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  <p:sldMasterId id="2147483760" r:id="rId6"/>
  </p:sldMasterIdLst>
  <p:notesMasterIdLst>
    <p:notesMasterId r:id="rId30"/>
  </p:notesMasterIdLst>
  <p:handoutMasterIdLst>
    <p:handoutMasterId r:id="rId31"/>
  </p:handoutMasterIdLst>
  <p:sldIdLst>
    <p:sldId id="396" r:id="rId7"/>
    <p:sldId id="574" r:id="rId8"/>
    <p:sldId id="833" r:id="rId9"/>
    <p:sldId id="840" r:id="rId10"/>
    <p:sldId id="829" r:id="rId11"/>
    <p:sldId id="814" r:id="rId12"/>
    <p:sldId id="844" r:id="rId13"/>
    <p:sldId id="815" r:id="rId14"/>
    <p:sldId id="823" r:id="rId15"/>
    <p:sldId id="825" r:id="rId16"/>
    <p:sldId id="834" r:id="rId17"/>
    <p:sldId id="835" r:id="rId18"/>
    <p:sldId id="836" r:id="rId19"/>
    <p:sldId id="828" r:id="rId20"/>
    <p:sldId id="826" r:id="rId21"/>
    <p:sldId id="845" r:id="rId22"/>
    <p:sldId id="839" r:id="rId23"/>
    <p:sldId id="831" r:id="rId24"/>
    <p:sldId id="830" r:id="rId25"/>
    <p:sldId id="847" r:id="rId26"/>
    <p:sldId id="821" r:id="rId27"/>
    <p:sldId id="841" r:id="rId28"/>
    <p:sldId id="846" r:id="rId29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236" userDrawn="1">
          <p15:clr>
            <a:srgbClr val="A4A3A4"/>
          </p15:clr>
        </p15:guide>
        <p15:guide id="5" orient="horz" pos="635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  <p15:guide id="8" orient="horz" pos="1224" userDrawn="1">
          <p15:clr>
            <a:srgbClr val="A4A3A4"/>
          </p15:clr>
        </p15:guide>
        <p15:guide id="9" orient="horz" pos="552" userDrawn="1">
          <p15:clr>
            <a:srgbClr val="A4A3A4"/>
          </p15:clr>
        </p15:guide>
        <p15:guide id="10" orient="horz" pos="833" userDrawn="1">
          <p15:clr>
            <a:srgbClr val="A4A3A4"/>
          </p15:clr>
        </p15:guide>
        <p15:guide id="11" pos="2358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pos="1519" userDrawn="1">
          <p15:clr>
            <a:srgbClr val="A4A3A4"/>
          </p15:clr>
        </p15:guide>
        <p15:guide id="14" pos="3175" userDrawn="1">
          <p15:clr>
            <a:srgbClr val="A4A3A4"/>
          </p15:clr>
        </p15:guide>
        <p15:guide id="15" pos="4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nes" initials="wv" lastIdx="38" clrIdx="0">
    <p:extLst>
      <p:ext uri="{19B8F6BF-5375-455C-9EA6-DF929625EA0E}">
        <p15:presenceInfo xmlns:p15="http://schemas.microsoft.com/office/powerpoint/2012/main" userId="wannes" providerId="None"/>
      </p:ext>
    </p:extLst>
  </p:cmAuthor>
  <p:cmAuthor id="2" name="kpmg" initials="k" lastIdx="29" clrIdx="1">
    <p:extLst>
      <p:ext uri="{19B8F6BF-5375-455C-9EA6-DF929625EA0E}">
        <p15:presenceInfo xmlns:p15="http://schemas.microsoft.com/office/powerpoint/2012/main" userId="kpmg" providerId="None"/>
      </p:ext>
    </p:extLst>
  </p:cmAuthor>
  <p:cmAuthor id="3" name="bart walterus" initials="bw" lastIdx="14" clrIdx="2">
    <p:extLst>
      <p:ext uri="{19B8F6BF-5375-455C-9EA6-DF929625EA0E}">
        <p15:presenceInfo xmlns:p15="http://schemas.microsoft.com/office/powerpoint/2012/main" userId="bart walterus" providerId="None"/>
      </p:ext>
    </p:extLst>
  </p:cmAuthor>
  <p:cmAuthor id="4" name="bcarette" initials="BC" lastIdx="24" clrIdx="3">
    <p:extLst>
      <p:ext uri="{19B8F6BF-5375-455C-9EA6-DF929625EA0E}">
        <p15:presenceInfo xmlns:p15="http://schemas.microsoft.com/office/powerpoint/2012/main" userId="bcarette" providerId="None"/>
      </p:ext>
    </p:extLst>
  </p:cmAuthor>
  <p:cmAuthor id="5" name="Suzanne Schöningh" initials="SS" lastIdx="15" clrIdx="4">
    <p:extLst>
      <p:ext uri="{19B8F6BF-5375-455C-9EA6-DF929625EA0E}">
        <p15:presenceInfo xmlns:p15="http://schemas.microsoft.com/office/powerpoint/2012/main" userId="S-1-5-21-2050890402-1955161038-1844936127-15167" providerId="AD"/>
      </p:ext>
    </p:extLst>
  </p:cmAuthor>
  <p:cmAuthor id="6" name="Eline Maes" initials="EM" lastIdx="24" clrIdx="5">
    <p:extLst>
      <p:ext uri="{19B8F6BF-5375-455C-9EA6-DF929625EA0E}">
        <p15:presenceInfo xmlns:p15="http://schemas.microsoft.com/office/powerpoint/2012/main" userId="S-1-5-21-2050890402-1955161038-1844936127-14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E2"/>
    <a:srgbClr val="7BCDF0"/>
    <a:srgbClr val="FBFCFE"/>
    <a:srgbClr val="80ADDA"/>
    <a:srgbClr val="FF0059"/>
    <a:srgbClr val="BC204B"/>
    <a:srgbClr val="385D8A"/>
    <a:srgbClr val="00A3A1"/>
    <a:srgbClr val="EAAA00"/>
    <a:srgbClr val="009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7714" autoAdjust="0"/>
  </p:normalViewPr>
  <p:slideViewPr>
    <p:cSldViewPr snapToGrid="0">
      <p:cViewPr varScale="1">
        <p:scale>
          <a:sx n="87" d="100"/>
          <a:sy n="87" d="100"/>
        </p:scale>
        <p:origin x="1362" y="78"/>
      </p:cViewPr>
      <p:guideLst>
        <p:guide orient="horz" pos="3768"/>
        <p:guide pos="363"/>
        <p:guide pos="5236"/>
        <p:guide orient="horz" pos="635"/>
        <p:guide orient="horz" pos="480"/>
        <p:guide orient="horz" pos="822"/>
        <p:guide orient="horz" pos="1224"/>
        <p:guide orient="horz" pos="552"/>
        <p:guide orient="horz" pos="833"/>
        <p:guide pos="2358"/>
        <p:guide pos="5443"/>
        <p:guide pos="1519"/>
        <p:guide pos="3175"/>
        <p:guide pos="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09" y="0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/>
          <a:lstStyle>
            <a:lvl1pPr algn="r">
              <a:defRPr sz="1100"/>
            </a:lvl1pPr>
          </a:lstStyle>
          <a:p>
            <a:fld id="{05DEF64C-6444-C54F-9BF0-613CB0CFD38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443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09" y="9441443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 anchor="b"/>
          <a:lstStyle>
            <a:lvl1pPr algn="r">
              <a:defRPr sz="1100"/>
            </a:lvl1pPr>
          </a:lstStyle>
          <a:p>
            <a:fld id="{29418882-9918-3B42-897A-C192067F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9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809" y="0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/>
          <a:lstStyle>
            <a:lvl1pPr algn="r">
              <a:defRPr sz="1100"/>
            </a:lvl1pPr>
          </a:lstStyle>
          <a:p>
            <a:fld id="{A9B7456A-CD06-0D40-B083-11158BE207E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879" tIns="42940" rIns="85879" bIns="429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10" y="4783664"/>
            <a:ext cx="5446171" cy="3914645"/>
          </a:xfrm>
          <a:prstGeom prst="rect">
            <a:avLst/>
          </a:prstGeom>
        </p:spPr>
        <p:txBody>
          <a:bodyPr vert="horz" lIns="85879" tIns="42940" rIns="85879" bIns="429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475"/>
            <a:ext cx="2950905" cy="497452"/>
          </a:xfrm>
          <a:prstGeom prst="rect">
            <a:avLst/>
          </a:prstGeom>
        </p:spPr>
        <p:txBody>
          <a:bodyPr vert="horz" lIns="85879" tIns="42940" rIns="85879" bIns="4294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809" y="9443475"/>
            <a:ext cx="2950905" cy="497452"/>
          </a:xfrm>
          <a:prstGeom prst="rect">
            <a:avLst/>
          </a:prstGeom>
        </p:spPr>
        <p:txBody>
          <a:bodyPr vert="horz" lIns="85879" tIns="42940" rIns="85879" bIns="42940" rtlCol="0" anchor="b"/>
          <a:lstStyle>
            <a:lvl1pPr algn="r">
              <a:defRPr sz="1100"/>
            </a:lvl1pPr>
          </a:lstStyle>
          <a:p>
            <a:fld id="{E2FEE106-D861-6343-96FF-5BF90692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8791"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E106-D861-6343-96FF-5BF90692C3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0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6663">
              <a:defRPr/>
            </a:pPr>
            <a:fld id="{E2FEE106-D861-6343-96FF-5BF90692C3C7}" type="slidenum">
              <a:rPr lang="en-US" sz="1600" kern="0">
                <a:solidFill>
                  <a:sysClr val="windowText" lastClr="000000"/>
                </a:solidFill>
              </a:rPr>
              <a:pPr defTabSz="806663">
                <a:defRPr/>
              </a:pPr>
              <a:t>2</a:t>
            </a:fld>
            <a:endParaRPr lang="en-US" sz="16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E106-D861-6343-96FF-5BF90692C3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7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EE106-D861-6343-96FF-5BF90692C3C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86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E106-D861-6343-96FF-5BF90692C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6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7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04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4"/>
          <a:stretch/>
        </p:blipFill>
        <p:spPr>
          <a:xfrm>
            <a:off x="6030" y="0"/>
            <a:ext cx="9146437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" y="0"/>
            <a:ext cx="9144000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3808" y="365126"/>
            <a:ext cx="3015302" cy="27602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9" y="5765800"/>
            <a:ext cx="744224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4"/>
          <a:stretch/>
        </p:blipFill>
        <p:spPr>
          <a:xfrm>
            <a:off x="6030" y="0"/>
            <a:ext cx="9146437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" y="0"/>
            <a:ext cx="9144000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3808" y="365126"/>
            <a:ext cx="3015302" cy="27602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9" y="5765800"/>
            <a:ext cx="744224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6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anti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>
                <a:solidFill>
                  <a:srgbClr val="FF00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628" cy="1690689"/>
          </a:xfrm>
          <a:prstGeom prst="rect">
            <a:avLst/>
          </a:prstGeom>
          <a:solidFill>
            <a:srgbClr val="FF2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5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013372" y="-1"/>
            <a:ext cx="130628" cy="6858001"/>
          </a:xfrm>
          <a:prstGeom prst="rect">
            <a:avLst/>
          </a:prstGeom>
          <a:solidFill>
            <a:srgbClr val="00C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CFE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55279"/>
            <a:ext cx="1703161" cy="48609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17" y="6387647"/>
            <a:ext cx="407590" cy="30253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>
            <a:noFill/>
          </a:ln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b="0" kern="1200" dirty="0" smtClean="0">
                <a:solidFill>
                  <a:srgbClr val="00CF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725" marR="0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marR="0" indent="-442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Char char="o"/>
              <a:tabLst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14488" marR="0" indent="-4508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ilroy Light" panose="00000400000000000000" pitchFamily="50" charset="0"/>
              <a:buChar char="–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level</a:t>
            </a:r>
          </a:p>
          <a:p>
            <a:pPr marL="720725" marR="0" lvl="2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</a:t>
            </a:r>
          </a:p>
          <a:p>
            <a:pPr marL="1163638" marR="0" lvl="3" indent="-442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Fourth level</a:t>
            </a:r>
          </a:p>
          <a:p>
            <a:pPr marL="1614488" marR="0" lvl="4" indent="-4508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ilroy Light" panose="00000400000000000000" pitchFamily="50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35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Chanti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0000"/>
          </a:xfrm>
        </p:spPr>
        <p:txBody>
          <a:bodyPr>
            <a:normAutofit/>
          </a:bodyPr>
          <a:lstStyle>
            <a:lvl1pPr>
              <a:defRPr sz="2400" b="0">
                <a:solidFill>
                  <a:srgbClr val="FF00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628" cy="1690689"/>
          </a:xfrm>
          <a:prstGeom prst="rect">
            <a:avLst/>
          </a:prstGeom>
          <a:solidFill>
            <a:srgbClr val="FF2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5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013372" y="-1"/>
            <a:ext cx="130628" cy="6858001"/>
          </a:xfrm>
          <a:prstGeom prst="rect">
            <a:avLst/>
          </a:prstGeom>
          <a:solidFill>
            <a:srgbClr val="00C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CFE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55279"/>
            <a:ext cx="1703161" cy="48609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17" y="6387647"/>
            <a:ext cx="407590" cy="30253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974724"/>
            <a:ext cx="7886700" cy="6461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CFE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>
            <a:noFill/>
          </a:ln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b="0" kern="1200" dirty="0" smtClean="0">
                <a:solidFill>
                  <a:srgbClr val="00CF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725" marR="0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marR="0" indent="-442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Char char="o"/>
              <a:tabLst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14488" marR="0" indent="-4508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ilroy Light" panose="00000400000000000000" pitchFamily="50" charset="0"/>
              <a:buChar char="–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level</a:t>
            </a:r>
          </a:p>
          <a:p>
            <a:pPr marL="720725" marR="0" lvl="2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</a:t>
            </a:r>
          </a:p>
          <a:p>
            <a:pPr marL="1163638" marR="0" lvl="3" indent="-442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Fourth level</a:t>
            </a:r>
          </a:p>
          <a:p>
            <a:pPr marL="1614488" marR="0" lvl="4" indent="-4508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ilroy Light" panose="00000400000000000000" pitchFamily="50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4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731" y="1794342"/>
            <a:ext cx="2622550" cy="52351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2790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31" y="2473706"/>
            <a:ext cx="757866" cy="955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31" y="3632632"/>
            <a:ext cx="757866" cy="955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699146" y="4612561"/>
            <a:ext cx="5378270" cy="523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F9700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facilisi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Etiam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sollicitudin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sapien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sodales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ultricies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dignissim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eget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molestie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condimentum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lobortis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congue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lorem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lacinia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Phasellus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rutrum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semper, in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scelerisque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vulputate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ornare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9" y="5765800"/>
            <a:ext cx="744224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1">
    <p:bg>
      <p:bgPr>
        <a:solidFill>
          <a:srgbClr val="FF2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383DF-662F-4918-875B-3B69111CCD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58" y="532060"/>
            <a:ext cx="477030" cy="350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33927"/>
            <a:ext cx="1919015" cy="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rgbClr val="00C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383DF-662F-4918-875B-3B69111CCD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58" y="532060"/>
            <a:ext cx="477030" cy="350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33927"/>
            <a:ext cx="1919015" cy="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57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CB78-B480-41CA-AA9C-B938E1683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7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17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80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1920" y="6376243"/>
            <a:ext cx="2133600" cy="365125"/>
          </a:xfrm>
          <a:prstGeom prst="rect">
            <a:avLst/>
          </a:prstGeom>
        </p:spPr>
        <p:txBody>
          <a:bodyPr/>
          <a:lstStyle/>
          <a:p>
            <a:fld id="{EAB6908A-FD6B-4A5D-B601-ADDB9BC7EF3A}" type="datetime1">
              <a:rPr lang="nl-BE" smtClean="0"/>
              <a:pPr/>
              <a:t>5/10/2017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416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9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9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9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2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6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83DF-662F-4918-875B-3B69111CCD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149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9" r:id="rId8"/>
    <p:sldLayoutId id="21474837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28D2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kern="1200">
          <a:solidFill>
            <a:srgbClr val="7000A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20725" marR="0" indent="-360363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63638" marR="0" indent="-442913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65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14488" indent="-450850" algn="l" defTabSz="914400" rtl="0" eaLnBrk="1" latinLnBrk="0" hangingPunct="1">
        <a:lnSpc>
          <a:spcPct val="90000"/>
        </a:lnSpc>
        <a:spcBef>
          <a:spcPts val="500"/>
        </a:spcBef>
        <a:buFont typeface="Gilroy Light" panose="00000400000000000000" pitchFamily="50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Ann.Eeckhout@fagg-afmps.be" TargetMode="External"/><Relationship Id="rId3" Type="http://schemas.openxmlformats.org/officeDocument/2006/relationships/image" Target="../media/image21.png"/><Relationship Id="rId7" Type="http://schemas.openxmlformats.org/officeDocument/2006/relationships/hyperlink" Target="mailto:Myriam.Feys@minsoc.fed.be" TargetMode="External"/><Relationship Id="rId2" Type="http://schemas.openxmlformats.org/officeDocument/2006/relationships/hyperlink" Target="mailto:Suzanne.Schoningh@mobius.e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Kurt.Nys@gezondheid.belgie.be" TargetMode="External"/><Relationship Id="rId5" Type="http://schemas.openxmlformats.org/officeDocument/2006/relationships/hyperlink" Target="mailto:Olivia.Machiels@riziv.fgov.be" TargetMode="External"/><Relationship Id="rId4" Type="http://schemas.openxmlformats.org/officeDocument/2006/relationships/hyperlink" Target="mailto:Frank.Robben@ksz-bcss.fgov.be" TargetMode="External"/><Relationship Id="rId9" Type="http://schemas.openxmlformats.org/officeDocument/2006/relationships/hyperlink" Target="mailto:Nadia.Amira@riziv.fgov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BE" dirty="0"/>
              <a:t>Service Center</a:t>
            </a:r>
            <a:br>
              <a:rPr lang="nl-BE" dirty="0"/>
            </a:b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/>
              <a:t>Sponsor: Frank Robben</a:t>
            </a:r>
            <a:br>
              <a:rPr lang="nl-BE" sz="1600" dirty="0"/>
            </a:br>
            <a:r>
              <a:rPr lang="nl-BE" sz="1600" dirty="0"/>
              <a:t>Sept &amp; Okt 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265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US" dirty="0" err="1"/>
              <a:t>Concreet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- </a:t>
            </a:r>
            <a:r>
              <a:rPr lang="en-US" dirty="0" err="1"/>
              <a:t>Huidige</a:t>
            </a:r>
            <a:r>
              <a:rPr lang="en-US" dirty="0"/>
              <a:t> portal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zekerheid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/>
              <a:t>Information concernant l’organisation qui a été mise en place pour le Portail de la Sécurité Sociale:</a:t>
            </a:r>
          </a:p>
          <a:p>
            <a:pPr marL="0" indent="0">
              <a:buNone/>
            </a:pPr>
            <a:endParaRPr lang="fr-BE" dirty="0"/>
          </a:p>
          <a:p>
            <a:pPr lvl="1"/>
            <a:r>
              <a:rPr lang="fr-BE" dirty="0"/>
              <a:t>3 parties distinctes: Citoyens, Professionnels et Entreprises</a:t>
            </a:r>
          </a:p>
          <a:p>
            <a:pPr lvl="1"/>
            <a:endParaRPr lang="fr-BE" dirty="0"/>
          </a:p>
          <a:p>
            <a:pPr lvl="2"/>
            <a:r>
              <a:rPr lang="fr-BE" dirty="0"/>
              <a:t>Portail Citoyens et Professionnels: 15 institutions + </a:t>
            </a:r>
            <a:r>
              <a:rPr lang="fr-BE" dirty="0" err="1"/>
              <a:t>Smals</a:t>
            </a:r>
            <a:endParaRPr lang="fr-BE" dirty="0"/>
          </a:p>
          <a:p>
            <a:pPr lvl="2"/>
            <a:r>
              <a:rPr lang="fr-BE" dirty="0"/>
              <a:t>Portail Entreprises: les différentes directions de l’ONSS 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GB" dirty="0"/>
          </a:p>
          <a:p>
            <a:pPr lvl="3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8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628650" y="13856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‘Home’ </a:t>
            </a:r>
            <a:r>
              <a:rPr lang="en-US" dirty="0" err="1"/>
              <a:t>pagina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009775"/>
            <a:ext cx="8566749" cy="387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Socialsecurity.be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273" y="2752726"/>
            <a:ext cx="2191027" cy="318135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19875" y="2752726"/>
            <a:ext cx="2191027" cy="318135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 rot="232882">
            <a:off x="1599219" y="2602616"/>
            <a:ext cx="2429845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Doelgroepenlogica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32882">
            <a:off x="6271727" y="1802146"/>
            <a:ext cx="2429845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partners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 keten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0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Socialsecurity.be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842880"/>
            <a:ext cx="8317960" cy="43612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9825" y="1990725"/>
            <a:ext cx="2724150" cy="84772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400050" y="3314700"/>
            <a:ext cx="1409700" cy="50482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 rot="232882">
            <a:off x="2667919" y="2959894"/>
            <a:ext cx="2151262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Service-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oriëntering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thematisch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32882">
            <a:off x="6742262" y="1259476"/>
            <a:ext cx="2165922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Verwijzing naar online diensten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628650" y="13856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Pagina ‘Burger’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29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Socialsecurity.be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971376"/>
            <a:ext cx="7800975" cy="4194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32882">
            <a:off x="4981574" y="2070500"/>
            <a:ext cx="2952751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‘Self service first’-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28650" y="13856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Pagina</a:t>
            </a:r>
            <a:r>
              <a:rPr lang="en-US" dirty="0"/>
              <a:t> ‘Burger’ - </a:t>
            </a:r>
            <a:r>
              <a:rPr lang="en-US" dirty="0" err="1"/>
              <a:t>Doorklikken</a:t>
            </a:r>
            <a:r>
              <a:rPr lang="en-US" dirty="0"/>
              <a:t> op online </a:t>
            </a:r>
            <a:r>
              <a:rPr lang="en-US" dirty="0" err="1"/>
              <a:t>diensten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192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Concreet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- </a:t>
            </a:r>
            <a:r>
              <a:rPr lang="en-US" dirty="0" err="1"/>
              <a:t>Huidige</a:t>
            </a:r>
            <a:r>
              <a:rPr lang="en-US" dirty="0"/>
              <a:t> portal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zekerheid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GB" sz="2900" b="1" dirty="0" err="1">
                <a:solidFill>
                  <a:srgbClr val="00CFE2"/>
                </a:solidFill>
              </a:rPr>
              <a:t>Prérequis</a:t>
            </a:r>
            <a:endParaRPr lang="fr-BE" sz="2900" b="1" dirty="0">
              <a:solidFill>
                <a:srgbClr val="00CFE2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BE" dirty="0"/>
              <a:t>La </a:t>
            </a:r>
            <a:r>
              <a:rPr lang="fr-BE" b="1" dirty="0"/>
              <a:t>mission du Portail </a:t>
            </a:r>
            <a:r>
              <a:rPr lang="fr-BE" dirty="0"/>
              <a:t>par rapport aux sites des institutions: </a:t>
            </a:r>
          </a:p>
          <a:p>
            <a:pPr lvl="2">
              <a:lnSpc>
                <a:spcPct val="120000"/>
              </a:lnSpc>
            </a:pPr>
            <a:r>
              <a:rPr lang="fr-BE" dirty="0"/>
              <a:t>Options:</a:t>
            </a:r>
          </a:p>
          <a:p>
            <a:pPr marL="1077913" lvl="3" indent="-361950">
              <a:lnSpc>
                <a:spcPct val="120000"/>
              </a:lnSpc>
              <a:buFont typeface="+mj-lt"/>
              <a:buAutoNum type="alphaLcParenR"/>
            </a:pPr>
            <a:r>
              <a:rPr lang="fr-BE" u="sng" dirty="0"/>
              <a:t>Partie ‘Citoyens’</a:t>
            </a:r>
            <a:r>
              <a:rPr lang="fr-BE" dirty="0"/>
              <a:t>: Toutes les thématiques sont centralisées avec des pages introductives et ensuite renvoi vers les sites des institutions</a:t>
            </a:r>
          </a:p>
          <a:p>
            <a:pPr marL="1077913" lvl="3" indent="-361950">
              <a:lnSpc>
                <a:spcPct val="120000"/>
              </a:lnSpc>
              <a:buFont typeface="+mj-lt"/>
              <a:buAutoNum type="alphaLcParenR"/>
            </a:pPr>
            <a:r>
              <a:rPr lang="fr-BE" u="sng" dirty="0"/>
              <a:t>Partie ‘Entreprises’</a:t>
            </a:r>
            <a:r>
              <a:rPr lang="fr-BE" dirty="0"/>
              <a:t>: Toutes les informations concernant la Sécurité Sociale sont centralisées</a:t>
            </a:r>
          </a:p>
          <a:p>
            <a:pPr lvl="1">
              <a:lnSpc>
                <a:spcPct val="120000"/>
              </a:lnSpc>
            </a:pPr>
            <a:endParaRPr lang="fr-BE" dirty="0"/>
          </a:p>
          <a:p>
            <a:pPr lvl="1">
              <a:lnSpc>
                <a:spcPct val="120000"/>
              </a:lnSpc>
            </a:pPr>
            <a:r>
              <a:rPr lang="fr-BE" dirty="0"/>
              <a:t>Le </a:t>
            </a:r>
            <a:r>
              <a:rPr lang="fr-BE" b="1" dirty="0"/>
              <a:t>rôle</a:t>
            </a:r>
            <a:r>
              <a:rPr lang="fr-BE" dirty="0"/>
              <a:t> des sites des institutions: </a:t>
            </a:r>
          </a:p>
          <a:p>
            <a:pPr lvl="2">
              <a:lnSpc>
                <a:spcPct val="120000"/>
              </a:lnSpc>
            </a:pPr>
            <a:r>
              <a:rPr lang="fr-BE" dirty="0"/>
              <a:t>Options</a:t>
            </a:r>
          </a:p>
          <a:p>
            <a:pPr marL="1077913" lvl="3" indent="-361950">
              <a:lnSpc>
                <a:spcPct val="120000"/>
              </a:lnSpc>
              <a:buFont typeface="+mj-lt"/>
              <a:buAutoNum type="alphaLcParenR"/>
            </a:pPr>
            <a:r>
              <a:rPr lang="fr-BE" dirty="0"/>
              <a:t>Maintenir les détails des procédures au niveau des sites partenaires</a:t>
            </a:r>
          </a:p>
          <a:p>
            <a:pPr lvl="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BE" dirty="0"/>
              <a:t>Exemple Partie Citoyens</a:t>
            </a:r>
          </a:p>
          <a:p>
            <a:pPr marL="1077913" lvl="3" indent="-361950">
              <a:lnSpc>
                <a:spcPct val="120000"/>
              </a:lnSpc>
              <a:buFont typeface="+mj-lt"/>
              <a:buAutoNum type="alphaLcParenR"/>
            </a:pPr>
            <a:r>
              <a:rPr lang="fr-BE" dirty="0"/>
              <a:t>Limiter le contenu des sites des partenaires à leur mission, présentation de statistiques, permanences des bureaux, …</a:t>
            </a:r>
          </a:p>
          <a:p>
            <a:pPr lvl="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BE" dirty="0"/>
              <a:t>Exemple ONSS (Partie Entreprise)</a:t>
            </a:r>
          </a:p>
          <a:p>
            <a:pPr lvl="4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lvl="3">
              <a:lnSpc>
                <a:spcPct val="120000"/>
              </a:lnSpc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33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 err="1"/>
              <a:t>Concreet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- </a:t>
            </a:r>
            <a:r>
              <a:rPr lang="en-US" dirty="0" err="1"/>
              <a:t>Huidige</a:t>
            </a:r>
            <a:r>
              <a:rPr lang="en-US" dirty="0"/>
              <a:t> portal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zekerheid</a:t>
            </a:r>
            <a:r>
              <a:rPr lang="en-US" dirty="0"/>
              <a:t> </a:t>
            </a:r>
            <a:r>
              <a:rPr lang="fr-BE" dirty="0"/>
              <a:t>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b="1" dirty="0"/>
              <a:t>Ressources humaines</a:t>
            </a:r>
            <a:endParaRPr lang="nl-B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1407"/>
              </p:ext>
            </p:extLst>
          </p:nvPr>
        </p:nvGraphicFramePr>
        <p:xfrm>
          <a:off x="677887" y="2247013"/>
          <a:ext cx="7916636" cy="3886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9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3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Rôle</a:t>
                      </a:r>
                    </a:p>
                  </a:txBody>
                  <a:tcPr>
                    <a:solidFill>
                      <a:srgbClr val="00CF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Nombre</a:t>
                      </a:r>
                    </a:p>
                  </a:txBody>
                  <a:tcPr>
                    <a:solidFill>
                      <a:srgbClr val="00CF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Tâches</a:t>
                      </a:r>
                    </a:p>
                  </a:txBody>
                  <a:tcPr>
                    <a:solidFill>
                      <a:srgbClr val="00C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Une seule institution responsable (BCSS)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Validation publications sur le Portail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Contrôle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qualité/cohérence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Organisation Groupe de travail (GT)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Copywriter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ou 3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(FR/NL + DE) (</a:t>
                      </a:r>
                      <a:r>
                        <a:rPr lang="fr-BE" sz="11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Smals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Définir la charte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éditoriale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Rédaction ou relecture du contenu du Portail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Garantir le respect de la charte éditoriale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Vérifier le respect des règles </a:t>
                      </a:r>
                      <a:r>
                        <a:rPr lang="fr-BE" sz="11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Anysurfer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</a:t>
                      </a:r>
                      <a:r>
                        <a:rPr lang="fr-BE" sz="11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Smals</a:t>
                      </a: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Point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contact du SPOC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Co-président du GT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 technique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Aide à l’encodage du contenu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Vérification des liens morts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Tests de compatibilité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 besoin, publication des adaptations (après accord SPOC)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Garant du respect des règles </a:t>
                      </a:r>
                      <a:r>
                        <a:rPr lang="fr-BE" sz="11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anysurfer</a:t>
                      </a:r>
                      <a:endParaRPr lang="fr-BE" sz="1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 des auteurs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2563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</a:t>
                      </a:r>
                      <a:r>
                        <a:rPr lang="fr-BE" sz="11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Smals</a:t>
                      </a: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Définir la charte graphique pour les communications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Assurer la cohérence graphique du site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68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30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Unieke portal eGezondheid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 web</a:t>
            </a:r>
            <a:r>
              <a:rPr lang="en-US" dirty="0"/>
              <a:t>sites </a:t>
            </a:r>
            <a:r>
              <a:rPr lang="en-US" dirty="0" err="1"/>
              <a:t>instelling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00200"/>
            <a:ext cx="8261350" cy="45767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70C0"/>
                </a:solidFill>
              </a:rPr>
              <a:t>Unieke portal eGezondheid</a:t>
            </a:r>
          </a:p>
          <a:p>
            <a:pPr lvl="2">
              <a:lnSpc>
                <a:spcPct val="110000"/>
              </a:lnSpc>
            </a:pPr>
            <a:r>
              <a:rPr lang="nl-BE" sz="1700" dirty="0"/>
              <a:t>Basisinformatie over het product dat het Service Center aanbiedt</a:t>
            </a:r>
          </a:p>
          <a:p>
            <a:pPr lvl="2">
              <a:lnSpc>
                <a:spcPct val="110000"/>
              </a:lnSpc>
            </a:pPr>
            <a:r>
              <a:rPr lang="nl-BE" sz="1700" dirty="0"/>
              <a:t>Webform voor bepaalde producten / handelingen</a:t>
            </a:r>
          </a:p>
          <a:p>
            <a:pPr lvl="2">
              <a:lnSpc>
                <a:spcPct val="110000"/>
              </a:lnSpc>
            </a:pPr>
            <a:r>
              <a:rPr lang="nl-BE" sz="1700" dirty="0"/>
              <a:t>Applicatie (de applicatie is toegankelijk via eGezondheid en wordt aangeroepen via een URL)</a:t>
            </a:r>
          </a:p>
          <a:p>
            <a:pPr lvl="2">
              <a:lnSpc>
                <a:spcPct val="110000"/>
              </a:lnSpc>
            </a:pPr>
            <a:r>
              <a:rPr lang="nl-BE" sz="1700" dirty="0"/>
              <a:t>Link voor meer informatie (met routering naar de website van de instelling)</a:t>
            </a:r>
          </a:p>
          <a:p>
            <a:pPr lvl="2">
              <a:lnSpc>
                <a:spcPct val="110000"/>
              </a:lnSpc>
            </a:pPr>
            <a:r>
              <a:rPr lang="nl-BE" sz="1600" dirty="0"/>
              <a:t>Overzicht van de </a:t>
            </a:r>
            <a:r>
              <a:rPr lang="nl-BE" sz="1600" dirty="0" err="1"/>
              <a:t>veelgestelde</a:t>
            </a:r>
            <a:r>
              <a:rPr lang="nl-BE" sz="1600" dirty="0"/>
              <a:t> vragen </a:t>
            </a:r>
          </a:p>
          <a:p>
            <a:pPr lvl="2">
              <a:lnSpc>
                <a:spcPct val="110000"/>
              </a:lnSpc>
            </a:pPr>
            <a:r>
              <a:rPr lang="nl-BE" sz="1600" dirty="0"/>
              <a:t>Contactinformatie</a:t>
            </a:r>
          </a:p>
          <a:p>
            <a:pPr lvl="2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Websites </a:t>
            </a:r>
            <a:r>
              <a:rPr lang="nl-BE" dirty="0"/>
              <a:t>instellingen</a:t>
            </a:r>
          </a:p>
          <a:p>
            <a:pPr lvl="2" algn="just">
              <a:lnSpc>
                <a:spcPct val="110000"/>
              </a:lnSpc>
            </a:pPr>
            <a:r>
              <a:rPr lang="nl-BE" sz="1700" dirty="0"/>
              <a:t>Link naar webform voor bepaalde producten / handelingen</a:t>
            </a:r>
          </a:p>
          <a:p>
            <a:pPr lvl="2" algn="just">
              <a:lnSpc>
                <a:spcPct val="110000"/>
              </a:lnSpc>
            </a:pPr>
            <a:r>
              <a:rPr lang="nl-BE" sz="1700" dirty="0"/>
              <a:t>Link naar website eGezondheid waar de applicatie kan worden opgestart </a:t>
            </a:r>
          </a:p>
          <a:p>
            <a:pPr lvl="2" algn="just">
              <a:lnSpc>
                <a:spcPct val="110000"/>
              </a:lnSpc>
            </a:pPr>
            <a:r>
              <a:rPr lang="nl-BE" sz="1700" dirty="0"/>
              <a:t>Meer gedetailleerde informatie, bijvoorbeeld wettelijke informatie</a:t>
            </a:r>
          </a:p>
          <a:p>
            <a:pPr lvl="2" algn="just">
              <a:lnSpc>
                <a:spcPct val="110000"/>
              </a:lnSpc>
            </a:pPr>
            <a:r>
              <a:rPr lang="nl-BE" sz="1700" dirty="0"/>
              <a:t>Missie / visie van de instelling, vacatures, …</a:t>
            </a:r>
          </a:p>
          <a:p>
            <a:endParaRPr lang="en-US" dirty="0"/>
          </a:p>
          <a:p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57968" y="2875984"/>
            <a:ext cx="1639918" cy="5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2036" y="2279457"/>
            <a:ext cx="7531939" cy="1672120"/>
          </a:xfrm>
          <a:prstGeom prst="rect">
            <a:avLst/>
          </a:prstGeom>
          <a:solidFill>
            <a:srgbClr val="7BC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992036" y="4270754"/>
            <a:ext cx="7531939" cy="1672120"/>
          </a:xfrm>
          <a:prstGeom prst="rect">
            <a:avLst/>
          </a:prstGeom>
          <a:solidFill>
            <a:srgbClr val="00CFE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 ter illustratie wisselwerking tussen eGezondheid en website / applicaties eigen instellingen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1024548" y="2623558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zoekt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wijziging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zoekmotor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 portal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eGezondheid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571100" y="2623558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/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applicatie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wijziging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getoond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zoekresultaten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117652" y="2623558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duidt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service "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wijzigen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en </a:t>
            </a:r>
          </a:p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terecht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 </a:t>
            </a:r>
          </a:p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applicatie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MyRiziv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527812" y="4614853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wijzigen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applicatie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MyRiziv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8" y="4713297"/>
            <a:ext cx="719209" cy="699417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5181381" y="4614853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worden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bewaard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database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gekoppeld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MyRiziv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829878" y="4614853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 krijgt melding dat gegevens zijn aangepast en kan uitloggen</a:t>
            </a:r>
          </a:p>
        </p:txBody>
      </p: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2464084" y="3115517"/>
            <a:ext cx="10701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7" idx="1"/>
          </p:cNvCxnSpPr>
          <p:nvPr/>
        </p:nvCxnSpPr>
        <p:spPr>
          <a:xfrm>
            <a:off x="4010636" y="3115517"/>
            <a:ext cx="10701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5" idx="1"/>
          </p:cNvCxnSpPr>
          <p:nvPr/>
        </p:nvCxnSpPr>
        <p:spPr>
          <a:xfrm>
            <a:off x="4967348" y="5106812"/>
            <a:ext cx="21403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/>
          <p:cNvCxnSpPr>
            <a:stCxn id="7" idx="2"/>
            <a:endCxn id="8" idx="0"/>
          </p:cNvCxnSpPr>
          <p:nvPr/>
        </p:nvCxnSpPr>
        <p:spPr>
          <a:xfrm rot="5400000">
            <a:off x="4038812" y="3816244"/>
            <a:ext cx="1007377" cy="589840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/>
          <p:nvPr/>
        </p:nvCxnSpPr>
        <p:spPr>
          <a:xfrm rot="16200000" flipV="1">
            <a:off x="7057747" y="4122952"/>
            <a:ext cx="983801" cy="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57968" y="2875984"/>
            <a:ext cx="1639918" cy="507191"/>
          </a:xfrm>
          <a:prstGeom prst="rect">
            <a:avLst/>
          </a:prstGeom>
        </p:spPr>
      </p:pic>
      <p:sp>
        <p:nvSpPr>
          <p:cNvPr id="26" name="Rectangle: Rounded Corners 25"/>
          <p:cNvSpPr/>
          <p:nvPr/>
        </p:nvSpPr>
        <p:spPr>
          <a:xfrm>
            <a:off x="6829878" y="2622828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 komt na het uitloggen terug op de portal </a:t>
            </a:r>
            <a:r>
              <a:rPr lang="nl-BE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eGezondheid</a:t>
            </a:r>
            <a:r>
              <a:rPr lang="nl-B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15845" y="5106812"/>
            <a:ext cx="21403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8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Projectstructuur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19931" y="6356351"/>
            <a:ext cx="2057400" cy="365125"/>
          </a:xfrm>
        </p:spPr>
        <p:txBody>
          <a:bodyPr/>
          <a:lstStyle/>
          <a:p>
            <a:fld id="{25E383DF-662F-4918-875B-3B69111CCDE6}" type="slidenum">
              <a:rPr lang="en-US" smtClean="0"/>
              <a:t>18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0" y="6055743"/>
            <a:ext cx="8911087" cy="80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747659" y="1104751"/>
            <a:ext cx="7594536" cy="1326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747659" y="2457792"/>
            <a:ext cx="7594536" cy="1326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763745" y="3818440"/>
            <a:ext cx="7594536" cy="1326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775335" y="5201973"/>
            <a:ext cx="7594536" cy="1326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Oval 44"/>
          <p:cNvSpPr/>
          <p:nvPr/>
        </p:nvSpPr>
        <p:spPr>
          <a:xfrm>
            <a:off x="2988206" y="1674923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l 45"/>
          <p:cNvSpPr/>
          <p:nvPr/>
        </p:nvSpPr>
        <p:spPr>
          <a:xfrm>
            <a:off x="4460809" y="2925366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/>
          <p:cNvSpPr txBox="1"/>
          <p:nvPr/>
        </p:nvSpPr>
        <p:spPr>
          <a:xfrm>
            <a:off x="2631992" y="1390479"/>
            <a:ext cx="1075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Werfleider</a:t>
            </a:r>
            <a:endParaRPr lang="nl-BE" sz="11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68915" y="1376537"/>
            <a:ext cx="1770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projectleider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(focus op ICT)</a:t>
            </a:r>
            <a:endParaRPr lang="nl-BE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31442" y="2817377"/>
            <a:ext cx="3126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 projectleider </a:t>
            </a:r>
          </a:p>
          <a:p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(focus op inhoud)</a:t>
            </a:r>
          </a:p>
        </p:txBody>
      </p:sp>
      <p:cxnSp>
        <p:nvCxnSpPr>
          <p:cNvPr id="50" name="Straight Connector 49"/>
          <p:cNvCxnSpPr>
            <a:stCxn id="64" idx="2"/>
            <a:endCxn id="45" idx="6"/>
          </p:cNvCxnSpPr>
          <p:nvPr/>
        </p:nvCxnSpPr>
        <p:spPr>
          <a:xfrm flipH="1">
            <a:off x="3348206" y="1854923"/>
            <a:ext cx="218762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4" idx="4"/>
            <a:endCxn id="75" idx="0"/>
          </p:cNvCxnSpPr>
          <p:nvPr/>
        </p:nvCxnSpPr>
        <p:spPr>
          <a:xfrm flipH="1">
            <a:off x="4484883" y="2034923"/>
            <a:ext cx="1230949" cy="77594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5"/>
            <a:endCxn id="75" idx="0"/>
          </p:cNvCxnSpPr>
          <p:nvPr/>
        </p:nvCxnSpPr>
        <p:spPr>
          <a:xfrm>
            <a:off x="3295485" y="1982202"/>
            <a:ext cx="1189398" cy="82866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145087" y="2927347"/>
            <a:ext cx="360000" cy="360000"/>
          </a:xfrm>
          <a:prstGeom prst="ellipse">
            <a:avLst/>
          </a:prstGeom>
          <a:solidFill>
            <a:srgbClr val="00C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TextBox 53"/>
          <p:cNvSpPr txBox="1"/>
          <p:nvPr/>
        </p:nvSpPr>
        <p:spPr>
          <a:xfrm>
            <a:off x="2016091" y="2817377"/>
            <a:ext cx="19714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Externe projectbegeleider / expert</a:t>
            </a:r>
          </a:p>
        </p:txBody>
      </p:sp>
      <p:sp>
        <p:nvSpPr>
          <p:cNvPr id="55" name="Oval 54"/>
          <p:cNvSpPr/>
          <p:nvPr/>
        </p:nvSpPr>
        <p:spPr>
          <a:xfrm>
            <a:off x="2016091" y="5507938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Oval 55"/>
          <p:cNvSpPr/>
          <p:nvPr/>
        </p:nvSpPr>
        <p:spPr>
          <a:xfrm>
            <a:off x="2485572" y="5875896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Oval 56"/>
          <p:cNvSpPr/>
          <p:nvPr/>
        </p:nvSpPr>
        <p:spPr>
          <a:xfrm>
            <a:off x="3174841" y="5537634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Oval 57"/>
          <p:cNvSpPr/>
          <p:nvPr/>
        </p:nvSpPr>
        <p:spPr>
          <a:xfrm>
            <a:off x="5492299" y="5507938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Oval 58"/>
          <p:cNvSpPr/>
          <p:nvPr/>
        </p:nvSpPr>
        <p:spPr>
          <a:xfrm>
            <a:off x="4247644" y="5815973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Oval 59"/>
          <p:cNvSpPr/>
          <p:nvPr/>
        </p:nvSpPr>
        <p:spPr>
          <a:xfrm>
            <a:off x="5932241" y="5936287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Oval 60"/>
          <p:cNvSpPr/>
          <p:nvPr/>
        </p:nvSpPr>
        <p:spPr>
          <a:xfrm>
            <a:off x="6628662" y="5376458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Rectangle 61"/>
          <p:cNvSpPr/>
          <p:nvPr/>
        </p:nvSpPr>
        <p:spPr>
          <a:xfrm>
            <a:off x="1676368" y="5299234"/>
            <a:ext cx="5617030" cy="10417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TextBox 62"/>
          <p:cNvSpPr txBox="1"/>
          <p:nvPr/>
        </p:nvSpPr>
        <p:spPr>
          <a:xfrm>
            <a:off x="3659205" y="5374142"/>
            <a:ext cx="1852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SPOC per instelling</a:t>
            </a:r>
            <a:endParaRPr lang="nl-BE" sz="11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535832" y="1674923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TextBox 64"/>
          <p:cNvSpPr txBox="1"/>
          <p:nvPr/>
        </p:nvSpPr>
        <p:spPr>
          <a:xfrm>
            <a:off x="1179773" y="4231737"/>
            <a:ext cx="1757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Externe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begeleiding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</a:p>
          <a:p>
            <a:pPr algn="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coaching business</a:t>
            </a:r>
            <a:endParaRPr lang="nl-BE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6" name="Straight Connector 65"/>
          <p:cNvCxnSpPr>
            <a:stCxn id="53" idx="4"/>
            <a:endCxn id="70" idx="0"/>
          </p:cNvCxnSpPr>
          <p:nvPr/>
        </p:nvCxnSpPr>
        <p:spPr>
          <a:xfrm flipH="1">
            <a:off x="3168206" y="3287347"/>
            <a:ext cx="1156881" cy="98657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0" idx="4"/>
            <a:endCxn id="62" idx="0"/>
          </p:cNvCxnSpPr>
          <p:nvPr/>
        </p:nvCxnSpPr>
        <p:spPr>
          <a:xfrm>
            <a:off x="3168206" y="4633920"/>
            <a:ext cx="1316677" cy="66531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5" idx="2"/>
            <a:endCxn id="72" idx="0"/>
          </p:cNvCxnSpPr>
          <p:nvPr/>
        </p:nvCxnSpPr>
        <p:spPr>
          <a:xfrm>
            <a:off x="4484883" y="3355676"/>
            <a:ext cx="1230949" cy="91824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946746" y="4316375"/>
            <a:ext cx="1609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Technische</a:t>
            </a: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implementatie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Smals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nl-BE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988206" y="4273920"/>
            <a:ext cx="360000" cy="360000"/>
          </a:xfrm>
          <a:prstGeom prst="ellipse">
            <a:avLst/>
          </a:prstGeom>
          <a:solidFill>
            <a:srgbClr val="00C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1" name="Straight Connector 70"/>
          <p:cNvCxnSpPr>
            <a:stCxn id="75" idx="2"/>
            <a:endCxn id="62" idx="0"/>
          </p:cNvCxnSpPr>
          <p:nvPr/>
        </p:nvCxnSpPr>
        <p:spPr>
          <a:xfrm>
            <a:off x="4484883" y="3355676"/>
            <a:ext cx="0" cy="194355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535832" y="4273920"/>
            <a:ext cx="360000" cy="36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TextBox 73"/>
          <p:cNvSpPr txBox="1"/>
          <p:nvPr/>
        </p:nvSpPr>
        <p:spPr>
          <a:xfrm rot="16200000">
            <a:off x="285293" y="1647186"/>
            <a:ext cx="1527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KLANKBORD</a:t>
            </a:r>
            <a:endParaRPr lang="nl-BE" sz="11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19911" y="2810866"/>
            <a:ext cx="929944" cy="5448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33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Werkplan</a:t>
            </a:r>
            <a:r>
              <a:rPr lang="en-US"/>
              <a:t>: taakverdeling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49" y="1510748"/>
            <a:ext cx="8075403" cy="4657139"/>
          </a:xfrm>
        </p:spPr>
        <p:txBody>
          <a:bodyPr>
            <a:normAutofit lnSpcReduction="10000"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CFE2"/>
                </a:solidFill>
              </a:rPr>
              <a:t>Intern team: 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Interne projectleiding &amp; werfleiding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Ondersteuning interne business (SPOC per instelling)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In uitbouw: kennismanagement team + service center team</a:t>
            </a:r>
            <a:endParaRPr lang="nl-BE" sz="1700" strike="sngStrike" dirty="0">
              <a:solidFill>
                <a:srgbClr val="FF0000"/>
              </a:solidFill>
            </a:endParaRPr>
          </a:p>
          <a:p>
            <a:pPr lvl="2">
              <a:lnSpc>
                <a:spcPct val="114000"/>
              </a:lnSpc>
            </a:pPr>
            <a:endParaRPr lang="nl-BE" sz="10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CFE2"/>
                </a:solidFill>
              </a:rPr>
              <a:t>Ondersteuning SMALS: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Portal </a:t>
            </a:r>
            <a:r>
              <a:rPr lang="nl-BE" sz="1700" dirty="0" err="1"/>
              <a:t>eGezondheid</a:t>
            </a:r>
            <a:r>
              <a:rPr lang="nl-BE" sz="1700" dirty="0"/>
              <a:t> 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Zoekmotor </a:t>
            </a:r>
          </a:p>
          <a:p>
            <a:pPr lvl="2">
              <a:lnSpc>
                <a:spcPct val="114000"/>
              </a:lnSpc>
            </a:pPr>
            <a:endParaRPr lang="nl-BE" sz="11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CFE2"/>
                </a:solidFill>
              </a:rPr>
              <a:t>Externe ondersteuning (Möbius):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Project management, roadmap, product flows (TO BE flows), analyse scope iteraties, begeleiden/expertise kennismanagement, organisatie, kwaliteit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904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581697" y="1625387"/>
            <a:ext cx="8037979" cy="721888"/>
          </a:xfrm>
        </p:spPr>
        <p:txBody>
          <a:bodyPr>
            <a:noAutofit/>
          </a:bodyPr>
          <a:lstStyle/>
          <a:p>
            <a:pPr fontAlgn="ctr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800" b="1" u="sng" dirty="0"/>
              <a:t>Agenda</a:t>
            </a:r>
            <a:endParaRPr lang="nl-BE" sz="2800" b="1" u="sng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Waarom?</a:t>
            </a:r>
            <a:endParaRPr lang="en-US" sz="2000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Wat</a:t>
            </a:r>
            <a:r>
              <a:rPr lang="en-US" sz="2000" dirty="0"/>
              <a:t> is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opgeleverd</a:t>
            </a:r>
            <a:r>
              <a:rPr lang="en-US" sz="2000" dirty="0"/>
              <a:t> tot nu toe?</a:t>
            </a:r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Visie en krachtlijnen toekomst service center</a:t>
            </a:r>
            <a:endParaRPr lang="nl-BE" sz="1000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Overzicht</a:t>
            </a:r>
            <a:r>
              <a:rPr lang="en-US" sz="2000" dirty="0"/>
              <a:t> 1ste </a:t>
            </a:r>
            <a:r>
              <a:rPr lang="en-US" sz="2000" dirty="0" err="1"/>
              <a:t>iteratie</a:t>
            </a:r>
            <a:endParaRPr lang="en-US" sz="2000" dirty="0"/>
          </a:p>
          <a:p>
            <a:pPr marL="34290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Aanpak </a:t>
            </a:r>
            <a:r>
              <a:rPr lang="nl-BE" sz="2000" dirty="0" err="1"/>
              <a:t>social</a:t>
            </a:r>
            <a:r>
              <a:rPr lang="nl-BE" sz="2000" dirty="0"/>
              <a:t> security</a:t>
            </a:r>
          </a:p>
          <a:p>
            <a:pPr marL="34290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Wisselwerking portal vs. websites instellingen</a:t>
            </a:r>
            <a:endParaRPr lang="en-US" sz="2000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Werkplan</a:t>
            </a:r>
            <a:r>
              <a:rPr lang="en-US" sz="2000" dirty="0"/>
              <a:t>: </a:t>
            </a:r>
            <a:r>
              <a:rPr lang="en-US" sz="2000" dirty="0" err="1"/>
              <a:t>taakverdeling</a:t>
            </a:r>
            <a:r>
              <a:rPr lang="en-US" sz="2000" dirty="0"/>
              <a:t>, budget &amp; timing</a:t>
            </a:r>
            <a:endParaRPr lang="nl-BE" sz="2000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Samenwerking</a:t>
            </a:r>
            <a:endParaRPr lang="nl-BE" sz="2000" dirty="0"/>
          </a:p>
        </p:txBody>
      </p:sp>
      <p:sp>
        <p:nvSpPr>
          <p:cNvPr id="8" name="Freeform 24"/>
          <p:cNvSpPr>
            <a:spLocks noChangeAspect="1" noEditPoints="1"/>
          </p:cNvSpPr>
          <p:nvPr/>
        </p:nvSpPr>
        <p:spPr bwMode="auto">
          <a:xfrm>
            <a:off x="8098572" y="5168940"/>
            <a:ext cx="519757" cy="854231"/>
          </a:xfrm>
          <a:custGeom>
            <a:avLst/>
            <a:gdLst/>
            <a:ahLst/>
            <a:cxnLst>
              <a:cxn ang="0">
                <a:pos x="43" y="33"/>
              </a:cxn>
              <a:cxn ang="0">
                <a:pos x="142" y="58"/>
              </a:cxn>
              <a:cxn ang="0">
                <a:pos x="185" y="33"/>
              </a:cxn>
              <a:cxn ang="0">
                <a:pos x="185" y="330"/>
              </a:cxn>
              <a:cxn ang="0">
                <a:pos x="0" y="48"/>
              </a:cxn>
              <a:cxn ang="0">
                <a:pos x="20" y="300"/>
              </a:cxn>
              <a:cxn ang="0">
                <a:pos x="40" y="152"/>
              </a:cxn>
              <a:cxn ang="0">
                <a:pos x="54" y="120"/>
              </a:cxn>
              <a:cxn ang="0">
                <a:pos x="60" y="145"/>
              </a:cxn>
              <a:cxn ang="0">
                <a:pos x="79" y="142"/>
              </a:cxn>
              <a:cxn ang="0">
                <a:pos x="79" y="142"/>
              </a:cxn>
              <a:cxn ang="0">
                <a:pos x="160" y="129"/>
              </a:cxn>
              <a:cxn ang="0">
                <a:pos x="93" y="136"/>
              </a:cxn>
              <a:cxn ang="0">
                <a:pos x="93" y="143"/>
              </a:cxn>
              <a:cxn ang="0">
                <a:pos x="88" y="99"/>
              </a:cxn>
              <a:cxn ang="0">
                <a:pos x="56" y="128"/>
              </a:cxn>
              <a:cxn ang="0">
                <a:pos x="69" y="128"/>
              </a:cxn>
              <a:cxn ang="0">
                <a:pos x="58" y="178"/>
              </a:cxn>
              <a:cxn ang="0">
                <a:pos x="47" y="210"/>
              </a:cxn>
              <a:cxn ang="0">
                <a:pos x="40" y="216"/>
              </a:cxn>
              <a:cxn ang="0">
                <a:pos x="73" y="216"/>
              </a:cxn>
              <a:cxn ang="0">
                <a:pos x="160" y="187"/>
              </a:cxn>
              <a:cxn ang="0">
                <a:pos x="93" y="187"/>
              </a:cxn>
              <a:cxn ang="0">
                <a:pos x="160" y="207"/>
              </a:cxn>
              <a:cxn ang="0">
                <a:pos x="69" y="193"/>
              </a:cxn>
              <a:cxn ang="0">
                <a:pos x="68" y="213"/>
              </a:cxn>
              <a:cxn ang="0">
                <a:pos x="69" y="193"/>
              </a:cxn>
              <a:cxn ang="0">
                <a:pos x="88" y="228"/>
              </a:cxn>
              <a:cxn ang="0">
                <a:pos x="56" y="257"/>
              </a:cxn>
              <a:cxn ang="0">
                <a:pos x="69" y="258"/>
              </a:cxn>
              <a:cxn ang="0">
                <a:pos x="160" y="272"/>
              </a:cxn>
              <a:cxn ang="0">
                <a:pos x="93" y="251"/>
              </a:cxn>
              <a:cxn ang="0">
                <a:pos x="93" y="258"/>
              </a:cxn>
              <a:cxn ang="0">
                <a:pos x="79" y="281"/>
              </a:cxn>
              <a:cxn ang="0">
                <a:pos x="40" y="281"/>
              </a:cxn>
              <a:cxn ang="0">
                <a:pos x="54" y="249"/>
              </a:cxn>
              <a:cxn ang="0">
                <a:pos x="60" y="274"/>
              </a:cxn>
              <a:cxn ang="0">
                <a:pos x="88" y="23"/>
              </a:cxn>
              <a:cxn ang="0">
                <a:pos x="100" y="12"/>
              </a:cxn>
              <a:cxn ang="0">
                <a:pos x="58" y="18"/>
              </a:cxn>
              <a:cxn ang="0">
                <a:pos x="122" y="18"/>
              </a:cxn>
              <a:cxn ang="0">
                <a:pos x="151" y="43"/>
              </a:cxn>
              <a:cxn ang="0">
                <a:pos x="49" y="43"/>
              </a:cxn>
            </a:cxnLst>
            <a:rect l="0" t="0" r="r" b="b"/>
            <a:pathLst>
              <a:path w="200" h="330">
                <a:moveTo>
                  <a:pt x="0" y="48"/>
                </a:moveTo>
                <a:cubicBezTo>
                  <a:pt x="0" y="40"/>
                  <a:pt x="7" y="33"/>
                  <a:pt x="15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52"/>
                  <a:pt x="50" y="58"/>
                  <a:pt x="58" y="5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0" y="58"/>
                  <a:pt x="157" y="52"/>
                  <a:pt x="157" y="4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93" y="33"/>
                  <a:pt x="200" y="40"/>
                  <a:pt x="200" y="48"/>
                </a:cubicBezTo>
                <a:cubicBezTo>
                  <a:pt x="200" y="314"/>
                  <a:pt x="200" y="314"/>
                  <a:pt x="200" y="314"/>
                </a:cubicBezTo>
                <a:cubicBezTo>
                  <a:pt x="200" y="323"/>
                  <a:pt x="193" y="330"/>
                  <a:pt x="185" y="330"/>
                </a:cubicBezTo>
                <a:cubicBezTo>
                  <a:pt x="15" y="330"/>
                  <a:pt x="15" y="330"/>
                  <a:pt x="15" y="330"/>
                </a:cubicBezTo>
                <a:cubicBezTo>
                  <a:pt x="7" y="330"/>
                  <a:pt x="0" y="323"/>
                  <a:pt x="0" y="314"/>
                </a:cubicBezTo>
                <a:cubicBezTo>
                  <a:pt x="0" y="48"/>
                  <a:pt x="0" y="48"/>
                  <a:pt x="0" y="48"/>
                </a:cubicBezTo>
                <a:close/>
                <a:moveTo>
                  <a:pt x="180" y="88"/>
                </a:moveTo>
                <a:cubicBezTo>
                  <a:pt x="20" y="88"/>
                  <a:pt x="20" y="88"/>
                  <a:pt x="20" y="88"/>
                </a:cubicBezTo>
                <a:cubicBezTo>
                  <a:pt x="20" y="300"/>
                  <a:pt x="20" y="300"/>
                  <a:pt x="20" y="30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88"/>
                  <a:pt x="180" y="88"/>
                  <a:pt x="180" y="88"/>
                </a:cubicBezTo>
                <a:close/>
                <a:moveTo>
                  <a:pt x="40" y="152"/>
                </a:moveTo>
                <a:cubicBezTo>
                  <a:pt x="40" y="113"/>
                  <a:pt x="40" y="113"/>
                  <a:pt x="40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0" y="152"/>
                  <a:pt x="40" y="152"/>
                  <a:pt x="40" y="152"/>
                </a:cubicBezTo>
                <a:close/>
                <a:moveTo>
                  <a:pt x="79" y="142"/>
                </a:moveTo>
                <a:cubicBezTo>
                  <a:pt x="79" y="152"/>
                  <a:pt x="79" y="152"/>
                  <a:pt x="79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5" y="149"/>
                  <a:pt x="77" y="145"/>
                  <a:pt x="79" y="142"/>
                </a:cubicBezTo>
                <a:close/>
                <a:moveTo>
                  <a:pt x="93" y="122"/>
                </a:moveTo>
                <a:cubicBezTo>
                  <a:pt x="160" y="122"/>
                  <a:pt x="160" y="122"/>
                  <a:pt x="160" y="122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93" y="122"/>
                  <a:pt x="93" y="122"/>
                  <a:pt x="93" y="122"/>
                </a:cubicBezTo>
                <a:close/>
                <a:moveTo>
                  <a:pt x="93" y="136"/>
                </a:moveTo>
                <a:cubicBezTo>
                  <a:pt x="160" y="136"/>
                  <a:pt x="160" y="136"/>
                  <a:pt x="160" y="136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36"/>
                  <a:pt x="93" y="136"/>
                  <a:pt x="93" y="136"/>
                </a:cubicBezTo>
                <a:close/>
                <a:moveTo>
                  <a:pt x="69" y="128"/>
                </a:moveTo>
                <a:cubicBezTo>
                  <a:pt x="69" y="128"/>
                  <a:pt x="82" y="107"/>
                  <a:pt x="88" y="99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87" y="116"/>
                  <a:pt x="70" y="145"/>
                  <a:pt x="68" y="149"/>
                </a:cubicBezTo>
                <a:cubicBezTo>
                  <a:pt x="68" y="149"/>
                  <a:pt x="58" y="130"/>
                  <a:pt x="56" y="128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66" y="123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lose/>
                <a:moveTo>
                  <a:pt x="40" y="216"/>
                </a:moveTo>
                <a:cubicBezTo>
                  <a:pt x="40" y="178"/>
                  <a:pt x="40" y="178"/>
                  <a:pt x="40" y="178"/>
                </a:cubicBezTo>
                <a:cubicBezTo>
                  <a:pt x="58" y="178"/>
                  <a:pt x="58" y="178"/>
                  <a:pt x="58" y="178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7" y="210"/>
                  <a:pt x="47" y="210"/>
                  <a:pt x="47" y="210"/>
                </a:cubicBezTo>
                <a:cubicBezTo>
                  <a:pt x="60" y="210"/>
                  <a:pt x="60" y="210"/>
                  <a:pt x="60" y="210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40" y="216"/>
                  <a:pt x="40" y="216"/>
                  <a:pt x="40" y="216"/>
                </a:cubicBezTo>
                <a:close/>
                <a:moveTo>
                  <a:pt x="79" y="206"/>
                </a:moveTo>
                <a:cubicBezTo>
                  <a:pt x="79" y="216"/>
                  <a:pt x="79" y="216"/>
                  <a:pt x="79" y="216"/>
                </a:cubicBezTo>
                <a:cubicBezTo>
                  <a:pt x="73" y="216"/>
                  <a:pt x="73" y="216"/>
                  <a:pt x="73" y="216"/>
                </a:cubicBezTo>
                <a:cubicBezTo>
                  <a:pt x="75" y="213"/>
                  <a:pt x="77" y="210"/>
                  <a:pt x="79" y="206"/>
                </a:cubicBezTo>
                <a:close/>
                <a:moveTo>
                  <a:pt x="93" y="187"/>
                </a:moveTo>
                <a:cubicBezTo>
                  <a:pt x="160" y="187"/>
                  <a:pt x="160" y="187"/>
                  <a:pt x="160" y="187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3" y="187"/>
                  <a:pt x="93" y="187"/>
                  <a:pt x="93" y="187"/>
                </a:cubicBezTo>
                <a:close/>
                <a:moveTo>
                  <a:pt x="93" y="201"/>
                </a:moveTo>
                <a:cubicBezTo>
                  <a:pt x="160" y="201"/>
                  <a:pt x="160" y="201"/>
                  <a:pt x="160" y="201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01"/>
                  <a:pt x="93" y="201"/>
                  <a:pt x="93" y="201"/>
                </a:cubicBezTo>
                <a:close/>
                <a:moveTo>
                  <a:pt x="69" y="193"/>
                </a:moveTo>
                <a:cubicBezTo>
                  <a:pt x="69" y="193"/>
                  <a:pt x="82" y="172"/>
                  <a:pt x="88" y="16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87" y="181"/>
                  <a:pt x="70" y="210"/>
                  <a:pt x="68" y="213"/>
                </a:cubicBezTo>
                <a:cubicBezTo>
                  <a:pt x="68" y="213"/>
                  <a:pt x="58" y="195"/>
                  <a:pt x="56" y="192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6" y="187"/>
                  <a:pt x="69" y="192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lose/>
                <a:moveTo>
                  <a:pt x="69" y="258"/>
                </a:moveTo>
                <a:cubicBezTo>
                  <a:pt x="69" y="258"/>
                  <a:pt x="82" y="236"/>
                  <a:pt x="88" y="228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87" y="245"/>
                  <a:pt x="70" y="274"/>
                  <a:pt x="68" y="278"/>
                </a:cubicBezTo>
                <a:cubicBezTo>
                  <a:pt x="68" y="278"/>
                  <a:pt x="58" y="259"/>
                  <a:pt x="56" y="257"/>
                </a:cubicBezTo>
                <a:cubicBezTo>
                  <a:pt x="62" y="246"/>
                  <a:pt x="62" y="246"/>
                  <a:pt x="62" y="246"/>
                </a:cubicBezTo>
                <a:cubicBezTo>
                  <a:pt x="66" y="252"/>
                  <a:pt x="69" y="257"/>
                  <a:pt x="69" y="257"/>
                </a:cubicBezTo>
                <a:cubicBezTo>
                  <a:pt x="69" y="258"/>
                  <a:pt x="69" y="258"/>
                  <a:pt x="69" y="258"/>
                </a:cubicBezTo>
                <a:close/>
                <a:moveTo>
                  <a:pt x="93" y="265"/>
                </a:moveTo>
                <a:cubicBezTo>
                  <a:pt x="160" y="265"/>
                  <a:pt x="160" y="265"/>
                  <a:pt x="160" y="265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93" y="272"/>
                  <a:pt x="93" y="272"/>
                  <a:pt x="93" y="272"/>
                </a:cubicBezTo>
                <a:cubicBezTo>
                  <a:pt x="93" y="265"/>
                  <a:pt x="93" y="265"/>
                  <a:pt x="93" y="265"/>
                </a:cubicBezTo>
                <a:close/>
                <a:moveTo>
                  <a:pt x="93" y="251"/>
                </a:moveTo>
                <a:cubicBezTo>
                  <a:pt x="160" y="251"/>
                  <a:pt x="160" y="251"/>
                  <a:pt x="160" y="251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93" y="258"/>
                  <a:pt x="93" y="258"/>
                  <a:pt x="93" y="258"/>
                </a:cubicBezTo>
                <a:cubicBezTo>
                  <a:pt x="93" y="251"/>
                  <a:pt x="93" y="251"/>
                  <a:pt x="93" y="251"/>
                </a:cubicBezTo>
                <a:close/>
                <a:moveTo>
                  <a:pt x="79" y="271"/>
                </a:moveTo>
                <a:cubicBezTo>
                  <a:pt x="79" y="281"/>
                  <a:pt x="79" y="281"/>
                  <a:pt x="79" y="281"/>
                </a:cubicBezTo>
                <a:cubicBezTo>
                  <a:pt x="73" y="281"/>
                  <a:pt x="73" y="281"/>
                  <a:pt x="73" y="281"/>
                </a:cubicBezTo>
                <a:cubicBezTo>
                  <a:pt x="75" y="278"/>
                  <a:pt x="77" y="274"/>
                  <a:pt x="79" y="271"/>
                </a:cubicBezTo>
                <a:close/>
                <a:moveTo>
                  <a:pt x="40" y="281"/>
                </a:moveTo>
                <a:cubicBezTo>
                  <a:pt x="40" y="242"/>
                  <a:pt x="40" y="242"/>
                  <a:pt x="40" y="242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47" y="249"/>
                  <a:pt x="47" y="249"/>
                  <a:pt x="47" y="249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60" y="274"/>
                  <a:pt x="60" y="274"/>
                  <a:pt x="60" y="274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0" y="281"/>
                  <a:pt x="40" y="281"/>
                  <a:pt x="40" y="281"/>
                </a:cubicBezTo>
                <a:close/>
                <a:moveTo>
                  <a:pt x="88" y="23"/>
                </a:moveTo>
                <a:cubicBezTo>
                  <a:pt x="88" y="30"/>
                  <a:pt x="94" y="35"/>
                  <a:pt x="100" y="35"/>
                </a:cubicBezTo>
                <a:cubicBezTo>
                  <a:pt x="106" y="35"/>
                  <a:pt x="112" y="30"/>
                  <a:pt x="112" y="23"/>
                </a:cubicBezTo>
                <a:cubicBezTo>
                  <a:pt x="112" y="17"/>
                  <a:pt x="106" y="12"/>
                  <a:pt x="100" y="12"/>
                </a:cubicBezTo>
                <a:cubicBezTo>
                  <a:pt x="94" y="12"/>
                  <a:pt x="88" y="17"/>
                  <a:pt x="88" y="23"/>
                </a:cubicBezTo>
                <a:close/>
                <a:moveTo>
                  <a:pt x="49" y="27"/>
                </a:moveTo>
                <a:cubicBezTo>
                  <a:pt x="49" y="22"/>
                  <a:pt x="53" y="18"/>
                  <a:pt x="58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80" y="8"/>
                  <a:pt x="89" y="0"/>
                  <a:pt x="100" y="0"/>
                </a:cubicBezTo>
                <a:cubicBezTo>
                  <a:pt x="111" y="0"/>
                  <a:pt x="120" y="8"/>
                  <a:pt x="12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7" y="18"/>
                  <a:pt x="151" y="22"/>
                  <a:pt x="151" y="27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48"/>
                  <a:pt x="147" y="52"/>
                  <a:pt x="14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3" y="52"/>
                  <a:pt x="49" y="48"/>
                  <a:pt x="49" y="43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9627" y="6346826"/>
            <a:ext cx="400050" cy="365125"/>
          </a:xfrm>
          <a:prstGeom prst="rect">
            <a:avLst/>
          </a:prstGeom>
          <a:solidFill>
            <a:srgbClr val="00C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001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Werkplan</a:t>
            </a:r>
            <a:r>
              <a:rPr lang="en-US" dirty="0"/>
              <a:t>: </a:t>
            </a:r>
            <a:r>
              <a:rPr lang="en-US" dirty="0" err="1"/>
              <a:t>taakverdeling</a:t>
            </a:r>
            <a:r>
              <a:rPr lang="en-US" dirty="0"/>
              <a:t>, budget </a:t>
            </a:r>
            <a:r>
              <a:rPr lang="en-US"/>
              <a:t>&amp; timing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43" y="1142007"/>
            <a:ext cx="7873405" cy="446722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402986"/>
              </p:ext>
            </p:extLst>
          </p:nvPr>
        </p:nvGraphicFramePr>
        <p:xfrm>
          <a:off x="3903260" y="584356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Worksheet" showAsIcon="1" r:id="rId4" imgW="914400" imgH="792360" progId="Excel.Sheet.12">
                  <p:embed/>
                </p:oleObj>
              </mc:Choice>
              <mc:Fallback>
                <p:oleObj name="Worksheet" showAsIcon="1" r:id="rId4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3260" y="584356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79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Principes</a:t>
            </a:r>
            <a:r>
              <a:rPr lang="en-US" dirty="0"/>
              <a:t> van </a:t>
            </a:r>
            <a:r>
              <a:rPr lang="en-US" dirty="0" err="1"/>
              <a:t>samenwerking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49" y="1948069"/>
            <a:ext cx="8075403" cy="4107674"/>
          </a:xfrm>
        </p:spPr>
        <p:txBody>
          <a:bodyPr>
            <a:normAutofit fontScale="85000" lnSpcReduction="20000"/>
          </a:bodyPr>
          <a:lstStyle/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000" b="1" dirty="0"/>
              <a:t>Inhoudelijke sponsoring door hele management van FOD VVVL, RIZIV </a:t>
            </a:r>
            <a:r>
              <a:rPr lang="nl-BE" sz="2000" b="1"/>
              <a:t>en FAGG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BE" sz="2000" b="1" dirty="0"/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000" b="1"/>
              <a:t>Gemengde </a:t>
            </a:r>
            <a:r>
              <a:rPr lang="nl-BE" sz="2000" b="1" dirty="0"/>
              <a:t>teams (FOD VVVL, RIZIV, </a:t>
            </a:r>
            <a:r>
              <a:rPr lang="nl-BE" sz="2000" b="1"/>
              <a:t>FAGG)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BE" sz="2000" b="1" dirty="0"/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000" b="1"/>
              <a:t>Kennisoverdracht </a:t>
            </a:r>
            <a:r>
              <a:rPr lang="nl-BE" sz="2000" b="1" dirty="0"/>
              <a:t>/ coaching consultants =&gt; </a:t>
            </a:r>
            <a:r>
              <a:rPr lang="nl-BE" sz="2000" b="1"/>
              <a:t>intern team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/>
              <a:t>Aanpak </a:t>
            </a:r>
            <a:r>
              <a:rPr lang="nl-BE" sz="1600" dirty="0"/>
              <a:t>&amp; uittekenen Flows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 dirty="0"/>
              <a:t>Analyse iteraties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 dirty="0"/>
              <a:t>Kennismanagement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 dirty="0"/>
              <a:t>Organisatie, kwaliteit, rapportering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 dirty="0"/>
              <a:t>E.a.</a:t>
            </a:r>
          </a:p>
        </p:txBody>
      </p:sp>
    </p:spTree>
    <p:extLst>
      <p:ext uri="{BB962C8B-B14F-4D97-AF65-F5344CB8AC3E}">
        <p14:creationId xmlns:p14="http://schemas.microsoft.com/office/powerpoint/2010/main" val="176587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Frequente vragen / bezorgdheden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l-BE" dirty="0"/>
              <a:t>Voorzien van de resources voor de bemanning van het service center 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Er zijn nog geen exacte aantallen gekend voor de bemanning van het service center; in ieder geval is een uitbreiding nodig.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Er wordt nog een verdeelsleutel over de instellingen bepaald.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Dit wordt opgenomen met P&amp;O.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endParaRPr lang="nl-BE" sz="2000" dirty="0">
              <a:solidFill>
                <a:srgbClr val="00CFE2"/>
              </a:solidFill>
            </a:endParaRP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nl-BE" sz="2000" dirty="0">
                <a:solidFill>
                  <a:srgbClr val="00CFE2"/>
                </a:solidFill>
              </a:rPr>
              <a:t>Financiering van het service center 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Er is ondersteuning van Smals voor de uitbouw van het service center.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De ontwikkeling van applicaties/</a:t>
            </a:r>
            <a:r>
              <a:rPr lang="nl-BE" dirty="0" err="1"/>
              <a:t>webforms</a:t>
            </a:r>
            <a:r>
              <a:rPr lang="nl-BE" dirty="0"/>
              <a:t> voor producten is op kosten van instelling.</a:t>
            </a:r>
          </a:p>
        </p:txBody>
      </p:sp>
    </p:spTree>
    <p:extLst>
      <p:ext uri="{BB962C8B-B14F-4D97-AF65-F5344CB8AC3E}">
        <p14:creationId xmlns:p14="http://schemas.microsoft.com/office/powerpoint/2010/main" val="16748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3"/>
          <p:cNvSpPr txBox="1">
            <a:spLocks/>
          </p:cNvSpPr>
          <p:nvPr/>
        </p:nvSpPr>
        <p:spPr>
          <a:xfrm>
            <a:off x="5121418" y="3702221"/>
            <a:ext cx="3728665" cy="2703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roy Light" panose="00000400000000000000" pitchFamily="50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kern="0" dirty="0" err="1">
                <a:solidFill>
                  <a:srgbClr val="00CFE2"/>
                </a:solidFill>
              </a:rPr>
              <a:t>Externe</a:t>
            </a:r>
            <a:r>
              <a:rPr lang="en-US" sz="1800" b="1" u="sng" kern="0" dirty="0">
                <a:solidFill>
                  <a:srgbClr val="00CFE2"/>
                </a:solidFill>
              </a:rPr>
              <a:t> </a:t>
            </a:r>
            <a:r>
              <a:rPr lang="en-US" sz="1800" b="1" u="sng" kern="0" dirty="0" err="1">
                <a:solidFill>
                  <a:srgbClr val="00CFE2"/>
                </a:solidFill>
              </a:rPr>
              <a:t>ondersteuning</a:t>
            </a:r>
            <a:r>
              <a:rPr lang="en-US" sz="1800" b="1" u="sng" kern="0" dirty="0">
                <a:solidFill>
                  <a:srgbClr val="00CFE2"/>
                </a:solidFill>
              </a:rPr>
              <a:t>: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b="1" dirty="0"/>
              <a:t>Peter Willen</a:t>
            </a:r>
          </a:p>
          <a:p>
            <a:pPr>
              <a:spcBef>
                <a:spcPts val="600"/>
              </a:spcBef>
            </a:pPr>
            <a:r>
              <a:rPr lang="en-US" sz="1600" dirty="0" err="1"/>
              <a:t>Inhoudelijk</a:t>
            </a:r>
            <a:r>
              <a:rPr lang="en-US" sz="1600" dirty="0"/>
              <a:t> expert</a:t>
            </a:r>
          </a:p>
          <a:p>
            <a:pPr>
              <a:spcBef>
                <a:spcPts val="600"/>
              </a:spcBef>
            </a:pPr>
            <a:r>
              <a:rPr lang="en-US" sz="1600" kern="0" dirty="0">
                <a:solidFill>
                  <a:srgbClr val="00CFE2"/>
                </a:solidFill>
                <a:hlinkClick r:id="rId2"/>
              </a:rPr>
              <a:t>Peter.Willen@mobius.eu</a:t>
            </a:r>
            <a:endParaRPr lang="en-US" sz="1600" kern="0" dirty="0">
              <a:solidFill>
                <a:srgbClr val="00CFE2"/>
              </a:solidFill>
            </a:endParaRPr>
          </a:p>
          <a:p>
            <a:pPr>
              <a:spcBef>
                <a:spcPts val="600"/>
              </a:spcBef>
            </a:pPr>
            <a:endParaRPr lang="en-US" sz="1600" kern="0" dirty="0">
              <a:solidFill>
                <a:srgbClr val="00CFE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/>
              <a:t>Suzanne Schöningh</a:t>
            </a:r>
          </a:p>
          <a:p>
            <a:pPr>
              <a:spcBef>
                <a:spcPts val="600"/>
              </a:spcBef>
            </a:pPr>
            <a:r>
              <a:rPr lang="nl-BE" sz="1600" dirty="0"/>
              <a:t>Consultant (expert &amp; business begeleider)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kern="0" dirty="0">
                <a:solidFill>
                  <a:srgbClr val="00CFE2"/>
                </a:solidFill>
                <a:hlinkClick r:id="rId2"/>
              </a:rPr>
              <a:t>Suzanne.Schoningh@mobius.eu</a:t>
            </a:r>
            <a:endParaRPr lang="en-US" sz="1600" kern="0" dirty="0">
              <a:solidFill>
                <a:srgbClr val="00CFE2"/>
              </a:solidFill>
            </a:endParaRPr>
          </a:p>
          <a:p>
            <a:pPr>
              <a:spcBef>
                <a:spcPts val="600"/>
              </a:spcBef>
            </a:pPr>
            <a:endParaRPr lang="en-US" sz="1600" kern="0" dirty="0">
              <a:solidFill>
                <a:srgbClr val="00CFE2"/>
              </a:solidFill>
            </a:endParaRPr>
          </a:p>
          <a:p>
            <a:endParaRPr lang="en-US" sz="1600" dirty="0"/>
          </a:p>
        </p:txBody>
      </p:sp>
      <p:pic>
        <p:nvPicPr>
          <p:cNvPr id="8" name="Afbeelding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8077" y="1432303"/>
            <a:ext cx="934211" cy="748934"/>
          </a:xfrm>
          <a:prstGeom prst="rect">
            <a:avLst/>
          </a:prstGeom>
        </p:spPr>
      </p:pic>
      <p:sp>
        <p:nvSpPr>
          <p:cNvPr id="9" name="Tijdelijke aanduiding voor inhoud 3"/>
          <p:cNvSpPr txBox="1">
            <a:spLocks/>
          </p:cNvSpPr>
          <p:nvPr/>
        </p:nvSpPr>
        <p:spPr>
          <a:xfrm>
            <a:off x="781050" y="1213164"/>
            <a:ext cx="7886700" cy="47579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roy Light" panose="00000400000000000000" pitchFamily="50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kern="0" dirty="0" err="1">
                <a:solidFill>
                  <a:srgbClr val="00CFE2"/>
                </a:solidFill>
              </a:rPr>
              <a:t>Inhoudelijke</a:t>
            </a:r>
            <a:r>
              <a:rPr lang="en-US" sz="1800" b="1" u="sng" kern="0" dirty="0">
                <a:solidFill>
                  <a:srgbClr val="00CFE2"/>
                </a:solidFill>
              </a:rPr>
              <a:t> </a:t>
            </a:r>
            <a:r>
              <a:rPr lang="en-US" sz="1800" b="1" u="sng" kern="0" dirty="0" err="1">
                <a:solidFill>
                  <a:srgbClr val="00CFE2"/>
                </a:solidFill>
              </a:rPr>
              <a:t>vragen</a:t>
            </a:r>
            <a:r>
              <a:rPr lang="en-US" sz="1800" b="1" u="sng" kern="0" dirty="0">
                <a:solidFill>
                  <a:srgbClr val="00CFE2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b="1" dirty="0"/>
              <a:t>Frank Robben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Sponsor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hlinkClick r:id="rId4"/>
              </a:rPr>
              <a:t>Frank.Robben@ksz-bcss.fgov.be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b="1" dirty="0"/>
              <a:t>Olivia </a:t>
            </a:r>
            <a:r>
              <a:rPr lang="en-US" sz="1600" b="1" dirty="0" err="1"/>
              <a:t>Machiels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dirty="0" err="1"/>
              <a:t>Werfleider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>
                <a:hlinkClick r:id="rId5"/>
              </a:rPr>
              <a:t>Olivia.Machiels@riziv.fgov.be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b="1" dirty="0"/>
              <a:t>Kurt </a:t>
            </a:r>
            <a:r>
              <a:rPr lang="en-US" sz="1600" b="1" dirty="0" err="1"/>
              <a:t>Nys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dirty="0"/>
              <a:t>Interne </a:t>
            </a:r>
            <a:r>
              <a:rPr lang="en-US" sz="1600" dirty="0" err="1"/>
              <a:t>projectleider</a:t>
            </a:r>
            <a:r>
              <a:rPr lang="en-US" sz="1600" dirty="0"/>
              <a:t> (focus op ICT)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hlinkClick r:id="rId6"/>
              </a:rPr>
              <a:t>Kurt.Nys@gezondheid.belgie.be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BE" sz="1600" b="1" dirty="0"/>
              <a:t>Myriam Feys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BE" sz="1600" dirty="0"/>
              <a:t>Interne projectleider (focus op inhoud)</a:t>
            </a:r>
          </a:p>
          <a:p>
            <a:pPr>
              <a:spcBef>
                <a:spcPts val="600"/>
              </a:spcBef>
            </a:pPr>
            <a:r>
              <a:rPr lang="nl-BE" sz="1600" dirty="0">
                <a:solidFill>
                  <a:schemeClr val="accent4">
                    <a:lumMod val="75000"/>
                  </a:schemeClr>
                </a:solidFill>
                <a:hlinkClick r:id="rId7"/>
              </a:rPr>
              <a:t>Myriam.Feys@minsoc.fed.be</a:t>
            </a:r>
            <a:endParaRPr lang="nl-BE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nl-BE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21419" y="1165574"/>
            <a:ext cx="3728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kern="0" dirty="0">
                <a:solidFill>
                  <a:srgbClr val="00CF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SPOCS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FAGG: Ann Eeckhout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Ann.Eeckhout@fagg-afmps.be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RIZIV: Nadia Amira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Nadia.Amira@riziv.fgov.be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FOD VVVL: Myriam Feys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Myriam.Feys@minsoc.fed.be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3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19" y="186880"/>
            <a:ext cx="1552725" cy="1032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42975" y="1690689"/>
            <a:ext cx="8008369" cy="4941707"/>
          </a:xfrm>
          <a:prstGeom prst="cloudCallout">
            <a:avLst>
              <a:gd name="adj1" fmla="val -47286"/>
              <a:gd name="adj2" fmla="val -55696"/>
            </a:avLst>
          </a:prstGeom>
          <a:solidFill>
            <a:srgbClr val="00C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structuur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aanreiken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medewerkers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toelaat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focussen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zij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toegevoegde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waarde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eenvoudige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uniek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contactpunt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uitgewerkte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self-service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geharmoniseerde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aanpak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nl-B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Visie toekomstig service center</a:t>
            </a:r>
            <a:br>
              <a:rPr lang="en-US"/>
            </a:b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6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1373"/>
          </a:xfrm>
        </p:spPr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?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406" y="1117600"/>
            <a:ext cx="8224384" cy="5041804"/>
          </a:xfrm>
        </p:spPr>
        <p:txBody>
          <a:bodyPr>
            <a:no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Voordelen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klanten</a:t>
            </a:r>
            <a:endParaRPr lang="en-US" sz="1600" dirty="0"/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/>
              <a:t>Via de </a:t>
            </a:r>
            <a:r>
              <a:rPr lang="en-US" sz="1500" dirty="0" err="1"/>
              <a:t>gebruiksvriendelijke</a:t>
            </a:r>
            <a:r>
              <a:rPr lang="en-US" sz="1500" dirty="0"/>
              <a:t> portal van de </a:t>
            </a:r>
            <a:r>
              <a:rPr lang="en-US" sz="1500" dirty="0" err="1"/>
              <a:t>gezondheidsketen</a:t>
            </a:r>
            <a:r>
              <a:rPr lang="en-US" sz="1500" dirty="0"/>
              <a:t> is heel wat </a:t>
            </a:r>
            <a:r>
              <a:rPr lang="en-US" sz="1500" dirty="0" err="1"/>
              <a:t>informatie</a:t>
            </a:r>
            <a:r>
              <a:rPr lang="en-US" sz="1500" dirty="0"/>
              <a:t> 24/24h </a:t>
            </a:r>
            <a:r>
              <a:rPr lang="en-US" sz="1500" dirty="0" err="1"/>
              <a:t>en</a:t>
            </a:r>
            <a:r>
              <a:rPr lang="en-US" sz="1500" dirty="0"/>
              <a:t> 7/7d </a:t>
            </a:r>
            <a:r>
              <a:rPr lang="en-US" sz="1500" dirty="0" err="1"/>
              <a:t>beschikbaar</a:t>
            </a:r>
            <a:r>
              <a:rPr lang="en-US" sz="1500" dirty="0"/>
              <a:t>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 err="1"/>
              <a:t>Er</a:t>
            </a:r>
            <a:r>
              <a:rPr lang="en-US" sz="1500" dirty="0"/>
              <a:t> is </a:t>
            </a:r>
            <a:r>
              <a:rPr lang="en-US" sz="1500" dirty="0" err="1"/>
              <a:t>één</a:t>
            </a:r>
            <a:r>
              <a:rPr lang="en-US" sz="1500" dirty="0"/>
              <a:t> </a:t>
            </a:r>
            <a:r>
              <a:rPr lang="en-US" sz="1500" dirty="0" err="1"/>
              <a:t>uniek</a:t>
            </a:r>
            <a:r>
              <a:rPr lang="en-US" sz="1500" dirty="0"/>
              <a:t> </a:t>
            </a:r>
            <a:r>
              <a:rPr lang="en-US" sz="1500" dirty="0" err="1"/>
              <a:t>contactpunt</a:t>
            </a:r>
            <a:r>
              <a:rPr lang="en-US" sz="1500" dirty="0"/>
              <a:t> (</a:t>
            </a:r>
            <a:r>
              <a:rPr lang="en-US" sz="1500" dirty="0" err="1"/>
              <a:t>telefoonnummer</a:t>
            </a:r>
            <a:r>
              <a:rPr lang="en-US" sz="1500" dirty="0"/>
              <a:t>) </a:t>
            </a:r>
            <a:r>
              <a:rPr lang="en-US" sz="1500" dirty="0" err="1"/>
              <a:t>voor</a:t>
            </a:r>
            <a:r>
              <a:rPr lang="en-US" sz="1500" dirty="0"/>
              <a:t> </a:t>
            </a:r>
            <a:r>
              <a:rPr lang="en-US" sz="1500" dirty="0" err="1"/>
              <a:t>alle</a:t>
            </a:r>
            <a:r>
              <a:rPr lang="en-US" sz="1500" dirty="0"/>
              <a:t> </a:t>
            </a:r>
            <a:r>
              <a:rPr lang="en-US" sz="1500" dirty="0" err="1"/>
              <a:t>vragen</a:t>
            </a:r>
            <a:r>
              <a:rPr lang="en-US" sz="1500" dirty="0"/>
              <a:t> </a:t>
            </a:r>
            <a:r>
              <a:rPr lang="en-US" sz="1500" dirty="0" err="1"/>
              <a:t>i.v.m</a:t>
            </a:r>
            <a:r>
              <a:rPr lang="en-US" sz="1500" dirty="0"/>
              <a:t>. </a:t>
            </a:r>
            <a:r>
              <a:rPr lang="en-US" sz="1500" dirty="0" err="1"/>
              <a:t>gezondheid</a:t>
            </a:r>
            <a:r>
              <a:rPr lang="en-US" sz="1500" dirty="0"/>
              <a:t>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 err="1"/>
              <a:t>Klanten</a:t>
            </a:r>
            <a:r>
              <a:rPr lang="en-US" sz="1500" dirty="0"/>
              <a:t> </a:t>
            </a:r>
            <a:r>
              <a:rPr lang="en-US" sz="1500" dirty="0" err="1"/>
              <a:t>worden</a:t>
            </a:r>
            <a:r>
              <a:rPr lang="en-US" sz="1500" dirty="0"/>
              <a:t> </a:t>
            </a:r>
            <a:r>
              <a:rPr lang="en-US" sz="1500" dirty="0" err="1"/>
              <a:t>sneller</a:t>
            </a:r>
            <a:r>
              <a:rPr lang="en-US" sz="1500" dirty="0"/>
              <a:t> / </a:t>
            </a:r>
            <a:r>
              <a:rPr lang="en-US" sz="1500" dirty="0" err="1"/>
              <a:t>directer</a:t>
            </a:r>
            <a:r>
              <a:rPr lang="en-US" sz="1500" dirty="0"/>
              <a:t> (met minder </a:t>
            </a:r>
            <a:r>
              <a:rPr lang="en-US" sz="1500" dirty="0" err="1"/>
              <a:t>doorverwijzingen</a:t>
            </a:r>
            <a:r>
              <a:rPr lang="en-US" sz="1500" dirty="0"/>
              <a:t>) </a:t>
            </a:r>
            <a:r>
              <a:rPr lang="en-US" sz="1500" dirty="0" err="1"/>
              <a:t>verder</a:t>
            </a:r>
            <a:r>
              <a:rPr lang="en-US" sz="1500" dirty="0"/>
              <a:t> </a:t>
            </a:r>
            <a:r>
              <a:rPr lang="en-US" sz="1500" dirty="0" err="1"/>
              <a:t>geholpen</a:t>
            </a:r>
            <a:r>
              <a:rPr lang="en-US" sz="1500" dirty="0"/>
              <a:t>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/>
              <a:t>…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Voordelen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medewerkers</a:t>
            </a:r>
            <a:endParaRPr lang="en-US" sz="1600" dirty="0"/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nl-NL" sz="1500" dirty="0"/>
              <a:t>Experten uit de back office ontlasten van het beantwoorden van standaardvragen en focus en expertise verleggen naar het behandelen van de complexe materie en vragen </a:t>
            </a:r>
            <a:r>
              <a:rPr lang="en-US" sz="1500" dirty="0"/>
              <a:t> die </a:t>
            </a:r>
            <a:r>
              <a:rPr lang="en-US" sz="1500" dirty="0" err="1"/>
              <a:t>echt</a:t>
            </a:r>
            <a:r>
              <a:rPr lang="en-US" sz="1500" dirty="0"/>
              <a:t> </a:t>
            </a:r>
            <a:r>
              <a:rPr lang="en-US" sz="1500" dirty="0" err="1"/>
              <a:t>voor</a:t>
            </a:r>
            <a:r>
              <a:rPr lang="en-US" sz="1500" dirty="0"/>
              <a:t> hen </a:t>
            </a:r>
            <a:r>
              <a:rPr lang="en-US" sz="1500" dirty="0" err="1"/>
              <a:t>bestemd</a:t>
            </a:r>
            <a:r>
              <a:rPr lang="en-US" sz="1500" dirty="0"/>
              <a:t> </a:t>
            </a:r>
            <a:r>
              <a:rPr lang="en-US" sz="1500" dirty="0" err="1"/>
              <a:t>zijn</a:t>
            </a:r>
            <a:r>
              <a:rPr lang="en-US" sz="1500" dirty="0"/>
              <a:t> en </a:t>
            </a:r>
            <a:r>
              <a:rPr lang="en-US" sz="1500" dirty="0" err="1"/>
              <a:t>waar</a:t>
            </a:r>
            <a:r>
              <a:rPr lang="en-US" sz="1500" dirty="0"/>
              <a:t> </a:t>
            </a:r>
            <a:r>
              <a:rPr lang="en-US" sz="1500" dirty="0" err="1"/>
              <a:t>alleen</a:t>
            </a:r>
            <a:r>
              <a:rPr lang="en-US" sz="1500" dirty="0"/>
              <a:t> </a:t>
            </a:r>
            <a:r>
              <a:rPr lang="en-US" sz="1500" dirty="0" err="1"/>
              <a:t>zij</a:t>
            </a:r>
            <a:r>
              <a:rPr lang="en-US" sz="1500" dirty="0"/>
              <a:t> </a:t>
            </a:r>
            <a:r>
              <a:rPr lang="en-US" sz="1500" dirty="0" err="1"/>
              <a:t>een</a:t>
            </a:r>
            <a:r>
              <a:rPr lang="en-US" sz="1500" dirty="0"/>
              <a:t> </a:t>
            </a:r>
            <a:r>
              <a:rPr lang="en-US" sz="1500" dirty="0" err="1"/>
              <a:t>antwoord</a:t>
            </a:r>
            <a:r>
              <a:rPr lang="en-US" sz="1500" dirty="0"/>
              <a:t> op </a:t>
            </a:r>
            <a:r>
              <a:rPr lang="en-US" sz="1500" dirty="0" err="1"/>
              <a:t>kunnen</a:t>
            </a:r>
            <a:r>
              <a:rPr lang="en-US" sz="1500" dirty="0"/>
              <a:t> </a:t>
            </a:r>
            <a:r>
              <a:rPr lang="en-US" sz="1500" dirty="0" err="1"/>
              <a:t>geven</a:t>
            </a:r>
            <a:r>
              <a:rPr lang="en-US" sz="1500" dirty="0"/>
              <a:t>.</a:t>
            </a:r>
            <a:endParaRPr lang="nl-NL" sz="1500" dirty="0"/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/>
              <a:t>Het is </a:t>
            </a:r>
            <a:r>
              <a:rPr lang="en-US" sz="1500" dirty="0" err="1"/>
              <a:t>aangenamer</a:t>
            </a:r>
            <a:r>
              <a:rPr lang="en-US" sz="1500" dirty="0"/>
              <a:t> </a:t>
            </a:r>
            <a:r>
              <a:rPr lang="en-US" sz="1500" dirty="0" err="1"/>
              <a:t>werken</a:t>
            </a:r>
            <a:r>
              <a:rPr lang="en-US" sz="1500" dirty="0"/>
              <a:t> </a:t>
            </a:r>
            <a:r>
              <a:rPr lang="en-US" sz="1500" dirty="0" err="1"/>
              <a:t>doordat</a:t>
            </a:r>
            <a:r>
              <a:rPr lang="en-US" sz="1500" dirty="0"/>
              <a:t> het </a:t>
            </a:r>
            <a:r>
              <a:rPr lang="en-US" sz="1500" dirty="0" err="1"/>
              <a:t>voor</a:t>
            </a:r>
            <a:r>
              <a:rPr lang="en-US" sz="1500" dirty="0"/>
              <a:t> de </a:t>
            </a:r>
            <a:r>
              <a:rPr lang="en-US" sz="1500" dirty="0" err="1"/>
              <a:t>klant</a:t>
            </a:r>
            <a:r>
              <a:rPr lang="en-US" sz="1500" dirty="0"/>
              <a:t> </a:t>
            </a:r>
            <a:r>
              <a:rPr lang="en-US" sz="1500" dirty="0" err="1"/>
              <a:t>duidelijker</a:t>
            </a:r>
            <a:r>
              <a:rPr lang="en-US" sz="1500" dirty="0"/>
              <a:t> is met </a:t>
            </a:r>
            <a:r>
              <a:rPr lang="en-US" sz="1500" dirty="0" err="1"/>
              <a:t>wie</a:t>
            </a:r>
            <a:r>
              <a:rPr lang="en-US" sz="1500" dirty="0"/>
              <a:t> contact op </a:t>
            </a:r>
            <a:r>
              <a:rPr lang="en-US" sz="1500" dirty="0" err="1"/>
              <a:t>te</a:t>
            </a:r>
            <a:r>
              <a:rPr lang="en-US" sz="1500" dirty="0"/>
              <a:t> </a:t>
            </a:r>
            <a:r>
              <a:rPr lang="en-US" sz="1500" dirty="0" err="1"/>
              <a:t>nemen</a:t>
            </a:r>
            <a:r>
              <a:rPr lang="en-US" sz="1500" dirty="0"/>
              <a:t> en </a:t>
            </a:r>
            <a:r>
              <a:rPr lang="en-US" sz="1500" dirty="0" err="1"/>
              <a:t>hij</a:t>
            </a:r>
            <a:r>
              <a:rPr lang="en-US" sz="1500" dirty="0"/>
              <a:t>/</a:t>
            </a:r>
            <a:r>
              <a:rPr lang="en-US" sz="1500" dirty="0" err="1"/>
              <a:t>zij</a:t>
            </a:r>
            <a:r>
              <a:rPr lang="en-US" sz="1500" dirty="0"/>
              <a:t> </a:t>
            </a:r>
            <a:r>
              <a:rPr lang="en-US" sz="1500" dirty="0" err="1"/>
              <a:t>bij</a:t>
            </a:r>
            <a:r>
              <a:rPr lang="en-US" sz="1500" dirty="0"/>
              <a:t> het </a:t>
            </a:r>
            <a:r>
              <a:rPr lang="en-US" sz="1500" dirty="0" err="1"/>
              <a:t>eerste</a:t>
            </a:r>
            <a:r>
              <a:rPr lang="en-US" sz="1500" dirty="0"/>
              <a:t> contact </a:t>
            </a:r>
            <a:r>
              <a:rPr lang="en-US" sz="1500" dirty="0" err="1"/>
              <a:t>een</a:t>
            </a:r>
            <a:r>
              <a:rPr lang="en-US" sz="1500" dirty="0"/>
              <a:t> </a:t>
            </a:r>
            <a:r>
              <a:rPr lang="en-US" sz="1500" dirty="0" err="1"/>
              <a:t>duidelijk</a:t>
            </a:r>
            <a:r>
              <a:rPr lang="en-US" sz="1500" dirty="0"/>
              <a:t> </a:t>
            </a:r>
            <a:r>
              <a:rPr lang="en-US" sz="1500" dirty="0" err="1"/>
              <a:t>antwoord</a:t>
            </a:r>
            <a:r>
              <a:rPr lang="en-US" sz="1500" dirty="0"/>
              <a:t> </a:t>
            </a:r>
            <a:r>
              <a:rPr lang="en-US" sz="1500" dirty="0" err="1"/>
              <a:t>krijgt</a:t>
            </a:r>
            <a:r>
              <a:rPr lang="en-US" sz="1500" dirty="0"/>
              <a:t> (minder </a:t>
            </a:r>
            <a:r>
              <a:rPr lang="en-US" sz="1500" dirty="0" err="1"/>
              <a:t>frustraties</a:t>
            </a:r>
            <a:r>
              <a:rPr lang="en-US" sz="1500" dirty="0"/>
              <a:t>).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 err="1"/>
              <a:t>Alle</a:t>
            </a:r>
            <a:r>
              <a:rPr lang="en-US" sz="1500" dirty="0"/>
              <a:t> </a:t>
            </a:r>
            <a:r>
              <a:rPr lang="en-US" sz="1500" dirty="0" err="1"/>
              <a:t>betrokken</a:t>
            </a:r>
            <a:r>
              <a:rPr lang="en-US" sz="1500" dirty="0"/>
              <a:t> </a:t>
            </a:r>
            <a:r>
              <a:rPr lang="en-US" sz="1500" dirty="0" err="1"/>
              <a:t>medewerkers</a:t>
            </a:r>
            <a:r>
              <a:rPr lang="en-US" sz="1500" dirty="0"/>
              <a:t> </a:t>
            </a:r>
            <a:r>
              <a:rPr lang="en-US" sz="1500" dirty="0" err="1"/>
              <a:t>kunnen</a:t>
            </a:r>
            <a:r>
              <a:rPr lang="en-US" sz="1500" dirty="0"/>
              <a:t> </a:t>
            </a:r>
            <a:r>
              <a:rPr lang="en-US" sz="1500" dirty="0" err="1"/>
              <a:t>mee</a:t>
            </a:r>
            <a:r>
              <a:rPr lang="en-US" sz="1500" dirty="0"/>
              <a:t> </a:t>
            </a:r>
            <a:r>
              <a:rPr lang="en-US" sz="1500" dirty="0" err="1"/>
              <a:t>denken</a:t>
            </a:r>
            <a:r>
              <a:rPr lang="en-US" sz="1500" dirty="0"/>
              <a:t> over / </a:t>
            </a:r>
            <a:r>
              <a:rPr lang="en-US" sz="1500" dirty="0" err="1"/>
              <a:t>werken</a:t>
            </a:r>
            <a:r>
              <a:rPr lang="en-US" sz="1500" dirty="0"/>
              <a:t> </a:t>
            </a:r>
            <a:r>
              <a:rPr lang="en-US" sz="1500" dirty="0" err="1"/>
              <a:t>aan</a:t>
            </a:r>
            <a:r>
              <a:rPr lang="en-US" sz="1500" dirty="0"/>
              <a:t> </a:t>
            </a:r>
            <a:r>
              <a:rPr lang="en-US" sz="1500" dirty="0" err="1"/>
              <a:t>manieren</a:t>
            </a:r>
            <a:r>
              <a:rPr lang="en-US" sz="1500" dirty="0"/>
              <a:t> om de </a:t>
            </a:r>
            <a:r>
              <a:rPr lang="en-US" sz="1500" dirty="0" err="1"/>
              <a:t>processen</a:t>
            </a:r>
            <a:r>
              <a:rPr lang="en-US" sz="1500" dirty="0"/>
              <a:t> en de </a:t>
            </a:r>
            <a:r>
              <a:rPr lang="en-US" sz="1500" dirty="0" err="1"/>
              <a:t>kwaliteit</a:t>
            </a:r>
            <a:r>
              <a:rPr lang="en-US" sz="1500" dirty="0"/>
              <a:t> </a:t>
            </a:r>
            <a:r>
              <a:rPr lang="en-US" sz="1500" dirty="0" err="1"/>
              <a:t>continu</a:t>
            </a:r>
            <a:r>
              <a:rPr lang="en-US" sz="1500" dirty="0"/>
              <a:t> </a:t>
            </a:r>
            <a:r>
              <a:rPr lang="en-US" sz="1500" dirty="0" err="1"/>
              <a:t>te</a:t>
            </a:r>
            <a:r>
              <a:rPr lang="en-US" sz="1500" dirty="0"/>
              <a:t> </a:t>
            </a:r>
            <a:r>
              <a:rPr lang="en-US" sz="1500" dirty="0" err="1"/>
              <a:t>verbeteren</a:t>
            </a:r>
            <a:r>
              <a:rPr lang="en-US" sz="1500" dirty="0"/>
              <a:t>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04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opgeleverd</a:t>
            </a:r>
            <a:r>
              <a:rPr lang="en-US" dirty="0"/>
              <a:t> tot nu toe?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510748"/>
            <a:ext cx="8075403" cy="4752029"/>
          </a:xfrm>
          <a:noFill/>
        </p:spPr>
        <p:txBody>
          <a:bodyPr>
            <a:normAutofit fontScale="85000" lnSpcReduction="10000"/>
          </a:bodyPr>
          <a:lstStyle/>
          <a:p>
            <a:pPr lvl="2">
              <a:lnSpc>
                <a:spcPct val="150000"/>
              </a:lnSpc>
            </a:pPr>
            <a:r>
              <a:rPr lang="en-US" sz="1700" dirty="0" err="1"/>
              <a:t>Catalogus</a:t>
            </a:r>
            <a:r>
              <a:rPr lang="en-US" sz="1700" dirty="0"/>
              <a:t> met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uitgebreide</a:t>
            </a:r>
            <a:r>
              <a:rPr lang="en-US" sz="1700" dirty="0"/>
              <a:t> </a:t>
            </a:r>
            <a:r>
              <a:rPr lang="en-US" sz="1700" b="1" dirty="0" err="1"/>
              <a:t>inventarisatie</a:t>
            </a:r>
            <a:r>
              <a:rPr lang="en-US" sz="1700" dirty="0"/>
              <a:t> van de </a:t>
            </a:r>
            <a:r>
              <a:rPr lang="en-US" sz="1700" dirty="0" err="1"/>
              <a:t>belangrijkste</a:t>
            </a:r>
            <a:r>
              <a:rPr lang="en-US" sz="1700" dirty="0"/>
              <a:t> </a:t>
            </a:r>
            <a:r>
              <a:rPr lang="en-US" sz="1700" b="1" dirty="0" err="1"/>
              <a:t>interacties</a:t>
            </a:r>
            <a:r>
              <a:rPr lang="en-US" sz="1700" dirty="0"/>
              <a:t> van de 8 </a:t>
            </a:r>
            <a:r>
              <a:rPr lang="en-US" sz="1700" dirty="0" err="1"/>
              <a:t>instellingen</a:t>
            </a:r>
            <a:r>
              <a:rPr lang="en-US" sz="1700" dirty="0"/>
              <a:t> met </a:t>
            </a:r>
            <a:r>
              <a:rPr lang="en-US" sz="1700" dirty="0" err="1"/>
              <a:t>hun</a:t>
            </a:r>
            <a:r>
              <a:rPr lang="en-US" sz="1700" dirty="0"/>
              <a:t> </a:t>
            </a:r>
            <a:r>
              <a:rPr lang="en-US" sz="1700" dirty="0" err="1"/>
              <a:t>doelgroepen</a:t>
            </a:r>
            <a:endParaRPr lang="en-US" sz="1700" dirty="0"/>
          </a:p>
          <a:p>
            <a:pPr lvl="2">
              <a:lnSpc>
                <a:spcPct val="150000"/>
              </a:lnSpc>
            </a:pPr>
            <a:r>
              <a:rPr lang="en-US" sz="1700" dirty="0"/>
              <a:t>Rapport met </a:t>
            </a:r>
            <a:r>
              <a:rPr lang="en-US" sz="1700" dirty="0" err="1"/>
              <a:t>belangrijkste</a:t>
            </a:r>
            <a:r>
              <a:rPr lang="en-US" sz="1700" dirty="0"/>
              <a:t> </a:t>
            </a:r>
            <a:r>
              <a:rPr lang="en-US" sz="1700" b="1" dirty="0" err="1"/>
              <a:t>resultaten</a:t>
            </a:r>
            <a:r>
              <a:rPr lang="en-US" sz="1700" dirty="0"/>
              <a:t> van de </a:t>
            </a:r>
            <a:r>
              <a:rPr lang="en-US" sz="1700" b="1" dirty="0"/>
              <a:t>analyses</a:t>
            </a:r>
            <a:r>
              <a:rPr lang="en-US" sz="1700" dirty="0"/>
              <a:t> </a:t>
            </a:r>
            <a:r>
              <a:rPr lang="en-US" sz="1700" dirty="0" err="1"/>
              <a:t>o.b.v</a:t>
            </a:r>
            <a:r>
              <a:rPr lang="en-US" sz="1700" dirty="0"/>
              <a:t>. </a:t>
            </a:r>
            <a:r>
              <a:rPr lang="en-US" sz="1700" dirty="0" err="1"/>
              <a:t>huidige</a:t>
            </a:r>
            <a:r>
              <a:rPr lang="en-US" sz="1700" dirty="0"/>
              <a:t> </a:t>
            </a:r>
            <a:r>
              <a:rPr lang="en-US" sz="1700" dirty="0" err="1"/>
              <a:t>situatie</a:t>
            </a:r>
            <a:endParaRPr lang="en-US" sz="1700" dirty="0"/>
          </a:p>
          <a:p>
            <a:pPr lvl="2">
              <a:lnSpc>
                <a:spcPct val="150000"/>
              </a:lnSpc>
            </a:pPr>
            <a:r>
              <a:rPr lang="en-US" sz="1700" dirty="0" err="1"/>
              <a:t>Volledig</a:t>
            </a:r>
            <a:r>
              <a:rPr lang="en-US" sz="1700" dirty="0"/>
              <a:t> </a:t>
            </a:r>
            <a:r>
              <a:rPr lang="en-US" sz="1700" b="1" dirty="0" err="1"/>
              <a:t>uitgewerkte</a:t>
            </a:r>
            <a:r>
              <a:rPr lang="en-US" sz="1700" b="1" dirty="0"/>
              <a:t> </a:t>
            </a:r>
            <a:r>
              <a:rPr lang="en-US" sz="1700" b="1" dirty="0" err="1"/>
              <a:t>visie</a:t>
            </a:r>
            <a:r>
              <a:rPr lang="en-US" sz="1700" b="1" dirty="0"/>
              <a:t> </a:t>
            </a:r>
            <a:r>
              <a:rPr lang="en-US" sz="1700" dirty="0"/>
              <a:t>op het </a:t>
            </a:r>
            <a:r>
              <a:rPr lang="en-US" sz="1700" dirty="0" err="1"/>
              <a:t>toekomstig</a:t>
            </a:r>
            <a:r>
              <a:rPr lang="en-US" sz="1700" dirty="0"/>
              <a:t> service center</a:t>
            </a:r>
          </a:p>
          <a:p>
            <a:pPr lvl="2">
              <a:lnSpc>
                <a:spcPct val="150000"/>
              </a:lnSpc>
            </a:pPr>
            <a:r>
              <a:rPr lang="en-US" sz="1700" dirty="0" err="1"/>
              <a:t>Voor</a:t>
            </a:r>
            <a:r>
              <a:rPr lang="en-US" sz="1700" dirty="0"/>
              <a:t> de </a:t>
            </a:r>
            <a:r>
              <a:rPr lang="en-US" sz="1700" b="1" dirty="0"/>
              <a:t>1ste </a:t>
            </a:r>
            <a:r>
              <a:rPr lang="en-US" sz="1700" b="1" dirty="0" err="1"/>
              <a:t>iteratie</a:t>
            </a:r>
            <a:r>
              <a:rPr lang="en-US" sz="1700" dirty="0"/>
              <a:t>: </a:t>
            </a:r>
            <a:r>
              <a:rPr lang="en-US" sz="1700" dirty="0" err="1"/>
              <a:t>overzicht</a:t>
            </a:r>
            <a:r>
              <a:rPr lang="en-US" sz="1700" dirty="0"/>
              <a:t> van de </a:t>
            </a:r>
            <a:r>
              <a:rPr lang="en-US" sz="1700" dirty="0" err="1"/>
              <a:t>huidige</a:t>
            </a:r>
            <a:r>
              <a:rPr lang="en-US" sz="1700" dirty="0"/>
              <a:t> </a:t>
            </a:r>
            <a:r>
              <a:rPr lang="en-US" sz="1700" b="1" dirty="0" err="1"/>
              <a:t>processen</a:t>
            </a:r>
            <a:r>
              <a:rPr lang="en-US" sz="1700" dirty="0"/>
              <a:t> + concrete </a:t>
            </a:r>
            <a:r>
              <a:rPr lang="en-US" sz="1700" dirty="0" err="1"/>
              <a:t>voorstellen</a:t>
            </a:r>
            <a:r>
              <a:rPr lang="en-US" sz="1700" dirty="0"/>
              <a:t> / </a:t>
            </a:r>
            <a:r>
              <a:rPr lang="en-US" sz="1700" dirty="0" err="1"/>
              <a:t>pistes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</a:t>
            </a:r>
            <a:r>
              <a:rPr lang="en-US" sz="1700" dirty="0" err="1"/>
              <a:t>overbrenging</a:t>
            </a:r>
            <a:r>
              <a:rPr lang="en-US" sz="1700" dirty="0"/>
              <a:t> </a:t>
            </a:r>
            <a:r>
              <a:rPr lang="en-US" sz="1700" dirty="0" err="1"/>
              <a:t>naar</a:t>
            </a:r>
            <a:r>
              <a:rPr lang="en-US" sz="1700" dirty="0"/>
              <a:t> het service center </a:t>
            </a:r>
            <a:endParaRPr lang="en-US" sz="1700" b="1" dirty="0"/>
          </a:p>
          <a:p>
            <a:pPr lvl="2">
              <a:lnSpc>
                <a:spcPct val="150000"/>
              </a:lnSpc>
            </a:pPr>
            <a:r>
              <a:rPr lang="en-US" sz="1700" dirty="0" err="1"/>
              <a:t>Voor</a:t>
            </a:r>
            <a:r>
              <a:rPr lang="en-US" sz="1700" dirty="0"/>
              <a:t> de </a:t>
            </a:r>
            <a:r>
              <a:rPr lang="en-US" sz="1700" b="1" dirty="0"/>
              <a:t>2de </a:t>
            </a:r>
            <a:r>
              <a:rPr lang="en-US" sz="1700" b="1" dirty="0" err="1"/>
              <a:t>iteratie</a:t>
            </a:r>
            <a:r>
              <a:rPr lang="en-US" sz="1700" dirty="0"/>
              <a:t>: </a:t>
            </a:r>
            <a:r>
              <a:rPr lang="en-US" sz="1700" dirty="0" err="1"/>
              <a:t>eerste</a:t>
            </a:r>
            <a:r>
              <a:rPr lang="en-US" sz="1700" dirty="0"/>
              <a:t> </a:t>
            </a:r>
            <a:r>
              <a:rPr lang="en-US" sz="1700" b="1" dirty="0" err="1"/>
              <a:t>selectie</a:t>
            </a:r>
            <a:r>
              <a:rPr lang="en-US" sz="1700" dirty="0"/>
              <a:t> van </a:t>
            </a:r>
            <a:r>
              <a:rPr lang="en-US" sz="1700" dirty="0" err="1"/>
              <a:t>producten</a:t>
            </a:r>
            <a:r>
              <a:rPr lang="en-US" sz="1700" dirty="0"/>
              <a:t> die in </a:t>
            </a:r>
            <a:r>
              <a:rPr lang="en-US" sz="1700" dirty="0" err="1"/>
              <a:t>aanmerking</a:t>
            </a:r>
            <a:r>
              <a:rPr lang="en-US" sz="1700" dirty="0"/>
              <a:t> </a:t>
            </a:r>
            <a:r>
              <a:rPr lang="en-US" sz="1700" dirty="0" err="1"/>
              <a:t>komen</a:t>
            </a:r>
            <a:endParaRPr lang="en-US" sz="1700" dirty="0"/>
          </a:p>
          <a:p>
            <a:pPr lvl="2">
              <a:lnSpc>
                <a:spcPct val="150000"/>
              </a:lnSpc>
            </a:pPr>
            <a:r>
              <a:rPr lang="en-US" sz="1700" b="1" dirty="0" err="1"/>
              <a:t>Communicatiemateriaal</a:t>
            </a:r>
            <a:r>
              <a:rPr lang="en-US" sz="1700" dirty="0"/>
              <a:t> </a:t>
            </a:r>
            <a:r>
              <a:rPr lang="en-US" sz="1700" dirty="0" err="1"/>
              <a:t>om</a:t>
            </a:r>
            <a:r>
              <a:rPr lang="en-US" sz="1700" dirty="0"/>
              <a:t> </a:t>
            </a:r>
            <a:r>
              <a:rPr lang="en-US" sz="1700" dirty="0" err="1"/>
              <a:t>iteratieve</a:t>
            </a:r>
            <a:r>
              <a:rPr lang="en-US" sz="1700" dirty="0"/>
              <a:t> </a:t>
            </a:r>
            <a:r>
              <a:rPr lang="en-US" sz="1700" dirty="0" err="1"/>
              <a:t>werkwijze</a:t>
            </a:r>
            <a:r>
              <a:rPr lang="en-US" sz="1700" dirty="0"/>
              <a:t> en </a:t>
            </a:r>
            <a:r>
              <a:rPr lang="en-US" sz="1700" dirty="0" err="1"/>
              <a:t>mogelijke</a:t>
            </a:r>
            <a:r>
              <a:rPr lang="en-US" sz="1700" dirty="0"/>
              <a:t> </a:t>
            </a:r>
            <a:r>
              <a:rPr lang="en-US" sz="1700" dirty="0" err="1"/>
              <a:t>voordelen</a:t>
            </a:r>
            <a:r>
              <a:rPr lang="en-US" sz="1700" dirty="0"/>
              <a:t> van het service center </a:t>
            </a:r>
            <a:r>
              <a:rPr lang="en-US" sz="1700" dirty="0" err="1"/>
              <a:t>te</a:t>
            </a:r>
            <a:r>
              <a:rPr lang="en-US" sz="1700" dirty="0"/>
              <a:t> </a:t>
            </a:r>
            <a:r>
              <a:rPr lang="en-US" sz="1700" dirty="0" err="1"/>
              <a:t>illustreren</a:t>
            </a:r>
            <a:endParaRPr lang="en-US" sz="1700" dirty="0"/>
          </a:p>
          <a:p>
            <a:pPr lvl="2">
              <a:lnSpc>
                <a:spcPct val="150000"/>
              </a:lnSpc>
            </a:pPr>
            <a:r>
              <a:rPr lang="en-US" sz="1700" b="1" dirty="0" err="1"/>
              <a:t>Rolomschrijvingen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het </a:t>
            </a:r>
            <a:r>
              <a:rPr lang="en-US" sz="1700" b="1" dirty="0" err="1"/>
              <a:t>kennismanagement</a:t>
            </a:r>
            <a:r>
              <a:rPr lang="en-US" sz="1700" b="1" dirty="0"/>
              <a:t> team</a:t>
            </a:r>
          </a:p>
          <a:p>
            <a:pPr lvl="2">
              <a:lnSpc>
                <a:spcPct val="150000"/>
              </a:lnSpc>
            </a:pPr>
            <a:r>
              <a:rPr lang="nl-BE" sz="1700" b="1" dirty="0" err="1"/>
              <a:t>Roadmap</a:t>
            </a:r>
            <a:r>
              <a:rPr lang="nl-BE" sz="1700" b="1" dirty="0"/>
              <a:t> </a:t>
            </a:r>
            <a:r>
              <a:rPr lang="nl-BE" sz="1700" dirty="0"/>
              <a:t>concrete uitwerking (zie verder) met werkpakketten, planning en budget</a:t>
            </a:r>
          </a:p>
        </p:txBody>
      </p:sp>
    </p:spTree>
    <p:extLst>
      <p:ext uri="{BB962C8B-B14F-4D97-AF65-F5344CB8AC3E}">
        <p14:creationId xmlns:p14="http://schemas.microsoft.com/office/powerpoint/2010/main" val="25173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690689"/>
            <a:ext cx="9013370" cy="4393588"/>
          </a:xfrm>
          <a:prstGeom prst="rect">
            <a:avLst/>
          </a:prstGeom>
          <a:solidFill>
            <a:srgbClr val="B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935272"/>
            <a:ext cx="8105775" cy="4289682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BE" dirty="0"/>
              <a:t>Eén unieke ingangspoort</a:t>
            </a:r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BE" dirty="0"/>
              <a:t>Multi-kanaal, met ‘</a:t>
            </a:r>
            <a:r>
              <a:rPr lang="nl-BE" dirty="0" err="1"/>
              <a:t>self-service</a:t>
            </a:r>
            <a:r>
              <a:rPr lang="nl-BE" dirty="0"/>
              <a:t> first’</a:t>
            </a:r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BE" dirty="0"/>
              <a:t>Logica en eenvoud voor de doelgroep centraal</a:t>
            </a:r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BE" dirty="0"/>
              <a:t>Elementaire bereikbaarheid met maximale service</a:t>
            </a:r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Flexibele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op basis van </a:t>
            </a:r>
            <a:r>
              <a:rPr lang="en-US" dirty="0" err="1"/>
              <a:t>rollen</a:t>
            </a:r>
            <a:endParaRPr lang="en-US" dirty="0"/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Kwaliteit</a:t>
            </a:r>
            <a:r>
              <a:rPr lang="en-US" dirty="0"/>
              <a:t> door end-to-end </a:t>
            </a:r>
            <a:r>
              <a:rPr lang="en-US" dirty="0" err="1"/>
              <a:t>kennisbeheer</a:t>
            </a:r>
            <a:r>
              <a:rPr lang="en-US" dirty="0"/>
              <a:t>/-</a:t>
            </a:r>
            <a:r>
              <a:rPr lang="en-US" dirty="0" err="1"/>
              <a:t>bewaking</a:t>
            </a:r>
            <a:endParaRPr lang="en-US" dirty="0"/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Efficiënte</a:t>
            </a:r>
            <a:r>
              <a:rPr lang="en-US" dirty="0"/>
              <a:t> </a:t>
            </a:r>
            <a:r>
              <a:rPr lang="en-US" dirty="0" err="1"/>
              <a:t>dienstverlening</a:t>
            </a:r>
            <a:r>
              <a:rPr lang="en-US" dirty="0"/>
              <a:t> door </a:t>
            </a:r>
            <a:r>
              <a:rPr lang="en-US" dirty="0" err="1"/>
              <a:t>standaardisatie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nuttig</a:t>
            </a:r>
            <a:endParaRPr lang="en-US" i="1" dirty="0"/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generiek</a:t>
            </a:r>
            <a:r>
              <a:rPr lang="en-US" dirty="0"/>
              <a:t> </a:t>
            </a:r>
            <a:r>
              <a:rPr lang="en-US" dirty="0" err="1"/>
              <a:t>technisch</a:t>
            </a:r>
            <a:r>
              <a:rPr lang="en-US" dirty="0"/>
              <a:t> platform </a:t>
            </a:r>
            <a:r>
              <a:rPr lang="en-US" dirty="0" err="1"/>
              <a:t>binnen</a:t>
            </a:r>
            <a:r>
              <a:rPr lang="en-US" dirty="0"/>
              <a:t> G-Cloud-</a:t>
            </a:r>
            <a:r>
              <a:rPr lang="en-US" dirty="0" err="1"/>
              <a:t>filosofie</a:t>
            </a:r>
            <a:endParaRPr lang="en-US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nl-BE" dirty="0"/>
              <a:t>Strategische krijtlijnen bij het ontwerpen</a:t>
            </a:r>
            <a:br>
              <a:rPr lang="nl-BE" dirty="0"/>
            </a:br>
            <a:r>
              <a:rPr lang="nl-BE" dirty="0"/>
              <a:t>van het toekomstig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523" y="490709"/>
            <a:ext cx="1533539" cy="10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1" y="1911350"/>
            <a:ext cx="2869754" cy="421322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048125" y="3169746"/>
            <a:ext cx="4806552" cy="1022632"/>
            <a:chOff x="4280035" y="3971674"/>
            <a:chExt cx="4346042" cy="774000"/>
          </a:xfrm>
        </p:grpSpPr>
        <p:grpSp>
          <p:nvGrpSpPr>
            <p:cNvPr id="11" name="Group 10"/>
            <p:cNvGrpSpPr/>
            <p:nvPr/>
          </p:nvGrpSpPr>
          <p:grpSpPr>
            <a:xfrm>
              <a:off x="4280035" y="3971674"/>
              <a:ext cx="890042" cy="774000"/>
              <a:chOff x="875702" y="968497"/>
              <a:chExt cx="1289055" cy="77343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5702" y="968497"/>
                <a:ext cx="1289055" cy="773433"/>
              </a:xfrm>
              <a:prstGeom prst="rect">
                <a:avLst/>
              </a:prstGeom>
              <a:solidFill>
                <a:srgbClr val="00CFE2"/>
              </a:solidFill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875702" y="968497"/>
                <a:ext cx="1289055" cy="7734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Doel-</a:t>
                </a:r>
                <a:r>
                  <a:rPr lang="en-US" sz="1400" dirty="0" err="1"/>
                  <a:t>groepen</a:t>
                </a:r>
                <a:endParaRPr lang="nl-BE" sz="1400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762077" y="3971674"/>
              <a:ext cx="864000" cy="774000"/>
              <a:chOff x="27645" y="0"/>
              <a:chExt cx="1289055" cy="77343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7645" y="0"/>
                <a:ext cx="1289055" cy="773433"/>
              </a:xfrm>
              <a:prstGeom prst="rect">
                <a:avLst/>
              </a:prstGeom>
              <a:solidFill>
                <a:srgbClr val="00CFE2"/>
              </a:solidFill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27645" y="0"/>
                <a:ext cx="1289055" cy="7734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kern="1200" dirty="0" err="1"/>
                  <a:t>Mede-werkers</a:t>
                </a:r>
                <a:endParaRPr lang="nl-BE" sz="1400" kern="1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170077" y="3971674"/>
              <a:ext cx="864000" cy="774000"/>
              <a:chOff x="762330" y="448095"/>
              <a:chExt cx="1289055" cy="77343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62330" y="448095"/>
                <a:ext cx="1289055" cy="773433"/>
              </a:xfrm>
              <a:prstGeom prst="rect">
                <a:avLst/>
              </a:prstGeom>
              <a:solidFill>
                <a:srgbClr val="00CFE2"/>
              </a:solidFill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762330" y="448095"/>
                <a:ext cx="1289055" cy="7734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kern="1200" dirty="0"/>
                  <a:t>Organisatie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034077" y="3971674"/>
              <a:ext cx="864000" cy="774000"/>
              <a:chOff x="621010" y="860341"/>
              <a:chExt cx="1464896" cy="87893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10" y="860341"/>
                <a:ext cx="1464896" cy="878937"/>
              </a:xfrm>
              <a:prstGeom prst="rect">
                <a:avLst/>
              </a:prstGeom>
              <a:solidFill>
                <a:srgbClr val="00CFE2"/>
              </a:solidFill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621010" y="860341"/>
                <a:ext cx="1464896" cy="8789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kern="1200" dirty="0"/>
                  <a:t>Processen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898077" y="3971674"/>
              <a:ext cx="864000" cy="774000"/>
              <a:chOff x="192743" y="1322366"/>
              <a:chExt cx="2255516" cy="135331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92743" y="1322366"/>
                <a:ext cx="2255516" cy="1353310"/>
              </a:xfrm>
              <a:prstGeom prst="rect">
                <a:avLst/>
              </a:prstGeom>
              <a:solidFill>
                <a:srgbClr val="00CF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192743" y="1322366"/>
                <a:ext cx="2255516" cy="1353310"/>
              </a:xfrm>
              <a:prstGeom prst="rect">
                <a:avLst/>
              </a:prstGeom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dirty="0" err="1"/>
                  <a:t>Techno-logie</a:t>
                </a:r>
                <a:endParaRPr lang="nl-BE" sz="1400" kern="1200" dirty="0"/>
              </a:p>
            </p:txBody>
          </p:sp>
        </p:grpSp>
      </p:grpSp>
      <p:sp>
        <p:nvSpPr>
          <p:cNvPr id="27" name="Rounded Rectangle 26"/>
          <p:cNvSpPr/>
          <p:nvPr/>
        </p:nvSpPr>
        <p:spPr>
          <a:xfrm>
            <a:off x="4010025" y="1795210"/>
            <a:ext cx="4876800" cy="2671169"/>
          </a:xfrm>
          <a:prstGeom prst="round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ounded Rectangle 28"/>
          <p:cNvSpPr/>
          <p:nvPr/>
        </p:nvSpPr>
        <p:spPr>
          <a:xfrm>
            <a:off x="344914" y="2333626"/>
            <a:ext cx="3188861" cy="843672"/>
          </a:xfrm>
          <a:prstGeom prst="roundRect">
            <a:avLst/>
          </a:prstGeom>
          <a:solidFill>
            <a:schemeClr val="accent4">
              <a:alpha val="5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ounded Rectangle 29"/>
          <p:cNvSpPr/>
          <p:nvPr/>
        </p:nvSpPr>
        <p:spPr>
          <a:xfrm>
            <a:off x="339142" y="3561997"/>
            <a:ext cx="3188861" cy="657223"/>
          </a:xfrm>
          <a:prstGeom prst="roundRect">
            <a:avLst/>
          </a:prstGeom>
          <a:solidFill>
            <a:schemeClr val="accent4">
              <a:alpha val="5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ounded Rectangle 30"/>
          <p:cNvSpPr/>
          <p:nvPr/>
        </p:nvSpPr>
        <p:spPr>
          <a:xfrm>
            <a:off x="344913" y="5114925"/>
            <a:ext cx="3188861" cy="185738"/>
          </a:xfrm>
          <a:prstGeom prst="roundRect">
            <a:avLst/>
          </a:prstGeom>
          <a:solidFill>
            <a:schemeClr val="accent4">
              <a:alpha val="5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ounded Rectangle 31"/>
          <p:cNvSpPr/>
          <p:nvPr/>
        </p:nvSpPr>
        <p:spPr>
          <a:xfrm>
            <a:off x="339143" y="4248505"/>
            <a:ext cx="3188861" cy="656870"/>
          </a:xfrm>
          <a:prstGeom prst="roundRect">
            <a:avLst/>
          </a:prstGeom>
          <a:solidFill>
            <a:srgbClr val="28D24F">
              <a:alpha val="52000"/>
            </a:srgbClr>
          </a:solidFill>
          <a:ln>
            <a:solidFill>
              <a:srgbClr val="28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ounded Rectangle 32"/>
          <p:cNvSpPr/>
          <p:nvPr/>
        </p:nvSpPr>
        <p:spPr>
          <a:xfrm>
            <a:off x="339142" y="3200754"/>
            <a:ext cx="3188861" cy="352070"/>
          </a:xfrm>
          <a:prstGeom prst="roundRect">
            <a:avLst/>
          </a:prstGeom>
          <a:solidFill>
            <a:srgbClr val="28D24F">
              <a:alpha val="52000"/>
            </a:srgbClr>
          </a:solidFill>
          <a:ln>
            <a:solidFill>
              <a:srgbClr val="28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ounded Rectangle 34"/>
          <p:cNvSpPr/>
          <p:nvPr/>
        </p:nvSpPr>
        <p:spPr>
          <a:xfrm>
            <a:off x="344913" y="4914901"/>
            <a:ext cx="3188861" cy="200024"/>
          </a:xfrm>
          <a:prstGeom prst="roundRect">
            <a:avLst/>
          </a:prstGeom>
          <a:solidFill>
            <a:srgbClr val="FF2790">
              <a:alpha val="52000"/>
            </a:srgbClr>
          </a:solidFill>
          <a:ln>
            <a:solidFill>
              <a:srgbClr val="FF2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ounded Rectangle 35"/>
          <p:cNvSpPr/>
          <p:nvPr/>
        </p:nvSpPr>
        <p:spPr>
          <a:xfrm>
            <a:off x="339141" y="5316994"/>
            <a:ext cx="3188862" cy="407532"/>
          </a:xfrm>
          <a:prstGeom prst="roundRect">
            <a:avLst/>
          </a:prstGeom>
          <a:solidFill>
            <a:srgbClr val="FF2790">
              <a:alpha val="52000"/>
            </a:srgbClr>
          </a:solidFill>
          <a:ln>
            <a:solidFill>
              <a:srgbClr val="FF2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tangle 25"/>
          <p:cNvSpPr/>
          <p:nvPr/>
        </p:nvSpPr>
        <p:spPr>
          <a:xfrm>
            <a:off x="4048126" y="2224087"/>
            <a:ext cx="4806552" cy="594821"/>
          </a:xfrm>
          <a:prstGeom prst="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tangle 27"/>
          <p:cNvSpPr/>
          <p:nvPr/>
        </p:nvSpPr>
        <p:spPr>
          <a:xfrm>
            <a:off x="4048126" y="2224087"/>
            <a:ext cx="984351" cy="594821"/>
          </a:xfrm>
          <a:prstGeom prst="rect">
            <a:avLst/>
          </a:prstGeom>
          <a:solidFill>
            <a:srgbClr val="28D24F"/>
          </a:solidFill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Iteratie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39511" y="2224961"/>
            <a:ext cx="1240401" cy="594821"/>
          </a:xfrm>
          <a:prstGeom prst="rect">
            <a:avLst/>
          </a:prstGeom>
          <a:solidFill>
            <a:srgbClr val="FFB500"/>
          </a:solidFill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Iteratie 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89143" y="2224960"/>
            <a:ext cx="956580" cy="594821"/>
          </a:xfrm>
          <a:prstGeom prst="rect">
            <a:avLst/>
          </a:prstGeom>
          <a:solidFill>
            <a:srgbClr val="FF2790"/>
          </a:solidFill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Iteratie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34125" y="1984788"/>
            <a:ext cx="2396467" cy="2313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b="1" kern="1200" dirty="0">
                <a:solidFill>
                  <a:srgbClr val="00CFE2"/>
                </a:solidFill>
              </a:rPr>
              <a:t>Opgenomen interacties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91945" y="3261695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ounded Rectangle 46"/>
          <p:cNvSpPr/>
          <p:nvPr/>
        </p:nvSpPr>
        <p:spPr>
          <a:xfrm>
            <a:off x="191874" y="1795210"/>
            <a:ext cx="3467923" cy="4424615"/>
          </a:xfrm>
          <a:prstGeom prst="round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Right Arrow 48"/>
          <p:cNvSpPr/>
          <p:nvPr/>
        </p:nvSpPr>
        <p:spPr>
          <a:xfrm rot="5400000">
            <a:off x="5005295" y="4452500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Rounded Rectangle 49"/>
          <p:cNvSpPr/>
          <p:nvPr/>
        </p:nvSpPr>
        <p:spPr>
          <a:xfrm>
            <a:off x="4038599" y="5023306"/>
            <a:ext cx="2219326" cy="1194138"/>
          </a:xfrm>
          <a:prstGeom prst="round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00CFE2"/>
                </a:solidFill>
              </a:rPr>
              <a:t>TEST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65625" y="5023306"/>
            <a:ext cx="2221200" cy="1194138"/>
          </a:xfrm>
          <a:prstGeom prst="round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00CFE2"/>
                </a:solidFill>
              </a:rPr>
              <a:t>ROLL-OUT</a:t>
            </a:r>
          </a:p>
        </p:txBody>
      </p:sp>
      <p:sp>
        <p:nvSpPr>
          <p:cNvPr id="52" name="Right Arrow 51"/>
          <p:cNvSpPr/>
          <p:nvPr/>
        </p:nvSpPr>
        <p:spPr>
          <a:xfrm rot="10800000">
            <a:off x="3691945" y="5343533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Right Arrow 52"/>
          <p:cNvSpPr/>
          <p:nvPr/>
        </p:nvSpPr>
        <p:spPr>
          <a:xfrm>
            <a:off x="6305459" y="5343534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nl-BE"/>
              <a:t>We hanteren een iteratieve aanpak</a:t>
            </a:r>
            <a:br>
              <a:rPr lang="nl-BE"/>
            </a:br>
            <a:endParaRPr lang="nl-BE" dirty="0"/>
          </a:p>
        </p:txBody>
      </p:sp>
      <p:sp>
        <p:nvSpPr>
          <p:cNvPr id="56" name="Rectangle 55"/>
          <p:cNvSpPr/>
          <p:nvPr/>
        </p:nvSpPr>
        <p:spPr>
          <a:xfrm>
            <a:off x="231269" y="1546630"/>
            <a:ext cx="3227251" cy="2313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b="1" u="sng" kern="1200" dirty="0">
                <a:solidFill>
                  <a:srgbClr val="00CFE2"/>
                </a:solidFill>
              </a:rPr>
              <a:t>INVENTARIS INTERACTIES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834799" y="1546630"/>
            <a:ext cx="3227251" cy="2313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u="sng" dirty="0">
                <a:solidFill>
                  <a:srgbClr val="00CFE2"/>
                </a:solidFill>
              </a:rPr>
              <a:t>SERVICE CENTER DESIGN</a:t>
            </a:r>
            <a:endParaRPr lang="nl-BE" sz="1400" b="1" u="sng" kern="1200" dirty="0">
              <a:solidFill>
                <a:srgbClr val="00CFE2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6200000">
            <a:off x="7666233" y="4452500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7751413" y="2435268"/>
            <a:ext cx="83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CFE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687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sz="2800" baseline="30000" dirty="0"/>
              <a:t>ste</a:t>
            </a:r>
            <a:r>
              <a:rPr lang="en-US" dirty="0"/>
              <a:t> </a:t>
            </a:r>
            <a:r>
              <a:rPr lang="en-US" dirty="0" err="1"/>
              <a:t>iteratie</a:t>
            </a:r>
            <a:r>
              <a:rPr lang="en-US" dirty="0"/>
              <a:t> - ‘Basis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vertrouwen</a:t>
            </a:r>
            <a:r>
              <a:rPr lang="en-US" dirty="0"/>
              <a:t>’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49" y="1447800"/>
            <a:ext cx="8186167" cy="47890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Doel</a:t>
            </a:r>
            <a:r>
              <a:rPr lang="en-US" dirty="0"/>
              <a:t>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nl-BE" sz="1600" dirty="0"/>
              <a:t>Beperkte scope om technisch platform te valideren en succesverhaal op te bouwen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nl-BE" sz="1600" dirty="0"/>
              <a:t>Grootste instellingen actief betrekken en inspraak geven in selectie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nl-BE" sz="1600" dirty="0"/>
              <a:t>Voldoende ruime dekking van een belangrijke doelgroep (zorgprofessionals)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nl-BE" sz="1600" dirty="0"/>
              <a:t>On </a:t>
            </a:r>
            <a:r>
              <a:rPr lang="nl-BE" sz="1600" dirty="0" err="1"/>
              <a:t>the</a:t>
            </a:r>
            <a:r>
              <a:rPr lang="nl-BE" sz="1600" dirty="0"/>
              <a:t> field training van interne medewerkers zodat externe ondersteuning niet meer nodig is voor verdere uitbouw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nl-BE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Selectie</a:t>
            </a:r>
            <a:r>
              <a:rPr lang="en-US" dirty="0"/>
              <a:t> van </a:t>
            </a:r>
            <a:r>
              <a:rPr lang="en-US" dirty="0" err="1"/>
              <a:t>diensten</a:t>
            </a:r>
            <a:r>
              <a:rPr lang="en-US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" dirty="0"/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nl-BE" sz="1600" dirty="0"/>
              <a:t>Erkenning / visum zorgprofessionals, incl. toekenning RIZIV-nr (FOD VVVL, RIZIV, G&amp;G</a:t>
            </a:r>
            <a:r>
              <a:rPr lang="nl-BE" sz="1600" dirty="0" smtClean="0"/>
              <a:t>)</a:t>
            </a:r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nl-BE" sz="1600" dirty="0"/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nl-BE" sz="1600" dirty="0"/>
              <a:t>Getuigschriften voor verstrekte hulp (RIZIV)</a:t>
            </a:r>
          </a:p>
          <a:p>
            <a:pPr marL="360362" lvl="2" indent="0">
              <a:lnSpc>
                <a:spcPct val="120000"/>
              </a:lnSpc>
              <a:spcBef>
                <a:spcPts val="0"/>
              </a:spcBef>
              <a:buNone/>
            </a:pPr>
            <a:endParaRPr lang="nl-BE" sz="1600" dirty="0"/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1600" dirty="0" err="1" smtClean="0"/>
              <a:t>Processen</a:t>
            </a:r>
            <a:r>
              <a:rPr lang="en-US" sz="1600" dirty="0" smtClean="0"/>
              <a:t> </a:t>
            </a:r>
            <a:r>
              <a:rPr lang="en-US" sz="1600" dirty="0" err="1" smtClean="0"/>
              <a:t>betreffende</a:t>
            </a:r>
            <a:r>
              <a:rPr lang="en-US" sz="1600" dirty="0" smtClean="0"/>
              <a:t> </a:t>
            </a:r>
            <a:r>
              <a:rPr lang="en-US" sz="1600" dirty="0" err="1" smtClean="0"/>
              <a:t>Medische</a:t>
            </a:r>
            <a:r>
              <a:rPr lang="en-US" sz="1600" dirty="0" smtClean="0"/>
              <a:t> </a:t>
            </a:r>
            <a:r>
              <a:rPr lang="en-US" sz="1600" dirty="0" err="1"/>
              <a:t>hulpmiddelen</a:t>
            </a:r>
            <a:r>
              <a:rPr lang="en-US" sz="1600" dirty="0"/>
              <a:t> </a:t>
            </a:r>
            <a:r>
              <a:rPr lang="en-US" sz="1600" dirty="0" err="1" smtClean="0"/>
              <a:t>gericht</a:t>
            </a:r>
            <a:r>
              <a:rPr lang="en-US" sz="1600" dirty="0" smtClean="0"/>
              <a:t> op </a:t>
            </a:r>
            <a:r>
              <a:rPr lang="en-US" sz="1600" dirty="0" err="1" smtClean="0"/>
              <a:t>fabrikanten</a:t>
            </a:r>
            <a:r>
              <a:rPr lang="en-US" sz="1600" dirty="0" smtClean="0"/>
              <a:t>/</a:t>
            </a:r>
            <a:r>
              <a:rPr lang="en-US" sz="1600" dirty="0" err="1" smtClean="0"/>
              <a:t>distributeurs</a:t>
            </a:r>
            <a:r>
              <a:rPr lang="en-US" sz="1600" dirty="0" smtClean="0"/>
              <a:t> (FAGG</a:t>
            </a:r>
            <a:r>
              <a:rPr lang="en-US" sz="1600" dirty="0"/>
              <a:t>)</a:t>
            </a:r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AutoNum type="arabicPeriod" startAt="3"/>
            </a:pPr>
            <a:endParaRPr lang="en-US" sz="1600" dirty="0"/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CFE2"/>
                </a:solidFill>
              </a:rPr>
              <a:t>Geplande</a:t>
            </a:r>
            <a:r>
              <a:rPr lang="en-US" sz="2100" dirty="0">
                <a:solidFill>
                  <a:srgbClr val="00CFE2"/>
                </a:solidFill>
              </a:rPr>
              <a:t> Go-Live service center met 1ste </a:t>
            </a:r>
            <a:r>
              <a:rPr lang="en-US" sz="2100" dirty="0" err="1">
                <a:solidFill>
                  <a:srgbClr val="00CFE2"/>
                </a:solidFill>
              </a:rPr>
              <a:t>iteratie</a:t>
            </a:r>
            <a:r>
              <a:rPr lang="en-US" sz="2100" dirty="0">
                <a:solidFill>
                  <a:srgbClr val="00CFE2"/>
                </a:solidFill>
              </a:rPr>
              <a:t>: </a:t>
            </a:r>
            <a:r>
              <a:rPr lang="en-US" sz="2100" dirty="0" err="1">
                <a:solidFill>
                  <a:srgbClr val="00CFE2"/>
                </a:solidFill>
              </a:rPr>
              <a:t>maart</a:t>
            </a:r>
            <a:r>
              <a:rPr lang="en-US" sz="2100" dirty="0">
                <a:solidFill>
                  <a:srgbClr val="00CFE2"/>
                </a:solidFill>
              </a:rPr>
              <a:t> 2018</a:t>
            </a:r>
          </a:p>
          <a:p>
            <a:pPr marL="360362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703262" lvl="2" indent="-342900">
              <a:lnSpc>
                <a:spcPct val="130000"/>
              </a:lnSpc>
              <a:spcBef>
                <a:spcPts val="0"/>
              </a:spcBef>
              <a:buAutoNum type="arabicPeriod"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08473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Hergebruik</a:t>
            </a:r>
            <a:r>
              <a:rPr lang="en-US" dirty="0"/>
              <a:t> </a:t>
            </a:r>
            <a:r>
              <a:rPr lang="en-US" dirty="0" err="1"/>
              <a:t>methodologie</a:t>
            </a:r>
            <a:r>
              <a:rPr lang="en-US" dirty="0"/>
              <a:t> portal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zekerheid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49" y="1510748"/>
            <a:ext cx="8075403" cy="4752029"/>
          </a:xfrm>
        </p:spPr>
        <p:txBody>
          <a:bodyPr>
            <a:normAutofit/>
          </a:bodyPr>
          <a:lstStyle/>
          <a:p>
            <a:pPr lvl="2">
              <a:lnSpc>
                <a:spcPct val="114000"/>
              </a:lnSpc>
              <a:spcAft>
                <a:spcPts val="1800"/>
              </a:spcAft>
            </a:pPr>
            <a:r>
              <a:rPr lang="nl-BE" sz="1700" b="1" dirty="0"/>
              <a:t>Eén gemeenschappelijk technisch platform:                      </a:t>
            </a:r>
            <a:r>
              <a:rPr lang="nl-BE" sz="1700" dirty="0"/>
              <a:t>               portaalomgeving eGezondheid</a:t>
            </a:r>
          </a:p>
          <a:p>
            <a:pPr lvl="2">
              <a:lnSpc>
                <a:spcPct val="114000"/>
              </a:lnSpc>
              <a:spcAft>
                <a:spcPts val="1800"/>
              </a:spcAft>
            </a:pPr>
            <a:r>
              <a:rPr lang="nl-BE" sz="1700" b="1" dirty="0"/>
              <a:t>Gemeenschappelijke basisterminologie</a:t>
            </a:r>
          </a:p>
          <a:p>
            <a:pPr lvl="2">
              <a:lnSpc>
                <a:spcPct val="114000"/>
              </a:lnSpc>
              <a:spcAft>
                <a:spcPts val="1800"/>
              </a:spcAft>
            </a:pPr>
            <a:r>
              <a:rPr lang="nl-BE" sz="1700" b="1" dirty="0"/>
              <a:t>Rechtstreeks beheer inhoudelijke informatie                                            </a:t>
            </a:r>
            <a:r>
              <a:rPr lang="nl-BE" sz="1700" dirty="0"/>
              <a:t>door medewerkers van de betrokken instellingen                                                volgens een afgesproken taakverdeling</a:t>
            </a:r>
          </a:p>
          <a:p>
            <a:pPr lvl="2">
              <a:lnSpc>
                <a:spcPct val="114000"/>
              </a:lnSpc>
              <a:spcAft>
                <a:spcPts val="600"/>
              </a:spcAft>
            </a:pPr>
            <a:r>
              <a:rPr lang="nl-BE" sz="1700" b="1" dirty="0"/>
              <a:t>Eigen websites worden geleidelijk ontdaan van informatie </a:t>
            </a:r>
            <a:r>
              <a:rPr lang="nl-BE" sz="1700" dirty="0"/>
              <a:t>beschikbaar op het gemeenschappelijk technisch platform</a:t>
            </a:r>
          </a:p>
          <a:p>
            <a:pPr lvl="3">
              <a:lnSpc>
                <a:spcPct val="114000"/>
              </a:lnSpc>
            </a:pPr>
            <a:r>
              <a:rPr lang="nl-BE" sz="1700" dirty="0"/>
              <a:t>Vermijden van dubbel werk en tegenstrijdigheden</a:t>
            </a:r>
          </a:p>
          <a:p>
            <a:pPr lvl="3">
              <a:lnSpc>
                <a:spcPct val="114000"/>
              </a:lnSpc>
            </a:pPr>
            <a:r>
              <a:rPr lang="nl-BE" sz="1700" dirty="0"/>
              <a:t>Waarborgen van voortdurende actualisatie</a:t>
            </a:r>
          </a:p>
          <a:p>
            <a:pPr lvl="2">
              <a:lnSpc>
                <a:spcPct val="114000"/>
              </a:lnSpc>
              <a:spcAft>
                <a:spcPts val="1200"/>
              </a:spcAft>
            </a:pPr>
            <a:endParaRPr lang="nl-BE" sz="1700" dirty="0"/>
          </a:p>
          <a:p>
            <a:pPr lvl="2">
              <a:lnSpc>
                <a:spcPct val="114000"/>
              </a:lnSpc>
            </a:pPr>
            <a:endParaRPr lang="nl-BE" sz="1700" dirty="0"/>
          </a:p>
        </p:txBody>
      </p:sp>
    </p:spTree>
    <p:extLst>
      <p:ext uri="{BB962C8B-B14F-4D97-AF65-F5344CB8AC3E}">
        <p14:creationId xmlns:p14="http://schemas.microsoft.com/office/powerpoint/2010/main" val="2099658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Univers for KPMG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  <a:font script="Geor" typeface="Sylfaen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  <a:font script="Geor" typeface="Sylfaen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888c19c8-2d53-45e3-b4cf-13c3fd8922d3">SRNSVQQ3ZVQM-247183217-1705</_dlc_DocId>
    <_dlc_DocIdUrl xmlns="888c19c8-2d53-45e3-b4cf-13c3fd8922d3">
      <Url>https://mobiusgroup.sharepoint.com/sites/mobius/Projects/FODVVV13/_layouts/15/DocIdRedir.aspx?ID=SRNSVQQ3ZVQM-247183217-1705</Url>
      <Description>SRNSVQQ3ZVQM-247183217-1705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86D6F60E8A44E997CED91F383A06E" ma:contentTypeVersion="6" ma:contentTypeDescription="Create a new document." ma:contentTypeScope="" ma:versionID="9bce6784f79dd37e6e7c30a6c342ce2a">
  <xsd:schema xmlns:xsd="http://www.w3.org/2001/XMLSchema" xmlns:xs="http://www.w3.org/2001/XMLSchema" xmlns:p="http://schemas.microsoft.com/office/2006/metadata/properties" xmlns:ns2="888c19c8-2d53-45e3-b4cf-13c3fd8922d3" xmlns:ns3="3e6ff544-1950-4dce-8b4d-f9582c9041a0" xmlns:ns4="a57fb05a-e6cf-474b-85a0-7767ebac76c2" targetNamespace="http://schemas.microsoft.com/office/2006/metadata/properties" ma:root="true" ma:fieldsID="7715f28bf681af9512b096bb270a4983" ns2:_="" ns3:_="" ns4:_="">
    <xsd:import namespace="888c19c8-2d53-45e3-b4cf-13c3fd8922d3"/>
    <xsd:import namespace="3e6ff544-1950-4dce-8b4d-f9582c9041a0"/>
    <xsd:import namespace="a57fb05a-e6cf-474b-85a0-7767ebac76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c19c8-2d53-45e3-b4cf-13c3fd8922d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ff544-1950-4dce-8b4d-f9582c904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fb05a-e6cf-474b-85a0-7767ebac7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F4CB7-97FD-4B07-B26C-A1D0FA241857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a57fb05a-e6cf-474b-85a0-7767ebac76c2"/>
    <ds:schemaRef ds:uri="888c19c8-2d53-45e3-b4cf-13c3fd8922d3"/>
    <ds:schemaRef ds:uri="3e6ff544-1950-4dce-8b4d-f9582c9041a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600236-A0FD-4BBA-B1EF-B217E3D85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8c19c8-2d53-45e3-b4cf-13c3fd8922d3"/>
    <ds:schemaRef ds:uri="3e6ff544-1950-4dce-8b4d-f9582c9041a0"/>
    <ds:schemaRef ds:uri="a57fb05a-e6cf-474b-85a0-7767ebac7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20BCD8-6149-4C8A-A34D-95279ED80D9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7D7E05-3BC2-4F4C-8773-EF86075721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KPMG Advisory - SCREEN</Template>
  <TotalTime>0</TotalTime>
  <Words>1398</Words>
  <Application>Microsoft Office PowerPoint</Application>
  <PresentationFormat>On-screen Show (4:3)</PresentationFormat>
  <Paragraphs>286</Paragraphs>
  <Slides>23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Gilroy Light</vt:lpstr>
      <vt:lpstr>Tahoma</vt:lpstr>
      <vt:lpstr>Univers for KPMG</vt:lpstr>
      <vt:lpstr>Wingdings</vt:lpstr>
      <vt:lpstr>Office Theme</vt:lpstr>
      <vt:lpstr>1_Office Theme</vt:lpstr>
      <vt:lpstr>Worksheet</vt:lpstr>
      <vt:lpstr>Service Center  Sponsor: Frank Robben Sept &amp; Okt 2017</vt:lpstr>
      <vt:lpstr>PowerPoint Presentation</vt:lpstr>
      <vt:lpstr>Visie toekomstig service center </vt:lpstr>
      <vt:lpstr>Waarom?</vt:lpstr>
      <vt:lpstr>Wat is er opgeleverd tot nu toe? </vt:lpstr>
      <vt:lpstr>Strategische krijtlijnen bij het ontwerpen van het toekomstig service center</vt:lpstr>
      <vt:lpstr>We hanteren een iteratieve aanpak </vt:lpstr>
      <vt:lpstr>1ste iteratie - ‘Basis voor vertrouwen’</vt:lpstr>
      <vt:lpstr>Hergebruik methodologie portal sociale zekerheid</vt:lpstr>
      <vt:lpstr> Concreet voorbeeld - Huidige portal sociale zekerheid </vt:lpstr>
      <vt:lpstr>Website Socialsecurity.be</vt:lpstr>
      <vt:lpstr>Website Socialsecurity.be</vt:lpstr>
      <vt:lpstr>Website Socialsecurity.be</vt:lpstr>
      <vt:lpstr>Concreet voorbeeld - Huidige portal sociale zekerheid</vt:lpstr>
      <vt:lpstr> Concreet voorbeeld - Huidige portal sociale zekerheid    </vt:lpstr>
      <vt:lpstr>Unieke portal eGezondheid  websites instellingen</vt:lpstr>
      <vt:lpstr>Voorbeeld ter illustratie wisselwerking tussen eGezondheid en website / applicaties eigen instellingen</vt:lpstr>
      <vt:lpstr>Projectstructuur  </vt:lpstr>
      <vt:lpstr>Werkplan: taakverdeling  </vt:lpstr>
      <vt:lpstr>Werkplan: taakverdeling, budget &amp; timing  </vt:lpstr>
      <vt:lpstr>Principes van samenwerking</vt:lpstr>
      <vt:lpstr>Frequente vragen / bezorgdheden</vt:lpstr>
      <vt:lpstr>PowerPoint Presentation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kpmg</dc:creator>
  <dc:description>KPGM Screen Template GPPT 5.0</dc:description>
  <cp:lastModifiedBy>Sanne Miseur</cp:lastModifiedBy>
  <cp:revision>1487</cp:revision>
  <cp:lastPrinted>2017-06-20T14:21:34Z</cp:lastPrinted>
  <dcterms:created xsi:type="dcterms:W3CDTF">2016-02-11T15:55:58Z</dcterms:created>
  <dcterms:modified xsi:type="dcterms:W3CDTF">2017-10-05T13:30:42Z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2015-08-11T00:00:00Z</vt:filetime>
  </property>
  <property fmtid="{D5CDD505-2E9C-101B-9397-08002B2CF9AE}" pid="3" name="LastSaved">
    <vt:filetime>2015-08-11T00:00:00Z</vt:filetime>
  </property>
  <property fmtid="{D5CDD505-2E9C-101B-9397-08002B2CF9AE}" pid="4" name="ContentTypeId">
    <vt:lpwstr>0x010100B9486D6F60E8A44E997CED91F383A06E</vt:lpwstr>
  </property>
  <property fmtid="{D5CDD505-2E9C-101B-9397-08002B2CF9AE}" pid="5" name="_dlc_DocIdItemGuid">
    <vt:lpwstr>e6e48f26-5bf7-4080-8c88-cb231c3f4340</vt:lpwstr>
  </property>
</Properties>
</file>