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47" r:id="rId2"/>
    <p:sldId id="348" r:id="rId3"/>
    <p:sldId id="349" r:id="rId4"/>
    <p:sldId id="350" r:id="rId5"/>
    <p:sldId id="406" r:id="rId6"/>
    <p:sldId id="277" r:id="rId7"/>
    <p:sldId id="354" r:id="rId8"/>
    <p:sldId id="355" r:id="rId9"/>
    <p:sldId id="417" r:id="rId10"/>
    <p:sldId id="356" r:id="rId11"/>
    <p:sldId id="357" r:id="rId12"/>
    <p:sldId id="358" r:id="rId13"/>
    <p:sldId id="359" r:id="rId14"/>
    <p:sldId id="422" r:id="rId15"/>
    <p:sldId id="423" r:id="rId16"/>
    <p:sldId id="360" r:id="rId17"/>
    <p:sldId id="361" r:id="rId18"/>
    <p:sldId id="362" r:id="rId19"/>
    <p:sldId id="364" r:id="rId20"/>
    <p:sldId id="366" r:id="rId21"/>
    <p:sldId id="412" r:id="rId22"/>
    <p:sldId id="413" r:id="rId23"/>
    <p:sldId id="370" r:id="rId24"/>
    <p:sldId id="371" r:id="rId25"/>
    <p:sldId id="415" r:id="rId26"/>
    <p:sldId id="373" r:id="rId27"/>
    <p:sldId id="374" r:id="rId28"/>
    <p:sldId id="405" r:id="rId29"/>
    <p:sldId id="407" r:id="rId30"/>
    <p:sldId id="377" r:id="rId31"/>
    <p:sldId id="378" r:id="rId32"/>
    <p:sldId id="408"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409" r:id="rId46"/>
    <p:sldId id="394" r:id="rId47"/>
    <p:sldId id="395" r:id="rId48"/>
    <p:sldId id="396" r:id="rId49"/>
    <p:sldId id="397" r:id="rId50"/>
    <p:sldId id="398" r:id="rId51"/>
    <p:sldId id="399" r:id="rId52"/>
    <p:sldId id="418" r:id="rId53"/>
    <p:sldId id="419" r:id="rId54"/>
    <p:sldId id="420" r:id="rId55"/>
    <p:sldId id="421" r:id="rId56"/>
    <p:sldId id="400" r:id="rId57"/>
    <p:sldId id="259"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10" d="100"/>
          <a:sy n="110" d="100"/>
        </p:scale>
        <p:origin x="1566" y="10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bcssksz.local\data\group\g_system\messages%20&#233;chang&#233;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2436906925095"/>
          <c:y val="0.13719959604247867"/>
          <c:w val="0.82412955979758118"/>
          <c:h val="0.77578753307139214"/>
        </c:manualLayout>
      </c:layout>
      <c:lineChart>
        <c:grouping val="stacked"/>
        <c:varyColors val="0"/>
        <c:ser>
          <c:idx val="0"/>
          <c:order val="0"/>
          <c:tx>
            <c:strRef>
              <c:f>Sheet1!$B$2</c:f>
              <c:strCache>
                <c:ptCount val="1"/>
                <c:pt idx="0">
                  <c:v>1.109.577.113 messages échangés en 2016</c:v>
                </c:pt>
              </c:strCache>
            </c:strRef>
          </c:tx>
          <c:spPr>
            <a:ln w="47625">
              <a:solidFill>
                <a:srgbClr val="0082B8"/>
              </a:solidFill>
            </a:ln>
          </c:spPr>
          <c:marker>
            <c:symbol val="none"/>
          </c:marker>
          <c:dLbls>
            <c:dLbl>
              <c:idx val="0"/>
              <c:layout>
                <c:manualLayout>
                  <c:x val="-2.8988609108791835E-2"/>
                  <c:y val="0.1841854991310251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58C-4C88-92E8-92BE04DC604A}"/>
                </c:ext>
              </c:extLst>
            </c:dLbl>
            <c:dLbl>
              <c:idx val="1"/>
              <c:layout>
                <c:manualLayout>
                  <c:x val="-2.8988609108791835E-2"/>
                  <c:y val="0.1723092755643895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8C-4C88-92E8-92BE04DC604A}"/>
                </c:ext>
              </c:extLst>
            </c:dLbl>
            <c:dLbl>
              <c:idx val="2"/>
              <c:layout>
                <c:manualLayout>
                  <c:x val="-3.0686405214235456E-2"/>
                  <c:y val="0.192211301395643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58C-4C88-92E8-92BE04DC604A}"/>
                </c:ext>
              </c:extLst>
            </c:dLbl>
            <c:dLbl>
              <c:idx val="3"/>
              <c:layout>
                <c:manualLayout>
                  <c:x val="-2.8988609108791835E-2"/>
                  <c:y val="0.19925334088922991"/>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58C-4C88-92E8-92BE04DC604A}"/>
                </c:ext>
              </c:extLst>
            </c:dLbl>
            <c:dLbl>
              <c:idx val="4"/>
              <c:layout>
                <c:manualLayout>
                  <c:x val="-2.8988609108791835E-2"/>
                  <c:y val="0.2081605085642066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58C-4C88-92E8-92BE04DC604A}"/>
                </c:ext>
              </c:extLst>
            </c:dLbl>
            <c:dLbl>
              <c:idx val="5"/>
              <c:layout>
                <c:manualLayout>
                  <c:x val="-2.8988609108791835E-2"/>
                  <c:y val="0.1962842849975709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8C-4C88-92E8-92BE04DC604A}"/>
                </c:ext>
              </c:extLst>
            </c:dLbl>
            <c:spPr>
              <a:noFill/>
              <a:ln>
                <a:noFill/>
              </a:ln>
              <a:effectLst/>
            </c:spPr>
            <c:txPr>
              <a:bodyPr rot="-5400000" vert="horz"/>
              <a:lstStyle/>
              <a:p>
                <a:pPr>
                  <a:defRPr baseline="0">
                    <a:solidFill>
                      <a:srgbClr val="0082B8"/>
                    </a:solidFill>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Sheet1!$A$3:$A$8</c:f>
              <c:numCache>
                <c:formatCode>General</c:formatCode>
                <c:ptCount val="6"/>
                <c:pt idx="0">
                  <c:v>2011</c:v>
                </c:pt>
                <c:pt idx="1">
                  <c:v>2012</c:v>
                </c:pt>
                <c:pt idx="2">
                  <c:v>2013</c:v>
                </c:pt>
                <c:pt idx="3">
                  <c:v>2014</c:v>
                </c:pt>
                <c:pt idx="4">
                  <c:v>2015</c:v>
                </c:pt>
                <c:pt idx="5">
                  <c:v>2016</c:v>
                </c:pt>
              </c:numCache>
            </c:numRef>
          </c:cat>
          <c:val>
            <c:numRef>
              <c:f>Sheet1!$B$3:$B$8</c:f>
              <c:numCache>
                <c:formatCode>#,##0</c:formatCode>
                <c:ptCount val="6"/>
                <c:pt idx="0">
                  <c:v>722551944</c:v>
                </c:pt>
                <c:pt idx="1">
                  <c:v>784054996</c:v>
                </c:pt>
                <c:pt idx="2">
                  <c:v>945512286</c:v>
                </c:pt>
                <c:pt idx="3">
                  <c:v>1005868869</c:v>
                </c:pt>
                <c:pt idx="4">
                  <c:v>1072549826</c:v>
                </c:pt>
                <c:pt idx="5">
                  <c:v>1109577113</c:v>
                </c:pt>
              </c:numCache>
            </c:numRef>
          </c:val>
          <c:smooth val="0"/>
          <c:extLst>
            <c:ext xmlns:c16="http://schemas.microsoft.com/office/drawing/2014/chart" uri="{C3380CC4-5D6E-409C-BE32-E72D297353CC}">
              <c16:uniqueId val="{00000006-458C-4C88-92E8-92BE04DC604A}"/>
            </c:ext>
          </c:extLst>
        </c:ser>
        <c:dLbls>
          <c:showLegendKey val="0"/>
          <c:showVal val="0"/>
          <c:showCatName val="0"/>
          <c:showSerName val="0"/>
          <c:showPercent val="0"/>
          <c:showBubbleSize val="0"/>
        </c:dLbls>
        <c:smooth val="0"/>
        <c:axId val="169318272"/>
        <c:axId val="169319808"/>
      </c:lineChart>
      <c:catAx>
        <c:axId val="169318272"/>
        <c:scaling>
          <c:orientation val="minMax"/>
        </c:scaling>
        <c:delete val="0"/>
        <c:axPos val="b"/>
        <c:numFmt formatCode="General" sourceLinked="1"/>
        <c:majorTickMark val="out"/>
        <c:minorTickMark val="none"/>
        <c:tickLblPos val="nextTo"/>
        <c:crossAx val="169319808"/>
        <c:crosses val="autoZero"/>
        <c:auto val="1"/>
        <c:lblAlgn val="ctr"/>
        <c:lblOffset val="100"/>
        <c:noMultiLvlLbl val="0"/>
      </c:catAx>
      <c:valAx>
        <c:axId val="169319808"/>
        <c:scaling>
          <c:orientation val="minMax"/>
        </c:scaling>
        <c:delete val="0"/>
        <c:axPos val="l"/>
        <c:majorGridlines>
          <c:spPr>
            <a:ln>
              <a:noFill/>
            </a:ln>
          </c:spPr>
        </c:majorGridlines>
        <c:numFmt formatCode="#,##0" sourceLinked="1"/>
        <c:majorTickMark val="out"/>
        <c:minorTickMark val="none"/>
        <c:tickLblPos val="nextTo"/>
        <c:txPr>
          <a:bodyPr/>
          <a:lstStyle/>
          <a:p>
            <a:pPr>
              <a:defRPr sz="1300" baseline="0"/>
            </a:pPr>
            <a:endParaRPr lang="fr-FR"/>
          </a:p>
        </c:txPr>
        <c:crossAx val="169318272"/>
        <c:crosses val="autoZero"/>
        <c:crossBetween val="between"/>
      </c:valAx>
    </c:plotArea>
    <c:plotVisOnly val="1"/>
    <c:dispBlanksAs val="gap"/>
    <c:showDLblsOverMax val="0"/>
  </c:chart>
  <c:txPr>
    <a:bodyPr/>
    <a:lstStyle/>
    <a:p>
      <a:pPr>
        <a:defRPr sz="1600" baseline="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70A84-927A-4A59-BD59-2CC2C01E9C10}" type="doc">
      <dgm:prSet loTypeId="urn:microsoft.com/office/officeart/2005/8/layout/chevron1" loCatId="process" qsTypeId="urn:microsoft.com/office/officeart/2005/8/quickstyle/simple1" qsCatId="simple" csTypeId="urn:microsoft.com/office/officeart/2005/8/colors/accent1_1" csCatId="accent1" phldr="1"/>
      <dgm:spPr/>
    </dgm:pt>
    <dgm:pt modelId="{8B931FD1-712E-4AB6-ABB4-52F6F9206498}">
      <dgm:prSet phldrT="[Text]"/>
      <dgm:spPr/>
      <dgm:t>
        <a:bodyPr/>
        <a:lstStyle/>
        <a:p>
          <a:r>
            <a:rPr lang="fr-BE" dirty="0" err="1" smtClean="0"/>
            <a:t>install</a:t>
          </a:r>
          <a:r>
            <a:rPr lang="fr-BE" dirty="0" smtClean="0"/>
            <a:t> </a:t>
          </a:r>
          <a:r>
            <a:rPr lang="fr-BE" dirty="0" err="1" smtClean="0"/>
            <a:t>eID</a:t>
          </a:r>
          <a:r>
            <a:rPr lang="fr-BE" dirty="0" smtClean="0"/>
            <a:t> software</a:t>
          </a:r>
          <a:endParaRPr lang="en-US" dirty="0"/>
        </a:p>
      </dgm:t>
    </dgm:pt>
    <dgm:pt modelId="{74DA134A-7147-4CA3-B743-D369E0EC84FB}" type="parTrans" cxnId="{359670AF-C781-4CDB-9809-4780E3570F66}">
      <dgm:prSet/>
      <dgm:spPr/>
      <dgm:t>
        <a:bodyPr/>
        <a:lstStyle/>
        <a:p>
          <a:endParaRPr lang="en-US"/>
        </a:p>
      </dgm:t>
    </dgm:pt>
    <dgm:pt modelId="{EC5836E5-BC91-497D-88A3-CA4695DE04EB}" type="sibTrans" cxnId="{359670AF-C781-4CDB-9809-4780E3570F66}">
      <dgm:prSet/>
      <dgm:spPr/>
      <dgm:t>
        <a:bodyPr/>
        <a:lstStyle/>
        <a:p>
          <a:endParaRPr lang="en-US"/>
        </a:p>
      </dgm:t>
    </dgm:pt>
    <dgm:pt modelId="{B213BFE4-1DB4-4E6D-BB67-5896B7F06281}">
      <dgm:prSet phldrT="[Text]"/>
      <dgm:spPr/>
      <dgm:t>
        <a:bodyPr/>
        <a:lstStyle/>
        <a:p>
          <a:r>
            <a:rPr lang="fr-BE" dirty="0" smtClean="0"/>
            <a:t> </a:t>
          </a:r>
          <a:r>
            <a:rPr lang="fr-BE" dirty="0" err="1" smtClean="0"/>
            <a:t>connect</a:t>
          </a:r>
          <a:r>
            <a:rPr lang="fr-BE" dirty="0" smtClean="0"/>
            <a:t> the </a:t>
          </a:r>
          <a:r>
            <a:rPr lang="fr-BE" dirty="0" err="1" smtClean="0"/>
            <a:t>card</a:t>
          </a:r>
          <a:r>
            <a:rPr lang="fr-BE" dirty="0" smtClean="0"/>
            <a:t> </a:t>
          </a:r>
          <a:r>
            <a:rPr lang="fr-BE" dirty="0" err="1" smtClean="0"/>
            <a:t>reader</a:t>
          </a:r>
          <a:r>
            <a:rPr lang="fr-BE" dirty="0" smtClean="0"/>
            <a:t> </a:t>
          </a:r>
          <a:r>
            <a:rPr lang="fr-BE" dirty="0" err="1" smtClean="0"/>
            <a:t>with</a:t>
          </a:r>
          <a:r>
            <a:rPr lang="fr-BE" dirty="0" smtClean="0"/>
            <a:t> the computer</a:t>
          </a:r>
          <a:endParaRPr lang="en-US" dirty="0"/>
        </a:p>
      </dgm:t>
    </dgm:pt>
    <dgm:pt modelId="{B4F984C7-FCBC-4431-9500-22A058CF0607}" type="parTrans" cxnId="{B1DB18F1-19C9-4FC5-8C7B-459CECADB76A}">
      <dgm:prSet/>
      <dgm:spPr/>
      <dgm:t>
        <a:bodyPr/>
        <a:lstStyle/>
        <a:p>
          <a:endParaRPr lang="en-US"/>
        </a:p>
      </dgm:t>
    </dgm:pt>
    <dgm:pt modelId="{F9098EE8-0183-41FC-ACF3-A6EFDEA3E3A9}" type="sibTrans" cxnId="{B1DB18F1-19C9-4FC5-8C7B-459CECADB76A}">
      <dgm:prSet/>
      <dgm:spPr/>
      <dgm:t>
        <a:bodyPr/>
        <a:lstStyle/>
        <a:p>
          <a:endParaRPr lang="en-US"/>
        </a:p>
      </dgm:t>
    </dgm:pt>
    <dgm:pt modelId="{FCDFA610-43D4-48AB-BFF0-8CA903C8AEBE}">
      <dgm:prSet phldrT="[Text]"/>
      <dgm:spPr/>
      <dgm:t>
        <a:bodyPr/>
        <a:lstStyle/>
        <a:p>
          <a:r>
            <a:rPr lang="fr-BE" dirty="0" smtClean="0"/>
            <a:t> </a:t>
          </a:r>
          <a:r>
            <a:rPr lang="fr-BE" dirty="0" err="1" smtClean="0"/>
            <a:t>consult</a:t>
          </a:r>
          <a:r>
            <a:rPr lang="fr-BE" dirty="0" smtClean="0"/>
            <a:t> </a:t>
          </a:r>
          <a:r>
            <a:rPr lang="fr-BE" dirty="0" err="1" smtClean="0"/>
            <a:t>your</a:t>
          </a:r>
          <a:r>
            <a:rPr lang="fr-BE" dirty="0" smtClean="0"/>
            <a:t> data</a:t>
          </a:r>
          <a:endParaRPr lang="en-US" dirty="0"/>
        </a:p>
      </dgm:t>
    </dgm:pt>
    <dgm:pt modelId="{84F5DDA7-38EE-4E81-AD1B-BDE3E32B49BA}" type="parTrans" cxnId="{0F4EED3E-0E42-4D76-B2E7-382980FE2DA3}">
      <dgm:prSet/>
      <dgm:spPr/>
      <dgm:t>
        <a:bodyPr/>
        <a:lstStyle/>
        <a:p>
          <a:endParaRPr lang="en-US"/>
        </a:p>
      </dgm:t>
    </dgm:pt>
    <dgm:pt modelId="{607A9873-03DB-4968-9B77-046BBB9524AE}" type="sibTrans" cxnId="{0F4EED3E-0E42-4D76-B2E7-382980FE2DA3}">
      <dgm:prSet/>
      <dgm:spPr/>
      <dgm:t>
        <a:bodyPr/>
        <a:lstStyle/>
        <a:p>
          <a:endParaRPr lang="en-US"/>
        </a:p>
      </dgm:t>
    </dgm:pt>
    <dgm:pt modelId="{688BA934-4371-4ADB-A018-393C4FA1274C}" type="pres">
      <dgm:prSet presAssocID="{34A70A84-927A-4A59-BD59-2CC2C01E9C10}" presName="Name0" presStyleCnt="0">
        <dgm:presLayoutVars>
          <dgm:dir/>
          <dgm:animLvl val="lvl"/>
          <dgm:resizeHandles val="exact"/>
        </dgm:presLayoutVars>
      </dgm:prSet>
      <dgm:spPr/>
    </dgm:pt>
    <dgm:pt modelId="{0B4795B5-3ED3-4254-937A-31487267B307}" type="pres">
      <dgm:prSet presAssocID="{8B931FD1-712E-4AB6-ABB4-52F6F9206498}" presName="parTxOnly" presStyleLbl="node1" presStyleIdx="0" presStyleCnt="3" custScaleX="105567">
        <dgm:presLayoutVars>
          <dgm:chMax val="0"/>
          <dgm:chPref val="0"/>
          <dgm:bulletEnabled val="1"/>
        </dgm:presLayoutVars>
      </dgm:prSet>
      <dgm:spPr/>
      <dgm:t>
        <a:bodyPr/>
        <a:lstStyle/>
        <a:p>
          <a:endParaRPr lang="en-US"/>
        </a:p>
      </dgm:t>
    </dgm:pt>
    <dgm:pt modelId="{5FDC9072-05D6-40BC-8CF9-60C163B0A93C}" type="pres">
      <dgm:prSet presAssocID="{EC5836E5-BC91-497D-88A3-CA4695DE04EB}" presName="parTxOnlySpace" presStyleCnt="0"/>
      <dgm:spPr/>
    </dgm:pt>
    <dgm:pt modelId="{6C0C9E8C-4401-463F-BEA5-1ADDF1BA8B8D}" type="pres">
      <dgm:prSet presAssocID="{B213BFE4-1DB4-4E6D-BB67-5896B7F06281}" presName="parTxOnly" presStyleLbl="node1" presStyleIdx="1" presStyleCnt="3" custScaleX="108446">
        <dgm:presLayoutVars>
          <dgm:chMax val="0"/>
          <dgm:chPref val="0"/>
          <dgm:bulletEnabled val="1"/>
        </dgm:presLayoutVars>
      </dgm:prSet>
      <dgm:spPr/>
      <dgm:t>
        <a:bodyPr/>
        <a:lstStyle/>
        <a:p>
          <a:endParaRPr lang="en-US"/>
        </a:p>
      </dgm:t>
    </dgm:pt>
    <dgm:pt modelId="{D562D89D-105D-46CC-9792-5197B150BE16}" type="pres">
      <dgm:prSet presAssocID="{F9098EE8-0183-41FC-ACF3-A6EFDEA3E3A9}" presName="parTxOnlySpace" presStyleCnt="0"/>
      <dgm:spPr/>
    </dgm:pt>
    <dgm:pt modelId="{2DC60372-6B03-49A3-8EC1-7044B6536B89}" type="pres">
      <dgm:prSet presAssocID="{FCDFA610-43D4-48AB-BFF0-8CA903C8AEBE}" presName="parTxOnly" presStyleLbl="node1" presStyleIdx="2" presStyleCnt="3" custScaleX="108487">
        <dgm:presLayoutVars>
          <dgm:chMax val="0"/>
          <dgm:chPref val="0"/>
          <dgm:bulletEnabled val="1"/>
        </dgm:presLayoutVars>
      </dgm:prSet>
      <dgm:spPr/>
      <dgm:t>
        <a:bodyPr/>
        <a:lstStyle/>
        <a:p>
          <a:endParaRPr lang="en-US"/>
        </a:p>
      </dgm:t>
    </dgm:pt>
  </dgm:ptLst>
  <dgm:cxnLst>
    <dgm:cxn modelId="{B1DB18F1-19C9-4FC5-8C7B-459CECADB76A}" srcId="{34A70A84-927A-4A59-BD59-2CC2C01E9C10}" destId="{B213BFE4-1DB4-4E6D-BB67-5896B7F06281}" srcOrd="1" destOrd="0" parTransId="{B4F984C7-FCBC-4431-9500-22A058CF0607}" sibTransId="{F9098EE8-0183-41FC-ACF3-A6EFDEA3E3A9}"/>
    <dgm:cxn modelId="{5116CF3F-53F4-4FF7-BF16-25A64E7A7EA8}" type="presOf" srcId="{8B931FD1-712E-4AB6-ABB4-52F6F9206498}" destId="{0B4795B5-3ED3-4254-937A-31487267B307}" srcOrd="0" destOrd="0" presId="urn:microsoft.com/office/officeart/2005/8/layout/chevron1"/>
    <dgm:cxn modelId="{2A1AF1A2-0105-4066-94C5-E7EBA4464CF3}" type="presOf" srcId="{34A70A84-927A-4A59-BD59-2CC2C01E9C10}" destId="{688BA934-4371-4ADB-A018-393C4FA1274C}" srcOrd="0" destOrd="0" presId="urn:microsoft.com/office/officeart/2005/8/layout/chevron1"/>
    <dgm:cxn modelId="{359670AF-C781-4CDB-9809-4780E3570F66}" srcId="{34A70A84-927A-4A59-BD59-2CC2C01E9C10}" destId="{8B931FD1-712E-4AB6-ABB4-52F6F9206498}" srcOrd="0" destOrd="0" parTransId="{74DA134A-7147-4CA3-B743-D369E0EC84FB}" sibTransId="{EC5836E5-BC91-497D-88A3-CA4695DE04EB}"/>
    <dgm:cxn modelId="{A25F94F3-AAC4-41DE-96DF-CB8465CA6526}" type="presOf" srcId="{FCDFA610-43D4-48AB-BFF0-8CA903C8AEBE}" destId="{2DC60372-6B03-49A3-8EC1-7044B6536B89}" srcOrd="0" destOrd="0" presId="urn:microsoft.com/office/officeart/2005/8/layout/chevron1"/>
    <dgm:cxn modelId="{0F4EED3E-0E42-4D76-B2E7-382980FE2DA3}" srcId="{34A70A84-927A-4A59-BD59-2CC2C01E9C10}" destId="{FCDFA610-43D4-48AB-BFF0-8CA903C8AEBE}" srcOrd="2" destOrd="0" parTransId="{84F5DDA7-38EE-4E81-AD1B-BDE3E32B49BA}" sibTransId="{607A9873-03DB-4968-9B77-046BBB9524AE}"/>
    <dgm:cxn modelId="{49C0CA24-2ECF-4259-A702-5CD5C0E86FD2}" type="presOf" srcId="{B213BFE4-1DB4-4E6D-BB67-5896B7F06281}" destId="{6C0C9E8C-4401-463F-BEA5-1ADDF1BA8B8D}" srcOrd="0" destOrd="0" presId="urn:microsoft.com/office/officeart/2005/8/layout/chevron1"/>
    <dgm:cxn modelId="{307AD4E1-6EAB-4A5B-901C-9FCD0DF78B02}" type="presParOf" srcId="{688BA934-4371-4ADB-A018-393C4FA1274C}" destId="{0B4795B5-3ED3-4254-937A-31487267B307}" srcOrd="0" destOrd="0" presId="urn:microsoft.com/office/officeart/2005/8/layout/chevron1"/>
    <dgm:cxn modelId="{43A2E790-7867-4041-A583-5FDD622A7CB8}" type="presParOf" srcId="{688BA934-4371-4ADB-A018-393C4FA1274C}" destId="{5FDC9072-05D6-40BC-8CF9-60C163B0A93C}" srcOrd="1" destOrd="0" presId="urn:microsoft.com/office/officeart/2005/8/layout/chevron1"/>
    <dgm:cxn modelId="{F4061AFA-E1C5-4209-84EB-F2B7D7279E9B}" type="presParOf" srcId="{688BA934-4371-4ADB-A018-393C4FA1274C}" destId="{6C0C9E8C-4401-463F-BEA5-1ADDF1BA8B8D}" srcOrd="2" destOrd="0" presId="urn:microsoft.com/office/officeart/2005/8/layout/chevron1"/>
    <dgm:cxn modelId="{FFFF4F8C-4E1D-4FDD-8C84-50D6470B71F4}" type="presParOf" srcId="{688BA934-4371-4ADB-A018-393C4FA1274C}" destId="{D562D89D-105D-46CC-9792-5197B150BE16}" srcOrd="3" destOrd="0" presId="urn:microsoft.com/office/officeart/2005/8/layout/chevron1"/>
    <dgm:cxn modelId="{524C9869-2E98-445C-B4E0-99C90E570EFB}" type="presParOf" srcId="{688BA934-4371-4ADB-A018-393C4FA1274C}" destId="{2DC60372-6B03-49A3-8EC1-7044B6536B89}"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95B5-3ED3-4254-937A-31487267B307}">
      <dsp:nvSpPr>
        <dsp:cNvPr id="0" name=""/>
        <dsp:cNvSpPr/>
      </dsp:nvSpPr>
      <dsp:spPr>
        <a:xfrm>
          <a:off x="150" y="1196175"/>
          <a:ext cx="2864656" cy="108543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err="1" smtClean="0"/>
            <a:t>install</a:t>
          </a:r>
          <a:r>
            <a:rPr lang="fr-BE" sz="2000" kern="1200" dirty="0" smtClean="0"/>
            <a:t> </a:t>
          </a:r>
          <a:r>
            <a:rPr lang="fr-BE" sz="2000" kern="1200" dirty="0" err="1" smtClean="0"/>
            <a:t>eID</a:t>
          </a:r>
          <a:r>
            <a:rPr lang="fr-BE" sz="2000" kern="1200" dirty="0" smtClean="0"/>
            <a:t> software</a:t>
          </a:r>
          <a:endParaRPr lang="en-US" sz="2000" kern="1200" dirty="0"/>
        </a:p>
      </dsp:txBody>
      <dsp:txXfrm>
        <a:off x="542868" y="1196175"/>
        <a:ext cx="1779220" cy="1085436"/>
      </dsp:txXfrm>
    </dsp:sp>
    <dsp:sp modelId="{6C0C9E8C-4401-463F-BEA5-1ADDF1BA8B8D}">
      <dsp:nvSpPr>
        <dsp:cNvPr id="0" name=""/>
        <dsp:cNvSpPr/>
      </dsp:nvSpPr>
      <dsp:spPr>
        <a:xfrm>
          <a:off x="2593447" y="1196175"/>
          <a:ext cx="2942780" cy="108543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smtClean="0"/>
            <a:t> </a:t>
          </a:r>
          <a:r>
            <a:rPr lang="fr-BE" sz="2000" kern="1200" dirty="0" err="1" smtClean="0"/>
            <a:t>connect</a:t>
          </a:r>
          <a:r>
            <a:rPr lang="fr-BE" sz="2000" kern="1200" dirty="0" smtClean="0"/>
            <a:t> the </a:t>
          </a:r>
          <a:r>
            <a:rPr lang="fr-BE" sz="2000" kern="1200" dirty="0" err="1" smtClean="0"/>
            <a:t>card</a:t>
          </a:r>
          <a:r>
            <a:rPr lang="fr-BE" sz="2000" kern="1200" dirty="0" smtClean="0"/>
            <a:t> </a:t>
          </a:r>
          <a:r>
            <a:rPr lang="fr-BE" sz="2000" kern="1200" dirty="0" err="1" smtClean="0"/>
            <a:t>reader</a:t>
          </a:r>
          <a:r>
            <a:rPr lang="fr-BE" sz="2000" kern="1200" dirty="0" smtClean="0"/>
            <a:t> </a:t>
          </a:r>
          <a:r>
            <a:rPr lang="fr-BE" sz="2000" kern="1200" dirty="0" err="1" smtClean="0"/>
            <a:t>with</a:t>
          </a:r>
          <a:r>
            <a:rPr lang="fr-BE" sz="2000" kern="1200" dirty="0" smtClean="0"/>
            <a:t> the computer</a:t>
          </a:r>
          <a:endParaRPr lang="en-US" sz="2000" kern="1200" dirty="0"/>
        </a:p>
      </dsp:txBody>
      <dsp:txXfrm>
        <a:off x="3136165" y="1196175"/>
        <a:ext cx="1857344" cy="1085436"/>
      </dsp:txXfrm>
    </dsp:sp>
    <dsp:sp modelId="{2DC60372-6B03-49A3-8EC1-7044B6536B89}">
      <dsp:nvSpPr>
        <dsp:cNvPr id="0" name=""/>
        <dsp:cNvSpPr/>
      </dsp:nvSpPr>
      <dsp:spPr>
        <a:xfrm>
          <a:off x="5264868" y="1196175"/>
          <a:ext cx="2943892" cy="108543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smtClean="0"/>
            <a:t> </a:t>
          </a:r>
          <a:r>
            <a:rPr lang="fr-BE" sz="2000" kern="1200" dirty="0" err="1" smtClean="0"/>
            <a:t>consult</a:t>
          </a:r>
          <a:r>
            <a:rPr lang="fr-BE" sz="2000" kern="1200" dirty="0" smtClean="0"/>
            <a:t> </a:t>
          </a:r>
          <a:r>
            <a:rPr lang="fr-BE" sz="2000" kern="1200" dirty="0" err="1" smtClean="0"/>
            <a:t>your</a:t>
          </a:r>
          <a:r>
            <a:rPr lang="fr-BE" sz="2000" kern="1200" dirty="0" smtClean="0"/>
            <a:t> data</a:t>
          </a:r>
          <a:endParaRPr lang="en-US" sz="2000" kern="1200" dirty="0"/>
        </a:p>
      </dsp:txBody>
      <dsp:txXfrm>
        <a:off x="5807586" y="1196175"/>
        <a:ext cx="1858456" cy="10854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336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9561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41762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a:t>09/2015</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46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5538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147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1647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245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frank.robben@ksz.fgov.be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https://www.frankrobben.be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78613"/>
            <a:ext cx="9144000"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7250" y="6237288"/>
            <a:ext cx="4016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038975" y="6275388"/>
            <a:ext cx="2133600" cy="365125"/>
          </a:xfrm>
        </p:spPr>
        <p:txBody>
          <a:bodyPr/>
          <a:lstStyle>
            <a:lvl1pPr>
              <a:defRPr/>
            </a:lvl1pPr>
          </a:lstStyle>
          <a:p>
            <a:pPr>
              <a:defRPr/>
            </a:pPr>
            <a:fld id="{5CA4004C-27EF-4568-8B56-98A8DEBD67C2}" type="slidenum">
              <a:rPr lang="en-US"/>
              <a:pPr>
                <a:defRPr/>
              </a:pPr>
              <a:t>‹#›</a:t>
            </a:fld>
            <a:endParaRPr lang="en-US"/>
          </a:p>
        </p:txBody>
      </p:sp>
    </p:spTree>
    <p:extLst>
      <p:ext uri="{BB962C8B-B14F-4D97-AF65-F5344CB8AC3E}">
        <p14:creationId xmlns:p14="http://schemas.microsoft.com/office/powerpoint/2010/main" val="63835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png"/><Relationship Id="rId7" Type="http://schemas.openxmlformats.org/officeDocument/2006/relationships/diagramLayout" Target="../diagrams/layout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7.pn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21.png"/><Relationship Id="rId12" Type="http://schemas.openxmlformats.org/officeDocument/2006/relationships/oleObject" Target="../embeddings/oleObject3.bin"/><Relationship Id="rId17"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19.wmf"/><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oleObject" Target="../embeddings/oleObject2.bin"/><Relationship Id="rId4" Type="http://schemas.openxmlformats.org/officeDocument/2006/relationships/image" Target="../media/image18.wmf"/><Relationship Id="rId9" Type="http://schemas.openxmlformats.org/officeDocument/2006/relationships/image" Target="../media/image23.png"/><Relationship Id="rId1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oso.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til-itsm-worl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3568" y="2180860"/>
            <a:ext cx="7772400" cy="1470025"/>
          </a:xfrm>
        </p:spPr>
        <p:txBody>
          <a:bodyPr/>
          <a:lstStyle/>
          <a:p>
            <a:pPr eaLnBrk="1" hangingPunct="1"/>
            <a:r>
              <a:rPr lang="en-GB" altLang="en-US" sz="3200" dirty="0" err="1" smtClean="0"/>
              <a:t>eGovernment</a:t>
            </a:r>
            <a:r>
              <a:rPr lang="en-GB" altLang="en-US" sz="3200" dirty="0" smtClean="0"/>
              <a:t> in the Belgian social sector, </a:t>
            </a:r>
            <a:br>
              <a:rPr lang="en-GB" altLang="en-US" sz="3200" dirty="0" smtClean="0"/>
            </a:br>
            <a:r>
              <a:rPr lang="en-GB" altLang="en-US" sz="3200" dirty="0" smtClean="0"/>
              <a:t>co-ordinated by </a:t>
            </a:r>
            <a:br>
              <a:rPr lang="en-GB" altLang="en-US" sz="3200" dirty="0" smtClean="0"/>
            </a:br>
            <a:r>
              <a:rPr lang="en-GB" altLang="en-US" sz="3200" dirty="0" smtClean="0"/>
              <a:t>the Crossroads Bank for Social Security</a:t>
            </a:r>
            <a:endParaRPr lang="en-US" altLang="en-US" sz="3200" dirty="0" smtClean="0"/>
          </a:p>
        </p:txBody>
      </p:sp>
      <p:grpSp>
        <p:nvGrpSpPr>
          <p:cNvPr id="4" name="Group 11"/>
          <p:cNvGrpSpPr>
            <a:grpSpLocks/>
          </p:cNvGrpSpPr>
          <p:nvPr/>
        </p:nvGrpSpPr>
        <p:grpSpPr bwMode="auto">
          <a:xfrm>
            <a:off x="5220072" y="3650885"/>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t>frank.robben@ksz.fgov.be </a:t>
              </a:r>
            </a:p>
            <a:p>
              <a:pPr>
                <a:defRPr/>
              </a:pPr>
              <a:endParaRPr lang="fr-BE" altLang="en-US" sz="1600" dirty="0" smtClean="0">
                <a:cs typeface="Arial" pitchFamily="34" charset="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cs typeface="Arial" pitchFamily="34" charset="0"/>
                <a:sym typeface="Arial" pitchFamily="34" charset="0"/>
              </a:endParaRPr>
            </a:p>
            <a:p>
              <a:pPr>
                <a:defRPr/>
              </a:pPr>
              <a:r>
                <a:rPr lang="fr-BE" altLang="en-US" sz="1600" dirty="0">
                  <a:sym typeface="Arial" pitchFamily="34" charset="0"/>
                </a:rPr>
                <a:t>https://</a:t>
              </a:r>
              <a:r>
                <a:rPr lang="fr-BE" altLang="en-US" sz="1600" dirty="0" smtClean="0">
                  <a:sym typeface="Arial" pitchFamily="34" charset="0"/>
                </a:rPr>
                <a:t>www.ksz.fgov.be</a:t>
              </a:r>
              <a:endParaRPr lang="fr-BE" altLang="en-US" sz="1600" dirty="0">
                <a:sym typeface="Arial" pitchFamily="34" charset="0"/>
              </a:endParaRPr>
            </a:p>
            <a:p>
              <a:pPr>
                <a:defRPr/>
              </a:pPr>
              <a:r>
                <a:rPr lang="fr-BE" altLang="en-US" sz="1600" dirty="0">
                  <a:sym typeface="Arial" pitchFamily="34" charset="0"/>
                </a:rPr>
                <a:t>https://www.socialsecurity.be</a:t>
              </a:r>
            </a:p>
            <a:p>
              <a:pPr>
                <a:defRPr/>
              </a:pPr>
              <a:r>
                <a:rPr lang="fr-BE" altLang="en-US" sz="1600" dirty="0">
                  <a:sym typeface="Arial" pitchFamily="34" charset="0"/>
                </a:rPr>
                <a:t>https://www.frankrobben.be</a:t>
              </a:r>
            </a:p>
          </p:txBody>
        </p:sp>
      </p:grpSp>
    </p:spTree>
    <p:extLst>
      <p:ext uri="{BB962C8B-B14F-4D97-AF65-F5344CB8AC3E}">
        <p14:creationId xmlns:p14="http://schemas.microsoft.com/office/powerpoint/2010/main" val="8720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The solution – concrete results and impact</a:t>
            </a:r>
            <a:endParaRPr lang="en-US"/>
          </a:p>
        </p:txBody>
      </p:sp>
      <p:sp>
        <p:nvSpPr>
          <p:cNvPr id="22531" name="Content Placeholder 2"/>
          <p:cNvSpPr>
            <a:spLocks noGrp="1"/>
          </p:cNvSpPr>
          <p:nvPr>
            <p:ph idx="1"/>
          </p:nvPr>
        </p:nvSpPr>
        <p:spPr/>
        <p:txBody>
          <a:bodyPr/>
          <a:lstStyle/>
          <a:p>
            <a:pPr algn="just" eaLnBrk="1" hangingPunct="1"/>
            <a:r>
              <a:rPr lang="en-GB" altLang="en-US" sz="1800" dirty="0" smtClean="0"/>
              <a:t>more than 50 electronic services for employers, either based on the electronic exchange of structured messages or via an integrated portal site</a:t>
            </a:r>
          </a:p>
          <a:p>
            <a:pPr lvl="1" algn="just" eaLnBrk="1" hangingPunct="1"/>
            <a:r>
              <a:rPr lang="en-GB" altLang="en-US" sz="1600" dirty="0" smtClean="0"/>
              <a:t>50 social security declaration forms for employers have been abolished</a:t>
            </a:r>
          </a:p>
          <a:p>
            <a:pPr lvl="1" algn="just" eaLnBrk="1" hangingPunct="1"/>
            <a:r>
              <a:rPr lang="en-GB" altLang="en-US" sz="1600" dirty="0" smtClean="0"/>
              <a:t>in the remaining 30 (electronic) declaration forms the number of headings has on average been reduced to a third of the previous number</a:t>
            </a:r>
          </a:p>
          <a:p>
            <a:pPr lvl="1" algn="just" eaLnBrk="1" hangingPunct="1"/>
            <a:r>
              <a:rPr lang="en-GB" altLang="en-US" sz="1600" dirty="0" smtClean="0"/>
              <a:t>declarations are limited to 3 events</a:t>
            </a:r>
          </a:p>
          <a:p>
            <a:pPr lvl="2" algn="just" eaLnBrk="1" hangingPunct="1"/>
            <a:r>
              <a:rPr lang="en-GB" altLang="en-US" sz="1600" dirty="0" smtClean="0"/>
              <a:t>immediate declaration of recruitment and discharge (only electronically)</a:t>
            </a:r>
          </a:p>
          <a:p>
            <a:pPr lvl="2" algn="just" eaLnBrk="1" hangingPunct="1"/>
            <a:r>
              <a:rPr lang="en-GB" altLang="en-US" sz="1600" dirty="0" smtClean="0"/>
              <a:t>quarterly declaration of salary and working time (only electronically)</a:t>
            </a:r>
          </a:p>
          <a:p>
            <a:pPr lvl="2" algn="just" eaLnBrk="1" hangingPunct="1"/>
            <a:r>
              <a:rPr lang="en-GB" altLang="en-US" sz="1600" dirty="0" smtClean="0"/>
              <a:t>occurrence of a social risk (electronically or on paper)</a:t>
            </a:r>
          </a:p>
          <a:p>
            <a:pPr lvl="1" algn="just" eaLnBrk="1" hangingPunct="1"/>
            <a:r>
              <a:rPr lang="en-GB" altLang="en-US" sz="1600" dirty="0" smtClean="0"/>
              <a:t>in 2016, more than 25 million electronic declarations were made by all 220,000 employers, 98 % of which from application to application</a:t>
            </a:r>
            <a:endParaRPr lang="en-US" altLang="en-US" sz="1600" dirty="0" smtClean="0"/>
          </a:p>
        </p:txBody>
      </p:sp>
      <p:sp>
        <p:nvSpPr>
          <p:cNvPr id="4" name="Slide Number Placeholder 3"/>
          <p:cNvSpPr>
            <a:spLocks noGrp="1"/>
          </p:cNvSpPr>
          <p:nvPr>
            <p:ph type="sldNum" sz="quarter" idx="10"/>
          </p:nvPr>
        </p:nvSpPr>
        <p:spPr/>
        <p:txBody>
          <a:bodyPr/>
          <a:lstStyle/>
          <a:p>
            <a:pPr>
              <a:defRPr/>
            </a:pPr>
            <a:fld id="{2C6EC7C9-EBE4-4F98-8416-0C85F7974F47}" type="slidenum">
              <a:rPr lang="en-US"/>
              <a:pPr>
                <a:defRPr/>
              </a:pPr>
              <a:t>10</a:t>
            </a:fld>
            <a:endParaRPr lang="en-US"/>
          </a:p>
        </p:txBody>
      </p:sp>
    </p:spTree>
    <p:extLst>
      <p:ext uri="{BB962C8B-B14F-4D97-AF65-F5344CB8AC3E}">
        <p14:creationId xmlns:p14="http://schemas.microsoft.com/office/powerpoint/2010/main" val="3323865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The solution – concrete results and impact</a:t>
            </a:r>
            <a:endParaRPr lang="en-US"/>
          </a:p>
        </p:txBody>
      </p:sp>
      <p:sp>
        <p:nvSpPr>
          <p:cNvPr id="23555" name="Content Placeholder 2"/>
          <p:cNvSpPr>
            <a:spLocks noGrp="1"/>
          </p:cNvSpPr>
          <p:nvPr>
            <p:ph idx="1"/>
          </p:nvPr>
        </p:nvSpPr>
        <p:spPr/>
        <p:txBody>
          <a:bodyPr/>
          <a:lstStyle/>
          <a:p>
            <a:pPr algn="just" eaLnBrk="1" hangingPunct="1"/>
            <a:r>
              <a:rPr lang="en-GB" altLang="en-US" sz="1800" dirty="0" smtClean="0"/>
              <a:t>an integrated portal site and mobile applications containing</a:t>
            </a:r>
          </a:p>
          <a:p>
            <a:pPr lvl="1" algn="just" eaLnBrk="1" hangingPunct="1"/>
            <a:r>
              <a:rPr lang="en-GB" altLang="en-US" sz="1600" dirty="0" smtClean="0"/>
              <a:t>electronic transactions for citizens, employers and professionals</a:t>
            </a:r>
          </a:p>
          <a:p>
            <a:pPr lvl="1" algn="just" eaLnBrk="1" hangingPunct="1"/>
            <a:r>
              <a:rPr lang="en-GB" altLang="en-US" sz="1600" dirty="0" smtClean="0"/>
              <a:t>simulation environments</a:t>
            </a:r>
          </a:p>
          <a:p>
            <a:pPr lvl="1" algn="just" eaLnBrk="1" hangingPunct="1"/>
            <a:r>
              <a:rPr lang="en-GB" altLang="en-US" sz="1600" dirty="0" smtClean="0"/>
              <a:t>information about the entire social security system</a:t>
            </a:r>
          </a:p>
          <a:p>
            <a:pPr lvl="1" algn="just" eaLnBrk="1" hangingPunct="1"/>
            <a:r>
              <a:rPr lang="en-GB" altLang="en-US" sz="1600" dirty="0" smtClean="0"/>
              <a:t>harmonized instructions and information model relating to all electronic transactions</a:t>
            </a:r>
          </a:p>
          <a:p>
            <a:pPr lvl="1" algn="just" eaLnBrk="1" hangingPunct="1"/>
            <a:r>
              <a:rPr lang="en-GB" altLang="en-US" sz="1600" dirty="0" smtClean="0"/>
              <a:t>a personal page for each citizen, each company and each professional</a:t>
            </a:r>
          </a:p>
          <a:p>
            <a:pPr algn="just" eaLnBrk="1" hangingPunct="1"/>
            <a:r>
              <a:rPr lang="en-GB" altLang="en-US" sz="1800" dirty="0" smtClean="0"/>
              <a:t>an integrated multimodal contact centre supported by a customer relationship management tool</a:t>
            </a:r>
          </a:p>
          <a:p>
            <a:pPr algn="just" eaLnBrk="1" hangingPunct="1"/>
            <a:r>
              <a:rPr lang="en-GB" altLang="en-US" sz="1800" dirty="0" smtClean="0"/>
              <a:t>a data warehouse containing statistical information with regard to the labour market and all branches of social security</a:t>
            </a:r>
            <a:endParaRPr lang="en-US" altLang="en-US" sz="1800" dirty="0" smtClean="0"/>
          </a:p>
        </p:txBody>
      </p:sp>
      <p:sp>
        <p:nvSpPr>
          <p:cNvPr id="4" name="Slide Number Placeholder 3"/>
          <p:cNvSpPr>
            <a:spLocks noGrp="1"/>
          </p:cNvSpPr>
          <p:nvPr>
            <p:ph type="sldNum" sz="quarter" idx="10"/>
          </p:nvPr>
        </p:nvSpPr>
        <p:spPr/>
        <p:txBody>
          <a:bodyPr/>
          <a:lstStyle/>
          <a:p>
            <a:pPr>
              <a:defRPr/>
            </a:pPr>
            <a:fld id="{DCFD0926-C117-450A-B855-55A3774E69BB}" type="slidenum">
              <a:rPr lang="en-US"/>
              <a:pPr>
                <a:defRPr/>
              </a:pPr>
              <a:t>11</a:t>
            </a:fld>
            <a:endParaRPr lang="en-US"/>
          </a:p>
        </p:txBody>
      </p:sp>
    </p:spTree>
    <p:extLst>
      <p:ext uri="{BB962C8B-B14F-4D97-AF65-F5344CB8AC3E}">
        <p14:creationId xmlns:p14="http://schemas.microsoft.com/office/powerpoint/2010/main" val="5689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dirty="0" smtClean="0"/>
              <a:t>Useful legislative changes</a:t>
            </a:r>
            <a:endParaRPr lang="en-US" altLang="en-US" dirty="0"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legal translation of</a:t>
            </a:r>
          </a:p>
          <a:p>
            <a:pPr lvl="1" algn="just" eaLnBrk="1" fontAlgn="auto" hangingPunct="1">
              <a:spcAft>
                <a:spcPts val="0"/>
              </a:spcAft>
              <a:defRPr/>
            </a:pPr>
            <a:r>
              <a:rPr lang="en-GB" sz="1600"/>
              <a:t>the common vision on information management</a:t>
            </a:r>
          </a:p>
          <a:p>
            <a:pPr lvl="1" algn="just" eaLnBrk="1" fontAlgn="auto" hangingPunct="1">
              <a:spcAft>
                <a:spcPts val="0"/>
              </a:spcAft>
              <a:defRPr/>
            </a:pPr>
            <a:r>
              <a:rPr lang="en-GB" sz="1600"/>
              <a:t>the common vision on information security and privacy protection</a:t>
            </a:r>
          </a:p>
          <a:p>
            <a:pPr lvl="1" algn="just" eaLnBrk="1" fontAlgn="auto" hangingPunct="1">
              <a:spcAft>
                <a:spcPts val="0"/>
              </a:spcAft>
              <a:defRPr/>
            </a:pPr>
            <a:r>
              <a:rPr lang="en-GB" sz="1600"/>
              <a:t>the obligation to use unique identification keys</a:t>
            </a:r>
          </a:p>
          <a:p>
            <a:pPr algn="just" eaLnBrk="1" fontAlgn="auto" hangingPunct="1">
              <a:spcAft>
                <a:spcPts val="0"/>
              </a:spcAft>
              <a:defRPr/>
            </a:pPr>
            <a:r>
              <a:rPr lang="en-GB" sz="1800"/>
              <a:t>creation of a public institution (CBSS) that acts as a driving force</a:t>
            </a:r>
          </a:p>
          <a:p>
            <a:pPr lvl="1" algn="just" eaLnBrk="1" fontAlgn="auto" hangingPunct="1">
              <a:spcAft>
                <a:spcPts val="0"/>
              </a:spcAft>
              <a:defRPr/>
            </a:pPr>
            <a:r>
              <a:rPr lang="en-GB" sz="1600"/>
              <a:t>mission and tasks</a:t>
            </a:r>
          </a:p>
          <a:p>
            <a:pPr lvl="1" algn="just" eaLnBrk="1" fontAlgn="auto" hangingPunct="1">
              <a:spcAft>
                <a:spcPts val="0"/>
              </a:spcAft>
              <a:defRPr/>
            </a:pPr>
            <a:r>
              <a:rPr lang="en-GB" sz="1600"/>
              <a:t>governance</a:t>
            </a:r>
          </a:p>
          <a:p>
            <a:pPr lvl="1" algn="just" eaLnBrk="1" fontAlgn="auto" hangingPunct="1">
              <a:spcAft>
                <a:spcPts val="0"/>
              </a:spcAft>
              <a:defRPr/>
            </a:pPr>
            <a:r>
              <a:rPr lang="en-GB" sz="1600"/>
              <a:t>financing principles</a:t>
            </a:r>
          </a:p>
          <a:p>
            <a:pPr algn="just" eaLnBrk="1" fontAlgn="auto" hangingPunct="1">
              <a:spcAft>
                <a:spcPts val="0"/>
              </a:spcAft>
              <a:defRPr/>
            </a:pPr>
            <a:r>
              <a:rPr lang="en-GB" sz="1800"/>
              <a:t>creation of a control committee on information security and privacy protection</a:t>
            </a:r>
          </a:p>
          <a:p>
            <a:pPr algn="just" eaLnBrk="1" fontAlgn="auto" hangingPunct="1">
              <a:spcAft>
                <a:spcPts val="0"/>
              </a:spcAft>
              <a:defRPr/>
            </a:pPr>
            <a:r>
              <a:rPr lang="en-GB" sz="1800"/>
              <a:t>probative value of electronic information storage and exchange</a:t>
            </a:r>
          </a:p>
          <a:p>
            <a:pPr algn="just" eaLnBrk="1" fontAlgn="auto" hangingPunct="1">
              <a:spcAft>
                <a:spcPts val="0"/>
              </a:spcAft>
              <a:defRPr/>
            </a:pPr>
            <a:r>
              <a:rPr lang="en-GB" sz="1800"/>
              <a:t>punishment of abuse of the system</a:t>
            </a:r>
          </a:p>
          <a:p>
            <a:pPr algn="just" eaLnBrk="1" fontAlgn="auto" hangingPunct="1">
              <a:spcAft>
                <a:spcPts val="0"/>
              </a:spcAft>
              <a:defRPr/>
            </a:pPr>
            <a:r>
              <a:rPr lang="en-GB" sz="1800"/>
              <a:t>gradually, coordination or harmonisation of basic legal concepts</a:t>
            </a:r>
          </a:p>
          <a:p>
            <a:pPr algn="just" eaLnBrk="1" fontAlgn="auto" hangingPunct="1">
              <a:spcAft>
                <a:spcPts val="0"/>
              </a:spcAft>
              <a:defRPr/>
            </a:pPr>
            <a:r>
              <a:rPr lang="en-GB" sz="1800"/>
              <a:t>gradually, adaptation of business processes set out in the law</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CB31F417-202C-483B-BBBE-04A0D489A372}" type="slidenum">
              <a:rPr lang="en-US"/>
              <a:pPr>
                <a:defRPr/>
              </a:pPr>
              <a:t>12</a:t>
            </a:fld>
            <a:endParaRPr lang="en-US"/>
          </a:p>
        </p:txBody>
      </p:sp>
    </p:spTree>
    <p:extLst>
      <p:ext uri="{BB962C8B-B14F-4D97-AF65-F5344CB8AC3E}">
        <p14:creationId xmlns:p14="http://schemas.microsoft.com/office/powerpoint/2010/main" val="182587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a:t>Implementation order used </a:t>
            </a:r>
            <a:r>
              <a:rPr lang="en-GB" dirty="0" smtClean="0"/>
              <a:t>in </a:t>
            </a:r>
            <a:r>
              <a:rPr lang="en-GB" dirty="0"/>
              <a:t>Belgium</a:t>
            </a:r>
            <a:endParaRPr lang="en-US" dirty="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common vision on information management and information security</a:t>
            </a:r>
          </a:p>
          <a:p>
            <a:pPr algn="just" eaLnBrk="1" fontAlgn="auto" hangingPunct="1">
              <a:lnSpc>
                <a:spcPct val="90000"/>
              </a:lnSpc>
              <a:spcAft>
                <a:spcPts val="0"/>
              </a:spcAft>
              <a:defRPr/>
            </a:pPr>
            <a:r>
              <a:rPr lang="en-GB" sz="1800"/>
              <a:t>demonstration of feasibility</a:t>
            </a:r>
          </a:p>
          <a:p>
            <a:pPr algn="just" eaLnBrk="1" fontAlgn="auto" hangingPunct="1">
              <a:lnSpc>
                <a:spcPct val="90000"/>
              </a:lnSpc>
              <a:spcAft>
                <a:spcPts val="0"/>
              </a:spcAft>
              <a:defRPr/>
            </a:pPr>
            <a:r>
              <a:rPr lang="en-GB" sz="1800"/>
              <a:t>political and public support, support of the social partners, support of the social security institutions</a:t>
            </a:r>
          </a:p>
          <a:p>
            <a:pPr algn="just" eaLnBrk="1" fontAlgn="auto" hangingPunct="1">
              <a:lnSpc>
                <a:spcPct val="90000"/>
              </a:lnSpc>
              <a:spcAft>
                <a:spcPts val="0"/>
              </a:spcAft>
              <a:defRPr/>
            </a:pPr>
            <a:r>
              <a:rPr lang="en-GB" sz="1800"/>
              <a:t>basic legislation</a:t>
            </a:r>
          </a:p>
          <a:p>
            <a:pPr lvl="1" algn="just" eaLnBrk="1" fontAlgn="auto" hangingPunct="1">
              <a:lnSpc>
                <a:spcPct val="90000"/>
              </a:lnSpc>
              <a:spcAft>
                <a:spcPts val="0"/>
              </a:spcAft>
              <a:defRPr/>
            </a:pPr>
            <a:r>
              <a:rPr lang="en-GB" sz="1600"/>
              <a:t>creating an institution as a driving force and a control committee</a:t>
            </a:r>
          </a:p>
          <a:p>
            <a:pPr lvl="1" algn="just" eaLnBrk="1" fontAlgn="auto" hangingPunct="1">
              <a:lnSpc>
                <a:spcPct val="90000"/>
              </a:lnSpc>
              <a:spcAft>
                <a:spcPts val="0"/>
              </a:spcAft>
              <a:defRPr/>
            </a:pPr>
            <a:r>
              <a:rPr lang="en-GB" sz="1600"/>
              <a:t>translating the common vision on information management and information security</a:t>
            </a:r>
          </a:p>
          <a:p>
            <a:pPr algn="just" eaLnBrk="1" fontAlgn="auto" hangingPunct="1">
              <a:lnSpc>
                <a:spcPct val="90000"/>
              </a:lnSpc>
              <a:spcAft>
                <a:spcPts val="0"/>
              </a:spcAft>
              <a:defRPr/>
            </a:pPr>
            <a:r>
              <a:rPr lang="en-GB" sz="1800"/>
              <a:t>integration of unique identification key in all information systems</a:t>
            </a:r>
          </a:p>
          <a:p>
            <a:pPr algn="just" eaLnBrk="1" fontAlgn="auto" hangingPunct="1">
              <a:lnSpc>
                <a:spcPct val="90000"/>
              </a:lnSpc>
              <a:spcAft>
                <a:spcPts val="0"/>
              </a:spcAft>
              <a:defRPr/>
            </a:pPr>
            <a:r>
              <a:rPr lang="en-GB" sz="1800"/>
              <a:t>implementation of the ICT architecture and the basic ICT services</a:t>
            </a:r>
          </a:p>
          <a:p>
            <a:pPr algn="just" eaLnBrk="1" fontAlgn="auto" hangingPunct="1">
              <a:lnSpc>
                <a:spcPct val="90000"/>
              </a:lnSpc>
              <a:spcAft>
                <a:spcPts val="0"/>
              </a:spcAft>
              <a:defRPr/>
            </a:pPr>
            <a:r>
              <a:rPr lang="en-GB" sz="1800"/>
              <a:t>controlled access to databases with authentic data</a:t>
            </a:r>
          </a:p>
          <a:p>
            <a:pPr algn="just" eaLnBrk="1" fontAlgn="auto" hangingPunct="1">
              <a:lnSpc>
                <a:spcPct val="90000"/>
              </a:lnSpc>
              <a:spcAft>
                <a:spcPts val="0"/>
              </a:spcAft>
              <a:defRPr/>
            </a:pPr>
            <a:r>
              <a:rPr lang="en-GB" sz="1800"/>
              <a:t>re-engineering of processes between actors in the social sector at all government levels</a:t>
            </a:r>
          </a:p>
          <a:p>
            <a:pPr algn="just" eaLnBrk="1" fontAlgn="auto" hangingPunct="1">
              <a:lnSpc>
                <a:spcPct val="90000"/>
              </a:lnSpc>
              <a:spcAft>
                <a:spcPts val="0"/>
              </a:spcAft>
              <a:defRPr/>
            </a:pPr>
            <a:r>
              <a:rPr lang="en-GB" sz="1800"/>
              <a:t>re-engineering of processes between actors in the social sector and companies</a:t>
            </a:r>
          </a:p>
          <a:p>
            <a:pPr algn="just" eaLnBrk="1" fontAlgn="auto" hangingPunct="1">
              <a:lnSpc>
                <a:spcPct val="90000"/>
              </a:lnSpc>
              <a:spcAft>
                <a:spcPts val="0"/>
              </a:spcAft>
              <a:defRPr/>
            </a:pPr>
            <a:r>
              <a:rPr lang="en-GB" sz="1800"/>
              <a:t>re-engineering of processes between actors in the social sector and citizens</a:t>
            </a:r>
          </a:p>
          <a:p>
            <a:pPr algn="just" eaLnBrk="1" fontAlgn="auto" hangingPunct="1">
              <a:lnSpc>
                <a:spcPct val="90000"/>
              </a:lnSpc>
              <a:spcAft>
                <a:spcPts val="0"/>
              </a:spcAft>
              <a:defRPr/>
            </a:pPr>
            <a:r>
              <a:rPr lang="en-GB" sz="1800"/>
              <a:t>always combined with the necessary legislative changes</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8244569E-3044-4901-BA6E-9D58715AEAB1}" type="slidenum">
              <a:rPr lang="en-US"/>
              <a:pPr>
                <a:defRPr/>
              </a:pPr>
              <a:t>13</a:t>
            </a:fld>
            <a:endParaRPr lang="en-US"/>
          </a:p>
        </p:txBody>
      </p:sp>
    </p:spTree>
    <p:extLst>
      <p:ext uri="{BB962C8B-B14F-4D97-AF65-F5344CB8AC3E}">
        <p14:creationId xmlns:p14="http://schemas.microsoft.com/office/powerpoint/2010/main" val="307244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Gaining support</a:t>
            </a:r>
            <a:endParaRPr lang="en-US" altLang="en-US" smtClean="0"/>
          </a:p>
        </p:txBody>
      </p:sp>
      <p:sp>
        <p:nvSpPr>
          <p:cNvPr id="17411" name="Content Placeholder 2"/>
          <p:cNvSpPr>
            <a:spLocks noGrp="1"/>
          </p:cNvSpPr>
          <p:nvPr>
            <p:ph idx="1"/>
          </p:nvPr>
        </p:nvSpPr>
        <p:spPr/>
        <p:txBody>
          <a:bodyPr>
            <a:normAutofit lnSpcReduction="10000"/>
          </a:bodyPr>
          <a:lstStyle/>
          <a:p>
            <a:pPr algn="just" eaLnBrk="1" hangingPunct="1"/>
            <a:r>
              <a:rPr lang="en-GB" altLang="en-US" sz="1800" dirty="0" smtClean="0"/>
              <a:t>a clear long term vision combined with quick wins</a:t>
            </a:r>
          </a:p>
          <a:p>
            <a:pPr algn="just" eaLnBrk="1" hangingPunct="1"/>
            <a:endParaRPr lang="en-GB" altLang="en-US" sz="1800" dirty="0" smtClean="0"/>
          </a:p>
          <a:p>
            <a:pPr algn="just" eaLnBrk="1" hangingPunct="1"/>
            <a:r>
              <a:rPr lang="en-GB" altLang="en-US" sz="1800" dirty="0" smtClean="0"/>
              <a:t>federal Minister of Social Affairs as a political sponsor</a:t>
            </a:r>
          </a:p>
          <a:p>
            <a:pPr algn="just" eaLnBrk="1" hangingPunct="1"/>
            <a:endParaRPr lang="en-GB" altLang="en-US" sz="1800" dirty="0" smtClean="0"/>
          </a:p>
          <a:p>
            <a:pPr algn="just" eaLnBrk="1" hangingPunct="1"/>
            <a:r>
              <a:rPr lang="en-GB" altLang="en-US" sz="1800" dirty="0" smtClean="0"/>
              <a:t>demonstration of organisational and technical feasibility</a:t>
            </a:r>
          </a:p>
          <a:p>
            <a:pPr algn="just" eaLnBrk="1" hangingPunct="1"/>
            <a:endParaRPr lang="en-GB" altLang="en-US" sz="1800" dirty="0" smtClean="0"/>
          </a:p>
          <a:p>
            <a:pPr algn="just" eaLnBrk="1" hangingPunct="1"/>
            <a:r>
              <a:rPr lang="en-GB" altLang="en-US" sz="1800" dirty="0" smtClean="0"/>
              <a:t>gradual implication of</a:t>
            </a:r>
          </a:p>
          <a:p>
            <a:pPr lvl="1" algn="just" eaLnBrk="1" hangingPunct="1"/>
            <a:r>
              <a:rPr lang="en-GB" altLang="en-US" sz="1600" dirty="0" smtClean="0"/>
              <a:t>the general managers of all public social security institutions</a:t>
            </a:r>
          </a:p>
          <a:p>
            <a:pPr lvl="1" algn="just" eaLnBrk="1" hangingPunct="1"/>
            <a:r>
              <a:rPr lang="en-GB" altLang="en-US" sz="1600" dirty="0" smtClean="0"/>
              <a:t>the social partners managing the public social security institutions</a:t>
            </a:r>
          </a:p>
          <a:p>
            <a:pPr lvl="1" algn="just" eaLnBrk="1" hangingPunct="1"/>
            <a:r>
              <a:rPr lang="en-GB" altLang="en-US" sz="1600" dirty="0" smtClean="0"/>
              <a:t>the general managers of the private social security institutions</a:t>
            </a:r>
          </a:p>
          <a:p>
            <a:pPr algn="just" eaLnBrk="1" hangingPunct="1"/>
            <a:endParaRPr lang="en-GB" altLang="en-US" sz="1800" dirty="0" smtClean="0"/>
          </a:p>
          <a:p>
            <a:pPr algn="just" eaLnBrk="1" hangingPunct="1"/>
            <a:r>
              <a:rPr lang="en-GB" altLang="en-US" sz="1800" dirty="0" smtClean="0"/>
              <a:t>successive formal approval of the vision and the initiative by</a:t>
            </a:r>
          </a:p>
          <a:p>
            <a:pPr lvl="1" algn="just" eaLnBrk="1" hangingPunct="1"/>
            <a:r>
              <a:rPr lang="en-GB" altLang="en-US" sz="1600" dirty="0" smtClean="0"/>
              <a:t>all federal Ministers dealing with aspects of social security</a:t>
            </a:r>
          </a:p>
          <a:p>
            <a:pPr lvl="1" algn="just" eaLnBrk="1" hangingPunct="1"/>
            <a:r>
              <a:rPr lang="en-GB" altLang="en-US" sz="1600" dirty="0" smtClean="0"/>
              <a:t>the federal Council of Ministers</a:t>
            </a:r>
          </a:p>
          <a:p>
            <a:pPr lvl="1" algn="just" eaLnBrk="1" hangingPunct="1"/>
            <a:r>
              <a:rPr lang="en-GB" altLang="en-US" sz="1600" dirty="0" smtClean="0"/>
              <a:t>the National Labour Council (highest consultative body between the government and the social partners)</a:t>
            </a:r>
          </a:p>
          <a:p>
            <a:pPr lvl="1" algn="just" eaLnBrk="1" hangingPunct="1"/>
            <a:r>
              <a:rPr lang="en-GB" altLang="en-US" sz="1600" dirty="0" smtClean="0"/>
              <a:t>the federal Parliament</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EDF0D02B-0E28-4F99-B37E-C7DBE1F7344B}" type="slidenum">
              <a:rPr lang="en-US"/>
              <a:pPr>
                <a:defRPr/>
              </a:pPr>
              <a:t>14</a:t>
            </a:fld>
            <a:endParaRPr lang="en-US"/>
          </a:p>
        </p:txBody>
      </p:sp>
    </p:spTree>
    <p:extLst>
      <p:ext uri="{BB962C8B-B14F-4D97-AF65-F5344CB8AC3E}">
        <p14:creationId xmlns:p14="http://schemas.microsoft.com/office/powerpoint/2010/main" val="144399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Gaining support</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900"/>
              <a:t>small team in direct support of the federal Minister of Social Affairs</a:t>
            </a:r>
          </a:p>
          <a:p>
            <a:pPr lvl="1" algn="just" eaLnBrk="1" fontAlgn="auto" hangingPunct="1">
              <a:spcAft>
                <a:spcPts val="0"/>
              </a:spcAft>
              <a:defRPr/>
            </a:pPr>
            <a:r>
              <a:rPr lang="en-GB" sz="1700"/>
              <a:t>consisting of</a:t>
            </a:r>
          </a:p>
          <a:p>
            <a:pPr lvl="2" algn="just" eaLnBrk="1" fontAlgn="auto" hangingPunct="1">
              <a:spcAft>
                <a:spcPts val="0"/>
              </a:spcAft>
              <a:defRPr/>
            </a:pPr>
            <a:r>
              <a:rPr lang="en-GB" sz="1700"/>
              <a:t>experienced civil servants with a sound human network within all levels of the social sector</a:t>
            </a:r>
          </a:p>
          <a:p>
            <a:pPr lvl="2" algn="just" eaLnBrk="1" fontAlgn="auto" hangingPunct="1">
              <a:spcAft>
                <a:spcPts val="0"/>
              </a:spcAft>
              <a:defRPr/>
            </a:pPr>
            <a:r>
              <a:rPr lang="en-GB" sz="1700"/>
              <a:t>scientific experts</a:t>
            </a:r>
          </a:p>
          <a:p>
            <a:pPr lvl="2" algn="just" eaLnBrk="1" fontAlgn="auto" hangingPunct="1">
              <a:spcAft>
                <a:spcPts val="0"/>
              </a:spcAft>
              <a:defRPr/>
            </a:pPr>
            <a:r>
              <a:rPr lang="en-GB" sz="1700"/>
              <a:t>political advisors</a:t>
            </a:r>
          </a:p>
          <a:p>
            <a:pPr lvl="1" algn="just" eaLnBrk="1" fontAlgn="auto" hangingPunct="1">
              <a:spcAft>
                <a:spcPts val="0"/>
              </a:spcAft>
              <a:defRPr/>
            </a:pPr>
            <a:r>
              <a:rPr lang="en-GB" sz="1700"/>
              <a:t>with multidisciplinary skills</a:t>
            </a:r>
          </a:p>
          <a:p>
            <a:pPr lvl="2" algn="just" eaLnBrk="1" fontAlgn="auto" hangingPunct="1">
              <a:spcAft>
                <a:spcPts val="0"/>
              </a:spcAft>
              <a:defRPr/>
            </a:pPr>
            <a:r>
              <a:rPr lang="en-GB" sz="1700"/>
              <a:t>business process re-engineering</a:t>
            </a:r>
          </a:p>
          <a:p>
            <a:pPr lvl="2" algn="just" eaLnBrk="1" fontAlgn="auto" hangingPunct="1">
              <a:spcAft>
                <a:spcPts val="0"/>
              </a:spcAft>
              <a:defRPr/>
            </a:pPr>
            <a:r>
              <a:rPr lang="en-GB" sz="1700"/>
              <a:t>change management</a:t>
            </a:r>
          </a:p>
          <a:p>
            <a:pPr lvl="2" algn="just" eaLnBrk="1" fontAlgn="auto" hangingPunct="1">
              <a:spcAft>
                <a:spcPts val="0"/>
              </a:spcAft>
              <a:defRPr/>
            </a:pPr>
            <a:r>
              <a:rPr lang="en-GB" sz="1700"/>
              <a:t>legal</a:t>
            </a:r>
          </a:p>
          <a:p>
            <a:pPr lvl="2" algn="just" eaLnBrk="1" fontAlgn="auto" hangingPunct="1">
              <a:spcAft>
                <a:spcPts val="0"/>
              </a:spcAft>
              <a:defRPr/>
            </a:pPr>
            <a:r>
              <a:rPr lang="en-GB" sz="1700"/>
              <a:t>ICT</a:t>
            </a:r>
          </a:p>
          <a:p>
            <a:pPr lvl="2" algn="just" eaLnBrk="1" fontAlgn="auto" hangingPunct="1">
              <a:spcAft>
                <a:spcPts val="0"/>
              </a:spcAft>
              <a:defRPr/>
            </a:pPr>
            <a:r>
              <a:rPr lang="en-GB" sz="1700"/>
              <a:t>information security and privacy protection</a:t>
            </a:r>
          </a:p>
          <a:p>
            <a:pPr lvl="2" algn="just" eaLnBrk="1" fontAlgn="auto" hangingPunct="1">
              <a:spcAft>
                <a:spcPts val="0"/>
              </a:spcAft>
              <a:defRPr/>
            </a:pPr>
            <a:r>
              <a:rPr lang="en-GB" sz="1700"/>
              <a:t>communication</a:t>
            </a:r>
          </a:p>
          <a:p>
            <a:pPr lvl="2" algn="just" eaLnBrk="1" fontAlgn="auto" hangingPunct="1">
              <a:spcAft>
                <a:spcPts val="0"/>
              </a:spcAft>
              <a:defRPr/>
            </a:pPr>
            <a:r>
              <a:rPr lang="en-GB" sz="1700"/>
              <a:t>program and project management</a:t>
            </a:r>
          </a:p>
          <a:p>
            <a:pPr algn="just" eaLnBrk="1" fontAlgn="auto" hangingPunct="1">
              <a:spcAft>
                <a:spcPts val="0"/>
              </a:spcAft>
              <a:defRPr/>
            </a:pPr>
            <a:r>
              <a:rPr lang="en-GB" sz="1900"/>
              <a:t>gradually, co-operation agreements with other government levels (regions, local authorities, …)</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18446AA8-0F90-4A30-B3AC-76E0E24015DC}" type="slidenum">
              <a:rPr lang="en-US"/>
              <a:pPr>
                <a:defRPr/>
              </a:pPr>
              <a:t>15</a:t>
            </a:fld>
            <a:endParaRPr lang="en-US"/>
          </a:p>
        </p:txBody>
      </p:sp>
    </p:spTree>
    <p:extLst>
      <p:ext uri="{BB962C8B-B14F-4D97-AF65-F5344CB8AC3E}">
        <p14:creationId xmlns:p14="http://schemas.microsoft.com/office/powerpoint/2010/main" val="295337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Critical success factors and obstacles</a:t>
            </a:r>
            <a:endParaRPr lang="en-US"/>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common vision on electronic service delivery, information management and information security amongst all stakeholders</a:t>
            </a:r>
          </a:p>
          <a:p>
            <a:pPr algn="just" eaLnBrk="1" fontAlgn="auto" hangingPunct="1">
              <a:spcAft>
                <a:spcPts val="0"/>
              </a:spcAft>
              <a:defRPr/>
            </a:pPr>
            <a:r>
              <a:rPr lang="en-GB" sz="1800"/>
              <a:t>support of and access to policymakers at the highest level</a:t>
            </a:r>
          </a:p>
          <a:p>
            <a:pPr algn="just" eaLnBrk="1" fontAlgn="auto" hangingPunct="1">
              <a:spcAft>
                <a:spcPts val="0"/>
              </a:spcAft>
              <a:defRPr/>
            </a:pPr>
            <a:r>
              <a:rPr lang="en-GB" sz="1800"/>
              <a:t>trust of all stakeholders, especially partners and intermediaries, based on</a:t>
            </a:r>
          </a:p>
          <a:p>
            <a:pPr lvl="1" algn="just" eaLnBrk="1" fontAlgn="auto" hangingPunct="1">
              <a:spcAft>
                <a:spcPts val="0"/>
              </a:spcAft>
              <a:defRPr/>
            </a:pPr>
            <a:r>
              <a:rPr lang="en-GB" sz="1600"/>
              <a:t>mutual respect</a:t>
            </a:r>
          </a:p>
          <a:p>
            <a:pPr lvl="1" algn="just" eaLnBrk="1" fontAlgn="auto" hangingPunct="1">
              <a:spcAft>
                <a:spcPts val="0"/>
              </a:spcAft>
              <a:defRPr/>
            </a:pPr>
            <a:r>
              <a:rPr lang="en-GB" sz="1600"/>
              <a:t>real mutual agreement</a:t>
            </a:r>
          </a:p>
          <a:p>
            <a:pPr lvl="1" algn="just" eaLnBrk="1" fontAlgn="auto" hangingPunct="1">
              <a:spcAft>
                <a:spcPts val="0"/>
              </a:spcAft>
              <a:defRPr/>
            </a:pPr>
            <a:r>
              <a:rPr lang="en-GB" sz="1600"/>
              <a:t>transparency</a:t>
            </a:r>
          </a:p>
          <a:p>
            <a:pPr algn="just" eaLnBrk="1" fontAlgn="auto" hangingPunct="1">
              <a:spcAft>
                <a:spcPts val="0"/>
              </a:spcAft>
              <a:defRPr/>
            </a:pPr>
            <a:r>
              <a:rPr lang="en-GB" sz="1800"/>
              <a:t>respect for legal allocation of competences between actors</a:t>
            </a:r>
          </a:p>
          <a:p>
            <a:pPr algn="just" eaLnBrk="1" fontAlgn="auto" hangingPunct="1">
              <a:spcAft>
                <a:spcPts val="0"/>
              </a:spcAft>
              <a:defRPr/>
            </a:pPr>
            <a:r>
              <a:rPr lang="en-GB" sz="1800"/>
              <a:t>co-operation between all actors concerned based on distribution of tasks rather than centralization of tasks</a:t>
            </a:r>
          </a:p>
          <a:p>
            <a:pPr algn="just" eaLnBrk="1" fontAlgn="auto" hangingPunct="1">
              <a:spcAft>
                <a:spcPts val="0"/>
              </a:spcAft>
              <a:defRPr/>
            </a:pPr>
            <a:r>
              <a:rPr lang="en-GB" sz="1800"/>
              <a:t>focus on more efficient and effective service delivery and on cost control</a:t>
            </a:r>
          </a:p>
          <a:p>
            <a:pPr algn="just" eaLnBrk="1" fontAlgn="auto" hangingPunct="1">
              <a:spcAft>
                <a:spcPts val="0"/>
              </a:spcAft>
              <a:defRPr/>
            </a:pPr>
            <a:r>
              <a:rPr lang="en-GB" sz="1800"/>
              <a:t>reasoning in terms of added value for citizens and companies rather than in terms of legal competences</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D609514B-AAF0-47FA-8B34-EB1243420D73}" type="slidenum">
              <a:rPr lang="en-US"/>
              <a:pPr>
                <a:defRPr/>
              </a:pPr>
              <a:t>16</a:t>
            </a:fld>
            <a:endParaRPr lang="en-US"/>
          </a:p>
        </p:txBody>
      </p:sp>
    </p:spTree>
    <p:extLst>
      <p:ext uri="{BB962C8B-B14F-4D97-AF65-F5344CB8AC3E}">
        <p14:creationId xmlns:p14="http://schemas.microsoft.com/office/powerpoint/2010/main" val="354530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Critical success factors and obstacles</a:t>
            </a:r>
            <a:endParaRPr lang="en-US"/>
          </a:p>
        </p:txBody>
      </p:sp>
      <p:sp>
        <p:nvSpPr>
          <p:cNvPr id="3" name="Content Placeholder 2"/>
          <p:cNvSpPr>
            <a:spLocks noGrp="1"/>
          </p:cNvSpPr>
          <p:nvPr>
            <p:ph idx="1"/>
          </p:nvPr>
        </p:nvSpPr>
        <p:spPr/>
        <p:txBody>
          <a:bodyPr rtlCol="0">
            <a:normAutofit lnSpcReduction="10000"/>
          </a:bodyPr>
          <a:lstStyle/>
          <a:p>
            <a:pPr algn="just" eaLnBrk="1" fontAlgn="auto" hangingPunct="1">
              <a:spcAft>
                <a:spcPts val="0"/>
              </a:spcAft>
              <a:defRPr/>
            </a:pPr>
            <a:r>
              <a:rPr lang="en-GB" sz="1800" dirty="0"/>
              <a:t>electronic service delivery as a structural reform process</a:t>
            </a:r>
          </a:p>
          <a:p>
            <a:pPr lvl="1" algn="just" eaLnBrk="1" fontAlgn="auto" hangingPunct="1">
              <a:spcAft>
                <a:spcPts val="0"/>
              </a:spcAft>
              <a:defRPr/>
            </a:pPr>
            <a:r>
              <a:rPr lang="en-GB" sz="1600" dirty="0"/>
              <a:t>process re-engineering within and across actors</a:t>
            </a:r>
          </a:p>
          <a:p>
            <a:pPr lvl="1" algn="just" eaLnBrk="1" fontAlgn="auto" hangingPunct="1">
              <a:spcAft>
                <a:spcPts val="0"/>
              </a:spcAft>
              <a:defRPr/>
            </a:pPr>
            <a:r>
              <a:rPr lang="en-GB" sz="1600" dirty="0"/>
              <a:t>back-office integration for unique information collection, re-use of information and automatic granting of benefits</a:t>
            </a:r>
          </a:p>
          <a:p>
            <a:pPr lvl="1" algn="just" eaLnBrk="1" fontAlgn="auto" hangingPunct="1">
              <a:spcAft>
                <a:spcPts val="0"/>
              </a:spcAft>
              <a:defRPr/>
            </a:pPr>
            <a:r>
              <a:rPr lang="en-GB" sz="1600" dirty="0"/>
              <a:t>integrated and personalized front-office service delivery</a:t>
            </a:r>
          </a:p>
          <a:p>
            <a:pPr algn="just" eaLnBrk="1" fontAlgn="auto" hangingPunct="1">
              <a:spcAft>
                <a:spcPts val="0"/>
              </a:spcAft>
              <a:defRPr/>
            </a:pPr>
            <a:r>
              <a:rPr lang="en-GB" sz="1800" dirty="0"/>
              <a:t>multidisciplinary approach</a:t>
            </a:r>
          </a:p>
          <a:p>
            <a:pPr lvl="1" algn="just" eaLnBrk="1" fontAlgn="auto" hangingPunct="1">
              <a:spcAft>
                <a:spcPts val="0"/>
              </a:spcAft>
              <a:defRPr/>
            </a:pPr>
            <a:r>
              <a:rPr lang="en-GB" sz="1600" dirty="0"/>
              <a:t>business process optimization</a:t>
            </a:r>
          </a:p>
          <a:p>
            <a:pPr lvl="1" algn="just" eaLnBrk="1" fontAlgn="auto" hangingPunct="1">
              <a:spcAft>
                <a:spcPts val="0"/>
              </a:spcAft>
              <a:defRPr/>
            </a:pPr>
            <a:r>
              <a:rPr lang="en-GB" sz="1600" dirty="0"/>
              <a:t>legal coordination</a:t>
            </a:r>
          </a:p>
          <a:p>
            <a:pPr lvl="1" algn="just" eaLnBrk="1" fontAlgn="auto" hangingPunct="1">
              <a:spcAft>
                <a:spcPts val="0"/>
              </a:spcAft>
              <a:defRPr/>
            </a:pPr>
            <a:r>
              <a:rPr lang="en-GB" sz="1600" dirty="0"/>
              <a:t>ICT coordination</a:t>
            </a:r>
          </a:p>
          <a:p>
            <a:pPr lvl="1" algn="just" eaLnBrk="1" fontAlgn="auto" hangingPunct="1">
              <a:spcAft>
                <a:spcPts val="0"/>
              </a:spcAft>
              <a:defRPr/>
            </a:pPr>
            <a:r>
              <a:rPr lang="en-GB" sz="1600" dirty="0"/>
              <a:t>information security and privacy protection</a:t>
            </a:r>
          </a:p>
          <a:p>
            <a:pPr lvl="1" algn="just" eaLnBrk="1" fontAlgn="auto" hangingPunct="1">
              <a:spcAft>
                <a:spcPts val="0"/>
              </a:spcAft>
              <a:defRPr/>
            </a:pPr>
            <a:r>
              <a:rPr lang="en-GB" sz="1600" dirty="0"/>
              <a:t>change management</a:t>
            </a:r>
          </a:p>
          <a:p>
            <a:pPr lvl="1" algn="just" eaLnBrk="1" fontAlgn="auto" hangingPunct="1">
              <a:spcAft>
                <a:spcPts val="0"/>
              </a:spcAft>
              <a:defRPr/>
            </a:pPr>
            <a:r>
              <a:rPr lang="en-GB" sz="1600" dirty="0"/>
              <a:t>communication</a:t>
            </a:r>
          </a:p>
          <a:p>
            <a:pPr lvl="1" algn="just" eaLnBrk="1" fontAlgn="auto" hangingPunct="1">
              <a:spcAft>
                <a:spcPts val="0"/>
              </a:spcAft>
              <a:defRPr/>
            </a:pPr>
            <a:r>
              <a:rPr lang="en-GB" sz="1600" dirty="0"/>
              <a:t>coaching and training</a:t>
            </a:r>
          </a:p>
          <a:p>
            <a:pPr algn="just" eaLnBrk="1" fontAlgn="auto" hangingPunct="1">
              <a:spcAft>
                <a:spcPts val="0"/>
              </a:spcAft>
              <a:defRPr/>
            </a:pPr>
            <a:r>
              <a:rPr lang="en-GB" sz="1800" dirty="0"/>
              <a:t>lateral thinking when needed</a:t>
            </a:r>
          </a:p>
          <a:p>
            <a:pPr algn="just" eaLnBrk="1" fontAlgn="auto" hangingPunct="1">
              <a:spcAft>
                <a:spcPts val="0"/>
              </a:spcAft>
              <a:defRPr/>
            </a:pPr>
            <a:r>
              <a:rPr lang="en-GB" sz="1800" dirty="0"/>
              <a:t>appropriate balance between efficiency on the one hand and information security and privacy protection on the other</a:t>
            </a:r>
          </a:p>
          <a:p>
            <a:pPr algn="just" eaLnBrk="1" fontAlgn="auto" hangingPunct="1">
              <a:spcAft>
                <a:spcPts val="0"/>
              </a:spcAft>
              <a:defRPr/>
            </a:pPr>
            <a:r>
              <a:rPr lang="en-GB" sz="1800" dirty="0"/>
              <a:t>quick wins combined with long term vision</a:t>
            </a:r>
          </a:p>
          <a:p>
            <a:pPr eaLnBrk="1" fontAlgn="auto" hangingPunct="1">
              <a:spcAft>
                <a:spcPts val="0"/>
              </a:spcAft>
              <a:buFont typeface="Arial" panose="020B0604020202020204" pitchFamily="34" charset="0"/>
              <a:buChar char="•"/>
              <a:defRPr/>
            </a:pPr>
            <a:r>
              <a:rPr lang="en-GB" sz="1800" dirty="0"/>
              <a:t>technical and semantic interoperability</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5E355F0-0EC8-4A39-87AB-1EA42D545E41}" type="slidenum">
              <a:rPr lang="en-US"/>
              <a:pPr>
                <a:defRPr/>
              </a:pPr>
              <a:t>17</a:t>
            </a:fld>
            <a:endParaRPr lang="en-US"/>
          </a:p>
        </p:txBody>
      </p:sp>
    </p:spTree>
    <p:extLst>
      <p:ext uri="{BB962C8B-B14F-4D97-AF65-F5344CB8AC3E}">
        <p14:creationId xmlns:p14="http://schemas.microsoft.com/office/powerpoint/2010/main" val="2448529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Critical success factors and obstacles</a:t>
            </a:r>
            <a:endParaRPr lang="en-US"/>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smtClean="0"/>
              <a:t>legal </a:t>
            </a:r>
            <a:r>
              <a:rPr lang="en-GB" sz="1800" dirty="0"/>
              <a:t>framework</a:t>
            </a:r>
          </a:p>
          <a:p>
            <a:pPr algn="just" eaLnBrk="1" fontAlgn="auto" hangingPunct="1">
              <a:spcAft>
                <a:spcPts val="0"/>
              </a:spcAft>
              <a:defRPr/>
            </a:pPr>
            <a:r>
              <a:rPr lang="en-GB" sz="1800" dirty="0"/>
              <a:t>adaptability to an ever changing societal and legal environment</a:t>
            </a:r>
          </a:p>
          <a:p>
            <a:pPr algn="just" eaLnBrk="1" fontAlgn="auto" hangingPunct="1">
              <a:spcAft>
                <a:spcPts val="0"/>
              </a:spcAft>
              <a:defRPr/>
            </a:pPr>
            <a:r>
              <a:rPr lang="en-GB" sz="1800" dirty="0"/>
              <a:t>creation of an institution that stimulates, co-ordinates and assures a sound program and project management</a:t>
            </a:r>
          </a:p>
          <a:p>
            <a:pPr algn="just" eaLnBrk="1" fontAlgn="auto" hangingPunct="1">
              <a:spcAft>
                <a:spcPts val="0"/>
              </a:spcAft>
              <a:defRPr/>
            </a:pPr>
            <a:r>
              <a:rPr lang="en-GB" sz="1800" dirty="0"/>
              <a:t>availability of skills and knowledge =&gt; creation of an association that hires ICT-specialists at normal market conditions and puts them at the disposal of the actors in the social sector</a:t>
            </a:r>
          </a:p>
          <a:p>
            <a:pPr algn="just" eaLnBrk="1" fontAlgn="auto" hangingPunct="1">
              <a:spcAft>
                <a:spcPts val="0"/>
              </a:spcAft>
              <a:defRPr/>
            </a:pPr>
            <a:r>
              <a:rPr lang="en-GB" sz="1800" dirty="0"/>
              <a:t>sufficient financial means for innovation: agreed possibility to re-invest efficiency gains in innovation</a:t>
            </a:r>
          </a:p>
          <a:p>
            <a:pPr algn="just" eaLnBrk="1" fontAlgn="auto" hangingPunct="1">
              <a:spcAft>
                <a:spcPts val="0"/>
              </a:spcAft>
              <a:defRPr/>
            </a:pPr>
            <a:r>
              <a:rPr lang="en-GB" sz="1800" dirty="0"/>
              <a:t>service oriented architecture (SOA)</a:t>
            </a:r>
          </a:p>
          <a:p>
            <a:pPr algn="just" eaLnBrk="1" fontAlgn="auto" hangingPunct="1">
              <a:spcAft>
                <a:spcPts val="0"/>
              </a:spcAft>
              <a:defRPr/>
            </a:pPr>
            <a:r>
              <a:rPr lang="en-GB" sz="1800" dirty="0"/>
              <a:t>need for radical cultural change within government, e.g.</a:t>
            </a:r>
          </a:p>
          <a:p>
            <a:pPr lvl="1" algn="just" eaLnBrk="1" fontAlgn="auto" hangingPunct="1">
              <a:spcAft>
                <a:spcPts val="0"/>
              </a:spcAft>
              <a:defRPr/>
            </a:pPr>
            <a:r>
              <a:rPr lang="en-GB" sz="1600" dirty="0"/>
              <a:t>from hierarchy to participation and team work</a:t>
            </a:r>
          </a:p>
          <a:p>
            <a:pPr lvl="1" algn="just" eaLnBrk="1" fontAlgn="auto" hangingPunct="1">
              <a:spcAft>
                <a:spcPts val="0"/>
              </a:spcAft>
              <a:defRPr/>
            </a:pPr>
            <a:r>
              <a:rPr lang="en-GB" sz="1600" dirty="0"/>
              <a:t>meeting the needs of the customer, not the government</a:t>
            </a:r>
          </a:p>
          <a:p>
            <a:pPr lvl="1" algn="just" eaLnBrk="1" fontAlgn="auto" hangingPunct="1">
              <a:spcAft>
                <a:spcPts val="0"/>
              </a:spcAft>
              <a:defRPr/>
            </a:pPr>
            <a:r>
              <a:rPr lang="en-GB" sz="1600" dirty="0"/>
              <a:t>empowering rather than serving</a:t>
            </a:r>
          </a:p>
          <a:p>
            <a:pPr lvl="1" algn="just" eaLnBrk="1" fontAlgn="auto" hangingPunct="1">
              <a:spcAft>
                <a:spcPts val="0"/>
              </a:spcAft>
              <a:defRPr/>
            </a:pPr>
            <a:r>
              <a:rPr lang="en-GB" sz="1600" dirty="0"/>
              <a:t>rewarding entrepreneurship within government</a:t>
            </a:r>
          </a:p>
          <a:p>
            <a:pPr lvl="1" algn="just" eaLnBrk="1" fontAlgn="auto" hangingPunct="1">
              <a:spcAft>
                <a:spcPts val="0"/>
              </a:spcAft>
              <a:defRPr/>
            </a:pPr>
            <a:r>
              <a:rPr lang="en-GB" sz="1600" dirty="0"/>
              <a:t>ex post evaluation on output, not ex ante control of every input</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C5AFC48-66A2-4CA5-BAC4-AB0263856C68}" type="slidenum">
              <a:rPr lang="en-US"/>
              <a:pPr>
                <a:defRPr/>
              </a:pPr>
              <a:t>18</a:t>
            </a:fld>
            <a:endParaRPr lang="en-US"/>
          </a:p>
        </p:txBody>
      </p:sp>
    </p:spTree>
    <p:extLst>
      <p:ext uri="{BB962C8B-B14F-4D97-AF65-F5344CB8AC3E}">
        <p14:creationId xmlns:p14="http://schemas.microsoft.com/office/powerpoint/2010/main" val="2953028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gains in efficiency</a:t>
            </a:r>
          </a:p>
          <a:p>
            <a:pPr lvl="1" algn="just" eaLnBrk="1" fontAlgn="auto" hangingPunct="1">
              <a:spcAft>
                <a:spcPts val="0"/>
              </a:spcAft>
              <a:defRPr/>
            </a:pPr>
            <a:r>
              <a:rPr lang="en-GB" sz="1600"/>
              <a:t>in terms of cost: services are delivered at a lower total cost</a:t>
            </a:r>
          </a:p>
          <a:p>
            <a:pPr lvl="2" algn="just" eaLnBrk="1" fontAlgn="auto" hangingPunct="1">
              <a:spcAft>
                <a:spcPts val="0"/>
              </a:spcAft>
              <a:defRPr/>
            </a:pPr>
            <a:r>
              <a:rPr lang="en-GB" sz="1600"/>
              <a:t>due to</a:t>
            </a:r>
          </a:p>
          <a:p>
            <a:pPr lvl="3" algn="just" eaLnBrk="1" fontAlgn="auto" hangingPunct="1">
              <a:spcAft>
                <a:spcPts val="0"/>
              </a:spcAft>
              <a:defRPr/>
            </a:pPr>
            <a:r>
              <a:rPr lang="en-GB" sz="1600"/>
              <a:t>a unique information collection using a common information model and administrative instructions</a:t>
            </a:r>
          </a:p>
          <a:p>
            <a:pPr lvl="3" algn="just" eaLnBrk="1" fontAlgn="auto" hangingPunct="1">
              <a:spcAft>
                <a:spcPts val="0"/>
              </a:spcAft>
              <a:defRPr/>
            </a:pPr>
            <a:r>
              <a:rPr lang="en-GB" sz="1600"/>
              <a:t>a lesser need to re-encoding of information by stimulating electronic information exchange</a:t>
            </a:r>
          </a:p>
          <a:p>
            <a:pPr lvl="3" algn="just" eaLnBrk="1" fontAlgn="auto" hangingPunct="1">
              <a:spcAft>
                <a:spcPts val="0"/>
              </a:spcAft>
              <a:defRPr/>
            </a:pPr>
            <a:r>
              <a:rPr lang="en-GB" sz="1600"/>
              <a:t>a drastic reduction of the number of contacts between actors in the social sector on the one hand and companies or citizens on the other</a:t>
            </a:r>
          </a:p>
          <a:p>
            <a:pPr lvl="3" algn="just" eaLnBrk="1" fontAlgn="auto" hangingPunct="1">
              <a:spcAft>
                <a:spcPts val="0"/>
              </a:spcAft>
              <a:defRPr/>
            </a:pPr>
            <a:r>
              <a:rPr lang="en-GB" sz="1600"/>
              <a:t>a functional task sharing concerning information management, information validation and application development</a:t>
            </a:r>
          </a:p>
          <a:p>
            <a:pPr lvl="3" algn="just" eaLnBrk="1" fontAlgn="auto" hangingPunct="1">
              <a:spcAft>
                <a:spcPts val="0"/>
              </a:spcAft>
              <a:defRPr/>
            </a:pPr>
            <a:r>
              <a:rPr lang="en-GB" sz="1600"/>
              <a:t>a minimal administrative burden</a:t>
            </a:r>
          </a:p>
          <a:p>
            <a:pPr lvl="2" algn="just" eaLnBrk="1" fontAlgn="auto" hangingPunct="1">
              <a:spcAft>
                <a:spcPts val="0"/>
              </a:spcAft>
              <a:defRPr/>
            </a:pPr>
            <a:r>
              <a:rPr lang="en-GB" sz="1600"/>
              <a:t>according to a study of the Belgian Planning Bureau, rationalization of the information exchange processes between the employers and the social sector implies an annual saving of administrative costs of about 1.7 billion € a year for the companies</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6C40C16A-9B94-4808-ABC8-BEE9CD4E80F8}" type="slidenum">
              <a:rPr lang="en-US"/>
              <a:pPr>
                <a:defRPr/>
              </a:pPr>
              <a:t>19</a:t>
            </a:fld>
            <a:endParaRPr lang="en-US"/>
          </a:p>
        </p:txBody>
      </p:sp>
    </p:spTree>
    <p:extLst>
      <p:ext uri="{BB962C8B-B14F-4D97-AF65-F5344CB8AC3E}">
        <p14:creationId xmlns:p14="http://schemas.microsoft.com/office/powerpoint/2010/main" val="402995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Origins of the CBSS initiative</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dirty="0" smtClean="0"/>
              <a:t>stakeholders </a:t>
            </a:r>
            <a:r>
              <a:rPr lang="en-GB" sz="1800" dirty="0"/>
              <a:t>of the Belgian social sector</a:t>
            </a:r>
          </a:p>
          <a:p>
            <a:pPr lvl="1" algn="just" eaLnBrk="1" fontAlgn="auto" hangingPunct="1">
              <a:lnSpc>
                <a:spcPct val="90000"/>
              </a:lnSpc>
              <a:spcAft>
                <a:spcPts val="0"/>
              </a:spcAft>
              <a:defRPr/>
            </a:pPr>
            <a:r>
              <a:rPr lang="en-GB" sz="1600" dirty="0"/>
              <a:t>&gt; </a:t>
            </a:r>
            <a:r>
              <a:rPr lang="en-GB" sz="1600" dirty="0" smtClean="0"/>
              <a:t>11,000,000 </a:t>
            </a:r>
            <a:r>
              <a:rPr lang="en-GB" sz="1600" dirty="0"/>
              <a:t>citizens</a:t>
            </a:r>
          </a:p>
          <a:p>
            <a:pPr lvl="1" algn="just" eaLnBrk="1" fontAlgn="auto" hangingPunct="1">
              <a:lnSpc>
                <a:spcPct val="90000"/>
              </a:lnSpc>
              <a:spcAft>
                <a:spcPts val="0"/>
              </a:spcAft>
              <a:defRPr/>
            </a:pPr>
            <a:r>
              <a:rPr lang="en-GB" sz="1600" dirty="0"/>
              <a:t>&gt; 220,000 employers</a:t>
            </a:r>
          </a:p>
          <a:p>
            <a:pPr lvl="1" algn="just" eaLnBrk="1" fontAlgn="auto" hangingPunct="1">
              <a:lnSpc>
                <a:spcPct val="90000"/>
              </a:lnSpc>
              <a:spcAft>
                <a:spcPts val="0"/>
              </a:spcAft>
              <a:defRPr/>
            </a:pPr>
            <a:r>
              <a:rPr lang="en-GB" sz="1600" dirty="0"/>
              <a:t>about 3,000 public and private institutions (actors) at several levels (federal, regional, local) dealing with</a:t>
            </a:r>
          </a:p>
          <a:p>
            <a:pPr lvl="2" algn="just" eaLnBrk="1" fontAlgn="auto" hangingPunct="1">
              <a:lnSpc>
                <a:spcPct val="90000"/>
              </a:lnSpc>
              <a:spcAft>
                <a:spcPts val="0"/>
              </a:spcAft>
              <a:defRPr/>
            </a:pPr>
            <a:r>
              <a:rPr lang="en-GB" sz="1600" dirty="0"/>
              <a:t>collection of social security contributions</a:t>
            </a:r>
          </a:p>
          <a:p>
            <a:pPr lvl="2" algn="just" eaLnBrk="1" fontAlgn="auto" hangingPunct="1">
              <a:lnSpc>
                <a:spcPct val="90000"/>
              </a:lnSpc>
              <a:spcAft>
                <a:spcPts val="0"/>
              </a:spcAft>
              <a:defRPr/>
            </a:pPr>
            <a:r>
              <a:rPr lang="en-GB" sz="1600" dirty="0"/>
              <a:t>delivery of social security benefits</a:t>
            </a:r>
          </a:p>
          <a:p>
            <a:pPr lvl="3" algn="just" eaLnBrk="1" fontAlgn="auto" hangingPunct="1">
              <a:lnSpc>
                <a:spcPct val="90000"/>
              </a:lnSpc>
              <a:spcAft>
                <a:spcPts val="0"/>
              </a:spcAft>
              <a:defRPr/>
            </a:pPr>
            <a:r>
              <a:rPr lang="en-GB" sz="1600" dirty="0"/>
              <a:t>child benefits</a:t>
            </a:r>
          </a:p>
          <a:p>
            <a:pPr lvl="3" algn="just" eaLnBrk="1" fontAlgn="auto" hangingPunct="1">
              <a:lnSpc>
                <a:spcPct val="90000"/>
              </a:lnSpc>
              <a:spcAft>
                <a:spcPts val="0"/>
              </a:spcAft>
              <a:defRPr/>
            </a:pPr>
            <a:r>
              <a:rPr lang="en-GB" sz="1600" dirty="0"/>
              <a:t>unemployment benefits</a:t>
            </a:r>
          </a:p>
          <a:p>
            <a:pPr lvl="3" algn="just" eaLnBrk="1" fontAlgn="auto" hangingPunct="1">
              <a:lnSpc>
                <a:spcPct val="90000"/>
              </a:lnSpc>
              <a:spcAft>
                <a:spcPts val="0"/>
              </a:spcAft>
              <a:defRPr/>
            </a:pPr>
            <a:r>
              <a:rPr lang="en-GB" sz="1600" dirty="0"/>
              <a:t>benefits in case of incapacity for work</a:t>
            </a:r>
          </a:p>
          <a:p>
            <a:pPr lvl="3" algn="just" eaLnBrk="1" fontAlgn="auto" hangingPunct="1">
              <a:lnSpc>
                <a:spcPct val="90000"/>
              </a:lnSpc>
              <a:spcAft>
                <a:spcPts val="0"/>
              </a:spcAft>
              <a:defRPr/>
            </a:pPr>
            <a:r>
              <a:rPr lang="en-GB" sz="1600" dirty="0"/>
              <a:t>benefits for the disabled</a:t>
            </a:r>
          </a:p>
          <a:p>
            <a:pPr lvl="3" algn="just" eaLnBrk="1" fontAlgn="auto" hangingPunct="1">
              <a:lnSpc>
                <a:spcPct val="90000"/>
              </a:lnSpc>
              <a:spcAft>
                <a:spcPts val="0"/>
              </a:spcAft>
              <a:defRPr/>
            </a:pPr>
            <a:r>
              <a:rPr lang="en-GB" sz="1600" dirty="0"/>
              <a:t>re-imbursement of health care costs</a:t>
            </a:r>
          </a:p>
          <a:p>
            <a:pPr lvl="3" algn="just" eaLnBrk="1" fontAlgn="auto" hangingPunct="1">
              <a:lnSpc>
                <a:spcPct val="90000"/>
              </a:lnSpc>
              <a:spcAft>
                <a:spcPts val="0"/>
              </a:spcAft>
              <a:defRPr/>
            </a:pPr>
            <a:r>
              <a:rPr lang="en-GB" sz="1600" dirty="0"/>
              <a:t>holiday pay</a:t>
            </a:r>
          </a:p>
          <a:p>
            <a:pPr lvl="3" algn="just" eaLnBrk="1" fontAlgn="auto" hangingPunct="1">
              <a:lnSpc>
                <a:spcPct val="90000"/>
              </a:lnSpc>
              <a:spcAft>
                <a:spcPts val="0"/>
              </a:spcAft>
              <a:defRPr/>
            </a:pPr>
            <a:r>
              <a:rPr lang="en-GB" sz="1600" dirty="0"/>
              <a:t>old age pensions</a:t>
            </a:r>
          </a:p>
          <a:p>
            <a:pPr lvl="3" algn="just" eaLnBrk="1" fontAlgn="auto" hangingPunct="1">
              <a:lnSpc>
                <a:spcPct val="90000"/>
              </a:lnSpc>
              <a:spcAft>
                <a:spcPts val="0"/>
              </a:spcAft>
              <a:defRPr/>
            </a:pPr>
            <a:r>
              <a:rPr lang="en-GB" sz="1600" dirty="0"/>
              <a:t>guaranteed minimum income</a:t>
            </a:r>
          </a:p>
          <a:p>
            <a:pPr lvl="2" algn="just" eaLnBrk="1" fontAlgn="auto" hangingPunct="1">
              <a:lnSpc>
                <a:spcPct val="90000"/>
              </a:lnSpc>
              <a:spcAft>
                <a:spcPts val="0"/>
              </a:spcAft>
              <a:defRPr/>
            </a:pPr>
            <a:r>
              <a:rPr lang="en-GB" sz="1600" dirty="0"/>
              <a:t>delivery of supplementary social benefits</a:t>
            </a:r>
          </a:p>
          <a:p>
            <a:pPr lvl="2" algn="just" eaLnBrk="1" fontAlgn="auto" hangingPunct="1">
              <a:lnSpc>
                <a:spcPct val="90000"/>
              </a:lnSpc>
              <a:spcAft>
                <a:spcPts val="0"/>
              </a:spcAft>
              <a:defRPr/>
            </a:pPr>
            <a:r>
              <a:rPr lang="en-GB" sz="1600" dirty="0"/>
              <a:t>delivery of supplementary benefits based on the social security status of a person</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AE54ABD-ECCD-42B8-B546-B2ED9BDB0E90}" type="slidenum">
              <a:rPr lang="en-US"/>
              <a:pPr>
                <a:defRPr/>
              </a:pPr>
              <a:t>2</a:t>
            </a:fld>
            <a:endParaRPr lang="en-US"/>
          </a:p>
        </p:txBody>
      </p:sp>
    </p:spTree>
    <p:extLst>
      <p:ext uri="{BB962C8B-B14F-4D97-AF65-F5344CB8AC3E}">
        <p14:creationId xmlns:p14="http://schemas.microsoft.com/office/powerpoint/2010/main" val="342542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a:xfrm>
            <a:off x="467544" y="1060923"/>
            <a:ext cx="8229600" cy="5112568"/>
          </a:xfrm>
        </p:spPr>
        <p:txBody>
          <a:bodyPr rtlCol="0">
            <a:noAutofit/>
          </a:bodyPr>
          <a:lstStyle/>
          <a:p>
            <a:pPr algn="just" eaLnBrk="1" fontAlgn="auto" hangingPunct="1">
              <a:spcBef>
                <a:spcPts val="0"/>
              </a:spcBef>
              <a:spcAft>
                <a:spcPts val="0"/>
              </a:spcAft>
              <a:defRPr/>
            </a:pPr>
            <a:r>
              <a:rPr lang="en-GB" sz="1800" dirty="0"/>
              <a:t>gains in efficiency</a:t>
            </a:r>
          </a:p>
          <a:p>
            <a:pPr lvl="1" algn="just" eaLnBrk="1" fontAlgn="auto" hangingPunct="1">
              <a:spcBef>
                <a:spcPts val="0"/>
              </a:spcBef>
              <a:spcAft>
                <a:spcPts val="0"/>
              </a:spcAft>
              <a:defRPr/>
            </a:pPr>
            <a:r>
              <a:rPr lang="en-GB" sz="1600" dirty="0"/>
              <a:t>in terms of quantity: more services are delivered</a:t>
            </a:r>
          </a:p>
          <a:p>
            <a:pPr lvl="2" algn="just" eaLnBrk="1" fontAlgn="auto" hangingPunct="1">
              <a:spcBef>
                <a:spcPts val="0"/>
              </a:spcBef>
              <a:spcAft>
                <a:spcPts val="0"/>
              </a:spcAft>
              <a:defRPr/>
            </a:pPr>
            <a:r>
              <a:rPr lang="en-GB" dirty="0"/>
              <a:t>services are available at any time, from anywhere and from several devices</a:t>
            </a:r>
          </a:p>
          <a:p>
            <a:pPr lvl="2" algn="just" eaLnBrk="1" fontAlgn="auto" hangingPunct="1">
              <a:spcBef>
                <a:spcPts val="0"/>
              </a:spcBef>
              <a:spcAft>
                <a:spcPts val="0"/>
              </a:spcAft>
              <a:defRPr/>
            </a:pPr>
            <a:r>
              <a:rPr lang="en-GB" dirty="0"/>
              <a:t>services are delivered in an integrated way according to the logic of the customer</a:t>
            </a:r>
          </a:p>
          <a:p>
            <a:pPr lvl="1" algn="just" eaLnBrk="1" fontAlgn="auto" hangingPunct="1">
              <a:spcBef>
                <a:spcPts val="0"/>
              </a:spcBef>
              <a:spcAft>
                <a:spcPts val="0"/>
              </a:spcAft>
              <a:defRPr/>
            </a:pPr>
            <a:r>
              <a:rPr lang="en-GB" sz="1600" dirty="0"/>
              <a:t>in terms of speed: the services are delivered in less time</a:t>
            </a:r>
          </a:p>
          <a:p>
            <a:pPr lvl="2" algn="just" eaLnBrk="1" fontAlgn="auto" hangingPunct="1">
              <a:spcBef>
                <a:spcPts val="0"/>
              </a:spcBef>
              <a:spcAft>
                <a:spcPts val="0"/>
              </a:spcAft>
              <a:defRPr/>
            </a:pPr>
            <a:r>
              <a:rPr lang="en-GB" dirty="0"/>
              <a:t>benefits can be allocated quicker because information is available faster</a:t>
            </a:r>
          </a:p>
          <a:p>
            <a:pPr lvl="2" algn="just" eaLnBrk="1" fontAlgn="auto" hangingPunct="1">
              <a:spcBef>
                <a:spcPts val="0"/>
              </a:spcBef>
              <a:spcAft>
                <a:spcPts val="0"/>
              </a:spcAft>
              <a:defRPr/>
            </a:pPr>
            <a:r>
              <a:rPr lang="en-GB" dirty="0"/>
              <a:t>waiting and travel time is reduced</a:t>
            </a:r>
          </a:p>
          <a:p>
            <a:pPr lvl="2" algn="just" eaLnBrk="1" fontAlgn="auto" hangingPunct="1">
              <a:spcBef>
                <a:spcPts val="0"/>
              </a:spcBef>
              <a:spcAft>
                <a:spcPts val="0"/>
              </a:spcAft>
              <a:defRPr/>
            </a:pPr>
            <a:r>
              <a:rPr lang="en-GB" dirty="0"/>
              <a:t>companies and citizens can directly interact with the competent actors in the social sector with real time feedback</a:t>
            </a:r>
          </a:p>
          <a:p>
            <a:pPr algn="just" eaLnBrk="1" fontAlgn="auto" hangingPunct="1">
              <a:spcBef>
                <a:spcPts val="0"/>
              </a:spcBef>
              <a:spcAft>
                <a:spcPts val="0"/>
              </a:spcAft>
              <a:defRPr/>
            </a:pPr>
            <a:r>
              <a:rPr lang="en-GB" sz="1800" dirty="0" smtClean="0"/>
              <a:t>gains </a:t>
            </a:r>
            <a:r>
              <a:rPr lang="en-GB" sz="1800" dirty="0"/>
              <a:t>in effectiveness: better social protection</a:t>
            </a:r>
          </a:p>
          <a:p>
            <a:pPr lvl="1" algn="just" eaLnBrk="1" fontAlgn="auto" hangingPunct="1">
              <a:spcBef>
                <a:spcPts val="0"/>
              </a:spcBef>
              <a:spcAft>
                <a:spcPts val="0"/>
              </a:spcAft>
              <a:defRPr/>
            </a:pPr>
            <a:r>
              <a:rPr lang="en-GB" sz="1600" dirty="0"/>
              <a:t>in terms of quality: same services at same total cost in same time, but to a higher quality standard</a:t>
            </a:r>
          </a:p>
          <a:p>
            <a:pPr lvl="1" algn="just" eaLnBrk="1" fontAlgn="auto" hangingPunct="1">
              <a:spcBef>
                <a:spcPts val="0"/>
              </a:spcBef>
              <a:spcAft>
                <a:spcPts val="0"/>
              </a:spcAft>
              <a:defRPr/>
            </a:pPr>
            <a:r>
              <a:rPr lang="en-GB" sz="1600" dirty="0"/>
              <a:t>in terms of type of services: new types of services, e.g.</a:t>
            </a:r>
          </a:p>
          <a:p>
            <a:pPr lvl="2" algn="just" eaLnBrk="1" fontAlgn="auto" hangingPunct="1">
              <a:spcBef>
                <a:spcPts val="0"/>
              </a:spcBef>
              <a:spcAft>
                <a:spcPts val="0"/>
              </a:spcAft>
              <a:defRPr/>
            </a:pPr>
            <a:r>
              <a:rPr lang="en-GB" dirty="0"/>
              <a:t>push system: automated granting of benefits</a:t>
            </a:r>
          </a:p>
          <a:p>
            <a:pPr lvl="2" algn="just" eaLnBrk="1" fontAlgn="auto" hangingPunct="1">
              <a:spcBef>
                <a:spcPts val="0"/>
              </a:spcBef>
              <a:spcAft>
                <a:spcPts val="0"/>
              </a:spcAft>
              <a:defRPr/>
            </a:pPr>
            <a:r>
              <a:rPr lang="en-GB" dirty="0"/>
              <a:t>active search of non-take-up using data warehousing techniques</a:t>
            </a:r>
          </a:p>
          <a:p>
            <a:pPr lvl="2" algn="just" eaLnBrk="1" fontAlgn="auto" hangingPunct="1">
              <a:spcBef>
                <a:spcPts val="0"/>
              </a:spcBef>
              <a:spcAft>
                <a:spcPts val="0"/>
              </a:spcAft>
              <a:defRPr/>
            </a:pPr>
            <a:r>
              <a:rPr lang="en-GB" dirty="0"/>
              <a:t>controlled management of own personal information</a:t>
            </a:r>
          </a:p>
          <a:p>
            <a:pPr lvl="2" algn="just" eaLnBrk="1" fontAlgn="auto" hangingPunct="1">
              <a:spcBef>
                <a:spcPts val="0"/>
              </a:spcBef>
              <a:spcAft>
                <a:spcPts val="0"/>
              </a:spcAft>
              <a:defRPr/>
            </a:pPr>
            <a:r>
              <a:rPr lang="en-GB" dirty="0"/>
              <a:t>personalized simulation </a:t>
            </a:r>
            <a:r>
              <a:rPr lang="en-GB" dirty="0" smtClean="0"/>
              <a:t>environments</a:t>
            </a:r>
          </a:p>
          <a:p>
            <a:pPr lvl="2" algn="just" eaLnBrk="1" fontAlgn="auto" hangingPunct="1">
              <a:spcBef>
                <a:spcPts val="0"/>
              </a:spcBef>
              <a:spcAft>
                <a:spcPts val="0"/>
              </a:spcAft>
              <a:defRPr/>
            </a:pPr>
            <a:endParaRPr lang="en-GB" sz="500" dirty="0"/>
          </a:p>
          <a:p>
            <a:pPr algn="just" eaLnBrk="1" fontAlgn="auto" hangingPunct="1">
              <a:lnSpc>
                <a:spcPts val="1300"/>
              </a:lnSpc>
              <a:spcBef>
                <a:spcPts val="0"/>
              </a:spcBef>
              <a:spcAft>
                <a:spcPts val="0"/>
              </a:spcAft>
              <a:defRPr/>
            </a:pPr>
            <a:r>
              <a:rPr lang="en-GB" sz="1800" dirty="0" smtClean="0"/>
              <a:t>better </a:t>
            </a:r>
            <a:r>
              <a:rPr lang="en-GB" sz="1800" dirty="0"/>
              <a:t>support of social </a:t>
            </a:r>
            <a:r>
              <a:rPr lang="en-GB" sz="1800" dirty="0" smtClean="0"/>
              <a:t>policy</a:t>
            </a:r>
          </a:p>
          <a:p>
            <a:pPr algn="just" eaLnBrk="1" fontAlgn="auto" hangingPunct="1">
              <a:lnSpc>
                <a:spcPts val="1300"/>
              </a:lnSpc>
              <a:spcBef>
                <a:spcPts val="0"/>
              </a:spcBef>
              <a:spcAft>
                <a:spcPts val="0"/>
              </a:spcAft>
              <a:defRPr/>
            </a:pPr>
            <a:endParaRPr lang="en-GB" sz="500" dirty="0"/>
          </a:p>
          <a:p>
            <a:pPr algn="just" eaLnBrk="1" fontAlgn="auto" hangingPunct="1">
              <a:lnSpc>
                <a:spcPts val="1300"/>
              </a:lnSpc>
              <a:spcBef>
                <a:spcPts val="0"/>
              </a:spcBef>
              <a:spcAft>
                <a:spcPts val="0"/>
              </a:spcAft>
              <a:defRPr/>
            </a:pPr>
            <a:r>
              <a:rPr lang="en-GB" sz="1800" dirty="0" smtClean="0"/>
              <a:t>more </a:t>
            </a:r>
            <a:r>
              <a:rPr lang="en-GB" sz="1800" dirty="0"/>
              <a:t>efficient combating of fraud </a:t>
            </a:r>
          </a:p>
          <a:p>
            <a:pPr marL="0" indent="0" eaLnBrk="1" fontAlgn="auto" hangingPunct="1">
              <a:spcBef>
                <a:spcPts val="0"/>
              </a:spcBef>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A7ACEDF-992D-4EBF-B4B4-01E562878FC7}" type="slidenum">
              <a:rPr lang="en-US"/>
              <a:pPr>
                <a:defRPr/>
              </a:pPr>
              <a:t>20</a:t>
            </a:fld>
            <a:endParaRPr lang="en-US"/>
          </a:p>
        </p:txBody>
      </p:sp>
    </p:spTree>
    <p:extLst>
      <p:ext uri="{BB962C8B-B14F-4D97-AF65-F5344CB8AC3E}">
        <p14:creationId xmlns:p14="http://schemas.microsoft.com/office/powerpoint/2010/main" val="3166435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vision on</a:t>
            </a:r>
            <a:r>
              <a:rPr lang="en-GB" sz="2200" dirty="0"/>
              <a:t> </a:t>
            </a:r>
            <a:br>
              <a:rPr lang="en-GB" sz="2200" dirty="0"/>
            </a:br>
            <a:r>
              <a:rPr lang="en-GB" dirty="0"/>
              <a:t>information management</a:t>
            </a:r>
            <a:endParaRPr lang="en-US" dirty="0"/>
          </a:p>
        </p:txBody>
      </p:sp>
      <p:sp>
        <p:nvSpPr>
          <p:cNvPr id="3" name="Content Placeholder 2"/>
          <p:cNvSpPr>
            <a:spLocks noGrp="1"/>
          </p:cNvSpPr>
          <p:nvPr>
            <p:ph idx="1"/>
          </p:nvPr>
        </p:nvSpPr>
        <p:spPr/>
        <p:txBody>
          <a:bodyPr>
            <a:normAutofit/>
          </a:bodyPr>
          <a:lstStyle/>
          <a:p>
            <a:pPr lvl="0" algn="just" eaLnBrk="1" fontAlgn="auto" hangingPunct="1">
              <a:spcAft>
                <a:spcPts val="0"/>
              </a:spcAft>
              <a:defRPr/>
            </a:pPr>
            <a:endParaRPr lang="en-GB" sz="400" dirty="0">
              <a:solidFill>
                <a:prstClr val="black"/>
              </a:solidFill>
            </a:endParaRPr>
          </a:p>
          <a:p>
            <a:pPr lvl="0" algn="just" eaLnBrk="1" fontAlgn="auto" hangingPunct="1">
              <a:spcAft>
                <a:spcPts val="0"/>
              </a:spcAft>
              <a:defRPr/>
            </a:pPr>
            <a:r>
              <a:rPr lang="en-GB" sz="1800" dirty="0" smtClean="0">
                <a:solidFill>
                  <a:prstClr val="black"/>
                </a:solidFill>
              </a:rPr>
              <a:t>the </a:t>
            </a:r>
            <a:r>
              <a:rPr lang="en-GB" sz="1800" dirty="0">
                <a:solidFill>
                  <a:prstClr val="black"/>
                </a:solidFill>
              </a:rPr>
              <a:t>collected information is validated once according to established task sharing criteria, by the actor that is most entitled to it or by the actor which has the greatest interest in correctly validating it</a:t>
            </a:r>
          </a:p>
          <a:p>
            <a:pPr lvl="0" algn="just" eaLnBrk="1" fontAlgn="auto" hangingPunct="1">
              <a:spcAft>
                <a:spcPts val="0"/>
              </a:spcAft>
              <a:defRPr/>
            </a:pPr>
            <a:r>
              <a:rPr lang="en-GB" sz="1800" dirty="0">
                <a:solidFill>
                  <a:prstClr val="black"/>
                </a:solidFill>
              </a:rPr>
              <a:t>a task sharing model is established indicating which actor stores which information as an authentic source, manages the information and maintains it at the disposal of the authorized users</a:t>
            </a:r>
          </a:p>
          <a:p>
            <a:pPr lvl="0" algn="just" eaLnBrk="1" fontAlgn="auto" hangingPunct="1">
              <a:spcAft>
                <a:spcPts val="0"/>
              </a:spcAft>
              <a:defRPr/>
            </a:pPr>
            <a:r>
              <a:rPr lang="en-GB" sz="1800" dirty="0">
                <a:solidFill>
                  <a:prstClr val="black"/>
                </a:solidFill>
              </a:rPr>
              <a:t>information is being modelled in such a way that the model fits in as closely as possible with the real world, in order to allow multifunctional use of information </a:t>
            </a:r>
          </a:p>
          <a:p>
            <a:pPr lvl="0" algn="just" eaLnBrk="1" fontAlgn="auto" hangingPunct="1">
              <a:spcAft>
                <a:spcPts val="0"/>
              </a:spcAft>
              <a:defRPr/>
            </a:pPr>
            <a:r>
              <a:rPr lang="en-GB" sz="1800" dirty="0">
                <a:solidFill>
                  <a:prstClr val="black"/>
                </a:solidFill>
              </a:rPr>
              <a:t>information is collected from citizens and companies only once by the social sector as a whole, via a channel chosen by the citizens and the companies, preferably from application to application, and with the possibility of quality control by the supplier before the transmission of the information</a:t>
            </a:r>
          </a:p>
          <a:p>
            <a:pPr lvl="0" algn="just" eaLnBrk="1" fontAlgn="auto" hangingPunct="1">
              <a:spcAft>
                <a:spcPts val="0"/>
              </a:spcAft>
              <a:defRPr/>
            </a:pPr>
            <a:r>
              <a:rPr lang="en-GB" sz="1800" dirty="0">
                <a:solidFill>
                  <a:prstClr val="black"/>
                </a:solidFill>
              </a:rPr>
              <a:t>information can be flexibly assembled according to ever changing legal concepts</a:t>
            </a:r>
          </a:p>
          <a:p>
            <a:pPr lvl="0" algn="just" eaLnBrk="1" fontAlgn="auto" hangingPunct="1">
              <a:spcAft>
                <a:spcPts val="0"/>
              </a:spcAft>
              <a:defRPr/>
            </a:pPr>
            <a:r>
              <a:rPr lang="en-GB" sz="1800" dirty="0">
                <a:solidFill>
                  <a:prstClr val="black"/>
                </a:solidFill>
              </a:rPr>
              <a:t>every actor has to report probable errors of information to the actor that is designated to validate the information</a:t>
            </a:r>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21</a:t>
            </a:fld>
            <a:endParaRPr lang="en-GB" dirty="0"/>
          </a:p>
        </p:txBody>
      </p:sp>
    </p:spTree>
    <p:extLst>
      <p:ext uri="{BB962C8B-B14F-4D97-AF65-F5344CB8AC3E}">
        <p14:creationId xmlns:p14="http://schemas.microsoft.com/office/powerpoint/2010/main" val="1382711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vision on</a:t>
            </a:r>
            <a:r>
              <a:rPr lang="en-GB" sz="2200" dirty="0"/>
              <a:t> </a:t>
            </a:r>
            <a:br>
              <a:rPr lang="en-GB" sz="2200" dirty="0"/>
            </a:br>
            <a:r>
              <a:rPr lang="en-GB" dirty="0"/>
              <a:t>information management</a:t>
            </a:r>
            <a:endParaRPr lang="en-US" dirty="0"/>
          </a:p>
        </p:txBody>
      </p:sp>
      <p:sp>
        <p:nvSpPr>
          <p:cNvPr id="3" name="Content Placeholder 2"/>
          <p:cNvSpPr>
            <a:spLocks noGrp="1"/>
          </p:cNvSpPr>
          <p:nvPr>
            <p:ph idx="1"/>
          </p:nvPr>
        </p:nvSpPr>
        <p:spPr/>
        <p:txBody>
          <a:bodyPr>
            <a:normAutofit lnSpcReduction="10000"/>
          </a:bodyPr>
          <a:lstStyle/>
          <a:p>
            <a:pPr lvl="0" algn="just" eaLnBrk="1" fontAlgn="auto" hangingPunct="1">
              <a:spcAft>
                <a:spcPts val="0"/>
              </a:spcAft>
              <a:defRPr/>
            </a:pPr>
            <a:endParaRPr lang="en-GB" sz="400" dirty="0">
              <a:solidFill>
                <a:prstClr val="black"/>
              </a:solidFill>
            </a:endParaRPr>
          </a:p>
          <a:p>
            <a:pPr lvl="0" algn="just" eaLnBrk="1" fontAlgn="auto" hangingPunct="1">
              <a:spcAft>
                <a:spcPts val="0"/>
              </a:spcAft>
              <a:defRPr/>
            </a:pPr>
            <a:r>
              <a:rPr lang="en-GB" sz="1800" dirty="0" smtClean="0">
                <a:solidFill>
                  <a:prstClr val="black"/>
                </a:solidFill>
              </a:rPr>
              <a:t>every </a:t>
            </a:r>
            <a:r>
              <a:rPr lang="en-GB" sz="1800" dirty="0">
                <a:solidFill>
                  <a:prstClr val="black"/>
                </a:solidFill>
              </a:rPr>
              <a:t>actor that has to validate information according to the agreed task sharing model, has to examine the reported probable errors, to correct them when necessary and to communicate the correct information to every known interested actor</a:t>
            </a:r>
          </a:p>
          <a:p>
            <a:pPr lvl="0" algn="just" eaLnBrk="1" fontAlgn="auto" hangingPunct="1">
              <a:spcAft>
                <a:spcPts val="0"/>
              </a:spcAft>
              <a:defRPr/>
            </a:pPr>
            <a:r>
              <a:rPr lang="en-GB" sz="1800" dirty="0">
                <a:solidFill>
                  <a:prstClr val="black"/>
                </a:solidFill>
              </a:rPr>
              <a:t>once collected and validated, information is stored, managed and exchanged electronically to avoid transcribing and re-entering it manually</a:t>
            </a:r>
          </a:p>
          <a:p>
            <a:pPr lvl="0" algn="just" eaLnBrk="1" fontAlgn="auto" hangingPunct="1">
              <a:spcAft>
                <a:spcPts val="0"/>
              </a:spcAft>
              <a:defRPr/>
            </a:pPr>
            <a:r>
              <a:rPr lang="en-GB" sz="1800" dirty="0">
                <a:solidFill>
                  <a:prstClr val="black"/>
                </a:solidFill>
              </a:rPr>
              <a:t>electronic information exchange can be initiated by</a:t>
            </a:r>
          </a:p>
          <a:p>
            <a:pPr lvl="1" algn="just" eaLnBrk="1" fontAlgn="auto" hangingPunct="1">
              <a:spcAft>
                <a:spcPts val="0"/>
              </a:spcAft>
              <a:defRPr/>
            </a:pPr>
            <a:r>
              <a:rPr lang="en-GB" sz="1600" dirty="0">
                <a:solidFill>
                  <a:prstClr val="black"/>
                </a:solidFill>
              </a:rPr>
              <a:t>the actor that disposes of information</a:t>
            </a:r>
          </a:p>
          <a:p>
            <a:pPr lvl="1" algn="just" eaLnBrk="1" fontAlgn="auto" hangingPunct="1">
              <a:spcAft>
                <a:spcPts val="0"/>
              </a:spcAft>
              <a:defRPr/>
            </a:pPr>
            <a:r>
              <a:rPr lang="en-GB" sz="1600" dirty="0">
                <a:solidFill>
                  <a:prstClr val="black"/>
                </a:solidFill>
              </a:rPr>
              <a:t>the actor that needs information</a:t>
            </a:r>
          </a:p>
          <a:p>
            <a:pPr lvl="1" algn="just" eaLnBrk="1" fontAlgn="auto" hangingPunct="1">
              <a:spcAft>
                <a:spcPts val="0"/>
              </a:spcAft>
              <a:defRPr/>
            </a:pPr>
            <a:r>
              <a:rPr lang="en-GB" sz="1600" dirty="0">
                <a:solidFill>
                  <a:prstClr val="black"/>
                </a:solidFill>
              </a:rPr>
              <a:t>the CBSS that manages the interoperability framework</a:t>
            </a:r>
          </a:p>
          <a:p>
            <a:pPr lvl="0" algn="just" eaLnBrk="1" fontAlgn="auto" hangingPunct="1">
              <a:spcAft>
                <a:spcPts val="0"/>
              </a:spcAft>
              <a:defRPr/>
            </a:pPr>
            <a:r>
              <a:rPr lang="en-GB" sz="1800" dirty="0">
                <a:solidFill>
                  <a:prstClr val="black"/>
                </a:solidFill>
              </a:rPr>
              <a:t>electronic information exchanges take place on the base of a functional and technical interoperability framework that evolves permanently but gradually according to open market standards, and is independent from the methods of information exchange</a:t>
            </a:r>
          </a:p>
          <a:p>
            <a:pPr lvl="0" algn="just" eaLnBrk="1" fontAlgn="auto" hangingPunct="1">
              <a:spcAft>
                <a:spcPts val="0"/>
              </a:spcAft>
              <a:defRPr/>
            </a:pPr>
            <a:r>
              <a:rPr lang="en-GB" sz="1800" dirty="0">
                <a:solidFill>
                  <a:prstClr val="black"/>
                </a:solidFill>
              </a:rPr>
              <a:t>available information is used for</a:t>
            </a:r>
          </a:p>
          <a:p>
            <a:pPr lvl="1" algn="just" eaLnBrk="1" fontAlgn="auto" hangingPunct="1">
              <a:spcAft>
                <a:spcPts val="0"/>
              </a:spcAft>
              <a:defRPr/>
            </a:pPr>
            <a:r>
              <a:rPr lang="en-GB" sz="1600" dirty="0">
                <a:solidFill>
                  <a:prstClr val="black"/>
                </a:solidFill>
              </a:rPr>
              <a:t>the automatic granting of benefits</a:t>
            </a:r>
          </a:p>
          <a:p>
            <a:pPr lvl="1" algn="just" eaLnBrk="1" fontAlgn="auto" hangingPunct="1">
              <a:spcAft>
                <a:spcPts val="0"/>
              </a:spcAft>
              <a:defRPr/>
            </a:pPr>
            <a:r>
              <a:rPr lang="en-GB" sz="1600" dirty="0">
                <a:solidFill>
                  <a:prstClr val="black"/>
                </a:solidFill>
              </a:rPr>
              <a:t>prefilling when collecting information</a:t>
            </a:r>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22</a:t>
            </a:fld>
            <a:endParaRPr lang="en-GB" dirty="0"/>
          </a:p>
        </p:txBody>
      </p:sp>
    </p:spTree>
    <p:extLst>
      <p:ext uri="{BB962C8B-B14F-4D97-AF65-F5344CB8AC3E}">
        <p14:creationId xmlns:p14="http://schemas.microsoft.com/office/powerpoint/2010/main" val="4140004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Common vision on information security</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security, availability, integrity and confidentiality of information is ensured by integrated structural, institutional, organizational, HR, technical and other security measures according to agreed policies</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personal </a:t>
            </a:r>
            <a:r>
              <a:rPr lang="en-GB" sz="1800" dirty="0"/>
              <a:t>information is only used for purposes compatible with the purposes of the collection of the information</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personal </a:t>
            </a:r>
            <a:r>
              <a:rPr lang="en-GB" sz="1800" dirty="0"/>
              <a:t>information is only accessible to authorized actors and users according to business needs, legislative or policy requirements</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the </a:t>
            </a:r>
            <a:r>
              <a:rPr lang="en-GB" sz="1800" dirty="0"/>
              <a:t>access authorization to personal information is granted by an Sectoral Committee of the Privacy Commission, designated by Parliament, after having checked whether the access conditions are met</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the </a:t>
            </a:r>
            <a:r>
              <a:rPr lang="en-GB" sz="1800" dirty="0"/>
              <a:t>access authorizations are public</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82EA6012-FF1D-4151-BA6C-FDA39F04C6B9}" type="slidenum">
              <a:rPr lang="en-US"/>
              <a:pPr>
                <a:defRPr/>
              </a:pPr>
              <a:t>23</a:t>
            </a:fld>
            <a:endParaRPr lang="en-US"/>
          </a:p>
        </p:txBody>
      </p:sp>
    </p:spTree>
    <p:extLst>
      <p:ext uri="{BB962C8B-B14F-4D97-AF65-F5344CB8AC3E}">
        <p14:creationId xmlns:p14="http://schemas.microsoft.com/office/powerpoint/2010/main" val="1364144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Common vision on information security</a:t>
            </a:r>
            <a:endParaRPr lang="en-US"/>
          </a:p>
        </p:txBody>
      </p:sp>
      <p:sp>
        <p:nvSpPr>
          <p:cNvPr id="37891" name="Content Placeholder 2"/>
          <p:cNvSpPr>
            <a:spLocks noGrp="1"/>
          </p:cNvSpPr>
          <p:nvPr>
            <p:ph idx="1"/>
          </p:nvPr>
        </p:nvSpPr>
        <p:spPr/>
        <p:txBody>
          <a:bodyPr/>
          <a:lstStyle/>
          <a:p>
            <a:pPr algn="just" eaLnBrk="1" hangingPunct="1"/>
            <a:r>
              <a:rPr lang="en-GB" altLang="en-US" sz="1800" dirty="0" smtClean="0"/>
              <a:t>every actual electronic exchange of personal information has to pass an independent trusted third party (basically the CBSS) and is preventively checked on compliance with the existing access authorizations by that trusted third party</a:t>
            </a:r>
          </a:p>
          <a:p>
            <a:pPr algn="just" eaLnBrk="1" hangingPunct="1"/>
            <a:endParaRPr lang="en-GB" altLang="en-US" sz="1800" dirty="0" smtClean="0"/>
          </a:p>
          <a:p>
            <a:pPr algn="just" eaLnBrk="1" hangingPunct="1"/>
            <a:r>
              <a:rPr lang="en-GB" altLang="en-US" sz="1800" dirty="0" smtClean="0"/>
              <a:t>every actual electronic exchange of personal information is logged, to be able to trace possible abuse afterwards</a:t>
            </a:r>
          </a:p>
          <a:p>
            <a:pPr algn="just" eaLnBrk="1" hangingPunct="1"/>
            <a:endParaRPr lang="en-GB" altLang="en-US" sz="1800" dirty="0" smtClean="0"/>
          </a:p>
          <a:p>
            <a:pPr algn="just" eaLnBrk="1" hangingPunct="1"/>
            <a:r>
              <a:rPr lang="en-GB" altLang="en-US" sz="1800" dirty="0" smtClean="0"/>
              <a:t>every time information is used to take a decision, the information used is communicated to the person concerned together with the decision </a:t>
            </a:r>
          </a:p>
          <a:p>
            <a:pPr algn="just" eaLnBrk="1" hangingPunct="1"/>
            <a:endParaRPr lang="en-GB" altLang="en-US" sz="1800" dirty="0" smtClean="0"/>
          </a:p>
          <a:p>
            <a:pPr algn="just" eaLnBrk="1" hangingPunct="1"/>
            <a:r>
              <a:rPr lang="en-GB" altLang="en-US" sz="1800" dirty="0" smtClean="0"/>
              <a:t>every person has right to access and correct his/her own personal data</a:t>
            </a:r>
          </a:p>
          <a:p>
            <a:pPr algn="just" eaLnBrk="1" hangingPunct="1"/>
            <a:endParaRPr lang="en-GB" altLang="en-US" sz="1800" dirty="0" smtClean="0"/>
          </a:p>
          <a:p>
            <a:pPr algn="just" eaLnBrk="1" hangingPunct="1"/>
            <a:r>
              <a:rPr lang="en-GB" altLang="en-US" sz="1800" dirty="0" smtClean="0"/>
              <a:t>every actor in the social sector disposes of an information security officer with an advisory, stimulating, documentary and control task</a:t>
            </a:r>
          </a:p>
        </p:txBody>
      </p:sp>
      <p:sp>
        <p:nvSpPr>
          <p:cNvPr id="4" name="Slide Number Placeholder 3"/>
          <p:cNvSpPr>
            <a:spLocks noGrp="1"/>
          </p:cNvSpPr>
          <p:nvPr>
            <p:ph type="sldNum" sz="quarter" idx="10"/>
          </p:nvPr>
        </p:nvSpPr>
        <p:spPr/>
        <p:txBody>
          <a:bodyPr/>
          <a:lstStyle/>
          <a:p>
            <a:pPr>
              <a:defRPr/>
            </a:pPr>
            <a:fld id="{C315DEE7-B8A5-4E02-A412-057FBC76DA18}" type="slidenum">
              <a:rPr lang="en-US"/>
              <a:pPr>
                <a:defRPr/>
              </a:pPr>
              <a:t>24</a:t>
            </a:fld>
            <a:endParaRPr lang="en-US"/>
          </a:p>
        </p:txBody>
      </p:sp>
    </p:spTree>
    <p:extLst>
      <p:ext uri="{BB962C8B-B14F-4D97-AF65-F5344CB8AC3E}">
        <p14:creationId xmlns:p14="http://schemas.microsoft.com/office/powerpoint/2010/main" val="358742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Useful tool: the reference directory</a:t>
            </a:r>
            <a:endParaRPr lang="en-US" dirty="0"/>
          </a:p>
        </p:txBody>
      </p:sp>
      <p:sp>
        <p:nvSpPr>
          <p:cNvPr id="3" name="Content Placeholder 2"/>
          <p:cNvSpPr>
            <a:spLocks noGrp="1"/>
          </p:cNvSpPr>
          <p:nvPr>
            <p:ph idx="1"/>
          </p:nvPr>
        </p:nvSpPr>
        <p:spPr/>
        <p:txBody>
          <a:bodyPr>
            <a:normAutofit/>
          </a:bodyPr>
          <a:lstStyle/>
          <a:p>
            <a:r>
              <a:rPr lang="en-GB" sz="1800" dirty="0"/>
              <a:t>reference directory</a:t>
            </a:r>
          </a:p>
          <a:p>
            <a:pPr lvl="1"/>
            <a:r>
              <a:rPr lang="en-GB" sz="1800" dirty="0"/>
              <a:t>directory of available services/information</a:t>
            </a:r>
          </a:p>
          <a:p>
            <a:pPr lvl="2"/>
            <a:r>
              <a:rPr lang="en-GB" dirty="0"/>
              <a:t>which information/services are available at any actor depending on the capacity in which a person/company is registered at each actor</a:t>
            </a:r>
          </a:p>
          <a:p>
            <a:pPr lvl="1"/>
            <a:r>
              <a:rPr lang="en-GB" sz="1800" dirty="0"/>
              <a:t>directory of authorized users and applications</a:t>
            </a:r>
          </a:p>
          <a:p>
            <a:pPr lvl="2"/>
            <a:r>
              <a:rPr lang="en-GB" dirty="0"/>
              <a:t>list of users and applications</a:t>
            </a:r>
          </a:p>
          <a:p>
            <a:pPr lvl="2"/>
            <a:r>
              <a:rPr lang="en-GB" dirty="0"/>
              <a:t>definition of authentication means and rules</a:t>
            </a:r>
          </a:p>
          <a:p>
            <a:pPr lvl="2"/>
            <a:r>
              <a:rPr lang="en-GB" dirty="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sz="1800" dirty="0"/>
              <a:t>directory of data subjects</a:t>
            </a:r>
          </a:p>
          <a:p>
            <a:pPr lvl="2"/>
            <a:r>
              <a:rPr lang="en-GB" dirty="0"/>
              <a:t>which persons/companies have personal files at which actors for which periods of time, and in which capacity they are registered</a:t>
            </a:r>
          </a:p>
          <a:p>
            <a:pPr lvl="1"/>
            <a:r>
              <a:rPr lang="en-GB" sz="1800" dirty="0"/>
              <a:t>subscription table</a:t>
            </a:r>
          </a:p>
          <a:p>
            <a:pPr lvl="2"/>
            <a:r>
              <a:rPr lang="en-GB" dirty="0"/>
              <a:t>which users/applications want to automatically receive what information/services in which situations for which persons/companies in which capacity</a:t>
            </a:r>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25</a:t>
            </a:fld>
            <a:endParaRPr lang="en-GB" dirty="0"/>
          </a:p>
        </p:txBody>
      </p:sp>
    </p:spTree>
    <p:extLst>
      <p:ext uri="{BB962C8B-B14F-4D97-AF65-F5344CB8AC3E}">
        <p14:creationId xmlns:p14="http://schemas.microsoft.com/office/powerpoint/2010/main" val="2403193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Useful </a:t>
            </a:r>
            <a:r>
              <a:rPr lang="en-GB" dirty="0"/>
              <a:t>tool: the electronic </a:t>
            </a:r>
            <a:r>
              <a:rPr lang="en-GB" dirty="0" smtClean="0"/>
              <a:t>identity </a:t>
            </a:r>
            <a:r>
              <a:rPr lang="en-GB" dirty="0"/>
              <a:t>card</a:t>
            </a:r>
            <a:endParaRPr lang="en-US" dirty="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dirty="0"/>
              <a:t>identification of the holder</a:t>
            </a:r>
          </a:p>
          <a:p>
            <a:pPr lvl="1" algn="just" eaLnBrk="1" fontAlgn="auto" hangingPunct="1">
              <a:lnSpc>
                <a:spcPct val="90000"/>
              </a:lnSpc>
              <a:spcAft>
                <a:spcPts val="0"/>
              </a:spcAft>
              <a:defRPr/>
            </a:pPr>
            <a:r>
              <a:rPr lang="en-GB" sz="1800" dirty="0"/>
              <a:t>name</a:t>
            </a:r>
          </a:p>
          <a:p>
            <a:pPr lvl="1" algn="just" eaLnBrk="1" fontAlgn="auto" hangingPunct="1">
              <a:lnSpc>
                <a:spcPct val="90000"/>
              </a:lnSpc>
              <a:spcAft>
                <a:spcPts val="0"/>
              </a:spcAft>
              <a:defRPr/>
            </a:pPr>
            <a:r>
              <a:rPr lang="en-GB" sz="1800" dirty="0"/>
              <a:t>Christian names</a:t>
            </a:r>
          </a:p>
          <a:p>
            <a:pPr lvl="1" algn="just" eaLnBrk="1" fontAlgn="auto" hangingPunct="1">
              <a:lnSpc>
                <a:spcPct val="90000"/>
              </a:lnSpc>
              <a:spcAft>
                <a:spcPts val="0"/>
              </a:spcAft>
              <a:defRPr/>
            </a:pPr>
            <a:r>
              <a:rPr lang="en-GB" sz="1800" dirty="0"/>
              <a:t>nationality</a:t>
            </a:r>
          </a:p>
          <a:p>
            <a:pPr lvl="1" algn="just" eaLnBrk="1" fontAlgn="auto" hangingPunct="1">
              <a:lnSpc>
                <a:spcPct val="90000"/>
              </a:lnSpc>
              <a:spcAft>
                <a:spcPts val="0"/>
              </a:spcAft>
              <a:defRPr/>
            </a:pPr>
            <a:r>
              <a:rPr lang="en-GB" sz="1800" dirty="0"/>
              <a:t>date and place of birth</a:t>
            </a:r>
          </a:p>
          <a:p>
            <a:pPr lvl="1" algn="just" eaLnBrk="1" fontAlgn="auto" hangingPunct="1">
              <a:lnSpc>
                <a:spcPct val="90000"/>
              </a:lnSpc>
              <a:spcAft>
                <a:spcPts val="0"/>
              </a:spcAft>
              <a:defRPr/>
            </a:pPr>
            <a:r>
              <a:rPr lang="en-GB" sz="1800" dirty="0"/>
              <a:t>sex</a:t>
            </a:r>
          </a:p>
          <a:p>
            <a:pPr lvl="1" algn="just" eaLnBrk="1" fontAlgn="auto" hangingPunct="1">
              <a:lnSpc>
                <a:spcPct val="90000"/>
              </a:lnSpc>
              <a:spcAft>
                <a:spcPts val="0"/>
              </a:spcAft>
              <a:defRPr/>
            </a:pPr>
            <a:r>
              <a:rPr lang="en-GB" sz="1800" dirty="0"/>
              <a:t>identification number of the National Register</a:t>
            </a:r>
          </a:p>
          <a:p>
            <a:pPr lvl="1" algn="just" eaLnBrk="1" fontAlgn="auto" hangingPunct="1">
              <a:lnSpc>
                <a:spcPct val="90000"/>
              </a:lnSpc>
              <a:spcAft>
                <a:spcPts val="0"/>
              </a:spcAft>
              <a:defRPr/>
            </a:pPr>
            <a:r>
              <a:rPr lang="en-GB" sz="1800" dirty="0"/>
              <a:t>main residence</a:t>
            </a:r>
          </a:p>
          <a:p>
            <a:pPr lvl="1" algn="just" eaLnBrk="1" fontAlgn="auto" hangingPunct="1">
              <a:lnSpc>
                <a:spcPct val="90000"/>
              </a:lnSpc>
              <a:spcAft>
                <a:spcPts val="0"/>
              </a:spcAft>
              <a:defRPr/>
            </a:pPr>
            <a:r>
              <a:rPr lang="en-GB" sz="1800" dirty="0"/>
              <a:t>manual signature</a:t>
            </a:r>
          </a:p>
          <a:p>
            <a:pPr algn="just" eaLnBrk="1" fontAlgn="auto" hangingPunct="1">
              <a:lnSpc>
                <a:spcPct val="90000"/>
              </a:lnSpc>
              <a:spcAft>
                <a:spcPts val="0"/>
              </a:spcAft>
              <a:defRPr/>
            </a:pPr>
            <a:r>
              <a:rPr lang="en-GB" sz="1800" dirty="0"/>
              <a:t>electronic authentication of the identity of the holder (private key and certificate)</a:t>
            </a:r>
          </a:p>
          <a:p>
            <a:pPr algn="just" eaLnBrk="1" fontAlgn="auto" hangingPunct="1">
              <a:lnSpc>
                <a:spcPct val="90000"/>
              </a:lnSpc>
              <a:spcAft>
                <a:spcPts val="0"/>
              </a:spcAft>
              <a:defRPr/>
            </a:pPr>
            <a:r>
              <a:rPr lang="en-GB" sz="1800" dirty="0"/>
              <a:t>possibility for the holder to sign electronically (private key and certificate)</a:t>
            </a:r>
          </a:p>
          <a:p>
            <a:pPr algn="just" eaLnBrk="1" fontAlgn="auto" hangingPunct="1">
              <a:lnSpc>
                <a:spcPct val="90000"/>
              </a:lnSpc>
              <a:spcAft>
                <a:spcPts val="0"/>
              </a:spcAft>
              <a:defRPr/>
            </a:pPr>
            <a:r>
              <a:rPr lang="en-GB" sz="1800" dirty="0"/>
              <a:t>no encryption certificate</a:t>
            </a:r>
          </a:p>
          <a:p>
            <a:pPr algn="just" eaLnBrk="1" fontAlgn="auto" hangingPunct="1">
              <a:lnSpc>
                <a:spcPct val="90000"/>
              </a:lnSpc>
              <a:spcAft>
                <a:spcPts val="0"/>
              </a:spcAft>
              <a:defRPr/>
            </a:pPr>
            <a:r>
              <a:rPr lang="en-GB" sz="1800" dirty="0"/>
              <a:t>no electronic purse</a:t>
            </a:r>
          </a:p>
          <a:p>
            <a:pPr algn="just" eaLnBrk="1" fontAlgn="auto" hangingPunct="1">
              <a:lnSpc>
                <a:spcPct val="90000"/>
              </a:lnSpc>
              <a:spcAft>
                <a:spcPts val="0"/>
              </a:spcAft>
              <a:defRPr/>
            </a:pPr>
            <a:r>
              <a:rPr lang="en-GB" sz="1800" dirty="0"/>
              <a:t>no biometric data</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815C50C4-E3EC-4727-9610-8D160CE993F0}" type="slidenum">
              <a:rPr lang="en-US">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773207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Integrated user and access management</a:t>
            </a:r>
            <a:endParaRPr lang="en-US" dirty="0"/>
          </a:p>
        </p:txBody>
      </p:sp>
      <p:sp>
        <p:nvSpPr>
          <p:cNvPr id="5222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fld id="{E7506DF0-BE8F-44C9-8741-C2951D4A160C}" type="slidenum">
              <a:rPr lang="en-GB" altLang="en-US" smtClean="0">
                <a:solidFill>
                  <a:schemeClr val="bg1">
                    <a:lumMod val="50000"/>
                  </a:schemeClr>
                </a:solidFill>
                <a:latin typeface="+mn-lt"/>
              </a:rPr>
              <a:pPr eaLnBrk="1" fontAlgn="base" hangingPunct="1">
                <a:spcBef>
                  <a:spcPct val="0"/>
                </a:spcBef>
                <a:spcAft>
                  <a:spcPct val="0"/>
                </a:spcAft>
                <a:defRPr/>
              </a:pPr>
              <a:t>27</a:t>
            </a:fld>
            <a:endParaRPr lang="en-GB" altLang="en-US" dirty="0" smtClean="0">
              <a:solidFill>
                <a:schemeClr val="bg1">
                  <a:lumMod val="50000"/>
                </a:schemeClr>
              </a:solidFill>
              <a:latin typeface="+mn-lt"/>
            </a:endParaRPr>
          </a:p>
        </p:txBody>
      </p:sp>
      <p:pic>
        <p:nvPicPr>
          <p:cNvPr id="4096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4096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3"/>
          <p:cNvSpPr txBox="1">
            <a:spLocks noChangeArrowheads="1"/>
          </p:cNvSpPr>
          <p:nvPr/>
        </p:nvSpPr>
        <p:spPr bwMode="auto">
          <a:xfrm>
            <a:off x="3635375" y="3429000"/>
            <a:ext cx="4722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Kids-ID</a:t>
            </a:r>
            <a:r>
              <a:rPr lang="en-US" altLang="en-US" sz="1800">
                <a:solidFill>
                  <a:srgbClr val="000000"/>
                </a:solidFill>
                <a:cs typeface="Arial" pitchFamily="34" charset="0"/>
              </a:rPr>
              <a:t>: on demand </a:t>
            </a:r>
            <a:r>
              <a:rPr lang="en-GB" altLang="en-US" sz="1800">
                <a:cs typeface="Arial" pitchFamily="34" charset="0"/>
              </a:rPr>
              <a:t>for children below the age of twelve</a:t>
            </a:r>
            <a:endParaRPr lang="en-US" altLang="en-US" sz="1800">
              <a:solidFill>
                <a:srgbClr val="000000"/>
              </a:solidFill>
              <a:cs typeface="Arial" pitchFamily="34" charset="0"/>
            </a:endParaRPr>
          </a:p>
        </p:txBody>
      </p:sp>
      <p:sp>
        <p:nvSpPr>
          <p:cNvPr id="40967" name="Text Box 24"/>
          <p:cNvSpPr txBox="1">
            <a:spLocks noChangeArrowheads="1"/>
          </p:cNvSpPr>
          <p:nvPr/>
        </p:nvSpPr>
        <p:spPr bwMode="auto">
          <a:xfrm>
            <a:off x="3673475" y="5013325"/>
            <a:ext cx="493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Foreigners card</a:t>
            </a:r>
            <a:r>
              <a:rPr lang="en-US" altLang="en-US" sz="1800">
                <a:solidFill>
                  <a:srgbClr val="000000"/>
                </a:solidFill>
                <a:cs typeface="Arial" pitchFamily="34" charset="0"/>
              </a:rPr>
              <a:t>: </a:t>
            </a:r>
            <a:r>
              <a:rPr lang="en-GB" altLang="en-US" sz="1800">
                <a:cs typeface="Arial" pitchFamily="34" charset="0"/>
              </a:rPr>
              <a:t>for both EU and non-EU citizens </a:t>
            </a:r>
            <a:r>
              <a:rPr lang="en-US" altLang="en-US" sz="1800">
                <a:solidFill>
                  <a:srgbClr val="000000"/>
                </a:solidFill>
                <a:cs typeface="Arial" pitchFamily="34" charset="0"/>
              </a:rPr>
              <a:t>with residence in Belgium</a:t>
            </a:r>
          </a:p>
        </p:txBody>
      </p:sp>
      <p:sp>
        <p:nvSpPr>
          <p:cNvPr id="18442" name="Text Box 25"/>
          <p:cNvSpPr txBox="1">
            <a:spLocks noChangeArrowheads="1"/>
          </p:cNvSpPr>
          <p:nvPr/>
        </p:nvSpPr>
        <p:spPr bwMode="auto">
          <a:xfrm>
            <a:off x="3587750" y="1700213"/>
            <a:ext cx="400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Electronic identity card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statutory electronic identity card for Belgians over the age of twelve</a:t>
            </a:r>
            <a:endParaRPr lang="en-US" dirty="0" smtClean="0">
              <a:solidFill>
                <a:prstClr val="black"/>
              </a:solidFill>
            </a:endParaRPr>
          </a:p>
        </p:txBody>
      </p:sp>
      <p:pic>
        <p:nvPicPr>
          <p:cNvPr id="40969"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90382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identity card (</a:t>
            </a:r>
            <a:r>
              <a:rPr lang="en-US" dirty="0" err="1"/>
              <a:t>eID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28</a:t>
            </a:fld>
            <a:endParaRPr lang="en-GB" dirty="0"/>
          </a:p>
        </p:txBody>
      </p:sp>
      <p:pic>
        <p:nvPicPr>
          <p:cNvPr id="6" name="Picture 2" descr="http://www.fedict.belgium.be/fr/binaries/dss_tcm461-214085.jpg"/>
          <p:cNvPicPr>
            <a:picLocks noChangeAspect="1" noChangeArrowheads="1"/>
          </p:cNvPicPr>
          <p:nvPr/>
        </p:nvPicPr>
        <p:blipFill>
          <a:blip r:embed="rId2"/>
          <a:srcRect/>
          <a:stretch>
            <a:fillRect/>
          </a:stretch>
        </p:blipFill>
        <p:spPr bwMode="auto">
          <a:xfrm>
            <a:off x="306388" y="1341438"/>
            <a:ext cx="2752725" cy="120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File:EID Viewer-2012-01-27 09.49.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16833"/>
            <a:ext cx="4611077" cy="37444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68760"/>
            <a:ext cx="1214438" cy="912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
          <p:cNvGrpSpPr>
            <a:grpSpLocks/>
          </p:cNvGrpSpPr>
          <p:nvPr/>
        </p:nvGrpSpPr>
        <p:grpSpPr bwMode="auto">
          <a:xfrm>
            <a:off x="34925" y="3357562"/>
            <a:ext cx="2808288" cy="785807"/>
            <a:chOff x="35496" y="3794055"/>
            <a:chExt cx="2808311" cy="787073"/>
          </a:xfrm>
        </p:grpSpPr>
        <p:sp>
          <p:nvSpPr>
            <p:cNvPr id="10" name="Text Box 3"/>
            <p:cNvSpPr txBox="1">
              <a:spLocks noChangeArrowheads="1"/>
            </p:cNvSpPr>
            <p:nvPr/>
          </p:nvSpPr>
          <p:spPr bwMode="auto">
            <a:xfrm>
              <a:off x="35496" y="3794055"/>
              <a:ext cx="2808311" cy="4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sz="2000" dirty="0" err="1" smtClean="0">
                  <a:solidFill>
                    <a:srgbClr val="000000"/>
                  </a:solidFill>
                  <a:latin typeface="+mj-lt"/>
                </a:rPr>
                <a:t>authenticate</a:t>
              </a:r>
              <a:r>
                <a:rPr lang="nl-BE" sz="2000" dirty="0" smtClean="0">
                  <a:solidFill>
                    <a:srgbClr val="000000"/>
                  </a:solidFill>
                  <a:latin typeface="+mj-lt"/>
                </a:rPr>
                <a:t> </a:t>
              </a:r>
              <a:r>
                <a:rPr lang="nl-BE" sz="2000" dirty="0" err="1" smtClean="0">
                  <a:solidFill>
                    <a:srgbClr val="000000"/>
                  </a:solidFill>
                  <a:latin typeface="+mj-lt"/>
                </a:rPr>
                <a:t>identity</a:t>
              </a:r>
              <a:endParaRPr lang="nl-NL" sz="2000" dirty="0" smtClean="0">
                <a:solidFill>
                  <a:srgbClr val="000000"/>
                </a:solidFill>
                <a:latin typeface="+mj-lt"/>
              </a:endParaRPr>
            </a:p>
          </p:txBody>
        </p:sp>
        <p:sp>
          <p:nvSpPr>
            <p:cNvPr id="11" name="AutoShape 12"/>
            <p:cNvSpPr>
              <a:spLocks noChangeArrowheads="1"/>
            </p:cNvSpPr>
            <p:nvPr/>
          </p:nvSpPr>
          <p:spPr bwMode="auto">
            <a:xfrm>
              <a:off x="827704" y="4221128"/>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pic>
        <p:nvPicPr>
          <p:cNvPr id="12" name="Picture 8" descr="Naamloos-2kop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661248"/>
            <a:ext cx="2585806" cy="931416"/>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nvGrpSpPr>
          <p:cNvPr id="13" name="Group 2"/>
          <p:cNvGrpSpPr>
            <a:grpSpLocks/>
          </p:cNvGrpSpPr>
          <p:nvPr/>
        </p:nvGrpSpPr>
        <p:grpSpPr bwMode="auto">
          <a:xfrm>
            <a:off x="107950" y="5618161"/>
            <a:ext cx="2447925" cy="763589"/>
            <a:chOff x="107504" y="5618061"/>
            <a:chExt cx="2447925" cy="763267"/>
          </a:xfrm>
        </p:grpSpPr>
        <p:sp>
          <p:nvSpPr>
            <p:cNvPr id="14" name="Text Box 5"/>
            <p:cNvSpPr txBox="1">
              <a:spLocks noChangeArrowheads="1"/>
            </p:cNvSpPr>
            <p:nvPr/>
          </p:nvSpPr>
          <p:spPr bwMode="auto">
            <a:xfrm>
              <a:off x="107504" y="5618061"/>
              <a:ext cx="2447925" cy="4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sz="2000" dirty="0" smtClean="0">
                  <a:solidFill>
                    <a:prstClr val="black"/>
                  </a:solidFill>
                  <a:latin typeface="Calibri"/>
                  <a:cs typeface="+mn-cs"/>
                </a:rPr>
                <a:t>digital signatures</a:t>
              </a:r>
              <a:endParaRPr lang="nl-NL" sz="2000" dirty="0" smtClean="0">
                <a:solidFill>
                  <a:prstClr val="black"/>
                </a:solidFill>
                <a:latin typeface="Arial" charset="0"/>
              </a:endParaRPr>
            </a:p>
          </p:txBody>
        </p:sp>
        <p:sp>
          <p:nvSpPr>
            <p:cNvPr id="15" name="AutoShape 12"/>
            <p:cNvSpPr>
              <a:spLocks noChangeArrowheads="1"/>
            </p:cNvSpPr>
            <p:nvPr/>
          </p:nvSpPr>
          <p:spPr bwMode="auto">
            <a:xfrm>
              <a:off x="883821" y="6021328"/>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grpSp>
        <p:nvGrpSpPr>
          <p:cNvPr id="16" name="Group 3"/>
          <p:cNvGrpSpPr>
            <a:grpSpLocks/>
          </p:cNvGrpSpPr>
          <p:nvPr/>
        </p:nvGrpSpPr>
        <p:grpSpPr bwMode="auto">
          <a:xfrm>
            <a:off x="3419475" y="1125538"/>
            <a:ext cx="2195513" cy="790572"/>
            <a:chOff x="3419872" y="1124746"/>
            <a:chExt cx="2195513" cy="792046"/>
          </a:xfrm>
        </p:grpSpPr>
        <p:sp>
          <p:nvSpPr>
            <p:cNvPr id="17" name="Text Box 4"/>
            <p:cNvSpPr txBox="1">
              <a:spLocks noChangeArrowheads="1"/>
            </p:cNvSpPr>
            <p:nvPr/>
          </p:nvSpPr>
          <p:spPr bwMode="auto">
            <a:xfrm>
              <a:off x="3419872" y="1124746"/>
              <a:ext cx="2195513" cy="46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20000"/>
                </a:lnSpc>
                <a:spcBef>
                  <a:spcPct val="50000"/>
                </a:spcBef>
                <a:defRPr/>
              </a:pPr>
              <a:r>
                <a:rPr lang="nl-BE" sz="2000" dirty="0" smtClean="0">
                  <a:solidFill>
                    <a:srgbClr val="000000"/>
                  </a:solidFill>
                  <a:latin typeface="Arial" charset="0"/>
                </a:rPr>
                <a:t>       </a:t>
              </a:r>
              <a:r>
                <a:rPr lang="nl-BE" sz="2000" dirty="0" err="1" smtClean="0">
                  <a:solidFill>
                    <a:srgbClr val="000000"/>
                  </a:solidFill>
                  <a:latin typeface="+mj-lt"/>
                </a:rPr>
                <a:t>read</a:t>
              </a:r>
              <a:r>
                <a:rPr lang="nl-BE" sz="2000" dirty="0" smtClean="0">
                  <a:solidFill>
                    <a:srgbClr val="000000"/>
                  </a:solidFill>
                  <a:latin typeface="+mj-lt"/>
                </a:rPr>
                <a:t> data </a:t>
              </a:r>
              <a:endParaRPr lang="nl-NL" sz="2000" dirty="0" smtClean="0">
                <a:solidFill>
                  <a:srgbClr val="000000"/>
                </a:solidFill>
                <a:latin typeface="+mj-lt"/>
              </a:endParaRPr>
            </a:p>
          </p:txBody>
        </p:sp>
        <p:sp>
          <p:nvSpPr>
            <p:cNvPr id="18" name="AutoShape 12"/>
            <p:cNvSpPr>
              <a:spLocks noChangeArrowheads="1"/>
            </p:cNvSpPr>
            <p:nvPr/>
          </p:nvSpPr>
          <p:spPr bwMode="auto">
            <a:xfrm>
              <a:off x="3924048" y="1556792"/>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52762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identity card (</a:t>
            </a:r>
            <a:r>
              <a:rPr lang="en-US" dirty="0" err="1"/>
              <a:t>eID</a:t>
            </a:r>
            <a:r>
              <a:rPr lang="en-US" dirty="0"/>
              <a:t>)</a:t>
            </a:r>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29</a:t>
            </a:fld>
            <a:endParaRPr lang="en-GB" dirty="0"/>
          </a:p>
        </p:txBody>
      </p:sp>
      <p:pic>
        <p:nvPicPr>
          <p:cNvPr id="5" name="Picture 2"/>
          <p:cNvPicPr>
            <a:picLocks noChangeAspect="1" noChangeArrowheads="1"/>
          </p:cNvPicPr>
          <p:nvPr/>
        </p:nvPicPr>
        <p:blipFill>
          <a:blip r:embed="rId2"/>
          <a:srcRect/>
          <a:stretch>
            <a:fillRect/>
          </a:stretch>
        </p:blipFill>
        <p:spPr bwMode="auto">
          <a:xfrm>
            <a:off x="3195811" y="1340768"/>
            <a:ext cx="2600325" cy="923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824170"/>
            <a:ext cx="2939239" cy="22044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24170"/>
            <a:ext cx="2880989" cy="2197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656013"/>
            <a:ext cx="2951162" cy="24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nvGraphicFramePr>
        <p:xfrm>
          <a:off x="569011" y="1340768"/>
          <a:ext cx="8208912" cy="3477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3179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Origins of the CBSS initiative</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a lack of well coordinated service delivery processes and of a lack of well coordinated information management led to</a:t>
            </a:r>
          </a:p>
          <a:p>
            <a:pPr lvl="1" algn="just" eaLnBrk="1" fontAlgn="auto" hangingPunct="1">
              <a:lnSpc>
                <a:spcPct val="90000"/>
              </a:lnSpc>
              <a:spcAft>
                <a:spcPts val="0"/>
              </a:spcAft>
              <a:defRPr/>
            </a:pPr>
            <a:r>
              <a:rPr lang="en-GB" sz="1600"/>
              <a:t>a huge avoidable administrative burden and related costs for</a:t>
            </a:r>
          </a:p>
          <a:p>
            <a:pPr lvl="2" algn="just" eaLnBrk="1" fontAlgn="auto" hangingPunct="1">
              <a:lnSpc>
                <a:spcPct val="90000"/>
              </a:lnSpc>
              <a:spcAft>
                <a:spcPts val="0"/>
              </a:spcAft>
              <a:defRPr/>
            </a:pPr>
            <a:r>
              <a:rPr lang="en-GB" sz="1600"/>
              <a:t>the citizens</a:t>
            </a:r>
          </a:p>
          <a:p>
            <a:pPr lvl="2" algn="just" eaLnBrk="1" fontAlgn="auto" hangingPunct="1">
              <a:lnSpc>
                <a:spcPct val="90000"/>
              </a:lnSpc>
              <a:spcAft>
                <a:spcPts val="0"/>
              </a:spcAft>
              <a:defRPr/>
            </a:pPr>
            <a:r>
              <a:rPr lang="en-GB" sz="1600"/>
              <a:t>the employers/companies</a:t>
            </a:r>
          </a:p>
          <a:p>
            <a:pPr lvl="2" algn="just" eaLnBrk="1" fontAlgn="auto" hangingPunct="1">
              <a:lnSpc>
                <a:spcPct val="90000"/>
              </a:lnSpc>
              <a:spcAft>
                <a:spcPts val="0"/>
              </a:spcAft>
              <a:defRPr/>
            </a:pPr>
            <a:r>
              <a:rPr lang="en-GB" sz="1600"/>
              <a:t>the actors in the social sector</a:t>
            </a:r>
          </a:p>
          <a:p>
            <a:pPr lvl="1" algn="just" eaLnBrk="1" fontAlgn="auto" hangingPunct="1">
              <a:lnSpc>
                <a:spcPct val="90000"/>
              </a:lnSpc>
              <a:spcAft>
                <a:spcPts val="0"/>
              </a:spcAft>
              <a:defRPr/>
            </a:pPr>
            <a:r>
              <a:rPr lang="en-GB" sz="1600"/>
              <a:t>service delivery that didn’t meet the expectations of the citizens and the companies</a:t>
            </a:r>
          </a:p>
          <a:p>
            <a:pPr lvl="1" algn="just" eaLnBrk="1" fontAlgn="auto" hangingPunct="1">
              <a:lnSpc>
                <a:spcPct val="90000"/>
              </a:lnSpc>
              <a:spcAft>
                <a:spcPts val="0"/>
              </a:spcAft>
              <a:defRPr/>
            </a:pPr>
            <a:r>
              <a:rPr lang="en-GB" sz="1600"/>
              <a:t>suboptimal effectiveness of social protection</a:t>
            </a:r>
          </a:p>
          <a:p>
            <a:pPr lvl="1" algn="just" eaLnBrk="1" fontAlgn="auto" hangingPunct="1">
              <a:lnSpc>
                <a:spcPct val="90000"/>
              </a:lnSpc>
              <a:spcAft>
                <a:spcPts val="0"/>
              </a:spcAft>
              <a:defRPr/>
            </a:pPr>
            <a:r>
              <a:rPr lang="en-GB" sz="1600"/>
              <a:t>insufficient social inclusion</a:t>
            </a:r>
          </a:p>
          <a:p>
            <a:pPr lvl="1" algn="just" eaLnBrk="1" fontAlgn="auto" hangingPunct="1">
              <a:lnSpc>
                <a:spcPct val="90000"/>
              </a:lnSpc>
              <a:spcAft>
                <a:spcPts val="0"/>
              </a:spcAft>
              <a:defRPr/>
            </a:pPr>
            <a:r>
              <a:rPr lang="en-GB" sz="1600"/>
              <a:t>too high possibilities of fraud</a:t>
            </a:r>
          </a:p>
          <a:p>
            <a:pPr lvl="1" algn="just" eaLnBrk="1" fontAlgn="auto" hangingPunct="1">
              <a:lnSpc>
                <a:spcPct val="90000"/>
              </a:lnSpc>
              <a:spcAft>
                <a:spcPts val="0"/>
              </a:spcAft>
              <a:defRPr/>
            </a:pPr>
            <a:r>
              <a:rPr lang="en-GB" sz="1600"/>
              <a:t>suboptimal support of social policy</a:t>
            </a:r>
          </a:p>
          <a:p>
            <a:pPr algn="just" eaLnBrk="1" fontAlgn="auto" hangingPunct="1">
              <a:lnSpc>
                <a:spcPct val="90000"/>
              </a:lnSpc>
              <a:spcAft>
                <a:spcPts val="0"/>
              </a:spcAft>
              <a:defRPr/>
            </a:pPr>
            <a:r>
              <a:rPr lang="en-GB" sz="1800"/>
              <a:t>at the same moment there were</a:t>
            </a:r>
          </a:p>
          <a:p>
            <a:pPr lvl="1" algn="just" eaLnBrk="1" fontAlgn="auto" hangingPunct="1">
              <a:lnSpc>
                <a:spcPct val="90000"/>
              </a:lnSpc>
              <a:spcAft>
                <a:spcPts val="0"/>
              </a:spcAft>
              <a:defRPr/>
            </a:pPr>
            <a:r>
              <a:rPr lang="en-GB" sz="1600"/>
              <a:t>a clear political will to solve those problems</a:t>
            </a:r>
          </a:p>
          <a:p>
            <a:pPr lvl="1" algn="just" eaLnBrk="1" fontAlgn="auto" hangingPunct="1">
              <a:lnSpc>
                <a:spcPct val="90000"/>
              </a:lnSpc>
              <a:spcAft>
                <a:spcPts val="0"/>
              </a:spcAft>
              <a:defRPr/>
            </a:pPr>
            <a:r>
              <a:rPr lang="en-GB" sz="1600"/>
              <a:t>a scientifically well-founded solution based on the creation of a Crossroads Bank stimulating and coordinating business process re-engineering and electronic co-operation </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3059AD07-E901-48B0-A8DD-CB09515382C7}" type="slidenum">
              <a:rPr lang="en-US"/>
              <a:pPr>
                <a:defRPr/>
              </a:pPr>
              <a:t>3</a:t>
            </a:fld>
            <a:endParaRPr lang="en-US"/>
          </a:p>
        </p:txBody>
      </p:sp>
    </p:spTree>
    <p:extLst>
      <p:ext uri="{BB962C8B-B14F-4D97-AF65-F5344CB8AC3E}">
        <p14:creationId xmlns:p14="http://schemas.microsoft.com/office/powerpoint/2010/main" val="2990092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ltLang="en-US" smtClean="0"/>
              <a:t>Distributed information servers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information servers</a:t>
            </a:r>
          </a:p>
          <a:p>
            <a:pPr lvl="1" algn="just" eaLnBrk="1" fontAlgn="auto" hangingPunct="1">
              <a:spcAft>
                <a:spcPts val="0"/>
              </a:spcAft>
              <a:defRPr/>
            </a:pPr>
            <a:r>
              <a:rPr lang="en-GB" sz="1800" dirty="0"/>
              <a:t>directory of data subjects at the Crossroads Bank</a:t>
            </a:r>
          </a:p>
          <a:p>
            <a:pPr lvl="1" algn="just" eaLnBrk="1" fontAlgn="auto" hangingPunct="1">
              <a:spcAft>
                <a:spcPts val="0"/>
              </a:spcAft>
              <a:defRPr/>
            </a:pPr>
            <a:r>
              <a:rPr lang="en-GB" sz="1800" dirty="0"/>
              <a:t>basic identification data of citizens at the National Register and the complementary Crossroads Bank Register</a:t>
            </a:r>
          </a:p>
          <a:p>
            <a:pPr lvl="1" algn="just" eaLnBrk="1" fontAlgn="auto" hangingPunct="1">
              <a:spcAft>
                <a:spcPts val="0"/>
              </a:spcAft>
              <a:defRPr/>
            </a:pPr>
            <a:r>
              <a:rPr lang="en-GB" sz="1800" dirty="0"/>
              <a:t>basic identification data of companies at the Company Register</a:t>
            </a:r>
          </a:p>
          <a:p>
            <a:pPr lvl="1" algn="just" eaLnBrk="1" fontAlgn="auto" hangingPunct="1">
              <a:spcAft>
                <a:spcPts val="0"/>
              </a:spcAft>
              <a:defRPr/>
            </a:pPr>
            <a:r>
              <a:rPr lang="en-GB" sz="1800" dirty="0"/>
              <a:t>employers directory (WGR) at the ONSS</a:t>
            </a:r>
          </a:p>
          <a:p>
            <a:pPr lvl="1" algn="just" eaLnBrk="1" fontAlgn="auto" hangingPunct="1">
              <a:spcAft>
                <a:spcPts val="0"/>
              </a:spcAft>
              <a:defRPr/>
            </a:pPr>
            <a:r>
              <a:rPr lang="en-GB" sz="1800" dirty="0"/>
              <a:t>work force register at the ONSS</a:t>
            </a:r>
          </a:p>
          <a:p>
            <a:pPr lvl="1" algn="just" eaLnBrk="1" fontAlgn="auto" hangingPunct="1">
              <a:spcAft>
                <a:spcPts val="0"/>
              </a:spcAft>
              <a:defRPr/>
            </a:pPr>
            <a:r>
              <a:rPr lang="en-GB" sz="1800" dirty="0"/>
              <a:t>salary and working time database at the ONSS and the ONSSAPL</a:t>
            </a:r>
          </a:p>
          <a:p>
            <a:pPr lvl="1" algn="just" eaLnBrk="1" fontAlgn="auto" hangingPunct="1">
              <a:spcAft>
                <a:spcPts val="0"/>
              </a:spcAft>
              <a:defRPr/>
            </a:pPr>
            <a:r>
              <a:rPr lang="en-GB" sz="1800" dirty="0"/>
              <a:t>database of contribution certificates</a:t>
            </a:r>
          </a:p>
          <a:p>
            <a:pPr algn="just" eaLnBrk="1" fontAlgn="auto" hangingPunct="1">
              <a:spcAft>
                <a:spcPts val="0"/>
              </a:spcAft>
              <a:defRPr/>
            </a:pPr>
            <a:r>
              <a:rPr lang="en-GB" sz="1800" dirty="0" smtClean="0"/>
              <a:t>services </a:t>
            </a:r>
            <a:r>
              <a:rPr lang="en-GB" sz="1800" dirty="0"/>
              <a:t>offered</a:t>
            </a:r>
          </a:p>
          <a:p>
            <a:pPr lvl="1" algn="just" eaLnBrk="1" fontAlgn="auto" hangingPunct="1">
              <a:spcAft>
                <a:spcPts val="0"/>
              </a:spcAft>
              <a:defRPr/>
            </a:pPr>
            <a:r>
              <a:rPr lang="en-GB" sz="1800" dirty="0"/>
              <a:t>interactive consultation</a:t>
            </a:r>
          </a:p>
          <a:p>
            <a:pPr lvl="1" algn="just" eaLnBrk="1" fontAlgn="auto" hangingPunct="1">
              <a:spcAft>
                <a:spcPts val="0"/>
              </a:spcAft>
              <a:defRPr/>
            </a:pPr>
            <a:r>
              <a:rPr lang="en-GB" sz="1800" dirty="0"/>
              <a:t>batch consultation</a:t>
            </a:r>
          </a:p>
          <a:p>
            <a:pPr lvl="1" algn="just" eaLnBrk="1" fontAlgn="auto" hangingPunct="1">
              <a:spcAft>
                <a:spcPts val="0"/>
              </a:spcAft>
              <a:defRPr/>
            </a:pPr>
            <a:r>
              <a:rPr lang="en-GB" sz="1800" dirty="0"/>
              <a:t>automatic communication of updates</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BD6C2AE-063D-4D9A-8F51-11587E854BCE}" type="slidenum">
              <a:rPr lang="en-US"/>
              <a:pPr>
                <a:defRPr/>
              </a:pPr>
              <a:t>30</a:t>
            </a:fld>
            <a:endParaRPr lang="en-US"/>
          </a:p>
        </p:txBody>
      </p:sp>
    </p:spTree>
    <p:extLst>
      <p:ext uri="{BB962C8B-B14F-4D97-AF65-F5344CB8AC3E}">
        <p14:creationId xmlns:p14="http://schemas.microsoft.com/office/powerpoint/2010/main" val="4026956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ltLang="en-US" smtClean="0"/>
              <a:t>Pre-processed messages</a:t>
            </a:r>
            <a:endParaRPr lang="en-US" altLang="en-US" smtClean="0"/>
          </a:p>
        </p:txBody>
      </p:sp>
      <p:sp>
        <p:nvSpPr>
          <p:cNvPr id="3" name="Content Placeholder 2"/>
          <p:cNvSpPr>
            <a:spLocks noGrp="1"/>
          </p:cNvSpPr>
          <p:nvPr>
            <p:ph idx="1"/>
          </p:nvPr>
        </p:nvSpPr>
        <p:spPr/>
        <p:txBody>
          <a:bodyPr rtlCol="0">
            <a:normAutofit fontScale="92500" lnSpcReduction="10000"/>
          </a:bodyPr>
          <a:lstStyle/>
          <a:p>
            <a:pPr algn="just" eaLnBrk="1" fontAlgn="auto" hangingPunct="1">
              <a:lnSpc>
                <a:spcPct val="90000"/>
              </a:lnSpc>
              <a:spcAft>
                <a:spcPts val="0"/>
              </a:spcAft>
              <a:defRPr/>
            </a:pPr>
            <a:r>
              <a:rPr lang="en-GB" sz="1900" dirty="0"/>
              <a:t>pre-processed messages</a:t>
            </a:r>
          </a:p>
          <a:p>
            <a:pPr lvl="1" algn="just" eaLnBrk="1" fontAlgn="auto" hangingPunct="1">
              <a:lnSpc>
                <a:spcPct val="90000"/>
              </a:lnSpc>
              <a:spcAft>
                <a:spcPts val="0"/>
              </a:spcAft>
              <a:defRPr/>
            </a:pPr>
            <a:r>
              <a:rPr lang="en-GB" sz="1600" dirty="0"/>
              <a:t>beginning/end of labour contract, beginning/end of self-employed activity</a:t>
            </a:r>
          </a:p>
          <a:p>
            <a:pPr lvl="1" algn="just" eaLnBrk="1" fontAlgn="auto" hangingPunct="1">
              <a:lnSpc>
                <a:spcPct val="90000"/>
              </a:lnSpc>
              <a:spcAft>
                <a:spcPts val="0"/>
              </a:spcAft>
              <a:defRPr/>
            </a:pPr>
            <a:r>
              <a:rPr lang="en-GB" sz="1600" dirty="0"/>
              <a:t>contribution certificates medical care (employees, self-employed, beneficiaries of social security allowances)</a:t>
            </a:r>
          </a:p>
          <a:p>
            <a:pPr lvl="1" algn="just" eaLnBrk="1" fontAlgn="auto" hangingPunct="1">
              <a:lnSpc>
                <a:spcPct val="90000"/>
              </a:lnSpc>
              <a:spcAft>
                <a:spcPts val="0"/>
              </a:spcAft>
              <a:defRPr/>
            </a:pPr>
            <a:r>
              <a:rPr lang="en-GB" sz="1600" dirty="0"/>
              <a:t>unemployment benefits</a:t>
            </a:r>
          </a:p>
          <a:p>
            <a:pPr lvl="1" algn="just" eaLnBrk="1" fontAlgn="auto" hangingPunct="1">
              <a:lnSpc>
                <a:spcPct val="90000"/>
              </a:lnSpc>
              <a:spcAft>
                <a:spcPts val="0"/>
              </a:spcAft>
              <a:defRPr/>
            </a:pPr>
            <a:r>
              <a:rPr lang="en-GB" sz="1600" dirty="0"/>
              <a:t>benefits in case of career break</a:t>
            </a:r>
          </a:p>
          <a:p>
            <a:pPr lvl="1" algn="just" eaLnBrk="1" fontAlgn="auto" hangingPunct="1">
              <a:lnSpc>
                <a:spcPct val="90000"/>
              </a:lnSpc>
              <a:spcAft>
                <a:spcPts val="0"/>
              </a:spcAft>
              <a:defRPr/>
            </a:pPr>
            <a:r>
              <a:rPr lang="en-GB" sz="1600" dirty="0"/>
              <a:t>benefits in case of incapacity for work ((labour) accident, (occupational) disease)</a:t>
            </a:r>
          </a:p>
          <a:p>
            <a:pPr lvl="1" algn="just" eaLnBrk="1" fontAlgn="auto" hangingPunct="1">
              <a:lnSpc>
                <a:spcPct val="90000"/>
              </a:lnSpc>
              <a:spcAft>
                <a:spcPts val="0"/>
              </a:spcAft>
              <a:defRPr/>
            </a:pPr>
            <a:r>
              <a:rPr lang="en-GB" sz="1600" dirty="0"/>
              <a:t>reimbursement of health care costs</a:t>
            </a:r>
          </a:p>
          <a:p>
            <a:pPr lvl="1" algn="just" eaLnBrk="1" fontAlgn="auto" hangingPunct="1">
              <a:lnSpc>
                <a:spcPct val="90000"/>
              </a:lnSpc>
              <a:spcAft>
                <a:spcPts val="0"/>
              </a:spcAft>
              <a:defRPr/>
            </a:pPr>
            <a:r>
              <a:rPr lang="en-GB" sz="1600" dirty="0"/>
              <a:t>child benefits</a:t>
            </a:r>
          </a:p>
          <a:p>
            <a:pPr lvl="1" algn="just" eaLnBrk="1" fontAlgn="auto" hangingPunct="1">
              <a:lnSpc>
                <a:spcPct val="90000"/>
              </a:lnSpc>
              <a:spcAft>
                <a:spcPts val="0"/>
              </a:spcAft>
              <a:defRPr/>
            </a:pPr>
            <a:r>
              <a:rPr lang="en-GB" sz="1600" dirty="0"/>
              <a:t>old age pensions</a:t>
            </a:r>
          </a:p>
          <a:p>
            <a:pPr lvl="1" algn="just" eaLnBrk="1" fontAlgn="auto" hangingPunct="1">
              <a:lnSpc>
                <a:spcPct val="90000"/>
              </a:lnSpc>
              <a:spcAft>
                <a:spcPts val="0"/>
              </a:spcAft>
              <a:defRPr/>
            </a:pPr>
            <a:r>
              <a:rPr lang="en-GB" sz="1600" dirty="0"/>
              <a:t>holiday pay</a:t>
            </a:r>
          </a:p>
          <a:p>
            <a:pPr lvl="1" algn="just" eaLnBrk="1" fontAlgn="auto" hangingPunct="1">
              <a:lnSpc>
                <a:spcPct val="90000"/>
              </a:lnSpc>
              <a:spcAft>
                <a:spcPts val="0"/>
              </a:spcAft>
              <a:defRPr/>
            </a:pPr>
            <a:r>
              <a:rPr lang="en-GB" sz="1600" dirty="0"/>
              <a:t>benefits for the disabled</a:t>
            </a:r>
          </a:p>
          <a:p>
            <a:pPr lvl="1" algn="just" eaLnBrk="1" fontAlgn="auto" hangingPunct="1">
              <a:lnSpc>
                <a:spcPct val="90000"/>
              </a:lnSpc>
              <a:spcAft>
                <a:spcPts val="0"/>
              </a:spcAft>
              <a:defRPr/>
            </a:pPr>
            <a:r>
              <a:rPr lang="en-GB" sz="1600" dirty="0"/>
              <a:t>guaranteed minimum income – social welfare</a:t>
            </a:r>
          </a:p>
          <a:p>
            <a:pPr lvl="1" algn="just" eaLnBrk="1" fontAlgn="auto" hangingPunct="1">
              <a:lnSpc>
                <a:spcPct val="90000"/>
              </a:lnSpc>
              <a:spcAft>
                <a:spcPts val="0"/>
              </a:spcAft>
              <a:defRPr/>
            </a:pPr>
            <a:r>
              <a:rPr lang="en-GB" sz="1600" dirty="0"/>
              <a:t>derived rights (e.g. tax reduction/exemption, free public transport, ...)</a:t>
            </a:r>
          </a:p>
          <a:p>
            <a:pPr lvl="1" algn="just" eaLnBrk="1" fontAlgn="auto" hangingPunct="1">
              <a:lnSpc>
                <a:spcPct val="90000"/>
              </a:lnSpc>
              <a:spcAft>
                <a:spcPts val="0"/>
              </a:spcAft>
              <a:defRPr/>
            </a:pPr>
            <a:r>
              <a:rPr lang="en-GB" sz="1600" dirty="0"/>
              <a:t>migrant workers</a:t>
            </a:r>
          </a:p>
          <a:p>
            <a:pPr lvl="1" eaLnBrk="1" fontAlgn="auto" hangingPunct="1">
              <a:lnSpc>
                <a:spcPct val="90000"/>
              </a:lnSpc>
              <a:spcAft>
                <a:spcPts val="0"/>
              </a:spcAft>
              <a:defRPr/>
            </a:pPr>
            <a:r>
              <a:rPr lang="en-GB" sz="1600" dirty="0" smtClean="0"/>
              <a:t>…</a:t>
            </a:r>
          </a:p>
          <a:p>
            <a:pPr algn="just" eaLnBrk="1" fontAlgn="auto" hangingPunct="1">
              <a:spcAft>
                <a:spcPts val="0"/>
              </a:spcAft>
              <a:defRPr/>
            </a:pPr>
            <a:r>
              <a:rPr lang="en-GB" sz="1900" dirty="0"/>
              <a:t>services </a:t>
            </a:r>
            <a:r>
              <a:rPr lang="en-GB" sz="1900" dirty="0" smtClean="0"/>
              <a:t>offered</a:t>
            </a:r>
            <a:endParaRPr lang="en-GB" sz="1900" dirty="0"/>
          </a:p>
          <a:p>
            <a:pPr lvl="1" algn="just" eaLnBrk="1" fontAlgn="auto" hangingPunct="1">
              <a:spcAft>
                <a:spcPts val="0"/>
              </a:spcAft>
              <a:defRPr/>
            </a:pPr>
            <a:r>
              <a:rPr lang="en-GB" sz="1600" dirty="0"/>
              <a:t>interactive consultation</a:t>
            </a:r>
          </a:p>
          <a:p>
            <a:pPr lvl="1" algn="just" eaLnBrk="1" fontAlgn="auto" hangingPunct="1">
              <a:spcAft>
                <a:spcPts val="0"/>
              </a:spcAft>
              <a:defRPr/>
            </a:pPr>
            <a:r>
              <a:rPr lang="en-GB" sz="1600" dirty="0"/>
              <a:t>batch consultation</a:t>
            </a:r>
          </a:p>
          <a:p>
            <a:pPr lvl="1" algn="just" eaLnBrk="1" fontAlgn="auto" hangingPunct="1">
              <a:spcAft>
                <a:spcPts val="0"/>
              </a:spcAft>
              <a:defRPr/>
            </a:pPr>
            <a:r>
              <a:rPr lang="en-GB" sz="1600" dirty="0"/>
              <a:t>automatic communication of </a:t>
            </a:r>
            <a:r>
              <a:rPr lang="en-GB" sz="1600" dirty="0" smtClean="0"/>
              <a:t>messages</a:t>
            </a:r>
            <a:endParaRPr lang="en-GB" sz="16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927290F1-4ADC-4514-80CA-80D82A710C8C}" type="slidenum">
              <a:rPr lang="en-US"/>
              <a:pPr>
                <a:defRPr/>
              </a:pPr>
              <a:t>31</a:t>
            </a:fld>
            <a:endParaRPr lang="en-US"/>
          </a:p>
        </p:txBody>
      </p:sp>
    </p:spTree>
    <p:extLst>
      <p:ext uri="{BB962C8B-B14F-4D97-AF65-F5344CB8AC3E}">
        <p14:creationId xmlns:p14="http://schemas.microsoft.com/office/powerpoint/2010/main" val="1677586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err="1"/>
              <a:t>Quartely</a:t>
            </a:r>
            <a:r>
              <a:rPr lang="fr-BE" altLang="en-US" dirty="0"/>
              <a:t> </a:t>
            </a:r>
            <a:r>
              <a:rPr lang="fr-BE" altLang="en-US" dirty="0" err="1"/>
              <a:t>declaration</a:t>
            </a:r>
            <a:r>
              <a:rPr lang="fr-BE" altLang="en-US" dirty="0"/>
              <a:t> </a:t>
            </a:r>
            <a:r>
              <a:rPr lang="fr-BE" altLang="en-US" dirty="0" err="1"/>
              <a:t>salary</a:t>
            </a:r>
            <a:r>
              <a:rPr lang="fr-BE" altLang="en-US" dirty="0"/>
              <a:t> &amp; </a:t>
            </a:r>
            <a:r>
              <a:rPr lang="fr-BE" altLang="en-US" dirty="0" err="1"/>
              <a:t>working</a:t>
            </a:r>
            <a:r>
              <a:rPr lang="fr-BE" altLang="en-US" dirty="0"/>
              <a:t> time</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32</a:t>
            </a:fld>
            <a:endParaRPr lang="en-GB" dirty="0"/>
          </a:p>
        </p:txBody>
      </p:sp>
      <p:grpSp>
        <p:nvGrpSpPr>
          <p:cNvPr id="5" name="Group 34"/>
          <p:cNvGrpSpPr>
            <a:grpSpLocks/>
          </p:cNvGrpSpPr>
          <p:nvPr/>
        </p:nvGrpSpPr>
        <p:grpSpPr bwMode="auto">
          <a:xfrm>
            <a:off x="395288" y="1285875"/>
            <a:ext cx="8351837" cy="5005388"/>
            <a:chOff x="926963" y="1285876"/>
            <a:chExt cx="8350941" cy="5005389"/>
          </a:xfrm>
        </p:grpSpPr>
        <p:grpSp>
          <p:nvGrpSpPr>
            <p:cNvPr id="6" name="Group 21523"/>
            <p:cNvGrpSpPr>
              <a:grpSpLocks/>
            </p:cNvGrpSpPr>
            <p:nvPr/>
          </p:nvGrpSpPr>
          <p:grpSpPr bwMode="auto">
            <a:xfrm>
              <a:off x="926963" y="1285876"/>
              <a:ext cx="8350941" cy="5005389"/>
              <a:chOff x="645249" y="1424312"/>
              <a:chExt cx="8351241" cy="5005515"/>
            </a:xfrm>
          </p:grpSpPr>
          <p:sp>
            <p:nvSpPr>
              <p:cNvPr id="18" name="Line 744"/>
              <p:cNvSpPr>
                <a:spLocks noChangeShapeType="1"/>
              </p:cNvSpPr>
              <p:nvPr/>
            </p:nvSpPr>
            <p:spPr bwMode="auto">
              <a:xfrm>
                <a:off x="5530850" y="2726817"/>
                <a:ext cx="0" cy="112871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56"/>
              <p:cNvSpPr txBox="1">
                <a:spLocks noChangeArrowheads="1"/>
              </p:cNvSpPr>
              <p:nvPr/>
            </p:nvSpPr>
            <p:spPr bwMode="auto">
              <a:xfrm>
                <a:off x="6797411" y="1623225"/>
                <a:ext cx="2199079" cy="1126490"/>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defPPr>
                  <a:defRPr lang="en-US"/>
                </a:defPPr>
                <a:lvl1pPr algn="ctr" eaLnBrk="0" hangingPunct="0">
                  <a:lnSpc>
                    <a:spcPct val="80000"/>
                  </a:lnSpc>
                  <a:buFontTx/>
                  <a:buNone/>
                  <a:defRPr sz="16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pPr>
                  <a:defRPr/>
                </a:pPr>
                <a:endParaRPr lang="fr-BE" sz="2800" b="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a:p>
                <a:pPr>
                  <a:defRPr/>
                </a:pPr>
                <a:r>
                  <a:rPr lang="fr-BE" sz="2800" b="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rPr>
                  <a:t>simplification</a:t>
                </a:r>
              </a:p>
              <a:p>
                <a:pPr>
                  <a:defRPr/>
                </a:pPr>
                <a:endParaRPr lang="nl-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p:txBody>
          </p:sp>
          <p:grpSp>
            <p:nvGrpSpPr>
              <p:cNvPr id="20" name="Group 6"/>
              <p:cNvGrpSpPr>
                <a:grpSpLocks/>
              </p:cNvGrpSpPr>
              <p:nvPr/>
            </p:nvGrpSpPr>
            <p:grpSpPr bwMode="auto">
              <a:xfrm>
                <a:off x="4355976" y="3807076"/>
                <a:ext cx="2085454" cy="803842"/>
                <a:chOff x="3423818" y="4438825"/>
                <a:chExt cx="2468982" cy="1011063"/>
              </a:xfrm>
            </p:grpSpPr>
            <p:graphicFrame>
              <p:nvGraphicFramePr>
                <p:cNvPr id="112" name="Object 155">
                  <a:hlinkClick r:id="" action="ppaction://ole?verb=0"/>
                </p:cNvPr>
                <p:cNvGraphicFramePr>
                  <a:graphicFrameLocks/>
                </p:cNvGraphicFramePr>
                <p:nvPr/>
              </p:nvGraphicFramePr>
              <p:xfrm>
                <a:off x="3557588" y="4584700"/>
                <a:ext cx="2335212" cy="865188"/>
              </p:xfrm>
              <a:graphic>
                <a:graphicData uri="http://schemas.openxmlformats.org/presentationml/2006/ole">
                  <mc:AlternateContent xmlns:mc="http://schemas.openxmlformats.org/markup-compatibility/2006">
                    <mc:Choice xmlns:v="urn:schemas-microsoft-com:vml" Requires="v">
                      <p:oleObj spid="_x0000_s75919" name="Clip" r:id="rId3" imgW="5281613" imgH="2430463" progId="MS_ClipArt_Gallery.2">
                        <p:embed/>
                      </p:oleObj>
                    </mc:Choice>
                    <mc:Fallback>
                      <p:oleObj name="Clip" r:id="rId3" imgW="5281613" imgH="2430463"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584700"/>
                              <a:ext cx="233521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160"/>
                <p:cNvSpPr txBox="1">
                  <a:spLocks noChangeArrowheads="1"/>
                </p:cNvSpPr>
                <p:nvPr/>
              </p:nvSpPr>
              <p:spPr bwMode="auto">
                <a:xfrm>
                  <a:off x="3423818" y="4438825"/>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800" b="1">
                      <a:latin typeface="Helvetica Neue Light"/>
                      <a:ea typeface="MS PGothic" pitchFamily="34" charset="-128"/>
                    </a:rPr>
                    <a:t>ONSS</a:t>
                  </a:r>
                  <a:endParaRPr lang="nl-BE" altLang="en-US" sz="2400">
                    <a:latin typeface="Helvetica Neue Light"/>
                    <a:ea typeface="MS PGothic" pitchFamily="34" charset="-128"/>
                  </a:endParaRPr>
                </a:p>
              </p:txBody>
            </p:sp>
          </p:grpSp>
          <p:grpSp>
            <p:nvGrpSpPr>
              <p:cNvPr id="21" name="Group 698"/>
              <p:cNvGrpSpPr>
                <a:grpSpLocks/>
              </p:cNvGrpSpPr>
              <p:nvPr/>
            </p:nvGrpSpPr>
            <p:grpSpPr bwMode="auto">
              <a:xfrm>
                <a:off x="4959350" y="1863429"/>
                <a:ext cx="846137" cy="803275"/>
                <a:chOff x="4385" y="1374"/>
                <a:chExt cx="533" cy="506"/>
              </a:xfrm>
            </p:grpSpPr>
            <p:sp>
              <p:nvSpPr>
                <p:cNvPr id="67" name="Rectangle 699"/>
                <p:cNvSpPr>
                  <a:spLocks noChangeArrowheads="1"/>
                </p:cNvSpPr>
                <p:nvPr/>
              </p:nvSpPr>
              <p:spPr bwMode="auto">
                <a:xfrm>
                  <a:off x="4385" y="1374"/>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3</a:t>
                  </a:r>
                  <a:endParaRPr lang="nl-BE" altLang="en-US" sz="2000">
                    <a:ea typeface="MS PGothic" pitchFamily="34" charset="-128"/>
                  </a:endParaRPr>
                </a:p>
              </p:txBody>
            </p:sp>
            <p:sp>
              <p:nvSpPr>
                <p:cNvPr id="68" name="Rectangle 700"/>
                <p:cNvSpPr>
                  <a:spLocks noChangeArrowheads="1"/>
                </p:cNvSpPr>
                <p:nvPr/>
              </p:nvSpPr>
              <p:spPr bwMode="auto">
                <a:xfrm>
                  <a:off x="4385" y="1451"/>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 name="Rectangle 701"/>
                <p:cNvSpPr>
                  <a:spLocks noChangeArrowheads="1"/>
                </p:cNvSpPr>
                <p:nvPr/>
              </p:nvSpPr>
              <p:spPr bwMode="auto">
                <a:xfrm>
                  <a:off x="4604" y="1451"/>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 name="Line 702"/>
                <p:cNvSpPr>
                  <a:spLocks noChangeShapeType="1"/>
                </p:cNvSpPr>
                <p:nvPr/>
              </p:nvSpPr>
              <p:spPr bwMode="auto">
                <a:xfrm>
                  <a:off x="4425"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3"/>
                <p:cNvSpPr>
                  <a:spLocks noChangeShapeType="1"/>
                </p:cNvSpPr>
                <p:nvPr/>
              </p:nvSpPr>
              <p:spPr bwMode="auto">
                <a:xfrm>
                  <a:off x="4425"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4"/>
                <p:cNvSpPr>
                  <a:spLocks noChangeShapeType="1"/>
                </p:cNvSpPr>
                <p:nvPr/>
              </p:nvSpPr>
              <p:spPr bwMode="auto">
                <a:xfrm>
                  <a:off x="4425"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5"/>
                <p:cNvSpPr>
                  <a:spLocks noChangeShapeType="1"/>
                </p:cNvSpPr>
                <p:nvPr/>
              </p:nvSpPr>
              <p:spPr bwMode="auto">
                <a:xfrm>
                  <a:off x="4425"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06"/>
                <p:cNvSpPr>
                  <a:spLocks noChangeShapeType="1"/>
                </p:cNvSpPr>
                <p:nvPr/>
              </p:nvSpPr>
              <p:spPr bwMode="auto">
                <a:xfrm>
                  <a:off x="4425"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07"/>
                <p:cNvSpPr>
                  <a:spLocks noChangeShapeType="1"/>
                </p:cNvSpPr>
                <p:nvPr/>
              </p:nvSpPr>
              <p:spPr bwMode="auto">
                <a:xfrm>
                  <a:off x="4425"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08"/>
                <p:cNvSpPr>
                  <a:spLocks noChangeShapeType="1"/>
                </p:cNvSpPr>
                <p:nvPr/>
              </p:nvSpPr>
              <p:spPr bwMode="auto">
                <a:xfrm>
                  <a:off x="4646"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9"/>
                <p:cNvSpPr>
                  <a:spLocks noChangeShapeType="1"/>
                </p:cNvSpPr>
                <p:nvPr/>
              </p:nvSpPr>
              <p:spPr bwMode="auto">
                <a:xfrm>
                  <a:off x="4646"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10"/>
                <p:cNvSpPr>
                  <a:spLocks noChangeShapeType="1"/>
                </p:cNvSpPr>
                <p:nvPr/>
              </p:nvSpPr>
              <p:spPr bwMode="auto">
                <a:xfrm>
                  <a:off x="4646"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1"/>
                <p:cNvSpPr>
                  <a:spLocks noChangeShapeType="1"/>
                </p:cNvSpPr>
                <p:nvPr/>
              </p:nvSpPr>
              <p:spPr bwMode="auto">
                <a:xfrm>
                  <a:off x="4646"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12"/>
                <p:cNvSpPr>
                  <a:spLocks noChangeShapeType="1"/>
                </p:cNvSpPr>
                <p:nvPr/>
              </p:nvSpPr>
              <p:spPr bwMode="auto">
                <a:xfrm>
                  <a:off x="4646" y="168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13"/>
                <p:cNvSpPr>
                  <a:spLocks noChangeShapeType="1"/>
                </p:cNvSpPr>
                <p:nvPr/>
              </p:nvSpPr>
              <p:spPr bwMode="auto">
                <a:xfrm>
                  <a:off x="4646"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14"/>
                <p:cNvSpPr>
                  <a:spLocks noChangeArrowheads="1"/>
                </p:cNvSpPr>
                <p:nvPr/>
              </p:nvSpPr>
              <p:spPr bwMode="auto">
                <a:xfrm>
                  <a:off x="4433" y="1422"/>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2</a:t>
                  </a:r>
                  <a:endParaRPr lang="nl-BE" altLang="en-US" sz="2000">
                    <a:ea typeface="MS PGothic" pitchFamily="34" charset="-128"/>
                  </a:endParaRPr>
                </a:p>
              </p:txBody>
            </p:sp>
            <p:sp>
              <p:nvSpPr>
                <p:cNvPr id="83" name="Rectangle 715"/>
                <p:cNvSpPr>
                  <a:spLocks noChangeArrowheads="1"/>
                </p:cNvSpPr>
                <p:nvPr/>
              </p:nvSpPr>
              <p:spPr bwMode="auto">
                <a:xfrm>
                  <a:off x="4433" y="1499"/>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 name="Rectangle 716"/>
                <p:cNvSpPr>
                  <a:spLocks noChangeArrowheads="1"/>
                </p:cNvSpPr>
                <p:nvPr/>
              </p:nvSpPr>
              <p:spPr bwMode="auto">
                <a:xfrm>
                  <a:off x="4652" y="1499"/>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5" name="Line 717"/>
                <p:cNvSpPr>
                  <a:spLocks noChangeShapeType="1"/>
                </p:cNvSpPr>
                <p:nvPr/>
              </p:nvSpPr>
              <p:spPr bwMode="auto">
                <a:xfrm>
                  <a:off x="4473"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718"/>
                <p:cNvSpPr>
                  <a:spLocks noChangeShapeType="1"/>
                </p:cNvSpPr>
                <p:nvPr/>
              </p:nvSpPr>
              <p:spPr bwMode="auto">
                <a:xfrm>
                  <a:off x="4473"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19"/>
                <p:cNvSpPr>
                  <a:spLocks noChangeShapeType="1"/>
                </p:cNvSpPr>
                <p:nvPr/>
              </p:nvSpPr>
              <p:spPr bwMode="auto">
                <a:xfrm>
                  <a:off x="4473"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720"/>
                <p:cNvSpPr>
                  <a:spLocks noChangeShapeType="1"/>
                </p:cNvSpPr>
                <p:nvPr/>
              </p:nvSpPr>
              <p:spPr bwMode="auto">
                <a:xfrm>
                  <a:off x="4473"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721"/>
                <p:cNvSpPr>
                  <a:spLocks noChangeShapeType="1"/>
                </p:cNvSpPr>
                <p:nvPr/>
              </p:nvSpPr>
              <p:spPr bwMode="auto">
                <a:xfrm>
                  <a:off x="4473"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22"/>
                <p:cNvSpPr>
                  <a:spLocks noChangeShapeType="1"/>
                </p:cNvSpPr>
                <p:nvPr/>
              </p:nvSpPr>
              <p:spPr bwMode="auto">
                <a:xfrm>
                  <a:off x="4473"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723"/>
                <p:cNvSpPr>
                  <a:spLocks noChangeShapeType="1"/>
                </p:cNvSpPr>
                <p:nvPr/>
              </p:nvSpPr>
              <p:spPr bwMode="auto">
                <a:xfrm>
                  <a:off x="4694"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724"/>
                <p:cNvSpPr>
                  <a:spLocks noChangeShapeType="1"/>
                </p:cNvSpPr>
                <p:nvPr/>
              </p:nvSpPr>
              <p:spPr bwMode="auto">
                <a:xfrm>
                  <a:off x="4694"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725"/>
                <p:cNvSpPr>
                  <a:spLocks noChangeShapeType="1"/>
                </p:cNvSpPr>
                <p:nvPr/>
              </p:nvSpPr>
              <p:spPr bwMode="auto">
                <a:xfrm>
                  <a:off x="4694"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726"/>
                <p:cNvSpPr>
                  <a:spLocks noChangeShapeType="1"/>
                </p:cNvSpPr>
                <p:nvPr/>
              </p:nvSpPr>
              <p:spPr bwMode="auto">
                <a:xfrm>
                  <a:off x="4694"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27"/>
                <p:cNvSpPr>
                  <a:spLocks noChangeShapeType="1"/>
                </p:cNvSpPr>
                <p:nvPr/>
              </p:nvSpPr>
              <p:spPr bwMode="auto">
                <a:xfrm>
                  <a:off x="4694" y="173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728"/>
                <p:cNvSpPr>
                  <a:spLocks noChangeShapeType="1"/>
                </p:cNvSpPr>
                <p:nvPr/>
              </p:nvSpPr>
              <p:spPr bwMode="auto">
                <a:xfrm>
                  <a:off x="4694"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729"/>
                <p:cNvSpPr>
                  <a:spLocks noChangeArrowheads="1"/>
                </p:cNvSpPr>
                <p:nvPr/>
              </p:nvSpPr>
              <p:spPr bwMode="auto">
                <a:xfrm>
                  <a:off x="4481" y="1470"/>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1</a:t>
                  </a:r>
                  <a:endParaRPr lang="nl-BE" altLang="en-US" sz="2000">
                    <a:ea typeface="MS PGothic" pitchFamily="34" charset="-128"/>
                  </a:endParaRPr>
                </a:p>
              </p:txBody>
            </p:sp>
            <p:sp>
              <p:nvSpPr>
                <p:cNvPr id="98" name="Rectangle 730"/>
                <p:cNvSpPr>
                  <a:spLocks noChangeArrowheads="1"/>
                </p:cNvSpPr>
                <p:nvPr/>
              </p:nvSpPr>
              <p:spPr bwMode="auto">
                <a:xfrm>
                  <a:off x="4481" y="1547"/>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9" name="Rectangle 731"/>
                <p:cNvSpPr>
                  <a:spLocks noChangeArrowheads="1"/>
                </p:cNvSpPr>
                <p:nvPr/>
              </p:nvSpPr>
              <p:spPr bwMode="auto">
                <a:xfrm>
                  <a:off x="4700" y="1547"/>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0" name="Line 732"/>
                <p:cNvSpPr>
                  <a:spLocks noChangeShapeType="1"/>
                </p:cNvSpPr>
                <p:nvPr/>
              </p:nvSpPr>
              <p:spPr bwMode="auto">
                <a:xfrm>
                  <a:off x="4521"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733"/>
                <p:cNvSpPr>
                  <a:spLocks noChangeShapeType="1"/>
                </p:cNvSpPr>
                <p:nvPr/>
              </p:nvSpPr>
              <p:spPr bwMode="auto">
                <a:xfrm>
                  <a:off x="4521"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34"/>
                <p:cNvSpPr>
                  <a:spLocks noChangeShapeType="1"/>
                </p:cNvSpPr>
                <p:nvPr/>
              </p:nvSpPr>
              <p:spPr bwMode="auto">
                <a:xfrm>
                  <a:off x="4521"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735"/>
                <p:cNvSpPr>
                  <a:spLocks noChangeShapeType="1"/>
                </p:cNvSpPr>
                <p:nvPr/>
              </p:nvSpPr>
              <p:spPr bwMode="auto">
                <a:xfrm>
                  <a:off x="4521"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36"/>
                <p:cNvSpPr>
                  <a:spLocks noChangeShapeType="1"/>
                </p:cNvSpPr>
                <p:nvPr/>
              </p:nvSpPr>
              <p:spPr bwMode="auto">
                <a:xfrm>
                  <a:off x="4521" y="178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37"/>
                <p:cNvSpPr>
                  <a:spLocks noChangeShapeType="1"/>
                </p:cNvSpPr>
                <p:nvPr/>
              </p:nvSpPr>
              <p:spPr bwMode="auto">
                <a:xfrm>
                  <a:off x="4521"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38"/>
                <p:cNvSpPr>
                  <a:spLocks noChangeShapeType="1"/>
                </p:cNvSpPr>
                <p:nvPr/>
              </p:nvSpPr>
              <p:spPr bwMode="auto">
                <a:xfrm>
                  <a:off x="4742"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39"/>
                <p:cNvSpPr>
                  <a:spLocks noChangeShapeType="1"/>
                </p:cNvSpPr>
                <p:nvPr/>
              </p:nvSpPr>
              <p:spPr bwMode="auto">
                <a:xfrm>
                  <a:off x="4742"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40"/>
                <p:cNvSpPr>
                  <a:spLocks noChangeShapeType="1"/>
                </p:cNvSpPr>
                <p:nvPr/>
              </p:nvSpPr>
              <p:spPr bwMode="auto">
                <a:xfrm>
                  <a:off x="4742"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41"/>
                <p:cNvSpPr>
                  <a:spLocks noChangeShapeType="1"/>
                </p:cNvSpPr>
                <p:nvPr/>
              </p:nvSpPr>
              <p:spPr bwMode="auto">
                <a:xfrm>
                  <a:off x="4742"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2"/>
                <p:cNvSpPr>
                  <a:spLocks noChangeShapeType="1"/>
                </p:cNvSpPr>
                <p:nvPr/>
              </p:nvSpPr>
              <p:spPr bwMode="auto">
                <a:xfrm>
                  <a:off x="4742" y="178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743"/>
                <p:cNvSpPr>
                  <a:spLocks noChangeShapeType="1"/>
                </p:cNvSpPr>
                <p:nvPr/>
              </p:nvSpPr>
              <p:spPr bwMode="auto">
                <a:xfrm>
                  <a:off x="4742"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18" y="2204742"/>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62"/>
              <p:cNvGrpSpPr>
                <a:grpSpLocks/>
              </p:cNvGrpSpPr>
              <p:nvPr/>
            </p:nvGrpSpPr>
            <p:grpSpPr bwMode="auto">
              <a:xfrm>
                <a:off x="4954786" y="5152427"/>
                <a:ext cx="1152128" cy="1152128"/>
                <a:chOff x="1187624" y="1175248"/>
                <a:chExt cx="3071584" cy="3333872"/>
              </a:xfrm>
            </p:grpSpPr>
            <p:pic>
              <p:nvPicPr>
                <p:cNvPr id="65" name="Picture 58"/>
                <p:cNvPicPr>
                  <a:picLocks noChangeAspect="1"/>
                </p:cNvPicPr>
                <p:nvPr/>
              </p:nvPicPr>
              <p:blipFill>
                <a:blip r:embed="rId6" cstate="print">
                  <a:extLst>
                    <a:ext uri="{28A0092B-C50C-407E-A947-70E740481C1C}">
                      <a14:useLocalDpi xmlns:a14="http://schemas.microsoft.com/office/drawing/2010/main" val="0"/>
                    </a:ext>
                  </a:extLst>
                </a:blip>
                <a:srcRect l="-3282" t="-2052" r="-2003" b="27316"/>
                <a:stretch>
                  <a:fillRect/>
                </a:stretch>
              </p:blipFill>
              <p:spPr bwMode="auto">
                <a:xfrm>
                  <a:off x="1201557" y="2504268"/>
                  <a:ext cx="3057651" cy="7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
                <p:cNvSpPr>
                  <a:spLocks noChangeArrowheads="1"/>
                </p:cNvSpPr>
                <p:nvPr/>
              </p:nvSpPr>
              <p:spPr bwMode="auto">
                <a:xfrm>
                  <a:off x="1187624" y="1175248"/>
                  <a:ext cx="3057651" cy="3333872"/>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24" name="Line 200"/>
              <p:cNvSpPr>
                <a:spLocks noChangeShapeType="1"/>
              </p:cNvSpPr>
              <p:nvPr/>
            </p:nvSpPr>
            <p:spPr bwMode="auto">
              <a:xfrm>
                <a:off x="5530850" y="4634706"/>
                <a:ext cx="0" cy="500063"/>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503"/>
              <p:cNvGrpSpPr>
                <a:grpSpLocks/>
              </p:cNvGrpSpPr>
              <p:nvPr/>
            </p:nvGrpSpPr>
            <p:grpSpPr bwMode="auto">
              <a:xfrm>
                <a:off x="6840758" y="4979191"/>
                <a:ext cx="638174" cy="632924"/>
                <a:chOff x="7194800" y="4857248"/>
                <a:chExt cx="638174" cy="632924"/>
              </a:xfrm>
            </p:grpSpPr>
            <p:sp>
              <p:nvSpPr>
                <p:cNvPr id="62" name="Oval 5"/>
                <p:cNvSpPr>
                  <a:spLocks noChangeArrowheads="1"/>
                </p:cNvSpPr>
                <p:nvPr/>
              </p:nvSpPr>
              <p:spPr bwMode="auto">
                <a:xfrm>
                  <a:off x="7194800" y="485724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 name="Rectangle 99"/>
                <p:cNvSpPr>
                  <a:spLocks noChangeArrowheads="1"/>
                </p:cNvSpPr>
                <p:nvPr/>
              </p:nvSpPr>
              <p:spPr bwMode="auto">
                <a:xfrm>
                  <a:off x="7324352" y="5215731"/>
                  <a:ext cx="403930"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dirty="0" smtClean="0">
                      <a:ea typeface="MS PGothic" pitchFamily="34" charset="-128"/>
                    </a:rPr>
                    <a:t>SFP</a:t>
                  </a:r>
                  <a:endParaRPr lang="en-US" altLang="en-US" sz="1200" dirty="0">
                    <a:ea typeface="MS PGothic" pitchFamily="34" charset="-128"/>
                  </a:endParaRPr>
                </a:p>
              </p:txBody>
            </p:sp>
          </p:grpSp>
          <p:grpSp>
            <p:nvGrpSpPr>
              <p:cNvPr id="26" name="Group 21504"/>
              <p:cNvGrpSpPr>
                <a:grpSpLocks/>
              </p:cNvGrpSpPr>
              <p:nvPr/>
            </p:nvGrpSpPr>
            <p:grpSpPr bwMode="auto">
              <a:xfrm>
                <a:off x="6851926" y="5812289"/>
                <a:ext cx="631233" cy="617538"/>
                <a:chOff x="7270730" y="5521667"/>
                <a:chExt cx="631233" cy="617538"/>
              </a:xfrm>
            </p:grpSpPr>
            <p:sp>
              <p:nvSpPr>
                <p:cNvPr id="59" name="Oval 100"/>
                <p:cNvSpPr>
                  <a:spLocks noChangeArrowheads="1"/>
                </p:cNvSpPr>
                <p:nvPr/>
              </p:nvSpPr>
              <p:spPr bwMode="auto">
                <a:xfrm>
                  <a:off x="7270730" y="5521667"/>
                  <a:ext cx="614362" cy="617538"/>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9248" y="5611713"/>
                  <a:ext cx="372657"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94"/>
                <p:cNvSpPr>
                  <a:spLocks noChangeArrowheads="1"/>
                </p:cNvSpPr>
                <p:nvPr/>
              </p:nvSpPr>
              <p:spPr bwMode="auto">
                <a:xfrm>
                  <a:off x="7289188" y="5867742"/>
                  <a:ext cx="6127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ONVA</a:t>
                  </a:r>
                </a:p>
              </p:txBody>
            </p:sp>
          </p:grpSp>
          <p:sp>
            <p:nvSpPr>
              <p:cNvPr id="27" name="Line 195"/>
              <p:cNvSpPr>
                <a:spLocks noChangeShapeType="1"/>
              </p:cNvSpPr>
              <p:nvPr/>
            </p:nvSpPr>
            <p:spPr bwMode="auto">
              <a:xfrm flipV="1">
                <a:off x="6091572" y="5202658"/>
                <a:ext cx="741310" cy="274645"/>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28" name="Line 195"/>
              <p:cNvSpPr>
                <a:spLocks noChangeShapeType="1"/>
              </p:cNvSpPr>
              <p:nvPr/>
            </p:nvSpPr>
            <p:spPr bwMode="auto">
              <a:xfrm>
                <a:off x="6105859" y="5964677"/>
                <a:ext cx="727023" cy="103191"/>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56" name="Oval 5"/>
              <p:cNvSpPr>
                <a:spLocks noChangeArrowheads="1"/>
              </p:cNvSpPr>
              <p:nvPr/>
            </p:nvSpPr>
            <p:spPr bwMode="auto">
              <a:xfrm>
                <a:off x="1338461" y="5102024"/>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pSp>
            <p:nvGrpSpPr>
              <p:cNvPr id="30" name="Group 21510"/>
              <p:cNvGrpSpPr>
                <a:grpSpLocks/>
              </p:cNvGrpSpPr>
              <p:nvPr/>
            </p:nvGrpSpPr>
            <p:grpSpPr bwMode="auto">
              <a:xfrm>
                <a:off x="645249" y="5477174"/>
                <a:ext cx="645988" cy="667062"/>
                <a:chOff x="645249" y="5477174"/>
                <a:chExt cx="645988" cy="667062"/>
              </a:xfrm>
            </p:grpSpPr>
            <p:sp>
              <p:nvSpPr>
                <p:cNvPr id="53" name="Oval 5"/>
                <p:cNvSpPr>
                  <a:spLocks noChangeArrowheads="1"/>
                </p:cNvSpPr>
                <p:nvPr/>
              </p:nvSpPr>
              <p:spPr bwMode="auto">
                <a:xfrm>
                  <a:off x="645249" y="5477174"/>
                  <a:ext cx="642093" cy="66706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 name="Rectangle 99"/>
                <p:cNvSpPr>
                  <a:spLocks noChangeArrowheads="1"/>
                </p:cNvSpPr>
                <p:nvPr/>
              </p:nvSpPr>
              <p:spPr bwMode="auto">
                <a:xfrm>
                  <a:off x="645271" y="5840572"/>
                  <a:ext cx="645966" cy="25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1100" dirty="0" err="1" smtClean="0">
                      <a:ea typeface="MS PGothic" pitchFamily="34" charset="-128"/>
                    </a:rPr>
                    <a:t>Famifed</a:t>
                  </a:r>
                  <a:endParaRPr lang="en-US" altLang="en-US" sz="1100" dirty="0">
                    <a:ea typeface="MS PGothic" pitchFamily="34" charset="-128"/>
                  </a:endParaRPr>
                </a:p>
              </p:txBody>
            </p:sp>
          </p:grpSp>
          <p:grpSp>
            <p:nvGrpSpPr>
              <p:cNvPr id="31" name="Group 21511"/>
              <p:cNvGrpSpPr>
                <a:grpSpLocks/>
              </p:cNvGrpSpPr>
              <p:nvPr/>
            </p:nvGrpSpPr>
            <p:grpSpPr bwMode="auto">
              <a:xfrm>
                <a:off x="2057549" y="4707138"/>
                <a:ext cx="638174" cy="632917"/>
                <a:chOff x="2057549" y="4707138"/>
                <a:chExt cx="638174" cy="632917"/>
              </a:xfrm>
            </p:grpSpPr>
            <p:sp>
              <p:nvSpPr>
                <p:cNvPr id="50" name="Oval 5"/>
                <p:cNvSpPr>
                  <a:spLocks noChangeArrowheads="1"/>
                </p:cNvSpPr>
                <p:nvPr/>
              </p:nvSpPr>
              <p:spPr bwMode="auto">
                <a:xfrm>
                  <a:off x="2057549" y="470713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 name="Rectangle 99"/>
                <p:cNvSpPr>
                  <a:spLocks noChangeArrowheads="1"/>
                </p:cNvSpPr>
                <p:nvPr/>
              </p:nvSpPr>
              <p:spPr bwMode="auto">
                <a:xfrm>
                  <a:off x="2093312" y="5065621"/>
                  <a:ext cx="5915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ONEM</a:t>
                  </a:r>
                </a:p>
              </p:txBody>
            </p:sp>
            <p:pic>
              <p:nvPicPr>
                <p:cNvPr id="5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9861" y="4828578"/>
                  <a:ext cx="388618" cy="32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1516"/>
              <p:cNvGrpSpPr>
                <a:grpSpLocks/>
              </p:cNvGrpSpPr>
              <p:nvPr/>
            </p:nvGrpSpPr>
            <p:grpSpPr bwMode="auto">
              <a:xfrm>
                <a:off x="3446342" y="3841519"/>
                <a:ext cx="638174" cy="632917"/>
                <a:chOff x="3446342" y="3841519"/>
                <a:chExt cx="638174" cy="632917"/>
              </a:xfrm>
            </p:grpSpPr>
            <p:sp>
              <p:nvSpPr>
                <p:cNvPr id="44" name="Oval 5"/>
                <p:cNvSpPr>
                  <a:spLocks noChangeArrowheads="1"/>
                </p:cNvSpPr>
                <p:nvPr/>
              </p:nvSpPr>
              <p:spPr bwMode="auto">
                <a:xfrm>
                  <a:off x="3446342" y="3841519"/>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 name="Rectangle 99"/>
                <p:cNvSpPr>
                  <a:spLocks noChangeArrowheads="1"/>
                </p:cNvSpPr>
                <p:nvPr/>
              </p:nvSpPr>
              <p:spPr bwMode="auto">
                <a:xfrm>
                  <a:off x="3487715" y="4200002"/>
                  <a:ext cx="58028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INAMI</a:t>
                  </a:r>
                </a:p>
              </p:txBody>
            </p:sp>
            <p:pic>
              <p:nvPicPr>
                <p:cNvPr id="4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7547" y="3998552"/>
                  <a:ext cx="435764" cy="22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4" name="Object 21518"/>
              <p:cNvGraphicFramePr>
                <a:graphicFrameLocks noChangeAspect="1"/>
              </p:cNvGraphicFramePr>
              <p:nvPr/>
            </p:nvGraphicFramePr>
            <p:xfrm>
              <a:off x="2834264" y="3221859"/>
              <a:ext cx="542925" cy="552450"/>
            </p:xfrm>
            <a:graphic>
              <a:graphicData uri="http://schemas.openxmlformats.org/presentationml/2006/ole">
                <mc:AlternateContent xmlns:mc="http://schemas.openxmlformats.org/markup-compatibility/2006">
                  <mc:Choice xmlns:v="urn:schemas-microsoft-com:vml" Requires="v">
                    <p:oleObj spid="_x0000_s75920" name="Clip" r:id="rId10" imgW="1088136" imgH="1108253" progId="MS_ClipArt_Gallery.2">
                      <p:embed/>
                    </p:oleObj>
                  </mc:Choice>
                  <mc:Fallback>
                    <p:oleObj name="Clip" r:id="rId10" imgW="1088136" imgH="110825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4264" y="3221859"/>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1520"/>
              <p:cNvGraphicFramePr>
                <a:graphicFrameLocks noChangeAspect="1"/>
              </p:cNvGraphicFramePr>
              <p:nvPr/>
            </p:nvGraphicFramePr>
            <p:xfrm>
              <a:off x="1811245" y="3654026"/>
              <a:ext cx="542925" cy="552450"/>
            </p:xfrm>
            <a:graphic>
              <a:graphicData uri="http://schemas.openxmlformats.org/presentationml/2006/ole">
                <mc:AlternateContent xmlns:mc="http://schemas.openxmlformats.org/markup-compatibility/2006">
                  <mc:Choice xmlns:v="urn:schemas-microsoft-com:vml" Requires="v">
                    <p:oleObj spid="_x0000_s75921" name="Clip" r:id="rId12" imgW="1088136" imgH="1108253" progId="MS_ClipArt_Gallery.2">
                      <p:embed/>
                    </p:oleObj>
                  </mc:Choice>
                  <mc:Fallback>
                    <p:oleObj name="Clip" r:id="rId12" imgW="1088136" imgH="110825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1245" y="3654026"/>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1521"/>
              <p:cNvGraphicFramePr>
                <a:graphicFrameLocks noChangeAspect="1"/>
              </p:cNvGraphicFramePr>
              <p:nvPr/>
            </p:nvGraphicFramePr>
            <p:xfrm>
              <a:off x="645249" y="4216001"/>
              <a:ext cx="542925" cy="552450"/>
            </p:xfrm>
            <a:graphic>
              <a:graphicData uri="http://schemas.openxmlformats.org/presentationml/2006/ole">
                <mc:AlternateContent xmlns:mc="http://schemas.openxmlformats.org/markup-compatibility/2006">
                  <mc:Choice xmlns:v="urn:schemas-microsoft-com:vml" Requires="v">
                    <p:oleObj spid="_x0000_s75922" name="Clip" r:id="rId13" imgW="1088136" imgH="1108253" progId="MS_ClipArt_Gallery.2">
                      <p:embed/>
                    </p:oleObj>
                  </mc:Choice>
                  <mc:Fallback>
                    <p:oleObj name="Clip" r:id="rId13" imgW="1088136" imgH="110825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249" y="4216001"/>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032" y="3471544"/>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10" y="3996346"/>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8"/>
              <p:cNvGrpSpPr>
                <a:grpSpLocks/>
              </p:cNvGrpSpPr>
              <p:nvPr/>
            </p:nvGrpSpPr>
            <p:grpSpPr bwMode="auto">
              <a:xfrm>
                <a:off x="1976635" y="1424312"/>
                <a:ext cx="1328443" cy="1269233"/>
                <a:chOff x="6300191" y="2276872"/>
                <a:chExt cx="2172687" cy="2058653"/>
              </a:xfrm>
            </p:grpSpPr>
            <p:grpSp>
              <p:nvGrpSpPr>
                <p:cNvPr id="40" name="Group 17"/>
                <p:cNvGrpSpPr>
                  <a:grpSpLocks/>
                </p:cNvGrpSpPr>
                <p:nvPr/>
              </p:nvGrpSpPr>
              <p:grpSpPr bwMode="auto">
                <a:xfrm>
                  <a:off x="6300191" y="2276872"/>
                  <a:ext cx="2172687" cy="2058653"/>
                  <a:chOff x="6300191" y="2276872"/>
                  <a:chExt cx="2172687" cy="2058653"/>
                </a:xfrm>
              </p:grpSpPr>
              <p:sp>
                <p:nvSpPr>
                  <p:cNvPr id="42" name="Rounded Rectangle 41"/>
                  <p:cNvSpPr/>
                  <p:nvPr/>
                </p:nvSpPr>
                <p:spPr>
                  <a:xfrm>
                    <a:off x="6300896" y="2276872"/>
                    <a:ext cx="2173014" cy="2057375"/>
                  </a:xfrm>
                  <a:prstGeom prst="roundRect">
                    <a:avLst/>
                  </a:prstGeom>
                  <a:ln w="3175">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3" name="Content Placeholder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06610" y="2314310"/>
                    <a:ext cx="1256538" cy="180182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41" name="TextBox 13"/>
                <p:cNvSpPr txBox="1">
                  <a:spLocks noChangeArrowheads="1"/>
                </p:cNvSpPr>
                <p:nvPr/>
              </p:nvSpPr>
              <p:spPr bwMode="auto">
                <a:xfrm>
                  <a:off x="6451270" y="3802951"/>
                  <a:ext cx="1767215" cy="499204"/>
                </a:xfrm>
                <a:prstGeom prst="rect">
                  <a:avLst/>
                </a:prstGeom>
                <a:solidFill>
                  <a:srgbClr val="0070C0"/>
                </a:solidFill>
                <a:ln w="3175">
                  <a:solidFill>
                    <a:srgbClr val="0070C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FFFFFF"/>
                      </a:solidFill>
                      <a:latin typeface="Arial" pitchFamily="34" charset="0"/>
                      <a:cs typeface="Arial" pitchFamily="34" charset="0"/>
                      <a:sym typeface="Arial" pitchFamily="34" charset="0"/>
                    </a:rPr>
                    <a:t>employer</a:t>
                  </a:r>
                </a:p>
              </p:txBody>
            </p:sp>
          </p:grpSp>
        </p:grpSp>
        <p:sp>
          <p:nvSpPr>
            <p:cNvPr id="7" name="Text Box 201"/>
            <p:cNvSpPr txBox="1">
              <a:spLocks noChangeArrowheads="1"/>
            </p:cNvSpPr>
            <p:nvPr/>
          </p:nvSpPr>
          <p:spPr bwMode="auto">
            <a:xfrm rot="-1286495">
              <a:off x="6182418" y="4823286"/>
              <a:ext cx="1149022"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old age pension</a:t>
              </a:r>
              <a:endParaRPr lang="nl-BE" altLang="en-US" sz="1000" i="1">
                <a:latin typeface="Helvetica Neue Light"/>
                <a:ea typeface="MS PGothic" pitchFamily="34" charset="-128"/>
              </a:endParaRPr>
            </a:p>
          </p:txBody>
        </p:sp>
        <p:sp>
          <p:nvSpPr>
            <p:cNvPr id="8" name="Text Box 202"/>
            <p:cNvSpPr txBox="1">
              <a:spLocks noChangeArrowheads="1"/>
            </p:cNvSpPr>
            <p:nvPr/>
          </p:nvSpPr>
          <p:spPr bwMode="auto">
            <a:xfrm rot="509390">
              <a:off x="6270796" y="6024676"/>
              <a:ext cx="829043"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holiday pay</a:t>
              </a:r>
              <a:endParaRPr lang="nl-BE" altLang="en-US" sz="1000" i="1">
                <a:latin typeface="Helvetica Neue Light"/>
                <a:ea typeface="MS PGothic" pitchFamily="34" charset="-128"/>
              </a:endParaRPr>
            </a:p>
          </p:txBody>
        </p:sp>
        <p:cxnSp>
          <p:nvCxnSpPr>
            <p:cNvPr id="9" name="Straight Arrow Connector 2"/>
            <p:cNvCxnSpPr>
              <a:cxnSpLocks noChangeShapeType="1"/>
            </p:cNvCxnSpPr>
            <p:nvPr/>
          </p:nvCxnSpPr>
          <p:spPr bwMode="auto">
            <a:xfrm>
              <a:off x="3796534" y="1999612"/>
              <a:ext cx="1222135" cy="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6"/>
            <p:cNvCxnSpPr>
              <a:cxnSpLocks noChangeShapeType="1"/>
            </p:cNvCxnSpPr>
            <p:nvPr/>
          </p:nvCxnSpPr>
          <p:spPr bwMode="auto">
            <a:xfrm flipH="1" flipV="1">
              <a:off x="4211960" y="4395316"/>
              <a:ext cx="988690" cy="905892"/>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23"/>
            <p:cNvCxnSpPr>
              <a:cxnSpLocks noChangeShapeType="1"/>
            </p:cNvCxnSpPr>
            <p:nvPr/>
          </p:nvCxnSpPr>
          <p:spPr bwMode="auto">
            <a:xfrm flipH="1" flipV="1">
              <a:off x="2966466" y="5140522"/>
              <a:ext cx="2181598" cy="37671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31"/>
            <p:cNvCxnSpPr>
              <a:cxnSpLocks noChangeShapeType="1"/>
            </p:cNvCxnSpPr>
            <p:nvPr/>
          </p:nvCxnSpPr>
          <p:spPr bwMode="auto">
            <a:xfrm flipH="1" flipV="1">
              <a:off x="2282398" y="5540838"/>
              <a:ext cx="2865666" cy="10451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3"/>
            <p:cNvCxnSpPr>
              <a:cxnSpLocks noChangeShapeType="1"/>
            </p:cNvCxnSpPr>
            <p:nvPr/>
          </p:nvCxnSpPr>
          <p:spPr bwMode="auto">
            <a:xfrm flipH="1">
              <a:off x="1635765" y="5763785"/>
              <a:ext cx="3512299" cy="18963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a:xfrm>
              <a:off x="3598438" y="2657476"/>
              <a:ext cx="258735" cy="1011238"/>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a:xfrm flipH="1">
              <a:off x="2658739" y="2795589"/>
              <a:ext cx="168257" cy="1692275"/>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a:xfrm flipH="1">
              <a:off x="1388875" y="2657476"/>
              <a:ext cx="869857" cy="2613026"/>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 name="Text Box 745"/>
          <p:cNvSpPr txBox="1">
            <a:spLocks noChangeArrowheads="1"/>
          </p:cNvSpPr>
          <p:nvPr/>
        </p:nvSpPr>
        <p:spPr bwMode="auto">
          <a:xfrm>
            <a:off x="4433888" y="2792413"/>
            <a:ext cx="1982787" cy="708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one</a:t>
            </a:r>
            <a:r>
              <a:rPr lang="nl-BE" altLang="en-US" sz="2000">
                <a:solidFill>
                  <a:srgbClr val="0070C0"/>
                </a:solidFill>
                <a:latin typeface="Verdana" pitchFamily="34" charset="0"/>
                <a:ea typeface="Verdana" pitchFamily="34" charset="0"/>
                <a:cs typeface="Verdana" pitchFamily="34" charset="0"/>
              </a:rPr>
              <a:t> ele</a:t>
            </a:r>
            <a:r>
              <a:rPr lang="fr-BE" altLang="en-US" sz="2000">
                <a:solidFill>
                  <a:srgbClr val="0070C0"/>
                </a:solidFill>
                <a:latin typeface="Verdana" pitchFamily="34" charset="0"/>
                <a:ea typeface="Verdana" pitchFamily="34" charset="0"/>
                <a:cs typeface="Verdana" pitchFamily="34" charset="0"/>
              </a:rPr>
              <a:t>c</a:t>
            </a:r>
            <a:r>
              <a:rPr lang="nl-BE" altLang="en-US" sz="2000">
                <a:solidFill>
                  <a:srgbClr val="0070C0"/>
                </a:solidFill>
                <a:latin typeface="Verdana" pitchFamily="34" charset="0"/>
                <a:ea typeface="Verdana" pitchFamily="34" charset="0"/>
                <a:cs typeface="Verdana" pitchFamily="34" charset="0"/>
              </a:rPr>
              <a:t>troni</a:t>
            </a:r>
            <a:r>
              <a:rPr lang="fr-BE" altLang="en-US" sz="2000">
                <a:solidFill>
                  <a:srgbClr val="0070C0"/>
                </a:solidFill>
                <a:latin typeface="Verdana" pitchFamily="34" charset="0"/>
                <a:ea typeface="Verdana" pitchFamily="34" charset="0"/>
                <a:cs typeface="Verdana" pitchFamily="34" charset="0"/>
              </a:rPr>
              <a:t>c</a:t>
            </a:r>
            <a:endParaRPr lang="nl-BE" altLang="en-US" sz="2000">
              <a:solidFill>
                <a:srgbClr val="0070C0"/>
              </a:solidFill>
              <a:latin typeface="Verdana" pitchFamily="34" charset="0"/>
              <a:ea typeface="Verdana" pitchFamily="34" charset="0"/>
              <a:cs typeface="Verdana" pitchFamily="34" charset="0"/>
            </a:endParaRPr>
          </a:p>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declaration</a:t>
            </a:r>
            <a:endParaRPr lang="nl-BE" altLang="en-US" sz="2000">
              <a:solidFill>
                <a:srgbClr val="0070C0"/>
              </a:solidFill>
              <a:latin typeface="Verdana" pitchFamily="34" charset="0"/>
              <a:ea typeface="Verdana" pitchFamily="34" charset="0"/>
              <a:cs typeface="Verdana" pitchFamily="34" charset="0"/>
            </a:endParaRPr>
          </a:p>
        </p:txBody>
      </p:sp>
      <p:pic>
        <p:nvPicPr>
          <p:cNvPr id="115"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9271" y="5459172"/>
            <a:ext cx="374738" cy="30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814" name="Picture 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89385" y="4927092"/>
            <a:ext cx="302895" cy="2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87624" y="5088607"/>
            <a:ext cx="428625" cy="428625"/>
          </a:xfrm>
          <a:prstGeom prst="rect">
            <a:avLst/>
          </a:prstGeom>
        </p:spPr>
      </p:pic>
    </p:spTree>
    <p:extLst>
      <p:ext uri="{BB962C8B-B14F-4D97-AF65-F5344CB8AC3E}">
        <p14:creationId xmlns:p14="http://schemas.microsoft.com/office/powerpoint/2010/main" val="3429533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altLang="en-US" smtClean="0"/>
              <a:t>Declaration of social risks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types of social risks</a:t>
            </a:r>
          </a:p>
          <a:p>
            <a:pPr lvl="1" algn="just" eaLnBrk="1" fontAlgn="auto" hangingPunct="1">
              <a:spcAft>
                <a:spcPts val="0"/>
              </a:spcAft>
              <a:defRPr/>
            </a:pPr>
            <a:r>
              <a:rPr lang="en-GB" sz="1600"/>
              <a:t>child benefits</a:t>
            </a:r>
          </a:p>
          <a:p>
            <a:pPr lvl="1" algn="just" eaLnBrk="1" fontAlgn="auto" hangingPunct="1">
              <a:spcAft>
                <a:spcPts val="0"/>
              </a:spcAft>
              <a:defRPr/>
            </a:pPr>
            <a:r>
              <a:rPr lang="en-GB" sz="1600"/>
              <a:t>incapacity for work ((labour) accident, (occupational) disease, …)</a:t>
            </a:r>
          </a:p>
          <a:p>
            <a:pPr lvl="1" algn="just" eaLnBrk="1" fontAlgn="auto" hangingPunct="1">
              <a:spcAft>
                <a:spcPts val="0"/>
              </a:spcAft>
              <a:defRPr/>
            </a:pPr>
            <a:r>
              <a:rPr lang="en-GB" sz="1600"/>
              <a:t>unemployment</a:t>
            </a:r>
          </a:p>
          <a:p>
            <a:pPr lvl="1" algn="just" eaLnBrk="1" fontAlgn="auto" hangingPunct="1">
              <a:spcAft>
                <a:spcPts val="0"/>
              </a:spcAft>
              <a:defRPr/>
            </a:pPr>
            <a:r>
              <a:rPr lang="en-GB" sz="1600"/>
              <a:t>old age pension</a:t>
            </a:r>
          </a:p>
          <a:p>
            <a:pPr algn="just" eaLnBrk="1" fontAlgn="auto" hangingPunct="1">
              <a:spcAft>
                <a:spcPts val="0"/>
              </a:spcAft>
              <a:defRPr/>
            </a:pPr>
            <a:r>
              <a:rPr lang="en-GB" sz="1800"/>
              <a:t>3 possible moments of declaration</a:t>
            </a:r>
          </a:p>
          <a:p>
            <a:pPr lvl="1" algn="just" eaLnBrk="1" fontAlgn="auto" hangingPunct="1">
              <a:spcAft>
                <a:spcPts val="0"/>
              </a:spcAft>
              <a:defRPr/>
            </a:pPr>
            <a:r>
              <a:rPr lang="en-GB" sz="1600"/>
              <a:t>start of the social risk</a:t>
            </a:r>
          </a:p>
          <a:p>
            <a:pPr lvl="1" algn="just" eaLnBrk="1" fontAlgn="auto" hangingPunct="1">
              <a:spcAft>
                <a:spcPts val="0"/>
              </a:spcAft>
              <a:defRPr/>
            </a:pPr>
            <a:r>
              <a:rPr lang="en-GB" sz="1600"/>
              <a:t>recurrence or continuation of the social risk</a:t>
            </a:r>
          </a:p>
          <a:p>
            <a:pPr lvl="1" algn="just" eaLnBrk="1" fontAlgn="auto" hangingPunct="1">
              <a:spcAft>
                <a:spcPts val="0"/>
              </a:spcAft>
              <a:defRPr/>
            </a:pPr>
            <a:r>
              <a:rPr lang="en-GB" sz="1600"/>
              <a:t>end of the social risk</a:t>
            </a:r>
          </a:p>
          <a:p>
            <a:pPr algn="just" eaLnBrk="1" fontAlgn="auto" hangingPunct="1">
              <a:spcAft>
                <a:spcPts val="0"/>
              </a:spcAft>
              <a:defRPr/>
            </a:pPr>
            <a:r>
              <a:rPr lang="en-GB" sz="1800"/>
              <a:t>structure of the declaration</a:t>
            </a:r>
          </a:p>
          <a:p>
            <a:pPr lvl="1" algn="just" eaLnBrk="1" fontAlgn="auto" hangingPunct="1">
              <a:spcAft>
                <a:spcPts val="0"/>
              </a:spcAft>
              <a:defRPr/>
            </a:pPr>
            <a:r>
              <a:rPr lang="en-GB" sz="1600"/>
              <a:t>identification data</a:t>
            </a:r>
          </a:p>
          <a:p>
            <a:pPr lvl="1" algn="just" eaLnBrk="1" fontAlgn="auto" hangingPunct="1">
              <a:spcAft>
                <a:spcPts val="0"/>
              </a:spcAft>
              <a:defRPr/>
            </a:pPr>
            <a:r>
              <a:rPr lang="en-GB" sz="1600"/>
              <a:t>if necessary, salary and working time data not yet declared via a quarterly declaration (mini-declaration)</a:t>
            </a:r>
          </a:p>
          <a:p>
            <a:pPr lvl="1" algn="just" eaLnBrk="1" fontAlgn="auto" hangingPunct="1">
              <a:spcAft>
                <a:spcPts val="0"/>
              </a:spcAft>
              <a:defRPr/>
            </a:pPr>
            <a:r>
              <a:rPr lang="en-GB" sz="1600"/>
              <a:t>specific data concerning the social risk</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96752412-DA52-43F1-92CB-E697ED8162C5}" type="slidenum">
              <a:rPr lang="en-US"/>
              <a:pPr>
                <a:defRPr/>
              </a:pPr>
              <a:t>33</a:t>
            </a:fld>
            <a:endParaRPr lang="en-US"/>
          </a:p>
        </p:txBody>
      </p:sp>
    </p:spTree>
    <p:extLst>
      <p:ext uri="{BB962C8B-B14F-4D97-AF65-F5344CB8AC3E}">
        <p14:creationId xmlns:p14="http://schemas.microsoft.com/office/powerpoint/2010/main" val="2037612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nl-BE" altLang="en-US" smtClean="0"/>
              <a:t>LIMOSA</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dirty="0"/>
              <a:t>integrated electronic service delivery based on a single, mandatory declaration in case of temporary or partial professional activities of foreign employees and self-employed persons in Belgium</a:t>
            </a:r>
          </a:p>
          <a:p>
            <a:pPr algn="just" eaLnBrk="1" fontAlgn="auto" hangingPunct="1">
              <a:lnSpc>
                <a:spcPct val="90000"/>
              </a:lnSpc>
              <a:spcAft>
                <a:spcPts val="0"/>
              </a:spcAft>
              <a:defRPr/>
            </a:pPr>
            <a:r>
              <a:rPr lang="en-GB" sz="1800" dirty="0" smtClean="0"/>
              <a:t>500.000  declarations </a:t>
            </a:r>
            <a:r>
              <a:rPr lang="en-GB" sz="1800" dirty="0"/>
              <a:t>per year</a:t>
            </a:r>
          </a:p>
          <a:p>
            <a:pPr algn="just" eaLnBrk="1" fontAlgn="auto" hangingPunct="1">
              <a:lnSpc>
                <a:spcPct val="90000"/>
              </a:lnSpc>
              <a:spcAft>
                <a:spcPts val="0"/>
              </a:spcAft>
              <a:defRPr/>
            </a:pPr>
            <a:r>
              <a:rPr lang="en-GB" sz="1800" dirty="0"/>
              <a:t>reduction of process time from 7 days to 5 minutes</a:t>
            </a:r>
          </a:p>
          <a:p>
            <a:pPr algn="just" eaLnBrk="1" fontAlgn="auto" hangingPunct="1">
              <a:lnSpc>
                <a:spcPct val="90000"/>
              </a:lnSpc>
              <a:spcAft>
                <a:spcPts val="0"/>
              </a:spcAft>
              <a:defRPr/>
            </a:pPr>
            <a:r>
              <a:rPr lang="en-GB" sz="1800" dirty="0"/>
              <a:t>integrated service throughout 8 types of institutions (750 concrete institutions)</a:t>
            </a:r>
          </a:p>
          <a:p>
            <a:pPr algn="just" eaLnBrk="1" fontAlgn="auto" hangingPunct="1">
              <a:lnSpc>
                <a:spcPct val="90000"/>
              </a:lnSpc>
              <a:spcAft>
                <a:spcPts val="0"/>
              </a:spcAft>
              <a:defRPr/>
            </a:pPr>
            <a:r>
              <a:rPr lang="en-GB" sz="1800" dirty="0"/>
              <a:t>gains in effectiveness</a:t>
            </a:r>
          </a:p>
          <a:p>
            <a:pPr lvl="1" algn="just" eaLnBrk="1" fontAlgn="auto" hangingPunct="1">
              <a:lnSpc>
                <a:spcPct val="90000"/>
              </a:lnSpc>
              <a:spcAft>
                <a:spcPts val="0"/>
              </a:spcAft>
              <a:defRPr/>
            </a:pPr>
            <a:r>
              <a:rPr lang="en-GB" sz="1600" dirty="0"/>
              <a:t>improvement of social protection of migrant workers</a:t>
            </a:r>
          </a:p>
          <a:p>
            <a:pPr lvl="1" algn="just" eaLnBrk="1" fontAlgn="auto" hangingPunct="1">
              <a:lnSpc>
                <a:spcPct val="90000"/>
              </a:lnSpc>
              <a:spcAft>
                <a:spcPts val="0"/>
              </a:spcAft>
              <a:defRPr/>
            </a:pPr>
            <a:r>
              <a:rPr lang="en-GB" sz="1600" dirty="0"/>
              <a:t>enhancement of free movement of workers and services</a:t>
            </a:r>
          </a:p>
          <a:p>
            <a:pPr algn="just" eaLnBrk="1" fontAlgn="auto" hangingPunct="1">
              <a:lnSpc>
                <a:spcPct val="90000"/>
              </a:lnSpc>
              <a:spcAft>
                <a:spcPts val="0"/>
              </a:spcAft>
              <a:defRPr/>
            </a:pPr>
            <a:r>
              <a:rPr lang="en-GB" sz="1800" dirty="0"/>
              <a:t>gains in efficiency</a:t>
            </a:r>
          </a:p>
          <a:p>
            <a:pPr lvl="1" algn="just" eaLnBrk="1" fontAlgn="auto" hangingPunct="1">
              <a:lnSpc>
                <a:spcPct val="90000"/>
              </a:lnSpc>
              <a:spcAft>
                <a:spcPts val="0"/>
              </a:spcAft>
              <a:defRPr/>
            </a:pPr>
            <a:r>
              <a:rPr lang="en-GB" sz="1600" dirty="0"/>
              <a:t>lower cost due to single, multifunctional and electronic information collection and integrated information processing</a:t>
            </a:r>
          </a:p>
          <a:p>
            <a:pPr lvl="1" algn="just" eaLnBrk="1" fontAlgn="auto" hangingPunct="1">
              <a:lnSpc>
                <a:spcPct val="90000"/>
              </a:lnSpc>
              <a:spcAft>
                <a:spcPts val="0"/>
              </a:spcAft>
              <a:defRPr/>
            </a:pPr>
            <a:r>
              <a:rPr lang="en-GB" sz="1600" dirty="0"/>
              <a:t>shortening of clearance times with immediate return of receipt</a:t>
            </a:r>
          </a:p>
          <a:p>
            <a:pPr lvl="1" algn="just" eaLnBrk="1" fontAlgn="auto" hangingPunct="1">
              <a:lnSpc>
                <a:spcPct val="90000"/>
              </a:lnSpc>
              <a:spcAft>
                <a:spcPts val="0"/>
              </a:spcAft>
              <a:defRPr/>
            </a:pPr>
            <a:r>
              <a:rPr lang="en-GB" sz="1600" dirty="0"/>
              <a:t>availability of integrated services according to the logic of the user at any time and from anywhere</a:t>
            </a:r>
          </a:p>
          <a:p>
            <a:pPr algn="just" eaLnBrk="1" fontAlgn="auto" hangingPunct="1">
              <a:lnSpc>
                <a:spcPct val="90000"/>
              </a:lnSpc>
              <a:spcAft>
                <a:spcPts val="0"/>
              </a:spcAft>
              <a:defRPr/>
            </a:pPr>
            <a:r>
              <a:rPr lang="en-GB" sz="1800" dirty="0"/>
              <a:t>gains in transparency</a:t>
            </a:r>
          </a:p>
          <a:p>
            <a:pPr lvl="1" algn="just" eaLnBrk="1" fontAlgn="auto" hangingPunct="1">
              <a:lnSpc>
                <a:spcPct val="90000"/>
              </a:lnSpc>
              <a:spcAft>
                <a:spcPts val="0"/>
              </a:spcAft>
              <a:defRPr/>
            </a:pPr>
            <a:r>
              <a:rPr lang="en-GB" sz="1600" dirty="0"/>
              <a:t>permanent access for the user to the processing status of its declaration</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EC2E1134-F892-49DE-83DB-6723D336BCC9}" type="slidenum">
              <a:rPr lang="en-US"/>
              <a:pPr>
                <a:defRPr/>
              </a:pPr>
              <a:t>34</a:t>
            </a:fld>
            <a:endParaRPr lang="en-US"/>
          </a:p>
        </p:txBody>
      </p:sp>
    </p:spTree>
    <p:extLst>
      <p:ext uri="{BB962C8B-B14F-4D97-AF65-F5344CB8AC3E}">
        <p14:creationId xmlns:p14="http://schemas.microsoft.com/office/powerpoint/2010/main" val="3089866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922114"/>
          </a:xfrm>
        </p:spPr>
        <p:txBody>
          <a:bodyPr rtlCol="0">
            <a:normAutofit/>
          </a:bodyPr>
          <a:lstStyle/>
          <a:p>
            <a:pPr eaLnBrk="1" fontAlgn="auto" hangingPunct="1">
              <a:spcAft>
                <a:spcPts val="0"/>
              </a:spcAft>
              <a:defRPr/>
            </a:pPr>
            <a:r>
              <a:rPr lang="nl-BE" sz="3400" dirty="0"/>
              <a:t>I</a:t>
            </a:r>
            <a:r>
              <a:rPr lang="en-GB" sz="3400" dirty="0" err="1"/>
              <a:t>nstitutional</a:t>
            </a:r>
            <a:r>
              <a:rPr lang="en-GB" sz="3400" dirty="0"/>
              <a:t> structure </a:t>
            </a:r>
            <a:r>
              <a:rPr lang="en-GB" sz="3400" dirty="0" smtClean="0"/>
              <a:t>&amp; </a:t>
            </a:r>
            <a:r>
              <a:rPr lang="en-GB" sz="3400" dirty="0"/>
              <a:t>financing of </a:t>
            </a:r>
            <a:r>
              <a:rPr lang="en-GB" sz="3400" dirty="0" smtClean="0"/>
              <a:t>the CBSS</a:t>
            </a:r>
            <a:endParaRPr lang="en-US" sz="3400" dirty="0"/>
          </a:p>
        </p:txBody>
      </p:sp>
      <p:sp>
        <p:nvSpPr>
          <p:cNvPr id="49155" name="Content Placeholder 2"/>
          <p:cNvSpPr>
            <a:spLocks noGrp="1"/>
          </p:cNvSpPr>
          <p:nvPr>
            <p:ph idx="1"/>
          </p:nvPr>
        </p:nvSpPr>
        <p:spPr/>
        <p:txBody>
          <a:bodyPr/>
          <a:lstStyle/>
          <a:p>
            <a:pPr algn="just" eaLnBrk="1" hangingPunct="1"/>
            <a:r>
              <a:rPr lang="en-GB" altLang="en-US" sz="1800" dirty="0" smtClean="0"/>
              <a:t>cooperative governance</a:t>
            </a:r>
          </a:p>
          <a:p>
            <a:pPr algn="just" eaLnBrk="1" hangingPunct="1"/>
            <a:endParaRPr lang="en-GB" altLang="en-US" sz="1800" dirty="0" smtClean="0"/>
          </a:p>
          <a:p>
            <a:pPr algn="just" eaLnBrk="1" hangingPunct="1"/>
            <a:r>
              <a:rPr lang="en-GB" altLang="en-US" sz="1800" dirty="0" smtClean="0"/>
              <a:t>adequate management and control techniques</a:t>
            </a:r>
          </a:p>
          <a:p>
            <a:pPr algn="just" eaLnBrk="1" hangingPunct="1"/>
            <a:endParaRPr lang="en-GB" altLang="en-US" sz="1800" dirty="0" smtClean="0"/>
          </a:p>
          <a:p>
            <a:pPr algn="just" eaLnBrk="1" hangingPunct="1"/>
            <a:r>
              <a:rPr lang="en-GB" altLang="en-US" sz="1800" dirty="0" smtClean="0"/>
              <a:t>financing principles</a:t>
            </a:r>
          </a:p>
          <a:p>
            <a:pPr eaLnBrk="1" hangingPunct="1"/>
            <a:endParaRPr lang="nl-BE" altLang="en-US" sz="1800" dirty="0" smtClean="0"/>
          </a:p>
          <a:p>
            <a:pPr eaLnBrk="1" hangingPunct="1"/>
            <a:r>
              <a:rPr lang="nl-BE" altLang="en-US" sz="1800" dirty="0" err="1" smtClean="0"/>
              <a:t>internal</a:t>
            </a:r>
            <a:r>
              <a:rPr lang="nl-BE" altLang="en-US" sz="1800" dirty="0" smtClean="0"/>
              <a:t> </a:t>
            </a:r>
            <a:r>
              <a:rPr lang="nl-BE" altLang="en-US" sz="1800" dirty="0" err="1" smtClean="0"/>
              <a:t>organization</a:t>
            </a:r>
            <a:endParaRPr lang="en-US" altLang="en-US" sz="1800"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3CEB7480-263A-4347-9C3F-2B842C13BE50}" type="slidenum">
              <a:rPr lang="en-US"/>
              <a:pPr>
                <a:defRPr/>
              </a:pPr>
              <a:t>35</a:t>
            </a:fld>
            <a:endParaRPr lang="en-US"/>
          </a:p>
        </p:txBody>
      </p:sp>
    </p:spTree>
    <p:extLst>
      <p:ext uri="{BB962C8B-B14F-4D97-AF65-F5344CB8AC3E}">
        <p14:creationId xmlns:p14="http://schemas.microsoft.com/office/powerpoint/2010/main" val="1574650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smtClean="0"/>
              <a:t>CBSS as driving force</a:t>
            </a:r>
            <a:endParaRPr lang="en-US" altLang="en-US" smtClean="0"/>
          </a:p>
        </p:txBody>
      </p:sp>
      <p:sp>
        <p:nvSpPr>
          <p:cNvPr id="3" name="Content Placeholder 2"/>
          <p:cNvSpPr>
            <a:spLocks noGrp="1"/>
          </p:cNvSpPr>
          <p:nvPr>
            <p:ph idx="1"/>
          </p:nvPr>
        </p:nvSpPr>
        <p:spPr/>
        <p:txBody>
          <a:bodyPr>
            <a:normAutofit fontScale="92500" lnSpcReduction="10000"/>
          </a:bodyPr>
          <a:lstStyle/>
          <a:p>
            <a:r>
              <a:rPr lang="en-GB" sz="1800" dirty="0" smtClean="0"/>
              <a:t>coordination by the Crossroads Bank for Social Security</a:t>
            </a:r>
          </a:p>
          <a:p>
            <a:pPr lvl="1"/>
            <a:r>
              <a:rPr lang="en-GB" sz="1800" dirty="0" smtClean="0"/>
              <a:t>Board of Directors consists of representatives of the companies, the citizens and the actors in the social sector</a:t>
            </a:r>
          </a:p>
          <a:p>
            <a:pPr lvl="1"/>
            <a:r>
              <a:rPr lang="en-GB" sz="1800" dirty="0" smtClean="0"/>
              <a:t>mission</a:t>
            </a:r>
          </a:p>
          <a:p>
            <a:pPr lvl="2"/>
            <a:r>
              <a:rPr lang="en-GB" sz="1800" dirty="0" smtClean="0"/>
              <a:t>definition of the vision and the strategy on </a:t>
            </a:r>
            <a:r>
              <a:rPr lang="en-GB" sz="1800" dirty="0" err="1" smtClean="0"/>
              <a:t>eGovernment</a:t>
            </a:r>
            <a:r>
              <a:rPr lang="en-GB" sz="1800" dirty="0" smtClean="0"/>
              <a:t> in the social sector</a:t>
            </a:r>
          </a:p>
          <a:p>
            <a:pPr lvl="2"/>
            <a:r>
              <a:rPr lang="en-GB" sz="1800" dirty="0" smtClean="0"/>
              <a:t>definition of the common principles related to information management,  information security and privacy protection</a:t>
            </a:r>
          </a:p>
          <a:p>
            <a:pPr lvl="2"/>
            <a:r>
              <a:rPr lang="en-GB" sz="1800" dirty="0" smtClean="0"/>
              <a:t>definition, implementation and management of an interoperability framework</a:t>
            </a:r>
          </a:p>
          <a:p>
            <a:pPr lvl="3"/>
            <a:r>
              <a:rPr lang="en-GB" sz="1800" dirty="0" smtClean="0"/>
              <a:t>technical: secure messaging of several types of information (structured data, documents, images, metadata, …)</a:t>
            </a:r>
          </a:p>
          <a:p>
            <a:pPr lvl="3"/>
            <a:r>
              <a:rPr lang="en-GB" sz="1800" dirty="0" smtClean="0"/>
              <a:t>semantic: harmonization of concepts and co-ordination of necessary legal changes</a:t>
            </a:r>
          </a:p>
          <a:p>
            <a:pPr lvl="3"/>
            <a:r>
              <a:rPr lang="en-GB" sz="1800" dirty="0" smtClean="0"/>
              <a:t>business logic and orchestration support</a:t>
            </a:r>
          </a:p>
          <a:p>
            <a:pPr lvl="2"/>
            <a:r>
              <a:rPr lang="en-GB" sz="1800" dirty="0" smtClean="0"/>
              <a:t>coordination of business process reengineering</a:t>
            </a:r>
          </a:p>
          <a:p>
            <a:pPr lvl="2"/>
            <a:r>
              <a:rPr lang="en-GB" sz="1800" dirty="0" smtClean="0"/>
              <a:t>stimulation of service oriented applications</a:t>
            </a:r>
          </a:p>
          <a:p>
            <a:pPr lvl="2"/>
            <a:r>
              <a:rPr lang="en-GB" sz="1800" dirty="0" smtClean="0"/>
              <a:t>driving force of the necessary innovation and change</a:t>
            </a:r>
          </a:p>
          <a:p>
            <a:pPr lvl="2"/>
            <a:r>
              <a:rPr lang="en-GB" sz="1800" dirty="0" smtClean="0"/>
              <a:t>consultancy and coaching</a:t>
            </a:r>
          </a:p>
          <a:p>
            <a:endParaRPr lang="en-US" dirty="0"/>
          </a:p>
        </p:txBody>
      </p:sp>
      <p:sp>
        <p:nvSpPr>
          <p:cNvPr id="4" name="Slide Number Placeholder 3"/>
          <p:cNvSpPr>
            <a:spLocks noGrp="1"/>
          </p:cNvSpPr>
          <p:nvPr>
            <p:ph type="sldNum" sz="quarter" idx="10"/>
          </p:nvPr>
        </p:nvSpPr>
        <p:spPr/>
        <p:txBody>
          <a:bodyPr/>
          <a:lstStyle/>
          <a:p>
            <a:fld id="{1443EFCE-E153-44CA-A0D9-B576BCFC045D}" type="slidenum">
              <a:rPr lang="en-US" smtClean="0"/>
              <a:pPr/>
              <a:t>36</a:t>
            </a:fld>
            <a:endParaRPr lang="en-US"/>
          </a:p>
        </p:txBody>
      </p:sp>
    </p:spTree>
    <p:extLst>
      <p:ext uri="{BB962C8B-B14F-4D97-AF65-F5344CB8AC3E}">
        <p14:creationId xmlns:p14="http://schemas.microsoft.com/office/powerpoint/2010/main" val="1297540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altLang="en-US" smtClean="0"/>
              <a:t>Co-operative governance</a:t>
            </a:r>
            <a:endParaRPr lang="en-US" altLang="en-US" smtClean="0"/>
          </a:p>
        </p:txBody>
      </p:sp>
      <p:sp>
        <p:nvSpPr>
          <p:cNvPr id="3" name="Content Placeholder 2"/>
          <p:cNvSpPr>
            <a:spLocks noGrp="1"/>
          </p:cNvSpPr>
          <p:nvPr>
            <p:ph idx="1"/>
          </p:nvPr>
        </p:nvSpPr>
        <p:spPr/>
        <p:txBody>
          <a:bodyPr rtlCol="0">
            <a:normAutofit lnSpcReduction="10000"/>
          </a:bodyPr>
          <a:lstStyle/>
          <a:p>
            <a:pPr algn="just" eaLnBrk="1" fontAlgn="auto" hangingPunct="1">
              <a:spcAft>
                <a:spcPts val="0"/>
              </a:spcAft>
              <a:defRPr/>
            </a:pPr>
            <a:r>
              <a:rPr lang="en-GB" sz="1800" dirty="0"/>
              <a:t>CBSS has an innovative model of governance, steering the business process re-engineering with complex interdependencies between all actors involved</a:t>
            </a:r>
          </a:p>
          <a:p>
            <a:pPr algn="just" eaLnBrk="1" fontAlgn="auto" hangingPunct="1">
              <a:spcAft>
                <a:spcPts val="0"/>
              </a:spcAft>
              <a:defRPr/>
            </a:pPr>
            <a:r>
              <a:rPr lang="en-GB" sz="1800" dirty="0"/>
              <a:t>Board of Directors of the CBSS</a:t>
            </a:r>
          </a:p>
          <a:p>
            <a:pPr lvl="1" algn="just" eaLnBrk="1" fontAlgn="auto" hangingPunct="1">
              <a:spcAft>
                <a:spcPts val="0"/>
              </a:spcAft>
              <a:defRPr/>
            </a:pPr>
            <a:r>
              <a:rPr lang="en-GB" sz="1800" dirty="0"/>
              <a:t>consists of representatives of the stakeholders (employers associations, trade unions, social security institutions, …)</a:t>
            </a:r>
          </a:p>
          <a:p>
            <a:pPr lvl="1" algn="just" eaLnBrk="1" fontAlgn="auto" hangingPunct="1">
              <a:spcAft>
                <a:spcPts val="0"/>
              </a:spcAft>
              <a:defRPr/>
            </a:pPr>
            <a:r>
              <a:rPr lang="en-GB" sz="1800" dirty="0"/>
              <a:t>approves the strategic, operational and financial plans of the CBSS</a:t>
            </a:r>
          </a:p>
          <a:p>
            <a:pPr algn="just" eaLnBrk="1" fontAlgn="auto" hangingPunct="1">
              <a:spcAft>
                <a:spcPts val="0"/>
              </a:spcAft>
              <a:defRPr/>
            </a:pPr>
            <a:r>
              <a:rPr lang="en-GB" sz="1800" dirty="0"/>
              <a:t>General Coordination Committee with representation of all users acts as debating platform for the elaboration and implementation of </a:t>
            </a:r>
            <a:r>
              <a:rPr lang="en-GB" sz="1800" dirty="0" err="1"/>
              <a:t>eGovernment</a:t>
            </a:r>
            <a:r>
              <a:rPr lang="en-GB" sz="1800" dirty="0"/>
              <a:t> initiatives within the social </a:t>
            </a:r>
            <a:r>
              <a:rPr lang="en-GB" sz="1800" dirty="0" smtClean="0"/>
              <a:t>sector</a:t>
            </a:r>
          </a:p>
          <a:p>
            <a:pPr algn="just" eaLnBrk="1" fontAlgn="auto" hangingPunct="1">
              <a:spcAft>
                <a:spcPts val="0"/>
              </a:spcAft>
              <a:defRPr/>
            </a:pPr>
            <a:r>
              <a:rPr lang="en-GB" sz="1800" dirty="0"/>
              <a:t>permanent or ad hoc working groups are instituted within the General Coordination Committee in order to co-ordinate the execution of programs and projects</a:t>
            </a:r>
          </a:p>
          <a:p>
            <a:pPr algn="just" eaLnBrk="1" fontAlgn="auto" hangingPunct="1">
              <a:spcAft>
                <a:spcPts val="0"/>
              </a:spcAft>
              <a:defRPr/>
            </a:pPr>
            <a:r>
              <a:rPr lang="en-GB" sz="1800" dirty="0"/>
              <a:t>the chairmen of the various working groups meet regularly as a Steering Committee</a:t>
            </a:r>
          </a:p>
          <a:p>
            <a:pPr algn="just" eaLnBrk="1" fontAlgn="auto" hangingPunct="1">
              <a:spcAft>
                <a:spcPts val="0"/>
              </a:spcAft>
              <a:defRPr/>
            </a:pPr>
            <a:r>
              <a:rPr lang="en-GB" sz="1800" dirty="0"/>
              <a:t>besides project planning and follow-up, proper measuring facilities are available to assure permanent monitoring and improvement after the implementation of the electronic services</a:t>
            </a:r>
          </a:p>
          <a:p>
            <a:pPr marL="0" indent="0" algn="just" eaLnBrk="1" fontAlgn="auto" hangingPunct="1">
              <a:spcAft>
                <a:spcPts val="0"/>
              </a:spcAft>
              <a:buFont typeface="Arial" pitchFamily="34" charset="0"/>
              <a:buNone/>
              <a:defRPr/>
            </a:pPr>
            <a:endParaRPr lang="en-GB" sz="1800" dirty="0"/>
          </a:p>
          <a:p>
            <a:pPr eaLnBrk="1" fontAlgn="auto" hangingPunct="1">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888926F6-6177-4E36-901A-EBD5D9E54358}" type="slidenum">
              <a:rPr lang="en-US"/>
              <a:pPr>
                <a:defRPr/>
              </a:pPr>
              <a:t>37</a:t>
            </a:fld>
            <a:endParaRPr lang="en-US"/>
          </a:p>
        </p:txBody>
      </p:sp>
    </p:spTree>
    <p:extLst>
      <p:ext uri="{BB962C8B-B14F-4D97-AF65-F5344CB8AC3E}">
        <p14:creationId xmlns:p14="http://schemas.microsoft.com/office/powerpoint/2010/main" val="1831932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Management </a:t>
            </a:r>
            <a:r>
              <a:rPr lang="en-GB" dirty="0"/>
              <a:t>and control techniques</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annual priority plan debated with all users within the General Coordination Committee of the CBSS</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cost </a:t>
            </a:r>
            <a:r>
              <a:rPr lang="en-GB" sz="1800" dirty="0"/>
              <a:t>accounting and zero-based budgeting resulting in financial transparency, an informed budget and a good evaluation of the management contract with the Belgian federal government</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internal </a:t>
            </a:r>
            <a:r>
              <a:rPr lang="en-GB" sz="1800" dirty="0"/>
              <a:t>control based on the COSO-methodology (see </a:t>
            </a:r>
            <a:r>
              <a:rPr lang="en-GB" sz="1800" dirty="0">
                <a:hlinkClick r:id="rId2"/>
              </a:rPr>
              <a:t>www.coso.org</a:t>
            </a:r>
            <a:r>
              <a:rPr lang="en-GB" sz="1800" dirty="0"/>
              <a:t>) in order to provide reasonable assurance regarding the achievement of objectives with regard to </a:t>
            </a:r>
          </a:p>
          <a:p>
            <a:pPr lvl="1" algn="just" eaLnBrk="1" fontAlgn="auto" hangingPunct="1">
              <a:spcAft>
                <a:spcPts val="0"/>
              </a:spcAft>
              <a:defRPr/>
            </a:pPr>
            <a:r>
              <a:rPr lang="en-GB" sz="1600" dirty="0"/>
              <a:t>effectiveness and efficiency of operations </a:t>
            </a:r>
          </a:p>
          <a:p>
            <a:pPr lvl="1" algn="just" eaLnBrk="1" fontAlgn="auto" hangingPunct="1">
              <a:spcAft>
                <a:spcPts val="0"/>
              </a:spcAft>
              <a:defRPr/>
            </a:pPr>
            <a:r>
              <a:rPr lang="en-GB" sz="1600" dirty="0"/>
              <a:t>reliability of financial reporting </a:t>
            </a:r>
          </a:p>
          <a:p>
            <a:pPr lvl="1" algn="just" eaLnBrk="1" fontAlgn="auto" hangingPunct="1">
              <a:spcAft>
                <a:spcPts val="0"/>
              </a:spcAft>
              <a:defRPr/>
            </a:pPr>
            <a:r>
              <a:rPr lang="en-GB" sz="1600" dirty="0"/>
              <a:t>compliance with applicable laws and regulations </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external </a:t>
            </a:r>
            <a:r>
              <a:rPr lang="en-GB" sz="1800" dirty="0"/>
              <a:t>audit with regard to the correct functioning of the internal control system</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4533FF58-99D5-4692-9CA0-A54DEBECAD54}" type="slidenum">
              <a:rPr lang="en-US"/>
              <a:pPr>
                <a:defRPr/>
              </a:pPr>
              <a:t>38</a:t>
            </a:fld>
            <a:endParaRPr lang="en-US"/>
          </a:p>
        </p:txBody>
      </p:sp>
    </p:spTree>
    <p:extLst>
      <p:ext uri="{BB962C8B-B14F-4D97-AF65-F5344CB8AC3E}">
        <p14:creationId xmlns:p14="http://schemas.microsoft.com/office/powerpoint/2010/main" val="994416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Management </a:t>
            </a:r>
            <a:r>
              <a:rPr lang="en-GB" dirty="0"/>
              <a:t>and control techniques</a:t>
            </a:r>
            <a:endParaRPr lang="en-US" dirty="0"/>
          </a:p>
        </p:txBody>
      </p:sp>
      <p:sp>
        <p:nvSpPr>
          <p:cNvPr id="53251" name="Content Placeholder 2"/>
          <p:cNvSpPr>
            <a:spLocks noGrp="1"/>
          </p:cNvSpPr>
          <p:nvPr>
            <p:ph idx="1"/>
          </p:nvPr>
        </p:nvSpPr>
        <p:spPr/>
        <p:txBody>
          <a:bodyPr/>
          <a:lstStyle/>
          <a:p>
            <a:pPr algn="just" eaLnBrk="1" hangingPunct="1"/>
            <a:r>
              <a:rPr lang="en-GB" altLang="en-US" sz="1800" dirty="0" smtClean="0"/>
              <a:t>program management through the whole social sector</a:t>
            </a:r>
          </a:p>
          <a:p>
            <a:pPr algn="just" eaLnBrk="1" hangingPunct="1"/>
            <a:r>
              <a:rPr lang="en-GB" altLang="en-US" sz="1800" dirty="0" smtClean="0"/>
              <a:t>issue management during the management of each program</a:t>
            </a:r>
          </a:p>
          <a:p>
            <a:pPr algn="just" eaLnBrk="1" hangingPunct="1"/>
            <a:r>
              <a:rPr lang="en-GB" altLang="en-US" sz="1800" dirty="0" smtClean="0"/>
              <a:t>use of a system of project management combined with a time keeping system to follow up projects that are realized by the CBSS and its partners</a:t>
            </a:r>
          </a:p>
          <a:p>
            <a:pPr algn="just" eaLnBrk="1" hangingPunct="1"/>
            <a:r>
              <a:rPr lang="en-GB" altLang="en-US" sz="1800" dirty="0" smtClean="0"/>
              <a:t>frequent reports to all users which describe the progress of the various projects and eventual adjustment measures</a:t>
            </a:r>
          </a:p>
          <a:p>
            <a:pPr algn="just" eaLnBrk="1" hangingPunct="1"/>
            <a:r>
              <a:rPr lang="en-GB" altLang="en-US" sz="1800" dirty="0" smtClean="0"/>
              <a:t>use of balanced scorecards and a dashboard to measure, follow-up and evaluate the performance of the electronic services and the CBSS</a:t>
            </a:r>
          </a:p>
          <a:p>
            <a:pPr algn="just" eaLnBrk="1" hangingPunct="1"/>
            <a:r>
              <a:rPr lang="en-GB" altLang="en-US" sz="1800" dirty="0" smtClean="0"/>
              <a:t>use of ITIL (see </a:t>
            </a:r>
            <a:r>
              <a:rPr lang="en-GB" altLang="en-US" sz="1800" dirty="0" smtClean="0">
                <a:hlinkClick r:id="rId2"/>
              </a:rPr>
              <a:t>www.itil-itsm-world.com</a:t>
            </a:r>
            <a:r>
              <a:rPr lang="en-GB" altLang="en-US" sz="1800" dirty="0" smtClean="0"/>
              <a:t>) for ICT-service delivery</a:t>
            </a:r>
          </a:p>
          <a:p>
            <a:pPr algn="just" eaLnBrk="1" hangingPunct="1"/>
            <a:r>
              <a:rPr lang="en-GB" altLang="en-US" sz="1800" dirty="0" smtClean="0"/>
              <a:t>use of a coherent set of monitoring techniques to guarantee an optimal control and transparency of the electronic services</a:t>
            </a:r>
            <a:endParaRPr lang="en-US" altLang="en-US" sz="1800" dirty="0" smtClean="0"/>
          </a:p>
        </p:txBody>
      </p:sp>
      <p:sp>
        <p:nvSpPr>
          <p:cNvPr id="4" name="Slide Number Placeholder 3"/>
          <p:cNvSpPr>
            <a:spLocks noGrp="1"/>
          </p:cNvSpPr>
          <p:nvPr>
            <p:ph type="sldNum" sz="quarter" idx="10"/>
          </p:nvPr>
        </p:nvSpPr>
        <p:spPr/>
        <p:txBody>
          <a:bodyPr/>
          <a:lstStyle/>
          <a:p>
            <a:pPr>
              <a:defRPr/>
            </a:pPr>
            <a:fld id="{1DA5FF30-BAB0-43D9-9C18-9B682CF96CCE}" type="slidenum">
              <a:rPr lang="en-US"/>
              <a:pPr>
                <a:defRPr/>
              </a:pPr>
              <a:t>39</a:t>
            </a:fld>
            <a:endParaRPr lang="en-US"/>
          </a:p>
        </p:txBody>
      </p:sp>
    </p:spTree>
    <p:extLst>
      <p:ext uri="{BB962C8B-B14F-4D97-AF65-F5344CB8AC3E}">
        <p14:creationId xmlns:p14="http://schemas.microsoft.com/office/powerpoint/2010/main" val="516046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Expectations of citizens and companies</a:t>
            </a:r>
            <a:endParaRPr lang="en-US"/>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effective social protection</a:t>
            </a:r>
          </a:p>
          <a:p>
            <a:pPr algn="just" eaLnBrk="1" fontAlgn="auto" hangingPunct="1">
              <a:lnSpc>
                <a:spcPct val="90000"/>
              </a:lnSpc>
              <a:spcAft>
                <a:spcPts val="0"/>
              </a:spcAft>
              <a:defRPr/>
            </a:pPr>
            <a:r>
              <a:rPr lang="en-GB" sz="1800"/>
              <a:t>integrated services</a:t>
            </a:r>
          </a:p>
          <a:p>
            <a:pPr lvl="1" algn="just" eaLnBrk="1" fontAlgn="auto" hangingPunct="1">
              <a:lnSpc>
                <a:spcPct val="90000"/>
              </a:lnSpc>
              <a:spcAft>
                <a:spcPts val="0"/>
              </a:spcAft>
              <a:defRPr/>
            </a:pPr>
            <a:r>
              <a:rPr lang="en-GB" sz="1600"/>
              <a:t>attuned to their concrete situation, and personalized when possible</a:t>
            </a:r>
          </a:p>
          <a:p>
            <a:pPr lvl="1" algn="just" eaLnBrk="1" fontAlgn="auto" hangingPunct="1">
              <a:lnSpc>
                <a:spcPct val="90000"/>
              </a:lnSpc>
              <a:spcAft>
                <a:spcPts val="0"/>
              </a:spcAft>
              <a:defRPr/>
            </a:pPr>
            <a:r>
              <a:rPr lang="en-GB" sz="1600"/>
              <a:t>delivered at the occasion of events that occur during their life cycle (birth, going to school, starting to work, move, illness, retirement, starting up a company, …)</a:t>
            </a:r>
          </a:p>
          <a:p>
            <a:pPr lvl="1" algn="just" eaLnBrk="1" fontAlgn="auto" hangingPunct="1">
              <a:lnSpc>
                <a:spcPct val="90000"/>
              </a:lnSpc>
              <a:spcAft>
                <a:spcPts val="0"/>
              </a:spcAft>
              <a:defRPr/>
            </a:pPr>
            <a:r>
              <a:rPr lang="en-GB" sz="1600"/>
              <a:t>across government levels, public services and private bodies</a:t>
            </a:r>
          </a:p>
          <a:p>
            <a:pPr algn="just" eaLnBrk="1" fontAlgn="auto" hangingPunct="1">
              <a:lnSpc>
                <a:spcPct val="90000"/>
              </a:lnSpc>
              <a:spcAft>
                <a:spcPts val="0"/>
              </a:spcAft>
              <a:defRPr/>
            </a:pPr>
            <a:r>
              <a:rPr lang="en-GB" sz="1800"/>
              <a:t>attuned to their own processes</a:t>
            </a:r>
          </a:p>
          <a:p>
            <a:pPr algn="just" eaLnBrk="1" fontAlgn="auto" hangingPunct="1">
              <a:lnSpc>
                <a:spcPct val="90000"/>
              </a:lnSpc>
              <a:spcAft>
                <a:spcPts val="0"/>
              </a:spcAft>
              <a:defRPr/>
            </a:pPr>
            <a:r>
              <a:rPr lang="en-GB" sz="1800"/>
              <a:t>with minimal costs and minimal administrative burden</a:t>
            </a:r>
          </a:p>
          <a:p>
            <a:pPr algn="just" eaLnBrk="1" fontAlgn="auto" hangingPunct="1">
              <a:lnSpc>
                <a:spcPct val="90000"/>
              </a:lnSpc>
              <a:spcAft>
                <a:spcPts val="0"/>
              </a:spcAft>
              <a:defRPr/>
            </a:pPr>
            <a:r>
              <a:rPr lang="en-GB" sz="1800"/>
              <a:t>if possible, granted automatically</a:t>
            </a:r>
          </a:p>
          <a:p>
            <a:pPr algn="just" eaLnBrk="1" fontAlgn="auto" hangingPunct="1">
              <a:lnSpc>
                <a:spcPct val="90000"/>
              </a:lnSpc>
              <a:spcAft>
                <a:spcPts val="0"/>
              </a:spcAft>
              <a:defRPr/>
            </a:pPr>
            <a:r>
              <a:rPr lang="en-GB" sz="1800"/>
              <a:t>with active participation of the user (self service)</a:t>
            </a:r>
          </a:p>
          <a:p>
            <a:pPr algn="just" eaLnBrk="1" fontAlgn="auto" hangingPunct="1">
              <a:lnSpc>
                <a:spcPct val="90000"/>
              </a:lnSpc>
              <a:spcAft>
                <a:spcPts val="0"/>
              </a:spcAft>
              <a:defRPr/>
            </a:pPr>
            <a:r>
              <a:rPr lang="en-GB" sz="1800"/>
              <a:t>well performing and user-friendly</a:t>
            </a:r>
          </a:p>
          <a:p>
            <a:pPr algn="just" eaLnBrk="1" fontAlgn="auto" hangingPunct="1">
              <a:lnSpc>
                <a:spcPct val="90000"/>
              </a:lnSpc>
              <a:spcAft>
                <a:spcPts val="0"/>
              </a:spcAft>
              <a:defRPr/>
            </a:pPr>
            <a:r>
              <a:rPr lang="en-GB" sz="1800"/>
              <a:t>reliable, secure and permanently available</a:t>
            </a:r>
          </a:p>
          <a:p>
            <a:pPr algn="just" eaLnBrk="1" fontAlgn="auto" hangingPunct="1">
              <a:lnSpc>
                <a:spcPct val="90000"/>
              </a:lnSpc>
              <a:spcAft>
                <a:spcPts val="0"/>
              </a:spcAft>
              <a:defRPr/>
            </a:pPr>
            <a:r>
              <a:rPr lang="en-GB" sz="1800"/>
              <a:t>accessible via a channel chosen by the user (direct contact, phone, PC, …)</a:t>
            </a:r>
          </a:p>
          <a:p>
            <a:pPr algn="just" eaLnBrk="1" fontAlgn="auto" hangingPunct="1">
              <a:lnSpc>
                <a:spcPct val="90000"/>
              </a:lnSpc>
              <a:spcAft>
                <a:spcPts val="0"/>
              </a:spcAft>
              <a:defRPr/>
            </a:pPr>
            <a:r>
              <a:rPr lang="en-GB" sz="1800"/>
              <a:t>sufficient privacy protection</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0C71BD6A-EB31-4356-B807-444DBD2D57C9}" type="slidenum">
              <a:rPr lang="en-US"/>
              <a:pPr>
                <a:defRPr/>
              </a:pPr>
              <a:t>4</a:t>
            </a:fld>
            <a:endParaRPr lang="en-US"/>
          </a:p>
        </p:txBody>
      </p:sp>
    </p:spTree>
    <p:extLst>
      <p:ext uri="{BB962C8B-B14F-4D97-AF65-F5344CB8AC3E}">
        <p14:creationId xmlns:p14="http://schemas.microsoft.com/office/powerpoint/2010/main" val="4059241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tLang="en-US" smtClean="0"/>
              <a:t>Financing principles</a:t>
            </a:r>
            <a:endParaRPr lang="en-US" altLang="en-US" smtClean="0"/>
          </a:p>
        </p:txBody>
      </p:sp>
      <p:sp>
        <p:nvSpPr>
          <p:cNvPr id="54275" name="Content Placeholder 2"/>
          <p:cNvSpPr>
            <a:spLocks noGrp="1"/>
          </p:cNvSpPr>
          <p:nvPr>
            <p:ph idx="1"/>
          </p:nvPr>
        </p:nvSpPr>
        <p:spPr/>
        <p:txBody>
          <a:bodyPr/>
          <a:lstStyle/>
          <a:p>
            <a:pPr algn="just" eaLnBrk="1" hangingPunct="1"/>
            <a:r>
              <a:rPr lang="en-GB" altLang="en-US" sz="1800" dirty="0" smtClean="0"/>
              <a:t>annual cost of the CBSS, its network and its services: 17.000.000  euro </a:t>
            </a:r>
          </a:p>
          <a:p>
            <a:pPr algn="just" eaLnBrk="1" hangingPunct="1"/>
            <a:r>
              <a:rPr lang="en-GB" altLang="en-US" sz="1800" dirty="0" smtClean="0"/>
              <a:t>financed by a withholding on the social security contributions paid by the employers, the employees and the self-employed before the distribution of these contributions to the social security sectors</a:t>
            </a:r>
          </a:p>
          <a:p>
            <a:pPr algn="just" eaLnBrk="1" hangingPunct="1"/>
            <a:r>
              <a:rPr lang="en-GB" altLang="en-US" sz="1800" dirty="0" smtClean="0"/>
              <a:t>no direct charge for the actors in the social sector in case of use of the CBSS services</a:t>
            </a:r>
          </a:p>
          <a:p>
            <a:pPr lvl="1" algn="just" eaLnBrk="1" hangingPunct="1"/>
            <a:r>
              <a:rPr lang="en-GB" altLang="en-US" sz="1600" dirty="0" smtClean="0"/>
              <a:t>stimulation of the use of the system</a:t>
            </a:r>
          </a:p>
          <a:p>
            <a:pPr lvl="1" algn="just" eaLnBrk="1" hangingPunct="1"/>
            <a:r>
              <a:rPr lang="en-GB" altLang="en-US" sz="1600" dirty="0" smtClean="0"/>
              <a:t>no additional accounting and administration costs for the social sector as a whole</a:t>
            </a:r>
          </a:p>
          <a:p>
            <a:pPr algn="just" eaLnBrk="1" hangingPunct="1"/>
            <a:r>
              <a:rPr lang="en-GB" altLang="en-US" sz="1800" dirty="0" smtClean="0"/>
              <a:t>charge per electronic message (0,0066 euro) exchanged for actors outside the social sector, with possibility of settlement on mutual terms in case of reciprocal information exchange </a:t>
            </a:r>
            <a:endParaRPr lang="en-US" altLang="en-US" dirty="0" smtClean="0"/>
          </a:p>
        </p:txBody>
      </p:sp>
      <p:sp>
        <p:nvSpPr>
          <p:cNvPr id="4" name="Slide Number Placeholder 3"/>
          <p:cNvSpPr>
            <a:spLocks noGrp="1"/>
          </p:cNvSpPr>
          <p:nvPr>
            <p:ph type="sldNum" sz="quarter" idx="10"/>
          </p:nvPr>
        </p:nvSpPr>
        <p:spPr/>
        <p:txBody>
          <a:bodyPr/>
          <a:lstStyle/>
          <a:p>
            <a:pPr>
              <a:defRPr/>
            </a:pPr>
            <a:fld id="{7A80F101-B3AF-411F-A962-834CD3B27B5B}" type="slidenum">
              <a:rPr lang="en-US"/>
              <a:pPr>
                <a:defRPr/>
              </a:pPr>
              <a:t>40</a:t>
            </a:fld>
            <a:endParaRPr lang="en-US"/>
          </a:p>
        </p:txBody>
      </p:sp>
    </p:spTree>
    <p:extLst>
      <p:ext uri="{BB962C8B-B14F-4D97-AF65-F5344CB8AC3E}">
        <p14:creationId xmlns:p14="http://schemas.microsoft.com/office/powerpoint/2010/main" val="959363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altLang="en-US" smtClean="0"/>
              <a:t>Internal organization CBSS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internal</a:t>
            </a:r>
          </a:p>
          <a:p>
            <a:pPr lvl="1" algn="just" eaLnBrk="1" fontAlgn="auto" hangingPunct="1">
              <a:spcAft>
                <a:spcPts val="0"/>
              </a:spcAft>
              <a:defRPr/>
            </a:pPr>
            <a:r>
              <a:rPr lang="en-GB" sz="1600"/>
              <a:t>90 people</a:t>
            </a:r>
          </a:p>
          <a:p>
            <a:pPr lvl="1" algn="just" eaLnBrk="1" fontAlgn="auto" hangingPunct="1">
              <a:spcAft>
                <a:spcPts val="0"/>
              </a:spcAft>
              <a:defRPr/>
            </a:pPr>
            <a:r>
              <a:rPr lang="en-GB" sz="1600"/>
              <a:t>General Management</a:t>
            </a:r>
          </a:p>
          <a:p>
            <a:pPr lvl="1" algn="just" eaLnBrk="1" fontAlgn="auto" hangingPunct="1">
              <a:spcAft>
                <a:spcPts val="0"/>
              </a:spcAft>
              <a:defRPr/>
            </a:pPr>
            <a:r>
              <a:rPr lang="en-GB" sz="1600"/>
              <a:t>6 divisions</a:t>
            </a:r>
          </a:p>
          <a:p>
            <a:pPr lvl="2" algn="just" eaLnBrk="1" fontAlgn="auto" hangingPunct="1">
              <a:spcAft>
                <a:spcPts val="0"/>
              </a:spcAft>
              <a:defRPr/>
            </a:pPr>
            <a:r>
              <a:rPr lang="en-GB" sz="1600"/>
              <a:t>R&amp;D, Legal and External Communication</a:t>
            </a:r>
          </a:p>
          <a:p>
            <a:pPr lvl="2" algn="just" eaLnBrk="1" fontAlgn="auto" hangingPunct="1">
              <a:spcAft>
                <a:spcPts val="0"/>
              </a:spcAft>
              <a:defRPr/>
            </a:pPr>
            <a:r>
              <a:rPr lang="en-GB" sz="1600"/>
              <a:t>Client, Program, Project and Services Management</a:t>
            </a:r>
          </a:p>
          <a:p>
            <a:pPr lvl="2" algn="just" eaLnBrk="1" fontAlgn="auto" hangingPunct="1">
              <a:spcAft>
                <a:spcPts val="0"/>
              </a:spcAft>
              <a:defRPr/>
            </a:pPr>
            <a:r>
              <a:rPr lang="en-GB" sz="1600"/>
              <a:t>Application Development and Management</a:t>
            </a:r>
          </a:p>
          <a:p>
            <a:pPr lvl="2" algn="just" eaLnBrk="1" fontAlgn="auto" hangingPunct="1">
              <a:spcAft>
                <a:spcPts val="0"/>
              </a:spcAft>
              <a:defRPr/>
            </a:pPr>
            <a:r>
              <a:rPr lang="en-GB" sz="1600"/>
              <a:t>ICT Management</a:t>
            </a:r>
          </a:p>
          <a:p>
            <a:pPr lvl="2" algn="just" eaLnBrk="1" fontAlgn="auto" hangingPunct="1">
              <a:spcAft>
                <a:spcPts val="0"/>
              </a:spcAft>
              <a:defRPr/>
            </a:pPr>
            <a:r>
              <a:rPr lang="en-GB" sz="1600"/>
              <a:t>Information Security and Internal Audit</a:t>
            </a:r>
          </a:p>
          <a:p>
            <a:pPr lvl="2" algn="just" eaLnBrk="1" fontAlgn="auto" hangingPunct="1">
              <a:spcAft>
                <a:spcPts val="0"/>
              </a:spcAft>
              <a:defRPr/>
            </a:pPr>
            <a:r>
              <a:rPr lang="en-GB" sz="1600"/>
              <a:t>Resources Management (HR, finance, logistics, …)</a:t>
            </a:r>
          </a:p>
          <a:p>
            <a:pPr algn="just" eaLnBrk="1" fontAlgn="auto" hangingPunct="1">
              <a:spcAft>
                <a:spcPts val="0"/>
              </a:spcAft>
              <a:defRPr/>
            </a:pPr>
            <a:r>
              <a:rPr lang="en-GB" sz="1800"/>
              <a:t>co-sourced with association owned by the public social security institutions</a:t>
            </a:r>
          </a:p>
          <a:p>
            <a:pPr lvl="1" algn="just" eaLnBrk="1" fontAlgn="auto" hangingPunct="1">
              <a:spcAft>
                <a:spcPts val="0"/>
              </a:spcAft>
              <a:defRPr/>
            </a:pPr>
            <a:r>
              <a:rPr lang="en-GB" sz="1600"/>
              <a:t>physical network</a:t>
            </a:r>
          </a:p>
          <a:p>
            <a:pPr lvl="1" algn="just" eaLnBrk="1" fontAlgn="auto" hangingPunct="1">
              <a:spcAft>
                <a:spcPts val="0"/>
              </a:spcAft>
              <a:defRPr/>
            </a:pPr>
            <a:r>
              <a:rPr lang="en-GB" sz="1600"/>
              <a:t>some basic services (e.g. portal, contact centre, …)</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0776F6AF-C87F-47A5-89CE-3F5D4765F910}" type="slidenum">
              <a:rPr lang="en-US"/>
              <a:pPr>
                <a:defRPr/>
              </a:pPr>
              <a:t>41</a:t>
            </a:fld>
            <a:endParaRPr lang="en-US"/>
          </a:p>
        </p:txBody>
      </p:sp>
    </p:spTree>
    <p:extLst>
      <p:ext uri="{BB962C8B-B14F-4D97-AF65-F5344CB8AC3E}">
        <p14:creationId xmlns:p14="http://schemas.microsoft.com/office/powerpoint/2010/main" val="2038697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altLang="en-US" smtClean="0"/>
              <a:t>Information security</a:t>
            </a:r>
            <a:endParaRPr lang="en-US" altLang="en-US" smtClean="0"/>
          </a:p>
        </p:txBody>
      </p:sp>
      <p:sp>
        <p:nvSpPr>
          <p:cNvPr id="56323" name="Content Placeholder 2"/>
          <p:cNvSpPr>
            <a:spLocks noGrp="1"/>
          </p:cNvSpPr>
          <p:nvPr>
            <p:ph idx="1"/>
          </p:nvPr>
        </p:nvSpPr>
        <p:spPr/>
        <p:txBody>
          <a:bodyPr/>
          <a:lstStyle/>
          <a:p>
            <a:pPr algn="just" eaLnBrk="1" hangingPunct="1"/>
            <a:r>
              <a:rPr lang="en-GB" altLang="en-US" sz="1800" dirty="0" smtClean="0"/>
              <a:t>structural and institutional measures</a:t>
            </a:r>
          </a:p>
          <a:p>
            <a:pPr algn="just" eaLnBrk="1" hangingPunct="1"/>
            <a:endParaRPr lang="en-GB" altLang="en-US" sz="1800" dirty="0" smtClean="0"/>
          </a:p>
          <a:p>
            <a:pPr algn="just" eaLnBrk="1" hangingPunct="1"/>
            <a:r>
              <a:rPr lang="en-GB" altLang="en-US" sz="1800" dirty="0" smtClean="0"/>
              <a:t>organizational and technical measures based on ISO 27XXX</a:t>
            </a:r>
          </a:p>
          <a:p>
            <a:pPr algn="just" eaLnBrk="1" hangingPunct="1"/>
            <a:endParaRPr lang="en-GB" altLang="en-US" sz="1800" dirty="0" smtClean="0"/>
          </a:p>
          <a:p>
            <a:pPr algn="just" eaLnBrk="1" hangingPunct="1"/>
            <a:r>
              <a:rPr lang="en-GB" altLang="en-US" sz="1800" dirty="0" smtClean="0"/>
              <a:t>legal measures</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30A96460-6139-4F90-856C-7BF52397AD97}" type="slidenum">
              <a:rPr lang="en-US"/>
              <a:pPr>
                <a:defRPr/>
              </a:pPr>
              <a:t>42</a:t>
            </a:fld>
            <a:endParaRPr lang="en-US"/>
          </a:p>
        </p:txBody>
      </p:sp>
    </p:spTree>
    <p:extLst>
      <p:ext uri="{BB962C8B-B14F-4D97-AF65-F5344CB8AC3E}">
        <p14:creationId xmlns:p14="http://schemas.microsoft.com/office/powerpoint/2010/main" val="787416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a:t>Structural and institutional measures</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no central data storage</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independent </a:t>
            </a:r>
            <a:r>
              <a:rPr lang="en-GB" sz="1800" dirty="0"/>
              <a:t>Sectoral Committee of the Privacy Commission</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within </a:t>
            </a:r>
            <a:r>
              <a:rPr lang="en-GB" sz="1800" dirty="0"/>
              <a:t>social sector, a preventive control of the legitimacy of personal data exchange by CBSS according to the authorizations of the independent Sectoral Committee of the Privacy Commission</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information </a:t>
            </a:r>
            <a:r>
              <a:rPr lang="en-GB" sz="1800" dirty="0"/>
              <a:t>security department </a:t>
            </a:r>
            <a:r>
              <a:rPr lang="en-GB" sz="1800" dirty="0" smtClean="0"/>
              <a:t>with </a:t>
            </a:r>
            <a:r>
              <a:rPr lang="en-GB" sz="1800" dirty="0"/>
              <a:t>each actor in the social sector</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specialized </a:t>
            </a:r>
            <a:r>
              <a:rPr lang="en-GB" sz="1800" dirty="0"/>
              <a:t>information security service providers</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information security </a:t>
            </a:r>
            <a:r>
              <a:rPr lang="en-GB" sz="1800" dirty="0"/>
              <a:t>working </a:t>
            </a:r>
            <a:r>
              <a:rPr lang="en-GB" sz="1800" dirty="0" smtClean="0"/>
              <a:t>group </a:t>
            </a:r>
            <a:endParaRPr lang="en-GB" sz="18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BC4E9AA5-B19E-4F5E-ADCF-A0EE93F692E6}" type="slidenum">
              <a:rPr lang="en-US"/>
              <a:pPr>
                <a:defRPr/>
              </a:pPr>
              <a:t>43</a:t>
            </a:fld>
            <a:endParaRPr lang="en-US"/>
          </a:p>
        </p:txBody>
      </p:sp>
    </p:spTree>
    <p:extLst>
      <p:ext uri="{BB962C8B-B14F-4D97-AF65-F5344CB8AC3E}">
        <p14:creationId xmlns:p14="http://schemas.microsoft.com/office/powerpoint/2010/main" val="3416136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Independent </a:t>
            </a:r>
            <a:r>
              <a:rPr lang="en-GB" dirty="0" err="1"/>
              <a:t>Sectoral</a:t>
            </a:r>
            <a:r>
              <a:rPr lang="en-GB" dirty="0"/>
              <a:t> Committee</a:t>
            </a:r>
            <a:br>
              <a:rPr lang="en-GB" dirty="0"/>
            </a:br>
            <a:r>
              <a:rPr lang="en-GB" dirty="0"/>
              <a:t>of the Privacy Commission</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designated </a:t>
            </a:r>
            <a:r>
              <a:rPr lang="en-GB" sz="1800" dirty="0"/>
              <a:t>by </a:t>
            </a:r>
            <a:r>
              <a:rPr lang="en-GB" sz="1800" dirty="0" smtClean="0"/>
              <a:t>the Belgian Parliament</a:t>
            </a:r>
            <a:endParaRPr lang="en-GB" sz="1800" dirty="0"/>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mandate</a:t>
            </a:r>
            <a:endParaRPr lang="en-GB" sz="1800" dirty="0"/>
          </a:p>
          <a:p>
            <a:pPr lvl="1" algn="just" eaLnBrk="1" fontAlgn="auto" hangingPunct="1">
              <a:spcAft>
                <a:spcPts val="0"/>
              </a:spcAft>
              <a:defRPr/>
            </a:pPr>
            <a:r>
              <a:rPr lang="en-GB" sz="1600" dirty="0" smtClean="0"/>
              <a:t>information security </a:t>
            </a:r>
            <a:r>
              <a:rPr lang="en-GB" sz="1600" dirty="0"/>
              <a:t>supervision</a:t>
            </a:r>
          </a:p>
          <a:p>
            <a:pPr lvl="1" algn="just" eaLnBrk="1" fontAlgn="auto" hangingPunct="1">
              <a:spcAft>
                <a:spcPts val="0"/>
              </a:spcAft>
              <a:defRPr/>
            </a:pPr>
            <a:r>
              <a:rPr lang="en-GB" sz="1600" dirty="0"/>
              <a:t>authorizing </a:t>
            </a:r>
            <a:r>
              <a:rPr lang="en-GB" sz="1600" dirty="0" smtClean="0"/>
              <a:t>information </a:t>
            </a:r>
            <a:r>
              <a:rPr lang="en-GB" sz="1600" dirty="0"/>
              <a:t>exchange</a:t>
            </a:r>
          </a:p>
          <a:p>
            <a:pPr lvl="1" algn="just" eaLnBrk="1" fontAlgn="auto" hangingPunct="1">
              <a:spcAft>
                <a:spcPts val="0"/>
              </a:spcAft>
              <a:defRPr/>
            </a:pPr>
            <a:r>
              <a:rPr lang="en-GB" sz="1600" dirty="0"/>
              <a:t>complaint handling</a:t>
            </a:r>
          </a:p>
          <a:p>
            <a:pPr lvl="1" algn="just" eaLnBrk="1" fontAlgn="auto" hangingPunct="1">
              <a:spcAft>
                <a:spcPts val="0"/>
              </a:spcAft>
              <a:defRPr/>
            </a:pPr>
            <a:r>
              <a:rPr lang="en-GB" sz="1600" dirty="0"/>
              <a:t>information security recommendations</a:t>
            </a:r>
          </a:p>
          <a:p>
            <a:pPr lvl="1" algn="just" eaLnBrk="1" fontAlgn="auto" hangingPunct="1">
              <a:spcAft>
                <a:spcPts val="0"/>
              </a:spcAft>
              <a:defRPr/>
            </a:pPr>
            <a:r>
              <a:rPr lang="en-GB" sz="1600" dirty="0"/>
              <a:t>extensive investigating powers</a:t>
            </a:r>
          </a:p>
          <a:p>
            <a:pPr lvl="1" algn="just" eaLnBrk="1" fontAlgn="auto" hangingPunct="1">
              <a:spcAft>
                <a:spcPts val="0"/>
              </a:spcAft>
              <a:defRPr/>
            </a:pPr>
            <a:r>
              <a:rPr lang="en-GB" sz="1600" dirty="0"/>
              <a:t>annual activity report</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40D0E332-7129-40ED-A7AB-675DC3746C1A}" type="slidenum">
              <a:rPr lang="en-US"/>
              <a:pPr>
                <a:defRPr/>
              </a:pPr>
              <a:t>44</a:t>
            </a:fld>
            <a:endParaRPr lang="en-US"/>
          </a:p>
        </p:txBody>
      </p:sp>
    </p:spTree>
    <p:extLst>
      <p:ext uri="{BB962C8B-B14F-4D97-AF65-F5344CB8AC3E}">
        <p14:creationId xmlns:p14="http://schemas.microsoft.com/office/powerpoint/2010/main" val="1522563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7584" y="3324125"/>
            <a:ext cx="4038600" cy="3129211"/>
          </a:xfrm>
        </p:spPr>
        <p:txBody>
          <a:bodyPr/>
          <a:lstStyle/>
          <a:p>
            <a:pPr marL="269875" indent="-269875"/>
            <a:r>
              <a:rPr lang="en-GB" altLang="en-US" sz="1800" dirty="0" smtClean="0"/>
              <a:t>information</a:t>
            </a:r>
            <a:r>
              <a:rPr lang="en-GB" altLang="en-US" sz="2000" dirty="0" smtClean="0"/>
              <a:t> </a:t>
            </a:r>
            <a:r>
              <a:rPr lang="en-GB" altLang="en-US" sz="1800" dirty="0"/>
              <a:t>security </a:t>
            </a:r>
            <a:r>
              <a:rPr lang="en-GB" altLang="en-US" sz="1800" dirty="0" smtClean="0"/>
              <a:t>department</a:t>
            </a:r>
            <a:endParaRPr lang="en-GB" altLang="en-US" sz="2000" dirty="0" smtClean="0"/>
          </a:p>
          <a:p>
            <a:pPr lvl="1" algn="just" eaLnBrk="1" hangingPunct="1"/>
            <a:r>
              <a:rPr lang="en-GB" altLang="en-US" sz="1400" dirty="0"/>
              <a:t>recommends</a:t>
            </a:r>
          </a:p>
          <a:p>
            <a:pPr lvl="1" algn="just" eaLnBrk="1" hangingPunct="1"/>
            <a:r>
              <a:rPr lang="en-GB" altLang="en-US" sz="1400" dirty="0"/>
              <a:t>promotes</a:t>
            </a:r>
          </a:p>
          <a:p>
            <a:pPr lvl="1" algn="just" eaLnBrk="1" hangingPunct="1"/>
            <a:r>
              <a:rPr lang="en-GB" altLang="en-US" sz="1400" dirty="0"/>
              <a:t>documents</a:t>
            </a:r>
          </a:p>
          <a:p>
            <a:pPr lvl="1" algn="just" eaLnBrk="1" hangingPunct="1"/>
            <a:r>
              <a:rPr lang="en-GB" altLang="en-US" sz="1400" dirty="0"/>
              <a:t>controls</a:t>
            </a:r>
          </a:p>
          <a:p>
            <a:pPr lvl="1" eaLnBrk="1" hangingPunct="1"/>
            <a:r>
              <a:rPr lang="en-GB" altLang="en-US" sz="1400" dirty="0"/>
              <a:t>reports directly to the executive management</a:t>
            </a:r>
          </a:p>
          <a:p>
            <a:pPr lvl="1" eaLnBrk="1" hangingPunct="1"/>
            <a:r>
              <a:rPr lang="en-GB" altLang="en-US" sz="1400" dirty="0"/>
              <a:t>formulates the blueprint of the security plan </a:t>
            </a:r>
          </a:p>
          <a:p>
            <a:pPr lvl="1" eaLnBrk="1" hangingPunct="1"/>
            <a:r>
              <a:rPr lang="en-GB" altLang="en-US" sz="1400" dirty="0"/>
              <a:t>elaborates the annual information security report</a:t>
            </a:r>
          </a:p>
          <a:p>
            <a:pPr marL="457200" lvl="1" indent="0">
              <a:buNone/>
            </a:pPr>
            <a:endParaRPr lang="en-GB" altLang="en-US" sz="1600" dirty="0"/>
          </a:p>
        </p:txBody>
      </p:sp>
      <p:sp>
        <p:nvSpPr>
          <p:cNvPr id="3" name="Content Placeholder 2"/>
          <p:cNvSpPr>
            <a:spLocks noGrp="1"/>
          </p:cNvSpPr>
          <p:nvPr>
            <p:ph sz="half" idx="2"/>
          </p:nvPr>
        </p:nvSpPr>
        <p:spPr>
          <a:xfrm>
            <a:off x="4862736" y="3327622"/>
            <a:ext cx="4038600" cy="2765674"/>
          </a:xfrm>
        </p:spPr>
        <p:txBody>
          <a:bodyPr/>
          <a:lstStyle/>
          <a:p>
            <a:r>
              <a:rPr lang="en-GB" altLang="en-US" sz="1800" dirty="0"/>
              <a:t>executive </a:t>
            </a:r>
            <a:r>
              <a:rPr lang="en-GB" altLang="en-US" sz="1800" dirty="0" smtClean="0"/>
              <a:t>management</a:t>
            </a:r>
          </a:p>
          <a:p>
            <a:pPr lvl="1" eaLnBrk="1" hangingPunct="1"/>
            <a:r>
              <a:rPr lang="en-GB" altLang="en-US" sz="1400" dirty="0"/>
              <a:t>takes decisions</a:t>
            </a:r>
          </a:p>
          <a:p>
            <a:pPr lvl="1" algn="just" eaLnBrk="1" hangingPunct="1"/>
            <a:r>
              <a:rPr lang="en-GB" altLang="en-US" sz="1400" dirty="0"/>
              <a:t>has the final responsibility</a:t>
            </a:r>
          </a:p>
          <a:p>
            <a:pPr lvl="1" algn="just" eaLnBrk="1" hangingPunct="1"/>
            <a:r>
              <a:rPr lang="en-GB" altLang="en-US" sz="1400" dirty="0"/>
              <a:t>gives motivated feedback</a:t>
            </a:r>
          </a:p>
          <a:p>
            <a:pPr lvl="1" eaLnBrk="1" hangingPunct="1"/>
            <a:r>
              <a:rPr lang="en-GB" altLang="en-US" sz="1400" dirty="0"/>
              <a:t>approves the information security plan</a:t>
            </a:r>
          </a:p>
          <a:p>
            <a:pPr lvl="1" eaLnBrk="1" hangingPunct="1"/>
            <a:r>
              <a:rPr lang="en-GB" altLang="en-US" sz="1400" dirty="0"/>
              <a:t>supplies the necessary </a:t>
            </a:r>
            <a:r>
              <a:rPr lang="en-GB" altLang="en-US" sz="1400" dirty="0" smtClean="0"/>
              <a:t>resources</a:t>
            </a:r>
            <a:endParaRPr lang="en-GB" altLang="en-US" sz="1400" dirty="0"/>
          </a:p>
        </p:txBody>
      </p:sp>
      <p:sp>
        <p:nvSpPr>
          <p:cNvPr id="4" name="Title 3"/>
          <p:cNvSpPr>
            <a:spLocks noGrp="1"/>
          </p:cNvSpPr>
          <p:nvPr>
            <p:ph type="title"/>
          </p:nvPr>
        </p:nvSpPr>
        <p:spPr/>
        <p:txBody>
          <a:bodyPr/>
          <a:lstStyle/>
          <a:p>
            <a:r>
              <a:rPr lang="en-GB" altLang="en-US" dirty="0"/>
              <a:t>Information security department </a:t>
            </a:r>
            <a:endParaRPr lang="en-US" dirty="0"/>
          </a:p>
        </p:txBody>
      </p:sp>
      <p:sp>
        <p:nvSpPr>
          <p:cNvPr id="5" name="Slide Number Placeholder 4"/>
          <p:cNvSpPr>
            <a:spLocks noGrp="1"/>
          </p:cNvSpPr>
          <p:nvPr>
            <p:ph type="sldNum" sz="quarter" idx="10"/>
          </p:nvPr>
        </p:nvSpPr>
        <p:spPr/>
        <p:txBody>
          <a:bodyPr/>
          <a:lstStyle/>
          <a:p>
            <a:pPr>
              <a:defRPr/>
            </a:pPr>
            <a:fld id="{A5F37D79-5435-4A72-95CC-13718149D69C}" type="slidenum">
              <a:rPr lang="en-GB" smtClean="0"/>
              <a:pPr>
                <a:defRPr/>
              </a:pPr>
              <a:t>45</a:t>
            </a:fld>
            <a:endParaRPr lang="en-GB"/>
          </a:p>
        </p:txBody>
      </p:sp>
      <p:sp>
        <p:nvSpPr>
          <p:cNvPr id="6" name="Rectangle 5"/>
          <p:cNvSpPr/>
          <p:nvPr/>
        </p:nvSpPr>
        <p:spPr>
          <a:xfrm>
            <a:off x="827584" y="922745"/>
            <a:ext cx="7859216" cy="2523768"/>
          </a:xfrm>
          <a:prstGeom prst="rect">
            <a:avLst/>
          </a:prstGeom>
        </p:spPr>
        <p:txBody>
          <a:bodyPr wrap="square">
            <a:spAutoFit/>
          </a:bodyPr>
          <a:lstStyle/>
          <a:p>
            <a:pPr marL="285750" indent="-285750" algn="just" eaLnBrk="1" fontAlgn="auto" hangingPunct="1">
              <a:spcAft>
                <a:spcPts val="0"/>
              </a:spcAft>
              <a:buFont typeface="Arial" panose="020B0604020202020204" pitchFamily="34" charset="0"/>
              <a:buChar char="•"/>
              <a:defRPr/>
            </a:pPr>
            <a:r>
              <a:rPr lang="en-GB" dirty="0"/>
              <a:t>with each social sector institution</a:t>
            </a:r>
          </a:p>
          <a:p>
            <a:pPr marL="285750" indent="-285750" algn="just" eaLnBrk="1" fontAlgn="auto" hangingPunct="1">
              <a:spcAft>
                <a:spcPts val="0"/>
              </a:spcAft>
              <a:buFont typeface="Arial" panose="020B0604020202020204" pitchFamily="34" charset="0"/>
              <a:buChar char="•"/>
              <a:defRPr/>
            </a:pPr>
            <a:r>
              <a:rPr lang="en-GB" dirty="0"/>
              <a:t>composition</a:t>
            </a:r>
          </a:p>
          <a:p>
            <a:pPr marL="742950" lvl="1" indent="-285750" algn="just" eaLnBrk="1" fontAlgn="auto" hangingPunct="1">
              <a:spcAft>
                <a:spcPts val="0"/>
              </a:spcAft>
              <a:buFont typeface="Calibri" panose="020F0502020204030204" pitchFamily="34" charset="0"/>
              <a:buChar char="−"/>
              <a:defRPr/>
            </a:pPr>
            <a:r>
              <a:rPr lang="en-GB" sz="1600" dirty="0"/>
              <a:t>information security officer</a:t>
            </a:r>
          </a:p>
          <a:p>
            <a:pPr marL="742950" lvl="1" indent="-285750" algn="just" eaLnBrk="1" fontAlgn="auto" hangingPunct="1">
              <a:spcAft>
                <a:spcPts val="0"/>
              </a:spcAft>
              <a:buFont typeface="Calibri" panose="020F0502020204030204" pitchFamily="34" charset="0"/>
              <a:buChar char="−"/>
              <a:defRPr/>
            </a:pPr>
            <a:r>
              <a:rPr lang="en-GB" sz="1600" dirty="0"/>
              <a:t>one or more assistants</a:t>
            </a:r>
          </a:p>
          <a:p>
            <a:pPr marL="285750" indent="-285750" algn="just" eaLnBrk="1" fontAlgn="auto" hangingPunct="1">
              <a:spcAft>
                <a:spcPts val="0"/>
              </a:spcAft>
              <a:buFont typeface="Arial" panose="020B0604020202020204" pitchFamily="34" charset="0"/>
              <a:buChar char="•"/>
              <a:defRPr/>
            </a:pPr>
            <a:r>
              <a:rPr lang="en-GB" dirty="0"/>
              <a:t>Sectoral Committee carries out control on independence and enables the permanent education of the information security officers</a:t>
            </a:r>
          </a:p>
          <a:p>
            <a:pPr marL="285750" indent="-285750" algn="just" eaLnBrk="1" fontAlgn="auto" hangingPunct="1">
              <a:spcAft>
                <a:spcPts val="0"/>
              </a:spcAft>
              <a:buFont typeface="Arial" panose="020B0604020202020204" pitchFamily="34" charset="0"/>
              <a:buChar char="•"/>
              <a:defRPr/>
            </a:pPr>
            <a:r>
              <a:rPr lang="en-GB" dirty="0"/>
              <a:t>Sectoral Committee can allow that a task of  the information security department is outsourced to a recognized specialized information security service provider</a:t>
            </a:r>
          </a:p>
        </p:txBody>
      </p:sp>
    </p:spTree>
    <p:extLst>
      <p:ext uri="{BB962C8B-B14F-4D97-AF65-F5344CB8AC3E}">
        <p14:creationId xmlns:p14="http://schemas.microsoft.com/office/powerpoint/2010/main" val="1465683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tLang="en-US" smtClean="0"/>
              <a:t>Annual information security report</a:t>
            </a:r>
            <a:endParaRPr lang="en-US" altLang="en-US" smtClean="0"/>
          </a:p>
        </p:txBody>
      </p:sp>
      <p:sp>
        <p:nvSpPr>
          <p:cNvPr id="61443" name="Content Placeholder 2"/>
          <p:cNvSpPr>
            <a:spLocks noGrp="1"/>
          </p:cNvSpPr>
          <p:nvPr>
            <p:ph idx="1"/>
          </p:nvPr>
        </p:nvSpPr>
        <p:spPr/>
        <p:txBody>
          <a:bodyPr/>
          <a:lstStyle/>
          <a:p>
            <a:pPr algn="just" eaLnBrk="1" hangingPunct="1"/>
            <a:r>
              <a:rPr lang="en-GB" altLang="en-US" sz="1800" dirty="0" smtClean="0"/>
              <a:t>general overview of the information security situation</a:t>
            </a:r>
          </a:p>
          <a:p>
            <a:pPr algn="just" eaLnBrk="1" hangingPunct="1"/>
            <a:endParaRPr lang="en-GB" altLang="en-US" sz="1800" dirty="0" smtClean="0"/>
          </a:p>
          <a:p>
            <a:pPr algn="just" eaLnBrk="1" hangingPunct="1"/>
            <a:r>
              <a:rPr lang="en-GB" altLang="en-US" sz="1800" dirty="0" smtClean="0"/>
              <a:t>overview of the activities</a:t>
            </a:r>
          </a:p>
          <a:p>
            <a:pPr lvl="1" algn="just" eaLnBrk="1" hangingPunct="1"/>
            <a:r>
              <a:rPr lang="en-GB" altLang="en-US" sz="1600" dirty="0" smtClean="0"/>
              <a:t>recommendations and their effects</a:t>
            </a:r>
          </a:p>
          <a:p>
            <a:pPr lvl="1" algn="just" eaLnBrk="1" hangingPunct="1"/>
            <a:r>
              <a:rPr lang="en-GB" altLang="en-US" sz="1600" dirty="0" smtClean="0"/>
              <a:t>control activities</a:t>
            </a:r>
          </a:p>
          <a:p>
            <a:pPr lvl="1" algn="just" eaLnBrk="1" hangingPunct="1"/>
            <a:r>
              <a:rPr lang="en-GB" altLang="en-US" sz="1600" dirty="0" smtClean="0"/>
              <a:t>campaigns in order to promote information security</a:t>
            </a:r>
          </a:p>
          <a:p>
            <a:pPr algn="just" eaLnBrk="1" hangingPunct="1"/>
            <a:endParaRPr lang="en-GB" altLang="en-US" sz="1800" dirty="0" smtClean="0"/>
          </a:p>
          <a:p>
            <a:pPr algn="just" eaLnBrk="1" hangingPunct="1"/>
            <a:r>
              <a:rPr lang="en-GB" altLang="en-US" sz="1800" dirty="0" smtClean="0"/>
              <a:t>overview of the external recommendations and their effects</a:t>
            </a:r>
          </a:p>
          <a:p>
            <a:pPr algn="just" eaLnBrk="1" hangingPunct="1"/>
            <a:endParaRPr lang="en-GB" altLang="en-US" sz="1800" dirty="0" smtClean="0"/>
          </a:p>
          <a:p>
            <a:pPr algn="just" eaLnBrk="1" hangingPunct="1"/>
            <a:r>
              <a:rPr lang="en-GB" altLang="en-US" sz="1800" dirty="0" smtClean="0"/>
              <a:t>overview of the trainings received</a:t>
            </a:r>
            <a:endParaRPr lang="en-US" altLang="en-US" dirty="0" smtClean="0"/>
          </a:p>
        </p:txBody>
      </p:sp>
      <p:sp>
        <p:nvSpPr>
          <p:cNvPr id="4" name="Slide Number Placeholder 3"/>
          <p:cNvSpPr>
            <a:spLocks noGrp="1"/>
          </p:cNvSpPr>
          <p:nvPr>
            <p:ph type="sldNum" sz="quarter" idx="10"/>
          </p:nvPr>
        </p:nvSpPr>
        <p:spPr/>
        <p:txBody>
          <a:bodyPr/>
          <a:lstStyle/>
          <a:p>
            <a:pPr>
              <a:defRPr/>
            </a:pPr>
            <a:fld id="{25DD0F42-E7FA-4472-9E94-E48B6614FCB6}" type="slidenum">
              <a:rPr lang="en-US"/>
              <a:pPr>
                <a:defRPr/>
              </a:pPr>
              <a:t>46</a:t>
            </a:fld>
            <a:endParaRPr lang="en-US"/>
          </a:p>
        </p:txBody>
      </p:sp>
    </p:spTree>
    <p:extLst>
      <p:ext uri="{BB962C8B-B14F-4D97-AF65-F5344CB8AC3E}">
        <p14:creationId xmlns:p14="http://schemas.microsoft.com/office/powerpoint/2010/main" val="4105831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Specialized information security</a:t>
            </a:r>
            <a:br>
              <a:rPr lang="en-GB"/>
            </a:br>
            <a:r>
              <a:rPr lang="en-GB"/>
              <a:t>service providers</a:t>
            </a:r>
            <a:endParaRPr lang="en-US"/>
          </a:p>
        </p:txBody>
      </p:sp>
      <p:sp>
        <p:nvSpPr>
          <p:cNvPr id="62467" name="Content Placeholder 2"/>
          <p:cNvSpPr>
            <a:spLocks noGrp="1"/>
          </p:cNvSpPr>
          <p:nvPr>
            <p:ph idx="1"/>
          </p:nvPr>
        </p:nvSpPr>
        <p:spPr/>
        <p:txBody>
          <a:bodyPr>
            <a:normAutofit lnSpcReduction="10000"/>
          </a:bodyPr>
          <a:lstStyle/>
          <a:p>
            <a:pPr algn="just" eaLnBrk="1" hangingPunct="1">
              <a:lnSpc>
                <a:spcPct val="90000"/>
              </a:lnSpc>
            </a:pPr>
            <a:endParaRPr lang="en-GB" altLang="en-US" sz="1800" dirty="0" smtClean="0"/>
          </a:p>
          <a:p>
            <a:pPr algn="just" eaLnBrk="1" hangingPunct="1">
              <a:lnSpc>
                <a:spcPct val="90000"/>
              </a:lnSpc>
            </a:pPr>
            <a:r>
              <a:rPr lang="en-GB" altLang="en-US" sz="1800" dirty="0" smtClean="0"/>
              <a:t>to be recognized by the Government</a:t>
            </a:r>
          </a:p>
          <a:p>
            <a:pPr algn="just" eaLnBrk="1" hangingPunct="1">
              <a:lnSpc>
                <a:spcPct val="90000"/>
              </a:lnSpc>
            </a:pPr>
            <a:endParaRPr lang="en-GB" altLang="en-US" sz="1800" dirty="0" smtClean="0"/>
          </a:p>
          <a:p>
            <a:pPr algn="just" eaLnBrk="1" hangingPunct="1">
              <a:lnSpc>
                <a:spcPct val="90000"/>
              </a:lnSpc>
            </a:pPr>
            <a:r>
              <a:rPr lang="en-GB" altLang="en-US" sz="1800" dirty="0" smtClean="0"/>
              <a:t>recognition conditions</a:t>
            </a:r>
          </a:p>
          <a:p>
            <a:pPr lvl="1" algn="just" eaLnBrk="1" hangingPunct="1">
              <a:lnSpc>
                <a:spcPct val="90000"/>
              </a:lnSpc>
            </a:pPr>
            <a:r>
              <a:rPr lang="en-GB" altLang="en-US" sz="1600" dirty="0" smtClean="0"/>
              <a:t>non-profit association</a:t>
            </a:r>
          </a:p>
          <a:p>
            <a:pPr lvl="1" algn="just" eaLnBrk="1" hangingPunct="1">
              <a:lnSpc>
                <a:spcPct val="90000"/>
              </a:lnSpc>
            </a:pPr>
            <a:r>
              <a:rPr lang="en-GB" altLang="en-US" sz="1600" dirty="0" smtClean="0"/>
              <a:t>having information security in the social sector as the one and only activity</a:t>
            </a:r>
          </a:p>
          <a:p>
            <a:pPr lvl="1" algn="just" eaLnBrk="1" hangingPunct="1">
              <a:lnSpc>
                <a:spcPct val="90000"/>
              </a:lnSpc>
            </a:pPr>
            <a:r>
              <a:rPr lang="en-GB" altLang="en-US" sz="1600" dirty="0" smtClean="0"/>
              <a:t>respecting the tariff principles determined by the Government</a:t>
            </a:r>
          </a:p>
          <a:p>
            <a:pPr algn="just" eaLnBrk="1" hangingPunct="1">
              <a:lnSpc>
                <a:spcPct val="90000"/>
              </a:lnSpc>
            </a:pPr>
            <a:endParaRPr lang="en-GB" altLang="en-US" sz="1800" dirty="0" smtClean="0"/>
          </a:p>
          <a:p>
            <a:pPr algn="just" eaLnBrk="1" hangingPunct="1">
              <a:lnSpc>
                <a:spcPct val="90000"/>
              </a:lnSpc>
            </a:pPr>
            <a:r>
              <a:rPr lang="en-GB" altLang="en-US" sz="1800" dirty="0" smtClean="0"/>
              <a:t>control on independence is performed by the Sectoral Committee</a:t>
            </a:r>
          </a:p>
          <a:p>
            <a:pPr algn="just" eaLnBrk="1" hangingPunct="1">
              <a:lnSpc>
                <a:spcPct val="90000"/>
              </a:lnSpc>
            </a:pPr>
            <a:endParaRPr lang="en-GB" altLang="en-US" sz="1800" dirty="0" smtClean="0"/>
          </a:p>
          <a:p>
            <a:pPr algn="just" eaLnBrk="1" hangingPunct="1">
              <a:lnSpc>
                <a:spcPct val="90000"/>
              </a:lnSpc>
            </a:pPr>
            <a:r>
              <a:rPr lang="en-GB" altLang="en-US" sz="1800" dirty="0" smtClean="0"/>
              <a:t>tasks</a:t>
            </a:r>
          </a:p>
          <a:p>
            <a:pPr lvl="1" algn="just" eaLnBrk="1" hangingPunct="1">
              <a:lnSpc>
                <a:spcPct val="90000"/>
              </a:lnSpc>
            </a:pPr>
            <a:r>
              <a:rPr lang="en-GB" altLang="en-US" sz="1600" dirty="0" smtClean="0"/>
              <a:t>keeping information security specialists at the disposal of the associated actors</a:t>
            </a:r>
          </a:p>
          <a:p>
            <a:pPr lvl="1" algn="just" eaLnBrk="1" hangingPunct="1">
              <a:lnSpc>
                <a:spcPct val="90000"/>
              </a:lnSpc>
            </a:pPr>
            <a:r>
              <a:rPr lang="en-GB" altLang="en-US" sz="1600" dirty="0" smtClean="0"/>
              <a:t>recommending</a:t>
            </a:r>
          </a:p>
          <a:p>
            <a:pPr lvl="1" algn="just" eaLnBrk="1" hangingPunct="1">
              <a:lnSpc>
                <a:spcPct val="90000"/>
              </a:lnSpc>
            </a:pPr>
            <a:r>
              <a:rPr lang="en-GB" altLang="en-US" sz="1600" dirty="0" smtClean="0"/>
              <a:t>organizing information security trainings</a:t>
            </a:r>
          </a:p>
          <a:p>
            <a:pPr lvl="1" algn="just" eaLnBrk="1" hangingPunct="1">
              <a:lnSpc>
                <a:spcPct val="90000"/>
              </a:lnSpc>
            </a:pPr>
            <a:r>
              <a:rPr lang="en-GB" altLang="en-US" sz="1600" dirty="0" smtClean="0"/>
              <a:t>supporting campaigns promoting information security</a:t>
            </a:r>
          </a:p>
          <a:p>
            <a:pPr lvl="1" algn="just" eaLnBrk="1" hangingPunct="1">
              <a:lnSpc>
                <a:spcPct val="90000"/>
              </a:lnSpc>
            </a:pPr>
            <a:r>
              <a:rPr lang="en-GB" altLang="en-US" sz="1600" dirty="0" smtClean="0"/>
              <a:t>external auditing on request of the actor or the Sectoral Committee</a:t>
            </a:r>
          </a:p>
          <a:p>
            <a:pPr algn="just" eaLnBrk="1" hangingPunct="1">
              <a:lnSpc>
                <a:spcPct val="90000"/>
              </a:lnSpc>
            </a:pPr>
            <a:endParaRPr lang="en-GB" altLang="en-US" sz="1800" dirty="0" smtClean="0"/>
          </a:p>
          <a:p>
            <a:pPr algn="just" eaLnBrk="1" hangingPunct="1">
              <a:lnSpc>
                <a:spcPct val="90000"/>
              </a:lnSpc>
            </a:pPr>
            <a:r>
              <a:rPr lang="en-GB" altLang="en-US" sz="1800" dirty="0" smtClean="0"/>
              <a:t>each actor can only associate with one specialized information security service provider</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8335F23D-1CB3-4620-AA0D-6EB8C1E3FBD0}" type="slidenum">
              <a:rPr lang="en-US"/>
              <a:pPr>
                <a:defRPr/>
              </a:pPr>
              <a:t>47</a:t>
            </a:fld>
            <a:endParaRPr lang="en-US"/>
          </a:p>
        </p:txBody>
      </p:sp>
    </p:spTree>
    <p:extLst>
      <p:ext uri="{BB962C8B-B14F-4D97-AF65-F5344CB8AC3E}">
        <p14:creationId xmlns:p14="http://schemas.microsoft.com/office/powerpoint/2010/main" val="2733996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GB" altLang="en-US" smtClean="0"/>
              <a:t>Information security working group</a:t>
            </a:r>
            <a:endParaRPr lang="en-US" altLang="en-US" smtClean="0"/>
          </a:p>
        </p:txBody>
      </p:sp>
      <p:sp>
        <p:nvSpPr>
          <p:cNvPr id="3" name="Content Placeholder 2"/>
          <p:cNvSpPr>
            <a:spLocks noGrp="1"/>
          </p:cNvSpPr>
          <p:nvPr>
            <p:ph idx="1"/>
          </p:nvPr>
        </p:nvSpPr>
        <p:spPr/>
        <p:txBody>
          <a:bodyPr rtlCol="0">
            <a:normAutofit lnSpcReduction="10000"/>
          </a:bodyPr>
          <a:lstStyle/>
          <a:p>
            <a:pPr algn="just" eaLnBrk="1" fontAlgn="auto" hangingPunct="1">
              <a:spcAft>
                <a:spcPts val="0"/>
              </a:spcAft>
              <a:defRPr/>
            </a:pPr>
            <a:r>
              <a:rPr lang="en-GB" sz="1800" dirty="0"/>
              <a:t>composition</a:t>
            </a:r>
          </a:p>
          <a:p>
            <a:pPr lvl="1" algn="just" eaLnBrk="1" fontAlgn="auto" hangingPunct="1">
              <a:spcAft>
                <a:spcPts val="0"/>
              </a:spcAft>
              <a:defRPr/>
            </a:pPr>
            <a:r>
              <a:rPr lang="en-GB" sz="1600" dirty="0"/>
              <a:t>information security officers of all branches </a:t>
            </a:r>
            <a:r>
              <a:rPr lang="en-GB" sz="1600" dirty="0" smtClean="0"/>
              <a:t>in </a:t>
            </a:r>
            <a:r>
              <a:rPr lang="en-GB" sz="1600" dirty="0"/>
              <a:t>the social </a:t>
            </a:r>
            <a:r>
              <a:rPr lang="en-GB" sz="1600" dirty="0" smtClean="0"/>
              <a:t>sector</a:t>
            </a:r>
          </a:p>
          <a:p>
            <a:pPr lvl="1" algn="just" eaLnBrk="1" fontAlgn="auto" hangingPunct="1">
              <a:spcAft>
                <a:spcPts val="0"/>
              </a:spcAft>
              <a:defRPr/>
            </a:pPr>
            <a:r>
              <a:rPr lang="en-GB" sz="1600" dirty="0"/>
              <a:t>s</a:t>
            </a:r>
            <a:r>
              <a:rPr lang="en-GB" sz="1600" dirty="0" smtClean="0"/>
              <a:t>ub-working groups</a:t>
            </a:r>
          </a:p>
          <a:p>
            <a:pPr lvl="2" algn="just" eaLnBrk="1" fontAlgn="auto" hangingPunct="1">
              <a:spcAft>
                <a:spcPts val="0"/>
              </a:spcAft>
              <a:defRPr/>
            </a:pPr>
            <a:r>
              <a:rPr lang="en-GB" sz="1200" dirty="0"/>
              <a:t>b</a:t>
            </a:r>
            <a:r>
              <a:rPr lang="en-GB" sz="1200" dirty="0" smtClean="0"/>
              <a:t>ranches</a:t>
            </a:r>
          </a:p>
          <a:p>
            <a:pPr lvl="2" algn="just" eaLnBrk="1" fontAlgn="auto" hangingPunct="1">
              <a:spcAft>
                <a:spcPts val="0"/>
              </a:spcAft>
              <a:defRPr/>
            </a:pPr>
            <a:r>
              <a:rPr lang="en-GB" sz="1200" dirty="0"/>
              <a:t>t</a:t>
            </a:r>
            <a:r>
              <a:rPr lang="en-GB" sz="1200" dirty="0" smtClean="0"/>
              <a:t>hemes (policy, audit, …)</a:t>
            </a:r>
            <a:endParaRPr lang="en-GB" sz="1200" dirty="0"/>
          </a:p>
          <a:p>
            <a:pPr algn="just" eaLnBrk="1" fontAlgn="auto" hangingPunct="1">
              <a:spcAft>
                <a:spcPts val="0"/>
              </a:spcAft>
              <a:defRPr/>
            </a:pPr>
            <a:r>
              <a:rPr lang="en-GB" sz="1800" dirty="0" smtClean="0"/>
              <a:t>tasks</a:t>
            </a:r>
            <a:endParaRPr lang="en-GB" sz="1800" dirty="0"/>
          </a:p>
          <a:p>
            <a:pPr lvl="1" algn="just" eaLnBrk="1" fontAlgn="auto" hangingPunct="1">
              <a:spcAft>
                <a:spcPts val="0"/>
              </a:spcAft>
              <a:defRPr/>
            </a:pPr>
            <a:r>
              <a:rPr lang="en-GB" sz="1600" dirty="0"/>
              <a:t>c</a:t>
            </a:r>
            <a:r>
              <a:rPr lang="en-GB" sz="1600" dirty="0" smtClean="0"/>
              <a:t>oordination</a:t>
            </a:r>
          </a:p>
          <a:p>
            <a:pPr lvl="1" algn="just" eaLnBrk="1" fontAlgn="auto" hangingPunct="1">
              <a:spcAft>
                <a:spcPts val="0"/>
              </a:spcAft>
              <a:defRPr/>
            </a:pPr>
            <a:r>
              <a:rPr lang="en-GB" sz="1600" dirty="0"/>
              <a:t>c</a:t>
            </a:r>
            <a:r>
              <a:rPr lang="en-GB" sz="1600" dirty="0" smtClean="0"/>
              <a:t>reation of information security awareness</a:t>
            </a:r>
            <a:endParaRPr lang="en-GB" sz="1600" dirty="0"/>
          </a:p>
          <a:p>
            <a:pPr lvl="1" algn="just" eaLnBrk="1" fontAlgn="auto" hangingPunct="1">
              <a:spcAft>
                <a:spcPts val="0"/>
              </a:spcAft>
              <a:defRPr/>
            </a:pPr>
            <a:r>
              <a:rPr lang="en-GB" sz="1600" dirty="0"/>
              <a:t>communication</a:t>
            </a:r>
          </a:p>
          <a:p>
            <a:pPr lvl="1" algn="just" eaLnBrk="1" fontAlgn="auto" hangingPunct="1">
              <a:spcAft>
                <a:spcPts val="0"/>
              </a:spcAft>
              <a:defRPr/>
            </a:pPr>
            <a:r>
              <a:rPr lang="en-GB" sz="1600" dirty="0"/>
              <a:t>f</a:t>
            </a:r>
            <a:r>
              <a:rPr lang="en-GB" sz="1600" dirty="0" smtClean="0"/>
              <a:t>ormulating recommendations </a:t>
            </a:r>
            <a:r>
              <a:rPr lang="en-GB" sz="1600" dirty="0"/>
              <a:t>to the </a:t>
            </a:r>
            <a:r>
              <a:rPr lang="en-GB" sz="1600" dirty="0" err="1"/>
              <a:t>Sectoral</a:t>
            </a:r>
            <a:r>
              <a:rPr lang="en-GB" sz="1600" dirty="0"/>
              <a:t> </a:t>
            </a:r>
            <a:r>
              <a:rPr lang="en-GB" sz="1600" dirty="0" smtClean="0"/>
              <a:t>Committee</a:t>
            </a:r>
          </a:p>
          <a:p>
            <a:pPr lvl="1" algn="just" eaLnBrk="1" fontAlgn="auto" hangingPunct="1">
              <a:spcAft>
                <a:spcPts val="0"/>
              </a:spcAft>
              <a:defRPr/>
            </a:pPr>
            <a:endParaRPr lang="en-GB" sz="400" dirty="0" smtClean="0"/>
          </a:p>
          <a:p>
            <a:pPr algn="just" eaLnBrk="1" fontAlgn="auto" hangingPunct="1">
              <a:spcAft>
                <a:spcPts val="0"/>
              </a:spcAft>
              <a:defRPr/>
            </a:pPr>
            <a:r>
              <a:rPr lang="en-GB" sz="1800" dirty="0"/>
              <a:t>deliverables</a:t>
            </a:r>
          </a:p>
          <a:p>
            <a:pPr lvl="1" algn="just" eaLnBrk="1" fontAlgn="auto" hangingPunct="1">
              <a:spcAft>
                <a:spcPts val="0"/>
              </a:spcAft>
              <a:defRPr/>
            </a:pPr>
            <a:r>
              <a:rPr lang="en-GB" sz="1600" dirty="0"/>
              <a:t>ISMS and information security policies</a:t>
            </a:r>
          </a:p>
          <a:p>
            <a:pPr lvl="1" algn="just" eaLnBrk="1" fontAlgn="auto" hangingPunct="1">
              <a:spcAft>
                <a:spcPts val="0"/>
              </a:spcAft>
              <a:defRPr/>
            </a:pPr>
            <a:r>
              <a:rPr lang="en-GB" sz="1600" dirty="0"/>
              <a:t>minimum information security standards</a:t>
            </a:r>
          </a:p>
          <a:p>
            <a:pPr lvl="1" algn="just" eaLnBrk="1" fontAlgn="auto" hangingPunct="1">
              <a:spcAft>
                <a:spcPts val="0"/>
              </a:spcAft>
              <a:defRPr/>
            </a:pPr>
            <a:r>
              <a:rPr lang="en-GB" sz="1600" dirty="0"/>
              <a:t>information security guidelines</a:t>
            </a:r>
          </a:p>
          <a:p>
            <a:pPr lvl="1" algn="just" eaLnBrk="1" fontAlgn="auto" hangingPunct="1">
              <a:spcAft>
                <a:spcPts val="0"/>
              </a:spcAft>
              <a:defRPr/>
            </a:pPr>
            <a:r>
              <a:rPr lang="en-GB" sz="1600" dirty="0"/>
              <a:t>codes of good practice</a:t>
            </a:r>
          </a:p>
          <a:p>
            <a:pPr lvl="1" algn="just" eaLnBrk="1" fontAlgn="auto" hangingPunct="1">
              <a:spcAft>
                <a:spcPts val="0"/>
              </a:spcAft>
              <a:defRPr/>
            </a:pPr>
            <a:r>
              <a:rPr lang="en-GB" sz="1600" dirty="0"/>
              <a:t>protecting the network</a:t>
            </a:r>
          </a:p>
          <a:p>
            <a:pPr lvl="1" algn="just" eaLnBrk="1" fontAlgn="auto" hangingPunct="1">
              <a:spcAft>
                <a:spcPts val="0"/>
              </a:spcAft>
              <a:defRPr/>
            </a:pPr>
            <a:r>
              <a:rPr lang="en-GB" sz="1600" dirty="0"/>
              <a:t>organizing internal information security audits</a:t>
            </a:r>
          </a:p>
          <a:p>
            <a:pPr lvl="1" algn="just" eaLnBrk="1" fontAlgn="auto" hangingPunct="1">
              <a:spcAft>
                <a:spcPts val="0"/>
              </a:spcAft>
              <a:defRPr/>
            </a:pPr>
            <a:r>
              <a:rPr lang="en-GB" sz="1600" dirty="0"/>
              <a:t>disaster recovery </a:t>
            </a:r>
            <a:r>
              <a:rPr lang="en-GB" sz="1600" dirty="0" smtClean="0"/>
              <a:t>methods</a:t>
            </a:r>
            <a:endParaRPr lang="en-US" dirty="0"/>
          </a:p>
        </p:txBody>
      </p:sp>
      <p:sp>
        <p:nvSpPr>
          <p:cNvPr id="4" name="Slide Number Placeholder 3"/>
          <p:cNvSpPr>
            <a:spLocks noGrp="1"/>
          </p:cNvSpPr>
          <p:nvPr>
            <p:ph type="sldNum" sz="quarter" idx="10"/>
          </p:nvPr>
        </p:nvSpPr>
        <p:spPr/>
        <p:txBody>
          <a:bodyPr/>
          <a:lstStyle/>
          <a:p>
            <a:pPr>
              <a:defRPr/>
            </a:pPr>
            <a:fld id="{8AC67EDF-17B1-4017-ACD2-7CF434F06DDD}" type="slidenum">
              <a:rPr lang="en-US"/>
              <a:pPr>
                <a:defRPr/>
              </a:pPr>
              <a:t>48</a:t>
            </a:fld>
            <a:endParaRPr lang="en-US"/>
          </a:p>
        </p:txBody>
      </p:sp>
    </p:spTree>
    <p:extLst>
      <p:ext uri="{BB962C8B-B14F-4D97-AF65-F5344CB8AC3E}">
        <p14:creationId xmlns:p14="http://schemas.microsoft.com/office/powerpoint/2010/main" val="1210493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Organizational &amp; technical measures</a:t>
            </a:r>
            <a:endParaRPr lang="en-US"/>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risk assessment</a:t>
            </a:r>
          </a:p>
          <a:p>
            <a:pPr algn="just" eaLnBrk="1" fontAlgn="auto" hangingPunct="1">
              <a:lnSpc>
                <a:spcPct val="90000"/>
              </a:lnSpc>
              <a:spcAft>
                <a:spcPts val="0"/>
              </a:spcAft>
              <a:defRPr/>
            </a:pPr>
            <a:r>
              <a:rPr lang="en-GB" sz="1800"/>
              <a:t>security policies</a:t>
            </a:r>
          </a:p>
          <a:p>
            <a:pPr algn="just" eaLnBrk="1" fontAlgn="auto" hangingPunct="1">
              <a:lnSpc>
                <a:spcPct val="90000"/>
              </a:lnSpc>
              <a:spcAft>
                <a:spcPts val="0"/>
              </a:spcAft>
              <a:defRPr/>
            </a:pPr>
            <a:r>
              <a:rPr lang="en-GB" sz="1800"/>
              <a:t>governance and organization of information security</a:t>
            </a:r>
          </a:p>
          <a:p>
            <a:pPr algn="just" eaLnBrk="1" fontAlgn="auto" hangingPunct="1">
              <a:lnSpc>
                <a:spcPct val="90000"/>
              </a:lnSpc>
              <a:spcAft>
                <a:spcPts val="0"/>
              </a:spcAft>
              <a:defRPr/>
            </a:pPr>
            <a:r>
              <a:rPr lang="en-GB" sz="1800"/>
              <a:t>inventory and classification of information</a:t>
            </a:r>
          </a:p>
          <a:p>
            <a:pPr algn="just" eaLnBrk="1" fontAlgn="auto" hangingPunct="1">
              <a:lnSpc>
                <a:spcPct val="90000"/>
              </a:lnSpc>
              <a:spcAft>
                <a:spcPts val="0"/>
              </a:spcAft>
              <a:defRPr/>
            </a:pPr>
            <a:r>
              <a:rPr lang="en-GB" sz="1800"/>
              <a:t>human resources security</a:t>
            </a:r>
          </a:p>
          <a:p>
            <a:pPr algn="just" eaLnBrk="1" fontAlgn="auto" hangingPunct="1">
              <a:lnSpc>
                <a:spcPct val="90000"/>
              </a:lnSpc>
              <a:spcAft>
                <a:spcPts val="0"/>
              </a:spcAft>
              <a:defRPr/>
            </a:pPr>
            <a:r>
              <a:rPr lang="en-GB" sz="1800"/>
              <a:t>physical and environmental security</a:t>
            </a:r>
          </a:p>
          <a:p>
            <a:pPr algn="just" eaLnBrk="1" fontAlgn="auto" hangingPunct="1">
              <a:lnSpc>
                <a:spcPct val="90000"/>
              </a:lnSpc>
              <a:spcAft>
                <a:spcPts val="0"/>
              </a:spcAft>
              <a:defRPr/>
            </a:pPr>
            <a:r>
              <a:rPr lang="en-GB" sz="1800"/>
              <a:t>management of communication and service processes</a:t>
            </a:r>
          </a:p>
          <a:p>
            <a:pPr algn="just" eaLnBrk="1" fontAlgn="auto" hangingPunct="1">
              <a:lnSpc>
                <a:spcPct val="90000"/>
              </a:lnSpc>
              <a:spcAft>
                <a:spcPts val="0"/>
              </a:spcAft>
              <a:defRPr/>
            </a:pPr>
            <a:r>
              <a:rPr lang="en-GB" sz="1800"/>
              <a:t>processing of personal data</a:t>
            </a:r>
          </a:p>
          <a:p>
            <a:pPr algn="just" eaLnBrk="1" fontAlgn="auto" hangingPunct="1">
              <a:lnSpc>
                <a:spcPct val="90000"/>
              </a:lnSpc>
              <a:spcAft>
                <a:spcPts val="0"/>
              </a:spcAft>
              <a:defRPr/>
            </a:pPr>
            <a:r>
              <a:rPr lang="en-GB" sz="1800"/>
              <a:t>access control</a:t>
            </a:r>
          </a:p>
          <a:p>
            <a:pPr algn="just" eaLnBrk="1" fontAlgn="auto" hangingPunct="1">
              <a:lnSpc>
                <a:spcPct val="90000"/>
              </a:lnSpc>
              <a:spcAft>
                <a:spcPts val="0"/>
              </a:spcAft>
              <a:defRPr/>
            </a:pPr>
            <a:r>
              <a:rPr lang="en-GB" sz="1800"/>
              <a:t>acquisition, development and maintenance of information systems</a:t>
            </a:r>
          </a:p>
          <a:p>
            <a:pPr algn="just" eaLnBrk="1" fontAlgn="auto" hangingPunct="1">
              <a:lnSpc>
                <a:spcPct val="90000"/>
              </a:lnSpc>
              <a:spcAft>
                <a:spcPts val="0"/>
              </a:spcAft>
              <a:defRPr/>
            </a:pPr>
            <a:r>
              <a:rPr lang="en-GB" sz="1800"/>
              <a:t>information security incident management</a:t>
            </a:r>
          </a:p>
          <a:p>
            <a:pPr algn="just" eaLnBrk="1" fontAlgn="auto" hangingPunct="1">
              <a:lnSpc>
                <a:spcPct val="90000"/>
              </a:lnSpc>
              <a:spcAft>
                <a:spcPts val="0"/>
              </a:spcAft>
              <a:defRPr/>
            </a:pPr>
            <a:r>
              <a:rPr lang="en-GB" sz="1800"/>
              <a:t>business continuity management</a:t>
            </a:r>
          </a:p>
          <a:p>
            <a:pPr algn="just" eaLnBrk="1" fontAlgn="auto" hangingPunct="1">
              <a:lnSpc>
                <a:spcPct val="90000"/>
              </a:lnSpc>
              <a:spcAft>
                <a:spcPts val="0"/>
              </a:spcAft>
              <a:defRPr/>
            </a:pPr>
            <a:r>
              <a:rPr lang="en-GB" sz="1800"/>
              <a:t>compliance: internal and external control</a:t>
            </a:r>
          </a:p>
          <a:p>
            <a:pPr algn="just" eaLnBrk="1" fontAlgn="auto" hangingPunct="1">
              <a:lnSpc>
                <a:spcPct val="90000"/>
              </a:lnSpc>
              <a:spcAft>
                <a:spcPts val="0"/>
              </a:spcAft>
              <a:defRPr/>
            </a:pPr>
            <a:r>
              <a:rPr lang="en-GB" sz="1800"/>
              <a:t>communication to the public of the policies concerning security and the protection of privacy</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E4A9F1B9-0884-4805-8B5A-4AEEA3781CFB}" type="slidenum">
              <a:rPr lang="en-US"/>
              <a:pPr>
                <a:defRPr/>
              </a:pPr>
              <a:t>49</a:t>
            </a:fld>
            <a:endParaRPr lang="en-US"/>
          </a:p>
        </p:txBody>
      </p:sp>
    </p:spTree>
    <p:extLst>
      <p:ext uri="{BB962C8B-B14F-4D97-AF65-F5344CB8AC3E}">
        <p14:creationId xmlns:p14="http://schemas.microsoft.com/office/powerpoint/2010/main" val="1643900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solution – concrete results and </a:t>
            </a:r>
            <a:r>
              <a:rPr lang="en-GB" dirty="0" smtClean="0"/>
              <a:t>impact </a:t>
            </a:r>
            <a:r>
              <a:rPr lang="nl-BE" dirty="0" err="1" smtClean="0"/>
              <a:t>Logical</a:t>
            </a:r>
            <a:r>
              <a:rPr lang="nl-BE" dirty="0" smtClean="0"/>
              <a:t> view</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5</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09652"/>
            <a:ext cx="7468643" cy="5315692"/>
          </a:xfrm>
          <a:prstGeom prst="rect">
            <a:avLst/>
          </a:prstGeom>
        </p:spPr>
      </p:pic>
    </p:spTree>
    <p:extLst>
      <p:ext uri="{BB962C8B-B14F-4D97-AF65-F5344CB8AC3E}">
        <p14:creationId xmlns:p14="http://schemas.microsoft.com/office/powerpoint/2010/main" val="3649366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ltLang="en-US" smtClean="0"/>
              <a:t>Legal measures</a:t>
            </a:r>
            <a:endParaRPr lang="en-US" altLang="en-US" smtClean="0"/>
          </a:p>
        </p:txBody>
      </p:sp>
      <p:sp>
        <p:nvSpPr>
          <p:cNvPr id="65539" name="Content Placeholder 2"/>
          <p:cNvSpPr>
            <a:spLocks noGrp="1"/>
          </p:cNvSpPr>
          <p:nvPr>
            <p:ph idx="1"/>
          </p:nvPr>
        </p:nvSpPr>
        <p:spPr/>
        <p:txBody>
          <a:bodyPr/>
          <a:lstStyle/>
          <a:p>
            <a:pPr algn="just" eaLnBrk="1" hangingPunct="1"/>
            <a:r>
              <a:rPr lang="en-GB" altLang="en-US" sz="1800" dirty="0" smtClean="0"/>
              <a:t>obligations of the controller of the processing</a:t>
            </a:r>
          </a:p>
          <a:p>
            <a:pPr lvl="1" algn="just" eaLnBrk="1" hangingPunct="1"/>
            <a:r>
              <a:rPr lang="en-GB" altLang="en-US" sz="1600" dirty="0" smtClean="0"/>
              <a:t>criteria for making data processing legitimate</a:t>
            </a:r>
          </a:p>
          <a:p>
            <a:pPr lvl="1" algn="just" eaLnBrk="1" hangingPunct="1"/>
            <a:r>
              <a:rPr lang="en-GB" altLang="en-US" sz="1600" dirty="0" smtClean="0"/>
              <a:t>respect of basic privacy protection principles, such as the purpose limitation principle and the proportionality principle </a:t>
            </a:r>
          </a:p>
          <a:p>
            <a:pPr lvl="1" algn="just" eaLnBrk="1" hangingPunct="1"/>
            <a:r>
              <a:rPr lang="en-GB" altLang="en-US" sz="1600" dirty="0" smtClean="0"/>
              <a:t>specific rules for processing of sensitive data</a:t>
            </a:r>
          </a:p>
          <a:p>
            <a:pPr lvl="1" algn="just" eaLnBrk="1" hangingPunct="1"/>
            <a:r>
              <a:rPr lang="en-GB" altLang="en-US" sz="1600" dirty="0" smtClean="0"/>
              <a:t>information to be given to the data subject</a:t>
            </a:r>
          </a:p>
          <a:p>
            <a:pPr lvl="1" algn="just" eaLnBrk="1" hangingPunct="1"/>
            <a:r>
              <a:rPr lang="en-GB" altLang="en-US" sz="1600" dirty="0" smtClean="0"/>
              <a:t>processing confidentiality, integrity and availability </a:t>
            </a:r>
          </a:p>
          <a:p>
            <a:pPr lvl="1" algn="just" eaLnBrk="1" hangingPunct="1"/>
            <a:r>
              <a:rPr lang="en-GB" altLang="en-US" sz="1600" dirty="0" smtClean="0"/>
              <a:t>notification of the processing of personal data</a:t>
            </a:r>
          </a:p>
          <a:p>
            <a:pPr algn="just" eaLnBrk="1" hangingPunct="1"/>
            <a:endParaRPr lang="en-GB" altLang="en-US" sz="1800" dirty="0" smtClean="0"/>
          </a:p>
          <a:p>
            <a:pPr algn="just" eaLnBrk="1" hangingPunct="1"/>
            <a:r>
              <a:rPr lang="en-GB" altLang="en-US" sz="1800" dirty="0" smtClean="0"/>
              <a:t>rights of the data subject</a:t>
            </a:r>
          </a:p>
          <a:p>
            <a:pPr lvl="1" algn="just" eaLnBrk="1" hangingPunct="1"/>
            <a:r>
              <a:rPr lang="en-GB" altLang="en-US" sz="1600" dirty="0" smtClean="0"/>
              <a:t>right to information</a:t>
            </a:r>
          </a:p>
          <a:p>
            <a:pPr lvl="1" algn="just" eaLnBrk="1" hangingPunct="1"/>
            <a:r>
              <a:rPr lang="en-GB" altLang="en-US" sz="1600" dirty="0" smtClean="0"/>
              <a:t>right to access</a:t>
            </a:r>
          </a:p>
          <a:p>
            <a:pPr lvl="1" algn="just" eaLnBrk="1" hangingPunct="1"/>
            <a:r>
              <a:rPr lang="en-GB" altLang="en-US" sz="1600" dirty="0" smtClean="0"/>
              <a:t>right to rectify, erase or block his/her data</a:t>
            </a:r>
          </a:p>
          <a:p>
            <a:pPr lvl="1" algn="just" eaLnBrk="1" hangingPunct="1"/>
            <a:r>
              <a:rPr lang="en-GB" altLang="en-US" sz="1600" dirty="0" smtClean="0"/>
              <a:t>right to a judicial remedy</a:t>
            </a:r>
          </a:p>
          <a:p>
            <a:pPr algn="just" eaLnBrk="1" hangingPunct="1"/>
            <a:endParaRPr lang="en-GB" altLang="en-US" sz="1800" dirty="0" smtClean="0"/>
          </a:p>
          <a:p>
            <a:pPr algn="just" eaLnBrk="1" hangingPunct="1"/>
            <a:r>
              <a:rPr lang="en-GB" altLang="en-US" sz="1800" dirty="0" smtClean="0"/>
              <a:t>sanctions and penalties</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B423E771-5E9B-4EDA-88FA-1801A06861E3}" type="slidenum">
              <a:rPr lang="en-US"/>
              <a:pPr>
                <a:defRPr/>
              </a:pPr>
              <a:t>50</a:t>
            </a:fld>
            <a:endParaRPr lang="en-US"/>
          </a:p>
        </p:txBody>
      </p:sp>
    </p:spTree>
    <p:extLst>
      <p:ext uri="{BB962C8B-B14F-4D97-AF65-F5344CB8AC3E}">
        <p14:creationId xmlns:p14="http://schemas.microsoft.com/office/powerpoint/2010/main" val="3650558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ltLang="en-US" sz="3600" smtClean="0"/>
              <a:t>Towards a network of service integrators</a:t>
            </a:r>
            <a:endParaRPr lang="en-US" altLang="en-US" sz="3600" smtClean="0"/>
          </a:p>
        </p:txBody>
      </p:sp>
      <p:sp>
        <p:nvSpPr>
          <p:cNvPr id="4" name="Slide Number Placeholder 3"/>
          <p:cNvSpPr>
            <a:spLocks noGrp="1"/>
          </p:cNvSpPr>
          <p:nvPr>
            <p:ph type="sldNum" sz="quarter" idx="10"/>
          </p:nvPr>
        </p:nvSpPr>
        <p:spPr/>
        <p:txBody>
          <a:bodyPr/>
          <a:lstStyle/>
          <a:p>
            <a:pPr>
              <a:defRPr/>
            </a:pPr>
            <a:fld id="{E86BC909-468F-4776-B1E9-6CD21CCFCA2C}" type="slidenum">
              <a:rPr lang="en-US" smtClean="0">
                <a:solidFill>
                  <a:prstClr val="black">
                    <a:tint val="75000"/>
                  </a:prstClr>
                </a:solidFill>
              </a:rPr>
              <a:pPr>
                <a:defRPr/>
              </a:pPr>
              <a:t>51</a:t>
            </a:fld>
            <a:endParaRPr lang="en-US">
              <a:solidFill>
                <a:prstClr val="black">
                  <a:tint val="75000"/>
                </a:prstClr>
              </a:solidFill>
            </a:endParaRPr>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6656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657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658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solidFill>
                <a:prstClr val="black"/>
              </a:solidFill>
              <a:cs typeface="Arial" charset="0"/>
            </a:endParaRPr>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cs typeface="Arial" charset="0"/>
                <a:sym typeface="Arial" charset="0"/>
              </a:rPr>
              <a:t>Extranet</a:t>
            </a:r>
          </a:p>
          <a:p>
            <a:pPr algn="ctr">
              <a:buSzPct val="100000"/>
              <a:defRPr/>
            </a:pPr>
            <a:r>
              <a:rPr lang="en-US" sz="1200">
                <a:solidFill>
                  <a:srgbClr val="000000"/>
                </a:solidFill>
                <a:cs typeface="Arial" charset="0"/>
                <a:sym typeface="Arial" charset="0"/>
              </a:rPr>
              <a:t>region of</a:t>
            </a:r>
          </a:p>
          <a:p>
            <a:pPr algn="ctr">
              <a:buSzPct val="100000"/>
              <a:defRPr/>
            </a:pPr>
            <a:r>
              <a:rPr lang="en-US" sz="1200">
                <a:solidFill>
                  <a:srgbClr val="000000"/>
                </a:solidFill>
                <a:cs typeface="Arial" charset="0"/>
                <a:sym typeface="Arial" charset="0"/>
              </a:rPr>
              <a:t>community</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endParaRPr lang="en-US" sz="1200" dirty="0">
              <a:solidFill>
                <a:srgbClr val="000000"/>
              </a:solidFill>
              <a:cs typeface="Arial" charset="0"/>
              <a:sym typeface="Arial" charset="0"/>
            </a:endParaRP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659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2" name="Text Box 38"/>
          <p:cNvSpPr txBox="1">
            <a:spLocks noChangeArrowheads="1"/>
          </p:cNvSpPr>
          <p:nvPr/>
        </p:nvSpPr>
        <p:spPr bwMode="auto">
          <a:xfrm>
            <a:off x="6773863" y="3357563"/>
            <a:ext cx="754062" cy="644525"/>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pitchFamily="34" charset="0"/>
                <a:cs typeface="Arial" pitchFamily="34" charset="0"/>
                <a:sym typeface="Arial" pitchFamily="34" charset="0"/>
              </a:rPr>
              <a:t>Extranet</a:t>
            </a:r>
          </a:p>
          <a:p>
            <a:pPr algn="ctr" eaLnBrk="1" hangingPunct="1">
              <a:spcBef>
                <a:spcPct val="0"/>
              </a:spcBef>
              <a:buFontTx/>
              <a:buNone/>
              <a:defRPr/>
            </a:pPr>
            <a:r>
              <a:rPr lang="en-US" altLang="en-US" sz="1200" smtClean="0">
                <a:solidFill>
                  <a:srgbClr val="000000"/>
                </a:solidFill>
                <a:latin typeface="Arial" pitchFamily="34" charset="0"/>
                <a:cs typeface="Arial" pitchFamily="34" charset="0"/>
                <a:sym typeface="Arial" pitchFamily="34" charset="0"/>
              </a:rPr>
              <a:t>social</a:t>
            </a:r>
            <a:br>
              <a:rPr lang="en-US" altLang="en-US" sz="1200" smtClean="0">
                <a:solidFill>
                  <a:srgbClr val="000000"/>
                </a:solidFill>
                <a:latin typeface="Arial" pitchFamily="34" charset="0"/>
                <a:cs typeface="Arial" pitchFamily="34" charset="0"/>
                <a:sym typeface="Arial" pitchFamily="34" charset="0"/>
              </a:rPr>
            </a:br>
            <a:r>
              <a:rPr lang="en-US" altLang="en-US" sz="1200" smtClean="0">
                <a:solidFill>
                  <a:srgbClr val="000000"/>
                </a:solidFill>
                <a:latin typeface="Arial" pitchFamily="34" charset="0"/>
                <a:cs typeface="Arial" pitchFamily="34" charset="0"/>
                <a:sym typeface="Arial" pitchFamily="34" charset="0"/>
              </a:rPr>
              <a:t>sector</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RPS</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RPS</a:t>
            </a:r>
          </a:p>
        </p:txBody>
      </p:sp>
      <p:sp>
        <p:nvSpPr>
          <p:cNvPr id="6660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 </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VPN</a:t>
            </a:r>
          </a:p>
        </p:txBody>
      </p:sp>
      <p:sp>
        <p:nvSpPr>
          <p:cNvPr id="69" name="Oval 45"/>
          <p:cNvSpPr>
            <a:spLocks noChangeArrowheads="1"/>
          </p:cNvSpPr>
          <p:nvPr/>
        </p:nvSpPr>
        <p:spPr bwMode="auto">
          <a:xfrm>
            <a:off x="598488" y="5503863"/>
            <a:ext cx="1322387" cy="3889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cs typeface="Arial" charset="0"/>
                <a:sym typeface="Arial" charset="0"/>
              </a:rPr>
              <a:t>Pharmacists</a:t>
            </a:r>
          </a:p>
        </p:txBody>
      </p:sp>
      <p:sp>
        <p:nvSpPr>
          <p:cNvPr id="70" name="Oval 46"/>
          <p:cNvSpPr>
            <a:spLocks noChangeArrowheads="1"/>
          </p:cNvSpPr>
          <p:nvPr/>
        </p:nvSpPr>
        <p:spPr bwMode="auto">
          <a:xfrm>
            <a:off x="2168525" y="5534025"/>
            <a:ext cx="1065213" cy="3889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cs typeface="Arial" charset="0"/>
                <a:sym typeface="Arial" charset="0"/>
              </a:rPr>
              <a:t>Hospitals</a:t>
            </a:r>
          </a:p>
        </p:txBody>
      </p:sp>
      <p:sp>
        <p:nvSpPr>
          <p:cNvPr id="71" name="Oval 47"/>
          <p:cNvSpPr>
            <a:spLocks noChangeArrowheads="1"/>
          </p:cNvSpPr>
          <p:nvPr/>
        </p:nvSpPr>
        <p:spPr bwMode="auto">
          <a:xfrm>
            <a:off x="1443038" y="3895725"/>
            <a:ext cx="1155700" cy="3889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fr-BE" sz="1200">
                <a:solidFill>
                  <a:srgbClr val="000000"/>
                </a:solidFill>
                <a:cs typeface="Arial" charset="0"/>
                <a:sym typeface="Arial" charset="0"/>
              </a:rPr>
              <a:t>Physicians</a:t>
            </a:r>
            <a:endParaRPr lang="en-US" sz="1200">
              <a:solidFill>
                <a:srgbClr val="000000"/>
              </a:solidFill>
              <a:cs typeface="Arial" charset="0"/>
              <a:sym typeface="Arial" charset="0"/>
            </a:endParaRPr>
          </a:p>
        </p:txBody>
      </p:sp>
      <p:sp>
        <p:nvSpPr>
          <p:cNvPr id="6661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661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0000"/>
              </a:solidFill>
            </a:endParaRPr>
          </a:p>
        </p:txBody>
      </p:sp>
      <p:sp>
        <p:nvSpPr>
          <p:cNvPr id="75" name="Oval 52"/>
          <p:cNvSpPr>
            <a:spLocks noChangeArrowheads="1"/>
          </p:cNvSpPr>
          <p:nvPr/>
        </p:nvSpPr>
        <p:spPr bwMode="auto">
          <a:xfrm>
            <a:off x="6361113" y="5221288"/>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(Fedict)</a:t>
            </a:r>
          </a:p>
        </p:txBody>
      </p:sp>
      <p:sp>
        <p:nvSpPr>
          <p:cNvPr id="76" name="Oval 53"/>
          <p:cNvSpPr>
            <a:spLocks noChangeArrowheads="1"/>
          </p:cNvSpPr>
          <p:nvPr/>
        </p:nvSpPr>
        <p:spPr bwMode="auto">
          <a:xfrm>
            <a:off x="7885113" y="2451100"/>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(CBSS)</a:t>
            </a:r>
          </a:p>
        </p:txBody>
      </p:sp>
      <p:sp>
        <p:nvSpPr>
          <p:cNvPr id="77" name="Oval 54"/>
          <p:cNvSpPr>
            <a:spLocks noChangeArrowheads="1"/>
          </p:cNvSpPr>
          <p:nvPr/>
        </p:nvSpPr>
        <p:spPr bwMode="auto">
          <a:xfrm>
            <a:off x="1528763" y="1460500"/>
            <a:ext cx="1822450" cy="906463"/>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 integrator</a:t>
            </a:r>
            <a:endParaRPr lang="en-US" sz="1200" dirty="0">
              <a:solidFill>
                <a:srgbClr val="000000"/>
              </a:solidFill>
              <a:cs typeface="Arial" charset="0"/>
              <a:sym typeface="Arial" charset="0"/>
            </a:endParaRPr>
          </a:p>
          <a:p>
            <a:pPr algn="ctr">
              <a:buSzPct val="100000"/>
              <a:defRPr/>
            </a:pPr>
            <a:r>
              <a:rPr lang="en-US" sz="1200" dirty="0">
                <a:solidFill>
                  <a:srgbClr val="000000"/>
                </a:solidFill>
                <a:cs typeface="Arial" charset="0"/>
                <a:sym typeface="Arial" charset="0"/>
              </a:rPr>
              <a:t>(</a:t>
            </a:r>
            <a:r>
              <a:rPr lang="en-US" sz="1200" dirty="0" err="1">
                <a:solidFill>
                  <a:srgbClr val="000000"/>
                </a:solidFill>
                <a:cs typeface="Arial" charset="0"/>
                <a:sym typeface="Arial" charset="0"/>
              </a:rPr>
              <a:t>Corve</a:t>
            </a:r>
            <a:r>
              <a:rPr lang="en-US" sz="1200" dirty="0">
                <a:solidFill>
                  <a:srgbClr val="000000"/>
                </a:solidFill>
                <a:cs typeface="Arial" charset="0"/>
                <a:sym typeface="Arial" charset="0"/>
              </a:rPr>
              <a:t>,</a:t>
            </a:r>
          </a:p>
          <a:p>
            <a:pPr algn="ctr">
              <a:buSzPct val="100000"/>
              <a:defRPr/>
            </a:pPr>
            <a:r>
              <a:rPr lang="en-US" sz="1200">
                <a:solidFill>
                  <a:srgbClr val="000000"/>
                </a:solidFill>
                <a:cs typeface="Arial" charset="0"/>
                <a:sym typeface="Arial" charset="0"/>
              </a:rPr>
              <a:t>eWBS, </a:t>
            </a:r>
            <a:r>
              <a:rPr lang="en-US" sz="1200" dirty="0">
                <a:solidFill>
                  <a:srgbClr val="000000"/>
                </a:solidFill>
                <a:cs typeface="Arial" charset="0"/>
                <a:sym typeface="Arial" charset="0"/>
              </a:rPr>
              <a:t>CIRB, …)</a:t>
            </a:r>
          </a:p>
        </p:txBody>
      </p:sp>
      <p:sp>
        <p:nvSpPr>
          <p:cNvPr id="78" name="Oval 55"/>
          <p:cNvSpPr>
            <a:spLocks noChangeArrowheads="1"/>
          </p:cNvSpPr>
          <p:nvPr/>
        </p:nvSpPr>
        <p:spPr bwMode="auto">
          <a:xfrm>
            <a:off x="266700" y="3595688"/>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 </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(eHealth)</a:t>
            </a:r>
          </a:p>
        </p:txBody>
      </p:sp>
      <p:sp>
        <p:nvSpPr>
          <p:cNvPr id="66620"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6729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BE" smtClean="0"/>
              <a:t>G-Cloud</a:t>
            </a:r>
            <a:endParaRPr lang="fr-BE" dirty="0"/>
          </a:p>
        </p:txBody>
      </p:sp>
      <p:sp>
        <p:nvSpPr>
          <p:cNvPr id="3" name="Content Placeholder 2"/>
          <p:cNvSpPr>
            <a:spLocks noGrp="1"/>
          </p:cNvSpPr>
          <p:nvPr>
            <p:ph idx="1"/>
          </p:nvPr>
        </p:nvSpPr>
        <p:spPr/>
        <p:txBody>
          <a:bodyPr/>
          <a:lstStyle/>
          <a:p>
            <a:endParaRPr lang="en-GB" sz="1800" noProof="0" dirty="0" smtClean="0"/>
          </a:p>
          <a:p>
            <a:r>
              <a:rPr lang="en-GB" sz="1800" noProof="0" dirty="0" smtClean="0"/>
              <a:t>shared public ICT platform </a:t>
            </a:r>
          </a:p>
          <a:p>
            <a:pPr lvl="1"/>
            <a:r>
              <a:rPr lang="en-GB" sz="1600" noProof="0" dirty="0" smtClean="0"/>
              <a:t>current target: federal state (FPS, PPP, Public Institutions of Social Security, Institutions of Public Benefit)</a:t>
            </a:r>
          </a:p>
          <a:p>
            <a:pPr lvl="1"/>
            <a:r>
              <a:rPr lang="en-GB" sz="1600" noProof="0" dirty="0" smtClean="0"/>
              <a:t>can be extended to other interested authorities </a:t>
            </a:r>
          </a:p>
          <a:p>
            <a:endParaRPr lang="en-GB" sz="1800" noProof="0" dirty="0" smtClean="0"/>
          </a:p>
          <a:p>
            <a:r>
              <a:rPr lang="en-GB" sz="1800" noProof="0" dirty="0" smtClean="0"/>
              <a:t>hybrid community cloud model </a:t>
            </a:r>
          </a:p>
          <a:p>
            <a:pPr lvl="1"/>
            <a:r>
              <a:rPr lang="en-GB" sz="1600" noProof="0" dirty="0" smtClean="0"/>
              <a:t>use of public cloud if possible </a:t>
            </a:r>
          </a:p>
          <a:p>
            <a:pPr lvl="1"/>
            <a:r>
              <a:rPr lang="en-GB" sz="1600" noProof="0" dirty="0" smtClean="0"/>
              <a:t>private community cloud hosted in </a:t>
            </a:r>
            <a:r>
              <a:rPr lang="en-GB" sz="1600" dirty="0" smtClean="0"/>
              <a:t>government managed </a:t>
            </a:r>
            <a:r>
              <a:rPr lang="en-GB" sz="1600" noProof="0" dirty="0" smtClean="0"/>
              <a:t>data </a:t>
            </a:r>
            <a:r>
              <a:rPr lang="en-GB" sz="1600" noProof="0" dirty="0" err="1" smtClean="0"/>
              <a:t>centers</a:t>
            </a:r>
            <a:endParaRPr lang="en-GB" sz="1600" noProof="0" dirty="0" smtClean="0"/>
          </a:p>
          <a:p>
            <a:pPr lvl="1"/>
            <a:r>
              <a:rPr lang="en-GB" sz="1600" noProof="0" dirty="0" smtClean="0"/>
              <a:t>operational implementation with strong involvement of the private sector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1B662-E07F-4B45-AF7C-5436FF003ECE}" type="slidenum">
              <a:rPr kumimoji="0" lang="fr-FR" sz="10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l-BE"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2051" name="Picture 3" descr="X:\PROJECTS\G-Cloud Communicatie\LOGO\071-15-logo-medi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1342" y="404665"/>
            <a:ext cx="1916489"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62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smtClean="0"/>
              <a:t>Types of cloud </a:t>
            </a:r>
            <a:r>
              <a:rPr lang="en-US" dirty="0" smtClean="0"/>
              <a:t>deployments</a:t>
            </a:r>
            <a:endParaRPr lang="en-US" dirty="0"/>
          </a:p>
        </p:txBody>
      </p:sp>
      <p:sp>
        <p:nvSpPr>
          <p:cNvPr id="121" name="Slide Number Placeholder 120"/>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ABAFA-ABC8-4E94-A238-939346DDB176}" type="slidenum">
              <a:rPr kumimoji="0" lang="en-GB" sz="10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8382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8382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Dedicated</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4439" y="2523961"/>
            <a:ext cx="461665" cy="1954094"/>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Access/Control</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S</a:t>
            </a:r>
            <a:r>
              <a:rPr kumimoji="0" lang="nl-BE" sz="18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hared</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1788096" y="6205140"/>
            <a:ext cx="1296144"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Customer</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3574492" y="6205140"/>
            <a:ext cx="194421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mn-ea"/>
                <a:cs typeface="Arial" panose="020B0604020202020204" pitchFamily="34" charset="0"/>
              </a:rPr>
              <a:t>L</a:t>
            </a: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ocation</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5795311" y="6205140"/>
            <a:ext cx="208724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Service Provider</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6192180" y="1104513"/>
            <a:ext cx="136815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Public Cloud</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832886" y="2668270"/>
            <a:ext cx="3520994"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Community Cloud on-</a:t>
            </a: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premise</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4139952" y="2636912"/>
            <a:ext cx="47564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Outsourced</a:t>
            </a: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 Community Cloud (= off-</a:t>
            </a: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premise</a:t>
            </a: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4067944" y="4328289"/>
            <a:ext cx="4846246"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Outsourced</a:t>
            </a: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 Private Cloud (= off-</a:t>
            </a: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premise</a:t>
            </a: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675671" y="4365104"/>
            <a:ext cx="3520994"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Private Cloud on-</a:t>
            </a:r>
            <a:r>
              <a:rPr kumimoji="0" lang="nl-BE" sz="1400" b="0"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premise</a:t>
            </a:r>
            <a:endPar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pic>
        <p:nvPicPr>
          <p:cNvPr id="42" name="Picture 4" descr="http://icons.iconarchive.com/icons/custom-icon-design/pretty-office-12/512/clou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icons.iconarchive.com/icons/custom-icon-design/pretty-office-12/512/clou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797" y="4821653"/>
            <a:ext cx="928742" cy="928742"/>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7416316" y="3085835"/>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7254874"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pic>
        <p:nvPicPr>
          <p:cNvPr id="83" name="Picture 8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368176" y="5351299"/>
            <a:ext cx="189198" cy="266380"/>
          </a:xfrm>
          <a:prstGeom prst="rect">
            <a:avLst/>
          </a:prstGeom>
        </p:spPr>
      </p:pic>
      <p:pic>
        <p:nvPicPr>
          <p:cNvPr id="90" name="Picture 8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18708" y="5427557"/>
            <a:ext cx="189198" cy="266380"/>
          </a:xfrm>
          <a:prstGeom prst="rect">
            <a:avLst/>
          </a:prstGeom>
        </p:spPr>
      </p:pic>
      <p:pic>
        <p:nvPicPr>
          <p:cNvPr id="105" name="Picture 10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18708" y="3928669"/>
            <a:ext cx="189198" cy="266380"/>
          </a:xfrm>
          <a:prstGeom prst="rect">
            <a:avLst/>
          </a:prstGeom>
        </p:spPr>
      </p:pic>
      <p:pic>
        <p:nvPicPr>
          <p:cNvPr id="106" name="Picture 10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18708" y="4941168"/>
            <a:ext cx="189198" cy="266380"/>
          </a:xfrm>
          <a:prstGeom prst="rect">
            <a:avLst/>
          </a:prstGeom>
        </p:spPr>
      </p:pic>
      <p:pic>
        <p:nvPicPr>
          <p:cNvPr id="107" name="Picture 10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368176" y="4998100"/>
            <a:ext cx="189198" cy="266380"/>
          </a:xfrm>
          <a:prstGeom prst="rect">
            <a:avLst/>
          </a:prstGeom>
        </p:spPr>
      </p:pic>
      <p:pic>
        <p:nvPicPr>
          <p:cNvPr id="108" name="Picture 10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367644" y="5351299"/>
            <a:ext cx="189198" cy="266380"/>
          </a:xfrm>
          <a:prstGeom prst="rect">
            <a:avLst/>
          </a:prstGeom>
        </p:spPr>
      </p:pic>
      <p:pic>
        <p:nvPicPr>
          <p:cNvPr id="109" name="Picture 10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367644" y="4998100"/>
            <a:ext cx="189198" cy="266380"/>
          </a:xfrm>
          <a:prstGeom prst="rect">
            <a:avLst/>
          </a:prstGeom>
        </p:spPr>
      </p:pic>
      <p:pic>
        <p:nvPicPr>
          <p:cNvPr id="110" name="Picture 10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940152" y="3928669"/>
            <a:ext cx="189198" cy="266380"/>
          </a:xfrm>
          <a:prstGeom prst="rect">
            <a:avLst/>
          </a:prstGeom>
        </p:spPr>
      </p:pic>
      <p:pic>
        <p:nvPicPr>
          <p:cNvPr id="111" name="Picture 11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18708" y="3283826"/>
            <a:ext cx="189198" cy="266380"/>
          </a:xfrm>
          <a:prstGeom prst="rect">
            <a:avLst/>
          </a:prstGeom>
        </p:spPr>
      </p:pic>
      <p:pic>
        <p:nvPicPr>
          <p:cNvPr id="112" name="Picture 11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940152" y="3283826"/>
            <a:ext cx="189198" cy="266380"/>
          </a:xfrm>
          <a:prstGeom prst="rect">
            <a:avLst/>
          </a:prstGeom>
        </p:spPr>
      </p:pic>
      <p:pic>
        <p:nvPicPr>
          <p:cNvPr id="113" name="Picture 11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108" y="3954617"/>
            <a:ext cx="189198" cy="266380"/>
          </a:xfrm>
          <a:prstGeom prst="rect">
            <a:avLst/>
          </a:prstGeom>
        </p:spPr>
      </p:pic>
      <p:pic>
        <p:nvPicPr>
          <p:cNvPr id="114" name="Picture 113"/>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34630" y="3954617"/>
            <a:ext cx="189198" cy="266380"/>
          </a:xfrm>
          <a:prstGeom prst="rect">
            <a:avLst/>
          </a:prstGeom>
        </p:spPr>
      </p:pic>
      <p:pic>
        <p:nvPicPr>
          <p:cNvPr id="115" name="Picture 11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367644" y="3550206"/>
            <a:ext cx="189198" cy="266380"/>
          </a:xfrm>
          <a:prstGeom prst="rect">
            <a:avLst/>
          </a:prstGeom>
        </p:spPr>
      </p:pic>
      <p:pic>
        <p:nvPicPr>
          <p:cNvPr id="116" name="Picture 11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786166" y="3550206"/>
            <a:ext cx="189198" cy="266380"/>
          </a:xfrm>
          <a:prstGeom prst="rect">
            <a:avLst/>
          </a:prstGeom>
        </p:spPr>
      </p:pic>
      <p:pic>
        <p:nvPicPr>
          <p:cNvPr id="117" name="Picture 11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35896" y="3550206"/>
            <a:ext cx="189198" cy="266380"/>
          </a:xfrm>
          <a:prstGeom prst="rect">
            <a:avLst/>
          </a:prstGeom>
        </p:spPr>
      </p:pic>
      <p:pic>
        <p:nvPicPr>
          <p:cNvPr id="118" name="Picture 1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18708" y="2143273"/>
            <a:ext cx="189198" cy="266380"/>
          </a:xfrm>
          <a:prstGeom prst="rect">
            <a:avLst/>
          </a:prstGeom>
        </p:spPr>
      </p:pic>
      <p:pic>
        <p:nvPicPr>
          <p:cNvPr id="119" name="Picture 11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940152" y="2143273"/>
            <a:ext cx="189198" cy="266380"/>
          </a:xfrm>
          <a:prstGeom prst="rect">
            <a:avLst/>
          </a:prstGeom>
        </p:spPr>
      </p:pic>
      <p:pic>
        <p:nvPicPr>
          <p:cNvPr id="122" name="Picture 12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741778" y="2143273"/>
            <a:ext cx="189198" cy="266380"/>
          </a:xfrm>
          <a:prstGeom prst="rect">
            <a:avLst/>
          </a:prstGeom>
        </p:spPr>
      </p:pic>
      <p:pic>
        <p:nvPicPr>
          <p:cNvPr id="124" name="Picture 123"/>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741778" y="1652774"/>
            <a:ext cx="189198" cy="266380"/>
          </a:xfrm>
          <a:prstGeom prst="rect">
            <a:avLst/>
          </a:prstGeom>
        </p:spPr>
      </p:pic>
      <p:pic>
        <p:nvPicPr>
          <p:cNvPr id="125" name="Picture 12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63222" y="1652774"/>
            <a:ext cx="189198" cy="266380"/>
          </a:xfrm>
          <a:prstGeom prst="rect">
            <a:avLst/>
          </a:prstGeom>
        </p:spPr>
      </p:pic>
      <p:sp>
        <p:nvSpPr>
          <p:cNvPr id="5" name="Rectangle 4"/>
          <p:cNvSpPr/>
          <p:nvPr/>
        </p:nvSpPr>
        <p:spPr>
          <a:xfrm>
            <a:off x="1259632" y="3417016"/>
            <a:ext cx="818914" cy="488234"/>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125"/>
          <p:cNvSpPr/>
          <p:nvPr/>
        </p:nvSpPr>
        <p:spPr>
          <a:xfrm>
            <a:off x="3534966" y="3417016"/>
            <a:ext cx="379809" cy="488234"/>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1259631" y="4810125"/>
            <a:ext cx="2426543" cy="990600"/>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Rectangle 127"/>
          <p:cNvSpPr/>
          <p:nvPr/>
        </p:nvSpPr>
        <p:spPr>
          <a:xfrm>
            <a:off x="2307382" y="3114675"/>
            <a:ext cx="818914" cy="1181100"/>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Rectangle 131"/>
          <p:cNvSpPr/>
          <p:nvPr/>
        </p:nvSpPr>
        <p:spPr>
          <a:xfrm>
            <a:off x="5423402" y="4810124"/>
            <a:ext cx="379809" cy="981075"/>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Rectangle 132"/>
          <p:cNvSpPr/>
          <p:nvPr/>
        </p:nvSpPr>
        <p:spPr>
          <a:xfrm>
            <a:off x="5403007" y="3788491"/>
            <a:ext cx="818914" cy="488234"/>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Rectangle 133"/>
          <p:cNvSpPr/>
          <p:nvPr/>
        </p:nvSpPr>
        <p:spPr>
          <a:xfrm>
            <a:off x="5403007" y="3150316"/>
            <a:ext cx="818914" cy="488234"/>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Rectangle 134"/>
          <p:cNvSpPr/>
          <p:nvPr/>
        </p:nvSpPr>
        <p:spPr>
          <a:xfrm>
            <a:off x="5403007" y="2016841"/>
            <a:ext cx="818914" cy="488234"/>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Rectangle 135"/>
          <p:cNvSpPr/>
          <p:nvPr/>
        </p:nvSpPr>
        <p:spPr>
          <a:xfrm>
            <a:off x="7631857" y="1512016"/>
            <a:ext cx="818914" cy="488234"/>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7" name="Straight Arrow Connector 136"/>
          <p:cNvCxnSpPr/>
          <p:nvPr/>
        </p:nvCxnSpPr>
        <p:spPr>
          <a:xfrm flipV="1">
            <a:off x="2081218" y="3557588"/>
            <a:ext cx="285745" cy="10331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flipH="1" flipV="1">
            <a:off x="3086100" y="3500438"/>
            <a:ext cx="452882" cy="16046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H="1" flipV="1">
            <a:off x="2834630" y="3705225"/>
            <a:ext cx="65909" cy="19122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flipV="1">
            <a:off x="1590680" y="5414963"/>
            <a:ext cx="309558" cy="795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a:xfrm>
            <a:off x="1590680" y="5170617"/>
            <a:ext cx="323845" cy="5860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flipH="1" flipV="1">
            <a:off x="2987824" y="5414963"/>
            <a:ext cx="315194" cy="795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H="1">
            <a:off x="2976563" y="5184905"/>
            <a:ext cx="326455" cy="5384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a:off x="5802675" y="5328341"/>
            <a:ext cx="1736363" cy="1518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6218076" y="3417016"/>
            <a:ext cx="1344774" cy="22153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6" name="Straight Arrow Connector 145"/>
          <p:cNvCxnSpPr/>
          <p:nvPr/>
        </p:nvCxnSpPr>
        <p:spPr>
          <a:xfrm flipV="1">
            <a:off x="6218076" y="3738563"/>
            <a:ext cx="1354299" cy="29404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a:xfrm flipV="1">
            <a:off x="6218076" y="2114550"/>
            <a:ext cx="173199" cy="14887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flipH="1">
            <a:off x="7343775" y="1769912"/>
            <a:ext cx="288082" cy="5412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flipH="1" flipV="1">
            <a:off x="7362825" y="2157413"/>
            <a:ext cx="340470" cy="14113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151" name="Rectangle 150"/>
          <p:cNvSpPr/>
          <p:nvPr/>
        </p:nvSpPr>
        <p:spPr>
          <a:xfrm>
            <a:off x="4314825" y="1850989"/>
            <a:ext cx="463550" cy="3492535"/>
          </a:xfrm>
          <a:prstGeom prst="rect">
            <a:avLst/>
          </a:prstGeom>
          <a:solidFill>
            <a:schemeClr val="bg1"/>
          </a:solid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sp>
        <p:nvSpPr>
          <p:cNvPr id="150" name="TextBox 149"/>
          <p:cNvSpPr txBox="1"/>
          <p:nvPr/>
        </p:nvSpPr>
        <p:spPr>
          <a:xfrm rot="16200000">
            <a:off x="3115387" y="3427773"/>
            <a:ext cx="286242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800" b="1" i="0" u="none" strike="noStrike" kern="1200" cap="none" spc="0" normalizeH="0" baseline="0" noProof="0" dirty="0" err="1" smtClean="0">
                <a:ln>
                  <a:noFill/>
                </a:ln>
                <a:solidFill>
                  <a:prstClr val="black">
                    <a:lumMod val="50000"/>
                  </a:prstClr>
                </a:solidFill>
                <a:effectLst/>
                <a:uLnTx/>
                <a:uFillTx/>
                <a:latin typeface="Arial" panose="020B0604020202020204" pitchFamily="34" charset="0"/>
                <a:ea typeface="+mn-ea"/>
                <a:cs typeface="Arial" panose="020B0604020202020204" pitchFamily="34" charset="0"/>
              </a:rPr>
              <a:t>Hybrid</a:t>
            </a:r>
            <a:endParaRPr kumimoji="0" lang="en-US" sz="18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76138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Basic principles</a:t>
            </a:r>
            <a:endParaRPr lang="en-GB" noProof="0" dirty="0"/>
          </a:p>
        </p:txBody>
      </p:sp>
      <p:sp>
        <p:nvSpPr>
          <p:cNvPr id="4" name="Text Placeholder 3"/>
          <p:cNvSpPr>
            <a:spLocks noGrp="1"/>
          </p:cNvSpPr>
          <p:nvPr>
            <p:ph idx="1"/>
          </p:nvPr>
        </p:nvSpPr>
        <p:spPr/>
        <p:txBody>
          <a:bodyPr/>
          <a:lstStyle/>
          <a:p>
            <a:endParaRPr lang="en-GB" noProof="0" dirty="0" smtClean="0"/>
          </a:p>
          <a:p>
            <a:r>
              <a:rPr lang="en-GB" sz="1800" dirty="0" smtClean="0"/>
              <a:t>m</a:t>
            </a:r>
            <a:r>
              <a:rPr lang="en-GB" sz="1800" noProof="0" dirty="0" err="1" smtClean="0"/>
              <a:t>aximize</a:t>
            </a:r>
            <a:r>
              <a:rPr lang="en-GB" sz="1800" noProof="0" dirty="0" smtClean="0"/>
              <a:t> synergy where possible, generate efficiency gains and/or savings, while maintaining or improving service quality to citizens / enterprises / public institutions</a:t>
            </a:r>
            <a:endParaRPr lang="en-GB" sz="1800" dirty="0" smtClean="0"/>
          </a:p>
          <a:p>
            <a:endParaRPr lang="en-GB" sz="1800" dirty="0" smtClean="0"/>
          </a:p>
          <a:p>
            <a:r>
              <a:rPr lang="en-GB" sz="1800" dirty="0" err="1" smtClean="0"/>
              <a:t>i</a:t>
            </a:r>
            <a:r>
              <a:rPr lang="en-GB" sz="1800" noProof="0" dirty="0" smtClean="0"/>
              <a:t>n line with overall synergy programme: assign services to the most capable </a:t>
            </a:r>
            <a:r>
              <a:rPr lang="en-GB" sz="1800" dirty="0" smtClean="0"/>
              <a:t>one or </a:t>
            </a:r>
            <a:r>
              <a:rPr lang="en-GB" sz="1800" noProof="0" dirty="0" smtClean="0"/>
              <a:t>propose shared services </a:t>
            </a:r>
          </a:p>
          <a:p>
            <a:endParaRPr lang="en-GB" sz="1800" dirty="0" smtClean="0"/>
          </a:p>
          <a:p>
            <a:r>
              <a:rPr lang="en-GB" sz="1800" dirty="0" smtClean="0"/>
              <a:t>s</a:t>
            </a:r>
            <a:r>
              <a:rPr lang="en-GB" sz="1800" noProof="0" dirty="0" err="1" smtClean="0"/>
              <a:t>ynergy</a:t>
            </a:r>
            <a:r>
              <a:rPr lang="en-GB" sz="1800" noProof="0" dirty="0" smtClean="0"/>
              <a:t> based on result orientation, sense of responsibility and mutual trust</a:t>
            </a:r>
            <a:endParaRPr lang="en-GB" sz="1800" noProof="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540AB-6939-4937-A918-1D15FF1C7CE3}" type="slidenum">
              <a:rPr kumimoji="0" lang="fr-BE" sz="10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BE"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5" name="Picture 3" descr="X:\PROJECTS\G-Cloud Communicatie\LOGO\071-15-logo-medi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1342" y="404665"/>
            <a:ext cx="1916489"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90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475656" y="1484313"/>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3288909" y="3256722"/>
              <a:ext cx="2194896" cy="830997"/>
            </a:xfrm>
            <a:prstGeom prst="rect">
              <a:avLst/>
            </a:prstGeom>
            <a:effectLst>
              <a:outerShdw blurRad="50800" dist="38100" dir="2700000" algn="tl" rotWithShape="0">
                <a:prstClr val="black">
                  <a:alpha val="40000"/>
                </a:prst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4800" b="1" i="0" u="none" strike="noStrike" kern="1200" cap="none" spc="0" normalizeH="0" baseline="0" noProof="0" dirty="0" err="1" smtClean="0">
                  <a:ln>
                    <a:noFill/>
                  </a:ln>
                  <a:solidFill>
                    <a:srgbClr val="1F497D"/>
                  </a:solidFill>
                  <a:effectLst/>
                  <a:uLnTx/>
                  <a:uFillTx/>
                  <a:latin typeface="Calibri" pitchFamily="34" charset="0"/>
                  <a:ea typeface="+mn-ea"/>
                  <a:cs typeface="Arial" charset="0"/>
                </a:rPr>
                <a:t>Synergy</a:t>
              </a:r>
              <a:endParaRPr kumimoji="0" lang="nl-BE" sz="4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sp>
        <p:nvSpPr>
          <p:cNvPr id="37" name="Title 36"/>
          <p:cNvSpPr>
            <a:spLocks noGrp="1"/>
          </p:cNvSpPr>
          <p:nvPr>
            <p:ph type="title"/>
          </p:nvPr>
        </p:nvSpPr>
        <p:spPr/>
        <p:txBody>
          <a:bodyPr/>
          <a:lstStyle/>
          <a:p>
            <a:r>
              <a:rPr lang="en-GB" noProof="0" dirty="0" smtClean="0"/>
              <a:t>G-Cloud ‘products’ </a:t>
            </a:r>
            <a:endParaRPr lang="en-GB" noProof="0" dirty="0"/>
          </a:p>
        </p:txBody>
      </p:sp>
      <p:sp>
        <p:nvSpPr>
          <p:cNvPr id="3" name="Slide Number Placeholder 2"/>
          <p:cNvSpPr>
            <a:spLocks noGrp="1"/>
          </p:cNvSpPr>
          <p:nvPr>
            <p:ph type="sldNum" sz="quarter" idx="10"/>
          </p:nvPr>
        </p:nvSpPr>
        <p:spPr/>
        <p:txBody>
          <a:bodyPr rIns="36000" bIns="0"/>
          <a:lstStyle/>
          <a:p>
            <a:pPr marL="0" marR="0" lvl="0" indent="0" algn="r" defTabSz="914400" rtl="0" eaLnBrk="1" fontAlgn="auto" latinLnBrk="0" hangingPunct="1">
              <a:lnSpc>
                <a:spcPct val="100000"/>
              </a:lnSpc>
              <a:spcBef>
                <a:spcPts val="0"/>
              </a:spcBef>
              <a:spcAft>
                <a:spcPts val="0"/>
              </a:spcAft>
              <a:buClrTx/>
              <a:buSzTx/>
              <a:buFontTx/>
              <a:buNone/>
              <a:tabLst/>
              <a:defRPr/>
            </a:pPr>
            <a:fld id="{13B540AB-6939-4937-A918-1D15FF1C7CE3}" type="slidenum">
              <a:rPr kumimoji="0" lang="nl-BE" sz="1000" b="0" i="0" u="none" strike="noStrike" kern="1200" cap="none" spc="0" normalizeH="0" baseline="0" noProof="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BE"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55" name="Group 54"/>
          <p:cNvGrpSpPr/>
          <p:nvPr/>
        </p:nvGrpSpPr>
        <p:grpSpPr>
          <a:xfrm>
            <a:off x="3055440" y="1009861"/>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nl-BE" sz="2800" b="1" i="0" u="none" strike="noStrike" kern="1200" cap="none" spc="0" normalizeH="0" baseline="0" noProof="0" dirty="0" err="1" smtClean="0">
                  <a:ln>
                    <a:noFill/>
                  </a:ln>
                  <a:solidFill>
                    <a:prstClr val="white"/>
                  </a:solidFill>
                  <a:effectLst/>
                  <a:uLnTx/>
                  <a:uFillTx/>
                  <a:latin typeface="Calibri"/>
                  <a:ea typeface="+mn-ea"/>
                  <a:cs typeface="+mn-cs"/>
                </a:rPr>
                <a:t>Procurement</a:t>
              </a:r>
              <a:endParaRPr kumimoji="0" lang="nl-BE" sz="2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2" name="Group 51"/>
          <p:cNvGrpSpPr/>
          <p:nvPr/>
        </p:nvGrpSpPr>
        <p:grpSpPr>
          <a:xfrm>
            <a:off x="5788144" y="2993762"/>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nl-BE" sz="2800" b="1" i="0" u="none" strike="noStrike" kern="1200" cap="none" spc="0" normalizeH="0" baseline="0" noProof="0" dirty="0" smtClean="0">
                  <a:ln>
                    <a:noFill/>
                  </a:ln>
                  <a:solidFill>
                    <a:prstClr val="white"/>
                  </a:solidFill>
                  <a:effectLst/>
                  <a:uLnTx/>
                  <a:uFillTx/>
                  <a:latin typeface="Calibri"/>
                  <a:ea typeface="+mn-ea"/>
                  <a:cs typeface="+mn-cs"/>
                </a:rPr>
                <a:t>Services</a:t>
              </a:r>
              <a:endParaRPr kumimoji="0" lang="nl-BE" sz="2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4" name="Group 53"/>
          <p:cNvGrpSpPr/>
          <p:nvPr/>
        </p:nvGrpSpPr>
        <p:grpSpPr>
          <a:xfrm>
            <a:off x="107504" y="2993762"/>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nl-BE" sz="2800" b="1" i="0" u="none" strike="noStrike" kern="1200" cap="none" spc="0" normalizeH="0" baseline="0" noProof="0" dirty="0" err="1" smtClean="0">
                  <a:ln>
                    <a:noFill/>
                  </a:ln>
                  <a:solidFill>
                    <a:prstClr val="white"/>
                  </a:solidFill>
                  <a:effectLst/>
                  <a:uLnTx/>
                  <a:uFillTx/>
                  <a:latin typeface="Calibri"/>
                  <a:ea typeface="+mn-ea"/>
                  <a:cs typeface="+mn-cs"/>
                </a:rPr>
                <a:t>Projects</a:t>
              </a:r>
              <a:endParaRPr kumimoji="0" lang="nl-BE" sz="2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3" name="Group 52"/>
          <p:cNvGrpSpPr/>
          <p:nvPr/>
        </p:nvGrpSpPr>
        <p:grpSpPr>
          <a:xfrm>
            <a:off x="2947824" y="5373216"/>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nl-BE" sz="2800" b="1" i="0" u="none" strike="noStrike" kern="1200" cap="none" spc="0" normalizeH="0" baseline="0" noProof="0" dirty="0" err="1" smtClean="0">
                  <a:ln>
                    <a:noFill/>
                  </a:ln>
                  <a:solidFill>
                    <a:prstClr val="white"/>
                  </a:solidFill>
                  <a:effectLst/>
                  <a:uLnTx/>
                  <a:uFillTx/>
                  <a:latin typeface="Calibri"/>
                  <a:ea typeface="+mn-ea"/>
                  <a:cs typeface="+mn-cs"/>
                </a:rPr>
                <a:t>Know-how</a:t>
              </a:r>
              <a:r>
                <a:rPr kumimoji="0" lang="nl-BE" sz="2800" b="1" i="0" u="none" strike="noStrike" kern="1200" cap="none" spc="0" normalizeH="0" baseline="0" noProof="0" dirty="0" smtClean="0">
                  <a:ln>
                    <a:noFill/>
                  </a:ln>
                  <a:solidFill>
                    <a:prstClr val="white"/>
                  </a:solidFill>
                  <a:effectLst/>
                  <a:uLnTx/>
                  <a:uFillTx/>
                  <a:latin typeface="Calibri"/>
                  <a:ea typeface="+mn-ea"/>
                  <a:cs typeface="+mn-cs"/>
                </a:rPr>
                <a:t> &amp; Expertise</a:t>
              </a:r>
              <a:endParaRPr kumimoji="0" lang="nl-BE" sz="2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9" name="Group 38"/>
          <p:cNvGrpSpPr/>
          <p:nvPr/>
        </p:nvGrpSpPr>
        <p:grpSpPr>
          <a:xfrm>
            <a:off x="759450"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err="1" smtClean="0">
                  <a:ln>
                    <a:noFill/>
                  </a:ln>
                  <a:solidFill>
                    <a:srgbClr val="1F497D"/>
                  </a:solidFill>
                  <a:effectLst/>
                  <a:uLnTx/>
                  <a:uFillTx/>
                  <a:latin typeface="Calibri" panose="020F0502020204030204" pitchFamily="34" charset="0"/>
                  <a:ea typeface="+mn-ea"/>
                  <a:cs typeface="+mn-cs"/>
                </a:rPr>
                <a:t>Cooperation</a:t>
              </a:r>
              <a:r>
                <a:rPr kumimoji="0" lang="nl-BE" sz="2000" b="1" i="0" u="none" strike="noStrike" kern="1200" cap="none" spc="0" normalizeH="0" baseline="0" noProof="0" dirty="0" err="1" smtClean="0">
                  <a:ln>
                    <a:noFill/>
                  </a:ln>
                  <a:solidFill>
                    <a:srgbClr val="1F497D"/>
                  </a:solidFill>
                  <a:effectLst/>
                  <a:uLnTx/>
                  <a:uFillTx/>
                  <a:latin typeface="Wingdings" panose="05000000000000000000" pitchFamily="2" charset="2"/>
                  <a:ea typeface="+mn-ea"/>
                  <a:cs typeface="+mn-cs"/>
                </a:rPr>
                <a:t>á</a:t>
              </a:r>
              <a:endParaRPr kumimoji="0" lang="nl-BE" sz="2000" b="1" i="0" u="none" strike="noStrike" kern="1200" cap="none" spc="0" normalizeH="0" baseline="0" noProof="0" dirty="0">
                <a:ln>
                  <a:noFill/>
                </a:ln>
                <a:solidFill>
                  <a:srgbClr val="1F497D"/>
                </a:solidFill>
                <a:effectLst/>
                <a:uLnTx/>
                <a:uFillTx/>
                <a:latin typeface="Symbol" panose="05050102010706020507" pitchFamily="18" charset="2"/>
                <a:ea typeface="+mn-ea"/>
                <a:cs typeface="+mn-cs"/>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149929"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err="1" smtClean="0">
                  <a:ln>
                    <a:noFill/>
                  </a:ln>
                  <a:solidFill>
                    <a:srgbClr val="1F497D"/>
                  </a:solidFill>
                  <a:effectLst/>
                  <a:uLnTx/>
                  <a:uFillTx/>
                  <a:latin typeface="Calibri" panose="020F0502020204030204" pitchFamily="34" charset="0"/>
                  <a:ea typeface="+mn-ea"/>
                  <a:cs typeface="+mn-cs"/>
                </a:rPr>
                <a:t>Efficiency</a:t>
              </a:r>
              <a:r>
                <a:rPr kumimoji="0" lang="nl-BE" sz="2000" b="1" i="0" u="none" strike="noStrike" kern="1200" cap="none" spc="0" normalizeH="0" baseline="0" noProof="0" dirty="0" err="1" smtClean="0">
                  <a:ln>
                    <a:noFill/>
                  </a:ln>
                  <a:solidFill>
                    <a:srgbClr val="1F497D"/>
                  </a:solidFill>
                  <a:effectLst/>
                  <a:uLnTx/>
                  <a:uFillTx/>
                  <a:latin typeface="Wingdings" panose="05000000000000000000" pitchFamily="2" charset="2"/>
                  <a:ea typeface="+mn-ea"/>
                  <a:cs typeface="+mn-cs"/>
                </a:rPr>
                <a:t>á</a:t>
              </a:r>
              <a:endParaRPr kumimoji="0" lang="nl-BE" sz="2000" b="1" i="0" u="none" strike="noStrike" kern="1200" cap="none" spc="0" normalizeH="0" baseline="0" noProof="0" dirty="0">
                <a:ln>
                  <a:noFill/>
                </a:ln>
                <a:solidFill>
                  <a:srgbClr val="1F497D"/>
                </a:solidFill>
                <a:effectLst/>
                <a:uLnTx/>
                <a:uFillTx/>
                <a:latin typeface="Symbol" panose="05050102010706020507" pitchFamily="18" charset="2"/>
                <a:ea typeface="+mn-ea"/>
                <a:cs typeface="+mn-cs"/>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149929"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err="1" smtClean="0">
                  <a:ln>
                    <a:noFill/>
                  </a:ln>
                  <a:solidFill>
                    <a:srgbClr val="1F497D"/>
                  </a:solidFill>
                  <a:effectLst/>
                  <a:uLnTx/>
                  <a:uFillTx/>
                  <a:latin typeface="Calibri" panose="020F0502020204030204" pitchFamily="34" charset="0"/>
                  <a:ea typeface="+mn-ea"/>
                  <a:cs typeface="+mn-cs"/>
                </a:rPr>
                <a:t>Quality</a:t>
              </a:r>
              <a:r>
                <a:rPr kumimoji="0" lang="nl-BE" sz="2000" b="1" i="0" u="none" strike="noStrike" kern="1200" cap="none" spc="0" normalizeH="0" baseline="0" noProof="0" dirty="0" err="1" smtClean="0">
                  <a:ln>
                    <a:noFill/>
                  </a:ln>
                  <a:solidFill>
                    <a:srgbClr val="1F497D"/>
                  </a:solidFill>
                  <a:effectLst/>
                  <a:uLnTx/>
                  <a:uFillTx/>
                  <a:latin typeface="Wingdings" panose="05000000000000000000" pitchFamily="2" charset="2"/>
                  <a:ea typeface="+mn-ea"/>
                  <a:cs typeface="+mn-cs"/>
                </a:rPr>
                <a:t>á</a:t>
              </a:r>
              <a:endParaRPr kumimoji="0" lang="nl-BE" sz="2000" b="1" i="0" u="none" strike="noStrike" kern="1200" cap="none" spc="0" normalizeH="0" baseline="0" noProof="0" dirty="0">
                <a:ln>
                  <a:noFill/>
                </a:ln>
                <a:solidFill>
                  <a:srgbClr val="1F497D"/>
                </a:solidFill>
                <a:effectLst/>
                <a:uLnTx/>
                <a:uFillTx/>
                <a:latin typeface="Symbol" panose="05050102010706020507" pitchFamily="18" charset="2"/>
                <a:ea typeface="+mn-ea"/>
                <a:cs typeface="+mn-cs"/>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759450" y="4440097"/>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err="1" smtClean="0">
                  <a:ln>
                    <a:noFill/>
                  </a:ln>
                  <a:solidFill>
                    <a:srgbClr val="1F497D"/>
                  </a:solidFill>
                  <a:effectLst/>
                  <a:uLnTx/>
                  <a:uFillTx/>
                  <a:latin typeface="Calibri" panose="020F0502020204030204" pitchFamily="34" charset="0"/>
                  <a:ea typeface="+mn-ea"/>
                  <a:cs typeface="+mn-cs"/>
                </a:rPr>
                <a:t>Costs</a:t>
              </a:r>
              <a:r>
                <a:rPr kumimoji="0" lang="nl-BE" sz="2000" b="1" i="0" u="none" strike="noStrike" kern="1200" cap="none" spc="0" normalizeH="0" baseline="0" noProof="0" dirty="0" err="1" smtClean="0">
                  <a:ln>
                    <a:noFill/>
                  </a:ln>
                  <a:solidFill>
                    <a:srgbClr val="1F497D"/>
                  </a:solidFill>
                  <a:effectLst/>
                  <a:uLnTx/>
                  <a:uFillTx/>
                  <a:latin typeface="Wingdings" panose="05000000000000000000" pitchFamily="2" charset="2"/>
                  <a:ea typeface="+mn-ea"/>
                  <a:cs typeface="+mn-cs"/>
                </a:rPr>
                <a:t>â</a:t>
              </a:r>
              <a:endParaRPr kumimoji="0" lang="nl-BE" sz="2000" b="1" i="0" u="none" strike="noStrike" kern="1200" cap="none" spc="0" normalizeH="0" baseline="0" noProof="0" dirty="0">
                <a:ln>
                  <a:noFill/>
                </a:ln>
                <a:solidFill>
                  <a:srgbClr val="1F497D"/>
                </a:solidFill>
                <a:effectLst/>
                <a:uLnTx/>
                <a:uFillTx/>
                <a:latin typeface="Symbol" panose="05050102010706020507" pitchFamily="18" charset="2"/>
                <a:ea typeface="+mn-ea"/>
                <a:cs typeface="+mn-cs"/>
              </a:endParaRPr>
            </a:p>
          </p:txBody>
        </p:sp>
        <p:pic>
          <p:nvPicPr>
            <p:cNvPr id="50" name="Picture 6" descr="http://www.addit.pl/new/images/stories/cost%20reduction%20project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 descr="X:\PROJECTS\G-Cloud Communicatie\LOGO\071-15-logo-mediu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1342" y="404665"/>
            <a:ext cx="1916489"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fr-BE" altLang="en-US" smtClean="0"/>
              <a:t>Awards</a:t>
            </a:r>
            <a:endParaRPr lang="en-US" altLang="en-US" smtClean="0"/>
          </a:p>
        </p:txBody>
      </p:sp>
      <p:sp>
        <p:nvSpPr>
          <p:cNvPr id="4" name="Slide Number Placeholder 3"/>
          <p:cNvSpPr>
            <a:spLocks noGrp="1"/>
          </p:cNvSpPr>
          <p:nvPr>
            <p:ph type="sldNum" sz="quarter" idx="10"/>
          </p:nvPr>
        </p:nvSpPr>
        <p:spPr/>
        <p:txBody>
          <a:bodyPr/>
          <a:lstStyle/>
          <a:p>
            <a:pPr>
              <a:defRPr/>
            </a:pPr>
            <a:fld id="{95D8DD81-E266-482D-989C-791020CE9BA2}" type="slidenum">
              <a:rPr lang="en-US" smtClean="0"/>
              <a:pPr>
                <a:defRPr/>
              </a:pPr>
              <a:t>56</a:t>
            </a:fld>
            <a:endParaRPr lang="en-US"/>
          </a:p>
        </p:txBody>
      </p:sp>
      <p:sp>
        <p:nvSpPr>
          <p:cNvPr id="5" name="Oval 4"/>
          <p:cNvSpPr/>
          <p:nvPr/>
        </p:nvSpPr>
        <p:spPr>
          <a:xfrm>
            <a:off x="742950" y="1362075"/>
            <a:ext cx="7718425" cy="4443413"/>
          </a:xfrm>
          <a:prstGeom prst="ellips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3340" y="1543322"/>
            <a:ext cx="18923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5112" y="2810244"/>
            <a:ext cx="1486172" cy="20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1078" y="1637262"/>
            <a:ext cx="21955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1465" y="2805044"/>
            <a:ext cx="1571437" cy="20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1636" y="2996156"/>
            <a:ext cx="23637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97185" y="2801938"/>
            <a:ext cx="15573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hierodiction.at/images/epractice_logo.jpg"/>
          <p:cNvPicPr>
            <a:picLocks noChangeAspect="1" noChangeArrowheads="1"/>
          </p:cNvPicPr>
          <p:nvPr/>
        </p:nvPicPr>
        <p:blipFill>
          <a:blip r:embed="rId8">
            <a:clrChange>
              <a:clrFrom>
                <a:srgbClr val="F8F9F4"/>
              </a:clrFrom>
              <a:clrTo>
                <a:srgbClr val="F8F9F4">
                  <a:alpha val="0"/>
                </a:srgbClr>
              </a:clrTo>
            </a:clrChange>
            <a:extLst>
              <a:ext uri="{28A0092B-C50C-407E-A947-70E740481C1C}">
                <a14:useLocalDpi xmlns:a14="http://schemas.microsoft.com/office/drawing/2010/main" val="0"/>
              </a:ext>
            </a:extLst>
          </a:blip>
          <a:srcRect/>
          <a:stretch>
            <a:fillRect/>
          </a:stretch>
        </p:blipFill>
        <p:spPr bwMode="auto">
          <a:xfrm>
            <a:off x="3001898" y="5066650"/>
            <a:ext cx="1952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a:xfrm>
            <a:off x="5101466" y="5004073"/>
            <a:ext cx="1404135" cy="105273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03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F0B79E-4A9A-48E5-BFDB-7EF2B8ED45AE}" type="slidenum">
              <a:rPr lang="en-GB" smtClean="0"/>
              <a:pPr>
                <a:defRPr/>
              </a:pPr>
              <a:t>57</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188913"/>
            <a:ext cx="8229600" cy="922337"/>
          </a:xfrm>
        </p:spPr>
        <p:txBody>
          <a:bodyPr>
            <a:normAutofit fontScale="90000"/>
          </a:bodyPr>
          <a:lstStyle/>
          <a:p>
            <a:pPr algn="l" eaLnBrk="1" hangingPunct="1"/>
            <a:r>
              <a:rPr lang="en-GB" dirty="0"/>
              <a:t>The solution – concrete results and </a:t>
            </a:r>
            <a:r>
              <a:rPr lang="en-GB" dirty="0" smtClean="0"/>
              <a:t>impact </a:t>
            </a:r>
            <a:r>
              <a:rPr lang="en-US" dirty="0" smtClean="0">
                <a:cs typeface="Arial" charset="0"/>
                <a:sym typeface="Arial" charset="0"/>
              </a:rPr>
              <a:t>Ph</a:t>
            </a:r>
            <a:r>
              <a:rPr lang="en-US" altLang="en-US" dirty="0" smtClean="0">
                <a:cs typeface="Arial" charset="0"/>
                <a:sym typeface="Arial" charset="0"/>
              </a:rPr>
              <a:t>ysical </a:t>
            </a:r>
            <a:r>
              <a:rPr lang="en-US" altLang="en-US" dirty="0" smtClean="0">
                <a:cs typeface="Arial" charset="0"/>
                <a:sym typeface="Arial" charset="0"/>
              </a:rPr>
              <a:t>view</a:t>
            </a:r>
          </a:p>
        </p:txBody>
      </p:sp>
      <p:sp>
        <p:nvSpPr>
          <p:cNvPr id="4" name="Slide Number Placeholder 3"/>
          <p:cNvSpPr>
            <a:spLocks noGrp="1"/>
          </p:cNvSpPr>
          <p:nvPr>
            <p:ph type="sldNum" sz="quarter" idx="10"/>
          </p:nvPr>
        </p:nvSpPr>
        <p:spPr/>
        <p:txBody>
          <a:bodyPr/>
          <a:lstStyle/>
          <a:p>
            <a:pPr>
              <a:defRPr/>
            </a:pPr>
            <a:fld id="{61CAF09A-316C-4C26-BD0F-025D875A0791}" type="slidenum">
              <a:rPr lang="en-GB" smtClean="0"/>
              <a:pPr>
                <a:defRPr/>
              </a:pPr>
              <a:t>6</a:t>
            </a:fld>
            <a:endParaRPr lang="en-GB" dirty="0"/>
          </a:p>
        </p:txBody>
      </p:sp>
      <p:sp>
        <p:nvSpPr>
          <p:cNvPr id="24580"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2687638"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5694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1773238" y="5564188"/>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Users</a:t>
            </a:r>
            <a:endParaRPr lang="en-US" altLang="en-US" sz="1800" dirty="0" smtClean="0">
              <a:solidFill>
                <a:srgbClr val="000000"/>
              </a:solidFill>
              <a:latin typeface="+mn-lt"/>
              <a:sym typeface="Arial" charset="0"/>
            </a:endParaRPr>
          </a:p>
        </p:txBody>
      </p:sp>
      <p:sp>
        <p:nvSpPr>
          <p:cNvPr id="24604"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2"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7"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smtClean="0">
                <a:solidFill>
                  <a:schemeClr val="tx1">
                    <a:lumMod val="75000"/>
                    <a:lumOff val="25000"/>
                  </a:schemeClr>
                </a:solidFill>
                <a:sym typeface="Arial" charset="0"/>
              </a:rPr>
              <a:t>CIN</a:t>
            </a:r>
            <a:endParaRPr lang="en-US" altLang="en-US" sz="1600" b="1" dirty="0">
              <a:solidFill>
                <a:schemeClr val="tx1">
                  <a:lumMod val="75000"/>
                  <a:lumOff val="25000"/>
                </a:schemeClr>
              </a:solidFill>
              <a:sym typeface="Arial" charset="0"/>
            </a:endParaRPr>
          </a:p>
        </p:txBody>
      </p:sp>
      <p:sp>
        <p:nvSpPr>
          <p:cNvPr id="24652"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24654"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5489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The solution – concrete results and impact</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a network between all 3,000 social sector actors with a secure connection to the internet, the federal MAN, regional extranets, extranets between local authorities and the Belgian </a:t>
            </a:r>
            <a:r>
              <a:rPr lang="en-GB" sz="1800" dirty="0" err="1"/>
              <a:t>interbanking</a:t>
            </a:r>
            <a:r>
              <a:rPr lang="en-GB" sz="1800" dirty="0"/>
              <a:t> network</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a </a:t>
            </a:r>
            <a:r>
              <a:rPr lang="en-GB" sz="1800" dirty="0"/>
              <a:t>unique identification key</a:t>
            </a:r>
          </a:p>
          <a:p>
            <a:pPr lvl="1" algn="just" eaLnBrk="1" fontAlgn="auto" hangingPunct="1">
              <a:spcAft>
                <a:spcPts val="0"/>
              </a:spcAft>
              <a:defRPr/>
            </a:pPr>
            <a:r>
              <a:rPr lang="en-GB" sz="1600" dirty="0"/>
              <a:t>for every </a:t>
            </a:r>
            <a:r>
              <a:rPr lang="en-GB" sz="1600" dirty="0" smtClean="0"/>
              <a:t>citizen </a:t>
            </a:r>
            <a:endParaRPr lang="en-GB" sz="1600" dirty="0"/>
          </a:p>
          <a:p>
            <a:pPr lvl="1" algn="just" eaLnBrk="1" fontAlgn="auto" hangingPunct="1">
              <a:spcAft>
                <a:spcPts val="0"/>
              </a:spcAft>
              <a:defRPr/>
            </a:pPr>
            <a:r>
              <a:rPr lang="en-GB" sz="1600" dirty="0"/>
              <a:t>for every company</a:t>
            </a:r>
          </a:p>
          <a:p>
            <a:pPr lvl="1" algn="just" eaLnBrk="1" fontAlgn="auto" hangingPunct="1">
              <a:spcAft>
                <a:spcPts val="0"/>
              </a:spcAft>
              <a:defRPr/>
            </a:pPr>
            <a:r>
              <a:rPr lang="en-GB" sz="1600" dirty="0"/>
              <a:t>for every establishment of a company</a:t>
            </a:r>
          </a:p>
          <a:p>
            <a:pPr algn="just" eaLnBrk="1" fontAlgn="auto" hangingPunct="1">
              <a:spcAft>
                <a:spcPts val="0"/>
              </a:spcAft>
              <a:defRPr/>
            </a:pPr>
            <a:endParaRPr lang="en-GB" sz="1800" dirty="0" smtClean="0"/>
          </a:p>
          <a:p>
            <a:pPr algn="just" eaLnBrk="1" fontAlgn="auto" hangingPunct="1">
              <a:spcAft>
                <a:spcPts val="0"/>
              </a:spcAft>
              <a:defRPr/>
            </a:pPr>
            <a:r>
              <a:rPr lang="en-GB" sz="1800" dirty="0" smtClean="0"/>
              <a:t>an </a:t>
            </a:r>
            <a:r>
              <a:rPr lang="en-GB" sz="1800" dirty="0"/>
              <a:t>agreed division of tasks between the actors within and outside the social sector with regard to collection, validation and management of information and with regard to electronic storage of information in authentic sources</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B63292ED-7576-449C-814F-829A3818CC1F}" type="slidenum">
              <a:rPr lang="en-US"/>
              <a:pPr>
                <a:defRPr/>
              </a:pPr>
              <a:t>7</a:t>
            </a:fld>
            <a:endParaRPr lang="en-US"/>
          </a:p>
        </p:txBody>
      </p:sp>
    </p:spTree>
    <p:extLst>
      <p:ext uri="{BB962C8B-B14F-4D97-AF65-F5344CB8AC3E}">
        <p14:creationId xmlns:p14="http://schemas.microsoft.com/office/powerpoint/2010/main" val="2317759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The solution – concrete results and impact</a:t>
            </a:r>
            <a:endParaRPr lang="en-US" dirty="0"/>
          </a:p>
        </p:txBody>
      </p:sp>
      <p:sp>
        <p:nvSpPr>
          <p:cNvPr id="21507" name="Content Placeholder 2"/>
          <p:cNvSpPr>
            <a:spLocks noGrp="1"/>
          </p:cNvSpPr>
          <p:nvPr>
            <p:ph idx="1"/>
          </p:nvPr>
        </p:nvSpPr>
        <p:spPr/>
        <p:txBody>
          <a:bodyPr/>
          <a:lstStyle/>
          <a:p>
            <a:pPr algn="just" eaLnBrk="1" hangingPunct="1"/>
            <a:r>
              <a:rPr lang="en-GB" altLang="en-US" sz="1800" dirty="0" smtClean="0"/>
              <a:t>220 electronic services for mutual information exchange amongst actors in the social sector, defined after process optimization</a:t>
            </a:r>
          </a:p>
          <a:p>
            <a:pPr lvl="1" algn="just" eaLnBrk="1" hangingPunct="1"/>
            <a:r>
              <a:rPr lang="en-GB" altLang="en-US" sz="1600" dirty="0" smtClean="0"/>
              <a:t>nearly all direct or indirect (via citizens or companies) paper-based information exchange between actors in the social sector has been abolished</a:t>
            </a:r>
          </a:p>
          <a:p>
            <a:pPr lvl="1" algn="just" eaLnBrk="1" hangingPunct="1"/>
            <a:r>
              <a:rPr lang="en-GB" altLang="en-US" sz="1600" dirty="0" smtClean="0"/>
              <a:t>in 2016, &gt; 1 billion electronic messages were exchanged amongst actors in the social sector, which saved as many paper exchanges</a:t>
            </a:r>
          </a:p>
          <a:p>
            <a:pPr algn="just" eaLnBrk="1" hangingPunct="1"/>
            <a:endParaRPr lang="en-GB" altLang="en-US" sz="1800" dirty="0" smtClean="0"/>
          </a:p>
          <a:p>
            <a:pPr algn="just" eaLnBrk="1" hangingPunct="1"/>
            <a:r>
              <a:rPr lang="en-GB" altLang="en-US" sz="1800" dirty="0" smtClean="0"/>
              <a:t>electronic services for citizens</a:t>
            </a:r>
          </a:p>
          <a:p>
            <a:pPr lvl="1" algn="just" eaLnBrk="1" hangingPunct="1"/>
            <a:r>
              <a:rPr lang="en-GB" altLang="en-US" sz="1600" dirty="0" smtClean="0"/>
              <a:t>maximal automatic granting of benefits based on electronic information exchange between actors in the social sector</a:t>
            </a:r>
          </a:p>
          <a:p>
            <a:pPr lvl="1" algn="just" eaLnBrk="1" hangingPunct="1"/>
            <a:r>
              <a:rPr lang="en-GB" altLang="en-US" sz="1600" dirty="0" smtClean="0"/>
              <a:t>20 electronic services via an integrated portal and/or mobile applications</a:t>
            </a:r>
          </a:p>
          <a:p>
            <a:pPr lvl="1" algn="just" eaLnBrk="1" hangingPunct="1"/>
            <a:r>
              <a:rPr lang="en-GB" altLang="en-US" sz="1600" dirty="0" smtClean="0"/>
              <a:t>about 30 new electronic services are foreseen</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0154944F-E094-40A2-847B-5DD706B30578}" type="slidenum">
              <a:rPr lang="en-US"/>
              <a:pPr>
                <a:defRPr/>
              </a:pPr>
              <a:t>8</a:t>
            </a:fld>
            <a:endParaRPr lang="en-US"/>
          </a:p>
        </p:txBody>
      </p:sp>
    </p:spTree>
    <p:extLst>
      <p:ext uri="{BB962C8B-B14F-4D97-AF65-F5344CB8AC3E}">
        <p14:creationId xmlns:p14="http://schemas.microsoft.com/office/powerpoint/2010/main" val="86319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solution – concrete results and impact</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grpSp>
        <p:nvGrpSpPr>
          <p:cNvPr id="6" name="Group 5"/>
          <p:cNvGrpSpPr/>
          <p:nvPr/>
        </p:nvGrpSpPr>
        <p:grpSpPr>
          <a:xfrm>
            <a:off x="395536" y="1676129"/>
            <a:ext cx="8079298" cy="4705199"/>
            <a:chOff x="572283" y="1628800"/>
            <a:chExt cx="7344816" cy="4277454"/>
          </a:xfrm>
        </p:grpSpPr>
        <p:sp>
          <p:nvSpPr>
            <p:cNvPr id="7" name="Rectangle 6"/>
            <p:cNvSpPr/>
            <p:nvPr/>
          </p:nvSpPr>
          <p:spPr>
            <a:xfrm>
              <a:off x="5292080" y="1628800"/>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1836582751"/>
                </p:ext>
              </p:extLst>
            </p:nvPr>
          </p:nvGraphicFramePr>
          <p:xfrm>
            <a:off x="572283" y="1628800"/>
            <a:ext cx="7344816" cy="4277454"/>
          </p:xfrm>
          <a:graphic>
            <a:graphicData uri="http://schemas.openxmlformats.org/drawingml/2006/chart">
              <c:chart xmlns:c="http://schemas.openxmlformats.org/drawingml/2006/chart" xmlns:r="http://schemas.openxmlformats.org/officeDocument/2006/relationships" r:id="rId2"/>
            </a:graphicData>
          </a:graphic>
        </p:graphicFrame>
      </p:grpSp>
      <p:sp>
        <p:nvSpPr>
          <p:cNvPr id="9" name="Rectangle 8"/>
          <p:cNvSpPr/>
          <p:nvPr/>
        </p:nvSpPr>
        <p:spPr>
          <a:xfrm>
            <a:off x="1619672" y="1444714"/>
            <a:ext cx="6408712" cy="400110"/>
          </a:xfrm>
          <a:prstGeom prst="rect">
            <a:avLst/>
          </a:prstGeom>
        </p:spPr>
        <p:txBody>
          <a:bodyPr wrap="square">
            <a:spAutoFit/>
          </a:bodyPr>
          <a:lstStyle/>
          <a:p>
            <a:pPr algn="ctr"/>
            <a:r>
              <a:rPr lang="fr-BE" sz="2000" dirty="0" smtClean="0">
                <a:solidFill>
                  <a:srgbClr val="0082B8"/>
                </a:solidFill>
              </a:rPr>
              <a:t>1.109.577.113</a:t>
            </a:r>
            <a:r>
              <a:rPr lang="fr-BE" sz="2000" dirty="0" smtClean="0"/>
              <a:t> </a:t>
            </a:r>
            <a:r>
              <a:rPr lang="en-GB" altLang="en-US" sz="2000" dirty="0"/>
              <a:t>electronic messages were exchanged in </a:t>
            </a:r>
            <a:r>
              <a:rPr lang="en-GB" altLang="en-US" sz="2000" dirty="0" smtClean="0"/>
              <a:t>2016</a:t>
            </a:r>
            <a:endParaRPr lang="en-US" sz="2000" dirty="0"/>
          </a:p>
        </p:txBody>
      </p:sp>
    </p:spTree>
    <p:extLst>
      <p:ext uri="{BB962C8B-B14F-4D97-AF65-F5344CB8AC3E}">
        <p14:creationId xmlns:p14="http://schemas.microsoft.com/office/powerpoint/2010/main" val="223915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4509</Words>
  <Application>Microsoft Office PowerPoint</Application>
  <PresentationFormat>On-screen Show (4:3)</PresentationFormat>
  <Paragraphs>757</Paragraphs>
  <Slides>57</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MS PGothic</vt:lpstr>
      <vt:lpstr>Arial</vt:lpstr>
      <vt:lpstr>Calibri</vt:lpstr>
      <vt:lpstr>Helvetica Neue Light</vt:lpstr>
      <vt:lpstr>Symbol</vt:lpstr>
      <vt:lpstr>Verdana</vt:lpstr>
      <vt:lpstr>Wingdings</vt:lpstr>
      <vt:lpstr>Office Theme</vt:lpstr>
      <vt:lpstr>Clip</vt:lpstr>
      <vt:lpstr>eGovernment in the Belgian social sector,  co-ordinated by  the Crossroads Bank for Social Security</vt:lpstr>
      <vt:lpstr>Origins of the CBSS initiative</vt:lpstr>
      <vt:lpstr>Origins of the CBSS initiative</vt:lpstr>
      <vt:lpstr>Expectations of citizens and companies</vt:lpstr>
      <vt:lpstr>The solution – concrete results and impact Logical view</vt:lpstr>
      <vt:lpstr>The solution – concrete results and impact Physical view</vt:lpstr>
      <vt:lpstr>The solution – concrete results and impact</vt:lpstr>
      <vt:lpstr>The solution – concrete results and impact</vt:lpstr>
      <vt:lpstr>The solution – concrete results and impact</vt:lpstr>
      <vt:lpstr>The solution – concrete results and impact</vt:lpstr>
      <vt:lpstr>The solution – concrete results and impact</vt:lpstr>
      <vt:lpstr>Useful legislative changes</vt:lpstr>
      <vt:lpstr>Implementation order used in Belgium</vt:lpstr>
      <vt:lpstr>Gaining support</vt:lpstr>
      <vt:lpstr>Gaining support</vt:lpstr>
      <vt:lpstr>Critical success factors and obstacles</vt:lpstr>
      <vt:lpstr>Critical success factors and obstacles</vt:lpstr>
      <vt:lpstr>Critical success factors and obstacles</vt:lpstr>
      <vt:lpstr>Advantages</vt:lpstr>
      <vt:lpstr>Advantages</vt:lpstr>
      <vt:lpstr>Common vision on  information management</vt:lpstr>
      <vt:lpstr>Common vision on  information management</vt:lpstr>
      <vt:lpstr>Common vision on information security</vt:lpstr>
      <vt:lpstr>Common vision on information security</vt:lpstr>
      <vt:lpstr>Useful tool: the reference directory</vt:lpstr>
      <vt:lpstr>Useful tool: the electronic identity card</vt:lpstr>
      <vt:lpstr>Integrated user and access management</vt:lpstr>
      <vt:lpstr>Electronic identity card (eID)</vt:lpstr>
      <vt:lpstr>Electronic identity card (eID)</vt:lpstr>
      <vt:lpstr>Distributed information servers</vt:lpstr>
      <vt:lpstr>Pre-processed messages</vt:lpstr>
      <vt:lpstr>Quartely declaration salary &amp; working time</vt:lpstr>
      <vt:lpstr>Declaration of social risks</vt:lpstr>
      <vt:lpstr>LIMOSA</vt:lpstr>
      <vt:lpstr>Institutional structure &amp; financing of the CBSS</vt:lpstr>
      <vt:lpstr>CBSS as driving force</vt:lpstr>
      <vt:lpstr>Co-operative governance</vt:lpstr>
      <vt:lpstr>Management and control techniques</vt:lpstr>
      <vt:lpstr>Management and control techniques</vt:lpstr>
      <vt:lpstr>Financing principles</vt:lpstr>
      <vt:lpstr>Internal organization CBSS</vt:lpstr>
      <vt:lpstr>Information security</vt:lpstr>
      <vt:lpstr>Structural and institutional measures</vt:lpstr>
      <vt:lpstr>Independent Sectoral Committee of the Privacy Commission</vt:lpstr>
      <vt:lpstr>Information security department </vt:lpstr>
      <vt:lpstr>Annual information security report</vt:lpstr>
      <vt:lpstr>Specialized information security service providers</vt:lpstr>
      <vt:lpstr>Information security working group</vt:lpstr>
      <vt:lpstr>Organizational &amp; technical measures</vt:lpstr>
      <vt:lpstr>Legal measures</vt:lpstr>
      <vt:lpstr>Towards a network of service integrators</vt:lpstr>
      <vt:lpstr>G-Cloud</vt:lpstr>
      <vt:lpstr> Types of cloud deployments</vt:lpstr>
      <vt:lpstr>Basic principles</vt:lpstr>
      <vt:lpstr>G-Cloud ‘products’ </vt:lpstr>
      <vt:lpstr>Awards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69</cp:revision>
  <dcterms:created xsi:type="dcterms:W3CDTF">2013-03-05T07:37:33Z</dcterms:created>
  <dcterms:modified xsi:type="dcterms:W3CDTF">2017-09-07T18:53:06Z</dcterms:modified>
</cp:coreProperties>
</file>