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638" r:id="rId2"/>
    <p:sldId id="649" r:id="rId3"/>
    <p:sldId id="651" r:id="rId4"/>
    <p:sldId id="652" r:id="rId5"/>
    <p:sldId id="654" r:id="rId6"/>
    <p:sldId id="647" r:id="rId7"/>
    <p:sldId id="655" r:id="rId8"/>
    <p:sldId id="646" r:id="rId9"/>
    <p:sldId id="644" r:id="rId10"/>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7500"/>
    <a:srgbClr val="FF3300"/>
    <a:srgbClr val="BC2400"/>
    <a:srgbClr val="C42500"/>
    <a:srgbClr val="DE2A00"/>
    <a:srgbClr val="DA6D00"/>
    <a:srgbClr val="FA7D00"/>
    <a:srgbClr val="8CCA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00" autoAdjust="0"/>
    <p:restoredTop sz="89767" autoAdjust="0"/>
  </p:normalViewPr>
  <p:slideViewPr>
    <p:cSldViewPr>
      <p:cViewPr varScale="1">
        <p:scale>
          <a:sx n="108" d="100"/>
          <a:sy n="108" d="100"/>
        </p:scale>
        <p:origin x="1536" y="102"/>
      </p:cViewPr>
      <p:guideLst>
        <p:guide orient="horz" pos="2160"/>
        <p:guide pos="2880"/>
      </p:guideLst>
    </p:cSldViewPr>
  </p:slideViewPr>
  <p:notesTextViewPr>
    <p:cViewPr>
      <p:scale>
        <a:sx n="1" d="1"/>
        <a:sy n="1" d="1"/>
      </p:scale>
      <p:origin x="0" y="0"/>
    </p:cViewPr>
  </p:notesTextViewPr>
  <p:sorterViewPr>
    <p:cViewPr>
      <p:scale>
        <a:sx n="90" d="100"/>
        <a:sy n="90" d="100"/>
      </p:scale>
      <p:origin x="0" y="0"/>
    </p:cViewPr>
  </p:sorterViewPr>
  <p:notesViewPr>
    <p:cSldViewPr>
      <p:cViewPr varScale="1">
        <p:scale>
          <a:sx n="81" d="100"/>
          <a:sy n="81" d="100"/>
        </p:scale>
        <p:origin x="-4020"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cs typeface="Arial" charset="0"/>
              </a:defRPr>
            </a:lvl1pPr>
          </a:lstStyle>
          <a:p>
            <a:pPr>
              <a:defRPr/>
            </a:pPr>
            <a:fld id="{C8E492ED-57B0-4B4B-A728-CC04B50C87B2}" type="datetimeFigureOut">
              <a:rPr lang="en-US"/>
              <a:pPr>
                <a:defRPr/>
              </a:pPr>
              <a:t>8/30/2017</a:t>
            </a:fld>
            <a:endParaRPr lang="en-US"/>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cs typeface="Arial" charset="0"/>
              </a:defRPr>
            </a:lvl1pPr>
          </a:lstStyle>
          <a:p>
            <a:pPr>
              <a:defRPr/>
            </a:pPr>
            <a:fld id="{882BF571-87A3-4B05-B6F3-A5779D671853}" type="slidenum">
              <a:rPr lang="en-US"/>
              <a:pPr>
                <a:defRPr/>
              </a:pPr>
              <a:t>‹#›</a:t>
            </a:fld>
            <a:endParaRPr lang="en-US"/>
          </a:p>
        </p:txBody>
      </p:sp>
    </p:spTree>
    <p:extLst>
      <p:ext uri="{BB962C8B-B14F-4D97-AF65-F5344CB8AC3E}">
        <p14:creationId xmlns:p14="http://schemas.microsoft.com/office/powerpoint/2010/main" val="25141076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cs typeface="Arial" charset="0"/>
              </a:defRPr>
            </a:lvl1pPr>
          </a:lstStyle>
          <a:p>
            <a:pPr>
              <a:defRPr/>
            </a:pPr>
            <a:fld id="{E5452373-BDE6-4D08-9849-C21CAE944510}" type="datetimeFigureOut">
              <a:rPr lang="en-US"/>
              <a:pPr>
                <a:defRPr/>
              </a:pPr>
              <a:t>8/30/2017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1038" y="4714875"/>
            <a:ext cx="5435600"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cs typeface="Arial" charset="0"/>
              </a:defRPr>
            </a:lvl1pPr>
          </a:lstStyle>
          <a:p>
            <a:pPr>
              <a:defRPr/>
            </a:pPr>
            <a:fld id="{B7AB201D-1CC0-4FCC-9437-4690F353A10B}" type="slidenum">
              <a:rPr lang="en-US"/>
              <a:pPr>
                <a:defRPr/>
              </a:pPr>
              <a:t>‹#›</a:t>
            </a:fld>
            <a:endParaRPr lang="en-US"/>
          </a:p>
        </p:txBody>
      </p:sp>
    </p:spTree>
    <p:extLst>
      <p:ext uri="{BB962C8B-B14F-4D97-AF65-F5344CB8AC3E}">
        <p14:creationId xmlns:p14="http://schemas.microsoft.com/office/powerpoint/2010/main" val="36085748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www.ksz.fgov.be/"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userDrawn="1"/>
        </p:nvSpPr>
        <p:spPr bwMode="auto">
          <a:xfrm>
            <a:off x="4619625" y="4868863"/>
            <a:ext cx="4392613"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defRPr/>
            </a:pPr>
            <a:r>
              <a:rPr lang="nl-NL" altLang="en-US" sz="1200" smtClean="0"/>
              <a:t>Quai de Willebroeck, 38 </a:t>
            </a:r>
          </a:p>
          <a:p>
            <a:pPr>
              <a:defRPr/>
            </a:pPr>
            <a:r>
              <a:rPr lang="nl-BE" altLang="en-US" sz="1200" smtClean="0"/>
              <a:t>B-1000 Bruxelles</a:t>
            </a:r>
          </a:p>
          <a:p>
            <a:pPr>
              <a:defRPr/>
            </a:pPr>
            <a:r>
              <a:rPr lang="nl-BE" altLang="en-US" sz="1200" smtClean="0"/>
              <a:t>Site web BCSS: </a:t>
            </a:r>
            <a:r>
              <a:rPr lang="nl-BE" altLang="en-US" sz="1200" smtClean="0">
                <a:hlinkClick r:id="rId3"/>
              </a:rPr>
              <a:t>www.bcss.fgov.be</a:t>
            </a:r>
            <a:endParaRPr lang="nl-BE" altLang="en-US" sz="1200" smtClean="0"/>
          </a:p>
        </p:txBody>
      </p:sp>
      <p:sp>
        <p:nvSpPr>
          <p:cNvPr id="2" name="Title 1"/>
          <p:cNvSpPr>
            <a:spLocks noGrp="1"/>
          </p:cNvSpPr>
          <p:nvPr>
            <p:ph type="ctrTitle"/>
          </p:nvPr>
        </p:nvSpPr>
        <p:spPr>
          <a:xfrm>
            <a:off x="685800" y="1556792"/>
            <a:ext cx="7772400" cy="1470025"/>
          </a:xfrm>
        </p:spPr>
        <p:txBody>
          <a:bodyPr/>
          <a:lstStyle>
            <a:lvl1pPr algn="ctr">
              <a:defRPr/>
            </a:lvl1pPr>
          </a:lstStyle>
          <a:p>
            <a:r>
              <a:rPr lang="en-US" smtClean="0"/>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endParaRPr lang="en-GB"/>
          </a:p>
        </p:txBody>
      </p:sp>
    </p:spTree>
    <p:extLst>
      <p:ext uri="{BB962C8B-B14F-4D97-AF65-F5344CB8AC3E}">
        <p14:creationId xmlns:p14="http://schemas.microsoft.com/office/powerpoint/2010/main" val="1763209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971033E-7B85-4214-8B0B-5E4C5DC5B9F2}" type="slidenum">
              <a:rPr lang="en-GB"/>
              <a:pPr>
                <a:defRPr/>
              </a:pPr>
              <a:t>‹#›</a:t>
            </a:fld>
            <a:endParaRPr lang="en-GB"/>
          </a:p>
        </p:txBody>
      </p:sp>
    </p:spTree>
    <p:extLst>
      <p:ext uri="{BB962C8B-B14F-4D97-AF65-F5344CB8AC3E}">
        <p14:creationId xmlns:p14="http://schemas.microsoft.com/office/powerpoint/2010/main" val="3889959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246F461-78F5-468D-87DD-063257369763}" type="slidenum">
              <a:rPr lang="en-GB"/>
              <a:pPr>
                <a:defRPr/>
              </a:pPr>
              <a:t>‹#›</a:t>
            </a:fld>
            <a:endParaRPr lang="en-GB"/>
          </a:p>
        </p:txBody>
      </p:sp>
    </p:spTree>
    <p:extLst>
      <p:ext uri="{BB962C8B-B14F-4D97-AF65-F5344CB8AC3E}">
        <p14:creationId xmlns:p14="http://schemas.microsoft.com/office/powerpoint/2010/main" val="954950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tx1"/>
                </a:solidFill>
                <a:latin typeface="Courier New"/>
                <a:cs typeface="Courier New"/>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605221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274638"/>
            <a:ext cx="8229600" cy="1143000"/>
          </a:xfrm>
          <a:prstGeom prst="rect">
            <a:avLst/>
          </a:prstGeom>
        </p:spPr>
        <p:txBody>
          <a:bodyPr rtlCol="0">
            <a:normAutofit/>
          </a:bodyPr>
          <a:lstStyle>
            <a:lvl1pPr algn="l">
              <a:defRPr sz="3600">
                <a:latin typeface="Calibri Light" panose="020F0302020204030204" pitchFamily="34" charset="0"/>
              </a:defRPr>
            </a:lvl1pPr>
          </a:lstStyle>
          <a:p>
            <a:r>
              <a:rPr lang="en-US" dirty="0" smtClean="0"/>
              <a:t>Click to edit Master title style</a:t>
            </a:r>
            <a:endParaRPr lang="en-GB" dirty="0"/>
          </a:p>
        </p:txBody>
      </p:sp>
      <p:sp>
        <p:nvSpPr>
          <p:cNvPr id="8" name="Text Placeholder 2"/>
          <p:cNvSpPr>
            <a:spLocks noGrp="1"/>
          </p:cNvSpPr>
          <p:nvPr>
            <p:ph idx="1"/>
          </p:nvPr>
        </p:nvSpPr>
        <p:spPr>
          <a:xfrm>
            <a:off x="457200" y="1600200"/>
            <a:ext cx="8229600" cy="4525963"/>
          </a:xfrm>
          <a:prstGeom prst="rect">
            <a:avLst/>
          </a:prstGeom>
        </p:spPr>
        <p:txBody>
          <a:bodyPr rtlCol="0">
            <a:normAutofit/>
          </a:bodyPr>
          <a:lstStyle>
            <a:lvl1pPr>
              <a:defRPr sz="2400">
                <a:latin typeface="Calibri Light" panose="020F0302020204030204" pitchFamily="34" charset="0"/>
              </a:defRPr>
            </a:lvl1pPr>
            <a:lvl2pPr>
              <a:defRPr sz="2000">
                <a:latin typeface="Calibri Light" panose="020F0302020204030204" pitchFamily="34" charset="0"/>
              </a:defRPr>
            </a:lvl2pPr>
            <a:lvl3pPr>
              <a:defRPr sz="1600">
                <a:latin typeface="Calibri Light" panose="020F0302020204030204" pitchFamily="34" charset="0"/>
              </a:defRPr>
            </a:lvl3pPr>
            <a:lvl4pPr>
              <a:defRPr sz="1600">
                <a:latin typeface="Calibri Light" panose="020F0302020204030204" pitchFamily="34" charset="0"/>
              </a:defRPr>
            </a:lvl4pPr>
            <a:lvl5pPr>
              <a:defRPr sz="1600">
                <a:latin typeface="Calibri Light" panose="020F0302020204030204" pitchFamily="34" charset="0"/>
              </a:defRPr>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4" name="Slide Number Placeholder 5"/>
          <p:cNvSpPr>
            <a:spLocks noGrp="1"/>
          </p:cNvSpPr>
          <p:nvPr>
            <p:ph type="sldNum" sz="quarter" idx="10"/>
          </p:nvPr>
        </p:nvSpPr>
        <p:spPr/>
        <p:txBody>
          <a:bodyPr/>
          <a:lstStyle>
            <a:lvl1pPr>
              <a:defRPr/>
            </a:lvl1pPr>
          </a:lstStyle>
          <a:p>
            <a:pPr>
              <a:defRPr/>
            </a:pPr>
            <a:fld id="{907ADF83-B959-478E-9548-006E0138F95F}" type="slidenum">
              <a:rPr lang="en-GB"/>
              <a:pPr>
                <a:defRPr/>
              </a:pPr>
              <a:t>‹#›</a:t>
            </a:fld>
            <a:endParaRPr lang="en-GB" dirty="0"/>
          </a:p>
        </p:txBody>
      </p:sp>
    </p:spTree>
    <p:extLst>
      <p:ext uri="{BB962C8B-B14F-4D97-AF65-F5344CB8AC3E}">
        <p14:creationId xmlns:p14="http://schemas.microsoft.com/office/powerpoint/2010/main" val="1405158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extBox 12"/>
          <p:cNvSpPr txBox="1">
            <a:spLocks noChangeArrowheads="1"/>
          </p:cNvSpPr>
          <p:nvPr userDrawn="1"/>
        </p:nvSpPr>
        <p:spPr bwMode="auto">
          <a:xfrm>
            <a:off x="4787900" y="3573463"/>
            <a:ext cx="3887788"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fr-BE" smtClean="0">
                <a:solidFill>
                  <a:srgbClr val="7F7F7F"/>
                </a:solidFill>
                <a:cs typeface="Arial" charset="0"/>
                <a:sym typeface="Arial" charset="0"/>
              </a:rPr>
              <a:t>Banque Carrefour de la Sécurité Sociale</a:t>
            </a:r>
          </a:p>
          <a:p>
            <a:pPr>
              <a:defRPr/>
            </a:pPr>
            <a:r>
              <a:rPr lang="en-US" smtClean="0">
                <a:solidFill>
                  <a:srgbClr val="7F7F7F"/>
                </a:solidFill>
                <a:cs typeface="Arial" charset="0"/>
                <a:sym typeface="Arial" charset="0"/>
              </a:rPr>
              <a:t>http://www.bcss.fgov.be</a:t>
            </a:r>
            <a:endParaRPr lang="fr-BE" smtClean="0">
              <a:solidFill>
                <a:srgbClr val="7F7F7F"/>
              </a:solidFill>
              <a:cs typeface="Arial" charset="0"/>
              <a:sym typeface="Arial" charset="0"/>
            </a:endParaRPr>
          </a:p>
          <a:p>
            <a:pPr>
              <a:defRPr/>
            </a:pPr>
            <a:endParaRPr lang="en-GB" sz="1600" smtClean="0">
              <a:solidFill>
                <a:srgbClr val="7F7F7F"/>
              </a:solidFill>
              <a:cs typeface="Arial" charset="0"/>
            </a:endParaRPr>
          </a:p>
        </p:txBody>
      </p:sp>
      <p:sp>
        <p:nvSpPr>
          <p:cNvPr id="4" name="Title 1"/>
          <p:cNvSpPr txBox="1">
            <a:spLocks/>
          </p:cNvSpPr>
          <p:nvPr userDrawn="1"/>
        </p:nvSpPr>
        <p:spPr>
          <a:xfrm>
            <a:off x="468313" y="1412875"/>
            <a:ext cx="3598862" cy="5329238"/>
          </a:xfrm>
          <a:prstGeom prst="rect">
            <a:avLst/>
          </a:prstGeom>
          <a:solidFill>
            <a:srgbClr val="0080BB"/>
          </a:solidFill>
        </p:spPr>
        <p:txBody>
          <a:bodyPr anchor="ctr">
            <a:normAutofit/>
          </a:bodyPr>
          <a:lstStyle>
            <a:lvl1pPr algn="l" defTabSz="914400" rtl="0" eaLnBrk="1" latinLnBrk="0" hangingPunct="1">
              <a:spcBef>
                <a:spcPct val="0"/>
              </a:spcBef>
              <a:buNone/>
              <a:defRPr sz="4400" b="1" kern="1200">
                <a:solidFill>
                  <a:schemeClr val="tx1"/>
                </a:solidFill>
                <a:latin typeface="+mj-lt"/>
                <a:ea typeface="+mj-ea"/>
                <a:cs typeface="+mj-cs"/>
              </a:defRPr>
            </a:lvl1pPr>
          </a:lstStyle>
          <a:p>
            <a:pPr fontAlgn="auto">
              <a:spcAft>
                <a:spcPts val="0"/>
              </a:spcAft>
              <a:defRPr/>
            </a:pPr>
            <a:r>
              <a:rPr lang="fr-BE" sz="3600" b="0" dirty="0" smtClean="0">
                <a:solidFill>
                  <a:schemeClr val="bg1"/>
                </a:solidFill>
              </a:rPr>
              <a:t>MERCI !</a:t>
            </a:r>
            <a:br>
              <a:rPr lang="fr-BE" sz="3600" b="0" dirty="0" smtClean="0">
                <a:solidFill>
                  <a:schemeClr val="bg1"/>
                </a:solidFill>
              </a:rPr>
            </a:br>
            <a:r>
              <a:rPr lang="fr-BE" sz="3600" b="0" dirty="0" smtClean="0">
                <a:solidFill>
                  <a:schemeClr val="bg1"/>
                </a:solidFill>
              </a:rPr>
              <a:t>QUESTIONS ?</a:t>
            </a:r>
            <a:endParaRPr lang="en-US" sz="3600" b="0" dirty="0">
              <a:solidFill>
                <a:schemeClr val="bg1"/>
              </a:solidFill>
            </a:endParaRPr>
          </a:p>
        </p:txBody>
      </p:sp>
      <p:sp>
        <p:nvSpPr>
          <p:cNvPr id="2" name="Title 1"/>
          <p:cNvSpPr>
            <a:spLocks noGrp="1"/>
          </p:cNvSpPr>
          <p:nvPr>
            <p:ph type="title"/>
          </p:nvPr>
        </p:nvSpPr>
        <p:spPr/>
        <p:txBody>
          <a:bodyPr/>
          <a:lstStyle>
            <a:lvl1pPr algn="ctr">
              <a:defRPr/>
            </a:lvl1pPr>
          </a:lstStyle>
          <a:p>
            <a:r>
              <a:rPr lang="en-US" dirty="0" smtClean="0"/>
              <a:t>Click to edit Master title style</a:t>
            </a:r>
            <a:endParaRPr lang="en-GB" dirty="0"/>
          </a:p>
        </p:txBody>
      </p:sp>
      <p:sp>
        <p:nvSpPr>
          <p:cNvPr id="5" name="Slide Number Placeholder 5"/>
          <p:cNvSpPr>
            <a:spLocks noGrp="1"/>
          </p:cNvSpPr>
          <p:nvPr>
            <p:ph type="sldNum" sz="quarter" idx="10"/>
          </p:nvPr>
        </p:nvSpPr>
        <p:spPr/>
        <p:txBody>
          <a:bodyPr/>
          <a:lstStyle>
            <a:lvl1pPr>
              <a:defRPr/>
            </a:lvl1pPr>
          </a:lstStyle>
          <a:p>
            <a:pPr>
              <a:defRPr/>
            </a:pPr>
            <a:fld id="{7ACD54F5-5764-459F-A939-7BF0F3BE2D36}" type="slidenum">
              <a:rPr lang="en-GB"/>
              <a:pPr>
                <a:defRPr/>
              </a:pPr>
              <a:t>‹#›</a:t>
            </a:fld>
            <a:endParaRPr lang="en-GB"/>
          </a:p>
        </p:txBody>
      </p:sp>
    </p:spTree>
    <p:extLst>
      <p:ext uri="{BB962C8B-B14F-4D97-AF65-F5344CB8AC3E}">
        <p14:creationId xmlns:p14="http://schemas.microsoft.com/office/powerpoint/2010/main" val="1763199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7" name="Slide Number Placeholder 6"/>
          <p:cNvSpPr>
            <a:spLocks noGrp="1"/>
          </p:cNvSpPr>
          <p:nvPr>
            <p:ph type="sldNum" sz="quarter" idx="12"/>
          </p:nvPr>
        </p:nvSpPr>
        <p:spPr/>
        <p:txBody>
          <a:bodyPr/>
          <a:lstStyle>
            <a:lvl1pPr>
              <a:defRPr/>
            </a:lvl1pPr>
          </a:lstStyle>
          <a:p>
            <a:pPr>
              <a:defRPr/>
            </a:pPr>
            <a:fld id="{BA860A09-F606-41A2-AD3E-8748360EA7A9}" type="slidenum">
              <a:rPr lang="en-GB"/>
              <a:pPr>
                <a:defRPr/>
              </a:pPr>
              <a:t>‹#›</a:t>
            </a:fld>
            <a:endParaRPr lang="en-GB"/>
          </a:p>
        </p:txBody>
      </p:sp>
    </p:spTree>
    <p:extLst>
      <p:ext uri="{BB962C8B-B14F-4D97-AF65-F5344CB8AC3E}">
        <p14:creationId xmlns:p14="http://schemas.microsoft.com/office/powerpoint/2010/main" val="612994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9" name="Slide Number Placeholder 8"/>
          <p:cNvSpPr>
            <a:spLocks noGrp="1"/>
          </p:cNvSpPr>
          <p:nvPr>
            <p:ph type="sldNum" sz="quarter" idx="12"/>
          </p:nvPr>
        </p:nvSpPr>
        <p:spPr/>
        <p:txBody>
          <a:bodyPr/>
          <a:lstStyle>
            <a:lvl1pPr>
              <a:defRPr/>
            </a:lvl1pPr>
          </a:lstStyle>
          <a:p>
            <a:pPr>
              <a:defRPr/>
            </a:pPr>
            <a:fld id="{2AFAFC9D-E70E-4E19-B7F9-0BDA91F4CB6F}" type="slidenum">
              <a:rPr lang="en-GB"/>
              <a:pPr>
                <a:defRPr/>
              </a:pPr>
              <a:t>‹#›</a:t>
            </a:fld>
            <a:endParaRPr lang="en-GB"/>
          </a:p>
        </p:txBody>
      </p:sp>
    </p:spTree>
    <p:extLst>
      <p:ext uri="{BB962C8B-B14F-4D97-AF65-F5344CB8AC3E}">
        <p14:creationId xmlns:p14="http://schemas.microsoft.com/office/powerpoint/2010/main" val="1083671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5" name="Slide Number Placeholder 4"/>
          <p:cNvSpPr>
            <a:spLocks noGrp="1"/>
          </p:cNvSpPr>
          <p:nvPr>
            <p:ph type="sldNum" sz="quarter" idx="12"/>
          </p:nvPr>
        </p:nvSpPr>
        <p:spPr/>
        <p:txBody>
          <a:bodyPr/>
          <a:lstStyle>
            <a:lvl1pPr>
              <a:defRPr/>
            </a:lvl1pPr>
          </a:lstStyle>
          <a:p>
            <a:pPr>
              <a:defRPr/>
            </a:pPr>
            <a:fld id="{3C63B8CA-F4EF-4B15-8A83-7D8DA675B1B1}" type="slidenum">
              <a:rPr lang="en-GB"/>
              <a:pPr>
                <a:defRPr/>
              </a:pPr>
              <a:t>‹#›</a:t>
            </a:fld>
            <a:endParaRPr lang="en-GB"/>
          </a:p>
        </p:txBody>
      </p:sp>
    </p:spTree>
    <p:extLst>
      <p:ext uri="{BB962C8B-B14F-4D97-AF65-F5344CB8AC3E}">
        <p14:creationId xmlns:p14="http://schemas.microsoft.com/office/powerpoint/2010/main" val="701046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4" name="Slide Number Placeholder 3"/>
          <p:cNvSpPr>
            <a:spLocks noGrp="1"/>
          </p:cNvSpPr>
          <p:nvPr>
            <p:ph type="sldNum" sz="quarter" idx="12"/>
          </p:nvPr>
        </p:nvSpPr>
        <p:spPr/>
        <p:txBody>
          <a:bodyPr/>
          <a:lstStyle>
            <a:lvl1pPr>
              <a:defRPr/>
            </a:lvl1pPr>
          </a:lstStyle>
          <a:p>
            <a:pPr>
              <a:defRPr/>
            </a:pPr>
            <a:fld id="{FCD38680-D8FE-481C-9ADF-3BDCFDC36C41}" type="slidenum">
              <a:rPr lang="en-GB"/>
              <a:pPr>
                <a:defRPr/>
              </a:pPr>
              <a:t>‹#›</a:t>
            </a:fld>
            <a:endParaRPr lang="en-GB"/>
          </a:p>
        </p:txBody>
      </p:sp>
    </p:spTree>
    <p:extLst>
      <p:ext uri="{BB962C8B-B14F-4D97-AF65-F5344CB8AC3E}">
        <p14:creationId xmlns:p14="http://schemas.microsoft.com/office/powerpoint/2010/main" val="3498269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7" name="Slide Number Placeholder 6"/>
          <p:cNvSpPr>
            <a:spLocks noGrp="1"/>
          </p:cNvSpPr>
          <p:nvPr>
            <p:ph type="sldNum" sz="quarter" idx="12"/>
          </p:nvPr>
        </p:nvSpPr>
        <p:spPr/>
        <p:txBody>
          <a:bodyPr/>
          <a:lstStyle>
            <a:lvl1pPr>
              <a:defRPr/>
            </a:lvl1pPr>
          </a:lstStyle>
          <a:p>
            <a:pPr>
              <a:defRPr/>
            </a:pPr>
            <a:fld id="{E647CF88-904F-452F-88C6-ECCDD0FCDACA}" type="slidenum">
              <a:rPr lang="en-GB"/>
              <a:pPr>
                <a:defRPr/>
              </a:pPr>
              <a:t>‹#›</a:t>
            </a:fld>
            <a:endParaRPr lang="en-GB"/>
          </a:p>
        </p:txBody>
      </p:sp>
    </p:spTree>
    <p:extLst>
      <p:ext uri="{BB962C8B-B14F-4D97-AF65-F5344CB8AC3E}">
        <p14:creationId xmlns:p14="http://schemas.microsoft.com/office/powerpoint/2010/main" val="1625109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GB"/>
          </a:p>
        </p:txBody>
      </p:sp>
      <p:sp>
        <p:nvSpPr>
          <p:cNvPr id="7" name="Slide Number Placeholder 6"/>
          <p:cNvSpPr>
            <a:spLocks noGrp="1"/>
          </p:cNvSpPr>
          <p:nvPr>
            <p:ph type="sldNum" sz="quarter" idx="12"/>
          </p:nvPr>
        </p:nvSpPr>
        <p:spPr/>
        <p:txBody>
          <a:bodyPr/>
          <a:lstStyle>
            <a:lvl1pPr>
              <a:defRPr/>
            </a:lvl1pPr>
          </a:lstStyle>
          <a:p>
            <a:pPr>
              <a:defRPr/>
            </a:pPr>
            <a:fld id="{ADEA9431-CA52-43EF-ADA1-65422FC4DBCD}" type="slidenum">
              <a:rPr lang="en-GB"/>
              <a:pPr>
                <a:defRPr/>
              </a:pPr>
              <a:t>‹#›</a:t>
            </a:fld>
            <a:endParaRPr lang="en-GB"/>
          </a:p>
        </p:txBody>
      </p:sp>
    </p:spTree>
    <p:extLst>
      <p:ext uri="{BB962C8B-B14F-4D97-AF65-F5344CB8AC3E}">
        <p14:creationId xmlns:p14="http://schemas.microsoft.com/office/powerpoint/2010/main" val="878480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pic>
        <p:nvPicPr>
          <p:cNvPr id="1028" name="Picture 6"/>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mtClean="0">
              <a:cs typeface="Arial" charset="0"/>
            </a:endParaRPr>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79F2D94C-F2F5-4EDC-8CCC-0ADB9DE616C8}"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4416" r:id="rId1"/>
    <p:sldLayoutId id="2147484415" r:id="rId2"/>
    <p:sldLayoutId id="2147484417" r:id="rId3"/>
    <p:sldLayoutId id="2147484418" r:id="rId4"/>
    <p:sldLayoutId id="2147484419" r:id="rId5"/>
    <p:sldLayoutId id="2147484420" r:id="rId6"/>
    <p:sldLayoutId id="2147484421" r:id="rId7"/>
    <p:sldLayoutId id="2147484422" r:id="rId8"/>
    <p:sldLayoutId id="2147484423" r:id="rId9"/>
    <p:sldLayoutId id="2147484424" r:id="rId10"/>
    <p:sldLayoutId id="2147484425" r:id="rId11"/>
    <p:sldLayoutId id="2147484426" r:id="rId12"/>
  </p:sldLayoutIdLst>
  <p:timing>
    <p:tnLst>
      <p:par>
        <p:cTn id="1" dur="indefinite" restart="never" nodeType="tmRoot"/>
      </p:par>
    </p:tnLst>
  </p:timing>
  <p:hf hdr="0" ftr="0" dt="0"/>
  <p:txStyles>
    <p:titleStyle>
      <a:lvl1pPr algn="l" rtl="0" eaLnBrk="0" fontAlgn="base" hangingPunct="0">
        <a:spcBef>
          <a:spcPct val="0"/>
        </a:spcBef>
        <a:spcAft>
          <a:spcPct val="0"/>
        </a:spcAft>
        <a:defRPr sz="4000" kern="12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Calibri" pitchFamily="34" charset="0"/>
        </a:defRPr>
      </a:lvl2pPr>
      <a:lvl3pPr algn="l" rtl="0" eaLnBrk="0" fontAlgn="base" hangingPunct="0">
        <a:spcBef>
          <a:spcPct val="0"/>
        </a:spcBef>
        <a:spcAft>
          <a:spcPct val="0"/>
        </a:spcAft>
        <a:defRPr sz="4000">
          <a:solidFill>
            <a:schemeClr val="tx1"/>
          </a:solidFill>
          <a:latin typeface="Calibri" pitchFamily="34" charset="0"/>
        </a:defRPr>
      </a:lvl3pPr>
      <a:lvl4pPr algn="l" rtl="0" eaLnBrk="0" fontAlgn="base" hangingPunct="0">
        <a:spcBef>
          <a:spcPct val="0"/>
        </a:spcBef>
        <a:spcAft>
          <a:spcPct val="0"/>
        </a:spcAft>
        <a:defRPr sz="4000">
          <a:solidFill>
            <a:schemeClr val="tx1"/>
          </a:solidFill>
          <a:latin typeface="Calibri" pitchFamily="34" charset="0"/>
        </a:defRPr>
      </a:lvl4pPr>
      <a:lvl5pPr algn="l" rtl="0" eaLnBrk="0" fontAlgn="base" hangingPunct="0">
        <a:spcBef>
          <a:spcPct val="0"/>
        </a:spcBef>
        <a:spcAft>
          <a:spcPct val="0"/>
        </a:spcAft>
        <a:defRPr sz="40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8673" y="1447869"/>
            <a:ext cx="6673402" cy="2641685"/>
          </a:xfrm>
          <a:prstGeom prst="rect">
            <a:avLst/>
          </a:prstGeom>
        </p:spPr>
      </p:pic>
      <p:sp>
        <p:nvSpPr>
          <p:cNvPr id="2" name="TextBox 1"/>
          <p:cNvSpPr txBox="1"/>
          <p:nvPr/>
        </p:nvSpPr>
        <p:spPr>
          <a:xfrm>
            <a:off x="6876256" y="4293096"/>
            <a:ext cx="1656184" cy="646331"/>
          </a:xfrm>
          <a:prstGeom prst="rect">
            <a:avLst/>
          </a:prstGeom>
          <a:noFill/>
        </p:spPr>
        <p:txBody>
          <a:bodyPr wrap="square" rtlCol="0">
            <a:spAutoFit/>
          </a:bodyPr>
          <a:lstStyle/>
          <a:p>
            <a:r>
              <a:rPr lang="fr-BE" dirty="0" smtClean="0"/>
              <a:t>01/09/17</a:t>
            </a:r>
          </a:p>
          <a:p>
            <a:r>
              <a:rPr lang="fr-BE" dirty="0" smtClean="0"/>
              <a:t>Architecture</a:t>
            </a:r>
            <a:endParaRPr lang="fr-BE" dirty="0"/>
          </a:p>
        </p:txBody>
      </p:sp>
      <p:pic>
        <p:nvPicPr>
          <p:cNvPr id="4" name="Afbeelding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76948" y="5805264"/>
            <a:ext cx="3367052" cy="471386"/>
          </a:xfrm>
          <a:prstGeom prst="rect">
            <a:avLst/>
          </a:prstGeom>
        </p:spPr>
      </p:pic>
    </p:spTree>
    <p:extLst>
      <p:ext uri="{BB962C8B-B14F-4D97-AF65-F5344CB8AC3E}">
        <p14:creationId xmlns:p14="http://schemas.microsoft.com/office/powerpoint/2010/main" val="1728748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BE" u="sng" dirty="0" err="1" smtClean="0"/>
              <a:t>E</a:t>
            </a:r>
            <a:r>
              <a:rPr lang="fr-BE" dirty="0" err="1" smtClean="0"/>
              <a:t>lectronic</a:t>
            </a:r>
            <a:r>
              <a:rPr lang="fr-BE" dirty="0" smtClean="0"/>
              <a:t> </a:t>
            </a:r>
            <a:r>
              <a:rPr lang="fr-BE" u="sng" dirty="0" smtClean="0"/>
              <a:t>E</a:t>
            </a:r>
            <a:r>
              <a:rPr lang="fr-BE" dirty="0" smtClean="0"/>
              <a:t>xchange of </a:t>
            </a:r>
            <a:r>
              <a:rPr lang="fr-BE" u="sng" dirty="0" smtClean="0"/>
              <a:t>S</a:t>
            </a:r>
            <a:r>
              <a:rPr lang="fr-BE" dirty="0" smtClean="0"/>
              <a:t>ocial </a:t>
            </a:r>
            <a:r>
              <a:rPr lang="fr-BE" u="sng" dirty="0" smtClean="0"/>
              <a:t>S</a:t>
            </a:r>
            <a:r>
              <a:rPr lang="fr-BE" dirty="0" smtClean="0"/>
              <a:t>ecurity </a:t>
            </a:r>
            <a:r>
              <a:rPr lang="fr-BE" u="sng" dirty="0" smtClean="0"/>
              <a:t>I</a:t>
            </a:r>
            <a:r>
              <a:rPr lang="fr-BE" dirty="0" smtClean="0"/>
              <a:t>nformation (EESSI) -  Perspective</a:t>
            </a:r>
            <a:endParaRPr lang="fr-BE" dirty="0"/>
          </a:p>
        </p:txBody>
      </p:sp>
      <p:sp>
        <p:nvSpPr>
          <p:cNvPr id="3" name="Content Placeholder 2"/>
          <p:cNvSpPr>
            <a:spLocks noGrp="1"/>
          </p:cNvSpPr>
          <p:nvPr>
            <p:ph idx="1"/>
          </p:nvPr>
        </p:nvSpPr>
        <p:spPr/>
        <p:txBody>
          <a:bodyPr/>
          <a:lstStyle/>
          <a:p>
            <a:r>
              <a:rPr lang="en-US" dirty="0"/>
              <a:t>EESSI will connect over 10.000 social security institutions across Europe and support the international data exchanges between these institutions in a secure and reliable </a:t>
            </a:r>
            <a:r>
              <a:rPr lang="en-US" dirty="0" smtClean="0"/>
              <a:t>manner.</a:t>
            </a:r>
          </a:p>
          <a:p>
            <a:pPr lvl="1"/>
            <a:r>
              <a:rPr lang="en-US" dirty="0" smtClean="0"/>
              <a:t>The </a:t>
            </a:r>
            <a:r>
              <a:rPr lang="en-US" dirty="0"/>
              <a:t>data exchange will be performed by using predefined messages (SEDs) and in accordance with the business rules agreed by Member States (MS). </a:t>
            </a:r>
            <a:endParaRPr lang="en-US" dirty="0" smtClean="0"/>
          </a:p>
          <a:p>
            <a:pPr lvl="1"/>
            <a:r>
              <a:rPr lang="en-US" dirty="0" smtClean="0"/>
              <a:t>This </a:t>
            </a:r>
            <a:r>
              <a:rPr lang="en-US" dirty="0"/>
              <a:t>will facilitate the social security coordination effort of national institutions and hundreds of thousands of clerks allowing Member States to fulfil their obligations under Regulations (EC) Nos. 883/2004 and 987/2009.</a:t>
            </a:r>
            <a:endParaRPr lang="fr-BE" dirty="0"/>
          </a:p>
          <a:p>
            <a:endParaRPr lang="fr-BE" dirty="0"/>
          </a:p>
        </p:txBody>
      </p:sp>
      <p:sp>
        <p:nvSpPr>
          <p:cNvPr id="4" name="Slide Number Placeholder 3"/>
          <p:cNvSpPr>
            <a:spLocks noGrp="1"/>
          </p:cNvSpPr>
          <p:nvPr>
            <p:ph type="sldNum" sz="quarter" idx="10"/>
          </p:nvPr>
        </p:nvSpPr>
        <p:spPr/>
        <p:txBody>
          <a:bodyPr/>
          <a:lstStyle/>
          <a:p>
            <a:pPr>
              <a:defRPr/>
            </a:pPr>
            <a:fld id="{907ADF83-B959-478E-9548-006E0138F95F}" type="slidenum">
              <a:rPr lang="en-GB" smtClean="0"/>
              <a:pPr>
                <a:defRPr/>
              </a:pPr>
              <a:t>2</a:t>
            </a:fld>
            <a:endParaRPr lang="en-GB" dirty="0"/>
          </a:p>
        </p:txBody>
      </p:sp>
    </p:spTree>
    <p:extLst>
      <p:ext uri="{BB962C8B-B14F-4D97-AF65-F5344CB8AC3E}">
        <p14:creationId xmlns:p14="http://schemas.microsoft.com/office/powerpoint/2010/main" val="3468643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EESSI &amp; </a:t>
            </a:r>
            <a:r>
              <a:rPr lang="fr-BE" dirty="0" err="1" smtClean="0"/>
              <a:t>BelEESSI</a:t>
            </a:r>
            <a:endParaRPr lang="fr-BE" dirty="0"/>
          </a:p>
        </p:txBody>
      </p:sp>
      <p:sp>
        <p:nvSpPr>
          <p:cNvPr id="3" name="Content Placeholder 2"/>
          <p:cNvSpPr>
            <a:spLocks noGrp="1"/>
          </p:cNvSpPr>
          <p:nvPr>
            <p:ph idx="1"/>
          </p:nvPr>
        </p:nvSpPr>
        <p:spPr/>
        <p:txBody>
          <a:bodyPr>
            <a:normAutofit/>
          </a:bodyPr>
          <a:lstStyle/>
          <a:p>
            <a:pPr lvl="0"/>
            <a:r>
              <a:rPr lang="en-US" b="1" dirty="0"/>
              <a:t>International Domain</a:t>
            </a:r>
            <a:r>
              <a:rPr lang="en-US" dirty="0"/>
              <a:t> that hosts components which are </a:t>
            </a:r>
            <a:r>
              <a:rPr lang="en-US" u="sng" dirty="0"/>
              <a:t>common</a:t>
            </a:r>
            <a:r>
              <a:rPr lang="en-US" dirty="0"/>
              <a:t> to all Member States</a:t>
            </a:r>
            <a:r>
              <a:rPr lang="en-US" dirty="0" smtClean="0"/>
              <a:t>.</a:t>
            </a:r>
            <a:endParaRPr lang="fr-BE" dirty="0"/>
          </a:p>
          <a:p>
            <a:pPr lvl="1"/>
            <a:r>
              <a:rPr lang="en-US" dirty="0" smtClean="0"/>
              <a:t>The </a:t>
            </a:r>
            <a:r>
              <a:rPr lang="en-US" i="1" dirty="0"/>
              <a:t>EESSI Central Service Node (CSN)</a:t>
            </a:r>
            <a:r>
              <a:rPr lang="en-US" dirty="0"/>
              <a:t> – designating the components that will be </a:t>
            </a:r>
            <a:r>
              <a:rPr lang="en-US" u="sng" dirty="0"/>
              <a:t>hosted centrally</a:t>
            </a:r>
            <a:r>
              <a:rPr lang="en-US" dirty="0"/>
              <a:t> (e.g. hosted by European Commission). As a component, CSN is transparent for a National Application Integration </a:t>
            </a:r>
            <a:r>
              <a:rPr lang="en-US" dirty="0" smtClean="0"/>
              <a:t>project.</a:t>
            </a:r>
          </a:p>
          <a:p>
            <a:pPr lvl="1"/>
            <a:r>
              <a:rPr lang="en-US" dirty="0" smtClean="0"/>
              <a:t>CSN </a:t>
            </a:r>
            <a:r>
              <a:rPr lang="en-US" dirty="0"/>
              <a:t>is seen as a central repository and from a National Application Integration, it will be important because information stored there would be the </a:t>
            </a:r>
            <a:r>
              <a:rPr lang="en-US" u="sng" dirty="0"/>
              <a:t>first layer of routing info</a:t>
            </a:r>
            <a:r>
              <a:rPr lang="en-US" dirty="0"/>
              <a:t>, when document exchange is taking </a:t>
            </a:r>
            <a:r>
              <a:rPr lang="en-US" dirty="0" smtClean="0"/>
              <a:t>place</a:t>
            </a:r>
          </a:p>
        </p:txBody>
      </p:sp>
      <p:sp>
        <p:nvSpPr>
          <p:cNvPr id="4" name="Slide Number Placeholder 3"/>
          <p:cNvSpPr>
            <a:spLocks noGrp="1"/>
          </p:cNvSpPr>
          <p:nvPr>
            <p:ph type="sldNum" sz="quarter" idx="10"/>
          </p:nvPr>
        </p:nvSpPr>
        <p:spPr/>
        <p:txBody>
          <a:bodyPr/>
          <a:lstStyle/>
          <a:p>
            <a:pPr>
              <a:defRPr/>
            </a:pPr>
            <a:fld id="{907ADF83-B959-478E-9548-006E0138F95F}" type="slidenum">
              <a:rPr lang="en-GB" smtClean="0"/>
              <a:pPr>
                <a:defRPr/>
              </a:pPr>
              <a:t>3</a:t>
            </a:fld>
            <a:endParaRPr lang="en-GB" dirty="0"/>
          </a:p>
        </p:txBody>
      </p:sp>
    </p:spTree>
    <p:extLst>
      <p:ext uri="{BB962C8B-B14F-4D97-AF65-F5344CB8AC3E}">
        <p14:creationId xmlns:p14="http://schemas.microsoft.com/office/powerpoint/2010/main" val="8665151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EESSI &amp; </a:t>
            </a:r>
            <a:r>
              <a:rPr lang="fr-BE" dirty="0" err="1" smtClean="0"/>
              <a:t>BelEESSI</a:t>
            </a:r>
            <a:endParaRPr lang="fr-BE" dirty="0"/>
          </a:p>
        </p:txBody>
      </p:sp>
      <p:sp>
        <p:nvSpPr>
          <p:cNvPr id="3" name="Content Placeholder 2"/>
          <p:cNvSpPr>
            <a:spLocks noGrp="1"/>
          </p:cNvSpPr>
          <p:nvPr>
            <p:ph idx="1"/>
          </p:nvPr>
        </p:nvSpPr>
        <p:spPr>
          <a:xfrm>
            <a:off x="457200" y="1600200"/>
            <a:ext cx="8229600" cy="4853136"/>
          </a:xfrm>
        </p:spPr>
        <p:txBody>
          <a:bodyPr>
            <a:normAutofit fontScale="92500" lnSpcReduction="10000"/>
          </a:bodyPr>
          <a:lstStyle/>
          <a:p>
            <a:pPr lvl="0"/>
            <a:r>
              <a:rPr lang="en-US" dirty="0"/>
              <a:t>The </a:t>
            </a:r>
            <a:r>
              <a:rPr lang="en-US" b="1" dirty="0"/>
              <a:t>National Domain</a:t>
            </a:r>
            <a:r>
              <a:rPr lang="en-US" dirty="0"/>
              <a:t> that hosts national specific elements of the network (i.e. the so-called </a:t>
            </a:r>
            <a:r>
              <a:rPr lang="en-US" i="1" dirty="0"/>
              <a:t>National Systems</a:t>
            </a:r>
            <a:r>
              <a:rPr lang="en-US" i="1" dirty="0" smtClean="0"/>
              <a:t>)</a:t>
            </a:r>
          </a:p>
          <a:p>
            <a:pPr lvl="1"/>
            <a:r>
              <a:rPr lang="en-US" dirty="0"/>
              <a:t>The </a:t>
            </a:r>
            <a:r>
              <a:rPr lang="en-US" b="1" dirty="0"/>
              <a:t>Access Point (AP) </a:t>
            </a:r>
            <a:r>
              <a:rPr lang="en-US" dirty="0"/>
              <a:t>– a domain that holds components common to all countries, developed centrally, but </a:t>
            </a:r>
            <a:r>
              <a:rPr lang="en-US" u="sng" dirty="0"/>
              <a:t>deployed and hosted in the participant countries.</a:t>
            </a:r>
            <a:r>
              <a:rPr lang="en-US" dirty="0"/>
              <a:t> Access Points establish the border between the </a:t>
            </a:r>
            <a:r>
              <a:rPr lang="en-US" i="1" dirty="0"/>
              <a:t>national</a:t>
            </a:r>
            <a:r>
              <a:rPr lang="en-US" dirty="0"/>
              <a:t> and </a:t>
            </a:r>
            <a:r>
              <a:rPr lang="en-US" i="1" dirty="0"/>
              <a:t>international domains</a:t>
            </a:r>
            <a:r>
              <a:rPr lang="en-US" dirty="0"/>
              <a:t> of the EESSI end-to-end </a:t>
            </a:r>
            <a:r>
              <a:rPr lang="en-US" dirty="0" smtClean="0"/>
              <a:t>network</a:t>
            </a:r>
            <a:endParaRPr lang="en-US" dirty="0"/>
          </a:p>
          <a:p>
            <a:pPr lvl="1"/>
            <a:r>
              <a:rPr lang="en-US" dirty="0"/>
              <a:t>A </a:t>
            </a:r>
            <a:r>
              <a:rPr lang="en-US" b="1" dirty="0"/>
              <a:t>Reference Implementation for a National Application (RINA) </a:t>
            </a:r>
            <a:r>
              <a:rPr lang="en-US" dirty="0"/>
              <a:t>is developed by the EESSI central project team, based on open source software and using a modular design (reusable components for national systems</a:t>
            </a:r>
            <a:r>
              <a:rPr lang="en-US" dirty="0" smtClean="0"/>
              <a:t>)</a:t>
            </a:r>
          </a:p>
          <a:p>
            <a:pPr lvl="1"/>
            <a:r>
              <a:rPr lang="en-US" b="1" dirty="0"/>
              <a:t>National Gateway (NG) </a:t>
            </a:r>
            <a:r>
              <a:rPr lang="en-US" dirty="0" smtClean="0"/>
              <a:t>–The </a:t>
            </a:r>
            <a:r>
              <a:rPr lang="en-US" dirty="0"/>
              <a:t>component is handling other activities to interconnect existing systems</a:t>
            </a:r>
            <a:endParaRPr lang="en-US" dirty="0" smtClean="0"/>
          </a:p>
          <a:p>
            <a:pPr lvl="2"/>
            <a:r>
              <a:rPr lang="nl-BE" dirty="0"/>
              <a:t>SOAP </a:t>
            </a:r>
            <a:r>
              <a:rPr lang="nl-BE" dirty="0" err="1"/>
              <a:t>webservice</a:t>
            </a:r>
            <a:r>
              <a:rPr lang="nl-BE" dirty="0"/>
              <a:t> or FTP file exchanges </a:t>
            </a:r>
            <a:r>
              <a:rPr lang="nl-BE" dirty="0" err="1"/>
              <a:t>instead</a:t>
            </a:r>
            <a:r>
              <a:rPr lang="nl-BE" dirty="0"/>
              <a:t> of more complex </a:t>
            </a:r>
            <a:r>
              <a:rPr lang="nl-BE" dirty="0" err="1"/>
              <a:t>ebMS</a:t>
            </a:r>
            <a:r>
              <a:rPr lang="nl-BE" dirty="0"/>
              <a:t> protocol</a:t>
            </a:r>
          </a:p>
          <a:p>
            <a:pPr lvl="2"/>
            <a:r>
              <a:rPr lang="nl-BE" dirty="0"/>
              <a:t>EESSI </a:t>
            </a:r>
            <a:r>
              <a:rPr lang="nl-BE" dirty="0" err="1"/>
              <a:t>conformance</a:t>
            </a:r>
            <a:r>
              <a:rPr lang="nl-BE" dirty="0"/>
              <a:t> </a:t>
            </a:r>
            <a:r>
              <a:rPr lang="nl-BE" dirty="0" err="1"/>
              <a:t>testing</a:t>
            </a:r>
            <a:r>
              <a:rPr lang="nl-BE" dirty="0"/>
              <a:t> at NG level; EESSI </a:t>
            </a:r>
            <a:r>
              <a:rPr lang="nl-BE" dirty="0" err="1"/>
              <a:t>requirements</a:t>
            </a:r>
            <a:r>
              <a:rPr lang="nl-BE" dirty="0"/>
              <a:t> </a:t>
            </a:r>
            <a:r>
              <a:rPr lang="nl-BE" dirty="0" err="1"/>
              <a:t>satisfied</a:t>
            </a:r>
            <a:r>
              <a:rPr lang="nl-BE" dirty="0"/>
              <a:t> at NG level (</a:t>
            </a:r>
            <a:r>
              <a:rPr lang="nl-BE" dirty="0" err="1"/>
              <a:t>validation</a:t>
            </a:r>
            <a:r>
              <a:rPr lang="nl-BE" dirty="0"/>
              <a:t> </a:t>
            </a:r>
            <a:r>
              <a:rPr lang="nl-BE" dirty="0" err="1"/>
              <a:t>rules</a:t>
            </a:r>
            <a:r>
              <a:rPr lang="nl-BE" dirty="0"/>
              <a:t>, antimalware)</a:t>
            </a:r>
          </a:p>
          <a:p>
            <a:pPr lvl="2"/>
            <a:r>
              <a:rPr lang="nl-BE" dirty="0" err="1"/>
              <a:t>Existing</a:t>
            </a:r>
            <a:r>
              <a:rPr lang="nl-BE" dirty="0"/>
              <a:t> </a:t>
            </a:r>
            <a:r>
              <a:rPr lang="nl-BE" dirty="0" err="1"/>
              <a:t>network</a:t>
            </a:r>
            <a:r>
              <a:rPr lang="nl-BE" dirty="0"/>
              <a:t> </a:t>
            </a:r>
            <a:r>
              <a:rPr lang="nl-BE" dirty="0" err="1"/>
              <a:t>connections</a:t>
            </a:r>
            <a:r>
              <a:rPr lang="nl-BE" dirty="0"/>
              <a:t> </a:t>
            </a:r>
            <a:r>
              <a:rPr lang="nl-BE" dirty="0" err="1"/>
              <a:t>and</a:t>
            </a:r>
            <a:r>
              <a:rPr lang="nl-BE" dirty="0"/>
              <a:t> </a:t>
            </a:r>
            <a:r>
              <a:rPr lang="nl-BE" dirty="0" err="1"/>
              <a:t>certificates</a:t>
            </a:r>
            <a:r>
              <a:rPr lang="nl-BE" dirty="0"/>
              <a:t> </a:t>
            </a:r>
            <a:r>
              <a:rPr lang="nl-BE" dirty="0" err="1"/>
              <a:t>instead</a:t>
            </a:r>
            <a:r>
              <a:rPr lang="nl-BE" dirty="0"/>
              <a:t> of new </a:t>
            </a:r>
            <a:r>
              <a:rPr lang="nl-BE" dirty="0" err="1"/>
              <a:t>connections</a:t>
            </a:r>
            <a:r>
              <a:rPr lang="nl-BE" dirty="0"/>
              <a:t> </a:t>
            </a:r>
            <a:r>
              <a:rPr lang="nl-BE" dirty="0" err="1"/>
              <a:t>and</a:t>
            </a:r>
            <a:r>
              <a:rPr lang="nl-BE" dirty="0"/>
              <a:t> EU </a:t>
            </a:r>
            <a:r>
              <a:rPr lang="nl-BE" dirty="0" err="1" smtClean="0"/>
              <a:t>certificates</a:t>
            </a:r>
            <a:endParaRPr lang="nl-BE" dirty="0" smtClean="0"/>
          </a:p>
          <a:p>
            <a:pPr lvl="1"/>
            <a:r>
              <a:rPr lang="en-US" dirty="0"/>
              <a:t>The </a:t>
            </a:r>
            <a:r>
              <a:rPr lang="fr-BE" b="1" dirty="0"/>
              <a:t>National </a:t>
            </a:r>
            <a:r>
              <a:rPr lang="fr-BE" b="1" dirty="0" smtClean="0"/>
              <a:t>Application </a:t>
            </a:r>
            <a:r>
              <a:rPr lang="fr-BE" b="1" dirty="0"/>
              <a:t>(NA) </a:t>
            </a:r>
            <a:r>
              <a:rPr lang="fr-BE" dirty="0" err="1"/>
              <a:t>is</a:t>
            </a:r>
            <a:r>
              <a:rPr lang="fr-BE" dirty="0"/>
              <a:t> the National Institution Application</a:t>
            </a:r>
            <a:endParaRPr lang="nl-BE" dirty="0"/>
          </a:p>
          <a:p>
            <a:pPr lvl="1"/>
            <a:endParaRPr lang="nl-BE" dirty="0"/>
          </a:p>
          <a:p>
            <a:pPr lvl="2"/>
            <a:endParaRPr lang="fr-BE" dirty="0"/>
          </a:p>
        </p:txBody>
      </p:sp>
      <p:sp>
        <p:nvSpPr>
          <p:cNvPr id="4" name="Slide Number Placeholder 3"/>
          <p:cNvSpPr>
            <a:spLocks noGrp="1"/>
          </p:cNvSpPr>
          <p:nvPr>
            <p:ph type="sldNum" sz="quarter" idx="10"/>
          </p:nvPr>
        </p:nvSpPr>
        <p:spPr/>
        <p:txBody>
          <a:bodyPr/>
          <a:lstStyle/>
          <a:p>
            <a:pPr>
              <a:defRPr/>
            </a:pPr>
            <a:fld id="{907ADF83-B959-478E-9548-006E0138F95F}" type="slidenum">
              <a:rPr lang="en-GB" smtClean="0"/>
              <a:pPr>
                <a:defRPr/>
              </a:pPr>
              <a:t>4</a:t>
            </a:fld>
            <a:endParaRPr lang="en-GB" dirty="0"/>
          </a:p>
        </p:txBody>
      </p:sp>
    </p:spTree>
    <p:extLst>
      <p:ext uri="{BB962C8B-B14F-4D97-AF65-F5344CB8AC3E}">
        <p14:creationId xmlns:p14="http://schemas.microsoft.com/office/powerpoint/2010/main" val="2728829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RINA</a:t>
            </a:r>
            <a:endParaRPr lang="fr-BE" dirty="0"/>
          </a:p>
        </p:txBody>
      </p:sp>
      <p:sp>
        <p:nvSpPr>
          <p:cNvPr id="3" name="Content Placeholder 2"/>
          <p:cNvSpPr>
            <a:spLocks noGrp="1"/>
          </p:cNvSpPr>
          <p:nvPr>
            <p:ph idx="1"/>
          </p:nvPr>
        </p:nvSpPr>
        <p:spPr>
          <a:xfrm>
            <a:off x="489751" y="1124744"/>
            <a:ext cx="7293496" cy="432047"/>
          </a:xfrm>
        </p:spPr>
        <p:txBody>
          <a:bodyPr>
            <a:normAutofit/>
          </a:bodyPr>
          <a:lstStyle/>
          <a:p>
            <a:r>
              <a:rPr lang="en-US" sz="1900" dirty="0"/>
              <a:t>RINA is based on 3 layers which are built one on top of the </a:t>
            </a:r>
            <a:r>
              <a:rPr lang="en-US" sz="1900" dirty="0" smtClean="0"/>
              <a:t>other</a:t>
            </a:r>
            <a:endParaRPr lang="fr-BE" sz="1900" dirty="0"/>
          </a:p>
        </p:txBody>
      </p:sp>
      <p:sp>
        <p:nvSpPr>
          <p:cNvPr id="4" name="Slide Number Placeholder 3"/>
          <p:cNvSpPr>
            <a:spLocks noGrp="1"/>
          </p:cNvSpPr>
          <p:nvPr>
            <p:ph type="sldNum" sz="quarter" idx="10"/>
          </p:nvPr>
        </p:nvSpPr>
        <p:spPr/>
        <p:txBody>
          <a:bodyPr/>
          <a:lstStyle/>
          <a:p>
            <a:pPr>
              <a:defRPr/>
            </a:pPr>
            <a:fld id="{907ADF83-B959-478E-9548-006E0138F95F}" type="slidenum">
              <a:rPr lang="en-GB" smtClean="0"/>
              <a:pPr>
                <a:defRPr/>
              </a:pPr>
              <a:t>5</a:t>
            </a:fld>
            <a:endParaRPr lang="en-GB" dirty="0"/>
          </a:p>
        </p:txBody>
      </p:sp>
      <p:pic>
        <p:nvPicPr>
          <p:cNvPr id="8" name="Picture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556791"/>
            <a:ext cx="4968552" cy="4289673"/>
          </a:xfrm>
          <a:prstGeom prst="rect">
            <a:avLst/>
          </a:prstGeom>
          <a:noFill/>
        </p:spPr>
      </p:pic>
      <p:sp>
        <p:nvSpPr>
          <p:cNvPr id="9" name="Content Placeholder 2"/>
          <p:cNvSpPr txBox="1">
            <a:spLocks/>
          </p:cNvSpPr>
          <p:nvPr/>
        </p:nvSpPr>
        <p:spPr bwMode="auto">
          <a:xfrm>
            <a:off x="4572000" y="4149080"/>
            <a:ext cx="4522788" cy="18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Font typeface="Arial" pitchFamily="34" charset="0"/>
              <a:buChar char="•"/>
              <a:defRPr sz="2400" kern="1200">
                <a:solidFill>
                  <a:schemeClr val="tx1"/>
                </a:solidFill>
                <a:latin typeface="Calibri Light" panose="020F0302020204030204" pitchFamily="34" charset="0"/>
                <a:ea typeface="+mn-ea"/>
                <a:cs typeface="+mn-cs"/>
              </a:defRPr>
            </a:lvl1pPr>
            <a:lvl2pPr marL="742950" indent="-285750" algn="l" rtl="0" eaLnBrk="0" fontAlgn="base" hangingPunct="0">
              <a:spcBef>
                <a:spcPct val="20000"/>
              </a:spcBef>
              <a:spcAft>
                <a:spcPct val="0"/>
              </a:spcAft>
              <a:buFont typeface="Arial" pitchFamily="34" charset="0"/>
              <a:buChar char="–"/>
              <a:defRPr sz="2000" kern="1200">
                <a:solidFill>
                  <a:schemeClr val="tx1"/>
                </a:solidFill>
                <a:latin typeface="Calibri Light" panose="020F0302020204030204" pitchFamily="34" charset="0"/>
                <a:ea typeface="+mn-ea"/>
                <a:cs typeface="+mn-cs"/>
              </a:defRPr>
            </a:lvl2pPr>
            <a:lvl3pPr marL="1143000" indent="-228600" algn="l" rtl="0" eaLnBrk="0" fontAlgn="base" hangingPunct="0">
              <a:spcBef>
                <a:spcPct val="20000"/>
              </a:spcBef>
              <a:spcAft>
                <a:spcPct val="0"/>
              </a:spcAft>
              <a:buFont typeface="Arial" pitchFamily="34" charset="0"/>
              <a:buChar char="•"/>
              <a:defRPr sz="1600" kern="1200">
                <a:solidFill>
                  <a:schemeClr val="tx1"/>
                </a:solidFill>
                <a:latin typeface="Calibri Light" panose="020F0302020204030204" pitchFamily="34" charset="0"/>
                <a:ea typeface="+mn-ea"/>
                <a:cs typeface="+mn-cs"/>
              </a:defRPr>
            </a:lvl3pPr>
            <a:lvl4pPr marL="1600200" indent="-228600" algn="l" rtl="0" eaLnBrk="0" fontAlgn="base" hangingPunct="0">
              <a:spcBef>
                <a:spcPct val="20000"/>
              </a:spcBef>
              <a:spcAft>
                <a:spcPct val="0"/>
              </a:spcAft>
              <a:buFont typeface="Arial" pitchFamily="34" charset="0"/>
              <a:buChar char="–"/>
              <a:defRPr sz="1600" kern="1200">
                <a:solidFill>
                  <a:schemeClr val="tx1"/>
                </a:solidFill>
                <a:latin typeface="Calibri Light" panose="020F0302020204030204" pitchFamily="34" charset="0"/>
                <a:ea typeface="+mn-ea"/>
                <a:cs typeface="+mn-cs"/>
              </a:defRPr>
            </a:lvl4pPr>
            <a:lvl5pPr marL="2057400" indent="-228600" algn="l" rtl="0" eaLnBrk="0" fontAlgn="base" hangingPunct="0">
              <a:spcBef>
                <a:spcPct val="20000"/>
              </a:spcBef>
              <a:spcAft>
                <a:spcPct val="0"/>
              </a:spcAft>
              <a:buFont typeface="Arial" pitchFamily="34" charset="0"/>
              <a:buChar char="»"/>
              <a:defRPr sz="1600" kern="1200">
                <a:solidFill>
                  <a:schemeClr val="tx1"/>
                </a:solidFill>
                <a:latin typeface="Calibri Light" panose="020F0302020204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800100" lvl="1" indent="-342900">
              <a:buFont typeface="+mj-lt"/>
              <a:buAutoNum type="arabicPeriod" startAt="3"/>
            </a:pPr>
            <a:r>
              <a:rPr lang="en-US" sz="1500" b="1" dirty="0" smtClean="0"/>
              <a:t>Business Messaging Services &amp; Technical Messaging Services </a:t>
            </a:r>
            <a:r>
              <a:rPr lang="en-US" sz="1500" dirty="0" smtClean="0"/>
              <a:t>- provides a reusable component for sending business messages to the Access Point using the technical protocol (</a:t>
            </a:r>
            <a:r>
              <a:rPr lang="en-US" sz="1500" dirty="0" err="1" smtClean="0"/>
              <a:t>ebMS</a:t>
            </a:r>
            <a:r>
              <a:rPr lang="en-US" sz="1500" dirty="0" smtClean="0"/>
              <a:t>/AS4). These services provide the translation (business message to technical message and vice versa), validation and signing of the business messages for correct exchange with the EESSI environment, and the correct reception of messages from other institutions</a:t>
            </a:r>
            <a:endParaRPr lang="fr-BE" sz="1500" dirty="0" smtClean="0"/>
          </a:p>
        </p:txBody>
      </p:sp>
      <p:sp>
        <p:nvSpPr>
          <p:cNvPr id="10" name="Content Placeholder 2"/>
          <p:cNvSpPr txBox="1">
            <a:spLocks/>
          </p:cNvSpPr>
          <p:nvPr/>
        </p:nvSpPr>
        <p:spPr bwMode="auto">
          <a:xfrm>
            <a:off x="4572000" y="1785619"/>
            <a:ext cx="4841771" cy="863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342900" indent="-342900" algn="l" rtl="0" eaLnBrk="0" fontAlgn="base" hangingPunct="0">
              <a:spcBef>
                <a:spcPct val="20000"/>
              </a:spcBef>
              <a:spcAft>
                <a:spcPct val="0"/>
              </a:spcAft>
              <a:buFont typeface="Arial" pitchFamily="34" charset="0"/>
              <a:buChar char="•"/>
              <a:defRPr sz="2400" kern="1200">
                <a:solidFill>
                  <a:schemeClr val="tx1"/>
                </a:solidFill>
                <a:latin typeface="Calibri Light" panose="020F0302020204030204" pitchFamily="34" charset="0"/>
                <a:ea typeface="+mn-ea"/>
                <a:cs typeface="+mn-cs"/>
              </a:defRPr>
            </a:lvl1pPr>
            <a:lvl2pPr marL="742950" indent="-285750" algn="l" rtl="0" eaLnBrk="0" fontAlgn="base" hangingPunct="0">
              <a:spcBef>
                <a:spcPct val="20000"/>
              </a:spcBef>
              <a:spcAft>
                <a:spcPct val="0"/>
              </a:spcAft>
              <a:buFont typeface="Arial" pitchFamily="34" charset="0"/>
              <a:buChar char="–"/>
              <a:defRPr sz="2000" kern="1200">
                <a:solidFill>
                  <a:schemeClr val="tx1"/>
                </a:solidFill>
                <a:latin typeface="Calibri Light" panose="020F0302020204030204" pitchFamily="34" charset="0"/>
                <a:ea typeface="+mn-ea"/>
                <a:cs typeface="+mn-cs"/>
              </a:defRPr>
            </a:lvl2pPr>
            <a:lvl3pPr marL="1143000" indent="-228600" algn="l" rtl="0" eaLnBrk="0" fontAlgn="base" hangingPunct="0">
              <a:spcBef>
                <a:spcPct val="20000"/>
              </a:spcBef>
              <a:spcAft>
                <a:spcPct val="0"/>
              </a:spcAft>
              <a:buFont typeface="Arial" pitchFamily="34" charset="0"/>
              <a:buChar char="•"/>
              <a:defRPr sz="1600" kern="1200">
                <a:solidFill>
                  <a:schemeClr val="tx1"/>
                </a:solidFill>
                <a:latin typeface="Calibri Light" panose="020F0302020204030204" pitchFamily="34" charset="0"/>
                <a:ea typeface="+mn-ea"/>
                <a:cs typeface="+mn-cs"/>
              </a:defRPr>
            </a:lvl3pPr>
            <a:lvl4pPr marL="1600200" indent="-228600" algn="l" rtl="0" eaLnBrk="0" fontAlgn="base" hangingPunct="0">
              <a:spcBef>
                <a:spcPct val="20000"/>
              </a:spcBef>
              <a:spcAft>
                <a:spcPct val="0"/>
              </a:spcAft>
              <a:buFont typeface="Arial" pitchFamily="34" charset="0"/>
              <a:buChar char="–"/>
              <a:defRPr sz="1600" kern="1200">
                <a:solidFill>
                  <a:schemeClr val="tx1"/>
                </a:solidFill>
                <a:latin typeface="Calibri Light" panose="020F0302020204030204" pitchFamily="34" charset="0"/>
                <a:ea typeface="+mn-ea"/>
                <a:cs typeface="+mn-cs"/>
              </a:defRPr>
            </a:lvl4pPr>
            <a:lvl5pPr marL="2057400" indent="-228600" algn="l" rtl="0" eaLnBrk="0" fontAlgn="base" hangingPunct="0">
              <a:spcBef>
                <a:spcPct val="20000"/>
              </a:spcBef>
              <a:spcAft>
                <a:spcPct val="0"/>
              </a:spcAft>
              <a:buFont typeface="Arial" pitchFamily="34" charset="0"/>
              <a:buChar char="»"/>
              <a:defRPr sz="1600" kern="1200">
                <a:solidFill>
                  <a:schemeClr val="tx1"/>
                </a:solidFill>
                <a:latin typeface="Calibri Light" panose="020F0302020204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800100" lvl="1" indent="-342900">
              <a:buFont typeface="+mj-lt"/>
              <a:buAutoNum type="arabicPeriod"/>
            </a:pPr>
            <a:r>
              <a:rPr lang="en-US" sz="1500" b="1" dirty="0" smtClean="0"/>
              <a:t>Portal</a:t>
            </a:r>
            <a:r>
              <a:rPr lang="en-US" sz="1500" dirty="0" smtClean="0"/>
              <a:t> – provides an UI build on top of the Case Management Services having administration consoles and case management modules</a:t>
            </a:r>
            <a:endParaRPr lang="fr-BE" sz="1500" dirty="0" smtClean="0"/>
          </a:p>
          <a:p>
            <a:endParaRPr lang="fr-BE" dirty="0"/>
          </a:p>
        </p:txBody>
      </p:sp>
      <p:sp>
        <p:nvSpPr>
          <p:cNvPr id="11" name="Content Placeholder 2"/>
          <p:cNvSpPr txBox="1">
            <a:spLocks/>
          </p:cNvSpPr>
          <p:nvPr/>
        </p:nvSpPr>
        <p:spPr bwMode="auto">
          <a:xfrm>
            <a:off x="4572000" y="2682122"/>
            <a:ext cx="4522788" cy="1322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Font typeface="Arial" pitchFamily="34" charset="0"/>
              <a:buChar char="•"/>
              <a:defRPr sz="2400" kern="1200">
                <a:solidFill>
                  <a:schemeClr val="tx1"/>
                </a:solidFill>
                <a:latin typeface="Calibri Light" panose="020F0302020204030204" pitchFamily="34" charset="0"/>
                <a:ea typeface="+mn-ea"/>
                <a:cs typeface="+mn-cs"/>
              </a:defRPr>
            </a:lvl1pPr>
            <a:lvl2pPr marL="742950" indent="-285750" algn="l" rtl="0" eaLnBrk="0" fontAlgn="base" hangingPunct="0">
              <a:spcBef>
                <a:spcPct val="20000"/>
              </a:spcBef>
              <a:spcAft>
                <a:spcPct val="0"/>
              </a:spcAft>
              <a:buFont typeface="Arial" pitchFamily="34" charset="0"/>
              <a:buChar char="–"/>
              <a:defRPr sz="2000" kern="1200">
                <a:solidFill>
                  <a:schemeClr val="tx1"/>
                </a:solidFill>
                <a:latin typeface="Calibri Light" panose="020F0302020204030204" pitchFamily="34" charset="0"/>
                <a:ea typeface="+mn-ea"/>
                <a:cs typeface="+mn-cs"/>
              </a:defRPr>
            </a:lvl2pPr>
            <a:lvl3pPr marL="1143000" indent="-228600" algn="l" rtl="0" eaLnBrk="0" fontAlgn="base" hangingPunct="0">
              <a:spcBef>
                <a:spcPct val="20000"/>
              </a:spcBef>
              <a:spcAft>
                <a:spcPct val="0"/>
              </a:spcAft>
              <a:buFont typeface="Arial" pitchFamily="34" charset="0"/>
              <a:buChar char="•"/>
              <a:defRPr sz="1600" kern="1200">
                <a:solidFill>
                  <a:schemeClr val="tx1"/>
                </a:solidFill>
                <a:latin typeface="Calibri Light" panose="020F0302020204030204" pitchFamily="34" charset="0"/>
                <a:ea typeface="+mn-ea"/>
                <a:cs typeface="+mn-cs"/>
              </a:defRPr>
            </a:lvl3pPr>
            <a:lvl4pPr marL="1600200" indent="-228600" algn="l" rtl="0" eaLnBrk="0" fontAlgn="base" hangingPunct="0">
              <a:spcBef>
                <a:spcPct val="20000"/>
              </a:spcBef>
              <a:spcAft>
                <a:spcPct val="0"/>
              </a:spcAft>
              <a:buFont typeface="Arial" pitchFamily="34" charset="0"/>
              <a:buChar char="–"/>
              <a:defRPr sz="1600" kern="1200">
                <a:solidFill>
                  <a:schemeClr val="tx1"/>
                </a:solidFill>
                <a:latin typeface="Calibri Light" panose="020F0302020204030204" pitchFamily="34" charset="0"/>
                <a:ea typeface="+mn-ea"/>
                <a:cs typeface="+mn-cs"/>
              </a:defRPr>
            </a:lvl4pPr>
            <a:lvl5pPr marL="2057400" indent="-228600" algn="l" rtl="0" eaLnBrk="0" fontAlgn="base" hangingPunct="0">
              <a:spcBef>
                <a:spcPct val="20000"/>
              </a:spcBef>
              <a:spcAft>
                <a:spcPct val="0"/>
              </a:spcAft>
              <a:buFont typeface="Arial" pitchFamily="34" charset="0"/>
              <a:buChar char="»"/>
              <a:defRPr sz="1600" kern="1200">
                <a:solidFill>
                  <a:schemeClr val="tx1"/>
                </a:solidFill>
                <a:latin typeface="Calibri Light" panose="020F0302020204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800100" lvl="1" indent="-342900">
              <a:buFont typeface="+mj-lt"/>
              <a:buAutoNum type="arabicPeriod" startAt="2"/>
            </a:pPr>
            <a:r>
              <a:rPr lang="en-US" sz="1500" b="1" dirty="0" smtClean="0"/>
              <a:t>Case Management Services </a:t>
            </a:r>
            <a:r>
              <a:rPr lang="en-US" sz="1500" dirty="0" smtClean="0"/>
              <a:t>– provides a </a:t>
            </a:r>
            <a:r>
              <a:rPr lang="en-US" sz="1500" dirty="0" err="1" smtClean="0"/>
              <a:t>stateful</a:t>
            </a:r>
            <a:r>
              <a:rPr lang="en-US" sz="1500" dirty="0" smtClean="0"/>
              <a:t> component built on top of the Business Messaging Services that manages cases in a structured manner taking care of all the issues regarding case flow, documents, notifications, user management and provides several interfaces for external access</a:t>
            </a:r>
          </a:p>
          <a:p>
            <a:endParaRPr lang="fr-BE" dirty="0"/>
          </a:p>
        </p:txBody>
      </p:sp>
    </p:spTree>
    <p:extLst>
      <p:ext uri="{BB962C8B-B14F-4D97-AF65-F5344CB8AC3E}">
        <p14:creationId xmlns:p14="http://schemas.microsoft.com/office/powerpoint/2010/main" val="454953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46955" y="4269397"/>
            <a:ext cx="1246115" cy="108580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200" dirty="0" smtClean="0"/>
              <a:t>BMI</a:t>
            </a:r>
          </a:p>
          <a:p>
            <a:pPr algn="ctr"/>
            <a:endParaRPr lang="fr-BE" dirty="0"/>
          </a:p>
          <a:p>
            <a:pPr algn="ctr"/>
            <a:endParaRPr lang="fr-BE" dirty="0" smtClean="0"/>
          </a:p>
          <a:p>
            <a:pPr algn="ctr"/>
            <a:endParaRPr lang="fr-BE" dirty="0"/>
          </a:p>
        </p:txBody>
      </p:sp>
      <p:sp>
        <p:nvSpPr>
          <p:cNvPr id="2" name="object 2"/>
          <p:cNvSpPr txBox="1">
            <a:spLocks noGrp="1"/>
          </p:cNvSpPr>
          <p:nvPr>
            <p:ph type="title"/>
          </p:nvPr>
        </p:nvSpPr>
        <p:spPr>
          <a:xfrm>
            <a:off x="402437" y="243966"/>
            <a:ext cx="5400675" cy="574040"/>
          </a:xfrm>
          <a:prstGeom prst="rect">
            <a:avLst/>
          </a:prstGeom>
        </p:spPr>
        <p:txBody>
          <a:bodyPr vert="horz" wrap="square" lIns="0" tIns="12700" rIns="0" bIns="0" rtlCol="0">
            <a:spAutoFit/>
          </a:bodyPr>
          <a:lstStyle/>
          <a:p>
            <a:pPr marL="12700">
              <a:lnSpc>
                <a:spcPct val="100000"/>
              </a:lnSpc>
              <a:spcBef>
                <a:spcPts val="100"/>
              </a:spcBef>
            </a:pPr>
            <a:r>
              <a:rPr sz="3600" b="0" spc="-5" dirty="0">
                <a:latin typeface="Calibri Light"/>
                <a:cs typeface="Calibri Light"/>
              </a:rPr>
              <a:t>Belgian </a:t>
            </a:r>
            <a:r>
              <a:rPr sz="3600" b="0" spc="-15" dirty="0">
                <a:latin typeface="Calibri Light"/>
                <a:cs typeface="Calibri Light"/>
              </a:rPr>
              <a:t>architecture </a:t>
            </a:r>
            <a:r>
              <a:rPr sz="3600" b="0" spc="-35" dirty="0">
                <a:latin typeface="Calibri Light"/>
                <a:cs typeface="Calibri Light"/>
              </a:rPr>
              <a:t>for</a:t>
            </a:r>
            <a:r>
              <a:rPr sz="3600" b="0" spc="-30" dirty="0">
                <a:latin typeface="Calibri Light"/>
                <a:cs typeface="Calibri Light"/>
              </a:rPr>
              <a:t> </a:t>
            </a:r>
            <a:r>
              <a:rPr sz="3600" b="0" spc="-5" dirty="0">
                <a:latin typeface="Calibri Light"/>
                <a:cs typeface="Calibri Light"/>
              </a:rPr>
              <a:t>EESSI</a:t>
            </a:r>
            <a:endParaRPr sz="3600" dirty="0">
              <a:latin typeface="Calibri Light"/>
              <a:cs typeface="Calibri Light"/>
            </a:endParaRPr>
          </a:p>
        </p:txBody>
      </p:sp>
      <p:sp>
        <p:nvSpPr>
          <p:cNvPr id="4" name="object 4"/>
          <p:cNvSpPr txBox="1"/>
          <p:nvPr/>
        </p:nvSpPr>
        <p:spPr>
          <a:xfrm>
            <a:off x="8927083" y="6577380"/>
            <a:ext cx="89535" cy="177800"/>
          </a:xfrm>
          <a:prstGeom prst="rect">
            <a:avLst/>
          </a:prstGeom>
        </p:spPr>
        <p:txBody>
          <a:bodyPr vert="horz" wrap="square" lIns="0" tIns="12065" rIns="0" bIns="0" rtlCol="0">
            <a:spAutoFit/>
          </a:bodyPr>
          <a:lstStyle/>
          <a:p>
            <a:pPr marL="12700">
              <a:lnSpc>
                <a:spcPct val="100000"/>
              </a:lnSpc>
              <a:spcBef>
                <a:spcPts val="95"/>
              </a:spcBef>
            </a:pPr>
            <a:r>
              <a:rPr sz="1000" spc="-5" dirty="0">
                <a:solidFill>
                  <a:srgbClr val="7E7E7E"/>
                </a:solidFill>
                <a:latin typeface="Calibri"/>
                <a:cs typeface="Calibri"/>
              </a:rPr>
              <a:t>2</a:t>
            </a:r>
            <a:endParaRPr sz="1000">
              <a:latin typeface="Calibri"/>
              <a:cs typeface="Calibri"/>
            </a:endParaRPr>
          </a:p>
        </p:txBody>
      </p:sp>
      <p:sp>
        <p:nvSpPr>
          <p:cNvPr id="3" name="Rectangle 2"/>
          <p:cNvSpPr>
            <a:spLocks noChangeArrowheads="1"/>
          </p:cNvSpPr>
          <p:nvPr/>
        </p:nvSpPr>
        <p:spPr bwMode="auto">
          <a:xfrm>
            <a:off x="755575" y="1124742"/>
            <a:ext cx="4697981" cy="5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BE"/>
          </a:p>
        </p:txBody>
      </p:sp>
      <p:sp>
        <p:nvSpPr>
          <p:cNvPr id="13" name="Rectangle 6"/>
          <p:cNvSpPr>
            <a:spLocks noChangeArrowheads="1"/>
          </p:cNvSpPr>
          <p:nvPr/>
        </p:nvSpPr>
        <p:spPr bwMode="auto">
          <a:xfrm>
            <a:off x="3203848" y="278092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BE"/>
          </a:p>
        </p:txBody>
      </p:sp>
      <p:sp>
        <p:nvSpPr>
          <p:cNvPr id="15"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BE"/>
          </a:p>
        </p:txBody>
      </p:sp>
      <p:sp>
        <p:nvSpPr>
          <p:cNvPr id="17" name="Rectangle 10"/>
          <p:cNvSpPr>
            <a:spLocks noChangeArrowheads="1"/>
          </p:cNvSpPr>
          <p:nvPr/>
        </p:nvSpPr>
        <p:spPr bwMode="auto">
          <a:xfrm>
            <a:off x="232954" y="346862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BE"/>
          </a:p>
        </p:txBody>
      </p:sp>
      <p:sp>
        <p:nvSpPr>
          <p:cNvPr id="19" name="Rectangle 16"/>
          <p:cNvSpPr>
            <a:spLocks noChangeArrowheads="1"/>
          </p:cNvSpPr>
          <p:nvPr/>
        </p:nvSpPr>
        <p:spPr bwMode="auto">
          <a:xfrm>
            <a:off x="770360" y="112597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BE"/>
          </a:p>
        </p:txBody>
      </p:sp>
      <p:graphicFrame>
        <p:nvGraphicFramePr>
          <p:cNvPr id="20" name="Object 19"/>
          <p:cNvGraphicFramePr>
            <a:graphicFrameLocks noChangeAspect="1"/>
          </p:cNvGraphicFramePr>
          <p:nvPr>
            <p:extLst>
              <p:ext uri="{D42A27DB-BD31-4B8C-83A1-F6EECF244321}">
                <p14:modId xmlns:p14="http://schemas.microsoft.com/office/powerpoint/2010/main" val="1275353185"/>
              </p:ext>
            </p:extLst>
          </p:nvPr>
        </p:nvGraphicFramePr>
        <p:xfrm>
          <a:off x="2660526" y="1268760"/>
          <a:ext cx="1695450" cy="2581275"/>
        </p:xfrm>
        <a:graphic>
          <a:graphicData uri="http://schemas.openxmlformats.org/presentationml/2006/ole">
            <mc:AlternateContent xmlns:mc="http://schemas.openxmlformats.org/markup-compatibility/2006">
              <mc:Choice xmlns:v="urn:schemas-microsoft-com:vml" Requires="v">
                <p:oleObj spid="_x0000_s3125" r:id="rId3" imgW="4171950" imgH="2581275" progId="Unknown">
                  <p:embed/>
                </p:oleObj>
              </mc:Choice>
              <mc:Fallback>
                <p:oleObj r:id="rId3" imgW="4171950" imgH="2581275" progId="Unknown">
                  <p:embed/>
                  <p:pic>
                    <p:nvPicPr>
                      <p:cNvPr id="0" name="Object 15"/>
                      <p:cNvPicPr>
                        <a:picLocks noChangeAspect="1" noChangeArrowheads="1"/>
                      </p:cNvPicPr>
                      <p:nvPr/>
                    </p:nvPicPr>
                    <p:blipFill>
                      <a:blip r:embed="rId4">
                        <a:extLst>
                          <a:ext uri="{28A0092B-C50C-407E-A947-70E740481C1C}">
                            <a14:useLocalDpi xmlns:a14="http://schemas.microsoft.com/office/drawing/2010/main" val="0"/>
                          </a:ext>
                        </a:extLst>
                      </a:blip>
                      <a:srcRect r="59361"/>
                      <a:stretch>
                        <a:fillRect/>
                      </a:stretch>
                    </p:blipFill>
                    <p:spPr bwMode="auto">
                      <a:xfrm>
                        <a:off x="2660526" y="1268760"/>
                        <a:ext cx="1695450" cy="258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 name="Rounded Rectangle 20"/>
          <p:cNvSpPr/>
          <p:nvPr/>
        </p:nvSpPr>
        <p:spPr>
          <a:xfrm>
            <a:off x="915963" y="3647214"/>
            <a:ext cx="1279773" cy="1005922"/>
          </a:xfrm>
          <a:prstGeom prst="round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dirty="0" smtClean="0"/>
              <a:t>AP</a:t>
            </a:r>
            <a:endParaRPr lang="fr-BE" dirty="0"/>
          </a:p>
        </p:txBody>
      </p:sp>
      <p:cxnSp>
        <p:nvCxnSpPr>
          <p:cNvPr id="24" name="Curved Connector 23"/>
          <p:cNvCxnSpPr>
            <a:endCxn id="21" idx="3"/>
          </p:cNvCxnSpPr>
          <p:nvPr/>
        </p:nvCxnSpPr>
        <p:spPr>
          <a:xfrm rot="10800000" flipV="1">
            <a:off x="2195736" y="3529089"/>
            <a:ext cx="2160242" cy="621086"/>
          </a:xfrm>
          <a:prstGeom prst="curvedConnector3">
            <a:avLst>
              <a:gd name="adj1" fmla="val 1918"/>
            </a:avLst>
          </a:prstGeom>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53398" y="2903528"/>
            <a:ext cx="648071" cy="936104"/>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400" dirty="0" smtClean="0"/>
              <a:t>CSN</a:t>
            </a:r>
            <a:endParaRPr lang="fr-BE" sz="1400" dirty="0"/>
          </a:p>
        </p:txBody>
      </p:sp>
      <p:cxnSp>
        <p:nvCxnSpPr>
          <p:cNvPr id="30" name="Curved Connector 29"/>
          <p:cNvCxnSpPr>
            <a:stCxn id="26" idx="3"/>
            <a:endCxn id="21" idx="1"/>
          </p:cNvCxnSpPr>
          <p:nvPr/>
        </p:nvCxnSpPr>
        <p:spPr>
          <a:xfrm>
            <a:off x="701469" y="3371580"/>
            <a:ext cx="214494" cy="778595"/>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9" idx="1"/>
          </p:cNvCxnSpPr>
          <p:nvPr/>
        </p:nvCxnSpPr>
        <p:spPr>
          <a:xfrm flipH="1">
            <a:off x="725969" y="1125972"/>
            <a:ext cx="44391" cy="4634283"/>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7898" y="1176992"/>
            <a:ext cx="8742574"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77898" y="790897"/>
            <a:ext cx="648071" cy="306736"/>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dirty="0" smtClean="0">
                <a:solidFill>
                  <a:schemeClr val="tx1"/>
                </a:solidFill>
              </a:rPr>
              <a:t>EU</a:t>
            </a:r>
            <a:endParaRPr lang="fr-BE" dirty="0">
              <a:solidFill>
                <a:schemeClr val="tx1"/>
              </a:solidFill>
            </a:endParaRPr>
          </a:p>
        </p:txBody>
      </p:sp>
      <p:sp>
        <p:nvSpPr>
          <p:cNvPr id="40" name="Rectangle 39"/>
          <p:cNvSpPr/>
          <p:nvPr/>
        </p:nvSpPr>
        <p:spPr>
          <a:xfrm>
            <a:off x="1220417" y="787539"/>
            <a:ext cx="648071" cy="306736"/>
          </a:xfrm>
          <a:prstGeom prst="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dirty="0" smtClean="0">
                <a:solidFill>
                  <a:schemeClr val="tx1"/>
                </a:solidFill>
              </a:rPr>
              <a:t>BCSS</a:t>
            </a:r>
            <a:endParaRPr lang="fr-BE" dirty="0">
              <a:solidFill>
                <a:schemeClr val="tx1"/>
              </a:solidFill>
            </a:endParaRPr>
          </a:p>
        </p:txBody>
      </p:sp>
      <p:cxnSp>
        <p:nvCxnSpPr>
          <p:cNvPr id="42" name="Straight Connector 41"/>
          <p:cNvCxnSpPr/>
          <p:nvPr/>
        </p:nvCxnSpPr>
        <p:spPr>
          <a:xfrm flipH="1">
            <a:off x="2460037" y="1124742"/>
            <a:ext cx="44391" cy="4634283"/>
          </a:xfrm>
          <a:prstGeom prst="line">
            <a:avLst/>
          </a:prstGeom>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2840368" y="792477"/>
            <a:ext cx="972108" cy="306736"/>
          </a:xfrm>
          <a:prstGeom prst="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dirty="0" smtClean="0">
                <a:solidFill>
                  <a:schemeClr val="tx1"/>
                </a:solidFill>
              </a:rPr>
              <a:t>SMALS</a:t>
            </a:r>
            <a:endParaRPr lang="fr-BE" dirty="0">
              <a:solidFill>
                <a:schemeClr val="tx1"/>
              </a:solidFill>
            </a:endParaRPr>
          </a:p>
        </p:txBody>
      </p:sp>
      <p:sp>
        <p:nvSpPr>
          <p:cNvPr id="57" name="Oval 56"/>
          <p:cNvSpPr/>
          <p:nvPr/>
        </p:nvSpPr>
        <p:spPr>
          <a:xfrm>
            <a:off x="7356286" y="1400610"/>
            <a:ext cx="770887" cy="386197"/>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800" dirty="0" smtClean="0"/>
              <a:t>CLERCKS</a:t>
            </a:r>
            <a:endParaRPr lang="fr-BE" sz="800" dirty="0"/>
          </a:p>
        </p:txBody>
      </p:sp>
      <p:cxnSp>
        <p:nvCxnSpPr>
          <p:cNvPr id="59" name="Curved Connector 58"/>
          <p:cNvCxnSpPr>
            <a:endCxn id="57" idx="3"/>
          </p:cNvCxnSpPr>
          <p:nvPr/>
        </p:nvCxnSpPr>
        <p:spPr>
          <a:xfrm>
            <a:off x="4355976" y="1712829"/>
            <a:ext cx="3113204" cy="17421"/>
          </a:xfrm>
          <a:prstGeom prst="curvedConnector4">
            <a:avLst>
              <a:gd name="adj1" fmla="val 48187"/>
              <a:gd name="adj2" fmla="val 1412209"/>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H="1">
            <a:off x="4389635" y="1097633"/>
            <a:ext cx="44391" cy="4634283"/>
          </a:xfrm>
          <a:prstGeom prst="line">
            <a:avLst/>
          </a:prstGeom>
        </p:spPr>
        <p:style>
          <a:lnRef idx="1">
            <a:schemeClr val="accent1"/>
          </a:lnRef>
          <a:fillRef idx="0">
            <a:schemeClr val="accent1"/>
          </a:fillRef>
          <a:effectRef idx="0">
            <a:schemeClr val="accent1"/>
          </a:effectRef>
          <a:fontRef idx="minor">
            <a:schemeClr val="tx1"/>
          </a:fontRef>
        </p:style>
      </p:cxnSp>
      <p:sp>
        <p:nvSpPr>
          <p:cNvPr id="62" name="Flowchart: Magnetic Disk 61"/>
          <p:cNvSpPr/>
          <p:nvPr/>
        </p:nvSpPr>
        <p:spPr>
          <a:xfrm>
            <a:off x="2814236" y="5067926"/>
            <a:ext cx="1047090" cy="686133"/>
          </a:xfrm>
          <a:prstGeom prst="flowChartMagneticDisk">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100" dirty="0" err="1" smtClean="0"/>
              <a:t>History</a:t>
            </a:r>
            <a:endParaRPr lang="fr-BE" sz="1100" dirty="0" smtClean="0"/>
          </a:p>
          <a:p>
            <a:pPr algn="ctr"/>
            <a:r>
              <a:rPr lang="fr-BE" sz="1100" dirty="0" err="1" smtClean="0"/>
              <a:t>Database</a:t>
            </a:r>
            <a:endParaRPr lang="fr-BE" sz="1100" dirty="0"/>
          </a:p>
        </p:txBody>
      </p:sp>
      <p:sp>
        <p:nvSpPr>
          <p:cNvPr id="63" name="Rectangle 62"/>
          <p:cNvSpPr/>
          <p:nvPr/>
        </p:nvSpPr>
        <p:spPr>
          <a:xfrm>
            <a:off x="7256838" y="798064"/>
            <a:ext cx="1263732" cy="306736"/>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dirty="0" smtClean="0">
                <a:solidFill>
                  <a:schemeClr val="tx1"/>
                </a:solidFill>
              </a:rPr>
              <a:t>Institution</a:t>
            </a:r>
            <a:endParaRPr lang="fr-BE" dirty="0">
              <a:solidFill>
                <a:schemeClr val="tx1"/>
              </a:solidFill>
            </a:endParaRPr>
          </a:p>
        </p:txBody>
      </p:sp>
      <p:cxnSp>
        <p:nvCxnSpPr>
          <p:cNvPr id="65" name="Straight Connector 64"/>
          <p:cNvCxnSpPr/>
          <p:nvPr/>
        </p:nvCxnSpPr>
        <p:spPr>
          <a:xfrm flipH="1">
            <a:off x="6997630" y="1097633"/>
            <a:ext cx="9744" cy="4634283"/>
          </a:xfrm>
          <a:prstGeom prst="line">
            <a:avLst/>
          </a:prstGeom>
        </p:spPr>
        <p:style>
          <a:lnRef idx="1">
            <a:schemeClr val="accent1"/>
          </a:lnRef>
          <a:fillRef idx="0">
            <a:schemeClr val="accent1"/>
          </a:fillRef>
          <a:effectRef idx="0">
            <a:schemeClr val="accent1"/>
          </a:effectRef>
          <a:fontRef idx="minor">
            <a:schemeClr val="tx1"/>
          </a:fontRef>
        </p:style>
      </p:cxnSp>
      <p:sp>
        <p:nvSpPr>
          <p:cNvPr id="67" name="Rounded Rectangle 66"/>
          <p:cNvSpPr/>
          <p:nvPr/>
        </p:nvSpPr>
        <p:spPr>
          <a:xfrm>
            <a:off x="7256838" y="2833710"/>
            <a:ext cx="1279773" cy="1005922"/>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dirty="0" smtClean="0"/>
              <a:t>NA</a:t>
            </a:r>
            <a:endParaRPr lang="fr-BE" dirty="0"/>
          </a:p>
        </p:txBody>
      </p:sp>
      <p:sp>
        <p:nvSpPr>
          <p:cNvPr id="68" name="Rounded Rectangle 67"/>
          <p:cNvSpPr/>
          <p:nvPr/>
        </p:nvSpPr>
        <p:spPr>
          <a:xfrm>
            <a:off x="5113297" y="3429000"/>
            <a:ext cx="1279773" cy="892259"/>
          </a:xfrm>
          <a:prstGeom prst="round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dirty="0" smtClean="0"/>
              <a:t>NG</a:t>
            </a:r>
            <a:endParaRPr lang="fr-BE" dirty="0"/>
          </a:p>
        </p:txBody>
      </p:sp>
      <p:cxnSp>
        <p:nvCxnSpPr>
          <p:cNvPr id="70" name="Curved Connector 69"/>
          <p:cNvCxnSpPr>
            <a:endCxn id="67" idx="1"/>
          </p:cNvCxnSpPr>
          <p:nvPr/>
        </p:nvCxnSpPr>
        <p:spPr>
          <a:xfrm>
            <a:off x="4355976" y="2132856"/>
            <a:ext cx="2900862" cy="1203815"/>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72" name="Curved Connector 71"/>
          <p:cNvCxnSpPr>
            <a:endCxn id="67" idx="1"/>
          </p:cNvCxnSpPr>
          <p:nvPr/>
        </p:nvCxnSpPr>
        <p:spPr>
          <a:xfrm>
            <a:off x="4389635" y="2317900"/>
            <a:ext cx="2867203" cy="1018771"/>
          </a:xfrm>
          <a:prstGeom prst="curvedConnector3">
            <a:avLst/>
          </a:prstGeom>
        </p:spPr>
        <p:style>
          <a:lnRef idx="1">
            <a:schemeClr val="accent1"/>
          </a:lnRef>
          <a:fillRef idx="0">
            <a:schemeClr val="accent1"/>
          </a:fillRef>
          <a:effectRef idx="0">
            <a:schemeClr val="accent1"/>
          </a:effectRef>
          <a:fontRef idx="minor">
            <a:schemeClr val="tx1"/>
          </a:fontRef>
        </p:style>
      </p:cxnSp>
      <p:sp>
        <p:nvSpPr>
          <p:cNvPr id="76" name="Rectangle 22"/>
          <p:cNvSpPr>
            <a:spLocks noChangeArrowheads="1"/>
          </p:cNvSpPr>
          <p:nvPr/>
        </p:nvSpPr>
        <p:spPr bwMode="auto">
          <a:xfrm>
            <a:off x="5113297" y="450105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BE"/>
          </a:p>
        </p:txBody>
      </p:sp>
      <p:sp>
        <p:nvSpPr>
          <p:cNvPr id="78" name="Rectangle 77"/>
          <p:cNvSpPr/>
          <p:nvPr/>
        </p:nvSpPr>
        <p:spPr>
          <a:xfrm>
            <a:off x="5252400" y="810765"/>
            <a:ext cx="648071" cy="306736"/>
          </a:xfrm>
          <a:prstGeom prst="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dirty="0" smtClean="0">
                <a:solidFill>
                  <a:schemeClr val="tx1"/>
                </a:solidFill>
              </a:rPr>
              <a:t>BCSS</a:t>
            </a:r>
            <a:endParaRPr lang="fr-BE" dirty="0">
              <a:solidFill>
                <a:schemeClr val="tx1"/>
              </a:solidFill>
            </a:endParaRPr>
          </a:p>
        </p:txBody>
      </p:sp>
      <p:cxnSp>
        <p:nvCxnSpPr>
          <p:cNvPr id="79" name="Curved Connector 78"/>
          <p:cNvCxnSpPr>
            <a:endCxn id="21" idx="2"/>
          </p:cNvCxnSpPr>
          <p:nvPr/>
        </p:nvCxnSpPr>
        <p:spPr>
          <a:xfrm rot="10800000">
            <a:off x="1555851" y="4653136"/>
            <a:ext cx="3557447" cy="87546"/>
          </a:xfrm>
          <a:prstGeom prst="curvedConnector2">
            <a:avLst/>
          </a:prstGeom>
        </p:spPr>
        <p:style>
          <a:lnRef idx="1">
            <a:schemeClr val="accent1"/>
          </a:lnRef>
          <a:fillRef idx="0">
            <a:schemeClr val="accent1"/>
          </a:fillRef>
          <a:effectRef idx="0">
            <a:schemeClr val="accent1"/>
          </a:effectRef>
          <a:fontRef idx="minor">
            <a:schemeClr val="tx1"/>
          </a:fontRef>
        </p:style>
      </p:cxnSp>
      <p:cxnSp>
        <p:nvCxnSpPr>
          <p:cNvPr id="82" name="Curved Connector 81"/>
          <p:cNvCxnSpPr>
            <a:stCxn id="67" idx="2"/>
          </p:cNvCxnSpPr>
          <p:nvPr/>
        </p:nvCxnSpPr>
        <p:spPr>
          <a:xfrm rot="5400000">
            <a:off x="6702186" y="3546143"/>
            <a:ext cx="901050" cy="1488028"/>
          </a:xfrm>
          <a:prstGeom prst="curvedConnector2">
            <a:avLst/>
          </a:prstGeom>
        </p:spPr>
        <p:style>
          <a:lnRef idx="1">
            <a:schemeClr val="accent1"/>
          </a:lnRef>
          <a:fillRef idx="0">
            <a:schemeClr val="accent1"/>
          </a:fillRef>
          <a:effectRef idx="0">
            <a:schemeClr val="accent1"/>
          </a:effectRef>
          <a:fontRef idx="minor">
            <a:schemeClr val="tx1"/>
          </a:fontRef>
        </p:style>
      </p:cxnSp>
      <p:sp>
        <p:nvSpPr>
          <p:cNvPr id="85" name="Rounded Rectangle 84"/>
          <p:cNvSpPr/>
          <p:nvPr/>
        </p:nvSpPr>
        <p:spPr>
          <a:xfrm>
            <a:off x="5131785" y="5442060"/>
            <a:ext cx="1382902" cy="721420"/>
          </a:xfrm>
          <a:prstGeom prst="round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200" dirty="0" smtClean="0"/>
              <a:t>Services: </a:t>
            </a:r>
            <a:r>
              <a:rPr lang="fr-BE" sz="1000" dirty="0" smtClean="0"/>
              <a:t>identification of a </a:t>
            </a:r>
            <a:r>
              <a:rPr lang="fr-BE" sz="1000" dirty="0" err="1" smtClean="0"/>
              <a:t>person</a:t>
            </a:r>
            <a:r>
              <a:rPr lang="fr-BE" sz="1000" dirty="0" smtClean="0"/>
              <a:t>, of </a:t>
            </a:r>
            <a:r>
              <a:rPr lang="fr-BE" sz="1000" dirty="0" err="1" smtClean="0"/>
              <a:t>Belgian</a:t>
            </a:r>
            <a:r>
              <a:rPr lang="fr-BE" sz="1000" dirty="0" smtClean="0"/>
              <a:t> institution, …</a:t>
            </a:r>
            <a:endParaRPr lang="fr-BE" sz="1000" dirty="0"/>
          </a:p>
        </p:txBody>
      </p:sp>
      <p:cxnSp>
        <p:nvCxnSpPr>
          <p:cNvPr id="94" name="Curved Connector 93"/>
          <p:cNvCxnSpPr>
            <a:endCxn id="85" idx="0"/>
          </p:cNvCxnSpPr>
          <p:nvPr/>
        </p:nvCxnSpPr>
        <p:spPr>
          <a:xfrm rot="16200000" flipH="1">
            <a:off x="5727177" y="5346001"/>
            <a:ext cx="129878" cy="62239"/>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98" name="Curved Connector 97"/>
          <p:cNvCxnSpPr>
            <a:stCxn id="67" idx="2"/>
            <a:endCxn id="85" idx="3"/>
          </p:cNvCxnSpPr>
          <p:nvPr/>
        </p:nvCxnSpPr>
        <p:spPr>
          <a:xfrm rot="5400000">
            <a:off x="6224137" y="4130182"/>
            <a:ext cx="1963138" cy="1382038"/>
          </a:xfrm>
          <a:prstGeom prst="curvedConnector2">
            <a:avLst/>
          </a:prstGeom>
        </p:spPr>
        <p:style>
          <a:lnRef idx="1">
            <a:schemeClr val="accent1"/>
          </a:lnRef>
          <a:fillRef idx="0">
            <a:schemeClr val="accent1"/>
          </a:fillRef>
          <a:effectRef idx="0">
            <a:schemeClr val="accent1"/>
          </a:effectRef>
          <a:fontRef idx="minor">
            <a:schemeClr val="tx1"/>
          </a:fontRef>
        </p:style>
      </p:cxnSp>
      <p:cxnSp>
        <p:nvCxnSpPr>
          <p:cNvPr id="102" name="Curved Connector 101"/>
          <p:cNvCxnSpPr>
            <a:stCxn id="62" idx="3"/>
            <a:endCxn id="67" idx="3"/>
          </p:cNvCxnSpPr>
          <p:nvPr/>
        </p:nvCxnSpPr>
        <p:spPr>
          <a:xfrm rot="5400000" flipH="1" flipV="1">
            <a:off x="4728502" y="1945950"/>
            <a:ext cx="2417388" cy="5198830"/>
          </a:xfrm>
          <a:prstGeom prst="curvedConnector4">
            <a:avLst>
              <a:gd name="adj1" fmla="val -28185"/>
              <a:gd name="adj2" fmla="val 104397"/>
            </a:avLst>
          </a:prstGeom>
        </p:spPr>
        <p:style>
          <a:lnRef idx="1">
            <a:schemeClr val="accent1"/>
          </a:lnRef>
          <a:fillRef idx="0">
            <a:schemeClr val="accent1"/>
          </a:fillRef>
          <a:effectRef idx="0">
            <a:schemeClr val="accent1"/>
          </a:effectRef>
          <a:fontRef idx="minor">
            <a:schemeClr val="tx1"/>
          </a:fontRef>
        </p:style>
      </p:cxnSp>
      <p:cxnSp>
        <p:nvCxnSpPr>
          <p:cNvPr id="105" name="Curved Connector 104"/>
          <p:cNvCxnSpPr>
            <a:endCxn id="62" idx="1"/>
          </p:cNvCxnSpPr>
          <p:nvPr/>
        </p:nvCxnSpPr>
        <p:spPr>
          <a:xfrm rot="5400000">
            <a:off x="2389964" y="3101913"/>
            <a:ext cx="2913831" cy="1018195"/>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109" name="Curved Connector 108"/>
          <p:cNvCxnSpPr>
            <a:stCxn id="57" idx="4"/>
            <a:endCxn id="67" idx="0"/>
          </p:cNvCxnSpPr>
          <p:nvPr/>
        </p:nvCxnSpPr>
        <p:spPr>
          <a:xfrm rot="16200000" flipH="1">
            <a:off x="7295776" y="2232760"/>
            <a:ext cx="1046903" cy="154995"/>
          </a:xfrm>
          <a:prstGeom prst="curvedConnector3">
            <a:avLst/>
          </a:prstGeom>
        </p:spPr>
        <p:style>
          <a:lnRef idx="1">
            <a:schemeClr val="accent1"/>
          </a:lnRef>
          <a:fillRef idx="0">
            <a:schemeClr val="accent1"/>
          </a:fillRef>
          <a:effectRef idx="0">
            <a:schemeClr val="accent1"/>
          </a:effectRef>
          <a:fontRef idx="minor">
            <a:schemeClr val="tx1"/>
          </a:fontRef>
        </p:style>
      </p:cxnSp>
      <p:sp>
        <p:nvSpPr>
          <p:cNvPr id="113" name="Rectangle 112"/>
          <p:cNvSpPr/>
          <p:nvPr/>
        </p:nvSpPr>
        <p:spPr>
          <a:xfrm>
            <a:off x="4004109" y="2632562"/>
            <a:ext cx="385524" cy="193881"/>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600" dirty="0" smtClean="0"/>
              <a:t>UAM</a:t>
            </a:r>
            <a:endParaRPr lang="fr-BE" sz="600" dirty="0"/>
          </a:p>
        </p:txBody>
      </p:sp>
      <p:cxnSp>
        <p:nvCxnSpPr>
          <p:cNvPr id="119" name="Curved Connector 118"/>
          <p:cNvCxnSpPr/>
          <p:nvPr/>
        </p:nvCxnSpPr>
        <p:spPr>
          <a:xfrm rot="5400000" flipH="1" flipV="1">
            <a:off x="4170586" y="2519181"/>
            <a:ext cx="139666" cy="87097"/>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121" name="Curved Connector 120"/>
          <p:cNvCxnSpPr>
            <a:endCxn id="85" idx="2"/>
          </p:cNvCxnSpPr>
          <p:nvPr/>
        </p:nvCxnSpPr>
        <p:spPr>
          <a:xfrm>
            <a:off x="1449631" y="4650809"/>
            <a:ext cx="4373605" cy="1512671"/>
          </a:xfrm>
          <a:prstGeom prst="curvedConnector4">
            <a:avLst>
              <a:gd name="adj1" fmla="val 16519"/>
              <a:gd name="adj2" fmla="val 115112"/>
            </a:avLst>
          </a:prstGeom>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62111" y="4024246"/>
            <a:ext cx="604388" cy="1621281"/>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Access Points of other member states</a:t>
            </a:r>
          </a:p>
        </p:txBody>
      </p:sp>
      <p:cxnSp>
        <p:nvCxnSpPr>
          <p:cNvPr id="6" name="Curved Connector 5"/>
          <p:cNvCxnSpPr>
            <a:stCxn id="21" idx="1"/>
            <a:endCxn id="44" idx="3"/>
          </p:cNvCxnSpPr>
          <p:nvPr/>
        </p:nvCxnSpPr>
        <p:spPr>
          <a:xfrm rot="10800000" flipV="1">
            <a:off x="666499" y="4150175"/>
            <a:ext cx="249464" cy="684712"/>
          </a:xfrm>
          <a:prstGeom prst="curvedConnector3">
            <a:avLst/>
          </a:prstGeom>
        </p:spPr>
        <p:style>
          <a:lnRef idx="1">
            <a:schemeClr val="accent1"/>
          </a:lnRef>
          <a:fillRef idx="0">
            <a:schemeClr val="accent1"/>
          </a:fillRef>
          <a:effectRef idx="0">
            <a:schemeClr val="accent1"/>
          </a:effectRef>
          <a:fontRef idx="minor">
            <a:schemeClr val="tx1"/>
          </a:fontRef>
        </p:style>
      </p:cxnSp>
      <p:sp>
        <p:nvSpPr>
          <p:cNvPr id="7" name="Rectangle 48"/>
          <p:cNvSpPr>
            <a:spLocks noChangeArrowheads="1"/>
          </p:cNvSpPr>
          <p:nvPr/>
        </p:nvSpPr>
        <p:spPr bwMode="auto">
          <a:xfrm>
            <a:off x="5220251" y="426939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BE"/>
          </a:p>
        </p:txBody>
      </p:sp>
      <p:sp>
        <p:nvSpPr>
          <p:cNvPr id="9" name="Rectangle 50"/>
          <p:cNvSpPr>
            <a:spLocks noChangeArrowheads="1"/>
          </p:cNvSpPr>
          <p:nvPr/>
        </p:nvSpPr>
        <p:spPr bwMode="auto">
          <a:xfrm>
            <a:off x="5247232" y="445032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BE"/>
          </a:p>
        </p:txBody>
      </p:sp>
      <p:graphicFrame>
        <p:nvGraphicFramePr>
          <p:cNvPr id="10" name="Object 9"/>
          <p:cNvGraphicFramePr>
            <a:graphicFrameLocks noChangeAspect="1"/>
          </p:cNvGraphicFramePr>
          <p:nvPr>
            <p:extLst>
              <p:ext uri="{D42A27DB-BD31-4B8C-83A1-F6EECF244321}">
                <p14:modId xmlns:p14="http://schemas.microsoft.com/office/powerpoint/2010/main" val="50731740"/>
              </p:ext>
            </p:extLst>
          </p:nvPr>
        </p:nvGraphicFramePr>
        <p:xfrm>
          <a:off x="5247232" y="4468341"/>
          <a:ext cx="1104900" cy="904875"/>
        </p:xfrm>
        <a:graphic>
          <a:graphicData uri="http://schemas.openxmlformats.org/presentationml/2006/ole">
            <mc:AlternateContent xmlns:mc="http://schemas.openxmlformats.org/markup-compatibility/2006">
              <mc:Choice xmlns:v="urn:schemas-microsoft-com:vml" Requires="v">
                <p:oleObj spid="_x0000_s3126" r:id="rId5" imgW="1285875" imgH="1133475" progId="Unknown">
                  <p:embed/>
                </p:oleObj>
              </mc:Choice>
              <mc:Fallback>
                <p:oleObj r:id="rId5" imgW="1285875" imgH="1133475" progId="Unknown">
                  <p:embed/>
                  <p:pic>
                    <p:nvPicPr>
                      <p:cNvPr id="0" name="Object 49"/>
                      <p:cNvPicPr>
                        <a:picLocks noChangeAspect="1" noChangeArrowheads="1"/>
                      </p:cNvPicPr>
                      <p:nvPr/>
                    </p:nvPicPr>
                    <p:blipFill>
                      <a:blip r:embed="rId6">
                        <a:extLst>
                          <a:ext uri="{28A0092B-C50C-407E-A947-70E740481C1C}">
                            <a14:useLocalDpi xmlns:a14="http://schemas.microsoft.com/office/drawing/2010/main" val="0"/>
                          </a:ext>
                        </a:extLst>
                      </a:blip>
                      <a:srcRect l="7408" t="10924" r="6667" b="9244"/>
                      <a:stretch>
                        <a:fillRect/>
                      </a:stretch>
                    </p:blipFill>
                    <p:spPr bwMode="auto">
                      <a:xfrm>
                        <a:off x="5247232" y="4468341"/>
                        <a:ext cx="1104900" cy="904875"/>
                      </a:xfrm>
                      <a:prstGeom prst="rect">
                        <a:avLst/>
                      </a:prstGeom>
                      <a:solidFill>
                        <a:srgbClr val="ED7D31"/>
                      </a:solidFill>
                    </p:spPr>
                  </p:pic>
                </p:oleObj>
              </mc:Fallback>
            </mc:AlternateContent>
          </a:graphicData>
        </a:graphic>
      </p:graphicFrame>
    </p:spTree>
    <p:extLst>
      <p:ext uri="{BB962C8B-B14F-4D97-AF65-F5344CB8AC3E}">
        <p14:creationId xmlns:p14="http://schemas.microsoft.com/office/powerpoint/2010/main" val="153634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2451" y="71669"/>
            <a:ext cx="5400675" cy="574040"/>
          </a:xfrm>
          <a:prstGeom prst="rect">
            <a:avLst/>
          </a:prstGeom>
        </p:spPr>
        <p:txBody>
          <a:bodyPr vert="horz" wrap="square" lIns="0" tIns="12700" rIns="0" bIns="0" rtlCol="0">
            <a:spAutoFit/>
          </a:bodyPr>
          <a:lstStyle/>
          <a:p>
            <a:pPr marL="12700">
              <a:lnSpc>
                <a:spcPct val="100000"/>
              </a:lnSpc>
              <a:spcBef>
                <a:spcPts val="100"/>
              </a:spcBef>
            </a:pPr>
            <a:r>
              <a:rPr sz="3600" b="0" spc="-5" dirty="0">
                <a:latin typeface="Calibri Light"/>
                <a:cs typeface="Calibri Light"/>
              </a:rPr>
              <a:t>Belgian </a:t>
            </a:r>
            <a:r>
              <a:rPr sz="3600" b="0" spc="-15" dirty="0">
                <a:latin typeface="Calibri Light"/>
                <a:cs typeface="Calibri Light"/>
              </a:rPr>
              <a:t>architecture </a:t>
            </a:r>
            <a:r>
              <a:rPr sz="3600" b="0" spc="-35" dirty="0">
                <a:latin typeface="Calibri Light"/>
                <a:cs typeface="Calibri Light"/>
              </a:rPr>
              <a:t>for</a:t>
            </a:r>
            <a:r>
              <a:rPr sz="3600" b="0" spc="-30" dirty="0">
                <a:latin typeface="Calibri Light"/>
                <a:cs typeface="Calibri Light"/>
              </a:rPr>
              <a:t> </a:t>
            </a:r>
            <a:r>
              <a:rPr sz="3600" b="0" spc="-5" dirty="0">
                <a:latin typeface="Calibri Light"/>
                <a:cs typeface="Calibri Light"/>
              </a:rPr>
              <a:t>EESSI</a:t>
            </a:r>
            <a:endParaRPr sz="3600" dirty="0">
              <a:latin typeface="Calibri Light"/>
              <a:cs typeface="Calibri Light"/>
            </a:endParaRPr>
          </a:p>
        </p:txBody>
      </p:sp>
      <p:sp>
        <p:nvSpPr>
          <p:cNvPr id="4" name="object 4"/>
          <p:cNvSpPr txBox="1"/>
          <p:nvPr/>
        </p:nvSpPr>
        <p:spPr>
          <a:xfrm>
            <a:off x="8927083" y="6577380"/>
            <a:ext cx="89535" cy="227626"/>
          </a:xfrm>
          <a:prstGeom prst="rect">
            <a:avLst/>
          </a:prstGeom>
        </p:spPr>
        <p:txBody>
          <a:bodyPr vert="horz" wrap="square" lIns="0" tIns="12065" rIns="0" bIns="0" rtlCol="0">
            <a:spAutoFit/>
          </a:bodyPr>
          <a:lstStyle/>
          <a:p>
            <a:pPr marL="12700">
              <a:lnSpc>
                <a:spcPct val="100000"/>
              </a:lnSpc>
              <a:spcBef>
                <a:spcPts val="95"/>
              </a:spcBef>
            </a:pPr>
            <a:r>
              <a:rPr sz="1400" spc="-5" dirty="0">
                <a:solidFill>
                  <a:srgbClr val="7E7E7E"/>
                </a:solidFill>
                <a:latin typeface="Calibri"/>
                <a:cs typeface="Calibri"/>
              </a:rPr>
              <a:t>2</a:t>
            </a:r>
            <a:endParaRPr sz="1400">
              <a:latin typeface="Calibri"/>
              <a:cs typeface="Calibri"/>
            </a:endParaRPr>
          </a:p>
        </p:txBody>
      </p:sp>
      <p:sp>
        <p:nvSpPr>
          <p:cNvPr id="6" name="Flowchart: Magnetic Disk 5"/>
          <p:cNvSpPr/>
          <p:nvPr/>
        </p:nvSpPr>
        <p:spPr>
          <a:xfrm>
            <a:off x="5206458" y="2186434"/>
            <a:ext cx="1230284" cy="914400"/>
          </a:xfrm>
          <a:prstGeom prst="flowChartMagneticDisk">
            <a:avLst/>
          </a:prstGeom>
          <a:solidFill>
            <a:srgbClr val="00B0F0"/>
          </a:solidFill>
          <a:ln>
            <a:solidFill>
              <a:srgbClr val="00B0F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400" dirty="0" err="1" smtClean="0"/>
              <a:t>History</a:t>
            </a:r>
            <a:endParaRPr lang="fr-BE" sz="1400" dirty="0" smtClean="0"/>
          </a:p>
          <a:p>
            <a:pPr algn="ctr"/>
            <a:r>
              <a:rPr lang="fr-BE" sz="1400" dirty="0" err="1" smtClean="0"/>
              <a:t>Database</a:t>
            </a:r>
            <a:r>
              <a:rPr lang="fr-BE" sz="1400" dirty="0" smtClean="0"/>
              <a:t> (Smals)</a:t>
            </a:r>
            <a:endParaRPr lang="fr-BE" sz="1400" dirty="0"/>
          </a:p>
        </p:txBody>
      </p:sp>
      <p:cxnSp>
        <p:nvCxnSpPr>
          <p:cNvPr id="8" name="Straight Arrow Connector 7"/>
          <p:cNvCxnSpPr/>
          <p:nvPr/>
        </p:nvCxnSpPr>
        <p:spPr>
          <a:xfrm>
            <a:off x="5008618" y="2053132"/>
            <a:ext cx="322531" cy="209502"/>
          </a:xfrm>
          <a:prstGeom prst="straightConnector1">
            <a:avLst/>
          </a:prstGeom>
          <a:ln w="34925">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flipV="1">
            <a:off x="6055049" y="3100834"/>
            <a:ext cx="629343" cy="520531"/>
          </a:xfrm>
          <a:prstGeom prst="straightConnector1">
            <a:avLst/>
          </a:prstGeom>
          <a:ln w="34925">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1572998" y="2918988"/>
            <a:ext cx="3633460" cy="62784"/>
          </a:xfrm>
          <a:prstGeom prst="straightConnector1">
            <a:avLst/>
          </a:prstGeom>
          <a:ln w="34925">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09004" y="4869309"/>
            <a:ext cx="1295400" cy="867241"/>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Access Point</a:t>
            </a:r>
          </a:p>
          <a:p>
            <a:pPr algn="ctr"/>
            <a:r>
              <a:rPr lang="en-US" sz="1400" dirty="0"/>
              <a:t>(CBSS)</a:t>
            </a:r>
          </a:p>
        </p:txBody>
      </p:sp>
      <p:cxnSp>
        <p:nvCxnSpPr>
          <p:cNvPr id="11" name="Straight Connector 6"/>
          <p:cNvCxnSpPr>
            <a:cxnSpLocks noChangeShapeType="1"/>
          </p:cNvCxnSpPr>
          <p:nvPr/>
        </p:nvCxnSpPr>
        <p:spPr bwMode="auto">
          <a:xfrm>
            <a:off x="1704404" y="5588447"/>
            <a:ext cx="1512888" cy="0"/>
          </a:xfrm>
          <a:prstGeom prst="line">
            <a:avLst/>
          </a:prstGeom>
          <a:noFill/>
          <a:ln w="57150" algn="ctr">
            <a:solidFill>
              <a:schemeClr val="tx1"/>
            </a:solidFill>
            <a:round/>
            <a:headEnd/>
            <a:tailEnd/>
          </a:ln>
          <a:extLst>
            <a:ext uri="{909E8E84-426E-40DD-AFC4-6F175D3DCCD1}">
              <a14:hiddenFill xmlns:a14="http://schemas.microsoft.com/office/drawing/2010/main">
                <a:noFill/>
              </a14:hiddenFill>
            </a:ext>
          </a:extLst>
        </p:spPr>
      </p:cxnSp>
      <p:sp>
        <p:nvSpPr>
          <p:cNvPr id="13" name="Rectangle 12"/>
          <p:cNvSpPr/>
          <p:nvPr/>
        </p:nvSpPr>
        <p:spPr>
          <a:xfrm>
            <a:off x="3203848" y="4509120"/>
            <a:ext cx="1296987" cy="15449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National Gateway (CBSS)</a:t>
            </a:r>
          </a:p>
          <a:p>
            <a:pPr algn="ctr"/>
            <a:endParaRPr lang="en-US" sz="1400" dirty="0"/>
          </a:p>
          <a:p>
            <a:pPr algn="ctr"/>
            <a:endParaRPr lang="en-US" sz="1400" dirty="0"/>
          </a:p>
        </p:txBody>
      </p:sp>
      <p:sp>
        <p:nvSpPr>
          <p:cNvPr id="14" name="Rectangle 13"/>
          <p:cNvSpPr/>
          <p:nvPr/>
        </p:nvSpPr>
        <p:spPr>
          <a:xfrm>
            <a:off x="6684392" y="2814801"/>
            <a:ext cx="1295400" cy="2682385"/>
          </a:xfrm>
          <a:prstGeom prst="rect">
            <a:avLst/>
          </a:prstGeom>
          <a:solidFill>
            <a:srgbClr val="133176"/>
          </a:solidFill>
          <a:ln>
            <a:solidFill>
              <a:srgbClr val="133176"/>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r>
              <a:rPr lang="en-US" sz="1400" dirty="0" smtClean="0">
                <a:solidFill>
                  <a:srgbClr val="FFFFFF"/>
                </a:solidFill>
              </a:rPr>
              <a:t>National application</a:t>
            </a:r>
          </a:p>
          <a:p>
            <a:pPr algn="ctr" defTabSz="457200" fontAlgn="auto">
              <a:spcBef>
                <a:spcPts val="0"/>
              </a:spcBef>
              <a:spcAft>
                <a:spcPts val="0"/>
              </a:spcAft>
              <a:defRPr/>
            </a:pPr>
            <a:r>
              <a:rPr lang="en-US" sz="1400" dirty="0" smtClean="0">
                <a:solidFill>
                  <a:srgbClr val="FFFFFF"/>
                </a:solidFill>
              </a:rPr>
              <a:t>(CI)</a:t>
            </a:r>
            <a:endParaRPr lang="en-US" sz="1400" dirty="0">
              <a:solidFill>
                <a:srgbClr val="FFFFFF"/>
              </a:solidFill>
            </a:endParaRPr>
          </a:p>
        </p:txBody>
      </p:sp>
      <p:sp>
        <p:nvSpPr>
          <p:cNvPr id="16" name="TextBox 18"/>
          <p:cNvSpPr txBox="1">
            <a:spLocks noChangeArrowheads="1"/>
          </p:cNvSpPr>
          <p:nvPr/>
        </p:nvSpPr>
        <p:spPr bwMode="auto">
          <a:xfrm>
            <a:off x="1807592" y="5588447"/>
            <a:ext cx="11833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0F5494"/>
              </a:buClr>
              <a:buChar char="•"/>
              <a:defRPr sz="2400" i="1">
                <a:solidFill>
                  <a:srgbClr val="0F5494"/>
                </a:solidFill>
                <a:latin typeface="Verdana" pitchFamily="34" charset="0"/>
              </a:defRPr>
            </a:lvl1pPr>
            <a:lvl2pPr marL="742950" indent="-285750" eaLnBrk="0" hangingPunct="0">
              <a:spcBef>
                <a:spcPct val="20000"/>
              </a:spcBef>
              <a:buClr>
                <a:srgbClr val="004494"/>
              </a:buClr>
              <a:buChar char="•"/>
              <a:defRPr sz="2000" b="1">
                <a:solidFill>
                  <a:srgbClr val="0F5494"/>
                </a:solidFill>
                <a:latin typeface="Verdana" pitchFamily="34" charset="0"/>
              </a:defRPr>
            </a:lvl2pPr>
            <a:lvl3pPr marL="1143000" indent="-228600" eaLnBrk="0" hangingPunct="0">
              <a:spcBef>
                <a:spcPct val="20000"/>
              </a:spcBef>
              <a:defRPr sz="1400">
                <a:solidFill>
                  <a:srgbClr val="0F5494"/>
                </a:solidFill>
                <a:latin typeface="Verdana" pitchFamily="34"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r>
              <a:rPr lang="en-US" altLang="en-US" sz="1400" b="1" i="0" dirty="0" err="1">
                <a:solidFill>
                  <a:srgbClr val="000000"/>
                </a:solidFill>
              </a:rPr>
              <a:t>ebMS</a:t>
            </a:r>
            <a:r>
              <a:rPr lang="en-US" altLang="en-US" sz="1400" b="1" i="0" dirty="0">
                <a:solidFill>
                  <a:srgbClr val="000000"/>
                </a:solidFill>
              </a:rPr>
              <a:t> AS4</a:t>
            </a:r>
          </a:p>
        </p:txBody>
      </p:sp>
      <p:cxnSp>
        <p:nvCxnSpPr>
          <p:cNvPr id="17" name="Straight Arrow Connector 20"/>
          <p:cNvCxnSpPr>
            <a:cxnSpLocks noChangeShapeType="1"/>
            <a:endCxn id="14" idx="0"/>
          </p:cNvCxnSpPr>
          <p:nvPr/>
        </p:nvCxnSpPr>
        <p:spPr bwMode="auto">
          <a:xfrm>
            <a:off x="7317804" y="2226122"/>
            <a:ext cx="14288" cy="588679"/>
          </a:xfrm>
          <a:prstGeom prst="straightConnector1">
            <a:avLst/>
          </a:prstGeom>
          <a:noFill/>
          <a:ln w="57150"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8" name="Smiley Face 17"/>
          <p:cNvSpPr/>
          <p:nvPr/>
        </p:nvSpPr>
        <p:spPr>
          <a:xfrm>
            <a:off x="6733604" y="1345059"/>
            <a:ext cx="538163" cy="495300"/>
          </a:xfrm>
          <a:prstGeom prst="smileyFace">
            <a:avLst/>
          </a:prstGeom>
          <a:solidFill>
            <a:srgbClr val="FFC0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400">
              <a:solidFill>
                <a:srgbClr val="FFFFFF"/>
              </a:solidFill>
            </a:endParaRPr>
          </a:p>
        </p:txBody>
      </p:sp>
      <p:sp>
        <p:nvSpPr>
          <p:cNvPr id="19" name="TextBox 28"/>
          <p:cNvSpPr txBox="1">
            <a:spLocks noChangeArrowheads="1"/>
          </p:cNvSpPr>
          <p:nvPr/>
        </p:nvSpPr>
        <p:spPr bwMode="auto">
          <a:xfrm>
            <a:off x="6917754" y="1867347"/>
            <a:ext cx="8098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0F5494"/>
              </a:buClr>
              <a:buChar char="•"/>
              <a:defRPr sz="2400" i="1">
                <a:solidFill>
                  <a:srgbClr val="0F5494"/>
                </a:solidFill>
                <a:latin typeface="Verdana" pitchFamily="34" charset="0"/>
              </a:defRPr>
            </a:lvl1pPr>
            <a:lvl2pPr marL="742950" indent="-285750" eaLnBrk="0" hangingPunct="0">
              <a:spcBef>
                <a:spcPct val="20000"/>
              </a:spcBef>
              <a:buClr>
                <a:srgbClr val="004494"/>
              </a:buClr>
              <a:buChar char="•"/>
              <a:defRPr sz="2000" b="1">
                <a:solidFill>
                  <a:srgbClr val="0F5494"/>
                </a:solidFill>
                <a:latin typeface="Verdana" pitchFamily="34" charset="0"/>
              </a:defRPr>
            </a:lvl2pPr>
            <a:lvl3pPr marL="1143000" indent="-228600" eaLnBrk="0" hangingPunct="0">
              <a:spcBef>
                <a:spcPct val="20000"/>
              </a:spcBef>
              <a:defRPr sz="1400">
                <a:solidFill>
                  <a:srgbClr val="0F5494"/>
                </a:solidFill>
                <a:latin typeface="Verdana" pitchFamily="34"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r>
              <a:rPr lang="en-US" altLang="en-US" sz="1400" b="1" i="0">
                <a:solidFill>
                  <a:srgbClr val="000000"/>
                </a:solidFill>
              </a:rPr>
              <a:t>Clerks</a:t>
            </a:r>
          </a:p>
        </p:txBody>
      </p:sp>
      <p:sp>
        <p:nvSpPr>
          <p:cNvPr id="20" name="Smiley Face 19"/>
          <p:cNvSpPr/>
          <p:nvPr/>
        </p:nvSpPr>
        <p:spPr>
          <a:xfrm>
            <a:off x="7370192" y="1345059"/>
            <a:ext cx="538162" cy="495300"/>
          </a:xfrm>
          <a:prstGeom prst="smileyFace">
            <a:avLst/>
          </a:prstGeom>
          <a:solidFill>
            <a:srgbClr val="FFC0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400">
              <a:solidFill>
                <a:srgbClr val="FFFFFF"/>
              </a:solidFill>
            </a:endParaRPr>
          </a:p>
        </p:txBody>
      </p:sp>
      <p:sp>
        <p:nvSpPr>
          <p:cNvPr id="21" name="TextBox 34"/>
          <p:cNvSpPr txBox="1">
            <a:spLocks noChangeArrowheads="1"/>
          </p:cNvSpPr>
          <p:nvPr/>
        </p:nvSpPr>
        <p:spPr bwMode="auto">
          <a:xfrm>
            <a:off x="7309867" y="2305497"/>
            <a:ext cx="42832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0F5494"/>
              </a:buClr>
              <a:buChar char="•"/>
              <a:defRPr sz="2400" i="1">
                <a:solidFill>
                  <a:srgbClr val="0F5494"/>
                </a:solidFill>
                <a:latin typeface="Verdana" pitchFamily="34" charset="0"/>
              </a:defRPr>
            </a:lvl1pPr>
            <a:lvl2pPr marL="742950" indent="-285750" eaLnBrk="0" hangingPunct="0">
              <a:spcBef>
                <a:spcPct val="20000"/>
              </a:spcBef>
              <a:buClr>
                <a:srgbClr val="004494"/>
              </a:buClr>
              <a:buChar char="•"/>
              <a:defRPr sz="2000" b="1">
                <a:solidFill>
                  <a:srgbClr val="0F5494"/>
                </a:solidFill>
                <a:latin typeface="Verdana" pitchFamily="34" charset="0"/>
              </a:defRPr>
            </a:lvl2pPr>
            <a:lvl3pPr marL="1143000" indent="-228600" eaLnBrk="0" hangingPunct="0">
              <a:spcBef>
                <a:spcPct val="20000"/>
              </a:spcBef>
              <a:defRPr sz="1400">
                <a:solidFill>
                  <a:srgbClr val="0F5494"/>
                </a:solidFill>
                <a:latin typeface="Verdana" pitchFamily="34"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r>
              <a:rPr lang="en-US" altLang="en-US" sz="1400" b="1" i="0">
                <a:solidFill>
                  <a:srgbClr val="000000"/>
                </a:solidFill>
              </a:rPr>
              <a:t>UI</a:t>
            </a:r>
          </a:p>
        </p:txBody>
      </p:sp>
      <p:sp>
        <p:nvSpPr>
          <p:cNvPr id="27" name="Rectangle 26"/>
          <p:cNvSpPr/>
          <p:nvPr/>
        </p:nvSpPr>
        <p:spPr>
          <a:xfrm>
            <a:off x="229280" y="1555669"/>
            <a:ext cx="1343718" cy="1516652"/>
          </a:xfrm>
          <a:prstGeom prst="rect">
            <a:avLst/>
          </a:prstGeom>
          <a:solidFill>
            <a:srgbClr val="00B0F0"/>
          </a:solidFill>
          <a:ln>
            <a:solidFill>
              <a:srgbClr val="00B0F0"/>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r>
              <a:rPr lang="en-US" sz="1400" dirty="0" smtClean="0">
                <a:solidFill>
                  <a:srgbClr val="FFFFFF"/>
                </a:solidFill>
              </a:rPr>
              <a:t>RINA (</a:t>
            </a:r>
            <a:r>
              <a:rPr lang="en-US" sz="1400" dirty="0" err="1" smtClean="0">
                <a:solidFill>
                  <a:srgbClr val="FFFFFF"/>
                </a:solidFill>
              </a:rPr>
              <a:t>Portaal</a:t>
            </a:r>
            <a:r>
              <a:rPr lang="en-US" sz="1400" dirty="0" smtClean="0">
                <a:solidFill>
                  <a:srgbClr val="FFFFFF"/>
                </a:solidFill>
              </a:rPr>
              <a:t> </a:t>
            </a:r>
            <a:r>
              <a:rPr lang="en-US" sz="1400" dirty="0" err="1" smtClean="0">
                <a:solidFill>
                  <a:srgbClr val="FFFFFF"/>
                </a:solidFill>
              </a:rPr>
              <a:t>SocSec</a:t>
            </a:r>
            <a:r>
              <a:rPr lang="en-US" sz="1400" dirty="0" smtClean="0">
                <a:solidFill>
                  <a:srgbClr val="FFFFFF"/>
                </a:solidFill>
              </a:rPr>
              <a:t> – </a:t>
            </a:r>
          </a:p>
          <a:p>
            <a:pPr algn="ctr" defTabSz="457200" fontAlgn="auto">
              <a:spcBef>
                <a:spcPts val="0"/>
              </a:spcBef>
              <a:spcAft>
                <a:spcPts val="0"/>
              </a:spcAft>
              <a:defRPr/>
            </a:pPr>
            <a:r>
              <a:rPr lang="en-US" sz="1400" dirty="0" err="1" smtClean="0">
                <a:solidFill>
                  <a:srgbClr val="FFFFFF"/>
                </a:solidFill>
              </a:rPr>
              <a:t>Smals</a:t>
            </a:r>
            <a:r>
              <a:rPr lang="en-US" sz="1400" dirty="0" smtClean="0">
                <a:solidFill>
                  <a:srgbClr val="FFFFFF"/>
                </a:solidFill>
              </a:rPr>
              <a:t>)</a:t>
            </a:r>
            <a:endParaRPr lang="en-US" sz="1400" dirty="0">
              <a:solidFill>
                <a:srgbClr val="FFFFFF"/>
              </a:solidFill>
            </a:endParaRPr>
          </a:p>
        </p:txBody>
      </p:sp>
      <p:cxnSp>
        <p:nvCxnSpPr>
          <p:cNvPr id="28" name="Straight Connector 15"/>
          <p:cNvCxnSpPr>
            <a:cxnSpLocks noChangeShapeType="1"/>
          </p:cNvCxnSpPr>
          <p:nvPr/>
        </p:nvCxnSpPr>
        <p:spPr bwMode="auto">
          <a:xfrm>
            <a:off x="1560977" y="2078573"/>
            <a:ext cx="597026" cy="0"/>
          </a:xfrm>
          <a:prstGeom prst="line">
            <a:avLst/>
          </a:prstGeom>
          <a:noFill/>
          <a:ln w="57150" algn="ctr">
            <a:solidFill>
              <a:schemeClr val="tx1"/>
            </a:solidFill>
            <a:round/>
            <a:headEnd/>
            <a:tailEnd type="oval" w="med" len="med"/>
          </a:ln>
          <a:extLst>
            <a:ext uri="{909E8E84-426E-40DD-AFC4-6F175D3DCCD1}">
              <a14:hiddenFill xmlns:a14="http://schemas.microsoft.com/office/drawing/2010/main">
                <a:noFill/>
              </a14:hiddenFill>
            </a:ext>
          </a:extLst>
        </p:spPr>
      </p:cxnSp>
      <p:cxnSp>
        <p:nvCxnSpPr>
          <p:cNvPr id="29" name="Straight Connector 16"/>
          <p:cNvCxnSpPr>
            <a:cxnSpLocks noChangeShapeType="1"/>
          </p:cNvCxnSpPr>
          <p:nvPr/>
        </p:nvCxnSpPr>
        <p:spPr bwMode="auto">
          <a:xfrm>
            <a:off x="1572504" y="2527019"/>
            <a:ext cx="597026" cy="0"/>
          </a:xfrm>
          <a:prstGeom prst="line">
            <a:avLst/>
          </a:prstGeom>
          <a:noFill/>
          <a:ln w="57150" algn="ctr">
            <a:solidFill>
              <a:schemeClr val="tx1"/>
            </a:solidFill>
            <a:round/>
            <a:headEnd/>
            <a:tailEnd type="oval" w="med" len="med"/>
          </a:ln>
          <a:extLst>
            <a:ext uri="{909E8E84-426E-40DD-AFC4-6F175D3DCCD1}">
              <a14:hiddenFill xmlns:a14="http://schemas.microsoft.com/office/drawing/2010/main">
                <a:noFill/>
              </a14:hiddenFill>
            </a:ext>
          </a:extLst>
        </p:spPr>
      </p:cxnSp>
      <p:sp>
        <p:nvSpPr>
          <p:cNvPr id="30" name="TextBox 24"/>
          <p:cNvSpPr txBox="1">
            <a:spLocks noChangeArrowheads="1"/>
          </p:cNvSpPr>
          <p:nvPr/>
        </p:nvSpPr>
        <p:spPr bwMode="auto">
          <a:xfrm>
            <a:off x="1519620" y="2059943"/>
            <a:ext cx="129586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0F5494"/>
              </a:buClr>
              <a:buChar char="•"/>
              <a:defRPr sz="2400" i="1">
                <a:solidFill>
                  <a:srgbClr val="0F5494"/>
                </a:solidFill>
                <a:latin typeface="Verdana" pitchFamily="34" charset="0"/>
              </a:defRPr>
            </a:lvl1pPr>
            <a:lvl2pPr marL="742950" indent="-285750" eaLnBrk="0" hangingPunct="0">
              <a:spcBef>
                <a:spcPct val="20000"/>
              </a:spcBef>
              <a:buClr>
                <a:srgbClr val="004494"/>
              </a:buClr>
              <a:buChar char="•"/>
              <a:defRPr sz="2000" b="1">
                <a:solidFill>
                  <a:srgbClr val="0F5494"/>
                </a:solidFill>
                <a:latin typeface="Verdana" pitchFamily="34" charset="0"/>
              </a:defRPr>
            </a:lvl2pPr>
            <a:lvl3pPr marL="1143000" indent="-228600" eaLnBrk="0" hangingPunct="0">
              <a:spcBef>
                <a:spcPct val="20000"/>
              </a:spcBef>
              <a:defRPr sz="1400">
                <a:solidFill>
                  <a:srgbClr val="0F5494"/>
                </a:solidFill>
                <a:latin typeface="Verdana" pitchFamily="34"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r>
              <a:rPr lang="en-US" altLang="en-US" sz="1400" b="1" i="0" dirty="0" smtClean="0">
                <a:solidFill>
                  <a:srgbClr val="000000"/>
                </a:solidFill>
              </a:rPr>
              <a:t>NIE/CPI</a:t>
            </a:r>
            <a:endParaRPr lang="en-US" altLang="en-US" sz="1400" b="1" i="0" dirty="0">
              <a:solidFill>
                <a:srgbClr val="000000"/>
              </a:solidFill>
            </a:endParaRPr>
          </a:p>
        </p:txBody>
      </p:sp>
      <p:sp>
        <p:nvSpPr>
          <p:cNvPr id="31" name="TextBox 25"/>
          <p:cNvSpPr txBox="1">
            <a:spLocks noChangeArrowheads="1"/>
          </p:cNvSpPr>
          <p:nvPr/>
        </p:nvSpPr>
        <p:spPr bwMode="auto">
          <a:xfrm>
            <a:off x="1572504" y="2497344"/>
            <a:ext cx="6743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0F5494"/>
              </a:buClr>
              <a:buChar char="•"/>
              <a:defRPr sz="2400" i="1">
                <a:solidFill>
                  <a:srgbClr val="0F5494"/>
                </a:solidFill>
                <a:latin typeface="Verdana" pitchFamily="34" charset="0"/>
              </a:defRPr>
            </a:lvl1pPr>
            <a:lvl2pPr marL="742950" indent="-285750" eaLnBrk="0" hangingPunct="0">
              <a:spcBef>
                <a:spcPct val="20000"/>
              </a:spcBef>
              <a:buClr>
                <a:srgbClr val="004494"/>
              </a:buClr>
              <a:buChar char="•"/>
              <a:defRPr sz="2000" b="1">
                <a:solidFill>
                  <a:srgbClr val="0F5494"/>
                </a:solidFill>
                <a:latin typeface="Verdana" pitchFamily="34" charset="0"/>
              </a:defRPr>
            </a:lvl2pPr>
            <a:lvl3pPr marL="1143000" indent="-228600" eaLnBrk="0" hangingPunct="0">
              <a:spcBef>
                <a:spcPct val="20000"/>
              </a:spcBef>
              <a:defRPr sz="1400">
                <a:solidFill>
                  <a:srgbClr val="0F5494"/>
                </a:solidFill>
                <a:latin typeface="Verdana" pitchFamily="34"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r>
              <a:rPr lang="en-US" altLang="en-US" sz="1400" b="1" i="0" dirty="0">
                <a:solidFill>
                  <a:srgbClr val="000000"/>
                </a:solidFill>
              </a:rPr>
              <a:t>IAM</a:t>
            </a:r>
          </a:p>
        </p:txBody>
      </p:sp>
      <p:sp>
        <p:nvSpPr>
          <p:cNvPr id="32" name="Rectangle 31"/>
          <p:cNvSpPr/>
          <p:nvPr/>
        </p:nvSpPr>
        <p:spPr>
          <a:xfrm>
            <a:off x="1367393" y="1815023"/>
            <a:ext cx="208877" cy="104248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33" name="Smiley Face 32"/>
          <p:cNvSpPr/>
          <p:nvPr/>
        </p:nvSpPr>
        <p:spPr>
          <a:xfrm>
            <a:off x="431205" y="714619"/>
            <a:ext cx="386794" cy="391168"/>
          </a:xfrm>
          <a:prstGeom prst="smileyFace">
            <a:avLst/>
          </a:prstGeom>
          <a:solidFill>
            <a:srgbClr val="FFC0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400">
              <a:solidFill>
                <a:srgbClr val="FFFFFF"/>
              </a:solidFill>
            </a:endParaRPr>
          </a:p>
        </p:txBody>
      </p:sp>
      <p:sp>
        <p:nvSpPr>
          <p:cNvPr id="34" name="TextBox 28"/>
          <p:cNvSpPr txBox="1">
            <a:spLocks noChangeArrowheads="1"/>
          </p:cNvSpPr>
          <p:nvPr/>
        </p:nvSpPr>
        <p:spPr bwMode="auto">
          <a:xfrm>
            <a:off x="1319224" y="797795"/>
            <a:ext cx="93583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0F5494"/>
              </a:buClr>
              <a:buChar char="•"/>
              <a:defRPr sz="2400" i="1">
                <a:solidFill>
                  <a:srgbClr val="0F5494"/>
                </a:solidFill>
                <a:latin typeface="Verdana" pitchFamily="34" charset="0"/>
              </a:defRPr>
            </a:lvl1pPr>
            <a:lvl2pPr marL="742950" indent="-285750" eaLnBrk="0" hangingPunct="0">
              <a:spcBef>
                <a:spcPct val="20000"/>
              </a:spcBef>
              <a:buClr>
                <a:srgbClr val="004494"/>
              </a:buClr>
              <a:buChar char="•"/>
              <a:defRPr sz="2000" b="1">
                <a:solidFill>
                  <a:srgbClr val="0F5494"/>
                </a:solidFill>
                <a:latin typeface="Verdana" pitchFamily="34" charset="0"/>
              </a:defRPr>
            </a:lvl2pPr>
            <a:lvl3pPr marL="1143000" indent="-228600" eaLnBrk="0" hangingPunct="0">
              <a:spcBef>
                <a:spcPct val="20000"/>
              </a:spcBef>
              <a:defRPr sz="1400">
                <a:solidFill>
                  <a:srgbClr val="0F5494"/>
                </a:solidFill>
                <a:latin typeface="Verdana" pitchFamily="34"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r>
              <a:rPr lang="en-US" altLang="en-US" sz="1400" b="1" i="0" dirty="0">
                <a:solidFill>
                  <a:srgbClr val="000000"/>
                </a:solidFill>
              </a:rPr>
              <a:t>Clerks</a:t>
            </a:r>
          </a:p>
        </p:txBody>
      </p:sp>
      <p:sp>
        <p:nvSpPr>
          <p:cNvPr id="35" name="Smiley Face 34"/>
          <p:cNvSpPr/>
          <p:nvPr/>
        </p:nvSpPr>
        <p:spPr>
          <a:xfrm>
            <a:off x="905587" y="692696"/>
            <a:ext cx="413637" cy="409855"/>
          </a:xfrm>
          <a:prstGeom prst="smileyFace">
            <a:avLst/>
          </a:prstGeom>
          <a:solidFill>
            <a:srgbClr val="FFC000"/>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400">
              <a:solidFill>
                <a:srgbClr val="FFFFFF"/>
              </a:solidFill>
            </a:endParaRPr>
          </a:p>
        </p:txBody>
      </p:sp>
      <p:sp>
        <p:nvSpPr>
          <p:cNvPr id="36" name="TextBox 37"/>
          <p:cNvSpPr txBox="1">
            <a:spLocks noChangeArrowheads="1"/>
          </p:cNvSpPr>
          <p:nvPr/>
        </p:nvSpPr>
        <p:spPr bwMode="auto">
          <a:xfrm>
            <a:off x="22991" y="3067080"/>
            <a:ext cx="8174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0F5494"/>
              </a:buClr>
              <a:buChar char="•"/>
              <a:defRPr sz="2400" i="1">
                <a:solidFill>
                  <a:srgbClr val="0F5494"/>
                </a:solidFill>
                <a:latin typeface="Verdana" pitchFamily="34" charset="0"/>
              </a:defRPr>
            </a:lvl1pPr>
            <a:lvl2pPr marL="742950" indent="-285750" eaLnBrk="0" hangingPunct="0">
              <a:spcBef>
                <a:spcPct val="20000"/>
              </a:spcBef>
              <a:buClr>
                <a:srgbClr val="004494"/>
              </a:buClr>
              <a:buChar char="•"/>
              <a:defRPr sz="2000" b="1">
                <a:solidFill>
                  <a:srgbClr val="0F5494"/>
                </a:solidFill>
                <a:latin typeface="Verdana" pitchFamily="34" charset="0"/>
              </a:defRPr>
            </a:lvl2pPr>
            <a:lvl3pPr marL="1143000" indent="-228600" eaLnBrk="0" hangingPunct="0">
              <a:spcBef>
                <a:spcPct val="20000"/>
              </a:spcBef>
              <a:defRPr sz="1400">
                <a:solidFill>
                  <a:srgbClr val="0F5494"/>
                </a:solidFill>
                <a:latin typeface="Verdana" pitchFamily="34"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r>
              <a:rPr lang="en-US" altLang="en-US" sz="1400" b="1" i="0" dirty="0">
                <a:solidFill>
                  <a:srgbClr val="000000"/>
                </a:solidFill>
              </a:rPr>
              <a:t>RINA</a:t>
            </a:r>
          </a:p>
        </p:txBody>
      </p:sp>
      <p:sp>
        <p:nvSpPr>
          <p:cNvPr id="37" name="Rectangle 36"/>
          <p:cNvSpPr/>
          <p:nvPr/>
        </p:nvSpPr>
        <p:spPr>
          <a:xfrm>
            <a:off x="2627784" y="2279750"/>
            <a:ext cx="1020956" cy="516271"/>
          </a:xfrm>
          <a:prstGeom prst="rect">
            <a:avLst/>
          </a:prstGeom>
          <a:solidFill>
            <a:srgbClr val="00B0F0"/>
          </a:solidFill>
          <a:ln>
            <a:solidFill>
              <a:srgbClr val="00B0F0"/>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r>
              <a:rPr lang="en-US" sz="1400" dirty="0" smtClean="0">
                <a:solidFill>
                  <a:srgbClr val="FFFFFF"/>
                </a:solidFill>
              </a:rPr>
              <a:t>UAM</a:t>
            </a:r>
          </a:p>
          <a:p>
            <a:pPr algn="ctr" defTabSz="457200" fontAlgn="auto">
              <a:spcBef>
                <a:spcPts val="0"/>
              </a:spcBef>
              <a:spcAft>
                <a:spcPts val="0"/>
              </a:spcAft>
              <a:defRPr/>
            </a:pPr>
            <a:r>
              <a:rPr lang="en-US" sz="1400" dirty="0" smtClean="0">
                <a:solidFill>
                  <a:srgbClr val="FFFFFF"/>
                </a:solidFill>
              </a:rPr>
              <a:t>(Smals)</a:t>
            </a:r>
            <a:endParaRPr lang="en-US" sz="1400" dirty="0">
              <a:solidFill>
                <a:srgbClr val="FFFFFF"/>
              </a:solidFill>
            </a:endParaRPr>
          </a:p>
        </p:txBody>
      </p:sp>
      <p:cxnSp>
        <p:nvCxnSpPr>
          <p:cNvPr id="38" name="Straight Arrow Connector 38"/>
          <p:cNvCxnSpPr>
            <a:cxnSpLocks noChangeShapeType="1"/>
          </p:cNvCxnSpPr>
          <p:nvPr/>
        </p:nvCxnSpPr>
        <p:spPr bwMode="auto">
          <a:xfrm flipH="1">
            <a:off x="2265480" y="2537885"/>
            <a:ext cx="362304" cy="0"/>
          </a:xfrm>
          <a:prstGeom prst="straightConnector1">
            <a:avLst/>
          </a:prstGeom>
          <a:noFill/>
          <a:ln w="5715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9" name="Straight Arrow Connector 41"/>
          <p:cNvCxnSpPr>
            <a:cxnSpLocks noChangeShapeType="1"/>
          </p:cNvCxnSpPr>
          <p:nvPr/>
        </p:nvCxnSpPr>
        <p:spPr bwMode="auto">
          <a:xfrm>
            <a:off x="840418" y="1191710"/>
            <a:ext cx="174" cy="356835"/>
          </a:xfrm>
          <a:prstGeom prst="straightConnector1">
            <a:avLst/>
          </a:prstGeom>
          <a:noFill/>
          <a:ln w="57150"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0" name="TextBox 42"/>
          <p:cNvSpPr txBox="1">
            <a:spLocks noChangeArrowheads="1"/>
          </p:cNvSpPr>
          <p:nvPr/>
        </p:nvSpPr>
        <p:spPr bwMode="auto">
          <a:xfrm>
            <a:off x="935261" y="1209991"/>
            <a:ext cx="4802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0F5494"/>
              </a:buClr>
              <a:buChar char="•"/>
              <a:defRPr sz="2400" i="1">
                <a:solidFill>
                  <a:srgbClr val="0F5494"/>
                </a:solidFill>
                <a:latin typeface="Verdana" pitchFamily="34" charset="0"/>
              </a:defRPr>
            </a:lvl1pPr>
            <a:lvl2pPr marL="742950" indent="-285750" eaLnBrk="0" hangingPunct="0">
              <a:spcBef>
                <a:spcPct val="20000"/>
              </a:spcBef>
              <a:buClr>
                <a:srgbClr val="004494"/>
              </a:buClr>
              <a:buChar char="•"/>
              <a:defRPr sz="2000" b="1">
                <a:solidFill>
                  <a:srgbClr val="0F5494"/>
                </a:solidFill>
                <a:latin typeface="Verdana" pitchFamily="34" charset="0"/>
              </a:defRPr>
            </a:lvl2pPr>
            <a:lvl3pPr marL="1143000" indent="-228600" eaLnBrk="0" hangingPunct="0">
              <a:spcBef>
                <a:spcPct val="20000"/>
              </a:spcBef>
              <a:defRPr sz="1400">
                <a:solidFill>
                  <a:srgbClr val="0F5494"/>
                </a:solidFill>
                <a:latin typeface="Verdana" pitchFamily="34"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r>
              <a:rPr lang="en-US" altLang="en-US" sz="1400" b="1" i="0" dirty="0">
                <a:solidFill>
                  <a:srgbClr val="000000"/>
                </a:solidFill>
              </a:rPr>
              <a:t>UI</a:t>
            </a:r>
          </a:p>
        </p:txBody>
      </p:sp>
      <p:cxnSp>
        <p:nvCxnSpPr>
          <p:cNvPr id="41" name="Straight Connector 6"/>
          <p:cNvCxnSpPr>
            <a:cxnSpLocks noChangeShapeType="1"/>
          </p:cNvCxnSpPr>
          <p:nvPr/>
        </p:nvCxnSpPr>
        <p:spPr bwMode="auto">
          <a:xfrm flipV="1">
            <a:off x="1120899" y="3100834"/>
            <a:ext cx="12561" cy="1747839"/>
          </a:xfrm>
          <a:prstGeom prst="line">
            <a:avLst/>
          </a:prstGeom>
          <a:noFill/>
          <a:ln w="57150" algn="ctr">
            <a:solidFill>
              <a:schemeClr val="tx1"/>
            </a:solidFill>
            <a:round/>
            <a:headEnd/>
            <a:tailEnd/>
          </a:ln>
          <a:extLst>
            <a:ext uri="{909E8E84-426E-40DD-AFC4-6F175D3DCCD1}">
              <a14:hiddenFill xmlns:a14="http://schemas.microsoft.com/office/drawing/2010/main">
                <a:noFill/>
              </a14:hiddenFill>
            </a:ext>
          </a:extLst>
        </p:spPr>
      </p:cxnSp>
      <p:sp>
        <p:nvSpPr>
          <p:cNvPr id="42" name="TextBox 18"/>
          <p:cNvSpPr txBox="1">
            <a:spLocks noChangeArrowheads="1"/>
          </p:cNvSpPr>
          <p:nvPr/>
        </p:nvSpPr>
        <p:spPr bwMode="auto">
          <a:xfrm>
            <a:off x="-38179" y="3960198"/>
            <a:ext cx="11833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0F5494"/>
              </a:buClr>
              <a:buChar char="•"/>
              <a:defRPr sz="2400" i="1">
                <a:solidFill>
                  <a:srgbClr val="0F5494"/>
                </a:solidFill>
                <a:latin typeface="Verdana" pitchFamily="34" charset="0"/>
              </a:defRPr>
            </a:lvl1pPr>
            <a:lvl2pPr marL="742950" indent="-285750" eaLnBrk="0" hangingPunct="0">
              <a:spcBef>
                <a:spcPct val="20000"/>
              </a:spcBef>
              <a:buClr>
                <a:srgbClr val="004494"/>
              </a:buClr>
              <a:buChar char="•"/>
              <a:defRPr sz="2000" b="1">
                <a:solidFill>
                  <a:srgbClr val="0F5494"/>
                </a:solidFill>
                <a:latin typeface="Verdana" pitchFamily="34" charset="0"/>
              </a:defRPr>
            </a:lvl2pPr>
            <a:lvl3pPr marL="1143000" indent="-228600" eaLnBrk="0" hangingPunct="0">
              <a:spcBef>
                <a:spcPct val="20000"/>
              </a:spcBef>
              <a:defRPr sz="1400">
                <a:solidFill>
                  <a:srgbClr val="0F5494"/>
                </a:solidFill>
                <a:latin typeface="Verdana" pitchFamily="34"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r>
              <a:rPr lang="en-US" altLang="en-US" sz="1400" b="1" i="0" dirty="0" err="1">
                <a:solidFill>
                  <a:srgbClr val="000000"/>
                </a:solidFill>
              </a:rPr>
              <a:t>ebMS</a:t>
            </a:r>
            <a:r>
              <a:rPr lang="en-US" altLang="en-US" sz="1400" b="1" i="0" dirty="0">
                <a:solidFill>
                  <a:srgbClr val="000000"/>
                </a:solidFill>
              </a:rPr>
              <a:t> AS4</a:t>
            </a:r>
          </a:p>
        </p:txBody>
      </p:sp>
      <p:sp>
        <p:nvSpPr>
          <p:cNvPr id="43" name="Rectangle 35"/>
          <p:cNvSpPr/>
          <p:nvPr/>
        </p:nvSpPr>
        <p:spPr>
          <a:xfrm>
            <a:off x="3563889" y="3577913"/>
            <a:ext cx="2478942" cy="63753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lt1"/>
                </a:solidFill>
              </a:rPr>
              <a:t>Link register</a:t>
            </a:r>
            <a:br>
              <a:rPr lang="en-US" sz="1400" dirty="0">
                <a:solidFill>
                  <a:schemeClr val="lt1"/>
                </a:solidFill>
              </a:rPr>
            </a:br>
            <a:r>
              <a:rPr lang="en-US" sz="1400" dirty="0">
                <a:solidFill>
                  <a:schemeClr val="lt1"/>
                </a:solidFill>
              </a:rPr>
              <a:t>Phonetic identification</a:t>
            </a:r>
            <a:br>
              <a:rPr lang="en-US" sz="1400" dirty="0">
                <a:solidFill>
                  <a:schemeClr val="lt1"/>
                </a:solidFill>
              </a:rPr>
            </a:br>
            <a:r>
              <a:rPr lang="en-US" sz="1400" dirty="0">
                <a:solidFill>
                  <a:schemeClr val="lt1"/>
                </a:solidFill>
              </a:rPr>
              <a:t>(CBSS)</a:t>
            </a:r>
          </a:p>
        </p:txBody>
      </p:sp>
      <p:cxnSp>
        <p:nvCxnSpPr>
          <p:cNvPr id="44" name="Straight Arrow Connector 38"/>
          <p:cNvCxnSpPr>
            <a:cxnSpLocks noChangeShapeType="1"/>
          </p:cNvCxnSpPr>
          <p:nvPr/>
        </p:nvCxnSpPr>
        <p:spPr bwMode="auto">
          <a:xfrm flipV="1">
            <a:off x="3816184" y="4258560"/>
            <a:ext cx="323768" cy="388411"/>
          </a:xfrm>
          <a:prstGeom prst="straightConnector1">
            <a:avLst/>
          </a:prstGeom>
          <a:noFill/>
          <a:ln w="57150"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5" name="Rectangle 44"/>
          <p:cNvSpPr/>
          <p:nvPr/>
        </p:nvSpPr>
        <p:spPr>
          <a:xfrm>
            <a:off x="3696551" y="1328921"/>
            <a:ext cx="1295400" cy="972204"/>
          </a:xfrm>
          <a:prstGeom prst="rect">
            <a:avLst/>
          </a:prstGeom>
          <a:solidFill>
            <a:srgbClr val="133176"/>
          </a:solidFill>
          <a:ln>
            <a:solidFill>
              <a:srgbClr val="133176"/>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r>
              <a:rPr lang="en-US" sz="1400" dirty="0" smtClean="0">
                <a:solidFill>
                  <a:srgbClr val="FFFFFF"/>
                </a:solidFill>
              </a:rPr>
              <a:t>National application</a:t>
            </a:r>
            <a:br>
              <a:rPr lang="en-US" sz="1400" dirty="0" smtClean="0">
                <a:solidFill>
                  <a:srgbClr val="FFFFFF"/>
                </a:solidFill>
              </a:rPr>
            </a:br>
            <a:r>
              <a:rPr lang="en-US" sz="1400" dirty="0" smtClean="0">
                <a:solidFill>
                  <a:srgbClr val="FFFFFF"/>
                </a:solidFill>
              </a:rPr>
              <a:t>(CI)</a:t>
            </a:r>
            <a:endParaRPr lang="en-US" sz="1400" dirty="0">
              <a:solidFill>
                <a:srgbClr val="FFFFFF"/>
              </a:solidFill>
            </a:endParaRPr>
          </a:p>
        </p:txBody>
      </p:sp>
      <p:cxnSp>
        <p:nvCxnSpPr>
          <p:cNvPr id="46" name="Straight Arrow Connector 38"/>
          <p:cNvCxnSpPr>
            <a:cxnSpLocks noChangeShapeType="1"/>
            <a:endCxn id="30" idx="0"/>
          </p:cNvCxnSpPr>
          <p:nvPr/>
        </p:nvCxnSpPr>
        <p:spPr bwMode="auto">
          <a:xfrm flipH="1">
            <a:off x="2167555" y="2053132"/>
            <a:ext cx="1528997" cy="6811"/>
          </a:xfrm>
          <a:prstGeom prst="straightConnector1">
            <a:avLst/>
          </a:prstGeom>
          <a:noFill/>
          <a:ln w="57150"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7" name="Rectangle 46"/>
          <p:cNvSpPr/>
          <p:nvPr/>
        </p:nvSpPr>
        <p:spPr>
          <a:xfrm>
            <a:off x="3304989" y="5497186"/>
            <a:ext cx="1139487" cy="524102"/>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RINA BMIWS</a:t>
            </a:r>
            <a:endParaRPr lang="en-US" sz="1400" dirty="0"/>
          </a:p>
        </p:txBody>
      </p:sp>
      <p:sp>
        <p:nvSpPr>
          <p:cNvPr id="48" name="TextBox 42"/>
          <p:cNvSpPr txBox="1">
            <a:spLocks noChangeArrowheads="1"/>
          </p:cNvSpPr>
          <p:nvPr/>
        </p:nvSpPr>
        <p:spPr bwMode="auto">
          <a:xfrm>
            <a:off x="4679647" y="5452293"/>
            <a:ext cx="19542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0F5494"/>
              </a:buClr>
              <a:buChar char="•"/>
              <a:defRPr sz="2400" i="1">
                <a:solidFill>
                  <a:srgbClr val="0F5494"/>
                </a:solidFill>
                <a:latin typeface="Verdana" pitchFamily="34" charset="0"/>
              </a:defRPr>
            </a:lvl1pPr>
            <a:lvl2pPr marL="742950" indent="-285750" eaLnBrk="0" hangingPunct="0">
              <a:spcBef>
                <a:spcPct val="20000"/>
              </a:spcBef>
              <a:buClr>
                <a:srgbClr val="004494"/>
              </a:buClr>
              <a:buChar char="•"/>
              <a:defRPr sz="2000" b="1">
                <a:solidFill>
                  <a:srgbClr val="0F5494"/>
                </a:solidFill>
                <a:latin typeface="Verdana" pitchFamily="34" charset="0"/>
              </a:defRPr>
            </a:lvl2pPr>
            <a:lvl3pPr marL="1143000" indent="-228600" eaLnBrk="0" hangingPunct="0">
              <a:spcBef>
                <a:spcPct val="20000"/>
              </a:spcBef>
              <a:defRPr sz="1400">
                <a:solidFill>
                  <a:srgbClr val="0F5494"/>
                </a:solidFill>
                <a:latin typeface="Verdana" pitchFamily="34"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r>
              <a:rPr lang="en-US" altLang="en-US" sz="1400" b="1" i="0" dirty="0" smtClean="0">
                <a:solidFill>
                  <a:srgbClr val="000000"/>
                </a:solidFill>
              </a:rPr>
              <a:t>CBSS protocols (SOAP web service / FTP LDM)</a:t>
            </a:r>
            <a:endParaRPr lang="en-US" altLang="en-US" sz="1400" b="1" i="0" dirty="0">
              <a:solidFill>
                <a:srgbClr val="000000"/>
              </a:solidFill>
            </a:endParaRPr>
          </a:p>
        </p:txBody>
      </p:sp>
      <p:cxnSp>
        <p:nvCxnSpPr>
          <p:cNvPr id="49" name="Straight Connector 6"/>
          <p:cNvCxnSpPr>
            <a:cxnSpLocks noChangeShapeType="1"/>
          </p:cNvCxnSpPr>
          <p:nvPr/>
        </p:nvCxnSpPr>
        <p:spPr bwMode="auto">
          <a:xfrm>
            <a:off x="4520629" y="5409059"/>
            <a:ext cx="2212975" cy="0"/>
          </a:xfrm>
          <a:prstGeom prst="line">
            <a:avLst/>
          </a:prstGeom>
          <a:noFill/>
          <a:ln w="57150" algn="ctr">
            <a:solidFill>
              <a:schemeClr val="tx1"/>
            </a:solidFill>
            <a:round/>
            <a:headEnd/>
            <a:tailEnd/>
          </a:ln>
          <a:extLst>
            <a:ext uri="{909E8E84-426E-40DD-AFC4-6F175D3DCCD1}">
              <a14:hiddenFill xmlns:a14="http://schemas.microsoft.com/office/drawing/2010/main">
                <a:noFill/>
              </a14:hiddenFill>
            </a:ext>
          </a:extLst>
        </p:spPr>
      </p:cxnSp>
      <p:cxnSp>
        <p:nvCxnSpPr>
          <p:cNvPr id="52" name="Straight Arrow Connector 51"/>
          <p:cNvCxnSpPr>
            <a:endCxn id="43" idx="3"/>
          </p:cNvCxnSpPr>
          <p:nvPr/>
        </p:nvCxnSpPr>
        <p:spPr>
          <a:xfrm flipH="1" flipV="1">
            <a:off x="6042831" y="3896678"/>
            <a:ext cx="593354" cy="52878"/>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45" idx="2"/>
          </p:cNvCxnSpPr>
          <p:nvPr/>
        </p:nvCxnSpPr>
        <p:spPr>
          <a:xfrm flipH="1">
            <a:off x="4333333" y="2301125"/>
            <a:ext cx="10918" cy="1298510"/>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1" name="Rectangle 70"/>
          <p:cNvSpPr/>
          <p:nvPr/>
        </p:nvSpPr>
        <p:spPr>
          <a:xfrm>
            <a:off x="1813825" y="3801802"/>
            <a:ext cx="1295400" cy="1320993"/>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Reference Repository for routing</a:t>
            </a:r>
          </a:p>
          <a:p>
            <a:pPr algn="ctr"/>
            <a:r>
              <a:rPr lang="en-US" sz="1400" dirty="0"/>
              <a:t>(CBSS)</a:t>
            </a:r>
          </a:p>
        </p:txBody>
      </p:sp>
      <p:cxnSp>
        <p:nvCxnSpPr>
          <p:cNvPr id="76" name="Straight Arrow Connector 38"/>
          <p:cNvCxnSpPr>
            <a:cxnSpLocks noChangeShapeType="1"/>
          </p:cNvCxnSpPr>
          <p:nvPr/>
        </p:nvCxnSpPr>
        <p:spPr bwMode="auto">
          <a:xfrm flipV="1">
            <a:off x="1452942" y="4509120"/>
            <a:ext cx="354650" cy="360189"/>
          </a:xfrm>
          <a:prstGeom prst="straightConnector1">
            <a:avLst/>
          </a:prstGeom>
          <a:noFill/>
          <a:ln w="57150"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0" name="Rectangle 49"/>
          <p:cNvSpPr/>
          <p:nvPr/>
        </p:nvSpPr>
        <p:spPr>
          <a:xfrm>
            <a:off x="42391" y="6110860"/>
            <a:ext cx="1164422" cy="52397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CSN</a:t>
            </a:r>
          </a:p>
          <a:p>
            <a:pPr algn="ctr"/>
            <a:r>
              <a:rPr lang="en-US" sz="1400" dirty="0"/>
              <a:t>(EU)</a:t>
            </a:r>
          </a:p>
        </p:txBody>
      </p:sp>
      <p:sp>
        <p:nvSpPr>
          <p:cNvPr id="51" name="Rectangle 50"/>
          <p:cNvSpPr/>
          <p:nvPr/>
        </p:nvSpPr>
        <p:spPr>
          <a:xfrm>
            <a:off x="1259632" y="6110861"/>
            <a:ext cx="2232248" cy="52397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Access Points of other member states</a:t>
            </a:r>
          </a:p>
        </p:txBody>
      </p:sp>
      <p:cxnSp>
        <p:nvCxnSpPr>
          <p:cNvPr id="57" name="Straight Connector 6"/>
          <p:cNvCxnSpPr>
            <a:cxnSpLocks noChangeShapeType="1"/>
            <a:endCxn id="10" idx="2"/>
          </p:cNvCxnSpPr>
          <p:nvPr/>
        </p:nvCxnSpPr>
        <p:spPr bwMode="auto">
          <a:xfrm flipV="1">
            <a:off x="755576" y="5736550"/>
            <a:ext cx="301128" cy="360189"/>
          </a:xfrm>
          <a:prstGeom prst="line">
            <a:avLst/>
          </a:prstGeom>
          <a:noFill/>
          <a:ln w="57150" algn="ctr">
            <a:solidFill>
              <a:schemeClr val="tx1"/>
            </a:solidFill>
            <a:round/>
            <a:headEnd/>
            <a:tailEnd/>
          </a:ln>
          <a:extLst>
            <a:ext uri="{909E8E84-426E-40DD-AFC4-6F175D3DCCD1}">
              <a14:hiddenFill xmlns:a14="http://schemas.microsoft.com/office/drawing/2010/main">
                <a:noFill/>
              </a14:hiddenFill>
            </a:ext>
          </a:extLst>
        </p:spPr>
      </p:cxnSp>
      <p:cxnSp>
        <p:nvCxnSpPr>
          <p:cNvPr id="59" name="Straight Connector 6"/>
          <p:cNvCxnSpPr>
            <a:cxnSpLocks noChangeShapeType="1"/>
          </p:cNvCxnSpPr>
          <p:nvPr/>
        </p:nvCxnSpPr>
        <p:spPr bwMode="auto">
          <a:xfrm flipH="1" flipV="1">
            <a:off x="1553551" y="5730263"/>
            <a:ext cx="150853" cy="380598"/>
          </a:xfrm>
          <a:prstGeom prst="line">
            <a:avLst/>
          </a:prstGeom>
          <a:noFill/>
          <a:ln w="57150" algn="ctr">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187361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BE" dirty="0" err="1" smtClean="0"/>
              <a:t>Consequences</a:t>
            </a:r>
            <a:endParaRPr lang="fr-BE" dirty="0"/>
          </a:p>
        </p:txBody>
      </p:sp>
      <p:sp>
        <p:nvSpPr>
          <p:cNvPr id="6" name="Content Placeholder 5"/>
          <p:cNvSpPr>
            <a:spLocks noGrp="1"/>
          </p:cNvSpPr>
          <p:nvPr>
            <p:ph idx="1"/>
          </p:nvPr>
        </p:nvSpPr>
        <p:spPr/>
        <p:txBody>
          <a:bodyPr>
            <a:normAutofit/>
          </a:bodyPr>
          <a:lstStyle/>
          <a:p>
            <a:r>
              <a:rPr lang="nl-BE" dirty="0" smtClean="0"/>
              <a:t>A single business case </a:t>
            </a:r>
            <a:r>
              <a:rPr lang="nl-BE" dirty="0" err="1" smtClean="0"/>
              <a:t>can</a:t>
            </a:r>
            <a:r>
              <a:rPr lang="nl-BE" dirty="0" smtClean="0"/>
              <a:t> </a:t>
            </a:r>
            <a:r>
              <a:rPr lang="nl-BE" dirty="0" err="1" smtClean="0"/>
              <a:t>not</a:t>
            </a:r>
            <a:r>
              <a:rPr lang="nl-BE" dirty="0" smtClean="0"/>
              <a:t> </a:t>
            </a:r>
            <a:r>
              <a:rPr lang="nl-BE" dirty="0" err="1" smtClean="0"/>
              <a:t>be</a:t>
            </a:r>
            <a:r>
              <a:rPr lang="nl-BE" dirty="0" smtClean="0"/>
              <a:t> </a:t>
            </a:r>
            <a:r>
              <a:rPr lang="nl-BE" dirty="0" err="1" smtClean="0"/>
              <a:t>partially</a:t>
            </a:r>
            <a:r>
              <a:rPr lang="nl-BE" dirty="0" smtClean="0"/>
              <a:t> </a:t>
            </a:r>
            <a:r>
              <a:rPr lang="nl-BE" dirty="0" err="1" smtClean="0"/>
              <a:t>treated</a:t>
            </a:r>
            <a:r>
              <a:rPr lang="nl-BE" dirty="0" smtClean="0"/>
              <a:t> in </a:t>
            </a:r>
            <a:r>
              <a:rPr lang="nl-BE" dirty="0" err="1" smtClean="0"/>
              <a:t>both</a:t>
            </a:r>
            <a:r>
              <a:rPr lang="nl-BE" dirty="0" smtClean="0"/>
              <a:t> RINA </a:t>
            </a:r>
            <a:r>
              <a:rPr lang="nl-BE" dirty="0" err="1" smtClean="0"/>
              <a:t>and</a:t>
            </a:r>
            <a:r>
              <a:rPr lang="nl-BE" dirty="0" smtClean="0"/>
              <a:t> </a:t>
            </a:r>
            <a:r>
              <a:rPr lang="nl-BE" dirty="0"/>
              <a:t>National Application </a:t>
            </a:r>
            <a:r>
              <a:rPr lang="nl-BE" dirty="0" smtClean="0"/>
              <a:t>(NA)</a:t>
            </a:r>
          </a:p>
          <a:p>
            <a:r>
              <a:rPr lang="nl-BE" dirty="0" smtClean="0"/>
              <a:t>Low </a:t>
            </a:r>
            <a:r>
              <a:rPr lang="nl-BE" dirty="0" err="1"/>
              <a:t>message</a:t>
            </a:r>
            <a:r>
              <a:rPr lang="nl-BE" dirty="0"/>
              <a:t> volumes </a:t>
            </a:r>
          </a:p>
          <a:p>
            <a:pPr lvl="1"/>
            <a:r>
              <a:rPr lang="nl-BE" dirty="0"/>
              <a:t>C</a:t>
            </a:r>
            <a:r>
              <a:rPr lang="nl-BE" dirty="0" smtClean="0"/>
              <a:t>loud </a:t>
            </a:r>
            <a:r>
              <a:rPr lang="nl-BE" dirty="0"/>
              <a:t>RINA</a:t>
            </a:r>
          </a:p>
          <a:p>
            <a:r>
              <a:rPr lang="nl-BE" dirty="0"/>
              <a:t>High </a:t>
            </a:r>
            <a:r>
              <a:rPr lang="nl-BE" dirty="0" err="1"/>
              <a:t>message</a:t>
            </a:r>
            <a:r>
              <a:rPr lang="nl-BE" dirty="0"/>
              <a:t> volumes</a:t>
            </a:r>
          </a:p>
          <a:p>
            <a:pPr lvl="1"/>
            <a:r>
              <a:rPr lang="nl-BE" dirty="0"/>
              <a:t>National Application </a:t>
            </a:r>
            <a:r>
              <a:rPr lang="nl-BE" dirty="0" err="1" smtClean="0"/>
              <a:t>interacting</a:t>
            </a:r>
            <a:r>
              <a:rPr lang="nl-BE" dirty="0" smtClean="0"/>
              <a:t> </a:t>
            </a:r>
            <a:r>
              <a:rPr lang="nl-BE" dirty="0" err="1"/>
              <a:t>with</a:t>
            </a:r>
            <a:r>
              <a:rPr lang="nl-BE" dirty="0"/>
              <a:t> </a:t>
            </a:r>
            <a:r>
              <a:rPr lang="nl-BE" dirty="0" smtClean="0"/>
              <a:t>National Gateway</a:t>
            </a:r>
            <a:endParaRPr lang="nl-BE" dirty="0"/>
          </a:p>
          <a:p>
            <a:pPr lvl="1"/>
            <a:r>
              <a:rPr lang="nl-BE" dirty="0" smtClean="0"/>
              <a:t>Limited </a:t>
            </a:r>
            <a:r>
              <a:rPr lang="nl-BE" dirty="0" err="1"/>
              <a:t>possibilities</a:t>
            </a:r>
            <a:r>
              <a:rPr lang="nl-BE" dirty="0"/>
              <a:t> </a:t>
            </a:r>
            <a:r>
              <a:rPr lang="nl-BE" dirty="0" err="1" smtClean="0"/>
              <a:t>for</a:t>
            </a:r>
            <a:r>
              <a:rPr lang="nl-BE" dirty="0" smtClean="0"/>
              <a:t> NA </a:t>
            </a:r>
            <a:r>
              <a:rPr lang="nl-BE" dirty="0" err="1" smtClean="0"/>
              <a:t>to</a:t>
            </a:r>
            <a:r>
              <a:rPr lang="nl-BE" dirty="0" smtClean="0"/>
              <a:t> </a:t>
            </a:r>
            <a:r>
              <a:rPr lang="nl-BE" dirty="0" err="1"/>
              <a:t>integrate</a:t>
            </a:r>
            <a:r>
              <a:rPr lang="nl-BE" dirty="0"/>
              <a:t> </a:t>
            </a:r>
            <a:r>
              <a:rPr lang="nl-BE" dirty="0" err="1"/>
              <a:t>with</a:t>
            </a:r>
            <a:r>
              <a:rPr lang="nl-BE" dirty="0"/>
              <a:t> </a:t>
            </a:r>
            <a:r>
              <a:rPr lang="nl-BE" dirty="0" err="1"/>
              <a:t>existing</a:t>
            </a:r>
            <a:r>
              <a:rPr lang="nl-BE" dirty="0"/>
              <a:t> systems or </a:t>
            </a:r>
            <a:r>
              <a:rPr lang="nl-BE" dirty="0" err="1"/>
              <a:t>applications</a:t>
            </a:r>
            <a:r>
              <a:rPr lang="nl-BE" dirty="0"/>
              <a:t> </a:t>
            </a:r>
            <a:r>
              <a:rPr lang="nl-BE" dirty="0" smtClean="0"/>
              <a:t>(</a:t>
            </a:r>
            <a:r>
              <a:rPr lang="nl-BE" dirty="0" err="1" smtClean="0"/>
              <a:t>cloud</a:t>
            </a:r>
            <a:r>
              <a:rPr lang="nl-BE" dirty="0" smtClean="0"/>
              <a:t> </a:t>
            </a:r>
            <a:r>
              <a:rPr lang="nl-BE" dirty="0"/>
              <a:t>RINA, extension </a:t>
            </a:r>
            <a:r>
              <a:rPr lang="nl-BE" dirty="0" err="1"/>
              <a:t>with</a:t>
            </a:r>
            <a:r>
              <a:rPr lang="nl-BE" dirty="0"/>
              <a:t> </a:t>
            </a:r>
            <a:r>
              <a:rPr lang="nl-BE" dirty="0" smtClean="0"/>
              <a:t>CPI/NIE)</a:t>
            </a:r>
            <a:endParaRPr lang="nl-BE" dirty="0"/>
          </a:p>
        </p:txBody>
      </p:sp>
      <p:sp>
        <p:nvSpPr>
          <p:cNvPr id="3" name="Slide Number Placeholder 2"/>
          <p:cNvSpPr>
            <a:spLocks noGrp="1"/>
          </p:cNvSpPr>
          <p:nvPr>
            <p:ph type="sldNum" sz="quarter" idx="10"/>
          </p:nvPr>
        </p:nvSpPr>
        <p:spPr/>
        <p:txBody>
          <a:bodyPr/>
          <a:lstStyle/>
          <a:p>
            <a:pPr>
              <a:defRPr/>
            </a:pPr>
            <a:fld id="{3C63B8CA-F4EF-4B15-8A83-7D8DA675B1B1}" type="slidenum">
              <a:rPr lang="en-GB" smtClean="0"/>
              <a:pPr>
                <a:defRPr/>
              </a:pPr>
              <a:t>8</a:t>
            </a:fld>
            <a:endParaRPr lang="en-GB"/>
          </a:p>
        </p:txBody>
      </p:sp>
    </p:spTree>
    <p:extLst>
      <p:ext uri="{BB962C8B-B14F-4D97-AF65-F5344CB8AC3E}">
        <p14:creationId xmlns:p14="http://schemas.microsoft.com/office/powerpoint/2010/main" val="374852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err="1"/>
              <a:t>Consequences</a:t>
            </a:r>
            <a:endParaRPr lang="fr-BE" dirty="0"/>
          </a:p>
        </p:txBody>
      </p:sp>
      <p:sp>
        <p:nvSpPr>
          <p:cNvPr id="3" name="Content Placeholder 2"/>
          <p:cNvSpPr>
            <a:spLocks noGrp="1"/>
          </p:cNvSpPr>
          <p:nvPr>
            <p:ph idx="1"/>
          </p:nvPr>
        </p:nvSpPr>
        <p:spPr>
          <a:xfrm>
            <a:off x="457200" y="1268760"/>
            <a:ext cx="8229600" cy="4857403"/>
          </a:xfrm>
        </p:spPr>
        <p:txBody>
          <a:bodyPr>
            <a:normAutofit fontScale="85000" lnSpcReduction="20000"/>
          </a:bodyPr>
          <a:lstStyle/>
          <a:p>
            <a:r>
              <a:rPr lang="fr-BE" dirty="0" smtClean="0"/>
              <a:t>To </a:t>
            </a:r>
            <a:r>
              <a:rPr lang="fr-BE" dirty="0" err="1" smtClean="0"/>
              <a:t>be</a:t>
            </a:r>
            <a:r>
              <a:rPr lang="fr-BE" dirty="0" smtClean="0"/>
              <a:t> </a:t>
            </a:r>
            <a:r>
              <a:rPr lang="fr-BE" dirty="0" err="1" smtClean="0"/>
              <a:t>studied</a:t>
            </a:r>
            <a:r>
              <a:rPr lang="fr-BE" dirty="0" smtClean="0"/>
              <a:t>: central archive « </a:t>
            </a:r>
            <a:r>
              <a:rPr lang="fr-BE" dirty="0" err="1" smtClean="0"/>
              <a:t>history</a:t>
            </a:r>
            <a:r>
              <a:rPr lang="fr-BE" dirty="0" smtClean="0"/>
              <a:t> </a:t>
            </a:r>
            <a:r>
              <a:rPr lang="fr-BE" dirty="0" err="1" smtClean="0"/>
              <a:t>database</a:t>
            </a:r>
            <a:r>
              <a:rPr lang="fr-BE" dirty="0" smtClean="0"/>
              <a:t> » for all institutions (G-cloud)</a:t>
            </a:r>
          </a:p>
          <a:p>
            <a:r>
              <a:rPr lang="fr-BE" dirty="0" err="1" smtClean="0"/>
              <a:t>Subprocesses</a:t>
            </a:r>
            <a:r>
              <a:rPr lang="fr-BE" dirty="0" smtClean="0"/>
              <a:t> not </a:t>
            </a:r>
            <a:r>
              <a:rPr lang="fr-BE" dirty="0" err="1" smtClean="0"/>
              <a:t>implemented</a:t>
            </a:r>
            <a:r>
              <a:rPr lang="fr-BE" dirty="0" smtClean="0"/>
              <a:t> by NA </a:t>
            </a:r>
            <a:r>
              <a:rPr lang="fr-BE" dirty="0" err="1" smtClean="0"/>
              <a:t>will</a:t>
            </a:r>
            <a:r>
              <a:rPr lang="fr-BE" dirty="0" smtClean="0"/>
              <a:t>:</a:t>
            </a:r>
          </a:p>
          <a:p>
            <a:pPr lvl="1"/>
            <a:r>
              <a:rPr lang="fr-BE" dirty="0" smtClean="0"/>
              <a:t>If </a:t>
            </a:r>
            <a:r>
              <a:rPr lang="fr-BE" dirty="0" err="1" smtClean="0"/>
              <a:t>started</a:t>
            </a:r>
            <a:r>
              <a:rPr lang="fr-BE" dirty="0" smtClean="0"/>
              <a:t> by </a:t>
            </a:r>
            <a:r>
              <a:rPr lang="fr-BE" dirty="0" err="1" smtClean="0"/>
              <a:t>Belgian</a:t>
            </a:r>
            <a:r>
              <a:rPr lang="fr-BE" dirty="0" smtClean="0"/>
              <a:t> CI, </a:t>
            </a:r>
            <a:r>
              <a:rPr lang="fr-BE" dirty="0" err="1" smtClean="0"/>
              <a:t>created</a:t>
            </a:r>
            <a:r>
              <a:rPr lang="fr-BE" dirty="0" smtClean="0"/>
              <a:t> in RINA by a </a:t>
            </a:r>
            <a:r>
              <a:rPr lang="fr-BE" dirty="0" err="1" smtClean="0"/>
              <a:t>clerk</a:t>
            </a:r>
            <a:r>
              <a:rPr lang="fr-BE" dirty="0" smtClean="0"/>
              <a:t> as a </a:t>
            </a:r>
            <a:r>
              <a:rPr lang="fr-BE" dirty="0" err="1" smtClean="0"/>
              <a:t>separate</a:t>
            </a:r>
            <a:r>
              <a:rPr lang="fr-BE" dirty="0" smtClean="0"/>
              <a:t> horizontal </a:t>
            </a:r>
            <a:r>
              <a:rPr lang="fr-BE" dirty="0" err="1" smtClean="0"/>
              <a:t>process</a:t>
            </a:r>
            <a:r>
              <a:rPr lang="fr-BE" dirty="0" smtClean="0"/>
              <a:t> </a:t>
            </a:r>
            <a:r>
              <a:rPr lang="fr-BE" dirty="0" err="1" smtClean="0"/>
              <a:t>instead</a:t>
            </a:r>
            <a:endParaRPr lang="fr-BE" dirty="0" smtClean="0"/>
          </a:p>
          <a:p>
            <a:pPr lvl="1"/>
            <a:r>
              <a:rPr lang="fr-BE" dirty="0" smtClean="0"/>
              <a:t>If </a:t>
            </a:r>
            <a:r>
              <a:rPr lang="fr-BE" dirty="0" err="1" smtClean="0"/>
              <a:t>started</a:t>
            </a:r>
            <a:r>
              <a:rPr lang="fr-BE" dirty="0" smtClean="0"/>
              <a:t> by </a:t>
            </a:r>
            <a:r>
              <a:rPr lang="fr-BE" dirty="0" err="1" smtClean="0"/>
              <a:t>foreign</a:t>
            </a:r>
            <a:r>
              <a:rPr lang="fr-BE" dirty="0" smtClean="0"/>
              <a:t> CI, </a:t>
            </a:r>
            <a:r>
              <a:rPr lang="fr-BE" dirty="0" err="1" smtClean="0"/>
              <a:t>refused</a:t>
            </a:r>
            <a:r>
              <a:rPr lang="fr-BE" dirty="0" smtClean="0"/>
              <a:t>. </a:t>
            </a:r>
            <a:r>
              <a:rPr lang="fr-BE" dirty="0" err="1" smtClean="0"/>
              <a:t>Foreign</a:t>
            </a:r>
            <a:r>
              <a:rPr lang="fr-BE" dirty="0" smtClean="0"/>
              <a:t> CI </a:t>
            </a:r>
            <a:r>
              <a:rPr lang="fr-BE" dirty="0" err="1" smtClean="0"/>
              <a:t>should</a:t>
            </a:r>
            <a:r>
              <a:rPr lang="fr-BE" dirty="0" smtClean="0"/>
              <a:t> </a:t>
            </a:r>
            <a:r>
              <a:rPr lang="fr-BE" dirty="0" err="1" smtClean="0"/>
              <a:t>start</a:t>
            </a:r>
            <a:r>
              <a:rPr lang="fr-BE" dirty="0" smtClean="0"/>
              <a:t> </a:t>
            </a:r>
            <a:r>
              <a:rPr lang="fr-BE" dirty="0" err="1" smtClean="0"/>
              <a:t>them</a:t>
            </a:r>
            <a:r>
              <a:rPr lang="fr-BE" dirty="0" smtClean="0"/>
              <a:t> as </a:t>
            </a:r>
            <a:r>
              <a:rPr lang="fr-BE" dirty="0" err="1" smtClean="0"/>
              <a:t>separate</a:t>
            </a:r>
            <a:r>
              <a:rPr lang="fr-BE" dirty="0" smtClean="0"/>
              <a:t> horizontal </a:t>
            </a:r>
            <a:r>
              <a:rPr lang="fr-BE" dirty="0" err="1" smtClean="0"/>
              <a:t>process</a:t>
            </a:r>
            <a:r>
              <a:rPr lang="fr-BE" dirty="0" smtClean="0"/>
              <a:t>.</a:t>
            </a:r>
          </a:p>
          <a:p>
            <a:r>
              <a:rPr lang="fr-BE" dirty="0" smtClean="0"/>
              <a:t>Link </a:t>
            </a:r>
            <a:r>
              <a:rPr lang="fr-BE" dirty="0" err="1" smtClean="0"/>
              <a:t>register</a:t>
            </a:r>
            <a:r>
              <a:rPr lang="fr-BE" dirty="0" smtClean="0"/>
              <a:t> (</a:t>
            </a:r>
            <a:r>
              <a:rPr lang="fr-BE" dirty="0" err="1" smtClean="0"/>
              <a:t>mapping</a:t>
            </a:r>
            <a:r>
              <a:rPr lang="fr-BE" dirty="0" smtClean="0"/>
              <a:t> </a:t>
            </a:r>
            <a:r>
              <a:rPr lang="fr-BE" dirty="0" err="1" smtClean="0"/>
              <a:t>between</a:t>
            </a:r>
            <a:r>
              <a:rPr lang="fr-BE" dirty="0" smtClean="0"/>
              <a:t> </a:t>
            </a:r>
            <a:r>
              <a:rPr lang="fr-BE" dirty="0" err="1" smtClean="0"/>
              <a:t>foreign</a:t>
            </a:r>
            <a:r>
              <a:rPr lang="fr-BE" dirty="0" smtClean="0"/>
              <a:t> id and national id) </a:t>
            </a:r>
            <a:r>
              <a:rPr lang="fr-BE" dirty="0" err="1" smtClean="0"/>
              <a:t>functionality</a:t>
            </a:r>
            <a:r>
              <a:rPr lang="fr-BE" dirty="0" smtClean="0"/>
              <a:t> </a:t>
            </a:r>
            <a:r>
              <a:rPr lang="fr-BE" dirty="0" err="1" smtClean="0"/>
              <a:t>will</a:t>
            </a:r>
            <a:r>
              <a:rPr lang="fr-BE" dirty="0" smtClean="0"/>
              <a:t> </a:t>
            </a:r>
            <a:r>
              <a:rPr lang="fr-BE" dirty="0" err="1" smtClean="0"/>
              <a:t>be</a:t>
            </a:r>
            <a:r>
              <a:rPr lang="fr-BE" dirty="0" smtClean="0"/>
              <a:t> made </a:t>
            </a:r>
            <a:r>
              <a:rPr lang="fr-BE" dirty="0" err="1" smtClean="0"/>
              <a:t>separately</a:t>
            </a:r>
            <a:r>
              <a:rPr lang="fr-BE" dirty="0" smtClean="0"/>
              <a:t> </a:t>
            </a:r>
            <a:r>
              <a:rPr lang="fr-BE" dirty="0" err="1" smtClean="0"/>
              <a:t>available</a:t>
            </a:r>
            <a:r>
              <a:rPr lang="fr-BE" dirty="0" smtClean="0"/>
              <a:t> as a </a:t>
            </a:r>
            <a:r>
              <a:rPr lang="fr-BE" dirty="0" err="1" smtClean="0"/>
              <a:t>webservice</a:t>
            </a:r>
            <a:endParaRPr lang="fr-BE" dirty="0"/>
          </a:p>
          <a:p>
            <a:r>
              <a:rPr lang="fr-BE" dirty="0" err="1" smtClean="0"/>
              <a:t>Forwarding</a:t>
            </a:r>
            <a:r>
              <a:rPr lang="fr-BE" dirty="0" smtClean="0"/>
              <a:t> </a:t>
            </a:r>
            <a:r>
              <a:rPr lang="fr-BE" dirty="0" err="1" smtClean="0"/>
              <a:t>between</a:t>
            </a:r>
            <a:r>
              <a:rPr lang="fr-BE" dirty="0" smtClean="0"/>
              <a:t> institutions: </a:t>
            </a:r>
            <a:r>
              <a:rPr lang="fr-BE" dirty="0" err="1" smtClean="0"/>
              <a:t>connection</a:t>
            </a:r>
            <a:r>
              <a:rPr lang="fr-BE" dirty="0" smtClean="0"/>
              <a:t> </a:t>
            </a:r>
            <a:r>
              <a:rPr lang="fr-BE" dirty="0" err="1" smtClean="0"/>
              <a:t>between</a:t>
            </a:r>
            <a:r>
              <a:rPr lang="fr-BE" dirty="0" smtClean="0"/>
              <a:t> AP and the BCSS service ‘</a:t>
            </a:r>
            <a:r>
              <a:rPr lang="fr-BE" dirty="0" err="1" smtClean="0"/>
              <a:t>reference</a:t>
            </a:r>
            <a:r>
              <a:rPr lang="fr-BE" dirty="0" smtClean="0"/>
              <a:t> </a:t>
            </a:r>
            <a:r>
              <a:rPr lang="fr-BE" dirty="0" err="1" smtClean="0"/>
              <a:t>repository</a:t>
            </a:r>
            <a:r>
              <a:rPr lang="fr-BE" dirty="0" smtClean="0"/>
              <a:t>’ (identification of </a:t>
            </a:r>
            <a:r>
              <a:rPr lang="fr-BE" dirty="0" err="1" smtClean="0"/>
              <a:t>Belgian</a:t>
            </a:r>
            <a:r>
              <a:rPr lang="fr-BE" dirty="0" smtClean="0"/>
              <a:t> Institution)</a:t>
            </a:r>
          </a:p>
          <a:p>
            <a:r>
              <a:rPr lang="fr-BE" dirty="0" err="1" smtClean="0"/>
              <a:t>Enrichments</a:t>
            </a:r>
            <a:r>
              <a:rPr lang="fr-BE" dirty="0" smtClean="0"/>
              <a:t>:</a:t>
            </a:r>
          </a:p>
          <a:p>
            <a:pPr lvl="1"/>
            <a:r>
              <a:rPr lang="fr-BE" dirty="0" smtClean="0"/>
              <a:t>CBSS </a:t>
            </a:r>
            <a:r>
              <a:rPr lang="fr-BE" dirty="0" err="1" smtClean="0"/>
              <a:t>won’t</a:t>
            </a:r>
            <a:r>
              <a:rPr lang="fr-BE" dirty="0" smtClean="0"/>
              <a:t> </a:t>
            </a:r>
            <a:r>
              <a:rPr lang="fr-BE" dirty="0" err="1" smtClean="0"/>
              <a:t>add</a:t>
            </a:r>
            <a:r>
              <a:rPr lang="fr-BE" dirty="0" smtClean="0"/>
              <a:t> new business data </a:t>
            </a:r>
            <a:r>
              <a:rPr lang="fr-BE" dirty="0" err="1" smtClean="0"/>
              <a:t>from</a:t>
            </a:r>
            <a:r>
              <a:rPr lang="fr-BE" dirty="0" smtClean="0"/>
              <a:t> </a:t>
            </a:r>
            <a:r>
              <a:rPr lang="fr-BE" dirty="0" err="1" smtClean="0"/>
              <a:t>other</a:t>
            </a:r>
            <a:r>
              <a:rPr lang="fr-BE" dirty="0" smtClean="0"/>
              <a:t> sources to </a:t>
            </a:r>
            <a:r>
              <a:rPr lang="fr-BE" dirty="0"/>
              <a:t>m</a:t>
            </a:r>
            <a:r>
              <a:rPr lang="fr-BE" dirty="0" smtClean="0"/>
              <a:t>essages sent to </a:t>
            </a:r>
            <a:r>
              <a:rPr lang="fr-BE" dirty="0" err="1" smtClean="0"/>
              <a:t>foreign</a:t>
            </a:r>
            <a:r>
              <a:rPr lang="fr-BE" dirty="0" smtClean="0"/>
              <a:t> CI </a:t>
            </a:r>
            <a:r>
              <a:rPr lang="fr-BE" dirty="0" err="1" smtClean="0"/>
              <a:t>outgoing</a:t>
            </a:r>
            <a:r>
              <a:rPr lang="fr-BE" dirty="0" smtClean="0"/>
              <a:t> </a:t>
            </a:r>
            <a:r>
              <a:rPr lang="fr-BE" dirty="0" err="1" smtClean="0"/>
              <a:t>from</a:t>
            </a:r>
            <a:r>
              <a:rPr lang="fr-BE" dirty="0" smtClean="0"/>
              <a:t> </a:t>
            </a:r>
            <a:r>
              <a:rPr lang="fr-BE" dirty="0" err="1" smtClean="0"/>
              <a:t>Belgian</a:t>
            </a:r>
            <a:r>
              <a:rPr lang="fr-BE" dirty="0" smtClean="0"/>
              <a:t> institutions in NG. </a:t>
            </a:r>
          </a:p>
          <a:p>
            <a:pPr lvl="1"/>
            <a:r>
              <a:rPr lang="fr-BE" dirty="0"/>
              <a:t>M</a:t>
            </a:r>
            <a:r>
              <a:rPr lang="fr-BE" dirty="0" smtClean="0"/>
              <a:t>essage </a:t>
            </a:r>
            <a:r>
              <a:rPr lang="fr-BE" dirty="0" err="1" smtClean="0"/>
              <a:t>metadata</a:t>
            </a:r>
            <a:r>
              <a:rPr lang="fr-BE" dirty="0" smtClean="0"/>
              <a:t> </a:t>
            </a:r>
            <a:r>
              <a:rPr lang="fr-BE" dirty="0" err="1" smtClean="0"/>
              <a:t>can</a:t>
            </a:r>
            <a:r>
              <a:rPr lang="fr-BE" dirty="0" smtClean="0"/>
              <a:t> </a:t>
            </a:r>
            <a:r>
              <a:rPr lang="fr-BE" dirty="0" err="1" smtClean="0"/>
              <a:t>be</a:t>
            </a:r>
            <a:r>
              <a:rPr lang="fr-BE" dirty="0" smtClean="0"/>
              <a:t> </a:t>
            </a:r>
            <a:r>
              <a:rPr lang="fr-BE" dirty="0" err="1" smtClean="0"/>
              <a:t>mapped</a:t>
            </a:r>
            <a:r>
              <a:rPr lang="fr-BE" dirty="0"/>
              <a:t> </a:t>
            </a:r>
            <a:r>
              <a:rPr lang="fr-BE" dirty="0" smtClean="0"/>
              <a:t>in NG to CBSS format (</a:t>
            </a:r>
            <a:r>
              <a:rPr lang="fr-BE" dirty="0" err="1" smtClean="0"/>
              <a:t>e.g</a:t>
            </a:r>
            <a:r>
              <a:rPr lang="fr-BE" dirty="0" smtClean="0"/>
              <a:t>. identification of </a:t>
            </a:r>
            <a:r>
              <a:rPr lang="fr-BE" dirty="0" err="1" smtClean="0"/>
              <a:t>Belgian</a:t>
            </a:r>
            <a:r>
              <a:rPr lang="fr-BE" dirty="0" smtClean="0"/>
              <a:t> institution).</a:t>
            </a:r>
          </a:p>
          <a:p>
            <a:pPr lvl="1"/>
            <a:r>
              <a:rPr lang="fr-BE" dirty="0" smtClean="0"/>
              <a:t>Identification matches </a:t>
            </a:r>
            <a:r>
              <a:rPr lang="fr-BE" dirty="0" err="1" smtClean="0"/>
              <a:t>will</a:t>
            </a:r>
            <a:r>
              <a:rPr lang="fr-BE" dirty="0" smtClean="0"/>
              <a:t> </a:t>
            </a:r>
            <a:r>
              <a:rPr lang="fr-BE" dirty="0" err="1" smtClean="0"/>
              <a:t>be</a:t>
            </a:r>
            <a:r>
              <a:rPr lang="fr-BE" dirty="0" smtClean="0"/>
              <a:t> </a:t>
            </a:r>
            <a:r>
              <a:rPr lang="fr-BE" dirty="0" err="1" smtClean="0"/>
              <a:t>added</a:t>
            </a:r>
            <a:r>
              <a:rPr lang="fr-BE" dirty="0" smtClean="0"/>
              <a:t> to </a:t>
            </a:r>
            <a:r>
              <a:rPr lang="fr-BE" dirty="0"/>
              <a:t>m</a:t>
            </a:r>
            <a:r>
              <a:rPr lang="fr-BE" dirty="0" smtClean="0"/>
              <a:t>essages </a:t>
            </a:r>
            <a:r>
              <a:rPr lang="fr-BE" dirty="0" err="1" smtClean="0"/>
              <a:t>from</a:t>
            </a:r>
            <a:r>
              <a:rPr lang="fr-BE" dirty="0" smtClean="0"/>
              <a:t> </a:t>
            </a:r>
            <a:r>
              <a:rPr lang="fr-BE" dirty="0" err="1" smtClean="0"/>
              <a:t>foreign</a:t>
            </a:r>
            <a:r>
              <a:rPr lang="fr-BE" dirty="0" smtClean="0"/>
              <a:t> CI </a:t>
            </a:r>
            <a:r>
              <a:rPr lang="fr-BE" dirty="0" err="1" smtClean="0"/>
              <a:t>without</a:t>
            </a:r>
            <a:r>
              <a:rPr lang="fr-BE" dirty="0" smtClean="0"/>
              <a:t> SSIN</a:t>
            </a:r>
          </a:p>
          <a:p>
            <a:pPr lvl="1"/>
            <a:endParaRPr lang="fr-BE" dirty="0" smtClean="0"/>
          </a:p>
          <a:p>
            <a:endParaRPr lang="fr-BE" dirty="0" smtClean="0"/>
          </a:p>
          <a:p>
            <a:pPr lvl="1"/>
            <a:endParaRPr lang="fr-BE" dirty="0" smtClean="0"/>
          </a:p>
          <a:p>
            <a:pPr lvl="1"/>
            <a:endParaRPr lang="fr-BE" dirty="0"/>
          </a:p>
        </p:txBody>
      </p:sp>
      <p:sp>
        <p:nvSpPr>
          <p:cNvPr id="4" name="Slide Number Placeholder 3"/>
          <p:cNvSpPr>
            <a:spLocks noGrp="1"/>
          </p:cNvSpPr>
          <p:nvPr>
            <p:ph type="sldNum" sz="quarter" idx="10"/>
          </p:nvPr>
        </p:nvSpPr>
        <p:spPr/>
        <p:txBody>
          <a:bodyPr/>
          <a:lstStyle/>
          <a:p>
            <a:pPr>
              <a:defRPr/>
            </a:pPr>
            <a:fld id="{907ADF83-B959-478E-9548-006E0138F95F}" type="slidenum">
              <a:rPr lang="en-GB" smtClean="0"/>
              <a:pPr>
                <a:defRPr/>
              </a:pPr>
              <a:t>9</a:t>
            </a:fld>
            <a:endParaRPr lang="en-GB" dirty="0"/>
          </a:p>
        </p:txBody>
      </p:sp>
    </p:spTree>
    <p:extLst>
      <p:ext uri="{BB962C8B-B14F-4D97-AF65-F5344CB8AC3E}">
        <p14:creationId xmlns:p14="http://schemas.microsoft.com/office/powerpoint/2010/main" val="20355159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8518</TotalTime>
  <Words>697</Words>
  <Application>Microsoft Office PowerPoint</Application>
  <PresentationFormat>On-screen Show (4:3)</PresentationFormat>
  <Paragraphs>100</Paragraphs>
  <Slides>9</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vt:lpstr>
      <vt:lpstr>Calibri</vt:lpstr>
      <vt:lpstr>Calibri Light</vt:lpstr>
      <vt:lpstr>Courier New</vt:lpstr>
      <vt:lpstr>Verdana</vt:lpstr>
      <vt:lpstr>Office Theme</vt:lpstr>
      <vt:lpstr>Unknown</vt:lpstr>
      <vt:lpstr>PowerPoint Presentation</vt:lpstr>
      <vt:lpstr>Electronic Exchange of Social Security Information (EESSI) -  Perspective</vt:lpstr>
      <vt:lpstr>EESSI &amp; BelEESSI</vt:lpstr>
      <vt:lpstr>EESSI &amp; BelEESSI</vt:lpstr>
      <vt:lpstr>RINA</vt:lpstr>
      <vt:lpstr>Belgian architecture for EESSI</vt:lpstr>
      <vt:lpstr>Belgian architecture for EESSI</vt:lpstr>
      <vt:lpstr>Consequences</vt:lpstr>
      <vt:lpstr>Consequences</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Etienne Caboni</dc:creator>
  <cp:lastModifiedBy>Etienne Caboni</cp:lastModifiedBy>
  <cp:revision>713</cp:revision>
  <cp:lastPrinted>2015-02-13T10:01:11Z</cp:lastPrinted>
  <dcterms:created xsi:type="dcterms:W3CDTF">2013-03-05T07:37:33Z</dcterms:created>
  <dcterms:modified xsi:type="dcterms:W3CDTF">2017-08-30T11:49:39Z</dcterms:modified>
</cp:coreProperties>
</file>