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4"/>
  </p:notesMasterIdLst>
  <p:handoutMasterIdLst>
    <p:handoutMasterId r:id="rId65"/>
  </p:handoutMasterIdLst>
  <p:sldIdLst>
    <p:sldId id="332" r:id="rId2"/>
    <p:sldId id="267" r:id="rId3"/>
    <p:sldId id="341" r:id="rId4"/>
    <p:sldId id="343" r:id="rId5"/>
    <p:sldId id="268" r:id="rId6"/>
    <p:sldId id="354" r:id="rId7"/>
    <p:sldId id="382" r:id="rId8"/>
    <p:sldId id="355" r:id="rId9"/>
    <p:sldId id="356" r:id="rId10"/>
    <p:sldId id="391" r:id="rId11"/>
    <p:sldId id="360" r:id="rId12"/>
    <p:sldId id="357" r:id="rId13"/>
    <p:sldId id="358" r:id="rId14"/>
    <p:sldId id="359" r:id="rId15"/>
    <p:sldId id="392" r:id="rId16"/>
    <p:sldId id="269" r:id="rId17"/>
    <p:sldId id="271" r:id="rId18"/>
    <p:sldId id="502" r:id="rId19"/>
    <p:sldId id="503" r:id="rId20"/>
    <p:sldId id="519" r:id="rId21"/>
    <p:sldId id="514" r:id="rId22"/>
    <p:sldId id="515" r:id="rId23"/>
    <p:sldId id="516" r:id="rId24"/>
    <p:sldId id="275" r:id="rId25"/>
    <p:sldId id="500" r:id="rId26"/>
    <p:sldId id="527" r:id="rId27"/>
    <p:sldId id="276" r:id="rId28"/>
    <p:sldId id="474" r:id="rId29"/>
    <p:sldId id="475" r:id="rId30"/>
    <p:sldId id="469" r:id="rId31"/>
    <p:sldId id="476" r:id="rId32"/>
    <p:sldId id="477" r:id="rId33"/>
    <p:sldId id="478" r:id="rId34"/>
    <p:sldId id="517" r:id="rId35"/>
    <p:sldId id="518" r:id="rId36"/>
    <p:sldId id="521" r:id="rId37"/>
    <p:sldId id="523" r:id="rId38"/>
    <p:sldId id="522" r:id="rId39"/>
    <p:sldId id="479" r:id="rId40"/>
    <p:sldId id="480" r:id="rId41"/>
    <p:sldId id="481" r:id="rId42"/>
    <p:sldId id="482" r:id="rId43"/>
    <p:sldId id="520" r:id="rId44"/>
    <p:sldId id="495" r:id="rId45"/>
    <p:sldId id="496" r:id="rId46"/>
    <p:sldId id="488" r:id="rId47"/>
    <p:sldId id="489" r:id="rId48"/>
    <p:sldId id="490" r:id="rId49"/>
    <p:sldId id="491" r:id="rId50"/>
    <p:sldId id="492" r:id="rId51"/>
    <p:sldId id="493" r:id="rId52"/>
    <p:sldId id="494" r:id="rId53"/>
    <p:sldId id="524" r:id="rId54"/>
    <p:sldId id="506" r:id="rId55"/>
    <p:sldId id="511" r:id="rId56"/>
    <p:sldId id="507" r:id="rId57"/>
    <p:sldId id="508" r:id="rId58"/>
    <p:sldId id="509" r:id="rId59"/>
    <p:sldId id="510" r:id="rId60"/>
    <p:sldId id="526" r:id="rId61"/>
    <p:sldId id="512" r:id="rId62"/>
    <p:sldId id="331" r:id="rId6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3E6E5A"/>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94676" autoAdjust="0"/>
  </p:normalViewPr>
  <p:slideViewPr>
    <p:cSldViewPr snapToGrid="0" snapToObjects="1">
      <p:cViewPr varScale="1">
        <p:scale>
          <a:sx n="111" d="100"/>
          <a:sy n="111" d="100"/>
        </p:scale>
        <p:origin x="1716" y="96"/>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https://vlaamseoverheid.sharepoint.com/sites/Zg-projecten/P20160007/Rapporten/Maart%202017/20161202%20-%20maandrapport%20-%20onderliggend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laamseoverheid.sharepoint.com/sites/Zg-projecten/P20160007/Rapporten/April%202017/20170430%20-%20maandrapport%20-%20onderliggend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U10\AppData\Local\Temp\notesC9812B\20170508_Total_active_consents_PR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5787187666979"/>
          <c:y val="5.0608981460375957E-2"/>
          <c:w val="0.86294578380179976"/>
          <c:h val="0.8887277194291201"/>
        </c:manualLayout>
      </c:layout>
      <c:lineChart>
        <c:grouping val="standard"/>
        <c:varyColors val="0"/>
        <c:ser>
          <c:idx val="1"/>
          <c:order val="0"/>
          <c:tx>
            <c:strRef>
              <c:f>'Data-elementen'!$C$5</c:f>
              <c:strCache>
                <c:ptCount val="1"/>
                <c:pt idx="0">
                  <c:v>Sumehrs</c:v>
                </c:pt>
              </c:strCache>
            </c:strRef>
          </c:tx>
          <c:spPr>
            <a:ln w="28575" cap="rnd">
              <a:solidFill>
                <a:schemeClr val="accent2"/>
              </a:solidFill>
              <a:round/>
            </a:ln>
            <a:effectLst/>
          </c:spPr>
          <c:marker>
            <c:symbol val="none"/>
          </c:marker>
          <c:cat>
            <c:strRef>
              <c:f>'Data-elementen'!$D$3:$O$3</c:f>
              <c:strCache>
                <c:ptCount val="12"/>
                <c:pt idx="0">
                  <c:v>apr/16</c:v>
                </c:pt>
                <c:pt idx="1">
                  <c:v>mei/16</c:v>
                </c:pt>
                <c:pt idx="2">
                  <c:v>jun/16</c:v>
                </c:pt>
                <c:pt idx="3">
                  <c:v>jul/16</c:v>
                </c:pt>
                <c:pt idx="4">
                  <c:v>aug/16</c:v>
                </c:pt>
                <c:pt idx="5">
                  <c:v>sep/16</c:v>
                </c:pt>
                <c:pt idx="6">
                  <c:v>okt/16</c:v>
                </c:pt>
                <c:pt idx="7">
                  <c:v>nov/16</c:v>
                </c:pt>
                <c:pt idx="8">
                  <c:v>dec/16</c:v>
                </c:pt>
                <c:pt idx="9">
                  <c:v>jan/17</c:v>
                </c:pt>
                <c:pt idx="10">
                  <c:v>feb/17</c:v>
                </c:pt>
                <c:pt idx="11">
                  <c:v>mrt/17</c:v>
                </c:pt>
              </c:strCache>
            </c:strRef>
          </c:cat>
          <c:val>
            <c:numRef>
              <c:f>'Data-elementen'!$D$5:$O$5</c:f>
              <c:numCache>
                <c:formatCode>#,##0</c:formatCode>
                <c:ptCount val="12"/>
                <c:pt idx="0">
                  <c:v>392667</c:v>
                </c:pt>
                <c:pt idx="1">
                  <c:v>442008</c:v>
                </c:pt>
                <c:pt idx="2">
                  <c:v>487405</c:v>
                </c:pt>
                <c:pt idx="3">
                  <c:v>529137</c:v>
                </c:pt>
                <c:pt idx="4">
                  <c:v>581959</c:v>
                </c:pt>
                <c:pt idx="5">
                  <c:v>649928</c:v>
                </c:pt>
                <c:pt idx="6">
                  <c:v>732300</c:v>
                </c:pt>
                <c:pt idx="7">
                  <c:v>822988</c:v>
                </c:pt>
                <c:pt idx="8">
                  <c:v>945163</c:v>
                </c:pt>
                <c:pt idx="9" formatCode="#.##,,&quot; mln.&quot;;">
                  <c:v>1044934</c:v>
                </c:pt>
                <c:pt idx="10" formatCode="#.##,,&quot; mln.&quot;;">
                  <c:v>1110496</c:v>
                </c:pt>
                <c:pt idx="11" formatCode="#.##,,&quot; mln.&quot;;">
                  <c:v>1166721</c:v>
                </c:pt>
              </c:numCache>
            </c:numRef>
          </c:val>
          <c:smooth val="0"/>
          <c:extLst>
            <c:ext xmlns:c16="http://schemas.microsoft.com/office/drawing/2014/chart" uri="{C3380CC4-5D6E-409C-BE32-E72D297353CC}">
              <c16:uniqueId val="{00000000-5C66-4BBF-BA08-12D624601341}"/>
            </c:ext>
          </c:extLst>
        </c:ser>
        <c:dLbls>
          <c:showLegendKey val="0"/>
          <c:showVal val="0"/>
          <c:showCatName val="0"/>
          <c:showSerName val="0"/>
          <c:showPercent val="0"/>
          <c:showBubbleSize val="0"/>
        </c:dLbls>
        <c:smooth val="0"/>
        <c:axId val="448687952"/>
        <c:axId val="483487752"/>
      </c:lineChart>
      <c:catAx>
        <c:axId val="44868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83487752"/>
        <c:crosses val="autoZero"/>
        <c:auto val="1"/>
        <c:lblAlgn val="ctr"/>
        <c:lblOffset val="100"/>
        <c:noMultiLvlLbl val="0"/>
      </c:catAx>
      <c:valAx>
        <c:axId val="483487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68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dirty="0"/>
              <a:t>Totaal aantal </a:t>
            </a:r>
            <a:r>
              <a:rPr lang="nl-BE" dirty="0" smtClean="0"/>
              <a:t>raadplegingen</a:t>
            </a:r>
            <a:endParaRPr lang="nl-BE"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dLbls>
          <c:showLegendKey val="0"/>
          <c:showVal val="0"/>
          <c:showCatName val="0"/>
          <c:showSerName val="0"/>
          <c:showPercent val="0"/>
          <c:showBubbleSize val="0"/>
        </c:dLbls>
        <c:gapWidth val="150"/>
        <c:axId val="531010592"/>
        <c:axId val="531010264"/>
        <c:extLst>
          <c:ext xmlns:c15="http://schemas.microsoft.com/office/drawing/2012/chart" uri="{02D57815-91ED-43cb-92C2-25804820EDAC}">
            <c15:filteredBarSeries>
              <c15:ser>
                <c:idx val="0"/>
                <c:order val="0"/>
                <c:tx>
                  <c:strRef>
                    <c:extLst>
                      <c:ext uri="{02D57815-91ED-43cb-92C2-25804820EDAC}">
                        <c15:formulaRef>
                          <c15:sqref>'aantal cons per beroepsgr'!$E$5</c15:sqref>
                        </c15:formulaRef>
                      </c:ext>
                    </c:extLst>
                    <c:strCache>
                      <c:ptCount val="1"/>
                      <c:pt idx="0">
                        <c:v>Huisarts</c:v>
                      </c:pt>
                    </c:strCache>
                  </c:strRef>
                </c:tx>
                <c:spPr>
                  <a:solidFill>
                    <a:schemeClr val="accent1"/>
                  </a:solidFill>
                  <a:ln>
                    <a:noFill/>
                  </a:ln>
                  <a:effectLst/>
                </c:spPr>
                <c:invertIfNegative val="0"/>
                <c:cat>
                  <c:numRef>
                    <c:extLst>
                      <c:ex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c:ext uri="{02D57815-91ED-43cb-92C2-25804820EDAC}">
                        <c15:formulaRef>
                          <c15:sqref>'aantal cons per beroepsgr'!$F$5:$M$5</c15:sqref>
                        </c15:formulaRef>
                      </c:ext>
                    </c:extLst>
                    <c:numCache>
                      <c:formatCode>#,##0</c:formatCode>
                      <c:ptCount val="8"/>
                      <c:pt idx="0">
                        <c:v>422417</c:v>
                      </c:pt>
                      <c:pt idx="1">
                        <c:v>453978</c:v>
                      </c:pt>
                      <c:pt idx="2">
                        <c:v>413741</c:v>
                      </c:pt>
                      <c:pt idx="3">
                        <c:v>558163</c:v>
                      </c:pt>
                      <c:pt idx="4">
                        <c:v>883662</c:v>
                      </c:pt>
                      <c:pt idx="5" formatCode="#.##,,&quot; mln.&quot;;">
                        <c:v>1104974</c:v>
                      </c:pt>
                      <c:pt idx="6" formatCode="#.##,,&quot; mln.&quot;;">
                        <c:v>1268848</c:v>
                      </c:pt>
                      <c:pt idx="7" formatCode="#.##,,&quot; mln.&quot;;">
                        <c:v>1338436</c:v>
                      </c:pt>
                    </c:numCache>
                  </c:numRef>
                </c:val>
                <c:extLst>
                  <c:ext xmlns:c16="http://schemas.microsoft.com/office/drawing/2014/chart" uri="{C3380CC4-5D6E-409C-BE32-E72D297353CC}">
                    <c16:uniqueId val="{00000001-3483-49A1-8F06-BBF494CD24E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'aantal cons per beroepsgr'!$E$6</c15:sqref>
                        </c15:formulaRef>
                      </c:ext>
                    </c:extLst>
                    <c:strCache>
                      <c:ptCount val="1"/>
                      <c:pt idx="0">
                        <c:v>Apotheek</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beroepsgr'!$F$6:$J$6</c15:sqref>
                        </c15:formulaRef>
                      </c:ext>
                    </c:extLst>
                    <c:numCache>
                      <c:formatCode>#,##0</c:formatCode>
                      <c:ptCount val="5"/>
                      <c:pt idx="0">
                        <c:v>3857</c:v>
                      </c:pt>
                      <c:pt idx="1">
                        <c:v>4143</c:v>
                      </c:pt>
                      <c:pt idx="2">
                        <c:v>3692</c:v>
                      </c:pt>
                      <c:pt idx="3">
                        <c:v>4515</c:v>
                      </c:pt>
                      <c:pt idx="4">
                        <c:v>5833</c:v>
                      </c:pt>
                    </c:numCache>
                  </c:numRef>
                </c:val>
                <c:extLst xmlns:c15="http://schemas.microsoft.com/office/drawing/2012/chart">
                  <c:ext xmlns:c16="http://schemas.microsoft.com/office/drawing/2014/chart" uri="{C3380CC4-5D6E-409C-BE32-E72D297353CC}">
                    <c16:uniqueId val="{00000002-3483-49A1-8F06-BBF494CD24E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'aantal cons per beroepsgr'!$E$8</c15:sqref>
                        </c15:formulaRef>
                      </c:ext>
                    </c:extLst>
                    <c:strCache>
                      <c:ptCount val="1"/>
                      <c:pt idx="0">
                        <c:v>Patiënt</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beroepsgr'!$F$8:$J$8</c15:sqref>
                        </c15:formulaRef>
                      </c:ext>
                    </c:extLst>
                    <c:numCache>
                      <c:formatCode>#,##0</c:formatCode>
                      <c:ptCount val="5"/>
                      <c:pt idx="0">
                        <c:v>2294</c:v>
                      </c:pt>
                      <c:pt idx="1">
                        <c:v>2717</c:v>
                      </c:pt>
                      <c:pt idx="2">
                        <c:v>1418</c:v>
                      </c:pt>
                      <c:pt idx="3">
                        <c:v>1213</c:v>
                      </c:pt>
                      <c:pt idx="4">
                        <c:v>1250</c:v>
                      </c:pt>
                    </c:numCache>
                  </c:numRef>
                </c:val>
                <c:extLst xmlns:c15="http://schemas.microsoft.com/office/drawing/2012/chart">
                  <c:ext xmlns:c16="http://schemas.microsoft.com/office/drawing/2014/chart" uri="{C3380CC4-5D6E-409C-BE32-E72D297353CC}">
                    <c16:uniqueId val="{00000003-3483-49A1-8F06-BBF494CD24E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'aantal cons per beroepsgr'!$E$9</c15:sqref>
                        </c15:formulaRef>
                      </c:ext>
                    </c:extLst>
                    <c:strCache>
                      <c:ptCount val="1"/>
                      <c:pt idx="0">
                        <c:v>Hubs</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beroepsgr'!$F$9:$J$9</c15:sqref>
                        </c15:formulaRef>
                      </c:ext>
                    </c:extLst>
                    <c:numCache>
                      <c:formatCode>#,##0</c:formatCode>
                      <c:ptCount val="5"/>
                      <c:pt idx="0">
                        <c:v>574</c:v>
                      </c:pt>
                      <c:pt idx="1">
                        <c:v>674</c:v>
                      </c:pt>
                      <c:pt idx="2">
                        <c:v>569</c:v>
                      </c:pt>
                      <c:pt idx="3">
                        <c:v>714</c:v>
                      </c:pt>
                      <c:pt idx="4">
                        <c:v>852</c:v>
                      </c:pt>
                    </c:numCache>
                  </c:numRef>
                </c:val>
                <c:extLst xmlns:c15="http://schemas.microsoft.com/office/drawing/2012/chart">
                  <c:ext xmlns:c16="http://schemas.microsoft.com/office/drawing/2014/chart" uri="{C3380CC4-5D6E-409C-BE32-E72D297353CC}">
                    <c16:uniqueId val="{00000004-3483-49A1-8F06-BBF494CD24E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'aantal cons per beroepsgr'!$E$10</c15:sqref>
                        </c15:formulaRef>
                      </c:ext>
                    </c:extLst>
                    <c:strCache>
                      <c:ptCount val="1"/>
                      <c:pt idx="0">
                        <c:v>VPK (zelfst.)</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beroepsgr'!$F$10:$J$10</c15:sqref>
                        </c15:formulaRef>
                      </c:ext>
                    </c:extLst>
                    <c:numCache>
                      <c:formatCode>#,##0</c:formatCode>
                      <c:ptCount val="5"/>
                      <c:pt idx="0">
                        <c:v>13</c:v>
                      </c:pt>
                      <c:pt idx="1">
                        <c:v>2</c:v>
                      </c:pt>
                      <c:pt idx="2">
                        <c:v>0</c:v>
                      </c:pt>
                      <c:pt idx="3">
                        <c:v>0</c:v>
                      </c:pt>
                      <c:pt idx="4">
                        <c:v>0</c:v>
                      </c:pt>
                    </c:numCache>
                  </c:numRef>
                </c:val>
                <c:extLst xmlns:c15="http://schemas.microsoft.com/office/drawing/2012/chart">
                  <c:ext xmlns:c16="http://schemas.microsoft.com/office/drawing/2014/chart" uri="{C3380CC4-5D6E-409C-BE32-E72D297353CC}">
                    <c16:uniqueId val="{00000005-3483-49A1-8F06-BBF494CD24E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'aantal cons per beroepsgr'!$E$11</c15:sqref>
                        </c15:formulaRef>
                      </c:ext>
                    </c:extLst>
                    <c:strCache>
                      <c:ptCount val="1"/>
                      <c:pt idx="0">
                        <c:v>VPK (org.)</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beroepsgr'!$F$11:$J$11</c15:sqref>
                        </c15:formulaRef>
                      </c:ext>
                    </c:extLst>
                    <c:numCache>
                      <c:formatCode>#,##0</c:formatCode>
                      <c:ptCount val="5"/>
                      <c:pt idx="0">
                        <c:v>3570</c:v>
                      </c:pt>
                      <c:pt idx="1">
                        <c:v>3796</c:v>
                      </c:pt>
                      <c:pt idx="2">
                        <c:v>4154</c:v>
                      </c:pt>
                      <c:pt idx="3">
                        <c:v>4149</c:v>
                      </c:pt>
                      <c:pt idx="4">
                        <c:v>4060</c:v>
                      </c:pt>
                    </c:numCache>
                  </c:numRef>
                </c:val>
                <c:extLst xmlns:c15="http://schemas.microsoft.com/office/drawing/2012/chart">
                  <c:ext xmlns:c16="http://schemas.microsoft.com/office/drawing/2014/chart" uri="{C3380CC4-5D6E-409C-BE32-E72D297353CC}">
                    <c16:uniqueId val="{00000006-3483-49A1-8F06-BBF494CD24E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'aantal cons per beroepsgr'!$E$12</c15:sqref>
                        </c15:formulaRef>
                      </c:ext>
                    </c:extLst>
                    <c:strCache>
                      <c:ptCount val="1"/>
                      <c:pt idx="0">
                        <c:v>Ziekenh.</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beroepsgr'!$F$12:$M$12</c15:sqref>
                        </c15:formulaRef>
                      </c:ext>
                    </c:extLst>
                    <c:numCache>
                      <c:formatCode>#,##0</c:formatCode>
                      <c:ptCount val="8"/>
                      <c:pt idx="0">
                        <c:v>3816</c:v>
                      </c:pt>
                      <c:pt idx="1">
                        <c:v>7208</c:v>
                      </c:pt>
                      <c:pt idx="2">
                        <c:v>9961</c:v>
                      </c:pt>
                      <c:pt idx="3">
                        <c:v>16144</c:v>
                      </c:pt>
                      <c:pt idx="4">
                        <c:v>19942</c:v>
                      </c:pt>
                      <c:pt idx="5">
                        <c:v>335229</c:v>
                      </c:pt>
                      <c:pt idx="6">
                        <c:v>318536</c:v>
                      </c:pt>
                      <c:pt idx="7">
                        <c:v>334912</c:v>
                      </c:pt>
                    </c:numCache>
                  </c:numRef>
                </c:val>
                <c:extLst xmlns:c15="http://schemas.microsoft.com/office/drawing/2012/chart">
                  <c:ext xmlns:c16="http://schemas.microsoft.com/office/drawing/2014/chart" uri="{C3380CC4-5D6E-409C-BE32-E72D297353CC}">
                    <c16:uniqueId val="{00000007-3483-49A1-8F06-BBF494CD24E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'aantal cons per beroepsgr'!$E$13</c15:sqref>
                        </c15:formulaRef>
                      </c:ext>
                    </c:extLst>
                    <c:strCache>
                      <c:ptCount val="1"/>
                      <c:pt idx="0">
                        <c:v>WZC</c:v>
                      </c:pt>
                    </c:strCache>
                  </c:strRef>
                </c:tx>
                <c:spPr>
                  <a:solidFill>
                    <a:schemeClr val="accent2">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beroepsgr'!$F$13:$M$13</c15:sqref>
                        </c15:formulaRef>
                      </c:ext>
                    </c:extLst>
                    <c:numCache>
                      <c:formatCode>#,##0</c:formatCode>
                      <c:ptCount val="8"/>
                      <c:pt idx="0">
                        <c:v>0</c:v>
                      </c:pt>
                      <c:pt idx="1">
                        <c:v>0</c:v>
                      </c:pt>
                      <c:pt idx="2">
                        <c:v>0</c:v>
                      </c:pt>
                      <c:pt idx="3">
                        <c:v>40</c:v>
                      </c:pt>
                      <c:pt idx="4">
                        <c:v>14</c:v>
                      </c:pt>
                      <c:pt idx="5">
                        <c:v>60</c:v>
                      </c:pt>
                      <c:pt idx="6">
                        <c:v>14</c:v>
                      </c:pt>
                      <c:pt idx="7">
                        <c:v>18</c:v>
                      </c:pt>
                    </c:numCache>
                  </c:numRef>
                </c:val>
                <c:extLst xmlns:c15="http://schemas.microsoft.com/office/drawing/2012/chart">
                  <c:ext xmlns:c16="http://schemas.microsoft.com/office/drawing/2014/chart" uri="{C3380CC4-5D6E-409C-BE32-E72D297353CC}">
                    <c16:uniqueId val="{00000008-3483-49A1-8F06-BBF494CD24E9}"/>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'aantal cons per beroepsgr'!$E$7</c15:sqref>
                        </c15:formulaRef>
                      </c:ext>
                    </c:extLst>
                    <c:strCache>
                      <c:ptCount val="1"/>
                      <c:pt idx="0">
                        <c:v>Tandarts</c:v>
                      </c:pt>
                    </c:strCache>
                  </c:strRef>
                </c:tx>
                <c:spPr>
                  <a:solidFill>
                    <a:schemeClr val="accent4">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'aantal cons per beroepsgr'!$F$4:$M$4</c15:sqref>
                        </c15:formulaRef>
                      </c:ext>
                    </c:extLst>
                    <c:numCache>
                      <c:formatCode>mmm\-yy</c:formatCode>
                      <c:ptCount val="8"/>
                      <c:pt idx="0">
                        <c:v>42491</c:v>
                      </c:pt>
                      <c:pt idx="1">
                        <c:v>42522</c:v>
                      </c:pt>
                      <c:pt idx="2">
                        <c:v>42552</c:v>
                      </c:pt>
                      <c:pt idx="3">
                        <c:v>42583</c:v>
                      </c:pt>
                      <c:pt idx="4">
                        <c:v>42614</c:v>
                      </c:pt>
                      <c:pt idx="5">
                        <c:v>42644</c:v>
                      </c:pt>
                      <c:pt idx="6">
                        <c:v>42675</c:v>
                      </c:pt>
                      <c:pt idx="7">
                        <c:v>42705</c:v>
                      </c:pt>
                    </c:numCache>
                  </c:numRef>
                </c:cat>
                <c:val>
                  <c:numRef>
                    <c:extLst xmlns:c15="http://schemas.microsoft.com/office/drawing/2012/chart">
                      <c:ext xmlns:c15="http://schemas.microsoft.com/office/drawing/2012/chart" uri="{02D57815-91ED-43cb-92C2-25804820EDAC}">
                        <c15:formulaRef>
                          <c15:sqref>'aantal cons per beroepsgr'!$F$7:$M$7</c15:sqref>
                        </c15:formulaRef>
                      </c:ext>
                    </c:extLst>
                    <c:numCache>
                      <c:formatCode>General</c:formatCode>
                      <c:ptCount val="8"/>
                      <c:pt idx="6" formatCode="#,##0">
                        <c:v>1</c:v>
                      </c:pt>
                      <c:pt idx="7" formatCode="#,##0">
                        <c:v>0</c:v>
                      </c:pt>
                    </c:numCache>
                  </c:numRef>
                </c:val>
                <c:extLst xmlns:c15="http://schemas.microsoft.com/office/drawing/2012/chart">
                  <c:ext xmlns:c16="http://schemas.microsoft.com/office/drawing/2014/chart" uri="{C3380CC4-5D6E-409C-BE32-E72D297353CC}">
                    <c16:uniqueId val="{00000009-3483-49A1-8F06-BBF494CD24E9}"/>
                  </c:ext>
                </c:extLst>
              </c15:ser>
            </c15:filteredBarSeries>
          </c:ext>
        </c:extLst>
      </c:barChart>
      <c:lineChart>
        <c:grouping val="standard"/>
        <c:varyColors val="0"/>
        <c:ser>
          <c:idx val="8"/>
          <c:order val="9"/>
          <c:tx>
            <c:strRef>
              <c:f>'aantal cons per beroepsgr'!$E$14</c:f>
              <c:strCache>
                <c:ptCount val="1"/>
                <c:pt idx="0">
                  <c:v>Totaal</c:v>
                </c:pt>
              </c:strCache>
            </c:strRef>
          </c:tx>
          <c:spPr>
            <a:ln w="28575" cap="rnd">
              <a:solidFill>
                <a:schemeClr val="accent3">
                  <a:lumMod val="60000"/>
                </a:schemeClr>
              </a:solidFill>
              <a:round/>
            </a:ln>
            <a:effectLst/>
          </c:spPr>
          <c:marker>
            <c:symbol val="none"/>
          </c:marker>
          <c:cat>
            <c:numRef>
              <c:f>'aantal cons per beroepsgr'!$F$4:$Q$4</c:f>
              <c:numCache>
                <c:formatCode>mmm\-yy</c:formatCode>
                <c:ptCount val="12"/>
                <c:pt idx="0">
                  <c:v>42491</c:v>
                </c:pt>
                <c:pt idx="1">
                  <c:v>42522</c:v>
                </c:pt>
                <c:pt idx="2">
                  <c:v>42552</c:v>
                </c:pt>
                <c:pt idx="3">
                  <c:v>42583</c:v>
                </c:pt>
                <c:pt idx="4">
                  <c:v>42614</c:v>
                </c:pt>
                <c:pt idx="5">
                  <c:v>42644</c:v>
                </c:pt>
                <c:pt idx="6">
                  <c:v>42675</c:v>
                </c:pt>
                <c:pt idx="7">
                  <c:v>42705</c:v>
                </c:pt>
                <c:pt idx="8">
                  <c:v>42736</c:v>
                </c:pt>
                <c:pt idx="9">
                  <c:v>42767</c:v>
                </c:pt>
                <c:pt idx="10">
                  <c:v>42795</c:v>
                </c:pt>
                <c:pt idx="11">
                  <c:v>42826</c:v>
                </c:pt>
              </c:numCache>
            </c:numRef>
          </c:cat>
          <c:val>
            <c:numRef>
              <c:f>'aantal cons per beroepsgr'!$F$14:$Q$14</c:f>
              <c:numCache>
                <c:formatCode>#,##0</c:formatCode>
                <c:ptCount val="12"/>
                <c:pt idx="0">
                  <c:v>436541</c:v>
                </c:pt>
                <c:pt idx="1">
                  <c:v>472518</c:v>
                </c:pt>
                <c:pt idx="2">
                  <c:v>433535</c:v>
                </c:pt>
                <c:pt idx="3">
                  <c:v>584938</c:v>
                </c:pt>
                <c:pt idx="4">
                  <c:v>915613</c:v>
                </c:pt>
                <c:pt idx="5" formatCode="#.##,,&quot; mln.&quot;;">
                  <c:v>1456011</c:v>
                </c:pt>
                <c:pt idx="6" formatCode="#.##,,&quot; mln.&quot;;">
                  <c:v>1604619</c:v>
                </c:pt>
                <c:pt idx="7" formatCode="#.##,,&quot; mln.&quot;;">
                  <c:v>1693126</c:v>
                </c:pt>
                <c:pt idx="8" formatCode="#.##,,&quot; mln.&quot;;">
                  <c:v>2079895</c:v>
                </c:pt>
                <c:pt idx="9" formatCode="#.##,,&quot; mln.&quot;;">
                  <c:v>1912399</c:v>
                </c:pt>
                <c:pt idx="10" formatCode="#.##,,&quot; mln.&quot;;">
                  <c:v>2418128</c:v>
                </c:pt>
                <c:pt idx="11" formatCode="#.##,,&quot; mln.&quot;;">
                  <c:v>3197278</c:v>
                </c:pt>
              </c:numCache>
            </c:numRef>
          </c:val>
          <c:smooth val="0"/>
          <c:extLst>
            <c:ext xmlns:c16="http://schemas.microsoft.com/office/drawing/2014/chart" uri="{C3380CC4-5D6E-409C-BE32-E72D297353CC}">
              <c16:uniqueId val="{00000000-3483-49A1-8F06-BBF494CD24E9}"/>
            </c:ext>
          </c:extLst>
        </c:ser>
        <c:dLbls>
          <c:showLegendKey val="0"/>
          <c:showVal val="0"/>
          <c:showCatName val="0"/>
          <c:showSerName val="0"/>
          <c:showPercent val="0"/>
          <c:showBubbleSize val="0"/>
        </c:dLbls>
        <c:marker val="1"/>
        <c:smooth val="0"/>
        <c:axId val="531010592"/>
        <c:axId val="531010264"/>
      </c:lineChart>
      <c:dateAx>
        <c:axId val="53101059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010264"/>
        <c:crosses val="autoZero"/>
        <c:auto val="1"/>
        <c:lblOffset val="100"/>
        <c:baseTimeUnit val="months"/>
      </c:dateAx>
      <c:valAx>
        <c:axId val="531010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101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Active</a:t>
            </a:r>
            <a:r>
              <a:rPr lang="en-GB" baseline="0" dirty="0"/>
              <a:t> Consents Evolution</a:t>
            </a:r>
          </a:p>
        </c:rich>
      </c:tx>
      <c:layout/>
      <c:overlay val="0"/>
    </c:title>
    <c:autoTitleDeleted val="0"/>
    <c:plotArea>
      <c:layout/>
      <c:lineChart>
        <c:grouping val="standard"/>
        <c:varyColors val="0"/>
        <c:ser>
          <c:idx val="0"/>
          <c:order val="0"/>
          <c:tx>
            <c:strRef>
              <c:f>'MH CONSENTS'!$B$4</c:f>
              <c:strCache>
                <c:ptCount val="1"/>
                <c:pt idx="0">
                  <c:v>Total</c:v>
                </c:pt>
              </c:strCache>
            </c:strRef>
          </c:tx>
          <c:spPr>
            <a:ln>
              <a:solidFill>
                <a:srgbClr val="002060"/>
              </a:solidFill>
            </a:ln>
          </c:spPr>
          <c:marker>
            <c:symbol val="diamond"/>
            <c:size val="7"/>
            <c:spPr>
              <a:solidFill>
                <a:srgbClr val="002060"/>
              </a:solidFill>
              <a:ln>
                <a:solidFill>
                  <a:srgbClr val="002060"/>
                </a:solidFill>
              </a:ln>
            </c:spPr>
          </c:marker>
          <c:dLbls>
            <c:dLbl>
              <c:idx val="23"/>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27F-4EEB-87BB-647F654054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'MH CONSENTS'!$A$7:$A$31</c:f>
              <c:numCache>
                <c:formatCode>m/d/yyyy</c:formatCode>
                <c:ptCount val="25"/>
                <c:pt idx="0">
                  <c:v>42701</c:v>
                </c:pt>
                <c:pt idx="1">
                  <c:v>42709</c:v>
                </c:pt>
                <c:pt idx="2">
                  <c:v>42716</c:v>
                </c:pt>
                <c:pt idx="3">
                  <c:v>42723</c:v>
                </c:pt>
                <c:pt idx="4">
                  <c:v>42730</c:v>
                </c:pt>
                <c:pt idx="5">
                  <c:v>42737</c:v>
                </c:pt>
                <c:pt idx="6">
                  <c:v>42744</c:v>
                </c:pt>
                <c:pt idx="7">
                  <c:v>42751</c:v>
                </c:pt>
                <c:pt idx="8">
                  <c:v>42758</c:v>
                </c:pt>
                <c:pt idx="9">
                  <c:v>42765</c:v>
                </c:pt>
                <c:pt idx="10">
                  <c:v>42772</c:v>
                </c:pt>
                <c:pt idx="11">
                  <c:v>42779</c:v>
                </c:pt>
                <c:pt idx="12">
                  <c:v>42786</c:v>
                </c:pt>
                <c:pt idx="13">
                  <c:v>42793</c:v>
                </c:pt>
                <c:pt idx="14">
                  <c:v>42800</c:v>
                </c:pt>
                <c:pt idx="15">
                  <c:v>42807</c:v>
                </c:pt>
                <c:pt idx="16">
                  <c:v>42814</c:v>
                </c:pt>
                <c:pt idx="17">
                  <c:v>42821</c:v>
                </c:pt>
                <c:pt idx="18">
                  <c:v>42828</c:v>
                </c:pt>
                <c:pt idx="19">
                  <c:v>42835</c:v>
                </c:pt>
                <c:pt idx="20">
                  <c:v>42842</c:v>
                </c:pt>
                <c:pt idx="21">
                  <c:v>42849</c:v>
                </c:pt>
                <c:pt idx="22">
                  <c:v>42857</c:v>
                </c:pt>
                <c:pt idx="23">
                  <c:v>42863</c:v>
                </c:pt>
              </c:numCache>
            </c:numRef>
          </c:cat>
          <c:val>
            <c:numRef>
              <c:f>'MH CONSENTS'!$B$7:$B$31</c:f>
              <c:numCache>
                <c:formatCode>General</c:formatCode>
                <c:ptCount val="25"/>
                <c:pt idx="0">
                  <c:v>4633088</c:v>
                </c:pt>
                <c:pt idx="1">
                  <c:v>4684417</c:v>
                </c:pt>
                <c:pt idx="2">
                  <c:v>4734225</c:v>
                </c:pt>
                <c:pt idx="3">
                  <c:v>4784489</c:v>
                </c:pt>
                <c:pt idx="4">
                  <c:v>4831358</c:v>
                </c:pt>
                <c:pt idx="5">
                  <c:v>4867789</c:v>
                </c:pt>
                <c:pt idx="6">
                  <c:v>4918716</c:v>
                </c:pt>
                <c:pt idx="7">
                  <c:v>4980247</c:v>
                </c:pt>
                <c:pt idx="8">
                  <c:v>5040750</c:v>
                </c:pt>
                <c:pt idx="9">
                  <c:v>5101706</c:v>
                </c:pt>
                <c:pt idx="10">
                  <c:v>5160009</c:v>
                </c:pt>
                <c:pt idx="11">
                  <c:v>5215587</c:v>
                </c:pt>
                <c:pt idx="12">
                  <c:v>5266440</c:v>
                </c:pt>
                <c:pt idx="13">
                  <c:v>5313338</c:v>
                </c:pt>
                <c:pt idx="14">
                  <c:v>5350474</c:v>
                </c:pt>
                <c:pt idx="15">
                  <c:v>5396114</c:v>
                </c:pt>
                <c:pt idx="16">
                  <c:v>5436246</c:v>
                </c:pt>
                <c:pt idx="17">
                  <c:v>5476658</c:v>
                </c:pt>
                <c:pt idx="18">
                  <c:v>5517986</c:v>
                </c:pt>
                <c:pt idx="19">
                  <c:v>5560655</c:v>
                </c:pt>
                <c:pt idx="20">
                  <c:v>5588498</c:v>
                </c:pt>
                <c:pt idx="21">
                  <c:v>5617136</c:v>
                </c:pt>
                <c:pt idx="22">
                  <c:v>5652774</c:v>
                </c:pt>
                <c:pt idx="23">
                  <c:v>5687315</c:v>
                </c:pt>
                <c:pt idx="24">
                  <c:v>#N/A</c:v>
                </c:pt>
              </c:numCache>
            </c:numRef>
          </c:val>
          <c:smooth val="0"/>
          <c:extLst>
            <c:ext xmlns:c16="http://schemas.microsoft.com/office/drawing/2014/chart" uri="{C3380CC4-5D6E-409C-BE32-E72D297353CC}">
              <c16:uniqueId val="{00000001-727F-4EEB-87BB-647F654054D8}"/>
            </c:ext>
          </c:extLst>
        </c:ser>
        <c:dLbls>
          <c:showLegendKey val="0"/>
          <c:showVal val="0"/>
          <c:showCatName val="0"/>
          <c:showSerName val="0"/>
          <c:showPercent val="0"/>
          <c:showBubbleSize val="0"/>
        </c:dLbls>
        <c:marker val="1"/>
        <c:smooth val="0"/>
        <c:axId val="44098304"/>
        <c:axId val="83512320"/>
      </c:lineChart>
      <c:dateAx>
        <c:axId val="44098304"/>
        <c:scaling>
          <c:orientation val="minMax"/>
        </c:scaling>
        <c:delete val="0"/>
        <c:axPos val="b"/>
        <c:numFmt formatCode="m/d/yyyy" sourceLinked="1"/>
        <c:majorTickMark val="none"/>
        <c:minorTickMark val="none"/>
        <c:tickLblPos val="low"/>
        <c:crossAx val="83512320"/>
        <c:crosses val="autoZero"/>
        <c:auto val="1"/>
        <c:lblOffset val="100"/>
        <c:baseTimeUnit val="days"/>
        <c:majorUnit val="7"/>
        <c:majorTimeUnit val="days"/>
        <c:minorUnit val="1"/>
        <c:minorTimeUnit val="days"/>
      </c:dateAx>
      <c:valAx>
        <c:axId val="83512320"/>
        <c:scaling>
          <c:orientation val="minMax"/>
        </c:scaling>
        <c:delete val="0"/>
        <c:axPos val="l"/>
        <c:majorGridlines/>
        <c:title>
          <c:tx>
            <c:rich>
              <a:bodyPr/>
              <a:lstStyle/>
              <a:p>
                <a:pPr>
                  <a:defRPr/>
                </a:pPr>
                <a:r>
                  <a:rPr lang="en-GB" dirty="0"/>
                  <a:t>Number of Consents  </a:t>
                </a:r>
              </a:p>
            </c:rich>
          </c:tx>
          <c:layout/>
          <c:overlay val="0"/>
        </c:title>
        <c:numFmt formatCode="General" sourceLinked="1"/>
        <c:majorTickMark val="none"/>
        <c:minorTickMark val="none"/>
        <c:tickLblPos val="nextTo"/>
        <c:crossAx val="44098304"/>
        <c:crossesAt val="41420"/>
        <c:crossBetween val="between"/>
      </c:valAx>
    </c:plotArea>
    <c:legend>
      <c:legendPos val="r"/>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5/10/2017</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5/10/2017</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181187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79780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75039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26</a:t>
            </a:fld>
            <a:endParaRPr lang="fr-BE" dirty="0"/>
          </a:p>
        </p:txBody>
      </p:sp>
    </p:spTree>
    <p:extLst>
      <p:ext uri="{BB962C8B-B14F-4D97-AF65-F5344CB8AC3E}">
        <p14:creationId xmlns:p14="http://schemas.microsoft.com/office/powerpoint/2010/main" val="355280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dirty="0"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30</a:t>
            </a:fld>
            <a:endParaRPr lang="fr-B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DAB8C-1B49-4728-8012-01A213B6DF72}" type="slidenum">
              <a:rPr lang="en-US" smtClean="0"/>
              <a:t>31</a:t>
            </a:fld>
            <a:endParaRPr lang="nl-BE" dirty="0"/>
          </a:p>
        </p:txBody>
      </p:sp>
    </p:spTree>
    <p:extLst>
      <p:ext uri="{BB962C8B-B14F-4D97-AF65-F5344CB8AC3E}">
        <p14:creationId xmlns:p14="http://schemas.microsoft.com/office/powerpoint/2010/main" val="77070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481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77696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2</a:t>
            </a:fld>
            <a:endParaRPr lang="nl-BE" altLang="en-US"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494879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37</a:t>
            </a:fld>
            <a:endParaRPr lang="fr-BE" dirty="0"/>
          </a:p>
        </p:txBody>
      </p:sp>
    </p:spTree>
    <p:extLst>
      <p:ext uri="{BB962C8B-B14F-4D97-AF65-F5344CB8AC3E}">
        <p14:creationId xmlns:p14="http://schemas.microsoft.com/office/powerpoint/2010/main" val="361608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7835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99123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760711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83069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Verzekeringscomité</a:t>
            </a:r>
          </a:p>
          <a:p>
            <a:endParaRPr lang="en-US" dirty="0"/>
          </a:p>
        </p:txBody>
      </p:sp>
      <p:sp>
        <p:nvSpPr>
          <p:cNvPr id="4" name="Slide Number Placeholder 3"/>
          <p:cNvSpPr>
            <a:spLocks noGrp="1"/>
          </p:cNvSpPr>
          <p:nvPr>
            <p:ph type="sldNum" sz="quarter" idx="10"/>
          </p:nvPr>
        </p:nvSpPr>
        <p:spPr/>
        <p:txBody>
          <a:bodyPr/>
          <a:lstStyle/>
          <a:p>
            <a:fld id="{379CA0D8-6577-48B2-BA77-88519BAFBFDA}" type="slidenum">
              <a:rPr lang="en-JM" smtClean="0"/>
              <a:pPr/>
              <a:t>60</a:t>
            </a:fld>
            <a:endParaRPr lang="en-JM" dirty="0"/>
          </a:p>
        </p:txBody>
      </p:sp>
    </p:spTree>
    <p:extLst>
      <p:ext uri="{BB962C8B-B14F-4D97-AF65-F5344CB8AC3E}">
        <p14:creationId xmlns:p14="http://schemas.microsoft.com/office/powerpoint/2010/main" val="1580072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62</a:t>
            </a:fld>
            <a:endParaRPr lang="nl-BE" alt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13</a:t>
            </a:fld>
            <a:endParaRPr lang="nl-BE" altLang="en-US" dirty="0"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blijvende stijging huisartsen gegevens </a:t>
            </a:r>
            <a:r>
              <a:rPr lang="nl-BE" dirty="0" smtClean="0"/>
              <a:t>opladen</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cumulatief</a:t>
            </a:r>
            <a:endParaRPr lang="nl-BE" dirty="0"/>
          </a:p>
          <a:p>
            <a:endParaRPr lang="nl-BE" dirty="0"/>
          </a:p>
        </p:txBody>
      </p:sp>
      <p:sp>
        <p:nvSpPr>
          <p:cNvPr id="4" name="Tijdelijke aanduiding voor dianummer 3"/>
          <p:cNvSpPr>
            <a:spLocks noGrp="1"/>
          </p:cNvSpPr>
          <p:nvPr>
            <p:ph type="sldNum" sz="quarter" idx="10"/>
          </p:nvPr>
        </p:nvSpPr>
        <p:spPr/>
        <p:txBody>
          <a:bodyPr/>
          <a:lstStyle/>
          <a:p>
            <a:fld id="{A4F1EE4A-0F1D-497E-983F-5B61215D8C28}" type="slidenum">
              <a:rPr lang="nl-BE" smtClean="0"/>
              <a:pPr/>
              <a:t>18</a:t>
            </a:fld>
            <a:endParaRPr lang="nl-BE" dirty="0"/>
          </a:p>
        </p:txBody>
      </p:sp>
    </p:spTree>
    <p:extLst>
      <p:ext uri="{BB962C8B-B14F-4D97-AF65-F5344CB8AC3E}">
        <p14:creationId xmlns:p14="http://schemas.microsoft.com/office/powerpoint/2010/main" val="198144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4F1EE4A-0F1D-497E-983F-5B61215D8C28}" type="slidenum">
              <a:rPr lang="nl-BE" smtClean="0"/>
              <a:pPr/>
              <a:t>19</a:t>
            </a:fld>
            <a:endParaRPr lang="nl-BE" dirty="0"/>
          </a:p>
        </p:txBody>
      </p:sp>
    </p:spTree>
    <p:extLst>
      <p:ext uri="{BB962C8B-B14F-4D97-AF65-F5344CB8AC3E}">
        <p14:creationId xmlns:p14="http://schemas.microsoft.com/office/powerpoint/2010/main" val="4294026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69704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dirty="0" smtClean="0"/>
          </a:p>
        </p:txBody>
      </p:sp>
    </p:spTree>
    <p:extLst>
      <p:ext uri="{BB962C8B-B14F-4D97-AF65-F5344CB8AC3E}">
        <p14:creationId xmlns:p14="http://schemas.microsoft.com/office/powerpoint/2010/main" val="876157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dirty="0" smtClean="0"/>
              <a:t>16/05/2017</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dirty="0" smtClean="0"/>
              <a:t>16/05/2017</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fr-FR" dirty="0" smtClean="0"/>
              <a:t>16/05/2017</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fr-FR" dirty="0" smtClean="0"/>
              <a:t>16/05/2017</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fr-FR" dirty="0" smtClean="0"/>
              <a:t>16/05/2017</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fr-FR" dirty="0" smtClean="0"/>
              <a:t>16/05/2017</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a:t>
              </a:r>
              <a:r>
                <a:rPr lang="fr-BE" altLang="en-US" sz="1600" dirty="0" err="1" smtClean="0">
                  <a:cs typeface="Arial" pitchFamily="34" charset="0"/>
                  <a:sym typeface="Arial" pitchFamily="34" charset="0"/>
                </a:rPr>
                <a:t>FrRobben</a:t>
              </a:r>
              <a:endParaRPr lang="fr-BE" altLang="en-US" sz="1600" dirty="0" smtClean="0">
                <a:cs typeface="Arial" pitchFamily="34" charset="0"/>
                <a:sym typeface="Arial" pitchFamily="34" charset="0"/>
              </a:endParaRP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talink_Foto Klein R1 wi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3" y="1769775"/>
            <a:ext cx="8042149" cy="4180339"/>
          </a:xfrm>
        </p:spPr>
        <p:txBody>
          <a:bodyPr/>
          <a:lstStyle>
            <a:lvl1pPr algn="l">
              <a:lnSpc>
                <a:spcPts val="3080"/>
              </a:lnSpc>
              <a:buClr>
                <a:schemeClr val="accent2"/>
              </a:buClr>
              <a:buSzPct val="65000"/>
              <a:buFont typeface="Wingdings 3" pitchFamily="18" charset="2"/>
              <a:buChar char="u"/>
              <a:defRPr>
                <a:solidFill>
                  <a:schemeClr val="tx2"/>
                </a:solidFill>
              </a:defRPr>
            </a:lvl1pPr>
            <a:lvl2pPr algn="l">
              <a:lnSpc>
                <a:spcPts val="2640"/>
              </a:lnSpc>
              <a:buClr>
                <a:schemeClr val="accent2"/>
              </a:buClr>
              <a:buFont typeface="Calibri" pitchFamily="34" charset="0"/>
              <a:buChar char="–"/>
              <a:defRPr sz="2400">
                <a:solidFill>
                  <a:schemeClr val="tx2"/>
                </a:solidFill>
              </a:defRPr>
            </a:lvl2pPr>
            <a:lvl3pPr algn="l">
              <a:lnSpc>
                <a:spcPts val="2200"/>
              </a:lnSpc>
              <a:buClr>
                <a:schemeClr val="accent2"/>
              </a:buClr>
              <a:buFont typeface="Calibri" pitchFamily="34" charset="0"/>
              <a:buChar char="–"/>
              <a:defRPr sz="2000">
                <a:solidFill>
                  <a:schemeClr val="tx2"/>
                </a:solidFill>
              </a:defRPr>
            </a:lvl3pPr>
            <a:lvl4pPr algn="l">
              <a:lnSpc>
                <a:spcPts val="1980"/>
              </a:lnSpc>
              <a:buClr>
                <a:schemeClr val="accent2"/>
              </a:buClr>
              <a:buFont typeface="Calibri" pitchFamily="34" charset="0"/>
              <a:buChar char="–"/>
              <a:defRPr sz="1800">
                <a:solidFill>
                  <a:schemeClr val="tx2"/>
                </a:solidFill>
              </a:defRPr>
            </a:lvl4pPr>
            <a:lvl5pPr algn="l">
              <a:lnSpc>
                <a:spcPts val="1540"/>
              </a:lnSpc>
              <a:buClr>
                <a:schemeClr val="accent2"/>
              </a:buClr>
              <a:buFont typeface="Calibri" pitchFamily="34" charset="0"/>
              <a:buChar cha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9" name="Title 1"/>
          <p:cNvSpPr>
            <a:spLocks noGrp="1"/>
          </p:cNvSpPr>
          <p:nvPr>
            <p:ph type="title" hasCustomPrompt="1"/>
          </p:nvPr>
        </p:nvSpPr>
        <p:spPr>
          <a:xfrm>
            <a:off x="432003" y="503999"/>
            <a:ext cx="6030250" cy="1080000"/>
          </a:xfrm>
        </p:spPr>
        <p:txBody>
          <a:bodyPr anchor="t"/>
          <a:lstStyle>
            <a:lvl1pPr algn="l">
              <a:defRPr>
                <a:solidFill>
                  <a:schemeClr val="tx2"/>
                </a:solidFill>
              </a:defRPr>
            </a:lvl1pPr>
          </a:lstStyle>
          <a:p>
            <a:r>
              <a:rPr lang="en-US" dirty="0"/>
              <a:t>Click to edit Master title style</a:t>
            </a:r>
            <a:endParaRPr lang="nl-BE" dirty="0"/>
          </a:p>
        </p:txBody>
      </p:sp>
      <p:sp>
        <p:nvSpPr>
          <p:cNvPr id="6" name="Tijdelijke aanduiding voor afbeelding 13"/>
          <p:cNvSpPr>
            <a:spLocks noGrp="1" noChangeAspect="1"/>
          </p:cNvSpPr>
          <p:nvPr>
            <p:ph type="pic" sz="quarter" idx="14"/>
          </p:nvPr>
        </p:nvSpPr>
        <p:spPr>
          <a:xfrm>
            <a:off x="7243016" y="0"/>
            <a:ext cx="1900985" cy="4441370"/>
          </a:xfrm>
          <a:custGeom>
            <a:avLst/>
            <a:gdLst>
              <a:gd name="connsiteX0" fmla="*/ 0 w 2610000"/>
              <a:gd name="connsiteY0" fmla="*/ 2286000 h 2286000"/>
              <a:gd name="connsiteX1" fmla="*/ 1305000 w 2610000"/>
              <a:gd name="connsiteY1" fmla="*/ 0 h 2286000"/>
              <a:gd name="connsiteX2" fmla="*/ 2610000 w 2610000"/>
              <a:gd name="connsiteY2" fmla="*/ 2286000 h 2286000"/>
              <a:gd name="connsiteX3" fmla="*/ 0 w 2610000"/>
              <a:gd name="connsiteY3" fmla="*/ 2286000 h 2286000"/>
              <a:gd name="connsiteX0" fmla="*/ 1260168 w 3870168"/>
              <a:gd name="connsiteY0" fmla="*/ 2258844 h 2258844"/>
              <a:gd name="connsiteX1" fmla="*/ 0 w 3870168"/>
              <a:gd name="connsiteY1" fmla="*/ 0 h 2258844"/>
              <a:gd name="connsiteX2" fmla="*/ 3870168 w 3870168"/>
              <a:gd name="connsiteY2" fmla="*/ 2258844 h 2258844"/>
              <a:gd name="connsiteX3" fmla="*/ 1260168 w 3870168"/>
              <a:gd name="connsiteY3" fmla="*/ 2258844 h 2258844"/>
              <a:gd name="connsiteX0" fmla="*/ 1260168 w 2520336"/>
              <a:gd name="connsiteY0" fmla="*/ 2258844 h 2258844"/>
              <a:gd name="connsiteX1" fmla="*/ 0 w 2520336"/>
              <a:gd name="connsiteY1" fmla="*/ 0 h 2258844"/>
              <a:gd name="connsiteX2" fmla="*/ 2520336 w 2520336"/>
              <a:gd name="connsiteY2" fmla="*/ 0 h 2258844"/>
              <a:gd name="connsiteX3" fmla="*/ 1260168 w 2520336"/>
              <a:gd name="connsiteY3" fmla="*/ 2258844 h 2258844"/>
              <a:gd name="connsiteX0" fmla="*/ 2520336 w 2520336"/>
              <a:gd name="connsiteY0" fmla="*/ 4517687 h 4517687"/>
              <a:gd name="connsiteX1" fmla="*/ 0 w 2520336"/>
              <a:gd name="connsiteY1" fmla="*/ 0 h 4517687"/>
              <a:gd name="connsiteX2" fmla="*/ 2520336 w 2520336"/>
              <a:gd name="connsiteY2" fmla="*/ 0 h 4517687"/>
              <a:gd name="connsiteX3" fmla="*/ 2520336 w 2520336"/>
              <a:gd name="connsiteY3" fmla="*/ 4517687 h 4517687"/>
            </a:gdLst>
            <a:ahLst/>
            <a:cxnLst>
              <a:cxn ang="0">
                <a:pos x="connsiteX0" y="connsiteY0"/>
              </a:cxn>
              <a:cxn ang="0">
                <a:pos x="connsiteX1" y="connsiteY1"/>
              </a:cxn>
              <a:cxn ang="0">
                <a:pos x="connsiteX2" y="connsiteY2"/>
              </a:cxn>
              <a:cxn ang="0">
                <a:pos x="connsiteX3" y="connsiteY3"/>
              </a:cxn>
            </a:cxnLst>
            <a:rect l="l" t="t" r="r" b="b"/>
            <a:pathLst>
              <a:path w="2520336" h="4517687">
                <a:moveTo>
                  <a:pt x="2520336" y="4517687"/>
                </a:moveTo>
                <a:lnTo>
                  <a:pt x="0" y="0"/>
                </a:lnTo>
                <a:lnTo>
                  <a:pt x="2520336" y="0"/>
                </a:lnTo>
                <a:lnTo>
                  <a:pt x="2520336" y="4517687"/>
                </a:lnTo>
                <a:close/>
              </a:path>
            </a:pathLst>
          </a:custGeom>
          <a:solidFill>
            <a:schemeClr val="accent2"/>
          </a:solidFill>
          <a:effectLst>
            <a:outerShdw blurRad="76200" dist="50800" dir="10800000" algn="r" rotWithShape="0">
              <a:prstClr val="black">
                <a:alpha val="40000"/>
              </a:prstClr>
            </a:outerShdw>
          </a:effectLst>
        </p:spPr>
        <p:txBody>
          <a:bodyPr/>
          <a:lstStyle>
            <a:lvl1pPr marL="0" indent="0" algn="ctr">
              <a:lnSpc>
                <a:spcPts val="1400"/>
              </a:lnSpc>
              <a:buFontTx/>
              <a:buNone/>
              <a:defRPr sz="1200"/>
            </a:lvl1pPr>
          </a:lstStyle>
          <a:p>
            <a:r>
              <a:rPr lang="nl-NL"/>
              <a:t>Klik op het pictogram als u een afbeelding wilt toevoegen</a:t>
            </a:r>
            <a:endParaRPr lang="nl-NL" dirty="0"/>
          </a:p>
        </p:txBody>
      </p:sp>
      <p:pic>
        <p:nvPicPr>
          <p:cNvPr id="7" name="Afbeelding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8425" y="5793318"/>
            <a:ext cx="9340850" cy="128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3556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fr-FR" dirty="0" smtClean="0"/>
              <a:t>16/05/2017</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 id="2147483866" r:id="rId8"/>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Excel_Worksheet.xlsx"/></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nl-BE" sz="4000" b="1" cap="none" dirty="0" smtClean="0">
                <a:solidFill>
                  <a:srgbClr val="3E6E5A"/>
                </a:solidFill>
              </a:rPr>
              <a:t>eGezondheid </a:t>
            </a:r>
            <a:r>
              <a:rPr lang="nl-BE" sz="4000" b="1" cap="none" dirty="0" smtClean="0">
                <a:solidFill>
                  <a:srgbClr val="C00000"/>
                </a:solidFill>
              </a:rPr>
              <a:t>stilaan op kruis-snelheid</a:t>
            </a:r>
            <a:endParaRPr lang="nl-BE" sz="4000" b="1" cap="none" dirty="0">
              <a:solidFill>
                <a:srgbClr val="C00000"/>
              </a:solidFill>
            </a:endParaRP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BE" dirty="0" smtClean="0"/>
              <a:t>Roadmap 2.0: zorgverstrekkers in 2019</a:t>
            </a:r>
            <a:endParaRPr lang="fr-BE"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registers zijn geoptimaliseerd en geüniformiseerd en de registratie gebeurt zoveel mogelijk automatisch vanuit het EMD/EPD</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Tracering van implantaten en geneesmiddelen gebeurt volgens internationale </a:t>
            </a:r>
            <a:r>
              <a:rPr lang="nl-BE" dirty="0" smtClean="0"/>
              <a:t>normen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Alle gegevensuitwisseling tussen de zorgverstrekkers en de ziekenfondsen verloopt elektronisch</a:t>
            </a:r>
          </a:p>
          <a:p>
            <a:pPr>
              <a:buFont typeface="Arial" pitchFamily="34" charset="0"/>
              <a:buChar char="•"/>
              <a:defRPr/>
            </a:pPr>
            <a:endParaRPr lang="fr-BE" dirty="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smtClean="0"/>
              <a:t>Roadmap 2.0: zorgverstrekkers </a:t>
            </a:r>
            <a:r>
              <a:rPr lang="nl-BE" dirty="0"/>
              <a:t>in 2019</a:t>
            </a:r>
          </a:p>
        </p:txBody>
      </p:sp>
      <p:sp>
        <p:nvSpPr>
          <p:cNvPr id="22531" name="Content Placeholder 2"/>
          <p:cNvSpPr>
            <a:spLocks noGrp="1"/>
          </p:cNvSpPr>
          <p:nvPr>
            <p:ph idx="1"/>
          </p:nvPr>
        </p:nvSpPr>
        <p:spPr/>
        <p:txBody>
          <a:bodyPr/>
          <a:lstStyle/>
          <a:p>
            <a:pPr eaLnBrk="1" hangingPunct="1"/>
            <a:r>
              <a:rPr lang="nl-BE" altLang="fr-FR" dirty="0" smtClean="0"/>
              <a:t>De zorgverstrekkers krijgen incentives voor het gebruik van en zinvol toepassen van eGezondheid; financiële incentives kunnen zowel een federaal luik hebben als een luik voor de verschillende gemeenschappen en gewesten</a:t>
            </a:r>
          </a:p>
          <a:p>
            <a:pPr eaLnBrk="1" hangingPunct="1"/>
            <a:endParaRPr lang="nl-BE" altLang="fr-FR" dirty="0" smtClean="0"/>
          </a:p>
          <a:p>
            <a:pPr eaLnBrk="1" hangingPunct="1"/>
            <a:r>
              <a:rPr lang="nl-BE" altLang="fr-FR" dirty="0" smtClean="0"/>
              <a:t>Elke zorgverstrekker wordt opgeleid in eGezondheid, zowel via het basisonderwijspakket als via navorming</a:t>
            </a:r>
          </a:p>
          <a:p>
            <a:pPr eaLnBrk="1" hangingPunct="1"/>
            <a:endParaRPr lang="nl-BE" altLang="fr-FR" dirty="0" smtClean="0"/>
          </a:p>
          <a:p>
            <a:pPr eaLnBrk="1" hangingPunct="1"/>
            <a:r>
              <a:rPr lang="nl-BE" altLang="fr-FR" dirty="0" smtClean="0"/>
              <a:t>Elke zorgverstrekker heeft een uniek loket ter beschikking voor de verstrekking van alle administratieve informatie ten behoeve van het RIZIV, de FOD Volksgezondheid en de deelstaten (“only once” principe)</a:t>
            </a:r>
          </a:p>
          <a:p>
            <a:pPr eaLnBrk="1" hangingPunct="1"/>
            <a:endParaRPr lang="nl-BE" altLang="fr-FR" dirty="0" smtClean="0"/>
          </a:p>
        </p:txBody>
      </p:sp>
      <p:sp>
        <p:nvSpPr>
          <p:cNvPr id="20484"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Roadmap 2.0: patiënten in 2019</a:t>
            </a:r>
            <a:endParaRPr lang="nl-BE" dirty="0"/>
          </a:p>
        </p:txBody>
      </p:sp>
      <p:sp>
        <p:nvSpPr>
          <p:cNvPr id="23555" name="Content Placeholder 2"/>
          <p:cNvSpPr>
            <a:spLocks noGrp="1"/>
          </p:cNvSpPr>
          <p:nvPr>
            <p:ph idx="1"/>
          </p:nvPr>
        </p:nvSpPr>
        <p:spPr/>
        <p:txBody>
          <a:bodyPr/>
          <a:lstStyle/>
          <a:p>
            <a:pPr eaLnBrk="1" hangingPunct="1"/>
            <a:r>
              <a:rPr lang="nl-BE" altLang="fr-FR" dirty="0" smtClean="0"/>
              <a:t>De patiënt heeft toegang tot de informatie over zichzelf die in de beveiligde kluizen en via het hub-metahubsysteem beschikbaar is; mogelijk worden hier filters gedefinieerd (in bespreking)</a:t>
            </a:r>
          </a:p>
          <a:p>
            <a:pPr eaLnBrk="1" hangingPunct="1"/>
            <a:endParaRPr lang="nl-BE" altLang="fr-FR" dirty="0" smtClean="0"/>
          </a:p>
          <a:p>
            <a:pPr eaLnBrk="1" hangingPunct="1"/>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pPr eaLnBrk="1" hangingPunct="1"/>
            <a:endParaRPr lang="nl-BE" altLang="fr-FR" dirty="0" smtClean="0"/>
          </a:p>
        </p:txBody>
      </p:sp>
      <p:sp>
        <p:nvSpPr>
          <p:cNvPr id="21508"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smtClean="0">
              <a:solidFill>
                <a:srgbClr val="FFFFFF"/>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Roadmap </a:t>
            </a:r>
            <a:r>
              <a:rPr lang="nl-BE" dirty="0"/>
              <a:t>2.0: patiënten 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De patiënt kan zelf informatie toevoegen, via het consolidatieplatform, in de beveiligde kluis, via een hub of in een beveiligde cloud</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geheel aan informatie vanuit de hubs, de kluizen, het consolidatieplatform, en eventueel de beveiligde cloud, vormt het PHR (Personal Health Record) van de patiënt</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22532"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Roadmap 2.0: patiënten in 2019</a:t>
            </a:r>
            <a:endParaRPr lang="nl-BE" dirty="0"/>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smtClean="0"/>
              <a:t>De patiënt heeft toegang tot zijn/haar PHR via verschillende kanalen, bvb. via een app die voor geïnstalleerd is op de smartphone; hierdoor wordt de patiënt geïnformeerd en op de hoogte gebracht van zijn/haar werkelijke toestand en kan hij een hoofdrol vervullen in zijn/haar behandeling</a:t>
            </a:r>
            <a:endParaRPr lang="nl-BE" altLang="en-US" dirty="0" smtClean="0"/>
          </a:p>
          <a:p>
            <a:pPr eaLnBrk="1" hangingPunct="1">
              <a:buFont typeface="Arial" pitchFamily="34" charset="0"/>
              <a:buChar char="•"/>
              <a:defRPr/>
            </a:pPr>
            <a:endParaRPr lang="nl-BE" altLang="en-US" dirty="0" smtClean="0"/>
          </a:p>
        </p:txBody>
      </p:sp>
      <p:sp>
        <p:nvSpPr>
          <p:cNvPr id="23556"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Roadmap 2.0: patiënten in 2019</a:t>
            </a:r>
            <a:endParaRPr lang="fr-BE" dirty="0"/>
          </a:p>
        </p:txBody>
      </p:sp>
      <p:sp>
        <p:nvSpPr>
          <p:cNvPr id="3" name="Content Placeholder 2"/>
          <p:cNvSpPr>
            <a:spLocks noGrp="1"/>
          </p:cNvSpPr>
          <p:nvPr>
            <p:ph idx="1"/>
          </p:nvPr>
        </p:nvSpPr>
        <p:spPr/>
        <p:txBody>
          <a:bodyPr/>
          <a:lstStyle/>
          <a:p>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endParaRPr lang="nl-BE" altLang="en-US" dirty="0" smtClean="0"/>
          </a:p>
          <a:p>
            <a:r>
              <a:rPr lang="nl-BE" altLang="en-US" dirty="0" smtClean="0"/>
              <a:t>Voorafgaande vereiste voor het bovenstaande: de patiënt geeft zijn/haar geïnformeerde toestemming</a:t>
            </a:r>
          </a:p>
          <a:p>
            <a:endParaRPr lang="fr-BE" dirty="0"/>
          </a:p>
        </p:txBody>
      </p:sp>
      <p:sp>
        <p:nvSpPr>
          <p:cNvPr id="4" name="Date Placeholder 3"/>
          <p:cNvSpPr>
            <a:spLocks noGrp="1"/>
          </p:cNvSpPr>
          <p:nvPr>
            <p:ph type="dt" sz="half" idx="10"/>
          </p:nvPr>
        </p:nvSpPr>
        <p:spPr/>
        <p:txBody>
          <a:bodyPr/>
          <a:lstStyle/>
          <a:p>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dirty="0" smtClean="0"/>
              <a:t>Actie 1: GMD = EMD =&gt; 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buFont typeface="Arial" pitchFamily="34" charset="0"/>
              <a:buChar char="•"/>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EMD is de authentieke bron voor gegevensdeling door de huisarts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SumEHR (SUMmarized Electronic Health Record) is een beknopte samenvatting van het EMD  in gestructureerde en gecodeerde vorm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patiënt heeft, indien hij dat wenst, recht op een SumEHR</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informatie in de SumEHR is, mits toestemming van de patiënt, toegankelijk voor elke arts die een therapeutische relatie heeft met de patiënt, en voor de patiënt zelf</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Prioriteit voor gebruik van de SumEHR op huisartsenwachtposten en spoedgevallendiensten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4580"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16</a:t>
            </a:fld>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nl-BE" dirty="0" smtClean="0"/>
              <a:t>Actie 1: GMD = EMD =&gt; SumEHR</a:t>
            </a:r>
            <a:endParaRPr lang="nl-BE" dirty="0"/>
          </a:p>
        </p:txBody>
      </p:sp>
      <p:sp>
        <p:nvSpPr>
          <p:cNvPr id="28675" name="Rectangle 3"/>
          <p:cNvSpPr>
            <a:spLocks noGrp="1" noChangeArrowheads="1"/>
          </p:cNvSpPr>
          <p:nvPr>
            <p:ph idx="1"/>
          </p:nvPr>
        </p:nvSpPr>
        <p:spPr/>
        <p:txBody>
          <a:bodyPr/>
          <a:lstStyle/>
          <a:p>
            <a:pPr eaLnBrk="1" hangingPunct="1"/>
            <a:r>
              <a:rPr lang="nl-BE" altLang="en-US" dirty="0" smtClean="0"/>
              <a:t>Doelstellingen </a:t>
            </a:r>
            <a:r>
              <a:rPr lang="nl-BE" dirty="0"/>
              <a:t>01/01/2020</a:t>
            </a:r>
          </a:p>
          <a:p>
            <a:pPr lvl="1"/>
            <a:endParaRPr lang="nl-BE" dirty="0" smtClean="0"/>
          </a:p>
          <a:p>
            <a:pPr lvl="1"/>
            <a:r>
              <a:rPr lang="nl-BE" dirty="0" smtClean="0"/>
              <a:t>wettelijke </a:t>
            </a:r>
            <a:r>
              <a:rPr lang="nl-BE" dirty="0"/>
              <a:t>basis goedgekeurd door de Commissie Geneesheren-Ziekenfondsen</a:t>
            </a:r>
          </a:p>
          <a:p>
            <a:pPr lvl="2"/>
            <a:r>
              <a:rPr lang="nl-BE" dirty="0" smtClean="0"/>
              <a:t>100 </a:t>
            </a:r>
            <a:r>
              <a:rPr lang="nl-BE" dirty="0"/>
              <a:t>% van de huisartsen moet een erkend softwarepakket gebruiken met daarin de mogelijkheid om voor elke patiënt een EMD te registreren</a:t>
            </a:r>
          </a:p>
          <a:p>
            <a:pPr lvl="2" eaLnBrk="1" hangingPunct="1"/>
            <a:endParaRPr lang="nl-BE" altLang="en-US" dirty="0" smtClean="0"/>
          </a:p>
          <a:p>
            <a:pPr lvl="1" eaLnBrk="1" hangingPunct="1"/>
            <a:r>
              <a:rPr lang="nl-BE" altLang="en-US" dirty="0" smtClean="0"/>
              <a:t>voor alle andere zorgverstrekkers</a:t>
            </a:r>
          </a:p>
          <a:p>
            <a:pPr lvl="2" eaLnBrk="1" hangingPunct="1"/>
            <a:r>
              <a:rPr lang="nl-BE" altLang="en-US" dirty="0" smtClean="0"/>
              <a:t>definitie van het EMD</a:t>
            </a:r>
          </a:p>
          <a:p>
            <a:pPr lvl="2" eaLnBrk="1" hangingPunct="1"/>
            <a:r>
              <a:rPr lang="nl-BE" altLang="en-US" dirty="0" smtClean="0"/>
              <a:t>publicatie en bijwerking van bepaalde informatie in de beveiligde ‘gezondheidskluizen‘</a:t>
            </a:r>
          </a:p>
          <a:p>
            <a:pPr eaLnBrk="1" hangingPunct="1"/>
            <a:endParaRPr lang="nl-BE" altLang="en-US" dirty="0" smtClean="0"/>
          </a:p>
          <a:p>
            <a:pPr eaLnBrk="1" hangingPunct="1"/>
            <a:r>
              <a:rPr lang="nl-BE" altLang="en-US" dirty="0" smtClean="0"/>
              <a:t>Verantwoordelijke organisatie: RIZIV en </a:t>
            </a:r>
            <a:r>
              <a:rPr lang="nl-BE" altLang="en-US" dirty="0" smtClean="0">
                <a:solidFill>
                  <a:srgbClr val="3E6E5A"/>
                </a:solidFill>
              </a:rPr>
              <a:t>eHealth</a:t>
            </a:r>
            <a:r>
              <a:rPr lang="nl-BE" altLang="en-US" dirty="0" smtClean="0"/>
              <a:t>-platform </a:t>
            </a:r>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26628"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17</a:t>
            </a:fld>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nl-BE" dirty="0"/>
              <a:t>Actie 1: GMD = EMD =&gt; </a:t>
            </a:r>
            <a:r>
              <a:rPr lang="nl-BE" dirty="0" smtClean="0"/>
              <a:t>SumEHR</a:t>
            </a:r>
            <a:endParaRPr lang="nl-BE" dirty="0"/>
          </a:p>
        </p:txBody>
      </p:sp>
      <p:sp>
        <p:nvSpPr>
          <p:cNvPr id="4" name="Content Placeholder 3"/>
          <p:cNvSpPr>
            <a:spLocks noGrp="1"/>
          </p:cNvSpPr>
          <p:nvPr>
            <p:ph idx="1"/>
          </p:nvPr>
        </p:nvSpPr>
        <p:spPr/>
        <p:txBody>
          <a:bodyPr/>
          <a:lstStyle/>
          <a:p>
            <a:r>
              <a:rPr lang="nl-BE" dirty="0" smtClean="0"/>
              <a:t>Vitalink</a:t>
            </a:r>
          </a:p>
          <a:p>
            <a:pPr lvl="1"/>
            <a:r>
              <a:rPr lang="nl-BE" dirty="0"/>
              <a:t>e</a:t>
            </a:r>
            <a:r>
              <a:rPr lang="nl-BE" dirty="0" smtClean="0"/>
              <a:t>ind </a:t>
            </a:r>
            <a:r>
              <a:rPr lang="nl-BE" dirty="0"/>
              <a:t>april 2017 : 1.210.000 </a:t>
            </a:r>
            <a:r>
              <a:rPr lang="nl-BE" dirty="0" smtClean="0"/>
              <a:t>Vlamingen </a:t>
            </a:r>
            <a:r>
              <a:rPr lang="nl-BE" dirty="0"/>
              <a:t>met een </a:t>
            </a:r>
            <a:r>
              <a:rPr lang="nl-BE" dirty="0" smtClean="0"/>
              <a:t>SumEHR</a:t>
            </a:r>
            <a:endParaRPr lang="nl-BE" dirty="0"/>
          </a:p>
          <a:p>
            <a:endParaRPr lang="fr-BE" dirty="0"/>
          </a:p>
        </p:txBody>
      </p:sp>
      <p:graphicFrame>
        <p:nvGraphicFramePr>
          <p:cNvPr id="6" name="Grafiek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030801635"/>
              </p:ext>
            </p:extLst>
          </p:nvPr>
        </p:nvGraphicFramePr>
        <p:xfrm>
          <a:off x="2423558" y="2600033"/>
          <a:ext cx="6048672" cy="3764154"/>
        </p:xfrm>
        <a:graphic>
          <a:graphicData uri="http://schemas.openxmlformats.org/drawingml/2006/chart">
            <c:chart xmlns:c="http://schemas.openxmlformats.org/drawingml/2006/chart" xmlns:r="http://schemas.openxmlformats.org/officeDocument/2006/relationships" r:id="rId3"/>
          </a:graphicData>
        </a:graphic>
      </p:graphicFrame>
      <p:sp>
        <p:nvSpPr>
          <p:cNvPr id="9" name="Date Placeholder 8"/>
          <p:cNvSpPr>
            <a:spLocks noGrp="1"/>
          </p:cNvSpPr>
          <p:nvPr>
            <p:ph type="dt" sz="half" idx="10"/>
          </p:nvPr>
        </p:nvSpPr>
        <p:spPr/>
        <p:txBody>
          <a:bodyPr/>
          <a:lstStyle/>
          <a:p>
            <a:pPr>
              <a:defRPr/>
            </a:pPr>
            <a:r>
              <a:rPr lang="fr-FR" dirty="0" smtClean="0"/>
              <a:t>16/05/2017</a:t>
            </a:r>
            <a:endParaRPr lang="en-US" dirty="0"/>
          </a:p>
        </p:txBody>
      </p:sp>
      <p:sp>
        <p:nvSpPr>
          <p:cNvPr id="10" name="Slide Number Placeholder 9"/>
          <p:cNvSpPr>
            <a:spLocks noGrp="1"/>
          </p:cNvSpPr>
          <p:nvPr>
            <p:ph type="sldNum" sz="quarter" idx="12"/>
          </p:nvPr>
        </p:nvSpPr>
        <p:spPr/>
        <p:txBody>
          <a:bodyPr/>
          <a:lstStyle/>
          <a:p>
            <a:pPr>
              <a:defRPr/>
            </a:pPr>
            <a:fld id="{47356A36-FB20-481F-ADDA-2C00D2E0A77A}" type="slidenum">
              <a:rPr lang="en-US" smtClean="0"/>
              <a:pPr>
                <a:defRPr/>
              </a:pPr>
              <a:t>18</a:t>
            </a:fld>
            <a:endParaRPr lang="en-US" dirty="0"/>
          </a:p>
        </p:txBody>
      </p:sp>
    </p:spTree>
    <p:extLst>
      <p:ext uri="{BB962C8B-B14F-4D97-AF65-F5344CB8AC3E}">
        <p14:creationId xmlns:p14="http://schemas.microsoft.com/office/powerpoint/2010/main" val="52398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t>Actie 1: GMD = EMD =&gt; </a:t>
            </a:r>
            <a:r>
              <a:rPr lang="nl-BE" dirty="0" smtClean="0"/>
              <a:t>SumEHR</a:t>
            </a:r>
            <a:endParaRPr lang="nl-BE" dirty="0"/>
          </a:p>
        </p:txBody>
      </p:sp>
      <p:sp>
        <p:nvSpPr>
          <p:cNvPr id="2" name="Content Placeholder 1"/>
          <p:cNvSpPr>
            <a:spLocks noGrp="1"/>
          </p:cNvSpPr>
          <p:nvPr>
            <p:ph idx="1"/>
          </p:nvPr>
        </p:nvSpPr>
        <p:spPr/>
        <p:txBody>
          <a:bodyPr/>
          <a:lstStyle/>
          <a:p>
            <a:r>
              <a:rPr lang="nl-BE" dirty="0" smtClean="0"/>
              <a:t>Vitalink</a:t>
            </a:r>
          </a:p>
          <a:p>
            <a:pPr lvl="1"/>
            <a:r>
              <a:rPr lang="nl-BE" dirty="0"/>
              <a:t>a</a:t>
            </a:r>
            <a:r>
              <a:rPr lang="nl-BE" dirty="0" smtClean="0"/>
              <a:t>antal raadplegingen </a:t>
            </a:r>
            <a:r>
              <a:rPr lang="nl-BE" dirty="0"/>
              <a:t>(alle gegevenstypes)</a:t>
            </a:r>
            <a:endParaRPr lang="fr-BE" dirty="0"/>
          </a:p>
        </p:txBody>
      </p:sp>
      <p:graphicFrame>
        <p:nvGraphicFramePr>
          <p:cNvPr id="6" name="Grafiek 5">
            <a:extLst>
              <a:ext uri="{FF2B5EF4-FFF2-40B4-BE49-F238E27FC236}">
                <a16:creationId xmlns:a16="http://schemas.microsoft.com/office/drawing/2014/main" id="{00000000-0008-0000-0A00-000003000000}"/>
              </a:ext>
            </a:extLst>
          </p:cNvPr>
          <p:cNvGraphicFramePr/>
          <p:nvPr>
            <p:extLst>
              <p:ext uri="{D42A27DB-BD31-4B8C-83A1-F6EECF244321}">
                <p14:modId xmlns:p14="http://schemas.microsoft.com/office/powerpoint/2010/main" val="1070866427"/>
              </p:ext>
            </p:extLst>
          </p:nvPr>
        </p:nvGraphicFramePr>
        <p:xfrm>
          <a:off x="1996851" y="2544447"/>
          <a:ext cx="637224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pPr>
              <a:defRPr/>
            </a:pPr>
            <a:r>
              <a:rPr lang="fr-FR" dirty="0" smtClean="0"/>
              <a:t>16/05/2017</a:t>
            </a:r>
            <a:endParaRPr lang="en-US" dirty="0"/>
          </a:p>
        </p:txBody>
      </p:sp>
      <p:sp>
        <p:nvSpPr>
          <p:cNvPr id="7" name="Slide Number Placeholder 6"/>
          <p:cNvSpPr>
            <a:spLocks noGrp="1"/>
          </p:cNvSpPr>
          <p:nvPr>
            <p:ph type="sldNum" sz="quarter" idx="12"/>
          </p:nvPr>
        </p:nvSpPr>
        <p:spPr/>
        <p:txBody>
          <a:bodyPr/>
          <a:lstStyle/>
          <a:p>
            <a:pPr>
              <a:defRPr/>
            </a:pPr>
            <a:fld id="{47356A36-FB20-481F-ADDA-2C00D2E0A77A}" type="slidenum">
              <a:rPr lang="en-US" smtClean="0"/>
              <a:pPr>
                <a:defRPr/>
              </a:pPr>
              <a:t>19</a:t>
            </a:fld>
            <a:endParaRPr lang="en-US" dirty="0"/>
          </a:p>
        </p:txBody>
      </p:sp>
    </p:spTree>
    <p:extLst>
      <p:ext uri="{BB962C8B-B14F-4D97-AF65-F5344CB8AC3E}">
        <p14:creationId xmlns:p14="http://schemas.microsoft.com/office/powerpoint/2010/main" val="368614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Roadmap </a:t>
            </a:r>
            <a:r>
              <a:rPr lang="nl-BE" dirty="0" smtClean="0">
                <a:solidFill>
                  <a:srgbClr val="3E6E5A"/>
                </a:solidFill>
              </a:rPr>
              <a:t>eGezondheid</a:t>
            </a:r>
            <a:r>
              <a:rPr lang="nl-BE" dirty="0" smtClean="0"/>
              <a:t> 2015-2019</a:t>
            </a:r>
            <a:endParaRPr lang="nl-BE" dirty="0"/>
          </a:p>
        </p:txBody>
      </p:sp>
      <p:sp>
        <p:nvSpPr>
          <p:cNvPr id="13315" name="Content Placeholder 10"/>
          <p:cNvSpPr>
            <a:spLocks noGrp="1"/>
          </p:cNvSpPr>
          <p:nvPr>
            <p:ph idx="1"/>
          </p:nvPr>
        </p:nvSpPr>
        <p:spPr/>
        <p:txBody>
          <a:bodyPr/>
          <a:lstStyle/>
          <a:p>
            <a:pPr eaLnBrk="1" hangingPunct="1"/>
            <a:r>
              <a:rPr lang="nl-BE" altLang="en-US" dirty="0" smtClean="0"/>
              <a:t>Einde 2012: organisatie van een Rondetafelconferentie over de prioriteiten inzake informatisering van de gezondheidszorgsector</a:t>
            </a:r>
          </a:p>
          <a:p>
            <a:pPr eaLnBrk="1" hangingPunct="1"/>
            <a:endParaRPr lang="nl-BE" altLang="en-US" dirty="0" smtClean="0"/>
          </a:p>
          <a:p>
            <a:pPr eaLnBrk="1" hangingPunct="1"/>
            <a:r>
              <a:rPr lang="nl-BE" altLang="en-US" dirty="0" smtClean="0"/>
              <a:t>Deelname van ongeveer 300 personen uit de sector </a:t>
            </a:r>
          </a:p>
          <a:p>
            <a:pPr eaLnBrk="1" hangingPunct="1"/>
            <a:endParaRPr lang="nl-BE" altLang="en-US" dirty="0" smtClean="0"/>
          </a:p>
          <a:p>
            <a:pPr eaLnBrk="1" hangingPunct="1"/>
            <a:r>
              <a:rPr lang="nl-BE" altLang="en-US" dirty="0" smtClean="0"/>
              <a:t>Resultaat: Roadmap </a:t>
            </a:r>
            <a:r>
              <a:rPr lang="nl-BE" altLang="en-US" dirty="0" smtClean="0">
                <a:solidFill>
                  <a:srgbClr val="3E6E5A"/>
                </a:solidFill>
              </a:rPr>
              <a:t>eGezondheid</a:t>
            </a:r>
            <a:r>
              <a:rPr lang="nl-BE" altLang="en-US" dirty="0" smtClean="0"/>
              <a:t> met concrete doelstellingen voor de volgende 5 jaar</a:t>
            </a:r>
          </a:p>
          <a:p>
            <a:pPr eaLnBrk="1" hangingPunct="1"/>
            <a:endParaRPr lang="nl-BE" altLang="en-US" dirty="0" smtClean="0"/>
          </a:p>
          <a:p>
            <a:pPr eaLnBrk="1" hangingPunct="1"/>
            <a:r>
              <a:rPr lang="nl-BE" altLang="en-US" dirty="0" smtClean="0"/>
              <a:t>2015: actualisering van de Roadmap </a:t>
            </a:r>
            <a:r>
              <a:rPr lang="nl-BE" altLang="en-US" dirty="0" smtClean="0">
                <a:solidFill>
                  <a:srgbClr val="3E6E5A"/>
                </a:solidFill>
              </a:rPr>
              <a:t>eGezondheid</a:t>
            </a:r>
            <a:r>
              <a:rPr lang="nl-BE" altLang="en-US" dirty="0" smtClean="0"/>
              <a:t>: Roadmap 2.0</a:t>
            </a:r>
          </a:p>
        </p:txBody>
      </p:sp>
      <p:sp>
        <p:nvSpPr>
          <p:cNvPr id="12292" name="Date Placeholder 5"/>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a:t>
            </a:fld>
            <a:endParaRPr lang="en-US" dirty="0"/>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Actiepunt 4: Elektronisch v</a:t>
            </a:r>
            <a:r>
              <a:rPr lang="fr-BE" dirty="0" smtClean="0"/>
              <a:t>oorschrift</a:t>
            </a:r>
            <a:endParaRPr lang="fr-BE" dirty="0"/>
          </a:p>
        </p:txBody>
      </p:sp>
      <p:sp>
        <p:nvSpPr>
          <p:cNvPr id="4099" name="Rectangle 3"/>
          <p:cNvSpPr>
            <a:spLocks noGrp="1" noChangeArrowheads="1"/>
          </p:cNvSpPr>
          <p:nvPr>
            <p:ph idx="1"/>
          </p:nvPr>
        </p:nvSpPr>
        <p:spPr/>
        <p:txBody>
          <a:bodyPr>
            <a:normAutofit/>
          </a:bodyPr>
          <a:lstStyle/>
          <a:p>
            <a:pPr fontAlgn="t"/>
            <a:r>
              <a:rPr lang="nl-BE" dirty="0" smtClean="0"/>
              <a:t>01/01/2017</a:t>
            </a:r>
          </a:p>
          <a:p>
            <a:pPr lvl="1"/>
            <a:r>
              <a:rPr lang="nl-BE" dirty="0" smtClean="0"/>
              <a:t>de arts die de geneesmiddelen elektronisch voorschrijft voor zijn patiënt (via zijn softwarepakket en de </a:t>
            </a:r>
            <a:r>
              <a:rPr lang="nl-BE" dirty="0" err="1" smtClean="0"/>
              <a:t>Recip</a:t>
            </a:r>
            <a:r>
              <a:rPr lang="nl-BE" dirty="0" smtClean="0"/>
              <a:t>-e-dienst</a:t>
            </a:r>
            <a:r>
              <a:rPr lang="nl-BE" dirty="0" smtClean="0"/>
              <a:t>) overhandigt hem geen papieren voorschrift meer maar enkel nog een "bewijs" van dit elektronisch voorschrift onder de vorm van een barcode</a:t>
            </a:r>
          </a:p>
          <a:p>
            <a:pPr lvl="1"/>
            <a:r>
              <a:rPr lang="nl-BE" dirty="0" smtClean="0"/>
              <a:t>door het uitlezen van de barcode kan de apotheker het elektronisch voorschrift downloaden &gt; enkel het elektronisch voorschrift heeft een wettelijke waarde </a:t>
            </a:r>
          </a:p>
          <a:p>
            <a:pPr lvl="1"/>
            <a:r>
              <a:rPr lang="nl-BE" dirty="0" smtClean="0"/>
              <a:t>er verandert niets voor het papieren voorschrift dat nog steeds geldig is in 2017</a:t>
            </a:r>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2B30A8D0-0C1A-4E18-B9EE-C94840A50CB5}" type="slidenum">
              <a:rPr lang="en-US" smtClean="0"/>
              <a:pPr/>
              <a:t>20</a:t>
            </a:fld>
            <a:endParaRPr lang="nl-BE" dirty="0"/>
          </a:p>
        </p:txBody>
      </p:sp>
    </p:spTree>
    <p:extLst>
      <p:ext uri="{BB962C8B-B14F-4D97-AF65-F5344CB8AC3E}">
        <p14:creationId xmlns:p14="http://schemas.microsoft.com/office/powerpoint/2010/main" val="1280892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Actiepunt 4: Elektronisch v</a:t>
            </a:r>
            <a:r>
              <a:rPr lang="fr-BE" dirty="0" smtClean="0"/>
              <a:t>oorschrift</a:t>
            </a:r>
            <a:endParaRPr lang="nl-BE" dirty="0"/>
          </a:p>
        </p:txBody>
      </p:sp>
      <p:sp>
        <p:nvSpPr>
          <p:cNvPr id="4099" name="Rectangle 3"/>
          <p:cNvSpPr>
            <a:spLocks noGrp="1" noChangeArrowheads="1"/>
          </p:cNvSpPr>
          <p:nvPr>
            <p:ph idx="1"/>
          </p:nvPr>
        </p:nvSpPr>
        <p:spPr/>
        <p:txBody>
          <a:bodyPr>
            <a:normAutofit/>
          </a:bodyPr>
          <a:lstStyle/>
          <a:p>
            <a:r>
              <a:rPr lang="nl-BE" dirty="0" smtClean="0"/>
              <a:t>01/01/2018</a:t>
            </a:r>
          </a:p>
          <a:p>
            <a:pPr lvl="1"/>
            <a:r>
              <a:rPr lang="nl-BE" dirty="0" smtClean="0"/>
              <a:t>enkel het elektronisch geneesmiddelenvoorschrift zal geldig zijn </a:t>
            </a:r>
          </a:p>
          <a:p>
            <a:pPr lvl="1"/>
            <a:r>
              <a:rPr lang="nl-BE" dirty="0" smtClean="0"/>
              <a:t>het papieren voorschrift blijft mogelijk in dringende gevallen</a:t>
            </a:r>
          </a:p>
          <a:p>
            <a:pPr lvl="1"/>
            <a:r>
              <a:rPr lang="nl-BE" dirty="0" smtClean="0"/>
              <a:t>geleidelijke afschaffing van het papieren bewijs </a:t>
            </a:r>
          </a:p>
          <a:p>
            <a:pPr lvl="1"/>
            <a:r>
              <a:rPr lang="nl-BE" dirty="0" smtClean="0"/>
              <a:t>het uitlezen van de barcode wordt vervangen door het uitlezen van de eID-kaart</a:t>
            </a:r>
            <a:endParaRPr lang="nl-BE" dirty="0"/>
          </a:p>
          <a:p>
            <a:pPr lvl="1"/>
            <a:r>
              <a:rPr lang="nl-BE" dirty="0" smtClean="0"/>
              <a:t>de voorschrijver mag verder een papier gebruiken indien de patiënt dit wenst, maar eerder om hem duidelijke en nuttige informatie mee te delen opdat hij zijn geneesmiddelen correct zou innemen</a:t>
            </a:r>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2B30A8D0-0C1A-4E18-B9EE-C94840A50CB5}" type="slidenum">
              <a:rPr lang="en-US" smtClean="0"/>
              <a:pPr/>
              <a:t>21</a:t>
            </a:fld>
            <a:endParaRPr lang="nl-BE" dirty="0"/>
          </a:p>
        </p:txBody>
      </p:sp>
    </p:spTree>
    <p:extLst>
      <p:ext uri="{BB962C8B-B14F-4D97-AF65-F5344CB8AC3E}">
        <p14:creationId xmlns:p14="http://schemas.microsoft.com/office/powerpoint/2010/main" val="64693036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Actiepunt 4: Elektronisch </a:t>
            </a:r>
            <a:r>
              <a:rPr lang="fr-BE" dirty="0"/>
              <a:t>v</a:t>
            </a:r>
            <a:r>
              <a:rPr lang="fr-BE" dirty="0" smtClean="0"/>
              <a:t>oorschrift</a:t>
            </a:r>
            <a:endParaRPr lang="nl-BE" dirty="0"/>
          </a:p>
        </p:txBody>
      </p:sp>
      <p:sp>
        <p:nvSpPr>
          <p:cNvPr id="4099" name="Rectangle 3"/>
          <p:cNvSpPr>
            <a:spLocks noGrp="1" noChangeArrowheads="1"/>
          </p:cNvSpPr>
          <p:nvPr>
            <p:ph idx="1"/>
          </p:nvPr>
        </p:nvSpPr>
        <p:spPr/>
        <p:txBody>
          <a:bodyPr/>
          <a:lstStyle/>
          <a:p>
            <a:r>
              <a:rPr lang="nl-BE" dirty="0" smtClean="0"/>
              <a:t>Enkele cijfers (1-31 maart 2017) </a:t>
            </a:r>
            <a:endParaRPr lang="fr-BE" dirty="0" smtClean="0"/>
          </a:p>
          <a:p>
            <a:pPr lvl="1"/>
            <a:r>
              <a:rPr lang="nl-BE" dirty="0"/>
              <a:t>a</a:t>
            </a:r>
            <a:r>
              <a:rPr lang="nl-BE" dirty="0" smtClean="0"/>
              <a:t>antal verstuurde voorschriften door artsen</a:t>
            </a:r>
          </a:p>
          <a:p>
            <a:pPr lvl="2"/>
            <a:r>
              <a:rPr lang="nl-BE" dirty="0" smtClean="0"/>
              <a:t>9.680 artsen stuurden 2.864.984 elektronische voorschriften naar Recip-e</a:t>
            </a:r>
            <a:endParaRPr lang="fr-BE" dirty="0" smtClean="0"/>
          </a:p>
          <a:p>
            <a:pPr lvl="1"/>
            <a:r>
              <a:rPr lang="nl-BE" dirty="0" smtClean="0"/>
              <a:t> aangemaakte voorschriften door tandartsen</a:t>
            </a:r>
          </a:p>
          <a:p>
            <a:pPr lvl="2"/>
            <a:r>
              <a:rPr lang="nl-BE" dirty="0" smtClean="0"/>
              <a:t>1.835 tandartsen stuurden 16.616 </a:t>
            </a:r>
            <a:r>
              <a:rPr lang="nl-BE" dirty="0"/>
              <a:t>elektronische voorschriften naar Recip-e</a:t>
            </a:r>
            <a:endParaRPr lang="fr-BE" dirty="0"/>
          </a:p>
          <a:p>
            <a:pPr lvl="1"/>
            <a:r>
              <a:rPr lang="nl-BE" dirty="0" smtClean="0"/>
              <a:t> aangemaakte voorschriften door ziekenhuizen</a:t>
            </a:r>
          </a:p>
          <a:p>
            <a:pPr lvl="2"/>
            <a:r>
              <a:rPr lang="nl-BE" dirty="0" smtClean="0"/>
              <a:t>10 ziekenhuizen stuurden 116.411 </a:t>
            </a:r>
            <a:r>
              <a:rPr lang="nl-BE" dirty="0"/>
              <a:t>elektronische voorschriften naar Recip-e</a:t>
            </a:r>
            <a:endParaRPr lang="fr-BE" dirty="0"/>
          </a:p>
          <a:p>
            <a:pPr lvl="1"/>
            <a:r>
              <a:rPr lang="nl-BE" dirty="0" smtClean="0"/>
              <a:t> totaal aantal bij Recip-e toegekomen voorschriften:  2.998.011</a:t>
            </a:r>
            <a:endParaRPr lang="fr-BE" dirty="0" smtClean="0"/>
          </a:p>
          <a:p>
            <a:pPr lvl="1"/>
            <a:r>
              <a:rPr lang="nl-BE" dirty="0" smtClean="0"/>
              <a:t> aantal door apothekers opgenomen voorschriften</a:t>
            </a:r>
            <a:endParaRPr lang="fr-BE" dirty="0" smtClean="0"/>
          </a:p>
          <a:p>
            <a:pPr lvl="2"/>
            <a:r>
              <a:rPr lang="nl-BE" dirty="0" smtClean="0"/>
              <a:t>4.887 apothekers haalden 2.485.732 elektronische voorschriften op (82,9% van opgestuurde voorschriften)</a:t>
            </a:r>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2B30A8D0-0C1A-4E18-B9EE-C94840A50CB5}" type="slidenum">
              <a:rPr lang="en-US" smtClean="0"/>
              <a:pPr/>
              <a:t>22</a:t>
            </a:fld>
            <a:endParaRPr lang="nl-BE" dirty="0"/>
          </a:p>
        </p:txBody>
      </p:sp>
    </p:spTree>
    <p:extLst>
      <p:ext uri="{BB962C8B-B14F-4D97-AF65-F5344CB8AC3E}">
        <p14:creationId xmlns:p14="http://schemas.microsoft.com/office/powerpoint/2010/main" val="401301804"/>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Actiepunt 4: Elektronisch </a:t>
            </a:r>
            <a:r>
              <a:rPr lang="fr-BE" dirty="0"/>
              <a:t>v</a:t>
            </a:r>
            <a:r>
              <a:rPr lang="fr-BE" dirty="0" smtClean="0"/>
              <a:t>oorschrift</a:t>
            </a:r>
            <a:endParaRPr lang="nl-BE" dirty="0"/>
          </a:p>
        </p:txBody>
      </p:sp>
      <p:sp>
        <p:nvSpPr>
          <p:cNvPr id="4099" name="Rectangle 3"/>
          <p:cNvSpPr>
            <a:spLocks noGrp="1" noChangeArrowheads="1"/>
          </p:cNvSpPr>
          <p:nvPr>
            <p:ph idx="1"/>
          </p:nvPr>
        </p:nvSpPr>
        <p:spPr/>
        <p:txBody>
          <a:bodyPr/>
          <a:lstStyle/>
          <a:p>
            <a:r>
              <a:rPr lang="nl-BE" dirty="0" smtClean="0"/>
              <a:t>Evolutie </a:t>
            </a:r>
            <a:r>
              <a:rPr lang="nl-BE" dirty="0"/>
              <a:t>dag per </a:t>
            </a:r>
            <a:r>
              <a:rPr lang="nl-BE" dirty="0" smtClean="0"/>
              <a:t>dag (01/01/2016 – 27/03/2017)</a:t>
            </a:r>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2B30A8D0-0C1A-4E18-B9EE-C94840A50CB5}" type="slidenum">
              <a:rPr lang="en-US" smtClean="0"/>
              <a:pPr/>
              <a:t>23</a:t>
            </a:fld>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468" y="2197433"/>
            <a:ext cx="6180532" cy="42795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89322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Acties 5 &amp; 6 : </a:t>
            </a:r>
            <a:r>
              <a:rPr lang="nl-BE" dirty="0"/>
              <a:t>G</a:t>
            </a:r>
            <a:r>
              <a:rPr lang="nl-BE" dirty="0" smtClean="0"/>
              <a:t>egevensdeling</a:t>
            </a:r>
            <a:endParaRPr lang="nl-BE" dirty="0"/>
          </a:p>
        </p:txBody>
      </p:sp>
      <p:sp>
        <p:nvSpPr>
          <p:cNvPr id="4099" name="Rectangle 3"/>
          <p:cNvSpPr>
            <a:spLocks noGrp="1" noChangeArrowheads="1"/>
          </p:cNvSpPr>
          <p:nvPr>
            <p:ph idx="1"/>
          </p:nvPr>
        </p:nvSpPr>
        <p:spPr/>
        <p:txBody>
          <a:bodyPr rtlCol="0">
            <a:normAutofit/>
          </a:bodyPr>
          <a:lstStyle/>
          <a:p>
            <a:pPr marL="822960" lvl="3" indent="0" eaLnBrk="1" fontAlgn="auto" hangingPunct="1">
              <a:spcAft>
                <a:spcPts val="0"/>
              </a:spcAft>
              <a:buNone/>
              <a:defRPr/>
            </a:pPr>
            <a:endParaRPr lang="nl-BE" dirty="0" smtClean="0"/>
          </a:p>
          <a:p>
            <a:r>
              <a:rPr lang="nl-NL" dirty="0"/>
              <a:t>Actiepunt 5: Gegevens delen via het systeem hubs &amp; metahub voor algemene en universitaire </a:t>
            </a:r>
            <a:r>
              <a:rPr lang="nl-NL" dirty="0" smtClean="0"/>
              <a:t>ziekenhuizen</a:t>
            </a:r>
          </a:p>
          <a:p>
            <a:endParaRPr lang="nl-NL" dirty="0" smtClean="0"/>
          </a:p>
          <a:p>
            <a:pPr lvl="1"/>
            <a:r>
              <a:rPr lang="nl-BE" altLang="en-US" dirty="0"/>
              <a:t>Verantwoordelijke organisatie: </a:t>
            </a:r>
            <a:r>
              <a:rPr lang="nl-BE" altLang="en-US" dirty="0" smtClean="0">
                <a:solidFill>
                  <a:srgbClr val="3E6E5A"/>
                </a:solidFill>
              </a:rPr>
              <a:t>eHealth</a:t>
            </a:r>
            <a:r>
              <a:rPr lang="nl-BE" altLang="en-US" dirty="0" smtClean="0"/>
              <a:t>-platform</a:t>
            </a:r>
            <a:r>
              <a:rPr lang="nl-BE" altLang="en-US" dirty="0"/>
              <a:t> </a:t>
            </a:r>
          </a:p>
          <a:p>
            <a:endParaRPr lang="nl-NL" dirty="0" smtClean="0"/>
          </a:p>
          <a:p>
            <a:r>
              <a:rPr lang="nl-NL" dirty="0" smtClean="0"/>
              <a:t>Actiepunt </a:t>
            </a:r>
            <a:r>
              <a:rPr lang="nl-NL" dirty="0"/>
              <a:t>6: Delen om samen te </a:t>
            </a:r>
            <a:r>
              <a:rPr lang="nl-NL" dirty="0" smtClean="0"/>
              <a:t>werken</a:t>
            </a:r>
          </a:p>
          <a:p>
            <a:endParaRPr lang="nl-NL" dirty="0" smtClean="0"/>
          </a:p>
          <a:p>
            <a:pPr lvl="1"/>
            <a:r>
              <a:rPr lang="nl-BE" altLang="en-US" dirty="0"/>
              <a:t>Verantwoordelijke organisatie: </a:t>
            </a:r>
            <a:r>
              <a:rPr lang="fr-BE" altLang="en-US" dirty="0" smtClean="0"/>
              <a:t>RIZIV (+ </a:t>
            </a:r>
            <a:r>
              <a:rPr lang="fr-BE" dirty="0" smtClean="0"/>
              <a:t>Vitalink</a:t>
            </a:r>
            <a:r>
              <a:rPr lang="fr-BE" dirty="0"/>
              <a:t>, RSW, </a:t>
            </a:r>
            <a:r>
              <a:rPr lang="fr-BE" dirty="0" smtClean="0"/>
              <a:t>RSB)</a:t>
            </a:r>
            <a:endParaRPr lang="nl-NL" dirty="0"/>
          </a:p>
          <a:p>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24</a:t>
            </a:fld>
            <a:endParaRPr 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Acties 5 &amp; 6 : </a:t>
            </a:r>
            <a:r>
              <a:rPr lang="nl-BE" dirty="0"/>
              <a:t>Gegevensdeling</a:t>
            </a:r>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dirty="0" smtClean="0"/>
              <a:t>Hubs-Metahub-systeem = systeem voor de terbeschikkingstelling van medische gegevens tussen zorgverstrekkers</a:t>
            </a:r>
          </a:p>
          <a:p>
            <a:pPr marL="731520" lvl="2" indent="-182880" eaLnBrk="1" fontAlgn="auto" hangingPunct="1">
              <a:spcAft>
                <a:spcPts val="0"/>
              </a:spcAft>
              <a:buFont typeface="Arial" pitchFamily="34" charset="0"/>
              <a:buChar char="•"/>
              <a:defRPr/>
            </a:pPr>
            <a:r>
              <a:rPr lang="nl-BE" dirty="0" smtClean="0"/>
              <a:t>raadplegings- en operatieverslagen</a:t>
            </a:r>
          </a:p>
          <a:p>
            <a:pPr marL="731520" lvl="2" indent="-182880" eaLnBrk="1" fontAlgn="auto" hangingPunct="1">
              <a:spcAft>
                <a:spcPts val="0"/>
              </a:spcAft>
              <a:buFont typeface="Arial" pitchFamily="34" charset="0"/>
              <a:buChar char="•"/>
              <a:defRPr/>
            </a:pPr>
            <a:r>
              <a:rPr lang="nl-BE" dirty="0"/>
              <a:t>o</a:t>
            </a:r>
            <a:r>
              <a:rPr lang="nl-BE" dirty="0" smtClean="0"/>
              <a:t>ntslagbrieven</a:t>
            </a:r>
          </a:p>
          <a:p>
            <a:pPr marL="731520" lvl="2" indent="-182880" eaLnBrk="1" fontAlgn="auto" hangingPunct="1">
              <a:spcAft>
                <a:spcPts val="0"/>
              </a:spcAft>
              <a:buFont typeface="Arial" pitchFamily="34" charset="0"/>
              <a:buChar char="•"/>
              <a:defRPr/>
            </a:pPr>
            <a:r>
              <a:rPr lang="nl-BE" dirty="0"/>
              <a:t>p</a:t>
            </a:r>
            <a:r>
              <a:rPr lang="nl-BE" dirty="0" smtClean="0"/>
              <a:t>rotocols van medische beeldvorming en resultaten van labo-onderzoeken</a:t>
            </a:r>
          </a:p>
          <a:p>
            <a:pPr marL="731520" lvl="2" indent="-182880" eaLnBrk="1" fontAlgn="auto" hangingPunct="1">
              <a:spcAft>
                <a:spcPts val="0"/>
              </a:spcAft>
              <a:buFont typeface="Arial" pitchFamily="34" charset="0"/>
              <a:buChar char="•"/>
              <a:defRPr/>
            </a:pPr>
            <a:r>
              <a:rPr lang="nl-BE" dirty="0" smtClean="0"/>
              <a:t>SumEHRs, medicatieschema’s, … in gezondheidskluizen</a:t>
            </a:r>
          </a:p>
          <a:p>
            <a:pPr marL="731520" lvl="2" indent="-182880" eaLnBrk="1" fontAlgn="auto" hangingPunct="1">
              <a:spcAft>
                <a:spcPts val="0"/>
              </a:spcAft>
              <a:buFont typeface="Arial" pitchFamily="34" charset="0"/>
              <a:buChar char="•"/>
              <a:defRPr/>
            </a:pPr>
            <a:r>
              <a:rPr lang="nl-BE" dirty="0" smtClean="0"/>
              <a:t>...</a:t>
            </a:r>
          </a:p>
          <a:p>
            <a:pPr marL="182880" indent="-182880" eaLnBrk="1" fontAlgn="auto" hangingPunct="1">
              <a:spcAft>
                <a:spcPts val="0"/>
              </a:spcAft>
              <a:buFont typeface="Arial" pitchFamily="34" charset="0"/>
              <a:buChar char="•"/>
              <a:defRPr/>
            </a:pPr>
            <a:r>
              <a:rPr lang="nl-BE" dirty="0" smtClean="0"/>
              <a:t>Doel</a:t>
            </a:r>
          </a:p>
          <a:p>
            <a:pPr lvl="1" indent="-182880" eaLnBrk="1" fontAlgn="auto" hangingPunct="1">
              <a:spcAft>
                <a:spcPts val="0"/>
              </a:spcAft>
              <a:buFont typeface="Arial" pitchFamily="34" charset="0"/>
              <a:buChar char="•"/>
              <a:defRPr/>
            </a:pPr>
            <a:r>
              <a:rPr lang="nl-BE" dirty="0" smtClean="0"/>
              <a:t>koppeling van regionale en lokale uitwisselingssystemen van medische gegevens (hubs)</a:t>
            </a:r>
          </a:p>
          <a:p>
            <a:pPr lvl="1" indent="-182880" eaLnBrk="1" fontAlgn="auto" hangingPunct="1">
              <a:spcAft>
                <a:spcPts val="0"/>
              </a:spcAft>
              <a:buFont typeface="Arial" pitchFamily="34" charset="0"/>
              <a:buChar char="•"/>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buFont typeface="Arial" pitchFamily="34" charset="0"/>
              <a:buChar char="•"/>
              <a:defRPr/>
            </a:pPr>
            <a:r>
              <a:rPr lang="nl-BE" dirty="0" smtClean="0"/>
              <a:t>de plaats waar deze documenten opgeslagen zijn</a:t>
            </a:r>
          </a:p>
          <a:p>
            <a:pPr marL="731520" lvl="2" indent="-182880" eaLnBrk="1" fontAlgn="auto" hangingPunct="1">
              <a:spcAft>
                <a:spcPts val="0"/>
              </a:spcAft>
              <a:buFont typeface="Arial" pitchFamily="34" charset="0"/>
              <a:buChar char="•"/>
              <a:defRPr/>
            </a:pPr>
            <a:r>
              <a:rPr lang="nl-BE" dirty="0" smtClean="0"/>
              <a:t>de plaats waar de zorgverstrekker inlogt in het systeem</a:t>
            </a:r>
          </a:p>
          <a:p>
            <a:pPr marL="1005840" lvl="3"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25</a:t>
            </a:fld>
            <a:endParaRPr lang="en-US" dirty="0"/>
          </a:p>
        </p:txBody>
      </p:sp>
    </p:spTree>
    <p:extLst>
      <p:ext uri="{BB962C8B-B14F-4D97-AF65-F5344CB8AC3E}">
        <p14:creationId xmlns:p14="http://schemas.microsoft.com/office/powerpoint/2010/main" val="181116450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Metahub - Schema</a:t>
            </a:r>
            <a:endParaRPr lang="nl-BE" dirty="0"/>
          </a:p>
        </p:txBody>
      </p:sp>
      <p:sp>
        <p:nvSpPr>
          <p:cNvPr id="29700"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10092D60-1784-4708-9BC1-5449CCE5C43B}" type="slidenum">
              <a:rPr lang="en-US" smtClean="0"/>
              <a:pPr>
                <a:defRPr/>
              </a:pPr>
              <a:t>26</a:t>
            </a:fld>
            <a:endParaRPr lang="en-US" dirty="0"/>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Tree>
    <p:extLst>
      <p:ext uri="{BB962C8B-B14F-4D97-AF65-F5344CB8AC3E}">
        <p14:creationId xmlns:p14="http://schemas.microsoft.com/office/powerpoint/2010/main" val="234312086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Acties 5 &amp; 6 : Hubs &amp; Metahub</a:t>
            </a:r>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dirty="0" smtClean="0"/>
              <a:t>Situatie 2016</a:t>
            </a:r>
          </a:p>
          <a:p>
            <a:pPr lvl="1" indent="-182880" eaLnBrk="1" fontAlgn="auto" hangingPunct="1">
              <a:spcAft>
                <a:spcPts val="0"/>
              </a:spcAft>
              <a:buFont typeface="Arial" pitchFamily="34" charset="0"/>
              <a:buChar char="•"/>
              <a:defRPr/>
            </a:pPr>
            <a:r>
              <a:rPr lang="nl-BE" dirty="0" smtClean="0"/>
              <a:t>systeem voor het delen van gegevens en documenten voor de algemene en psychiatrische ziekenhuizen via de 5 hubs</a:t>
            </a:r>
          </a:p>
          <a:p>
            <a:pPr marL="1005840" lvl="3" indent="-182880" eaLnBrk="1" fontAlgn="auto" hangingPunct="1">
              <a:spcAft>
                <a:spcPts val="0"/>
              </a:spcAft>
              <a:buFont typeface="Arial" pitchFamily="34" charset="0"/>
              <a:buChar char="•"/>
              <a:defRPr/>
            </a:pPr>
            <a:r>
              <a:rPr lang="nl-BE" dirty="0" smtClean="0"/>
              <a:t>Collaboratief Zorgplatform (Cozo)</a:t>
            </a:r>
          </a:p>
          <a:p>
            <a:pPr marL="1005840" lvl="3" indent="-182880" eaLnBrk="1" fontAlgn="auto" hangingPunct="1">
              <a:spcAft>
                <a:spcPts val="0"/>
              </a:spcAft>
              <a:buFont typeface="Arial" pitchFamily="34" charset="0"/>
              <a:buChar char="•"/>
              <a:defRPr/>
            </a:pPr>
            <a:r>
              <a:rPr lang="nl-BE" dirty="0" smtClean="0"/>
              <a:t>Antwerpse Regionale Hub (ARH)</a:t>
            </a:r>
          </a:p>
          <a:p>
            <a:pPr marL="1005840" lvl="3" indent="-182880" eaLnBrk="1" fontAlgn="auto" hangingPunct="1">
              <a:spcAft>
                <a:spcPts val="0"/>
              </a:spcAft>
              <a:buFont typeface="Arial" pitchFamily="34" charset="0"/>
              <a:buChar char="•"/>
              <a:defRPr/>
            </a:pPr>
            <a:r>
              <a:rPr lang="nl-BE" dirty="0" smtClean="0"/>
              <a:t>Vlaams Ziekenhuisnetwerk KU Leuven (VZN)</a:t>
            </a:r>
          </a:p>
          <a:p>
            <a:pPr marL="1005840" lvl="3" indent="-182880" eaLnBrk="1" fontAlgn="auto" hangingPunct="1">
              <a:spcAft>
                <a:spcPts val="0"/>
              </a:spcAft>
              <a:buFont typeface="Arial" pitchFamily="34" charset="0"/>
              <a:buChar char="•"/>
              <a:defRPr/>
            </a:pPr>
            <a:r>
              <a:rPr lang="nl-BE" dirty="0" smtClean="0"/>
              <a:t>Réseau Santé Wallon (RSW)</a:t>
            </a:r>
          </a:p>
          <a:p>
            <a:pPr marL="1005840" lvl="3" indent="-182880" eaLnBrk="1" fontAlgn="auto" hangingPunct="1">
              <a:spcAft>
                <a:spcPts val="0"/>
              </a:spcAft>
              <a:buFont typeface="Arial" pitchFamily="34" charset="0"/>
              <a:buChar char="•"/>
              <a:defRPr/>
            </a:pPr>
            <a:r>
              <a:rPr lang="nl-BE" dirty="0" smtClean="0"/>
              <a:t>Réseau Santé Bruxellois (RSB)</a:t>
            </a:r>
          </a:p>
          <a:p>
            <a:pPr lvl="1" indent="-182880" eaLnBrk="1" fontAlgn="auto" hangingPunct="1">
              <a:spcAft>
                <a:spcPts val="0"/>
              </a:spcAft>
              <a:buFont typeface="Arial" pitchFamily="34" charset="0"/>
              <a:buChar char="•"/>
              <a:defRPr/>
            </a:pPr>
            <a:r>
              <a:rPr lang="nl-BE" dirty="0" smtClean="0"/>
              <a:t>verwijzing naar de documenten van de eerste lijn (SumEHR, medicatieschema, ...)</a:t>
            </a:r>
          </a:p>
          <a:p>
            <a:pPr marL="731520" lvl="2" indent="-182880" eaLnBrk="1" fontAlgn="auto" hangingPunct="1">
              <a:spcAft>
                <a:spcPts val="0"/>
              </a:spcAft>
              <a:buFont typeface="Arial" pitchFamily="34" charset="0"/>
              <a:buChar char="•"/>
              <a:defRPr/>
            </a:pPr>
            <a:r>
              <a:rPr lang="nl-BE" dirty="0" smtClean="0"/>
              <a:t>via de 3 ‘gezondheidskluizen’ / metahub</a:t>
            </a:r>
          </a:p>
          <a:p>
            <a:pPr marL="1005840" lvl="3" indent="-182880" eaLnBrk="1" fontAlgn="auto" hangingPunct="1">
              <a:spcAft>
                <a:spcPts val="0"/>
              </a:spcAft>
              <a:buFont typeface="Arial" pitchFamily="34" charset="0"/>
              <a:buChar char="•"/>
              <a:defRPr/>
            </a:pPr>
            <a:r>
              <a:rPr lang="nl-BE" dirty="0" smtClean="0"/>
              <a:t>Vitalink</a:t>
            </a:r>
          </a:p>
          <a:p>
            <a:pPr marL="1005840" lvl="3" indent="-182880" eaLnBrk="1" fontAlgn="auto" hangingPunct="1">
              <a:spcAft>
                <a:spcPts val="0"/>
              </a:spcAft>
              <a:buFont typeface="Arial" pitchFamily="34" charset="0"/>
              <a:buChar char="•"/>
              <a:defRPr/>
            </a:pPr>
            <a:r>
              <a:rPr lang="nl-BE" dirty="0" smtClean="0"/>
              <a:t>InterMed</a:t>
            </a:r>
          </a:p>
          <a:p>
            <a:pPr marL="1005840" lvl="3" indent="-182880" eaLnBrk="1" fontAlgn="auto" hangingPunct="1">
              <a:spcAft>
                <a:spcPts val="0"/>
              </a:spcAft>
              <a:buFont typeface="Arial" pitchFamily="34" charset="0"/>
              <a:buChar char="•"/>
              <a:defRPr/>
            </a:pPr>
            <a:r>
              <a:rPr lang="nl-BE" dirty="0" smtClean="0"/>
              <a:t>BruSafe</a:t>
            </a:r>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8676" name="Date Placeholder 2"/>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27</a:t>
            </a:fld>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Acties 5 &amp; 6 : Gegevensdeling</a:t>
            </a:r>
          </a:p>
        </p:txBody>
      </p:sp>
      <p:sp>
        <p:nvSpPr>
          <p:cNvPr id="3" name="Content Placeholder 2"/>
          <p:cNvSpPr>
            <a:spLocks noGrp="1"/>
          </p:cNvSpPr>
          <p:nvPr>
            <p:ph idx="1"/>
          </p:nvPr>
        </p:nvSpPr>
        <p:spPr/>
        <p:txBody>
          <a:bodyPr>
            <a:normAutofit/>
          </a:bodyPr>
          <a:lstStyle/>
          <a:p>
            <a:r>
              <a:rPr lang="nl-BE" dirty="0" smtClean="0"/>
              <a:t>Systeem is operationeel en wordt intensief gebruikt</a:t>
            </a:r>
          </a:p>
          <a:p>
            <a:endParaRPr lang="nl-BE" dirty="0" smtClean="0"/>
          </a:p>
          <a:p>
            <a:pPr lvl="1"/>
            <a:r>
              <a:rPr lang="nl-BE" dirty="0" smtClean="0"/>
              <a:t>permanente ondersteuning van de bevordering van de registratie van de toestemmingen</a:t>
            </a:r>
          </a:p>
          <a:p>
            <a:pPr lvl="2"/>
            <a:r>
              <a:rPr lang="nl-BE" dirty="0" smtClean="0"/>
              <a:t>5.687.315 toestemmingen op 08/05/2017</a:t>
            </a:r>
          </a:p>
          <a:p>
            <a:pPr lvl="2"/>
            <a:endParaRPr lang="nl-BE" dirty="0" smtClean="0"/>
          </a:p>
          <a:p>
            <a:pPr lvl="1"/>
            <a:r>
              <a:rPr lang="nl-BE" dirty="0" smtClean="0"/>
              <a:t>rationalisering van de modaliteiten i.v.m. de therapeutische relaties</a:t>
            </a:r>
          </a:p>
          <a:p>
            <a:pPr lvl="1"/>
            <a:endParaRPr lang="nl-BE" dirty="0" smtClean="0"/>
          </a:p>
          <a:p>
            <a:pPr lvl="2"/>
            <a:r>
              <a:rPr lang="nl-BE" dirty="0" smtClean="0"/>
              <a:t>registratie van de relaties door de huisartsen in een centrale gegevensbank</a:t>
            </a:r>
          </a:p>
          <a:p>
            <a:pPr lvl="2"/>
            <a:endParaRPr lang="nl-BE" dirty="0" smtClean="0"/>
          </a:p>
          <a:p>
            <a:endParaRPr lang="nl-BE" dirty="0" smtClean="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28</a:t>
            </a:fld>
            <a:endParaRPr lang="nl-BE" dirty="0"/>
          </a:p>
        </p:txBody>
      </p:sp>
    </p:spTree>
    <p:extLst>
      <p:ext uri="{BB962C8B-B14F-4D97-AF65-F5344CB8AC3E}">
        <p14:creationId xmlns:p14="http://schemas.microsoft.com/office/powerpoint/2010/main" val="4096664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Acties 5 &amp; 6 : Gegevensdeling</a:t>
            </a:r>
          </a:p>
        </p:txBody>
      </p:sp>
      <p:sp>
        <p:nvSpPr>
          <p:cNvPr id="3" name="Content Placeholder 2"/>
          <p:cNvSpPr>
            <a:spLocks noGrp="1"/>
          </p:cNvSpPr>
          <p:nvPr>
            <p:ph idx="1"/>
          </p:nvPr>
        </p:nvSpPr>
        <p:spPr/>
        <p:txBody>
          <a:bodyPr>
            <a:normAutofit/>
          </a:bodyPr>
          <a:lstStyle/>
          <a:p>
            <a:pPr marL="548640" lvl="2" indent="0">
              <a:buNone/>
            </a:pPr>
            <a:r>
              <a:rPr lang="nl-BE" dirty="0" smtClean="0"/>
              <a:t>Consents by author</a:t>
            </a:r>
          </a:p>
          <a:p>
            <a:endParaRPr lang="nl-BE" dirty="0" smtClean="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29</a:t>
            </a:fld>
            <a:endParaRPr lang="nl-BE"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85" y="2100411"/>
            <a:ext cx="72485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424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Roadmap </a:t>
            </a:r>
            <a:r>
              <a:rPr lang="nl-BE" dirty="0" smtClean="0">
                <a:solidFill>
                  <a:srgbClr val="3E6E5A"/>
                </a:solidFill>
              </a:rPr>
              <a:t>eGezondheid</a:t>
            </a:r>
            <a:r>
              <a:rPr lang="nl-BE" dirty="0" smtClean="0"/>
              <a:t> 2015-2019</a:t>
            </a:r>
            <a:endParaRPr lang="fr-BE" dirty="0"/>
          </a:p>
        </p:txBody>
      </p:sp>
      <p:sp>
        <p:nvSpPr>
          <p:cNvPr id="14339" name="Content Placeholder 2"/>
          <p:cNvSpPr>
            <a:spLocks noGrp="1"/>
          </p:cNvSpPr>
          <p:nvPr>
            <p:ph idx="1"/>
          </p:nvPr>
        </p:nvSpPr>
        <p:spPr/>
        <p:txBody>
          <a:bodyPr/>
          <a:lstStyle/>
          <a:p>
            <a:pPr eaLnBrk="1" hangingPunct="1"/>
            <a:r>
              <a:rPr lang="nl-BE" altLang="en-US" dirty="0" smtClean="0"/>
              <a:t>Principes</a:t>
            </a:r>
          </a:p>
          <a:p>
            <a:pPr lvl="1" eaLnBrk="1" hangingPunct="1"/>
            <a:r>
              <a:rPr lang="nl-BE" altLang="en-US" dirty="0" smtClean="0"/>
              <a:t>samenwerking: coalition of the willing</a:t>
            </a:r>
          </a:p>
          <a:p>
            <a:pPr lvl="1" eaLnBrk="1" hangingPunct="1"/>
            <a:r>
              <a:rPr lang="nl-BE" altLang="en-US" dirty="0" smtClean="0"/>
              <a:t>betrokkenheid van alle stakeholders</a:t>
            </a:r>
          </a:p>
          <a:p>
            <a:pPr lvl="1" eaLnBrk="1" hangingPunct="1"/>
            <a:r>
              <a:rPr lang="nl-BE" altLang="en-US" dirty="0" smtClean="0"/>
              <a:t>responsabilisering van alle stakeholders</a:t>
            </a:r>
          </a:p>
          <a:p>
            <a:pPr lvl="1" eaLnBrk="1" hangingPunct="1"/>
            <a:r>
              <a:rPr lang="nl-BE" altLang="en-US" dirty="0" smtClean="0"/>
              <a:t>betrouwbare basisdiensten en business continuity acties</a:t>
            </a:r>
            <a:endParaRPr lang="fr-BE" altLang="en-US" dirty="0" smtClean="0"/>
          </a:p>
          <a:p>
            <a:pPr lvl="1" eaLnBrk="1" hangingPunct="1"/>
            <a:r>
              <a:rPr lang="nl-BE" altLang="en-US" dirty="0" smtClean="0"/>
              <a:t>vereenvoudiging waar mogelijk</a:t>
            </a:r>
          </a:p>
          <a:p>
            <a:pPr lvl="1" eaLnBrk="1" hangingPunct="1"/>
            <a:r>
              <a:rPr lang="nl-BE" altLang="en-US" dirty="0" smtClean="0"/>
              <a:t>klemtoon op concrete resultaten eerder dan op eeuwigdurende discussies </a:t>
            </a:r>
          </a:p>
          <a:p>
            <a:pPr lvl="1" eaLnBrk="1" hangingPunct="1"/>
            <a:r>
              <a:rPr lang="nl-BE" altLang="en-US" dirty="0" smtClean="0"/>
              <a:t>gestage vooruitgang door SMART doelstellingen en actiepunten</a:t>
            </a:r>
          </a:p>
          <a:p>
            <a:pPr lvl="1" eaLnBrk="1" hangingPunct="1"/>
            <a:r>
              <a:rPr lang="nl-BE" altLang="en-US" dirty="0" smtClean="0"/>
              <a:t>multidisciplinaire aanpak, miv vorming en financiële aspecten</a:t>
            </a:r>
          </a:p>
          <a:p>
            <a:pPr lvl="1" eaLnBrk="1" hangingPunct="1"/>
            <a:r>
              <a:rPr lang="nl-BE" altLang="en-US" dirty="0" smtClean="0"/>
              <a:t>basis voor synergiën noodzakelijk voor een kwalitatief hoogstaande en betaalbare gezondheidszorg</a:t>
            </a:r>
          </a:p>
          <a:p>
            <a:pPr lvl="2" eaLnBrk="1" hangingPunct="1"/>
            <a:endParaRPr lang="nl-BE" altLang="en-US" dirty="0" smtClean="0"/>
          </a:p>
        </p:txBody>
      </p:sp>
      <p:sp>
        <p:nvSpPr>
          <p:cNvPr id="13317" name="Date Placeholder 5"/>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r>
              <a:rPr lang="fr-FR" altLang="en-US" dirty="0" smtClean="0">
                <a:solidFill>
                  <a:schemeClr val="bg1"/>
                </a:solidFill>
              </a:rPr>
              <a:t>16/05/2017</a:t>
            </a:r>
            <a:endParaRPr lang="fr-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30</a:t>
            </a:fld>
            <a:endParaRPr lang="fr-BE" dirty="0"/>
          </a:p>
        </p:txBody>
      </p:sp>
      <p:graphicFrame>
        <p:nvGraphicFramePr>
          <p:cNvPr id="6" name="Chart 5"/>
          <p:cNvGraphicFramePr>
            <a:graphicFrameLocks noGrp="1"/>
          </p:cNvGraphicFramePr>
          <p:nvPr>
            <p:extLst>
              <p:ext uri="{D42A27DB-BD31-4B8C-83A1-F6EECF244321}">
                <p14:modId xmlns:p14="http://schemas.microsoft.com/office/powerpoint/2010/main" val="4213209505"/>
              </p:ext>
            </p:extLst>
          </p:nvPr>
        </p:nvGraphicFramePr>
        <p:xfrm>
          <a:off x="457200" y="947854"/>
          <a:ext cx="8229600" cy="55040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7465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Acties 5 &amp; 6 : Hubs &amp; Metahub</a:t>
            </a:r>
          </a:p>
        </p:txBody>
      </p:sp>
      <p:sp>
        <p:nvSpPr>
          <p:cNvPr id="3" name="Content Placeholder 2"/>
          <p:cNvSpPr>
            <a:spLocks noGrp="1"/>
          </p:cNvSpPr>
          <p:nvPr>
            <p:ph idx="1"/>
          </p:nvPr>
        </p:nvSpPr>
        <p:spPr/>
        <p:txBody>
          <a:bodyPr>
            <a:normAutofit/>
          </a:bodyPr>
          <a:lstStyle/>
          <a:p>
            <a:r>
              <a:rPr lang="nl-BE" dirty="0" smtClean="0"/>
              <a:t>Relaties hubs-patiënten in de Metahub</a:t>
            </a:r>
            <a:endParaRPr lang="nl-BE" dirty="0"/>
          </a:p>
          <a:p>
            <a:pPr lvl="1" indent="-182880" eaLnBrk="1" fontAlgn="auto" hangingPunct="1">
              <a:spcAft>
                <a:spcPts val="0"/>
              </a:spcAft>
              <a:buFont typeface="Arial" pitchFamily="34" charset="0"/>
              <a:buChar char="•"/>
              <a:defRPr/>
            </a:pPr>
            <a:r>
              <a:rPr lang="fr-BE" dirty="0"/>
              <a:t>01/04/2017: 18.736.964 </a:t>
            </a:r>
            <a:r>
              <a:rPr lang="nl-BE" dirty="0"/>
              <a:t>relaties hubs-patiënten geregistreerd </a:t>
            </a:r>
            <a:endParaRPr lang="nl-BE" dirty="0" smtClean="0"/>
          </a:p>
          <a:p>
            <a:pPr lvl="1" indent="-182880" eaLnBrk="1" fontAlgn="auto" hangingPunct="1">
              <a:spcAft>
                <a:spcPts val="0"/>
              </a:spcAft>
              <a:buFont typeface="Arial" pitchFamily="34" charset="0"/>
              <a:buChar char="•"/>
              <a:defRPr/>
            </a:pPr>
            <a:r>
              <a:rPr lang="nl-BE" dirty="0" smtClean="0"/>
              <a:t>doelstelling eind 2017: 25 % actieve artsen</a:t>
            </a:r>
          </a:p>
          <a:p>
            <a:pPr marL="0" indent="0">
              <a:buNone/>
            </a:pPr>
            <a:endParaRPr lang="nl-BE" dirty="0" smtClean="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31</a:t>
            </a:fld>
            <a:endParaRPr lang="nl-BE" dirty="0"/>
          </a:p>
        </p:txBody>
      </p:sp>
      <p:pic>
        <p:nvPicPr>
          <p:cNvPr id="6" name="Picture 5"/>
          <p:cNvPicPr>
            <a:picLocks noChangeAspect="1"/>
          </p:cNvPicPr>
          <p:nvPr/>
        </p:nvPicPr>
        <p:blipFill>
          <a:blip r:embed="rId3"/>
          <a:stretch>
            <a:fillRect/>
          </a:stretch>
        </p:blipFill>
        <p:spPr>
          <a:xfrm>
            <a:off x="3167615" y="2880000"/>
            <a:ext cx="5519185" cy="3597000"/>
          </a:xfrm>
          <a:prstGeom prst="rect">
            <a:avLst/>
          </a:prstGeom>
        </p:spPr>
      </p:pic>
    </p:spTree>
    <p:extLst>
      <p:ext uri="{BB962C8B-B14F-4D97-AF65-F5344CB8AC3E}">
        <p14:creationId xmlns:p14="http://schemas.microsoft.com/office/powerpoint/2010/main" val="4259436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Acties 5 &amp; 6 : Hubs &amp; Metahub</a:t>
            </a:r>
          </a:p>
        </p:txBody>
      </p:sp>
      <p:sp>
        <p:nvSpPr>
          <p:cNvPr id="3" name="Content Placeholder 2"/>
          <p:cNvSpPr>
            <a:spLocks noGrp="1"/>
          </p:cNvSpPr>
          <p:nvPr>
            <p:ph idx="1"/>
          </p:nvPr>
        </p:nvSpPr>
        <p:spPr/>
        <p:txBody>
          <a:bodyPr>
            <a:normAutofit/>
          </a:bodyPr>
          <a:lstStyle/>
          <a:p>
            <a:r>
              <a:rPr lang="nl-BE" dirty="0" smtClean="0"/>
              <a:t>Afronden van de debatten over de mandaten en de gevoelige gegevens</a:t>
            </a:r>
          </a:p>
          <a:p>
            <a:endParaRPr lang="nl-BE" dirty="0" smtClean="0"/>
          </a:p>
          <a:p>
            <a:pPr lvl="1"/>
            <a:r>
              <a:rPr lang="nl-BE" dirty="0" smtClean="0"/>
              <a:t>mandaten ouders-kinderen en ‘vertrouwenspersonen’</a:t>
            </a:r>
          </a:p>
          <a:p>
            <a:pPr lvl="1"/>
            <a:endParaRPr lang="nl-BE" dirty="0" smtClean="0"/>
          </a:p>
          <a:p>
            <a:pPr lvl="1"/>
            <a:r>
              <a:rPr lang="nl-BE" dirty="0" smtClean="0"/>
              <a:t>uitwerken van de toegangsmatrix voor eenvoudige gevallen (huisartsen &gt; verpleegkundigen) – zie schema</a:t>
            </a:r>
          </a:p>
          <a:p>
            <a:pPr lvl="1"/>
            <a:endParaRPr lang="nl-BE" dirty="0" smtClean="0"/>
          </a:p>
          <a:p>
            <a:pPr marL="274320" lvl="1" indent="0">
              <a:buNone/>
            </a:pPr>
            <a:endParaRPr lang="nl-BE" dirty="0" smtClean="0"/>
          </a:p>
          <a:p>
            <a:endParaRPr lang="nl-BE" dirty="0" smtClean="0"/>
          </a:p>
          <a:p>
            <a:pPr marL="0" indent="0">
              <a:buNone/>
            </a:pPr>
            <a:endParaRPr lang="nl-BE" dirty="0" smtClean="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32</a:t>
            </a:fld>
            <a:endParaRPr lang="nl-BE" dirty="0"/>
          </a:p>
        </p:txBody>
      </p:sp>
    </p:spTree>
    <p:extLst>
      <p:ext uri="{BB962C8B-B14F-4D97-AF65-F5344CB8AC3E}">
        <p14:creationId xmlns:p14="http://schemas.microsoft.com/office/powerpoint/2010/main" val="2064241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Acties 5 &amp; 6 : Hubs &amp; Metahub</a:t>
            </a:r>
          </a:p>
        </p:txBody>
      </p:sp>
      <p:sp>
        <p:nvSpPr>
          <p:cNvPr id="4099" name="Rectangle 3"/>
          <p:cNvSpPr>
            <a:spLocks noGrp="1" noChangeArrowheads="1"/>
          </p:cNvSpPr>
          <p:nvPr>
            <p:ph idx="1"/>
          </p:nvPr>
        </p:nvSpPr>
        <p:spPr/>
        <p:txBody>
          <a:bodyPr/>
          <a:lstStyle/>
          <a:p>
            <a:r>
              <a:rPr lang="nl-BE" dirty="0" smtClean="0"/>
              <a:t>December 2016</a:t>
            </a:r>
          </a:p>
          <a:p>
            <a:pPr lvl="1"/>
            <a:r>
              <a:rPr lang="fr-BE" dirty="0" smtClean="0"/>
              <a:t>uitwerken van de toegangsmatrix</a:t>
            </a:r>
            <a:endParaRPr lang="nl-BE" dirty="0" smtClean="0"/>
          </a:p>
          <a:p>
            <a:pPr lvl="1"/>
            <a:endParaRPr lang="nl-BE" dirty="0" smtClean="0"/>
          </a:p>
          <a:p>
            <a:pPr marL="548640" lvl="2" indent="0">
              <a:buNone/>
            </a:pPr>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33</a:t>
            </a:fld>
            <a:endParaRPr lang="nl-BE" dirty="0"/>
          </a:p>
        </p:txBody>
      </p:sp>
      <p:graphicFrame>
        <p:nvGraphicFramePr>
          <p:cNvPr id="7" name="Object 6"/>
          <p:cNvGraphicFramePr>
            <a:graphicFrameLocks noChangeAspect="1"/>
          </p:cNvGraphicFramePr>
          <p:nvPr>
            <p:extLst/>
          </p:nvPr>
        </p:nvGraphicFramePr>
        <p:xfrm>
          <a:off x="611560" y="2492896"/>
          <a:ext cx="7969423" cy="3984712"/>
        </p:xfrm>
        <a:graphic>
          <a:graphicData uri="http://schemas.openxmlformats.org/presentationml/2006/ole">
            <mc:AlternateContent xmlns:mc="http://schemas.openxmlformats.org/markup-compatibility/2006">
              <mc:Choice xmlns:v="urn:schemas-microsoft-com:vml" Requires="v">
                <p:oleObj spid="_x0000_s1079" name="Worksheet" r:id="rId4" imgW="11772900" imgH="5886450" progId="Excel.Sheet.12">
                  <p:embed/>
                </p:oleObj>
              </mc:Choice>
              <mc:Fallback>
                <p:oleObj name="Worksheet" r:id="rId4" imgW="11772900" imgH="5886450" progId="Excel.Sheet.12">
                  <p:embed/>
                  <p:pic>
                    <p:nvPicPr>
                      <p:cNvPr id="7" name="Object 6"/>
                      <p:cNvPicPr/>
                      <p:nvPr/>
                    </p:nvPicPr>
                    <p:blipFill>
                      <a:blip r:embed="rId5"/>
                      <a:stretch>
                        <a:fillRect/>
                      </a:stretch>
                    </p:blipFill>
                    <p:spPr>
                      <a:xfrm>
                        <a:off x="611560" y="2492896"/>
                        <a:ext cx="7969423" cy="3984712"/>
                      </a:xfrm>
                      <a:prstGeom prst="rect">
                        <a:avLst/>
                      </a:prstGeom>
                    </p:spPr>
                  </p:pic>
                </p:oleObj>
              </mc:Fallback>
            </mc:AlternateContent>
          </a:graphicData>
        </a:graphic>
      </p:graphicFrame>
    </p:spTree>
    <p:extLst>
      <p:ext uri="{BB962C8B-B14F-4D97-AF65-F5344CB8AC3E}">
        <p14:creationId xmlns:p14="http://schemas.microsoft.com/office/powerpoint/2010/main" val="274744498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Actiepunt 10: Toegang tot de gegevens door de </a:t>
            </a:r>
            <a:r>
              <a:rPr lang="nl-NL" dirty="0" smtClean="0"/>
              <a:t>patiënt</a:t>
            </a:r>
            <a:endParaRPr lang="nl-NL" dirty="0"/>
          </a:p>
        </p:txBody>
      </p:sp>
      <p:sp>
        <p:nvSpPr>
          <p:cNvPr id="4099" name="Rectangle 3"/>
          <p:cNvSpPr>
            <a:spLocks noGrp="1" noChangeArrowheads="1"/>
          </p:cNvSpPr>
          <p:nvPr>
            <p:ph idx="1"/>
          </p:nvPr>
        </p:nvSpPr>
        <p:spPr/>
        <p:txBody>
          <a:bodyPr/>
          <a:lstStyle/>
          <a:p>
            <a:endParaRPr lang="nl-NL" sz="1000" dirty="0" smtClean="0"/>
          </a:p>
          <a:p>
            <a:r>
              <a:rPr lang="nl-NL" dirty="0" smtClean="0"/>
              <a:t>Doelstellingen</a:t>
            </a:r>
          </a:p>
          <a:p>
            <a:pPr lvl="1"/>
            <a:r>
              <a:rPr lang="nl-NL" dirty="0" smtClean="0"/>
              <a:t>het opstellen </a:t>
            </a:r>
            <a:r>
              <a:rPr lang="nl-NL" dirty="0"/>
              <a:t>van een referentiekader voor toegangsbeheer, toegang tot en aanvulling van gezondheidsgegevens door de </a:t>
            </a:r>
            <a:r>
              <a:rPr lang="nl-NL" dirty="0" smtClean="0"/>
              <a:t>patiënt</a:t>
            </a:r>
          </a:p>
          <a:p>
            <a:pPr lvl="1"/>
            <a:r>
              <a:rPr lang="nl-NL" dirty="0" smtClean="0"/>
              <a:t>het creëren </a:t>
            </a:r>
            <a:r>
              <a:rPr lang="nl-NL" dirty="0"/>
              <a:t>van een governance structuur die waakt over de uitvoering van het </a:t>
            </a:r>
            <a:r>
              <a:rPr lang="nl-NL" dirty="0" smtClean="0"/>
              <a:t>referentiekader</a:t>
            </a:r>
          </a:p>
          <a:p>
            <a:pPr lvl="1"/>
            <a:r>
              <a:rPr lang="nl-NL" dirty="0" smtClean="0"/>
              <a:t>het </a:t>
            </a:r>
            <a:r>
              <a:rPr lang="nl-NL" dirty="0"/>
              <a:t>uitwerken van een communicatiestrategie om burgers/patiënten te informeren over online toegang tot gezondheidsgegevens en andere functies voor patiënten inzake </a:t>
            </a:r>
            <a:r>
              <a:rPr lang="nl-NL" dirty="0" smtClean="0"/>
              <a:t>gegevensdeling</a:t>
            </a:r>
          </a:p>
          <a:p>
            <a:pPr lvl="1"/>
            <a:endParaRPr lang="nl-NL" dirty="0"/>
          </a:p>
          <a:p>
            <a:r>
              <a:rPr lang="nl-NL" dirty="0"/>
              <a:t>Verantwoordelijke organisatie : FOD Volksgezondheid</a:t>
            </a:r>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34</a:t>
            </a:fld>
            <a:endParaRPr lang="nl-BE" dirty="0"/>
          </a:p>
        </p:txBody>
      </p:sp>
    </p:spTree>
    <p:extLst>
      <p:ext uri="{BB962C8B-B14F-4D97-AF65-F5344CB8AC3E}">
        <p14:creationId xmlns:p14="http://schemas.microsoft.com/office/powerpoint/2010/main" val="299907145"/>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Actiepunt 10: Toegang tot de gegevens door de patiënt </a:t>
            </a:r>
            <a:endParaRPr lang="nl-NL" dirty="0"/>
          </a:p>
        </p:txBody>
      </p:sp>
      <p:sp>
        <p:nvSpPr>
          <p:cNvPr id="8" name="Content Placeholder 7"/>
          <p:cNvSpPr>
            <a:spLocks noGrp="1"/>
          </p:cNvSpPr>
          <p:nvPr>
            <p:ph idx="1"/>
          </p:nvPr>
        </p:nvSpPr>
        <p:spPr/>
        <p:txBody>
          <a:bodyPr/>
          <a:lstStyle/>
          <a:p>
            <a:endParaRPr lang="nl-BE" dirty="0" smtClean="0"/>
          </a:p>
          <a:p>
            <a:r>
              <a:rPr lang="nl-BE" dirty="0" smtClean="0"/>
              <a:t>Uitdaging</a:t>
            </a:r>
          </a:p>
          <a:p>
            <a:pPr lvl="1"/>
            <a:r>
              <a:rPr lang="nl-BE" dirty="0" smtClean="0"/>
              <a:t>vermijden dat patiënt zijn weg moet zoeken tussen verschillende platformen voor toegang tot/aanvulling van zijn gegevens</a:t>
            </a:r>
          </a:p>
          <a:p>
            <a:pPr lvl="2"/>
            <a:r>
              <a:rPr lang="nl-BE" dirty="0" smtClean="0"/>
              <a:t>MyCozo</a:t>
            </a:r>
          </a:p>
          <a:p>
            <a:pPr lvl="2"/>
            <a:r>
              <a:rPr lang="nl-BE" dirty="0" smtClean="0"/>
              <a:t>MyNexuzHealth</a:t>
            </a:r>
          </a:p>
          <a:p>
            <a:pPr lvl="2"/>
            <a:r>
              <a:rPr lang="nl-BE" dirty="0" smtClean="0"/>
              <a:t>PatiëntHealthViewer Vitalink</a:t>
            </a:r>
          </a:p>
          <a:p>
            <a:pPr lvl="2"/>
            <a:r>
              <a:rPr lang="nl-BE" dirty="0" smtClean="0"/>
              <a:t>MyWGK</a:t>
            </a:r>
          </a:p>
          <a:p>
            <a:pPr lvl="2"/>
            <a:r>
              <a:rPr lang="nl-BE" dirty="0" smtClean="0"/>
              <a:t>…</a:t>
            </a:r>
            <a:endParaRPr lang="nl-BE" dirty="0"/>
          </a:p>
          <a:p>
            <a:pPr lvl="1"/>
            <a:r>
              <a:rPr lang="nl-BE" dirty="0" smtClean="0"/>
              <a:t>waarborg van single sign on met voldoende sterk authenticatiemiddel</a:t>
            </a:r>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BAADB71D-6A6A-403E-B8B0-DAC18C9A03D5}" type="slidenum">
              <a:rPr lang="en-US" smtClean="0"/>
              <a:pPr/>
              <a:t>35</a:t>
            </a:fld>
            <a:endParaRPr lang="nl-BE" dirty="0"/>
          </a:p>
        </p:txBody>
      </p:sp>
    </p:spTree>
    <p:extLst>
      <p:ext uri="{BB962C8B-B14F-4D97-AF65-F5344CB8AC3E}">
        <p14:creationId xmlns:p14="http://schemas.microsoft.com/office/powerpoint/2010/main" val="3460739396"/>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Actiepunt 10: Toegang tot de gegevens door de patiënt </a:t>
            </a:r>
            <a:endParaRPr lang="fr-BE" dirty="0"/>
          </a:p>
        </p:txBody>
      </p:sp>
      <p:sp>
        <p:nvSpPr>
          <p:cNvPr id="3" name="Content Placeholder 2"/>
          <p:cNvSpPr>
            <a:spLocks noGrp="1"/>
          </p:cNvSpPr>
          <p:nvPr>
            <p:ph idx="1"/>
          </p:nvPr>
        </p:nvSpPr>
        <p:spPr/>
        <p:txBody>
          <a:bodyPr/>
          <a:lstStyle/>
          <a:p>
            <a:endParaRPr lang="nl-BE" dirty="0" smtClean="0"/>
          </a:p>
          <a:p>
            <a:r>
              <a:rPr lang="nl-BE" dirty="0" smtClean="0"/>
              <a:t>Dus nood aan afspraken en coördinatie</a:t>
            </a:r>
          </a:p>
          <a:p>
            <a:pPr lvl="1"/>
            <a:r>
              <a:rPr lang="nl-BE" dirty="0" smtClean="0"/>
              <a:t>gebruiksvriendelijke maar voldoende veilige authenticatiemiddelen, ook bruikbaar op mobiele omgevingen, maar a.u.b.</a:t>
            </a:r>
          </a:p>
          <a:p>
            <a:pPr lvl="2"/>
            <a:r>
              <a:rPr lang="nl-BE" dirty="0" smtClean="0"/>
              <a:t>geen platform specifieke authenticatiemiddelen meer</a:t>
            </a:r>
          </a:p>
          <a:p>
            <a:pPr lvl="2"/>
            <a:r>
              <a:rPr lang="nl-BE" dirty="0" smtClean="0"/>
              <a:t>sectorwijde onderhandelingen rond authenticatiemiddelen van externe aanbieders </a:t>
            </a:r>
          </a:p>
          <a:p>
            <a:pPr marL="0" indent="0">
              <a:buNone/>
            </a:pPr>
            <a:endParaRPr lang="fr-BE" dirty="0"/>
          </a:p>
        </p:txBody>
      </p:sp>
      <p:sp>
        <p:nvSpPr>
          <p:cNvPr id="4" name="Date Placeholder 3"/>
          <p:cNvSpPr>
            <a:spLocks noGrp="1"/>
          </p:cNvSpPr>
          <p:nvPr>
            <p:ph type="dt" sz="half" idx="10"/>
          </p:nvPr>
        </p:nvSpPr>
        <p:spPr/>
        <p:txBody>
          <a:bodyPr/>
          <a:lstStyle/>
          <a:p>
            <a:r>
              <a:rPr lang="fr-FR" dirty="0" smtClean="0"/>
              <a:t>16/05/2017</a:t>
            </a:r>
            <a:endParaRPr lang="en-US" dirty="0"/>
          </a:p>
        </p:txBody>
      </p:sp>
      <p:sp>
        <p:nvSpPr>
          <p:cNvPr id="5" name="Slide Number Placeholder 4"/>
          <p:cNvSpPr>
            <a:spLocks noGrp="1"/>
          </p:cNvSpPr>
          <p:nvPr>
            <p:ph type="sldNum" sz="quarter" idx="12"/>
          </p:nvPr>
        </p:nvSpPr>
        <p:spPr/>
        <p:txBody>
          <a:bodyPr/>
          <a:lstStyle/>
          <a:p>
            <a:fld id="{47356A36-FB20-481F-ADDA-2C00D2E0A77A}" type="slidenum">
              <a:rPr lang="en-US" smtClean="0"/>
              <a:pPr/>
              <a:t>36</a:t>
            </a:fld>
            <a:endParaRPr lang="en-US" dirty="0"/>
          </a:p>
        </p:txBody>
      </p:sp>
    </p:spTree>
    <p:extLst>
      <p:ext uri="{BB962C8B-B14F-4D97-AF65-F5344CB8AC3E}">
        <p14:creationId xmlns:p14="http://schemas.microsoft.com/office/powerpoint/2010/main" val="111446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43603" y="1747645"/>
            <a:ext cx="2648277" cy="304950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GB" sz="3400" noProof="0" dirty="0" smtClean="0"/>
              <a:t>Actueel goedgekeurde authenticaiemiddelen</a:t>
            </a:r>
            <a:endParaRPr lang="en-GB" sz="3400" noProof="0" dirty="0"/>
          </a:p>
        </p:txBody>
      </p:sp>
      <p:sp>
        <p:nvSpPr>
          <p:cNvPr id="4" name="Date Placeholder 3"/>
          <p:cNvSpPr>
            <a:spLocks noGrp="1"/>
          </p:cNvSpPr>
          <p:nvPr>
            <p:ph type="dt" sz="half" idx="10"/>
          </p:nvPr>
        </p:nvSpPr>
        <p:spPr/>
        <p:txBody>
          <a:bodyPr/>
          <a:lstStyle/>
          <a:p>
            <a:r>
              <a:rPr lang="en-US" altLang="en-US" dirty="0" smtClean="0"/>
              <a:t>16/05/2017</a:t>
            </a:r>
            <a:endParaRPr lang="nl-BE" altLang="en-US" dirty="0"/>
          </a:p>
        </p:txBody>
      </p:sp>
      <p:sp>
        <p:nvSpPr>
          <p:cNvPr id="6" name="Slide Number Placeholder 5"/>
          <p:cNvSpPr>
            <a:spLocks noGrp="1"/>
          </p:cNvSpPr>
          <p:nvPr>
            <p:ph type="sldNum" sz="quarter" idx="12"/>
          </p:nvPr>
        </p:nvSpPr>
        <p:spPr/>
        <p:txBody>
          <a:bodyPr/>
          <a:lstStyle/>
          <a:p>
            <a:fld id="{4C242A18-EC12-4F37-9DE3-9352234277DF}" type="slidenum">
              <a:rPr lang="en-US" smtClean="0"/>
              <a:pPr/>
              <a:t>37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205" y="1939039"/>
            <a:ext cx="371475" cy="85725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192586047"/>
              </p:ext>
            </p:extLst>
          </p:nvPr>
        </p:nvGraphicFramePr>
        <p:xfrm>
          <a:off x="872205" y="1876323"/>
          <a:ext cx="2592288" cy="91996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919966">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01414391"/>
              </p:ext>
            </p:extLst>
          </p:nvPr>
        </p:nvGraphicFramePr>
        <p:xfrm>
          <a:off x="872205" y="2840821"/>
          <a:ext cx="2592288" cy="91996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919966">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36" y="2961126"/>
            <a:ext cx="371475" cy="74295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779470905"/>
              </p:ext>
            </p:extLst>
          </p:nvPr>
        </p:nvGraphicFramePr>
        <p:xfrm>
          <a:off x="3617053" y="3807269"/>
          <a:ext cx="2592288" cy="936104"/>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936104">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82919223"/>
              </p:ext>
            </p:extLst>
          </p:nvPr>
        </p:nvGraphicFramePr>
        <p:xfrm>
          <a:off x="870116" y="3807269"/>
          <a:ext cx="2592288" cy="936104"/>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936104">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6137" y="3953601"/>
            <a:ext cx="501884" cy="64344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243" y="3953121"/>
            <a:ext cx="502632" cy="644400"/>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21886501"/>
              </p:ext>
            </p:extLst>
          </p:nvPr>
        </p:nvGraphicFramePr>
        <p:xfrm>
          <a:off x="872205" y="5756004"/>
          <a:ext cx="2592288" cy="86409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6409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902" y="5922529"/>
            <a:ext cx="409539" cy="409539"/>
          </a:xfrm>
          <a:prstGeom prst="rect">
            <a:avLst/>
          </a:prstGeom>
        </p:spPr>
      </p:pic>
      <p:sp>
        <p:nvSpPr>
          <p:cNvPr id="24" name="TextBox 23"/>
          <p:cNvSpPr txBox="1"/>
          <p:nvPr/>
        </p:nvSpPr>
        <p:spPr>
          <a:xfrm>
            <a:off x="67766" y="1562979"/>
            <a:ext cx="864339" cy="369332"/>
          </a:xfrm>
          <a:prstGeom prst="rect">
            <a:avLst/>
          </a:prstGeom>
          <a:noFill/>
        </p:spPr>
        <p:txBody>
          <a:bodyPr wrap="none" rtlCol="0">
            <a:spAutoFit/>
          </a:bodyPr>
          <a:lstStyle/>
          <a:p>
            <a:pPr algn="ctr"/>
            <a:r>
              <a:rPr lang="fr-BE" dirty="0" smtClean="0"/>
              <a:t>Strong</a:t>
            </a:r>
            <a:endParaRPr lang="nl-BE" dirty="0"/>
          </a:p>
        </p:txBody>
      </p:sp>
      <p:sp>
        <p:nvSpPr>
          <p:cNvPr id="25" name="TextBox 24"/>
          <p:cNvSpPr txBox="1"/>
          <p:nvPr/>
        </p:nvSpPr>
        <p:spPr>
          <a:xfrm>
            <a:off x="90352" y="6427624"/>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323528" y="1932311"/>
            <a:ext cx="288032" cy="45766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ext uri="{D42A27DB-BD31-4B8C-83A1-F6EECF244321}">
                <p14:modId xmlns:p14="http://schemas.microsoft.com/office/powerpoint/2010/main" val="4159802163"/>
              </p:ext>
            </p:extLst>
          </p:nvPr>
        </p:nvGraphicFramePr>
        <p:xfrm>
          <a:off x="872205" y="4787408"/>
          <a:ext cx="2592288" cy="91996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919966">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003" y="5109668"/>
            <a:ext cx="447602" cy="275447"/>
          </a:xfrm>
          <a:prstGeom prst="rect">
            <a:avLst/>
          </a:prstGeom>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6137" y="1958443"/>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108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Actiepunt 10: Toegang tot de gegevens door de patiënt </a:t>
            </a:r>
            <a:endParaRPr lang="fr-BE" dirty="0"/>
          </a:p>
        </p:txBody>
      </p:sp>
      <p:sp>
        <p:nvSpPr>
          <p:cNvPr id="3" name="Content Placeholder 2"/>
          <p:cNvSpPr>
            <a:spLocks noGrp="1"/>
          </p:cNvSpPr>
          <p:nvPr>
            <p:ph idx="1"/>
          </p:nvPr>
        </p:nvSpPr>
        <p:spPr/>
        <p:txBody>
          <a:bodyPr/>
          <a:lstStyle/>
          <a:p>
            <a:endParaRPr lang="nl-BE" dirty="0" smtClean="0"/>
          </a:p>
          <a:p>
            <a:r>
              <a:rPr lang="nl-BE" dirty="0" smtClean="0"/>
              <a:t>Dus nood aan afspraken en coördinatie</a:t>
            </a:r>
          </a:p>
          <a:p>
            <a:pPr lvl="1"/>
            <a:r>
              <a:rPr lang="nl-BE" dirty="0"/>
              <a:t>elk platform zorgt voor toegang door patiënt tot alle relevante informatie</a:t>
            </a:r>
          </a:p>
          <a:p>
            <a:pPr lvl="2"/>
            <a:r>
              <a:rPr lang="nl-BE" dirty="0"/>
              <a:t>hub-metahub (ziekenhuizen, gezondheidskluizen, extra-murale labo’s, …)</a:t>
            </a:r>
          </a:p>
          <a:p>
            <a:pPr lvl="2"/>
            <a:r>
              <a:rPr lang="nl-BE" dirty="0"/>
              <a:t>elektronische voorschriften</a:t>
            </a:r>
          </a:p>
          <a:p>
            <a:pPr lvl="2"/>
            <a:r>
              <a:rPr lang="nl-BE" dirty="0"/>
              <a:t>administratieve gegevens (verzekerbaarheid, orgaandonatie, …)</a:t>
            </a:r>
          </a:p>
          <a:p>
            <a:pPr lvl="2"/>
            <a:r>
              <a:rPr lang="nl-BE" dirty="0"/>
              <a:t>…</a:t>
            </a:r>
          </a:p>
          <a:p>
            <a:pPr lvl="1"/>
            <a:r>
              <a:rPr lang="nl-BE" dirty="0" smtClean="0"/>
              <a:t>uitbreiding </a:t>
            </a:r>
            <a:r>
              <a:rPr lang="nl-BE" dirty="0"/>
              <a:t>hub-metahubsysteem tot andere EPD’s, hetzij door verwijzingen, hetzij door opname relevante gegevens in gezondheidskluizen</a:t>
            </a:r>
          </a:p>
          <a:p>
            <a:pPr lvl="1"/>
            <a:endParaRPr lang="fr-BE" dirty="0"/>
          </a:p>
        </p:txBody>
      </p:sp>
      <p:sp>
        <p:nvSpPr>
          <p:cNvPr id="4" name="Date Placeholder 3"/>
          <p:cNvSpPr>
            <a:spLocks noGrp="1"/>
          </p:cNvSpPr>
          <p:nvPr>
            <p:ph type="dt" sz="half" idx="10"/>
          </p:nvPr>
        </p:nvSpPr>
        <p:spPr/>
        <p:txBody>
          <a:bodyPr/>
          <a:lstStyle/>
          <a:p>
            <a:pPr>
              <a:defRPr/>
            </a:pPr>
            <a:r>
              <a:rPr lang="fr-FR" dirty="0" smtClean="0"/>
              <a:t>16/05/2017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38</a:t>
            </a:fld>
            <a:endParaRPr lang="en-US" dirty="0"/>
          </a:p>
        </p:txBody>
      </p:sp>
    </p:spTree>
    <p:extLst>
      <p:ext uri="{BB962C8B-B14F-4D97-AF65-F5344CB8AC3E}">
        <p14:creationId xmlns:p14="http://schemas.microsoft.com/office/powerpoint/2010/main" val="2438838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Actie 13 : Standaarden &amp; terminologie</a:t>
            </a:r>
            <a:endParaRPr lang="nl-BE" dirty="0"/>
          </a:p>
        </p:txBody>
      </p:sp>
      <p:sp>
        <p:nvSpPr>
          <p:cNvPr id="3" name="Content Placeholder 2"/>
          <p:cNvSpPr>
            <a:spLocks noGrp="1"/>
          </p:cNvSpPr>
          <p:nvPr>
            <p:ph idx="1"/>
          </p:nvPr>
        </p:nvSpPr>
        <p:spPr/>
        <p:txBody>
          <a:bodyPr>
            <a:normAutofit/>
          </a:bodyPr>
          <a:lstStyle/>
          <a:p>
            <a:r>
              <a:rPr lang="nl-BE" dirty="0" smtClean="0"/>
              <a:t>Betere communicatie tussen de diverse gezondheidszorgactoren als de geregistreerde gegevens door iedereen begrepen worden en herbruikbaar zijn</a:t>
            </a:r>
          </a:p>
          <a:p>
            <a:endParaRPr lang="nl-BE" dirty="0" smtClean="0"/>
          </a:p>
          <a:p>
            <a:r>
              <a:rPr lang="nl-BE" dirty="0" smtClean="0"/>
              <a:t>Doelstellingen 2019 (FOD Volksgezondheid)</a:t>
            </a:r>
          </a:p>
          <a:p>
            <a:pPr lvl="1"/>
            <a:r>
              <a:rPr lang="nl-BE" dirty="0" smtClean="0"/>
              <a:t>eenduidige informatie in het EPD</a:t>
            </a:r>
          </a:p>
          <a:p>
            <a:pPr lvl="1"/>
            <a:r>
              <a:rPr lang="nl-BE" dirty="0" smtClean="0"/>
              <a:t>correcte elektronische gegevensuitwisseling tussen de zorgverleners / tussen zorgverlener en patiënt</a:t>
            </a:r>
          </a:p>
          <a:p>
            <a:pPr lvl="1"/>
            <a:r>
              <a:rPr lang="nl-BE" dirty="0" smtClean="0"/>
              <a:t>intelligente raadpleging van de gegevens</a:t>
            </a:r>
          </a:p>
          <a:p>
            <a:pPr lvl="1"/>
            <a:r>
              <a:rPr lang="nl-BE" dirty="0" smtClean="0"/>
              <a:t>zonder bijkomende registratielast, afleiden van informatie voor secundair gebruik (facturatie, kwaliteitscontrole, wetenschappelijk onderzoek, …)</a:t>
            </a:r>
          </a:p>
          <a:p>
            <a:pPr marL="0" indent="0">
              <a:buNone/>
            </a:pPr>
            <a:endParaRPr lang="nl-BE" dirty="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39</a:t>
            </a:fld>
            <a:endParaRPr lang="nl-BE" dirty="0"/>
          </a:p>
        </p:txBody>
      </p:sp>
    </p:spTree>
    <p:extLst>
      <p:ext uri="{BB962C8B-B14F-4D97-AF65-F5344CB8AC3E}">
        <p14:creationId xmlns:p14="http://schemas.microsoft.com/office/powerpoint/2010/main" val="3755400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Veranderingsbeheer: Nexus-effect</a:t>
            </a:r>
            <a:endParaRPr lang="nl-BE" dirty="0"/>
          </a:p>
        </p:txBody>
      </p:sp>
      <p:sp>
        <p:nvSpPr>
          <p:cNvPr id="14342" name="Date Placeholder 5"/>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4</a:t>
            </a:fld>
            <a:endParaRPr lang="en-US" dirty="0"/>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dirty="0">
                <a:latin typeface="Calibri" pitchFamily="34" charset="0"/>
              </a:rPr>
              <a:t>Bron: MIT Sloan</a:t>
            </a:r>
            <a:endParaRPr lang="en-US" altLang="fr-FR" sz="1400"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Actie 13 : Standaarden &amp; terminologie</a:t>
            </a:r>
            <a:endParaRPr lang="nl-BE" dirty="0"/>
          </a:p>
        </p:txBody>
      </p:sp>
      <p:sp>
        <p:nvSpPr>
          <p:cNvPr id="3" name="Content Placeholder 2"/>
          <p:cNvSpPr>
            <a:spLocks noGrp="1"/>
          </p:cNvSpPr>
          <p:nvPr>
            <p:ph idx="1"/>
          </p:nvPr>
        </p:nvSpPr>
        <p:spPr/>
        <p:txBody>
          <a:bodyPr>
            <a:normAutofit/>
          </a:bodyPr>
          <a:lstStyle/>
          <a:p>
            <a:r>
              <a:rPr lang="nl-BE" dirty="0" smtClean="0"/>
              <a:t>Doelstellingen 2017 (</a:t>
            </a:r>
            <a:r>
              <a:rPr lang="nl-BE" dirty="0" smtClean="0">
                <a:solidFill>
                  <a:srgbClr val="3E6E5A"/>
                </a:solidFill>
              </a:rPr>
              <a:t>eHealth</a:t>
            </a:r>
            <a:r>
              <a:rPr lang="nl-BE" dirty="0" smtClean="0"/>
              <a:t>-platform)</a:t>
            </a:r>
          </a:p>
          <a:p>
            <a:endParaRPr lang="nl-BE" dirty="0" smtClean="0"/>
          </a:p>
          <a:p>
            <a:pPr lvl="1"/>
            <a:r>
              <a:rPr lang="nl-BE" dirty="0" smtClean="0"/>
              <a:t>beschikbaarstelling van een tool voor de validatie van de HL7-berichten</a:t>
            </a:r>
          </a:p>
          <a:p>
            <a:pPr lvl="1"/>
            <a:endParaRPr lang="nl-BE" dirty="0" smtClean="0"/>
          </a:p>
          <a:p>
            <a:pPr lvl="2"/>
            <a:r>
              <a:rPr lang="nl-BE" dirty="0" smtClean="0"/>
              <a:t>december 2016 &gt; keuze van de partner via offerteaanvraag</a:t>
            </a:r>
          </a:p>
          <a:p>
            <a:pPr lvl="2"/>
            <a:endParaRPr lang="nl-BE" dirty="0" smtClean="0"/>
          </a:p>
          <a:p>
            <a:pPr lvl="2"/>
            <a:r>
              <a:rPr lang="nl-BE" dirty="0" smtClean="0"/>
              <a:t>1</a:t>
            </a:r>
            <a:r>
              <a:rPr lang="nl-BE" baseline="30000" dirty="0" smtClean="0"/>
              <a:t>ste</a:t>
            </a:r>
            <a:r>
              <a:rPr lang="nl-BE" dirty="0" smtClean="0"/>
              <a:t> semester 2017 &gt; beschikbaarstelling van de validatietool</a:t>
            </a:r>
          </a:p>
          <a:p>
            <a:endParaRPr lang="nl-BE" dirty="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40</a:t>
            </a:fld>
            <a:endParaRPr lang="nl-BE" dirty="0"/>
          </a:p>
        </p:txBody>
      </p:sp>
    </p:spTree>
    <p:extLst>
      <p:ext uri="{BB962C8B-B14F-4D97-AF65-F5344CB8AC3E}">
        <p14:creationId xmlns:p14="http://schemas.microsoft.com/office/powerpoint/2010/main" val="3588889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400" dirty="0" smtClean="0"/>
              <a:t>Actie 15 : Administratieve vereenvoudiging</a:t>
            </a:r>
            <a:endParaRPr lang="nl-BE" sz="3400" dirty="0"/>
          </a:p>
        </p:txBody>
      </p:sp>
      <p:sp>
        <p:nvSpPr>
          <p:cNvPr id="4099" name="Rectangle 3"/>
          <p:cNvSpPr>
            <a:spLocks noGrp="1" noChangeArrowheads="1"/>
          </p:cNvSpPr>
          <p:nvPr>
            <p:ph idx="1"/>
          </p:nvPr>
        </p:nvSpPr>
        <p:spPr/>
        <p:txBody>
          <a:bodyPr/>
          <a:lstStyle/>
          <a:p>
            <a:r>
              <a:rPr lang="fr-BE" dirty="0" smtClean="0"/>
              <a:t>Back to work </a:t>
            </a:r>
          </a:p>
          <a:p>
            <a:pPr lvl="1"/>
            <a:r>
              <a:rPr lang="fr-BE" dirty="0" smtClean="0"/>
              <a:t>implementatie gepland in het 1ste semester 2017</a:t>
            </a:r>
          </a:p>
          <a:p>
            <a:endParaRPr lang="fr-BE" dirty="0" smtClean="0"/>
          </a:p>
          <a:p>
            <a:r>
              <a:rPr lang="fr-BE" dirty="0" smtClean="0"/>
              <a:t>Elektronisch arbeidsongeschiktheidsattest (Mult-eMediatt)</a:t>
            </a:r>
          </a:p>
          <a:p>
            <a:pPr lvl="1"/>
            <a:r>
              <a:rPr lang="fr-BE" dirty="0" smtClean="0"/>
              <a:t>geleidelijke </a:t>
            </a:r>
            <a:r>
              <a:rPr lang="nl-BE" dirty="0" smtClean="0"/>
              <a:t>inproductiestelling</a:t>
            </a:r>
          </a:p>
          <a:p>
            <a:pPr lvl="1"/>
            <a:r>
              <a:rPr lang="fr-BE" dirty="0" smtClean="0"/>
              <a:t>1ste deliverable (dataset) gepland in het 1ste semester 2018</a:t>
            </a:r>
          </a:p>
          <a:p>
            <a:endParaRPr lang="nl-BE" dirty="0" smtClean="0"/>
          </a:p>
          <a:p>
            <a:r>
              <a:rPr lang="nl-BE" dirty="0" smtClean="0"/>
              <a:t>Handicare (medische evaluatie van personen met een handicap) </a:t>
            </a:r>
          </a:p>
          <a:p>
            <a:pPr lvl="1"/>
            <a:r>
              <a:rPr lang="nl-BE" dirty="0" smtClean="0"/>
              <a:t>2016, de behandelende arts kan het aanvraagdossier inzake administratieve erkenning van de handicap voorleggen</a:t>
            </a:r>
          </a:p>
          <a:p>
            <a:pPr lvl="1"/>
            <a:r>
              <a:rPr lang="nl-BE" dirty="0" smtClean="0"/>
              <a:t>2017, digitalisering van het proces van verwerking van het dossier</a:t>
            </a:r>
            <a:endParaRPr lang="fr-BE"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2B30A8D0-0C1A-4E18-B9EE-C94840A50CB5}" type="slidenum">
              <a:rPr lang="en-US" smtClean="0"/>
              <a:pPr/>
              <a:t>41</a:t>
            </a:fld>
            <a:endParaRPr lang="nl-BE" dirty="0"/>
          </a:p>
        </p:txBody>
      </p:sp>
    </p:spTree>
    <p:extLst>
      <p:ext uri="{BB962C8B-B14F-4D97-AF65-F5344CB8AC3E}">
        <p14:creationId xmlns:p14="http://schemas.microsoft.com/office/powerpoint/2010/main" val="274974059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400" dirty="0" smtClean="0"/>
              <a:t>Actie 15 : Administratieve vereenvoudiging</a:t>
            </a:r>
            <a:endParaRPr lang="nl-BE" sz="3400" dirty="0"/>
          </a:p>
        </p:txBody>
      </p:sp>
      <p:sp>
        <p:nvSpPr>
          <p:cNvPr id="4099" name="Rectangle 3"/>
          <p:cNvSpPr>
            <a:spLocks noGrp="1" noChangeArrowheads="1"/>
          </p:cNvSpPr>
          <p:nvPr>
            <p:ph idx="1"/>
          </p:nvPr>
        </p:nvSpPr>
        <p:spPr/>
        <p:txBody>
          <a:bodyPr/>
          <a:lstStyle/>
          <a:p>
            <a:r>
              <a:rPr lang="nl-BE" dirty="0" smtClean="0"/>
              <a:t>Handicare (medische evaluatie van personen met een handicap) </a:t>
            </a:r>
          </a:p>
          <a:p>
            <a:pPr lvl="1"/>
            <a:r>
              <a:rPr lang="nl-BE" dirty="0" smtClean="0"/>
              <a:t>2016, de behandelende arts kan het aanvraagdossier inzake administratieve erkenning van de handicap voorleggen</a:t>
            </a:r>
          </a:p>
          <a:p>
            <a:pPr lvl="1"/>
            <a:r>
              <a:rPr lang="nl-BE" dirty="0" smtClean="0"/>
              <a:t>2017, digitalisering van het proces van verwerking van het dossier</a:t>
            </a:r>
          </a:p>
          <a:p>
            <a:pPr lvl="2"/>
            <a:endParaRPr lang="nl-BE" dirty="0" smtClean="0"/>
          </a:p>
          <a:p>
            <a:r>
              <a:rPr lang="nl-BE" dirty="0" smtClean="0"/>
              <a:t>Mediprima (terugbetaling van de kosten inzake medische hulpverlening door de OCMW’s)</a:t>
            </a:r>
          </a:p>
          <a:p>
            <a:pPr lvl="1"/>
            <a:r>
              <a:rPr lang="nl-BE" dirty="0" smtClean="0"/>
              <a:t>huisartsen – inproductiestelling gepland op 01/06/2017</a:t>
            </a:r>
          </a:p>
          <a:p>
            <a:pPr lvl="1"/>
            <a:r>
              <a:rPr lang="nl-BE" dirty="0" smtClean="0"/>
              <a:t>elektronische DMH-attesten – inproductiestelling gepland eind 2017</a:t>
            </a:r>
          </a:p>
          <a:p>
            <a:pPr lvl="1"/>
            <a:r>
              <a:rPr lang="nl-BE" dirty="0" smtClean="0"/>
              <a:t>apotheken – analyses gepland voor juni 2017</a:t>
            </a:r>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3" name="Date Placeholder 2"/>
          <p:cNvSpPr>
            <a:spLocks noGrp="1"/>
          </p:cNvSpPr>
          <p:nvPr>
            <p:ph type="dt" sz="half" idx="10"/>
          </p:nvPr>
        </p:nvSpPr>
        <p:spPr/>
        <p:txBody>
          <a:bodyPr/>
          <a:lstStyle/>
          <a:p>
            <a:r>
              <a:rPr lang="fr-FR" dirty="0" smtClean="0"/>
              <a:t>16/05/2017</a:t>
            </a:r>
            <a:endParaRPr lang="nl-BE" dirty="0"/>
          </a:p>
        </p:txBody>
      </p:sp>
      <p:sp>
        <p:nvSpPr>
          <p:cNvPr id="4" name="Slide Number Placeholder 3"/>
          <p:cNvSpPr>
            <a:spLocks noGrp="1"/>
          </p:cNvSpPr>
          <p:nvPr>
            <p:ph type="sldNum" sz="quarter" idx="12"/>
          </p:nvPr>
        </p:nvSpPr>
        <p:spPr/>
        <p:txBody>
          <a:bodyPr/>
          <a:lstStyle/>
          <a:p>
            <a:fld id="{2B30A8D0-0C1A-4E18-B9EE-C94840A50CB5}" type="slidenum">
              <a:rPr lang="en-US" smtClean="0"/>
              <a:pPr/>
              <a:t>42</a:t>
            </a:fld>
            <a:endParaRPr lang="nl-BE" dirty="0"/>
          </a:p>
        </p:txBody>
      </p:sp>
    </p:spTree>
    <p:extLst>
      <p:ext uri="{BB962C8B-B14F-4D97-AF65-F5344CB8AC3E}">
        <p14:creationId xmlns:p14="http://schemas.microsoft.com/office/powerpoint/2010/main" val="3108125618"/>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400" dirty="0"/>
              <a:t>Actie 15 : Administratieve vereenvoudiging</a:t>
            </a:r>
            <a:endParaRPr lang="fr-BE" sz="3400" dirty="0"/>
          </a:p>
        </p:txBody>
      </p:sp>
      <p:sp>
        <p:nvSpPr>
          <p:cNvPr id="3" name="Content Placeholder 2"/>
          <p:cNvSpPr>
            <a:spLocks noGrp="1"/>
          </p:cNvSpPr>
          <p:nvPr>
            <p:ph idx="1"/>
          </p:nvPr>
        </p:nvSpPr>
        <p:spPr/>
        <p:txBody>
          <a:bodyPr/>
          <a:lstStyle/>
          <a:p>
            <a:r>
              <a:rPr lang="nl-BE" dirty="0"/>
              <a:t>MyCareNet eAttest </a:t>
            </a:r>
          </a:p>
          <a:p>
            <a:pPr lvl="1"/>
            <a:r>
              <a:rPr lang="nl-BE" dirty="0"/>
              <a:t>verzending van getuigschriften voor verstrekte hulp rechtstreeks naar de VI</a:t>
            </a:r>
          </a:p>
          <a:p>
            <a:pPr lvl="1"/>
            <a:r>
              <a:rPr lang="nl-BE" dirty="0"/>
              <a:t>inproductiestelling &gt; 2de trimester 2017</a:t>
            </a:r>
          </a:p>
          <a:p>
            <a:endParaRPr lang="fr-BE" dirty="0"/>
          </a:p>
        </p:txBody>
      </p:sp>
      <p:sp>
        <p:nvSpPr>
          <p:cNvPr id="4" name="Date Placeholder 3"/>
          <p:cNvSpPr>
            <a:spLocks noGrp="1"/>
          </p:cNvSpPr>
          <p:nvPr>
            <p:ph type="dt" sz="half" idx="10"/>
          </p:nvPr>
        </p:nvSpPr>
        <p:spPr/>
        <p:txBody>
          <a:bodyPr/>
          <a:lstStyle/>
          <a:p>
            <a:pPr>
              <a:defRPr/>
            </a:pPr>
            <a:r>
              <a:rPr lang="fr-FR" dirty="0" smtClean="0"/>
              <a:t>16/05/2017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43</a:t>
            </a:fld>
            <a:endParaRPr lang="en-US" dirty="0"/>
          </a:p>
        </p:txBody>
      </p:sp>
    </p:spTree>
    <p:extLst>
      <p:ext uri="{BB962C8B-B14F-4D97-AF65-F5344CB8AC3E}">
        <p14:creationId xmlns:p14="http://schemas.microsoft.com/office/powerpoint/2010/main" val="686480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smtClean="0">
                <a:solidFill>
                  <a:srgbClr val="3E6E5A"/>
                </a:solidFill>
              </a:rPr>
              <a:t>eHealth</a:t>
            </a:r>
            <a:r>
              <a:rPr lang="nl-BE" dirty="0"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Doelstellingen 2019</a:t>
            </a:r>
          </a:p>
          <a:p>
            <a:pPr lvl="1" indent="-182880" eaLnBrk="1" fontAlgn="auto" hangingPunct="1">
              <a:spcAft>
                <a:spcPts val="0"/>
              </a:spcAft>
              <a:buFont typeface="Arial" pitchFamily="34" charset="0"/>
              <a:buChar char="•"/>
              <a:defRPr/>
            </a:pPr>
            <a:r>
              <a:rPr lang="nl-BE" dirty="0" smtClean="0"/>
              <a:t>veralgemeend gebruik van de </a:t>
            </a:r>
            <a:r>
              <a:rPr lang="nl-BE" dirty="0" smtClean="0">
                <a:solidFill>
                  <a:srgbClr val="3E6E5A"/>
                </a:solidFill>
              </a:rPr>
              <a:t>eHealth</a:t>
            </a:r>
            <a:r>
              <a:rPr lang="nl-BE" dirty="0" smtClean="0"/>
              <a:t>Box en van de gegevens van de zorgverstrekkers die in CoBRHA beschikbaar zijn</a:t>
            </a:r>
          </a:p>
          <a:p>
            <a:pPr lvl="1" indent="-182880" eaLnBrk="1" fontAlgn="auto" hangingPunct="1">
              <a:spcAft>
                <a:spcPts val="0"/>
              </a:spcAft>
              <a:buFont typeface="Arial" pitchFamily="34" charset="0"/>
              <a:buChar char="•"/>
              <a:defRPr/>
            </a:pPr>
            <a:r>
              <a:rPr lang="nl-BE" dirty="0" smtClean="0"/>
              <a:t>een veilige elektronische communicatie van medische en vertrouwelijke gegevens tussen de actoren in de gezondheidszorg mogelijk maken</a:t>
            </a:r>
          </a:p>
          <a:p>
            <a:pPr lvl="1" indent="-182880" eaLnBrk="1" fontAlgn="auto" hangingPunct="1">
              <a:spcAft>
                <a:spcPts val="0"/>
              </a:spcAft>
              <a:buFont typeface="Arial" pitchFamily="34" charset="0"/>
              <a:buChar char="•"/>
              <a:defRPr/>
            </a:pPr>
            <a:r>
              <a:rPr lang="nl-BE" dirty="0" smtClean="0"/>
              <a:t>ontwikkeling en onderhoud van een gezamenlijke databank met de gegevens van de zorgactoren en verzorgingsinstellingen </a:t>
            </a:r>
          </a:p>
          <a:p>
            <a:pPr lvl="1" indent="-182880" eaLnBrk="1" fontAlgn="auto" hangingPunct="1">
              <a:spcAft>
                <a:spcPts val="0"/>
              </a:spcAft>
              <a:buFont typeface="Arial" pitchFamily="34" charset="0"/>
              <a:buChar char="•"/>
              <a:defRPr/>
            </a:pPr>
            <a:r>
              <a:rPr lang="nl-BE" dirty="0" smtClean="0"/>
              <a:t>de zorgactoren in de mogelijkheid stellen om bepaalde gegevens zelf te raadplegen en aan te passen/aan te vullen</a:t>
            </a:r>
          </a:p>
          <a:p>
            <a:pPr marL="731520" lvl="2" indent="-182880" eaLnBrk="1" fontAlgn="auto" hangingPunct="1">
              <a:spcAft>
                <a:spcPts val="0"/>
              </a:spcAft>
              <a:buFont typeface="Arial" pitchFamily="34" charset="0"/>
              <a:buChar char="•"/>
              <a:defRPr/>
            </a:pPr>
            <a:r>
              <a:rPr lang="nl-BE" dirty="0" smtClean="0"/>
              <a:t>addressbook (databank CoBRHA)</a:t>
            </a:r>
          </a:p>
          <a:p>
            <a:pPr marL="731520" lvl="2" indent="-182880" eaLnBrk="1" fontAlgn="auto" hangingPunct="1">
              <a:spcAft>
                <a:spcPts val="0"/>
              </a:spcAft>
              <a:buFont typeface="Arial" pitchFamily="34" charset="0"/>
              <a:buChar char="•"/>
              <a:defRPr/>
            </a:pPr>
            <a:r>
              <a:rPr lang="nl-BE" dirty="0" smtClean="0"/>
              <a:t>uniek loket van de zorgverstrekker</a:t>
            </a:r>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Verantwoordelijke organisatie: </a:t>
            </a:r>
            <a:r>
              <a:rPr lang="nl-BE" dirty="0" smtClean="0">
                <a:solidFill>
                  <a:srgbClr val="3E6E5A"/>
                </a:solidFill>
              </a:rPr>
              <a:t>eHealth</a:t>
            </a:r>
            <a:r>
              <a:rPr lang="nl-BE" dirty="0" smtClean="0"/>
              <a:t>-platform en FOD Volksgezondheid</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2228"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44</a:t>
            </a:fld>
            <a:endParaRPr lang="en-US" dirty="0"/>
          </a:p>
        </p:txBody>
      </p:sp>
    </p:spTree>
    <p:extLst>
      <p:ext uri="{BB962C8B-B14F-4D97-AF65-F5344CB8AC3E}">
        <p14:creationId xmlns:p14="http://schemas.microsoft.com/office/powerpoint/2010/main" val="38750230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smtClean="0">
                <a:solidFill>
                  <a:srgbClr val="3E6E5A"/>
                </a:solidFill>
              </a:rPr>
              <a:t>eHealth</a:t>
            </a:r>
            <a:r>
              <a:rPr lang="nl-BE" dirty="0" smtClean="0"/>
              <a:t>Box</a:t>
            </a:r>
            <a:endParaRPr lang="nl-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2228"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2" name="Slide Number Placeholder 1"/>
          <p:cNvSpPr>
            <a:spLocks noGrp="1"/>
          </p:cNvSpPr>
          <p:nvPr>
            <p:ph type="sldNum" sz="quarter" idx="12"/>
          </p:nvPr>
        </p:nvSpPr>
        <p:spPr/>
        <p:txBody>
          <a:bodyPr/>
          <a:lstStyle/>
          <a:p>
            <a:pPr>
              <a:defRPr/>
            </a:pPr>
            <a:fld id="{47356A36-FB20-481F-ADDA-2C00D2E0A77A}" type="slidenum">
              <a:rPr lang="en-US" smtClean="0"/>
              <a:pPr>
                <a:defRPr/>
              </a:pPr>
              <a:t>45</a:t>
            </a:fld>
            <a:endParaRPr lang="en-US" dirty="0"/>
          </a:p>
        </p:txBody>
      </p:sp>
      <p:pic>
        <p:nvPicPr>
          <p:cNvPr id="3" name="Picture 2"/>
          <p:cNvPicPr>
            <a:picLocks noChangeAspect="1"/>
          </p:cNvPicPr>
          <p:nvPr/>
        </p:nvPicPr>
        <p:blipFill>
          <a:blip r:embed="rId3"/>
          <a:stretch>
            <a:fillRect/>
          </a:stretch>
        </p:blipFill>
        <p:spPr>
          <a:xfrm>
            <a:off x="1721873" y="1709737"/>
            <a:ext cx="5700254" cy="4151736"/>
          </a:xfrm>
          <a:prstGeom prst="rect">
            <a:avLst/>
          </a:prstGeom>
        </p:spPr>
      </p:pic>
    </p:spTree>
    <p:extLst>
      <p:ext uri="{BB962C8B-B14F-4D97-AF65-F5344CB8AC3E}">
        <p14:creationId xmlns:p14="http://schemas.microsoft.com/office/powerpoint/2010/main" val="78236493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 </a:t>
            </a:r>
            <a:r>
              <a:rPr lang="nl-BE" dirty="0">
                <a:solidFill>
                  <a:srgbClr val="3E6E5A"/>
                </a:solidFill>
              </a:rPr>
              <a:t>eHealth</a:t>
            </a:r>
            <a:r>
              <a:rPr lang="nl-BE" dirty="0" smtClean="0"/>
              <a:t>Box</a:t>
            </a:r>
            <a:endParaRPr lang="nl-BE" dirty="0"/>
          </a:p>
        </p:txBody>
      </p:sp>
      <p:sp>
        <p:nvSpPr>
          <p:cNvPr id="3" name="Content Placeholder 2"/>
          <p:cNvSpPr>
            <a:spLocks noGrp="1"/>
          </p:cNvSpPr>
          <p:nvPr>
            <p:ph idx="1"/>
          </p:nvPr>
        </p:nvSpPr>
        <p:spPr/>
        <p:txBody>
          <a:bodyPr>
            <a:normAutofit/>
          </a:bodyPr>
          <a:lstStyle/>
          <a:p>
            <a:r>
              <a:rPr lang="nl-BE" dirty="0" smtClean="0"/>
              <a:t>Adresboek</a:t>
            </a:r>
          </a:p>
          <a:p>
            <a:pPr lvl="1"/>
            <a:r>
              <a:rPr lang="nl-BE" dirty="0" smtClean="0"/>
              <a:t>inproductiestelling in mei 2016</a:t>
            </a:r>
          </a:p>
          <a:p>
            <a:pPr lvl="1"/>
            <a:r>
              <a:rPr lang="nl-BE" dirty="0" smtClean="0"/>
              <a:t>laat toe aan iedere verzender van een bericht t.a.v. een zorgverlener om te bepalen welk type kanaal daartoe het meest geschikt is alsook de nuttige gegevens</a:t>
            </a:r>
          </a:p>
          <a:p>
            <a:pPr lvl="2"/>
            <a:r>
              <a:rPr lang="nl-BE" dirty="0" smtClean="0"/>
              <a:t>voor een mededeling van medische gegevens &gt; verplicht gebruik van </a:t>
            </a:r>
            <a:r>
              <a:rPr lang="nl-BE" dirty="0" smtClean="0">
                <a:solidFill>
                  <a:srgbClr val="3E6E5A"/>
                </a:solidFill>
              </a:rPr>
              <a:t>eHealth</a:t>
            </a:r>
            <a:r>
              <a:rPr lang="nl-BE" dirty="0" smtClean="0"/>
              <a:t>Box</a:t>
            </a:r>
          </a:p>
          <a:p>
            <a:pPr lvl="2"/>
            <a:r>
              <a:rPr lang="nl-BE" dirty="0" smtClean="0"/>
              <a:t>voor een administratieve mededeling (stage, erkenning, …) &gt; mogelijkheid om een gewoon e-mailadres te gebruiken en als geen enkel gegeven beschikbaar is &gt; verzending via de post (papier)</a:t>
            </a:r>
          </a:p>
          <a:p>
            <a:pPr lvl="2"/>
            <a:r>
              <a:rPr lang="nl-BE" dirty="0" smtClean="0"/>
              <a:t>beschikbare gegevens in adresboek zijn afkomstig van CoBRHA</a:t>
            </a:r>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46</a:t>
            </a:fld>
            <a:endParaRPr lang="nl-BE" dirty="0"/>
          </a:p>
        </p:txBody>
      </p:sp>
    </p:spTree>
    <p:extLst>
      <p:ext uri="{BB962C8B-B14F-4D97-AF65-F5344CB8AC3E}">
        <p14:creationId xmlns:p14="http://schemas.microsoft.com/office/powerpoint/2010/main" val="32603854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 </a:t>
            </a:r>
            <a:r>
              <a:rPr lang="nl-BE" dirty="0">
                <a:solidFill>
                  <a:srgbClr val="3E6E5A"/>
                </a:solidFill>
              </a:rPr>
              <a:t>eHealth</a:t>
            </a:r>
            <a:r>
              <a:rPr lang="nl-BE" dirty="0" smtClean="0"/>
              <a:t>Box</a:t>
            </a:r>
            <a:endParaRPr lang="nl-BE" dirty="0"/>
          </a:p>
        </p:txBody>
      </p:sp>
      <p:sp>
        <p:nvSpPr>
          <p:cNvPr id="3" name="Content Placeholder 2"/>
          <p:cNvSpPr>
            <a:spLocks noGrp="1"/>
          </p:cNvSpPr>
          <p:nvPr>
            <p:ph idx="1"/>
          </p:nvPr>
        </p:nvSpPr>
        <p:spPr/>
        <p:txBody>
          <a:bodyPr>
            <a:normAutofit/>
          </a:bodyPr>
          <a:lstStyle/>
          <a:p>
            <a:r>
              <a:rPr lang="nl-BE" dirty="0" smtClean="0"/>
              <a:t>Voordelen van het adresboek</a:t>
            </a:r>
          </a:p>
          <a:p>
            <a:pPr lvl="1"/>
            <a:r>
              <a:rPr lang="nl-BE" dirty="0" smtClean="0"/>
              <a:t>beschikbaarstelling van betrouwbare tools voor de communicatie met de zorgverleners</a:t>
            </a:r>
          </a:p>
          <a:p>
            <a:pPr lvl="1"/>
            <a:r>
              <a:rPr lang="nl-BE" dirty="0" smtClean="0"/>
              <a:t>besparingen</a:t>
            </a:r>
          </a:p>
          <a:p>
            <a:pPr lvl="1"/>
            <a:r>
              <a:rPr lang="nl-BE" dirty="0" smtClean="0"/>
              <a:t>veiligheid van de medische mededelingen</a:t>
            </a:r>
          </a:p>
          <a:p>
            <a:pPr lvl="1"/>
            <a:r>
              <a:rPr lang="nl-BE" dirty="0" smtClean="0"/>
              <a:t>betere communicatie met de overheid en tussen zorgverleners</a:t>
            </a:r>
          </a:p>
          <a:p>
            <a:pPr lvl="0"/>
            <a:endParaRPr lang="nl-BE" dirty="0" smtClean="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47</a:t>
            </a:fld>
            <a:endParaRPr lang="nl-BE" dirty="0"/>
          </a:p>
        </p:txBody>
      </p:sp>
    </p:spTree>
    <p:extLst>
      <p:ext uri="{BB962C8B-B14F-4D97-AF65-F5344CB8AC3E}">
        <p14:creationId xmlns:p14="http://schemas.microsoft.com/office/powerpoint/2010/main" val="2758964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 </a:t>
            </a:r>
            <a:r>
              <a:rPr lang="nl-BE" dirty="0">
                <a:solidFill>
                  <a:srgbClr val="3E6E5A"/>
                </a:solidFill>
              </a:rPr>
              <a:t>eHealth</a:t>
            </a:r>
            <a:r>
              <a:rPr lang="nl-BE" dirty="0" smtClean="0"/>
              <a:t>Box</a:t>
            </a:r>
            <a:endParaRPr lang="nl-BE" dirty="0"/>
          </a:p>
        </p:txBody>
      </p:sp>
      <p:sp>
        <p:nvSpPr>
          <p:cNvPr id="3" name="Content Placeholder 2"/>
          <p:cNvSpPr>
            <a:spLocks noGrp="1"/>
          </p:cNvSpPr>
          <p:nvPr>
            <p:ph idx="1"/>
          </p:nvPr>
        </p:nvSpPr>
        <p:spPr/>
        <p:txBody>
          <a:bodyPr>
            <a:normAutofit/>
          </a:bodyPr>
          <a:lstStyle/>
          <a:p>
            <a:pPr lvl="0"/>
            <a:r>
              <a:rPr lang="nl-BE" dirty="0" smtClean="0"/>
              <a:t>Uniek portaal (UPPAD)</a:t>
            </a:r>
          </a:p>
          <a:p>
            <a:pPr lvl="1"/>
            <a:r>
              <a:rPr lang="nl-BE" dirty="0" smtClean="0"/>
              <a:t>verbetering van de kwaliteit van de gegevens van de zorgverleners en instellingen die ingezameld worden door de authentieke bronnen &gt; belangrijk om de zorgverlener de mogelijkheid te geven zijn eigen gegevens te actualiseren</a:t>
            </a:r>
            <a:endParaRPr lang="nl-BE" baseline="0" dirty="0" smtClean="0"/>
          </a:p>
          <a:p>
            <a:pPr lvl="1"/>
            <a:r>
              <a:rPr lang="nl-BE" dirty="0" smtClean="0"/>
              <a:t>fase 1 : ontwikkeling van een portaal voor de raadpleging van de gegevens in CoBRHA door de zorgverlener zelf – in productie</a:t>
            </a:r>
          </a:p>
          <a:p>
            <a:pPr lvl="1"/>
            <a:r>
              <a:rPr lang="nl-BE" dirty="0" smtClean="0"/>
              <a:t>fase 2: verbinding en inproductiestelling van de toepassingen (bij de authentieke bronnen) voor de update van de gegevens van de zorgverleners – in productie</a:t>
            </a:r>
          </a:p>
          <a:p>
            <a:pPr lvl="1"/>
            <a:r>
              <a:rPr lang="nl-BE" dirty="0" smtClean="0"/>
              <a:t>fase 3: het project uitbreiden naar de instellingen – in uitvoering</a:t>
            </a:r>
            <a:endParaRPr lang="nl-BE" dirty="0">
              <a:solidFill>
                <a:srgbClr val="FF0000"/>
              </a:solidFill>
            </a:endParaRPr>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48</a:t>
            </a:fld>
            <a:endParaRPr lang="nl-BE" dirty="0"/>
          </a:p>
        </p:txBody>
      </p:sp>
    </p:spTree>
    <p:extLst>
      <p:ext uri="{BB962C8B-B14F-4D97-AF65-F5344CB8AC3E}">
        <p14:creationId xmlns:p14="http://schemas.microsoft.com/office/powerpoint/2010/main" val="1026606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Actiepunt 19: Mobile Health</a:t>
            </a:r>
            <a:endParaRPr lang="nl-BE" dirty="0"/>
          </a:p>
        </p:txBody>
      </p:sp>
      <p:sp>
        <p:nvSpPr>
          <p:cNvPr id="3" name="Content Placeholder 2"/>
          <p:cNvSpPr>
            <a:spLocks noGrp="1"/>
          </p:cNvSpPr>
          <p:nvPr>
            <p:ph idx="1"/>
          </p:nvPr>
        </p:nvSpPr>
        <p:spPr/>
        <p:txBody>
          <a:bodyPr>
            <a:normAutofit/>
          </a:bodyPr>
          <a:lstStyle/>
          <a:p>
            <a:r>
              <a:rPr lang="nl-BE" dirty="0" smtClean="0"/>
              <a:t>Doelstellingen 2019</a:t>
            </a:r>
          </a:p>
          <a:p>
            <a:pPr lvl="1"/>
            <a:r>
              <a:rPr lang="nl-BE" dirty="0" smtClean="0"/>
              <a:t>kader voor de mHealth-acties &gt; efficiënte implementatie</a:t>
            </a:r>
          </a:p>
          <a:p>
            <a:pPr lvl="1"/>
            <a:r>
              <a:rPr lang="nl-BE" dirty="0" smtClean="0"/>
              <a:t>ondersteuning van de zorg die gebruik maakt van mHealth-toepassingen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3E6E5A"/>
                </a:solidFill>
              </a:rPr>
              <a:t>eHealth</a:t>
            </a:r>
            <a:r>
              <a:rPr lang="nl-BE" dirty="0" smtClean="0"/>
              <a:t>-diensten in mHealth</a:t>
            </a:r>
          </a:p>
          <a:p>
            <a:pPr lvl="1"/>
            <a:r>
              <a:rPr lang="nl-BE" dirty="0" smtClean="0"/>
              <a:t>de kwaliteit en de toegankelijkheid van mHealth ondersteunen</a:t>
            </a:r>
          </a:p>
          <a:p>
            <a:pPr lvl="1"/>
            <a:r>
              <a:rPr lang="nl-BE" dirty="0" smtClean="0"/>
              <a:t>vanuit use cases (diabetes, cardiovasculair, ...) werken</a:t>
            </a:r>
          </a:p>
          <a:p>
            <a:r>
              <a:rPr lang="nl-BE" dirty="0" smtClean="0"/>
              <a:t>Verantwoordelijke instellingen</a:t>
            </a:r>
          </a:p>
          <a:p>
            <a:pPr lvl="1"/>
            <a:r>
              <a:rPr lang="nl-BE" altLang="en-US" dirty="0" smtClean="0"/>
              <a:t>FAGG (certificatie medische hulpmiddelen)</a:t>
            </a:r>
          </a:p>
          <a:p>
            <a:pPr lvl="1"/>
            <a:r>
              <a:rPr lang="nl-BE" altLang="en-US" dirty="0"/>
              <a:t>RIZIV (terugbetaling)</a:t>
            </a:r>
          </a:p>
          <a:p>
            <a:pPr lvl="1"/>
            <a:r>
              <a:rPr lang="nl-BE" altLang="en-US" dirty="0">
                <a:solidFill>
                  <a:srgbClr val="3E6E5A"/>
                </a:solidFill>
              </a:rPr>
              <a:t>eHealth</a:t>
            </a:r>
            <a:r>
              <a:rPr lang="nl-BE" dirty="0" smtClean="0"/>
              <a:t>-platform (technische aspecten)</a:t>
            </a:r>
          </a:p>
          <a:p>
            <a:endParaRPr lang="nl-BE" dirty="0" smtClean="0"/>
          </a:p>
          <a:p>
            <a:endParaRPr lang="nl-BE" dirty="0"/>
          </a:p>
        </p:txBody>
      </p:sp>
      <p:sp>
        <p:nvSpPr>
          <p:cNvPr id="4" name="Date Placeholder 3"/>
          <p:cNvSpPr>
            <a:spLocks noGrp="1"/>
          </p:cNvSpPr>
          <p:nvPr>
            <p:ph type="dt" sz="half" idx="10"/>
          </p:nvPr>
        </p:nvSpPr>
        <p:spPr/>
        <p:txBody>
          <a:bodyPr/>
          <a:lstStyle/>
          <a:p>
            <a:r>
              <a:rPr lang="fr-FR" dirty="0" smtClean="0"/>
              <a:t>16/05/2017</a:t>
            </a:r>
            <a:endParaRPr lang="nl-BE" dirty="0"/>
          </a:p>
        </p:txBody>
      </p:sp>
      <p:sp>
        <p:nvSpPr>
          <p:cNvPr id="5" name="Slide Number Placeholder 4"/>
          <p:cNvSpPr>
            <a:spLocks noGrp="1"/>
          </p:cNvSpPr>
          <p:nvPr>
            <p:ph type="sldNum" sz="quarter" idx="12"/>
          </p:nvPr>
        </p:nvSpPr>
        <p:spPr/>
        <p:txBody>
          <a:bodyPr/>
          <a:lstStyle/>
          <a:p>
            <a:fld id="{4C242A18-EC12-4F37-9DE3-9352234277DF}" type="slidenum">
              <a:rPr lang="en-US" smtClean="0"/>
              <a:t>49</a:t>
            </a:fld>
            <a:endParaRPr lang="nl-BE" dirty="0"/>
          </a:p>
        </p:txBody>
      </p:sp>
    </p:spTree>
    <p:extLst>
      <p:ext uri="{BB962C8B-B14F-4D97-AF65-F5344CB8AC3E}">
        <p14:creationId xmlns:p14="http://schemas.microsoft.com/office/powerpoint/2010/main" val="76453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6387" name="Content Placeholder 2"/>
          <p:cNvSpPr>
            <a:spLocks noGrp="1"/>
          </p:cNvSpPr>
          <p:nvPr>
            <p:ph idx="1"/>
          </p:nvPr>
        </p:nvSpPr>
        <p:spPr/>
        <p:txBody>
          <a:bodyPr/>
          <a:lstStyle/>
          <a:p>
            <a:pPr eaLnBrk="1" hangingPunct="1"/>
            <a:endParaRPr lang="en-US" altLang="en-US" dirty="0" smtClean="0"/>
          </a:p>
          <a:p>
            <a:pPr eaLnBrk="1" hangingPunct="1"/>
            <a:endParaRPr lang="en-US" altLang="en-US" dirty="0" smtClean="0"/>
          </a:p>
        </p:txBody>
      </p:sp>
      <p:sp>
        <p:nvSpPr>
          <p:cNvPr id="15364"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47356A36-FB20-481F-ADDA-2C00D2E0A77A}" type="slidenum">
              <a:rPr lang="en-US" smtClean="0"/>
              <a:pPr>
                <a:defRPr/>
              </a:pPr>
              <a:t>5</a:t>
            </a:fld>
            <a:endParaRPr lang="en-US" dirty="0"/>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nl-BE" dirty="0" smtClean="0"/>
              <a:t>Actiepunt 19: Mobile Health</a:t>
            </a:r>
            <a:endParaRPr lang="nl-BE" altLang="en-US" dirty="0">
              <a:sym typeface="Arial" charset="0"/>
            </a:endParaRPr>
          </a:p>
        </p:txBody>
      </p:sp>
      <p:sp>
        <p:nvSpPr>
          <p:cNvPr id="67587" name="Content Placeholder 3"/>
          <p:cNvSpPr>
            <a:spLocks noGrp="1"/>
          </p:cNvSpPr>
          <p:nvPr>
            <p:ph idx="1"/>
          </p:nvPr>
        </p:nvSpPr>
        <p:spPr/>
        <p:txBody>
          <a:bodyPr/>
          <a:lstStyle/>
          <a:p>
            <a:pPr eaLnBrk="1" hangingPunct="1"/>
            <a:r>
              <a:rPr lang="nl-BE" altLang="en-US" dirty="0" smtClean="0"/>
              <a:t>Klemtoon op mHealth-toepassingen die in het gezondheidszorgsysteem kunnen worden geïntegreerd</a:t>
            </a:r>
          </a:p>
          <a:p>
            <a:endParaRPr lang="nl-BE" altLang="en-US" dirty="0" smtClean="0"/>
          </a:p>
          <a:p>
            <a:r>
              <a:rPr lang="nl-BE" altLang="en-US" dirty="0" smtClean="0"/>
              <a:t>5 </a:t>
            </a:r>
            <a:r>
              <a:rPr lang="nl-BE" altLang="en-US" dirty="0"/>
              <a:t>prioritaire use cases, gekozen op basis van hun impact (aantal patiënten x ernst) en de beschikbare technische tools van mHealth</a:t>
            </a:r>
          </a:p>
          <a:p>
            <a:endParaRPr lang="nl-BE" altLang="en-US" dirty="0" smtClean="0"/>
          </a:p>
          <a:p>
            <a:r>
              <a:rPr lang="nl-BE" altLang="en-US" dirty="0" smtClean="0"/>
              <a:t>De werking en de resultaten van deze cases worden publiek gedeeld en meteen in een concrete marktsituatie toegepast &gt; zij krijgen de beleidsgarantie van inbedding in het Belgische zorgsysteem</a:t>
            </a:r>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p:txBody>
      </p:sp>
      <p:sp>
        <p:nvSpPr>
          <p:cNvPr id="65541"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rgbClr val="FFFFFF"/>
                </a:solidFill>
              </a:rPr>
              <a:t>16/05/2017</a:t>
            </a:r>
            <a:endParaRPr lang="nl-BE" altLang="en-US" dirty="0">
              <a:solidFill>
                <a:srgbClr val="FFFFFF"/>
              </a:solidFill>
            </a:endParaRPr>
          </a:p>
        </p:txBody>
      </p:sp>
      <p:sp>
        <p:nvSpPr>
          <p:cNvPr id="655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20F1AB-7144-485F-BD26-9E7D15904CF5}" type="slidenum">
              <a:rPr lang="en-US" altLang="en-US" smtClean="0">
                <a:solidFill>
                  <a:srgbClr val="FFFFFF"/>
                </a:solidFill>
              </a:rPr>
              <a:pPr fontAlgn="base">
                <a:spcBef>
                  <a:spcPct val="0"/>
                </a:spcBef>
                <a:spcAft>
                  <a:spcPct val="0"/>
                </a:spcAft>
                <a:defRPr/>
              </a:pPr>
              <a:t>50</a:t>
            </a:fld>
            <a:endParaRPr lang="nl-BE" altLang="en-US" dirty="0" smtClean="0">
              <a:solidFill>
                <a:srgbClr val="FFFFFF"/>
              </a:solidFill>
            </a:endParaRPr>
          </a:p>
        </p:txBody>
      </p:sp>
    </p:spTree>
    <p:extLst>
      <p:ext uri="{BB962C8B-B14F-4D97-AF65-F5344CB8AC3E}">
        <p14:creationId xmlns:p14="http://schemas.microsoft.com/office/powerpoint/2010/main" val="29493219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defRPr/>
            </a:pPr>
            <a:r>
              <a:rPr lang="nl-BE" dirty="0" smtClean="0"/>
              <a:t>Actiepunt 19: Mobile Health</a:t>
            </a:r>
            <a:endParaRPr lang="nl-BE" altLang="en-US" dirty="0">
              <a:sym typeface="Arial" charset="0"/>
            </a:endParaRPr>
          </a:p>
        </p:txBody>
      </p:sp>
      <p:sp>
        <p:nvSpPr>
          <p:cNvPr id="4" name="Content Placeholder 3"/>
          <p:cNvSpPr>
            <a:spLocks noGrp="1"/>
          </p:cNvSpPr>
          <p:nvPr>
            <p:ph idx="1"/>
          </p:nvPr>
        </p:nvSpPr>
        <p:spPr/>
        <p:txBody>
          <a:bodyPr rtlCol="0">
            <a:normAutofit/>
          </a:bodyPr>
          <a:lstStyle/>
          <a:p>
            <a:pPr>
              <a:defRPr/>
            </a:pPr>
            <a:r>
              <a:rPr lang="nl-BE" dirty="0" smtClean="0"/>
              <a:t>Prioritaire use cases</a:t>
            </a:r>
          </a:p>
          <a:p>
            <a:pPr>
              <a:defRPr/>
            </a:pPr>
            <a:endParaRPr lang="nl-BE" dirty="0"/>
          </a:p>
          <a:p>
            <a:pPr lvl="1">
              <a:defRPr/>
            </a:pPr>
            <a:r>
              <a:rPr lang="nl-BE" dirty="0" smtClean="0"/>
              <a:t>beroerte (stroke)</a:t>
            </a:r>
          </a:p>
          <a:p>
            <a:pPr lvl="1">
              <a:defRPr/>
            </a:pPr>
            <a:endParaRPr lang="nl-BE" dirty="0"/>
          </a:p>
          <a:p>
            <a:pPr lvl="1">
              <a:defRPr/>
            </a:pPr>
            <a:r>
              <a:rPr lang="nl-BE" dirty="0" smtClean="0"/>
              <a:t>cardiovasculaire aandoeningen</a:t>
            </a:r>
          </a:p>
          <a:p>
            <a:pPr lvl="1">
              <a:defRPr/>
            </a:pPr>
            <a:endParaRPr lang="nl-BE" dirty="0"/>
          </a:p>
          <a:p>
            <a:pPr lvl="1">
              <a:defRPr/>
            </a:pPr>
            <a:r>
              <a:rPr lang="nl-BE" dirty="0" smtClean="0"/>
              <a:t>diabetes</a:t>
            </a:r>
            <a:endParaRPr lang="nl-BE" dirty="0"/>
          </a:p>
          <a:p>
            <a:pPr lvl="1">
              <a:defRPr/>
            </a:pPr>
            <a:endParaRPr lang="nl-BE" dirty="0"/>
          </a:p>
          <a:p>
            <a:pPr lvl="1">
              <a:defRPr/>
            </a:pPr>
            <a:r>
              <a:rPr lang="nl-BE" dirty="0" smtClean="0"/>
              <a:t>geestelijke gezondheidszorg</a:t>
            </a:r>
          </a:p>
          <a:p>
            <a:pPr lvl="1">
              <a:defRPr/>
            </a:pPr>
            <a:endParaRPr lang="nl-BE" dirty="0"/>
          </a:p>
          <a:p>
            <a:pPr lvl="1">
              <a:defRPr/>
            </a:pPr>
            <a:r>
              <a:rPr lang="nl-BE" dirty="0" smtClean="0"/>
              <a:t>chronische pijn</a:t>
            </a:r>
          </a:p>
        </p:txBody>
      </p:sp>
      <p:sp>
        <p:nvSpPr>
          <p:cNvPr id="69637" name="Date Placeholder 1"/>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rgbClr val="FFFFFF"/>
                </a:solidFill>
              </a:rPr>
              <a:t>16/05/2017</a:t>
            </a:r>
            <a:endParaRPr lang="nl-BE" altLang="en-US" dirty="0">
              <a:solidFill>
                <a:srgbClr val="FFFFFF"/>
              </a:solidFill>
            </a:endParaRPr>
          </a:p>
        </p:txBody>
      </p:sp>
      <p:sp>
        <p:nvSpPr>
          <p:cNvPr id="6963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9F67D22-E55F-4EA4-B93C-EC8C4EC02788}" type="slidenum">
              <a:rPr lang="en-US" altLang="en-US" smtClean="0">
                <a:solidFill>
                  <a:srgbClr val="FFFFFF"/>
                </a:solidFill>
              </a:rPr>
              <a:pPr fontAlgn="base">
                <a:spcBef>
                  <a:spcPct val="0"/>
                </a:spcBef>
                <a:spcAft>
                  <a:spcPct val="0"/>
                </a:spcAft>
                <a:defRPr/>
              </a:pPr>
              <a:t>51</a:t>
            </a:fld>
            <a:endParaRPr lang="nl-BE" altLang="en-US" dirty="0" smtClean="0">
              <a:solidFill>
                <a:srgbClr val="FFFFFF"/>
              </a:solidFill>
            </a:endParaRPr>
          </a:p>
        </p:txBody>
      </p:sp>
    </p:spTree>
    <p:extLst>
      <p:ext uri="{BB962C8B-B14F-4D97-AF65-F5344CB8AC3E}">
        <p14:creationId xmlns:p14="http://schemas.microsoft.com/office/powerpoint/2010/main" val="15841642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a:bodyPr>
          <a:lstStyle/>
          <a:p>
            <a:r>
              <a:rPr lang="nl-BE" altLang="en-US" dirty="0" smtClean="0"/>
              <a:t>Realisatie &amp; planning</a:t>
            </a:r>
          </a:p>
          <a:p>
            <a:pPr lvl="1"/>
            <a:r>
              <a:rPr lang="nl-BE" altLang="en-US" dirty="0" smtClean="0"/>
              <a:t>2016</a:t>
            </a:r>
          </a:p>
          <a:p>
            <a:pPr lvl="2"/>
            <a:r>
              <a:rPr lang="nl-BE" altLang="en-US" dirty="0" smtClean="0"/>
              <a:t>indiening pilootprojecten &gt; </a:t>
            </a:r>
            <a:r>
              <a:rPr lang="nl-BE" dirty="0" smtClean="0"/>
              <a:t>97 voorstellen van pilootprojecten werden ingediend</a:t>
            </a:r>
            <a:endParaRPr lang="nl-BE" altLang="en-US" dirty="0" smtClean="0"/>
          </a:p>
          <a:p>
            <a:pPr lvl="2"/>
            <a:r>
              <a:rPr lang="nl-BE" altLang="en-US" dirty="0" smtClean="0"/>
              <a:t>schriftelijke selectie + via pitching</a:t>
            </a:r>
            <a:r>
              <a:rPr lang="nl-BE" dirty="0" smtClean="0"/>
              <a:t> </a:t>
            </a:r>
          </a:p>
          <a:p>
            <a:pPr lvl="2"/>
            <a:r>
              <a:rPr lang="nl-BE" altLang="en-US" dirty="0" smtClean="0"/>
              <a:t>goedkeuring van de eerste projecten</a:t>
            </a:r>
          </a:p>
          <a:p>
            <a:pPr lvl="1"/>
            <a:r>
              <a:rPr lang="nl-BE" altLang="en-US" dirty="0" smtClean="0"/>
              <a:t>Q1-Q2/2017 : 24 pilootprojecten gespreid over 6 maanden</a:t>
            </a:r>
          </a:p>
          <a:p>
            <a:pPr lvl="1"/>
            <a:r>
              <a:rPr lang="nl-BE" altLang="en-US" dirty="0" smtClean="0"/>
              <a:t>Q3/2017 : evaluatie, projectie en bijsturing</a:t>
            </a:r>
          </a:p>
          <a:p>
            <a:pPr lvl="1"/>
            <a:r>
              <a:rPr lang="nl-BE" altLang="en-US" dirty="0" smtClean="0"/>
              <a:t>Q4/2017 : vastklikken positief geëvalueerde projecten</a:t>
            </a:r>
          </a:p>
          <a:p>
            <a:pPr lvl="1"/>
            <a:r>
              <a:rPr lang="nl-BE" dirty="0" smtClean="0"/>
              <a:t>eind 2018: mogelijkheid voor de patiënten om mobiel toegang te krijgen tot hun Personal Health Record </a:t>
            </a:r>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52</a:t>
            </a:fld>
            <a:endParaRPr lang="nl-BE" dirty="0"/>
          </a:p>
        </p:txBody>
      </p:sp>
    </p:spTree>
    <p:extLst>
      <p:ext uri="{BB962C8B-B14F-4D97-AF65-F5344CB8AC3E}">
        <p14:creationId xmlns:p14="http://schemas.microsoft.com/office/powerpoint/2010/main" val="3510659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fr-FR" dirty="0" smtClean="0"/>
              <a:t>16/05/2017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53</a:t>
            </a:fld>
            <a:endParaRPr lang="en-US" dirty="0"/>
          </a:p>
        </p:txBody>
      </p:sp>
      <p:pic>
        <p:nvPicPr>
          <p:cNvPr id="6" name="Picture 5"/>
          <p:cNvPicPr>
            <a:picLocks noChangeAspect="1"/>
          </p:cNvPicPr>
          <p:nvPr/>
        </p:nvPicPr>
        <p:blipFill>
          <a:blip r:embed="rId2"/>
          <a:stretch>
            <a:fillRect/>
          </a:stretch>
        </p:blipFill>
        <p:spPr>
          <a:xfrm>
            <a:off x="1046344" y="411121"/>
            <a:ext cx="7089804" cy="6377867"/>
          </a:xfrm>
          <a:prstGeom prst="rect">
            <a:avLst/>
          </a:prstGeom>
        </p:spPr>
      </p:pic>
    </p:spTree>
    <p:extLst>
      <p:ext uri="{BB962C8B-B14F-4D97-AF65-F5344CB8AC3E}">
        <p14:creationId xmlns:p14="http://schemas.microsoft.com/office/powerpoint/2010/main" val="31488502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a:bodyPr>
          <a:lstStyle/>
          <a:p>
            <a:r>
              <a:rPr lang="nl-NL" sz="3100" dirty="0" smtClean="0"/>
              <a:t>Voorbeelden</a:t>
            </a:r>
            <a:r>
              <a:rPr lang="en-GB" sz="3100" dirty="0" smtClean="0"/>
              <a:t> van projecten</a:t>
            </a:r>
          </a:p>
          <a:p>
            <a:pPr lvl="1"/>
            <a:r>
              <a:rPr lang="en-GB" sz="2700" dirty="0" smtClean="0"/>
              <a:t>Interpret-Dia </a:t>
            </a:r>
          </a:p>
          <a:p>
            <a:pPr lvl="1"/>
            <a:r>
              <a:rPr lang="nl-NL" sz="2800" dirty="0" smtClean="0"/>
              <a:t>CardioCoach</a:t>
            </a:r>
          </a:p>
          <a:p>
            <a:pPr lvl="1"/>
            <a:r>
              <a:rPr lang="nl-NL" sz="2800" dirty="0"/>
              <a:t>In-Ambulance Telestroke</a:t>
            </a:r>
            <a:endParaRPr lang="fr-BE" sz="2800" dirty="0"/>
          </a:p>
          <a:p>
            <a:pPr lvl="1"/>
            <a:r>
              <a:rPr lang="nl-BE" sz="2800" dirty="0"/>
              <a:t>Beeldbellen</a:t>
            </a:r>
            <a:endParaRPr lang="fr-BE" sz="2800" dirty="0"/>
          </a:p>
          <a:p>
            <a:pPr lvl="1"/>
            <a:r>
              <a:rPr lang="nl-BE" sz="2800" dirty="0"/>
              <a:t>Stay On Track (AMTRA)</a:t>
            </a:r>
            <a:endParaRPr lang="fr-BE" sz="2800" dirty="0"/>
          </a:p>
          <a:p>
            <a:pPr marL="274637" lvl="1" indent="0">
              <a:buNone/>
            </a:pPr>
            <a:r>
              <a:rPr lang="en-GB" sz="2700" dirty="0"/>
              <a:t/>
            </a:r>
            <a:br>
              <a:rPr lang="en-GB" sz="2700" dirty="0"/>
            </a:br>
            <a:endParaRPr lang="nl-BE" sz="2700" dirty="0"/>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54</a:t>
            </a:fld>
            <a:endParaRPr lang="nl-BE" dirty="0"/>
          </a:p>
        </p:txBody>
      </p:sp>
    </p:spTree>
    <p:extLst>
      <p:ext uri="{BB962C8B-B14F-4D97-AF65-F5344CB8AC3E}">
        <p14:creationId xmlns:p14="http://schemas.microsoft.com/office/powerpoint/2010/main" val="16635622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fontScale="70000" lnSpcReduction="20000"/>
          </a:bodyPr>
          <a:lstStyle/>
          <a:p>
            <a:r>
              <a:rPr lang="en-GB" sz="3100" b="1" dirty="0"/>
              <a:t>Interpret-Dia </a:t>
            </a:r>
            <a:endParaRPr lang="en-GB" sz="3100" b="1" dirty="0" smtClean="0"/>
          </a:p>
          <a:p>
            <a:pPr lvl="1"/>
            <a:r>
              <a:rPr lang="nl-BE" sz="2700" dirty="0" smtClean="0"/>
              <a:t>Domein: </a:t>
            </a:r>
            <a:r>
              <a:rPr lang="nl-BE" sz="2700" dirty="0"/>
              <a:t>Diabeteszorg</a:t>
            </a:r>
            <a:endParaRPr lang="fr-BE" sz="2700" dirty="0"/>
          </a:p>
          <a:p>
            <a:pPr lvl="1"/>
            <a:r>
              <a:rPr lang="nl-BE" sz="2700" dirty="0" smtClean="0"/>
              <a:t>Deelnemers: </a:t>
            </a:r>
            <a:r>
              <a:rPr lang="nl-BE" sz="2700" dirty="0"/>
              <a:t>UZ Brussel</a:t>
            </a:r>
            <a:endParaRPr lang="fr-BE" sz="2700" dirty="0"/>
          </a:p>
          <a:p>
            <a:pPr lvl="1"/>
            <a:r>
              <a:rPr lang="nl-BE" sz="2700" dirty="0" smtClean="0"/>
              <a:t>Start: </a:t>
            </a:r>
            <a:r>
              <a:rPr lang="nl-BE" sz="2700" dirty="0"/>
              <a:t>01/04/2017</a:t>
            </a:r>
            <a:endParaRPr lang="fr-BE" sz="2700" dirty="0"/>
          </a:p>
          <a:p>
            <a:pPr lvl="1"/>
            <a:r>
              <a:rPr lang="nl-BE" sz="2700" dirty="0" smtClean="0"/>
              <a:t>Beschrijving</a:t>
            </a:r>
          </a:p>
          <a:p>
            <a:pPr lvl="2"/>
            <a:r>
              <a:rPr lang="nl-BE" sz="2900" dirty="0"/>
              <a:t>c</a:t>
            </a:r>
            <a:r>
              <a:rPr lang="nl-BE" sz="2900" dirty="0" smtClean="0"/>
              <a:t>ontinue glucose monitoring </a:t>
            </a:r>
            <a:r>
              <a:rPr lang="nl-BE" sz="2900" dirty="0"/>
              <a:t>van pediatrische patiënten met diabetes mellitus type 1 </a:t>
            </a:r>
            <a:endParaRPr lang="nl-BE" sz="2900" dirty="0" smtClean="0"/>
          </a:p>
          <a:p>
            <a:pPr lvl="2"/>
            <a:r>
              <a:rPr lang="nl-BE" sz="2900" dirty="0" smtClean="0"/>
              <a:t>automatisch integratie in </a:t>
            </a:r>
            <a:r>
              <a:rPr lang="nl-BE" sz="2900" dirty="0"/>
              <a:t>het elektronisch medisch dossier van het multidisciplinaire </a:t>
            </a:r>
            <a:r>
              <a:rPr lang="nl-BE" sz="2900" dirty="0" smtClean="0"/>
              <a:t>diabetesteam</a:t>
            </a:r>
          </a:p>
          <a:p>
            <a:pPr lvl="3"/>
            <a:r>
              <a:rPr lang="nl-BE" sz="2700" dirty="0"/>
              <a:t>o</a:t>
            </a:r>
            <a:r>
              <a:rPr lang="nl-BE" sz="2700" dirty="0" smtClean="0"/>
              <a:t>m </a:t>
            </a:r>
            <a:r>
              <a:rPr lang="nl-BE" sz="2700" dirty="0"/>
              <a:t>de twee weken wordt een teleconsultatie gepland waarbij het zorgteam de data terugkoppelt naar de patiënt, zodat die meer controle krijgt over de </a:t>
            </a:r>
            <a:r>
              <a:rPr lang="nl-BE" sz="2700" dirty="0" smtClean="0"/>
              <a:t>aandoening</a:t>
            </a:r>
          </a:p>
          <a:p>
            <a:pPr lvl="2"/>
            <a:r>
              <a:rPr lang="nl-BE" sz="2900" dirty="0" smtClean="0"/>
              <a:t>de </a:t>
            </a:r>
            <a:r>
              <a:rPr lang="nl-BE" sz="2900" dirty="0"/>
              <a:t>geïntegreerde gegevens zullen ook beschikbaar zijn voor alle andere zorgverstrekkers die betrokken zijn bij de behandeling van de patiënt, zodat ook zij een beter beeld hebben van de data die geregistreerd worden via continue </a:t>
            </a:r>
            <a:r>
              <a:rPr lang="nl-BE" sz="2900" dirty="0" smtClean="0"/>
              <a:t>glucosemonitoring</a:t>
            </a:r>
            <a:endParaRPr lang="fr-BE" sz="2900" dirty="0"/>
          </a:p>
          <a:p>
            <a:pPr lvl="1"/>
            <a:endParaRPr lang="nl-BE" sz="3100" dirty="0"/>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55</a:t>
            </a:fld>
            <a:endParaRPr lang="nl-BE" dirty="0"/>
          </a:p>
        </p:txBody>
      </p:sp>
    </p:spTree>
    <p:extLst>
      <p:ext uri="{BB962C8B-B14F-4D97-AF65-F5344CB8AC3E}">
        <p14:creationId xmlns:p14="http://schemas.microsoft.com/office/powerpoint/2010/main" val="34134310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fontScale="85000" lnSpcReduction="10000"/>
          </a:bodyPr>
          <a:lstStyle/>
          <a:p>
            <a:r>
              <a:rPr lang="nl-NL" b="1" dirty="0" smtClean="0"/>
              <a:t>CardioCoach</a:t>
            </a:r>
          </a:p>
          <a:p>
            <a:pPr lvl="1"/>
            <a:r>
              <a:rPr lang="nl-BE" dirty="0" smtClean="0"/>
              <a:t>Domein: </a:t>
            </a:r>
            <a:r>
              <a:rPr lang="nl-BE" dirty="0"/>
              <a:t>Cardiologie</a:t>
            </a:r>
            <a:endParaRPr lang="fr-BE" dirty="0"/>
          </a:p>
          <a:p>
            <a:pPr lvl="1"/>
            <a:r>
              <a:rPr lang="nl-BE" dirty="0" smtClean="0"/>
              <a:t>Deelnemers: </a:t>
            </a:r>
            <a:r>
              <a:rPr lang="nl-BE" dirty="0"/>
              <a:t>Wit-Gele Kruis Antwerpen, AZ Sint-Maarten</a:t>
            </a:r>
            <a:endParaRPr lang="fr-BE" dirty="0"/>
          </a:p>
          <a:p>
            <a:pPr lvl="1"/>
            <a:r>
              <a:rPr lang="nl-BE" dirty="0" smtClean="0"/>
              <a:t>Start: </a:t>
            </a:r>
            <a:r>
              <a:rPr lang="nl-BE" dirty="0"/>
              <a:t>01/05/2017</a:t>
            </a:r>
            <a:endParaRPr lang="fr-BE" dirty="0"/>
          </a:p>
          <a:p>
            <a:pPr lvl="1"/>
            <a:r>
              <a:rPr lang="nl-BE" dirty="0" smtClean="0"/>
              <a:t>Beschrijving</a:t>
            </a:r>
            <a:endParaRPr lang="fr-BE" dirty="0"/>
          </a:p>
          <a:p>
            <a:pPr lvl="2"/>
            <a:r>
              <a:rPr lang="nl-BE" dirty="0" smtClean="0"/>
              <a:t>beoogt </a:t>
            </a:r>
            <a:r>
              <a:rPr lang="nl-BE" dirty="0"/>
              <a:t>een intensieve interdisciplinaire samenwerking tussen thuisverpleegkundigen, huisartsen, specialisten, apothekers, mantelzorgers en patiënten om zo de patiënt vanop afstand te begeleiden naar een beter, veiliger en efficiënter </a:t>
            </a:r>
            <a:r>
              <a:rPr lang="nl-BE" dirty="0" smtClean="0"/>
              <a:t>geneesmiddelengebruik</a:t>
            </a:r>
          </a:p>
          <a:p>
            <a:pPr lvl="2"/>
            <a:r>
              <a:rPr lang="nl-BE" dirty="0" smtClean="0"/>
              <a:t>moet </a:t>
            </a:r>
            <a:r>
              <a:rPr lang="nl-BE" dirty="0"/>
              <a:t>leiden tot een verbetering van de levenskwaliteit en de zelfredzaamheid van patiënten en het moet complicaties helpen </a:t>
            </a:r>
            <a:r>
              <a:rPr lang="nl-BE" dirty="0" smtClean="0"/>
              <a:t>voorkomen</a:t>
            </a:r>
            <a:endParaRPr lang="fr-BE" dirty="0"/>
          </a:p>
          <a:p>
            <a:pPr lvl="2"/>
            <a:r>
              <a:rPr lang="nl-BE" dirty="0" smtClean="0"/>
              <a:t>focus </a:t>
            </a:r>
            <a:r>
              <a:rPr lang="nl-BE" dirty="0"/>
              <a:t>ligt voornamelijk op twee </a:t>
            </a:r>
            <a:r>
              <a:rPr lang="nl-BE" dirty="0" smtClean="0"/>
              <a:t>doelgroepen </a:t>
            </a:r>
          </a:p>
          <a:p>
            <a:pPr lvl="3"/>
            <a:r>
              <a:rPr lang="nl-BE" dirty="0" smtClean="0"/>
              <a:t>enerzijds </a:t>
            </a:r>
            <a:r>
              <a:rPr lang="nl-BE" dirty="0"/>
              <a:t>patiënten met een cardiovasculaire aandoening die dagelijks meer dan vijf verschillende geneesmiddelen dienen in te nemen op twee of meer innamemomenten en die een risico op therapieontrouw </a:t>
            </a:r>
            <a:r>
              <a:rPr lang="nl-BE" dirty="0" smtClean="0"/>
              <a:t>vertonen</a:t>
            </a:r>
          </a:p>
          <a:p>
            <a:pPr lvl="3"/>
            <a:r>
              <a:rPr lang="nl-BE" dirty="0" smtClean="0"/>
              <a:t>anderzijds </a:t>
            </a:r>
            <a:r>
              <a:rPr lang="nl-BE" dirty="0"/>
              <a:t>patiënten die hun medicatie-inname niet zelfstandig kunnen </a:t>
            </a:r>
            <a:r>
              <a:rPr lang="nl-BE" dirty="0" smtClean="0"/>
              <a:t>beheren</a:t>
            </a:r>
          </a:p>
          <a:p>
            <a:pPr lvl="2"/>
            <a:r>
              <a:rPr lang="nl-BE" dirty="0" smtClean="0"/>
              <a:t>via </a:t>
            </a:r>
            <a:r>
              <a:rPr lang="nl-BE" dirty="0"/>
              <a:t>een slimme draagbare elektronische medicatiedispenser krijgt de patiënt zijn of haar geneesmiddelen thuis op het juiste moment </a:t>
            </a:r>
            <a:r>
              <a:rPr lang="nl-BE" dirty="0" smtClean="0"/>
              <a:t>aangeboden</a:t>
            </a:r>
          </a:p>
          <a:p>
            <a:pPr lvl="2"/>
            <a:r>
              <a:rPr lang="nl-BE" dirty="0" smtClean="0"/>
              <a:t>de </a:t>
            </a:r>
            <a:r>
              <a:rPr lang="nl-BE" dirty="0"/>
              <a:t>huisarts en/of de specialist kan dankzij de continue feedback van de dispenser de therapietrouw van de patiënt opvolgen en indien nodig </a:t>
            </a:r>
            <a:r>
              <a:rPr lang="nl-BE" dirty="0" smtClean="0"/>
              <a:t>bijsturen</a:t>
            </a:r>
            <a:endParaRPr lang="fr-BE" dirty="0"/>
          </a:p>
          <a:p>
            <a:pPr lvl="1"/>
            <a:endParaRPr lang="nl-BE" sz="3100" dirty="0"/>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56</a:t>
            </a:fld>
            <a:endParaRPr lang="nl-BE" dirty="0"/>
          </a:p>
        </p:txBody>
      </p:sp>
    </p:spTree>
    <p:extLst>
      <p:ext uri="{BB962C8B-B14F-4D97-AF65-F5344CB8AC3E}">
        <p14:creationId xmlns:p14="http://schemas.microsoft.com/office/powerpoint/2010/main" val="8949523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fontScale="85000" lnSpcReduction="10000"/>
          </a:bodyPr>
          <a:lstStyle/>
          <a:p>
            <a:r>
              <a:rPr lang="nl-NL" b="1" dirty="0"/>
              <a:t>In-Ambulance Telestroke</a:t>
            </a:r>
            <a:endParaRPr lang="fr-BE" b="1" dirty="0"/>
          </a:p>
          <a:p>
            <a:pPr lvl="1"/>
            <a:r>
              <a:rPr lang="nl-BE" dirty="0" smtClean="0"/>
              <a:t>Domein: </a:t>
            </a:r>
            <a:r>
              <a:rPr lang="nl-BE" dirty="0"/>
              <a:t>Beroerte</a:t>
            </a:r>
            <a:endParaRPr lang="fr-BE" sz="1600" dirty="0"/>
          </a:p>
          <a:p>
            <a:pPr lvl="1"/>
            <a:r>
              <a:rPr lang="nl-BE" dirty="0" smtClean="0"/>
              <a:t>Deelnemers: </a:t>
            </a:r>
            <a:r>
              <a:rPr lang="nl-BE" dirty="0"/>
              <a:t>UZ Brussel, UZ Antwerpen, UCL Saint-Luc, ULB Erasme</a:t>
            </a:r>
            <a:endParaRPr lang="fr-BE" sz="1600" dirty="0"/>
          </a:p>
          <a:p>
            <a:pPr lvl="1"/>
            <a:r>
              <a:rPr lang="nl-BE" dirty="0" smtClean="0"/>
              <a:t>Start: </a:t>
            </a:r>
            <a:r>
              <a:rPr lang="nl-BE" dirty="0"/>
              <a:t>15/03/2017</a:t>
            </a:r>
            <a:endParaRPr lang="fr-BE" sz="1600" dirty="0"/>
          </a:p>
          <a:p>
            <a:pPr lvl="1"/>
            <a:r>
              <a:rPr lang="nl-BE" dirty="0"/>
              <a:t>Beschrijving </a:t>
            </a:r>
            <a:r>
              <a:rPr lang="nl-BE" dirty="0" smtClean="0"/>
              <a:t> </a:t>
            </a:r>
            <a:endParaRPr lang="fr-BE" sz="1600" dirty="0"/>
          </a:p>
          <a:p>
            <a:pPr lvl="2"/>
            <a:r>
              <a:rPr lang="nl-NL" dirty="0" smtClean="0"/>
              <a:t>in </a:t>
            </a:r>
            <a:r>
              <a:rPr lang="nl-NL" dirty="0"/>
              <a:t>dit project worden ziekenwagens in Brussel en Antwerpen uitgerust met camera’s en software zodat de neuroloog vanop afstand snel een eerste diagnose kan </a:t>
            </a:r>
            <a:r>
              <a:rPr lang="nl-NL" dirty="0" smtClean="0"/>
              <a:t>stellen</a:t>
            </a:r>
          </a:p>
          <a:p>
            <a:pPr lvl="2"/>
            <a:r>
              <a:rPr lang="nl-NL" dirty="0" smtClean="0"/>
              <a:t>bedoeling </a:t>
            </a:r>
            <a:r>
              <a:rPr lang="nl-NL" dirty="0"/>
              <a:t>is om het belang aan te tonen van telegeneeskunde tijdens het transport van patiënten met een beroerte met de </a:t>
            </a:r>
            <a:r>
              <a:rPr lang="nl-NL" dirty="0" smtClean="0"/>
              <a:t>ziekenwagen</a:t>
            </a:r>
            <a:endParaRPr lang="fr-BE" sz="1400" dirty="0"/>
          </a:p>
          <a:p>
            <a:pPr lvl="2"/>
            <a:r>
              <a:rPr lang="nl-NL" dirty="0" smtClean="0"/>
              <a:t>snelle </a:t>
            </a:r>
            <a:r>
              <a:rPr lang="nl-NL" dirty="0"/>
              <a:t>diagnose en een aangepaste behandeling kunnen zorgen voor een spectaculaire verbetering van de behandeling en van het herstel na een beroerte, zowel op medisch als op sociaal </a:t>
            </a:r>
            <a:r>
              <a:rPr lang="nl-NL" dirty="0" smtClean="0"/>
              <a:t>vlak</a:t>
            </a:r>
          </a:p>
          <a:p>
            <a:pPr lvl="2"/>
            <a:r>
              <a:rPr lang="nl-NL" dirty="0" smtClean="0"/>
              <a:t>nieuwe </a:t>
            </a:r>
            <a:r>
              <a:rPr lang="nl-NL" dirty="0"/>
              <a:t>rekanalisatiebehandelingen zijn steeds effectiever maar kunnen slechts gebruikt worden bij een snelle diagnose en bij triage van de patiënt naar het meest geschikte </a:t>
            </a:r>
            <a:r>
              <a:rPr lang="nl-NL" dirty="0" smtClean="0"/>
              <a:t>behandelcentrum</a:t>
            </a:r>
          </a:p>
          <a:p>
            <a:pPr lvl="2"/>
            <a:r>
              <a:rPr lang="nl-NL" dirty="0" smtClean="0"/>
              <a:t>grootste </a:t>
            </a:r>
            <a:r>
              <a:rPr lang="nl-NL" dirty="0"/>
              <a:t>uitdaging is met andere woorden het reduceren van de tijd tussen de beroerte en het opstarten van de </a:t>
            </a:r>
            <a:r>
              <a:rPr lang="nl-NL" dirty="0" smtClean="0"/>
              <a:t>behandeling</a:t>
            </a:r>
          </a:p>
          <a:p>
            <a:pPr lvl="2"/>
            <a:r>
              <a:rPr lang="nl-NL" dirty="0" smtClean="0"/>
              <a:t>gebruik </a:t>
            </a:r>
            <a:r>
              <a:rPr lang="nl-NL" dirty="0"/>
              <a:t>van telegeneeskunde is een betrouwbare manier om die tijd in te beperken, en het leidt bovendien tot een kostenbesparing voor de individuele patiënt en voor de maatschappij in haar </a:t>
            </a:r>
            <a:r>
              <a:rPr lang="nl-NL" dirty="0" smtClean="0"/>
              <a:t>geheel</a:t>
            </a:r>
            <a:endParaRPr lang="fr-BE" sz="1400" dirty="0"/>
          </a:p>
          <a:p>
            <a:pPr lvl="1"/>
            <a:endParaRPr lang="nl-BE" sz="3100" dirty="0"/>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57</a:t>
            </a:fld>
            <a:endParaRPr lang="nl-BE" dirty="0"/>
          </a:p>
        </p:txBody>
      </p:sp>
    </p:spTree>
    <p:extLst>
      <p:ext uri="{BB962C8B-B14F-4D97-AF65-F5344CB8AC3E}">
        <p14:creationId xmlns:p14="http://schemas.microsoft.com/office/powerpoint/2010/main" val="304965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fontScale="92500" lnSpcReduction="20000"/>
          </a:bodyPr>
          <a:lstStyle/>
          <a:p>
            <a:r>
              <a:rPr lang="nl-BE" b="1" dirty="0"/>
              <a:t>Beeldbellen</a:t>
            </a:r>
            <a:endParaRPr lang="fr-BE" b="1" dirty="0"/>
          </a:p>
          <a:p>
            <a:pPr lvl="1"/>
            <a:r>
              <a:rPr lang="nl-BE" dirty="0" smtClean="0"/>
              <a:t>Domein: </a:t>
            </a:r>
            <a:r>
              <a:rPr lang="nl-BE" dirty="0"/>
              <a:t>Geestelijke gezondheidszorg</a:t>
            </a:r>
            <a:endParaRPr lang="fr-BE" sz="1600" dirty="0"/>
          </a:p>
          <a:p>
            <a:pPr lvl="1"/>
            <a:r>
              <a:rPr lang="nl-BE" dirty="0" smtClean="0"/>
              <a:t>Deelnemers: </a:t>
            </a:r>
            <a:r>
              <a:rPr lang="nl-BE" dirty="0"/>
              <a:t>Netwerk Geestelijke Gezondheidszorg Midden West-Vlaanderen, Netwerk Geestelijke Gezondheidszorg Zuid West-Vlaanderen</a:t>
            </a:r>
            <a:endParaRPr lang="fr-BE" sz="1600" dirty="0"/>
          </a:p>
          <a:p>
            <a:pPr lvl="1"/>
            <a:r>
              <a:rPr lang="nl-BE" dirty="0" smtClean="0"/>
              <a:t>Start: </a:t>
            </a:r>
            <a:r>
              <a:rPr lang="nl-BE" dirty="0"/>
              <a:t>01/04/2017</a:t>
            </a:r>
            <a:endParaRPr lang="fr-BE" sz="1600" dirty="0"/>
          </a:p>
          <a:p>
            <a:pPr lvl="1"/>
            <a:r>
              <a:rPr lang="nl-BE" dirty="0" smtClean="0"/>
              <a:t>Beschrijving</a:t>
            </a:r>
            <a:endParaRPr lang="fr-BE" sz="1600" dirty="0"/>
          </a:p>
          <a:p>
            <a:pPr lvl="2"/>
            <a:r>
              <a:rPr lang="nl-BE" dirty="0" smtClean="0"/>
              <a:t>integratie </a:t>
            </a:r>
            <a:r>
              <a:rPr lang="nl-BE" dirty="0"/>
              <a:t>van beeldbellen in de werking van de mobiele teams voor acute en langdurige psychiatrische zorg. </a:t>
            </a:r>
            <a:endParaRPr lang="nl-BE" dirty="0" smtClean="0"/>
          </a:p>
          <a:p>
            <a:pPr lvl="2"/>
            <a:r>
              <a:rPr lang="nl-BE" dirty="0" smtClean="0"/>
              <a:t>bedoeling </a:t>
            </a:r>
            <a:r>
              <a:rPr lang="nl-BE" dirty="0"/>
              <a:t>is om aan te tonen dat er minder patiënten afhaken en/of in een crisissituatie belanden bij het gebruik van beeldbellen tijdens de </a:t>
            </a:r>
            <a:r>
              <a:rPr lang="nl-BE" dirty="0" smtClean="0"/>
              <a:t>behandeling</a:t>
            </a:r>
            <a:endParaRPr lang="fr-BE" sz="1400" dirty="0"/>
          </a:p>
          <a:p>
            <a:pPr lvl="2"/>
            <a:r>
              <a:rPr lang="nl-BE" dirty="0" smtClean="0"/>
              <a:t>de </a:t>
            </a:r>
            <a:r>
              <a:rPr lang="nl-BE" dirty="0"/>
              <a:t>hulpverleners van de mobiele teams die een therapeutische relatie hebben met de patiënt, kunnen op afspraak via een beveiligde verbinding beeldbellen (‘videobellen’) met patiënten, hun familieleden, mantelzorgers, de huisarts en andere betrokken </a:t>
            </a:r>
            <a:r>
              <a:rPr lang="nl-BE" dirty="0" smtClean="0"/>
              <a:t>hulpverleners</a:t>
            </a:r>
          </a:p>
          <a:p>
            <a:pPr lvl="2"/>
            <a:r>
              <a:rPr lang="nl-BE" dirty="0" smtClean="0"/>
              <a:t>de </a:t>
            </a:r>
            <a:r>
              <a:rPr lang="nl-BE" dirty="0"/>
              <a:t>toepassing voor beeldbellen van het Collaboratief Zorgplatform (CoZo) kan op termijn ook in andere zorgdisciplines gebruikt </a:t>
            </a:r>
            <a:r>
              <a:rPr lang="nl-BE" dirty="0" smtClean="0"/>
              <a:t>worden</a:t>
            </a:r>
            <a:endParaRPr lang="fr-BE" sz="1400" dirty="0"/>
          </a:p>
          <a:p>
            <a:pPr lvl="1"/>
            <a:endParaRPr lang="nl-BE" sz="3100" dirty="0"/>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58</a:t>
            </a:fld>
            <a:endParaRPr lang="nl-BE" dirty="0"/>
          </a:p>
        </p:txBody>
      </p:sp>
    </p:spTree>
    <p:extLst>
      <p:ext uri="{BB962C8B-B14F-4D97-AF65-F5344CB8AC3E}">
        <p14:creationId xmlns:p14="http://schemas.microsoft.com/office/powerpoint/2010/main" val="1253661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nl-BE" dirty="0" smtClean="0"/>
              <a:t>Actiepunt 19: Mobile Health</a:t>
            </a:r>
            <a:endParaRPr lang="nl-BE" dirty="0"/>
          </a:p>
        </p:txBody>
      </p:sp>
      <p:sp>
        <p:nvSpPr>
          <p:cNvPr id="77827" name="Content Placeholder 2"/>
          <p:cNvSpPr>
            <a:spLocks noGrp="1"/>
          </p:cNvSpPr>
          <p:nvPr>
            <p:ph idx="1"/>
          </p:nvPr>
        </p:nvSpPr>
        <p:spPr/>
        <p:txBody>
          <a:bodyPr>
            <a:normAutofit fontScale="92500" lnSpcReduction="10000"/>
          </a:bodyPr>
          <a:lstStyle/>
          <a:p>
            <a:r>
              <a:rPr lang="nl-BE" b="1" dirty="0"/>
              <a:t>Stay On Track (AMTRA)</a:t>
            </a:r>
            <a:endParaRPr lang="fr-BE" b="1" dirty="0"/>
          </a:p>
          <a:p>
            <a:pPr lvl="1"/>
            <a:r>
              <a:rPr lang="nl-BE" dirty="0" smtClean="0"/>
              <a:t>Domein: </a:t>
            </a:r>
            <a:r>
              <a:rPr lang="nl-BE" dirty="0"/>
              <a:t>Oncologie</a:t>
            </a:r>
            <a:endParaRPr lang="fr-BE" dirty="0"/>
          </a:p>
          <a:p>
            <a:pPr lvl="1"/>
            <a:r>
              <a:rPr lang="nl-BE" dirty="0" smtClean="0"/>
              <a:t>Deelnemers: </a:t>
            </a:r>
            <a:r>
              <a:rPr lang="nl-BE" dirty="0"/>
              <a:t>AZ Maria Middelares Gent, UZ Antwerpen, AZ Monica, AZ Heilige Familie Reet, Grand Hôpital de Charleroi, CHU UCL Namur, Remedus</a:t>
            </a:r>
            <a:endParaRPr lang="fr-BE" dirty="0"/>
          </a:p>
          <a:p>
            <a:pPr lvl="1"/>
            <a:r>
              <a:rPr lang="nl-BE" dirty="0" smtClean="0"/>
              <a:t>Beschrijving </a:t>
            </a:r>
            <a:endParaRPr lang="fr-BE" dirty="0"/>
          </a:p>
          <a:p>
            <a:pPr lvl="2"/>
            <a:r>
              <a:rPr lang="nl-BE" dirty="0" smtClean="0"/>
              <a:t>in </a:t>
            </a:r>
            <a:r>
              <a:rPr lang="nl-BE" dirty="0"/>
              <a:t>dit project worden kankerpatiënten tijdens en na hun behandeling intensief en prospectief gevolgd met de bedoeling om zo vroeger controle te krijgen over symptomen, de uitkomst van de therapie te verbeteren, de langetermijngevolgen van de behandeling te verminderen en de re-integratie in de maatschappij te </a:t>
            </a:r>
            <a:r>
              <a:rPr lang="nl-BE" dirty="0" smtClean="0"/>
              <a:t>bevorderen</a:t>
            </a:r>
          </a:p>
          <a:p>
            <a:pPr lvl="2"/>
            <a:r>
              <a:rPr lang="nl-BE" dirty="0" smtClean="0"/>
              <a:t>de </a:t>
            </a:r>
            <a:r>
              <a:rPr lang="nl-BE" dirty="0"/>
              <a:t>patiënt kan gegevens invoeren en opvolgen via een applicatie op de </a:t>
            </a:r>
            <a:r>
              <a:rPr lang="nl-BE" dirty="0" smtClean="0"/>
              <a:t>smartphone</a:t>
            </a:r>
            <a:endParaRPr lang="fr-BE" dirty="0"/>
          </a:p>
          <a:p>
            <a:pPr lvl="2"/>
            <a:r>
              <a:rPr lang="nl-BE" dirty="0" smtClean="0"/>
              <a:t>focus </a:t>
            </a:r>
            <a:r>
              <a:rPr lang="nl-BE" dirty="0"/>
              <a:t>ligt op de uitkomstparameters die de patiënt als essentieel naar voren </a:t>
            </a:r>
            <a:r>
              <a:rPr lang="nl-BE" dirty="0" smtClean="0"/>
              <a:t>schuift</a:t>
            </a:r>
          </a:p>
          <a:p>
            <a:pPr lvl="2"/>
            <a:r>
              <a:rPr lang="nl-BE" dirty="0" smtClean="0"/>
              <a:t>die </a:t>
            </a:r>
            <a:r>
              <a:rPr lang="nl-BE" dirty="0"/>
              <a:t>parameters zijn internationaal en ziektespecifiek vastgelegd door ICHOM, het International Consortium for Health Outcomes </a:t>
            </a:r>
            <a:r>
              <a:rPr lang="nl-BE" dirty="0" smtClean="0"/>
              <a:t>Measurement</a:t>
            </a:r>
            <a:endParaRPr lang="fr-BE" dirty="0"/>
          </a:p>
          <a:p>
            <a:pPr lvl="1"/>
            <a:endParaRPr lang="nl-BE" sz="3100" dirty="0"/>
          </a:p>
          <a:p>
            <a:endParaRPr lang="nl-BE" altLang="en-US" dirty="0" smtClean="0"/>
          </a:p>
          <a:p>
            <a:endParaRPr lang="nl-BE" altLang="en-US" dirty="0" smtClean="0"/>
          </a:p>
        </p:txBody>
      </p:sp>
      <p:sp>
        <p:nvSpPr>
          <p:cNvPr id="4" name="Date Placeholder 3"/>
          <p:cNvSpPr>
            <a:spLocks noGrp="1"/>
          </p:cNvSpPr>
          <p:nvPr>
            <p:ph type="dt" sz="half" idx="10"/>
          </p:nvPr>
        </p:nvSpPr>
        <p:spPr/>
        <p:txBody>
          <a:bodyPr/>
          <a:lstStyle/>
          <a:p>
            <a:pPr fontAlgn="base">
              <a:spcBef>
                <a:spcPct val="0"/>
              </a:spcBef>
              <a:spcAft>
                <a:spcPct val="0"/>
              </a:spcAft>
              <a:defRPr/>
            </a:pPr>
            <a:r>
              <a:rPr lang="fr-FR" altLang="en-US" dirty="0" smtClean="0"/>
              <a:t>16/05/2017</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59</a:t>
            </a:fld>
            <a:endParaRPr lang="nl-BE" dirty="0"/>
          </a:p>
        </p:txBody>
      </p:sp>
    </p:spTree>
    <p:extLst>
      <p:ext uri="{BB962C8B-B14F-4D97-AF65-F5344CB8AC3E}">
        <p14:creationId xmlns:p14="http://schemas.microsoft.com/office/powerpoint/2010/main" val="2561169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Roadmap 2.0: zorgverstrekkers in 2019</a:t>
            </a:r>
            <a:endParaRPr lang="nl-BE" dirty="0"/>
          </a:p>
        </p:txBody>
      </p:sp>
      <p:sp>
        <p:nvSpPr>
          <p:cNvPr id="3" name="Content Placeholder 2"/>
          <p:cNvSpPr>
            <a:spLocks noGrp="1"/>
          </p:cNvSpPr>
          <p:nvPr>
            <p:ph idx="1"/>
          </p:nvPr>
        </p:nvSpPr>
        <p:spPr/>
        <p:txBody>
          <a:bodyPr/>
          <a:lstStyle/>
          <a:p>
            <a:r>
              <a:rPr lang="nl-BE" dirty="0" smtClean="0"/>
              <a:t>Elke huisarts beheert een elektronisch medisch dossier (EMD) voor elke patiënt, en publiceert en actualiseert voor elke patiënt een SumEHR in de beveiligde kluis (Vitalink, Intermed of BruSafe)</a:t>
            </a:r>
          </a:p>
          <a:p>
            <a:endParaRPr lang="nl-BE" dirty="0" smtClean="0"/>
          </a:p>
          <a:p>
            <a:r>
              <a:rPr lang="nl-BE" dirty="0" smtClean="0"/>
              <a:t>Elk ziekenhuis, elke psychiatrische instelling en elk labo stelt bepaalde documenten elektronisch beschikbaar met referentie in het hub-metahubsysteem en kan relevante gegevens uit de beveiligde kluizen raadplegen</a:t>
            </a:r>
          </a:p>
          <a:p>
            <a:endParaRPr lang="nl-BE" dirty="0" smtClean="0"/>
          </a:p>
          <a:p>
            <a:r>
              <a:rPr lang="nl-BE" dirty="0" smtClean="0"/>
              <a:t>Elk ziekenhuis beschikt over een geïntegreerd, multidisciplinair elektronisch patiëntendossier (EPD)</a:t>
            </a:r>
          </a:p>
          <a:p>
            <a:endParaRPr lang="nl-BE" dirty="0" smtClean="0"/>
          </a:p>
          <a:p>
            <a:endParaRPr lang="nl-BE" dirty="0" smtClean="0"/>
          </a:p>
          <a:p>
            <a:endParaRPr lang="nl-BE" dirty="0" smtClean="0"/>
          </a:p>
          <a:p>
            <a:endParaRPr lang="nl-BE" dirty="0"/>
          </a:p>
        </p:txBody>
      </p:sp>
      <p:sp>
        <p:nvSpPr>
          <p:cNvPr id="16388" name="Date Placeholder 3"/>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altLang="en-US" dirty="0" smtClean="0">
                <a:solidFill>
                  <a:schemeClr val="bg1"/>
                </a:solidFill>
              </a:rPr>
              <a:t>16/05/2017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fld id="{47356A36-FB20-481F-ADDA-2C00D2E0A77A}"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p:txBody>
          <a:bodyPr/>
          <a:lstStyle/>
          <a:p>
            <a:r>
              <a:rPr lang="en-US" dirty="0" smtClean="0"/>
              <a:t>Actiepunt 19: </a:t>
            </a:r>
            <a:r>
              <a:rPr lang="nl-NL" dirty="0" smtClean="0"/>
              <a:t>volgende</a:t>
            </a:r>
            <a:r>
              <a:rPr lang="en-US" dirty="0" smtClean="0"/>
              <a:t> stappen</a:t>
            </a:r>
            <a:endParaRPr lang="en-US" dirty="0"/>
          </a:p>
        </p:txBody>
      </p:sp>
      <p:sp>
        <p:nvSpPr>
          <p:cNvPr id="6" name="Content Placeholder 5"/>
          <p:cNvSpPr>
            <a:spLocks noGrp="1"/>
          </p:cNvSpPr>
          <p:nvPr>
            <p:ph idx="1"/>
          </p:nvPr>
        </p:nvSpPr>
        <p:spPr>
          <a:xfrm>
            <a:off x="457200" y="1411008"/>
            <a:ext cx="8229600" cy="4876800"/>
          </a:xfrm>
        </p:spPr>
        <p:txBody>
          <a:bodyPr/>
          <a:lstStyle/>
          <a:p>
            <a:endParaRPr lang="nl-BE" dirty="0" smtClean="0"/>
          </a:p>
          <a:p>
            <a:r>
              <a:rPr lang="nl-BE" dirty="0" smtClean="0"/>
              <a:t>Uitwerking technische aspecten</a:t>
            </a:r>
          </a:p>
          <a:p>
            <a:pPr lvl="1"/>
            <a:r>
              <a:rPr lang="nl-BE" dirty="0" smtClean="0"/>
              <a:t>interoperabiliteit</a:t>
            </a:r>
          </a:p>
          <a:p>
            <a:pPr lvl="1"/>
            <a:r>
              <a:rPr lang="nl-BE" dirty="0" smtClean="0"/>
              <a:t>veiligheid</a:t>
            </a:r>
          </a:p>
          <a:p>
            <a:r>
              <a:rPr lang="nl-BE" dirty="0" smtClean="0"/>
              <a:t>Evaluatie van resultaten inzake kwaliteit van de gezondheid(szorg)</a:t>
            </a:r>
            <a:endParaRPr lang="nl-BE" dirty="0"/>
          </a:p>
          <a:p>
            <a:r>
              <a:rPr lang="nl-BE" dirty="0" smtClean="0"/>
              <a:t>Evaluatie van de gezondheidseconomische aspecten</a:t>
            </a:r>
          </a:p>
          <a:p>
            <a:r>
              <a:rPr lang="nl-BE" dirty="0" smtClean="0"/>
              <a:t>Uitwerking wettelijk kader</a:t>
            </a:r>
          </a:p>
          <a:p>
            <a:r>
              <a:rPr lang="nl-BE" dirty="0" smtClean="0"/>
              <a:t>Evaluatie &gt; besluiten naar 2018 </a:t>
            </a:r>
            <a:r>
              <a:rPr lang="nl-BE" dirty="0" smtClean="0"/>
              <a:t>toe</a:t>
            </a:r>
            <a:endParaRPr lang="nl-BE" dirty="0" smtClean="0"/>
          </a:p>
          <a:p>
            <a:r>
              <a:rPr lang="nl-BE" i="1" dirty="0" smtClean="0"/>
              <a:t>Dit is maar het begin !</a:t>
            </a:r>
          </a:p>
          <a:p>
            <a:endParaRPr lang="nl-BE" dirty="0" smtClean="0"/>
          </a:p>
          <a:p>
            <a:endParaRPr lang="fr-BE" dirty="0"/>
          </a:p>
        </p:txBody>
      </p:sp>
      <p:sp>
        <p:nvSpPr>
          <p:cNvPr id="17" name="Slide Number Placeholder 6"/>
          <p:cNvSpPr>
            <a:spLocks noGrp="1"/>
          </p:cNvSpPr>
          <p:nvPr>
            <p:ph type="sldNum" sz="quarter" idx="12"/>
          </p:nvPr>
        </p:nvSpPr>
        <p:spPr>
          <a:xfrm>
            <a:off x="7620000" y="19050"/>
            <a:ext cx="1066800" cy="328613"/>
          </a:xfrm>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728B5BA1-F4AF-4E76-B4B7-4AA3A53A1CBA}" type="slidenum">
              <a:rPr lang="en-US" altLang="en-US" smtClean="0">
                <a:solidFill>
                  <a:schemeClr val="bg1"/>
                </a:solidFill>
              </a:rPr>
              <a:pPr/>
              <a:t>60</a:t>
            </a:fld>
            <a:endParaRPr lang="nl-BE" altLang="en-US" dirty="0" smtClean="0">
              <a:solidFill>
                <a:schemeClr val="bg1"/>
              </a:solidFill>
            </a:endParaRPr>
          </a:p>
        </p:txBody>
      </p:sp>
      <p:sp>
        <p:nvSpPr>
          <p:cNvPr id="5" name="Date Placeholder 3"/>
          <p:cNvSpPr>
            <a:spLocks noGrp="1"/>
          </p:cNvSpPr>
          <p:nvPr>
            <p:ph type="dt" sz="half" idx="10"/>
          </p:nvPr>
        </p:nvSpPr>
        <p:spPr>
          <a:xfrm>
            <a:off x="457200" y="19050"/>
            <a:ext cx="2895600" cy="328613"/>
          </a:xfrm>
        </p:spPr>
        <p:txBody>
          <a:bodyPr/>
          <a:lstStyle/>
          <a:p>
            <a:pPr fontAlgn="base">
              <a:spcBef>
                <a:spcPct val="0"/>
              </a:spcBef>
              <a:spcAft>
                <a:spcPct val="0"/>
              </a:spcAft>
              <a:defRPr/>
            </a:pPr>
            <a:r>
              <a:rPr lang="fr-FR" altLang="en-US" dirty="0" smtClean="0"/>
              <a:t>16/05/2017</a:t>
            </a:r>
            <a:endParaRPr lang="nl-BE" altLang="en-US" dirty="0"/>
          </a:p>
        </p:txBody>
      </p:sp>
    </p:spTree>
    <p:extLst>
      <p:ext uri="{BB962C8B-B14F-4D97-AF65-F5344CB8AC3E}">
        <p14:creationId xmlns:p14="http://schemas.microsoft.com/office/powerpoint/2010/main" val="286505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a:t>
            </a:r>
            <a:endParaRPr lang="fr-BE" dirty="0"/>
          </a:p>
        </p:txBody>
      </p:sp>
      <p:sp>
        <p:nvSpPr>
          <p:cNvPr id="3" name="Content Placeholder 2"/>
          <p:cNvSpPr>
            <a:spLocks noGrp="1"/>
          </p:cNvSpPr>
          <p:nvPr>
            <p:ph idx="1"/>
          </p:nvPr>
        </p:nvSpPr>
        <p:spPr/>
        <p:txBody>
          <a:bodyPr/>
          <a:lstStyle/>
          <a:p>
            <a:r>
              <a:rPr lang="nl-BE" dirty="0"/>
              <a:t>D</a:t>
            </a:r>
            <a:r>
              <a:rPr lang="nl-BE" dirty="0" smtClean="0"/>
              <a:t>e </a:t>
            </a:r>
            <a:r>
              <a:rPr lang="nl-BE" dirty="0" smtClean="0"/>
              <a:t>gegevensdeling tussen zorgverleners/instellingen via het hub-metahubsysteem, de gezondheidskluizen en de eHealth-box komt op kruissnelheid</a:t>
            </a:r>
          </a:p>
          <a:p>
            <a:endParaRPr lang="nl-BE" dirty="0" smtClean="0"/>
          </a:p>
          <a:p>
            <a:r>
              <a:rPr lang="nl-BE" dirty="0"/>
              <a:t>M</a:t>
            </a:r>
            <a:r>
              <a:rPr lang="nl-BE" dirty="0" smtClean="0"/>
              <a:t>eer </a:t>
            </a:r>
            <a:r>
              <a:rPr lang="nl-BE" dirty="0" smtClean="0"/>
              <a:t>dan de helft van de Belgische bevolking heeft inmiddels zijn geïnformeerde toestemming gegeven</a:t>
            </a:r>
          </a:p>
          <a:p>
            <a:endParaRPr lang="nl-BE" dirty="0" smtClean="0"/>
          </a:p>
          <a:p>
            <a:r>
              <a:rPr lang="nl-BE" dirty="0"/>
              <a:t>D</a:t>
            </a:r>
            <a:r>
              <a:rPr lang="nl-BE" dirty="0" smtClean="0"/>
              <a:t>e </a:t>
            </a:r>
            <a:r>
              <a:rPr lang="nl-BE" dirty="0" smtClean="0"/>
              <a:t>ontsluiting van gezondheidsgegevens voor de patiënt komt op gang =&gt; aandacht voor geïntegreerde ontsluiting</a:t>
            </a:r>
          </a:p>
          <a:p>
            <a:endParaRPr lang="nl-BE" dirty="0" smtClean="0"/>
          </a:p>
          <a:p>
            <a:r>
              <a:rPr lang="nl-BE" dirty="0"/>
              <a:t>E</a:t>
            </a:r>
            <a:r>
              <a:rPr lang="nl-BE" dirty="0" smtClean="0"/>
              <a:t>r </a:t>
            </a:r>
            <a:r>
              <a:rPr lang="nl-BE" dirty="0" smtClean="0"/>
              <a:t>wordt ervaring opgedaan met mobiele eGezondheidtoepassingen</a:t>
            </a:r>
            <a:endParaRPr lang="fr-BE" dirty="0"/>
          </a:p>
        </p:txBody>
      </p:sp>
      <p:sp>
        <p:nvSpPr>
          <p:cNvPr id="4" name="Date Placeholder 3"/>
          <p:cNvSpPr>
            <a:spLocks noGrp="1"/>
          </p:cNvSpPr>
          <p:nvPr>
            <p:ph type="dt" sz="half" idx="10"/>
          </p:nvPr>
        </p:nvSpPr>
        <p:spPr/>
        <p:txBody>
          <a:bodyPr/>
          <a:lstStyle/>
          <a:p>
            <a:pPr>
              <a:defRPr/>
            </a:pPr>
            <a:r>
              <a:rPr lang="fr-FR" dirty="0" smtClean="0"/>
              <a:t>16/05/2017</a:t>
            </a:r>
            <a:endParaRPr lang="en-US" dirty="0"/>
          </a:p>
        </p:txBody>
      </p:sp>
      <p:sp>
        <p:nvSpPr>
          <p:cNvPr id="5" name="Slide Number Placeholder 4"/>
          <p:cNvSpPr>
            <a:spLocks noGrp="1"/>
          </p:cNvSpPr>
          <p:nvPr>
            <p:ph type="sldNum" sz="quarter" idx="12"/>
          </p:nvPr>
        </p:nvSpPr>
        <p:spPr/>
        <p:txBody>
          <a:bodyPr/>
          <a:lstStyle/>
          <a:p>
            <a:pPr>
              <a:defRPr/>
            </a:pPr>
            <a:fld id="{47356A36-FB20-481F-ADDA-2C00D2E0A77A}" type="slidenum">
              <a:rPr lang="en-US" smtClean="0"/>
              <a:pPr>
                <a:defRPr/>
              </a:pPr>
              <a:t>61</a:t>
            </a:fld>
            <a:endParaRPr lang="en-US" dirty="0"/>
          </a:p>
        </p:txBody>
      </p:sp>
    </p:spTree>
    <p:extLst>
      <p:ext uri="{BB962C8B-B14F-4D97-AF65-F5344CB8AC3E}">
        <p14:creationId xmlns:p14="http://schemas.microsoft.com/office/powerpoint/2010/main" val="1530410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pPr eaLnBrk="1" fontAlgn="auto" hangingPunct="1">
              <a:spcAft>
                <a:spcPts val="0"/>
              </a:spcAft>
              <a:defRPr/>
            </a:pPr>
            <a:r>
              <a:rPr lang="nl-BE" dirty="0" smtClean="0"/>
              <a:t>BEDANKT! </a:t>
            </a:r>
            <a:br>
              <a:rPr lang="nl-BE" dirty="0" smtClean="0"/>
            </a:br>
            <a:r>
              <a:rPr lang="nl-BE" dirty="0" smtClean="0"/>
              <a:t>Vragen ?</a:t>
            </a:r>
            <a:endParaRPr lang="nl-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nl-BE" dirty="0"/>
              <a:t>Roadmap </a:t>
            </a:r>
            <a:r>
              <a:rPr lang="nl-BE" dirty="0" smtClean="0"/>
              <a:t>2.0: zorgverstrekkers </a:t>
            </a:r>
            <a:r>
              <a:rPr lang="nl-BE"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Voor alle andere soorten zorgverstrekkers is een EPD gedefinieerd, en ook zij kunnen bepaalde informatie uit hun EPD publiceren en actualiseren in de beveiligde kluis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Geneesmiddelen en medische prestaties worden elektronisch voorgeschreven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endParaRPr lang="nl-BE" dirty="0"/>
          </a:p>
          <a:p>
            <a:pPr marL="182880" indent="-182880" eaLnBrk="1" fontAlgn="auto" hangingPunct="1">
              <a:spcAft>
                <a:spcPts val="0"/>
              </a:spcAft>
              <a:buFont typeface="Arial" pitchFamily="34" charset="0"/>
              <a:buChar char="•"/>
              <a:defRPr/>
            </a:pPr>
            <a:endParaRPr lang="nl-BE" dirty="0"/>
          </a:p>
        </p:txBody>
      </p:sp>
      <p:sp>
        <p:nvSpPr>
          <p:cNvPr id="17412" name="Tijdelijke aanduiding voor datum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smtClean="0"/>
              <a:t>Roadmap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De </a:t>
            </a:r>
            <a:r>
              <a:rPr lang="nl-BE" dirty="0"/>
              <a:t>huisarts heeft via zijn EMD toegang tot alle relevante, gepubliceerde medische informatie over zijn/haar patiënten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andere zorgverstrekker heeft toegang tot alle relevante, gepubliceerde informatie van zijn/haar patiënten; hiervoor worden filters gedefinieerd; de informatie kan ook multidisciplinair aangevuld worden</a:t>
            </a:r>
          </a:p>
          <a:p>
            <a:pPr marL="0"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r>
              <a:rPr lang="nl-BE" dirty="0" smtClean="0"/>
              <a:t>Er wordt naar gestreefd dat zoveel mogelijk medische informatie op een gestructureerde en semantisch interoperabele manier wordt aangemaakt  en gepubliceerd</a:t>
            </a:r>
          </a:p>
        </p:txBody>
      </p:sp>
      <p:sp>
        <p:nvSpPr>
          <p:cNvPr id="18436"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fr-FR" altLang="en-US" dirty="0" smtClean="0">
                <a:solidFill>
                  <a:schemeClr val="bg1"/>
                </a:solidFill>
              </a:rPr>
              <a:t>16/05/2017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pPr>
              <a:defRPr/>
            </a:pPr>
            <a:fld id="{47356A36-FB20-481F-ADDA-2C00D2E0A77A}"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Roadmap 2.0: zorgverstrekkers in 2019</a:t>
            </a:r>
            <a:endParaRPr lang="nl-BE" dirty="0"/>
          </a:p>
        </p:txBody>
      </p:sp>
      <p:sp>
        <p:nvSpPr>
          <p:cNvPr id="3" name="Content Placeholder 2"/>
          <p:cNvSpPr>
            <a:spLocks noGrp="1"/>
          </p:cNvSpPr>
          <p:nvPr>
            <p:ph idx="1"/>
          </p:nvPr>
        </p:nvSpPr>
        <p:spPr/>
        <p:txBody>
          <a:bodyPr/>
          <a:lstStyle/>
          <a:p>
            <a:r>
              <a:rPr lang="nl-BE" dirty="0" smtClean="0"/>
              <a:t>Alle zorgverstrekkers kunnen met elkaar communiceren via de eHealthbox; een aantal elektronische standaardformulieren worden hiertoe ter beschikking gesteld</a:t>
            </a:r>
          </a:p>
          <a:p>
            <a:endParaRPr lang="nl-BE" dirty="0" smtClean="0"/>
          </a:p>
          <a:p>
            <a:r>
              <a:rPr lang="nl-BE" dirty="0" smtClean="0"/>
              <a:t>De zorgverstrekkers kunnen telegeneeskunde toepassen door gebruik te maken van mobile health-toepassingen die officieel geregistreerd zijn; deze registratie wordt afhankelijk gesteld van een aantal controles op het vlak van gegevensbescherming, interoperabiliteit, EU-label voor medische hulpmiddelen en evidence based medicine (EBM)</a:t>
            </a:r>
          </a:p>
          <a:p>
            <a:endParaRPr lang="nl-BE" dirty="0" smtClean="0"/>
          </a:p>
          <a:p>
            <a:endParaRPr lang="nl-BE" dirty="0" smtClean="0"/>
          </a:p>
          <a:p>
            <a:endParaRPr lang="nl-BE" dirty="0"/>
          </a:p>
        </p:txBody>
      </p:sp>
      <p:sp>
        <p:nvSpPr>
          <p:cNvPr id="19460" name="Date Placeholder 3"/>
          <p:cNvSpPr>
            <a:spLocks noGrp="1"/>
          </p:cNvSpPr>
          <p:nvPr>
            <p:ph type="dt" sz="half" idx="10"/>
          </p:nvPr>
        </p:nvSpPr>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altLang="en-US" dirty="0" smtClean="0">
                <a:solidFill>
                  <a:schemeClr val="bg1"/>
                </a:solidFill>
              </a:rPr>
              <a:t>16/05/2017</a:t>
            </a:r>
            <a:endParaRPr lang="nl-BE" altLang="en-US" dirty="0">
              <a:solidFill>
                <a:schemeClr val="bg1"/>
              </a:solidFill>
            </a:endParaRPr>
          </a:p>
        </p:txBody>
      </p:sp>
      <p:sp>
        <p:nvSpPr>
          <p:cNvPr id="4" name="Slide Number Placeholder 3"/>
          <p:cNvSpPr>
            <a:spLocks noGrp="1"/>
          </p:cNvSpPr>
          <p:nvPr>
            <p:ph type="sldNum" sz="quarter" idx="12"/>
          </p:nvPr>
        </p:nvSpPr>
        <p:spPr/>
        <p:txBody>
          <a:bodyPr/>
          <a:lstStyle/>
          <a:p>
            <a:fld id="{47356A36-FB20-481F-ADDA-2C00D2E0A77A}"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7405</TotalTime>
  <Words>3601</Words>
  <Application>Microsoft Office PowerPoint</Application>
  <PresentationFormat>On-screen Show (4:3)</PresentationFormat>
  <Paragraphs>684</Paragraphs>
  <Slides>62</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7" baseType="lpstr">
      <vt:lpstr>Arial</vt:lpstr>
      <vt:lpstr>Calibri</vt:lpstr>
      <vt:lpstr>Wingdings 3</vt:lpstr>
      <vt:lpstr>Clarity</vt:lpstr>
      <vt:lpstr>Worksheet</vt:lpstr>
      <vt:lpstr>eGezondheid stilaan op kruis-snelheid</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1: GMD = EMD =&gt; SumEHR</vt:lpstr>
      <vt:lpstr>Actie 1: GMD = EMD =&gt; SumEHR</vt:lpstr>
      <vt:lpstr>Actiepunt 4: Elektronisch voorschrift</vt:lpstr>
      <vt:lpstr>Actiepunt 4: Elektronisch voorschrift</vt:lpstr>
      <vt:lpstr>Actiepunt 4: Elektronisch voorschrift</vt:lpstr>
      <vt:lpstr>Actiepunt 4: Elektronisch voorschrift</vt:lpstr>
      <vt:lpstr>Acties 5 &amp; 6 : Gegevensdeling</vt:lpstr>
      <vt:lpstr>Acties 5 &amp; 6 : Gegevensdeling</vt:lpstr>
      <vt:lpstr>Hubs &amp; Metahub - Schema</vt:lpstr>
      <vt:lpstr>Acties 5 &amp; 6 : Hubs &amp; Metahub</vt:lpstr>
      <vt:lpstr>Acties 5 &amp; 6 : Gegevensdeling</vt:lpstr>
      <vt:lpstr>Acties 5 &amp; 6 : Gegevensdeling</vt:lpstr>
      <vt:lpstr>PowerPoint Presentation</vt:lpstr>
      <vt:lpstr>Acties 5 &amp; 6 : Hubs &amp; Metahub</vt:lpstr>
      <vt:lpstr>Acties 5 &amp; 6 : Hubs &amp; Metahub</vt:lpstr>
      <vt:lpstr>Acties 5 &amp; 6 : Hubs &amp; Metahub</vt:lpstr>
      <vt:lpstr>Actiepunt 10: Toegang tot de gegevens door de patiënt</vt:lpstr>
      <vt:lpstr>Actiepunt 10: Toegang tot de gegevens door de patiënt </vt:lpstr>
      <vt:lpstr>Actiepunt 10: Toegang tot de gegevens door de patiënt </vt:lpstr>
      <vt:lpstr>Actueel goedgekeurde authenticaiemiddelen</vt:lpstr>
      <vt:lpstr>Actiepunt 10: Toegang tot de gegevens door de patiënt </vt:lpstr>
      <vt:lpstr>Actie 13 : Standaarden &amp; terminologie</vt:lpstr>
      <vt:lpstr>Actie 13 : Standaarden &amp; terminologie</vt:lpstr>
      <vt:lpstr>Actie 15 : Administratieve vereenvoudiging</vt:lpstr>
      <vt:lpstr>Actie 15 : Administratieve vereenvoudiging</vt:lpstr>
      <vt:lpstr>Actie 15 : Administratieve vereenvoudiging</vt:lpstr>
      <vt:lpstr>Actie 17: eHealthBox</vt:lpstr>
      <vt:lpstr>Actie 17: eHealthBox</vt:lpstr>
      <vt:lpstr>Actie 17 : eHealthBox</vt:lpstr>
      <vt:lpstr>Actie 17 : eHealthBox</vt:lpstr>
      <vt:lpstr>Actie 17 : eHealthBox</vt:lpstr>
      <vt:lpstr>Actiepunt 19: Mobile Health</vt:lpstr>
      <vt:lpstr>Actiepunt 19: Mobile Health</vt:lpstr>
      <vt:lpstr>Actiepunt 19: Mobile Health</vt:lpstr>
      <vt:lpstr>Actiepunt 19: Mobile Health</vt:lpstr>
      <vt:lpstr>PowerPoint Presentation</vt:lpstr>
      <vt:lpstr>Actiepunt 19: Mobile Health</vt:lpstr>
      <vt:lpstr>Actiepunt 19: Mobile Health</vt:lpstr>
      <vt:lpstr>Actiepunt 19: Mobile Health</vt:lpstr>
      <vt:lpstr>Actiepunt 19: Mobile Health</vt:lpstr>
      <vt:lpstr>Actiepunt 19: Mobile Health</vt:lpstr>
      <vt:lpstr>Actiepunt 19: Mobile Health</vt:lpstr>
      <vt:lpstr>Actiepunt 19: volgende stappen</vt:lpstr>
      <vt:lpstr>Besluit</vt:lpstr>
      <vt:lpstr>BEDANKT!  Vragen ?</vt:lpstr>
    </vt:vector>
  </TitlesOfParts>
  <Company>KSZ-BCSS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425</cp:revision>
  <cp:lastPrinted>2017-05-03T12:06:35Z</cp:lastPrinted>
  <dcterms:created xsi:type="dcterms:W3CDTF">2014-04-14T09:14:56Z</dcterms:created>
  <dcterms:modified xsi:type="dcterms:W3CDTF">2017-05-10T13:30:13Z</dcterms:modified>
</cp:coreProperties>
</file>