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41" r:id="rId2"/>
    <p:sldId id="591" r:id="rId3"/>
    <p:sldId id="539" r:id="rId4"/>
    <p:sldId id="588" r:id="rId5"/>
    <p:sldId id="589" r:id="rId6"/>
    <p:sldId id="561" r:id="rId7"/>
    <p:sldId id="562" r:id="rId8"/>
    <p:sldId id="563" r:id="rId9"/>
    <p:sldId id="564" r:id="rId10"/>
    <p:sldId id="590" r:id="rId11"/>
    <p:sldId id="574" r:id="rId12"/>
    <p:sldId id="593" r:id="rId13"/>
    <p:sldId id="580" r:id="rId14"/>
    <p:sldId id="581" r:id="rId15"/>
    <p:sldId id="594" r:id="rId16"/>
    <p:sldId id="595" r:id="rId17"/>
    <p:sldId id="582" r:id="rId18"/>
    <p:sldId id="596" r:id="rId19"/>
    <p:sldId id="585" r:id="rId20"/>
    <p:sldId id="540" r:id="rId21"/>
    <p:sldId id="556" r:id="rId22"/>
    <p:sldId id="557" r:id="rId23"/>
    <p:sldId id="558" r:id="rId24"/>
    <p:sldId id="576" r:id="rId25"/>
    <p:sldId id="575" r:id="rId26"/>
    <p:sldId id="577" r:id="rId27"/>
    <p:sldId id="578" r:id="rId28"/>
    <p:sldId id="455" r:id="rId29"/>
    <p:sldId id="579" r:id="rId30"/>
    <p:sldId id="592" r:id="rId31"/>
    <p:sldId id="457" r:id="rId32"/>
    <p:sldId id="383" r:id="rId33"/>
    <p:sldId id="409" r:id="rId34"/>
    <p:sldId id="458" r:id="rId35"/>
    <p:sldId id="490" r:id="rId36"/>
    <p:sldId id="493" r:id="rId37"/>
    <p:sldId id="494" r:id="rId38"/>
    <p:sldId id="495" r:id="rId39"/>
    <p:sldId id="496" r:id="rId40"/>
    <p:sldId id="497" r:id="rId41"/>
    <p:sldId id="498" r:id="rId42"/>
    <p:sldId id="500" r:id="rId4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E"/>
    <a:srgbClr val="0082B8"/>
    <a:srgbClr val="5591C3"/>
    <a:srgbClr val="69755D"/>
    <a:srgbClr val="6C765C"/>
    <a:srgbClr val="336600"/>
    <a:srgbClr val="7C7B55"/>
    <a:srgbClr val="333300"/>
    <a:srgbClr val="666633"/>
    <a:srgbClr val="008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35" autoAdjust="0"/>
    <p:restoredTop sz="92964" autoAdjust="0"/>
  </p:normalViewPr>
  <p:slideViewPr>
    <p:cSldViewPr>
      <p:cViewPr>
        <p:scale>
          <a:sx n="100" d="100"/>
          <a:sy n="100" d="100"/>
        </p:scale>
        <p:origin x="-122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30" d="100"/>
          <a:sy n="130" d="100"/>
        </p:scale>
        <p:origin x="-1266" y="364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lang="nl-BE" dirty="0" err="1" smtClean="0"/>
            <a:t>Coordination</a:t>
          </a:r>
          <a:r>
            <a:rPr lang="nl-BE" dirty="0" smtClean="0"/>
            <a:t> of digital </a:t>
          </a:r>
          <a:r>
            <a:rPr lang="nl-BE" dirty="0" err="1" smtClean="0"/>
            <a:t>subprocesses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lang="nl-BE" dirty="0" smtClean="0"/>
            <a:t>Portal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nl-BE" dirty="0" err="1" smtClean="0"/>
            <a:t>Integrated</a:t>
          </a:r>
          <a:r>
            <a:rPr lang="nl-BE" dirty="0" smtClean="0"/>
            <a:t> user and </a:t>
          </a:r>
          <a:r>
            <a:rPr lang="nl-BE" dirty="0" err="1" smtClean="0"/>
            <a:t>access</a:t>
          </a:r>
          <a:r>
            <a:rPr lang="nl-BE" dirty="0" smtClean="0"/>
            <a:t> management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nl-BE" dirty="0" smtClean="0"/>
            <a:t>Management of </a:t>
          </a:r>
          <a:r>
            <a:rPr dirty="0" smtClean="0"/>
            <a:t>logs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lang="nl-BE" dirty="0" smtClean="0"/>
            <a:t>System </a:t>
          </a:r>
          <a:r>
            <a:rPr lang="nl-BE" dirty="0" err="1" smtClean="0"/>
            <a:t>for</a:t>
          </a:r>
          <a:r>
            <a:rPr lang="nl-BE" dirty="0" smtClean="0"/>
            <a:t> </a:t>
          </a:r>
          <a:r>
            <a:rPr smtClean="0"/>
            <a:t>end-to-end </a:t>
          </a:r>
          <a:r>
            <a:rPr lang="nl-BE" dirty="0" err="1" smtClean="0"/>
            <a:t>encryption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 dirty="0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nl-BE" dirty="0" err="1" smtClean="0"/>
            <a:t>Encryption</a:t>
          </a:r>
          <a:r>
            <a:rPr lang="nl-BE" dirty="0" smtClean="0"/>
            <a:t> </a:t>
          </a:r>
          <a:r>
            <a:rPr lang="nl-BE" dirty="0" err="1" smtClean="0"/>
            <a:t>and</a:t>
          </a:r>
          <a:r>
            <a:rPr lang="nl-BE" dirty="0" smtClean="0"/>
            <a:t> </a:t>
          </a:r>
          <a:r>
            <a:rPr lang="nl-BE" dirty="0" err="1" smtClean="0"/>
            <a:t>anonymization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nl-BE" dirty="0" err="1" smtClean="0"/>
            <a:t>Consultation</a:t>
          </a:r>
          <a:r>
            <a:rPr lang="nl-BE" dirty="0" smtClean="0"/>
            <a:t> of the National Register and the CBSS 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nl-BE" dirty="0" err="1" smtClean="0"/>
            <a:t>Reference</a:t>
          </a:r>
          <a:r>
            <a:rPr lang="nl-BE" dirty="0" smtClean="0"/>
            <a:t> directory </a:t>
          </a:r>
          <a:r>
            <a:rPr smtClean="0"/>
            <a:t>(metahub</a:t>
          </a:r>
          <a:r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E7AC688-5862-4ECA-BB84-2BCF9CF81B0B}" type="presOf" srcId="{426C232F-332D-4FF2-A820-7A068898BF0D}" destId="{A9AE0183-4578-4303-9373-BBB0DAF179FE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8C7E7725-A497-4037-A139-AF15D951AFA1}" type="presOf" srcId="{E7919EDD-7680-4985-B198-1CBB0F9E96AC}" destId="{7A8D609C-F894-4686-8594-F633FD78C201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A444DDB9-D35C-46F8-8488-C1F7197F9182}" type="presOf" srcId="{ADE4E262-EB9E-448C-8B46-6B6521E6B92F}" destId="{E0757731-3698-433B-8E7C-2EB749869931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F600289E-0336-42BD-B171-AB15BE7224AB}" type="presOf" srcId="{AE2357B3-F8D1-4E13-B807-E393E9FC5539}" destId="{DC5DD086-89E5-4CD9-B1D2-0E7FF2C522A2}" srcOrd="0" destOrd="0" presId="urn:microsoft.com/office/officeart/2008/layout/PictureStrips"/>
    <dgm:cxn modelId="{21C25C71-AB8B-4C20-85B5-C17B9B1E4033}" type="presOf" srcId="{3069D4A7-A9EB-432B-8415-5BE83922B144}" destId="{9C5C0C8B-F255-4694-B3C6-8BE7DBC5F7E5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CE02E497-0328-4585-B28E-BAC8C261DBD8}" type="presOf" srcId="{53250AAA-89D6-4377-B3C0-0E5BF972A3C0}" destId="{411BB13E-A3FD-42F9-8D3A-DD2DDC4A3516}" srcOrd="0" destOrd="0" presId="urn:microsoft.com/office/officeart/2008/layout/PictureStrips"/>
    <dgm:cxn modelId="{EB766CE6-1BA2-4197-BFB2-3221657CD480}" type="presOf" srcId="{F9B22A10-E2AD-420E-86FD-C6A619FB34C3}" destId="{610D24CD-EC64-4585-8806-7B24163BBCA5}" srcOrd="0" destOrd="0" presId="urn:microsoft.com/office/officeart/2008/layout/PictureStrips"/>
    <dgm:cxn modelId="{63B883BD-3681-41BA-A4CF-E7CC5E96466A}" type="presOf" srcId="{D1B0C0D0-7AB7-487B-ADF8-3BB3DD4E9EE7}" destId="{9E029134-162C-442E-A062-F55ADB999C33}" srcOrd="0" destOrd="0" presId="urn:microsoft.com/office/officeart/2008/layout/PictureStrips"/>
    <dgm:cxn modelId="{B6995FD8-4539-4D31-9886-4FB252ED244E}" type="presOf" srcId="{DE482DF0-5C86-4767-9CE5-54725DF28573}" destId="{4F50CB91-2850-4662-936D-F5CF85EB32D2}" srcOrd="0" destOrd="0" presId="urn:microsoft.com/office/officeart/2008/layout/PictureStrips"/>
    <dgm:cxn modelId="{83A33728-9C8E-4841-9FA1-BA3C22C7A230}" type="presOf" srcId="{66800CA2-1263-488B-9901-BF5AA9A26379}" destId="{22C56DC3-2158-416C-A2CA-0A41276F6E72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95489B5E-632E-4231-A454-043A68161B51}" type="presOf" srcId="{81FDCA61-7A32-4339-89E8-DD3704FB86F4}" destId="{6F6ACCCA-7573-4F27-BB76-D1BFA52EAEE3}" srcOrd="0" destOrd="0" presId="urn:microsoft.com/office/officeart/2008/layout/PictureStrips"/>
    <dgm:cxn modelId="{9B59BD40-921B-45FA-99B0-4E319A06AAAC}" type="presParOf" srcId="{9E029134-162C-442E-A062-F55ADB999C33}" destId="{60E777AF-AE30-4678-946F-1FF94928EBDC}" srcOrd="0" destOrd="0" presId="urn:microsoft.com/office/officeart/2008/layout/PictureStrips"/>
    <dgm:cxn modelId="{B2693FE7-CCA6-4862-AC1A-974FAE750891}" type="presParOf" srcId="{60E777AF-AE30-4678-946F-1FF94928EBDC}" destId="{7A8D609C-F894-4686-8594-F633FD78C201}" srcOrd="0" destOrd="0" presId="urn:microsoft.com/office/officeart/2008/layout/PictureStrips"/>
    <dgm:cxn modelId="{FFBC529A-73A9-48C0-A021-6D74D8CFD13B}" type="presParOf" srcId="{60E777AF-AE30-4678-946F-1FF94928EBDC}" destId="{8B00EC11-24E0-4E0C-8101-DB576F31F9D2}" srcOrd="1" destOrd="0" presId="urn:microsoft.com/office/officeart/2008/layout/PictureStrips"/>
    <dgm:cxn modelId="{387BE437-DC65-423E-9718-77DA9D04C815}" type="presParOf" srcId="{9E029134-162C-442E-A062-F55ADB999C33}" destId="{7105A6FE-D318-4A98-A922-671C581530DC}" srcOrd="1" destOrd="0" presId="urn:microsoft.com/office/officeart/2008/layout/PictureStrips"/>
    <dgm:cxn modelId="{D2778432-14B6-497E-A8D5-1D31DE0362E9}" type="presParOf" srcId="{9E029134-162C-442E-A062-F55ADB999C33}" destId="{85CFEB57-FC52-4321-A97D-3211B5D63D4D}" srcOrd="2" destOrd="0" presId="urn:microsoft.com/office/officeart/2008/layout/PictureStrips"/>
    <dgm:cxn modelId="{F96C4503-9F02-4812-893D-CB99C693E6F0}" type="presParOf" srcId="{85CFEB57-FC52-4321-A97D-3211B5D63D4D}" destId="{A9AE0183-4578-4303-9373-BBB0DAF179FE}" srcOrd="0" destOrd="0" presId="urn:microsoft.com/office/officeart/2008/layout/PictureStrips"/>
    <dgm:cxn modelId="{1EB91EDF-713D-4426-BD06-B957154CAAEA}" type="presParOf" srcId="{85CFEB57-FC52-4321-A97D-3211B5D63D4D}" destId="{17BB8C5E-ACC5-4AEA-AC3B-15C53CC548C0}" srcOrd="1" destOrd="0" presId="urn:microsoft.com/office/officeart/2008/layout/PictureStrips"/>
    <dgm:cxn modelId="{65884122-57E8-4159-8741-8493F871E2C6}" type="presParOf" srcId="{9E029134-162C-442E-A062-F55ADB999C33}" destId="{3DF2FDF0-8F29-4351-969E-A1025413C53F}" srcOrd="3" destOrd="0" presId="urn:microsoft.com/office/officeart/2008/layout/PictureStrips"/>
    <dgm:cxn modelId="{C7754672-305C-4F97-86BE-21157EE36389}" type="presParOf" srcId="{9E029134-162C-442E-A062-F55ADB999C33}" destId="{51949F69-36F9-42ED-A197-4A357D3FCC84}" srcOrd="4" destOrd="0" presId="urn:microsoft.com/office/officeart/2008/layout/PictureStrips"/>
    <dgm:cxn modelId="{0576192F-B1EF-4E02-AF10-7E7C8A576D16}" type="presParOf" srcId="{51949F69-36F9-42ED-A197-4A357D3FCC84}" destId="{DC5DD086-89E5-4CD9-B1D2-0E7FF2C522A2}" srcOrd="0" destOrd="0" presId="urn:microsoft.com/office/officeart/2008/layout/PictureStrips"/>
    <dgm:cxn modelId="{7F75928B-CD6C-44A5-A270-9480E7F53D05}" type="presParOf" srcId="{51949F69-36F9-42ED-A197-4A357D3FCC84}" destId="{DEDE190B-7605-44A7-B19B-482157C4ED09}" srcOrd="1" destOrd="0" presId="urn:microsoft.com/office/officeart/2008/layout/PictureStrips"/>
    <dgm:cxn modelId="{40720B88-3F1A-4EEE-B1D9-99B22DF11B59}" type="presParOf" srcId="{9E029134-162C-442E-A062-F55ADB999C33}" destId="{800A896D-7DD0-4D28-BE08-D3B8F3F2A8C6}" srcOrd="5" destOrd="0" presId="urn:microsoft.com/office/officeart/2008/layout/PictureStrips"/>
    <dgm:cxn modelId="{B9D412E6-A296-45CE-84F3-D19B07DF4B83}" type="presParOf" srcId="{9E029134-162C-442E-A062-F55ADB999C33}" destId="{09DCF082-D387-4036-A517-A57508B9F296}" srcOrd="6" destOrd="0" presId="urn:microsoft.com/office/officeart/2008/layout/PictureStrips"/>
    <dgm:cxn modelId="{7DBFB250-4B0B-4E50-A197-5B9BB5345142}" type="presParOf" srcId="{09DCF082-D387-4036-A517-A57508B9F296}" destId="{6F6ACCCA-7573-4F27-BB76-D1BFA52EAEE3}" srcOrd="0" destOrd="0" presId="urn:microsoft.com/office/officeart/2008/layout/PictureStrips"/>
    <dgm:cxn modelId="{672E00A3-C2C6-495E-8369-880A98CAFD9D}" type="presParOf" srcId="{09DCF082-D387-4036-A517-A57508B9F296}" destId="{F94043AE-FBAE-4418-8D10-10B1481C95AF}" srcOrd="1" destOrd="0" presId="urn:microsoft.com/office/officeart/2008/layout/PictureStrips"/>
    <dgm:cxn modelId="{D1D77498-1019-4856-A6DB-A96195DDFCC3}" type="presParOf" srcId="{9E029134-162C-442E-A062-F55ADB999C33}" destId="{2F838AD4-66C5-4737-8D8D-66F3281C6FE1}" srcOrd="7" destOrd="0" presId="urn:microsoft.com/office/officeart/2008/layout/PictureStrips"/>
    <dgm:cxn modelId="{10910D30-3522-45C6-91E4-A02AA954EC99}" type="presParOf" srcId="{9E029134-162C-442E-A062-F55ADB999C33}" destId="{0F749A16-F5F6-45E8-9E08-2382EA901724}" srcOrd="8" destOrd="0" presId="urn:microsoft.com/office/officeart/2008/layout/PictureStrips"/>
    <dgm:cxn modelId="{FEF26C54-8E02-4399-AB4F-F789559D1F64}" type="presParOf" srcId="{0F749A16-F5F6-45E8-9E08-2382EA901724}" destId="{610D24CD-EC64-4585-8806-7B24163BBCA5}" srcOrd="0" destOrd="0" presId="urn:microsoft.com/office/officeart/2008/layout/PictureStrips"/>
    <dgm:cxn modelId="{4AE9EF68-2526-4F4D-BA5B-4613D552521D}" type="presParOf" srcId="{0F749A16-F5F6-45E8-9E08-2382EA901724}" destId="{1D377189-38FA-44FB-9886-A25D865375A4}" srcOrd="1" destOrd="0" presId="urn:microsoft.com/office/officeart/2008/layout/PictureStrips"/>
    <dgm:cxn modelId="{AFC58649-DB89-47CF-9702-8B1C53B2ED80}" type="presParOf" srcId="{9E029134-162C-442E-A062-F55ADB999C33}" destId="{D0690CA7-5AC0-41CF-B946-24781BCFD1A5}" srcOrd="9" destOrd="0" presId="urn:microsoft.com/office/officeart/2008/layout/PictureStrips"/>
    <dgm:cxn modelId="{F7C9CD2F-5093-4DFB-A047-FF51E0A33628}" type="presParOf" srcId="{9E029134-162C-442E-A062-F55ADB999C33}" destId="{B7B3EDE5-7630-4030-822E-F5E4C9706E85}" srcOrd="10" destOrd="0" presId="urn:microsoft.com/office/officeart/2008/layout/PictureStrips"/>
    <dgm:cxn modelId="{E96E05F6-3CA1-4133-AF1D-9DFCEC665726}" type="presParOf" srcId="{B7B3EDE5-7630-4030-822E-F5E4C9706E85}" destId="{4F50CB91-2850-4662-936D-F5CF85EB32D2}" srcOrd="0" destOrd="0" presId="urn:microsoft.com/office/officeart/2008/layout/PictureStrips"/>
    <dgm:cxn modelId="{8DF2C355-664F-4BFC-BD61-D5120588F866}" type="presParOf" srcId="{B7B3EDE5-7630-4030-822E-F5E4C9706E85}" destId="{82E38FB2-A96C-4D7A-A866-6D7BE57189A0}" srcOrd="1" destOrd="0" presId="urn:microsoft.com/office/officeart/2008/layout/PictureStrips"/>
    <dgm:cxn modelId="{53AB03C0-7C9A-43F5-9A57-3BCA16D37C37}" type="presParOf" srcId="{9E029134-162C-442E-A062-F55ADB999C33}" destId="{FFADA039-4E63-4656-B69A-9CDE6DF7D22E}" srcOrd="11" destOrd="0" presId="urn:microsoft.com/office/officeart/2008/layout/PictureStrips"/>
    <dgm:cxn modelId="{2EC10179-E867-4D93-87B4-15ED06DD6322}" type="presParOf" srcId="{9E029134-162C-442E-A062-F55ADB999C33}" destId="{617E62FE-8B7F-4345-A007-B8285279A613}" srcOrd="12" destOrd="0" presId="urn:microsoft.com/office/officeart/2008/layout/PictureStrips"/>
    <dgm:cxn modelId="{FD0CCC3D-BFAD-4F2B-A945-EB7F3EBDCB59}" type="presParOf" srcId="{617E62FE-8B7F-4345-A007-B8285279A613}" destId="{9C5C0C8B-F255-4694-B3C6-8BE7DBC5F7E5}" srcOrd="0" destOrd="0" presId="urn:microsoft.com/office/officeart/2008/layout/PictureStrips"/>
    <dgm:cxn modelId="{3A9AEC66-7AF7-4D2D-AAE8-C25797F7276D}" type="presParOf" srcId="{617E62FE-8B7F-4345-A007-B8285279A613}" destId="{A9E14B50-194E-4A93-B9D9-20BB56D81973}" srcOrd="1" destOrd="0" presId="urn:microsoft.com/office/officeart/2008/layout/PictureStrips"/>
    <dgm:cxn modelId="{20D9DD8E-B7CE-4E05-B6C6-01D4989F07D5}" type="presParOf" srcId="{9E029134-162C-442E-A062-F55ADB999C33}" destId="{CC5C64CB-AB52-41A1-B231-D8699C0C625F}" srcOrd="13" destOrd="0" presId="urn:microsoft.com/office/officeart/2008/layout/PictureStrips"/>
    <dgm:cxn modelId="{35039043-A533-4720-BB7F-C460DCA7D657}" type="presParOf" srcId="{9E029134-162C-442E-A062-F55ADB999C33}" destId="{F8E94CFA-B945-48E5-BE10-370DD69F16A4}" srcOrd="14" destOrd="0" presId="urn:microsoft.com/office/officeart/2008/layout/PictureStrips"/>
    <dgm:cxn modelId="{106D63AB-6554-4EE5-B20B-F882C2638CB4}" type="presParOf" srcId="{F8E94CFA-B945-48E5-BE10-370DD69F16A4}" destId="{411BB13E-A3FD-42F9-8D3A-DD2DDC4A3516}" srcOrd="0" destOrd="0" presId="urn:microsoft.com/office/officeart/2008/layout/PictureStrips"/>
    <dgm:cxn modelId="{3E25FD46-473F-4FB6-AB2E-3B7A7346BC45}" type="presParOf" srcId="{F8E94CFA-B945-48E5-BE10-370DD69F16A4}" destId="{70C2EA1E-D7DB-4E74-806D-4590DBE781A3}" srcOrd="1" destOrd="0" presId="urn:microsoft.com/office/officeart/2008/layout/PictureStrips"/>
    <dgm:cxn modelId="{C944E185-E7DF-4138-B2BF-33A7B333BE04}" type="presParOf" srcId="{9E029134-162C-442E-A062-F55ADB999C33}" destId="{B6819F3B-727A-4EDF-BC16-FDFFBB563868}" srcOrd="15" destOrd="0" presId="urn:microsoft.com/office/officeart/2008/layout/PictureStrips"/>
    <dgm:cxn modelId="{5CCD3FBD-314C-465D-8B61-A00030FAE477}" type="presParOf" srcId="{9E029134-162C-442E-A062-F55ADB999C33}" destId="{BB272E9F-26C5-4655-93E5-F3616BF119CC}" srcOrd="16" destOrd="0" presId="urn:microsoft.com/office/officeart/2008/layout/PictureStrips"/>
    <dgm:cxn modelId="{ADB73611-D87D-4961-AF0B-84FCBFD2E159}" type="presParOf" srcId="{BB272E9F-26C5-4655-93E5-F3616BF119CC}" destId="{E0757731-3698-433B-8E7C-2EB749869931}" srcOrd="0" destOrd="0" presId="urn:microsoft.com/office/officeart/2008/layout/PictureStrips"/>
    <dgm:cxn modelId="{CCEA2AF0-B9E9-427C-A68C-53DC136B0E78}" type="presParOf" srcId="{BB272E9F-26C5-4655-93E5-F3616BF119CC}" destId="{139FD9EA-3509-4D4C-98D4-BC741BA871D8}" srcOrd="1" destOrd="0" presId="urn:microsoft.com/office/officeart/2008/layout/PictureStrips"/>
    <dgm:cxn modelId="{7731469D-1211-4AD1-889F-52AE81154645}" type="presParOf" srcId="{9E029134-162C-442E-A062-F55ADB999C33}" destId="{979B97D2-0F97-437F-8686-ABD1B910F38F}" srcOrd="17" destOrd="0" presId="urn:microsoft.com/office/officeart/2008/layout/PictureStrips"/>
    <dgm:cxn modelId="{98D68C5D-2074-4340-AD07-2E8B5038A5D7}" type="presParOf" srcId="{9E029134-162C-442E-A062-F55ADB999C33}" destId="{0216C3D0-FCC6-4B0C-AA10-7E78E85A1DE2}" srcOrd="18" destOrd="0" presId="urn:microsoft.com/office/officeart/2008/layout/PictureStrips"/>
    <dgm:cxn modelId="{C1F7E602-9A9D-4C97-A316-CA3008DBFD77}" type="presParOf" srcId="{0216C3D0-FCC6-4B0C-AA10-7E78E85A1DE2}" destId="{22C56DC3-2158-416C-A2CA-0A41276F6E72}" srcOrd="0" destOrd="0" presId="urn:microsoft.com/office/officeart/2008/layout/PictureStrips"/>
    <dgm:cxn modelId="{2C851341-6F00-423D-B2E9-FE6EB56C5F36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Coordination</a:t>
          </a:r>
          <a:r>
            <a:rPr lang="nl-BE" sz="1500" kern="1200" dirty="0" smtClean="0"/>
            <a:t> of digital </a:t>
          </a:r>
          <a:r>
            <a:rPr lang="nl-BE" sz="1500" kern="1200" dirty="0" err="1" smtClean="0"/>
            <a:t>subprocesses</a:t>
          </a:r>
          <a:endParaRPr lang="nl-BE" sz="1500" kern="1200" dirty="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Portal</a:t>
          </a:r>
          <a:endParaRPr lang="nl-BE" sz="1500" kern="1200" dirty="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Integrated</a:t>
          </a:r>
          <a:r>
            <a:rPr lang="nl-BE" sz="1500" kern="1200" dirty="0" smtClean="0"/>
            <a:t> user and </a:t>
          </a:r>
          <a:r>
            <a:rPr lang="nl-BE" sz="1500" kern="1200" dirty="0" err="1" smtClean="0"/>
            <a:t>access</a:t>
          </a:r>
          <a:r>
            <a:rPr lang="nl-BE" sz="1500" kern="1200" dirty="0" smtClean="0"/>
            <a:t> management</a:t>
          </a:r>
          <a:endParaRPr lang="nl-BE" sz="1500" kern="1200" dirty="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Management of </a:t>
          </a:r>
          <a:r>
            <a:rPr sz="1500" kern="1200" dirty="0" smtClean="0"/>
            <a:t>logs</a:t>
          </a:r>
          <a:endParaRPr lang="nl-BE" sz="1500" kern="1200" dirty="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System </a:t>
          </a:r>
          <a:r>
            <a:rPr lang="nl-BE" sz="1500" kern="1200" dirty="0" err="1" smtClean="0"/>
            <a:t>for</a:t>
          </a:r>
          <a:r>
            <a:rPr lang="nl-BE" sz="1500" kern="1200" dirty="0" smtClean="0"/>
            <a:t> </a:t>
          </a:r>
          <a:r>
            <a:rPr sz="1500" kern="1200" smtClean="0"/>
            <a:t>end-to-end </a:t>
          </a:r>
          <a:r>
            <a:rPr lang="nl-BE" sz="1500" kern="1200" dirty="0" err="1" smtClean="0"/>
            <a:t>encryption</a:t>
          </a:r>
          <a:endParaRPr lang="nl-BE" sz="1500" kern="1200" dirty="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rgbClr val="3E6E5A"/>
              </a:solidFill>
            </a:rPr>
            <a:t>eHealth</a:t>
          </a:r>
          <a:r>
            <a:rPr sz="1500" kern="1200" dirty="0"/>
            <a:t>Box</a:t>
          </a:r>
          <a:endParaRPr lang="nl-BE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nl-BE" sz="1500" kern="1200" dirty="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Encryption</a:t>
          </a:r>
          <a:r>
            <a:rPr lang="nl-BE" sz="1500" kern="1200" dirty="0" smtClean="0"/>
            <a:t> </a:t>
          </a:r>
          <a:r>
            <a:rPr lang="nl-BE" sz="1500" kern="1200" dirty="0" err="1" smtClean="0"/>
            <a:t>and</a:t>
          </a:r>
          <a:r>
            <a:rPr lang="nl-BE" sz="1500" kern="1200" dirty="0" smtClean="0"/>
            <a:t> </a:t>
          </a:r>
          <a:r>
            <a:rPr lang="nl-BE" sz="1500" kern="1200" dirty="0" err="1" smtClean="0"/>
            <a:t>anonymization</a:t>
          </a:r>
          <a:endParaRPr lang="nl-BE" sz="1500" kern="1200" dirty="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Consultation</a:t>
          </a:r>
          <a:r>
            <a:rPr lang="nl-BE" sz="1500" kern="1200" dirty="0" smtClean="0"/>
            <a:t> of the National Register and the CBSS Registers</a:t>
          </a:r>
          <a:endParaRPr lang="nl-BE" sz="1500" kern="1200" dirty="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Reference</a:t>
          </a:r>
          <a:r>
            <a:rPr lang="nl-BE" sz="1500" kern="1200" dirty="0" smtClean="0"/>
            <a:t> directory </a:t>
          </a:r>
          <a:r>
            <a:rPr sz="1500" kern="1200" smtClean="0"/>
            <a:t>(metahub</a:t>
          </a:r>
          <a:r>
            <a:rPr sz="1500" kern="1200"/>
            <a:t>)</a:t>
          </a:r>
          <a:endParaRPr lang="nl-BE" sz="1500" kern="1200" dirty="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0DD7-B5FF-448D-A8CD-D054F37DE594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56FA-A32A-4806-B18A-CCB0C6BE3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56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10C3BF-ECB0-489F-B314-CB507064E6C4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6D307B-0156-4A5F-B2EC-9D722360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lp:IPA_for_English" TargetMode="External"/><Relationship Id="rId13" Type="http://schemas.openxmlformats.org/officeDocument/2006/relationships/hyperlink" Target="https://en.wikipedia.org/wiki/Baidu" TargetMode="External"/><Relationship Id="rId18" Type="http://schemas.openxmlformats.org/officeDocument/2006/relationships/hyperlink" Target="https://en.wikipedia.org/wiki/Eric_Xu" TargetMode="External"/><Relationship Id="rId3" Type="http://schemas.openxmlformats.org/officeDocument/2006/relationships/hyperlink" Target="https://en.wikipedia.org/wiki/Glassdoor" TargetMode="External"/><Relationship Id="rId7" Type="http://schemas.openxmlformats.org/officeDocument/2006/relationships/hyperlink" Target="https://en.wikipedia.org/wiki/Pinyin" TargetMode="External"/><Relationship Id="rId12" Type="http://schemas.openxmlformats.org/officeDocument/2006/relationships/hyperlink" Target="https://en.wikipedia.org/wiki/Haidian_District" TargetMode="External"/><Relationship Id="rId17" Type="http://schemas.openxmlformats.org/officeDocument/2006/relationships/hyperlink" Target="https://en.wikipedia.org/wiki/Robin_Li" TargetMode="External"/><Relationship Id="rId2" Type="http://schemas.openxmlformats.org/officeDocument/2006/relationships/slide" Target="../slides/slide38.xml"/><Relationship Id="rId16" Type="http://schemas.openxmlformats.org/officeDocument/2006/relationships/hyperlink" Target="https://en.wikipedia.org/wiki/Encyclopedia" TargetMode="External"/><Relationship Id="rId20" Type="http://schemas.openxmlformats.org/officeDocument/2006/relationships/hyperlink" Target="https://en.wikipedia.org/wiki/Jack_M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tionary.org/wiki/%E5%BA%A6" TargetMode="External"/><Relationship Id="rId11" Type="http://schemas.openxmlformats.org/officeDocument/2006/relationships/hyperlink" Target="https://en.wikipedia.org/wiki/Beijing" TargetMode="External"/><Relationship Id="rId5" Type="http://schemas.openxmlformats.org/officeDocument/2006/relationships/hyperlink" Target="https://en.wiktionary.org/wiki/%E7%99%BE" TargetMode="External"/><Relationship Id="rId15" Type="http://schemas.openxmlformats.org/officeDocument/2006/relationships/hyperlink" Target="https://en.wikipedia.org/wiki/Baidu_Baike" TargetMode="External"/><Relationship Id="rId10" Type="http://schemas.openxmlformats.org/officeDocument/2006/relationships/hyperlink" Target="https://en.wikipedia.org/wiki/China" TargetMode="External"/><Relationship Id="rId19" Type="http://schemas.openxmlformats.org/officeDocument/2006/relationships/hyperlink" Target="https://en.wikipedia.org/wiki/Alibaba_Group" TargetMode="External"/><Relationship Id="rId4" Type="http://schemas.openxmlformats.org/officeDocument/2006/relationships/hyperlink" Target="https://en.wikipedia.org/wiki/Chinese_language" TargetMode="External"/><Relationship Id="rId9" Type="http://schemas.openxmlformats.org/officeDocument/2006/relationships/hyperlink" Target="https://en.wikipedia.org/wiki/Help:Pronunciation_respelling_key" TargetMode="External"/><Relationship Id="rId14" Type="http://schemas.openxmlformats.org/officeDocument/2006/relationships/hyperlink" Target="https://en.wikipedia.org/wiki/List_of_largest_Internet_companies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5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74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BB088-1526-4C59-BA1A-1366A3F82C5D}" type="slidenum">
              <a:rPr lang="en-US" smtClean="0"/>
              <a:pPr>
                <a:defRPr/>
              </a:pPr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Glassdoor</a:t>
            </a:r>
            <a:r>
              <a:rPr lang="en-US" dirty="0"/>
              <a:t> is a website where employees and former employees anonymously review companies and their management.</a:t>
            </a:r>
            <a:r>
              <a:rPr lang="en-US" baseline="30000" dirty="0">
                <a:hlinkClick r:id="rId3"/>
              </a:rPr>
              <a:t>[2</a:t>
            </a:r>
            <a:r>
              <a:rPr lang="en-US" baseline="30000" dirty="0" smtClean="0">
                <a:hlinkClick r:id="rId3"/>
              </a:rPr>
              <a:t>]</a:t>
            </a:r>
            <a:endParaRPr lang="en-US" baseline="30000" dirty="0" smtClean="0"/>
          </a:p>
          <a:p>
            <a:r>
              <a:rPr lang="en-US" dirty="0"/>
              <a:t>The site later also began focusing on CEOs and workplaces, as well as what it is like to work at jobs in general.</a:t>
            </a:r>
            <a:r>
              <a:rPr lang="en-US" baseline="30000" dirty="0">
                <a:hlinkClick r:id="rId3"/>
              </a:rPr>
              <a:t>[9]</a:t>
            </a:r>
            <a:r>
              <a:rPr lang="en-US" dirty="0"/>
              <a:t> Employee reviews are averaged for each company.</a:t>
            </a:r>
            <a:r>
              <a:rPr lang="en-US" baseline="30000" dirty="0">
                <a:hlinkClick r:id="rId3"/>
              </a:rPr>
              <a:t>[10]</a:t>
            </a:r>
            <a:r>
              <a:rPr lang="en-US" dirty="0"/>
              <a:t> </a:t>
            </a:r>
            <a:r>
              <a:rPr lang="en-US" dirty="0" err="1"/>
              <a:t>Glassdoor</a:t>
            </a:r>
            <a:r>
              <a:rPr lang="en-US" dirty="0"/>
              <a:t> ratings are based on user-generated reviews. Each year </a:t>
            </a:r>
            <a:r>
              <a:rPr lang="en-US" dirty="0" err="1"/>
              <a:t>Glassdoor</a:t>
            </a:r>
            <a:r>
              <a:rPr lang="en-US" dirty="0"/>
              <a:t> ranks overall company ratings to determine its annual Employees’ Choice Awards, also known as the Best Places to Work Awards.</a:t>
            </a:r>
            <a:r>
              <a:rPr lang="en-US" u="sng" baseline="30000" dirty="0">
                <a:hlinkClick r:id="rId3"/>
              </a:rPr>
              <a:t>[11</a:t>
            </a:r>
            <a:r>
              <a:rPr lang="en-US" u="sng" baseline="30000" dirty="0" smtClean="0">
                <a:hlinkClick r:id="rId3"/>
              </a:rPr>
              <a:t>]</a:t>
            </a:r>
            <a:endParaRPr lang="en-US" u="sng" baseline="30000" dirty="0" smtClean="0"/>
          </a:p>
          <a:p>
            <a:pPr marL="171450" indent="-171450">
              <a:buFont typeface="Symbol"/>
              <a:buChar char="Þ"/>
            </a:pPr>
            <a:r>
              <a:rPr lang="en-US" dirty="0" err="1" smtClean="0"/>
              <a:t>Glassdoor</a:t>
            </a:r>
            <a:r>
              <a:rPr lang="en-US" dirty="0" smtClean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hierdoor</a:t>
            </a:r>
            <a:r>
              <a:rPr lang="en-US" dirty="0"/>
              <a:t> </a:t>
            </a:r>
            <a:r>
              <a:rPr lang="en-US" dirty="0" err="1"/>
              <a:t>ontwikkeld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belangrijke</a:t>
            </a:r>
            <a:r>
              <a:rPr lang="en-US" dirty="0"/>
              <a:t> website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rekruteringen</a:t>
            </a:r>
            <a:r>
              <a:rPr lang="en-US" dirty="0" smtClean="0"/>
              <a:t>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Baidu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hinese language"/>
              </a:rPr>
              <a:t>Chinese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wikt:百"/>
              </a:rPr>
              <a:t>百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wikt:度"/>
              </a:rPr>
              <a:t>度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inyin"/>
              </a:rPr>
              <a:t>pinyin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Bǎidù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anglicized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elp:IPA for English"/>
              </a:rPr>
              <a:t>/ˈ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elp:IPA for English"/>
              </a:rPr>
              <a:t>baɪdu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elp:IPA for English"/>
              </a:rPr>
              <a:t>ː/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</a:t>
            </a:r>
            <a:r>
              <a:rPr lang="en-US" sz="1200" b="1" i="1" u="none" strike="noStrike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Help:Pronunciation respelling key"/>
              </a:rPr>
              <a:t>by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Help:Pronunciation respelling key"/>
              </a:rPr>
              <a:t>-doo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"), incorporated on January 18, 2000, 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hina"/>
              </a:rPr>
              <a:t>Chinese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web services company headquartered at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Campus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Beijing"/>
              </a:rPr>
              <a:t>Beijing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Haidian District"/>
              </a:rPr>
              <a:t>Haidian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Haidian District"/>
              </a:rPr>
              <a:t> District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[6]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 is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List of largest Internet companies"/>
              </a:rPr>
              <a:t>one of the largest Internet companies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world.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offers many services, including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hinese language"/>
              </a:rPr>
              <a:t>Chinese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search engine for websites, audio files and images.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offers 57 search and community services including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Baidu Baike"/>
              </a:rPr>
              <a:t>Baidu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Baidu Baike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Baidu Baike"/>
              </a:rPr>
              <a:t>Baike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(an online, collaboratively built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Encyclopedia"/>
              </a:rPr>
              <a:t>encyclopedia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a searchable, keyword-based discussion forum.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[7]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established in 2000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Robin Li"/>
              </a:rPr>
              <a:t>Robin 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Eric Xu"/>
              </a:rPr>
              <a:t>Eric Xu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Symbol"/>
              <a:buChar char="Þ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Alipay.com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third-party online payment platform. It was launched in China in 2004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Alibaba Group"/>
              </a:rPr>
              <a:t>Alibaba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Alibaba Group"/>
              </a:rPr>
              <a:t> Group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its founder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Jack Ma"/>
              </a:rPr>
              <a:t>Jack 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According to an analyst research report,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Alipay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the biggest market share in China with 400 million users and control of just under half of China's online payment market in October 2016.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D307B-0156-4A5F-B2EC-9D722360EEB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06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D307B-0156-4A5F-B2EC-9D722360EEB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9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789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98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069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157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376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663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975" y="6453188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22/01/2015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70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1E79-8225-48A0-95BD-5254C3720E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9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FE2F-7D45-439B-A76C-7ED3EBF3AD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5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4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00113" y="1341438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1296144"/>
          </a:xfrm>
          <a:prstGeom prst="rect">
            <a:avLst/>
          </a:prstGeom>
          <a:ln w="19050">
            <a:solidFill>
              <a:srgbClr val="0082B8"/>
            </a:solidFill>
          </a:ln>
        </p:spPr>
        <p:txBody>
          <a:bodyPr/>
          <a:lstStyle>
            <a:lvl1pPr marL="0" indent="0" algn="ctr">
              <a:buNone/>
              <a:defRPr lang="en-US" altLang="en-US" sz="3200" kern="1200" dirty="0" smtClean="0">
                <a:solidFill>
                  <a:srgbClr val="0078B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1544-C7E5-4496-85B9-B0A4BDFE3E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8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4398963" y="1597025"/>
            <a:ext cx="4268787" cy="2800350"/>
            <a:chOff x="4407024" y="1916832"/>
            <a:chExt cx="4269432" cy="2800767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Frank 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Administrateur général  </a:t>
              </a: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Banque Carrefour de la Sécurité Sociale</a:t>
              </a: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frank.robben@ksz-bcss.fgov.be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http://www.bcss.fgov.be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26" y="90872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997E-C732-4EF4-9679-8436FE3692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6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/>
          <a:lstStyle/>
          <a:p>
            <a:fld id="{B8FC3260-4D20-49AE-BE64-822DF93CCE9D}" type="datetime1">
              <a:rPr lang="nl-BE" smtClean="0"/>
              <a:pPr/>
              <a:t>4/05/2017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44430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/>
          <a:lstStyle/>
          <a:p>
            <a:fld id="{B8FC3260-4D20-49AE-BE64-822DF93CCE9D}" type="datetime1">
              <a:rPr lang="nl-BE" smtClean="0"/>
              <a:pPr/>
              <a:t>4/05/2017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720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3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4897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468313" y="6678613"/>
            <a:ext cx="7559675" cy="179387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7" r:id="rId8"/>
    <p:sldLayoutId id="214748391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2798663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87BE"/>
                </a:solidFill>
              </a:rPr>
              <a:t>Digital </a:t>
            </a:r>
            <a:r>
              <a:rPr lang="en-US" dirty="0">
                <a:solidFill>
                  <a:srgbClr val="0087BE"/>
                </a:solidFill>
              </a:rPr>
              <a:t>t</a:t>
            </a:r>
            <a:r>
              <a:rPr lang="en-US" dirty="0" smtClean="0">
                <a:solidFill>
                  <a:srgbClr val="0087BE"/>
                </a:solidFill>
              </a:rPr>
              <a:t>ransformation</a:t>
            </a:r>
            <a:r>
              <a:rPr lang="en-US" dirty="0">
                <a:solidFill>
                  <a:srgbClr val="0087BE"/>
                </a:solidFill>
              </a:rPr>
              <a:t>: </a:t>
            </a:r>
            <a:r>
              <a:rPr lang="en-US" dirty="0"/>
              <a:t>a marriage between public and private sector</a:t>
            </a:r>
            <a:endParaRPr lang="en-GB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10/05/2017</a:t>
            </a:r>
            <a:endParaRPr lang="en-GB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686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262656" y="3547514"/>
            <a:ext cx="38877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r>
              <a:rPr lang="nl-BE" sz="1600" dirty="0" smtClean="0"/>
              <a:t>frank.robben@mail.fgov.be </a:t>
            </a:r>
            <a:endParaRPr lang="nl-BE" sz="1600" dirty="0"/>
          </a:p>
          <a:p>
            <a:endParaRPr lang="nl-BE" sz="1600" dirty="0" smtClean="0">
              <a:sym typeface="Arial" pitchFamily="34" charset="0"/>
            </a:endParaRPr>
          </a:p>
          <a:p>
            <a:r>
              <a:rPr lang="nl-BE" sz="1600" dirty="0" smtClean="0">
                <a:sym typeface="Arial" pitchFamily="34" charset="0"/>
              </a:rPr>
              <a:t>@FrRobben</a:t>
            </a:r>
            <a:endParaRPr lang="nl-BE" sz="1600" dirty="0">
              <a:sym typeface="Arial" pitchFamily="34" charset="0"/>
            </a:endParaRPr>
          </a:p>
          <a:p>
            <a:r>
              <a:rPr lang="nl-BE" sz="1600" dirty="0" smtClean="0">
                <a:sym typeface="Arial" pitchFamily="34" charset="0"/>
              </a:rPr>
              <a:t>https://</a:t>
            </a:r>
            <a:r>
              <a:rPr lang="nl-BE" sz="1600" dirty="0">
                <a:sym typeface="Arial" pitchFamily="34" charset="0"/>
              </a:rPr>
              <a:t>www.ksz.fgov.be</a:t>
            </a:r>
          </a:p>
          <a:p>
            <a:r>
              <a:rPr lang="nl-BE" sz="1600" dirty="0" smtClean="0">
                <a:sym typeface="Arial" pitchFamily="34" charset="0"/>
              </a:rPr>
              <a:t>https</a:t>
            </a:r>
            <a:r>
              <a:rPr lang="nl-BE" sz="1600" dirty="0">
                <a:sym typeface="Arial" pitchFamily="34" charset="0"/>
              </a:rPr>
              <a:t>://www.ehealth.fgov.be</a:t>
            </a:r>
          </a:p>
          <a:p>
            <a:r>
              <a:rPr lang="nl-BE" sz="1600" dirty="0" smtClean="0">
                <a:sym typeface="Arial" pitchFamily="34" charset="0"/>
              </a:rPr>
              <a:t>https://www.smals.be</a:t>
            </a:r>
          </a:p>
          <a:p>
            <a:r>
              <a:rPr lang="nl-BE" sz="1600" dirty="0" smtClean="0">
                <a:sym typeface="Arial" pitchFamily="34" charset="0"/>
              </a:rPr>
              <a:t>https://</a:t>
            </a:r>
            <a:r>
              <a:rPr lang="nl-BE" sz="1600" dirty="0">
                <a:sym typeface="Arial" pitchFamily="34" charset="0"/>
              </a:rPr>
              <a:t>www.frankrobben.be</a:t>
            </a:r>
            <a:endParaRPr lang="nl-BE" sz="1600" dirty="0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881656" y="4499656"/>
            <a:ext cx="397733" cy="912879"/>
            <a:chOff x="4406900" y="3629091"/>
            <a:chExt cx="397733" cy="913287"/>
          </a:xfrm>
        </p:grpSpPr>
        <p:pic>
          <p:nvPicPr>
            <p:cNvPr id="9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11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0351" y="1690900"/>
            <a:ext cx="4038600" cy="4857403"/>
          </a:xfrm>
        </p:spPr>
        <p:txBody>
          <a:bodyPr/>
          <a:lstStyle/>
          <a:p>
            <a:r>
              <a:rPr lang="fr-BE" dirty="0" err="1" smtClean="0"/>
              <a:t>Government</a:t>
            </a:r>
            <a:r>
              <a:rPr lang="fr-BE" dirty="0" smtClean="0"/>
              <a:t> as </a:t>
            </a:r>
            <a:r>
              <a:rPr lang="fr-BE" dirty="0" err="1" smtClean="0"/>
              <a:t>instigator</a:t>
            </a:r>
            <a:endParaRPr lang="fr-BE" dirty="0"/>
          </a:p>
          <a:p>
            <a:endParaRPr lang="fr-BE" dirty="0" smtClean="0"/>
          </a:p>
          <a:p>
            <a:r>
              <a:rPr lang="fr-BE" dirty="0" smtClean="0"/>
              <a:t>Open </a:t>
            </a:r>
            <a:r>
              <a:rPr lang="fr-BE" dirty="0" err="1" smtClean="0"/>
              <a:t>government</a:t>
            </a:r>
            <a:r>
              <a:rPr lang="fr-BE" dirty="0" smtClean="0"/>
              <a:t> services</a:t>
            </a:r>
          </a:p>
          <a:p>
            <a:endParaRPr lang="fr-BE" dirty="0" smtClean="0"/>
          </a:p>
          <a:p>
            <a:r>
              <a:rPr lang="fr-BE" dirty="0" smtClean="0"/>
              <a:t>G-Cloud</a:t>
            </a:r>
          </a:p>
          <a:p>
            <a:endParaRPr lang="fr-BE" dirty="0" smtClean="0"/>
          </a:p>
          <a:p>
            <a:r>
              <a:rPr lang="fr-BE" dirty="0" smtClean="0"/>
              <a:t>PPP and concession as </a:t>
            </a:r>
            <a:r>
              <a:rPr lang="fr-BE" dirty="0" err="1" smtClean="0"/>
              <a:t>intended</a:t>
            </a:r>
            <a:r>
              <a:rPr lang="fr-BE" dirty="0" smtClean="0"/>
              <a:t> in ESA</a:t>
            </a:r>
          </a:p>
          <a:p>
            <a:endParaRPr lang="fr-BE" dirty="0" smtClean="0"/>
          </a:p>
          <a:p>
            <a:r>
              <a:rPr lang="fr-BE" dirty="0" smtClean="0"/>
              <a:t>Platform </a:t>
            </a:r>
            <a:r>
              <a:rPr lang="fr-BE" dirty="0" err="1" smtClean="0"/>
              <a:t>economy</a:t>
            </a:r>
            <a:endParaRPr lang="fr-BE" dirty="0" smtClean="0"/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altLang="en-US" dirty="0" smtClean="0"/>
              <a:t>How </a:t>
            </a:r>
            <a:r>
              <a:rPr lang="fr-BE" altLang="en-US" dirty="0" err="1" smtClean="0"/>
              <a:t>can</a:t>
            </a:r>
            <a:r>
              <a:rPr lang="fr-BE" altLang="en-US" dirty="0" smtClean="0"/>
              <a:t> the </a:t>
            </a:r>
            <a:r>
              <a:rPr lang="fr-BE" altLang="en-US" dirty="0" err="1" smtClean="0"/>
              <a:t>government’s</a:t>
            </a:r>
            <a:r>
              <a:rPr lang="fr-BE" altLang="en-US" dirty="0" smtClean="0"/>
              <a:t> ICT </a:t>
            </a:r>
            <a:r>
              <a:rPr lang="fr-BE" altLang="en-US" dirty="0" err="1" smtClean="0"/>
              <a:t>policy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contribute</a:t>
            </a:r>
            <a:r>
              <a:rPr lang="fr-BE" altLang="en-US" dirty="0" smtClean="0"/>
              <a:t> 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E6DA-21CC-4F62-BAFE-A463F357867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2" descr="C:\JV\RootJV\49 aantemaken presentaties\IT CENTRAAL GENT 29_11_2016\gezicht en digi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220" b="-220"/>
          <a:stretch/>
        </p:blipFill>
        <p:spPr bwMode="auto">
          <a:xfrm>
            <a:off x="539553" y="1700808"/>
            <a:ext cx="390494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JV\RootJV\49 aantemaken presentaties\IT CENTRAAL GENT 29_11_2016\technology tech trends in woorden-58369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r="36893"/>
          <a:stretch/>
        </p:blipFill>
        <p:spPr>
          <a:xfrm>
            <a:off x="683568" y="1628800"/>
            <a:ext cx="3876154" cy="485775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172272" cy="4857403"/>
          </a:xfrm>
        </p:spPr>
        <p:txBody>
          <a:bodyPr/>
          <a:lstStyle/>
          <a:p>
            <a:r>
              <a:rPr lang="fr-BE" dirty="0" smtClean="0"/>
              <a:t>1998 Dimona: first </a:t>
            </a:r>
            <a:r>
              <a:rPr lang="fr-BE" dirty="0" err="1" smtClean="0"/>
              <a:t>mandatory</a:t>
            </a:r>
            <a:r>
              <a:rPr lang="fr-BE" dirty="0" smtClean="0"/>
              <a:t> online transaction for </a:t>
            </a:r>
            <a:r>
              <a:rPr lang="fr-BE" dirty="0" err="1" smtClean="0"/>
              <a:t>many</a:t>
            </a:r>
            <a:r>
              <a:rPr lang="fr-BE" dirty="0" smtClean="0"/>
              <a:t> </a:t>
            </a:r>
            <a:r>
              <a:rPr lang="fr-BE" dirty="0" err="1" smtClean="0"/>
              <a:t>companies</a:t>
            </a:r>
            <a:r>
              <a:rPr lang="fr-BE" dirty="0" smtClean="0"/>
              <a:t> </a:t>
            </a:r>
          </a:p>
          <a:p>
            <a:r>
              <a:rPr lang="fr-BE" dirty="0" smtClean="0"/>
              <a:t>2003 </a:t>
            </a:r>
            <a:r>
              <a:rPr lang="fr-BE" dirty="0" err="1" smtClean="0"/>
              <a:t>DmfA</a:t>
            </a:r>
            <a:r>
              <a:rPr lang="fr-BE" dirty="0" smtClean="0"/>
              <a:t>: first use of XML for online communications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government</a:t>
            </a:r>
            <a:endParaRPr lang="fr-BE" dirty="0" smtClean="0"/>
          </a:p>
          <a:p>
            <a:r>
              <a:rPr lang="fr-BE" dirty="0" smtClean="0"/>
              <a:t>2008 </a:t>
            </a:r>
            <a:r>
              <a:rPr lang="fr-BE" dirty="0" err="1" smtClean="0"/>
              <a:t>eHealth</a:t>
            </a:r>
            <a:r>
              <a:rPr lang="fr-BE" dirty="0" smtClean="0"/>
              <a:t> </a:t>
            </a:r>
            <a:r>
              <a:rPr lang="fr-BE" dirty="0" err="1" smtClean="0"/>
              <a:t>platform</a:t>
            </a:r>
            <a:r>
              <a:rPr lang="fr-BE" dirty="0" smtClean="0"/>
              <a:t>:  </a:t>
            </a:r>
            <a:r>
              <a:rPr lang="fr-BE" dirty="0" err="1"/>
              <a:t>s</a:t>
            </a:r>
            <a:r>
              <a:rPr lang="fr-BE" dirty="0" err="1" smtClean="0"/>
              <a:t>ecure</a:t>
            </a:r>
            <a:r>
              <a:rPr lang="fr-BE" dirty="0" smtClean="0"/>
              <a:t> exchange of </a:t>
            </a:r>
            <a:r>
              <a:rPr lang="fr-BE" dirty="0" err="1" smtClean="0"/>
              <a:t>health</a:t>
            </a:r>
            <a:r>
              <a:rPr lang="fr-BE" dirty="0" smtClean="0"/>
              <a:t> data (E2EE, </a:t>
            </a:r>
            <a:r>
              <a:rPr lang="fr-BE" dirty="0" err="1" smtClean="0"/>
              <a:t>timestamping</a:t>
            </a:r>
            <a:r>
              <a:rPr lang="fr-BE" dirty="0" smtClean="0"/>
              <a:t>, </a:t>
            </a:r>
            <a:r>
              <a:rPr lang="fr-BE" dirty="0" err="1"/>
              <a:t>Vitalink</a:t>
            </a:r>
            <a:r>
              <a:rPr lang="fr-BE" dirty="0"/>
              <a:t> </a:t>
            </a:r>
            <a:r>
              <a:rPr lang="fr-BE" dirty="0" err="1"/>
              <a:t>health</a:t>
            </a:r>
            <a:r>
              <a:rPr lang="fr-BE" dirty="0"/>
              <a:t> </a:t>
            </a:r>
            <a:r>
              <a:rPr lang="fr-BE" dirty="0" err="1"/>
              <a:t>vault</a:t>
            </a:r>
            <a:r>
              <a:rPr lang="fr-BE" dirty="0"/>
              <a:t>, </a:t>
            </a:r>
            <a:r>
              <a:rPr lang="fr-BE" dirty="0" smtClean="0"/>
              <a:t>…)</a:t>
            </a:r>
          </a:p>
          <a:p>
            <a:r>
              <a:rPr lang="fr-BE" dirty="0" smtClean="0"/>
              <a:t>2017 </a:t>
            </a:r>
            <a:r>
              <a:rPr lang="fr-BE" dirty="0" err="1" smtClean="0"/>
              <a:t>Blockchain</a:t>
            </a:r>
            <a:r>
              <a:rPr lang="fr-BE" dirty="0" smtClean="0"/>
              <a:t> ?</a:t>
            </a:r>
            <a:endParaRPr lang="nl-BE" dirty="0" smtClean="0"/>
          </a:p>
          <a:p>
            <a:endParaRPr lang="fr-BE" dirty="0" smtClean="0"/>
          </a:p>
          <a:p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</a:t>
            </a:r>
            <a:r>
              <a:rPr lang="en-US" dirty="0" smtClean="0"/>
              <a:t>overnment as instigator: setting the example, facilitating &amp; stimulating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Blockchain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81544-C7E5-4496-85B9-B0A4BDFE3E4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1168291"/>
            <a:ext cx="8013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Blockchain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b="1" dirty="0"/>
              <a:t>not a “disruptive” technology</a:t>
            </a:r>
            <a:r>
              <a:rPr lang="en-US" sz="2400" dirty="0"/>
              <a:t>, which can attack a traditional business model with a lower-cost solution and overtake incumbent firms quickly. </a:t>
            </a:r>
            <a:r>
              <a:rPr lang="en-US" sz="2400" dirty="0" err="1"/>
              <a:t>Blockchain</a:t>
            </a:r>
            <a:r>
              <a:rPr lang="en-US" sz="2400" dirty="0"/>
              <a:t> is </a:t>
            </a:r>
            <a:r>
              <a:rPr lang="en-US" sz="2400" b="1" dirty="0"/>
              <a:t>a foundational technology</a:t>
            </a:r>
            <a:r>
              <a:rPr lang="en-US" sz="2400" dirty="0"/>
              <a:t>: </a:t>
            </a:r>
            <a:r>
              <a:rPr lang="en-US" sz="2400" dirty="0" smtClean="0"/>
              <a:t>it </a:t>
            </a:r>
            <a:r>
              <a:rPr lang="en-US" sz="2400" dirty="0"/>
              <a:t>has the potential to create </a:t>
            </a:r>
            <a:r>
              <a:rPr lang="en-US" sz="2400" b="1" dirty="0"/>
              <a:t>new foundations for our economic and social systems</a:t>
            </a:r>
            <a:r>
              <a:rPr lang="en-US" sz="2400" dirty="0"/>
              <a:t>. But while the impact will be enormous, it will take decades for </a:t>
            </a:r>
            <a:r>
              <a:rPr lang="en-US" sz="2400" dirty="0" err="1"/>
              <a:t>blockchain</a:t>
            </a:r>
            <a:r>
              <a:rPr lang="en-US" sz="2400" dirty="0"/>
              <a:t> to seep into our economic and social infrastructure. The </a:t>
            </a:r>
            <a:r>
              <a:rPr lang="en-US" sz="2400" b="1" dirty="0"/>
              <a:t>process of adoption will be gradual and steady</a:t>
            </a:r>
            <a:r>
              <a:rPr lang="en-US" sz="2400" dirty="0"/>
              <a:t>, not sudden, as waves of technological and institutional change gain momentum.</a:t>
            </a:r>
            <a:endParaRPr lang="fr-B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5892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Marco </a:t>
            </a:r>
            <a:r>
              <a:rPr lang="fi-FI" dirty="0" smtClean="0"/>
              <a:t>Iansiti &amp; Karim </a:t>
            </a:r>
            <a:r>
              <a:rPr lang="fi-FI" dirty="0"/>
              <a:t>R. </a:t>
            </a:r>
            <a:r>
              <a:rPr lang="fi-FI" dirty="0" smtClean="0"/>
              <a:t>Lakhani, Harvard Business Review 2017</a:t>
            </a:r>
            <a:endParaRPr lang="fi-FI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810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Blockchain: distributed trust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0" y="1752862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7" y="3310378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0" y="3310378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7" y="1752862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63" y="1158370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63" y="4099463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536420" y="2434574"/>
            <a:ext cx="1152000" cy="1152000"/>
            <a:chOff x="1877506" y="2377694"/>
            <a:chExt cx="1152000" cy="1152000"/>
          </a:xfrm>
        </p:grpSpPr>
        <p:sp>
          <p:nvSpPr>
            <p:cNvPr id="31" name="Oval 30"/>
            <p:cNvSpPr/>
            <p:nvPr/>
          </p:nvSpPr>
          <p:spPr>
            <a:xfrm>
              <a:off x="1877506" y="2377694"/>
              <a:ext cx="1152000" cy="1152000"/>
            </a:xfrm>
            <a:prstGeom prst="ellipse">
              <a:avLst/>
            </a:prstGeom>
            <a:solidFill>
              <a:srgbClr val="00B0F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998" y="2517086"/>
              <a:ext cx="797017" cy="797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6" name="Group 145"/>
          <p:cNvGrpSpPr/>
          <p:nvPr/>
        </p:nvGrpSpPr>
        <p:grpSpPr>
          <a:xfrm>
            <a:off x="446866" y="5085184"/>
            <a:ext cx="8537477" cy="1328058"/>
            <a:chOff x="446866" y="5312232"/>
            <a:chExt cx="8537477" cy="1328058"/>
          </a:xfrm>
        </p:grpSpPr>
        <p:sp>
          <p:nvSpPr>
            <p:cNvPr id="142" name="Rectangle 141"/>
            <p:cNvSpPr/>
            <p:nvPr/>
          </p:nvSpPr>
          <p:spPr>
            <a:xfrm>
              <a:off x="446866" y="5312232"/>
              <a:ext cx="8537477" cy="13280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 sz="2400" b="1" dirty="0" smtClean="0">
                  <a:solidFill>
                    <a:schemeClr val="tx1"/>
                  </a:solidFill>
                </a:rPr>
                <a:t>Blockchain </a:t>
              </a:r>
              <a:r>
                <a:rPr lang="nl-BE" sz="2400" b="1" dirty="0" err="1" smtClean="0">
                  <a:solidFill>
                    <a:schemeClr val="tx1"/>
                  </a:solidFill>
                </a:rPr>
                <a:t>network</a:t>
              </a:r>
              <a:endParaRPr lang="nl-BE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2506" y="5812975"/>
              <a:ext cx="4043098" cy="69668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/>
                <a:t>Storage</a:t>
              </a:r>
            </a:p>
            <a:p>
              <a:pPr algn="ctr"/>
              <a:r>
                <a:rPr lang="nl-BE" dirty="0" err="1" smtClean="0"/>
                <a:t>Integrity</a:t>
              </a:r>
              <a:r>
                <a:rPr lang="nl-BE" dirty="0" smtClean="0"/>
                <a:t>, timestamping, non-</a:t>
              </a:r>
              <a:r>
                <a:rPr lang="nl-BE" dirty="0" err="1" smtClean="0"/>
                <a:t>repudiation</a:t>
              </a:r>
              <a:endParaRPr lang="nl-BE" dirty="0" smtClean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763033" y="5812975"/>
              <a:ext cx="3960286" cy="69668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/>
                <a:t>Rules / Binding </a:t>
              </a:r>
              <a:r>
                <a:rPr lang="nl-BE" sz="2400" b="1" dirty="0" err="1" smtClean="0"/>
                <a:t>agreements</a:t>
              </a:r>
              <a:endParaRPr lang="nl-BE" sz="2400" b="1" dirty="0"/>
            </a:p>
            <a:p>
              <a:pPr algn="ctr"/>
              <a:r>
                <a:rPr lang="nl-BE" dirty="0" err="1"/>
                <a:t>t</a:t>
              </a:r>
              <a:r>
                <a:rPr lang="nl-BE" dirty="0" err="1" smtClean="0"/>
                <a:t>hrough</a:t>
              </a:r>
              <a:r>
                <a:rPr lang="nl-BE" dirty="0" smtClean="0"/>
                <a:t> smart </a:t>
              </a:r>
              <a:r>
                <a:rPr lang="nl-BE" dirty="0" err="1" smtClean="0"/>
                <a:t>contracts</a:t>
              </a:r>
              <a:r>
                <a:rPr lang="nl-BE" dirty="0" smtClean="0"/>
                <a:t>  (= chaincode)</a:t>
              </a:r>
              <a:endParaRPr lang="nl-BE" dirty="0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1123094" y="2414576"/>
            <a:ext cx="438726" cy="2636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014" y="3377600"/>
            <a:ext cx="438726" cy="2636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23094" y="3324562"/>
            <a:ext cx="438727" cy="35155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662263" y="2395781"/>
            <a:ext cx="382228" cy="2359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112420" y="1852054"/>
            <a:ext cx="0" cy="533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12420" y="3641235"/>
            <a:ext cx="0" cy="533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4793177" y="992331"/>
            <a:ext cx="3960286" cy="3960286"/>
            <a:chOff x="4778663" y="1122957"/>
            <a:chExt cx="3960286" cy="3960286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778663" y="1122957"/>
              <a:ext cx="3960286" cy="3960286"/>
            </a:xfrm>
            <a:prstGeom prst="ellipse">
              <a:avLst/>
            </a:prstGeom>
            <a:solidFill>
              <a:srgbClr val="00B0F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766" y="1918405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983" y="3475921"/>
              <a:ext cx="661714" cy="6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766" y="3475921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983" y="1918405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949" y="1323913"/>
              <a:ext cx="661714" cy="6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949" y="4265006"/>
              <a:ext cx="661714" cy="6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1" name="Straight Connector 90"/>
            <p:cNvCxnSpPr>
              <a:endCxn id="81" idx="0"/>
            </p:cNvCxnSpPr>
            <p:nvPr/>
          </p:nvCxnSpPr>
          <p:spPr>
            <a:xfrm>
              <a:off x="5775090" y="3717200"/>
              <a:ext cx="983716" cy="54780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763278" y="2387600"/>
              <a:ext cx="11812" cy="131841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711983" y="2418973"/>
              <a:ext cx="17133" cy="138776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39694" y="2015305"/>
              <a:ext cx="989422" cy="403668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5763278" y="2015305"/>
              <a:ext cx="977454" cy="372295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6758808" y="3784286"/>
              <a:ext cx="970308" cy="48072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766527" y="2015305"/>
              <a:ext cx="992279" cy="1690714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69480" y="2387600"/>
              <a:ext cx="1942503" cy="131841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77" idx="1"/>
            </p:cNvCxnSpPr>
            <p:nvPr/>
          </p:nvCxnSpPr>
          <p:spPr>
            <a:xfrm flipH="1" flipV="1">
              <a:off x="5769480" y="3706019"/>
              <a:ext cx="1942503" cy="10075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81" idx="0"/>
            </p:cNvCxnSpPr>
            <p:nvPr/>
          </p:nvCxnSpPr>
          <p:spPr>
            <a:xfrm flipH="1">
              <a:off x="6758806" y="2015305"/>
              <a:ext cx="1" cy="2249701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77" idx="1"/>
            </p:cNvCxnSpPr>
            <p:nvPr/>
          </p:nvCxnSpPr>
          <p:spPr>
            <a:xfrm>
              <a:off x="6758806" y="2015305"/>
              <a:ext cx="953177" cy="1791473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81" idx="0"/>
            </p:cNvCxnSpPr>
            <p:nvPr/>
          </p:nvCxnSpPr>
          <p:spPr>
            <a:xfrm flipH="1">
              <a:off x="6758806" y="2387600"/>
              <a:ext cx="970309" cy="187740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endCxn id="81" idx="0"/>
            </p:cNvCxnSpPr>
            <p:nvPr/>
          </p:nvCxnSpPr>
          <p:spPr>
            <a:xfrm>
              <a:off x="5769480" y="2387600"/>
              <a:ext cx="989326" cy="187740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69480" y="2387600"/>
              <a:ext cx="1959636" cy="31373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69480" y="2387600"/>
              <a:ext cx="1942503" cy="1419178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ight Arrow 130"/>
          <p:cNvSpPr/>
          <p:nvPr/>
        </p:nvSpPr>
        <p:spPr>
          <a:xfrm>
            <a:off x="4116984" y="2717248"/>
            <a:ext cx="414620" cy="5299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56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Why blockchain?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6" name="Bent-Up Arrow 5"/>
          <p:cNvSpPr/>
          <p:nvPr/>
        </p:nvSpPr>
        <p:spPr>
          <a:xfrm rot="5400000">
            <a:off x="1676811" y="2498281"/>
            <a:ext cx="886781" cy="542611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ounded Rectangle 6"/>
          <p:cNvSpPr/>
          <p:nvPr/>
        </p:nvSpPr>
        <p:spPr>
          <a:xfrm>
            <a:off x="2512087" y="2748225"/>
            <a:ext cx="5104563" cy="72011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nl-BE" dirty="0" smtClean="0"/>
              <a:t>No </a:t>
            </a:r>
            <a:r>
              <a:rPr lang="nl-BE" dirty="0" err="1" smtClean="0"/>
              <a:t>trusted</a:t>
            </a:r>
            <a:r>
              <a:rPr lang="nl-BE" dirty="0" smtClean="0"/>
              <a:t> </a:t>
            </a:r>
            <a:r>
              <a:rPr lang="nl-BE" dirty="0" err="1" smtClean="0"/>
              <a:t>third</a:t>
            </a:r>
            <a:r>
              <a:rPr lang="nl-BE" dirty="0" smtClean="0"/>
              <a:t> party (</a:t>
            </a:r>
            <a:r>
              <a:rPr lang="nl-BE" dirty="0" err="1" smtClean="0"/>
              <a:t>process</a:t>
            </a:r>
            <a:r>
              <a:rPr lang="nl-BE" dirty="0" smtClean="0"/>
              <a:t> integrator)</a:t>
            </a:r>
            <a:endParaRPr lang="nl-BE" dirty="0"/>
          </a:p>
        </p:txBody>
      </p:sp>
      <p:sp>
        <p:nvSpPr>
          <p:cNvPr id="8" name="Rounded Rectangle 7"/>
          <p:cNvSpPr/>
          <p:nvPr/>
        </p:nvSpPr>
        <p:spPr>
          <a:xfrm>
            <a:off x="2512086" y="3540350"/>
            <a:ext cx="5104563" cy="6807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nl-BE" dirty="0" err="1"/>
              <a:t>A</a:t>
            </a:r>
            <a:r>
              <a:rPr lang="nl-BE" dirty="0" err="1" smtClean="0"/>
              <a:t>dditional</a:t>
            </a:r>
            <a:r>
              <a:rPr lang="nl-BE" dirty="0" smtClean="0"/>
              <a:t> </a:t>
            </a:r>
            <a:r>
              <a:rPr lang="nl-BE" dirty="0" err="1"/>
              <a:t>transparency</a:t>
            </a:r>
            <a:r>
              <a:rPr lang="nl-BE" dirty="0"/>
              <a:t> / audit </a:t>
            </a:r>
            <a:r>
              <a:rPr lang="en-US" dirty="0"/>
              <a:t>possibilities</a:t>
            </a:r>
          </a:p>
        </p:txBody>
      </p:sp>
      <p:sp>
        <p:nvSpPr>
          <p:cNvPr id="9" name="Bent-Up Arrow 8"/>
          <p:cNvSpPr/>
          <p:nvPr/>
        </p:nvSpPr>
        <p:spPr>
          <a:xfrm rot="5400000">
            <a:off x="1716164" y="3241017"/>
            <a:ext cx="808076" cy="542611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ounded Rectangle 4"/>
          <p:cNvSpPr/>
          <p:nvPr/>
        </p:nvSpPr>
        <p:spPr>
          <a:xfrm>
            <a:off x="994787" y="1331405"/>
            <a:ext cx="7023798" cy="1105317"/>
          </a:xfrm>
          <a:prstGeom prst="roundRect">
            <a:avLst>
              <a:gd name="adj" fmla="val 11496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b="1" dirty="0" smtClean="0"/>
              <a:t>Blockchain is </a:t>
            </a:r>
            <a:r>
              <a:rPr lang="nl-BE" sz="2000" b="1" dirty="0" err="1" smtClean="0"/>
              <a:t>ideal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for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the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simplification</a:t>
            </a:r>
            <a:r>
              <a:rPr lang="nl-BE" sz="2000" b="1" dirty="0" smtClean="0"/>
              <a:t> of </a:t>
            </a:r>
            <a:r>
              <a:rPr lang="nl-BE" sz="2000" b="1" dirty="0" err="1" smtClean="0"/>
              <a:t>processes</a:t>
            </a:r>
            <a:endParaRPr lang="nl-BE" sz="2000" b="1" dirty="0" smtClean="0"/>
          </a:p>
          <a:p>
            <a:pPr marL="800100" lvl="1" indent="-342900">
              <a:buFontTx/>
              <a:buChar char="-"/>
            </a:pPr>
            <a:r>
              <a:rPr lang="nl-BE" sz="2000" dirty="0" err="1" smtClean="0"/>
              <a:t>including</a:t>
            </a:r>
            <a:r>
              <a:rPr lang="nl-BE" sz="2000" dirty="0" smtClean="0"/>
              <a:t> </a:t>
            </a:r>
            <a:r>
              <a:rPr lang="nl-BE" sz="2000" dirty="0" err="1" smtClean="0"/>
              <a:t>several</a:t>
            </a:r>
            <a:r>
              <a:rPr lang="nl-BE" sz="2000" dirty="0" smtClean="0"/>
              <a:t> </a:t>
            </a:r>
            <a:r>
              <a:rPr lang="nl-BE" sz="2000" dirty="0" err="1" smtClean="0"/>
              <a:t>parties</a:t>
            </a:r>
            <a:endParaRPr lang="nl-BE" sz="2000" dirty="0" smtClean="0"/>
          </a:p>
          <a:p>
            <a:pPr marL="800100" lvl="1" indent="-342900">
              <a:buFontTx/>
              <a:buChar char="-"/>
            </a:pPr>
            <a:r>
              <a:rPr lang="nl-BE" sz="2000" dirty="0" err="1"/>
              <a:t>w</a:t>
            </a:r>
            <a:r>
              <a:rPr lang="nl-BE" sz="2000" dirty="0" err="1" smtClean="0"/>
              <a:t>ho</a:t>
            </a:r>
            <a:r>
              <a:rPr lang="nl-BE" sz="2000" dirty="0" smtClean="0"/>
              <a:t> </a:t>
            </a:r>
            <a:r>
              <a:rPr lang="nl-BE" sz="2000" dirty="0"/>
              <a:t>(</a:t>
            </a:r>
            <a:r>
              <a:rPr lang="nl-BE" sz="2000" dirty="0" err="1"/>
              <a:t>still</a:t>
            </a:r>
            <a:r>
              <a:rPr lang="nl-BE" sz="2000" dirty="0"/>
              <a:t>) do </a:t>
            </a:r>
            <a:r>
              <a:rPr lang="nl-BE" sz="2000" dirty="0" err="1" smtClean="0"/>
              <a:t>not</a:t>
            </a:r>
            <a:r>
              <a:rPr lang="nl-BE" sz="2000" dirty="0" smtClean="0"/>
              <a:t> (</a:t>
            </a:r>
            <a:r>
              <a:rPr lang="nl-BE" sz="2000" dirty="0" err="1" smtClean="0"/>
              <a:t>fully</a:t>
            </a:r>
            <a:r>
              <a:rPr lang="nl-BE" sz="2000" dirty="0" smtClean="0"/>
              <a:t>) trust </a:t>
            </a:r>
            <a:r>
              <a:rPr lang="nl-BE" sz="2000" dirty="0" err="1" smtClean="0"/>
              <a:t>each</a:t>
            </a:r>
            <a:r>
              <a:rPr lang="nl-BE" sz="2000" dirty="0" smtClean="0"/>
              <a:t> </a:t>
            </a:r>
            <a:r>
              <a:rPr lang="nl-BE" sz="2000" dirty="0" err="1" smtClean="0"/>
              <a:t>other</a:t>
            </a:r>
            <a:endParaRPr lang="nl-BE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994787" y="4662435"/>
            <a:ext cx="7023798" cy="1105320"/>
          </a:xfrm>
          <a:prstGeom prst="roundRect">
            <a:avLst>
              <a:gd name="adj" fmla="val 91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b="1" dirty="0" err="1" smtClean="0"/>
              <a:t>Involved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parties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obtain</a:t>
            </a:r>
            <a:r>
              <a:rPr lang="nl-BE" sz="2000" b="1" dirty="0" smtClean="0"/>
              <a:t> most recent data (</a:t>
            </a:r>
            <a:r>
              <a:rPr lang="nl-BE" sz="2000" b="1" dirty="0" err="1" smtClean="0"/>
              <a:t>almost</a:t>
            </a:r>
            <a:r>
              <a:rPr lang="nl-BE" sz="2000" b="1" dirty="0" smtClean="0"/>
              <a:t>) in real time </a:t>
            </a:r>
          </a:p>
          <a:p>
            <a:pPr marL="342900" indent="-342900">
              <a:buFontTx/>
              <a:buChar char="-"/>
            </a:pPr>
            <a:r>
              <a:rPr lang="nl-BE" sz="2000" dirty="0" err="1"/>
              <a:t>a</a:t>
            </a:r>
            <a:r>
              <a:rPr lang="nl-BE" sz="2000" dirty="0" err="1" smtClean="0"/>
              <a:t>llowing</a:t>
            </a:r>
            <a:r>
              <a:rPr lang="nl-BE" sz="2000" dirty="0" smtClean="0"/>
              <a:t> </a:t>
            </a:r>
            <a:r>
              <a:rPr lang="nl-BE" sz="2000" dirty="0" err="1"/>
              <a:t>faster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more </a:t>
            </a:r>
            <a:r>
              <a:rPr lang="nl-BE" sz="2000" dirty="0" err="1"/>
              <a:t>streamlined</a:t>
            </a:r>
            <a:r>
              <a:rPr lang="nl-BE" sz="2000" dirty="0"/>
              <a:t> </a:t>
            </a:r>
            <a:r>
              <a:rPr lang="nl-BE" sz="2000" dirty="0" err="1"/>
              <a:t>processes</a:t>
            </a:r>
            <a:r>
              <a:rPr lang="nl-BE" sz="2000" dirty="0"/>
              <a:t> </a:t>
            </a:r>
            <a:endParaRPr lang="nl-BE" sz="2000" dirty="0" smtClean="0"/>
          </a:p>
          <a:p>
            <a:pPr marL="342900" indent="-342900">
              <a:buFontTx/>
              <a:buChar char="-"/>
            </a:pPr>
            <a:r>
              <a:rPr lang="nl-BE" sz="2000" dirty="0" err="1"/>
              <a:t>f</a:t>
            </a:r>
            <a:r>
              <a:rPr lang="nl-BE" sz="2000" dirty="0" err="1" smtClean="0"/>
              <a:t>rom</a:t>
            </a:r>
            <a:r>
              <a:rPr lang="nl-BE" sz="2000" dirty="0" smtClean="0"/>
              <a:t> a pure </a:t>
            </a:r>
            <a:r>
              <a:rPr lang="nl-BE" sz="2000" dirty="0" err="1" smtClean="0"/>
              <a:t>sequential</a:t>
            </a:r>
            <a:r>
              <a:rPr lang="nl-BE" sz="2000" dirty="0" smtClean="0"/>
              <a:t> approach </a:t>
            </a:r>
            <a:r>
              <a:rPr lang="nl-BE" sz="2000" dirty="0" err="1" smtClean="0"/>
              <a:t>to</a:t>
            </a:r>
            <a:r>
              <a:rPr lang="nl-BE" sz="2000" dirty="0" smtClean="0"/>
              <a:t> a more parallel </a:t>
            </a:r>
            <a:r>
              <a:rPr lang="nl-BE" sz="2000" dirty="0" err="1" smtClean="0"/>
              <a:t>one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3111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The essence of blockchain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Distributed </a:t>
            </a:r>
            <a:r>
              <a:rPr lang="nl-BE" dirty="0" err="1" smtClean="0"/>
              <a:t>ledger</a:t>
            </a:r>
            <a:r>
              <a:rPr lang="nl-BE" dirty="0" smtClean="0"/>
              <a:t> on </a:t>
            </a:r>
            <a:r>
              <a:rPr lang="nl-BE" dirty="0" err="1" smtClean="0"/>
              <a:t>the</a:t>
            </a:r>
            <a:r>
              <a:rPr lang="nl-BE" dirty="0" smtClean="0"/>
              <a:t> internet</a:t>
            </a:r>
          </a:p>
          <a:p>
            <a:endParaRPr lang="nl-BE" dirty="0" smtClean="0"/>
          </a:p>
          <a:p>
            <a:r>
              <a:rPr lang="nl-BE" dirty="0" err="1" smtClean="0"/>
              <a:t>Each</a:t>
            </a:r>
            <a:r>
              <a:rPr lang="nl-BE" dirty="0" smtClean="0"/>
              <a:t> action is &amp; </a:t>
            </a:r>
            <a:r>
              <a:rPr lang="nl-BE" dirty="0" err="1" smtClean="0"/>
              <a:t>stays</a:t>
            </a:r>
            <a:r>
              <a:rPr lang="nl-BE" dirty="0" smtClean="0"/>
              <a:t> </a:t>
            </a:r>
            <a:r>
              <a:rPr lang="nl-BE" dirty="0" err="1" smtClean="0"/>
              <a:t>visible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everyone</a:t>
            </a:r>
            <a:r>
              <a:rPr lang="nl-BE" dirty="0" smtClean="0"/>
              <a:t>; </a:t>
            </a: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adding</a:t>
            </a:r>
            <a:r>
              <a:rPr lang="nl-BE" dirty="0" smtClean="0"/>
              <a:t> </a:t>
            </a:r>
            <a:r>
              <a:rPr lang="nl-BE" dirty="0" err="1" smtClean="0"/>
              <a:t>lines</a:t>
            </a:r>
            <a:r>
              <a:rPr lang="nl-BE" dirty="0" smtClean="0"/>
              <a:t> is </a:t>
            </a:r>
            <a:r>
              <a:rPr lang="nl-BE" dirty="0" err="1" smtClean="0"/>
              <a:t>possible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“Peer </a:t>
            </a:r>
            <a:r>
              <a:rPr lang="nl-BE" dirty="0" err="1" smtClean="0"/>
              <a:t>to</a:t>
            </a:r>
            <a:r>
              <a:rPr lang="nl-BE" dirty="0" smtClean="0"/>
              <a:t> peer”: no </a:t>
            </a:r>
            <a:r>
              <a:rPr lang="nl-BE" dirty="0" err="1" smtClean="0"/>
              <a:t>third</a:t>
            </a:r>
            <a:r>
              <a:rPr lang="nl-BE" dirty="0" smtClean="0"/>
              <a:t> party is </a:t>
            </a:r>
            <a:r>
              <a:rPr lang="nl-BE" dirty="0" err="1" smtClean="0"/>
              <a:t>required</a:t>
            </a:r>
            <a:r>
              <a:rPr lang="nl-BE" dirty="0" smtClean="0"/>
              <a:t> in order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carry</a:t>
            </a:r>
            <a:r>
              <a:rPr lang="nl-BE" dirty="0" smtClean="0"/>
              <a:t> out transactions</a:t>
            </a:r>
          </a:p>
          <a:p>
            <a:endParaRPr lang="nl-BE" dirty="0" smtClean="0"/>
          </a:p>
          <a:p>
            <a:r>
              <a:rPr lang="nl-BE" dirty="0" err="1" smtClean="0"/>
              <a:t>Secured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uncrackable</a:t>
            </a:r>
            <a:r>
              <a:rPr lang="nl-BE" dirty="0" smtClean="0"/>
              <a:t> </a:t>
            </a:r>
            <a:r>
              <a:rPr lang="nl-BE" dirty="0" err="1" smtClean="0"/>
              <a:t>cryptography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Useful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everything</a:t>
            </a:r>
            <a:r>
              <a:rPr lang="nl-BE" dirty="0" smtClean="0"/>
              <a:t> </a:t>
            </a:r>
            <a:r>
              <a:rPr lang="nl-BE" dirty="0" err="1" smtClean="0"/>
              <a:t>having</a:t>
            </a:r>
            <a:r>
              <a:rPr lang="nl-BE" dirty="0" smtClean="0"/>
              <a:t> </a:t>
            </a:r>
            <a:r>
              <a:rPr lang="nl-BE" dirty="0" err="1" smtClean="0"/>
              <a:t>value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broadest</a:t>
            </a:r>
            <a:r>
              <a:rPr lang="nl-BE" dirty="0" smtClean="0"/>
              <a:t> sense</a:t>
            </a:r>
          </a:p>
          <a:p>
            <a:endParaRPr lang="nl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1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What can a blockchain register?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Birth</a:t>
            </a:r>
            <a:r>
              <a:rPr lang="nl-BE" dirty="0" smtClean="0"/>
              <a:t>: </a:t>
            </a:r>
            <a:r>
              <a:rPr lang="nl-BE" dirty="0" err="1" smtClean="0"/>
              <a:t>registration</a:t>
            </a:r>
            <a:r>
              <a:rPr lang="nl-BE" dirty="0" smtClean="0"/>
              <a:t> of </a:t>
            </a:r>
            <a:r>
              <a:rPr lang="nl-BE" dirty="0" err="1" smtClean="0"/>
              <a:t>birth</a:t>
            </a:r>
            <a:r>
              <a:rPr lang="nl-BE" dirty="0" smtClean="0"/>
              <a:t>, </a:t>
            </a:r>
            <a:r>
              <a:rPr lang="nl-BE" dirty="0" err="1" smtClean="0"/>
              <a:t>identity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attributes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Property: </a:t>
            </a:r>
            <a:r>
              <a:rPr lang="nl-BE" dirty="0" err="1" smtClean="0"/>
              <a:t>registration</a:t>
            </a:r>
            <a:r>
              <a:rPr lang="nl-BE" dirty="0" smtClean="0"/>
              <a:t> of </a:t>
            </a:r>
            <a:r>
              <a:rPr lang="nl-BE" dirty="0" err="1" smtClean="0"/>
              <a:t>ownership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Integrity</a:t>
            </a:r>
            <a:r>
              <a:rPr lang="nl-BE" dirty="0" smtClean="0"/>
              <a:t>: </a:t>
            </a:r>
            <a:r>
              <a:rPr lang="nl-BE" dirty="0" err="1" smtClean="0"/>
              <a:t>registration</a:t>
            </a:r>
            <a:r>
              <a:rPr lang="nl-BE" dirty="0" smtClean="0"/>
              <a:t> of </a:t>
            </a:r>
            <a:r>
              <a:rPr lang="nl-BE" dirty="0" err="1" smtClean="0"/>
              <a:t>unique</a:t>
            </a:r>
            <a:r>
              <a:rPr lang="nl-BE" dirty="0" smtClean="0"/>
              <a:t> files (“</a:t>
            </a:r>
            <a:r>
              <a:rPr lang="nl-BE" dirty="0" err="1" smtClean="0"/>
              <a:t>hash</a:t>
            </a:r>
            <a:r>
              <a:rPr lang="nl-BE" dirty="0" smtClean="0"/>
              <a:t> codes”)</a:t>
            </a:r>
          </a:p>
          <a:p>
            <a:endParaRPr lang="nl-BE" dirty="0" smtClean="0"/>
          </a:p>
          <a:p>
            <a:r>
              <a:rPr lang="nl-BE" dirty="0" err="1" smtClean="0"/>
              <a:t>Process</a:t>
            </a:r>
            <a:r>
              <a:rPr lang="nl-BE" dirty="0" smtClean="0"/>
              <a:t>: </a:t>
            </a:r>
            <a:r>
              <a:rPr lang="nl-BE" dirty="0" err="1" smtClean="0"/>
              <a:t>registration</a:t>
            </a:r>
            <a:r>
              <a:rPr lang="nl-BE" dirty="0" smtClean="0"/>
              <a:t> of a chain of events or </a:t>
            </a:r>
            <a:r>
              <a:rPr lang="nl-BE" dirty="0" err="1" smtClean="0"/>
              <a:t>documents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Transfer: </a:t>
            </a:r>
            <a:r>
              <a:rPr lang="nl-BE" dirty="0" err="1" smtClean="0"/>
              <a:t>registration</a:t>
            </a:r>
            <a:r>
              <a:rPr lang="nl-BE" dirty="0" smtClean="0"/>
              <a:t> of transfer of property, data or </a:t>
            </a:r>
            <a:r>
              <a:rPr lang="nl-BE" dirty="0" err="1" smtClean="0"/>
              <a:t>value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…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45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/>
          <p:cNvSpPr/>
          <p:nvPr/>
        </p:nvSpPr>
        <p:spPr>
          <a:xfrm>
            <a:off x="38512" y="1116747"/>
            <a:ext cx="3060000" cy="54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2" name="Rectangle 171"/>
          <p:cNvSpPr/>
          <p:nvPr/>
        </p:nvSpPr>
        <p:spPr>
          <a:xfrm>
            <a:off x="3060000" y="876044"/>
            <a:ext cx="3060000" cy="54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3" name="Rectangle 172"/>
          <p:cNvSpPr/>
          <p:nvPr/>
        </p:nvSpPr>
        <p:spPr>
          <a:xfrm>
            <a:off x="6082600" y="835830"/>
            <a:ext cx="3060000" cy="54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28012" cy="922114"/>
          </a:xfrm>
        </p:spPr>
        <p:txBody>
          <a:bodyPr>
            <a:noAutofit/>
          </a:bodyPr>
          <a:lstStyle/>
          <a:p>
            <a:r>
              <a:rPr lang="nl-BE" dirty="0" err="1" smtClean="0"/>
              <a:t>Improved</a:t>
            </a:r>
            <a:r>
              <a:rPr lang="nl-BE" dirty="0" smtClean="0"/>
              <a:t> </a:t>
            </a:r>
            <a:r>
              <a:rPr lang="nl-BE" dirty="0" err="1" smtClean="0"/>
              <a:t>governance</a:t>
            </a:r>
            <a:r>
              <a:rPr lang="nl-BE" dirty="0" smtClean="0"/>
              <a:t> </a:t>
            </a:r>
            <a:r>
              <a:rPr lang="nl-BE" dirty="0" err="1" smtClean="0"/>
              <a:t>through</a:t>
            </a:r>
            <a:r>
              <a:rPr lang="nl-BE" dirty="0" smtClean="0"/>
              <a:t> blockchain</a:t>
            </a:r>
            <a:endParaRPr lang="nl-BE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08" y="4486402"/>
            <a:ext cx="399030" cy="5154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6" name="Picture 2" descr="http://simpleicon.com/wp-content/uploads/umbrell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25" y="113715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5" y="2836482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5" y="113715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04" y="2836482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181100" y="1714709"/>
            <a:ext cx="270000" cy="270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47085" y="2576074"/>
            <a:ext cx="270001" cy="279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21" y="2033839"/>
            <a:ext cx="38053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752600" y="2576074"/>
            <a:ext cx="320504" cy="279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48315" y="2296596"/>
            <a:ext cx="494789" cy="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88063" y="1714709"/>
            <a:ext cx="270000" cy="270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786478"/>
            <a:ext cx="540000" cy="5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5" y="1938878"/>
            <a:ext cx="540000" cy="5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5" y="2091278"/>
            <a:ext cx="540000" cy="540000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>
            <a:off x="1295158" y="3311043"/>
            <a:ext cx="561975" cy="438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88" y="1253284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05" y="1756819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6" y="26684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30" y="2711154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72" y="17568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3802041" y="2361278"/>
            <a:ext cx="270000" cy="354535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531530" y="2996365"/>
            <a:ext cx="413516" cy="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421805" y="2361278"/>
            <a:ext cx="152270" cy="354535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991530" y="1457274"/>
            <a:ext cx="450840" cy="329204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4054772" y="2151273"/>
            <a:ext cx="206758" cy="103275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4590000" y="1793284"/>
            <a:ext cx="148288" cy="386893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4531531" y="2091277"/>
            <a:ext cx="890274" cy="624536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072041" y="1793284"/>
            <a:ext cx="549909" cy="191425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4904909" y="1793284"/>
            <a:ext cx="120648" cy="92253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>
            <a:off x="4457300" y="3311043"/>
            <a:ext cx="561975" cy="438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3" name="Group 122"/>
          <p:cNvGrpSpPr/>
          <p:nvPr/>
        </p:nvGrpSpPr>
        <p:grpSpPr>
          <a:xfrm>
            <a:off x="3532041" y="3735386"/>
            <a:ext cx="2447033" cy="1997870"/>
            <a:chOff x="3532041" y="4502265"/>
            <a:chExt cx="2447033" cy="1997870"/>
          </a:xfrm>
        </p:grpSpPr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557" y="4502265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074" y="5005800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315" y="5917471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799" y="5960135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041" y="500580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2" name="Straight Arrow Connector 81"/>
            <p:cNvCxnSpPr/>
            <p:nvPr/>
          </p:nvCxnSpPr>
          <p:spPr>
            <a:xfrm>
              <a:off x="3802041" y="5610259"/>
              <a:ext cx="252731" cy="349876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9" idx="1"/>
              <a:endCxn id="80" idx="3"/>
            </p:cNvCxnSpPr>
            <p:nvPr/>
          </p:nvCxnSpPr>
          <p:spPr>
            <a:xfrm flipH="1">
              <a:off x="4548799" y="6187471"/>
              <a:ext cx="413516" cy="0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5439074" y="5610259"/>
              <a:ext cx="270002" cy="349876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4008799" y="4775849"/>
              <a:ext cx="448501" cy="259610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77" idx="3"/>
            </p:cNvCxnSpPr>
            <p:nvPr/>
          </p:nvCxnSpPr>
          <p:spPr>
            <a:xfrm flipH="1" flipV="1">
              <a:off x="5025557" y="4772265"/>
              <a:ext cx="413517" cy="321069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88" name="Group 15387"/>
          <p:cNvGrpSpPr/>
          <p:nvPr/>
        </p:nvGrpSpPr>
        <p:grpSpPr>
          <a:xfrm>
            <a:off x="6710597" y="1121399"/>
            <a:ext cx="1953960" cy="2207749"/>
            <a:chOff x="6799497" y="1337090"/>
            <a:chExt cx="1953960" cy="2207749"/>
          </a:xfrm>
        </p:grpSpPr>
        <p:sp>
          <p:nvSpPr>
            <p:cNvPr id="75" name="TextBox 74"/>
            <p:cNvSpPr txBox="1"/>
            <p:nvPr/>
          </p:nvSpPr>
          <p:spPr>
            <a:xfrm>
              <a:off x="6799497" y="1373093"/>
              <a:ext cx="6126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7200" b="1" dirty="0" smtClean="0"/>
                <a:t>?</a:t>
              </a:r>
              <a:endParaRPr lang="nl-BE" sz="72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634248" y="2061410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6600" b="1" dirty="0" smtClean="0"/>
                <a:t>?</a:t>
              </a:r>
              <a:endParaRPr lang="nl-BE" sz="66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912907" y="2395869"/>
              <a:ext cx="540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6000" b="1" dirty="0" smtClean="0"/>
                <a:t>?</a:t>
              </a:r>
              <a:endParaRPr lang="nl-BE" sz="6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48190" y="2513469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5400" b="1" dirty="0" smtClean="0"/>
                <a:t>?</a:t>
              </a:r>
              <a:endParaRPr lang="nl-BE" sz="54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453440" y="1337090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4800" b="1" dirty="0" smtClean="0"/>
                <a:t>?</a:t>
              </a:r>
              <a:endParaRPr lang="nl-BE" sz="48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102724" y="1597029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4400" b="1" dirty="0" smtClean="0"/>
                <a:t>?</a:t>
              </a:r>
              <a:endParaRPr lang="nl-BE" sz="44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465462" y="2836953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4000" b="1" dirty="0" smtClean="0"/>
                <a:t>?</a:t>
              </a:r>
              <a:endParaRPr lang="nl-BE" sz="4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236382" y="2072703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3600" b="1" dirty="0" smtClean="0"/>
                <a:t>?</a:t>
              </a:r>
              <a:endParaRPr lang="nl-BE" sz="3600" b="1" dirty="0"/>
            </a:p>
          </p:txBody>
        </p:sp>
      </p:grpSp>
      <p:sp>
        <p:nvSpPr>
          <p:cNvPr id="115" name="Down Arrow 114"/>
          <p:cNvSpPr/>
          <p:nvPr/>
        </p:nvSpPr>
        <p:spPr>
          <a:xfrm>
            <a:off x="7395429" y="3311043"/>
            <a:ext cx="561975" cy="438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92" name="Group 91"/>
          <p:cNvGrpSpPr/>
          <p:nvPr/>
        </p:nvGrpSpPr>
        <p:grpSpPr>
          <a:xfrm>
            <a:off x="6926511" y="3970901"/>
            <a:ext cx="1814246" cy="1474899"/>
            <a:chOff x="6939211" y="4492842"/>
            <a:chExt cx="1814246" cy="1474899"/>
          </a:xfrm>
        </p:grpSpPr>
        <p:sp>
          <p:nvSpPr>
            <p:cNvPr id="91" name="Rounded Rectangle 90"/>
            <p:cNvSpPr/>
            <p:nvPr/>
          </p:nvSpPr>
          <p:spPr>
            <a:xfrm>
              <a:off x="6939211" y="4492842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939211" y="4775849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939211" y="5058856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6939211" y="5341863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939211" y="5624871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6" name="Picture 2" descr="Magnifying Glass, Magnifier Glass, Glass, Increase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3457" y="4707741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TextBox 92"/>
          <p:cNvSpPr txBox="1"/>
          <p:nvPr/>
        </p:nvSpPr>
        <p:spPr>
          <a:xfrm>
            <a:off x="6866274" y="880786"/>
            <a:ext cx="145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Transparency</a:t>
            </a:r>
            <a:endParaRPr lang="nl-BE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3378031" y="880786"/>
            <a:ext cx="232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Streamlined</a:t>
            </a:r>
            <a:r>
              <a:rPr lang="nl-BE" b="1" dirty="0" smtClean="0"/>
              <a:t> </a:t>
            </a:r>
            <a:r>
              <a:rPr lang="nl-BE" b="1" dirty="0" err="1" smtClean="0"/>
              <a:t>processes</a:t>
            </a:r>
            <a:endParaRPr lang="nl-BE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64542" y="880786"/>
            <a:ext cx="293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 smtClean="0"/>
              <a:t>Simplification</a:t>
            </a:r>
            <a:endParaRPr lang="nl-BE" b="1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841756" y="4043678"/>
            <a:ext cx="1468777" cy="1468777"/>
            <a:chOff x="760777" y="4842029"/>
            <a:chExt cx="1468777" cy="1468777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77" y="4842029"/>
              <a:ext cx="1468777" cy="1468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5" name="Rectangle 174"/>
            <p:cNvSpPr/>
            <p:nvPr/>
          </p:nvSpPr>
          <p:spPr>
            <a:xfrm>
              <a:off x="1199845" y="5287375"/>
              <a:ext cx="59063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BE" dirty="0" smtClean="0"/>
                <a:t>OK</a:t>
              </a:r>
              <a:endParaRPr lang="nl-BE" dirty="0"/>
            </a:p>
          </p:txBody>
        </p:sp>
      </p:grpSp>
      <p:sp>
        <p:nvSpPr>
          <p:cNvPr id="15389" name="Oval 15388"/>
          <p:cNvSpPr/>
          <p:nvPr/>
        </p:nvSpPr>
        <p:spPr>
          <a:xfrm>
            <a:off x="4323718" y="2193204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09" name="Straight Arrow Connector 208"/>
          <p:cNvCxnSpPr/>
          <p:nvPr/>
        </p:nvCxnSpPr>
        <p:spPr>
          <a:xfrm flipH="1">
            <a:off x="4337269" y="2503343"/>
            <a:ext cx="74144" cy="22864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114588" y="5883941"/>
            <a:ext cx="2829600" cy="3600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Life </a:t>
            </a:r>
            <a:r>
              <a:rPr lang="nl-BE" b="1" dirty="0" err="1" smtClean="0"/>
              <a:t>cycle</a:t>
            </a:r>
            <a:endParaRPr lang="nl-BE" b="1" dirty="0"/>
          </a:p>
        </p:txBody>
      </p:sp>
      <p:sp>
        <p:nvSpPr>
          <p:cNvPr id="86" name="Rounded Rectangle 85"/>
          <p:cNvSpPr/>
          <p:nvPr/>
        </p:nvSpPr>
        <p:spPr>
          <a:xfrm>
            <a:off x="6207349" y="5883941"/>
            <a:ext cx="2829600" cy="36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Food</a:t>
            </a:r>
            <a:r>
              <a:rPr lang="nl-BE" b="1" dirty="0" smtClean="0"/>
              <a:t> </a:t>
            </a:r>
            <a:r>
              <a:rPr lang="nl-BE" b="1" dirty="0" err="1" smtClean="0"/>
              <a:t>safety</a:t>
            </a:r>
            <a:endParaRPr lang="nl-BE" b="1" dirty="0"/>
          </a:p>
        </p:txBody>
      </p:sp>
      <p:sp>
        <p:nvSpPr>
          <p:cNvPr id="87" name="Rounded Rectangle 86"/>
          <p:cNvSpPr/>
          <p:nvPr/>
        </p:nvSpPr>
        <p:spPr>
          <a:xfrm>
            <a:off x="3149600" y="5883941"/>
            <a:ext cx="2829473" cy="36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bg1"/>
                </a:solidFill>
              </a:rPr>
              <a:t>Debt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mediation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557447" y="6243941"/>
            <a:ext cx="5895315" cy="35302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err="1"/>
              <a:t>Blockchain</a:t>
            </a:r>
            <a:r>
              <a:rPr lang="nl-BE" sz="2000" b="1" dirty="0"/>
              <a:t> </a:t>
            </a:r>
            <a:r>
              <a:rPr lang="nl-BE" sz="2000" b="1" dirty="0" err="1" smtClean="0"/>
              <a:t>promising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technology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30156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41797" y="1295400"/>
            <a:ext cx="8060406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Blockchain &amp; government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238" name="Rounded Rectangle 237"/>
          <p:cNvSpPr/>
          <p:nvPr/>
        </p:nvSpPr>
        <p:spPr>
          <a:xfrm>
            <a:off x="2267744" y="3852881"/>
            <a:ext cx="4824536" cy="98581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/>
              <a:t>Coordinated</a:t>
            </a:r>
            <a:r>
              <a:rPr lang="nl-BE" sz="2400" b="1" dirty="0" smtClean="0"/>
              <a:t> approach </a:t>
            </a:r>
            <a:r>
              <a:rPr lang="nl-BE" sz="2400" b="1" dirty="0" err="1" smtClean="0"/>
              <a:t>for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nl-BE" sz="2400" b="1" dirty="0" smtClean="0"/>
              <a:t>cross </a:t>
            </a:r>
            <a:r>
              <a:rPr lang="nl-BE" sz="2400" b="1" dirty="0" err="1" smtClean="0"/>
              <a:t>institutional</a:t>
            </a:r>
            <a:r>
              <a:rPr lang="nl-BE" sz="2400" b="1" dirty="0" smtClean="0"/>
              <a:t> </a:t>
            </a:r>
            <a:r>
              <a:rPr lang="nl-BE" sz="2400" b="1" dirty="0"/>
              <a:t>blockchain </a:t>
            </a:r>
            <a:r>
              <a:rPr lang="nl-BE" sz="2400" b="1" dirty="0" err="1" smtClean="0"/>
              <a:t>ecosystems</a:t>
            </a:r>
            <a:endParaRPr lang="nl-BE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06897" y="1529853"/>
            <a:ext cx="7730206" cy="1220142"/>
            <a:chOff x="1007394" y="1529853"/>
            <a:chExt cx="7730206" cy="1220142"/>
          </a:xfrm>
        </p:grpSpPr>
        <p:pic>
          <p:nvPicPr>
            <p:cNvPr id="19458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394" y="1559370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8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903" y="1559370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412" y="1559369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921" y="1559368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1" name="Rounded Rectangle 390"/>
            <p:cNvSpPr/>
            <p:nvPr/>
          </p:nvSpPr>
          <p:spPr>
            <a:xfrm>
              <a:off x="4893594" y="1580373"/>
              <a:ext cx="3844006" cy="114861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/>
                <a:t>Silo 2.0</a:t>
              </a:r>
              <a:br>
                <a:rPr lang="nl-BE" sz="2400" b="1" dirty="0" smtClean="0"/>
              </a:br>
              <a:r>
                <a:rPr lang="nl-BE" sz="2000" b="1" dirty="0" err="1" smtClean="0"/>
                <a:t>Danger</a:t>
              </a:r>
              <a:r>
                <a:rPr lang="nl-BE" sz="2000" b="1" dirty="0" smtClean="0"/>
                <a:t> of data </a:t>
              </a:r>
              <a:r>
                <a:rPr lang="nl-BE" sz="2000" b="1" dirty="0" err="1" smtClean="0"/>
                <a:t>being</a:t>
              </a:r>
              <a:r>
                <a:rPr lang="nl-BE" sz="2000" b="1" dirty="0" smtClean="0"/>
                <a:t> spread in </a:t>
              </a:r>
              <a:r>
                <a:rPr lang="nl-BE" sz="2000" b="1" dirty="0" err="1" smtClean="0"/>
                <a:t>several</a:t>
              </a:r>
              <a:r>
                <a:rPr lang="nl-BE" sz="2000" b="1" dirty="0" smtClean="0"/>
                <a:t> </a:t>
              </a:r>
              <a:r>
                <a:rPr lang="nl-BE" sz="2000" b="1" dirty="0" err="1" smtClean="0"/>
                <a:t>isolated</a:t>
              </a:r>
              <a:r>
                <a:rPr lang="nl-BE" sz="2000" b="1" dirty="0" smtClean="0"/>
                <a:t> </a:t>
              </a:r>
              <a:r>
                <a:rPr lang="nl-BE" sz="2000" b="1" dirty="0" err="1" smtClean="0"/>
                <a:t>blockchains</a:t>
              </a:r>
              <a:endParaRPr lang="nl-BE" sz="2000" b="1" dirty="0"/>
            </a:p>
          </p:txBody>
        </p:sp>
        <p:pic>
          <p:nvPicPr>
            <p:cNvPr id="89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429" y="1529853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Down Arrow 89"/>
          <p:cNvSpPr/>
          <p:nvPr/>
        </p:nvSpPr>
        <p:spPr>
          <a:xfrm>
            <a:off x="4291013" y="3204334"/>
            <a:ext cx="561975" cy="438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30" name="Group 29"/>
          <p:cNvGrpSpPr/>
          <p:nvPr/>
        </p:nvGrpSpPr>
        <p:grpSpPr>
          <a:xfrm>
            <a:off x="942629" y="5422897"/>
            <a:ext cx="7258743" cy="543704"/>
            <a:chOff x="926638" y="5422897"/>
            <a:chExt cx="7258743" cy="543704"/>
          </a:xfrm>
        </p:grpSpPr>
        <p:sp>
          <p:nvSpPr>
            <p:cNvPr id="97" name="Rounded Rectangle 96"/>
            <p:cNvSpPr/>
            <p:nvPr/>
          </p:nvSpPr>
          <p:spPr>
            <a:xfrm>
              <a:off x="4730081" y="5422897"/>
              <a:ext cx="3455300" cy="543703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b="1" dirty="0" err="1" smtClean="0"/>
                <a:t>Common</a:t>
              </a:r>
              <a:r>
                <a:rPr lang="nl-BE" sz="2000" b="1" dirty="0" smtClean="0"/>
                <a:t> </a:t>
              </a:r>
              <a:r>
                <a:rPr lang="nl-BE" sz="2000" b="1" dirty="0" err="1" smtClean="0"/>
                <a:t>vision</a:t>
              </a:r>
              <a:endParaRPr lang="nl-BE" sz="2000" b="1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926638" y="5422898"/>
              <a:ext cx="3410316" cy="543703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b="1" dirty="0" err="1" smtClean="0"/>
                <a:t>Common</a:t>
              </a:r>
              <a:r>
                <a:rPr lang="nl-BE" sz="2000" b="1" dirty="0" smtClean="0"/>
                <a:t> platform</a:t>
              </a:r>
              <a:endParaRPr lang="nl-B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510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Business &amp; blockchain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Unique </a:t>
            </a:r>
            <a:r>
              <a:rPr lang="nl-BE" dirty="0" err="1" smtClean="0"/>
              <a:t>opportunities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reach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r>
              <a:rPr lang="nl-BE" dirty="0" smtClean="0"/>
              <a:t> </a:t>
            </a:r>
            <a:r>
              <a:rPr lang="nl-BE" dirty="0" err="1" smtClean="0"/>
              <a:t>optimization</a:t>
            </a:r>
            <a:r>
              <a:rPr lang="nl-BE" dirty="0" smtClean="0"/>
              <a:t> </a:t>
            </a:r>
            <a:r>
              <a:rPr lang="nl-BE" dirty="0" err="1" smtClean="0"/>
              <a:t>across</a:t>
            </a:r>
            <a:r>
              <a:rPr lang="nl-BE" dirty="0" smtClean="0"/>
              <a:t> different </a:t>
            </a:r>
            <a:r>
              <a:rPr lang="nl-BE" dirty="0" err="1" smtClean="0"/>
              <a:t>government</a:t>
            </a:r>
            <a:r>
              <a:rPr lang="nl-BE" dirty="0" smtClean="0"/>
              <a:t> levels/</a:t>
            </a:r>
            <a:r>
              <a:rPr lang="nl-BE" dirty="0" err="1" smtClean="0"/>
              <a:t>institutions</a:t>
            </a:r>
            <a:r>
              <a:rPr lang="nl-BE" dirty="0" smtClean="0"/>
              <a:t>/</a:t>
            </a:r>
            <a:r>
              <a:rPr lang="nl-BE" dirty="0" err="1" smtClean="0"/>
              <a:t>citizens</a:t>
            </a:r>
            <a:r>
              <a:rPr lang="nl-BE" dirty="0" smtClean="0"/>
              <a:t> &amp; </a:t>
            </a:r>
            <a:r>
              <a:rPr lang="nl-BE" dirty="0" err="1" smtClean="0"/>
              <a:t>enterprises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Optimized</a:t>
            </a:r>
            <a:r>
              <a:rPr lang="nl-BE" dirty="0" smtClean="0"/>
              <a:t> </a:t>
            </a:r>
            <a:r>
              <a:rPr lang="nl-BE" dirty="0" err="1" smtClean="0"/>
              <a:t>processes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in </a:t>
            </a:r>
            <a:r>
              <a:rPr lang="nl-BE" dirty="0" err="1" smtClean="0"/>
              <a:t>broader</a:t>
            </a:r>
            <a:r>
              <a:rPr lang="nl-BE" dirty="0" smtClean="0"/>
              <a:t> </a:t>
            </a:r>
            <a:r>
              <a:rPr lang="nl-BE" dirty="0" err="1" smtClean="0"/>
              <a:t>ecosystems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Coordinated</a:t>
            </a:r>
            <a:r>
              <a:rPr lang="nl-BE" dirty="0" smtClean="0"/>
              <a:t> approach </a:t>
            </a:r>
            <a:r>
              <a:rPr lang="nl-BE" dirty="0" err="1" smtClean="0"/>
              <a:t>required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Applying</a:t>
            </a:r>
            <a:r>
              <a:rPr lang="nl-BE" dirty="0" smtClean="0"/>
              <a:t> </a:t>
            </a:r>
            <a:r>
              <a:rPr lang="nl-BE" dirty="0" err="1" smtClean="0"/>
              <a:t>existing</a:t>
            </a:r>
            <a:r>
              <a:rPr lang="nl-BE" dirty="0" smtClean="0"/>
              <a:t> </a:t>
            </a:r>
            <a:r>
              <a:rPr lang="nl-BE" dirty="0" err="1" smtClean="0"/>
              <a:t>principles</a:t>
            </a:r>
            <a:r>
              <a:rPr lang="nl-BE" dirty="0" smtClean="0"/>
              <a:t> &amp; preparing </a:t>
            </a:r>
            <a:r>
              <a:rPr lang="nl-BE" dirty="0" err="1" smtClean="0"/>
              <a:t>for</a:t>
            </a:r>
            <a:r>
              <a:rPr lang="nl-BE" dirty="0" smtClean="0"/>
              <a:t> new </a:t>
            </a:r>
            <a:r>
              <a:rPr lang="nl-BE" dirty="0" err="1" smtClean="0"/>
              <a:t>ones</a:t>
            </a:r>
            <a:r>
              <a:rPr lang="nl-BE" dirty="0" smtClean="0"/>
              <a:t>: </a:t>
            </a:r>
            <a:r>
              <a:rPr lang="nl-BE" dirty="0" err="1" smtClean="0"/>
              <a:t>distributed</a:t>
            </a:r>
            <a:r>
              <a:rPr lang="nl-BE" dirty="0" smtClean="0"/>
              <a:t> trust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84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038600" cy="4857403"/>
          </a:xfrm>
        </p:spPr>
        <p:txBody>
          <a:bodyPr/>
          <a:lstStyle/>
          <a:p>
            <a:r>
              <a:rPr lang="fr-BE" dirty="0" smtClean="0"/>
              <a:t>Evolution</a:t>
            </a:r>
            <a:endParaRPr lang="fr-BE" dirty="0"/>
          </a:p>
          <a:p>
            <a:endParaRPr lang="fr-BE" dirty="0" smtClean="0"/>
          </a:p>
          <a:p>
            <a:r>
              <a:rPr lang="fr-BE" dirty="0" smtClean="0"/>
              <a:t>Expectations</a:t>
            </a:r>
          </a:p>
          <a:p>
            <a:endParaRPr lang="fr-BE" dirty="0" smtClean="0"/>
          </a:p>
          <a:p>
            <a:r>
              <a:rPr lang="fr-BE" dirty="0" smtClean="0"/>
              <a:t>Trends</a:t>
            </a:r>
          </a:p>
          <a:p>
            <a:endParaRPr lang="fr-BE" dirty="0" smtClean="0"/>
          </a:p>
          <a:p>
            <a:r>
              <a:rPr lang="fr-BE" dirty="0" err="1" smtClean="0"/>
              <a:t>Government</a:t>
            </a:r>
            <a:r>
              <a:rPr lang="fr-BE" dirty="0" smtClean="0"/>
              <a:t> ICT </a:t>
            </a:r>
            <a:r>
              <a:rPr lang="fr-BE" dirty="0" err="1" smtClean="0"/>
              <a:t>strategy</a:t>
            </a:r>
            <a:r>
              <a:rPr lang="fr-BE" dirty="0" smtClean="0"/>
              <a:t> as a </a:t>
            </a:r>
            <a:r>
              <a:rPr lang="fr-BE" dirty="0" err="1" smtClean="0"/>
              <a:t>means</a:t>
            </a:r>
            <a:endParaRPr lang="fr-BE" dirty="0" smtClean="0"/>
          </a:p>
          <a:p>
            <a:endParaRPr lang="nl-BE" dirty="0" smtClean="0"/>
          </a:p>
          <a:p>
            <a:r>
              <a:rPr lang="nl-BE" dirty="0" err="1" smtClean="0"/>
              <a:t>Conclusion</a:t>
            </a:r>
            <a:endParaRPr lang="fr-BE" dirty="0" smtClean="0"/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922114"/>
          </a:xfrm>
        </p:spPr>
        <p:txBody>
          <a:bodyPr>
            <a:normAutofit/>
          </a:bodyPr>
          <a:lstStyle/>
          <a:p>
            <a:r>
              <a:rPr lang="fr-BE" altLang="en-US" dirty="0" smtClean="0"/>
              <a:t>Agenda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E6DA-21CC-4F62-BAFE-A463F357867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2" descr="C:\JV\RootJV\49 aantemaken presentaties\IT CENTRAAL GENT 29_11_2016\gezicht en digi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220" b="-220"/>
          <a:stretch/>
        </p:blipFill>
        <p:spPr bwMode="auto">
          <a:xfrm>
            <a:off x="539552" y="1340768"/>
            <a:ext cx="401812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txBody>
          <a:bodyPr/>
          <a:lstStyle/>
          <a:p>
            <a:r>
              <a:rPr lang="nl-BE" dirty="0" smtClean="0"/>
              <a:t>Building </a:t>
            </a:r>
            <a:r>
              <a:rPr lang="nl-BE" dirty="0" err="1" smtClean="0"/>
              <a:t>mutual</a:t>
            </a:r>
            <a:r>
              <a:rPr lang="nl-BE" dirty="0" smtClean="0"/>
              <a:t> trust</a:t>
            </a:r>
          </a:p>
          <a:p>
            <a:r>
              <a:rPr lang="nl-BE" dirty="0" smtClean="0"/>
              <a:t>Through </a:t>
            </a:r>
            <a:r>
              <a:rPr lang="nl-BE" dirty="0" err="1" smtClean="0"/>
              <a:t>specific</a:t>
            </a:r>
            <a:r>
              <a:rPr lang="nl-BE" dirty="0" smtClean="0"/>
              <a:t> cooperation</a:t>
            </a:r>
          </a:p>
          <a:p>
            <a:r>
              <a:rPr lang="nl-BE" dirty="0" err="1" smtClean="0"/>
              <a:t>With</a:t>
            </a:r>
            <a:r>
              <a:rPr lang="nl-BE" dirty="0" smtClean="0"/>
              <a:t> consistent delivery, </a:t>
            </a:r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ROI</a:t>
            </a:r>
          </a:p>
          <a:p>
            <a:endParaRPr lang="nl-BE" dirty="0" smtClean="0"/>
          </a:p>
          <a:p>
            <a:r>
              <a:rPr lang="nl-BE" dirty="0" err="1" smtClean="0"/>
              <a:t>Examples</a:t>
            </a:r>
            <a:endParaRPr lang="nl-BE" dirty="0" smtClean="0"/>
          </a:p>
          <a:p>
            <a:pPr lvl="1"/>
            <a:r>
              <a:rPr lang="nl-BE" dirty="0" smtClean="0"/>
              <a:t>digital user management</a:t>
            </a:r>
          </a:p>
          <a:p>
            <a:pPr lvl="1"/>
            <a:r>
              <a:rPr lang="nl-BE" dirty="0" err="1" smtClean="0"/>
              <a:t>eBox</a:t>
            </a:r>
            <a:r>
              <a:rPr lang="nl-BE" dirty="0" smtClean="0"/>
              <a:t> </a:t>
            </a:r>
            <a:r>
              <a:rPr lang="nl-BE" dirty="0" err="1" smtClean="0"/>
              <a:t>citizen</a:t>
            </a:r>
            <a:r>
              <a:rPr lang="nl-BE" dirty="0" smtClean="0"/>
              <a:t> &amp; </a:t>
            </a:r>
            <a:r>
              <a:rPr lang="nl-BE" dirty="0" err="1" smtClean="0"/>
              <a:t>eBox</a:t>
            </a:r>
            <a:r>
              <a:rPr lang="nl-BE" dirty="0" smtClean="0"/>
              <a:t> </a:t>
            </a:r>
            <a:r>
              <a:rPr lang="nl-BE" dirty="0" err="1" smtClean="0"/>
              <a:t>enterprise</a:t>
            </a:r>
            <a:endParaRPr lang="nl-BE" dirty="0" smtClean="0"/>
          </a:p>
          <a:p>
            <a:pPr lvl="1"/>
            <a:r>
              <a:rPr lang="nl-BE" dirty="0" smtClean="0"/>
              <a:t>eHealth platform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Open government services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67" r="32358" b="-67"/>
          <a:stretch/>
        </p:blipFill>
        <p:spPr bwMode="auto">
          <a:xfrm>
            <a:off x="474047" y="1484784"/>
            <a:ext cx="403244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9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Example: eHealth platform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8" name="Picture 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sz="2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0805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Oval 87"/>
          <p:cNvSpPr>
            <a:spLocks noChangeArrowheads="1"/>
          </p:cNvSpPr>
          <p:nvPr/>
        </p:nvSpPr>
        <p:spPr bwMode="auto">
          <a:xfrm>
            <a:off x="7659688" y="4117974"/>
            <a:ext cx="735012" cy="904875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Basic services </a:t>
            </a:r>
            <a:r>
              <a:rPr lang="nl-BE" sz="2400" b="1" i="1" dirty="0" err="1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eHealth</a:t>
            </a:r>
            <a:r>
              <a:rPr lang="nl-BE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platform</a:t>
            </a:r>
            <a:endParaRPr lang="nl-BE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BE" altLang="en-US" b="1" i="1" dirty="0" err="1" smtClean="0">
                <a:solidFill>
                  <a:srgbClr val="000000"/>
                </a:solidFill>
              </a:rPr>
              <a:t>Network</a:t>
            </a:r>
            <a:endParaRPr lang="nl-BE" altLang="en-US" b="1" i="1" dirty="0">
              <a:solidFill>
                <a:srgbClr val="00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713413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3476625" y="128905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Patients</a:t>
            </a:r>
            <a:r>
              <a:rPr lang="nl-BE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nl-BE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health</a:t>
            </a:r>
            <a:r>
              <a:rPr lang="nl-BE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care providers, </a:t>
            </a:r>
            <a:br>
              <a:rPr lang="nl-BE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nl-BE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health</a:t>
            </a:r>
            <a:r>
              <a:rPr lang="nl-BE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nl-BE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facilities</a:t>
            </a:r>
            <a:endParaRPr lang="nl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" name="Picture 20" descr="FOD_teken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1560" y="6091238"/>
            <a:ext cx="11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 sz="2000" b="1" i="1" dirty="0" err="1" smtClean="0">
                <a:solidFill>
                  <a:srgbClr val="CC9900"/>
                </a:solidFill>
                <a:latin typeface="Calibri" pitchFamily="34" charset="0"/>
              </a:rPr>
              <a:t>Suppliers</a:t>
            </a:r>
            <a:endParaRPr lang="nl-BE" altLang="en-US" sz="2000" b="1" i="1" dirty="0">
              <a:solidFill>
                <a:srgbClr val="CC99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1560" y="3357562"/>
            <a:ext cx="769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 sz="2000" b="1" i="1" dirty="0" err="1" smtClean="0">
                <a:solidFill>
                  <a:srgbClr val="CC9900"/>
                </a:solidFill>
              </a:rPr>
              <a:t>Users</a:t>
            </a:r>
            <a:endParaRPr lang="nl-BE" altLang="en-US" sz="2000" b="1" i="1" dirty="0">
              <a:solidFill>
                <a:srgbClr val="CC9900"/>
              </a:solidFill>
              <a:latin typeface="Calibri" pitchFamily="34" charset="0"/>
            </a:endParaRPr>
          </a:p>
        </p:txBody>
      </p:sp>
      <p:sp>
        <p:nvSpPr>
          <p:cNvPr id="24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eHealth</a:t>
            </a: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portal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26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fontAlgn="auto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Health portal</a:t>
              </a:r>
              <a:endParaRPr lang="nl-BE" sz="1000" i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8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9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0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VAS</a:t>
              </a:r>
              <a:endPara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pic>
          <p:nvPicPr>
            <p:cNvPr id="31" name="Picture 30" descr="FOD_tekening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Software </a:t>
            </a:r>
            <a:r>
              <a:rPr lang="nl-BE" sz="14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health</a:t>
            </a: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nl-BE" sz="14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facility</a:t>
            </a:r>
            <a:endParaRPr lang="nl-BE" sz="1000" i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3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  <a:endParaRPr lang="nl-BE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MyCareNet</a:t>
            </a:r>
            <a:endParaRPr lang="nl-BE" sz="1000" i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8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  <a:endParaRPr lang="nl-BE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Software </a:t>
            </a:r>
            <a:b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HC provider</a:t>
            </a:r>
            <a:endParaRPr lang="nl-BE" sz="1000" i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5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6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8" name="AutoShape 52"/>
          <p:cNvSpPr>
            <a:spLocks noChangeArrowheads="1"/>
          </p:cNvSpPr>
          <p:nvPr/>
        </p:nvSpPr>
        <p:spPr bwMode="auto">
          <a:xfrm rot="5400000">
            <a:off x="2617788" y="14097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9" name="AutoShape 53"/>
          <p:cNvSpPr>
            <a:spLocks noChangeArrowheads="1"/>
          </p:cNvSpPr>
          <p:nvPr/>
        </p:nvSpPr>
        <p:spPr bwMode="auto">
          <a:xfrm rot="5400000">
            <a:off x="1239838" y="91757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0" name="AutoShape 54"/>
          <p:cNvSpPr>
            <a:spLocks noChangeArrowheads="1"/>
          </p:cNvSpPr>
          <p:nvPr/>
        </p:nvSpPr>
        <p:spPr bwMode="auto">
          <a:xfrm rot="5400000">
            <a:off x="5346700" y="17097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1" name="AutoShape 55"/>
          <p:cNvSpPr>
            <a:spLocks noChangeArrowheads="1"/>
          </p:cNvSpPr>
          <p:nvPr/>
        </p:nvSpPr>
        <p:spPr bwMode="auto">
          <a:xfrm rot="5400000">
            <a:off x="7808119" y="710407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2" name="AutoShape 56"/>
          <p:cNvSpPr>
            <a:spLocks noChangeArrowheads="1"/>
          </p:cNvSpPr>
          <p:nvPr/>
        </p:nvSpPr>
        <p:spPr bwMode="auto">
          <a:xfrm rot="5400000">
            <a:off x="6622257" y="1221581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Site </a:t>
            </a: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NIHDI</a:t>
            </a:r>
            <a:endParaRPr lang="nl-BE" sz="1000" i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  <a:endParaRPr lang="nl-BE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8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0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2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3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9" name="Picture 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logo_ziekenhuis_1083990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Logo huisa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455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900" y="20748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400" y="213995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900" y="22050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400" y="227012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  <a:endParaRPr lang="nl-BE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8" name="Picture 2" descr="http://vlaamspatientenplatform.be/_plugin/ckfinder/userfiles/images/logo_ehealth_hom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205834"/>
            <a:ext cx="1408113" cy="6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r>
              <a:rPr lang="nl-BE" smtClean="0"/>
              <a:t>: eHealth platform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809641"/>
              </p:ext>
            </p:extLst>
          </p:nvPr>
        </p:nvGraphicFramePr>
        <p:xfrm>
          <a:off x="457200" y="1360512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17" y="938452"/>
            <a:ext cx="2088083" cy="84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r>
              <a:rPr lang="nl-BE" smtClean="0"/>
              <a:t>: eHealth platform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Government (eHealth platform) </a:t>
            </a:r>
          </a:p>
          <a:p>
            <a:pPr lvl="1"/>
            <a:r>
              <a:rPr lang="nl-BE" altLang="en-US" smtClean="0">
                <a:sym typeface="Arial" charset="0"/>
              </a:rPr>
              <a:t>develop vision &amp; strategy regarding eHealth </a:t>
            </a:r>
          </a:p>
          <a:p>
            <a:pPr lvl="1"/>
            <a:r>
              <a:rPr lang="nl-BE" altLang="en-US" smtClean="0">
                <a:sym typeface="Arial" charset="0"/>
              </a:rPr>
              <a:t>organize cooperation &amp; drive change</a:t>
            </a:r>
          </a:p>
          <a:p>
            <a:pPr lvl="1"/>
            <a:r>
              <a:rPr lang="nl-BE" altLang="en-US" smtClean="0">
                <a:sym typeface="Arial" charset="0"/>
              </a:rPr>
              <a:t>establish functional &amp; technical norms, standards, specifications, IT reference architecture</a:t>
            </a:r>
          </a:p>
          <a:p>
            <a:pPr lvl="1"/>
            <a:r>
              <a:rPr lang="nl-BE" altLang="en-US" smtClean="0">
                <a:sym typeface="Arial" charset="0"/>
              </a:rPr>
              <a:t>certify software for electronic health records management to several health care actors </a:t>
            </a:r>
          </a:p>
          <a:p>
            <a:pPr lvl="1"/>
            <a:r>
              <a:rPr lang="nl-BE" altLang="en-US" smtClean="0">
                <a:sym typeface="Arial" charset="0"/>
              </a:rPr>
              <a:t>design, elaborate and manage a common platform for secure digital data exchange &amp; related basic services </a:t>
            </a:r>
          </a:p>
          <a:p>
            <a:pPr lvl="1"/>
            <a:r>
              <a:rPr lang="nl-BE" altLang="en-US" smtClean="0">
                <a:sym typeface="Arial" charset="0"/>
              </a:rPr>
              <a:t>agree upon governance, quality standards and compliance</a:t>
            </a:r>
          </a:p>
          <a:p>
            <a:pPr lvl="1"/>
            <a:r>
              <a:rPr lang="nl-BE" altLang="en-US" smtClean="0">
                <a:sym typeface="Arial" charset="0"/>
              </a:rPr>
              <a:t>promote and coordinate the creation of programmes &amp; projects</a:t>
            </a:r>
            <a:endParaRPr lang="nl-BE" smtClean="0"/>
          </a:p>
          <a:p>
            <a:r>
              <a:rPr lang="nl-BE" smtClean="0"/>
              <a:t>Private sector</a:t>
            </a:r>
          </a:p>
          <a:p>
            <a:pPr lvl="1"/>
            <a:r>
              <a:rPr lang="nl-BE" smtClean="0"/>
              <a:t>develop &amp; offer </a:t>
            </a:r>
            <a:r>
              <a:rPr lang="nl-BE" altLang="en-US" smtClean="0">
                <a:sym typeface="Arial" charset="0"/>
              </a:rPr>
              <a:t>electronic health records management </a:t>
            </a:r>
            <a:r>
              <a:rPr lang="nl-BE" smtClean="0"/>
              <a:t>software in the health care sector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17" y="938452"/>
            <a:ext cx="2088083" cy="84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1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G-Cloud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smtClean="0"/>
          </a:p>
          <a:p>
            <a:r>
              <a:rPr lang="en-GB" noProof="0" smtClean="0"/>
              <a:t>Shared public ICT platform </a:t>
            </a:r>
          </a:p>
          <a:p>
            <a:pPr lvl="1"/>
            <a:r>
              <a:rPr lang="en-GB" noProof="0" smtClean="0"/>
              <a:t>current target: federal state (FPS, PPP, Public Institutions of Social Security, Institutions of Public Benefit)</a:t>
            </a:r>
          </a:p>
          <a:p>
            <a:pPr lvl="1"/>
            <a:r>
              <a:rPr lang="en-GB" noProof="0" smtClean="0"/>
              <a:t>can be extended to other interested authorities </a:t>
            </a:r>
          </a:p>
          <a:p>
            <a:endParaRPr lang="en-GB" noProof="0" smtClean="0"/>
          </a:p>
          <a:p>
            <a:r>
              <a:rPr lang="en-GB" noProof="0" smtClean="0"/>
              <a:t>Hybrid community cloud model </a:t>
            </a:r>
          </a:p>
          <a:p>
            <a:pPr lvl="1"/>
            <a:r>
              <a:rPr lang="en-GB" noProof="0" smtClean="0"/>
              <a:t>use of public cloud if possible </a:t>
            </a:r>
          </a:p>
          <a:p>
            <a:pPr lvl="1"/>
            <a:r>
              <a:rPr lang="en-GB" noProof="0" smtClean="0"/>
              <a:t>private community cloud hosted in </a:t>
            </a:r>
            <a:r>
              <a:rPr lang="en-GB" smtClean="0"/>
              <a:t>government managed </a:t>
            </a:r>
            <a:r>
              <a:rPr lang="en-GB" noProof="0" smtClean="0"/>
              <a:t>data centers</a:t>
            </a:r>
          </a:p>
          <a:p>
            <a:pPr lvl="1"/>
            <a:r>
              <a:rPr lang="en-GB" noProof="0" smtClean="0"/>
              <a:t>operational implementation with strong involvement of the private sector </a:t>
            </a: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fr-FR" smtClean="0"/>
              <a:pPr/>
              <a:t>24</a:t>
            </a:fld>
            <a:endParaRPr lang="nl-BE" dirty="0"/>
          </a:p>
        </p:txBody>
      </p:sp>
      <p:pic>
        <p:nvPicPr>
          <p:cNvPr id="2051" name="Picture 3" descr="X:\PROJECTS\G-Cloud Communicatie\LOGO\071-15-logo-med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42" y="404665"/>
            <a:ext cx="1916489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922114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Types of cloud </a:t>
            </a:r>
            <a:r>
              <a:rPr lang="en-US" dirty="0" smtClean="0"/>
              <a:t>deployments</a:t>
            </a:r>
            <a:endParaRPr lang="en-US" dirty="0"/>
          </a:p>
        </p:txBody>
      </p:sp>
      <p:sp>
        <p:nvSpPr>
          <p:cNvPr id="121" name="Slide Number Placeholder 1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ABAFA-ABC8-4E94-A238-939346DDB176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46600" y="1268760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6200" y="2636912"/>
            <a:ext cx="7838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200" y="4365104"/>
            <a:ext cx="7838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7969" y="1412776"/>
            <a:ext cx="0" cy="4680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9838" y="4512955"/>
            <a:ext cx="461665" cy="1477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06990" y="5990283"/>
            <a:ext cx="7452344" cy="393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439" y="2523961"/>
            <a:ext cx="461665" cy="19540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Access/Control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19" y="1458650"/>
            <a:ext cx="461665" cy="1178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BE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hared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8096" y="62051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4492" y="620514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l-BE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ocation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5311" y="6205140"/>
            <a:ext cx="2087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2180" y="110451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Cloud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2886" y="2668270"/>
            <a:ext cx="3520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Cloud on-</a:t>
            </a:r>
            <a:r>
              <a:rPr lang="nl-BE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9952" y="2636912"/>
            <a:ext cx="475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Outsourced</a:t>
            </a:r>
            <a:r>
              <a:rPr lang="nl-BE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Cloud (= off-</a:t>
            </a:r>
            <a:r>
              <a:rPr lang="nl-BE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  <a:r>
              <a:rPr lang="nl-BE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67944" y="4328289"/>
            <a:ext cx="484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Outsourced</a:t>
            </a:r>
            <a:r>
              <a:rPr lang="nl-BE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Private Cloud (= off-</a:t>
            </a:r>
            <a:r>
              <a:rPr lang="nl-BE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  <a:r>
              <a:rPr lang="nl-BE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5671" y="4365104"/>
            <a:ext cx="3520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Cloud on-</a:t>
            </a:r>
            <a:r>
              <a:rPr lang="nl-BE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54" y="1473845"/>
            <a:ext cx="928742" cy="9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18" y="3085835"/>
            <a:ext cx="684193" cy="6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97" y="4821653"/>
            <a:ext cx="928742" cy="9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7416316" y="3085835"/>
            <a:ext cx="928742" cy="928742"/>
            <a:chOff x="6782780" y="3149672"/>
            <a:chExt cx="928742" cy="928742"/>
          </a:xfrm>
        </p:grpSpPr>
        <p:pic>
          <p:nvPicPr>
            <p:cNvPr id="1028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213" y="3392270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7254874" y="4697621"/>
            <a:ext cx="1120431" cy="1100281"/>
            <a:chOff x="6782780" y="3149672"/>
            <a:chExt cx="928742" cy="928742"/>
          </a:xfrm>
        </p:grpSpPr>
        <p:pic>
          <p:nvPicPr>
            <p:cNvPr id="48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249" y="3403305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3368176" y="5351299"/>
            <a:ext cx="189198" cy="26638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518708" y="5427557"/>
            <a:ext cx="189198" cy="26638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518708" y="3928669"/>
            <a:ext cx="189198" cy="26638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518708" y="4941168"/>
            <a:ext cx="189198" cy="26638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3368176" y="4998100"/>
            <a:ext cx="189198" cy="2663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1367644" y="5351299"/>
            <a:ext cx="189198" cy="26638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1367644" y="4998100"/>
            <a:ext cx="189198" cy="26638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940152" y="3928669"/>
            <a:ext cx="189198" cy="26638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518708" y="3283826"/>
            <a:ext cx="189198" cy="26638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940152" y="3283826"/>
            <a:ext cx="189198" cy="26638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2416108" y="3954617"/>
            <a:ext cx="189198" cy="26638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2834630" y="3954617"/>
            <a:ext cx="189198" cy="26638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1367644" y="3550206"/>
            <a:ext cx="189198" cy="26638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1786166" y="3550206"/>
            <a:ext cx="189198" cy="26638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3635896" y="3550206"/>
            <a:ext cx="189198" cy="26638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518708" y="2143273"/>
            <a:ext cx="189198" cy="26638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940152" y="2143273"/>
            <a:ext cx="189198" cy="26638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7741778" y="2143273"/>
            <a:ext cx="189198" cy="26638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7741778" y="1652774"/>
            <a:ext cx="189198" cy="26638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8163222" y="1652774"/>
            <a:ext cx="189198" cy="266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3417016"/>
            <a:ext cx="818914" cy="488234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6" name="Rectangle 125"/>
          <p:cNvSpPr/>
          <p:nvPr/>
        </p:nvSpPr>
        <p:spPr>
          <a:xfrm>
            <a:off x="3534966" y="3417016"/>
            <a:ext cx="379809" cy="488234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7" name="Rectangle 126"/>
          <p:cNvSpPr/>
          <p:nvPr/>
        </p:nvSpPr>
        <p:spPr>
          <a:xfrm>
            <a:off x="1259631" y="4810125"/>
            <a:ext cx="2426543" cy="990600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8" name="Rectangle 127"/>
          <p:cNvSpPr/>
          <p:nvPr/>
        </p:nvSpPr>
        <p:spPr>
          <a:xfrm>
            <a:off x="2307382" y="3114675"/>
            <a:ext cx="818914" cy="1181100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2" name="Rectangle 131"/>
          <p:cNvSpPr/>
          <p:nvPr/>
        </p:nvSpPr>
        <p:spPr>
          <a:xfrm>
            <a:off x="5423402" y="4810124"/>
            <a:ext cx="379809" cy="981075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3" name="Rectangle 132"/>
          <p:cNvSpPr/>
          <p:nvPr/>
        </p:nvSpPr>
        <p:spPr>
          <a:xfrm>
            <a:off x="5403007" y="3788491"/>
            <a:ext cx="818914" cy="488234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4" name="Rectangle 133"/>
          <p:cNvSpPr/>
          <p:nvPr/>
        </p:nvSpPr>
        <p:spPr>
          <a:xfrm>
            <a:off x="5403007" y="3150316"/>
            <a:ext cx="818914" cy="488234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5" name="Rectangle 134"/>
          <p:cNvSpPr/>
          <p:nvPr/>
        </p:nvSpPr>
        <p:spPr>
          <a:xfrm>
            <a:off x="5403007" y="2016841"/>
            <a:ext cx="818914" cy="488234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6" name="Rectangle 135"/>
          <p:cNvSpPr/>
          <p:nvPr/>
        </p:nvSpPr>
        <p:spPr>
          <a:xfrm>
            <a:off x="7631857" y="1512016"/>
            <a:ext cx="818914" cy="488234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7" name="Straight Arrow Connector 136"/>
          <p:cNvCxnSpPr/>
          <p:nvPr/>
        </p:nvCxnSpPr>
        <p:spPr>
          <a:xfrm flipV="1">
            <a:off x="2081218" y="3557588"/>
            <a:ext cx="285745" cy="1033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 flipV="1">
            <a:off x="3086100" y="3500438"/>
            <a:ext cx="452882" cy="1604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 flipV="1">
            <a:off x="2834630" y="3705225"/>
            <a:ext cx="65909" cy="1912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1590680" y="5414963"/>
            <a:ext cx="309558" cy="795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1590680" y="5170617"/>
            <a:ext cx="323845" cy="5860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 flipV="1">
            <a:off x="2987824" y="5414963"/>
            <a:ext cx="315194" cy="795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976563" y="5184905"/>
            <a:ext cx="326455" cy="538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5802675" y="5328341"/>
            <a:ext cx="1736363" cy="151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6218076" y="3417016"/>
            <a:ext cx="1344774" cy="221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218076" y="3738563"/>
            <a:ext cx="1354299" cy="2940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6218076" y="2114550"/>
            <a:ext cx="173199" cy="1488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7343775" y="1769912"/>
            <a:ext cx="288082" cy="541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 flipV="1">
            <a:off x="7362825" y="2157413"/>
            <a:ext cx="340470" cy="1411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4314825" y="1850989"/>
            <a:ext cx="463550" cy="34925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0" name="TextBox 149"/>
          <p:cNvSpPr txBox="1"/>
          <p:nvPr/>
        </p:nvSpPr>
        <p:spPr>
          <a:xfrm rot="16200000">
            <a:off x="3115387" y="3427773"/>
            <a:ext cx="286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Basic principles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smtClean="0"/>
          </a:p>
          <a:p>
            <a:r>
              <a:rPr lang="en-GB" noProof="0" smtClean="0"/>
              <a:t>Maximize synergy where possible, generate efficiency gains and/or savings, while maintaining or improving service quality to citizens / enterprises / public institutions</a:t>
            </a:r>
          </a:p>
          <a:p>
            <a:endParaRPr lang="en-GB" noProof="0" smtClean="0"/>
          </a:p>
          <a:p>
            <a:r>
              <a:rPr lang="en-GB" noProof="0" smtClean="0"/>
              <a:t>In line with overall synergy programme: assign services to the most capable </a:t>
            </a:r>
            <a:r>
              <a:rPr lang="en-GB" smtClean="0"/>
              <a:t>one or </a:t>
            </a:r>
            <a:r>
              <a:rPr lang="en-GB" noProof="0" smtClean="0"/>
              <a:t>propose shared services </a:t>
            </a:r>
          </a:p>
          <a:p>
            <a:endParaRPr lang="en-GB" noProof="0" smtClean="0"/>
          </a:p>
          <a:p>
            <a:r>
              <a:rPr lang="en-GB" noProof="0" smtClean="0"/>
              <a:t>Synergy based on result orientation, sense of responsibility and mutual trust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fr-BE" smtClean="0"/>
              <a:pPr/>
              <a:t>26</a:t>
            </a:fld>
            <a:endParaRPr lang="nl-BE" dirty="0"/>
          </a:p>
        </p:txBody>
      </p:sp>
      <p:pic>
        <p:nvPicPr>
          <p:cNvPr id="5" name="Picture 3" descr="X:\PROJECTS\G-Cloud Communicatie\LOGO\071-15-logo-med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42" y="404665"/>
            <a:ext cx="1916489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75656" y="1484313"/>
            <a:ext cx="6192688" cy="4897015"/>
            <a:chOff x="1475656" y="1484313"/>
            <a:chExt cx="6192688" cy="4897015"/>
          </a:xfrm>
        </p:grpSpPr>
        <p:sp>
          <p:nvSpPr>
            <p:cNvPr id="36" name="Oval 35"/>
            <p:cNvSpPr/>
            <p:nvPr/>
          </p:nvSpPr>
          <p:spPr>
            <a:xfrm>
              <a:off x="1475656" y="1484313"/>
              <a:ext cx="6192688" cy="4897015"/>
            </a:xfrm>
            <a:prstGeom prst="ellipse">
              <a:avLst/>
            </a:prstGeom>
            <a:noFill/>
            <a:ln w="5080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88909" y="3256722"/>
              <a:ext cx="2194896" cy="830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lvl="0"/>
              <a:r>
                <a:rPr lang="nl-BE" sz="4800" b="1" dirty="0" err="1" smtClean="0">
                  <a:solidFill>
                    <a:schemeClr val="tx2"/>
                  </a:solidFill>
                </a:rPr>
                <a:t>Synergy</a:t>
              </a:r>
              <a:endParaRPr lang="nl-BE" sz="4800" dirty="0"/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G-Cloud ‘products’ 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2387" y="6559574"/>
            <a:ext cx="694109" cy="202568"/>
          </a:xfrm>
        </p:spPr>
        <p:txBody>
          <a:bodyPr rIns="36000" bIns="0"/>
          <a:lstStyle/>
          <a:p>
            <a:fld id="{13B540AB-6939-4937-A918-1D15FF1C7CE3}" type="slidenum">
              <a:rPr lang="nl-BE"/>
              <a:pPr/>
              <a:t>27</a:t>
            </a:fld>
            <a:endParaRPr lang="nl-BE" dirty="0"/>
          </a:p>
        </p:txBody>
      </p:sp>
      <p:grpSp>
        <p:nvGrpSpPr>
          <p:cNvPr id="55" name="Group 54"/>
          <p:cNvGrpSpPr/>
          <p:nvPr/>
        </p:nvGrpSpPr>
        <p:grpSpPr>
          <a:xfrm>
            <a:off x="3055440" y="1009861"/>
            <a:ext cx="3033120" cy="1267011"/>
            <a:chOff x="3055440" y="1009861"/>
            <a:chExt cx="3033120" cy="1267011"/>
          </a:xfrm>
        </p:grpSpPr>
        <p:sp>
          <p:nvSpPr>
            <p:cNvPr id="24" name="Oval 23"/>
            <p:cNvSpPr/>
            <p:nvPr/>
          </p:nvSpPr>
          <p:spPr>
            <a:xfrm>
              <a:off x="3055440" y="1009861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499630" y="1195410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err="1" smtClean="0">
                  <a:solidFill>
                    <a:schemeClr val="bg1"/>
                  </a:solidFill>
                </a:rPr>
                <a:t>Procurement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88144" y="2993762"/>
            <a:ext cx="3248352" cy="1356919"/>
            <a:chOff x="5788144" y="2993762"/>
            <a:chExt cx="3248352" cy="1356919"/>
          </a:xfrm>
        </p:grpSpPr>
        <p:sp>
          <p:nvSpPr>
            <p:cNvPr id="27" name="Oval 26"/>
            <p:cNvSpPr/>
            <p:nvPr/>
          </p:nvSpPr>
          <p:spPr>
            <a:xfrm>
              <a:off x="5788144" y="2993762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6263854" y="3192478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smtClean="0">
                  <a:solidFill>
                    <a:schemeClr val="bg1"/>
                  </a:solidFill>
                </a:rPr>
                <a:t>Services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504" y="2993762"/>
            <a:ext cx="3033120" cy="1267011"/>
            <a:chOff x="107504" y="2993762"/>
            <a:chExt cx="3033120" cy="1267011"/>
          </a:xfrm>
        </p:grpSpPr>
        <p:sp>
          <p:nvSpPr>
            <p:cNvPr id="30" name="Oval 29"/>
            <p:cNvSpPr/>
            <p:nvPr/>
          </p:nvSpPr>
          <p:spPr>
            <a:xfrm>
              <a:off x="107504" y="2993762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51694" y="3179311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err="1" smtClean="0">
                  <a:solidFill>
                    <a:schemeClr val="bg1"/>
                  </a:solidFill>
                </a:rPr>
                <a:t>Projects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47824" y="5373216"/>
            <a:ext cx="3248352" cy="1356919"/>
            <a:chOff x="2947824" y="5373216"/>
            <a:chExt cx="3248352" cy="1356919"/>
          </a:xfrm>
        </p:grpSpPr>
        <p:sp>
          <p:nvSpPr>
            <p:cNvPr id="33" name="Oval 32"/>
            <p:cNvSpPr/>
            <p:nvPr/>
          </p:nvSpPr>
          <p:spPr>
            <a:xfrm>
              <a:off x="2947824" y="5373216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3423534" y="5571932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err="1" smtClean="0">
                  <a:solidFill>
                    <a:schemeClr val="bg1"/>
                  </a:solidFill>
                </a:rPr>
                <a:t>Know-how</a:t>
              </a:r>
              <a:r>
                <a:rPr lang="nl-BE" sz="2800" b="1" kern="1200" dirty="0" smtClean="0">
                  <a:solidFill>
                    <a:schemeClr val="bg1"/>
                  </a:solidFill>
                </a:rPr>
                <a:t> &amp; Expertise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9450" y="1268760"/>
            <a:ext cx="2081423" cy="1379302"/>
            <a:chOff x="621511" y="2708919"/>
            <a:chExt cx="2081423" cy="1379302"/>
          </a:xfrm>
        </p:grpSpPr>
        <p:sp>
          <p:nvSpPr>
            <p:cNvPr id="40" name="Oval 39"/>
            <p:cNvSpPr/>
            <p:nvPr/>
          </p:nvSpPr>
          <p:spPr>
            <a:xfrm>
              <a:off x="621511" y="3289319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Cooperation</a:t>
              </a:r>
              <a:r>
                <a:rPr lang="nl-BE" sz="2000" b="1" dirty="0" err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1" name="Picture 4" descr="https://livebinders.files.wordpress.com/2010/10/collaboration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8" y="2708919"/>
              <a:ext cx="1306469" cy="97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6149929" y="1394508"/>
            <a:ext cx="2081423" cy="1240754"/>
            <a:chOff x="4120938" y="2856064"/>
            <a:chExt cx="2081423" cy="1240754"/>
          </a:xfrm>
        </p:grpSpPr>
        <p:sp>
          <p:nvSpPr>
            <p:cNvPr id="43" name="Oval 42"/>
            <p:cNvSpPr/>
            <p:nvPr/>
          </p:nvSpPr>
          <p:spPr>
            <a:xfrm>
              <a:off x="4120938" y="3297916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Efficiency</a:t>
              </a:r>
              <a:r>
                <a:rPr lang="nl-BE" sz="2000" b="1" dirty="0" err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4" name="Picture 8" descr="http://www.thinkautomation.com/Sitefinity/WebsiteTemplates/Think/App_Themes/images/auto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415" y="2856064"/>
              <a:ext cx="1306469" cy="7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6149929" y="4440097"/>
            <a:ext cx="2081423" cy="1193972"/>
            <a:chOff x="621511" y="5421585"/>
            <a:chExt cx="2081423" cy="1193972"/>
          </a:xfrm>
        </p:grpSpPr>
        <p:sp>
          <p:nvSpPr>
            <p:cNvPr id="46" name="Oval 45"/>
            <p:cNvSpPr/>
            <p:nvPr/>
          </p:nvSpPr>
          <p:spPr>
            <a:xfrm>
              <a:off x="621511" y="5816655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Quality</a:t>
              </a:r>
              <a:r>
                <a:rPr lang="nl-BE" sz="2000" b="1" dirty="0" err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7" name="Picture 10" descr="http://www.dcregionrealestate.com/wp-content/uploads/2014/03/top_quality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198" y="5421585"/>
              <a:ext cx="964049" cy="68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759450" y="4440097"/>
            <a:ext cx="2081423" cy="1293159"/>
            <a:chOff x="4466625" y="5334255"/>
            <a:chExt cx="2081423" cy="1293159"/>
          </a:xfrm>
        </p:grpSpPr>
        <p:sp>
          <p:nvSpPr>
            <p:cNvPr id="49" name="Oval 48"/>
            <p:cNvSpPr/>
            <p:nvPr/>
          </p:nvSpPr>
          <p:spPr>
            <a:xfrm>
              <a:off x="4466625" y="5828512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Costs</a:t>
              </a:r>
              <a:r>
                <a:rPr lang="nl-BE" sz="2000" b="1" dirty="0" err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â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50" name="Picture 6" descr="http://www.addit.pl/new/images/stories/cost%20reduction%20projects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102" y="5334255"/>
              <a:ext cx="1295827" cy="868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3" descr="X:\PROJECTS\G-Cloud Communicatie\LOGO\071-15-logo-mediu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42" y="404665"/>
            <a:ext cx="1916489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JV\RootJV\49 aantemaken presentaties\IT CENTRAAL GENT 29_11_2016\meetings-114919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2" t="18146" r="24172" b="2795"/>
          <a:stretch/>
        </p:blipFill>
        <p:spPr>
          <a:xfrm>
            <a:off x="599449" y="1387206"/>
            <a:ext cx="3754102" cy="4850106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G-Cloud ≠ ICT </a:t>
            </a:r>
            <a:r>
              <a:rPr lang="nl-BE" dirty="0" err="1" smtClean="0"/>
              <a:t>insourcing</a:t>
            </a:r>
            <a:endParaRPr lang="fr-BE" dirty="0" smtClean="0"/>
          </a:p>
          <a:p>
            <a:r>
              <a:rPr lang="fr-BE" dirty="0" smtClean="0"/>
              <a:t>Public </a:t>
            </a:r>
            <a:r>
              <a:rPr lang="fr-BE" dirty="0" err="1" smtClean="0"/>
              <a:t>procurement</a:t>
            </a:r>
            <a:endParaRPr lang="fr-BE" dirty="0" smtClean="0"/>
          </a:p>
          <a:p>
            <a:pPr lvl="1"/>
            <a:r>
              <a:rPr lang="fr-BE" dirty="0" smtClean="0"/>
              <a:t>translation </a:t>
            </a:r>
            <a:r>
              <a:rPr lang="fr-BE" dirty="0" err="1" smtClean="0"/>
              <a:t>tool</a:t>
            </a:r>
            <a:endParaRPr lang="fr-BE" dirty="0" smtClean="0"/>
          </a:p>
          <a:p>
            <a:pPr lvl="1"/>
            <a:r>
              <a:rPr lang="fr-BE" dirty="0" err="1" smtClean="0"/>
              <a:t>converged</a:t>
            </a:r>
            <a:r>
              <a:rPr lang="fr-BE" dirty="0" smtClean="0"/>
              <a:t> infrastructure</a:t>
            </a:r>
          </a:p>
          <a:p>
            <a:pPr lvl="1"/>
            <a:r>
              <a:rPr lang="fr-BE" dirty="0" err="1" smtClean="0"/>
              <a:t>unified</a:t>
            </a:r>
            <a:r>
              <a:rPr lang="fr-BE" dirty="0" smtClean="0"/>
              <a:t> communications</a:t>
            </a:r>
          </a:p>
          <a:p>
            <a:pPr lvl="1"/>
            <a:r>
              <a:rPr lang="fr-BE" dirty="0" smtClean="0"/>
              <a:t>IAP (network </a:t>
            </a:r>
            <a:r>
              <a:rPr lang="fr-BE" dirty="0" err="1" smtClean="0"/>
              <a:t>security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ITSM (Service </a:t>
            </a:r>
            <a:r>
              <a:rPr lang="fr-BE" dirty="0" err="1" smtClean="0"/>
              <a:t>Now</a:t>
            </a:r>
            <a:r>
              <a:rPr lang="fr-BE" dirty="0" smtClean="0"/>
              <a:t>)</a:t>
            </a:r>
          </a:p>
          <a:p>
            <a:pPr lvl="1"/>
            <a:r>
              <a:rPr lang="fr-BE" dirty="0" err="1" smtClean="0"/>
              <a:t>storage</a:t>
            </a:r>
            <a:endParaRPr lang="fr-BE" dirty="0" smtClean="0"/>
          </a:p>
          <a:p>
            <a:pPr lvl="1"/>
            <a:r>
              <a:rPr lang="fr-BE" dirty="0" smtClean="0"/>
              <a:t>back-up...</a:t>
            </a:r>
          </a:p>
          <a:p>
            <a:r>
              <a:rPr lang="nl-BE" dirty="0" err="1" smtClean="0"/>
              <a:t>Consultation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sector </a:t>
            </a:r>
            <a:r>
              <a:rPr lang="nl-BE" dirty="0" err="1" smtClean="0"/>
              <a:t>regarding</a:t>
            </a:r>
            <a:r>
              <a:rPr lang="nl-BE" dirty="0" smtClean="0"/>
              <a:t> </a:t>
            </a:r>
            <a:r>
              <a:rPr lang="nl-BE" dirty="0" err="1" smtClean="0"/>
              <a:t>vendor-specific</a:t>
            </a:r>
            <a:r>
              <a:rPr lang="nl-BE" dirty="0" smtClean="0"/>
              <a:t> platforms:  IBM, Microsoft, Oracle, Red Hat, SAS...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role</a:t>
            </a:r>
            <a:r>
              <a:rPr lang="fr-BE" dirty="0" smtClean="0"/>
              <a:t> of the </a:t>
            </a:r>
            <a:r>
              <a:rPr lang="fr-BE" dirty="0" err="1" smtClean="0"/>
              <a:t>private</a:t>
            </a:r>
            <a:r>
              <a:rPr lang="fr-BE" dirty="0" smtClean="0"/>
              <a:t> </a:t>
            </a:r>
            <a:r>
              <a:rPr lang="fr-BE" dirty="0" err="1" smtClean="0"/>
              <a:t>sector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24130"/>
          <a:stretch/>
        </p:blipFill>
        <p:spPr>
          <a:xfrm>
            <a:off x="539552" y="1739949"/>
            <a:ext cx="4038600" cy="4714346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4008" y="1739949"/>
            <a:ext cx="4244280" cy="4857403"/>
          </a:xfrm>
        </p:spPr>
        <p:txBody>
          <a:bodyPr/>
          <a:lstStyle/>
          <a:p>
            <a:r>
              <a:rPr lang="en-US" dirty="0" smtClean="0"/>
              <a:t>Public &amp; private sector cooperation regarding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ision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 components &amp; services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ynergies in order to meet user expectations </a:t>
            </a:r>
          </a:p>
          <a:p>
            <a:pPr lvl="1"/>
            <a:r>
              <a:rPr lang="en-US" dirty="0" smtClean="0"/>
              <a:t>ask sharing according to strengths</a:t>
            </a:r>
          </a:p>
          <a:p>
            <a:r>
              <a:rPr lang="en-US" dirty="0" smtClean="0"/>
              <a:t>Not only about competitive, yet also cooperative strategic advantages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>
            <a:noAutofit/>
          </a:bodyPr>
          <a:lstStyle/>
          <a:p>
            <a:r>
              <a:rPr lang="en-US" dirty="0" smtClean="0"/>
              <a:t>Digital is the new normal: </a:t>
            </a:r>
            <a:br>
              <a:rPr lang="en-US" dirty="0" smtClean="0"/>
            </a:br>
            <a:r>
              <a:rPr lang="en-US" dirty="0" smtClean="0"/>
              <a:t>society needs to evolve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5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Role of open source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Extensive use of open source technologies</a:t>
            </a:r>
          </a:p>
          <a:p>
            <a:endParaRPr lang="nl-BE" smtClean="0"/>
          </a:p>
          <a:p>
            <a:r>
              <a:rPr lang="nl-BE" smtClean="0"/>
              <a:t>Native to system administrators &amp; developers</a:t>
            </a:r>
          </a:p>
          <a:p>
            <a:endParaRPr lang="nl-BE" smtClean="0"/>
          </a:p>
          <a:p>
            <a:r>
              <a:rPr lang="nl-BE" smtClean="0"/>
              <a:t>Examples</a:t>
            </a:r>
          </a:p>
          <a:p>
            <a:pPr lvl="1"/>
            <a:r>
              <a:rPr lang="nl-BE" smtClean="0"/>
              <a:t>Red Hat OpenStack in VMaaS</a:t>
            </a:r>
          </a:p>
          <a:p>
            <a:pPr lvl="1"/>
            <a:r>
              <a:rPr lang="nl-BE" smtClean="0"/>
              <a:t>Red Hat OpenShift &amp; containers in Greenshift PaaS</a:t>
            </a:r>
          </a:p>
          <a:p>
            <a:pPr lvl="1"/>
            <a:r>
              <a:rPr lang="nl-BE" smtClean="0"/>
              <a:t>Developer pipelines</a:t>
            </a:r>
          </a:p>
          <a:p>
            <a:pPr lvl="1"/>
            <a:r>
              <a:rPr lang="nl-BE" smtClean="0"/>
              <a:t>Automation toolchain</a:t>
            </a:r>
          </a:p>
          <a:p>
            <a:pPr lvl="1"/>
            <a:endParaRPr lang="nl-BE" smtClean="0"/>
          </a:p>
          <a:p>
            <a:r>
              <a:rPr lang="nl-BE" smtClean="0"/>
              <a:t>Importance of vendor-supported open source technologies </a:t>
            </a:r>
          </a:p>
          <a:p>
            <a:pPr lvl="1"/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dirty="0" smtClean="0"/>
              <a:t>30</a:t>
            </a:r>
            <a:endParaRPr lang="en-GB" dirty="0"/>
          </a:p>
        </p:txBody>
      </p:sp>
      <p:pic>
        <p:nvPicPr>
          <p:cNvPr id="6" name="Picture 3" descr="X:\PROJECTS\G-Cloud Communicatie\LOGO\071-15-logo-medi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06" y="404665"/>
            <a:ext cx="1405425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8689" r="31386" b="8689"/>
          <a:stretch/>
        </p:blipFill>
        <p:spPr>
          <a:xfrm>
            <a:off x="519101" y="1268413"/>
            <a:ext cx="3914797" cy="48577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Abstraction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underlying</a:t>
            </a:r>
            <a:r>
              <a:rPr lang="nl-BE" dirty="0" smtClean="0"/>
              <a:t> platform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developers</a:t>
            </a:r>
            <a:endParaRPr lang="nl-BE" dirty="0" smtClean="0"/>
          </a:p>
          <a:p>
            <a:r>
              <a:rPr lang="nl-BE" dirty="0" smtClean="0"/>
              <a:t>High </a:t>
            </a:r>
            <a:r>
              <a:rPr lang="en-AU" dirty="0" smtClean="0"/>
              <a:t>automation</a:t>
            </a:r>
            <a:r>
              <a:rPr lang="nl-BE" dirty="0" smtClean="0"/>
              <a:t> </a:t>
            </a:r>
            <a:r>
              <a:rPr lang="nl-BE" dirty="0" err="1" smtClean="0"/>
              <a:t>degree</a:t>
            </a:r>
            <a:r>
              <a:rPr lang="nl-BE" dirty="0" smtClean="0"/>
              <a:t>  (‘zero </a:t>
            </a:r>
            <a:r>
              <a:rPr lang="nl-BE" dirty="0" err="1" smtClean="0"/>
              <a:t>touch</a:t>
            </a:r>
            <a:r>
              <a:rPr lang="nl-BE" dirty="0" smtClean="0"/>
              <a:t> </a:t>
            </a:r>
            <a:r>
              <a:rPr lang="nl-BE" dirty="0" err="1" smtClean="0"/>
              <a:t>deployment</a:t>
            </a:r>
            <a:r>
              <a:rPr lang="nl-BE" dirty="0" smtClean="0"/>
              <a:t>’)</a:t>
            </a:r>
          </a:p>
          <a:p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productivity</a:t>
            </a:r>
            <a:endParaRPr lang="nl-BE" dirty="0" smtClean="0"/>
          </a:p>
          <a:p>
            <a:r>
              <a:rPr lang="nl-BE" dirty="0" err="1" smtClean="0"/>
              <a:t>DevOps</a:t>
            </a:r>
            <a:r>
              <a:rPr lang="nl-BE" dirty="0" smtClean="0"/>
              <a:t> way of </a:t>
            </a:r>
            <a:r>
              <a:rPr lang="nl-BE" dirty="0" err="1" smtClean="0"/>
              <a:t>working</a:t>
            </a:r>
            <a:endParaRPr lang="nl-BE" dirty="0" smtClean="0"/>
          </a:p>
          <a:p>
            <a:r>
              <a:rPr lang="nl-BE" dirty="0" smtClean="0"/>
              <a:t>‘</a:t>
            </a:r>
            <a:r>
              <a:rPr lang="nl-BE" dirty="0" err="1" smtClean="0"/>
              <a:t>Shifts</a:t>
            </a:r>
            <a:r>
              <a:rPr lang="nl-BE" dirty="0" smtClean="0"/>
              <a:t>’: Green (Red Hat open source), Blue (IBM), </a:t>
            </a:r>
            <a:r>
              <a:rPr lang="nl-BE" dirty="0" err="1" smtClean="0"/>
              <a:t>Yellow</a:t>
            </a:r>
            <a:r>
              <a:rPr lang="nl-BE" dirty="0" smtClean="0"/>
              <a:t> (Microsoft), Red (Oracle)</a:t>
            </a:r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 smtClean="0"/>
              <a:t>Platform as a Service (PaaS) in G-Cloud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E72B9-ADC1-4C10-A5F8-9C1E2B4AB277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320478" y="121429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 smtClean="0"/>
              <a:t> </a:t>
            </a:r>
            <a:endParaRPr lang="fr-BE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291779" y="1700807"/>
            <a:ext cx="8229600" cy="463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2717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3900" y="6520259"/>
            <a:ext cx="750888" cy="293117"/>
          </a:xfrm>
        </p:spPr>
        <p:txBody>
          <a:bodyPr/>
          <a:lstStyle/>
          <a:p>
            <a:fld id="{A60A115A-5C25-4C4F-AB9A-53CF64EA9C2D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12294" name="AutoShape 14" descr="Image result for contai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80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5800" y="1851050"/>
            <a:ext cx="1077913" cy="1258888"/>
            <a:chOff x="685800" y="2425700"/>
            <a:chExt cx="1077913" cy="1258888"/>
          </a:xfrm>
        </p:grpSpPr>
        <p:pic>
          <p:nvPicPr>
            <p:cNvPr id="1232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25700"/>
              <a:ext cx="1077913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5" name="TextBox 25"/>
            <p:cNvSpPr txBox="1">
              <a:spLocks noChangeArrowheads="1"/>
            </p:cNvSpPr>
            <p:nvPr/>
          </p:nvSpPr>
          <p:spPr bwMode="auto">
            <a:xfrm>
              <a:off x="685800" y="3254375"/>
              <a:ext cx="10318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>
                  <a:latin typeface="Arial Black" pitchFamily="34" charset="0"/>
                </a:rPr>
                <a:t>Individuele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>
                  <a:latin typeface="Arial Black" pitchFamily="34" charset="0"/>
                </a:rPr>
                <a:t>inhoud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85950" y="1628800"/>
            <a:ext cx="3128963" cy="1379538"/>
            <a:chOff x="1885950" y="2203450"/>
            <a:chExt cx="3128963" cy="1379538"/>
          </a:xfrm>
        </p:grpSpPr>
        <p:grpSp>
          <p:nvGrpSpPr>
            <p:cNvPr id="12320" name="Group 4"/>
            <p:cNvGrpSpPr>
              <a:grpSpLocks/>
            </p:cNvGrpSpPr>
            <p:nvPr/>
          </p:nvGrpSpPr>
          <p:grpSpPr bwMode="auto">
            <a:xfrm>
              <a:off x="2800350" y="2203450"/>
              <a:ext cx="2214563" cy="1379538"/>
              <a:chOff x="2800350" y="2203450"/>
              <a:chExt cx="2214563" cy="1379538"/>
            </a:xfrm>
          </p:grpSpPr>
          <p:pic>
            <p:nvPicPr>
              <p:cNvPr id="1232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0350" y="2203450"/>
                <a:ext cx="2214563" cy="110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3" name="TextBox 33"/>
              <p:cNvSpPr txBox="1">
                <a:spLocks noChangeArrowheads="1"/>
              </p:cNvSpPr>
              <p:nvPr/>
            </p:nvSpPr>
            <p:spPr bwMode="auto">
              <a:xfrm>
                <a:off x="2935288" y="3321050"/>
                <a:ext cx="1952625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Geïsoleerd opgeslagen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1885950" y="2757488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24450" y="1766913"/>
            <a:ext cx="3667125" cy="1250950"/>
            <a:chOff x="5124450" y="2341563"/>
            <a:chExt cx="3667125" cy="1250950"/>
          </a:xfrm>
        </p:grpSpPr>
        <p:grpSp>
          <p:nvGrpSpPr>
            <p:cNvPr id="12315" name="Group 5"/>
            <p:cNvGrpSpPr>
              <a:grpSpLocks/>
            </p:cNvGrpSpPr>
            <p:nvPr/>
          </p:nvGrpSpPr>
          <p:grpSpPr bwMode="auto">
            <a:xfrm>
              <a:off x="6015038" y="2341563"/>
              <a:ext cx="2776537" cy="1250950"/>
              <a:chOff x="6015038" y="2341563"/>
              <a:chExt cx="2776537" cy="1250950"/>
            </a:xfrm>
          </p:grpSpPr>
          <p:pic>
            <p:nvPicPr>
              <p:cNvPr id="12317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5038" y="2341563"/>
                <a:ext cx="1111250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8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8063" y="2341563"/>
                <a:ext cx="1433512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9" name="TextBox 36"/>
              <p:cNvSpPr txBox="1">
                <a:spLocks noChangeArrowheads="1"/>
              </p:cNvSpPr>
              <p:nvPr/>
            </p:nvSpPr>
            <p:spPr bwMode="auto">
              <a:xfrm>
                <a:off x="6345238" y="3330575"/>
                <a:ext cx="229711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En makkelijk verplaatsbaar</a:t>
                </a: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5124450" y="2752725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997003"/>
            <a:ext cx="49847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895475" y="3981128"/>
            <a:ext cx="1671638" cy="2633662"/>
            <a:chOff x="1895475" y="4205288"/>
            <a:chExt cx="1671638" cy="2633662"/>
          </a:xfrm>
        </p:grpSpPr>
        <p:grpSp>
          <p:nvGrpSpPr>
            <p:cNvPr id="12309" name="Group 8"/>
            <p:cNvGrpSpPr>
              <a:grpSpLocks/>
            </p:cNvGrpSpPr>
            <p:nvPr/>
          </p:nvGrpSpPr>
          <p:grpSpPr bwMode="auto">
            <a:xfrm>
              <a:off x="2747963" y="4205288"/>
              <a:ext cx="819150" cy="2633662"/>
              <a:chOff x="2747963" y="4205288"/>
              <a:chExt cx="819150" cy="2633662"/>
            </a:xfrm>
          </p:grpSpPr>
          <p:pic>
            <p:nvPicPr>
              <p:cNvPr id="12311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313" y="6115050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2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2725" y="5381625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963" y="4205288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0" name="Straight Connector 29"/>
              <p:cNvCxnSpPr>
                <a:stCxn id="12313" idx="2"/>
                <a:endCxn id="12312" idx="0"/>
              </p:cNvCxnSpPr>
              <p:nvPr/>
            </p:nvCxnSpPr>
            <p:spPr>
              <a:xfrm>
                <a:off x="3154363" y="4929188"/>
                <a:ext cx="4762" cy="45243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1895475" y="5338763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ight Arrow 53"/>
          <p:cNvSpPr/>
          <p:nvPr/>
        </p:nvSpPr>
        <p:spPr>
          <a:xfrm flipH="1">
            <a:off x="6643702" y="4214818"/>
            <a:ext cx="2087562" cy="1728788"/>
          </a:xfrm>
          <a:prstGeom prst="rightArrow">
            <a:avLst/>
          </a:prstGeom>
          <a:solidFill>
            <a:srgbClr val="0082B8">
              <a:alpha val="70000"/>
            </a:srgb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Monitoring</a:t>
            </a:r>
          </a:p>
          <a:p>
            <a:pPr algn="ctr">
              <a:defRPr/>
            </a:pPr>
            <a:r>
              <a:rPr lang="fr-BE" sz="1600" dirty="0" smtClean="0"/>
              <a:t>Security</a:t>
            </a:r>
            <a:endParaRPr lang="fr-BE" sz="1600" b="1" dirty="0"/>
          </a:p>
          <a:p>
            <a:pPr algn="ctr">
              <a:defRPr/>
            </a:pPr>
            <a:r>
              <a:rPr lang="fr-BE" sz="1600" dirty="0" err="1"/>
              <a:t>Logging</a:t>
            </a:r>
            <a:endParaRPr lang="fr-BE" sz="1600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251325" y="3981128"/>
            <a:ext cx="1916113" cy="2625725"/>
            <a:chOff x="4251325" y="4205288"/>
            <a:chExt cx="1916113" cy="2625725"/>
          </a:xfrm>
        </p:grpSpPr>
        <p:pic>
          <p:nvPicPr>
            <p:cNvPr id="12307" name="Picture 5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4929188"/>
              <a:ext cx="18494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251325" y="4205288"/>
              <a:ext cx="1916113" cy="262572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1163" y="3789040"/>
            <a:ext cx="1524745" cy="2679699"/>
            <a:chOff x="411163" y="4012748"/>
            <a:chExt cx="1524208" cy="2679694"/>
          </a:xfrm>
        </p:grpSpPr>
        <p:pic>
          <p:nvPicPr>
            <p:cNvPr id="1230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4012748"/>
              <a:ext cx="1141866" cy="114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" y="6178776"/>
              <a:ext cx="477951" cy="47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5358833"/>
              <a:ext cx="92075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25"/>
            <p:cNvSpPr txBox="1">
              <a:spLocks noChangeArrowheads="1"/>
            </p:cNvSpPr>
            <p:nvPr/>
          </p:nvSpPr>
          <p:spPr bwMode="auto">
            <a:xfrm>
              <a:off x="1170687" y="6261556"/>
              <a:ext cx="76468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 smtClean="0">
                  <a:latin typeface="Arial Black" pitchFamily="34" charset="0"/>
                </a:rPr>
                <a:t>Coming</a:t>
              </a:r>
              <a:endParaRPr lang="fr-BE" altLang="fr-FR" sz="1100" dirty="0">
                <a:latin typeface="Arial Black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>
                  <a:latin typeface="Arial Black" pitchFamily="34" charset="0"/>
                </a:rPr>
                <a:t>soon</a:t>
              </a:r>
              <a:endParaRPr lang="fr-BE" altLang="fr-FR" sz="1100" dirty="0">
                <a:latin typeface="Arial Black" pitchFamily="34" charset="0"/>
              </a:endParaRPr>
            </a:p>
          </p:txBody>
        </p:sp>
      </p:grp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7158" y="1116647"/>
            <a:ext cx="8679338" cy="5741353"/>
          </a:xfrm>
        </p:spPr>
        <p:txBody>
          <a:bodyPr/>
          <a:lstStyle/>
          <a:p>
            <a:r>
              <a:rPr lang="fr-BE" altLang="fr-FR" sz="2400" dirty="0" err="1" smtClean="0"/>
              <a:t>Introducing</a:t>
            </a:r>
            <a:r>
              <a:rPr lang="fr-BE" altLang="fr-FR" sz="2400" dirty="0" smtClean="0"/>
              <a:t> container </a:t>
            </a:r>
            <a:r>
              <a:rPr lang="fr-BE" altLang="fr-FR" sz="2400" dirty="0" err="1" smtClean="0"/>
              <a:t>technology</a:t>
            </a:r>
            <a:endParaRPr lang="fr-BE" altLang="fr-FR" sz="2400" dirty="0" smtClean="0"/>
          </a:p>
          <a:p>
            <a:endParaRPr lang="fr-BE" altLang="fr-FR" dirty="0" smtClean="0"/>
          </a:p>
          <a:p>
            <a:endParaRPr lang="fr-BE" altLang="fr-FR" dirty="0" smtClean="0"/>
          </a:p>
          <a:p>
            <a:endParaRPr lang="fr-BE" altLang="fr-FR" sz="1050" dirty="0" smtClean="0"/>
          </a:p>
          <a:p>
            <a:endParaRPr lang="fr-BE" altLang="fr-FR" sz="800" b="1" dirty="0" smtClean="0"/>
          </a:p>
          <a:p>
            <a:endParaRPr lang="fr-BE" altLang="fr-FR" sz="800" dirty="0" smtClean="0"/>
          </a:p>
          <a:p>
            <a:r>
              <a:rPr lang="fr-BE" altLang="fr-FR" sz="2400" dirty="0" err="1" smtClean="0"/>
              <a:t>Translated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into</a:t>
            </a:r>
            <a:r>
              <a:rPr lang="fr-BE" altLang="fr-FR" sz="2400" dirty="0" smtClean="0"/>
              <a:t> modern </a:t>
            </a:r>
            <a:r>
              <a:rPr lang="fr-BE" altLang="fr-FR" sz="2400" dirty="0" err="1" smtClean="0"/>
              <a:t>technology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such</a:t>
            </a:r>
            <a:r>
              <a:rPr lang="fr-BE" altLang="fr-FR" sz="2400" dirty="0" smtClean="0"/>
              <a:t> as Platform-as-a-Service  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nl-BE" sz="4000" dirty="0" smtClean="0">
                <a:solidFill>
                  <a:srgbClr val="0087BE"/>
                </a:solidFill>
              </a:rPr>
              <a:t>PaaS in G-Cloud - Containers</a:t>
            </a:r>
            <a:endParaRPr lang="en-US" sz="4000" dirty="0">
              <a:solidFill>
                <a:srgbClr val="0087B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589" y="2710081"/>
            <a:ext cx="131211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1" dirty="0" err="1" smtClean="0">
                <a:latin typeface="Arial Black" panose="020B0A04020102020204" pitchFamily="34" charset="0"/>
              </a:rPr>
              <a:t>Individual</a:t>
            </a:r>
            <a:r>
              <a:rPr lang="fr-BE" sz="1100" b="1" dirty="0" smtClean="0">
                <a:latin typeface="Arial Black" panose="020B0A04020102020204" pitchFamily="34" charset="0"/>
              </a:rPr>
              <a:t> content</a:t>
            </a:r>
            <a:endParaRPr lang="en-GB" sz="1200" b="1" dirty="0"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49315" y="2735342"/>
            <a:ext cx="215473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1" dirty="0" err="1" smtClean="0">
                <a:latin typeface="Arial Black" panose="020B0A04020102020204" pitchFamily="34" charset="0"/>
              </a:rPr>
              <a:t>Isolated</a:t>
            </a:r>
            <a:r>
              <a:rPr lang="fr-BE" sz="1100" b="1" dirty="0" smtClean="0">
                <a:latin typeface="Arial Black" panose="020B0A04020102020204" pitchFamily="34" charset="0"/>
              </a:rPr>
              <a:t> </a:t>
            </a:r>
            <a:r>
              <a:rPr lang="fr-BE" sz="1100" b="1" dirty="0" err="1" smtClean="0">
                <a:latin typeface="Arial Black" panose="020B0A04020102020204" pitchFamily="34" charset="0"/>
              </a:rPr>
              <a:t>storage</a:t>
            </a:r>
            <a:endParaRPr lang="en-GB" sz="1200" b="1" dirty="0"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2101" y="2708920"/>
            <a:ext cx="30319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1" dirty="0" err="1" smtClean="0">
                <a:latin typeface="Arial Black" panose="020B0A04020102020204" pitchFamily="34" charset="0"/>
              </a:rPr>
              <a:t>Easy</a:t>
            </a:r>
            <a:r>
              <a:rPr lang="fr-BE" sz="1100" b="1" dirty="0" smtClean="0">
                <a:latin typeface="Arial Black" panose="020B0A04020102020204" pitchFamily="34" charset="0"/>
              </a:rPr>
              <a:t> to move </a:t>
            </a:r>
            <a:r>
              <a:rPr lang="fr-BE" sz="1100" b="1" dirty="0" err="1" smtClean="0">
                <a:latin typeface="Arial Black" panose="020B0A04020102020204" pitchFamily="34" charset="0"/>
              </a:rPr>
              <a:t>around</a:t>
            </a:r>
            <a:endParaRPr lang="en-GB" sz="1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94082" y="1772816"/>
            <a:ext cx="3238096" cy="451326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dirty="0" err="1" smtClean="0"/>
              <a:t>PaaS</a:t>
            </a:r>
            <a:r>
              <a:rPr lang="nl-BE" dirty="0"/>
              <a:t> </a:t>
            </a:r>
            <a:r>
              <a:rPr lang="nl-BE" dirty="0" smtClean="0"/>
              <a:t>in G-Cloud</a:t>
            </a:r>
            <a:br>
              <a:rPr lang="nl-BE" dirty="0" smtClean="0"/>
            </a:br>
            <a:r>
              <a:rPr lang="fr-BE" dirty="0" smtClean="0"/>
              <a:t>New </a:t>
            </a:r>
            <a:r>
              <a:rPr lang="fr-BE" dirty="0" err="1" smtClean="0"/>
              <a:t>ways</a:t>
            </a:r>
            <a:r>
              <a:rPr lang="fr-BE" dirty="0" smtClean="0"/>
              <a:t> of </a:t>
            </a:r>
            <a:r>
              <a:rPr lang="fr-BE" dirty="0" err="1" smtClean="0"/>
              <a:t>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57616" y="6520259"/>
            <a:ext cx="750888" cy="293117"/>
          </a:xfrm>
        </p:spPr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78748" y="1793453"/>
            <a:ext cx="3000375" cy="4514850"/>
          </a:xfrm>
          <a:prstGeom prst="rect">
            <a:avLst/>
          </a:prstGeom>
          <a:solidFill>
            <a:srgbClr val="69755D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6" name="TextBox 52"/>
          <p:cNvSpPr txBox="1">
            <a:spLocks noChangeArrowheads="1"/>
          </p:cNvSpPr>
          <p:nvPr/>
        </p:nvSpPr>
        <p:spPr bwMode="auto">
          <a:xfrm>
            <a:off x="6220073" y="1871241"/>
            <a:ext cx="2227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6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 err="1" smtClean="0"/>
              <a:t>Other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sectors</a:t>
            </a:r>
            <a:endParaRPr lang="fr-BE" altLang="fr-FR" dirty="0"/>
          </a:p>
        </p:txBody>
      </p:sp>
      <p:grpSp>
        <p:nvGrpSpPr>
          <p:cNvPr id="44" name="Group 43"/>
          <p:cNvGrpSpPr/>
          <p:nvPr/>
        </p:nvGrpSpPr>
        <p:grpSpPr>
          <a:xfrm>
            <a:off x="395536" y="3668291"/>
            <a:ext cx="8328025" cy="669925"/>
            <a:chOff x="466956" y="4189411"/>
            <a:chExt cx="8328025" cy="6699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66956" y="4189411"/>
              <a:ext cx="8328025" cy="6699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55522" y="3248561"/>
              <a:ext cx="497821" cy="260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8" y="301106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98" y="301106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11" y="3011066"/>
            <a:ext cx="812800" cy="723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61" y="301106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884608" y="2481634"/>
            <a:ext cx="7280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/>
              <a:t>Partner </a:t>
            </a:r>
            <a:br>
              <a:rPr lang="fr-BE" altLang="fr-FR" dirty="0"/>
            </a:br>
            <a:r>
              <a:rPr lang="fr-BE" altLang="fr-FR" dirty="0"/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95536" y="4704928"/>
            <a:ext cx="8328025" cy="676275"/>
            <a:chOff x="466956" y="5226048"/>
            <a:chExt cx="8328025" cy="67627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66956" y="5226048"/>
              <a:ext cx="8328025" cy="676275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19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251385"/>
              <a:ext cx="1155658" cy="65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11" y="301106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6812502" y="2481634"/>
            <a:ext cx="7280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/>
              <a:t>Partner </a:t>
            </a:r>
            <a:br>
              <a:rPr lang="fr-BE" altLang="fr-FR" dirty="0"/>
            </a:br>
            <a:r>
              <a:rPr lang="fr-BE" altLang="fr-FR" dirty="0"/>
              <a:t>2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23" y="301106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7804588" y="2481634"/>
            <a:ext cx="7489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/>
              <a:t>Partner </a:t>
            </a:r>
            <a:br>
              <a:rPr lang="fr-BE" altLang="fr-FR" dirty="0"/>
            </a:br>
            <a:r>
              <a:rPr lang="fr-BE" altLang="fr-FR" dirty="0"/>
              <a:t>N</a:t>
            </a:r>
          </a:p>
        </p:txBody>
      </p:sp>
      <p:sp>
        <p:nvSpPr>
          <p:cNvPr id="24" name="Flowchart: Magnetic Disk 23"/>
          <p:cNvSpPr/>
          <p:nvPr/>
        </p:nvSpPr>
        <p:spPr>
          <a:xfrm>
            <a:off x="670886" y="436202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25" name="Flowchart: Magnetic Disk 24"/>
          <p:cNvSpPr/>
          <p:nvPr/>
        </p:nvSpPr>
        <p:spPr>
          <a:xfrm>
            <a:off x="1694823" y="436202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26" name="Flowchart: Magnetic Disk 25"/>
          <p:cNvSpPr/>
          <p:nvPr/>
        </p:nvSpPr>
        <p:spPr>
          <a:xfrm>
            <a:off x="5920036" y="556217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27" name="Flowchart: Magnetic Disk 26"/>
          <p:cNvSpPr/>
          <p:nvPr/>
        </p:nvSpPr>
        <p:spPr>
          <a:xfrm>
            <a:off x="6867773" y="556217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28" name="Flowchart: Magnetic Disk 27"/>
          <p:cNvSpPr/>
          <p:nvPr/>
        </p:nvSpPr>
        <p:spPr>
          <a:xfrm>
            <a:off x="7866311" y="556217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77398" y="2255416"/>
            <a:ext cx="0" cy="1635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1055061" y="1849016"/>
            <a:ext cx="2227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400" b="1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sz="1600" b="0" dirty="0" err="1" smtClean="0"/>
              <a:t>Government</a:t>
            </a:r>
            <a:r>
              <a:rPr lang="fr-BE" altLang="fr-FR" sz="1600" b="0" dirty="0" smtClean="0"/>
              <a:t> </a:t>
            </a:r>
            <a:r>
              <a:rPr lang="fr-BE" altLang="fr-FR" sz="1600" b="0" dirty="0" err="1" smtClean="0"/>
              <a:t>ecosystem</a:t>
            </a:r>
            <a:endParaRPr lang="fr-BE" altLang="fr-FR" sz="1600" b="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439361" y="3361903"/>
            <a:ext cx="2794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648702" y="4573393"/>
            <a:ext cx="1086983" cy="946027"/>
            <a:chOff x="6720122" y="5094513"/>
            <a:chExt cx="1086983" cy="946027"/>
          </a:xfrm>
        </p:grpSpPr>
        <p:pic>
          <p:nvPicPr>
            <p:cNvPr id="33" name="Picture 32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122" y="5094513"/>
              <a:ext cx="1086983" cy="946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244" y="5352866"/>
              <a:ext cx="664791" cy="578583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2579061" y="2546872"/>
            <a:ext cx="10336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 smtClean="0"/>
              <a:t>Application</a:t>
            </a:r>
            <a:endParaRPr lang="fr-BE" altLang="fr-FR" dirty="0"/>
          </a:p>
          <a:p>
            <a:r>
              <a:rPr lang="nl-BE" altLang="fr-FR" dirty="0"/>
              <a:t>N</a:t>
            </a:r>
            <a:endParaRPr lang="fr-BE" altLang="fr-FR" dirty="0"/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595797" y="2546872"/>
            <a:ext cx="9979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400" b="1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sz="1300" b="0" dirty="0" smtClean="0"/>
              <a:t>Application</a:t>
            </a:r>
          </a:p>
          <a:p>
            <a:r>
              <a:rPr lang="fr-BE" altLang="fr-FR" sz="1300" b="0" dirty="0" smtClean="0"/>
              <a:t>1</a:t>
            </a:r>
            <a:endParaRPr lang="fr-BE" altLang="fr-FR" sz="1300" b="0" dirty="0"/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1559450" y="2546872"/>
            <a:ext cx="9481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 smtClean="0"/>
              <a:t>Application</a:t>
            </a:r>
            <a:endParaRPr lang="fr-BE" altLang="fr-FR" dirty="0"/>
          </a:p>
          <a:p>
            <a:r>
              <a:rPr lang="nl-BE" altLang="fr-FR" dirty="0"/>
              <a:t>2</a:t>
            </a:r>
            <a:endParaRPr lang="fr-BE" altLang="fr-FR" dirty="0"/>
          </a:p>
        </p:txBody>
      </p:sp>
      <p:sp>
        <p:nvSpPr>
          <p:cNvPr id="39" name="Left-Right Arrow 38"/>
          <p:cNvSpPr/>
          <p:nvPr/>
        </p:nvSpPr>
        <p:spPr>
          <a:xfrm>
            <a:off x="3712193" y="4605928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 smtClean="0"/>
              <a:t>Technological</a:t>
            </a:r>
            <a:r>
              <a:rPr lang="nl-BE" sz="1600" dirty="0" smtClean="0"/>
              <a:t> </a:t>
            </a:r>
            <a:r>
              <a:rPr lang="nl-BE" sz="1600" dirty="0" err="1" smtClean="0"/>
              <a:t>cooperation</a:t>
            </a:r>
            <a:endParaRPr lang="fr-BE" sz="1600" dirty="0"/>
          </a:p>
        </p:txBody>
      </p:sp>
      <p:sp>
        <p:nvSpPr>
          <p:cNvPr id="40" name="Left-Right Arrow 39"/>
          <p:cNvSpPr/>
          <p:nvPr/>
        </p:nvSpPr>
        <p:spPr>
          <a:xfrm>
            <a:off x="3712193" y="3361903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Platform</a:t>
            </a:r>
            <a:br>
              <a:rPr lang="nl-BE" sz="1600" dirty="0" smtClean="0"/>
            </a:br>
            <a:r>
              <a:rPr lang="nl-BE" sz="1600" dirty="0" smtClean="0"/>
              <a:t>cooperation</a:t>
            </a:r>
            <a:endParaRPr lang="fr-BE" sz="1600" dirty="0"/>
          </a:p>
        </p:txBody>
      </p:sp>
      <p:sp>
        <p:nvSpPr>
          <p:cNvPr id="41" name="Left-Right Arrow 40"/>
          <p:cNvSpPr/>
          <p:nvPr/>
        </p:nvSpPr>
        <p:spPr>
          <a:xfrm>
            <a:off x="3708492" y="2115792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 smtClean="0"/>
              <a:t>Components</a:t>
            </a:r>
            <a:r>
              <a:rPr lang="nl-BE" sz="1600" dirty="0" smtClean="0"/>
              <a:t> </a:t>
            </a:r>
            <a:br>
              <a:rPr lang="nl-BE" sz="1600" dirty="0" smtClean="0"/>
            </a:br>
            <a:r>
              <a:rPr lang="nl-BE" sz="1600" dirty="0" err="1" smtClean="0"/>
              <a:t>parts</a:t>
            </a:r>
            <a:endParaRPr lang="fr-BE" sz="1600" dirty="0"/>
          </a:p>
        </p:txBody>
      </p:sp>
      <p:pic>
        <p:nvPicPr>
          <p:cNvPr id="45" name="Picture 3" descr="X:\PROJECTS\G-Cloud Communicatie\LOGO\071-15-logo-mediu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7" y="332657"/>
            <a:ext cx="1405425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smtClean="0"/>
              <a:t>Design by public sector with help from private sector</a:t>
            </a:r>
          </a:p>
          <a:p>
            <a:r>
              <a:rPr lang="nl-BE" smtClean="0"/>
              <a:t>Built by private sector</a:t>
            </a:r>
          </a:p>
          <a:p>
            <a:r>
              <a:rPr lang="nl-BE" smtClean="0"/>
              <a:t>Run</a:t>
            </a:r>
          </a:p>
          <a:p>
            <a:pPr lvl="1"/>
            <a:r>
              <a:rPr lang="fr-BE" smtClean="0"/>
              <a:t>without heavy investment</a:t>
            </a:r>
          </a:p>
          <a:p>
            <a:pPr lvl="1"/>
            <a:r>
              <a:rPr lang="fr-BE" smtClean="0"/>
              <a:t>in a safe and familiar environment</a:t>
            </a:r>
          </a:p>
          <a:p>
            <a:pPr lvl="1"/>
            <a:r>
              <a:rPr lang="fr-BE" smtClean="0"/>
              <a:t>scalable</a:t>
            </a:r>
          </a:p>
          <a:p>
            <a:pPr lvl="1"/>
            <a:r>
              <a:rPr lang="fr-BE" smtClean="0"/>
              <a:t>easy to adjust</a:t>
            </a:r>
          </a:p>
          <a:p>
            <a:r>
              <a:rPr lang="nl-BE" smtClean="0"/>
              <a:t>Concepts and components reusable outside the public sector</a:t>
            </a:r>
            <a:endParaRPr lang="fr-BE" smtClean="0"/>
          </a:p>
          <a:p>
            <a:pPr lvl="1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= opportunities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E72B9-ADC1-4C10-A5F8-9C1E2B4AB277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320478" y="121429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 smtClean="0"/>
              <a:t> </a:t>
            </a:r>
            <a:endParaRPr lang="fr-BE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291779" y="1700807"/>
            <a:ext cx="8229600" cy="463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 smtClean="0"/>
          </a:p>
        </p:txBody>
      </p:sp>
      <p:pic>
        <p:nvPicPr>
          <p:cNvPr id="12" name="Picture 2" descr="C:\JV\RootJV\4 1  aantemaken presentaties\IT CENTRAAL GENT 29_11_2016\business-woman-opening-door-19972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3" t="3836" r="8123" b="9052"/>
          <a:stretch/>
        </p:blipFill>
        <p:spPr bwMode="auto">
          <a:xfrm>
            <a:off x="508000" y="1227049"/>
            <a:ext cx="4064000" cy="531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X:\PROJECTS\G-Cloud Communicatie\LOGO\071-15-logo-med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7" y="332657"/>
            <a:ext cx="1405425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PPP and concession as </a:t>
            </a:r>
            <a:r>
              <a:rPr lang="fr-BE" dirty="0" err="1" smtClean="0"/>
              <a:t>intended</a:t>
            </a:r>
            <a:r>
              <a:rPr lang="fr-BE" dirty="0" smtClean="0"/>
              <a:t> in ESA </a:t>
            </a:r>
            <a:br>
              <a:rPr lang="fr-BE" dirty="0" smtClean="0"/>
            </a:br>
            <a:r>
              <a:rPr lang="fr-BE" dirty="0" smtClean="0"/>
              <a:t>(</a:t>
            </a:r>
            <a:r>
              <a:rPr lang="fr-BE" dirty="0" err="1" smtClean="0"/>
              <a:t>European</a:t>
            </a:r>
            <a:r>
              <a:rPr lang="fr-BE" dirty="0" smtClean="0"/>
              <a:t> System of </a:t>
            </a:r>
            <a:r>
              <a:rPr lang="fr-BE" dirty="0" err="1" smtClean="0"/>
              <a:t>Accounts</a:t>
            </a:r>
            <a:r>
              <a:rPr lang="fr-BE" dirty="0" smtClean="0"/>
              <a:t>)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400600"/>
          </a:xfrm>
        </p:spPr>
        <p:txBody>
          <a:bodyPr>
            <a:normAutofit/>
          </a:bodyPr>
          <a:lstStyle/>
          <a:p>
            <a:r>
              <a:rPr lang="fr-BE" dirty="0" err="1" smtClean="0"/>
              <a:t>Should</a:t>
            </a:r>
            <a:r>
              <a:rPr lang="fr-BE" dirty="0" smtClean="0"/>
              <a:t> the </a:t>
            </a:r>
            <a:r>
              <a:rPr lang="fr-BE" dirty="0" err="1" smtClean="0"/>
              <a:t>Oosterweel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included</a:t>
            </a:r>
            <a:r>
              <a:rPr lang="fr-BE" dirty="0"/>
              <a:t> </a:t>
            </a:r>
            <a:r>
              <a:rPr lang="fr-BE" dirty="0" smtClean="0"/>
              <a:t>in the national budget or not? « </a:t>
            </a:r>
            <a:r>
              <a:rPr lang="fr-BE" dirty="0" err="1" smtClean="0"/>
              <a:t>European</a:t>
            </a:r>
            <a:r>
              <a:rPr lang="fr-BE" dirty="0" smtClean="0"/>
              <a:t> System of </a:t>
            </a:r>
            <a:r>
              <a:rPr lang="fr-BE" dirty="0" err="1" smtClean="0"/>
              <a:t>Accounts</a:t>
            </a:r>
            <a:r>
              <a:rPr lang="fr-BE" dirty="0" smtClean="0"/>
              <a:t> » </a:t>
            </a:r>
            <a:r>
              <a:rPr lang="fr-BE" dirty="0" err="1"/>
              <a:t>rules</a:t>
            </a:r>
            <a:r>
              <a:rPr lang="fr-BE" dirty="0"/>
              <a:t> </a:t>
            </a:r>
            <a:r>
              <a:rPr lang="fr-BE" dirty="0" err="1" smtClean="0"/>
              <a:t>apply</a:t>
            </a:r>
            <a:endParaRPr lang="fr-BE" dirty="0" smtClean="0"/>
          </a:p>
          <a:p>
            <a:endParaRPr lang="fr-BE" sz="1600" dirty="0" smtClean="0"/>
          </a:p>
          <a:p>
            <a:r>
              <a:rPr lang="fr-BE" dirty="0" err="1" smtClean="0"/>
              <a:t>Both</a:t>
            </a:r>
            <a:r>
              <a:rPr lang="fr-BE" dirty="0" smtClean="0"/>
              <a:t> PPP (</a:t>
            </a:r>
            <a:r>
              <a:rPr lang="fr-BE" dirty="0" err="1" smtClean="0"/>
              <a:t>government</a:t>
            </a:r>
            <a:r>
              <a:rPr lang="fr-BE" dirty="0" smtClean="0"/>
              <a:t> </a:t>
            </a:r>
            <a:r>
              <a:rPr lang="fr-BE" dirty="0" err="1" smtClean="0"/>
              <a:t>bearing</a:t>
            </a:r>
            <a:r>
              <a:rPr lang="fr-BE" dirty="0" smtClean="0"/>
              <a:t> the </a:t>
            </a:r>
            <a:r>
              <a:rPr lang="fr-BE" dirty="0" err="1" smtClean="0"/>
              <a:t>largest</a:t>
            </a:r>
            <a:r>
              <a:rPr lang="fr-BE" dirty="0" smtClean="0"/>
              <a:t> part of the </a:t>
            </a:r>
            <a:r>
              <a:rPr lang="fr-BE" dirty="0" err="1" smtClean="0"/>
              <a:t>costs</a:t>
            </a:r>
            <a:r>
              <a:rPr lang="fr-BE" dirty="0" smtClean="0"/>
              <a:t> </a:t>
            </a:r>
            <a:r>
              <a:rPr lang="fr-BE" dirty="0" err="1" smtClean="0"/>
              <a:t>through</a:t>
            </a:r>
            <a:r>
              <a:rPr lang="fr-BE" dirty="0" smtClean="0"/>
              <a:t> compensations) or concessions (</a:t>
            </a:r>
            <a:r>
              <a:rPr lang="fr-BE" dirty="0" err="1" smtClean="0"/>
              <a:t>government</a:t>
            </a:r>
            <a:r>
              <a:rPr lang="fr-BE" dirty="0" smtClean="0"/>
              <a:t> pays no or </a:t>
            </a:r>
            <a:r>
              <a:rPr lang="fr-BE" dirty="0" err="1" smtClean="0"/>
              <a:t>only</a:t>
            </a:r>
            <a:r>
              <a:rPr lang="fr-BE" dirty="0" smtClean="0"/>
              <a:t> </a:t>
            </a:r>
            <a:r>
              <a:rPr lang="fr-BE" dirty="0" err="1" smtClean="0"/>
              <a:t>limited</a:t>
            </a:r>
            <a:r>
              <a:rPr lang="fr-BE" dirty="0" smtClean="0"/>
              <a:t> compensations)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 for IT </a:t>
            </a:r>
            <a:r>
              <a:rPr lang="fr-BE" dirty="0" err="1" smtClean="0"/>
              <a:t>related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funding</a:t>
            </a:r>
            <a:endParaRPr lang="fr-BE" dirty="0" smtClean="0"/>
          </a:p>
          <a:p>
            <a:endParaRPr lang="fr-BE" sz="1600" dirty="0"/>
          </a:p>
          <a:p>
            <a:r>
              <a:rPr lang="fr-BE" dirty="0" smtClean="0"/>
              <a:t>Under correct (</a:t>
            </a:r>
            <a:r>
              <a:rPr lang="fr-BE" dirty="0" err="1" smtClean="0"/>
              <a:t>utterly</a:t>
            </a:r>
            <a:r>
              <a:rPr lang="fr-BE" dirty="0" smtClean="0"/>
              <a:t> strict) conditions, no impact or spread impact on the public budget</a:t>
            </a:r>
          </a:p>
          <a:p>
            <a:endParaRPr lang="fr-BE" sz="1600" dirty="0" smtClean="0"/>
          </a:p>
          <a:p>
            <a:r>
              <a:rPr lang="fr-BE" dirty="0" err="1" smtClean="0"/>
              <a:t>Traditionally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 for buildings or large infrastructure </a:t>
            </a:r>
            <a:r>
              <a:rPr lang="fr-BE" dirty="0" err="1" smtClean="0"/>
              <a:t>works</a:t>
            </a:r>
            <a:r>
              <a:rPr lang="fr-BE" dirty="0" smtClean="0"/>
              <a:t>, but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also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 for </a:t>
            </a:r>
            <a:r>
              <a:rPr lang="fr-BE" dirty="0" err="1" smtClean="0"/>
              <a:t>projects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IT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 err="1" smtClean="0"/>
              <a:t>Mileage-based</a:t>
            </a:r>
            <a:r>
              <a:rPr lang="fr-BE" dirty="0" smtClean="0"/>
              <a:t> charges for lorries </a:t>
            </a:r>
            <a:r>
              <a:rPr lang="fr-BE" dirty="0" err="1" smtClean="0"/>
              <a:t>is</a:t>
            </a:r>
            <a:r>
              <a:rPr lang="fr-BE" dirty="0" smtClean="0"/>
              <a:t> a PPP </a:t>
            </a:r>
            <a:r>
              <a:rPr lang="fr-BE" dirty="0" err="1" smtClean="0"/>
              <a:t>project</a:t>
            </a:r>
            <a:endParaRPr lang="fr-BE" dirty="0" smtClean="0"/>
          </a:p>
          <a:p>
            <a:endParaRPr lang="fr-BE" dirty="0" smtClean="0"/>
          </a:p>
          <a:p>
            <a:r>
              <a:rPr lang="nl-BE" dirty="0" smtClean="0"/>
              <a:t>DBFMO (Design, </a:t>
            </a:r>
            <a:r>
              <a:rPr lang="nl-BE" dirty="0" err="1" smtClean="0"/>
              <a:t>Build</a:t>
            </a:r>
            <a:r>
              <a:rPr lang="nl-BE" dirty="0" smtClean="0"/>
              <a:t>, Finance, </a:t>
            </a:r>
            <a:r>
              <a:rPr lang="nl-BE" dirty="0" err="1" smtClean="0"/>
              <a:t>Maintain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Operate</a:t>
            </a:r>
            <a:r>
              <a:rPr lang="nl-BE" dirty="0" smtClean="0"/>
              <a:t>) contract </a:t>
            </a:r>
            <a:r>
              <a:rPr lang="nl-BE" dirty="0" err="1" smtClean="0"/>
              <a:t>awarded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NV </a:t>
            </a:r>
            <a:r>
              <a:rPr lang="nl-BE" dirty="0" err="1" smtClean="0"/>
              <a:t>Satellic</a:t>
            </a:r>
            <a:endParaRPr lang="fr-BE" dirty="0" smtClean="0"/>
          </a:p>
          <a:p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PPP and concession as intended in ESA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8328"/>
            <a:ext cx="4172964" cy="299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Concession: distribution of debt collection missions to bailiffs</a:t>
            </a:r>
          </a:p>
          <a:p>
            <a:r>
              <a:rPr lang="nl-BE" smtClean="0"/>
              <a:t>Government only creates XML messages</a:t>
            </a:r>
          </a:p>
          <a:p>
            <a:r>
              <a:rPr lang="nl-BE" smtClean="0"/>
              <a:t>Concessionaire  </a:t>
            </a:r>
            <a:r>
              <a:rPr lang="fr-BE" smtClean="0"/>
              <a:t>distributes to bailiffs and handles feedback about the evolution of the cases</a:t>
            </a:r>
          </a:p>
          <a:p>
            <a:r>
              <a:rPr lang="fr-BE" smtClean="0"/>
              <a:t>Works for multiple governments</a:t>
            </a:r>
          </a:p>
          <a:p>
            <a:r>
              <a:rPr lang="fr-BE" smtClean="0"/>
              <a:t>Each bailiff can participate</a:t>
            </a:r>
          </a:p>
          <a:p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PPP and concession as intended in ESA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2050" name="Picture 2" descr="C:\JV\RootJV\4 1  aantemaken presentaties\IT CENTRAAL GENT 29_11_2016\justice-9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0032" y="1451917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fr-BE" dirty="0" err="1" smtClean="0"/>
              <a:t>We</a:t>
            </a:r>
            <a:r>
              <a:rPr lang="fr-BE" dirty="0" smtClean="0"/>
              <a:t> are living in a </a:t>
            </a:r>
            <a:r>
              <a:rPr lang="fr-BE" dirty="0" err="1" smtClean="0"/>
              <a:t>platform</a:t>
            </a:r>
            <a:r>
              <a:rPr lang="fr-BE" dirty="0" smtClean="0"/>
              <a:t> </a:t>
            </a:r>
            <a:r>
              <a:rPr lang="fr-BE" dirty="0" err="1" smtClean="0"/>
              <a:t>economy</a:t>
            </a:r>
            <a:r>
              <a:rPr lang="fr-BE" dirty="0" smtClean="0"/>
              <a:t>:</a:t>
            </a:r>
          </a:p>
          <a:p>
            <a:r>
              <a:rPr lang="fr-BE" dirty="0" smtClean="0"/>
              <a:t>eBay, Amazon</a:t>
            </a:r>
          </a:p>
          <a:p>
            <a:r>
              <a:rPr lang="fr-BE" dirty="0" smtClean="0"/>
              <a:t>YouTube</a:t>
            </a:r>
          </a:p>
          <a:p>
            <a:r>
              <a:rPr lang="fr-BE" dirty="0" smtClean="0"/>
              <a:t>Google, </a:t>
            </a:r>
            <a:r>
              <a:rPr lang="fr-BE" dirty="0" err="1" smtClean="0"/>
              <a:t>Baidu</a:t>
            </a:r>
            <a:endParaRPr lang="fr-BE" dirty="0" smtClean="0"/>
          </a:p>
          <a:p>
            <a:r>
              <a:rPr lang="fr-BE" dirty="0" err="1" smtClean="0"/>
              <a:t>Paypal</a:t>
            </a:r>
            <a:r>
              <a:rPr lang="fr-BE" dirty="0" smtClean="0"/>
              <a:t>, </a:t>
            </a:r>
            <a:r>
              <a:rPr lang="fr-BE" dirty="0" err="1" smtClean="0"/>
              <a:t>Alipay</a:t>
            </a:r>
            <a:endParaRPr lang="fr-BE" dirty="0" smtClean="0"/>
          </a:p>
          <a:p>
            <a:r>
              <a:rPr lang="fr-BE" dirty="0" smtClean="0"/>
              <a:t>iOS, Android</a:t>
            </a:r>
          </a:p>
          <a:p>
            <a:r>
              <a:rPr lang="fr-BE" dirty="0" err="1" smtClean="0"/>
              <a:t>Airbnb</a:t>
            </a:r>
            <a:r>
              <a:rPr lang="fr-BE" dirty="0" smtClean="0"/>
              <a:t>, </a:t>
            </a:r>
            <a:r>
              <a:rPr lang="fr-BE" dirty="0" err="1" smtClean="0"/>
              <a:t>TripAdvisor</a:t>
            </a:r>
            <a:endParaRPr lang="fr-BE" dirty="0" smtClean="0"/>
          </a:p>
          <a:p>
            <a:r>
              <a:rPr lang="fr-BE" dirty="0" err="1" smtClean="0"/>
              <a:t>Uber</a:t>
            </a:r>
            <a:endParaRPr lang="fr-BE" dirty="0" smtClean="0"/>
          </a:p>
          <a:p>
            <a:r>
              <a:rPr lang="fr-BE" dirty="0" err="1" smtClean="0"/>
              <a:t>Linkedin</a:t>
            </a:r>
            <a:r>
              <a:rPr lang="fr-BE" dirty="0" smtClean="0"/>
              <a:t>, </a:t>
            </a:r>
            <a:r>
              <a:rPr lang="fr-BE" dirty="0" err="1" smtClean="0"/>
              <a:t>Glassdoor</a:t>
            </a:r>
            <a:endParaRPr lang="fr-BE" dirty="0" smtClean="0"/>
          </a:p>
          <a:p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922114"/>
          </a:xfrm>
        </p:spPr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about a </a:t>
            </a:r>
            <a:r>
              <a:rPr lang="fr-BE" dirty="0" err="1" smtClean="0"/>
              <a:t>platform</a:t>
            </a:r>
            <a:r>
              <a:rPr lang="fr-BE" dirty="0" smtClean="0"/>
              <a:t> </a:t>
            </a:r>
            <a:r>
              <a:rPr lang="fr-BE" dirty="0" err="1" smtClean="0"/>
              <a:t>economy</a:t>
            </a:r>
            <a:r>
              <a:rPr lang="fr-BE" dirty="0" smtClean="0"/>
              <a:t> ?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3074" name="Picture 2" descr="C:\JV\RootJV\4 1  aantemaken presentaties\IT CENTRAAL GENT 29_11_2016\ebay-881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037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/>
              <a:t>"</a:t>
            </a:r>
            <a:r>
              <a:rPr lang="fr-BE" dirty="0" smtClean="0"/>
              <a:t>A </a:t>
            </a:r>
            <a:r>
              <a:rPr lang="fr-BE" dirty="0" err="1" smtClean="0"/>
              <a:t>platform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business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creates</a:t>
            </a:r>
            <a:r>
              <a:rPr lang="fr-BE" dirty="0" smtClean="0"/>
              <a:t> value by </a:t>
            </a:r>
            <a:r>
              <a:rPr lang="fr-BE" dirty="0" err="1" smtClean="0"/>
              <a:t>facilitating</a:t>
            </a:r>
            <a:r>
              <a:rPr lang="fr-BE" dirty="0" smtClean="0"/>
              <a:t> direct interactions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two</a:t>
            </a:r>
            <a:r>
              <a:rPr lang="fr-BE" dirty="0" smtClean="0"/>
              <a:t> or more distinct types of </a:t>
            </a:r>
            <a:r>
              <a:rPr lang="fr-BE" dirty="0" err="1" smtClean="0"/>
              <a:t>customers</a:t>
            </a:r>
            <a:r>
              <a:rPr lang="fr-BE" dirty="0" smtClean="0"/>
              <a:t>"*</a:t>
            </a:r>
          </a:p>
          <a:p>
            <a:r>
              <a:rPr lang="fr-BE" dirty="0" smtClean="0"/>
              <a:t>Total value of </a:t>
            </a:r>
            <a:r>
              <a:rPr lang="fr-BE" dirty="0" err="1" smtClean="0"/>
              <a:t>platform</a:t>
            </a:r>
            <a:r>
              <a:rPr lang="fr-BE" dirty="0" smtClean="0"/>
              <a:t> </a:t>
            </a:r>
            <a:r>
              <a:rPr lang="fr-BE" dirty="0" err="1" smtClean="0"/>
              <a:t>companies</a:t>
            </a:r>
            <a:r>
              <a:rPr lang="fr-BE" dirty="0" smtClean="0"/>
              <a:t> &gt;4,000 billion €</a:t>
            </a:r>
          </a:p>
          <a:p>
            <a:r>
              <a:rPr lang="fr-BE" dirty="0" smtClean="0"/>
              <a:t>Europe &lt; 5%</a:t>
            </a:r>
          </a:p>
          <a:p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</p:spPr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about a </a:t>
            </a:r>
            <a:r>
              <a:rPr lang="fr-BE" dirty="0" err="1" smtClean="0"/>
              <a:t>platform</a:t>
            </a:r>
            <a:r>
              <a:rPr lang="fr-BE" dirty="0" smtClean="0"/>
              <a:t> </a:t>
            </a:r>
            <a:r>
              <a:rPr lang="fr-BE" dirty="0" err="1" smtClean="0"/>
              <a:t>economy</a:t>
            </a:r>
            <a:r>
              <a:rPr lang="fr-BE" dirty="0" smtClean="0"/>
              <a:t> ?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11560" y="6237312"/>
            <a:ext cx="583264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*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6237312"/>
            <a:ext cx="78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* Andrei </a:t>
            </a:r>
            <a:r>
              <a:rPr lang="fr-BE" dirty="0" err="1" smtClean="0"/>
              <a:t>Hagiu</a:t>
            </a:r>
            <a:r>
              <a:rPr lang="fr-BE" dirty="0" smtClean="0"/>
              <a:t> &amp; Julian Wright – Multi-</a:t>
            </a:r>
            <a:r>
              <a:rPr lang="fr-BE" dirty="0" err="1" smtClean="0"/>
              <a:t>sided</a:t>
            </a:r>
            <a:r>
              <a:rPr lang="fr-BE" dirty="0" smtClean="0"/>
              <a:t> </a:t>
            </a:r>
            <a:r>
              <a:rPr lang="fr-BE" dirty="0" err="1" smtClean="0"/>
              <a:t>platforms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20480" cy="28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3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Expectations of citizens &amp; enterprises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 smtClean="0"/>
              <a:t>Effective services</a:t>
            </a:r>
          </a:p>
          <a:p>
            <a:r>
              <a:rPr lang="en-US" altLang="fr-FR" dirty="0" smtClean="0"/>
              <a:t>Integrated services</a:t>
            </a:r>
          </a:p>
          <a:p>
            <a:pPr lvl="1"/>
            <a:r>
              <a:rPr lang="en-US" altLang="fr-FR" dirty="0" smtClean="0"/>
              <a:t>adjusted to their specific situation, customized if possible</a:t>
            </a:r>
          </a:p>
          <a:p>
            <a:pPr lvl="1"/>
            <a:r>
              <a:rPr lang="en-US" altLang="fr-FR" dirty="0" smtClean="0"/>
              <a:t>life events (birth, school, work, moving, illness, retirement, decease, setting up an enterprise…)</a:t>
            </a:r>
          </a:p>
          <a:p>
            <a:pPr lvl="1"/>
            <a:r>
              <a:rPr lang="en-US" altLang="fr-FR" dirty="0" smtClean="0"/>
              <a:t>across government levels, public services and private bodies</a:t>
            </a:r>
          </a:p>
          <a:p>
            <a:r>
              <a:rPr lang="en-US" altLang="fr-FR" dirty="0" smtClean="0"/>
              <a:t>Adjusted to their own processes </a:t>
            </a:r>
          </a:p>
          <a:p>
            <a:r>
              <a:rPr lang="en-US" altLang="fr-FR" dirty="0" smtClean="0"/>
              <a:t>With a minimum of costs and administrative formalities </a:t>
            </a:r>
          </a:p>
          <a:p>
            <a:r>
              <a:rPr lang="en-US" altLang="fr-FR" dirty="0" smtClean="0"/>
              <a:t>Provided automatically, if possible</a:t>
            </a:r>
          </a:p>
          <a:p>
            <a:r>
              <a:rPr lang="en-US" altLang="fr-FR" dirty="0"/>
              <a:t>With active user participation ( self-service – self-empowerment – follow-up</a:t>
            </a:r>
            <a:r>
              <a:rPr lang="en-US" altLang="fr-FR" dirty="0" smtClean="0"/>
              <a:t>)</a:t>
            </a:r>
          </a:p>
          <a:p>
            <a:r>
              <a:rPr lang="en-US" altLang="fr-FR" dirty="0"/>
              <a:t>Always up to </a:t>
            </a:r>
            <a:r>
              <a:rPr lang="en-US" altLang="fr-FR" dirty="0" smtClean="0"/>
              <a:t>date</a:t>
            </a:r>
            <a:endParaRPr lang="en-US" altLang="fr-FR" dirty="0"/>
          </a:p>
          <a:p>
            <a:pPr marL="0" indent="0">
              <a:buNone/>
            </a:pPr>
            <a:endParaRPr lang="en-US" altLang="fr-FR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idea</a:t>
            </a:r>
            <a:r>
              <a:rPr lang="fr-BE" dirty="0" smtClean="0"/>
              <a:t> </a:t>
            </a:r>
            <a:r>
              <a:rPr lang="fr-BE" dirty="0" err="1" smtClean="0"/>
              <a:t>behind</a:t>
            </a:r>
            <a:r>
              <a:rPr lang="fr-BE" dirty="0" smtClean="0"/>
              <a:t> a </a:t>
            </a:r>
            <a:r>
              <a:rPr lang="fr-BE" dirty="0" err="1" smtClean="0"/>
              <a:t>platform</a:t>
            </a:r>
            <a:r>
              <a:rPr lang="fr-BE" dirty="0" smtClean="0"/>
              <a:t> </a:t>
            </a:r>
            <a:r>
              <a:rPr lang="fr-BE" dirty="0" err="1" smtClean="0"/>
              <a:t>economy</a:t>
            </a:r>
            <a:r>
              <a:rPr lang="fr-BE" dirty="0" smtClean="0"/>
              <a:t>: </a:t>
            </a:r>
            <a:br>
              <a:rPr lang="fr-BE" dirty="0" smtClean="0"/>
            </a:br>
            <a:r>
              <a:rPr lang="fr-BE" dirty="0" err="1" smtClean="0"/>
              <a:t>creation</a:t>
            </a:r>
            <a:r>
              <a:rPr lang="fr-BE" dirty="0" smtClean="0"/>
              <a:t> of a </a:t>
            </a:r>
            <a:r>
              <a:rPr lang="fr-BE" dirty="0" err="1" smtClean="0"/>
              <a:t>geographic</a:t>
            </a:r>
            <a:r>
              <a:rPr lang="fr-BE" dirty="0" smtClean="0"/>
              <a:t> niche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Can </a:t>
            </a:r>
            <a:r>
              <a:rPr lang="fr-BE" dirty="0" err="1" smtClean="0"/>
              <a:t>we</a:t>
            </a:r>
            <a:r>
              <a:rPr lang="fr-BE" dirty="0" smtClean="0"/>
              <a:t> set up a </a:t>
            </a:r>
            <a:r>
              <a:rPr lang="fr-BE" dirty="0" err="1" smtClean="0"/>
              <a:t>platform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the </a:t>
            </a:r>
            <a:r>
              <a:rPr lang="fr-BE" dirty="0" err="1" smtClean="0"/>
              <a:t>creation</a:t>
            </a:r>
            <a:r>
              <a:rPr lang="fr-BE" dirty="0" smtClean="0"/>
              <a:t> of a </a:t>
            </a:r>
            <a:r>
              <a:rPr lang="fr-BE" dirty="0" err="1" smtClean="0"/>
              <a:t>geographic</a:t>
            </a:r>
            <a:r>
              <a:rPr lang="fr-BE" dirty="0" smtClean="0"/>
              <a:t> niche ?</a:t>
            </a:r>
          </a:p>
          <a:p>
            <a:r>
              <a:rPr lang="fr-BE" dirty="0" smtClean="0"/>
              <a:t>Combine &amp; </a:t>
            </a:r>
            <a:r>
              <a:rPr lang="fr-BE" dirty="0" err="1" smtClean="0"/>
              <a:t>integrate</a:t>
            </a:r>
            <a:r>
              <a:rPr lang="fr-BE" dirty="0" smtClean="0"/>
              <a:t> </a:t>
            </a:r>
            <a:r>
              <a:rPr lang="fr-BE" dirty="0" err="1" smtClean="0"/>
              <a:t>elements</a:t>
            </a:r>
            <a:r>
              <a:rPr lang="fr-BE" dirty="0" smtClean="0"/>
              <a:t> </a:t>
            </a:r>
            <a:r>
              <a:rPr lang="fr-BE" dirty="0" err="1" smtClean="0"/>
              <a:t>already</a:t>
            </a:r>
            <a:r>
              <a:rPr lang="fr-BE" dirty="0" smtClean="0"/>
              <a:t> </a:t>
            </a:r>
            <a:r>
              <a:rPr lang="fr-BE" dirty="0" err="1" smtClean="0"/>
              <a:t>present</a:t>
            </a:r>
            <a:r>
              <a:rPr lang="fr-BE" dirty="0" smtClean="0"/>
              <a:t> or in </a:t>
            </a:r>
            <a:r>
              <a:rPr lang="fr-BE" dirty="0" err="1" smtClean="0"/>
              <a:t>preparation</a:t>
            </a:r>
            <a:r>
              <a:rPr lang="fr-BE" dirty="0" smtClean="0"/>
              <a:t>:</a:t>
            </a:r>
          </a:p>
          <a:p>
            <a:pPr lvl="1"/>
            <a:r>
              <a:rPr lang="fr-BE" dirty="0" err="1" smtClean="0"/>
              <a:t>eID</a:t>
            </a:r>
            <a:r>
              <a:rPr lang="fr-BE" dirty="0" smtClean="0"/>
              <a:t> and </a:t>
            </a:r>
            <a:r>
              <a:rPr lang="fr-BE" dirty="0" err="1" smtClean="0"/>
              <a:t>strong</a:t>
            </a:r>
            <a:r>
              <a:rPr lang="fr-BE" dirty="0" smtClean="0"/>
              <a:t> mobile </a:t>
            </a:r>
            <a:r>
              <a:rPr lang="fr-BE" dirty="0" err="1" smtClean="0"/>
              <a:t>authentication</a:t>
            </a:r>
            <a:r>
              <a:rPr lang="fr-BE" dirty="0" smtClean="0"/>
              <a:t> </a:t>
            </a:r>
          </a:p>
          <a:p>
            <a:pPr lvl="1"/>
            <a:r>
              <a:rPr lang="fr-BE" dirty="0" err="1"/>
              <a:t>w</a:t>
            </a:r>
            <a:r>
              <a:rPr lang="fr-BE" dirty="0" err="1" smtClean="0"/>
              <a:t>ell</a:t>
            </a:r>
            <a:r>
              <a:rPr lang="fr-BE" dirty="0" smtClean="0"/>
              <a:t> </a:t>
            </a:r>
            <a:r>
              <a:rPr lang="fr-BE" dirty="0" err="1" smtClean="0"/>
              <a:t>integrated</a:t>
            </a:r>
            <a:r>
              <a:rPr lang="fr-BE" dirty="0" smtClean="0"/>
              <a:t> and </a:t>
            </a:r>
            <a:r>
              <a:rPr lang="fr-BE" dirty="0" err="1" smtClean="0"/>
              <a:t>innovative</a:t>
            </a:r>
            <a:r>
              <a:rPr lang="fr-BE" dirty="0" smtClean="0"/>
              <a:t> digital </a:t>
            </a:r>
            <a:r>
              <a:rPr lang="fr-BE" dirty="0" err="1" smtClean="0"/>
              <a:t>payments</a:t>
            </a:r>
            <a:r>
              <a:rPr lang="fr-BE" dirty="0" smtClean="0"/>
              <a:t> </a:t>
            </a:r>
          </a:p>
          <a:p>
            <a:pPr lvl="1"/>
            <a:r>
              <a:rPr lang="fr-BE" dirty="0" err="1" smtClean="0"/>
              <a:t>eBox</a:t>
            </a:r>
            <a:r>
              <a:rPr lang="fr-BE" dirty="0" smtClean="0"/>
              <a:t> </a:t>
            </a:r>
            <a:r>
              <a:rPr lang="fr-BE" dirty="0" err="1" smtClean="0"/>
              <a:t>citizens</a:t>
            </a:r>
            <a:r>
              <a:rPr lang="fr-BE" dirty="0" smtClean="0"/>
              <a:t> and </a:t>
            </a:r>
            <a:r>
              <a:rPr lang="fr-BE" dirty="0" err="1" smtClean="0"/>
              <a:t>enterprises</a:t>
            </a:r>
            <a:endParaRPr lang="fr-BE" dirty="0" smtClean="0"/>
          </a:p>
          <a:p>
            <a:pPr lvl="1"/>
            <a:r>
              <a:rPr lang="fr-BE" dirty="0" err="1" smtClean="0"/>
              <a:t>Strong</a:t>
            </a:r>
            <a:r>
              <a:rPr lang="fr-BE" dirty="0" smtClean="0"/>
              <a:t> </a:t>
            </a:r>
            <a:r>
              <a:rPr lang="fr-BE" dirty="0" err="1" smtClean="0"/>
              <a:t>authentic</a:t>
            </a:r>
            <a:r>
              <a:rPr lang="fr-BE" dirty="0" smtClean="0"/>
              <a:t> sources</a:t>
            </a:r>
          </a:p>
          <a:p>
            <a:pPr lvl="1"/>
            <a:r>
              <a:rPr lang="fr-BE" dirty="0" smtClean="0"/>
              <a:t>One single </a:t>
            </a:r>
            <a:r>
              <a:rPr lang="fr-BE" dirty="0" err="1" smtClean="0"/>
              <a:t>gateway</a:t>
            </a:r>
            <a:r>
              <a:rPr lang="fr-BE" dirty="0" smtClean="0"/>
              <a:t> to </a:t>
            </a:r>
            <a:r>
              <a:rPr lang="fr-BE" dirty="0" err="1" smtClean="0"/>
              <a:t>private</a:t>
            </a:r>
            <a:r>
              <a:rPr lang="fr-BE" dirty="0" smtClean="0"/>
              <a:t> interactions, </a:t>
            </a:r>
            <a:r>
              <a:rPr lang="fr-BE" dirty="0" err="1" smtClean="0"/>
              <a:t>purchases</a:t>
            </a:r>
            <a:r>
              <a:rPr lang="fr-BE" dirty="0" smtClean="0"/>
              <a:t> and transactions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government</a:t>
            </a:r>
            <a:endParaRPr lang="fr-BE" dirty="0" smtClean="0"/>
          </a:p>
          <a:p>
            <a:r>
              <a:rPr lang="fr-BE" dirty="0" smtClean="0"/>
              <a:t>Trust in local </a:t>
            </a:r>
            <a:r>
              <a:rPr lang="fr-BE" dirty="0" err="1" smtClean="0"/>
              <a:t>actors</a:t>
            </a:r>
            <a:r>
              <a:rPr lang="fr-BE" dirty="0" smtClean="0"/>
              <a:t> &amp; local </a:t>
            </a:r>
            <a:r>
              <a:rPr lang="fr-BE" dirty="0" err="1" smtClean="0"/>
              <a:t>enforcement</a:t>
            </a:r>
            <a:endParaRPr lang="fr-BE" dirty="0" smtClean="0"/>
          </a:p>
          <a:p>
            <a:r>
              <a:rPr lang="fr-BE" dirty="0" smtClean="0"/>
              <a:t>User </a:t>
            </a:r>
            <a:r>
              <a:rPr lang="fr-BE" dirty="0" err="1" smtClean="0"/>
              <a:t>centricity</a:t>
            </a:r>
            <a:r>
              <a:rPr lang="fr-BE" dirty="0" smtClean="0"/>
              <a:t>: focus on </a:t>
            </a:r>
            <a:r>
              <a:rPr lang="fr-BE" dirty="0" err="1" smtClean="0"/>
              <a:t>what</a:t>
            </a:r>
            <a:r>
              <a:rPr lang="fr-BE" dirty="0" smtClean="0"/>
              <a:t> local </a:t>
            </a:r>
            <a:r>
              <a:rPr lang="fr-BE" dirty="0" err="1" smtClean="0"/>
              <a:t>users</a:t>
            </a:r>
            <a:r>
              <a:rPr lang="fr-BE" dirty="0" smtClean="0"/>
              <a:t> </a:t>
            </a:r>
            <a:r>
              <a:rPr lang="fr-BE" dirty="0" err="1" smtClean="0"/>
              <a:t>prefer</a:t>
            </a:r>
            <a:endParaRPr lang="fr-BE" dirty="0" smtClean="0"/>
          </a:p>
          <a:p>
            <a:r>
              <a:rPr lang="fr-BE" dirty="0" err="1" smtClean="0"/>
              <a:t>Advantages</a:t>
            </a:r>
            <a:r>
              <a:rPr lang="fr-BE" dirty="0" smtClean="0"/>
              <a:t> for </a:t>
            </a:r>
            <a:r>
              <a:rPr lang="fr-BE" dirty="0" err="1" smtClean="0"/>
              <a:t>citizens</a:t>
            </a:r>
            <a:r>
              <a:rPr lang="fr-BE" dirty="0" smtClean="0"/>
              <a:t>, </a:t>
            </a:r>
            <a:r>
              <a:rPr lang="fr-BE" dirty="0" err="1" smtClean="0"/>
              <a:t>enterprises</a:t>
            </a:r>
            <a:r>
              <a:rPr lang="fr-BE" dirty="0" smtClean="0"/>
              <a:t> and </a:t>
            </a:r>
            <a:r>
              <a:rPr lang="fr-BE" dirty="0" err="1" smtClean="0"/>
              <a:t>authorities</a:t>
            </a:r>
            <a:r>
              <a:rPr lang="fr-BE" dirty="0" smtClean="0"/>
              <a:t> </a:t>
            </a:r>
          </a:p>
          <a:p>
            <a:r>
              <a:rPr lang="fr-BE" dirty="0" smtClean="0"/>
              <a:t>Time for a 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err="1" smtClean="0"/>
              <a:t>cooperation</a:t>
            </a:r>
            <a:r>
              <a:rPr lang="fr-BE" dirty="0" smtClean="0"/>
              <a:t> or PPP culture?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Conclusion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Innovations </a:t>
            </a:r>
            <a:r>
              <a:rPr lang="fr-BE" dirty="0" err="1" smtClean="0"/>
              <a:t>expected</a:t>
            </a:r>
            <a:r>
              <a:rPr lang="fr-BE" dirty="0" smtClean="0"/>
              <a:t> to come </a:t>
            </a:r>
            <a:r>
              <a:rPr lang="fr-BE" dirty="0" err="1" smtClean="0"/>
              <a:t>from</a:t>
            </a:r>
            <a:r>
              <a:rPr lang="fr-BE" dirty="0" smtClean="0"/>
              <a:t> the </a:t>
            </a:r>
            <a:r>
              <a:rPr lang="fr-BE" dirty="0" err="1" smtClean="0"/>
              <a:t>private</a:t>
            </a:r>
            <a:r>
              <a:rPr lang="fr-BE" dirty="0" smtClean="0"/>
              <a:t> </a:t>
            </a:r>
            <a:r>
              <a:rPr lang="fr-BE" dirty="0" err="1" smtClean="0"/>
              <a:t>sector</a:t>
            </a:r>
            <a:r>
              <a:rPr lang="fr-BE" dirty="0" smtClean="0"/>
              <a:t>, </a:t>
            </a:r>
            <a:r>
              <a:rPr lang="fr-BE" dirty="0" err="1" smtClean="0"/>
              <a:t>yet</a:t>
            </a:r>
            <a:r>
              <a:rPr lang="fr-BE" dirty="0" smtClean="0"/>
              <a:t> </a:t>
            </a:r>
            <a:r>
              <a:rPr lang="fr-BE" dirty="0" err="1" smtClean="0"/>
              <a:t>sometimes</a:t>
            </a:r>
            <a:r>
              <a:rPr lang="fr-BE" dirty="0" smtClean="0"/>
              <a:t> the </a:t>
            </a:r>
            <a:r>
              <a:rPr lang="fr-BE" dirty="0" err="1" smtClean="0"/>
              <a:t>government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acting as an </a:t>
            </a:r>
            <a:r>
              <a:rPr lang="fr-BE" dirty="0" err="1" smtClean="0"/>
              <a:t>instigator</a:t>
            </a:r>
            <a:endParaRPr lang="fr-BE" dirty="0" smtClean="0"/>
          </a:p>
          <a:p>
            <a:r>
              <a:rPr lang="fr-BE" dirty="0" smtClean="0"/>
              <a:t>(</a:t>
            </a:r>
            <a:r>
              <a:rPr lang="fr-BE" dirty="0" err="1" smtClean="0"/>
              <a:t>Also</a:t>
            </a:r>
            <a:r>
              <a:rPr lang="fr-BE" dirty="0" smtClean="0"/>
              <a:t> </a:t>
            </a:r>
            <a:r>
              <a:rPr lang="fr-BE" dirty="0" err="1" smtClean="0"/>
              <a:t>smaller</a:t>
            </a:r>
            <a:r>
              <a:rPr lang="fr-BE" dirty="0" smtClean="0"/>
              <a:t>) software </a:t>
            </a:r>
            <a:r>
              <a:rPr lang="fr-BE" dirty="0" err="1" smtClean="0"/>
              <a:t>companies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develop</a:t>
            </a:r>
            <a:r>
              <a:rPr lang="fr-BE" dirty="0" smtClean="0"/>
              <a:t> software and use containers </a:t>
            </a:r>
            <a:r>
              <a:rPr lang="fr-BE" dirty="0" err="1" smtClean="0"/>
              <a:t>helping</a:t>
            </a:r>
            <a:r>
              <a:rPr lang="fr-BE" dirty="0" smtClean="0"/>
              <a:t> public institutions put </a:t>
            </a:r>
            <a:r>
              <a:rPr lang="fr-BE" dirty="0" err="1" smtClean="0"/>
              <a:t>their</a:t>
            </a:r>
            <a:r>
              <a:rPr lang="fr-BE" dirty="0" smtClean="0"/>
              <a:t> applications in the G-Cloud</a:t>
            </a:r>
          </a:p>
          <a:p>
            <a:r>
              <a:rPr lang="nl-BE" dirty="0" smtClean="0"/>
              <a:t>DBFMO (Design, </a:t>
            </a:r>
            <a:r>
              <a:rPr lang="nl-BE" dirty="0" err="1" smtClean="0"/>
              <a:t>Build</a:t>
            </a:r>
            <a:r>
              <a:rPr lang="nl-BE" dirty="0" smtClean="0"/>
              <a:t>, Finance, </a:t>
            </a:r>
            <a:r>
              <a:rPr lang="nl-BE" dirty="0" err="1" smtClean="0"/>
              <a:t>Maintain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Operate</a:t>
            </a:r>
            <a:r>
              <a:rPr lang="nl-BE" dirty="0" smtClean="0"/>
              <a:t>) approaches do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apply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building tunnels or schools, but </a:t>
            </a:r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IT </a:t>
            </a:r>
            <a:r>
              <a:rPr lang="nl-BE" dirty="0" err="1" smtClean="0"/>
              <a:t>projects</a:t>
            </a:r>
            <a:r>
              <a:rPr lang="nl-BE" dirty="0" smtClean="0"/>
              <a:t>  </a:t>
            </a:r>
          </a:p>
          <a:p>
            <a:r>
              <a:rPr lang="fr-BE" dirty="0" smtClean="0"/>
              <a:t>Enterprise open source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offering</a:t>
            </a:r>
            <a:r>
              <a:rPr lang="fr-BE" dirty="0" smtClean="0"/>
              <a:t> new </a:t>
            </a:r>
            <a:r>
              <a:rPr lang="fr-BE" dirty="0" err="1" smtClean="0"/>
              <a:t>ways</a:t>
            </a:r>
            <a:r>
              <a:rPr lang="fr-BE" dirty="0" smtClean="0"/>
              <a:t> of collaboration in ICT; </a:t>
            </a:r>
            <a:r>
              <a:rPr lang="fr-BE" dirty="0" err="1" smtClean="0"/>
              <a:t>independence</a:t>
            </a:r>
            <a:r>
              <a:rPr lang="fr-BE" dirty="0" smtClean="0"/>
              <a:t> of key </a:t>
            </a:r>
            <a:r>
              <a:rPr lang="fr-BE" dirty="0" err="1" smtClean="0"/>
              <a:t>vendors</a:t>
            </a:r>
            <a:r>
              <a:rPr lang="fr-BE" dirty="0" smtClean="0"/>
              <a:t> </a:t>
            </a:r>
            <a:r>
              <a:rPr lang="fr-BE" dirty="0" err="1" smtClean="0"/>
              <a:t>like</a:t>
            </a:r>
            <a:r>
              <a:rPr lang="fr-BE" dirty="0" smtClean="0"/>
              <a:t> </a:t>
            </a:r>
            <a:r>
              <a:rPr lang="fr-BE" dirty="0" err="1" smtClean="0"/>
              <a:t>Red</a:t>
            </a:r>
            <a:r>
              <a:rPr lang="fr-BE" dirty="0" smtClean="0"/>
              <a:t> Hat </a:t>
            </a:r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preserved</a:t>
            </a:r>
            <a:r>
              <a:rPr lang="fr-BE" dirty="0" smtClean="0"/>
              <a:t>.</a:t>
            </a:r>
          </a:p>
          <a:p>
            <a:r>
              <a:rPr lang="nl-BE" dirty="0" err="1" smtClean="0"/>
              <a:t>Odds</a:t>
            </a:r>
            <a:r>
              <a:rPr lang="nl-BE" dirty="0" smtClean="0"/>
              <a:t> are low </a:t>
            </a:r>
            <a:r>
              <a:rPr lang="nl-BE" dirty="0" err="1" smtClean="0"/>
              <a:t>that</a:t>
            </a:r>
            <a:r>
              <a:rPr lang="nl-BE" dirty="0" smtClean="0"/>
              <a:t> Belgium </a:t>
            </a:r>
            <a:r>
              <a:rPr lang="nl-BE" dirty="0" err="1" smtClean="0"/>
              <a:t>will</a:t>
            </a:r>
            <a:r>
              <a:rPr lang="nl-BE" dirty="0" smtClean="0"/>
              <a:t> get platforms </a:t>
            </a:r>
            <a:r>
              <a:rPr lang="nl-BE" dirty="0" err="1" smtClean="0"/>
              <a:t>such</a:t>
            </a:r>
            <a:r>
              <a:rPr lang="nl-BE" dirty="0" smtClean="0"/>
              <a:t> as </a:t>
            </a:r>
            <a:r>
              <a:rPr lang="fr-BE" dirty="0" smtClean="0"/>
              <a:t>Amazon, Google or eBay – </a:t>
            </a:r>
            <a:r>
              <a:rPr lang="fr-BE" dirty="0" err="1" smtClean="0"/>
              <a:t>yet</a:t>
            </a:r>
            <a:r>
              <a:rPr lang="fr-BE" dirty="0" smtClean="0"/>
              <a:t> if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gather</a:t>
            </a:r>
            <a:r>
              <a:rPr lang="fr-BE" dirty="0" smtClean="0"/>
              <a:t> the </a:t>
            </a:r>
            <a:r>
              <a:rPr lang="fr-BE" dirty="0" err="1" smtClean="0"/>
              <a:t>strengths</a:t>
            </a:r>
            <a:r>
              <a:rPr lang="fr-BE" dirty="0" smtClean="0"/>
              <a:t> of the public and </a:t>
            </a:r>
            <a:r>
              <a:rPr lang="fr-BE" dirty="0" err="1" smtClean="0"/>
              <a:t>private</a:t>
            </a:r>
            <a:r>
              <a:rPr lang="fr-BE" dirty="0" smtClean="0"/>
              <a:t> </a:t>
            </a:r>
            <a:r>
              <a:rPr lang="fr-BE" dirty="0" err="1" smtClean="0"/>
              <a:t>sector</a:t>
            </a:r>
            <a:r>
              <a:rPr lang="fr-BE" dirty="0" smtClean="0"/>
              <a:t> in </a:t>
            </a:r>
            <a:r>
              <a:rPr lang="fr-BE" dirty="0" err="1" smtClean="0"/>
              <a:t>function</a:t>
            </a:r>
            <a:r>
              <a:rPr lang="fr-BE" dirty="0" smtClean="0"/>
              <a:t> of </a:t>
            </a:r>
            <a:r>
              <a:rPr lang="fr-BE" dirty="0" err="1" smtClean="0"/>
              <a:t>our</a:t>
            </a:r>
            <a:r>
              <a:rPr lang="fr-BE" dirty="0" smtClean="0"/>
              <a:t> user </a:t>
            </a:r>
            <a:r>
              <a:rPr lang="fr-BE" dirty="0" err="1" smtClean="0"/>
              <a:t>preferences</a:t>
            </a:r>
            <a:r>
              <a:rPr lang="fr-BE" dirty="0" smtClean="0"/>
              <a:t>, </a:t>
            </a:r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reach</a:t>
            </a:r>
            <a:r>
              <a:rPr lang="fr-BE" dirty="0" smtClean="0"/>
              <a:t> a </a:t>
            </a:r>
            <a:r>
              <a:rPr lang="fr-BE" dirty="0" err="1" smtClean="0"/>
              <a:t>geographic</a:t>
            </a:r>
            <a:r>
              <a:rPr lang="fr-BE" dirty="0" smtClean="0"/>
              <a:t> niche </a:t>
            </a:r>
            <a:r>
              <a:rPr lang="fr-BE" dirty="0" err="1" smtClean="0"/>
              <a:t>platform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5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98963" y="1597025"/>
            <a:ext cx="4268787" cy="3293209"/>
            <a:chOff x="4407024" y="1916832"/>
            <a:chExt cx="4269432" cy="2700574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55" y="326681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4788082" y="1916832"/>
              <a:ext cx="3888374" cy="270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b="1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Frank </a:t>
              </a:r>
              <a:r>
                <a:rPr lang="fr-BE" sz="16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Robben</a:t>
              </a:r>
              <a:endParaRPr lang="fr-BE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General Manager</a:t>
              </a:r>
            </a:p>
            <a:p>
              <a:pPr>
                <a:defRPr/>
              </a:pPr>
              <a:r>
                <a:rPr lang="fr-B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Crossroads</a:t>
              </a:r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 Bank for Social Security </a:t>
              </a:r>
              <a:r>
                <a:rPr lang="fr-B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eHealth</a:t>
              </a:r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 </a:t>
              </a:r>
              <a:r>
                <a:rPr lang="fr-B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platform</a:t>
              </a:r>
              <a:endParaRPr lang="fr-BE" sz="16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frank.robben@ksz.fgov.be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/>
              </a:pP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fr-BE" sz="1600" b="1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@</a:t>
              </a:r>
              <a:r>
                <a:rPr lang="fr-BE" sz="16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FrRobben</a:t>
              </a:r>
              <a:endParaRPr lang="fr-BE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www.ksz.fgov.be</a:t>
              </a:r>
            </a:p>
            <a:p>
              <a:pPr>
                <a:defRPr/>
              </a:pPr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www.ehealth.fgov.be</a:t>
              </a:r>
            </a:p>
            <a:p>
              <a:pPr>
                <a:defRPr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www.socialsecurity.be</a:t>
              </a:r>
            </a:p>
            <a:p>
              <a:pPr>
                <a:defRPr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www.frankrobben.be</a:t>
              </a:r>
              <a:endParaRPr lang="en-GB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4" y="1155397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r>
              <a:rPr lang="fr-BE" dirty="0" smtClean="0"/>
              <a:t>42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Expectations of citizens &amp; enterprises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 smtClean="0"/>
              <a:t>Offered in a performant and user friendly way</a:t>
            </a:r>
          </a:p>
          <a:p>
            <a:r>
              <a:rPr lang="en-US" altLang="fr-FR" dirty="0" smtClean="0"/>
              <a:t>Reliable, safe and permanently available </a:t>
            </a:r>
          </a:p>
          <a:p>
            <a:r>
              <a:rPr lang="en-US" altLang="fr-FR" dirty="0" smtClean="0"/>
              <a:t>Using the media of their choice (internet, mobile data, telephone, direct contact…) </a:t>
            </a:r>
          </a:p>
          <a:p>
            <a:r>
              <a:rPr lang="en-US" altLang="fr-FR" dirty="0" smtClean="0"/>
              <a:t>Respecting their privacy</a:t>
            </a:r>
            <a:endParaRPr lang="en-US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6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6128" y="332656"/>
            <a:ext cx="7531743" cy="656430"/>
          </a:xfrm>
        </p:spPr>
        <p:txBody>
          <a:bodyPr/>
          <a:lstStyle/>
          <a:p>
            <a:r>
              <a:rPr lang="nl-BE" sz="4000" dirty="0" smtClean="0">
                <a:solidFill>
                  <a:srgbClr val="0087BE"/>
                </a:solidFill>
              </a:rPr>
              <a:t>Trends</a:t>
            </a:r>
            <a:endParaRPr lang="fr-BE" sz="4000" dirty="0">
              <a:solidFill>
                <a:srgbClr val="0087BE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755576" y="2250912"/>
            <a:ext cx="2088232" cy="1656184"/>
          </a:xfrm>
          <a:prstGeom prst="hexagon">
            <a:avLst/>
          </a:prstGeom>
          <a:solidFill>
            <a:srgbClr val="008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Mobile </a:t>
            </a:r>
            <a:r>
              <a:rPr lang="nl-BE" dirty="0" err="1" smtClean="0"/>
              <a:t>devices</a:t>
            </a:r>
            <a:r>
              <a:rPr lang="nl-BE" dirty="0" smtClean="0"/>
              <a:t> &amp; wearables</a:t>
            </a:r>
            <a:endParaRPr lang="fr-BE" dirty="0"/>
          </a:p>
        </p:txBody>
      </p:sp>
      <p:sp>
        <p:nvSpPr>
          <p:cNvPr id="7" name="Hexagon 6"/>
          <p:cNvSpPr/>
          <p:nvPr/>
        </p:nvSpPr>
        <p:spPr>
          <a:xfrm>
            <a:off x="2483768" y="3115008"/>
            <a:ext cx="2088232" cy="1656184"/>
          </a:xfrm>
          <a:prstGeom prst="hexagon">
            <a:avLst/>
          </a:prstGeom>
          <a:solidFill>
            <a:srgbClr val="008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Internet of </a:t>
            </a:r>
            <a:r>
              <a:rPr lang="nl-BE" dirty="0" err="1"/>
              <a:t>things</a:t>
            </a:r>
            <a:r>
              <a:rPr lang="nl-BE" dirty="0"/>
              <a:t> platforms</a:t>
            </a:r>
            <a:endParaRPr lang="fr-BE" dirty="0"/>
          </a:p>
        </p:txBody>
      </p:sp>
      <p:sp>
        <p:nvSpPr>
          <p:cNvPr id="8" name="Hexagon 7"/>
          <p:cNvSpPr/>
          <p:nvPr/>
        </p:nvSpPr>
        <p:spPr>
          <a:xfrm>
            <a:off x="755576" y="3979104"/>
            <a:ext cx="2088232" cy="1656184"/>
          </a:xfrm>
          <a:prstGeom prst="hexagon">
            <a:avLst/>
          </a:prstGeom>
          <a:solidFill>
            <a:srgbClr val="008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Autonomous</a:t>
            </a:r>
            <a:r>
              <a:rPr lang="nl-BE" dirty="0"/>
              <a:t> </a:t>
            </a:r>
            <a:r>
              <a:rPr lang="nl-BE" dirty="0" err="1"/>
              <a:t>agents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things</a:t>
            </a:r>
            <a:endParaRPr lang="fr-BE" dirty="0"/>
          </a:p>
        </p:txBody>
      </p:sp>
      <p:sp>
        <p:nvSpPr>
          <p:cNvPr id="9" name="Hexagon 8"/>
          <p:cNvSpPr/>
          <p:nvPr/>
        </p:nvSpPr>
        <p:spPr>
          <a:xfrm>
            <a:off x="2483768" y="4843200"/>
            <a:ext cx="2088232" cy="1656184"/>
          </a:xfrm>
          <a:prstGeom prst="hexagon">
            <a:avLst/>
          </a:prstGeom>
          <a:solidFill>
            <a:srgbClr val="008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Big data</a:t>
            </a:r>
            <a:endParaRPr lang="fr-BE" dirty="0"/>
          </a:p>
        </p:txBody>
      </p:sp>
      <p:sp>
        <p:nvSpPr>
          <p:cNvPr id="10" name="Hexagon 9"/>
          <p:cNvSpPr/>
          <p:nvPr/>
        </p:nvSpPr>
        <p:spPr>
          <a:xfrm>
            <a:off x="4211960" y="3979104"/>
            <a:ext cx="2088232" cy="1656184"/>
          </a:xfrm>
          <a:prstGeom prst="hexagon">
            <a:avLst/>
          </a:prstGeom>
          <a:solidFill>
            <a:srgbClr val="008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Adaptive</a:t>
            </a:r>
            <a:r>
              <a:rPr lang="nl-BE" dirty="0" smtClean="0"/>
              <a:t> security </a:t>
            </a:r>
            <a:r>
              <a:rPr lang="nl-BE" dirty="0" err="1" smtClean="0"/>
              <a:t>architecture</a:t>
            </a:r>
            <a:endParaRPr lang="fr-BE" dirty="0"/>
          </a:p>
        </p:txBody>
      </p:sp>
      <p:sp>
        <p:nvSpPr>
          <p:cNvPr id="11" name="Hexagon 10"/>
          <p:cNvSpPr/>
          <p:nvPr/>
        </p:nvSpPr>
        <p:spPr>
          <a:xfrm>
            <a:off x="4211960" y="2250912"/>
            <a:ext cx="2088232" cy="1656184"/>
          </a:xfrm>
          <a:prstGeom prst="hexagon">
            <a:avLst/>
          </a:prstGeom>
          <a:solidFill>
            <a:srgbClr val="008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3D </a:t>
            </a:r>
            <a:r>
              <a:rPr lang="nl-BE" dirty="0" err="1" smtClean="0"/>
              <a:t>printing</a:t>
            </a:r>
            <a:endParaRPr lang="fr-BE" dirty="0"/>
          </a:p>
        </p:txBody>
      </p:sp>
      <p:sp>
        <p:nvSpPr>
          <p:cNvPr id="12" name="Hexagon 11"/>
          <p:cNvSpPr/>
          <p:nvPr/>
        </p:nvSpPr>
        <p:spPr>
          <a:xfrm>
            <a:off x="5940152" y="3115008"/>
            <a:ext cx="2088232" cy="1656184"/>
          </a:xfrm>
          <a:prstGeom prst="hexagon">
            <a:avLst/>
          </a:prstGeom>
          <a:solidFill>
            <a:srgbClr val="008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</a:t>
            </a:r>
            <a:endParaRPr lang="fr-BE" dirty="0"/>
          </a:p>
        </p:txBody>
      </p:sp>
      <p:sp>
        <p:nvSpPr>
          <p:cNvPr id="13" name="Hexagon 12"/>
          <p:cNvSpPr/>
          <p:nvPr/>
        </p:nvSpPr>
        <p:spPr>
          <a:xfrm>
            <a:off x="5940152" y="1386816"/>
            <a:ext cx="2088232" cy="1656184"/>
          </a:xfrm>
          <a:prstGeom prst="hexagon">
            <a:avLst/>
          </a:prstGeom>
          <a:solidFill>
            <a:srgbClr val="008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Service </a:t>
            </a:r>
            <a:r>
              <a:rPr lang="nl-BE" dirty="0" err="1" smtClean="0"/>
              <a:t>architecture</a:t>
            </a:r>
            <a:endParaRPr lang="fr-BE" dirty="0"/>
          </a:p>
        </p:txBody>
      </p:sp>
      <p:sp>
        <p:nvSpPr>
          <p:cNvPr id="14" name="Hexagon 13"/>
          <p:cNvSpPr/>
          <p:nvPr/>
        </p:nvSpPr>
        <p:spPr>
          <a:xfrm>
            <a:off x="2483768" y="1382624"/>
            <a:ext cx="2088232" cy="1656184"/>
          </a:xfrm>
          <a:prstGeom prst="hexagon">
            <a:avLst/>
          </a:prstGeom>
          <a:solidFill>
            <a:srgbClr val="008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Interconnec-tivity</a:t>
            </a:r>
            <a:endParaRPr lang="fr-BE" dirty="0"/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8343900" y="6520259"/>
            <a:ext cx="7508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spcBef>
                <a:spcPts val="600"/>
              </a:spcBef>
            </a:pPr>
            <a:fld id="{13B540AB-6939-4937-A918-1D15FF1C7CE3}" type="slidenum">
              <a:rPr lang="nl-BE" sz="1000" smtClean="0">
                <a:solidFill>
                  <a:schemeClr val="bg1">
                    <a:lumMod val="65000"/>
                  </a:schemeClr>
                </a:solidFill>
              </a:rPr>
              <a:pPr algn="r">
                <a:spcBef>
                  <a:spcPts val="600"/>
                </a:spcBef>
              </a:pPr>
              <a:t>6</a:t>
            </a:fld>
            <a:endParaRPr lang="nl-BE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" y="836712"/>
            <a:ext cx="8999984" cy="523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nl-BE" sz="4000" dirty="0" smtClean="0">
                <a:solidFill>
                  <a:srgbClr val="0087BE"/>
                </a:solidFill>
              </a:rPr>
              <a:t>Trends</a:t>
            </a:r>
            <a:endParaRPr lang="fr-BE" sz="4000" dirty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143347" y="2852936"/>
            <a:ext cx="3312368" cy="23698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</a:t>
            </a:r>
          </a:p>
          <a:p>
            <a:endParaRPr lang="nl-BE" sz="2000" b="1" dirty="0">
              <a:solidFill>
                <a:srgbClr val="2140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endParaRPr lang="nl-BE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/ performance</a:t>
            </a:r>
          </a:p>
          <a:p>
            <a:r>
              <a:rPr lang="nl-BE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r>
              <a:rPr lang="nl-BE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nl-BE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nl-BE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nl-BE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endParaRPr lang="nl-BE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6176" y="2823316"/>
            <a:ext cx="3060848" cy="23698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BE" sz="2800" b="1" dirty="0">
                <a:solidFill>
                  <a:srgbClr val="8C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endParaRPr lang="nl-BE" sz="2800" dirty="0">
              <a:solidFill>
                <a:srgbClr val="8C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</a:t>
            </a:r>
            <a:endParaRPr lang="nl-BE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nl-BE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endParaRPr lang="nl-BE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nl-BE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changes</a:t>
            </a:r>
          </a:p>
          <a:p>
            <a:r>
              <a:rPr lang="nl-BE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/ level of </a:t>
            </a:r>
            <a:r>
              <a:rPr lang="nl-BE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endParaRPr lang="nl-BE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nl-BE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endParaRPr lang="nl-BE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825044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1</a:t>
            </a:r>
            <a:endParaRPr lang="fr-B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4412" y="3825044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2</a:t>
            </a:r>
            <a:endParaRPr lang="fr-B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2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9" name="Rectangle 8"/>
          <p:cNvSpPr/>
          <p:nvPr/>
        </p:nvSpPr>
        <p:spPr>
          <a:xfrm>
            <a:off x="575556" y="3733426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</a:t>
            </a:r>
            <a:endParaRPr lang="nl-BE" sz="2800" dirty="0">
              <a:solidFill>
                <a:srgbClr val="2140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7568" y="3733426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 smtClean="0">
                <a:solidFill>
                  <a:srgbClr val="8C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endParaRPr lang="nl-BE" sz="2800" dirty="0">
              <a:solidFill>
                <a:srgbClr val="8C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41570" y="2368550"/>
            <a:ext cx="3214606" cy="3252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791200" y="5067300"/>
            <a:ext cx="1229072" cy="910054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4088" y="5792688"/>
            <a:ext cx="219387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4000" dirty="0" smtClean="0">
                <a:solidFill>
                  <a:srgbClr val="0087BE"/>
                </a:solidFill>
              </a:rPr>
              <a:t>Trends</a:t>
            </a:r>
            <a:endParaRPr lang="fr-BE" sz="4000" dirty="0">
              <a:solidFill>
                <a:srgbClr val="0087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30000"/>
                    </a14:imgEffect>
                    <a14:imgEffect>
                      <a14:brightnessContrast bright="4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7" y="1124744"/>
            <a:ext cx="8543925" cy="53752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 smtClean="0">
                <a:solidFill>
                  <a:srgbClr val="0087BE"/>
                </a:solidFill>
              </a:rPr>
              <a:t>Synergies</a:t>
            </a:r>
            <a:r>
              <a:rPr lang="nl-BE" sz="4000" dirty="0" smtClean="0">
                <a:solidFill>
                  <a:srgbClr val="0087BE"/>
                </a:solidFill>
              </a:rPr>
              <a:t> </a:t>
            </a:r>
            <a:r>
              <a:rPr lang="nl-BE" sz="4000" dirty="0" err="1" smtClean="0">
                <a:solidFill>
                  <a:srgbClr val="0087BE"/>
                </a:solidFill>
              </a:rPr>
              <a:t>and</a:t>
            </a:r>
            <a:r>
              <a:rPr lang="nl-BE" sz="4000" dirty="0" smtClean="0">
                <a:solidFill>
                  <a:srgbClr val="0087BE"/>
                </a:solidFill>
              </a:rPr>
              <a:t> </a:t>
            </a:r>
            <a:r>
              <a:rPr lang="nl-BE" sz="4000" dirty="0" err="1" smtClean="0">
                <a:solidFill>
                  <a:srgbClr val="0087BE"/>
                </a:solidFill>
              </a:rPr>
              <a:t>transformation</a:t>
            </a:r>
            <a:endParaRPr lang="nl-BE" altLang="fr-FR" sz="4000" dirty="0" smtClean="0">
              <a:solidFill>
                <a:srgbClr val="0087B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ADED-38B9-4879-B65B-EF8A5A6CF7F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372200" y="5997575"/>
            <a:ext cx="232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fr-FR" sz="1400" dirty="0" smtClean="0"/>
              <a:t>Source: </a:t>
            </a:r>
            <a:r>
              <a:rPr lang="nl-BE" altLang="fr-FR" sz="1400" dirty="0" err="1"/>
              <a:t>Booz</a:t>
            </a:r>
            <a:r>
              <a:rPr lang="nl-BE" altLang="fr-FR" sz="1400" dirty="0"/>
              <a:t> Allen Hamilton</a:t>
            </a:r>
            <a:endParaRPr lang="en-US" altLang="fr-FR" sz="1400" dirty="0"/>
          </a:p>
        </p:txBody>
      </p:sp>
    </p:spTree>
    <p:extLst>
      <p:ext uri="{BB962C8B-B14F-4D97-AF65-F5344CB8AC3E}">
        <p14:creationId xmlns:p14="http://schemas.microsoft.com/office/powerpoint/2010/main" val="8080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9348</TotalTime>
  <Words>1747</Words>
  <Application>Microsoft Office PowerPoint</Application>
  <PresentationFormat>On-screen Show (4:3)</PresentationFormat>
  <Paragraphs>465</Paragraphs>
  <Slides>42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Digital transformation: a marriage between public and private sector</vt:lpstr>
      <vt:lpstr>Agenda</vt:lpstr>
      <vt:lpstr>Digital is the new normal:  society needs to evolve</vt:lpstr>
      <vt:lpstr>Expectations of citizens &amp; enterprises</vt:lpstr>
      <vt:lpstr>Expectations of citizens &amp; enterprises</vt:lpstr>
      <vt:lpstr>Trends</vt:lpstr>
      <vt:lpstr>Trends</vt:lpstr>
      <vt:lpstr>PowerPoint Presentation</vt:lpstr>
      <vt:lpstr>Synergies and transformation</vt:lpstr>
      <vt:lpstr>How can the government’s ICT policy contribute ?</vt:lpstr>
      <vt:lpstr>Government as instigator: setting the example, facilitating &amp; stimulating</vt:lpstr>
      <vt:lpstr>Blockchain</vt:lpstr>
      <vt:lpstr>Blockchain: distributed trust</vt:lpstr>
      <vt:lpstr>Why blockchain?</vt:lpstr>
      <vt:lpstr>The essence of blockchain</vt:lpstr>
      <vt:lpstr>What can a blockchain register? </vt:lpstr>
      <vt:lpstr>Improved governance through blockchain</vt:lpstr>
      <vt:lpstr>Blockchain &amp; government</vt:lpstr>
      <vt:lpstr>Business &amp; blockchain</vt:lpstr>
      <vt:lpstr>Open government services</vt:lpstr>
      <vt:lpstr>Example: eHealth platform</vt:lpstr>
      <vt:lpstr>Example: eHealth platform</vt:lpstr>
      <vt:lpstr>Example: eHealth platform</vt:lpstr>
      <vt:lpstr>G-Cloud</vt:lpstr>
      <vt:lpstr> Types of cloud deployments</vt:lpstr>
      <vt:lpstr>Basic principles</vt:lpstr>
      <vt:lpstr>G-Cloud ‘products’ </vt:lpstr>
      <vt:lpstr>The role of the private sector</vt:lpstr>
      <vt:lpstr>PowerPoint Presentation</vt:lpstr>
      <vt:lpstr>Role of open source</vt:lpstr>
      <vt:lpstr>Platform as a Service (PaaS) in G-Cloud</vt:lpstr>
      <vt:lpstr>PaaS in G-Cloud - Containers</vt:lpstr>
      <vt:lpstr>PaaS in G-Cloud New ways of cooperation</vt:lpstr>
      <vt:lpstr>G-Cloud = opportunities</vt:lpstr>
      <vt:lpstr>PPP and concession as intended in ESA  (European System of Accounts)</vt:lpstr>
      <vt:lpstr>PPP and concession as intended in ESA</vt:lpstr>
      <vt:lpstr>PPP and concession as intended in ESA</vt:lpstr>
      <vt:lpstr>What about a platform economy ?</vt:lpstr>
      <vt:lpstr>What about a platform economy ?</vt:lpstr>
      <vt:lpstr>The idea behind a platform economy:  creation of a geographic niche</vt:lpstr>
      <vt:lpstr>Conclusion</vt:lpstr>
      <vt:lpstr>PowerPoint Presentation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Jan Frans Lemmens</cp:lastModifiedBy>
  <cp:revision>629</cp:revision>
  <cp:lastPrinted>2017-05-03T11:10:57Z</cp:lastPrinted>
  <dcterms:created xsi:type="dcterms:W3CDTF">2013-03-05T07:37:33Z</dcterms:created>
  <dcterms:modified xsi:type="dcterms:W3CDTF">2017-05-04T14:42:42Z</dcterms:modified>
</cp:coreProperties>
</file>