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4.xml" ContentType="application/vnd.openxmlformats-officedocument.presentationml.notesSlide+xml"/>
  <Override PartName="/ppt/diagrams/data6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5"/>
    <p:sldMasterId id="2147483677" r:id="rId6"/>
    <p:sldMasterId id="2147483687" r:id="rId7"/>
  </p:sldMasterIdLst>
  <p:notesMasterIdLst>
    <p:notesMasterId r:id="rId137"/>
  </p:notesMasterIdLst>
  <p:handoutMasterIdLst>
    <p:handoutMasterId r:id="rId138"/>
  </p:handoutMasterIdLst>
  <p:sldIdLst>
    <p:sldId id="875" r:id="rId8"/>
    <p:sldId id="869" r:id="rId9"/>
    <p:sldId id="870" r:id="rId10"/>
    <p:sldId id="871" r:id="rId11"/>
    <p:sldId id="872" r:id="rId12"/>
    <p:sldId id="873" r:id="rId13"/>
    <p:sldId id="876" r:id="rId14"/>
    <p:sldId id="874" r:id="rId15"/>
    <p:sldId id="535" r:id="rId16"/>
    <p:sldId id="603" r:id="rId17"/>
    <p:sldId id="457" r:id="rId18"/>
    <p:sldId id="570" r:id="rId19"/>
    <p:sldId id="574" r:id="rId20"/>
    <p:sldId id="576" r:id="rId21"/>
    <p:sldId id="854" r:id="rId22"/>
    <p:sldId id="577" r:id="rId23"/>
    <p:sldId id="582" r:id="rId24"/>
    <p:sldId id="838" r:id="rId25"/>
    <p:sldId id="600" r:id="rId26"/>
    <p:sldId id="820" r:id="rId27"/>
    <p:sldId id="586" r:id="rId28"/>
    <p:sldId id="841" r:id="rId29"/>
    <p:sldId id="842" r:id="rId30"/>
    <p:sldId id="595" r:id="rId31"/>
    <p:sldId id="510" r:id="rId32"/>
    <p:sldId id="511" r:id="rId33"/>
    <p:sldId id="596" r:id="rId34"/>
    <p:sldId id="512" r:id="rId35"/>
    <p:sldId id="825" r:id="rId36"/>
    <p:sldId id="824" r:id="rId37"/>
    <p:sldId id="827" r:id="rId38"/>
    <p:sldId id="826" r:id="rId39"/>
    <p:sldId id="796" r:id="rId40"/>
    <p:sldId id="742" r:id="rId41"/>
    <p:sldId id="745" r:id="rId42"/>
    <p:sldId id="837" r:id="rId43"/>
    <p:sldId id="608" r:id="rId44"/>
    <p:sldId id="598" r:id="rId45"/>
    <p:sldId id="812" r:id="rId46"/>
    <p:sldId id="850" r:id="rId47"/>
    <p:sldId id="810" r:id="rId48"/>
    <p:sldId id="845" r:id="rId49"/>
    <p:sldId id="808" r:id="rId50"/>
    <p:sldId id="776" r:id="rId51"/>
    <p:sldId id="777" r:id="rId52"/>
    <p:sldId id="809" r:id="rId53"/>
    <p:sldId id="811" r:id="rId54"/>
    <p:sldId id="851" r:id="rId55"/>
    <p:sldId id="783" r:id="rId56"/>
    <p:sldId id="846" r:id="rId57"/>
    <p:sldId id="814" r:id="rId58"/>
    <p:sldId id="816" r:id="rId59"/>
    <p:sldId id="852" r:id="rId60"/>
    <p:sldId id="786" r:id="rId61"/>
    <p:sldId id="803" r:id="rId62"/>
    <p:sldId id="785" r:id="rId63"/>
    <p:sldId id="859" r:id="rId64"/>
    <p:sldId id="805" r:id="rId65"/>
    <p:sldId id="818" r:id="rId66"/>
    <p:sldId id="720" r:id="rId67"/>
    <p:sldId id="521" r:id="rId68"/>
    <p:sldId id="627" r:id="rId69"/>
    <p:sldId id="628" r:id="rId70"/>
    <p:sldId id="797" r:id="rId71"/>
    <p:sldId id="604" r:id="rId72"/>
    <p:sldId id="629" r:id="rId73"/>
    <p:sldId id="630" r:id="rId74"/>
    <p:sldId id="843" r:id="rId75"/>
    <p:sldId id="631" r:id="rId76"/>
    <p:sldId id="756" r:id="rId77"/>
    <p:sldId id="758" r:id="rId78"/>
    <p:sldId id="634" r:id="rId79"/>
    <p:sldId id="636" r:id="rId80"/>
    <p:sldId id="637" r:id="rId81"/>
    <p:sldId id="638" r:id="rId82"/>
    <p:sldId id="641" r:id="rId83"/>
    <p:sldId id="661" r:id="rId84"/>
    <p:sldId id="766" r:id="rId85"/>
    <p:sldId id="844" r:id="rId86"/>
    <p:sldId id="804" r:id="rId87"/>
    <p:sldId id="659" r:id="rId88"/>
    <p:sldId id="714" r:id="rId89"/>
    <p:sldId id="767" r:id="rId90"/>
    <p:sldId id="738" r:id="rId91"/>
    <p:sldId id="605" r:id="rId92"/>
    <p:sldId id="666" r:id="rId93"/>
    <p:sldId id="667" r:id="rId94"/>
    <p:sldId id="668" r:id="rId95"/>
    <p:sldId id="856" r:id="rId96"/>
    <p:sldId id="857" r:id="rId97"/>
    <p:sldId id="858" r:id="rId98"/>
    <p:sldId id="764" r:id="rId99"/>
    <p:sldId id="729" r:id="rId100"/>
    <p:sldId id="731" r:id="rId101"/>
    <p:sldId id="733" r:id="rId102"/>
    <p:sldId id="734" r:id="rId103"/>
    <p:sldId id="678" r:id="rId104"/>
    <p:sldId id="794" r:id="rId105"/>
    <p:sldId id="694" r:id="rId106"/>
    <p:sldId id="860" r:id="rId107"/>
    <p:sldId id="677" r:id="rId108"/>
    <p:sldId id="792" r:id="rId109"/>
    <p:sldId id="689" r:id="rId110"/>
    <p:sldId id="690" r:id="rId111"/>
    <p:sldId id="697" r:id="rId112"/>
    <p:sldId id="806" r:id="rId113"/>
    <p:sldId id="807" r:id="rId114"/>
    <p:sldId id="822" r:id="rId115"/>
    <p:sldId id="700" r:id="rId116"/>
    <p:sldId id="701" r:id="rId117"/>
    <p:sldId id="702" r:id="rId118"/>
    <p:sldId id="703" r:id="rId119"/>
    <p:sldId id="704" r:id="rId120"/>
    <p:sldId id="705" r:id="rId121"/>
    <p:sldId id="706" r:id="rId122"/>
    <p:sldId id="707" r:id="rId123"/>
    <p:sldId id="711" r:id="rId124"/>
    <p:sldId id="768" r:id="rId125"/>
    <p:sldId id="853" r:id="rId126"/>
    <p:sldId id="713" r:id="rId127"/>
    <p:sldId id="719" r:id="rId128"/>
    <p:sldId id="798" r:id="rId129"/>
    <p:sldId id="513" r:id="rId130"/>
    <p:sldId id="740" r:id="rId131"/>
    <p:sldId id="747" r:id="rId132"/>
    <p:sldId id="765" r:id="rId133"/>
    <p:sldId id="654" r:id="rId134"/>
    <p:sldId id="736" r:id="rId135"/>
    <p:sldId id="599" r:id="rId136"/>
  </p:sldIdLst>
  <p:sldSz cx="9144000" cy="6858000" type="screen4x3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50FF"/>
    <a:srgbClr val="B1027C"/>
    <a:srgbClr val="002360"/>
    <a:srgbClr val="57B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2" autoAdjust="0"/>
    <p:restoredTop sz="58980" autoAdjust="0"/>
  </p:normalViewPr>
  <p:slideViewPr>
    <p:cSldViewPr snapToGrid="0">
      <p:cViewPr varScale="1">
        <p:scale>
          <a:sx n="67" d="100"/>
          <a:sy n="67" d="100"/>
        </p:scale>
        <p:origin x="256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38" Type="http://schemas.openxmlformats.org/officeDocument/2006/relationships/handoutMaster" Target="handoutMasters/handoutMaster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4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image" Target="../media/image18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jpg"/><Relationship Id="rId1" Type="http://schemas.openxmlformats.org/officeDocument/2006/relationships/image" Target="../media/image199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jpg"/><Relationship Id="rId1" Type="http://schemas.openxmlformats.org/officeDocument/2006/relationships/image" Target="../media/image1680.png"/><Relationship Id="rId4" Type="http://schemas.openxmlformats.org/officeDocument/2006/relationships/image" Target="../media/image201.jp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image" Target="../media/image20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image" Target="../media/image20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image" Target="../media/image21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image" Target="../media/image302.png"/><Relationship Id="rId4" Type="http://schemas.openxmlformats.org/officeDocument/2006/relationships/image" Target="../media/image30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image" Target="../media/image18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jpg"/><Relationship Id="rId1" Type="http://schemas.openxmlformats.org/officeDocument/2006/relationships/image" Target="../media/image199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image" Target="../media/image20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image" Target="../media/image20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image" Target="../media/image21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image" Target="../media/image302.png"/><Relationship Id="rId4" Type="http://schemas.openxmlformats.org/officeDocument/2006/relationships/image" Target="../media/image30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F439D7-ADBB-49DC-ABEA-FFF994353924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nl-BE"/>
        </a:p>
      </dgm:t>
    </dgm:pt>
    <dgm:pt modelId="{40D8FA3F-0F6C-4F95-A9F7-551252EB3406}">
      <dgm:prSet phldrT="[Text]" custT="1"/>
      <dgm:spPr/>
      <dgm:t>
        <a:bodyPr/>
        <a:lstStyle/>
        <a:p>
          <a:r>
            <a:rPr lang="nl-BE" sz="2200" b="1" dirty="0" smtClean="0"/>
            <a:t>Enorme hype - </a:t>
          </a:r>
          <a:r>
            <a:rPr lang="nl-BE" sz="2200" b="1" dirty="0" err="1" smtClean="0"/>
            <a:t>overoptimisme</a:t>
          </a:r>
          <a:r>
            <a:rPr lang="nl-BE" sz="2200" b="1" dirty="0" smtClean="0"/>
            <a:t>?</a:t>
          </a:r>
        </a:p>
      </dgm:t>
    </dgm:pt>
    <dgm:pt modelId="{CF6E4748-AD3C-48C7-A9EB-5210726CC9CF}" type="parTrans" cxnId="{CC70FE91-0857-428A-92CE-779E85B31487}">
      <dgm:prSet/>
      <dgm:spPr/>
      <dgm:t>
        <a:bodyPr/>
        <a:lstStyle/>
        <a:p>
          <a:endParaRPr lang="nl-BE"/>
        </a:p>
      </dgm:t>
    </dgm:pt>
    <dgm:pt modelId="{B307C455-806D-4E6C-B9CE-140EA766D960}" type="sibTrans" cxnId="{CC70FE91-0857-428A-92CE-779E85B31487}">
      <dgm:prSet/>
      <dgm:spPr/>
      <dgm:t>
        <a:bodyPr/>
        <a:lstStyle/>
        <a:p>
          <a:endParaRPr lang="nl-BE"/>
        </a:p>
      </dgm:t>
    </dgm:pt>
    <dgm:pt modelId="{53DDAFE9-12B4-453B-9496-412835A5203A}">
      <dgm:prSet/>
      <dgm:spPr/>
      <dgm:t>
        <a:bodyPr/>
        <a:lstStyle/>
        <a:p>
          <a:r>
            <a:rPr lang="nl-BE" sz="2200" b="1" dirty="0" smtClean="0"/>
            <a:t>Explosie van initiatieven</a:t>
          </a:r>
        </a:p>
      </dgm:t>
    </dgm:pt>
    <dgm:pt modelId="{5A94B8B1-43A4-404C-9F42-20B833C2BE5E}" type="parTrans" cxnId="{5888133D-2DB9-415A-9FF6-9EEA67E42F60}">
      <dgm:prSet/>
      <dgm:spPr/>
      <dgm:t>
        <a:bodyPr/>
        <a:lstStyle/>
        <a:p>
          <a:endParaRPr lang="nl-BE"/>
        </a:p>
      </dgm:t>
    </dgm:pt>
    <dgm:pt modelId="{41FD28B8-3091-4602-B992-1E9EA32076D7}" type="sibTrans" cxnId="{5888133D-2DB9-415A-9FF6-9EEA67E42F60}">
      <dgm:prSet/>
      <dgm:spPr/>
      <dgm:t>
        <a:bodyPr/>
        <a:lstStyle/>
        <a:p>
          <a:endParaRPr lang="nl-BE"/>
        </a:p>
      </dgm:t>
    </dgm:pt>
    <dgm:pt modelId="{2B2DC01C-0C11-4F4A-92C7-C973BF53DC9A}">
      <dgm:prSet/>
      <dgm:spPr/>
      <dgm:t>
        <a:bodyPr/>
        <a:lstStyle/>
        <a:p>
          <a:r>
            <a:rPr lang="nl-BE" sz="2200" b="1" dirty="0" smtClean="0"/>
            <a:t>Applicaties</a:t>
          </a:r>
        </a:p>
      </dgm:t>
    </dgm:pt>
    <dgm:pt modelId="{1101863C-9A5F-4804-90DE-65C47931D2B3}" type="parTrans" cxnId="{778D20DC-7161-40BE-A70E-B8EACD91890F}">
      <dgm:prSet/>
      <dgm:spPr/>
      <dgm:t>
        <a:bodyPr/>
        <a:lstStyle/>
        <a:p>
          <a:endParaRPr lang="nl-BE"/>
        </a:p>
      </dgm:t>
    </dgm:pt>
    <dgm:pt modelId="{460271F3-53AA-4240-89EA-1C599480E991}" type="sibTrans" cxnId="{778D20DC-7161-40BE-A70E-B8EACD91890F}">
      <dgm:prSet/>
      <dgm:spPr/>
      <dgm:t>
        <a:bodyPr/>
        <a:lstStyle/>
        <a:p>
          <a:endParaRPr lang="nl-BE"/>
        </a:p>
      </dgm:t>
    </dgm:pt>
    <dgm:pt modelId="{0D65F27A-02CC-4EFF-B7DC-8BBC779B591C}">
      <dgm:prSet phldrT="[Text]" custT="1"/>
      <dgm:spPr/>
      <dgm:t>
        <a:bodyPr/>
        <a:lstStyle/>
        <a:p>
          <a:r>
            <a:rPr lang="nl-BE" sz="2000" dirty="0" smtClean="0"/>
            <a:t>Uitdagingen (schaalbaarheid, sleutelbeheer, etc.) </a:t>
          </a:r>
        </a:p>
      </dgm:t>
    </dgm:pt>
    <dgm:pt modelId="{F68148D0-E1D2-4AA5-818E-0BB75E56EC4E}" type="parTrans" cxnId="{C1A7332E-BE00-41BF-A64C-097032615552}">
      <dgm:prSet/>
      <dgm:spPr/>
      <dgm:t>
        <a:bodyPr/>
        <a:lstStyle/>
        <a:p>
          <a:endParaRPr lang="nl-BE"/>
        </a:p>
      </dgm:t>
    </dgm:pt>
    <dgm:pt modelId="{5F0DAB5F-198C-43B7-8D66-9E7E67D170F1}" type="sibTrans" cxnId="{C1A7332E-BE00-41BF-A64C-097032615552}">
      <dgm:prSet/>
      <dgm:spPr/>
      <dgm:t>
        <a:bodyPr/>
        <a:lstStyle/>
        <a:p>
          <a:endParaRPr lang="nl-BE"/>
        </a:p>
      </dgm:t>
    </dgm:pt>
    <dgm:pt modelId="{4378FE83-ADDC-4C05-8022-1C29C6711B21}">
      <dgm:prSet phldrT="[Text]" custT="1"/>
      <dgm:spPr/>
      <dgm:t>
        <a:bodyPr/>
        <a:lstStyle/>
        <a:p>
          <a:r>
            <a:rPr lang="nl-BE" sz="2000" dirty="0" smtClean="0"/>
            <a:t>Het is mogelijk met blockchain ≠ Blockchain is de beste aanpak</a:t>
          </a:r>
        </a:p>
      </dgm:t>
    </dgm:pt>
    <dgm:pt modelId="{FFAA5599-A2D0-48A6-ACE0-5A9657A1AC1E}" type="parTrans" cxnId="{E6823D12-4990-4502-84F6-8C46E10DD0EC}">
      <dgm:prSet/>
      <dgm:spPr/>
      <dgm:t>
        <a:bodyPr/>
        <a:lstStyle/>
        <a:p>
          <a:endParaRPr lang="nl-BE"/>
        </a:p>
      </dgm:t>
    </dgm:pt>
    <dgm:pt modelId="{B4249F79-92DB-4722-B671-A519A12A90DF}" type="sibTrans" cxnId="{E6823D12-4990-4502-84F6-8C46E10DD0EC}">
      <dgm:prSet/>
      <dgm:spPr/>
      <dgm:t>
        <a:bodyPr/>
        <a:lstStyle/>
        <a:p>
          <a:endParaRPr lang="nl-BE"/>
        </a:p>
      </dgm:t>
    </dgm:pt>
    <dgm:pt modelId="{9B1ECCC3-B243-410D-ACCD-77BBB0883429}">
      <dgm:prSet custT="1"/>
      <dgm:spPr/>
      <dgm:t>
        <a:bodyPr/>
        <a:lstStyle/>
        <a:p>
          <a:r>
            <a:rPr lang="nl-BE" sz="2000" dirty="0" smtClean="0"/>
            <a:t>Weinig volwassen applicaties</a:t>
          </a:r>
        </a:p>
      </dgm:t>
    </dgm:pt>
    <dgm:pt modelId="{4CA833D3-FFEA-4A4F-9168-DDB548F5392D}" type="parTrans" cxnId="{5A9B5E70-8FA8-497B-9D8A-4A61F5146E33}">
      <dgm:prSet/>
      <dgm:spPr/>
      <dgm:t>
        <a:bodyPr/>
        <a:lstStyle/>
        <a:p>
          <a:endParaRPr lang="nl-BE"/>
        </a:p>
      </dgm:t>
    </dgm:pt>
    <dgm:pt modelId="{3107C1A8-1CA1-40E4-8B2A-D8943482F1C5}" type="sibTrans" cxnId="{5A9B5E70-8FA8-497B-9D8A-4A61F5146E33}">
      <dgm:prSet/>
      <dgm:spPr/>
      <dgm:t>
        <a:bodyPr/>
        <a:lstStyle/>
        <a:p>
          <a:endParaRPr lang="nl-BE"/>
        </a:p>
      </dgm:t>
    </dgm:pt>
    <dgm:pt modelId="{7C5C913F-8D6D-42A5-8480-0729E3F95396}">
      <dgm:prSet phldrT="[Text]" custT="1"/>
      <dgm:spPr/>
      <dgm:t>
        <a:bodyPr/>
        <a:lstStyle/>
        <a:p>
          <a:r>
            <a:rPr lang="nl-BE" sz="2000" dirty="0" smtClean="0"/>
            <a:t>Technologie evolueert snel</a:t>
          </a:r>
        </a:p>
      </dgm:t>
    </dgm:pt>
    <dgm:pt modelId="{8B8C2179-2CA4-4B40-B077-BDD4ABE3CBF7}" type="parTrans" cxnId="{F083531B-A65B-4210-B994-32D1C5025C6E}">
      <dgm:prSet/>
      <dgm:spPr/>
      <dgm:t>
        <a:bodyPr/>
        <a:lstStyle/>
        <a:p>
          <a:endParaRPr lang="nl-BE"/>
        </a:p>
      </dgm:t>
    </dgm:pt>
    <dgm:pt modelId="{8CA41747-D415-4EEA-88E7-64BDCBC64F83}" type="sibTrans" cxnId="{F083531B-A65B-4210-B994-32D1C5025C6E}">
      <dgm:prSet/>
      <dgm:spPr/>
      <dgm:t>
        <a:bodyPr/>
        <a:lstStyle/>
        <a:p>
          <a:endParaRPr lang="nl-BE"/>
        </a:p>
      </dgm:t>
    </dgm:pt>
    <dgm:pt modelId="{B0EC4175-DC78-46F4-BA19-E2FD4B7EA645}">
      <dgm:prSet custT="1"/>
      <dgm:spPr/>
      <dgm:t>
        <a:bodyPr/>
        <a:lstStyle/>
        <a:p>
          <a:r>
            <a:rPr lang="nl-BE" sz="2000" dirty="0" smtClean="0"/>
            <a:t>Vaak weinig technische details (lijken in de kast?) </a:t>
          </a:r>
        </a:p>
      </dgm:t>
    </dgm:pt>
    <dgm:pt modelId="{3785DFB4-B43A-4EF7-BC05-70F238058949}" type="parTrans" cxnId="{5EA98B55-3D5A-4C03-A0E5-6E6C82EF8346}">
      <dgm:prSet/>
      <dgm:spPr/>
      <dgm:t>
        <a:bodyPr/>
        <a:lstStyle/>
        <a:p>
          <a:endParaRPr lang="nl-BE"/>
        </a:p>
      </dgm:t>
    </dgm:pt>
    <dgm:pt modelId="{862C6C69-2A02-43D4-BFC1-5C96F5FC2330}" type="sibTrans" cxnId="{5EA98B55-3D5A-4C03-A0E5-6E6C82EF8346}">
      <dgm:prSet/>
      <dgm:spPr/>
      <dgm:t>
        <a:bodyPr/>
        <a:lstStyle/>
        <a:p>
          <a:endParaRPr lang="nl-BE"/>
        </a:p>
      </dgm:t>
    </dgm:pt>
    <dgm:pt modelId="{D675BE38-380E-452E-96D2-51A5F668AEE3}">
      <dgm:prSet custT="1"/>
      <dgm:spPr/>
      <dgm:t>
        <a:bodyPr/>
        <a:lstStyle/>
        <a:p>
          <a:r>
            <a:rPr lang="nl-BE" sz="2000" dirty="0" smtClean="0"/>
            <a:t>Verschillende blockchain platformen</a:t>
          </a:r>
        </a:p>
      </dgm:t>
    </dgm:pt>
    <dgm:pt modelId="{DD945020-24A0-478A-9638-96637DE303B1}" type="parTrans" cxnId="{CC67F201-573A-41AD-8215-9CA0AF1BF2F3}">
      <dgm:prSet/>
      <dgm:spPr/>
      <dgm:t>
        <a:bodyPr/>
        <a:lstStyle/>
        <a:p>
          <a:endParaRPr lang="nl-BE"/>
        </a:p>
      </dgm:t>
    </dgm:pt>
    <dgm:pt modelId="{9FEE9C54-A6E5-4641-93D0-613958C59D33}" type="sibTrans" cxnId="{CC67F201-573A-41AD-8215-9CA0AF1BF2F3}">
      <dgm:prSet/>
      <dgm:spPr/>
      <dgm:t>
        <a:bodyPr/>
        <a:lstStyle/>
        <a:p>
          <a:endParaRPr lang="nl-BE"/>
        </a:p>
      </dgm:t>
    </dgm:pt>
    <dgm:pt modelId="{54A38A3E-C721-49EE-A3FE-D4CE497AF120}">
      <dgm:prSet custT="1"/>
      <dgm:spPr/>
      <dgm:t>
        <a:bodyPr/>
        <a:lstStyle/>
        <a:p>
          <a:r>
            <a:rPr lang="nl-BE" sz="2000" dirty="0" smtClean="0"/>
            <a:t>Financiële transacties, record </a:t>
          </a:r>
          <a:r>
            <a:rPr lang="nl-BE" sz="2000" dirty="0" err="1" smtClean="0"/>
            <a:t>keeping</a:t>
          </a:r>
          <a:r>
            <a:rPr lang="nl-BE" sz="2000" dirty="0" smtClean="0"/>
            <a:t>, transfer activa &amp; data transfer</a:t>
          </a:r>
        </a:p>
      </dgm:t>
    </dgm:pt>
    <dgm:pt modelId="{FDFF3EFB-1149-472B-B637-F1D3116E0936}" type="parTrans" cxnId="{112F831E-20E7-471E-91FC-9160817BF9C1}">
      <dgm:prSet/>
      <dgm:spPr/>
      <dgm:t>
        <a:bodyPr/>
        <a:lstStyle/>
        <a:p>
          <a:endParaRPr lang="nl-BE"/>
        </a:p>
      </dgm:t>
    </dgm:pt>
    <dgm:pt modelId="{5C18EE6F-6AE3-4CDD-9E40-169EA03C32DC}" type="sibTrans" cxnId="{112F831E-20E7-471E-91FC-9160817BF9C1}">
      <dgm:prSet/>
      <dgm:spPr/>
      <dgm:t>
        <a:bodyPr/>
        <a:lstStyle/>
        <a:p>
          <a:endParaRPr lang="nl-BE"/>
        </a:p>
      </dgm:t>
    </dgm:pt>
    <dgm:pt modelId="{BF8C59F9-54B9-4F41-8C7C-33F48F142FD6}" type="pres">
      <dgm:prSet presAssocID="{BBF439D7-ADBB-49DC-ABEA-FFF99435392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947CD759-FD7F-4B5D-814C-A684099ADD69}" type="pres">
      <dgm:prSet presAssocID="{40D8FA3F-0F6C-4F95-A9F7-551252EB3406}" presName="comp" presStyleCnt="0"/>
      <dgm:spPr/>
    </dgm:pt>
    <dgm:pt modelId="{A0E53ABC-DDF9-4D31-B329-866D47677B47}" type="pres">
      <dgm:prSet presAssocID="{40D8FA3F-0F6C-4F95-A9F7-551252EB3406}" presName="box" presStyleLbl="node1" presStyleIdx="0" presStyleCnt="3"/>
      <dgm:spPr/>
      <dgm:t>
        <a:bodyPr/>
        <a:lstStyle/>
        <a:p>
          <a:endParaRPr lang="nl-BE"/>
        </a:p>
      </dgm:t>
    </dgm:pt>
    <dgm:pt modelId="{D4DD07EE-D0BB-48E0-9FE8-A0FF19411357}" type="pres">
      <dgm:prSet presAssocID="{40D8FA3F-0F6C-4F95-A9F7-551252EB3406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  <dgm:t>
        <a:bodyPr/>
        <a:lstStyle/>
        <a:p>
          <a:endParaRPr lang="nl-BE"/>
        </a:p>
      </dgm:t>
    </dgm:pt>
    <dgm:pt modelId="{F37465B9-A966-45AB-B02A-5CA4DEEA0511}" type="pres">
      <dgm:prSet presAssocID="{40D8FA3F-0F6C-4F95-A9F7-551252EB340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B778E00A-69C6-4DF2-A18C-309E5659771D}" type="pres">
      <dgm:prSet presAssocID="{B307C455-806D-4E6C-B9CE-140EA766D960}" presName="spacer" presStyleCnt="0"/>
      <dgm:spPr/>
    </dgm:pt>
    <dgm:pt modelId="{7035C8CC-429E-43C6-A071-5EED22879FC7}" type="pres">
      <dgm:prSet presAssocID="{53DDAFE9-12B4-453B-9496-412835A5203A}" presName="comp" presStyleCnt="0"/>
      <dgm:spPr/>
    </dgm:pt>
    <dgm:pt modelId="{2A760FEC-9F72-4EA6-8627-93ABFE6C813A}" type="pres">
      <dgm:prSet presAssocID="{53DDAFE9-12B4-453B-9496-412835A5203A}" presName="box" presStyleLbl="node1" presStyleIdx="1" presStyleCnt="3"/>
      <dgm:spPr/>
      <dgm:t>
        <a:bodyPr/>
        <a:lstStyle/>
        <a:p>
          <a:endParaRPr lang="nl-BE"/>
        </a:p>
      </dgm:t>
    </dgm:pt>
    <dgm:pt modelId="{AE52BE33-8516-4ADF-903A-894F2BD1E0F8}" type="pres">
      <dgm:prSet presAssocID="{53DDAFE9-12B4-453B-9496-412835A5203A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nl-BE"/>
        </a:p>
      </dgm:t>
    </dgm:pt>
    <dgm:pt modelId="{12BB18B9-DEEF-4089-99B2-A838AFBBD04C}" type="pres">
      <dgm:prSet presAssocID="{53DDAFE9-12B4-453B-9496-412835A5203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EAA3C8C4-E4E8-438E-A187-4E74407303BE}" type="pres">
      <dgm:prSet presAssocID="{41FD28B8-3091-4602-B992-1E9EA32076D7}" presName="spacer" presStyleCnt="0"/>
      <dgm:spPr/>
    </dgm:pt>
    <dgm:pt modelId="{C5656BF7-0ACD-4A64-B955-31561A1822DF}" type="pres">
      <dgm:prSet presAssocID="{2B2DC01C-0C11-4F4A-92C7-C973BF53DC9A}" presName="comp" presStyleCnt="0"/>
      <dgm:spPr/>
    </dgm:pt>
    <dgm:pt modelId="{BE024367-946C-4E21-B1C8-4773597EE4F9}" type="pres">
      <dgm:prSet presAssocID="{2B2DC01C-0C11-4F4A-92C7-C973BF53DC9A}" presName="box" presStyleLbl="node1" presStyleIdx="2" presStyleCnt="3"/>
      <dgm:spPr/>
      <dgm:t>
        <a:bodyPr/>
        <a:lstStyle/>
        <a:p>
          <a:endParaRPr lang="nl-BE"/>
        </a:p>
      </dgm:t>
    </dgm:pt>
    <dgm:pt modelId="{79AAC2EA-F0CA-4284-AD25-22318440EE60}" type="pres">
      <dgm:prSet presAssocID="{2B2DC01C-0C11-4F4A-92C7-C973BF53DC9A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5000" b="-5000"/>
          </a:stretch>
        </a:blipFill>
      </dgm:spPr>
      <dgm:t>
        <a:bodyPr/>
        <a:lstStyle/>
        <a:p>
          <a:endParaRPr lang="nl-BE"/>
        </a:p>
      </dgm:t>
    </dgm:pt>
    <dgm:pt modelId="{C8A2D4CD-F0C9-418D-944F-02D172F7416D}" type="pres">
      <dgm:prSet presAssocID="{2B2DC01C-0C11-4F4A-92C7-C973BF53DC9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5888133D-2DB9-415A-9FF6-9EEA67E42F60}" srcId="{BBF439D7-ADBB-49DC-ABEA-FFF994353924}" destId="{53DDAFE9-12B4-453B-9496-412835A5203A}" srcOrd="1" destOrd="0" parTransId="{5A94B8B1-43A4-404C-9F42-20B833C2BE5E}" sibTransId="{41FD28B8-3091-4602-B992-1E9EA32076D7}"/>
    <dgm:cxn modelId="{1F8BBDF0-5C01-4903-B89D-6C45C5104BDD}" type="presOf" srcId="{2B2DC01C-0C11-4F4A-92C7-C973BF53DC9A}" destId="{C8A2D4CD-F0C9-418D-944F-02D172F7416D}" srcOrd="1" destOrd="0" presId="urn:microsoft.com/office/officeart/2005/8/layout/vList4"/>
    <dgm:cxn modelId="{BC79F2C7-3CAC-43E6-8F46-B1A5658861AA}" type="presOf" srcId="{54A38A3E-C721-49EE-A3FE-D4CE497AF120}" destId="{BE024367-946C-4E21-B1C8-4773597EE4F9}" srcOrd="0" destOrd="1" presId="urn:microsoft.com/office/officeart/2005/8/layout/vList4"/>
    <dgm:cxn modelId="{214090A1-C26B-494B-A446-AF2D3FEC067E}" type="presOf" srcId="{0D65F27A-02CC-4EFF-B7DC-8BBC779B591C}" destId="{F37465B9-A966-45AB-B02A-5CA4DEEA0511}" srcOrd="1" destOrd="1" presId="urn:microsoft.com/office/officeart/2005/8/layout/vList4"/>
    <dgm:cxn modelId="{8E83BC7E-E41D-42F3-8C71-CEFB3AEF1CAB}" type="presOf" srcId="{40D8FA3F-0F6C-4F95-A9F7-551252EB3406}" destId="{A0E53ABC-DDF9-4D31-B329-866D47677B47}" srcOrd="0" destOrd="0" presId="urn:microsoft.com/office/officeart/2005/8/layout/vList4"/>
    <dgm:cxn modelId="{3E98054E-09C3-41C8-80DB-15201951F537}" type="presOf" srcId="{40D8FA3F-0F6C-4F95-A9F7-551252EB3406}" destId="{F37465B9-A966-45AB-B02A-5CA4DEEA0511}" srcOrd="1" destOrd="0" presId="urn:microsoft.com/office/officeart/2005/8/layout/vList4"/>
    <dgm:cxn modelId="{570D4DD1-0B3A-4CB0-A45F-CCD8CCCCDD59}" type="presOf" srcId="{53DDAFE9-12B4-453B-9496-412835A5203A}" destId="{2A760FEC-9F72-4EA6-8627-93ABFE6C813A}" srcOrd="0" destOrd="0" presId="urn:microsoft.com/office/officeart/2005/8/layout/vList4"/>
    <dgm:cxn modelId="{F083531B-A65B-4210-B994-32D1C5025C6E}" srcId="{40D8FA3F-0F6C-4F95-A9F7-551252EB3406}" destId="{7C5C913F-8D6D-42A5-8480-0729E3F95396}" srcOrd="2" destOrd="0" parTransId="{8B8C2179-2CA4-4B40-B077-BDD4ABE3CBF7}" sibTransId="{8CA41747-D415-4EEA-88E7-64BDCBC64F83}"/>
    <dgm:cxn modelId="{CC70FE91-0857-428A-92CE-779E85B31487}" srcId="{BBF439D7-ADBB-49DC-ABEA-FFF994353924}" destId="{40D8FA3F-0F6C-4F95-A9F7-551252EB3406}" srcOrd="0" destOrd="0" parTransId="{CF6E4748-AD3C-48C7-A9EB-5210726CC9CF}" sibTransId="{B307C455-806D-4E6C-B9CE-140EA766D960}"/>
    <dgm:cxn modelId="{C1A7332E-BE00-41BF-A64C-097032615552}" srcId="{40D8FA3F-0F6C-4F95-A9F7-551252EB3406}" destId="{0D65F27A-02CC-4EFF-B7DC-8BBC779B591C}" srcOrd="0" destOrd="0" parTransId="{F68148D0-E1D2-4AA5-818E-0BB75E56EC4E}" sibTransId="{5F0DAB5F-198C-43B7-8D66-9E7E67D170F1}"/>
    <dgm:cxn modelId="{5EA98B55-3D5A-4C03-A0E5-6E6C82EF8346}" srcId="{53DDAFE9-12B4-453B-9496-412835A5203A}" destId="{B0EC4175-DC78-46F4-BA19-E2FD4B7EA645}" srcOrd="1" destOrd="0" parTransId="{3785DFB4-B43A-4EF7-BC05-70F238058949}" sibTransId="{862C6C69-2A02-43D4-BFC1-5C96F5FC2330}"/>
    <dgm:cxn modelId="{6D5FD798-F669-40B1-882E-721EAB70C3DA}" type="presOf" srcId="{0D65F27A-02CC-4EFF-B7DC-8BBC779B591C}" destId="{A0E53ABC-DDF9-4D31-B329-866D47677B47}" srcOrd="0" destOrd="1" presId="urn:microsoft.com/office/officeart/2005/8/layout/vList4"/>
    <dgm:cxn modelId="{C5ACA9CC-8AB3-46AD-AA98-E56DE6FBD23B}" type="presOf" srcId="{7C5C913F-8D6D-42A5-8480-0729E3F95396}" destId="{F37465B9-A966-45AB-B02A-5CA4DEEA0511}" srcOrd="1" destOrd="3" presId="urn:microsoft.com/office/officeart/2005/8/layout/vList4"/>
    <dgm:cxn modelId="{6B9075DD-B965-477F-B9FD-CA61BD3A6D8A}" type="presOf" srcId="{9B1ECCC3-B243-410D-ACCD-77BBB0883429}" destId="{2A760FEC-9F72-4EA6-8627-93ABFE6C813A}" srcOrd="0" destOrd="1" presId="urn:microsoft.com/office/officeart/2005/8/layout/vList4"/>
    <dgm:cxn modelId="{5A11F9F3-DC3E-4967-A834-A4D90F65730B}" type="presOf" srcId="{D675BE38-380E-452E-96D2-51A5F668AEE3}" destId="{BE024367-946C-4E21-B1C8-4773597EE4F9}" srcOrd="0" destOrd="2" presId="urn:microsoft.com/office/officeart/2005/8/layout/vList4"/>
    <dgm:cxn modelId="{7E4E3053-3125-4745-B03E-D9FAD21DC7FE}" type="presOf" srcId="{BBF439D7-ADBB-49DC-ABEA-FFF994353924}" destId="{BF8C59F9-54B9-4F41-8C7C-33F48F142FD6}" srcOrd="0" destOrd="0" presId="urn:microsoft.com/office/officeart/2005/8/layout/vList4"/>
    <dgm:cxn modelId="{4F4C81BA-1079-4AE3-B094-31F76AFF4D83}" type="presOf" srcId="{4378FE83-ADDC-4C05-8022-1C29C6711B21}" destId="{F37465B9-A966-45AB-B02A-5CA4DEEA0511}" srcOrd="1" destOrd="2" presId="urn:microsoft.com/office/officeart/2005/8/layout/vList4"/>
    <dgm:cxn modelId="{A66DC1AD-9F10-498F-9A11-A03E8E22CCDA}" type="presOf" srcId="{54A38A3E-C721-49EE-A3FE-D4CE497AF120}" destId="{C8A2D4CD-F0C9-418D-944F-02D172F7416D}" srcOrd="1" destOrd="1" presId="urn:microsoft.com/office/officeart/2005/8/layout/vList4"/>
    <dgm:cxn modelId="{1D467A4A-F596-40AA-BAE5-815B3575E0B0}" type="presOf" srcId="{7C5C913F-8D6D-42A5-8480-0729E3F95396}" destId="{A0E53ABC-DDF9-4D31-B329-866D47677B47}" srcOrd="0" destOrd="3" presId="urn:microsoft.com/office/officeart/2005/8/layout/vList4"/>
    <dgm:cxn modelId="{5A9B5E70-8FA8-497B-9D8A-4A61F5146E33}" srcId="{53DDAFE9-12B4-453B-9496-412835A5203A}" destId="{9B1ECCC3-B243-410D-ACCD-77BBB0883429}" srcOrd="0" destOrd="0" parTransId="{4CA833D3-FFEA-4A4F-9168-DDB548F5392D}" sibTransId="{3107C1A8-1CA1-40E4-8B2A-D8943482F1C5}"/>
    <dgm:cxn modelId="{E6823D12-4990-4502-84F6-8C46E10DD0EC}" srcId="{40D8FA3F-0F6C-4F95-A9F7-551252EB3406}" destId="{4378FE83-ADDC-4C05-8022-1C29C6711B21}" srcOrd="1" destOrd="0" parTransId="{FFAA5599-A2D0-48A6-ACE0-5A9657A1AC1E}" sibTransId="{B4249F79-92DB-4722-B671-A519A12A90DF}"/>
    <dgm:cxn modelId="{CC67F201-573A-41AD-8215-9CA0AF1BF2F3}" srcId="{2B2DC01C-0C11-4F4A-92C7-C973BF53DC9A}" destId="{D675BE38-380E-452E-96D2-51A5F668AEE3}" srcOrd="1" destOrd="0" parTransId="{DD945020-24A0-478A-9638-96637DE303B1}" sibTransId="{9FEE9C54-A6E5-4641-93D0-613958C59D33}"/>
    <dgm:cxn modelId="{112F831E-20E7-471E-91FC-9160817BF9C1}" srcId="{2B2DC01C-0C11-4F4A-92C7-C973BF53DC9A}" destId="{54A38A3E-C721-49EE-A3FE-D4CE497AF120}" srcOrd="0" destOrd="0" parTransId="{FDFF3EFB-1149-472B-B637-F1D3116E0936}" sibTransId="{5C18EE6F-6AE3-4CDD-9E40-169EA03C32DC}"/>
    <dgm:cxn modelId="{33BAFC6B-1EE3-48F1-96A4-3D1DEBD149A8}" type="presOf" srcId="{B0EC4175-DC78-46F4-BA19-E2FD4B7EA645}" destId="{2A760FEC-9F72-4EA6-8627-93ABFE6C813A}" srcOrd="0" destOrd="2" presId="urn:microsoft.com/office/officeart/2005/8/layout/vList4"/>
    <dgm:cxn modelId="{778D20DC-7161-40BE-A70E-B8EACD91890F}" srcId="{BBF439D7-ADBB-49DC-ABEA-FFF994353924}" destId="{2B2DC01C-0C11-4F4A-92C7-C973BF53DC9A}" srcOrd="2" destOrd="0" parTransId="{1101863C-9A5F-4804-90DE-65C47931D2B3}" sibTransId="{460271F3-53AA-4240-89EA-1C599480E991}"/>
    <dgm:cxn modelId="{47FB3238-9E9F-4157-BEC7-40FDAA0CACC0}" type="presOf" srcId="{2B2DC01C-0C11-4F4A-92C7-C973BF53DC9A}" destId="{BE024367-946C-4E21-B1C8-4773597EE4F9}" srcOrd="0" destOrd="0" presId="urn:microsoft.com/office/officeart/2005/8/layout/vList4"/>
    <dgm:cxn modelId="{0909CDCA-7030-4C5B-8004-B5B7D6165EA5}" type="presOf" srcId="{9B1ECCC3-B243-410D-ACCD-77BBB0883429}" destId="{12BB18B9-DEEF-4089-99B2-A838AFBBD04C}" srcOrd="1" destOrd="1" presId="urn:microsoft.com/office/officeart/2005/8/layout/vList4"/>
    <dgm:cxn modelId="{3DC35290-FAB4-4178-A07D-148910A29EC3}" type="presOf" srcId="{4378FE83-ADDC-4C05-8022-1C29C6711B21}" destId="{A0E53ABC-DDF9-4D31-B329-866D47677B47}" srcOrd="0" destOrd="2" presId="urn:microsoft.com/office/officeart/2005/8/layout/vList4"/>
    <dgm:cxn modelId="{122C635D-0C37-4CDD-902D-D2627DF6C0EB}" type="presOf" srcId="{53DDAFE9-12B4-453B-9496-412835A5203A}" destId="{12BB18B9-DEEF-4089-99B2-A838AFBBD04C}" srcOrd="1" destOrd="0" presId="urn:microsoft.com/office/officeart/2005/8/layout/vList4"/>
    <dgm:cxn modelId="{AA3BAB8A-7124-4007-AC11-E1CBF72AB33A}" type="presOf" srcId="{D675BE38-380E-452E-96D2-51A5F668AEE3}" destId="{C8A2D4CD-F0C9-418D-944F-02D172F7416D}" srcOrd="1" destOrd="2" presId="urn:microsoft.com/office/officeart/2005/8/layout/vList4"/>
    <dgm:cxn modelId="{0E7A5B11-2351-4472-86D4-A938F76AB2B2}" type="presOf" srcId="{B0EC4175-DC78-46F4-BA19-E2FD4B7EA645}" destId="{12BB18B9-DEEF-4089-99B2-A838AFBBD04C}" srcOrd="1" destOrd="2" presId="urn:microsoft.com/office/officeart/2005/8/layout/vList4"/>
    <dgm:cxn modelId="{93203748-D1EF-43E4-9867-FE5449692125}" type="presParOf" srcId="{BF8C59F9-54B9-4F41-8C7C-33F48F142FD6}" destId="{947CD759-FD7F-4B5D-814C-A684099ADD69}" srcOrd="0" destOrd="0" presId="urn:microsoft.com/office/officeart/2005/8/layout/vList4"/>
    <dgm:cxn modelId="{46B6549A-471F-46BB-83E2-A5842B8E4650}" type="presParOf" srcId="{947CD759-FD7F-4B5D-814C-A684099ADD69}" destId="{A0E53ABC-DDF9-4D31-B329-866D47677B47}" srcOrd="0" destOrd="0" presId="urn:microsoft.com/office/officeart/2005/8/layout/vList4"/>
    <dgm:cxn modelId="{E4DF8866-391A-4BCA-9092-873079FEA2AC}" type="presParOf" srcId="{947CD759-FD7F-4B5D-814C-A684099ADD69}" destId="{D4DD07EE-D0BB-48E0-9FE8-A0FF19411357}" srcOrd="1" destOrd="0" presId="urn:microsoft.com/office/officeart/2005/8/layout/vList4"/>
    <dgm:cxn modelId="{F8E1B91E-44F6-4B94-BA6D-47C14F7646B1}" type="presParOf" srcId="{947CD759-FD7F-4B5D-814C-A684099ADD69}" destId="{F37465B9-A966-45AB-B02A-5CA4DEEA0511}" srcOrd="2" destOrd="0" presId="urn:microsoft.com/office/officeart/2005/8/layout/vList4"/>
    <dgm:cxn modelId="{198C277C-39A9-4C96-9A3A-0BB12BF21421}" type="presParOf" srcId="{BF8C59F9-54B9-4F41-8C7C-33F48F142FD6}" destId="{B778E00A-69C6-4DF2-A18C-309E5659771D}" srcOrd="1" destOrd="0" presId="urn:microsoft.com/office/officeart/2005/8/layout/vList4"/>
    <dgm:cxn modelId="{20C5C776-5357-4F87-A321-DE76AEFF331B}" type="presParOf" srcId="{BF8C59F9-54B9-4F41-8C7C-33F48F142FD6}" destId="{7035C8CC-429E-43C6-A071-5EED22879FC7}" srcOrd="2" destOrd="0" presId="urn:microsoft.com/office/officeart/2005/8/layout/vList4"/>
    <dgm:cxn modelId="{ABE842E6-CFF7-4F80-B621-6F714E5D0C06}" type="presParOf" srcId="{7035C8CC-429E-43C6-A071-5EED22879FC7}" destId="{2A760FEC-9F72-4EA6-8627-93ABFE6C813A}" srcOrd="0" destOrd="0" presId="urn:microsoft.com/office/officeart/2005/8/layout/vList4"/>
    <dgm:cxn modelId="{36F35D7A-C642-4E84-9FF9-D47B81AFEC71}" type="presParOf" srcId="{7035C8CC-429E-43C6-A071-5EED22879FC7}" destId="{AE52BE33-8516-4ADF-903A-894F2BD1E0F8}" srcOrd="1" destOrd="0" presId="urn:microsoft.com/office/officeart/2005/8/layout/vList4"/>
    <dgm:cxn modelId="{DE947110-3040-41B4-9BC7-98F68957D24E}" type="presParOf" srcId="{7035C8CC-429E-43C6-A071-5EED22879FC7}" destId="{12BB18B9-DEEF-4089-99B2-A838AFBBD04C}" srcOrd="2" destOrd="0" presId="urn:microsoft.com/office/officeart/2005/8/layout/vList4"/>
    <dgm:cxn modelId="{364E9CFB-5ECD-4023-95FE-243F536BD74E}" type="presParOf" srcId="{BF8C59F9-54B9-4F41-8C7C-33F48F142FD6}" destId="{EAA3C8C4-E4E8-438E-A187-4E74407303BE}" srcOrd="3" destOrd="0" presId="urn:microsoft.com/office/officeart/2005/8/layout/vList4"/>
    <dgm:cxn modelId="{8EC4EEE6-AA96-41A8-A036-99FB27B0BFC7}" type="presParOf" srcId="{BF8C59F9-54B9-4F41-8C7C-33F48F142FD6}" destId="{C5656BF7-0ACD-4A64-B955-31561A1822DF}" srcOrd="4" destOrd="0" presId="urn:microsoft.com/office/officeart/2005/8/layout/vList4"/>
    <dgm:cxn modelId="{86B6720A-439C-4F11-B920-91868AA4FAFF}" type="presParOf" srcId="{C5656BF7-0ACD-4A64-B955-31561A1822DF}" destId="{BE024367-946C-4E21-B1C8-4773597EE4F9}" srcOrd="0" destOrd="0" presId="urn:microsoft.com/office/officeart/2005/8/layout/vList4"/>
    <dgm:cxn modelId="{968D296A-0F2B-4016-8C15-529E9B68DB12}" type="presParOf" srcId="{C5656BF7-0ACD-4A64-B955-31561A1822DF}" destId="{79AAC2EA-F0CA-4284-AD25-22318440EE60}" srcOrd="1" destOrd="0" presId="urn:microsoft.com/office/officeart/2005/8/layout/vList4"/>
    <dgm:cxn modelId="{46468156-DFB6-4EA5-AEFD-EC970E9BAABC}" type="presParOf" srcId="{C5656BF7-0ACD-4A64-B955-31561A1822DF}" destId="{C8A2D4CD-F0C9-418D-944F-02D172F7416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15958E-E83B-426F-8BBB-C078FEFFB7D8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F5BA33D8-E350-40BF-815C-AB7EA0460F34}">
      <dgm:prSet phldrT="[Text]" custT="1"/>
      <dgm:spPr/>
      <dgm:t>
        <a:bodyPr/>
        <a:lstStyle/>
        <a:p>
          <a:r>
            <a:rPr lang="nl-BE" sz="2400" b="1" dirty="0" smtClean="0"/>
            <a:t>Meer mogelijkheden</a:t>
          </a:r>
          <a:endParaRPr lang="nl-BE" sz="2400" b="1" dirty="0"/>
        </a:p>
      </dgm:t>
    </dgm:pt>
    <dgm:pt modelId="{A6AD55E8-A4AF-410C-B7D1-9AFC749C0811}" type="parTrans" cxnId="{EB2DCD3B-BA26-43D1-B2B8-12FC5B0A783F}">
      <dgm:prSet/>
      <dgm:spPr/>
      <dgm:t>
        <a:bodyPr/>
        <a:lstStyle/>
        <a:p>
          <a:endParaRPr lang="nl-BE"/>
        </a:p>
      </dgm:t>
    </dgm:pt>
    <dgm:pt modelId="{B61108F0-0B87-4C9B-85F9-A4D6AC8FFCD2}" type="sibTrans" cxnId="{EB2DCD3B-BA26-43D1-B2B8-12FC5B0A783F}">
      <dgm:prSet/>
      <dgm:spPr/>
      <dgm:t>
        <a:bodyPr/>
        <a:lstStyle/>
        <a:p>
          <a:endParaRPr lang="nl-BE"/>
        </a:p>
      </dgm:t>
    </dgm:pt>
    <dgm:pt modelId="{C76E6820-A9A4-4F31-97D2-BEC0811A1C83}">
      <dgm:prSet phldrT="[Text]" custT="1"/>
      <dgm:spPr/>
      <dgm:t>
        <a:bodyPr/>
        <a:lstStyle/>
        <a:p>
          <a:r>
            <a:rPr lang="nl-BE" sz="2400" b="1" dirty="0" smtClean="0"/>
            <a:t>Veiling</a:t>
          </a:r>
          <a:endParaRPr lang="nl-BE" sz="2400" b="1" dirty="0"/>
        </a:p>
      </dgm:t>
    </dgm:pt>
    <dgm:pt modelId="{F4A20354-0857-4ABD-84A1-7EFAE6E621D2}" type="parTrans" cxnId="{5CEF6E93-5DC0-4175-BF88-EAFE91566B10}">
      <dgm:prSet/>
      <dgm:spPr/>
      <dgm:t>
        <a:bodyPr/>
        <a:lstStyle/>
        <a:p>
          <a:endParaRPr lang="nl-BE"/>
        </a:p>
      </dgm:t>
    </dgm:pt>
    <dgm:pt modelId="{C7CED6BB-A43E-4EF3-BC6B-D320B0417BD1}" type="sibTrans" cxnId="{5CEF6E93-5DC0-4175-BF88-EAFE91566B10}">
      <dgm:prSet/>
      <dgm:spPr/>
      <dgm:t>
        <a:bodyPr/>
        <a:lstStyle/>
        <a:p>
          <a:endParaRPr lang="nl-BE"/>
        </a:p>
      </dgm:t>
    </dgm:pt>
    <mc:AlternateContent xmlns:mc="http://schemas.openxmlformats.org/markup-compatibility/2006" xmlns:a14="http://schemas.microsoft.com/office/drawing/2010/main">
      <mc:Choice Requires="a14">
        <dgm:pt modelId="{6393FC5F-AB0F-4EE3-AC78-5F186784F31A}">
          <dgm:prSet phldrT="[Text]" custT="1"/>
          <dgm:spPr/>
          <dgm:t>
            <a:bodyPr/>
            <a:lstStyle/>
            <a:p>
              <a:r>
                <a:rPr lang="nl-BE" sz="2100" dirty="0" smtClean="0"/>
                <a:t>Bod plaatsen </a:t>
              </a:r>
              <a14:m>
                <m:oMath xmlns:m="http://schemas.openxmlformats.org/officeDocument/2006/math">
                  <m:r>
                    <a:rPr lang="nl-BE" sz="2100" i="1" smtClean="0">
                      <a:latin typeface="Cambria Math"/>
                      <a:ea typeface="Cambria Math"/>
                    </a:rPr>
                    <m:t>→</m:t>
                  </m:r>
                </m:oMath>
              </a14:m>
              <a:r>
                <a:rPr lang="nl-BE" sz="2100" dirty="0" smtClean="0"/>
                <a:t> Geld onmiddellijk naar smart contract</a:t>
              </a:r>
              <a:endParaRPr lang="nl-BE" sz="2100" dirty="0"/>
            </a:p>
          </dgm:t>
        </dgm:pt>
      </mc:Choice>
      <mc:Fallback xmlns="">
        <dgm:pt modelId="{6393FC5F-AB0F-4EE3-AC78-5F186784F31A}">
          <dgm:prSet phldrT="[Text]" custT="1"/>
          <dgm:spPr/>
          <dgm:t>
            <a:bodyPr/>
            <a:lstStyle/>
            <a:p>
              <a:r>
                <a:rPr lang="nl-BE" sz="2100" dirty="0" smtClean="0"/>
                <a:t>Bod plaatsen </a:t>
              </a:r>
              <a:r>
                <a:rPr lang="nl-BE" sz="2100" i="0" smtClean="0">
                  <a:latin typeface="Cambria Math"/>
                  <a:ea typeface="Cambria Math"/>
                </a:rPr>
                <a:t>→</a:t>
              </a:r>
              <a:r>
                <a:rPr lang="nl-BE" sz="2100" dirty="0" smtClean="0"/>
                <a:t> Geld onmiddellijk naar smart contract</a:t>
              </a:r>
              <a:endParaRPr lang="nl-BE" sz="2100" dirty="0"/>
            </a:p>
          </dgm:t>
        </dgm:pt>
      </mc:Fallback>
    </mc:AlternateContent>
    <dgm:pt modelId="{2FC93835-C5B0-4984-861E-7C79A14BFBCE}" type="parTrans" cxnId="{A119B6E3-822F-4807-BCDD-63181825B199}">
      <dgm:prSet/>
      <dgm:spPr/>
      <dgm:t>
        <a:bodyPr/>
        <a:lstStyle/>
        <a:p>
          <a:endParaRPr lang="nl-BE"/>
        </a:p>
      </dgm:t>
    </dgm:pt>
    <dgm:pt modelId="{7A5CE85D-1274-4BA8-A0D7-5727025AAC38}" type="sibTrans" cxnId="{A119B6E3-822F-4807-BCDD-63181825B199}">
      <dgm:prSet/>
      <dgm:spPr/>
      <dgm:t>
        <a:bodyPr/>
        <a:lstStyle/>
        <a:p>
          <a:endParaRPr lang="nl-BE"/>
        </a:p>
      </dgm:t>
    </dgm:pt>
    <dgm:pt modelId="{DCB07736-67FE-4F9F-9E1C-AB8D1BC38E67}">
      <dgm:prSet phldrT="[Text]" custT="1"/>
      <dgm:spPr/>
      <dgm:t>
        <a:bodyPr/>
        <a:lstStyle/>
        <a:p>
          <a:r>
            <a:rPr lang="nl-BE" sz="2400" b="1" dirty="0" smtClean="0"/>
            <a:t>Een aantal nieuwe uitdagingen</a:t>
          </a:r>
          <a:endParaRPr lang="nl-BE" sz="2400" b="1" dirty="0"/>
        </a:p>
      </dgm:t>
    </dgm:pt>
    <dgm:pt modelId="{B40C3E3C-85E0-4DD9-BA61-3A8F6DB77EAB}" type="parTrans" cxnId="{C1046514-CA48-46F8-9288-1C8E990524B3}">
      <dgm:prSet/>
      <dgm:spPr/>
      <dgm:t>
        <a:bodyPr/>
        <a:lstStyle/>
        <a:p>
          <a:endParaRPr lang="nl-BE"/>
        </a:p>
      </dgm:t>
    </dgm:pt>
    <dgm:pt modelId="{9D9BFF98-A8EF-4616-971B-2CC47A4BF736}" type="sibTrans" cxnId="{C1046514-CA48-46F8-9288-1C8E990524B3}">
      <dgm:prSet/>
      <dgm:spPr/>
      <dgm:t>
        <a:bodyPr/>
        <a:lstStyle/>
        <a:p>
          <a:endParaRPr lang="nl-BE"/>
        </a:p>
      </dgm:t>
    </dgm:pt>
    <dgm:pt modelId="{95E3F815-F17F-4DDC-B6FA-7C5826503B45}">
      <dgm:prSet phldrT="[Text]" custT="1"/>
      <dgm:spPr/>
      <dgm:t>
        <a:bodyPr/>
        <a:lstStyle/>
        <a:p>
          <a:r>
            <a:rPr lang="nl-BE" sz="2100" dirty="0" smtClean="0"/>
            <a:t>Meer flexibiliteit voor blockchain 1.0 toepassingen</a:t>
          </a:r>
          <a:endParaRPr lang="nl-BE" sz="2100" dirty="0"/>
        </a:p>
      </dgm:t>
    </dgm:pt>
    <dgm:pt modelId="{D00D101B-E3E5-4DED-8712-D0D4E8DFBE15}" type="parTrans" cxnId="{F45002CA-A07C-4E6C-B1E3-31BF63262268}">
      <dgm:prSet/>
      <dgm:spPr/>
      <dgm:t>
        <a:bodyPr/>
        <a:lstStyle/>
        <a:p>
          <a:endParaRPr lang="nl-BE"/>
        </a:p>
      </dgm:t>
    </dgm:pt>
    <dgm:pt modelId="{A962B6F9-3913-4309-B39D-C72F7EADBFD3}" type="sibTrans" cxnId="{F45002CA-A07C-4E6C-B1E3-31BF63262268}">
      <dgm:prSet/>
      <dgm:spPr/>
      <dgm:t>
        <a:bodyPr/>
        <a:lstStyle/>
        <a:p>
          <a:endParaRPr lang="nl-BE"/>
        </a:p>
      </dgm:t>
    </dgm:pt>
    <mc:AlternateContent xmlns:mc="http://schemas.openxmlformats.org/markup-compatibility/2006" xmlns:a14="http://schemas.microsoft.com/office/drawing/2010/main">
      <mc:Choice Requires="a14">
        <dgm:pt modelId="{573C4296-5935-4502-B009-2C7F1C99C7B1}">
          <dgm:prSet custT="1"/>
          <dgm:spPr/>
          <dgm:t>
            <a:bodyPr/>
            <a:lstStyle/>
            <a:p>
              <a:r>
                <a:rPr lang="nl-BE" sz="2100" dirty="0" smtClean="0"/>
                <a:t>Overboden </a:t>
              </a:r>
              <a14:m>
                <m:oMath xmlns:m="http://schemas.openxmlformats.org/officeDocument/2006/math">
                  <m:r>
                    <a:rPr lang="nl-BE" sz="2100" i="1" smtClean="0">
                      <a:latin typeface="Cambria Math"/>
                      <a:ea typeface="Cambria Math"/>
                    </a:rPr>
                    <m:t>→</m:t>
                  </m:r>
                </m:oMath>
              </a14:m>
              <a:r>
                <a:rPr lang="nl-BE" sz="2100" dirty="0" smtClean="0"/>
                <a:t> Smart contract betaalt je terug</a:t>
              </a:r>
              <a:endParaRPr lang="nl-BE" sz="2100" dirty="0"/>
            </a:p>
          </dgm:t>
        </dgm:pt>
      </mc:Choice>
      <mc:Fallback xmlns="">
        <dgm:pt modelId="{573C4296-5935-4502-B009-2C7F1C99C7B1}">
          <dgm:prSet custT="1"/>
          <dgm:spPr/>
          <dgm:t>
            <a:bodyPr/>
            <a:lstStyle/>
            <a:p>
              <a:r>
                <a:rPr lang="nl-BE" sz="2100" dirty="0" smtClean="0"/>
                <a:t>Overboden </a:t>
              </a:r>
              <a:r>
                <a:rPr lang="nl-BE" sz="2100" i="0" smtClean="0">
                  <a:latin typeface="Cambria Math"/>
                  <a:ea typeface="Cambria Math"/>
                </a:rPr>
                <a:t>→</a:t>
              </a:r>
              <a:r>
                <a:rPr lang="nl-BE" sz="2100" dirty="0" smtClean="0"/>
                <a:t> Smart contract betaalt je terug</a:t>
              </a:r>
              <a:endParaRPr lang="nl-BE" sz="2100" dirty="0"/>
            </a:p>
          </dgm:t>
        </dgm:pt>
      </mc:Fallback>
    </mc:AlternateContent>
    <dgm:pt modelId="{07885DE6-5787-4216-9F19-420E044CAB04}" type="parTrans" cxnId="{287451CF-0858-48A0-9BFA-099D85FFFCBE}">
      <dgm:prSet/>
      <dgm:spPr/>
      <dgm:t>
        <a:bodyPr/>
        <a:lstStyle/>
        <a:p>
          <a:endParaRPr lang="nl-BE"/>
        </a:p>
      </dgm:t>
    </dgm:pt>
    <dgm:pt modelId="{9E8C19DF-0029-4C35-B03F-73F6919B682A}" type="sibTrans" cxnId="{287451CF-0858-48A0-9BFA-099D85FFFCBE}">
      <dgm:prSet/>
      <dgm:spPr/>
      <dgm:t>
        <a:bodyPr/>
        <a:lstStyle/>
        <a:p>
          <a:endParaRPr lang="nl-BE"/>
        </a:p>
      </dgm:t>
    </dgm:pt>
    <mc:AlternateContent xmlns:mc="http://schemas.openxmlformats.org/markup-compatibility/2006" xmlns:a14="http://schemas.microsoft.com/office/drawing/2010/main">
      <mc:Choice Requires="a14">
        <dgm:pt modelId="{A4752034-3B5B-4FDC-81FA-301809D5898A}">
          <dgm:prSet custT="1"/>
          <dgm:spPr/>
          <dgm:t>
            <a:bodyPr/>
            <a:lstStyle/>
            <a:p>
              <a:r>
                <a:rPr lang="nl-BE" sz="2100" dirty="0" smtClean="0"/>
                <a:t>Einde veiling </a:t>
              </a:r>
              <a14:m>
                <m:oMath xmlns:m="http://schemas.openxmlformats.org/officeDocument/2006/math">
                  <m:r>
                    <a:rPr lang="nl-BE" sz="2100" i="1" smtClean="0">
                      <a:latin typeface="Cambria Math"/>
                      <a:ea typeface="Cambria Math"/>
                    </a:rPr>
                    <m:t>→</m:t>
                  </m:r>
                </m:oMath>
              </a14:m>
              <a:r>
                <a:rPr lang="nl-BE" sz="2100" dirty="0" smtClean="0"/>
                <a:t> Bedrag hoogste bieder naar verkoper</a:t>
              </a:r>
              <a:endParaRPr lang="nl-BE" sz="2100" dirty="0"/>
            </a:p>
          </dgm:t>
        </dgm:pt>
      </mc:Choice>
      <mc:Fallback xmlns="">
        <dgm:pt modelId="{A4752034-3B5B-4FDC-81FA-301809D5898A}">
          <dgm:prSet custT="1"/>
          <dgm:spPr/>
          <dgm:t>
            <a:bodyPr/>
            <a:lstStyle/>
            <a:p>
              <a:r>
                <a:rPr lang="nl-BE" sz="2100" dirty="0" smtClean="0"/>
                <a:t>Einde veiling </a:t>
              </a:r>
              <a:r>
                <a:rPr lang="nl-BE" sz="2100" i="0" smtClean="0">
                  <a:latin typeface="Cambria Math"/>
                  <a:ea typeface="Cambria Math"/>
                </a:rPr>
                <a:t>→</a:t>
              </a:r>
              <a:r>
                <a:rPr lang="nl-BE" sz="2100" dirty="0" smtClean="0"/>
                <a:t> Bedrag hoogste bieder naar verkoper</a:t>
              </a:r>
              <a:endParaRPr lang="nl-BE" sz="2100" dirty="0"/>
            </a:p>
          </dgm:t>
        </dgm:pt>
      </mc:Fallback>
    </mc:AlternateContent>
    <dgm:pt modelId="{C984C7D4-195D-401E-9037-3645F926E578}" type="parTrans" cxnId="{70D41FE9-77BF-43B8-9B34-F33EA47090FA}">
      <dgm:prSet/>
      <dgm:spPr/>
      <dgm:t>
        <a:bodyPr/>
        <a:lstStyle/>
        <a:p>
          <a:endParaRPr lang="nl-BE"/>
        </a:p>
      </dgm:t>
    </dgm:pt>
    <dgm:pt modelId="{27895256-A60B-4AF9-BEC1-AEF825C45E5A}" type="sibTrans" cxnId="{70D41FE9-77BF-43B8-9B34-F33EA47090FA}">
      <dgm:prSet/>
      <dgm:spPr/>
      <dgm:t>
        <a:bodyPr/>
        <a:lstStyle/>
        <a:p>
          <a:endParaRPr lang="nl-BE"/>
        </a:p>
      </dgm:t>
    </dgm:pt>
    <dgm:pt modelId="{95424C75-5C29-45C1-8718-4B39FF2EED06}">
      <dgm:prSet custT="1"/>
      <dgm:spPr/>
      <dgm:t>
        <a:bodyPr/>
        <a:lstStyle/>
        <a:p>
          <a:r>
            <a:rPr lang="nl-BE" sz="2100" dirty="0" smtClean="0"/>
            <a:t>Nieuwe toepassingen</a:t>
          </a:r>
        </a:p>
      </dgm:t>
    </dgm:pt>
    <dgm:pt modelId="{2A74EFF9-6AA1-4AAE-A819-D66F67805ED6}" type="parTrans" cxnId="{B42D1972-D48E-455A-B1D5-FDA097DE1CC9}">
      <dgm:prSet/>
      <dgm:spPr/>
      <dgm:t>
        <a:bodyPr/>
        <a:lstStyle/>
        <a:p>
          <a:endParaRPr lang="nl-BE"/>
        </a:p>
      </dgm:t>
    </dgm:pt>
    <dgm:pt modelId="{A44456D7-2F91-4DE4-9A36-305AFAB26887}" type="sibTrans" cxnId="{B42D1972-D48E-455A-B1D5-FDA097DE1CC9}">
      <dgm:prSet/>
      <dgm:spPr/>
      <dgm:t>
        <a:bodyPr/>
        <a:lstStyle/>
        <a:p>
          <a:endParaRPr lang="nl-BE"/>
        </a:p>
      </dgm:t>
    </dgm:pt>
    <dgm:pt modelId="{B6F033C9-00EA-4513-919B-3F0CF87CE589}">
      <dgm:prSet phldrT="[Text]" custT="1"/>
      <dgm:spPr/>
      <dgm:t>
        <a:bodyPr/>
        <a:lstStyle/>
        <a:p>
          <a:r>
            <a:rPr lang="nl-BE" sz="2100" b="0" dirty="0" smtClean="0"/>
            <a:t>Zie later</a:t>
          </a:r>
          <a:endParaRPr lang="nl-BE" sz="2100" b="0" dirty="0"/>
        </a:p>
      </dgm:t>
    </dgm:pt>
    <dgm:pt modelId="{C542146D-5A85-4D43-97A9-DB497056BDB7}" type="parTrans" cxnId="{C307F85E-3424-44D7-978F-E2D1385E9395}">
      <dgm:prSet/>
      <dgm:spPr/>
      <dgm:t>
        <a:bodyPr/>
        <a:lstStyle/>
        <a:p>
          <a:endParaRPr lang="nl-BE"/>
        </a:p>
      </dgm:t>
    </dgm:pt>
    <dgm:pt modelId="{2CAD33C8-4BCA-4255-80AF-CF9F5CEF9358}" type="sibTrans" cxnId="{C307F85E-3424-44D7-978F-E2D1385E9395}">
      <dgm:prSet/>
      <dgm:spPr/>
      <dgm:t>
        <a:bodyPr/>
        <a:lstStyle/>
        <a:p>
          <a:endParaRPr lang="nl-BE"/>
        </a:p>
      </dgm:t>
    </dgm:pt>
    <dgm:pt modelId="{B726EE61-2CEB-4DFA-AE4C-E97D023CC0E6}" type="pres">
      <dgm:prSet presAssocID="{3315958E-E83B-426F-8BBB-C078FEFFB7D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8D3E81DF-4DDC-43E5-AF43-DF59C782439B}" type="pres">
      <dgm:prSet presAssocID="{F5BA33D8-E350-40BF-815C-AB7EA0460F34}" presName="comp" presStyleCnt="0"/>
      <dgm:spPr/>
    </dgm:pt>
    <dgm:pt modelId="{BC75310B-88B5-4751-8618-3906C95E26D1}" type="pres">
      <dgm:prSet presAssocID="{F5BA33D8-E350-40BF-815C-AB7EA0460F34}" presName="box" presStyleLbl="node1" presStyleIdx="0" presStyleCnt="3" custLinFactNeighborX="-11424" custLinFactNeighborY="-10098"/>
      <dgm:spPr/>
      <dgm:t>
        <a:bodyPr/>
        <a:lstStyle/>
        <a:p>
          <a:endParaRPr lang="nl-BE"/>
        </a:p>
      </dgm:t>
    </dgm:pt>
    <dgm:pt modelId="{FD7F420A-B24E-4DBD-8EBD-5FF65F7D69B3}" type="pres">
      <dgm:prSet presAssocID="{F5BA33D8-E350-40BF-815C-AB7EA0460F34}" presName="img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l="-4000" r="-4000"/>
          </a:stretch>
        </a:blipFill>
      </dgm:spPr>
      <dgm:t>
        <a:bodyPr/>
        <a:lstStyle/>
        <a:p>
          <a:endParaRPr lang="nl-BE"/>
        </a:p>
      </dgm:t>
    </dgm:pt>
    <dgm:pt modelId="{CB32DD26-2579-4E1A-94E0-47101822D80B}" type="pres">
      <dgm:prSet presAssocID="{F5BA33D8-E350-40BF-815C-AB7EA0460F3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33859D7C-02F7-42F9-AC8C-0766271F46F2}" type="pres">
      <dgm:prSet presAssocID="{B61108F0-0B87-4C9B-85F9-A4D6AC8FFCD2}" presName="spacer" presStyleCnt="0"/>
      <dgm:spPr/>
    </dgm:pt>
    <dgm:pt modelId="{23F9C5D9-240E-43A3-8B9C-D05849E46D7D}" type="pres">
      <dgm:prSet presAssocID="{C76E6820-A9A4-4F31-97D2-BEC0811A1C83}" presName="comp" presStyleCnt="0"/>
      <dgm:spPr/>
    </dgm:pt>
    <dgm:pt modelId="{AFB8B50E-B9DE-439C-908E-A22DEC71E865}" type="pres">
      <dgm:prSet presAssocID="{C76E6820-A9A4-4F31-97D2-BEC0811A1C83}" presName="box" presStyleLbl="node1" presStyleIdx="1" presStyleCnt="3" custScaleY="129417"/>
      <dgm:spPr/>
      <dgm:t>
        <a:bodyPr/>
        <a:lstStyle/>
        <a:p>
          <a:endParaRPr lang="nl-BE"/>
        </a:p>
      </dgm:t>
    </dgm:pt>
    <dgm:pt modelId="{AB38BD1A-80B3-4B23-B2B0-29EBEF4A4178}" type="pres">
      <dgm:prSet presAssocID="{C76E6820-A9A4-4F31-97D2-BEC0811A1C83}" presName="img" presStyleLbl="fgImgPlace1" presStyleIdx="1" presStyleCnt="3" custScaleY="12883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nl-BE"/>
        </a:p>
      </dgm:t>
    </dgm:pt>
    <dgm:pt modelId="{589B00B4-B826-4AAB-BCEF-627E35FE4346}" type="pres">
      <dgm:prSet presAssocID="{C76E6820-A9A4-4F31-97D2-BEC0811A1C8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A7A3CEDB-7445-4870-BE46-0172E639546F}" type="pres">
      <dgm:prSet presAssocID="{C7CED6BB-A43E-4EF3-BC6B-D320B0417BD1}" presName="spacer" presStyleCnt="0"/>
      <dgm:spPr/>
    </dgm:pt>
    <dgm:pt modelId="{6B231ECB-DED6-4C46-96E9-772FD70CE1BE}" type="pres">
      <dgm:prSet presAssocID="{DCB07736-67FE-4F9F-9E1C-AB8D1BC38E67}" presName="comp" presStyleCnt="0"/>
      <dgm:spPr/>
    </dgm:pt>
    <dgm:pt modelId="{145F8980-A338-4D5B-83B7-042F36C2872E}" type="pres">
      <dgm:prSet presAssocID="{DCB07736-67FE-4F9F-9E1C-AB8D1BC38E67}" presName="box" presStyleLbl="node1" presStyleIdx="2" presStyleCnt="3" custScaleY="86208"/>
      <dgm:spPr/>
      <dgm:t>
        <a:bodyPr/>
        <a:lstStyle/>
        <a:p>
          <a:endParaRPr lang="nl-BE"/>
        </a:p>
      </dgm:t>
    </dgm:pt>
    <dgm:pt modelId="{EB74CE6C-DF3D-4B76-A5D2-C5A4F6765045}" type="pres">
      <dgm:prSet presAssocID="{DCB07736-67FE-4F9F-9E1C-AB8D1BC38E67}" presName="img" presStyleLbl="fgImgPlace1" presStyleIdx="2" presStyleCnt="3" custScaleY="79219"/>
      <dgm:spPr>
        <a:blipFill>
          <a:blip xmlns:r="http://schemas.openxmlformats.org/officeDocument/2006/relationships" r:embed="rId3"/>
          <a:srcRect/>
          <a:stretch>
            <a:fillRect t="-12000" b="-12000"/>
          </a:stretch>
        </a:blipFill>
      </dgm:spPr>
      <dgm:t>
        <a:bodyPr/>
        <a:lstStyle/>
        <a:p>
          <a:endParaRPr lang="nl-BE"/>
        </a:p>
      </dgm:t>
    </dgm:pt>
    <dgm:pt modelId="{DF4027B2-3952-4A89-A66F-FC8DA34D42EC}" type="pres">
      <dgm:prSet presAssocID="{DCB07736-67FE-4F9F-9E1C-AB8D1BC38E6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A119B6E3-822F-4807-BCDD-63181825B199}" srcId="{C76E6820-A9A4-4F31-97D2-BEC0811A1C83}" destId="{6393FC5F-AB0F-4EE3-AC78-5F186784F31A}" srcOrd="0" destOrd="0" parTransId="{2FC93835-C5B0-4984-861E-7C79A14BFBCE}" sibTransId="{7A5CE85D-1274-4BA8-A0D7-5727025AAC38}"/>
    <dgm:cxn modelId="{107A7FCB-345E-4BD8-A84B-7E817558499E}" type="presOf" srcId="{DCB07736-67FE-4F9F-9E1C-AB8D1BC38E67}" destId="{DF4027B2-3952-4A89-A66F-FC8DA34D42EC}" srcOrd="1" destOrd="0" presId="urn:microsoft.com/office/officeart/2005/8/layout/vList4"/>
    <dgm:cxn modelId="{EF5EAFC9-490A-4AF1-AC2F-44D6C423BE29}" type="presOf" srcId="{DCB07736-67FE-4F9F-9E1C-AB8D1BC38E67}" destId="{145F8980-A338-4D5B-83B7-042F36C2872E}" srcOrd="0" destOrd="0" presId="urn:microsoft.com/office/officeart/2005/8/layout/vList4"/>
    <dgm:cxn modelId="{7FC57126-9C5C-458A-B69C-C4B946ABC7AB}" type="presOf" srcId="{95424C75-5C29-45C1-8718-4B39FF2EED06}" destId="{BC75310B-88B5-4751-8618-3906C95E26D1}" srcOrd="0" destOrd="2" presId="urn:microsoft.com/office/officeart/2005/8/layout/vList4"/>
    <dgm:cxn modelId="{C307F85E-3424-44D7-978F-E2D1385E9395}" srcId="{DCB07736-67FE-4F9F-9E1C-AB8D1BC38E67}" destId="{B6F033C9-00EA-4513-919B-3F0CF87CE589}" srcOrd="0" destOrd="0" parTransId="{C542146D-5A85-4D43-97A9-DB497056BDB7}" sibTransId="{2CAD33C8-4BCA-4255-80AF-CF9F5CEF9358}"/>
    <dgm:cxn modelId="{74884421-D971-429A-A64C-9F359EB654C7}" type="presOf" srcId="{95424C75-5C29-45C1-8718-4B39FF2EED06}" destId="{CB32DD26-2579-4E1A-94E0-47101822D80B}" srcOrd="1" destOrd="2" presId="urn:microsoft.com/office/officeart/2005/8/layout/vList4"/>
    <dgm:cxn modelId="{0B674F48-B6FC-4E55-9074-E7DED7AD191F}" type="presOf" srcId="{A4752034-3B5B-4FDC-81FA-301809D5898A}" destId="{AFB8B50E-B9DE-439C-908E-A22DEC71E865}" srcOrd="0" destOrd="3" presId="urn:microsoft.com/office/officeart/2005/8/layout/vList4"/>
    <dgm:cxn modelId="{C1046514-CA48-46F8-9288-1C8E990524B3}" srcId="{3315958E-E83B-426F-8BBB-C078FEFFB7D8}" destId="{DCB07736-67FE-4F9F-9E1C-AB8D1BC38E67}" srcOrd="2" destOrd="0" parTransId="{B40C3E3C-85E0-4DD9-BA61-3A8F6DB77EAB}" sibTransId="{9D9BFF98-A8EF-4616-971B-2CC47A4BF736}"/>
    <dgm:cxn modelId="{22730222-B8DE-445B-B791-888C4AE544C2}" type="presOf" srcId="{6393FC5F-AB0F-4EE3-AC78-5F186784F31A}" destId="{589B00B4-B826-4AAB-BCEF-627E35FE4346}" srcOrd="1" destOrd="1" presId="urn:microsoft.com/office/officeart/2005/8/layout/vList4"/>
    <dgm:cxn modelId="{F1966048-E1A2-4C84-833F-4A74CBFCE126}" type="presOf" srcId="{573C4296-5935-4502-B009-2C7F1C99C7B1}" destId="{AFB8B50E-B9DE-439C-908E-A22DEC71E865}" srcOrd="0" destOrd="2" presId="urn:microsoft.com/office/officeart/2005/8/layout/vList4"/>
    <dgm:cxn modelId="{19399B79-DA2D-4C2C-B07B-A6AA69A76230}" type="presOf" srcId="{95E3F815-F17F-4DDC-B6FA-7C5826503B45}" destId="{CB32DD26-2579-4E1A-94E0-47101822D80B}" srcOrd="1" destOrd="1" presId="urn:microsoft.com/office/officeart/2005/8/layout/vList4"/>
    <dgm:cxn modelId="{C2C68CC6-7773-46EF-8224-D6566EA987A2}" type="presOf" srcId="{573C4296-5935-4502-B009-2C7F1C99C7B1}" destId="{589B00B4-B826-4AAB-BCEF-627E35FE4346}" srcOrd="1" destOrd="2" presId="urn:microsoft.com/office/officeart/2005/8/layout/vList4"/>
    <dgm:cxn modelId="{77F5388B-C657-4E4D-8793-AA6DEC2042A7}" type="presOf" srcId="{6393FC5F-AB0F-4EE3-AC78-5F186784F31A}" destId="{AFB8B50E-B9DE-439C-908E-A22DEC71E865}" srcOrd="0" destOrd="1" presId="urn:microsoft.com/office/officeart/2005/8/layout/vList4"/>
    <dgm:cxn modelId="{C7971B51-DA50-4491-9389-8FD8E16F3147}" type="presOf" srcId="{C76E6820-A9A4-4F31-97D2-BEC0811A1C83}" destId="{589B00B4-B826-4AAB-BCEF-627E35FE4346}" srcOrd="1" destOrd="0" presId="urn:microsoft.com/office/officeart/2005/8/layout/vList4"/>
    <dgm:cxn modelId="{F9BDB63E-7B6B-4C09-8F53-3AAB0CF97B34}" type="presOf" srcId="{A4752034-3B5B-4FDC-81FA-301809D5898A}" destId="{589B00B4-B826-4AAB-BCEF-627E35FE4346}" srcOrd="1" destOrd="3" presId="urn:microsoft.com/office/officeart/2005/8/layout/vList4"/>
    <dgm:cxn modelId="{07209B28-1315-4381-8FDE-9DE2A95A4E37}" type="presOf" srcId="{B6F033C9-00EA-4513-919B-3F0CF87CE589}" destId="{DF4027B2-3952-4A89-A66F-FC8DA34D42EC}" srcOrd="1" destOrd="1" presId="urn:microsoft.com/office/officeart/2005/8/layout/vList4"/>
    <dgm:cxn modelId="{70D41FE9-77BF-43B8-9B34-F33EA47090FA}" srcId="{C76E6820-A9A4-4F31-97D2-BEC0811A1C83}" destId="{A4752034-3B5B-4FDC-81FA-301809D5898A}" srcOrd="2" destOrd="0" parTransId="{C984C7D4-195D-401E-9037-3645F926E578}" sibTransId="{27895256-A60B-4AF9-BEC1-AEF825C45E5A}"/>
    <dgm:cxn modelId="{287451CF-0858-48A0-9BFA-099D85FFFCBE}" srcId="{C76E6820-A9A4-4F31-97D2-BEC0811A1C83}" destId="{573C4296-5935-4502-B009-2C7F1C99C7B1}" srcOrd="1" destOrd="0" parTransId="{07885DE6-5787-4216-9F19-420E044CAB04}" sibTransId="{9E8C19DF-0029-4C35-B03F-73F6919B682A}"/>
    <dgm:cxn modelId="{CF3433A8-97C4-4685-910C-48833F6AD4B2}" type="presOf" srcId="{B6F033C9-00EA-4513-919B-3F0CF87CE589}" destId="{145F8980-A338-4D5B-83B7-042F36C2872E}" srcOrd="0" destOrd="1" presId="urn:microsoft.com/office/officeart/2005/8/layout/vList4"/>
    <dgm:cxn modelId="{919A51BB-0A9F-46AB-BF0F-422FA2E9952D}" type="presOf" srcId="{95E3F815-F17F-4DDC-B6FA-7C5826503B45}" destId="{BC75310B-88B5-4751-8618-3906C95E26D1}" srcOrd="0" destOrd="1" presId="urn:microsoft.com/office/officeart/2005/8/layout/vList4"/>
    <dgm:cxn modelId="{B42D1972-D48E-455A-B1D5-FDA097DE1CC9}" srcId="{F5BA33D8-E350-40BF-815C-AB7EA0460F34}" destId="{95424C75-5C29-45C1-8718-4B39FF2EED06}" srcOrd="1" destOrd="0" parTransId="{2A74EFF9-6AA1-4AAE-A819-D66F67805ED6}" sibTransId="{A44456D7-2F91-4DE4-9A36-305AFAB26887}"/>
    <dgm:cxn modelId="{77449CDF-8CED-4441-AF46-F669F02D1A46}" type="presOf" srcId="{F5BA33D8-E350-40BF-815C-AB7EA0460F34}" destId="{BC75310B-88B5-4751-8618-3906C95E26D1}" srcOrd="0" destOrd="0" presId="urn:microsoft.com/office/officeart/2005/8/layout/vList4"/>
    <dgm:cxn modelId="{16158251-47D9-4F97-AA01-DFB14C4B0FDD}" type="presOf" srcId="{F5BA33D8-E350-40BF-815C-AB7EA0460F34}" destId="{CB32DD26-2579-4E1A-94E0-47101822D80B}" srcOrd="1" destOrd="0" presId="urn:microsoft.com/office/officeart/2005/8/layout/vList4"/>
    <dgm:cxn modelId="{F45002CA-A07C-4E6C-B1E3-31BF63262268}" srcId="{F5BA33D8-E350-40BF-815C-AB7EA0460F34}" destId="{95E3F815-F17F-4DDC-B6FA-7C5826503B45}" srcOrd="0" destOrd="0" parTransId="{D00D101B-E3E5-4DED-8712-D0D4E8DFBE15}" sibTransId="{A962B6F9-3913-4309-B39D-C72F7EADBFD3}"/>
    <dgm:cxn modelId="{D72E2B53-128B-4E7F-AD70-3FB203C6EAF0}" type="presOf" srcId="{C76E6820-A9A4-4F31-97D2-BEC0811A1C83}" destId="{AFB8B50E-B9DE-439C-908E-A22DEC71E865}" srcOrd="0" destOrd="0" presId="urn:microsoft.com/office/officeart/2005/8/layout/vList4"/>
    <dgm:cxn modelId="{EB2DCD3B-BA26-43D1-B2B8-12FC5B0A783F}" srcId="{3315958E-E83B-426F-8BBB-C078FEFFB7D8}" destId="{F5BA33D8-E350-40BF-815C-AB7EA0460F34}" srcOrd="0" destOrd="0" parTransId="{A6AD55E8-A4AF-410C-B7D1-9AFC749C0811}" sibTransId="{B61108F0-0B87-4C9B-85F9-A4D6AC8FFCD2}"/>
    <dgm:cxn modelId="{F4840D08-A8B9-4AB4-870B-ED0FD1C80A7C}" type="presOf" srcId="{3315958E-E83B-426F-8BBB-C078FEFFB7D8}" destId="{B726EE61-2CEB-4DFA-AE4C-E97D023CC0E6}" srcOrd="0" destOrd="0" presId="urn:microsoft.com/office/officeart/2005/8/layout/vList4"/>
    <dgm:cxn modelId="{5CEF6E93-5DC0-4175-BF88-EAFE91566B10}" srcId="{3315958E-E83B-426F-8BBB-C078FEFFB7D8}" destId="{C76E6820-A9A4-4F31-97D2-BEC0811A1C83}" srcOrd="1" destOrd="0" parTransId="{F4A20354-0857-4ABD-84A1-7EFAE6E621D2}" sibTransId="{C7CED6BB-A43E-4EF3-BC6B-D320B0417BD1}"/>
    <dgm:cxn modelId="{B7A76255-31A7-4B91-B0A1-CCD031EC113C}" type="presParOf" srcId="{B726EE61-2CEB-4DFA-AE4C-E97D023CC0E6}" destId="{8D3E81DF-4DDC-43E5-AF43-DF59C782439B}" srcOrd="0" destOrd="0" presId="urn:microsoft.com/office/officeart/2005/8/layout/vList4"/>
    <dgm:cxn modelId="{F11EC6FC-29A4-4B57-93C6-985958C6A4B9}" type="presParOf" srcId="{8D3E81DF-4DDC-43E5-AF43-DF59C782439B}" destId="{BC75310B-88B5-4751-8618-3906C95E26D1}" srcOrd="0" destOrd="0" presId="urn:microsoft.com/office/officeart/2005/8/layout/vList4"/>
    <dgm:cxn modelId="{288441F3-D746-4944-8697-701427CEB417}" type="presParOf" srcId="{8D3E81DF-4DDC-43E5-AF43-DF59C782439B}" destId="{FD7F420A-B24E-4DBD-8EBD-5FF65F7D69B3}" srcOrd="1" destOrd="0" presId="urn:microsoft.com/office/officeart/2005/8/layout/vList4"/>
    <dgm:cxn modelId="{522691B3-F362-42AB-825B-0B03242573C2}" type="presParOf" srcId="{8D3E81DF-4DDC-43E5-AF43-DF59C782439B}" destId="{CB32DD26-2579-4E1A-94E0-47101822D80B}" srcOrd="2" destOrd="0" presId="urn:microsoft.com/office/officeart/2005/8/layout/vList4"/>
    <dgm:cxn modelId="{B1E39FF0-40A7-40B4-ACC6-BFE8D6E152A9}" type="presParOf" srcId="{B726EE61-2CEB-4DFA-AE4C-E97D023CC0E6}" destId="{33859D7C-02F7-42F9-AC8C-0766271F46F2}" srcOrd="1" destOrd="0" presId="urn:microsoft.com/office/officeart/2005/8/layout/vList4"/>
    <dgm:cxn modelId="{DEBB9256-6866-4C4C-9740-A13EB8E7CD2D}" type="presParOf" srcId="{B726EE61-2CEB-4DFA-AE4C-E97D023CC0E6}" destId="{23F9C5D9-240E-43A3-8B9C-D05849E46D7D}" srcOrd="2" destOrd="0" presId="urn:microsoft.com/office/officeart/2005/8/layout/vList4"/>
    <dgm:cxn modelId="{482510DC-E1E4-4A2D-A430-C2F159D715BD}" type="presParOf" srcId="{23F9C5D9-240E-43A3-8B9C-D05849E46D7D}" destId="{AFB8B50E-B9DE-439C-908E-A22DEC71E865}" srcOrd="0" destOrd="0" presId="urn:microsoft.com/office/officeart/2005/8/layout/vList4"/>
    <dgm:cxn modelId="{A8A454DB-C506-455F-94F5-F82F345129FB}" type="presParOf" srcId="{23F9C5D9-240E-43A3-8B9C-D05849E46D7D}" destId="{AB38BD1A-80B3-4B23-B2B0-29EBEF4A4178}" srcOrd="1" destOrd="0" presId="urn:microsoft.com/office/officeart/2005/8/layout/vList4"/>
    <dgm:cxn modelId="{9841F83D-22CA-44C3-8FDE-116BFC6B6643}" type="presParOf" srcId="{23F9C5D9-240E-43A3-8B9C-D05849E46D7D}" destId="{589B00B4-B826-4AAB-BCEF-627E35FE4346}" srcOrd="2" destOrd="0" presId="urn:microsoft.com/office/officeart/2005/8/layout/vList4"/>
    <dgm:cxn modelId="{E5CCC3A0-BEE2-4AAB-980B-C28D40C114E4}" type="presParOf" srcId="{B726EE61-2CEB-4DFA-AE4C-E97D023CC0E6}" destId="{A7A3CEDB-7445-4870-BE46-0172E639546F}" srcOrd="3" destOrd="0" presId="urn:microsoft.com/office/officeart/2005/8/layout/vList4"/>
    <dgm:cxn modelId="{98134A10-12E4-4D2B-8EB6-52120D03F67D}" type="presParOf" srcId="{B726EE61-2CEB-4DFA-AE4C-E97D023CC0E6}" destId="{6B231ECB-DED6-4C46-96E9-772FD70CE1BE}" srcOrd="4" destOrd="0" presId="urn:microsoft.com/office/officeart/2005/8/layout/vList4"/>
    <dgm:cxn modelId="{CFFC6D1E-003A-49FC-B858-B77AB355BCC5}" type="presParOf" srcId="{6B231ECB-DED6-4C46-96E9-772FD70CE1BE}" destId="{145F8980-A338-4D5B-83B7-042F36C2872E}" srcOrd="0" destOrd="0" presId="urn:microsoft.com/office/officeart/2005/8/layout/vList4"/>
    <dgm:cxn modelId="{907D641E-BA67-48D9-A598-89106CEDBD34}" type="presParOf" srcId="{6B231ECB-DED6-4C46-96E9-772FD70CE1BE}" destId="{EB74CE6C-DF3D-4B76-A5D2-C5A4F6765045}" srcOrd="1" destOrd="0" presId="urn:microsoft.com/office/officeart/2005/8/layout/vList4"/>
    <dgm:cxn modelId="{CBB6AA86-C626-43E6-B53A-846974FD278D}" type="presParOf" srcId="{6B231ECB-DED6-4C46-96E9-772FD70CE1BE}" destId="{DF4027B2-3952-4A89-A66F-FC8DA34D42E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15958E-E83B-426F-8BBB-C078FEFFB7D8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F5BA33D8-E350-40BF-815C-AB7EA0460F34}">
      <dgm:prSet phldrT="[Text]" custT="1"/>
      <dgm:spPr/>
      <dgm:t>
        <a:bodyPr/>
        <a:lstStyle/>
        <a:p>
          <a:r>
            <a:rPr lang="nl-BE" sz="2400" b="1" dirty="0" smtClean="0"/>
            <a:t>Meer mogelijkheden</a:t>
          </a:r>
          <a:endParaRPr lang="nl-BE" sz="2400" b="1" dirty="0"/>
        </a:p>
      </dgm:t>
    </dgm:pt>
    <dgm:pt modelId="{A6AD55E8-A4AF-410C-B7D1-9AFC749C0811}" type="parTrans" cxnId="{EB2DCD3B-BA26-43D1-B2B8-12FC5B0A783F}">
      <dgm:prSet/>
      <dgm:spPr/>
      <dgm:t>
        <a:bodyPr/>
        <a:lstStyle/>
        <a:p>
          <a:endParaRPr lang="nl-BE"/>
        </a:p>
      </dgm:t>
    </dgm:pt>
    <dgm:pt modelId="{B61108F0-0B87-4C9B-85F9-A4D6AC8FFCD2}" type="sibTrans" cxnId="{EB2DCD3B-BA26-43D1-B2B8-12FC5B0A783F}">
      <dgm:prSet/>
      <dgm:spPr/>
      <dgm:t>
        <a:bodyPr/>
        <a:lstStyle/>
        <a:p>
          <a:endParaRPr lang="nl-BE"/>
        </a:p>
      </dgm:t>
    </dgm:pt>
    <dgm:pt modelId="{C76E6820-A9A4-4F31-97D2-BEC0811A1C83}">
      <dgm:prSet phldrT="[Text]" custT="1"/>
      <dgm:spPr>
        <a:blipFill rotWithShape="1">
          <a:blip xmlns:r="http://schemas.openxmlformats.org/officeDocument/2006/relationships" r:embed="rId1"/>
          <a:stretch>
            <a:fillRect t="-1458"/>
          </a:stretch>
        </a:blipFill>
      </dgm:spPr>
      <dgm:t>
        <a:bodyPr/>
        <a:lstStyle/>
        <a:p>
          <a:r>
            <a:rPr lang="nl-BE">
              <a:noFill/>
            </a:rPr>
            <a:t> </a:t>
          </a:r>
        </a:p>
      </dgm:t>
    </dgm:pt>
    <dgm:pt modelId="{F4A20354-0857-4ABD-84A1-7EFAE6E621D2}" type="parTrans" cxnId="{5CEF6E93-5DC0-4175-BF88-EAFE91566B10}">
      <dgm:prSet/>
      <dgm:spPr/>
      <dgm:t>
        <a:bodyPr/>
        <a:lstStyle/>
        <a:p>
          <a:endParaRPr lang="nl-BE"/>
        </a:p>
      </dgm:t>
    </dgm:pt>
    <dgm:pt modelId="{C7CED6BB-A43E-4EF3-BC6B-D320B0417BD1}" type="sibTrans" cxnId="{5CEF6E93-5DC0-4175-BF88-EAFE91566B10}">
      <dgm:prSet/>
      <dgm:spPr/>
      <dgm:t>
        <a:bodyPr/>
        <a:lstStyle/>
        <a:p>
          <a:endParaRPr lang="nl-BE"/>
        </a:p>
      </dgm:t>
    </dgm:pt>
    <dgm:pt modelId="{6393FC5F-AB0F-4EE3-AC78-5F186784F31A}">
      <dgm:prSet phldrT="[Text]" custT="1"/>
      <dgm:spPr/>
      <dgm:t>
        <a:bodyPr/>
        <a:lstStyle/>
        <a:p>
          <a:r>
            <a:rPr lang="nl-BE">
              <a:noFill/>
            </a:rPr>
            <a:t> </a:t>
          </a:r>
        </a:p>
      </dgm:t>
    </dgm:pt>
    <dgm:pt modelId="{2FC93835-C5B0-4984-861E-7C79A14BFBCE}" type="parTrans" cxnId="{A119B6E3-822F-4807-BCDD-63181825B199}">
      <dgm:prSet/>
      <dgm:spPr/>
      <dgm:t>
        <a:bodyPr/>
        <a:lstStyle/>
        <a:p>
          <a:endParaRPr lang="nl-BE"/>
        </a:p>
      </dgm:t>
    </dgm:pt>
    <dgm:pt modelId="{7A5CE85D-1274-4BA8-A0D7-5727025AAC38}" type="sibTrans" cxnId="{A119B6E3-822F-4807-BCDD-63181825B199}">
      <dgm:prSet/>
      <dgm:spPr/>
      <dgm:t>
        <a:bodyPr/>
        <a:lstStyle/>
        <a:p>
          <a:endParaRPr lang="nl-BE"/>
        </a:p>
      </dgm:t>
    </dgm:pt>
    <dgm:pt modelId="{DCB07736-67FE-4F9F-9E1C-AB8D1BC38E67}">
      <dgm:prSet phldrT="[Text]" custT="1"/>
      <dgm:spPr/>
      <dgm:t>
        <a:bodyPr/>
        <a:lstStyle/>
        <a:p>
          <a:r>
            <a:rPr lang="nl-BE" sz="2400" b="1" dirty="0" smtClean="0"/>
            <a:t>Een aantal nieuwe uitdagingen</a:t>
          </a:r>
          <a:endParaRPr lang="nl-BE" sz="2400" b="1" dirty="0"/>
        </a:p>
      </dgm:t>
    </dgm:pt>
    <dgm:pt modelId="{B40C3E3C-85E0-4DD9-BA61-3A8F6DB77EAB}" type="parTrans" cxnId="{C1046514-CA48-46F8-9288-1C8E990524B3}">
      <dgm:prSet/>
      <dgm:spPr/>
      <dgm:t>
        <a:bodyPr/>
        <a:lstStyle/>
        <a:p>
          <a:endParaRPr lang="nl-BE"/>
        </a:p>
      </dgm:t>
    </dgm:pt>
    <dgm:pt modelId="{9D9BFF98-A8EF-4616-971B-2CC47A4BF736}" type="sibTrans" cxnId="{C1046514-CA48-46F8-9288-1C8E990524B3}">
      <dgm:prSet/>
      <dgm:spPr/>
      <dgm:t>
        <a:bodyPr/>
        <a:lstStyle/>
        <a:p>
          <a:endParaRPr lang="nl-BE"/>
        </a:p>
      </dgm:t>
    </dgm:pt>
    <dgm:pt modelId="{95E3F815-F17F-4DDC-B6FA-7C5826503B45}">
      <dgm:prSet phldrT="[Text]" custT="1"/>
      <dgm:spPr/>
      <dgm:t>
        <a:bodyPr/>
        <a:lstStyle/>
        <a:p>
          <a:r>
            <a:rPr lang="nl-BE" sz="2100" dirty="0" smtClean="0"/>
            <a:t>Meer flexibiliteit voor blockchain 1.0 toepassingen</a:t>
          </a:r>
          <a:endParaRPr lang="nl-BE" sz="2100" dirty="0"/>
        </a:p>
      </dgm:t>
    </dgm:pt>
    <dgm:pt modelId="{D00D101B-E3E5-4DED-8712-D0D4E8DFBE15}" type="parTrans" cxnId="{F45002CA-A07C-4E6C-B1E3-31BF63262268}">
      <dgm:prSet/>
      <dgm:spPr/>
      <dgm:t>
        <a:bodyPr/>
        <a:lstStyle/>
        <a:p>
          <a:endParaRPr lang="nl-BE"/>
        </a:p>
      </dgm:t>
    </dgm:pt>
    <dgm:pt modelId="{A962B6F9-3913-4309-B39D-C72F7EADBFD3}" type="sibTrans" cxnId="{F45002CA-A07C-4E6C-B1E3-31BF63262268}">
      <dgm:prSet/>
      <dgm:spPr/>
      <dgm:t>
        <a:bodyPr/>
        <a:lstStyle/>
        <a:p>
          <a:endParaRPr lang="nl-BE"/>
        </a:p>
      </dgm:t>
    </dgm:pt>
    <dgm:pt modelId="{573C4296-5935-4502-B009-2C7F1C99C7B1}">
      <dgm:prSet custT="1"/>
      <dgm:spPr/>
      <dgm:t>
        <a:bodyPr/>
        <a:lstStyle/>
        <a:p>
          <a:r>
            <a:rPr lang="nl-BE">
              <a:noFill/>
            </a:rPr>
            <a:t> </a:t>
          </a:r>
        </a:p>
      </dgm:t>
    </dgm:pt>
    <dgm:pt modelId="{07885DE6-5787-4216-9F19-420E044CAB04}" type="parTrans" cxnId="{287451CF-0858-48A0-9BFA-099D85FFFCBE}">
      <dgm:prSet/>
      <dgm:spPr/>
      <dgm:t>
        <a:bodyPr/>
        <a:lstStyle/>
        <a:p>
          <a:endParaRPr lang="nl-BE"/>
        </a:p>
      </dgm:t>
    </dgm:pt>
    <dgm:pt modelId="{9E8C19DF-0029-4C35-B03F-73F6919B682A}" type="sibTrans" cxnId="{287451CF-0858-48A0-9BFA-099D85FFFCBE}">
      <dgm:prSet/>
      <dgm:spPr/>
      <dgm:t>
        <a:bodyPr/>
        <a:lstStyle/>
        <a:p>
          <a:endParaRPr lang="nl-BE"/>
        </a:p>
      </dgm:t>
    </dgm:pt>
    <dgm:pt modelId="{A4752034-3B5B-4FDC-81FA-301809D5898A}">
      <dgm:prSet custT="1"/>
      <dgm:spPr/>
      <dgm:t>
        <a:bodyPr/>
        <a:lstStyle/>
        <a:p>
          <a:r>
            <a:rPr lang="nl-BE">
              <a:noFill/>
            </a:rPr>
            <a:t> </a:t>
          </a:r>
        </a:p>
      </dgm:t>
    </dgm:pt>
    <dgm:pt modelId="{C984C7D4-195D-401E-9037-3645F926E578}" type="parTrans" cxnId="{70D41FE9-77BF-43B8-9B34-F33EA47090FA}">
      <dgm:prSet/>
      <dgm:spPr/>
      <dgm:t>
        <a:bodyPr/>
        <a:lstStyle/>
        <a:p>
          <a:endParaRPr lang="nl-BE"/>
        </a:p>
      </dgm:t>
    </dgm:pt>
    <dgm:pt modelId="{27895256-A60B-4AF9-BEC1-AEF825C45E5A}" type="sibTrans" cxnId="{70D41FE9-77BF-43B8-9B34-F33EA47090FA}">
      <dgm:prSet/>
      <dgm:spPr/>
      <dgm:t>
        <a:bodyPr/>
        <a:lstStyle/>
        <a:p>
          <a:endParaRPr lang="nl-BE"/>
        </a:p>
      </dgm:t>
    </dgm:pt>
    <dgm:pt modelId="{95424C75-5C29-45C1-8718-4B39FF2EED06}">
      <dgm:prSet custT="1"/>
      <dgm:spPr/>
      <dgm:t>
        <a:bodyPr/>
        <a:lstStyle/>
        <a:p>
          <a:r>
            <a:rPr lang="nl-BE" sz="2100" dirty="0" smtClean="0"/>
            <a:t>Nieuwe toepassingen</a:t>
          </a:r>
        </a:p>
      </dgm:t>
    </dgm:pt>
    <dgm:pt modelId="{2A74EFF9-6AA1-4AAE-A819-D66F67805ED6}" type="parTrans" cxnId="{B42D1972-D48E-455A-B1D5-FDA097DE1CC9}">
      <dgm:prSet/>
      <dgm:spPr/>
      <dgm:t>
        <a:bodyPr/>
        <a:lstStyle/>
        <a:p>
          <a:endParaRPr lang="nl-BE"/>
        </a:p>
      </dgm:t>
    </dgm:pt>
    <dgm:pt modelId="{A44456D7-2F91-4DE4-9A36-305AFAB26887}" type="sibTrans" cxnId="{B42D1972-D48E-455A-B1D5-FDA097DE1CC9}">
      <dgm:prSet/>
      <dgm:spPr/>
      <dgm:t>
        <a:bodyPr/>
        <a:lstStyle/>
        <a:p>
          <a:endParaRPr lang="nl-BE"/>
        </a:p>
      </dgm:t>
    </dgm:pt>
    <dgm:pt modelId="{B6F033C9-00EA-4513-919B-3F0CF87CE589}">
      <dgm:prSet phldrT="[Text]" custT="1"/>
      <dgm:spPr/>
      <dgm:t>
        <a:bodyPr/>
        <a:lstStyle/>
        <a:p>
          <a:r>
            <a:rPr lang="nl-BE" sz="2100" b="0" dirty="0" smtClean="0"/>
            <a:t>Zie later</a:t>
          </a:r>
          <a:endParaRPr lang="nl-BE" sz="2100" b="0" dirty="0"/>
        </a:p>
      </dgm:t>
    </dgm:pt>
    <dgm:pt modelId="{C542146D-5A85-4D43-97A9-DB497056BDB7}" type="parTrans" cxnId="{C307F85E-3424-44D7-978F-E2D1385E9395}">
      <dgm:prSet/>
      <dgm:spPr/>
      <dgm:t>
        <a:bodyPr/>
        <a:lstStyle/>
        <a:p>
          <a:endParaRPr lang="nl-BE"/>
        </a:p>
      </dgm:t>
    </dgm:pt>
    <dgm:pt modelId="{2CAD33C8-4BCA-4255-80AF-CF9F5CEF9358}" type="sibTrans" cxnId="{C307F85E-3424-44D7-978F-E2D1385E9395}">
      <dgm:prSet/>
      <dgm:spPr/>
      <dgm:t>
        <a:bodyPr/>
        <a:lstStyle/>
        <a:p>
          <a:endParaRPr lang="nl-BE"/>
        </a:p>
      </dgm:t>
    </dgm:pt>
    <dgm:pt modelId="{B726EE61-2CEB-4DFA-AE4C-E97D023CC0E6}" type="pres">
      <dgm:prSet presAssocID="{3315958E-E83B-426F-8BBB-C078FEFFB7D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8D3E81DF-4DDC-43E5-AF43-DF59C782439B}" type="pres">
      <dgm:prSet presAssocID="{F5BA33D8-E350-40BF-815C-AB7EA0460F34}" presName="comp" presStyleCnt="0"/>
      <dgm:spPr/>
    </dgm:pt>
    <dgm:pt modelId="{BC75310B-88B5-4751-8618-3906C95E26D1}" type="pres">
      <dgm:prSet presAssocID="{F5BA33D8-E350-40BF-815C-AB7EA0460F34}" presName="box" presStyleLbl="node1" presStyleIdx="0" presStyleCnt="3" custLinFactNeighborX="-11424" custLinFactNeighborY="-10098"/>
      <dgm:spPr/>
      <dgm:t>
        <a:bodyPr/>
        <a:lstStyle/>
        <a:p>
          <a:endParaRPr lang="nl-BE"/>
        </a:p>
      </dgm:t>
    </dgm:pt>
    <dgm:pt modelId="{FD7F420A-B24E-4DBD-8EBD-5FF65F7D69B3}" type="pres">
      <dgm:prSet presAssocID="{F5BA33D8-E350-40BF-815C-AB7EA0460F34}" presName="img" presStyleLbl="fgImgPlace1" presStyleIdx="0" presStyleCnt="3"/>
      <dgm:spPr>
        <a:blipFill>
          <a:blip xmlns:r="http://schemas.openxmlformats.org/officeDocument/2006/relationships" r:embed="rId2"/>
          <a:srcRect/>
          <a:stretch>
            <a:fillRect l="-4000" r="-4000"/>
          </a:stretch>
        </a:blipFill>
      </dgm:spPr>
      <dgm:t>
        <a:bodyPr/>
        <a:lstStyle/>
        <a:p>
          <a:endParaRPr lang="nl-BE"/>
        </a:p>
      </dgm:t>
    </dgm:pt>
    <dgm:pt modelId="{CB32DD26-2579-4E1A-94E0-47101822D80B}" type="pres">
      <dgm:prSet presAssocID="{F5BA33D8-E350-40BF-815C-AB7EA0460F3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33859D7C-02F7-42F9-AC8C-0766271F46F2}" type="pres">
      <dgm:prSet presAssocID="{B61108F0-0B87-4C9B-85F9-A4D6AC8FFCD2}" presName="spacer" presStyleCnt="0"/>
      <dgm:spPr/>
    </dgm:pt>
    <dgm:pt modelId="{23F9C5D9-240E-43A3-8B9C-D05849E46D7D}" type="pres">
      <dgm:prSet presAssocID="{C76E6820-A9A4-4F31-97D2-BEC0811A1C83}" presName="comp" presStyleCnt="0"/>
      <dgm:spPr/>
    </dgm:pt>
    <dgm:pt modelId="{AFB8B50E-B9DE-439C-908E-A22DEC71E865}" type="pres">
      <dgm:prSet presAssocID="{C76E6820-A9A4-4F31-97D2-BEC0811A1C83}" presName="box" presStyleLbl="node1" presStyleIdx="1" presStyleCnt="3" custScaleY="129417"/>
      <dgm:spPr/>
      <dgm:t>
        <a:bodyPr/>
        <a:lstStyle/>
        <a:p>
          <a:endParaRPr lang="nl-BE"/>
        </a:p>
      </dgm:t>
    </dgm:pt>
    <dgm:pt modelId="{AB38BD1A-80B3-4B23-B2B0-29EBEF4A4178}" type="pres">
      <dgm:prSet presAssocID="{C76E6820-A9A4-4F31-97D2-BEC0811A1C83}" presName="img" presStyleLbl="fgImgPlace1" presStyleIdx="1" presStyleCnt="3" custScaleY="12883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nl-BE"/>
        </a:p>
      </dgm:t>
    </dgm:pt>
    <dgm:pt modelId="{589B00B4-B826-4AAB-BCEF-627E35FE4346}" type="pres">
      <dgm:prSet presAssocID="{C76E6820-A9A4-4F31-97D2-BEC0811A1C8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A7A3CEDB-7445-4870-BE46-0172E639546F}" type="pres">
      <dgm:prSet presAssocID="{C7CED6BB-A43E-4EF3-BC6B-D320B0417BD1}" presName="spacer" presStyleCnt="0"/>
      <dgm:spPr/>
    </dgm:pt>
    <dgm:pt modelId="{6B231ECB-DED6-4C46-96E9-772FD70CE1BE}" type="pres">
      <dgm:prSet presAssocID="{DCB07736-67FE-4F9F-9E1C-AB8D1BC38E67}" presName="comp" presStyleCnt="0"/>
      <dgm:spPr/>
    </dgm:pt>
    <dgm:pt modelId="{145F8980-A338-4D5B-83B7-042F36C2872E}" type="pres">
      <dgm:prSet presAssocID="{DCB07736-67FE-4F9F-9E1C-AB8D1BC38E67}" presName="box" presStyleLbl="node1" presStyleIdx="2" presStyleCnt="3" custScaleY="86208"/>
      <dgm:spPr/>
      <dgm:t>
        <a:bodyPr/>
        <a:lstStyle/>
        <a:p>
          <a:endParaRPr lang="nl-BE"/>
        </a:p>
      </dgm:t>
    </dgm:pt>
    <dgm:pt modelId="{EB74CE6C-DF3D-4B76-A5D2-C5A4F6765045}" type="pres">
      <dgm:prSet presAssocID="{DCB07736-67FE-4F9F-9E1C-AB8D1BC38E67}" presName="img" presStyleLbl="fgImgPlace1" presStyleIdx="2" presStyleCnt="3" custScaleY="79219"/>
      <dgm:spPr>
        <a:blipFill>
          <a:blip xmlns:r="http://schemas.openxmlformats.org/officeDocument/2006/relationships" r:embed="rId4"/>
          <a:srcRect/>
          <a:stretch>
            <a:fillRect t="-12000" b="-12000"/>
          </a:stretch>
        </a:blipFill>
      </dgm:spPr>
      <dgm:t>
        <a:bodyPr/>
        <a:lstStyle/>
        <a:p>
          <a:endParaRPr lang="nl-BE"/>
        </a:p>
      </dgm:t>
    </dgm:pt>
    <dgm:pt modelId="{DF4027B2-3952-4A89-A66F-FC8DA34D42EC}" type="pres">
      <dgm:prSet presAssocID="{DCB07736-67FE-4F9F-9E1C-AB8D1BC38E6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A119B6E3-822F-4807-BCDD-63181825B199}" srcId="{C76E6820-A9A4-4F31-97D2-BEC0811A1C83}" destId="{6393FC5F-AB0F-4EE3-AC78-5F186784F31A}" srcOrd="0" destOrd="0" parTransId="{2FC93835-C5B0-4984-861E-7C79A14BFBCE}" sibTransId="{7A5CE85D-1274-4BA8-A0D7-5727025AAC38}"/>
    <dgm:cxn modelId="{107A7FCB-345E-4BD8-A84B-7E817558499E}" type="presOf" srcId="{DCB07736-67FE-4F9F-9E1C-AB8D1BC38E67}" destId="{DF4027B2-3952-4A89-A66F-FC8DA34D42EC}" srcOrd="1" destOrd="0" presId="urn:microsoft.com/office/officeart/2005/8/layout/vList4"/>
    <dgm:cxn modelId="{EF5EAFC9-490A-4AF1-AC2F-44D6C423BE29}" type="presOf" srcId="{DCB07736-67FE-4F9F-9E1C-AB8D1BC38E67}" destId="{145F8980-A338-4D5B-83B7-042F36C2872E}" srcOrd="0" destOrd="0" presId="urn:microsoft.com/office/officeart/2005/8/layout/vList4"/>
    <dgm:cxn modelId="{7FC57126-9C5C-458A-B69C-C4B946ABC7AB}" type="presOf" srcId="{95424C75-5C29-45C1-8718-4B39FF2EED06}" destId="{BC75310B-88B5-4751-8618-3906C95E26D1}" srcOrd="0" destOrd="2" presId="urn:microsoft.com/office/officeart/2005/8/layout/vList4"/>
    <dgm:cxn modelId="{C307F85E-3424-44D7-978F-E2D1385E9395}" srcId="{DCB07736-67FE-4F9F-9E1C-AB8D1BC38E67}" destId="{B6F033C9-00EA-4513-919B-3F0CF87CE589}" srcOrd="0" destOrd="0" parTransId="{C542146D-5A85-4D43-97A9-DB497056BDB7}" sibTransId="{2CAD33C8-4BCA-4255-80AF-CF9F5CEF9358}"/>
    <dgm:cxn modelId="{74884421-D971-429A-A64C-9F359EB654C7}" type="presOf" srcId="{95424C75-5C29-45C1-8718-4B39FF2EED06}" destId="{CB32DD26-2579-4E1A-94E0-47101822D80B}" srcOrd="1" destOrd="2" presId="urn:microsoft.com/office/officeart/2005/8/layout/vList4"/>
    <dgm:cxn modelId="{0B674F48-B6FC-4E55-9074-E7DED7AD191F}" type="presOf" srcId="{A4752034-3B5B-4FDC-81FA-301809D5898A}" destId="{AFB8B50E-B9DE-439C-908E-A22DEC71E865}" srcOrd="0" destOrd="3" presId="urn:microsoft.com/office/officeart/2005/8/layout/vList4"/>
    <dgm:cxn modelId="{C1046514-CA48-46F8-9288-1C8E990524B3}" srcId="{3315958E-E83B-426F-8BBB-C078FEFFB7D8}" destId="{DCB07736-67FE-4F9F-9E1C-AB8D1BC38E67}" srcOrd="2" destOrd="0" parTransId="{B40C3E3C-85E0-4DD9-BA61-3A8F6DB77EAB}" sibTransId="{9D9BFF98-A8EF-4616-971B-2CC47A4BF736}"/>
    <dgm:cxn modelId="{22730222-B8DE-445B-B791-888C4AE544C2}" type="presOf" srcId="{6393FC5F-AB0F-4EE3-AC78-5F186784F31A}" destId="{589B00B4-B826-4AAB-BCEF-627E35FE4346}" srcOrd="1" destOrd="1" presId="urn:microsoft.com/office/officeart/2005/8/layout/vList4"/>
    <dgm:cxn modelId="{F1966048-E1A2-4C84-833F-4A74CBFCE126}" type="presOf" srcId="{573C4296-5935-4502-B009-2C7F1C99C7B1}" destId="{AFB8B50E-B9DE-439C-908E-A22DEC71E865}" srcOrd="0" destOrd="2" presId="urn:microsoft.com/office/officeart/2005/8/layout/vList4"/>
    <dgm:cxn modelId="{19399B79-DA2D-4C2C-B07B-A6AA69A76230}" type="presOf" srcId="{95E3F815-F17F-4DDC-B6FA-7C5826503B45}" destId="{CB32DD26-2579-4E1A-94E0-47101822D80B}" srcOrd="1" destOrd="1" presId="urn:microsoft.com/office/officeart/2005/8/layout/vList4"/>
    <dgm:cxn modelId="{C2C68CC6-7773-46EF-8224-D6566EA987A2}" type="presOf" srcId="{573C4296-5935-4502-B009-2C7F1C99C7B1}" destId="{589B00B4-B826-4AAB-BCEF-627E35FE4346}" srcOrd="1" destOrd="2" presId="urn:microsoft.com/office/officeart/2005/8/layout/vList4"/>
    <dgm:cxn modelId="{77F5388B-C657-4E4D-8793-AA6DEC2042A7}" type="presOf" srcId="{6393FC5F-AB0F-4EE3-AC78-5F186784F31A}" destId="{AFB8B50E-B9DE-439C-908E-A22DEC71E865}" srcOrd="0" destOrd="1" presId="urn:microsoft.com/office/officeart/2005/8/layout/vList4"/>
    <dgm:cxn modelId="{C7971B51-DA50-4491-9389-8FD8E16F3147}" type="presOf" srcId="{C76E6820-A9A4-4F31-97D2-BEC0811A1C83}" destId="{589B00B4-B826-4AAB-BCEF-627E35FE4346}" srcOrd="1" destOrd="0" presId="urn:microsoft.com/office/officeart/2005/8/layout/vList4"/>
    <dgm:cxn modelId="{F9BDB63E-7B6B-4C09-8F53-3AAB0CF97B34}" type="presOf" srcId="{A4752034-3B5B-4FDC-81FA-301809D5898A}" destId="{589B00B4-B826-4AAB-BCEF-627E35FE4346}" srcOrd="1" destOrd="3" presId="urn:microsoft.com/office/officeart/2005/8/layout/vList4"/>
    <dgm:cxn modelId="{07209B28-1315-4381-8FDE-9DE2A95A4E37}" type="presOf" srcId="{B6F033C9-00EA-4513-919B-3F0CF87CE589}" destId="{DF4027B2-3952-4A89-A66F-FC8DA34D42EC}" srcOrd="1" destOrd="1" presId="urn:microsoft.com/office/officeart/2005/8/layout/vList4"/>
    <dgm:cxn modelId="{70D41FE9-77BF-43B8-9B34-F33EA47090FA}" srcId="{C76E6820-A9A4-4F31-97D2-BEC0811A1C83}" destId="{A4752034-3B5B-4FDC-81FA-301809D5898A}" srcOrd="2" destOrd="0" parTransId="{C984C7D4-195D-401E-9037-3645F926E578}" sibTransId="{27895256-A60B-4AF9-BEC1-AEF825C45E5A}"/>
    <dgm:cxn modelId="{287451CF-0858-48A0-9BFA-099D85FFFCBE}" srcId="{C76E6820-A9A4-4F31-97D2-BEC0811A1C83}" destId="{573C4296-5935-4502-B009-2C7F1C99C7B1}" srcOrd="1" destOrd="0" parTransId="{07885DE6-5787-4216-9F19-420E044CAB04}" sibTransId="{9E8C19DF-0029-4C35-B03F-73F6919B682A}"/>
    <dgm:cxn modelId="{CF3433A8-97C4-4685-910C-48833F6AD4B2}" type="presOf" srcId="{B6F033C9-00EA-4513-919B-3F0CF87CE589}" destId="{145F8980-A338-4D5B-83B7-042F36C2872E}" srcOrd="0" destOrd="1" presId="urn:microsoft.com/office/officeart/2005/8/layout/vList4"/>
    <dgm:cxn modelId="{919A51BB-0A9F-46AB-BF0F-422FA2E9952D}" type="presOf" srcId="{95E3F815-F17F-4DDC-B6FA-7C5826503B45}" destId="{BC75310B-88B5-4751-8618-3906C95E26D1}" srcOrd="0" destOrd="1" presId="urn:microsoft.com/office/officeart/2005/8/layout/vList4"/>
    <dgm:cxn modelId="{B42D1972-D48E-455A-B1D5-FDA097DE1CC9}" srcId="{F5BA33D8-E350-40BF-815C-AB7EA0460F34}" destId="{95424C75-5C29-45C1-8718-4B39FF2EED06}" srcOrd="1" destOrd="0" parTransId="{2A74EFF9-6AA1-4AAE-A819-D66F67805ED6}" sibTransId="{A44456D7-2F91-4DE4-9A36-305AFAB26887}"/>
    <dgm:cxn modelId="{77449CDF-8CED-4441-AF46-F669F02D1A46}" type="presOf" srcId="{F5BA33D8-E350-40BF-815C-AB7EA0460F34}" destId="{BC75310B-88B5-4751-8618-3906C95E26D1}" srcOrd="0" destOrd="0" presId="urn:microsoft.com/office/officeart/2005/8/layout/vList4"/>
    <dgm:cxn modelId="{16158251-47D9-4F97-AA01-DFB14C4B0FDD}" type="presOf" srcId="{F5BA33D8-E350-40BF-815C-AB7EA0460F34}" destId="{CB32DD26-2579-4E1A-94E0-47101822D80B}" srcOrd="1" destOrd="0" presId="urn:microsoft.com/office/officeart/2005/8/layout/vList4"/>
    <dgm:cxn modelId="{F45002CA-A07C-4E6C-B1E3-31BF63262268}" srcId="{F5BA33D8-E350-40BF-815C-AB7EA0460F34}" destId="{95E3F815-F17F-4DDC-B6FA-7C5826503B45}" srcOrd="0" destOrd="0" parTransId="{D00D101B-E3E5-4DED-8712-D0D4E8DFBE15}" sibTransId="{A962B6F9-3913-4309-B39D-C72F7EADBFD3}"/>
    <dgm:cxn modelId="{D72E2B53-128B-4E7F-AD70-3FB203C6EAF0}" type="presOf" srcId="{C76E6820-A9A4-4F31-97D2-BEC0811A1C83}" destId="{AFB8B50E-B9DE-439C-908E-A22DEC71E865}" srcOrd="0" destOrd="0" presId="urn:microsoft.com/office/officeart/2005/8/layout/vList4"/>
    <dgm:cxn modelId="{EB2DCD3B-BA26-43D1-B2B8-12FC5B0A783F}" srcId="{3315958E-E83B-426F-8BBB-C078FEFFB7D8}" destId="{F5BA33D8-E350-40BF-815C-AB7EA0460F34}" srcOrd="0" destOrd="0" parTransId="{A6AD55E8-A4AF-410C-B7D1-9AFC749C0811}" sibTransId="{B61108F0-0B87-4C9B-85F9-A4D6AC8FFCD2}"/>
    <dgm:cxn modelId="{F4840D08-A8B9-4AB4-870B-ED0FD1C80A7C}" type="presOf" srcId="{3315958E-E83B-426F-8BBB-C078FEFFB7D8}" destId="{B726EE61-2CEB-4DFA-AE4C-E97D023CC0E6}" srcOrd="0" destOrd="0" presId="urn:microsoft.com/office/officeart/2005/8/layout/vList4"/>
    <dgm:cxn modelId="{5CEF6E93-5DC0-4175-BF88-EAFE91566B10}" srcId="{3315958E-E83B-426F-8BBB-C078FEFFB7D8}" destId="{C76E6820-A9A4-4F31-97D2-BEC0811A1C83}" srcOrd="1" destOrd="0" parTransId="{F4A20354-0857-4ABD-84A1-7EFAE6E621D2}" sibTransId="{C7CED6BB-A43E-4EF3-BC6B-D320B0417BD1}"/>
    <dgm:cxn modelId="{B7A76255-31A7-4B91-B0A1-CCD031EC113C}" type="presParOf" srcId="{B726EE61-2CEB-4DFA-AE4C-E97D023CC0E6}" destId="{8D3E81DF-4DDC-43E5-AF43-DF59C782439B}" srcOrd="0" destOrd="0" presId="urn:microsoft.com/office/officeart/2005/8/layout/vList4"/>
    <dgm:cxn modelId="{F11EC6FC-29A4-4B57-93C6-985958C6A4B9}" type="presParOf" srcId="{8D3E81DF-4DDC-43E5-AF43-DF59C782439B}" destId="{BC75310B-88B5-4751-8618-3906C95E26D1}" srcOrd="0" destOrd="0" presId="urn:microsoft.com/office/officeart/2005/8/layout/vList4"/>
    <dgm:cxn modelId="{288441F3-D746-4944-8697-701427CEB417}" type="presParOf" srcId="{8D3E81DF-4DDC-43E5-AF43-DF59C782439B}" destId="{FD7F420A-B24E-4DBD-8EBD-5FF65F7D69B3}" srcOrd="1" destOrd="0" presId="urn:microsoft.com/office/officeart/2005/8/layout/vList4"/>
    <dgm:cxn modelId="{522691B3-F362-42AB-825B-0B03242573C2}" type="presParOf" srcId="{8D3E81DF-4DDC-43E5-AF43-DF59C782439B}" destId="{CB32DD26-2579-4E1A-94E0-47101822D80B}" srcOrd="2" destOrd="0" presId="urn:microsoft.com/office/officeart/2005/8/layout/vList4"/>
    <dgm:cxn modelId="{B1E39FF0-40A7-40B4-ACC6-BFE8D6E152A9}" type="presParOf" srcId="{B726EE61-2CEB-4DFA-AE4C-E97D023CC0E6}" destId="{33859D7C-02F7-42F9-AC8C-0766271F46F2}" srcOrd="1" destOrd="0" presId="urn:microsoft.com/office/officeart/2005/8/layout/vList4"/>
    <dgm:cxn modelId="{DEBB9256-6866-4C4C-9740-A13EB8E7CD2D}" type="presParOf" srcId="{B726EE61-2CEB-4DFA-AE4C-E97D023CC0E6}" destId="{23F9C5D9-240E-43A3-8B9C-D05849E46D7D}" srcOrd="2" destOrd="0" presId="urn:microsoft.com/office/officeart/2005/8/layout/vList4"/>
    <dgm:cxn modelId="{482510DC-E1E4-4A2D-A430-C2F159D715BD}" type="presParOf" srcId="{23F9C5D9-240E-43A3-8B9C-D05849E46D7D}" destId="{AFB8B50E-B9DE-439C-908E-A22DEC71E865}" srcOrd="0" destOrd="0" presId="urn:microsoft.com/office/officeart/2005/8/layout/vList4"/>
    <dgm:cxn modelId="{A8A454DB-C506-455F-94F5-F82F345129FB}" type="presParOf" srcId="{23F9C5D9-240E-43A3-8B9C-D05849E46D7D}" destId="{AB38BD1A-80B3-4B23-B2B0-29EBEF4A4178}" srcOrd="1" destOrd="0" presId="urn:microsoft.com/office/officeart/2005/8/layout/vList4"/>
    <dgm:cxn modelId="{9841F83D-22CA-44C3-8FDE-116BFC6B6643}" type="presParOf" srcId="{23F9C5D9-240E-43A3-8B9C-D05849E46D7D}" destId="{589B00B4-B826-4AAB-BCEF-627E35FE4346}" srcOrd="2" destOrd="0" presId="urn:microsoft.com/office/officeart/2005/8/layout/vList4"/>
    <dgm:cxn modelId="{E5CCC3A0-BEE2-4AAB-980B-C28D40C114E4}" type="presParOf" srcId="{B726EE61-2CEB-4DFA-AE4C-E97D023CC0E6}" destId="{A7A3CEDB-7445-4870-BE46-0172E639546F}" srcOrd="3" destOrd="0" presId="urn:microsoft.com/office/officeart/2005/8/layout/vList4"/>
    <dgm:cxn modelId="{98134A10-12E4-4D2B-8EB6-52120D03F67D}" type="presParOf" srcId="{B726EE61-2CEB-4DFA-AE4C-E97D023CC0E6}" destId="{6B231ECB-DED6-4C46-96E9-772FD70CE1BE}" srcOrd="4" destOrd="0" presId="urn:microsoft.com/office/officeart/2005/8/layout/vList4"/>
    <dgm:cxn modelId="{CFFC6D1E-003A-49FC-B858-B77AB355BCC5}" type="presParOf" srcId="{6B231ECB-DED6-4C46-96E9-772FD70CE1BE}" destId="{145F8980-A338-4D5B-83B7-042F36C2872E}" srcOrd="0" destOrd="0" presId="urn:microsoft.com/office/officeart/2005/8/layout/vList4"/>
    <dgm:cxn modelId="{907D641E-BA67-48D9-A598-89106CEDBD34}" type="presParOf" srcId="{6B231ECB-DED6-4C46-96E9-772FD70CE1BE}" destId="{EB74CE6C-DF3D-4B76-A5D2-C5A4F6765045}" srcOrd="1" destOrd="0" presId="urn:microsoft.com/office/officeart/2005/8/layout/vList4"/>
    <dgm:cxn modelId="{CBB6AA86-C626-43E6-B53A-846974FD278D}" type="presParOf" srcId="{6B231ECB-DED6-4C46-96E9-772FD70CE1BE}" destId="{DF4027B2-3952-4A89-A66F-FC8DA34D42E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22E579-C7F8-4D3F-9CF7-E7A2D8706E95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l-BE"/>
        </a:p>
      </dgm:t>
    </dgm:pt>
    <dgm:pt modelId="{7CFA2485-0C24-495D-BE1D-BB159B1D3BAF}">
      <dgm:prSet phldrT="[Text]"/>
      <dgm:spPr/>
      <dgm:t>
        <a:bodyPr/>
        <a:lstStyle/>
        <a:p>
          <a:r>
            <a:rPr lang="nl-BE" sz="2300" b="1" dirty="0" err="1" smtClean="0"/>
            <a:t>Electriciteitsmeters</a:t>
          </a:r>
          <a:endParaRPr lang="nl-BE" sz="2300" b="1" dirty="0"/>
        </a:p>
      </dgm:t>
    </dgm:pt>
    <dgm:pt modelId="{50217591-6AB2-44BB-9845-95E21D5B2AD0}" type="parTrans" cxnId="{E02B3471-17AF-4B29-9CFA-08681B6ECBD7}">
      <dgm:prSet/>
      <dgm:spPr/>
      <dgm:t>
        <a:bodyPr/>
        <a:lstStyle/>
        <a:p>
          <a:endParaRPr lang="nl-BE"/>
        </a:p>
      </dgm:t>
    </dgm:pt>
    <dgm:pt modelId="{D97EF2F0-3854-4879-BFF8-54F6595990F1}" type="sibTrans" cxnId="{E02B3471-17AF-4B29-9CFA-08681B6ECBD7}">
      <dgm:prSet/>
      <dgm:spPr/>
      <dgm:t>
        <a:bodyPr/>
        <a:lstStyle/>
        <a:p>
          <a:endParaRPr lang="nl-BE"/>
        </a:p>
      </dgm:t>
    </dgm:pt>
    <dgm:pt modelId="{157E4679-93DB-44C1-932E-6D887530A826}">
      <dgm:prSet phldrT="[Text]" custT="1"/>
      <dgm:spPr/>
      <dgm:t>
        <a:bodyPr/>
        <a:lstStyle/>
        <a:p>
          <a:r>
            <a:rPr lang="nl-BE" sz="2000" dirty="0" smtClean="0"/>
            <a:t>Meter plaats waardes gemeten consumptie geregeld op blockchain</a:t>
          </a:r>
          <a:endParaRPr lang="nl-BE" sz="2000" dirty="0"/>
        </a:p>
      </dgm:t>
    </dgm:pt>
    <dgm:pt modelId="{AFD95CCE-DE14-48B9-9B0D-B5E3451F7797}" type="parTrans" cxnId="{F73CD411-7B3D-4C7D-860C-E3C592A7976E}">
      <dgm:prSet/>
      <dgm:spPr/>
      <dgm:t>
        <a:bodyPr/>
        <a:lstStyle/>
        <a:p>
          <a:endParaRPr lang="nl-BE"/>
        </a:p>
      </dgm:t>
    </dgm:pt>
    <dgm:pt modelId="{6620D278-3440-4A48-B8D4-817B4D88DD00}" type="sibTrans" cxnId="{F73CD411-7B3D-4C7D-860C-E3C592A7976E}">
      <dgm:prSet/>
      <dgm:spPr/>
      <dgm:t>
        <a:bodyPr/>
        <a:lstStyle/>
        <a:p>
          <a:endParaRPr lang="nl-BE"/>
        </a:p>
      </dgm:t>
    </dgm:pt>
    <dgm:pt modelId="{B94CC668-6BBD-4CAE-AA03-F9DC9CD25726}">
      <dgm:prSet custT="1"/>
      <dgm:spPr/>
      <dgm:t>
        <a:bodyPr/>
        <a:lstStyle/>
        <a:p>
          <a:r>
            <a:rPr lang="nl-BE" sz="2000" dirty="0" smtClean="0"/>
            <a:t>Contract berekent te betalen bedrag</a:t>
          </a:r>
        </a:p>
      </dgm:t>
    </dgm:pt>
    <dgm:pt modelId="{EAB33999-8B46-42E0-9104-F694E075D13D}" type="parTrans" cxnId="{ED9A41A5-D827-4E0C-9298-34FE7BAC2931}">
      <dgm:prSet/>
      <dgm:spPr/>
      <dgm:t>
        <a:bodyPr/>
        <a:lstStyle/>
        <a:p>
          <a:endParaRPr lang="nl-BE"/>
        </a:p>
      </dgm:t>
    </dgm:pt>
    <dgm:pt modelId="{2522F684-8CBC-4622-AA4E-0FE81A6BCA0C}" type="sibTrans" cxnId="{ED9A41A5-D827-4E0C-9298-34FE7BAC2931}">
      <dgm:prSet/>
      <dgm:spPr/>
      <dgm:t>
        <a:bodyPr/>
        <a:lstStyle/>
        <a:p>
          <a:endParaRPr lang="nl-BE"/>
        </a:p>
      </dgm:t>
    </dgm:pt>
    <dgm:pt modelId="{8DC17C84-9E8C-499B-859E-29292B6BEC7F}">
      <dgm:prSet/>
      <dgm:spPr/>
      <dgm:t>
        <a:bodyPr/>
        <a:lstStyle/>
        <a:p>
          <a:r>
            <a:rPr lang="nl-BE" sz="2300" b="1" dirty="0" smtClean="0"/>
            <a:t>Transport  van goederen</a:t>
          </a:r>
        </a:p>
      </dgm:t>
    </dgm:pt>
    <dgm:pt modelId="{608287CA-966E-47B1-9B7D-3F3157EDFDD5}" type="parTrans" cxnId="{7EFD5A26-5247-4A2A-ACB6-69A4FC22CC79}">
      <dgm:prSet/>
      <dgm:spPr/>
      <dgm:t>
        <a:bodyPr/>
        <a:lstStyle/>
        <a:p>
          <a:endParaRPr lang="nl-BE"/>
        </a:p>
      </dgm:t>
    </dgm:pt>
    <dgm:pt modelId="{D9D0DD62-78A3-4910-8ACC-A2C3DEE20F3D}" type="sibTrans" cxnId="{7EFD5A26-5247-4A2A-ACB6-69A4FC22CC79}">
      <dgm:prSet/>
      <dgm:spPr/>
      <dgm:t>
        <a:bodyPr/>
        <a:lstStyle/>
        <a:p>
          <a:endParaRPr lang="nl-BE"/>
        </a:p>
      </dgm:t>
    </dgm:pt>
    <dgm:pt modelId="{7B8C1F6D-B34F-4AD1-8522-B3E39DE25CCD}">
      <dgm:prSet custT="1"/>
      <dgm:spPr/>
      <dgm:t>
        <a:bodyPr/>
        <a:lstStyle/>
        <a:p>
          <a:r>
            <a:rPr lang="nl-BE" sz="2000" dirty="0" smtClean="0"/>
            <a:t>Indien niet betaald (via blockchain) enkel minimumlevering 10 ampère.</a:t>
          </a:r>
        </a:p>
      </dgm:t>
    </dgm:pt>
    <dgm:pt modelId="{1C35630A-9E80-46E2-8011-C6B5CA07B022}" type="parTrans" cxnId="{BD23F16A-6EFA-490B-9041-5A4191268BC6}">
      <dgm:prSet/>
      <dgm:spPr/>
      <dgm:t>
        <a:bodyPr/>
        <a:lstStyle/>
        <a:p>
          <a:endParaRPr lang="nl-BE"/>
        </a:p>
      </dgm:t>
    </dgm:pt>
    <dgm:pt modelId="{70609792-6D71-4C5D-A63D-06E6882D5AAB}" type="sibTrans" cxnId="{BD23F16A-6EFA-490B-9041-5A4191268BC6}">
      <dgm:prSet/>
      <dgm:spPr/>
      <dgm:t>
        <a:bodyPr/>
        <a:lstStyle/>
        <a:p>
          <a:endParaRPr lang="nl-BE"/>
        </a:p>
      </dgm:t>
    </dgm:pt>
    <dgm:pt modelId="{1DCF7816-F1E9-4EF2-A551-F7580C4A3D03}">
      <dgm:prSet custT="1"/>
      <dgm:spPr/>
      <dgm:t>
        <a:bodyPr/>
        <a:lstStyle/>
        <a:p>
          <a:r>
            <a:rPr lang="nl-BE" sz="2000" dirty="0" smtClean="0"/>
            <a:t>Slager bestelt vlees en transfereert geld naar Smart Contract</a:t>
          </a:r>
        </a:p>
      </dgm:t>
    </dgm:pt>
    <dgm:pt modelId="{4083FA1A-ED6A-452C-8749-CE925A0D3215}" type="parTrans" cxnId="{5F86619D-E96A-402A-97F2-CF4EF3C74226}">
      <dgm:prSet/>
      <dgm:spPr/>
      <dgm:t>
        <a:bodyPr/>
        <a:lstStyle/>
        <a:p>
          <a:endParaRPr lang="nl-BE"/>
        </a:p>
      </dgm:t>
    </dgm:pt>
    <dgm:pt modelId="{981C47FD-9EFF-4925-957B-203279FF86C5}" type="sibTrans" cxnId="{5F86619D-E96A-402A-97F2-CF4EF3C74226}">
      <dgm:prSet/>
      <dgm:spPr/>
      <dgm:t>
        <a:bodyPr/>
        <a:lstStyle/>
        <a:p>
          <a:endParaRPr lang="nl-BE"/>
        </a:p>
      </dgm:t>
    </dgm:pt>
    <dgm:pt modelId="{0E8BA749-6E0F-4B76-AD7F-E32DA2CC2B04}">
      <dgm:prSet custT="1"/>
      <dgm:spPr/>
      <dgm:t>
        <a:bodyPr/>
        <a:lstStyle/>
        <a:p>
          <a:r>
            <a:rPr lang="nl-BE" sz="2000" dirty="0" smtClean="0"/>
            <a:t>Sensor in koelwagen registreert frequent temperatuur op blockchain</a:t>
          </a:r>
        </a:p>
      </dgm:t>
    </dgm:pt>
    <dgm:pt modelId="{9345FEAD-3878-473A-AF7A-FB98CB4DE59F}" type="parTrans" cxnId="{23BFD8B9-A101-41D3-A504-00F9A50612D7}">
      <dgm:prSet/>
      <dgm:spPr/>
      <dgm:t>
        <a:bodyPr/>
        <a:lstStyle/>
        <a:p>
          <a:endParaRPr lang="nl-BE"/>
        </a:p>
      </dgm:t>
    </dgm:pt>
    <dgm:pt modelId="{6CD5F76A-B0A9-4616-89B5-16AEEF28867F}" type="sibTrans" cxnId="{23BFD8B9-A101-41D3-A504-00F9A50612D7}">
      <dgm:prSet/>
      <dgm:spPr/>
      <dgm:t>
        <a:bodyPr/>
        <a:lstStyle/>
        <a:p>
          <a:endParaRPr lang="nl-BE"/>
        </a:p>
      </dgm:t>
    </dgm:pt>
    <dgm:pt modelId="{906116D1-4642-42FE-B05E-336F8EA870C8}">
      <dgm:prSet custT="1"/>
      <dgm:spPr/>
      <dgm:t>
        <a:bodyPr/>
        <a:lstStyle/>
        <a:p>
          <a:r>
            <a:rPr lang="nl-BE" sz="2000" dirty="0" smtClean="0"/>
            <a:t>Indien temperatuur steeds binnen aanvaardbare waarden betaalt contract de leverancier. </a:t>
          </a:r>
          <a:r>
            <a:rPr lang="nl-BE" sz="2000" dirty="0" err="1" smtClean="0"/>
            <a:t>Zoniet</a:t>
          </a:r>
          <a:r>
            <a:rPr lang="nl-BE" sz="2000" dirty="0" smtClean="0"/>
            <a:t> betaalt het de slager.</a:t>
          </a:r>
        </a:p>
      </dgm:t>
    </dgm:pt>
    <dgm:pt modelId="{335F9613-74ED-408A-979E-B355E3CF1AE9}" type="parTrans" cxnId="{8A019478-23A7-4C51-B5D5-2AAD058AF812}">
      <dgm:prSet/>
      <dgm:spPr/>
      <dgm:t>
        <a:bodyPr/>
        <a:lstStyle/>
        <a:p>
          <a:endParaRPr lang="nl-BE"/>
        </a:p>
      </dgm:t>
    </dgm:pt>
    <dgm:pt modelId="{4B1C1619-6714-44DE-9AF4-738EAB50E3FC}" type="sibTrans" cxnId="{8A019478-23A7-4C51-B5D5-2AAD058AF812}">
      <dgm:prSet/>
      <dgm:spPr/>
      <dgm:t>
        <a:bodyPr/>
        <a:lstStyle/>
        <a:p>
          <a:endParaRPr lang="nl-BE"/>
        </a:p>
      </dgm:t>
    </dgm:pt>
    <dgm:pt modelId="{84CC998D-9684-4D64-B53E-A25FF774FE8E}" type="pres">
      <dgm:prSet presAssocID="{2722E579-C7F8-4D3F-9CF7-E7A2D8706E9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4B57C670-43B3-4B32-81C1-1F755FBE1171}" type="pres">
      <dgm:prSet presAssocID="{7CFA2485-0C24-495D-BE1D-BB159B1D3BAF}" presName="comp" presStyleCnt="0"/>
      <dgm:spPr/>
    </dgm:pt>
    <dgm:pt modelId="{0E62F34C-99C6-41F3-89CC-B75A34019C68}" type="pres">
      <dgm:prSet presAssocID="{7CFA2485-0C24-495D-BE1D-BB159B1D3BAF}" presName="box" presStyleLbl="node1" presStyleIdx="0" presStyleCnt="2" custScaleY="84601"/>
      <dgm:spPr/>
      <dgm:t>
        <a:bodyPr/>
        <a:lstStyle/>
        <a:p>
          <a:endParaRPr lang="nl-BE"/>
        </a:p>
      </dgm:t>
    </dgm:pt>
    <dgm:pt modelId="{19D42B59-D249-41C4-8694-F85FA31C29F3}" type="pres">
      <dgm:prSet presAssocID="{7CFA2485-0C24-495D-BE1D-BB159B1D3BAF}" presName="img" presStyleLbl="fgImgPlace1" presStyleIdx="0" presStyleCnt="2" custScaleY="7651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nl-BE"/>
        </a:p>
      </dgm:t>
    </dgm:pt>
    <dgm:pt modelId="{31A5DCCA-5259-40E2-A863-A451FAFA2FEC}" type="pres">
      <dgm:prSet presAssocID="{7CFA2485-0C24-495D-BE1D-BB159B1D3BAF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2B00428-DE36-4D8E-9977-CD7F5C26EB50}" type="pres">
      <dgm:prSet presAssocID="{D97EF2F0-3854-4879-BFF8-54F6595990F1}" presName="spacer" presStyleCnt="0"/>
      <dgm:spPr/>
    </dgm:pt>
    <dgm:pt modelId="{8A282FBA-FEB9-4C9E-B4A1-1B59D94B6668}" type="pres">
      <dgm:prSet presAssocID="{8DC17C84-9E8C-499B-859E-29292B6BEC7F}" presName="comp" presStyleCnt="0"/>
      <dgm:spPr/>
    </dgm:pt>
    <dgm:pt modelId="{089A9303-A9DB-44EA-8ABF-3EBEB7785987}" type="pres">
      <dgm:prSet presAssocID="{8DC17C84-9E8C-499B-859E-29292B6BEC7F}" presName="box" presStyleLbl="node1" presStyleIdx="1" presStyleCnt="2"/>
      <dgm:spPr/>
      <dgm:t>
        <a:bodyPr/>
        <a:lstStyle/>
        <a:p>
          <a:endParaRPr lang="nl-BE"/>
        </a:p>
      </dgm:t>
    </dgm:pt>
    <dgm:pt modelId="{CFC26C2F-6653-4877-9E09-18FEC17BD90A}" type="pres">
      <dgm:prSet presAssocID="{8DC17C84-9E8C-499B-859E-29292B6BEC7F}" presName="img" presStyleLbl="fgImgPlace1" presStyleIdx="1" presStyleCnt="2" custScaleY="7656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nl-BE"/>
        </a:p>
      </dgm:t>
    </dgm:pt>
    <dgm:pt modelId="{83733E02-61C5-4E5D-B686-52EA62F905FF}" type="pres">
      <dgm:prSet presAssocID="{8DC17C84-9E8C-499B-859E-29292B6BEC7F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ED9A41A5-D827-4E0C-9298-34FE7BAC2931}" srcId="{7CFA2485-0C24-495D-BE1D-BB159B1D3BAF}" destId="{B94CC668-6BBD-4CAE-AA03-F9DC9CD25726}" srcOrd="1" destOrd="0" parTransId="{EAB33999-8B46-42E0-9104-F694E075D13D}" sibTransId="{2522F684-8CBC-4622-AA4E-0FE81A6BCA0C}"/>
    <dgm:cxn modelId="{57F94A99-AA7C-40FA-8DBB-9D323F4F0261}" type="presOf" srcId="{7B8C1F6D-B34F-4AD1-8522-B3E39DE25CCD}" destId="{31A5DCCA-5259-40E2-A863-A451FAFA2FEC}" srcOrd="1" destOrd="3" presId="urn:microsoft.com/office/officeart/2005/8/layout/vList4"/>
    <dgm:cxn modelId="{91153010-41B1-41C6-B547-8A97AE449F5F}" type="presOf" srcId="{0E8BA749-6E0F-4B76-AD7F-E32DA2CC2B04}" destId="{089A9303-A9DB-44EA-8ABF-3EBEB7785987}" srcOrd="0" destOrd="2" presId="urn:microsoft.com/office/officeart/2005/8/layout/vList4"/>
    <dgm:cxn modelId="{F73CD411-7B3D-4C7D-860C-E3C592A7976E}" srcId="{7CFA2485-0C24-495D-BE1D-BB159B1D3BAF}" destId="{157E4679-93DB-44C1-932E-6D887530A826}" srcOrd="0" destOrd="0" parTransId="{AFD95CCE-DE14-48B9-9B0D-B5E3451F7797}" sibTransId="{6620D278-3440-4A48-B8D4-817B4D88DD00}"/>
    <dgm:cxn modelId="{9677F971-C002-42EB-89D0-75BB6E6FBF40}" type="presOf" srcId="{B94CC668-6BBD-4CAE-AA03-F9DC9CD25726}" destId="{0E62F34C-99C6-41F3-89CC-B75A34019C68}" srcOrd="0" destOrd="2" presId="urn:microsoft.com/office/officeart/2005/8/layout/vList4"/>
    <dgm:cxn modelId="{C579EB42-8C73-46A1-AF8E-BD1A3CA3501E}" type="presOf" srcId="{7CFA2485-0C24-495D-BE1D-BB159B1D3BAF}" destId="{31A5DCCA-5259-40E2-A863-A451FAFA2FEC}" srcOrd="1" destOrd="0" presId="urn:microsoft.com/office/officeart/2005/8/layout/vList4"/>
    <dgm:cxn modelId="{C7AE6B2C-936A-42A0-88BF-4B66E5A5067F}" type="presOf" srcId="{157E4679-93DB-44C1-932E-6D887530A826}" destId="{31A5DCCA-5259-40E2-A863-A451FAFA2FEC}" srcOrd="1" destOrd="1" presId="urn:microsoft.com/office/officeart/2005/8/layout/vList4"/>
    <dgm:cxn modelId="{89443BB1-F622-4D36-9553-7F7AADFE8ACE}" type="presOf" srcId="{0E8BA749-6E0F-4B76-AD7F-E32DA2CC2B04}" destId="{83733E02-61C5-4E5D-B686-52EA62F905FF}" srcOrd="1" destOrd="2" presId="urn:microsoft.com/office/officeart/2005/8/layout/vList4"/>
    <dgm:cxn modelId="{B552A6AD-5EB4-4B36-912F-A65441986AD0}" type="presOf" srcId="{B94CC668-6BBD-4CAE-AA03-F9DC9CD25726}" destId="{31A5DCCA-5259-40E2-A863-A451FAFA2FEC}" srcOrd="1" destOrd="2" presId="urn:microsoft.com/office/officeart/2005/8/layout/vList4"/>
    <dgm:cxn modelId="{8A019478-23A7-4C51-B5D5-2AAD058AF812}" srcId="{8DC17C84-9E8C-499B-859E-29292B6BEC7F}" destId="{906116D1-4642-42FE-B05E-336F8EA870C8}" srcOrd="2" destOrd="0" parTransId="{335F9613-74ED-408A-979E-B355E3CF1AE9}" sibTransId="{4B1C1619-6714-44DE-9AF4-738EAB50E3FC}"/>
    <dgm:cxn modelId="{BD23F16A-6EFA-490B-9041-5A4191268BC6}" srcId="{7CFA2485-0C24-495D-BE1D-BB159B1D3BAF}" destId="{7B8C1F6D-B34F-4AD1-8522-B3E39DE25CCD}" srcOrd="2" destOrd="0" parTransId="{1C35630A-9E80-46E2-8011-C6B5CA07B022}" sibTransId="{70609792-6D71-4C5D-A63D-06E6882D5AAB}"/>
    <dgm:cxn modelId="{D4CE1472-9860-4254-9BC9-B6C183555E45}" type="presOf" srcId="{157E4679-93DB-44C1-932E-6D887530A826}" destId="{0E62F34C-99C6-41F3-89CC-B75A34019C68}" srcOrd="0" destOrd="1" presId="urn:microsoft.com/office/officeart/2005/8/layout/vList4"/>
    <dgm:cxn modelId="{80683A62-01D2-4493-B1D3-FDDE1C9E0A69}" type="presOf" srcId="{7B8C1F6D-B34F-4AD1-8522-B3E39DE25CCD}" destId="{0E62F34C-99C6-41F3-89CC-B75A34019C68}" srcOrd="0" destOrd="3" presId="urn:microsoft.com/office/officeart/2005/8/layout/vList4"/>
    <dgm:cxn modelId="{23BFD8B9-A101-41D3-A504-00F9A50612D7}" srcId="{8DC17C84-9E8C-499B-859E-29292B6BEC7F}" destId="{0E8BA749-6E0F-4B76-AD7F-E32DA2CC2B04}" srcOrd="1" destOrd="0" parTransId="{9345FEAD-3878-473A-AF7A-FB98CB4DE59F}" sibTransId="{6CD5F76A-B0A9-4616-89B5-16AEEF28867F}"/>
    <dgm:cxn modelId="{E02B3471-17AF-4B29-9CFA-08681B6ECBD7}" srcId="{2722E579-C7F8-4D3F-9CF7-E7A2D8706E95}" destId="{7CFA2485-0C24-495D-BE1D-BB159B1D3BAF}" srcOrd="0" destOrd="0" parTransId="{50217591-6AB2-44BB-9845-95E21D5B2AD0}" sibTransId="{D97EF2F0-3854-4879-BFF8-54F6595990F1}"/>
    <dgm:cxn modelId="{57EB9B5C-7D32-4E5B-AF94-85632D43DC4E}" type="presOf" srcId="{2722E579-C7F8-4D3F-9CF7-E7A2D8706E95}" destId="{84CC998D-9684-4D64-B53E-A25FF774FE8E}" srcOrd="0" destOrd="0" presId="urn:microsoft.com/office/officeart/2005/8/layout/vList4"/>
    <dgm:cxn modelId="{E1B84A23-908E-4B3E-BD72-C9EC9EC1FD56}" type="presOf" srcId="{906116D1-4642-42FE-B05E-336F8EA870C8}" destId="{83733E02-61C5-4E5D-B686-52EA62F905FF}" srcOrd="1" destOrd="3" presId="urn:microsoft.com/office/officeart/2005/8/layout/vList4"/>
    <dgm:cxn modelId="{69574915-121E-42EA-9149-F5DE21B41365}" type="presOf" srcId="{906116D1-4642-42FE-B05E-336F8EA870C8}" destId="{089A9303-A9DB-44EA-8ABF-3EBEB7785987}" srcOrd="0" destOrd="3" presId="urn:microsoft.com/office/officeart/2005/8/layout/vList4"/>
    <dgm:cxn modelId="{102AB60A-8F92-4A24-9280-ED9ED9648ED9}" type="presOf" srcId="{8DC17C84-9E8C-499B-859E-29292B6BEC7F}" destId="{83733E02-61C5-4E5D-B686-52EA62F905FF}" srcOrd="1" destOrd="0" presId="urn:microsoft.com/office/officeart/2005/8/layout/vList4"/>
    <dgm:cxn modelId="{06EBF0B2-FB27-442A-8064-9E156495EEC7}" type="presOf" srcId="{8DC17C84-9E8C-499B-859E-29292B6BEC7F}" destId="{089A9303-A9DB-44EA-8ABF-3EBEB7785987}" srcOrd="0" destOrd="0" presId="urn:microsoft.com/office/officeart/2005/8/layout/vList4"/>
    <dgm:cxn modelId="{D45ABF74-BEF5-438F-BD7E-E5D4CD253725}" type="presOf" srcId="{1DCF7816-F1E9-4EF2-A551-F7580C4A3D03}" destId="{83733E02-61C5-4E5D-B686-52EA62F905FF}" srcOrd="1" destOrd="1" presId="urn:microsoft.com/office/officeart/2005/8/layout/vList4"/>
    <dgm:cxn modelId="{7EFD5A26-5247-4A2A-ACB6-69A4FC22CC79}" srcId="{2722E579-C7F8-4D3F-9CF7-E7A2D8706E95}" destId="{8DC17C84-9E8C-499B-859E-29292B6BEC7F}" srcOrd="1" destOrd="0" parTransId="{608287CA-966E-47B1-9B7D-3F3157EDFDD5}" sibTransId="{D9D0DD62-78A3-4910-8ACC-A2C3DEE20F3D}"/>
    <dgm:cxn modelId="{1E47D6CD-D6C5-498E-9638-4BD1897A9CBB}" type="presOf" srcId="{7CFA2485-0C24-495D-BE1D-BB159B1D3BAF}" destId="{0E62F34C-99C6-41F3-89CC-B75A34019C68}" srcOrd="0" destOrd="0" presId="urn:microsoft.com/office/officeart/2005/8/layout/vList4"/>
    <dgm:cxn modelId="{EEBCE7E7-2F24-439D-B3FB-7550451FF541}" type="presOf" srcId="{1DCF7816-F1E9-4EF2-A551-F7580C4A3D03}" destId="{089A9303-A9DB-44EA-8ABF-3EBEB7785987}" srcOrd="0" destOrd="1" presId="urn:microsoft.com/office/officeart/2005/8/layout/vList4"/>
    <dgm:cxn modelId="{5F86619D-E96A-402A-97F2-CF4EF3C74226}" srcId="{8DC17C84-9E8C-499B-859E-29292B6BEC7F}" destId="{1DCF7816-F1E9-4EF2-A551-F7580C4A3D03}" srcOrd="0" destOrd="0" parTransId="{4083FA1A-ED6A-452C-8749-CE925A0D3215}" sibTransId="{981C47FD-9EFF-4925-957B-203279FF86C5}"/>
    <dgm:cxn modelId="{8456F45A-AEA9-4AFA-85BF-06379B63BDE0}" type="presParOf" srcId="{84CC998D-9684-4D64-B53E-A25FF774FE8E}" destId="{4B57C670-43B3-4B32-81C1-1F755FBE1171}" srcOrd="0" destOrd="0" presId="urn:microsoft.com/office/officeart/2005/8/layout/vList4"/>
    <dgm:cxn modelId="{572F3B9E-E455-4376-AB86-DAEA28EF3923}" type="presParOf" srcId="{4B57C670-43B3-4B32-81C1-1F755FBE1171}" destId="{0E62F34C-99C6-41F3-89CC-B75A34019C68}" srcOrd="0" destOrd="0" presId="urn:microsoft.com/office/officeart/2005/8/layout/vList4"/>
    <dgm:cxn modelId="{D18AD65E-53F9-4E8F-9647-8F77E6343FBD}" type="presParOf" srcId="{4B57C670-43B3-4B32-81C1-1F755FBE1171}" destId="{19D42B59-D249-41C4-8694-F85FA31C29F3}" srcOrd="1" destOrd="0" presId="urn:microsoft.com/office/officeart/2005/8/layout/vList4"/>
    <dgm:cxn modelId="{840C2D32-A82B-4160-A230-6FDB95060B7E}" type="presParOf" srcId="{4B57C670-43B3-4B32-81C1-1F755FBE1171}" destId="{31A5DCCA-5259-40E2-A863-A451FAFA2FEC}" srcOrd="2" destOrd="0" presId="urn:microsoft.com/office/officeart/2005/8/layout/vList4"/>
    <dgm:cxn modelId="{1A5DF0D7-CB2B-46C1-8D2F-279D4808E493}" type="presParOf" srcId="{84CC998D-9684-4D64-B53E-A25FF774FE8E}" destId="{52B00428-DE36-4D8E-9977-CD7F5C26EB50}" srcOrd="1" destOrd="0" presId="urn:microsoft.com/office/officeart/2005/8/layout/vList4"/>
    <dgm:cxn modelId="{EDED3C46-A1F4-4782-B5EF-E0CB4938D522}" type="presParOf" srcId="{84CC998D-9684-4D64-B53E-A25FF774FE8E}" destId="{8A282FBA-FEB9-4C9E-B4A1-1B59D94B6668}" srcOrd="2" destOrd="0" presId="urn:microsoft.com/office/officeart/2005/8/layout/vList4"/>
    <dgm:cxn modelId="{2131AB85-309F-42BD-8F3E-8605943E44A0}" type="presParOf" srcId="{8A282FBA-FEB9-4C9E-B4A1-1B59D94B6668}" destId="{089A9303-A9DB-44EA-8ABF-3EBEB7785987}" srcOrd="0" destOrd="0" presId="urn:microsoft.com/office/officeart/2005/8/layout/vList4"/>
    <dgm:cxn modelId="{4106427D-029E-4A50-B6BA-D6E33256BB07}" type="presParOf" srcId="{8A282FBA-FEB9-4C9E-B4A1-1B59D94B6668}" destId="{CFC26C2F-6653-4877-9E09-18FEC17BD90A}" srcOrd="1" destOrd="0" presId="urn:microsoft.com/office/officeart/2005/8/layout/vList4"/>
    <dgm:cxn modelId="{F4953F8E-910D-42A1-9406-0B184B281B83}" type="presParOf" srcId="{8A282FBA-FEB9-4C9E-B4A1-1B59D94B6668}" destId="{83733E02-61C5-4E5D-B686-52EA62F905F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3BC376-1A08-424F-92FB-9D4CC5C79A71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nl-BE"/>
        </a:p>
      </dgm:t>
    </dgm:pt>
    <dgm:pt modelId="{91BB21C1-EFDB-4E14-8E8D-1260EB5A5B4E}">
      <dgm:prSet phldrT="[Text]" custT="1"/>
      <dgm:spPr/>
      <dgm:t>
        <a:bodyPr/>
        <a:lstStyle/>
        <a:p>
          <a:r>
            <a:rPr lang="nl-BE" sz="2200" b="1" dirty="0" smtClean="0"/>
            <a:t>Studentenarbeid</a:t>
          </a:r>
          <a:endParaRPr lang="nl-BE" sz="2200" b="1" dirty="0"/>
        </a:p>
      </dgm:t>
    </dgm:pt>
    <dgm:pt modelId="{51321171-785D-42BE-84A2-B809EAA348BF}" type="parTrans" cxnId="{E123E4F8-A6BE-4E5D-AF8A-F520FA6DD9B4}">
      <dgm:prSet/>
      <dgm:spPr/>
      <dgm:t>
        <a:bodyPr/>
        <a:lstStyle/>
        <a:p>
          <a:endParaRPr lang="nl-BE"/>
        </a:p>
      </dgm:t>
    </dgm:pt>
    <dgm:pt modelId="{B072AA56-1A24-4BB6-A8D6-F4DB5EA7D2DF}" type="sibTrans" cxnId="{E123E4F8-A6BE-4E5D-AF8A-F520FA6DD9B4}">
      <dgm:prSet/>
      <dgm:spPr/>
      <dgm:t>
        <a:bodyPr/>
        <a:lstStyle/>
        <a:p>
          <a:endParaRPr lang="nl-BE"/>
        </a:p>
      </dgm:t>
    </dgm:pt>
    <dgm:pt modelId="{5236AD8E-6E11-4656-94AF-08413ABA0216}">
      <dgm:prSet phldrT="[Text]" custT="1"/>
      <dgm:spPr/>
      <dgm:t>
        <a:bodyPr/>
        <a:lstStyle/>
        <a:p>
          <a:r>
            <a:rPr lang="nl-BE" sz="1800" dirty="0" smtClean="0"/>
            <a:t>Op smart contract: #uur &amp;  #dagen gewerkt, verdiende €</a:t>
          </a:r>
          <a:endParaRPr lang="nl-BE" sz="1800" dirty="0"/>
        </a:p>
      </dgm:t>
    </dgm:pt>
    <dgm:pt modelId="{C8BC75C4-34E3-4DF5-850F-2D35B7387641}" type="parTrans" cxnId="{2E13BA61-3B5E-447A-88BB-53F3068CA49D}">
      <dgm:prSet/>
      <dgm:spPr/>
      <dgm:t>
        <a:bodyPr/>
        <a:lstStyle/>
        <a:p>
          <a:endParaRPr lang="nl-BE"/>
        </a:p>
      </dgm:t>
    </dgm:pt>
    <dgm:pt modelId="{303A9AFC-A710-467F-B64E-C9B2CD327E86}" type="sibTrans" cxnId="{2E13BA61-3B5E-447A-88BB-53F3068CA49D}">
      <dgm:prSet/>
      <dgm:spPr/>
      <dgm:t>
        <a:bodyPr/>
        <a:lstStyle/>
        <a:p>
          <a:endParaRPr lang="nl-BE"/>
        </a:p>
      </dgm:t>
    </dgm:pt>
    <dgm:pt modelId="{88426F7F-5108-4583-B14E-25AC2C9591F2}">
      <dgm:prSet phldrT="[Text]" custT="1"/>
      <dgm:spPr/>
      <dgm:t>
        <a:bodyPr/>
        <a:lstStyle/>
        <a:p>
          <a:r>
            <a:rPr lang="nl-BE" sz="2200" b="1" dirty="0" smtClean="0"/>
            <a:t>Medische voorschriften</a:t>
          </a:r>
          <a:endParaRPr lang="nl-BE" sz="2200" b="1" dirty="0"/>
        </a:p>
      </dgm:t>
    </dgm:pt>
    <dgm:pt modelId="{DCB9333A-6D69-4067-95B6-E2B4605E5AED}" type="parTrans" cxnId="{2D605470-0E44-4BF0-B23D-36C939DA64B8}">
      <dgm:prSet/>
      <dgm:spPr/>
      <dgm:t>
        <a:bodyPr/>
        <a:lstStyle/>
        <a:p>
          <a:endParaRPr lang="nl-BE"/>
        </a:p>
      </dgm:t>
    </dgm:pt>
    <dgm:pt modelId="{5ED4E1CF-DE0B-4A02-959B-F1FDD79E5A1A}" type="sibTrans" cxnId="{2D605470-0E44-4BF0-B23D-36C939DA64B8}">
      <dgm:prSet/>
      <dgm:spPr/>
      <dgm:t>
        <a:bodyPr/>
        <a:lstStyle/>
        <a:p>
          <a:endParaRPr lang="nl-BE"/>
        </a:p>
      </dgm:t>
    </dgm:pt>
    <dgm:pt modelId="{856623F2-962D-4CD9-B790-5C1F6D469A52}">
      <dgm:prSet phldrT="[Text]" custT="1"/>
      <dgm:spPr/>
      <dgm:t>
        <a:bodyPr/>
        <a:lstStyle/>
        <a:p>
          <a:r>
            <a:rPr lang="nl-BE" sz="1800" dirty="0" smtClean="0"/>
            <a:t>Voorschriften op blockchain geplaatst</a:t>
          </a:r>
          <a:endParaRPr lang="nl-BE" sz="1800" dirty="0"/>
        </a:p>
      </dgm:t>
    </dgm:pt>
    <dgm:pt modelId="{184DE553-0A8A-48CA-89E0-C349318CA0EA}" type="parTrans" cxnId="{48537629-E00C-4D3F-8F70-FF2EDD7B7497}">
      <dgm:prSet/>
      <dgm:spPr/>
      <dgm:t>
        <a:bodyPr/>
        <a:lstStyle/>
        <a:p>
          <a:endParaRPr lang="nl-BE"/>
        </a:p>
      </dgm:t>
    </dgm:pt>
    <dgm:pt modelId="{811B3FE7-8932-46C9-A630-36BA490404B1}" type="sibTrans" cxnId="{48537629-E00C-4D3F-8F70-FF2EDD7B7497}">
      <dgm:prSet/>
      <dgm:spPr/>
      <dgm:t>
        <a:bodyPr/>
        <a:lstStyle/>
        <a:p>
          <a:endParaRPr lang="nl-BE"/>
        </a:p>
      </dgm:t>
    </dgm:pt>
    <dgm:pt modelId="{A5A1B7D4-9928-4460-BD57-36687D97E4D4}">
      <dgm:prSet phldrT="[Text]" custT="1"/>
      <dgm:spPr/>
      <dgm:t>
        <a:bodyPr/>
        <a:lstStyle/>
        <a:p>
          <a:r>
            <a:rPr lang="nl-BE" sz="1800" dirty="0" smtClean="0"/>
            <a:t>Contract dwingt correct gedrag af (vb. geen double </a:t>
          </a:r>
          <a:r>
            <a:rPr lang="nl-BE" sz="1800" dirty="0" err="1" smtClean="0"/>
            <a:t>spending</a:t>
          </a:r>
          <a:r>
            <a:rPr lang="nl-BE" sz="1800" dirty="0" smtClean="0"/>
            <a:t>)</a:t>
          </a:r>
          <a:endParaRPr lang="nl-BE" sz="1800" dirty="0"/>
        </a:p>
      </dgm:t>
    </dgm:pt>
    <dgm:pt modelId="{4607ECDF-1F3F-4C75-ADBB-665B16852AF6}" type="parTrans" cxnId="{CFDAC62B-C12C-4333-9978-E055F240DF28}">
      <dgm:prSet/>
      <dgm:spPr/>
      <dgm:t>
        <a:bodyPr/>
        <a:lstStyle/>
        <a:p>
          <a:endParaRPr lang="nl-BE"/>
        </a:p>
      </dgm:t>
    </dgm:pt>
    <dgm:pt modelId="{1569823D-221D-4DA2-95C2-7A8B51FFAA53}" type="sibTrans" cxnId="{CFDAC62B-C12C-4333-9978-E055F240DF28}">
      <dgm:prSet/>
      <dgm:spPr/>
      <dgm:t>
        <a:bodyPr/>
        <a:lstStyle/>
        <a:p>
          <a:endParaRPr lang="nl-BE"/>
        </a:p>
      </dgm:t>
    </dgm:pt>
    <dgm:pt modelId="{67E60D52-F805-4B4B-8DF3-5875B9B2028B}">
      <dgm:prSet custT="1"/>
      <dgm:spPr/>
      <dgm:t>
        <a:bodyPr/>
        <a:lstStyle/>
        <a:p>
          <a:r>
            <a:rPr lang="nl-BE" sz="1800" dirty="0" smtClean="0"/>
            <a:t>Link student-ouders vereist</a:t>
          </a:r>
          <a:r>
            <a:rPr lang="nl-BE" sz="1600" dirty="0" smtClean="0"/>
            <a:t>.</a:t>
          </a:r>
        </a:p>
      </dgm:t>
    </dgm:pt>
    <dgm:pt modelId="{F42E0582-511D-4CDB-A3BD-C3042F688056}" type="parTrans" cxnId="{328EE98C-0943-4EA7-B6EA-0156B5094E84}">
      <dgm:prSet/>
      <dgm:spPr/>
      <dgm:t>
        <a:bodyPr/>
        <a:lstStyle/>
        <a:p>
          <a:endParaRPr lang="nl-BE"/>
        </a:p>
      </dgm:t>
    </dgm:pt>
    <dgm:pt modelId="{D8EAC815-CD79-459A-B01A-16F2222092CA}" type="sibTrans" cxnId="{328EE98C-0943-4EA7-B6EA-0156B5094E84}">
      <dgm:prSet/>
      <dgm:spPr/>
      <dgm:t>
        <a:bodyPr/>
        <a:lstStyle/>
        <a:p>
          <a:endParaRPr lang="nl-BE"/>
        </a:p>
      </dgm:t>
    </dgm:pt>
    <dgm:pt modelId="{0010101E-2B2D-4150-A006-750A713C5891}">
      <dgm:prSet phldrT="[Text]" custT="1"/>
      <dgm:spPr/>
      <dgm:t>
        <a:bodyPr/>
        <a:lstStyle/>
        <a:p>
          <a:r>
            <a:rPr lang="nl-BE" sz="2200" b="1" dirty="0" smtClean="0"/>
            <a:t>Andere cases</a:t>
          </a:r>
          <a:endParaRPr lang="nl-BE" sz="2200" b="1" dirty="0"/>
        </a:p>
      </dgm:t>
    </dgm:pt>
    <dgm:pt modelId="{FF0F7F98-A036-414F-88F8-A6BB76F842DC}" type="parTrans" cxnId="{04523DBA-3D66-4620-8208-BFA46E5ABBCA}">
      <dgm:prSet/>
      <dgm:spPr/>
      <dgm:t>
        <a:bodyPr/>
        <a:lstStyle/>
        <a:p>
          <a:endParaRPr lang="nl-BE"/>
        </a:p>
      </dgm:t>
    </dgm:pt>
    <dgm:pt modelId="{C63C3A09-B415-47E7-A914-F571B7889CCF}" type="sibTrans" cxnId="{04523DBA-3D66-4620-8208-BFA46E5ABBCA}">
      <dgm:prSet/>
      <dgm:spPr/>
      <dgm:t>
        <a:bodyPr/>
        <a:lstStyle/>
        <a:p>
          <a:endParaRPr lang="nl-BE"/>
        </a:p>
      </dgm:t>
    </dgm:pt>
    <dgm:pt modelId="{4DB3DC66-1307-4087-8387-FF142077BED0}">
      <dgm:prSet phldrT="[Text]" custT="1"/>
      <dgm:spPr/>
      <dgm:t>
        <a:bodyPr/>
        <a:lstStyle/>
        <a:p>
          <a:r>
            <a:rPr lang="nl-BE" sz="1800" dirty="0" smtClean="0"/>
            <a:t>Alle suggesties welkom!</a:t>
          </a:r>
          <a:endParaRPr lang="nl-BE" sz="1800" dirty="0"/>
        </a:p>
      </dgm:t>
    </dgm:pt>
    <dgm:pt modelId="{90BAFFF0-87DA-432F-AA1E-0650B3425245}" type="parTrans" cxnId="{877825BD-30AA-4D5C-9800-0097E5BE9C9B}">
      <dgm:prSet/>
      <dgm:spPr/>
      <dgm:t>
        <a:bodyPr/>
        <a:lstStyle/>
        <a:p>
          <a:endParaRPr lang="nl-BE"/>
        </a:p>
      </dgm:t>
    </dgm:pt>
    <dgm:pt modelId="{5CCB6740-9C9F-4B0E-86CB-8710E3259FCB}" type="sibTrans" cxnId="{877825BD-30AA-4D5C-9800-0097E5BE9C9B}">
      <dgm:prSet/>
      <dgm:spPr/>
      <dgm:t>
        <a:bodyPr/>
        <a:lstStyle/>
        <a:p>
          <a:endParaRPr lang="nl-BE"/>
        </a:p>
      </dgm:t>
    </dgm:pt>
    <dgm:pt modelId="{CB810537-78D0-4B9B-8C20-4301AA3F1741}">
      <dgm:prSet custT="1"/>
      <dgm:spPr/>
      <dgm:t>
        <a:bodyPr/>
        <a:lstStyle/>
        <a:p>
          <a:r>
            <a:rPr lang="nl-BE" sz="1800" dirty="0" smtClean="0"/>
            <a:t>Werkgever betaalt via smart contract dat deel doorstort naar staat.</a:t>
          </a:r>
        </a:p>
      </dgm:t>
    </dgm:pt>
    <dgm:pt modelId="{D9EB674D-0CF0-474A-BBBF-147EF95C45EE}" type="parTrans" cxnId="{E1FA5904-A6F0-417A-BA7A-174C5A927050}">
      <dgm:prSet/>
      <dgm:spPr/>
      <dgm:t>
        <a:bodyPr/>
        <a:lstStyle/>
        <a:p>
          <a:endParaRPr lang="nl-BE"/>
        </a:p>
      </dgm:t>
    </dgm:pt>
    <dgm:pt modelId="{1218026D-9A36-468A-9B20-169672070B00}" type="sibTrans" cxnId="{E1FA5904-A6F0-417A-BA7A-174C5A927050}">
      <dgm:prSet/>
      <dgm:spPr/>
      <dgm:t>
        <a:bodyPr/>
        <a:lstStyle/>
        <a:p>
          <a:endParaRPr lang="nl-BE"/>
        </a:p>
      </dgm:t>
    </dgm:pt>
    <dgm:pt modelId="{6FAC2324-8253-4896-8878-B202C761EB27}">
      <dgm:prSet phldrT="[Text]" custT="1"/>
      <dgm:spPr/>
      <dgm:t>
        <a:bodyPr/>
        <a:lstStyle/>
        <a:p>
          <a:r>
            <a:rPr lang="nl-BE" sz="1800" dirty="0" smtClean="0"/>
            <a:t>Details volgen dadelijk</a:t>
          </a:r>
          <a:endParaRPr lang="nl-BE" sz="1800" dirty="0"/>
        </a:p>
      </dgm:t>
    </dgm:pt>
    <dgm:pt modelId="{79E5EBBE-49C4-482A-A5B1-F78D08622599}" type="parTrans" cxnId="{2DDEE55D-534A-4676-AD9C-D42937C9A61D}">
      <dgm:prSet/>
      <dgm:spPr/>
      <dgm:t>
        <a:bodyPr/>
        <a:lstStyle/>
        <a:p>
          <a:endParaRPr lang="nl-BE"/>
        </a:p>
      </dgm:t>
    </dgm:pt>
    <dgm:pt modelId="{F7158B94-DE22-4CFB-983B-1D9C609A6064}" type="sibTrans" cxnId="{2DDEE55D-534A-4676-AD9C-D42937C9A61D}">
      <dgm:prSet/>
      <dgm:spPr/>
      <dgm:t>
        <a:bodyPr/>
        <a:lstStyle/>
        <a:p>
          <a:endParaRPr lang="nl-BE"/>
        </a:p>
      </dgm:t>
    </dgm:pt>
    <dgm:pt modelId="{D8F28475-B238-4727-8703-3F89FC8EB3B7}">
      <dgm:prSet phldrT="[Text]" custT="1"/>
      <dgm:spPr/>
      <dgm:t>
        <a:bodyPr/>
        <a:lstStyle/>
        <a:p>
          <a:r>
            <a:rPr lang="nl-BE" sz="1800" dirty="0" smtClean="0"/>
            <a:t>Meer flexibiliteit voor Blockchain 1.0 cases</a:t>
          </a:r>
          <a:endParaRPr lang="nl-BE" sz="1800" dirty="0"/>
        </a:p>
      </dgm:t>
    </dgm:pt>
    <dgm:pt modelId="{C0739B76-B84A-4E49-8F7B-48959409DC19}" type="parTrans" cxnId="{9B5CAF70-BB56-486A-AC6C-0CB1089ABE86}">
      <dgm:prSet/>
      <dgm:spPr/>
      <dgm:t>
        <a:bodyPr/>
        <a:lstStyle/>
        <a:p>
          <a:endParaRPr lang="nl-BE"/>
        </a:p>
      </dgm:t>
    </dgm:pt>
    <dgm:pt modelId="{A840E33F-B1A9-4034-B356-82B49A1089E0}" type="sibTrans" cxnId="{9B5CAF70-BB56-486A-AC6C-0CB1089ABE86}">
      <dgm:prSet/>
      <dgm:spPr/>
      <dgm:t>
        <a:bodyPr/>
        <a:lstStyle/>
        <a:p>
          <a:endParaRPr lang="nl-BE"/>
        </a:p>
      </dgm:t>
    </dgm:pt>
    <dgm:pt modelId="{2C9865F8-E8B4-4A3E-ADAD-B339D4805475}" type="pres">
      <dgm:prSet presAssocID="{183BC376-1A08-424F-92FB-9D4CC5C79A7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EF6BE41B-74D7-4BCE-8773-52E38E962678}" type="pres">
      <dgm:prSet presAssocID="{91BB21C1-EFDB-4E14-8E8D-1260EB5A5B4E}" presName="comp" presStyleCnt="0"/>
      <dgm:spPr/>
      <dgm:t>
        <a:bodyPr/>
        <a:lstStyle/>
        <a:p>
          <a:endParaRPr lang="nl-BE"/>
        </a:p>
      </dgm:t>
    </dgm:pt>
    <dgm:pt modelId="{F39E9067-50FB-48B3-A7D2-5A5223CB649A}" type="pres">
      <dgm:prSet presAssocID="{91BB21C1-EFDB-4E14-8E8D-1260EB5A5B4E}" presName="box" presStyleLbl="node1" presStyleIdx="0" presStyleCnt="3"/>
      <dgm:spPr/>
      <dgm:t>
        <a:bodyPr/>
        <a:lstStyle/>
        <a:p>
          <a:endParaRPr lang="nl-BE"/>
        </a:p>
      </dgm:t>
    </dgm:pt>
    <dgm:pt modelId="{DAFDA225-7551-462F-8251-3EE9B90E2CA5}" type="pres">
      <dgm:prSet presAssocID="{91BB21C1-EFDB-4E14-8E8D-1260EB5A5B4E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nl-BE"/>
        </a:p>
      </dgm:t>
    </dgm:pt>
    <dgm:pt modelId="{51ACE8D3-90F1-4BB0-9F8D-E71F534D4649}" type="pres">
      <dgm:prSet presAssocID="{91BB21C1-EFDB-4E14-8E8D-1260EB5A5B4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FA757907-6413-419A-A151-232F74716995}" type="pres">
      <dgm:prSet presAssocID="{B072AA56-1A24-4BB6-A8D6-F4DB5EA7D2DF}" presName="spacer" presStyleCnt="0"/>
      <dgm:spPr/>
      <dgm:t>
        <a:bodyPr/>
        <a:lstStyle/>
        <a:p>
          <a:endParaRPr lang="nl-BE"/>
        </a:p>
      </dgm:t>
    </dgm:pt>
    <dgm:pt modelId="{D68C1C6C-7A18-4304-9575-830E0135F13E}" type="pres">
      <dgm:prSet presAssocID="{88426F7F-5108-4583-B14E-25AC2C9591F2}" presName="comp" presStyleCnt="0"/>
      <dgm:spPr/>
      <dgm:t>
        <a:bodyPr/>
        <a:lstStyle/>
        <a:p>
          <a:endParaRPr lang="nl-BE"/>
        </a:p>
      </dgm:t>
    </dgm:pt>
    <dgm:pt modelId="{E83CA901-842A-468D-B193-E29959400DA2}" type="pres">
      <dgm:prSet presAssocID="{88426F7F-5108-4583-B14E-25AC2C9591F2}" presName="box" presStyleLbl="node1" presStyleIdx="1" presStyleCnt="3"/>
      <dgm:spPr/>
      <dgm:t>
        <a:bodyPr/>
        <a:lstStyle/>
        <a:p>
          <a:endParaRPr lang="nl-BE"/>
        </a:p>
      </dgm:t>
    </dgm:pt>
    <dgm:pt modelId="{BAF2655A-6EBD-412D-817B-FDA49802FDED}" type="pres">
      <dgm:prSet presAssocID="{88426F7F-5108-4583-B14E-25AC2C9591F2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nl-BE"/>
        </a:p>
      </dgm:t>
    </dgm:pt>
    <dgm:pt modelId="{997F8445-E8E8-4A56-ABA5-C95BA528F757}" type="pres">
      <dgm:prSet presAssocID="{88426F7F-5108-4583-B14E-25AC2C9591F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4EE0D877-875B-40A8-8BA8-08019CE021CD}" type="pres">
      <dgm:prSet presAssocID="{5ED4E1CF-DE0B-4A02-959B-F1FDD79E5A1A}" presName="spacer" presStyleCnt="0"/>
      <dgm:spPr/>
    </dgm:pt>
    <dgm:pt modelId="{CFE0554B-920A-4F4D-8990-39382032E16E}" type="pres">
      <dgm:prSet presAssocID="{0010101E-2B2D-4150-A006-750A713C5891}" presName="comp" presStyleCnt="0"/>
      <dgm:spPr/>
    </dgm:pt>
    <dgm:pt modelId="{239F3493-106B-443D-AF8F-F6D5EE6D61AA}" type="pres">
      <dgm:prSet presAssocID="{0010101E-2B2D-4150-A006-750A713C5891}" presName="box" presStyleLbl="node1" presStyleIdx="2" presStyleCnt="3"/>
      <dgm:spPr/>
      <dgm:t>
        <a:bodyPr/>
        <a:lstStyle/>
        <a:p>
          <a:endParaRPr lang="nl-BE"/>
        </a:p>
      </dgm:t>
    </dgm:pt>
    <dgm:pt modelId="{4250AE49-CEFA-473D-AA6A-8A635FB209DF}" type="pres">
      <dgm:prSet presAssocID="{0010101E-2B2D-4150-A006-750A713C5891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nl-BE"/>
        </a:p>
      </dgm:t>
    </dgm:pt>
    <dgm:pt modelId="{F857F61D-9EEB-472D-8FDA-FAA3500A0417}" type="pres">
      <dgm:prSet presAssocID="{0010101E-2B2D-4150-A006-750A713C589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2AC81450-5460-4728-AFB9-A3B2C3DE37C4}" type="presOf" srcId="{D8F28475-B238-4727-8703-3F89FC8EB3B7}" destId="{239F3493-106B-443D-AF8F-F6D5EE6D61AA}" srcOrd="0" destOrd="1" presId="urn:microsoft.com/office/officeart/2005/8/layout/vList4"/>
    <dgm:cxn modelId="{019B998F-D9CE-47DD-A405-0BF2CA183618}" type="presOf" srcId="{D8F28475-B238-4727-8703-3F89FC8EB3B7}" destId="{F857F61D-9EEB-472D-8FDA-FAA3500A0417}" srcOrd="1" destOrd="1" presId="urn:microsoft.com/office/officeart/2005/8/layout/vList4"/>
    <dgm:cxn modelId="{9B5CAF70-BB56-486A-AC6C-0CB1089ABE86}" srcId="{0010101E-2B2D-4150-A006-750A713C5891}" destId="{D8F28475-B238-4727-8703-3F89FC8EB3B7}" srcOrd="0" destOrd="0" parTransId="{C0739B76-B84A-4E49-8F7B-48959409DC19}" sibTransId="{A840E33F-B1A9-4034-B356-82B49A1089E0}"/>
    <dgm:cxn modelId="{A110E12C-B415-4687-933B-9E6AA8AF8847}" type="presOf" srcId="{856623F2-962D-4CD9-B790-5C1F6D469A52}" destId="{997F8445-E8E8-4A56-ABA5-C95BA528F757}" srcOrd="1" destOrd="1" presId="urn:microsoft.com/office/officeart/2005/8/layout/vList4"/>
    <dgm:cxn modelId="{8478DF50-EE96-43E0-BF97-94B457BA3641}" type="presOf" srcId="{CB810537-78D0-4B9B-8C20-4301AA3F1741}" destId="{51ACE8D3-90F1-4BB0-9F8D-E71F534D4649}" srcOrd="1" destOrd="2" presId="urn:microsoft.com/office/officeart/2005/8/layout/vList4"/>
    <dgm:cxn modelId="{984443B0-0052-4403-8075-3FAA5665C159}" type="presOf" srcId="{0010101E-2B2D-4150-A006-750A713C5891}" destId="{239F3493-106B-443D-AF8F-F6D5EE6D61AA}" srcOrd="0" destOrd="0" presId="urn:microsoft.com/office/officeart/2005/8/layout/vList4"/>
    <dgm:cxn modelId="{BA248316-18EF-4BDF-9970-522DAADC01B2}" type="presOf" srcId="{5236AD8E-6E11-4656-94AF-08413ABA0216}" destId="{F39E9067-50FB-48B3-A7D2-5A5223CB649A}" srcOrd="0" destOrd="1" presId="urn:microsoft.com/office/officeart/2005/8/layout/vList4"/>
    <dgm:cxn modelId="{341714FC-7D55-453B-AD5D-A6C84F15B721}" type="presOf" srcId="{88426F7F-5108-4583-B14E-25AC2C9591F2}" destId="{E83CA901-842A-468D-B193-E29959400DA2}" srcOrd="0" destOrd="0" presId="urn:microsoft.com/office/officeart/2005/8/layout/vList4"/>
    <dgm:cxn modelId="{2DDEE55D-534A-4676-AD9C-D42937C9A61D}" srcId="{88426F7F-5108-4583-B14E-25AC2C9591F2}" destId="{6FAC2324-8253-4896-8878-B202C761EB27}" srcOrd="2" destOrd="0" parTransId="{79E5EBBE-49C4-482A-A5B1-F78D08622599}" sibTransId="{F7158B94-DE22-4CFB-983B-1D9C609A6064}"/>
    <dgm:cxn modelId="{CC58E97A-60CD-4AFD-897E-F3BFBCA6DBB2}" type="presOf" srcId="{91BB21C1-EFDB-4E14-8E8D-1260EB5A5B4E}" destId="{51ACE8D3-90F1-4BB0-9F8D-E71F534D4649}" srcOrd="1" destOrd="0" presId="urn:microsoft.com/office/officeart/2005/8/layout/vList4"/>
    <dgm:cxn modelId="{9AF7BD23-ED88-4368-BEBC-B3DE4D26BE15}" type="presOf" srcId="{91BB21C1-EFDB-4E14-8E8D-1260EB5A5B4E}" destId="{F39E9067-50FB-48B3-A7D2-5A5223CB649A}" srcOrd="0" destOrd="0" presId="urn:microsoft.com/office/officeart/2005/8/layout/vList4"/>
    <dgm:cxn modelId="{2D605470-0E44-4BF0-B23D-36C939DA64B8}" srcId="{183BC376-1A08-424F-92FB-9D4CC5C79A71}" destId="{88426F7F-5108-4583-B14E-25AC2C9591F2}" srcOrd="1" destOrd="0" parTransId="{DCB9333A-6D69-4067-95B6-E2B4605E5AED}" sibTransId="{5ED4E1CF-DE0B-4A02-959B-F1FDD79E5A1A}"/>
    <dgm:cxn modelId="{04523DBA-3D66-4620-8208-BFA46E5ABBCA}" srcId="{183BC376-1A08-424F-92FB-9D4CC5C79A71}" destId="{0010101E-2B2D-4150-A006-750A713C5891}" srcOrd="2" destOrd="0" parTransId="{FF0F7F98-A036-414F-88F8-A6BB76F842DC}" sibTransId="{C63C3A09-B415-47E7-A914-F571B7889CCF}"/>
    <dgm:cxn modelId="{E1FA5904-A6F0-417A-BA7A-174C5A927050}" srcId="{91BB21C1-EFDB-4E14-8E8D-1260EB5A5B4E}" destId="{CB810537-78D0-4B9B-8C20-4301AA3F1741}" srcOrd="1" destOrd="0" parTransId="{D9EB674D-0CF0-474A-BBBF-147EF95C45EE}" sibTransId="{1218026D-9A36-468A-9B20-169672070B00}"/>
    <dgm:cxn modelId="{C061F6AB-6E2A-4650-B04E-52C7CF002DBC}" type="presOf" srcId="{856623F2-962D-4CD9-B790-5C1F6D469A52}" destId="{E83CA901-842A-468D-B193-E29959400DA2}" srcOrd="0" destOrd="1" presId="urn:microsoft.com/office/officeart/2005/8/layout/vList4"/>
    <dgm:cxn modelId="{A556E05A-4C10-42AE-A2AB-F61B8E216EF7}" type="presOf" srcId="{88426F7F-5108-4583-B14E-25AC2C9591F2}" destId="{997F8445-E8E8-4A56-ABA5-C95BA528F757}" srcOrd="1" destOrd="0" presId="urn:microsoft.com/office/officeart/2005/8/layout/vList4"/>
    <dgm:cxn modelId="{38902932-5CAF-4FD1-A95D-497A36298C98}" type="presOf" srcId="{67E60D52-F805-4B4B-8DF3-5875B9B2028B}" destId="{F39E9067-50FB-48B3-A7D2-5A5223CB649A}" srcOrd="0" destOrd="3" presId="urn:microsoft.com/office/officeart/2005/8/layout/vList4"/>
    <dgm:cxn modelId="{48537629-E00C-4D3F-8F70-FF2EDD7B7497}" srcId="{88426F7F-5108-4583-B14E-25AC2C9591F2}" destId="{856623F2-962D-4CD9-B790-5C1F6D469A52}" srcOrd="0" destOrd="0" parTransId="{184DE553-0A8A-48CA-89E0-C349318CA0EA}" sibTransId="{811B3FE7-8932-46C9-A630-36BA490404B1}"/>
    <dgm:cxn modelId="{813835FB-E810-40CB-B73A-FC1A3DC11860}" type="presOf" srcId="{CB810537-78D0-4B9B-8C20-4301AA3F1741}" destId="{F39E9067-50FB-48B3-A7D2-5A5223CB649A}" srcOrd="0" destOrd="2" presId="urn:microsoft.com/office/officeart/2005/8/layout/vList4"/>
    <dgm:cxn modelId="{2E13BA61-3B5E-447A-88BB-53F3068CA49D}" srcId="{91BB21C1-EFDB-4E14-8E8D-1260EB5A5B4E}" destId="{5236AD8E-6E11-4656-94AF-08413ABA0216}" srcOrd="0" destOrd="0" parTransId="{C8BC75C4-34E3-4DF5-850F-2D35B7387641}" sibTransId="{303A9AFC-A710-467F-B64E-C9B2CD327E86}"/>
    <dgm:cxn modelId="{A3C1D3A4-C7A2-485B-97B6-222EDDFC842F}" type="presOf" srcId="{5236AD8E-6E11-4656-94AF-08413ABA0216}" destId="{51ACE8D3-90F1-4BB0-9F8D-E71F534D4649}" srcOrd="1" destOrd="1" presId="urn:microsoft.com/office/officeart/2005/8/layout/vList4"/>
    <dgm:cxn modelId="{877825BD-30AA-4D5C-9800-0097E5BE9C9B}" srcId="{0010101E-2B2D-4150-A006-750A713C5891}" destId="{4DB3DC66-1307-4087-8387-FF142077BED0}" srcOrd="1" destOrd="0" parTransId="{90BAFFF0-87DA-432F-AA1E-0650B3425245}" sibTransId="{5CCB6740-9C9F-4B0E-86CB-8710E3259FCB}"/>
    <dgm:cxn modelId="{718C845A-731A-4E67-A286-0E3C8E8DC2B5}" type="presOf" srcId="{6FAC2324-8253-4896-8878-B202C761EB27}" destId="{997F8445-E8E8-4A56-ABA5-C95BA528F757}" srcOrd="1" destOrd="3" presId="urn:microsoft.com/office/officeart/2005/8/layout/vList4"/>
    <dgm:cxn modelId="{89BDA14B-11F1-4819-A95C-B4D009962021}" type="presOf" srcId="{A5A1B7D4-9928-4460-BD57-36687D97E4D4}" destId="{E83CA901-842A-468D-B193-E29959400DA2}" srcOrd="0" destOrd="2" presId="urn:microsoft.com/office/officeart/2005/8/layout/vList4"/>
    <dgm:cxn modelId="{D80B0C61-9D0F-466B-993B-588ABF1D364C}" type="presOf" srcId="{4DB3DC66-1307-4087-8387-FF142077BED0}" destId="{F857F61D-9EEB-472D-8FDA-FAA3500A0417}" srcOrd="1" destOrd="2" presId="urn:microsoft.com/office/officeart/2005/8/layout/vList4"/>
    <dgm:cxn modelId="{C14464B1-B3C6-45DE-BA7A-901BA020E47B}" type="presOf" srcId="{0010101E-2B2D-4150-A006-750A713C5891}" destId="{F857F61D-9EEB-472D-8FDA-FAA3500A0417}" srcOrd="1" destOrd="0" presId="urn:microsoft.com/office/officeart/2005/8/layout/vList4"/>
    <dgm:cxn modelId="{C41D418D-C3EA-4F6C-94D1-DF279591FD60}" type="presOf" srcId="{183BC376-1A08-424F-92FB-9D4CC5C79A71}" destId="{2C9865F8-E8B4-4A3E-ADAD-B339D4805475}" srcOrd="0" destOrd="0" presId="urn:microsoft.com/office/officeart/2005/8/layout/vList4"/>
    <dgm:cxn modelId="{9A83D7A0-0817-441D-A298-6C484B48CA7B}" type="presOf" srcId="{4DB3DC66-1307-4087-8387-FF142077BED0}" destId="{239F3493-106B-443D-AF8F-F6D5EE6D61AA}" srcOrd="0" destOrd="2" presId="urn:microsoft.com/office/officeart/2005/8/layout/vList4"/>
    <dgm:cxn modelId="{CFDAC62B-C12C-4333-9978-E055F240DF28}" srcId="{88426F7F-5108-4583-B14E-25AC2C9591F2}" destId="{A5A1B7D4-9928-4460-BD57-36687D97E4D4}" srcOrd="1" destOrd="0" parTransId="{4607ECDF-1F3F-4C75-ADBB-665B16852AF6}" sibTransId="{1569823D-221D-4DA2-95C2-7A8B51FFAA53}"/>
    <dgm:cxn modelId="{675F41ED-711B-40DE-B2B5-108DF9BA74CC}" type="presOf" srcId="{A5A1B7D4-9928-4460-BD57-36687D97E4D4}" destId="{997F8445-E8E8-4A56-ABA5-C95BA528F757}" srcOrd="1" destOrd="2" presId="urn:microsoft.com/office/officeart/2005/8/layout/vList4"/>
    <dgm:cxn modelId="{E123E4F8-A6BE-4E5D-AF8A-F520FA6DD9B4}" srcId="{183BC376-1A08-424F-92FB-9D4CC5C79A71}" destId="{91BB21C1-EFDB-4E14-8E8D-1260EB5A5B4E}" srcOrd="0" destOrd="0" parTransId="{51321171-785D-42BE-84A2-B809EAA348BF}" sibTransId="{B072AA56-1A24-4BB6-A8D6-F4DB5EA7D2DF}"/>
    <dgm:cxn modelId="{8E950454-00B1-489B-B2D7-71AD7D46CA9B}" type="presOf" srcId="{6FAC2324-8253-4896-8878-B202C761EB27}" destId="{E83CA901-842A-468D-B193-E29959400DA2}" srcOrd="0" destOrd="3" presId="urn:microsoft.com/office/officeart/2005/8/layout/vList4"/>
    <dgm:cxn modelId="{328EE98C-0943-4EA7-B6EA-0156B5094E84}" srcId="{91BB21C1-EFDB-4E14-8E8D-1260EB5A5B4E}" destId="{67E60D52-F805-4B4B-8DF3-5875B9B2028B}" srcOrd="2" destOrd="0" parTransId="{F42E0582-511D-4CDB-A3BD-C3042F688056}" sibTransId="{D8EAC815-CD79-459A-B01A-16F2222092CA}"/>
    <dgm:cxn modelId="{03A85235-9FA5-445B-A8DC-F783AEDB8408}" type="presOf" srcId="{67E60D52-F805-4B4B-8DF3-5875B9B2028B}" destId="{51ACE8D3-90F1-4BB0-9F8D-E71F534D4649}" srcOrd="1" destOrd="3" presId="urn:microsoft.com/office/officeart/2005/8/layout/vList4"/>
    <dgm:cxn modelId="{337CADEC-6EE3-4546-AA2D-02F8BDB6EFD8}" type="presParOf" srcId="{2C9865F8-E8B4-4A3E-ADAD-B339D4805475}" destId="{EF6BE41B-74D7-4BCE-8773-52E38E962678}" srcOrd="0" destOrd="0" presId="urn:microsoft.com/office/officeart/2005/8/layout/vList4"/>
    <dgm:cxn modelId="{413DA087-034D-4879-8F29-DE0A6E4F3E38}" type="presParOf" srcId="{EF6BE41B-74D7-4BCE-8773-52E38E962678}" destId="{F39E9067-50FB-48B3-A7D2-5A5223CB649A}" srcOrd="0" destOrd="0" presId="urn:microsoft.com/office/officeart/2005/8/layout/vList4"/>
    <dgm:cxn modelId="{C81F0DB8-1D06-49D2-B1C7-7CEE2ABB662C}" type="presParOf" srcId="{EF6BE41B-74D7-4BCE-8773-52E38E962678}" destId="{DAFDA225-7551-462F-8251-3EE9B90E2CA5}" srcOrd="1" destOrd="0" presId="urn:microsoft.com/office/officeart/2005/8/layout/vList4"/>
    <dgm:cxn modelId="{126ACF02-8428-4C2F-86CF-F73805B71A90}" type="presParOf" srcId="{EF6BE41B-74D7-4BCE-8773-52E38E962678}" destId="{51ACE8D3-90F1-4BB0-9F8D-E71F534D4649}" srcOrd="2" destOrd="0" presId="urn:microsoft.com/office/officeart/2005/8/layout/vList4"/>
    <dgm:cxn modelId="{4DEF03BB-0E7C-4A5E-BB05-36EFA3DBD125}" type="presParOf" srcId="{2C9865F8-E8B4-4A3E-ADAD-B339D4805475}" destId="{FA757907-6413-419A-A151-232F74716995}" srcOrd="1" destOrd="0" presId="urn:microsoft.com/office/officeart/2005/8/layout/vList4"/>
    <dgm:cxn modelId="{D765EB19-DAA3-495C-BAC5-2A7C58C0F8A2}" type="presParOf" srcId="{2C9865F8-E8B4-4A3E-ADAD-B339D4805475}" destId="{D68C1C6C-7A18-4304-9575-830E0135F13E}" srcOrd="2" destOrd="0" presId="urn:microsoft.com/office/officeart/2005/8/layout/vList4"/>
    <dgm:cxn modelId="{3D7F1707-89A9-4C5E-BC7D-B8710D0F0122}" type="presParOf" srcId="{D68C1C6C-7A18-4304-9575-830E0135F13E}" destId="{E83CA901-842A-468D-B193-E29959400DA2}" srcOrd="0" destOrd="0" presId="urn:microsoft.com/office/officeart/2005/8/layout/vList4"/>
    <dgm:cxn modelId="{E224B80A-D3CC-4DCE-AF0A-B23AA2A2B1BB}" type="presParOf" srcId="{D68C1C6C-7A18-4304-9575-830E0135F13E}" destId="{BAF2655A-6EBD-412D-817B-FDA49802FDED}" srcOrd="1" destOrd="0" presId="urn:microsoft.com/office/officeart/2005/8/layout/vList4"/>
    <dgm:cxn modelId="{49AD75E4-7B0C-488F-A143-E218EFA61709}" type="presParOf" srcId="{D68C1C6C-7A18-4304-9575-830E0135F13E}" destId="{997F8445-E8E8-4A56-ABA5-C95BA528F757}" srcOrd="2" destOrd="0" presId="urn:microsoft.com/office/officeart/2005/8/layout/vList4"/>
    <dgm:cxn modelId="{FF670106-5CA9-4E31-B518-8D23A40505D0}" type="presParOf" srcId="{2C9865F8-E8B4-4A3E-ADAD-B339D4805475}" destId="{4EE0D877-875B-40A8-8BA8-08019CE021CD}" srcOrd="3" destOrd="0" presId="urn:microsoft.com/office/officeart/2005/8/layout/vList4"/>
    <dgm:cxn modelId="{801F26E1-9C41-46EC-AB3E-ECF7E35294B0}" type="presParOf" srcId="{2C9865F8-E8B4-4A3E-ADAD-B339D4805475}" destId="{CFE0554B-920A-4F4D-8990-39382032E16E}" srcOrd="4" destOrd="0" presId="urn:microsoft.com/office/officeart/2005/8/layout/vList4"/>
    <dgm:cxn modelId="{33FE0ECD-C03B-4EEF-BA46-6AB39A6C9810}" type="presParOf" srcId="{CFE0554B-920A-4F4D-8990-39382032E16E}" destId="{239F3493-106B-443D-AF8F-F6D5EE6D61AA}" srcOrd="0" destOrd="0" presId="urn:microsoft.com/office/officeart/2005/8/layout/vList4"/>
    <dgm:cxn modelId="{3E918E1B-8155-4DB8-B436-912E1C2737B9}" type="presParOf" srcId="{CFE0554B-920A-4F4D-8990-39382032E16E}" destId="{4250AE49-CEFA-473D-AA6A-8A635FB209DF}" srcOrd="1" destOrd="0" presId="urn:microsoft.com/office/officeart/2005/8/layout/vList4"/>
    <dgm:cxn modelId="{914656A1-61A9-4123-87CA-6BA8C8997ECC}" type="presParOf" srcId="{CFE0554B-920A-4F4D-8990-39382032E16E}" destId="{F857F61D-9EEB-472D-8FDA-FAA3500A041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D143FD-ECBD-417C-962C-817E99AB4596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BA99A099-62EF-4289-9497-BE8CC6ACBF66}">
      <dgm:prSet phldrT="[Text]" custT="1"/>
      <dgm:spPr/>
      <dgm:t>
        <a:bodyPr anchor="t"/>
        <a:lstStyle/>
        <a:p>
          <a:r>
            <a:rPr lang="nl-BE" sz="2400" b="1" dirty="0" smtClean="0"/>
            <a:t>Wat?</a:t>
          </a:r>
          <a:r>
            <a:rPr lang="nl-BE" sz="2300" b="1" dirty="0" smtClean="0"/>
            <a:t/>
          </a:r>
          <a:br>
            <a:rPr lang="nl-BE" sz="2300" b="1" dirty="0" smtClean="0"/>
          </a:br>
          <a:r>
            <a:rPr lang="nl-BE" sz="2000" b="0" dirty="0" smtClean="0"/>
            <a:t>Set van regels tussen verschillende partijen afgedwongen zonder vertrouwde autoriteit </a:t>
          </a:r>
          <a:endParaRPr lang="nl-BE" sz="2000" b="0" dirty="0"/>
        </a:p>
      </dgm:t>
    </dgm:pt>
    <dgm:pt modelId="{77904D30-3487-4734-A87B-F526857EFC87}" type="parTrans" cxnId="{1EE958D0-2C41-4CBE-A3D7-00F581723FB2}">
      <dgm:prSet/>
      <dgm:spPr/>
      <dgm:t>
        <a:bodyPr/>
        <a:lstStyle/>
        <a:p>
          <a:endParaRPr lang="nl-BE"/>
        </a:p>
      </dgm:t>
    </dgm:pt>
    <dgm:pt modelId="{D2DE00BF-6240-4F65-98A8-527597785972}" type="sibTrans" cxnId="{1EE958D0-2C41-4CBE-A3D7-00F581723FB2}">
      <dgm:prSet/>
      <dgm:spPr/>
      <dgm:t>
        <a:bodyPr/>
        <a:lstStyle/>
        <a:p>
          <a:endParaRPr lang="nl-BE"/>
        </a:p>
      </dgm:t>
    </dgm:pt>
    <dgm:pt modelId="{33C46CF6-07D1-4297-80A7-E0944F3D2C31}">
      <dgm:prSet phldrT="[Text]" custT="1"/>
      <dgm:spPr/>
      <dgm:t>
        <a:bodyPr/>
        <a:lstStyle/>
        <a:p>
          <a:r>
            <a:rPr lang="nl-BE" sz="2400" b="1" dirty="0" smtClean="0"/>
            <a:t>Young </a:t>
          </a:r>
          <a:r>
            <a:rPr lang="nl-BE" sz="2400" b="1" dirty="0" err="1" smtClean="0"/>
            <a:t>potential</a:t>
          </a:r>
          <a:endParaRPr lang="nl-BE" sz="2400" dirty="0"/>
        </a:p>
      </dgm:t>
    </dgm:pt>
    <dgm:pt modelId="{63E020DB-8A12-4D91-8064-E6FE8D921AF4}" type="parTrans" cxnId="{8C0B10F7-813B-4C70-B2C1-BF521164BA3E}">
      <dgm:prSet/>
      <dgm:spPr/>
      <dgm:t>
        <a:bodyPr/>
        <a:lstStyle/>
        <a:p>
          <a:endParaRPr lang="nl-BE"/>
        </a:p>
      </dgm:t>
    </dgm:pt>
    <dgm:pt modelId="{B1ECCCDF-DA56-46DF-9A1D-D4347F79E335}" type="sibTrans" cxnId="{8C0B10F7-813B-4C70-B2C1-BF521164BA3E}">
      <dgm:prSet/>
      <dgm:spPr/>
      <dgm:t>
        <a:bodyPr/>
        <a:lstStyle/>
        <a:p>
          <a:endParaRPr lang="nl-BE"/>
        </a:p>
      </dgm:t>
    </dgm:pt>
    <dgm:pt modelId="{B73EF832-DD4D-464D-BB8E-2A9FCD757B34}">
      <dgm:prSet phldrT="[Text]" custT="1"/>
      <dgm:spPr/>
      <dgm:t>
        <a:bodyPr/>
        <a:lstStyle/>
        <a:p>
          <a:r>
            <a:rPr lang="nl-BE" sz="2400" b="1" dirty="0" smtClean="0"/>
            <a:t>Een concrete applicatie bouwen</a:t>
          </a:r>
          <a:br>
            <a:rPr lang="nl-BE" sz="2400" b="1" dirty="0" smtClean="0"/>
          </a:br>
          <a:r>
            <a:rPr lang="nl-BE" sz="2000" dirty="0" smtClean="0"/>
            <a:t>Kan minder evident zijn dan het lijkt</a:t>
          </a:r>
          <a:endParaRPr lang="nl-BE" sz="2400" dirty="0"/>
        </a:p>
      </dgm:t>
    </dgm:pt>
    <dgm:pt modelId="{705604F6-EE95-4A61-A1F9-D96A58CE2B24}" type="parTrans" cxnId="{BAF84B1E-A526-4599-919B-BA1D2473314A}">
      <dgm:prSet/>
      <dgm:spPr/>
      <dgm:t>
        <a:bodyPr/>
        <a:lstStyle/>
        <a:p>
          <a:endParaRPr lang="nl-BE"/>
        </a:p>
      </dgm:t>
    </dgm:pt>
    <dgm:pt modelId="{96EEA89A-BD7C-4B57-94D6-1A7F8998E28B}" type="sibTrans" cxnId="{BAF84B1E-A526-4599-919B-BA1D2473314A}">
      <dgm:prSet/>
      <dgm:spPr/>
      <dgm:t>
        <a:bodyPr/>
        <a:lstStyle/>
        <a:p>
          <a:endParaRPr lang="nl-BE"/>
        </a:p>
      </dgm:t>
    </dgm:pt>
    <dgm:pt modelId="{A85D9EF8-011C-4160-804E-152182C184B8}">
      <dgm:prSet phldrT="[Text]" custT="1"/>
      <dgm:spPr/>
      <dgm:t>
        <a:bodyPr/>
        <a:lstStyle/>
        <a:p>
          <a:r>
            <a:rPr lang="nl-BE" sz="2000" dirty="0" err="1" smtClean="0"/>
            <a:t>Disruptief</a:t>
          </a:r>
          <a:r>
            <a:rPr lang="nl-BE" sz="2000" dirty="0" smtClean="0"/>
            <a:t> / hype / onvolwassen =&gt; experimenteer</a:t>
          </a:r>
          <a:endParaRPr lang="nl-BE" sz="2000" dirty="0"/>
        </a:p>
      </dgm:t>
    </dgm:pt>
    <dgm:pt modelId="{84AB5D69-6271-4F44-8C9F-BE752F4C4B3F}" type="parTrans" cxnId="{8F343D1D-F9DE-473E-9646-27A9613DC0CD}">
      <dgm:prSet/>
      <dgm:spPr/>
      <dgm:t>
        <a:bodyPr/>
        <a:lstStyle/>
        <a:p>
          <a:endParaRPr lang="nl-BE"/>
        </a:p>
      </dgm:t>
    </dgm:pt>
    <dgm:pt modelId="{BF919799-B114-4AF9-AC57-89CF14D51A17}" type="sibTrans" cxnId="{8F343D1D-F9DE-473E-9646-27A9613DC0CD}">
      <dgm:prSet/>
      <dgm:spPr/>
      <dgm:t>
        <a:bodyPr/>
        <a:lstStyle/>
        <a:p>
          <a:endParaRPr lang="nl-BE"/>
        </a:p>
      </dgm:t>
    </dgm:pt>
    <dgm:pt modelId="{A0C3A731-C6AE-41D6-924B-F028C278209D}">
      <dgm:prSet custT="1"/>
      <dgm:spPr/>
      <dgm:t>
        <a:bodyPr/>
        <a:lstStyle/>
        <a:p>
          <a:r>
            <a:rPr lang="nl-BE" sz="2000" dirty="0" smtClean="0"/>
            <a:t>Evolueert snel</a:t>
          </a:r>
        </a:p>
      </dgm:t>
    </dgm:pt>
    <dgm:pt modelId="{B42E9DF0-5E1F-4F77-8FC4-5762BCD66B5D}" type="parTrans" cxnId="{F447206D-378E-4F96-A481-3C19B7143133}">
      <dgm:prSet/>
      <dgm:spPr/>
      <dgm:t>
        <a:bodyPr/>
        <a:lstStyle/>
        <a:p>
          <a:endParaRPr lang="nl-BE"/>
        </a:p>
      </dgm:t>
    </dgm:pt>
    <dgm:pt modelId="{63095B38-2383-43DD-90F7-1CEC2CA17764}" type="sibTrans" cxnId="{F447206D-378E-4F96-A481-3C19B7143133}">
      <dgm:prSet/>
      <dgm:spPr/>
      <dgm:t>
        <a:bodyPr/>
        <a:lstStyle/>
        <a:p>
          <a:endParaRPr lang="nl-BE"/>
        </a:p>
      </dgm:t>
    </dgm:pt>
    <dgm:pt modelId="{564A9739-3AA0-4D72-8394-765D2A81FBEE}">
      <dgm:prSet/>
      <dgm:spPr/>
      <dgm:t>
        <a:bodyPr/>
        <a:lstStyle/>
        <a:p>
          <a:endParaRPr lang="nl-BE" sz="2000" dirty="0" smtClean="0"/>
        </a:p>
      </dgm:t>
    </dgm:pt>
    <dgm:pt modelId="{5190B1BC-CB2A-4CAB-8441-9448AE82755C}" type="parTrans" cxnId="{A5921CD0-CAA0-4517-A242-C3CF3AC10020}">
      <dgm:prSet/>
      <dgm:spPr/>
      <dgm:t>
        <a:bodyPr/>
        <a:lstStyle/>
        <a:p>
          <a:endParaRPr lang="nl-BE"/>
        </a:p>
      </dgm:t>
    </dgm:pt>
    <dgm:pt modelId="{CFFAE96F-BFDA-4732-A38A-09317B1393AD}" type="sibTrans" cxnId="{A5921CD0-CAA0-4517-A242-C3CF3AC10020}">
      <dgm:prSet/>
      <dgm:spPr/>
      <dgm:t>
        <a:bodyPr/>
        <a:lstStyle/>
        <a:p>
          <a:endParaRPr lang="nl-BE"/>
        </a:p>
      </dgm:t>
    </dgm:pt>
    <dgm:pt modelId="{F79765F1-A54F-47D5-B926-BD3369294386}">
      <dgm:prSet custT="1"/>
      <dgm:spPr/>
      <dgm:t>
        <a:bodyPr/>
        <a:lstStyle/>
        <a:p>
          <a:r>
            <a:rPr lang="nl-BE" sz="2000" dirty="0" smtClean="0"/>
            <a:t>Meer mogelijkheden</a:t>
          </a:r>
        </a:p>
      </dgm:t>
    </dgm:pt>
    <dgm:pt modelId="{B28A2CBE-D8F9-4B52-AEE1-247D63B85821}" type="sibTrans" cxnId="{9F4EEF22-4097-43F9-9A31-0AC6CFB0B579}">
      <dgm:prSet/>
      <dgm:spPr/>
      <dgm:t>
        <a:bodyPr/>
        <a:lstStyle/>
        <a:p>
          <a:endParaRPr lang="nl-BE"/>
        </a:p>
      </dgm:t>
    </dgm:pt>
    <dgm:pt modelId="{9313F0A9-F3FA-41AD-8FC5-83787BC1B9CB}" type="parTrans" cxnId="{9F4EEF22-4097-43F9-9A31-0AC6CFB0B579}">
      <dgm:prSet/>
      <dgm:spPr/>
      <dgm:t>
        <a:bodyPr/>
        <a:lstStyle/>
        <a:p>
          <a:endParaRPr lang="nl-BE"/>
        </a:p>
      </dgm:t>
    </dgm:pt>
    <dgm:pt modelId="{17E43368-46E4-4733-B46B-4C72845EA213}" type="pres">
      <dgm:prSet presAssocID="{0CD143FD-ECBD-417C-962C-817E99AB459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0CA7EBEF-BB75-4CAD-A4F1-96A36A450CB4}" type="pres">
      <dgm:prSet presAssocID="{BA99A099-62EF-4289-9497-BE8CC6ACBF66}" presName="comp" presStyleCnt="0"/>
      <dgm:spPr/>
    </dgm:pt>
    <dgm:pt modelId="{11718AE5-CDDA-46FF-A90B-858461E6B0C3}" type="pres">
      <dgm:prSet presAssocID="{BA99A099-62EF-4289-9497-BE8CC6ACBF66}" presName="box" presStyleLbl="node1" presStyleIdx="0" presStyleCnt="3"/>
      <dgm:spPr/>
      <dgm:t>
        <a:bodyPr/>
        <a:lstStyle/>
        <a:p>
          <a:endParaRPr lang="nl-BE"/>
        </a:p>
      </dgm:t>
    </dgm:pt>
    <dgm:pt modelId="{B2E93BF6-45AE-45E4-8966-86FFD0C02929}" type="pres">
      <dgm:prSet presAssocID="{BA99A099-62EF-4289-9497-BE8CC6ACBF66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nl-BE"/>
        </a:p>
      </dgm:t>
    </dgm:pt>
    <dgm:pt modelId="{21FEC911-EA24-4EEC-BD0A-8FE6042DDC28}" type="pres">
      <dgm:prSet presAssocID="{BA99A099-62EF-4289-9497-BE8CC6ACBF6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4BB716C1-C61D-4C11-992C-3E06CE148CCA}" type="pres">
      <dgm:prSet presAssocID="{D2DE00BF-6240-4F65-98A8-527597785972}" presName="spacer" presStyleCnt="0"/>
      <dgm:spPr/>
    </dgm:pt>
    <dgm:pt modelId="{241B3BE6-B8E5-46EA-95DB-A37669777546}" type="pres">
      <dgm:prSet presAssocID="{33C46CF6-07D1-4297-80A7-E0944F3D2C31}" presName="comp" presStyleCnt="0"/>
      <dgm:spPr/>
    </dgm:pt>
    <dgm:pt modelId="{60B3603F-7264-464D-8194-AAF51E174A70}" type="pres">
      <dgm:prSet presAssocID="{33C46CF6-07D1-4297-80A7-E0944F3D2C31}" presName="box" presStyleLbl="node1" presStyleIdx="1" presStyleCnt="3"/>
      <dgm:spPr/>
      <dgm:t>
        <a:bodyPr/>
        <a:lstStyle/>
        <a:p>
          <a:endParaRPr lang="nl-BE"/>
        </a:p>
      </dgm:t>
    </dgm:pt>
    <dgm:pt modelId="{28176EF0-7ADC-4FE8-A949-2C6F155F9061}" type="pres">
      <dgm:prSet presAssocID="{33C46CF6-07D1-4297-80A7-E0944F3D2C31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nl-BE"/>
        </a:p>
      </dgm:t>
    </dgm:pt>
    <dgm:pt modelId="{6B0D371A-70F1-4161-BE1F-D122BAFCD351}" type="pres">
      <dgm:prSet presAssocID="{33C46CF6-07D1-4297-80A7-E0944F3D2C3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7576688-EC57-47A6-8696-E0690C7BB258}" type="pres">
      <dgm:prSet presAssocID="{B1ECCCDF-DA56-46DF-9A1D-D4347F79E335}" presName="spacer" presStyleCnt="0"/>
      <dgm:spPr/>
    </dgm:pt>
    <dgm:pt modelId="{33983E68-3C3F-48C6-8A46-C92B83B43475}" type="pres">
      <dgm:prSet presAssocID="{B73EF832-DD4D-464D-BB8E-2A9FCD757B34}" presName="comp" presStyleCnt="0"/>
      <dgm:spPr/>
    </dgm:pt>
    <dgm:pt modelId="{D800F6A0-9CC5-4BC4-960A-B97EDC610E94}" type="pres">
      <dgm:prSet presAssocID="{B73EF832-DD4D-464D-BB8E-2A9FCD757B34}" presName="box" presStyleLbl="node1" presStyleIdx="2" presStyleCnt="3"/>
      <dgm:spPr/>
      <dgm:t>
        <a:bodyPr/>
        <a:lstStyle/>
        <a:p>
          <a:endParaRPr lang="nl-BE"/>
        </a:p>
      </dgm:t>
    </dgm:pt>
    <dgm:pt modelId="{3817D898-7941-4F96-ACD5-89D98862E3B3}" type="pres">
      <dgm:prSet presAssocID="{B73EF832-DD4D-464D-BB8E-2A9FCD757B34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nl-BE"/>
        </a:p>
      </dgm:t>
    </dgm:pt>
    <dgm:pt modelId="{C27EAEE0-F0D2-4321-B87E-D2F1AE57FC8B}" type="pres">
      <dgm:prSet presAssocID="{B73EF832-DD4D-464D-BB8E-2A9FCD757B3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8F343D1D-F9DE-473E-9646-27A9613DC0CD}" srcId="{33C46CF6-07D1-4297-80A7-E0944F3D2C31}" destId="{A85D9EF8-011C-4160-804E-152182C184B8}" srcOrd="0" destOrd="0" parTransId="{84AB5D69-6271-4F44-8C9F-BE752F4C4B3F}" sibTransId="{BF919799-B114-4AF9-AC57-89CF14D51A17}"/>
    <dgm:cxn modelId="{55351758-86D7-49B6-A6D7-CB86B3C621C9}" type="presOf" srcId="{A85D9EF8-011C-4160-804E-152182C184B8}" destId="{6B0D371A-70F1-4161-BE1F-D122BAFCD351}" srcOrd="1" destOrd="1" presId="urn:microsoft.com/office/officeart/2005/8/layout/vList4"/>
    <dgm:cxn modelId="{6CAEAC83-BD6E-44AD-A0C5-942CCE3D27F7}" type="presOf" srcId="{B73EF832-DD4D-464D-BB8E-2A9FCD757B34}" destId="{C27EAEE0-F0D2-4321-B87E-D2F1AE57FC8B}" srcOrd="1" destOrd="0" presId="urn:microsoft.com/office/officeart/2005/8/layout/vList4"/>
    <dgm:cxn modelId="{18B87F11-31FD-49C9-9D27-9BC2CB5E6053}" type="presOf" srcId="{A85D9EF8-011C-4160-804E-152182C184B8}" destId="{60B3603F-7264-464D-8194-AAF51E174A70}" srcOrd="0" destOrd="1" presId="urn:microsoft.com/office/officeart/2005/8/layout/vList4"/>
    <dgm:cxn modelId="{9EEA269C-7BCD-470F-BCB7-7BD914F05A38}" type="presOf" srcId="{564A9739-3AA0-4D72-8394-765D2A81FBEE}" destId="{D800F6A0-9CC5-4BC4-960A-B97EDC610E94}" srcOrd="0" destOrd="1" presId="urn:microsoft.com/office/officeart/2005/8/layout/vList4"/>
    <dgm:cxn modelId="{F447206D-378E-4F96-A481-3C19B7143133}" srcId="{33C46CF6-07D1-4297-80A7-E0944F3D2C31}" destId="{A0C3A731-C6AE-41D6-924B-F028C278209D}" srcOrd="1" destOrd="0" parTransId="{B42E9DF0-5E1F-4F77-8FC4-5762BCD66B5D}" sibTransId="{63095B38-2383-43DD-90F7-1CEC2CA17764}"/>
    <dgm:cxn modelId="{3DFC5587-E4EF-441F-8F21-078D806E08E3}" type="presOf" srcId="{BA99A099-62EF-4289-9497-BE8CC6ACBF66}" destId="{21FEC911-EA24-4EEC-BD0A-8FE6042DDC28}" srcOrd="1" destOrd="0" presId="urn:microsoft.com/office/officeart/2005/8/layout/vList4"/>
    <dgm:cxn modelId="{DEF4B006-193F-481E-BD1A-5B28026AA37A}" type="presOf" srcId="{A0C3A731-C6AE-41D6-924B-F028C278209D}" destId="{60B3603F-7264-464D-8194-AAF51E174A70}" srcOrd="0" destOrd="2" presId="urn:microsoft.com/office/officeart/2005/8/layout/vList4"/>
    <dgm:cxn modelId="{9F4EEF22-4097-43F9-9A31-0AC6CFB0B579}" srcId="{33C46CF6-07D1-4297-80A7-E0944F3D2C31}" destId="{F79765F1-A54F-47D5-B926-BD3369294386}" srcOrd="2" destOrd="0" parTransId="{9313F0A9-F3FA-41AD-8FC5-83787BC1B9CB}" sibTransId="{B28A2CBE-D8F9-4B52-AEE1-247D63B85821}"/>
    <dgm:cxn modelId="{FB432B7B-5EC3-47EE-B542-28833C395964}" type="presOf" srcId="{33C46CF6-07D1-4297-80A7-E0944F3D2C31}" destId="{60B3603F-7264-464D-8194-AAF51E174A70}" srcOrd="0" destOrd="0" presId="urn:microsoft.com/office/officeart/2005/8/layout/vList4"/>
    <dgm:cxn modelId="{A5921CD0-CAA0-4517-A242-C3CF3AC10020}" srcId="{B73EF832-DD4D-464D-BB8E-2A9FCD757B34}" destId="{564A9739-3AA0-4D72-8394-765D2A81FBEE}" srcOrd="0" destOrd="0" parTransId="{5190B1BC-CB2A-4CAB-8441-9448AE82755C}" sibTransId="{CFFAE96F-BFDA-4732-A38A-09317B1393AD}"/>
    <dgm:cxn modelId="{1EDEAB3B-1E3D-4C1A-99E2-AA4CF988ACCA}" type="presOf" srcId="{33C46CF6-07D1-4297-80A7-E0944F3D2C31}" destId="{6B0D371A-70F1-4161-BE1F-D122BAFCD351}" srcOrd="1" destOrd="0" presId="urn:microsoft.com/office/officeart/2005/8/layout/vList4"/>
    <dgm:cxn modelId="{0CE432FF-BACD-4AD3-B440-83471992CA2B}" type="presOf" srcId="{BA99A099-62EF-4289-9497-BE8CC6ACBF66}" destId="{11718AE5-CDDA-46FF-A90B-858461E6B0C3}" srcOrd="0" destOrd="0" presId="urn:microsoft.com/office/officeart/2005/8/layout/vList4"/>
    <dgm:cxn modelId="{ED2048D9-6EE2-4DC4-8608-2F9F80729840}" type="presOf" srcId="{F79765F1-A54F-47D5-B926-BD3369294386}" destId="{6B0D371A-70F1-4161-BE1F-D122BAFCD351}" srcOrd="1" destOrd="3" presId="urn:microsoft.com/office/officeart/2005/8/layout/vList4"/>
    <dgm:cxn modelId="{BAF84B1E-A526-4599-919B-BA1D2473314A}" srcId="{0CD143FD-ECBD-417C-962C-817E99AB4596}" destId="{B73EF832-DD4D-464D-BB8E-2A9FCD757B34}" srcOrd="2" destOrd="0" parTransId="{705604F6-EE95-4A61-A1F9-D96A58CE2B24}" sibTransId="{96EEA89A-BD7C-4B57-94D6-1A7F8998E28B}"/>
    <dgm:cxn modelId="{B2B1A808-11D5-404B-9B3B-EAFF36D3D7B5}" type="presOf" srcId="{B73EF832-DD4D-464D-BB8E-2A9FCD757B34}" destId="{D800F6A0-9CC5-4BC4-960A-B97EDC610E94}" srcOrd="0" destOrd="0" presId="urn:microsoft.com/office/officeart/2005/8/layout/vList4"/>
    <dgm:cxn modelId="{5AFE465C-ECF1-41BA-842E-1DDB19A45676}" type="presOf" srcId="{F79765F1-A54F-47D5-B926-BD3369294386}" destId="{60B3603F-7264-464D-8194-AAF51E174A70}" srcOrd="0" destOrd="3" presId="urn:microsoft.com/office/officeart/2005/8/layout/vList4"/>
    <dgm:cxn modelId="{AD2BF818-03DE-42EC-BCD3-6609E234F084}" type="presOf" srcId="{0CD143FD-ECBD-417C-962C-817E99AB4596}" destId="{17E43368-46E4-4733-B46B-4C72845EA213}" srcOrd="0" destOrd="0" presId="urn:microsoft.com/office/officeart/2005/8/layout/vList4"/>
    <dgm:cxn modelId="{1EE958D0-2C41-4CBE-A3D7-00F581723FB2}" srcId="{0CD143FD-ECBD-417C-962C-817E99AB4596}" destId="{BA99A099-62EF-4289-9497-BE8CC6ACBF66}" srcOrd="0" destOrd="0" parTransId="{77904D30-3487-4734-A87B-F526857EFC87}" sibTransId="{D2DE00BF-6240-4F65-98A8-527597785972}"/>
    <dgm:cxn modelId="{7277493D-ED29-4234-A24C-33FF8B0EAAFB}" type="presOf" srcId="{A0C3A731-C6AE-41D6-924B-F028C278209D}" destId="{6B0D371A-70F1-4161-BE1F-D122BAFCD351}" srcOrd="1" destOrd="2" presId="urn:microsoft.com/office/officeart/2005/8/layout/vList4"/>
    <dgm:cxn modelId="{2EC8340E-F5B2-40C9-B846-6B48C6CEA25E}" type="presOf" srcId="{564A9739-3AA0-4D72-8394-765D2A81FBEE}" destId="{C27EAEE0-F0D2-4321-B87E-D2F1AE57FC8B}" srcOrd="1" destOrd="1" presId="urn:microsoft.com/office/officeart/2005/8/layout/vList4"/>
    <dgm:cxn modelId="{8C0B10F7-813B-4C70-B2C1-BF521164BA3E}" srcId="{0CD143FD-ECBD-417C-962C-817E99AB4596}" destId="{33C46CF6-07D1-4297-80A7-E0944F3D2C31}" srcOrd="1" destOrd="0" parTransId="{63E020DB-8A12-4D91-8064-E6FE8D921AF4}" sibTransId="{B1ECCCDF-DA56-46DF-9A1D-D4347F79E335}"/>
    <dgm:cxn modelId="{A8D5340A-FCBC-4349-BE2B-9F0FEA18055F}" type="presParOf" srcId="{17E43368-46E4-4733-B46B-4C72845EA213}" destId="{0CA7EBEF-BB75-4CAD-A4F1-96A36A450CB4}" srcOrd="0" destOrd="0" presId="urn:microsoft.com/office/officeart/2005/8/layout/vList4"/>
    <dgm:cxn modelId="{4D6646F3-A86C-4E72-B14E-493E353EE44A}" type="presParOf" srcId="{0CA7EBEF-BB75-4CAD-A4F1-96A36A450CB4}" destId="{11718AE5-CDDA-46FF-A90B-858461E6B0C3}" srcOrd="0" destOrd="0" presId="urn:microsoft.com/office/officeart/2005/8/layout/vList4"/>
    <dgm:cxn modelId="{24089178-D340-4F43-A47A-605EEA8F4110}" type="presParOf" srcId="{0CA7EBEF-BB75-4CAD-A4F1-96A36A450CB4}" destId="{B2E93BF6-45AE-45E4-8966-86FFD0C02929}" srcOrd="1" destOrd="0" presId="urn:microsoft.com/office/officeart/2005/8/layout/vList4"/>
    <dgm:cxn modelId="{67DDD2C7-A0DA-423E-BBE2-A655578934C1}" type="presParOf" srcId="{0CA7EBEF-BB75-4CAD-A4F1-96A36A450CB4}" destId="{21FEC911-EA24-4EEC-BD0A-8FE6042DDC28}" srcOrd="2" destOrd="0" presId="urn:microsoft.com/office/officeart/2005/8/layout/vList4"/>
    <dgm:cxn modelId="{1FBAA5C1-6CC5-4180-8114-67596115C7F9}" type="presParOf" srcId="{17E43368-46E4-4733-B46B-4C72845EA213}" destId="{4BB716C1-C61D-4C11-992C-3E06CE148CCA}" srcOrd="1" destOrd="0" presId="urn:microsoft.com/office/officeart/2005/8/layout/vList4"/>
    <dgm:cxn modelId="{2F94A290-5001-45D8-B09F-BD985B708D2A}" type="presParOf" srcId="{17E43368-46E4-4733-B46B-4C72845EA213}" destId="{241B3BE6-B8E5-46EA-95DB-A37669777546}" srcOrd="2" destOrd="0" presId="urn:microsoft.com/office/officeart/2005/8/layout/vList4"/>
    <dgm:cxn modelId="{1AA7F503-01B8-47E0-A796-3047DDB51548}" type="presParOf" srcId="{241B3BE6-B8E5-46EA-95DB-A37669777546}" destId="{60B3603F-7264-464D-8194-AAF51E174A70}" srcOrd="0" destOrd="0" presId="urn:microsoft.com/office/officeart/2005/8/layout/vList4"/>
    <dgm:cxn modelId="{F6C44320-413D-4B1F-9E28-4F94FC0DEB29}" type="presParOf" srcId="{241B3BE6-B8E5-46EA-95DB-A37669777546}" destId="{28176EF0-7ADC-4FE8-A949-2C6F155F9061}" srcOrd="1" destOrd="0" presId="urn:microsoft.com/office/officeart/2005/8/layout/vList4"/>
    <dgm:cxn modelId="{50B4CD6A-AE19-45F4-91F2-22887CD40C6A}" type="presParOf" srcId="{241B3BE6-B8E5-46EA-95DB-A37669777546}" destId="{6B0D371A-70F1-4161-BE1F-D122BAFCD351}" srcOrd="2" destOrd="0" presId="urn:microsoft.com/office/officeart/2005/8/layout/vList4"/>
    <dgm:cxn modelId="{0A3A7A52-7D4C-4EA9-92E0-29B66CE19A57}" type="presParOf" srcId="{17E43368-46E4-4733-B46B-4C72845EA213}" destId="{77576688-EC57-47A6-8696-E0690C7BB258}" srcOrd="3" destOrd="0" presId="urn:microsoft.com/office/officeart/2005/8/layout/vList4"/>
    <dgm:cxn modelId="{3D029242-E6A3-4CCD-811B-EA615CA5BFBF}" type="presParOf" srcId="{17E43368-46E4-4733-B46B-4C72845EA213}" destId="{33983E68-3C3F-48C6-8A46-C92B83B43475}" srcOrd="4" destOrd="0" presId="urn:microsoft.com/office/officeart/2005/8/layout/vList4"/>
    <dgm:cxn modelId="{7DFF1F43-ECF6-46D7-B003-B9C51098219B}" type="presParOf" srcId="{33983E68-3C3F-48C6-8A46-C92B83B43475}" destId="{D800F6A0-9CC5-4BC4-960A-B97EDC610E94}" srcOrd="0" destOrd="0" presId="urn:microsoft.com/office/officeart/2005/8/layout/vList4"/>
    <dgm:cxn modelId="{F1E29DEF-CB52-4D0C-8674-034D8AA4F46D}" type="presParOf" srcId="{33983E68-3C3F-48C6-8A46-C92B83B43475}" destId="{3817D898-7941-4F96-ACD5-89D98862E3B3}" srcOrd="1" destOrd="0" presId="urn:microsoft.com/office/officeart/2005/8/layout/vList4"/>
    <dgm:cxn modelId="{6F9C46F0-8AA5-45A8-BF9E-2EAF264E8FB9}" type="presParOf" srcId="{33983E68-3C3F-48C6-8A46-C92B83B43475}" destId="{C27EAEE0-F0D2-4321-B87E-D2F1AE57FC8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D143FD-ECBD-417C-962C-817E99AB4596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BA99A099-62EF-4289-9497-BE8CC6ACBF66}">
      <dgm:prSet phldrT="[Text]"/>
      <dgm:spPr/>
      <dgm:t>
        <a:bodyPr/>
        <a:lstStyle/>
        <a:p>
          <a:r>
            <a:rPr lang="nl-BE" b="1" dirty="0" smtClean="0"/>
            <a:t>Nieuw paradigma</a:t>
          </a:r>
          <a:endParaRPr lang="nl-BE" dirty="0"/>
        </a:p>
      </dgm:t>
    </dgm:pt>
    <dgm:pt modelId="{77904D30-3487-4734-A87B-F526857EFC87}" type="parTrans" cxnId="{1EE958D0-2C41-4CBE-A3D7-00F581723FB2}">
      <dgm:prSet/>
      <dgm:spPr/>
      <dgm:t>
        <a:bodyPr/>
        <a:lstStyle/>
        <a:p>
          <a:endParaRPr lang="nl-BE"/>
        </a:p>
      </dgm:t>
    </dgm:pt>
    <dgm:pt modelId="{D2DE00BF-6240-4F65-98A8-527597785972}" type="sibTrans" cxnId="{1EE958D0-2C41-4CBE-A3D7-00F581723FB2}">
      <dgm:prSet/>
      <dgm:spPr/>
      <dgm:t>
        <a:bodyPr/>
        <a:lstStyle/>
        <a:p>
          <a:endParaRPr lang="nl-BE"/>
        </a:p>
      </dgm:t>
    </dgm:pt>
    <dgm:pt modelId="{33C46CF6-07D1-4297-80A7-E0944F3D2C31}">
      <dgm:prSet phldrT="[Text]"/>
      <dgm:spPr/>
      <dgm:t>
        <a:bodyPr/>
        <a:lstStyle/>
        <a:p>
          <a:r>
            <a:rPr lang="nl-BE" b="1" dirty="0" smtClean="0"/>
            <a:t>Geen oplossing voor alles</a:t>
          </a:r>
          <a:endParaRPr lang="nl-BE" dirty="0"/>
        </a:p>
      </dgm:t>
    </dgm:pt>
    <dgm:pt modelId="{63E020DB-8A12-4D91-8064-E6FE8D921AF4}" type="parTrans" cxnId="{8C0B10F7-813B-4C70-B2C1-BF521164BA3E}">
      <dgm:prSet/>
      <dgm:spPr/>
      <dgm:t>
        <a:bodyPr/>
        <a:lstStyle/>
        <a:p>
          <a:endParaRPr lang="nl-BE"/>
        </a:p>
      </dgm:t>
    </dgm:pt>
    <dgm:pt modelId="{B1ECCCDF-DA56-46DF-9A1D-D4347F79E335}" type="sibTrans" cxnId="{8C0B10F7-813B-4C70-B2C1-BF521164BA3E}">
      <dgm:prSet/>
      <dgm:spPr/>
      <dgm:t>
        <a:bodyPr/>
        <a:lstStyle/>
        <a:p>
          <a:endParaRPr lang="nl-BE"/>
        </a:p>
      </dgm:t>
    </dgm:pt>
    <dgm:pt modelId="{00791D28-7F03-464F-82DE-1476FDF61579}">
      <dgm:prSet phldrT="[Text]"/>
      <dgm:spPr/>
      <dgm:t>
        <a:bodyPr/>
        <a:lstStyle/>
        <a:p>
          <a:r>
            <a:rPr lang="nl-BE" dirty="0" smtClean="0"/>
            <a:t>Vaak evident van ver, maar soms verre van evident</a:t>
          </a:r>
          <a:endParaRPr lang="nl-BE" dirty="0"/>
        </a:p>
      </dgm:t>
    </dgm:pt>
    <dgm:pt modelId="{94FB474A-BD26-44F5-AAB3-BC5DE88AF534}" type="parTrans" cxnId="{22D5A5D4-AE73-43B7-AC6D-85A87E3D6E0E}">
      <dgm:prSet/>
      <dgm:spPr/>
      <dgm:t>
        <a:bodyPr/>
        <a:lstStyle/>
        <a:p>
          <a:endParaRPr lang="nl-BE"/>
        </a:p>
      </dgm:t>
    </dgm:pt>
    <dgm:pt modelId="{F291222D-5EA8-41FD-9052-DA02B0C510E3}" type="sibTrans" cxnId="{22D5A5D4-AE73-43B7-AC6D-85A87E3D6E0E}">
      <dgm:prSet/>
      <dgm:spPr/>
      <dgm:t>
        <a:bodyPr/>
        <a:lstStyle/>
        <a:p>
          <a:endParaRPr lang="nl-BE"/>
        </a:p>
      </dgm:t>
    </dgm:pt>
    <dgm:pt modelId="{CE236BC4-262C-4789-93D4-4180FD178D9F}">
      <dgm:prSet phldrT="[Text]"/>
      <dgm:spPr/>
      <dgm:t>
        <a:bodyPr/>
        <a:lstStyle/>
        <a:p>
          <a:r>
            <a:rPr lang="nl-BE" b="1" dirty="0" smtClean="0"/>
            <a:t>Uitdagingen</a:t>
          </a:r>
          <a:endParaRPr lang="nl-BE" dirty="0"/>
        </a:p>
      </dgm:t>
    </dgm:pt>
    <dgm:pt modelId="{32E01D41-2121-4655-A05F-94A502DBD720}" type="parTrans" cxnId="{BC9DC127-ED89-42EA-9C81-8E3F035E94AA}">
      <dgm:prSet/>
      <dgm:spPr/>
      <dgm:t>
        <a:bodyPr/>
        <a:lstStyle/>
        <a:p>
          <a:endParaRPr lang="nl-BE"/>
        </a:p>
      </dgm:t>
    </dgm:pt>
    <dgm:pt modelId="{854A8AEA-3055-42DC-BE8B-0F3B7CB2AB5B}" type="sibTrans" cxnId="{BC9DC127-ED89-42EA-9C81-8E3F035E94AA}">
      <dgm:prSet/>
      <dgm:spPr/>
      <dgm:t>
        <a:bodyPr/>
        <a:lstStyle/>
        <a:p>
          <a:endParaRPr lang="nl-BE"/>
        </a:p>
      </dgm:t>
    </dgm:pt>
    <dgm:pt modelId="{B73EF832-DD4D-464D-BB8E-2A9FCD757B34}">
      <dgm:prSet phldrT="[Text]"/>
      <dgm:spPr/>
      <dgm:t>
        <a:bodyPr/>
        <a:lstStyle/>
        <a:p>
          <a:r>
            <a:rPr lang="nl-BE" b="1" dirty="0" smtClean="0"/>
            <a:t>Blockchain &amp; smart contracts voor de overheid</a:t>
          </a:r>
          <a:endParaRPr lang="nl-BE" dirty="0"/>
        </a:p>
      </dgm:t>
    </dgm:pt>
    <dgm:pt modelId="{705604F6-EE95-4A61-A1F9-D96A58CE2B24}" type="parTrans" cxnId="{BAF84B1E-A526-4599-919B-BA1D2473314A}">
      <dgm:prSet/>
      <dgm:spPr/>
      <dgm:t>
        <a:bodyPr/>
        <a:lstStyle/>
        <a:p>
          <a:endParaRPr lang="nl-BE"/>
        </a:p>
      </dgm:t>
    </dgm:pt>
    <dgm:pt modelId="{96EEA89A-BD7C-4B57-94D6-1A7F8998E28B}" type="sibTrans" cxnId="{BAF84B1E-A526-4599-919B-BA1D2473314A}">
      <dgm:prSet/>
      <dgm:spPr/>
      <dgm:t>
        <a:bodyPr/>
        <a:lstStyle/>
        <a:p>
          <a:endParaRPr lang="nl-BE"/>
        </a:p>
      </dgm:t>
    </dgm:pt>
    <dgm:pt modelId="{5D5987AE-30D9-4844-A0ED-183D00EA1A7C}">
      <dgm:prSet phldrT="[Text]"/>
      <dgm:spPr/>
      <dgm:t>
        <a:bodyPr/>
        <a:lstStyle/>
        <a:p>
          <a:r>
            <a:rPr lang="nl-BE" dirty="0" smtClean="0"/>
            <a:t>Nieuwe manier van denken, organiseren &amp; communiceren</a:t>
          </a:r>
          <a:endParaRPr lang="nl-BE" dirty="0"/>
        </a:p>
      </dgm:t>
    </dgm:pt>
    <dgm:pt modelId="{D6C92917-4C34-4F0C-B962-7A9986AA12D6}" type="parTrans" cxnId="{8E5760C8-1CC2-4BD0-BAC6-FD3330799A31}">
      <dgm:prSet/>
      <dgm:spPr/>
      <dgm:t>
        <a:bodyPr/>
        <a:lstStyle/>
        <a:p>
          <a:endParaRPr lang="nl-BE"/>
        </a:p>
      </dgm:t>
    </dgm:pt>
    <dgm:pt modelId="{913E23C8-B074-4A6F-9D03-8233C1D5332F}" type="sibTrans" cxnId="{8E5760C8-1CC2-4BD0-BAC6-FD3330799A31}">
      <dgm:prSet/>
      <dgm:spPr/>
      <dgm:t>
        <a:bodyPr/>
        <a:lstStyle/>
        <a:p>
          <a:endParaRPr lang="nl-BE"/>
        </a:p>
      </dgm:t>
    </dgm:pt>
    <dgm:pt modelId="{EFE97FC7-A3DD-4FC4-8B9E-635C83F2BECF}">
      <dgm:prSet phldrT="[Text]"/>
      <dgm:spPr/>
      <dgm:t>
        <a:bodyPr/>
        <a:lstStyle/>
        <a:p>
          <a:r>
            <a:rPr lang="nl-BE" dirty="0" smtClean="0"/>
            <a:t>Terughoudendheid &amp; aanpassingspijnen</a:t>
          </a:r>
          <a:endParaRPr lang="nl-BE" dirty="0"/>
        </a:p>
      </dgm:t>
    </dgm:pt>
    <dgm:pt modelId="{5A7F8DCC-11EB-4A35-BB7E-E1E72A9714AD}" type="parTrans" cxnId="{9DF9F980-964D-4EB5-8E50-2C74D664060C}">
      <dgm:prSet/>
      <dgm:spPr/>
      <dgm:t>
        <a:bodyPr/>
        <a:lstStyle/>
        <a:p>
          <a:endParaRPr lang="nl-BE"/>
        </a:p>
      </dgm:t>
    </dgm:pt>
    <dgm:pt modelId="{E9C1243A-5D9F-4978-83F7-922A02C98F71}" type="sibTrans" cxnId="{9DF9F980-964D-4EB5-8E50-2C74D664060C}">
      <dgm:prSet/>
      <dgm:spPr/>
      <dgm:t>
        <a:bodyPr/>
        <a:lstStyle/>
        <a:p>
          <a:endParaRPr lang="nl-BE"/>
        </a:p>
      </dgm:t>
    </dgm:pt>
    <dgm:pt modelId="{A85D9EF8-011C-4160-804E-152182C184B8}">
      <dgm:prSet phldrT="[Text]"/>
      <dgm:spPr/>
      <dgm:t>
        <a:bodyPr/>
        <a:lstStyle/>
        <a:p>
          <a:r>
            <a:rPr lang="nl-BE" dirty="0" smtClean="0"/>
            <a:t>Het kan met blockchain ≠ Blockchain is de beste keuze</a:t>
          </a:r>
          <a:endParaRPr lang="nl-BE" dirty="0"/>
        </a:p>
      </dgm:t>
    </dgm:pt>
    <dgm:pt modelId="{84AB5D69-6271-4F44-8C9F-BE752F4C4B3F}" type="parTrans" cxnId="{8F343D1D-F9DE-473E-9646-27A9613DC0CD}">
      <dgm:prSet/>
      <dgm:spPr/>
      <dgm:t>
        <a:bodyPr/>
        <a:lstStyle/>
        <a:p>
          <a:endParaRPr lang="nl-BE"/>
        </a:p>
      </dgm:t>
    </dgm:pt>
    <dgm:pt modelId="{BF919799-B114-4AF9-AC57-89CF14D51A17}" type="sibTrans" cxnId="{8F343D1D-F9DE-473E-9646-27A9613DC0CD}">
      <dgm:prSet/>
      <dgm:spPr/>
      <dgm:t>
        <a:bodyPr/>
        <a:lstStyle/>
        <a:p>
          <a:endParaRPr lang="nl-BE"/>
        </a:p>
      </dgm:t>
    </dgm:pt>
    <dgm:pt modelId="{E8ED14C0-D877-4A7A-BBA2-4E6D022DECE1}">
      <dgm:prSet phldrT="[Text]"/>
      <dgm:spPr/>
      <dgm:t>
        <a:bodyPr/>
        <a:lstStyle/>
        <a:p>
          <a:r>
            <a:rPr lang="nl-BE" dirty="0" smtClean="0"/>
            <a:t>Schaalbaarheid, sleutelbeheer, privacy, confidentialiteit, silo’s, …</a:t>
          </a:r>
          <a:endParaRPr lang="nl-BE" dirty="0"/>
        </a:p>
      </dgm:t>
    </dgm:pt>
    <dgm:pt modelId="{058139E7-A12A-4021-91D3-6DEA904B4CE5}" type="parTrans" cxnId="{11901A5B-61C6-41E7-A119-68026F0C9B7A}">
      <dgm:prSet/>
      <dgm:spPr/>
      <dgm:t>
        <a:bodyPr/>
        <a:lstStyle/>
        <a:p>
          <a:endParaRPr lang="nl-BE"/>
        </a:p>
      </dgm:t>
    </dgm:pt>
    <dgm:pt modelId="{EA719C8B-7D09-41D9-A2D0-645B62CD7571}" type="sibTrans" cxnId="{11901A5B-61C6-41E7-A119-68026F0C9B7A}">
      <dgm:prSet/>
      <dgm:spPr/>
      <dgm:t>
        <a:bodyPr/>
        <a:lstStyle/>
        <a:p>
          <a:endParaRPr lang="nl-BE"/>
        </a:p>
      </dgm:t>
    </dgm:pt>
    <dgm:pt modelId="{30E11A26-24C1-40B2-A885-54767CD327AC}">
      <dgm:prSet/>
      <dgm:spPr/>
      <dgm:t>
        <a:bodyPr/>
        <a:lstStyle/>
        <a:p>
          <a:r>
            <a:rPr lang="nl-BE" dirty="0" smtClean="0"/>
            <a:t>Denk na over cases, discussieer, experimenteer, piloot?</a:t>
          </a:r>
          <a:endParaRPr lang="nl-BE" dirty="0"/>
        </a:p>
      </dgm:t>
    </dgm:pt>
    <dgm:pt modelId="{833186D7-DE43-486D-A26C-25339B211931}" type="parTrans" cxnId="{B4F55598-48FB-4F25-A616-E263921BFDC8}">
      <dgm:prSet/>
      <dgm:spPr/>
      <dgm:t>
        <a:bodyPr/>
        <a:lstStyle/>
        <a:p>
          <a:endParaRPr lang="nl-BE"/>
        </a:p>
      </dgm:t>
    </dgm:pt>
    <dgm:pt modelId="{BFEC10F8-4D36-4FFD-8713-35023FFCEA39}" type="sibTrans" cxnId="{B4F55598-48FB-4F25-A616-E263921BFDC8}">
      <dgm:prSet/>
      <dgm:spPr/>
      <dgm:t>
        <a:bodyPr/>
        <a:lstStyle/>
        <a:p>
          <a:endParaRPr lang="nl-BE"/>
        </a:p>
      </dgm:t>
    </dgm:pt>
    <dgm:pt modelId="{9DF49C63-CF57-4CD6-BB29-0FF8799929C6}">
      <dgm:prSet phldrT="[Text]"/>
      <dgm:spPr/>
      <dgm:t>
        <a:bodyPr/>
        <a:lstStyle/>
        <a:p>
          <a:r>
            <a:rPr lang="nl-BE" dirty="0" smtClean="0"/>
            <a:t>Veel onderzoek (MIT, KU Leuven, TU Delft, IBM, …)</a:t>
          </a:r>
          <a:endParaRPr lang="nl-BE" dirty="0"/>
        </a:p>
      </dgm:t>
    </dgm:pt>
    <dgm:pt modelId="{6B1CCB4E-4CD6-4370-9E65-2BB972F1D395}" type="parTrans" cxnId="{BCCCA583-F05D-4733-A3DD-590004934297}">
      <dgm:prSet/>
      <dgm:spPr/>
      <dgm:t>
        <a:bodyPr/>
        <a:lstStyle/>
        <a:p>
          <a:endParaRPr lang="nl-BE"/>
        </a:p>
      </dgm:t>
    </dgm:pt>
    <dgm:pt modelId="{814531A0-C619-422F-8315-85557710ED6B}" type="sibTrans" cxnId="{BCCCA583-F05D-4733-A3DD-590004934297}">
      <dgm:prSet/>
      <dgm:spPr/>
      <dgm:t>
        <a:bodyPr/>
        <a:lstStyle/>
        <a:p>
          <a:endParaRPr lang="nl-BE"/>
        </a:p>
      </dgm:t>
    </dgm:pt>
    <dgm:pt modelId="{AE2B21F1-18AC-4034-86A9-55A6159DA0E4}">
      <dgm:prSet/>
      <dgm:spPr/>
      <dgm:t>
        <a:bodyPr/>
        <a:lstStyle/>
        <a:p>
          <a:r>
            <a:rPr lang="nl-BE" dirty="0" smtClean="0"/>
            <a:t>Voorbereidingen voor productie-ready systemen</a:t>
          </a:r>
          <a:endParaRPr lang="nl-BE" dirty="0"/>
        </a:p>
      </dgm:t>
    </dgm:pt>
    <dgm:pt modelId="{42738C77-1D7C-47A7-BFC7-E5EC79DA7E73}" type="parTrans" cxnId="{D6CEC6DD-D005-4C28-A7F9-407FB16E9BC0}">
      <dgm:prSet/>
      <dgm:spPr/>
      <dgm:t>
        <a:bodyPr/>
        <a:lstStyle/>
        <a:p>
          <a:endParaRPr lang="nl-BE"/>
        </a:p>
      </dgm:t>
    </dgm:pt>
    <dgm:pt modelId="{EEB5979C-6C3F-4DE7-9DA1-553E4C155472}" type="sibTrans" cxnId="{D6CEC6DD-D005-4C28-A7F9-407FB16E9BC0}">
      <dgm:prSet/>
      <dgm:spPr/>
      <dgm:t>
        <a:bodyPr/>
        <a:lstStyle/>
        <a:p>
          <a:endParaRPr lang="nl-BE"/>
        </a:p>
      </dgm:t>
    </dgm:pt>
    <dgm:pt modelId="{17E43368-46E4-4733-B46B-4C72845EA213}" type="pres">
      <dgm:prSet presAssocID="{0CD143FD-ECBD-417C-962C-817E99AB459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0CA7EBEF-BB75-4CAD-A4F1-96A36A450CB4}" type="pres">
      <dgm:prSet presAssocID="{BA99A099-62EF-4289-9497-BE8CC6ACBF66}" presName="comp" presStyleCnt="0"/>
      <dgm:spPr/>
    </dgm:pt>
    <dgm:pt modelId="{11718AE5-CDDA-46FF-A90B-858461E6B0C3}" type="pres">
      <dgm:prSet presAssocID="{BA99A099-62EF-4289-9497-BE8CC6ACBF66}" presName="box" presStyleLbl="node1" presStyleIdx="0" presStyleCnt="4"/>
      <dgm:spPr/>
      <dgm:t>
        <a:bodyPr/>
        <a:lstStyle/>
        <a:p>
          <a:endParaRPr lang="nl-BE"/>
        </a:p>
      </dgm:t>
    </dgm:pt>
    <dgm:pt modelId="{B2E93BF6-45AE-45E4-8966-86FFD0C02929}" type="pres">
      <dgm:prSet presAssocID="{BA99A099-62EF-4289-9497-BE8CC6ACBF66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nl-BE"/>
        </a:p>
      </dgm:t>
    </dgm:pt>
    <dgm:pt modelId="{21FEC911-EA24-4EEC-BD0A-8FE6042DDC28}" type="pres">
      <dgm:prSet presAssocID="{BA99A099-62EF-4289-9497-BE8CC6ACBF6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4BB716C1-C61D-4C11-992C-3E06CE148CCA}" type="pres">
      <dgm:prSet presAssocID="{D2DE00BF-6240-4F65-98A8-527597785972}" presName="spacer" presStyleCnt="0"/>
      <dgm:spPr/>
    </dgm:pt>
    <dgm:pt modelId="{241B3BE6-B8E5-46EA-95DB-A37669777546}" type="pres">
      <dgm:prSet presAssocID="{33C46CF6-07D1-4297-80A7-E0944F3D2C31}" presName="comp" presStyleCnt="0"/>
      <dgm:spPr/>
    </dgm:pt>
    <dgm:pt modelId="{60B3603F-7264-464D-8194-AAF51E174A70}" type="pres">
      <dgm:prSet presAssocID="{33C46CF6-07D1-4297-80A7-E0944F3D2C31}" presName="box" presStyleLbl="node1" presStyleIdx="1" presStyleCnt="4"/>
      <dgm:spPr/>
      <dgm:t>
        <a:bodyPr/>
        <a:lstStyle/>
        <a:p>
          <a:endParaRPr lang="nl-BE"/>
        </a:p>
      </dgm:t>
    </dgm:pt>
    <dgm:pt modelId="{28176EF0-7ADC-4FE8-A949-2C6F155F9061}" type="pres">
      <dgm:prSet presAssocID="{33C46CF6-07D1-4297-80A7-E0944F3D2C31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nl-BE"/>
        </a:p>
      </dgm:t>
    </dgm:pt>
    <dgm:pt modelId="{6B0D371A-70F1-4161-BE1F-D122BAFCD351}" type="pres">
      <dgm:prSet presAssocID="{33C46CF6-07D1-4297-80A7-E0944F3D2C3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7576688-EC57-47A6-8696-E0690C7BB258}" type="pres">
      <dgm:prSet presAssocID="{B1ECCCDF-DA56-46DF-9A1D-D4347F79E335}" presName="spacer" presStyleCnt="0"/>
      <dgm:spPr/>
    </dgm:pt>
    <dgm:pt modelId="{745FA07C-833D-4FFF-BFC7-DD97FE1F3F3A}" type="pres">
      <dgm:prSet presAssocID="{CE236BC4-262C-4789-93D4-4180FD178D9F}" presName="comp" presStyleCnt="0"/>
      <dgm:spPr/>
    </dgm:pt>
    <dgm:pt modelId="{6AB12A0C-28CC-411C-9B4F-73FB4311C74D}" type="pres">
      <dgm:prSet presAssocID="{CE236BC4-262C-4789-93D4-4180FD178D9F}" presName="box" presStyleLbl="node1" presStyleIdx="2" presStyleCnt="4"/>
      <dgm:spPr/>
      <dgm:t>
        <a:bodyPr/>
        <a:lstStyle/>
        <a:p>
          <a:endParaRPr lang="nl-BE"/>
        </a:p>
      </dgm:t>
    </dgm:pt>
    <dgm:pt modelId="{A1EE5088-1C2A-4D26-BE0B-8A6510F19CAD}" type="pres">
      <dgm:prSet presAssocID="{CE236BC4-262C-4789-93D4-4180FD178D9F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nl-BE"/>
        </a:p>
      </dgm:t>
    </dgm:pt>
    <dgm:pt modelId="{69F1221F-155D-4843-A2EF-1123137381C5}" type="pres">
      <dgm:prSet presAssocID="{CE236BC4-262C-4789-93D4-4180FD178D9F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0566E301-9AF5-4D4D-90E8-5DA3296C47CC}" type="pres">
      <dgm:prSet presAssocID="{854A8AEA-3055-42DC-BE8B-0F3B7CB2AB5B}" presName="spacer" presStyleCnt="0"/>
      <dgm:spPr/>
    </dgm:pt>
    <dgm:pt modelId="{33983E68-3C3F-48C6-8A46-C92B83B43475}" type="pres">
      <dgm:prSet presAssocID="{B73EF832-DD4D-464D-BB8E-2A9FCD757B34}" presName="comp" presStyleCnt="0"/>
      <dgm:spPr/>
    </dgm:pt>
    <dgm:pt modelId="{D800F6A0-9CC5-4BC4-960A-B97EDC610E94}" type="pres">
      <dgm:prSet presAssocID="{B73EF832-DD4D-464D-BB8E-2A9FCD757B34}" presName="box" presStyleLbl="node1" presStyleIdx="3" presStyleCnt="4"/>
      <dgm:spPr/>
      <dgm:t>
        <a:bodyPr/>
        <a:lstStyle/>
        <a:p>
          <a:endParaRPr lang="nl-BE"/>
        </a:p>
      </dgm:t>
    </dgm:pt>
    <dgm:pt modelId="{3817D898-7941-4F96-ACD5-89D98862E3B3}" type="pres">
      <dgm:prSet presAssocID="{B73EF832-DD4D-464D-BB8E-2A9FCD757B34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nl-BE"/>
        </a:p>
      </dgm:t>
    </dgm:pt>
    <dgm:pt modelId="{C27EAEE0-F0D2-4321-B87E-D2F1AE57FC8B}" type="pres">
      <dgm:prSet presAssocID="{B73EF832-DD4D-464D-BB8E-2A9FCD757B3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11901A5B-61C6-41E7-A119-68026F0C9B7A}" srcId="{CE236BC4-262C-4789-93D4-4180FD178D9F}" destId="{E8ED14C0-D877-4A7A-BBA2-4E6D022DECE1}" srcOrd="0" destOrd="0" parTransId="{058139E7-A12A-4021-91D3-6DEA904B4CE5}" sibTransId="{EA719C8B-7D09-41D9-A2D0-645B62CD7571}"/>
    <dgm:cxn modelId="{8C0B10F7-813B-4C70-B2C1-BF521164BA3E}" srcId="{0CD143FD-ECBD-417C-962C-817E99AB4596}" destId="{33C46CF6-07D1-4297-80A7-E0944F3D2C31}" srcOrd="1" destOrd="0" parTransId="{63E020DB-8A12-4D91-8064-E6FE8D921AF4}" sibTransId="{B1ECCCDF-DA56-46DF-9A1D-D4347F79E335}"/>
    <dgm:cxn modelId="{B4F55598-48FB-4F25-A616-E263921BFDC8}" srcId="{B73EF832-DD4D-464D-BB8E-2A9FCD757B34}" destId="{30E11A26-24C1-40B2-A885-54767CD327AC}" srcOrd="0" destOrd="0" parTransId="{833186D7-DE43-486D-A26C-25339B211931}" sibTransId="{BFEC10F8-4D36-4FFD-8713-35023FFCEA39}"/>
    <dgm:cxn modelId="{6BC3D82C-35BE-4582-BF62-5BD0390B3691}" type="presOf" srcId="{CE236BC4-262C-4789-93D4-4180FD178D9F}" destId="{6AB12A0C-28CC-411C-9B4F-73FB4311C74D}" srcOrd="0" destOrd="0" presId="urn:microsoft.com/office/officeart/2005/8/layout/vList4"/>
    <dgm:cxn modelId="{327799B7-9447-4678-88B9-8499CBFD75A1}" type="presOf" srcId="{0CD143FD-ECBD-417C-962C-817E99AB4596}" destId="{17E43368-46E4-4733-B46B-4C72845EA213}" srcOrd="0" destOrd="0" presId="urn:microsoft.com/office/officeart/2005/8/layout/vList4"/>
    <dgm:cxn modelId="{40ED13EE-FCB7-47EA-B2C2-7E83FE2369FB}" type="presOf" srcId="{5D5987AE-30D9-4844-A0ED-183D00EA1A7C}" destId="{21FEC911-EA24-4EEC-BD0A-8FE6042DDC28}" srcOrd="1" destOrd="1" presId="urn:microsoft.com/office/officeart/2005/8/layout/vList4"/>
    <dgm:cxn modelId="{A738997A-7DDA-4D68-AB53-CDF46303E963}" type="presOf" srcId="{EFE97FC7-A3DD-4FC4-8B9E-635C83F2BECF}" destId="{11718AE5-CDDA-46FF-A90B-858461E6B0C3}" srcOrd="0" destOrd="2" presId="urn:microsoft.com/office/officeart/2005/8/layout/vList4"/>
    <dgm:cxn modelId="{746AFF25-A83E-4CDF-9590-00C7B27F2422}" type="presOf" srcId="{BA99A099-62EF-4289-9497-BE8CC6ACBF66}" destId="{21FEC911-EA24-4EEC-BD0A-8FE6042DDC28}" srcOrd="1" destOrd="0" presId="urn:microsoft.com/office/officeart/2005/8/layout/vList4"/>
    <dgm:cxn modelId="{9CB84292-64B7-4795-8CB8-D002BC674097}" type="presOf" srcId="{00791D28-7F03-464F-82DE-1476FDF61579}" destId="{6B0D371A-70F1-4161-BE1F-D122BAFCD351}" srcOrd="1" destOrd="2" presId="urn:microsoft.com/office/officeart/2005/8/layout/vList4"/>
    <dgm:cxn modelId="{697A5C73-A9C3-4400-8D98-A5FAC04F4673}" type="presOf" srcId="{A85D9EF8-011C-4160-804E-152182C184B8}" destId="{6B0D371A-70F1-4161-BE1F-D122BAFCD351}" srcOrd="1" destOrd="1" presId="urn:microsoft.com/office/officeart/2005/8/layout/vList4"/>
    <dgm:cxn modelId="{BAF84B1E-A526-4599-919B-BA1D2473314A}" srcId="{0CD143FD-ECBD-417C-962C-817E99AB4596}" destId="{B73EF832-DD4D-464D-BB8E-2A9FCD757B34}" srcOrd="3" destOrd="0" parTransId="{705604F6-EE95-4A61-A1F9-D96A58CE2B24}" sibTransId="{96EEA89A-BD7C-4B57-94D6-1A7F8998E28B}"/>
    <dgm:cxn modelId="{6393066E-DA7C-40ED-B859-D6F766368B02}" type="presOf" srcId="{E8ED14C0-D877-4A7A-BBA2-4E6D022DECE1}" destId="{6AB12A0C-28CC-411C-9B4F-73FB4311C74D}" srcOrd="0" destOrd="1" presId="urn:microsoft.com/office/officeart/2005/8/layout/vList4"/>
    <dgm:cxn modelId="{8F343D1D-F9DE-473E-9646-27A9613DC0CD}" srcId="{33C46CF6-07D1-4297-80A7-E0944F3D2C31}" destId="{A85D9EF8-011C-4160-804E-152182C184B8}" srcOrd="0" destOrd="0" parTransId="{84AB5D69-6271-4F44-8C9F-BE752F4C4B3F}" sibTransId="{BF919799-B114-4AF9-AC57-89CF14D51A17}"/>
    <dgm:cxn modelId="{9DF9F980-964D-4EB5-8E50-2C74D664060C}" srcId="{BA99A099-62EF-4289-9497-BE8CC6ACBF66}" destId="{EFE97FC7-A3DD-4FC4-8B9E-635C83F2BECF}" srcOrd="1" destOrd="0" parTransId="{5A7F8DCC-11EB-4A35-BB7E-E1E72A9714AD}" sibTransId="{E9C1243A-5D9F-4978-83F7-922A02C98F71}"/>
    <dgm:cxn modelId="{C05FD716-364C-4423-B56A-D53280B9A6B0}" type="presOf" srcId="{B73EF832-DD4D-464D-BB8E-2A9FCD757B34}" destId="{C27EAEE0-F0D2-4321-B87E-D2F1AE57FC8B}" srcOrd="1" destOrd="0" presId="urn:microsoft.com/office/officeart/2005/8/layout/vList4"/>
    <dgm:cxn modelId="{A64883F5-F75C-41C8-82E8-D5C700CBF34F}" type="presOf" srcId="{30E11A26-24C1-40B2-A885-54767CD327AC}" destId="{D800F6A0-9CC5-4BC4-960A-B97EDC610E94}" srcOrd="0" destOrd="1" presId="urn:microsoft.com/office/officeart/2005/8/layout/vList4"/>
    <dgm:cxn modelId="{0CEAC63F-BF56-480F-BF68-69C0D7FADAAB}" type="presOf" srcId="{CE236BC4-262C-4789-93D4-4180FD178D9F}" destId="{69F1221F-155D-4843-A2EF-1123137381C5}" srcOrd="1" destOrd="0" presId="urn:microsoft.com/office/officeart/2005/8/layout/vList4"/>
    <dgm:cxn modelId="{D27734F6-0B2E-4082-8ED9-DD3E9A7955DE}" type="presOf" srcId="{A85D9EF8-011C-4160-804E-152182C184B8}" destId="{60B3603F-7264-464D-8194-AAF51E174A70}" srcOrd="0" destOrd="1" presId="urn:microsoft.com/office/officeart/2005/8/layout/vList4"/>
    <dgm:cxn modelId="{D6CEC6DD-D005-4C28-A7F9-407FB16E9BC0}" srcId="{B73EF832-DD4D-464D-BB8E-2A9FCD757B34}" destId="{AE2B21F1-18AC-4034-86A9-55A6159DA0E4}" srcOrd="1" destOrd="0" parTransId="{42738C77-1D7C-47A7-BFC7-E5EC79DA7E73}" sibTransId="{EEB5979C-6C3F-4DE7-9DA1-553E4C155472}"/>
    <dgm:cxn modelId="{B63E10B7-F281-4B0F-9F0D-C31F184E8308}" type="presOf" srcId="{B73EF832-DD4D-464D-BB8E-2A9FCD757B34}" destId="{D800F6A0-9CC5-4BC4-960A-B97EDC610E94}" srcOrd="0" destOrd="0" presId="urn:microsoft.com/office/officeart/2005/8/layout/vList4"/>
    <dgm:cxn modelId="{12D69454-2673-44AD-987D-86B8CF1B2770}" type="presOf" srcId="{33C46CF6-07D1-4297-80A7-E0944F3D2C31}" destId="{6B0D371A-70F1-4161-BE1F-D122BAFCD351}" srcOrd="1" destOrd="0" presId="urn:microsoft.com/office/officeart/2005/8/layout/vList4"/>
    <dgm:cxn modelId="{7F5DBFE5-1101-46D8-814B-DC26CBEFD669}" type="presOf" srcId="{E8ED14C0-D877-4A7A-BBA2-4E6D022DECE1}" destId="{69F1221F-155D-4843-A2EF-1123137381C5}" srcOrd="1" destOrd="1" presId="urn:microsoft.com/office/officeart/2005/8/layout/vList4"/>
    <dgm:cxn modelId="{1EE958D0-2C41-4CBE-A3D7-00F581723FB2}" srcId="{0CD143FD-ECBD-417C-962C-817E99AB4596}" destId="{BA99A099-62EF-4289-9497-BE8CC6ACBF66}" srcOrd="0" destOrd="0" parTransId="{77904D30-3487-4734-A87B-F526857EFC87}" sibTransId="{D2DE00BF-6240-4F65-98A8-527597785972}"/>
    <dgm:cxn modelId="{E58F0DB9-48B8-4932-939E-5246A2E1006A}" type="presOf" srcId="{5D5987AE-30D9-4844-A0ED-183D00EA1A7C}" destId="{11718AE5-CDDA-46FF-A90B-858461E6B0C3}" srcOrd="0" destOrd="1" presId="urn:microsoft.com/office/officeart/2005/8/layout/vList4"/>
    <dgm:cxn modelId="{8E5760C8-1CC2-4BD0-BAC6-FD3330799A31}" srcId="{BA99A099-62EF-4289-9497-BE8CC6ACBF66}" destId="{5D5987AE-30D9-4844-A0ED-183D00EA1A7C}" srcOrd="0" destOrd="0" parTransId="{D6C92917-4C34-4F0C-B962-7A9986AA12D6}" sibTransId="{913E23C8-B074-4A6F-9D03-8233C1D5332F}"/>
    <dgm:cxn modelId="{BC9DC127-ED89-42EA-9C81-8E3F035E94AA}" srcId="{0CD143FD-ECBD-417C-962C-817E99AB4596}" destId="{CE236BC4-262C-4789-93D4-4180FD178D9F}" srcOrd="2" destOrd="0" parTransId="{32E01D41-2121-4655-A05F-94A502DBD720}" sibTransId="{854A8AEA-3055-42DC-BE8B-0F3B7CB2AB5B}"/>
    <dgm:cxn modelId="{95688C7D-15D2-45EC-BCE1-1DBE2FBCABDE}" type="presOf" srcId="{30E11A26-24C1-40B2-A885-54767CD327AC}" destId="{C27EAEE0-F0D2-4321-B87E-D2F1AE57FC8B}" srcOrd="1" destOrd="1" presId="urn:microsoft.com/office/officeart/2005/8/layout/vList4"/>
    <dgm:cxn modelId="{839AF843-2842-48E8-8D51-909A7BDA71DB}" type="presOf" srcId="{33C46CF6-07D1-4297-80A7-E0944F3D2C31}" destId="{60B3603F-7264-464D-8194-AAF51E174A70}" srcOrd="0" destOrd="0" presId="urn:microsoft.com/office/officeart/2005/8/layout/vList4"/>
    <dgm:cxn modelId="{22D5A5D4-AE73-43B7-AC6D-85A87E3D6E0E}" srcId="{33C46CF6-07D1-4297-80A7-E0944F3D2C31}" destId="{00791D28-7F03-464F-82DE-1476FDF61579}" srcOrd="1" destOrd="0" parTransId="{94FB474A-BD26-44F5-AAB3-BC5DE88AF534}" sibTransId="{F291222D-5EA8-41FD-9052-DA02B0C510E3}"/>
    <dgm:cxn modelId="{356609BE-6CEB-4C1C-891B-32BE3529230F}" type="presOf" srcId="{9DF49C63-CF57-4CD6-BB29-0FF8799929C6}" destId="{6AB12A0C-28CC-411C-9B4F-73FB4311C74D}" srcOrd="0" destOrd="2" presId="urn:microsoft.com/office/officeart/2005/8/layout/vList4"/>
    <dgm:cxn modelId="{900A0DC8-DFAB-407E-95E4-6978EFD939C4}" type="presOf" srcId="{9DF49C63-CF57-4CD6-BB29-0FF8799929C6}" destId="{69F1221F-155D-4843-A2EF-1123137381C5}" srcOrd="1" destOrd="2" presId="urn:microsoft.com/office/officeart/2005/8/layout/vList4"/>
    <dgm:cxn modelId="{F55F4DD7-5FBF-469E-B760-8E2CD5CCEED3}" type="presOf" srcId="{EFE97FC7-A3DD-4FC4-8B9E-635C83F2BECF}" destId="{21FEC911-EA24-4EEC-BD0A-8FE6042DDC28}" srcOrd="1" destOrd="2" presId="urn:microsoft.com/office/officeart/2005/8/layout/vList4"/>
    <dgm:cxn modelId="{CA0D923C-AF85-446C-8E88-AD5F1B4F761F}" type="presOf" srcId="{AE2B21F1-18AC-4034-86A9-55A6159DA0E4}" destId="{D800F6A0-9CC5-4BC4-960A-B97EDC610E94}" srcOrd="0" destOrd="2" presId="urn:microsoft.com/office/officeart/2005/8/layout/vList4"/>
    <dgm:cxn modelId="{9C8095C6-1300-47B0-A1CF-CE66A0236E68}" type="presOf" srcId="{00791D28-7F03-464F-82DE-1476FDF61579}" destId="{60B3603F-7264-464D-8194-AAF51E174A70}" srcOrd="0" destOrd="2" presId="urn:microsoft.com/office/officeart/2005/8/layout/vList4"/>
    <dgm:cxn modelId="{64ECDB70-A0AE-41B9-931F-393D1D5FBFA3}" type="presOf" srcId="{BA99A099-62EF-4289-9497-BE8CC6ACBF66}" destId="{11718AE5-CDDA-46FF-A90B-858461E6B0C3}" srcOrd="0" destOrd="0" presId="urn:microsoft.com/office/officeart/2005/8/layout/vList4"/>
    <dgm:cxn modelId="{719A4CD8-2B91-4A74-B872-82FC573FBD99}" type="presOf" srcId="{AE2B21F1-18AC-4034-86A9-55A6159DA0E4}" destId="{C27EAEE0-F0D2-4321-B87E-D2F1AE57FC8B}" srcOrd="1" destOrd="2" presId="urn:microsoft.com/office/officeart/2005/8/layout/vList4"/>
    <dgm:cxn modelId="{BCCCA583-F05D-4733-A3DD-590004934297}" srcId="{CE236BC4-262C-4789-93D4-4180FD178D9F}" destId="{9DF49C63-CF57-4CD6-BB29-0FF8799929C6}" srcOrd="1" destOrd="0" parTransId="{6B1CCB4E-4CD6-4370-9E65-2BB972F1D395}" sibTransId="{814531A0-C619-422F-8315-85557710ED6B}"/>
    <dgm:cxn modelId="{588107F5-9747-4C2C-A7E5-3077A18349BC}" type="presParOf" srcId="{17E43368-46E4-4733-B46B-4C72845EA213}" destId="{0CA7EBEF-BB75-4CAD-A4F1-96A36A450CB4}" srcOrd="0" destOrd="0" presId="urn:microsoft.com/office/officeart/2005/8/layout/vList4"/>
    <dgm:cxn modelId="{CD77E169-6A82-433E-BC9A-904EFEC6F730}" type="presParOf" srcId="{0CA7EBEF-BB75-4CAD-A4F1-96A36A450CB4}" destId="{11718AE5-CDDA-46FF-A90B-858461E6B0C3}" srcOrd="0" destOrd="0" presId="urn:microsoft.com/office/officeart/2005/8/layout/vList4"/>
    <dgm:cxn modelId="{524C16DF-B735-449E-A6B8-7B3042DD9B3D}" type="presParOf" srcId="{0CA7EBEF-BB75-4CAD-A4F1-96A36A450CB4}" destId="{B2E93BF6-45AE-45E4-8966-86FFD0C02929}" srcOrd="1" destOrd="0" presId="urn:microsoft.com/office/officeart/2005/8/layout/vList4"/>
    <dgm:cxn modelId="{4DE57D8F-AB40-4B90-8C8B-771B67B5EB35}" type="presParOf" srcId="{0CA7EBEF-BB75-4CAD-A4F1-96A36A450CB4}" destId="{21FEC911-EA24-4EEC-BD0A-8FE6042DDC28}" srcOrd="2" destOrd="0" presId="urn:microsoft.com/office/officeart/2005/8/layout/vList4"/>
    <dgm:cxn modelId="{11C1820D-A98C-4E29-AE1E-BF0DD3F0C3FA}" type="presParOf" srcId="{17E43368-46E4-4733-B46B-4C72845EA213}" destId="{4BB716C1-C61D-4C11-992C-3E06CE148CCA}" srcOrd="1" destOrd="0" presId="urn:microsoft.com/office/officeart/2005/8/layout/vList4"/>
    <dgm:cxn modelId="{307CA027-4760-4BA6-B6B5-8FC610D86964}" type="presParOf" srcId="{17E43368-46E4-4733-B46B-4C72845EA213}" destId="{241B3BE6-B8E5-46EA-95DB-A37669777546}" srcOrd="2" destOrd="0" presId="urn:microsoft.com/office/officeart/2005/8/layout/vList4"/>
    <dgm:cxn modelId="{EBAE6DAF-DBE6-4921-96E7-8E8246E16AE6}" type="presParOf" srcId="{241B3BE6-B8E5-46EA-95DB-A37669777546}" destId="{60B3603F-7264-464D-8194-AAF51E174A70}" srcOrd="0" destOrd="0" presId="urn:microsoft.com/office/officeart/2005/8/layout/vList4"/>
    <dgm:cxn modelId="{2F7EAE0A-0BBA-49F9-A54A-045F2B5F1B46}" type="presParOf" srcId="{241B3BE6-B8E5-46EA-95DB-A37669777546}" destId="{28176EF0-7ADC-4FE8-A949-2C6F155F9061}" srcOrd="1" destOrd="0" presId="urn:microsoft.com/office/officeart/2005/8/layout/vList4"/>
    <dgm:cxn modelId="{B53B924F-0EF9-4D68-AE26-F49273564920}" type="presParOf" srcId="{241B3BE6-B8E5-46EA-95DB-A37669777546}" destId="{6B0D371A-70F1-4161-BE1F-D122BAFCD351}" srcOrd="2" destOrd="0" presId="urn:microsoft.com/office/officeart/2005/8/layout/vList4"/>
    <dgm:cxn modelId="{EDB46A4A-E109-437B-85DA-A6DBAFAB5314}" type="presParOf" srcId="{17E43368-46E4-4733-B46B-4C72845EA213}" destId="{77576688-EC57-47A6-8696-E0690C7BB258}" srcOrd="3" destOrd="0" presId="urn:microsoft.com/office/officeart/2005/8/layout/vList4"/>
    <dgm:cxn modelId="{176AF26F-5C2E-4592-845F-934457621875}" type="presParOf" srcId="{17E43368-46E4-4733-B46B-4C72845EA213}" destId="{745FA07C-833D-4FFF-BFC7-DD97FE1F3F3A}" srcOrd="4" destOrd="0" presId="urn:microsoft.com/office/officeart/2005/8/layout/vList4"/>
    <dgm:cxn modelId="{C26F8BD4-D96E-424A-9B50-E4938D8784B5}" type="presParOf" srcId="{745FA07C-833D-4FFF-BFC7-DD97FE1F3F3A}" destId="{6AB12A0C-28CC-411C-9B4F-73FB4311C74D}" srcOrd="0" destOrd="0" presId="urn:microsoft.com/office/officeart/2005/8/layout/vList4"/>
    <dgm:cxn modelId="{ABFB3493-9040-438D-9E15-1499848F92D6}" type="presParOf" srcId="{745FA07C-833D-4FFF-BFC7-DD97FE1F3F3A}" destId="{A1EE5088-1C2A-4D26-BE0B-8A6510F19CAD}" srcOrd="1" destOrd="0" presId="urn:microsoft.com/office/officeart/2005/8/layout/vList4"/>
    <dgm:cxn modelId="{2ED21CCF-B96F-4194-942D-D02A5E6F479D}" type="presParOf" srcId="{745FA07C-833D-4FFF-BFC7-DD97FE1F3F3A}" destId="{69F1221F-155D-4843-A2EF-1123137381C5}" srcOrd="2" destOrd="0" presId="urn:microsoft.com/office/officeart/2005/8/layout/vList4"/>
    <dgm:cxn modelId="{1E87DCFC-E4A5-4F13-8A82-8D227DC6629B}" type="presParOf" srcId="{17E43368-46E4-4733-B46B-4C72845EA213}" destId="{0566E301-9AF5-4D4D-90E8-5DA3296C47CC}" srcOrd="5" destOrd="0" presId="urn:microsoft.com/office/officeart/2005/8/layout/vList4"/>
    <dgm:cxn modelId="{A1D09F24-32B9-4FAD-9E81-0855E4168E2C}" type="presParOf" srcId="{17E43368-46E4-4733-B46B-4C72845EA213}" destId="{33983E68-3C3F-48C6-8A46-C92B83B43475}" srcOrd="6" destOrd="0" presId="urn:microsoft.com/office/officeart/2005/8/layout/vList4"/>
    <dgm:cxn modelId="{662739E5-40A3-434C-B1C8-946553B79D26}" type="presParOf" srcId="{33983E68-3C3F-48C6-8A46-C92B83B43475}" destId="{D800F6A0-9CC5-4BC4-960A-B97EDC610E94}" srcOrd="0" destOrd="0" presId="urn:microsoft.com/office/officeart/2005/8/layout/vList4"/>
    <dgm:cxn modelId="{4042E454-E9F5-4F78-8BFC-CFF7CEAD8730}" type="presParOf" srcId="{33983E68-3C3F-48C6-8A46-C92B83B43475}" destId="{3817D898-7941-4F96-ACD5-89D98862E3B3}" srcOrd="1" destOrd="0" presId="urn:microsoft.com/office/officeart/2005/8/layout/vList4"/>
    <dgm:cxn modelId="{DF3BFF88-22BF-4705-8A33-B77120ECDA23}" type="presParOf" srcId="{33983E68-3C3F-48C6-8A46-C92B83B43475}" destId="{C27EAEE0-F0D2-4321-B87E-D2F1AE57FC8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53ABC-DDF9-4D31-B329-866D47677B47}">
      <dsp:nvSpPr>
        <dsp:cNvPr id="0" name=""/>
        <dsp:cNvSpPr/>
      </dsp:nvSpPr>
      <dsp:spPr>
        <a:xfrm>
          <a:off x="0" y="0"/>
          <a:ext cx="8185786" cy="17780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200" b="1" kern="1200" dirty="0" smtClean="0"/>
            <a:t>Enorme hype - </a:t>
          </a:r>
          <a:r>
            <a:rPr lang="nl-BE" sz="2200" b="1" kern="1200" dirty="0" err="1" smtClean="0"/>
            <a:t>overoptimisme</a:t>
          </a:r>
          <a:r>
            <a:rPr lang="nl-BE" sz="2200" b="1" kern="1200" dirty="0" smtClean="0"/>
            <a:t>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Uitdagingen (schaalbaarheid, sleutelbeheer, etc.)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Het is mogelijk met blockchain ≠ Blockchain is de beste aanpak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Technologie evolueert snel</a:t>
          </a:r>
        </a:p>
      </dsp:txBody>
      <dsp:txXfrm>
        <a:off x="1814957" y="0"/>
        <a:ext cx="6370828" cy="1778000"/>
      </dsp:txXfrm>
    </dsp:sp>
    <dsp:sp modelId="{D4DD07EE-D0BB-48E0-9FE8-A0FF19411357}">
      <dsp:nvSpPr>
        <dsp:cNvPr id="0" name=""/>
        <dsp:cNvSpPr/>
      </dsp:nvSpPr>
      <dsp:spPr>
        <a:xfrm>
          <a:off x="177800" y="177800"/>
          <a:ext cx="1637157" cy="14224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760FEC-9F72-4EA6-8627-93ABFE6C813A}">
      <dsp:nvSpPr>
        <dsp:cNvPr id="0" name=""/>
        <dsp:cNvSpPr/>
      </dsp:nvSpPr>
      <dsp:spPr>
        <a:xfrm>
          <a:off x="0" y="1955800"/>
          <a:ext cx="8185786" cy="1778000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200" b="1" kern="1200" dirty="0" smtClean="0"/>
            <a:t>Explosie van initiatieven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Weinig volwassen applicaties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Vaak weinig technische details (lijken in de kast?) </a:t>
          </a:r>
        </a:p>
      </dsp:txBody>
      <dsp:txXfrm>
        <a:off x="1814957" y="1955800"/>
        <a:ext cx="6370828" cy="1778000"/>
      </dsp:txXfrm>
    </dsp:sp>
    <dsp:sp modelId="{AE52BE33-8516-4ADF-903A-894F2BD1E0F8}">
      <dsp:nvSpPr>
        <dsp:cNvPr id="0" name=""/>
        <dsp:cNvSpPr/>
      </dsp:nvSpPr>
      <dsp:spPr>
        <a:xfrm>
          <a:off x="177800" y="2133600"/>
          <a:ext cx="1637157" cy="14224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24367-946C-4E21-B1C8-4773597EE4F9}">
      <dsp:nvSpPr>
        <dsp:cNvPr id="0" name=""/>
        <dsp:cNvSpPr/>
      </dsp:nvSpPr>
      <dsp:spPr>
        <a:xfrm>
          <a:off x="0" y="3911600"/>
          <a:ext cx="8185786" cy="177800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200" b="1" kern="1200" dirty="0" smtClean="0"/>
            <a:t>Applicaties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Financiële transacties, record </a:t>
          </a:r>
          <a:r>
            <a:rPr lang="nl-BE" sz="2000" kern="1200" dirty="0" err="1" smtClean="0"/>
            <a:t>keeping</a:t>
          </a:r>
          <a:r>
            <a:rPr lang="nl-BE" sz="2000" kern="1200" dirty="0" smtClean="0"/>
            <a:t>, transfer activa &amp; data transfer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Verschillende blockchain platformen</a:t>
          </a:r>
        </a:p>
      </dsp:txBody>
      <dsp:txXfrm>
        <a:off x="1814957" y="3911600"/>
        <a:ext cx="6370828" cy="1778000"/>
      </dsp:txXfrm>
    </dsp:sp>
    <dsp:sp modelId="{79AAC2EA-F0CA-4284-AD25-22318440EE60}">
      <dsp:nvSpPr>
        <dsp:cNvPr id="0" name=""/>
        <dsp:cNvSpPr/>
      </dsp:nvSpPr>
      <dsp:spPr>
        <a:xfrm>
          <a:off x="177800" y="4089399"/>
          <a:ext cx="1637157" cy="14224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5310B-88B5-4751-8618-3906C95E26D1}">
      <dsp:nvSpPr>
        <dsp:cNvPr id="0" name=""/>
        <dsp:cNvSpPr/>
      </dsp:nvSpPr>
      <dsp:spPr>
        <a:xfrm>
          <a:off x="0" y="0"/>
          <a:ext cx="8206432" cy="16010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b="1" kern="1200" dirty="0" smtClean="0"/>
            <a:t>Meer mogelijkheden</a:t>
          </a:r>
          <a:endParaRPr lang="nl-BE" sz="24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100" kern="1200" dirty="0" smtClean="0"/>
            <a:t>Meer flexibiliteit voor blockchain 1.0 toepassingen</a:t>
          </a:r>
          <a:endParaRPr lang="nl-BE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100" kern="1200" dirty="0" smtClean="0"/>
            <a:t>Nieuwe toepassingen</a:t>
          </a:r>
        </a:p>
      </dsp:txBody>
      <dsp:txXfrm>
        <a:off x="1801395" y="0"/>
        <a:ext cx="6405036" cy="1601086"/>
      </dsp:txXfrm>
    </dsp:sp>
    <dsp:sp modelId="{FD7F420A-B24E-4DBD-8EBD-5FF65F7D69B3}">
      <dsp:nvSpPr>
        <dsp:cNvPr id="0" name=""/>
        <dsp:cNvSpPr/>
      </dsp:nvSpPr>
      <dsp:spPr>
        <a:xfrm>
          <a:off x="160108" y="160108"/>
          <a:ext cx="1641286" cy="12808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8B50E-B9DE-439C-908E-A22DEC71E865}">
      <dsp:nvSpPr>
        <dsp:cNvPr id="0" name=""/>
        <dsp:cNvSpPr/>
      </dsp:nvSpPr>
      <dsp:spPr>
        <a:xfrm>
          <a:off x="0" y="1761195"/>
          <a:ext cx="8206432" cy="20720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b="1" kern="1200" dirty="0" smtClean="0"/>
            <a:t>Veiling</a:t>
          </a:r>
          <a:endParaRPr lang="nl-BE" sz="24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100" kern="1200" dirty="0" smtClean="0"/>
            <a:t>Bod plaatsen </a:t>
          </a:r>
          <a14:m xmlns:a14="http://schemas.microsoft.com/office/drawing/2010/main">
            <m:oMath xmlns:m="http://schemas.openxmlformats.org/officeDocument/2006/math">
              <m:r>
                <a:rPr lang="nl-BE" sz="2100" i="1" kern="1200" smtClean="0">
                  <a:latin typeface="Cambria Math"/>
                  <a:ea typeface="Cambria Math"/>
                </a:rPr>
                <m:t>→</m:t>
              </m:r>
            </m:oMath>
          </a14:m>
          <a:r>
            <a:rPr lang="nl-BE" sz="2100" kern="1200" dirty="0" smtClean="0"/>
            <a:t> Geld onmiddellijk naar smart contract</a:t>
          </a:r>
          <a:endParaRPr lang="nl-BE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100" kern="1200" dirty="0" smtClean="0"/>
            <a:t>Overboden </a:t>
          </a:r>
          <a14:m xmlns:a14="http://schemas.microsoft.com/office/drawing/2010/main">
            <m:oMath xmlns:m="http://schemas.openxmlformats.org/officeDocument/2006/math">
              <m:r>
                <a:rPr lang="nl-BE" sz="2100" i="1" kern="1200" smtClean="0">
                  <a:latin typeface="Cambria Math"/>
                  <a:ea typeface="Cambria Math"/>
                </a:rPr>
                <m:t>→</m:t>
              </m:r>
            </m:oMath>
          </a14:m>
          <a:r>
            <a:rPr lang="nl-BE" sz="2100" kern="1200" dirty="0" smtClean="0"/>
            <a:t> Smart contract betaalt je terug</a:t>
          </a:r>
          <a:endParaRPr lang="nl-BE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100" kern="1200" dirty="0" smtClean="0"/>
            <a:t>Einde veiling </a:t>
          </a:r>
          <a14:m xmlns:a14="http://schemas.microsoft.com/office/drawing/2010/main">
            <m:oMath xmlns:m="http://schemas.openxmlformats.org/officeDocument/2006/math">
              <m:r>
                <a:rPr lang="nl-BE" sz="2100" i="1" kern="1200" smtClean="0">
                  <a:latin typeface="Cambria Math"/>
                  <a:ea typeface="Cambria Math"/>
                </a:rPr>
                <m:t>→</m:t>
              </m:r>
            </m:oMath>
          </a14:m>
          <a:r>
            <a:rPr lang="nl-BE" sz="2100" kern="1200" dirty="0" smtClean="0"/>
            <a:t> Bedrag hoogste bieder naar verkoper</a:t>
          </a:r>
          <a:endParaRPr lang="nl-BE" sz="2100" kern="1200" dirty="0"/>
        </a:p>
      </dsp:txBody>
      <dsp:txXfrm>
        <a:off x="1801395" y="1761195"/>
        <a:ext cx="6405036" cy="2072078"/>
      </dsp:txXfrm>
    </dsp:sp>
    <dsp:sp modelId="{AB38BD1A-80B3-4B23-B2B0-29EBEF4A4178}">
      <dsp:nvSpPr>
        <dsp:cNvPr id="0" name=""/>
        <dsp:cNvSpPr/>
      </dsp:nvSpPr>
      <dsp:spPr>
        <a:xfrm>
          <a:off x="160108" y="1972149"/>
          <a:ext cx="1641286" cy="16501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F8980-A338-4D5B-83B7-042F36C2872E}">
      <dsp:nvSpPr>
        <dsp:cNvPr id="0" name=""/>
        <dsp:cNvSpPr/>
      </dsp:nvSpPr>
      <dsp:spPr>
        <a:xfrm>
          <a:off x="0" y="3993382"/>
          <a:ext cx="8206432" cy="13802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b="1" kern="1200" dirty="0" smtClean="0"/>
            <a:t>Een aantal nieuwe uitdagingen</a:t>
          </a:r>
          <a:endParaRPr lang="nl-BE" sz="24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100" b="0" kern="1200" dirty="0" smtClean="0"/>
            <a:t>Zie later</a:t>
          </a:r>
          <a:endParaRPr lang="nl-BE" sz="2100" b="0" kern="1200" dirty="0"/>
        </a:p>
      </dsp:txBody>
      <dsp:txXfrm>
        <a:off x="1801395" y="3993382"/>
        <a:ext cx="6405036" cy="1380264"/>
      </dsp:txXfrm>
    </dsp:sp>
    <dsp:sp modelId="{EB74CE6C-DF3D-4B76-A5D2-C5A4F6765045}">
      <dsp:nvSpPr>
        <dsp:cNvPr id="0" name=""/>
        <dsp:cNvSpPr/>
      </dsp:nvSpPr>
      <dsp:spPr>
        <a:xfrm>
          <a:off x="160108" y="4176169"/>
          <a:ext cx="1641286" cy="10146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2F34C-99C6-41F3-89CC-B75A34019C68}">
      <dsp:nvSpPr>
        <dsp:cNvPr id="0" name=""/>
        <dsp:cNvSpPr/>
      </dsp:nvSpPr>
      <dsp:spPr>
        <a:xfrm>
          <a:off x="0" y="0"/>
          <a:ext cx="8453120" cy="20328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300" b="1" kern="1200" dirty="0" err="1" smtClean="0"/>
            <a:t>Electriciteitsmeters</a:t>
          </a:r>
          <a:endParaRPr lang="nl-BE" sz="23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Meter plaats waardes gemeten consumptie geregeld op blockchain</a:t>
          </a:r>
          <a:endParaRPr lang="nl-B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Contract berekent te betalen bedrag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Indien niet betaald (via blockchain) enkel minimumlevering 10 ampère.</a:t>
          </a:r>
        </a:p>
      </dsp:txBody>
      <dsp:txXfrm>
        <a:off x="1930915" y="0"/>
        <a:ext cx="6522204" cy="2032887"/>
      </dsp:txXfrm>
    </dsp:sp>
    <dsp:sp modelId="{19D42B59-D249-41C4-8694-F85FA31C29F3}">
      <dsp:nvSpPr>
        <dsp:cNvPr id="0" name=""/>
        <dsp:cNvSpPr/>
      </dsp:nvSpPr>
      <dsp:spPr>
        <a:xfrm>
          <a:off x="240291" y="281056"/>
          <a:ext cx="1690624" cy="14707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9A9303-A9DB-44EA-8ABF-3EBEB7785987}">
      <dsp:nvSpPr>
        <dsp:cNvPr id="0" name=""/>
        <dsp:cNvSpPr/>
      </dsp:nvSpPr>
      <dsp:spPr>
        <a:xfrm>
          <a:off x="0" y="2273178"/>
          <a:ext cx="8453120" cy="2402911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300" b="1" kern="1200" dirty="0" smtClean="0"/>
            <a:t>Transport  van goederen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Slager bestelt vlees en transfereert geld naar Smart Contract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Sensor in koelwagen registreert frequent temperatuur op blockchain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Indien temperatuur steeds binnen aanvaardbare waarden betaalt contract de leverancier. </a:t>
          </a:r>
          <a:r>
            <a:rPr lang="nl-BE" sz="2000" kern="1200" dirty="0" err="1" smtClean="0"/>
            <a:t>Zoniet</a:t>
          </a:r>
          <a:r>
            <a:rPr lang="nl-BE" sz="2000" kern="1200" dirty="0" smtClean="0"/>
            <a:t> betaalt het de slager.</a:t>
          </a:r>
        </a:p>
      </dsp:txBody>
      <dsp:txXfrm>
        <a:off x="1930915" y="2273178"/>
        <a:ext cx="6522204" cy="2402911"/>
      </dsp:txXfrm>
    </dsp:sp>
    <dsp:sp modelId="{CFC26C2F-6653-4877-9E09-18FEC17BD90A}">
      <dsp:nvSpPr>
        <dsp:cNvPr id="0" name=""/>
        <dsp:cNvSpPr/>
      </dsp:nvSpPr>
      <dsp:spPr>
        <a:xfrm>
          <a:off x="240291" y="2738718"/>
          <a:ext cx="1690624" cy="14718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E9067-50FB-48B3-A7D2-5A5223CB649A}">
      <dsp:nvSpPr>
        <dsp:cNvPr id="0" name=""/>
        <dsp:cNvSpPr/>
      </dsp:nvSpPr>
      <dsp:spPr>
        <a:xfrm>
          <a:off x="0" y="0"/>
          <a:ext cx="7296472" cy="16419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200" b="1" kern="1200" dirty="0" smtClean="0"/>
            <a:t>Studentenarbeid</a:t>
          </a:r>
          <a:endParaRPr lang="nl-BE" sz="22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Op smart contract: #uur &amp;  #dagen gewerkt, verdiende €</a:t>
          </a:r>
          <a:endParaRPr lang="nl-B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Werkgever betaalt via smart contract dat deel doorstort naar staat.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Link student-ouders vereist</a:t>
          </a:r>
          <a:r>
            <a:rPr lang="nl-BE" sz="1600" kern="1200" dirty="0" smtClean="0"/>
            <a:t>.</a:t>
          </a:r>
        </a:p>
      </dsp:txBody>
      <dsp:txXfrm>
        <a:off x="1623487" y="0"/>
        <a:ext cx="5672984" cy="1641928"/>
      </dsp:txXfrm>
    </dsp:sp>
    <dsp:sp modelId="{DAFDA225-7551-462F-8251-3EE9B90E2CA5}">
      <dsp:nvSpPr>
        <dsp:cNvPr id="0" name=""/>
        <dsp:cNvSpPr/>
      </dsp:nvSpPr>
      <dsp:spPr>
        <a:xfrm>
          <a:off x="164192" y="164192"/>
          <a:ext cx="1459294" cy="13135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3CA901-842A-468D-B193-E29959400DA2}">
      <dsp:nvSpPr>
        <dsp:cNvPr id="0" name=""/>
        <dsp:cNvSpPr/>
      </dsp:nvSpPr>
      <dsp:spPr>
        <a:xfrm>
          <a:off x="0" y="1806121"/>
          <a:ext cx="7296472" cy="1641928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200" b="1" kern="1200" dirty="0" smtClean="0"/>
            <a:t>Medische voorschriften</a:t>
          </a:r>
          <a:endParaRPr lang="nl-BE" sz="22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Voorschriften op blockchain geplaatst</a:t>
          </a:r>
          <a:endParaRPr lang="nl-B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Contract dwingt correct gedrag af (vb. geen double </a:t>
          </a:r>
          <a:r>
            <a:rPr lang="nl-BE" sz="1800" kern="1200" dirty="0" err="1" smtClean="0"/>
            <a:t>spending</a:t>
          </a:r>
          <a:r>
            <a:rPr lang="nl-BE" sz="1800" kern="1200" dirty="0" smtClean="0"/>
            <a:t>)</a:t>
          </a:r>
          <a:endParaRPr lang="nl-B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Details volgen dadelijk</a:t>
          </a:r>
          <a:endParaRPr lang="nl-BE" sz="1800" kern="1200" dirty="0"/>
        </a:p>
      </dsp:txBody>
      <dsp:txXfrm>
        <a:off x="1623487" y="1806121"/>
        <a:ext cx="5672984" cy="1641928"/>
      </dsp:txXfrm>
    </dsp:sp>
    <dsp:sp modelId="{BAF2655A-6EBD-412D-817B-FDA49802FDED}">
      <dsp:nvSpPr>
        <dsp:cNvPr id="0" name=""/>
        <dsp:cNvSpPr/>
      </dsp:nvSpPr>
      <dsp:spPr>
        <a:xfrm>
          <a:off x="164192" y="1970314"/>
          <a:ext cx="1459294" cy="13135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F3493-106B-443D-AF8F-F6D5EE6D61AA}">
      <dsp:nvSpPr>
        <dsp:cNvPr id="0" name=""/>
        <dsp:cNvSpPr/>
      </dsp:nvSpPr>
      <dsp:spPr>
        <a:xfrm>
          <a:off x="0" y="3612242"/>
          <a:ext cx="7296472" cy="1641928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200" b="1" kern="1200" dirty="0" smtClean="0"/>
            <a:t>Andere cases</a:t>
          </a:r>
          <a:endParaRPr lang="nl-BE" sz="22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Meer flexibiliteit voor Blockchain 1.0 cases</a:t>
          </a:r>
          <a:endParaRPr lang="nl-B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Alle suggesties welkom!</a:t>
          </a:r>
          <a:endParaRPr lang="nl-BE" sz="1800" kern="1200" dirty="0"/>
        </a:p>
      </dsp:txBody>
      <dsp:txXfrm>
        <a:off x="1623487" y="3612242"/>
        <a:ext cx="5672984" cy="1641928"/>
      </dsp:txXfrm>
    </dsp:sp>
    <dsp:sp modelId="{4250AE49-CEFA-473D-AA6A-8A635FB209DF}">
      <dsp:nvSpPr>
        <dsp:cNvPr id="0" name=""/>
        <dsp:cNvSpPr/>
      </dsp:nvSpPr>
      <dsp:spPr>
        <a:xfrm>
          <a:off x="164192" y="3776435"/>
          <a:ext cx="1459294" cy="13135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18AE5-CDDA-46FF-A90B-858461E6B0C3}">
      <dsp:nvSpPr>
        <dsp:cNvPr id="0" name=""/>
        <dsp:cNvSpPr/>
      </dsp:nvSpPr>
      <dsp:spPr>
        <a:xfrm>
          <a:off x="0" y="0"/>
          <a:ext cx="7489371" cy="16419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b="1" kern="1200" dirty="0" smtClean="0"/>
            <a:t>Wat?</a:t>
          </a:r>
          <a:r>
            <a:rPr lang="nl-BE" sz="2300" b="1" kern="1200" dirty="0" smtClean="0"/>
            <a:t/>
          </a:r>
          <a:br>
            <a:rPr lang="nl-BE" sz="2300" b="1" kern="1200" dirty="0" smtClean="0"/>
          </a:br>
          <a:r>
            <a:rPr lang="nl-BE" sz="2000" b="0" kern="1200" dirty="0" smtClean="0"/>
            <a:t>Set van regels tussen verschillende partijen afgedwongen zonder vertrouwde autoriteit </a:t>
          </a:r>
          <a:endParaRPr lang="nl-BE" sz="2000" b="0" kern="1200" dirty="0"/>
        </a:p>
      </dsp:txBody>
      <dsp:txXfrm>
        <a:off x="1662067" y="0"/>
        <a:ext cx="5827303" cy="1641928"/>
      </dsp:txXfrm>
    </dsp:sp>
    <dsp:sp modelId="{B2E93BF6-45AE-45E4-8966-86FFD0C02929}">
      <dsp:nvSpPr>
        <dsp:cNvPr id="0" name=""/>
        <dsp:cNvSpPr/>
      </dsp:nvSpPr>
      <dsp:spPr>
        <a:xfrm>
          <a:off x="164192" y="164192"/>
          <a:ext cx="1497874" cy="13135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3603F-7264-464D-8194-AAF51E174A70}">
      <dsp:nvSpPr>
        <dsp:cNvPr id="0" name=""/>
        <dsp:cNvSpPr/>
      </dsp:nvSpPr>
      <dsp:spPr>
        <a:xfrm>
          <a:off x="0" y="1806121"/>
          <a:ext cx="7489371" cy="16419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b="1" kern="1200" dirty="0" smtClean="0"/>
            <a:t>Young </a:t>
          </a:r>
          <a:r>
            <a:rPr lang="nl-BE" sz="2400" b="1" kern="1200" dirty="0" err="1" smtClean="0"/>
            <a:t>potential</a:t>
          </a:r>
          <a:endParaRPr lang="nl-BE" sz="2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err="1" smtClean="0"/>
            <a:t>Disruptief</a:t>
          </a:r>
          <a:r>
            <a:rPr lang="nl-BE" sz="2000" kern="1200" dirty="0" smtClean="0"/>
            <a:t> / hype / onvolwassen =&gt; experimenteer</a:t>
          </a:r>
          <a:endParaRPr lang="nl-B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Evolueert snel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Meer mogelijkheden</a:t>
          </a:r>
        </a:p>
      </dsp:txBody>
      <dsp:txXfrm>
        <a:off x="1662067" y="1806121"/>
        <a:ext cx="5827303" cy="1641928"/>
      </dsp:txXfrm>
    </dsp:sp>
    <dsp:sp modelId="{28176EF0-7ADC-4FE8-A949-2C6F155F9061}">
      <dsp:nvSpPr>
        <dsp:cNvPr id="0" name=""/>
        <dsp:cNvSpPr/>
      </dsp:nvSpPr>
      <dsp:spPr>
        <a:xfrm>
          <a:off x="164192" y="1970314"/>
          <a:ext cx="1497874" cy="13135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0F6A0-9CC5-4BC4-960A-B97EDC610E94}">
      <dsp:nvSpPr>
        <dsp:cNvPr id="0" name=""/>
        <dsp:cNvSpPr/>
      </dsp:nvSpPr>
      <dsp:spPr>
        <a:xfrm>
          <a:off x="0" y="3612243"/>
          <a:ext cx="7489371" cy="164192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b="1" kern="1200" dirty="0" smtClean="0"/>
            <a:t>Een concrete applicatie bouwen</a:t>
          </a:r>
          <a:br>
            <a:rPr lang="nl-BE" sz="2400" b="1" kern="1200" dirty="0" smtClean="0"/>
          </a:br>
          <a:r>
            <a:rPr lang="nl-BE" sz="2000" kern="1200" dirty="0" smtClean="0"/>
            <a:t>Kan minder evident zijn dan het lijkt</a:t>
          </a:r>
          <a:endParaRPr lang="nl-BE" sz="2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BE" sz="2000" kern="1200" dirty="0" smtClean="0"/>
        </a:p>
      </dsp:txBody>
      <dsp:txXfrm>
        <a:off x="1662067" y="3612243"/>
        <a:ext cx="5827303" cy="1641928"/>
      </dsp:txXfrm>
    </dsp:sp>
    <dsp:sp modelId="{3817D898-7941-4F96-ACD5-89D98862E3B3}">
      <dsp:nvSpPr>
        <dsp:cNvPr id="0" name=""/>
        <dsp:cNvSpPr/>
      </dsp:nvSpPr>
      <dsp:spPr>
        <a:xfrm>
          <a:off x="164192" y="3776436"/>
          <a:ext cx="1497874" cy="13135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18AE5-CDDA-46FF-A90B-858461E6B0C3}">
      <dsp:nvSpPr>
        <dsp:cNvPr id="0" name=""/>
        <dsp:cNvSpPr/>
      </dsp:nvSpPr>
      <dsp:spPr>
        <a:xfrm>
          <a:off x="0" y="0"/>
          <a:ext cx="8323943" cy="13190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300" b="1" kern="1200" dirty="0" smtClean="0"/>
            <a:t>Nieuw paradigma</a:t>
          </a:r>
          <a:endParaRPr lang="nl-BE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Nieuwe manier van denken, organiseren &amp; communiceren</a:t>
          </a:r>
          <a:endParaRPr lang="nl-B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Terughoudendheid &amp; aanpassingspijnen</a:t>
          </a:r>
          <a:endParaRPr lang="nl-BE" sz="1800" kern="1200" dirty="0"/>
        </a:p>
      </dsp:txBody>
      <dsp:txXfrm>
        <a:off x="1796689" y="0"/>
        <a:ext cx="6527253" cy="1319013"/>
      </dsp:txXfrm>
    </dsp:sp>
    <dsp:sp modelId="{B2E93BF6-45AE-45E4-8966-86FFD0C02929}">
      <dsp:nvSpPr>
        <dsp:cNvPr id="0" name=""/>
        <dsp:cNvSpPr/>
      </dsp:nvSpPr>
      <dsp:spPr>
        <a:xfrm>
          <a:off x="131901" y="131901"/>
          <a:ext cx="1664788" cy="10552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3603F-7264-464D-8194-AAF51E174A70}">
      <dsp:nvSpPr>
        <dsp:cNvPr id="0" name=""/>
        <dsp:cNvSpPr/>
      </dsp:nvSpPr>
      <dsp:spPr>
        <a:xfrm>
          <a:off x="0" y="1450915"/>
          <a:ext cx="8323943" cy="13190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300" b="1" kern="1200" dirty="0" smtClean="0"/>
            <a:t>Geen oplossing voor alles</a:t>
          </a:r>
          <a:endParaRPr lang="nl-BE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Het kan met blockchain ≠ Blockchain is de beste keuze</a:t>
          </a:r>
          <a:endParaRPr lang="nl-B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Vaak evident van ver, maar soms verre van evident</a:t>
          </a:r>
          <a:endParaRPr lang="nl-BE" sz="1800" kern="1200" dirty="0"/>
        </a:p>
      </dsp:txBody>
      <dsp:txXfrm>
        <a:off x="1796689" y="1450915"/>
        <a:ext cx="6527253" cy="1319013"/>
      </dsp:txXfrm>
    </dsp:sp>
    <dsp:sp modelId="{28176EF0-7ADC-4FE8-A949-2C6F155F9061}">
      <dsp:nvSpPr>
        <dsp:cNvPr id="0" name=""/>
        <dsp:cNvSpPr/>
      </dsp:nvSpPr>
      <dsp:spPr>
        <a:xfrm>
          <a:off x="131901" y="1582816"/>
          <a:ext cx="1664788" cy="10552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12A0C-28CC-411C-9B4F-73FB4311C74D}">
      <dsp:nvSpPr>
        <dsp:cNvPr id="0" name=""/>
        <dsp:cNvSpPr/>
      </dsp:nvSpPr>
      <dsp:spPr>
        <a:xfrm>
          <a:off x="0" y="2901830"/>
          <a:ext cx="8323943" cy="131901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300" b="1" kern="1200" dirty="0" smtClean="0"/>
            <a:t>Uitdagingen</a:t>
          </a:r>
          <a:endParaRPr lang="nl-BE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Schaalbaarheid, sleutelbeheer, privacy, confidentialiteit, silo’s, …</a:t>
          </a:r>
          <a:endParaRPr lang="nl-B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Veel onderzoek (MIT, KU Leuven, TU Delft, IBM, …)</a:t>
          </a:r>
          <a:endParaRPr lang="nl-BE" sz="1800" kern="1200" dirty="0"/>
        </a:p>
      </dsp:txBody>
      <dsp:txXfrm>
        <a:off x="1796689" y="2901830"/>
        <a:ext cx="6527253" cy="1319013"/>
      </dsp:txXfrm>
    </dsp:sp>
    <dsp:sp modelId="{A1EE5088-1C2A-4D26-BE0B-8A6510F19CAD}">
      <dsp:nvSpPr>
        <dsp:cNvPr id="0" name=""/>
        <dsp:cNvSpPr/>
      </dsp:nvSpPr>
      <dsp:spPr>
        <a:xfrm>
          <a:off x="131901" y="3033731"/>
          <a:ext cx="1664788" cy="10552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0F6A0-9CC5-4BC4-960A-B97EDC610E94}">
      <dsp:nvSpPr>
        <dsp:cNvPr id="0" name=""/>
        <dsp:cNvSpPr/>
      </dsp:nvSpPr>
      <dsp:spPr>
        <a:xfrm>
          <a:off x="0" y="4352745"/>
          <a:ext cx="8323943" cy="13190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300" b="1" kern="1200" dirty="0" smtClean="0"/>
            <a:t>Blockchain &amp; smart contracts voor de overheid</a:t>
          </a:r>
          <a:endParaRPr lang="nl-BE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Denk na over cases, discussieer, experimenteer, piloot?</a:t>
          </a:r>
          <a:endParaRPr lang="nl-B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800" kern="1200" dirty="0" smtClean="0"/>
            <a:t>Voorbereidingen voor productie-ready systemen</a:t>
          </a:r>
          <a:endParaRPr lang="nl-BE" sz="1800" kern="1200" dirty="0"/>
        </a:p>
      </dsp:txBody>
      <dsp:txXfrm>
        <a:off x="1796689" y="4352745"/>
        <a:ext cx="6527253" cy="1319013"/>
      </dsp:txXfrm>
    </dsp:sp>
    <dsp:sp modelId="{3817D898-7941-4F96-ACD5-89D98862E3B3}">
      <dsp:nvSpPr>
        <dsp:cNvPr id="0" name=""/>
        <dsp:cNvSpPr/>
      </dsp:nvSpPr>
      <dsp:spPr>
        <a:xfrm>
          <a:off x="131901" y="4484647"/>
          <a:ext cx="1664788" cy="10552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FE6ED-E2DE-4DCE-86CA-A3DD6F39819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713797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94F1B-BE66-455F-A211-5BF8A8CC51C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969612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9681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19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7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20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8605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21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44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22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0784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23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0784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5834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35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1637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41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5514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42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5070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43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93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6157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49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5514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50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5070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/>
            <a:r>
              <a:rPr lang="nl-BE" b="1" dirty="0" err="1" smtClean="0"/>
              <a:t>Scalability</a:t>
            </a:r>
            <a:r>
              <a:rPr lang="nl-BE" dirty="0" smtClean="0"/>
              <a:t>: The </a:t>
            </a:r>
            <a:r>
              <a:rPr lang="nl-BE" dirty="0" err="1" smtClean="0"/>
              <a:t>size</a:t>
            </a:r>
            <a:r>
              <a:rPr lang="nl-BE" dirty="0" smtClean="0"/>
              <a:t> of a blockchain </a:t>
            </a:r>
            <a:r>
              <a:rPr lang="nl-BE" dirty="0" err="1" smtClean="0"/>
              <a:t>typically</a:t>
            </a:r>
            <a:r>
              <a:rPr lang="nl-BE" dirty="0" smtClean="0"/>
              <a:t> </a:t>
            </a:r>
            <a:r>
              <a:rPr lang="nl-BE" dirty="0" err="1" smtClean="0"/>
              <a:t>only</a:t>
            </a:r>
            <a:r>
              <a:rPr lang="nl-BE" dirty="0" smtClean="0"/>
              <a:t> </a:t>
            </a:r>
            <a:r>
              <a:rPr lang="nl-BE" dirty="0" err="1" smtClean="0"/>
              <a:t>increases</a:t>
            </a:r>
            <a:r>
              <a:rPr lang="nl-BE" dirty="0" smtClean="0"/>
              <a:t> over time. The Bitcoin blockchain is </a:t>
            </a:r>
            <a:r>
              <a:rPr lang="nl-BE" dirty="0" err="1" smtClean="0"/>
              <a:t>an</a:t>
            </a:r>
            <a:r>
              <a:rPr lang="nl-BE" dirty="0" smtClean="0"/>
              <a:t> extreme </a:t>
            </a:r>
            <a:r>
              <a:rPr lang="nl-BE" dirty="0" err="1" smtClean="0"/>
              <a:t>example</a:t>
            </a:r>
            <a:r>
              <a:rPr lang="nl-BE" dirty="0" smtClean="0"/>
              <a:t>. It </a:t>
            </a:r>
            <a:r>
              <a:rPr lang="nl-BE" dirty="0" err="1" smtClean="0"/>
              <a:t>grew</a:t>
            </a:r>
            <a:r>
              <a:rPr lang="nl-BE" dirty="0" smtClean="0"/>
              <a:t> in </a:t>
            </a:r>
            <a:r>
              <a:rPr lang="nl-BE" dirty="0" err="1" smtClean="0"/>
              <a:t>one</a:t>
            </a:r>
            <a:r>
              <a:rPr lang="nl-BE" dirty="0" smtClean="0"/>
              <a:t> </a:t>
            </a:r>
            <a:r>
              <a:rPr lang="nl-BE" dirty="0" err="1" smtClean="0"/>
              <a:t>year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45GB </a:t>
            </a:r>
            <a:r>
              <a:rPr lang="nl-BE" dirty="0" err="1" smtClean="0"/>
              <a:t>to</a:t>
            </a:r>
            <a:r>
              <a:rPr lang="nl-BE" dirty="0" smtClean="0"/>
              <a:t> over 84GB. </a:t>
            </a:r>
          </a:p>
          <a:p>
            <a:pPr marL="171450" indent="-171450"/>
            <a:r>
              <a:rPr lang="nl-BE" b="1" dirty="0" smtClean="0"/>
              <a:t>Privacy </a:t>
            </a:r>
            <a:r>
              <a:rPr lang="nl-BE" b="1" dirty="0" err="1" smtClean="0"/>
              <a:t>and</a:t>
            </a:r>
            <a:r>
              <a:rPr lang="nl-BE" b="1" dirty="0" smtClean="0"/>
              <a:t> </a:t>
            </a:r>
            <a:r>
              <a:rPr lang="nl-BE" b="1" dirty="0" err="1" smtClean="0"/>
              <a:t>confidentiality</a:t>
            </a:r>
            <a:r>
              <a:rPr lang="nl-BE" b="1" dirty="0" smtClean="0"/>
              <a:t>. </a:t>
            </a:r>
            <a:r>
              <a:rPr lang="nl-BE" dirty="0" err="1" smtClean="0"/>
              <a:t>If</a:t>
            </a:r>
            <a:r>
              <a:rPr lang="nl-BE" dirty="0" smtClean="0"/>
              <a:t> </a:t>
            </a:r>
            <a:r>
              <a:rPr lang="nl-BE" dirty="0" err="1" smtClean="0"/>
              <a:t>sensitive</a:t>
            </a:r>
            <a:r>
              <a:rPr lang="nl-BE" dirty="0" smtClean="0"/>
              <a:t> data is put on the blockchain, the proper </a:t>
            </a:r>
            <a:r>
              <a:rPr lang="nl-BE" dirty="0" err="1" smtClean="0"/>
              <a:t>cryptographic</a:t>
            </a:r>
            <a:r>
              <a:rPr lang="nl-BE" dirty="0" smtClean="0"/>
              <a:t> </a:t>
            </a:r>
            <a:r>
              <a:rPr lang="nl-BE" dirty="0" err="1" smtClean="0"/>
              <a:t>mechanism</a:t>
            </a:r>
            <a:r>
              <a:rPr lang="nl-BE" dirty="0" smtClean="0"/>
              <a:t> </a:t>
            </a:r>
            <a:r>
              <a:rPr lang="nl-BE" dirty="0" err="1" smtClean="0"/>
              <a:t>should</a:t>
            </a:r>
            <a:r>
              <a:rPr lang="nl-BE" dirty="0" smtClean="0"/>
              <a:t> </a:t>
            </a:r>
            <a:r>
              <a:rPr lang="nl-BE" dirty="0" err="1" smtClean="0"/>
              <a:t>be</a:t>
            </a:r>
            <a:r>
              <a:rPr lang="nl-BE" dirty="0" smtClean="0"/>
              <a:t> in </a:t>
            </a:r>
            <a:r>
              <a:rPr lang="nl-BE" dirty="0" err="1" smtClean="0"/>
              <a:t>place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guarantee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</a:t>
            </a:r>
            <a:r>
              <a:rPr lang="nl-BE" dirty="0" err="1" smtClean="0"/>
              <a:t>only</a:t>
            </a:r>
            <a:r>
              <a:rPr lang="nl-BE" dirty="0" smtClean="0"/>
              <a:t> the </a:t>
            </a:r>
            <a:r>
              <a:rPr lang="nl-BE" dirty="0" err="1" smtClean="0"/>
              <a:t>entities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</a:t>
            </a:r>
            <a:r>
              <a:rPr lang="nl-BE" dirty="0" err="1" smtClean="0"/>
              <a:t>should</a:t>
            </a:r>
            <a:r>
              <a:rPr lang="nl-BE" dirty="0" smtClean="0"/>
              <a:t> have access </a:t>
            </a:r>
            <a:r>
              <a:rPr lang="nl-BE" dirty="0" err="1" smtClean="0"/>
              <a:t>to</a:t>
            </a:r>
            <a:r>
              <a:rPr lang="nl-BE" dirty="0" smtClean="0"/>
              <a:t> the data have access </a:t>
            </a:r>
            <a:r>
              <a:rPr lang="nl-BE" dirty="0" err="1" smtClean="0"/>
              <a:t>to</a:t>
            </a:r>
            <a:r>
              <a:rPr lang="nl-BE" dirty="0" smtClean="0"/>
              <a:t> it.</a:t>
            </a:r>
          </a:p>
          <a:p>
            <a:pPr marL="171450" indent="-171450"/>
            <a:r>
              <a:rPr lang="nl-BE" b="1" dirty="0" err="1" smtClean="0"/>
              <a:t>Key</a:t>
            </a:r>
            <a:r>
              <a:rPr lang="nl-BE" b="1" dirty="0" smtClean="0"/>
              <a:t> Management &amp; end-point </a:t>
            </a:r>
            <a:r>
              <a:rPr lang="nl-BE" b="1" dirty="0" err="1" smtClean="0"/>
              <a:t>protection</a:t>
            </a:r>
            <a:r>
              <a:rPr lang="nl-BE" dirty="0" smtClean="0"/>
              <a:t>. Security on the blockchain is </a:t>
            </a:r>
            <a:r>
              <a:rPr lang="nl-BE" dirty="0" err="1" smtClean="0"/>
              <a:t>based</a:t>
            </a:r>
            <a:r>
              <a:rPr lang="nl-BE" dirty="0" smtClean="0"/>
              <a:t> on the </a:t>
            </a:r>
            <a:r>
              <a:rPr lang="nl-BE" dirty="0" err="1" smtClean="0"/>
              <a:t>secrecy</a:t>
            </a:r>
            <a:r>
              <a:rPr lang="nl-BE" dirty="0" smtClean="0"/>
              <a:t> of the participants’ </a:t>
            </a:r>
            <a:r>
              <a:rPr lang="nl-BE" dirty="0" err="1" smtClean="0"/>
              <a:t>secret</a:t>
            </a:r>
            <a:r>
              <a:rPr lang="nl-BE" dirty="0" smtClean="0"/>
              <a:t> </a:t>
            </a:r>
            <a:r>
              <a:rPr lang="nl-BE" dirty="0" err="1" smtClean="0"/>
              <a:t>key</a:t>
            </a:r>
            <a:r>
              <a:rPr lang="nl-BE" dirty="0" smtClean="0"/>
              <a:t>. A hacker </a:t>
            </a:r>
            <a:r>
              <a:rPr lang="nl-BE" dirty="0" err="1" smtClean="0"/>
              <a:t>who</a:t>
            </a:r>
            <a:r>
              <a:rPr lang="nl-BE" dirty="0" smtClean="0"/>
              <a:t> has access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this</a:t>
            </a:r>
            <a:r>
              <a:rPr lang="nl-BE" dirty="0" smtClean="0"/>
              <a:t> </a:t>
            </a:r>
            <a:r>
              <a:rPr lang="nl-BE" dirty="0" err="1" smtClean="0"/>
              <a:t>key</a:t>
            </a:r>
            <a:r>
              <a:rPr lang="nl-BE" dirty="0" smtClean="0"/>
              <a:t> </a:t>
            </a:r>
            <a:r>
              <a:rPr lang="nl-BE" dirty="0" err="1" smtClean="0"/>
              <a:t>can</a:t>
            </a:r>
            <a:r>
              <a:rPr lang="nl-BE" dirty="0" smtClean="0"/>
              <a:t> </a:t>
            </a:r>
            <a:r>
              <a:rPr lang="nl-BE" dirty="0" err="1" smtClean="0"/>
              <a:t>publish</a:t>
            </a:r>
            <a:r>
              <a:rPr lang="nl-BE" dirty="0" smtClean="0"/>
              <a:t> transactions in his name (He </a:t>
            </a:r>
            <a:r>
              <a:rPr lang="nl-BE" dirty="0" err="1" smtClean="0"/>
              <a:t>could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instance</a:t>
            </a:r>
            <a:r>
              <a:rPr lang="nl-BE" dirty="0" smtClean="0"/>
              <a:t> transfer money </a:t>
            </a:r>
            <a:r>
              <a:rPr lang="nl-BE" dirty="0" err="1" smtClean="0"/>
              <a:t>from</a:t>
            </a:r>
            <a:r>
              <a:rPr lang="nl-BE" dirty="0" smtClean="0"/>
              <a:t> the participant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himself</a:t>
            </a:r>
            <a:r>
              <a:rPr lang="nl-BE" dirty="0" smtClean="0"/>
              <a:t>). The </a:t>
            </a:r>
            <a:r>
              <a:rPr lang="nl-BE" dirty="0" err="1" smtClean="0"/>
              <a:t>key</a:t>
            </a:r>
            <a:r>
              <a:rPr lang="nl-BE" dirty="0" smtClean="0"/>
              <a:t> is </a:t>
            </a:r>
            <a:r>
              <a:rPr lang="nl-BE" dirty="0" err="1" smtClean="0"/>
              <a:t>usually</a:t>
            </a:r>
            <a:r>
              <a:rPr lang="nl-BE" dirty="0" smtClean="0"/>
              <a:t> </a:t>
            </a:r>
            <a:r>
              <a:rPr lang="nl-BE" dirty="0" err="1" smtClean="0"/>
              <a:t>protected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a password </a:t>
            </a:r>
            <a:r>
              <a:rPr lang="nl-BE" dirty="0" err="1" smtClean="0"/>
              <a:t>chosen</a:t>
            </a:r>
            <a:r>
              <a:rPr lang="nl-BE" dirty="0" smtClean="0"/>
              <a:t> </a:t>
            </a:r>
            <a:r>
              <a:rPr lang="nl-BE" dirty="0" err="1" smtClean="0"/>
              <a:t>by</a:t>
            </a:r>
            <a:r>
              <a:rPr lang="nl-BE" dirty="0" smtClean="0"/>
              <a:t> the user</a:t>
            </a:r>
          </a:p>
          <a:p>
            <a:pPr marL="171450" indent="-171450"/>
            <a:r>
              <a:rPr lang="nl-BE" b="1" dirty="0" smtClean="0"/>
              <a:t>Trust </a:t>
            </a:r>
            <a:r>
              <a:rPr lang="nl-BE" b="1" dirty="0" err="1" smtClean="0"/>
              <a:t>underlying</a:t>
            </a:r>
            <a:r>
              <a:rPr lang="nl-BE" b="1" dirty="0" smtClean="0"/>
              <a:t> crypto</a:t>
            </a:r>
            <a:r>
              <a:rPr lang="nl-BE" dirty="0" smtClean="0"/>
              <a:t>. Trust in a </a:t>
            </a:r>
            <a:r>
              <a:rPr lang="nl-BE" dirty="0" err="1" smtClean="0"/>
              <a:t>central</a:t>
            </a:r>
            <a:r>
              <a:rPr lang="nl-BE" dirty="0" smtClean="0"/>
              <a:t> </a:t>
            </a:r>
            <a:r>
              <a:rPr lang="nl-BE" dirty="0" err="1" smtClean="0"/>
              <a:t>authority</a:t>
            </a:r>
            <a:r>
              <a:rPr lang="nl-BE" dirty="0" smtClean="0"/>
              <a:t> is </a:t>
            </a:r>
            <a:r>
              <a:rPr lang="nl-BE" dirty="0" err="1" smtClean="0"/>
              <a:t>replaced</a:t>
            </a:r>
            <a:r>
              <a:rPr lang="nl-BE" dirty="0" smtClean="0"/>
              <a:t> </a:t>
            </a:r>
            <a:r>
              <a:rPr lang="nl-BE" dirty="0" err="1" smtClean="0"/>
              <a:t>by</a:t>
            </a:r>
            <a:r>
              <a:rPr lang="nl-BE" dirty="0" smtClean="0"/>
              <a:t> trust in the </a:t>
            </a:r>
            <a:r>
              <a:rPr lang="nl-BE" dirty="0" err="1" smtClean="0"/>
              <a:t>network</a:t>
            </a:r>
            <a:r>
              <a:rPr lang="nl-BE" dirty="0" smtClean="0"/>
              <a:t> as well as trust in the </a:t>
            </a:r>
            <a:r>
              <a:rPr lang="nl-BE" dirty="0" err="1" smtClean="0"/>
              <a:t>underlying</a:t>
            </a:r>
            <a:r>
              <a:rPr lang="nl-BE" dirty="0" smtClean="0"/>
              <a:t> </a:t>
            </a:r>
            <a:r>
              <a:rPr lang="nl-BE" dirty="0" err="1" smtClean="0"/>
              <a:t>mathematical</a:t>
            </a:r>
            <a:r>
              <a:rPr lang="nl-BE" dirty="0" smtClean="0"/>
              <a:t> </a:t>
            </a:r>
            <a:r>
              <a:rPr lang="nl-BE" dirty="0" err="1" smtClean="0"/>
              <a:t>assumptions</a:t>
            </a:r>
            <a:r>
              <a:rPr lang="nl-BE" dirty="0" smtClean="0"/>
              <a:t>, </a:t>
            </a:r>
            <a:r>
              <a:rPr lang="nl-BE" dirty="0" err="1" smtClean="0"/>
              <a:t>which</a:t>
            </a:r>
            <a:r>
              <a:rPr lang="nl-BE" dirty="0" smtClean="0"/>
              <a:t> </a:t>
            </a:r>
            <a:r>
              <a:rPr lang="nl-BE" dirty="0" err="1" smtClean="0"/>
              <a:t>might</a:t>
            </a:r>
            <a:r>
              <a:rPr lang="nl-BE" dirty="0" smtClean="0"/>
              <a:t> </a:t>
            </a:r>
            <a:r>
              <a:rPr lang="nl-BE" dirty="0" err="1" smtClean="0"/>
              <a:t>some</a:t>
            </a:r>
            <a:r>
              <a:rPr lang="nl-BE" dirty="0" smtClean="0"/>
              <a:t> </a:t>
            </a:r>
            <a:r>
              <a:rPr lang="nl-BE" dirty="0" err="1" smtClean="0"/>
              <a:t>day</a:t>
            </a:r>
            <a:r>
              <a:rPr lang="nl-BE" dirty="0" smtClean="0"/>
              <a:t> </a:t>
            </a:r>
            <a:r>
              <a:rPr lang="nl-BE" dirty="0" err="1" smtClean="0"/>
              <a:t>be</a:t>
            </a:r>
            <a:r>
              <a:rPr lang="nl-BE" dirty="0" smtClean="0"/>
              <a:t> </a:t>
            </a:r>
            <a:r>
              <a:rPr lang="nl-BE" dirty="0" err="1" smtClean="0"/>
              <a:t>insufficient</a:t>
            </a:r>
            <a:r>
              <a:rPr lang="nl-BE" dirty="0" smtClean="0"/>
              <a:t> or even </a:t>
            </a:r>
            <a:r>
              <a:rPr lang="nl-BE" dirty="0" err="1" smtClean="0"/>
              <a:t>broken</a:t>
            </a:r>
            <a:r>
              <a:rPr lang="nl-BE" dirty="0" smtClean="0"/>
              <a:t>. </a:t>
            </a:r>
            <a:r>
              <a:rPr lang="nl-BE" dirty="0" err="1" smtClean="0"/>
              <a:t>Evidently</a:t>
            </a:r>
            <a:r>
              <a:rPr lang="nl-BE" dirty="0" smtClean="0"/>
              <a:t>, the </a:t>
            </a:r>
            <a:r>
              <a:rPr lang="nl-BE" dirty="0" err="1" smtClean="0"/>
              <a:t>same</a:t>
            </a:r>
            <a:r>
              <a:rPr lang="nl-BE" dirty="0" smtClean="0"/>
              <a:t> </a:t>
            </a:r>
            <a:r>
              <a:rPr lang="nl-BE" dirty="0" err="1" smtClean="0"/>
              <a:t>holds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other</a:t>
            </a:r>
            <a:r>
              <a:rPr lang="nl-BE" dirty="0" smtClean="0"/>
              <a:t> systems </a:t>
            </a:r>
            <a:r>
              <a:rPr lang="nl-BE" dirty="0" err="1" smtClean="0"/>
              <a:t>based</a:t>
            </a:r>
            <a:r>
              <a:rPr lang="nl-BE" dirty="0" smtClean="0"/>
              <a:t> on </a:t>
            </a:r>
            <a:r>
              <a:rPr lang="nl-BE" dirty="0" err="1" smtClean="0"/>
              <a:t>cryptography</a:t>
            </a:r>
            <a:r>
              <a:rPr lang="nl-BE" dirty="0" smtClean="0"/>
              <a:t> </a:t>
            </a:r>
            <a:r>
              <a:rPr lang="nl-BE" dirty="0" err="1" smtClean="0"/>
              <a:t>such</a:t>
            </a:r>
            <a:r>
              <a:rPr lang="nl-BE" dirty="0" smtClean="0"/>
              <a:t> as digital </a:t>
            </a:r>
            <a:r>
              <a:rPr lang="nl-BE" dirty="0" err="1" smtClean="0"/>
              <a:t>signatures</a:t>
            </a:r>
            <a:r>
              <a:rPr lang="nl-BE" dirty="0" smtClean="0"/>
              <a:t>,  </a:t>
            </a:r>
            <a:r>
              <a:rPr lang="nl-BE" dirty="0" err="1" smtClean="0"/>
              <a:t>although</a:t>
            </a:r>
            <a:r>
              <a:rPr lang="nl-BE" dirty="0" smtClean="0"/>
              <a:t> the impact </a:t>
            </a:r>
            <a:r>
              <a:rPr lang="nl-BE" dirty="0" err="1" smtClean="0"/>
              <a:t>might</a:t>
            </a:r>
            <a:r>
              <a:rPr lang="nl-BE" dirty="0" smtClean="0"/>
              <a:t> </a:t>
            </a:r>
            <a:r>
              <a:rPr lang="nl-BE" dirty="0" err="1" smtClean="0"/>
              <a:t>differ</a:t>
            </a:r>
            <a:r>
              <a:rPr lang="nl-BE" dirty="0" smtClean="0"/>
              <a:t>.</a:t>
            </a:r>
          </a:p>
          <a:p>
            <a:pPr marL="171450" indent="-171450"/>
            <a:r>
              <a:rPr lang="nl-BE" b="1" dirty="0" err="1" smtClean="0"/>
              <a:t>Standardisation</a:t>
            </a:r>
            <a:r>
              <a:rPr lang="nl-BE" b="1" dirty="0" smtClean="0"/>
              <a:t>. </a:t>
            </a:r>
            <a:r>
              <a:rPr lang="nl-BE" dirty="0" err="1" smtClean="0"/>
              <a:t>Several</a:t>
            </a:r>
            <a:r>
              <a:rPr lang="nl-BE" dirty="0" smtClean="0"/>
              <a:t> blockchain platforms are </a:t>
            </a:r>
            <a:r>
              <a:rPr lang="nl-BE" dirty="0" err="1" smtClean="0"/>
              <a:t>being</a:t>
            </a:r>
            <a:r>
              <a:rPr lang="nl-BE" dirty="0" smtClean="0"/>
              <a:t> </a:t>
            </a:r>
            <a:r>
              <a:rPr lang="nl-BE" dirty="0" err="1" smtClean="0"/>
              <a:t>developed</a:t>
            </a:r>
            <a:r>
              <a:rPr lang="nl-BE" dirty="0" smtClean="0"/>
              <a:t> </a:t>
            </a:r>
            <a:r>
              <a:rPr lang="nl-BE" dirty="0" err="1" smtClean="0"/>
              <a:t>independently</a:t>
            </a:r>
            <a:r>
              <a:rPr lang="nl-BE" dirty="0" smtClean="0"/>
              <a:t> (</a:t>
            </a:r>
            <a:r>
              <a:rPr lang="nl-BE" dirty="0" err="1" smtClean="0"/>
              <a:t>such</a:t>
            </a:r>
            <a:r>
              <a:rPr lang="nl-BE" dirty="0" smtClean="0"/>
              <a:t> as Multichain, </a:t>
            </a:r>
            <a:r>
              <a:rPr lang="nl-BE" dirty="0" err="1" smtClean="0"/>
              <a:t>Ethereum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Hyperledger</a:t>
            </a:r>
            <a:r>
              <a:rPr lang="nl-BE" dirty="0" smtClean="0"/>
              <a:t>). New features are </a:t>
            </a:r>
            <a:r>
              <a:rPr lang="nl-BE" dirty="0" err="1" smtClean="0"/>
              <a:t>being</a:t>
            </a:r>
            <a:r>
              <a:rPr lang="nl-BE" dirty="0" smtClean="0"/>
              <a:t> </a:t>
            </a:r>
            <a:r>
              <a:rPr lang="nl-BE" dirty="0" err="1" smtClean="0"/>
              <a:t>added</a:t>
            </a:r>
            <a:r>
              <a:rPr lang="nl-BE" dirty="0" smtClean="0"/>
              <a:t>. We are </a:t>
            </a:r>
            <a:r>
              <a:rPr lang="nl-BE" dirty="0" err="1" smtClean="0"/>
              <a:t>not</a:t>
            </a:r>
            <a:r>
              <a:rPr lang="nl-BE" dirty="0" smtClean="0"/>
              <a:t> </a:t>
            </a:r>
            <a:r>
              <a:rPr lang="nl-BE" dirty="0" err="1" smtClean="0"/>
              <a:t>yet</a:t>
            </a:r>
            <a:r>
              <a:rPr lang="nl-BE" dirty="0" smtClean="0"/>
              <a:t> in a </a:t>
            </a:r>
            <a:r>
              <a:rPr lang="nl-BE" dirty="0" err="1" smtClean="0"/>
              <a:t>phase</a:t>
            </a:r>
            <a:r>
              <a:rPr lang="nl-BE" dirty="0" smtClean="0"/>
              <a:t> of </a:t>
            </a:r>
            <a:r>
              <a:rPr lang="nl-BE" dirty="0" err="1" smtClean="0"/>
              <a:t>standardisation</a:t>
            </a:r>
            <a:r>
              <a:rPr lang="nl-BE" dirty="0" smtClean="0"/>
              <a:t>  </a:t>
            </a:r>
          </a:p>
          <a:p>
            <a:pPr marL="171450" indent="-171450"/>
            <a:r>
              <a:rPr lang="nl-BE" dirty="0" smtClean="0"/>
              <a:t>GEEN</a:t>
            </a:r>
            <a:r>
              <a:rPr lang="nl-BE" baseline="0" dirty="0" smtClean="0"/>
              <a:t> STANDAARDEN? GEEN BEST PRACTICES</a:t>
            </a:r>
            <a:endParaRPr lang="nl-BE" dirty="0" smtClean="0"/>
          </a:p>
          <a:p>
            <a:pPr marL="171450" indent="-171450"/>
            <a:r>
              <a:rPr lang="nl-BE" b="1" dirty="0" err="1" smtClean="0"/>
              <a:t>Paradigm</a:t>
            </a:r>
            <a:r>
              <a:rPr lang="nl-BE" b="1" dirty="0" smtClean="0"/>
              <a:t> shift</a:t>
            </a:r>
            <a:r>
              <a:rPr lang="nl-BE" dirty="0" smtClean="0"/>
              <a:t>. Blockchain changes the way of </a:t>
            </a:r>
            <a:r>
              <a:rPr lang="nl-BE" dirty="0" err="1" smtClean="0"/>
              <a:t>working</a:t>
            </a:r>
            <a:r>
              <a:rPr lang="nl-BE" dirty="0" smtClean="0"/>
              <a:t> </a:t>
            </a:r>
            <a:r>
              <a:rPr lang="nl-BE" dirty="0" err="1" smtClean="0"/>
              <a:t>drastically</a:t>
            </a:r>
            <a:r>
              <a:rPr lang="nl-BE" dirty="0" smtClean="0"/>
              <a:t>, </a:t>
            </a:r>
            <a:r>
              <a:rPr lang="nl-BE" dirty="0" err="1" smtClean="0"/>
              <a:t>which</a:t>
            </a:r>
            <a:r>
              <a:rPr lang="nl-BE" dirty="0" smtClean="0"/>
              <a:t> </a:t>
            </a:r>
            <a:r>
              <a:rPr lang="nl-BE" dirty="0" err="1" smtClean="0"/>
              <a:t>might</a:t>
            </a:r>
            <a:r>
              <a:rPr lang="nl-BE" dirty="0" smtClean="0"/>
              <a:t> </a:t>
            </a:r>
            <a:r>
              <a:rPr lang="nl-BE" dirty="0" err="1" smtClean="0"/>
              <a:t>hamper</a:t>
            </a:r>
            <a:r>
              <a:rPr lang="nl-BE" dirty="0" smtClean="0"/>
              <a:t> adoption. Integration in </a:t>
            </a:r>
            <a:r>
              <a:rPr lang="nl-BE" u="sng" dirty="0" err="1" smtClean="0"/>
              <a:t>existing</a:t>
            </a:r>
            <a:r>
              <a:rPr lang="nl-BE" u="sng" dirty="0" smtClean="0"/>
              <a:t> infrastructuren </a:t>
            </a:r>
            <a:r>
              <a:rPr lang="nl-BE" u="sng" dirty="0" err="1" smtClean="0"/>
              <a:t>and</a:t>
            </a:r>
            <a:r>
              <a:rPr lang="nl-BE" u="sng" dirty="0" smtClean="0"/>
              <a:t> procedures </a:t>
            </a:r>
            <a:r>
              <a:rPr lang="nl-BE" dirty="0" err="1" smtClean="0"/>
              <a:t>might</a:t>
            </a:r>
            <a:r>
              <a:rPr lang="nl-BE" dirty="0" smtClean="0"/>
              <a:t> face significant </a:t>
            </a:r>
            <a:r>
              <a:rPr lang="nl-BE" dirty="0" err="1" smtClean="0"/>
              <a:t>technical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organisational</a:t>
            </a:r>
            <a:r>
              <a:rPr lang="nl-BE" dirty="0" smtClean="0"/>
              <a:t> </a:t>
            </a:r>
            <a:r>
              <a:rPr lang="nl-BE" dirty="0" err="1" smtClean="0"/>
              <a:t>challenges</a:t>
            </a:r>
            <a:endParaRPr lang="nl-BE" dirty="0" smtClean="0"/>
          </a:p>
          <a:p>
            <a:pPr marL="171450" indent="-171450"/>
            <a:r>
              <a:rPr lang="nl-BE" dirty="0" smtClean="0"/>
              <a:t>Moeilijk inpasbaar in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60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0435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xfrm>
            <a:off x="680254" y="4714878"/>
            <a:ext cx="5437168" cy="4467225"/>
          </a:xfrm>
          <a:noFill/>
        </p:spPr>
        <p:txBody>
          <a:bodyPr lIns="91440" tIns="45720" rIns="91440" bIns="45720"/>
          <a:lstStyle/>
          <a:p>
            <a:endParaRPr lang="nl-BE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49911" y="9428165"/>
            <a:ext cx="2946144" cy="496887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D53BBFA9-8EEA-4506-8742-DD920F18D8AF}" type="slidenum">
              <a:rPr lang="en-GB" sz="1200">
                <a:solidFill>
                  <a:prstClr val="black"/>
                </a:solidFill>
                <a:cs typeface="Arial" charset="0"/>
              </a:rPr>
              <a:pPr algn="r">
                <a:defRPr/>
              </a:pPr>
              <a:t>63</a:t>
            </a:fld>
            <a:endParaRPr lang="en-GB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BE" smtClean="0">
                <a:solidFill>
                  <a:prstClr val="black"/>
                </a:solidFill>
              </a:rPr>
              <a:t>Maart 2017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66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423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67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423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68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95584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70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0943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71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09439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72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8605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47282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74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09919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75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5063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78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35736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79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95584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83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25588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87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4880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88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48803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92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91942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95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92504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96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9250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06902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97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6146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98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93387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105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80890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113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1494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114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29272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115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71844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117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53796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118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64363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57878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121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5296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15760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122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52964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8815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0122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9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0813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12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3026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13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BE" smtClean="0"/>
              <a:t>Maart 2017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302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8BF09-B03F-49FC-BE04-91528BC2C256}" type="datetime1">
              <a:rPr lang="nl-BE" smtClean="0"/>
              <a:t>17/05/2017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568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17/05/2017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4611113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17/05/2017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45748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+fig e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5C8E-CE53-43E3-93BB-FEBBA535A3AF}" type="datetime1">
              <a:rPr lang="nl-BE" smtClean="0"/>
              <a:t>17/05/2017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‹#›</a:t>
            </a:fld>
            <a:endParaRPr lang="nl-BE"/>
          </a:p>
        </p:txBody>
      </p:sp>
      <p:pic>
        <p:nvPicPr>
          <p:cNvPr id="1026" name="Picture 2" descr="C:\Users\tvdb\Pictures\Smals\Laura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2448272" cy="412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771775" y="1700213"/>
            <a:ext cx="5976938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1286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+fig F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5C8E-CE53-43E3-93BB-FEBBA535A3AF}" type="datetime1">
              <a:rPr lang="nl-BE" smtClean="0"/>
              <a:t>17/05/2017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‹#›</a:t>
            </a:fld>
            <a:endParaRPr lang="nl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7544" y="1700213"/>
            <a:ext cx="5976938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pic>
        <p:nvPicPr>
          <p:cNvPr id="2050" name="Picture 2" descr="C:\Users\tvdb\Pictures\Smals\Yassine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44824"/>
            <a:ext cx="238125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3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+fig S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5C8E-CE53-43E3-93BB-FEBBA535A3AF}" type="datetime1">
              <a:rPr lang="nl-BE" smtClean="0"/>
              <a:t>17/05/2017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‹#›</a:t>
            </a:fld>
            <a:endParaRPr lang="nl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7270" y="1700213"/>
            <a:ext cx="5976938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pic>
        <p:nvPicPr>
          <p:cNvPr id="3074" name="Picture 2" descr="C:\Users\tvdb\Pictures\Smals\Luc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1867247"/>
            <a:ext cx="238125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3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722674-54DE-43B8-8259-5E17C1FD986D}" type="slidenum">
              <a:rPr lang="en-GB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0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93918770"/>
              </p:ext>
            </p:extLst>
          </p:nvPr>
        </p:nvGraphicFramePr>
        <p:xfrm>
          <a:off x="34926" y="1"/>
          <a:ext cx="936676" cy="34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0" name="Photo Editor Photo" r:id="rId3" imgW="22438095" imgH="8209524" progId="MSPhotoEd.3">
                  <p:embed/>
                </p:oleObj>
              </mc:Choice>
              <mc:Fallback>
                <p:oleObj name="Photo Editor Photo" r:id="rId3" imgW="22438095" imgH="8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" y="1"/>
                        <a:ext cx="936676" cy="343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125"/>
            <a:ext cx="971600" cy="4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10"/>
          <p:cNvSpPr>
            <a:spLocks noChangeShapeType="1"/>
          </p:cNvSpPr>
          <p:nvPr userDrawn="1"/>
        </p:nvSpPr>
        <p:spPr bwMode="auto">
          <a:xfrm flipV="1">
            <a:off x="251520" y="1268760"/>
            <a:ext cx="8640960" cy="0"/>
          </a:xfrm>
          <a:prstGeom prst="line">
            <a:avLst/>
          </a:prstGeom>
          <a:noFill/>
          <a:ln w="12700" cap="rnd">
            <a:solidFill>
              <a:srgbClr val="BE008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460432" y="6604817"/>
            <a:ext cx="683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23BD3E4-6A58-48EE-A363-42119878C7CC}" type="slidenum">
              <a:rPr lang="fr-BE" sz="1000" smtClean="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fr-BE" sz="1000" dirty="0" smtClean="0">
                <a:solidFill>
                  <a:prstClr val="black"/>
                </a:solidFill>
                <a:cs typeface="Arial" charset="0"/>
              </a:rPr>
              <a:t>/83</a:t>
            </a:r>
            <a:endParaRPr lang="fr-BE" sz="1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8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57225" y="4941168"/>
            <a:ext cx="8486775" cy="12239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5414244"/>
            <a:ext cx="8421687" cy="75088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4941168"/>
            <a:ext cx="8421687" cy="473075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C2C8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1952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932903903"/>
              </p:ext>
            </p:extLst>
          </p:nvPr>
        </p:nvGraphicFramePr>
        <p:xfrm>
          <a:off x="34926" y="1"/>
          <a:ext cx="936676" cy="34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4" name="Photo Editor Photo" r:id="rId3" imgW="22438095" imgH="8209524" progId="MSPhotoEd.3">
                  <p:embed/>
                </p:oleObj>
              </mc:Choice>
              <mc:Fallback>
                <p:oleObj name="Photo Editor Photo" r:id="rId3" imgW="22438095" imgH="8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" y="1"/>
                        <a:ext cx="936676" cy="343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125"/>
            <a:ext cx="971600" cy="4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722674-54DE-43B8-8259-5E17C1FD986D}" type="slidenum">
              <a:rPr lang="en-GB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 flipV="1">
            <a:off x="251520" y="1268760"/>
            <a:ext cx="8640960" cy="0"/>
          </a:xfrm>
          <a:prstGeom prst="line">
            <a:avLst/>
          </a:prstGeom>
          <a:noFill/>
          <a:ln w="12700" cap="rnd">
            <a:solidFill>
              <a:srgbClr val="BE008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99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9C9BA3-438C-4BAC-93FA-A2448382150D}" type="slidenum">
              <a:rPr lang="en-GB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81112222"/>
              </p:ext>
            </p:extLst>
          </p:nvPr>
        </p:nvGraphicFramePr>
        <p:xfrm>
          <a:off x="34926" y="1"/>
          <a:ext cx="936676" cy="34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8" name="Photo Editor Photo" r:id="rId3" imgW="22438095" imgH="8209524" progId="MSPhotoEd.3">
                  <p:embed/>
                </p:oleObj>
              </mc:Choice>
              <mc:Fallback>
                <p:oleObj name="Photo Editor Photo" r:id="rId3" imgW="22438095" imgH="8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" y="1"/>
                        <a:ext cx="936676" cy="343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125"/>
            <a:ext cx="971600" cy="4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Line 10"/>
          <p:cNvSpPr>
            <a:spLocks noChangeShapeType="1"/>
          </p:cNvSpPr>
          <p:nvPr userDrawn="1"/>
        </p:nvSpPr>
        <p:spPr bwMode="auto">
          <a:xfrm flipV="1">
            <a:off x="251520" y="1268760"/>
            <a:ext cx="8640960" cy="0"/>
          </a:xfrm>
          <a:prstGeom prst="line">
            <a:avLst/>
          </a:prstGeom>
          <a:noFill/>
          <a:ln w="12700" cap="rnd">
            <a:solidFill>
              <a:srgbClr val="BE008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078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908A-FD6B-4A5D-B601-ADDB9BC7EF3A}" type="datetime1">
              <a:rPr lang="nl-BE" smtClean="0"/>
              <a:t>17/05/2017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8500" y="6556375"/>
            <a:ext cx="2133600" cy="365125"/>
          </a:xfrm>
        </p:spPr>
        <p:txBody>
          <a:bodyPr/>
          <a:lstStyle>
            <a:lvl1pPr>
              <a:defRPr sz="1600"/>
            </a:lvl1pPr>
          </a:lstStyle>
          <a:p>
            <a:fld id="{100A3A45-2F2E-4036-9237-CECECC4D93FA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9729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6A8BCE-1109-4E8D-B34C-3AF6347D8AE7}" type="slidenum">
              <a:rPr lang="en-GB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856475801"/>
              </p:ext>
            </p:extLst>
          </p:nvPr>
        </p:nvGraphicFramePr>
        <p:xfrm>
          <a:off x="34926" y="1"/>
          <a:ext cx="936676" cy="34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2" name="Photo Editor Photo" r:id="rId3" imgW="22438095" imgH="8209524" progId="MSPhotoEd.3">
                  <p:embed/>
                </p:oleObj>
              </mc:Choice>
              <mc:Fallback>
                <p:oleObj name="Photo Editor Photo" r:id="rId3" imgW="22438095" imgH="8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" y="1"/>
                        <a:ext cx="936676" cy="343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125"/>
            <a:ext cx="971600" cy="4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10"/>
          <p:cNvSpPr>
            <a:spLocks noChangeShapeType="1"/>
          </p:cNvSpPr>
          <p:nvPr userDrawn="1"/>
        </p:nvSpPr>
        <p:spPr bwMode="auto">
          <a:xfrm flipV="1">
            <a:off x="251520" y="1268760"/>
            <a:ext cx="8640960" cy="0"/>
          </a:xfrm>
          <a:prstGeom prst="line">
            <a:avLst/>
          </a:prstGeom>
          <a:noFill/>
          <a:ln w="12700" cap="rnd">
            <a:solidFill>
              <a:srgbClr val="BE008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50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8460432" y="6604817"/>
            <a:ext cx="683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23BD3E4-6A58-48EE-A363-42119878C7CC}" type="slidenum">
              <a:rPr lang="fr-BE" sz="1000" smtClean="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fr-BE" sz="1000" dirty="0" smtClean="0">
                <a:solidFill>
                  <a:prstClr val="black"/>
                </a:solidFill>
                <a:cs typeface="Arial" charset="0"/>
              </a:rPr>
              <a:t>/83</a:t>
            </a:r>
            <a:endParaRPr lang="fr-BE" sz="1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5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B00A59-E899-4846-A553-D0991C13931D}" type="slidenum">
              <a:rPr lang="en-GB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63557623"/>
              </p:ext>
            </p:extLst>
          </p:nvPr>
        </p:nvGraphicFramePr>
        <p:xfrm>
          <a:off x="34926" y="1"/>
          <a:ext cx="936676" cy="34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6" name="Photo Editor Photo" r:id="rId3" imgW="22438095" imgH="8209524" progId="MSPhotoEd.3">
                  <p:embed/>
                </p:oleObj>
              </mc:Choice>
              <mc:Fallback>
                <p:oleObj name="Photo Editor Photo" r:id="rId3" imgW="22438095" imgH="8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" y="1"/>
                        <a:ext cx="936676" cy="343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125"/>
            <a:ext cx="971600" cy="4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109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8A5A1A-D0A3-45D4-B603-821EC43E4D75}" type="slidenum">
              <a:rPr lang="en-GB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93106146"/>
              </p:ext>
            </p:extLst>
          </p:nvPr>
        </p:nvGraphicFramePr>
        <p:xfrm>
          <a:off x="34926" y="1"/>
          <a:ext cx="936676" cy="34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0" name="Photo Editor Photo" r:id="rId3" imgW="22438095" imgH="8209524" progId="MSPhotoEd.3">
                  <p:embed/>
                </p:oleObj>
              </mc:Choice>
              <mc:Fallback>
                <p:oleObj name="Photo Editor Photo" r:id="rId3" imgW="22438095" imgH="8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" y="1"/>
                        <a:ext cx="936676" cy="343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125"/>
            <a:ext cx="971600" cy="4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225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722674-54DE-43B8-8259-5E17C1FD986D}" type="slidenum">
              <a:rPr lang="en-GB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87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84499040"/>
              </p:ext>
            </p:extLst>
          </p:nvPr>
        </p:nvGraphicFramePr>
        <p:xfrm>
          <a:off x="34926" y="1"/>
          <a:ext cx="936676" cy="34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4" name="Photo Editor Photo" r:id="rId3" imgW="22438095" imgH="8209524" progId="MSPhotoEd.3">
                  <p:embed/>
                </p:oleObj>
              </mc:Choice>
              <mc:Fallback>
                <p:oleObj name="Photo Editor Photo" r:id="rId3" imgW="22438095" imgH="8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" y="1"/>
                        <a:ext cx="936676" cy="343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125"/>
            <a:ext cx="971600" cy="4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10"/>
          <p:cNvSpPr>
            <a:spLocks noChangeShapeType="1"/>
          </p:cNvSpPr>
          <p:nvPr userDrawn="1"/>
        </p:nvSpPr>
        <p:spPr bwMode="auto">
          <a:xfrm flipV="1">
            <a:off x="251520" y="1268760"/>
            <a:ext cx="8640960" cy="0"/>
          </a:xfrm>
          <a:prstGeom prst="line">
            <a:avLst/>
          </a:prstGeom>
          <a:noFill/>
          <a:ln w="12700" cap="rnd">
            <a:solidFill>
              <a:srgbClr val="BE008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43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57225" y="4941168"/>
            <a:ext cx="8486775" cy="12239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5414244"/>
            <a:ext cx="8421687" cy="75088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4941168"/>
            <a:ext cx="8421687" cy="473075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C2C8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26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20080424"/>
              </p:ext>
            </p:extLst>
          </p:nvPr>
        </p:nvGraphicFramePr>
        <p:xfrm>
          <a:off x="34926" y="1"/>
          <a:ext cx="936676" cy="34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8" name="Photo Editor Photo" r:id="rId3" imgW="22438095" imgH="8209524" progId="MSPhotoEd.3">
                  <p:embed/>
                </p:oleObj>
              </mc:Choice>
              <mc:Fallback>
                <p:oleObj name="Photo Editor Photo" r:id="rId3" imgW="22438095" imgH="8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" y="1"/>
                        <a:ext cx="936676" cy="343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125"/>
            <a:ext cx="971600" cy="4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722674-54DE-43B8-8259-5E17C1FD986D}" type="slidenum">
              <a:rPr lang="en-GB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 flipV="1">
            <a:off x="251520" y="1268760"/>
            <a:ext cx="8640960" cy="0"/>
          </a:xfrm>
          <a:prstGeom prst="line">
            <a:avLst/>
          </a:prstGeom>
          <a:noFill/>
          <a:ln w="12700" cap="rnd">
            <a:solidFill>
              <a:srgbClr val="BE008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588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9C9BA3-438C-4BAC-93FA-A2448382150D}" type="slidenum">
              <a:rPr lang="en-GB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445735501"/>
              </p:ext>
            </p:extLst>
          </p:nvPr>
        </p:nvGraphicFramePr>
        <p:xfrm>
          <a:off x="34926" y="1"/>
          <a:ext cx="936676" cy="34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2" name="Photo Editor Photo" r:id="rId3" imgW="22438095" imgH="8209524" progId="MSPhotoEd.3">
                  <p:embed/>
                </p:oleObj>
              </mc:Choice>
              <mc:Fallback>
                <p:oleObj name="Photo Editor Photo" r:id="rId3" imgW="22438095" imgH="8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" y="1"/>
                        <a:ext cx="936676" cy="343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125"/>
            <a:ext cx="971600" cy="4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Line 10"/>
          <p:cNvSpPr>
            <a:spLocks noChangeShapeType="1"/>
          </p:cNvSpPr>
          <p:nvPr userDrawn="1"/>
        </p:nvSpPr>
        <p:spPr bwMode="auto">
          <a:xfrm flipV="1">
            <a:off x="251520" y="1268760"/>
            <a:ext cx="8640960" cy="0"/>
          </a:xfrm>
          <a:prstGeom prst="line">
            <a:avLst/>
          </a:prstGeom>
          <a:noFill/>
          <a:ln w="12700" cap="rnd">
            <a:solidFill>
              <a:srgbClr val="BE008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2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6A8BCE-1109-4E8D-B34C-3AF6347D8AE7}" type="slidenum">
              <a:rPr lang="en-GB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473468944"/>
              </p:ext>
            </p:extLst>
          </p:nvPr>
        </p:nvGraphicFramePr>
        <p:xfrm>
          <a:off x="34926" y="1"/>
          <a:ext cx="936676" cy="34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6" name="Photo Editor Photo" r:id="rId3" imgW="22438095" imgH="8209524" progId="MSPhotoEd.3">
                  <p:embed/>
                </p:oleObj>
              </mc:Choice>
              <mc:Fallback>
                <p:oleObj name="Photo Editor Photo" r:id="rId3" imgW="22438095" imgH="8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" y="1"/>
                        <a:ext cx="936676" cy="343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125"/>
            <a:ext cx="971600" cy="4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10"/>
          <p:cNvSpPr>
            <a:spLocks noChangeShapeType="1"/>
          </p:cNvSpPr>
          <p:nvPr userDrawn="1"/>
        </p:nvSpPr>
        <p:spPr bwMode="auto">
          <a:xfrm flipV="1">
            <a:off x="251520" y="1268760"/>
            <a:ext cx="8640960" cy="0"/>
          </a:xfrm>
          <a:prstGeom prst="line">
            <a:avLst/>
          </a:prstGeom>
          <a:noFill/>
          <a:ln w="12700" cap="rnd">
            <a:solidFill>
              <a:srgbClr val="BE008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956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17/05/2017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90953193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722674-54DE-43B8-8259-5E17C1FD986D}" type="slidenum">
              <a:rPr lang="en-GB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28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B00A59-E899-4846-A553-D0991C13931D}" type="slidenum">
              <a:rPr lang="en-GB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895911430"/>
              </p:ext>
            </p:extLst>
          </p:nvPr>
        </p:nvGraphicFramePr>
        <p:xfrm>
          <a:off x="34926" y="1"/>
          <a:ext cx="936676" cy="34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0" name="Photo Editor Photo" r:id="rId3" imgW="22438095" imgH="8209524" progId="MSPhotoEd.3">
                  <p:embed/>
                </p:oleObj>
              </mc:Choice>
              <mc:Fallback>
                <p:oleObj name="Photo Editor Photo" r:id="rId3" imgW="22438095" imgH="8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" y="1"/>
                        <a:ext cx="936676" cy="343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125"/>
            <a:ext cx="971600" cy="4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841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-2903"/>
            <a:ext cx="442392" cy="33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8A5A1A-D0A3-45D4-B603-821EC43E4D75}" type="slidenum">
              <a:rPr lang="en-GB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17399395"/>
              </p:ext>
            </p:extLst>
          </p:nvPr>
        </p:nvGraphicFramePr>
        <p:xfrm>
          <a:off x="34926" y="1"/>
          <a:ext cx="936676" cy="34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4" name="Photo Editor Photo" r:id="rId3" imgW="22438095" imgH="8209524" progId="MSPhotoEd.3">
                  <p:embed/>
                </p:oleObj>
              </mc:Choice>
              <mc:Fallback>
                <p:oleObj name="Photo Editor Photo" r:id="rId3" imgW="22438095" imgH="8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" y="1"/>
                        <a:ext cx="936676" cy="343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125"/>
            <a:ext cx="971600" cy="4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743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4DDC-C6B5-4F65-BE88-97DC18AB7CEF}" type="datetime1">
              <a:rPr lang="nl-BE" smtClean="0"/>
              <a:t>17/05/2017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952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A40B-8C90-4EF0-8C9B-1AB710C1894A}" type="datetime1">
              <a:rPr lang="nl-BE" smtClean="0"/>
              <a:t>17/05/2017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49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5C8E-CE53-43E3-93BB-FEBBA535A3AF}" type="datetime1">
              <a:rPr lang="nl-BE" smtClean="0"/>
              <a:t>17/05/2017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938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17/05/2017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728368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DCB-296D-44FA-BAAB-36FF047C7AC5}" type="datetime1">
              <a:rPr lang="nl-BE" smtClean="0"/>
              <a:t>17/05/2017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570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17/05/2017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1567412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C3260-4D20-49AE-BE64-822DF93CCE9D}" type="datetime1">
              <a:rPr lang="nl-BE" smtClean="0"/>
              <a:pPr/>
              <a:t>17/05/2017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67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61" r:id="rId12"/>
    <p:sldLayoutId id="2147483662" r:id="rId13"/>
    <p:sldLayoutId id="2147483663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17615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BE008C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2C2C86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C2C86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2C2C86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2C2C86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rgbClr val="2C2C86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44408" y="6604817"/>
            <a:ext cx="899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23BD3E4-6A58-48EE-A363-42119878C7CC}" type="slidenum">
              <a:rPr lang="fr-BE" sz="1000" smtClean="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fr-BE" sz="1000" dirty="0" smtClean="0">
                <a:solidFill>
                  <a:prstClr val="black"/>
                </a:solidFill>
                <a:cs typeface="Arial" charset="0"/>
              </a:rPr>
              <a:t>/126</a:t>
            </a:r>
            <a:endParaRPr lang="fr-BE" sz="1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56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BE008C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2C2C86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C2C86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2C2C86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2C2C86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rgbClr val="2C2C86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52.png"/><Relationship Id="rId7" Type="http://schemas.openxmlformats.org/officeDocument/2006/relationships/image" Target="../media/image253.png"/><Relationship Id="rId12" Type="http://schemas.openxmlformats.org/officeDocument/2006/relationships/image" Target="../media/image233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232.png"/><Relationship Id="rId5" Type="http://schemas.openxmlformats.org/officeDocument/2006/relationships/image" Target="../media/image220.png"/><Relationship Id="rId10" Type="http://schemas.openxmlformats.org/officeDocument/2006/relationships/image" Target="../media/image79.png"/><Relationship Id="rId4" Type="http://schemas.openxmlformats.org/officeDocument/2006/relationships/image" Target="../media/image221.png"/><Relationship Id="rId9" Type="http://schemas.openxmlformats.org/officeDocument/2006/relationships/image" Target="../media/image23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27.png"/><Relationship Id="rId7" Type="http://schemas.openxmlformats.org/officeDocument/2006/relationships/image" Target="../media/image258.png"/><Relationship Id="rId12" Type="http://schemas.openxmlformats.org/officeDocument/2006/relationships/image" Target="../media/image232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11" Type="http://schemas.openxmlformats.org/officeDocument/2006/relationships/image" Target="../media/image230.png"/><Relationship Id="rId5" Type="http://schemas.openxmlformats.org/officeDocument/2006/relationships/image" Target="../media/image256.png"/><Relationship Id="rId10" Type="http://schemas.openxmlformats.org/officeDocument/2006/relationships/image" Target="../media/image77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771.png"/><Relationship Id="rId7" Type="http://schemas.openxmlformats.org/officeDocument/2006/relationships/image" Target="../media/image175.png"/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70.png"/><Relationship Id="rId4" Type="http://schemas.openxmlformats.org/officeDocument/2006/relationships/image" Target="../media/image216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228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Relationship Id="rId9" Type="http://schemas.openxmlformats.org/officeDocument/2006/relationships/image" Target="../media/image267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69.png"/><Relationship Id="rId7" Type="http://schemas.openxmlformats.org/officeDocument/2006/relationships/image" Target="../media/image273.png"/><Relationship Id="rId12" Type="http://schemas.openxmlformats.org/officeDocument/2006/relationships/image" Target="../media/image265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11" Type="http://schemas.openxmlformats.org/officeDocument/2006/relationships/image" Target="../media/image276.png"/><Relationship Id="rId5" Type="http://schemas.openxmlformats.org/officeDocument/2006/relationships/image" Target="../media/image271.png"/><Relationship Id="rId10" Type="http://schemas.openxmlformats.org/officeDocument/2006/relationships/image" Target="../media/image275.png"/><Relationship Id="rId4" Type="http://schemas.openxmlformats.org/officeDocument/2006/relationships/image" Target="../media/image270.png"/><Relationship Id="rId9" Type="http://schemas.openxmlformats.org/officeDocument/2006/relationships/image" Target="../media/image249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7" Type="http://schemas.openxmlformats.org/officeDocument/2006/relationships/image" Target="../media/image28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jpeg"/><Relationship Id="rId5" Type="http://schemas.openxmlformats.org/officeDocument/2006/relationships/image" Target="../media/image281.png"/><Relationship Id="rId4" Type="http://schemas.openxmlformats.org/officeDocument/2006/relationships/image" Target="../media/image28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24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5" Type="http://schemas.openxmlformats.org/officeDocument/2006/relationships/image" Target="../media/image220.png"/><Relationship Id="rId10" Type="http://schemas.openxmlformats.org/officeDocument/2006/relationships/image" Target="../media/image292.png"/><Relationship Id="rId4" Type="http://schemas.openxmlformats.org/officeDocument/2006/relationships/image" Target="../media/image223.png"/><Relationship Id="rId9" Type="http://schemas.openxmlformats.org/officeDocument/2006/relationships/image" Target="../media/image291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93.png"/><Relationship Id="rId7" Type="http://schemas.openxmlformats.org/officeDocument/2006/relationships/image" Target="../media/image2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294.png"/><Relationship Id="rId9" Type="http://schemas.openxmlformats.org/officeDocument/2006/relationships/image" Target="../media/image2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jp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5" Type="http://schemas.openxmlformats.org/officeDocument/2006/relationships/image" Target="../media/image307.jpg"/><Relationship Id="rId10" Type="http://schemas.openxmlformats.org/officeDocument/2006/relationships/image" Target="../media/image311.png"/><Relationship Id="rId4" Type="http://schemas.openxmlformats.org/officeDocument/2006/relationships/image" Target="../media/image306.gif"/><Relationship Id="rId9" Type="http://schemas.openxmlformats.org/officeDocument/2006/relationships/image" Target="../media/image31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malsresearch.be/blockchain-het-kloppend-hart-van-bitcoin/" TargetMode="External"/><Relationship Id="rId3" Type="http://schemas.openxmlformats.org/officeDocument/2006/relationships/hyperlink" Target="http://bitcoinbook.cs.princeton.edu/" TargetMode="External"/><Relationship Id="rId7" Type="http://schemas.openxmlformats.org/officeDocument/2006/relationships/hyperlink" Target="http://www.forbes.com/sites/peterdetwiler/2016/07/21/mining-bitcoins-is-a-surprisingly-energy-intensive-endeavor" TargetMode="External"/><Relationship Id="rId12" Type="http://schemas.openxmlformats.org/officeDocument/2006/relationships/hyperlink" Target="http://solidity.readthedocs.io/en/latest/#available-solidity-integrations" TargetMode="External"/><Relationship Id="rId2" Type="http://schemas.openxmlformats.org/officeDocument/2006/relationships/hyperlink" Target="https://bitcoin.org/bitcoi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3.weforum.org/docs/WEF_GAC15_Technological_Tipping_Points_report_2015.pdf#page=24" TargetMode="External"/><Relationship Id="rId11" Type="http://schemas.openxmlformats.org/officeDocument/2006/relationships/hyperlink" Target="http://media.wix.com/ugd/df1122_10b215b09d7447ac97fc8a12d21e4b40.pdf" TargetMode="External"/><Relationship Id="rId5" Type="http://schemas.openxmlformats.org/officeDocument/2006/relationships/hyperlink" Target="https://eprint.iacr.org/2017/110.pdf" TargetMode="External"/><Relationship Id="rId10" Type="http://schemas.openxmlformats.org/officeDocument/2006/relationships/hyperlink" Target="https://www.smalsresearch.be/beslissingsmodel-wanneer-blockchain-gebruiken/" TargetMode="External"/><Relationship Id="rId4" Type="http://schemas.openxmlformats.org/officeDocument/2006/relationships/hyperlink" Target="https://people.csail.mit.edu/spillai/data/papers/bitcoin-transaction-graph-analysis.pdf" TargetMode="External"/><Relationship Id="rId9" Type="http://schemas.openxmlformats.org/officeDocument/2006/relationships/hyperlink" Target="https://www.smalsresearch.be/smart-contracts-autonome-code-op-een-blockchain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8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59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8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9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gif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26" Type="http://schemas.openxmlformats.org/officeDocument/2006/relationships/image" Target="../media/image34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gif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65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65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1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8.png"/><Relationship Id="rId12" Type="http://schemas.openxmlformats.org/officeDocument/2006/relationships/image" Target="../media/image79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5" Type="http://schemas.openxmlformats.org/officeDocument/2006/relationships/image" Target="../media/image65.png"/><Relationship Id="rId10" Type="http://schemas.openxmlformats.org/officeDocument/2006/relationships/image" Target="../media/image91.png"/><Relationship Id="rId19" Type="http://schemas.openxmlformats.org/officeDocument/2006/relationships/image" Target="../media/image95.png"/><Relationship Id="rId4" Type="http://schemas.openxmlformats.org/officeDocument/2006/relationships/image" Target="../media/image78.png"/><Relationship Id="rId9" Type="http://schemas.openxmlformats.org/officeDocument/2006/relationships/image" Target="../media/image90.png"/><Relationship Id="rId1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107.pn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78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30.png"/><Relationship Id="rId7" Type="http://schemas.openxmlformats.org/officeDocument/2006/relationships/image" Target="../media/image3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31.png"/><Relationship Id="rId10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38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82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59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47.png"/><Relationship Id="rId4" Type="http://schemas.openxmlformats.org/officeDocument/2006/relationships/image" Target="../media/image164.png"/><Relationship Id="rId9" Type="http://schemas.openxmlformats.org/officeDocument/2006/relationships/image" Target="../media/image16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69.png"/><Relationship Id="rId7" Type="http://schemas.openxmlformats.org/officeDocument/2006/relationships/image" Target="../media/image171.png"/><Relationship Id="rId12" Type="http://schemas.openxmlformats.org/officeDocument/2006/relationships/image" Target="../media/image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65.png"/><Relationship Id="rId5" Type="http://schemas.openxmlformats.org/officeDocument/2006/relationships/image" Target="../media/image132.png"/><Relationship Id="rId10" Type="http://schemas.openxmlformats.org/officeDocument/2006/relationships/image" Target="../media/image172.png"/><Relationship Id="rId4" Type="http://schemas.openxmlformats.org/officeDocument/2006/relationships/image" Target="../media/image133.png"/><Relationship Id="rId9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9.png"/><Relationship Id="rId7" Type="http://schemas.openxmlformats.org/officeDocument/2006/relationships/image" Target="../media/image8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44.png"/><Relationship Id="rId5" Type="http://schemas.openxmlformats.org/officeDocument/2006/relationships/image" Target="../media/image132.png"/><Relationship Id="rId10" Type="http://schemas.openxmlformats.org/officeDocument/2006/relationships/image" Target="../media/image70.png"/><Relationship Id="rId4" Type="http://schemas.openxmlformats.org/officeDocument/2006/relationships/image" Target="../media/image133.png"/><Relationship Id="rId9" Type="http://schemas.openxmlformats.org/officeDocument/2006/relationships/image" Target="../media/image1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g"/><Relationship Id="rId5" Type="http://schemas.openxmlformats.org/officeDocument/2006/relationships/image" Target="../media/image181.png"/><Relationship Id="rId4" Type="http://schemas.openxmlformats.org/officeDocument/2006/relationships/image" Target="../media/image180.jpg"/><Relationship Id="rId9" Type="http://schemas.openxmlformats.org/officeDocument/2006/relationships/image" Target="../media/image18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0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19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0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19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5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65.png"/><Relationship Id="rId4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17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jpg"/><Relationship Id="rId4" Type="http://schemas.openxmlformats.org/officeDocument/2006/relationships/image" Target="../media/image21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175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17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4.png"/><Relationship Id="rId7" Type="http://schemas.openxmlformats.org/officeDocument/2006/relationships/image" Target="../media/image22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11" Type="http://schemas.openxmlformats.org/officeDocument/2006/relationships/image" Target="../media/image218.jpeg"/><Relationship Id="rId5" Type="http://schemas.openxmlformats.org/officeDocument/2006/relationships/image" Target="../media/image223.png"/><Relationship Id="rId10" Type="http://schemas.openxmlformats.org/officeDocument/2006/relationships/image" Target="../media/image219.png"/><Relationship Id="rId4" Type="http://schemas.openxmlformats.org/officeDocument/2006/relationships/image" Target="../media/image224.png"/><Relationship Id="rId9" Type="http://schemas.openxmlformats.org/officeDocument/2006/relationships/image" Target="../media/image2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4.png"/><Relationship Id="rId7" Type="http://schemas.openxmlformats.org/officeDocument/2006/relationships/image" Target="../media/image22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11" Type="http://schemas.openxmlformats.org/officeDocument/2006/relationships/image" Target="../media/image218.jpeg"/><Relationship Id="rId5" Type="http://schemas.openxmlformats.org/officeDocument/2006/relationships/image" Target="../media/image223.png"/><Relationship Id="rId10" Type="http://schemas.openxmlformats.org/officeDocument/2006/relationships/image" Target="../media/image219.png"/><Relationship Id="rId4" Type="http://schemas.openxmlformats.org/officeDocument/2006/relationships/image" Target="../media/image224.png"/><Relationship Id="rId9" Type="http://schemas.openxmlformats.org/officeDocument/2006/relationships/image" Target="../media/image22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174.png"/><Relationship Id="rId7" Type="http://schemas.openxmlformats.org/officeDocument/2006/relationships/image" Target="../media/image22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21.png"/><Relationship Id="rId4" Type="http://schemas.openxmlformats.org/officeDocument/2006/relationships/image" Target="../media/image175.png"/><Relationship Id="rId9" Type="http://schemas.openxmlformats.org/officeDocument/2006/relationships/image" Target="../media/image229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233.png"/><Relationship Id="rId3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openxmlformats.org/officeDocument/2006/relationships/image" Target="../media/image2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11" Type="http://schemas.openxmlformats.org/officeDocument/2006/relationships/image" Target="../media/image79.png"/><Relationship Id="rId5" Type="http://schemas.openxmlformats.org/officeDocument/2006/relationships/image" Target="../media/image174.png"/><Relationship Id="rId10" Type="http://schemas.openxmlformats.org/officeDocument/2006/relationships/image" Target="../media/image231.png"/><Relationship Id="rId4" Type="http://schemas.openxmlformats.org/officeDocument/2006/relationships/image" Target="../media/image221.png"/><Relationship Id="rId9" Type="http://schemas.openxmlformats.org/officeDocument/2006/relationships/image" Target="../media/image230.png"/><Relationship Id="rId14" Type="http://schemas.openxmlformats.org/officeDocument/2006/relationships/image" Target="../media/image23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1.png"/><Relationship Id="rId7" Type="http://schemas.openxmlformats.org/officeDocument/2006/relationships/image" Target="../media/image232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33.png"/><Relationship Id="rId5" Type="http://schemas.openxmlformats.org/officeDocument/2006/relationships/image" Target="../media/image235.png"/><Relationship Id="rId10" Type="http://schemas.openxmlformats.org/officeDocument/2006/relationships/image" Target="../media/image238.png"/><Relationship Id="rId4" Type="http://schemas.openxmlformats.org/officeDocument/2006/relationships/image" Target="../media/image79.png"/><Relationship Id="rId9" Type="http://schemas.openxmlformats.org/officeDocument/2006/relationships/image" Target="../media/image237.png"/></Relationships>
</file>

<file path=ppt/slides/_rels/slide9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2.png"/><Relationship Id="rId18" Type="http://schemas.openxmlformats.org/officeDocument/2006/relationships/image" Target="../media/image241.png"/><Relationship Id="rId3" Type="http://schemas.openxmlformats.org/officeDocument/2006/relationships/image" Target="../media/image218.jpe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17" Type="http://schemas.openxmlformats.org/officeDocument/2006/relationships/image" Target="../media/image240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90.png"/><Relationship Id="rId5" Type="http://schemas.openxmlformats.org/officeDocument/2006/relationships/image" Target="../media/image80.png"/><Relationship Id="rId15" Type="http://schemas.openxmlformats.org/officeDocument/2006/relationships/image" Target="../media/image93.png"/><Relationship Id="rId10" Type="http://schemas.openxmlformats.org/officeDocument/2006/relationships/image" Target="../media/image239.png"/><Relationship Id="rId4" Type="http://schemas.openxmlformats.org/officeDocument/2006/relationships/image" Target="../media/image65.png"/><Relationship Id="rId9" Type="http://schemas.openxmlformats.org/officeDocument/2006/relationships/image" Target="../media/image88.png"/><Relationship Id="rId14" Type="http://schemas.openxmlformats.org/officeDocument/2006/relationships/image" Target="../media/image79.png"/></Relationships>
</file>

<file path=ppt/slides/_rels/slide9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2.png"/><Relationship Id="rId18" Type="http://schemas.openxmlformats.org/officeDocument/2006/relationships/image" Target="../media/image241.png"/><Relationship Id="rId3" Type="http://schemas.openxmlformats.org/officeDocument/2006/relationships/image" Target="../media/image218.jpe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17" Type="http://schemas.openxmlformats.org/officeDocument/2006/relationships/image" Target="../media/image240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90.png"/><Relationship Id="rId5" Type="http://schemas.openxmlformats.org/officeDocument/2006/relationships/image" Target="../media/image80.png"/><Relationship Id="rId15" Type="http://schemas.openxmlformats.org/officeDocument/2006/relationships/image" Target="../media/image93.png"/><Relationship Id="rId10" Type="http://schemas.openxmlformats.org/officeDocument/2006/relationships/image" Target="../media/image239.png"/><Relationship Id="rId4" Type="http://schemas.openxmlformats.org/officeDocument/2006/relationships/image" Target="../media/image65.png"/><Relationship Id="rId9" Type="http://schemas.openxmlformats.org/officeDocument/2006/relationships/image" Target="../media/image88.png"/><Relationship Id="rId14" Type="http://schemas.openxmlformats.org/officeDocument/2006/relationships/image" Target="../media/image79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79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5" Type="http://schemas.openxmlformats.org/officeDocument/2006/relationships/image" Target="../media/image227.png"/><Relationship Id="rId4" Type="http://schemas.openxmlformats.org/officeDocument/2006/relationships/image" Target="../media/image77.png"/><Relationship Id="rId9" Type="http://schemas.openxmlformats.org/officeDocument/2006/relationships/image" Target="../media/image244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21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249.png"/><Relationship Id="rId5" Type="http://schemas.openxmlformats.org/officeDocument/2006/relationships/image" Target="../media/image174.png"/><Relationship Id="rId10" Type="http://schemas.openxmlformats.org/officeDocument/2006/relationships/image" Target="../media/image248.png"/><Relationship Id="rId4" Type="http://schemas.openxmlformats.org/officeDocument/2006/relationships/image" Target="../media/image220.png"/><Relationship Id="rId9" Type="http://schemas.openxmlformats.org/officeDocument/2006/relationships/image" Target="../media/image24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7" Type="http://schemas.openxmlformats.org/officeDocument/2006/relationships/image" Target="../media/image253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220.png"/><Relationship Id="rId4" Type="http://schemas.openxmlformats.org/officeDocument/2006/relationships/image" Target="../media/image2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bstract Blue Squa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869205" y="-349324"/>
            <a:ext cx="3046245" cy="1152128"/>
          </a:xfrm>
          <a:prstGeom prst="roundRect">
            <a:avLst>
              <a:gd name="adj" fmla="val 7849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4200"/>
              </a:lnSpc>
            </a:pPr>
            <a:endParaRPr lang="en-US" sz="4400" b="1" dirty="0">
              <a:solidFill>
                <a:srgbClr val="BE008C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88" y="41366"/>
            <a:ext cx="1884334" cy="68943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63533" y="5013236"/>
            <a:ext cx="3311060" cy="200210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alpha val="63000"/>
                </a:schemeClr>
              </a:gs>
              <a:gs pos="100000">
                <a:srgbClr val="FCFDFE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endParaRPr lang="en-US" sz="4400" b="1" dirty="0">
              <a:solidFill>
                <a:srgbClr val="BE008C"/>
              </a:solidFill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 userDrawn="1"/>
        </p:nvSpPr>
        <p:spPr bwMode="auto">
          <a:xfrm>
            <a:off x="6431608" y="4069434"/>
            <a:ext cx="388778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fr-BE" altLang="en-US" sz="1600" dirty="0" smtClean="0">
              <a:solidFill>
                <a:srgbClr val="0D0D0D"/>
              </a:solidFill>
            </a:endParaRPr>
          </a:p>
          <a:p>
            <a:pPr>
              <a:defRPr/>
            </a:pPr>
            <a:endParaRPr lang="fr-BE" altLang="en-US" sz="1600" dirty="0" smtClean="0">
              <a:solidFill>
                <a:srgbClr val="0D0D0D"/>
              </a:solidFill>
            </a:endParaRPr>
          </a:p>
          <a:p>
            <a:pPr>
              <a:defRPr/>
            </a:pPr>
            <a:endParaRPr lang="fr-BE" altLang="en-US" sz="1600" dirty="0" smtClean="0">
              <a:solidFill>
                <a:srgbClr val="0D0D0D"/>
              </a:solidFill>
            </a:endParaRPr>
          </a:p>
          <a:p>
            <a:pPr>
              <a:defRPr/>
            </a:pPr>
            <a:endParaRPr lang="fr-BE" altLang="en-US" sz="1600" dirty="0" smtClean="0">
              <a:solidFill>
                <a:srgbClr val="0D0D0D"/>
              </a:solidFill>
            </a:endParaRPr>
          </a:p>
          <a:p>
            <a:pPr>
              <a:defRPr/>
            </a:pPr>
            <a:r>
              <a:rPr lang="fr-BE" altLang="en-US" sz="1600" dirty="0" smtClean="0"/>
              <a:t>frank.robben@ksz.fgov.be </a:t>
            </a:r>
          </a:p>
          <a:p>
            <a:pPr>
              <a:defRPr/>
            </a:pPr>
            <a:endParaRPr lang="fr-BE" altLang="en-US" sz="1600" dirty="0" smtClean="0">
              <a:sym typeface="Arial" pitchFamily="34" charset="0"/>
            </a:endParaRPr>
          </a:p>
          <a:p>
            <a:pPr>
              <a:defRPr/>
            </a:pPr>
            <a:r>
              <a:rPr lang="fr-BE" altLang="en-US" sz="1600" dirty="0" smtClean="0">
                <a:sym typeface="Arial" pitchFamily="34" charset="0"/>
              </a:rPr>
              <a:t>@</a:t>
            </a:r>
            <a:r>
              <a:rPr lang="fr-BE" altLang="en-US" sz="1600" dirty="0" err="1" smtClean="0">
                <a:sym typeface="Arial" pitchFamily="34" charset="0"/>
              </a:rPr>
              <a:t>FrRobben</a:t>
            </a:r>
            <a:endParaRPr lang="fr-BE" altLang="en-US" sz="1600" dirty="0" smtClean="0">
              <a:sym typeface="Arial" pitchFamily="34" charset="0"/>
            </a:endParaRPr>
          </a:p>
          <a:p>
            <a:pPr>
              <a:defRPr/>
            </a:pPr>
            <a:endParaRPr lang="fr-BE" altLang="en-US" sz="1600" dirty="0" smtClean="0">
              <a:sym typeface="Arial" pitchFamily="34" charset="0"/>
            </a:endParaRPr>
          </a:p>
          <a:p>
            <a:pPr>
              <a:defRPr/>
            </a:pPr>
            <a:r>
              <a:rPr lang="fr-BE" altLang="en-US" sz="1600" dirty="0" smtClean="0">
                <a:sym typeface="Arial" pitchFamily="34" charset="0"/>
              </a:rPr>
              <a:t>https://www.ksz.fgov.be</a:t>
            </a:r>
          </a:p>
          <a:p>
            <a:pPr>
              <a:defRPr/>
            </a:pPr>
            <a:r>
              <a:rPr lang="fr-BE" altLang="en-US" sz="1600" dirty="0" smtClean="0">
                <a:sym typeface="Arial" pitchFamily="34" charset="0"/>
              </a:rPr>
              <a:t>https://www.ehealth.fgov.be</a:t>
            </a:r>
          </a:p>
          <a:p>
            <a:pPr>
              <a:defRPr/>
            </a:pPr>
            <a:r>
              <a:rPr lang="fr-BE" altLang="en-US" sz="1600" dirty="0" smtClean="0">
                <a:sym typeface="Arial" pitchFamily="34" charset="0"/>
              </a:rPr>
              <a:t>https://www.frankrobben.be</a:t>
            </a:r>
            <a:endParaRPr lang="fr-BE" altLang="en-US" sz="16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033530" y="2058717"/>
            <a:ext cx="7181566" cy="1859922"/>
            <a:chOff x="1033530" y="1884549"/>
            <a:chExt cx="7181566" cy="1859922"/>
          </a:xfrm>
        </p:grpSpPr>
        <p:sp>
          <p:nvSpPr>
            <p:cNvPr id="11" name="Rounded Rectangle 10"/>
            <p:cNvSpPr/>
            <p:nvPr/>
          </p:nvSpPr>
          <p:spPr>
            <a:xfrm>
              <a:off x="1033530" y="1884549"/>
              <a:ext cx="7181566" cy="185992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alpha val="80000"/>
                  </a:schemeClr>
                </a:gs>
                <a:gs pos="100000">
                  <a:srgbClr val="FCFDFE">
                    <a:alpha val="8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</a:pPr>
              <a:r>
                <a:rPr lang="nl-BE" sz="4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Blockchain</a:t>
              </a:r>
              <a:r>
                <a:rPr lang="nl-BE" sz="4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nl-BE" sz="4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nl-BE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Meer </a:t>
              </a:r>
              <a:r>
                <a:rPr lang="nl-BE" sz="4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dan een </a:t>
              </a:r>
              <a:r>
                <a:rPr lang="nl-BE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hype</a:t>
              </a:r>
            </a:p>
            <a:p>
              <a:pPr algn="ctr">
                <a:lnSpc>
                  <a:spcPts val="4200"/>
                </a:lnSpc>
              </a:pPr>
              <a:r>
                <a:rPr lang="nl-BE" sz="500" b="1" dirty="0" smtClean="0">
                  <a:solidFill>
                    <a:srgbClr val="BE008C"/>
                  </a:solidFill>
                </a:rPr>
                <a:t> </a:t>
              </a:r>
              <a:endParaRPr lang="nl-BE" sz="500" b="1" dirty="0">
                <a:solidFill>
                  <a:srgbClr val="BE008C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334623" y="3113529"/>
              <a:ext cx="2532809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nl-BE" sz="3200" b="1" dirty="0">
                  <a:solidFill>
                    <a:schemeClr val="accent1"/>
                  </a:solidFill>
                </a:rPr>
                <a:t>Frank Robben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19" y="4937359"/>
            <a:ext cx="602045" cy="57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41" y="5498845"/>
            <a:ext cx="432000" cy="43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41" y="6014289"/>
            <a:ext cx="360000" cy="360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-1741707" y="320816"/>
            <a:ext cx="3902533" cy="771557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rgbClr val="FCFDF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4200"/>
              </a:lnSpc>
            </a:pPr>
            <a:r>
              <a:rPr lang="nl-NL" sz="4400" b="1" dirty="0" smtClean="0">
                <a:solidFill>
                  <a:srgbClr val="BE008C"/>
                </a:solidFill>
              </a:rPr>
              <a:t>Prelude</a:t>
            </a:r>
            <a:endParaRPr lang="en-US" sz="4400" b="1" dirty="0">
              <a:solidFill>
                <a:srgbClr val="BE0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10</a:t>
            </a:fld>
            <a:endParaRPr lang="nl-BE" dirty="0"/>
          </a:p>
        </p:txBody>
      </p:sp>
      <p:grpSp>
        <p:nvGrpSpPr>
          <p:cNvPr id="18" name="Group 17"/>
          <p:cNvGrpSpPr/>
          <p:nvPr/>
        </p:nvGrpSpPr>
        <p:grpSpPr>
          <a:xfrm>
            <a:off x="672804" y="1186358"/>
            <a:ext cx="3755180" cy="2458666"/>
            <a:chOff x="384772" y="1268760"/>
            <a:chExt cx="3755180" cy="2458666"/>
          </a:xfrm>
        </p:grpSpPr>
        <p:sp>
          <p:nvSpPr>
            <p:cNvPr id="5" name="Rounded Rectangle 4"/>
            <p:cNvSpPr>
              <a:spLocks noChangeAspect="1"/>
            </p:cNvSpPr>
            <p:nvPr/>
          </p:nvSpPr>
          <p:spPr>
            <a:xfrm>
              <a:off x="528787" y="1268760"/>
              <a:ext cx="3611165" cy="2458666"/>
            </a:xfrm>
            <a:prstGeom prst="round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84772" y="1592796"/>
              <a:ext cx="1305276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err="1" smtClean="0">
                  <a:solidFill>
                    <a:srgbClr val="BE008C"/>
                  </a:solidFill>
                </a:rPr>
                <a:t>Bitcoin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7592" y="4242527"/>
            <a:ext cx="3960438" cy="2458666"/>
            <a:chOff x="4129188" y="1268760"/>
            <a:chExt cx="3960438" cy="2458666"/>
          </a:xfrm>
        </p:grpSpPr>
        <p:sp>
          <p:nvSpPr>
            <p:cNvPr id="7" name="Rounded Rectangle 6"/>
            <p:cNvSpPr>
              <a:spLocks noChangeAspect="1"/>
            </p:cNvSpPr>
            <p:nvPr/>
          </p:nvSpPr>
          <p:spPr>
            <a:xfrm>
              <a:off x="4478461" y="1268760"/>
              <a:ext cx="3611165" cy="2458666"/>
            </a:xfrm>
            <a:prstGeom prst="round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129188" y="1592796"/>
              <a:ext cx="2592288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Smart </a:t>
              </a:r>
              <a:r>
                <a:rPr lang="nl-NL" sz="2400" b="1" dirty="0" err="1" smtClean="0">
                  <a:solidFill>
                    <a:srgbClr val="BE008C"/>
                  </a:solidFill>
                </a:rPr>
                <a:t>Contracts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32865" y="1158099"/>
            <a:ext cx="3755180" cy="2458666"/>
            <a:chOff x="395536" y="4242527"/>
            <a:chExt cx="3755180" cy="2458666"/>
          </a:xfrm>
        </p:grpSpPr>
        <p:sp>
          <p:nvSpPr>
            <p:cNvPr id="6" name="Rounded Rectangle 5"/>
            <p:cNvSpPr>
              <a:spLocks noChangeAspect="1"/>
            </p:cNvSpPr>
            <p:nvPr/>
          </p:nvSpPr>
          <p:spPr>
            <a:xfrm>
              <a:off x="539551" y="4242527"/>
              <a:ext cx="3611165" cy="2458666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95536" y="4617132"/>
              <a:ext cx="2088233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82000"/>
                  </a:schemeClr>
                </a:gs>
                <a:gs pos="100000">
                  <a:srgbClr val="FCFDFE">
                    <a:alpha val="9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Toepassingen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16015" y="4242527"/>
            <a:ext cx="3672407" cy="2458666"/>
            <a:chOff x="4427983" y="4242527"/>
            <a:chExt cx="3672407" cy="2458666"/>
          </a:xfrm>
        </p:grpSpPr>
        <p:sp>
          <p:nvSpPr>
            <p:cNvPr id="8" name="Rounded Rectangle 7"/>
            <p:cNvSpPr>
              <a:spLocks noChangeAspect="1"/>
            </p:cNvSpPr>
            <p:nvPr/>
          </p:nvSpPr>
          <p:spPr>
            <a:xfrm>
              <a:off x="4489225" y="4242527"/>
              <a:ext cx="3611165" cy="2458666"/>
            </a:xfrm>
            <a:prstGeom prst="round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427983" y="4581128"/>
              <a:ext cx="2016225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Voorschriften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7592" y="3699167"/>
            <a:ext cx="8270872" cy="461665"/>
            <a:chOff x="189560" y="3699167"/>
            <a:chExt cx="8270872" cy="461665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89560" y="3933056"/>
              <a:ext cx="8270872" cy="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851920" y="3699167"/>
              <a:ext cx="9311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Pauze</a:t>
              </a:r>
              <a:endParaRPr lang="nl-BE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627375" y="159705"/>
            <a:ext cx="19563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400" dirty="0" smtClean="0"/>
              <a:t>Agenda</a:t>
            </a:r>
            <a:endParaRPr lang="nl-BE" sz="4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38" y="3266"/>
            <a:ext cx="1884334" cy="689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164" y="1596205"/>
            <a:ext cx="461665" cy="14382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BE" dirty="0" smtClean="0"/>
              <a:t>Blockchain 1.0</a:t>
            </a:r>
            <a:endParaRPr lang="nl-BE" dirty="0"/>
          </a:p>
        </p:txBody>
      </p:sp>
      <p:sp>
        <p:nvSpPr>
          <p:cNvPr id="25" name="TextBox 24"/>
          <p:cNvSpPr txBox="1"/>
          <p:nvPr/>
        </p:nvSpPr>
        <p:spPr>
          <a:xfrm>
            <a:off x="124164" y="4752720"/>
            <a:ext cx="461665" cy="14382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BE" dirty="0" smtClean="0"/>
              <a:t>Blockchain 2.0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2773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2879272" y="2006614"/>
            <a:ext cx="1328344" cy="499204"/>
            <a:chOff x="1580004" y="2304504"/>
            <a:chExt cx="1953173" cy="734020"/>
          </a:xfrm>
        </p:grpSpPr>
        <p:grpSp>
          <p:nvGrpSpPr>
            <p:cNvPr id="18" name="Group 17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21" name="Elbow Connector 20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805"/>
            <a:ext cx="8229600" cy="959923"/>
          </a:xfrm>
        </p:spPr>
        <p:txBody>
          <a:bodyPr/>
          <a:lstStyle/>
          <a:p>
            <a:r>
              <a:rPr lang="nl-BE" dirty="0" smtClean="0"/>
              <a:t>Link Aanval 1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100</a:t>
            </a:fld>
            <a:endParaRPr lang="nl-BE" dirty="0"/>
          </a:p>
        </p:txBody>
      </p:sp>
      <p:pic>
        <p:nvPicPr>
          <p:cNvPr id="9" name="Picture 8" descr="https://upload.wikimedia.org/wikipedia/commons/thumb/5/5a/Twemoji_1f608.svg/2000px-Twemoji_1f608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754" y="2060848"/>
            <a:ext cx="889940" cy="88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dn3.iconfinder.com/data/icons/eziconic-v1-0/256/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52" y="4941168"/>
            <a:ext cx="1461068" cy="146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90" y="3839536"/>
            <a:ext cx="936024" cy="936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99755"/>
            <a:ext cx="936000" cy="93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639113"/>
            <a:ext cx="936000" cy="93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6056" y="2067345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Arts:</a:t>
            </a:r>
            <a:r>
              <a:rPr lang="nl-BE" dirty="0" smtClean="0"/>
              <a:t>    02/04/17, 21h30	 (A)</a:t>
            </a:r>
            <a:endParaRPr lang="nl-BE" dirty="0"/>
          </a:p>
        </p:txBody>
      </p:sp>
      <p:sp>
        <p:nvSpPr>
          <p:cNvPr id="16" name="TextBox 15"/>
          <p:cNvSpPr txBox="1"/>
          <p:nvPr/>
        </p:nvSpPr>
        <p:spPr>
          <a:xfrm>
            <a:off x="5076056" y="2339588"/>
            <a:ext cx="332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Apotheker:</a:t>
            </a:r>
            <a:r>
              <a:rPr lang="nl-BE" dirty="0" smtClean="0"/>
              <a:t> 28/04/17, 20h45	 (B)</a:t>
            </a:r>
            <a:endParaRPr lang="nl-BE" dirty="0"/>
          </a:p>
        </p:txBody>
      </p:sp>
      <p:grpSp>
        <p:nvGrpSpPr>
          <p:cNvPr id="55" name="Group 54"/>
          <p:cNvGrpSpPr/>
          <p:nvPr/>
        </p:nvGrpSpPr>
        <p:grpSpPr>
          <a:xfrm>
            <a:off x="2555776" y="3419708"/>
            <a:ext cx="1831328" cy="1155405"/>
            <a:chOff x="2904042" y="3419708"/>
            <a:chExt cx="1831328" cy="1155405"/>
          </a:xfrm>
        </p:grpSpPr>
        <p:sp>
          <p:nvSpPr>
            <p:cNvPr id="14" name="Oval 13"/>
            <p:cNvSpPr/>
            <p:nvPr/>
          </p:nvSpPr>
          <p:spPr>
            <a:xfrm>
              <a:off x="2982066" y="3489082"/>
              <a:ext cx="1753304" cy="10860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8" name="Oval 47"/>
            <p:cNvSpPr/>
            <p:nvPr/>
          </p:nvSpPr>
          <p:spPr>
            <a:xfrm>
              <a:off x="3419872" y="379743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9" name="Oval 48"/>
            <p:cNvSpPr/>
            <p:nvPr/>
          </p:nvSpPr>
          <p:spPr>
            <a:xfrm>
              <a:off x="3923928" y="364502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0" name="Oval 49"/>
            <p:cNvSpPr/>
            <p:nvPr/>
          </p:nvSpPr>
          <p:spPr>
            <a:xfrm>
              <a:off x="3779912" y="400507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1" name="Oval 50"/>
            <p:cNvSpPr/>
            <p:nvPr/>
          </p:nvSpPr>
          <p:spPr>
            <a:xfrm>
              <a:off x="3419872" y="422109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2" name="Oval 51"/>
            <p:cNvSpPr/>
            <p:nvPr/>
          </p:nvSpPr>
          <p:spPr>
            <a:xfrm>
              <a:off x="3923928" y="436511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3" name="Oval 52"/>
            <p:cNvSpPr/>
            <p:nvPr/>
          </p:nvSpPr>
          <p:spPr>
            <a:xfrm>
              <a:off x="3131840" y="393306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4" name="Oval 53"/>
            <p:cNvSpPr/>
            <p:nvPr/>
          </p:nvSpPr>
          <p:spPr>
            <a:xfrm>
              <a:off x="4427992" y="393306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904042" y="3419708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A</a:t>
              </a:r>
              <a:endParaRPr lang="nl-BE" b="1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806495" y="3347700"/>
            <a:ext cx="1753304" cy="1227412"/>
            <a:chOff x="4154761" y="3347700"/>
            <a:chExt cx="1753304" cy="1227412"/>
          </a:xfrm>
        </p:grpSpPr>
        <p:sp>
          <p:nvSpPr>
            <p:cNvPr id="42" name="Oval 41"/>
            <p:cNvSpPr/>
            <p:nvPr/>
          </p:nvSpPr>
          <p:spPr>
            <a:xfrm>
              <a:off x="4154761" y="3489081"/>
              <a:ext cx="1753304" cy="10860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Oval 14"/>
            <p:cNvSpPr/>
            <p:nvPr/>
          </p:nvSpPr>
          <p:spPr>
            <a:xfrm>
              <a:off x="5364088" y="37170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4" name="Oval 43"/>
            <p:cNvSpPr/>
            <p:nvPr/>
          </p:nvSpPr>
          <p:spPr>
            <a:xfrm>
              <a:off x="5004048" y="364503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5" name="Oval 44"/>
            <p:cNvSpPr/>
            <p:nvPr/>
          </p:nvSpPr>
          <p:spPr>
            <a:xfrm>
              <a:off x="5156448" y="393306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6" name="Oval 45"/>
            <p:cNvSpPr/>
            <p:nvPr/>
          </p:nvSpPr>
          <p:spPr>
            <a:xfrm>
              <a:off x="4932040" y="422108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7" name="Oval 46"/>
            <p:cNvSpPr/>
            <p:nvPr/>
          </p:nvSpPr>
          <p:spPr>
            <a:xfrm>
              <a:off x="5436096" y="40770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553634" y="3347700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B</a:t>
              </a:r>
              <a:endParaRPr lang="nl-BE" b="1" dirty="0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971600" y="857920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000" b="1" dirty="0" smtClean="0"/>
              <a:t>Combineren info fysieke wereld &amp; blockchain kan data </a:t>
            </a:r>
            <a:r>
              <a:rPr lang="nl-BE" sz="2000" b="1" dirty="0"/>
              <a:t>lekken</a:t>
            </a:r>
            <a:br>
              <a:rPr lang="nl-BE" sz="2000" b="1" dirty="0"/>
            </a:br>
            <a:r>
              <a:rPr lang="nl-BE" sz="2000" b="1" dirty="0"/>
              <a:t>Aanvaller kent identiteit </a:t>
            </a:r>
            <a:r>
              <a:rPr lang="nl-BE" sz="2000" b="1" dirty="0" err="1"/>
              <a:t>patient</a:t>
            </a:r>
            <a:r>
              <a:rPr lang="nl-BE" sz="2000" b="1" dirty="0"/>
              <a:t> &amp; observeert hem </a:t>
            </a:r>
            <a:r>
              <a:rPr lang="nl-BE" sz="2000" b="1" dirty="0" smtClean="0"/>
              <a:t>fysiek</a:t>
            </a:r>
            <a:endParaRPr lang="nl-BE" sz="2000" b="1" dirty="0"/>
          </a:p>
        </p:txBody>
      </p:sp>
      <p:sp>
        <p:nvSpPr>
          <p:cNvPr id="80" name="Rectangle 79"/>
          <p:cNvSpPr/>
          <p:nvPr/>
        </p:nvSpPr>
        <p:spPr>
          <a:xfrm>
            <a:off x="1233252" y="1410430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2000" b="1" dirty="0"/>
          </a:p>
        </p:txBody>
      </p:sp>
      <p:pic>
        <p:nvPicPr>
          <p:cNvPr id="81" name="Picture 4" descr="http://www.swissrotorsolutions.ch/wp-content/uploads/2014/08/1410986467_binoculars_25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8427" y="2458521"/>
            <a:ext cx="1220400" cy="113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1199" y="1810540"/>
            <a:ext cx="7685637" cy="493082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10" name="Group 109"/>
          <p:cNvGrpSpPr/>
          <p:nvPr/>
        </p:nvGrpSpPr>
        <p:grpSpPr>
          <a:xfrm>
            <a:off x="400224" y="1570161"/>
            <a:ext cx="2419350" cy="4149725"/>
            <a:chOff x="124834" y="923516"/>
            <a:chExt cx="2419350" cy="4149725"/>
          </a:xfrm>
        </p:grpSpPr>
        <p:sp>
          <p:nvSpPr>
            <p:cNvPr id="111" name="Rounded Rectangle 110"/>
            <p:cNvSpPr/>
            <p:nvPr/>
          </p:nvSpPr>
          <p:spPr>
            <a:xfrm>
              <a:off x="124834" y="923516"/>
              <a:ext cx="2419350" cy="4149725"/>
            </a:xfrm>
            <a:prstGeom prst="roundRect">
              <a:avLst>
                <a:gd name="adj" fmla="val 5998"/>
              </a:avLst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2400" dirty="0" smtClean="0"/>
                <a:t>Voorschrift</a:t>
              </a:r>
              <a:endParaRPr lang="nl-BE" sz="2400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25596" y="2491486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Medicijn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13" name="Picture 2" descr="http://image005.flaticon.com/18/png/512/13/13032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5863" y="2529504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Rectangle 113"/>
            <p:cNvSpPr/>
            <p:nvPr/>
          </p:nvSpPr>
          <p:spPr>
            <a:xfrm>
              <a:off x="225596" y="2849425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Geldig vanaf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208" y="2868434"/>
              <a:ext cx="252000" cy="252000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225596" y="1771902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Patient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17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1775087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8" name="Rectangle 117"/>
            <p:cNvSpPr/>
            <p:nvPr/>
          </p:nvSpPr>
          <p:spPr>
            <a:xfrm>
              <a:off x="225596" y="4643370"/>
              <a:ext cx="2221956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Tariferingsdienst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1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4643370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0" name="Rectangle 119"/>
            <p:cNvSpPr/>
            <p:nvPr/>
          </p:nvSpPr>
          <p:spPr>
            <a:xfrm>
              <a:off x="225596" y="3566425"/>
              <a:ext cx="2221956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Mutualiteit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2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3567243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2" name="Rectangle 121"/>
            <p:cNvSpPr/>
            <p:nvPr/>
          </p:nvSpPr>
          <p:spPr>
            <a:xfrm>
              <a:off x="225596" y="3927182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Apotheker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2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3927182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4" name="Rectangle 123"/>
            <p:cNvSpPr/>
            <p:nvPr/>
          </p:nvSpPr>
          <p:spPr>
            <a:xfrm>
              <a:off x="225596" y="2132983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Arts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2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2133015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6" name="Rectangle 125"/>
            <p:cNvSpPr/>
            <p:nvPr/>
          </p:nvSpPr>
          <p:spPr>
            <a:xfrm>
              <a:off x="225596" y="4284307"/>
              <a:ext cx="2221956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Afgeleverd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863" y="4303373"/>
              <a:ext cx="252000" cy="252000"/>
            </a:xfrm>
            <a:prstGeom prst="rect">
              <a:avLst/>
            </a:prstGeom>
          </p:spPr>
        </p:pic>
        <p:sp>
          <p:nvSpPr>
            <p:cNvPr id="128" name="Rectangle 127"/>
            <p:cNvSpPr/>
            <p:nvPr/>
          </p:nvSpPr>
          <p:spPr>
            <a:xfrm>
              <a:off x="225596" y="1416302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Id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29" name="Picture 2" descr="http://www.iconsdb.com/icons/preview/black/key-xxl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942" y="1417370"/>
              <a:ext cx="310243" cy="310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Rectangle 129"/>
            <p:cNvSpPr/>
            <p:nvPr/>
          </p:nvSpPr>
          <p:spPr>
            <a:xfrm>
              <a:off x="225596" y="3207360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Verlaagd remgeld?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863" y="3226178"/>
              <a:ext cx="252000" cy="252000"/>
            </a:xfrm>
            <a:prstGeom prst="rect">
              <a:avLst/>
            </a:prstGeom>
          </p:spPr>
        </p:pic>
      </p:grpSp>
      <p:sp>
        <p:nvSpPr>
          <p:cNvPr id="58" name="Rounded Rectangle 57"/>
          <p:cNvSpPr/>
          <p:nvPr/>
        </p:nvSpPr>
        <p:spPr>
          <a:xfrm>
            <a:off x="5855362" y="6050972"/>
            <a:ext cx="3015952" cy="690396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→ </a:t>
            </a:r>
            <a:r>
              <a:rPr lang="nl-BE" sz="2000" dirty="0" err="1" smtClean="0"/>
              <a:t>All</a:t>
            </a:r>
            <a:r>
              <a:rPr lang="nl-BE" sz="2000" dirty="0" smtClean="0"/>
              <a:t> gevoelige data op blockchain </a:t>
            </a:r>
            <a:r>
              <a:rPr lang="nl-BE" sz="2000" dirty="0" err="1" smtClean="0"/>
              <a:t>geëncrypteerd</a:t>
            </a:r>
            <a:endParaRPr lang="nl-BE" sz="2000" dirty="0"/>
          </a:p>
        </p:txBody>
      </p:sp>
      <p:sp>
        <p:nvSpPr>
          <p:cNvPr id="61" name="Rounded Rectangle 60"/>
          <p:cNvSpPr/>
          <p:nvPr/>
        </p:nvSpPr>
        <p:spPr>
          <a:xfrm>
            <a:off x="5868144" y="4941168"/>
            <a:ext cx="3015952" cy="1008112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Moeilijke aanval, maar één succesvolle genoeg om project te torpederen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418822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84" y="0"/>
            <a:ext cx="8229600" cy="762000"/>
          </a:xfrm>
        </p:spPr>
        <p:txBody>
          <a:bodyPr/>
          <a:lstStyle/>
          <a:p>
            <a:r>
              <a:rPr lang="nl-BE" dirty="0" smtClean="0"/>
              <a:t>Verschillende views</a:t>
            </a:r>
            <a:endParaRPr lang="nl-BE" dirty="0"/>
          </a:p>
        </p:txBody>
      </p:sp>
      <p:sp>
        <p:nvSpPr>
          <p:cNvPr id="223" name="Rectangle 222"/>
          <p:cNvSpPr/>
          <p:nvPr/>
        </p:nvSpPr>
        <p:spPr>
          <a:xfrm>
            <a:off x="1038867" y="782968"/>
            <a:ext cx="3570227" cy="27456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36" name="Group 35"/>
          <p:cNvGrpSpPr/>
          <p:nvPr/>
        </p:nvGrpSpPr>
        <p:grpSpPr>
          <a:xfrm>
            <a:off x="1548486" y="1800078"/>
            <a:ext cx="2572955" cy="1474413"/>
            <a:chOff x="183636" y="2084537"/>
            <a:chExt cx="2572955" cy="1474413"/>
          </a:xfrm>
        </p:grpSpPr>
        <p:sp>
          <p:nvSpPr>
            <p:cNvPr id="226" name="Rounded Rectangle 225"/>
            <p:cNvSpPr/>
            <p:nvPr/>
          </p:nvSpPr>
          <p:spPr>
            <a:xfrm>
              <a:off x="183636" y="2084537"/>
              <a:ext cx="2572955" cy="1474413"/>
            </a:xfrm>
            <a:prstGeom prst="roundRect">
              <a:avLst>
                <a:gd name="adj" fmla="val 5998"/>
              </a:avLst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2400" dirty="0" smtClean="0"/>
                <a:t>Voorschrift</a:t>
              </a:r>
              <a:endParaRPr lang="nl-BE" sz="2400" dirty="0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323336" y="2573917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r>
                <a:rPr lang="nl-BE" dirty="0" err="1">
                  <a:solidFill>
                    <a:schemeClr val="tx1"/>
                  </a:solidFill>
                </a:rPr>
                <a:t>Pantoprazol</a:t>
              </a:r>
              <a:r>
                <a:rPr lang="nl-BE" dirty="0">
                  <a:solidFill>
                    <a:schemeClr val="tx1"/>
                  </a:solidFill>
                </a:rPr>
                <a:t> 20mg</a:t>
              </a: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323336" y="2931852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True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1250284" y="3189618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…</a:t>
              </a:r>
              <a:endParaRPr lang="nl-BE" dirty="0"/>
            </a:p>
          </p:txBody>
        </p:sp>
      </p:grpSp>
      <p:pic>
        <p:nvPicPr>
          <p:cNvPr id="5124" name="Picture 4" descr="https://media.licdn.com/mpr/mpr/shrink_200_200/AAEAAQAAAAAAAAXwAAAAJDhjNzgyNmVkLTkzNjUtNDQwMy1hMWYwLWIxYTJlYzExYzY1M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69" y="904590"/>
            <a:ext cx="784510" cy="7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720" y="907145"/>
            <a:ext cx="931375" cy="78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0" name="Rectangle 239"/>
          <p:cNvSpPr/>
          <p:nvPr/>
        </p:nvSpPr>
        <p:spPr>
          <a:xfrm>
            <a:off x="260034" y="3569010"/>
            <a:ext cx="3609719" cy="27456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37" name="Group 36"/>
          <p:cNvGrpSpPr/>
          <p:nvPr/>
        </p:nvGrpSpPr>
        <p:grpSpPr>
          <a:xfrm>
            <a:off x="789798" y="4639098"/>
            <a:ext cx="2550191" cy="1474413"/>
            <a:chOff x="253086" y="3573241"/>
            <a:chExt cx="2550191" cy="1474413"/>
          </a:xfrm>
        </p:grpSpPr>
        <p:sp>
          <p:nvSpPr>
            <p:cNvPr id="244" name="Rounded Rectangle 243"/>
            <p:cNvSpPr/>
            <p:nvPr/>
          </p:nvSpPr>
          <p:spPr>
            <a:xfrm>
              <a:off x="253086" y="3573241"/>
              <a:ext cx="2550191" cy="1474413"/>
            </a:xfrm>
            <a:prstGeom prst="roundRect">
              <a:avLst>
                <a:gd name="adj" fmla="val 5998"/>
              </a:avLst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2400" dirty="0" smtClean="0"/>
                <a:t>Voorschrift</a:t>
              </a:r>
              <a:endParaRPr lang="nl-BE" sz="2400" dirty="0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392786" y="4062621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???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392786" y="442055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???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1238709" y="467832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…</a:t>
              </a:r>
              <a:endParaRPr lang="nl-BE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3846" y="3569011"/>
            <a:ext cx="2262094" cy="1000398"/>
            <a:chOff x="4203940" y="3824997"/>
            <a:chExt cx="2453866" cy="1044354"/>
          </a:xfrm>
        </p:grpSpPr>
        <p:sp>
          <p:nvSpPr>
            <p:cNvPr id="327" name="TextBox 326"/>
            <p:cNvSpPr txBox="1"/>
            <p:nvPr/>
          </p:nvSpPr>
          <p:spPr>
            <a:xfrm>
              <a:off x="4203940" y="4483791"/>
              <a:ext cx="2453866" cy="3855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De rest van de wereld</a:t>
              </a:r>
              <a:endParaRPr lang="nl-BE" b="1" dirty="0"/>
            </a:p>
          </p:txBody>
        </p:sp>
        <p:pic>
          <p:nvPicPr>
            <p:cNvPr id="328" name="Picture 2" descr="http://findicons.com/files/icons/98/nx11/256/internet_rea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3243" y="3824997"/>
              <a:ext cx="741195" cy="741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374" y="835008"/>
            <a:ext cx="854092" cy="85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79" y="1031738"/>
            <a:ext cx="617315" cy="617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1465" y="782968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Mijn</a:t>
            </a:r>
            <a:endParaRPr lang="nl-BE" dirty="0"/>
          </a:p>
        </p:txBody>
      </p:sp>
      <p:sp>
        <p:nvSpPr>
          <p:cNvPr id="275" name="Rectangle 274"/>
          <p:cNvSpPr/>
          <p:nvPr/>
        </p:nvSpPr>
        <p:spPr>
          <a:xfrm>
            <a:off x="4646267" y="787400"/>
            <a:ext cx="3060000" cy="2741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298" name="Group 297"/>
          <p:cNvGrpSpPr/>
          <p:nvPr/>
        </p:nvGrpSpPr>
        <p:grpSpPr>
          <a:xfrm>
            <a:off x="4942435" y="1812778"/>
            <a:ext cx="2572955" cy="1474413"/>
            <a:chOff x="183636" y="2084537"/>
            <a:chExt cx="2572955" cy="1474413"/>
          </a:xfrm>
        </p:grpSpPr>
        <p:sp>
          <p:nvSpPr>
            <p:cNvPr id="299" name="Rounded Rectangle 298"/>
            <p:cNvSpPr/>
            <p:nvPr/>
          </p:nvSpPr>
          <p:spPr>
            <a:xfrm>
              <a:off x="183636" y="2084537"/>
              <a:ext cx="2572955" cy="1474413"/>
            </a:xfrm>
            <a:prstGeom prst="roundRect">
              <a:avLst>
                <a:gd name="adj" fmla="val 5998"/>
              </a:avLst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2400" dirty="0" smtClean="0"/>
                <a:t>Voorschrift</a:t>
              </a:r>
              <a:endParaRPr lang="nl-BE" sz="2400" dirty="0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323336" y="2573917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r>
                <a:rPr lang="nl-BE" dirty="0" err="1">
                  <a:solidFill>
                    <a:schemeClr val="tx1"/>
                  </a:solidFill>
                </a:rPr>
                <a:t>Pantoprazol</a:t>
              </a:r>
              <a:r>
                <a:rPr lang="nl-BE" dirty="0">
                  <a:solidFill>
                    <a:schemeClr val="tx1"/>
                  </a:solidFill>
                </a:rPr>
                <a:t> 20mg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323336" y="2931852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???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1250284" y="3189618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…</a:t>
              </a:r>
              <a:endParaRPr lang="nl-BE" dirty="0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68" y="1068391"/>
            <a:ext cx="620710" cy="62071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5508104" y="871025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Mijn</a:t>
            </a:r>
            <a:endParaRPr lang="nl-BE" dirty="0"/>
          </a:p>
        </p:txBody>
      </p:sp>
      <p:grpSp>
        <p:nvGrpSpPr>
          <p:cNvPr id="10" name="Group 9"/>
          <p:cNvGrpSpPr/>
          <p:nvPr/>
        </p:nvGrpSpPr>
        <p:grpSpPr>
          <a:xfrm>
            <a:off x="4178900" y="3533977"/>
            <a:ext cx="4580721" cy="2666414"/>
            <a:chOff x="3975700" y="3927677"/>
            <a:chExt cx="4580721" cy="2666414"/>
          </a:xfrm>
        </p:grpSpPr>
        <p:sp>
          <p:nvSpPr>
            <p:cNvPr id="9" name="Oval 8"/>
            <p:cNvSpPr/>
            <p:nvPr/>
          </p:nvSpPr>
          <p:spPr>
            <a:xfrm>
              <a:off x="3975700" y="4051301"/>
              <a:ext cx="4580721" cy="25427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5392" y="4867312"/>
              <a:ext cx="1073150" cy="1073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6" descr="Image result for De Westvlaamse Apothekersvereniging log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871" y="4792921"/>
              <a:ext cx="2554763" cy="490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321" y="5403887"/>
              <a:ext cx="620710" cy="62071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2080" y="5341734"/>
              <a:ext cx="620710" cy="62071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8278" y="5652089"/>
              <a:ext cx="620710" cy="62071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4610" y="4207824"/>
              <a:ext cx="617315" cy="617315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319" y="4107365"/>
              <a:ext cx="617315" cy="61731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48312" y="6148524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…</a:t>
              </a:r>
              <a:endParaRPr lang="nl-BE" dirty="0"/>
            </a:p>
          </p:txBody>
        </p:sp>
        <p:pic>
          <p:nvPicPr>
            <p:cNvPr id="77" name="Picture 2" descr="http://findicons.com/files/icons/98/nx11/256/internet_real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832" y="3927677"/>
              <a:ext cx="741195" cy="741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390826" y="6450568"/>
            <a:ext cx="458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=&gt; fine </a:t>
            </a:r>
            <a:r>
              <a:rPr lang="nl-BE" b="1" dirty="0" err="1" smtClean="0"/>
              <a:t>grained</a:t>
            </a:r>
            <a:r>
              <a:rPr lang="nl-BE" b="1" dirty="0" smtClean="0"/>
              <a:t> access control m.b.v. encryptie</a:t>
            </a:r>
            <a:endParaRPr lang="nl-BE" b="1" dirty="0"/>
          </a:p>
        </p:txBody>
      </p:sp>
      <p:pic>
        <p:nvPicPr>
          <p:cNvPr id="50" name="Picture 2" descr="http://image005.flaticon.com/18/png/512/13/13032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20" y="2311234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://image005.flaticon.com/18/png/512/13/13032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17" y="2311234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image005.flaticon.com/18/png/512/13/13032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892" y="5146494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8500" y="6556375"/>
            <a:ext cx="2133600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t>101</a:t>
            </a:fld>
            <a:endParaRPr lang="nl-BE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45" y="5501301"/>
            <a:ext cx="252000" cy="252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465" y="2665859"/>
            <a:ext cx="252000" cy="252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51" y="2665859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3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92359" y="-387424"/>
            <a:ext cx="3120201" cy="1393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6000"/>
            <a:ext cx="3203848" cy="830064"/>
          </a:xfrm>
        </p:spPr>
        <p:txBody>
          <a:bodyPr/>
          <a:lstStyle/>
          <a:p>
            <a:r>
              <a:rPr lang="nl-BE" dirty="0" smtClean="0"/>
              <a:t>Opslag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102</a:t>
            </a:fld>
            <a:endParaRPr lang="nl-BE" dirty="0"/>
          </a:p>
        </p:txBody>
      </p:sp>
      <p:sp>
        <p:nvSpPr>
          <p:cNvPr id="7" name="Oval 6"/>
          <p:cNvSpPr/>
          <p:nvPr/>
        </p:nvSpPr>
        <p:spPr>
          <a:xfrm>
            <a:off x="3241948" y="2965280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837772" y="1425100"/>
            <a:ext cx="2304256" cy="4240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37772" y="1849136"/>
            <a:ext cx="1584176" cy="1296144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21948" y="1425100"/>
            <a:ext cx="720080" cy="172018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1837772" y="1849136"/>
            <a:ext cx="720080" cy="280831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21948" y="3145280"/>
            <a:ext cx="1800200" cy="117483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57852" y="4320112"/>
            <a:ext cx="2664296" cy="3373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142028" y="1425100"/>
            <a:ext cx="1204427" cy="1116859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421948" y="2584228"/>
            <a:ext cx="1900915" cy="56105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5402148" y="2555440"/>
            <a:ext cx="2196264" cy="14168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222148" y="3972276"/>
            <a:ext cx="2376264" cy="3478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1153716" y="1243074"/>
            <a:ext cx="968712" cy="364051"/>
            <a:chOff x="1580004" y="2304504"/>
            <a:chExt cx="1953173" cy="734020"/>
          </a:xfrm>
        </p:grpSpPr>
        <p:grpSp>
          <p:nvGrpSpPr>
            <p:cNvPr id="43" name="Group 42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60" name="Rounded Rectangle 5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46" name="Elbow Connector 45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>
            <a:grpSpLocks noChangeAspect="1"/>
          </p:cNvGrpSpPr>
          <p:nvPr/>
        </p:nvGrpSpPr>
        <p:grpSpPr>
          <a:xfrm>
            <a:off x="3492872" y="813052"/>
            <a:ext cx="968712" cy="364051"/>
            <a:chOff x="1580004" y="2304504"/>
            <a:chExt cx="1953173" cy="734020"/>
          </a:xfrm>
        </p:grpSpPr>
        <p:grpSp>
          <p:nvGrpSpPr>
            <p:cNvPr id="67" name="Group 66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78" name="Rounded Rectangle 7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72" name="Rounded Rectangle 7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4" name="Rounded Rectangle 7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70" name="Elbow Connector 69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>
            <a:grpSpLocks noChangeAspect="1"/>
          </p:cNvGrpSpPr>
          <p:nvPr/>
        </p:nvGrpSpPr>
        <p:grpSpPr>
          <a:xfrm>
            <a:off x="4538092" y="3732696"/>
            <a:ext cx="968712" cy="364051"/>
            <a:chOff x="1580004" y="2304504"/>
            <a:chExt cx="1953173" cy="734020"/>
          </a:xfrm>
        </p:grpSpPr>
        <p:grpSp>
          <p:nvGrpSpPr>
            <p:cNvPr id="163" name="Group 162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80" name="Rounded Rectangle 17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1" name="Rounded Rectangle 18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2" name="Rounded Rectangle 18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3" name="Rounded Rectangle 18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74" name="Rounded Rectangle 17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5" name="Rounded Rectangle 17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6" name="Rounded Rectangle 17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7" name="Rounded Rectangle 17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8" name="Rounded Rectangle 17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68" name="Rounded Rectangle 16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69" name="Rounded Rectangle 16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0" name="Rounded Rectangle 16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1" name="Rounded Rectangle 17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2" name="Rounded Rectangle 17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66" name="Elbow Connector 165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Elbow Connector 166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Oval 212"/>
          <p:cNvSpPr/>
          <p:nvPr/>
        </p:nvSpPr>
        <p:spPr>
          <a:xfrm>
            <a:off x="649660" y="3159331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14" name="Straight Connector 213"/>
          <p:cNvCxnSpPr/>
          <p:nvPr/>
        </p:nvCxnSpPr>
        <p:spPr>
          <a:xfrm flipH="1">
            <a:off x="829660" y="1849136"/>
            <a:ext cx="1008112" cy="148373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H="1" flipV="1">
            <a:off x="829660" y="3391098"/>
            <a:ext cx="1800200" cy="126635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/>
          <p:cNvGrpSpPr>
            <a:grpSpLocks noChangeAspect="1"/>
          </p:cNvGrpSpPr>
          <p:nvPr/>
        </p:nvGrpSpPr>
        <p:grpSpPr>
          <a:xfrm>
            <a:off x="1909614" y="4049401"/>
            <a:ext cx="968712" cy="364051"/>
            <a:chOff x="1580004" y="2304504"/>
            <a:chExt cx="1953173" cy="734020"/>
          </a:xfrm>
        </p:grpSpPr>
        <p:grpSp>
          <p:nvGrpSpPr>
            <p:cNvPr id="139" name="Group 138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56" name="Rounded Rectangle 15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7" name="Rounded Rectangle 15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8" name="Rounded Rectangle 15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9" name="Rounded Rectangle 15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60" name="Rounded Rectangle 15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50" name="Rounded Rectangle 14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1" name="Rounded Rectangle 15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2" name="Rounded Rectangle 15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3" name="Rounded Rectangle 15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4" name="Rounded Rectangle 15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44" name="Rounded Rectangle 14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5" name="Rounded Rectangle 14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6" name="Rounded Rectangle 14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42" name="Elbow Connector 141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Elbow Connector 142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Oval 215"/>
          <p:cNvSpPr/>
          <p:nvPr/>
        </p:nvSpPr>
        <p:spPr>
          <a:xfrm>
            <a:off x="6981990" y="2474621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17" name="Straight Connector 216"/>
          <p:cNvCxnSpPr/>
          <p:nvPr/>
        </p:nvCxnSpPr>
        <p:spPr>
          <a:xfrm flipH="1" flipV="1">
            <a:off x="5322864" y="2541960"/>
            <a:ext cx="1839126" cy="115075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7169624" y="2683673"/>
            <a:ext cx="402947" cy="1359798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/>
          <p:cNvGrpSpPr>
            <a:grpSpLocks noChangeAspect="1"/>
          </p:cNvGrpSpPr>
          <p:nvPr/>
        </p:nvGrpSpPr>
        <p:grpSpPr>
          <a:xfrm>
            <a:off x="6956813" y="3332866"/>
            <a:ext cx="968712" cy="364051"/>
            <a:chOff x="1580004" y="2304504"/>
            <a:chExt cx="1953173" cy="734020"/>
          </a:xfrm>
        </p:grpSpPr>
        <p:grpSp>
          <p:nvGrpSpPr>
            <p:cNvPr id="187" name="Group 186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204" name="Rounded Rectangle 20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5" name="Rounded Rectangle 20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6" name="Rounded Rectangle 20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7" name="Rounded Rectangle 20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8" name="Rounded Rectangle 20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98" name="Rounded Rectangle 19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9" name="Rounded Rectangle 19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0" name="Rounded Rectangle 19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1" name="Rounded Rectangle 20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2" name="Rounded Rectangle 20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92" name="Rounded Rectangle 19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3" name="Rounded Rectangle 19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4" name="Rounded Rectangle 19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5" name="Rounded Rectangle 19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6" name="Rounded Rectangle 19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90" name="Elbow Connector 189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Elbow Connector 190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9" name="Straight Connector 218"/>
          <p:cNvCxnSpPr/>
          <p:nvPr/>
        </p:nvCxnSpPr>
        <p:spPr>
          <a:xfrm flipH="1" flipV="1">
            <a:off x="4161998" y="1456178"/>
            <a:ext cx="2999992" cy="1200857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4682108" y="1934531"/>
            <a:ext cx="968712" cy="364051"/>
            <a:chOff x="1580004" y="2304504"/>
            <a:chExt cx="1953173" cy="734020"/>
          </a:xfrm>
        </p:grpSpPr>
        <p:grpSp>
          <p:nvGrpSpPr>
            <p:cNvPr id="91" name="Group 90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08" name="Rounded Rectangle 10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94" name="Elbow Connector 93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Elbow Connector 94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0" name="Picture 2" descr="http://www.clipartkid.com/images/301/free-to-use-public-domain-miner-clip-art-OW2LRK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31" y="3646554"/>
            <a:ext cx="915693" cy="12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657772" y="1669136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l 7"/>
          <p:cNvSpPr/>
          <p:nvPr/>
        </p:nvSpPr>
        <p:spPr>
          <a:xfrm>
            <a:off x="2377852" y="4477448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l 9"/>
          <p:cNvSpPr/>
          <p:nvPr/>
        </p:nvSpPr>
        <p:spPr>
          <a:xfrm>
            <a:off x="5042148" y="4140112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l 8"/>
          <p:cNvSpPr/>
          <p:nvPr/>
        </p:nvSpPr>
        <p:spPr>
          <a:xfrm>
            <a:off x="5169367" y="2361959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l 10"/>
          <p:cNvSpPr/>
          <p:nvPr/>
        </p:nvSpPr>
        <p:spPr>
          <a:xfrm>
            <a:off x="7418412" y="3792276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l 5"/>
          <p:cNvSpPr/>
          <p:nvPr/>
        </p:nvSpPr>
        <p:spPr>
          <a:xfrm>
            <a:off x="3962028" y="1245100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2" name="TextBox 221"/>
          <p:cNvSpPr txBox="1"/>
          <p:nvPr/>
        </p:nvSpPr>
        <p:spPr>
          <a:xfrm>
            <a:off x="6812224" y="44624"/>
            <a:ext cx="2136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Miner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err="1" smtClean="0"/>
              <a:t>Validating</a:t>
            </a:r>
            <a:r>
              <a:rPr lang="nl-BE" dirty="0" smtClean="0"/>
              <a:t> (full) node</a:t>
            </a:r>
            <a:br>
              <a:rPr lang="nl-BE" dirty="0" smtClean="0"/>
            </a:br>
            <a:r>
              <a:rPr lang="nl-BE" dirty="0" smtClean="0"/>
              <a:t>Light node</a:t>
            </a:r>
            <a:endParaRPr lang="nl-BE" dirty="0"/>
          </a:p>
        </p:txBody>
      </p:sp>
      <p:sp>
        <p:nvSpPr>
          <p:cNvPr id="223" name="Oval 222"/>
          <p:cNvSpPr>
            <a:spLocks noChangeAspect="1"/>
          </p:cNvSpPr>
          <p:nvPr/>
        </p:nvSpPr>
        <p:spPr>
          <a:xfrm>
            <a:off x="6660232" y="121932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4" name="Oval 223"/>
          <p:cNvSpPr>
            <a:spLocks noChangeAspect="1"/>
          </p:cNvSpPr>
          <p:nvPr/>
        </p:nvSpPr>
        <p:spPr>
          <a:xfrm>
            <a:off x="6660232" y="684064"/>
            <a:ext cx="180000" cy="18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5" name="Oval 224"/>
          <p:cNvSpPr>
            <a:spLocks noChangeAspect="1"/>
          </p:cNvSpPr>
          <p:nvPr/>
        </p:nvSpPr>
        <p:spPr>
          <a:xfrm>
            <a:off x="6660232" y="402998"/>
            <a:ext cx="180000" cy="1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29" name="Picture 2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761" y="4867478"/>
            <a:ext cx="522182" cy="522182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19" y="4576357"/>
            <a:ext cx="522182" cy="522182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07" y="1673440"/>
            <a:ext cx="522182" cy="522182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54" y="2120996"/>
            <a:ext cx="522182" cy="522182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4" y="2789640"/>
            <a:ext cx="522182" cy="522182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589" y="4226702"/>
            <a:ext cx="522182" cy="522182"/>
          </a:xfrm>
          <a:prstGeom prst="rect">
            <a:avLst/>
          </a:prstGeom>
        </p:spPr>
      </p:pic>
      <p:grpSp>
        <p:nvGrpSpPr>
          <p:cNvPr id="261" name="Group 260"/>
          <p:cNvGrpSpPr/>
          <p:nvPr/>
        </p:nvGrpSpPr>
        <p:grpSpPr>
          <a:xfrm>
            <a:off x="8028070" y="3332475"/>
            <a:ext cx="254438" cy="364051"/>
            <a:chOff x="611560" y="836712"/>
            <a:chExt cx="1728192" cy="2952328"/>
          </a:xfrm>
        </p:grpSpPr>
        <p:sp>
          <p:nvSpPr>
            <p:cNvPr id="262" name="Rounded Rectangle 261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3" name="Rounded Rectangle 262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4" name="Rounded Rectangle 263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5" name="Rounded Rectangle 264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6" name="Rounded Rectangle 265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268" name="Elbow Connector 267"/>
          <p:cNvCxnSpPr/>
          <p:nvPr/>
        </p:nvCxnSpPr>
        <p:spPr>
          <a:xfrm rot="10800000">
            <a:off x="7922460" y="3430147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9" name="Group 268"/>
          <p:cNvGrpSpPr/>
          <p:nvPr/>
        </p:nvGrpSpPr>
        <p:grpSpPr>
          <a:xfrm>
            <a:off x="5614930" y="3732695"/>
            <a:ext cx="254438" cy="364051"/>
            <a:chOff x="611560" y="836712"/>
            <a:chExt cx="1728192" cy="2952328"/>
          </a:xfrm>
        </p:grpSpPr>
        <p:sp>
          <p:nvSpPr>
            <p:cNvPr id="270" name="Rounded Rectangle 269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1" name="Rounded Rectangle 270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2" name="Rounded Rectangle 271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3" name="Rounded Rectangle 272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4" name="Rounded Rectangle 273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276" name="Elbow Connector 275"/>
          <p:cNvCxnSpPr/>
          <p:nvPr/>
        </p:nvCxnSpPr>
        <p:spPr>
          <a:xfrm rot="10800000">
            <a:off x="5509320" y="3830367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5" name="Group 284"/>
          <p:cNvGrpSpPr/>
          <p:nvPr/>
        </p:nvGrpSpPr>
        <p:grpSpPr>
          <a:xfrm>
            <a:off x="2987510" y="4043470"/>
            <a:ext cx="254438" cy="364051"/>
            <a:chOff x="611560" y="836712"/>
            <a:chExt cx="1728192" cy="2952328"/>
          </a:xfrm>
        </p:grpSpPr>
        <p:sp>
          <p:nvSpPr>
            <p:cNvPr id="286" name="Rounded Rectangle 285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7" name="Rounded Rectangle 286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8" name="Rounded Rectangle 287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9" name="Rounded Rectangle 288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0" name="Rounded Rectangle 289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292" name="Elbow Connector 291"/>
          <p:cNvCxnSpPr/>
          <p:nvPr/>
        </p:nvCxnSpPr>
        <p:spPr>
          <a:xfrm rot="10800000">
            <a:off x="2881900" y="4141142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3" name="Group 292"/>
          <p:cNvGrpSpPr/>
          <p:nvPr/>
        </p:nvGrpSpPr>
        <p:grpSpPr>
          <a:xfrm>
            <a:off x="5760570" y="1934531"/>
            <a:ext cx="254438" cy="364051"/>
            <a:chOff x="611560" y="836712"/>
            <a:chExt cx="1728192" cy="2952328"/>
          </a:xfrm>
        </p:grpSpPr>
        <p:sp>
          <p:nvSpPr>
            <p:cNvPr id="294" name="Rounded Rectangle 293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5" name="Rounded Rectangle 294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6" name="Rounded Rectangle 295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7" name="Rounded Rectangle 296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8" name="Rounded Rectangle 297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300" name="Elbow Connector 299"/>
          <p:cNvCxnSpPr/>
          <p:nvPr/>
        </p:nvCxnSpPr>
        <p:spPr>
          <a:xfrm rot="10800000">
            <a:off x="5654960" y="2032203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1" name="Group 300"/>
          <p:cNvGrpSpPr/>
          <p:nvPr/>
        </p:nvGrpSpPr>
        <p:grpSpPr>
          <a:xfrm>
            <a:off x="4571686" y="812612"/>
            <a:ext cx="254438" cy="364051"/>
            <a:chOff x="611560" y="836712"/>
            <a:chExt cx="1728192" cy="2952328"/>
          </a:xfrm>
        </p:grpSpPr>
        <p:sp>
          <p:nvSpPr>
            <p:cNvPr id="302" name="Rounded Rectangle 301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3" name="Rounded Rectangle 302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4" name="Rounded Rectangle 303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5" name="Rounded Rectangle 304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6" name="Rounded Rectangle 305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308" name="Elbow Connector 307"/>
          <p:cNvCxnSpPr/>
          <p:nvPr/>
        </p:nvCxnSpPr>
        <p:spPr>
          <a:xfrm rot="10800000">
            <a:off x="4466076" y="910284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9" name="Group 308"/>
          <p:cNvGrpSpPr/>
          <p:nvPr/>
        </p:nvGrpSpPr>
        <p:grpSpPr>
          <a:xfrm>
            <a:off x="2230933" y="1243273"/>
            <a:ext cx="254438" cy="364051"/>
            <a:chOff x="611560" y="836712"/>
            <a:chExt cx="1728192" cy="2952328"/>
          </a:xfrm>
        </p:grpSpPr>
        <p:sp>
          <p:nvSpPr>
            <p:cNvPr id="310" name="Rounded Rectangle 309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1" name="Rounded Rectangle 310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2" name="Rounded Rectangle 311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3" name="Rounded Rectangle 312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4" name="Rounded Rectangle 313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316" name="Elbow Connector 315"/>
          <p:cNvCxnSpPr/>
          <p:nvPr/>
        </p:nvCxnSpPr>
        <p:spPr>
          <a:xfrm rot="10800000">
            <a:off x="2125323" y="1340945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4" name="Picture 32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78" y="4225495"/>
            <a:ext cx="522182" cy="522182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19" y="4576357"/>
            <a:ext cx="522182" cy="522182"/>
          </a:xfrm>
          <a:prstGeom prst="rect">
            <a:avLst/>
          </a:prstGeom>
        </p:spPr>
      </p:pic>
      <p:pic>
        <p:nvPicPr>
          <p:cNvPr id="333" name="Picture 33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06" y="2789108"/>
            <a:ext cx="522182" cy="522182"/>
          </a:xfrm>
          <a:prstGeom prst="rect">
            <a:avLst/>
          </a:prstGeom>
        </p:spPr>
      </p:pic>
      <p:pic>
        <p:nvPicPr>
          <p:cNvPr id="348" name="Picture 34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55" y="4869421"/>
            <a:ext cx="522182" cy="522182"/>
          </a:xfrm>
          <a:prstGeom prst="rect">
            <a:avLst/>
          </a:prstGeom>
        </p:spPr>
      </p:pic>
      <p:pic>
        <p:nvPicPr>
          <p:cNvPr id="349" name="Picture 34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07" y="1673440"/>
            <a:ext cx="522182" cy="522182"/>
          </a:xfrm>
          <a:prstGeom prst="rect">
            <a:avLst/>
          </a:prstGeom>
        </p:spPr>
      </p:pic>
      <p:pic>
        <p:nvPicPr>
          <p:cNvPr id="372" name="Picture 37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99" y="2120996"/>
            <a:ext cx="522182" cy="522182"/>
          </a:xfrm>
          <a:prstGeom prst="rect">
            <a:avLst/>
          </a:prstGeom>
        </p:spPr>
      </p:pic>
      <p:pic>
        <p:nvPicPr>
          <p:cNvPr id="212" name="Picture 2" descr="http://www.clipartkid.com/images/301/free-to-use-public-domain-miner-clip-art-OW2LRK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593" y="713607"/>
            <a:ext cx="915693" cy="12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40985" y="3750565"/>
            <a:ext cx="8130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nl-BE" b="1" dirty="0"/>
              <a:t>110GB</a:t>
            </a:r>
          </a:p>
        </p:txBody>
      </p:sp>
      <p:sp>
        <p:nvSpPr>
          <p:cNvPr id="278" name="Rectangle 277"/>
          <p:cNvSpPr/>
          <p:nvPr/>
        </p:nvSpPr>
        <p:spPr>
          <a:xfrm>
            <a:off x="2015179" y="5312363"/>
            <a:ext cx="9797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nl-BE" b="1" dirty="0" smtClean="0"/>
              <a:t>&lt;&lt; 76GB</a:t>
            </a:r>
            <a:endParaRPr lang="nl-BE" b="1" dirty="0"/>
          </a:p>
        </p:txBody>
      </p:sp>
      <p:sp>
        <p:nvSpPr>
          <p:cNvPr id="280" name="Rectangle 279"/>
          <p:cNvSpPr/>
          <p:nvPr/>
        </p:nvSpPr>
        <p:spPr>
          <a:xfrm>
            <a:off x="5169399" y="3439632"/>
            <a:ext cx="8130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nl-BE" b="1" dirty="0"/>
              <a:t>110GB</a:t>
            </a:r>
          </a:p>
        </p:txBody>
      </p:sp>
      <p:sp>
        <p:nvSpPr>
          <p:cNvPr id="281" name="Rectangle 280"/>
          <p:cNvSpPr/>
          <p:nvPr/>
        </p:nvSpPr>
        <p:spPr>
          <a:xfrm>
            <a:off x="7572343" y="3049520"/>
            <a:ext cx="8130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nl-BE" b="1" dirty="0"/>
              <a:t>110GB</a:t>
            </a:r>
          </a:p>
        </p:txBody>
      </p:sp>
      <p:sp>
        <p:nvSpPr>
          <p:cNvPr id="282" name="Rectangle 281"/>
          <p:cNvSpPr/>
          <p:nvPr/>
        </p:nvSpPr>
        <p:spPr>
          <a:xfrm>
            <a:off x="4931747" y="3212345"/>
            <a:ext cx="9797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nl-BE" b="1" dirty="0" smtClean="0"/>
              <a:t>&lt;&lt; 76GB</a:t>
            </a:r>
            <a:endParaRPr lang="nl-BE" b="1" dirty="0"/>
          </a:p>
        </p:txBody>
      </p:sp>
      <p:sp>
        <p:nvSpPr>
          <p:cNvPr id="283" name="Rectangle 282"/>
          <p:cNvSpPr/>
          <p:nvPr/>
        </p:nvSpPr>
        <p:spPr>
          <a:xfrm>
            <a:off x="4794945" y="5010803"/>
            <a:ext cx="9797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nl-BE" b="1" dirty="0" smtClean="0"/>
              <a:t>&lt;&lt; 76GB</a:t>
            </a:r>
            <a:endParaRPr lang="nl-BE" b="1" dirty="0"/>
          </a:p>
        </p:txBody>
      </p:sp>
      <p:sp>
        <p:nvSpPr>
          <p:cNvPr id="284" name="Rectangle 283"/>
          <p:cNvSpPr/>
          <p:nvPr/>
        </p:nvSpPr>
        <p:spPr>
          <a:xfrm>
            <a:off x="7140168" y="4642538"/>
            <a:ext cx="9797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nl-BE" b="1" dirty="0" smtClean="0"/>
              <a:t>&lt;&lt; 76GB</a:t>
            </a:r>
            <a:endParaRPr lang="nl-BE" b="1" dirty="0"/>
          </a:p>
        </p:txBody>
      </p:sp>
      <p:sp>
        <p:nvSpPr>
          <p:cNvPr id="350" name="Rectangle 349"/>
          <p:cNvSpPr/>
          <p:nvPr/>
        </p:nvSpPr>
        <p:spPr>
          <a:xfrm>
            <a:off x="1381131" y="2552572"/>
            <a:ext cx="9797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nl-BE" b="1" dirty="0" smtClean="0"/>
              <a:t>&lt;&lt; 76GB</a:t>
            </a:r>
            <a:endParaRPr lang="nl-BE" b="1" dirty="0"/>
          </a:p>
        </p:txBody>
      </p:sp>
      <p:sp>
        <p:nvSpPr>
          <p:cNvPr id="351" name="Rectangle 350"/>
          <p:cNvSpPr/>
          <p:nvPr/>
        </p:nvSpPr>
        <p:spPr>
          <a:xfrm>
            <a:off x="3692231" y="2104391"/>
            <a:ext cx="9797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nl-BE" b="1" dirty="0" smtClean="0"/>
              <a:t>&lt;&lt; 76GB</a:t>
            </a:r>
            <a:endParaRPr lang="nl-BE" b="1" dirty="0"/>
          </a:p>
        </p:txBody>
      </p:sp>
      <p:sp>
        <p:nvSpPr>
          <p:cNvPr id="352" name="Rectangle 351"/>
          <p:cNvSpPr/>
          <p:nvPr/>
        </p:nvSpPr>
        <p:spPr>
          <a:xfrm>
            <a:off x="1801320" y="959708"/>
            <a:ext cx="8130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nl-BE" b="1" dirty="0"/>
              <a:t>110GB</a:t>
            </a:r>
          </a:p>
        </p:txBody>
      </p:sp>
      <p:sp>
        <p:nvSpPr>
          <p:cNvPr id="353" name="Rectangle 352"/>
          <p:cNvSpPr/>
          <p:nvPr/>
        </p:nvSpPr>
        <p:spPr>
          <a:xfrm>
            <a:off x="4125439" y="531426"/>
            <a:ext cx="8130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nl-BE" b="1" dirty="0"/>
              <a:t>110GB</a:t>
            </a:r>
          </a:p>
        </p:txBody>
      </p:sp>
      <p:sp>
        <p:nvSpPr>
          <p:cNvPr id="354" name="Rectangle 353"/>
          <p:cNvSpPr/>
          <p:nvPr/>
        </p:nvSpPr>
        <p:spPr>
          <a:xfrm>
            <a:off x="5312733" y="1647162"/>
            <a:ext cx="8130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nl-BE" b="1" dirty="0"/>
              <a:t>110GB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556287" y="5705757"/>
            <a:ext cx="3715306" cy="1008112"/>
          </a:xfrm>
          <a:prstGeom prst="roundRect">
            <a:avLst>
              <a:gd name="adj" fmla="val 15279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dirty="0" smtClean="0"/>
              <a:t>Indien voorschriften max. 1 jaar geldig, kunnen transacties ouder dan een jaar weg.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4544725" y="5705757"/>
            <a:ext cx="4141694" cy="1008112"/>
          </a:xfrm>
          <a:prstGeom prst="roundRect">
            <a:avLst>
              <a:gd name="adj" fmla="val 15279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dirty="0" smtClean="0"/>
              <a:t>Enkel RIZIV, Mutualiteiten en tariferingsdiensten hebben volledige kopie nodig van blockchain.</a:t>
            </a:r>
          </a:p>
        </p:txBody>
      </p:sp>
    </p:spTree>
    <p:extLst>
      <p:ext uri="{BB962C8B-B14F-4D97-AF65-F5344CB8AC3E}">
        <p14:creationId xmlns:p14="http://schemas.microsoft.com/office/powerpoint/2010/main" val="8958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8" grpId="0"/>
      <p:bldP spid="280" grpId="0"/>
      <p:bldP spid="281" grpId="0"/>
      <p:bldP spid="282" grpId="0"/>
      <p:bldP spid="283" grpId="0"/>
      <p:bldP spid="284" grpId="0"/>
      <p:bldP spid="350" grpId="0"/>
      <p:bldP spid="351" grpId="0"/>
      <p:bldP spid="352" grpId="0"/>
      <p:bldP spid="353" grpId="0"/>
      <p:bldP spid="35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-27384"/>
            <a:ext cx="8229600" cy="936104"/>
          </a:xfrm>
        </p:spPr>
        <p:txBody>
          <a:bodyPr/>
          <a:lstStyle/>
          <a:p>
            <a:r>
              <a:rPr lang="nl-BE" dirty="0" smtClean="0"/>
              <a:t>Blockchain Grootte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103</a:t>
            </a:fld>
            <a:endParaRPr lang="nl-BE" dirty="0"/>
          </a:p>
        </p:txBody>
      </p:sp>
      <p:cxnSp>
        <p:nvCxnSpPr>
          <p:cNvPr id="6" name="Elbow Connector 5"/>
          <p:cNvCxnSpPr/>
          <p:nvPr/>
        </p:nvCxnSpPr>
        <p:spPr>
          <a:xfrm rot="5400000" flipH="1" flipV="1">
            <a:off x="-1044624" y="3359368"/>
            <a:ext cx="4464496" cy="0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1187624" y="5591616"/>
            <a:ext cx="7120408" cy="0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452320" y="5579948"/>
                <a:ext cx="7155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b="0" i="1" smtClean="0">
                          <a:latin typeface="Cambria Math"/>
                        </a:rPr>
                        <m:t>𝑡𝑖𝑚𝑒</m:t>
                      </m:r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5579948"/>
                <a:ext cx="715517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2367" y="1343144"/>
                <a:ext cx="649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b="0" i="1" smtClean="0">
                          <a:latin typeface="Cambria Math"/>
                        </a:rPr>
                        <m:t>𝑠𝑖𝑧𝑒</m:t>
                      </m:r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67" y="1343144"/>
                <a:ext cx="649793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/>
          <p:cNvSpPr/>
          <p:nvPr/>
        </p:nvSpPr>
        <p:spPr>
          <a:xfrm>
            <a:off x="1188720" y="2896200"/>
            <a:ext cx="6949440" cy="833120"/>
          </a:xfrm>
          <a:custGeom>
            <a:avLst/>
            <a:gdLst>
              <a:gd name="connsiteX0" fmla="*/ 0 w 6949440"/>
              <a:gd name="connsiteY0" fmla="*/ 833120 h 833120"/>
              <a:gd name="connsiteX1" fmla="*/ 2875280 w 6949440"/>
              <a:gd name="connsiteY1" fmla="*/ 640080 h 833120"/>
              <a:gd name="connsiteX2" fmla="*/ 2875280 w 6949440"/>
              <a:gd name="connsiteY2" fmla="*/ 640080 h 833120"/>
              <a:gd name="connsiteX3" fmla="*/ 5364480 w 6949440"/>
              <a:gd name="connsiteY3" fmla="*/ 335280 h 833120"/>
              <a:gd name="connsiteX4" fmla="*/ 6949440 w 6949440"/>
              <a:gd name="connsiteY4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9440" h="833120">
                <a:moveTo>
                  <a:pt x="0" y="833120"/>
                </a:moveTo>
                <a:lnTo>
                  <a:pt x="2875280" y="640080"/>
                </a:lnTo>
                <a:lnTo>
                  <a:pt x="2875280" y="640080"/>
                </a:lnTo>
                <a:cubicBezTo>
                  <a:pt x="3290147" y="589280"/>
                  <a:pt x="4685453" y="441960"/>
                  <a:pt x="5364480" y="335280"/>
                </a:cubicBezTo>
                <a:cubicBezTo>
                  <a:pt x="6043507" y="228600"/>
                  <a:pt x="6496473" y="114300"/>
                  <a:pt x="6949440" y="0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Freeform 11"/>
          <p:cNvSpPr/>
          <p:nvPr/>
        </p:nvSpPr>
        <p:spPr>
          <a:xfrm>
            <a:off x="1198880" y="1343144"/>
            <a:ext cx="6939280" cy="3527593"/>
          </a:xfrm>
          <a:custGeom>
            <a:avLst/>
            <a:gdLst>
              <a:gd name="connsiteX0" fmla="*/ 0 w 6167120"/>
              <a:gd name="connsiteY0" fmla="*/ 3901440 h 3904937"/>
              <a:gd name="connsiteX1" fmla="*/ 1676400 w 6167120"/>
              <a:gd name="connsiteY1" fmla="*/ 3820160 h 3904937"/>
              <a:gd name="connsiteX2" fmla="*/ 3342640 w 6167120"/>
              <a:gd name="connsiteY2" fmla="*/ 3332480 h 3904937"/>
              <a:gd name="connsiteX3" fmla="*/ 4724400 w 6167120"/>
              <a:gd name="connsiteY3" fmla="*/ 2306320 h 3904937"/>
              <a:gd name="connsiteX4" fmla="*/ 5648960 w 6167120"/>
              <a:gd name="connsiteY4" fmla="*/ 1036320 h 3904937"/>
              <a:gd name="connsiteX5" fmla="*/ 6167120 w 6167120"/>
              <a:gd name="connsiteY5" fmla="*/ 0 h 39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67120" h="3904937">
                <a:moveTo>
                  <a:pt x="0" y="3901440"/>
                </a:moveTo>
                <a:cubicBezTo>
                  <a:pt x="559646" y="3908213"/>
                  <a:pt x="1119293" y="3914987"/>
                  <a:pt x="1676400" y="3820160"/>
                </a:cubicBezTo>
                <a:cubicBezTo>
                  <a:pt x="2233507" y="3725333"/>
                  <a:pt x="2834640" y="3584787"/>
                  <a:pt x="3342640" y="3332480"/>
                </a:cubicBezTo>
                <a:cubicBezTo>
                  <a:pt x="3850640" y="3080173"/>
                  <a:pt x="4340013" y="2689013"/>
                  <a:pt x="4724400" y="2306320"/>
                </a:cubicBezTo>
                <a:cubicBezTo>
                  <a:pt x="5108787" y="1923627"/>
                  <a:pt x="5408507" y="1420707"/>
                  <a:pt x="5648960" y="1036320"/>
                </a:cubicBezTo>
                <a:cubicBezTo>
                  <a:pt x="5889413" y="651933"/>
                  <a:pt x="6028266" y="325966"/>
                  <a:pt x="6167120" y="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91576" y="2989594"/>
                <a:ext cx="24753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BE" b="1" i="1" smtClean="0">
                        <a:solidFill>
                          <a:schemeClr val="accent5"/>
                        </a:solidFill>
                        <a:latin typeface="Cambria Math"/>
                      </a:rPr>
                      <m:t>𝒑𝒓𝒆𝒔𝒄𝒓𝒊𝒑𝒕𝒊𝒐𝒏𝒔</m:t>
                    </m:r>
                  </m:oMath>
                </a14:m>
                <a:r>
                  <a:rPr lang="nl-BE" b="1" dirty="0" smtClean="0">
                    <a:solidFill>
                      <a:schemeClr val="accent5"/>
                    </a:solidFill>
                  </a:rPr>
                  <a:t> / </a:t>
                </a:r>
                <a14:m>
                  <m:oMath xmlns:m="http://schemas.openxmlformats.org/officeDocument/2006/math">
                    <m:r>
                      <a:rPr lang="nl-BE" b="1" i="1" smtClean="0">
                        <a:solidFill>
                          <a:schemeClr val="accent5"/>
                        </a:solidFill>
                        <a:latin typeface="Cambria Math"/>
                      </a:rPr>
                      <m:t>𝒚𝒆𝒂𝒓</m:t>
                    </m:r>
                  </m:oMath>
                </a14:m>
                <a:endParaRPr lang="nl-BE" b="1" dirty="0" smtClean="0">
                  <a:solidFill>
                    <a:schemeClr val="accent5"/>
                  </a:solidFill>
                </a:endParaRPr>
              </a:p>
              <a:p>
                <a:r>
                  <a:rPr lang="nl-BE" b="1" dirty="0" smtClean="0">
                    <a:solidFill>
                      <a:schemeClr val="accent5"/>
                    </a:solidFill>
                  </a:rPr>
                  <a:t>(lineair)</a:t>
                </a:r>
                <a:endParaRPr lang="nl-BE" b="1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576" y="2989594"/>
                <a:ext cx="2475358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1966" t="-4717" b="-14151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92080" y="4009181"/>
                <a:ext cx="28367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b="1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𝑶𝒑𝒔𝒍𝒂𝒈</m:t>
                      </m:r>
                      <m:r>
                        <a:rPr lang="nl-BE" b="1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 &amp; </m:t>
                      </m:r>
                      <m:r>
                        <a:rPr lang="nl-BE" b="1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𝒏𝒆𝒕𝒘𝒆𝒓𝒌</m:t>
                      </m:r>
                      <m:r>
                        <a:rPr lang="nl-BE" b="1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r>
                  <a:rPr lang="nl-BE" b="1" i="1" dirty="0" smtClean="0">
                    <a:solidFill>
                      <a:schemeClr val="accent2"/>
                    </a:solidFill>
                    <a:latin typeface="Cambria Math"/>
                  </a:rPr>
                  <a:t/>
                </a:r>
                <a:br>
                  <a:rPr lang="nl-BE" b="1" i="1" dirty="0" smtClean="0">
                    <a:solidFill>
                      <a:schemeClr val="accent2"/>
                    </a:solidFill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nl-BE" b="1" i="1" smtClean="0">
                        <a:solidFill>
                          <a:schemeClr val="accent2"/>
                        </a:solidFill>
                        <a:latin typeface="Cambria Math"/>
                      </a:rPr>
                      <m:t>𝒄𝒂𝒑𝒂𝒄𝒊𝒕𝒆𝒊𝒕</m:t>
                    </m:r>
                  </m:oMath>
                </a14:m>
                <a:r>
                  <a:rPr lang="nl-BE" b="1" dirty="0" smtClean="0">
                    <a:solidFill>
                      <a:schemeClr val="accent2"/>
                    </a:solidFill>
                  </a:rPr>
                  <a:t> (exponentieel)</a:t>
                </a:r>
                <a:endParaRPr lang="nl-BE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4009181"/>
                <a:ext cx="2836739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430" b="-14151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1550568" y="6021288"/>
            <a:ext cx="6202952" cy="464655"/>
          </a:xfrm>
          <a:prstGeom prst="roundRect">
            <a:avLst>
              <a:gd name="adj" fmla="val 1201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 smtClean="0"/>
              <a:t>Mettertijd wordt de blockchain grootte minder een issue</a:t>
            </a:r>
            <a:endParaRPr lang="nl-BE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5509243" y="980728"/>
            <a:ext cx="1274150" cy="1661996"/>
            <a:chOff x="7402306" y="3573016"/>
            <a:chExt cx="1274150" cy="1661996"/>
          </a:xfrm>
        </p:grpSpPr>
        <p:pic>
          <p:nvPicPr>
            <p:cNvPr id="16" name="Picture 4" descr="http://iconizer.net/files/Free_Business_Desktop_Icons/orig/Company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192" y="3573016"/>
              <a:ext cx="1214264" cy="121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7402306" y="4588681"/>
              <a:ext cx="12315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tariferings-</a:t>
              </a:r>
              <a:br>
                <a:rPr lang="nl-BE" b="1" dirty="0" smtClean="0"/>
              </a:br>
              <a:r>
                <a:rPr lang="nl-BE" b="1" dirty="0" smtClean="0"/>
                <a:t>dienst</a:t>
              </a:r>
              <a:endParaRPr lang="nl-BE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68566" y="1127120"/>
            <a:ext cx="1268681" cy="1192491"/>
            <a:chOff x="911362" y="4612773"/>
            <a:chExt cx="1268681" cy="1192491"/>
          </a:xfrm>
        </p:grpSpPr>
        <p:pic>
          <p:nvPicPr>
            <p:cNvPr id="19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911362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23" y="1343144"/>
            <a:ext cx="1142665" cy="95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15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104</a:t>
            </a:fld>
            <a:endParaRPr lang="nl-BE" dirty="0"/>
          </a:p>
        </p:txBody>
      </p:sp>
      <p:grpSp>
        <p:nvGrpSpPr>
          <p:cNvPr id="96" name="Group 95"/>
          <p:cNvGrpSpPr/>
          <p:nvPr/>
        </p:nvGrpSpPr>
        <p:grpSpPr>
          <a:xfrm>
            <a:off x="843022" y="2065867"/>
            <a:ext cx="2961622" cy="2577506"/>
            <a:chOff x="843022" y="2001620"/>
            <a:chExt cx="2961622" cy="2577506"/>
          </a:xfrm>
        </p:grpSpPr>
        <p:grpSp>
          <p:nvGrpSpPr>
            <p:cNvPr id="5" name="Group 4"/>
            <p:cNvGrpSpPr/>
            <p:nvPr/>
          </p:nvGrpSpPr>
          <p:grpSpPr>
            <a:xfrm>
              <a:off x="843022" y="2001620"/>
              <a:ext cx="936000" cy="1273957"/>
              <a:chOff x="477007" y="1755261"/>
              <a:chExt cx="936000" cy="127395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007" y="1755261"/>
                <a:ext cx="936000" cy="93600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56307" y="2659886"/>
                <a:ext cx="5774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BE" b="1" dirty="0" smtClean="0"/>
                  <a:t>Arts</a:t>
                </a:r>
                <a:endParaRPr lang="nl-BE" b="1" dirty="0"/>
              </a:p>
            </p:txBody>
          </p:sp>
        </p:grpSp>
        <p:cxnSp>
          <p:nvCxnSpPr>
            <p:cNvPr id="8" name="Elbow Connector 7"/>
            <p:cNvCxnSpPr/>
            <p:nvPr/>
          </p:nvCxnSpPr>
          <p:spPr>
            <a:xfrm rot="5400000">
              <a:off x="1041390" y="3494313"/>
              <a:ext cx="360000" cy="0"/>
            </a:xfrm>
            <a:prstGeom prst="bentConnector3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2868620" y="2035966"/>
              <a:ext cx="936024" cy="1205266"/>
              <a:chOff x="3995936" y="1755249"/>
              <a:chExt cx="936024" cy="12052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5936" y="1755249"/>
                <a:ext cx="936024" cy="93602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029726" y="2591183"/>
                <a:ext cx="8684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BE" b="1" dirty="0" err="1" smtClean="0"/>
                  <a:t>Patient</a:t>
                </a:r>
                <a:endParaRPr lang="nl-BE" b="1" dirty="0"/>
              </a:p>
            </p:txBody>
          </p:sp>
        </p:grpSp>
        <p:cxnSp>
          <p:nvCxnSpPr>
            <p:cNvPr id="12" name="Elbow Connector 11"/>
            <p:cNvCxnSpPr/>
            <p:nvPr/>
          </p:nvCxnSpPr>
          <p:spPr>
            <a:xfrm rot="5400000">
              <a:off x="3123640" y="3494313"/>
              <a:ext cx="360000" cy="0"/>
            </a:xfrm>
            <a:prstGeom prst="bentConnector3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697582" y="2611004"/>
              <a:ext cx="1129144" cy="0"/>
            </a:xfrm>
            <a:prstGeom prst="straightConnector1">
              <a:avLst/>
            </a:prstGeom>
            <a:ln w="635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660" y="2190793"/>
              <a:ext cx="360000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935761" y="3776545"/>
              <a:ext cx="2617188" cy="802581"/>
              <a:chOff x="1054075" y="4293096"/>
              <a:chExt cx="2846037" cy="87275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054075" y="4295298"/>
                <a:ext cx="542920" cy="870557"/>
                <a:chOff x="611560" y="836712"/>
                <a:chExt cx="1728192" cy="2952328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611560" y="836712"/>
                  <a:ext cx="1728192" cy="2952328"/>
                </a:xfrm>
                <a:prstGeom prst="roundRect">
                  <a:avLst>
                    <a:gd name="adj" fmla="val 9664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>
                <a:xfrm>
                  <a:off x="791580" y="3140968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91580" y="2636912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91580" y="2132856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45" name="Rounded Rectangle 44"/>
                <p:cNvSpPr/>
                <p:nvPr/>
              </p:nvSpPr>
              <p:spPr>
                <a:xfrm>
                  <a:off x="791580" y="1308956"/>
                  <a:ext cx="1368152" cy="639688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988987" y="836712"/>
                  <a:ext cx="622305" cy="1485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nl-BE" dirty="0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1816133" y="4295298"/>
                <a:ext cx="542920" cy="870557"/>
                <a:chOff x="611560" y="836712"/>
                <a:chExt cx="1728192" cy="2952328"/>
              </a:xfrm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611560" y="836712"/>
                  <a:ext cx="1728192" cy="2952328"/>
                </a:xfrm>
                <a:prstGeom prst="roundRect">
                  <a:avLst>
                    <a:gd name="adj" fmla="val 9664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791580" y="3140968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791580" y="2636912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>
                  <a:off x="791580" y="2132856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>
                  <a:off x="791580" y="1308956"/>
                  <a:ext cx="1368152" cy="639688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988987" y="836712"/>
                  <a:ext cx="622305" cy="1485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nl-BE" dirty="0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2578192" y="4295298"/>
                <a:ext cx="542920" cy="870557"/>
                <a:chOff x="611560" y="836712"/>
                <a:chExt cx="1728192" cy="2952328"/>
              </a:xfrm>
            </p:grpSpPr>
            <p:sp>
              <p:nvSpPr>
                <p:cNvPr id="29" name="Rounded Rectangle 28"/>
                <p:cNvSpPr/>
                <p:nvPr/>
              </p:nvSpPr>
              <p:spPr>
                <a:xfrm>
                  <a:off x="611560" y="836712"/>
                  <a:ext cx="1728192" cy="2952328"/>
                </a:xfrm>
                <a:prstGeom prst="roundRect">
                  <a:avLst>
                    <a:gd name="adj" fmla="val 9664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791580" y="3140968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791580" y="2636912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791580" y="2132856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791580" y="1308956"/>
                  <a:ext cx="1368152" cy="639688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988987" y="836712"/>
                  <a:ext cx="622305" cy="1485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nl-BE" dirty="0"/>
                </a:p>
              </p:txBody>
            </p:sp>
          </p:grpSp>
          <p:cxnSp>
            <p:nvCxnSpPr>
              <p:cNvPr id="19" name="Elbow Connector 18"/>
              <p:cNvCxnSpPr/>
              <p:nvPr/>
            </p:nvCxnSpPr>
            <p:spPr>
              <a:xfrm rot="10800000">
                <a:off x="2352841" y="4528862"/>
                <a:ext cx="266691" cy="0"/>
              </a:xfrm>
              <a:prstGeom prst="bentConnector3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lbow Connector 19"/>
              <p:cNvCxnSpPr/>
              <p:nvPr/>
            </p:nvCxnSpPr>
            <p:spPr>
              <a:xfrm rot="10800000">
                <a:off x="1610830" y="4503389"/>
                <a:ext cx="266691" cy="0"/>
              </a:xfrm>
              <a:prstGeom prst="bentConnector3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oup 20"/>
              <p:cNvGrpSpPr/>
              <p:nvPr/>
            </p:nvGrpSpPr>
            <p:grpSpPr>
              <a:xfrm>
                <a:off x="3357192" y="4293096"/>
                <a:ext cx="542920" cy="870557"/>
                <a:chOff x="611560" y="836712"/>
                <a:chExt cx="1728192" cy="2952328"/>
              </a:xfrm>
            </p:grpSpPr>
            <p:sp>
              <p:nvSpPr>
                <p:cNvPr id="23" name="Rounded Rectangle 22"/>
                <p:cNvSpPr/>
                <p:nvPr/>
              </p:nvSpPr>
              <p:spPr>
                <a:xfrm>
                  <a:off x="611560" y="836712"/>
                  <a:ext cx="1728192" cy="2952328"/>
                </a:xfrm>
                <a:prstGeom prst="roundRect">
                  <a:avLst>
                    <a:gd name="adj" fmla="val 9664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791580" y="3140968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791580" y="2636912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>
                  <a:off x="791580" y="2132856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791580" y="1308956"/>
                  <a:ext cx="1368152" cy="639688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988987" y="836712"/>
                  <a:ext cx="622305" cy="1485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nl-BE" dirty="0"/>
                </a:p>
              </p:txBody>
            </p:sp>
          </p:grpSp>
          <p:cxnSp>
            <p:nvCxnSpPr>
              <p:cNvPr id="22" name="Elbow Connector 21"/>
              <p:cNvCxnSpPr/>
              <p:nvPr/>
            </p:nvCxnSpPr>
            <p:spPr>
              <a:xfrm rot="10800000">
                <a:off x="3131841" y="4526660"/>
                <a:ext cx="266691" cy="0"/>
              </a:xfrm>
              <a:prstGeom prst="bentConnector3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5219170" y="1964035"/>
            <a:ext cx="3097246" cy="2667076"/>
            <a:chOff x="639654" y="1916832"/>
            <a:chExt cx="3097246" cy="2667076"/>
          </a:xfrm>
        </p:grpSpPr>
        <p:cxnSp>
          <p:nvCxnSpPr>
            <p:cNvPr id="48" name="Elbow Connector 47"/>
            <p:cNvCxnSpPr/>
            <p:nvPr/>
          </p:nvCxnSpPr>
          <p:spPr>
            <a:xfrm rot="5400000">
              <a:off x="973646" y="3499095"/>
              <a:ext cx="360000" cy="0"/>
            </a:xfrm>
            <a:prstGeom prst="bentConnector3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>
              <a:off x="2800876" y="2040748"/>
              <a:ext cx="936024" cy="1205266"/>
              <a:chOff x="3995936" y="1755249"/>
              <a:chExt cx="936024" cy="1205266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5936" y="1755249"/>
                <a:ext cx="936024" cy="936024"/>
              </a:xfrm>
              <a:prstGeom prst="rect">
                <a:avLst/>
              </a:prstGeom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4029726" y="2591183"/>
                <a:ext cx="8684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BE" b="1" dirty="0" err="1" smtClean="0"/>
                  <a:t>Patient</a:t>
                </a:r>
                <a:endParaRPr lang="nl-BE" b="1" dirty="0"/>
              </a:p>
            </p:txBody>
          </p:sp>
        </p:grpSp>
        <p:cxnSp>
          <p:nvCxnSpPr>
            <p:cNvPr id="50" name="Elbow Connector 49"/>
            <p:cNvCxnSpPr/>
            <p:nvPr/>
          </p:nvCxnSpPr>
          <p:spPr>
            <a:xfrm rot="5400000">
              <a:off x="3055896" y="3499095"/>
              <a:ext cx="360000" cy="0"/>
            </a:xfrm>
            <a:prstGeom prst="bentConnector3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1629838" y="2337043"/>
              <a:ext cx="1129144" cy="0"/>
            </a:xfrm>
            <a:prstGeom prst="straightConnector1">
              <a:avLst/>
            </a:prstGeom>
            <a:ln w="63500"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916" y="1916832"/>
              <a:ext cx="360000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3" name="Group 52"/>
            <p:cNvGrpSpPr>
              <a:grpSpLocks noChangeAspect="1"/>
            </p:cNvGrpSpPr>
            <p:nvPr/>
          </p:nvGrpSpPr>
          <p:grpSpPr>
            <a:xfrm>
              <a:off x="868017" y="3781327"/>
              <a:ext cx="2617188" cy="802581"/>
              <a:chOff x="1054075" y="4293096"/>
              <a:chExt cx="2846037" cy="872759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1054075" y="4295298"/>
                <a:ext cx="542920" cy="870557"/>
                <a:chOff x="611560" y="836712"/>
                <a:chExt cx="1728192" cy="2952328"/>
              </a:xfrm>
            </p:grpSpPr>
            <p:sp>
              <p:nvSpPr>
                <p:cNvPr id="84" name="Rounded Rectangle 83"/>
                <p:cNvSpPr/>
                <p:nvPr/>
              </p:nvSpPr>
              <p:spPr>
                <a:xfrm>
                  <a:off x="611560" y="836712"/>
                  <a:ext cx="1728192" cy="2952328"/>
                </a:xfrm>
                <a:prstGeom prst="roundRect">
                  <a:avLst>
                    <a:gd name="adj" fmla="val 9664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85" name="Rounded Rectangle 84"/>
                <p:cNvSpPr/>
                <p:nvPr/>
              </p:nvSpPr>
              <p:spPr>
                <a:xfrm>
                  <a:off x="791580" y="3140968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86" name="Rounded Rectangle 85"/>
                <p:cNvSpPr/>
                <p:nvPr/>
              </p:nvSpPr>
              <p:spPr>
                <a:xfrm>
                  <a:off x="791580" y="2636912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87" name="Rounded Rectangle 86"/>
                <p:cNvSpPr/>
                <p:nvPr/>
              </p:nvSpPr>
              <p:spPr>
                <a:xfrm>
                  <a:off x="791580" y="2132856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88" name="Rounded Rectangle 87"/>
                <p:cNvSpPr/>
                <p:nvPr/>
              </p:nvSpPr>
              <p:spPr>
                <a:xfrm>
                  <a:off x="791580" y="1308956"/>
                  <a:ext cx="1368152" cy="639688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988987" y="836712"/>
                  <a:ext cx="622305" cy="1485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nl-BE" dirty="0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1816133" y="4295298"/>
                <a:ext cx="542920" cy="870557"/>
                <a:chOff x="611560" y="836712"/>
                <a:chExt cx="1728192" cy="2952328"/>
              </a:xfrm>
            </p:grpSpPr>
            <p:sp>
              <p:nvSpPr>
                <p:cNvPr id="78" name="Rounded Rectangle 77"/>
                <p:cNvSpPr/>
                <p:nvPr/>
              </p:nvSpPr>
              <p:spPr>
                <a:xfrm>
                  <a:off x="611560" y="836712"/>
                  <a:ext cx="1728192" cy="2952328"/>
                </a:xfrm>
                <a:prstGeom prst="roundRect">
                  <a:avLst>
                    <a:gd name="adj" fmla="val 9664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79" name="Rounded Rectangle 78"/>
                <p:cNvSpPr/>
                <p:nvPr/>
              </p:nvSpPr>
              <p:spPr>
                <a:xfrm>
                  <a:off x="791580" y="3140968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80" name="Rounded Rectangle 79"/>
                <p:cNvSpPr/>
                <p:nvPr/>
              </p:nvSpPr>
              <p:spPr>
                <a:xfrm>
                  <a:off x="791580" y="2636912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81" name="Rounded Rectangle 80"/>
                <p:cNvSpPr/>
                <p:nvPr/>
              </p:nvSpPr>
              <p:spPr>
                <a:xfrm>
                  <a:off x="791580" y="2132856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82" name="Rounded Rectangle 81"/>
                <p:cNvSpPr/>
                <p:nvPr/>
              </p:nvSpPr>
              <p:spPr>
                <a:xfrm>
                  <a:off x="791580" y="1308956"/>
                  <a:ext cx="1368152" cy="639688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988987" y="836712"/>
                  <a:ext cx="622305" cy="1485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nl-BE" dirty="0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2578192" y="4295298"/>
                <a:ext cx="542920" cy="870557"/>
                <a:chOff x="611560" y="836712"/>
                <a:chExt cx="1728192" cy="2952328"/>
              </a:xfrm>
            </p:grpSpPr>
            <p:sp>
              <p:nvSpPr>
                <p:cNvPr id="72" name="Rounded Rectangle 71"/>
                <p:cNvSpPr/>
                <p:nvPr/>
              </p:nvSpPr>
              <p:spPr>
                <a:xfrm>
                  <a:off x="611560" y="836712"/>
                  <a:ext cx="1728192" cy="2952328"/>
                </a:xfrm>
                <a:prstGeom prst="roundRect">
                  <a:avLst>
                    <a:gd name="adj" fmla="val 9664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73" name="Rounded Rectangle 72"/>
                <p:cNvSpPr/>
                <p:nvPr/>
              </p:nvSpPr>
              <p:spPr>
                <a:xfrm>
                  <a:off x="791580" y="3140968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74" name="Rounded Rectangle 73"/>
                <p:cNvSpPr/>
                <p:nvPr/>
              </p:nvSpPr>
              <p:spPr>
                <a:xfrm>
                  <a:off x="791580" y="2636912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75" name="Rounded Rectangle 74"/>
                <p:cNvSpPr/>
                <p:nvPr/>
              </p:nvSpPr>
              <p:spPr>
                <a:xfrm>
                  <a:off x="791580" y="2132856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76" name="Rounded Rectangle 75"/>
                <p:cNvSpPr/>
                <p:nvPr/>
              </p:nvSpPr>
              <p:spPr>
                <a:xfrm>
                  <a:off x="791580" y="1308956"/>
                  <a:ext cx="1368152" cy="639688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988987" y="836712"/>
                  <a:ext cx="622305" cy="1485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nl-BE" dirty="0"/>
                </a:p>
              </p:txBody>
            </p:sp>
          </p:grpSp>
          <p:cxnSp>
            <p:nvCxnSpPr>
              <p:cNvPr id="62" name="Elbow Connector 61"/>
              <p:cNvCxnSpPr/>
              <p:nvPr/>
            </p:nvCxnSpPr>
            <p:spPr>
              <a:xfrm rot="10800000">
                <a:off x="2352841" y="4528862"/>
                <a:ext cx="266691" cy="0"/>
              </a:xfrm>
              <a:prstGeom prst="bentConnector3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Elbow Connector 62"/>
              <p:cNvCxnSpPr/>
              <p:nvPr/>
            </p:nvCxnSpPr>
            <p:spPr>
              <a:xfrm rot="10800000">
                <a:off x="1610830" y="4503389"/>
                <a:ext cx="266691" cy="0"/>
              </a:xfrm>
              <a:prstGeom prst="bentConnector3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/>
              <p:cNvGrpSpPr/>
              <p:nvPr/>
            </p:nvGrpSpPr>
            <p:grpSpPr>
              <a:xfrm>
                <a:off x="3357192" y="4293096"/>
                <a:ext cx="542920" cy="870557"/>
                <a:chOff x="611560" y="836712"/>
                <a:chExt cx="1728192" cy="2952328"/>
              </a:xfrm>
            </p:grpSpPr>
            <p:sp>
              <p:nvSpPr>
                <p:cNvPr id="66" name="Rounded Rectangle 65"/>
                <p:cNvSpPr/>
                <p:nvPr/>
              </p:nvSpPr>
              <p:spPr>
                <a:xfrm>
                  <a:off x="611560" y="836712"/>
                  <a:ext cx="1728192" cy="2952328"/>
                </a:xfrm>
                <a:prstGeom prst="roundRect">
                  <a:avLst>
                    <a:gd name="adj" fmla="val 9664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791580" y="3140968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68" name="Rounded Rectangle 67"/>
                <p:cNvSpPr/>
                <p:nvPr/>
              </p:nvSpPr>
              <p:spPr>
                <a:xfrm>
                  <a:off x="791580" y="2636912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69" name="Rounded Rectangle 68"/>
                <p:cNvSpPr/>
                <p:nvPr/>
              </p:nvSpPr>
              <p:spPr>
                <a:xfrm>
                  <a:off x="791580" y="2132856"/>
                  <a:ext cx="1368152" cy="43204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70" name="Rounded Rectangle 69"/>
                <p:cNvSpPr/>
                <p:nvPr/>
              </p:nvSpPr>
              <p:spPr>
                <a:xfrm>
                  <a:off x="791580" y="1308956"/>
                  <a:ext cx="1368152" cy="639688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988987" y="836712"/>
                  <a:ext cx="622305" cy="1485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nl-BE" dirty="0"/>
                </a:p>
              </p:txBody>
            </p:sp>
          </p:grpSp>
          <p:cxnSp>
            <p:nvCxnSpPr>
              <p:cNvPr id="65" name="Elbow Connector 64"/>
              <p:cNvCxnSpPr/>
              <p:nvPr/>
            </p:nvCxnSpPr>
            <p:spPr>
              <a:xfrm rot="10800000">
                <a:off x="3131841" y="4526660"/>
                <a:ext cx="266691" cy="0"/>
              </a:xfrm>
              <a:prstGeom prst="bentConnector3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639654" y="2093498"/>
              <a:ext cx="1191480" cy="1205266"/>
              <a:chOff x="7214448" y="1755261"/>
              <a:chExt cx="1191480" cy="1205266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2188" y="1755261"/>
                <a:ext cx="936000" cy="936000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7214448" y="2591195"/>
                <a:ext cx="11914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BE" b="1" dirty="0" smtClean="0"/>
                  <a:t>Apotheker</a:t>
                </a:r>
                <a:endParaRPr lang="nl-BE" b="1" dirty="0"/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>
            <a:xfrm>
              <a:off x="1642656" y="2852936"/>
              <a:ext cx="1129144" cy="0"/>
            </a:xfrm>
            <a:prstGeom prst="straightConnector1">
              <a:avLst/>
            </a:prstGeom>
            <a:ln w="635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734" y="2432725"/>
              <a:ext cx="360000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4" name="Straight Connector 93"/>
          <p:cNvCxnSpPr/>
          <p:nvPr/>
        </p:nvCxnSpPr>
        <p:spPr>
          <a:xfrm>
            <a:off x="4582344" y="1844824"/>
            <a:ext cx="0" cy="32403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Freeform 103"/>
          <p:cNvSpPr/>
          <p:nvPr/>
        </p:nvSpPr>
        <p:spPr>
          <a:xfrm>
            <a:off x="1737360" y="2900139"/>
            <a:ext cx="1425361" cy="828581"/>
          </a:xfrm>
          <a:custGeom>
            <a:avLst/>
            <a:gdLst>
              <a:gd name="connsiteX0" fmla="*/ 0 w 1717582"/>
              <a:gd name="connsiteY0" fmla="*/ 28599 h 892199"/>
              <a:gd name="connsiteX1" fmla="*/ 1330960 w 1717582"/>
              <a:gd name="connsiteY1" fmla="*/ 18439 h 892199"/>
              <a:gd name="connsiteX2" fmla="*/ 1656080 w 1717582"/>
              <a:gd name="connsiteY2" fmla="*/ 241959 h 892199"/>
              <a:gd name="connsiteX3" fmla="*/ 1717040 w 1717582"/>
              <a:gd name="connsiteY3" fmla="*/ 892199 h 89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7582" h="892199">
                <a:moveTo>
                  <a:pt x="0" y="28599"/>
                </a:moveTo>
                <a:cubicBezTo>
                  <a:pt x="527473" y="5739"/>
                  <a:pt x="1054947" y="-17121"/>
                  <a:pt x="1330960" y="18439"/>
                </a:cubicBezTo>
                <a:cubicBezTo>
                  <a:pt x="1606973" y="53999"/>
                  <a:pt x="1591733" y="96332"/>
                  <a:pt x="1656080" y="241959"/>
                </a:cubicBezTo>
                <a:cubicBezTo>
                  <a:pt x="1720427" y="387586"/>
                  <a:pt x="1718733" y="639892"/>
                  <a:pt x="1717040" y="892199"/>
                </a:cubicBezTo>
              </a:path>
            </a:pathLst>
          </a:custGeom>
          <a:noFill/>
          <a:ln w="38100">
            <a:solidFill>
              <a:schemeClr val="accent1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5" name="Cross 104"/>
          <p:cNvSpPr/>
          <p:nvPr/>
        </p:nvSpPr>
        <p:spPr>
          <a:xfrm rot="18740384">
            <a:off x="1095390" y="3408991"/>
            <a:ext cx="252000" cy="252000"/>
          </a:xfrm>
          <a:prstGeom prst="plus">
            <a:avLst>
              <a:gd name="adj" fmla="val 4542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2" name="Rounded Rectangle 91"/>
          <p:cNvSpPr/>
          <p:nvPr/>
        </p:nvSpPr>
        <p:spPr>
          <a:xfrm>
            <a:off x="1242753" y="5402976"/>
            <a:ext cx="6769962" cy="1080120"/>
          </a:xfrm>
          <a:prstGeom prst="roundRect">
            <a:avLst>
              <a:gd name="adj" fmla="val 11919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 smtClean="0"/>
              <a:t>Eén van beide partijen geen internet?</a:t>
            </a:r>
            <a:endParaRPr lang="nl-BE" sz="2000" b="1" dirty="0"/>
          </a:p>
          <a:p>
            <a:r>
              <a:rPr lang="nl-BE" sz="2000" dirty="0" smtClean="0"/>
              <a:t>De andere partij plaatst transactie op blockchain</a:t>
            </a:r>
          </a:p>
          <a:p>
            <a:r>
              <a:rPr lang="nl-BE" sz="2400" b="1" dirty="0" smtClean="0"/>
              <a:t>=&gt; Gratis redundantie</a:t>
            </a:r>
            <a:endParaRPr lang="nl-BE" sz="2400" b="1" dirty="0"/>
          </a:p>
        </p:txBody>
      </p:sp>
      <p:sp>
        <p:nvSpPr>
          <p:cNvPr id="98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1476"/>
          </a:xfrm>
        </p:spPr>
        <p:txBody>
          <a:bodyPr/>
          <a:lstStyle/>
          <a:p>
            <a:r>
              <a:rPr lang="nl-BE" dirty="0" smtClean="0"/>
              <a:t>Geen Internettoegang…</a:t>
            </a:r>
            <a:endParaRPr lang="nl-BE" dirty="0"/>
          </a:p>
        </p:txBody>
      </p:sp>
      <p:sp>
        <p:nvSpPr>
          <p:cNvPr id="99" name="Rounded Rectangle 98"/>
          <p:cNvSpPr/>
          <p:nvPr/>
        </p:nvSpPr>
        <p:spPr>
          <a:xfrm>
            <a:off x="477889" y="875404"/>
            <a:ext cx="8208911" cy="753396"/>
          </a:xfrm>
          <a:prstGeom prst="roundRect">
            <a:avLst>
              <a:gd name="adj" fmla="val 11919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dirty="0" smtClean="0"/>
              <a:t>Normaal:</a:t>
            </a:r>
            <a:r>
              <a:rPr lang="nl-BE" sz="2000" b="1" dirty="0"/>
              <a:t>	</a:t>
            </a:r>
            <a:r>
              <a:rPr lang="nl-BE" sz="2000" dirty="0" smtClean="0"/>
              <a:t>Beide partijen internettoegang</a:t>
            </a:r>
            <a:br>
              <a:rPr lang="nl-BE" sz="2000" dirty="0" smtClean="0"/>
            </a:br>
            <a:r>
              <a:rPr lang="nl-BE" sz="2000" dirty="0" smtClean="0"/>
              <a:t>		Transacties gepubliceerd op blockchain klein (&lt;250 bytes)</a:t>
            </a:r>
          </a:p>
        </p:txBody>
      </p:sp>
    </p:spTree>
    <p:extLst>
      <p:ext uri="{BB962C8B-B14F-4D97-AF65-F5344CB8AC3E}">
        <p14:creationId xmlns:p14="http://schemas.microsoft.com/office/powerpoint/2010/main" val="23800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032" y="0"/>
            <a:ext cx="8229600" cy="802640"/>
          </a:xfrm>
        </p:spPr>
        <p:txBody>
          <a:bodyPr/>
          <a:lstStyle/>
          <a:p>
            <a:r>
              <a:rPr lang="nl-BE" dirty="0" smtClean="0"/>
              <a:t>e-Voorschrift Blockchain Netwerk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105</a:t>
            </a:fld>
            <a:endParaRPr lang="nl-BE" dirty="0"/>
          </a:p>
        </p:txBody>
      </p:sp>
      <p:sp>
        <p:nvSpPr>
          <p:cNvPr id="5" name="Oval 4"/>
          <p:cNvSpPr/>
          <p:nvPr/>
        </p:nvSpPr>
        <p:spPr>
          <a:xfrm>
            <a:off x="1681656" y="2531716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l 5"/>
          <p:cNvSpPr/>
          <p:nvPr/>
        </p:nvSpPr>
        <p:spPr>
          <a:xfrm>
            <a:off x="1691168" y="1307580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l 6"/>
          <p:cNvSpPr/>
          <p:nvPr/>
        </p:nvSpPr>
        <p:spPr>
          <a:xfrm>
            <a:off x="3265832" y="3827860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l 8"/>
          <p:cNvSpPr/>
          <p:nvPr/>
        </p:nvSpPr>
        <p:spPr>
          <a:xfrm>
            <a:off x="5193251" y="3224539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l 10"/>
          <p:cNvSpPr/>
          <p:nvPr/>
        </p:nvSpPr>
        <p:spPr>
          <a:xfrm>
            <a:off x="7442296" y="4654856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861656" y="2287680"/>
            <a:ext cx="2304256" cy="424036"/>
          </a:xfrm>
          <a:prstGeom prst="line">
            <a:avLst/>
          </a:prstGeom>
          <a:ln w="63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61656" y="2711716"/>
            <a:ext cx="1584176" cy="1296144"/>
          </a:xfrm>
          <a:prstGeom prst="line">
            <a:avLst/>
          </a:prstGeom>
          <a:ln w="63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4"/>
          </p:cNvCxnSpPr>
          <p:nvPr/>
        </p:nvCxnSpPr>
        <p:spPr>
          <a:xfrm>
            <a:off x="1871168" y="1667580"/>
            <a:ext cx="1" cy="1096159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445832" y="4007860"/>
            <a:ext cx="1800200" cy="1174832"/>
          </a:xfrm>
          <a:prstGeom prst="line">
            <a:avLst/>
          </a:prstGeom>
          <a:ln w="63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52866" y="5101960"/>
            <a:ext cx="1993166" cy="8073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65912" y="2287680"/>
            <a:ext cx="1204427" cy="1116859"/>
          </a:xfrm>
          <a:prstGeom prst="line">
            <a:avLst/>
          </a:prstGeom>
          <a:ln w="63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445832" y="3446808"/>
            <a:ext cx="1900915" cy="561052"/>
          </a:xfrm>
          <a:prstGeom prst="line">
            <a:avLst/>
          </a:prstGeom>
          <a:ln w="63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5426032" y="3418020"/>
            <a:ext cx="2196264" cy="1416836"/>
          </a:xfrm>
          <a:prstGeom prst="line">
            <a:avLst/>
          </a:prstGeom>
          <a:ln w="63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246032" y="4834856"/>
            <a:ext cx="2376264" cy="347836"/>
          </a:xfrm>
          <a:prstGeom prst="line">
            <a:avLst/>
          </a:prstGeom>
          <a:ln w="63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791560" y="2711716"/>
            <a:ext cx="1079608" cy="72004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Oval 144"/>
          <p:cNvSpPr/>
          <p:nvPr/>
        </p:nvSpPr>
        <p:spPr>
          <a:xfrm>
            <a:off x="7005874" y="3337201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46" name="Straight Connector 145"/>
          <p:cNvCxnSpPr/>
          <p:nvPr/>
        </p:nvCxnSpPr>
        <p:spPr>
          <a:xfrm flipH="1" flipV="1">
            <a:off x="5346748" y="3404540"/>
            <a:ext cx="1839126" cy="115075"/>
          </a:xfrm>
          <a:prstGeom prst="line">
            <a:avLst/>
          </a:prstGeom>
          <a:ln w="63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7193508" y="3546253"/>
            <a:ext cx="402947" cy="1359798"/>
          </a:xfrm>
          <a:prstGeom prst="line">
            <a:avLst/>
          </a:prstGeom>
          <a:ln w="63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5056628" y="5014856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4" name="Oval 43"/>
          <p:cNvSpPr/>
          <p:nvPr/>
        </p:nvSpPr>
        <p:spPr>
          <a:xfrm>
            <a:off x="3765014" y="1307580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0" name="Straight Arrow Connector 9"/>
          <p:cNvCxnSpPr>
            <a:stCxn id="6" idx="6"/>
            <a:endCxn id="43" idx="2"/>
          </p:cNvCxnSpPr>
          <p:nvPr/>
        </p:nvCxnSpPr>
        <p:spPr>
          <a:xfrm>
            <a:off x="2051168" y="1487580"/>
            <a:ext cx="676923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076278" y="1487580"/>
            <a:ext cx="676923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4125014" y="1487580"/>
            <a:ext cx="676923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161937" y="1487580"/>
            <a:ext cx="676923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98861" y="1495106"/>
            <a:ext cx="676923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" descr="http://simpleicon.com/wp-content/uploads/umbrella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86" y="794847"/>
            <a:ext cx="460210" cy="46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://simpleicon.com/wp-content/uploads/umbrella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32" y="794847"/>
            <a:ext cx="460210" cy="46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911" y="807389"/>
            <a:ext cx="615746" cy="43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 descr="http://www.newtrendsllc.com/files/MasterImages/healt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331" y="794552"/>
            <a:ext cx="462834" cy="4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http://iconizer.net/files/Free_Business_Desktop_Icons/orig/Compan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56" y="764704"/>
            <a:ext cx="520496" cy="52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http://iconizer.net/files/Free_Business_Desktop_Icons/orig/Compan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12" y="764704"/>
            <a:ext cx="520496" cy="52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34" y="2108014"/>
            <a:ext cx="460800" cy="4608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40" y="2207605"/>
            <a:ext cx="460800" cy="460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28" y="2763739"/>
            <a:ext cx="460800" cy="460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39" y="3286801"/>
            <a:ext cx="460800" cy="460800"/>
          </a:xfrm>
          <a:prstGeom prst="rect">
            <a:avLst/>
          </a:prstGeom>
        </p:spPr>
      </p:pic>
      <p:sp>
        <p:nvSpPr>
          <p:cNvPr id="78" name="Oval 77"/>
          <p:cNvSpPr/>
          <p:nvPr/>
        </p:nvSpPr>
        <p:spPr>
          <a:xfrm>
            <a:off x="3975330" y="2123124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766" y="3056401"/>
            <a:ext cx="460800" cy="4608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96" y="4222465"/>
            <a:ext cx="460800" cy="4608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0" y="3231677"/>
            <a:ext cx="460800" cy="460800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>
          <a:xfrm flipV="1">
            <a:off x="7185874" y="2388814"/>
            <a:ext cx="705766" cy="1128388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44" idx="4"/>
          </p:cNvCxnSpPr>
          <p:nvPr/>
        </p:nvCxnSpPr>
        <p:spPr>
          <a:xfrm>
            <a:off x="3945014" y="1667580"/>
            <a:ext cx="220898" cy="62010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4155331" y="1487580"/>
            <a:ext cx="826606" cy="815544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5373252" y="1487580"/>
            <a:ext cx="645608" cy="1872208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7055785" y="1487581"/>
            <a:ext cx="137723" cy="20586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43" idx="4"/>
            <a:endCxn id="7" idx="4"/>
          </p:cNvCxnSpPr>
          <p:nvPr/>
        </p:nvCxnSpPr>
        <p:spPr>
          <a:xfrm>
            <a:off x="2908091" y="1667580"/>
            <a:ext cx="537741" cy="252028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5212043" y="1487580"/>
            <a:ext cx="1843741" cy="378036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3176961" y="4021912"/>
            <a:ext cx="268871" cy="1080298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7711640" y="2208814"/>
            <a:ext cx="360000" cy="360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28" y="4547974"/>
            <a:ext cx="460800" cy="46080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96" y="4906051"/>
            <a:ext cx="460800" cy="460800"/>
          </a:xfrm>
          <a:prstGeom prst="rect">
            <a:avLst/>
          </a:prstGeom>
        </p:spPr>
      </p:pic>
      <p:cxnSp>
        <p:nvCxnSpPr>
          <p:cNvPr id="113" name="Straight Connector 112"/>
          <p:cNvCxnSpPr/>
          <p:nvPr/>
        </p:nvCxnSpPr>
        <p:spPr>
          <a:xfrm flipH="1" flipV="1">
            <a:off x="7622296" y="4845988"/>
            <a:ext cx="640800" cy="43622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871169" y="1495106"/>
            <a:ext cx="1036627" cy="121661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96" y="4833699"/>
            <a:ext cx="460800" cy="460800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2728091" y="1307580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5" name="Oval 44"/>
          <p:cNvSpPr/>
          <p:nvPr/>
        </p:nvSpPr>
        <p:spPr>
          <a:xfrm>
            <a:off x="4801937" y="1307580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6" name="Oval 45"/>
          <p:cNvSpPr/>
          <p:nvPr/>
        </p:nvSpPr>
        <p:spPr>
          <a:xfrm>
            <a:off x="5838860" y="1307580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extBox 23"/>
          <p:cNvSpPr txBox="1"/>
          <p:nvPr/>
        </p:nvSpPr>
        <p:spPr>
          <a:xfrm>
            <a:off x="259496" y="5922634"/>
            <a:ext cx="2828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Permanent, </a:t>
            </a:r>
            <a:r>
              <a:rPr lang="nl-BE" dirty="0" err="1" smtClean="0"/>
              <a:t>validating</a:t>
            </a:r>
            <a:r>
              <a:rPr lang="nl-BE" dirty="0" smtClean="0"/>
              <a:t> node</a:t>
            </a:r>
            <a:br>
              <a:rPr lang="nl-BE" dirty="0" smtClean="0"/>
            </a:br>
            <a:r>
              <a:rPr lang="nl-BE" dirty="0" smtClean="0"/>
              <a:t>Frequent node</a:t>
            </a:r>
            <a:br>
              <a:rPr lang="nl-BE" dirty="0" smtClean="0"/>
            </a:br>
            <a:r>
              <a:rPr lang="nl-BE" dirty="0" err="1"/>
              <a:t>O</a:t>
            </a:r>
            <a:r>
              <a:rPr lang="nl-BE" dirty="0" err="1" smtClean="0"/>
              <a:t>ccasional</a:t>
            </a:r>
            <a:r>
              <a:rPr lang="nl-BE" dirty="0" smtClean="0"/>
              <a:t> node</a:t>
            </a:r>
            <a:endParaRPr lang="nl-BE" dirty="0"/>
          </a:p>
        </p:txBody>
      </p:sp>
      <p:sp>
        <p:nvSpPr>
          <p:cNvPr id="112" name="Oval 111"/>
          <p:cNvSpPr/>
          <p:nvPr/>
        </p:nvSpPr>
        <p:spPr>
          <a:xfrm>
            <a:off x="8032696" y="5102210"/>
            <a:ext cx="360000" cy="360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l 7"/>
          <p:cNvSpPr/>
          <p:nvPr/>
        </p:nvSpPr>
        <p:spPr>
          <a:xfrm>
            <a:off x="3059872" y="4907940"/>
            <a:ext cx="360000" cy="360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8" name="Oval 117"/>
          <p:cNvSpPr/>
          <p:nvPr/>
        </p:nvSpPr>
        <p:spPr>
          <a:xfrm>
            <a:off x="611560" y="3251756"/>
            <a:ext cx="360000" cy="360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6" name="Oval 75"/>
          <p:cNvSpPr>
            <a:spLocks noChangeAspect="1"/>
          </p:cNvSpPr>
          <p:nvPr/>
        </p:nvSpPr>
        <p:spPr>
          <a:xfrm>
            <a:off x="107504" y="5999942"/>
            <a:ext cx="180000" cy="18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>
            <a:off x="107504" y="6300153"/>
            <a:ext cx="180000" cy="18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107504" y="6600363"/>
            <a:ext cx="180000" cy="180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89" y="1837054"/>
            <a:ext cx="460800" cy="460800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6875784" y="1307580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5" name="Rounded Rectangle 84"/>
          <p:cNvSpPr/>
          <p:nvPr/>
        </p:nvSpPr>
        <p:spPr>
          <a:xfrm>
            <a:off x="3765014" y="5589240"/>
            <a:ext cx="5163549" cy="1168422"/>
          </a:xfrm>
          <a:prstGeom prst="roundRect">
            <a:avLst>
              <a:gd name="adj" fmla="val 8757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 smtClean="0"/>
              <a:t>Blokcreatie</a:t>
            </a:r>
          </a:p>
          <a:p>
            <a:r>
              <a:rPr lang="nl-BE" dirty="0" smtClean="0"/>
              <a:t>Door RIZIV, mutualiteiten en/of tariferingsdiensten</a:t>
            </a:r>
          </a:p>
          <a:p>
            <a:r>
              <a:rPr lang="nl-BE" dirty="0" err="1" smtClean="0"/>
              <a:t>Vb</a:t>
            </a:r>
            <a:r>
              <a:rPr lang="nl-BE" dirty="0" smtClean="0"/>
              <a:t> 1. Enkel RIZIV → Hoge </a:t>
            </a:r>
            <a:r>
              <a:rPr lang="nl-BE" dirty="0" err="1" smtClean="0"/>
              <a:t>blokfreqentie</a:t>
            </a:r>
            <a:endParaRPr lang="nl-BE" dirty="0" smtClean="0"/>
          </a:p>
          <a:p>
            <a:r>
              <a:rPr lang="nl-BE" dirty="0" err="1" smtClean="0"/>
              <a:t>Vb</a:t>
            </a:r>
            <a:r>
              <a:rPr lang="nl-BE" dirty="0" smtClean="0"/>
              <a:t> 2. Handtekening door 3 van de 7 mutualiteiten </a:t>
            </a:r>
          </a:p>
        </p:txBody>
      </p:sp>
    </p:spTree>
    <p:extLst>
      <p:ext uri="{BB962C8B-B14F-4D97-AF65-F5344CB8AC3E}">
        <p14:creationId xmlns:p14="http://schemas.microsoft.com/office/powerpoint/2010/main" val="420226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4390643" y="1207774"/>
            <a:ext cx="3982820" cy="3548202"/>
          </a:xfrm>
          <a:prstGeom prst="roundRect">
            <a:avLst>
              <a:gd name="adj" fmla="val 573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2000" b="1" dirty="0" smtClean="0">
                <a:solidFill>
                  <a:schemeClr val="tx1"/>
                </a:solidFill>
              </a:rPr>
              <a:t>Virtuele Machines</a:t>
            </a:r>
            <a:endParaRPr lang="nl-BE" sz="2000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029" y="0"/>
            <a:ext cx="8229600" cy="1143000"/>
          </a:xfrm>
        </p:spPr>
        <p:txBody>
          <a:bodyPr/>
          <a:lstStyle/>
          <a:p>
            <a:r>
              <a:rPr lang="nl-BE" dirty="0" err="1" smtClean="0"/>
              <a:t>Proof</a:t>
            </a:r>
            <a:r>
              <a:rPr lang="nl-BE" dirty="0" smtClean="0"/>
              <a:t> of Concept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106</a:t>
            </a:fld>
            <a:endParaRPr lang="nl-BE" dirty="0"/>
          </a:p>
        </p:txBody>
      </p:sp>
      <p:grpSp>
        <p:nvGrpSpPr>
          <p:cNvPr id="15" name="Group 14"/>
          <p:cNvGrpSpPr/>
          <p:nvPr/>
        </p:nvGrpSpPr>
        <p:grpSpPr>
          <a:xfrm>
            <a:off x="738423" y="1240619"/>
            <a:ext cx="3255064" cy="1578506"/>
            <a:chOff x="636825" y="1588955"/>
            <a:chExt cx="3255064" cy="1578506"/>
          </a:xfrm>
        </p:grpSpPr>
        <p:sp>
          <p:nvSpPr>
            <p:cNvPr id="20" name="Rounded Rectangle 19"/>
            <p:cNvSpPr/>
            <p:nvPr/>
          </p:nvSpPr>
          <p:spPr>
            <a:xfrm>
              <a:off x="636825" y="1588955"/>
              <a:ext cx="3157478" cy="15785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nl-BE" sz="2000" b="1" dirty="0" smtClean="0">
                  <a:solidFill>
                    <a:schemeClr val="tx1"/>
                  </a:solidFill>
                </a:rPr>
                <a:t>Platform</a:t>
              </a:r>
              <a:endParaRPr lang="nl-BE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2" descr="http://hackthenorth.com/2014/img/logos/logos_ethereum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57" y="1989065"/>
              <a:ext cx="3235432" cy="110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738423" y="4755976"/>
            <a:ext cx="3157478" cy="1578506"/>
            <a:chOff x="4488149" y="1536962"/>
            <a:chExt cx="3157478" cy="1578506"/>
          </a:xfrm>
        </p:grpSpPr>
        <p:sp>
          <p:nvSpPr>
            <p:cNvPr id="19" name="Rounded Rectangle 18"/>
            <p:cNvSpPr/>
            <p:nvPr/>
          </p:nvSpPr>
          <p:spPr>
            <a:xfrm>
              <a:off x="4488149" y="1536962"/>
              <a:ext cx="3157478" cy="15785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nl-BE" sz="2000" b="1" dirty="0" smtClean="0">
                  <a:solidFill>
                    <a:schemeClr val="tx1"/>
                  </a:solidFill>
                </a:rPr>
                <a:t>Web Clients</a:t>
              </a:r>
              <a:endParaRPr lang="nl-BE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4" descr="http://www.ocpsoft.org/wp-content/uploads/2013/01/javascript_logo_unofficial-300x30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149" y="2075062"/>
              <a:ext cx="1040406" cy="1040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6" name="Picture 2" descr="https://assets.ec.quoracdn.net/main-qimg-9c7723e302afb4d0063023eba3055e9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6424" y="2242207"/>
              <a:ext cx="1332832" cy="706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38423" y="2983435"/>
            <a:ext cx="3157478" cy="1608230"/>
            <a:chOff x="636825" y="3344979"/>
            <a:chExt cx="3157478" cy="1608230"/>
          </a:xfrm>
        </p:grpSpPr>
        <p:sp>
          <p:nvSpPr>
            <p:cNvPr id="21" name="Rounded Rectangle 20"/>
            <p:cNvSpPr/>
            <p:nvPr/>
          </p:nvSpPr>
          <p:spPr>
            <a:xfrm>
              <a:off x="636825" y="3344979"/>
              <a:ext cx="3157478" cy="15785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nl-BE" sz="2000" b="1" dirty="0" smtClean="0">
                  <a:solidFill>
                    <a:schemeClr val="tx1"/>
                  </a:solidFill>
                </a:rPr>
                <a:t>Smart contract</a:t>
              </a:r>
              <a:endParaRPr lang="nl-BE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5001" y="3344979"/>
              <a:ext cx="1178914" cy="1608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26" descr="http://iconizer.net/files/Free_Business_Desktop_Icons/orig/Compan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053" y="294585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simpleicon.com/wp-content/uploads/umbrella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65" y="2966875"/>
            <a:ext cx="750054" cy="7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www.newtrendsllc.com/files/MasterImages/health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12" y="3963705"/>
            <a:ext cx="630732" cy="6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926" y="3975810"/>
            <a:ext cx="871493" cy="61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53" y="1739312"/>
            <a:ext cx="720000" cy="7266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70" y="1742471"/>
            <a:ext cx="719982" cy="72665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65" y="1739312"/>
            <a:ext cx="720000" cy="720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65" y="1891712"/>
            <a:ext cx="720000" cy="720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65" y="2044112"/>
            <a:ext cx="720000" cy="720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53" y="1891712"/>
            <a:ext cx="720000" cy="72667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53" y="2044112"/>
            <a:ext cx="720000" cy="72667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70" y="1894871"/>
            <a:ext cx="719982" cy="72665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70" y="2047271"/>
            <a:ext cx="719982" cy="726651"/>
          </a:xfrm>
          <a:prstGeom prst="rect">
            <a:avLst/>
          </a:prstGeom>
        </p:spPr>
      </p:pic>
      <p:pic>
        <p:nvPicPr>
          <p:cNvPr id="55" name="Picture 2" descr="http://simpleicon.com/wp-content/uploads/umbrella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65" y="3119275"/>
            <a:ext cx="750054" cy="7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http://iconizer.net/files/Free_Business_Desktop_Icons/orig/Compan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53" y="309825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4396470" y="5019439"/>
            <a:ext cx="3982820" cy="1315043"/>
          </a:xfrm>
          <a:prstGeom prst="roundRect">
            <a:avLst>
              <a:gd name="adj" fmla="val 573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2000" b="1" dirty="0" err="1" smtClean="0">
                <a:solidFill>
                  <a:schemeClr val="tx1"/>
                </a:solidFill>
              </a:rPr>
              <a:t>App</a:t>
            </a:r>
            <a:r>
              <a:rPr lang="nl-BE" sz="2000" b="1" dirty="0" smtClean="0">
                <a:solidFill>
                  <a:schemeClr val="tx1"/>
                </a:solidFill>
              </a:rPr>
              <a:t> (Light </a:t>
            </a:r>
            <a:r>
              <a:rPr lang="nl-BE" sz="2000" b="1" dirty="0" err="1" smtClean="0">
                <a:solidFill>
                  <a:schemeClr val="tx1"/>
                </a:solidFill>
              </a:rPr>
              <a:t>client</a:t>
            </a:r>
            <a:r>
              <a:rPr lang="nl-BE" sz="2000" b="1" dirty="0">
                <a:solidFill>
                  <a:schemeClr val="tx1"/>
                </a:solidFill>
              </a:rPr>
              <a:t>)</a:t>
            </a:r>
            <a:endParaRPr lang="nl-BE" sz="2000" b="1" dirty="0" smtClean="0">
              <a:solidFill>
                <a:schemeClr val="tx1"/>
              </a:solidFill>
            </a:endParaRPr>
          </a:p>
          <a:p>
            <a:r>
              <a:rPr lang="nl-BE" sz="2000" dirty="0">
                <a:solidFill>
                  <a:schemeClr val="tx1"/>
                </a:solidFill>
              </a:rPr>
              <a:t>Op moment van ontwikkeling</a:t>
            </a:r>
          </a:p>
          <a:p>
            <a:r>
              <a:rPr lang="nl-BE" sz="2000" dirty="0">
                <a:solidFill>
                  <a:schemeClr val="tx1"/>
                </a:solidFill>
              </a:rPr>
              <a:t>nog geen </a:t>
            </a:r>
            <a:r>
              <a:rPr lang="nl-BE" sz="2000" dirty="0" err="1">
                <a:solidFill>
                  <a:schemeClr val="tx1"/>
                </a:solidFill>
              </a:rPr>
              <a:t>Ethereum</a:t>
            </a:r>
            <a:r>
              <a:rPr lang="nl-BE" sz="2000" dirty="0">
                <a:solidFill>
                  <a:schemeClr val="tx1"/>
                </a:solidFill>
              </a:rPr>
              <a:t> light </a:t>
            </a:r>
            <a:r>
              <a:rPr lang="nl-BE" sz="2000" dirty="0" err="1">
                <a:solidFill>
                  <a:schemeClr val="tx1"/>
                </a:solidFill>
              </a:rPr>
              <a:t>client</a:t>
            </a:r>
            <a:endParaRPr lang="nl-BE" sz="2000" dirty="0">
              <a:solidFill>
                <a:schemeClr val="tx1"/>
              </a:solidFill>
            </a:endParaRPr>
          </a:p>
          <a:p>
            <a:r>
              <a:rPr lang="nl-BE" sz="2000" dirty="0">
                <a:solidFill>
                  <a:schemeClr val="tx1"/>
                </a:solidFill>
              </a:rPr>
              <a:t>(smart </a:t>
            </a:r>
            <a:r>
              <a:rPr lang="nl-BE" sz="2000" dirty="0" err="1">
                <a:solidFill>
                  <a:schemeClr val="tx1"/>
                </a:solidFill>
              </a:rPr>
              <a:t>phone</a:t>
            </a:r>
            <a:r>
              <a:rPr lang="nl-BE" sz="2000" dirty="0">
                <a:solidFill>
                  <a:schemeClr val="tx1"/>
                </a:solidFill>
              </a:rPr>
              <a:t>)</a:t>
            </a:r>
          </a:p>
          <a:p>
            <a:endParaRPr lang="nl-B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2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TODO SCREENSHOT DEV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107</a:t>
            </a:fld>
            <a:endParaRPr lang="nl-B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64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488668"/>
            <a:ext cx="9356454" cy="369332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nl-BE" b="1" dirty="0"/>
              <a:t>https://</a:t>
            </a:r>
            <a:r>
              <a:rPr lang="nl-BE" b="1" dirty="0" smtClean="0"/>
              <a:t>ethereum.github.io/browser-solidity/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278071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108</a:t>
            </a:fld>
            <a:endParaRPr lang="nl-BE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37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46206" y="6985000"/>
            <a:ext cx="539750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tangle 5"/>
          <p:cNvSpPr/>
          <p:nvPr/>
        </p:nvSpPr>
        <p:spPr>
          <a:xfrm>
            <a:off x="3802743" y="6342742"/>
            <a:ext cx="5239657" cy="420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986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BE" dirty="0" smtClean="0"/>
              <a:t>Interface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109</a:t>
            </a:fld>
            <a:endParaRPr lang="nl-B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640904"/>
            <a:ext cx="4666855" cy="521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90202" y="2581777"/>
            <a:ext cx="1684799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BE" sz="1600" dirty="0" smtClean="0"/>
              <a:t>Ontvang</a:t>
            </a:r>
            <a:endParaRPr lang="nl-BE" sz="1600" dirty="0"/>
          </a:p>
        </p:txBody>
      </p:sp>
      <p:sp>
        <p:nvSpPr>
          <p:cNvPr id="12" name="Rectangle 11"/>
          <p:cNvSpPr/>
          <p:nvPr/>
        </p:nvSpPr>
        <p:spPr>
          <a:xfrm>
            <a:off x="1590202" y="2991360"/>
            <a:ext cx="1684799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BE" sz="1600" dirty="0" smtClean="0"/>
              <a:t>Consumeer</a:t>
            </a:r>
            <a:endParaRPr lang="nl-BE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2171215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 smtClean="0"/>
              <a:t>Mijn voorschriften</a:t>
            </a:r>
            <a:endParaRPr lang="nl-BE" sz="1600" b="1" dirty="0"/>
          </a:p>
        </p:txBody>
      </p:sp>
      <p:sp>
        <p:nvSpPr>
          <p:cNvPr id="8" name="Down Arrow 7"/>
          <p:cNvSpPr/>
          <p:nvPr/>
        </p:nvSpPr>
        <p:spPr>
          <a:xfrm>
            <a:off x="6156176" y="2035111"/>
            <a:ext cx="354022" cy="3240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Down Arrow 10"/>
          <p:cNvSpPr/>
          <p:nvPr/>
        </p:nvSpPr>
        <p:spPr>
          <a:xfrm flipV="1">
            <a:off x="6156176" y="2613393"/>
            <a:ext cx="354022" cy="32420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xtBox 2"/>
          <p:cNvSpPr txBox="1"/>
          <p:nvPr/>
        </p:nvSpPr>
        <p:spPr>
          <a:xfrm>
            <a:off x="6510198" y="2013316"/>
            <a:ext cx="271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Oproep functie in contract</a:t>
            </a:r>
            <a:endParaRPr lang="nl-BE" dirty="0"/>
          </a:p>
        </p:txBody>
      </p:sp>
      <p:sp>
        <p:nvSpPr>
          <p:cNvPr id="13" name="TextBox 12"/>
          <p:cNvSpPr txBox="1"/>
          <p:nvPr/>
        </p:nvSpPr>
        <p:spPr>
          <a:xfrm>
            <a:off x="6512698" y="2555456"/>
            <a:ext cx="178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Observatie event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44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.imgur.com/0awvfF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2006" y="0"/>
            <a:ext cx="12246006" cy="687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Rounded Rectangle 5"/>
          <p:cNvSpPr/>
          <p:nvPr/>
        </p:nvSpPr>
        <p:spPr>
          <a:xfrm>
            <a:off x="-1611824" y="476671"/>
            <a:ext cx="4386018" cy="1181647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31000"/>
                </a:schemeClr>
              </a:gs>
              <a:gs pos="100000">
                <a:srgbClr val="FCFDFE">
                  <a:alpha val="8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4200"/>
              </a:lnSpc>
            </a:pPr>
            <a:r>
              <a:rPr lang="nl-NL" sz="4400" b="1" dirty="0" err="1" smtClean="0">
                <a:solidFill>
                  <a:srgbClr val="BE008C"/>
                </a:solidFill>
              </a:rPr>
              <a:t>Bitcoin</a:t>
            </a:r>
            <a:r>
              <a:rPr lang="nl-NL" sz="4400" b="1" dirty="0" smtClean="0">
                <a:solidFill>
                  <a:srgbClr val="BE008C"/>
                </a:solidFill>
              </a:rPr>
              <a:t> Blockchain</a:t>
            </a:r>
            <a:endParaRPr lang="en-US" sz="4400" b="1" dirty="0">
              <a:solidFill>
                <a:srgbClr val="BE008C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26355" y="-387424"/>
            <a:ext cx="3046245" cy="1152128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4200"/>
              </a:lnSpc>
            </a:pPr>
            <a:endParaRPr lang="en-US" sz="4400" b="1" dirty="0">
              <a:solidFill>
                <a:srgbClr val="BE008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38" y="3266"/>
            <a:ext cx="1884334" cy="6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110</a:t>
            </a:fld>
            <a:endParaRPr lang="nl-B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640904"/>
            <a:ext cx="4666855" cy="521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52930" y="3782213"/>
            <a:ext cx="111479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nl-BE" sz="1200" b="1" dirty="0" smtClean="0"/>
              <a:t>Toon QR-code </a:t>
            </a:r>
            <a:br>
              <a:rPr lang="nl-BE" sz="1200" b="1" dirty="0" smtClean="0"/>
            </a:br>
            <a:r>
              <a:rPr lang="nl-BE" sz="1200" b="1" dirty="0" smtClean="0"/>
              <a:t>aan Arts</a:t>
            </a:r>
            <a:endParaRPr lang="nl-BE" sz="1200" b="1" dirty="0"/>
          </a:p>
        </p:txBody>
      </p:sp>
      <p:pic>
        <p:nvPicPr>
          <p:cNvPr id="13" name="Picture 5" descr="https://lh6.ggpht.com/ufwUy4SGVTqCs8fcp6Ajxfpae0bNImN1Rq2cXUjWI7jlmNMCsXgQE5C3yUEzBu5Gadkz=w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81" y="2348880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BE" dirty="0" smtClean="0"/>
              <a:t>Interface</a:t>
            </a:r>
            <a:endParaRPr lang="nl-BE" dirty="0"/>
          </a:p>
        </p:txBody>
      </p:sp>
      <p:sp>
        <p:nvSpPr>
          <p:cNvPr id="18" name="Rectangle 17"/>
          <p:cNvSpPr/>
          <p:nvPr/>
        </p:nvSpPr>
        <p:spPr>
          <a:xfrm>
            <a:off x="1573172" y="5013176"/>
            <a:ext cx="16848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BE" sz="1600" dirty="0" smtClean="0"/>
              <a:t>Nieuwe code</a:t>
            </a:r>
            <a:endParaRPr lang="nl-BE" sz="1600" dirty="0"/>
          </a:p>
        </p:txBody>
      </p:sp>
      <p:sp>
        <p:nvSpPr>
          <p:cNvPr id="26" name="Rectangle 25"/>
          <p:cNvSpPr/>
          <p:nvPr/>
        </p:nvSpPr>
        <p:spPr>
          <a:xfrm>
            <a:off x="4531236" y="1408845"/>
            <a:ext cx="45719" cy="53285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TextBox 26"/>
          <p:cNvSpPr txBox="1"/>
          <p:nvPr/>
        </p:nvSpPr>
        <p:spPr>
          <a:xfrm>
            <a:off x="6688153" y="1188041"/>
            <a:ext cx="885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 smtClean="0"/>
              <a:t>Arts</a:t>
            </a:r>
            <a:endParaRPr lang="nl-BE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292080" y="1856281"/>
            <a:ext cx="3672408" cy="4669063"/>
            <a:chOff x="5076056" y="1146220"/>
            <a:chExt cx="4207539" cy="5199924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286098"/>
              <a:ext cx="4207539" cy="5060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730657" y="2662134"/>
              <a:ext cx="2892932" cy="3209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dirty="0" smtClean="0">
                  <a:solidFill>
                    <a:schemeClr val="bg1">
                      <a:lumMod val="65000"/>
                    </a:schemeClr>
                  </a:solidFill>
                </a:rPr>
                <a:t>Medicijn</a:t>
              </a:r>
              <a:endParaRPr lang="nl-BE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41696" y="3061242"/>
              <a:ext cx="2881893" cy="3209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dirty="0" smtClean="0">
                  <a:solidFill>
                    <a:schemeClr val="bg1">
                      <a:lumMod val="65000"/>
                    </a:schemeClr>
                  </a:solidFill>
                </a:rPr>
                <a:t>Geldig vanaf [Optioneel]</a:t>
              </a:r>
              <a:endParaRPr lang="nl-BE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20983" y="2166765"/>
              <a:ext cx="2217716" cy="3770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nl-BE" sz="1600" b="1" dirty="0" smtClean="0"/>
                <a:t>Uitgeven Voorschrift</a:t>
              </a:r>
              <a:endParaRPr lang="nl-BE" sz="16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41697" y="3582243"/>
              <a:ext cx="2881892" cy="377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nl-BE" sz="1600" dirty="0"/>
                <a:t>Scan </a:t>
              </a:r>
              <a:r>
                <a:rPr lang="nl-BE" sz="1600" dirty="0" err="1"/>
                <a:t>patient</a:t>
              </a:r>
              <a:r>
                <a:rPr lang="nl-BE" sz="1600" dirty="0"/>
                <a:t> QR-code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52377" y="5351730"/>
              <a:ext cx="2871212" cy="377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nl-BE" sz="1600" dirty="0" smtClean="0"/>
                <a:t>Geef voorschrift uit</a:t>
              </a:r>
              <a:endParaRPr lang="nl-BE" sz="1600" dirty="0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5408" y="1146220"/>
              <a:ext cx="1094466" cy="1089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Down Arrow 1"/>
          <p:cNvSpPr/>
          <p:nvPr/>
        </p:nvSpPr>
        <p:spPr>
          <a:xfrm>
            <a:off x="7884368" y="5801727"/>
            <a:ext cx="354022" cy="29238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tangle 28"/>
          <p:cNvSpPr/>
          <p:nvPr/>
        </p:nvSpPr>
        <p:spPr>
          <a:xfrm>
            <a:off x="5863426" y="3217435"/>
            <a:ext cx="2524998" cy="2882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 err="1">
                <a:solidFill>
                  <a:schemeClr val="tx1"/>
                </a:solidFill>
              </a:rPr>
              <a:t>Etanercept</a:t>
            </a:r>
            <a:r>
              <a:rPr lang="nl-BE" dirty="0">
                <a:solidFill>
                  <a:schemeClr val="tx1"/>
                </a:solidFill>
              </a:rPr>
              <a:t> 1mg</a:t>
            </a:r>
          </a:p>
        </p:txBody>
      </p:sp>
    </p:spTree>
    <p:extLst>
      <p:ext uri="{BB962C8B-B14F-4D97-AF65-F5344CB8AC3E}">
        <p14:creationId xmlns:p14="http://schemas.microsoft.com/office/powerpoint/2010/main" val="332264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2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BE" dirty="0" smtClean="0"/>
              <a:t>Interface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111</a:t>
            </a:fld>
            <a:endParaRPr lang="nl-B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640904"/>
            <a:ext cx="4666855" cy="521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90202" y="2581777"/>
            <a:ext cx="1684799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BE" sz="1600" dirty="0" smtClean="0"/>
              <a:t>Ontvang</a:t>
            </a:r>
            <a:endParaRPr lang="nl-BE" sz="1600" dirty="0"/>
          </a:p>
        </p:txBody>
      </p:sp>
      <p:sp>
        <p:nvSpPr>
          <p:cNvPr id="12" name="Rectangle 11"/>
          <p:cNvSpPr/>
          <p:nvPr/>
        </p:nvSpPr>
        <p:spPr>
          <a:xfrm>
            <a:off x="1590202" y="2991360"/>
            <a:ext cx="1684799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BE" sz="1600" dirty="0" smtClean="0"/>
              <a:t>Consumeer</a:t>
            </a:r>
            <a:endParaRPr lang="nl-BE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581058" y="4237059"/>
            <a:ext cx="1687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600" dirty="0" smtClean="0"/>
              <a:t>Nieuw Voorschrift</a:t>
            </a:r>
            <a:endParaRPr lang="nl-BE" sz="1600" dirty="0"/>
          </a:p>
        </p:txBody>
      </p:sp>
      <p:sp>
        <p:nvSpPr>
          <p:cNvPr id="3" name="Rectangle 2"/>
          <p:cNvSpPr/>
          <p:nvPr/>
        </p:nvSpPr>
        <p:spPr>
          <a:xfrm>
            <a:off x="1591190" y="4492547"/>
            <a:ext cx="1667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 err="1"/>
              <a:t>Etanercept</a:t>
            </a:r>
            <a:r>
              <a:rPr lang="nl-BE" b="1" dirty="0"/>
              <a:t> 1mg</a:t>
            </a:r>
          </a:p>
        </p:txBody>
      </p:sp>
      <p:sp>
        <p:nvSpPr>
          <p:cNvPr id="13" name="Down Arrow 12"/>
          <p:cNvSpPr/>
          <p:nvPr/>
        </p:nvSpPr>
        <p:spPr>
          <a:xfrm flipV="1">
            <a:off x="1818583" y="4861879"/>
            <a:ext cx="354022" cy="32420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1475656" y="2171215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 smtClean="0"/>
              <a:t>Mijn voorschriften</a:t>
            </a:r>
            <a:endParaRPr lang="nl-BE" sz="1600" b="1" dirty="0"/>
          </a:p>
        </p:txBody>
      </p:sp>
    </p:spTree>
    <p:extLst>
      <p:ext uri="{BB962C8B-B14F-4D97-AF65-F5344CB8AC3E}">
        <p14:creationId xmlns:p14="http://schemas.microsoft.com/office/powerpoint/2010/main" val="152432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BE" dirty="0" smtClean="0"/>
              <a:t>Interface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112</a:t>
            </a:fld>
            <a:endParaRPr lang="nl-B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640904"/>
            <a:ext cx="4666855" cy="521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90202" y="2581777"/>
            <a:ext cx="1684799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BE" sz="1600" dirty="0" smtClean="0"/>
              <a:t>Ontvang</a:t>
            </a:r>
            <a:endParaRPr lang="nl-BE" sz="1600" dirty="0"/>
          </a:p>
        </p:txBody>
      </p:sp>
      <p:sp>
        <p:nvSpPr>
          <p:cNvPr id="12" name="Rectangle 11"/>
          <p:cNvSpPr/>
          <p:nvPr/>
        </p:nvSpPr>
        <p:spPr>
          <a:xfrm>
            <a:off x="1590202" y="2991360"/>
            <a:ext cx="1684799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BE" sz="1600" dirty="0" smtClean="0"/>
              <a:t>Consumeer</a:t>
            </a:r>
            <a:endParaRPr lang="nl-BE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475656" y="2171215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 smtClean="0"/>
              <a:t>Mijn voorschriften</a:t>
            </a:r>
            <a:endParaRPr lang="nl-BE" sz="1600" b="1" dirty="0"/>
          </a:p>
        </p:txBody>
      </p:sp>
    </p:spTree>
    <p:extLst>
      <p:ext uri="{BB962C8B-B14F-4D97-AF65-F5344CB8AC3E}">
        <p14:creationId xmlns:p14="http://schemas.microsoft.com/office/powerpoint/2010/main" val="13386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113</a:t>
            </a:fld>
            <a:endParaRPr lang="nl-B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640904"/>
            <a:ext cx="4666855" cy="521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90202" y="3400943"/>
            <a:ext cx="16848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nl-BE" sz="1600" dirty="0" err="1"/>
              <a:t>Pantoprazol</a:t>
            </a:r>
            <a:r>
              <a:rPr lang="nl-BE" sz="1600" dirty="0"/>
              <a:t> </a:t>
            </a:r>
            <a:r>
              <a:rPr lang="nl-BE" sz="1600" dirty="0" smtClean="0"/>
              <a:t>20mg</a:t>
            </a:r>
            <a:endParaRPr lang="nl-BE" sz="1600" dirty="0"/>
          </a:p>
        </p:txBody>
      </p:sp>
      <p:sp>
        <p:nvSpPr>
          <p:cNvPr id="8" name="Rectangle 7"/>
          <p:cNvSpPr/>
          <p:nvPr/>
        </p:nvSpPr>
        <p:spPr>
          <a:xfrm>
            <a:off x="1590201" y="3810526"/>
            <a:ext cx="16848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nl-BE" sz="1600" dirty="0" err="1"/>
              <a:t>Etanercept</a:t>
            </a:r>
            <a:r>
              <a:rPr lang="nl-BE" sz="1600" dirty="0"/>
              <a:t> </a:t>
            </a:r>
            <a:r>
              <a:rPr lang="nl-BE" sz="1600" dirty="0" smtClean="0"/>
              <a:t>1mg</a:t>
            </a:r>
            <a:endParaRPr lang="nl-BE" sz="1600" dirty="0"/>
          </a:p>
        </p:txBody>
      </p:sp>
      <p:sp>
        <p:nvSpPr>
          <p:cNvPr id="9" name="Rectangle 8"/>
          <p:cNvSpPr/>
          <p:nvPr/>
        </p:nvSpPr>
        <p:spPr>
          <a:xfrm>
            <a:off x="1590202" y="2581777"/>
            <a:ext cx="16848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nl-BE" sz="1600" dirty="0" err="1" smtClean="0"/>
              <a:t>Adalimumab</a:t>
            </a:r>
            <a:r>
              <a:rPr lang="nl-BE" sz="1600" dirty="0" smtClean="0"/>
              <a:t> 5mg</a:t>
            </a:r>
            <a:endParaRPr lang="nl-BE" sz="1600" dirty="0"/>
          </a:p>
        </p:txBody>
      </p:sp>
      <p:sp>
        <p:nvSpPr>
          <p:cNvPr id="12" name="Rectangle 11"/>
          <p:cNvSpPr/>
          <p:nvPr/>
        </p:nvSpPr>
        <p:spPr>
          <a:xfrm>
            <a:off x="1590202" y="2991360"/>
            <a:ext cx="16848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nl-BE" sz="1600" dirty="0" err="1" smtClean="0"/>
              <a:t>Adalimumab</a:t>
            </a:r>
            <a:r>
              <a:rPr lang="nl-BE" sz="1600" dirty="0" smtClean="0"/>
              <a:t> 5mg</a:t>
            </a:r>
            <a:endParaRPr lang="nl-BE" sz="16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BE" dirty="0" smtClean="0"/>
              <a:t>Interface</a:t>
            </a:r>
            <a:endParaRPr lang="nl-BE" dirty="0"/>
          </a:p>
        </p:txBody>
      </p:sp>
      <p:sp>
        <p:nvSpPr>
          <p:cNvPr id="11" name="TextBox 10"/>
          <p:cNvSpPr txBox="1"/>
          <p:nvPr/>
        </p:nvSpPr>
        <p:spPr>
          <a:xfrm>
            <a:off x="1475656" y="2171215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 smtClean="0"/>
              <a:t>Mijn voorschriften</a:t>
            </a:r>
            <a:endParaRPr lang="nl-BE" sz="1600" b="1" dirty="0"/>
          </a:p>
        </p:txBody>
      </p:sp>
    </p:spTree>
    <p:extLst>
      <p:ext uri="{BB962C8B-B14F-4D97-AF65-F5344CB8AC3E}">
        <p14:creationId xmlns:p14="http://schemas.microsoft.com/office/powerpoint/2010/main" val="418493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114</a:t>
            </a:fld>
            <a:endParaRPr lang="nl-B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640904"/>
            <a:ext cx="4666855" cy="521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132613" y="4403277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tangle 9"/>
          <p:cNvSpPr/>
          <p:nvPr/>
        </p:nvSpPr>
        <p:spPr>
          <a:xfrm>
            <a:off x="1580820" y="2204864"/>
            <a:ext cx="168480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l-BE" sz="1600" b="1" dirty="0" err="1" smtClean="0"/>
              <a:t>Adalimumab</a:t>
            </a:r>
            <a:r>
              <a:rPr lang="nl-BE" sz="1600" b="1" dirty="0" smtClean="0"/>
              <a:t> 5mg</a:t>
            </a:r>
            <a:endParaRPr lang="nl-BE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42086" y="5157192"/>
            <a:ext cx="196226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00" b="1" dirty="0" smtClean="0">
                <a:solidFill>
                  <a:srgbClr val="C00000"/>
                </a:solidFill>
              </a:rPr>
              <a:t>&lt;&lt; Front camera </a:t>
            </a:r>
            <a:r>
              <a:rPr lang="nl-BE" sz="1300" b="1" dirty="0" err="1" smtClean="0">
                <a:solidFill>
                  <a:srgbClr val="C00000"/>
                </a:solidFill>
              </a:rPr>
              <a:t>active</a:t>
            </a:r>
            <a:r>
              <a:rPr lang="nl-BE" sz="1300" b="1" dirty="0" smtClean="0">
                <a:solidFill>
                  <a:srgbClr val="C00000"/>
                </a:solidFill>
              </a:rPr>
              <a:t> &gt;&gt;</a:t>
            </a:r>
            <a:endParaRPr lang="nl-BE" sz="13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403" y="2636912"/>
            <a:ext cx="1170421" cy="115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932040" y="1348749"/>
            <a:ext cx="45719" cy="53285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tangle 13"/>
          <p:cNvSpPr/>
          <p:nvPr/>
        </p:nvSpPr>
        <p:spPr>
          <a:xfrm>
            <a:off x="1852930" y="3782213"/>
            <a:ext cx="111479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nl-BE" sz="1200" b="1" dirty="0" smtClean="0"/>
              <a:t>Toon QR-code </a:t>
            </a:r>
            <a:br>
              <a:rPr lang="nl-BE" sz="1200" b="1" dirty="0" smtClean="0"/>
            </a:br>
            <a:r>
              <a:rPr lang="nl-BE" sz="1200" b="1" dirty="0" smtClean="0"/>
              <a:t>aan apotheker</a:t>
            </a:r>
            <a:endParaRPr lang="nl-BE" sz="1200" b="1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444" y="2185440"/>
            <a:ext cx="2917631" cy="389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 descr="https://lh6.ggpht.com/ufwUy4SGVTqCs8fcp6Ajxfpae0bNImN1Rq2cXUjWI7jlmNMCsXgQE5C3yUEzBu5Gadkz=w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33" y="3331960"/>
            <a:ext cx="1799633" cy="179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BE" dirty="0" smtClean="0"/>
              <a:t>Interface - </a:t>
            </a:r>
            <a:r>
              <a:rPr lang="nl-BE" dirty="0" err="1" smtClean="0"/>
              <a:t>Dispense</a:t>
            </a:r>
            <a:endParaRPr lang="nl-BE" dirty="0"/>
          </a:p>
        </p:txBody>
      </p:sp>
      <p:sp>
        <p:nvSpPr>
          <p:cNvPr id="3" name="TextBox 2"/>
          <p:cNvSpPr txBox="1"/>
          <p:nvPr/>
        </p:nvSpPr>
        <p:spPr>
          <a:xfrm>
            <a:off x="6228455" y="1196752"/>
            <a:ext cx="1981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 smtClean="0"/>
              <a:t>Apotheker</a:t>
            </a:r>
            <a:endParaRPr lang="nl-BE" sz="3200" b="1" dirty="0"/>
          </a:p>
        </p:txBody>
      </p:sp>
      <p:sp>
        <p:nvSpPr>
          <p:cNvPr id="24" name="Rectangle 23"/>
          <p:cNvSpPr/>
          <p:nvPr/>
        </p:nvSpPr>
        <p:spPr>
          <a:xfrm flipH="1">
            <a:off x="4182767" y="6601141"/>
            <a:ext cx="772132" cy="76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tangle 5"/>
          <p:cNvSpPr/>
          <p:nvPr/>
        </p:nvSpPr>
        <p:spPr>
          <a:xfrm>
            <a:off x="6156176" y="2780928"/>
            <a:ext cx="2232248" cy="29523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000" dirty="0" smtClean="0"/>
              <a:t>OK</a:t>
            </a:r>
            <a:endParaRPr lang="nl-BE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27" y="1932114"/>
            <a:ext cx="1094467" cy="108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1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http://downloadicons.net/sites/default/files/computer-monitor-icon-462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208" y="1768460"/>
            <a:ext cx="4930492" cy="4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115</a:t>
            </a:fld>
            <a:endParaRPr lang="nl-BE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BE" dirty="0" smtClean="0"/>
              <a:t>Interface - </a:t>
            </a:r>
            <a:r>
              <a:rPr lang="nl-BE" dirty="0" err="1" smtClean="0"/>
              <a:t>Dispense</a:t>
            </a:r>
            <a:endParaRPr lang="nl-BE" dirty="0"/>
          </a:p>
        </p:txBody>
      </p:sp>
      <p:sp>
        <p:nvSpPr>
          <p:cNvPr id="3" name="TextBox 2"/>
          <p:cNvSpPr txBox="1"/>
          <p:nvPr/>
        </p:nvSpPr>
        <p:spPr>
          <a:xfrm>
            <a:off x="3753455" y="1268760"/>
            <a:ext cx="1981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 smtClean="0"/>
              <a:t>Apotheker</a:t>
            </a:r>
            <a:endParaRPr lang="nl-BE"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626256" y="2684374"/>
            <a:ext cx="2012036" cy="369332"/>
            <a:chOff x="6300192" y="3264793"/>
            <a:chExt cx="2012036" cy="369332"/>
          </a:xfrm>
        </p:grpSpPr>
        <p:sp>
          <p:nvSpPr>
            <p:cNvPr id="10" name="Rectangle 9"/>
            <p:cNvSpPr/>
            <p:nvPr/>
          </p:nvSpPr>
          <p:spPr>
            <a:xfrm>
              <a:off x="6470057" y="3264793"/>
              <a:ext cx="18421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nl-BE" dirty="0" err="1" smtClean="0"/>
                <a:t>Adalimumab</a:t>
              </a:r>
              <a:r>
                <a:rPr lang="nl-BE" dirty="0" smtClean="0"/>
                <a:t> 5mg</a:t>
              </a:r>
              <a:endParaRPr lang="nl-BE" dirty="0"/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391207"/>
              <a:ext cx="123825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626256" y="2974658"/>
            <a:ext cx="2035772" cy="369332"/>
            <a:chOff x="6300192" y="3563352"/>
            <a:chExt cx="2035772" cy="369332"/>
          </a:xfrm>
        </p:grpSpPr>
        <p:sp>
          <p:nvSpPr>
            <p:cNvPr id="15" name="Rectangle 14"/>
            <p:cNvSpPr/>
            <p:nvPr/>
          </p:nvSpPr>
          <p:spPr>
            <a:xfrm>
              <a:off x="6461605" y="3563352"/>
              <a:ext cx="187435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nl-BE" dirty="0" err="1"/>
                <a:t>Pantoprazol</a:t>
              </a:r>
              <a:r>
                <a:rPr lang="nl-BE" dirty="0"/>
                <a:t> 20mg</a:t>
              </a:r>
            </a:p>
          </p:txBody>
        </p:sp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701866"/>
              <a:ext cx="123825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/>
          <p:cNvSpPr/>
          <p:nvPr/>
        </p:nvSpPr>
        <p:spPr>
          <a:xfrm>
            <a:off x="2578290" y="4166211"/>
            <a:ext cx="4171508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BE" sz="1600" dirty="0" err="1" smtClean="0"/>
              <a:t>Process</a:t>
            </a:r>
            <a:endParaRPr lang="nl-BE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866178" y="2416533"/>
            <a:ext cx="716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 err="1" smtClean="0"/>
              <a:t>Refund</a:t>
            </a:r>
            <a:endParaRPr lang="nl-BE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863869" y="241653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 smtClean="0"/>
              <a:t>Drug</a:t>
            </a:r>
            <a:endParaRPr lang="nl-BE" sz="1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85" y="2825018"/>
            <a:ext cx="95366" cy="953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85" y="3127402"/>
            <a:ext cx="95366" cy="9536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815503" y="2426058"/>
            <a:ext cx="934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 err="1" smtClean="0"/>
              <a:t>Processed</a:t>
            </a:r>
            <a:endParaRPr lang="nl-BE" sz="14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02" y="3033537"/>
            <a:ext cx="283096" cy="2830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02" y="2731153"/>
            <a:ext cx="283096" cy="283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2342" y="2688035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15,30€</a:t>
            </a:r>
            <a:endParaRPr lang="nl-BE" dirty="0"/>
          </a:p>
        </p:txBody>
      </p:sp>
      <p:sp>
        <p:nvSpPr>
          <p:cNvPr id="32" name="TextBox 31"/>
          <p:cNvSpPr txBox="1"/>
          <p:nvPr/>
        </p:nvSpPr>
        <p:spPr>
          <a:xfrm>
            <a:off x="4944582" y="299041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9,13€</a:t>
            </a:r>
            <a:endParaRPr lang="nl-BE" dirty="0"/>
          </a:p>
        </p:txBody>
      </p:sp>
      <p:sp>
        <p:nvSpPr>
          <p:cNvPr id="25" name="Down Arrow 24"/>
          <p:cNvSpPr/>
          <p:nvPr/>
        </p:nvSpPr>
        <p:spPr>
          <a:xfrm flipV="1">
            <a:off x="6105639" y="3477717"/>
            <a:ext cx="354022" cy="32420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Down Arrow 25"/>
          <p:cNvSpPr/>
          <p:nvPr/>
        </p:nvSpPr>
        <p:spPr>
          <a:xfrm>
            <a:off x="6008902" y="4316060"/>
            <a:ext cx="354022" cy="29238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47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25" grpId="0" animBg="1"/>
      <p:bldP spid="26" grpId="0" animBg="1"/>
      <p:bldP spid="26" grpId="1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116</a:t>
            </a:fld>
            <a:endParaRPr lang="nl-B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640904"/>
            <a:ext cx="4666855" cy="521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90202" y="3400943"/>
            <a:ext cx="16848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nl-BE" sz="1600" dirty="0" err="1"/>
              <a:t>Pantoprazol</a:t>
            </a:r>
            <a:r>
              <a:rPr lang="nl-BE" sz="1600" dirty="0"/>
              <a:t> </a:t>
            </a:r>
            <a:r>
              <a:rPr lang="nl-BE" sz="1600" dirty="0" smtClean="0"/>
              <a:t>20mg</a:t>
            </a:r>
            <a:endParaRPr lang="nl-BE" sz="1600" dirty="0"/>
          </a:p>
        </p:txBody>
      </p:sp>
      <p:sp>
        <p:nvSpPr>
          <p:cNvPr id="8" name="Rectangle 7"/>
          <p:cNvSpPr/>
          <p:nvPr/>
        </p:nvSpPr>
        <p:spPr>
          <a:xfrm>
            <a:off x="1590201" y="3810526"/>
            <a:ext cx="16848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nl-BE" sz="1600" dirty="0" err="1"/>
              <a:t>Etanercept</a:t>
            </a:r>
            <a:r>
              <a:rPr lang="nl-BE" sz="1600" dirty="0"/>
              <a:t> </a:t>
            </a:r>
            <a:r>
              <a:rPr lang="nl-BE" sz="1600" dirty="0" smtClean="0"/>
              <a:t>1mg</a:t>
            </a:r>
            <a:endParaRPr lang="nl-BE" sz="1600" dirty="0"/>
          </a:p>
        </p:txBody>
      </p:sp>
      <p:sp>
        <p:nvSpPr>
          <p:cNvPr id="9" name="Rectangle 8"/>
          <p:cNvSpPr/>
          <p:nvPr/>
        </p:nvSpPr>
        <p:spPr>
          <a:xfrm>
            <a:off x="1590202" y="2581777"/>
            <a:ext cx="16848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nl-BE" sz="1600" dirty="0" err="1" smtClean="0"/>
              <a:t>Adalimumab</a:t>
            </a:r>
            <a:r>
              <a:rPr lang="nl-BE" sz="1600" dirty="0" smtClean="0"/>
              <a:t> 5mg</a:t>
            </a:r>
            <a:endParaRPr lang="nl-BE" sz="1600" dirty="0"/>
          </a:p>
        </p:txBody>
      </p:sp>
      <p:sp>
        <p:nvSpPr>
          <p:cNvPr id="12" name="Rectangle 11"/>
          <p:cNvSpPr/>
          <p:nvPr/>
        </p:nvSpPr>
        <p:spPr>
          <a:xfrm>
            <a:off x="1590202" y="2991360"/>
            <a:ext cx="16848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nl-BE" sz="1600" dirty="0" err="1" smtClean="0"/>
              <a:t>Adalimumab</a:t>
            </a:r>
            <a:r>
              <a:rPr lang="nl-BE" sz="1600" dirty="0" smtClean="0"/>
              <a:t> 5mg</a:t>
            </a:r>
            <a:endParaRPr lang="nl-BE" sz="16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BE" dirty="0" smtClean="0"/>
              <a:t>Interface - </a:t>
            </a:r>
            <a:r>
              <a:rPr lang="nl-BE" dirty="0" err="1" smtClean="0"/>
              <a:t>Dispense</a:t>
            </a:r>
            <a:endParaRPr lang="nl-BE" dirty="0"/>
          </a:p>
        </p:txBody>
      </p:sp>
      <p:sp>
        <p:nvSpPr>
          <p:cNvPr id="11" name="TextBox 10"/>
          <p:cNvSpPr txBox="1"/>
          <p:nvPr/>
        </p:nvSpPr>
        <p:spPr>
          <a:xfrm>
            <a:off x="1475656" y="2171215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 smtClean="0"/>
              <a:t>Mijn voorschriften</a:t>
            </a:r>
            <a:endParaRPr lang="nl-BE" sz="1600" b="1" dirty="0"/>
          </a:p>
        </p:txBody>
      </p:sp>
      <p:sp>
        <p:nvSpPr>
          <p:cNvPr id="13" name="Down Arrow 12"/>
          <p:cNvSpPr/>
          <p:nvPr/>
        </p:nvSpPr>
        <p:spPr>
          <a:xfrm flipV="1">
            <a:off x="2771800" y="4365104"/>
            <a:ext cx="354022" cy="32420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901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0.00034 -0.118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3491880" y="2232561"/>
            <a:ext cx="2729325" cy="1149487"/>
            <a:chOff x="1580004" y="2304504"/>
            <a:chExt cx="1953173" cy="734020"/>
          </a:xfrm>
        </p:grpSpPr>
        <p:grpSp>
          <p:nvGrpSpPr>
            <p:cNvPr id="48" name="Group 47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51" name="Elbow Connector 50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51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416" y="16807"/>
            <a:ext cx="8229600" cy="1408767"/>
          </a:xfrm>
        </p:spPr>
        <p:txBody>
          <a:bodyPr>
            <a:normAutofit/>
          </a:bodyPr>
          <a:lstStyle/>
          <a:p>
            <a:r>
              <a:rPr lang="nl-BE" sz="2700" b="1" dirty="0" smtClean="0"/>
              <a:t>The </a:t>
            </a:r>
            <a:r>
              <a:rPr lang="nl-BE" sz="2700" b="1" dirty="0" err="1"/>
              <a:t>b</a:t>
            </a:r>
            <a:r>
              <a:rPr lang="nl-BE" sz="2700" b="1" dirty="0" err="1" smtClean="0"/>
              <a:t>igger</a:t>
            </a:r>
            <a:r>
              <a:rPr lang="nl-BE" sz="2700" b="1" dirty="0" smtClean="0"/>
              <a:t> picture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Een Blockchain Ecosysteem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117</a:t>
            </a:fld>
            <a:endParaRPr lang="nl-BE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892986" y="2088854"/>
            <a:ext cx="660166" cy="704247"/>
            <a:chOff x="2339751" y="3212976"/>
            <a:chExt cx="500269" cy="5336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1" y="3212976"/>
              <a:ext cx="432049" cy="45101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097" y="3433726"/>
              <a:ext cx="312923" cy="312923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95532" y="2216965"/>
            <a:ext cx="936000" cy="1259679"/>
            <a:chOff x="477007" y="1755261"/>
            <a:chExt cx="936000" cy="125967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007" y="1755261"/>
              <a:ext cx="936000" cy="9360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13137" y="2645608"/>
              <a:ext cx="577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Arts</a:t>
              </a:r>
              <a:endParaRPr lang="nl-BE" b="1" dirty="0"/>
            </a:p>
          </p:txBody>
        </p:sp>
      </p:grpSp>
      <p:grpSp>
        <p:nvGrpSpPr>
          <p:cNvPr id="71" name="Group 70"/>
          <p:cNvGrpSpPr>
            <a:grpSpLocks noChangeAspect="1"/>
          </p:cNvGrpSpPr>
          <p:nvPr/>
        </p:nvGrpSpPr>
        <p:grpSpPr>
          <a:xfrm>
            <a:off x="4601741" y="1957790"/>
            <a:ext cx="575977" cy="616353"/>
            <a:chOff x="1831273" y="3226549"/>
            <a:chExt cx="436471" cy="46706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73" y="3226549"/>
              <a:ext cx="432049" cy="451017"/>
            </a:xfrm>
            <a:prstGeom prst="rect">
              <a:avLst/>
            </a:prstGeom>
          </p:spPr>
        </p:pic>
        <p:sp>
          <p:nvSpPr>
            <p:cNvPr id="73" name="Rounded Rectangular Callout 72"/>
            <p:cNvSpPr/>
            <p:nvPr/>
          </p:nvSpPr>
          <p:spPr>
            <a:xfrm>
              <a:off x="2047297" y="3514483"/>
              <a:ext cx="220447" cy="179134"/>
            </a:xfrm>
            <a:prstGeom prst="wedgeRoundRectCallout">
              <a:avLst>
                <a:gd name="adj1" fmla="val -11292"/>
                <a:gd name="adj2" fmla="val 10831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3630241" y="2939332"/>
            <a:ext cx="668455" cy="795467"/>
            <a:chOff x="4335205" y="2466162"/>
            <a:chExt cx="506550" cy="602799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5205" y="2466162"/>
              <a:ext cx="432049" cy="451017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859" y="2683065"/>
              <a:ext cx="385896" cy="385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88" name="Elbow Connector 87"/>
          <p:cNvCxnSpPr/>
          <p:nvPr/>
        </p:nvCxnSpPr>
        <p:spPr>
          <a:xfrm>
            <a:off x="1831532" y="2872251"/>
            <a:ext cx="1516332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6861827" y="1211647"/>
            <a:ext cx="1268681" cy="1192491"/>
            <a:chOff x="911362" y="4612773"/>
            <a:chExt cx="1268681" cy="1192491"/>
          </a:xfrm>
        </p:grpSpPr>
        <p:pic>
          <p:nvPicPr>
            <p:cNvPr id="99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Rectangle 99"/>
            <p:cNvSpPr/>
            <p:nvPr/>
          </p:nvSpPr>
          <p:spPr>
            <a:xfrm>
              <a:off x="911362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cxnSp>
        <p:nvCxnSpPr>
          <p:cNvPr id="92" name="Elbow Connector 91"/>
          <p:cNvCxnSpPr>
            <a:stCxn id="72" idx="0"/>
          </p:cNvCxnSpPr>
          <p:nvPr/>
        </p:nvCxnSpPr>
        <p:spPr>
          <a:xfrm rot="5400000" flipH="1" flipV="1">
            <a:off x="5791063" y="750735"/>
            <a:ext cx="302805" cy="2111307"/>
          </a:xfrm>
          <a:prstGeom prst="bentConnector2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>
            <a:endCxn id="1038" idx="2"/>
          </p:cNvCxnSpPr>
          <p:nvPr/>
        </p:nvCxnSpPr>
        <p:spPr>
          <a:xfrm rot="5400000" flipH="1" flipV="1">
            <a:off x="5886805" y="3909112"/>
            <a:ext cx="539862" cy="0"/>
          </a:xfrm>
          <a:prstGeom prst="bentConnector3">
            <a:avLst>
              <a:gd name="adj1" fmla="val 50000"/>
            </a:avLst>
          </a:prstGeom>
          <a:ln w="254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3288323" y="4338269"/>
            <a:ext cx="1219053" cy="1250971"/>
            <a:chOff x="2615139" y="4707601"/>
            <a:chExt cx="1219053" cy="1250971"/>
          </a:xfrm>
        </p:grpSpPr>
        <p:pic>
          <p:nvPicPr>
            <p:cNvPr id="1030" name="Picture 6" descr="Image result for employer ic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6031" y="4707601"/>
              <a:ext cx="936000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Box 106"/>
            <p:cNvSpPr txBox="1"/>
            <p:nvPr/>
          </p:nvSpPr>
          <p:spPr>
            <a:xfrm>
              <a:off x="2615139" y="5589240"/>
              <a:ext cx="1219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Werkgever</a:t>
              </a:r>
              <a:endParaRPr lang="nl-BE" b="1" dirty="0"/>
            </a:p>
          </p:txBody>
        </p:sp>
      </p:grpSp>
      <p:cxnSp>
        <p:nvCxnSpPr>
          <p:cNvPr id="109" name="Elbow Connector 108"/>
          <p:cNvCxnSpPr/>
          <p:nvPr/>
        </p:nvCxnSpPr>
        <p:spPr>
          <a:xfrm rot="16200000" flipH="1">
            <a:off x="3606893" y="4025754"/>
            <a:ext cx="581910" cy="0"/>
          </a:xfrm>
          <a:prstGeom prst="bentConnector3">
            <a:avLst>
              <a:gd name="adj1" fmla="val 50000"/>
            </a:avLst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Elbow Connector 114"/>
          <p:cNvCxnSpPr/>
          <p:nvPr/>
        </p:nvCxnSpPr>
        <p:spPr>
          <a:xfrm rot="16200000" flipH="1">
            <a:off x="4683646" y="3862532"/>
            <a:ext cx="1140555" cy="609987"/>
          </a:xfrm>
          <a:prstGeom prst="bentConnector3">
            <a:avLst>
              <a:gd name="adj1" fmla="val 99885"/>
            </a:avLst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7" name="Group 1026"/>
          <p:cNvGrpSpPr/>
          <p:nvPr/>
        </p:nvGrpSpPr>
        <p:grpSpPr>
          <a:xfrm>
            <a:off x="5627081" y="4265647"/>
            <a:ext cx="1105159" cy="1323593"/>
            <a:chOff x="5411057" y="4642437"/>
            <a:chExt cx="1105159" cy="1323593"/>
          </a:xfrm>
        </p:grpSpPr>
        <p:pic>
          <p:nvPicPr>
            <p:cNvPr id="1032" name="Picture 8" descr="Image result for hospital ic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973" y="4642437"/>
              <a:ext cx="1081243" cy="1081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" name="TextBox 116"/>
            <p:cNvSpPr txBox="1"/>
            <p:nvPr/>
          </p:nvSpPr>
          <p:spPr>
            <a:xfrm>
              <a:off x="5411057" y="5596698"/>
              <a:ext cx="1086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Hospitaal</a:t>
              </a:r>
              <a:endParaRPr lang="nl-BE" b="1" dirty="0"/>
            </a:p>
          </p:txBody>
        </p:sp>
      </p:grpSp>
      <p:sp>
        <p:nvSpPr>
          <p:cNvPr id="116" name="AutoShape 10" descr="Image result for bill icon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118" name="AutoShape 12" descr="Image result for bill icon"/>
          <p:cNvSpPr>
            <a:spLocks noChangeAspect="1" noChangeArrowheads="1"/>
          </p:cNvSpPr>
          <p:nvPr/>
        </p:nvSpPr>
        <p:spPr bwMode="auto">
          <a:xfrm>
            <a:off x="307975" y="-101282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038" name="Picture 14" descr="Image result for bill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04" y="2933468"/>
            <a:ext cx="699363" cy="69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0" name="Elbow Connector 129"/>
          <p:cNvCxnSpPr>
            <a:stCxn id="1038" idx="3"/>
            <a:endCxn id="100" idx="2"/>
          </p:cNvCxnSpPr>
          <p:nvPr/>
        </p:nvCxnSpPr>
        <p:spPr>
          <a:xfrm flipV="1">
            <a:off x="6500067" y="2404138"/>
            <a:ext cx="996101" cy="879012"/>
          </a:xfrm>
          <a:prstGeom prst="bentConnector2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5" name="Group 1024"/>
          <p:cNvGrpSpPr/>
          <p:nvPr/>
        </p:nvGrpSpPr>
        <p:grpSpPr>
          <a:xfrm>
            <a:off x="4631806" y="2979540"/>
            <a:ext cx="751041" cy="653431"/>
            <a:chOff x="1683457" y="4544315"/>
            <a:chExt cx="751041" cy="653431"/>
          </a:xfrm>
        </p:grpSpPr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457" y="4544315"/>
              <a:ext cx="570142" cy="595172"/>
            </a:xfrm>
            <a:prstGeom prst="rect">
              <a:avLst/>
            </a:prstGeom>
          </p:spPr>
        </p:pic>
        <p:sp>
          <p:nvSpPr>
            <p:cNvPr id="1024" name="Right Arrow 1023"/>
            <p:cNvSpPr/>
            <p:nvPr/>
          </p:nvSpPr>
          <p:spPr>
            <a:xfrm>
              <a:off x="1968528" y="4808429"/>
              <a:ext cx="465970" cy="389317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40" name="Rounded Rectangle 139"/>
          <p:cNvSpPr/>
          <p:nvPr/>
        </p:nvSpPr>
        <p:spPr>
          <a:xfrm>
            <a:off x="1031662" y="5805264"/>
            <a:ext cx="7284754" cy="792088"/>
          </a:xfrm>
          <a:prstGeom prst="roundRect">
            <a:avLst>
              <a:gd name="adj" fmla="val 18857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2000" b="1" dirty="0" smtClean="0"/>
              <a:t>Eén medische consultatie kan een hele set acties in gang zetten, met blockchain als centrale as.</a:t>
            </a:r>
            <a:endParaRPr lang="nl-BE" dirty="0" smtClean="0"/>
          </a:p>
        </p:txBody>
      </p:sp>
      <p:sp>
        <p:nvSpPr>
          <p:cNvPr id="3" name="Rectangle 2"/>
          <p:cNvSpPr/>
          <p:nvPr/>
        </p:nvSpPr>
        <p:spPr>
          <a:xfrm>
            <a:off x="87656" y="3796128"/>
            <a:ext cx="322652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00" b="1" dirty="0" smtClean="0"/>
              <a:t>Voorschrift</a:t>
            </a:r>
          </a:p>
          <a:p>
            <a:r>
              <a:rPr lang="nl-BE" sz="1600" b="1" dirty="0" smtClean="0"/>
              <a:t>Bewijs </a:t>
            </a:r>
            <a:r>
              <a:rPr lang="nl-BE" sz="1600" b="1" dirty="0"/>
              <a:t>verstrekte </a:t>
            </a:r>
            <a:r>
              <a:rPr lang="nl-BE" sz="1600" b="1" dirty="0" smtClean="0"/>
              <a:t>hulp</a:t>
            </a:r>
          </a:p>
          <a:p>
            <a:r>
              <a:rPr lang="nl-BE" sz="1600" b="1" dirty="0" smtClean="0"/>
              <a:t>Bewijs van arbeidsongeschiktheid</a:t>
            </a:r>
          </a:p>
          <a:p>
            <a:r>
              <a:rPr lang="nl-BE" sz="1600" b="1" dirty="0" smtClean="0"/>
              <a:t>Doorverwijzing naar hospitaal</a:t>
            </a:r>
          </a:p>
          <a:p>
            <a:r>
              <a:rPr lang="nl-BE" sz="1600" b="1" dirty="0" smtClean="0"/>
              <a:t>Rekening hospitaal voor mutualiteit</a:t>
            </a:r>
            <a:endParaRPr lang="nl-BE" sz="1600" b="1" dirty="0"/>
          </a:p>
          <a:p>
            <a:r>
              <a:rPr lang="nl-BE" sz="1600" b="1" dirty="0" smtClean="0"/>
              <a:t>…</a:t>
            </a:r>
            <a:endParaRPr lang="nl-BE" sz="1600" b="1" dirty="0"/>
          </a:p>
        </p:txBody>
      </p:sp>
    </p:spTree>
    <p:extLst>
      <p:ext uri="{BB962C8B-B14F-4D97-AF65-F5344CB8AC3E}">
        <p14:creationId xmlns:p14="http://schemas.microsoft.com/office/powerpoint/2010/main" val="153766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BE" dirty="0" smtClean="0"/>
              <a:t>Vergelijking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118</a:t>
            </a:fld>
            <a:endParaRPr lang="nl-B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666426"/>
              </p:ext>
            </p:extLst>
          </p:nvPr>
        </p:nvGraphicFramePr>
        <p:xfrm>
          <a:off x="304800" y="1360475"/>
          <a:ext cx="8457235" cy="405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9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1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1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Gecentraliseerd</a:t>
                      </a:r>
                    </a:p>
                    <a:p>
                      <a:pPr algn="ctr"/>
                      <a:endParaRPr lang="nl-BE" dirty="0" smtClean="0"/>
                    </a:p>
                    <a:p>
                      <a:pPr algn="ctr"/>
                      <a:endParaRPr lang="nl-BE" dirty="0" smtClean="0"/>
                    </a:p>
                    <a:p>
                      <a:pPr algn="ctr"/>
                      <a:endParaRPr lang="nl-BE" dirty="0" smtClean="0"/>
                    </a:p>
                    <a:p>
                      <a:pPr algn="ctr"/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Gedecentraliseerd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Smart Contract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Vertrouwen in entiteiten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>
                          <a:solidFill>
                            <a:srgbClr val="FF0000"/>
                          </a:solidFill>
                        </a:rPr>
                        <a:t>Hoog</a:t>
                      </a:r>
                      <a:endParaRPr lang="nl-BE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chemeClr val="accent6"/>
                          </a:solidFill>
                        </a:rPr>
                        <a:t>Medium</a:t>
                      </a:r>
                      <a:endParaRPr lang="nl-BE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>
                          <a:solidFill>
                            <a:srgbClr val="00B050"/>
                          </a:solidFill>
                        </a:rPr>
                        <a:t>Laag</a:t>
                      </a:r>
                      <a:endParaRPr lang="nl-BE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Complexe</a:t>
                      </a:r>
                      <a:r>
                        <a:rPr lang="nl-BE" baseline="0" dirty="0" smtClean="0"/>
                        <a:t> fluxen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>
                          <a:solidFill>
                            <a:srgbClr val="00B050"/>
                          </a:solidFill>
                        </a:rPr>
                        <a:t>Nee</a:t>
                      </a:r>
                      <a:endParaRPr lang="nl-BE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>
                          <a:solidFill>
                            <a:srgbClr val="FF0000"/>
                          </a:solidFill>
                        </a:rPr>
                        <a:t>Ja</a:t>
                      </a:r>
                      <a:endParaRPr lang="nl-BE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>
                          <a:solidFill>
                            <a:srgbClr val="00B050"/>
                          </a:solidFill>
                        </a:rPr>
                        <a:t>Nee</a:t>
                      </a:r>
                      <a:endParaRPr lang="nl-BE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PKI vereist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rgbClr val="FF0000"/>
                          </a:solidFill>
                        </a:rPr>
                        <a:t>Altijd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rgbClr val="FF0000"/>
                          </a:solidFill>
                        </a:rPr>
                        <a:t>Altijd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rgbClr val="00B050"/>
                          </a:solidFill>
                        </a:rPr>
                        <a:t>Enkel bij registratie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Risico</a:t>
                      </a:r>
                      <a:r>
                        <a:rPr lang="nl-BE" baseline="0" dirty="0" smtClean="0"/>
                        <a:t> inconsistenties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>
                          <a:solidFill>
                            <a:srgbClr val="00B050"/>
                          </a:solidFill>
                        </a:rPr>
                        <a:t>Laag</a:t>
                      </a:r>
                      <a:endParaRPr lang="nl-BE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>
                          <a:solidFill>
                            <a:srgbClr val="FF0000"/>
                          </a:solidFill>
                        </a:rPr>
                        <a:t>Hoog</a:t>
                      </a:r>
                      <a:endParaRPr lang="nl-BE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>
                          <a:solidFill>
                            <a:srgbClr val="00B050"/>
                          </a:solidFill>
                        </a:rPr>
                        <a:t>Laag</a:t>
                      </a:r>
                      <a:endParaRPr lang="nl-BE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Hoge beschikbaarheid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rgbClr val="FF0000"/>
                          </a:solidFill>
                        </a:rPr>
                        <a:t>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rgbClr val="FF0000"/>
                          </a:solidFill>
                        </a:rPr>
                        <a:t>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rgbClr val="FF0000"/>
                          </a:solidFill>
                        </a:rPr>
                        <a:t>Ja </a:t>
                      </a:r>
                      <a:r>
                        <a:rPr lang="nl-BE" b="1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nl-BE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nl-BE" b="1" dirty="0" smtClean="0">
                          <a:solidFill>
                            <a:srgbClr val="00B050"/>
                          </a:solidFill>
                        </a:rPr>
                        <a:t>Nee</a:t>
                      </a:r>
                      <a:r>
                        <a:rPr lang="nl-BE" b="1" dirty="0" smtClean="0"/>
                        <a:t> </a:t>
                      </a:r>
                      <a:endParaRPr lang="nl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Sleutelbeheer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chemeClr val="accent6"/>
                          </a:solidFill>
                        </a:rPr>
                        <a:t>Medium</a:t>
                      </a:r>
                      <a:endParaRPr lang="nl-BE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chemeClr val="accent6"/>
                          </a:solidFill>
                        </a:rPr>
                        <a:t>Medium</a:t>
                      </a:r>
                      <a:endParaRPr lang="nl-BE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rgbClr val="FF0000"/>
                          </a:solidFill>
                        </a:rPr>
                        <a:t>Complex</a:t>
                      </a:r>
                      <a:endParaRPr lang="nl-BE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Opslag &amp; transfer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rgbClr val="00B050"/>
                          </a:solidFill>
                        </a:rPr>
                        <a:t>Laag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chemeClr val="accent6"/>
                          </a:solidFill>
                        </a:rPr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 smtClean="0">
                          <a:solidFill>
                            <a:srgbClr val="FF0000"/>
                          </a:solidFill>
                        </a:rPr>
                        <a:t>Hoog</a:t>
                      </a:r>
                      <a:endParaRPr lang="nl-BE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3265429" y="1716837"/>
            <a:ext cx="1027952" cy="956124"/>
            <a:chOff x="3139814" y="1520100"/>
            <a:chExt cx="1027952" cy="956124"/>
          </a:xfrm>
        </p:grpSpPr>
        <p:sp>
          <p:nvSpPr>
            <p:cNvPr id="6" name="Oval 5"/>
            <p:cNvSpPr/>
            <p:nvPr/>
          </p:nvSpPr>
          <p:spPr>
            <a:xfrm>
              <a:off x="3494388" y="1930400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l 7"/>
            <p:cNvSpPr/>
            <p:nvPr/>
          </p:nvSpPr>
          <p:spPr>
            <a:xfrm>
              <a:off x="3859861" y="2263562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Oval 8"/>
            <p:cNvSpPr/>
            <p:nvPr/>
          </p:nvSpPr>
          <p:spPr>
            <a:xfrm>
              <a:off x="3987766" y="1699645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Oval 12"/>
            <p:cNvSpPr/>
            <p:nvPr/>
          </p:nvSpPr>
          <p:spPr>
            <a:xfrm>
              <a:off x="3260488" y="2332224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20388" y="1756225"/>
              <a:ext cx="140286" cy="30017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713024" y="1667640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22" name="Straight Connector 21"/>
            <p:cNvCxnSpPr>
              <a:stCxn id="6" idx="3"/>
            </p:cNvCxnSpPr>
            <p:nvPr/>
          </p:nvCxnSpPr>
          <p:spPr>
            <a:xfrm flipV="1">
              <a:off x="3531293" y="1775640"/>
              <a:ext cx="542765" cy="36985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8" idx="5"/>
            </p:cNvCxnSpPr>
            <p:nvPr/>
          </p:nvCxnSpPr>
          <p:spPr>
            <a:xfrm>
              <a:off x="3620388" y="2056401"/>
              <a:ext cx="393113" cy="36080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3332488" y="2109950"/>
              <a:ext cx="255125" cy="307223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3222473" y="1863829"/>
              <a:ext cx="397915" cy="19257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3139814" y="1800220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 flipV="1">
              <a:off x="3438963" y="1627137"/>
              <a:ext cx="197994" cy="51835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3366851" y="1520100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15370" name="Group 15369"/>
          <p:cNvGrpSpPr/>
          <p:nvPr/>
        </p:nvGrpSpPr>
        <p:grpSpPr>
          <a:xfrm>
            <a:off x="5201699" y="1751925"/>
            <a:ext cx="1001761" cy="956124"/>
            <a:chOff x="5190124" y="1775075"/>
            <a:chExt cx="1001761" cy="956124"/>
          </a:xfrm>
        </p:grpSpPr>
        <p:sp>
          <p:nvSpPr>
            <p:cNvPr id="43" name="Oval 42"/>
            <p:cNvSpPr/>
            <p:nvPr/>
          </p:nvSpPr>
          <p:spPr>
            <a:xfrm>
              <a:off x="5518507" y="2185375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5" name="Oval 44"/>
            <p:cNvSpPr/>
            <p:nvPr/>
          </p:nvSpPr>
          <p:spPr>
            <a:xfrm>
              <a:off x="6011885" y="195462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47" name="Straight Connector 46"/>
            <p:cNvCxnSpPr>
              <a:stCxn id="55" idx="6"/>
            </p:cNvCxnSpPr>
            <p:nvPr/>
          </p:nvCxnSpPr>
          <p:spPr>
            <a:xfrm>
              <a:off x="5534970" y="1847075"/>
              <a:ext cx="256173" cy="12144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3"/>
            </p:cNvCxnSpPr>
            <p:nvPr/>
          </p:nvCxnSpPr>
          <p:spPr>
            <a:xfrm flipV="1">
              <a:off x="5555412" y="2030615"/>
              <a:ext cx="542765" cy="36985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791143" y="1968515"/>
              <a:ext cx="92837" cy="64002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5356608" y="2608537"/>
              <a:ext cx="527372" cy="6361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 flipV="1">
              <a:off x="5246593" y="2118805"/>
              <a:ext cx="110015" cy="55337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5190124" y="2057576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 flipV="1">
              <a:off x="5463082" y="1882112"/>
              <a:ext cx="197994" cy="51835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5390970" y="1775075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59" name="Straight Connector 58"/>
            <p:cNvCxnSpPr>
              <a:endCxn id="45" idx="4"/>
            </p:cNvCxnSpPr>
            <p:nvPr/>
          </p:nvCxnSpPr>
          <p:spPr>
            <a:xfrm flipV="1">
              <a:off x="5883980" y="2134620"/>
              <a:ext cx="217905" cy="473917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endCxn id="55" idx="0"/>
            </p:cNvCxnSpPr>
            <p:nvPr/>
          </p:nvCxnSpPr>
          <p:spPr>
            <a:xfrm flipV="1">
              <a:off x="5234538" y="1775075"/>
              <a:ext cx="228432" cy="35144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5284607" y="2587199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2" name="Oval 71"/>
            <p:cNvSpPr/>
            <p:nvPr/>
          </p:nvSpPr>
          <p:spPr>
            <a:xfrm>
              <a:off x="5791143" y="2507517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5" name="Oval 74"/>
            <p:cNvSpPr/>
            <p:nvPr/>
          </p:nvSpPr>
          <p:spPr>
            <a:xfrm>
              <a:off x="5737143" y="1922615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6975538" y="1926304"/>
            <a:ext cx="1493599" cy="561308"/>
            <a:chOff x="1580004" y="2304504"/>
            <a:chExt cx="1953173" cy="734020"/>
          </a:xfrm>
        </p:grpSpPr>
        <p:grpSp>
          <p:nvGrpSpPr>
            <p:cNvPr id="78" name="Group 77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95" name="Rounded Rectangle 94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89" name="Rounded Rectangle 88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2" name="Rounded Rectangle 91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83" name="Rounded Rectangle 82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81" name="Elbow Connector 80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lbow Connector 81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Rounded Rectangle 101"/>
          <p:cNvSpPr/>
          <p:nvPr/>
        </p:nvSpPr>
        <p:spPr>
          <a:xfrm>
            <a:off x="1417892" y="5845618"/>
            <a:ext cx="6336704" cy="504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Een blockchain benadering heeft meerwaarde</a:t>
            </a:r>
            <a:endParaRPr lang="nl-BE" sz="2000" b="1" dirty="0"/>
          </a:p>
        </p:txBody>
      </p:sp>
    </p:spTree>
    <p:extLst>
      <p:ext uri="{BB962C8B-B14F-4D97-AF65-F5344CB8AC3E}">
        <p14:creationId xmlns:p14="http://schemas.microsoft.com/office/powerpoint/2010/main" val="343007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38" y="2332"/>
            <a:ext cx="8229600" cy="906388"/>
          </a:xfrm>
        </p:spPr>
        <p:txBody>
          <a:bodyPr/>
          <a:lstStyle/>
          <a:p>
            <a:r>
              <a:rPr lang="nl-BE" dirty="0" smtClean="0"/>
              <a:t>Sociale </a:t>
            </a:r>
            <a:r>
              <a:rPr lang="nl-BE" dirty="0" err="1"/>
              <a:t>D</a:t>
            </a:r>
            <a:r>
              <a:rPr lang="nl-BE" dirty="0" err="1" smtClean="0"/>
              <a:t>erdebetaler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119</a:t>
            </a:fld>
            <a:endParaRPr lang="nl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95" y="848666"/>
            <a:ext cx="744969" cy="7449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23705" y="1576081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b="1" dirty="0" smtClean="0"/>
              <a:t>Arts</a:t>
            </a:r>
            <a:endParaRPr lang="nl-BE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14" y="824695"/>
            <a:ext cx="744988" cy="7449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888" y="1552116"/>
            <a:ext cx="868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b="1" dirty="0" err="1" smtClean="0"/>
              <a:t>Patient</a:t>
            </a:r>
            <a:endParaRPr lang="nl-BE" b="1" dirty="0"/>
          </a:p>
        </p:txBody>
      </p:sp>
      <p:pic>
        <p:nvPicPr>
          <p:cNvPr id="54" name="Picture 2" descr="http://simpleicon.com/wp-content/uploads/umbrella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26" y="895975"/>
            <a:ext cx="732568" cy="73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5225527" y="1531283"/>
            <a:ext cx="1268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b="1" dirty="0" smtClean="0"/>
              <a:t>Mutualiteit</a:t>
            </a:r>
            <a:endParaRPr lang="nl-BE" b="1" dirty="0"/>
          </a:p>
        </p:txBody>
      </p:sp>
      <p:cxnSp>
        <p:nvCxnSpPr>
          <p:cNvPr id="120" name="Straight Connector 119"/>
          <p:cNvCxnSpPr/>
          <p:nvPr/>
        </p:nvCxnSpPr>
        <p:spPr>
          <a:xfrm>
            <a:off x="1274889" y="1890724"/>
            <a:ext cx="0" cy="136866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3498671" y="1890724"/>
            <a:ext cx="2" cy="149255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5859870" y="1890724"/>
            <a:ext cx="758" cy="149255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H="1">
            <a:off x="1274888" y="2042458"/>
            <a:ext cx="2223783" cy="0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2261814" y="162653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€</a:t>
            </a:r>
            <a:endParaRPr lang="nl-BE" sz="2400" b="1" dirty="0"/>
          </a:p>
        </p:txBody>
      </p:sp>
      <p:cxnSp>
        <p:nvCxnSpPr>
          <p:cNvPr id="129" name="Straight Arrow Connector 128"/>
          <p:cNvCxnSpPr/>
          <p:nvPr/>
        </p:nvCxnSpPr>
        <p:spPr>
          <a:xfrm>
            <a:off x="3498672" y="2201572"/>
            <a:ext cx="2361196" cy="0"/>
          </a:xfrm>
          <a:prstGeom prst="straightConnector1">
            <a:avLst/>
          </a:prstGeom>
          <a:ln w="635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Picture 13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76" y="1743056"/>
            <a:ext cx="383643" cy="371941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00" y="1743056"/>
            <a:ext cx="376429" cy="376429"/>
          </a:xfrm>
          <a:prstGeom prst="rect">
            <a:avLst/>
          </a:prstGeom>
        </p:spPr>
      </p:pic>
      <p:cxnSp>
        <p:nvCxnSpPr>
          <p:cNvPr id="133" name="Straight Arrow Connector 132"/>
          <p:cNvCxnSpPr/>
          <p:nvPr/>
        </p:nvCxnSpPr>
        <p:spPr>
          <a:xfrm>
            <a:off x="5860628" y="3212852"/>
            <a:ext cx="2029928" cy="0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6697362" y="279772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€</a:t>
            </a:r>
            <a:endParaRPr lang="nl-BE" sz="2400" b="1" dirty="0"/>
          </a:p>
        </p:txBody>
      </p:sp>
      <p:cxnSp>
        <p:nvCxnSpPr>
          <p:cNvPr id="135" name="Straight Arrow Connector 134"/>
          <p:cNvCxnSpPr/>
          <p:nvPr/>
        </p:nvCxnSpPr>
        <p:spPr>
          <a:xfrm flipH="1">
            <a:off x="5860628" y="2775333"/>
            <a:ext cx="2079672" cy="0"/>
          </a:xfrm>
          <a:prstGeom prst="straightConnector1">
            <a:avLst/>
          </a:prstGeom>
          <a:ln w="635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Picture 135" descr="http://www.freeiconspng.com/uploads/call-report-icon-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85" y="2162740"/>
            <a:ext cx="505913" cy="50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513" y="1020491"/>
            <a:ext cx="909456" cy="76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9" name="Straight Connector 138"/>
          <p:cNvCxnSpPr/>
          <p:nvPr/>
        </p:nvCxnSpPr>
        <p:spPr>
          <a:xfrm flipH="1">
            <a:off x="7890558" y="1890724"/>
            <a:ext cx="1" cy="149255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3498671" y="2638117"/>
            <a:ext cx="2312213" cy="0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4524814" y="221802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€</a:t>
            </a:r>
            <a:endParaRPr lang="nl-BE" sz="2400" b="1" dirty="0"/>
          </a:p>
        </p:txBody>
      </p:sp>
      <p:sp>
        <p:nvSpPr>
          <p:cNvPr id="142" name="Rounded Rectangle 141"/>
          <p:cNvSpPr/>
          <p:nvPr/>
        </p:nvSpPr>
        <p:spPr>
          <a:xfrm>
            <a:off x="1202166" y="3723022"/>
            <a:ext cx="6844813" cy="685800"/>
          </a:xfrm>
          <a:prstGeom prst="roundRect">
            <a:avLst>
              <a:gd name="adj" fmla="val 1212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 smtClean="0"/>
              <a:t>Probleem:  Arts kan onbestaande consultaties aangeven </a:t>
            </a:r>
            <a:br>
              <a:rPr lang="nl-BE" sz="2000" b="1" dirty="0" smtClean="0"/>
            </a:br>
            <a:r>
              <a:rPr lang="nl-BE" sz="2000" b="1" dirty="0" smtClean="0"/>
              <a:t>→ moeilijk detecteerbare fraude</a:t>
            </a:r>
            <a:endParaRPr lang="nl-BE" sz="2000" dirty="0" smtClean="0"/>
          </a:p>
        </p:txBody>
      </p:sp>
      <p:sp>
        <p:nvSpPr>
          <p:cNvPr id="143" name="Rounded Rectangle 142"/>
          <p:cNvSpPr/>
          <p:nvPr/>
        </p:nvSpPr>
        <p:spPr>
          <a:xfrm>
            <a:off x="1202166" y="4586991"/>
            <a:ext cx="6844813" cy="2133850"/>
          </a:xfrm>
          <a:prstGeom prst="roundRect">
            <a:avLst>
              <a:gd name="adj" fmla="val 489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 smtClean="0"/>
              <a:t>Oplossing</a:t>
            </a:r>
          </a:p>
          <a:p>
            <a:pPr marL="342900" indent="-342900">
              <a:buFontTx/>
              <a:buChar char="-"/>
            </a:pPr>
            <a:r>
              <a:rPr lang="nl-BE" sz="2000" dirty="0" smtClean="0"/>
              <a:t>Arts plaatst op moment van consultatie aangifte op blockchain </a:t>
            </a:r>
            <a:r>
              <a:rPr lang="nl-BE" sz="2000" dirty="0"/>
              <a:t>→ </a:t>
            </a:r>
            <a:r>
              <a:rPr lang="nl-BE" sz="2000" dirty="0" err="1"/>
              <a:t>timestamped</a:t>
            </a:r>
            <a:r>
              <a:rPr lang="nl-BE" sz="2000" dirty="0" smtClean="0"/>
              <a:t>, onweerlegbaar</a:t>
            </a:r>
          </a:p>
          <a:p>
            <a:pPr marL="342900" indent="-342900">
              <a:buFontTx/>
              <a:buChar char="-"/>
            </a:pPr>
            <a:r>
              <a:rPr lang="nl-BE" sz="2000" dirty="0" smtClean="0"/>
              <a:t>RIZIV analyseert in real-time (leert geen </a:t>
            </a:r>
            <a:r>
              <a:rPr lang="nl-BE" sz="2000" dirty="0" err="1" smtClean="0"/>
              <a:t>identifiers</a:t>
            </a:r>
            <a:r>
              <a:rPr lang="nl-BE" sz="2000" dirty="0" smtClean="0"/>
              <a:t>)</a:t>
            </a:r>
          </a:p>
          <a:p>
            <a:pPr marL="342900" indent="-342900">
              <a:buFontTx/>
              <a:buChar char="-"/>
            </a:pPr>
            <a:r>
              <a:rPr lang="nl-BE" sz="2000" dirty="0" smtClean="0"/>
              <a:t>Verdacht → record in </a:t>
            </a:r>
            <a:r>
              <a:rPr lang="nl-BE" sz="2000" dirty="0" err="1" smtClean="0"/>
              <a:t>patientendossier</a:t>
            </a:r>
            <a:r>
              <a:rPr lang="nl-BE" sz="2000" dirty="0" smtClean="0"/>
              <a:t>? (met mutualitei</a:t>
            </a:r>
            <a:r>
              <a:rPr lang="nl-BE" sz="2000" dirty="0"/>
              <a:t>t</a:t>
            </a:r>
            <a:r>
              <a:rPr lang="nl-BE" sz="2000" dirty="0" smtClean="0"/>
              <a:t>)</a:t>
            </a:r>
          </a:p>
          <a:p>
            <a:pPr marL="342900" indent="-342900">
              <a:buFontTx/>
              <a:buChar char="-"/>
            </a:pPr>
            <a:r>
              <a:rPr lang="nl-BE" sz="2000" dirty="0"/>
              <a:t>[Optioneel] Notificatie op smartphone </a:t>
            </a:r>
            <a:r>
              <a:rPr lang="nl-BE" sz="2000" dirty="0" err="1"/>
              <a:t>patient</a:t>
            </a:r>
            <a:endParaRPr lang="nl-BE" sz="2000" dirty="0"/>
          </a:p>
          <a:p>
            <a:pPr marL="342900" indent="-342900">
              <a:buFontTx/>
              <a:buChar char="-"/>
            </a:pPr>
            <a:r>
              <a:rPr lang="nl-BE" sz="2000" dirty="0" smtClean="0"/>
              <a:t>[Optioneel] Medewerking </a:t>
            </a:r>
            <a:r>
              <a:rPr lang="nl-BE" sz="2000" dirty="0" err="1"/>
              <a:t>patient</a:t>
            </a:r>
            <a:r>
              <a:rPr lang="nl-BE" sz="2000" dirty="0"/>
              <a:t> vereist bij </a:t>
            </a:r>
            <a:r>
              <a:rPr lang="nl-BE" sz="2000" dirty="0" smtClean="0"/>
              <a:t>creatie aangifte</a:t>
            </a:r>
          </a:p>
        </p:txBody>
      </p:sp>
    </p:spTree>
    <p:extLst>
      <p:ext uri="{BB962C8B-B14F-4D97-AF65-F5344CB8AC3E}">
        <p14:creationId xmlns:p14="http://schemas.microsoft.com/office/powerpoint/2010/main" val="30849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34" grpId="0"/>
      <p:bldP spid="141" grpId="0"/>
      <p:bldP spid="142" grpId="0" animBg="1"/>
      <p:bldP spid="1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79" y="2973549"/>
            <a:ext cx="4435177" cy="340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62" y="3868756"/>
            <a:ext cx="2924604" cy="239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1446"/>
            <a:ext cx="9144000" cy="1143000"/>
          </a:xfrm>
        </p:spPr>
        <p:txBody>
          <a:bodyPr>
            <a:normAutofit/>
          </a:bodyPr>
          <a:lstStyle/>
          <a:p>
            <a:r>
              <a:rPr lang="nl-BE" dirty="0" smtClean="0"/>
              <a:t>Traditionele Internationale </a:t>
            </a:r>
            <a:r>
              <a:rPr lang="nl-BE" dirty="0"/>
              <a:t>T</a:t>
            </a:r>
            <a:r>
              <a:rPr lang="nl-BE" dirty="0" smtClean="0"/>
              <a:t>ransactie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12</a:t>
            </a:fld>
            <a:endParaRPr lang="nl-B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11" y="4217052"/>
            <a:ext cx="829091" cy="1080000"/>
          </a:xfrm>
        </p:spPr>
      </p:pic>
      <p:sp>
        <p:nvSpPr>
          <p:cNvPr id="7" name="TextBox 6"/>
          <p:cNvSpPr txBox="1"/>
          <p:nvPr/>
        </p:nvSpPr>
        <p:spPr>
          <a:xfrm>
            <a:off x="1910965" y="524310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Bob</a:t>
            </a:r>
            <a:endParaRPr lang="nl-BE" dirty="0"/>
          </a:p>
        </p:txBody>
      </p:sp>
      <p:grpSp>
        <p:nvGrpSpPr>
          <p:cNvPr id="9" name="Group 8"/>
          <p:cNvGrpSpPr/>
          <p:nvPr/>
        </p:nvGrpSpPr>
        <p:grpSpPr>
          <a:xfrm>
            <a:off x="6300192" y="4305817"/>
            <a:ext cx="1080000" cy="1386588"/>
            <a:chOff x="7884488" y="2565024"/>
            <a:chExt cx="1080000" cy="13865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488" y="2565024"/>
              <a:ext cx="1080000" cy="1080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147809" y="358228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Alice</a:t>
              </a:r>
              <a:endParaRPr lang="nl-BE" dirty="0"/>
            </a:p>
          </p:txBody>
        </p:sp>
      </p:grpSp>
      <p:pic>
        <p:nvPicPr>
          <p:cNvPr id="1030" name="Picture 6" descr="http://icons.iconarchive.com/icons/icons-land/gis-gps-map/256/Bank-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34641"/>
            <a:ext cx="1934344" cy="19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cons.iconarchive.com/icons/icons-land/gis-gps-map/256/Bank-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16" y="1068760"/>
            <a:ext cx="1934344" cy="19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2123728" y="2776892"/>
            <a:ext cx="0" cy="128406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032" idx="1"/>
          </p:cNvCxnSpPr>
          <p:nvPr/>
        </p:nvCxnSpPr>
        <p:spPr>
          <a:xfrm>
            <a:off x="3293294" y="2001813"/>
            <a:ext cx="2584722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732240" y="3003105"/>
            <a:ext cx="0" cy="1141939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024" y="2975291"/>
            <a:ext cx="893465" cy="89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2716"/>
            <a:ext cx="893465" cy="89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>
            <a:off x="4239270" y="2001813"/>
            <a:ext cx="684162" cy="0"/>
          </a:xfrm>
          <a:prstGeom prst="straightConnector1">
            <a:avLst/>
          </a:prstGeom>
          <a:ln w="63500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69" y="2968985"/>
            <a:ext cx="893465" cy="89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http://img.freeflagicons.com/thumb/round_icon/belgium/belgium_64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322" y="3951063"/>
            <a:ext cx="12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ound icon. Download flag icon of China at PNG forma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34" y="3951063"/>
            <a:ext cx="12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79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188"/>
            <a:ext cx="8229600" cy="1143000"/>
          </a:xfrm>
        </p:spPr>
        <p:txBody>
          <a:bodyPr/>
          <a:lstStyle/>
          <a:p>
            <a:r>
              <a:rPr lang="nl-BE" dirty="0" smtClean="0"/>
              <a:t>Lessen &amp; Conclusies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120</a:t>
            </a:fld>
            <a:endParaRPr lang="nl-BE" dirty="0"/>
          </a:p>
        </p:txBody>
      </p:sp>
      <p:grpSp>
        <p:nvGrpSpPr>
          <p:cNvPr id="26" name="Group 25"/>
          <p:cNvGrpSpPr/>
          <p:nvPr/>
        </p:nvGrpSpPr>
        <p:grpSpPr>
          <a:xfrm>
            <a:off x="340219" y="1124744"/>
            <a:ext cx="8492051" cy="1678584"/>
            <a:chOff x="340219" y="1174352"/>
            <a:chExt cx="8492051" cy="1678584"/>
          </a:xfrm>
        </p:grpSpPr>
        <p:sp>
          <p:nvSpPr>
            <p:cNvPr id="5" name="Rounded Rectangle 4"/>
            <p:cNvSpPr/>
            <p:nvPr/>
          </p:nvSpPr>
          <p:spPr>
            <a:xfrm>
              <a:off x="1724624" y="1174352"/>
              <a:ext cx="5688791" cy="46928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b="1" dirty="0" smtClean="0"/>
                <a:t>Nauwgezette case </a:t>
              </a:r>
              <a:r>
                <a:rPr lang="nl-BE" sz="2000" b="1" dirty="0" err="1" smtClean="0"/>
                <a:t>by</a:t>
              </a:r>
              <a:r>
                <a:rPr lang="nl-BE" sz="2000" b="1" dirty="0" smtClean="0"/>
                <a:t> case analyse onontbeerlijk</a:t>
              </a:r>
              <a:endParaRPr lang="nl-BE" sz="2000" b="1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40219" y="2162540"/>
              <a:ext cx="1384405" cy="690396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dirty="0" smtClean="0"/>
                <a:t>Privacy burgers</a:t>
              </a:r>
              <a:endParaRPr lang="nl-BE" sz="20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814839" y="2162540"/>
              <a:ext cx="2556284" cy="690396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dirty="0" smtClean="0"/>
                <a:t>Confidentialiteit bedrijfsgegevens</a:t>
              </a:r>
              <a:endParaRPr lang="nl-BE" sz="2000" b="1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461338" y="2162540"/>
              <a:ext cx="1750667" cy="690396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dirty="0" smtClean="0"/>
                <a:t>Fine-</a:t>
              </a:r>
              <a:r>
                <a:rPr lang="nl-BE" sz="2000" dirty="0" err="1" smtClean="0"/>
                <a:t>grained</a:t>
              </a:r>
              <a:r>
                <a:rPr lang="nl-BE" sz="2000" dirty="0" smtClean="0"/>
                <a:t> access control</a:t>
              </a:r>
              <a:endParaRPr lang="nl-BE" sz="2000" b="1" dirty="0"/>
            </a:p>
          </p:txBody>
        </p:sp>
        <p:cxnSp>
          <p:nvCxnSpPr>
            <p:cNvPr id="12" name="Elbow Connector 11"/>
            <p:cNvCxnSpPr>
              <a:stCxn id="5" idx="2"/>
              <a:endCxn id="7" idx="0"/>
            </p:cNvCxnSpPr>
            <p:nvPr/>
          </p:nvCxnSpPr>
          <p:spPr>
            <a:xfrm rot="5400000">
              <a:off x="3571552" y="1165071"/>
              <a:ext cx="518899" cy="1476039"/>
            </a:xfrm>
            <a:prstGeom prst="bentConnector3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5" idx="2"/>
              <a:endCxn id="6" idx="0"/>
            </p:cNvCxnSpPr>
            <p:nvPr/>
          </p:nvCxnSpPr>
          <p:spPr>
            <a:xfrm rot="5400000">
              <a:off x="2541272" y="134791"/>
              <a:ext cx="518899" cy="3536598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5" idx="2"/>
              <a:endCxn id="8" idx="0"/>
            </p:cNvCxnSpPr>
            <p:nvPr/>
          </p:nvCxnSpPr>
          <p:spPr>
            <a:xfrm rot="16200000" flipH="1">
              <a:off x="4693397" y="1519264"/>
              <a:ext cx="518899" cy="767652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/>
            <p:cNvSpPr/>
            <p:nvPr/>
          </p:nvSpPr>
          <p:spPr>
            <a:xfrm>
              <a:off x="7503630" y="2162540"/>
              <a:ext cx="1328640" cy="69039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dirty="0" err="1" smtClean="0"/>
                <a:t>Schaal-baarheid</a:t>
              </a:r>
              <a:endParaRPr lang="nl-BE" sz="2000" b="1" dirty="0"/>
            </a:p>
          </p:txBody>
        </p:sp>
        <p:cxnSp>
          <p:nvCxnSpPr>
            <p:cNvPr id="25" name="Elbow Connector 24"/>
            <p:cNvCxnSpPr>
              <a:stCxn id="5" idx="2"/>
              <a:endCxn id="24" idx="0"/>
            </p:cNvCxnSpPr>
            <p:nvPr/>
          </p:nvCxnSpPr>
          <p:spPr>
            <a:xfrm rot="16200000" flipH="1">
              <a:off x="6109036" y="103625"/>
              <a:ext cx="518899" cy="359893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7"/>
            <p:cNvSpPr/>
            <p:nvPr/>
          </p:nvSpPr>
          <p:spPr>
            <a:xfrm>
              <a:off x="6302220" y="2162540"/>
              <a:ext cx="1111195" cy="69039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dirty="0" err="1" smtClean="0"/>
                <a:t>Fallback</a:t>
              </a:r>
              <a:endParaRPr lang="nl-BE" sz="2000" dirty="0"/>
            </a:p>
          </p:txBody>
        </p:sp>
        <p:cxnSp>
          <p:nvCxnSpPr>
            <p:cNvPr id="31" name="Elbow Connector 30"/>
            <p:cNvCxnSpPr>
              <a:stCxn id="5" idx="2"/>
              <a:endCxn id="28" idx="0"/>
            </p:cNvCxnSpPr>
            <p:nvPr/>
          </p:nvCxnSpPr>
          <p:spPr>
            <a:xfrm rot="16200000" flipH="1">
              <a:off x="5453970" y="758691"/>
              <a:ext cx="518899" cy="2288798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ounded Rectangle 18"/>
          <p:cNvSpPr/>
          <p:nvPr/>
        </p:nvSpPr>
        <p:spPr>
          <a:xfrm>
            <a:off x="1947007" y="4610100"/>
            <a:ext cx="5466408" cy="1152128"/>
          </a:xfrm>
          <a:prstGeom prst="roundRect">
            <a:avLst>
              <a:gd name="adj" fmla="val 18857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2000" b="1" dirty="0" smtClean="0"/>
              <a:t>Blockchain </a:t>
            </a:r>
            <a:r>
              <a:rPr lang="nl-BE" sz="2000" b="1" dirty="0"/>
              <a:t>k</a:t>
            </a:r>
            <a:r>
              <a:rPr lang="nl-BE" sz="2000" b="1" dirty="0" smtClean="0"/>
              <a:t>an toegevoegde waarde hebben!</a:t>
            </a:r>
            <a:br>
              <a:rPr lang="nl-BE" sz="2000" b="1" dirty="0" smtClean="0"/>
            </a:br>
            <a:r>
              <a:rPr lang="nl-BE" sz="2000" b="1" dirty="0" smtClean="0"/>
              <a:t>Maar wanneer wel? En wanneer niet?</a:t>
            </a:r>
          </a:p>
          <a:p>
            <a:pPr algn="ctr"/>
            <a:r>
              <a:rPr lang="nl-BE" sz="2000" b="1" dirty="0" smtClean="0"/>
              <a:t>=&gt; blockchain beslissingsmodel (volgende slide)</a:t>
            </a:r>
            <a:endParaRPr lang="nl-BE" dirty="0" smtClean="0"/>
          </a:p>
        </p:txBody>
      </p:sp>
      <p:sp>
        <p:nvSpPr>
          <p:cNvPr id="17" name="Rounded Rectangle 16"/>
          <p:cNvSpPr/>
          <p:nvPr/>
        </p:nvSpPr>
        <p:spPr>
          <a:xfrm>
            <a:off x="454130" y="3608056"/>
            <a:ext cx="8264229" cy="50400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Nog steeds centrale partij vereist, maar vertrouwen erin sterk gereduceerd</a:t>
            </a:r>
            <a:endParaRPr lang="nl-BE" sz="2000" b="1" dirty="0"/>
          </a:p>
        </p:txBody>
      </p:sp>
    </p:spTree>
    <p:extLst>
      <p:ext uri="{BB962C8B-B14F-4D97-AF65-F5344CB8AC3E}">
        <p14:creationId xmlns:p14="http://schemas.microsoft.com/office/powerpoint/2010/main" val="231496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flipH="1">
            <a:off x="2380090" y="3402138"/>
            <a:ext cx="5527652" cy="1283023"/>
          </a:xfrm>
          <a:prstGeom prst="line">
            <a:avLst/>
          </a:prstGeom>
          <a:ln w="38100">
            <a:gradFill>
              <a:gsLst>
                <a:gs pos="0">
                  <a:srgbClr val="FF0000"/>
                </a:gs>
                <a:gs pos="22000">
                  <a:srgbClr val="FF0000">
                    <a:alpha val="15000"/>
                  </a:srgbClr>
                </a:gs>
                <a:gs pos="100000">
                  <a:srgbClr val="FF0000">
                    <a:alpha val="1500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70676" y="3672226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Yes</a:t>
            </a:r>
            <a:endParaRPr lang="nl-BE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070676" y="2246156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Yes</a:t>
            </a:r>
            <a:endParaRPr lang="nl-BE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2843808" y="4685160"/>
            <a:ext cx="3360971" cy="1657896"/>
            <a:chOff x="2507173" y="3884171"/>
            <a:chExt cx="3360971" cy="1657896"/>
          </a:xfrm>
        </p:grpSpPr>
        <p:sp>
          <p:nvSpPr>
            <p:cNvPr id="22" name="TextBox 21"/>
            <p:cNvSpPr txBox="1"/>
            <p:nvPr/>
          </p:nvSpPr>
          <p:spPr>
            <a:xfrm>
              <a:off x="4232267" y="5013176"/>
              <a:ext cx="493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Yes</a:t>
              </a:r>
              <a:endParaRPr lang="nl-BE" b="1" dirty="0"/>
            </a:p>
          </p:txBody>
        </p:sp>
        <p:cxnSp>
          <p:nvCxnSpPr>
            <p:cNvPr id="62" name="Elbow Connector 61"/>
            <p:cNvCxnSpPr/>
            <p:nvPr/>
          </p:nvCxnSpPr>
          <p:spPr>
            <a:xfrm rot="16200000" flipH="1">
              <a:off x="3962270" y="5272065"/>
              <a:ext cx="540000" cy="4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ounded Rectangle 64"/>
            <p:cNvSpPr/>
            <p:nvPr/>
          </p:nvSpPr>
          <p:spPr>
            <a:xfrm>
              <a:off x="2507173" y="3884171"/>
              <a:ext cx="3360971" cy="1106809"/>
            </a:xfrm>
            <a:prstGeom prst="roundRect">
              <a:avLst>
                <a:gd name="adj" fmla="val 11106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4.2 Does a traditional </a:t>
              </a:r>
              <a:r>
                <a:rPr lang="nl-BE" dirty="0" err="1" smtClean="0">
                  <a:solidFill>
                    <a:schemeClr val="tx1"/>
                  </a:solidFill>
                </a:rPr>
                <a:t>decentralized</a:t>
              </a:r>
              <a:r>
                <a:rPr lang="nl-BE" dirty="0" smtClean="0">
                  <a:solidFill>
                    <a:schemeClr val="tx1"/>
                  </a:solidFill>
                </a:rPr>
                <a:t> approach </a:t>
              </a:r>
              <a:r>
                <a:rPr lang="nl-BE" dirty="0" err="1" smtClean="0">
                  <a:solidFill>
                    <a:schemeClr val="tx1"/>
                  </a:solidFill>
                </a:rPr>
                <a:t>result</a:t>
              </a:r>
              <a:r>
                <a:rPr lang="nl-BE" dirty="0" smtClean="0">
                  <a:solidFill>
                    <a:schemeClr val="tx1"/>
                  </a:solidFill>
                </a:rPr>
                <a:t> in data </a:t>
              </a:r>
              <a:r>
                <a:rPr lang="nl-BE" dirty="0" err="1" smtClean="0">
                  <a:solidFill>
                    <a:schemeClr val="tx1"/>
                  </a:solidFill>
                </a:rPr>
                <a:t>consistency</a:t>
              </a:r>
              <a:r>
                <a:rPr lang="nl-BE" dirty="0" smtClean="0">
                  <a:solidFill>
                    <a:schemeClr val="tx1"/>
                  </a:solidFill>
                </a:rPr>
                <a:t> issues or complex/slow information </a:t>
              </a:r>
              <a:r>
                <a:rPr lang="nl-BE" dirty="0" err="1" smtClean="0">
                  <a:solidFill>
                    <a:schemeClr val="tx1"/>
                  </a:solidFill>
                </a:rPr>
                <a:t>flows</a:t>
              </a:r>
              <a:r>
                <a:rPr lang="nl-BE" dirty="0" smtClean="0">
                  <a:solidFill>
                    <a:schemeClr val="tx1"/>
                  </a:solidFill>
                </a:rPr>
                <a:t>?</a:t>
              </a:r>
              <a:endParaRPr lang="nl-BE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5" name="Elbow Connector 74"/>
          <p:cNvCxnSpPr>
            <a:stCxn id="5" idx="2"/>
            <a:endCxn id="65" idx="0"/>
          </p:cNvCxnSpPr>
          <p:nvPr/>
        </p:nvCxnSpPr>
        <p:spPr>
          <a:xfrm rot="16200000" flipH="1">
            <a:off x="3306335" y="3467200"/>
            <a:ext cx="1012935" cy="1422984"/>
          </a:xfrm>
          <a:prstGeom prst="bentConnector3">
            <a:avLst>
              <a:gd name="adj1" fmla="val 63165"/>
            </a:avLst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093329" y="2193861"/>
            <a:ext cx="0" cy="540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5" idx="2"/>
            <a:endCxn id="66" idx="0"/>
          </p:cNvCxnSpPr>
          <p:nvPr/>
        </p:nvCxnSpPr>
        <p:spPr>
          <a:xfrm rot="16200000" flipH="1">
            <a:off x="4914363" y="1859171"/>
            <a:ext cx="1012936" cy="4639043"/>
          </a:xfrm>
          <a:prstGeom prst="bentConnector3">
            <a:avLst>
              <a:gd name="adj1" fmla="val 62789"/>
            </a:avLst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6444209" y="4685161"/>
            <a:ext cx="2592288" cy="1657895"/>
            <a:chOff x="6145230" y="3884172"/>
            <a:chExt cx="2592288" cy="1657895"/>
          </a:xfrm>
        </p:grpSpPr>
        <p:sp>
          <p:nvSpPr>
            <p:cNvPr id="89" name="TextBox 88"/>
            <p:cNvSpPr txBox="1"/>
            <p:nvPr/>
          </p:nvSpPr>
          <p:spPr>
            <a:xfrm>
              <a:off x="7476300" y="5013176"/>
              <a:ext cx="493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Yes</a:t>
              </a:r>
              <a:endParaRPr lang="nl-BE" b="1" dirty="0"/>
            </a:p>
          </p:txBody>
        </p:sp>
        <p:cxnSp>
          <p:nvCxnSpPr>
            <p:cNvPr id="58" name="Elbow Connector 57"/>
            <p:cNvCxnSpPr/>
            <p:nvPr/>
          </p:nvCxnSpPr>
          <p:spPr>
            <a:xfrm rot="16200000" flipH="1">
              <a:off x="7206298" y="5272065"/>
              <a:ext cx="540000" cy="4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ounded Rectangle 65"/>
            <p:cNvSpPr/>
            <p:nvPr/>
          </p:nvSpPr>
          <p:spPr>
            <a:xfrm>
              <a:off x="6145230" y="3884172"/>
              <a:ext cx="2592288" cy="1106808"/>
            </a:xfrm>
            <a:prstGeom prst="roundRect">
              <a:avLst>
                <a:gd name="adj" fmla="val 1260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4.3. Do we have </a:t>
              </a:r>
              <a:r>
                <a:rPr lang="nl-BE" dirty="0" err="1" smtClean="0">
                  <a:solidFill>
                    <a:schemeClr val="tx1"/>
                  </a:solidFill>
                </a:rPr>
                <a:t>relatively</a:t>
              </a:r>
              <a:r>
                <a:rPr lang="nl-BE" dirty="0" smtClean="0">
                  <a:solidFill>
                    <a:schemeClr val="tx1"/>
                  </a:solidFill>
                </a:rPr>
                <a:t> </a:t>
              </a:r>
              <a:r>
                <a:rPr lang="nl-BE" dirty="0" err="1" smtClean="0">
                  <a:solidFill>
                    <a:schemeClr val="tx1"/>
                  </a:solidFill>
                </a:rPr>
                <a:t>simple</a:t>
              </a:r>
              <a:r>
                <a:rPr lang="nl-BE" dirty="0" smtClean="0">
                  <a:solidFill>
                    <a:schemeClr val="tx1"/>
                  </a:solidFill>
                </a:rPr>
                <a:t> &amp; </a:t>
              </a:r>
              <a:r>
                <a:rPr lang="nl-BE" dirty="0" err="1" smtClean="0">
                  <a:solidFill>
                    <a:schemeClr val="tx1"/>
                  </a:solidFill>
                </a:rPr>
                <a:t>static</a:t>
              </a:r>
              <a:r>
                <a:rPr lang="nl-BE" dirty="0" smtClean="0">
                  <a:solidFill>
                    <a:schemeClr val="tx1"/>
                  </a:solidFill>
                </a:rPr>
                <a:t> business </a:t>
              </a:r>
              <a:r>
                <a:rPr lang="nl-BE" dirty="0" err="1" smtClean="0">
                  <a:solidFill>
                    <a:schemeClr val="tx1"/>
                  </a:solidFill>
                </a:rPr>
                <a:t>rules</a:t>
              </a:r>
              <a:r>
                <a:rPr lang="nl-BE" dirty="0" smtClean="0">
                  <a:solidFill>
                    <a:schemeClr val="tx1"/>
                  </a:solidFill>
                </a:rPr>
                <a:t> </a:t>
              </a:r>
              <a:r>
                <a:rPr lang="nl-BE" dirty="0" err="1" smtClean="0">
                  <a:solidFill>
                    <a:schemeClr val="tx1"/>
                  </a:solidFill>
                </a:rPr>
                <a:t>between</a:t>
              </a:r>
              <a:r>
                <a:rPr lang="nl-BE" dirty="0" smtClean="0">
                  <a:solidFill>
                    <a:schemeClr val="tx1"/>
                  </a:solidFill>
                </a:rPr>
                <a:t> multiple </a:t>
              </a:r>
              <a:r>
                <a:rPr lang="nl-BE" dirty="0" err="1" smtClean="0">
                  <a:solidFill>
                    <a:schemeClr val="tx1"/>
                  </a:solidFill>
                </a:rPr>
                <a:t>parties</a:t>
              </a:r>
              <a:r>
                <a:rPr lang="nl-BE" dirty="0" smtClean="0">
                  <a:solidFill>
                    <a:schemeClr val="tx1"/>
                  </a:solidFill>
                </a:rPr>
                <a:t>?</a:t>
              </a:r>
              <a:endParaRPr lang="nl-B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0459" y="4685160"/>
            <a:ext cx="2371029" cy="1657896"/>
            <a:chOff x="107504" y="3865870"/>
            <a:chExt cx="2371029" cy="1657896"/>
          </a:xfrm>
        </p:grpSpPr>
        <p:cxnSp>
          <p:nvCxnSpPr>
            <p:cNvPr id="73" name="Elbow Connector 72"/>
            <p:cNvCxnSpPr/>
            <p:nvPr/>
          </p:nvCxnSpPr>
          <p:spPr>
            <a:xfrm rot="16200000" flipH="1">
              <a:off x="734047" y="4958444"/>
              <a:ext cx="1124295" cy="635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1293019" y="4994875"/>
              <a:ext cx="493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Yes</a:t>
              </a:r>
              <a:endParaRPr lang="nl-BE" b="1" dirty="0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07504" y="3865870"/>
              <a:ext cx="2371029" cy="1134261"/>
            </a:xfrm>
            <a:prstGeom prst="roundRect">
              <a:avLst>
                <a:gd name="adj" fmla="val 1125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4.1. Is </a:t>
              </a:r>
              <a:r>
                <a:rPr lang="nl-BE" dirty="0" err="1" smtClean="0">
                  <a:solidFill>
                    <a:schemeClr val="tx1"/>
                  </a:solidFill>
                </a:rPr>
                <a:t>transparency</a:t>
              </a:r>
              <a:r>
                <a:rPr lang="nl-BE" dirty="0">
                  <a:solidFill>
                    <a:schemeClr val="tx1"/>
                  </a:solidFill>
                </a:rPr>
                <a:t>,</a:t>
              </a:r>
              <a:r>
                <a:rPr lang="nl-BE" dirty="0" smtClean="0">
                  <a:solidFill>
                    <a:schemeClr val="tx1"/>
                  </a:solidFill>
                </a:rPr>
                <a:t> </a:t>
              </a:r>
              <a:r>
                <a:rPr lang="nl-BE" dirty="0" err="1" smtClean="0">
                  <a:solidFill>
                    <a:schemeClr val="tx1"/>
                  </a:solidFill>
                </a:rPr>
                <a:t>verifiability</a:t>
              </a:r>
              <a:r>
                <a:rPr lang="nl-BE" dirty="0" smtClean="0">
                  <a:solidFill>
                    <a:schemeClr val="tx1"/>
                  </a:solidFill>
                </a:rPr>
                <a:t> </a:t>
              </a:r>
              <a:r>
                <a:rPr lang="nl-BE" dirty="0">
                  <a:solidFill>
                    <a:schemeClr val="tx1"/>
                  </a:solidFill>
                </a:rPr>
                <a:t>or </a:t>
              </a:r>
              <a:r>
                <a:rPr lang="nl-BE" dirty="0" err="1" smtClean="0">
                  <a:solidFill>
                    <a:schemeClr val="tx1"/>
                  </a:solidFill>
                </a:rPr>
                <a:t>auditability</a:t>
              </a:r>
              <a:r>
                <a:rPr lang="nl-BE" dirty="0" smtClean="0">
                  <a:solidFill>
                    <a:schemeClr val="tx1"/>
                  </a:solidFill>
                </a:rPr>
                <a:t> important?</a:t>
              </a:r>
              <a:endParaRPr lang="nl-BE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3" name="Elbow Connector 22"/>
          <p:cNvCxnSpPr>
            <a:stCxn id="5" idx="2"/>
            <a:endCxn id="67" idx="0"/>
          </p:cNvCxnSpPr>
          <p:nvPr/>
        </p:nvCxnSpPr>
        <p:spPr>
          <a:xfrm rot="5400000">
            <a:off x="1732175" y="3316024"/>
            <a:ext cx="1012935" cy="1725336"/>
          </a:xfrm>
          <a:prstGeom prst="bentConnector3">
            <a:avLst>
              <a:gd name="adj1" fmla="val 62896"/>
            </a:avLst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969317" y="6347808"/>
            <a:ext cx="7214030" cy="436532"/>
            <a:chOff x="971600" y="5528518"/>
            <a:chExt cx="7214030" cy="436532"/>
          </a:xfrm>
        </p:grpSpPr>
        <p:sp>
          <p:nvSpPr>
            <p:cNvPr id="26" name="Rectangle 25"/>
            <p:cNvSpPr/>
            <p:nvPr/>
          </p:nvSpPr>
          <p:spPr>
            <a:xfrm>
              <a:off x="984830" y="5543571"/>
              <a:ext cx="7200800" cy="4214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Let’s</a:t>
              </a:r>
              <a:r>
                <a:rPr lang="nl-BE" dirty="0" smtClean="0">
                  <a:solidFill>
                    <a:schemeClr val="tx1"/>
                  </a:solidFill>
                </a:rPr>
                <a:t> talk!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1600" y="5528518"/>
              <a:ext cx="2821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b="1" dirty="0" smtClean="0"/>
                <a:t>At </a:t>
              </a:r>
              <a:r>
                <a:rPr lang="nl-BE" sz="1400" b="1" dirty="0" err="1" smtClean="0"/>
                <a:t>least</a:t>
              </a:r>
              <a:r>
                <a:rPr lang="nl-BE" sz="1400" b="1" dirty="0" smtClean="0"/>
                <a:t> </a:t>
              </a:r>
              <a:r>
                <a:rPr lang="nl-BE" sz="1400" b="1" dirty="0" err="1" smtClean="0"/>
                <a:t>one</a:t>
              </a:r>
              <a:r>
                <a:rPr lang="nl-BE" sz="1400" b="1" dirty="0" smtClean="0"/>
                <a:t> </a:t>
              </a:r>
              <a:r>
                <a:rPr lang="nl-BE" sz="1400" b="1" dirty="0" err="1" smtClean="0"/>
                <a:t>incoming</a:t>
              </a:r>
              <a:r>
                <a:rPr lang="nl-BE" sz="1400" b="1" dirty="0" smtClean="0"/>
                <a:t> green </a:t>
              </a:r>
              <a:r>
                <a:rPr lang="nl-BE" sz="1400" b="1" dirty="0" err="1" smtClean="0"/>
                <a:t>arrow</a:t>
              </a:r>
              <a:endParaRPr lang="nl-BE" sz="1400" b="1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059832" y="4012521"/>
            <a:ext cx="3791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 err="1" smtClean="0"/>
              <a:t>Answer</a:t>
            </a:r>
            <a:r>
              <a:rPr lang="nl-BE" sz="1400" b="1" dirty="0" smtClean="0"/>
              <a:t> the </a:t>
            </a:r>
            <a:r>
              <a:rPr lang="nl-BE" sz="1400" b="1" dirty="0" err="1" smtClean="0"/>
              <a:t>following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three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questions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separately</a:t>
            </a:r>
            <a:endParaRPr lang="nl-BE" sz="1400" b="1" dirty="0"/>
          </a:p>
        </p:txBody>
      </p:sp>
      <p:sp>
        <p:nvSpPr>
          <p:cNvPr id="28" name="Rectangle 27"/>
          <p:cNvSpPr/>
          <p:nvPr/>
        </p:nvSpPr>
        <p:spPr>
          <a:xfrm>
            <a:off x="6850998" y="2177720"/>
            <a:ext cx="2113490" cy="822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>
                <a:solidFill>
                  <a:schemeClr val="tx1"/>
                </a:solidFill>
              </a:rPr>
              <a:t>Probably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not</a:t>
            </a:r>
            <a:r>
              <a:rPr lang="nl-BE" dirty="0" smtClean="0">
                <a:solidFill>
                  <a:schemeClr val="tx1"/>
                </a:solidFill>
              </a:rPr>
              <a:t> a </a:t>
            </a:r>
            <a:r>
              <a:rPr lang="nl-BE" dirty="0" err="1" smtClean="0">
                <a:solidFill>
                  <a:schemeClr val="tx1"/>
                </a:solidFill>
              </a:rPr>
              <a:t>good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idea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to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use</a:t>
            </a:r>
            <a:r>
              <a:rPr lang="nl-BE" dirty="0" smtClean="0">
                <a:solidFill>
                  <a:schemeClr val="tx1"/>
                </a:solidFill>
              </a:rPr>
              <a:t> blockchain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83826" y="1572441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No</a:t>
            </a:r>
            <a:endParaRPr lang="nl-BE" b="1" dirty="0"/>
          </a:p>
        </p:txBody>
      </p:sp>
      <p:cxnSp>
        <p:nvCxnSpPr>
          <p:cNvPr id="42" name="Elbow Connector 41"/>
          <p:cNvCxnSpPr>
            <a:stCxn id="5" idx="3"/>
            <a:endCxn id="28" idx="1"/>
          </p:cNvCxnSpPr>
          <p:nvPr/>
        </p:nvCxnSpPr>
        <p:spPr>
          <a:xfrm flipV="1">
            <a:off x="6012161" y="2588922"/>
            <a:ext cx="838837" cy="630026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983826" y="2906477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No</a:t>
            </a:r>
            <a:endParaRPr lang="nl-BE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887457" y="309964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3 x No</a:t>
            </a:r>
            <a:endParaRPr lang="nl-BE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90459" y="1509805"/>
            <a:ext cx="5821702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2. Are </a:t>
            </a:r>
            <a:r>
              <a:rPr lang="nl-BE" dirty="0" err="1">
                <a:solidFill>
                  <a:schemeClr val="tx1"/>
                </a:solidFill>
              </a:rPr>
              <a:t>o</a:t>
            </a:r>
            <a:r>
              <a:rPr lang="nl-BE" dirty="0" err="1" smtClean="0">
                <a:solidFill>
                  <a:schemeClr val="tx1"/>
                </a:solidFill>
              </a:rPr>
              <a:t>nly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>
                <a:solidFill>
                  <a:schemeClr val="tx1"/>
                </a:solidFill>
              </a:rPr>
              <a:t>l</a:t>
            </a:r>
            <a:r>
              <a:rPr lang="nl-BE" dirty="0" smtClean="0">
                <a:solidFill>
                  <a:schemeClr val="tx1"/>
                </a:solidFill>
              </a:rPr>
              <a:t>ow performance </a:t>
            </a:r>
            <a:r>
              <a:rPr lang="nl-BE" dirty="0" err="1" smtClean="0">
                <a:solidFill>
                  <a:schemeClr val="tx1"/>
                </a:solidFill>
              </a:rPr>
              <a:t>write</a:t>
            </a:r>
            <a:r>
              <a:rPr lang="nl-BE" dirty="0" smtClean="0">
                <a:solidFill>
                  <a:schemeClr val="tx1"/>
                </a:solidFill>
              </a:rPr>
              <a:t> operations </a:t>
            </a:r>
            <a:r>
              <a:rPr lang="nl-BE" dirty="0" err="1" smtClean="0">
                <a:solidFill>
                  <a:schemeClr val="tx1"/>
                </a:solidFill>
              </a:rPr>
              <a:t>required</a:t>
            </a:r>
            <a:r>
              <a:rPr lang="nl-BE" dirty="0" smtClean="0">
                <a:solidFill>
                  <a:schemeClr val="tx1"/>
                </a:solidFill>
              </a:rPr>
              <a:t>? </a:t>
            </a:r>
            <a:br>
              <a:rPr lang="nl-BE" dirty="0" smtClean="0">
                <a:solidFill>
                  <a:schemeClr val="tx1"/>
                </a:solidFill>
              </a:rPr>
            </a:br>
            <a:r>
              <a:rPr lang="nl-BE" dirty="0" smtClean="0">
                <a:solidFill>
                  <a:schemeClr val="tx1"/>
                </a:solidFill>
              </a:rPr>
              <a:t>(in seconds, </a:t>
            </a:r>
            <a:r>
              <a:rPr lang="nl-BE" dirty="0" err="1" smtClean="0">
                <a:solidFill>
                  <a:schemeClr val="tx1"/>
                </a:solidFill>
              </a:rPr>
              <a:t>not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milliseconds</a:t>
            </a:r>
            <a:r>
              <a:rPr lang="nl-BE" dirty="0" smtClean="0">
                <a:solidFill>
                  <a:schemeClr val="tx1"/>
                </a:solidFill>
              </a:rPr>
              <a:t>)?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458" y="2765671"/>
            <a:ext cx="5821703" cy="906554"/>
          </a:xfrm>
          <a:prstGeom prst="roundRect">
            <a:avLst>
              <a:gd name="adj" fmla="val 1069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3. Is a traditional </a:t>
            </a:r>
            <a:r>
              <a:rPr lang="nl-BE" dirty="0" err="1" smtClean="0">
                <a:solidFill>
                  <a:schemeClr val="tx1"/>
                </a:solidFill>
              </a:rPr>
              <a:t>centralized</a:t>
            </a:r>
            <a:r>
              <a:rPr lang="nl-BE" dirty="0" smtClean="0">
                <a:solidFill>
                  <a:schemeClr val="tx1"/>
                </a:solidFill>
              </a:rPr>
              <a:t> approach, </a:t>
            </a:r>
            <a:br>
              <a:rPr lang="nl-BE" dirty="0" smtClean="0">
                <a:solidFill>
                  <a:schemeClr val="tx1"/>
                </a:solidFill>
              </a:rPr>
            </a:br>
            <a:r>
              <a:rPr lang="nl-BE" dirty="0" err="1" smtClean="0">
                <a:solidFill>
                  <a:schemeClr val="tx1"/>
                </a:solidFill>
              </a:rPr>
              <a:t>resulting</a:t>
            </a:r>
            <a:r>
              <a:rPr lang="nl-BE" dirty="0" smtClean="0">
                <a:solidFill>
                  <a:schemeClr val="tx1"/>
                </a:solidFill>
              </a:rPr>
              <a:t> in a </a:t>
            </a:r>
            <a:r>
              <a:rPr lang="nl-BE" dirty="0" err="1" smtClean="0">
                <a:solidFill>
                  <a:schemeClr val="tx1"/>
                </a:solidFill>
              </a:rPr>
              <a:t>trusted</a:t>
            </a:r>
            <a:r>
              <a:rPr lang="nl-BE" dirty="0" smtClean="0">
                <a:solidFill>
                  <a:schemeClr val="tx1"/>
                </a:solidFill>
              </a:rPr>
              <a:t>, </a:t>
            </a:r>
            <a:r>
              <a:rPr lang="nl-BE" dirty="0" err="1" smtClean="0">
                <a:solidFill>
                  <a:schemeClr val="tx1"/>
                </a:solidFill>
              </a:rPr>
              <a:t>all-knowing</a:t>
            </a:r>
            <a:r>
              <a:rPr lang="nl-BE" dirty="0" smtClean="0">
                <a:solidFill>
                  <a:schemeClr val="tx1"/>
                </a:solidFill>
              </a:rPr>
              <a:t> party, </a:t>
            </a:r>
            <a:r>
              <a:rPr lang="nl-BE" dirty="0" err="1" smtClean="0">
                <a:solidFill>
                  <a:schemeClr val="tx1"/>
                </a:solidFill>
              </a:rPr>
              <a:t>suboptimal</a:t>
            </a:r>
            <a:r>
              <a:rPr lang="nl-BE" dirty="0" smtClean="0">
                <a:solidFill>
                  <a:schemeClr val="tx1"/>
                </a:solidFill>
              </a:rPr>
              <a:t>?</a:t>
            </a:r>
            <a:br>
              <a:rPr lang="nl-BE" dirty="0" smtClean="0">
                <a:solidFill>
                  <a:schemeClr val="tx1"/>
                </a:solidFill>
              </a:rPr>
            </a:br>
            <a:r>
              <a:rPr lang="nl-BE" sz="1650" dirty="0" smtClean="0">
                <a:solidFill>
                  <a:schemeClr val="tx1"/>
                </a:solidFill>
              </a:rPr>
              <a:t>(Factors:  trust, </a:t>
            </a:r>
            <a:r>
              <a:rPr lang="nl-BE" sz="1650" dirty="0" err="1" smtClean="0">
                <a:solidFill>
                  <a:schemeClr val="tx1"/>
                </a:solidFill>
              </a:rPr>
              <a:t>governance</a:t>
            </a:r>
            <a:r>
              <a:rPr lang="nl-BE" sz="1650" dirty="0" smtClean="0">
                <a:solidFill>
                  <a:schemeClr val="tx1"/>
                </a:solidFill>
              </a:rPr>
              <a:t>, privacy, security, </a:t>
            </a:r>
            <a:r>
              <a:rPr lang="nl-BE" sz="1650" dirty="0" err="1" smtClean="0">
                <a:solidFill>
                  <a:schemeClr val="tx1"/>
                </a:solidFill>
              </a:rPr>
              <a:t>cost</a:t>
            </a:r>
            <a:r>
              <a:rPr lang="nl-BE" sz="1650" dirty="0" smtClean="0">
                <a:solidFill>
                  <a:schemeClr val="tx1"/>
                </a:solidFill>
              </a:rPr>
              <a:t>, availability,…)</a:t>
            </a:r>
            <a:endParaRPr lang="nl-BE" sz="1650" dirty="0">
              <a:solidFill>
                <a:schemeClr val="tx1"/>
              </a:solidFill>
            </a:endParaRPr>
          </a:p>
        </p:txBody>
      </p:sp>
      <p:cxnSp>
        <p:nvCxnSpPr>
          <p:cNvPr id="59" name="Elbow Connector 58"/>
          <p:cNvCxnSpPr/>
          <p:nvPr/>
        </p:nvCxnSpPr>
        <p:spPr>
          <a:xfrm rot="5400000" flipH="1" flipV="1">
            <a:off x="7708822" y="3203216"/>
            <a:ext cx="397842" cy="1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6012161" y="3402138"/>
            <a:ext cx="1895583" cy="1283022"/>
          </a:xfrm>
          <a:prstGeom prst="line">
            <a:avLst/>
          </a:prstGeom>
          <a:ln w="38100">
            <a:gradFill>
              <a:gsLst>
                <a:gs pos="0">
                  <a:srgbClr val="FF0000"/>
                </a:gs>
                <a:gs pos="22000">
                  <a:srgbClr val="FF0000">
                    <a:alpha val="15000"/>
                  </a:srgbClr>
                </a:gs>
                <a:gs pos="100000">
                  <a:srgbClr val="FF0000">
                    <a:alpha val="1500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7907744" y="3402138"/>
            <a:ext cx="114141" cy="1283023"/>
          </a:xfrm>
          <a:prstGeom prst="line">
            <a:avLst/>
          </a:prstGeom>
          <a:ln w="38100">
            <a:gradFill>
              <a:gsLst>
                <a:gs pos="0">
                  <a:srgbClr val="FF0000"/>
                </a:gs>
                <a:gs pos="22000">
                  <a:srgbClr val="FF0000">
                    <a:alpha val="15000"/>
                  </a:srgbClr>
                </a:gs>
                <a:gs pos="100000">
                  <a:srgbClr val="FF0000">
                    <a:alpha val="1500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endCxn id="28" idx="1"/>
          </p:cNvCxnSpPr>
          <p:nvPr/>
        </p:nvCxnSpPr>
        <p:spPr>
          <a:xfrm>
            <a:off x="6012161" y="1869805"/>
            <a:ext cx="838837" cy="71911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59729" y="994883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Yes</a:t>
            </a:r>
            <a:endParaRPr lang="nl-BE" b="1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082382" y="942588"/>
            <a:ext cx="0" cy="540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179512" y="55061"/>
            <a:ext cx="5821702" cy="90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1. Do multiple </a:t>
            </a:r>
            <a:r>
              <a:rPr lang="nl-BE" dirty="0" err="1" smtClean="0">
                <a:solidFill>
                  <a:schemeClr val="tx1"/>
                </a:solidFill>
              </a:rPr>
              <a:t>parties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need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to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interact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with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each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other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and</a:t>
            </a:r>
            <a:r>
              <a:rPr lang="nl-BE" dirty="0" smtClean="0">
                <a:solidFill>
                  <a:schemeClr val="tx1"/>
                </a:solidFill>
              </a:rPr>
              <a:t> does </a:t>
            </a:r>
            <a:r>
              <a:rPr lang="nl-BE" dirty="0" err="1" smtClean="0">
                <a:solidFill>
                  <a:schemeClr val="tx1"/>
                </a:solidFill>
              </a:rPr>
              <a:t>this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result</a:t>
            </a:r>
            <a:r>
              <a:rPr lang="nl-BE" dirty="0" smtClean="0">
                <a:solidFill>
                  <a:schemeClr val="tx1"/>
                </a:solidFill>
              </a:rPr>
              <a:t> in the storage of data </a:t>
            </a:r>
            <a:r>
              <a:rPr lang="nl-BE" dirty="0" err="1" smtClean="0">
                <a:solidFill>
                  <a:schemeClr val="tx1"/>
                </a:solidFill>
              </a:rPr>
              <a:t>that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should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stay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accessible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by</a:t>
            </a:r>
            <a:r>
              <a:rPr lang="nl-BE" dirty="0" smtClean="0">
                <a:solidFill>
                  <a:schemeClr val="tx1"/>
                </a:solidFill>
              </a:rPr>
              <a:t> multiple </a:t>
            </a:r>
            <a:r>
              <a:rPr lang="nl-BE" dirty="0" err="1" smtClean="0">
                <a:solidFill>
                  <a:schemeClr val="tx1"/>
                </a:solidFill>
              </a:rPr>
              <a:t>parties</a:t>
            </a:r>
            <a:r>
              <a:rPr lang="nl-BE" dirty="0" smtClean="0">
                <a:solidFill>
                  <a:schemeClr val="tx1"/>
                </a:solidFill>
              </a:rPr>
              <a:t>?</a:t>
            </a:r>
            <a:endParaRPr lang="nl-BE" dirty="0">
              <a:solidFill>
                <a:schemeClr val="tx1"/>
              </a:solidFill>
            </a:endParaRPr>
          </a:p>
        </p:txBody>
      </p:sp>
      <p:cxnSp>
        <p:nvCxnSpPr>
          <p:cNvPr id="47" name="Elbow Connector 46"/>
          <p:cNvCxnSpPr>
            <a:stCxn id="46" idx="3"/>
            <a:endCxn id="28" idx="1"/>
          </p:cNvCxnSpPr>
          <p:nvPr/>
        </p:nvCxnSpPr>
        <p:spPr>
          <a:xfrm>
            <a:off x="6001214" y="508661"/>
            <a:ext cx="849784" cy="2080261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983826" y="21404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No</a:t>
            </a:r>
            <a:endParaRPr lang="nl-BE" b="1" dirty="0"/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8500" y="6569075"/>
            <a:ext cx="2133600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t>121</a:t>
            </a:fld>
            <a:endParaRPr lang="nl-BE" dirty="0"/>
          </a:p>
        </p:txBody>
      </p:sp>
      <p:sp>
        <p:nvSpPr>
          <p:cNvPr id="50" name="Rounded Rectangle 49"/>
          <p:cNvSpPr/>
          <p:nvPr/>
        </p:nvSpPr>
        <p:spPr>
          <a:xfrm rot="20562635">
            <a:off x="17514" y="5026682"/>
            <a:ext cx="2644867" cy="5040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Transparantie</a:t>
            </a:r>
            <a:endParaRPr lang="nl-BE" sz="2000" b="1" dirty="0"/>
          </a:p>
        </p:txBody>
      </p:sp>
      <p:sp>
        <p:nvSpPr>
          <p:cNvPr id="51" name="Rounded Rectangle 50"/>
          <p:cNvSpPr/>
          <p:nvPr/>
        </p:nvSpPr>
        <p:spPr>
          <a:xfrm rot="20562635">
            <a:off x="3214016" y="5026682"/>
            <a:ext cx="2644867" cy="50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Complexe fluxen</a:t>
            </a:r>
            <a:endParaRPr lang="nl-BE" sz="2000" b="1" dirty="0"/>
          </a:p>
        </p:txBody>
      </p:sp>
      <p:sp>
        <p:nvSpPr>
          <p:cNvPr id="52" name="Rounded Rectangle 51"/>
          <p:cNvSpPr/>
          <p:nvPr/>
        </p:nvSpPr>
        <p:spPr>
          <a:xfrm rot="20562635">
            <a:off x="6432732" y="5026682"/>
            <a:ext cx="2644867" cy="504000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Eenvoudige regels</a:t>
            </a:r>
            <a:endParaRPr lang="nl-BE" sz="2000" b="1" dirty="0"/>
          </a:p>
        </p:txBody>
      </p:sp>
      <p:sp>
        <p:nvSpPr>
          <p:cNvPr id="53" name="Rounded Rectangle 52"/>
          <p:cNvSpPr/>
          <p:nvPr/>
        </p:nvSpPr>
        <p:spPr>
          <a:xfrm rot="20562635">
            <a:off x="1541400" y="2966948"/>
            <a:ext cx="3078524" cy="50400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Gedistribueerd</a:t>
            </a:r>
            <a:endParaRPr lang="nl-BE" sz="2000" b="1" dirty="0"/>
          </a:p>
        </p:txBody>
      </p:sp>
      <p:sp>
        <p:nvSpPr>
          <p:cNvPr id="55" name="Rounded Rectangle 54"/>
          <p:cNvSpPr/>
          <p:nvPr/>
        </p:nvSpPr>
        <p:spPr>
          <a:xfrm rot="20562635">
            <a:off x="1541400" y="1605822"/>
            <a:ext cx="3078524" cy="504000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Low-speed operaties</a:t>
            </a:r>
            <a:endParaRPr lang="nl-BE" sz="2000" b="1" dirty="0"/>
          </a:p>
        </p:txBody>
      </p:sp>
      <p:sp>
        <p:nvSpPr>
          <p:cNvPr id="56" name="Rounded Rectangle 55"/>
          <p:cNvSpPr/>
          <p:nvPr/>
        </p:nvSpPr>
        <p:spPr>
          <a:xfrm rot="20562635">
            <a:off x="1541400" y="256662"/>
            <a:ext cx="3078524" cy="50400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Meerdere partijen</a:t>
            </a:r>
            <a:endParaRPr lang="nl-BE" sz="2000" b="1" dirty="0"/>
          </a:p>
        </p:txBody>
      </p:sp>
    </p:spTree>
    <p:extLst>
      <p:ext uri="{BB962C8B-B14F-4D97-AF65-F5344CB8AC3E}">
        <p14:creationId xmlns:p14="http://schemas.microsoft.com/office/powerpoint/2010/main" val="16718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flipH="1">
            <a:off x="2380090" y="3402138"/>
            <a:ext cx="5527652" cy="1283023"/>
          </a:xfrm>
          <a:prstGeom prst="line">
            <a:avLst/>
          </a:prstGeom>
          <a:ln w="38100">
            <a:gradFill>
              <a:gsLst>
                <a:gs pos="0">
                  <a:srgbClr val="FF0000"/>
                </a:gs>
                <a:gs pos="22000">
                  <a:srgbClr val="FF0000">
                    <a:alpha val="15000"/>
                  </a:srgbClr>
                </a:gs>
                <a:gs pos="100000">
                  <a:srgbClr val="FF0000">
                    <a:alpha val="1500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70676" y="3672226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Yes</a:t>
            </a:r>
            <a:endParaRPr lang="nl-BE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070676" y="2246156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Yes</a:t>
            </a:r>
            <a:endParaRPr lang="nl-BE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2843808" y="4685160"/>
            <a:ext cx="3360971" cy="1657896"/>
            <a:chOff x="2507173" y="3884171"/>
            <a:chExt cx="3360971" cy="1657896"/>
          </a:xfrm>
        </p:grpSpPr>
        <p:sp>
          <p:nvSpPr>
            <p:cNvPr id="22" name="TextBox 21"/>
            <p:cNvSpPr txBox="1"/>
            <p:nvPr/>
          </p:nvSpPr>
          <p:spPr>
            <a:xfrm>
              <a:off x="4232267" y="5013176"/>
              <a:ext cx="493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Yes</a:t>
              </a:r>
              <a:endParaRPr lang="nl-BE" b="1" dirty="0"/>
            </a:p>
          </p:txBody>
        </p:sp>
        <p:cxnSp>
          <p:nvCxnSpPr>
            <p:cNvPr id="62" name="Elbow Connector 61"/>
            <p:cNvCxnSpPr/>
            <p:nvPr/>
          </p:nvCxnSpPr>
          <p:spPr>
            <a:xfrm rot="16200000" flipH="1">
              <a:off x="3962270" y="5272065"/>
              <a:ext cx="540000" cy="4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ounded Rectangle 64"/>
            <p:cNvSpPr/>
            <p:nvPr/>
          </p:nvSpPr>
          <p:spPr>
            <a:xfrm>
              <a:off x="2507173" y="3884171"/>
              <a:ext cx="3360971" cy="1106809"/>
            </a:xfrm>
            <a:prstGeom prst="roundRect">
              <a:avLst>
                <a:gd name="adj" fmla="val 11106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4.2 Does a traditional </a:t>
              </a:r>
              <a:r>
                <a:rPr lang="nl-BE" dirty="0" err="1" smtClean="0">
                  <a:solidFill>
                    <a:schemeClr val="tx1"/>
                  </a:solidFill>
                </a:rPr>
                <a:t>decentralized</a:t>
              </a:r>
              <a:r>
                <a:rPr lang="nl-BE" dirty="0" smtClean="0">
                  <a:solidFill>
                    <a:schemeClr val="tx1"/>
                  </a:solidFill>
                </a:rPr>
                <a:t> approach </a:t>
              </a:r>
              <a:r>
                <a:rPr lang="nl-BE" dirty="0" err="1" smtClean="0">
                  <a:solidFill>
                    <a:schemeClr val="tx1"/>
                  </a:solidFill>
                </a:rPr>
                <a:t>result</a:t>
              </a:r>
              <a:r>
                <a:rPr lang="nl-BE" dirty="0" smtClean="0">
                  <a:solidFill>
                    <a:schemeClr val="tx1"/>
                  </a:solidFill>
                </a:rPr>
                <a:t> in data </a:t>
              </a:r>
              <a:r>
                <a:rPr lang="nl-BE" dirty="0" err="1" smtClean="0">
                  <a:solidFill>
                    <a:schemeClr val="tx1"/>
                  </a:solidFill>
                </a:rPr>
                <a:t>consistency</a:t>
              </a:r>
              <a:r>
                <a:rPr lang="nl-BE" dirty="0" smtClean="0">
                  <a:solidFill>
                    <a:schemeClr val="tx1"/>
                  </a:solidFill>
                </a:rPr>
                <a:t> issues or complex/slow information </a:t>
              </a:r>
              <a:r>
                <a:rPr lang="nl-BE" dirty="0" err="1" smtClean="0">
                  <a:solidFill>
                    <a:schemeClr val="tx1"/>
                  </a:solidFill>
                </a:rPr>
                <a:t>flows</a:t>
              </a:r>
              <a:r>
                <a:rPr lang="nl-BE" dirty="0" smtClean="0">
                  <a:solidFill>
                    <a:schemeClr val="tx1"/>
                  </a:solidFill>
                </a:rPr>
                <a:t>?</a:t>
              </a:r>
              <a:endParaRPr lang="nl-BE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5" name="Elbow Connector 74"/>
          <p:cNvCxnSpPr>
            <a:stCxn id="5" idx="2"/>
            <a:endCxn id="65" idx="0"/>
          </p:cNvCxnSpPr>
          <p:nvPr/>
        </p:nvCxnSpPr>
        <p:spPr>
          <a:xfrm rot="16200000" flipH="1">
            <a:off x="3306335" y="3467200"/>
            <a:ext cx="1012935" cy="1422984"/>
          </a:xfrm>
          <a:prstGeom prst="bentConnector3">
            <a:avLst>
              <a:gd name="adj1" fmla="val 63165"/>
            </a:avLst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093329" y="2193861"/>
            <a:ext cx="0" cy="540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5" idx="2"/>
            <a:endCxn id="66" idx="0"/>
          </p:cNvCxnSpPr>
          <p:nvPr/>
        </p:nvCxnSpPr>
        <p:spPr>
          <a:xfrm rot="16200000" flipH="1">
            <a:off x="4914363" y="1859171"/>
            <a:ext cx="1012936" cy="4639043"/>
          </a:xfrm>
          <a:prstGeom prst="bentConnector3">
            <a:avLst>
              <a:gd name="adj1" fmla="val 62789"/>
            </a:avLst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6444209" y="4685161"/>
            <a:ext cx="2592288" cy="1657895"/>
            <a:chOff x="6145230" y="3884172"/>
            <a:chExt cx="2592288" cy="1657895"/>
          </a:xfrm>
        </p:grpSpPr>
        <p:sp>
          <p:nvSpPr>
            <p:cNvPr id="89" name="TextBox 88"/>
            <p:cNvSpPr txBox="1"/>
            <p:nvPr/>
          </p:nvSpPr>
          <p:spPr>
            <a:xfrm>
              <a:off x="7476300" y="5013176"/>
              <a:ext cx="493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Yes</a:t>
              </a:r>
              <a:endParaRPr lang="nl-BE" b="1" dirty="0"/>
            </a:p>
          </p:txBody>
        </p:sp>
        <p:cxnSp>
          <p:nvCxnSpPr>
            <p:cNvPr id="58" name="Elbow Connector 57"/>
            <p:cNvCxnSpPr/>
            <p:nvPr/>
          </p:nvCxnSpPr>
          <p:spPr>
            <a:xfrm rot="16200000" flipH="1">
              <a:off x="7206298" y="5272065"/>
              <a:ext cx="540000" cy="4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ounded Rectangle 65"/>
            <p:cNvSpPr/>
            <p:nvPr/>
          </p:nvSpPr>
          <p:spPr>
            <a:xfrm>
              <a:off x="6145230" y="3884172"/>
              <a:ext cx="2592288" cy="1106808"/>
            </a:xfrm>
            <a:prstGeom prst="roundRect">
              <a:avLst>
                <a:gd name="adj" fmla="val 1260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4.3. Do we have </a:t>
              </a:r>
              <a:r>
                <a:rPr lang="nl-BE" dirty="0" err="1" smtClean="0">
                  <a:solidFill>
                    <a:schemeClr val="tx1"/>
                  </a:solidFill>
                </a:rPr>
                <a:t>relatively</a:t>
              </a:r>
              <a:r>
                <a:rPr lang="nl-BE" dirty="0" smtClean="0">
                  <a:solidFill>
                    <a:schemeClr val="tx1"/>
                  </a:solidFill>
                </a:rPr>
                <a:t> </a:t>
              </a:r>
              <a:r>
                <a:rPr lang="nl-BE" dirty="0" err="1" smtClean="0">
                  <a:solidFill>
                    <a:schemeClr val="tx1"/>
                  </a:solidFill>
                </a:rPr>
                <a:t>simple</a:t>
              </a:r>
              <a:r>
                <a:rPr lang="nl-BE" dirty="0" smtClean="0">
                  <a:solidFill>
                    <a:schemeClr val="tx1"/>
                  </a:solidFill>
                </a:rPr>
                <a:t> &amp; </a:t>
              </a:r>
              <a:r>
                <a:rPr lang="nl-BE" dirty="0" err="1" smtClean="0">
                  <a:solidFill>
                    <a:schemeClr val="tx1"/>
                  </a:solidFill>
                </a:rPr>
                <a:t>static</a:t>
              </a:r>
              <a:r>
                <a:rPr lang="nl-BE" dirty="0" smtClean="0">
                  <a:solidFill>
                    <a:schemeClr val="tx1"/>
                  </a:solidFill>
                </a:rPr>
                <a:t> business </a:t>
              </a:r>
              <a:r>
                <a:rPr lang="nl-BE" dirty="0" err="1" smtClean="0">
                  <a:solidFill>
                    <a:schemeClr val="tx1"/>
                  </a:solidFill>
                </a:rPr>
                <a:t>rules</a:t>
              </a:r>
              <a:r>
                <a:rPr lang="nl-BE" dirty="0" smtClean="0">
                  <a:solidFill>
                    <a:schemeClr val="tx1"/>
                  </a:solidFill>
                </a:rPr>
                <a:t> </a:t>
              </a:r>
              <a:r>
                <a:rPr lang="nl-BE" dirty="0" err="1" smtClean="0">
                  <a:solidFill>
                    <a:schemeClr val="tx1"/>
                  </a:solidFill>
                </a:rPr>
                <a:t>between</a:t>
              </a:r>
              <a:r>
                <a:rPr lang="nl-BE" dirty="0" smtClean="0">
                  <a:solidFill>
                    <a:schemeClr val="tx1"/>
                  </a:solidFill>
                </a:rPr>
                <a:t> multiple </a:t>
              </a:r>
              <a:r>
                <a:rPr lang="nl-BE" dirty="0" err="1" smtClean="0">
                  <a:solidFill>
                    <a:schemeClr val="tx1"/>
                  </a:solidFill>
                </a:rPr>
                <a:t>parties</a:t>
              </a:r>
              <a:r>
                <a:rPr lang="nl-BE" dirty="0" smtClean="0">
                  <a:solidFill>
                    <a:schemeClr val="tx1"/>
                  </a:solidFill>
                </a:rPr>
                <a:t>?</a:t>
              </a:r>
              <a:endParaRPr lang="nl-B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0459" y="4685160"/>
            <a:ext cx="2371029" cy="1657896"/>
            <a:chOff x="107504" y="3865870"/>
            <a:chExt cx="2371029" cy="1657896"/>
          </a:xfrm>
        </p:grpSpPr>
        <p:cxnSp>
          <p:nvCxnSpPr>
            <p:cNvPr id="73" name="Elbow Connector 72"/>
            <p:cNvCxnSpPr/>
            <p:nvPr/>
          </p:nvCxnSpPr>
          <p:spPr>
            <a:xfrm rot="16200000" flipH="1">
              <a:off x="734047" y="4958444"/>
              <a:ext cx="1124295" cy="635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1293019" y="4994875"/>
              <a:ext cx="493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Yes</a:t>
              </a:r>
              <a:endParaRPr lang="nl-BE" b="1" dirty="0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07504" y="3865870"/>
              <a:ext cx="2371029" cy="1134261"/>
            </a:xfrm>
            <a:prstGeom prst="roundRect">
              <a:avLst>
                <a:gd name="adj" fmla="val 1125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4.1. Is </a:t>
              </a:r>
              <a:r>
                <a:rPr lang="nl-BE" dirty="0" err="1" smtClean="0">
                  <a:solidFill>
                    <a:schemeClr val="tx1"/>
                  </a:solidFill>
                </a:rPr>
                <a:t>transparency</a:t>
              </a:r>
              <a:r>
                <a:rPr lang="nl-BE" dirty="0">
                  <a:solidFill>
                    <a:schemeClr val="tx1"/>
                  </a:solidFill>
                </a:rPr>
                <a:t>,</a:t>
              </a:r>
              <a:r>
                <a:rPr lang="nl-BE" dirty="0" smtClean="0">
                  <a:solidFill>
                    <a:schemeClr val="tx1"/>
                  </a:solidFill>
                </a:rPr>
                <a:t> </a:t>
              </a:r>
              <a:r>
                <a:rPr lang="nl-BE" dirty="0" err="1" smtClean="0">
                  <a:solidFill>
                    <a:schemeClr val="tx1"/>
                  </a:solidFill>
                </a:rPr>
                <a:t>verifiability</a:t>
              </a:r>
              <a:r>
                <a:rPr lang="nl-BE" dirty="0" smtClean="0">
                  <a:solidFill>
                    <a:schemeClr val="tx1"/>
                  </a:solidFill>
                </a:rPr>
                <a:t> </a:t>
              </a:r>
              <a:r>
                <a:rPr lang="nl-BE" dirty="0">
                  <a:solidFill>
                    <a:schemeClr val="tx1"/>
                  </a:solidFill>
                </a:rPr>
                <a:t>or </a:t>
              </a:r>
              <a:r>
                <a:rPr lang="nl-BE" dirty="0" err="1" smtClean="0">
                  <a:solidFill>
                    <a:schemeClr val="tx1"/>
                  </a:solidFill>
                </a:rPr>
                <a:t>auditability</a:t>
              </a:r>
              <a:r>
                <a:rPr lang="nl-BE" dirty="0" smtClean="0">
                  <a:solidFill>
                    <a:schemeClr val="tx1"/>
                  </a:solidFill>
                </a:rPr>
                <a:t> important?</a:t>
              </a:r>
              <a:endParaRPr lang="nl-BE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3" name="Elbow Connector 22"/>
          <p:cNvCxnSpPr>
            <a:stCxn id="5" idx="2"/>
            <a:endCxn id="67" idx="0"/>
          </p:cNvCxnSpPr>
          <p:nvPr/>
        </p:nvCxnSpPr>
        <p:spPr>
          <a:xfrm rot="5400000">
            <a:off x="1732175" y="3316024"/>
            <a:ext cx="1012935" cy="1725336"/>
          </a:xfrm>
          <a:prstGeom prst="bentConnector3">
            <a:avLst>
              <a:gd name="adj1" fmla="val 62896"/>
            </a:avLst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969317" y="6347808"/>
            <a:ext cx="7214030" cy="436532"/>
            <a:chOff x="971600" y="5528518"/>
            <a:chExt cx="7214030" cy="436532"/>
          </a:xfrm>
        </p:grpSpPr>
        <p:sp>
          <p:nvSpPr>
            <p:cNvPr id="26" name="Rectangle 25"/>
            <p:cNvSpPr/>
            <p:nvPr/>
          </p:nvSpPr>
          <p:spPr>
            <a:xfrm>
              <a:off x="984830" y="5543571"/>
              <a:ext cx="7200800" cy="4214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Let’s</a:t>
              </a:r>
              <a:r>
                <a:rPr lang="nl-BE" dirty="0" smtClean="0">
                  <a:solidFill>
                    <a:schemeClr val="tx1"/>
                  </a:solidFill>
                </a:rPr>
                <a:t> talk!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1600" y="5528518"/>
              <a:ext cx="2821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b="1" dirty="0" smtClean="0"/>
                <a:t>At </a:t>
              </a:r>
              <a:r>
                <a:rPr lang="nl-BE" sz="1400" b="1" dirty="0" err="1" smtClean="0"/>
                <a:t>least</a:t>
              </a:r>
              <a:r>
                <a:rPr lang="nl-BE" sz="1400" b="1" dirty="0" smtClean="0"/>
                <a:t> </a:t>
              </a:r>
              <a:r>
                <a:rPr lang="nl-BE" sz="1400" b="1" dirty="0" err="1" smtClean="0"/>
                <a:t>one</a:t>
              </a:r>
              <a:r>
                <a:rPr lang="nl-BE" sz="1400" b="1" dirty="0" smtClean="0"/>
                <a:t> </a:t>
              </a:r>
              <a:r>
                <a:rPr lang="nl-BE" sz="1400" b="1" dirty="0" err="1" smtClean="0"/>
                <a:t>incoming</a:t>
              </a:r>
              <a:r>
                <a:rPr lang="nl-BE" sz="1400" b="1" dirty="0" smtClean="0"/>
                <a:t> green </a:t>
              </a:r>
              <a:r>
                <a:rPr lang="nl-BE" sz="1400" b="1" dirty="0" err="1" smtClean="0"/>
                <a:t>arrow</a:t>
              </a:r>
              <a:endParaRPr lang="nl-BE" sz="1400" b="1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059832" y="4012521"/>
            <a:ext cx="3791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 err="1" smtClean="0"/>
              <a:t>Answer</a:t>
            </a:r>
            <a:r>
              <a:rPr lang="nl-BE" sz="1400" b="1" dirty="0" smtClean="0"/>
              <a:t> the </a:t>
            </a:r>
            <a:r>
              <a:rPr lang="nl-BE" sz="1400" b="1" dirty="0" err="1" smtClean="0"/>
              <a:t>following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three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questions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separately</a:t>
            </a:r>
            <a:endParaRPr lang="nl-BE" sz="1400" b="1" dirty="0"/>
          </a:p>
        </p:txBody>
      </p:sp>
      <p:sp>
        <p:nvSpPr>
          <p:cNvPr id="28" name="Rectangle 27"/>
          <p:cNvSpPr/>
          <p:nvPr/>
        </p:nvSpPr>
        <p:spPr>
          <a:xfrm>
            <a:off x="6850998" y="2177720"/>
            <a:ext cx="2113490" cy="822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>
                <a:solidFill>
                  <a:schemeClr val="tx1"/>
                </a:solidFill>
              </a:rPr>
              <a:t>Probably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not</a:t>
            </a:r>
            <a:r>
              <a:rPr lang="nl-BE" dirty="0" smtClean="0">
                <a:solidFill>
                  <a:schemeClr val="tx1"/>
                </a:solidFill>
              </a:rPr>
              <a:t> a </a:t>
            </a:r>
            <a:r>
              <a:rPr lang="nl-BE" dirty="0" err="1" smtClean="0">
                <a:solidFill>
                  <a:schemeClr val="tx1"/>
                </a:solidFill>
              </a:rPr>
              <a:t>good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idea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to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use</a:t>
            </a:r>
            <a:r>
              <a:rPr lang="nl-BE" dirty="0" smtClean="0">
                <a:solidFill>
                  <a:schemeClr val="tx1"/>
                </a:solidFill>
              </a:rPr>
              <a:t> blockchain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83826" y="1572441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No</a:t>
            </a:r>
            <a:endParaRPr lang="nl-BE" b="1" dirty="0"/>
          </a:p>
        </p:txBody>
      </p:sp>
      <p:cxnSp>
        <p:nvCxnSpPr>
          <p:cNvPr id="42" name="Elbow Connector 41"/>
          <p:cNvCxnSpPr>
            <a:stCxn id="5" idx="3"/>
            <a:endCxn id="28" idx="1"/>
          </p:cNvCxnSpPr>
          <p:nvPr/>
        </p:nvCxnSpPr>
        <p:spPr>
          <a:xfrm flipV="1">
            <a:off x="6012161" y="2588922"/>
            <a:ext cx="838837" cy="630026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983826" y="2906477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No</a:t>
            </a:r>
            <a:endParaRPr lang="nl-BE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887457" y="309964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3 x No</a:t>
            </a:r>
            <a:endParaRPr lang="nl-BE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90459" y="1509805"/>
            <a:ext cx="5821702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2. Are </a:t>
            </a:r>
            <a:r>
              <a:rPr lang="nl-BE" dirty="0" err="1">
                <a:solidFill>
                  <a:schemeClr val="tx1"/>
                </a:solidFill>
              </a:rPr>
              <a:t>o</a:t>
            </a:r>
            <a:r>
              <a:rPr lang="nl-BE" dirty="0" err="1" smtClean="0">
                <a:solidFill>
                  <a:schemeClr val="tx1"/>
                </a:solidFill>
              </a:rPr>
              <a:t>nly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>
                <a:solidFill>
                  <a:schemeClr val="tx1"/>
                </a:solidFill>
              </a:rPr>
              <a:t>l</a:t>
            </a:r>
            <a:r>
              <a:rPr lang="nl-BE" dirty="0" smtClean="0">
                <a:solidFill>
                  <a:schemeClr val="tx1"/>
                </a:solidFill>
              </a:rPr>
              <a:t>ow performance </a:t>
            </a:r>
            <a:r>
              <a:rPr lang="nl-BE" dirty="0" err="1" smtClean="0">
                <a:solidFill>
                  <a:schemeClr val="tx1"/>
                </a:solidFill>
              </a:rPr>
              <a:t>write</a:t>
            </a:r>
            <a:r>
              <a:rPr lang="nl-BE" dirty="0" smtClean="0">
                <a:solidFill>
                  <a:schemeClr val="tx1"/>
                </a:solidFill>
              </a:rPr>
              <a:t> operations </a:t>
            </a:r>
            <a:r>
              <a:rPr lang="nl-BE" dirty="0" err="1" smtClean="0">
                <a:solidFill>
                  <a:schemeClr val="tx1"/>
                </a:solidFill>
              </a:rPr>
              <a:t>required</a:t>
            </a:r>
            <a:r>
              <a:rPr lang="nl-BE" dirty="0" smtClean="0">
                <a:solidFill>
                  <a:schemeClr val="tx1"/>
                </a:solidFill>
              </a:rPr>
              <a:t>? </a:t>
            </a:r>
            <a:br>
              <a:rPr lang="nl-BE" dirty="0" smtClean="0">
                <a:solidFill>
                  <a:schemeClr val="tx1"/>
                </a:solidFill>
              </a:rPr>
            </a:br>
            <a:r>
              <a:rPr lang="nl-BE" dirty="0" smtClean="0">
                <a:solidFill>
                  <a:schemeClr val="tx1"/>
                </a:solidFill>
              </a:rPr>
              <a:t>(in seconds, </a:t>
            </a:r>
            <a:r>
              <a:rPr lang="nl-BE" dirty="0" err="1" smtClean="0">
                <a:solidFill>
                  <a:schemeClr val="tx1"/>
                </a:solidFill>
              </a:rPr>
              <a:t>not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milliseconds</a:t>
            </a:r>
            <a:r>
              <a:rPr lang="nl-BE" dirty="0" smtClean="0">
                <a:solidFill>
                  <a:schemeClr val="tx1"/>
                </a:solidFill>
              </a:rPr>
              <a:t>)?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458" y="2765671"/>
            <a:ext cx="5821703" cy="906554"/>
          </a:xfrm>
          <a:prstGeom prst="roundRect">
            <a:avLst>
              <a:gd name="adj" fmla="val 1069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3. Is a traditional </a:t>
            </a:r>
            <a:r>
              <a:rPr lang="nl-BE" dirty="0" err="1" smtClean="0">
                <a:solidFill>
                  <a:schemeClr val="tx1"/>
                </a:solidFill>
              </a:rPr>
              <a:t>centralized</a:t>
            </a:r>
            <a:r>
              <a:rPr lang="nl-BE" dirty="0" smtClean="0">
                <a:solidFill>
                  <a:schemeClr val="tx1"/>
                </a:solidFill>
              </a:rPr>
              <a:t> approach, </a:t>
            </a:r>
            <a:br>
              <a:rPr lang="nl-BE" dirty="0" smtClean="0">
                <a:solidFill>
                  <a:schemeClr val="tx1"/>
                </a:solidFill>
              </a:rPr>
            </a:br>
            <a:r>
              <a:rPr lang="nl-BE" dirty="0" err="1" smtClean="0">
                <a:solidFill>
                  <a:schemeClr val="tx1"/>
                </a:solidFill>
              </a:rPr>
              <a:t>resulting</a:t>
            </a:r>
            <a:r>
              <a:rPr lang="nl-BE" dirty="0" smtClean="0">
                <a:solidFill>
                  <a:schemeClr val="tx1"/>
                </a:solidFill>
              </a:rPr>
              <a:t> in a </a:t>
            </a:r>
            <a:r>
              <a:rPr lang="nl-BE" dirty="0" err="1" smtClean="0">
                <a:solidFill>
                  <a:schemeClr val="tx1"/>
                </a:solidFill>
              </a:rPr>
              <a:t>trusted</a:t>
            </a:r>
            <a:r>
              <a:rPr lang="nl-BE" dirty="0" smtClean="0">
                <a:solidFill>
                  <a:schemeClr val="tx1"/>
                </a:solidFill>
              </a:rPr>
              <a:t>, </a:t>
            </a:r>
            <a:r>
              <a:rPr lang="nl-BE" dirty="0" err="1" smtClean="0">
                <a:solidFill>
                  <a:schemeClr val="tx1"/>
                </a:solidFill>
              </a:rPr>
              <a:t>all-knowing</a:t>
            </a:r>
            <a:r>
              <a:rPr lang="nl-BE" dirty="0" smtClean="0">
                <a:solidFill>
                  <a:schemeClr val="tx1"/>
                </a:solidFill>
              </a:rPr>
              <a:t> party, </a:t>
            </a:r>
            <a:r>
              <a:rPr lang="nl-BE" dirty="0" err="1" smtClean="0">
                <a:solidFill>
                  <a:schemeClr val="tx1"/>
                </a:solidFill>
              </a:rPr>
              <a:t>suboptimal</a:t>
            </a:r>
            <a:r>
              <a:rPr lang="nl-BE" dirty="0" smtClean="0">
                <a:solidFill>
                  <a:schemeClr val="tx1"/>
                </a:solidFill>
              </a:rPr>
              <a:t>?</a:t>
            </a:r>
            <a:br>
              <a:rPr lang="nl-BE" dirty="0" smtClean="0">
                <a:solidFill>
                  <a:schemeClr val="tx1"/>
                </a:solidFill>
              </a:rPr>
            </a:br>
            <a:r>
              <a:rPr lang="nl-BE" sz="1650" dirty="0" smtClean="0">
                <a:solidFill>
                  <a:schemeClr val="tx1"/>
                </a:solidFill>
              </a:rPr>
              <a:t>(Factors:  trust, </a:t>
            </a:r>
            <a:r>
              <a:rPr lang="nl-BE" sz="1650" dirty="0" err="1" smtClean="0">
                <a:solidFill>
                  <a:schemeClr val="tx1"/>
                </a:solidFill>
              </a:rPr>
              <a:t>governance</a:t>
            </a:r>
            <a:r>
              <a:rPr lang="nl-BE" sz="1650" dirty="0" smtClean="0">
                <a:solidFill>
                  <a:schemeClr val="tx1"/>
                </a:solidFill>
              </a:rPr>
              <a:t>, privacy, security, </a:t>
            </a:r>
            <a:r>
              <a:rPr lang="nl-BE" sz="1650" dirty="0" err="1" smtClean="0">
                <a:solidFill>
                  <a:schemeClr val="tx1"/>
                </a:solidFill>
              </a:rPr>
              <a:t>cost</a:t>
            </a:r>
            <a:r>
              <a:rPr lang="nl-BE" sz="1650" dirty="0" smtClean="0">
                <a:solidFill>
                  <a:schemeClr val="tx1"/>
                </a:solidFill>
              </a:rPr>
              <a:t>, availability,…)</a:t>
            </a:r>
            <a:endParaRPr lang="nl-BE" sz="1650" dirty="0">
              <a:solidFill>
                <a:schemeClr val="tx1"/>
              </a:solidFill>
            </a:endParaRPr>
          </a:p>
        </p:txBody>
      </p:sp>
      <p:cxnSp>
        <p:nvCxnSpPr>
          <p:cNvPr id="59" name="Elbow Connector 58"/>
          <p:cNvCxnSpPr/>
          <p:nvPr/>
        </p:nvCxnSpPr>
        <p:spPr>
          <a:xfrm rot="5400000" flipH="1" flipV="1">
            <a:off x="7708822" y="3203216"/>
            <a:ext cx="397842" cy="1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6012161" y="3402138"/>
            <a:ext cx="1895583" cy="1283022"/>
          </a:xfrm>
          <a:prstGeom prst="line">
            <a:avLst/>
          </a:prstGeom>
          <a:ln w="38100">
            <a:gradFill>
              <a:gsLst>
                <a:gs pos="0">
                  <a:srgbClr val="FF0000"/>
                </a:gs>
                <a:gs pos="22000">
                  <a:srgbClr val="FF0000">
                    <a:alpha val="15000"/>
                  </a:srgbClr>
                </a:gs>
                <a:gs pos="100000">
                  <a:srgbClr val="FF0000">
                    <a:alpha val="1500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7907744" y="3402138"/>
            <a:ext cx="114141" cy="1283023"/>
          </a:xfrm>
          <a:prstGeom prst="line">
            <a:avLst/>
          </a:prstGeom>
          <a:ln w="38100">
            <a:gradFill>
              <a:gsLst>
                <a:gs pos="0">
                  <a:srgbClr val="FF0000"/>
                </a:gs>
                <a:gs pos="22000">
                  <a:srgbClr val="FF0000">
                    <a:alpha val="15000"/>
                  </a:srgbClr>
                </a:gs>
                <a:gs pos="100000">
                  <a:srgbClr val="FF0000">
                    <a:alpha val="1500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endCxn id="28" idx="1"/>
          </p:cNvCxnSpPr>
          <p:nvPr/>
        </p:nvCxnSpPr>
        <p:spPr>
          <a:xfrm>
            <a:off x="6012161" y="1869805"/>
            <a:ext cx="838837" cy="71911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59729" y="994883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Yes</a:t>
            </a:r>
            <a:endParaRPr lang="nl-BE" b="1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082382" y="942588"/>
            <a:ext cx="0" cy="540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179512" y="55061"/>
            <a:ext cx="5821702" cy="90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1. Do multiple </a:t>
            </a:r>
            <a:r>
              <a:rPr lang="nl-BE" dirty="0" err="1" smtClean="0">
                <a:solidFill>
                  <a:schemeClr val="tx1"/>
                </a:solidFill>
              </a:rPr>
              <a:t>parties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need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to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interact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with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each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other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and</a:t>
            </a:r>
            <a:r>
              <a:rPr lang="nl-BE" dirty="0" smtClean="0">
                <a:solidFill>
                  <a:schemeClr val="tx1"/>
                </a:solidFill>
              </a:rPr>
              <a:t> does </a:t>
            </a:r>
            <a:r>
              <a:rPr lang="nl-BE" dirty="0" err="1" smtClean="0">
                <a:solidFill>
                  <a:schemeClr val="tx1"/>
                </a:solidFill>
              </a:rPr>
              <a:t>this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result</a:t>
            </a:r>
            <a:r>
              <a:rPr lang="nl-BE" dirty="0" smtClean="0">
                <a:solidFill>
                  <a:schemeClr val="tx1"/>
                </a:solidFill>
              </a:rPr>
              <a:t> in the storage of data </a:t>
            </a:r>
            <a:r>
              <a:rPr lang="nl-BE" dirty="0" err="1" smtClean="0">
                <a:solidFill>
                  <a:schemeClr val="tx1"/>
                </a:solidFill>
              </a:rPr>
              <a:t>that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should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stay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accessible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by</a:t>
            </a:r>
            <a:r>
              <a:rPr lang="nl-BE" dirty="0" smtClean="0">
                <a:solidFill>
                  <a:schemeClr val="tx1"/>
                </a:solidFill>
              </a:rPr>
              <a:t> multiple </a:t>
            </a:r>
            <a:r>
              <a:rPr lang="nl-BE" dirty="0" err="1" smtClean="0">
                <a:solidFill>
                  <a:schemeClr val="tx1"/>
                </a:solidFill>
              </a:rPr>
              <a:t>parties</a:t>
            </a:r>
            <a:r>
              <a:rPr lang="nl-BE" dirty="0" smtClean="0">
                <a:solidFill>
                  <a:schemeClr val="tx1"/>
                </a:solidFill>
              </a:rPr>
              <a:t>?</a:t>
            </a:r>
            <a:endParaRPr lang="nl-BE" dirty="0">
              <a:solidFill>
                <a:schemeClr val="tx1"/>
              </a:solidFill>
            </a:endParaRPr>
          </a:p>
        </p:txBody>
      </p:sp>
      <p:cxnSp>
        <p:nvCxnSpPr>
          <p:cNvPr id="47" name="Elbow Connector 46"/>
          <p:cNvCxnSpPr>
            <a:stCxn id="46" idx="3"/>
            <a:endCxn id="28" idx="1"/>
          </p:cNvCxnSpPr>
          <p:nvPr/>
        </p:nvCxnSpPr>
        <p:spPr>
          <a:xfrm>
            <a:off x="6001214" y="508661"/>
            <a:ext cx="849784" cy="2080261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983826" y="21404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No</a:t>
            </a:r>
            <a:endParaRPr lang="nl-BE" b="1" dirty="0"/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8500" y="6569075"/>
            <a:ext cx="2133600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t>122</a:t>
            </a:fld>
            <a:endParaRPr lang="nl-BE" dirty="0"/>
          </a:p>
        </p:txBody>
      </p:sp>
      <p:sp>
        <p:nvSpPr>
          <p:cNvPr id="50" name="Rectangle 4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tangle 1"/>
          <p:cNvSpPr/>
          <p:nvPr/>
        </p:nvSpPr>
        <p:spPr>
          <a:xfrm>
            <a:off x="1067926" y="1757927"/>
            <a:ext cx="72140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b="1" dirty="0"/>
              <a:t>https://www.smalsresearch.be/beslissingsmodel-wanneer-blockchain-gebruiken/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97" y="3099648"/>
            <a:ext cx="2836707" cy="283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6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592" y="0"/>
            <a:ext cx="8229600" cy="1143000"/>
          </a:xfrm>
        </p:spPr>
        <p:txBody>
          <a:bodyPr/>
          <a:lstStyle/>
          <a:p>
            <a:r>
              <a:rPr lang="nl-BE" dirty="0" smtClean="0"/>
              <a:t>Afronding</a:t>
            </a:r>
            <a:endParaRPr lang="nl-BE" dirty="0"/>
          </a:p>
        </p:txBody>
      </p:sp>
      <p:grpSp>
        <p:nvGrpSpPr>
          <p:cNvPr id="18" name="Group 17"/>
          <p:cNvGrpSpPr/>
          <p:nvPr/>
        </p:nvGrpSpPr>
        <p:grpSpPr>
          <a:xfrm>
            <a:off x="672804" y="1186358"/>
            <a:ext cx="3755180" cy="2458666"/>
            <a:chOff x="384772" y="1268760"/>
            <a:chExt cx="3755180" cy="2458666"/>
          </a:xfrm>
        </p:grpSpPr>
        <p:sp>
          <p:nvSpPr>
            <p:cNvPr id="21" name="Rounded Rectangle 20"/>
            <p:cNvSpPr>
              <a:spLocks noChangeAspect="1"/>
            </p:cNvSpPr>
            <p:nvPr/>
          </p:nvSpPr>
          <p:spPr>
            <a:xfrm>
              <a:off x="528787" y="1268760"/>
              <a:ext cx="3611165" cy="2458666"/>
            </a:xfrm>
            <a:prstGeom prst="round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84772" y="1592796"/>
              <a:ext cx="1305276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err="1" smtClean="0">
                  <a:solidFill>
                    <a:srgbClr val="BE008C"/>
                  </a:solidFill>
                </a:rPr>
                <a:t>Bitcoin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7592" y="4242527"/>
            <a:ext cx="3960438" cy="2458666"/>
            <a:chOff x="4129188" y="1268760"/>
            <a:chExt cx="3960438" cy="2458666"/>
          </a:xfrm>
        </p:grpSpPr>
        <p:sp>
          <p:nvSpPr>
            <p:cNvPr id="24" name="Rounded Rectangle 23"/>
            <p:cNvSpPr>
              <a:spLocks noChangeAspect="1"/>
            </p:cNvSpPr>
            <p:nvPr/>
          </p:nvSpPr>
          <p:spPr>
            <a:xfrm>
              <a:off x="4478461" y="1268760"/>
              <a:ext cx="3611165" cy="2458666"/>
            </a:xfrm>
            <a:prstGeom prst="round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129188" y="1592796"/>
              <a:ext cx="2592288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Smart </a:t>
              </a:r>
              <a:r>
                <a:rPr lang="nl-NL" sz="2400" b="1" dirty="0" err="1" smtClean="0">
                  <a:solidFill>
                    <a:srgbClr val="BE008C"/>
                  </a:solidFill>
                </a:rPr>
                <a:t>Contracts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32865" y="1158099"/>
            <a:ext cx="3755180" cy="2458666"/>
            <a:chOff x="395536" y="4242527"/>
            <a:chExt cx="3755180" cy="2458666"/>
          </a:xfrm>
        </p:grpSpPr>
        <p:sp>
          <p:nvSpPr>
            <p:cNvPr id="27" name="Rounded Rectangle 26"/>
            <p:cNvSpPr>
              <a:spLocks noChangeAspect="1"/>
            </p:cNvSpPr>
            <p:nvPr/>
          </p:nvSpPr>
          <p:spPr>
            <a:xfrm>
              <a:off x="539551" y="4242527"/>
              <a:ext cx="3611165" cy="2458666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95536" y="4617132"/>
              <a:ext cx="2088233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82000"/>
                  </a:schemeClr>
                </a:gs>
                <a:gs pos="100000">
                  <a:srgbClr val="FCFDFE">
                    <a:alpha val="9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Toepassingen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16015" y="4242527"/>
            <a:ext cx="3672407" cy="2458666"/>
            <a:chOff x="4427983" y="4242527"/>
            <a:chExt cx="3672407" cy="2458666"/>
          </a:xfrm>
        </p:grpSpPr>
        <p:sp>
          <p:nvSpPr>
            <p:cNvPr id="30" name="Rounded Rectangle 29"/>
            <p:cNvSpPr>
              <a:spLocks noChangeAspect="1"/>
            </p:cNvSpPr>
            <p:nvPr/>
          </p:nvSpPr>
          <p:spPr>
            <a:xfrm>
              <a:off x="4489225" y="4242527"/>
              <a:ext cx="3611165" cy="2458666"/>
            </a:xfrm>
            <a:prstGeom prst="round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427983" y="4581128"/>
              <a:ext cx="2016225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Voorschriften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7592" y="3699167"/>
            <a:ext cx="8270872" cy="461665"/>
            <a:chOff x="189560" y="3699167"/>
            <a:chExt cx="8270872" cy="461665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89560" y="3933056"/>
              <a:ext cx="8270872" cy="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851920" y="3699167"/>
              <a:ext cx="9311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Pauze</a:t>
              </a:r>
              <a:endParaRPr lang="nl-BE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38" y="3266"/>
            <a:ext cx="1884334" cy="6894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164" y="1596205"/>
            <a:ext cx="461665" cy="14382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BE" dirty="0" smtClean="0"/>
              <a:t>Blockchain 1.0</a:t>
            </a:r>
            <a:endParaRPr lang="nl-BE" dirty="0"/>
          </a:p>
        </p:txBody>
      </p:sp>
      <p:sp>
        <p:nvSpPr>
          <p:cNvPr id="20" name="TextBox 19"/>
          <p:cNvSpPr txBox="1"/>
          <p:nvPr/>
        </p:nvSpPr>
        <p:spPr>
          <a:xfrm>
            <a:off x="124164" y="4752720"/>
            <a:ext cx="461665" cy="14382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BE" dirty="0" smtClean="0"/>
              <a:t>Blockchain 2.0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227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7937"/>
            <a:ext cx="8229600" cy="900783"/>
          </a:xfrm>
        </p:spPr>
        <p:txBody>
          <a:bodyPr/>
          <a:lstStyle/>
          <a:p>
            <a:r>
              <a:rPr lang="nl-BE" dirty="0" smtClean="0"/>
              <a:t>Mentaal Model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124</a:t>
            </a:fld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1234879" y="2780928"/>
            <a:ext cx="1609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b="1" dirty="0" smtClean="0"/>
              <a:t>Autonome </a:t>
            </a:r>
            <a:r>
              <a:rPr lang="nl-BE" sz="2400" b="1" dirty="0"/>
              <a:t/>
            </a:r>
            <a:br>
              <a:rPr lang="nl-BE" sz="2400" b="1" dirty="0"/>
            </a:br>
            <a:r>
              <a:rPr lang="nl-BE" sz="2400" b="1" dirty="0" smtClean="0"/>
              <a:t>opslag</a:t>
            </a:r>
            <a:endParaRPr lang="nl-BE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75838" y="1052736"/>
            <a:ext cx="2328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b="1" dirty="0" smtClean="0"/>
              <a:t>Blockchain 1.0</a:t>
            </a:r>
            <a:endParaRPr lang="nl-BE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16398" y="1052736"/>
            <a:ext cx="2328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b="1" dirty="0" smtClean="0"/>
              <a:t>Blockchain 2.0</a:t>
            </a:r>
            <a:endParaRPr lang="nl-BE" sz="2800" b="1" dirty="0"/>
          </a:p>
        </p:txBody>
      </p:sp>
      <p:pic>
        <p:nvPicPr>
          <p:cNvPr id="1026" name="Picture 2" descr="cpu, microprocesso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319" y="1560245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2.iconfinder.com/data/icons/crystalproject/crystal_project_256x256/devices/hdd_unmou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14" y="1628800"/>
            <a:ext cx="1375058" cy="137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https://www.iconexperience.com/_img/v_collection_png/512x512/shadow/serve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032" name="Picture 8" descr="https://www.iconexperience.com/_img/v_collection_png/512x512/shadow/serv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36" y="2980435"/>
            <a:ext cx="1706478" cy="170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70211" y="4576598"/>
            <a:ext cx="1609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b="1" dirty="0" smtClean="0"/>
              <a:t>Autonome </a:t>
            </a:r>
            <a:r>
              <a:rPr lang="nl-BE" sz="2400" b="1" dirty="0"/>
              <a:t/>
            </a:r>
            <a:br>
              <a:rPr lang="nl-BE" sz="2400" b="1" dirty="0"/>
            </a:br>
            <a:r>
              <a:rPr lang="nl-BE" sz="2400" b="1" dirty="0" smtClean="0"/>
              <a:t>computer</a:t>
            </a:r>
            <a:endParaRPr lang="nl-BE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01815" y="2780928"/>
            <a:ext cx="1705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b="1" dirty="0" smtClean="0"/>
              <a:t>Autonome </a:t>
            </a:r>
            <a:r>
              <a:rPr lang="nl-BE" sz="2400" b="1" dirty="0"/>
              <a:t/>
            </a:r>
            <a:br>
              <a:rPr lang="nl-BE" sz="2400" b="1" dirty="0"/>
            </a:br>
            <a:r>
              <a:rPr lang="nl-BE" sz="2400" b="1" dirty="0" smtClean="0"/>
              <a:t>rekenkracht</a:t>
            </a:r>
            <a:endParaRPr lang="nl-BE" sz="2400" b="1" dirty="0"/>
          </a:p>
        </p:txBody>
      </p:sp>
      <p:sp>
        <p:nvSpPr>
          <p:cNvPr id="10" name="Bent-Up Arrow 9"/>
          <p:cNvSpPr/>
          <p:nvPr/>
        </p:nvSpPr>
        <p:spPr>
          <a:xfrm rot="5400000">
            <a:off x="2047834" y="3476202"/>
            <a:ext cx="808671" cy="1080120"/>
          </a:xfrm>
          <a:prstGeom prst="bentUp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Bent-Up Arrow 15"/>
          <p:cNvSpPr/>
          <p:nvPr/>
        </p:nvSpPr>
        <p:spPr>
          <a:xfrm rot="5400000" flipV="1">
            <a:off x="6157328" y="3476261"/>
            <a:ext cx="808668" cy="1080000"/>
          </a:xfrm>
          <a:prstGeom prst="bentUp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ounded Rectangle 18"/>
          <p:cNvSpPr/>
          <p:nvPr/>
        </p:nvSpPr>
        <p:spPr>
          <a:xfrm>
            <a:off x="251519" y="5407595"/>
            <a:ext cx="4824537" cy="1265630"/>
          </a:xfrm>
          <a:prstGeom prst="roundRect">
            <a:avLst>
              <a:gd name="adj" fmla="val 568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200" b="1" dirty="0" smtClean="0"/>
              <a:t>Niemand kan opgeslagen data wijzigen of uitvoering code beïnvloeden</a:t>
            </a:r>
          </a:p>
          <a:p>
            <a:pPr algn="ctr"/>
            <a:r>
              <a:rPr lang="nl-BE" sz="2200" b="1" dirty="0" smtClean="0"/>
              <a:t>(Maar iedereen kan de data zien)</a:t>
            </a:r>
            <a:endParaRPr lang="nl-BE" sz="22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5428414" y="5407595"/>
            <a:ext cx="3536074" cy="1265630"/>
          </a:xfrm>
          <a:prstGeom prst="roundRect">
            <a:avLst>
              <a:gd name="adj" fmla="val 568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200" b="1" dirty="0" smtClean="0"/>
              <a:t>Correcte werking, </a:t>
            </a:r>
            <a:br>
              <a:rPr lang="nl-BE" sz="2200" b="1" dirty="0" smtClean="0"/>
            </a:br>
            <a:r>
              <a:rPr lang="nl-BE" sz="2200" b="1" dirty="0" smtClean="0"/>
              <a:t>zelfs met oneerlijke en/of </a:t>
            </a:r>
            <a:r>
              <a:rPr lang="nl-BE" sz="2200" b="1" dirty="0" err="1" smtClean="0"/>
              <a:t>onbeschikbare</a:t>
            </a:r>
            <a:r>
              <a:rPr lang="nl-BE" sz="2200" b="1" dirty="0" smtClean="0"/>
              <a:t> </a:t>
            </a:r>
            <a:r>
              <a:rPr lang="nl-BE" sz="2200" b="1" dirty="0" err="1" smtClean="0"/>
              <a:t>nodes</a:t>
            </a:r>
            <a:endParaRPr lang="nl-BE" sz="2200" b="1" dirty="0"/>
          </a:p>
        </p:txBody>
      </p:sp>
    </p:spTree>
    <p:extLst>
      <p:ext uri="{BB962C8B-B14F-4D97-AF65-F5344CB8AC3E}">
        <p14:creationId xmlns:p14="http://schemas.microsoft.com/office/powerpoint/2010/main" val="26471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15" y="0"/>
            <a:ext cx="8229600" cy="899886"/>
          </a:xfrm>
        </p:spPr>
        <p:txBody>
          <a:bodyPr/>
          <a:lstStyle/>
          <a:p>
            <a:r>
              <a:rPr lang="nl-BE" dirty="0" smtClean="0"/>
              <a:t>Conclusies</a:t>
            </a:r>
            <a:endParaRPr lang="nl-BE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585547"/>
              </p:ext>
            </p:extLst>
          </p:nvPr>
        </p:nvGraphicFramePr>
        <p:xfrm>
          <a:off x="486229" y="1045028"/>
          <a:ext cx="8323943" cy="5675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125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30" y="12700"/>
            <a:ext cx="8229600" cy="1143000"/>
          </a:xfrm>
        </p:spPr>
        <p:txBody>
          <a:bodyPr>
            <a:normAutofit/>
          </a:bodyPr>
          <a:lstStyle/>
          <a:p>
            <a:r>
              <a:rPr lang="nl-BE" sz="4000" dirty="0"/>
              <a:t>P</a:t>
            </a:r>
            <a:r>
              <a:rPr lang="nl-BE" sz="4000" dirty="0" smtClean="0"/>
              <a:t>ublicaties op </a:t>
            </a:r>
            <a:r>
              <a:rPr lang="nl-BE" sz="4000" b="1" dirty="0" smtClean="0"/>
              <a:t>www.smalsresearch.be</a:t>
            </a:r>
            <a:endParaRPr lang="nl-BE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126</a:t>
            </a:fld>
            <a:endParaRPr lang="nl-BE" dirty="0"/>
          </a:p>
        </p:txBody>
      </p:sp>
      <p:grpSp>
        <p:nvGrpSpPr>
          <p:cNvPr id="5" name="Group 4"/>
          <p:cNvGrpSpPr/>
          <p:nvPr/>
        </p:nvGrpSpPr>
        <p:grpSpPr>
          <a:xfrm>
            <a:off x="4791878" y="3087593"/>
            <a:ext cx="3921350" cy="1698780"/>
            <a:chOff x="467430" y="1268700"/>
            <a:chExt cx="3921350" cy="1698780"/>
          </a:xfrm>
        </p:grpSpPr>
        <p:sp>
          <p:nvSpPr>
            <p:cNvPr id="6" name="Rounded Rectangle 5"/>
            <p:cNvSpPr/>
            <p:nvPr/>
          </p:nvSpPr>
          <p:spPr>
            <a:xfrm>
              <a:off x="467430" y="1268700"/>
              <a:ext cx="3921350" cy="1675673"/>
            </a:xfrm>
            <a:prstGeom prst="roundRect">
              <a:avLst>
                <a:gd name="adj" fmla="val 9637"/>
              </a:avLst>
            </a:prstGeom>
            <a:solidFill>
              <a:schemeClr val="bg1">
                <a:lumMod val="95000"/>
              </a:schemeClr>
            </a:solidFill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707" y="1293704"/>
              <a:ext cx="3225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b="1" dirty="0" smtClean="0"/>
                <a:t>Rapport</a:t>
              </a:r>
              <a:endParaRPr lang="nl-BE" sz="28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51432" y="1775221"/>
              <a:ext cx="375334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2400" i="1" dirty="0"/>
                <a:t>Medische voorschriften op een publieke blockchain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77833" y="2598148"/>
              <a:ext cx="1245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Binnenkort</a:t>
              </a:r>
              <a:endParaRPr lang="nl-BE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91878" y="1226410"/>
            <a:ext cx="3921350" cy="1673380"/>
            <a:chOff x="4788031" y="3645030"/>
            <a:chExt cx="3921350" cy="1673380"/>
          </a:xfrm>
        </p:grpSpPr>
        <p:sp>
          <p:nvSpPr>
            <p:cNvPr id="21" name="Rounded Rectangle 20"/>
            <p:cNvSpPr/>
            <p:nvPr/>
          </p:nvSpPr>
          <p:spPr>
            <a:xfrm>
              <a:off x="4788031" y="3645030"/>
              <a:ext cx="3921350" cy="1673380"/>
            </a:xfrm>
            <a:prstGeom prst="roundRect">
              <a:avLst>
                <a:gd name="adj" fmla="val 9637"/>
              </a:avLst>
            </a:prstGeom>
            <a:solidFill>
              <a:schemeClr val="bg1">
                <a:lumMod val="95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06685" y="3759444"/>
              <a:ext cx="1884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800" b="1" dirty="0" smtClean="0"/>
                <a:t>Presentatie</a:t>
              </a:r>
              <a:endParaRPr lang="nl-BE" sz="28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00131" y="4747763"/>
              <a:ext cx="1297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Maart 2017</a:t>
              </a:r>
              <a:endParaRPr lang="nl-BE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72033" y="4286098"/>
              <a:ext cx="37533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2400" i="1" dirty="0"/>
                <a:t>Blockchain </a:t>
              </a:r>
              <a:r>
                <a:rPr lang="nl-BE" sz="2400" i="1" dirty="0" smtClean="0"/>
                <a:t>&amp; </a:t>
              </a:r>
              <a:r>
                <a:rPr lang="nl-BE" sz="2400" i="1" dirty="0"/>
                <a:t>Smart Contract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0298" y="4950236"/>
            <a:ext cx="3921350" cy="1673380"/>
            <a:chOff x="467430" y="1340710"/>
            <a:chExt cx="3921350" cy="1673380"/>
          </a:xfrm>
        </p:grpSpPr>
        <p:sp>
          <p:nvSpPr>
            <p:cNvPr id="11" name="Rounded Rectangle 10"/>
            <p:cNvSpPr/>
            <p:nvPr/>
          </p:nvSpPr>
          <p:spPr>
            <a:xfrm>
              <a:off x="467430" y="1340710"/>
              <a:ext cx="3921350" cy="1673380"/>
            </a:xfrm>
            <a:prstGeom prst="roundRect">
              <a:avLst>
                <a:gd name="adj" fmla="val 9637"/>
              </a:avLst>
            </a:prstGeom>
            <a:solidFill>
              <a:schemeClr val="bg1">
                <a:lumMod val="95000"/>
              </a:schemeClr>
            </a:solidFill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4884" y="1865990"/>
              <a:ext cx="37464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2400" i="1" dirty="0"/>
                <a:t>Beslissingsmodel: Wanneer blockchain gebruiken?</a:t>
              </a:r>
              <a:endParaRPr lang="nl-BE" sz="2400" i="1" dirty="0" smtClean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30638" y="2644758"/>
              <a:ext cx="1394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Januari 2017</a:t>
              </a:r>
              <a:endParaRPr lang="nl-BE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98069" y="1388768"/>
              <a:ext cx="14854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800" b="1" dirty="0" err="1" smtClean="0"/>
                <a:t>Blogpost</a:t>
              </a:r>
              <a:endParaRPr lang="nl-BE" sz="2800" b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7430" y="3082645"/>
            <a:ext cx="3921350" cy="1691028"/>
            <a:chOff x="467430" y="1340709"/>
            <a:chExt cx="3921350" cy="1691028"/>
          </a:xfrm>
        </p:grpSpPr>
        <p:sp>
          <p:nvSpPr>
            <p:cNvPr id="29" name="Rounded Rectangle 28"/>
            <p:cNvSpPr/>
            <p:nvPr/>
          </p:nvSpPr>
          <p:spPr>
            <a:xfrm>
              <a:off x="467430" y="1340709"/>
              <a:ext cx="3921350" cy="1674000"/>
            </a:xfrm>
            <a:prstGeom prst="roundRect">
              <a:avLst>
                <a:gd name="adj" fmla="val 9637"/>
              </a:avLst>
            </a:prstGeom>
            <a:solidFill>
              <a:schemeClr val="bg1">
                <a:lumMod val="95000"/>
              </a:schemeClr>
            </a:solidFill>
            <a:ln w="508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7430" y="1865990"/>
              <a:ext cx="39213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2400" i="1" dirty="0"/>
                <a:t>Smart Contracts – Autonome code op een blockchain</a:t>
              </a:r>
              <a:endParaRPr lang="nl-BE" sz="2400" i="1" dirty="0" smtClean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81843" y="2662405"/>
              <a:ext cx="149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Oktober 2016</a:t>
              </a:r>
              <a:endParaRPr lang="nl-BE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98069" y="1388768"/>
              <a:ext cx="14854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800" b="1" dirty="0" err="1" smtClean="0"/>
                <a:t>Blogpost</a:t>
              </a:r>
              <a:endParaRPr lang="nl-BE" sz="28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0129" y="1240548"/>
            <a:ext cx="3921350" cy="1691028"/>
            <a:chOff x="467430" y="1340709"/>
            <a:chExt cx="3921350" cy="1691028"/>
          </a:xfrm>
        </p:grpSpPr>
        <p:sp>
          <p:nvSpPr>
            <p:cNvPr id="34" name="Rounded Rectangle 33"/>
            <p:cNvSpPr/>
            <p:nvPr/>
          </p:nvSpPr>
          <p:spPr>
            <a:xfrm>
              <a:off x="467430" y="1340709"/>
              <a:ext cx="3921350" cy="1674000"/>
            </a:xfrm>
            <a:prstGeom prst="roundRect">
              <a:avLst>
                <a:gd name="adj" fmla="val 9637"/>
              </a:avLst>
            </a:prstGeom>
            <a:solidFill>
              <a:schemeClr val="bg1">
                <a:lumMod val="95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7430" y="1865990"/>
              <a:ext cx="39213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2400" i="1" dirty="0"/>
                <a:t>Blockchain, het kloppend hart van Bitcoin</a:t>
              </a:r>
              <a:endParaRPr lang="nl-BE" sz="2400" i="1" dirty="0" smtClean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81843" y="2662405"/>
              <a:ext cx="1503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Februari 2016</a:t>
              </a:r>
              <a:endParaRPr lang="nl-BE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98069" y="1388768"/>
              <a:ext cx="14854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800" b="1" dirty="0" err="1" smtClean="0"/>
                <a:t>Blogpost</a:t>
              </a:r>
              <a:endParaRPr lang="nl-BE" sz="2800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91878" y="4974176"/>
            <a:ext cx="3921350" cy="1673380"/>
            <a:chOff x="4788031" y="3645030"/>
            <a:chExt cx="3921350" cy="1673380"/>
          </a:xfrm>
        </p:grpSpPr>
        <p:sp>
          <p:nvSpPr>
            <p:cNvPr id="40" name="Rounded Rectangle 39"/>
            <p:cNvSpPr/>
            <p:nvPr/>
          </p:nvSpPr>
          <p:spPr>
            <a:xfrm>
              <a:off x="4788031" y="3645030"/>
              <a:ext cx="3921350" cy="1673380"/>
            </a:xfrm>
            <a:prstGeom prst="roundRect">
              <a:avLst>
                <a:gd name="adj" fmla="val 9637"/>
              </a:avLst>
            </a:prstGeom>
            <a:solidFill>
              <a:schemeClr val="bg1">
                <a:lumMod val="95000"/>
              </a:schemeClr>
            </a:solidFill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28934" y="4202772"/>
              <a:ext cx="4395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800" b="1" dirty="0" smtClean="0"/>
                <a:t>…</a:t>
              </a:r>
              <a:endParaRPr lang="nl-BE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6762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127</a:t>
            </a:fld>
            <a:endParaRPr lang="nl-BE" dirty="0"/>
          </a:p>
        </p:txBody>
      </p:sp>
      <p:grpSp>
        <p:nvGrpSpPr>
          <p:cNvPr id="10" name="Group 9"/>
          <p:cNvGrpSpPr/>
          <p:nvPr/>
        </p:nvGrpSpPr>
        <p:grpSpPr>
          <a:xfrm>
            <a:off x="437828" y="4149100"/>
            <a:ext cx="8200527" cy="2016024"/>
            <a:chOff x="547937" y="4005064"/>
            <a:chExt cx="8200527" cy="2016024"/>
          </a:xfrm>
        </p:grpSpPr>
        <p:sp>
          <p:nvSpPr>
            <p:cNvPr id="11" name="Rounded Rectangle 10"/>
            <p:cNvSpPr/>
            <p:nvPr/>
          </p:nvSpPr>
          <p:spPr>
            <a:xfrm>
              <a:off x="547937" y="4005064"/>
              <a:ext cx="8200527" cy="2016024"/>
            </a:xfrm>
            <a:prstGeom prst="roundRect">
              <a:avLst>
                <a:gd name="adj" fmla="val 1082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BE" sz="3200" b="1" dirty="0" err="1" smtClean="0">
                  <a:solidFill>
                    <a:schemeClr val="tx1"/>
                  </a:solidFill>
                </a:rPr>
                <a:t>Smals</a:t>
              </a:r>
              <a:r>
                <a:rPr lang="fr-BE" sz="3200" b="1" dirty="0" smtClean="0">
                  <a:solidFill>
                    <a:schemeClr val="tx1"/>
                  </a:solidFill>
                </a:rPr>
                <a:t>        </a:t>
              </a:r>
              <a:r>
                <a:rPr lang="fr-BE" sz="2400" dirty="0" smtClean="0">
                  <a:solidFill>
                    <a:schemeClr val="tx1"/>
                  </a:solidFill>
                </a:rPr>
                <a:t>www.smals.be</a:t>
              </a:r>
            </a:p>
            <a:p>
              <a:r>
                <a:rPr lang="fr-BE" sz="2400" dirty="0">
                  <a:solidFill>
                    <a:schemeClr val="tx1"/>
                  </a:solidFill>
                </a:rPr>
                <a:t>	</a:t>
              </a:r>
              <a:r>
                <a:rPr lang="fr-BE" sz="2400" dirty="0" smtClean="0">
                  <a:solidFill>
                    <a:schemeClr val="tx1"/>
                  </a:solidFill>
                </a:rPr>
                <a:t>            @</a:t>
              </a:r>
              <a:r>
                <a:rPr lang="fr-BE" sz="2400" dirty="0" err="1" smtClean="0">
                  <a:solidFill>
                    <a:schemeClr val="tx1"/>
                  </a:solidFill>
                </a:rPr>
                <a:t>Smals_ICT</a:t>
              </a:r>
              <a:endParaRPr lang="fr-BE" sz="2400" dirty="0" smtClean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fr-BE" sz="2400" b="1" dirty="0" smtClean="0">
                  <a:solidFill>
                    <a:schemeClr val="tx1"/>
                  </a:solidFill>
                </a:rPr>
                <a:t>	            </a:t>
              </a:r>
              <a:r>
                <a:rPr lang="fr-BE" sz="2400" dirty="0" smtClean="0">
                  <a:solidFill>
                    <a:schemeClr val="tx1"/>
                  </a:solidFill>
                </a:rPr>
                <a:t>www.smalsresearch.be</a:t>
              </a:r>
            </a:p>
            <a:p>
              <a:r>
                <a:rPr lang="fr-BE" sz="2400" b="1" dirty="0">
                  <a:solidFill>
                    <a:schemeClr val="tx1"/>
                  </a:solidFill>
                </a:rPr>
                <a:t>	</a:t>
              </a:r>
              <a:r>
                <a:rPr lang="fr-BE" sz="2400" b="1" dirty="0" smtClean="0">
                  <a:solidFill>
                    <a:schemeClr val="tx1"/>
                  </a:solidFill>
                </a:rPr>
                <a:t>            </a:t>
              </a:r>
              <a:r>
                <a:rPr lang="fr-BE" sz="2400" dirty="0" smtClean="0">
                  <a:solidFill>
                    <a:schemeClr val="tx1"/>
                  </a:solidFill>
                </a:rPr>
                <a:t>@</a:t>
              </a:r>
              <a:r>
                <a:rPr lang="fr-BE" sz="2400" dirty="0" err="1" smtClean="0">
                  <a:solidFill>
                    <a:schemeClr val="tx1"/>
                  </a:solidFill>
                </a:rPr>
                <a:t>SmalsResearch</a:t>
              </a:r>
              <a:endParaRPr lang="en-GB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172" y="4280192"/>
              <a:ext cx="360000" cy="36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3172" y="4650280"/>
              <a:ext cx="432000" cy="432000"/>
            </a:xfrm>
            <a:prstGeom prst="rect">
              <a:avLst/>
            </a:prstGeom>
          </p:spPr>
        </p:pic>
        <p:pic>
          <p:nvPicPr>
            <p:cNvPr id="14" name="Picture 5" descr="https://www.socialsecurity.be/wrep/common/images/logo2-SmalS-173x141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30" y="471632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172" y="5161221"/>
              <a:ext cx="360000" cy="360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3172" y="5545372"/>
              <a:ext cx="432000" cy="432000"/>
            </a:xfrm>
            <a:prstGeom prst="rect">
              <a:avLst/>
            </a:prstGeom>
          </p:spPr>
        </p:pic>
        <p:sp>
          <p:nvSpPr>
            <p:cNvPr id="17" name="Rounded Rectangle 16"/>
            <p:cNvSpPr>
              <a:spLocks noChangeAspect="1"/>
            </p:cNvSpPr>
            <p:nvPr/>
          </p:nvSpPr>
          <p:spPr>
            <a:xfrm>
              <a:off x="5918821" y="4163938"/>
              <a:ext cx="2540183" cy="1728000"/>
            </a:xfrm>
            <a:prstGeom prst="roundRect">
              <a:avLst>
                <a:gd name="adj" fmla="val 10342"/>
              </a:avLst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7828" y="890076"/>
            <a:ext cx="6366420" cy="2592960"/>
            <a:chOff x="437828" y="908048"/>
            <a:chExt cx="6366420" cy="2592960"/>
          </a:xfrm>
        </p:grpSpPr>
        <p:sp>
          <p:nvSpPr>
            <p:cNvPr id="6" name="Rounded Rectangle 5"/>
            <p:cNvSpPr/>
            <p:nvPr/>
          </p:nvSpPr>
          <p:spPr>
            <a:xfrm>
              <a:off x="437828" y="908048"/>
              <a:ext cx="6366420" cy="2592960"/>
            </a:xfrm>
            <a:prstGeom prst="roundRect">
              <a:avLst>
                <a:gd name="adj" fmla="val 5638"/>
              </a:avLst>
            </a:prstGeom>
            <a:solidFill>
              <a:srgbClr val="C9C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fr-BE" sz="2800" b="1" dirty="0" smtClean="0">
                  <a:solidFill>
                    <a:schemeClr val="tx1"/>
                  </a:solidFill>
                </a:rPr>
                <a:t> Kristof </a:t>
              </a:r>
              <a:r>
                <a:rPr lang="fr-BE" sz="2800" b="1" dirty="0" err="1" smtClean="0">
                  <a:solidFill>
                    <a:schemeClr val="tx1"/>
                  </a:solidFill>
                </a:rPr>
                <a:t>Verslype</a:t>
              </a:r>
              <a:endParaRPr lang="fr-BE" sz="2800" b="1" dirty="0" smtClean="0">
                <a:solidFill>
                  <a:schemeClr val="tx1"/>
                </a:solidFill>
              </a:endParaRPr>
            </a:p>
            <a:p>
              <a:pPr lvl="1"/>
              <a:endParaRPr lang="fr-BE" dirty="0" smtClean="0">
                <a:solidFill>
                  <a:schemeClr val="tx1"/>
                </a:solidFill>
              </a:endParaRPr>
            </a:p>
            <a:p>
              <a:pPr lvl="1"/>
              <a:r>
                <a:rPr lang="fr-BE" sz="2400" dirty="0" smtClean="0">
                  <a:solidFill>
                    <a:schemeClr val="tx1"/>
                  </a:solidFill>
                </a:rPr>
                <a:t>                                                   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123" y="1528203"/>
              <a:ext cx="526789" cy="504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495" y="1992349"/>
              <a:ext cx="602045" cy="576000"/>
            </a:xfrm>
            <a:prstGeom prst="rect">
              <a:avLst/>
            </a:prstGeom>
          </p:spPr>
        </p:pic>
        <p:sp>
          <p:nvSpPr>
            <p:cNvPr id="9" name="Rounded Rectangle 8"/>
            <p:cNvSpPr>
              <a:spLocks noChangeAspect="1"/>
            </p:cNvSpPr>
            <p:nvPr/>
          </p:nvSpPr>
          <p:spPr>
            <a:xfrm>
              <a:off x="651931" y="1556940"/>
              <a:ext cx="1459752" cy="1440000"/>
            </a:xfrm>
            <a:prstGeom prst="roundRect">
              <a:avLst>
                <a:gd name="adj" fmla="val 10342"/>
              </a:avLst>
            </a:prstGeom>
            <a:blipFill>
              <a:blip r:embed="rId8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517" y="2528494"/>
              <a:ext cx="432000" cy="432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915770" y="2513661"/>
              <a:ext cx="23280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BE" sz="2400" dirty="0" smtClean="0"/>
                <a:t>@</a:t>
              </a:r>
              <a:r>
                <a:rPr lang="fr-BE" sz="2400" dirty="0" err="1" smtClean="0"/>
                <a:t>KristofVerslype</a:t>
              </a:r>
              <a:endParaRPr lang="fr-BE" sz="24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15770" y="1549370"/>
              <a:ext cx="17908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BE" sz="2400" dirty="0"/>
                <a:t>02 787 53 76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15770" y="2049516"/>
              <a:ext cx="34304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BE" sz="2400" dirty="0"/>
                <a:t>k</a:t>
              </a:r>
              <a:r>
                <a:rPr lang="fr-BE" sz="2400" dirty="0" smtClean="0"/>
                <a:t>ristof.verslype@smals.be</a:t>
              </a:r>
              <a:endParaRPr lang="fr-BE" sz="2400" dirty="0"/>
            </a:p>
          </p:txBody>
        </p:sp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3026" y="2996940"/>
              <a:ext cx="341569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915769" y="2960494"/>
              <a:ext cx="36776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2400" dirty="0" smtClean="0"/>
                <a:t>be.linkedin.com/in/</a:t>
              </a:r>
              <a:r>
                <a:rPr lang="nl-BE" sz="2400" dirty="0" err="1" smtClean="0"/>
                <a:t>verslype</a:t>
              </a:r>
              <a:endParaRPr lang="nl-BE" sz="2400" dirty="0"/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85816"/>
            <a:ext cx="2128984" cy="320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133474"/>
          </a:xfrm>
        </p:spPr>
        <p:txBody>
          <a:bodyPr/>
          <a:lstStyle/>
          <a:p>
            <a:r>
              <a:rPr lang="nl-BE" dirty="0" err="1" smtClean="0"/>
              <a:t>Dilbert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128</a:t>
            </a:fld>
            <a:endParaRPr lang="nl-BE" dirty="0"/>
          </a:p>
        </p:txBody>
      </p:sp>
      <p:pic>
        <p:nvPicPr>
          <p:cNvPr id="14340" name="Picture 4" descr="https://cdn0.vox-cdn.com/uploads/chorus_asset/file/7310597/dilbert-ch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133475"/>
            <a:ext cx="8199762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ripple.com/wp-content/uploads/2016/01/blockcha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906836"/>
            <a:ext cx="8199913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6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439"/>
            <a:ext cx="8229600" cy="774332"/>
          </a:xfrm>
        </p:spPr>
        <p:txBody>
          <a:bodyPr/>
          <a:lstStyle/>
          <a:p>
            <a:r>
              <a:rPr lang="nl-BE" dirty="0" smtClean="0"/>
              <a:t>Referenties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740229"/>
            <a:ext cx="8788400" cy="6003471"/>
          </a:xfrm>
        </p:spPr>
        <p:txBody>
          <a:bodyPr>
            <a:normAutofit fontScale="47500" lnSpcReduction="20000"/>
          </a:bodyPr>
          <a:lstStyle/>
          <a:p>
            <a:r>
              <a:rPr lang="nl-BE" dirty="0" err="1" smtClean="0"/>
              <a:t>Nakamoto</a:t>
            </a:r>
            <a:r>
              <a:rPr lang="nl-BE" dirty="0" smtClean="0"/>
              <a:t> </a:t>
            </a:r>
            <a:r>
              <a:rPr lang="nl-BE" dirty="0" err="1" smtClean="0"/>
              <a:t>Satoshi</a:t>
            </a:r>
            <a:r>
              <a:rPr lang="nl-BE" dirty="0" smtClean="0"/>
              <a:t>. </a:t>
            </a:r>
            <a:r>
              <a:rPr lang="en-US" b="1" dirty="0"/>
              <a:t>Bitcoin: A Peer-to-Peer Electronic </a:t>
            </a:r>
            <a:r>
              <a:rPr lang="en-US" b="1" dirty="0" smtClean="0"/>
              <a:t>Cash System</a:t>
            </a:r>
            <a:r>
              <a:rPr lang="en-US" dirty="0"/>
              <a:t>.</a:t>
            </a:r>
            <a:r>
              <a:rPr lang="en-US" dirty="0" smtClean="0"/>
              <a:t> 2009 </a:t>
            </a:r>
            <a:br>
              <a:rPr lang="en-US" dirty="0" smtClean="0"/>
            </a:br>
            <a:r>
              <a:rPr lang="nl-BE" dirty="0" smtClean="0">
                <a:hlinkClick r:id="rId2"/>
              </a:rPr>
              <a:t>https</a:t>
            </a:r>
            <a:r>
              <a:rPr lang="nl-BE" dirty="0">
                <a:hlinkClick r:id="rId2"/>
              </a:rPr>
              <a:t>://</a:t>
            </a:r>
            <a:r>
              <a:rPr lang="nl-BE" dirty="0" smtClean="0">
                <a:hlinkClick r:id="rId2"/>
              </a:rPr>
              <a:t>bitcoin.org/bitcoin.pdf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sz="600" dirty="0" smtClean="0"/>
              <a:t> </a:t>
            </a:r>
            <a:endParaRPr lang="nl-BE" dirty="0" smtClean="0"/>
          </a:p>
          <a:p>
            <a:r>
              <a:rPr lang="nl-BE" dirty="0" err="1"/>
              <a:t>Arvind</a:t>
            </a:r>
            <a:r>
              <a:rPr lang="nl-BE" dirty="0"/>
              <a:t> </a:t>
            </a:r>
            <a:r>
              <a:rPr lang="nl-BE" dirty="0" err="1" smtClean="0"/>
              <a:t>Narayanan</a:t>
            </a:r>
            <a:r>
              <a:rPr lang="nl-BE" dirty="0"/>
              <a:t>, Joseph </a:t>
            </a:r>
            <a:r>
              <a:rPr lang="nl-BE" dirty="0" err="1" smtClean="0"/>
              <a:t>Bonneau</a:t>
            </a:r>
            <a:r>
              <a:rPr lang="nl-BE" dirty="0"/>
              <a:t>, Edward W. </a:t>
            </a:r>
            <a:r>
              <a:rPr lang="nl-BE" dirty="0" smtClean="0"/>
              <a:t>Felten, </a:t>
            </a:r>
            <a:r>
              <a:rPr lang="nl-BE" dirty="0"/>
              <a:t>Andrew </a:t>
            </a:r>
            <a:r>
              <a:rPr lang="nl-BE" dirty="0" smtClean="0"/>
              <a:t>Miller, </a:t>
            </a:r>
            <a:r>
              <a:rPr lang="nl-BE" dirty="0"/>
              <a:t>Steven </a:t>
            </a:r>
            <a:r>
              <a:rPr lang="nl-BE" dirty="0" err="1" smtClean="0"/>
              <a:t>Goldfeder</a:t>
            </a:r>
            <a:r>
              <a:rPr lang="nl-BE" dirty="0" smtClean="0"/>
              <a:t>. </a:t>
            </a:r>
            <a:r>
              <a:rPr lang="nl-BE" b="1" dirty="0" smtClean="0"/>
              <a:t>Bitcoin </a:t>
            </a:r>
            <a:r>
              <a:rPr lang="nl-BE" b="1" dirty="0" err="1" smtClean="0"/>
              <a:t>and</a:t>
            </a:r>
            <a:r>
              <a:rPr lang="nl-BE" b="1" dirty="0" smtClean="0"/>
              <a:t> </a:t>
            </a:r>
            <a:r>
              <a:rPr lang="nl-BE" b="1" dirty="0" err="1" smtClean="0"/>
              <a:t>Cryptocurrency</a:t>
            </a:r>
            <a:r>
              <a:rPr lang="nl-BE" b="1" dirty="0" smtClean="0"/>
              <a:t> Technologies</a:t>
            </a:r>
            <a:r>
              <a:rPr lang="nl-BE" dirty="0" smtClean="0"/>
              <a:t>. 2016 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http://bitcoinbook.cs.princeton.edu/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nl-BE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nl-BE" sz="13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dirty="0" err="1" smtClean="0"/>
              <a:t>Fleder</a:t>
            </a:r>
            <a:r>
              <a:rPr lang="nl-BE" dirty="0"/>
              <a:t>, Michael, Michael S. </a:t>
            </a:r>
            <a:r>
              <a:rPr lang="nl-BE" dirty="0" err="1"/>
              <a:t>Kester</a:t>
            </a:r>
            <a:r>
              <a:rPr lang="nl-BE" dirty="0"/>
              <a:t>,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Sudeep</a:t>
            </a:r>
            <a:r>
              <a:rPr lang="nl-BE" dirty="0"/>
              <a:t> </a:t>
            </a:r>
            <a:r>
              <a:rPr lang="nl-BE" dirty="0" err="1"/>
              <a:t>Pillai</a:t>
            </a:r>
            <a:r>
              <a:rPr lang="nl-BE" dirty="0"/>
              <a:t>. MIT. </a:t>
            </a:r>
            <a:r>
              <a:rPr lang="nl-BE" b="1" dirty="0" smtClean="0"/>
              <a:t>Bitcoin </a:t>
            </a:r>
            <a:r>
              <a:rPr lang="nl-BE" b="1" dirty="0"/>
              <a:t>transaction </a:t>
            </a:r>
            <a:r>
              <a:rPr lang="nl-BE" b="1" dirty="0" err="1"/>
              <a:t>graph</a:t>
            </a:r>
            <a:r>
              <a:rPr lang="nl-BE" b="1" dirty="0"/>
              <a:t> </a:t>
            </a:r>
            <a:r>
              <a:rPr lang="nl-BE" b="1" dirty="0" smtClean="0"/>
              <a:t>analysis</a:t>
            </a:r>
            <a:r>
              <a:rPr lang="nl-BE" dirty="0"/>
              <a:t>.</a:t>
            </a:r>
            <a:r>
              <a:rPr lang="nl-BE" dirty="0" smtClean="0"/>
              <a:t> </a:t>
            </a:r>
            <a:r>
              <a:rPr lang="nl-BE" dirty="0" err="1"/>
              <a:t>arXiv</a:t>
            </a:r>
            <a:r>
              <a:rPr lang="nl-BE" dirty="0"/>
              <a:t> </a:t>
            </a:r>
            <a:r>
              <a:rPr lang="nl-BE" dirty="0" err="1"/>
              <a:t>preprint</a:t>
            </a:r>
            <a:r>
              <a:rPr lang="nl-BE" dirty="0"/>
              <a:t> arXiv:1502.01657 (2015</a:t>
            </a:r>
            <a:r>
              <a:rPr lang="nl-BE" dirty="0" smtClean="0"/>
              <a:t>). 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hlinkClick r:id="rId4"/>
              </a:rPr>
              <a:t>https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  <a:hlinkClick r:id="rId4"/>
              </a:rPr>
              <a:t>://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hlinkClick r:id="rId4"/>
              </a:rPr>
              <a:t>people.csail.mit.edu/spillai/data/papers/bitcoin-transaction-graph-analysis.pdf</a:t>
            </a:r>
            <a:endParaRPr lang="nl-B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dirty="0"/>
              <a:t>Patrick </a:t>
            </a:r>
            <a:r>
              <a:rPr lang="nl-BE" dirty="0" err="1"/>
              <a:t>McCorry</a:t>
            </a:r>
            <a:r>
              <a:rPr lang="nl-BE" dirty="0"/>
              <a:t>, </a:t>
            </a:r>
            <a:r>
              <a:rPr lang="nl-BE" dirty="0" err="1"/>
              <a:t>Siamak</a:t>
            </a:r>
            <a:r>
              <a:rPr lang="nl-BE" dirty="0"/>
              <a:t> F. </a:t>
            </a:r>
            <a:r>
              <a:rPr lang="nl-BE" dirty="0" err="1"/>
              <a:t>Shahandashti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Feng </a:t>
            </a:r>
            <a:r>
              <a:rPr lang="nl-BE" dirty="0" smtClean="0"/>
              <a:t>Hao. </a:t>
            </a:r>
            <a:r>
              <a:rPr lang="en-US" b="1" dirty="0" smtClean="0"/>
              <a:t>A </a:t>
            </a:r>
            <a:r>
              <a:rPr lang="en-US" b="1" dirty="0"/>
              <a:t>Smart Contract for Boardroom Voting </a:t>
            </a:r>
            <a:r>
              <a:rPr lang="en-US" b="1" dirty="0" smtClean="0"/>
              <a:t>with Maximum </a:t>
            </a:r>
            <a:r>
              <a:rPr lang="en-US" b="1" dirty="0"/>
              <a:t>Voter </a:t>
            </a:r>
            <a:r>
              <a:rPr lang="en-US" b="1" dirty="0" smtClean="0"/>
              <a:t>Privacy. </a:t>
            </a:r>
            <a:r>
              <a:rPr lang="en-US" dirty="0"/>
              <a:t>2017.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eprint.iacr.org/2017/110.pdf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nl-BE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13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US" dirty="0" smtClean="0"/>
              <a:t>World Economic Forum. </a:t>
            </a:r>
            <a:r>
              <a:rPr lang="en-US" b="1" dirty="0" smtClean="0"/>
              <a:t>Deep Shift Technology </a:t>
            </a:r>
            <a:r>
              <a:rPr lang="en-US" b="1" dirty="0"/>
              <a:t>Tipping </a:t>
            </a:r>
            <a:r>
              <a:rPr lang="en-US" b="1" dirty="0" smtClean="0"/>
              <a:t>Points and </a:t>
            </a:r>
            <a:r>
              <a:rPr lang="en-US" b="1" dirty="0"/>
              <a:t>Societal </a:t>
            </a:r>
            <a:r>
              <a:rPr lang="en-US" b="1" dirty="0" smtClean="0"/>
              <a:t>Impact. </a:t>
            </a:r>
            <a:r>
              <a:rPr lang="nl-BE" dirty="0" smtClean="0"/>
              <a:t>2015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nl-BE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dirty="0" smtClean="0">
                <a:solidFill>
                  <a:schemeClr val="bg1">
                    <a:lumMod val="50000"/>
                  </a:schemeClr>
                </a:solidFill>
                <a:hlinkClick r:id="rId6"/>
              </a:rPr>
              <a:t>http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  <a:hlinkClick r:id="rId6"/>
              </a:rPr>
              <a:t>://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hlinkClick r:id="rId6"/>
              </a:rPr>
              <a:t>www3.weforum.org/docs/WEF_GAC15_Technological_Tipping_Points_report_2015.pdf#page=24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nl-B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 dirty="0"/>
          </a:p>
          <a:p>
            <a:r>
              <a:rPr lang="en-US" dirty="0"/>
              <a:t>Peter </a:t>
            </a:r>
            <a:r>
              <a:rPr lang="en-US" dirty="0" smtClean="0"/>
              <a:t>Kelly-Detwiler, Forbes. </a:t>
            </a:r>
            <a:r>
              <a:rPr lang="en-US" b="1" dirty="0" smtClean="0"/>
              <a:t>Mining </a:t>
            </a:r>
            <a:r>
              <a:rPr lang="en-US" b="1" dirty="0"/>
              <a:t>Bitcoins Is A Surprisingly Energy-Intensive </a:t>
            </a:r>
            <a:r>
              <a:rPr lang="en-US" b="1" dirty="0" smtClean="0"/>
              <a:t>Endeavor</a:t>
            </a:r>
            <a:r>
              <a:rPr lang="en-US" dirty="0" smtClean="0"/>
              <a:t>. </a:t>
            </a:r>
            <a:r>
              <a:rPr lang="en-US" dirty="0"/>
              <a:t>2016 </a:t>
            </a:r>
            <a:br>
              <a:rPr lang="en-US" dirty="0"/>
            </a:b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www.forbes.com/sites/peterdetwiler/2016/07/21/mining-bitcoins-is-a-surprisingly-energy-intensive-endeavor</a:t>
            </a:r>
            <a:r>
              <a:rPr lang="en-US" dirty="0"/>
              <a:t/>
            </a:r>
            <a:br>
              <a:rPr lang="en-US" dirty="0"/>
            </a:br>
            <a:r>
              <a:rPr lang="en-US" sz="1300" dirty="0" smtClean="0"/>
              <a:t> </a:t>
            </a:r>
            <a:endParaRPr lang="en-US" sz="13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dirty="0" err="1" smtClean="0"/>
              <a:t>Kristof</a:t>
            </a:r>
            <a:r>
              <a:rPr lang="nl-BE" dirty="0" smtClean="0"/>
              <a:t> </a:t>
            </a:r>
            <a:r>
              <a:rPr lang="nl-BE" dirty="0" err="1" smtClean="0"/>
              <a:t>Verslype</a:t>
            </a:r>
            <a:r>
              <a:rPr lang="nl-BE" dirty="0"/>
              <a:t>, Smals Research. </a:t>
            </a:r>
            <a:r>
              <a:rPr lang="nl-BE" b="1" dirty="0"/>
              <a:t>Blockchain, het kloppend hart van </a:t>
            </a:r>
            <a:r>
              <a:rPr lang="nl-BE" b="1" dirty="0" smtClean="0"/>
              <a:t>Bitcoin. </a:t>
            </a:r>
            <a:r>
              <a:rPr lang="nl-BE" dirty="0" smtClean="0"/>
              <a:t>2016. 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hlinkClick r:id="rId8"/>
              </a:rPr>
              <a:t>https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  <a:hlinkClick r:id="rId8"/>
              </a:rPr>
              <a:t>://www.smalsresearch.be/blockchain-het-kloppend-hart-van-bitcoin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hlinkClick r:id="rId8"/>
              </a:rPr>
              <a:t>/</a:t>
            </a:r>
            <a:endParaRPr lang="nl-BE" dirty="0">
              <a:solidFill>
                <a:schemeClr val="bg1">
                  <a:lumMod val="50000"/>
                </a:schemeClr>
              </a:solidFill>
            </a:endParaRPr>
          </a:p>
          <a:p>
            <a:endParaRPr lang="nl-BE" sz="13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dirty="0" err="1"/>
              <a:t>Kristof</a:t>
            </a:r>
            <a:r>
              <a:rPr lang="nl-BE" dirty="0"/>
              <a:t> </a:t>
            </a:r>
            <a:r>
              <a:rPr lang="nl-BE" dirty="0" err="1"/>
              <a:t>Verslype</a:t>
            </a:r>
            <a:r>
              <a:rPr lang="nl-BE" dirty="0"/>
              <a:t>, Smals Research. </a:t>
            </a:r>
            <a:r>
              <a:rPr lang="nl-BE" b="1" dirty="0"/>
              <a:t>Smart Contracts – Autonome code op een blockchain.</a:t>
            </a:r>
            <a:r>
              <a:rPr lang="nl-BE" dirty="0"/>
              <a:t> 2016</a:t>
            </a:r>
            <a:br>
              <a:rPr lang="nl-BE" dirty="0"/>
            </a:br>
            <a:r>
              <a:rPr lang="nl-BE" dirty="0">
                <a:hlinkClick r:id="rId9"/>
              </a:rPr>
              <a:t>https://www.smalsresearch.be/smart-contracts-autonome-code-op-een-blockchain</a:t>
            </a:r>
            <a:r>
              <a:rPr lang="nl-BE" dirty="0" smtClean="0">
                <a:hlinkClick r:id="rId9"/>
              </a:rPr>
              <a:t>/</a:t>
            </a:r>
            <a:r>
              <a:rPr lang="nl-BE" dirty="0"/>
              <a:t/>
            </a:r>
            <a:br>
              <a:rPr lang="nl-BE" dirty="0"/>
            </a:br>
            <a:r>
              <a:rPr lang="nl-BE" sz="1300" dirty="0" smtClean="0"/>
              <a:t> </a:t>
            </a:r>
            <a:endParaRPr lang="nl-BE" sz="1300" dirty="0"/>
          </a:p>
          <a:p>
            <a:r>
              <a:rPr lang="nl-BE" dirty="0" err="1"/>
              <a:t>Kristof</a:t>
            </a:r>
            <a:r>
              <a:rPr lang="nl-BE" dirty="0"/>
              <a:t> </a:t>
            </a:r>
            <a:r>
              <a:rPr lang="nl-BE" dirty="0" err="1"/>
              <a:t>Verslype</a:t>
            </a:r>
            <a:r>
              <a:rPr lang="nl-BE" dirty="0"/>
              <a:t>, Smals Research. </a:t>
            </a:r>
            <a:r>
              <a:rPr lang="nl-BE" b="1" dirty="0"/>
              <a:t>Beslissingsmodel: Wanneer blockchain gebruiken?</a:t>
            </a:r>
            <a:r>
              <a:rPr lang="nl-BE" dirty="0"/>
              <a:t> 2017</a:t>
            </a:r>
            <a:br>
              <a:rPr lang="nl-BE" dirty="0"/>
            </a:br>
            <a:r>
              <a:rPr lang="nl-BE" dirty="0">
                <a:hlinkClick r:id="rId10"/>
              </a:rPr>
              <a:t>https://www.smalsresearch.be/beslissingsmodel-wanneer-blockchain-gebruiken</a:t>
            </a:r>
            <a:r>
              <a:rPr lang="nl-BE" dirty="0" smtClean="0">
                <a:hlinkClick r:id="rId10"/>
              </a:rPr>
              <a:t>/</a:t>
            </a:r>
            <a:endParaRPr lang="nl-BE" dirty="0"/>
          </a:p>
          <a:p>
            <a:pPr marL="0" indent="0">
              <a:buNone/>
            </a:pPr>
            <a:r>
              <a:rPr lang="nl-BE" sz="1300" u="sng" dirty="0" smtClean="0">
                <a:hlinkClick r:id="rId11"/>
              </a:rPr>
              <a:t> </a:t>
            </a:r>
          </a:p>
          <a:p>
            <a:r>
              <a:rPr lang="nl-BE" dirty="0" smtClean="0"/>
              <a:t>blockchainpilots.nl.</a:t>
            </a:r>
            <a:r>
              <a:rPr lang="nl-BE" b="1" dirty="0" smtClean="0"/>
              <a:t> Resultaten Blockchainpilots (Nederland)</a:t>
            </a:r>
            <a:r>
              <a:rPr lang="nl-BE" dirty="0" smtClean="0"/>
              <a:t>. November 2016 </a:t>
            </a:r>
            <a:r>
              <a:rPr lang="nl-BE" u="sng" dirty="0" smtClean="0">
                <a:hlinkClick r:id="rId11"/>
              </a:rPr>
              <a:t>http</a:t>
            </a:r>
            <a:r>
              <a:rPr lang="nl-BE" u="sng" dirty="0">
                <a:hlinkClick r:id="rId11"/>
              </a:rPr>
              <a:t>://</a:t>
            </a:r>
            <a:r>
              <a:rPr lang="nl-BE" u="sng" dirty="0" smtClean="0">
                <a:hlinkClick r:id="rId11"/>
              </a:rPr>
              <a:t>media.wix.com/ugd/df1122_10b215b09d7447ac97fc8a12d21e4b40.pdf</a:t>
            </a:r>
            <a:endParaRPr lang="nl-BE" u="sng" dirty="0"/>
          </a:p>
          <a:p>
            <a:pPr marL="0" indent="0">
              <a:buNone/>
            </a:pPr>
            <a:r>
              <a:rPr lang="nl-BE" sz="1300" u="sng" dirty="0" smtClean="0"/>
              <a:t> </a:t>
            </a:r>
          </a:p>
          <a:p>
            <a:r>
              <a:rPr lang="nl-BE" b="1" dirty="0" err="1" smtClean="0"/>
              <a:t>Available</a:t>
            </a:r>
            <a:r>
              <a:rPr lang="nl-BE" b="1" dirty="0" smtClean="0"/>
              <a:t> </a:t>
            </a:r>
            <a:r>
              <a:rPr lang="nl-BE" b="1" dirty="0" err="1" smtClean="0"/>
              <a:t>Solidity</a:t>
            </a:r>
            <a:r>
              <a:rPr lang="nl-BE" b="1" dirty="0" smtClean="0"/>
              <a:t> Integration</a:t>
            </a:r>
            <a:r>
              <a:rPr lang="nl-BE" dirty="0" smtClean="0"/>
              <a:t>s. </a:t>
            </a:r>
            <a:r>
              <a:rPr lang="nl-BE" dirty="0"/>
              <a:t>2017.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>
                <a:hlinkClick r:id="rId12"/>
              </a:rPr>
              <a:t>http</a:t>
            </a:r>
            <a:r>
              <a:rPr lang="nl-BE" dirty="0">
                <a:hlinkClick r:id="rId12"/>
              </a:rPr>
              <a:t>://solidity.readthedocs.io/en/latest/#</a:t>
            </a:r>
            <a:r>
              <a:rPr lang="nl-BE" dirty="0" smtClean="0">
                <a:hlinkClick r:id="rId12"/>
              </a:rPr>
              <a:t>available-solidity-integrations</a:t>
            </a:r>
            <a:endParaRPr lang="nl-BE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nl-BE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129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6183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79" y="2973549"/>
            <a:ext cx="4435177" cy="340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62" y="3868756"/>
            <a:ext cx="2924604" cy="239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1446"/>
            <a:ext cx="9144000" cy="1143000"/>
          </a:xfrm>
        </p:spPr>
        <p:txBody>
          <a:bodyPr>
            <a:normAutofit/>
          </a:bodyPr>
          <a:lstStyle/>
          <a:p>
            <a:r>
              <a:rPr lang="nl-BE" dirty="0" smtClean="0"/>
              <a:t>Traditionele Internationale </a:t>
            </a:r>
            <a:r>
              <a:rPr lang="nl-BE" dirty="0"/>
              <a:t>T</a:t>
            </a:r>
            <a:r>
              <a:rPr lang="nl-BE" dirty="0" smtClean="0"/>
              <a:t>ransactie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13</a:t>
            </a:fld>
            <a:endParaRPr lang="nl-B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11" y="4217052"/>
            <a:ext cx="829091" cy="1080000"/>
          </a:xfrm>
        </p:spPr>
      </p:pic>
      <p:sp>
        <p:nvSpPr>
          <p:cNvPr id="7" name="TextBox 6"/>
          <p:cNvSpPr txBox="1"/>
          <p:nvPr/>
        </p:nvSpPr>
        <p:spPr>
          <a:xfrm>
            <a:off x="1910965" y="524310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Bob</a:t>
            </a:r>
            <a:endParaRPr lang="nl-BE" dirty="0"/>
          </a:p>
        </p:txBody>
      </p:sp>
      <p:grpSp>
        <p:nvGrpSpPr>
          <p:cNvPr id="9" name="Group 8"/>
          <p:cNvGrpSpPr/>
          <p:nvPr/>
        </p:nvGrpSpPr>
        <p:grpSpPr>
          <a:xfrm>
            <a:off x="6300192" y="4305817"/>
            <a:ext cx="1080000" cy="1386588"/>
            <a:chOff x="7884488" y="2565024"/>
            <a:chExt cx="1080000" cy="13865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488" y="2565024"/>
              <a:ext cx="1080000" cy="1080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147809" y="358228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Alice</a:t>
              </a:r>
              <a:endParaRPr lang="nl-BE" dirty="0"/>
            </a:p>
          </p:txBody>
        </p:sp>
      </p:grpSp>
      <p:pic>
        <p:nvPicPr>
          <p:cNvPr id="1030" name="Picture 6" descr="http://icons.iconarchive.com/icons/icons-land/gis-gps-map/256/Bank-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34641"/>
            <a:ext cx="1934344" cy="19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cons.iconarchive.com/icons/icons-land/gis-gps-map/256/Bank-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16" y="1068760"/>
            <a:ext cx="1934344" cy="19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2123728" y="2776892"/>
            <a:ext cx="0" cy="128406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032" idx="1"/>
          </p:cNvCxnSpPr>
          <p:nvPr/>
        </p:nvCxnSpPr>
        <p:spPr>
          <a:xfrm>
            <a:off x="3293294" y="2001813"/>
            <a:ext cx="2584722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732240" y="3003105"/>
            <a:ext cx="0" cy="1141939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024" y="2975291"/>
            <a:ext cx="893465" cy="89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2716"/>
            <a:ext cx="893465" cy="89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>
            <a:off x="4239270" y="2001813"/>
            <a:ext cx="684162" cy="0"/>
          </a:xfrm>
          <a:prstGeom prst="straightConnector1">
            <a:avLst/>
          </a:prstGeom>
          <a:ln w="63500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69" y="2968985"/>
            <a:ext cx="893465" cy="89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tangle 22"/>
          <p:cNvSpPr/>
          <p:nvPr/>
        </p:nvSpPr>
        <p:spPr>
          <a:xfrm>
            <a:off x="1010922" y="692696"/>
            <a:ext cx="713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3600" b="1" dirty="0" smtClean="0"/>
              <a:t>Kan dit zonder vertrouwde partijen?</a:t>
            </a:r>
            <a:endParaRPr lang="nl-BE" sz="3600" b="1" dirty="0"/>
          </a:p>
        </p:txBody>
      </p:sp>
      <p:pic>
        <p:nvPicPr>
          <p:cNvPr id="24" name="Picture 2" descr="http://www.canbike.org/public/images/030114/Bitcoin_Logo_Vertica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29" y="1428042"/>
            <a:ext cx="1908470" cy="25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932633" y="4510861"/>
            <a:ext cx="7433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3600" dirty="0" smtClean="0"/>
              <a:t>1</a:t>
            </a:r>
            <a:r>
              <a:rPr lang="nl-BE" sz="3600" baseline="30000" dirty="0" smtClean="0"/>
              <a:t>e</a:t>
            </a:r>
            <a:r>
              <a:rPr lang="nl-BE" sz="3600" dirty="0" smtClean="0"/>
              <a:t>  </a:t>
            </a:r>
            <a:r>
              <a:rPr lang="nl-BE" sz="3600" b="1" dirty="0" smtClean="0"/>
              <a:t>gedistribueerde</a:t>
            </a:r>
            <a:r>
              <a:rPr lang="nl-BE" sz="3600" dirty="0" smtClean="0"/>
              <a:t> cryptomunt (2009)</a:t>
            </a:r>
            <a:endParaRPr lang="nl-BE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887364" y="5207456"/>
            <a:ext cx="7384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b="1" dirty="0" smtClean="0"/>
              <a:t>Schok doorheen de financiële wereld</a:t>
            </a:r>
          </a:p>
          <a:p>
            <a:pPr algn="ctr"/>
            <a:r>
              <a:rPr lang="nl-BE" sz="2400" b="1" dirty="0"/>
              <a:t>F</a:t>
            </a:r>
            <a:r>
              <a:rPr lang="nl-BE" sz="2400" b="1" dirty="0" smtClean="0"/>
              <a:t>inanciële wereld veel aandacht voor Bitcoin/Blockchain</a:t>
            </a:r>
            <a:endParaRPr lang="nl-BE" sz="2400" b="1" dirty="0"/>
          </a:p>
        </p:txBody>
      </p:sp>
    </p:spTree>
    <p:extLst>
      <p:ext uri="{BB962C8B-B14F-4D97-AF65-F5344CB8AC3E}">
        <p14:creationId xmlns:p14="http://schemas.microsoft.com/office/powerpoint/2010/main" val="25249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5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nl-BE" dirty="0" smtClean="0"/>
              <a:t>Idee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14</a:t>
            </a:fld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27660"/>
            <a:ext cx="841050" cy="1080000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16342"/>
            <a:ext cx="829091" cy="1080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55" y="5423127"/>
            <a:ext cx="1080000" cy="1080000"/>
          </a:xfrm>
          <a:prstGeom prst="rect">
            <a:avLst/>
          </a:prstGeom>
        </p:spPr>
      </p:pic>
      <p:pic>
        <p:nvPicPr>
          <p:cNvPr id="14" name="Picture 2" descr="http://www.clker.com/cliparts/5/z/K/D/E/s/business-person-black-m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89" y="1503623"/>
            <a:ext cx="775533" cy="10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899100"/>
              </p:ext>
            </p:extLst>
          </p:nvPr>
        </p:nvGraphicFramePr>
        <p:xfrm>
          <a:off x="4761530" y="1268760"/>
          <a:ext cx="24719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Transactions</a:t>
                      </a:r>
                      <a:endParaRPr lang="nl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5,1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0,7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smtClean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12" y="1664832"/>
            <a:ext cx="252315" cy="324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38" y="1664832"/>
            <a:ext cx="324000" cy="324000"/>
          </a:xfrm>
          <a:prstGeom prst="rect">
            <a:avLst/>
          </a:prstGeom>
        </p:spPr>
      </p:pic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106668"/>
              </p:ext>
            </p:extLst>
          </p:nvPr>
        </p:nvGraphicFramePr>
        <p:xfrm>
          <a:off x="4748859" y="5195095"/>
          <a:ext cx="24719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Transactions</a:t>
                      </a:r>
                      <a:endParaRPr lang="nl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5,1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0,7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smtClean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41" y="5591167"/>
            <a:ext cx="252315" cy="324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67" y="5591167"/>
            <a:ext cx="324000" cy="324000"/>
          </a:xfrm>
          <a:prstGeom prst="rect">
            <a:avLst/>
          </a:prstGeom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055856"/>
              </p:ext>
            </p:extLst>
          </p:nvPr>
        </p:nvGraphicFramePr>
        <p:xfrm>
          <a:off x="6523863" y="3325980"/>
          <a:ext cx="24719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Transaction</a:t>
                      </a:r>
                      <a:r>
                        <a:rPr lang="nl-BE" b="1" baseline="0" dirty="0" smtClean="0"/>
                        <a:t>s</a:t>
                      </a:r>
                      <a:endParaRPr lang="nl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5,1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0,7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645" y="3722052"/>
            <a:ext cx="252315" cy="324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071" y="3722052"/>
            <a:ext cx="324000" cy="324000"/>
          </a:xfrm>
          <a:prstGeom prst="rect">
            <a:avLst/>
          </a:prstGeom>
        </p:spPr>
      </p:pic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819455"/>
              </p:ext>
            </p:extLst>
          </p:nvPr>
        </p:nvGraphicFramePr>
        <p:xfrm>
          <a:off x="1223146" y="3025760"/>
          <a:ext cx="24719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Transaction</a:t>
                      </a:r>
                      <a:r>
                        <a:rPr lang="nl-BE" b="1" baseline="0" dirty="0" smtClean="0"/>
                        <a:t>s</a:t>
                      </a:r>
                      <a:endParaRPr lang="nl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5,1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0,7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smtClean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28" y="3421832"/>
            <a:ext cx="252315" cy="324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54" y="3421832"/>
            <a:ext cx="324000" cy="324000"/>
          </a:xfrm>
          <a:prstGeom prst="rect">
            <a:avLst/>
          </a:prstGeom>
        </p:spPr>
      </p:pic>
      <p:pic>
        <p:nvPicPr>
          <p:cNvPr id="56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35" y="3793845"/>
            <a:ext cx="248727" cy="324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46" y="3793845"/>
            <a:ext cx="252315" cy="32400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289345" y="2010440"/>
            <a:ext cx="1963959" cy="796530"/>
            <a:chOff x="289345" y="2010440"/>
            <a:chExt cx="1963959" cy="796530"/>
          </a:xfrm>
        </p:grpSpPr>
        <p:sp>
          <p:nvSpPr>
            <p:cNvPr id="31" name="Rounded Rectangular Callout 30"/>
            <p:cNvSpPr/>
            <p:nvPr/>
          </p:nvSpPr>
          <p:spPr>
            <a:xfrm>
              <a:off x="289345" y="2010440"/>
              <a:ext cx="1963959" cy="796530"/>
            </a:xfrm>
            <a:prstGeom prst="wedgeRoundRectCallout">
              <a:avLst>
                <a:gd name="adj1" fmla="val -29247"/>
                <a:gd name="adj2" fmla="val 10122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dirty="0" smtClean="0">
                  <a:solidFill>
                    <a:schemeClr val="tx1"/>
                  </a:solidFill>
                </a:rPr>
                <a:t>Ik transfereer </a:t>
              </a:r>
              <a:br>
                <a:rPr lang="nl-BE" sz="2000" dirty="0" smtClean="0">
                  <a:solidFill>
                    <a:schemeClr val="tx1"/>
                  </a:solidFill>
                </a:rPr>
              </a:br>
              <a:r>
                <a:rPr lang="nl-BE" sz="2000" dirty="0" smtClean="0">
                  <a:solidFill>
                    <a:schemeClr val="tx1"/>
                  </a:solidFill>
                </a:rPr>
                <a:t>0,4 BTC naar      .  </a:t>
              </a:r>
              <a:endParaRPr lang="nl-BE" sz="2000" dirty="0">
                <a:solidFill>
                  <a:schemeClr val="tx1"/>
                </a:solidFill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566" y="2400036"/>
              <a:ext cx="360000" cy="360000"/>
            </a:xfrm>
            <a:prstGeom prst="rect">
              <a:avLst/>
            </a:prstGeom>
          </p:spPr>
        </p:pic>
      </p:grpSp>
      <p:sp>
        <p:nvSpPr>
          <p:cNvPr id="62" name="Rounded Rectangular Callout 61"/>
          <p:cNvSpPr/>
          <p:nvPr/>
        </p:nvSpPr>
        <p:spPr>
          <a:xfrm>
            <a:off x="4110681" y="836712"/>
            <a:ext cx="677343" cy="398265"/>
          </a:xfrm>
          <a:prstGeom prst="wedgeRoundRectCallout">
            <a:avLst>
              <a:gd name="adj1" fmla="val -29247"/>
              <a:gd name="adj2" fmla="val 10122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>
                <a:solidFill>
                  <a:schemeClr val="tx1"/>
                </a:solidFill>
              </a:rPr>
              <a:t>O</a:t>
            </a:r>
            <a:r>
              <a:rPr lang="nl-BE" sz="2000" dirty="0" smtClean="0">
                <a:solidFill>
                  <a:schemeClr val="tx1"/>
                </a:solidFill>
              </a:rPr>
              <a:t>k!</a:t>
            </a:r>
            <a:endParaRPr lang="nl-BE" sz="2000" dirty="0">
              <a:solidFill>
                <a:schemeClr val="tx1"/>
              </a:solidFill>
            </a:endParaRPr>
          </a:p>
        </p:txBody>
      </p:sp>
      <p:sp>
        <p:nvSpPr>
          <p:cNvPr id="64" name="Rounded Rectangular Callout 63"/>
          <p:cNvSpPr/>
          <p:nvPr/>
        </p:nvSpPr>
        <p:spPr>
          <a:xfrm>
            <a:off x="5984278" y="2924944"/>
            <a:ext cx="677343" cy="398265"/>
          </a:xfrm>
          <a:prstGeom prst="wedgeRoundRectCallout">
            <a:avLst>
              <a:gd name="adj1" fmla="val -29247"/>
              <a:gd name="adj2" fmla="val 10122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>
                <a:solidFill>
                  <a:schemeClr val="tx1"/>
                </a:solidFill>
              </a:rPr>
              <a:t>O</a:t>
            </a:r>
            <a:r>
              <a:rPr lang="nl-BE" sz="2000" dirty="0" smtClean="0">
                <a:solidFill>
                  <a:schemeClr val="tx1"/>
                </a:solidFill>
              </a:rPr>
              <a:t>k!</a:t>
            </a:r>
            <a:endParaRPr lang="nl-BE" sz="2000" dirty="0">
              <a:solidFill>
                <a:schemeClr val="tx1"/>
              </a:solidFill>
            </a:endParaRPr>
          </a:p>
        </p:txBody>
      </p:sp>
      <p:sp>
        <p:nvSpPr>
          <p:cNvPr id="65" name="Rounded Rectangular Callout 64"/>
          <p:cNvSpPr/>
          <p:nvPr/>
        </p:nvSpPr>
        <p:spPr>
          <a:xfrm>
            <a:off x="4102556" y="4796387"/>
            <a:ext cx="677343" cy="398265"/>
          </a:xfrm>
          <a:prstGeom prst="wedgeRoundRectCallout">
            <a:avLst>
              <a:gd name="adj1" fmla="val -29247"/>
              <a:gd name="adj2" fmla="val 10122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>
                <a:solidFill>
                  <a:schemeClr val="tx1"/>
                </a:solidFill>
              </a:rPr>
              <a:t>O</a:t>
            </a:r>
            <a:r>
              <a:rPr lang="nl-BE" sz="2000" dirty="0" smtClean="0">
                <a:solidFill>
                  <a:schemeClr val="tx1"/>
                </a:solidFill>
              </a:rPr>
              <a:t>k!</a:t>
            </a:r>
            <a:endParaRPr lang="nl-BE" sz="2000" dirty="0">
              <a:solidFill>
                <a:schemeClr val="tx1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1222396" y="4148169"/>
            <a:ext cx="1707583" cy="369332"/>
            <a:chOff x="1238271" y="4148169"/>
            <a:chExt cx="1707583" cy="369332"/>
          </a:xfrm>
        </p:grpSpPr>
        <p:pic>
          <p:nvPicPr>
            <p:cNvPr id="58" name="Content Placeholder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028" y="4161310"/>
              <a:ext cx="248727" cy="32400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854" y="4161310"/>
              <a:ext cx="324000" cy="324000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1238271" y="4148169"/>
              <a:ext cx="15114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dirty="0"/>
                <a:t>0,4</a:t>
              </a:r>
              <a:r>
                <a:rPr lang="nl-BE" dirty="0" smtClean="0"/>
                <a:t> BTC        </a:t>
              </a:r>
              <a:r>
                <a:rPr lang="nl-BE" dirty="0"/>
                <a:t>→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2943" y="4326044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Bob</a:t>
            </a:r>
            <a:endParaRPr lang="nl-BE" dirty="0"/>
          </a:p>
        </p:txBody>
      </p:sp>
      <p:sp>
        <p:nvSpPr>
          <p:cNvPr id="51" name="TextBox 50"/>
          <p:cNvSpPr txBox="1"/>
          <p:nvPr/>
        </p:nvSpPr>
        <p:spPr>
          <a:xfrm>
            <a:off x="3784199" y="6417327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Alice</a:t>
            </a:r>
            <a:endParaRPr lang="nl-BE" dirty="0"/>
          </a:p>
        </p:txBody>
      </p:sp>
      <p:sp>
        <p:nvSpPr>
          <p:cNvPr id="52" name="TextBox 51"/>
          <p:cNvSpPr txBox="1"/>
          <p:nvPr/>
        </p:nvSpPr>
        <p:spPr>
          <a:xfrm>
            <a:off x="5535970" y="452367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Charlie</a:t>
            </a:r>
            <a:endParaRPr lang="nl-BE" dirty="0"/>
          </a:p>
        </p:txBody>
      </p:sp>
      <p:sp>
        <p:nvSpPr>
          <p:cNvPr id="63" name="TextBox 62"/>
          <p:cNvSpPr txBox="1"/>
          <p:nvPr/>
        </p:nvSpPr>
        <p:spPr>
          <a:xfrm>
            <a:off x="3769452" y="2466286"/>
            <a:ext cx="65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Dave</a:t>
            </a:r>
            <a:endParaRPr lang="nl-BE" dirty="0"/>
          </a:p>
        </p:txBody>
      </p:sp>
      <p:grpSp>
        <p:nvGrpSpPr>
          <p:cNvPr id="80" name="Group 79"/>
          <p:cNvGrpSpPr/>
          <p:nvPr/>
        </p:nvGrpSpPr>
        <p:grpSpPr>
          <a:xfrm>
            <a:off x="4732554" y="6319272"/>
            <a:ext cx="1707583" cy="369332"/>
            <a:chOff x="1238271" y="4148169"/>
            <a:chExt cx="1707583" cy="369332"/>
          </a:xfrm>
        </p:grpSpPr>
        <p:pic>
          <p:nvPicPr>
            <p:cNvPr id="81" name="Content Placeholder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028" y="4161310"/>
              <a:ext cx="248727" cy="3240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854" y="4161310"/>
              <a:ext cx="324000" cy="324000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>
            <a:xfrm>
              <a:off x="1238271" y="4148169"/>
              <a:ext cx="15114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dirty="0"/>
                <a:t>0,4</a:t>
              </a:r>
              <a:r>
                <a:rPr lang="nl-BE" dirty="0" smtClean="0"/>
                <a:t> BTC        </a:t>
              </a:r>
              <a:r>
                <a:rPr lang="nl-BE" dirty="0"/>
                <a:t>→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526250" y="4449185"/>
            <a:ext cx="1707583" cy="369332"/>
            <a:chOff x="1238271" y="4148169"/>
            <a:chExt cx="1707583" cy="369332"/>
          </a:xfrm>
        </p:grpSpPr>
        <p:pic>
          <p:nvPicPr>
            <p:cNvPr id="93" name="Content Placeholder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028" y="4161310"/>
              <a:ext cx="248727" cy="324000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854" y="4161310"/>
              <a:ext cx="324000" cy="324000"/>
            </a:xfrm>
            <a:prstGeom prst="rect">
              <a:avLst/>
            </a:prstGeom>
          </p:spPr>
        </p:pic>
        <p:sp>
          <p:nvSpPr>
            <p:cNvPr id="95" name="Rectangle 94"/>
            <p:cNvSpPr/>
            <p:nvPr/>
          </p:nvSpPr>
          <p:spPr>
            <a:xfrm>
              <a:off x="1238271" y="4148169"/>
              <a:ext cx="15114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dirty="0"/>
                <a:t>0,4</a:t>
              </a:r>
              <a:r>
                <a:rPr lang="nl-BE" dirty="0" smtClean="0"/>
                <a:t> BTC        </a:t>
              </a:r>
              <a:r>
                <a:rPr lang="nl-BE" dirty="0"/>
                <a:t>→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752012" y="2390608"/>
            <a:ext cx="1707583" cy="369332"/>
            <a:chOff x="1238271" y="4148169"/>
            <a:chExt cx="1707583" cy="369332"/>
          </a:xfrm>
        </p:grpSpPr>
        <p:pic>
          <p:nvPicPr>
            <p:cNvPr id="97" name="Content Placeholder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028" y="4161310"/>
              <a:ext cx="248727" cy="324000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854" y="4161310"/>
              <a:ext cx="324000" cy="324000"/>
            </a:xfrm>
            <a:prstGeom prst="rect">
              <a:avLst/>
            </a:prstGeom>
          </p:spPr>
        </p:pic>
        <p:sp>
          <p:nvSpPr>
            <p:cNvPr id="99" name="Rectangle 98"/>
            <p:cNvSpPr/>
            <p:nvPr/>
          </p:nvSpPr>
          <p:spPr>
            <a:xfrm>
              <a:off x="1238271" y="4148169"/>
              <a:ext cx="15114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dirty="0"/>
                <a:t>0,4</a:t>
              </a:r>
              <a:r>
                <a:rPr lang="nl-BE" dirty="0" smtClean="0"/>
                <a:t> BTC        </a:t>
              </a:r>
              <a:r>
                <a:rPr lang="nl-BE" dirty="0"/>
                <a:t>→</a:t>
              </a: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47" y="2429784"/>
            <a:ext cx="2637476" cy="201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74" y="2037353"/>
            <a:ext cx="248727" cy="3240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85" y="2037353"/>
            <a:ext cx="252315" cy="324000"/>
          </a:xfrm>
          <a:prstGeom prst="rect">
            <a:avLst/>
          </a:prstGeom>
        </p:spPr>
      </p:pic>
      <p:pic>
        <p:nvPicPr>
          <p:cNvPr id="70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376" y="4086710"/>
            <a:ext cx="248727" cy="3240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7" y="4086710"/>
            <a:ext cx="252315" cy="324000"/>
          </a:xfrm>
          <a:prstGeom prst="rect">
            <a:avLst/>
          </a:prstGeom>
        </p:spPr>
      </p:pic>
      <p:pic>
        <p:nvPicPr>
          <p:cNvPr id="72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74" y="5963612"/>
            <a:ext cx="248727" cy="3240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85" y="5963612"/>
            <a:ext cx="252315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7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nl-BE" dirty="0" smtClean="0"/>
              <a:t>Idee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15</a:t>
            </a:fld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27660"/>
            <a:ext cx="841050" cy="1080000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16342"/>
            <a:ext cx="829091" cy="1080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55" y="5423127"/>
            <a:ext cx="1080000" cy="1080000"/>
          </a:xfrm>
          <a:prstGeom prst="rect">
            <a:avLst/>
          </a:prstGeom>
        </p:spPr>
      </p:pic>
      <p:pic>
        <p:nvPicPr>
          <p:cNvPr id="14" name="Picture 2" descr="http://www.clker.com/cliparts/5/z/K/D/E/s/business-person-black-m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89" y="1503623"/>
            <a:ext cx="775533" cy="10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214765"/>
              </p:ext>
            </p:extLst>
          </p:nvPr>
        </p:nvGraphicFramePr>
        <p:xfrm>
          <a:off x="4761530" y="1268760"/>
          <a:ext cx="24719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Transactions</a:t>
                      </a:r>
                      <a:endParaRPr lang="nl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5,1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0,7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smtClean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12" y="1664832"/>
            <a:ext cx="252315" cy="324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38" y="1664832"/>
            <a:ext cx="324000" cy="324000"/>
          </a:xfrm>
          <a:prstGeom prst="rect">
            <a:avLst/>
          </a:prstGeom>
        </p:spPr>
      </p:pic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73011"/>
              </p:ext>
            </p:extLst>
          </p:nvPr>
        </p:nvGraphicFramePr>
        <p:xfrm>
          <a:off x="4748859" y="5195095"/>
          <a:ext cx="24719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Transactions</a:t>
                      </a:r>
                      <a:endParaRPr lang="nl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5,1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0,7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smtClean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41" y="5591167"/>
            <a:ext cx="252315" cy="324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67" y="5591167"/>
            <a:ext cx="324000" cy="324000"/>
          </a:xfrm>
          <a:prstGeom prst="rect">
            <a:avLst/>
          </a:prstGeom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511461"/>
              </p:ext>
            </p:extLst>
          </p:nvPr>
        </p:nvGraphicFramePr>
        <p:xfrm>
          <a:off x="6523863" y="3325980"/>
          <a:ext cx="24719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Transaction</a:t>
                      </a:r>
                      <a:r>
                        <a:rPr lang="nl-BE" b="1" baseline="0" dirty="0" smtClean="0"/>
                        <a:t>s</a:t>
                      </a:r>
                      <a:endParaRPr lang="nl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5,1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0,7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645" y="3722052"/>
            <a:ext cx="252315" cy="324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071" y="3722052"/>
            <a:ext cx="324000" cy="324000"/>
          </a:xfrm>
          <a:prstGeom prst="rect">
            <a:avLst/>
          </a:prstGeom>
        </p:spPr>
      </p:pic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13395"/>
              </p:ext>
            </p:extLst>
          </p:nvPr>
        </p:nvGraphicFramePr>
        <p:xfrm>
          <a:off x="1223146" y="3025760"/>
          <a:ext cx="24719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Transaction</a:t>
                      </a:r>
                      <a:r>
                        <a:rPr lang="nl-BE" b="1" baseline="0" dirty="0" smtClean="0"/>
                        <a:t>s</a:t>
                      </a:r>
                      <a:endParaRPr lang="nl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5,1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/>
                        <a:t>0,7 BTC        →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smtClean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28" y="3421832"/>
            <a:ext cx="252315" cy="324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54" y="3421832"/>
            <a:ext cx="324000" cy="324000"/>
          </a:xfrm>
          <a:prstGeom prst="rect">
            <a:avLst/>
          </a:prstGeom>
        </p:spPr>
      </p:pic>
      <p:pic>
        <p:nvPicPr>
          <p:cNvPr id="56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35" y="3793845"/>
            <a:ext cx="248727" cy="324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46" y="3793845"/>
            <a:ext cx="252315" cy="32400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289345" y="2010440"/>
            <a:ext cx="1963959" cy="796530"/>
            <a:chOff x="289345" y="2010440"/>
            <a:chExt cx="1963959" cy="796530"/>
          </a:xfrm>
        </p:grpSpPr>
        <p:sp>
          <p:nvSpPr>
            <p:cNvPr id="31" name="Rounded Rectangular Callout 30"/>
            <p:cNvSpPr/>
            <p:nvPr/>
          </p:nvSpPr>
          <p:spPr>
            <a:xfrm>
              <a:off x="289345" y="2010440"/>
              <a:ext cx="1963959" cy="796530"/>
            </a:xfrm>
            <a:prstGeom prst="wedgeRoundRectCallout">
              <a:avLst>
                <a:gd name="adj1" fmla="val -29247"/>
                <a:gd name="adj2" fmla="val 10122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dirty="0" smtClean="0">
                  <a:solidFill>
                    <a:schemeClr val="tx1"/>
                  </a:solidFill>
                </a:rPr>
                <a:t>Ik transfereer </a:t>
              </a:r>
              <a:br>
                <a:rPr lang="nl-BE" sz="2000" dirty="0" smtClean="0">
                  <a:solidFill>
                    <a:schemeClr val="tx1"/>
                  </a:solidFill>
                </a:rPr>
              </a:br>
              <a:r>
                <a:rPr lang="nl-BE" sz="2000" dirty="0" smtClean="0">
                  <a:solidFill>
                    <a:schemeClr val="tx1"/>
                  </a:solidFill>
                </a:rPr>
                <a:t>0,4 BTC naar      .  </a:t>
              </a:r>
              <a:endParaRPr lang="nl-BE" sz="2000" dirty="0">
                <a:solidFill>
                  <a:schemeClr val="tx1"/>
                </a:solidFill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566" y="2400036"/>
              <a:ext cx="360000" cy="360000"/>
            </a:xfrm>
            <a:prstGeom prst="rect">
              <a:avLst/>
            </a:prstGeom>
          </p:spPr>
        </p:pic>
      </p:grpSp>
      <p:sp>
        <p:nvSpPr>
          <p:cNvPr id="62" name="Rounded Rectangular Callout 61"/>
          <p:cNvSpPr/>
          <p:nvPr/>
        </p:nvSpPr>
        <p:spPr>
          <a:xfrm>
            <a:off x="4110681" y="836712"/>
            <a:ext cx="677343" cy="398265"/>
          </a:xfrm>
          <a:prstGeom prst="wedgeRoundRectCallout">
            <a:avLst>
              <a:gd name="adj1" fmla="val -29247"/>
              <a:gd name="adj2" fmla="val 10122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>
                <a:solidFill>
                  <a:schemeClr val="tx1"/>
                </a:solidFill>
              </a:rPr>
              <a:t>O</a:t>
            </a:r>
            <a:r>
              <a:rPr lang="nl-BE" sz="2000" dirty="0" smtClean="0">
                <a:solidFill>
                  <a:schemeClr val="tx1"/>
                </a:solidFill>
              </a:rPr>
              <a:t>k!</a:t>
            </a:r>
            <a:endParaRPr lang="nl-BE" sz="2000" dirty="0">
              <a:solidFill>
                <a:schemeClr val="tx1"/>
              </a:solidFill>
            </a:endParaRPr>
          </a:p>
        </p:txBody>
      </p:sp>
      <p:sp>
        <p:nvSpPr>
          <p:cNvPr id="64" name="Rounded Rectangular Callout 63"/>
          <p:cNvSpPr/>
          <p:nvPr/>
        </p:nvSpPr>
        <p:spPr>
          <a:xfrm>
            <a:off x="5984278" y="2924944"/>
            <a:ext cx="677343" cy="398265"/>
          </a:xfrm>
          <a:prstGeom prst="wedgeRoundRectCallout">
            <a:avLst>
              <a:gd name="adj1" fmla="val -29247"/>
              <a:gd name="adj2" fmla="val 10122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>
                <a:solidFill>
                  <a:schemeClr val="tx1"/>
                </a:solidFill>
              </a:rPr>
              <a:t>O</a:t>
            </a:r>
            <a:r>
              <a:rPr lang="nl-BE" sz="2000" dirty="0" smtClean="0">
                <a:solidFill>
                  <a:schemeClr val="tx1"/>
                </a:solidFill>
              </a:rPr>
              <a:t>k!</a:t>
            </a:r>
            <a:endParaRPr lang="nl-BE" sz="2000" dirty="0">
              <a:solidFill>
                <a:schemeClr val="tx1"/>
              </a:solidFill>
            </a:endParaRPr>
          </a:p>
        </p:txBody>
      </p:sp>
      <p:sp>
        <p:nvSpPr>
          <p:cNvPr id="65" name="Rounded Rectangular Callout 64"/>
          <p:cNvSpPr/>
          <p:nvPr/>
        </p:nvSpPr>
        <p:spPr>
          <a:xfrm>
            <a:off x="4102556" y="4796387"/>
            <a:ext cx="677343" cy="398265"/>
          </a:xfrm>
          <a:prstGeom prst="wedgeRoundRectCallout">
            <a:avLst>
              <a:gd name="adj1" fmla="val -29247"/>
              <a:gd name="adj2" fmla="val 10122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>
                <a:solidFill>
                  <a:schemeClr val="tx1"/>
                </a:solidFill>
              </a:rPr>
              <a:t>O</a:t>
            </a:r>
            <a:r>
              <a:rPr lang="nl-BE" sz="2000" dirty="0" smtClean="0">
                <a:solidFill>
                  <a:schemeClr val="tx1"/>
                </a:solidFill>
              </a:rPr>
              <a:t>k!</a:t>
            </a:r>
            <a:endParaRPr lang="nl-BE" sz="2000" dirty="0">
              <a:solidFill>
                <a:schemeClr val="tx1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1222396" y="4148169"/>
            <a:ext cx="1707583" cy="369332"/>
            <a:chOff x="1238271" y="4148169"/>
            <a:chExt cx="1707583" cy="369332"/>
          </a:xfrm>
        </p:grpSpPr>
        <p:pic>
          <p:nvPicPr>
            <p:cNvPr id="58" name="Content Placeholder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028" y="4161310"/>
              <a:ext cx="248727" cy="32400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854" y="4161310"/>
              <a:ext cx="324000" cy="324000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1238271" y="4148169"/>
              <a:ext cx="15114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dirty="0"/>
                <a:t>0,4</a:t>
              </a:r>
              <a:r>
                <a:rPr lang="nl-BE" dirty="0" smtClean="0"/>
                <a:t> BTC        </a:t>
              </a:r>
              <a:r>
                <a:rPr lang="nl-BE" dirty="0"/>
                <a:t>→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2943" y="4326044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Bob</a:t>
            </a:r>
            <a:endParaRPr lang="nl-BE" dirty="0"/>
          </a:p>
        </p:txBody>
      </p:sp>
      <p:sp>
        <p:nvSpPr>
          <p:cNvPr id="51" name="TextBox 50"/>
          <p:cNvSpPr txBox="1"/>
          <p:nvPr/>
        </p:nvSpPr>
        <p:spPr>
          <a:xfrm>
            <a:off x="3784199" y="6417327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Alice</a:t>
            </a:r>
            <a:endParaRPr lang="nl-BE" dirty="0"/>
          </a:p>
        </p:txBody>
      </p:sp>
      <p:sp>
        <p:nvSpPr>
          <p:cNvPr id="52" name="TextBox 51"/>
          <p:cNvSpPr txBox="1"/>
          <p:nvPr/>
        </p:nvSpPr>
        <p:spPr>
          <a:xfrm>
            <a:off x="5535970" y="452367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Charlie</a:t>
            </a:r>
            <a:endParaRPr lang="nl-BE" dirty="0"/>
          </a:p>
        </p:txBody>
      </p:sp>
      <p:sp>
        <p:nvSpPr>
          <p:cNvPr id="63" name="TextBox 62"/>
          <p:cNvSpPr txBox="1"/>
          <p:nvPr/>
        </p:nvSpPr>
        <p:spPr>
          <a:xfrm>
            <a:off x="3769452" y="2466286"/>
            <a:ext cx="65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Dave</a:t>
            </a:r>
            <a:endParaRPr lang="nl-BE" dirty="0"/>
          </a:p>
        </p:txBody>
      </p:sp>
      <p:grpSp>
        <p:nvGrpSpPr>
          <p:cNvPr id="80" name="Group 79"/>
          <p:cNvGrpSpPr/>
          <p:nvPr/>
        </p:nvGrpSpPr>
        <p:grpSpPr>
          <a:xfrm>
            <a:off x="4732554" y="6319272"/>
            <a:ext cx="1707583" cy="369332"/>
            <a:chOff x="1238271" y="4148169"/>
            <a:chExt cx="1707583" cy="369332"/>
          </a:xfrm>
        </p:grpSpPr>
        <p:pic>
          <p:nvPicPr>
            <p:cNvPr id="81" name="Content Placeholder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028" y="4161310"/>
              <a:ext cx="248727" cy="3240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854" y="4161310"/>
              <a:ext cx="324000" cy="324000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>
            <a:xfrm>
              <a:off x="1238271" y="4148169"/>
              <a:ext cx="15114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dirty="0"/>
                <a:t>0,4</a:t>
              </a:r>
              <a:r>
                <a:rPr lang="nl-BE" dirty="0" smtClean="0"/>
                <a:t> BTC        </a:t>
              </a:r>
              <a:r>
                <a:rPr lang="nl-BE" dirty="0"/>
                <a:t>→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526250" y="4449185"/>
            <a:ext cx="1707583" cy="369332"/>
            <a:chOff x="1238271" y="4148169"/>
            <a:chExt cx="1707583" cy="369332"/>
          </a:xfrm>
        </p:grpSpPr>
        <p:pic>
          <p:nvPicPr>
            <p:cNvPr id="93" name="Content Placeholder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028" y="4161310"/>
              <a:ext cx="248727" cy="324000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854" y="4161310"/>
              <a:ext cx="324000" cy="324000"/>
            </a:xfrm>
            <a:prstGeom prst="rect">
              <a:avLst/>
            </a:prstGeom>
          </p:spPr>
        </p:pic>
        <p:sp>
          <p:nvSpPr>
            <p:cNvPr id="95" name="Rectangle 94"/>
            <p:cNvSpPr/>
            <p:nvPr/>
          </p:nvSpPr>
          <p:spPr>
            <a:xfrm>
              <a:off x="1238271" y="4148169"/>
              <a:ext cx="15114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dirty="0"/>
                <a:t>0,4</a:t>
              </a:r>
              <a:r>
                <a:rPr lang="nl-BE" dirty="0" smtClean="0"/>
                <a:t> BTC        </a:t>
              </a:r>
              <a:r>
                <a:rPr lang="nl-BE" dirty="0"/>
                <a:t>→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752012" y="2390608"/>
            <a:ext cx="1707583" cy="369332"/>
            <a:chOff x="1238271" y="4148169"/>
            <a:chExt cx="1707583" cy="369332"/>
          </a:xfrm>
        </p:grpSpPr>
        <p:pic>
          <p:nvPicPr>
            <p:cNvPr id="97" name="Content Placeholder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028" y="4161310"/>
              <a:ext cx="248727" cy="324000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854" y="4161310"/>
              <a:ext cx="324000" cy="324000"/>
            </a:xfrm>
            <a:prstGeom prst="rect">
              <a:avLst/>
            </a:prstGeom>
          </p:spPr>
        </p:pic>
        <p:sp>
          <p:nvSpPr>
            <p:cNvPr id="99" name="Rectangle 98"/>
            <p:cNvSpPr/>
            <p:nvPr/>
          </p:nvSpPr>
          <p:spPr>
            <a:xfrm>
              <a:off x="1238271" y="4148169"/>
              <a:ext cx="15114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dirty="0"/>
                <a:t>0,4</a:t>
              </a:r>
              <a:r>
                <a:rPr lang="nl-BE" dirty="0" smtClean="0"/>
                <a:t> BTC        </a:t>
              </a:r>
              <a:r>
                <a:rPr lang="nl-BE" dirty="0"/>
                <a:t>→</a:t>
              </a:r>
            </a:p>
          </p:txBody>
        </p:sp>
      </p:grpSp>
      <p:pic>
        <p:nvPicPr>
          <p:cNvPr id="68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74" y="2037353"/>
            <a:ext cx="248727" cy="3240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85" y="2037353"/>
            <a:ext cx="252315" cy="324000"/>
          </a:xfrm>
          <a:prstGeom prst="rect">
            <a:avLst/>
          </a:prstGeom>
        </p:spPr>
      </p:pic>
      <p:pic>
        <p:nvPicPr>
          <p:cNvPr id="70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376" y="4086710"/>
            <a:ext cx="248727" cy="3240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7" y="4086710"/>
            <a:ext cx="252315" cy="324000"/>
          </a:xfrm>
          <a:prstGeom prst="rect">
            <a:avLst/>
          </a:prstGeom>
        </p:spPr>
      </p:pic>
      <p:pic>
        <p:nvPicPr>
          <p:cNvPr id="72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74" y="5963612"/>
            <a:ext cx="248727" cy="3240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85" y="5963612"/>
            <a:ext cx="252315" cy="324000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71455" y="0"/>
            <a:ext cx="9072545" cy="684888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86" name="Rounded Rectangle 85"/>
          <p:cNvSpPr/>
          <p:nvPr/>
        </p:nvSpPr>
        <p:spPr>
          <a:xfrm>
            <a:off x="1122570" y="758255"/>
            <a:ext cx="1674667" cy="5574158"/>
          </a:xfrm>
          <a:prstGeom prst="roundRect">
            <a:avLst>
              <a:gd name="adj" fmla="val 570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2400" b="1" dirty="0" smtClean="0">
                <a:solidFill>
                  <a:schemeClr val="tx1"/>
                </a:solidFill>
              </a:rPr>
              <a:t>Blockchain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409699" y="2487485"/>
            <a:ext cx="6776816" cy="935424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b="1" dirty="0"/>
              <a:t>Atomisch </a:t>
            </a:r>
            <a:endParaRPr lang="nl-BE" b="1" dirty="0" smtClean="0"/>
          </a:p>
          <a:p>
            <a:r>
              <a:rPr lang="nl-BE" dirty="0" smtClean="0"/>
              <a:t>Iedereen schrijft de transactie in zijn </a:t>
            </a:r>
            <a:r>
              <a:rPr lang="nl-BE" dirty="0" err="1" smtClean="0"/>
              <a:t>append-only</a:t>
            </a:r>
            <a:r>
              <a:rPr lang="nl-BE" dirty="0" smtClean="0"/>
              <a:t> spreadsheet of niemand → Consensus mechanisme</a:t>
            </a:r>
            <a:endParaRPr lang="nl-BE" dirty="0"/>
          </a:p>
        </p:txBody>
      </p:sp>
      <p:sp>
        <p:nvSpPr>
          <p:cNvPr id="88" name="Rounded Rectangle 87"/>
          <p:cNvSpPr/>
          <p:nvPr/>
        </p:nvSpPr>
        <p:spPr>
          <a:xfrm>
            <a:off x="1409699" y="1372826"/>
            <a:ext cx="6776816" cy="883773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b="1" dirty="0" smtClean="0"/>
              <a:t>Geldig</a:t>
            </a:r>
          </a:p>
          <a:p>
            <a:r>
              <a:rPr lang="nl-BE" dirty="0" smtClean="0"/>
              <a:t>Enkel geldige transacties aanvaard</a:t>
            </a:r>
          </a:p>
          <a:p>
            <a:r>
              <a:rPr lang="nl-BE" dirty="0" smtClean="0"/>
              <a:t>Zender heeft voldoende, onuitgegeven geld (geen double </a:t>
            </a:r>
            <a:r>
              <a:rPr lang="nl-BE" dirty="0" err="1" smtClean="0"/>
              <a:t>spend</a:t>
            </a:r>
            <a:r>
              <a:rPr lang="nl-BE" dirty="0" smtClean="0"/>
              <a:t>)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409699" y="4612627"/>
            <a:ext cx="6776816" cy="907929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b="1" dirty="0" smtClean="0"/>
              <a:t>Veilig &amp; robuust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Systeem blijft werken, zelfs indien deel leden malafide of offline </a:t>
            </a:r>
            <a:endParaRPr lang="nl-BE" dirty="0"/>
          </a:p>
        </p:txBody>
      </p:sp>
      <p:sp>
        <p:nvSpPr>
          <p:cNvPr id="90" name="Rounded Rectangle 89"/>
          <p:cNvSpPr/>
          <p:nvPr/>
        </p:nvSpPr>
        <p:spPr>
          <a:xfrm>
            <a:off x="1414342" y="3653795"/>
            <a:ext cx="6776816" cy="727946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b="1" dirty="0" smtClean="0"/>
              <a:t>Relatief snel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Transactie relatief snel aanvaard </a:t>
            </a:r>
            <a:endParaRPr lang="nl-BE" dirty="0"/>
          </a:p>
        </p:txBody>
      </p:sp>
      <p:sp>
        <p:nvSpPr>
          <p:cNvPr id="91" name="Rounded Rectangle 90"/>
          <p:cNvSpPr/>
          <p:nvPr/>
        </p:nvSpPr>
        <p:spPr>
          <a:xfrm>
            <a:off x="1401852" y="5724915"/>
            <a:ext cx="6776816" cy="422332"/>
          </a:xfrm>
          <a:prstGeom prst="roundRect">
            <a:avLst>
              <a:gd name="adj" fmla="val 30865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b="1" dirty="0" smtClean="0"/>
              <a:t>Gedistribueerd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5013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277"/>
            <a:ext cx="8229600" cy="1143000"/>
          </a:xfrm>
        </p:spPr>
        <p:txBody>
          <a:bodyPr/>
          <a:lstStyle/>
          <a:p>
            <a:r>
              <a:rPr lang="nl-BE" dirty="0" smtClean="0"/>
              <a:t>Blockchain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16</a:t>
            </a:fld>
            <a:endParaRPr lang="nl-BE" dirty="0"/>
          </a:p>
        </p:txBody>
      </p:sp>
      <p:grpSp>
        <p:nvGrpSpPr>
          <p:cNvPr id="18" name="Group 17"/>
          <p:cNvGrpSpPr/>
          <p:nvPr/>
        </p:nvGrpSpPr>
        <p:grpSpPr>
          <a:xfrm>
            <a:off x="395536" y="1196752"/>
            <a:ext cx="1728192" cy="2664296"/>
            <a:chOff x="395536" y="1592796"/>
            <a:chExt cx="1728192" cy="2664296"/>
          </a:xfrm>
        </p:grpSpPr>
        <p:sp>
          <p:nvSpPr>
            <p:cNvPr id="6" name="Rounded Rectangle 5"/>
            <p:cNvSpPr/>
            <p:nvPr/>
          </p:nvSpPr>
          <p:spPr>
            <a:xfrm>
              <a:off x="395536" y="1592796"/>
              <a:ext cx="1728192" cy="2664296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5556" y="368102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75556" y="317697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75556" y="267291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75556" y="2065040"/>
              <a:ext cx="1368152" cy="3918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b="1" dirty="0" smtClean="0"/>
                <a:t>Header</a:t>
              </a:r>
              <a:endParaRPr lang="nl-BE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2961" y="1592796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Block 51</a:t>
              </a:r>
              <a:endParaRPr lang="nl-BE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79779" y="1196752"/>
            <a:ext cx="1728192" cy="3207898"/>
            <a:chOff x="2915816" y="1661262"/>
            <a:chExt cx="1728192" cy="3207898"/>
          </a:xfrm>
        </p:grpSpPr>
        <p:sp>
          <p:nvSpPr>
            <p:cNvPr id="12" name="Rounded Rectangle 11"/>
            <p:cNvSpPr/>
            <p:nvPr/>
          </p:nvSpPr>
          <p:spPr>
            <a:xfrm>
              <a:off x="2915816" y="1661262"/>
              <a:ext cx="1728192" cy="320789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095836" y="3749494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095836" y="324543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095836" y="274138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095836" y="2133506"/>
              <a:ext cx="1368152" cy="3918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b="1" dirty="0" smtClean="0"/>
                <a:t>Header</a:t>
              </a:r>
              <a:endParaRPr lang="nl-BE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93241" y="1661262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Block 52</a:t>
              </a:r>
              <a:endParaRPr lang="nl-BE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095836" y="4253550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64022" y="1196752"/>
            <a:ext cx="1728192" cy="2192260"/>
            <a:chOff x="2915816" y="1661262"/>
            <a:chExt cx="1728192" cy="2192260"/>
          </a:xfrm>
        </p:grpSpPr>
        <p:sp>
          <p:nvSpPr>
            <p:cNvPr id="23" name="Rounded Rectangle 22"/>
            <p:cNvSpPr/>
            <p:nvPr/>
          </p:nvSpPr>
          <p:spPr>
            <a:xfrm>
              <a:off x="2915816" y="1661262"/>
              <a:ext cx="1728192" cy="2192260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095836" y="324543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095836" y="274138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095836" y="2133506"/>
              <a:ext cx="1368152" cy="3918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b="1" dirty="0" smtClean="0"/>
                <a:t>Header</a:t>
              </a:r>
              <a:endParaRPr lang="nl-BE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93241" y="1661262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Block 53</a:t>
              </a:r>
              <a:endParaRPr lang="nl-BE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948264" y="1196752"/>
            <a:ext cx="1728192" cy="2696316"/>
            <a:chOff x="2915816" y="1661262"/>
            <a:chExt cx="1728192" cy="2696316"/>
          </a:xfrm>
        </p:grpSpPr>
        <p:sp>
          <p:nvSpPr>
            <p:cNvPr id="31" name="Rounded Rectangle 30"/>
            <p:cNvSpPr/>
            <p:nvPr/>
          </p:nvSpPr>
          <p:spPr>
            <a:xfrm>
              <a:off x="2915816" y="1661262"/>
              <a:ext cx="1728192" cy="2696316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095836" y="3749494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095836" y="324543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095836" y="274138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095836" y="2133506"/>
              <a:ext cx="1368152" cy="3918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b="1" dirty="0" smtClean="0"/>
                <a:t>Header</a:t>
              </a:r>
              <a:endParaRPr lang="nl-BE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93241" y="1661262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Block 54</a:t>
              </a:r>
              <a:endParaRPr lang="nl-BE" dirty="0"/>
            </a:p>
          </p:txBody>
        </p:sp>
      </p:grpSp>
      <p:cxnSp>
        <p:nvCxnSpPr>
          <p:cNvPr id="38" name="Straight Arrow Connector 37"/>
          <p:cNvCxnSpPr>
            <a:stCxn id="16" idx="1"/>
          </p:cNvCxnSpPr>
          <p:nvPr/>
        </p:nvCxnSpPr>
        <p:spPr>
          <a:xfrm flipH="1">
            <a:off x="2099233" y="1864922"/>
            <a:ext cx="660566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283476" y="1864922"/>
            <a:ext cx="660566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6467718" y="1854577"/>
            <a:ext cx="660566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-85010" y="1854577"/>
            <a:ext cx="660566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8676456" y="1864922"/>
            <a:ext cx="660566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3953191" y="5013176"/>
            <a:ext cx="4723265" cy="720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solidFill>
                  <a:schemeClr val="tx1"/>
                </a:solidFill>
              </a:rPr>
              <a:t>Elke 10 </a:t>
            </a:r>
            <a:r>
              <a:rPr lang="nl-BE" dirty="0" smtClean="0">
                <a:solidFill>
                  <a:schemeClr val="tx1"/>
                </a:solidFill>
              </a:rPr>
              <a:t>minuten (</a:t>
            </a:r>
            <a:r>
              <a:rPr lang="nl-BE" dirty="0">
                <a:solidFill>
                  <a:schemeClr val="tx1"/>
                </a:solidFill>
              </a:rPr>
              <a:t>B</a:t>
            </a:r>
            <a:r>
              <a:rPr lang="nl-BE" dirty="0" smtClean="0">
                <a:solidFill>
                  <a:schemeClr val="tx1"/>
                </a:solidFill>
              </a:rPr>
              <a:t>itcoin) </a:t>
            </a:r>
            <a:r>
              <a:rPr lang="nl-BE" dirty="0">
                <a:solidFill>
                  <a:schemeClr val="tx1"/>
                </a:solidFill>
              </a:rPr>
              <a:t>nieuw blok met meest recente transacties achteraan </a:t>
            </a:r>
            <a:r>
              <a:rPr lang="nl-BE" dirty="0" smtClean="0">
                <a:solidFill>
                  <a:schemeClr val="tx1"/>
                </a:solidFill>
              </a:rPr>
              <a:t>toegevoegd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099231" y="5898953"/>
            <a:ext cx="3042215" cy="720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solidFill>
                  <a:schemeClr val="tx1"/>
                </a:solidFill>
              </a:rPr>
              <a:t>T</a:t>
            </a:r>
            <a:r>
              <a:rPr lang="nl-BE" dirty="0" smtClean="0">
                <a:solidFill>
                  <a:schemeClr val="tx1"/>
                </a:solidFill>
              </a:rPr>
              <a:t>ransactie </a:t>
            </a:r>
            <a:r>
              <a:rPr lang="nl-BE" dirty="0">
                <a:solidFill>
                  <a:schemeClr val="tx1"/>
                </a:solidFill>
              </a:rPr>
              <a:t>in </a:t>
            </a:r>
            <a:r>
              <a:rPr lang="nl-BE" dirty="0" smtClean="0">
                <a:solidFill>
                  <a:schemeClr val="tx1"/>
                </a:solidFill>
              </a:rPr>
              <a:t>blockchain quasi </a:t>
            </a:r>
            <a:r>
              <a:rPr lang="nl-BE" dirty="0">
                <a:solidFill>
                  <a:schemeClr val="tx1"/>
                </a:solidFill>
              </a:rPr>
              <a:t>onmogelijk </a:t>
            </a:r>
            <a:r>
              <a:rPr lang="nl-BE" dirty="0" smtClean="0">
                <a:solidFill>
                  <a:schemeClr val="tx1"/>
                </a:solidFill>
              </a:rPr>
              <a:t>te </a:t>
            </a:r>
            <a:r>
              <a:rPr lang="nl-BE" dirty="0">
                <a:solidFill>
                  <a:schemeClr val="tx1"/>
                </a:solidFill>
              </a:rPr>
              <a:t>verwijderen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82649" y="5898953"/>
            <a:ext cx="1761059" cy="720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solidFill>
                  <a:schemeClr val="tx1"/>
                </a:solidFill>
              </a:rPr>
              <a:t>blockchain bevat ALLE transacties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82649" y="5013176"/>
            <a:ext cx="3589251" cy="720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solidFill>
                  <a:schemeClr val="tx1"/>
                </a:solidFill>
              </a:rPr>
              <a:t>Blockchain = aaneenschakeling van </a:t>
            </a:r>
            <a:r>
              <a:rPr lang="nl-BE" dirty="0" smtClean="0">
                <a:solidFill>
                  <a:schemeClr val="tx1"/>
                </a:solidFill>
              </a:rPr>
              <a:t>blokken die transacties bevatten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45" name="Rectangular Callout 44"/>
          <p:cNvSpPr/>
          <p:nvPr/>
        </p:nvSpPr>
        <p:spPr>
          <a:xfrm>
            <a:off x="4284998" y="4075942"/>
            <a:ext cx="3601702" cy="648072"/>
          </a:xfrm>
          <a:prstGeom prst="wedgeRectCallout">
            <a:avLst>
              <a:gd name="adj1" fmla="val -38479"/>
              <a:gd name="adj2" fmla="val 1114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Blockchain specifiek: 10 minuten in Bitcoin, 10 seconden in </a:t>
            </a:r>
            <a:r>
              <a:rPr lang="nl-BE" dirty="0" err="1" smtClean="0">
                <a:solidFill>
                  <a:schemeClr val="tx1"/>
                </a:solidFill>
              </a:rPr>
              <a:t>Ethereum</a:t>
            </a:r>
            <a:r>
              <a:rPr lang="nl-BE" dirty="0" smtClean="0">
                <a:solidFill>
                  <a:schemeClr val="tx1"/>
                </a:solidFill>
              </a:rPr>
              <a:t>,… 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274166" y="5898953"/>
            <a:ext cx="3402290" cy="720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 smtClean="0">
                <a:solidFill>
                  <a:schemeClr val="tx1"/>
                </a:solidFill>
              </a:rPr>
              <a:t>Vele entiteiten beschikken over dezelfde versie van de blockchain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92359" y="-387424"/>
            <a:ext cx="3120201" cy="1393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648"/>
            <a:ext cx="5102523" cy="830064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Netwerk &amp; Consensus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17</a:t>
            </a:fld>
            <a:endParaRPr lang="nl-BE" dirty="0"/>
          </a:p>
        </p:txBody>
      </p:sp>
      <p:sp>
        <p:nvSpPr>
          <p:cNvPr id="7" name="Oval 6"/>
          <p:cNvSpPr/>
          <p:nvPr/>
        </p:nvSpPr>
        <p:spPr>
          <a:xfrm>
            <a:off x="3203848" y="2913760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799672" y="1373580"/>
            <a:ext cx="2304256" cy="4240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99672" y="1797616"/>
            <a:ext cx="1584176" cy="1296144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383848" y="1373580"/>
            <a:ext cx="720080" cy="172018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1799672" y="1797616"/>
            <a:ext cx="720080" cy="280831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83848" y="3093760"/>
            <a:ext cx="1800200" cy="117483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19752" y="4268592"/>
            <a:ext cx="2664296" cy="3373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103928" y="1373580"/>
            <a:ext cx="1204427" cy="1116859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383848" y="2532708"/>
            <a:ext cx="1900915" cy="56105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5364048" y="2503920"/>
            <a:ext cx="2196264" cy="14168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184048" y="3920756"/>
            <a:ext cx="2376264" cy="3478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1115616" y="1191554"/>
            <a:ext cx="968712" cy="364051"/>
            <a:chOff x="1580004" y="2304504"/>
            <a:chExt cx="1953173" cy="734020"/>
          </a:xfrm>
        </p:grpSpPr>
        <p:grpSp>
          <p:nvGrpSpPr>
            <p:cNvPr id="43" name="Group 42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60" name="Rounded Rectangle 5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46" name="Elbow Connector 45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>
            <a:grpSpLocks noChangeAspect="1"/>
          </p:cNvGrpSpPr>
          <p:nvPr/>
        </p:nvGrpSpPr>
        <p:grpSpPr>
          <a:xfrm>
            <a:off x="3454772" y="761532"/>
            <a:ext cx="968712" cy="364051"/>
            <a:chOff x="1580004" y="2304504"/>
            <a:chExt cx="1953173" cy="734020"/>
          </a:xfrm>
        </p:grpSpPr>
        <p:grpSp>
          <p:nvGrpSpPr>
            <p:cNvPr id="67" name="Group 66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78" name="Rounded Rectangle 7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72" name="Rounded Rectangle 7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4" name="Rounded Rectangle 7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70" name="Elbow Connector 69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>
            <a:grpSpLocks noChangeAspect="1"/>
          </p:cNvGrpSpPr>
          <p:nvPr/>
        </p:nvGrpSpPr>
        <p:grpSpPr>
          <a:xfrm>
            <a:off x="4499992" y="3681176"/>
            <a:ext cx="968712" cy="364051"/>
            <a:chOff x="1580004" y="2304504"/>
            <a:chExt cx="1953173" cy="734020"/>
          </a:xfrm>
        </p:grpSpPr>
        <p:grpSp>
          <p:nvGrpSpPr>
            <p:cNvPr id="163" name="Group 162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80" name="Rounded Rectangle 17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1" name="Rounded Rectangle 18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2" name="Rounded Rectangle 18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3" name="Rounded Rectangle 18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74" name="Rounded Rectangle 17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5" name="Rounded Rectangle 17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6" name="Rounded Rectangle 17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7" name="Rounded Rectangle 17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8" name="Rounded Rectangle 17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68" name="Rounded Rectangle 16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69" name="Rounded Rectangle 16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0" name="Rounded Rectangle 16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1" name="Rounded Rectangle 17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2" name="Rounded Rectangle 17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66" name="Elbow Connector 165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Elbow Connector 166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Oval 212"/>
          <p:cNvSpPr/>
          <p:nvPr/>
        </p:nvSpPr>
        <p:spPr>
          <a:xfrm>
            <a:off x="611560" y="3107811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14" name="Straight Connector 213"/>
          <p:cNvCxnSpPr/>
          <p:nvPr/>
        </p:nvCxnSpPr>
        <p:spPr>
          <a:xfrm flipH="1">
            <a:off x="791560" y="1797616"/>
            <a:ext cx="1008112" cy="148373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H="1" flipV="1">
            <a:off x="791560" y="3339578"/>
            <a:ext cx="1800200" cy="126635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/>
          <p:cNvGrpSpPr>
            <a:grpSpLocks noChangeAspect="1"/>
          </p:cNvGrpSpPr>
          <p:nvPr/>
        </p:nvGrpSpPr>
        <p:grpSpPr>
          <a:xfrm>
            <a:off x="1871514" y="3997881"/>
            <a:ext cx="968712" cy="364051"/>
            <a:chOff x="1580004" y="2304504"/>
            <a:chExt cx="1953173" cy="734020"/>
          </a:xfrm>
        </p:grpSpPr>
        <p:grpSp>
          <p:nvGrpSpPr>
            <p:cNvPr id="139" name="Group 138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56" name="Rounded Rectangle 15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7" name="Rounded Rectangle 15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8" name="Rounded Rectangle 15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9" name="Rounded Rectangle 15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60" name="Rounded Rectangle 15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50" name="Rounded Rectangle 14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1" name="Rounded Rectangle 15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2" name="Rounded Rectangle 15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3" name="Rounded Rectangle 15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4" name="Rounded Rectangle 15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44" name="Rounded Rectangle 14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5" name="Rounded Rectangle 14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6" name="Rounded Rectangle 14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42" name="Elbow Connector 141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Elbow Connector 142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Oval 215"/>
          <p:cNvSpPr/>
          <p:nvPr/>
        </p:nvSpPr>
        <p:spPr>
          <a:xfrm>
            <a:off x="6943890" y="2423101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17" name="Straight Connector 216"/>
          <p:cNvCxnSpPr/>
          <p:nvPr/>
        </p:nvCxnSpPr>
        <p:spPr>
          <a:xfrm flipH="1" flipV="1">
            <a:off x="5284764" y="2490440"/>
            <a:ext cx="1839126" cy="115075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7131524" y="2632153"/>
            <a:ext cx="402947" cy="1359798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/>
          <p:cNvGrpSpPr>
            <a:grpSpLocks noChangeAspect="1"/>
          </p:cNvGrpSpPr>
          <p:nvPr/>
        </p:nvGrpSpPr>
        <p:grpSpPr>
          <a:xfrm>
            <a:off x="6918713" y="3281346"/>
            <a:ext cx="968712" cy="364051"/>
            <a:chOff x="1580004" y="2304504"/>
            <a:chExt cx="1953173" cy="734020"/>
          </a:xfrm>
        </p:grpSpPr>
        <p:grpSp>
          <p:nvGrpSpPr>
            <p:cNvPr id="187" name="Group 186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204" name="Rounded Rectangle 20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5" name="Rounded Rectangle 20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6" name="Rounded Rectangle 20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7" name="Rounded Rectangle 20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8" name="Rounded Rectangle 20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98" name="Rounded Rectangle 19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9" name="Rounded Rectangle 19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0" name="Rounded Rectangle 19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1" name="Rounded Rectangle 20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2" name="Rounded Rectangle 20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92" name="Rounded Rectangle 19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3" name="Rounded Rectangle 19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4" name="Rounded Rectangle 19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5" name="Rounded Rectangle 19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6" name="Rounded Rectangle 19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90" name="Elbow Connector 189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Elbow Connector 190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9" name="Straight Connector 218"/>
          <p:cNvCxnSpPr/>
          <p:nvPr/>
        </p:nvCxnSpPr>
        <p:spPr>
          <a:xfrm flipH="1" flipV="1">
            <a:off x="4123898" y="1404658"/>
            <a:ext cx="2999992" cy="1200857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4644008" y="1883011"/>
            <a:ext cx="968712" cy="364051"/>
            <a:chOff x="1580004" y="2304504"/>
            <a:chExt cx="1953173" cy="734020"/>
          </a:xfrm>
        </p:grpSpPr>
        <p:grpSp>
          <p:nvGrpSpPr>
            <p:cNvPr id="91" name="Group 90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08" name="Rounded Rectangle 10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94" name="Elbow Connector 93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Elbow Connector 94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0" name="Picture 2" descr="http://www.clipartkid.com/images/301/free-to-use-public-domain-miner-clip-art-OW2LRK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31" y="3595034"/>
            <a:ext cx="915693" cy="12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619672" y="1617616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l 7"/>
          <p:cNvSpPr/>
          <p:nvPr/>
        </p:nvSpPr>
        <p:spPr>
          <a:xfrm>
            <a:off x="2339752" y="4425928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l 9"/>
          <p:cNvSpPr/>
          <p:nvPr/>
        </p:nvSpPr>
        <p:spPr>
          <a:xfrm>
            <a:off x="5004048" y="4088592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l 8"/>
          <p:cNvSpPr/>
          <p:nvPr/>
        </p:nvSpPr>
        <p:spPr>
          <a:xfrm>
            <a:off x="5131267" y="2310439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l 10"/>
          <p:cNvSpPr/>
          <p:nvPr/>
        </p:nvSpPr>
        <p:spPr>
          <a:xfrm>
            <a:off x="7380312" y="3740756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l 5"/>
          <p:cNvSpPr/>
          <p:nvPr/>
        </p:nvSpPr>
        <p:spPr>
          <a:xfrm>
            <a:off x="3923928" y="1193580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2" name="TextBox 221"/>
          <p:cNvSpPr txBox="1"/>
          <p:nvPr/>
        </p:nvSpPr>
        <p:spPr>
          <a:xfrm>
            <a:off x="6812224" y="44624"/>
            <a:ext cx="2136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Miner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err="1" smtClean="0"/>
              <a:t>Validating</a:t>
            </a:r>
            <a:r>
              <a:rPr lang="nl-BE" dirty="0" smtClean="0"/>
              <a:t> (full) node</a:t>
            </a:r>
            <a:br>
              <a:rPr lang="nl-BE" dirty="0" smtClean="0"/>
            </a:br>
            <a:r>
              <a:rPr lang="nl-BE" dirty="0" smtClean="0"/>
              <a:t>Light node</a:t>
            </a:r>
            <a:endParaRPr lang="nl-BE" dirty="0"/>
          </a:p>
        </p:txBody>
      </p:sp>
      <p:sp>
        <p:nvSpPr>
          <p:cNvPr id="223" name="Oval 222"/>
          <p:cNvSpPr>
            <a:spLocks noChangeAspect="1"/>
          </p:cNvSpPr>
          <p:nvPr/>
        </p:nvSpPr>
        <p:spPr>
          <a:xfrm>
            <a:off x="6660232" y="121932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4" name="Oval 223"/>
          <p:cNvSpPr>
            <a:spLocks noChangeAspect="1"/>
          </p:cNvSpPr>
          <p:nvPr/>
        </p:nvSpPr>
        <p:spPr>
          <a:xfrm>
            <a:off x="6660232" y="404664"/>
            <a:ext cx="180000" cy="1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5" name="Oval 224"/>
          <p:cNvSpPr>
            <a:spLocks noChangeAspect="1"/>
          </p:cNvSpPr>
          <p:nvPr/>
        </p:nvSpPr>
        <p:spPr>
          <a:xfrm>
            <a:off x="6660232" y="704874"/>
            <a:ext cx="180000" cy="18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261" name="Group 260"/>
          <p:cNvGrpSpPr/>
          <p:nvPr/>
        </p:nvGrpSpPr>
        <p:grpSpPr>
          <a:xfrm>
            <a:off x="7989970" y="3280955"/>
            <a:ext cx="254438" cy="364051"/>
            <a:chOff x="611560" y="836712"/>
            <a:chExt cx="1728192" cy="2952328"/>
          </a:xfrm>
        </p:grpSpPr>
        <p:sp>
          <p:nvSpPr>
            <p:cNvPr id="262" name="Rounded Rectangle 261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3" name="Rounded Rectangle 262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4" name="Rounded Rectangle 263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5" name="Rounded Rectangle 264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6" name="Rounded Rectangle 265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268" name="Elbow Connector 267"/>
          <p:cNvCxnSpPr/>
          <p:nvPr/>
        </p:nvCxnSpPr>
        <p:spPr>
          <a:xfrm rot="10800000">
            <a:off x="7884360" y="3378627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9" name="Group 268"/>
          <p:cNvGrpSpPr/>
          <p:nvPr/>
        </p:nvGrpSpPr>
        <p:grpSpPr>
          <a:xfrm>
            <a:off x="5576830" y="3681175"/>
            <a:ext cx="254438" cy="364051"/>
            <a:chOff x="611560" y="836712"/>
            <a:chExt cx="1728192" cy="2952328"/>
          </a:xfrm>
        </p:grpSpPr>
        <p:sp>
          <p:nvSpPr>
            <p:cNvPr id="270" name="Rounded Rectangle 269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1" name="Rounded Rectangle 270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2" name="Rounded Rectangle 271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3" name="Rounded Rectangle 272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4" name="Rounded Rectangle 273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276" name="Elbow Connector 275"/>
          <p:cNvCxnSpPr/>
          <p:nvPr/>
        </p:nvCxnSpPr>
        <p:spPr>
          <a:xfrm rot="10800000">
            <a:off x="5471220" y="3778847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5" name="Group 284"/>
          <p:cNvGrpSpPr/>
          <p:nvPr/>
        </p:nvGrpSpPr>
        <p:grpSpPr>
          <a:xfrm>
            <a:off x="2949410" y="3991950"/>
            <a:ext cx="254438" cy="364051"/>
            <a:chOff x="611560" y="836712"/>
            <a:chExt cx="1728192" cy="2952328"/>
          </a:xfrm>
        </p:grpSpPr>
        <p:sp>
          <p:nvSpPr>
            <p:cNvPr id="286" name="Rounded Rectangle 285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7" name="Rounded Rectangle 286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8" name="Rounded Rectangle 287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9" name="Rounded Rectangle 288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0" name="Rounded Rectangle 289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292" name="Elbow Connector 291"/>
          <p:cNvCxnSpPr/>
          <p:nvPr/>
        </p:nvCxnSpPr>
        <p:spPr>
          <a:xfrm rot="10800000">
            <a:off x="2843800" y="4089622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3" name="Group 292"/>
          <p:cNvGrpSpPr/>
          <p:nvPr/>
        </p:nvGrpSpPr>
        <p:grpSpPr>
          <a:xfrm>
            <a:off x="5722470" y="1883011"/>
            <a:ext cx="254438" cy="364051"/>
            <a:chOff x="611560" y="836712"/>
            <a:chExt cx="1728192" cy="2952328"/>
          </a:xfrm>
        </p:grpSpPr>
        <p:sp>
          <p:nvSpPr>
            <p:cNvPr id="294" name="Rounded Rectangle 293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5" name="Rounded Rectangle 294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6" name="Rounded Rectangle 295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7" name="Rounded Rectangle 296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8" name="Rounded Rectangle 297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300" name="Elbow Connector 299"/>
          <p:cNvCxnSpPr/>
          <p:nvPr/>
        </p:nvCxnSpPr>
        <p:spPr>
          <a:xfrm rot="10800000">
            <a:off x="5616860" y="1980683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1" name="Group 300"/>
          <p:cNvGrpSpPr/>
          <p:nvPr/>
        </p:nvGrpSpPr>
        <p:grpSpPr>
          <a:xfrm>
            <a:off x="4533586" y="761092"/>
            <a:ext cx="254438" cy="364051"/>
            <a:chOff x="611560" y="836712"/>
            <a:chExt cx="1728192" cy="2952328"/>
          </a:xfrm>
        </p:grpSpPr>
        <p:sp>
          <p:nvSpPr>
            <p:cNvPr id="302" name="Rounded Rectangle 301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3" name="Rounded Rectangle 302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4" name="Rounded Rectangle 303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5" name="Rounded Rectangle 304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6" name="Rounded Rectangle 305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308" name="Elbow Connector 307"/>
          <p:cNvCxnSpPr/>
          <p:nvPr/>
        </p:nvCxnSpPr>
        <p:spPr>
          <a:xfrm rot="10800000">
            <a:off x="4427976" y="858764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9" name="Group 308"/>
          <p:cNvGrpSpPr/>
          <p:nvPr/>
        </p:nvGrpSpPr>
        <p:grpSpPr>
          <a:xfrm>
            <a:off x="2192833" y="1191753"/>
            <a:ext cx="254438" cy="364051"/>
            <a:chOff x="611560" y="836712"/>
            <a:chExt cx="1728192" cy="2952328"/>
          </a:xfrm>
        </p:grpSpPr>
        <p:sp>
          <p:nvSpPr>
            <p:cNvPr id="310" name="Rounded Rectangle 309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1" name="Rounded Rectangle 310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2" name="Rounded Rectangle 311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3" name="Rounded Rectangle 312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4" name="Rounded Rectangle 313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316" name="Elbow Connector 315"/>
          <p:cNvCxnSpPr/>
          <p:nvPr/>
        </p:nvCxnSpPr>
        <p:spPr>
          <a:xfrm rot="10800000">
            <a:off x="2087223" y="1289425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" name="Group 316"/>
          <p:cNvGrpSpPr/>
          <p:nvPr/>
        </p:nvGrpSpPr>
        <p:grpSpPr>
          <a:xfrm>
            <a:off x="7205778" y="3795577"/>
            <a:ext cx="254438" cy="364051"/>
            <a:chOff x="611560" y="836712"/>
            <a:chExt cx="1728192" cy="2952328"/>
          </a:xfrm>
        </p:grpSpPr>
        <p:sp>
          <p:nvSpPr>
            <p:cNvPr id="318" name="Rounded Rectangle 317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9" name="Rounded Rectangle 318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0" name="Rounded Rectangle 319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1" name="Rounded Rectangle 320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2" name="Rounded Rectangle 321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3" name="TextBox 322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7205778" y="3787726"/>
            <a:ext cx="254438" cy="364051"/>
            <a:chOff x="611560" y="836712"/>
            <a:chExt cx="1728192" cy="2952328"/>
          </a:xfrm>
        </p:grpSpPr>
        <p:sp>
          <p:nvSpPr>
            <p:cNvPr id="327" name="Rounded Rectangle 326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8" name="Rounded Rectangle 327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9" name="Rounded Rectangle 328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0" name="Rounded Rectangle 329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1" name="Rounded Rectangle 330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2" name="TextBox 331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4670744" y="4120699"/>
            <a:ext cx="254438" cy="364051"/>
            <a:chOff x="611560" y="836712"/>
            <a:chExt cx="1728192" cy="2952328"/>
          </a:xfrm>
        </p:grpSpPr>
        <p:sp>
          <p:nvSpPr>
            <p:cNvPr id="335" name="Rounded Rectangle 334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6" name="Rounded Rectangle 335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7" name="Rounded Rectangle 336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8" name="Rounded Rectangle 337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9" name="Rounded Rectangle 338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grpSp>
        <p:nvGrpSpPr>
          <p:cNvPr id="341" name="Group 340"/>
          <p:cNvGrpSpPr/>
          <p:nvPr/>
        </p:nvGrpSpPr>
        <p:grpSpPr>
          <a:xfrm>
            <a:off x="4857226" y="2020259"/>
            <a:ext cx="254438" cy="364051"/>
            <a:chOff x="611560" y="836712"/>
            <a:chExt cx="1728192" cy="2952328"/>
          </a:xfrm>
        </p:grpSpPr>
        <p:sp>
          <p:nvSpPr>
            <p:cNvPr id="342" name="Rounded Rectangle 341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43" name="Rounded Rectangle 342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44" name="Rounded Rectangle 343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45" name="Rounded Rectangle 344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46" name="Rounded Rectangle 345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grpSp>
        <p:nvGrpSpPr>
          <p:cNvPr id="365" name="Group 364"/>
          <p:cNvGrpSpPr/>
          <p:nvPr/>
        </p:nvGrpSpPr>
        <p:grpSpPr>
          <a:xfrm>
            <a:off x="3586240" y="1193580"/>
            <a:ext cx="254438" cy="364051"/>
            <a:chOff x="611560" y="836712"/>
            <a:chExt cx="1728192" cy="2952328"/>
          </a:xfrm>
        </p:grpSpPr>
        <p:sp>
          <p:nvSpPr>
            <p:cNvPr id="366" name="Rounded Rectangle 365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67" name="Rounded Rectangle 366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68" name="Rounded Rectangle 367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69" name="Rounded Rectangle 368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70" name="Rounded Rectangle 369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71" name="TextBox 370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pic>
        <p:nvPicPr>
          <p:cNvPr id="212" name="Picture 2" descr="http://www.clipartkid.com/images/301/free-to-use-public-domain-miner-clip-art-OW2LRK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493" y="662087"/>
            <a:ext cx="915693" cy="12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" name="Group 357"/>
          <p:cNvGrpSpPr/>
          <p:nvPr/>
        </p:nvGrpSpPr>
        <p:grpSpPr>
          <a:xfrm>
            <a:off x="2542669" y="4388476"/>
            <a:ext cx="254438" cy="364051"/>
            <a:chOff x="611560" y="836712"/>
            <a:chExt cx="1728192" cy="2952328"/>
          </a:xfrm>
        </p:grpSpPr>
        <p:sp>
          <p:nvSpPr>
            <p:cNvPr id="359" name="Rounded Rectangle 358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60" name="Rounded Rectangle 359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61" name="Rounded Rectangle 360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62" name="Rounded Rectangle 361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63" name="Rounded Rectangle 362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sp>
        <p:nvSpPr>
          <p:cNvPr id="375" name="Rounded Rectangle 374"/>
          <p:cNvSpPr/>
          <p:nvPr/>
        </p:nvSpPr>
        <p:spPr>
          <a:xfrm>
            <a:off x="150353" y="5054600"/>
            <a:ext cx="8262146" cy="1729406"/>
          </a:xfrm>
          <a:prstGeom prst="roundRect">
            <a:avLst>
              <a:gd name="adj" fmla="val 856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nl-BE" dirty="0" smtClean="0"/>
              <a:t>Node creëert transactie en stuurt het naar zijn buren.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 err="1" smtClean="0"/>
              <a:t>Validating</a:t>
            </a:r>
            <a:r>
              <a:rPr lang="nl-BE" dirty="0" smtClean="0"/>
              <a:t> </a:t>
            </a:r>
            <a:r>
              <a:rPr lang="nl-BE" dirty="0" err="1" smtClean="0"/>
              <a:t>nodes</a:t>
            </a:r>
            <a:r>
              <a:rPr lang="nl-BE" dirty="0" smtClean="0"/>
              <a:t> verifiëren geldigheid transactie en forwarden het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 err="1" smtClean="0"/>
              <a:t>Miners</a:t>
            </a:r>
            <a:r>
              <a:rPr lang="nl-BE" dirty="0" smtClean="0"/>
              <a:t> voegen de transactie toe aan het volgende blok dat ze trachten te creëren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 smtClean="0"/>
              <a:t>De creatie blok vereist oplossen rekenintensieve, onvoorspelbare puzzel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 smtClean="0"/>
              <a:t>Winnende </a:t>
            </a:r>
            <a:r>
              <a:rPr lang="nl-BE" dirty="0" err="1" smtClean="0"/>
              <a:t>miner</a:t>
            </a:r>
            <a:r>
              <a:rPr lang="nl-BE" dirty="0" smtClean="0"/>
              <a:t> verspreid nieuw blok in netwerk en ontvangt beloning (</a:t>
            </a:r>
            <a:r>
              <a:rPr lang="nl-BE" dirty="0" err="1" smtClean="0"/>
              <a:t>Bitcoins</a:t>
            </a:r>
            <a:r>
              <a:rPr lang="nl-BE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 err="1" smtClean="0"/>
              <a:t>Validating</a:t>
            </a:r>
            <a:r>
              <a:rPr lang="nl-BE" dirty="0" smtClean="0"/>
              <a:t> </a:t>
            </a:r>
            <a:r>
              <a:rPr lang="nl-BE" dirty="0" err="1" smtClean="0"/>
              <a:t>nodes</a:t>
            </a:r>
            <a:r>
              <a:rPr lang="nl-BE" dirty="0" smtClean="0"/>
              <a:t> valideren blok en voegen het toe aan lokale blockchain kopie</a:t>
            </a:r>
            <a:endParaRPr lang="nl-BE" dirty="0"/>
          </a:p>
        </p:txBody>
      </p:sp>
      <p:pic>
        <p:nvPicPr>
          <p:cNvPr id="277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6" y="3128196"/>
            <a:ext cx="397043" cy="517201"/>
          </a:xfrm>
        </p:spPr>
      </p:pic>
    </p:spTree>
    <p:extLst>
      <p:ext uri="{BB962C8B-B14F-4D97-AF65-F5344CB8AC3E}">
        <p14:creationId xmlns:p14="http://schemas.microsoft.com/office/powerpoint/2010/main" val="151419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51445E-7 L -0.20747 0.035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82" y="178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-0.19948 -0.194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3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2283 0.0421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21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-0.08455 -0.104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6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18959 0.0474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36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0301 L -0.03958 -0.2370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92359" y="-387424"/>
            <a:ext cx="3120201" cy="1393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648"/>
            <a:ext cx="5102523" cy="830064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Netwerk &amp; Consensus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18</a:t>
            </a:fld>
            <a:endParaRPr lang="nl-BE" dirty="0"/>
          </a:p>
        </p:txBody>
      </p:sp>
      <p:sp>
        <p:nvSpPr>
          <p:cNvPr id="7" name="Oval 6"/>
          <p:cNvSpPr/>
          <p:nvPr/>
        </p:nvSpPr>
        <p:spPr>
          <a:xfrm>
            <a:off x="3203848" y="2913760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799672" y="1373580"/>
            <a:ext cx="2304256" cy="4240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99672" y="1797616"/>
            <a:ext cx="1584176" cy="1296144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383848" y="1373580"/>
            <a:ext cx="720080" cy="172018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1799672" y="1797616"/>
            <a:ext cx="720080" cy="280831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83848" y="3093760"/>
            <a:ext cx="1800200" cy="117483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19752" y="4268592"/>
            <a:ext cx="2664296" cy="3373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103928" y="1373580"/>
            <a:ext cx="1204427" cy="1116859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383848" y="2532708"/>
            <a:ext cx="1900915" cy="56105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5364048" y="2503920"/>
            <a:ext cx="2196264" cy="14168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184048" y="3920756"/>
            <a:ext cx="2376264" cy="3478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1115616" y="1191554"/>
            <a:ext cx="968712" cy="364051"/>
            <a:chOff x="1580004" y="2304504"/>
            <a:chExt cx="1953173" cy="734020"/>
          </a:xfrm>
        </p:grpSpPr>
        <p:grpSp>
          <p:nvGrpSpPr>
            <p:cNvPr id="43" name="Group 42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60" name="Rounded Rectangle 5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46" name="Elbow Connector 45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>
            <a:grpSpLocks noChangeAspect="1"/>
          </p:cNvGrpSpPr>
          <p:nvPr/>
        </p:nvGrpSpPr>
        <p:grpSpPr>
          <a:xfrm>
            <a:off x="3454772" y="761532"/>
            <a:ext cx="968712" cy="364051"/>
            <a:chOff x="1580004" y="2304504"/>
            <a:chExt cx="1953173" cy="734020"/>
          </a:xfrm>
        </p:grpSpPr>
        <p:grpSp>
          <p:nvGrpSpPr>
            <p:cNvPr id="67" name="Group 66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78" name="Rounded Rectangle 7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72" name="Rounded Rectangle 7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4" name="Rounded Rectangle 7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70" name="Elbow Connector 69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>
            <a:grpSpLocks noChangeAspect="1"/>
          </p:cNvGrpSpPr>
          <p:nvPr/>
        </p:nvGrpSpPr>
        <p:grpSpPr>
          <a:xfrm>
            <a:off x="4499992" y="3681176"/>
            <a:ext cx="968712" cy="364051"/>
            <a:chOff x="1580004" y="2304504"/>
            <a:chExt cx="1953173" cy="734020"/>
          </a:xfrm>
        </p:grpSpPr>
        <p:grpSp>
          <p:nvGrpSpPr>
            <p:cNvPr id="163" name="Group 162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80" name="Rounded Rectangle 17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1" name="Rounded Rectangle 18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2" name="Rounded Rectangle 18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3" name="Rounded Rectangle 18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74" name="Rounded Rectangle 17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5" name="Rounded Rectangle 17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6" name="Rounded Rectangle 17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7" name="Rounded Rectangle 17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8" name="Rounded Rectangle 17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68" name="Rounded Rectangle 16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69" name="Rounded Rectangle 16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0" name="Rounded Rectangle 16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1" name="Rounded Rectangle 17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2" name="Rounded Rectangle 17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66" name="Elbow Connector 165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Elbow Connector 166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Oval 212"/>
          <p:cNvSpPr/>
          <p:nvPr/>
        </p:nvSpPr>
        <p:spPr>
          <a:xfrm>
            <a:off x="611560" y="3107811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14" name="Straight Connector 213"/>
          <p:cNvCxnSpPr/>
          <p:nvPr/>
        </p:nvCxnSpPr>
        <p:spPr>
          <a:xfrm flipH="1">
            <a:off x="791560" y="1797616"/>
            <a:ext cx="1008112" cy="148373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H="1" flipV="1">
            <a:off x="791560" y="3339578"/>
            <a:ext cx="1800200" cy="126635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/>
          <p:cNvGrpSpPr>
            <a:grpSpLocks noChangeAspect="1"/>
          </p:cNvGrpSpPr>
          <p:nvPr/>
        </p:nvGrpSpPr>
        <p:grpSpPr>
          <a:xfrm>
            <a:off x="1871514" y="3997881"/>
            <a:ext cx="968712" cy="364051"/>
            <a:chOff x="1580004" y="2304504"/>
            <a:chExt cx="1953173" cy="734020"/>
          </a:xfrm>
        </p:grpSpPr>
        <p:grpSp>
          <p:nvGrpSpPr>
            <p:cNvPr id="139" name="Group 138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56" name="Rounded Rectangle 15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7" name="Rounded Rectangle 15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8" name="Rounded Rectangle 15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9" name="Rounded Rectangle 15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60" name="Rounded Rectangle 15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50" name="Rounded Rectangle 14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1" name="Rounded Rectangle 15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2" name="Rounded Rectangle 15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3" name="Rounded Rectangle 15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4" name="Rounded Rectangle 15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44" name="Rounded Rectangle 14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5" name="Rounded Rectangle 14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6" name="Rounded Rectangle 14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42" name="Elbow Connector 141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Elbow Connector 142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Oval 215"/>
          <p:cNvSpPr/>
          <p:nvPr/>
        </p:nvSpPr>
        <p:spPr>
          <a:xfrm>
            <a:off x="6943890" y="2423101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17" name="Straight Connector 216"/>
          <p:cNvCxnSpPr/>
          <p:nvPr/>
        </p:nvCxnSpPr>
        <p:spPr>
          <a:xfrm flipH="1" flipV="1">
            <a:off x="5284764" y="2490440"/>
            <a:ext cx="1839126" cy="115075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7131524" y="2632153"/>
            <a:ext cx="402947" cy="1359798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/>
          <p:cNvGrpSpPr>
            <a:grpSpLocks noChangeAspect="1"/>
          </p:cNvGrpSpPr>
          <p:nvPr/>
        </p:nvGrpSpPr>
        <p:grpSpPr>
          <a:xfrm>
            <a:off x="6918713" y="3281346"/>
            <a:ext cx="968712" cy="364051"/>
            <a:chOff x="1580004" y="2304504"/>
            <a:chExt cx="1953173" cy="734020"/>
          </a:xfrm>
        </p:grpSpPr>
        <p:grpSp>
          <p:nvGrpSpPr>
            <p:cNvPr id="187" name="Group 186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204" name="Rounded Rectangle 20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5" name="Rounded Rectangle 20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6" name="Rounded Rectangle 20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7" name="Rounded Rectangle 20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8" name="Rounded Rectangle 20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98" name="Rounded Rectangle 19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9" name="Rounded Rectangle 19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0" name="Rounded Rectangle 19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1" name="Rounded Rectangle 20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2" name="Rounded Rectangle 20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92" name="Rounded Rectangle 19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3" name="Rounded Rectangle 19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4" name="Rounded Rectangle 19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5" name="Rounded Rectangle 19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6" name="Rounded Rectangle 19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90" name="Elbow Connector 189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Elbow Connector 190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9" name="Straight Connector 218"/>
          <p:cNvCxnSpPr/>
          <p:nvPr/>
        </p:nvCxnSpPr>
        <p:spPr>
          <a:xfrm flipH="1" flipV="1">
            <a:off x="4123898" y="1404658"/>
            <a:ext cx="2999992" cy="1200857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4644008" y="1883011"/>
            <a:ext cx="968712" cy="364051"/>
            <a:chOff x="1580004" y="2304504"/>
            <a:chExt cx="1953173" cy="734020"/>
          </a:xfrm>
        </p:grpSpPr>
        <p:grpSp>
          <p:nvGrpSpPr>
            <p:cNvPr id="91" name="Group 90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08" name="Rounded Rectangle 10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94" name="Elbow Connector 93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Elbow Connector 94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0" name="Picture 2" descr="http://www.clipartkid.com/images/301/free-to-use-public-domain-miner-clip-art-OW2LRK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31" y="3595034"/>
            <a:ext cx="915693" cy="12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619672" y="1617616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l 7"/>
          <p:cNvSpPr/>
          <p:nvPr/>
        </p:nvSpPr>
        <p:spPr>
          <a:xfrm>
            <a:off x="2339752" y="4425928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l 9"/>
          <p:cNvSpPr/>
          <p:nvPr/>
        </p:nvSpPr>
        <p:spPr>
          <a:xfrm>
            <a:off x="5004048" y="4088592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l 8"/>
          <p:cNvSpPr/>
          <p:nvPr/>
        </p:nvSpPr>
        <p:spPr>
          <a:xfrm>
            <a:off x="5131267" y="2310439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l 10"/>
          <p:cNvSpPr/>
          <p:nvPr/>
        </p:nvSpPr>
        <p:spPr>
          <a:xfrm>
            <a:off x="7380312" y="3740756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l 5"/>
          <p:cNvSpPr/>
          <p:nvPr/>
        </p:nvSpPr>
        <p:spPr>
          <a:xfrm>
            <a:off x="3923928" y="1193580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2" name="TextBox 221"/>
          <p:cNvSpPr txBox="1"/>
          <p:nvPr/>
        </p:nvSpPr>
        <p:spPr>
          <a:xfrm>
            <a:off x="6812224" y="44624"/>
            <a:ext cx="2136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Miner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err="1" smtClean="0"/>
              <a:t>Validating</a:t>
            </a:r>
            <a:r>
              <a:rPr lang="nl-BE" dirty="0" smtClean="0"/>
              <a:t> (full) node</a:t>
            </a:r>
            <a:br>
              <a:rPr lang="nl-BE" dirty="0" smtClean="0"/>
            </a:br>
            <a:r>
              <a:rPr lang="nl-BE" dirty="0" smtClean="0"/>
              <a:t>Light node</a:t>
            </a:r>
            <a:endParaRPr lang="nl-BE" dirty="0"/>
          </a:p>
        </p:txBody>
      </p:sp>
      <p:sp>
        <p:nvSpPr>
          <p:cNvPr id="223" name="Oval 222"/>
          <p:cNvSpPr>
            <a:spLocks noChangeAspect="1"/>
          </p:cNvSpPr>
          <p:nvPr/>
        </p:nvSpPr>
        <p:spPr>
          <a:xfrm>
            <a:off x="6660232" y="121932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4" name="Oval 223"/>
          <p:cNvSpPr>
            <a:spLocks noChangeAspect="1"/>
          </p:cNvSpPr>
          <p:nvPr/>
        </p:nvSpPr>
        <p:spPr>
          <a:xfrm>
            <a:off x="6660232" y="404664"/>
            <a:ext cx="180000" cy="1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5" name="Oval 224"/>
          <p:cNvSpPr>
            <a:spLocks noChangeAspect="1"/>
          </p:cNvSpPr>
          <p:nvPr/>
        </p:nvSpPr>
        <p:spPr>
          <a:xfrm>
            <a:off x="6660232" y="704874"/>
            <a:ext cx="180000" cy="18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261" name="Group 260"/>
          <p:cNvGrpSpPr/>
          <p:nvPr/>
        </p:nvGrpSpPr>
        <p:grpSpPr>
          <a:xfrm>
            <a:off x="7989970" y="3280955"/>
            <a:ext cx="254438" cy="364051"/>
            <a:chOff x="611560" y="836712"/>
            <a:chExt cx="1728192" cy="2952328"/>
          </a:xfrm>
        </p:grpSpPr>
        <p:sp>
          <p:nvSpPr>
            <p:cNvPr id="262" name="Rounded Rectangle 261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3" name="Rounded Rectangle 262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4" name="Rounded Rectangle 263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5" name="Rounded Rectangle 264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6" name="Rounded Rectangle 265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268" name="Elbow Connector 267"/>
          <p:cNvCxnSpPr/>
          <p:nvPr/>
        </p:nvCxnSpPr>
        <p:spPr>
          <a:xfrm rot="10800000">
            <a:off x="7884360" y="3378627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9" name="Group 268"/>
          <p:cNvGrpSpPr/>
          <p:nvPr/>
        </p:nvGrpSpPr>
        <p:grpSpPr>
          <a:xfrm>
            <a:off x="5576830" y="3681175"/>
            <a:ext cx="254438" cy="364051"/>
            <a:chOff x="611560" y="836712"/>
            <a:chExt cx="1728192" cy="2952328"/>
          </a:xfrm>
        </p:grpSpPr>
        <p:sp>
          <p:nvSpPr>
            <p:cNvPr id="270" name="Rounded Rectangle 269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1" name="Rounded Rectangle 270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2" name="Rounded Rectangle 271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3" name="Rounded Rectangle 272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4" name="Rounded Rectangle 273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276" name="Elbow Connector 275"/>
          <p:cNvCxnSpPr/>
          <p:nvPr/>
        </p:nvCxnSpPr>
        <p:spPr>
          <a:xfrm rot="10800000">
            <a:off x="5471220" y="3778847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5" name="Group 284"/>
          <p:cNvGrpSpPr/>
          <p:nvPr/>
        </p:nvGrpSpPr>
        <p:grpSpPr>
          <a:xfrm>
            <a:off x="2949410" y="3991950"/>
            <a:ext cx="254438" cy="364051"/>
            <a:chOff x="611560" y="836712"/>
            <a:chExt cx="1728192" cy="2952328"/>
          </a:xfrm>
        </p:grpSpPr>
        <p:sp>
          <p:nvSpPr>
            <p:cNvPr id="286" name="Rounded Rectangle 285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7" name="Rounded Rectangle 286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8" name="Rounded Rectangle 287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9" name="Rounded Rectangle 288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0" name="Rounded Rectangle 289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292" name="Elbow Connector 291"/>
          <p:cNvCxnSpPr/>
          <p:nvPr/>
        </p:nvCxnSpPr>
        <p:spPr>
          <a:xfrm rot="10800000">
            <a:off x="2843800" y="4089622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3" name="Group 292"/>
          <p:cNvGrpSpPr/>
          <p:nvPr/>
        </p:nvGrpSpPr>
        <p:grpSpPr>
          <a:xfrm>
            <a:off x="5722470" y="1883011"/>
            <a:ext cx="254438" cy="364051"/>
            <a:chOff x="611560" y="836712"/>
            <a:chExt cx="1728192" cy="2952328"/>
          </a:xfrm>
        </p:grpSpPr>
        <p:sp>
          <p:nvSpPr>
            <p:cNvPr id="294" name="Rounded Rectangle 293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5" name="Rounded Rectangle 294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6" name="Rounded Rectangle 295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7" name="Rounded Rectangle 296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8" name="Rounded Rectangle 297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300" name="Elbow Connector 299"/>
          <p:cNvCxnSpPr/>
          <p:nvPr/>
        </p:nvCxnSpPr>
        <p:spPr>
          <a:xfrm rot="10800000">
            <a:off x="5616860" y="1980683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1" name="Group 300"/>
          <p:cNvGrpSpPr/>
          <p:nvPr/>
        </p:nvGrpSpPr>
        <p:grpSpPr>
          <a:xfrm>
            <a:off x="4533586" y="761092"/>
            <a:ext cx="254438" cy="364051"/>
            <a:chOff x="611560" y="836712"/>
            <a:chExt cx="1728192" cy="2952328"/>
          </a:xfrm>
        </p:grpSpPr>
        <p:sp>
          <p:nvSpPr>
            <p:cNvPr id="302" name="Rounded Rectangle 301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3" name="Rounded Rectangle 302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4" name="Rounded Rectangle 303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5" name="Rounded Rectangle 304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6" name="Rounded Rectangle 305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308" name="Elbow Connector 307"/>
          <p:cNvCxnSpPr/>
          <p:nvPr/>
        </p:nvCxnSpPr>
        <p:spPr>
          <a:xfrm rot="10800000">
            <a:off x="4427976" y="858764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9" name="Group 308"/>
          <p:cNvGrpSpPr/>
          <p:nvPr/>
        </p:nvGrpSpPr>
        <p:grpSpPr>
          <a:xfrm>
            <a:off x="2192833" y="1191753"/>
            <a:ext cx="254438" cy="364051"/>
            <a:chOff x="611560" y="836712"/>
            <a:chExt cx="1728192" cy="2952328"/>
          </a:xfrm>
        </p:grpSpPr>
        <p:sp>
          <p:nvSpPr>
            <p:cNvPr id="310" name="Rounded Rectangle 309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1" name="Rounded Rectangle 310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2" name="Rounded Rectangle 311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3" name="Rounded Rectangle 312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4" name="Rounded Rectangle 313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316" name="Elbow Connector 315"/>
          <p:cNvCxnSpPr/>
          <p:nvPr/>
        </p:nvCxnSpPr>
        <p:spPr>
          <a:xfrm rot="10800000">
            <a:off x="2087223" y="1289425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" name="Picture 2" descr="http://www.clipartkid.com/images/301/free-to-use-public-domain-miner-clip-art-OW2LRK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493" y="662087"/>
            <a:ext cx="915693" cy="12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Rounded Rectangle 229"/>
          <p:cNvSpPr/>
          <p:nvPr/>
        </p:nvSpPr>
        <p:spPr>
          <a:xfrm>
            <a:off x="150353" y="5082996"/>
            <a:ext cx="6413500" cy="1701010"/>
          </a:xfrm>
          <a:prstGeom prst="roundRect">
            <a:avLst>
              <a:gd name="adj" fmla="val 888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/>
              <a:t>Consensusmechanisme</a:t>
            </a:r>
          </a:p>
          <a:p>
            <a:pPr marL="457200" indent="-457200">
              <a:buFontTx/>
              <a:buChar char="-"/>
            </a:pPr>
            <a:r>
              <a:rPr lang="nl-BE" sz="2000" dirty="0"/>
              <a:t>Iedereen met identieke kopie van blockchain zal hetzelfde, nieuwe blok toevoegen aan die kopie</a:t>
            </a:r>
          </a:p>
          <a:p>
            <a:pPr marL="457200" indent="-457200">
              <a:buFontTx/>
              <a:buChar char="-"/>
            </a:pPr>
            <a:r>
              <a:rPr lang="nl-BE" sz="2000" dirty="0"/>
              <a:t>Mechanisme voor omgaan met situatie waarbij twee </a:t>
            </a:r>
            <a:r>
              <a:rPr lang="nl-BE" sz="2000" dirty="0" err="1"/>
              <a:t>miners</a:t>
            </a:r>
            <a:r>
              <a:rPr lang="nl-BE" sz="2000" dirty="0"/>
              <a:t> ongeveer gelijktijdig blok creëren </a:t>
            </a:r>
          </a:p>
        </p:txBody>
      </p:sp>
      <p:pic>
        <p:nvPicPr>
          <p:cNvPr id="228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6" y="3128196"/>
            <a:ext cx="397043" cy="517201"/>
          </a:xfrm>
        </p:spPr>
      </p:pic>
    </p:spTree>
    <p:extLst>
      <p:ext uri="{BB962C8B-B14F-4D97-AF65-F5344CB8AC3E}">
        <p14:creationId xmlns:p14="http://schemas.microsoft.com/office/powerpoint/2010/main" val="200698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nl-BE" dirty="0"/>
              <a:t> </a:t>
            </a:r>
            <a:r>
              <a:rPr lang="nl-BE" dirty="0" smtClean="0"/>
              <a:t>               - </a:t>
            </a:r>
            <a:r>
              <a:rPr lang="nl-BE" dirty="0" err="1" smtClean="0"/>
              <a:t>Mining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19</a:t>
            </a:fld>
            <a:endParaRPr lang="nl-BE" dirty="0"/>
          </a:p>
        </p:txBody>
      </p:sp>
      <p:pic>
        <p:nvPicPr>
          <p:cNvPr id="4098" name="Picture 2" descr="http://ecx.images-amazon.com/images/I/81ZKOGHf0aL._SX466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32" y="908508"/>
            <a:ext cx="3139719" cy="208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08627" y="1124744"/>
            <a:ext cx="5271485" cy="1656184"/>
          </a:xfrm>
          <a:prstGeom prst="roundRect">
            <a:avLst>
              <a:gd name="adj" fmla="val 539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nl-BE" sz="2000" dirty="0" smtClean="0"/>
              <a:t>Vereist enkel </a:t>
            </a:r>
            <a:r>
              <a:rPr lang="nl-BE" sz="2000" dirty="0" err="1" smtClean="0"/>
              <a:t>hashing</a:t>
            </a:r>
            <a:r>
              <a:rPr lang="nl-BE" sz="2000" dirty="0" smtClean="0"/>
              <a:t> (SHA256)</a:t>
            </a:r>
          </a:p>
          <a:p>
            <a:pPr marL="342900" indent="-342900">
              <a:buFontTx/>
              <a:buChar char="-"/>
            </a:pPr>
            <a:r>
              <a:rPr lang="nl-BE" sz="2000" dirty="0" smtClean="0"/>
              <a:t>Specifieke hardware (</a:t>
            </a:r>
            <a:r>
              <a:rPr lang="nl-BE" sz="2000" dirty="0" err="1" smtClean="0"/>
              <a:t>ASICs</a:t>
            </a:r>
            <a:r>
              <a:rPr lang="nl-BE" sz="2000" dirty="0" smtClean="0"/>
              <a:t> - </a:t>
            </a:r>
            <a:r>
              <a:rPr lang="nl-BE" sz="2000" dirty="0" err="1" smtClean="0"/>
              <a:t>application</a:t>
            </a:r>
            <a:r>
              <a:rPr lang="nl-BE" sz="2000" dirty="0" smtClean="0"/>
              <a:t> </a:t>
            </a:r>
            <a:r>
              <a:rPr lang="nl-BE" sz="2000" dirty="0" err="1" smtClean="0"/>
              <a:t>specific</a:t>
            </a:r>
            <a:r>
              <a:rPr lang="nl-BE" sz="2000" dirty="0" smtClean="0"/>
              <a:t> </a:t>
            </a:r>
            <a:r>
              <a:rPr lang="nl-BE" sz="2000" dirty="0" err="1" smtClean="0"/>
              <a:t>integrated</a:t>
            </a:r>
            <a:r>
              <a:rPr lang="nl-BE" sz="2000" dirty="0" smtClean="0"/>
              <a:t> circuit)</a:t>
            </a:r>
          </a:p>
          <a:p>
            <a:pPr marL="342900" indent="-342900">
              <a:buFontTx/>
              <a:buChar char="-"/>
            </a:pPr>
            <a:r>
              <a:rPr lang="nl-BE" sz="2000" dirty="0" smtClean="0"/>
              <a:t>100.000x efficiënter dan standaard computer</a:t>
            </a:r>
          </a:p>
          <a:p>
            <a:pPr marL="342900" indent="-342900">
              <a:buFontTx/>
              <a:buChar char="-"/>
            </a:pPr>
            <a:r>
              <a:rPr lang="nl-BE" sz="2000" dirty="0" smtClean="0"/>
              <a:t>Grote datacenters (“60-70% in China”)</a:t>
            </a:r>
          </a:p>
        </p:txBody>
      </p:sp>
      <p:pic>
        <p:nvPicPr>
          <p:cNvPr id="7170" name="Picture 2" descr="http://31.media.tumblr.com/b306a2e0a54180a878dea47cde4b47ce/tumblr_inline_nb2p6gus311qegt1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525" y="3140968"/>
            <a:ext cx="6377963" cy="358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canbike.org/public/images/030114/Bitcoin_Logo_Horizontal_Dark-4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65" y="260648"/>
            <a:ext cx="2151673" cy="44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hvec.org/newsletters/woc_2010_06/06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73883"/>
            <a:ext cx="1462435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788024" y="5949280"/>
            <a:ext cx="4047350" cy="7000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Bitcoin is erg vervuilend</a:t>
            </a:r>
            <a:endParaRPr lang="nl-BE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467544" y="5949281"/>
            <a:ext cx="4032448" cy="7000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Bitcoin is niet volledig gedistribueerd</a:t>
            </a:r>
            <a:endParaRPr lang="nl-BE" sz="2000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741040" y="3731984"/>
            <a:ext cx="3011069" cy="1517092"/>
          </a:xfrm>
          <a:prstGeom prst="wedgeRoundRectCallout">
            <a:avLst>
              <a:gd name="adj1" fmla="val -44116"/>
              <a:gd name="adj2" fmla="val 4473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dirty="0" smtClean="0">
                <a:solidFill>
                  <a:schemeClr val="tx1"/>
                </a:solidFill>
              </a:rPr>
              <a:t>Eén Bitcoin transactie verbruikt naar schatting evenveel elektriciteit als </a:t>
            </a:r>
            <a:r>
              <a:rPr lang="nl-BE" sz="2000" b="1" dirty="0" smtClean="0">
                <a:solidFill>
                  <a:schemeClr val="tx1"/>
                </a:solidFill>
              </a:rPr>
              <a:t>14 382 VISA transacties</a:t>
            </a:r>
            <a:r>
              <a:rPr lang="nl-BE" sz="2000" dirty="0" smtClean="0">
                <a:solidFill>
                  <a:schemeClr val="tx1"/>
                </a:solidFill>
              </a:rPr>
              <a:t>.</a:t>
            </a:r>
            <a:br>
              <a:rPr lang="nl-BE" sz="2000" dirty="0" smtClean="0">
                <a:solidFill>
                  <a:schemeClr val="tx1"/>
                </a:solidFill>
              </a:rPr>
            </a:b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Bron: http://digiconomist.net/beci</a:t>
            </a:r>
            <a:endParaRPr lang="nl-BE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2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3" name="Picture 35" descr="https://d24wuq6o951i2g.cloudfront.net/img/events/id/201/2018844/assets/239.Lightspeed-Venture-Partners-Logo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65" y="4826420"/>
            <a:ext cx="256951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14" y="0"/>
            <a:ext cx="8229600" cy="853713"/>
          </a:xfrm>
        </p:spPr>
        <p:txBody>
          <a:bodyPr/>
          <a:lstStyle/>
          <a:p>
            <a:r>
              <a:rPr lang="nl-BE" dirty="0" smtClean="0"/>
              <a:t>Blockchain Investeringen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2</a:t>
            </a:fld>
            <a:endParaRPr lang="nl-BE" dirty="0"/>
          </a:p>
        </p:txBody>
      </p:sp>
      <p:pic>
        <p:nvPicPr>
          <p:cNvPr id="17412" name="Picture 4" descr="https://upload.wikimedia.org/wikipedia/en/4/45/Merrill_Lynch_WM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964" y="5400969"/>
            <a:ext cx="247636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98" y="5804143"/>
            <a:ext cx="1772948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 descr="https://upload.wikimedia.org/wikipedia/commons/thumb/3/31/Credit_Suisse_Logo.svg/1024px-Credit_Suisse_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38" y="5400969"/>
            <a:ext cx="177230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http://rollinspci.com/wp-content/uploads/2015/06/jp-morgan-chase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03" y="5804143"/>
            <a:ext cx="289774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https://www.kbc.com/en/system/files/doc/logos/01_KBC/KB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598" y="4826420"/>
            <a:ext cx="690811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 descr="https://upload.wikimedia.org/wikipedia/en/thumb/6/6a/BNP_Paribas.svg/1024px-BNP_Paribas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648" y="5400969"/>
            <a:ext cx="2425264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3" name="Picture 15" descr="https://upload.wikimedia.org/wikipedia/commons/4/4b/ING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33" y="5443424"/>
            <a:ext cx="1837590" cy="45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7" name="Picture 19" descr="https://upload.wikimedia.org/wikipedia/commons/thumb/5/51/IBM_logo.svg/2000px-IBM_logo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83" y="5400969"/>
            <a:ext cx="135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9" name="Picture 21" descr="https://upload.wikimedia.org/wikipedia/commons/thumb/9/96/Microsoft_logo_(2012).svg/2000px-Microsoft_logo_(2012)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83" y="4237909"/>
            <a:ext cx="253186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https://upload.wikimedia.org/wikipedia/commons/thumb/c/cd/Accenture.svg/2000px-Accenture.sv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47" y="4826420"/>
            <a:ext cx="189890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3" name="Picture 25" descr="https://www.obis.ethz.ch/wp-content/uploads/2015/05/Deloitt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16" y="4826420"/>
            <a:ext cx="247741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5" name="Picture 27" descr="https://static.vecteezy.com/system/resources/previews/000/045/683/non_2x/intel-logo-vector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84" y="4237909"/>
            <a:ext cx="77142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7" name="Picture 29" descr="https://upload.wikimedia.org/wikipedia/commons/thumb/c/cf/Logo_Airbus_2014.svg/2000px-Logo_Airbus_2014.sv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36" y="4237909"/>
            <a:ext cx="2425264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9" name="Picture 31" descr="http://media.coindesk.com/uploads/2015/07/Screen-Shot-2015-07-15-at-2.31.23-PM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85" y="4826420"/>
            <a:ext cx="1639284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1" name="Picture 33" descr="http://photos.prnewswire.com/prnfull/20080409/NYW017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712" y="4273909"/>
            <a:ext cx="3056325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upload.wikimedia.org/wikipedia/commons/thumb/2/20/Bank_of_America_logo.svg/2000px-Bank_of_America_logo.svg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" y="5804143"/>
            <a:ext cx="426665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53950" y="1363212"/>
            <a:ext cx="80742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3600" dirty="0" smtClean="0"/>
              <a:t>Totaal 2016: </a:t>
            </a:r>
            <a:r>
              <a:rPr lang="nl-BE" sz="4400" b="1" dirty="0" smtClean="0"/>
              <a:t>$ </a:t>
            </a:r>
            <a:r>
              <a:rPr lang="nl-BE" sz="4400" b="1" dirty="0"/>
              <a:t>2,5 </a:t>
            </a:r>
            <a:r>
              <a:rPr lang="nl-BE" sz="4400" b="1" dirty="0" smtClean="0"/>
              <a:t>miljard</a:t>
            </a:r>
          </a:p>
          <a:p>
            <a:pPr algn="ctr"/>
            <a:r>
              <a:rPr lang="nl-BE" sz="3600" dirty="0"/>
              <a:t>Verwachte groei tot </a:t>
            </a:r>
            <a:r>
              <a:rPr lang="nl-BE" sz="3600" dirty="0" smtClean="0"/>
              <a:t>2022: </a:t>
            </a:r>
            <a:r>
              <a:rPr lang="nl-BE" sz="4400" b="1" dirty="0" smtClean="0"/>
              <a:t>35</a:t>
            </a:r>
            <a:r>
              <a:rPr lang="nl-BE" sz="4400" b="1" dirty="0"/>
              <a:t>% per </a:t>
            </a:r>
            <a:r>
              <a:rPr lang="nl-BE" sz="4400" b="1" dirty="0" smtClean="0"/>
              <a:t>jaar</a:t>
            </a:r>
            <a:endParaRPr lang="nl-BE" sz="8000" dirty="0"/>
          </a:p>
        </p:txBody>
      </p:sp>
      <p:pic>
        <p:nvPicPr>
          <p:cNvPr id="14338" name="Picture 2" descr="https://upload.wikimedia.org/wikipedia/en/thumb/a/ae/Flag_of_the_United_Kingdom.svg/1280px-Flag_of_the_United_Kingdom.svg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" y="3620916"/>
            <a:ext cx="1080000" cy="54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upload.wikimedia.org/wikipedia/commons/thumb/2/20/Flag_of_the_Netherlands.svg/2000px-Flag_of_the_Netherlands.svg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92" y="3620916"/>
            <a:ext cx="810317" cy="54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upload.wikimedia.org/wikipedia/commons/thumb/8/8f/Flag_of_Estonia.svg/255px-Flag_of_Estonia.svg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451" y="3620916"/>
            <a:ext cx="849999" cy="54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assets.antwerpen.be/srv/assets/api/image/662385b9-c3bb-4108-9145-67318e2382e5/antwerpenregistratielogo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092" y="3620916"/>
            <a:ext cx="540000" cy="54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weneedfun.com/wp-content/uploads/2016/12/Dubai-Flag-2.gif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34" y="3620916"/>
            <a:ext cx="816532" cy="54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s://upload.wikimedia.org/wikipedia/commons/thumb/f/f3/Flag_of_Russia.svg/250px-Flag_of_Russia.svg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10" y="3620916"/>
            <a:ext cx="808383" cy="54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274385" y="3183032"/>
            <a:ext cx="10066085" cy="377395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445" name="Picture 37" descr="http://cliparts.co/cliparts/rij/RyB/rijRyBGjT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857" y="5421834"/>
            <a:ext cx="9797143" cy="18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74288" y="6445126"/>
            <a:ext cx="2225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chemeClr val="bg1"/>
                </a:solidFill>
              </a:rPr>
              <a:t>S  t  a  r  t  u  p  s</a:t>
            </a:r>
            <a:endParaRPr lang="nl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627784" y="1514150"/>
            <a:ext cx="1728192" cy="3995280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5" name="Rounded Rectangle 54"/>
          <p:cNvSpPr/>
          <p:nvPr/>
        </p:nvSpPr>
        <p:spPr>
          <a:xfrm>
            <a:off x="2623971" y="1516858"/>
            <a:ext cx="1728192" cy="3992571"/>
          </a:xfrm>
          <a:prstGeom prst="roundRect">
            <a:avLst>
              <a:gd name="adj" fmla="val 966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0" name="Rounded Rectangle 19"/>
          <p:cNvSpPr/>
          <p:nvPr/>
        </p:nvSpPr>
        <p:spPr>
          <a:xfrm>
            <a:off x="4860032" y="1514150"/>
            <a:ext cx="1728192" cy="3096344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1" name="Rounded Rectangle 40"/>
          <p:cNvSpPr/>
          <p:nvPr/>
        </p:nvSpPr>
        <p:spPr>
          <a:xfrm>
            <a:off x="7092280" y="1514150"/>
            <a:ext cx="1728192" cy="3600400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8" name="Rounded Rectangle 37"/>
          <p:cNvSpPr/>
          <p:nvPr/>
        </p:nvSpPr>
        <p:spPr>
          <a:xfrm>
            <a:off x="4860032" y="1514150"/>
            <a:ext cx="1728192" cy="3096000"/>
          </a:xfrm>
          <a:prstGeom prst="roundRect">
            <a:avLst>
              <a:gd name="adj" fmla="val 966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008112"/>
          </a:xfrm>
        </p:spPr>
        <p:txBody>
          <a:bodyPr/>
          <a:lstStyle/>
          <a:p>
            <a:r>
              <a:rPr lang="nl-BE" dirty="0" smtClean="0"/>
              <a:t>Veiligheid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20</a:t>
            </a:fld>
            <a:endParaRPr lang="nl-BE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5536" y="1514150"/>
            <a:ext cx="1728192" cy="3456384"/>
            <a:chOff x="611560" y="836712"/>
            <a:chExt cx="1728192" cy="3456384"/>
          </a:xfrm>
        </p:grpSpPr>
        <p:sp>
          <p:nvSpPr>
            <p:cNvPr id="5" name="Rounded Rectangle 4"/>
            <p:cNvSpPr/>
            <p:nvPr/>
          </p:nvSpPr>
          <p:spPr>
            <a:xfrm>
              <a:off x="611560" y="836712"/>
              <a:ext cx="1728192" cy="3456384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91580" y="3645024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Transaction</a:t>
              </a:r>
              <a:endParaRPr lang="nl-BE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91580" y="1308956"/>
              <a:ext cx="1368152" cy="125594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b="1" dirty="0"/>
                <a:t>Header</a:t>
              </a:r>
              <a:r>
                <a:rPr lang="nl-BE" dirty="0"/>
                <a:t/>
              </a:r>
              <a:br>
                <a:rPr lang="nl-BE" dirty="0"/>
              </a:br>
              <a:r>
                <a:rPr lang="nl-BE" dirty="0"/>
                <a:t>timestamp</a:t>
              </a:r>
            </a:p>
            <a:p>
              <a:pPr algn="ctr"/>
              <a:r>
                <a:rPr lang="nl-BE" dirty="0" smtClean="0"/>
                <a:t>h(block </a:t>
              </a:r>
              <a:r>
                <a:rPr lang="nl-BE" dirty="0"/>
                <a:t>50)</a:t>
              </a:r>
              <a:br>
                <a:rPr lang="nl-BE" dirty="0"/>
              </a:br>
              <a:r>
                <a:rPr lang="nl-BE" dirty="0" smtClean="0"/>
                <a:t>solution</a:t>
              </a:r>
              <a:endParaRPr lang="nl-BE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88985" y="836712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Block 51</a:t>
              </a:r>
              <a:endParaRPr lang="nl-BE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807804" y="4394470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Transaction</a:t>
            </a:r>
            <a:endParaRPr lang="nl-BE" dirty="0"/>
          </a:p>
        </p:txBody>
      </p:sp>
      <p:sp>
        <p:nvSpPr>
          <p:cNvPr id="15" name="Rounded Rectangle 14"/>
          <p:cNvSpPr/>
          <p:nvPr/>
        </p:nvSpPr>
        <p:spPr>
          <a:xfrm>
            <a:off x="2807804" y="3890414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Transaction</a:t>
            </a:r>
            <a:endParaRPr lang="nl-BE" dirty="0"/>
          </a:p>
        </p:txBody>
      </p:sp>
      <p:sp>
        <p:nvSpPr>
          <p:cNvPr id="16" name="Rounded Rectangle 15"/>
          <p:cNvSpPr/>
          <p:nvPr/>
        </p:nvSpPr>
        <p:spPr>
          <a:xfrm>
            <a:off x="2807804" y="3386358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Transaction</a:t>
            </a:r>
            <a:endParaRPr lang="nl-BE" dirty="0"/>
          </a:p>
        </p:txBody>
      </p:sp>
      <p:sp>
        <p:nvSpPr>
          <p:cNvPr id="17" name="Rounded Rectangle 16"/>
          <p:cNvSpPr/>
          <p:nvPr/>
        </p:nvSpPr>
        <p:spPr>
          <a:xfrm>
            <a:off x="2807804" y="1986394"/>
            <a:ext cx="1368152" cy="125594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/>
              <a:t>Header</a:t>
            </a:r>
            <a:r>
              <a:rPr lang="nl-BE" sz="2000" dirty="0"/>
              <a:t/>
            </a:r>
            <a:br>
              <a:rPr lang="nl-BE" sz="2000" dirty="0"/>
            </a:br>
            <a:r>
              <a:rPr lang="nl-BE" dirty="0"/>
              <a:t>timestamp</a:t>
            </a:r>
          </a:p>
          <a:p>
            <a:pPr algn="ctr"/>
            <a:r>
              <a:rPr lang="nl-BE" dirty="0" smtClean="0"/>
              <a:t>h(block 51)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  <p:sp>
        <p:nvSpPr>
          <p:cNvPr id="18" name="TextBox 17"/>
          <p:cNvSpPr txBox="1"/>
          <p:nvPr/>
        </p:nvSpPr>
        <p:spPr>
          <a:xfrm>
            <a:off x="3005209" y="151415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52</a:t>
            </a:r>
            <a:endParaRPr lang="nl-BE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123728" y="1883482"/>
            <a:ext cx="881482" cy="89080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5040052" y="1986394"/>
            <a:ext cx="1368152" cy="125594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/>
              <a:t>Header</a:t>
            </a:r>
            <a:r>
              <a:rPr lang="nl-BE" sz="2000" dirty="0"/>
              <a:t/>
            </a:r>
            <a:br>
              <a:rPr lang="nl-BE" sz="2000" dirty="0"/>
            </a:br>
            <a:r>
              <a:rPr lang="nl-BE" dirty="0"/>
              <a:t>timestamp</a:t>
            </a:r>
          </a:p>
          <a:p>
            <a:pPr algn="ctr"/>
            <a:r>
              <a:rPr lang="nl-BE" dirty="0" smtClean="0"/>
              <a:t>h(block 52)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  <p:sp>
        <p:nvSpPr>
          <p:cNvPr id="25" name="TextBox 24"/>
          <p:cNvSpPr txBox="1"/>
          <p:nvPr/>
        </p:nvSpPr>
        <p:spPr>
          <a:xfrm>
            <a:off x="5237457" y="151415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53</a:t>
            </a:r>
            <a:endParaRPr lang="nl-BE" dirty="0"/>
          </a:p>
        </p:txBody>
      </p:sp>
      <p:sp>
        <p:nvSpPr>
          <p:cNvPr id="30" name="Rounded Rectangle 29"/>
          <p:cNvSpPr/>
          <p:nvPr/>
        </p:nvSpPr>
        <p:spPr>
          <a:xfrm>
            <a:off x="7092280" y="1514150"/>
            <a:ext cx="1728192" cy="3600000"/>
          </a:xfrm>
          <a:prstGeom prst="roundRect">
            <a:avLst>
              <a:gd name="adj" fmla="val 966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2" name="Rounded Rectangle 41"/>
          <p:cNvSpPr/>
          <p:nvPr/>
        </p:nvSpPr>
        <p:spPr>
          <a:xfrm>
            <a:off x="2809092" y="4898526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Transaction</a:t>
            </a:r>
            <a:endParaRPr lang="nl-BE" dirty="0"/>
          </a:p>
        </p:txBody>
      </p:sp>
      <p:sp>
        <p:nvSpPr>
          <p:cNvPr id="22" name="Rounded Rectangle 21"/>
          <p:cNvSpPr/>
          <p:nvPr/>
        </p:nvSpPr>
        <p:spPr>
          <a:xfrm>
            <a:off x="5040052" y="3962422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Transaction</a:t>
            </a:r>
            <a:endParaRPr lang="nl-BE" dirty="0"/>
          </a:p>
        </p:txBody>
      </p:sp>
      <p:sp>
        <p:nvSpPr>
          <p:cNvPr id="23" name="Rounded Rectangle 22"/>
          <p:cNvSpPr/>
          <p:nvPr/>
        </p:nvSpPr>
        <p:spPr>
          <a:xfrm>
            <a:off x="5040052" y="3458366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Transaction</a:t>
            </a:r>
            <a:endParaRPr lang="nl-BE" dirty="0"/>
          </a:p>
        </p:txBody>
      </p:sp>
      <p:sp>
        <p:nvSpPr>
          <p:cNvPr id="34" name="Rounded Rectangle 33"/>
          <p:cNvSpPr/>
          <p:nvPr/>
        </p:nvSpPr>
        <p:spPr>
          <a:xfrm>
            <a:off x="7272300" y="1986394"/>
            <a:ext cx="1368152" cy="125594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Header</a:t>
            </a:r>
            <a:r>
              <a:rPr lang="nl-BE" dirty="0"/>
              <a:t/>
            </a:r>
            <a:br>
              <a:rPr lang="nl-BE" dirty="0"/>
            </a:br>
            <a:r>
              <a:rPr lang="nl-BE" dirty="0"/>
              <a:t>Timestamp</a:t>
            </a:r>
          </a:p>
          <a:p>
            <a:pPr algn="ctr"/>
            <a:r>
              <a:rPr lang="nl-BE" dirty="0" smtClean="0"/>
              <a:t>h(block 53)</a:t>
            </a:r>
          </a:p>
          <a:p>
            <a:pPr algn="ctr"/>
            <a:endParaRPr lang="nl-BE" dirty="0" smtClean="0"/>
          </a:p>
        </p:txBody>
      </p:sp>
      <p:sp>
        <p:nvSpPr>
          <p:cNvPr id="31" name="Rounded Rectangle 30"/>
          <p:cNvSpPr/>
          <p:nvPr/>
        </p:nvSpPr>
        <p:spPr>
          <a:xfrm>
            <a:off x="7272300" y="4466478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Transaction</a:t>
            </a:r>
            <a:endParaRPr lang="nl-BE" dirty="0"/>
          </a:p>
        </p:txBody>
      </p:sp>
      <p:sp>
        <p:nvSpPr>
          <p:cNvPr id="32" name="Rounded Rectangle 31"/>
          <p:cNvSpPr/>
          <p:nvPr/>
        </p:nvSpPr>
        <p:spPr>
          <a:xfrm>
            <a:off x="7272300" y="3962422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Transaction</a:t>
            </a:r>
            <a:endParaRPr lang="nl-BE" dirty="0"/>
          </a:p>
        </p:txBody>
      </p:sp>
      <p:sp>
        <p:nvSpPr>
          <p:cNvPr id="33" name="Rounded Rectangle 32"/>
          <p:cNvSpPr/>
          <p:nvPr/>
        </p:nvSpPr>
        <p:spPr>
          <a:xfrm>
            <a:off x="7272300" y="3458366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Transaction</a:t>
            </a:r>
            <a:endParaRPr lang="nl-BE" dirty="0"/>
          </a:p>
        </p:txBody>
      </p:sp>
      <p:sp>
        <p:nvSpPr>
          <p:cNvPr id="35" name="TextBox 34"/>
          <p:cNvSpPr txBox="1"/>
          <p:nvPr/>
        </p:nvSpPr>
        <p:spPr>
          <a:xfrm>
            <a:off x="7469705" y="151415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54</a:t>
            </a:r>
            <a:endParaRPr lang="nl-BE" dirty="0"/>
          </a:p>
        </p:txBody>
      </p:sp>
      <p:sp>
        <p:nvSpPr>
          <p:cNvPr id="57" name="Rectangle 56"/>
          <p:cNvSpPr/>
          <p:nvPr/>
        </p:nvSpPr>
        <p:spPr>
          <a:xfrm>
            <a:off x="5251883" y="2877656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 smtClean="0">
                <a:solidFill>
                  <a:schemeClr val="bg1"/>
                </a:solidFill>
              </a:rPr>
              <a:t>solution</a:t>
            </a:r>
            <a:endParaRPr lang="nl-BE" dirty="0">
              <a:solidFill>
                <a:schemeClr val="bg1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-125906" y="1874190"/>
            <a:ext cx="881482" cy="89080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2807804" y="3386358"/>
            <a:ext cx="1368152" cy="43204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Transaction</a:t>
            </a:r>
            <a:endParaRPr lang="nl-BE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4355976" y="1802182"/>
            <a:ext cx="881482" cy="97210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588224" y="1802182"/>
            <a:ext cx="881482" cy="97210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099287" y="6330902"/>
            <a:ext cx="6409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=&gt; Hoe ouder de transactie, hoe beter beschermd</a:t>
            </a:r>
            <a:endParaRPr lang="nl-BE" sz="2400" dirty="0"/>
          </a:p>
        </p:txBody>
      </p:sp>
      <p:sp>
        <p:nvSpPr>
          <p:cNvPr id="51" name="Rectangle 50"/>
          <p:cNvSpPr/>
          <p:nvPr/>
        </p:nvSpPr>
        <p:spPr>
          <a:xfrm>
            <a:off x="3009473" y="2886607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 smtClean="0">
                <a:solidFill>
                  <a:schemeClr val="bg1"/>
                </a:solidFill>
              </a:rPr>
              <a:t>solution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79785" y="2884916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 smtClean="0">
                <a:solidFill>
                  <a:schemeClr val="bg1"/>
                </a:solidFill>
              </a:rPr>
              <a:t>solution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1303" y="5949279"/>
            <a:ext cx="7927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Pas indien nieuwe blockchain langer dan originele -&gt; aanvaard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95007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8" grpId="0" animBg="1"/>
      <p:bldP spid="30" grpId="0" animBg="1"/>
      <p:bldP spid="57" grpId="0"/>
      <p:bldP spid="45" grpId="0" animBg="1"/>
      <p:bldP spid="50" grpId="0"/>
      <p:bldP spid="51" grpId="0"/>
      <p:bldP spid="5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86" y="0"/>
            <a:ext cx="8229600" cy="1143000"/>
          </a:xfrm>
        </p:spPr>
        <p:txBody>
          <a:bodyPr/>
          <a:lstStyle/>
          <a:p>
            <a:r>
              <a:rPr lang="nl-BE" dirty="0" smtClean="0"/>
              <a:t>Pseudoniemen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21</a:t>
            </a:fld>
            <a:endParaRPr lang="nl-BE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419872" y="1392747"/>
            <a:ext cx="0" cy="51044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findicons.com/files/icons/98/nx11/256/internet_re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80" y="114926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14" y="1142778"/>
            <a:ext cx="90000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2047701"/>
            <a:ext cx="2071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Fysieke wereld</a:t>
            </a:r>
            <a:endParaRPr lang="nl-BE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2042778"/>
            <a:ext cx="2202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Bitcoin netwerk</a:t>
            </a:r>
            <a:endParaRPr lang="nl-BE" sz="2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1" y="5355306"/>
            <a:ext cx="841050" cy="10800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42" y="535530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80611" y="5525974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 smtClean="0"/>
              <a:t>Charlie</a:t>
            </a:r>
            <a:endParaRPr lang="nl-BE" b="1" dirty="0"/>
          </a:p>
        </p:txBody>
      </p:sp>
      <p:sp>
        <p:nvSpPr>
          <p:cNvPr id="24" name="Rectangle 23"/>
          <p:cNvSpPr/>
          <p:nvPr/>
        </p:nvSpPr>
        <p:spPr>
          <a:xfrm>
            <a:off x="4734142" y="5710640"/>
            <a:ext cx="4258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1Nf311Qb8rLDkWTHrhpmNewZzkcWFYptfc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28969"/>
            <a:ext cx="829091" cy="10800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415" y="282896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80611" y="300555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Bob</a:t>
            </a:r>
            <a:endParaRPr lang="nl-BE" b="1" dirty="0"/>
          </a:p>
        </p:txBody>
      </p:sp>
      <p:sp>
        <p:nvSpPr>
          <p:cNvPr id="25" name="Rectangle 24"/>
          <p:cNvSpPr/>
          <p:nvPr/>
        </p:nvSpPr>
        <p:spPr>
          <a:xfrm>
            <a:off x="4734142" y="3184303"/>
            <a:ext cx="4280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1F1tAaz5x1HUXrCNLbtMDqcw6o5GNn4xqX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5" y="4092137"/>
            <a:ext cx="1080000" cy="10800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42" y="4092137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80611" y="4273109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Alice</a:t>
            </a:r>
            <a:endParaRPr lang="nl-BE" b="1" dirty="0"/>
          </a:p>
        </p:txBody>
      </p:sp>
      <p:sp>
        <p:nvSpPr>
          <p:cNvPr id="26" name="Rectangle 25"/>
          <p:cNvSpPr/>
          <p:nvPr/>
        </p:nvSpPr>
        <p:spPr>
          <a:xfrm>
            <a:off x="4734142" y="4447471"/>
            <a:ext cx="442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3BcMuv1VJqmwY5Wim8MPAzKAAiAKby9LcN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539552" y="2654946"/>
            <a:ext cx="82089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09" y="3368969"/>
            <a:ext cx="499535" cy="49953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09" y="4672602"/>
            <a:ext cx="499535" cy="49953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09" y="5918125"/>
            <a:ext cx="499535" cy="4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6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802804"/>
          </a:xfrm>
        </p:spPr>
        <p:txBody>
          <a:bodyPr>
            <a:normAutofit/>
          </a:bodyPr>
          <a:lstStyle/>
          <a:p>
            <a:r>
              <a:rPr lang="nl-BE" dirty="0" smtClean="0"/>
              <a:t>Transacties (Vereenvoudigd)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22</a:t>
            </a:fld>
            <a:endParaRPr lang="nl-BE" dirty="0"/>
          </a:p>
        </p:txBody>
      </p:sp>
      <p:sp>
        <p:nvSpPr>
          <p:cNvPr id="7" name="Rounded Rectangle 6"/>
          <p:cNvSpPr/>
          <p:nvPr/>
        </p:nvSpPr>
        <p:spPr>
          <a:xfrm>
            <a:off x="103214" y="852903"/>
            <a:ext cx="1980000" cy="2521886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8" name="Rounded Rectangle 7"/>
          <p:cNvSpPr/>
          <p:nvPr/>
        </p:nvSpPr>
        <p:spPr>
          <a:xfrm>
            <a:off x="222489" y="2809610"/>
            <a:ext cx="1745224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Rounded Rectangle 9"/>
          <p:cNvSpPr/>
          <p:nvPr/>
        </p:nvSpPr>
        <p:spPr>
          <a:xfrm>
            <a:off x="221230" y="1816193"/>
            <a:ext cx="1746364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TextBox 11"/>
          <p:cNvSpPr txBox="1"/>
          <p:nvPr/>
        </p:nvSpPr>
        <p:spPr>
          <a:xfrm>
            <a:off x="544923" y="852903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51</a:t>
            </a:r>
            <a:endParaRPr lang="nl-BE" dirty="0"/>
          </a:p>
        </p:txBody>
      </p:sp>
      <p:sp>
        <p:nvSpPr>
          <p:cNvPr id="13" name="Rounded Rectangle 12"/>
          <p:cNvSpPr/>
          <p:nvPr/>
        </p:nvSpPr>
        <p:spPr>
          <a:xfrm>
            <a:off x="2443592" y="852904"/>
            <a:ext cx="1980000" cy="3045206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Rounded Rectangle 13"/>
          <p:cNvSpPr/>
          <p:nvPr/>
        </p:nvSpPr>
        <p:spPr>
          <a:xfrm>
            <a:off x="2569613" y="2824515"/>
            <a:ext cx="1746187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Rounded Rectangle 16"/>
          <p:cNvSpPr/>
          <p:nvPr/>
        </p:nvSpPr>
        <p:spPr>
          <a:xfrm>
            <a:off x="2569696" y="1290779"/>
            <a:ext cx="1746104" cy="3424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Header</a:t>
            </a:r>
            <a:endParaRPr lang="nl-BE" dirty="0"/>
          </a:p>
        </p:txBody>
      </p:sp>
      <p:sp>
        <p:nvSpPr>
          <p:cNvPr id="18" name="TextBox 17"/>
          <p:cNvSpPr txBox="1"/>
          <p:nvPr/>
        </p:nvSpPr>
        <p:spPr>
          <a:xfrm>
            <a:off x="2893025" y="852903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52</a:t>
            </a:r>
            <a:endParaRPr lang="nl-BE" dirty="0"/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2083344" y="1462025"/>
            <a:ext cx="486352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782573" y="852903"/>
            <a:ext cx="1980000" cy="3045206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1" name="Rounded Rectangle 20"/>
          <p:cNvSpPr/>
          <p:nvPr/>
        </p:nvSpPr>
        <p:spPr>
          <a:xfrm>
            <a:off x="4925348" y="1290779"/>
            <a:ext cx="1729433" cy="3424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Header</a:t>
            </a:r>
            <a:endParaRPr lang="nl-BE" dirty="0"/>
          </a:p>
        </p:txBody>
      </p:sp>
      <p:sp>
        <p:nvSpPr>
          <p:cNvPr id="22" name="TextBox 21"/>
          <p:cNvSpPr txBox="1"/>
          <p:nvPr/>
        </p:nvSpPr>
        <p:spPr>
          <a:xfrm>
            <a:off x="5232006" y="852903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53</a:t>
            </a:r>
            <a:endParaRPr lang="nl-BE" dirty="0"/>
          </a:p>
        </p:txBody>
      </p:sp>
      <p:sp>
        <p:nvSpPr>
          <p:cNvPr id="25" name="Rounded Rectangle 24"/>
          <p:cNvSpPr/>
          <p:nvPr/>
        </p:nvSpPr>
        <p:spPr>
          <a:xfrm>
            <a:off x="4899391" y="2827355"/>
            <a:ext cx="1746104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7" name="Rounded Rectangle 26"/>
          <p:cNvSpPr/>
          <p:nvPr/>
        </p:nvSpPr>
        <p:spPr>
          <a:xfrm>
            <a:off x="4899391" y="1826647"/>
            <a:ext cx="1746104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4419975" y="1459817"/>
            <a:ext cx="540060" cy="220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-376295" y="1459817"/>
            <a:ext cx="685808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63840" y="4904383"/>
            <a:ext cx="2815751" cy="18084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3" name="TextBox 52"/>
          <p:cNvSpPr txBox="1"/>
          <p:nvPr/>
        </p:nvSpPr>
        <p:spPr>
          <a:xfrm>
            <a:off x="1211484" y="6183258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Bob</a:t>
            </a:r>
            <a:endParaRPr lang="nl-BE" sz="2400" b="1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44" y="5115166"/>
            <a:ext cx="829091" cy="108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509" y="5115166"/>
            <a:ext cx="499535" cy="499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22371" y="1290779"/>
            <a:ext cx="1745223" cy="3424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Header</a:t>
            </a:r>
            <a:endParaRPr lang="nl-BE" dirty="0"/>
          </a:p>
        </p:txBody>
      </p:sp>
      <p:sp>
        <p:nvSpPr>
          <p:cNvPr id="47" name="Rounded Rectangle 46"/>
          <p:cNvSpPr/>
          <p:nvPr/>
        </p:nvSpPr>
        <p:spPr>
          <a:xfrm>
            <a:off x="2560540" y="1818127"/>
            <a:ext cx="1746103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4" name="Rounded Rectangle 63"/>
          <p:cNvSpPr/>
          <p:nvPr/>
        </p:nvSpPr>
        <p:spPr>
          <a:xfrm>
            <a:off x="2559963" y="2321321"/>
            <a:ext cx="1746187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pSp>
        <p:nvGrpSpPr>
          <p:cNvPr id="69" name="Group 68"/>
          <p:cNvGrpSpPr/>
          <p:nvPr/>
        </p:nvGrpSpPr>
        <p:grpSpPr>
          <a:xfrm>
            <a:off x="221230" y="2312901"/>
            <a:ext cx="1746364" cy="432048"/>
            <a:chOff x="221230" y="1816193"/>
            <a:chExt cx="1746364" cy="432048"/>
          </a:xfrm>
        </p:grpSpPr>
        <p:sp>
          <p:nvSpPr>
            <p:cNvPr id="70" name="Rounded Rectangle 69"/>
            <p:cNvSpPr/>
            <p:nvPr/>
          </p:nvSpPr>
          <p:spPr>
            <a:xfrm>
              <a:off x="221230" y="1816193"/>
              <a:ext cx="1746364" cy="432048"/>
            </a:xfrm>
            <a:prstGeom prst="round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dirty="0"/>
                <a:t>0,01 </a:t>
              </a:r>
              <a:r>
                <a:rPr lang="nl-BE" sz="1400" dirty="0"/>
                <a:t>BTC </a:t>
              </a:r>
              <a:r>
                <a:rPr lang="nl-BE" dirty="0"/>
                <a:t>     →    </a:t>
              </a:r>
            </a:p>
          </p:txBody>
        </p: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589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723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3" name="Group 72"/>
          <p:cNvGrpSpPr/>
          <p:nvPr/>
        </p:nvGrpSpPr>
        <p:grpSpPr>
          <a:xfrm>
            <a:off x="2560540" y="3327709"/>
            <a:ext cx="1746364" cy="432048"/>
            <a:chOff x="221230" y="1816193"/>
            <a:chExt cx="1746364" cy="432048"/>
          </a:xfrm>
        </p:grpSpPr>
        <p:sp>
          <p:nvSpPr>
            <p:cNvPr id="74" name="Rounded Rectangle 73"/>
            <p:cNvSpPr/>
            <p:nvPr/>
          </p:nvSpPr>
          <p:spPr>
            <a:xfrm>
              <a:off x="221230" y="1816193"/>
              <a:ext cx="1746364" cy="432048"/>
            </a:xfrm>
            <a:prstGeom prst="round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dirty="0" smtClean="0"/>
                <a:t>1,20 </a:t>
              </a:r>
              <a:r>
                <a:rPr lang="nl-BE" sz="1400" dirty="0"/>
                <a:t>BTC </a:t>
              </a:r>
              <a:r>
                <a:rPr lang="nl-BE" dirty="0"/>
                <a:t>     →    </a:t>
              </a:r>
            </a:p>
          </p:txBody>
        </p:sp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589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723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2" name="Group 81"/>
          <p:cNvGrpSpPr/>
          <p:nvPr/>
        </p:nvGrpSpPr>
        <p:grpSpPr>
          <a:xfrm>
            <a:off x="4899391" y="2327001"/>
            <a:ext cx="1746364" cy="432048"/>
            <a:chOff x="221230" y="1816193"/>
            <a:chExt cx="1746364" cy="432048"/>
          </a:xfrm>
        </p:grpSpPr>
        <p:sp>
          <p:nvSpPr>
            <p:cNvPr id="83" name="Rounded Rectangle 82"/>
            <p:cNvSpPr/>
            <p:nvPr/>
          </p:nvSpPr>
          <p:spPr>
            <a:xfrm>
              <a:off x="221230" y="1816193"/>
              <a:ext cx="1746364" cy="432048"/>
            </a:xfrm>
            <a:prstGeom prst="round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dirty="0" smtClean="0"/>
                <a:t>0,05 </a:t>
              </a:r>
              <a:r>
                <a:rPr lang="nl-BE" sz="1400" dirty="0"/>
                <a:t>BTC </a:t>
              </a:r>
              <a:r>
                <a:rPr lang="nl-BE" dirty="0"/>
                <a:t>     →    </a:t>
              </a:r>
            </a:p>
          </p:txBody>
        </p:sp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589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723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4899391" y="3327709"/>
            <a:ext cx="1746364" cy="432048"/>
            <a:chOff x="221230" y="1816193"/>
            <a:chExt cx="1746364" cy="432048"/>
          </a:xfrm>
        </p:grpSpPr>
        <p:sp>
          <p:nvSpPr>
            <p:cNvPr id="87" name="Rounded Rectangle 86"/>
            <p:cNvSpPr/>
            <p:nvPr/>
          </p:nvSpPr>
          <p:spPr>
            <a:xfrm>
              <a:off x="221230" y="1816193"/>
              <a:ext cx="1746364" cy="432048"/>
            </a:xfrm>
            <a:prstGeom prst="round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dirty="0" smtClean="0"/>
                <a:t>0,05 </a:t>
              </a:r>
              <a:r>
                <a:rPr lang="nl-BE" sz="1400" dirty="0"/>
                <a:t>BTC </a:t>
              </a:r>
              <a:r>
                <a:rPr lang="nl-BE" dirty="0"/>
                <a:t>     →    </a:t>
              </a:r>
            </a:p>
          </p:txBody>
        </p:sp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589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723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9" name="Rounded Rectangular Callout 58"/>
          <p:cNvSpPr/>
          <p:nvPr/>
        </p:nvSpPr>
        <p:spPr>
          <a:xfrm>
            <a:off x="127950" y="4237279"/>
            <a:ext cx="4187849" cy="667104"/>
          </a:xfrm>
          <a:prstGeom prst="wedgeRoundRectCallout">
            <a:avLst>
              <a:gd name="adj1" fmla="val -19146"/>
              <a:gd name="adj2" fmla="val 8407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dirty="0">
                <a:solidFill>
                  <a:schemeClr val="tx1"/>
                </a:solidFill>
              </a:rPr>
              <a:t>Mijn </a:t>
            </a:r>
            <a:r>
              <a:rPr lang="nl-BE" sz="2000" dirty="0" err="1">
                <a:solidFill>
                  <a:schemeClr val="tx1"/>
                </a:solidFill>
              </a:rPr>
              <a:t>bitcoins</a:t>
            </a:r>
            <a:r>
              <a:rPr lang="nl-BE" sz="2000" dirty="0">
                <a:solidFill>
                  <a:schemeClr val="tx1"/>
                </a:solidFill>
              </a:rPr>
              <a:t> zijn verspreid in de blockchain over meerdere transacties</a:t>
            </a:r>
          </a:p>
        </p:txBody>
      </p:sp>
    </p:spTree>
    <p:extLst>
      <p:ext uri="{BB962C8B-B14F-4D97-AF65-F5344CB8AC3E}">
        <p14:creationId xmlns:p14="http://schemas.microsoft.com/office/powerpoint/2010/main" val="273587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802804"/>
          </a:xfrm>
        </p:spPr>
        <p:txBody>
          <a:bodyPr>
            <a:normAutofit/>
          </a:bodyPr>
          <a:lstStyle/>
          <a:p>
            <a:r>
              <a:rPr lang="nl-BE" dirty="0" smtClean="0"/>
              <a:t>Transacties (Vereenvoudigd)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23</a:t>
            </a:fld>
            <a:endParaRPr lang="nl-BE" dirty="0"/>
          </a:p>
        </p:txBody>
      </p:sp>
      <p:sp>
        <p:nvSpPr>
          <p:cNvPr id="7" name="Rounded Rectangle 6"/>
          <p:cNvSpPr/>
          <p:nvPr/>
        </p:nvSpPr>
        <p:spPr>
          <a:xfrm>
            <a:off x="103214" y="852903"/>
            <a:ext cx="1980000" cy="2521886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8" name="Rounded Rectangle 7"/>
          <p:cNvSpPr/>
          <p:nvPr/>
        </p:nvSpPr>
        <p:spPr>
          <a:xfrm>
            <a:off x="222489" y="2809610"/>
            <a:ext cx="1745224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Rounded Rectangle 9"/>
          <p:cNvSpPr/>
          <p:nvPr/>
        </p:nvSpPr>
        <p:spPr>
          <a:xfrm>
            <a:off x="221230" y="1816193"/>
            <a:ext cx="1746364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TextBox 11"/>
          <p:cNvSpPr txBox="1"/>
          <p:nvPr/>
        </p:nvSpPr>
        <p:spPr>
          <a:xfrm>
            <a:off x="544923" y="852903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51</a:t>
            </a:r>
            <a:endParaRPr lang="nl-BE" dirty="0"/>
          </a:p>
        </p:txBody>
      </p:sp>
      <p:sp>
        <p:nvSpPr>
          <p:cNvPr id="13" name="Rounded Rectangle 12"/>
          <p:cNvSpPr/>
          <p:nvPr/>
        </p:nvSpPr>
        <p:spPr>
          <a:xfrm>
            <a:off x="2443592" y="852904"/>
            <a:ext cx="1980000" cy="3045206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Rounded Rectangle 13"/>
          <p:cNvSpPr/>
          <p:nvPr/>
        </p:nvSpPr>
        <p:spPr>
          <a:xfrm>
            <a:off x="2569613" y="2824515"/>
            <a:ext cx="1746187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Rounded Rectangle 16"/>
          <p:cNvSpPr/>
          <p:nvPr/>
        </p:nvSpPr>
        <p:spPr>
          <a:xfrm>
            <a:off x="2569696" y="1290779"/>
            <a:ext cx="1746104" cy="3424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Header</a:t>
            </a:r>
            <a:endParaRPr lang="nl-BE" dirty="0"/>
          </a:p>
        </p:txBody>
      </p:sp>
      <p:sp>
        <p:nvSpPr>
          <p:cNvPr id="18" name="TextBox 17"/>
          <p:cNvSpPr txBox="1"/>
          <p:nvPr/>
        </p:nvSpPr>
        <p:spPr>
          <a:xfrm>
            <a:off x="2893025" y="852903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52</a:t>
            </a:r>
            <a:endParaRPr lang="nl-BE" dirty="0"/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2083344" y="1462025"/>
            <a:ext cx="486352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782573" y="852903"/>
            <a:ext cx="1980000" cy="3045206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1" name="Rounded Rectangle 20"/>
          <p:cNvSpPr/>
          <p:nvPr/>
        </p:nvSpPr>
        <p:spPr>
          <a:xfrm>
            <a:off x="4925348" y="1290779"/>
            <a:ext cx="1729433" cy="3424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Header</a:t>
            </a:r>
            <a:endParaRPr lang="nl-BE" dirty="0"/>
          </a:p>
        </p:txBody>
      </p:sp>
      <p:sp>
        <p:nvSpPr>
          <p:cNvPr id="22" name="TextBox 21"/>
          <p:cNvSpPr txBox="1"/>
          <p:nvPr/>
        </p:nvSpPr>
        <p:spPr>
          <a:xfrm>
            <a:off x="5232006" y="852903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53</a:t>
            </a:r>
            <a:endParaRPr lang="nl-BE" dirty="0"/>
          </a:p>
        </p:txBody>
      </p:sp>
      <p:sp>
        <p:nvSpPr>
          <p:cNvPr id="25" name="Rounded Rectangle 24"/>
          <p:cNvSpPr/>
          <p:nvPr/>
        </p:nvSpPr>
        <p:spPr>
          <a:xfrm>
            <a:off x="4899391" y="2827355"/>
            <a:ext cx="1746104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7" name="Rounded Rectangle 26"/>
          <p:cNvSpPr/>
          <p:nvPr/>
        </p:nvSpPr>
        <p:spPr>
          <a:xfrm>
            <a:off x="4899391" y="1826647"/>
            <a:ext cx="1746104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4419975" y="1459817"/>
            <a:ext cx="540060" cy="220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-376295" y="1459817"/>
            <a:ext cx="685808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63840" y="4904383"/>
            <a:ext cx="2815751" cy="18084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3" name="TextBox 52"/>
          <p:cNvSpPr txBox="1"/>
          <p:nvPr/>
        </p:nvSpPr>
        <p:spPr>
          <a:xfrm>
            <a:off x="1211484" y="6183258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Bob</a:t>
            </a:r>
            <a:endParaRPr lang="nl-BE" sz="2400" b="1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44" y="5115166"/>
            <a:ext cx="829091" cy="108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509" y="5115166"/>
            <a:ext cx="499535" cy="499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22371" y="1290779"/>
            <a:ext cx="1745223" cy="3424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Header</a:t>
            </a:r>
            <a:endParaRPr lang="nl-BE" dirty="0"/>
          </a:p>
        </p:txBody>
      </p:sp>
      <p:sp>
        <p:nvSpPr>
          <p:cNvPr id="47" name="Rounded Rectangle 46"/>
          <p:cNvSpPr/>
          <p:nvPr/>
        </p:nvSpPr>
        <p:spPr>
          <a:xfrm>
            <a:off x="2560540" y="1818127"/>
            <a:ext cx="1746103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4" name="Rounded Rectangle 63"/>
          <p:cNvSpPr/>
          <p:nvPr/>
        </p:nvSpPr>
        <p:spPr>
          <a:xfrm>
            <a:off x="2559963" y="2321321"/>
            <a:ext cx="1746187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8" name="Rounded Rectangular Callout 47"/>
          <p:cNvSpPr/>
          <p:nvPr/>
        </p:nvSpPr>
        <p:spPr>
          <a:xfrm>
            <a:off x="174251" y="3989279"/>
            <a:ext cx="2139585" cy="915104"/>
          </a:xfrm>
          <a:prstGeom prst="wedgeRoundRectCallout">
            <a:avLst>
              <a:gd name="adj1" fmla="val -3968"/>
              <a:gd name="adj2" fmla="val 8725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>
                <a:solidFill>
                  <a:schemeClr val="tx1"/>
                </a:solidFill>
              </a:rPr>
              <a:t>Ik wil 0.4 BTC transfereren naar Alice</a:t>
            </a:r>
            <a:endParaRPr lang="nl-BE" sz="2000" dirty="0">
              <a:solidFill>
                <a:schemeClr val="tx1"/>
              </a:solidFill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14" y="5892285"/>
            <a:ext cx="647953" cy="64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 descr="Image result for scan qr code smartpho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886" y="4904383"/>
            <a:ext cx="2706662" cy="18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7087398" y="852904"/>
            <a:ext cx="1980000" cy="3593927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7" name="Rounded Rectangle 56"/>
          <p:cNvSpPr/>
          <p:nvPr/>
        </p:nvSpPr>
        <p:spPr>
          <a:xfrm>
            <a:off x="7227007" y="1290779"/>
            <a:ext cx="1723312" cy="3424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Header</a:t>
            </a:r>
            <a:endParaRPr lang="nl-BE" dirty="0"/>
          </a:p>
        </p:txBody>
      </p:sp>
      <p:sp>
        <p:nvSpPr>
          <p:cNvPr id="60" name="Rounded Rectangle 59"/>
          <p:cNvSpPr/>
          <p:nvPr/>
        </p:nvSpPr>
        <p:spPr>
          <a:xfrm>
            <a:off x="7204216" y="3359893"/>
            <a:ext cx="1746103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5" name="Rounded Rectangle 64"/>
          <p:cNvSpPr/>
          <p:nvPr/>
        </p:nvSpPr>
        <p:spPr>
          <a:xfrm>
            <a:off x="7204216" y="2337729"/>
            <a:ext cx="1746103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6" name="Rounded Rectangle 65"/>
          <p:cNvSpPr/>
          <p:nvPr/>
        </p:nvSpPr>
        <p:spPr>
          <a:xfrm>
            <a:off x="7204216" y="1826647"/>
            <a:ext cx="1746103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7" name="TextBox 66"/>
          <p:cNvSpPr txBox="1"/>
          <p:nvPr/>
        </p:nvSpPr>
        <p:spPr>
          <a:xfrm>
            <a:off x="7536831" y="852903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54</a:t>
            </a:r>
            <a:endParaRPr lang="nl-BE" dirty="0"/>
          </a:p>
        </p:txBody>
      </p:sp>
      <p:cxnSp>
        <p:nvCxnSpPr>
          <p:cNvPr id="68" name="Straight Arrow Connector 67"/>
          <p:cNvCxnSpPr/>
          <p:nvPr/>
        </p:nvCxnSpPr>
        <p:spPr>
          <a:xfrm flipH="1" flipV="1">
            <a:off x="6758956" y="1460921"/>
            <a:ext cx="469784" cy="1104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>
          <a:xfrm>
            <a:off x="7204216" y="3870975"/>
            <a:ext cx="1746103" cy="432048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6762573" y="4948582"/>
            <a:ext cx="2314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Full </a:t>
            </a:r>
            <a:r>
              <a:rPr lang="nl-BE" dirty="0" err="1" smtClean="0"/>
              <a:t>nodes</a:t>
            </a:r>
            <a:r>
              <a:rPr lang="nl-BE" dirty="0" smtClean="0"/>
              <a:t> verifiëren op efficiënte manier of Bob wel over het nodige geld beschikt. </a:t>
            </a:r>
            <a:r>
              <a:rPr lang="nl-BE" dirty="0"/>
              <a:t> 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21230" y="2312901"/>
            <a:ext cx="1746364" cy="432048"/>
            <a:chOff x="221230" y="1816193"/>
            <a:chExt cx="1746364" cy="432048"/>
          </a:xfrm>
        </p:grpSpPr>
        <p:sp>
          <p:nvSpPr>
            <p:cNvPr id="70" name="Rounded Rectangle 69"/>
            <p:cNvSpPr/>
            <p:nvPr/>
          </p:nvSpPr>
          <p:spPr>
            <a:xfrm>
              <a:off x="221230" y="1816193"/>
              <a:ext cx="1746364" cy="432048"/>
            </a:xfrm>
            <a:prstGeom prst="round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dirty="0"/>
                <a:t>0,01 </a:t>
              </a:r>
              <a:r>
                <a:rPr lang="nl-BE" sz="1400" dirty="0"/>
                <a:t>BTC </a:t>
              </a:r>
              <a:r>
                <a:rPr lang="nl-BE" dirty="0"/>
                <a:t>     →    </a:t>
              </a:r>
            </a:p>
          </p:txBody>
        </p: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589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723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3" name="Group 72"/>
          <p:cNvGrpSpPr/>
          <p:nvPr/>
        </p:nvGrpSpPr>
        <p:grpSpPr>
          <a:xfrm>
            <a:off x="2560540" y="3327709"/>
            <a:ext cx="1746364" cy="432048"/>
            <a:chOff x="221230" y="1816193"/>
            <a:chExt cx="1746364" cy="432048"/>
          </a:xfrm>
        </p:grpSpPr>
        <p:sp>
          <p:nvSpPr>
            <p:cNvPr id="74" name="Rounded Rectangle 73"/>
            <p:cNvSpPr/>
            <p:nvPr/>
          </p:nvSpPr>
          <p:spPr>
            <a:xfrm>
              <a:off x="221230" y="1816193"/>
              <a:ext cx="1746364" cy="432048"/>
            </a:xfrm>
            <a:prstGeom prst="round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dirty="0" smtClean="0"/>
                <a:t>1,20 </a:t>
              </a:r>
              <a:r>
                <a:rPr lang="nl-BE" sz="1400" dirty="0"/>
                <a:t>BTC </a:t>
              </a:r>
              <a:r>
                <a:rPr lang="nl-BE" dirty="0"/>
                <a:t>     →    </a:t>
              </a:r>
            </a:p>
          </p:txBody>
        </p:sp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589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723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2" name="Group 81"/>
          <p:cNvGrpSpPr/>
          <p:nvPr/>
        </p:nvGrpSpPr>
        <p:grpSpPr>
          <a:xfrm>
            <a:off x="4899391" y="2327001"/>
            <a:ext cx="1746364" cy="432048"/>
            <a:chOff x="221230" y="1816193"/>
            <a:chExt cx="1746364" cy="432048"/>
          </a:xfrm>
        </p:grpSpPr>
        <p:sp>
          <p:nvSpPr>
            <p:cNvPr id="83" name="Rounded Rectangle 82"/>
            <p:cNvSpPr/>
            <p:nvPr/>
          </p:nvSpPr>
          <p:spPr>
            <a:xfrm>
              <a:off x="221230" y="1816193"/>
              <a:ext cx="1746364" cy="432048"/>
            </a:xfrm>
            <a:prstGeom prst="round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dirty="0" smtClean="0"/>
                <a:t>0,05 </a:t>
              </a:r>
              <a:r>
                <a:rPr lang="nl-BE" sz="1400" dirty="0"/>
                <a:t>BTC </a:t>
              </a:r>
              <a:r>
                <a:rPr lang="nl-BE" dirty="0"/>
                <a:t>     →    </a:t>
              </a:r>
            </a:p>
          </p:txBody>
        </p:sp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589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723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4899391" y="3327709"/>
            <a:ext cx="1746364" cy="432048"/>
            <a:chOff x="221230" y="1816193"/>
            <a:chExt cx="1746364" cy="432048"/>
          </a:xfrm>
        </p:grpSpPr>
        <p:sp>
          <p:nvSpPr>
            <p:cNvPr id="87" name="Rounded Rectangle 86"/>
            <p:cNvSpPr/>
            <p:nvPr/>
          </p:nvSpPr>
          <p:spPr>
            <a:xfrm>
              <a:off x="221230" y="1816193"/>
              <a:ext cx="1746364" cy="432048"/>
            </a:xfrm>
            <a:prstGeom prst="round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dirty="0" smtClean="0"/>
                <a:t>0,05 </a:t>
              </a:r>
              <a:r>
                <a:rPr lang="nl-BE" sz="1400" dirty="0"/>
                <a:t>BTC </a:t>
              </a:r>
              <a:r>
                <a:rPr lang="nl-BE" dirty="0"/>
                <a:t>     →    </a:t>
              </a:r>
            </a:p>
          </p:txBody>
        </p:sp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589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723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0" name="Group 89"/>
          <p:cNvGrpSpPr/>
          <p:nvPr/>
        </p:nvGrpSpPr>
        <p:grpSpPr>
          <a:xfrm>
            <a:off x="7204216" y="2848811"/>
            <a:ext cx="1746364" cy="432048"/>
            <a:chOff x="221230" y="1816193"/>
            <a:chExt cx="1746364" cy="432048"/>
          </a:xfrm>
        </p:grpSpPr>
        <p:sp>
          <p:nvSpPr>
            <p:cNvPr id="91" name="Rounded Rectangle 90"/>
            <p:cNvSpPr/>
            <p:nvPr/>
          </p:nvSpPr>
          <p:spPr>
            <a:xfrm>
              <a:off x="221230" y="1816193"/>
              <a:ext cx="1746364" cy="432048"/>
            </a:xfrm>
            <a:prstGeom prst="round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dirty="0" smtClean="0"/>
                <a:t>0,40 </a:t>
              </a:r>
              <a:r>
                <a:rPr lang="nl-BE" sz="1400" dirty="0"/>
                <a:t>BTC </a:t>
              </a:r>
              <a:r>
                <a:rPr lang="nl-BE" dirty="0"/>
                <a:t>     →    </a:t>
              </a:r>
            </a:p>
          </p:txBody>
        </p:sp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589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723" y="191191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032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  <p:bldP spid="57" grpId="0" animBg="1"/>
      <p:bldP spid="60" grpId="0" animBg="1"/>
      <p:bldP spid="65" grpId="0" animBg="1"/>
      <p:bldP spid="66" grpId="0" animBg="1"/>
      <p:bldP spid="67" grpId="0"/>
      <p:bldP spid="75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86" y="0"/>
            <a:ext cx="8229600" cy="1143000"/>
          </a:xfrm>
        </p:spPr>
        <p:txBody>
          <a:bodyPr/>
          <a:lstStyle/>
          <a:p>
            <a:r>
              <a:rPr lang="nl-BE" dirty="0" smtClean="0"/>
              <a:t>Pseudoniemen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24</a:t>
            </a:fld>
            <a:endParaRPr lang="nl-BE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419872" y="1230697"/>
            <a:ext cx="0" cy="51044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findicons.com/files/icons/98/nx11/256/internet_re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80" y="98721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14" y="980728"/>
            <a:ext cx="90000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1885651"/>
            <a:ext cx="2071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Fysieke wereld</a:t>
            </a:r>
            <a:endParaRPr lang="nl-BE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1880728"/>
            <a:ext cx="2202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Bitcoin netwerk</a:t>
            </a:r>
            <a:endParaRPr lang="nl-BE" sz="2400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42" y="519325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734142" y="5548590"/>
            <a:ext cx="4258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1Nf311Qb8rLDkWTHrhpmNewZzkcWFYptfc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415" y="266691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734142" y="3022253"/>
            <a:ext cx="4280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1F1tAaz5x1HUXrCNLbtMDqcw6o5GNn4xqX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42" y="3930087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734142" y="4285421"/>
            <a:ext cx="442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3BcMuv1VJqmwY5Wim8MPAzKAAiAKby9LcN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539552" y="2492896"/>
            <a:ext cx="82089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1" y="5193256"/>
            <a:ext cx="841050" cy="1080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080611" y="5363924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 smtClean="0"/>
              <a:t>Charlie</a:t>
            </a:r>
            <a:endParaRPr lang="nl-BE" b="1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66919"/>
            <a:ext cx="829091" cy="10800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080611" y="284350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Bob</a:t>
            </a:r>
            <a:endParaRPr lang="nl-BE" b="1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5" y="3930087"/>
            <a:ext cx="1080000" cy="10800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80611" y="4111059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Alice</a:t>
            </a:r>
            <a:endParaRPr lang="nl-BE" b="1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09" y="3206919"/>
            <a:ext cx="499535" cy="4995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09" y="4510552"/>
            <a:ext cx="499535" cy="49953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09" y="5756075"/>
            <a:ext cx="499535" cy="4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25</a:t>
            </a:fld>
            <a:endParaRPr lang="nl-BE" dirty="0"/>
          </a:p>
        </p:txBody>
      </p:sp>
      <p:pic>
        <p:nvPicPr>
          <p:cNvPr id="2050" name="Picture 2" descr="http://i.imgur.com/A7han3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379" y="1124744"/>
            <a:ext cx="1018577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36104"/>
          </a:xfrm>
        </p:spPr>
        <p:txBody>
          <a:bodyPr/>
          <a:lstStyle/>
          <a:p>
            <a:r>
              <a:rPr lang="nl-BE" dirty="0" smtClean="0"/>
              <a:t>Bitcoin &amp; Anonimiteit</a:t>
            </a:r>
            <a:endParaRPr lang="nl-BE" dirty="0"/>
          </a:p>
        </p:txBody>
      </p:sp>
      <p:sp>
        <p:nvSpPr>
          <p:cNvPr id="7" name="Rounded Rectangle 6"/>
          <p:cNvSpPr/>
          <p:nvPr/>
        </p:nvSpPr>
        <p:spPr>
          <a:xfrm>
            <a:off x="5811796" y="1484784"/>
            <a:ext cx="4337310" cy="1080120"/>
          </a:xfrm>
          <a:prstGeom prst="roundRect">
            <a:avLst>
              <a:gd name="adj" fmla="val 8309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 smtClean="0"/>
              <a:t>QR-code </a:t>
            </a:r>
          </a:p>
          <a:p>
            <a:pPr marL="285750" indent="-285750">
              <a:buFontTx/>
              <a:buChar char="-"/>
            </a:pPr>
            <a:r>
              <a:rPr lang="nl-BE" sz="2000" dirty="0" smtClean="0"/>
              <a:t>bevat pseudoniem</a:t>
            </a:r>
          </a:p>
          <a:p>
            <a:pPr marL="285750" indent="-285750">
              <a:buFontTx/>
              <a:buChar char="-"/>
            </a:pPr>
            <a:r>
              <a:rPr lang="nl-BE" sz="2000" dirty="0" smtClean="0"/>
              <a:t>Scan om te betalen</a:t>
            </a:r>
            <a:endParaRPr lang="nl-BE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5811796" y="2827048"/>
            <a:ext cx="4337310" cy="866924"/>
          </a:xfrm>
          <a:prstGeom prst="roundRect">
            <a:avLst>
              <a:gd name="adj" fmla="val 8309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 smtClean="0"/>
              <a:t>Alle transacties van en naar</a:t>
            </a:r>
            <a:br>
              <a:rPr lang="nl-BE" sz="2000" b="1" dirty="0" smtClean="0"/>
            </a:br>
            <a:r>
              <a:rPr lang="nl-BE" sz="2000" b="1" dirty="0" smtClean="0"/>
              <a:t>dit pseudoniem zijn publiek</a:t>
            </a:r>
            <a:endParaRPr lang="nl-BE" sz="2000" dirty="0"/>
          </a:p>
        </p:txBody>
      </p:sp>
      <p:sp>
        <p:nvSpPr>
          <p:cNvPr id="10" name="Rounded Rectangle 9"/>
          <p:cNvSpPr/>
          <p:nvPr/>
        </p:nvSpPr>
        <p:spPr>
          <a:xfrm>
            <a:off x="5811796" y="3956116"/>
            <a:ext cx="4337310" cy="1010940"/>
          </a:xfrm>
          <a:prstGeom prst="roundRect">
            <a:avLst>
              <a:gd name="adj" fmla="val 8309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 smtClean="0"/>
              <a:t>Tweerichtings</a:t>
            </a:r>
            <a:br>
              <a:rPr lang="nl-BE" sz="2000" b="1" dirty="0" smtClean="0"/>
            </a:br>
            <a:r>
              <a:rPr lang="nl-BE" sz="2000" dirty="0" err="1" smtClean="0"/>
              <a:t>Subway</a:t>
            </a:r>
            <a:r>
              <a:rPr lang="nl-BE" sz="2000" dirty="0" smtClean="0"/>
              <a:t> kan ook jouw </a:t>
            </a:r>
            <a:r>
              <a:rPr lang="nl-BE" sz="2000" dirty="0" err="1" smtClean="0"/>
              <a:t>bitcoin</a:t>
            </a:r>
            <a:r>
              <a:rPr lang="nl-BE" sz="2000" dirty="0" smtClean="0"/>
              <a:t> geschiedenis te weten komen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44634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536"/>
            <a:ext cx="8229600" cy="879184"/>
          </a:xfrm>
        </p:spPr>
        <p:txBody>
          <a:bodyPr/>
          <a:lstStyle/>
          <a:p>
            <a:r>
              <a:rPr lang="nl-BE" dirty="0"/>
              <a:t>Bitcoin &amp; Anonimiteit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26</a:t>
            </a:fld>
            <a:endParaRPr lang="nl-BE" dirty="0"/>
          </a:p>
        </p:txBody>
      </p:sp>
      <p:sp>
        <p:nvSpPr>
          <p:cNvPr id="5" name="Rectangle 4"/>
          <p:cNvSpPr/>
          <p:nvPr/>
        </p:nvSpPr>
        <p:spPr>
          <a:xfrm>
            <a:off x="0" y="6581001"/>
            <a:ext cx="89996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Fleder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, Michael, Michael S. </a:t>
            </a:r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Kester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Sudeep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Pillai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. "Bitcoin transaction </a:t>
            </a:r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 analysis." </a:t>
            </a:r>
            <a:r>
              <a:rPr lang="nl-BE" sz="1200" i="1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nl-BE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1200" i="1" dirty="0" err="1">
                <a:solidFill>
                  <a:schemeClr val="bg1">
                    <a:lumMod val="50000"/>
                  </a:schemeClr>
                </a:solidFill>
              </a:rPr>
              <a:t>preprint</a:t>
            </a:r>
            <a:r>
              <a:rPr lang="nl-BE" sz="1200" i="1" dirty="0">
                <a:solidFill>
                  <a:schemeClr val="bg1">
                    <a:lumMod val="50000"/>
                  </a:schemeClr>
                </a:solidFill>
              </a:rPr>
              <a:t> arXiv:1502.01657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 (2015).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9872" y="4026550"/>
            <a:ext cx="2477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i="1" dirty="0" smtClean="0"/>
              <a:t>Transaction </a:t>
            </a:r>
            <a:r>
              <a:rPr lang="nl-BE" sz="1600" i="1" dirty="0" err="1" smtClean="0"/>
              <a:t>graph</a:t>
            </a:r>
            <a:r>
              <a:rPr lang="nl-BE" sz="1600" i="1" dirty="0" smtClean="0"/>
              <a:t> </a:t>
            </a:r>
            <a:r>
              <a:rPr lang="nl-BE" sz="1600" i="1" dirty="0" err="1" smtClean="0"/>
              <a:t>for</a:t>
            </a:r>
            <a:r>
              <a:rPr lang="nl-BE" sz="1600" i="1" dirty="0" smtClean="0"/>
              <a:t> 1 </a:t>
            </a:r>
            <a:r>
              <a:rPr lang="nl-BE" sz="1600" i="1" dirty="0" err="1" smtClean="0"/>
              <a:t>day</a:t>
            </a:r>
            <a:endParaRPr lang="nl-BE" sz="1600" i="1" dirty="0"/>
          </a:p>
        </p:txBody>
      </p:sp>
      <p:sp>
        <p:nvSpPr>
          <p:cNvPr id="10" name="Rounded Rectangle 9"/>
          <p:cNvSpPr/>
          <p:nvPr/>
        </p:nvSpPr>
        <p:spPr>
          <a:xfrm>
            <a:off x="1956790" y="5191920"/>
            <a:ext cx="5403636" cy="1189408"/>
          </a:xfrm>
          <a:prstGeom prst="roundRect">
            <a:avLst>
              <a:gd name="adj" fmla="val 8309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 smtClean="0"/>
              <a:t>Gebruikers onthullen hun pseudoniem</a:t>
            </a:r>
          </a:p>
          <a:p>
            <a:pPr marL="342900" indent="-342900">
              <a:buFontTx/>
              <a:buChar char="-"/>
            </a:pPr>
            <a:r>
              <a:rPr lang="nl-BE" dirty="0" smtClean="0"/>
              <a:t>Op het Internet</a:t>
            </a:r>
          </a:p>
          <a:p>
            <a:pPr marL="342900" indent="-342900">
              <a:buFontTx/>
              <a:buChar char="-"/>
            </a:pPr>
            <a:r>
              <a:rPr lang="nl-BE" dirty="0" smtClean="0"/>
              <a:t>Aan anderen bij een transactie</a:t>
            </a:r>
          </a:p>
          <a:p>
            <a:r>
              <a:rPr lang="nl-BE" b="1" dirty="0" smtClean="0"/>
              <a:t>→ Linken aan persoon / </a:t>
            </a:r>
            <a:r>
              <a:rPr lang="nl-BE" b="1" dirty="0" err="1" smtClean="0"/>
              <a:t>nickname</a:t>
            </a:r>
            <a:endParaRPr lang="nl-BE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664729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1" y="1340768"/>
            <a:ext cx="8302129" cy="275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2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86" y="0"/>
            <a:ext cx="8229600" cy="1143000"/>
          </a:xfrm>
        </p:spPr>
        <p:txBody>
          <a:bodyPr/>
          <a:lstStyle/>
          <a:p>
            <a:r>
              <a:rPr lang="nl-BE" dirty="0" err="1" smtClean="0"/>
              <a:t>One</a:t>
            </a:r>
            <a:r>
              <a:rPr lang="nl-BE" dirty="0" smtClean="0"/>
              <a:t>-Time Pseudoniemen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27</a:t>
            </a:fld>
            <a:endParaRPr lang="nl-BE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855274" y="1030754"/>
            <a:ext cx="0" cy="582724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findicons.com/files/icons/98/nx11/256/internet_re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80" y="98721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89" y="980728"/>
            <a:ext cx="90000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1816201"/>
            <a:ext cx="2071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Fysieke wereld</a:t>
            </a:r>
            <a:endParaRPr lang="nl-BE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25015" y="1811278"/>
            <a:ext cx="2202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Bitcoin netwerk</a:t>
            </a:r>
            <a:endParaRPr lang="nl-BE" sz="2400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42" y="568099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42" y="2502980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42" y="4116255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Straight Connector 27"/>
          <p:cNvCxnSpPr/>
          <p:nvPr/>
        </p:nvCxnSpPr>
        <p:spPr>
          <a:xfrm flipH="1">
            <a:off x="539552" y="2319271"/>
            <a:ext cx="82089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15" y="2502980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788" y="2502980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15" y="4117243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788" y="568099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34" y="568099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681" y="568099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 rot="1338821">
            <a:off x="6162390" y="274159"/>
            <a:ext cx="4086574" cy="4855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 smtClean="0"/>
              <a:t>Betere privacy</a:t>
            </a:r>
            <a:endParaRPr lang="nl-BE" sz="2400" b="1" dirty="0"/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6575253" y="3198291"/>
            <a:ext cx="2232248" cy="925594"/>
            <a:chOff x="7272299" y="3800499"/>
            <a:chExt cx="1684673" cy="698544"/>
          </a:xfrm>
        </p:grpSpPr>
        <p:sp>
          <p:nvSpPr>
            <p:cNvPr id="35" name="Rounded Rectangle 34"/>
            <p:cNvSpPr/>
            <p:nvPr/>
          </p:nvSpPr>
          <p:spPr>
            <a:xfrm>
              <a:off x="7272299" y="3800499"/>
              <a:ext cx="1684673" cy="698544"/>
            </a:xfrm>
            <a:prstGeom prst="roundRect">
              <a:avLst>
                <a:gd name="adj" fmla="val 9795"/>
              </a:avLst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nl-BE" sz="2400" b="1" dirty="0" smtClean="0"/>
                <a:t>Transaction</a:t>
              </a:r>
              <a:r>
                <a:rPr lang="nl-BE" sz="2400" b="1" dirty="0"/>
                <a:t/>
              </a:r>
              <a:br>
                <a:rPr lang="nl-BE" sz="2400" b="1" dirty="0"/>
              </a:br>
              <a:r>
                <a:rPr lang="nl-BE" sz="2400" dirty="0" smtClean="0"/>
                <a:t>0,4 BTC       →    </a:t>
              </a: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937" y="4135989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347" y="4131797"/>
              <a:ext cx="296416" cy="296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1" y="5609956"/>
            <a:ext cx="841050" cy="10800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080611" y="5780624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 smtClean="0"/>
              <a:t>Charlie</a:t>
            </a:r>
            <a:endParaRPr lang="nl-BE" b="1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81719"/>
            <a:ext cx="829091" cy="10800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80611" y="265830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Bob</a:t>
            </a:r>
            <a:endParaRPr lang="nl-BE" b="1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5" y="4103712"/>
            <a:ext cx="1080000" cy="1080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080611" y="4284684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Alice</a:t>
            </a:r>
            <a:endParaRPr lang="nl-BE" b="1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09" y="3021719"/>
            <a:ext cx="499535" cy="49953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09" y="4684177"/>
            <a:ext cx="499535" cy="4995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09" y="6172775"/>
            <a:ext cx="499535" cy="499535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788" y="4117243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950985" y="3561719"/>
            <a:ext cx="444325" cy="6143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70076" y="3684238"/>
            <a:ext cx="87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0,4 BTC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4789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100" y="29536"/>
            <a:ext cx="5395043" cy="879184"/>
          </a:xfrm>
        </p:spPr>
        <p:txBody>
          <a:bodyPr/>
          <a:lstStyle/>
          <a:p>
            <a:r>
              <a:rPr lang="nl-BE" dirty="0" smtClean="0"/>
              <a:t>Bitcoin Anonimiteit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28</a:t>
            </a:fld>
            <a:endParaRPr lang="nl-BE" dirty="0"/>
          </a:p>
        </p:txBody>
      </p:sp>
      <p:pic>
        <p:nvPicPr>
          <p:cNvPr id="1029" name="Picture 5" descr="https://ai2-s2-public.s3.amazonaws.com/figures/2016-03-25/a13134639194d3b41f04625d66713b5019bcda9d/5-Figure7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052736"/>
            <a:ext cx="9964693" cy="368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81001"/>
            <a:ext cx="89996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Fleder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, Michael, Michael S. </a:t>
            </a:r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Kester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Sudeep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Pillai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nl-BE" sz="1200" dirty="0" smtClean="0">
                <a:solidFill>
                  <a:schemeClr val="bg1">
                    <a:lumMod val="50000"/>
                  </a:schemeClr>
                </a:solidFill>
              </a:rPr>
              <a:t>MIT. "Bitcoin 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transaction </a:t>
            </a:r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 analysis." </a:t>
            </a:r>
            <a:r>
              <a:rPr lang="nl-BE" sz="1200" i="1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nl-BE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1200" i="1" dirty="0" err="1">
                <a:solidFill>
                  <a:schemeClr val="bg1">
                    <a:lumMod val="50000"/>
                  </a:schemeClr>
                </a:solidFill>
              </a:rPr>
              <a:t>preprint</a:t>
            </a:r>
            <a:r>
              <a:rPr lang="nl-BE" sz="1200" i="1" dirty="0">
                <a:solidFill>
                  <a:schemeClr val="bg1">
                    <a:lumMod val="50000"/>
                  </a:schemeClr>
                </a:solidFill>
              </a:rPr>
              <a:t> arXiv:1502.01657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 (2015).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9872" y="4627875"/>
            <a:ext cx="2477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i="1" dirty="0" smtClean="0"/>
              <a:t>Transaction </a:t>
            </a:r>
            <a:r>
              <a:rPr lang="nl-BE" sz="1600" i="1" dirty="0" err="1" smtClean="0"/>
              <a:t>graph</a:t>
            </a:r>
            <a:r>
              <a:rPr lang="nl-BE" sz="1600" i="1" dirty="0" smtClean="0"/>
              <a:t> </a:t>
            </a:r>
            <a:r>
              <a:rPr lang="nl-BE" sz="1600" i="1" dirty="0" err="1" smtClean="0"/>
              <a:t>for</a:t>
            </a:r>
            <a:r>
              <a:rPr lang="nl-BE" sz="1600" i="1" dirty="0" smtClean="0"/>
              <a:t> 1 </a:t>
            </a:r>
            <a:r>
              <a:rPr lang="nl-BE" sz="1600" i="1" dirty="0" err="1" smtClean="0"/>
              <a:t>day</a:t>
            </a:r>
            <a:endParaRPr lang="nl-BE" sz="1600" i="1" dirty="0"/>
          </a:p>
        </p:txBody>
      </p:sp>
      <p:sp>
        <p:nvSpPr>
          <p:cNvPr id="10" name="Rounded Rectangle 9"/>
          <p:cNvSpPr/>
          <p:nvPr/>
        </p:nvSpPr>
        <p:spPr>
          <a:xfrm>
            <a:off x="611559" y="5085184"/>
            <a:ext cx="4435453" cy="1368152"/>
          </a:xfrm>
          <a:prstGeom prst="roundRect">
            <a:avLst>
              <a:gd name="adj" fmla="val 8309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 smtClean="0"/>
              <a:t>‘Geïdentificeerde’ personen gelinkt aan</a:t>
            </a:r>
          </a:p>
          <a:p>
            <a:pPr marL="342900" indent="-342900">
              <a:buFontTx/>
              <a:buChar char="-"/>
            </a:pPr>
            <a:r>
              <a:rPr lang="nl-BE" sz="2000" dirty="0" err="1" smtClean="0"/>
              <a:t>Silk</a:t>
            </a:r>
            <a:r>
              <a:rPr lang="nl-BE" sz="2000" dirty="0" smtClean="0"/>
              <a:t> Road</a:t>
            </a:r>
          </a:p>
          <a:p>
            <a:pPr marL="342900" indent="-342900">
              <a:buFontTx/>
              <a:buChar char="-"/>
            </a:pPr>
            <a:r>
              <a:rPr lang="nl-BE" sz="2000" dirty="0" err="1" smtClean="0"/>
              <a:t>Wikileaks</a:t>
            </a:r>
            <a:endParaRPr lang="nl-BE" sz="2000" dirty="0" smtClean="0"/>
          </a:p>
          <a:p>
            <a:pPr marL="342900" indent="-342900">
              <a:buFontTx/>
              <a:buChar char="-"/>
            </a:pPr>
            <a:r>
              <a:rPr lang="nl-BE" sz="2000" dirty="0" err="1" smtClean="0"/>
              <a:t>SatoshiDICE</a:t>
            </a:r>
            <a:endParaRPr lang="nl-BE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5436096" y="5427222"/>
            <a:ext cx="3303953" cy="684076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Bitcoin beschermt slecht </a:t>
            </a:r>
            <a:br>
              <a:rPr lang="nl-BE" sz="2000" dirty="0" smtClean="0"/>
            </a:br>
            <a:r>
              <a:rPr lang="nl-BE" sz="2000" dirty="0" smtClean="0"/>
              <a:t>uw privacy</a:t>
            </a:r>
            <a:endParaRPr lang="nl-BE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33"/>
            <a:ext cx="3302101" cy="101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8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70"/>
            <a:ext cx="8229600" cy="1143000"/>
          </a:xfrm>
        </p:spPr>
        <p:txBody>
          <a:bodyPr/>
          <a:lstStyle/>
          <a:p>
            <a:r>
              <a:rPr lang="nl-BE" dirty="0" smtClean="0"/>
              <a:t>Blockchain.info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29</a:t>
            </a:fld>
            <a:endParaRPr lang="nl-BE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5"/>
            <a:ext cx="9201045" cy="457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-145143"/>
            <a:ext cx="131445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948545" y="6049341"/>
            <a:ext cx="3303953" cy="684076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Bitcoin zit aan maximumcapaciteit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1198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926976"/>
          </a:xfrm>
        </p:spPr>
        <p:txBody>
          <a:bodyPr/>
          <a:lstStyle/>
          <a:p>
            <a:r>
              <a:rPr lang="nl-BE" dirty="0" smtClean="0"/>
              <a:t>Gedistribueerd vertrouwen</a:t>
            </a:r>
            <a:endParaRPr lang="nl-BE" dirty="0"/>
          </a:p>
        </p:txBody>
      </p:sp>
      <p:sp>
        <p:nvSpPr>
          <p:cNvPr id="5" name="Rectangle 4"/>
          <p:cNvSpPr/>
          <p:nvPr/>
        </p:nvSpPr>
        <p:spPr>
          <a:xfrm>
            <a:off x="5004048" y="2582094"/>
            <a:ext cx="29059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/>
              <a:t>Dan </a:t>
            </a:r>
            <a:r>
              <a:rPr lang="nl-BE" dirty="0" err="1" smtClean="0"/>
              <a:t>Boneh</a:t>
            </a:r>
            <a:r>
              <a:rPr lang="nl-BE" dirty="0" smtClean="0"/>
              <a:t>, </a:t>
            </a:r>
            <a:br>
              <a:rPr lang="nl-BE" dirty="0" smtClean="0"/>
            </a:br>
            <a:r>
              <a:rPr lang="nl-BE" dirty="0" smtClean="0"/>
              <a:t>Professor Stanford University</a:t>
            </a:r>
            <a:br>
              <a:rPr lang="nl-BE" dirty="0" smtClean="0"/>
            </a:br>
            <a:r>
              <a:rPr lang="nl-BE" dirty="0" smtClean="0"/>
              <a:t>Crypto expert</a:t>
            </a:r>
            <a:endParaRPr lang="nl-BE" dirty="0"/>
          </a:p>
        </p:txBody>
      </p:sp>
      <p:pic>
        <p:nvPicPr>
          <p:cNvPr id="1026" name="Picture 2" descr="https://i.ytimg.com/vi/0t1oCt88XJk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82094"/>
            <a:ext cx="35843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115616" y="964513"/>
            <a:ext cx="6696744" cy="1194487"/>
          </a:xfrm>
          <a:prstGeom prst="wedgeRoundRectCallout">
            <a:avLst>
              <a:gd name="adj1" fmla="val -16064"/>
              <a:gd name="adj2" fmla="val 94296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smtClean="0">
                <a:solidFill>
                  <a:schemeClr val="tx1"/>
                </a:solidFill>
              </a:rPr>
              <a:t>Stelling uit de cryptografie</a:t>
            </a:r>
            <a:r>
              <a:rPr lang="en-US" sz="2400" i="1" dirty="0" smtClean="0">
                <a:solidFill>
                  <a:schemeClr val="tx1"/>
                </a:solidFill>
              </a:rPr>
              <a:t/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Alles wat gedaan kan worden met een vertrouwde autoriteit kan ook gedaan </a:t>
            </a:r>
            <a:r>
              <a:rPr lang="en-US" sz="2400" i="1" dirty="0" err="1" smtClean="0">
                <a:solidFill>
                  <a:schemeClr val="tx1"/>
                </a:solidFill>
              </a:rPr>
              <a:t>worden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</a:rPr>
              <a:t>zonder</a:t>
            </a:r>
            <a:endParaRPr lang="nl-BE" sz="2400" i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3528" y="5371261"/>
            <a:ext cx="8496944" cy="504000"/>
          </a:xfrm>
          <a:prstGeom prst="roundRect">
            <a:avLst>
              <a:gd name="adj" fmla="val 1515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300" b="1" dirty="0" smtClean="0"/>
              <a:t>Blockchain niet enige technologie voor gedistribueerd vertrouwen</a:t>
            </a:r>
            <a:endParaRPr lang="nl-BE" sz="23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323528" y="4754500"/>
            <a:ext cx="8496944" cy="504000"/>
          </a:xfrm>
          <a:prstGeom prst="roundRect">
            <a:avLst>
              <a:gd name="adj" fmla="val 2008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300" b="1" dirty="0" smtClean="0"/>
              <a:t>Wel overhead wat betreft rekenkracht, opslag en communicatie</a:t>
            </a:r>
            <a:endParaRPr lang="nl-BE" sz="23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52120" y="50851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8500" y="6556375"/>
            <a:ext cx="2133600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t>3</a:t>
            </a:fld>
            <a:endParaRPr lang="nl-BE" dirty="0"/>
          </a:p>
        </p:txBody>
      </p:sp>
      <p:sp>
        <p:nvSpPr>
          <p:cNvPr id="11" name="Rounded Rectangle 10"/>
          <p:cNvSpPr/>
          <p:nvPr/>
        </p:nvSpPr>
        <p:spPr>
          <a:xfrm>
            <a:off x="323528" y="5981700"/>
            <a:ext cx="8496944" cy="779670"/>
          </a:xfrm>
          <a:prstGeom prst="roundRect">
            <a:avLst>
              <a:gd name="adj" fmla="val 1356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300" b="1" dirty="0" smtClean="0"/>
              <a:t>→ Blockchain trigger voor algemenere vraag:</a:t>
            </a:r>
            <a:endParaRPr lang="nl-BE" sz="2300" b="1" dirty="0"/>
          </a:p>
          <a:p>
            <a:pPr algn="ctr"/>
            <a:r>
              <a:rPr lang="nl-BE" sz="2300" b="1" dirty="0" smtClean="0"/>
              <a:t>Efficiëntere overheid d.m.v. gedistribueerd vertrouwen?</a:t>
            </a:r>
            <a:endParaRPr lang="nl-BE" sz="2300" b="1" dirty="0"/>
          </a:p>
        </p:txBody>
      </p:sp>
    </p:spTree>
    <p:extLst>
      <p:ext uri="{BB962C8B-B14F-4D97-AF65-F5344CB8AC3E}">
        <p14:creationId xmlns:p14="http://schemas.microsoft.com/office/powerpoint/2010/main" val="18905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30</a:t>
            </a:fld>
            <a:endParaRPr lang="nl-BE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601"/>
            <a:ext cx="9143999" cy="597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981"/>
            <a:ext cx="8229600" cy="1143000"/>
          </a:xfrm>
        </p:spPr>
        <p:txBody>
          <a:bodyPr/>
          <a:lstStyle/>
          <a:p>
            <a:r>
              <a:rPr lang="nl-BE" dirty="0" smtClean="0"/>
              <a:t>Blockchain.info</a:t>
            </a:r>
            <a:endParaRPr lang="nl-B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1748064"/>
            <a:ext cx="4505325" cy="552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2574925"/>
            <a:ext cx="5762625" cy="571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3351653"/>
            <a:ext cx="5791200" cy="533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6261315"/>
            <a:ext cx="5019675" cy="542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45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Blockchain.info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31</a:t>
            </a:fld>
            <a:endParaRPr lang="nl-B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1" y="1669143"/>
            <a:ext cx="9169361" cy="486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79274" y="1448839"/>
            <a:ext cx="5727582" cy="1502706"/>
          </a:xfrm>
          <a:prstGeom prst="roundRect">
            <a:avLst>
              <a:gd name="adj" fmla="val 1050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400" b="1" dirty="0" smtClean="0"/>
              <a:t>Schaalprobleem</a:t>
            </a:r>
            <a:r>
              <a:rPr lang="nl-BE" sz="2400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nl-BE" sz="2000" dirty="0"/>
              <a:t>Alle transacties op blockchain </a:t>
            </a:r>
            <a:endParaRPr lang="nl-BE" sz="2000" dirty="0" smtClean="0"/>
          </a:p>
          <a:p>
            <a:pPr marL="342900" indent="-342900">
              <a:buFontTx/>
              <a:buChar char="-"/>
            </a:pPr>
            <a:r>
              <a:rPr lang="nl-BE" sz="2000" dirty="0" smtClean="0"/>
              <a:t>3 transacties / sec. ↔  Visa: 10 000 / sec.</a:t>
            </a:r>
          </a:p>
          <a:p>
            <a:pPr marL="342900" indent="-342900">
              <a:buFontTx/>
              <a:buChar char="-"/>
            </a:pPr>
            <a:r>
              <a:rPr lang="nl-BE" sz="2000" dirty="0" smtClean="0"/>
              <a:t>En blockchain toch al 104GB groot</a:t>
            </a:r>
          </a:p>
        </p:txBody>
      </p:sp>
    </p:spTree>
    <p:extLst>
      <p:ext uri="{BB962C8B-B14F-4D97-AF65-F5344CB8AC3E}">
        <p14:creationId xmlns:p14="http://schemas.microsoft.com/office/powerpoint/2010/main" val="423626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32</a:t>
            </a:fld>
            <a:endParaRPr lang="nl-BE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841"/>
            <a:ext cx="9144000" cy="618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BE" dirty="0" smtClean="0"/>
              <a:t>Blockchain.info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86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33</a:t>
            </a:fld>
            <a:endParaRPr lang="nl-BE" dirty="0"/>
          </a:p>
        </p:txBody>
      </p:sp>
      <p:pic>
        <p:nvPicPr>
          <p:cNvPr id="8" name="Picture 30" descr="http://www.helenabitcoinmining.com/wp-content/uploads/2015/10/www.cryptocoinsnews.comwp-contentuploads20150411-ethereum-da39a3ee5e6b4b0d3255bfef95601890afd807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11673"/>
            <a:ext cx="1739393" cy="285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r>
              <a:rPr lang="nl-BE" dirty="0" err="1" smtClean="0"/>
              <a:t>Altcoins</a:t>
            </a:r>
            <a:endParaRPr lang="nl-BE" dirty="0"/>
          </a:p>
        </p:txBody>
      </p:sp>
      <p:sp>
        <p:nvSpPr>
          <p:cNvPr id="10" name="Rectangle 9"/>
          <p:cNvSpPr/>
          <p:nvPr/>
        </p:nvSpPr>
        <p:spPr>
          <a:xfrm>
            <a:off x="-10368" y="6597352"/>
            <a:ext cx="52048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nl-BE" sz="1200" dirty="0" smtClean="0">
                <a:solidFill>
                  <a:schemeClr val="bg1">
                    <a:lumMod val="50000"/>
                  </a:schemeClr>
                </a:solidFill>
              </a:rPr>
              <a:t>altcoins.com/ - https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://en.bitcoin.it/wiki/Comparison_of_cryptocurrencies</a:t>
            </a:r>
          </a:p>
        </p:txBody>
      </p:sp>
      <p:pic>
        <p:nvPicPr>
          <p:cNvPr id="11" name="Picture 2" descr="megaco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8" y="1657857"/>
            <a:ext cx="1382043" cy="13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lh4.googleusercontent.com/-Jx-555TuQA0/AAAAAAAAAAI/AAAAAAAAABE/UwcXbfOorFo/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27" y="460721"/>
            <a:ext cx="1872209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wiki.bytecoin.org/images/6/6c/Bcn_10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157192"/>
            <a:ext cx="1390541" cy="13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www.dash.org/wp-content/uploads/2015/04/dash_circle_highr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27" y="4221088"/>
            <a:ext cx="1149713" cy="11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i.imgur.com/kYb0yW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43" y="269751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dogecoin.com/imgs/dogecoin-3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15" y="1932483"/>
            <a:ext cx="1304850" cy="13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ttps://pbs.twimg.com/profile_images/473825289630257152/PzHu2yl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13" y="4613523"/>
            <a:ext cx="1264295" cy="12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s://peercoin.net/assets/img/logos/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0552"/>
            <a:ext cx="1401639" cy="140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s://i.imgur.com/rKL0uYv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2827"/>
            <a:ext cx="1339313" cy="133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https://ftc.theblocksfactory.com/images/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96" y="1146060"/>
            <a:ext cx="1315332" cy="13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https://upload.wikimedia.org/wikipedia/commons/c/cd/Primecoin_Log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0" y="5016749"/>
            <a:ext cx="1436587" cy="14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https://camo.githubusercontent.com/e00f979ae4d4b28840a1bd938131459243bf89cd/68747470733a2f2f7261772e6769746875622e636f6d2f633064696e672f6461726b636f696e2d6170692f6d61737465722f646f632f6461726b636f696e2e706e6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05" y="3494431"/>
            <a:ext cx="1304850" cy="13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8" descr="zetacoin_sha25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33" y="5690065"/>
            <a:ext cx="1030635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2" descr="Nxt-logo-vector-yellow.sv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4" y="744082"/>
            <a:ext cx="1968398" cy="6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.wikimedia.org/wikipedia/commons/7/7b/Namecoin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266" y="5016749"/>
            <a:ext cx="1211329" cy="121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solarcoin.org/wp-content/uploads/2013/10/1MWhD15aR02cP01ZL-Tyler2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55" y="2407185"/>
            <a:ext cx="1739672" cy="173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4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Hardware </a:t>
            </a:r>
            <a:r>
              <a:rPr lang="nl-BE" dirty="0" err="1" smtClean="0"/>
              <a:t>Wallets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34</a:t>
            </a:fld>
            <a:endParaRPr lang="nl-BE" dirty="0"/>
          </a:p>
        </p:txBody>
      </p:sp>
      <p:pic>
        <p:nvPicPr>
          <p:cNvPr id="26626" name="Picture 2" descr="https://forum.gethashing.com/uploads/default/_optimized/a12/a15/c60c7bf7d3_600x3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55" y="1599972"/>
            <a:ext cx="6736444" cy="434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6470" y="1170833"/>
            <a:ext cx="4082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smtClean="0"/>
              <a:t>Sleutel fysiek beschermd in hardware</a:t>
            </a:r>
            <a:endParaRPr lang="nl-BE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802466" y="72500"/>
            <a:ext cx="547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C</a:t>
            </a:r>
            <a:r>
              <a:rPr lang="nl-BE" dirty="0" smtClean="0"/>
              <a:t>reëren van transacties op blockchain vereist een sleutel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83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35</a:t>
            </a:fld>
            <a:endParaRPr lang="nl-BE" dirty="0"/>
          </a:p>
        </p:txBody>
      </p:sp>
      <p:pic>
        <p:nvPicPr>
          <p:cNvPr id="31746" name="Picture 2" descr="File:Trezor-t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81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43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36</a:t>
            </a:fld>
            <a:endParaRPr lang="nl-BE" dirty="0"/>
          </a:p>
        </p:txBody>
      </p:sp>
      <p:sp>
        <p:nvSpPr>
          <p:cNvPr id="130" name="Title 1"/>
          <p:cNvSpPr>
            <a:spLocks noGrp="1"/>
          </p:cNvSpPr>
          <p:nvPr>
            <p:ph type="title"/>
          </p:nvPr>
        </p:nvSpPr>
        <p:spPr>
          <a:xfrm>
            <a:off x="332153" y="0"/>
            <a:ext cx="8536333" cy="944660"/>
          </a:xfrm>
        </p:spPr>
        <p:txBody>
          <a:bodyPr/>
          <a:lstStyle/>
          <a:p>
            <a:r>
              <a:rPr lang="nl-BE" dirty="0" smtClean="0"/>
              <a:t>Blockchain 1.0 Samengevat</a:t>
            </a:r>
            <a:endParaRPr lang="nl-BE" dirty="0"/>
          </a:p>
        </p:txBody>
      </p:sp>
      <p:grpSp>
        <p:nvGrpSpPr>
          <p:cNvPr id="5" name="Group 4"/>
          <p:cNvGrpSpPr/>
          <p:nvPr/>
        </p:nvGrpSpPr>
        <p:grpSpPr>
          <a:xfrm>
            <a:off x="332153" y="5189136"/>
            <a:ext cx="8542117" cy="1281120"/>
            <a:chOff x="482628" y="4888186"/>
            <a:chExt cx="8542117" cy="1281120"/>
          </a:xfrm>
        </p:grpSpPr>
        <p:sp>
          <p:nvSpPr>
            <p:cNvPr id="18" name="Rectangle 17"/>
            <p:cNvSpPr/>
            <p:nvPr/>
          </p:nvSpPr>
          <p:spPr>
            <a:xfrm>
              <a:off x="482628" y="4913495"/>
              <a:ext cx="8542117" cy="12558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663615" y="5448452"/>
              <a:ext cx="2534854" cy="499988"/>
            </a:xfrm>
            <a:prstGeom prst="roundRect">
              <a:avLst>
                <a:gd name="adj" fmla="val 21701"/>
              </a:avLst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b="1" dirty="0" err="1"/>
                <a:t>I</a:t>
              </a:r>
              <a:r>
                <a:rPr lang="nl-BE" b="1" dirty="0" err="1" smtClean="0"/>
                <a:t>nefficient</a:t>
              </a:r>
              <a:r>
                <a:rPr lang="nl-BE" b="1" dirty="0" smtClean="0"/>
                <a:t> / competitie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526553" y="4888186"/>
              <a:ext cx="6454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b="1" dirty="0" smtClean="0"/>
                <a:t>Eigenschappen die sommige </a:t>
              </a:r>
              <a:r>
                <a:rPr lang="nl-BE" sz="2400" b="1" dirty="0" err="1" smtClean="0"/>
                <a:t>blockchains</a:t>
              </a:r>
              <a:r>
                <a:rPr lang="nl-BE" sz="2400" b="1" dirty="0" smtClean="0"/>
                <a:t> bezitten</a:t>
              </a:r>
              <a:endParaRPr lang="nl-BE" sz="2400" b="1" dirty="0"/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3486259" y="5461957"/>
              <a:ext cx="2534854" cy="499988"/>
            </a:xfrm>
            <a:prstGeom prst="roundRect">
              <a:avLst>
                <a:gd name="adj" fmla="val 21701"/>
              </a:avLst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b="1" dirty="0" smtClean="0"/>
                <a:t>Gebruik cryptogeld</a:t>
              </a: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6273476" y="5461957"/>
              <a:ext cx="2534854" cy="499988"/>
            </a:xfrm>
            <a:prstGeom prst="roundRect">
              <a:avLst>
                <a:gd name="adj" fmla="val 2170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b="1" dirty="0" smtClean="0"/>
                <a:t>Open voor iedereen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2153" y="986234"/>
            <a:ext cx="8542117" cy="3944587"/>
            <a:chOff x="482628" y="777884"/>
            <a:chExt cx="8542117" cy="3944587"/>
          </a:xfrm>
        </p:grpSpPr>
        <p:sp>
          <p:nvSpPr>
            <p:cNvPr id="2" name="Rectangle 1"/>
            <p:cNvSpPr/>
            <p:nvPr/>
          </p:nvSpPr>
          <p:spPr>
            <a:xfrm>
              <a:off x="482628" y="777884"/>
              <a:ext cx="8542117" cy="39445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741370" y="1319516"/>
              <a:ext cx="3749606" cy="913065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2000" b="1" dirty="0" err="1" smtClean="0"/>
                <a:t>Append-only</a:t>
              </a:r>
              <a:endParaRPr lang="nl-BE" sz="2000" b="1" dirty="0" smtClean="0"/>
            </a:p>
            <a:p>
              <a:pPr marL="285750" indent="-285750">
                <a:buFontTx/>
                <a:buChar char="-"/>
              </a:pPr>
              <a:r>
                <a:rPr lang="nl-BE" dirty="0"/>
                <a:t>Transacties niet </a:t>
              </a:r>
              <a:r>
                <a:rPr lang="nl-BE" dirty="0" err="1" smtClean="0"/>
                <a:t>verwijderbaar</a:t>
              </a:r>
              <a:endParaRPr lang="nl-BE" dirty="0" smtClean="0"/>
            </a:p>
            <a:p>
              <a:pPr marL="285750" indent="-285750">
                <a:buFontTx/>
                <a:buChar char="-"/>
              </a:pPr>
              <a:r>
                <a:rPr lang="nl-BE" dirty="0" smtClean="0"/>
                <a:t>Bevat alle transacties (data) </a:t>
              </a:r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741371" y="2395962"/>
              <a:ext cx="3946376" cy="972273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2000" b="1" dirty="0" smtClean="0"/>
                <a:t>Consensus Mechanisme</a:t>
              </a:r>
            </a:p>
            <a:p>
              <a:pPr marL="285750" indent="-285750">
                <a:buFontTx/>
                <a:buChar char="-"/>
              </a:pPr>
              <a:r>
                <a:rPr lang="nl-BE" dirty="0" smtClean="0"/>
                <a:t>Full </a:t>
              </a:r>
              <a:r>
                <a:rPr lang="nl-BE" dirty="0" err="1" smtClean="0"/>
                <a:t>nodes</a:t>
              </a:r>
              <a:r>
                <a:rPr lang="nl-BE" dirty="0" smtClean="0"/>
                <a:t> hebben zelfde versie</a:t>
              </a:r>
            </a:p>
            <a:p>
              <a:pPr marL="285750" indent="-285750">
                <a:buFontTx/>
                <a:buChar char="-"/>
              </a:pPr>
              <a:r>
                <a:rPr lang="nl-BE" dirty="0" smtClean="0"/>
                <a:t>Gedistribueerd</a:t>
              </a:r>
              <a:r>
                <a:rPr lang="nl-BE" dirty="0"/>
                <a:t>: Geen centrale </a:t>
              </a:r>
              <a:r>
                <a:rPr lang="nl-BE" dirty="0" smtClean="0"/>
                <a:t>partij</a:t>
              </a:r>
              <a:endParaRPr lang="nl-BE" dirty="0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2386959" y="3545525"/>
              <a:ext cx="4733454" cy="94545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2000" b="1" dirty="0" smtClean="0"/>
                <a:t>Gebruik</a:t>
              </a:r>
            </a:p>
            <a:p>
              <a:pPr marL="285750" indent="-285750">
                <a:buFontTx/>
                <a:buChar char="-"/>
              </a:pPr>
              <a:r>
                <a:rPr lang="nl-BE" dirty="0" smtClean="0"/>
                <a:t>Transactie vereist private sleutel</a:t>
              </a:r>
            </a:p>
            <a:p>
              <a:pPr marL="285750" indent="-285750">
                <a:buFontTx/>
                <a:buChar char="-"/>
              </a:pPr>
              <a:r>
                <a:rPr lang="nl-BE" dirty="0" smtClean="0"/>
                <a:t>Gebruikers gekend onder pseudoniemen</a:t>
              </a:r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4722471" y="1319516"/>
              <a:ext cx="4085859" cy="91306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2000" b="1" dirty="0" smtClean="0"/>
                <a:t>Proces blokcreatie</a:t>
              </a:r>
            </a:p>
            <a:p>
              <a:pPr marL="285750" indent="-285750">
                <a:buFontTx/>
                <a:buChar char="-"/>
              </a:pPr>
              <a:r>
                <a:rPr lang="nl-BE" dirty="0" smtClean="0"/>
                <a:t>Bevat meest recente transacties</a:t>
              </a:r>
            </a:p>
            <a:p>
              <a:pPr marL="285750" indent="-285750">
                <a:buFontTx/>
                <a:buChar char="-"/>
              </a:pPr>
              <a:r>
                <a:rPr lang="nl-BE" dirty="0"/>
                <a:t>G</a:t>
              </a:r>
              <a:r>
                <a:rPr lang="nl-BE" dirty="0" smtClean="0"/>
                <a:t>emiddelde frequentie (vb. 10 min)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16906" y="777884"/>
              <a:ext cx="5273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b="1" dirty="0" smtClean="0"/>
                <a:t>Eigenschappen die elke blockchain bezit</a:t>
              </a:r>
              <a:endParaRPr lang="nl-BE" sz="2400" b="1" dirty="0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4912615" y="2402713"/>
              <a:ext cx="3895715" cy="95877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2000" b="1" dirty="0" smtClean="0"/>
                <a:t>Robuust</a:t>
              </a:r>
            </a:p>
            <a:p>
              <a:pPr marL="285750" indent="-285750">
                <a:buFontTx/>
                <a:buChar char="-"/>
              </a:pPr>
              <a:r>
                <a:rPr lang="nl-BE" dirty="0" smtClean="0"/>
                <a:t>Wanneer deel deelnemers malafide</a:t>
              </a:r>
            </a:p>
            <a:p>
              <a:pPr marL="285750" indent="-285750">
                <a:buFontTx/>
                <a:buChar char="-"/>
              </a:pPr>
              <a:r>
                <a:rPr lang="nl-BE" dirty="0" smtClean="0"/>
                <a:t>Wanneer deel deelnemers offline</a:t>
              </a:r>
              <a:endParaRPr lang="nl-BE" dirty="0"/>
            </a:p>
          </p:txBody>
        </p:sp>
      </p:grpSp>
    </p:spTree>
    <p:extLst>
      <p:ext uri="{BB962C8B-B14F-4D97-AF65-F5344CB8AC3E}">
        <p14:creationId xmlns:p14="http://schemas.microsoft.com/office/powerpoint/2010/main" val="329194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37</a:t>
            </a:fld>
            <a:endParaRPr lang="nl-BE" dirty="0"/>
          </a:p>
        </p:txBody>
      </p:sp>
      <p:grpSp>
        <p:nvGrpSpPr>
          <p:cNvPr id="18" name="Group 17"/>
          <p:cNvGrpSpPr/>
          <p:nvPr/>
        </p:nvGrpSpPr>
        <p:grpSpPr>
          <a:xfrm>
            <a:off x="672804" y="1186358"/>
            <a:ext cx="3755180" cy="2458666"/>
            <a:chOff x="384772" y="1268760"/>
            <a:chExt cx="3755180" cy="2458666"/>
          </a:xfrm>
        </p:grpSpPr>
        <p:sp>
          <p:nvSpPr>
            <p:cNvPr id="5" name="Rounded Rectangle 4"/>
            <p:cNvSpPr>
              <a:spLocks noChangeAspect="1"/>
            </p:cNvSpPr>
            <p:nvPr/>
          </p:nvSpPr>
          <p:spPr>
            <a:xfrm>
              <a:off x="528787" y="1268760"/>
              <a:ext cx="3611165" cy="2458666"/>
            </a:xfrm>
            <a:prstGeom prst="round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84772" y="1592796"/>
              <a:ext cx="1305276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err="1" smtClean="0">
                  <a:solidFill>
                    <a:srgbClr val="BE008C"/>
                  </a:solidFill>
                </a:rPr>
                <a:t>Bitcoin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7592" y="4242527"/>
            <a:ext cx="3960438" cy="2458666"/>
            <a:chOff x="4129188" y="1268760"/>
            <a:chExt cx="3960438" cy="2458666"/>
          </a:xfrm>
        </p:grpSpPr>
        <p:sp>
          <p:nvSpPr>
            <p:cNvPr id="7" name="Rounded Rectangle 6"/>
            <p:cNvSpPr>
              <a:spLocks noChangeAspect="1"/>
            </p:cNvSpPr>
            <p:nvPr/>
          </p:nvSpPr>
          <p:spPr>
            <a:xfrm>
              <a:off x="4478461" y="1268760"/>
              <a:ext cx="3611165" cy="2458666"/>
            </a:xfrm>
            <a:prstGeom prst="round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129188" y="1592796"/>
              <a:ext cx="2592288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Smart </a:t>
              </a:r>
              <a:r>
                <a:rPr lang="nl-NL" sz="2400" b="1" dirty="0" err="1" smtClean="0">
                  <a:solidFill>
                    <a:srgbClr val="BE008C"/>
                  </a:solidFill>
                </a:rPr>
                <a:t>Contracts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32865" y="1158099"/>
            <a:ext cx="3755180" cy="2458666"/>
            <a:chOff x="395536" y="4242527"/>
            <a:chExt cx="3755180" cy="2458666"/>
          </a:xfrm>
        </p:grpSpPr>
        <p:sp>
          <p:nvSpPr>
            <p:cNvPr id="6" name="Rounded Rectangle 5"/>
            <p:cNvSpPr>
              <a:spLocks noChangeAspect="1"/>
            </p:cNvSpPr>
            <p:nvPr/>
          </p:nvSpPr>
          <p:spPr>
            <a:xfrm>
              <a:off x="539551" y="4242527"/>
              <a:ext cx="3611165" cy="2458666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95536" y="4617132"/>
              <a:ext cx="2088233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82000"/>
                  </a:schemeClr>
                </a:gs>
                <a:gs pos="100000">
                  <a:srgbClr val="FCFDFE">
                    <a:alpha val="9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Toepassingen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16015" y="4242527"/>
            <a:ext cx="3672407" cy="2458666"/>
            <a:chOff x="4427983" y="4242527"/>
            <a:chExt cx="3672407" cy="2458666"/>
          </a:xfrm>
        </p:grpSpPr>
        <p:sp>
          <p:nvSpPr>
            <p:cNvPr id="8" name="Rounded Rectangle 7"/>
            <p:cNvSpPr>
              <a:spLocks noChangeAspect="1"/>
            </p:cNvSpPr>
            <p:nvPr/>
          </p:nvSpPr>
          <p:spPr>
            <a:xfrm>
              <a:off x="4489225" y="4242527"/>
              <a:ext cx="3611165" cy="2458666"/>
            </a:xfrm>
            <a:prstGeom prst="round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427983" y="4581128"/>
              <a:ext cx="2016225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Voorschriften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7592" y="3699167"/>
            <a:ext cx="8270872" cy="461665"/>
            <a:chOff x="189560" y="3699167"/>
            <a:chExt cx="8270872" cy="461665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89560" y="3933056"/>
              <a:ext cx="8270872" cy="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851920" y="3699167"/>
              <a:ext cx="9311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Pauze</a:t>
              </a:r>
              <a:endParaRPr lang="nl-BE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627375" y="159705"/>
            <a:ext cx="19563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400" dirty="0" smtClean="0"/>
              <a:t>Agenda</a:t>
            </a:r>
            <a:endParaRPr lang="nl-BE" sz="4400" dirty="0"/>
          </a:p>
        </p:txBody>
      </p:sp>
      <p:sp>
        <p:nvSpPr>
          <p:cNvPr id="2" name="Rectangle 1"/>
          <p:cNvSpPr/>
          <p:nvPr/>
        </p:nvSpPr>
        <p:spPr>
          <a:xfrm>
            <a:off x="477592" y="1052736"/>
            <a:ext cx="3960438" cy="2646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38" y="3266"/>
            <a:ext cx="1884334" cy="68943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4164" y="1596205"/>
            <a:ext cx="461665" cy="14382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BE" dirty="0" smtClean="0"/>
              <a:t>Blockchain 1.0</a:t>
            </a:r>
            <a:endParaRPr lang="nl-BE" dirty="0"/>
          </a:p>
        </p:txBody>
      </p:sp>
      <p:sp>
        <p:nvSpPr>
          <p:cNvPr id="26" name="TextBox 25"/>
          <p:cNvSpPr txBox="1"/>
          <p:nvPr/>
        </p:nvSpPr>
        <p:spPr>
          <a:xfrm>
            <a:off x="124164" y="4752720"/>
            <a:ext cx="461665" cy="14382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BE" dirty="0" smtClean="0"/>
              <a:t>Blockchain 2.0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8536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38</a:t>
            </a:fld>
            <a:endParaRPr lang="nl-BE" dirty="0"/>
          </a:p>
        </p:txBody>
      </p:sp>
      <p:pic>
        <p:nvPicPr>
          <p:cNvPr id="8194" name="Picture 2" descr="https://s3.amazonaws.com/main-newsbtc-images/2015/05/co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ear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12" y="3356992"/>
            <a:ext cx="2419868" cy="241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ear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63372"/>
            <a:ext cx="1593690" cy="15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ear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30" y="2414662"/>
            <a:ext cx="1593690" cy="15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ear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85" y="2235018"/>
            <a:ext cx="911021" cy="91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-566057" y="476672"/>
            <a:ext cx="4354286" cy="1224136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31000"/>
                </a:schemeClr>
              </a:gs>
              <a:gs pos="100000">
                <a:srgbClr val="FCFDFE">
                  <a:alpha val="8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4200"/>
              </a:lnSpc>
            </a:pPr>
            <a:r>
              <a:rPr lang="nl-NL" sz="4400" b="1" dirty="0" smtClean="0">
                <a:solidFill>
                  <a:srgbClr val="BE008C"/>
                </a:solidFill>
              </a:rPr>
              <a:t>Blockchain</a:t>
            </a:r>
            <a:br>
              <a:rPr lang="nl-NL" sz="4400" b="1" dirty="0" smtClean="0">
                <a:solidFill>
                  <a:srgbClr val="BE008C"/>
                </a:solidFill>
              </a:rPr>
            </a:br>
            <a:r>
              <a:rPr lang="nl-NL" sz="4400" b="1" dirty="0" smtClean="0">
                <a:solidFill>
                  <a:srgbClr val="BE008C"/>
                </a:solidFill>
              </a:rPr>
              <a:t>Toepassingen</a:t>
            </a:r>
            <a:endParaRPr lang="en-US" sz="4400" b="1" dirty="0">
              <a:solidFill>
                <a:srgbClr val="BE008C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26355" y="-387424"/>
            <a:ext cx="3046245" cy="1152128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4200"/>
              </a:lnSpc>
            </a:pPr>
            <a:endParaRPr lang="en-US" sz="4400" b="1" dirty="0">
              <a:solidFill>
                <a:srgbClr val="BE008C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38" y="3266"/>
            <a:ext cx="1884334" cy="68943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996" y="2868921"/>
            <a:ext cx="1441539" cy="14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68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BE" dirty="0" smtClean="0"/>
              <a:t>Data in the Blockchain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39</a:t>
            </a:fld>
            <a:endParaRPr lang="nl-BE" dirty="0"/>
          </a:p>
        </p:txBody>
      </p:sp>
      <p:sp>
        <p:nvSpPr>
          <p:cNvPr id="36" name="Rounded Rectangle 35"/>
          <p:cNvSpPr/>
          <p:nvPr/>
        </p:nvSpPr>
        <p:spPr>
          <a:xfrm>
            <a:off x="945944" y="1449807"/>
            <a:ext cx="2232248" cy="913484"/>
          </a:xfrm>
          <a:prstGeom prst="roundRect">
            <a:avLst>
              <a:gd name="adj" fmla="val 9795"/>
            </a:avLst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2400" b="1" dirty="0" smtClean="0"/>
              <a:t>Transaction</a:t>
            </a:r>
            <a:r>
              <a:rPr lang="nl-BE" sz="2400" b="1" dirty="0"/>
              <a:t/>
            </a:r>
            <a:br>
              <a:rPr lang="nl-BE" sz="2400" b="1" dirty="0"/>
            </a:br>
            <a:r>
              <a:rPr lang="nl-BE" sz="2400" dirty="0" smtClean="0"/>
              <a:t>0,01 </a:t>
            </a:r>
            <a:r>
              <a:rPr lang="nl-BE" dirty="0" smtClean="0"/>
              <a:t>BTC</a:t>
            </a:r>
            <a:r>
              <a:rPr lang="nl-BE" sz="2000" dirty="0"/>
              <a:t> </a:t>
            </a:r>
            <a:r>
              <a:rPr lang="nl-BE" sz="2000" dirty="0" smtClean="0"/>
              <a:t> </a:t>
            </a:r>
            <a:r>
              <a:rPr lang="nl-BE" sz="2400" dirty="0" smtClean="0"/>
              <a:t>     →    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32" y="1896054"/>
            <a:ext cx="381652" cy="38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97" y="1890499"/>
            <a:ext cx="392761" cy="39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395536" y="3058781"/>
            <a:ext cx="8496944" cy="1584176"/>
            <a:chOff x="395536" y="3501008"/>
            <a:chExt cx="8496944" cy="1584176"/>
          </a:xfrm>
        </p:grpSpPr>
        <p:sp>
          <p:nvSpPr>
            <p:cNvPr id="3" name="Rectangle 2"/>
            <p:cNvSpPr/>
            <p:nvPr/>
          </p:nvSpPr>
          <p:spPr>
            <a:xfrm>
              <a:off x="395536" y="3501008"/>
              <a:ext cx="8496944" cy="15841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20400" y="4221088"/>
              <a:ext cx="2559600" cy="648072"/>
            </a:xfrm>
            <a:prstGeom prst="roundRect">
              <a:avLst>
                <a:gd name="adj" fmla="val 1201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b="1" dirty="0" smtClean="0"/>
                <a:t>Onwijzigbaar (integriteit)</a:t>
              </a:r>
              <a:endParaRPr lang="nl-BE" dirty="0" smtClean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332093" y="4221088"/>
              <a:ext cx="2559600" cy="648072"/>
            </a:xfrm>
            <a:prstGeom prst="roundRect">
              <a:avLst>
                <a:gd name="adj" fmla="val 1201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b="1" dirty="0" err="1" smtClean="0"/>
                <a:t>Timestamped</a:t>
              </a:r>
              <a:endParaRPr lang="nl-BE" dirty="0" smtClean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143786" y="4221088"/>
              <a:ext cx="2559600" cy="648072"/>
            </a:xfrm>
            <a:prstGeom prst="roundRect">
              <a:avLst>
                <a:gd name="adj" fmla="val 1201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b="1" dirty="0" smtClean="0"/>
                <a:t>Onweerlegbaar / Verifieerbaar</a:t>
              </a:r>
              <a:endParaRPr lang="nl-BE" dirty="0" smtClean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92579" y="3573016"/>
              <a:ext cx="37605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000" b="1" dirty="0" smtClean="0"/>
                <a:t>Eigenschappen data in blockchain</a:t>
              </a:r>
              <a:endParaRPr lang="nl-BE" sz="2000" b="1" dirty="0"/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1746721" y="4956698"/>
            <a:ext cx="5794573" cy="5040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→ </a:t>
            </a:r>
            <a:r>
              <a:rPr lang="nl-BE" sz="2000" b="1" dirty="0"/>
              <a:t>A</a:t>
            </a:r>
            <a:r>
              <a:rPr lang="nl-BE" sz="2000" b="1" dirty="0" smtClean="0"/>
              <a:t>pplicaties </a:t>
            </a:r>
            <a:r>
              <a:rPr lang="nl-BE" sz="2000" b="1" dirty="0"/>
              <a:t>die verschillen van </a:t>
            </a:r>
            <a:r>
              <a:rPr lang="nl-BE" sz="2000" b="1" dirty="0" smtClean="0"/>
              <a:t>cryptomunt.</a:t>
            </a:r>
            <a:endParaRPr lang="nl-BE" sz="2000" b="1" dirty="0"/>
          </a:p>
        </p:txBody>
      </p:sp>
      <p:grpSp>
        <p:nvGrpSpPr>
          <p:cNvPr id="47" name="Group 46"/>
          <p:cNvGrpSpPr/>
          <p:nvPr/>
        </p:nvGrpSpPr>
        <p:grpSpPr>
          <a:xfrm>
            <a:off x="7125486" y="1232097"/>
            <a:ext cx="1320874" cy="1677625"/>
            <a:chOff x="706324" y="1499375"/>
            <a:chExt cx="1320874" cy="1677625"/>
          </a:xfrm>
        </p:grpSpPr>
        <p:pic>
          <p:nvPicPr>
            <p:cNvPr id="48" name="Picture 2" descr="http://icons.iconarchive.com/icons/aha-soft/large-user/512/Notary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54" y="1499375"/>
              <a:ext cx="1125872" cy="1125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706324" y="2530669"/>
              <a:ext cx="13208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Vertrouwde</a:t>
              </a:r>
              <a:br>
                <a:rPr lang="nl-BE" b="1" dirty="0" smtClean="0"/>
              </a:br>
              <a:r>
                <a:rPr lang="nl-BE" b="1" dirty="0" smtClean="0"/>
                <a:t>partij</a:t>
              </a:r>
              <a:endParaRPr lang="nl-BE" b="1" dirty="0"/>
            </a:p>
          </p:txBody>
        </p:sp>
        <p:sp>
          <p:nvSpPr>
            <p:cNvPr id="50" name="Cross 49"/>
            <p:cNvSpPr/>
            <p:nvPr/>
          </p:nvSpPr>
          <p:spPr>
            <a:xfrm rot="18885083">
              <a:off x="728789" y="1534904"/>
              <a:ext cx="1224000" cy="1224136"/>
            </a:xfrm>
            <a:prstGeom prst="plus">
              <a:avLst>
                <a:gd name="adj" fmla="val 44714"/>
              </a:avLst>
            </a:prstGeom>
            <a:solidFill>
              <a:srgbClr val="FF0000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53" name="Rounded Rectangle 52"/>
          <p:cNvSpPr/>
          <p:nvPr/>
        </p:nvSpPr>
        <p:spPr>
          <a:xfrm>
            <a:off x="4180820" y="1232097"/>
            <a:ext cx="2232248" cy="1374444"/>
          </a:xfrm>
          <a:prstGeom prst="roundRect">
            <a:avLst>
              <a:gd name="adj" fmla="val 9795"/>
            </a:avLst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2400" b="1" dirty="0" smtClean="0"/>
              <a:t>Transaction</a:t>
            </a:r>
            <a:r>
              <a:rPr lang="nl-BE" sz="2400" b="1" dirty="0"/>
              <a:t/>
            </a:r>
            <a:br>
              <a:rPr lang="nl-BE" sz="2400" b="1" dirty="0"/>
            </a:br>
            <a:endParaRPr lang="nl-BE" sz="2400" dirty="0" smtClean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94" y="1825619"/>
            <a:ext cx="688899" cy="68889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480199" y="1587762"/>
            <a:ext cx="446971" cy="59854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ounded Rectangle 23"/>
          <p:cNvSpPr/>
          <p:nvPr/>
        </p:nvSpPr>
        <p:spPr>
          <a:xfrm>
            <a:off x="2014703" y="5760489"/>
            <a:ext cx="2320454" cy="61174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smtClean="0"/>
              <a:t>Bitcoin Blockchain</a:t>
            </a:r>
          </a:p>
          <a:p>
            <a:pPr algn="ctr"/>
            <a:r>
              <a:rPr lang="nl-BE" b="1" dirty="0" smtClean="0"/>
              <a:t>(</a:t>
            </a:r>
            <a:r>
              <a:rPr lang="nl-BE" b="1" dirty="0" err="1" smtClean="0"/>
              <a:t>Colored</a:t>
            </a:r>
            <a:r>
              <a:rPr lang="nl-BE" b="1" dirty="0" smtClean="0"/>
              <a:t> </a:t>
            </a:r>
            <a:r>
              <a:rPr lang="nl-BE" b="1" dirty="0" err="1"/>
              <a:t>c</a:t>
            </a:r>
            <a:r>
              <a:rPr lang="nl-BE" b="1" dirty="0" err="1" smtClean="0"/>
              <a:t>oins</a:t>
            </a:r>
            <a:r>
              <a:rPr lang="nl-BE" b="1" dirty="0" smtClean="0"/>
              <a:t>)</a:t>
            </a:r>
            <a:endParaRPr lang="nl-BE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4895526" y="5760489"/>
            <a:ext cx="2320454" cy="6117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smtClean="0"/>
              <a:t>Andere Blockchain</a:t>
            </a:r>
            <a:endParaRPr lang="nl-BE" b="1" dirty="0"/>
          </a:p>
        </p:txBody>
      </p:sp>
      <p:sp>
        <p:nvSpPr>
          <p:cNvPr id="30" name="Down Arrow 29"/>
          <p:cNvSpPr/>
          <p:nvPr/>
        </p:nvSpPr>
        <p:spPr>
          <a:xfrm>
            <a:off x="3017768" y="5384554"/>
            <a:ext cx="314325" cy="448444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Down Arrow 31"/>
          <p:cNvSpPr/>
          <p:nvPr/>
        </p:nvSpPr>
        <p:spPr>
          <a:xfrm>
            <a:off x="5773108" y="5384554"/>
            <a:ext cx="314325" cy="448444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tangular Callout 5"/>
          <p:cNvSpPr/>
          <p:nvPr/>
        </p:nvSpPr>
        <p:spPr>
          <a:xfrm>
            <a:off x="5660305" y="1404497"/>
            <a:ext cx="854256" cy="421122"/>
          </a:xfrm>
          <a:prstGeom prst="wedgeRectCallout">
            <a:avLst>
              <a:gd name="adj1" fmla="val -49010"/>
              <a:gd name="adj2" fmla="val 9833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>
                <a:solidFill>
                  <a:schemeClr val="tx1"/>
                </a:solidFill>
              </a:rPr>
              <a:t>Data</a:t>
            </a:r>
            <a:endParaRPr lang="nl-BE" sz="20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40735" y="3230825"/>
            <a:ext cx="2598628" cy="2149227"/>
            <a:chOff x="2844229" y="2277706"/>
            <a:chExt cx="2598628" cy="2149227"/>
          </a:xfrm>
        </p:grpSpPr>
        <p:sp>
          <p:nvSpPr>
            <p:cNvPr id="8" name="Rectangle 7"/>
            <p:cNvSpPr/>
            <p:nvPr/>
          </p:nvSpPr>
          <p:spPr>
            <a:xfrm>
              <a:off x="2844229" y="2277706"/>
              <a:ext cx="2598628" cy="21492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33" name="Content Placeholder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8740" y="3810155"/>
              <a:ext cx="414550" cy="540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175" y="3810155"/>
              <a:ext cx="540000" cy="540000"/>
            </a:xfrm>
            <a:prstGeom prst="rect">
              <a:avLst/>
            </a:prstGeom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341" y="3828155"/>
              <a:ext cx="504000" cy="50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484" y="3810155"/>
              <a:ext cx="420525" cy="54000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847" y="2766104"/>
              <a:ext cx="540000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0212" y="2766104"/>
              <a:ext cx="540000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577" y="2766104"/>
              <a:ext cx="540000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943" y="2766104"/>
              <a:ext cx="540000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877609" y="2314463"/>
              <a:ext cx="2137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000" dirty="0" smtClean="0"/>
                <a:t>Voor de eenvoud…</a:t>
              </a:r>
              <a:endParaRPr lang="nl-BE" sz="20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3178192" y="3345729"/>
              <a:ext cx="0" cy="36000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794010" y="3345729"/>
              <a:ext cx="0" cy="36000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4409828" y="3345729"/>
              <a:ext cx="0" cy="36000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5025645" y="3345729"/>
              <a:ext cx="0" cy="36000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40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53" grpId="0" animBg="1"/>
      <p:bldP spid="7" grpId="0" animBg="1"/>
      <p:bldP spid="24" grpId="0" animBg="1"/>
      <p:bldP spid="28" grpId="0" animBg="1"/>
      <p:bldP spid="30" grpId="0" animBg="1"/>
      <p:bldP spid="3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ounded Rectangle 94"/>
          <p:cNvSpPr/>
          <p:nvPr/>
        </p:nvSpPr>
        <p:spPr>
          <a:xfrm>
            <a:off x="554600" y="2687096"/>
            <a:ext cx="1574277" cy="117827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3" name="Rounded Rectangle 112"/>
          <p:cNvSpPr/>
          <p:nvPr/>
        </p:nvSpPr>
        <p:spPr>
          <a:xfrm>
            <a:off x="554599" y="2687096"/>
            <a:ext cx="1574277" cy="11782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0914" y="0"/>
            <a:ext cx="8229600" cy="853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smtClean="0"/>
              <a:t>Concept</a:t>
            </a:r>
            <a:endParaRPr lang="nl-BE" dirty="0"/>
          </a:p>
        </p:txBody>
      </p:sp>
      <p:sp>
        <p:nvSpPr>
          <p:cNvPr id="29" name="Rounded Rectangle 28"/>
          <p:cNvSpPr/>
          <p:nvPr/>
        </p:nvSpPr>
        <p:spPr>
          <a:xfrm>
            <a:off x="6690167" y="2236361"/>
            <a:ext cx="2233917" cy="447252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Robuust</a:t>
            </a:r>
            <a:endParaRPr lang="nl-BE" sz="20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6690166" y="2778198"/>
            <a:ext cx="2233917" cy="447252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Schaalbaar</a:t>
            </a:r>
            <a:endParaRPr lang="nl-BE" sz="20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6690167" y="1152685"/>
            <a:ext cx="2233917" cy="447252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Gedistribueerd</a:t>
            </a:r>
            <a:endParaRPr lang="nl-BE" sz="2000" b="1" dirty="0"/>
          </a:p>
        </p:txBody>
      </p:sp>
      <p:sp>
        <p:nvSpPr>
          <p:cNvPr id="32" name="Rounded Rectangle 31"/>
          <p:cNvSpPr/>
          <p:nvPr/>
        </p:nvSpPr>
        <p:spPr>
          <a:xfrm>
            <a:off x="6690167" y="1694523"/>
            <a:ext cx="2233917" cy="447252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err="1" smtClean="0"/>
              <a:t>Append-only</a:t>
            </a:r>
            <a:endParaRPr lang="nl-BE" sz="20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312163" y="3835446"/>
            <a:ext cx="632100" cy="1163707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2731401" y="5588288"/>
            <a:ext cx="1445524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4964064" y="3835446"/>
            <a:ext cx="533761" cy="1163707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1312163" y="1726168"/>
            <a:ext cx="1290485" cy="93100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176925" y="1726168"/>
            <a:ext cx="1320900" cy="93100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099301" y="3246311"/>
            <a:ext cx="2611385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4508944" y="2345724"/>
            <a:ext cx="1789074" cy="1506569"/>
            <a:chOff x="942327" y="4670854"/>
            <a:chExt cx="1789074" cy="1506569"/>
          </a:xfrm>
        </p:grpSpPr>
        <p:sp>
          <p:nvSpPr>
            <p:cNvPr id="78" name="Rounded Rectangle 77"/>
            <p:cNvSpPr/>
            <p:nvPr/>
          </p:nvSpPr>
          <p:spPr>
            <a:xfrm>
              <a:off x="1157124" y="4999153"/>
              <a:ext cx="1574277" cy="117827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79" name="Picture 4" descr="https://d30y9cdsu7xlg0.cloudfront.net/png/225592-20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327" y="4670854"/>
              <a:ext cx="661714" cy="661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http://findicons.com/files/icons/728/database/512/database_1_5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041" y="5111616"/>
              <a:ext cx="953344" cy="95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931273" y="4670854"/>
            <a:ext cx="1789074" cy="1506569"/>
            <a:chOff x="942327" y="4670854"/>
            <a:chExt cx="1789074" cy="1506569"/>
          </a:xfrm>
        </p:grpSpPr>
        <p:sp>
          <p:nvSpPr>
            <p:cNvPr id="82" name="Rounded Rectangle 81"/>
            <p:cNvSpPr/>
            <p:nvPr/>
          </p:nvSpPr>
          <p:spPr>
            <a:xfrm>
              <a:off x="1157124" y="4999153"/>
              <a:ext cx="1574277" cy="117827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83" name="Picture 4" descr="https://d30y9cdsu7xlg0.cloudfront.net/png/225592-20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327" y="4670854"/>
              <a:ext cx="661714" cy="661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http://findicons.com/files/icons/728/database/512/database_1_5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041" y="5111616"/>
              <a:ext cx="953344" cy="95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45" name="Group 14344"/>
          <p:cNvGrpSpPr/>
          <p:nvPr/>
        </p:nvGrpSpPr>
        <p:grpSpPr>
          <a:xfrm>
            <a:off x="4035799" y="4716962"/>
            <a:ext cx="1745633" cy="1460461"/>
            <a:chOff x="6309523" y="4965623"/>
            <a:chExt cx="1745633" cy="1460461"/>
          </a:xfrm>
        </p:grpSpPr>
        <p:sp>
          <p:nvSpPr>
            <p:cNvPr id="86" name="Rounded Rectangle 85"/>
            <p:cNvSpPr/>
            <p:nvPr/>
          </p:nvSpPr>
          <p:spPr>
            <a:xfrm>
              <a:off x="6480879" y="5247814"/>
              <a:ext cx="1574277" cy="117827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88" name="Picture 2" descr="http://findicons.com/files/icons/728/database/512/database_1_5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796" y="5360277"/>
              <a:ext cx="953344" cy="95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523" y="4965623"/>
              <a:ext cx="661714" cy="66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6" name="Picture 2" descr="http://findicons.com/files/icons/728/database/512/database_1_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17" y="2799559"/>
            <a:ext cx="953344" cy="9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4" y="2404905"/>
            <a:ext cx="661714" cy="66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8" name="Group 97"/>
          <p:cNvGrpSpPr/>
          <p:nvPr/>
        </p:nvGrpSpPr>
        <p:grpSpPr>
          <a:xfrm>
            <a:off x="2431292" y="893644"/>
            <a:ext cx="1745633" cy="1460461"/>
            <a:chOff x="6309523" y="4965623"/>
            <a:chExt cx="1745633" cy="1460461"/>
          </a:xfrm>
        </p:grpSpPr>
        <p:sp>
          <p:nvSpPr>
            <p:cNvPr id="99" name="Rounded Rectangle 98"/>
            <p:cNvSpPr/>
            <p:nvPr/>
          </p:nvSpPr>
          <p:spPr>
            <a:xfrm>
              <a:off x="6480879" y="5247814"/>
              <a:ext cx="1574277" cy="117827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00" name="Picture 2" descr="http://findicons.com/files/icons/728/database/512/database_1_5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796" y="5360277"/>
              <a:ext cx="953344" cy="95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523" y="4965623"/>
              <a:ext cx="661714" cy="66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47" y="3007438"/>
            <a:ext cx="522182" cy="52218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72" y="1465077"/>
            <a:ext cx="522182" cy="52218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325" y="2985220"/>
            <a:ext cx="522182" cy="52218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43" y="5327197"/>
            <a:ext cx="522182" cy="52218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34" y="5285525"/>
            <a:ext cx="522182" cy="522182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65" y="3127460"/>
            <a:ext cx="522182" cy="522182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431678"/>
            <a:ext cx="522182" cy="522182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10" y="5419416"/>
            <a:ext cx="522182" cy="522182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52" y="3137620"/>
            <a:ext cx="522182" cy="52218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946" y="1582314"/>
            <a:ext cx="522182" cy="522182"/>
          </a:xfrm>
          <a:prstGeom prst="rect">
            <a:avLst/>
          </a:prstGeom>
        </p:spPr>
      </p:pic>
      <p:sp>
        <p:nvSpPr>
          <p:cNvPr id="27" name="Cross 26"/>
          <p:cNvSpPr>
            <a:spLocks noChangeAspect="1"/>
          </p:cNvSpPr>
          <p:nvPr/>
        </p:nvSpPr>
        <p:spPr>
          <a:xfrm rot="18885083">
            <a:off x="4143679" y="4784800"/>
            <a:ext cx="1606797" cy="1606977"/>
          </a:xfrm>
          <a:prstGeom prst="plus">
            <a:avLst>
              <a:gd name="adj" fmla="val 44714"/>
            </a:avLst>
          </a:prstGeom>
          <a:solidFill>
            <a:srgbClr val="FF000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14" name="Straight Arrow Connector 113"/>
          <p:cNvCxnSpPr>
            <a:stCxn id="78" idx="2"/>
            <a:endCxn id="82" idx="3"/>
          </p:cNvCxnSpPr>
          <p:nvPr/>
        </p:nvCxnSpPr>
        <p:spPr>
          <a:xfrm flipH="1">
            <a:off x="2720347" y="3852293"/>
            <a:ext cx="2790533" cy="173599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8" name="Picture 2" descr="http://www.unixstickers.com/image/cache/data/stickers/guyfawkes/guyfawkes.sh-600x6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5" y="2280264"/>
            <a:ext cx="995967" cy="99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8500" y="6556375"/>
            <a:ext cx="2133600" cy="365125"/>
          </a:xfrm>
        </p:spPr>
        <p:txBody>
          <a:bodyPr/>
          <a:lstStyle/>
          <a:p>
            <a:fld id="{100A3A45-2F2E-4036-9237-CECECC4D93FA}" type="slidenum">
              <a:rPr lang="nl-BE" smtClean="0"/>
              <a:pPr/>
              <a:t>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6712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29" grpId="0" animBg="1"/>
      <p:bldP spid="30" grpId="0" animBg="1"/>
      <p:bldP spid="31" grpId="0" animBg="1"/>
      <p:bldP spid="32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2"/>
            <a:ext cx="8229600" cy="1143000"/>
          </a:xfrm>
        </p:spPr>
        <p:txBody>
          <a:bodyPr/>
          <a:lstStyle/>
          <a:p>
            <a:r>
              <a:rPr lang="nl-BE" dirty="0" smtClean="0"/>
              <a:t>Blockchain Toepassingen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40</a:t>
            </a:fld>
            <a:endParaRPr lang="nl-BE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3516235" y="1213481"/>
            <a:ext cx="2035955" cy="765131"/>
            <a:chOff x="1580004" y="2304504"/>
            <a:chExt cx="1953173" cy="734020"/>
          </a:xfrm>
        </p:grpSpPr>
        <p:grpSp>
          <p:nvGrpSpPr>
            <p:cNvPr id="15" name="Group 14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8" name="Elbow Connector 17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720107" y="2026652"/>
            <a:ext cx="171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smtClean="0"/>
              <a:t>Blockchain 1.0</a:t>
            </a:r>
            <a:endParaRPr lang="nl-BE" sz="2000" b="1" dirty="0"/>
          </a:p>
        </p:txBody>
      </p:sp>
      <p:cxnSp>
        <p:nvCxnSpPr>
          <p:cNvPr id="21510" name="Elbow Connector 21509"/>
          <p:cNvCxnSpPr>
            <a:stCxn id="3" idx="2"/>
          </p:cNvCxnSpPr>
          <p:nvPr/>
        </p:nvCxnSpPr>
        <p:spPr>
          <a:xfrm rot="5400000">
            <a:off x="2826439" y="1324945"/>
            <a:ext cx="648400" cy="2852034"/>
          </a:xfrm>
          <a:prstGeom prst="bentConnector2">
            <a:avLst/>
          </a:prstGeom>
          <a:ln w="635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16" name="Elbow Connector 21515"/>
          <p:cNvCxnSpPr>
            <a:stCxn id="3" idx="2"/>
          </p:cNvCxnSpPr>
          <p:nvPr/>
        </p:nvCxnSpPr>
        <p:spPr>
          <a:xfrm rot="16200000" flipH="1">
            <a:off x="5642954" y="1360463"/>
            <a:ext cx="648401" cy="2780997"/>
          </a:xfrm>
          <a:prstGeom prst="bentConnector2">
            <a:avLst/>
          </a:prstGeom>
          <a:ln w="635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1053221" y="3864140"/>
            <a:ext cx="1342803" cy="1665078"/>
            <a:chOff x="937110" y="3468865"/>
            <a:chExt cx="1342803" cy="1665078"/>
          </a:xfrm>
        </p:grpSpPr>
        <p:pic>
          <p:nvPicPr>
            <p:cNvPr id="62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915" y="3468865"/>
              <a:ext cx="957192" cy="957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937110" y="4426057"/>
              <a:ext cx="13428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Financiële</a:t>
              </a:r>
              <a:br>
                <a:rPr lang="nl-BE" sz="2000" b="1" dirty="0" smtClean="0"/>
              </a:br>
              <a:r>
                <a:rPr lang="nl-BE" sz="2000" b="1" dirty="0" smtClean="0"/>
                <a:t>transacties</a:t>
              </a:r>
              <a:endParaRPr lang="nl-BE" sz="2000" b="1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991261" y="3845633"/>
            <a:ext cx="1047338" cy="1702092"/>
            <a:chOff x="2935177" y="3468865"/>
            <a:chExt cx="1047338" cy="1702092"/>
          </a:xfrm>
        </p:grpSpPr>
        <p:pic>
          <p:nvPicPr>
            <p:cNvPr id="65" name="Picture 30" descr="https://openclipart.org/image/2400px/svg_to_png/217511/1429747035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742" y="3468865"/>
              <a:ext cx="994206" cy="99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2935177" y="4463071"/>
              <a:ext cx="10473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Transfer</a:t>
              </a:r>
              <a:br>
                <a:rPr lang="nl-BE" sz="2000" b="1" dirty="0" smtClean="0"/>
              </a:br>
              <a:r>
                <a:rPr lang="nl-BE" sz="2000" b="1" dirty="0" smtClean="0"/>
                <a:t>activa</a:t>
              </a:r>
              <a:endParaRPr lang="nl-BE" sz="2000" b="1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808990" y="3845633"/>
            <a:ext cx="1059669" cy="1702092"/>
            <a:chOff x="5633209" y="3468865"/>
            <a:chExt cx="1059669" cy="1702092"/>
          </a:xfrm>
        </p:grpSpPr>
        <p:pic>
          <p:nvPicPr>
            <p:cNvPr id="68" name="Picture 2" descr="http://findicons.com/files/icons/977/rrze/720/data_transfe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3209" y="3468865"/>
              <a:ext cx="1043725" cy="1043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5670867" y="4463071"/>
              <a:ext cx="10220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Data</a:t>
              </a:r>
              <a:br>
                <a:rPr lang="nl-BE" sz="2000" b="1" dirty="0" smtClean="0"/>
              </a:br>
              <a:r>
                <a:rPr lang="nl-BE" sz="2000" b="1" dirty="0" smtClean="0"/>
                <a:t>transfer</a:t>
              </a:r>
              <a:endParaRPr lang="nl-BE" sz="2000" b="1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192981" y="3885612"/>
            <a:ext cx="1027888" cy="1622134"/>
            <a:chOff x="4327299" y="3548601"/>
            <a:chExt cx="1027888" cy="1622134"/>
          </a:xfrm>
        </p:grpSpPr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4327299" y="3548601"/>
              <a:ext cx="1022863" cy="986818"/>
              <a:chOff x="5555848" y="1006997"/>
              <a:chExt cx="1805651" cy="1742021"/>
            </a:xfrm>
          </p:grpSpPr>
          <p:sp>
            <p:nvSpPr>
              <p:cNvPr id="73" name="Vertical Scroll 72"/>
              <p:cNvSpPr/>
              <p:nvPr/>
            </p:nvSpPr>
            <p:spPr>
              <a:xfrm>
                <a:off x="5555848" y="1006997"/>
                <a:ext cx="1805651" cy="1670730"/>
              </a:xfrm>
              <a:prstGeom prst="verticalScroll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5893391" y="1128936"/>
                <a:ext cx="1282450" cy="488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/>
                  <a:t>Diploma</a:t>
                </a:r>
                <a:endParaRPr lang="nl-BE" sz="1200" b="1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125366" y="1403967"/>
                <a:ext cx="860816" cy="488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dirty="0" smtClean="0"/>
                  <a:t>Alice</a:t>
                </a:r>
                <a:endParaRPr lang="nl-BE" sz="1200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682608" y="1663539"/>
                <a:ext cx="1554561" cy="760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BE" sz="1100" b="1" kern="500" dirty="0" smtClean="0"/>
                  <a:t>Master in </a:t>
                </a:r>
                <a:br>
                  <a:rPr lang="nl-BE" sz="1100" b="1" kern="500" dirty="0" smtClean="0"/>
                </a:br>
                <a:r>
                  <a:rPr lang="nl-BE" sz="1100" b="1" kern="500" dirty="0" smtClean="0"/>
                  <a:t>Lego Design</a:t>
                </a:r>
                <a:endParaRPr lang="nl-BE" sz="1100" b="1" kern="500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5723812" y="2260034"/>
                <a:ext cx="1488230" cy="488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dirty="0" smtClean="0"/>
                  <a:t>KU Leuven</a:t>
                </a:r>
                <a:endParaRPr lang="nl-BE" sz="1200" dirty="0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4334330" y="4462849"/>
              <a:ext cx="10208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Record</a:t>
              </a:r>
              <a:br>
                <a:rPr lang="nl-BE" sz="2000" b="1" dirty="0" smtClean="0"/>
              </a:br>
              <a:r>
                <a:rPr lang="nl-BE" sz="2000" b="1" dirty="0" err="1" smtClean="0"/>
                <a:t>keeping</a:t>
              </a:r>
              <a:endParaRPr lang="nl-BE" sz="2000" b="1" dirty="0"/>
            </a:p>
          </p:txBody>
        </p:sp>
      </p:grpSp>
      <p:sp>
        <p:nvSpPr>
          <p:cNvPr id="21522" name="Rounded Rectangle 21521"/>
          <p:cNvSpPr/>
          <p:nvPr/>
        </p:nvSpPr>
        <p:spPr>
          <a:xfrm>
            <a:off x="428263" y="6018835"/>
            <a:ext cx="8206451" cy="5092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Verminderd vertrouwen vereist in centrale / intermediaire partijen</a:t>
            </a:r>
            <a:endParaRPr lang="nl-BE" sz="2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34147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705101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496487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329544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76182" y="3108959"/>
            <a:ext cx="3523878" cy="260160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4" name="Rectangle 53"/>
          <p:cNvSpPr/>
          <p:nvPr/>
        </p:nvSpPr>
        <p:spPr>
          <a:xfrm>
            <a:off x="4618362" y="2791824"/>
            <a:ext cx="3021958" cy="31523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5" name="Rectangle 54"/>
          <p:cNvSpPr/>
          <p:nvPr/>
        </p:nvSpPr>
        <p:spPr>
          <a:xfrm>
            <a:off x="912406" y="2949443"/>
            <a:ext cx="1923391" cy="291352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6" name="Rectangle 55"/>
          <p:cNvSpPr/>
          <p:nvPr/>
        </p:nvSpPr>
        <p:spPr>
          <a:xfrm>
            <a:off x="2833876" y="2737494"/>
            <a:ext cx="838464" cy="49466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624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4" grpId="0" animBg="1"/>
      <p:bldP spid="55" grpId="0" animBg="1"/>
      <p:bldP spid="5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41</a:t>
            </a:fld>
            <a:endParaRPr lang="nl-B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186"/>
            <a:ext cx="8229600" cy="821204"/>
          </a:xfrm>
        </p:spPr>
        <p:txBody>
          <a:bodyPr/>
          <a:lstStyle/>
          <a:p>
            <a:r>
              <a:rPr lang="nl-BE" dirty="0" smtClean="0"/>
              <a:t>Record </a:t>
            </a:r>
            <a:r>
              <a:rPr lang="nl-BE" dirty="0" err="1" smtClean="0"/>
              <a:t>Keeping</a:t>
            </a:r>
            <a:endParaRPr lang="nl-BE" dirty="0"/>
          </a:p>
        </p:txBody>
      </p:sp>
      <p:sp>
        <p:nvSpPr>
          <p:cNvPr id="13" name="Rectangle 12"/>
          <p:cNvSpPr/>
          <p:nvPr/>
        </p:nvSpPr>
        <p:spPr>
          <a:xfrm>
            <a:off x="2510999" y="683053"/>
            <a:ext cx="4280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000" dirty="0" smtClean="0"/>
              <a:t>Eigenschappen, certificaten, rechten, …</a:t>
            </a:r>
            <a:endParaRPr lang="nl-BE" sz="2000" dirty="0"/>
          </a:p>
        </p:txBody>
      </p:sp>
      <p:sp>
        <p:nvSpPr>
          <p:cNvPr id="3077" name="Rounded Rectangle 3076"/>
          <p:cNvSpPr/>
          <p:nvPr/>
        </p:nvSpPr>
        <p:spPr>
          <a:xfrm>
            <a:off x="683568" y="6086337"/>
            <a:ext cx="7776864" cy="50405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Zo weinig mogelijk data op blockchain → Vaak slechts </a:t>
            </a:r>
            <a:r>
              <a:rPr lang="nl-BE" sz="2000" b="1" dirty="0" err="1" smtClean="0"/>
              <a:t>fingerprint</a:t>
            </a:r>
            <a:r>
              <a:rPr lang="nl-BE" sz="2000" b="1" dirty="0" smtClean="0"/>
              <a:t> (</a:t>
            </a:r>
            <a:r>
              <a:rPr lang="nl-BE" sz="2000" b="1" dirty="0" err="1" smtClean="0"/>
              <a:t>hash</a:t>
            </a:r>
            <a:r>
              <a:rPr lang="nl-BE" sz="2000" b="1" dirty="0" smtClean="0"/>
              <a:t>)</a:t>
            </a:r>
            <a:endParaRPr lang="nl-BE" sz="20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913929" y="3755310"/>
            <a:ext cx="1157240" cy="1459274"/>
            <a:chOff x="487707" y="2765109"/>
            <a:chExt cx="1157240" cy="1459274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52" y="2765109"/>
              <a:ext cx="1120950" cy="1120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87707" y="3855051"/>
              <a:ext cx="1157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Vaccinatie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2961931" y="3716765"/>
            <a:ext cx="1232903" cy="1536365"/>
            <a:chOff x="2995655" y="4294350"/>
            <a:chExt cx="1232903" cy="1536365"/>
          </a:xfrm>
        </p:grpSpPr>
        <p:pic>
          <p:nvPicPr>
            <p:cNvPr id="22" name="Picture 42" descr="Image result for personal information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475" y="4294350"/>
              <a:ext cx="1155263" cy="867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995655" y="5184384"/>
              <a:ext cx="12329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Identiteits-</a:t>
              </a:r>
              <a:b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gegevens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9146" y="1573495"/>
            <a:ext cx="1018386" cy="1300636"/>
            <a:chOff x="6575378" y="1121119"/>
            <a:chExt cx="1018386" cy="1300636"/>
          </a:xfrm>
        </p:grpSpPr>
        <p:pic>
          <p:nvPicPr>
            <p:cNvPr id="19" name="Picture 36" descr="Diploma Icon Conclusion, diploma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5378" y="1121119"/>
              <a:ext cx="1018386" cy="1018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589083" y="2052423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Diploma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93792" y="1360643"/>
            <a:ext cx="1277594" cy="1726341"/>
            <a:chOff x="3524615" y="1360580"/>
            <a:chExt cx="1277594" cy="1726341"/>
          </a:xfrm>
        </p:grpSpPr>
        <p:pic>
          <p:nvPicPr>
            <p:cNvPr id="20" name="Picture 38" descr="Image result for marriage icon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305" y="1360580"/>
              <a:ext cx="1132214" cy="1132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3524615" y="2440590"/>
              <a:ext cx="12775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huwelijk</a:t>
              </a:r>
            </a:p>
            <a:p>
              <a:pPr algn="ctr"/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(-</a:t>
              </a:r>
              <a:r>
                <a:rPr lang="nl-BE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scontract</a:t>
              </a:r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12102" y="1509454"/>
            <a:ext cx="1160895" cy="1428719"/>
            <a:chOff x="814544" y="1175769"/>
            <a:chExt cx="1160895" cy="1428719"/>
          </a:xfrm>
        </p:grpSpPr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15" y="1175769"/>
              <a:ext cx="928952" cy="928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814544" y="1958157"/>
              <a:ext cx="11608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Medische </a:t>
              </a:r>
              <a:b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records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4340" name="Group 14339"/>
          <p:cNvGrpSpPr/>
          <p:nvPr/>
        </p:nvGrpSpPr>
        <p:grpSpPr>
          <a:xfrm>
            <a:off x="5085746" y="3919692"/>
            <a:ext cx="1293687" cy="1130511"/>
            <a:chOff x="2297707" y="3068768"/>
            <a:chExt cx="1293687" cy="113051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221" y="3068768"/>
              <a:ext cx="1098658" cy="828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2297707" y="3829947"/>
              <a:ext cx="1293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Belastingen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4342" name="Group 14341"/>
          <p:cNvGrpSpPr/>
          <p:nvPr/>
        </p:nvGrpSpPr>
        <p:grpSpPr>
          <a:xfrm>
            <a:off x="6904423" y="3958591"/>
            <a:ext cx="1447833" cy="1052713"/>
            <a:chOff x="5436390" y="4602669"/>
            <a:chExt cx="1447833" cy="1052713"/>
          </a:xfrm>
        </p:grpSpPr>
        <p:sp>
          <p:nvSpPr>
            <p:cNvPr id="41" name="TextBox 40"/>
            <p:cNvSpPr txBox="1"/>
            <p:nvPr/>
          </p:nvSpPr>
          <p:spPr>
            <a:xfrm>
              <a:off x="5436390" y="5009051"/>
              <a:ext cx="14478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Supply chain </a:t>
              </a:r>
              <a:b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Tracking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675293" y="4602669"/>
              <a:ext cx="970026" cy="422128"/>
              <a:chOff x="2911658" y="5270661"/>
              <a:chExt cx="1077019" cy="438619"/>
            </a:xfrm>
          </p:grpSpPr>
          <p:sp>
            <p:nvSpPr>
              <p:cNvPr id="8" name="Chevron 7"/>
              <p:cNvSpPr/>
              <p:nvPr/>
            </p:nvSpPr>
            <p:spPr>
              <a:xfrm>
                <a:off x="3287135" y="5270661"/>
                <a:ext cx="419510" cy="438619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Chevron 52"/>
              <p:cNvSpPr/>
              <p:nvPr/>
            </p:nvSpPr>
            <p:spPr>
              <a:xfrm>
                <a:off x="3569167" y="5270661"/>
                <a:ext cx="419510" cy="438619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entagon 8"/>
              <p:cNvSpPr/>
              <p:nvPr/>
            </p:nvSpPr>
            <p:spPr>
              <a:xfrm>
                <a:off x="2911658" y="5284391"/>
                <a:ext cx="524337" cy="424889"/>
              </a:xfrm>
              <a:prstGeom prst="homeP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3014902" y="1640830"/>
            <a:ext cx="1126961" cy="1165966"/>
            <a:chOff x="2659305" y="1386305"/>
            <a:chExt cx="1126961" cy="116596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9305" y="1386305"/>
              <a:ext cx="1126961" cy="825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717477" y="2182939"/>
              <a:ext cx="1045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Rijbewijs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27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36104"/>
          </a:xfrm>
        </p:spPr>
        <p:txBody>
          <a:bodyPr/>
          <a:lstStyle/>
          <a:p>
            <a:r>
              <a:rPr lang="nl-BE" dirty="0" smtClean="0"/>
              <a:t>Applicaties / </a:t>
            </a:r>
            <a:r>
              <a:rPr lang="nl-BE" dirty="0" err="1" smtClean="0"/>
              <a:t>PoCs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42</a:t>
            </a:fld>
            <a:endParaRPr lang="nl-BE" dirty="0"/>
          </a:p>
        </p:txBody>
      </p:sp>
      <p:grpSp>
        <p:nvGrpSpPr>
          <p:cNvPr id="5" name="Group 4"/>
          <p:cNvGrpSpPr/>
          <p:nvPr/>
        </p:nvGrpSpPr>
        <p:grpSpPr>
          <a:xfrm>
            <a:off x="819806" y="2488149"/>
            <a:ext cx="2808312" cy="936104"/>
            <a:chOff x="485354" y="1057944"/>
            <a:chExt cx="2808312" cy="936104"/>
          </a:xfrm>
        </p:grpSpPr>
        <p:sp>
          <p:nvSpPr>
            <p:cNvPr id="3" name="Rounded Rectangle 2"/>
            <p:cNvSpPr/>
            <p:nvPr/>
          </p:nvSpPr>
          <p:spPr>
            <a:xfrm>
              <a:off x="485354" y="1057944"/>
              <a:ext cx="2808312" cy="936104"/>
            </a:xfrm>
            <a:prstGeom prst="roundRect">
              <a:avLst>
                <a:gd name="adj" fmla="val 1259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57362" y="1057944"/>
              <a:ext cx="2551915" cy="801032"/>
              <a:chOff x="467544" y="1470294"/>
              <a:chExt cx="2551915" cy="801032"/>
            </a:xfrm>
          </p:grpSpPr>
          <p:pic>
            <p:nvPicPr>
              <p:cNvPr id="8" name="Picture 14" descr="http://guardtime.rainmaker.solutions/wp-content/uploads/guardtime-logo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188" y="1838654"/>
                <a:ext cx="2442271" cy="4326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67544" y="1470294"/>
                <a:ext cx="2512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b="1" dirty="0" smtClean="0"/>
                  <a:t>Digitale handtekeningen</a:t>
                </a:r>
                <a:endParaRPr lang="nl-BE" b="1" dirty="0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399426" y="1036642"/>
            <a:ext cx="3665491" cy="1115844"/>
            <a:chOff x="611560" y="2538472"/>
            <a:chExt cx="3665491" cy="1115844"/>
          </a:xfrm>
        </p:grpSpPr>
        <p:sp>
          <p:nvSpPr>
            <p:cNvPr id="34" name="Rounded Rectangle 33"/>
            <p:cNvSpPr/>
            <p:nvPr/>
          </p:nvSpPr>
          <p:spPr>
            <a:xfrm>
              <a:off x="611560" y="2602580"/>
              <a:ext cx="3665488" cy="1051736"/>
            </a:xfrm>
            <a:prstGeom prst="roundRect">
              <a:avLst>
                <a:gd name="adj" fmla="val 942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11560" y="2538472"/>
              <a:ext cx="3665491" cy="1036118"/>
              <a:chOff x="300255" y="2556576"/>
              <a:chExt cx="3665491" cy="1036118"/>
            </a:xfrm>
          </p:grpSpPr>
          <p:pic>
            <p:nvPicPr>
              <p:cNvPr id="9" name="Picture 8" descr="http://xbnx.pahlke.media/wp-content/uploads/logo_edg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812" y="2932442"/>
                <a:ext cx="2567647" cy="660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0255" y="2556576"/>
                <a:ext cx="36654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b="1" dirty="0" smtClean="0"/>
                  <a:t>Registratie huwelijken, geboortes, …</a:t>
                </a:r>
                <a:endParaRPr lang="nl-BE" b="1" dirty="0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1433039" y="3718512"/>
            <a:ext cx="2448272" cy="1440160"/>
            <a:chOff x="107504" y="3789040"/>
            <a:chExt cx="2448272" cy="1440160"/>
          </a:xfrm>
        </p:grpSpPr>
        <p:sp>
          <p:nvSpPr>
            <p:cNvPr id="36" name="Rounded Rectangle 35"/>
            <p:cNvSpPr/>
            <p:nvPr/>
          </p:nvSpPr>
          <p:spPr>
            <a:xfrm>
              <a:off x="107504" y="3812716"/>
              <a:ext cx="2448272" cy="1416484"/>
            </a:xfrm>
            <a:prstGeom prst="roundRect">
              <a:avLst>
                <a:gd name="adj" fmla="val 859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47664" y="4188790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Deense</a:t>
              </a:r>
              <a:endParaRPr lang="nl-BE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7504" y="3789040"/>
              <a:ext cx="2133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Interne verkiezingen</a:t>
              </a:r>
              <a:endParaRPr lang="nl-BE" b="1" dirty="0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2" y="4189730"/>
              <a:ext cx="2209106" cy="1015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819806" y="5444919"/>
            <a:ext cx="3430250" cy="1305437"/>
            <a:chOff x="395536" y="5445224"/>
            <a:chExt cx="3430250" cy="1305437"/>
          </a:xfrm>
        </p:grpSpPr>
        <p:grpSp>
          <p:nvGrpSpPr>
            <p:cNvPr id="29" name="Group 28"/>
            <p:cNvGrpSpPr/>
            <p:nvPr/>
          </p:nvGrpSpPr>
          <p:grpSpPr>
            <a:xfrm>
              <a:off x="395536" y="5445224"/>
              <a:ext cx="3430250" cy="1305437"/>
              <a:chOff x="395536" y="5445224"/>
              <a:chExt cx="3430250" cy="1305437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395536" y="5445224"/>
                <a:ext cx="3240360" cy="1278053"/>
              </a:xfrm>
              <a:prstGeom prst="roundRect">
                <a:avLst>
                  <a:gd name="adj" fmla="val 8597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395536" y="5445225"/>
                <a:ext cx="3430250" cy="1305436"/>
                <a:chOff x="395536" y="4947396"/>
                <a:chExt cx="3430250" cy="1305436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702169" y="5544946"/>
                  <a:ext cx="43954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BE" sz="4000" dirty="0" smtClean="0"/>
                    <a:t>+</a:t>
                  </a:r>
                  <a:endParaRPr lang="nl-BE" sz="4000" dirty="0"/>
                </a:p>
              </p:txBody>
            </p:sp>
            <p:pic>
              <p:nvPicPr>
                <p:cNvPr id="17" name="Picture 8" descr="http://bitcoin21.no/wp-content/uploads/2015/04/logo-factum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1926" y="5670041"/>
                  <a:ext cx="1941741" cy="4576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395536" y="4947396"/>
                  <a:ext cx="34302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BE" b="1" dirty="0" smtClean="0"/>
                    <a:t>Integriteit &amp; timestamping EHR</a:t>
                  </a:r>
                  <a:endParaRPr lang="nl-BE" b="1" dirty="0"/>
                </a:p>
              </p:txBody>
            </p:sp>
          </p:grpSp>
        </p:grp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31" y="5787646"/>
              <a:ext cx="2761035" cy="364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4971684" y="2089734"/>
            <a:ext cx="3553137" cy="1407983"/>
            <a:chOff x="5346581" y="2334328"/>
            <a:chExt cx="3553137" cy="1407983"/>
          </a:xfrm>
        </p:grpSpPr>
        <p:sp>
          <p:nvSpPr>
            <p:cNvPr id="52" name="Rounded Rectangle 51"/>
            <p:cNvSpPr/>
            <p:nvPr/>
          </p:nvSpPr>
          <p:spPr>
            <a:xfrm>
              <a:off x="5346581" y="2464462"/>
              <a:ext cx="3444038" cy="1277849"/>
            </a:xfrm>
            <a:prstGeom prst="roundRect">
              <a:avLst>
                <a:gd name="adj" fmla="val 621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46581" y="2454899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Diplom</a:t>
              </a:r>
              <a:r>
                <a:rPr lang="nl-BE" b="1" dirty="0"/>
                <a:t>a</a:t>
              </a:r>
            </a:p>
          </p:txBody>
        </p:sp>
        <p:pic>
          <p:nvPicPr>
            <p:cNvPr id="56" name="Picture 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352" y="2334328"/>
              <a:ext cx="616366" cy="61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" descr="Image result for esilv logo transparen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2245" y="2861795"/>
              <a:ext cx="2781107" cy="807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529919" y="858571"/>
            <a:ext cx="3178455" cy="1107874"/>
            <a:chOff x="5508345" y="3367883"/>
            <a:chExt cx="3178455" cy="1107874"/>
          </a:xfrm>
        </p:grpSpPr>
        <p:sp>
          <p:nvSpPr>
            <p:cNvPr id="59" name="Rounded Rectangle 58"/>
            <p:cNvSpPr/>
            <p:nvPr/>
          </p:nvSpPr>
          <p:spPr>
            <a:xfrm>
              <a:off x="5508345" y="3419757"/>
              <a:ext cx="3178455" cy="1056000"/>
            </a:xfrm>
            <a:prstGeom prst="roundRect">
              <a:avLst>
                <a:gd name="adj" fmla="val 894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518350" y="3367883"/>
              <a:ext cx="107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Identiteit</a:t>
              </a:r>
              <a:endParaRPr lang="nl-BE" b="1" dirty="0"/>
            </a:p>
          </p:txBody>
        </p:sp>
        <p:pic>
          <p:nvPicPr>
            <p:cNvPr id="62" name="Picture 4" descr="https://shocard.com/wp-content/uploads/2015/04/ShoCard-Horizontal-Logo-1030x258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244" y="3737215"/>
              <a:ext cx="2752475" cy="689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>
            <a:off x="5428597" y="3618657"/>
            <a:ext cx="3553137" cy="1260250"/>
            <a:chOff x="5346581" y="2334328"/>
            <a:chExt cx="3553137" cy="1260250"/>
          </a:xfrm>
        </p:grpSpPr>
        <p:sp>
          <p:nvSpPr>
            <p:cNvPr id="66" name="Rounded Rectangle 65"/>
            <p:cNvSpPr/>
            <p:nvPr/>
          </p:nvSpPr>
          <p:spPr>
            <a:xfrm>
              <a:off x="5346581" y="2464462"/>
              <a:ext cx="3444038" cy="1130116"/>
            </a:xfrm>
            <a:prstGeom prst="roundRect">
              <a:avLst>
                <a:gd name="adj" fmla="val 621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346581" y="2454899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Diplom</a:t>
              </a:r>
              <a:r>
                <a:rPr lang="nl-BE" b="1" dirty="0"/>
                <a:t>a</a:t>
              </a:r>
            </a:p>
          </p:txBody>
        </p:sp>
        <p:pic>
          <p:nvPicPr>
            <p:cNvPr id="68" name="Picture 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352" y="2334328"/>
              <a:ext cx="616366" cy="61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 descr="https://www.holbertonschool.com/holberton-logo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8381" y="2803793"/>
              <a:ext cx="2526804" cy="79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4827989" y="5197538"/>
            <a:ext cx="3483371" cy="1395518"/>
            <a:chOff x="4767722" y="5335386"/>
            <a:chExt cx="3483371" cy="1395518"/>
          </a:xfrm>
        </p:grpSpPr>
        <p:sp>
          <p:nvSpPr>
            <p:cNvPr id="73" name="Rounded Rectangle 72"/>
            <p:cNvSpPr/>
            <p:nvPr/>
          </p:nvSpPr>
          <p:spPr>
            <a:xfrm>
              <a:off x="4802446" y="5335386"/>
              <a:ext cx="3444038" cy="1395518"/>
            </a:xfrm>
            <a:prstGeom prst="roundRect">
              <a:avLst>
                <a:gd name="adj" fmla="val 621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722" y="5649895"/>
              <a:ext cx="3026548" cy="1063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4820843" y="5335386"/>
              <a:ext cx="3430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b="1" dirty="0" smtClean="0"/>
                <a:t>Uitgaven mensen met uitkering</a:t>
              </a:r>
              <a:endParaRPr lang="nl-B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010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43</a:t>
            </a:fld>
            <a:endParaRPr lang="nl-B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008112"/>
          </a:xfrm>
        </p:spPr>
        <p:txBody>
          <a:bodyPr/>
          <a:lstStyle/>
          <a:p>
            <a:r>
              <a:rPr lang="nl-BE" dirty="0" smtClean="0"/>
              <a:t>Record </a:t>
            </a:r>
            <a:r>
              <a:rPr lang="nl-BE" dirty="0" err="1" smtClean="0"/>
              <a:t>Keeping</a:t>
            </a:r>
            <a:r>
              <a:rPr lang="nl-BE" dirty="0" smtClean="0"/>
              <a:t> (Vereenvoudigd)</a:t>
            </a:r>
            <a:endParaRPr lang="nl-BE" dirty="0"/>
          </a:p>
        </p:txBody>
      </p:sp>
      <p:grpSp>
        <p:nvGrpSpPr>
          <p:cNvPr id="17" name="Group 16"/>
          <p:cNvGrpSpPr/>
          <p:nvPr/>
        </p:nvGrpSpPr>
        <p:grpSpPr>
          <a:xfrm>
            <a:off x="334990" y="1814071"/>
            <a:ext cx="1080000" cy="1415596"/>
            <a:chOff x="1554023" y="3481463"/>
            <a:chExt cx="1080000" cy="141559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023" y="3481463"/>
              <a:ext cx="1080000" cy="108000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1759189" y="4527727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Alice</a:t>
              </a:r>
              <a:endParaRPr lang="nl-BE" b="1" dirty="0"/>
            </a:p>
          </p:txBody>
        </p:sp>
      </p:grpSp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3909779" y="1813560"/>
            <a:ext cx="1436899" cy="540000"/>
            <a:chOff x="1580004" y="2304504"/>
            <a:chExt cx="1953173" cy="734020"/>
          </a:xfrm>
        </p:grpSpPr>
        <p:grpSp>
          <p:nvGrpSpPr>
            <p:cNvPr id="89" name="Group 88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8" name="Rounded Rectangle 10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00" name="Rounded Rectangle 9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94" name="Rounded Rectangle 9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5" name="Rounded Rectangle 9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92" name="Elbow Connector 91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Elbow Connector 92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4" name="Straight Arrow Connector 113"/>
          <p:cNvCxnSpPr/>
          <p:nvPr/>
        </p:nvCxnSpPr>
        <p:spPr>
          <a:xfrm flipV="1">
            <a:off x="1421573" y="2525411"/>
            <a:ext cx="1543761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2347" y="2125301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smtClean="0"/>
              <a:t>9AF</a:t>
            </a:r>
            <a:endParaRPr lang="nl-BE" sz="2000" dirty="0"/>
          </a:p>
        </p:txBody>
      </p:sp>
      <p:sp>
        <p:nvSpPr>
          <p:cNvPr id="115" name="Rounded Rectangle 114"/>
          <p:cNvSpPr/>
          <p:nvPr/>
        </p:nvSpPr>
        <p:spPr>
          <a:xfrm>
            <a:off x="707502" y="6015168"/>
            <a:ext cx="7776864" cy="50405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Gelijkaardig aan digitale handtekening, maar meer mogelijkheden</a:t>
            </a:r>
            <a:endParaRPr lang="nl-BE" sz="20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901346" y="1845241"/>
            <a:ext cx="1219052" cy="1343570"/>
            <a:chOff x="5300038" y="3512633"/>
            <a:chExt cx="1219052" cy="1343570"/>
          </a:xfrm>
        </p:grpSpPr>
        <p:pic>
          <p:nvPicPr>
            <p:cNvPr id="78" name="Picture 2" descr="http://www.clker.com/cliparts/5/z/K/D/E/s/business-person-black-m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798" y="3512633"/>
              <a:ext cx="775533" cy="1013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/>
            <p:cNvSpPr txBox="1"/>
            <p:nvPr/>
          </p:nvSpPr>
          <p:spPr>
            <a:xfrm>
              <a:off x="5300038" y="4486871"/>
              <a:ext cx="1219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Werkgever</a:t>
              </a:r>
              <a:endParaRPr lang="nl-BE" b="1" dirty="0"/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683568" y="4757953"/>
            <a:ext cx="7776864" cy="50405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/>
              <a:t>Alice zelf hoeft geen blockchain </a:t>
            </a:r>
            <a:r>
              <a:rPr lang="nl-BE" sz="2000" b="1" dirty="0" smtClean="0"/>
              <a:t>account of kopie </a:t>
            </a:r>
            <a:r>
              <a:rPr lang="nl-BE" sz="2000" b="1" dirty="0"/>
              <a:t>te hebben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83568" y="5378121"/>
            <a:ext cx="7776864" cy="5040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In werkelijkheid vaak extra crypto (</a:t>
            </a:r>
            <a:r>
              <a:rPr lang="nl-BE" sz="2000" b="1" dirty="0" err="1" smtClean="0"/>
              <a:t>hashing</a:t>
            </a:r>
            <a:r>
              <a:rPr lang="nl-BE" sz="2000" b="1" dirty="0" smtClean="0"/>
              <a:t>, encryptie, pseudoniemen)</a:t>
            </a:r>
            <a:endParaRPr lang="nl-BE" sz="2000" b="1" dirty="0"/>
          </a:p>
        </p:txBody>
      </p:sp>
      <p:sp>
        <p:nvSpPr>
          <p:cNvPr id="70" name="Rounded Rectangle 69"/>
          <p:cNvSpPr/>
          <p:nvPr/>
        </p:nvSpPr>
        <p:spPr>
          <a:xfrm>
            <a:off x="5953377" y="1425612"/>
            <a:ext cx="2952328" cy="2426135"/>
          </a:xfrm>
          <a:prstGeom prst="roundRect">
            <a:avLst>
              <a:gd name="adj" fmla="val 7402"/>
            </a:avLst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2400" b="1" dirty="0" smtClean="0"/>
              <a:t>Transaction 9AF</a:t>
            </a:r>
            <a:r>
              <a:rPr lang="nl-BE" sz="2400" b="1" dirty="0"/>
              <a:t/>
            </a:r>
            <a:br>
              <a:rPr lang="nl-BE" sz="2400" b="1" dirty="0"/>
            </a:br>
            <a:r>
              <a:rPr lang="nl-BE" sz="2400" b="1" dirty="0" smtClean="0"/>
              <a:t>     </a:t>
            </a:r>
            <a:r>
              <a:rPr lang="nl-BE" sz="2400" dirty="0" smtClean="0"/>
              <a:t>    </a:t>
            </a:r>
            <a:br>
              <a:rPr lang="nl-BE" sz="2400" dirty="0" smtClean="0"/>
            </a:br>
            <a:endParaRPr lang="nl-BE" sz="2400" dirty="0" smtClean="0"/>
          </a:p>
        </p:txBody>
      </p:sp>
      <p:grpSp>
        <p:nvGrpSpPr>
          <p:cNvPr id="71" name="Group 70"/>
          <p:cNvGrpSpPr/>
          <p:nvPr/>
        </p:nvGrpSpPr>
        <p:grpSpPr>
          <a:xfrm>
            <a:off x="6783698" y="1968878"/>
            <a:ext cx="1805651" cy="1703078"/>
            <a:chOff x="5555848" y="1006997"/>
            <a:chExt cx="1805651" cy="1703078"/>
          </a:xfrm>
        </p:grpSpPr>
        <p:sp>
          <p:nvSpPr>
            <p:cNvPr id="72" name="Vertical Scroll 71"/>
            <p:cNvSpPr/>
            <p:nvPr/>
          </p:nvSpPr>
          <p:spPr>
            <a:xfrm>
              <a:off x="5555848" y="1006997"/>
              <a:ext cx="1805651" cy="1670730"/>
            </a:xfrm>
            <a:prstGeom prst="verticalScroll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01003" y="1169291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Diploma</a:t>
              </a:r>
              <a:endParaRPr lang="nl-BE" b="1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152270" y="1471224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Alice</a:t>
              </a:r>
              <a:endParaRPr lang="nl-BE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812262" y="1798053"/>
              <a:ext cx="13221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kern="500" dirty="0" smtClean="0"/>
                <a:t>Master in </a:t>
              </a:r>
              <a:br>
                <a:rPr lang="nl-BE" b="1" kern="500" dirty="0" smtClean="0"/>
              </a:br>
              <a:r>
                <a:rPr lang="nl-BE" b="1" kern="500" dirty="0" smtClean="0"/>
                <a:t>Lego Design</a:t>
              </a:r>
              <a:endParaRPr lang="nl-BE" b="1" kern="5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885230" y="2340743"/>
              <a:ext cx="1176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KU Leuven</a:t>
              </a:r>
              <a:endParaRPr lang="nl-BE" dirty="0"/>
            </a:p>
          </p:txBody>
        </p:sp>
      </p:grpSp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772" y="1957021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Rectangle 84"/>
          <p:cNvSpPr/>
          <p:nvPr/>
        </p:nvSpPr>
        <p:spPr>
          <a:xfrm>
            <a:off x="7209083" y="2478656"/>
            <a:ext cx="1030515" cy="275771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Alice</a:t>
            </a:r>
            <a:endParaRPr lang="nl-BE" dirty="0">
              <a:solidFill>
                <a:schemeClr val="tx1"/>
              </a:solidFill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47" y="2617771"/>
            <a:ext cx="499535" cy="499535"/>
          </a:xfrm>
          <a:prstGeom prst="rect">
            <a:avLst/>
          </a:prstGeom>
        </p:spPr>
      </p:pic>
      <p:pic>
        <p:nvPicPr>
          <p:cNvPr id="14338" name="Picture 2" descr="Magnifying Glass, Magnifier Glass, Glass, Increa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11" y="1489324"/>
            <a:ext cx="1141327" cy="11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78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5" grpId="0" animBg="1"/>
      <p:bldP spid="65" grpId="0" animBg="1"/>
      <p:bldP spid="66" grpId="0" animBg="1"/>
      <p:bldP spid="70" grpId="0" animBg="1"/>
      <p:bldP spid="8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Identiteitsgegevens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44</a:t>
            </a:fld>
            <a:endParaRPr lang="nl-BE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3080"/>
            <a:ext cx="9165991" cy="52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7379" y="6488668"/>
            <a:ext cx="2218621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b="1" dirty="0" smtClean="0"/>
              <a:t>© blockchainpilots.nl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38877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Identiteitsgegevens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45</a:t>
            </a:fld>
            <a:endParaRPr lang="nl-BE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314" y="1527104"/>
            <a:ext cx="9463314" cy="533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67379" y="6488668"/>
            <a:ext cx="2218621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b="1" dirty="0" smtClean="0"/>
              <a:t>© blockchainpilots.nl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2492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46</a:t>
            </a:fld>
            <a:endParaRPr lang="nl-B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008112"/>
          </a:xfrm>
        </p:spPr>
        <p:txBody>
          <a:bodyPr/>
          <a:lstStyle/>
          <a:p>
            <a:r>
              <a:rPr lang="nl-BE" dirty="0" smtClean="0"/>
              <a:t>Identiteitsgegevens</a:t>
            </a:r>
            <a:endParaRPr lang="nl-BE" dirty="0"/>
          </a:p>
        </p:txBody>
      </p:sp>
      <p:sp>
        <p:nvSpPr>
          <p:cNvPr id="28" name="Rounded Rectangle 27"/>
          <p:cNvSpPr/>
          <p:nvPr/>
        </p:nvSpPr>
        <p:spPr>
          <a:xfrm>
            <a:off x="5563393" y="1733640"/>
            <a:ext cx="3374480" cy="2267824"/>
          </a:xfrm>
          <a:prstGeom prst="roundRect">
            <a:avLst>
              <a:gd name="adj" fmla="val 9795"/>
            </a:avLst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2400" b="1" dirty="0" smtClean="0"/>
              <a:t>Transaction 9AF</a:t>
            </a:r>
            <a:r>
              <a:rPr lang="nl-BE" sz="2400" b="1" dirty="0"/>
              <a:t/>
            </a:r>
            <a:br>
              <a:rPr lang="nl-BE" sz="2400" b="1" dirty="0"/>
            </a:br>
            <a:endParaRPr lang="nl-BE" sz="2400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341670" y="2389678"/>
            <a:ext cx="1080000" cy="1415596"/>
            <a:chOff x="1554023" y="3481463"/>
            <a:chExt cx="1080000" cy="141559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023" y="3481463"/>
              <a:ext cx="1080000" cy="108000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1759189" y="4527727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Alice</a:t>
              </a:r>
              <a:endParaRPr lang="nl-BE" b="1" dirty="0"/>
            </a:p>
          </p:txBody>
        </p:sp>
      </p:grpSp>
      <p:cxnSp>
        <p:nvCxnSpPr>
          <p:cNvPr id="114" name="Straight Arrow Connector 113"/>
          <p:cNvCxnSpPr/>
          <p:nvPr/>
        </p:nvCxnSpPr>
        <p:spPr>
          <a:xfrm>
            <a:off x="1420582" y="3013934"/>
            <a:ext cx="1723784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78892" y="2637385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9AF</a:t>
            </a:r>
            <a:endParaRPr lang="nl-BE" dirty="0"/>
          </a:p>
        </p:txBody>
      </p:sp>
      <p:grpSp>
        <p:nvGrpSpPr>
          <p:cNvPr id="13" name="Group 12"/>
          <p:cNvGrpSpPr/>
          <p:nvPr/>
        </p:nvGrpSpPr>
        <p:grpSpPr>
          <a:xfrm>
            <a:off x="3046037" y="2551474"/>
            <a:ext cx="1054328" cy="1343570"/>
            <a:chOff x="5416150" y="3512633"/>
            <a:chExt cx="1054328" cy="1343570"/>
          </a:xfrm>
        </p:grpSpPr>
        <p:pic>
          <p:nvPicPr>
            <p:cNvPr id="78" name="Picture 2" descr="http://www.clker.com/cliparts/5/z/K/D/E/s/business-person-black-m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798" y="3512633"/>
              <a:ext cx="775533" cy="1013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/>
            <p:cNvSpPr txBox="1"/>
            <p:nvPr/>
          </p:nvSpPr>
          <p:spPr>
            <a:xfrm>
              <a:off x="5416150" y="4486871"/>
              <a:ext cx="1054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Verkoper</a:t>
              </a:r>
              <a:endParaRPr lang="nl-BE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93212" y="2632538"/>
            <a:ext cx="2200130" cy="400110"/>
            <a:chOff x="1501816" y="2287637"/>
            <a:chExt cx="2200130" cy="400110"/>
          </a:xfrm>
        </p:grpSpPr>
        <p:sp>
          <p:nvSpPr>
            <p:cNvPr id="46" name="Rectangle 45"/>
            <p:cNvSpPr/>
            <p:nvPr/>
          </p:nvSpPr>
          <p:spPr>
            <a:xfrm>
              <a:off x="1501816" y="2325692"/>
              <a:ext cx="2200130" cy="324000"/>
            </a:xfrm>
            <a:prstGeom prst="rect">
              <a:avLst/>
            </a:prstGeom>
            <a:pattFill prst="wdUpDiag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54698" y="2287637"/>
              <a:ext cx="1894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000" b="1" dirty="0" smtClean="0"/>
                <a:t>Geboortedatum</a:t>
              </a:r>
              <a:endParaRPr lang="nl-BE" sz="20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93212" y="3051026"/>
            <a:ext cx="2200130" cy="400110"/>
            <a:chOff x="1523590" y="2701289"/>
            <a:chExt cx="2200130" cy="400110"/>
          </a:xfrm>
        </p:grpSpPr>
        <p:sp>
          <p:nvSpPr>
            <p:cNvPr id="48" name="Rectangle 47"/>
            <p:cNvSpPr/>
            <p:nvPr/>
          </p:nvSpPr>
          <p:spPr>
            <a:xfrm>
              <a:off x="1523590" y="2739344"/>
              <a:ext cx="2200130" cy="324000"/>
            </a:xfrm>
            <a:prstGeom prst="rect">
              <a:avLst/>
            </a:prstGeom>
            <a:pattFill prst="wdUpDiag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053836" y="2701289"/>
              <a:ext cx="11508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000" b="1" dirty="0" smtClean="0"/>
                <a:t>Postcode</a:t>
              </a:r>
              <a:endParaRPr lang="nl-BE" sz="2000" b="1" dirty="0"/>
            </a:p>
          </p:txBody>
        </p:sp>
      </p:grp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97" y="2285471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6493212" y="2214050"/>
            <a:ext cx="2200130" cy="400110"/>
            <a:chOff x="1501816" y="2287637"/>
            <a:chExt cx="2200130" cy="400110"/>
          </a:xfrm>
        </p:grpSpPr>
        <p:sp>
          <p:nvSpPr>
            <p:cNvPr id="56" name="Rectangle 55"/>
            <p:cNvSpPr/>
            <p:nvPr/>
          </p:nvSpPr>
          <p:spPr>
            <a:xfrm>
              <a:off x="1501816" y="2325692"/>
              <a:ext cx="2200130" cy="324000"/>
            </a:xfrm>
            <a:prstGeom prst="rect">
              <a:avLst/>
            </a:prstGeom>
            <a:pattFill prst="wdUpDiag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191716" y="2287637"/>
              <a:ext cx="81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000" b="1" dirty="0" smtClean="0"/>
                <a:t>Naam</a:t>
              </a:r>
              <a:endParaRPr lang="nl-BE" sz="2000" b="1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493212" y="3469514"/>
            <a:ext cx="2200130" cy="400110"/>
            <a:chOff x="1523590" y="2701289"/>
            <a:chExt cx="2200130" cy="400110"/>
          </a:xfrm>
        </p:grpSpPr>
        <p:sp>
          <p:nvSpPr>
            <p:cNvPr id="59" name="Rectangle 58"/>
            <p:cNvSpPr/>
            <p:nvPr/>
          </p:nvSpPr>
          <p:spPr>
            <a:xfrm>
              <a:off x="1523590" y="2739344"/>
              <a:ext cx="2200130" cy="324000"/>
            </a:xfrm>
            <a:prstGeom prst="rect">
              <a:avLst/>
            </a:prstGeom>
            <a:pattFill prst="wdUpDiag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431200" y="2701289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000" b="1" dirty="0" smtClean="0"/>
                <a:t>…</a:t>
              </a:r>
              <a:endParaRPr lang="nl-BE" sz="20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9954" y="4261881"/>
            <a:ext cx="4805275" cy="1065220"/>
            <a:chOff x="589954" y="3884517"/>
            <a:chExt cx="4805275" cy="1065220"/>
          </a:xfrm>
        </p:grpSpPr>
        <p:sp>
          <p:nvSpPr>
            <p:cNvPr id="70" name="Rounded Rectangle 69"/>
            <p:cNvSpPr/>
            <p:nvPr/>
          </p:nvSpPr>
          <p:spPr>
            <a:xfrm>
              <a:off x="589954" y="3884517"/>
              <a:ext cx="4805275" cy="106522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nl-BE" sz="2000" b="1" dirty="0" smtClean="0"/>
                <a:t>Bewijs</a:t>
              </a:r>
              <a:endParaRPr lang="nl-BE" sz="2000" b="1" dirty="0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778843" y="4381891"/>
              <a:ext cx="2200130" cy="400110"/>
              <a:chOff x="1501816" y="2287637"/>
              <a:chExt cx="2200130" cy="40011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1501816" y="2325692"/>
                <a:ext cx="2200130" cy="324000"/>
              </a:xfrm>
              <a:prstGeom prst="rect">
                <a:avLst/>
              </a:prstGeom>
              <a:pattFill prst="wdUpDiag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654698" y="2287637"/>
                <a:ext cx="18943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2000" b="1" dirty="0" smtClean="0"/>
                  <a:t>Geboortedatum</a:t>
                </a:r>
                <a:endParaRPr lang="nl-BE" sz="2000" b="1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998040" y="4376954"/>
              <a:ext cx="2237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000" b="1" dirty="0" smtClean="0">
                  <a:solidFill>
                    <a:schemeClr val="bg1"/>
                  </a:solidFill>
                </a:rPr>
                <a:t>&lt; vandaag – 18 jaar</a:t>
              </a:r>
              <a:endParaRPr lang="nl-BE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1667835" y="3104837"/>
            <a:ext cx="962646" cy="36467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Bewijs</a:t>
            </a:r>
            <a:endParaRPr lang="nl-BE" sz="2000" b="1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2455022" y="1074060"/>
            <a:ext cx="2444295" cy="914759"/>
          </a:xfrm>
          <a:prstGeom prst="wedgeRoundRectCallout">
            <a:avLst>
              <a:gd name="adj1" fmla="val 3513"/>
              <a:gd name="adj2" fmla="val 1002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>
                <a:solidFill>
                  <a:schemeClr val="tx1"/>
                </a:solidFill>
              </a:rPr>
              <a:t>Ok, deze persoon is ouder dan 18 jaar.</a:t>
            </a:r>
            <a:endParaRPr lang="nl-BE" sz="2000" b="1" dirty="0">
              <a:solidFill>
                <a:schemeClr val="tx1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103085" y="5965370"/>
            <a:ext cx="7257144" cy="523297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smtClean="0"/>
              <a:t>Gebruik complexe cryptografie (zero-</a:t>
            </a:r>
            <a:r>
              <a:rPr lang="nl-BE" sz="2400" dirty="0" err="1" smtClean="0"/>
              <a:t>knowledge</a:t>
            </a:r>
            <a:r>
              <a:rPr lang="nl-BE" sz="2400" dirty="0" smtClean="0"/>
              <a:t> </a:t>
            </a:r>
            <a:r>
              <a:rPr lang="nl-BE" sz="2400" dirty="0" err="1" smtClean="0"/>
              <a:t>proofs</a:t>
            </a:r>
            <a:r>
              <a:rPr lang="nl-BE" sz="2400" dirty="0" smtClean="0"/>
              <a:t>)</a:t>
            </a:r>
            <a:endParaRPr lang="nl-BE" sz="240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9367"/>
            <a:ext cx="499535" cy="499535"/>
          </a:xfrm>
          <a:prstGeom prst="rect">
            <a:avLst/>
          </a:prstGeom>
        </p:spPr>
      </p:pic>
      <p:grpSp>
        <p:nvGrpSpPr>
          <p:cNvPr id="62" name="Group 61"/>
          <p:cNvGrpSpPr>
            <a:grpSpLocks noChangeAspect="1"/>
          </p:cNvGrpSpPr>
          <p:nvPr/>
        </p:nvGrpSpPr>
        <p:grpSpPr>
          <a:xfrm>
            <a:off x="3838764" y="2492648"/>
            <a:ext cx="1436899" cy="540000"/>
            <a:chOff x="1580004" y="2304504"/>
            <a:chExt cx="1953173" cy="734020"/>
          </a:xfrm>
        </p:grpSpPr>
        <p:grpSp>
          <p:nvGrpSpPr>
            <p:cNvPr id="63" name="Group 62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13" name="Rounded Rectangle 112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5" name="Rounded Rectangle 11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8" name="Rounded Rectangle 11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83" name="Rounded Rectangle 82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74" name="Rounded Rectangle 7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71" name="Elbow Connector 70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72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0" name="Picture 2" descr="Magnifying Glass, Magnifier Glass, Glass, Increa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69" y="2207924"/>
            <a:ext cx="1141327" cy="11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4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/>
      <p:bldP spid="12" grpId="0" animBg="1"/>
      <p:bldP spid="15" grpId="0" animBg="1"/>
      <p:bldP spid="7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47" y="129498"/>
            <a:ext cx="8229600" cy="1143000"/>
          </a:xfrm>
        </p:spPr>
        <p:txBody>
          <a:bodyPr/>
          <a:lstStyle/>
          <a:p>
            <a:r>
              <a:rPr lang="nl-BE" dirty="0"/>
              <a:t>T</a:t>
            </a:r>
            <a:r>
              <a:rPr lang="nl-BE" dirty="0" smtClean="0"/>
              <a:t>racking </a:t>
            </a:r>
            <a:r>
              <a:rPr lang="nl-BE" dirty="0"/>
              <a:t>S</a:t>
            </a:r>
            <a:r>
              <a:rPr lang="nl-BE" dirty="0" smtClean="0"/>
              <a:t>upply </a:t>
            </a:r>
            <a:r>
              <a:rPr lang="nl-BE" dirty="0"/>
              <a:t>C</a:t>
            </a:r>
            <a:r>
              <a:rPr lang="nl-BE" dirty="0" smtClean="0"/>
              <a:t>hain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47</a:t>
            </a:fld>
            <a:endParaRPr lang="nl-BE" dirty="0"/>
          </a:p>
        </p:txBody>
      </p:sp>
      <p:sp>
        <p:nvSpPr>
          <p:cNvPr id="6" name="TextBox 5"/>
          <p:cNvSpPr txBox="1"/>
          <p:nvPr/>
        </p:nvSpPr>
        <p:spPr>
          <a:xfrm>
            <a:off x="1519793" y="4153886"/>
            <a:ext cx="6165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Waar bevindt zich het noodzakelijke onderdeel?</a:t>
            </a:r>
            <a:endParaRPr lang="nl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66889" y="4635867"/>
            <a:ext cx="607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Hoe zit het met de herkomst van mijn product?</a:t>
            </a:r>
            <a:endParaRPr lang="nl-BE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642217" y="5781351"/>
            <a:ext cx="7920880" cy="60492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smtClean="0"/>
              <a:t>Mogelijke cases: Voedselveiligheid, afvalverwerking</a:t>
            </a:r>
            <a:endParaRPr lang="nl-BE" sz="2400" dirty="0"/>
          </a:p>
        </p:txBody>
      </p:sp>
      <p:sp>
        <p:nvSpPr>
          <p:cNvPr id="7" name="Rectangle 6"/>
          <p:cNvSpPr/>
          <p:nvPr/>
        </p:nvSpPr>
        <p:spPr>
          <a:xfrm>
            <a:off x="1865445" y="1152724"/>
            <a:ext cx="5560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000" b="1" dirty="0" smtClean="0"/>
              <a:t>voedsel, </a:t>
            </a:r>
            <a:r>
              <a:rPr lang="nl-BE" sz="2000" b="1" dirty="0"/>
              <a:t>diamanten, </a:t>
            </a:r>
            <a:r>
              <a:rPr lang="nl-BE" sz="2000" b="1" dirty="0" smtClean="0"/>
              <a:t>auto’s en hun onderdelen, …. </a:t>
            </a:r>
            <a:endParaRPr lang="nl-BE" sz="20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50990" y="2027653"/>
            <a:ext cx="1453796" cy="1374741"/>
            <a:chOff x="-36094" y="2303419"/>
            <a:chExt cx="1453796" cy="1374741"/>
          </a:xfrm>
        </p:grpSpPr>
        <p:pic>
          <p:nvPicPr>
            <p:cNvPr id="26632" name="Picture 8" descr="Related image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04" y="230341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-36094" y="3308828"/>
              <a:ext cx="1453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Grondstoffen</a:t>
              </a:r>
              <a:endParaRPr lang="nl-BE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68133" y="2027653"/>
            <a:ext cx="1573444" cy="1374741"/>
            <a:chOff x="1771698" y="2303419"/>
            <a:chExt cx="1573444" cy="1374741"/>
          </a:xfrm>
        </p:grpSpPr>
        <p:pic>
          <p:nvPicPr>
            <p:cNvPr id="26635" name="Picture 11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420" y="2303419"/>
              <a:ext cx="1080000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771698" y="3308828"/>
              <a:ext cx="1573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Toeleverancier</a:t>
              </a:r>
              <a:endParaRPr lang="nl-BE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93606" y="1919653"/>
            <a:ext cx="1188000" cy="1482741"/>
            <a:chOff x="3716420" y="2195419"/>
            <a:chExt cx="1188000" cy="1482741"/>
          </a:xfrm>
        </p:grpSpPr>
        <p:pic>
          <p:nvPicPr>
            <p:cNvPr id="26626" name="Picture 2" descr="https://image.freepik.com/free-icon/factory_318-47734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6420" y="2195419"/>
              <a:ext cx="1188000" cy="11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725228" y="3308828"/>
              <a:ext cx="1170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Producent</a:t>
              </a:r>
              <a:endParaRPr lang="nl-BE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49747" y="2354996"/>
            <a:ext cx="1338251" cy="1047398"/>
            <a:chOff x="5658021" y="2630762"/>
            <a:chExt cx="1338251" cy="1047398"/>
          </a:xfrm>
        </p:grpSpPr>
        <p:pic>
          <p:nvPicPr>
            <p:cNvPr id="26628" name="Picture 4" descr="Image result for icon truck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3260" y="2630762"/>
              <a:ext cx="112777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658021" y="3308828"/>
              <a:ext cx="1338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Distributeur</a:t>
              </a:r>
              <a:endParaRPr lang="nl-BE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67456" y="1913251"/>
            <a:ext cx="1403910" cy="1489143"/>
            <a:chOff x="7725512" y="2189017"/>
            <a:chExt cx="1403910" cy="1489143"/>
          </a:xfrm>
        </p:grpSpPr>
        <p:pic>
          <p:nvPicPr>
            <p:cNvPr id="26630" name="Picture 6" descr="Image result for icon retail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467" y="218901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725512" y="3308828"/>
              <a:ext cx="1403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Detailhandel</a:t>
              </a:r>
              <a:endParaRPr lang="nl-BE" b="1" dirty="0"/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1505279" y="2329298"/>
            <a:ext cx="402842" cy="54719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Right Arrow 25"/>
          <p:cNvSpPr/>
          <p:nvPr/>
        </p:nvSpPr>
        <p:spPr>
          <a:xfrm>
            <a:off x="3441577" y="2329298"/>
            <a:ext cx="402842" cy="54719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Right Arrow 26"/>
          <p:cNvSpPr/>
          <p:nvPr/>
        </p:nvSpPr>
        <p:spPr>
          <a:xfrm>
            <a:off x="5380387" y="2329298"/>
            <a:ext cx="402842" cy="54719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Right Arrow 27"/>
          <p:cNvSpPr/>
          <p:nvPr/>
        </p:nvSpPr>
        <p:spPr>
          <a:xfrm>
            <a:off x="7318569" y="2329298"/>
            <a:ext cx="402842" cy="54719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46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2"/>
            <a:ext cx="8229600" cy="1143000"/>
          </a:xfrm>
        </p:spPr>
        <p:txBody>
          <a:bodyPr/>
          <a:lstStyle/>
          <a:p>
            <a:r>
              <a:rPr lang="nl-BE" dirty="0" smtClean="0"/>
              <a:t>Blockchain Toepassingen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48</a:t>
            </a:fld>
            <a:endParaRPr lang="nl-BE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3516235" y="1213481"/>
            <a:ext cx="2035955" cy="765131"/>
            <a:chOff x="1580004" y="2304504"/>
            <a:chExt cx="1953173" cy="734020"/>
          </a:xfrm>
        </p:grpSpPr>
        <p:grpSp>
          <p:nvGrpSpPr>
            <p:cNvPr id="15" name="Group 14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8" name="Elbow Connector 17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720107" y="2026652"/>
            <a:ext cx="171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smtClean="0"/>
              <a:t>Blockchain 1.0</a:t>
            </a:r>
            <a:endParaRPr lang="nl-BE" sz="2000" b="1" dirty="0"/>
          </a:p>
        </p:txBody>
      </p:sp>
      <p:cxnSp>
        <p:nvCxnSpPr>
          <p:cNvPr id="21510" name="Elbow Connector 21509"/>
          <p:cNvCxnSpPr>
            <a:stCxn id="3" idx="2"/>
          </p:cNvCxnSpPr>
          <p:nvPr/>
        </p:nvCxnSpPr>
        <p:spPr>
          <a:xfrm rot="5400000">
            <a:off x="2826439" y="1324945"/>
            <a:ext cx="648400" cy="2852034"/>
          </a:xfrm>
          <a:prstGeom prst="bentConnector2">
            <a:avLst/>
          </a:prstGeom>
          <a:ln w="635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16" name="Elbow Connector 21515"/>
          <p:cNvCxnSpPr>
            <a:stCxn id="3" idx="2"/>
          </p:cNvCxnSpPr>
          <p:nvPr/>
        </p:nvCxnSpPr>
        <p:spPr>
          <a:xfrm rot="16200000" flipH="1">
            <a:off x="5642954" y="1360463"/>
            <a:ext cx="648401" cy="2780997"/>
          </a:xfrm>
          <a:prstGeom prst="bentConnector2">
            <a:avLst/>
          </a:prstGeom>
          <a:ln w="635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1053221" y="3864140"/>
            <a:ext cx="1342803" cy="1665078"/>
            <a:chOff x="937110" y="3468865"/>
            <a:chExt cx="1342803" cy="1665078"/>
          </a:xfrm>
        </p:grpSpPr>
        <p:pic>
          <p:nvPicPr>
            <p:cNvPr id="62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915" y="3468865"/>
              <a:ext cx="957192" cy="957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937110" y="4426057"/>
              <a:ext cx="13428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Financiële</a:t>
              </a:r>
              <a:br>
                <a:rPr lang="nl-BE" sz="2000" b="1" dirty="0" smtClean="0"/>
              </a:br>
              <a:r>
                <a:rPr lang="nl-BE" sz="2000" b="1" dirty="0" smtClean="0"/>
                <a:t>transacties</a:t>
              </a:r>
              <a:endParaRPr lang="nl-BE" sz="2000" b="1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808990" y="3845633"/>
            <a:ext cx="1059669" cy="1702092"/>
            <a:chOff x="5633209" y="3468865"/>
            <a:chExt cx="1059669" cy="1702092"/>
          </a:xfrm>
        </p:grpSpPr>
        <p:pic>
          <p:nvPicPr>
            <p:cNvPr id="68" name="Picture 2" descr="http://findicons.com/files/icons/977/rrze/720/data_transf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3209" y="3468865"/>
              <a:ext cx="1043725" cy="1043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5670867" y="4463071"/>
              <a:ext cx="10220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Data</a:t>
              </a:r>
              <a:br>
                <a:rPr lang="nl-BE" sz="2000" b="1" dirty="0" smtClean="0"/>
              </a:br>
              <a:r>
                <a:rPr lang="nl-BE" sz="2000" b="1" dirty="0" smtClean="0"/>
                <a:t>transfer</a:t>
              </a:r>
              <a:endParaRPr lang="nl-BE" sz="2000" b="1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192981" y="3885612"/>
            <a:ext cx="1027888" cy="1622134"/>
            <a:chOff x="4327299" y="3548601"/>
            <a:chExt cx="1027888" cy="1622134"/>
          </a:xfrm>
        </p:grpSpPr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4327299" y="3548601"/>
              <a:ext cx="1022863" cy="986818"/>
              <a:chOff x="5555848" y="1006997"/>
              <a:chExt cx="1805651" cy="1742021"/>
            </a:xfrm>
          </p:grpSpPr>
          <p:sp>
            <p:nvSpPr>
              <p:cNvPr id="73" name="Vertical Scroll 72"/>
              <p:cNvSpPr/>
              <p:nvPr/>
            </p:nvSpPr>
            <p:spPr>
              <a:xfrm>
                <a:off x="5555848" y="1006997"/>
                <a:ext cx="1805651" cy="1670730"/>
              </a:xfrm>
              <a:prstGeom prst="verticalScroll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5893391" y="1128936"/>
                <a:ext cx="1282450" cy="488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/>
                  <a:t>Diploma</a:t>
                </a:r>
                <a:endParaRPr lang="nl-BE" sz="1200" b="1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125366" y="1403967"/>
                <a:ext cx="860816" cy="488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dirty="0" smtClean="0"/>
                  <a:t>Alice</a:t>
                </a:r>
                <a:endParaRPr lang="nl-BE" sz="1200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682608" y="1663539"/>
                <a:ext cx="1554561" cy="760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BE" sz="1100" b="1" kern="500" dirty="0" smtClean="0"/>
                  <a:t>Master in </a:t>
                </a:r>
                <a:br>
                  <a:rPr lang="nl-BE" sz="1100" b="1" kern="500" dirty="0" smtClean="0"/>
                </a:br>
                <a:r>
                  <a:rPr lang="nl-BE" sz="1100" b="1" kern="500" dirty="0" smtClean="0"/>
                  <a:t>Lego Design</a:t>
                </a:r>
                <a:endParaRPr lang="nl-BE" sz="1100" b="1" kern="500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5723812" y="2260034"/>
                <a:ext cx="1488230" cy="488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dirty="0" smtClean="0"/>
                  <a:t>KU Leuven</a:t>
                </a:r>
                <a:endParaRPr lang="nl-BE" sz="1200" dirty="0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4334330" y="4462849"/>
              <a:ext cx="10208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Record</a:t>
              </a:r>
              <a:br>
                <a:rPr lang="nl-BE" sz="2000" b="1" dirty="0" smtClean="0"/>
              </a:br>
              <a:r>
                <a:rPr lang="nl-BE" sz="2000" b="1" dirty="0" err="1" smtClean="0"/>
                <a:t>keeping</a:t>
              </a:r>
              <a:endParaRPr lang="nl-BE" sz="2000" b="1" dirty="0"/>
            </a:p>
          </p:txBody>
        </p:sp>
      </p:grpSp>
      <p:sp>
        <p:nvSpPr>
          <p:cNvPr id="21522" name="Rounded Rectangle 21521"/>
          <p:cNvSpPr/>
          <p:nvPr/>
        </p:nvSpPr>
        <p:spPr>
          <a:xfrm>
            <a:off x="428263" y="6018835"/>
            <a:ext cx="8206451" cy="5092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Verminderd vertrouwen vereist in centrale / intermediaire partijen</a:t>
            </a:r>
            <a:endParaRPr lang="nl-BE" sz="2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34147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705101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329544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529965" y="2949443"/>
            <a:ext cx="2547869" cy="276111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5" name="Rectangle 54"/>
          <p:cNvSpPr/>
          <p:nvPr/>
        </p:nvSpPr>
        <p:spPr>
          <a:xfrm>
            <a:off x="918756" y="2949443"/>
            <a:ext cx="3621806" cy="291352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64" name="Group 63"/>
          <p:cNvGrpSpPr/>
          <p:nvPr/>
        </p:nvGrpSpPr>
        <p:grpSpPr>
          <a:xfrm>
            <a:off x="4991261" y="3845633"/>
            <a:ext cx="1047338" cy="1702092"/>
            <a:chOff x="2935177" y="3468865"/>
            <a:chExt cx="1047338" cy="1702092"/>
          </a:xfrm>
        </p:grpSpPr>
        <p:pic>
          <p:nvPicPr>
            <p:cNvPr id="65" name="Picture 30" descr="https://openclipart.org/image/2400px/svg_to_png/217511/1429747035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742" y="3468865"/>
              <a:ext cx="994206" cy="99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2935177" y="4463071"/>
              <a:ext cx="10473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Transfer</a:t>
              </a:r>
              <a:br>
                <a:rPr lang="nl-BE" sz="2000" b="1" dirty="0" smtClean="0"/>
              </a:br>
              <a:r>
                <a:rPr lang="nl-BE" sz="2000" b="1" dirty="0" smtClean="0"/>
                <a:t>activa</a:t>
              </a:r>
              <a:endParaRPr lang="nl-BE" sz="2000" b="1" dirty="0"/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>
            <a:off x="5496487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91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49</a:t>
            </a:fld>
            <a:endParaRPr lang="nl-B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20952"/>
            <a:ext cx="8229600" cy="821204"/>
          </a:xfrm>
        </p:spPr>
        <p:txBody>
          <a:bodyPr/>
          <a:lstStyle/>
          <a:p>
            <a:r>
              <a:rPr lang="nl-BE" dirty="0" smtClean="0"/>
              <a:t>Transfer Activa</a:t>
            </a:r>
            <a:endParaRPr lang="nl-BE" dirty="0"/>
          </a:p>
        </p:txBody>
      </p:sp>
      <p:sp>
        <p:nvSpPr>
          <p:cNvPr id="3077" name="Rounded Rectangle 3076"/>
          <p:cNvSpPr/>
          <p:nvPr/>
        </p:nvSpPr>
        <p:spPr>
          <a:xfrm>
            <a:off x="683568" y="6086337"/>
            <a:ext cx="7776864" cy="50405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Zo weinig mogelijk data op blockchain → Vaak slechts </a:t>
            </a:r>
            <a:r>
              <a:rPr lang="nl-BE" sz="2000" b="1" dirty="0" err="1" smtClean="0"/>
              <a:t>fingerprint</a:t>
            </a:r>
            <a:r>
              <a:rPr lang="nl-BE" sz="2000" b="1" dirty="0" smtClean="0"/>
              <a:t> (</a:t>
            </a:r>
            <a:r>
              <a:rPr lang="nl-BE" sz="2000" b="1" dirty="0" err="1" smtClean="0"/>
              <a:t>hash</a:t>
            </a:r>
            <a:r>
              <a:rPr lang="nl-BE" sz="2000" b="1" dirty="0" smtClean="0"/>
              <a:t>)</a:t>
            </a:r>
            <a:endParaRPr lang="nl-BE" sz="20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14732" y="3866491"/>
            <a:ext cx="1661701" cy="1196929"/>
            <a:chOff x="4883372" y="3779353"/>
            <a:chExt cx="1661701" cy="119692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372" y="3779353"/>
              <a:ext cx="1661701" cy="914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5339696" y="4606950"/>
              <a:ext cx="749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Ticket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4336" name="Group 14335"/>
          <p:cNvGrpSpPr/>
          <p:nvPr/>
        </p:nvGrpSpPr>
        <p:grpSpPr>
          <a:xfrm>
            <a:off x="6453524" y="1766467"/>
            <a:ext cx="1190109" cy="1405552"/>
            <a:chOff x="6637928" y="4218086"/>
            <a:chExt cx="1190109" cy="1405552"/>
          </a:xfrm>
        </p:grpSpPr>
        <p:pic>
          <p:nvPicPr>
            <p:cNvPr id="18" name="Picture 34" descr="https://d30y9cdsu7xlg0.cloudfront.net/png/315-200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7928" y="4218086"/>
              <a:ext cx="1190109" cy="1190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731340" y="5254306"/>
              <a:ext cx="10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Diamant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11036" y="3640486"/>
            <a:ext cx="1475084" cy="1243870"/>
            <a:chOff x="5417477" y="3644771"/>
            <a:chExt cx="1475084" cy="1243870"/>
          </a:xfrm>
        </p:grpSpPr>
        <p:sp>
          <p:nvSpPr>
            <p:cNvPr id="24" name="TextBox 23"/>
            <p:cNvSpPr txBox="1"/>
            <p:nvPr/>
          </p:nvSpPr>
          <p:spPr>
            <a:xfrm>
              <a:off x="5417477" y="3644771"/>
              <a:ext cx="147348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7200" b="1" dirty="0" smtClean="0">
                  <a:solidFill>
                    <a:schemeClr val="accent1"/>
                  </a:solidFill>
                </a:rPr>
                <a:t>.bit</a:t>
              </a:r>
              <a:endParaRPr lang="nl-BE" sz="7200" b="1" dirty="0">
                <a:solidFill>
                  <a:schemeClr val="accent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17477" y="4519309"/>
              <a:ext cx="1475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Domeinnaam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38034" y="3749526"/>
            <a:ext cx="1662315" cy="1442373"/>
            <a:chOff x="5723703" y="2126225"/>
            <a:chExt cx="1662315" cy="1442373"/>
          </a:xfrm>
        </p:grpSpPr>
        <p:pic>
          <p:nvPicPr>
            <p:cNvPr id="15" name="Picture 28" descr="https://upload.wikimedia.org/wikipedia/commons/thumb/b/b0/Copyright.svg/500px-Copyright.svg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1423" y="2126225"/>
              <a:ext cx="1106875" cy="1106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5723703" y="3199266"/>
              <a:ext cx="16623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Auteursrechten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15696" y="1244217"/>
            <a:ext cx="2059772" cy="2059772"/>
            <a:chOff x="6402098" y="912198"/>
            <a:chExt cx="2059772" cy="2059772"/>
          </a:xfrm>
        </p:grpSpPr>
        <p:pic>
          <p:nvPicPr>
            <p:cNvPr id="17" name="Picture 32" descr="http://image.flaticon.com/icons/png/512/66/66906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098" y="912198"/>
              <a:ext cx="2059772" cy="2059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7009240" y="2418793"/>
              <a:ext cx="845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Wagen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39206" y="1741708"/>
            <a:ext cx="1059970" cy="1562281"/>
            <a:chOff x="5000795" y="1638597"/>
            <a:chExt cx="1059970" cy="1562281"/>
          </a:xfrm>
        </p:grpSpPr>
        <p:pic>
          <p:nvPicPr>
            <p:cNvPr id="16" name="Picture 30" descr="https://openclipart.org/image/2400px/svg_to_png/217511/1429747035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3677" y="1638597"/>
              <a:ext cx="994206" cy="99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5000795" y="2554547"/>
              <a:ext cx="1059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Vastgoed</a:t>
              </a:r>
              <a:b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nl-BE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Kadaster</a:t>
              </a:r>
              <a:endParaRPr lang="nl-B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3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170"/>
          <p:cNvSpPr/>
          <p:nvPr/>
        </p:nvSpPr>
        <p:spPr>
          <a:xfrm>
            <a:off x="0" y="737652"/>
            <a:ext cx="3060000" cy="54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2" name="Rectangle 171"/>
          <p:cNvSpPr/>
          <p:nvPr/>
        </p:nvSpPr>
        <p:spPr>
          <a:xfrm>
            <a:off x="3060000" y="732910"/>
            <a:ext cx="3060000" cy="54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3" name="Rectangle 172"/>
          <p:cNvSpPr/>
          <p:nvPr/>
        </p:nvSpPr>
        <p:spPr>
          <a:xfrm>
            <a:off x="6082600" y="732910"/>
            <a:ext cx="3060000" cy="54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-92601"/>
            <a:ext cx="8229600" cy="767635"/>
          </a:xfrm>
        </p:spPr>
        <p:txBody>
          <a:bodyPr>
            <a:normAutofit/>
          </a:bodyPr>
          <a:lstStyle/>
          <a:p>
            <a:r>
              <a:rPr lang="nl-BE" dirty="0" smtClean="0"/>
              <a:t>Beter bestuur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5</a:t>
            </a:fld>
            <a:endParaRPr lang="nl-BE" dirty="0"/>
          </a:p>
        </p:txBody>
      </p:sp>
      <p:pic>
        <p:nvPicPr>
          <p:cNvPr id="6" name="Picture 2" descr="http://simpleicon.com/wp-content/uploads/umbrella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25" y="99402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5" y="2693348"/>
            <a:ext cx="5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s://d30y9cdsu7xlg0.cloudfront.net/png/225592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95" y="99402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04" y="2693348"/>
            <a:ext cx="5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73" y="1906654"/>
            <a:ext cx="414545" cy="540000"/>
          </a:xfr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1181100" y="1571575"/>
            <a:ext cx="270000" cy="270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047085" y="2432940"/>
            <a:ext cx="270001" cy="2794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21" y="1890705"/>
            <a:ext cx="380537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1752600" y="2432940"/>
            <a:ext cx="320504" cy="2794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848315" y="2153462"/>
            <a:ext cx="494789" cy="0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688063" y="1571575"/>
            <a:ext cx="270000" cy="270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5" y="1643344"/>
            <a:ext cx="540000" cy="54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5" y="1795744"/>
            <a:ext cx="540000" cy="54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85" y="1948144"/>
            <a:ext cx="540000" cy="540000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>
          <a:xfrm>
            <a:off x="1295158" y="3167909"/>
            <a:ext cx="561975" cy="43815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88" y="1110150"/>
            <a:ext cx="5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05" y="1613685"/>
            <a:ext cx="5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 descr="https://d30y9cdsu7xlg0.cloudfront.net/png/225592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46" y="252535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530" y="2568020"/>
            <a:ext cx="5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 descr="https://d30y9cdsu7xlg0.cloudfront.net/png/225592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72" y="161368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>
            <a:off x="3802041" y="2218144"/>
            <a:ext cx="270000" cy="354535"/>
          </a:xfrm>
          <a:prstGeom prst="straightConnector1">
            <a:avLst/>
          </a:prstGeom>
          <a:ln w="381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531530" y="2853231"/>
            <a:ext cx="413516" cy="0"/>
          </a:xfrm>
          <a:prstGeom prst="straightConnector1">
            <a:avLst/>
          </a:prstGeom>
          <a:ln w="381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5421805" y="2218144"/>
            <a:ext cx="152270" cy="354535"/>
          </a:xfrm>
          <a:prstGeom prst="straightConnector1">
            <a:avLst/>
          </a:prstGeom>
          <a:ln w="381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3991530" y="1314140"/>
            <a:ext cx="450840" cy="329204"/>
          </a:xfrm>
          <a:prstGeom prst="straightConnector1">
            <a:avLst/>
          </a:prstGeom>
          <a:ln w="381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4054772" y="2008139"/>
            <a:ext cx="206758" cy="103275"/>
          </a:xfrm>
          <a:prstGeom prst="straightConnector1">
            <a:avLst/>
          </a:prstGeom>
          <a:ln w="381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4590000" y="1650150"/>
            <a:ext cx="148288" cy="386893"/>
          </a:xfrm>
          <a:prstGeom prst="straightConnector1">
            <a:avLst/>
          </a:prstGeom>
          <a:ln w="381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4531531" y="1948143"/>
            <a:ext cx="890274" cy="624536"/>
          </a:xfrm>
          <a:prstGeom prst="straightConnector1">
            <a:avLst/>
          </a:prstGeom>
          <a:ln w="381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4072041" y="1650150"/>
            <a:ext cx="549909" cy="191425"/>
          </a:xfrm>
          <a:prstGeom prst="straightConnector1">
            <a:avLst/>
          </a:prstGeom>
          <a:ln w="381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4904909" y="1650150"/>
            <a:ext cx="120648" cy="922530"/>
          </a:xfrm>
          <a:prstGeom prst="straightConnector1">
            <a:avLst/>
          </a:prstGeom>
          <a:ln w="381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Down Arrow 75"/>
          <p:cNvSpPr/>
          <p:nvPr/>
        </p:nvSpPr>
        <p:spPr>
          <a:xfrm>
            <a:off x="4457300" y="3167909"/>
            <a:ext cx="561975" cy="43815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23" name="Group 122"/>
          <p:cNvGrpSpPr/>
          <p:nvPr/>
        </p:nvGrpSpPr>
        <p:grpSpPr>
          <a:xfrm>
            <a:off x="3532041" y="3672090"/>
            <a:ext cx="2447033" cy="1997870"/>
            <a:chOff x="3532041" y="4502265"/>
            <a:chExt cx="2447033" cy="1997870"/>
          </a:xfrm>
        </p:grpSpPr>
        <p:pic>
          <p:nvPicPr>
            <p:cNvPr id="7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557" y="4502265"/>
              <a:ext cx="540000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9074" y="5005800"/>
              <a:ext cx="540000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" name="Picture 4" descr="https://d30y9cdsu7xlg0.cloudfront.net/png/225592-2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315" y="5917471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799" y="5960135"/>
              <a:ext cx="540000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4" descr="https://d30y9cdsu7xlg0.cloudfront.net/png/225592-2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041" y="5005800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2" name="Straight Arrow Connector 81"/>
            <p:cNvCxnSpPr/>
            <p:nvPr/>
          </p:nvCxnSpPr>
          <p:spPr>
            <a:xfrm>
              <a:off x="3802041" y="5610259"/>
              <a:ext cx="252731" cy="349876"/>
            </a:xfrm>
            <a:prstGeom prst="straightConnector1">
              <a:avLst/>
            </a:prstGeom>
            <a:ln w="381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79" idx="1"/>
              <a:endCxn id="80" idx="3"/>
            </p:cNvCxnSpPr>
            <p:nvPr/>
          </p:nvCxnSpPr>
          <p:spPr>
            <a:xfrm flipH="1">
              <a:off x="4548799" y="6187471"/>
              <a:ext cx="413516" cy="0"/>
            </a:xfrm>
            <a:prstGeom prst="straightConnector1">
              <a:avLst/>
            </a:prstGeom>
            <a:ln w="381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H="1">
              <a:off x="5439074" y="5610259"/>
              <a:ext cx="270002" cy="349876"/>
            </a:xfrm>
            <a:prstGeom prst="straightConnector1">
              <a:avLst/>
            </a:prstGeom>
            <a:ln w="381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H="1">
              <a:off x="4008799" y="4775849"/>
              <a:ext cx="448501" cy="259610"/>
            </a:xfrm>
            <a:prstGeom prst="straightConnector1">
              <a:avLst/>
            </a:prstGeom>
            <a:ln w="381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endCxn id="77" idx="3"/>
            </p:cNvCxnSpPr>
            <p:nvPr/>
          </p:nvCxnSpPr>
          <p:spPr>
            <a:xfrm flipH="1" flipV="1">
              <a:off x="5025557" y="4772265"/>
              <a:ext cx="413517" cy="321069"/>
            </a:xfrm>
            <a:prstGeom prst="straightConnector1">
              <a:avLst/>
            </a:prstGeom>
            <a:ln w="381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88" name="Group 15387"/>
          <p:cNvGrpSpPr/>
          <p:nvPr/>
        </p:nvGrpSpPr>
        <p:grpSpPr>
          <a:xfrm>
            <a:off x="6710597" y="978265"/>
            <a:ext cx="1953960" cy="2207749"/>
            <a:chOff x="6799497" y="1337090"/>
            <a:chExt cx="1953960" cy="2207749"/>
          </a:xfrm>
        </p:grpSpPr>
        <p:sp>
          <p:nvSpPr>
            <p:cNvPr id="75" name="TextBox 74"/>
            <p:cNvSpPr txBox="1"/>
            <p:nvPr/>
          </p:nvSpPr>
          <p:spPr>
            <a:xfrm>
              <a:off x="6799497" y="1373093"/>
              <a:ext cx="61266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7200" b="1" dirty="0" smtClean="0"/>
                <a:t>?</a:t>
              </a:r>
              <a:endParaRPr lang="nl-BE" sz="7200" b="1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634248" y="2061410"/>
              <a:ext cx="57740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6600" b="1" dirty="0" smtClean="0"/>
                <a:t>?</a:t>
              </a:r>
              <a:endParaRPr lang="nl-BE" sz="6600" b="1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912907" y="2395869"/>
              <a:ext cx="54053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6000" b="1" dirty="0" smtClean="0"/>
                <a:t>?</a:t>
              </a:r>
              <a:endParaRPr lang="nl-BE" sz="6000" b="1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48190" y="2513469"/>
              <a:ext cx="5052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5400" b="1" dirty="0" smtClean="0"/>
                <a:t>?</a:t>
              </a:r>
              <a:endParaRPr lang="nl-BE" sz="5400" b="1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453440" y="1337090"/>
              <a:ext cx="4700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4800" b="1" dirty="0" smtClean="0"/>
                <a:t>?</a:t>
              </a:r>
              <a:endParaRPr lang="nl-BE" sz="4800" b="1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102724" y="1597029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4400" b="1" dirty="0" smtClean="0"/>
                <a:t>?</a:t>
              </a:r>
              <a:endParaRPr lang="nl-BE" sz="4400" b="1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465462" y="2836953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4000" b="1" dirty="0" smtClean="0"/>
                <a:t>?</a:t>
              </a:r>
              <a:endParaRPr lang="nl-BE" sz="4000" b="1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236382" y="2072703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3600" b="1" dirty="0" smtClean="0"/>
                <a:t>?</a:t>
              </a:r>
              <a:endParaRPr lang="nl-BE" sz="3600" b="1" dirty="0"/>
            </a:p>
          </p:txBody>
        </p:sp>
      </p:grpSp>
      <p:sp>
        <p:nvSpPr>
          <p:cNvPr id="115" name="Down Arrow 114"/>
          <p:cNvSpPr/>
          <p:nvPr/>
        </p:nvSpPr>
        <p:spPr>
          <a:xfrm>
            <a:off x="7395429" y="3167909"/>
            <a:ext cx="561975" cy="43815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92" name="Group 91"/>
          <p:cNvGrpSpPr/>
          <p:nvPr/>
        </p:nvGrpSpPr>
        <p:grpSpPr>
          <a:xfrm>
            <a:off x="6926511" y="3827767"/>
            <a:ext cx="1814246" cy="1474899"/>
            <a:chOff x="6939211" y="4492842"/>
            <a:chExt cx="1814246" cy="1474899"/>
          </a:xfrm>
        </p:grpSpPr>
        <p:sp>
          <p:nvSpPr>
            <p:cNvPr id="91" name="Rounded Rectangle 90"/>
            <p:cNvSpPr/>
            <p:nvPr/>
          </p:nvSpPr>
          <p:spPr>
            <a:xfrm>
              <a:off x="6939211" y="4492842"/>
              <a:ext cx="1052502" cy="23455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6939211" y="4775849"/>
              <a:ext cx="1052502" cy="23455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6939211" y="5058856"/>
              <a:ext cx="1052502" cy="23455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6939211" y="5341863"/>
              <a:ext cx="1052502" cy="23455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6939211" y="5624871"/>
              <a:ext cx="1052502" cy="23455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16" name="Picture 2" descr="Magnifying Glass, Magnifier Glass, Glass, Increase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93457" y="4707741"/>
              <a:ext cx="1260000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3" name="TextBox 92"/>
          <p:cNvSpPr txBox="1"/>
          <p:nvPr/>
        </p:nvSpPr>
        <p:spPr>
          <a:xfrm>
            <a:off x="6866274" y="737652"/>
            <a:ext cx="1492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Transparantie</a:t>
            </a:r>
            <a:endParaRPr lang="nl-BE" b="1" dirty="0"/>
          </a:p>
        </p:txBody>
      </p:sp>
      <p:sp>
        <p:nvSpPr>
          <p:cNvPr id="125" name="TextBox 124"/>
          <p:cNvSpPr txBox="1"/>
          <p:nvPr/>
        </p:nvSpPr>
        <p:spPr>
          <a:xfrm>
            <a:off x="3378031" y="737652"/>
            <a:ext cx="267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Gestroomlijnde processen</a:t>
            </a:r>
            <a:endParaRPr lang="nl-BE" b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64543" y="737652"/>
            <a:ext cx="295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Vereenvoudiging voor burger</a:t>
            </a:r>
            <a:endParaRPr lang="nl-BE" b="1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841756" y="3900544"/>
            <a:ext cx="1468777" cy="1468777"/>
            <a:chOff x="760777" y="4842029"/>
            <a:chExt cx="1468777" cy="1468777"/>
          </a:xfrm>
        </p:grpSpPr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77" y="4842029"/>
              <a:ext cx="1468777" cy="1468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5" name="Rectangle 174"/>
            <p:cNvSpPr/>
            <p:nvPr/>
          </p:nvSpPr>
          <p:spPr>
            <a:xfrm>
              <a:off x="1199845" y="5287375"/>
              <a:ext cx="590639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BE" dirty="0" smtClean="0"/>
                <a:t>OK</a:t>
              </a:r>
              <a:endParaRPr lang="nl-BE" dirty="0"/>
            </a:p>
          </p:txBody>
        </p:sp>
      </p:grpSp>
      <p:sp>
        <p:nvSpPr>
          <p:cNvPr id="15389" name="Oval 15388"/>
          <p:cNvSpPr/>
          <p:nvPr/>
        </p:nvSpPr>
        <p:spPr>
          <a:xfrm>
            <a:off x="4323718" y="2050070"/>
            <a:ext cx="288000" cy="28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09" name="Straight Arrow Connector 208"/>
          <p:cNvCxnSpPr/>
          <p:nvPr/>
        </p:nvCxnSpPr>
        <p:spPr>
          <a:xfrm flipH="1">
            <a:off x="4337269" y="2360209"/>
            <a:ext cx="74144" cy="228648"/>
          </a:xfrm>
          <a:prstGeom prst="straightConnector1">
            <a:avLst/>
          </a:prstGeom>
          <a:ln w="381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>
          <a:xfrm>
            <a:off x="114588" y="5740807"/>
            <a:ext cx="2829600" cy="360000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smtClean="0"/>
              <a:t>Levensloop</a:t>
            </a:r>
            <a:endParaRPr lang="nl-BE" b="1" dirty="0"/>
          </a:p>
        </p:txBody>
      </p:sp>
      <p:sp>
        <p:nvSpPr>
          <p:cNvPr id="86" name="Rounded Rectangle 85"/>
          <p:cNvSpPr/>
          <p:nvPr/>
        </p:nvSpPr>
        <p:spPr>
          <a:xfrm>
            <a:off x="6207349" y="5740807"/>
            <a:ext cx="2829600" cy="36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smtClean="0"/>
              <a:t>Voedselveiligheid</a:t>
            </a:r>
            <a:endParaRPr lang="nl-BE" b="1" dirty="0"/>
          </a:p>
        </p:txBody>
      </p:sp>
      <p:sp>
        <p:nvSpPr>
          <p:cNvPr id="87" name="Rounded Rectangle 86"/>
          <p:cNvSpPr/>
          <p:nvPr/>
        </p:nvSpPr>
        <p:spPr>
          <a:xfrm>
            <a:off x="3149600" y="5740807"/>
            <a:ext cx="2829473" cy="3600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smtClean="0"/>
              <a:t>Schuldafhandeling</a:t>
            </a:r>
            <a:endParaRPr lang="nl-BE" b="1" dirty="0"/>
          </a:p>
        </p:txBody>
      </p:sp>
      <p:sp>
        <p:nvSpPr>
          <p:cNvPr id="89" name="Rounded Rectangle 88"/>
          <p:cNvSpPr/>
          <p:nvPr/>
        </p:nvSpPr>
        <p:spPr>
          <a:xfrm>
            <a:off x="1520630" y="6389224"/>
            <a:ext cx="5895315" cy="353026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/>
              <a:t>Blockchain veelbelovende technologie</a:t>
            </a:r>
          </a:p>
        </p:txBody>
      </p:sp>
    </p:spTree>
    <p:extLst>
      <p:ext uri="{BB962C8B-B14F-4D97-AF65-F5344CB8AC3E}">
        <p14:creationId xmlns:p14="http://schemas.microsoft.com/office/powerpoint/2010/main" val="385899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36104"/>
          </a:xfrm>
        </p:spPr>
        <p:txBody>
          <a:bodyPr/>
          <a:lstStyle/>
          <a:p>
            <a:r>
              <a:rPr lang="nl-BE" dirty="0" smtClean="0"/>
              <a:t>Applicaties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50</a:t>
            </a:fld>
            <a:endParaRPr lang="nl-BE" dirty="0"/>
          </a:p>
        </p:txBody>
      </p:sp>
      <p:grpSp>
        <p:nvGrpSpPr>
          <p:cNvPr id="33" name="Group 32"/>
          <p:cNvGrpSpPr/>
          <p:nvPr/>
        </p:nvGrpSpPr>
        <p:grpSpPr>
          <a:xfrm>
            <a:off x="5575914" y="3105670"/>
            <a:ext cx="1921864" cy="1628865"/>
            <a:chOff x="5026400" y="4001025"/>
            <a:chExt cx="1921864" cy="1628865"/>
          </a:xfrm>
        </p:grpSpPr>
        <p:sp>
          <p:nvSpPr>
            <p:cNvPr id="45" name="Rounded Rectangle 44"/>
            <p:cNvSpPr/>
            <p:nvPr/>
          </p:nvSpPr>
          <p:spPr>
            <a:xfrm>
              <a:off x="5026400" y="4001025"/>
              <a:ext cx="1921864" cy="1628865"/>
            </a:xfrm>
            <a:prstGeom prst="roundRect">
              <a:avLst>
                <a:gd name="adj" fmla="val 859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30" name="Picture 2" descr="http://logonoid.com/images/namecoin-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0949" y="4373456"/>
              <a:ext cx="1484436" cy="117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5040878" y="4005064"/>
              <a:ext cx="1600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Domeinnamen</a:t>
              </a:r>
              <a:endParaRPr lang="nl-BE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72031" y="5317481"/>
            <a:ext cx="3247335" cy="1044000"/>
            <a:chOff x="5501128" y="2708920"/>
            <a:chExt cx="3247335" cy="1044000"/>
          </a:xfrm>
        </p:grpSpPr>
        <p:sp>
          <p:nvSpPr>
            <p:cNvPr id="47" name="Rounded Rectangle 46"/>
            <p:cNvSpPr/>
            <p:nvPr/>
          </p:nvSpPr>
          <p:spPr>
            <a:xfrm>
              <a:off x="5501128" y="2708920"/>
              <a:ext cx="3247335" cy="1044000"/>
            </a:xfrm>
            <a:prstGeom prst="roundRect">
              <a:avLst>
                <a:gd name="adj" fmla="val 859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03408" y="2708920"/>
              <a:ext cx="1239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Diamanten</a:t>
              </a:r>
              <a:endParaRPr lang="nl-BE" b="1" dirty="0"/>
            </a:p>
          </p:txBody>
        </p: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851" y="3078252"/>
              <a:ext cx="3112605" cy="542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5035410" y="1166485"/>
            <a:ext cx="2710081" cy="1505738"/>
            <a:chOff x="5076906" y="5217762"/>
            <a:chExt cx="2710081" cy="1505738"/>
          </a:xfrm>
        </p:grpSpPr>
        <p:sp>
          <p:nvSpPr>
            <p:cNvPr id="48" name="Rounded Rectangle 47"/>
            <p:cNvSpPr/>
            <p:nvPr/>
          </p:nvSpPr>
          <p:spPr>
            <a:xfrm>
              <a:off x="5076906" y="5261304"/>
              <a:ext cx="2648620" cy="1460405"/>
            </a:xfrm>
            <a:prstGeom prst="roundRect">
              <a:avLst>
                <a:gd name="adj" fmla="val 894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128137" y="5217762"/>
              <a:ext cx="102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Kadaster</a:t>
              </a:r>
              <a:endParaRPr lang="nl-BE" b="1" dirty="0"/>
            </a:p>
          </p:txBody>
        </p:sp>
        <p:pic>
          <p:nvPicPr>
            <p:cNvPr id="50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21" y="5272880"/>
              <a:ext cx="616366" cy="61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4" descr="http://chromaway.com/images/logo@2x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90" y="5604296"/>
              <a:ext cx="2344733" cy="1119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97912" y="2967788"/>
            <a:ext cx="2802822" cy="1904628"/>
            <a:chOff x="1002299" y="4204072"/>
            <a:chExt cx="2802822" cy="1904628"/>
          </a:xfrm>
        </p:grpSpPr>
        <p:sp>
          <p:nvSpPr>
            <p:cNvPr id="53" name="Rounded Rectangle 52"/>
            <p:cNvSpPr/>
            <p:nvPr/>
          </p:nvSpPr>
          <p:spPr>
            <a:xfrm>
              <a:off x="1002299" y="4283549"/>
              <a:ext cx="2648620" cy="1825151"/>
            </a:xfrm>
            <a:prstGeom prst="roundRect">
              <a:avLst>
                <a:gd name="adj" fmla="val 894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68044" y="4222883"/>
              <a:ext cx="1653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Domeinnamen</a:t>
              </a:r>
              <a:endParaRPr lang="nl-BE" b="1" dirty="0"/>
            </a:p>
          </p:txBody>
        </p:sp>
        <p:pic>
          <p:nvPicPr>
            <p:cNvPr id="44" name="Picture 2" descr="Blockstack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553" y="4657175"/>
              <a:ext cx="2205431" cy="1334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755" y="4204072"/>
              <a:ext cx="616366" cy="61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079812" y="1063177"/>
            <a:ext cx="3025927" cy="1641204"/>
            <a:chOff x="1045362" y="1839329"/>
            <a:chExt cx="3025927" cy="1641204"/>
          </a:xfrm>
        </p:grpSpPr>
        <p:grpSp>
          <p:nvGrpSpPr>
            <p:cNvPr id="10" name="Group 9"/>
            <p:cNvGrpSpPr/>
            <p:nvPr/>
          </p:nvGrpSpPr>
          <p:grpSpPr>
            <a:xfrm>
              <a:off x="1045362" y="1928229"/>
              <a:ext cx="2951317" cy="1552304"/>
              <a:chOff x="554788" y="2704672"/>
              <a:chExt cx="2951317" cy="1552304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554788" y="2704672"/>
                <a:ext cx="2951317" cy="1552304"/>
              </a:xfrm>
              <a:prstGeom prst="roundRect">
                <a:avLst>
                  <a:gd name="adj" fmla="val 8947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pic>
            <p:nvPicPr>
              <p:cNvPr id="43" name="Picture 4" descr="http://blogs.technet.com/resized-image.ashx/__size/550x0/__key/communityserver-blogs-components-weblogfiles/00-00-00-85-26/4454.ascribe-logo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618" y="3102426"/>
                <a:ext cx="2793655" cy="995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607691" y="2704672"/>
                <a:ext cx="16623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b="1" dirty="0" smtClean="0"/>
                  <a:t>Auteursrechten</a:t>
                </a:r>
                <a:endParaRPr lang="nl-BE" b="1" dirty="0"/>
              </a:p>
            </p:txBody>
          </p:sp>
        </p:grpSp>
        <p:pic>
          <p:nvPicPr>
            <p:cNvPr id="58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923" y="1839329"/>
              <a:ext cx="616366" cy="61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4375176" y="5150602"/>
            <a:ext cx="4405076" cy="1108154"/>
            <a:chOff x="558042" y="5369492"/>
            <a:chExt cx="4405076" cy="1108154"/>
          </a:xfrm>
        </p:grpSpPr>
        <p:sp>
          <p:nvSpPr>
            <p:cNvPr id="60" name="Rounded Rectangle 59"/>
            <p:cNvSpPr/>
            <p:nvPr/>
          </p:nvSpPr>
          <p:spPr>
            <a:xfrm>
              <a:off x="731692" y="5451115"/>
              <a:ext cx="4099797" cy="1026531"/>
            </a:xfrm>
            <a:prstGeom prst="roundRect">
              <a:avLst>
                <a:gd name="adj" fmla="val 894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59" name="Picture 10" descr="https://counterwallet.io/logo-counterparty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42" y="5777316"/>
              <a:ext cx="4405076" cy="700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788009" y="5451115"/>
              <a:ext cx="1019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Platform</a:t>
              </a:r>
              <a:endParaRPr lang="nl-BE" b="1" dirty="0"/>
            </a:p>
          </p:txBody>
        </p:sp>
        <p:pic>
          <p:nvPicPr>
            <p:cNvPr id="63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329" y="5369492"/>
              <a:ext cx="616366" cy="61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48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51</a:t>
            </a:fld>
            <a:endParaRPr lang="nl-B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008112"/>
          </a:xfrm>
        </p:spPr>
        <p:txBody>
          <a:bodyPr/>
          <a:lstStyle/>
          <a:p>
            <a:r>
              <a:rPr lang="nl-BE" dirty="0" smtClean="0"/>
              <a:t>Value Transfer</a:t>
            </a:r>
            <a:endParaRPr lang="nl-BE" dirty="0"/>
          </a:p>
        </p:txBody>
      </p:sp>
      <p:sp>
        <p:nvSpPr>
          <p:cNvPr id="34" name="Rounded Rectangle 33"/>
          <p:cNvSpPr/>
          <p:nvPr/>
        </p:nvSpPr>
        <p:spPr>
          <a:xfrm>
            <a:off x="388305" y="1003255"/>
            <a:ext cx="2398437" cy="1365132"/>
          </a:xfrm>
          <a:prstGeom prst="roundRect">
            <a:avLst>
              <a:gd name="adj" fmla="val 9795"/>
            </a:avLst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2400" b="1" dirty="0" smtClean="0"/>
              <a:t>Transaction 23F</a:t>
            </a:r>
            <a:r>
              <a:rPr lang="nl-BE" sz="2400" b="1" dirty="0"/>
              <a:t/>
            </a:r>
            <a:br>
              <a:rPr lang="nl-BE" sz="2400" b="1" dirty="0"/>
            </a:br>
            <a:r>
              <a:rPr lang="nl-BE" sz="2400" dirty="0" smtClean="0"/>
              <a:t>    </a:t>
            </a:r>
            <a:br>
              <a:rPr lang="nl-BE" sz="2400" dirty="0" smtClean="0"/>
            </a:br>
            <a:endParaRPr lang="nl-BE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903321" y="1661538"/>
            <a:ext cx="463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</a:rPr>
              <a:t>→</a:t>
            </a: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2" y="1640371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24" y="1640371"/>
            <a:ext cx="414548" cy="540000"/>
          </a:xfrm>
        </p:spPr>
      </p:pic>
      <p:pic>
        <p:nvPicPr>
          <p:cNvPr id="103" name="Picture 30" descr="https://openclipart.org/image/2400px/svg_to_png/217511/1429747035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69" y="1582466"/>
            <a:ext cx="602314" cy="60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728572" y="1012571"/>
            <a:ext cx="2930051" cy="1365132"/>
            <a:chOff x="5699544" y="1317365"/>
            <a:chExt cx="2930051" cy="1365132"/>
          </a:xfrm>
        </p:grpSpPr>
        <p:cxnSp>
          <p:nvCxnSpPr>
            <p:cNvPr id="109" name="Elbow Connector 108"/>
            <p:cNvCxnSpPr/>
            <p:nvPr/>
          </p:nvCxnSpPr>
          <p:spPr>
            <a:xfrm>
              <a:off x="5699544" y="1901774"/>
              <a:ext cx="540000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accent2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6231158" y="1317365"/>
              <a:ext cx="2398437" cy="1365132"/>
              <a:chOff x="-1636145" y="3770511"/>
              <a:chExt cx="2398437" cy="1365132"/>
            </a:xfrm>
          </p:grpSpPr>
          <p:sp>
            <p:nvSpPr>
              <p:cNvPr id="122" name="Rounded Rectangle 121"/>
              <p:cNvSpPr/>
              <p:nvPr/>
            </p:nvSpPr>
            <p:spPr>
              <a:xfrm>
                <a:off x="-1636145" y="3770511"/>
                <a:ext cx="2398437" cy="1365132"/>
              </a:xfrm>
              <a:prstGeom prst="roundRect">
                <a:avLst>
                  <a:gd name="adj" fmla="val 9795"/>
                </a:avLst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nl-BE" sz="2400" b="1" dirty="0" smtClean="0"/>
                  <a:t>Transaction </a:t>
                </a:r>
                <a:r>
                  <a:rPr lang="nl-BE" sz="2400" b="1" dirty="0"/>
                  <a:t>XP0</a:t>
                </a:r>
                <a:br>
                  <a:rPr lang="nl-BE" sz="2400" b="1" dirty="0"/>
                </a:br>
                <a:r>
                  <a:rPr lang="nl-BE" sz="2400" b="1" dirty="0"/>
                  <a:t/>
                </a:r>
                <a:br>
                  <a:rPr lang="nl-BE" sz="2400" b="1" dirty="0"/>
                </a:br>
                <a:r>
                  <a:rPr lang="nl-BE" sz="2400" dirty="0" smtClean="0"/>
                  <a:t>    </a:t>
                </a:r>
                <a:br>
                  <a:rPr lang="nl-BE" sz="2400" dirty="0" smtClean="0"/>
                </a:br>
                <a:endParaRPr lang="nl-BE" sz="2400" dirty="0" smtClean="0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-1121129" y="4428794"/>
                <a:ext cx="4635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BE" sz="2400" dirty="0">
                    <a:solidFill>
                      <a:schemeClr val="bg1"/>
                    </a:solidFill>
                  </a:rPr>
                  <a:t>→</a:t>
                </a:r>
              </a:p>
            </p:txBody>
          </p:sp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00196" y="4407627"/>
                <a:ext cx="420525" cy="540000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31279" y="4407627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7734490" y="1967691"/>
              <a:ext cx="7088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2400" b="1" dirty="0">
                  <a:solidFill>
                    <a:schemeClr val="bg1"/>
                  </a:solidFill>
                </a:rPr>
                <a:t>9BG</a:t>
              </a:r>
              <a:endParaRPr lang="nl-BE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97088" y="1019519"/>
            <a:ext cx="2943484" cy="1365132"/>
            <a:chOff x="2797088" y="1324313"/>
            <a:chExt cx="2943484" cy="1365132"/>
          </a:xfrm>
        </p:grpSpPr>
        <p:cxnSp>
          <p:nvCxnSpPr>
            <p:cNvPr id="48" name="Elbow Connector 47"/>
            <p:cNvCxnSpPr/>
            <p:nvPr/>
          </p:nvCxnSpPr>
          <p:spPr>
            <a:xfrm>
              <a:off x="2797088" y="1937480"/>
              <a:ext cx="540000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accent2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3342135" y="1324313"/>
              <a:ext cx="2398437" cy="1365132"/>
              <a:chOff x="2407916" y="713911"/>
              <a:chExt cx="2398437" cy="1365132"/>
            </a:xfrm>
          </p:grpSpPr>
          <p:sp>
            <p:nvSpPr>
              <p:cNvPr id="104" name="Rounded Rectangle 103"/>
              <p:cNvSpPr/>
              <p:nvPr/>
            </p:nvSpPr>
            <p:spPr>
              <a:xfrm>
                <a:off x="2407916" y="713911"/>
                <a:ext cx="2398437" cy="1365132"/>
              </a:xfrm>
              <a:prstGeom prst="roundRect">
                <a:avLst>
                  <a:gd name="adj" fmla="val 9795"/>
                </a:avLst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nl-BE" sz="2400" b="1" dirty="0" smtClean="0"/>
                  <a:t>Transaction 9BG</a:t>
                </a:r>
                <a:r>
                  <a:rPr lang="nl-BE" sz="2400" b="1" dirty="0"/>
                  <a:t/>
                </a:r>
                <a:br>
                  <a:rPr lang="nl-BE" sz="2400" b="1" dirty="0"/>
                </a:br>
                <a:r>
                  <a:rPr lang="nl-BE" sz="2400" dirty="0" smtClean="0"/>
                  <a:t>    </a:t>
                </a:r>
                <a:br>
                  <a:rPr lang="nl-BE" sz="2400" dirty="0" smtClean="0"/>
                </a:br>
                <a:endParaRPr lang="nl-BE" sz="2400" dirty="0" smtClean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922932" y="1372194"/>
                <a:ext cx="4635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BE" sz="2400" dirty="0">
                    <a:solidFill>
                      <a:schemeClr val="bg1"/>
                    </a:solidFill>
                  </a:rPr>
                  <a:t>→</a:t>
                </a:r>
              </a:p>
            </p:txBody>
          </p:sp>
          <p:pic>
            <p:nvPicPr>
              <p:cNvPr id="107" name="Content Placeholder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779" y="1351027"/>
                <a:ext cx="414548" cy="540000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2135" y="1351027"/>
                <a:ext cx="420525" cy="540000"/>
              </a:xfrm>
              <a:prstGeom prst="rect">
                <a:avLst/>
              </a:prstGeom>
            </p:spPr>
          </p:pic>
        </p:grpSp>
        <p:sp>
          <p:nvSpPr>
            <p:cNvPr id="126" name="Rectangle 125"/>
            <p:cNvSpPr/>
            <p:nvPr/>
          </p:nvSpPr>
          <p:spPr>
            <a:xfrm>
              <a:off x="4819780" y="1975647"/>
              <a:ext cx="6367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2400" b="1" dirty="0" smtClean="0">
                  <a:solidFill>
                    <a:schemeClr val="bg1"/>
                  </a:solidFill>
                </a:rPr>
                <a:t>23F</a:t>
              </a:r>
              <a:endParaRPr lang="nl-BE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70" y="4406405"/>
            <a:ext cx="1260000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7181" y="5666405"/>
            <a:ext cx="2578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dirty="0" smtClean="0"/>
              <a:t>Erkende </a:t>
            </a:r>
            <a:r>
              <a:rPr lang="nl-BE" sz="2000" dirty="0" err="1" smtClean="0"/>
              <a:t>authoriteit</a:t>
            </a:r>
            <a:endParaRPr lang="nl-BE" sz="2000" dirty="0" smtClean="0"/>
          </a:p>
          <a:p>
            <a:pPr algn="ctr"/>
            <a:r>
              <a:rPr lang="nl-BE" sz="2000" dirty="0" smtClean="0"/>
              <a:t>(hypotheekbewaarder)</a:t>
            </a:r>
            <a:endParaRPr lang="nl-BE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903321" y="2830292"/>
            <a:ext cx="2033038" cy="1213792"/>
            <a:chOff x="903321" y="3135086"/>
            <a:chExt cx="2033038" cy="1213792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903321" y="3135086"/>
              <a:ext cx="2033038" cy="1213792"/>
            </a:xfrm>
            <a:prstGeom prst="wedgeRoundRectCallout">
              <a:avLst>
                <a:gd name="adj1" fmla="val -17263"/>
                <a:gd name="adj2" fmla="val 7565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dirty="0" smtClean="0">
                  <a:solidFill>
                    <a:schemeClr val="tx1"/>
                  </a:solidFill>
                </a:rPr>
                <a:t>De rechtmatige eigenaar van         is      .</a:t>
              </a:r>
              <a:endParaRPr lang="nl-BE" sz="2000" dirty="0">
                <a:solidFill>
                  <a:schemeClr val="tx1"/>
                </a:solidFill>
              </a:endParaRPr>
            </a:p>
          </p:txBody>
        </p:sp>
        <p:pic>
          <p:nvPicPr>
            <p:cNvPr id="183" name="Picture 30" descr="https://openclipart.org/image/2400px/svg_to_png/217511/1429747035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09" y="3844522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Content Placeholder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710" y="3830008"/>
              <a:ext cx="276365" cy="360000"/>
            </a:xfrm>
            <a:prstGeom prst="rect">
              <a:avLst/>
            </a:prstGeom>
          </p:spPr>
        </p:pic>
      </p:grpSp>
      <p:pic>
        <p:nvPicPr>
          <p:cNvPr id="185" name="Content Placeholder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00" y="4406405"/>
            <a:ext cx="967279" cy="1260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13414" y="2823822"/>
            <a:ext cx="2033038" cy="1213792"/>
            <a:chOff x="3413414" y="3128616"/>
            <a:chExt cx="2033038" cy="1213792"/>
          </a:xfrm>
        </p:grpSpPr>
        <p:sp>
          <p:nvSpPr>
            <p:cNvPr id="187" name="Rounded Rectangular Callout 186"/>
            <p:cNvSpPr/>
            <p:nvPr/>
          </p:nvSpPr>
          <p:spPr>
            <a:xfrm>
              <a:off x="3413414" y="3128616"/>
              <a:ext cx="2033038" cy="1213792"/>
            </a:xfrm>
            <a:prstGeom prst="wedgeRoundRectCallout">
              <a:avLst>
                <a:gd name="adj1" fmla="val -17263"/>
                <a:gd name="adj2" fmla="val 7565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dirty="0" smtClean="0">
                  <a:solidFill>
                    <a:schemeClr val="tx1"/>
                  </a:solidFill>
                </a:rPr>
                <a:t>De nieuwe eigenaar van         is      .</a:t>
              </a:r>
              <a:endParaRPr lang="nl-BE" sz="2000" dirty="0">
                <a:solidFill>
                  <a:schemeClr val="tx1"/>
                </a:solidFill>
              </a:endParaRPr>
            </a:p>
          </p:txBody>
        </p:sp>
        <p:pic>
          <p:nvPicPr>
            <p:cNvPr id="188" name="Picture 30" descr="https://openclipart.org/image/2400px/svg_to_png/217511/1429747035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7302" y="3838052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441" y="3830008"/>
              <a:ext cx="280350" cy="360000"/>
            </a:xfrm>
            <a:prstGeom prst="rect">
              <a:avLst/>
            </a:prstGeom>
          </p:spPr>
        </p:pic>
      </p:grpSp>
      <p:sp>
        <p:nvSpPr>
          <p:cNvPr id="191" name="TextBox 190"/>
          <p:cNvSpPr txBox="1"/>
          <p:nvPr/>
        </p:nvSpPr>
        <p:spPr>
          <a:xfrm>
            <a:off x="3264357" y="5637601"/>
            <a:ext cx="18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dirty="0" smtClean="0"/>
              <a:t>Eigenaar 1 (Bob)</a:t>
            </a:r>
            <a:endParaRPr lang="nl-BE" sz="2000" dirty="0"/>
          </a:p>
        </p:txBody>
      </p:sp>
      <p:sp>
        <p:nvSpPr>
          <p:cNvPr id="196" name="TextBox 195"/>
          <p:cNvSpPr txBox="1"/>
          <p:nvPr/>
        </p:nvSpPr>
        <p:spPr>
          <a:xfrm>
            <a:off x="5650465" y="5637601"/>
            <a:ext cx="2219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dirty="0" smtClean="0"/>
              <a:t>Eigenaar 2 (</a:t>
            </a:r>
            <a:r>
              <a:rPr lang="nl-BE" sz="2000" dirty="0" err="1" smtClean="0"/>
              <a:t>Charlie</a:t>
            </a:r>
            <a:r>
              <a:rPr lang="nl-BE" sz="2000" dirty="0" smtClean="0"/>
              <a:t>)</a:t>
            </a:r>
            <a:endParaRPr lang="nl-BE" sz="2000" dirty="0"/>
          </a:p>
        </p:txBody>
      </p:sp>
      <p:pic>
        <p:nvPicPr>
          <p:cNvPr id="197" name="Picture 1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83" y="4406405"/>
            <a:ext cx="981225" cy="1260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960624" y="2831082"/>
            <a:ext cx="2033038" cy="1213792"/>
            <a:chOff x="5960624" y="3135876"/>
            <a:chExt cx="2033038" cy="1213792"/>
          </a:xfrm>
        </p:grpSpPr>
        <p:sp>
          <p:nvSpPr>
            <p:cNvPr id="193" name="Rounded Rectangular Callout 192"/>
            <p:cNvSpPr/>
            <p:nvPr/>
          </p:nvSpPr>
          <p:spPr>
            <a:xfrm>
              <a:off x="5960624" y="3135876"/>
              <a:ext cx="2033038" cy="1213792"/>
            </a:xfrm>
            <a:prstGeom prst="wedgeRoundRectCallout">
              <a:avLst>
                <a:gd name="adj1" fmla="val -17263"/>
                <a:gd name="adj2" fmla="val 7565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dirty="0" smtClean="0">
                  <a:solidFill>
                    <a:schemeClr val="tx1"/>
                  </a:solidFill>
                </a:rPr>
                <a:t>De nieuwe eigenaar van         is      .</a:t>
              </a:r>
              <a:endParaRPr lang="nl-BE" sz="2000" dirty="0">
                <a:solidFill>
                  <a:schemeClr val="tx1"/>
                </a:solidFill>
              </a:endParaRPr>
            </a:p>
          </p:txBody>
        </p:sp>
        <p:pic>
          <p:nvPicPr>
            <p:cNvPr id="194" name="Picture 30" descr="https://openclipart.org/image/2400px/svg_to_png/217511/1429747035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512" y="3845312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762" y="3848594"/>
              <a:ext cx="360000" cy="360000"/>
            </a:xfrm>
            <a:prstGeom prst="rect">
              <a:avLst/>
            </a:prstGeom>
          </p:spPr>
        </p:pic>
      </p:grpSp>
      <p:sp>
        <p:nvSpPr>
          <p:cNvPr id="199" name="Rounded Rectangle 198"/>
          <p:cNvSpPr/>
          <p:nvPr/>
        </p:nvSpPr>
        <p:spPr>
          <a:xfrm>
            <a:off x="4790752" y="6206716"/>
            <a:ext cx="3687961" cy="456301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Autoriteit blijft nodig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11863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" grpId="0"/>
      <p:bldP spid="191" grpId="0"/>
      <p:bldP spid="196" grpId="0"/>
      <p:bldP spid="19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52</a:t>
            </a:fld>
            <a:endParaRPr lang="nl-B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008112"/>
          </a:xfrm>
        </p:spPr>
        <p:txBody>
          <a:bodyPr/>
          <a:lstStyle/>
          <a:p>
            <a:r>
              <a:rPr lang="nl-BE" dirty="0" smtClean="0"/>
              <a:t>Bewijs van Bezit</a:t>
            </a:r>
            <a:endParaRPr lang="nl-BE" dirty="0"/>
          </a:p>
        </p:txBody>
      </p:sp>
      <p:sp>
        <p:nvSpPr>
          <p:cNvPr id="34" name="Rounded Rectangle 33"/>
          <p:cNvSpPr/>
          <p:nvPr/>
        </p:nvSpPr>
        <p:spPr>
          <a:xfrm>
            <a:off x="388305" y="1104853"/>
            <a:ext cx="2398437" cy="1365132"/>
          </a:xfrm>
          <a:prstGeom prst="roundRect">
            <a:avLst>
              <a:gd name="adj" fmla="val 9795"/>
            </a:avLst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2400" b="1" dirty="0" smtClean="0"/>
              <a:t>Transaction 23F</a:t>
            </a:r>
            <a:r>
              <a:rPr lang="nl-BE" sz="2400" b="1" dirty="0"/>
              <a:t/>
            </a:r>
            <a:br>
              <a:rPr lang="nl-BE" sz="2400" b="1" dirty="0"/>
            </a:br>
            <a:r>
              <a:rPr lang="nl-BE" sz="2400" dirty="0" smtClean="0"/>
              <a:t>    </a:t>
            </a:r>
            <a:br>
              <a:rPr lang="nl-BE" sz="2400" dirty="0" smtClean="0"/>
            </a:br>
            <a:endParaRPr lang="nl-BE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903321" y="1763136"/>
            <a:ext cx="463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</a:rPr>
              <a:t>→</a:t>
            </a: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2" y="1741969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24" y="1741969"/>
            <a:ext cx="414548" cy="540000"/>
          </a:xfrm>
        </p:spPr>
      </p:pic>
      <p:pic>
        <p:nvPicPr>
          <p:cNvPr id="103" name="Picture 30" descr="https://openclipart.org/image/2400px/svg_to_png/217511/1429747035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69" y="1684064"/>
            <a:ext cx="602314" cy="60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9" name="Elbow Connector 108"/>
          <p:cNvCxnSpPr/>
          <p:nvPr/>
        </p:nvCxnSpPr>
        <p:spPr>
          <a:xfrm>
            <a:off x="5728572" y="1698578"/>
            <a:ext cx="540000" cy="0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260186" y="1114169"/>
            <a:ext cx="2398437" cy="1365132"/>
            <a:chOff x="6231158" y="1317365"/>
            <a:chExt cx="2398437" cy="1365132"/>
          </a:xfrm>
        </p:grpSpPr>
        <p:sp>
          <p:nvSpPr>
            <p:cNvPr id="122" name="Rounded Rectangle 121"/>
            <p:cNvSpPr/>
            <p:nvPr/>
          </p:nvSpPr>
          <p:spPr>
            <a:xfrm>
              <a:off x="6231158" y="1317365"/>
              <a:ext cx="2398437" cy="1365132"/>
            </a:xfrm>
            <a:prstGeom prst="roundRect">
              <a:avLst>
                <a:gd name="adj" fmla="val 9795"/>
              </a:avLst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nl-BE" sz="2400" b="1" dirty="0" smtClean="0"/>
                <a:t>Transaction </a:t>
              </a:r>
              <a:r>
                <a:rPr lang="nl-BE" sz="2400" b="1" dirty="0"/>
                <a:t>XP0</a:t>
              </a:r>
              <a:br>
                <a:rPr lang="nl-BE" sz="2400" b="1" dirty="0"/>
              </a:br>
              <a:r>
                <a:rPr lang="nl-BE" sz="2400" b="1" dirty="0"/>
                <a:t/>
              </a:r>
              <a:br>
                <a:rPr lang="nl-BE" sz="2400" b="1" dirty="0"/>
              </a:br>
              <a:r>
                <a:rPr lang="nl-BE" sz="2400" dirty="0" smtClean="0"/>
                <a:t>    </a:t>
              </a:r>
              <a:br>
                <a:rPr lang="nl-BE" sz="2400" dirty="0" smtClean="0"/>
              </a:br>
              <a:endParaRPr lang="nl-BE" sz="2400" dirty="0" smtClean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746174" y="1975648"/>
              <a:ext cx="4635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2400" dirty="0">
                  <a:solidFill>
                    <a:schemeClr val="bg1"/>
                  </a:solidFill>
                </a:rPr>
                <a:t>→</a:t>
              </a:r>
            </a:p>
          </p:txBody>
        </p:sp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107" y="1954481"/>
              <a:ext cx="420525" cy="540000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024" y="1954481"/>
              <a:ext cx="540000" cy="5400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7763518" y="1764495"/>
            <a:ext cx="708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</a:rPr>
              <a:t>9BG</a:t>
            </a:r>
            <a:endParaRPr lang="nl-BE" sz="2400" dirty="0">
              <a:solidFill>
                <a:schemeClr val="bg1"/>
              </a:solidFill>
            </a:endParaRPr>
          </a:p>
        </p:txBody>
      </p:sp>
      <p:cxnSp>
        <p:nvCxnSpPr>
          <p:cNvPr id="48" name="Elbow Connector 47"/>
          <p:cNvCxnSpPr/>
          <p:nvPr/>
        </p:nvCxnSpPr>
        <p:spPr>
          <a:xfrm>
            <a:off x="2797088" y="1734284"/>
            <a:ext cx="540000" cy="0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342135" y="1121117"/>
            <a:ext cx="2398437" cy="1365132"/>
            <a:chOff x="3342135" y="1324313"/>
            <a:chExt cx="2398437" cy="1365132"/>
          </a:xfrm>
        </p:grpSpPr>
        <p:grpSp>
          <p:nvGrpSpPr>
            <p:cNvPr id="6" name="Group 5"/>
            <p:cNvGrpSpPr/>
            <p:nvPr/>
          </p:nvGrpSpPr>
          <p:grpSpPr>
            <a:xfrm>
              <a:off x="3342135" y="1324313"/>
              <a:ext cx="2398437" cy="1365132"/>
              <a:chOff x="2407916" y="713911"/>
              <a:chExt cx="2398437" cy="1365132"/>
            </a:xfrm>
          </p:grpSpPr>
          <p:sp>
            <p:nvSpPr>
              <p:cNvPr id="104" name="Rounded Rectangle 103"/>
              <p:cNvSpPr/>
              <p:nvPr/>
            </p:nvSpPr>
            <p:spPr>
              <a:xfrm>
                <a:off x="2407916" y="713911"/>
                <a:ext cx="2398437" cy="1365132"/>
              </a:xfrm>
              <a:prstGeom prst="roundRect">
                <a:avLst>
                  <a:gd name="adj" fmla="val 9795"/>
                </a:avLst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nl-BE" sz="2400" b="1" dirty="0" smtClean="0"/>
                  <a:t>Transaction 9BG</a:t>
                </a:r>
                <a:r>
                  <a:rPr lang="nl-BE" sz="2400" b="1" dirty="0"/>
                  <a:t/>
                </a:r>
                <a:br>
                  <a:rPr lang="nl-BE" sz="2400" b="1" dirty="0"/>
                </a:br>
                <a:r>
                  <a:rPr lang="nl-BE" sz="2400" dirty="0" smtClean="0"/>
                  <a:t>    </a:t>
                </a:r>
                <a:br>
                  <a:rPr lang="nl-BE" sz="2400" dirty="0" smtClean="0"/>
                </a:br>
                <a:endParaRPr lang="nl-BE" sz="2400" dirty="0" smtClean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922932" y="1372194"/>
                <a:ext cx="4635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BE" sz="2400" dirty="0">
                    <a:solidFill>
                      <a:schemeClr val="bg1"/>
                    </a:solidFill>
                  </a:rPr>
                  <a:t>→</a:t>
                </a:r>
              </a:p>
            </p:txBody>
          </p:sp>
          <p:pic>
            <p:nvPicPr>
              <p:cNvPr id="107" name="Content Placeholder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779" y="1351027"/>
                <a:ext cx="414548" cy="540000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2135" y="1351027"/>
                <a:ext cx="420525" cy="540000"/>
              </a:xfrm>
              <a:prstGeom prst="rect">
                <a:avLst/>
              </a:prstGeom>
            </p:spPr>
          </p:pic>
        </p:grpSp>
        <p:sp>
          <p:nvSpPr>
            <p:cNvPr id="126" name="Rectangle 125"/>
            <p:cNvSpPr/>
            <p:nvPr/>
          </p:nvSpPr>
          <p:spPr>
            <a:xfrm>
              <a:off x="4819780" y="1975647"/>
              <a:ext cx="6367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2400" b="1" dirty="0" smtClean="0">
                  <a:solidFill>
                    <a:schemeClr val="bg1"/>
                  </a:solidFill>
                </a:rPr>
                <a:t>23F</a:t>
              </a:r>
              <a:endParaRPr lang="nl-BE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45171" y="4957487"/>
            <a:ext cx="1080000" cy="1415596"/>
            <a:chOff x="1554023" y="3481463"/>
            <a:chExt cx="1080000" cy="141559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023" y="3481463"/>
              <a:ext cx="1080000" cy="108000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759189" y="4527727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Alice</a:t>
              </a:r>
              <a:endParaRPr lang="nl-BE" b="1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26503" y="5265175"/>
            <a:ext cx="1362459" cy="400110"/>
            <a:chOff x="1403239" y="3782330"/>
            <a:chExt cx="1362459" cy="400110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1403239" y="4182440"/>
              <a:ext cx="136245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789529" y="3782330"/>
              <a:ext cx="5806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000" dirty="0" smtClean="0"/>
                <a:t>XP0</a:t>
              </a:r>
              <a:endParaRPr lang="nl-BE" sz="2000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571356" y="5984658"/>
            <a:ext cx="91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Rechter</a:t>
            </a:r>
            <a:endParaRPr lang="nl-BE" b="1" dirty="0"/>
          </a:p>
        </p:txBody>
      </p:sp>
      <p:pic>
        <p:nvPicPr>
          <p:cNvPr id="75" name="Picture 4" descr="http://icons.iconarchive.com/icons/aha-soft/free-large-boss/512/Judge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5112" y="4866060"/>
            <a:ext cx="1225837" cy="122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Group 77"/>
          <p:cNvGrpSpPr/>
          <p:nvPr/>
        </p:nvGrpSpPr>
        <p:grpSpPr>
          <a:xfrm>
            <a:off x="2059196" y="3307875"/>
            <a:ext cx="2168395" cy="1213792"/>
            <a:chOff x="5960623" y="3135876"/>
            <a:chExt cx="2168395" cy="1213792"/>
          </a:xfrm>
        </p:grpSpPr>
        <p:sp>
          <p:nvSpPr>
            <p:cNvPr id="79" name="Rounded Rectangular Callout 78"/>
            <p:cNvSpPr/>
            <p:nvPr/>
          </p:nvSpPr>
          <p:spPr>
            <a:xfrm>
              <a:off x="5960623" y="3135876"/>
              <a:ext cx="2168395" cy="1213792"/>
            </a:xfrm>
            <a:prstGeom prst="wedgeRoundRectCallout">
              <a:avLst>
                <a:gd name="adj1" fmla="val -17263"/>
                <a:gd name="adj2" fmla="val 7565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dirty="0" smtClean="0">
                  <a:solidFill>
                    <a:schemeClr val="tx1"/>
                  </a:solidFill>
                </a:rPr>
                <a:t>Inderdaad,       is de </a:t>
              </a:r>
              <a:r>
                <a:rPr lang="nl-BE" sz="2000" dirty="0" err="1" smtClean="0">
                  <a:solidFill>
                    <a:schemeClr val="tx1"/>
                  </a:solidFill>
                </a:rPr>
                <a:t>rechmatige</a:t>
              </a:r>
              <a:r>
                <a:rPr lang="nl-BE" sz="2000" dirty="0" smtClean="0">
                  <a:solidFill>
                    <a:schemeClr val="tx1"/>
                  </a:solidFill>
                </a:rPr>
                <a:t> eigenaar van       .</a:t>
              </a:r>
              <a:endParaRPr lang="nl-BE" sz="2000" dirty="0">
                <a:solidFill>
                  <a:schemeClr val="tx1"/>
                </a:solidFill>
              </a:endParaRPr>
            </a:p>
          </p:txBody>
        </p:sp>
        <p:pic>
          <p:nvPicPr>
            <p:cNvPr id="80" name="Picture 30" descr="https://openclipart.org/image/2400px/svg_to_png/217511/1429747035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9012" y="3843628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4404" y="3229181"/>
              <a:ext cx="360000" cy="360000"/>
            </a:xfrm>
            <a:prstGeom prst="rect">
              <a:avLst/>
            </a:prstGeom>
          </p:spPr>
        </p:pic>
      </p:grpSp>
      <p:sp>
        <p:nvSpPr>
          <p:cNvPr id="82" name="Rounded Rectangle 81"/>
          <p:cNvSpPr/>
          <p:nvPr/>
        </p:nvSpPr>
        <p:spPr>
          <a:xfrm>
            <a:off x="5128615" y="5849292"/>
            <a:ext cx="3608735" cy="798252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smtClean="0"/>
              <a:t>Volledige historiek zichtbaar</a:t>
            </a:r>
            <a:endParaRPr lang="nl-BE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960177" y="3048610"/>
            <a:ext cx="2398437" cy="1365132"/>
            <a:chOff x="5960177" y="3701740"/>
            <a:chExt cx="2398437" cy="1365132"/>
          </a:xfrm>
        </p:grpSpPr>
        <p:grpSp>
          <p:nvGrpSpPr>
            <p:cNvPr id="83" name="Group 82"/>
            <p:cNvGrpSpPr/>
            <p:nvPr/>
          </p:nvGrpSpPr>
          <p:grpSpPr>
            <a:xfrm>
              <a:off x="5960177" y="3701740"/>
              <a:ext cx="2398437" cy="1365132"/>
              <a:chOff x="6231158" y="1317365"/>
              <a:chExt cx="2398437" cy="1365132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6231158" y="1317365"/>
                <a:ext cx="2398437" cy="1365132"/>
              </a:xfrm>
              <a:prstGeom prst="roundRect">
                <a:avLst>
                  <a:gd name="adj" fmla="val 9795"/>
                </a:avLst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nl-BE" sz="2400" b="1" dirty="0" smtClean="0"/>
                  <a:t>Transaction ???</a:t>
                </a:r>
                <a:r>
                  <a:rPr lang="nl-BE" sz="2400" b="1" dirty="0"/>
                  <a:t/>
                </a:r>
                <a:br>
                  <a:rPr lang="nl-BE" sz="2400" b="1" dirty="0"/>
                </a:br>
                <a:r>
                  <a:rPr lang="nl-BE" sz="2400" b="1" dirty="0"/>
                  <a:t/>
                </a:r>
                <a:br>
                  <a:rPr lang="nl-BE" sz="2400" b="1" dirty="0"/>
                </a:br>
                <a:r>
                  <a:rPr lang="nl-BE" sz="2400" dirty="0" smtClean="0"/>
                  <a:t>    </a:t>
                </a:r>
                <a:br>
                  <a:rPr lang="nl-BE" sz="2400" dirty="0" smtClean="0"/>
                </a:br>
                <a:endParaRPr lang="nl-BE" sz="2400" dirty="0" smtClean="0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6746174" y="1975648"/>
                <a:ext cx="4635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BE" sz="2400" dirty="0" smtClean="0">
                    <a:solidFill>
                      <a:schemeClr val="bg1"/>
                    </a:solidFill>
                  </a:rPr>
                  <a:t>→</a:t>
                </a:r>
                <a:endParaRPr lang="nl-BE" sz="24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380" y="1954481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88" name="Rectangle 87"/>
            <p:cNvSpPr/>
            <p:nvPr/>
          </p:nvSpPr>
          <p:spPr>
            <a:xfrm>
              <a:off x="7463174" y="4337069"/>
              <a:ext cx="6735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2400" b="1" dirty="0" smtClean="0">
                  <a:solidFill>
                    <a:schemeClr val="bg1"/>
                  </a:solidFill>
                </a:rPr>
                <a:t>XP0</a:t>
              </a:r>
              <a:endParaRPr lang="nl-BE" sz="2400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816660" y="4285690"/>
              <a:ext cx="3978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3600" dirty="0">
                  <a:solidFill>
                    <a:schemeClr val="bg1"/>
                  </a:solidFill>
                </a:rPr>
                <a:t>?</a:t>
              </a:r>
              <a:endParaRPr lang="nl-BE" sz="3600" dirty="0"/>
            </a:p>
          </p:txBody>
        </p:sp>
      </p:grpSp>
      <p:sp>
        <p:nvSpPr>
          <p:cNvPr id="93" name="Cross 92"/>
          <p:cNvSpPr>
            <a:spLocks noChangeAspect="1"/>
          </p:cNvSpPr>
          <p:nvPr/>
        </p:nvSpPr>
        <p:spPr>
          <a:xfrm rot="18885083">
            <a:off x="6169906" y="2756095"/>
            <a:ext cx="1978971" cy="1979191"/>
          </a:xfrm>
          <a:prstGeom prst="plus">
            <a:avLst>
              <a:gd name="adj" fmla="val 44714"/>
            </a:avLst>
          </a:prstGeom>
          <a:solidFill>
            <a:srgbClr val="FF000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4" name="Rounded Rectangle 93"/>
          <p:cNvSpPr/>
          <p:nvPr/>
        </p:nvSpPr>
        <p:spPr>
          <a:xfrm>
            <a:off x="5138136" y="4957487"/>
            <a:ext cx="3608735" cy="798252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smtClean="0"/>
              <a:t>Alice hoeft zelf geen kopie van blockchain te hebben</a:t>
            </a:r>
            <a:endParaRPr lang="nl-BE" sz="2400" dirty="0"/>
          </a:p>
        </p:txBody>
      </p:sp>
      <p:grpSp>
        <p:nvGrpSpPr>
          <p:cNvPr id="86" name="Group 85"/>
          <p:cNvGrpSpPr>
            <a:grpSpLocks noChangeAspect="1"/>
          </p:cNvGrpSpPr>
          <p:nvPr/>
        </p:nvGrpSpPr>
        <p:grpSpPr>
          <a:xfrm>
            <a:off x="3359750" y="4922275"/>
            <a:ext cx="1436899" cy="540000"/>
            <a:chOff x="1580004" y="2304504"/>
            <a:chExt cx="1953173" cy="734020"/>
          </a:xfrm>
        </p:grpSpPr>
        <p:grpSp>
          <p:nvGrpSpPr>
            <p:cNvPr id="89" name="Group 88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14" name="Rounded Rectangle 11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5" name="Rounded Rectangle 11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8" name="Rounded Rectangle 11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8" name="Rounded Rectangle 107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92" name="Elbow Connector 91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Elbow Connector 94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0" name="Picture 2" descr="Magnifying Glass, Magnifier Glass, Glass, Increas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887" y="4635167"/>
            <a:ext cx="1141327" cy="11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28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" grpId="0"/>
      <p:bldP spid="8" grpId="0"/>
      <p:bldP spid="82" grpId="0" animBg="1"/>
      <p:bldP spid="93" grpId="0" animBg="1"/>
      <p:bldP spid="9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2"/>
            <a:ext cx="8229600" cy="1143000"/>
          </a:xfrm>
        </p:spPr>
        <p:txBody>
          <a:bodyPr/>
          <a:lstStyle/>
          <a:p>
            <a:r>
              <a:rPr lang="nl-BE" dirty="0" smtClean="0"/>
              <a:t>Blockchain Toepassingen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53</a:t>
            </a:fld>
            <a:endParaRPr lang="nl-BE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3516235" y="1213481"/>
            <a:ext cx="2035955" cy="765131"/>
            <a:chOff x="1580004" y="2304504"/>
            <a:chExt cx="1953173" cy="734020"/>
          </a:xfrm>
        </p:grpSpPr>
        <p:grpSp>
          <p:nvGrpSpPr>
            <p:cNvPr id="15" name="Group 14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8" name="Elbow Connector 17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720107" y="2026652"/>
            <a:ext cx="171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smtClean="0"/>
              <a:t>Blockchain 1.0</a:t>
            </a:r>
            <a:endParaRPr lang="nl-BE" sz="2000" b="1" dirty="0"/>
          </a:p>
        </p:txBody>
      </p:sp>
      <p:cxnSp>
        <p:nvCxnSpPr>
          <p:cNvPr id="21510" name="Elbow Connector 21509"/>
          <p:cNvCxnSpPr>
            <a:stCxn id="3" idx="2"/>
          </p:cNvCxnSpPr>
          <p:nvPr/>
        </p:nvCxnSpPr>
        <p:spPr>
          <a:xfrm rot="5400000">
            <a:off x="2826439" y="1324945"/>
            <a:ext cx="648400" cy="2852034"/>
          </a:xfrm>
          <a:prstGeom prst="bentConnector2">
            <a:avLst/>
          </a:prstGeom>
          <a:ln w="635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16" name="Elbow Connector 21515"/>
          <p:cNvCxnSpPr>
            <a:stCxn id="3" idx="2"/>
          </p:cNvCxnSpPr>
          <p:nvPr/>
        </p:nvCxnSpPr>
        <p:spPr>
          <a:xfrm rot="16200000" flipH="1">
            <a:off x="5642954" y="1360463"/>
            <a:ext cx="648401" cy="2780997"/>
          </a:xfrm>
          <a:prstGeom prst="bentConnector2">
            <a:avLst/>
          </a:prstGeom>
          <a:ln w="635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1053221" y="3864140"/>
            <a:ext cx="1342803" cy="1665078"/>
            <a:chOff x="937110" y="3468865"/>
            <a:chExt cx="1342803" cy="1665078"/>
          </a:xfrm>
        </p:grpSpPr>
        <p:pic>
          <p:nvPicPr>
            <p:cNvPr id="62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915" y="3468865"/>
              <a:ext cx="957192" cy="957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937110" y="4426057"/>
              <a:ext cx="13428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Financiële</a:t>
              </a:r>
              <a:br>
                <a:rPr lang="nl-BE" sz="2000" b="1" dirty="0" smtClean="0"/>
              </a:br>
              <a:r>
                <a:rPr lang="nl-BE" sz="2000" b="1" dirty="0" smtClean="0"/>
                <a:t>transacties</a:t>
              </a:r>
              <a:endParaRPr lang="nl-BE" sz="2000" b="1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808990" y="3845633"/>
            <a:ext cx="1059669" cy="1702092"/>
            <a:chOff x="5633209" y="3468865"/>
            <a:chExt cx="1059669" cy="1702092"/>
          </a:xfrm>
        </p:grpSpPr>
        <p:pic>
          <p:nvPicPr>
            <p:cNvPr id="68" name="Picture 2" descr="http://findicons.com/files/icons/977/rrze/720/data_transf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3209" y="3468865"/>
              <a:ext cx="1043725" cy="1043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5670867" y="4463071"/>
              <a:ext cx="10220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Data</a:t>
              </a:r>
              <a:br>
                <a:rPr lang="nl-BE" sz="2000" b="1" dirty="0" smtClean="0"/>
              </a:br>
              <a:r>
                <a:rPr lang="nl-BE" sz="2000" b="1" dirty="0" smtClean="0"/>
                <a:t>transfer</a:t>
              </a:r>
              <a:endParaRPr lang="nl-BE" sz="2000" b="1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192981" y="3885612"/>
            <a:ext cx="1027888" cy="1622134"/>
            <a:chOff x="4327299" y="3548601"/>
            <a:chExt cx="1027888" cy="1622134"/>
          </a:xfrm>
        </p:grpSpPr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4327299" y="3548601"/>
              <a:ext cx="1022863" cy="986818"/>
              <a:chOff x="5555848" y="1006997"/>
              <a:chExt cx="1805651" cy="1742021"/>
            </a:xfrm>
          </p:grpSpPr>
          <p:sp>
            <p:nvSpPr>
              <p:cNvPr id="73" name="Vertical Scroll 72"/>
              <p:cNvSpPr/>
              <p:nvPr/>
            </p:nvSpPr>
            <p:spPr>
              <a:xfrm>
                <a:off x="5555848" y="1006997"/>
                <a:ext cx="1805651" cy="1670730"/>
              </a:xfrm>
              <a:prstGeom prst="verticalScroll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5893391" y="1128936"/>
                <a:ext cx="1282450" cy="488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/>
                  <a:t>Diploma</a:t>
                </a:r>
                <a:endParaRPr lang="nl-BE" sz="1200" b="1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125366" y="1403967"/>
                <a:ext cx="860816" cy="488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dirty="0" smtClean="0"/>
                  <a:t>Alice</a:t>
                </a:r>
                <a:endParaRPr lang="nl-BE" sz="1200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682608" y="1663539"/>
                <a:ext cx="1554561" cy="760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BE" sz="1100" b="1" kern="500" dirty="0" smtClean="0"/>
                  <a:t>Master in </a:t>
                </a:r>
                <a:br>
                  <a:rPr lang="nl-BE" sz="1100" b="1" kern="500" dirty="0" smtClean="0"/>
                </a:br>
                <a:r>
                  <a:rPr lang="nl-BE" sz="1100" b="1" kern="500" dirty="0" smtClean="0"/>
                  <a:t>Lego Design</a:t>
                </a:r>
                <a:endParaRPr lang="nl-BE" sz="1100" b="1" kern="500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5723812" y="2260034"/>
                <a:ext cx="1488230" cy="488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dirty="0" smtClean="0"/>
                  <a:t>KU Leuven</a:t>
                </a:r>
                <a:endParaRPr lang="nl-BE" sz="1200" dirty="0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4334330" y="4462849"/>
              <a:ext cx="10208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Record</a:t>
              </a:r>
              <a:br>
                <a:rPr lang="nl-BE" sz="2000" b="1" dirty="0" smtClean="0"/>
              </a:br>
              <a:r>
                <a:rPr lang="nl-BE" sz="2000" b="1" dirty="0" err="1" smtClean="0"/>
                <a:t>keeping</a:t>
              </a:r>
              <a:endParaRPr lang="nl-BE" sz="2000" b="1" dirty="0"/>
            </a:p>
          </p:txBody>
        </p:sp>
      </p:grpSp>
      <p:sp>
        <p:nvSpPr>
          <p:cNvPr id="21522" name="Rounded Rectangle 21521"/>
          <p:cNvSpPr/>
          <p:nvPr/>
        </p:nvSpPr>
        <p:spPr>
          <a:xfrm>
            <a:off x="428263" y="6018835"/>
            <a:ext cx="8206451" cy="5092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Verminderd vertrouwen vereist in centrale / intermediaire partijen</a:t>
            </a:r>
            <a:endParaRPr lang="nl-BE" sz="2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34147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705101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329544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28282" y="2949443"/>
            <a:ext cx="3621806" cy="291352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64" name="Group 63"/>
          <p:cNvGrpSpPr/>
          <p:nvPr/>
        </p:nvGrpSpPr>
        <p:grpSpPr>
          <a:xfrm>
            <a:off x="4991261" y="3845633"/>
            <a:ext cx="1047338" cy="1702092"/>
            <a:chOff x="2935177" y="3468865"/>
            <a:chExt cx="1047338" cy="1702092"/>
          </a:xfrm>
        </p:grpSpPr>
        <p:pic>
          <p:nvPicPr>
            <p:cNvPr id="65" name="Picture 30" descr="https://openclipart.org/image/2400px/svg_to_png/217511/1429747035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742" y="3468865"/>
              <a:ext cx="994206" cy="99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2935177" y="4463071"/>
              <a:ext cx="10473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Transfer</a:t>
              </a:r>
              <a:br>
                <a:rPr lang="nl-BE" sz="2000" b="1" dirty="0" smtClean="0"/>
              </a:br>
              <a:r>
                <a:rPr lang="nl-BE" sz="2000" b="1" dirty="0" smtClean="0"/>
                <a:t>activa</a:t>
              </a:r>
              <a:endParaRPr lang="nl-BE" sz="2000" b="1" dirty="0"/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>
            <a:off x="5496487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76656" y="3122438"/>
            <a:ext cx="1833669" cy="260868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502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3920"/>
          </a:xfrm>
        </p:spPr>
        <p:txBody>
          <a:bodyPr/>
          <a:lstStyle/>
          <a:p>
            <a:r>
              <a:rPr lang="nl-BE" dirty="0" smtClean="0"/>
              <a:t>Data Transfer</a:t>
            </a:r>
            <a:endParaRPr lang="nl-BE" dirty="0"/>
          </a:p>
        </p:txBody>
      </p:sp>
      <p:grpSp>
        <p:nvGrpSpPr>
          <p:cNvPr id="7" name="Group 6"/>
          <p:cNvGrpSpPr/>
          <p:nvPr/>
        </p:nvGrpSpPr>
        <p:grpSpPr>
          <a:xfrm>
            <a:off x="3313845" y="4458547"/>
            <a:ext cx="1191480" cy="1287777"/>
            <a:chOff x="7214448" y="1755261"/>
            <a:chExt cx="1191480" cy="12877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90252" y="3370559"/>
            <a:ext cx="1191480" cy="1287777"/>
            <a:chOff x="7214448" y="1755261"/>
            <a:chExt cx="1191480" cy="12877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14319" y="3344466"/>
            <a:ext cx="1191480" cy="1287777"/>
            <a:chOff x="7214448" y="1755261"/>
            <a:chExt cx="1191480" cy="128777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35778" y="4449721"/>
            <a:ext cx="1191480" cy="1287777"/>
            <a:chOff x="7214448" y="1755261"/>
            <a:chExt cx="1191480" cy="128777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cxnSp>
        <p:nvCxnSpPr>
          <p:cNvPr id="4" name="Straight Connector 3"/>
          <p:cNvCxnSpPr/>
          <p:nvPr/>
        </p:nvCxnSpPr>
        <p:spPr>
          <a:xfrm flipV="1">
            <a:off x="2570480" y="2709200"/>
            <a:ext cx="0" cy="661359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694466" y="2391934"/>
            <a:ext cx="1516854" cy="1153906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694466" y="2709199"/>
            <a:ext cx="3405052" cy="110326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12" idx="2"/>
          </p:cNvCxnSpPr>
          <p:nvPr/>
        </p:nvCxnSpPr>
        <p:spPr>
          <a:xfrm flipH="1" flipV="1">
            <a:off x="2818452" y="2709199"/>
            <a:ext cx="783583" cy="1738379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769360" y="2391934"/>
            <a:ext cx="627632" cy="2055644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963348" y="2783840"/>
            <a:ext cx="2263910" cy="1689831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3068320" y="2709200"/>
            <a:ext cx="2225041" cy="1709514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653280" y="2437127"/>
            <a:ext cx="770654" cy="1977471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576333" y="2783840"/>
            <a:ext cx="837986" cy="164724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3452792" y="2709200"/>
            <a:ext cx="3089267" cy="1129359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4897120" y="2437127"/>
            <a:ext cx="1686121" cy="1216766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6612741" y="2709201"/>
            <a:ext cx="141141" cy="564678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8500" y="6556375"/>
            <a:ext cx="2133600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t>54</a:t>
            </a:fld>
            <a:endParaRPr lang="nl-BE" dirty="0"/>
          </a:p>
        </p:txBody>
      </p:sp>
      <p:grpSp>
        <p:nvGrpSpPr>
          <p:cNvPr id="39" name="Group 38"/>
          <p:cNvGrpSpPr/>
          <p:nvPr/>
        </p:nvGrpSpPr>
        <p:grpSpPr>
          <a:xfrm>
            <a:off x="2184111" y="1516708"/>
            <a:ext cx="1268681" cy="1192491"/>
            <a:chOff x="911364" y="4612773"/>
            <a:chExt cx="1268681" cy="1192491"/>
          </a:xfrm>
        </p:grpSpPr>
        <p:pic>
          <p:nvPicPr>
            <p:cNvPr id="41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/>
            <p:cNvSpPr/>
            <p:nvPr/>
          </p:nvSpPr>
          <p:spPr>
            <a:xfrm>
              <a:off x="911364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937660" y="1199443"/>
            <a:ext cx="1268681" cy="1192491"/>
            <a:chOff x="911364" y="4612773"/>
            <a:chExt cx="1268681" cy="1192491"/>
          </a:xfrm>
        </p:grpSpPr>
        <p:pic>
          <p:nvPicPr>
            <p:cNvPr id="46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/>
            <p:cNvSpPr/>
            <p:nvPr/>
          </p:nvSpPr>
          <p:spPr>
            <a:xfrm>
              <a:off x="911364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659335" y="1516708"/>
            <a:ext cx="1268681" cy="1192491"/>
            <a:chOff x="911364" y="4612773"/>
            <a:chExt cx="1268681" cy="1192491"/>
          </a:xfrm>
        </p:grpSpPr>
        <p:pic>
          <p:nvPicPr>
            <p:cNvPr id="51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angle 51"/>
            <p:cNvSpPr/>
            <p:nvPr/>
          </p:nvSpPr>
          <p:spPr>
            <a:xfrm>
              <a:off x="911364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368591" y="809228"/>
            <a:ext cx="640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</a:t>
            </a:r>
            <a:r>
              <a:rPr lang="nl-BE" dirty="0" smtClean="0"/>
              <a:t>b. Verzekerbaarheid: Is burger aangesloten bij een ziekenfonds?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910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soft33.eu/download/img_mc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92" y="2905729"/>
            <a:ext cx="2254234" cy="97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3920"/>
          </a:xfrm>
        </p:spPr>
        <p:txBody>
          <a:bodyPr/>
          <a:lstStyle/>
          <a:p>
            <a:r>
              <a:rPr lang="nl-BE" dirty="0" smtClean="0"/>
              <a:t>Data Transfer</a:t>
            </a:r>
            <a:endParaRPr lang="nl-BE" dirty="0"/>
          </a:p>
        </p:txBody>
      </p:sp>
      <p:grpSp>
        <p:nvGrpSpPr>
          <p:cNvPr id="7" name="Group 6"/>
          <p:cNvGrpSpPr/>
          <p:nvPr/>
        </p:nvGrpSpPr>
        <p:grpSpPr>
          <a:xfrm>
            <a:off x="3313845" y="4458547"/>
            <a:ext cx="1191480" cy="1287777"/>
            <a:chOff x="7214448" y="1755261"/>
            <a:chExt cx="1191480" cy="12877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84111" y="1516708"/>
            <a:ext cx="1268681" cy="1192491"/>
            <a:chOff x="911364" y="4612773"/>
            <a:chExt cx="1268681" cy="1192491"/>
          </a:xfrm>
        </p:grpSpPr>
        <p:pic>
          <p:nvPicPr>
            <p:cNvPr id="11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11364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90252" y="3370559"/>
            <a:ext cx="1191480" cy="1287777"/>
            <a:chOff x="7214448" y="1755261"/>
            <a:chExt cx="1191480" cy="12877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37660" y="1199443"/>
            <a:ext cx="1268681" cy="1192491"/>
            <a:chOff x="911364" y="4612773"/>
            <a:chExt cx="1268681" cy="1192491"/>
          </a:xfrm>
        </p:grpSpPr>
        <p:pic>
          <p:nvPicPr>
            <p:cNvPr id="17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911364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14319" y="3344466"/>
            <a:ext cx="1191480" cy="1287777"/>
            <a:chOff x="7214448" y="1755261"/>
            <a:chExt cx="1191480" cy="128777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59335" y="1516708"/>
            <a:ext cx="1268681" cy="1192491"/>
            <a:chOff x="911364" y="4612773"/>
            <a:chExt cx="1268681" cy="1192491"/>
          </a:xfrm>
        </p:grpSpPr>
        <p:pic>
          <p:nvPicPr>
            <p:cNvPr id="23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911364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35778" y="4449721"/>
            <a:ext cx="1191480" cy="1287777"/>
            <a:chOff x="7214448" y="1755261"/>
            <a:chExt cx="1191480" cy="128777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68591" y="809228"/>
            <a:ext cx="640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</a:t>
            </a:r>
            <a:r>
              <a:rPr lang="nl-BE" dirty="0" smtClean="0"/>
              <a:t>b. Verzekerbaarheid: Is burger aangesloten bij een ziekenfonds?</a:t>
            </a:r>
            <a:endParaRPr lang="nl-BE" dirty="0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2694466" y="3641439"/>
            <a:ext cx="848834" cy="171029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12" idx="2"/>
          </p:cNvCxnSpPr>
          <p:nvPr/>
        </p:nvCxnSpPr>
        <p:spPr>
          <a:xfrm flipH="1" flipV="1">
            <a:off x="2818452" y="2709199"/>
            <a:ext cx="724848" cy="503901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18" idx="2"/>
          </p:cNvCxnSpPr>
          <p:nvPr/>
        </p:nvCxnSpPr>
        <p:spPr>
          <a:xfrm flipV="1">
            <a:off x="4572001" y="2391934"/>
            <a:ext cx="0" cy="710326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963348" y="3838559"/>
            <a:ext cx="247972" cy="635113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5095241" y="3812466"/>
            <a:ext cx="198122" cy="606249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610678" y="2598448"/>
            <a:ext cx="447160" cy="307282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5707026" y="3517900"/>
            <a:ext cx="835035" cy="320661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04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3920"/>
          </a:xfrm>
        </p:spPr>
        <p:txBody>
          <a:bodyPr/>
          <a:lstStyle/>
          <a:p>
            <a:r>
              <a:rPr lang="nl-BE" dirty="0" smtClean="0"/>
              <a:t>Data Transfer</a:t>
            </a:r>
            <a:endParaRPr lang="nl-BE" dirty="0"/>
          </a:p>
        </p:txBody>
      </p:sp>
      <p:grpSp>
        <p:nvGrpSpPr>
          <p:cNvPr id="7" name="Group 6"/>
          <p:cNvGrpSpPr/>
          <p:nvPr/>
        </p:nvGrpSpPr>
        <p:grpSpPr>
          <a:xfrm>
            <a:off x="3313845" y="4458547"/>
            <a:ext cx="1191480" cy="1287777"/>
            <a:chOff x="7214448" y="1755261"/>
            <a:chExt cx="1191480" cy="12877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84111" y="1516708"/>
            <a:ext cx="1268681" cy="1192491"/>
            <a:chOff x="911364" y="4612773"/>
            <a:chExt cx="1268681" cy="1192491"/>
          </a:xfrm>
        </p:grpSpPr>
        <p:pic>
          <p:nvPicPr>
            <p:cNvPr id="11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11364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90252" y="3370559"/>
            <a:ext cx="1191480" cy="1287777"/>
            <a:chOff x="7214448" y="1755261"/>
            <a:chExt cx="1191480" cy="12877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14319" y="3344466"/>
            <a:ext cx="1191480" cy="1287777"/>
            <a:chOff x="7214448" y="1755261"/>
            <a:chExt cx="1191480" cy="128777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59335" y="1516708"/>
            <a:ext cx="1268681" cy="1192491"/>
            <a:chOff x="911364" y="4612773"/>
            <a:chExt cx="1268681" cy="1192491"/>
          </a:xfrm>
        </p:grpSpPr>
        <p:pic>
          <p:nvPicPr>
            <p:cNvPr id="23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911364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35778" y="4449721"/>
            <a:ext cx="1191480" cy="1287777"/>
            <a:chOff x="7214448" y="1755261"/>
            <a:chExt cx="1191480" cy="128777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sp>
        <p:nvSpPr>
          <p:cNvPr id="30" name="Left-Right Arrow 29"/>
          <p:cNvSpPr/>
          <p:nvPr/>
        </p:nvSpPr>
        <p:spPr>
          <a:xfrm rot="20366235">
            <a:off x="3309892" y="1678626"/>
            <a:ext cx="677592" cy="36576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Left-Right Arrow 33"/>
          <p:cNvSpPr/>
          <p:nvPr/>
        </p:nvSpPr>
        <p:spPr>
          <a:xfrm rot="1780545">
            <a:off x="5135937" y="1678625"/>
            <a:ext cx="677592" cy="36576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Left-Right Arrow 34"/>
          <p:cNvSpPr/>
          <p:nvPr/>
        </p:nvSpPr>
        <p:spPr>
          <a:xfrm rot="15251579">
            <a:off x="6156714" y="2811878"/>
            <a:ext cx="677592" cy="36576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Left-Right Arrow 35"/>
          <p:cNvSpPr/>
          <p:nvPr/>
        </p:nvSpPr>
        <p:spPr>
          <a:xfrm rot="17199752">
            <a:off x="2242851" y="2903328"/>
            <a:ext cx="677592" cy="36576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Left-Right Arrow 36"/>
          <p:cNvSpPr/>
          <p:nvPr/>
        </p:nvSpPr>
        <p:spPr>
          <a:xfrm rot="20366235">
            <a:off x="5954876" y="4596342"/>
            <a:ext cx="677592" cy="36576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8" name="Left-Right Arrow 37"/>
          <p:cNvSpPr/>
          <p:nvPr/>
        </p:nvSpPr>
        <p:spPr>
          <a:xfrm rot="1281705">
            <a:off x="2720653" y="4712617"/>
            <a:ext cx="677592" cy="36576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9" name="Left-Right Arrow 38"/>
          <p:cNvSpPr/>
          <p:nvPr/>
        </p:nvSpPr>
        <p:spPr>
          <a:xfrm>
            <a:off x="4358186" y="4902233"/>
            <a:ext cx="677592" cy="36576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1" name="Rounded Rectangle 40"/>
          <p:cNvSpPr/>
          <p:nvPr/>
        </p:nvSpPr>
        <p:spPr>
          <a:xfrm>
            <a:off x="5423933" y="5892801"/>
            <a:ext cx="3306498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/>
              <a:t>Geen high availability vereist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93440" y="5892800"/>
            <a:ext cx="4721103" cy="36576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dirty="0"/>
              <a:t>Iedereen steeds meest recente </a:t>
            </a:r>
            <a:r>
              <a:rPr lang="nl-BE" sz="2000" dirty="0" smtClean="0"/>
              <a:t>informatie</a:t>
            </a:r>
            <a:endParaRPr lang="nl-BE" sz="2000" dirty="0"/>
          </a:p>
        </p:txBody>
      </p:sp>
      <p:sp>
        <p:nvSpPr>
          <p:cNvPr id="43" name="Rounded Rectangle 42"/>
          <p:cNvSpPr/>
          <p:nvPr/>
        </p:nvSpPr>
        <p:spPr>
          <a:xfrm>
            <a:off x="493440" y="6390640"/>
            <a:ext cx="8236991" cy="36576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dirty="0" smtClean="0"/>
              <a:t>Mogelijks extra bescherming (cryptografie) vereist→ extra complexiteit</a:t>
            </a:r>
            <a:endParaRPr lang="nl-BE" sz="2000" dirty="0"/>
          </a:p>
        </p:txBody>
      </p:sp>
      <p:sp>
        <p:nvSpPr>
          <p:cNvPr id="4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8500" y="6556375"/>
            <a:ext cx="2133600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t>56</a:t>
            </a:fld>
            <a:endParaRPr lang="nl-BE" dirty="0"/>
          </a:p>
        </p:txBody>
      </p:sp>
      <p:grpSp>
        <p:nvGrpSpPr>
          <p:cNvPr id="44" name="Group 43"/>
          <p:cNvGrpSpPr/>
          <p:nvPr/>
        </p:nvGrpSpPr>
        <p:grpSpPr>
          <a:xfrm>
            <a:off x="3937660" y="1199443"/>
            <a:ext cx="1268681" cy="1192491"/>
            <a:chOff x="911364" y="4612773"/>
            <a:chExt cx="1268681" cy="1192491"/>
          </a:xfrm>
        </p:grpSpPr>
        <p:pic>
          <p:nvPicPr>
            <p:cNvPr id="45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45"/>
            <p:cNvSpPr/>
            <p:nvPr/>
          </p:nvSpPr>
          <p:spPr>
            <a:xfrm>
              <a:off x="911364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368591" y="809228"/>
            <a:ext cx="640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</a:t>
            </a:r>
            <a:r>
              <a:rPr lang="nl-BE" dirty="0" smtClean="0"/>
              <a:t>b. Verzekerbaarheid: Is burger aangesloten bij een ziekenfonds?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1122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2"/>
            <a:ext cx="8229600" cy="1143000"/>
          </a:xfrm>
        </p:spPr>
        <p:txBody>
          <a:bodyPr/>
          <a:lstStyle/>
          <a:p>
            <a:r>
              <a:rPr lang="nl-BE" dirty="0" smtClean="0"/>
              <a:t>Blockchain Toepassingen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57</a:t>
            </a:fld>
            <a:endParaRPr lang="nl-BE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3516235" y="1213481"/>
            <a:ext cx="2035955" cy="765131"/>
            <a:chOff x="1580004" y="2304504"/>
            <a:chExt cx="1953173" cy="734020"/>
          </a:xfrm>
        </p:grpSpPr>
        <p:grpSp>
          <p:nvGrpSpPr>
            <p:cNvPr id="15" name="Group 14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8" name="Elbow Connector 17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720107" y="2026652"/>
            <a:ext cx="171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smtClean="0"/>
              <a:t>Blockchain 1.0</a:t>
            </a:r>
            <a:endParaRPr lang="nl-BE" sz="2000" b="1" dirty="0"/>
          </a:p>
        </p:txBody>
      </p:sp>
      <p:cxnSp>
        <p:nvCxnSpPr>
          <p:cNvPr id="21510" name="Elbow Connector 21509"/>
          <p:cNvCxnSpPr>
            <a:stCxn id="3" idx="2"/>
          </p:cNvCxnSpPr>
          <p:nvPr/>
        </p:nvCxnSpPr>
        <p:spPr>
          <a:xfrm rot="5400000">
            <a:off x="2826439" y="1324945"/>
            <a:ext cx="648400" cy="2852034"/>
          </a:xfrm>
          <a:prstGeom prst="bentConnector2">
            <a:avLst/>
          </a:prstGeom>
          <a:ln w="635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16" name="Elbow Connector 21515"/>
          <p:cNvCxnSpPr>
            <a:stCxn id="3" idx="2"/>
          </p:cNvCxnSpPr>
          <p:nvPr/>
        </p:nvCxnSpPr>
        <p:spPr>
          <a:xfrm rot="16200000" flipH="1">
            <a:off x="5642954" y="1360463"/>
            <a:ext cx="648401" cy="2780997"/>
          </a:xfrm>
          <a:prstGeom prst="bentConnector2">
            <a:avLst/>
          </a:prstGeom>
          <a:ln w="635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1053221" y="3864140"/>
            <a:ext cx="1342803" cy="1665078"/>
            <a:chOff x="937110" y="3468865"/>
            <a:chExt cx="1342803" cy="1665078"/>
          </a:xfrm>
        </p:grpSpPr>
        <p:pic>
          <p:nvPicPr>
            <p:cNvPr id="62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915" y="3468865"/>
              <a:ext cx="957192" cy="957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937110" y="4426057"/>
              <a:ext cx="13428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Financiële</a:t>
              </a:r>
              <a:br>
                <a:rPr lang="nl-BE" sz="2000" b="1" dirty="0" smtClean="0"/>
              </a:br>
              <a:r>
                <a:rPr lang="nl-BE" sz="2000" b="1" dirty="0" smtClean="0"/>
                <a:t>transacties</a:t>
              </a:r>
              <a:endParaRPr lang="nl-BE" sz="2000" b="1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808990" y="3845633"/>
            <a:ext cx="1059669" cy="1702092"/>
            <a:chOff x="5633209" y="3468865"/>
            <a:chExt cx="1059669" cy="1702092"/>
          </a:xfrm>
        </p:grpSpPr>
        <p:pic>
          <p:nvPicPr>
            <p:cNvPr id="68" name="Picture 2" descr="http://findicons.com/files/icons/977/rrze/720/data_transf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3209" y="3468865"/>
              <a:ext cx="1043725" cy="1043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5670867" y="4463071"/>
              <a:ext cx="10220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Data</a:t>
              </a:r>
              <a:br>
                <a:rPr lang="nl-BE" sz="2000" b="1" dirty="0" smtClean="0"/>
              </a:br>
              <a:r>
                <a:rPr lang="nl-BE" sz="2000" b="1" dirty="0" smtClean="0"/>
                <a:t>transfer</a:t>
              </a:r>
              <a:endParaRPr lang="nl-BE" sz="2000" b="1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192981" y="3885612"/>
            <a:ext cx="1027888" cy="1622134"/>
            <a:chOff x="4327299" y="3548601"/>
            <a:chExt cx="1027888" cy="1622134"/>
          </a:xfrm>
        </p:grpSpPr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4327299" y="3548601"/>
              <a:ext cx="1022863" cy="986818"/>
              <a:chOff x="5555848" y="1006997"/>
              <a:chExt cx="1805651" cy="1742021"/>
            </a:xfrm>
          </p:grpSpPr>
          <p:sp>
            <p:nvSpPr>
              <p:cNvPr id="73" name="Vertical Scroll 72"/>
              <p:cNvSpPr/>
              <p:nvPr/>
            </p:nvSpPr>
            <p:spPr>
              <a:xfrm>
                <a:off x="5555848" y="1006997"/>
                <a:ext cx="1805651" cy="1670730"/>
              </a:xfrm>
              <a:prstGeom prst="verticalScroll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5893391" y="1128936"/>
                <a:ext cx="1282450" cy="488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/>
                  <a:t>Diploma</a:t>
                </a:r>
                <a:endParaRPr lang="nl-BE" sz="1200" b="1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125366" y="1403967"/>
                <a:ext cx="860816" cy="488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dirty="0" smtClean="0"/>
                  <a:t>Alice</a:t>
                </a:r>
                <a:endParaRPr lang="nl-BE" sz="1200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682608" y="1663539"/>
                <a:ext cx="1554561" cy="760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BE" sz="1100" b="1" kern="500" dirty="0" smtClean="0"/>
                  <a:t>Master in </a:t>
                </a:r>
                <a:br>
                  <a:rPr lang="nl-BE" sz="1100" b="1" kern="500" dirty="0" smtClean="0"/>
                </a:br>
                <a:r>
                  <a:rPr lang="nl-BE" sz="1100" b="1" kern="500" dirty="0" smtClean="0"/>
                  <a:t>Lego Design</a:t>
                </a:r>
                <a:endParaRPr lang="nl-BE" sz="1100" b="1" kern="500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5723812" y="2260034"/>
                <a:ext cx="1488230" cy="488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dirty="0" smtClean="0"/>
                  <a:t>KU Leuven</a:t>
                </a:r>
                <a:endParaRPr lang="nl-BE" sz="1200" dirty="0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4334330" y="4462849"/>
              <a:ext cx="10208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Record</a:t>
              </a:r>
              <a:br>
                <a:rPr lang="nl-BE" sz="2000" b="1" dirty="0" smtClean="0"/>
              </a:br>
              <a:r>
                <a:rPr lang="nl-BE" sz="2000" b="1" dirty="0" err="1" smtClean="0"/>
                <a:t>keeping</a:t>
              </a:r>
              <a:endParaRPr lang="nl-BE" sz="2000" b="1" dirty="0"/>
            </a:p>
          </p:txBody>
        </p:sp>
      </p:grpSp>
      <p:sp>
        <p:nvSpPr>
          <p:cNvPr id="21522" name="Rounded Rectangle 21521"/>
          <p:cNvSpPr/>
          <p:nvPr/>
        </p:nvSpPr>
        <p:spPr>
          <a:xfrm>
            <a:off x="428263" y="6018835"/>
            <a:ext cx="8206451" cy="5092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Verminderd vertrouwen vereist in centrale / intermediaire partijen</a:t>
            </a:r>
            <a:endParaRPr lang="nl-BE" sz="2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34147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705101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329544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4991261" y="3845633"/>
            <a:ext cx="1047338" cy="1702092"/>
            <a:chOff x="2935177" y="3468865"/>
            <a:chExt cx="1047338" cy="1702092"/>
          </a:xfrm>
        </p:grpSpPr>
        <p:pic>
          <p:nvPicPr>
            <p:cNvPr id="65" name="Picture 30" descr="https://openclipart.org/image/2400px/svg_to_png/217511/1429747035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742" y="3468865"/>
              <a:ext cx="994206" cy="99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2935177" y="4463071"/>
              <a:ext cx="10473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b="1" dirty="0" smtClean="0"/>
                <a:t>Transfer</a:t>
              </a:r>
              <a:br>
                <a:rPr lang="nl-BE" sz="2000" b="1" dirty="0" smtClean="0"/>
              </a:br>
              <a:r>
                <a:rPr lang="nl-BE" sz="2000" b="1" dirty="0" smtClean="0"/>
                <a:t>activa</a:t>
              </a:r>
              <a:endParaRPr lang="nl-BE" sz="2000" b="1" dirty="0"/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>
            <a:off x="5496487" y="3075162"/>
            <a:ext cx="0" cy="593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4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58</a:t>
            </a:fld>
            <a:endParaRPr lang="nl-BE" dirty="0"/>
          </a:p>
        </p:txBody>
      </p:sp>
      <p:sp>
        <p:nvSpPr>
          <p:cNvPr id="15" name="TextBox 14"/>
          <p:cNvSpPr txBox="1"/>
          <p:nvPr/>
        </p:nvSpPr>
        <p:spPr>
          <a:xfrm>
            <a:off x="43177" y="854611"/>
            <a:ext cx="23148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Unpermissioned</a:t>
            </a:r>
            <a:endParaRPr lang="nl-BE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Iedereen kan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blokken creëren</a:t>
            </a:r>
          </a:p>
          <a:p>
            <a:pPr marL="342900" indent="-342900">
              <a:buFontTx/>
              <a:buChar char="-"/>
            </a:pPr>
            <a:r>
              <a:rPr lang="nl-B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Gedistribueerder</a:t>
            </a:r>
            <a:endParaRPr lang="nl-BE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ncentives d.m.v.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cryptogeld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Vaak resource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intensive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220" y="3354797"/>
            <a:ext cx="240008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Permissioned</a:t>
            </a:r>
            <a:endParaRPr lang="nl-BE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blokcreatie </a:t>
            </a: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door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geselecteerden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nl-B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whitelist</a:t>
            </a: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nl-B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Gecentraliseerder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Cryptogeld niet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vereist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Resource efficiënt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17220" y="5818518"/>
            <a:ext cx="1770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Blockchain 2.0 </a:t>
            </a:r>
            <a:br>
              <a:rPr lang="nl-B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Rekenkracht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 blockchain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0386" y="5818518"/>
            <a:ext cx="17130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Blockchain 1.0</a:t>
            </a:r>
          </a:p>
          <a:p>
            <a:pPr algn="ctr"/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Opslag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 blockchain</a:t>
            </a:r>
            <a:r>
              <a:rPr lang="nl-B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nl-B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2400301" y="854611"/>
            <a:ext cx="4978399" cy="4986331"/>
            <a:chOff x="2400301" y="345853"/>
            <a:chExt cx="5761675" cy="5770855"/>
          </a:xfrm>
        </p:grpSpPr>
        <p:sp>
          <p:nvSpPr>
            <p:cNvPr id="7" name="Rectangle 6"/>
            <p:cNvSpPr>
              <a:spLocks noChangeAspect="1"/>
            </p:cNvSpPr>
            <p:nvPr/>
          </p:nvSpPr>
          <p:spPr>
            <a:xfrm>
              <a:off x="2400301" y="345854"/>
              <a:ext cx="2877304" cy="28968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Rectangle 8"/>
            <p:cNvSpPr>
              <a:spLocks noChangeAspect="1"/>
            </p:cNvSpPr>
            <p:nvPr/>
          </p:nvSpPr>
          <p:spPr>
            <a:xfrm>
              <a:off x="5284673" y="3239405"/>
              <a:ext cx="2877303" cy="2877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34" name="Picture 33" descr="http://www.multichain.com/img/multichain-temp-logo-248x48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175" y="4452833"/>
              <a:ext cx="2736312" cy="529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s://ip.bitcointalk.org/?u=https%3A%2F%2Fdl.dropboxusercontent.com%2Fu%2F59597%2FBC_graphics%2FBC_Logotype.png&amp;t=566&amp;c=-_LjVxSUkVY0C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535" y="1434840"/>
              <a:ext cx="2520280" cy="527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400301" y="345853"/>
              <a:ext cx="5761675" cy="57708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18" name="Straight Connector 17"/>
            <p:cNvCxnSpPr>
              <a:stCxn id="10" idx="1"/>
              <a:endCxn id="10" idx="3"/>
            </p:cNvCxnSpPr>
            <p:nvPr/>
          </p:nvCxnSpPr>
          <p:spPr>
            <a:xfrm>
              <a:off x="2400301" y="3231281"/>
              <a:ext cx="5761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" idx="0"/>
              <a:endCxn id="10" idx="2"/>
            </p:cNvCxnSpPr>
            <p:nvPr/>
          </p:nvCxnSpPr>
          <p:spPr>
            <a:xfrm>
              <a:off x="5281139" y="345853"/>
              <a:ext cx="0" cy="57708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-6176"/>
            <a:ext cx="8229600" cy="831676"/>
          </a:xfrm>
        </p:spPr>
        <p:txBody>
          <a:bodyPr>
            <a:normAutofit/>
          </a:bodyPr>
          <a:lstStyle/>
          <a:p>
            <a:r>
              <a:rPr lang="nl-BE" dirty="0" smtClean="0"/>
              <a:t>Enkele Blockchain Platformen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204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59</a:t>
            </a:fld>
            <a:endParaRPr lang="nl-BE" dirty="0"/>
          </a:p>
        </p:txBody>
      </p:sp>
      <p:sp>
        <p:nvSpPr>
          <p:cNvPr id="15" name="TextBox 14"/>
          <p:cNvSpPr txBox="1"/>
          <p:nvPr/>
        </p:nvSpPr>
        <p:spPr>
          <a:xfrm>
            <a:off x="43177" y="854611"/>
            <a:ext cx="23148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Unpermissioned</a:t>
            </a:r>
            <a:endParaRPr lang="nl-BE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Iedereen kan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blokken creëren</a:t>
            </a:r>
          </a:p>
          <a:p>
            <a:pPr marL="342900" indent="-342900">
              <a:buFontTx/>
              <a:buChar char="-"/>
            </a:pPr>
            <a:r>
              <a:rPr lang="nl-B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Gedistribueerder</a:t>
            </a:r>
            <a:endParaRPr lang="nl-BE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ncentives d.m.v.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cryptogeld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Vaak resource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intensive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220" y="3354797"/>
            <a:ext cx="240008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Permissioned</a:t>
            </a:r>
            <a:endParaRPr lang="nl-BE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blokcreatie </a:t>
            </a: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door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geselecteerden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nl-B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whitelist</a:t>
            </a: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nl-B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Gecentraliseerder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Cryptogeld niet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vereist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Resource efficiënt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17220" y="5818518"/>
            <a:ext cx="1770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Blockchain 2.0 </a:t>
            </a:r>
            <a:br>
              <a:rPr lang="nl-B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Rekenkracht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 blockchain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0386" y="5818518"/>
            <a:ext cx="17130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Blockchain 1.0</a:t>
            </a:r>
          </a:p>
          <a:p>
            <a:pPr algn="ctr"/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Opslag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 blockchain</a:t>
            </a:r>
            <a:r>
              <a:rPr lang="nl-B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nl-B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2400301" y="854611"/>
            <a:ext cx="4978399" cy="4986331"/>
            <a:chOff x="2400301" y="345853"/>
            <a:chExt cx="5761675" cy="5770855"/>
          </a:xfrm>
        </p:grpSpPr>
        <p:sp>
          <p:nvSpPr>
            <p:cNvPr id="7" name="Rectangle 6"/>
            <p:cNvSpPr>
              <a:spLocks noChangeAspect="1"/>
            </p:cNvSpPr>
            <p:nvPr/>
          </p:nvSpPr>
          <p:spPr>
            <a:xfrm>
              <a:off x="2400301" y="345854"/>
              <a:ext cx="2877304" cy="28968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Rectangle 8"/>
            <p:cNvSpPr>
              <a:spLocks noChangeAspect="1"/>
            </p:cNvSpPr>
            <p:nvPr/>
          </p:nvSpPr>
          <p:spPr>
            <a:xfrm>
              <a:off x="5284673" y="3239405"/>
              <a:ext cx="2877303" cy="2877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00301" y="345853"/>
              <a:ext cx="5761675" cy="57708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18" name="Straight Connector 17"/>
            <p:cNvCxnSpPr>
              <a:stCxn id="10" idx="1"/>
              <a:endCxn id="10" idx="3"/>
            </p:cNvCxnSpPr>
            <p:nvPr/>
          </p:nvCxnSpPr>
          <p:spPr>
            <a:xfrm>
              <a:off x="2400301" y="3231281"/>
              <a:ext cx="5761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" idx="0"/>
              <a:endCxn id="10" idx="2"/>
            </p:cNvCxnSpPr>
            <p:nvPr/>
          </p:nvCxnSpPr>
          <p:spPr>
            <a:xfrm>
              <a:off x="5281139" y="345853"/>
              <a:ext cx="0" cy="57708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-6176"/>
            <a:ext cx="8229600" cy="831676"/>
          </a:xfrm>
        </p:spPr>
        <p:txBody>
          <a:bodyPr>
            <a:normAutofit/>
          </a:bodyPr>
          <a:lstStyle/>
          <a:p>
            <a:r>
              <a:rPr lang="nl-BE" dirty="0" smtClean="0"/>
              <a:t>Enkele Blockchain Platformen</a:t>
            </a:r>
            <a:endParaRPr lang="nl-BE" dirty="0"/>
          </a:p>
        </p:txBody>
      </p:sp>
      <p:sp>
        <p:nvSpPr>
          <p:cNvPr id="2" name="Rounded Rectangle 1"/>
          <p:cNvSpPr/>
          <p:nvPr/>
        </p:nvSpPr>
        <p:spPr>
          <a:xfrm>
            <a:off x="2830288" y="3844500"/>
            <a:ext cx="4127111" cy="15548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smtClean="0"/>
              <a:t>Vaak de betere keuze voor eigen blockchain want meer controle</a:t>
            </a:r>
            <a:endParaRPr lang="nl-BE" sz="2400" dirty="0"/>
          </a:p>
        </p:txBody>
      </p:sp>
      <p:sp>
        <p:nvSpPr>
          <p:cNvPr id="20" name="Rounded Rectangle 19"/>
          <p:cNvSpPr/>
          <p:nvPr/>
        </p:nvSpPr>
        <p:spPr>
          <a:xfrm>
            <a:off x="2837548" y="1355352"/>
            <a:ext cx="4127111" cy="15548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smtClean="0"/>
              <a:t>Gebruik bestaande, </a:t>
            </a:r>
            <a:br>
              <a:rPr lang="nl-BE" sz="2400" dirty="0" smtClean="0"/>
            </a:br>
            <a:r>
              <a:rPr lang="nl-BE" sz="2400" dirty="0" smtClean="0"/>
              <a:t>publieke blockchain </a:t>
            </a:r>
            <a:br>
              <a:rPr lang="nl-BE" sz="2400" dirty="0" smtClean="0"/>
            </a:br>
            <a:r>
              <a:rPr lang="nl-BE" sz="2400" dirty="0" smtClean="0"/>
              <a:t>(of een goede firewall)</a:t>
            </a:r>
            <a:br>
              <a:rPr lang="nl-BE" sz="2400" dirty="0" smtClean="0"/>
            </a:br>
            <a:r>
              <a:rPr lang="nl-BE" sz="2400" dirty="0" err="1" smtClean="0"/>
              <a:t>Zoniet</a:t>
            </a:r>
            <a:r>
              <a:rPr lang="nl-BE" sz="2400" dirty="0" smtClean="0"/>
              <a:t> kwetsbaar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26775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41797" y="1295400"/>
            <a:ext cx="8060406" cy="1752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BE" dirty="0" smtClean="0"/>
              <a:t>Blockchain &amp; overheid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6</a:t>
            </a:fld>
            <a:endParaRPr lang="nl-BE" dirty="0"/>
          </a:p>
        </p:txBody>
      </p:sp>
      <p:sp>
        <p:nvSpPr>
          <p:cNvPr id="238" name="Rounded Rectangle 237"/>
          <p:cNvSpPr/>
          <p:nvPr/>
        </p:nvSpPr>
        <p:spPr>
          <a:xfrm>
            <a:off x="2395718" y="3852881"/>
            <a:ext cx="4352565" cy="985817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/>
              <a:t>G</a:t>
            </a:r>
            <a:r>
              <a:rPr lang="nl-BE" sz="2000" b="1" dirty="0" smtClean="0"/>
              <a:t>ecoördineerde aanpak noodzakelijk</a:t>
            </a:r>
          </a:p>
          <a:p>
            <a:pPr algn="ctr"/>
            <a:r>
              <a:rPr lang="nl-BE" sz="2000" b="1" dirty="0" smtClean="0"/>
              <a:t>om te komen tot blockchain ecosystemen over instellingen heen</a:t>
            </a:r>
            <a:endParaRPr lang="nl-BE" sz="2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706897" y="1529853"/>
            <a:ext cx="7730206" cy="1220142"/>
            <a:chOff x="1007394" y="1529853"/>
            <a:chExt cx="7730206" cy="1220142"/>
          </a:xfrm>
        </p:grpSpPr>
        <p:pic>
          <p:nvPicPr>
            <p:cNvPr id="19458" name="Picture 2" descr="http://en.agremo.pl/templates/default/public/images/icon1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394" y="1559370"/>
              <a:ext cx="1190625" cy="119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8" name="Picture 2" descr="http://en.agremo.pl/templates/default/public/images/icon1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903" y="1559370"/>
              <a:ext cx="1190625" cy="119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" name="Picture 2" descr="http://en.agremo.pl/templates/default/public/images/icon1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412" y="1559369"/>
              <a:ext cx="1190625" cy="119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0" name="Picture 2" descr="http://en.agremo.pl/templates/default/public/images/icon1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921" y="1559368"/>
              <a:ext cx="1190625" cy="119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1" name="Rounded Rectangle 390"/>
            <p:cNvSpPr/>
            <p:nvPr/>
          </p:nvSpPr>
          <p:spPr>
            <a:xfrm>
              <a:off x="4893594" y="1580373"/>
              <a:ext cx="3844006" cy="114861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400" b="1" dirty="0" smtClean="0"/>
                <a:t>Silo 2.0</a:t>
              </a:r>
              <a:br>
                <a:rPr lang="nl-BE" sz="2400" b="1" dirty="0" smtClean="0"/>
              </a:br>
              <a:r>
                <a:rPr lang="nl-BE" sz="2000" b="1" dirty="0" smtClean="0"/>
                <a:t>Gevaar data verspreid in diverse geïsoleerde </a:t>
              </a:r>
              <a:r>
                <a:rPr lang="nl-BE" sz="2000" b="1" dirty="0" err="1" smtClean="0"/>
                <a:t>blockchains</a:t>
              </a:r>
              <a:endParaRPr lang="nl-BE" sz="2000" b="1" dirty="0"/>
            </a:p>
          </p:txBody>
        </p:sp>
        <p:pic>
          <p:nvPicPr>
            <p:cNvPr id="89" name="Picture 2" descr="http://en.agremo.pl/templates/default/public/images/icon1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5429" y="1529853"/>
              <a:ext cx="1190625" cy="119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0" name="Down Arrow 89"/>
          <p:cNvSpPr/>
          <p:nvPr/>
        </p:nvSpPr>
        <p:spPr>
          <a:xfrm>
            <a:off x="4291013" y="3204334"/>
            <a:ext cx="561975" cy="43815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30" name="Group 29"/>
          <p:cNvGrpSpPr/>
          <p:nvPr/>
        </p:nvGrpSpPr>
        <p:grpSpPr>
          <a:xfrm>
            <a:off x="942629" y="5422897"/>
            <a:ext cx="7258743" cy="543704"/>
            <a:chOff x="926638" y="5422897"/>
            <a:chExt cx="7258743" cy="543704"/>
          </a:xfrm>
        </p:grpSpPr>
        <p:sp>
          <p:nvSpPr>
            <p:cNvPr id="97" name="Rounded Rectangle 96"/>
            <p:cNvSpPr/>
            <p:nvPr/>
          </p:nvSpPr>
          <p:spPr>
            <a:xfrm>
              <a:off x="4730081" y="5422897"/>
              <a:ext cx="3455300" cy="543703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b="1" dirty="0" smtClean="0"/>
                <a:t>Gemeenschappelijke visie</a:t>
              </a:r>
              <a:endParaRPr lang="nl-BE" sz="2000" b="1" dirty="0"/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926638" y="5422898"/>
              <a:ext cx="3410316" cy="54370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000" b="1" dirty="0" smtClean="0"/>
                <a:t>Gemeenschappelijk platform</a:t>
              </a:r>
              <a:endParaRPr lang="nl-BE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59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715808" y="908719"/>
            <a:ext cx="4176464" cy="5319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tangle 2"/>
          <p:cNvSpPr/>
          <p:nvPr/>
        </p:nvSpPr>
        <p:spPr>
          <a:xfrm>
            <a:off x="179512" y="908719"/>
            <a:ext cx="4176464" cy="5319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801360"/>
          </a:xfrm>
        </p:spPr>
        <p:txBody>
          <a:bodyPr/>
          <a:lstStyle/>
          <a:p>
            <a:r>
              <a:rPr lang="nl-BE" dirty="0" smtClean="0"/>
              <a:t>Uitdagingen</a:t>
            </a:r>
            <a:endParaRPr lang="nl-BE" dirty="0"/>
          </a:p>
        </p:txBody>
      </p:sp>
      <p:sp>
        <p:nvSpPr>
          <p:cNvPr id="13" name="TextBox 12"/>
          <p:cNvSpPr txBox="1"/>
          <p:nvPr/>
        </p:nvSpPr>
        <p:spPr>
          <a:xfrm>
            <a:off x="971600" y="6351711"/>
            <a:ext cx="7105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=&gt; Veel onderzoek om deze u</a:t>
            </a:r>
            <a:r>
              <a:rPr lang="nl-BE" sz="2400" dirty="0" smtClean="0"/>
              <a:t>i</a:t>
            </a:r>
            <a:r>
              <a:rPr lang="nl-BE" sz="2400" b="1" dirty="0" smtClean="0"/>
              <a:t>tdagingen aan te pakken</a:t>
            </a:r>
            <a:endParaRPr lang="nl-BE" sz="2400" b="1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>
          <a:xfrm>
            <a:off x="4903492" y="2549765"/>
            <a:ext cx="3672408" cy="1052425"/>
            <a:chOff x="4732877" y="4005994"/>
            <a:chExt cx="4315559" cy="1368152"/>
          </a:xfrm>
        </p:grpSpPr>
        <p:sp>
          <p:nvSpPr>
            <p:cNvPr id="14" name="Rounded Rectangle 13"/>
            <p:cNvSpPr/>
            <p:nvPr/>
          </p:nvSpPr>
          <p:spPr>
            <a:xfrm>
              <a:off x="4732877" y="4005994"/>
              <a:ext cx="4315559" cy="1368152"/>
            </a:xfrm>
            <a:prstGeom prst="roundRect">
              <a:avLst>
                <a:gd name="adj" fmla="val 1201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2000" rtlCol="0" anchor="ctr"/>
            <a:lstStyle/>
            <a:p>
              <a:r>
                <a:rPr lang="nl-BE" sz="2000" b="1" dirty="0" smtClean="0"/>
                <a:t> Standaardisatie</a:t>
              </a:r>
              <a:endParaRPr lang="nl-BE" dirty="0" smtClean="0"/>
            </a:p>
          </p:txBody>
        </p:sp>
        <p:sp>
          <p:nvSpPr>
            <p:cNvPr id="15" name="Rounded Rectangle 14"/>
            <p:cNvSpPr>
              <a:spLocks noChangeAspect="1"/>
            </p:cNvSpPr>
            <p:nvPr/>
          </p:nvSpPr>
          <p:spPr>
            <a:xfrm>
              <a:off x="4863105" y="4135561"/>
              <a:ext cx="1092204" cy="1092204"/>
            </a:xfrm>
            <a:prstGeom prst="roundRect">
              <a:avLst>
                <a:gd name="adj" fmla="val 11728"/>
              </a:avLst>
            </a:prstGeom>
            <a:blipFill>
              <a:blip r:embed="rId3"/>
              <a:stretch>
                <a:fillRect/>
              </a:stretch>
            </a:blip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5536" y="4509120"/>
            <a:ext cx="3744416" cy="1368152"/>
            <a:chOff x="4732877" y="4005994"/>
            <a:chExt cx="3744416" cy="1368152"/>
          </a:xfrm>
        </p:grpSpPr>
        <p:sp>
          <p:nvSpPr>
            <p:cNvPr id="17" name="Rounded Rectangle 16"/>
            <p:cNvSpPr/>
            <p:nvPr/>
          </p:nvSpPr>
          <p:spPr>
            <a:xfrm>
              <a:off x="4732877" y="4005994"/>
              <a:ext cx="3744416" cy="1368152"/>
            </a:xfrm>
            <a:prstGeom prst="roundRect">
              <a:avLst>
                <a:gd name="adj" fmla="val 1201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2000" rtlCol="0" anchor="ctr"/>
            <a:lstStyle/>
            <a:p>
              <a:r>
                <a:rPr lang="nl-BE" sz="2000" b="1" dirty="0" smtClean="0"/>
                <a:t>Sleutelbeheer, </a:t>
              </a:r>
              <a:r>
                <a:rPr lang="nl-BE" sz="2000" b="1" dirty="0"/>
                <a:t/>
              </a:r>
              <a:br>
                <a:rPr lang="nl-BE" sz="2000" b="1" dirty="0"/>
              </a:br>
              <a:r>
                <a:rPr lang="nl-BE" sz="2000" b="1" dirty="0" smtClean="0"/>
                <a:t>end-point </a:t>
              </a:r>
              <a:r>
                <a:rPr lang="nl-BE" sz="2000" b="1" dirty="0" err="1" smtClean="0"/>
                <a:t>protection</a:t>
              </a:r>
              <a:endParaRPr lang="nl-BE" sz="2000" dirty="0"/>
            </a:p>
          </p:txBody>
        </p:sp>
        <p:sp>
          <p:nvSpPr>
            <p:cNvPr id="18" name="Rounded Rectangle 17"/>
            <p:cNvSpPr>
              <a:spLocks noChangeAspect="1"/>
            </p:cNvSpPr>
            <p:nvPr/>
          </p:nvSpPr>
          <p:spPr>
            <a:xfrm>
              <a:off x="4876893" y="4135561"/>
              <a:ext cx="1092204" cy="1092204"/>
            </a:xfrm>
            <a:prstGeom prst="roundRect">
              <a:avLst>
                <a:gd name="adj" fmla="val 11728"/>
              </a:avLst>
            </a:prstGeom>
            <a:blipFill>
              <a:blip r:embed="rId4"/>
              <a:stretch>
                <a:fillRect/>
              </a:stretch>
            </a:blip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>
          <a:xfrm>
            <a:off x="4903492" y="3758762"/>
            <a:ext cx="3700956" cy="1052425"/>
            <a:chOff x="4732877" y="4005994"/>
            <a:chExt cx="4811243" cy="1368152"/>
          </a:xfrm>
        </p:grpSpPr>
        <p:sp>
          <p:nvSpPr>
            <p:cNvPr id="23" name="Rounded Rectangle 22"/>
            <p:cNvSpPr/>
            <p:nvPr/>
          </p:nvSpPr>
          <p:spPr>
            <a:xfrm>
              <a:off x="4732877" y="4005994"/>
              <a:ext cx="4811243" cy="1368152"/>
            </a:xfrm>
            <a:prstGeom prst="roundRect">
              <a:avLst>
                <a:gd name="adj" fmla="val 1201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2000" rtlCol="0" anchor="ctr"/>
            <a:lstStyle/>
            <a:p>
              <a:r>
                <a:rPr lang="nl-BE" sz="2000" b="1" dirty="0" smtClean="0"/>
                <a:t>Paradigmashift</a:t>
              </a:r>
              <a:endParaRPr lang="nl-BE" sz="2000" dirty="0"/>
            </a:p>
          </p:txBody>
        </p:sp>
        <p:sp>
          <p:nvSpPr>
            <p:cNvPr id="24" name="Rounded Rectangle 23"/>
            <p:cNvSpPr>
              <a:spLocks noChangeAspect="1"/>
            </p:cNvSpPr>
            <p:nvPr/>
          </p:nvSpPr>
          <p:spPr>
            <a:xfrm>
              <a:off x="4876893" y="4135561"/>
              <a:ext cx="1092204" cy="1092204"/>
            </a:xfrm>
            <a:prstGeom prst="roundRect">
              <a:avLst>
                <a:gd name="adj" fmla="val 11728"/>
              </a:avLst>
            </a:prstGeom>
            <a:blipFill>
              <a:blip r:embed="rId5"/>
              <a:stretch>
                <a:fillRect/>
              </a:stretch>
            </a:blip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5328" y="3000335"/>
            <a:ext cx="3744416" cy="1368152"/>
            <a:chOff x="4732877" y="4005994"/>
            <a:chExt cx="3744416" cy="1368152"/>
          </a:xfrm>
        </p:grpSpPr>
        <p:sp>
          <p:nvSpPr>
            <p:cNvPr id="27" name="Rounded Rectangle 26"/>
            <p:cNvSpPr/>
            <p:nvPr/>
          </p:nvSpPr>
          <p:spPr>
            <a:xfrm>
              <a:off x="4732877" y="4005994"/>
              <a:ext cx="3744416" cy="1368152"/>
            </a:xfrm>
            <a:prstGeom prst="roundRect">
              <a:avLst>
                <a:gd name="adj" fmla="val 1201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2000" rtlCol="0" anchor="ctr"/>
            <a:lstStyle/>
            <a:p>
              <a:r>
                <a:rPr lang="nl-BE" sz="2000" b="1" dirty="0"/>
                <a:t>Privacy &amp; confidentialiteit</a:t>
              </a:r>
              <a:endParaRPr lang="nl-BE" sz="2000" dirty="0"/>
            </a:p>
          </p:txBody>
        </p:sp>
        <p:sp>
          <p:nvSpPr>
            <p:cNvPr id="28" name="Rounded Rectangle 27"/>
            <p:cNvSpPr>
              <a:spLocks noChangeAspect="1"/>
            </p:cNvSpPr>
            <p:nvPr/>
          </p:nvSpPr>
          <p:spPr>
            <a:xfrm>
              <a:off x="4876893" y="4135561"/>
              <a:ext cx="1092204" cy="1092204"/>
            </a:xfrm>
            <a:prstGeom prst="roundRect">
              <a:avLst>
                <a:gd name="adj" fmla="val 11728"/>
              </a:avLst>
            </a:prstGeom>
            <a:blipFill>
              <a:blip r:embed="rId6"/>
              <a:stretch>
                <a:fillRect/>
              </a:stretch>
            </a:blip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95536" y="1484784"/>
            <a:ext cx="3744000" cy="1368152"/>
            <a:chOff x="4732877" y="4005994"/>
            <a:chExt cx="3384376" cy="1368152"/>
          </a:xfrm>
        </p:grpSpPr>
        <p:sp>
          <p:nvSpPr>
            <p:cNvPr id="31" name="Rounded Rectangle 30"/>
            <p:cNvSpPr/>
            <p:nvPr/>
          </p:nvSpPr>
          <p:spPr>
            <a:xfrm>
              <a:off x="4732877" y="4005994"/>
              <a:ext cx="3384376" cy="1368152"/>
            </a:xfrm>
            <a:prstGeom prst="roundRect">
              <a:avLst>
                <a:gd name="adj" fmla="val 1201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0" rtlCol="0" anchor="ctr"/>
            <a:lstStyle/>
            <a:p>
              <a:r>
                <a:rPr lang="nl-BE" sz="2000" b="1" dirty="0" smtClean="0"/>
                <a:t>Vertrouwen </a:t>
              </a:r>
              <a:r>
                <a:rPr lang="nl-BE" sz="2000" b="1" dirty="0"/>
                <a:t>onderliggende crypto</a:t>
              </a:r>
              <a:endParaRPr lang="nl-BE" sz="2000" dirty="0"/>
            </a:p>
          </p:txBody>
        </p:sp>
        <p:sp>
          <p:nvSpPr>
            <p:cNvPr id="32" name="Rounded Rectangle 31"/>
            <p:cNvSpPr>
              <a:spLocks noChangeAspect="1"/>
            </p:cNvSpPr>
            <p:nvPr/>
          </p:nvSpPr>
          <p:spPr>
            <a:xfrm>
              <a:off x="4863105" y="4135561"/>
              <a:ext cx="1092204" cy="1092204"/>
            </a:xfrm>
            <a:prstGeom prst="roundRect">
              <a:avLst>
                <a:gd name="adj" fmla="val 11728"/>
              </a:avLst>
            </a:prstGeom>
            <a:blipFill>
              <a:blip r:embed="rId7"/>
              <a:stretch>
                <a:fillRect/>
              </a:stretch>
            </a:blip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>
          <a:xfrm>
            <a:off x="4903492" y="1340768"/>
            <a:ext cx="3672408" cy="1052425"/>
            <a:chOff x="4732877" y="4005994"/>
            <a:chExt cx="4315559" cy="1368152"/>
          </a:xfrm>
        </p:grpSpPr>
        <p:sp>
          <p:nvSpPr>
            <p:cNvPr id="34" name="Rounded Rectangle 33"/>
            <p:cNvSpPr/>
            <p:nvPr/>
          </p:nvSpPr>
          <p:spPr>
            <a:xfrm>
              <a:off x="4732877" y="4005994"/>
              <a:ext cx="4315559" cy="1368152"/>
            </a:xfrm>
            <a:prstGeom prst="roundRect">
              <a:avLst>
                <a:gd name="adj" fmla="val 1201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0" rtlCol="0" anchor="ctr"/>
            <a:lstStyle/>
            <a:p>
              <a:r>
                <a:rPr lang="nl-BE" sz="2000" b="1" dirty="0"/>
                <a:t> </a:t>
              </a:r>
              <a:r>
                <a:rPr lang="nl-BE" sz="2000" b="1" dirty="0" smtClean="0"/>
                <a:t>Schaalbaarheid</a:t>
              </a:r>
              <a:endParaRPr lang="nl-BE" sz="2000" dirty="0"/>
            </a:p>
          </p:txBody>
        </p:sp>
        <p:sp>
          <p:nvSpPr>
            <p:cNvPr id="36" name="Rounded Rectangle 35"/>
            <p:cNvSpPr>
              <a:spLocks noChangeAspect="1"/>
            </p:cNvSpPr>
            <p:nvPr/>
          </p:nvSpPr>
          <p:spPr>
            <a:xfrm>
              <a:off x="4863105" y="4135561"/>
              <a:ext cx="1092204" cy="1092204"/>
            </a:xfrm>
            <a:prstGeom prst="roundRect">
              <a:avLst>
                <a:gd name="adj" fmla="val 11728"/>
              </a:avLst>
            </a:prstGeom>
            <a:blipFill>
              <a:blip r:embed="rId8"/>
              <a:stretch>
                <a:fillRect/>
              </a:stretch>
            </a:blip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659244" y="879103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Security</a:t>
            </a:r>
            <a:endParaRPr lang="nl-BE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195540" y="879103"/>
            <a:ext cx="1117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Andere</a:t>
            </a:r>
            <a:endParaRPr lang="nl-BE" sz="2400" b="1" dirty="0"/>
          </a:p>
        </p:txBody>
      </p:sp>
      <p:grpSp>
        <p:nvGrpSpPr>
          <p:cNvPr id="37" name="Group 36"/>
          <p:cNvGrpSpPr>
            <a:grpSpLocks/>
          </p:cNvGrpSpPr>
          <p:nvPr/>
        </p:nvGrpSpPr>
        <p:grpSpPr>
          <a:xfrm>
            <a:off x="4903492" y="4967759"/>
            <a:ext cx="3661276" cy="1052425"/>
            <a:chOff x="4732877" y="4005994"/>
            <a:chExt cx="4759659" cy="1368152"/>
          </a:xfrm>
        </p:grpSpPr>
        <p:sp>
          <p:nvSpPr>
            <p:cNvPr id="39" name="Rounded Rectangle 38"/>
            <p:cNvSpPr/>
            <p:nvPr/>
          </p:nvSpPr>
          <p:spPr>
            <a:xfrm>
              <a:off x="4732877" y="4005994"/>
              <a:ext cx="4759659" cy="1368152"/>
            </a:xfrm>
            <a:prstGeom prst="roundRect">
              <a:avLst>
                <a:gd name="adj" fmla="val 1201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2000" rtlCol="0" anchor="ctr"/>
            <a:lstStyle/>
            <a:p>
              <a:r>
                <a:rPr lang="nl-BE" sz="2000" b="1" dirty="0" smtClean="0"/>
                <a:t>Wisselkoersen</a:t>
              </a:r>
              <a:endParaRPr lang="nl-BE" sz="2000" dirty="0"/>
            </a:p>
          </p:txBody>
        </p:sp>
        <p:sp>
          <p:nvSpPr>
            <p:cNvPr id="40" name="Rounded Rectangle 39"/>
            <p:cNvSpPr>
              <a:spLocks noChangeAspect="1"/>
            </p:cNvSpPr>
            <p:nvPr/>
          </p:nvSpPr>
          <p:spPr>
            <a:xfrm>
              <a:off x="4876893" y="4135561"/>
              <a:ext cx="1092204" cy="1092204"/>
            </a:xfrm>
            <a:prstGeom prst="roundRect">
              <a:avLst>
                <a:gd name="adj" fmla="val 11728"/>
              </a:avLst>
            </a:prstGeom>
            <a:blipFill>
              <a:blip r:embed="rId9"/>
              <a:stretch>
                <a:fillRect/>
              </a:stretch>
            </a:blip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41" name="Slide Number Placeholder 3"/>
          <p:cNvSpPr txBox="1">
            <a:spLocks/>
          </p:cNvSpPr>
          <p:nvPr/>
        </p:nvSpPr>
        <p:spPr>
          <a:xfrm>
            <a:off x="7048500" y="6556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B540AB-6939-4937-A918-1D15FF1C7CE3}" type="slidenum">
              <a:rPr lang="nl-BE" smtClean="0"/>
              <a:pPr/>
              <a:t>60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08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36848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Conclusies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61</a:t>
            </a:fld>
            <a:endParaRPr lang="nl-B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3293480"/>
              </p:ext>
            </p:extLst>
          </p:nvPr>
        </p:nvGraphicFramePr>
        <p:xfrm>
          <a:off x="595357" y="914400"/>
          <a:ext cx="8185786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088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62</a:t>
            </a:fld>
            <a:endParaRPr lang="nl-BE" dirty="0"/>
          </a:p>
        </p:txBody>
      </p:sp>
      <p:grpSp>
        <p:nvGrpSpPr>
          <p:cNvPr id="18" name="Group 17"/>
          <p:cNvGrpSpPr/>
          <p:nvPr/>
        </p:nvGrpSpPr>
        <p:grpSpPr>
          <a:xfrm>
            <a:off x="672804" y="1186358"/>
            <a:ext cx="3755180" cy="2458666"/>
            <a:chOff x="384772" y="1268760"/>
            <a:chExt cx="3755180" cy="2458666"/>
          </a:xfrm>
        </p:grpSpPr>
        <p:sp>
          <p:nvSpPr>
            <p:cNvPr id="5" name="Rounded Rectangle 4"/>
            <p:cNvSpPr>
              <a:spLocks noChangeAspect="1"/>
            </p:cNvSpPr>
            <p:nvPr/>
          </p:nvSpPr>
          <p:spPr>
            <a:xfrm>
              <a:off x="528787" y="1268760"/>
              <a:ext cx="3611165" cy="2458666"/>
            </a:xfrm>
            <a:prstGeom prst="round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84772" y="1592796"/>
              <a:ext cx="1305276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err="1" smtClean="0">
                  <a:solidFill>
                    <a:srgbClr val="BE008C"/>
                  </a:solidFill>
                </a:rPr>
                <a:t>Bitcoin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7592" y="4242527"/>
            <a:ext cx="3960438" cy="2458666"/>
            <a:chOff x="4129188" y="1268760"/>
            <a:chExt cx="3960438" cy="2458666"/>
          </a:xfrm>
        </p:grpSpPr>
        <p:sp>
          <p:nvSpPr>
            <p:cNvPr id="7" name="Rounded Rectangle 6"/>
            <p:cNvSpPr>
              <a:spLocks noChangeAspect="1"/>
            </p:cNvSpPr>
            <p:nvPr/>
          </p:nvSpPr>
          <p:spPr>
            <a:xfrm>
              <a:off x="4478461" y="1268760"/>
              <a:ext cx="3611165" cy="2458666"/>
            </a:xfrm>
            <a:prstGeom prst="round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129188" y="1592796"/>
              <a:ext cx="2592288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Smart </a:t>
              </a:r>
              <a:r>
                <a:rPr lang="nl-NL" sz="2400" b="1" dirty="0" err="1" smtClean="0">
                  <a:solidFill>
                    <a:srgbClr val="BE008C"/>
                  </a:solidFill>
                </a:rPr>
                <a:t>Contracts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32865" y="1158099"/>
            <a:ext cx="3755180" cy="2458666"/>
            <a:chOff x="395536" y="4242527"/>
            <a:chExt cx="3755180" cy="2458666"/>
          </a:xfrm>
        </p:grpSpPr>
        <p:sp>
          <p:nvSpPr>
            <p:cNvPr id="6" name="Rounded Rectangle 5"/>
            <p:cNvSpPr>
              <a:spLocks noChangeAspect="1"/>
            </p:cNvSpPr>
            <p:nvPr/>
          </p:nvSpPr>
          <p:spPr>
            <a:xfrm>
              <a:off x="539551" y="4242527"/>
              <a:ext cx="3611165" cy="2458666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95536" y="4617132"/>
              <a:ext cx="2088233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82000"/>
                  </a:schemeClr>
                </a:gs>
                <a:gs pos="100000">
                  <a:srgbClr val="FCFDFE">
                    <a:alpha val="9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Toepassingen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16015" y="4242527"/>
            <a:ext cx="3672407" cy="2458666"/>
            <a:chOff x="4427983" y="4242527"/>
            <a:chExt cx="3672407" cy="2458666"/>
          </a:xfrm>
        </p:grpSpPr>
        <p:sp>
          <p:nvSpPr>
            <p:cNvPr id="8" name="Rounded Rectangle 7"/>
            <p:cNvSpPr>
              <a:spLocks noChangeAspect="1"/>
            </p:cNvSpPr>
            <p:nvPr/>
          </p:nvSpPr>
          <p:spPr>
            <a:xfrm>
              <a:off x="4489225" y="4242527"/>
              <a:ext cx="3611165" cy="2458666"/>
            </a:xfrm>
            <a:prstGeom prst="round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427983" y="4581128"/>
              <a:ext cx="2016225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Voorschriften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7592" y="3699167"/>
            <a:ext cx="8270872" cy="461665"/>
            <a:chOff x="189560" y="3699167"/>
            <a:chExt cx="8270872" cy="461665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89560" y="3933056"/>
              <a:ext cx="8270872" cy="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851920" y="3699167"/>
              <a:ext cx="9311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Pauze</a:t>
              </a:r>
              <a:endParaRPr lang="nl-BE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627375" y="159705"/>
            <a:ext cx="19563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400" dirty="0" smtClean="0"/>
              <a:t>Agenda</a:t>
            </a:r>
            <a:endParaRPr lang="nl-BE" sz="4400" dirty="0"/>
          </a:p>
        </p:txBody>
      </p:sp>
      <p:sp>
        <p:nvSpPr>
          <p:cNvPr id="2" name="Rectangle 1"/>
          <p:cNvSpPr/>
          <p:nvPr/>
        </p:nvSpPr>
        <p:spPr>
          <a:xfrm>
            <a:off x="477592" y="1052736"/>
            <a:ext cx="4063428" cy="2646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tangle 19"/>
          <p:cNvSpPr/>
          <p:nvPr/>
        </p:nvSpPr>
        <p:spPr>
          <a:xfrm>
            <a:off x="4566272" y="1031525"/>
            <a:ext cx="4063428" cy="2646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38" y="3266"/>
            <a:ext cx="1884334" cy="68943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4164" y="1596205"/>
            <a:ext cx="461665" cy="14382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BE" dirty="0" smtClean="0"/>
              <a:t>Blockchain 1.0</a:t>
            </a:r>
            <a:endParaRPr lang="nl-BE" dirty="0"/>
          </a:p>
        </p:txBody>
      </p:sp>
      <p:sp>
        <p:nvSpPr>
          <p:cNvPr id="27" name="TextBox 26"/>
          <p:cNvSpPr txBox="1"/>
          <p:nvPr/>
        </p:nvSpPr>
        <p:spPr>
          <a:xfrm>
            <a:off x="124164" y="4752720"/>
            <a:ext cx="461665" cy="14382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BE" dirty="0" smtClean="0"/>
              <a:t>Blockchain 2.0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627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732240" y="620688"/>
            <a:ext cx="3528392" cy="864096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 sz="4400" b="1" dirty="0" err="1" smtClean="0">
                <a:solidFill>
                  <a:srgbClr val="BE008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Pauze</a:t>
            </a:r>
            <a:endParaRPr lang="fr-BE" sz="4400" b="1" dirty="0">
              <a:solidFill>
                <a:srgbClr val="BE008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8813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64</a:t>
            </a:fld>
            <a:endParaRPr lang="nl-BE" dirty="0"/>
          </a:p>
        </p:txBody>
      </p:sp>
      <p:grpSp>
        <p:nvGrpSpPr>
          <p:cNvPr id="18" name="Group 17"/>
          <p:cNvGrpSpPr/>
          <p:nvPr/>
        </p:nvGrpSpPr>
        <p:grpSpPr>
          <a:xfrm>
            <a:off x="672804" y="1186358"/>
            <a:ext cx="3755180" cy="2458666"/>
            <a:chOff x="384772" y="1268760"/>
            <a:chExt cx="3755180" cy="2458666"/>
          </a:xfrm>
        </p:grpSpPr>
        <p:sp>
          <p:nvSpPr>
            <p:cNvPr id="5" name="Rounded Rectangle 4"/>
            <p:cNvSpPr>
              <a:spLocks noChangeAspect="1"/>
            </p:cNvSpPr>
            <p:nvPr/>
          </p:nvSpPr>
          <p:spPr>
            <a:xfrm>
              <a:off x="528787" y="1268760"/>
              <a:ext cx="3611165" cy="2458666"/>
            </a:xfrm>
            <a:prstGeom prst="round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84772" y="1592796"/>
              <a:ext cx="1305276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err="1" smtClean="0">
                  <a:solidFill>
                    <a:srgbClr val="BE008C"/>
                  </a:solidFill>
                </a:rPr>
                <a:t>Bitcoin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7592" y="4242527"/>
            <a:ext cx="3960438" cy="2458666"/>
            <a:chOff x="4129188" y="1268760"/>
            <a:chExt cx="3960438" cy="2458666"/>
          </a:xfrm>
        </p:grpSpPr>
        <p:sp>
          <p:nvSpPr>
            <p:cNvPr id="7" name="Rounded Rectangle 6"/>
            <p:cNvSpPr>
              <a:spLocks noChangeAspect="1"/>
            </p:cNvSpPr>
            <p:nvPr/>
          </p:nvSpPr>
          <p:spPr>
            <a:xfrm>
              <a:off x="4478461" y="1268760"/>
              <a:ext cx="3611165" cy="2458666"/>
            </a:xfrm>
            <a:prstGeom prst="round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129188" y="1592796"/>
              <a:ext cx="2592288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Smart </a:t>
              </a:r>
              <a:r>
                <a:rPr lang="nl-NL" sz="2400" b="1" dirty="0" err="1" smtClean="0">
                  <a:solidFill>
                    <a:srgbClr val="BE008C"/>
                  </a:solidFill>
                </a:rPr>
                <a:t>Contracts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32865" y="1158099"/>
            <a:ext cx="3755180" cy="2458666"/>
            <a:chOff x="395536" y="4242527"/>
            <a:chExt cx="3755180" cy="2458666"/>
          </a:xfrm>
        </p:grpSpPr>
        <p:sp>
          <p:nvSpPr>
            <p:cNvPr id="6" name="Rounded Rectangle 5"/>
            <p:cNvSpPr>
              <a:spLocks noChangeAspect="1"/>
            </p:cNvSpPr>
            <p:nvPr/>
          </p:nvSpPr>
          <p:spPr>
            <a:xfrm>
              <a:off x="539551" y="4242527"/>
              <a:ext cx="3611165" cy="2458666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95536" y="4617132"/>
              <a:ext cx="2088233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82000"/>
                  </a:schemeClr>
                </a:gs>
                <a:gs pos="100000">
                  <a:srgbClr val="FCFDFE">
                    <a:alpha val="9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Toepassingen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16015" y="4242527"/>
            <a:ext cx="3672407" cy="2458666"/>
            <a:chOff x="4427983" y="4242527"/>
            <a:chExt cx="3672407" cy="2458666"/>
          </a:xfrm>
        </p:grpSpPr>
        <p:sp>
          <p:nvSpPr>
            <p:cNvPr id="8" name="Rounded Rectangle 7"/>
            <p:cNvSpPr>
              <a:spLocks noChangeAspect="1"/>
            </p:cNvSpPr>
            <p:nvPr/>
          </p:nvSpPr>
          <p:spPr>
            <a:xfrm>
              <a:off x="4489225" y="4242527"/>
              <a:ext cx="3611165" cy="2458666"/>
            </a:xfrm>
            <a:prstGeom prst="round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427983" y="4581128"/>
              <a:ext cx="2016225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Voorschriften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7592" y="3699167"/>
            <a:ext cx="8270872" cy="461665"/>
            <a:chOff x="189560" y="3699167"/>
            <a:chExt cx="8270872" cy="461665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89560" y="3933056"/>
              <a:ext cx="8270872" cy="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851920" y="3699167"/>
              <a:ext cx="9311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Pauze</a:t>
              </a:r>
              <a:endParaRPr lang="nl-BE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627375" y="159705"/>
            <a:ext cx="19563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400" dirty="0" smtClean="0"/>
              <a:t>Agenda</a:t>
            </a:r>
            <a:endParaRPr lang="nl-BE" sz="4400" dirty="0"/>
          </a:p>
        </p:txBody>
      </p:sp>
      <p:sp>
        <p:nvSpPr>
          <p:cNvPr id="2" name="Rectangle 1"/>
          <p:cNvSpPr/>
          <p:nvPr/>
        </p:nvSpPr>
        <p:spPr>
          <a:xfrm>
            <a:off x="477592" y="1052736"/>
            <a:ext cx="4063428" cy="2646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tangle 19"/>
          <p:cNvSpPr/>
          <p:nvPr/>
        </p:nvSpPr>
        <p:spPr>
          <a:xfrm>
            <a:off x="4566272" y="1031525"/>
            <a:ext cx="4063428" cy="2646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38" y="3266"/>
            <a:ext cx="1884334" cy="68943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4164" y="1596205"/>
            <a:ext cx="461665" cy="14382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BE" dirty="0" smtClean="0"/>
              <a:t>Blockchain 1.0</a:t>
            </a:r>
            <a:endParaRPr lang="nl-BE" dirty="0"/>
          </a:p>
        </p:txBody>
      </p:sp>
      <p:sp>
        <p:nvSpPr>
          <p:cNvPr id="27" name="TextBox 26"/>
          <p:cNvSpPr txBox="1"/>
          <p:nvPr/>
        </p:nvSpPr>
        <p:spPr>
          <a:xfrm>
            <a:off x="124164" y="4752720"/>
            <a:ext cx="461665" cy="14382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BE" dirty="0" smtClean="0"/>
              <a:t>Blockchain 2.0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3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xpertbeacon.com/sites/default/files/expert_advice_on_the_suing_for_breach_of_a_contr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9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-2484784" y="476672"/>
            <a:ext cx="6912768" cy="936104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31000"/>
                </a:schemeClr>
              </a:gs>
              <a:gs pos="100000">
                <a:srgbClr val="FCFDFE">
                  <a:alpha val="8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4200"/>
              </a:lnSpc>
            </a:pPr>
            <a:r>
              <a:rPr lang="nl-NL" sz="4400" b="1" dirty="0" smtClean="0">
                <a:solidFill>
                  <a:srgbClr val="BE008C"/>
                </a:solidFill>
              </a:rPr>
              <a:t>Smart </a:t>
            </a:r>
            <a:r>
              <a:rPr lang="nl-NL" sz="4400" b="1" dirty="0" err="1" smtClean="0">
                <a:solidFill>
                  <a:srgbClr val="BE008C"/>
                </a:solidFill>
              </a:rPr>
              <a:t>Contracts</a:t>
            </a:r>
            <a:endParaRPr lang="en-US" sz="4400" b="1" dirty="0">
              <a:solidFill>
                <a:srgbClr val="BE008C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926355" y="-387424"/>
            <a:ext cx="3046245" cy="1152128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4200"/>
              </a:lnSpc>
            </a:pPr>
            <a:endParaRPr lang="en-US" sz="4400" b="1" dirty="0">
              <a:solidFill>
                <a:srgbClr val="BE008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38" y="3266"/>
            <a:ext cx="1884334" cy="6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8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03650" y="1363545"/>
            <a:ext cx="6872119" cy="374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908720"/>
          </a:xfrm>
        </p:spPr>
        <p:txBody>
          <a:bodyPr/>
          <a:lstStyle/>
          <a:p>
            <a:r>
              <a:rPr lang="nl-BE" dirty="0" smtClean="0"/>
              <a:t>Traditioneel Contract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66</a:t>
            </a:fld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05" y="2881642"/>
            <a:ext cx="966501" cy="1258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39" y="2879072"/>
            <a:ext cx="1261563" cy="1261563"/>
          </a:xfrm>
          <a:prstGeom prst="rect">
            <a:avLst/>
          </a:prstGeom>
        </p:spPr>
      </p:pic>
      <p:cxnSp>
        <p:nvCxnSpPr>
          <p:cNvPr id="36" name="Elbow Connector 35"/>
          <p:cNvCxnSpPr>
            <a:stCxn id="7" idx="3"/>
          </p:cNvCxnSpPr>
          <p:nvPr/>
        </p:nvCxnSpPr>
        <p:spPr>
          <a:xfrm>
            <a:off x="2941800" y="3509852"/>
            <a:ext cx="1194584" cy="0"/>
          </a:xfrm>
          <a:prstGeom prst="bentConnector3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>
            <a:off x="5551755" y="3520662"/>
            <a:ext cx="1194584" cy="0"/>
          </a:xfrm>
          <a:prstGeom prst="bentConnector3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026" idx="2"/>
          </p:cNvCxnSpPr>
          <p:nvPr/>
        </p:nvCxnSpPr>
        <p:spPr>
          <a:xfrm flipH="1">
            <a:off x="4855323" y="2812851"/>
            <a:ext cx="0" cy="376636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1549234" y="6021288"/>
            <a:ext cx="6728103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smtClean="0"/>
              <a:t>Mogelijks vertrouwde autoriteit vereist</a:t>
            </a:r>
            <a:endParaRPr lang="nl-BE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625129" y="4741986"/>
            <a:ext cx="57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 smtClean="0"/>
              <a:t>Text</a:t>
            </a:r>
            <a:endParaRPr lang="nl-BE" b="1" dirty="0"/>
          </a:p>
        </p:txBody>
      </p:sp>
      <p:pic>
        <p:nvPicPr>
          <p:cNvPr id="1026" name="Picture 2" descr="http://icons.iconarchive.com/icons/aha-soft/large-user/512/Notary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46" y="1464446"/>
            <a:ext cx="1348409" cy="134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1547666" y="5445224"/>
            <a:ext cx="6728103" cy="4320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/>
              <a:t>Contract </a:t>
            </a:r>
            <a:r>
              <a:rPr lang="nl-BE" sz="2400" dirty="0" smtClean="0"/>
              <a:t>afgedwongen door wetgeving (bindend)</a:t>
            </a:r>
            <a:endParaRPr lang="nl-BE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779488" y="836714"/>
            <a:ext cx="1255459" cy="1255459"/>
            <a:chOff x="4136384" y="1511480"/>
            <a:chExt cx="1255459" cy="1255459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1511480"/>
              <a:ext cx="755898" cy="722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 descr="http://icons.iconarchive.com/icons/aha-soft/free-large-boss/512/Judge-icon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384" y="1511480"/>
              <a:ext cx="1255459" cy="1255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75" y="4061780"/>
            <a:ext cx="770880" cy="770880"/>
          </a:xfrm>
          <a:prstGeom prst="rect">
            <a:avLst/>
          </a:prstGeom>
        </p:spPr>
      </p:pic>
      <p:pic>
        <p:nvPicPr>
          <p:cNvPr id="15" name="Picture 2" descr="http://www.immigrationbureau.com/images/icons/widgets/business-employee-visa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61" y="3063942"/>
            <a:ext cx="1423394" cy="106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9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7" grpId="0" animBg="1"/>
      <p:bldP spid="3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03650" y="1363545"/>
            <a:ext cx="6872119" cy="374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908720"/>
          </a:xfrm>
        </p:spPr>
        <p:txBody>
          <a:bodyPr/>
          <a:lstStyle/>
          <a:p>
            <a:r>
              <a:rPr lang="nl-BE" dirty="0" smtClean="0"/>
              <a:t>Smart Contract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67</a:t>
            </a:fld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05" y="2881642"/>
            <a:ext cx="966501" cy="1258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39" y="2879072"/>
            <a:ext cx="1261563" cy="1261563"/>
          </a:xfrm>
          <a:prstGeom prst="rect">
            <a:avLst/>
          </a:prstGeom>
        </p:spPr>
      </p:pic>
      <p:cxnSp>
        <p:nvCxnSpPr>
          <p:cNvPr id="36" name="Elbow Connector 35"/>
          <p:cNvCxnSpPr>
            <a:stCxn id="7" idx="3"/>
          </p:cNvCxnSpPr>
          <p:nvPr/>
        </p:nvCxnSpPr>
        <p:spPr>
          <a:xfrm>
            <a:off x="2941800" y="3509852"/>
            <a:ext cx="1194584" cy="0"/>
          </a:xfrm>
          <a:prstGeom prst="bentConnector3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>
            <a:off x="5551755" y="3520662"/>
            <a:ext cx="1194584" cy="0"/>
          </a:xfrm>
          <a:prstGeom prst="bentConnector3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026" idx="2"/>
          </p:cNvCxnSpPr>
          <p:nvPr/>
        </p:nvCxnSpPr>
        <p:spPr>
          <a:xfrm flipH="1">
            <a:off x="4855323" y="2812851"/>
            <a:ext cx="0" cy="376636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251520" y="5998264"/>
            <a:ext cx="6264696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smtClean="0"/>
              <a:t>Geen vertrouwde autoriteit nodig</a:t>
            </a:r>
            <a:endParaRPr lang="nl-BE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625129" y="4741986"/>
            <a:ext cx="57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 smtClean="0"/>
              <a:t>Text</a:t>
            </a:r>
            <a:endParaRPr lang="nl-BE" b="1" dirty="0"/>
          </a:p>
        </p:txBody>
      </p:sp>
      <p:pic>
        <p:nvPicPr>
          <p:cNvPr id="1026" name="Picture 2" descr="http://icons.iconarchive.com/icons/aha-soft/large-user/512/Notary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46" y="1464446"/>
            <a:ext cx="1348409" cy="134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251521" y="5406712"/>
            <a:ext cx="6264696" cy="4320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/>
              <a:t>Contract </a:t>
            </a:r>
            <a:r>
              <a:rPr lang="nl-BE" sz="2400" dirty="0" smtClean="0"/>
              <a:t>afgedwongen door technologie</a:t>
            </a:r>
            <a:endParaRPr lang="nl-BE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779488" y="836714"/>
            <a:ext cx="1255459" cy="1255459"/>
            <a:chOff x="4136384" y="1511480"/>
            <a:chExt cx="1255459" cy="1255459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1511480"/>
              <a:ext cx="755898" cy="722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 descr="http://icons.iconarchive.com/icons/aha-soft/free-large-boss/512/Judge-icon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384" y="1511480"/>
              <a:ext cx="1255459" cy="1255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75" y="4061780"/>
            <a:ext cx="770880" cy="770880"/>
          </a:xfrm>
          <a:prstGeom prst="rect">
            <a:avLst/>
          </a:prstGeom>
        </p:spPr>
      </p:pic>
      <p:pic>
        <p:nvPicPr>
          <p:cNvPr id="15" name="Picture 2" descr="http://www.immigrationbureau.com/images/icons/widgets/business-employee-visa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61" y="3063942"/>
            <a:ext cx="1423394" cy="106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572646" y="1036026"/>
            <a:ext cx="1953173" cy="734020"/>
            <a:chOff x="1580004" y="2304504"/>
            <a:chExt cx="1953173" cy="734020"/>
          </a:xfrm>
        </p:grpSpPr>
        <p:grpSp>
          <p:nvGrpSpPr>
            <p:cNvPr id="21" name="Group 20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24" name="Elbow Connector 23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4572002" y="4741986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Code</a:t>
            </a:r>
            <a:endParaRPr lang="nl-BE" b="1" dirty="0"/>
          </a:p>
        </p:txBody>
      </p:sp>
      <p:sp>
        <p:nvSpPr>
          <p:cNvPr id="8" name="Right Brace 7"/>
          <p:cNvSpPr/>
          <p:nvPr/>
        </p:nvSpPr>
        <p:spPr>
          <a:xfrm>
            <a:off x="6653362" y="5414058"/>
            <a:ext cx="418600" cy="10236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xtBox 8"/>
          <p:cNvSpPr txBox="1"/>
          <p:nvPr/>
        </p:nvSpPr>
        <p:spPr>
          <a:xfrm>
            <a:off x="7092280" y="5510359"/>
            <a:ext cx="1466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Sneller &amp; </a:t>
            </a:r>
            <a:br>
              <a:rPr lang="nl-BE" sz="2400" dirty="0" smtClean="0"/>
            </a:br>
            <a:r>
              <a:rPr lang="nl-BE" sz="2400" dirty="0" smtClean="0"/>
              <a:t>efficiënter</a:t>
            </a:r>
            <a:endParaRPr lang="nl-BE" sz="2400" dirty="0"/>
          </a:p>
        </p:txBody>
      </p:sp>
      <p:sp>
        <p:nvSpPr>
          <p:cNvPr id="50" name="Rounded Rectangle 49"/>
          <p:cNvSpPr/>
          <p:nvPr/>
        </p:nvSpPr>
        <p:spPr>
          <a:xfrm>
            <a:off x="6056099" y="1036026"/>
            <a:ext cx="2553135" cy="77916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smtClean="0"/>
              <a:t>Werkelijkheid iets complexer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38646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" grpId="0"/>
      <p:bldP spid="31" grpId="0" animBg="1"/>
      <p:bldP spid="49" grpId="0"/>
      <p:bldP spid="8" grpId="0" animBg="1"/>
      <p:bldP spid="9" grpId="0"/>
      <p:bldP spid="5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1"/>
          </a:xfrm>
        </p:spPr>
        <p:txBody>
          <a:bodyPr>
            <a:normAutofit/>
          </a:bodyPr>
          <a:lstStyle/>
          <a:p>
            <a:r>
              <a:rPr lang="nl-BE" dirty="0" smtClean="0"/>
              <a:t>Voorbeelden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68</a:t>
            </a:fld>
            <a:endParaRPr lang="nl-B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491"/>
            <a:ext cx="9206515" cy="563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5096" y="671331"/>
            <a:ext cx="295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http://dapps.ethercasts.com/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635" y="1482031"/>
            <a:ext cx="2286975" cy="178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35" y="1482030"/>
            <a:ext cx="2291222" cy="177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3535823" y="1072920"/>
            <a:ext cx="1067434" cy="369332"/>
          </a:xfrm>
          <a:prstGeom prst="wedgeRectCallout">
            <a:avLst>
              <a:gd name="adj1" fmla="val -25217"/>
              <a:gd name="adj2" fmla="val 1106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Veiling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1465722" y="2890679"/>
            <a:ext cx="1455278" cy="369332"/>
          </a:xfrm>
          <a:prstGeom prst="wedgeRectCallout">
            <a:avLst>
              <a:gd name="adj1" fmla="val -25217"/>
              <a:gd name="adj2" fmla="val 1106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Verkiezingen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5224922" y="2907129"/>
            <a:ext cx="1455278" cy="369332"/>
          </a:xfrm>
          <a:prstGeom prst="wedgeRectCallout">
            <a:avLst>
              <a:gd name="adj1" fmla="val -25217"/>
              <a:gd name="adj2" fmla="val 1106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Identiteit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7480300" y="1053825"/>
            <a:ext cx="1562100" cy="369332"/>
          </a:xfrm>
          <a:prstGeom prst="wedgeRectCallout">
            <a:avLst>
              <a:gd name="adj1" fmla="val -25217"/>
              <a:gd name="adj2" fmla="val 1106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Crowdfunding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689101" y="6007100"/>
            <a:ext cx="5791199" cy="6858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Ruime interpretatie van de term “contract”:</a:t>
            </a:r>
            <a:br>
              <a:rPr lang="nl-BE" b="1" dirty="0"/>
            </a:br>
            <a:r>
              <a:rPr lang="nl-BE" b="1" dirty="0"/>
              <a:t>Elke set van regels/afspraken tussen twee of meer </a:t>
            </a:r>
            <a:r>
              <a:rPr lang="nl-BE" b="1" dirty="0" smtClean="0"/>
              <a:t>partijen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138268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5" grpId="0" animBg="1"/>
      <p:bldP spid="1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nl-BE" dirty="0" smtClean="0"/>
              <a:t>Smart Contracts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69</a:t>
            </a:fld>
            <a:endParaRPr lang="nl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Diagram 5"/>
              <p:cNvGraphicFramePr/>
              <p:nvPr>
                <p:extLst>
                  <p:ext uri="{D42A27DB-BD31-4B8C-83A1-F6EECF244321}">
                    <p14:modId xmlns:p14="http://schemas.microsoft.com/office/powerpoint/2010/main" val="910853557"/>
                  </p:ext>
                </p:extLst>
              </p:nvPr>
            </p:nvGraphicFramePr>
            <p:xfrm>
              <a:off x="505768" y="1016001"/>
              <a:ext cx="8206432" cy="53754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6" name="Diagram 5"/>
              <p:cNvGraphicFramePr/>
              <p:nvPr>
                <p:extLst>
                  <p:ext uri="{D42A27DB-BD31-4B8C-83A1-F6EECF244321}">
                    <p14:modId xmlns:p14="http://schemas.microsoft.com/office/powerpoint/2010/main" val="910853557"/>
                  </p:ext>
                </p:extLst>
              </p:nvPr>
            </p:nvGraphicFramePr>
            <p:xfrm>
              <a:off x="505768" y="1016001"/>
              <a:ext cx="8206432" cy="53754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9771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7F420A-B24E-4DBD-8EBD-5FF65F7D69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75310B-88B5-4751-8618-3906C95E2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38BD1A-80B3-4B23-B2B0-29EBEF4A4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B8B50E-B9DE-439C-908E-A22DEC71E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B74CE6C-DF3D-4B76-A5D2-C5A4F6765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5F8980-A338-4D5B-83B7-042F36C28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85805" y="4005063"/>
            <a:ext cx="8496944" cy="2474337"/>
          </a:xfrm>
          <a:prstGeom prst="roundRect">
            <a:avLst>
              <a:gd name="adj" fmla="val 568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Rounded Rectangle 6"/>
          <p:cNvSpPr/>
          <p:nvPr/>
        </p:nvSpPr>
        <p:spPr>
          <a:xfrm>
            <a:off x="323528" y="1196752"/>
            <a:ext cx="8496944" cy="2376264"/>
          </a:xfrm>
          <a:prstGeom prst="roundRect">
            <a:avLst>
              <a:gd name="adj" fmla="val 56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/>
          <a:lstStyle/>
          <a:p>
            <a:r>
              <a:rPr lang="nl-BE" dirty="0" smtClean="0"/>
              <a:t>Hype / Potentieel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4854" y="1251445"/>
            <a:ext cx="5129937" cy="207769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2400" dirty="0" smtClean="0"/>
              <a:t>“Van de respondenten</a:t>
            </a:r>
            <a:r>
              <a:rPr lang="en-US" sz="2400" i="1" baseline="30000" dirty="0" smtClean="0"/>
              <a:t>1</a:t>
            </a:r>
            <a:r>
              <a:rPr lang="en-US" sz="2400" i="1" dirty="0" smtClean="0"/>
              <a:t> stelde </a:t>
            </a:r>
            <a:r>
              <a:rPr lang="en-US" sz="2400" i="1" dirty="0"/>
              <a:t>73.1% </a:t>
            </a:r>
            <a:r>
              <a:rPr lang="en-US" sz="2400" i="1" dirty="0" smtClean="0"/>
              <a:t>dat in 2025 belastingen voor het eerst geïnd zullen worden d.m.v. een blockchain, terwijl </a:t>
            </a:r>
            <a:r>
              <a:rPr lang="en-US" sz="2400" i="1" dirty="0"/>
              <a:t>57.9</a:t>
            </a:r>
            <a:r>
              <a:rPr lang="en-US" sz="2400" i="1" dirty="0" smtClean="0"/>
              <a:t>% gelooft dat tegen dan 10% van het globale bruto binnenlands product op de blockchain bewaard zal worden.</a:t>
            </a:r>
            <a:r>
              <a:rPr lang="en-US" sz="2400" dirty="0" smtClean="0"/>
              <a:t>”</a:t>
            </a:r>
            <a:endParaRPr lang="en-US" sz="2400" b="1" dirty="0" smtClean="0"/>
          </a:p>
          <a:p>
            <a:pPr marL="0" indent="0" algn="r">
              <a:buNone/>
            </a:pPr>
            <a:r>
              <a:rPr lang="en-US" sz="2000" b="1" dirty="0" smtClean="0"/>
              <a:t>2015 </a:t>
            </a:r>
            <a:endParaRPr lang="nl-BE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7</a:t>
            </a:fld>
            <a:endParaRPr lang="nl-BE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3234462"/>
            <a:ext cx="5983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/>
              <a:t>(1) meer dan 800 </a:t>
            </a:r>
            <a:r>
              <a:rPr lang="en-US" sz="1600" dirty="0" smtClean="0"/>
              <a:t>informatie en communicatie </a:t>
            </a:r>
            <a:r>
              <a:rPr lang="en-US" sz="1600" dirty="0"/>
              <a:t>executives </a:t>
            </a:r>
            <a:r>
              <a:rPr lang="en-US" sz="1600" dirty="0" smtClean="0"/>
              <a:t>en experten</a:t>
            </a:r>
            <a:endParaRPr lang="nl-BE" sz="1600" dirty="0"/>
          </a:p>
        </p:txBody>
      </p:sp>
      <p:sp>
        <p:nvSpPr>
          <p:cNvPr id="9" name="Rectangle 8"/>
          <p:cNvSpPr/>
          <p:nvPr/>
        </p:nvSpPr>
        <p:spPr>
          <a:xfrm>
            <a:off x="3563888" y="4017188"/>
            <a:ext cx="505759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 smtClean="0"/>
              <a:t>“De trend waarbij trage</a:t>
            </a:r>
            <a:r>
              <a:rPr lang="en-US" sz="2200" i="1" dirty="0"/>
              <a:t>, gecentraliseerde, proprietary </a:t>
            </a:r>
            <a:r>
              <a:rPr lang="en-US" sz="2200" i="1" dirty="0" smtClean="0"/>
              <a:t>systemen wijken voor snelle, gedistribueerde, open systemen is onstopbaar, en blockchain zal achteraf gezien worden als een belangrijke mijlpaal in deze evolutie.”</a:t>
            </a:r>
          </a:p>
          <a:p>
            <a:pPr algn="r"/>
            <a:r>
              <a:rPr lang="en-US" sz="2200" i="1" dirty="0" smtClean="0"/>
              <a:t>				</a:t>
            </a:r>
            <a:r>
              <a:rPr lang="en-US" sz="2200" b="1" i="1" dirty="0" smtClean="0"/>
              <a:t>2016</a:t>
            </a:r>
          </a:p>
        </p:txBody>
      </p:sp>
      <p:pic>
        <p:nvPicPr>
          <p:cNvPr id="10" name="Picture 2" descr="http://logonoid.com/images/world-economic-forum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8572"/>
            <a:ext cx="2933006" cy="188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upload.wikimedia.org/wikipedia/commons/thumb/d/db/Forbes_logo.svg/2000px-Forbes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7" y="4314308"/>
            <a:ext cx="2983977" cy="77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97" y="0"/>
            <a:ext cx="8229600" cy="764704"/>
          </a:xfrm>
        </p:spPr>
        <p:txBody>
          <a:bodyPr/>
          <a:lstStyle/>
          <a:p>
            <a:r>
              <a:rPr lang="nl-BE" dirty="0" smtClean="0"/>
              <a:t>Smart Contracts (</a:t>
            </a:r>
            <a:r>
              <a:rPr lang="nl-BE" dirty="0"/>
              <a:t>Blockchain 2.0)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2" y="4655616"/>
            <a:ext cx="829091" cy="108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70</a:t>
            </a:fld>
            <a:endParaRPr lang="nl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488" y="2565024"/>
            <a:ext cx="1080000" cy="10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4" y="743496"/>
            <a:ext cx="841050" cy="108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41216" y="1796678"/>
            <a:ext cx="3142912" cy="28007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xtBox 10"/>
          <p:cNvSpPr txBox="1"/>
          <p:nvPr/>
        </p:nvSpPr>
        <p:spPr>
          <a:xfrm>
            <a:off x="3008744" y="1809538"/>
            <a:ext cx="295023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Contract{</a:t>
            </a:r>
          </a:p>
          <a:p>
            <a:r>
              <a:rPr lang="nl-BE" sz="2400" dirty="0" smtClean="0"/>
              <a:t>     </a:t>
            </a:r>
            <a:r>
              <a:rPr lang="nl-BE" sz="2400" dirty="0" err="1" smtClean="0"/>
              <a:t>function</a:t>
            </a:r>
            <a:r>
              <a:rPr lang="nl-BE" sz="2400" dirty="0" smtClean="0"/>
              <a:t> bid(){…}</a:t>
            </a:r>
          </a:p>
          <a:p>
            <a:r>
              <a:rPr lang="nl-BE" sz="2400" dirty="0"/>
              <a:t> </a:t>
            </a:r>
            <a:r>
              <a:rPr lang="nl-BE" sz="2400" dirty="0" smtClean="0"/>
              <a:t>    </a:t>
            </a:r>
            <a:r>
              <a:rPr lang="nl-BE" sz="2400" dirty="0" err="1" smtClean="0"/>
              <a:t>function</a:t>
            </a:r>
            <a:r>
              <a:rPr lang="nl-BE" sz="2400" dirty="0" smtClean="0"/>
              <a:t> end(){…}</a:t>
            </a:r>
            <a:br>
              <a:rPr lang="nl-BE" sz="2400" dirty="0" smtClean="0"/>
            </a:br>
            <a:r>
              <a:rPr lang="nl-BE" sz="800" dirty="0" smtClean="0"/>
              <a:t> </a:t>
            </a:r>
          </a:p>
          <a:p>
            <a:r>
              <a:rPr lang="nl-BE" sz="2400" dirty="0" smtClean="0"/>
              <a:t>     </a:t>
            </a:r>
            <a:r>
              <a:rPr lang="nl-BE" sz="2400" dirty="0" err="1" smtClean="0"/>
              <a:t>HighestBid</a:t>
            </a:r>
            <a:r>
              <a:rPr lang="nl-BE" sz="2400" dirty="0" smtClean="0"/>
              <a:t>:            </a:t>
            </a:r>
            <a:r>
              <a:rPr lang="nl-BE" sz="2400" b="1" dirty="0" smtClean="0"/>
              <a:t>€</a:t>
            </a:r>
          </a:p>
          <a:p>
            <a:r>
              <a:rPr lang="nl-BE" sz="2400" dirty="0" smtClean="0"/>
              <a:t>     </a:t>
            </a:r>
            <a:r>
              <a:rPr lang="nl-BE" sz="2400" dirty="0" err="1" smtClean="0"/>
              <a:t>HighestBidder</a:t>
            </a:r>
            <a:r>
              <a:rPr lang="nl-BE" sz="2400" dirty="0" smtClean="0"/>
              <a:t>:</a:t>
            </a:r>
          </a:p>
          <a:p>
            <a:r>
              <a:rPr lang="nl-BE" sz="2400" dirty="0"/>
              <a:t> </a:t>
            </a:r>
            <a:r>
              <a:rPr lang="nl-BE" sz="2400" dirty="0" smtClean="0"/>
              <a:t>    </a:t>
            </a:r>
            <a:r>
              <a:rPr lang="nl-BE" sz="2400" dirty="0" err="1"/>
              <a:t>Beneficiary</a:t>
            </a:r>
            <a:r>
              <a:rPr lang="nl-BE" sz="2400" dirty="0" smtClean="0"/>
              <a:t>: </a:t>
            </a:r>
            <a:r>
              <a:rPr lang="nl-BE" sz="2400" dirty="0" err="1" smtClean="0"/>
              <a:t>Charlie</a:t>
            </a:r>
            <a:endParaRPr lang="nl-BE" sz="2400" dirty="0" smtClean="0"/>
          </a:p>
          <a:p>
            <a:r>
              <a:rPr lang="nl-BE" sz="2400" dirty="0"/>
              <a:t>}</a:t>
            </a:r>
          </a:p>
          <a:p>
            <a:r>
              <a:rPr lang="nl-BE" sz="2400" dirty="0" smtClean="0"/>
              <a:t> 	</a:t>
            </a:r>
            <a:endParaRPr lang="nl-BE" sz="24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1429133" y="4624794"/>
            <a:ext cx="3096000" cy="570826"/>
            <a:chOff x="1429132" y="4782751"/>
            <a:chExt cx="3096000" cy="570826"/>
          </a:xfrm>
        </p:grpSpPr>
        <p:cxnSp>
          <p:nvCxnSpPr>
            <p:cNvPr id="14" name="Elbow Connector 13"/>
            <p:cNvCxnSpPr/>
            <p:nvPr/>
          </p:nvCxnSpPr>
          <p:spPr>
            <a:xfrm flipV="1">
              <a:off x="1429132" y="4782751"/>
              <a:ext cx="3096000" cy="540000"/>
            </a:xfrm>
            <a:prstGeom prst="bentConnector2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098350" y="4891912"/>
              <a:ext cx="1608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dirty="0" smtClean="0"/>
                <a:t>bid(...), 20€</a:t>
              </a:r>
              <a:endParaRPr lang="nl-BE" sz="2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08554" y="869457"/>
            <a:ext cx="3204118" cy="927221"/>
            <a:chOff x="1308554" y="869457"/>
            <a:chExt cx="3204118" cy="927221"/>
          </a:xfrm>
        </p:grpSpPr>
        <p:cxnSp>
          <p:nvCxnSpPr>
            <p:cNvPr id="16" name="Elbow Connector 15"/>
            <p:cNvCxnSpPr>
              <a:stCxn id="8" idx="3"/>
              <a:endCxn id="10" idx="0"/>
            </p:cNvCxnSpPr>
            <p:nvPr/>
          </p:nvCxnSpPr>
          <p:spPr>
            <a:xfrm>
              <a:off x="1308554" y="1283496"/>
              <a:ext cx="3204118" cy="513182"/>
            </a:xfrm>
            <a:prstGeom prst="bentConnector2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401645" y="869457"/>
              <a:ext cx="1079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dirty="0" smtClean="0"/>
                <a:t>end(...)</a:t>
              </a:r>
              <a:endParaRPr lang="nl-BE" sz="24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084128" y="2564904"/>
            <a:ext cx="1892970" cy="461665"/>
            <a:chOff x="6084128" y="3320436"/>
            <a:chExt cx="1892970" cy="461665"/>
          </a:xfrm>
        </p:grpSpPr>
        <p:cxnSp>
          <p:nvCxnSpPr>
            <p:cNvPr id="21" name="Elbow Connector 20"/>
            <p:cNvCxnSpPr/>
            <p:nvPr/>
          </p:nvCxnSpPr>
          <p:spPr>
            <a:xfrm rot="10800000" flipV="1">
              <a:off x="6084128" y="3752484"/>
              <a:ext cx="189297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258667" y="3320436"/>
              <a:ext cx="1608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dirty="0" smtClean="0"/>
                <a:t>bid(...), 10€</a:t>
              </a:r>
              <a:endParaRPr lang="nl-BE" sz="24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308554" y="1421259"/>
            <a:ext cx="2831358" cy="461665"/>
            <a:chOff x="1308554" y="1959223"/>
            <a:chExt cx="2831358" cy="461665"/>
          </a:xfrm>
        </p:grpSpPr>
        <p:cxnSp>
          <p:nvCxnSpPr>
            <p:cNvPr id="28" name="Elbow Connector 27"/>
            <p:cNvCxnSpPr/>
            <p:nvPr/>
          </p:nvCxnSpPr>
          <p:spPr>
            <a:xfrm rot="10800000">
              <a:off x="1308554" y="2032002"/>
              <a:ext cx="2831358" cy="252000"/>
            </a:xfrm>
            <a:prstGeom prst="bentConnector3">
              <a:avLst>
                <a:gd name="adj1" fmla="val -237"/>
              </a:avLst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522536" y="1959223"/>
              <a:ext cx="651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dirty="0" smtClean="0"/>
                <a:t>20€</a:t>
              </a:r>
              <a:endParaRPr lang="nl-BE" sz="2400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235638" y="301541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0</a:t>
            </a:r>
            <a:endParaRPr lang="nl-BE" sz="2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233252" y="303554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20</a:t>
            </a:r>
            <a:endParaRPr lang="nl-BE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246943" y="302269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10</a:t>
            </a:r>
            <a:endParaRPr lang="nl-BE" sz="2400" b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4912445" y="1340768"/>
            <a:ext cx="1953173" cy="734020"/>
            <a:chOff x="1580004" y="2304504"/>
            <a:chExt cx="1953173" cy="734020"/>
          </a:xfrm>
        </p:grpSpPr>
        <p:grpSp>
          <p:nvGrpSpPr>
            <p:cNvPr id="32" name="Group 31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36" name="Elbow Connector 35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55196" y="568167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Bob</a:t>
            </a:r>
            <a:endParaRPr lang="nl-BE" dirty="0"/>
          </a:p>
        </p:txBody>
      </p:sp>
      <p:sp>
        <p:nvSpPr>
          <p:cNvPr id="62" name="TextBox 61"/>
          <p:cNvSpPr txBox="1"/>
          <p:nvPr/>
        </p:nvSpPr>
        <p:spPr>
          <a:xfrm>
            <a:off x="8147809" y="358228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Alice</a:t>
            </a:r>
            <a:endParaRPr lang="nl-BE" dirty="0"/>
          </a:p>
        </p:txBody>
      </p:sp>
      <p:sp>
        <p:nvSpPr>
          <p:cNvPr id="64" name="TextBox 63"/>
          <p:cNvSpPr txBox="1"/>
          <p:nvPr/>
        </p:nvSpPr>
        <p:spPr>
          <a:xfrm>
            <a:off x="466656" y="179183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Charlie</a:t>
            </a:r>
            <a:endParaRPr lang="nl-BE" dirty="0"/>
          </a:p>
        </p:txBody>
      </p:sp>
      <p:sp>
        <p:nvSpPr>
          <p:cNvPr id="66" name="TextBox 65"/>
          <p:cNvSpPr txBox="1"/>
          <p:nvPr/>
        </p:nvSpPr>
        <p:spPr>
          <a:xfrm>
            <a:off x="5215756" y="3382739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Alice</a:t>
            </a:r>
            <a:endParaRPr lang="nl-BE" sz="2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6116248" y="3068960"/>
            <a:ext cx="1892970" cy="461665"/>
            <a:chOff x="6116248" y="3284984"/>
            <a:chExt cx="1892970" cy="461665"/>
          </a:xfrm>
        </p:grpSpPr>
        <p:cxnSp>
          <p:nvCxnSpPr>
            <p:cNvPr id="65" name="Elbow Connector 64"/>
            <p:cNvCxnSpPr/>
            <p:nvPr/>
          </p:nvCxnSpPr>
          <p:spPr>
            <a:xfrm rot="10800000" flipV="1">
              <a:off x="6116248" y="3645024"/>
              <a:ext cx="1892970" cy="0"/>
            </a:xfrm>
            <a:prstGeom prst="bentConnector3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6794871" y="3284984"/>
              <a:ext cx="6511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2400" dirty="0"/>
                <a:t>10€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5215756" y="3382738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Bob</a:t>
            </a:r>
            <a:endParaRPr lang="nl-BE" sz="2400" b="1" dirty="0"/>
          </a:p>
        </p:txBody>
      </p:sp>
      <p:sp>
        <p:nvSpPr>
          <p:cNvPr id="63" name="Rounded Rectangle 62"/>
          <p:cNvSpPr/>
          <p:nvPr/>
        </p:nvSpPr>
        <p:spPr>
          <a:xfrm>
            <a:off x="1907704" y="5373216"/>
            <a:ext cx="6408712" cy="40466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Uitvoering van contract gedistribueerd</a:t>
            </a:r>
            <a:endParaRPr lang="en-US" sz="2000" dirty="0"/>
          </a:p>
        </p:txBody>
      </p:sp>
      <p:sp>
        <p:nvSpPr>
          <p:cNvPr id="69" name="Rounded Rectangle 68"/>
          <p:cNvSpPr/>
          <p:nvPr/>
        </p:nvSpPr>
        <p:spPr>
          <a:xfrm>
            <a:off x="1911047" y="5857188"/>
            <a:ext cx="6424868" cy="40466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Geld tijdelijk geblokkeerd door contract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916147" y="6350396"/>
            <a:ext cx="6408712" cy="40466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Oproepen functies in contract via transactie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75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7" grpId="1"/>
      <p:bldP spid="66" grpId="0"/>
      <p:bldP spid="66" grpId="1"/>
      <p:bldP spid="68" grpId="0"/>
      <p:bldP spid="63" grpId="0" animBg="1"/>
      <p:bldP spid="69" grpId="0" animBg="1"/>
      <p:bldP spid="7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97" y="0"/>
            <a:ext cx="8229600" cy="764704"/>
          </a:xfrm>
        </p:spPr>
        <p:txBody>
          <a:bodyPr>
            <a:normAutofit/>
          </a:bodyPr>
          <a:lstStyle/>
          <a:p>
            <a:r>
              <a:rPr lang="nl-BE" dirty="0" smtClean="0"/>
              <a:t>Events in Smart Contracts</a:t>
            </a:r>
            <a:endParaRPr lang="nl-B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2" y="4655616"/>
            <a:ext cx="829091" cy="108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71</a:t>
            </a:fld>
            <a:endParaRPr lang="nl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488" y="2565024"/>
            <a:ext cx="1080000" cy="10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4" y="743496"/>
            <a:ext cx="841050" cy="108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41216" y="1796678"/>
            <a:ext cx="3142912" cy="28007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xtBox 10"/>
          <p:cNvSpPr txBox="1"/>
          <p:nvPr/>
        </p:nvSpPr>
        <p:spPr>
          <a:xfrm>
            <a:off x="3008744" y="1809538"/>
            <a:ext cx="295023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Contract{</a:t>
            </a:r>
          </a:p>
          <a:p>
            <a:r>
              <a:rPr lang="nl-BE" sz="2400" dirty="0" smtClean="0"/>
              <a:t>     </a:t>
            </a:r>
            <a:r>
              <a:rPr lang="nl-BE" sz="2400" dirty="0" err="1" smtClean="0"/>
              <a:t>function</a:t>
            </a:r>
            <a:r>
              <a:rPr lang="nl-BE" sz="2400" dirty="0" smtClean="0"/>
              <a:t> bid(){…}</a:t>
            </a:r>
          </a:p>
          <a:p>
            <a:r>
              <a:rPr lang="nl-BE" sz="2400" dirty="0"/>
              <a:t> </a:t>
            </a:r>
            <a:r>
              <a:rPr lang="nl-BE" sz="2400" dirty="0" smtClean="0"/>
              <a:t>    </a:t>
            </a:r>
            <a:r>
              <a:rPr lang="nl-BE" sz="2400" dirty="0" err="1" smtClean="0"/>
              <a:t>function</a:t>
            </a:r>
            <a:r>
              <a:rPr lang="nl-BE" sz="2400" dirty="0" smtClean="0"/>
              <a:t> end(){…}</a:t>
            </a:r>
            <a:br>
              <a:rPr lang="nl-BE" sz="2400" dirty="0" smtClean="0"/>
            </a:br>
            <a:r>
              <a:rPr lang="nl-BE" sz="800" dirty="0" smtClean="0"/>
              <a:t> </a:t>
            </a:r>
          </a:p>
          <a:p>
            <a:r>
              <a:rPr lang="nl-BE" sz="2400" dirty="0" smtClean="0"/>
              <a:t>     </a:t>
            </a:r>
            <a:r>
              <a:rPr lang="nl-BE" sz="2400" dirty="0" err="1" smtClean="0"/>
              <a:t>HighestBid</a:t>
            </a:r>
            <a:r>
              <a:rPr lang="nl-BE" sz="2400" dirty="0" smtClean="0"/>
              <a:t>:            </a:t>
            </a:r>
            <a:r>
              <a:rPr lang="nl-BE" sz="2400" b="1" dirty="0" smtClean="0"/>
              <a:t>€</a:t>
            </a:r>
          </a:p>
          <a:p>
            <a:r>
              <a:rPr lang="nl-BE" sz="2400" dirty="0" smtClean="0"/>
              <a:t>     </a:t>
            </a:r>
            <a:r>
              <a:rPr lang="nl-BE" sz="2400" dirty="0" err="1" smtClean="0"/>
              <a:t>HighestBidder</a:t>
            </a:r>
            <a:r>
              <a:rPr lang="nl-BE" sz="2400" dirty="0" smtClean="0"/>
              <a:t>:</a:t>
            </a:r>
          </a:p>
          <a:p>
            <a:r>
              <a:rPr lang="nl-BE" sz="2400" dirty="0"/>
              <a:t> </a:t>
            </a:r>
            <a:r>
              <a:rPr lang="nl-BE" sz="2400" dirty="0" smtClean="0"/>
              <a:t>    </a:t>
            </a:r>
            <a:r>
              <a:rPr lang="nl-BE" sz="2400" dirty="0" err="1"/>
              <a:t>Beneficiary</a:t>
            </a:r>
            <a:r>
              <a:rPr lang="nl-BE" sz="2400" dirty="0" smtClean="0"/>
              <a:t>: </a:t>
            </a:r>
            <a:r>
              <a:rPr lang="nl-BE" sz="2400" dirty="0" err="1" smtClean="0"/>
              <a:t>Charlie</a:t>
            </a:r>
            <a:endParaRPr lang="nl-BE" sz="2400" dirty="0" smtClean="0"/>
          </a:p>
          <a:p>
            <a:r>
              <a:rPr lang="nl-BE" sz="2400" dirty="0"/>
              <a:t>}</a:t>
            </a:r>
          </a:p>
          <a:p>
            <a:r>
              <a:rPr lang="nl-BE" sz="2400" dirty="0" smtClean="0"/>
              <a:t> 	</a:t>
            </a:r>
            <a:endParaRPr lang="nl-BE" sz="24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1429133" y="4624794"/>
            <a:ext cx="3096000" cy="570826"/>
            <a:chOff x="1429132" y="4782751"/>
            <a:chExt cx="3096000" cy="570826"/>
          </a:xfrm>
        </p:grpSpPr>
        <p:cxnSp>
          <p:nvCxnSpPr>
            <p:cNvPr id="14" name="Elbow Connector 13"/>
            <p:cNvCxnSpPr/>
            <p:nvPr/>
          </p:nvCxnSpPr>
          <p:spPr>
            <a:xfrm flipV="1">
              <a:off x="1429132" y="4782751"/>
              <a:ext cx="3096000" cy="540000"/>
            </a:xfrm>
            <a:prstGeom prst="bentConnector2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098350" y="4891912"/>
              <a:ext cx="1608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dirty="0" smtClean="0"/>
                <a:t>bid(...), 20€</a:t>
              </a:r>
              <a:endParaRPr lang="nl-BE" sz="2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08554" y="869457"/>
            <a:ext cx="3204118" cy="927221"/>
            <a:chOff x="1308554" y="869457"/>
            <a:chExt cx="3204118" cy="927221"/>
          </a:xfrm>
        </p:grpSpPr>
        <p:cxnSp>
          <p:nvCxnSpPr>
            <p:cNvPr id="16" name="Elbow Connector 15"/>
            <p:cNvCxnSpPr>
              <a:stCxn id="8" idx="3"/>
              <a:endCxn id="10" idx="0"/>
            </p:cNvCxnSpPr>
            <p:nvPr/>
          </p:nvCxnSpPr>
          <p:spPr>
            <a:xfrm>
              <a:off x="1308554" y="1283496"/>
              <a:ext cx="3204118" cy="513182"/>
            </a:xfrm>
            <a:prstGeom prst="bentConnector2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401645" y="869457"/>
              <a:ext cx="1079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dirty="0" smtClean="0"/>
                <a:t>end(...)</a:t>
              </a:r>
              <a:endParaRPr lang="nl-BE" sz="24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084128" y="2564904"/>
            <a:ext cx="1892970" cy="461665"/>
            <a:chOff x="6084128" y="3320436"/>
            <a:chExt cx="1892970" cy="461665"/>
          </a:xfrm>
        </p:grpSpPr>
        <p:cxnSp>
          <p:nvCxnSpPr>
            <p:cNvPr id="21" name="Elbow Connector 20"/>
            <p:cNvCxnSpPr/>
            <p:nvPr/>
          </p:nvCxnSpPr>
          <p:spPr>
            <a:xfrm rot="10800000" flipV="1">
              <a:off x="6084128" y="3752484"/>
              <a:ext cx="189297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258667" y="3320436"/>
              <a:ext cx="1608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dirty="0" smtClean="0"/>
                <a:t>bid(...), 10€</a:t>
              </a:r>
              <a:endParaRPr lang="nl-BE" sz="24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308554" y="1421259"/>
            <a:ext cx="2831358" cy="461665"/>
            <a:chOff x="1308554" y="1959223"/>
            <a:chExt cx="2831358" cy="461665"/>
          </a:xfrm>
        </p:grpSpPr>
        <p:cxnSp>
          <p:nvCxnSpPr>
            <p:cNvPr id="28" name="Elbow Connector 27"/>
            <p:cNvCxnSpPr/>
            <p:nvPr/>
          </p:nvCxnSpPr>
          <p:spPr>
            <a:xfrm rot="10800000">
              <a:off x="1308554" y="2032002"/>
              <a:ext cx="2831358" cy="252000"/>
            </a:xfrm>
            <a:prstGeom prst="bentConnector3">
              <a:avLst>
                <a:gd name="adj1" fmla="val -237"/>
              </a:avLst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522536" y="1959223"/>
              <a:ext cx="651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dirty="0" smtClean="0"/>
                <a:t>20€</a:t>
              </a:r>
              <a:endParaRPr lang="nl-BE" sz="2400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235638" y="301541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0</a:t>
            </a:r>
            <a:endParaRPr lang="nl-BE" sz="2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233252" y="303554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20</a:t>
            </a:r>
            <a:endParaRPr lang="nl-BE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246943" y="302269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10</a:t>
            </a:r>
            <a:endParaRPr lang="nl-BE" sz="2400" b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4912445" y="1340768"/>
            <a:ext cx="1953173" cy="734020"/>
            <a:chOff x="1580004" y="2304504"/>
            <a:chExt cx="1953173" cy="734020"/>
          </a:xfrm>
        </p:grpSpPr>
        <p:grpSp>
          <p:nvGrpSpPr>
            <p:cNvPr id="32" name="Group 31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36" name="Elbow Connector 35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55196" y="568167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Bob</a:t>
            </a:r>
            <a:endParaRPr lang="nl-BE" dirty="0"/>
          </a:p>
        </p:txBody>
      </p:sp>
      <p:sp>
        <p:nvSpPr>
          <p:cNvPr id="62" name="TextBox 61"/>
          <p:cNvSpPr txBox="1"/>
          <p:nvPr/>
        </p:nvSpPr>
        <p:spPr>
          <a:xfrm>
            <a:off x="8147809" y="358228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Alice</a:t>
            </a:r>
            <a:endParaRPr lang="nl-BE" dirty="0"/>
          </a:p>
        </p:txBody>
      </p:sp>
      <p:sp>
        <p:nvSpPr>
          <p:cNvPr id="64" name="TextBox 63"/>
          <p:cNvSpPr txBox="1"/>
          <p:nvPr/>
        </p:nvSpPr>
        <p:spPr>
          <a:xfrm>
            <a:off x="466656" y="179183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Charlie</a:t>
            </a:r>
            <a:endParaRPr lang="nl-BE" dirty="0"/>
          </a:p>
        </p:txBody>
      </p:sp>
      <p:sp>
        <p:nvSpPr>
          <p:cNvPr id="66" name="TextBox 65"/>
          <p:cNvSpPr txBox="1"/>
          <p:nvPr/>
        </p:nvSpPr>
        <p:spPr>
          <a:xfrm>
            <a:off x="5215756" y="3382739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Alice</a:t>
            </a:r>
            <a:endParaRPr lang="nl-BE" sz="2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6116248" y="3068960"/>
            <a:ext cx="1892970" cy="461665"/>
            <a:chOff x="6116248" y="3284984"/>
            <a:chExt cx="1892970" cy="461665"/>
          </a:xfrm>
        </p:grpSpPr>
        <p:cxnSp>
          <p:nvCxnSpPr>
            <p:cNvPr id="65" name="Elbow Connector 64"/>
            <p:cNvCxnSpPr/>
            <p:nvPr/>
          </p:nvCxnSpPr>
          <p:spPr>
            <a:xfrm rot="10800000" flipV="1">
              <a:off x="6116248" y="3645024"/>
              <a:ext cx="1892970" cy="0"/>
            </a:xfrm>
            <a:prstGeom prst="bentConnector3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6794871" y="3284984"/>
              <a:ext cx="6511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2400" dirty="0"/>
                <a:t>10€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5215756" y="3382738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Bob</a:t>
            </a:r>
            <a:endParaRPr lang="nl-BE" sz="2400" b="1" dirty="0"/>
          </a:p>
        </p:txBody>
      </p:sp>
      <p:grpSp>
        <p:nvGrpSpPr>
          <p:cNvPr id="67" name="Group 66"/>
          <p:cNvGrpSpPr/>
          <p:nvPr/>
        </p:nvGrpSpPr>
        <p:grpSpPr>
          <a:xfrm>
            <a:off x="919551" y="2110370"/>
            <a:ext cx="2016000" cy="639200"/>
            <a:chOff x="1157676" y="2110370"/>
            <a:chExt cx="2016000" cy="639200"/>
          </a:xfrm>
        </p:grpSpPr>
        <p:cxnSp>
          <p:nvCxnSpPr>
            <p:cNvPr id="71" name="Elbow Connector 70"/>
            <p:cNvCxnSpPr/>
            <p:nvPr/>
          </p:nvCxnSpPr>
          <p:spPr>
            <a:xfrm rot="10800000">
              <a:off x="1157676" y="2110370"/>
              <a:ext cx="2016000" cy="598550"/>
            </a:xfrm>
            <a:prstGeom prst="bentConnector2">
              <a:avLst/>
            </a:prstGeom>
            <a:ln w="2540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259632" y="2380238"/>
              <a:ext cx="1468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 smtClean="0"/>
                <a:t>bidEvent</a:t>
              </a:r>
              <a:r>
                <a:rPr lang="nl-BE" dirty="0" smtClean="0"/>
                <a:t>: 10€</a:t>
              </a:r>
              <a:endParaRPr lang="nl-BE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92099" y="4067780"/>
            <a:ext cx="2152423" cy="801380"/>
            <a:chOff x="6092099" y="4067780"/>
            <a:chExt cx="2152423" cy="801380"/>
          </a:xfrm>
        </p:grpSpPr>
        <p:cxnSp>
          <p:nvCxnSpPr>
            <p:cNvPr id="74" name="Elbow Connector 73"/>
            <p:cNvCxnSpPr/>
            <p:nvPr/>
          </p:nvCxnSpPr>
          <p:spPr>
            <a:xfrm>
              <a:off x="6092099" y="4422302"/>
              <a:ext cx="2152423" cy="446858"/>
            </a:xfrm>
            <a:prstGeom prst="bentConnector2">
              <a:avLst/>
            </a:prstGeom>
            <a:ln w="2540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6434038" y="4067780"/>
              <a:ext cx="1468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 smtClean="0"/>
                <a:t>bidEvent</a:t>
              </a:r>
              <a:r>
                <a:rPr lang="nl-BE" dirty="0" smtClean="0"/>
                <a:t>: 10€</a:t>
              </a:r>
              <a:endParaRPr lang="nl-BE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31537" y="2112745"/>
            <a:ext cx="2016000" cy="639200"/>
            <a:chOff x="1157676" y="2110370"/>
            <a:chExt cx="2016000" cy="639200"/>
          </a:xfrm>
        </p:grpSpPr>
        <p:cxnSp>
          <p:nvCxnSpPr>
            <p:cNvPr id="77" name="Elbow Connector 76"/>
            <p:cNvCxnSpPr/>
            <p:nvPr/>
          </p:nvCxnSpPr>
          <p:spPr>
            <a:xfrm rot="10800000">
              <a:off x="1157676" y="2110370"/>
              <a:ext cx="2016000" cy="598550"/>
            </a:xfrm>
            <a:prstGeom prst="bentConnector2">
              <a:avLst/>
            </a:prstGeom>
            <a:ln w="2540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1259632" y="2380238"/>
              <a:ext cx="1468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 smtClean="0"/>
                <a:t>bidEvent</a:t>
              </a:r>
              <a:r>
                <a:rPr lang="nl-BE" dirty="0" smtClean="0"/>
                <a:t>: 20€</a:t>
              </a:r>
              <a:endParaRPr lang="nl-BE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084168" y="4076635"/>
            <a:ext cx="2152423" cy="801380"/>
            <a:chOff x="6092099" y="4067780"/>
            <a:chExt cx="2152423" cy="801380"/>
          </a:xfrm>
        </p:grpSpPr>
        <p:cxnSp>
          <p:nvCxnSpPr>
            <p:cNvPr id="80" name="Elbow Connector 79"/>
            <p:cNvCxnSpPr/>
            <p:nvPr/>
          </p:nvCxnSpPr>
          <p:spPr>
            <a:xfrm>
              <a:off x="6092099" y="4422302"/>
              <a:ext cx="2152423" cy="446858"/>
            </a:xfrm>
            <a:prstGeom prst="bentConnector2">
              <a:avLst/>
            </a:prstGeom>
            <a:ln w="2540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6434038" y="4067780"/>
              <a:ext cx="1468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 smtClean="0"/>
                <a:t>bidEvent</a:t>
              </a:r>
              <a:r>
                <a:rPr lang="nl-BE" dirty="0" smtClean="0"/>
                <a:t>: 20€</a:t>
              </a:r>
              <a:endParaRPr lang="nl-BE" dirty="0"/>
            </a:p>
          </p:txBody>
        </p:sp>
      </p:grpSp>
      <p:sp>
        <p:nvSpPr>
          <p:cNvPr id="82" name="Rounded Rectangle 81"/>
          <p:cNvSpPr/>
          <p:nvPr/>
        </p:nvSpPr>
        <p:spPr>
          <a:xfrm>
            <a:off x="1547664" y="5832648"/>
            <a:ext cx="6156858" cy="40466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dirty="0" smtClean="0"/>
              <a:t>Events informeren </a:t>
            </a:r>
            <a:r>
              <a:rPr lang="nl-BE" sz="2000" dirty="0" err="1" smtClean="0"/>
              <a:t>Charlie</a:t>
            </a:r>
            <a:r>
              <a:rPr lang="nl-BE" sz="2000" dirty="0" smtClean="0"/>
              <a:t> &amp; </a:t>
            </a:r>
            <a:r>
              <a:rPr lang="nl-BE" sz="2000" dirty="0"/>
              <a:t>Dave </a:t>
            </a:r>
            <a:r>
              <a:rPr lang="nl-BE" sz="2000" dirty="0" smtClean="0"/>
              <a:t>over nieuwe biedingen</a:t>
            </a:r>
            <a:endParaRPr lang="nl-BE" sz="2000" dirty="0"/>
          </a:p>
        </p:txBody>
      </p:sp>
      <p:sp>
        <p:nvSpPr>
          <p:cNvPr id="83" name="Rounded Rectangle 82"/>
          <p:cNvSpPr/>
          <p:nvPr/>
        </p:nvSpPr>
        <p:spPr>
          <a:xfrm>
            <a:off x="804417" y="6336704"/>
            <a:ext cx="7584007" cy="40466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dirty="0" smtClean="0"/>
              <a:t>Oude events zichtbaar: </a:t>
            </a:r>
            <a:r>
              <a:rPr lang="nl-BE" sz="2000" dirty="0" err="1"/>
              <a:t>Charlie</a:t>
            </a:r>
            <a:r>
              <a:rPr lang="nl-BE" sz="2000" dirty="0"/>
              <a:t> &amp; Dave </a:t>
            </a:r>
            <a:r>
              <a:rPr lang="nl-BE" sz="2000" dirty="0" smtClean="0"/>
              <a:t>niet per se permanent online</a:t>
            </a:r>
            <a:endParaRPr lang="nl-BE" sz="2000" dirty="0"/>
          </a:p>
        </p:txBody>
      </p:sp>
      <p:grpSp>
        <p:nvGrpSpPr>
          <p:cNvPr id="84" name="Group 83"/>
          <p:cNvGrpSpPr/>
          <p:nvPr/>
        </p:nvGrpSpPr>
        <p:grpSpPr>
          <a:xfrm>
            <a:off x="7704522" y="4869160"/>
            <a:ext cx="1080000" cy="1368152"/>
            <a:chOff x="7704522" y="4869160"/>
            <a:chExt cx="1080000" cy="1368152"/>
          </a:xfrm>
        </p:grpSpPr>
        <p:pic>
          <p:nvPicPr>
            <p:cNvPr id="85" name="Picture 2" descr="https://openclipart.org/image/2400px/svg_to_png/216807/142813634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522" y="486916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TextBox 85"/>
            <p:cNvSpPr txBox="1"/>
            <p:nvPr/>
          </p:nvSpPr>
          <p:spPr>
            <a:xfrm>
              <a:off x="7970401" y="5867980"/>
              <a:ext cx="651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Dave</a:t>
              </a:r>
              <a:endParaRPr lang="nl-BE" dirty="0"/>
            </a:p>
          </p:txBody>
        </p:sp>
      </p:grpSp>
    </p:spTree>
    <p:extLst>
      <p:ext uri="{BB962C8B-B14F-4D97-AF65-F5344CB8AC3E}">
        <p14:creationId xmlns:p14="http://schemas.microsoft.com/office/powerpoint/2010/main" val="3346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7" grpId="1"/>
      <p:bldP spid="66" grpId="0"/>
      <p:bldP spid="66" grpId="1"/>
      <p:bldP spid="68" grpId="0"/>
      <p:bldP spid="82" grpId="0" animBg="1"/>
      <p:bldP spid="8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008112"/>
          </a:xfrm>
        </p:spPr>
        <p:txBody>
          <a:bodyPr>
            <a:normAutofit/>
          </a:bodyPr>
          <a:lstStyle/>
          <a:p>
            <a:r>
              <a:rPr lang="nl-BE" dirty="0" smtClean="0"/>
              <a:t>Smart Contract Blockchain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72</a:t>
            </a:fld>
            <a:endParaRPr lang="nl-BE" dirty="0"/>
          </a:p>
        </p:txBody>
      </p:sp>
      <p:sp>
        <p:nvSpPr>
          <p:cNvPr id="5" name="Rounded Rectangle 4"/>
          <p:cNvSpPr/>
          <p:nvPr/>
        </p:nvSpPr>
        <p:spPr>
          <a:xfrm>
            <a:off x="395536" y="1381500"/>
            <a:ext cx="1728192" cy="2810363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Rounded Rectangle 5"/>
          <p:cNvSpPr/>
          <p:nvPr/>
        </p:nvSpPr>
        <p:spPr>
          <a:xfrm>
            <a:off x="575556" y="3541740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Rounded Rectangle 6"/>
          <p:cNvSpPr/>
          <p:nvPr/>
        </p:nvSpPr>
        <p:spPr>
          <a:xfrm>
            <a:off x="575556" y="3037684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contract c</a:t>
            </a:r>
            <a:endParaRPr lang="nl-BE" dirty="0"/>
          </a:p>
        </p:txBody>
      </p:sp>
      <p:sp>
        <p:nvSpPr>
          <p:cNvPr id="8" name="Rounded Rectangle 7"/>
          <p:cNvSpPr/>
          <p:nvPr/>
        </p:nvSpPr>
        <p:spPr>
          <a:xfrm>
            <a:off x="575556" y="2533628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Rounded Rectangle 8"/>
          <p:cNvSpPr/>
          <p:nvPr/>
        </p:nvSpPr>
        <p:spPr>
          <a:xfrm>
            <a:off x="575556" y="1853744"/>
            <a:ext cx="1368152" cy="46386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Header</a:t>
            </a:r>
            <a:endParaRPr lang="nl-BE" dirty="0"/>
          </a:p>
        </p:txBody>
      </p:sp>
      <p:sp>
        <p:nvSpPr>
          <p:cNvPr id="10" name="TextBox 9"/>
          <p:cNvSpPr txBox="1"/>
          <p:nvPr/>
        </p:nvSpPr>
        <p:spPr>
          <a:xfrm>
            <a:off x="772961" y="13815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51</a:t>
            </a:r>
            <a:endParaRPr lang="nl-BE" dirty="0"/>
          </a:p>
        </p:txBody>
      </p:sp>
      <p:sp>
        <p:nvSpPr>
          <p:cNvPr id="13" name="Rounded Rectangle 12"/>
          <p:cNvSpPr/>
          <p:nvPr/>
        </p:nvSpPr>
        <p:spPr>
          <a:xfrm>
            <a:off x="2627784" y="1381500"/>
            <a:ext cx="1728192" cy="3384376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Rounded Rectangle 13"/>
          <p:cNvSpPr/>
          <p:nvPr/>
        </p:nvSpPr>
        <p:spPr>
          <a:xfrm>
            <a:off x="2807804" y="3613748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c.bid</a:t>
            </a:r>
            <a:r>
              <a:rPr lang="nl-BE" dirty="0" smtClean="0"/>
              <a:t>(), 10€</a:t>
            </a:r>
            <a:endParaRPr lang="nl-BE" dirty="0"/>
          </a:p>
        </p:txBody>
      </p:sp>
      <p:sp>
        <p:nvSpPr>
          <p:cNvPr id="15" name="Rounded Rectangle 14"/>
          <p:cNvSpPr/>
          <p:nvPr/>
        </p:nvSpPr>
        <p:spPr>
          <a:xfrm>
            <a:off x="2807804" y="3109692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Rounded Rectangle 16"/>
          <p:cNvSpPr/>
          <p:nvPr/>
        </p:nvSpPr>
        <p:spPr>
          <a:xfrm>
            <a:off x="2807804" y="1853744"/>
            <a:ext cx="1368152" cy="46386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Header</a:t>
            </a:r>
            <a:endParaRPr lang="nl-BE" dirty="0"/>
          </a:p>
        </p:txBody>
      </p:sp>
      <p:sp>
        <p:nvSpPr>
          <p:cNvPr id="18" name="TextBox 17"/>
          <p:cNvSpPr txBox="1"/>
          <p:nvPr/>
        </p:nvSpPr>
        <p:spPr>
          <a:xfrm>
            <a:off x="3005209" y="13815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52</a:t>
            </a:r>
            <a:endParaRPr lang="nl-BE" dirty="0"/>
          </a:p>
        </p:txBody>
      </p:sp>
      <p:sp>
        <p:nvSpPr>
          <p:cNvPr id="20" name="Rounded Rectangle 19"/>
          <p:cNvSpPr/>
          <p:nvPr/>
        </p:nvSpPr>
        <p:spPr>
          <a:xfrm>
            <a:off x="4860032" y="1381500"/>
            <a:ext cx="1728192" cy="2927461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4" name="Rounded Rectangle 23"/>
          <p:cNvSpPr/>
          <p:nvPr/>
        </p:nvSpPr>
        <p:spPr>
          <a:xfrm>
            <a:off x="5040052" y="1853744"/>
            <a:ext cx="1368152" cy="46386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Header</a:t>
            </a:r>
            <a:endParaRPr lang="nl-BE" dirty="0"/>
          </a:p>
        </p:txBody>
      </p:sp>
      <p:sp>
        <p:nvSpPr>
          <p:cNvPr id="25" name="TextBox 24"/>
          <p:cNvSpPr txBox="1"/>
          <p:nvPr/>
        </p:nvSpPr>
        <p:spPr>
          <a:xfrm>
            <a:off x="5237457" y="13815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53</a:t>
            </a:r>
            <a:endParaRPr lang="nl-BE" dirty="0"/>
          </a:p>
        </p:txBody>
      </p:sp>
      <p:sp>
        <p:nvSpPr>
          <p:cNvPr id="42" name="Rounded Rectangle 41"/>
          <p:cNvSpPr/>
          <p:nvPr/>
        </p:nvSpPr>
        <p:spPr>
          <a:xfrm>
            <a:off x="2809092" y="4117804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" name="Rounded Rectangle 21"/>
          <p:cNvSpPr/>
          <p:nvPr/>
        </p:nvSpPr>
        <p:spPr>
          <a:xfrm>
            <a:off x="5040052" y="3109692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c.bid</a:t>
            </a:r>
            <a:r>
              <a:rPr lang="nl-BE" dirty="0" smtClean="0"/>
              <a:t>(), 20€</a:t>
            </a:r>
            <a:endParaRPr lang="nl-BE" dirty="0"/>
          </a:p>
        </p:txBody>
      </p:sp>
      <p:sp>
        <p:nvSpPr>
          <p:cNvPr id="23" name="Rounded Rectangle 22"/>
          <p:cNvSpPr/>
          <p:nvPr/>
        </p:nvSpPr>
        <p:spPr>
          <a:xfrm>
            <a:off x="5040052" y="2605636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1" name="Rounded Rectangle 40"/>
          <p:cNvSpPr/>
          <p:nvPr/>
        </p:nvSpPr>
        <p:spPr>
          <a:xfrm>
            <a:off x="7092280" y="1381500"/>
            <a:ext cx="1728192" cy="2927461"/>
          </a:xfrm>
          <a:prstGeom prst="roundRect">
            <a:avLst>
              <a:gd name="adj" fmla="val 96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4" name="Rounded Rectangle 33"/>
          <p:cNvSpPr/>
          <p:nvPr/>
        </p:nvSpPr>
        <p:spPr>
          <a:xfrm>
            <a:off x="7272300" y="1853744"/>
            <a:ext cx="1368152" cy="46386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Header</a:t>
            </a:r>
            <a:endParaRPr lang="nl-BE" dirty="0"/>
          </a:p>
        </p:txBody>
      </p:sp>
      <p:sp>
        <p:nvSpPr>
          <p:cNvPr id="31" name="Rounded Rectangle 30"/>
          <p:cNvSpPr/>
          <p:nvPr/>
        </p:nvSpPr>
        <p:spPr>
          <a:xfrm>
            <a:off x="7272300" y="3685756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c.get</a:t>
            </a:r>
            <a:r>
              <a:rPr lang="nl-BE" dirty="0" smtClean="0"/>
              <a:t>()</a:t>
            </a:r>
            <a:endParaRPr lang="nl-BE" dirty="0"/>
          </a:p>
        </p:txBody>
      </p:sp>
      <p:sp>
        <p:nvSpPr>
          <p:cNvPr id="32" name="Rounded Rectangle 31"/>
          <p:cNvSpPr/>
          <p:nvPr/>
        </p:nvSpPr>
        <p:spPr>
          <a:xfrm>
            <a:off x="7272300" y="3181700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3" name="Rounded Rectangle 32"/>
          <p:cNvSpPr/>
          <p:nvPr/>
        </p:nvSpPr>
        <p:spPr>
          <a:xfrm>
            <a:off x="7272300" y="2677644"/>
            <a:ext cx="1368152" cy="4320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5" name="TextBox 34"/>
          <p:cNvSpPr txBox="1"/>
          <p:nvPr/>
        </p:nvSpPr>
        <p:spPr>
          <a:xfrm>
            <a:off x="7469705" y="13815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Block 54</a:t>
            </a:r>
            <a:endParaRPr lang="nl-BE" dirty="0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-252536" y="2094966"/>
            <a:ext cx="828092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123728" y="2085674"/>
            <a:ext cx="684076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355976" y="2085674"/>
            <a:ext cx="684076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6588224" y="2111976"/>
            <a:ext cx="684076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5040052" y="3636071"/>
            <a:ext cx="1368151" cy="432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BE" sz="1600" dirty="0"/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8640452" y="2111976"/>
            <a:ext cx="684076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2809092" y="2570681"/>
            <a:ext cx="1368151" cy="432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BE" sz="1600" dirty="0"/>
          </a:p>
        </p:txBody>
      </p:sp>
      <p:sp>
        <p:nvSpPr>
          <p:cNvPr id="38" name="Rectangular Callout 37"/>
          <p:cNvSpPr/>
          <p:nvPr/>
        </p:nvSpPr>
        <p:spPr>
          <a:xfrm>
            <a:off x="251520" y="1800919"/>
            <a:ext cx="2084610" cy="622113"/>
          </a:xfrm>
          <a:prstGeom prst="wedgeRectCallout">
            <a:avLst>
              <a:gd name="adj1" fmla="val 14353"/>
              <a:gd name="adj2" fmla="val 14483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>
                <a:solidFill>
                  <a:schemeClr val="tx1"/>
                </a:solidFill>
              </a:rPr>
              <a:t>Transactie type 1</a:t>
            </a:r>
            <a:br>
              <a:rPr lang="nl-BE" sz="2000" dirty="0" smtClean="0">
                <a:solidFill>
                  <a:schemeClr val="tx1"/>
                </a:solidFill>
              </a:rPr>
            </a:br>
            <a:r>
              <a:rPr lang="nl-BE" sz="2000" dirty="0" smtClean="0">
                <a:solidFill>
                  <a:schemeClr val="tx1"/>
                </a:solidFill>
              </a:rPr>
              <a:t>Contract creatie</a:t>
            </a:r>
            <a:endParaRPr lang="nl-BE" sz="2000" dirty="0">
              <a:solidFill>
                <a:schemeClr val="tx1"/>
              </a:solidFill>
            </a:endParaRPr>
          </a:p>
        </p:txBody>
      </p:sp>
      <p:sp>
        <p:nvSpPr>
          <p:cNvPr id="39" name="Rectangular Callout 38"/>
          <p:cNvSpPr/>
          <p:nvPr/>
        </p:nvSpPr>
        <p:spPr>
          <a:xfrm>
            <a:off x="2450863" y="2438595"/>
            <a:ext cx="2084610" cy="622113"/>
          </a:xfrm>
          <a:prstGeom prst="wedgeRectCallout">
            <a:avLst>
              <a:gd name="adj1" fmla="val 14353"/>
              <a:gd name="adj2" fmla="val 14483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>
                <a:solidFill>
                  <a:schemeClr val="tx1"/>
                </a:solidFill>
              </a:rPr>
              <a:t>Transactie type 2 Functie oproep</a:t>
            </a:r>
            <a:endParaRPr lang="nl-BE" sz="2000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30759" y="5288383"/>
            <a:ext cx="3835501" cy="1446245"/>
          </a:xfrm>
          <a:prstGeom prst="roundRect">
            <a:avLst>
              <a:gd name="adj" fmla="val 863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b="1" dirty="0" smtClean="0"/>
              <a:t>Transactie voor functieoproep bevat</a:t>
            </a:r>
            <a:r>
              <a:rPr lang="nl-BE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nl-BE" dirty="0" err="1" smtClean="0"/>
              <a:t>Id</a:t>
            </a:r>
            <a:r>
              <a:rPr lang="nl-BE" dirty="0" smtClean="0"/>
              <a:t> contract</a:t>
            </a:r>
          </a:p>
          <a:p>
            <a:pPr marL="285750" indent="-285750">
              <a:buFontTx/>
              <a:buChar char="-"/>
            </a:pPr>
            <a:r>
              <a:rPr lang="nl-BE" dirty="0"/>
              <a:t>N</a:t>
            </a:r>
            <a:r>
              <a:rPr lang="nl-BE" dirty="0" smtClean="0"/>
              <a:t>aam functie</a:t>
            </a:r>
          </a:p>
          <a:p>
            <a:pPr marL="285750" indent="-285750">
              <a:buFontTx/>
              <a:buChar char="-"/>
            </a:pPr>
            <a:r>
              <a:rPr lang="nl-BE" dirty="0"/>
              <a:t>A</a:t>
            </a:r>
            <a:r>
              <a:rPr lang="nl-BE" dirty="0" smtClean="0"/>
              <a:t>rgumenten</a:t>
            </a:r>
          </a:p>
          <a:p>
            <a:pPr marL="285750" indent="-285750">
              <a:buFontTx/>
              <a:buChar char="-"/>
            </a:pPr>
            <a:r>
              <a:rPr lang="nl-BE" dirty="0"/>
              <a:t>B</a:t>
            </a:r>
            <a:r>
              <a:rPr lang="nl-BE" dirty="0" smtClean="0"/>
              <a:t>edrag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8065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73</a:t>
            </a:fld>
            <a:endParaRPr lang="nl-BE" dirty="0"/>
          </a:p>
        </p:txBody>
      </p:sp>
      <p:sp>
        <p:nvSpPr>
          <p:cNvPr id="6" name="Rectangle 5"/>
          <p:cNvSpPr/>
          <p:nvPr/>
        </p:nvSpPr>
        <p:spPr>
          <a:xfrm>
            <a:off x="251520" y="1089312"/>
            <a:ext cx="86409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contract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SimpleAuction </a:t>
            </a: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{    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address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beneficiary;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auctionStart;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biddingTime;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en-GB" sz="1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address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highestBidder;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highestBid;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nl-BE" sz="1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bool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ended;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000" dirty="0"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endParaRPr lang="nl-BE" sz="1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HighestBidIncreased(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address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bidder,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amount);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AuctionEnded(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address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winner,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amount);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SimpleAuction(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_biddingTime,</a:t>
            </a:r>
            <a:r>
              <a:rPr lang="nl-BE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address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_beneficiary) </a:t>
            </a: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beneficiary = _beneficiary;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auctionStart = now;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biddingTime = _biddingTime;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GB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...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629218" y="3343218"/>
            <a:ext cx="6660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http://solidity.readthedocs.io/en/develop/solidity-by-example.html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3508" y="-27384"/>
            <a:ext cx="8229600" cy="81441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l-BE" dirty="0" smtClean="0"/>
              <a:t>Een </a:t>
            </a:r>
            <a:r>
              <a:rPr lang="nl-BE" dirty="0"/>
              <a:t>C</a:t>
            </a:r>
            <a:r>
              <a:rPr lang="nl-BE" dirty="0" smtClean="0"/>
              <a:t>oncreet </a:t>
            </a:r>
            <a:r>
              <a:rPr lang="nl-BE" dirty="0"/>
              <a:t>S</a:t>
            </a:r>
            <a:r>
              <a:rPr lang="nl-BE" dirty="0" smtClean="0"/>
              <a:t>mart Contract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886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74</a:t>
            </a:fld>
            <a:endParaRPr lang="nl-BE" dirty="0"/>
          </a:p>
        </p:txBody>
      </p:sp>
      <p:sp>
        <p:nvSpPr>
          <p:cNvPr id="6" name="Rectangle 5"/>
          <p:cNvSpPr/>
          <p:nvPr/>
        </p:nvSpPr>
        <p:spPr>
          <a:xfrm>
            <a:off x="251520" y="188640"/>
            <a:ext cx="864096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contract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SimpleAuction </a:t>
            </a: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{   </a:t>
            </a:r>
            <a:endParaRPr lang="en-GB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... 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function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bid() payable </a:t>
            </a: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(now &gt; auctionStart + biddingTime) throw;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(msg.value &lt;= highestBid) throw;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(highestBidder !=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highestBidder.send(highestBid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  </a:t>
            </a:r>
            <a:endParaRPr lang="nl-BE" sz="1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highestBidder = msg.sender;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highestBid = msg.value;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HighestBidIncreased(msg.sender, msg.value);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end() {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(now &lt;= auctionStart + biddingTime)</a:t>
            </a:r>
            <a:r>
              <a:rPr lang="nl-BE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throw; </a:t>
            </a: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(ended)</a:t>
            </a:r>
            <a:r>
              <a:rPr lang="nl-BE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throw; 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ended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= true;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AuctionEnded(highestBidder, highestBid);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beneficiary.send(this.balance)  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dirty="0"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r>
              <a:rPr lang="nl-BE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fr-BE" dirty="0"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629218" y="3343218"/>
            <a:ext cx="6660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http://solidity.readthedocs.io/en/develop/solidity-by-example.html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519446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Disclaimer: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Een Ethereum exploit wordt genegeerd voor de eenvoud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08" y="-27384"/>
            <a:ext cx="8229600" cy="81441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l-BE" dirty="0" smtClean="0"/>
              <a:t>Doe dit </a:t>
            </a:r>
            <a:r>
              <a:rPr lang="nl-BE" b="1" dirty="0" smtClean="0"/>
              <a:t>NOOIT</a:t>
            </a:r>
            <a:r>
              <a:rPr lang="nl-BE" dirty="0" smtClean="0"/>
              <a:t>…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75</a:t>
            </a:fld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171364" y="1124744"/>
            <a:ext cx="8073044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nl-BE" dirty="0" err="1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Proof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of </a:t>
            </a:r>
            <a:r>
              <a:rPr lang="nl-BE" dirty="0" err="1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Ownership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contract</a:t>
            </a:r>
          </a:p>
          <a:p>
            <a:r>
              <a:rPr lang="nl-BE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contract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l-BE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ProofOfOwnership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 	</a:t>
            </a:r>
            <a:r>
              <a:rPr lang="nl-BE" b="1" dirty="0" err="1" smtClean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mapping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l-BE" b="1" dirty="0" smtClean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bytes32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=&gt;</a:t>
            </a:r>
            <a:r>
              <a:rPr lang="nl-BE" b="1" dirty="0" err="1" smtClean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bool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nl-BE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proofs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nl-BE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</a:t>
            </a:r>
            <a:r>
              <a:rPr lang="nl-BE" dirty="0" err="1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calculate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l-BE" dirty="0" err="1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and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store the </a:t>
            </a:r>
            <a:r>
              <a:rPr lang="nl-BE" dirty="0" err="1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proof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l-BE" dirty="0" err="1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 document</a:t>
            </a:r>
          </a:p>
          <a:p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nl-BE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l-BE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notarize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l-BE" b="1" dirty="0" smtClean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 document){</a:t>
            </a:r>
          </a:p>
          <a:p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nl-BE" b="1" dirty="0" smtClean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l-BE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proof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  = </a:t>
            </a:r>
            <a:r>
              <a:rPr lang="nl-BE" dirty="0">
                <a:latin typeface="Consolas" panose="020B0609020204030204" pitchFamily="49" charset="0"/>
                <a:cs typeface="Consolas" panose="020B0609020204030204" pitchFamily="49" charset="0"/>
              </a:rPr>
              <a:t>sha256(document);</a:t>
            </a:r>
            <a:endParaRPr lang="nl-BE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nl-BE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proofs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nl-BE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proof</a:t>
            </a:r>
            <a:r>
              <a:rPr lang="nl-BE" dirty="0">
                <a:latin typeface="Consolas" panose="020B0609020204030204" pitchFamily="49" charset="0"/>
                <a:cs typeface="Consolas" panose="020B0609020204030204" pitchFamily="49" charset="0"/>
              </a:rPr>
              <a:t>] = </a:t>
            </a:r>
            <a:r>
              <a:rPr lang="nl-BE" dirty="0" err="1">
                <a:latin typeface="Consolas" panose="020B0609020204030204" pitchFamily="49" charset="0"/>
                <a:cs typeface="Consolas" panose="020B0609020204030204" pitchFamily="49" charset="0"/>
              </a:rPr>
              <a:t>true</a:t>
            </a:r>
            <a:r>
              <a:rPr lang="nl-BE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nl-BE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endParaRPr lang="nl-BE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check </a:t>
            </a:r>
            <a:r>
              <a:rPr lang="nl-BE" dirty="0" err="1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nl-BE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 document has been </a:t>
            </a:r>
            <a:r>
              <a:rPr lang="nl-BE" dirty="0" err="1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notarized</a:t>
            </a:r>
            <a:endParaRPr lang="nl-BE" dirty="0" smtClean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nl-BE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l-BE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checkDocument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l-BE" b="1" dirty="0" smtClean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 document) returns (</a:t>
            </a:r>
            <a:r>
              <a:rPr lang="nl-BE" b="1" dirty="0" err="1" smtClean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bool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){</a:t>
            </a:r>
          </a:p>
          <a:p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nl-BE" b="1" dirty="0" smtClean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l-BE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proof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sha256(document);</a:t>
            </a:r>
          </a:p>
          <a:p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nl-BE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l-BE" dirty="0" err="1">
                <a:latin typeface="Consolas" panose="020B0609020204030204" pitchFamily="49" charset="0"/>
                <a:cs typeface="Consolas" panose="020B0609020204030204" pitchFamily="49" charset="0"/>
              </a:rPr>
              <a:t>proofs</a:t>
            </a:r>
            <a:r>
              <a:rPr lang="nl-BE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nl-BE" dirty="0" err="1">
                <a:latin typeface="Consolas" panose="020B0609020204030204" pitchFamily="49" charset="0"/>
                <a:cs typeface="Consolas" panose="020B0609020204030204" pitchFamily="49" charset="0"/>
              </a:rPr>
              <a:t>proof</a:t>
            </a:r>
            <a:r>
              <a:rPr lang="nl-BE" dirty="0"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  <a:endParaRPr lang="nl-BE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endParaRPr lang="nl-BE" sz="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}	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16553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dirty="0" smtClean="0"/>
              <a:t>Ernstig voorbeeld op seminarie in november ‘16 door veelgevraagde blockchain spreker</a:t>
            </a:r>
            <a:endParaRPr lang="nl-BE" dirty="0"/>
          </a:p>
        </p:txBody>
      </p:sp>
      <p:grpSp>
        <p:nvGrpSpPr>
          <p:cNvPr id="10" name="Group 9"/>
          <p:cNvGrpSpPr/>
          <p:nvPr/>
        </p:nvGrpSpPr>
        <p:grpSpPr>
          <a:xfrm>
            <a:off x="5384576" y="692696"/>
            <a:ext cx="3600400" cy="1477328"/>
            <a:chOff x="1475656" y="1700808"/>
            <a:chExt cx="3600400" cy="1477328"/>
          </a:xfrm>
        </p:grpSpPr>
        <p:sp>
          <p:nvSpPr>
            <p:cNvPr id="3" name="Rectangle 2"/>
            <p:cNvSpPr/>
            <p:nvPr/>
          </p:nvSpPr>
          <p:spPr>
            <a:xfrm>
              <a:off x="1475656" y="1700808"/>
              <a:ext cx="3600400" cy="14773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75656" y="1700808"/>
              <a:ext cx="36004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 err="1" smtClean="0"/>
                <a:t>proofs</a:t>
              </a:r>
              <a:r>
                <a:rPr lang="nl-BE" dirty="0" smtClean="0"/>
                <a:t>:	c0796844c3cbc…	→ </a:t>
              </a:r>
              <a:r>
                <a:rPr lang="nl-BE" dirty="0" err="1" smtClean="0"/>
                <a:t>true</a:t>
              </a:r>
              <a:endParaRPr lang="nl-BE" dirty="0" smtClean="0"/>
            </a:p>
            <a:p>
              <a:r>
                <a:rPr lang="nl-BE" dirty="0" smtClean="0"/>
                <a:t>	5d5f4926be230… 	→ </a:t>
              </a:r>
              <a:r>
                <a:rPr lang="nl-BE" dirty="0" err="1"/>
                <a:t>true</a:t>
              </a:r>
              <a:endParaRPr lang="nl-BE" dirty="0" smtClean="0"/>
            </a:p>
            <a:p>
              <a:r>
                <a:rPr lang="nl-BE" dirty="0"/>
                <a:t>	</a:t>
              </a:r>
              <a:r>
                <a:rPr lang="nl-BE" dirty="0" smtClean="0"/>
                <a:t>c56d58202b</a:t>
              </a:r>
              <a:r>
                <a:rPr lang="nl-BE" dirty="0"/>
                <a:t>0aa</a:t>
              </a:r>
              <a:r>
                <a:rPr lang="nl-BE" dirty="0" smtClean="0"/>
                <a:t>… 	→ </a:t>
              </a:r>
              <a:r>
                <a:rPr lang="nl-BE" dirty="0" err="1"/>
                <a:t>true</a:t>
              </a:r>
              <a:r>
                <a:rPr lang="nl-BE" dirty="0"/>
                <a:t> 	</a:t>
              </a:r>
              <a:r>
                <a:rPr lang="nl-BE" dirty="0" smtClean="0"/>
                <a:t>17f8f6699a8</a:t>
              </a:r>
              <a:r>
                <a:rPr lang="nl-BE" dirty="0"/>
                <a:t>948</a:t>
              </a:r>
              <a:r>
                <a:rPr lang="nl-BE" dirty="0" smtClean="0"/>
                <a:t>… 	→ </a:t>
              </a:r>
              <a:r>
                <a:rPr lang="nl-BE" dirty="0" err="1"/>
                <a:t>true</a:t>
              </a:r>
              <a:endParaRPr lang="nl-BE" dirty="0" smtClean="0"/>
            </a:p>
            <a:p>
              <a:r>
                <a:rPr lang="nl-BE" dirty="0"/>
                <a:t>	</a:t>
              </a:r>
              <a:r>
                <a:rPr lang="nl-BE" dirty="0" smtClean="0"/>
                <a:t>…</a:t>
              </a:r>
              <a:endParaRPr lang="nl-BE" dirty="0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971600" y="5221052"/>
            <a:ext cx="7436216" cy="113344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smtClean="0"/>
              <a:t>document</a:t>
            </a:r>
            <a:r>
              <a:rPr lang="en-US" sz="2400" dirty="0" smtClean="0"/>
              <a:t> volledig bewaard in transactie op blockchain</a:t>
            </a:r>
          </a:p>
          <a:p>
            <a:pPr marL="342900" indent="-342900">
              <a:buFont typeface="Symbol"/>
              <a:buChar char="Þ"/>
            </a:pPr>
            <a:r>
              <a:rPr lang="en-US" sz="2400" dirty="0" smtClean="0"/>
              <a:t>blockchain snel zeer groot &amp; bevat gevoelige data</a:t>
            </a:r>
          </a:p>
          <a:p>
            <a:pPr marL="342900" indent="-342900">
              <a:buFont typeface="Symbol"/>
              <a:buChar char="Þ"/>
            </a:pPr>
            <a:r>
              <a:rPr lang="en-US" sz="2400" dirty="0" smtClean="0"/>
              <a:t>Toch minder evident dan op eerste zicht lijkt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427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92359" y="-387424"/>
            <a:ext cx="3120201" cy="1393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48"/>
            <a:ext cx="3203848" cy="830064"/>
          </a:xfrm>
        </p:spPr>
        <p:txBody>
          <a:bodyPr/>
          <a:lstStyle/>
          <a:p>
            <a:r>
              <a:rPr lang="nl-BE" dirty="0" smtClean="0"/>
              <a:t>Netwerk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76</a:t>
            </a:fld>
            <a:endParaRPr lang="nl-BE" dirty="0"/>
          </a:p>
        </p:txBody>
      </p:sp>
      <p:sp>
        <p:nvSpPr>
          <p:cNvPr id="7" name="Oval 6"/>
          <p:cNvSpPr/>
          <p:nvPr/>
        </p:nvSpPr>
        <p:spPr>
          <a:xfrm>
            <a:off x="3241948" y="2570860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837772" y="1030680"/>
            <a:ext cx="2304256" cy="4240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37772" y="1454716"/>
            <a:ext cx="1584176" cy="1296144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21948" y="1030680"/>
            <a:ext cx="720080" cy="172018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1837772" y="1454716"/>
            <a:ext cx="720080" cy="280831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21948" y="2750860"/>
            <a:ext cx="1800200" cy="117483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57852" y="3925692"/>
            <a:ext cx="2664296" cy="3373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142028" y="1030680"/>
            <a:ext cx="1204427" cy="1116859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421948" y="2189808"/>
            <a:ext cx="1900915" cy="56105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5402148" y="2161020"/>
            <a:ext cx="2196264" cy="14168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222148" y="3577856"/>
            <a:ext cx="2376264" cy="34783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1153716" y="848654"/>
            <a:ext cx="968712" cy="364051"/>
            <a:chOff x="1580004" y="2304504"/>
            <a:chExt cx="1953173" cy="734020"/>
          </a:xfrm>
        </p:grpSpPr>
        <p:grpSp>
          <p:nvGrpSpPr>
            <p:cNvPr id="43" name="Group 42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60" name="Rounded Rectangle 5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46" name="Elbow Connector 45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>
            <a:grpSpLocks noChangeAspect="1"/>
          </p:cNvGrpSpPr>
          <p:nvPr/>
        </p:nvGrpSpPr>
        <p:grpSpPr>
          <a:xfrm>
            <a:off x="3492872" y="418632"/>
            <a:ext cx="968712" cy="364051"/>
            <a:chOff x="1580004" y="2304504"/>
            <a:chExt cx="1953173" cy="734020"/>
          </a:xfrm>
        </p:grpSpPr>
        <p:grpSp>
          <p:nvGrpSpPr>
            <p:cNvPr id="67" name="Group 66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78" name="Rounded Rectangle 7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72" name="Rounded Rectangle 7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4" name="Rounded Rectangle 7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70" name="Elbow Connector 69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>
            <a:grpSpLocks noChangeAspect="1"/>
          </p:cNvGrpSpPr>
          <p:nvPr/>
        </p:nvGrpSpPr>
        <p:grpSpPr>
          <a:xfrm>
            <a:off x="4538092" y="3338276"/>
            <a:ext cx="968712" cy="364051"/>
            <a:chOff x="1580004" y="2304504"/>
            <a:chExt cx="1953173" cy="734020"/>
          </a:xfrm>
        </p:grpSpPr>
        <p:grpSp>
          <p:nvGrpSpPr>
            <p:cNvPr id="163" name="Group 162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80" name="Rounded Rectangle 17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1" name="Rounded Rectangle 18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2" name="Rounded Rectangle 18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3" name="Rounded Rectangle 18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74" name="Rounded Rectangle 17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5" name="Rounded Rectangle 17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6" name="Rounded Rectangle 17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7" name="Rounded Rectangle 17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8" name="Rounded Rectangle 17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68" name="Rounded Rectangle 16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69" name="Rounded Rectangle 16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0" name="Rounded Rectangle 16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1" name="Rounded Rectangle 17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2" name="Rounded Rectangle 17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66" name="Elbow Connector 165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Elbow Connector 166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Oval 212"/>
          <p:cNvSpPr/>
          <p:nvPr/>
        </p:nvSpPr>
        <p:spPr>
          <a:xfrm>
            <a:off x="649660" y="2764911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14" name="Straight Connector 213"/>
          <p:cNvCxnSpPr/>
          <p:nvPr/>
        </p:nvCxnSpPr>
        <p:spPr>
          <a:xfrm flipH="1">
            <a:off x="829660" y="1454716"/>
            <a:ext cx="1008112" cy="148373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H="1" flipV="1">
            <a:off x="829660" y="2996678"/>
            <a:ext cx="1800200" cy="126635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/>
          <p:cNvGrpSpPr>
            <a:grpSpLocks noChangeAspect="1"/>
          </p:cNvGrpSpPr>
          <p:nvPr/>
        </p:nvGrpSpPr>
        <p:grpSpPr>
          <a:xfrm>
            <a:off x="1909614" y="3654981"/>
            <a:ext cx="968712" cy="364051"/>
            <a:chOff x="1580004" y="2304504"/>
            <a:chExt cx="1953173" cy="734020"/>
          </a:xfrm>
        </p:grpSpPr>
        <p:grpSp>
          <p:nvGrpSpPr>
            <p:cNvPr id="139" name="Group 138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56" name="Rounded Rectangle 15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7" name="Rounded Rectangle 15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8" name="Rounded Rectangle 15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9" name="Rounded Rectangle 15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60" name="Rounded Rectangle 15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50" name="Rounded Rectangle 14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1" name="Rounded Rectangle 15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2" name="Rounded Rectangle 15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3" name="Rounded Rectangle 15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4" name="Rounded Rectangle 15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44" name="Rounded Rectangle 14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5" name="Rounded Rectangle 14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6" name="Rounded Rectangle 14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42" name="Elbow Connector 141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Elbow Connector 142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Oval 215"/>
          <p:cNvSpPr/>
          <p:nvPr/>
        </p:nvSpPr>
        <p:spPr>
          <a:xfrm>
            <a:off x="6981990" y="2080201"/>
            <a:ext cx="360000" cy="3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17" name="Straight Connector 216"/>
          <p:cNvCxnSpPr/>
          <p:nvPr/>
        </p:nvCxnSpPr>
        <p:spPr>
          <a:xfrm flipH="1" flipV="1">
            <a:off x="5322864" y="2147540"/>
            <a:ext cx="1839126" cy="115075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7169624" y="2289253"/>
            <a:ext cx="402947" cy="1359798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/>
          <p:cNvGrpSpPr>
            <a:grpSpLocks noChangeAspect="1"/>
          </p:cNvGrpSpPr>
          <p:nvPr/>
        </p:nvGrpSpPr>
        <p:grpSpPr>
          <a:xfrm>
            <a:off x="6956813" y="2938446"/>
            <a:ext cx="968712" cy="364051"/>
            <a:chOff x="1580004" y="2304504"/>
            <a:chExt cx="1953173" cy="734020"/>
          </a:xfrm>
        </p:grpSpPr>
        <p:grpSp>
          <p:nvGrpSpPr>
            <p:cNvPr id="187" name="Group 186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204" name="Rounded Rectangle 20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5" name="Rounded Rectangle 20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6" name="Rounded Rectangle 20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7" name="Rounded Rectangle 20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8" name="Rounded Rectangle 20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98" name="Rounded Rectangle 19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9" name="Rounded Rectangle 19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0" name="Rounded Rectangle 19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1" name="Rounded Rectangle 20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2" name="Rounded Rectangle 20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92" name="Rounded Rectangle 19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3" name="Rounded Rectangle 19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4" name="Rounded Rectangle 19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5" name="Rounded Rectangle 19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6" name="Rounded Rectangle 19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90" name="Elbow Connector 189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Elbow Connector 190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9" name="Straight Connector 218"/>
          <p:cNvCxnSpPr/>
          <p:nvPr/>
        </p:nvCxnSpPr>
        <p:spPr>
          <a:xfrm flipH="1" flipV="1">
            <a:off x="4161998" y="1061758"/>
            <a:ext cx="2999992" cy="1200857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4682108" y="1540111"/>
            <a:ext cx="968712" cy="364051"/>
            <a:chOff x="1580004" y="2304504"/>
            <a:chExt cx="1953173" cy="734020"/>
          </a:xfrm>
        </p:grpSpPr>
        <p:grpSp>
          <p:nvGrpSpPr>
            <p:cNvPr id="91" name="Group 90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08" name="Rounded Rectangle 10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94" name="Elbow Connector 93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Elbow Connector 94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0" name="Picture 2" descr="http://www.clipartkid.com/images/301/free-to-use-public-domain-miner-clip-art-OW2LRK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31" y="3252134"/>
            <a:ext cx="915693" cy="12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657772" y="1274716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l 7"/>
          <p:cNvSpPr/>
          <p:nvPr/>
        </p:nvSpPr>
        <p:spPr>
          <a:xfrm>
            <a:off x="2377852" y="4083028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l 9"/>
          <p:cNvSpPr/>
          <p:nvPr/>
        </p:nvSpPr>
        <p:spPr>
          <a:xfrm>
            <a:off x="5042148" y="3745692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l 8"/>
          <p:cNvSpPr/>
          <p:nvPr/>
        </p:nvSpPr>
        <p:spPr>
          <a:xfrm>
            <a:off x="5169367" y="1967539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l 10"/>
          <p:cNvSpPr/>
          <p:nvPr/>
        </p:nvSpPr>
        <p:spPr>
          <a:xfrm>
            <a:off x="7418412" y="3397856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l 5"/>
          <p:cNvSpPr/>
          <p:nvPr/>
        </p:nvSpPr>
        <p:spPr>
          <a:xfrm>
            <a:off x="3962028" y="850680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2" name="TextBox 221"/>
          <p:cNvSpPr txBox="1"/>
          <p:nvPr/>
        </p:nvSpPr>
        <p:spPr>
          <a:xfrm>
            <a:off x="6812224" y="44624"/>
            <a:ext cx="2136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Miner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err="1" smtClean="0"/>
              <a:t>Validating</a:t>
            </a:r>
            <a:r>
              <a:rPr lang="nl-BE" dirty="0" smtClean="0"/>
              <a:t> (full) node</a:t>
            </a:r>
            <a:br>
              <a:rPr lang="nl-BE" dirty="0" smtClean="0"/>
            </a:br>
            <a:r>
              <a:rPr lang="nl-BE" dirty="0" smtClean="0"/>
              <a:t>Light node</a:t>
            </a:r>
            <a:endParaRPr lang="nl-BE" dirty="0"/>
          </a:p>
        </p:txBody>
      </p:sp>
      <p:sp>
        <p:nvSpPr>
          <p:cNvPr id="223" name="Oval 222"/>
          <p:cNvSpPr>
            <a:spLocks noChangeAspect="1"/>
          </p:cNvSpPr>
          <p:nvPr/>
        </p:nvSpPr>
        <p:spPr>
          <a:xfrm>
            <a:off x="6660232" y="121932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4" name="Oval 223"/>
          <p:cNvSpPr>
            <a:spLocks noChangeAspect="1"/>
          </p:cNvSpPr>
          <p:nvPr/>
        </p:nvSpPr>
        <p:spPr>
          <a:xfrm>
            <a:off x="6660232" y="684064"/>
            <a:ext cx="180000" cy="18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5" name="Oval 224"/>
          <p:cNvSpPr>
            <a:spLocks noChangeAspect="1"/>
          </p:cNvSpPr>
          <p:nvPr/>
        </p:nvSpPr>
        <p:spPr>
          <a:xfrm>
            <a:off x="6660232" y="402998"/>
            <a:ext cx="180000" cy="1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29" name="Picture 2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761" y="4473058"/>
            <a:ext cx="522182" cy="522182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19" y="4181937"/>
            <a:ext cx="522182" cy="522182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07" y="1279020"/>
            <a:ext cx="522182" cy="522182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54" y="1726576"/>
            <a:ext cx="522182" cy="522182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4" y="2395220"/>
            <a:ext cx="522182" cy="522182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589" y="3832282"/>
            <a:ext cx="522182" cy="522182"/>
          </a:xfrm>
          <a:prstGeom prst="rect">
            <a:avLst/>
          </a:prstGeom>
        </p:spPr>
      </p:pic>
      <p:grpSp>
        <p:nvGrpSpPr>
          <p:cNvPr id="261" name="Group 260"/>
          <p:cNvGrpSpPr/>
          <p:nvPr/>
        </p:nvGrpSpPr>
        <p:grpSpPr>
          <a:xfrm>
            <a:off x="8028070" y="2938055"/>
            <a:ext cx="254438" cy="364051"/>
            <a:chOff x="611560" y="836712"/>
            <a:chExt cx="1728192" cy="2952328"/>
          </a:xfrm>
        </p:grpSpPr>
        <p:sp>
          <p:nvSpPr>
            <p:cNvPr id="262" name="Rounded Rectangle 261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3" name="Rounded Rectangle 262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4" name="Rounded Rectangle 263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5" name="Rounded Rectangle 264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6" name="Rounded Rectangle 265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268" name="Elbow Connector 267"/>
          <p:cNvCxnSpPr/>
          <p:nvPr/>
        </p:nvCxnSpPr>
        <p:spPr>
          <a:xfrm rot="10800000">
            <a:off x="7922460" y="3035727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9" name="Group 268"/>
          <p:cNvGrpSpPr/>
          <p:nvPr/>
        </p:nvGrpSpPr>
        <p:grpSpPr>
          <a:xfrm>
            <a:off x="5614930" y="3338275"/>
            <a:ext cx="254438" cy="364051"/>
            <a:chOff x="611560" y="836712"/>
            <a:chExt cx="1728192" cy="2952328"/>
          </a:xfrm>
        </p:grpSpPr>
        <p:sp>
          <p:nvSpPr>
            <p:cNvPr id="270" name="Rounded Rectangle 269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1" name="Rounded Rectangle 270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2" name="Rounded Rectangle 271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3" name="Rounded Rectangle 272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4" name="Rounded Rectangle 273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276" name="Elbow Connector 275"/>
          <p:cNvCxnSpPr/>
          <p:nvPr/>
        </p:nvCxnSpPr>
        <p:spPr>
          <a:xfrm rot="10800000">
            <a:off x="5509320" y="3435947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5" name="Group 284"/>
          <p:cNvGrpSpPr/>
          <p:nvPr/>
        </p:nvGrpSpPr>
        <p:grpSpPr>
          <a:xfrm>
            <a:off x="2987510" y="3649050"/>
            <a:ext cx="254438" cy="364051"/>
            <a:chOff x="611560" y="836712"/>
            <a:chExt cx="1728192" cy="2952328"/>
          </a:xfrm>
        </p:grpSpPr>
        <p:sp>
          <p:nvSpPr>
            <p:cNvPr id="286" name="Rounded Rectangle 285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7" name="Rounded Rectangle 286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8" name="Rounded Rectangle 287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9" name="Rounded Rectangle 288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0" name="Rounded Rectangle 289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292" name="Elbow Connector 291"/>
          <p:cNvCxnSpPr/>
          <p:nvPr/>
        </p:nvCxnSpPr>
        <p:spPr>
          <a:xfrm rot="10800000">
            <a:off x="2881900" y="3746722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3" name="Group 292"/>
          <p:cNvGrpSpPr/>
          <p:nvPr/>
        </p:nvGrpSpPr>
        <p:grpSpPr>
          <a:xfrm>
            <a:off x="5760570" y="1540111"/>
            <a:ext cx="254438" cy="364051"/>
            <a:chOff x="611560" y="836712"/>
            <a:chExt cx="1728192" cy="2952328"/>
          </a:xfrm>
        </p:grpSpPr>
        <p:sp>
          <p:nvSpPr>
            <p:cNvPr id="294" name="Rounded Rectangle 293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5" name="Rounded Rectangle 294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6" name="Rounded Rectangle 295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7" name="Rounded Rectangle 296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8" name="Rounded Rectangle 297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300" name="Elbow Connector 299"/>
          <p:cNvCxnSpPr/>
          <p:nvPr/>
        </p:nvCxnSpPr>
        <p:spPr>
          <a:xfrm rot="10800000">
            <a:off x="5654960" y="1637783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1" name="Group 300"/>
          <p:cNvGrpSpPr/>
          <p:nvPr/>
        </p:nvGrpSpPr>
        <p:grpSpPr>
          <a:xfrm>
            <a:off x="4571686" y="418192"/>
            <a:ext cx="254438" cy="364051"/>
            <a:chOff x="611560" y="836712"/>
            <a:chExt cx="1728192" cy="2952328"/>
          </a:xfrm>
        </p:grpSpPr>
        <p:sp>
          <p:nvSpPr>
            <p:cNvPr id="302" name="Rounded Rectangle 301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3" name="Rounded Rectangle 302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4" name="Rounded Rectangle 303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5" name="Rounded Rectangle 304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6" name="Rounded Rectangle 305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308" name="Elbow Connector 307"/>
          <p:cNvCxnSpPr/>
          <p:nvPr/>
        </p:nvCxnSpPr>
        <p:spPr>
          <a:xfrm rot="10800000">
            <a:off x="4466076" y="515864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9" name="Group 308"/>
          <p:cNvGrpSpPr/>
          <p:nvPr/>
        </p:nvGrpSpPr>
        <p:grpSpPr>
          <a:xfrm>
            <a:off x="2230933" y="848853"/>
            <a:ext cx="254438" cy="364051"/>
            <a:chOff x="611560" y="836712"/>
            <a:chExt cx="1728192" cy="2952328"/>
          </a:xfrm>
        </p:grpSpPr>
        <p:sp>
          <p:nvSpPr>
            <p:cNvPr id="310" name="Rounded Rectangle 309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1" name="Rounded Rectangle 310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2" name="Rounded Rectangle 311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3" name="Rounded Rectangle 312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4" name="Rounded Rectangle 313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cxnSp>
        <p:nvCxnSpPr>
          <p:cNvPr id="316" name="Elbow Connector 315"/>
          <p:cNvCxnSpPr/>
          <p:nvPr/>
        </p:nvCxnSpPr>
        <p:spPr>
          <a:xfrm rot="10800000">
            <a:off x="2125323" y="946525"/>
            <a:ext cx="124984" cy="0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" name="Group 316"/>
          <p:cNvGrpSpPr/>
          <p:nvPr/>
        </p:nvGrpSpPr>
        <p:grpSpPr>
          <a:xfrm>
            <a:off x="7243878" y="3452677"/>
            <a:ext cx="254438" cy="364051"/>
            <a:chOff x="611560" y="836712"/>
            <a:chExt cx="1728192" cy="2952328"/>
          </a:xfrm>
        </p:grpSpPr>
        <p:sp>
          <p:nvSpPr>
            <p:cNvPr id="318" name="Rounded Rectangle 317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19" name="Rounded Rectangle 318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0" name="Rounded Rectangle 319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1" name="Rounded Rectangle 320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2" name="Rounded Rectangle 321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3" name="TextBox 322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pic>
        <p:nvPicPr>
          <p:cNvPr id="324" name="Picture 32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338" y="3831075"/>
            <a:ext cx="522182" cy="522182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79" y="4177978"/>
            <a:ext cx="522182" cy="522182"/>
          </a:xfrm>
          <a:prstGeom prst="rect">
            <a:avLst/>
          </a:prstGeom>
        </p:spPr>
      </p:pic>
      <p:grpSp>
        <p:nvGrpSpPr>
          <p:cNvPr id="326" name="Group 325"/>
          <p:cNvGrpSpPr/>
          <p:nvPr/>
        </p:nvGrpSpPr>
        <p:grpSpPr>
          <a:xfrm>
            <a:off x="7243878" y="3444826"/>
            <a:ext cx="254438" cy="364051"/>
            <a:chOff x="611560" y="836712"/>
            <a:chExt cx="1728192" cy="2952328"/>
          </a:xfrm>
        </p:grpSpPr>
        <p:sp>
          <p:nvSpPr>
            <p:cNvPr id="327" name="Rounded Rectangle 326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8" name="Rounded Rectangle 327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29" name="Rounded Rectangle 328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0" name="Rounded Rectangle 329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1" name="Rounded Rectangle 330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2" name="TextBox 331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pic>
        <p:nvPicPr>
          <p:cNvPr id="333" name="Picture 33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91" y="2395220"/>
            <a:ext cx="522182" cy="522182"/>
          </a:xfrm>
          <a:prstGeom prst="rect">
            <a:avLst/>
          </a:prstGeom>
        </p:spPr>
      </p:pic>
      <p:grpSp>
        <p:nvGrpSpPr>
          <p:cNvPr id="334" name="Group 333"/>
          <p:cNvGrpSpPr/>
          <p:nvPr/>
        </p:nvGrpSpPr>
        <p:grpSpPr>
          <a:xfrm>
            <a:off x="4708844" y="3777799"/>
            <a:ext cx="254438" cy="364051"/>
            <a:chOff x="611560" y="836712"/>
            <a:chExt cx="1728192" cy="2952328"/>
          </a:xfrm>
        </p:grpSpPr>
        <p:sp>
          <p:nvSpPr>
            <p:cNvPr id="335" name="Rounded Rectangle 334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6" name="Rounded Rectangle 335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7" name="Rounded Rectangle 336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8" name="Rounded Rectangle 337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39" name="Rounded Rectangle 338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grpSp>
        <p:nvGrpSpPr>
          <p:cNvPr id="341" name="Group 340"/>
          <p:cNvGrpSpPr/>
          <p:nvPr/>
        </p:nvGrpSpPr>
        <p:grpSpPr>
          <a:xfrm>
            <a:off x="4895326" y="1677359"/>
            <a:ext cx="254438" cy="364051"/>
            <a:chOff x="611560" y="836712"/>
            <a:chExt cx="1728192" cy="2952328"/>
          </a:xfrm>
        </p:grpSpPr>
        <p:sp>
          <p:nvSpPr>
            <p:cNvPr id="342" name="Rounded Rectangle 341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43" name="Rounded Rectangle 342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44" name="Rounded Rectangle 343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45" name="Rounded Rectangle 344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46" name="Rounded Rectangle 345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pic>
        <p:nvPicPr>
          <p:cNvPr id="348" name="Picture 34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37" y="4473058"/>
            <a:ext cx="522182" cy="522182"/>
          </a:xfrm>
          <a:prstGeom prst="rect">
            <a:avLst/>
          </a:prstGeom>
        </p:spPr>
      </p:pic>
      <p:pic>
        <p:nvPicPr>
          <p:cNvPr id="349" name="Picture 34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07" y="1292289"/>
            <a:ext cx="522182" cy="522182"/>
          </a:xfrm>
          <a:prstGeom prst="rect">
            <a:avLst/>
          </a:prstGeom>
        </p:spPr>
      </p:pic>
      <p:grpSp>
        <p:nvGrpSpPr>
          <p:cNvPr id="365" name="Group 364"/>
          <p:cNvGrpSpPr/>
          <p:nvPr/>
        </p:nvGrpSpPr>
        <p:grpSpPr>
          <a:xfrm>
            <a:off x="3624340" y="850680"/>
            <a:ext cx="254438" cy="364051"/>
            <a:chOff x="611560" y="836712"/>
            <a:chExt cx="1728192" cy="2952328"/>
          </a:xfrm>
        </p:grpSpPr>
        <p:sp>
          <p:nvSpPr>
            <p:cNvPr id="366" name="Rounded Rectangle 365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67" name="Rounded Rectangle 366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68" name="Rounded Rectangle 367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69" name="Rounded Rectangle 368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70" name="Rounded Rectangle 369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371" name="TextBox 370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pic>
        <p:nvPicPr>
          <p:cNvPr id="372" name="Picture 37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46" y="1740433"/>
            <a:ext cx="522182" cy="522182"/>
          </a:xfrm>
          <a:prstGeom prst="rect">
            <a:avLst/>
          </a:prstGeom>
        </p:spPr>
      </p:pic>
      <p:sp>
        <p:nvSpPr>
          <p:cNvPr id="373" name="Rounded Rectangle 372"/>
          <p:cNvSpPr/>
          <p:nvPr/>
        </p:nvSpPr>
        <p:spPr>
          <a:xfrm>
            <a:off x="467544" y="5229448"/>
            <a:ext cx="8280920" cy="4392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Full nodes houden lokale kopie van contracttoestand up-to-date</a:t>
            </a:r>
            <a:endParaRPr lang="en-US" sz="2400" dirty="0"/>
          </a:p>
        </p:txBody>
      </p:sp>
      <p:pic>
        <p:nvPicPr>
          <p:cNvPr id="212" name="Picture 2" descr="http://www.clipartkid.com/images/301/free-to-use-public-domain-miner-clip-art-OW2LRK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593" y="319187"/>
            <a:ext cx="915693" cy="12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4" name="Rounded Rectangle 373"/>
          <p:cNvSpPr/>
          <p:nvPr/>
        </p:nvSpPr>
        <p:spPr>
          <a:xfrm>
            <a:off x="467544" y="5746092"/>
            <a:ext cx="8280920" cy="440668"/>
          </a:xfrm>
          <a:prstGeom prst="roundRect">
            <a:avLst>
              <a:gd name="adj" fmla="val 1377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smtClean="0"/>
              <a:t>Elke full node voert lokaal dezelfde functieoproepen uit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486794" y="6279771"/>
            <a:ext cx="8280920" cy="440668"/>
          </a:xfrm>
          <a:prstGeom prst="roundRect">
            <a:avLst>
              <a:gd name="adj" fmla="val 137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smtClean="0"/>
              <a:t>Veiligheidsmechanismes zodat iedereen correcte versie</a:t>
            </a:r>
          </a:p>
        </p:txBody>
      </p:sp>
      <p:grpSp>
        <p:nvGrpSpPr>
          <p:cNvPr id="277" name="Group 276"/>
          <p:cNvGrpSpPr/>
          <p:nvPr/>
        </p:nvGrpSpPr>
        <p:grpSpPr>
          <a:xfrm>
            <a:off x="2542669" y="4388476"/>
            <a:ext cx="254438" cy="364051"/>
            <a:chOff x="611560" y="836712"/>
            <a:chExt cx="1728192" cy="2952328"/>
          </a:xfrm>
        </p:grpSpPr>
        <p:sp>
          <p:nvSpPr>
            <p:cNvPr id="278" name="Rounded Rectangle 277"/>
            <p:cNvSpPr/>
            <p:nvPr/>
          </p:nvSpPr>
          <p:spPr>
            <a:xfrm>
              <a:off x="611560" y="836712"/>
              <a:ext cx="1728192" cy="2952328"/>
            </a:xfrm>
            <a:prstGeom prst="roundRect">
              <a:avLst>
                <a:gd name="adj" fmla="val 966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0" name="Rounded Rectangle 279"/>
            <p:cNvSpPr/>
            <p:nvPr/>
          </p:nvSpPr>
          <p:spPr>
            <a:xfrm>
              <a:off x="791580" y="3140968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1" name="Rounded Rectangle 280"/>
            <p:cNvSpPr/>
            <p:nvPr/>
          </p:nvSpPr>
          <p:spPr>
            <a:xfrm>
              <a:off x="791580" y="2636912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2" name="Rounded Rectangle 281"/>
            <p:cNvSpPr/>
            <p:nvPr/>
          </p:nvSpPr>
          <p:spPr>
            <a:xfrm>
              <a:off x="791580" y="2132856"/>
              <a:ext cx="1368152" cy="4320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3" name="Rounded Rectangle 282"/>
            <p:cNvSpPr/>
            <p:nvPr/>
          </p:nvSpPr>
          <p:spPr>
            <a:xfrm>
              <a:off x="791580" y="1308956"/>
              <a:ext cx="1368152" cy="6396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988987" y="836712"/>
              <a:ext cx="622305" cy="1485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dirty="0"/>
            </a:p>
          </p:txBody>
        </p:sp>
      </p:grpSp>
      <p:pic>
        <p:nvPicPr>
          <p:cNvPr id="350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8" y="2837916"/>
            <a:ext cx="397043" cy="517201"/>
          </a:xfrm>
        </p:spPr>
      </p:pic>
    </p:spTree>
    <p:extLst>
      <p:ext uri="{BB962C8B-B14F-4D97-AF65-F5344CB8AC3E}">
        <p14:creationId xmlns:p14="http://schemas.microsoft.com/office/powerpoint/2010/main" val="426815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51445E-7 L -0.20747 0.0356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82" y="178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-0.19948 -0.194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3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2283 0.0421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210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-0.08455 -0.1046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6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18959 0.0474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361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0301 L -0.03958 -0.2370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  <p:bldP spid="374" grpId="0" animBg="1"/>
      <p:bldP spid="27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738584"/>
            <a:ext cx="2133600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t>77</a:t>
            </a:fld>
            <a:endParaRPr lang="nl-BE" dirty="0"/>
          </a:p>
        </p:txBody>
      </p:sp>
      <p:sp>
        <p:nvSpPr>
          <p:cNvPr id="5" name="Rectangle 4"/>
          <p:cNvSpPr/>
          <p:nvPr/>
        </p:nvSpPr>
        <p:spPr>
          <a:xfrm>
            <a:off x="107504" y="1119618"/>
            <a:ext cx="86409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contract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SimpleAuction </a:t>
            </a: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{    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address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beneficiary;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auctionStart;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biddingTime;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en-GB" sz="1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address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highestBidder;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highestBid;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sz="1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nl-BE" sz="1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bool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ended;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000" dirty="0"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endParaRPr lang="nl-BE" sz="1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HighestBidIncreased(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address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bidder,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amount);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AuctionEnded(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address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winner,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amount);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000" dirty="0"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endParaRPr lang="nl-BE" sz="1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SimpleAuction(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_biddingTime,</a:t>
            </a:r>
            <a:r>
              <a:rPr lang="nl-BE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address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_beneficiary) </a:t>
            </a: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beneficiary = _beneficiary;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auctionStart = now;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biddingTime = _biddingTime;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b="1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GB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...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l-BE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nl-BE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44039" y="1111069"/>
            <a:ext cx="4987280" cy="11726287"/>
          </a:xfrm>
          <a:prstGeom prst="rect">
            <a:avLst/>
          </a:prstGeom>
          <a:solidFill>
            <a:schemeClr val="bg1"/>
          </a:solidFill>
        </p:spPr>
        <p:txBody>
          <a:bodyPr wrap="square" lIns="180000" rIns="72000">
            <a:spAutoFit/>
          </a:bodyPr>
          <a:lstStyle/>
          <a:p>
            <a:r>
              <a:rPr lang="nl-BE" dirty="0"/>
              <a:t>6060604052346100005760405161037c38038061037c833981016040528080518201919050505b5b33600060006101000a81548173ffffffffffffffffffffffffffffffffffffffff021916908373ffffffffffffffffffffffffffffffffffffffff1602179055505b8060019080519060200190828054600181600116156101000203166002900490600052602060002090601f016020900481019282601f106100b557805160ff19168380011785556100e3565b828001600101855582156100e3579182015b828111156100e25782518255916020019190600101906100c7565b5b50905061010891905b808211156101045760008160009055506001016100ec565b5090565b50505b505b6102608061011c6000396000f30060606040526000357c0100000000000000000000000000000000000000000000000000000000900463ffffffff16806341c0e1b514610049578063cfae321714610058575b610000565b34610000576100566100ee565b005b3461000057610065610182565b60405180806020018281038252838181518152602001915080519060200190808383600083146100b4575b8051825260208311156100b457602082019150602081019050602083039250610090565b505050905090810190601f1680156100e05780820380516001836020036101000a031916815260200191505b509250505060405180910390f35b600060009054906101000a900473ffffffffffffffffffffffffffffffffffffffff1673ffffffffffffffffffffffffffffffffffffffff163373ffffffffffffffffffffffffffffffffffffffff16141561017f57600060009054906101000a900473ffffffffffffffffffffffffffffffffffffffff1673ffffffffffffffffffffffffffffffffffffffff16ff5b5b565b602060405190810160405280600081525060018054600181600116156101000203166002900480601f0160208091040260200160405190810160405280929190818152602001828054600181600116156101000203166002900480156102295780601f106101fe57610100808354040283529160200191610229565b820191906000526020600020905b81548152906001019060200180831161020c57829003601f168201915b505050505090505b905600a165627a7a7230582002b6f4af734cb75b75ade8e9027dfb716bde5f07a23a6bb4311e66e6bf891cc20029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441" y="136942"/>
            <a:ext cx="40946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b="1" u="sng" dirty="0" smtClean="0"/>
              <a:t>Ontwikkelomgeving</a:t>
            </a:r>
            <a:br>
              <a:rPr lang="nl-BE" sz="2800" b="1" u="sng" dirty="0" smtClean="0"/>
            </a:br>
            <a:r>
              <a:rPr lang="nl-BE" sz="2800" b="1" u="sng" dirty="0" smtClean="0"/>
              <a:t>Programmeertaal: </a:t>
            </a:r>
            <a:r>
              <a:rPr lang="nl-BE" sz="2800" b="1" u="sng" dirty="0" err="1" smtClean="0"/>
              <a:t>Solidity</a:t>
            </a:r>
            <a:endParaRPr lang="nl-BE" sz="28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908203" y="116632"/>
            <a:ext cx="40773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b="1" u="sng" dirty="0" smtClean="0"/>
              <a:t>Gecompileerde </a:t>
            </a:r>
            <a:r>
              <a:rPr lang="nl-BE" sz="2800" b="1" u="sng" dirty="0" err="1" smtClean="0"/>
              <a:t>Ethereum</a:t>
            </a:r>
            <a:r>
              <a:rPr lang="nl-BE" sz="2800" b="1" u="sng" dirty="0" smtClean="0"/>
              <a:t> </a:t>
            </a:r>
            <a:br>
              <a:rPr lang="nl-BE" sz="2800" b="1" u="sng" dirty="0" smtClean="0"/>
            </a:br>
            <a:r>
              <a:rPr lang="nl-BE" sz="2800" b="1" u="sng" dirty="0" smtClean="0"/>
              <a:t>byte code op blockchain</a:t>
            </a:r>
            <a:endParaRPr lang="nl-BE" sz="2800" b="1" u="sng" dirty="0"/>
          </a:p>
        </p:txBody>
      </p:sp>
      <p:sp>
        <p:nvSpPr>
          <p:cNvPr id="10" name="Rounded Rectangle 9"/>
          <p:cNvSpPr/>
          <p:nvPr/>
        </p:nvSpPr>
        <p:spPr>
          <a:xfrm>
            <a:off x="539552" y="5589240"/>
            <a:ext cx="8008975" cy="864096"/>
          </a:xfrm>
          <a:prstGeom prst="roundRect">
            <a:avLst>
              <a:gd name="adj" fmla="val 813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400" dirty="0" smtClean="0"/>
              <a:t>Turing compleet (↔ </a:t>
            </a:r>
            <a:r>
              <a:rPr lang="nl-BE" sz="2400" dirty="0"/>
              <a:t>Bitcoin </a:t>
            </a:r>
            <a:r>
              <a:rPr lang="nl-BE" sz="2400" dirty="0" smtClean="0"/>
              <a:t>scripts). Alles wat te berekenen is met een computer kan ook in </a:t>
            </a:r>
            <a:r>
              <a:rPr lang="nl-BE" sz="2400" dirty="0" err="1" smtClean="0"/>
              <a:t>Solidity</a:t>
            </a:r>
            <a:r>
              <a:rPr lang="nl-BE" sz="2400" dirty="0" smtClean="0"/>
              <a:t> / </a:t>
            </a:r>
            <a:r>
              <a:rPr lang="nl-BE" sz="2400" dirty="0" err="1" smtClean="0"/>
              <a:t>Ethereum</a:t>
            </a:r>
            <a:r>
              <a:rPr lang="nl-BE" sz="2400" dirty="0" smtClean="0"/>
              <a:t> byte code</a:t>
            </a:r>
          </a:p>
        </p:txBody>
      </p:sp>
    </p:spTree>
    <p:extLst>
      <p:ext uri="{BB962C8B-B14F-4D97-AF65-F5344CB8AC3E}">
        <p14:creationId xmlns:p14="http://schemas.microsoft.com/office/powerpoint/2010/main" val="28826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032"/>
            <a:ext cx="8229600" cy="738594"/>
          </a:xfrm>
        </p:spPr>
        <p:txBody>
          <a:bodyPr>
            <a:normAutofit fontScale="90000"/>
          </a:bodyPr>
          <a:lstStyle/>
          <a:p>
            <a:r>
              <a:rPr lang="nl-BE" dirty="0" err="1" smtClean="0"/>
              <a:t>Oracles</a:t>
            </a:r>
            <a:r>
              <a:rPr lang="nl-BE" dirty="0" smtClean="0"/>
              <a:t> - Voorbeelden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78</a:t>
            </a:fld>
            <a:endParaRPr lang="nl-B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096011"/>
              </p:ext>
            </p:extLst>
          </p:nvPr>
        </p:nvGraphicFramePr>
        <p:xfrm>
          <a:off x="355600" y="1367288"/>
          <a:ext cx="8453120" cy="4677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32149" y="938490"/>
            <a:ext cx="19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 smtClean="0"/>
              <a:t>IoT</a:t>
            </a:r>
            <a:r>
              <a:rPr lang="nl-BE" b="1" dirty="0" smtClean="0"/>
              <a:t>, autoriteiten ,…</a:t>
            </a:r>
            <a:endParaRPr lang="nl-BE" b="1" dirty="0"/>
          </a:p>
        </p:txBody>
      </p:sp>
      <p:sp>
        <p:nvSpPr>
          <p:cNvPr id="3" name="Rectangle 2"/>
          <p:cNvSpPr/>
          <p:nvPr/>
        </p:nvSpPr>
        <p:spPr>
          <a:xfrm>
            <a:off x="355600" y="654735"/>
            <a:ext cx="834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dirty="0" smtClean="0"/>
              <a:t>Vertrouwde</a:t>
            </a:r>
            <a:r>
              <a:rPr lang="nl-BE" dirty="0"/>
              <a:t>, exclusieve leverancier van real-</a:t>
            </a:r>
            <a:r>
              <a:rPr lang="nl-BE" dirty="0" err="1"/>
              <a:t>world</a:t>
            </a:r>
            <a:r>
              <a:rPr lang="nl-BE" dirty="0"/>
              <a:t> data aan een smart contract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3758" y="6306556"/>
            <a:ext cx="7687583" cy="360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 smtClean="0">
                <a:solidFill>
                  <a:schemeClr val="tx1"/>
                </a:solidFill>
              </a:rPr>
              <a:t>Elke update van smart contract door </a:t>
            </a:r>
            <a:r>
              <a:rPr lang="nl-BE" dirty="0" err="1" smtClean="0">
                <a:solidFill>
                  <a:schemeClr val="tx1"/>
                </a:solidFill>
              </a:rPr>
              <a:t>oracle</a:t>
            </a:r>
            <a:r>
              <a:rPr lang="nl-BE" dirty="0" smtClean="0">
                <a:solidFill>
                  <a:schemeClr val="tx1"/>
                </a:solidFill>
              </a:rPr>
              <a:t> resulteert in transactie op blockchain 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3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1"/>
          </a:xfrm>
        </p:spPr>
        <p:txBody>
          <a:bodyPr>
            <a:normAutofit/>
          </a:bodyPr>
          <a:lstStyle/>
          <a:p>
            <a:r>
              <a:rPr lang="nl-BE" dirty="0" smtClean="0"/>
              <a:t>Voorbeelden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79</a:t>
            </a:fld>
            <a:endParaRPr lang="nl-B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491"/>
            <a:ext cx="9206515" cy="563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5096" y="671331"/>
            <a:ext cx="295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http://dapps.ethercasts.com/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635" y="1482031"/>
            <a:ext cx="2286975" cy="178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35" y="1482030"/>
            <a:ext cx="2291222" cy="177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ular Callout 12"/>
          <p:cNvSpPr/>
          <p:nvPr/>
        </p:nvSpPr>
        <p:spPr>
          <a:xfrm>
            <a:off x="7015622" y="4637513"/>
            <a:ext cx="1455278" cy="406265"/>
          </a:xfrm>
          <a:prstGeom prst="wedgeRectCallout">
            <a:avLst>
              <a:gd name="adj1" fmla="val -25217"/>
              <a:gd name="adj2" fmla="val 1106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Verzekering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5460601" y="4674446"/>
            <a:ext cx="620817" cy="369332"/>
          </a:xfrm>
          <a:prstGeom prst="wedgeRectCallout">
            <a:avLst>
              <a:gd name="adj1" fmla="val -25217"/>
              <a:gd name="adj2" fmla="val 1106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>
                <a:solidFill>
                  <a:schemeClr val="tx1"/>
                </a:solidFill>
              </a:rPr>
              <a:t>IoT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2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57876" y="2056740"/>
            <a:ext cx="9487913" cy="698500"/>
          </a:xfrm>
          <a:prstGeom prst="rect">
            <a:avLst/>
          </a:prstGeom>
          <a:gradFill>
            <a:gsLst>
              <a:gs pos="50000">
                <a:srgbClr val="FFFF99"/>
              </a:gs>
              <a:gs pos="0">
                <a:srgbClr val="FFFF99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6"/>
          <p:cNvSpPr txBox="1"/>
          <p:nvPr/>
        </p:nvSpPr>
        <p:spPr>
          <a:xfrm>
            <a:off x="653325" y="1796103"/>
            <a:ext cx="32303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7200" b="1" dirty="0" smtClean="0"/>
              <a:t>H Y P E  </a:t>
            </a:r>
            <a:endParaRPr lang="nl-BE" sz="7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450678" y="1796103"/>
            <a:ext cx="32303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7200" b="1" dirty="0" smtClean="0"/>
              <a:t>H Y P E  </a:t>
            </a:r>
            <a:endParaRPr lang="nl-BE" sz="7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016000"/>
          </a:xfrm>
        </p:spPr>
        <p:txBody>
          <a:bodyPr/>
          <a:lstStyle/>
          <a:p>
            <a:r>
              <a:rPr lang="nl-BE" dirty="0" smtClean="0"/>
              <a:t>Doelstelling sessie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3A45-2F2E-4036-9237-CECECC4D93FA}" type="slidenum">
              <a:rPr lang="nl-BE" smtClean="0"/>
              <a:pPr/>
              <a:t>8</a:t>
            </a:fld>
            <a:endParaRPr lang="nl-BE" dirty="0"/>
          </a:p>
        </p:txBody>
      </p:sp>
      <p:grpSp>
        <p:nvGrpSpPr>
          <p:cNvPr id="19" name="Group 18"/>
          <p:cNvGrpSpPr/>
          <p:nvPr/>
        </p:nvGrpSpPr>
        <p:grpSpPr>
          <a:xfrm>
            <a:off x="3574324" y="858768"/>
            <a:ext cx="6318976" cy="2984747"/>
            <a:chOff x="3771899" y="1110589"/>
            <a:chExt cx="5422901" cy="2425701"/>
          </a:xfrm>
        </p:grpSpPr>
        <p:sp>
          <p:nvSpPr>
            <p:cNvPr id="13" name="Isosceles Triangle 12"/>
            <p:cNvSpPr/>
            <p:nvPr/>
          </p:nvSpPr>
          <p:spPr>
            <a:xfrm rot="16200000">
              <a:off x="5276849" y="-394360"/>
              <a:ext cx="2413001" cy="5422899"/>
            </a:xfrm>
            <a:prstGeom prst="triangle">
              <a:avLst/>
            </a:prstGeom>
            <a:gradFill>
              <a:gsLst>
                <a:gs pos="0">
                  <a:srgbClr val="FF6969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932363" y="2359953"/>
              <a:ext cx="4262437" cy="1176337"/>
            </a:xfrm>
            <a:custGeom>
              <a:avLst/>
              <a:gdLst>
                <a:gd name="connsiteX0" fmla="*/ 3167062 w 3171825"/>
                <a:gd name="connsiteY0" fmla="*/ 381000 h 1176337"/>
                <a:gd name="connsiteX1" fmla="*/ 3171825 w 3171825"/>
                <a:gd name="connsiteY1" fmla="*/ 1176337 h 1176337"/>
                <a:gd name="connsiteX2" fmla="*/ 157162 w 3171825"/>
                <a:gd name="connsiteY2" fmla="*/ 323850 h 1176337"/>
                <a:gd name="connsiteX3" fmla="*/ 0 w 3171825"/>
                <a:gd name="connsiteY3" fmla="*/ 0 h 1176337"/>
                <a:gd name="connsiteX4" fmla="*/ 3167062 w 3171825"/>
                <a:gd name="connsiteY4" fmla="*/ 381000 h 117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1825" h="1176337">
                  <a:moveTo>
                    <a:pt x="3167062" y="381000"/>
                  </a:moveTo>
                  <a:cubicBezTo>
                    <a:pt x="3168650" y="646112"/>
                    <a:pt x="3170237" y="911225"/>
                    <a:pt x="3171825" y="1176337"/>
                  </a:cubicBezTo>
                  <a:lnTo>
                    <a:pt x="157162" y="323850"/>
                  </a:lnTo>
                  <a:lnTo>
                    <a:pt x="0" y="0"/>
                  </a:lnTo>
                  <a:lnTo>
                    <a:pt x="3167062" y="381000"/>
                  </a:lnTo>
                  <a:close/>
                </a:path>
              </a:pathLst>
            </a:custGeom>
            <a:gradFill>
              <a:gsLst>
                <a:gs pos="0">
                  <a:srgbClr val="6969FF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Isosceles Triangle 11"/>
            <p:cNvSpPr/>
            <p:nvPr/>
          </p:nvSpPr>
          <p:spPr>
            <a:xfrm rot="16200000">
              <a:off x="6064249" y="-394360"/>
              <a:ext cx="838200" cy="5422899"/>
            </a:xfrm>
            <a:prstGeom prst="triangle">
              <a:avLst/>
            </a:prstGeom>
            <a:gradFill>
              <a:gsLst>
                <a:gs pos="0">
                  <a:srgbClr val="69FF69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77706" y="2106898"/>
              <a:ext cx="2526231" cy="425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800" b="1" dirty="0" smtClean="0"/>
                <a:t>U i t d a g i n g e n</a:t>
              </a:r>
              <a:endParaRPr lang="nl-BE" sz="28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 rot="21062252">
              <a:off x="5946990" y="1583542"/>
              <a:ext cx="2589559" cy="425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800" b="1" dirty="0" smtClean="0"/>
                <a:t>B e p e r k i n g e n</a:t>
              </a:r>
              <a:endParaRPr lang="nl-BE" sz="28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 rot="463645">
              <a:off x="5960590" y="2606909"/>
              <a:ext cx="2213907" cy="425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800" b="1" dirty="0" smtClean="0"/>
                <a:t>P o t e n t i e </a:t>
              </a:r>
              <a:r>
                <a:rPr lang="nl-BE" sz="2800" b="1" dirty="0" err="1" smtClean="0"/>
                <a:t>e</a:t>
              </a:r>
              <a:r>
                <a:rPr lang="nl-BE" sz="2800" b="1" dirty="0" smtClean="0"/>
                <a:t> l</a:t>
              </a:r>
              <a:endParaRPr lang="nl-BE" sz="2800" b="1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943206" y="3967602"/>
            <a:ext cx="3136743" cy="540898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 smtClean="0"/>
              <a:t>Opportuniteiten</a:t>
            </a:r>
            <a:endParaRPr lang="nl-BE" sz="24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4557780" y="3967602"/>
            <a:ext cx="3136743" cy="5408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 smtClean="0"/>
              <a:t>Risico’s</a:t>
            </a:r>
            <a:endParaRPr lang="nl-BE" sz="2400" b="1" dirty="0"/>
          </a:p>
        </p:txBody>
      </p:sp>
      <p:sp>
        <p:nvSpPr>
          <p:cNvPr id="25" name="Rectangle 24"/>
          <p:cNvSpPr/>
          <p:nvPr/>
        </p:nvSpPr>
        <p:spPr>
          <a:xfrm>
            <a:off x="3552689" y="2066260"/>
            <a:ext cx="1339726" cy="6985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Isosceles Triangle 4"/>
          <p:cNvSpPr/>
          <p:nvPr/>
        </p:nvSpPr>
        <p:spPr>
          <a:xfrm>
            <a:off x="3904525" y="1650340"/>
            <a:ext cx="1752600" cy="1511300"/>
          </a:xfrm>
          <a:prstGeom prst="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7" name="Picture 2" descr="Magnifying Glass, Magnifier Glass, Glass, Incre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0895" y="4132689"/>
            <a:ext cx="934611" cy="9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Magnifying Glass, Magnifier Glass, Glass, Incre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0109" y="4132689"/>
            <a:ext cx="934611" cy="9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1855577" y="5621268"/>
            <a:ext cx="5010718" cy="868432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smtClean="0"/>
              <a:t>A.d.h.v. </a:t>
            </a:r>
            <a:r>
              <a:rPr lang="nl-BE" sz="2400" b="1" dirty="0" smtClean="0"/>
              <a:t>achterliggende principes</a:t>
            </a:r>
            <a:r>
              <a:rPr lang="nl-BE" sz="2400" dirty="0" smtClean="0"/>
              <a:t> </a:t>
            </a:r>
            <a:br>
              <a:rPr lang="nl-BE" sz="2400" dirty="0" smtClean="0"/>
            </a:br>
            <a:r>
              <a:rPr lang="nl-BE" sz="2400" dirty="0" smtClean="0"/>
              <a:t>en  </a:t>
            </a:r>
            <a:r>
              <a:rPr lang="nl-BE" sz="2400" b="1" dirty="0" smtClean="0"/>
              <a:t>mogelijke toepassingen</a:t>
            </a:r>
            <a:endParaRPr lang="nl-BE" sz="2400" b="1" dirty="0"/>
          </a:p>
        </p:txBody>
      </p:sp>
    </p:spTree>
    <p:extLst>
      <p:ext uri="{BB962C8B-B14F-4D97-AF65-F5344CB8AC3E}">
        <p14:creationId xmlns:p14="http://schemas.microsoft.com/office/powerpoint/2010/main" val="140958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5" grpId="0" animBg="1"/>
      <p:bldP spid="3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80</a:t>
            </a:fld>
            <a:endParaRPr lang="nl-BE" dirty="0"/>
          </a:p>
        </p:txBody>
      </p:sp>
      <p:sp>
        <p:nvSpPr>
          <p:cNvPr id="22" name="TextBox 21"/>
          <p:cNvSpPr txBox="1"/>
          <p:nvPr/>
        </p:nvSpPr>
        <p:spPr>
          <a:xfrm>
            <a:off x="5317220" y="5818518"/>
            <a:ext cx="1770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Blockchain 2.0 </a:t>
            </a:r>
            <a:br>
              <a:rPr lang="nl-B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Rekenkracht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 blockchain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0386" y="5818518"/>
            <a:ext cx="17130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Blockchain 1.0</a:t>
            </a:r>
          </a:p>
          <a:p>
            <a:pPr algn="ctr"/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Opslag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 blockchain</a:t>
            </a:r>
            <a:r>
              <a:rPr lang="nl-B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nl-B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2400301" y="854611"/>
            <a:ext cx="4978399" cy="4986331"/>
            <a:chOff x="2400301" y="345853"/>
            <a:chExt cx="5761675" cy="5770855"/>
          </a:xfrm>
        </p:grpSpPr>
        <p:sp>
          <p:nvSpPr>
            <p:cNvPr id="7" name="Rectangle 6"/>
            <p:cNvSpPr>
              <a:spLocks noChangeAspect="1"/>
            </p:cNvSpPr>
            <p:nvPr/>
          </p:nvSpPr>
          <p:spPr>
            <a:xfrm>
              <a:off x="2400301" y="345853"/>
              <a:ext cx="2877303" cy="2877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Rectangle 8"/>
            <p:cNvSpPr>
              <a:spLocks noChangeAspect="1"/>
            </p:cNvSpPr>
            <p:nvPr/>
          </p:nvSpPr>
          <p:spPr>
            <a:xfrm>
              <a:off x="5284673" y="3239405"/>
              <a:ext cx="2877303" cy="2877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34" name="Picture 33" descr="http://www.multichain.com/img/multichain-temp-logo-248x48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175" y="4454276"/>
              <a:ext cx="2736312" cy="529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ttps://erisindustries.com/assets/ei-logo-sharing-square-55367531a0f72c687c0f6783a766d5db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690" y="3317735"/>
              <a:ext cx="1605266" cy="1605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s://ip.bitcointalk.org/?u=https%3A%2F%2Fdl.dropboxusercontent.com%2Fu%2F59597%2FBC_graphics%2FBC_Logotype.png&amp;t=566&amp;c=-_LjVxSUkVY0C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535" y="1434840"/>
              <a:ext cx="2520280" cy="527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0" descr="https://www.cryptocoinsnews.com/wp-content/uploads/2015/05/ethereum-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938" y="1383721"/>
              <a:ext cx="2731014" cy="6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400301" y="345853"/>
              <a:ext cx="5761675" cy="57708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18" name="Straight Connector 17"/>
            <p:cNvCxnSpPr>
              <a:stCxn id="10" idx="1"/>
              <a:endCxn id="10" idx="3"/>
            </p:cNvCxnSpPr>
            <p:nvPr/>
          </p:nvCxnSpPr>
          <p:spPr>
            <a:xfrm>
              <a:off x="2400301" y="3231281"/>
              <a:ext cx="5761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" idx="0"/>
              <a:endCxn id="10" idx="2"/>
            </p:cNvCxnSpPr>
            <p:nvPr/>
          </p:nvCxnSpPr>
          <p:spPr>
            <a:xfrm>
              <a:off x="5281139" y="345853"/>
              <a:ext cx="0" cy="57708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-6176"/>
            <a:ext cx="8229600" cy="831676"/>
          </a:xfrm>
        </p:spPr>
        <p:txBody>
          <a:bodyPr>
            <a:normAutofit/>
          </a:bodyPr>
          <a:lstStyle/>
          <a:p>
            <a:r>
              <a:rPr lang="nl-BE" dirty="0" smtClean="0"/>
              <a:t>Enkele Blockchain Platformen</a:t>
            </a:r>
            <a:endParaRPr lang="nl-BE" dirty="0"/>
          </a:p>
        </p:txBody>
      </p:sp>
      <p:pic>
        <p:nvPicPr>
          <p:cNvPr id="14338" name="Picture 2" descr="https://www.hyperledger.org/wp-content/uploads/2016/09/logo_hl_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74" y="4559564"/>
            <a:ext cx="2410545" cy="51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3177" y="854611"/>
            <a:ext cx="23148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Unpermissioned</a:t>
            </a:r>
            <a:endParaRPr lang="nl-BE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Iedereen kan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blokken creëren</a:t>
            </a:r>
          </a:p>
          <a:p>
            <a:pPr marL="342900" indent="-342900">
              <a:buFontTx/>
              <a:buChar char="-"/>
            </a:pPr>
            <a:r>
              <a:rPr lang="nl-B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Gedistribueerder</a:t>
            </a:r>
            <a:endParaRPr lang="nl-BE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incentives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d.m.v.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cryptogeld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Vaak resource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intensive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220" y="3354797"/>
            <a:ext cx="240008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Permissioned</a:t>
            </a:r>
            <a:endParaRPr lang="nl-BE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blokcreatie </a:t>
            </a: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door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geselecteerden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nl-B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whitelist</a:t>
            </a: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nl-B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Gecentraliseerder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Cryptogeld niet </a:t>
            </a:r>
            <a:b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vereist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Resource efficiënt</a:t>
            </a:r>
          </a:p>
        </p:txBody>
      </p:sp>
    </p:spTree>
    <p:extLst>
      <p:ext uri="{BB962C8B-B14F-4D97-AF65-F5344CB8AC3E}">
        <p14:creationId xmlns:p14="http://schemas.microsoft.com/office/powerpoint/2010/main" val="12123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6200000">
            <a:off x="-1429759" y="2989056"/>
            <a:ext cx="5671004" cy="1463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4000" spc="2000" dirty="0" smtClean="0">
                <a:solidFill>
                  <a:schemeClr val="tx1"/>
                </a:solidFill>
              </a:rPr>
              <a:t>PRIVACY!</a:t>
            </a:r>
            <a:endParaRPr lang="nl-BE" sz="4000" spc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19" y="-56411"/>
            <a:ext cx="8229600" cy="908720"/>
          </a:xfrm>
        </p:spPr>
        <p:txBody>
          <a:bodyPr/>
          <a:lstStyle/>
          <a:p>
            <a:r>
              <a:rPr lang="nl-BE" dirty="0" smtClean="0"/>
              <a:t>Voorbeelden binnen Overheid</a:t>
            </a:r>
            <a:endParaRPr lang="nl-B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23591384"/>
              </p:ext>
            </p:extLst>
          </p:nvPr>
        </p:nvGraphicFramePr>
        <p:xfrm>
          <a:off x="1494199" y="1059543"/>
          <a:ext cx="7296472" cy="5254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3"/>
          <p:cNvSpPr txBox="1">
            <a:spLocks/>
          </p:cNvSpPr>
          <p:nvPr/>
        </p:nvSpPr>
        <p:spPr>
          <a:xfrm>
            <a:off x="7048500" y="6556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B540AB-6939-4937-A918-1D15FF1C7CE3}" type="slidenum">
              <a:rPr lang="nl-BE" smtClean="0"/>
              <a:pPr/>
              <a:t>81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5678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FDA225-7551-462F-8251-3EE9B90E2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9E9067-50FB-48B3-A7D2-5A5223CB6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F2655A-6EBD-412D-817B-FDA49802F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3CA901-842A-468D-B193-E29959400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50AE49-CEFA-473D-AA6A-8A635FB209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9F3493-106B-443D-AF8F-F6D5EE6D6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5" grpId="0">
        <p:bldSub>
          <a:bldDgm bld="one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05"/>
            <a:ext cx="8229600" cy="755352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Extra Uitdagingen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82</a:t>
            </a:fld>
            <a:endParaRPr lang="nl-BE" dirty="0"/>
          </a:p>
        </p:txBody>
      </p:sp>
      <p:grpSp>
        <p:nvGrpSpPr>
          <p:cNvPr id="3" name="Group 2"/>
          <p:cNvGrpSpPr/>
          <p:nvPr/>
        </p:nvGrpSpPr>
        <p:grpSpPr>
          <a:xfrm>
            <a:off x="1109938" y="876882"/>
            <a:ext cx="7056784" cy="1332000"/>
            <a:chOff x="971600" y="1688724"/>
            <a:chExt cx="7056784" cy="1332000"/>
          </a:xfrm>
        </p:grpSpPr>
        <p:sp>
          <p:nvSpPr>
            <p:cNvPr id="6" name="Rounded Rectangle 5"/>
            <p:cNvSpPr/>
            <p:nvPr/>
          </p:nvSpPr>
          <p:spPr>
            <a:xfrm>
              <a:off x="971600" y="1688724"/>
              <a:ext cx="7056784" cy="1332000"/>
            </a:xfrm>
            <a:prstGeom prst="roundRect">
              <a:avLst>
                <a:gd name="adj" fmla="val 1014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04000" rtlCol="0" anchor="ctr"/>
            <a:lstStyle/>
            <a:p>
              <a:r>
                <a:rPr lang="nl-BE" sz="2000" b="1" dirty="0" smtClean="0"/>
                <a:t>Confidentialiteit &amp; Privacy</a:t>
              </a:r>
            </a:p>
            <a:p>
              <a:r>
                <a:rPr lang="nl-BE" sz="2000" dirty="0" smtClean="0"/>
                <a:t>Alle </a:t>
              </a:r>
              <a:r>
                <a:rPr lang="nl-BE" sz="2000" dirty="0" err="1" smtClean="0"/>
                <a:t>nodes</a:t>
              </a:r>
              <a:r>
                <a:rPr lang="nl-BE" sz="2000" dirty="0" smtClean="0"/>
                <a:t> zien contract variabelen en hun historiek</a:t>
              </a:r>
            </a:p>
            <a:p>
              <a:r>
                <a:rPr lang="nl-BE" sz="2000" dirty="0" smtClean="0"/>
                <a:t>=&gt; Extra crypto </a:t>
              </a:r>
              <a:r>
                <a:rPr lang="nl-BE" sz="2000" dirty="0"/>
                <a:t>k</a:t>
              </a:r>
              <a:r>
                <a:rPr lang="nl-BE" sz="2000" dirty="0" smtClean="0"/>
                <a:t>an eventueel helpen </a:t>
              </a:r>
              <a:endParaRPr lang="nl-BE" sz="2000" dirty="0"/>
            </a:p>
          </p:txBody>
        </p:sp>
        <p:sp>
          <p:nvSpPr>
            <p:cNvPr id="10" name="Rounded Rectangle 9"/>
            <p:cNvSpPr>
              <a:spLocks noChangeAspect="1"/>
            </p:cNvSpPr>
            <p:nvPr/>
          </p:nvSpPr>
          <p:spPr>
            <a:xfrm>
              <a:off x="1109938" y="1862702"/>
              <a:ext cx="1008000" cy="1008000"/>
            </a:xfrm>
            <a:prstGeom prst="roundRect">
              <a:avLst>
                <a:gd name="adj" fmla="val 11728"/>
              </a:avLst>
            </a:prstGeom>
            <a:blipFill>
              <a:blip r:embed="rId2"/>
              <a:stretch>
                <a:fillRect/>
              </a:stretch>
            </a:blip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09938" y="5276676"/>
            <a:ext cx="7056784" cy="1332000"/>
            <a:chOff x="755576" y="3501008"/>
            <a:chExt cx="7056784" cy="1332000"/>
          </a:xfrm>
        </p:grpSpPr>
        <p:sp>
          <p:nvSpPr>
            <p:cNvPr id="9" name="Rounded Rectangle 8"/>
            <p:cNvSpPr/>
            <p:nvPr/>
          </p:nvSpPr>
          <p:spPr>
            <a:xfrm>
              <a:off x="755576" y="3501008"/>
              <a:ext cx="7056784" cy="1332000"/>
            </a:xfrm>
            <a:prstGeom prst="roundRect">
              <a:avLst>
                <a:gd name="adj" fmla="val 11901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04000" rtlCol="0" anchor="ctr"/>
            <a:lstStyle/>
            <a:p>
              <a:r>
                <a:rPr lang="nl-BE" sz="2000" b="1" dirty="0" smtClean="0"/>
                <a:t>Verloren financiële opportuniteiten</a:t>
              </a:r>
            </a:p>
            <a:p>
              <a:pPr marL="342900" indent="-342900">
                <a:buFontTx/>
                <a:buChar char="-"/>
              </a:pPr>
              <a:r>
                <a:rPr lang="nl-BE" sz="2000" dirty="0" smtClean="0"/>
                <a:t>Geld wordt door smart contract geblokkeerd</a:t>
              </a:r>
            </a:p>
            <a:p>
              <a:pPr marL="342900" indent="-342900">
                <a:buFontTx/>
                <a:buChar char="-"/>
              </a:pPr>
              <a:r>
                <a:rPr lang="nl-BE" sz="2000" dirty="0" smtClean="0"/>
                <a:t>Niet bruikbaar voor andere investeringen</a:t>
              </a:r>
              <a:endParaRPr lang="nl-BE" sz="2000" dirty="0"/>
            </a:p>
          </p:txBody>
        </p:sp>
        <p:sp>
          <p:nvSpPr>
            <p:cNvPr id="11" name="Rounded Rectangle 10"/>
            <p:cNvSpPr>
              <a:spLocks noChangeAspect="1"/>
            </p:cNvSpPr>
            <p:nvPr/>
          </p:nvSpPr>
          <p:spPr>
            <a:xfrm>
              <a:off x="944712" y="3674986"/>
              <a:ext cx="1008000" cy="1008000"/>
            </a:xfrm>
            <a:prstGeom prst="roundRect">
              <a:avLst>
                <a:gd name="adj" fmla="val 11728"/>
              </a:avLst>
            </a:prstGeom>
            <a:blipFill>
              <a:blip r:embed="rId3"/>
              <a:stretch>
                <a:fillRect/>
              </a:stretch>
            </a:blip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09937" y="2329308"/>
            <a:ext cx="7029385" cy="1332000"/>
            <a:chOff x="755575" y="4725144"/>
            <a:chExt cx="7029385" cy="1332000"/>
          </a:xfrm>
        </p:grpSpPr>
        <p:sp>
          <p:nvSpPr>
            <p:cNvPr id="19" name="Rounded Rectangle 18"/>
            <p:cNvSpPr/>
            <p:nvPr/>
          </p:nvSpPr>
          <p:spPr>
            <a:xfrm>
              <a:off x="755575" y="4725144"/>
              <a:ext cx="7029385" cy="1332000"/>
            </a:xfrm>
            <a:prstGeom prst="roundRect">
              <a:avLst>
                <a:gd name="adj" fmla="val 1190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04000" rtlCol="0" anchor="ctr"/>
            <a:lstStyle/>
            <a:p>
              <a:r>
                <a:rPr lang="nl-BE" sz="2000" b="1" dirty="0" smtClean="0"/>
                <a:t>Bugs</a:t>
              </a:r>
            </a:p>
            <a:p>
              <a:pPr marL="342900" indent="-342900">
                <a:buFontTx/>
                <a:buChar char="-"/>
              </a:pPr>
              <a:r>
                <a:rPr lang="nl-BE" sz="2000" dirty="0" smtClean="0"/>
                <a:t>Geen </a:t>
              </a:r>
              <a:r>
                <a:rPr lang="nl-BE" sz="2000" dirty="0" err="1" smtClean="0"/>
                <a:t>patching</a:t>
              </a:r>
              <a:r>
                <a:rPr lang="nl-BE" sz="2000" dirty="0" smtClean="0"/>
                <a:t> mogelijk, iedereen ziet byte code</a:t>
              </a:r>
            </a:p>
            <a:p>
              <a:pPr marL="342900" indent="-342900">
                <a:buFontTx/>
                <a:buChar char="-"/>
              </a:pPr>
              <a:r>
                <a:rPr lang="nl-BE" sz="2000" dirty="0" smtClean="0"/>
                <a:t>The DAO hack (*)</a:t>
              </a:r>
              <a:endParaRPr lang="nl-BE" sz="2000" dirty="0"/>
            </a:p>
          </p:txBody>
        </p:sp>
        <p:sp>
          <p:nvSpPr>
            <p:cNvPr id="12" name="Rounded Rectangle 11"/>
            <p:cNvSpPr>
              <a:spLocks noChangeAspect="1"/>
            </p:cNvSpPr>
            <p:nvPr/>
          </p:nvSpPr>
          <p:spPr>
            <a:xfrm>
              <a:off x="944712" y="4899122"/>
              <a:ext cx="1008000" cy="1008000"/>
            </a:xfrm>
            <a:prstGeom prst="roundRect">
              <a:avLst>
                <a:gd name="adj" fmla="val 11728"/>
              </a:avLst>
            </a:prstGeom>
            <a:blipFill>
              <a:blip r:embed="rId4"/>
              <a:stretch>
                <a:fillRect/>
              </a:stretch>
            </a:blip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8" name="Rectangle 7"/>
          <p:cNvSpPr/>
          <p:nvPr/>
        </p:nvSpPr>
        <p:spPr>
          <a:xfrm>
            <a:off x="-58056" y="656123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 https</a:t>
            </a:r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://www.smalsresearch.be/smart-contracts-autonome-code-op-een-blockchain/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37337" y="3799046"/>
            <a:ext cx="7029385" cy="1332000"/>
            <a:chOff x="755575" y="4725144"/>
            <a:chExt cx="7029385" cy="1332000"/>
          </a:xfrm>
        </p:grpSpPr>
        <p:sp>
          <p:nvSpPr>
            <p:cNvPr id="15" name="Rounded Rectangle 14"/>
            <p:cNvSpPr/>
            <p:nvPr/>
          </p:nvSpPr>
          <p:spPr>
            <a:xfrm>
              <a:off x="755575" y="4725144"/>
              <a:ext cx="7029385" cy="1332000"/>
            </a:xfrm>
            <a:prstGeom prst="roundRect">
              <a:avLst>
                <a:gd name="adj" fmla="val 1190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04000" rtlCol="0" anchor="ctr"/>
            <a:lstStyle/>
            <a:p>
              <a:r>
                <a:rPr lang="nl-BE" sz="2000" b="1" dirty="0" smtClean="0"/>
                <a:t>Interpretatie</a:t>
              </a:r>
            </a:p>
            <a:p>
              <a:pPr marL="342900" indent="-342900">
                <a:buFontTx/>
                <a:buChar char="-"/>
              </a:pPr>
              <a:r>
                <a:rPr lang="nl-BE" sz="2000" dirty="0" smtClean="0"/>
                <a:t>Code voor meeste mensen moeilijker te interpreteren dan menselijke taal</a:t>
              </a:r>
              <a:endParaRPr lang="nl-BE" sz="2000" dirty="0"/>
            </a:p>
          </p:txBody>
        </p:sp>
        <p:sp>
          <p:nvSpPr>
            <p:cNvPr id="16" name="Rounded Rectangle 15"/>
            <p:cNvSpPr>
              <a:spLocks noChangeAspect="1"/>
            </p:cNvSpPr>
            <p:nvPr/>
          </p:nvSpPr>
          <p:spPr>
            <a:xfrm>
              <a:off x="944712" y="4899122"/>
              <a:ext cx="1008000" cy="1008000"/>
            </a:xfrm>
            <a:prstGeom prst="roundRect">
              <a:avLst>
                <a:gd name="adj" fmla="val 11728"/>
              </a:avLst>
            </a:prstGeom>
            <a:blipFill>
              <a:blip r:embed="rId5"/>
              <a:stretch>
                <a:fillRect/>
              </a:stretch>
            </a:blip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40195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15" y="19730"/>
            <a:ext cx="8229600" cy="1143000"/>
          </a:xfrm>
        </p:spPr>
        <p:txBody>
          <a:bodyPr/>
          <a:lstStyle/>
          <a:p>
            <a:r>
              <a:rPr lang="nl-BE" dirty="0" smtClean="0"/>
              <a:t>Conclusies</a:t>
            </a:r>
            <a:endParaRPr lang="nl-BE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098992"/>
              </p:ext>
            </p:extLst>
          </p:nvPr>
        </p:nvGraphicFramePr>
        <p:xfrm>
          <a:off x="972463" y="1149804"/>
          <a:ext cx="7489371" cy="5254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83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875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E93BF6-45AE-45E4-8966-86FFD0C02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718AE5-CDDA-46FF-A90B-858461E6B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176EF0-7ADC-4FE8-A949-2C6F155F9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B3603F-7264-464D-8194-AAF51E174A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17D898-7941-4F96-ACD5-89D98862E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00F6A0-9CC5-4BC4-960A-B97EDC610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84</a:t>
            </a:fld>
            <a:endParaRPr lang="nl-BE" dirty="0"/>
          </a:p>
        </p:txBody>
      </p:sp>
      <p:grpSp>
        <p:nvGrpSpPr>
          <p:cNvPr id="18" name="Group 17"/>
          <p:cNvGrpSpPr/>
          <p:nvPr/>
        </p:nvGrpSpPr>
        <p:grpSpPr>
          <a:xfrm>
            <a:off x="672804" y="1186358"/>
            <a:ext cx="3755180" cy="2458666"/>
            <a:chOff x="384772" y="1268760"/>
            <a:chExt cx="3755180" cy="2458666"/>
          </a:xfrm>
        </p:grpSpPr>
        <p:sp>
          <p:nvSpPr>
            <p:cNvPr id="5" name="Rounded Rectangle 4"/>
            <p:cNvSpPr>
              <a:spLocks noChangeAspect="1"/>
            </p:cNvSpPr>
            <p:nvPr/>
          </p:nvSpPr>
          <p:spPr>
            <a:xfrm>
              <a:off x="528787" y="1268760"/>
              <a:ext cx="3611165" cy="2458666"/>
            </a:xfrm>
            <a:prstGeom prst="round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84772" y="1592796"/>
              <a:ext cx="1305276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err="1" smtClean="0">
                  <a:solidFill>
                    <a:srgbClr val="BE008C"/>
                  </a:solidFill>
                </a:rPr>
                <a:t>Bitcoin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7592" y="4242527"/>
            <a:ext cx="3960438" cy="2458666"/>
            <a:chOff x="4129188" y="1268760"/>
            <a:chExt cx="3960438" cy="2458666"/>
          </a:xfrm>
        </p:grpSpPr>
        <p:sp>
          <p:nvSpPr>
            <p:cNvPr id="7" name="Rounded Rectangle 6"/>
            <p:cNvSpPr>
              <a:spLocks noChangeAspect="1"/>
            </p:cNvSpPr>
            <p:nvPr/>
          </p:nvSpPr>
          <p:spPr>
            <a:xfrm>
              <a:off x="4478461" y="1268760"/>
              <a:ext cx="3611165" cy="2458666"/>
            </a:xfrm>
            <a:prstGeom prst="round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129188" y="1592796"/>
              <a:ext cx="2592288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Smart </a:t>
              </a:r>
              <a:r>
                <a:rPr lang="nl-NL" sz="2400" b="1" dirty="0" err="1" smtClean="0">
                  <a:solidFill>
                    <a:srgbClr val="BE008C"/>
                  </a:solidFill>
                </a:rPr>
                <a:t>Contracts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32865" y="1158099"/>
            <a:ext cx="3755180" cy="2458666"/>
            <a:chOff x="395536" y="4242527"/>
            <a:chExt cx="3755180" cy="2458666"/>
          </a:xfrm>
        </p:grpSpPr>
        <p:sp>
          <p:nvSpPr>
            <p:cNvPr id="6" name="Rounded Rectangle 5"/>
            <p:cNvSpPr>
              <a:spLocks noChangeAspect="1"/>
            </p:cNvSpPr>
            <p:nvPr/>
          </p:nvSpPr>
          <p:spPr>
            <a:xfrm>
              <a:off x="539551" y="4242527"/>
              <a:ext cx="3611165" cy="2458666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95536" y="4617132"/>
              <a:ext cx="2088233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82000"/>
                  </a:schemeClr>
                </a:gs>
                <a:gs pos="100000">
                  <a:srgbClr val="FCFDFE">
                    <a:alpha val="9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Toepassingen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16015" y="4242527"/>
            <a:ext cx="3672407" cy="2458666"/>
            <a:chOff x="4427983" y="4242527"/>
            <a:chExt cx="3672407" cy="2458666"/>
          </a:xfrm>
        </p:grpSpPr>
        <p:sp>
          <p:nvSpPr>
            <p:cNvPr id="8" name="Rounded Rectangle 7"/>
            <p:cNvSpPr>
              <a:spLocks noChangeAspect="1"/>
            </p:cNvSpPr>
            <p:nvPr/>
          </p:nvSpPr>
          <p:spPr>
            <a:xfrm>
              <a:off x="4489225" y="4242527"/>
              <a:ext cx="3611165" cy="2458666"/>
            </a:xfrm>
            <a:prstGeom prst="round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427983" y="4581128"/>
              <a:ext cx="2016225" cy="61206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68000"/>
                  </a:schemeClr>
                </a:gs>
                <a:gs pos="100000">
                  <a:srgbClr val="FCFDFE">
                    <a:alpha val="82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r">
                <a:lnSpc>
                  <a:spcPts val="4200"/>
                </a:lnSpc>
              </a:pPr>
              <a:r>
                <a:rPr lang="nl-NL" sz="2400" b="1" dirty="0" smtClean="0">
                  <a:solidFill>
                    <a:srgbClr val="BE008C"/>
                  </a:solidFill>
                </a:rPr>
                <a:t>Voorschriften</a:t>
              </a:r>
              <a:endParaRPr lang="en-US" sz="2400" b="1" dirty="0">
                <a:solidFill>
                  <a:srgbClr val="BE008C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7592" y="3699167"/>
            <a:ext cx="8270872" cy="461665"/>
            <a:chOff x="189560" y="3699167"/>
            <a:chExt cx="8270872" cy="461665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89560" y="3933056"/>
              <a:ext cx="8270872" cy="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851920" y="3699167"/>
              <a:ext cx="9311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Pauze</a:t>
              </a:r>
              <a:endParaRPr lang="nl-BE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627375" y="159705"/>
            <a:ext cx="19563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400" dirty="0" smtClean="0"/>
              <a:t>Agenda</a:t>
            </a:r>
            <a:endParaRPr lang="nl-BE" sz="4400" dirty="0"/>
          </a:p>
        </p:txBody>
      </p:sp>
      <p:sp>
        <p:nvSpPr>
          <p:cNvPr id="2" name="Rectangle 1"/>
          <p:cNvSpPr/>
          <p:nvPr/>
        </p:nvSpPr>
        <p:spPr>
          <a:xfrm>
            <a:off x="477592" y="1052736"/>
            <a:ext cx="4063428" cy="2646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tangle 19"/>
          <p:cNvSpPr/>
          <p:nvPr/>
        </p:nvSpPr>
        <p:spPr>
          <a:xfrm>
            <a:off x="4566272" y="1031525"/>
            <a:ext cx="4063428" cy="2646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Rectangle 25"/>
          <p:cNvSpPr/>
          <p:nvPr/>
        </p:nvSpPr>
        <p:spPr>
          <a:xfrm>
            <a:off x="600733" y="4148644"/>
            <a:ext cx="4063428" cy="2646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38" y="3266"/>
            <a:ext cx="1884334" cy="68943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4164" y="1596205"/>
            <a:ext cx="461665" cy="14382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BE" dirty="0" smtClean="0"/>
              <a:t>Blockchain 1.0</a:t>
            </a:r>
            <a:endParaRPr lang="nl-BE" dirty="0"/>
          </a:p>
        </p:txBody>
      </p:sp>
      <p:sp>
        <p:nvSpPr>
          <p:cNvPr id="28" name="TextBox 27"/>
          <p:cNvSpPr txBox="1"/>
          <p:nvPr/>
        </p:nvSpPr>
        <p:spPr>
          <a:xfrm>
            <a:off x="124164" y="4752720"/>
            <a:ext cx="461665" cy="14382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BE" dirty="0" smtClean="0"/>
              <a:t>Blockchain 2.0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308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²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85</a:t>
            </a:fld>
            <a:endParaRPr lang="nl-B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96" y="-1"/>
            <a:ext cx="10296028" cy="685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-2484784" y="476672"/>
            <a:ext cx="7416824" cy="1152128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31000"/>
                </a:schemeClr>
              </a:gs>
              <a:gs pos="100000">
                <a:srgbClr val="FCFDFE">
                  <a:alpha val="8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4200"/>
              </a:lnSpc>
            </a:pPr>
            <a:r>
              <a:rPr lang="nl-NL" sz="4400" b="1" dirty="0" smtClean="0">
                <a:solidFill>
                  <a:srgbClr val="BE008C"/>
                </a:solidFill>
              </a:rPr>
              <a:t>Voorschriften </a:t>
            </a:r>
            <a:br>
              <a:rPr lang="nl-NL" sz="4400" b="1" dirty="0" smtClean="0">
                <a:solidFill>
                  <a:srgbClr val="BE008C"/>
                </a:solidFill>
              </a:rPr>
            </a:br>
            <a:r>
              <a:rPr lang="nl-NL" sz="4400" b="1" dirty="0" smtClean="0">
                <a:solidFill>
                  <a:srgbClr val="BE008C"/>
                </a:solidFill>
              </a:rPr>
              <a:t>op een Blockchain</a:t>
            </a:r>
            <a:endParaRPr lang="en-US" sz="4400" b="1" dirty="0">
              <a:solidFill>
                <a:srgbClr val="BE008C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26355" y="-387424"/>
            <a:ext cx="3046245" cy="1152128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4200"/>
              </a:lnSpc>
            </a:pPr>
            <a:endParaRPr lang="en-US" sz="4400" b="1" dirty="0">
              <a:solidFill>
                <a:srgbClr val="BE008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38" y="3266"/>
            <a:ext cx="1884334" cy="6894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8341" y="5297714"/>
            <a:ext cx="6923315" cy="1320800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Waarom deze case?</a:t>
            </a:r>
            <a:r>
              <a:rPr lang="nl-B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nl-B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nl-B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Geen expliciete vraag vanuit RIZIV</a:t>
            </a:r>
          </a:p>
          <a:p>
            <a:r>
              <a:rPr lang="nl-B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Leek interessante case om mee te experimenteren</a:t>
            </a:r>
            <a:endParaRPr lang="nl-B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2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07" y="15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dirty="0"/>
              <a:t>Verwerking </a:t>
            </a:r>
            <a:r>
              <a:rPr lang="nl-BE" dirty="0" smtClean="0"/>
              <a:t>Medische Voorschriften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86</a:t>
            </a:fld>
            <a:endParaRPr lang="nl-BE" dirty="0"/>
          </a:p>
        </p:txBody>
      </p:sp>
      <p:pic>
        <p:nvPicPr>
          <p:cNvPr id="1026" name="Picture 2" descr="http://www.presscenter.org/nl/files/ipc/imagecache/node_main_img/media/riziv-in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3" y="4076923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conizer.net/files/Free_Business_Desktop_Icons/orig/Compan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92" y="3749568"/>
            <a:ext cx="1214264" cy="12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93072" y="4765233"/>
            <a:ext cx="1250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b="1" dirty="0" smtClean="0"/>
              <a:t>Tariferings-</a:t>
            </a:r>
            <a:br>
              <a:rPr lang="nl-BE" b="1" dirty="0" smtClean="0"/>
            </a:br>
            <a:r>
              <a:rPr lang="nl-BE" b="1" dirty="0" smtClean="0"/>
              <a:t>dienst</a:t>
            </a:r>
            <a:endParaRPr lang="nl-BE" b="1" dirty="0"/>
          </a:p>
        </p:txBody>
      </p:sp>
      <p:grpSp>
        <p:nvGrpSpPr>
          <p:cNvPr id="52" name="Group 51"/>
          <p:cNvGrpSpPr/>
          <p:nvPr/>
        </p:nvGrpSpPr>
        <p:grpSpPr>
          <a:xfrm>
            <a:off x="477007" y="1361561"/>
            <a:ext cx="936000" cy="1287777"/>
            <a:chOff x="477007" y="1755261"/>
            <a:chExt cx="936000" cy="12877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007" y="1755261"/>
              <a:ext cx="936000" cy="936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56307" y="2673706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Arts</a:t>
              </a:r>
              <a:endParaRPr lang="nl-BE" b="1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995936" y="1361549"/>
            <a:ext cx="936024" cy="1287789"/>
            <a:chOff x="3995936" y="1755249"/>
            <a:chExt cx="936024" cy="12877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1755249"/>
              <a:ext cx="936024" cy="9360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029726" y="2673706"/>
              <a:ext cx="868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err="1" smtClean="0"/>
                <a:t>Patient</a:t>
              </a:r>
              <a:endParaRPr lang="nl-BE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214448" y="1361561"/>
            <a:ext cx="1191480" cy="1287777"/>
            <a:chOff x="7214448" y="1755261"/>
            <a:chExt cx="1191480" cy="12877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93816" y="3859033"/>
            <a:ext cx="1268681" cy="1192491"/>
            <a:chOff x="911364" y="4612773"/>
            <a:chExt cx="1268681" cy="1192491"/>
          </a:xfrm>
        </p:grpSpPr>
        <p:pic>
          <p:nvPicPr>
            <p:cNvPr id="19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911364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9710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nl-BE" dirty="0" smtClean="0"/>
              <a:t>Tariferingsdienst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87</a:t>
            </a:fld>
            <a:endParaRPr lang="nl-BE" dirty="0"/>
          </a:p>
        </p:txBody>
      </p:sp>
      <p:grpSp>
        <p:nvGrpSpPr>
          <p:cNvPr id="12" name="Group 11"/>
          <p:cNvGrpSpPr/>
          <p:nvPr/>
        </p:nvGrpSpPr>
        <p:grpSpPr>
          <a:xfrm>
            <a:off x="1934963" y="3172901"/>
            <a:ext cx="1250022" cy="1661996"/>
            <a:chOff x="7409208" y="4143268"/>
            <a:chExt cx="1250022" cy="1661996"/>
          </a:xfrm>
        </p:grpSpPr>
        <p:pic>
          <p:nvPicPr>
            <p:cNvPr id="7" name="Picture 4" descr="http://iconizer.net/files/Free_Business_Desktop_Icons/orig/Company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086" y="4143268"/>
              <a:ext cx="1214264" cy="121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409208" y="5158933"/>
              <a:ext cx="12500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Tariferings-</a:t>
              </a:r>
              <a:br>
                <a:rPr lang="nl-BE" b="1" dirty="0" smtClean="0"/>
              </a:br>
              <a:r>
                <a:rPr lang="nl-BE" b="1" dirty="0" smtClean="0"/>
                <a:t>dienst</a:t>
              </a:r>
              <a:endParaRPr lang="nl-BE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0671" y="1268760"/>
            <a:ext cx="1191480" cy="1305436"/>
            <a:chOff x="7214448" y="1772816"/>
            <a:chExt cx="1191480" cy="13054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72816"/>
              <a:ext cx="936000" cy="936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4448" y="2708920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26467" y="1268760"/>
            <a:ext cx="1191480" cy="1305436"/>
            <a:chOff x="7214448" y="1772816"/>
            <a:chExt cx="1191480" cy="130543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72816"/>
              <a:ext cx="936000" cy="936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214448" y="2708920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12263" y="1268760"/>
            <a:ext cx="1191480" cy="1305436"/>
            <a:chOff x="7214448" y="1772816"/>
            <a:chExt cx="1191480" cy="130543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72816"/>
              <a:ext cx="936000" cy="936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214448" y="2708920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98060" y="1268760"/>
            <a:ext cx="1191480" cy="1305436"/>
            <a:chOff x="7214448" y="1772816"/>
            <a:chExt cx="1191480" cy="130543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72816"/>
              <a:ext cx="936000" cy="9360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214448" y="2708920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83857" y="1268760"/>
            <a:ext cx="1191480" cy="1305436"/>
            <a:chOff x="7214448" y="1772816"/>
            <a:chExt cx="1191480" cy="13054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72816"/>
              <a:ext cx="936000" cy="936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214448" y="2708920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97152" y="3172901"/>
            <a:ext cx="1250022" cy="1661996"/>
            <a:chOff x="7409207" y="4143268"/>
            <a:chExt cx="1250022" cy="1661996"/>
          </a:xfrm>
        </p:grpSpPr>
        <p:pic>
          <p:nvPicPr>
            <p:cNvPr id="27" name="Picture 4" descr="http://iconizer.net/files/Free_Business_Desktop_Icons/orig/Company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086" y="4143268"/>
              <a:ext cx="1214264" cy="121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7409207" y="5158933"/>
              <a:ext cx="12500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/>
                <a:t>Tariferings-</a:t>
              </a:r>
              <a:br>
                <a:rPr lang="nl-BE" b="1" dirty="0"/>
              </a:br>
              <a:r>
                <a:rPr lang="nl-BE" b="1" dirty="0"/>
                <a:t>dienst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36411" y="2492896"/>
            <a:ext cx="959325" cy="680005"/>
            <a:chOff x="1236411" y="2492896"/>
            <a:chExt cx="959325" cy="680005"/>
          </a:xfrm>
        </p:grpSpPr>
        <p:cxnSp>
          <p:nvCxnSpPr>
            <p:cNvPr id="39" name="Straight Arrow Connector 38"/>
            <p:cNvCxnSpPr>
              <a:stCxn id="10" idx="2"/>
            </p:cNvCxnSpPr>
            <p:nvPr/>
          </p:nvCxnSpPr>
          <p:spPr>
            <a:xfrm>
              <a:off x="1236411" y="2574196"/>
              <a:ext cx="887317" cy="598705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>
              <a:off x="1547664" y="2492896"/>
              <a:ext cx="312923" cy="312923"/>
              <a:chOff x="2339751" y="3212976"/>
              <a:chExt cx="500269" cy="533673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  <p:grpSp>
          <p:nvGrpSpPr>
            <p:cNvPr id="51" name="Group 50"/>
            <p:cNvGrpSpPr/>
            <p:nvPr/>
          </p:nvGrpSpPr>
          <p:grpSpPr>
            <a:xfrm>
              <a:off x="1882813" y="2708920"/>
              <a:ext cx="312923" cy="312923"/>
              <a:chOff x="2339751" y="3212976"/>
              <a:chExt cx="500269" cy="533673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2559973" y="2574196"/>
            <a:ext cx="705746" cy="638780"/>
            <a:chOff x="2559973" y="2574196"/>
            <a:chExt cx="705746" cy="638780"/>
          </a:xfrm>
        </p:grpSpPr>
        <p:cxnSp>
          <p:nvCxnSpPr>
            <p:cNvPr id="40" name="Straight Arrow Connector 39"/>
            <p:cNvCxnSpPr>
              <a:stCxn id="16" idx="2"/>
              <a:endCxn id="7" idx="0"/>
            </p:cNvCxnSpPr>
            <p:nvPr/>
          </p:nvCxnSpPr>
          <p:spPr>
            <a:xfrm flipH="1">
              <a:off x="2559973" y="2574196"/>
              <a:ext cx="362234" cy="598705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/>
            <p:cNvGrpSpPr/>
            <p:nvPr/>
          </p:nvGrpSpPr>
          <p:grpSpPr>
            <a:xfrm>
              <a:off x="2952796" y="2617177"/>
              <a:ext cx="312923" cy="312923"/>
              <a:chOff x="2339751" y="3212976"/>
              <a:chExt cx="500269" cy="533673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  <p:grpSp>
          <p:nvGrpSpPr>
            <p:cNvPr id="60" name="Group 59"/>
            <p:cNvGrpSpPr/>
            <p:nvPr/>
          </p:nvGrpSpPr>
          <p:grpSpPr>
            <a:xfrm>
              <a:off x="2746909" y="2900053"/>
              <a:ext cx="312923" cy="312923"/>
              <a:chOff x="2339751" y="3212976"/>
              <a:chExt cx="500269" cy="533673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4310453" y="2574195"/>
            <a:ext cx="1508976" cy="746793"/>
            <a:chOff x="4310453" y="2574195"/>
            <a:chExt cx="1508976" cy="746793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4551342" y="2574195"/>
              <a:ext cx="1268087" cy="746793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4310453" y="2617177"/>
              <a:ext cx="312923" cy="312923"/>
              <a:chOff x="2339751" y="3212976"/>
              <a:chExt cx="500269" cy="533673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  <p:grpSp>
          <p:nvGrpSpPr>
            <p:cNvPr id="68" name="Group 67"/>
            <p:cNvGrpSpPr/>
            <p:nvPr/>
          </p:nvGrpSpPr>
          <p:grpSpPr>
            <a:xfrm>
              <a:off x="4680461" y="2802387"/>
              <a:ext cx="312923" cy="312923"/>
              <a:chOff x="2339751" y="3212976"/>
              <a:chExt cx="500269" cy="533673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4995001" y="2998064"/>
              <a:ext cx="312923" cy="312923"/>
              <a:chOff x="2339751" y="3212976"/>
              <a:chExt cx="500269" cy="533673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6136799" y="2574194"/>
            <a:ext cx="341825" cy="598707"/>
            <a:chOff x="6136799" y="2574194"/>
            <a:chExt cx="341825" cy="598707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6136799" y="2574194"/>
              <a:ext cx="0" cy="598707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6165701" y="2647070"/>
              <a:ext cx="312923" cy="312923"/>
              <a:chOff x="2339751" y="3212976"/>
              <a:chExt cx="500269" cy="533673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6383847" y="2574196"/>
            <a:ext cx="1752211" cy="770365"/>
            <a:chOff x="6383847" y="2574196"/>
            <a:chExt cx="1752211" cy="770365"/>
          </a:xfrm>
        </p:grpSpPr>
        <p:cxnSp>
          <p:nvCxnSpPr>
            <p:cNvPr id="47" name="Straight Arrow Connector 46"/>
            <p:cNvCxnSpPr>
              <a:stCxn id="25" idx="2"/>
            </p:cNvCxnSpPr>
            <p:nvPr/>
          </p:nvCxnSpPr>
          <p:spPr>
            <a:xfrm flipH="1">
              <a:off x="6383847" y="2574196"/>
              <a:ext cx="1595750" cy="74679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/>
            <p:cNvGrpSpPr/>
            <p:nvPr/>
          </p:nvGrpSpPr>
          <p:grpSpPr>
            <a:xfrm>
              <a:off x="7823135" y="2660454"/>
              <a:ext cx="312923" cy="312923"/>
              <a:chOff x="2339751" y="3212976"/>
              <a:chExt cx="500269" cy="533673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  <p:grpSp>
          <p:nvGrpSpPr>
            <p:cNvPr id="81" name="Group 80"/>
            <p:cNvGrpSpPr/>
            <p:nvPr/>
          </p:nvGrpSpPr>
          <p:grpSpPr>
            <a:xfrm>
              <a:off x="7452320" y="2852936"/>
              <a:ext cx="312923" cy="312923"/>
              <a:chOff x="2339751" y="3212976"/>
              <a:chExt cx="500269" cy="533673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  <p:grpSp>
          <p:nvGrpSpPr>
            <p:cNvPr id="84" name="Group 83"/>
            <p:cNvGrpSpPr/>
            <p:nvPr/>
          </p:nvGrpSpPr>
          <p:grpSpPr>
            <a:xfrm>
              <a:off x="7041823" y="3031638"/>
              <a:ext cx="312923" cy="312923"/>
              <a:chOff x="2339751" y="3212976"/>
              <a:chExt cx="500269" cy="533673"/>
            </a:xfrm>
          </p:grpSpPr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</p:grpSp>
      <p:grpSp>
        <p:nvGrpSpPr>
          <p:cNvPr id="44" name="Group 43"/>
          <p:cNvGrpSpPr/>
          <p:nvPr/>
        </p:nvGrpSpPr>
        <p:grpSpPr>
          <a:xfrm>
            <a:off x="2922208" y="4725144"/>
            <a:ext cx="3371592" cy="1008112"/>
            <a:chOff x="2922208" y="4725144"/>
            <a:chExt cx="3371592" cy="1008112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2922208" y="4794995"/>
              <a:ext cx="3371592" cy="93826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/>
          </p:nvGrpSpPr>
          <p:grpSpPr>
            <a:xfrm>
              <a:off x="3851920" y="4725144"/>
              <a:ext cx="312923" cy="312923"/>
              <a:chOff x="2339751" y="3212976"/>
              <a:chExt cx="500269" cy="533673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</p:grpSp>
      <p:grpSp>
        <p:nvGrpSpPr>
          <p:cNvPr id="42" name="Group 41"/>
          <p:cNvGrpSpPr/>
          <p:nvPr/>
        </p:nvGrpSpPr>
        <p:grpSpPr>
          <a:xfrm>
            <a:off x="2659741" y="4794995"/>
            <a:ext cx="1891601" cy="938261"/>
            <a:chOff x="2659741" y="4794995"/>
            <a:chExt cx="1891601" cy="938261"/>
          </a:xfrm>
        </p:grpSpPr>
        <p:cxnSp>
          <p:nvCxnSpPr>
            <p:cNvPr id="52" name="Straight Arrow Connector 51"/>
            <p:cNvCxnSpPr/>
            <p:nvPr/>
          </p:nvCxnSpPr>
          <p:spPr>
            <a:xfrm>
              <a:off x="2659741" y="4794995"/>
              <a:ext cx="1891601" cy="93826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3272661" y="4810515"/>
              <a:ext cx="312923" cy="312923"/>
              <a:chOff x="2339751" y="3212976"/>
              <a:chExt cx="500269" cy="533673"/>
            </a:xfrm>
          </p:grpSpPr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2199208" y="4810515"/>
            <a:ext cx="632953" cy="922741"/>
            <a:chOff x="2199208" y="4810515"/>
            <a:chExt cx="632953" cy="922741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2478548" y="4810515"/>
              <a:ext cx="353613" cy="92274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/>
            <p:cNvGrpSpPr/>
            <p:nvPr/>
          </p:nvGrpSpPr>
          <p:grpSpPr>
            <a:xfrm>
              <a:off x="2199208" y="4935149"/>
              <a:ext cx="312923" cy="312923"/>
              <a:chOff x="2339751" y="3212976"/>
              <a:chExt cx="500269" cy="533673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  <p:grpSp>
          <p:nvGrpSpPr>
            <p:cNvPr id="96" name="Group 95"/>
            <p:cNvGrpSpPr/>
            <p:nvPr/>
          </p:nvGrpSpPr>
          <p:grpSpPr>
            <a:xfrm>
              <a:off x="2355669" y="5301512"/>
              <a:ext cx="312923" cy="312923"/>
              <a:chOff x="2339751" y="3212976"/>
              <a:chExt cx="500269" cy="533673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</p:grpSp>
      <p:grpSp>
        <p:nvGrpSpPr>
          <p:cNvPr id="117" name="Group 116"/>
          <p:cNvGrpSpPr/>
          <p:nvPr/>
        </p:nvGrpSpPr>
        <p:grpSpPr>
          <a:xfrm>
            <a:off x="2922208" y="4482072"/>
            <a:ext cx="3089415" cy="1179176"/>
            <a:chOff x="2922208" y="4482072"/>
            <a:chExt cx="3089415" cy="1179176"/>
          </a:xfrm>
        </p:grpSpPr>
        <p:cxnSp>
          <p:nvCxnSpPr>
            <p:cNvPr id="64" name="Straight Arrow Connector 63"/>
            <p:cNvCxnSpPr/>
            <p:nvPr/>
          </p:nvCxnSpPr>
          <p:spPr>
            <a:xfrm flipH="1">
              <a:off x="2922208" y="4782284"/>
              <a:ext cx="3089415" cy="878964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/>
            <p:cNvGrpSpPr/>
            <p:nvPr/>
          </p:nvGrpSpPr>
          <p:grpSpPr>
            <a:xfrm>
              <a:off x="5434242" y="4482072"/>
              <a:ext cx="312923" cy="312923"/>
              <a:chOff x="2339751" y="3212976"/>
              <a:chExt cx="500269" cy="533673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  <p:grpSp>
          <p:nvGrpSpPr>
            <p:cNvPr id="102" name="Group 101"/>
            <p:cNvGrpSpPr/>
            <p:nvPr/>
          </p:nvGrpSpPr>
          <p:grpSpPr>
            <a:xfrm>
              <a:off x="5028923" y="4611510"/>
              <a:ext cx="312923" cy="312923"/>
              <a:chOff x="2339751" y="3212976"/>
              <a:chExt cx="500269" cy="533673"/>
            </a:xfrm>
          </p:grpSpPr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  <p:grpSp>
          <p:nvGrpSpPr>
            <p:cNvPr id="105" name="Group 104"/>
            <p:cNvGrpSpPr/>
            <p:nvPr/>
          </p:nvGrpSpPr>
          <p:grpSpPr>
            <a:xfrm>
              <a:off x="4641186" y="4717504"/>
              <a:ext cx="312923" cy="312923"/>
              <a:chOff x="2339751" y="3212976"/>
              <a:chExt cx="500269" cy="533673"/>
            </a:xfrm>
          </p:grpSpPr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</p:grpSp>
      <p:grpSp>
        <p:nvGrpSpPr>
          <p:cNvPr id="119" name="Group 118"/>
          <p:cNvGrpSpPr/>
          <p:nvPr/>
        </p:nvGrpSpPr>
        <p:grpSpPr>
          <a:xfrm>
            <a:off x="6379593" y="4834897"/>
            <a:ext cx="434339" cy="826351"/>
            <a:chOff x="6379593" y="4834897"/>
            <a:chExt cx="434339" cy="826351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6379593" y="4834897"/>
              <a:ext cx="61683" cy="82635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/>
            <p:cNvGrpSpPr/>
            <p:nvPr/>
          </p:nvGrpSpPr>
          <p:grpSpPr>
            <a:xfrm>
              <a:off x="6501009" y="4857372"/>
              <a:ext cx="312923" cy="312923"/>
              <a:chOff x="2339751" y="3212976"/>
              <a:chExt cx="500269" cy="533673"/>
            </a:xfrm>
          </p:grpSpPr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  <p:grpSp>
          <p:nvGrpSpPr>
            <p:cNvPr id="111" name="Group 110"/>
            <p:cNvGrpSpPr/>
            <p:nvPr/>
          </p:nvGrpSpPr>
          <p:grpSpPr>
            <a:xfrm>
              <a:off x="6501009" y="5251778"/>
              <a:ext cx="312923" cy="312923"/>
              <a:chOff x="2339751" y="3212976"/>
              <a:chExt cx="500269" cy="533673"/>
            </a:xfrm>
          </p:grpSpPr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1" y="3212976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7097" y="3433726"/>
                <a:ext cx="312923" cy="312923"/>
              </a:xfrm>
              <a:prstGeom prst="rect">
                <a:avLst/>
              </a:prstGeom>
            </p:spPr>
          </p:pic>
        </p:grpSp>
      </p:grpSp>
      <p:grpSp>
        <p:nvGrpSpPr>
          <p:cNvPr id="118" name="Group 117"/>
          <p:cNvGrpSpPr/>
          <p:nvPr/>
        </p:nvGrpSpPr>
        <p:grpSpPr>
          <a:xfrm>
            <a:off x="4608004" y="4834897"/>
            <a:ext cx="1652476" cy="898359"/>
            <a:chOff x="4608004" y="4834897"/>
            <a:chExt cx="1652476" cy="898359"/>
          </a:xfrm>
        </p:grpSpPr>
        <p:cxnSp>
          <p:nvCxnSpPr>
            <p:cNvPr id="62" name="Straight Arrow Connector 61"/>
            <p:cNvCxnSpPr/>
            <p:nvPr/>
          </p:nvCxnSpPr>
          <p:spPr>
            <a:xfrm flipH="1">
              <a:off x="4608004" y="4834897"/>
              <a:ext cx="1652476" cy="89835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/>
            <p:cNvGrpSpPr/>
            <p:nvPr/>
          </p:nvGrpSpPr>
          <p:grpSpPr>
            <a:xfrm>
              <a:off x="5123173" y="5013180"/>
              <a:ext cx="312923" cy="312923"/>
              <a:chOff x="2524540" y="3235679"/>
              <a:chExt cx="500269" cy="533673"/>
            </a:xfrm>
          </p:grpSpPr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4540" y="3235679"/>
                <a:ext cx="432049" cy="451017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1886" y="3456428"/>
                <a:ext cx="312923" cy="312924"/>
              </a:xfrm>
              <a:prstGeom prst="rect">
                <a:avLst/>
              </a:prstGeom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2247694" y="5660043"/>
            <a:ext cx="1268681" cy="1192491"/>
            <a:chOff x="911362" y="4612773"/>
            <a:chExt cx="1268681" cy="1192491"/>
          </a:xfrm>
        </p:grpSpPr>
        <p:pic>
          <p:nvPicPr>
            <p:cNvPr id="121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Rectangle 121"/>
            <p:cNvSpPr/>
            <p:nvPr/>
          </p:nvSpPr>
          <p:spPr>
            <a:xfrm>
              <a:off x="911362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3946364" y="5660043"/>
            <a:ext cx="1268681" cy="1192491"/>
            <a:chOff x="911362" y="4612773"/>
            <a:chExt cx="1268681" cy="1192491"/>
          </a:xfrm>
        </p:grpSpPr>
        <p:pic>
          <p:nvPicPr>
            <p:cNvPr id="124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911362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5687823" y="5660043"/>
            <a:ext cx="1268681" cy="1192491"/>
            <a:chOff x="911362" y="4612773"/>
            <a:chExt cx="1268681" cy="1192491"/>
          </a:xfrm>
        </p:grpSpPr>
        <p:pic>
          <p:nvPicPr>
            <p:cNvPr id="127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Rectangle 127"/>
            <p:cNvSpPr/>
            <p:nvPr/>
          </p:nvSpPr>
          <p:spPr>
            <a:xfrm>
              <a:off x="911362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cxnSp>
        <p:nvCxnSpPr>
          <p:cNvPr id="9" name="Elbow Connector 8"/>
          <p:cNvCxnSpPr/>
          <p:nvPr/>
        </p:nvCxnSpPr>
        <p:spPr>
          <a:xfrm>
            <a:off x="2984778" y="3850017"/>
            <a:ext cx="2883366" cy="12700"/>
          </a:xfrm>
          <a:prstGeom prst="bentConnector3">
            <a:avLst/>
          </a:prstGeom>
          <a:ln w="63500">
            <a:solidFill>
              <a:schemeClr val="accent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3347864" y="3406939"/>
            <a:ext cx="2143643" cy="88615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solidFill>
                  <a:schemeClr val="bg1"/>
                </a:solidFill>
              </a:rPr>
              <a:t>Verzamel, verifieer en forward voorschriften</a:t>
            </a:r>
            <a:endParaRPr lang="nl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4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nl-BE" dirty="0" smtClean="0"/>
              <a:t>Tariferingsdienst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88</a:t>
            </a:fld>
            <a:endParaRPr lang="nl-BE" dirty="0"/>
          </a:p>
        </p:txBody>
      </p:sp>
      <p:grpSp>
        <p:nvGrpSpPr>
          <p:cNvPr id="12" name="Group 11"/>
          <p:cNvGrpSpPr/>
          <p:nvPr/>
        </p:nvGrpSpPr>
        <p:grpSpPr>
          <a:xfrm>
            <a:off x="1934962" y="3172901"/>
            <a:ext cx="1250022" cy="1661996"/>
            <a:chOff x="7409207" y="4143268"/>
            <a:chExt cx="1250022" cy="1661996"/>
          </a:xfrm>
        </p:grpSpPr>
        <p:pic>
          <p:nvPicPr>
            <p:cNvPr id="7" name="Picture 4" descr="http://iconizer.net/files/Free_Business_Desktop_Icons/orig/Company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086" y="4143268"/>
              <a:ext cx="1214264" cy="121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409207" y="5158933"/>
              <a:ext cx="12500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/>
                <a:t>Tariferings-</a:t>
              </a:r>
              <a:br>
                <a:rPr lang="nl-BE" b="1" dirty="0"/>
              </a:br>
              <a:r>
                <a:rPr lang="nl-BE" b="1" dirty="0"/>
                <a:t>dienst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0671" y="1268760"/>
            <a:ext cx="1191480" cy="1305436"/>
            <a:chOff x="7214448" y="1772816"/>
            <a:chExt cx="1191480" cy="13054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72816"/>
              <a:ext cx="936000" cy="936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4448" y="2708920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26467" y="1268760"/>
            <a:ext cx="1191480" cy="1305436"/>
            <a:chOff x="7214448" y="1772816"/>
            <a:chExt cx="1191480" cy="130543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72816"/>
              <a:ext cx="936000" cy="936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214448" y="2708920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12263" y="1268760"/>
            <a:ext cx="1191480" cy="1305436"/>
            <a:chOff x="7214448" y="1772816"/>
            <a:chExt cx="1191480" cy="130543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72816"/>
              <a:ext cx="936000" cy="936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214448" y="2708920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98060" y="1268760"/>
            <a:ext cx="1191480" cy="1305436"/>
            <a:chOff x="7214448" y="1772816"/>
            <a:chExt cx="1191480" cy="130543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72816"/>
              <a:ext cx="936000" cy="9360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214448" y="2708920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83857" y="1268760"/>
            <a:ext cx="1191480" cy="1305436"/>
            <a:chOff x="7214448" y="1772816"/>
            <a:chExt cx="1191480" cy="13054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72816"/>
              <a:ext cx="936000" cy="936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214448" y="2708920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97152" y="3172901"/>
            <a:ext cx="1250022" cy="1661996"/>
            <a:chOff x="7409207" y="4143268"/>
            <a:chExt cx="1250022" cy="1661996"/>
          </a:xfrm>
        </p:grpSpPr>
        <p:pic>
          <p:nvPicPr>
            <p:cNvPr id="27" name="Picture 4" descr="http://iconizer.net/files/Free_Business_Desktop_Icons/orig/Company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086" y="4143268"/>
              <a:ext cx="1214264" cy="121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7409207" y="5158933"/>
              <a:ext cx="12500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/>
                <a:t>Tariferings-</a:t>
              </a:r>
              <a:br>
                <a:rPr lang="nl-BE" b="1" dirty="0"/>
              </a:br>
              <a:r>
                <a:rPr lang="nl-BE" b="1" dirty="0"/>
                <a:t>dienst</a:t>
              </a:r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>
            <a:off x="2922208" y="4794995"/>
            <a:ext cx="3305976" cy="864205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659741" y="4794995"/>
            <a:ext cx="1807174" cy="866253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6379593" y="4834897"/>
            <a:ext cx="0" cy="824303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4716016" y="4834897"/>
            <a:ext cx="1544464" cy="826351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Group 130"/>
          <p:cNvGrpSpPr/>
          <p:nvPr/>
        </p:nvGrpSpPr>
        <p:grpSpPr>
          <a:xfrm>
            <a:off x="2478548" y="4810515"/>
            <a:ext cx="450922" cy="850733"/>
            <a:chOff x="2478548" y="4810515"/>
            <a:chExt cx="450922" cy="922741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2478548" y="4810515"/>
              <a:ext cx="353613" cy="922741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2627784" y="506340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€</a:t>
              </a:r>
              <a:endParaRPr lang="nl-BE" dirty="0"/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3478226" y="49411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€</a:t>
            </a:r>
            <a:endParaRPr lang="nl-BE" dirty="0"/>
          </a:p>
        </p:txBody>
      </p:sp>
      <p:grpSp>
        <p:nvGrpSpPr>
          <p:cNvPr id="132" name="Group 131"/>
          <p:cNvGrpSpPr/>
          <p:nvPr/>
        </p:nvGrpSpPr>
        <p:grpSpPr>
          <a:xfrm>
            <a:off x="2922208" y="4653136"/>
            <a:ext cx="3089415" cy="1008112"/>
            <a:chOff x="2922208" y="4653136"/>
            <a:chExt cx="3089415" cy="1008112"/>
          </a:xfrm>
        </p:grpSpPr>
        <p:cxnSp>
          <p:nvCxnSpPr>
            <p:cNvPr id="64" name="Straight Arrow Connector 63"/>
            <p:cNvCxnSpPr/>
            <p:nvPr/>
          </p:nvCxnSpPr>
          <p:spPr>
            <a:xfrm flipH="1">
              <a:off x="2922208" y="4782284"/>
              <a:ext cx="3089415" cy="878964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5076056" y="465313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€</a:t>
              </a:r>
              <a:endParaRPr lang="nl-BE" dirty="0"/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5350434" y="48691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€</a:t>
            </a:r>
            <a:endParaRPr lang="nl-BE" dirty="0"/>
          </a:p>
        </p:txBody>
      </p:sp>
      <p:sp>
        <p:nvSpPr>
          <p:cNvPr id="124" name="TextBox 123"/>
          <p:cNvSpPr txBox="1"/>
          <p:nvPr/>
        </p:nvSpPr>
        <p:spPr>
          <a:xfrm>
            <a:off x="6142522" y="50131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€</a:t>
            </a:r>
            <a:endParaRPr lang="nl-BE" dirty="0"/>
          </a:p>
        </p:txBody>
      </p:sp>
      <p:sp>
        <p:nvSpPr>
          <p:cNvPr id="125" name="TextBox 124"/>
          <p:cNvSpPr txBox="1"/>
          <p:nvPr/>
        </p:nvSpPr>
        <p:spPr>
          <a:xfrm>
            <a:off x="3910274" y="47971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€</a:t>
            </a:r>
            <a:endParaRPr lang="nl-BE" dirty="0"/>
          </a:p>
        </p:txBody>
      </p:sp>
      <p:grpSp>
        <p:nvGrpSpPr>
          <p:cNvPr id="134" name="Group 133"/>
          <p:cNvGrpSpPr/>
          <p:nvPr/>
        </p:nvGrpSpPr>
        <p:grpSpPr>
          <a:xfrm>
            <a:off x="1236411" y="2564904"/>
            <a:ext cx="1685796" cy="607997"/>
            <a:chOff x="1236411" y="2564904"/>
            <a:chExt cx="1685796" cy="607997"/>
          </a:xfrm>
        </p:grpSpPr>
        <p:cxnSp>
          <p:nvCxnSpPr>
            <p:cNvPr id="39" name="Straight Arrow Connector 38"/>
            <p:cNvCxnSpPr>
              <a:stCxn id="10" idx="2"/>
            </p:cNvCxnSpPr>
            <p:nvPr/>
          </p:nvCxnSpPr>
          <p:spPr>
            <a:xfrm>
              <a:off x="1236411" y="2574196"/>
              <a:ext cx="887317" cy="598705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6" idx="2"/>
              <a:endCxn id="7" idx="0"/>
            </p:cNvCxnSpPr>
            <p:nvPr/>
          </p:nvCxnSpPr>
          <p:spPr>
            <a:xfrm flipH="1">
              <a:off x="2559973" y="2574196"/>
              <a:ext cx="362234" cy="598705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1619672" y="256490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€</a:t>
              </a:r>
              <a:endParaRPr lang="nl-BE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470114" y="256490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€</a:t>
              </a:r>
              <a:endParaRPr lang="nl-BE" dirty="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4551342" y="2574194"/>
            <a:ext cx="3428255" cy="746794"/>
            <a:chOff x="4551342" y="2574194"/>
            <a:chExt cx="3428255" cy="746794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4551342" y="2574195"/>
              <a:ext cx="1268087" cy="746793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6136799" y="2574194"/>
              <a:ext cx="0" cy="598707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25" idx="2"/>
            </p:cNvCxnSpPr>
            <p:nvPr/>
          </p:nvCxnSpPr>
          <p:spPr>
            <a:xfrm flipH="1">
              <a:off x="6383847" y="2574196"/>
              <a:ext cx="1595750" cy="746792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/>
            <p:cNvSpPr txBox="1"/>
            <p:nvPr/>
          </p:nvSpPr>
          <p:spPr>
            <a:xfrm>
              <a:off x="5076056" y="26276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€</a:t>
              </a:r>
              <a:endParaRPr lang="nl-BE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854490" y="263691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€</a:t>
              </a:r>
              <a:endParaRPr lang="nl-BE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934610" y="263691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€</a:t>
              </a:r>
              <a:endParaRPr lang="nl-BE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247694" y="5659200"/>
            <a:ext cx="1268681" cy="1192491"/>
            <a:chOff x="911362" y="4612773"/>
            <a:chExt cx="1268681" cy="1192491"/>
          </a:xfrm>
        </p:grpSpPr>
        <p:pic>
          <p:nvPicPr>
            <p:cNvPr id="63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/>
            <p:cNvSpPr/>
            <p:nvPr/>
          </p:nvSpPr>
          <p:spPr>
            <a:xfrm>
              <a:off x="911362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946364" y="5659200"/>
            <a:ext cx="1268681" cy="1192491"/>
            <a:chOff x="911362" y="4612773"/>
            <a:chExt cx="1268681" cy="1192491"/>
          </a:xfrm>
        </p:grpSpPr>
        <p:pic>
          <p:nvPicPr>
            <p:cNvPr id="67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67"/>
            <p:cNvSpPr/>
            <p:nvPr/>
          </p:nvSpPr>
          <p:spPr>
            <a:xfrm>
              <a:off x="911362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687823" y="5659200"/>
            <a:ext cx="1268681" cy="1192491"/>
            <a:chOff x="911362" y="4612773"/>
            <a:chExt cx="1268681" cy="1192491"/>
          </a:xfrm>
        </p:grpSpPr>
        <p:pic>
          <p:nvPicPr>
            <p:cNvPr id="70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Rectangle 70"/>
            <p:cNvSpPr/>
            <p:nvPr/>
          </p:nvSpPr>
          <p:spPr>
            <a:xfrm>
              <a:off x="911362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5899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3" grpId="0"/>
      <p:bldP spid="124" grpId="0"/>
      <p:bldP spid="12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38" y="2332"/>
            <a:ext cx="8229600" cy="906388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Verwerking </a:t>
            </a:r>
            <a:r>
              <a:rPr lang="nl-BE" dirty="0"/>
              <a:t>Medische Voorschriften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89</a:t>
            </a:fld>
            <a:endParaRPr lang="nl-BE" dirty="0"/>
          </a:p>
        </p:txBody>
      </p:sp>
      <p:grpSp>
        <p:nvGrpSpPr>
          <p:cNvPr id="52" name="Group 51"/>
          <p:cNvGrpSpPr/>
          <p:nvPr/>
        </p:nvGrpSpPr>
        <p:grpSpPr>
          <a:xfrm>
            <a:off x="477007" y="1164121"/>
            <a:ext cx="936000" cy="1287777"/>
            <a:chOff x="477007" y="1755261"/>
            <a:chExt cx="936000" cy="12877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007" y="1755261"/>
              <a:ext cx="936000" cy="936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56307" y="2673706"/>
              <a:ext cx="577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Arts</a:t>
              </a:r>
              <a:endParaRPr lang="nl-BE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214448" y="1164121"/>
            <a:ext cx="1191480" cy="1287777"/>
            <a:chOff x="7214448" y="1755261"/>
            <a:chExt cx="1191480" cy="12877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1482793" y="1685732"/>
            <a:ext cx="2409655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619672" y="4680078"/>
            <a:ext cx="240965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524328" y="2416948"/>
            <a:ext cx="0" cy="15120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244408" y="2416948"/>
            <a:ext cx="0" cy="1512000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084440" y="4294782"/>
            <a:ext cx="2409655" cy="0"/>
          </a:xfrm>
          <a:prstGeom prst="straightConnector1">
            <a:avLst/>
          </a:prstGeom>
          <a:ln w="635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076056" y="4726830"/>
            <a:ext cx="240965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55775" y="429478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€</a:t>
            </a:r>
            <a:endParaRPr lang="nl-BE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960034" y="433717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€</a:t>
            </a:r>
            <a:endParaRPr lang="nl-BE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264290" y="263297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€</a:t>
            </a:r>
            <a:endParaRPr lang="nl-BE" sz="2400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2631571" y="1109668"/>
            <a:ext cx="500269" cy="533673"/>
            <a:chOff x="2339751" y="3212976"/>
            <a:chExt cx="500269" cy="53367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1" y="3212976"/>
              <a:ext cx="432049" cy="4510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097" y="3433726"/>
              <a:ext cx="312923" cy="312923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012160" y="719476"/>
            <a:ext cx="500269" cy="533673"/>
            <a:chOff x="2339751" y="3212976"/>
            <a:chExt cx="500269" cy="53367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1" y="3212976"/>
              <a:ext cx="432049" cy="45101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097" y="3433726"/>
              <a:ext cx="312923" cy="312923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7560053" y="2606232"/>
            <a:ext cx="500269" cy="533673"/>
            <a:chOff x="2339751" y="3212976"/>
            <a:chExt cx="500269" cy="53367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1" y="3212976"/>
              <a:ext cx="432049" cy="45101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097" y="3433726"/>
              <a:ext cx="312923" cy="312923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886732" y="3705951"/>
            <a:ext cx="500269" cy="533673"/>
            <a:chOff x="2339751" y="3212976"/>
            <a:chExt cx="500269" cy="53367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1" y="3212976"/>
              <a:ext cx="432049" cy="45101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097" y="3433726"/>
              <a:ext cx="312923" cy="312923"/>
            </a:xfrm>
            <a:prstGeom prst="rect">
              <a:avLst/>
            </a:prstGeom>
          </p:spPr>
        </p:pic>
      </p:grpSp>
      <p:cxnSp>
        <p:nvCxnSpPr>
          <p:cNvPr id="50" name="Straight Arrow Connector 49"/>
          <p:cNvCxnSpPr/>
          <p:nvPr/>
        </p:nvCxnSpPr>
        <p:spPr>
          <a:xfrm>
            <a:off x="4932040" y="2075362"/>
            <a:ext cx="2409655" cy="0"/>
          </a:xfrm>
          <a:prstGeom prst="straightConnector1">
            <a:avLst/>
          </a:prstGeom>
          <a:ln w="25400"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285" y="1715322"/>
            <a:ext cx="312923" cy="312923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>
            <a:off x="1619672" y="4240332"/>
            <a:ext cx="2409655" cy="0"/>
          </a:xfrm>
          <a:prstGeom prst="straightConnector1">
            <a:avLst/>
          </a:prstGeom>
          <a:ln w="635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://www.freeiconspng.com/uploads/call-report-icon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465" y="3680986"/>
            <a:ext cx="505913" cy="50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>
            <a:off x="4947047" y="1642706"/>
            <a:ext cx="2409655" cy="0"/>
          </a:xfrm>
          <a:prstGeom prst="straightConnector1">
            <a:avLst/>
          </a:prstGeom>
          <a:ln w="25400"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063975" y="12491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€</a:t>
            </a:r>
            <a:endParaRPr lang="nl-BE" sz="2400" b="1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50" y="3196684"/>
            <a:ext cx="451774" cy="45177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6" y="3697420"/>
            <a:ext cx="451774" cy="45177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9" y="3705194"/>
            <a:ext cx="451774" cy="4517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2793" y="4387320"/>
            <a:ext cx="2562055" cy="69140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2" name="Rectangle 61"/>
          <p:cNvSpPr/>
          <p:nvPr/>
        </p:nvSpPr>
        <p:spPr>
          <a:xfrm>
            <a:off x="4947046" y="4432582"/>
            <a:ext cx="2577281" cy="69140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53" name="Group 52"/>
          <p:cNvGrpSpPr/>
          <p:nvPr/>
        </p:nvGrpSpPr>
        <p:grpSpPr>
          <a:xfrm>
            <a:off x="3870718" y="3914560"/>
            <a:ext cx="1268681" cy="1192491"/>
            <a:chOff x="911362" y="4612773"/>
            <a:chExt cx="1268681" cy="1192491"/>
          </a:xfrm>
        </p:grpSpPr>
        <p:pic>
          <p:nvPicPr>
            <p:cNvPr id="54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911362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8157324" y="2416949"/>
            <a:ext cx="519132" cy="16662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Rectangle 71"/>
          <p:cNvSpPr/>
          <p:nvPr/>
        </p:nvSpPr>
        <p:spPr>
          <a:xfrm>
            <a:off x="4857047" y="1340031"/>
            <a:ext cx="2536024" cy="8762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932040" y="1295540"/>
            <a:ext cx="2409655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4659086" y="2216245"/>
            <a:ext cx="2491250" cy="1698315"/>
          </a:xfrm>
          <a:prstGeom prst="straightConnector1">
            <a:avLst/>
          </a:prstGeom>
          <a:ln w="635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3995936" y="1164109"/>
            <a:ext cx="936024" cy="1287789"/>
            <a:chOff x="3995936" y="1755249"/>
            <a:chExt cx="936024" cy="12877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1755249"/>
              <a:ext cx="936024" cy="9360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029726" y="2673706"/>
              <a:ext cx="868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err="1" smtClean="0"/>
                <a:t>Patient</a:t>
              </a:r>
              <a:endParaRPr lang="nl-BE" b="1" dirty="0"/>
            </a:p>
          </p:txBody>
        </p:sp>
      </p:grpSp>
      <p:pic>
        <p:nvPicPr>
          <p:cNvPr id="1028" name="Picture 4" descr="http://iconizer.net/files/Free_Business_Desktop_Icons/orig/Compan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92" y="3856922"/>
            <a:ext cx="1214264" cy="12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93071" y="4872587"/>
            <a:ext cx="1250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b="1" dirty="0" smtClean="0"/>
              <a:t>Tariferings-</a:t>
            </a:r>
            <a:br>
              <a:rPr lang="nl-BE" b="1" dirty="0" smtClean="0"/>
            </a:br>
            <a:r>
              <a:rPr lang="nl-BE" b="1" dirty="0" smtClean="0"/>
              <a:t>dienst</a:t>
            </a:r>
            <a:endParaRPr lang="nl-BE" b="1" dirty="0"/>
          </a:p>
        </p:txBody>
      </p:sp>
      <p:pic>
        <p:nvPicPr>
          <p:cNvPr id="1026" name="Picture 2" descr="http://www.presscenter.org/nl/files/ipc/imagecache/node_main_img/media/riziv-inam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3" y="4184277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258320" y="5558969"/>
            <a:ext cx="3739350" cy="65327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Verwerking voorschriften zodat iedereen info voor terugbetaling 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4258319" y="6313727"/>
            <a:ext cx="3739351" cy="45730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Real-time analyse RIZIV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108233" y="6421978"/>
            <a:ext cx="667042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73876" y="6237312"/>
            <a:ext cx="2386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/>
              <a:t>Traditional money transfer</a:t>
            </a:r>
            <a:endParaRPr lang="nl-BE" sz="1600" dirty="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108233" y="6152855"/>
            <a:ext cx="667042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73876" y="5949280"/>
            <a:ext cx="1967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/>
              <a:t>Show on smartphone</a:t>
            </a:r>
            <a:endParaRPr lang="nl-BE" sz="1600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107504" y="6700718"/>
            <a:ext cx="667042" cy="0"/>
          </a:xfrm>
          <a:prstGeom prst="straightConnector1">
            <a:avLst/>
          </a:pr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73147" y="6516052"/>
            <a:ext cx="1550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err="1" smtClean="0"/>
              <a:t>Physical</a:t>
            </a:r>
            <a:r>
              <a:rPr lang="nl-BE" sz="1600" dirty="0" smtClean="0"/>
              <a:t> delivery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80524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1" grpId="0"/>
      <p:bldP spid="32" grpId="0"/>
      <p:bldP spid="58" grpId="0"/>
      <p:bldP spid="5" grpId="0" animBg="1"/>
      <p:bldP spid="62" grpId="0" animBg="1"/>
      <p:bldP spid="71" grpId="0" animBg="1"/>
      <p:bldP spid="72" grpId="0" animBg="1"/>
      <p:bldP spid="6" grpId="0" animBg="1"/>
      <p:bldP spid="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2484784" y="476672"/>
            <a:ext cx="6866284" cy="1224136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31000"/>
                </a:schemeClr>
              </a:gs>
              <a:gs pos="100000">
                <a:srgbClr val="FCFDFE">
                  <a:alpha val="8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4200"/>
              </a:lnSpc>
            </a:pPr>
            <a:r>
              <a:rPr lang="nl-NL" sz="4400" b="1" dirty="0" smtClean="0">
                <a:solidFill>
                  <a:srgbClr val="BE008C"/>
                </a:solidFill>
              </a:rPr>
              <a:t>Blockchain &amp;</a:t>
            </a:r>
            <a:br>
              <a:rPr lang="nl-NL" sz="4400" b="1" dirty="0" smtClean="0">
                <a:solidFill>
                  <a:srgbClr val="BE008C"/>
                </a:solidFill>
              </a:rPr>
            </a:br>
            <a:r>
              <a:rPr lang="nl-NL" sz="4400" b="1" dirty="0" smtClean="0">
                <a:solidFill>
                  <a:srgbClr val="BE008C"/>
                </a:solidFill>
              </a:rPr>
              <a:t>Smart </a:t>
            </a:r>
            <a:r>
              <a:rPr lang="nl-NL" sz="4400" b="1" dirty="0" err="1" smtClean="0">
                <a:solidFill>
                  <a:srgbClr val="BE008C"/>
                </a:solidFill>
              </a:rPr>
              <a:t>Contracts</a:t>
            </a:r>
            <a:endParaRPr lang="en-US" sz="4400" b="1" dirty="0">
              <a:solidFill>
                <a:srgbClr val="BE008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00608" y="6525384"/>
            <a:ext cx="10945216" cy="360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xtBox 4"/>
          <p:cNvSpPr txBox="1"/>
          <p:nvPr/>
        </p:nvSpPr>
        <p:spPr>
          <a:xfrm>
            <a:off x="5994536" y="6525344"/>
            <a:ext cx="2927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Kristof</a:t>
            </a:r>
            <a:r>
              <a:rPr lang="nl-BE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Verslype</a:t>
            </a:r>
            <a:r>
              <a:rPr lang="nl-BE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Smals Research</a:t>
            </a:r>
            <a:endParaRPr lang="fr-BE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532" y="6525344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14/03/2017</a:t>
            </a:r>
            <a:endParaRPr lang="fr-BE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69205" y="-349324"/>
            <a:ext cx="3046245" cy="1152128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4200"/>
              </a:lnSpc>
            </a:pPr>
            <a:endParaRPr lang="en-US" sz="4400" b="1" dirty="0">
              <a:solidFill>
                <a:srgbClr val="BE008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88" y="41366"/>
            <a:ext cx="1884334" cy="6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1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38" y="2332"/>
            <a:ext cx="8229600" cy="906388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Verwerking </a:t>
            </a:r>
            <a:r>
              <a:rPr lang="nl-BE" dirty="0"/>
              <a:t>Medische Voorschriften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90</a:t>
            </a:fld>
            <a:endParaRPr lang="nl-BE" dirty="0"/>
          </a:p>
        </p:txBody>
      </p:sp>
      <p:grpSp>
        <p:nvGrpSpPr>
          <p:cNvPr id="52" name="Group 51"/>
          <p:cNvGrpSpPr/>
          <p:nvPr/>
        </p:nvGrpSpPr>
        <p:grpSpPr>
          <a:xfrm>
            <a:off x="477007" y="1164121"/>
            <a:ext cx="936000" cy="1287777"/>
            <a:chOff x="477007" y="1755261"/>
            <a:chExt cx="936000" cy="12877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007" y="1755261"/>
              <a:ext cx="936000" cy="936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56307" y="2673706"/>
              <a:ext cx="577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Arts</a:t>
              </a:r>
              <a:endParaRPr lang="nl-BE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214448" y="1164121"/>
            <a:ext cx="1191480" cy="1287777"/>
            <a:chOff x="7214448" y="1755261"/>
            <a:chExt cx="1191480" cy="12877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1482793" y="1685732"/>
            <a:ext cx="2409655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619672" y="4680078"/>
            <a:ext cx="240965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524328" y="2416948"/>
            <a:ext cx="0" cy="15120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244408" y="2416948"/>
            <a:ext cx="0" cy="1512000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084440" y="4294782"/>
            <a:ext cx="2409655" cy="0"/>
          </a:xfrm>
          <a:prstGeom prst="straightConnector1">
            <a:avLst/>
          </a:prstGeom>
          <a:ln w="635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076056" y="4726830"/>
            <a:ext cx="240965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55775" y="429478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€</a:t>
            </a:r>
            <a:endParaRPr lang="nl-BE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960034" y="433717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€</a:t>
            </a:r>
            <a:endParaRPr lang="nl-BE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264290" y="263297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€</a:t>
            </a:r>
            <a:endParaRPr lang="nl-BE" sz="2400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2631571" y="1109668"/>
            <a:ext cx="500269" cy="533673"/>
            <a:chOff x="2339751" y="3212976"/>
            <a:chExt cx="500269" cy="53367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1" y="3212976"/>
              <a:ext cx="432049" cy="4510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097" y="3433726"/>
              <a:ext cx="312923" cy="312923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012160" y="719476"/>
            <a:ext cx="500269" cy="533673"/>
            <a:chOff x="2339751" y="3212976"/>
            <a:chExt cx="500269" cy="53367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1" y="3212976"/>
              <a:ext cx="432049" cy="45101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097" y="3433726"/>
              <a:ext cx="312923" cy="312923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7560053" y="2606232"/>
            <a:ext cx="500269" cy="533673"/>
            <a:chOff x="2339751" y="3212976"/>
            <a:chExt cx="500269" cy="53367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1" y="3212976"/>
              <a:ext cx="432049" cy="45101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097" y="3433726"/>
              <a:ext cx="312923" cy="312923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886732" y="3705951"/>
            <a:ext cx="500269" cy="533673"/>
            <a:chOff x="2339751" y="3212976"/>
            <a:chExt cx="500269" cy="53367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1" y="3212976"/>
              <a:ext cx="432049" cy="45101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097" y="3433726"/>
              <a:ext cx="312923" cy="312923"/>
            </a:xfrm>
            <a:prstGeom prst="rect">
              <a:avLst/>
            </a:prstGeom>
          </p:spPr>
        </p:pic>
      </p:grpSp>
      <p:cxnSp>
        <p:nvCxnSpPr>
          <p:cNvPr id="50" name="Straight Arrow Connector 49"/>
          <p:cNvCxnSpPr/>
          <p:nvPr/>
        </p:nvCxnSpPr>
        <p:spPr>
          <a:xfrm>
            <a:off x="4932040" y="2075362"/>
            <a:ext cx="2409655" cy="0"/>
          </a:xfrm>
          <a:prstGeom prst="straightConnector1">
            <a:avLst/>
          </a:prstGeom>
          <a:ln w="25400"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285" y="1715322"/>
            <a:ext cx="312923" cy="312923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>
            <a:off x="1619672" y="4240332"/>
            <a:ext cx="2409655" cy="0"/>
          </a:xfrm>
          <a:prstGeom prst="straightConnector1">
            <a:avLst/>
          </a:prstGeom>
          <a:ln w="635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://www.freeiconspng.com/uploads/call-report-icon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465" y="3680986"/>
            <a:ext cx="505913" cy="50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>
            <a:off x="4947047" y="1642706"/>
            <a:ext cx="2409655" cy="0"/>
          </a:xfrm>
          <a:prstGeom prst="straightConnector1">
            <a:avLst/>
          </a:prstGeom>
          <a:ln w="25400"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063975" y="12491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€</a:t>
            </a:r>
            <a:endParaRPr lang="nl-BE" sz="2400" b="1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50" y="3196684"/>
            <a:ext cx="451774" cy="45177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6" y="3697420"/>
            <a:ext cx="451774" cy="45177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9" y="3705194"/>
            <a:ext cx="451774" cy="4517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2793" y="4387320"/>
            <a:ext cx="2562055" cy="69140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2" name="Rectangle 61"/>
          <p:cNvSpPr/>
          <p:nvPr/>
        </p:nvSpPr>
        <p:spPr>
          <a:xfrm>
            <a:off x="4947046" y="4432582"/>
            <a:ext cx="2577281" cy="69140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53" name="Group 52"/>
          <p:cNvGrpSpPr/>
          <p:nvPr/>
        </p:nvGrpSpPr>
        <p:grpSpPr>
          <a:xfrm>
            <a:off x="3870718" y="3914560"/>
            <a:ext cx="1268681" cy="1192491"/>
            <a:chOff x="911362" y="4612773"/>
            <a:chExt cx="1268681" cy="1192491"/>
          </a:xfrm>
        </p:grpSpPr>
        <p:pic>
          <p:nvPicPr>
            <p:cNvPr id="54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911362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8157324" y="2416949"/>
            <a:ext cx="519132" cy="16662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Rectangle 71"/>
          <p:cNvSpPr/>
          <p:nvPr/>
        </p:nvSpPr>
        <p:spPr>
          <a:xfrm>
            <a:off x="4857047" y="1340031"/>
            <a:ext cx="2536024" cy="8762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932040" y="1295540"/>
            <a:ext cx="2409655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4659086" y="2216245"/>
            <a:ext cx="2491250" cy="1698315"/>
          </a:xfrm>
          <a:prstGeom prst="straightConnector1">
            <a:avLst/>
          </a:prstGeom>
          <a:ln w="635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3995936" y="1164109"/>
            <a:ext cx="936024" cy="1287789"/>
            <a:chOff x="3995936" y="1755249"/>
            <a:chExt cx="936024" cy="12877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1755249"/>
              <a:ext cx="936024" cy="9360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029726" y="2673706"/>
              <a:ext cx="868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err="1" smtClean="0"/>
                <a:t>Patient</a:t>
              </a:r>
              <a:endParaRPr lang="nl-BE" b="1" dirty="0"/>
            </a:p>
          </p:txBody>
        </p:sp>
      </p:grpSp>
      <p:pic>
        <p:nvPicPr>
          <p:cNvPr id="1028" name="Picture 4" descr="http://iconizer.net/files/Free_Business_Desktop_Icons/orig/Compan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92" y="3856922"/>
            <a:ext cx="1214264" cy="12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93071" y="4872587"/>
            <a:ext cx="1250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b="1" dirty="0" smtClean="0"/>
              <a:t>Tariferings-</a:t>
            </a:r>
            <a:br>
              <a:rPr lang="nl-BE" b="1" dirty="0" smtClean="0"/>
            </a:br>
            <a:r>
              <a:rPr lang="nl-BE" b="1" dirty="0" smtClean="0"/>
              <a:t>dienst</a:t>
            </a:r>
            <a:endParaRPr lang="nl-BE" b="1" dirty="0"/>
          </a:p>
        </p:txBody>
      </p:sp>
      <p:pic>
        <p:nvPicPr>
          <p:cNvPr id="1026" name="Picture 2" descr="http://www.presscenter.org/nl/files/ipc/imagecache/node_main_img/media/riziv-inam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3" y="4184277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ounded Rectangle 73"/>
          <p:cNvSpPr/>
          <p:nvPr/>
        </p:nvSpPr>
        <p:spPr>
          <a:xfrm>
            <a:off x="4659086" y="5816733"/>
            <a:ext cx="2649226" cy="701751"/>
          </a:xfrm>
          <a:prstGeom prst="roundRect">
            <a:avLst>
              <a:gd name="adj" fmla="val 1668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Complexe informatiestromen</a:t>
            </a:r>
          </a:p>
        </p:txBody>
      </p:sp>
      <p:sp>
        <p:nvSpPr>
          <p:cNvPr id="78" name="Rounded Rectangle 77"/>
          <p:cNvSpPr/>
          <p:nvPr/>
        </p:nvSpPr>
        <p:spPr>
          <a:xfrm rot="20250040">
            <a:off x="3691909" y="1411862"/>
            <a:ext cx="1375693" cy="3178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11 000 000</a:t>
            </a:r>
            <a:endParaRPr lang="nl-BE" sz="2000" b="1" dirty="0"/>
          </a:p>
        </p:txBody>
      </p:sp>
      <p:sp>
        <p:nvSpPr>
          <p:cNvPr id="79" name="Rounded Rectangle 78"/>
          <p:cNvSpPr/>
          <p:nvPr/>
        </p:nvSpPr>
        <p:spPr>
          <a:xfrm rot="20250040">
            <a:off x="435050" y="1463048"/>
            <a:ext cx="1019914" cy="3178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56 000</a:t>
            </a:r>
            <a:endParaRPr lang="nl-BE" sz="2000" b="1" dirty="0"/>
          </a:p>
        </p:txBody>
      </p:sp>
      <p:sp>
        <p:nvSpPr>
          <p:cNvPr id="80" name="Rounded Rectangle 79"/>
          <p:cNvSpPr/>
          <p:nvPr/>
        </p:nvSpPr>
        <p:spPr>
          <a:xfrm rot="20250040">
            <a:off x="7274894" y="1411862"/>
            <a:ext cx="1019914" cy="3178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5 000</a:t>
            </a:r>
            <a:endParaRPr lang="nl-BE" sz="2000" b="1" dirty="0"/>
          </a:p>
        </p:txBody>
      </p:sp>
      <p:sp>
        <p:nvSpPr>
          <p:cNvPr id="81" name="Rounded Rectangle 80"/>
          <p:cNvSpPr/>
          <p:nvPr/>
        </p:nvSpPr>
        <p:spPr>
          <a:xfrm rot="20250040">
            <a:off x="503624" y="4323099"/>
            <a:ext cx="819530" cy="3178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1</a:t>
            </a:r>
            <a:endParaRPr lang="nl-BE" sz="2000" b="1" dirty="0"/>
          </a:p>
        </p:txBody>
      </p:sp>
      <p:sp>
        <p:nvSpPr>
          <p:cNvPr id="82" name="Rounded Rectangle 81"/>
          <p:cNvSpPr/>
          <p:nvPr/>
        </p:nvSpPr>
        <p:spPr>
          <a:xfrm rot="20250040">
            <a:off x="4059346" y="4170607"/>
            <a:ext cx="819530" cy="3178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7</a:t>
            </a:r>
            <a:endParaRPr lang="nl-BE" sz="2000" b="1" dirty="0"/>
          </a:p>
        </p:txBody>
      </p:sp>
      <p:sp>
        <p:nvSpPr>
          <p:cNvPr id="83" name="Rounded Rectangle 82"/>
          <p:cNvSpPr/>
          <p:nvPr/>
        </p:nvSpPr>
        <p:spPr>
          <a:xfrm rot="20250040">
            <a:off x="7506152" y="4219165"/>
            <a:ext cx="819531" cy="3178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5 - 10</a:t>
            </a:r>
            <a:endParaRPr lang="nl-BE" sz="2000" b="1" dirty="0"/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108233" y="6421978"/>
            <a:ext cx="667042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873876" y="6237312"/>
            <a:ext cx="2386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/>
              <a:t>Traditional money transfer</a:t>
            </a:r>
            <a:endParaRPr lang="nl-BE" sz="1600" dirty="0"/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108233" y="6152855"/>
            <a:ext cx="667042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873876" y="5949280"/>
            <a:ext cx="1967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/>
              <a:t>Show on smartphone</a:t>
            </a:r>
            <a:endParaRPr lang="nl-BE" sz="1600" dirty="0"/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07504" y="6700718"/>
            <a:ext cx="667042" cy="0"/>
          </a:xfrm>
          <a:prstGeom prst="straightConnector1">
            <a:avLst/>
          </a:pr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873147" y="6516052"/>
            <a:ext cx="1550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err="1" smtClean="0"/>
              <a:t>Physical</a:t>
            </a:r>
            <a:r>
              <a:rPr lang="nl-BE" sz="1600" dirty="0" smtClean="0"/>
              <a:t> delivery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3669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>
            <a:grpSpLocks noChangeAspect="1"/>
          </p:cNvGrpSpPr>
          <p:nvPr/>
        </p:nvGrpSpPr>
        <p:grpSpPr>
          <a:xfrm>
            <a:off x="965215" y="3986089"/>
            <a:ext cx="968712" cy="364051"/>
            <a:chOff x="1580004" y="2304504"/>
            <a:chExt cx="1953173" cy="734020"/>
          </a:xfrm>
        </p:grpSpPr>
        <p:grpSp>
          <p:nvGrpSpPr>
            <p:cNvPr id="75" name="Group 74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98" name="Rounded Rectangle 9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92" name="Rounded Rectangle 9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5" name="Rounded Rectangle 9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84" name="Elbow Connector 83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lbow Connector 84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4493005" y="3916223"/>
            <a:ext cx="968712" cy="364051"/>
            <a:chOff x="1580004" y="2304504"/>
            <a:chExt cx="1953173" cy="734020"/>
          </a:xfrm>
        </p:grpSpPr>
        <p:grpSp>
          <p:nvGrpSpPr>
            <p:cNvPr id="105" name="Group 104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22" name="Rounded Rectangle 12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23" name="Rounded Rectangle 12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24" name="Rounded Rectangle 12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25" name="Rounded Rectangle 12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26" name="Rounded Rectangle 12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16" name="Rounded Rectangle 11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8" name="Rounded Rectangle 11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9" name="Rounded Rectangle 11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20" name="Rounded Rectangle 11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10" name="Rounded Rectangle 10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4" name="Rounded Rectangle 11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08" name="Elbow Connector 107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Elbow Connector 108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>
            <a:grpSpLocks noChangeAspect="1"/>
          </p:cNvGrpSpPr>
          <p:nvPr/>
        </p:nvGrpSpPr>
        <p:grpSpPr>
          <a:xfrm>
            <a:off x="7897683" y="3946133"/>
            <a:ext cx="968712" cy="364051"/>
            <a:chOff x="1580004" y="2304504"/>
            <a:chExt cx="1953173" cy="734020"/>
          </a:xfrm>
        </p:grpSpPr>
        <p:grpSp>
          <p:nvGrpSpPr>
            <p:cNvPr id="129" name="Group 128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146" name="Rounded Rectangle 14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9" name="Rounded Rectangle 14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0" name="Rounded Rectangle 14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140" name="Rounded Rectangle 13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2" name="Rounded Rectangle 14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134" name="Rounded Rectangle 13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38" name="Rounded Rectangle 137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132" name="Elbow Connector 131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Elbow Connector 132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38" y="2332"/>
            <a:ext cx="8229600" cy="906388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Verwerking </a:t>
            </a:r>
            <a:r>
              <a:rPr lang="nl-BE" dirty="0"/>
              <a:t>Medische Voorschriften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91</a:t>
            </a:fld>
            <a:endParaRPr lang="nl-BE" dirty="0"/>
          </a:p>
        </p:txBody>
      </p:sp>
      <p:grpSp>
        <p:nvGrpSpPr>
          <p:cNvPr id="52" name="Group 51"/>
          <p:cNvGrpSpPr/>
          <p:nvPr/>
        </p:nvGrpSpPr>
        <p:grpSpPr>
          <a:xfrm>
            <a:off x="477007" y="1164121"/>
            <a:ext cx="936000" cy="1287777"/>
            <a:chOff x="477007" y="1755261"/>
            <a:chExt cx="936000" cy="12877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007" y="1755261"/>
              <a:ext cx="936000" cy="936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56307" y="2673706"/>
              <a:ext cx="577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Arts</a:t>
              </a:r>
              <a:endParaRPr lang="nl-BE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214448" y="1164121"/>
            <a:ext cx="1191480" cy="1287777"/>
            <a:chOff x="7214448" y="1755261"/>
            <a:chExt cx="1191480" cy="12877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214448" y="2673706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870718" y="3914560"/>
            <a:ext cx="1268681" cy="1192491"/>
            <a:chOff x="911362" y="4612773"/>
            <a:chExt cx="1268681" cy="1192491"/>
          </a:xfrm>
        </p:grpSpPr>
        <p:pic>
          <p:nvPicPr>
            <p:cNvPr id="54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911362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995936" y="1164109"/>
            <a:ext cx="936024" cy="1287789"/>
            <a:chOff x="3995936" y="1755249"/>
            <a:chExt cx="936024" cy="12877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1755249"/>
              <a:ext cx="936024" cy="9360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029726" y="2673706"/>
              <a:ext cx="868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err="1" smtClean="0"/>
                <a:t>Patient</a:t>
              </a:r>
              <a:endParaRPr lang="nl-BE" b="1" dirty="0"/>
            </a:p>
          </p:txBody>
        </p:sp>
      </p:grpSp>
      <p:pic>
        <p:nvPicPr>
          <p:cNvPr id="1028" name="Picture 4" descr="http://iconizer.net/files/Free_Business_Desktop_Icons/orig/Compan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92" y="3856922"/>
            <a:ext cx="1214264" cy="12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93071" y="4872587"/>
            <a:ext cx="1250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b="1" dirty="0" smtClean="0"/>
              <a:t>Tariferings-</a:t>
            </a:r>
            <a:br>
              <a:rPr lang="nl-BE" b="1" dirty="0" smtClean="0"/>
            </a:br>
            <a:r>
              <a:rPr lang="nl-BE" b="1" dirty="0" smtClean="0"/>
              <a:t>dienst</a:t>
            </a:r>
            <a:endParaRPr lang="nl-BE" b="1" dirty="0"/>
          </a:p>
        </p:txBody>
      </p:sp>
      <p:pic>
        <p:nvPicPr>
          <p:cNvPr id="15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0" y="4183200"/>
            <a:ext cx="1142665" cy="95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3" name="Straight Arrow Connector 152"/>
          <p:cNvCxnSpPr/>
          <p:nvPr/>
        </p:nvCxnSpPr>
        <p:spPr>
          <a:xfrm>
            <a:off x="1482793" y="1768882"/>
            <a:ext cx="2409655" cy="0"/>
          </a:xfrm>
          <a:prstGeom prst="straightConnector1">
            <a:avLst/>
          </a:prstGeom>
          <a:ln w="635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4932040" y="1625990"/>
            <a:ext cx="2409655" cy="0"/>
          </a:xfrm>
          <a:prstGeom prst="straightConnector1">
            <a:avLst/>
          </a:prstGeom>
          <a:ln w="635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5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8" y="1177676"/>
            <a:ext cx="486501" cy="48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31" y="1049926"/>
            <a:ext cx="486501" cy="48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7" name="Straight Arrow Connector 156"/>
          <p:cNvCxnSpPr/>
          <p:nvPr/>
        </p:nvCxnSpPr>
        <p:spPr>
          <a:xfrm>
            <a:off x="4932040" y="1842014"/>
            <a:ext cx="2409655" cy="0"/>
          </a:xfrm>
          <a:prstGeom prst="straightConnector1">
            <a:avLst/>
          </a:prstGeom>
          <a:ln w="635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157" descr="Image result for qr co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97" y="1294289"/>
            <a:ext cx="486000" cy="4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Rounded Rectangle 158"/>
          <p:cNvSpPr/>
          <p:nvPr/>
        </p:nvSpPr>
        <p:spPr>
          <a:xfrm>
            <a:off x="3260428" y="5983038"/>
            <a:ext cx="5679998" cy="326282"/>
          </a:xfrm>
          <a:prstGeom prst="roundRect">
            <a:avLst>
              <a:gd name="adj" fmla="val 1005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smtClean="0"/>
              <a:t>Alle andere communicatie via blockchain</a:t>
            </a:r>
            <a:endParaRPr lang="en-US" b="1" dirty="0" smtClean="0"/>
          </a:p>
        </p:txBody>
      </p:sp>
      <p:sp>
        <p:nvSpPr>
          <p:cNvPr id="160" name="Rounded Rectangle 159"/>
          <p:cNvSpPr/>
          <p:nvPr/>
        </p:nvSpPr>
        <p:spPr>
          <a:xfrm>
            <a:off x="3260427" y="6415086"/>
            <a:ext cx="5668821" cy="326282"/>
          </a:xfrm>
          <a:prstGeom prst="roundRect">
            <a:avLst>
              <a:gd name="adj" fmla="val 1005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smtClean="0"/>
              <a:t>Privacy &amp; confidentialiteit bedrijfsgegevens gegarandeerd</a:t>
            </a:r>
            <a:endParaRPr lang="en-US" b="1" dirty="0" smtClean="0"/>
          </a:p>
        </p:txBody>
      </p:sp>
      <p:cxnSp>
        <p:nvCxnSpPr>
          <p:cNvPr id="161" name="Straight Arrow Connector 160"/>
          <p:cNvCxnSpPr/>
          <p:nvPr/>
        </p:nvCxnSpPr>
        <p:spPr>
          <a:xfrm>
            <a:off x="108233" y="6421978"/>
            <a:ext cx="667042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873876" y="6237312"/>
            <a:ext cx="2386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/>
              <a:t>Traditional money transfer</a:t>
            </a:r>
            <a:endParaRPr lang="nl-BE" sz="1600" dirty="0"/>
          </a:p>
        </p:txBody>
      </p:sp>
      <p:cxnSp>
        <p:nvCxnSpPr>
          <p:cNvPr id="163" name="Straight Arrow Connector 162"/>
          <p:cNvCxnSpPr/>
          <p:nvPr/>
        </p:nvCxnSpPr>
        <p:spPr>
          <a:xfrm>
            <a:off x="108233" y="6152855"/>
            <a:ext cx="667042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873876" y="5949280"/>
            <a:ext cx="1967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/>
              <a:t>Show on smartphone</a:t>
            </a:r>
            <a:endParaRPr lang="nl-BE" sz="1600" dirty="0"/>
          </a:p>
        </p:txBody>
      </p:sp>
      <p:cxnSp>
        <p:nvCxnSpPr>
          <p:cNvPr id="165" name="Straight Arrow Connector 164"/>
          <p:cNvCxnSpPr/>
          <p:nvPr/>
        </p:nvCxnSpPr>
        <p:spPr>
          <a:xfrm>
            <a:off x="107504" y="6700718"/>
            <a:ext cx="667042" cy="0"/>
          </a:xfrm>
          <a:prstGeom prst="straightConnector1">
            <a:avLst/>
          </a:pr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873147" y="6516052"/>
            <a:ext cx="1550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err="1" smtClean="0"/>
              <a:t>Physical</a:t>
            </a:r>
            <a:r>
              <a:rPr lang="nl-BE" sz="1600" dirty="0" smtClean="0"/>
              <a:t> delivery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856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0" y="5459094"/>
            <a:ext cx="3875951" cy="13989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ounded Rectangle 6"/>
          <p:cNvSpPr/>
          <p:nvPr/>
        </p:nvSpPr>
        <p:spPr>
          <a:xfrm>
            <a:off x="4263640" y="3043714"/>
            <a:ext cx="972000" cy="324332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ounded Rectangle 7"/>
          <p:cNvSpPr/>
          <p:nvPr/>
        </p:nvSpPr>
        <p:spPr>
          <a:xfrm>
            <a:off x="3097660" y="3043714"/>
            <a:ext cx="972000" cy="324332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ounded Rectangle 8"/>
          <p:cNvSpPr/>
          <p:nvPr/>
        </p:nvSpPr>
        <p:spPr>
          <a:xfrm>
            <a:off x="5444016" y="3043714"/>
            <a:ext cx="972000" cy="324332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ounded Rectangle 9"/>
          <p:cNvSpPr/>
          <p:nvPr/>
        </p:nvSpPr>
        <p:spPr>
          <a:xfrm>
            <a:off x="6617195" y="3043714"/>
            <a:ext cx="972000" cy="324332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ounded Rectangle 10"/>
          <p:cNvSpPr/>
          <p:nvPr/>
        </p:nvSpPr>
        <p:spPr>
          <a:xfrm>
            <a:off x="7790370" y="3043714"/>
            <a:ext cx="972000" cy="324332"/>
          </a:xfrm>
          <a:prstGeom prst="round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61" name="Group 60"/>
          <p:cNvGrpSpPr/>
          <p:nvPr/>
        </p:nvGrpSpPr>
        <p:grpSpPr>
          <a:xfrm>
            <a:off x="4995044" y="2204050"/>
            <a:ext cx="691440" cy="839657"/>
            <a:chOff x="3653918" y="2623886"/>
            <a:chExt cx="691440" cy="839657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3653918" y="2623886"/>
              <a:ext cx="691440" cy="83965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3839357" y="2901972"/>
              <a:ext cx="291096" cy="236309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7a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61339" y="2159936"/>
            <a:ext cx="291096" cy="883778"/>
            <a:chOff x="1894977" y="2579772"/>
            <a:chExt cx="291096" cy="883778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040525" y="2579772"/>
              <a:ext cx="0" cy="88377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9"/>
            <p:cNvSpPr/>
            <p:nvPr/>
          </p:nvSpPr>
          <p:spPr>
            <a:xfrm>
              <a:off x="1894977" y="2901972"/>
              <a:ext cx="291096" cy="236309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2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818022" y="3387947"/>
            <a:ext cx="754501" cy="896360"/>
            <a:chOff x="2280954" y="3807783"/>
            <a:chExt cx="754501" cy="896360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2280954" y="3807783"/>
              <a:ext cx="754501" cy="89636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/>
            <p:cNvSpPr/>
            <p:nvPr/>
          </p:nvSpPr>
          <p:spPr>
            <a:xfrm>
              <a:off x="2423932" y="4081493"/>
              <a:ext cx="291096" cy="236309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3b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794520" y="2204050"/>
            <a:ext cx="778003" cy="839657"/>
            <a:chOff x="2300994" y="2623886"/>
            <a:chExt cx="778003" cy="839657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2300994" y="2623886"/>
              <a:ext cx="778003" cy="83965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ounded Rectangle 32"/>
            <p:cNvSpPr/>
            <p:nvPr/>
          </p:nvSpPr>
          <p:spPr>
            <a:xfrm>
              <a:off x="2555442" y="2901972"/>
              <a:ext cx="291096" cy="236309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3a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604092" y="3368046"/>
            <a:ext cx="291096" cy="883778"/>
            <a:chOff x="3145737" y="3787882"/>
            <a:chExt cx="291096" cy="883778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3291285" y="3787882"/>
              <a:ext cx="0" cy="88377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33"/>
            <p:cNvSpPr/>
            <p:nvPr/>
          </p:nvSpPr>
          <p:spPr>
            <a:xfrm>
              <a:off x="3145737" y="4081493"/>
              <a:ext cx="291096" cy="236309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4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604092" y="2191539"/>
            <a:ext cx="291096" cy="817493"/>
            <a:chOff x="3142344" y="2600723"/>
            <a:chExt cx="291096" cy="817493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3283414" y="2600723"/>
              <a:ext cx="8957" cy="81749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ounded Rectangle 35"/>
            <p:cNvSpPr/>
            <p:nvPr/>
          </p:nvSpPr>
          <p:spPr>
            <a:xfrm>
              <a:off x="3142344" y="2901972"/>
              <a:ext cx="291096" cy="236309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5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957647" y="2159930"/>
            <a:ext cx="291096" cy="883778"/>
            <a:chOff x="5668119" y="2579766"/>
            <a:chExt cx="291096" cy="883778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5813667" y="2579766"/>
              <a:ext cx="0" cy="88377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/>
            <p:cNvSpPr/>
            <p:nvPr/>
          </p:nvSpPr>
          <p:spPr>
            <a:xfrm>
              <a:off x="5668119" y="2901968"/>
              <a:ext cx="291096" cy="236309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7b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970347" y="3368043"/>
            <a:ext cx="291096" cy="883778"/>
            <a:chOff x="5711395" y="3787879"/>
            <a:chExt cx="291096" cy="883778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5856943" y="3787879"/>
              <a:ext cx="0" cy="883778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ounded Rectangle 41"/>
            <p:cNvSpPr/>
            <p:nvPr/>
          </p:nvSpPr>
          <p:spPr>
            <a:xfrm>
              <a:off x="5711395" y="4081493"/>
              <a:ext cx="291096" cy="236309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8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287736" y="3387947"/>
            <a:ext cx="745371" cy="864641"/>
            <a:chOff x="6033694" y="3807783"/>
            <a:chExt cx="745371" cy="864641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6033694" y="3807783"/>
              <a:ext cx="745371" cy="86464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42"/>
            <p:cNvSpPr/>
            <p:nvPr/>
          </p:nvSpPr>
          <p:spPr>
            <a:xfrm>
              <a:off x="6302911" y="4081493"/>
              <a:ext cx="291096" cy="236309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9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078895" y="3368044"/>
            <a:ext cx="412786" cy="883778"/>
            <a:chOff x="6931895" y="3787880"/>
            <a:chExt cx="412786" cy="883778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7138288" y="3787880"/>
              <a:ext cx="0" cy="883778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43"/>
            <p:cNvSpPr/>
            <p:nvPr/>
          </p:nvSpPr>
          <p:spPr>
            <a:xfrm>
              <a:off x="6931895" y="4078161"/>
              <a:ext cx="412786" cy="235878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10a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796974" y="3198434"/>
            <a:ext cx="4056274" cy="2711912"/>
            <a:chOff x="3346990" y="2761944"/>
            <a:chExt cx="4056274" cy="2711912"/>
          </a:xfrm>
        </p:grpSpPr>
        <p:cxnSp>
          <p:nvCxnSpPr>
            <p:cNvPr id="45" name="Elbow Connector 44"/>
            <p:cNvCxnSpPr>
              <a:stCxn id="70" idx="3"/>
              <a:endCxn id="92" idx="2"/>
            </p:cNvCxnSpPr>
            <p:nvPr/>
          </p:nvCxnSpPr>
          <p:spPr>
            <a:xfrm flipH="1">
              <a:off x="3346990" y="2761944"/>
              <a:ext cx="4056274" cy="2260660"/>
            </a:xfrm>
            <a:prstGeom prst="bentConnector4">
              <a:avLst>
                <a:gd name="adj1" fmla="val -4071"/>
                <a:gd name="adj2" fmla="val 115168"/>
              </a:avLst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45"/>
            <p:cNvSpPr/>
            <p:nvPr/>
          </p:nvSpPr>
          <p:spPr>
            <a:xfrm>
              <a:off x="6952408" y="5237978"/>
              <a:ext cx="412786" cy="235878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10b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180328" y="2998379"/>
            <a:ext cx="853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i="1" dirty="0" smtClean="0"/>
              <a:t>issue()</a:t>
            </a:r>
            <a:endParaRPr lang="nl-BE" sz="2000" i="1" dirty="0"/>
          </a:p>
        </p:txBody>
      </p:sp>
      <p:sp>
        <p:nvSpPr>
          <p:cNvPr id="69" name="TextBox 68"/>
          <p:cNvSpPr txBox="1"/>
          <p:nvPr/>
        </p:nvSpPr>
        <p:spPr>
          <a:xfrm>
            <a:off x="6804075" y="2998379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i="1" dirty="0" err="1" smtClean="0"/>
              <a:t>fill</a:t>
            </a:r>
            <a:r>
              <a:rPr lang="nl-BE" sz="2000" i="1" dirty="0" smtClean="0"/>
              <a:t>()</a:t>
            </a:r>
            <a:endParaRPr lang="nl-BE" sz="2000" i="1" dirty="0"/>
          </a:p>
        </p:txBody>
      </p:sp>
      <p:sp>
        <p:nvSpPr>
          <p:cNvPr id="70" name="TextBox 69"/>
          <p:cNvSpPr txBox="1"/>
          <p:nvPr/>
        </p:nvSpPr>
        <p:spPr>
          <a:xfrm>
            <a:off x="7713704" y="2998379"/>
            <a:ext cx="11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i="1" dirty="0" err="1" smtClean="0"/>
              <a:t>confirm</a:t>
            </a:r>
            <a:r>
              <a:rPr lang="nl-BE" sz="2000" i="1" dirty="0" smtClean="0"/>
              <a:t>()</a:t>
            </a:r>
            <a:endParaRPr lang="nl-BE" sz="2000" i="1" dirty="0"/>
          </a:p>
        </p:txBody>
      </p:sp>
      <p:sp>
        <p:nvSpPr>
          <p:cNvPr id="71" name="TextBox 70"/>
          <p:cNvSpPr txBox="1"/>
          <p:nvPr/>
        </p:nvSpPr>
        <p:spPr>
          <a:xfrm>
            <a:off x="4262969" y="2998379"/>
            <a:ext cx="973342" cy="400110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l-BE" sz="2000" i="1" dirty="0" err="1" smtClean="0"/>
              <a:t>insure</a:t>
            </a:r>
            <a:r>
              <a:rPr lang="nl-BE" sz="2000" i="1" dirty="0" smtClean="0"/>
              <a:t>()</a:t>
            </a:r>
            <a:endParaRPr lang="nl-BE" sz="2000" i="1" dirty="0"/>
          </a:p>
        </p:txBody>
      </p:sp>
      <p:sp>
        <p:nvSpPr>
          <p:cNvPr id="72" name="TextBox 71"/>
          <p:cNvSpPr txBox="1"/>
          <p:nvPr/>
        </p:nvSpPr>
        <p:spPr>
          <a:xfrm>
            <a:off x="5419202" y="2998379"/>
            <a:ext cx="994182" cy="400110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l-BE" sz="2000" i="1" dirty="0" err="1" smtClean="0"/>
              <a:t>assign</a:t>
            </a:r>
            <a:r>
              <a:rPr lang="nl-BE" sz="2000" i="1" dirty="0" smtClean="0"/>
              <a:t>()</a:t>
            </a:r>
            <a:endParaRPr lang="nl-BE" sz="2000" i="1" dirty="0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393932" y="5683131"/>
            <a:ext cx="534885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93932" y="5955274"/>
            <a:ext cx="534885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93932" y="6227416"/>
            <a:ext cx="534885" cy="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96453" y="5498465"/>
            <a:ext cx="237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Oproep contractfunctie</a:t>
            </a:r>
            <a:endParaRPr lang="nl-BE" dirty="0"/>
          </a:p>
        </p:txBody>
      </p:sp>
      <p:sp>
        <p:nvSpPr>
          <p:cNvPr id="78" name="TextBox 77"/>
          <p:cNvSpPr txBox="1"/>
          <p:nvPr/>
        </p:nvSpPr>
        <p:spPr>
          <a:xfrm>
            <a:off x="1496453" y="5770608"/>
            <a:ext cx="178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Observatie event</a:t>
            </a:r>
            <a:endParaRPr lang="nl-BE" dirty="0"/>
          </a:p>
        </p:txBody>
      </p:sp>
      <p:sp>
        <p:nvSpPr>
          <p:cNvPr id="79" name="TextBox 78"/>
          <p:cNvSpPr txBox="1"/>
          <p:nvPr/>
        </p:nvSpPr>
        <p:spPr>
          <a:xfrm>
            <a:off x="1496453" y="6042750"/>
            <a:ext cx="224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Directe communicatie</a:t>
            </a:r>
            <a:endParaRPr lang="nl-BE" dirty="0"/>
          </a:p>
        </p:txBody>
      </p:sp>
      <p:grpSp>
        <p:nvGrpSpPr>
          <p:cNvPr id="3" name="Group 2"/>
          <p:cNvGrpSpPr/>
          <p:nvPr/>
        </p:nvGrpSpPr>
        <p:grpSpPr>
          <a:xfrm>
            <a:off x="3138887" y="997037"/>
            <a:ext cx="936000" cy="1215207"/>
            <a:chOff x="434528" y="1018065"/>
            <a:chExt cx="936000" cy="1215207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28" y="1018065"/>
              <a:ext cx="936000" cy="93600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526744" y="1863940"/>
              <a:ext cx="577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Arts</a:t>
              </a:r>
              <a:endParaRPr lang="nl-BE" b="1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289940" y="997037"/>
            <a:ext cx="936024" cy="1215219"/>
            <a:chOff x="3995936" y="1755249"/>
            <a:chExt cx="936024" cy="1215219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1755249"/>
              <a:ext cx="936024" cy="936024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29726" y="2601136"/>
              <a:ext cx="868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err="1" smtClean="0"/>
                <a:t>Patient</a:t>
              </a:r>
              <a:endParaRPr lang="nl-BE" b="1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600049" y="1029293"/>
            <a:ext cx="1191480" cy="1200693"/>
            <a:chOff x="7214448" y="1755261"/>
            <a:chExt cx="1191480" cy="1200693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88" y="1755261"/>
              <a:ext cx="936000" cy="936000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7214448" y="2586622"/>
              <a:ext cx="1191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Apotheker</a:t>
              </a:r>
              <a:endParaRPr lang="nl-BE" b="1" dirty="0"/>
            </a:p>
          </p:txBody>
        </p:sp>
      </p:grpSp>
      <p:pic>
        <p:nvPicPr>
          <p:cNvPr id="87" name="Picture 2" descr="http://www.presscenter.org/nl/files/ipc/imagecache/node_main_img/media/riziv-inam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407" y="4315578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502060" y="4174336"/>
            <a:ext cx="1283385" cy="1661996"/>
            <a:chOff x="7146328" y="6888474"/>
            <a:chExt cx="1283385" cy="1661996"/>
          </a:xfrm>
        </p:grpSpPr>
        <p:pic>
          <p:nvPicPr>
            <p:cNvPr id="88" name="Picture 4" descr="http://iconizer.net/files/Free_Business_Desktop_Icons/orig/Company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49" y="6888474"/>
              <a:ext cx="1214264" cy="121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/>
            <p:cNvSpPr txBox="1"/>
            <p:nvPr/>
          </p:nvSpPr>
          <p:spPr>
            <a:xfrm>
              <a:off x="7146328" y="7904139"/>
              <a:ext cx="12500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b="1" dirty="0" smtClean="0"/>
                <a:t>Tariferings-</a:t>
              </a:r>
              <a:br>
                <a:rPr lang="nl-BE" b="1" dirty="0" smtClean="0"/>
              </a:br>
              <a:r>
                <a:rPr lang="nl-BE" b="1" dirty="0" smtClean="0"/>
                <a:t>dienst</a:t>
              </a:r>
              <a:endParaRPr lang="nl-BE" b="1" dirty="0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162633" y="4266603"/>
            <a:ext cx="1268681" cy="1192491"/>
            <a:chOff x="911362" y="4612773"/>
            <a:chExt cx="1268681" cy="1192491"/>
          </a:xfrm>
        </p:grpSpPr>
        <p:pic>
          <p:nvPicPr>
            <p:cNvPr id="91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92" y="4612773"/>
              <a:ext cx="920419" cy="92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Rectangle 91"/>
            <p:cNvSpPr/>
            <p:nvPr/>
          </p:nvSpPr>
          <p:spPr>
            <a:xfrm>
              <a:off x="911362" y="5435932"/>
              <a:ext cx="1268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b="1" dirty="0" smtClean="0"/>
                <a:t>Mutualiteit</a:t>
              </a:r>
              <a:endParaRPr lang="nl-BE" b="1" dirty="0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4834" y="694916"/>
            <a:ext cx="2419350" cy="4149725"/>
            <a:chOff x="124834" y="923516"/>
            <a:chExt cx="2419350" cy="4149725"/>
          </a:xfrm>
        </p:grpSpPr>
        <p:sp>
          <p:nvSpPr>
            <p:cNvPr id="93" name="Rounded Rectangle 92"/>
            <p:cNvSpPr/>
            <p:nvPr/>
          </p:nvSpPr>
          <p:spPr>
            <a:xfrm>
              <a:off x="124834" y="923516"/>
              <a:ext cx="2419350" cy="4149725"/>
            </a:xfrm>
            <a:prstGeom prst="roundRect">
              <a:avLst>
                <a:gd name="adj" fmla="val 5998"/>
              </a:avLst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2400" dirty="0" smtClean="0"/>
                <a:t>Voorschrift</a:t>
              </a:r>
              <a:endParaRPr lang="nl-BE" sz="2400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25596" y="2491486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Medicijn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95" name="Picture 2" descr="http://image005.flaticon.com/18/png/512/13/13032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5863" y="2529504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Rectangle 95"/>
            <p:cNvSpPr/>
            <p:nvPr/>
          </p:nvSpPr>
          <p:spPr>
            <a:xfrm>
              <a:off x="225596" y="2849425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Geldig vanaf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208" y="2868434"/>
              <a:ext cx="252000" cy="252000"/>
            </a:xfrm>
            <a:prstGeom prst="rect">
              <a:avLst/>
            </a:prstGeom>
          </p:spPr>
        </p:pic>
        <p:sp>
          <p:nvSpPr>
            <p:cNvPr id="98" name="Rectangle 97"/>
            <p:cNvSpPr/>
            <p:nvPr/>
          </p:nvSpPr>
          <p:spPr>
            <a:xfrm>
              <a:off x="225596" y="1771902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Patient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99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1775087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0" name="Rectangle 99"/>
            <p:cNvSpPr/>
            <p:nvPr/>
          </p:nvSpPr>
          <p:spPr>
            <a:xfrm>
              <a:off x="225596" y="4643370"/>
              <a:ext cx="2221956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Tariferingsdienst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0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4643370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" name="Rectangle 101"/>
            <p:cNvSpPr/>
            <p:nvPr/>
          </p:nvSpPr>
          <p:spPr>
            <a:xfrm>
              <a:off x="225596" y="3566425"/>
              <a:ext cx="2221956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Mutualiteit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3567243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" name="Rectangle 103"/>
            <p:cNvSpPr/>
            <p:nvPr/>
          </p:nvSpPr>
          <p:spPr>
            <a:xfrm>
              <a:off x="225596" y="3927182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Apotheker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0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3927182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6" name="Rectangle 105"/>
            <p:cNvSpPr/>
            <p:nvPr/>
          </p:nvSpPr>
          <p:spPr>
            <a:xfrm>
              <a:off x="225596" y="2132983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Arts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0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2133015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8" name="Rectangle 107"/>
            <p:cNvSpPr/>
            <p:nvPr/>
          </p:nvSpPr>
          <p:spPr>
            <a:xfrm>
              <a:off x="225596" y="4284307"/>
              <a:ext cx="2221956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Afgeleverd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863" y="4303373"/>
              <a:ext cx="252000" cy="252000"/>
            </a:xfrm>
            <a:prstGeom prst="rect">
              <a:avLst/>
            </a:prstGeom>
          </p:spPr>
        </p:pic>
        <p:sp>
          <p:nvSpPr>
            <p:cNvPr id="110" name="Rectangle 109"/>
            <p:cNvSpPr/>
            <p:nvPr/>
          </p:nvSpPr>
          <p:spPr>
            <a:xfrm>
              <a:off x="225596" y="1416302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Id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11" name="Picture 2" descr="http://www.iconsdb.com/icons/preview/black/key-xxl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942" y="1417370"/>
              <a:ext cx="310243" cy="310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Rectangle 111"/>
            <p:cNvSpPr/>
            <p:nvPr/>
          </p:nvSpPr>
          <p:spPr>
            <a:xfrm>
              <a:off x="225596" y="3207360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Verlaagd remgeld?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863" y="3226178"/>
              <a:ext cx="252000" cy="252000"/>
            </a:xfrm>
            <a:prstGeom prst="rect">
              <a:avLst/>
            </a:prstGeom>
          </p:spPr>
        </p:pic>
      </p:grpSp>
      <p:grpSp>
        <p:nvGrpSpPr>
          <p:cNvPr id="118" name="Group 117"/>
          <p:cNvGrpSpPr/>
          <p:nvPr/>
        </p:nvGrpSpPr>
        <p:grpSpPr>
          <a:xfrm>
            <a:off x="277234" y="847316"/>
            <a:ext cx="2419350" cy="4149725"/>
            <a:chOff x="124834" y="923516"/>
            <a:chExt cx="2419350" cy="4149725"/>
          </a:xfrm>
        </p:grpSpPr>
        <p:sp>
          <p:nvSpPr>
            <p:cNvPr id="119" name="Rounded Rectangle 118"/>
            <p:cNvSpPr/>
            <p:nvPr/>
          </p:nvSpPr>
          <p:spPr>
            <a:xfrm>
              <a:off x="124834" y="923516"/>
              <a:ext cx="2419350" cy="4149725"/>
            </a:xfrm>
            <a:prstGeom prst="roundRect">
              <a:avLst>
                <a:gd name="adj" fmla="val 5998"/>
              </a:avLst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2400" dirty="0" smtClean="0"/>
                <a:t>Voorschrift</a:t>
              </a:r>
              <a:endParaRPr lang="nl-BE" sz="2400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225596" y="2491486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Medicijn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21" name="Picture 2" descr="http://image005.flaticon.com/18/png/512/13/13032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5863" y="2529504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Rectangle 121"/>
            <p:cNvSpPr/>
            <p:nvPr/>
          </p:nvSpPr>
          <p:spPr>
            <a:xfrm>
              <a:off x="225596" y="2849425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Geldig vanaf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208" y="2868434"/>
              <a:ext cx="252000" cy="252000"/>
            </a:xfrm>
            <a:prstGeom prst="rect">
              <a:avLst/>
            </a:prstGeom>
          </p:spPr>
        </p:pic>
        <p:sp>
          <p:nvSpPr>
            <p:cNvPr id="124" name="Rectangle 123"/>
            <p:cNvSpPr/>
            <p:nvPr/>
          </p:nvSpPr>
          <p:spPr>
            <a:xfrm>
              <a:off x="225596" y="1771902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Patient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2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1775087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6" name="Rectangle 125"/>
            <p:cNvSpPr/>
            <p:nvPr/>
          </p:nvSpPr>
          <p:spPr>
            <a:xfrm>
              <a:off x="225596" y="4643370"/>
              <a:ext cx="2221956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Tariferingsdienst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2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4643370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8" name="Rectangle 127"/>
            <p:cNvSpPr/>
            <p:nvPr/>
          </p:nvSpPr>
          <p:spPr>
            <a:xfrm>
              <a:off x="225596" y="3566425"/>
              <a:ext cx="2221956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Mutualiteit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29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3567243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0" name="Rectangle 129"/>
            <p:cNvSpPr/>
            <p:nvPr/>
          </p:nvSpPr>
          <p:spPr>
            <a:xfrm>
              <a:off x="225596" y="3927182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Apotheker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3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3927182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2" name="Rectangle 131"/>
            <p:cNvSpPr/>
            <p:nvPr/>
          </p:nvSpPr>
          <p:spPr>
            <a:xfrm>
              <a:off x="225596" y="2132983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Arts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3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85" y="2133015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4" name="Rectangle 133"/>
            <p:cNvSpPr/>
            <p:nvPr/>
          </p:nvSpPr>
          <p:spPr>
            <a:xfrm>
              <a:off x="225596" y="4284307"/>
              <a:ext cx="2221956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Afgeleverd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863" y="4303373"/>
              <a:ext cx="252000" cy="252000"/>
            </a:xfrm>
            <a:prstGeom prst="rect">
              <a:avLst/>
            </a:prstGeom>
          </p:spPr>
        </p:pic>
        <p:sp>
          <p:nvSpPr>
            <p:cNvPr id="136" name="Rectangle 135"/>
            <p:cNvSpPr/>
            <p:nvPr/>
          </p:nvSpPr>
          <p:spPr>
            <a:xfrm>
              <a:off x="225596" y="1416302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Id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37" name="Picture 2" descr="http://www.iconsdb.com/icons/preview/black/key-xxl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942" y="1417370"/>
              <a:ext cx="310243" cy="310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" name="Rectangle 137"/>
            <p:cNvSpPr/>
            <p:nvPr/>
          </p:nvSpPr>
          <p:spPr>
            <a:xfrm>
              <a:off x="225596" y="3207360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Verlaagd remgeld?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863" y="3226178"/>
              <a:ext cx="252000" cy="252000"/>
            </a:xfrm>
            <a:prstGeom prst="rect">
              <a:avLst/>
            </a:prstGeom>
          </p:spPr>
        </p:pic>
      </p:grpSp>
      <p:sp>
        <p:nvSpPr>
          <p:cNvPr id="141" name="Rounded Rectangle 140"/>
          <p:cNvSpPr/>
          <p:nvPr/>
        </p:nvSpPr>
        <p:spPr>
          <a:xfrm>
            <a:off x="429634" y="999716"/>
            <a:ext cx="2419350" cy="4149725"/>
          </a:xfrm>
          <a:prstGeom prst="roundRect">
            <a:avLst>
              <a:gd name="adj" fmla="val 5998"/>
            </a:avLst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2400" dirty="0" smtClean="0"/>
              <a:t>Voorschrift</a:t>
            </a:r>
            <a:endParaRPr lang="nl-BE" sz="2400" dirty="0"/>
          </a:p>
        </p:txBody>
      </p:sp>
      <p:grpSp>
        <p:nvGrpSpPr>
          <p:cNvPr id="114" name="Group 113"/>
          <p:cNvGrpSpPr/>
          <p:nvPr/>
        </p:nvGrpSpPr>
        <p:grpSpPr>
          <a:xfrm>
            <a:off x="530396" y="2567686"/>
            <a:ext cx="2218267" cy="290018"/>
            <a:chOff x="530396" y="2796286"/>
            <a:chExt cx="2218267" cy="290018"/>
          </a:xfrm>
        </p:grpSpPr>
        <p:sp>
          <p:nvSpPr>
            <p:cNvPr id="142" name="Rectangle 141"/>
            <p:cNvSpPr/>
            <p:nvPr/>
          </p:nvSpPr>
          <p:spPr>
            <a:xfrm>
              <a:off x="530396" y="2796286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Medicijn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43" name="Picture 2" descr="http://image005.flaticon.com/18/png/512/13/13032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0663" y="2834304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5" name="Group 114"/>
          <p:cNvGrpSpPr/>
          <p:nvPr/>
        </p:nvGrpSpPr>
        <p:grpSpPr>
          <a:xfrm>
            <a:off x="530396" y="2925625"/>
            <a:ext cx="2218267" cy="288032"/>
            <a:chOff x="530396" y="3154225"/>
            <a:chExt cx="2218267" cy="288032"/>
          </a:xfrm>
        </p:grpSpPr>
        <p:sp>
          <p:nvSpPr>
            <p:cNvPr id="144" name="Rectangle 143"/>
            <p:cNvSpPr/>
            <p:nvPr/>
          </p:nvSpPr>
          <p:spPr>
            <a:xfrm>
              <a:off x="530396" y="3154225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Geldig vanaf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008" y="3173234"/>
              <a:ext cx="252000" cy="252000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530396" y="1848102"/>
            <a:ext cx="2218267" cy="291185"/>
            <a:chOff x="530396" y="2076702"/>
            <a:chExt cx="2218267" cy="291185"/>
          </a:xfrm>
        </p:grpSpPr>
        <p:sp>
          <p:nvSpPr>
            <p:cNvPr id="146" name="Rectangle 145"/>
            <p:cNvSpPr/>
            <p:nvPr/>
          </p:nvSpPr>
          <p:spPr>
            <a:xfrm>
              <a:off x="530396" y="2076702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Patient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4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985" y="2079887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2" name="Group 171"/>
          <p:cNvGrpSpPr/>
          <p:nvPr/>
        </p:nvGrpSpPr>
        <p:grpSpPr>
          <a:xfrm>
            <a:off x="530396" y="4719570"/>
            <a:ext cx="2221956" cy="288032"/>
            <a:chOff x="530396" y="4948170"/>
            <a:chExt cx="2221956" cy="288032"/>
          </a:xfrm>
        </p:grpSpPr>
        <p:sp>
          <p:nvSpPr>
            <p:cNvPr id="148" name="Rectangle 147"/>
            <p:cNvSpPr/>
            <p:nvPr/>
          </p:nvSpPr>
          <p:spPr>
            <a:xfrm>
              <a:off x="530396" y="4948170"/>
              <a:ext cx="2221956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Tariferingsdienst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49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985" y="4948170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9" name="Group 168"/>
          <p:cNvGrpSpPr/>
          <p:nvPr/>
        </p:nvGrpSpPr>
        <p:grpSpPr>
          <a:xfrm>
            <a:off x="530396" y="3642625"/>
            <a:ext cx="2221956" cy="288818"/>
            <a:chOff x="530396" y="3871225"/>
            <a:chExt cx="2221956" cy="288818"/>
          </a:xfrm>
        </p:grpSpPr>
        <p:sp>
          <p:nvSpPr>
            <p:cNvPr id="150" name="Rectangle 149"/>
            <p:cNvSpPr/>
            <p:nvPr/>
          </p:nvSpPr>
          <p:spPr>
            <a:xfrm>
              <a:off x="530396" y="3871225"/>
              <a:ext cx="2221956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Mutualiteit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5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985" y="3872043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0" name="Group 169"/>
          <p:cNvGrpSpPr/>
          <p:nvPr/>
        </p:nvGrpSpPr>
        <p:grpSpPr>
          <a:xfrm>
            <a:off x="530396" y="4003382"/>
            <a:ext cx="2218267" cy="288032"/>
            <a:chOff x="530396" y="4231982"/>
            <a:chExt cx="2218267" cy="288032"/>
          </a:xfrm>
        </p:grpSpPr>
        <p:sp>
          <p:nvSpPr>
            <p:cNvPr id="152" name="Rectangle 151"/>
            <p:cNvSpPr/>
            <p:nvPr/>
          </p:nvSpPr>
          <p:spPr>
            <a:xfrm>
              <a:off x="530396" y="4231982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Apotheker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5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985" y="4231982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4" name="Group 73"/>
          <p:cNvGrpSpPr/>
          <p:nvPr/>
        </p:nvGrpSpPr>
        <p:grpSpPr>
          <a:xfrm>
            <a:off x="530396" y="2209183"/>
            <a:ext cx="2218267" cy="288032"/>
            <a:chOff x="530396" y="2437783"/>
            <a:chExt cx="2218267" cy="288032"/>
          </a:xfrm>
        </p:grpSpPr>
        <p:sp>
          <p:nvSpPr>
            <p:cNvPr id="154" name="Rectangle 153"/>
            <p:cNvSpPr/>
            <p:nvPr/>
          </p:nvSpPr>
          <p:spPr>
            <a:xfrm>
              <a:off x="530396" y="2437783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Arts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5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985" y="2437815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1" name="Group 170"/>
          <p:cNvGrpSpPr/>
          <p:nvPr/>
        </p:nvGrpSpPr>
        <p:grpSpPr>
          <a:xfrm>
            <a:off x="530396" y="4360507"/>
            <a:ext cx="2221956" cy="288032"/>
            <a:chOff x="530396" y="4589107"/>
            <a:chExt cx="2221956" cy="288032"/>
          </a:xfrm>
        </p:grpSpPr>
        <p:sp>
          <p:nvSpPr>
            <p:cNvPr id="156" name="Rectangle 155"/>
            <p:cNvSpPr/>
            <p:nvPr/>
          </p:nvSpPr>
          <p:spPr>
            <a:xfrm>
              <a:off x="530396" y="4589107"/>
              <a:ext cx="2221956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Afgeleverd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663" y="4608173"/>
              <a:ext cx="252000" cy="252000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30396" y="1492502"/>
            <a:ext cx="2230967" cy="311311"/>
            <a:chOff x="530396" y="1721102"/>
            <a:chExt cx="2230967" cy="311311"/>
          </a:xfrm>
        </p:grpSpPr>
        <p:sp>
          <p:nvSpPr>
            <p:cNvPr id="158" name="Rectangle 157"/>
            <p:cNvSpPr/>
            <p:nvPr/>
          </p:nvSpPr>
          <p:spPr>
            <a:xfrm>
              <a:off x="530396" y="1721102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Id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59" name="Picture 2" descr="http://www.iconsdb.com/icons/preview/black/key-xxl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742" y="1722170"/>
              <a:ext cx="310243" cy="310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" name="Group 115"/>
          <p:cNvGrpSpPr/>
          <p:nvPr/>
        </p:nvGrpSpPr>
        <p:grpSpPr>
          <a:xfrm>
            <a:off x="530396" y="3283560"/>
            <a:ext cx="2218267" cy="288032"/>
            <a:chOff x="530396" y="3512160"/>
            <a:chExt cx="2218267" cy="288032"/>
          </a:xfrm>
        </p:grpSpPr>
        <p:sp>
          <p:nvSpPr>
            <p:cNvPr id="160" name="Rectangle 159"/>
            <p:cNvSpPr/>
            <p:nvPr/>
          </p:nvSpPr>
          <p:spPr>
            <a:xfrm>
              <a:off x="530396" y="3512160"/>
              <a:ext cx="22182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Verlaagd remgeld?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663" y="3530978"/>
              <a:ext cx="252000" cy="25200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5178682" y="1366427"/>
            <a:ext cx="1415268" cy="438956"/>
            <a:chOff x="5178682" y="1147352"/>
            <a:chExt cx="1415268" cy="438956"/>
          </a:xfrm>
        </p:grpSpPr>
        <p:cxnSp>
          <p:nvCxnSpPr>
            <p:cNvPr id="47" name="Elbow Connector 46"/>
            <p:cNvCxnSpPr/>
            <p:nvPr/>
          </p:nvCxnSpPr>
          <p:spPr>
            <a:xfrm flipV="1">
              <a:off x="5178682" y="1468154"/>
              <a:ext cx="1415268" cy="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prstDash val="sysDot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/>
            <p:cNvSpPr/>
            <p:nvPr/>
          </p:nvSpPr>
          <p:spPr>
            <a:xfrm>
              <a:off x="6073744" y="1349999"/>
              <a:ext cx="291096" cy="236309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6a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16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016" y="1147352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3697153" y="984302"/>
            <a:ext cx="720000" cy="427703"/>
            <a:chOff x="3697153" y="984302"/>
            <a:chExt cx="720000" cy="427703"/>
          </a:xfrm>
        </p:grpSpPr>
        <p:cxnSp>
          <p:nvCxnSpPr>
            <p:cNvPr id="168" name="Elbow Connector 167"/>
            <p:cNvCxnSpPr/>
            <p:nvPr/>
          </p:nvCxnSpPr>
          <p:spPr>
            <a:xfrm flipV="1">
              <a:off x="3697153" y="1292656"/>
              <a:ext cx="720000" cy="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prstDash val="sysDot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/>
          </p:nvSpPr>
          <p:spPr>
            <a:xfrm>
              <a:off x="4087498" y="1175696"/>
              <a:ext cx="232046" cy="236309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1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16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887" y="984302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5174963" y="934121"/>
            <a:ext cx="1415268" cy="445452"/>
            <a:chOff x="5155913" y="715046"/>
            <a:chExt cx="1415268" cy="445452"/>
          </a:xfrm>
        </p:grpSpPr>
        <p:pic>
          <p:nvPicPr>
            <p:cNvPr id="162" name="Picture 2" descr="http://image005.flaticon.com/18/png/512/13/13032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260" y="754562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2" descr="http://www.iconsdb.com/icons/preview/black/key-xxl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616" y="715046"/>
              <a:ext cx="310243" cy="310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6" name="Elbow Connector 165"/>
            <p:cNvCxnSpPr/>
            <p:nvPr/>
          </p:nvCxnSpPr>
          <p:spPr>
            <a:xfrm flipV="1">
              <a:off x="5155913" y="1042344"/>
              <a:ext cx="1415268" cy="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ounded Rectangle 166"/>
            <p:cNvSpPr/>
            <p:nvPr/>
          </p:nvSpPr>
          <p:spPr>
            <a:xfrm>
              <a:off x="6031925" y="924189"/>
              <a:ext cx="291096" cy="236309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l-BE" sz="1600" b="1" dirty="0" smtClean="0">
                  <a:solidFill>
                    <a:schemeClr val="tx1"/>
                  </a:solidFill>
                </a:rPr>
                <a:t>6b</a:t>
              </a:r>
              <a:endParaRPr lang="nl-BE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40592" y="6380863"/>
            <a:ext cx="1199367" cy="400110"/>
            <a:chOff x="3601939" y="6335528"/>
            <a:chExt cx="1199367" cy="400110"/>
          </a:xfrm>
        </p:grpSpPr>
        <p:sp>
          <p:nvSpPr>
            <p:cNvPr id="175" name="Rounded Rectangle 174"/>
            <p:cNvSpPr/>
            <p:nvPr/>
          </p:nvSpPr>
          <p:spPr>
            <a:xfrm>
              <a:off x="3657394" y="6380863"/>
              <a:ext cx="1088456" cy="324332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601939" y="6335528"/>
              <a:ext cx="1199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2000" i="1" dirty="0" err="1" smtClean="0"/>
                <a:t>function</a:t>
              </a:r>
              <a:r>
                <a:rPr lang="nl-BE" sz="2000" i="1" dirty="0" smtClean="0"/>
                <a:t>()</a:t>
              </a:r>
              <a:endParaRPr lang="nl-BE" sz="2000" i="1" dirty="0"/>
            </a:p>
          </p:txBody>
        </p:sp>
      </p:grpSp>
      <p:sp>
        <p:nvSpPr>
          <p:cNvPr id="178" name="TextBox 177"/>
          <p:cNvSpPr txBox="1"/>
          <p:nvPr/>
        </p:nvSpPr>
        <p:spPr>
          <a:xfrm>
            <a:off x="1519047" y="6403698"/>
            <a:ext cx="169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Contractfunctie</a:t>
            </a:r>
            <a:endParaRPr lang="nl-BE" dirty="0"/>
          </a:p>
        </p:txBody>
      </p:sp>
      <p:sp>
        <p:nvSpPr>
          <p:cNvPr id="179" name="Title 1"/>
          <p:cNvSpPr>
            <a:spLocks noGrp="1"/>
          </p:cNvSpPr>
          <p:nvPr>
            <p:ph type="title"/>
          </p:nvPr>
        </p:nvSpPr>
        <p:spPr>
          <a:xfrm>
            <a:off x="530396" y="-27384"/>
            <a:ext cx="8156404" cy="611584"/>
          </a:xfrm>
        </p:spPr>
        <p:txBody>
          <a:bodyPr>
            <a:normAutofit/>
          </a:bodyPr>
          <a:lstStyle/>
          <a:p>
            <a:r>
              <a:rPr lang="nl-BE" sz="2800" b="1" dirty="0"/>
              <a:t>Voorschriften op een Blockchain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172" y="1165548"/>
            <a:ext cx="396997" cy="59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8500" y="6556375"/>
            <a:ext cx="2133600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t>92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4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86" y="0"/>
            <a:ext cx="8229600" cy="1143000"/>
          </a:xfrm>
        </p:spPr>
        <p:txBody>
          <a:bodyPr/>
          <a:lstStyle/>
          <a:p>
            <a:r>
              <a:rPr lang="nl-BE" dirty="0" smtClean="0"/>
              <a:t>Permanente Pseudoniemen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93</a:t>
            </a:fld>
            <a:endParaRPr lang="nl-BE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419872" y="1230697"/>
            <a:ext cx="0" cy="51044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findicons.com/files/icons/98/nx11/256/internet_re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80" y="98721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1885651"/>
            <a:ext cx="2071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Fysieke wereld</a:t>
            </a:r>
            <a:endParaRPr lang="nl-BE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92840" y="1880728"/>
            <a:ext cx="2686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Blockchain netwerk</a:t>
            </a:r>
            <a:endParaRPr lang="nl-BE" sz="2400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273401" y="5193256"/>
            <a:ext cx="8719471" cy="1080000"/>
            <a:chOff x="273401" y="5193256"/>
            <a:chExt cx="8719471" cy="1080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01" y="5193256"/>
              <a:ext cx="841050" cy="1080000"/>
            </a:xfrm>
            <a:prstGeom prst="rect">
              <a:avLst/>
            </a:prstGeom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442" y="5193256"/>
              <a:ext cx="1080000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114451" y="5548590"/>
              <a:ext cx="853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err="1" smtClean="0"/>
                <a:t>Charlie</a:t>
              </a:r>
              <a:endParaRPr lang="nl-BE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34142" y="5548590"/>
              <a:ext cx="4258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dirty="0"/>
                <a:t>1Nf311Qb8rLDkWTHrhpmNewZzkcWFYptfc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51520" y="2666919"/>
            <a:ext cx="8763409" cy="1080000"/>
            <a:chOff x="251520" y="2666919"/>
            <a:chExt cx="8763409" cy="1080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666919"/>
              <a:ext cx="829091" cy="1080000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415" y="2666919"/>
              <a:ext cx="1080000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114451" y="3022253"/>
              <a:ext cx="56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Bob</a:t>
              </a:r>
              <a:endParaRPr lang="nl-BE" b="1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34142" y="3022253"/>
              <a:ext cx="42807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dirty="0"/>
                <a:t>1F1tAaz5x1HUXrCNLbtMDqcw6o5GNn4xqX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6065" y="3930087"/>
            <a:ext cx="9029544" cy="1080000"/>
            <a:chOff x="126065" y="3959382"/>
            <a:chExt cx="9029544" cy="1080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65" y="3959382"/>
              <a:ext cx="1080000" cy="1080000"/>
            </a:xfrm>
            <a:prstGeom prst="rect">
              <a:avLst/>
            </a:prstGeom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442" y="3959382"/>
              <a:ext cx="1080000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114451" y="4314716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Alice</a:t>
              </a:r>
              <a:endParaRPr lang="nl-BE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34142" y="4314716"/>
              <a:ext cx="44214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dirty="0"/>
                <a:t>3BcMuv1VJqmwY5Wim8MPAzKAAiAKby9LcN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H="1">
            <a:off x="539552" y="2492896"/>
            <a:ext cx="82089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21" y="3391238"/>
            <a:ext cx="499535" cy="49953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21" y="4650858"/>
            <a:ext cx="499535" cy="49953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21" y="5861432"/>
            <a:ext cx="499535" cy="499535"/>
          </a:xfrm>
          <a:prstGeom prst="rect">
            <a:avLst/>
          </a:prstGeom>
        </p:spPr>
      </p:pic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5057402" y="1230697"/>
            <a:ext cx="1746944" cy="656518"/>
            <a:chOff x="1580004" y="2304504"/>
            <a:chExt cx="1953173" cy="734020"/>
          </a:xfrm>
        </p:grpSpPr>
        <p:grpSp>
          <p:nvGrpSpPr>
            <p:cNvPr id="31" name="Group 30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34" name="Elbow Connector 33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20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29" y="0"/>
            <a:ext cx="8229600" cy="864159"/>
          </a:xfrm>
        </p:spPr>
        <p:txBody>
          <a:bodyPr/>
          <a:lstStyle/>
          <a:p>
            <a:r>
              <a:rPr lang="nl-BE" dirty="0" smtClean="0"/>
              <a:t>Anonimiteit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94</a:t>
            </a:fld>
            <a:endParaRPr lang="nl-BE" dirty="0"/>
          </a:p>
        </p:txBody>
      </p:sp>
      <p:sp>
        <p:nvSpPr>
          <p:cNvPr id="6" name="Rounded Rectangle 5"/>
          <p:cNvSpPr/>
          <p:nvPr/>
        </p:nvSpPr>
        <p:spPr>
          <a:xfrm>
            <a:off x="385356" y="884255"/>
            <a:ext cx="2556000" cy="4193106"/>
          </a:xfrm>
          <a:prstGeom prst="roundRect">
            <a:avLst>
              <a:gd name="adj" fmla="val 5998"/>
            </a:avLst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2400" dirty="0" smtClean="0"/>
              <a:t>Voorschrift 158</a:t>
            </a:r>
            <a:endParaRPr lang="nl-BE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525056" y="2495605"/>
            <a:ext cx="2230967" cy="290018"/>
            <a:chOff x="573837" y="2921206"/>
            <a:chExt cx="2230967" cy="290018"/>
          </a:xfrm>
        </p:grpSpPr>
        <p:sp>
          <p:nvSpPr>
            <p:cNvPr id="8" name="Rectangle 7"/>
            <p:cNvSpPr/>
            <p:nvPr/>
          </p:nvSpPr>
          <p:spPr>
            <a:xfrm>
              <a:off x="573837" y="292120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Medicijn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2" descr="http://image005.flaticon.com/18/png/512/13/13032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804" y="2959224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25056" y="2853544"/>
            <a:ext cx="2230967" cy="288032"/>
            <a:chOff x="573837" y="3277584"/>
            <a:chExt cx="2230967" cy="288032"/>
          </a:xfrm>
        </p:grpSpPr>
        <p:sp>
          <p:nvSpPr>
            <p:cNvPr id="13" name="Rectangle 12"/>
            <p:cNvSpPr/>
            <p:nvPr/>
          </p:nvSpPr>
          <p:spPr>
            <a:xfrm>
              <a:off x="573837" y="3277584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Geldig vanaf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149" y="3296593"/>
              <a:ext cx="252000" cy="252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25056" y="1776021"/>
            <a:ext cx="2230967" cy="291185"/>
            <a:chOff x="573837" y="1851686"/>
            <a:chExt cx="2230967" cy="291185"/>
          </a:xfrm>
        </p:grpSpPr>
        <p:sp>
          <p:nvSpPr>
            <p:cNvPr id="18" name="Rectangle 17"/>
            <p:cNvSpPr/>
            <p:nvPr/>
          </p:nvSpPr>
          <p:spPr>
            <a:xfrm>
              <a:off x="573837" y="185168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Patient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1854871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528745" y="4647489"/>
            <a:ext cx="2230967" cy="288032"/>
            <a:chOff x="577526" y="4351679"/>
            <a:chExt cx="2230967" cy="288032"/>
          </a:xfrm>
        </p:grpSpPr>
        <p:sp>
          <p:nvSpPr>
            <p:cNvPr id="23" name="Rectangle 22"/>
            <p:cNvSpPr/>
            <p:nvPr/>
          </p:nvSpPr>
          <p:spPr>
            <a:xfrm>
              <a:off x="577526" y="4351679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Tariferingsdienst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4351679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528745" y="3570544"/>
            <a:ext cx="2230967" cy="288818"/>
            <a:chOff x="577526" y="3989116"/>
            <a:chExt cx="2230967" cy="288818"/>
          </a:xfrm>
        </p:grpSpPr>
        <p:sp>
          <p:nvSpPr>
            <p:cNvPr id="29" name="Rectangle 28"/>
            <p:cNvSpPr/>
            <p:nvPr/>
          </p:nvSpPr>
          <p:spPr>
            <a:xfrm>
              <a:off x="577526" y="398911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Mutualiteit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3989934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525056" y="3931301"/>
            <a:ext cx="2230967" cy="288032"/>
            <a:chOff x="573837" y="2567584"/>
            <a:chExt cx="2230967" cy="288032"/>
          </a:xfrm>
        </p:grpSpPr>
        <p:sp>
          <p:nvSpPr>
            <p:cNvPr id="34" name="Rectangle 33"/>
            <p:cNvSpPr/>
            <p:nvPr/>
          </p:nvSpPr>
          <p:spPr>
            <a:xfrm>
              <a:off x="573837" y="2567584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Apotheker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2567584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525056" y="2137102"/>
            <a:ext cx="2230967" cy="288032"/>
            <a:chOff x="573837" y="2211206"/>
            <a:chExt cx="2230967" cy="288032"/>
          </a:xfrm>
        </p:grpSpPr>
        <p:sp>
          <p:nvSpPr>
            <p:cNvPr id="39" name="Rectangle 38"/>
            <p:cNvSpPr/>
            <p:nvPr/>
          </p:nvSpPr>
          <p:spPr>
            <a:xfrm>
              <a:off x="573837" y="221120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Arts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2211238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" name="Rectangle 43"/>
          <p:cNvSpPr/>
          <p:nvPr/>
        </p:nvSpPr>
        <p:spPr>
          <a:xfrm>
            <a:off x="525056" y="3211479"/>
            <a:ext cx="2230967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0000"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Verlaagd remgeld?</a:t>
            </a:r>
            <a:endParaRPr lang="nl-BE" dirty="0">
              <a:solidFill>
                <a:schemeClr val="tx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28745" y="4288426"/>
            <a:ext cx="2230967" cy="288032"/>
            <a:chOff x="577526" y="4713629"/>
            <a:chExt cx="2230967" cy="288032"/>
          </a:xfrm>
        </p:grpSpPr>
        <p:sp>
          <p:nvSpPr>
            <p:cNvPr id="49" name="Rectangle 48"/>
            <p:cNvSpPr/>
            <p:nvPr/>
          </p:nvSpPr>
          <p:spPr>
            <a:xfrm>
              <a:off x="577526" y="4713629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Afgeleverd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804" y="4732695"/>
              <a:ext cx="252000" cy="252000"/>
            </a:xfrm>
            <a:prstGeom prst="rect">
              <a:avLst/>
            </a:prstGeom>
          </p:spPr>
        </p:pic>
      </p:grpSp>
      <p:sp>
        <p:nvSpPr>
          <p:cNvPr id="55" name="Rounded Rectangle 54"/>
          <p:cNvSpPr/>
          <p:nvPr/>
        </p:nvSpPr>
        <p:spPr>
          <a:xfrm>
            <a:off x="3296729" y="884255"/>
            <a:ext cx="2556000" cy="4193105"/>
          </a:xfrm>
          <a:prstGeom prst="roundRect">
            <a:avLst>
              <a:gd name="adj" fmla="val 5998"/>
            </a:avLst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2400" dirty="0" smtClean="0"/>
              <a:t>Voorschrift 577</a:t>
            </a:r>
            <a:endParaRPr lang="nl-BE" sz="24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3436429" y="2495605"/>
            <a:ext cx="2230967" cy="290018"/>
            <a:chOff x="573837" y="2921206"/>
            <a:chExt cx="2230967" cy="290018"/>
          </a:xfrm>
        </p:grpSpPr>
        <p:sp>
          <p:nvSpPr>
            <p:cNvPr id="57" name="Rectangle 56"/>
            <p:cNvSpPr/>
            <p:nvPr/>
          </p:nvSpPr>
          <p:spPr>
            <a:xfrm>
              <a:off x="573837" y="292120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Medicijn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58" name="Picture 2" descr="http://image005.flaticon.com/18/png/512/13/13032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804" y="2959224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/>
          <p:cNvGrpSpPr/>
          <p:nvPr/>
        </p:nvGrpSpPr>
        <p:grpSpPr>
          <a:xfrm>
            <a:off x="3436429" y="2853544"/>
            <a:ext cx="2230967" cy="288032"/>
            <a:chOff x="573837" y="3277584"/>
            <a:chExt cx="2230967" cy="288032"/>
          </a:xfrm>
        </p:grpSpPr>
        <p:sp>
          <p:nvSpPr>
            <p:cNvPr id="62" name="Rectangle 61"/>
            <p:cNvSpPr/>
            <p:nvPr/>
          </p:nvSpPr>
          <p:spPr>
            <a:xfrm>
              <a:off x="573837" y="3277584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Geldig vanaf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149" y="3296593"/>
              <a:ext cx="252000" cy="25200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3436429" y="1776021"/>
            <a:ext cx="2230967" cy="291185"/>
            <a:chOff x="573837" y="1851686"/>
            <a:chExt cx="2230967" cy="291185"/>
          </a:xfrm>
        </p:grpSpPr>
        <p:sp>
          <p:nvSpPr>
            <p:cNvPr id="67" name="Rectangle 66"/>
            <p:cNvSpPr/>
            <p:nvPr/>
          </p:nvSpPr>
          <p:spPr>
            <a:xfrm>
              <a:off x="573837" y="185168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Patient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1854871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" name="Group 70"/>
          <p:cNvGrpSpPr/>
          <p:nvPr/>
        </p:nvGrpSpPr>
        <p:grpSpPr>
          <a:xfrm>
            <a:off x="3440118" y="4647489"/>
            <a:ext cx="2230967" cy="288032"/>
            <a:chOff x="577526" y="4351679"/>
            <a:chExt cx="2230967" cy="288032"/>
          </a:xfrm>
        </p:grpSpPr>
        <p:sp>
          <p:nvSpPr>
            <p:cNvPr id="72" name="Rectangle 71"/>
            <p:cNvSpPr/>
            <p:nvPr/>
          </p:nvSpPr>
          <p:spPr>
            <a:xfrm>
              <a:off x="577526" y="4351679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Tariferingsdienst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4351679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7" name="Group 76"/>
          <p:cNvGrpSpPr/>
          <p:nvPr/>
        </p:nvGrpSpPr>
        <p:grpSpPr>
          <a:xfrm>
            <a:off x="3440118" y="3570544"/>
            <a:ext cx="2230967" cy="288818"/>
            <a:chOff x="577526" y="3989116"/>
            <a:chExt cx="2230967" cy="288818"/>
          </a:xfrm>
        </p:grpSpPr>
        <p:sp>
          <p:nvSpPr>
            <p:cNvPr id="78" name="Rectangle 77"/>
            <p:cNvSpPr/>
            <p:nvPr/>
          </p:nvSpPr>
          <p:spPr>
            <a:xfrm>
              <a:off x="577526" y="398911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Mutualiteit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3989934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2" name="Group 81"/>
          <p:cNvGrpSpPr/>
          <p:nvPr/>
        </p:nvGrpSpPr>
        <p:grpSpPr>
          <a:xfrm>
            <a:off x="3436429" y="3931301"/>
            <a:ext cx="2230967" cy="288032"/>
            <a:chOff x="573837" y="2567584"/>
            <a:chExt cx="2230967" cy="288032"/>
          </a:xfrm>
        </p:grpSpPr>
        <p:sp>
          <p:nvSpPr>
            <p:cNvPr id="83" name="Rectangle 82"/>
            <p:cNvSpPr/>
            <p:nvPr/>
          </p:nvSpPr>
          <p:spPr>
            <a:xfrm>
              <a:off x="573837" y="2567584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Apotheker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2567584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7" name="Group 86"/>
          <p:cNvGrpSpPr/>
          <p:nvPr/>
        </p:nvGrpSpPr>
        <p:grpSpPr>
          <a:xfrm>
            <a:off x="3436429" y="2137102"/>
            <a:ext cx="2230967" cy="288032"/>
            <a:chOff x="573837" y="2211206"/>
            <a:chExt cx="2230967" cy="288032"/>
          </a:xfrm>
        </p:grpSpPr>
        <p:sp>
          <p:nvSpPr>
            <p:cNvPr id="88" name="Rectangle 87"/>
            <p:cNvSpPr/>
            <p:nvPr/>
          </p:nvSpPr>
          <p:spPr>
            <a:xfrm>
              <a:off x="573837" y="221120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Arts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91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2211238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3" name="Rectangle 92"/>
          <p:cNvSpPr/>
          <p:nvPr/>
        </p:nvSpPr>
        <p:spPr>
          <a:xfrm>
            <a:off x="3436429" y="3211479"/>
            <a:ext cx="2230967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0000"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Verlaagd remgeld?</a:t>
            </a:r>
            <a:endParaRPr lang="nl-BE" dirty="0">
              <a:solidFill>
                <a:schemeClr val="tx1"/>
              </a:solidFill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3440118" y="4288426"/>
            <a:ext cx="2230967" cy="288032"/>
            <a:chOff x="577526" y="4713629"/>
            <a:chExt cx="2230967" cy="288032"/>
          </a:xfrm>
        </p:grpSpPr>
        <p:sp>
          <p:nvSpPr>
            <p:cNvPr id="98" name="Rectangle 97"/>
            <p:cNvSpPr/>
            <p:nvPr/>
          </p:nvSpPr>
          <p:spPr>
            <a:xfrm>
              <a:off x="577526" y="4713629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Afgeleverd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804" y="4732695"/>
              <a:ext cx="252000" cy="252000"/>
            </a:xfrm>
            <a:prstGeom prst="rect">
              <a:avLst/>
            </a:prstGeom>
          </p:spPr>
        </p:pic>
      </p:grpSp>
      <p:sp>
        <p:nvSpPr>
          <p:cNvPr id="105" name="Rounded Rectangle 104"/>
          <p:cNvSpPr/>
          <p:nvPr/>
        </p:nvSpPr>
        <p:spPr>
          <a:xfrm>
            <a:off x="6208102" y="884255"/>
            <a:ext cx="2556000" cy="4193105"/>
          </a:xfrm>
          <a:prstGeom prst="roundRect">
            <a:avLst>
              <a:gd name="adj" fmla="val 5998"/>
            </a:avLst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2400" dirty="0" smtClean="0"/>
              <a:t>Voorschrift 804</a:t>
            </a:r>
            <a:endParaRPr lang="nl-BE" sz="2400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6347802" y="2495605"/>
            <a:ext cx="2230967" cy="290018"/>
            <a:chOff x="573837" y="2921206"/>
            <a:chExt cx="2230967" cy="290018"/>
          </a:xfrm>
        </p:grpSpPr>
        <p:sp>
          <p:nvSpPr>
            <p:cNvPr id="149" name="Rectangle 148"/>
            <p:cNvSpPr/>
            <p:nvPr/>
          </p:nvSpPr>
          <p:spPr>
            <a:xfrm>
              <a:off x="573837" y="292120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Medicijn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50" name="Picture 2" descr="http://image005.flaticon.com/18/png/512/13/13032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804" y="2959224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" name="Group 106"/>
          <p:cNvGrpSpPr/>
          <p:nvPr/>
        </p:nvGrpSpPr>
        <p:grpSpPr>
          <a:xfrm>
            <a:off x="6347802" y="2853544"/>
            <a:ext cx="2230967" cy="288032"/>
            <a:chOff x="573837" y="3277584"/>
            <a:chExt cx="2230967" cy="288032"/>
          </a:xfrm>
        </p:grpSpPr>
        <p:sp>
          <p:nvSpPr>
            <p:cNvPr id="145" name="Rectangle 144"/>
            <p:cNvSpPr/>
            <p:nvPr/>
          </p:nvSpPr>
          <p:spPr>
            <a:xfrm>
              <a:off x="573837" y="3277584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Geldig vanaf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149" y="3296593"/>
              <a:ext cx="252000" cy="252000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6347802" y="1776021"/>
            <a:ext cx="2230967" cy="291185"/>
            <a:chOff x="573837" y="1851686"/>
            <a:chExt cx="2230967" cy="291185"/>
          </a:xfrm>
        </p:grpSpPr>
        <p:sp>
          <p:nvSpPr>
            <p:cNvPr id="141" name="Rectangle 140"/>
            <p:cNvSpPr/>
            <p:nvPr/>
          </p:nvSpPr>
          <p:spPr>
            <a:xfrm>
              <a:off x="573837" y="185168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Patient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44" name="Picture 2"/>
            <p:cNvPicPr>
              <a:picLocks noChangeAspect="1" noChangeArrowheads="1"/>
            </p:cNvPicPr>
            <p:nvPr/>
          </p:nvPicPr>
          <p:blipFill>
            <a:blip r:embed="rId9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1854871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9" name="Group 108"/>
          <p:cNvGrpSpPr/>
          <p:nvPr/>
        </p:nvGrpSpPr>
        <p:grpSpPr>
          <a:xfrm>
            <a:off x="6351491" y="4647489"/>
            <a:ext cx="2230967" cy="288032"/>
            <a:chOff x="577526" y="4351679"/>
            <a:chExt cx="2230967" cy="288032"/>
          </a:xfrm>
        </p:grpSpPr>
        <p:sp>
          <p:nvSpPr>
            <p:cNvPr id="136" name="Rectangle 135"/>
            <p:cNvSpPr/>
            <p:nvPr/>
          </p:nvSpPr>
          <p:spPr>
            <a:xfrm>
              <a:off x="577526" y="4351679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Tariferingsdienst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38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4351679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0" name="Group 109"/>
          <p:cNvGrpSpPr/>
          <p:nvPr/>
        </p:nvGrpSpPr>
        <p:grpSpPr>
          <a:xfrm>
            <a:off x="6351491" y="3570544"/>
            <a:ext cx="2230967" cy="288818"/>
            <a:chOff x="577526" y="3989116"/>
            <a:chExt cx="2230967" cy="288818"/>
          </a:xfrm>
        </p:grpSpPr>
        <p:sp>
          <p:nvSpPr>
            <p:cNvPr id="132" name="Rectangle 131"/>
            <p:cNvSpPr/>
            <p:nvPr/>
          </p:nvSpPr>
          <p:spPr>
            <a:xfrm>
              <a:off x="577526" y="398911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Mutualiteit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35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3989934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1" name="Group 110"/>
          <p:cNvGrpSpPr/>
          <p:nvPr/>
        </p:nvGrpSpPr>
        <p:grpSpPr>
          <a:xfrm>
            <a:off x="6347802" y="3931301"/>
            <a:ext cx="2230967" cy="288032"/>
            <a:chOff x="573837" y="2567584"/>
            <a:chExt cx="2230967" cy="288032"/>
          </a:xfrm>
        </p:grpSpPr>
        <p:sp>
          <p:nvSpPr>
            <p:cNvPr id="128" name="Rectangle 127"/>
            <p:cNvSpPr/>
            <p:nvPr/>
          </p:nvSpPr>
          <p:spPr>
            <a:xfrm>
              <a:off x="573837" y="2567584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Apotheker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31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2567584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2" name="Group 111"/>
          <p:cNvGrpSpPr/>
          <p:nvPr/>
        </p:nvGrpSpPr>
        <p:grpSpPr>
          <a:xfrm>
            <a:off x="6347802" y="2137102"/>
            <a:ext cx="2230967" cy="288032"/>
            <a:chOff x="573837" y="2211206"/>
            <a:chExt cx="2230967" cy="288032"/>
          </a:xfrm>
        </p:grpSpPr>
        <p:sp>
          <p:nvSpPr>
            <p:cNvPr id="124" name="Rectangle 123"/>
            <p:cNvSpPr/>
            <p:nvPr/>
          </p:nvSpPr>
          <p:spPr>
            <a:xfrm>
              <a:off x="573837" y="2211206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Arts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27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126" y="2211238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0" name="Rectangle 119"/>
          <p:cNvSpPr/>
          <p:nvPr/>
        </p:nvSpPr>
        <p:spPr>
          <a:xfrm>
            <a:off x="6347802" y="3211479"/>
            <a:ext cx="2230967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0000"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Verlaagd remgeld</a:t>
            </a:r>
            <a:endParaRPr lang="nl-BE" dirty="0">
              <a:solidFill>
                <a:schemeClr val="tx1"/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6351491" y="4288426"/>
            <a:ext cx="2230967" cy="288032"/>
            <a:chOff x="577526" y="4713629"/>
            <a:chExt cx="2230967" cy="288032"/>
          </a:xfrm>
        </p:grpSpPr>
        <p:sp>
          <p:nvSpPr>
            <p:cNvPr id="115" name="Rectangle 114"/>
            <p:cNvSpPr/>
            <p:nvPr/>
          </p:nvSpPr>
          <p:spPr>
            <a:xfrm>
              <a:off x="577526" y="4713629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Afgeleverd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804" y="4732695"/>
              <a:ext cx="252000" cy="252000"/>
            </a:xfrm>
            <a:prstGeom prst="rect">
              <a:avLst/>
            </a:prstGeom>
          </p:spPr>
        </p:pic>
      </p:grpSp>
      <p:pic>
        <p:nvPicPr>
          <p:cNvPr id="153" name="Picture 1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47" y="1847200"/>
            <a:ext cx="1151195" cy="782157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43" y="1837387"/>
            <a:ext cx="1151195" cy="78215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493" y="1847200"/>
            <a:ext cx="1151195" cy="782157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16" y="3650285"/>
            <a:ext cx="1151195" cy="78215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25" y="3650284"/>
            <a:ext cx="1151195" cy="782157"/>
          </a:xfrm>
          <a:prstGeom prst="rect">
            <a:avLst/>
          </a:prstGeom>
        </p:spPr>
      </p:pic>
      <p:sp>
        <p:nvSpPr>
          <p:cNvPr id="158" name="Rectangle 157"/>
          <p:cNvSpPr/>
          <p:nvPr/>
        </p:nvSpPr>
        <p:spPr>
          <a:xfrm>
            <a:off x="673100" y="5549900"/>
            <a:ext cx="7627669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>
                <a:solidFill>
                  <a:schemeClr val="tx1"/>
                </a:solidFill>
              </a:rPr>
              <a:t>Permanente pseudoniemen bieden onvoldoende bescherming voor de privacy van de burger en confidentialiteit van bedrijfsgegevens</a:t>
            </a:r>
            <a:endParaRPr lang="nl-BE" sz="2000" dirty="0">
              <a:solidFill>
                <a:schemeClr val="tx1"/>
              </a:solidFill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520348" y="1422166"/>
            <a:ext cx="2230967" cy="311311"/>
            <a:chOff x="530396" y="1721102"/>
            <a:chExt cx="2230967" cy="311311"/>
          </a:xfrm>
        </p:grpSpPr>
        <p:sp>
          <p:nvSpPr>
            <p:cNvPr id="101" name="Rectangle 100"/>
            <p:cNvSpPr/>
            <p:nvPr/>
          </p:nvSpPr>
          <p:spPr>
            <a:xfrm>
              <a:off x="530396" y="1721102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Id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02" name="Picture 2" descr="http://www.iconsdb.com/icons/preview/black/key-xxl.pn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742" y="1722170"/>
              <a:ext cx="310243" cy="310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" name="Group 115"/>
          <p:cNvGrpSpPr/>
          <p:nvPr/>
        </p:nvGrpSpPr>
        <p:grpSpPr>
          <a:xfrm>
            <a:off x="3436750" y="1410914"/>
            <a:ext cx="2230967" cy="311311"/>
            <a:chOff x="530396" y="1721102"/>
            <a:chExt cx="2230967" cy="311311"/>
          </a:xfrm>
        </p:grpSpPr>
        <p:sp>
          <p:nvSpPr>
            <p:cNvPr id="118" name="Rectangle 117"/>
            <p:cNvSpPr/>
            <p:nvPr/>
          </p:nvSpPr>
          <p:spPr>
            <a:xfrm>
              <a:off x="530396" y="1721102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Id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19" name="Picture 2" descr="http://www.iconsdb.com/icons/preview/black/key-xxl.pn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742" y="1722170"/>
              <a:ext cx="310243" cy="310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" name="Group 120"/>
          <p:cNvGrpSpPr/>
          <p:nvPr/>
        </p:nvGrpSpPr>
        <p:grpSpPr>
          <a:xfrm>
            <a:off x="6338726" y="1423234"/>
            <a:ext cx="2230967" cy="311311"/>
            <a:chOff x="530396" y="1721102"/>
            <a:chExt cx="2230967" cy="311311"/>
          </a:xfrm>
        </p:grpSpPr>
        <p:sp>
          <p:nvSpPr>
            <p:cNvPr id="122" name="Rectangle 121"/>
            <p:cNvSpPr/>
            <p:nvPr/>
          </p:nvSpPr>
          <p:spPr>
            <a:xfrm>
              <a:off x="530396" y="1721102"/>
              <a:ext cx="2230967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0000" rtlCol="0" anchor="ctr"/>
            <a:lstStyle/>
            <a:p>
              <a:pPr algn="ctr"/>
              <a:r>
                <a:rPr lang="nl-BE" dirty="0" err="1" smtClean="0">
                  <a:solidFill>
                    <a:schemeClr val="tx1"/>
                  </a:solidFill>
                </a:rPr>
                <a:t>Id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pic>
          <p:nvPicPr>
            <p:cNvPr id="125" name="Picture 2" descr="http://www.iconsdb.com/icons/preview/black/key-xxl.pn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742" y="1722170"/>
              <a:ext cx="310243" cy="310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44" y="3229495"/>
            <a:ext cx="252000" cy="25200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96" y="3227948"/>
            <a:ext cx="252000" cy="25200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091" y="3227948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7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89650"/>
            <a:ext cx="2133600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t>95</a:t>
            </a:fld>
            <a:endParaRPr lang="nl-BE" dirty="0"/>
          </a:p>
        </p:txBody>
      </p:sp>
      <p:pic>
        <p:nvPicPr>
          <p:cNvPr id="76" name="Picture 2" descr="http://www.presscenter.org/nl/files/ipc/imagecache/node_main_img/media/riziv-ina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14" y="1247177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-4086" y="5021950"/>
            <a:ext cx="9144001" cy="1397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8" name="Rectangle 77"/>
          <p:cNvSpPr/>
          <p:nvPr/>
        </p:nvSpPr>
        <p:spPr>
          <a:xfrm>
            <a:off x="5754" y="3624073"/>
            <a:ext cx="9144001" cy="1397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tangle 17"/>
          <p:cNvSpPr/>
          <p:nvPr/>
        </p:nvSpPr>
        <p:spPr>
          <a:xfrm>
            <a:off x="0" y="2226196"/>
            <a:ext cx="9144001" cy="1397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86" y="0"/>
            <a:ext cx="8229600" cy="1143000"/>
          </a:xfrm>
        </p:spPr>
        <p:txBody>
          <a:bodyPr/>
          <a:lstStyle/>
          <a:p>
            <a:r>
              <a:rPr lang="nl-BE" dirty="0" err="1" smtClean="0"/>
              <a:t>One</a:t>
            </a:r>
            <a:r>
              <a:rPr lang="nl-BE" dirty="0" smtClean="0"/>
              <a:t>-Time Pseudoniemen</a:t>
            </a:r>
            <a:endParaRPr lang="nl-BE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127772" y="963997"/>
            <a:ext cx="0" cy="545583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0" y="5195237"/>
            <a:ext cx="841050" cy="108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62051" y="515489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 smtClean="0"/>
              <a:t>Charlie</a:t>
            </a:r>
            <a:endParaRPr lang="nl-BE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0" y="2400219"/>
            <a:ext cx="829091" cy="108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62051" y="2425353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Bob</a:t>
            </a:r>
            <a:endParaRPr lang="nl-BE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35" y="3783011"/>
            <a:ext cx="1080000" cy="10800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00" y="5192235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73" y="240021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00" y="378166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62051" y="3790121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Alice</a:t>
            </a:r>
            <a:endParaRPr lang="nl-BE" b="1" dirty="0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-4086" y="2226196"/>
            <a:ext cx="91538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73" y="240021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73" y="240021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73" y="378166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13" y="5192235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426" y="5192235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39" y="5192235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21" y="2840984"/>
            <a:ext cx="499535" cy="49953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21" y="4231758"/>
            <a:ext cx="499535" cy="49953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21" y="5657388"/>
            <a:ext cx="499535" cy="49953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413441" y="1780257"/>
            <a:ext cx="2686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Blockchain netwerk</a:t>
            </a:r>
            <a:endParaRPr lang="nl-BE" sz="2400" b="1" dirty="0"/>
          </a:p>
        </p:txBody>
      </p: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5778003" y="1130226"/>
            <a:ext cx="1746944" cy="656518"/>
            <a:chOff x="1580004" y="2304504"/>
            <a:chExt cx="1953173" cy="734020"/>
          </a:xfrm>
        </p:grpSpPr>
        <p:grpSp>
          <p:nvGrpSpPr>
            <p:cNvPr id="45" name="Group 44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48" name="Elbow Connector 47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/>
          <p:cNvCxnSpPr/>
          <p:nvPr/>
        </p:nvCxnSpPr>
        <p:spPr>
          <a:xfrm>
            <a:off x="1908572" y="949254"/>
            <a:ext cx="0" cy="547057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074927" y="2653011"/>
            <a:ext cx="979173" cy="686818"/>
            <a:chOff x="7008454" y="3666405"/>
            <a:chExt cx="979173" cy="68681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454" y="3853688"/>
              <a:ext cx="499535" cy="49953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415034" y="366640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rgbClr val="00B050"/>
                  </a:solidFill>
                </a:rPr>
                <a:t>Link</a:t>
              </a:r>
              <a:endParaRPr lang="nl-BE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062227" y="4056412"/>
            <a:ext cx="979173" cy="686818"/>
            <a:chOff x="7008454" y="3666405"/>
            <a:chExt cx="979173" cy="68681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454" y="3853688"/>
              <a:ext cx="499535" cy="499535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7415034" y="366640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rgbClr val="00B050"/>
                  </a:solidFill>
                </a:rPr>
                <a:t>Link</a:t>
              </a:r>
              <a:endParaRPr lang="nl-BE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030020" y="5459264"/>
            <a:ext cx="979173" cy="686818"/>
            <a:chOff x="7008454" y="3666405"/>
            <a:chExt cx="979173" cy="68681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454" y="3853688"/>
              <a:ext cx="499535" cy="499535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7415034" y="366640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rgbClr val="00B050"/>
                  </a:solidFill>
                </a:rPr>
                <a:t>Link</a:t>
              </a:r>
              <a:endParaRPr lang="nl-BE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52" y="1057439"/>
            <a:ext cx="1202460" cy="120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1" name="Straight Connector 80"/>
          <p:cNvCxnSpPr/>
          <p:nvPr/>
        </p:nvCxnSpPr>
        <p:spPr>
          <a:xfrm>
            <a:off x="4899612" y="985965"/>
            <a:ext cx="0" cy="543386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3874952" y="3992912"/>
            <a:ext cx="979173" cy="686818"/>
            <a:chOff x="7008454" y="3666405"/>
            <a:chExt cx="979173" cy="68681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454" y="3853688"/>
              <a:ext cx="499535" cy="499535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7415034" y="366640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rgbClr val="00B050"/>
                  </a:solidFill>
                </a:rPr>
                <a:t>Link</a:t>
              </a:r>
              <a:endParaRPr lang="nl-BE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92" y="4090240"/>
            <a:ext cx="640290" cy="640290"/>
          </a:xfrm>
          <a:prstGeom prst="rect">
            <a:avLst/>
          </a:prstGeom>
        </p:spPr>
      </p:pic>
      <p:sp>
        <p:nvSpPr>
          <p:cNvPr id="77" name="Slide Number Placeholder 3"/>
          <p:cNvSpPr txBox="1">
            <a:spLocks/>
          </p:cNvSpPr>
          <p:nvPr/>
        </p:nvSpPr>
        <p:spPr>
          <a:xfrm>
            <a:off x="7048500" y="6556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B540AB-6939-4937-A918-1D15FF1C7CE3}" type="slidenum">
              <a:rPr lang="nl-BE" smtClean="0"/>
              <a:pPr/>
              <a:t>95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293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89650"/>
            <a:ext cx="2133600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t>96</a:t>
            </a:fld>
            <a:endParaRPr lang="nl-BE" dirty="0"/>
          </a:p>
        </p:txBody>
      </p:sp>
      <p:pic>
        <p:nvPicPr>
          <p:cNvPr id="76" name="Picture 2" descr="http://www.presscenter.org/nl/files/ipc/imagecache/node_main_img/media/riziv-ina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14" y="1247177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-4086" y="5021950"/>
            <a:ext cx="9144001" cy="1397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8" name="Rectangle 77"/>
          <p:cNvSpPr/>
          <p:nvPr/>
        </p:nvSpPr>
        <p:spPr>
          <a:xfrm>
            <a:off x="5754" y="3624073"/>
            <a:ext cx="9144001" cy="1397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tangle 17"/>
          <p:cNvSpPr/>
          <p:nvPr/>
        </p:nvSpPr>
        <p:spPr>
          <a:xfrm>
            <a:off x="0" y="2226196"/>
            <a:ext cx="9144001" cy="1397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86" y="0"/>
            <a:ext cx="8229600" cy="1143000"/>
          </a:xfrm>
        </p:spPr>
        <p:txBody>
          <a:bodyPr/>
          <a:lstStyle/>
          <a:p>
            <a:r>
              <a:rPr lang="nl-BE" dirty="0" err="1" smtClean="0"/>
              <a:t>One</a:t>
            </a:r>
            <a:r>
              <a:rPr lang="nl-BE" dirty="0" smtClean="0"/>
              <a:t>-Time Pseudoniemen</a:t>
            </a:r>
            <a:endParaRPr lang="nl-BE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127772" y="963997"/>
            <a:ext cx="0" cy="545583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0" y="5195237"/>
            <a:ext cx="841050" cy="108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62051" y="515489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 smtClean="0"/>
              <a:t>Charlie</a:t>
            </a:r>
            <a:endParaRPr lang="nl-BE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0" y="2400219"/>
            <a:ext cx="829091" cy="108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62051" y="2425353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Bob</a:t>
            </a:r>
            <a:endParaRPr lang="nl-BE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35" y="3783011"/>
            <a:ext cx="1080000" cy="10800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00" y="5192235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73" y="240021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00" y="378166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62051" y="3790121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Alice</a:t>
            </a:r>
            <a:endParaRPr lang="nl-BE" b="1" dirty="0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-4086" y="2226196"/>
            <a:ext cx="91538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73" y="240021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73" y="240021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73" y="378166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13" y="5192235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426" y="5192235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39" y="5192235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21" y="2840984"/>
            <a:ext cx="499535" cy="49953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21" y="4231758"/>
            <a:ext cx="499535" cy="49953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21" y="5657388"/>
            <a:ext cx="499535" cy="49953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413441" y="1780257"/>
            <a:ext cx="2686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Blockchain netwerk</a:t>
            </a:r>
            <a:endParaRPr lang="nl-BE" sz="2400" b="1" dirty="0"/>
          </a:p>
        </p:txBody>
      </p: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5778003" y="1130226"/>
            <a:ext cx="1746944" cy="656518"/>
            <a:chOff x="1580004" y="2304504"/>
            <a:chExt cx="1953173" cy="734020"/>
          </a:xfrm>
        </p:grpSpPr>
        <p:grpSp>
          <p:nvGrpSpPr>
            <p:cNvPr id="45" name="Group 44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48" name="Elbow Connector 47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/>
          <p:cNvCxnSpPr/>
          <p:nvPr/>
        </p:nvCxnSpPr>
        <p:spPr>
          <a:xfrm>
            <a:off x="1908572" y="949254"/>
            <a:ext cx="0" cy="547057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074927" y="2653011"/>
            <a:ext cx="979173" cy="686818"/>
            <a:chOff x="7008454" y="3666405"/>
            <a:chExt cx="979173" cy="68681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454" y="3853688"/>
              <a:ext cx="499535" cy="49953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415034" y="366640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rgbClr val="00B050"/>
                  </a:solidFill>
                </a:rPr>
                <a:t>Link</a:t>
              </a:r>
              <a:endParaRPr lang="nl-BE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062227" y="4056412"/>
            <a:ext cx="979173" cy="686818"/>
            <a:chOff x="7008454" y="3666405"/>
            <a:chExt cx="979173" cy="68681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454" y="3853688"/>
              <a:ext cx="499535" cy="499535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7415034" y="366640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rgbClr val="00B050"/>
                  </a:solidFill>
                </a:rPr>
                <a:t>Link</a:t>
              </a:r>
              <a:endParaRPr lang="nl-BE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030020" y="5459264"/>
            <a:ext cx="979173" cy="686818"/>
            <a:chOff x="7008454" y="3666405"/>
            <a:chExt cx="979173" cy="68681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454" y="3853688"/>
              <a:ext cx="499535" cy="499535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7415034" y="366640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rgbClr val="00B050"/>
                  </a:solidFill>
                </a:rPr>
                <a:t>Link</a:t>
              </a:r>
              <a:endParaRPr lang="nl-BE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52" y="1057439"/>
            <a:ext cx="1202460" cy="120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1" name="Straight Connector 80"/>
          <p:cNvCxnSpPr/>
          <p:nvPr/>
        </p:nvCxnSpPr>
        <p:spPr>
          <a:xfrm>
            <a:off x="4899612" y="985965"/>
            <a:ext cx="0" cy="545583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3874952" y="3992912"/>
            <a:ext cx="979173" cy="686818"/>
            <a:chOff x="7008454" y="3666405"/>
            <a:chExt cx="979173" cy="68681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454" y="3853688"/>
              <a:ext cx="499535" cy="499535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7415034" y="366640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>
                  <a:solidFill>
                    <a:srgbClr val="00B050"/>
                  </a:solidFill>
                </a:rPr>
                <a:t>Link</a:t>
              </a:r>
              <a:endParaRPr lang="nl-BE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92" y="4090240"/>
            <a:ext cx="640290" cy="6402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43120" y="957816"/>
            <a:ext cx="9183035" cy="551450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Rectangular Callout 76"/>
          <p:cNvSpPr/>
          <p:nvPr/>
        </p:nvSpPr>
        <p:spPr>
          <a:xfrm>
            <a:off x="4150718" y="3802204"/>
            <a:ext cx="4761186" cy="1219746"/>
          </a:xfrm>
          <a:prstGeom prst="wedgeRectCallout">
            <a:avLst>
              <a:gd name="adj1" fmla="val 7723"/>
              <a:gd name="adj2" fmla="val -118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>
                <a:solidFill>
                  <a:schemeClr val="tx1"/>
                </a:solidFill>
              </a:rPr>
              <a:t>Een mutualiteit kan alleen voor haar leden pseudoniemen linken aan een identiteit.</a:t>
            </a:r>
          </a:p>
          <a:p>
            <a:pPr algn="ctr"/>
            <a:r>
              <a:rPr lang="nl-BE" sz="2000" dirty="0">
                <a:solidFill>
                  <a:schemeClr val="tx1"/>
                </a:solidFill>
              </a:rPr>
              <a:t>=&gt; </a:t>
            </a:r>
            <a:r>
              <a:rPr lang="nl-BE" sz="2000" dirty="0" smtClean="0">
                <a:solidFill>
                  <a:schemeClr val="tx1"/>
                </a:solidFill>
              </a:rPr>
              <a:t>Kan boekhouding en terugbetaling regelen</a:t>
            </a:r>
            <a:endParaRPr lang="nl-BE" sz="2000" dirty="0">
              <a:solidFill>
                <a:schemeClr val="tx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4150718" y="2264710"/>
            <a:ext cx="4761186" cy="1359363"/>
          </a:xfrm>
          <a:prstGeom prst="wedgeRectCallout">
            <a:avLst>
              <a:gd name="adj1" fmla="val 7723"/>
              <a:gd name="adj2" fmla="val -118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>
                <a:solidFill>
                  <a:schemeClr val="tx1"/>
                </a:solidFill>
              </a:rPr>
              <a:t>RIZIV kan pseudoniemen van dezelfde </a:t>
            </a:r>
            <a:r>
              <a:rPr lang="nl-BE" sz="2000" dirty="0" err="1" smtClean="0">
                <a:solidFill>
                  <a:schemeClr val="tx1"/>
                </a:solidFill>
              </a:rPr>
              <a:t>patient</a:t>
            </a:r>
            <a:r>
              <a:rPr lang="nl-BE" sz="2000" dirty="0" smtClean="0">
                <a:solidFill>
                  <a:schemeClr val="tx1"/>
                </a:solidFill>
              </a:rPr>
              <a:t> aan elkaar linken, maar kent niet de identiteit van de </a:t>
            </a:r>
            <a:r>
              <a:rPr lang="nl-BE" sz="2000" dirty="0" err="1" smtClean="0">
                <a:solidFill>
                  <a:schemeClr val="tx1"/>
                </a:solidFill>
              </a:rPr>
              <a:t>patient</a:t>
            </a:r>
            <a:endParaRPr lang="nl-BE" sz="2000" dirty="0" smtClean="0">
              <a:solidFill>
                <a:schemeClr val="tx1"/>
              </a:solidFill>
            </a:endParaRPr>
          </a:p>
          <a:p>
            <a:pPr algn="ctr"/>
            <a:r>
              <a:rPr lang="nl-BE" sz="2000" dirty="0" smtClean="0">
                <a:solidFill>
                  <a:schemeClr val="tx1"/>
                </a:solidFill>
              </a:rPr>
              <a:t>=&gt; real-time analyse</a:t>
            </a:r>
            <a:endParaRPr lang="nl-BE" sz="2000" dirty="0">
              <a:solidFill>
                <a:schemeClr val="tx1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117021" y="5476733"/>
            <a:ext cx="6691665" cy="101115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 smtClean="0"/>
              <a:t>Sterke </a:t>
            </a:r>
            <a:r>
              <a:rPr lang="nl-BE" sz="2400" b="1" dirty="0"/>
              <a:t>b</a:t>
            </a:r>
            <a:r>
              <a:rPr lang="nl-BE" sz="2400" b="1" dirty="0" smtClean="0"/>
              <a:t>escherming privacy burger &amp; confidentialiteit bedrijfsgegevens</a:t>
            </a:r>
            <a:endParaRPr lang="nl-BE" sz="2400" b="1" dirty="0"/>
          </a:p>
        </p:txBody>
      </p:sp>
      <p:sp>
        <p:nvSpPr>
          <p:cNvPr id="87" name="Slide Number Placeholder 3"/>
          <p:cNvSpPr txBox="1">
            <a:spLocks/>
          </p:cNvSpPr>
          <p:nvPr/>
        </p:nvSpPr>
        <p:spPr>
          <a:xfrm>
            <a:off x="7048500" y="6556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B540AB-6939-4937-A918-1D15FF1C7CE3}" type="slidenum">
              <a:rPr lang="nl-BE" smtClean="0"/>
              <a:pPr/>
              <a:t>96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994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7" grpId="0" animBg="1"/>
      <p:bldP spid="7" grpId="0" animBg="1"/>
      <p:bldP spid="8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84" y="0"/>
            <a:ext cx="8229600" cy="977900"/>
          </a:xfrm>
        </p:spPr>
        <p:txBody>
          <a:bodyPr/>
          <a:lstStyle/>
          <a:p>
            <a:r>
              <a:rPr lang="nl-BE" dirty="0" smtClean="0"/>
              <a:t>Verschillende </a:t>
            </a:r>
            <a:r>
              <a:rPr lang="nl-BE" dirty="0"/>
              <a:t>V</a:t>
            </a:r>
            <a:r>
              <a:rPr lang="nl-BE" dirty="0" smtClean="0"/>
              <a:t>iews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97</a:t>
            </a:fld>
            <a:endParaRPr lang="nl-BE" dirty="0"/>
          </a:p>
        </p:txBody>
      </p:sp>
      <p:sp>
        <p:nvSpPr>
          <p:cNvPr id="55" name="TextBox 54"/>
          <p:cNvSpPr txBox="1"/>
          <p:nvPr/>
        </p:nvSpPr>
        <p:spPr>
          <a:xfrm>
            <a:off x="2501703" y="713384"/>
            <a:ext cx="424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Pseudoniemen </a:t>
            </a:r>
            <a:r>
              <a:rPr lang="nl-BE" b="1" dirty="0" err="1" smtClean="0"/>
              <a:t>patienten</a:t>
            </a:r>
            <a:r>
              <a:rPr lang="nl-BE" b="1" dirty="0" smtClean="0"/>
              <a:t> op de blockchain</a:t>
            </a:r>
            <a:endParaRPr lang="nl-BE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6082600" y="1277958"/>
            <a:ext cx="3060000" cy="5575300"/>
            <a:chOff x="6082600" y="1277958"/>
            <a:chExt cx="3060000" cy="5575300"/>
          </a:xfrm>
        </p:grpSpPr>
        <p:sp>
          <p:nvSpPr>
            <p:cNvPr id="53" name="Rectangle 52"/>
            <p:cNvSpPr/>
            <p:nvPr/>
          </p:nvSpPr>
          <p:spPr>
            <a:xfrm>
              <a:off x="6082600" y="1277958"/>
              <a:ext cx="3060000" cy="5575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0492" y="3791795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108" y="3610057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0669" y="5379295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7488" y="5077268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8784" y="3858068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8619" y="4330741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170" y="4393076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621" y="5645995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6700266" y="2280102"/>
              <a:ext cx="1824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Rest of the </a:t>
              </a:r>
              <a:r>
                <a:rPr lang="nl-BE" b="1" dirty="0" err="1" smtClean="0"/>
                <a:t>world</a:t>
              </a:r>
              <a:endParaRPr lang="nl-BE" b="1" dirty="0"/>
            </a:p>
          </p:txBody>
        </p:sp>
        <p:pic>
          <p:nvPicPr>
            <p:cNvPr id="65" name="Picture 2" descr="http://findicons.com/files/icons/98/nx11/256/internet_rea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7846" y="1418566"/>
              <a:ext cx="861535" cy="861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0" y="1282700"/>
            <a:ext cx="3060000" cy="5575300"/>
            <a:chOff x="0" y="1282700"/>
            <a:chExt cx="3060000" cy="5575300"/>
          </a:xfrm>
        </p:grpSpPr>
        <p:sp>
          <p:nvSpPr>
            <p:cNvPr id="50" name="Rectangle 49"/>
            <p:cNvSpPr/>
            <p:nvPr/>
          </p:nvSpPr>
          <p:spPr>
            <a:xfrm>
              <a:off x="0" y="1282700"/>
              <a:ext cx="3060000" cy="5575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Oval 16"/>
            <p:cNvSpPr/>
            <p:nvPr/>
          </p:nvSpPr>
          <p:spPr>
            <a:xfrm>
              <a:off x="358577" y="4812898"/>
              <a:ext cx="1215856" cy="11688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Oval 17"/>
            <p:cNvSpPr/>
            <p:nvPr/>
          </p:nvSpPr>
          <p:spPr>
            <a:xfrm>
              <a:off x="152400" y="3423897"/>
              <a:ext cx="990600" cy="13890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Oval 15"/>
            <p:cNvSpPr/>
            <p:nvPr/>
          </p:nvSpPr>
          <p:spPr>
            <a:xfrm>
              <a:off x="1236979" y="3200400"/>
              <a:ext cx="1658621" cy="1579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77" y="3605635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693" y="3423897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73" y="4891108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7369" y="3671908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204" y="4144581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55" y="4206916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06" y="5459835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574" y="1533307"/>
              <a:ext cx="1142665" cy="959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Oval 45"/>
            <p:cNvSpPr/>
            <p:nvPr/>
          </p:nvSpPr>
          <p:spPr>
            <a:xfrm>
              <a:off x="1675565" y="5051868"/>
              <a:ext cx="599135" cy="6278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54" y="5193135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060000" y="1277958"/>
            <a:ext cx="3092878" cy="5575300"/>
            <a:chOff x="3060000" y="1277958"/>
            <a:chExt cx="3092878" cy="5575300"/>
          </a:xfrm>
        </p:grpSpPr>
        <p:sp>
          <p:nvSpPr>
            <p:cNvPr id="57" name="Rectangle 56"/>
            <p:cNvSpPr/>
            <p:nvPr/>
          </p:nvSpPr>
          <p:spPr>
            <a:xfrm>
              <a:off x="3060000" y="1277958"/>
              <a:ext cx="3060000" cy="5575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9" name="Oval 28"/>
            <p:cNvSpPr/>
            <p:nvPr/>
          </p:nvSpPr>
          <p:spPr>
            <a:xfrm>
              <a:off x="3290700" y="3762457"/>
              <a:ext cx="990600" cy="13890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377" y="3944195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993" y="3762457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373" y="5229668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69" y="4010468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504" y="4483141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055" y="4545476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506" y="5798395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4" name="Straight Connector 33"/>
            <p:cNvCxnSpPr/>
            <p:nvPr/>
          </p:nvCxnSpPr>
          <p:spPr>
            <a:xfrm flipH="1">
              <a:off x="3926518" y="3423897"/>
              <a:ext cx="147405" cy="3770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418" y="2791435"/>
              <a:ext cx="814200" cy="814200"/>
            </a:xfrm>
            <a:prstGeom prst="rect">
              <a:avLst/>
            </a:prstGeom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7936" y="1376608"/>
              <a:ext cx="1202460" cy="1202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9" name="Straight Connector 48"/>
            <p:cNvCxnSpPr>
              <a:endCxn id="56" idx="7"/>
            </p:cNvCxnSpPr>
            <p:nvPr/>
          </p:nvCxnSpPr>
          <p:spPr>
            <a:xfrm flipH="1">
              <a:off x="5358536" y="5151458"/>
              <a:ext cx="260406" cy="3325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678" y="4549414"/>
              <a:ext cx="814200" cy="814200"/>
            </a:xfrm>
            <a:prstGeom prst="rect">
              <a:avLst/>
            </a:prstGeom>
          </p:spPr>
        </p:pic>
        <p:sp>
          <p:nvSpPr>
            <p:cNvPr id="56" name="Oval 55"/>
            <p:cNvSpPr/>
            <p:nvPr/>
          </p:nvSpPr>
          <p:spPr>
            <a:xfrm>
              <a:off x="4847142" y="5392036"/>
              <a:ext cx="599135" cy="6278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554" y="5531695"/>
              <a:ext cx="386546" cy="386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4" name="Rounded Rectangle 63"/>
          <p:cNvSpPr/>
          <p:nvPr/>
        </p:nvSpPr>
        <p:spPr>
          <a:xfrm>
            <a:off x="924963" y="6381328"/>
            <a:ext cx="7247437" cy="326282"/>
          </a:xfrm>
          <a:prstGeom prst="roundRect">
            <a:avLst>
              <a:gd name="adj" fmla="val 100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b="1" dirty="0" smtClean="0"/>
              <a:t>Gelijkaardig voor artsen, apothekers, mutualiteiten en tariferingsdiensten</a:t>
            </a:r>
            <a:endParaRPr lang="en-US" b="1" dirty="0" smtClean="0"/>
          </a:p>
        </p:txBody>
      </p:sp>
      <p:pic>
        <p:nvPicPr>
          <p:cNvPr id="19458" name="Picture 2" descr="http://www.clipartbest.com/cliparts/Kij/oRM/KijoRMBX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172" y="303290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www.spreadshirt.com/image-server/v1/designs/10284870,width=178,height=178/female-gender-symbol-bla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5" y="318430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www.clipartbest.com/cliparts/Kij/oRM/KijoRMBX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69" y="494717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https://www.spreadshirt.com/image-server/v1/designs/10284870,width=178,height=178/female-gender-symbol-bla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5" y="489985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63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ounded Rectangle 130"/>
          <p:cNvSpPr/>
          <p:nvPr/>
        </p:nvSpPr>
        <p:spPr>
          <a:xfrm>
            <a:off x="1845720" y="4562516"/>
            <a:ext cx="5776177" cy="15716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9" name="Rounded Rectangle 128"/>
          <p:cNvSpPr/>
          <p:nvPr/>
        </p:nvSpPr>
        <p:spPr>
          <a:xfrm>
            <a:off x="5458874" y="2538954"/>
            <a:ext cx="2270409" cy="15716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7" name="Rounded Rectangle 126"/>
          <p:cNvSpPr/>
          <p:nvPr/>
        </p:nvSpPr>
        <p:spPr>
          <a:xfrm>
            <a:off x="2323095" y="2515130"/>
            <a:ext cx="2270409" cy="15716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6" name="Rounded Rectangle 125"/>
          <p:cNvSpPr/>
          <p:nvPr/>
        </p:nvSpPr>
        <p:spPr>
          <a:xfrm>
            <a:off x="6994670" y="1315747"/>
            <a:ext cx="1588772" cy="6908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5" name="Rounded Rectangle 124"/>
          <p:cNvSpPr/>
          <p:nvPr/>
        </p:nvSpPr>
        <p:spPr>
          <a:xfrm>
            <a:off x="4284057" y="1315747"/>
            <a:ext cx="1588772" cy="6908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ounded Rectangle 2"/>
          <p:cNvSpPr/>
          <p:nvPr/>
        </p:nvSpPr>
        <p:spPr>
          <a:xfrm>
            <a:off x="1375760" y="1291676"/>
            <a:ext cx="1588772" cy="6908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7208"/>
            <a:ext cx="6630019" cy="841244"/>
          </a:xfrm>
        </p:spPr>
        <p:txBody>
          <a:bodyPr/>
          <a:lstStyle/>
          <a:p>
            <a:r>
              <a:rPr lang="nl-BE" dirty="0" smtClean="0"/>
              <a:t>Sleutelbeheer</a:t>
            </a:r>
            <a:endParaRPr lang="nl-BE" dirty="0"/>
          </a:p>
        </p:txBody>
      </p:sp>
      <p:sp>
        <p:nvSpPr>
          <p:cNvPr id="148" name="Rectangle 147"/>
          <p:cNvSpPr/>
          <p:nvPr/>
        </p:nvSpPr>
        <p:spPr>
          <a:xfrm>
            <a:off x="2536211" y="6375400"/>
            <a:ext cx="4340737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>
                <a:solidFill>
                  <a:schemeClr val="bg1"/>
                </a:solidFill>
              </a:rPr>
              <a:t>Goede bescherming sleutels vereist!</a:t>
            </a:r>
            <a:endParaRPr lang="nl-BE" sz="2000" dirty="0">
              <a:solidFill>
                <a:schemeClr val="bg1"/>
              </a:solidFill>
            </a:endParaRP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0" y="728941"/>
            <a:ext cx="936024" cy="936024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05" y="801816"/>
            <a:ext cx="936000" cy="93600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89" y="777927"/>
            <a:ext cx="936000" cy="93600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34" y="1457101"/>
            <a:ext cx="360000" cy="36000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58" y="1457101"/>
            <a:ext cx="360000" cy="36000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619" y="1484965"/>
            <a:ext cx="360000" cy="360000"/>
          </a:xfrm>
          <a:prstGeom prst="rect">
            <a:avLst/>
          </a:prstGeom>
        </p:spPr>
      </p:pic>
      <p:pic>
        <p:nvPicPr>
          <p:cNvPr id="138" name="Picture 2" descr="http://simpleicon.com/wp-content/uploads/umbrella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096" y="2168992"/>
            <a:ext cx="838071" cy="83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" name="Group 142"/>
          <p:cNvGrpSpPr/>
          <p:nvPr/>
        </p:nvGrpSpPr>
        <p:grpSpPr>
          <a:xfrm>
            <a:off x="2971146" y="2528975"/>
            <a:ext cx="1449900" cy="528093"/>
            <a:chOff x="492122" y="3090222"/>
            <a:chExt cx="1449900" cy="528093"/>
          </a:xfrm>
        </p:grpSpPr>
        <p:grpSp>
          <p:nvGrpSpPr>
            <p:cNvPr id="147" name="Group 146"/>
            <p:cNvGrpSpPr/>
            <p:nvPr/>
          </p:nvGrpSpPr>
          <p:grpSpPr>
            <a:xfrm>
              <a:off x="1206373" y="3090222"/>
              <a:ext cx="735649" cy="432005"/>
              <a:chOff x="1063309" y="5960313"/>
              <a:chExt cx="735649" cy="432005"/>
            </a:xfrm>
          </p:grpSpPr>
          <p:pic>
            <p:nvPicPr>
              <p:cNvPr id="151" name="Picture 15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152" name="TextBox 151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22" y="3115595"/>
              <a:ext cx="502720" cy="502720"/>
            </a:xfrm>
            <a:prstGeom prst="rect">
              <a:avLst/>
            </a:prstGeom>
          </p:spPr>
        </p:pic>
        <p:sp>
          <p:nvSpPr>
            <p:cNvPr id="150" name="TextBox 149"/>
            <p:cNvSpPr txBox="1"/>
            <p:nvPr/>
          </p:nvSpPr>
          <p:spPr>
            <a:xfrm>
              <a:off x="870826" y="316737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→ </a:t>
              </a:r>
              <a:endParaRPr lang="nl-BE" dirty="0"/>
            </a:p>
          </p:txBody>
        </p:sp>
      </p:grpSp>
      <p:pic>
        <p:nvPicPr>
          <p:cNvPr id="153" name="Picture 15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32" y="2927131"/>
            <a:ext cx="360000" cy="360000"/>
          </a:xfrm>
          <a:prstGeom prst="rect">
            <a:avLst/>
          </a:prstGeom>
        </p:spPr>
      </p:pic>
      <p:grpSp>
        <p:nvGrpSpPr>
          <p:cNvPr id="155" name="Group 154"/>
          <p:cNvGrpSpPr/>
          <p:nvPr/>
        </p:nvGrpSpPr>
        <p:grpSpPr>
          <a:xfrm>
            <a:off x="2971146" y="3023075"/>
            <a:ext cx="1449900" cy="528093"/>
            <a:chOff x="492122" y="3090222"/>
            <a:chExt cx="1449900" cy="528093"/>
          </a:xfrm>
        </p:grpSpPr>
        <p:grpSp>
          <p:nvGrpSpPr>
            <p:cNvPr id="156" name="Group 155"/>
            <p:cNvGrpSpPr/>
            <p:nvPr/>
          </p:nvGrpSpPr>
          <p:grpSpPr>
            <a:xfrm>
              <a:off x="1206373" y="3090222"/>
              <a:ext cx="735649" cy="432005"/>
              <a:chOff x="1063309" y="5960313"/>
              <a:chExt cx="735649" cy="432005"/>
            </a:xfrm>
          </p:grpSpPr>
          <p:pic>
            <p:nvPicPr>
              <p:cNvPr id="161" name="Picture 16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162" name="TextBox 161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22" y="3115595"/>
              <a:ext cx="502720" cy="502720"/>
            </a:xfrm>
            <a:prstGeom prst="rect">
              <a:avLst/>
            </a:prstGeom>
          </p:spPr>
        </p:pic>
        <p:sp>
          <p:nvSpPr>
            <p:cNvPr id="158" name="TextBox 157"/>
            <p:cNvSpPr txBox="1"/>
            <p:nvPr/>
          </p:nvSpPr>
          <p:spPr>
            <a:xfrm>
              <a:off x="870826" y="316737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→ </a:t>
              </a:r>
              <a:endParaRPr lang="nl-BE" dirty="0"/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2971146" y="3517174"/>
            <a:ext cx="1449900" cy="528093"/>
            <a:chOff x="492122" y="3090222"/>
            <a:chExt cx="1449900" cy="528093"/>
          </a:xfrm>
        </p:grpSpPr>
        <p:grpSp>
          <p:nvGrpSpPr>
            <p:cNvPr id="165" name="Group 164"/>
            <p:cNvGrpSpPr/>
            <p:nvPr/>
          </p:nvGrpSpPr>
          <p:grpSpPr>
            <a:xfrm>
              <a:off x="1206373" y="3090222"/>
              <a:ext cx="735649" cy="432005"/>
              <a:chOff x="1063309" y="5960313"/>
              <a:chExt cx="735649" cy="432005"/>
            </a:xfrm>
          </p:grpSpPr>
          <p:pic>
            <p:nvPicPr>
              <p:cNvPr id="169" name="Picture 168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170" name="TextBox 169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22" y="3115595"/>
              <a:ext cx="502720" cy="502720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870826" y="316737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→ </a:t>
              </a:r>
              <a:endParaRPr lang="nl-BE" dirty="0"/>
            </a:p>
          </p:txBody>
        </p:sp>
      </p:grpSp>
      <p:pic>
        <p:nvPicPr>
          <p:cNvPr id="177" name="Picture 17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32" y="3329894"/>
            <a:ext cx="360000" cy="360000"/>
          </a:xfrm>
          <a:prstGeom prst="rect">
            <a:avLst/>
          </a:prstGeom>
        </p:spPr>
      </p:pic>
      <p:pic>
        <p:nvPicPr>
          <p:cNvPr id="137" name="Picture 4" descr="http://iconizer.net/files/Free_Business_Desktop_Icons/orig/Compan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99" y="2218654"/>
            <a:ext cx="964240" cy="96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9" name="Group 178"/>
          <p:cNvGrpSpPr/>
          <p:nvPr/>
        </p:nvGrpSpPr>
        <p:grpSpPr>
          <a:xfrm>
            <a:off x="6178979" y="2578968"/>
            <a:ext cx="1392566" cy="515032"/>
            <a:chOff x="6497848" y="3115652"/>
            <a:chExt cx="1392566" cy="515032"/>
          </a:xfrm>
        </p:grpSpPr>
        <p:grpSp>
          <p:nvGrpSpPr>
            <p:cNvPr id="180" name="Group 179"/>
            <p:cNvGrpSpPr/>
            <p:nvPr/>
          </p:nvGrpSpPr>
          <p:grpSpPr>
            <a:xfrm>
              <a:off x="7154765" y="3115652"/>
              <a:ext cx="735649" cy="432005"/>
              <a:chOff x="1063309" y="5960313"/>
              <a:chExt cx="735649" cy="432005"/>
            </a:xfrm>
          </p:grpSpPr>
          <p:pic>
            <p:nvPicPr>
              <p:cNvPr id="184" name="Picture 183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185" name="TextBox 184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81" name="TextBox 180"/>
            <p:cNvSpPr txBox="1"/>
            <p:nvPr/>
          </p:nvSpPr>
          <p:spPr>
            <a:xfrm>
              <a:off x="6828440" y="3168714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→ </a:t>
              </a:r>
              <a:endParaRPr lang="nl-BE" dirty="0"/>
            </a:p>
          </p:txBody>
        </p:sp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848" y="3126684"/>
              <a:ext cx="504000" cy="504000"/>
            </a:xfrm>
            <a:prstGeom prst="rect">
              <a:avLst/>
            </a:prstGeom>
          </p:spPr>
        </p:pic>
      </p:grpSp>
      <p:pic>
        <p:nvPicPr>
          <p:cNvPr id="187" name="Picture 18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16" y="3219733"/>
            <a:ext cx="360000" cy="360000"/>
          </a:xfrm>
          <a:prstGeom prst="rect">
            <a:avLst/>
          </a:prstGeom>
        </p:spPr>
      </p:pic>
      <p:grpSp>
        <p:nvGrpSpPr>
          <p:cNvPr id="188" name="Group 187"/>
          <p:cNvGrpSpPr/>
          <p:nvPr/>
        </p:nvGrpSpPr>
        <p:grpSpPr>
          <a:xfrm>
            <a:off x="6178979" y="3067403"/>
            <a:ext cx="1392566" cy="515032"/>
            <a:chOff x="6497848" y="3115652"/>
            <a:chExt cx="1392566" cy="515032"/>
          </a:xfrm>
        </p:grpSpPr>
        <p:grpSp>
          <p:nvGrpSpPr>
            <p:cNvPr id="189" name="Group 188"/>
            <p:cNvGrpSpPr/>
            <p:nvPr/>
          </p:nvGrpSpPr>
          <p:grpSpPr>
            <a:xfrm>
              <a:off x="7154765" y="3115652"/>
              <a:ext cx="735649" cy="432005"/>
              <a:chOff x="1063309" y="5960313"/>
              <a:chExt cx="735649" cy="432005"/>
            </a:xfrm>
          </p:grpSpPr>
          <p:pic>
            <p:nvPicPr>
              <p:cNvPr id="192" name="Picture 191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193" name="TextBox 192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90" name="TextBox 189"/>
            <p:cNvSpPr txBox="1"/>
            <p:nvPr/>
          </p:nvSpPr>
          <p:spPr>
            <a:xfrm>
              <a:off x="6828440" y="3168714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→ </a:t>
              </a:r>
              <a:endParaRPr lang="nl-BE" dirty="0"/>
            </a:p>
          </p:txBody>
        </p:sp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848" y="3126684"/>
              <a:ext cx="504000" cy="504000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6178979" y="3555839"/>
            <a:ext cx="1392566" cy="515032"/>
            <a:chOff x="6497848" y="3115652"/>
            <a:chExt cx="1392566" cy="515032"/>
          </a:xfrm>
        </p:grpSpPr>
        <p:grpSp>
          <p:nvGrpSpPr>
            <p:cNvPr id="195" name="Group 194"/>
            <p:cNvGrpSpPr/>
            <p:nvPr/>
          </p:nvGrpSpPr>
          <p:grpSpPr>
            <a:xfrm>
              <a:off x="7154765" y="3115652"/>
              <a:ext cx="735649" cy="432005"/>
              <a:chOff x="1063309" y="5960313"/>
              <a:chExt cx="735649" cy="432005"/>
            </a:xfrm>
          </p:grpSpPr>
          <p:pic>
            <p:nvPicPr>
              <p:cNvPr id="198" name="Picture 197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199" name="TextBox 198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96" name="TextBox 195"/>
            <p:cNvSpPr txBox="1"/>
            <p:nvPr/>
          </p:nvSpPr>
          <p:spPr>
            <a:xfrm>
              <a:off x="6828440" y="3168714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→ </a:t>
              </a:r>
              <a:endParaRPr lang="nl-BE" dirty="0"/>
            </a:p>
          </p:txBody>
        </p:sp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848" y="3126684"/>
              <a:ext cx="504000" cy="504000"/>
            </a:xfrm>
            <a:prstGeom prst="rect">
              <a:avLst/>
            </a:prstGeom>
          </p:spPr>
        </p:pic>
      </p:grpSp>
      <p:pic>
        <p:nvPicPr>
          <p:cNvPr id="200" name="Picture 19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16" y="3594330"/>
            <a:ext cx="360000" cy="360000"/>
          </a:xfrm>
          <a:prstGeom prst="rect">
            <a:avLst/>
          </a:prstGeom>
        </p:spPr>
      </p:pic>
      <p:pic>
        <p:nvPicPr>
          <p:cNvPr id="20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80" y="4306448"/>
            <a:ext cx="871493" cy="61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4" name="Group 203"/>
          <p:cNvGrpSpPr/>
          <p:nvPr/>
        </p:nvGrpSpPr>
        <p:grpSpPr>
          <a:xfrm>
            <a:off x="6773967" y="4641078"/>
            <a:ext cx="735649" cy="432005"/>
            <a:chOff x="1063309" y="5960313"/>
            <a:chExt cx="735649" cy="432005"/>
          </a:xfrm>
        </p:grpSpPr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309" y="6032318"/>
              <a:ext cx="360000" cy="360000"/>
            </a:xfrm>
            <a:prstGeom prst="rect">
              <a:avLst/>
            </a:prstGeom>
          </p:spPr>
        </p:pic>
        <p:sp>
          <p:nvSpPr>
            <p:cNvPr id="207" name="TextBox 206"/>
            <p:cNvSpPr txBox="1"/>
            <p:nvPr/>
          </p:nvSpPr>
          <p:spPr>
            <a:xfrm>
              <a:off x="1353002" y="5960313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200" b="1" dirty="0" smtClean="0">
                  <a:solidFill>
                    <a:srgbClr val="00B050"/>
                  </a:solidFill>
                </a:rPr>
                <a:t>Link</a:t>
              </a:r>
              <a:endParaRPr lang="nl-BE" sz="1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5129090" y="4645304"/>
            <a:ext cx="787593" cy="481990"/>
            <a:chOff x="4025381" y="4099138"/>
            <a:chExt cx="787593" cy="481990"/>
          </a:xfrm>
        </p:grpSpPr>
        <p:grpSp>
          <p:nvGrpSpPr>
            <p:cNvPr id="209" name="Group 208"/>
            <p:cNvGrpSpPr/>
            <p:nvPr/>
          </p:nvGrpSpPr>
          <p:grpSpPr>
            <a:xfrm>
              <a:off x="4025381" y="4099138"/>
              <a:ext cx="735649" cy="432005"/>
              <a:chOff x="1063309" y="5960313"/>
              <a:chExt cx="735649" cy="432005"/>
            </a:xfrm>
          </p:grpSpPr>
          <p:pic>
            <p:nvPicPr>
              <p:cNvPr id="211" name="Picture 21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212" name="TextBox 211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10" name="TextBox 209"/>
            <p:cNvSpPr txBox="1"/>
            <p:nvPr/>
          </p:nvSpPr>
          <p:spPr>
            <a:xfrm>
              <a:off x="4628243" y="421179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b="1" dirty="0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6026528" y="4645304"/>
            <a:ext cx="743579" cy="481990"/>
            <a:chOff x="6805699" y="4099138"/>
            <a:chExt cx="743579" cy="481990"/>
          </a:xfrm>
        </p:grpSpPr>
        <p:grpSp>
          <p:nvGrpSpPr>
            <p:cNvPr id="214" name="Group 213"/>
            <p:cNvGrpSpPr/>
            <p:nvPr/>
          </p:nvGrpSpPr>
          <p:grpSpPr>
            <a:xfrm>
              <a:off x="6805699" y="4099138"/>
              <a:ext cx="735649" cy="432005"/>
              <a:chOff x="1063309" y="5960313"/>
              <a:chExt cx="735649" cy="432005"/>
            </a:xfrm>
          </p:grpSpPr>
          <p:pic>
            <p:nvPicPr>
              <p:cNvPr id="216" name="Picture 215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217" name="TextBox 216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15" name="TextBox 214"/>
            <p:cNvSpPr txBox="1"/>
            <p:nvPr/>
          </p:nvSpPr>
          <p:spPr>
            <a:xfrm>
              <a:off x="7364547" y="421179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b="1" dirty="0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3499785" y="4652492"/>
            <a:ext cx="1360534" cy="504000"/>
            <a:chOff x="6899443" y="4673517"/>
            <a:chExt cx="1360534" cy="504000"/>
          </a:xfrm>
        </p:grpSpPr>
        <p:grpSp>
          <p:nvGrpSpPr>
            <p:cNvPr id="219" name="Group 218"/>
            <p:cNvGrpSpPr/>
            <p:nvPr/>
          </p:nvGrpSpPr>
          <p:grpSpPr>
            <a:xfrm>
              <a:off x="7524328" y="4682117"/>
              <a:ext cx="735649" cy="432005"/>
              <a:chOff x="1063309" y="5960313"/>
              <a:chExt cx="735649" cy="432005"/>
            </a:xfrm>
          </p:grpSpPr>
          <p:pic>
            <p:nvPicPr>
              <p:cNvPr id="222" name="Picture 221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223" name="TextBox 222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20" name="TextBox 219"/>
            <p:cNvSpPr txBox="1"/>
            <p:nvPr/>
          </p:nvSpPr>
          <p:spPr>
            <a:xfrm>
              <a:off x="7212068" y="4733844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→ </a:t>
              </a:r>
              <a:endParaRPr lang="nl-BE" dirty="0"/>
            </a:p>
          </p:txBody>
        </p:sp>
        <p:pic>
          <p:nvPicPr>
            <p:cNvPr id="221" name="Picture 4" descr="http://iconizer.net/files/Free_Business_Desktop_Icons/orig/Company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443" y="4673517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4" name="Group 223"/>
          <p:cNvGrpSpPr/>
          <p:nvPr/>
        </p:nvGrpSpPr>
        <p:grpSpPr>
          <a:xfrm>
            <a:off x="2042130" y="4865055"/>
            <a:ext cx="1446623" cy="504000"/>
            <a:chOff x="5340394" y="5194811"/>
            <a:chExt cx="1446623" cy="504000"/>
          </a:xfrm>
        </p:grpSpPr>
        <p:grpSp>
          <p:nvGrpSpPr>
            <p:cNvPr id="225" name="Group 224"/>
            <p:cNvGrpSpPr/>
            <p:nvPr/>
          </p:nvGrpSpPr>
          <p:grpSpPr>
            <a:xfrm>
              <a:off x="6051368" y="5212208"/>
              <a:ext cx="735649" cy="432005"/>
              <a:chOff x="1063309" y="5960313"/>
              <a:chExt cx="735649" cy="432005"/>
            </a:xfrm>
          </p:grpSpPr>
          <p:pic>
            <p:nvPicPr>
              <p:cNvPr id="228" name="Picture 227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229" name="TextBox 228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26" name="TextBox 225"/>
            <p:cNvSpPr txBox="1"/>
            <p:nvPr/>
          </p:nvSpPr>
          <p:spPr>
            <a:xfrm>
              <a:off x="5724128" y="529191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→ </a:t>
              </a:r>
              <a:endParaRPr lang="nl-BE" dirty="0"/>
            </a:p>
          </p:txBody>
        </p:sp>
        <p:pic>
          <p:nvPicPr>
            <p:cNvPr id="227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394" y="5194811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0" name="Group 229"/>
          <p:cNvGrpSpPr/>
          <p:nvPr/>
        </p:nvGrpSpPr>
        <p:grpSpPr>
          <a:xfrm>
            <a:off x="2042130" y="5330955"/>
            <a:ext cx="1446623" cy="504000"/>
            <a:chOff x="5340394" y="5194811"/>
            <a:chExt cx="1446623" cy="504000"/>
          </a:xfrm>
        </p:grpSpPr>
        <p:grpSp>
          <p:nvGrpSpPr>
            <p:cNvPr id="238" name="Group 237"/>
            <p:cNvGrpSpPr/>
            <p:nvPr/>
          </p:nvGrpSpPr>
          <p:grpSpPr>
            <a:xfrm>
              <a:off x="6051368" y="5212208"/>
              <a:ext cx="735649" cy="432005"/>
              <a:chOff x="1063309" y="5960313"/>
              <a:chExt cx="735649" cy="432005"/>
            </a:xfrm>
          </p:grpSpPr>
          <p:pic>
            <p:nvPicPr>
              <p:cNvPr id="248" name="Picture 247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249" name="TextBox 248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42" name="TextBox 241"/>
            <p:cNvSpPr txBox="1"/>
            <p:nvPr/>
          </p:nvSpPr>
          <p:spPr>
            <a:xfrm>
              <a:off x="5724128" y="529191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→ </a:t>
              </a:r>
              <a:endParaRPr lang="nl-BE" dirty="0"/>
            </a:p>
          </p:txBody>
        </p:sp>
        <p:pic>
          <p:nvPicPr>
            <p:cNvPr id="247" name="Picture 2" descr="http://simpleicon.com/wp-content/uploads/umbrella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394" y="5194811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0" name="Group 249"/>
          <p:cNvGrpSpPr/>
          <p:nvPr/>
        </p:nvGrpSpPr>
        <p:grpSpPr>
          <a:xfrm>
            <a:off x="3541765" y="5081809"/>
            <a:ext cx="1360534" cy="504000"/>
            <a:chOff x="6899443" y="4673517"/>
            <a:chExt cx="1360534" cy="504000"/>
          </a:xfrm>
        </p:grpSpPr>
        <p:grpSp>
          <p:nvGrpSpPr>
            <p:cNvPr id="251" name="Group 250"/>
            <p:cNvGrpSpPr/>
            <p:nvPr/>
          </p:nvGrpSpPr>
          <p:grpSpPr>
            <a:xfrm>
              <a:off x="7524328" y="4682117"/>
              <a:ext cx="735649" cy="432005"/>
              <a:chOff x="1063309" y="5960313"/>
              <a:chExt cx="735649" cy="432005"/>
            </a:xfrm>
          </p:grpSpPr>
          <p:pic>
            <p:nvPicPr>
              <p:cNvPr id="254" name="Picture 253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255" name="TextBox 254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52" name="TextBox 251"/>
            <p:cNvSpPr txBox="1"/>
            <p:nvPr/>
          </p:nvSpPr>
          <p:spPr>
            <a:xfrm>
              <a:off x="7212068" y="4733844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→ </a:t>
              </a:r>
              <a:endParaRPr lang="nl-BE" dirty="0"/>
            </a:p>
          </p:txBody>
        </p:sp>
        <p:pic>
          <p:nvPicPr>
            <p:cNvPr id="253" name="Picture 4" descr="http://iconizer.net/files/Free_Business_Desktop_Icons/orig/Company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443" y="4673517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7" name="Group 256"/>
          <p:cNvGrpSpPr/>
          <p:nvPr/>
        </p:nvGrpSpPr>
        <p:grpSpPr>
          <a:xfrm>
            <a:off x="5129090" y="5077946"/>
            <a:ext cx="787593" cy="481990"/>
            <a:chOff x="4025381" y="4099138"/>
            <a:chExt cx="787593" cy="481990"/>
          </a:xfrm>
        </p:grpSpPr>
        <p:grpSp>
          <p:nvGrpSpPr>
            <p:cNvPr id="259" name="Group 258"/>
            <p:cNvGrpSpPr/>
            <p:nvPr/>
          </p:nvGrpSpPr>
          <p:grpSpPr>
            <a:xfrm>
              <a:off x="4025381" y="4099138"/>
              <a:ext cx="735649" cy="432005"/>
              <a:chOff x="1063309" y="5960313"/>
              <a:chExt cx="735649" cy="432005"/>
            </a:xfrm>
          </p:grpSpPr>
          <p:pic>
            <p:nvPicPr>
              <p:cNvPr id="261" name="Picture 26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262" name="TextBox 261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60" name="TextBox 259"/>
            <p:cNvSpPr txBox="1"/>
            <p:nvPr/>
          </p:nvSpPr>
          <p:spPr>
            <a:xfrm>
              <a:off x="4628243" y="421179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b="1" dirty="0"/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5129090" y="5510589"/>
            <a:ext cx="787593" cy="481990"/>
            <a:chOff x="4025381" y="4099138"/>
            <a:chExt cx="787593" cy="481990"/>
          </a:xfrm>
        </p:grpSpPr>
        <p:grpSp>
          <p:nvGrpSpPr>
            <p:cNvPr id="264" name="Group 263"/>
            <p:cNvGrpSpPr/>
            <p:nvPr/>
          </p:nvGrpSpPr>
          <p:grpSpPr>
            <a:xfrm>
              <a:off x="4025381" y="4099138"/>
              <a:ext cx="735649" cy="432005"/>
              <a:chOff x="1063309" y="5960313"/>
              <a:chExt cx="735649" cy="432005"/>
            </a:xfrm>
          </p:grpSpPr>
          <p:pic>
            <p:nvPicPr>
              <p:cNvPr id="266" name="Picture 265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267" name="TextBox 266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65" name="TextBox 264"/>
            <p:cNvSpPr txBox="1"/>
            <p:nvPr/>
          </p:nvSpPr>
          <p:spPr>
            <a:xfrm>
              <a:off x="4628243" y="421179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b="1" dirty="0"/>
            </a:p>
          </p:txBody>
        </p:sp>
      </p:grpSp>
      <p:grpSp>
        <p:nvGrpSpPr>
          <p:cNvPr id="268" name="Group 267"/>
          <p:cNvGrpSpPr/>
          <p:nvPr/>
        </p:nvGrpSpPr>
        <p:grpSpPr>
          <a:xfrm>
            <a:off x="6026528" y="5044818"/>
            <a:ext cx="743579" cy="481990"/>
            <a:chOff x="6805699" y="4099138"/>
            <a:chExt cx="743579" cy="481990"/>
          </a:xfrm>
        </p:grpSpPr>
        <p:grpSp>
          <p:nvGrpSpPr>
            <p:cNvPr id="269" name="Group 268"/>
            <p:cNvGrpSpPr/>
            <p:nvPr/>
          </p:nvGrpSpPr>
          <p:grpSpPr>
            <a:xfrm>
              <a:off x="6805699" y="4099138"/>
              <a:ext cx="735649" cy="432005"/>
              <a:chOff x="1063309" y="5960313"/>
              <a:chExt cx="735649" cy="432005"/>
            </a:xfrm>
          </p:grpSpPr>
          <p:pic>
            <p:nvPicPr>
              <p:cNvPr id="272" name="Picture 271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273" name="TextBox 272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70" name="TextBox 269"/>
            <p:cNvSpPr txBox="1"/>
            <p:nvPr/>
          </p:nvSpPr>
          <p:spPr>
            <a:xfrm>
              <a:off x="7364547" y="421179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b="1" dirty="0"/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6026528" y="5444332"/>
            <a:ext cx="743579" cy="481990"/>
            <a:chOff x="6805699" y="4099138"/>
            <a:chExt cx="743579" cy="481990"/>
          </a:xfrm>
        </p:grpSpPr>
        <p:grpSp>
          <p:nvGrpSpPr>
            <p:cNvPr id="277" name="Group 276"/>
            <p:cNvGrpSpPr/>
            <p:nvPr/>
          </p:nvGrpSpPr>
          <p:grpSpPr>
            <a:xfrm>
              <a:off x="6805699" y="4099138"/>
              <a:ext cx="735649" cy="432005"/>
              <a:chOff x="1063309" y="5960313"/>
              <a:chExt cx="735649" cy="432005"/>
            </a:xfrm>
          </p:grpSpPr>
          <p:pic>
            <p:nvPicPr>
              <p:cNvPr id="279" name="Picture 278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09" y="6032318"/>
                <a:ext cx="360000" cy="360000"/>
              </a:xfrm>
              <a:prstGeom prst="rect">
                <a:avLst/>
              </a:prstGeom>
            </p:spPr>
          </p:pic>
          <p:sp>
            <p:nvSpPr>
              <p:cNvPr id="280" name="TextBox 279"/>
              <p:cNvSpPr txBox="1"/>
              <p:nvPr/>
            </p:nvSpPr>
            <p:spPr>
              <a:xfrm>
                <a:off x="1353002" y="596031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smtClean="0">
                    <a:solidFill>
                      <a:srgbClr val="00B050"/>
                    </a:solidFill>
                  </a:rPr>
                  <a:t>Link</a:t>
                </a:r>
                <a:endParaRPr lang="nl-BE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78" name="TextBox 277"/>
            <p:cNvSpPr txBox="1"/>
            <p:nvPr/>
          </p:nvSpPr>
          <p:spPr>
            <a:xfrm>
              <a:off x="7364547" y="421179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BE" b="1" dirty="0"/>
            </a:p>
          </p:txBody>
        </p:sp>
      </p:grpSp>
      <p:grpSp>
        <p:nvGrpSpPr>
          <p:cNvPr id="281" name="Group 280"/>
          <p:cNvGrpSpPr/>
          <p:nvPr/>
        </p:nvGrpSpPr>
        <p:grpSpPr>
          <a:xfrm>
            <a:off x="6773967" y="5031116"/>
            <a:ext cx="735649" cy="432005"/>
            <a:chOff x="1063309" y="5960313"/>
            <a:chExt cx="735649" cy="432005"/>
          </a:xfrm>
        </p:grpSpPr>
        <p:pic>
          <p:nvPicPr>
            <p:cNvPr id="282" name="Picture 281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309" y="6032318"/>
              <a:ext cx="360000" cy="360000"/>
            </a:xfrm>
            <a:prstGeom prst="rect">
              <a:avLst/>
            </a:prstGeom>
          </p:spPr>
        </p:pic>
        <p:sp>
          <p:nvSpPr>
            <p:cNvPr id="284" name="TextBox 283"/>
            <p:cNvSpPr txBox="1"/>
            <p:nvPr/>
          </p:nvSpPr>
          <p:spPr>
            <a:xfrm>
              <a:off x="1353002" y="5960313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200" b="1" dirty="0" smtClean="0">
                  <a:solidFill>
                    <a:srgbClr val="00B050"/>
                  </a:solidFill>
                </a:rPr>
                <a:t>Link</a:t>
              </a:r>
              <a:endParaRPr lang="nl-BE" sz="1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6773967" y="5421153"/>
            <a:ext cx="735649" cy="432005"/>
            <a:chOff x="1063309" y="5960313"/>
            <a:chExt cx="735649" cy="432005"/>
          </a:xfrm>
        </p:grpSpPr>
        <p:pic>
          <p:nvPicPr>
            <p:cNvPr id="290" name="Picture 289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309" y="6032318"/>
              <a:ext cx="360000" cy="360000"/>
            </a:xfrm>
            <a:prstGeom prst="rect">
              <a:avLst/>
            </a:prstGeom>
          </p:spPr>
        </p:pic>
        <p:sp>
          <p:nvSpPr>
            <p:cNvPr id="293" name="TextBox 292"/>
            <p:cNvSpPr txBox="1"/>
            <p:nvPr/>
          </p:nvSpPr>
          <p:spPr>
            <a:xfrm>
              <a:off x="1353002" y="5960313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200" b="1" dirty="0" smtClean="0">
                  <a:solidFill>
                    <a:srgbClr val="00B050"/>
                  </a:solidFill>
                </a:rPr>
                <a:t>Link</a:t>
              </a:r>
              <a:endParaRPr lang="nl-BE" sz="12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97" name="Picture 29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443" y="5685858"/>
            <a:ext cx="360000" cy="360000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99" y="5685858"/>
            <a:ext cx="360000" cy="360000"/>
          </a:xfrm>
          <a:prstGeom prst="rect">
            <a:avLst/>
          </a:prstGeom>
        </p:spPr>
      </p:pic>
      <p:sp>
        <p:nvSpPr>
          <p:cNvPr id="13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8500" y="6556375"/>
            <a:ext cx="2133600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t>98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0381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2879272" y="2006614"/>
            <a:ext cx="1328344" cy="499204"/>
            <a:chOff x="1580004" y="2304504"/>
            <a:chExt cx="1953173" cy="734020"/>
          </a:xfrm>
        </p:grpSpPr>
        <p:grpSp>
          <p:nvGrpSpPr>
            <p:cNvPr id="18" name="Group 17"/>
            <p:cNvGrpSpPr/>
            <p:nvPr/>
          </p:nvGrpSpPr>
          <p:grpSpPr>
            <a:xfrm>
              <a:off x="1580004" y="2304504"/>
              <a:ext cx="513013" cy="734020"/>
              <a:chOff x="611560" y="836712"/>
              <a:chExt cx="1728192" cy="2952328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300084" y="2304504"/>
              <a:ext cx="513013" cy="734020"/>
              <a:chOff x="611560" y="836712"/>
              <a:chExt cx="1728192" cy="2952328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020164" y="2304504"/>
              <a:ext cx="513013" cy="734020"/>
              <a:chOff x="611560" y="836712"/>
              <a:chExt cx="1728192" cy="2952328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611560" y="836712"/>
                <a:ext cx="1728192" cy="2952328"/>
              </a:xfrm>
              <a:prstGeom prst="roundRect">
                <a:avLst>
                  <a:gd name="adj" fmla="val 966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91580" y="3140968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791580" y="2636912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791580" y="2132856"/>
                <a:ext cx="1368152" cy="43204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791580" y="1308956"/>
                <a:ext cx="1368152" cy="6396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988987" y="836712"/>
                <a:ext cx="622305" cy="148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l-BE" dirty="0"/>
              </a:p>
            </p:txBody>
          </p:sp>
        </p:grpSp>
        <p:cxnSp>
          <p:nvCxnSpPr>
            <p:cNvPr id="21" name="Elbow Connector 20"/>
            <p:cNvCxnSpPr/>
            <p:nvPr/>
          </p:nvCxnSpPr>
          <p:spPr>
            <a:xfrm rot="10800000">
              <a:off x="2807227" y="2501436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/>
            <p:nvPr/>
          </p:nvCxnSpPr>
          <p:spPr>
            <a:xfrm rot="10800000">
              <a:off x="2106090" y="2479958"/>
              <a:ext cx="252000" cy="0"/>
            </a:xfrm>
            <a:prstGeom prst="bentConnector3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805"/>
            <a:ext cx="8229600" cy="959923"/>
          </a:xfrm>
        </p:spPr>
        <p:txBody>
          <a:bodyPr/>
          <a:lstStyle/>
          <a:p>
            <a:r>
              <a:rPr lang="nl-BE" dirty="0" smtClean="0"/>
              <a:t>Link Aanval 1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99</a:t>
            </a:fld>
            <a:endParaRPr lang="nl-BE" dirty="0"/>
          </a:p>
        </p:txBody>
      </p:sp>
      <p:pic>
        <p:nvPicPr>
          <p:cNvPr id="9" name="Picture 8" descr="https://upload.wikimedia.org/wikipedia/commons/thumb/5/5a/Twemoji_1f608.svg/2000px-Twemoji_1f608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754" y="2060848"/>
            <a:ext cx="889940" cy="88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dn3.iconfinder.com/data/icons/eziconic-v1-0/256/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52" y="4941168"/>
            <a:ext cx="1461068" cy="146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03" y="5085184"/>
            <a:ext cx="936024" cy="936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99755"/>
            <a:ext cx="936000" cy="93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639113"/>
            <a:ext cx="936000" cy="936000"/>
          </a:xfrm>
          <a:prstGeom prst="rect">
            <a:avLst/>
          </a:prstGeom>
        </p:spPr>
      </p:pic>
      <p:pic>
        <p:nvPicPr>
          <p:cNvPr id="1028" name="Picture 4" descr="http://www.swissrotorsolutions.ch/wp-content/uploads/2014/08/1410986467_binoculars_25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97" y="241991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76056" y="2067345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Arts:</a:t>
            </a:r>
            <a:r>
              <a:rPr lang="nl-BE" dirty="0" smtClean="0"/>
              <a:t>    02/04/17, 21h30	 (A)</a:t>
            </a:r>
            <a:endParaRPr lang="nl-BE" dirty="0"/>
          </a:p>
        </p:txBody>
      </p:sp>
      <p:sp>
        <p:nvSpPr>
          <p:cNvPr id="16" name="TextBox 15"/>
          <p:cNvSpPr txBox="1"/>
          <p:nvPr/>
        </p:nvSpPr>
        <p:spPr>
          <a:xfrm>
            <a:off x="5076056" y="2339588"/>
            <a:ext cx="332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Apotheker:</a:t>
            </a:r>
            <a:r>
              <a:rPr lang="nl-BE" dirty="0" smtClean="0"/>
              <a:t> 28/04/17, 20h45	 (B)</a:t>
            </a:r>
            <a:endParaRPr lang="nl-BE" dirty="0"/>
          </a:p>
        </p:txBody>
      </p:sp>
      <p:grpSp>
        <p:nvGrpSpPr>
          <p:cNvPr id="55" name="Group 54"/>
          <p:cNvGrpSpPr/>
          <p:nvPr/>
        </p:nvGrpSpPr>
        <p:grpSpPr>
          <a:xfrm>
            <a:off x="2555776" y="3419708"/>
            <a:ext cx="1831328" cy="1155405"/>
            <a:chOff x="2904042" y="3419708"/>
            <a:chExt cx="1831328" cy="1155405"/>
          </a:xfrm>
        </p:grpSpPr>
        <p:sp>
          <p:nvSpPr>
            <p:cNvPr id="14" name="Oval 13"/>
            <p:cNvSpPr/>
            <p:nvPr/>
          </p:nvSpPr>
          <p:spPr>
            <a:xfrm>
              <a:off x="2982066" y="3489082"/>
              <a:ext cx="1753304" cy="10860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8" name="Oval 47"/>
            <p:cNvSpPr/>
            <p:nvPr/>
          </p:nvSpPr>
          <p:spPr>
            <a:xfrm>
              <a:off x="3419872" y="379743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9" name="Oval 48"/>
            <p:cNvSpPr/>
            <p:nvPr/>
          </p:nvSpPr>
          <p:spPr>
            <a:xfrm>
              <a:off x="3923928" y="364502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0" name="Oval 49"/>
            <p:cNvSpPr/>
            <p:nvPr/>
          </p:nvSpPr>
          <p:spPr>
            <a:xfrm>
              <a:off x="3779912" y="400507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1" name="Oval 50"/>
            <p:cNvSpPr/>
            <p:nvPr/>
          </p:nvSpPr>
          <p:spPr>
            <a:xfrm>
              <a:off x="3419872" y="422109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2" name="Oval 51"/>
            <p:cNvSpPr/>
            <p:nvPr/>
          </p:nvSpPr>
          <p:spPr>
            <a:xfrm>
              <a:off x="3923928" y="436511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3" name="Oval 52"/>
            <p:cNvSpPr/>
            <p:nvPr/>
          </p:nvSpPr>
          <p:spPr>
            <a:xfrm>
              <a:off x="3131840" y="393306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4" name="Oval 53"/>
            <p:cNvSpPr/>
            <p:nvPr/>
          </p:nvSpPr>
          <p:spPr>
            <a:xfrm>
              <a:off x="4427992" y="393306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904042" y="3419708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A</a:t>
              </a:r>
              <a:endParaRPr lang="nl-BE" b="1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806495" y="3347700"/>
            <a:ext cx="1753304" cy="1227412"/>
            <a:chOff x="4154761" y="3347700"/>
            <a:chExt cx="1753304" cy="1227412"/>
          </a:xfrm>
        </p:grpSpPr>
        <p:sp>
          <p:nvSpPr>
            <p:cNvPr id="42" name="Oval 41"/>
            <p:cNvSpPr/>
            <p:nvPr/>
          </p:nvSpPr>
          <p:spPr>
            <a:xfrm>
              <a:off x="4154761" y="3489081"/>
              <a:ext cx="1753304" cy="10860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Oval 14"/>
            <p:cNvSpPr/>
            <p:nvPr/>
          </p:nvSpPr>
          <p:spPr>
            <a:xfrm>
              <a:off x="5364088" y="37170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4" name="Oval 43"/>
            <p:cNvSpPr/>
            <p:nvPr/>
          </p:nvSpPr>
          <p:spPr>
            <a:xfrm>
              <a:off x="5004048" y="364503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5" name="Oval 44"/>
            <p:cNvSpPr/>
            <p:nvPr/>
          </p:nvSpPr>
          <p:spPr>
            <a:xfrm>
              <a:off x="5156448" y="393306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6" name="Oval 45"/>
            <p:cNvSpPr/>
            <p:nvPr/>
          </p:nvSpPr>
          <p:spPr>
            <a:xfrm>
              <a:off x="4932040" y="422108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7" name="Oval 46"/>
            <p:cNvSpPr/>
            <p:nvPr/>
          </p:nvSpPr>
          <p:spPr>
            <a:xfrm>
              <a:off x="5436096" y="40770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553634" y="3347700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 smtClean="0"/>
                <a:t>B</a:t>
              </a:r>
              <a:endParaRPr lang="nl-BE" b="1" dirty="0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971600" y="857920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000" b="1" dirty="0" smtClean="0"/>
              <a:t>Combineren info fysieke wereld &amp; blockchain kan data </a:t>
            </a:r>
            <a:r>
              <a:rPr lang="nl-BE" sz="2000" b="1" dirty="0"/>
              <a:t>lekken</a:t>
            </a:r>
            <a:br>
              <a:rPr lang="nl-BE" sz="2000" b="1" dirty="0"/>
            </a:br>
            <a:r>
              <a:rPr lang="nl-BE" sz="2000" b="1" dirty="0"/>
              <a:t>Aanvaller kent identiteit </a:t>
            </a:r>
            <a:r>
              <a:rPr lang="nl-BE" sz="2000" b="1" dirty="0" err="1"/>
              <a:t>patient</a:t>
            </a:r>
            <a:r>
              <a:rPr lang="nl-BE" sz="2000" b="1" dirty="0"/>
              <a:t> &amp; observeert hem </a:t>
            </a:r>
            <a:r>
              <a:rPr lang="nl-BE" sz="2000" b="1" dirty="0" smtClean="0"/>
              <a:t>fysiek</a:t>
            </a:r>
            <a:endParaRPr lang="nl-BE" sz="2000" b="1" dirty="0"/>
          </a:p>
        </p:txBody>
      </p:sp>
      <p:sp>
        <p:nvSpPr>
          <p:cNvPr id="80" name="Rectangle 79"/>
          <p:cNvSpPr/>
          <p:nvPr/>
        </p:nvSpPr>
        <p:spPr>
          <a:xfrm>
            <a:off x="1233252" y="1410430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2000" b="1" dirty="0"/>
          </a:p>
        </p:txBody>
      </p:sp>
      <p:pic>
        <p:nvPicPr>
          <p:cNvPr id="58" name="Picture 4" descr="http://www.swissrotorsolutions.ch/wp-content/uploads/2014/08/1410986467_binoculars_25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8427" y="2458521"/>
            <a:ext cx="1220400" cy="113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60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87283E-6 L -0.24514 -0.2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-10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427 -0.19908 L 3.61111E-6 1.7919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99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87283E-6 L 0.21945 -0.183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-917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20EFE7AA9E56B84FB1D6B88B129296880026940ED495637D4DB48A03DBC681D9F20B0028C2655EC9A273469F65B24B18C795D6" ma:contentTypeVersion="20" ma:contentTypeDescription="" ma:contentTypeScope="" ma:versionID="693bdc08662ff4176fbb9a6110a26dfe">
  <xsd:schema xmlns:xsd="http://www.w3.org/2001/XMLSchema" xmlns:xs="http://www.w3.org/2001/XMLSchema" xmlns:p="http://schemas.microsoft.com/office/2006/metadata/properties" xmlns:ns2="9e7a122f-2e67-4044-bb10-cbb6dc42e3aa" xmlns:ns3="http://schemas.microsoft.com/sharepoint.v3" xmlns:ns4="6c2ef7ed-c2f8-46e5-bc8a-af14b0d2a9a1" xmlns:ns5="157086f0-446e-43a7-b94b-a50bc52c739c" targetNamespace="http://schemas.microsoft.com/office/2006/metadata/properties" ma:root="true" ma:fieldsID="99c5f97ce5ab189299446cbb2b8fe68e" ns2:_="" ns3:_="" ns4:_="" ns5:_="">
    <xsd:import namespace="9e7a122f-2e67-4044-bb10-cbb6dc42e3aa"/>
    <xsd:import namespace="http://schemas.microsoft.com/sharepoint.v3"/>
    <xsd:import namespace="6c2ef7ed-c2f8-46e5-bc8a-af14b0d2a9a1"/>
    <xsd:import namespace="157086f0-446e-43a7-b94b-a50bc52c739c"/>
    <xsd:element name="properties">
      <xsd:complexType>
        <xsd:sequence>
          <xsd:element name="documentManagement">
            <xsd:complexType>
              <xsd:all>
                <xsd:element ref="ns2:Document_x0020_Type"/>
                <xsd:element ref="ns3:CategoryDescription" minOccurs="0"/>
                <xsd:element ref="ns4:KeyDocument" minOccurs="0"/>
                <xsd:element ref="ns4:IsArchived" minOccurs="0"/>
                <xsd:element ref="ns4:TaxKeywordTaxHTField" minOccurs="0"/>
                <xsd:element ref="ns4:TaxCatchAll" minOccurs="0"/>
                <xsd:element ref="ns2:g159131ef9cf4bcf91575741c737189a" minOccurs="0"/>
                <xsd:element ref="ns5:ProjectBis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a122f-2e67-4044-bb10-cbb6dc42e3aa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ma:displayName="Document Type" ma:list="{b5b17c73-543e-4452-8272-56b02497366e}" ma:internalName="Document_x0020_Type" ma:showField="Title" ma:web="9e7a122f-2e67-4044-bb10-cbb6dc42e3aa">
      <xsd:simpleType>
        <xsd:restriction base="dms:Lookup"/>
      </xsd:simpleType>
    </xsd:element>
    <xsd:element name="g159131ef9cf4bcf91575741c737189a" ma:index="15" nillable="true" ma:taxonomy="true" ma:internalName="g159131ef9cf4bcf91575741c737189a" ma:taxonomyFieldName="Organisational_x0020_Keywords" ma:displayName="Organisational Keywords" ma:default="" ma:fieldId="{0159131e-f9cf-4bcf-9157-5741c737189a}" ma:taxonomyMulti="true" ma:sspId="f9f758b7-f6eb-44e3-bd59-2cbef40d0fc5" ma:termSetId="7261737b-9b78-4ff0-881a-1c5d5006ffb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3" nillable="true" ma:displayName="Description" ma:internalName="Category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ef7ed-c2f8-46e5-bc8a-af14b0d2a9a1" elementFormDefault="qualified">
    <xsd:import namespace="http://schemas.microsoft.com/office/2006/documentManagement/types"/>
    <xsd:import namespace="http://schemas.microsoft.com/office/infopath/2007/PartnerControls"/>
    <xsd:element name="KeyDocument" ma:index="6" nillable="true" ma:displayName="KeyDocument" ma:default="0" ma:description="Allow to promote a document to key document status" ma:internalName="KeyDocument">
      <xsd:simpleType>
        <xsd:restriction base="dms:Boolean"/>
      </xsd:simpleType>
    </xsd:element>
    <xsd:element name="IsArchived" ma:index="7" nillable="true" ma:displayName="IsArchived" ma:default="0" ma:description="Allow to display the document only in Archive View" ma:internalName="IsArchived">
      <xsd:simpleType>
        <xsd:restriction base="dms:Boolean"/>
      </xsd:simpleType>
    </xsd:element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23672b5-cecb-49a2-93b6-f77294116280}" ma:internalName="TaxCatchAll" ma:showField="CatchAllData" ma:web="6c2ef7ed-c2f8-46e5-bc8a-af14b0d2a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086f0-446e-43a7-b94b-a50bc52c739c" elementFormDefault="qualified">
    <xsd:import namespace="http://schemas.microsoft.com/office/2006/documentManagement/types"/>
    <xsd:import namespace="http://schemas.microsoft.com/office/infopath/2007/PartnerControls"/>
    <xsd:element name="ProjectBis" ma:index="17" ma:displayName="Project" ma:list="{662e3e5f-6c4e-4f20-8a08-581e9cfb60aa}" ma:internalName="ProjectBis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c2ef7ed-c2f8-46e5-bc8a-af14b0d2a9a1">
      <Terms xmlns="http://schemas.microsoft.com/office/infopath/2007/PartnerControls"/>
    </TaxKeywordTaxHTField>
    <IsArchived xmlns="6c2ef7ed-c2f8-46e5-bc8a-af14b0d2a9a1">false</IsArchived>
    <KeyDocument xmlns="6c2ef7ed-c2f8-46e5-bc8a-af14b0d2a9a1">false</KeyDocument>
    <CategoryDescription xmlns="http://schemas.microsoft.com/sharepoint.v3" xsi:nil="true"/>
    <g159131ef9cf4bcf91575741c737189a xmlns="9e7a122f-2e67-4044-bb10-cbb6dc42e3aa">
      <Terms xmlns="http://schemas.microsoft.com/office/infopath/2007/PartnerControls"/>
    </g159131ef9cf4bcf91575741c737189a>
    <Document_x0020_Type xmlns="9e7a122f-2e67-4044-bb10-cbb6dc42e3aa">3</Document_x0020_Type>
    <TaxCatchAll xmlns="6c2ef7ed-c2f8-46e5-bc8a-af14b0d2a9a1"/>
    <ProjectBis xmlns="157086f0-446e-43a7-b94b-a50bc52c739c">47</ProjectBis>
  </documentManagement>
</p:properties>
</file>

<file path=customXml/item4.xml><?xml version="1.0" encoding="utf-8"?>
<?mso-contentType ?>
<SharedContentType xmlns="Microsoft.SharePoint.Taxonomy.ContentTypeSync" SourceId="f9f758b7-f6eb-44e3-bd59-2cbef40d0fc5" ContentTypeId="0x01010020EFE7AA9E56B84FB1D6B88B12929688" PreviousValue="false"/>
</file>

<file path=customXml/itemProps1.xml><?xml version="1.0" encoding="utf-8"?>
<ds:datastoreItem xmlns:ds="http://schemas.openxmlformats.org/officeDocument/2006/customXml" ds:itemID="{FA1582E2-B4A3-4CF9-B29A-4C1E94382D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E29C5A-79BC-4372-8A40-F4B7006AF6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7a122f-2e67-4044-bb10-cbb6dc42e3aa"/>
    <ds:schemaRef ds:uri="http://schemas.microsoft.com/sharepoint.v3"/>
    <ds:schemaRef ds:uri="6c2ef7ed-c2f8-46e5-bc8a-af14b0d2a9a1"/>
    <ds:schemaRef ds:uri="157086f0-446e-43a7-b94b-a50bc52c73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EB89CD-203B-44BB-9498-AE3BBAEC8AAC}">
  <ds:schemaRefs>
    <ds:schemaRef ds:uri="http://purl.org/dc/elements/1.1/"/>
    <ds:schemaRef ds:uri="http://www.w3.org/XML/1998/namespace"/>
    <ds:schemaRef ds:uri="9e7a122f-2e67-4044-bb10-cbb6dc42e3aa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sharepoint.v3"/>
    <ds:schemaRef ds:uri="http://schemas.openxmlformats.org/package/2006/metadata/core-properties"/>
    <ds:schemaRef ds:uri="http://schemas.microsoft.com/office/2006/documentManagement/types"/>
    <ds:schemaRef ds:uri="157086f0-446e-43a7-b94b-a50bc52c739c"/>
    <ds:schemaRef ds:uri="6c2ef7ed-c2f8-46e5-bc8a-af14b0d2a9a1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35089FFB-F5F6-4B2A-A652-7442D59FFF22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26311</TotalTime>
  <Words>4578</Words>
  <Application>Microsoft Office PowerPoint</Application>
  <PresentationFormat>On-screen Show (4:3)</PresentationFormat>
  <Paragraphs>1740</Paragraphs>
  <Slides>129</Slides>
  <Notes>51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9" baseType="lpstr">
      <vt:lpstr>Arial</vt:lpstr>
      <vt:lpstr>Calibri</vt:lpstr>
      <vt:lpstr>Cambria Math</vt:lpstr>
      <vt:lpstr>Consolas</vt:lpstr>
      <vt:lpstr>Symbol</vt:lpstr>
      <vt:lpstr>Verdana</vt:lpstr>
      <vt:lpstr>Office Theme</vt:lpstr>
      <vt:lpstr>1_Office Theme</vt:lpstr>
      <vt:lpstr>2_Office Theme</vt:lpstr>
      <vt:lpstr>Photo Editor Photo</vt:lpstr>
      <vt:lpstr>PowerPoint Presentation</vt:lpstr>
      <vt:lpstr>Blockchain Investeringen</vt:lpstr>
      <vt:lpstr>Gedistribueerd vertrouwen</vt:lpstr>
      <vt:lpstr>PowerPoint Presentation</vt:lpstr>
      <vt:lpstr>Beter bestuur</vt:lpstr>
      <vt:lpstr>Blockchain &amp; overheid</vt:lpstr>
      <vt:lpstr>Hype / Potentieel</vt:lpstr>
      <vt:lpstr>Doelstelling sessie</vt:lpstr>
      <vt:lpstr>PowerPoint Presentation</vt:lpstr>
      <vt:lpstr>PowerPoint Presentation</vt:lpstr>
      <vt:lpstr>PowerPoint Presentation</vt:lpstr>
      <vt:lpstr>Traditionele Internationale Transactie</vt:lpstr>
      <vt:lpstr>Traditionele Internationale Transactie</vt:lpstr>
      <vt:lpstr>Idee</vt:lpstr>
      <vt:lpstr>Idee</vt:lpstr>
      <vt:lpstr>Blockchain</vt:lpstr>
      <vt:lpstr>Netwerk &amp; Consensus</vt:lpstr>
      <vt:lpstr>Netwerk &amp; Consensus</vt:lpstr>
      <vt:lpstr>                - Mining</vt:lpstr>
      <vt:lpstr>Veiligheid</vt:lpstr>
      <vt:lpstr>Pseudoniemen</vt:lpstr>
      <vt:lpstr>Transacties (Vereenvoudigd)</vt:lpstr>
      <vt:lpstr>Transacties (Vereenvoudigd)</vt:lpstr>
      <vt:lpstr>Pseudoniemen</vt:lpstr>
      <vt:lpstr>Bitcoin &amp; Anonimiteit</vt:lpstr>
      <vt:lpstr>Bitcoin &amp; Anonimiteit</vt:lpstr>
      <vt:lpstr>One-Time Pseudoniemen</vt:lpstr>
      <vt:lpstr>Bitcoin Anonimiteit</vt:lpstr>
      <vt:lpstr>Blockchain.info</vt:lpstr>
      <vt:lpstr>Blockchain.info</vt:lpstr>
      <vt:lpstr>Blockchain.info</vt:lpstr>
      <vt:lpstr>Blockchain.info</vt:lpstr>
      <vt:lpstr>Altcoins</vt:lpstr>
      <vt:lpstr>Hardware Wallets</vt:lpstr>
      <vt:lpstr>PowerPoint Presentation</vt:lpstr>
      <vt:lpstr>Blockchain 1.0 Samengevat</vt:lpstr>
      <vt:lpstr>PowerPoint Presentation</vt:lpstr>
      <vt:lpstr>PowerPoint Presentation</vt:lpstr>
      <vt:lpstr>Data in the Blockchain</vt:lpstr>
      <vt:lpstr>Blockchain Toepassingen</vt:lpstr>
      <vt:lpstr>Record Keeping</vt:lpstr>
      <vt:lpstr>Applicaties / PoCs</vt:lpstr>
      <vt:lpstr>Record Keeping (Vereenvoudigd)</vt:lpstr>
      <vt:lpstr>Identiteitsgegevens</vt:lpstr>
      <vt:lpstr>Identiteitsgegevens</vt:lpstr>
      <vt:lpstr>Identiteitsgegevens</vt:lpstr>
      <vt:lpstr>Tracking Supply Chain</vt:lpstr>
      <vt:lpstr>Blockchain Toepassingen</vt:lpstr>
      <vt:lpstr>Transfer Activa</vt:lpstr>
      <vt:lpstr>Applicaties</vt:lpstr>
      <vt:lpstr>Value Transfer</vt:lpstr>
      <vt:lpstr>Bewijs van Bezit</vt:lpstr>
      <vt:lpstr>Blockchain Toepassingen</vt:lpstr>
      <vt:lpstr>Data Transfer</vt:lpstr>
      <vt:lpstr>Data Transfer</vt:lpstr>
      <vt:lpstr>Data Transfer</vt:lpstr>
      <vt:lpstr>Blockchain Toepassingen</vt:lpstr>
      <vt:lpstr>Enkele Blockchain Platformen</vt:lpstr>
      <vt:lpstr>Enkele Blockchain Platformen</vt:lpstr>
      <vt:lpstr>Uitdagingen</vt:lpstr>
      <vt:lpstr>Conclusies</vt:lpstr>
      <vt:lpstr>PowerPoint Presentation</vt:lpstr>
      <vt:lpstr>PowerPoint Presentation</vt:lpstr>
      <vt:lpstr>PowerPoint Presentation</vt:lpstr>
      <vt:lpstr>PowerPoint Presentation</vt:lpstr>
      <vt:lpstr>Traditioneel Contract</vt:lpstr>
      <vt:lpstr>Smart Contract</vt:lpstr>
      <vt:lpstr>Voorbeelden</vt:lpstr>
      <vt:lpstr>Smart Contracts</vt:lpstr>
      <vt:lpstr>Smart Contracts (Blockchain 2.0)</vt:lpstr>
      <vt:lpstr>Events in Smart Contracts</vt:lpstr>
      <vt:lpstr>Smart Contract Blockchain</vt:lpstr>
      <vt:lpstr>Een Concreet Smart Contract</vt:lpstr>
      <vt:lpstr>PowerPoint Presentation</vt:lpstr>
      <vt:lpstr>Doe dit NOOIT…</vt:lpstr>
      <vt:lpstr>Netwerk</vt:lpstr>
      <vt:lpstr>PowerPoint Presentation</vt:lpstr>
      <vt:lpstr>Oracles - Voorbeelden</vt:lpstr>
      <vt:lpstr>Voorbeelden</vt:lpstr>
      <vt:lpstr>Enkele Blockchain Platformen</vt:lpstr>
      <vt:lpstr>Voorbeelden binnen Overheid</vt:lpstr>
      <vt:lpstr>Extra Uitdagingen</vt:lpstr>
      <vt:lpstr>Conclusies</vt:lpstr>
      <vt:lpstr>PowerPoint Presentation</vt:lpstr>
      <vt:lpstr>²</vt:lpstr>
      <vt:lpstr>Verwerking Medische Voorschriften</vt:lpstr>
      <vt:lpstr>Tariferingsdienst</vt:lpstr>
      <vt:lpstr>Tariferingsdienst</vt:lpstr>
      <vt:lpstr>Verwerking Medische Voorschriften</vt:lpstr>
      <vt:lpstr>Verwerking Medische Voorschriften</vt:lpstr>
      <vt:lpstr>Verwerking Medische Voorschriften</vt:lpstr>
      <vt:lpstr>Voorschriften op een Blockchain</vt:lpstr>
      <vt:lpstr>Permanente Pseudoniemen</vt:lpstr>
      <vt:lpstr>Anonimiteit</vt:lpstr>
      <vt:lpstr>One-Time Pseudoniemen</vt:lpstr>
      <vt:lpstr>One-Time Pseudoniemen</vt:lpstr>
      <vt:lpstr>Verschillende Views</vt:lpstr>
      <vt:lpstr>Sleutelbeheer</vt:lpstr>
      <vt:lpstr>Link Aanval 1 </vt:lpstr>
      <vt:lpstr>Link Aanval 1 </vt:lpstr>
      <vt:lpstr>Verschillende views</vt:lpstr>
      <vt:lpstr>Opslag</vt:lpstr>
      <vt:lpstr>Blockchain Grootte</vt:lpstr>
      <vt:lpstr>Geen Internettoegang…</vt:lpstr>
      <vt:lpstr>e-Voorschrift Blockchain Netwerk</vt:lpstr>
      <vt:lpstr>Proof of Concept</vt:lpstr>
      <vt:lpstr>TODO SCREENSHOT DEV</vt:lpstr>
      <vt:lpstr>PowerPoint Presentation</vt:lpstr>
      <vt:lpstr>Interface</vt:lpstr>
      <vt:lpstr>Interface</vt:lpstr>
      <vt:lpstr>Interface</vt:lpstr>
      <vt:lpstr>Interface</vt:lpstr>
      <vt:lpstr>Interface</vt:lpstr>
      <vt:lpstr>Interface - Dispense</vt:lpstr>
      <vt:lpstr>Interface - Dispense</vt:lpstr>
      <vt:lpstr>Interface - Dispense</vt:lpstr>
      <vt:lpstr>The bigger picture Een Blockchain Ecosysteem</vt:lpstr>
      <vt:lpstr>Vergelijking</vt:lpstr>
      <vt:lpstr>Sociale Derdebetaler</vt:lpstr>
      <vt:lpstr>Lessen &amp; Conclusies</vt:lpstr>
      <vt:lpstr>PowerPoint Presentation</vt:lpstr>
      <vt:lpstr>PowerPoint Presentation</vt:lpstr>
      <vt:lpstr>Afronding</vt:lpstr>
      <vt:lpstr>Mentaal Model</vt:lpstr>
      <vt:lpstr>Conclusies</vt:lpstr>
      <vt:lpstr>Publicaties op www.smalsresearch.be</vt:lpstr>
      <vt:lpstr>PowerPoint Presentation</vt:lpstr>
      <vt:lpstr>Dilbert</vt:lpstr>
      <vt:lpstr>Referenties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Verslype Kristof</dc:creator>
  <cp:lastModifiedBy>Frank Robben</cp:lastModifiedBy>
  <cp:revision>1553</cp:revision>
  <cp:lastPrinted>2017-01-24T08:22:10Z</cp:lastPrinted>
  <dcterms:created xsi:type="dcterms:W3CDTF">2016-02-09T15:23:56Z</dcterms:created>
  <dcterms:modified xsi:type="dcterms:W3CDTF">2017-05-17T21:59:14Z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0x01010020EFE7AA9E56B84FB1D6B88B129296880026940ED495637D4DB48A03DBC681D9F20B0028C2655EC9A273469F65B24B18C795D6</vt:lpwstr>
  </property>
  <property fmtid="{D5CDD505-2E9C-101B-9397-08002B2CF9AE}" pid="3" name="TaxKeyword">
    <vt:lpwstr/>
  </property>
  <property fmtid="{D5CDD505-2E9C-101B-9397-08002B2CF9AE}" pid="4" name="Organisational Keywords">
    <vt:lpwstr/>
  </property>
</Properties>
</file>