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77"/>
  </p:notesMasterIdLst>
  <p:handoutMasterIdLst>
    <p:handoutMasterId r:id="rId78"/>
  </p:handoutMasterIdLst>
  <p:sldIdLst>
    <p:sldId id="332" r:id="rId2"/>
    <p:sldId id="538" r:id="rId3"/>
    <p:sldId id="262" r:id="rId4"/>
    <p:sldId id="263" r:id="rId5"/>
    <p:sldId id="390" r:id="rId6"/>
    <p:sldId id="264" r:id="rId7"/>
    <p:sldId id="265" r:id="rId8"/>
    <p:sldId id="266" r:id="rId9"/>
    <p:sldId id="267" r:id="rId10"/>
    <p:sldId id="341" r:id="rId11"/>
    <p:sldId id="268" r:id="rId12"/>
    <p:sldId id="354" r:id="rId13"/>
    <p:sldId id="382" r:id="rId14"/>
    <p:sldId id="355" r:id="rId15"/>
    <p:sldId id="356" r:id="rId16"/>
    <p:sldId id="391" r:id="rId17"/>
    <p:sldId id="360" r:id="rId18"/>
    <p:sldId id="357" r:id="rId19"/>
    <p:sldId id="358" r:id="rId20"/>
    <p:sldId id="359" r:id="rId21"/>
    <p:sldId id="392" r:id="rId22"/>
    <p:sldId id="499" r:id="rId23"/>
    <p:sldId id="500" r:id="rId24"/>
    <p:sldId id="494" r:id="rId25"/>
    <p:sldId id="507" r:id="rId26"/>
    <p:sldId id="508" r:id="rId27"/>
    <p:sldId id="509" r:id="rId28"/>
    <p:sldId id="510" r:id="rId29"/>
    <p:sldId id="511" r:id="rId30"/>
    <p:sldId id="512" r:id="rId31"/>
    <p:sldId id="513" r:id="rId32"/>
    <p:sldId id="527" r:id="rId33"/>
    <p:sldId id="528" r:id="rId34"/>
    <p:sldId id="529" r:id="rId35"/>
    <p:sldId id="514" r:id="rId36"/>
    <p:sldId id="515" r:id="rId37"/>
    <p:sldId id="502" r:id="rId38"/>
    <p:sldId id="503" r:id="rId39"/>
    <p:sldId id="505" r:id="rId40"/>
    <p:sldId id="506" r:id="rId41"/>
    <p:sldId id="530" r:id="rId42"/>
    <p:sldId id="531" r:id="rId43"/>
    <p:sldId id="532" r:id="rId44"/>
    <p:sldId id="334" r:id="rId45"/>
    <p:sldId id="335" r:id="rId46"/>
    <p:sldId id="315" r:id="rId47"/>
    <p:sldId id="316" r:id="rId48"/>
    <p:sldId id="333" r:id="rId49"/>
    <p:sldId id="314" r:id="rId50"/>
    <p:sldId id="317" r:id="rId51"/>
    <p:sldId id="444" r:id="rId52"/>
    <p:sldId id="445" r:id="rId53"/>
    <p:sldId id="446" r:id="rId54"/>
    <p:sldId id="447" r:id="rId55"/>
    <p:sldId id="448" r:id="rId56"/>
    <p:sldId id="449" r:id="rId57"/>
    <p:sldId id="450" r:id="rId58"/>
    <p:sldId id="516" r:id="rId59"/>
    <p:sldId id="517" r:id="rId60"/>
    <p:sldId id="518" r:id="rId61"/>
    <p:sldId id="519" r:id="rId62"/>
    <p:sldId id="520" r:id="rId63"/>
    <p:sldId id="521" r:id="rId64"/>
    <p:sldId id="522" r:id="rId65"/>
    <p:sldId id="523" r:id="rId66"/>
    <p:sldId id="524" r:id="rId67"/>
    <p:sldId id="539" r:id="rId68"/>
    <p:sldId id="525" r:id="rId69"/>
    <p:sldId id="526" r:id="rId70"/>
    <p:sldId id="533" r:id="rId71"/>
    <p:sldId id="534" r:id="rId72"/>
    <p:sldId id="535" r:id="rId73"/>
    <p:sldId id="536" r:id="rId74"/>
    <p:sldId id="345" r:id="rId75"/>
    <p:sldId id="331" r:id="rId7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94676" autoAdjust="0"/>
  </p:normalViewPr>
  <p:slideViewPr>
    <p:cSldViewPr snapToGrid="0" snapToObjects="1">
      <p:cViewPr varScale="1">
        <p:scale>
          <a:sx n="112" d="100"/>
          <a:sy n="112" d="100"/>
        </p:scale>
        <p:origin x="-1656" y="-78"/>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10944"/>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image" Target="../media/image69.jpeg"/><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09898CAA-AF97-4969-922F-18D4AA51C3BB}"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0921C39E-B6AD-4BBC-8885-9E7EB0E03D29}" srcId="{CB8410C7-D6F2-43A6-AD81-C74A81EE903F}" destId="{34490C8B-2247-4E32-894B-BE662C9FFFD3}" srcOrd="1" destOrd="0" parTransId="{A32F660C-9046-4ADA-9732-63E181EE52E5}" sibTransId="{55134588-2800-49BF-8B90-F73AD7FAAB0B}"/>
    <dgm:cxn modelId="{813C0DD2-B404-44E1-A2C0-B75FB9DC06C6}" type="presOf" srcId="{CB8410C7-D6F2-43A6-AD81-C74A81EE903F}" destId="{6273677B-BEF3-4B28-96B6-2A414649EAEE}" srcOrd="0" destOrd="0" presId="urn:microsoft.com/office/officeart/2005/8/layout/vList5"/>
    <dgm:cxn modelId="{65D37112-6CB8-46F8-BB48-F69F9A02A5A2}" type="presOf" srcId="{9ED7CC8B-16A7-4240-9857-889C660DF3CC}" destId="{F13FEE27-CFB8-4A27-A48D-DB155A6B42B7}" srcOrd="0" destOrd="0" presId="urn:microsoft.com/office/officeart/2005/8/layout/vList5"/>
    <dgm:cxn modelId="{92245C00-BE67-423A-93C3-6650CDBA95C0}" type="presOf" srcId="{34490C8B-2247-4E32-894B-BE662C9FFFD3}" destId="{F13FEE27-CFB8-4A27-A48D-DB155A6B42B7}" srcOrd="0" destOrd="1" presId="urn:microsoft.com/office/officeart/2005/8/layout/vList5"/>
    <dgm:cxn modelId="{128298FB-A580-46F2-A3A3-28F53E52EB4F}" type="presOf" srcId="{283E63E5-401D-47F3-B99A-0A8B0671698F}" destId="{4F5301D4-6D10-4291-8DF6-6956AF37A1EA}" srcOrd="0" destOrd="0" presId="urn:microsoft.com/office/officeart/2005/8/layout/vList5"/>
    <dgm:cxn modelId="{9724FC08-A9B0-4A49-BBA4-24C0DD5F6F66}" type="presParOf" srcId="{4F5301D4-6D10-4291-8DF6-6956AF37A1EA}" destId="{88B521AE-D9F3-4F7D-B4C1-A88FFE9E2366}" srcOrd="0" destOrd="0" presId="urn:microsoft.com/office/officeart/2005/8/layout/vList5"/>
    <dgm:cxn modelId="{F6D8B108-CF15-404E-A467-336BB72D7CD8}" type="presParOf" srcId="{88B521AE-D9F3-4F7D-B4C1-A88FFE9E2366}" destId="{6273677B-BEF3-4B28-96B6-2A414649EAEE}" srcOrd="0" destOrd="0" presId="urn:microsoft.com/office/officeart/2005/8/layout/vList5"/>
    <dgm:cxn modelId="{8FAA7030-B982-4E01-ADBE-E836830A9C1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3/9/2017</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3/9/2017</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26</a:t>
            </a:fld>
            <a:endParaRPr lang="fr-BE"/>
          </a:p>
        </p:txBody>
      </p:sp>
    </p:spTree>
    <p:extLst>
      <p:ext uri="{BB962C8B-B14F-4D97-AF65-F5344CB8AC3E}">
        <p14:creationId xmlns:p14="http://schemas.microsoft.com/office/powerpoint/2010/main" val="223619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altLang="fr-FR" smtClean="0"/>
              <a:t>Il ne s'agit pas du nombre de documents, mais du nombre de différentes relations thérapeutiques d'un patient. </a:t>
            </a:r>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32</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33</a:t>
            </a:fld>
            <a:endParaRPr lang="fr-BE"/>
          </a:p>
        </p:txBody>
      </p:sp>
    </p:spTree>
    <p:extLst>
      <p:ext uri="{BB962C8B-B14F-4D97-AF65-F5344CB8AC3E}">
        <p14:creationId xmlns:p14="http://schemas.microsoft.com/office/powerpoint/2010/main" val="317745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41</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44</a:t>
            </a:fld>
            <a:endParaRPr lang="nl-BE" alt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49</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49</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50</a:t>
            </a:fld>
            <a:endParaRPr lang="nl-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51</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CF5DA9-9EEE-4BC7-BB43-CECBDCBED1EF}" type="slidenum">
              <a:rPr lang="en-US" smtClean="0"/>
              <a:pPr>
                <a:defRPr/>
              </a:pPr>
              <a:t>52</a:t>
            </a:fld>
            <a:endParaRPr lang="nl-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53</a:t>
            </a:fld>
            <a:endParaRPr lang="nl-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26CCBD-3767-4E34-8DAB-16D8960B8DA1}" type="slidenum">
              <a:rPr lang="en-US" smtClean="0"/>
              <a:pPr>
                <a:defRPr/>
              </a:pPr>
              <a:t>54</a:t>
            </a:fld>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noProof="0"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65</a:t>
            </a:fld>
            <a:endParaRPr lang="fr-BE"/>
          </a:p>
        </p:txBody>
      </p:sp>
    </p:spTree>
    <p:extLst>
      <p:ext uri="{BB962C8B-B14F-4D97-AF65-F5344CB8AC3E}">
        <p14:creationId xmlns:p14="http://schemas.microsoft.com/office/powerpoint/2010/main" val="373245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8</a:t>
            </a:fld>
            <a:endParaRPr lang="nl-BE"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75</a:t>
            </a:fld>
            <a:endParaRPr lang="nl-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9</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19</a:t>
            </a:fld>
            <a:endParaRPr lang="nl-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a:t>
              </a:r>
              <a:r>
                <a:rPr lang="fr-BE" altLang="en-US" sz="1600" dirty="0" err="1" smtClean="0">
                  <a:cs typeface="Arial" pitchFamily="34" charset="0"/>
                  <a:sym typeface="Arial" pitchFamily="34" charset="0"/>
                </a:rPr>
                <a:t>FrRobben</a:t>
              </a:r>
              <a:endParaRPr lang="fr-BE" altLang="en-US" sz="1600" dirty="0" smtClean="0">
                <a:cs typeface="Arial" pitchFamily="34" charset="0"/>
                <a:sym typeface="Arial" pitchFamily="34" charset="0"/>
              </a:endParaRP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11/03/2017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11/03/2017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11/03/2017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11/03/2017</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11/03/2017</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11/03/2017</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11/03/2017</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nl-NL" sz="3400" b="1" cap="none" dirty="0" err="1" smtClean="0">
                <a:solidFill>
                  <a:srgbClr val="C00000"/>
                </a:solidFill>
              </a:rPr>
              <a:t>eGezondheid</a:t>
            </a:r>
            <a:r>
              <a:rPr lang="nl-NL" sz="3400" b="1" cap="none" dirty="0" smtClean="0">
                <a:solidFill>
                  <a:srgbClr val="C00000"/>
                </a:solidFill>
              </a:rPr>
              <a:t> in Vlaamse v</a:t>
            </a:r>
            <a:r>
              <a:rPr lang="nl-NL" sz="3400" b="1" cap="none" dirty="0" smtClean="0">
                <a:solidFill>
                  <a:srgbClr val="C00000"/>
                </a:solidFill>
              </a:rPr>
              <a:t>oorzieningen voor </a:t>
            </a:r>
            <a:r>
              <a:rPr lang="nl-NL" sz="3400" b="1" cap="none" dirty="0">
                <a:solidFill>
                  <a:srgbClr val="C00000"/>
                </a:solidFill>
              </a:rPr>
              <a:t>p</a:t>
            </a:r>
            <a:r>
              <a:rPr lang="nl-NL" sz="3400" b="1" cap="none" dirty="0" smtClean="0">
                <a:solidFill>
                  <a:srgbClr val="C00000"/>
                </a:solidFill>
              </a:rPr>
              <a:t>ersonen </a:t>
            </a:r>
            <a:r>
              <a:rPr lang="nl-NL" sz="3400" b="1" cap="none" dirty="0">
                <a:solidFill>
                  <a:srgbClr val="C00000"/>
                </a:solidFill>
              </a:rPr>
              <a:t>met een </a:t>
            </a:r>
            <a:r>
              <a:rPr lang="nl-NL" sz="3400" b="1" cap="none" dirty="0">
                <a:solidFill>
                  <a:srgbClr val="C00000"/>
                </a:solidFill>
              </a:rPr>
              <a:t>h</a:t>
            </a:r>
            <a:r>
              <a:rPr lang="nl-NL" sz="3400" b="1" cap="none" dirty="0" smtClean="0">
                <a:solidFill>
                  <a:srgbClr val="C00000"/>
                </a:solidFill>
              </a:rPr>
              <a:t>andicap</a:t>
            </a:r>
            <a:endParaRPr lang="nl-BE" sz="3400" b="1" cap="none" dirty="0">
              <a:solidFill>
                <a:srgbClr val="C00000"/>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14339" name="Content Placeholder 2"/>
          <p:cNvSpPr>
            <a:spLocks noGrp="1"/>
          </p:cNvSpPr>
          <p:nvPr>
            <p:ph idx="1"/>
          </p:nvPr>
        </p:nvSpPr>
        <p:spPr/>
        <p:txBody>
          <a:bodyPr/>
          <a:lstStyle/>
          <a:p>
            <a:pPr eaLnBrk="1" hangingPunct="1"/>
            <a:r>
              <a:rPr lang="nl-BE" altLang="en-US" smtClean="0"/>
              <a:t>Principes</a:t>
            </a:r>
          </a:p>
          <a:p>
            <a:pPr lvl="1" eaLnBrk="1" hangingPunct="1"/>
            <a:r>
              <a:rPr lang="nl-BE" altLang="en-US" smtClean="0"/>
              <a:t>samenwerking: coalition of the willing</a:t>
            </a:r>
          </a:p>
          <a:p>
            <a:pPr lvl="1" eaLnBrk="1" hangingPunct="1"/>
            <a:r>
              <a:rPr lang="nl-BE" altLang="en-US" smtClean="0"/>
              <a:t>betrokkenheid van alle stakeholders</a:t>
            </a:r>
          </a:p>
          <a:p>
            <a:pPr lvl="1" eaLnBrk="1" hangingPunct="1"/>
            <a:r>
              <a:rPr lang="nl-BE" altLang="en-US" smtClean="0"/>
              <a:t>responsabilisering van alle stakeholders</a:t>
            </a:r>
          </a:p>
          <a:p>
            <a:pPr lvl="1" eaLnBrk="1" hangingPunct="1"/>
            <a:r>
              <a:rPr lang="nl-BE" altLang="en-US" smtClean="0"/>
              <a:t>betrouwbare basisdiensten en business continuity acties</a:t>
            </a:r>
            <a:endParaRPr lang="fr-BE" altLang="en-US" smtClean="0"/>
          </a:p>
          <a:p>
            <a:pPr lvl="1" eaLnBrk="1" hangingPunct="1"/>
            <a:r>
              <a:rPr lang="nl-BE" altLang="en-US" smtClean="0"/>
              <a:t>vereenvoudiging waar mogelijk</a:t>
            </a:r>
          </a:p>
          <a:p>
            <a:pPr lvl="1" eaLnBrk="1" hangingPunct="1"/>
            <a:r>
              <a:rPr lang="nl-BE" altLang="en-US" smtClean="0"/>
              <a:t>klemtoon op concrete resultaten eerder dan op eeuwigdurende discussies </a:t>
            </a:r>
          </a:p>
          <a:p>
            <a:pPr lvl="1" eaLnBrk="1" hangingPunct="1"/>
            <a:r>
              <a:rPr lang="nl-BE" altLang="en-US" smtClean="0"/>
              <a:t>gestage vooruitgang door SMART doelstellingen en actiepunten</a:t>
            </a:r>
          </a:p>
          <a:p>
            <a:pPr lvl="1" eaLnBrk="1" hangingPunct="1"/>
            <a:r>
              <a:rPr lang="nl-BE" altLang="en-US" smtClean="0"/>
              <a:t>multidisciplinaire aanpak, miv vorming en financiële aspecten</a:t>
            </a:r>
          </a:p>
          <a:p>
            <a:pPr lvl="1" eaLnBrk="1" hangingPunct="1"/>
            <a:r>
              <a:rPr lang="nl-BE" altLang="en-US" smtClean="0"/>
              <a:t>basis voor synergieën noodzakelijk voor een kwalitatief hoogstaande en betaalbare gezondheidszorg</a:t>
            </a:r>
          </a:p>
          <a:p>
            <a:pPr lvl="2" eaLnBrk="1" hangingPunct="1"/>
            <a:endParaRPr lang="nl-BE" altLang="en-US" smtClean="0"/>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Elke huisarts beheert een </a:t>
            </a:r>
            <a:r>
              <a:rPr lang="nl-BE" dirty="0"/>
              <a:t>elektronisch medisch dossier (EMD) </a:t>
            </a:r>
            <a:r>
              <a:rPr lang="nl-BE" dirty="0" smtClean="0"/>
              <a:t>voor elke patiënt, en publiceert en actualiseert voor elke patiënt </a:t>
            </a:r>
            <a:r>
              <a:rPr lang="nl-BE" dirty="0"/>
              <a:t>een </a:t>
            </a:r>
            <a:r>
              <a:rPr lang="nl-BE" dirty="0" err="1" smtClean="0"/>
              <a:t>SumEHR</a:t>
            </a:r>
            <a:r>
              <a:rPr lang="nl-BE" dirty="0" smtClean="0"/>
              <a:t> in </a:t>
            </a:r>
            <a:r>
              <a:rPr lang="nl-BE" dirty="0"/>
              <a:t>de beveiligde kluis (Vitalink, </a:t>
            </a:r>
            <a:r>
              <a:rPr lang="nl-BE" dirty="0" err="1"/>
              <a:t>Intermed</a:t>
            </a:r>
            <a:r>
              <a:rPr lang="nl-BE" dirty="0"/>
              <a:t> of </a:t>
            </a:r>
            <a:r>
              <a:rPr lang="nl-BE" dirty="0" err="1" smtClean="0"/>
              <a:t>BruSafe</a:t>
            </a:r>
            <a:r>
              <a:rPr lang="nl-BE" dirty="0" smtClean="0">
                <a:solidFill>
                  <a:srgbClr val="3E6E5A"/>
                </a:solidFill>
              </a:rPr>
              <a:t>)</a:t>
            </a:r>
          </a:p>
          <a:p>
            <a:pPr marL="261938" indent="-261938" eaLnBrk="1" fontAlgn="auto" hangingPunct="1">
              <a:spcAft>
                <a:spcPts val="0"/>
              </a:spcAft>
              <a:buFont typeface="Arial" pitchFamily="34" charset="0"/>
              <a:buChar char="•"/>
              <a:defRPr/>
            </a:pPr>
            <a:endParaRPr lang="nl-BE" dirty="0">
              <a:solidFill>
                <a:srgbClr val="3E6E5A"/>
              </a:solidFill>
            </a:endParaRPr>
          </a:p>
          <a:p>
            <a:pPr marL="261938" indent="-261938" eaLnBrk="1" fontAlgn="auto" hangingPunct="1">
              <a:spcAft>
                <a:spcPts val="0"/>
              </a:spcAft>
              <a:buFont typeface="Wingdings" panose="05000000000000000000" pitchFamily="2" charset="2"/>
              <a:buChar char="v"/>
              <a:defRPr/>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Elk ziekenhuis beschikt over een geïntegreerd, multidisciplinair elektronisch patiëntendossier (EPD)</a:t>
            </a:r>
            <a:endParaRPr lang="nl-BE" dirty="0"/>
          </a:p>
          <a:p>
            <a:pPr marL="182880" indent="-182880" eaLnBrk="1" fontAlgn="auto" hangingPunct="1">
              <a:spcAft>
                <a:spcPts val="0"/>
              </a:spcAft>
              <a:buFont typeface="Arial" pitchFamily="34" charset="0"/>
              <a:buChar char="•"/>
              <a:defRPr/>
            </a:pPr>
            <a:endParaRPr lang="nl-BE" dirty="0" smtClean="0">
              <a:solidFill>
                <a:srgbClr val="3E6E5A"/>
              </a:solidFill>
            </a:endParaRPr>
          </a:p>
          <a:p>
            <a:pPr marL="182880" indent="-182880" eaLnBrk="1" fontAlgn="auto" hangingPunct="1">
              <a:spcAft>
                <a:spcPts val="0"/>
              </a:spcAft>
              <a:buFont typeface="Arial" pitchFamily="34" charset="0"/>
              <a:buChar char="•"/>
              <a:defRPr/>
            </a:pPr>
            <a:endParaRPr lang="nl-BE" dirty="0">
              <a:solidFill>
                <a:srgbClr val="3E6E5A"/>
              </a:solidFill>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638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nl-BE" dirty="0" err="1"/>
              <a:t>Roadmap</a:t>
            </a:r>
            <a:r>
              <a:rPr lang="nl-BE" dirty="0"/>
              <a:t> </a:t>
            </a:r>
            <a:r>
              <a:rPr lang="nl-BE" dirty="0" smtClean="0"/>
              <a:t>2.0: zorgverstrekkers </a:t>
            </a:r>
            <a:r>
              <a:rPr lang="nl-BE"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Voor alle andere soorten zorgverstrekkers is een EPD gedefinieerd, en ook zij kunnen bepaalde informatie uit hun EPD publiceren en actualiseren in de beveiligde kluis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Geneesmiddelen en medische prestaties worden elektronisch voorgeschreven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endParaRPr lang="nl-BE" dirty="0"/>
          </a:p>
          <a:p>
            <a:pPr marL="182880" indent="-182880" eaLnBrk="1" fontAlgn="auto" hangingPunct="1">
              <a:spcAft>
                <a:spcPts val="0"/>
              </a:spcAft>
              <a:buFont typeface="Arial" pitchFamily="34" charset="0"/>
              <a:buChar char="•"/>
              <a:defRPr/>
            </a:pPr>
            <a:endParaRPr lang="nl-BE" dirty="0"/>
          </a:p>
        </p:txBody>
      </p:sp>
      <p:sp>
        <p:nvSpPr>
          <p:cNvPr id="17412" name="Tijdelijke aanduiding voor datum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De </a:t>
            </a:r>
            <a:r>
              <a:rPr lang="nl-BE" dirty="0"/>
              <a:t>huisarts heeft via zijn EMD toegang tot alle relevante, gepubliceerde medische informatie over zijn/haar patiënten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andere zorgverstrekker heeft toegang tot alle relevante, gepubliceerde informatie van zijn/haar patiënten; hiervoor worden filters gedefinieerd; de informatie kan ook multidisciplinair aangevuld worden</a:t>
            </a:r>
          </a:p>
          <a:p>
            <a:pPr marL="0"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184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Alle </a:t>
            </a:r>
            <a:r>
              <a:rPr lang="nl-BE" dirty="0"/>
              <a:t>zorgverstrekkers kunnen met elkaar communiceren via de </a:t>
            </a:r>
            <a:r>
              <a:rPr lang="nl-BE" dirty="0" err="1">
                <a:solidFill>
                  <a:srgbClr val="3E6E5A"/>
                </a:solidFill>
              </a:rPr>
              <a:t>eHealth</a:t>
            </a:r>
            <a:r>
              <a:rPr lang="nl-BE" dirty="0" err="1"/>
              <a:t>box</a:t>
            </a:r>
            <a:r>
              <a:rPr lang="nl-BE" dirty="0"/>
              <a:t>; een aantal elektronische standaardformulieren worden hiertoe ter beschikking </a:t>
            </a:r>
            <a:r>
              <a:rPr lang="nl-BE" dirty="0" smtClean="0"/>
              <a:t>gesteld</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94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BE" dirty="0" err="1" smtClean="0"/>
              <a:t>Roadmap</a:t>
            </a:r>
            <a:r>
              <a:rPr lang="nl-BE" dirty="0" smtClean="0"/>
              <a:t> 2.0: zorgverstrekkers in 2019</a:t>
            </a:r>
            <a:endParaRPr lang="fr-BE"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registers zijn geoptimaliseerd en </a:t>
            </a:r>
            <a:r>
              <a:rPr lang="nl-BE" dirty="0" err="1"/>
              <a:t>geüniformiseerd</a:t>
            </a:r>
            <a:r>
              <a:rPr lang="nl-BE" dirty="0"/>
              <a:t> en de registratie gebeurt zoveel mogelijk automatisch vanuit het EMD/EPD</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Tracering van implantaten en geneesmiddelen gebeurt volgens internationale </a:t>
            </a:r>
            <a:r>
              <a:rPr lang="nl-BE" dirty="0" smtClean="0"/>
              <a:t>normen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Alle gegevensuitwisseling tussen de zorgverstrekkers en de ziekenfondsen verloopt elektronisch</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a:t>
            </a:r>
            <a:r>
              <a:rPr lang="nl-BE" dirty="0"/>
              <a:t>in 2019</a:t>
            </a:r>
          </a:p>
        </p:txBody>
      </p:sp>
      <p:sp>
        <p:nvSpPr>
          <p:cNvPr id="22531" name="Content Placeholder 2"/>
          <p:cNvSpPr>
            <a:spLocks noGrp="1"/>
          </p:cNvSpPr>
          <p:nvPr>
            <p:ph idx="1"/>
          </p:nvPr>
        </p:nvSpPr>
        <p:spPr/>
        <p:txBody>
          <a:bodyPr/>
          <a:lstStyle/>
          <a:p>
            <a:pPr eaLnBrk="1" hangingPunct="1"/>
            <a:r>
              <a:rPr lang="nl-BE" altLang="fr-FR" smtClean="0"/>
              <a:t>De zorgverstrekkers krijgen incentives voor het gebruik van en zinvol toepassen van eGezondheid; financiële incentives kunnen zowel een federaal luik hebben als een luik voor de verschillende gemeenschappen en gewesten</a:t>
            </a:r>
          </a:p>
          <a:p>
            <a:pPr eaLnBrk="1" hangingPunct="1"/>
            <a:endParaRPr lang="nl-BE" altLang="fr-FR" smtClean="0"/>
          </a:p>
          <a:p>
            <a:pPr eaLnBrk="1" hangingPunct="1"/>
            <a:r>
              <a:rPr lang="nl-BE" altLang="fr-FR" smtClean="0"/>
              <a:t>Elke zorgverstrekker wordt opgeleid in eGezondheid, zowel via het basisonderwijspakket als via navorming</a:t>
            </a:r>
          </a:p>
          <a:p>
            <a:pPr eaLnBrk="1" hangingPunct="1"/>
            <a:endParaRPr lang="nl-BE" altLang="fr-FR" smtClean="0"/>
          </a:p>
          <a:p>
            <a:pPr eaLnBrk="1" hangingPunct="1"/>
            <a:r>
              <a:rPr lang="nl-BE" altLang="fr-FR" smtClean="0"/>
              <a:t>Elke zorgverstrekker heeft een uniek loket ter beschikking voor de verstrekking van alle administratieve informatie ten behoeve van het RIZIV, de FOD Volksgezondheid en de deelstaten (“only once” principe)</a:t>
            </a:r>
          </a:p>
          <a:p>
            <a:pPr eaLnBrk="1" hangingPunct="1"/>
            <a:endParaRPr lang="nl-BE" altLang="fr-FR" smtClean="0"/>
          </a:p>
        </p:txBody>
      </p:sp>
      <p:sp>
        <p:nvSpPr>
          <p:cNvPr id="204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2.0: patiënten in 2019</a:t>
            </a:r>
            <a:endParaRPr lang="nl-BE" dirty="0"/>
          </a:p>
        </p:txBody>
      </p:sp>
      <p:sp>
        <p:nvSpPr>
          <p:cNvPr id="23555" name="Content Placeholder 2"/>
          <p:cNvSpPr>
            <a:spLocks noGrp="1"/>
          </p:cNvSpPr>
          <p:nvPr>
            <p:ph idx="1"/>
          </p:nvPr>
        </p:nvSpPr>
        <p:spPr/>
        <p:txBody>
          <a:bodyPr/>
          <a:lstStyle/>
          <a:p>
            <a:pPr eaLnBrk="1" hangingPunct="1"/>
            <a:r>
              <a:rPr lang="nl-BE" altLang="fr-FR" smtClean="0"/>
              <a:t>De patiënt heeft toegang tot de informatie over zichzelf die in de beveiligde kluizen en via het hub-metahubsysteem beschikbaar is; mogelijk worden hier filters gedefinieerd (in bespreking)</a:t>
            </a:r>
          </a:p>
          <a:p>
            <a:pPr eaLnBrk="1" hangingPunct="1"/>
            <a:endParaRPr lang="nl-BE" altLang="fr-FR" smtClean="0"/>
          </a:p>
          <a:p>
            <a:pPr eaLnBrk="1" hangingPunct="1"/>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pPr eaLnBrk="1" hangingPunct="1"/>
            <a:endParaRPr lang="nl-BE" altLang="fr-FR" smtClean="0"/>
          </a:p>
        </p:txBody>
      </p:sp>
      <p:sp>
        <p:nvSpPr>
          <p:cNvPr id="215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smtClean="0">
              <a:solidFill>
                <a:srgbClr val="FFFFFF"/>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De patiënt kan zelf informatie toevoegen, via het consolidatieplatform, in de beveiligde kluis, via een hub of in een beveiligde </a:t>
            </a:r>
            <a:r>
              <a:rPr lang="nl-BE" dirty="0" err="1"/>
              <a:t>cloud</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Plan van de uiteenzetting</a:t>
            </a:r>
            <a:endParaRPr lang="fr-BE" dirty="0"/>
          </a:p>
        </p:txBody>
      </p:sp>
      <p:sp>
        <p:nvSpPr>
          <p:cNvPr id="3" name="Content Placeholder 2"/>
          <p:cNvSpPr>
            <a:spLocks noGrp="1"/>
          </p:cNvSpPr>
          <p:nvPr>
            <p:ph idx="1"/>
          </p:nvPr>
        </p:nvSpPr>
        <p:spPr/>
        <p:txBody>
          <a:bodyPr/>
          <a:lstStyle/>
          <a:p>
            <a:r>
              <a:rPr lang="nl-BE" dirty="0" smtClean="0"/>
              <a:t>Enkele evoluties in de gezondheidszorg en het belang van </a:t>
            </a:r>
            <a:r>
              <a:rPr lang="nl-BE" dirty="0" err="1" smtClean="0"/>
              <a:t>eGezondheid</a:t>
            </a:r>
            <a:endParaRPr lang="nl-BE" dirty="0" smtClean="0"/>
          </a:p>
          <a:p>
            <a:endParaRPr lang="nl-BE" dirty="0"/>
          </a:p>
          <a:p>
            <a:r>
              <a:rPr lang="nl-BE" dirty="0" smtClean="0"/>
              <a:t>De </a:t>
            </a:r>
            <a:r>
              <a:rPr lang="nl-BE" dirty="0" err="1" smtClean="0"/>
              <a:t>roadmap</a:t>
            </a:r>
            <a:r>
              <a:rPr lang="nl-BE" dirty="0" smtClean="0"/>
              <a:t> </a:t>
            </a:r>
            <a:r>
              <a:rPr lang="nl-BE" dirty="0" err="1" smtClean="0"/>
              <a:t>eGezondheid</a:t>
            </a:r>
            <a:r>
              <a:rPr lang="nl-BE" dirty="0" smtClean="0"/>
              <a:t> en de stand van zaken</a:t>
            </a:r>
          </a:p>
          <a:p>
            <a:endParaRPr lang="nl-BE" dirty="0"/>
          </a:p>
          <a:p>
            <a:r>
              <a:rPr lang="nl-BE" dirty="0" smtClean="0"/>
              <a:t>De rol en de verantwoordelijkheden van het </a:t>
            </a:r>
            <a:r>
              <a:rPr lang="nl-BE" dirty="0" smtClean="0">
                <a:solidFill>
                  <a:srgbClr val="3E6E5A"/>
                </a:solidFill>
              </a:rPr>
              <a:t>eHealth</a:t>
            </a:r>
            <a:r>
              <a:rPr lang="nl-BE" dirty="0" smtClean="0"/>
              <a:t>-platform</a:t>
            </a:r>
          </a:p>
          <a:p>
            <a:endParaRPr lang="nl-BE" dirty="0" smtClean="0"/>
          </a:p>
          <a:p>
            <a:r>
              <a:rPr lang="nl-BE" dirty="0" err="1" smtClean="0"/>
              <a:t>CoBRHA</a:t>
            </a:r>
            <a:endParaRPr lang="nl-BE" dirty="0" smtClean="0"/>
          </a:p>
          <a:p>
            <a:endParaRPr lang="nl-BE" dirty="0"/>
          </a:p>
          <a:p>
            <a:r>
              <a:rPr lang="nl-BE" dirty="0" smtClean="0"/>
              <a:t>Antwoorden op de gemailde vragen</a:t>
            </a:r>
            <a:endParaRPr lang="nl-BE" dirty="0"/>
          </a:p>
          <a:p>
            <a:endParaRPr lang="fr-BE" dirty="0"/>
          </a:p>
        </p:txBody>
      </p:sp>
      <p:sp>
        <p:nvSpPr>
          <p:cNvPr id="4" name="Date Placeholder 3"/>
          <p:cNvSpPr>
            <a:spLocks noGrp="1"/>
          </p:cNvSpPr>
          <p:nvPr>
            <p:ph type="dt" sz="half" idx="10"/>
          </p:nvPr>
        </p:nvSpPr>
        <p:spPr/>
        <p:txBody>
          <a:bodyPr/>
          <a:lstStyle/>
          <a:p>
            <a:pPr>
              <a:defRPr/>
            </a:pPr>
            <a:r>
              <a:rPr lang="en-US" smtClean="0"/>
              <a:t>11/03/2017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2</a:t>
            </a:fld>
            <a:endParaRPr lang="en-US" dirty="0"/>
          </a:p>
        </p:txBody>
      </p:sp>
    </p:spTree>
    <p:extLst>
      <p:ext uri="{BB962C8B-B14F-4D97-AF65-F5344CB8AC3E}">
        <p14:creationId xmlns:p14="http://schemas.microsoft.com/office/powerpoint/2010/main" val="312336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patiënt heeft toegang tot zijn/haar PHR via verschillende kanalen, </a:t>
            </a:r>
            <a:r>
              <a:rPr lang="nl-BE" dirty="0" err="1"/>
              <a:t>bvb</a:t>
            </a:r>
            <a:r>
              <a:rPr lang="nl-BE" dirty="0"/>
              <a:t>. via een app die </a:t>
            </a:r>
            <a:r>
              <a:rPr lang="nl-BE" dirty="0" err="1"/>
              <a:t>voorgeïnstalleerd</a:t>
            </a:r>
            <a:r>
              <a:rPr lang="nl-BE" dirty="0"/>
              <a:t> is op de smartphone; hierdoor wordt de patiënt geïnformeerd en op de hoogte gebracht van zijn/haar werkelijke toestand en kan hij een hoofdrol vervullen in zijn/haar </a:t>
            </a:r>
            <a:r>
              <a:rPr lang="nl-BE" dirty="0" smtClean="0"/>
              <a:t>behandeling</a:t>
            </a:r>
            <a:endParaRPr lang="nl-BE" altLang="en-US" dirty="0" smtClean="0"/>
          </a:p>
          <a:p>
            <a:pPr eaLnBrk="1" hangingPunct="1">
              <a:buFont typeface="Arial" pitchFamily="34" charset="0"/>
              <a:buChar char="•"/>
              <a:defRPr/>
            </a:pPr>
            <a:endParaRPr lang="nl-BE" altLang="en-US"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err="1" smtClean="0"/>
              <a:t>Roadmap</a:t>
            </a:r>
            <a:r>
              <a:rPr lang="nl-BE" dirty="0" smtClean="0"/>
              <a:t> 2.0: patiënten in 2019</a:t>
            </a:r>
            <a:endParaRPr lang="fr-BE" dirty="0"/>
          </a:p>
        </p:txBody>
      </p:sp>
      <p:sp>
        <p:nvSpPr>
          <p:cNvPr id="3" name="Content Placeholder 2"/>
          <p:cNvSpPr>
            <a:spLocks noGrp="1"/>
          </p:cNvSpPr>
          <p:nvPr>
            <p:ph idx="1"/>
          </p:nvPr>
        </p:nvSpPr>
        <p:spPr/>
        <p:txBody>
          <a:bodyPr/>
          <a:lstStyle/>
          <a:p>
            <a:pPr marL="261938" indent="-261938" eaLnBrk="1" hangingPunct="1">
              <a:buFont typeface="Arial" pitchFamily="34" charset="0"/>
              <a:buChar char="•"/>
              <a:defRPr/>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pPr marL="261938" indent="-261938" eaLnBrk="1" hangingPunct="1">
              <a:buFont typeface="Arial" pitchFamily="34" charset="0"/>
              <a:buChar char="•"/>
              <a:defRPr/>
            </a:pPr>
            <a:endParaRPr lang="nl-BE" altLang="en-US" dirty="0"/>
          </a:p>
          <a:p>
            <a:pPr marL="261938" indent="-261938" eaLnBrk="1" hangingPunct="1">
              <a:buFont typeface="Wingdings" panose="05000000000000000000" pitchFamily="2" charset="2"/>
              <a:buChar char="v"/>
              <a:defRPr/>
            </a:pPr>
            <a:r>
              <a:rPr lang="nl-BE" altLang="en-US" dirty="0" smtClean="0"/>
              <a:t>Voorafgaande vereiste voor het bovenstaande: de patiënt geeft zijn/haar geïnformeerde toestemming</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GMD = EMD =&gt; </a:t>
            </a:r>
            <a:r>
              <a:rPr lang="nl-BE" dirty="0" err="1" smtClean="0"/>
              <a:t>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buFont typeface="Arial" pitchFamily="34" charset="0"/>
              <a:buChar char="•"/>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EMD is de authentieke bron voor gegevensdeling door de huisarts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patiënt heeft, indien hij dat wenst, recht op een </a:t>
            </a:r>
            <a:r>
              <a:rPr lang="nl-BE" dirty="0" err="1" smtClean="0"/>
              <a:t>SumEHR</a:t>
            </a: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Prioriteit voor gebruik van de </a:t>
            </a:r>
            <a:r>
              <a:rPr lang="nl-BE" dirty="0" err="1" smtClean="0"/>
              <a:t>SumEHR</a:t>
            </a:r>
            <a:r>
              <a:rPr lang="nl-BE" dirty="0" smtClean="0"/>
              <a:t> op huisartsenwachtposten en spoedgevallendiensten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45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22</a:t>
            </a:fld>
            <a:endParaRPr lang="en-US" dirty="0"/>
          </a:p>
        </p:txBody>
      </p:sp>
    </p:spTree>
    <p:extLst>
      <p:ext uri="{BB962C8B-B14F-4D97-AF65-F5344CB8AC3E}">
        <p14:creationId xmlns:p14="http://schemas.microsoft.com/office/powerpoint/2010/main" val="361220329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GMD = EMD =&gt; </a:t>
            </a:r>
            <a:r>
              <a:rPr lang="nl-BE" dirty="0" err="1" smtClean="0"/>
              <a:t>Sumehr</a:t>
            </a:r>
            <a:endParaRPr lang="nl-BE" dirty="0"/>
          </a:p>
        </p:txBody>
      </p:sp>
      <p:sp>
        <p:nvSpPr>
          <p:cNvPr id="28675" name="Rectangle 3"/>
          <p:cNvSpPr>
            <a:spLocks noGrp="1" noChangeArrowheads="1"/>
          </p:cNvSpPr>
          <p:nvPr>
            <p:ph idx="1"/>
          </p:nvPr>
        </p:nvSpPr>
        <p:spPr/>
        <p:txBody>
          <a:bodyPr/>
          <a:lstStyle/>
          <a:p>
            <a:pPr eaLnBrk="1" hangingPunct="1"/>
            <a:r>
              <a:rPr lang="nl-BE" altLang="en-US" dirty="0" smtClean="0"/>
              <a:t>Doelstellingen </a:t>
            </a:r>
            <a:r>
              <a:rPr lang="nl-BE" altLang="en-US" dirty="0" err="1" smtClean="0"/>
              <a:t>roadmap</a:t>
            </a:r>
            <a:endParaRPr lang="nl-BE" altLang="en-US" dirty="0" smtClean="0"/>
          </a:p>
          <a:p>
            <a:pPr eaLnBrk="1" hangingPunct="1"/>
            <a:endParaRPr lang="nl-BE" altLang="en-US" dirty="0" smtClean="0"/>
          </a:p>
          <a:p>
            <a:pPr lvl="1" eaLnBrk="1" hangingPunct="1"/>
            <a:r>
              <a:rPr lang="nl-BE" altLang="en-US" dirty="0" smtClean="0"/>
              <a:t>voor 100 % van de huisartsen </a:t>
            </a:r>
          </a:p>
          <a:p>
            <a:pPr lvl="2" eaLnBrk="1" hangingPunct="1"/>
            <a:r>
              <a:rPr lang="nl-BE" altLang="en-US" dirty="0" smtClean="0"/>
              <a:t>een EMD voor elke patiënt</a:t>
            </a:r>
          </a:p>
          <a:p>
            <a:pPr lvl="2" eaLnBrk="1" hangingPunct="1"/>
            <a:r>
              <a:rPr lang="nl-BE" altLang="en-US" dirty="0" smtClean="0"/>
              <a:t>publicatie en bijwerking van de </a:t>
            </a:r>
            <a:r>
              <a:rPr lang="nl-BE" altLang="en-US" dirty="0" err="1" smtClean="0"/>
              <a:t>SumEHR</a:t>
            </a:r>
            <a:r>
              <a:rPr lang="nl-BE" altLang="en-US" dirty="0" smtClean="0"/>
              <a:t> in een beveiligde ‘gezondheidskluis‘</a:t>
            </a:r>
          </a:p>
          <a:p>
            <a:pPr lvl="2" eaLnBrk="1" hangingPunct="1"/>
            <a:endParaRPr lang="nl-BE" altLang="en-US" dirty="0" smtClean="0"/>
          </a:p>
          <a:p>
            <a:pPr lvl="1" eaLnBrk="1" hangingPunct="1"/>
            <a:r>
              <a:rPr lang="nl-BE" altLang="en-US" dirty="0" smtClean="0"/>
              <a:t>voor alle andere zorgverstrekkers</a:t>
            </a:r>
          </a:p>
          <a:p>
            <a:pPr lvl="2" eaLnBrk="1" hangingPunct="1"/>
            <a:r>
              <a:rPr lang="nl-BE" altLang="en-US" dirty="0" smtClean="0"/>
              <a:t>definitie van het EMD</a:t>
            </a:r>
          </a:p>
          <a:p>
            <a:pPr lvl="2" eaLnBrk="1" hangingPunct="1"/>
            <a:r>
              <a:rPr lang="nl-BE" altLang="en-US" dirty="0" smtClean="0"/>
              <a:t>publicatie en bijwerking van bepaalde informatie in de beveiligde ‘gezondheidskluizen‘</a:t>
            </a:r>
          </a:p>
          <a:p>
            <a:pPr eaLnBrk="1" hangingPunct="1"/>
            <a:endParaRPr lang="nl-BE" altLang="en-US" dirty="0" smtClean="0"/>
          </a:p>
          <a:p>
            <a:pPr eaLnBrk="1" hangingPunct="1"/>
            <a:r>
              <a:rPr lang="nl-BE" altLang="en-US" dirty="0" smtClean="0"/>
              <a:t>Verantwoordelijke organisatie: RIZIV en </a:t>
            </a:r>
            <a:r>
              <a:rPr lang="nl-BE" altLang="en-US" dirty="0" smtClean="0">
                <a:solidFill>
                  <a:srgbClr val="3E6E5A"/>
                </a:solidFill>
              </a:rPr>
              <a:t>eHealth</a:t>
            </a:r>
            <a:r>
              <a:rPr lang="nl-BE" altLang="en-US" dirty="0" smtClean="0"/>
              <a:t>-platform </a:t>
            </a:r>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23</a:t>
            </a:fld>
            <a:endParaRPr lang="en-US" dirty="0"/>
          </a:p>
        </p:txBody>
      </p:sp>
    </p:spTree>
    <p:extLst>
      <p:ext uri="{BB962C8B-B14F-4D97-AF65-F5344CB8AC3E}">
        <p14:creationId xmlns:p14="http://schemas.microsoft.com/office/powerpoint/2010/main" val="236234072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Geïntegreerd ziekenhuis EPD</a:t>
            </a:r>
            <a:endParaRPr lang="nl-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dirty="0" smtClean="0"/>
              <a:t>EMD = Huisartsen</a:t>
            </a:r>
          </a:p>
          <a:p>
            <a:pPr marL="182880" indent="-182880" eaLnBrk="1" fontAlgn="auto" hangingPunct="1">
              <a:spcAft>
                <a:spcPts val="0"/>
              </a:spcAft>
              <a:buFont typeface="Arial" pitchFamily="34" charset="0"/>
              <a:buChar char="•"/>
              <a:defRPr/>
            </a:pPr>
            <a:r>
              <a:rPr lang="nl-BE" dirty="0" smtClean="0"/>
              <a:t>EPD = Specialisten</a:t>
            </a:r>
          </a:p>
          <a:p>
            <a:pPr marL="182880" indent="-182880" eaLnBrk="1" fontAlgn="auto" hangingPunct="1">
              <a:spcAft>
                <a:spcPts val="0"/>
              </a:spcAft>
              <a:buFont typeface="Arial" pitchFamily="34" charset="0"/>
              <a:buChar char="•"/>
              <a:defRPr/>
            </a:pPr>
            <a:endParaRPr lang="nl-BE" dirty="0"/>
          </a:p>
          <a:p>
            <a:pPr eaLnBrk="1" hangingPunct="1"/>
            <a:r>
              <a:rPr lang="nl-BE" altLang="en-US" dirty="0"/>
              <a:t>Doelstellingen </a:t>
            </a:r>
            <a:r>
              <a:rPr lang="nl-BE" altLang="en-US" dirty="0" err="1" smtClean="0"/>
              <a:t>roadmap</a:t>
            </a:r>
            <a:endParaRPr lang="nl-BE" altLang="en-US" dirty="0"/>
          </a:p>
          <a:p>
            <a:pPr lvl="1" indent="-182880" eaLnBrk="1" fontAlgn="auto" hangingPunct="1">
              <a:spcAft>
                <a:spcPts val="0"/>
              </a:spcAft>
              <a:buFont typeface="Arial" pitchFamily="34" charset="0"/>
              <a:buChar char="•"/>
              <a:defRPr/>
            </a:pPr>
            <a:r>
              <a:rPr lang="nl-NL" dirty="0" smtClean="0"/>
              <a:t>elk </a:t>
            </a:r>
            <a:r>
              <a:rPr lang="nl-NL" dirty="0"/>
              <a:t>ziekenhuis moet </a:t>
            </a:r>
            <a:endParaRPr lang="nl-NL" dirty="0" smtClean="0"/>
          </a:p>
          <a:p>
            <a:pPr lvl="2" indent="-182880" eaLnBrk="1" fontAlgn="auto" hangingPunct="1">
              <a:spcAft>
                <a:spcPts val="0"/>
              </a:spcAft>
              <a:buFont typeface="Arial" pitchFamily="34" charset="0"/>
              <a:buChar char="•"/>
              <a:defRPr/>
            </a:pPr>
            <a:r>
              <a:rPr lang="nl-NL" dirty="0" smtClean="0"/>
              <a:t>een </a:t>
            </a:r>
            <a:r>
              <a:rPr lang="nl-NL" dirty="0"/>
              <a:t>intern operationeel </a:t>
            </a:r>
            <a:r>
              <a:rPr lang="nl-NL" dirty="0" smtClean="0"/>
              <a:t>ICT-meerjarenplan hebben </a:t>
            </a:r>
            <a:r>
              <a:rPr lang="nl-NL" dirty="0"/>
              <a:t>goedgekeurd </a:t>
            </a:r>
            <a:r>
              <a:rPr lang="nl-NL" dirty="0" smtClean="0"/>
              <a:t>om de doelstelling te bereiken</a:t>
            </a:r>
            <a:endParaRPr lang="nl-NL" dirty="0"/>
          </a:p>
          <a:p>
            <a:pPr lvl="2" indent="-182880" eaLnBrk="1" fontAlgn="auto" hangingPunct="1">
              <a:spcAft>
                <a:spcPts val="0"/>
              </a:spcAft>
              <a:buFont typeface="Arial" pitchFamily="34" charset="0"/>
              <a:buChar char="•"/>
              <a:defRPr/>
            </a:pPr>
            <a:r>
              <a:rPr lang="nl-NL" dirty="0" smtClean="0"/>
              <a:t>een </a:t>
            </a:r>
            <a:r>
              <a:rPr lang="nl-NL" dirty="0"/>
              <a:t>beheersstructuur (multidisciplinair coördinatieteam) hebben uitgewerkt om de implementatie, de evaluatie en de actualisering van dat meerjarenplan te </a:t>
            </a:r>
            <a:r>
              <a:rPr lang="nl-NL" dirty="0" smtClean="0"/>
              <a:t>waarborgen</a:t>
            </a:r>
          </a:p>
          <a:p>
            <a:pPr lvl="1" indent="-182880" eaLnBrk="1" fontAlgn="auto" hangingPunct="1">
              <a:spcAft>
                <a:spcPts val="0"/>
              </a:spcAft>
              <a:buFont typeface="Arial" pitchFamily="34" charset="0"/>
              <a:buChar char="•"/>
              <a:defRPr/>
            </a:pPr>
            <a:endParaRPr lang="nl-NL" dirty="0"/>
          </a:p>
          <a:p>
            <a:pPr indent="-182880" eaLnBrk="1" fontAlgn="auto" hangingPunct="1">
              <a:spcAft>
                <a:spcPts val="0"/>
              </a:spcAft>
              <a:buFont typeface="Arial" pitchFamily="34" charset="0"/>
              <a:buChar char="•"/>
              <a:defRPr/>
            </a:pPr>
            <a:r>
              <a:rPr lang="nl-BE" altLang="en-US" dirty="0"/>
              <a:t>Verantwoordelijke organisatie: </a:t>
            </a:r>
            <a:r>
              <a:rPr lang="nl-BE" altLang="en-US" dirty="0" smtClean="0"/>
              <a:t>FOD Volksgezondheid</a:t>
            </a: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24</a:t>
            </a:fld>
            <a:endParaRPr lang="en-US" dirty="0"/>
          </a:p>
        </p:txBody>
      </p:sp>
    </p:spTree>
    <p:extLst>
      <p:ext uri="{BB962C8B-B14F-4D97-AF65-F5344CB8AC3E}">
        <p14:creationId xmlns:p14="http://schemas.microsoft.com/office/powerpoint/2010/main" val="398518203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dirty="0" smtClean="0"/>
              <a:t>Gegevensuitwisseling</a:t>
            </a:r>
            <a:endParaRPr lang="nl-BE" dirty="0"/>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dirty="0" smtClean="0"/>
              <a:t>Hubs-</a:t>
            </a:r>
            <a:r>
              <a:rPr lang="nl-BE" dirty="0" err="1" smtClean="0"/>
              <a:t>Metahub</a:t>
            </a:r>
            <a:r>
              <a:rPr lang="nl-BE" dirty="0" smtClean="0"/>
              <a:t>-systeem = systeem voor de terbeschikkingstelling van medische gegevens tussen zorgverstrekkers</a:t>
            </a:r>
          </a:p>
          <a:p>
            <a:pPr marL="731520" lvl="2" indent="-182880" eaLnBrk="1" fontAlgn="auto" hangingPunct="1">
              <a:spcAft>
                <a:spcPts val="0"/>
              </a:spcAft>
              <a:buFont typeface="Arial" pitchFamily="34" charset="0"/>
              <a:buChar char="•"/>
              <a:defRPr/>
            </a:pPr>
            <a:r>
              <a:rPr lang="nl-BE" dirty="0" smtClean="0"/>
              <a:t>raadplegings- en operatieverslagen</a:t>
            </a:r>
          </a:p>
          <a:p>
            <a:pPr marL="731520" lvl="2" indent="-182880" eaLnBrk="1" fontAlgn="auto" hangingPunct="1">
              <a:spcAft>
                <a:spcPts val="0"/>
              </a:spcAft>
              <a:buFont typeface="Arial" pitchFamily="34" charset="0"/>
              <a:buChar char="•"/>
              <a:defRPr/>
            </a:pPr>
            <a:r>
              <a:rPr lang="nl-BE" dirty="0"/>
              <a:t>o</a:t>
            </a:r>
            <a:r>
              <a:rPr lang="nl-BE" dirty="0" smtClean="0"/>
              <a:t>ntslagbrieven</a:t>
            </a:r>
          </a:p>
          <a:p>
            <a:pPr marL="731520" lvl="2" indent="-182880" eaLnBrk="1" fontAlgn="auto" hangingPunct="1">
              <a:spcAft>
                <a:spcPts val="0"/>
              </a:spcAft>
              <a:buFont typeface="Arial" pitchFamily="34" charset="0"/>
              <a:buChar char="•"/>
              <a:defRPr/>
            </a:pPr>
            <a:r>
              <a:rPr lang="nl-BE" dirty="0" err="1"/>
              <a:t>p</a:t>
            </a:r>
            <a:r>
              <a:rPr lang="nl-BE" dirty="0" err="1" smtClean="0"/>
              <a:t>rotocols</a:t>
            </a:r>
            <a:r>
              <a:rPr lang="nl-BE" dirty="0" smtClean="0"/>
              <a:t> van medische beeldvorming en resultaten van labo-onderzoeken</a:t>
            </a:r>
          </a:p>
          <a:p>
            <a:pPr marL="731520" lvl="2" indent="-182880" eaLnBrk="1" fontAlgn="auto" hangingPunct="1">
              <a:spcAft>
                <a:spcPts val="0"/>
              </a:spcAft>
              <a:buFont typeface="Arial" pitchFamily="34" charset="0"/>
              <a:buChar char="•"/>
              <a:defRPr/>
            </a:pPr>
            <a:r>
              <a:rPr lang="nl-BE" dirty="0" err="1" smtClean="0"/>
              <a:t>SumEHRs</a:t>
            </a:r>
            <a:r>
              <a:rPr lang="nl-BE" dirty="0" smtClean="0"/>
              <a:t>, medicatieschema’s, … in gezondheidskluizen</a:t>
            </a:r>
          </a:p>
          <a:p>
            <a:pPr marL="731520" lvl="2" indent="-182880" eaLnBrk="1" fontAlgn="auto" hangingPunct="1">
              <a:spcAft>
                <a:spcPts val="0"/>
              </a:spcAft>
              <a:buFont typeface="Arial" pitchFamily="34" charset="0"/>
              <a:buChar char="•"/>
              <a:defRPr/>
            </a:pPr>
            <a:r>
              <a:rPr lang="nl-BE" dirty="0" smtClean="0"/>
              <a:t>...</a:t>
            </a:r>
          </a:p>
          <a:p>
            <a:pPr marL="182880" indent="-182880" eaLnBrk="1" fontAlgn="auto" hangingPunct="1">
              <a:spcAft>
                <a:spcPts val="0"/>
              </a:spcAft>
              <a:buFont typeface="Arial" pitchFamily="34" charset="0"/>
              <a:buChar char="•"/>
              <a:defRPr/>
            </a:pPr>
            <a:r>
              <a:rPr lang="nl-BE" dirty="0" smtClean="0"/>
              <a:t>Doel</a:t>
            </a:r>
          </a:p>
          <a:p>
            <a:pPr lvl="1" indent="-182880" eaLnBrk="1" fontAlgn="auto" hangingPunct="1">
              <a:spcAft>
                <a:spcPts val="0"/>
              </a:spcAft>
              <a:buFont typeface="Arial" pitchFamily="34" charset="0"/>
              <a:buChar char="•"/>
              <a:defRPr/>
            </a:pPr>
            <a:r>
              <a:rPr lang="nl-BE" dirty="0" smtClean="0"/>
              <a:t>koppeling van regionale en lokale uitwisselingssystemen van medische gegevens (hubs)</a:t>
            </a:r>
          </a:p>
          <a:p>
            <a:pPr lvl="1" indent="-182880" eaLnBrk="1" fontAlgn="auto" hangingPunct="1">
              <a:spcAft>
                <a:spcPts val="0"/>
              </a:spcAft>
              <a:buFont typeface="Arial" pitchFamily="34" charset="0"/>
              <a:buChar char="•"/>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buFont typeface="Arial" pitchFamily="34" charset="0"/>
              <a:buChar char="•"/>
              <a:defRPr/>
            </a:pPr>
            <a:r>
              <a:rPr lang="nl-BE" dirty="0" smtClean="0"/>
              <a:t>de plaats waar deze documenten opgeslagen zijn</a:t>
            </a:r>
          </a:p>
          <a:p>
            <a:pPr marL="731520" lvl="2" indent="-182880" eaLnBrk="1" fontAlgn="auto" hangingPunct="1">
              <a:spcAft>
                <a:spcPts val="0"/>
              </a:spcAft>
              <a:buFont typeface="Arial" pitchFamily="34" charset="0"/>
              <a:buChar char="•"/>
              <a:defRPr/>
            </a:pPr>
            <a:r>
              <a:rPr lang="nl-BE" dirty="0" smtClean="0"/>
              <a:t>de plaats waar de zorgverstrekker inlogt in het systeem</a:t>
            </a:r>
          </a:p>
          <a:p>
            <a:pPr marL="1005840" lvl="3"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25</a:t>
            </a:fld>
            <a:endParaRPr lang="en-US" dirty="0"/>
          </a:p>
        </p:txBody>
      </p:sp>
    </p:spTree>
    <p:extLst>
      <p:ext uri="{BB962C8B-B14F-4D97-AF65-F5344CB8AC3E}">
        <p14:creationId xmlns:p14="http://schemas.microsoft.com/office/powerpoint/2010/main" val="106711412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a:t>
            </a:r>
            <a:r>
              <a:rPr lang="nl-BE" dirty="0" err="1" smtClean="0"/>
              <a:t>Metahub</a:t>
            </a:r>
            <a:r>
              <a:rPr lang="nl-BE" dirty="0" smtClean="0"/>
              <a:t> - Schema</a:t>
            </a:r>
            <a:endParaRPr lang="nl-BE"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a:t>
            </a:r>
            <a:r>
              <a:rPr lang="nl-BE" altLang="en-US" sz="1200" dirty="0" err="1"/>
              <a:t>Cozo</a:t>
            </a:r>
            <a:r>
              <a:rPr lang="nl-BE" altLang="en-US" sz="1200" dirty="0"/>
              <a:t>)</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err="1"/>
              <a:t>Réseau</a:t>
            </a:r>
            <a:r>
              <a:rPr lang="nl-BE" altLang="en-US" sz="1200" dirty="0"/>
              <a:t> Santé Wallon (RSW)</a:t>
            </a:r>
          </a:p>
          <a:p>
            <a:pPr marL="800100" lvl="4" indent="-285750"/>
            <a:r>
              <a:rPr lang="nl-BE" altLang="en-US" sz="1200" dirty="0" err="1"/>
              <a:t>Réseau</a:t>
            </a:r>
            <a:r>
              <a:rPr lang="nl-BE" altLang="en-US" sz="1200" dirty="0"/>
              <a:t> Santé </a:t>
            </a:r>
            <a:r>
              <a:rPr lang="nl-BE" altLang="en-US" sz="1200" dirty="0" err="1"/>
              <a:t>Bruxellois</a:t>
            </a:r>
            <a:r>
              <a:rPr lang="nl-BE" altLang="en-US" sz="1200" dirty="0"/>
              <a:t> (RSB)</a:t>
            </a:r>
          </a:p>
          <a:p>
            <a:pPr marL="101600" indent="-101600" algn="ctr">
              <a:spcBef>
                <a:spcPct val="50000"/>
              </a:spcBef>
              <a:buSzPct val="100000"/>
            </a:pPr>
            <a:endParaRPr lang="nl-BE" altLang="en-US" b="1" dirty="0">
              <a:solidFill>
                <a:srgbClr val="000000"/>
              </a:solidFill>
            </a:endParaRPr>
          </a:p>
        </p:txBody>
      </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26</a:t>
            </a:fld>
            <a:endParaRPr lang="en-US" dirty="0"/>
          </a:p>
        </p:txBody>
      </p:sp>
    </p:spTree>
    <p:extLst>
      <p:ext uri="{BB962C8B-B14F-4D97-AF65-F5344CB8AC3E}">
        <p14:creationId xmlns:p14="http://schemas.microsoft.com/office/powerpoint/2010/main" val="141539108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27</a:t>
            </a:fld>
            <a:endParaRPr lang="en-US" dirty="0"/>
          </a:p>
        </p:txBody>
      </p:sp>
    </p:spTree>
    <p:extLst>
      <p:ext uri="{BB962C8B-B14F-4D97-AF65-F5344CB8AC3E}">
        <p14:creationId xmlns:p14="http://schemas.microsoft.com/office/powerpoint/2010/main" val="5056597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28</a:t>
            </a:fld>
            <a:endParaRPr lang="en-US" dirty="0"/>
          </a:p>
        </p:txBody>
      </p:sp>
    </p:spTree>
    <p:extLst>
      <p:ext uri="{BB962C8B-B14F-4D97-AF65-F5344CB8AC3E}">
        <p14:creationId xmlns:p14="http://schemas.microsoft.com/office/powerpoint/2010/main" val="36636672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smtClean="0"/>
              <a:t>Extramurale gegevens: kluizen</a:t>
            </a:r>
            <a:endParaRPr lang="fr-BE"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29</a:t>
            </a:fld>
            <a:endParaRPr lang="en-US" dirty="0"/>
          </a:p>
        </p:txBody>
      </p:sp>
    </p:spTree>
    <p:extLst>
      <p:ext uri="{BB962C8B-B14F-4D97-AF65-F5344CB8AC3E}">
        <p14:creationId xmlns:p14="http://schemas.microsoft.com/office/powerpoint/2010/main" val="224603643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Zorg op afstand (monitoring, bijstand, raadpleging, diagnose, operatie , …), oa thuiszorg</a:t>
            </a:r>
          </a:p>
          <a:p>
            <a:pPr marL="182880" indent="-182880" eaLnBrk="1" fontAlgn="auto" hangingPunct="1">
              <a:spcAft>
                <a:spcPts val="0"/>
              </a:spcAft>
              <a:buFont typeface="Arial" pitchFamily="34" charset="0"/>
              <a:buChar char="•"/>
              <a:defRPr/>
            </a:pPr>
            <a:r>
              <a:rPr lang="nl-BE" altLang="en-US" smtClean="0">
                <a:sym typeface="Arial" charset="0"/>
              </a:rPr>
              <a:t>Mobiele zorg</a:t>
            </a:r>
          </a:p>
          <a:p>
            <a:pPr marL="182880" indent="-182880" eaLnBrk="1" fontAlgn="auto" hangingPunct="1">
              <a:spcAft>
                <a:spcPts val="0"/>
              </a:spcAft>
              <a:buFont typeface="Arial" pitchFamily="34" charset="0"/>
              <a:buChar char="•"/>
              <a:defRPr/>
            </a:pPr>
            <a:r>
              <a:rPr lang="nl-BE" altLang="en-US" smtClean="0">
                <a:sym typeface="Arial" charset="0"/>
              </a:rPr>
              <a:t>Geïntegreerde, multidisciplinaire en transmurale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Patiëntgerichte zorg en empowerment van de patiënt</a:t>
            </a:r>
          </a:p>
          <a:p>
            <a:pPr marL="182880" indent="-182880" eaLnBrk="1" fontAlgn="auto" hangingPunct="1">
              <a:spcAft>
                <a:spcPts val="0"/>
              </a:spcAft>
              <a:buFont typeface="Arial" pitchFamily="34" charset="0"/>
              <a:buChar char="•"/>
              <a:defRPr/>
            </a:pPr>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pPr marL="182880" indent="-182880" eaLnBrk="1" fontAlgn="auto" hangingPunct="1">
              <a:spcAft>
                <a:spcPts val="0"/>
              </a:spcAft>
              <a:buFont typeface="Arial" pitchFamily="34" charset="0"/>
              <a:buChar char="•"/>
              <a:defRPr/>
            </a:pPr>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pPr marL="182880" indent="-182880" eaLnBrk="1" fontAlgn="auto" hangingPunct="1">
              <a:spcAft>
                <a:spcPts val="0"/>
              </a:spcAft>
              <a:buFont typeface="Arial" pitchFamily="34" charset="0"/>
              <a:buChar char="•"/>
              <a:defRPr/>
            </a:pPr>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pPr marL="182880" indent="-182880" eaLnBrk="1" fontAlgn="auto" hangingPunct="1">
              <a:spcAft>
                <a:spcPts val="0"/>
              </a:spcAft>
              <a:buFont typeface="Arial" pitchFamily="34" charset="0"/>
              <a:buChar char="•"/>
              <a:defRPr/>
            </a:pPr>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Delen van gegevens</a:t>
            </a:r>
          </a:p>
          <a:p>
            <a:pPr marL="285750" indent="-285750" eaLnBrk="1" fontAlgn="auto" hangingPunct="1">
              <a:spcAft>
                <a:spcPts val="0"/>
              </a:spcAft>
              <a:buFont typeface="Arial" pitchFamily="34" charset="0"/>
              <a:buChar char="•"/>
              <a:defRPr/>
            </a:pPr>
            <a:r>
              <a:rPr lang="nl-BE" dirty="0" smtClean="0"/>
              <a:t>elke actor houdt zijn eigen dossier bij</a:t>
            </a:r>
          </a:p>
          <a:p>
            <a:pPr marL="285750" indent="-285750" eaLnBrk="1" fontAlgn="auto" hangingPunct="1">
              <a:spcAft>
                <a:spcPts val="0"/>
              </a:spcAft>
              <a:buFont typeface="Arial" pitchFamily="34" charset="0"/>
              <a:buChar char="•"/>
              <a:defRPr/>
            </a:pPr>
            <a:r>
              <a:rPr lang="nl-BE" dirty="0" smtClean="0"/>
              <a:t>maar kan bepaalde onderdelen ervan delen met andere actoren</a:t>
            </a:r>
          </a:p>
          <a:p>
            <a:pPr eaLnBrk="1" fontAlgn="auto" hangingPunct="1">
              <a:spcAft>
                <a:spcPts val="0"/>
              </a:spcAft>
              <a:buFont typeface="Arial" pitchFamily="34" charset="0"/>
              <a:buNone/>
              <a:defRPr/>
            </a:pPr>
            <a:r>
              <a:rPr lang="nl-BE" dirty="0" smtClean="0"/>
              <a:t>Voorbeelden</a:t>
            </a:r>
          </a:p>
          <a:p>
            <a:pPr marL="285750" lvl="1" indent="-285750" eaLnBrk="1" fontAlgn="auto" hangingPunct="1">
              <a:spcAft>
                <a:spcPts val="0"/>
              </a:spcAft>
              <a:buFont typeface="Arial" pitchFamily="34" charset="0"/>
              <a:buChar char="•"/>
              <a:defRPr/>
            </a:pPr>
            <a:r>
              <a:rPr lang="nl-BE" sz="1400" dirty="0"/>
              <a:t>medicatieschema</a:t>
            </a:r>
          </a:p>
          <a:p>
            <a:pPr marL="285750" lvl="1" indent="-285750" eaLnBrk="1" fontAlgn="auto" hangingPunct="1">
              <a:spcAft>
                <a:spcPts val="0"/>
              </a:spcAft>
              <a:buFont typeface="Arial" pitchFamily="34" charset="0"/>
              <a:buChar char="•"/>
              <a:defRPr/>
            </a:pPr>
            <a:r>
              <a:rPr lang="nl-BE" sz="1400" dirty="0" err="1"/>
              <a:t>SumEHR</a:t>
            </a:r>
            <a:endParaRPr lang="nl-BE" sz="1400" dirty="0"/>
          </a:p>
          <a:p>
            <a:pPr marL="285750" lvl="1" indent="-285750" eaLnBrk="1" fontAlgn="auto" hangingPunct="1">
              <a:spcAft>
                <a:spcPts val="0"/>
              </a:spcAft>
              <a:buFont typeface="Arial" pitchFamily="34" charset="0"/>
              <a:buChar char="•"/>
              <a:defRPr/>
            </a:pPr>
            <a:r>
              <a:rPr lang="nl-BE" sz="1400" dirty="0"/>
              <a:t>parameters</a:t>
            </a:r>
          </a:p>
          <a:p>
            <a:pPr marL="285750" lvl="1" indent="-285750" eaLnBrk="1" fontAlgn="auto" hangingPunct="1">
              <a:spcAft>
                <a:spcPts val="0"/>
              </a:spcAft>
              <a:buFont typeface="Arial" pitchFamily="34" charset="0"/>
              <a:buChar char="•"/>
              <a:defRPr/>
            </a:pPr>
            <a:r>
              <a:rPr lang="nl-BE" sz="1400" dirty="0"/>
              <a:t>journaal</a:t>
            </a:r>
          </a:p>
          <a:p>
            <a:pPr marL="285750" lvl="1" indent="-285750" eaLnBrk="1" fontAlgn="auto" hangingPunct="1">
              <a:spcAft>
                <a:spcPts val="0"/>
              </a:spcAft>
              <a:buFont typeface="Arial" pitchFamily="34" charset="0"/>
              <a:buChar char="•"/>
              <a:defRPr/>
            </a:pPr>
            <a:r>
              <a:rPr lang="nl-BE" sz="1400" dirty="0"/>
              <a:t> …</a:t>
            </a:r>
            <a:endParaRPr lang="en-US" sz="1400" dirty="0"/>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EF713CA-6646-4FDC-B69D-D9A69BD7CF9C}" type="slidenum">
              <a:rPr lang="en-US" smtClean="0"/>
              <a:pPr>
                <a:defRPr/>
              </a:pPr>
              <a:t>30</a:t>
            </a:fld>
            <a:endParaRPr lang="en-US" dirty="0"/>
          </a:p>
        </p:txBody>
      </p:sp>
    </p:spTree>
    <p:extLst>
      <p:ext uri="{BB962C8B-B14F-4D97-AF65-F5344CB8AC3E}">
        <p14:creationId xmlns:p14="http://schemas.microsoft.com/office/powerpoint/2010/main" val="1175822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Toegang voor</a:t>
            </a:r>
            <a:br>
              <a:rPr lang="nl-BE" dirty="0" smtClean="0"/>
            </a:br>
            <a:r>
              <a:rPr lang="nl-BE" dirty="0" smtClean="0"/>
              <a:t>zorgverstrekkers</a:t>
            </a:r>
          </a:p>
          <a:p>
            <a:pPr marL="285750" indent="-285750" eaLnBrk="1" fontAlgn="auto" hangingPunct="1">
              <a:spcAft>
                <a:spcPts val="0"/>
              </a:spcAft>
              <a:buFont typeface="Arial" pitchFamily="34" charset="0"/>
              <a:buChar char="•"/>
              <a:defRPr/>
            </a:pPr>
            <a:r>
              <a:rPr lang="nl-BE" dirty="0" smtClean="0"/>
              <a:t>met een “zorgrelatie”</a:t>
            </a:r>
          </a:p>
          <a:p>
            <a:pPr marL="285750" indent="-285750" eaLnBrk="1" fontAlgn="auto" hangingPunct="1">
              <a:spcAft>
                <a:spcPts val="0"/>
              </a:spcAft>
              <a:buFont typeface="Arial" pitchFamily="34" charset="0"/>
              <a:buChar char="•"/>
              <a:defRPr/>
            </a:pPr>
            <a:r>
              <a:rPr lang="nl-BE" dirty="0" smtClean="0"/>
              <a:t>afhankelijk van hun rol</a:t>
            </a:r>
          </a:p>
          <a:p>
            <a:pPr eaLnBrk="1" fontAlgn="auto" hangingPunct="1">
              <a:spcAft>
                <a:spcPts val="0"/>
              </a:spcAft>
              <a:buFont typeface="Arial" pitchFamily="34" charset="0"/>
              <a:buNone/>
              <a:defRPr/>
            </a:pPr>
            <a:r>
              <a:rPr lang="nl-BE" dirty="0" smtClean="0"/>
              <a:t>Geen toegang voor</a:t>
            </a:r>
          </a:p>
          <a:p>
            <a:pPr marL="285750" indent="-285750" eaLnBrk="1" fontAlgn="auto" hangingPunct="1">
              <a:spcAft>
                <a:spcPts val="0"/>
              </a:spcAft>
              <a:buFont typeface="Arial" pitchFamily="34" charset="0"/>
              <a:buChar char="•"/>
              <a:defRPr/>
            </a:pPr>
            <a:r>
              <a:rPr lang="nl-BE" dirty="0"/>
              <a:t>IT-administrators, </a:t>
            </a:r>
            <a:r>
              <a:rPr lang="nl-BE" dirty="0" err="1"/>
              <a:t>hoster</a:t>
            </a:r>
            <a:r>
              <a:rPr lang="nl-BE" dirty="0"/>
              <a:t>,..</a:t>
            </a:r>
          </a:p>
          <a:p>
            <a:pPr marL="285750" indent="-285750" eaLnBrk="1" fontAlgn="auto" hangingPunct="1">
              <a:spcAft>
                <a:spcPts val="0"/>
              </a:spcAft>
              <a:buFont typeface="Arial" pitchFamily="34" charset="0"/>
              <a:buChar char="•"/>
              <a:defRPr/>
            </a:pPr>
            <a:r>
              <a:rPr lang="nl-BE" dirty="0">
                <a:solidFill>
                  <a:srgbClr val="3E6E5A"/>
                </a:solidFill>
              </a:rPr>
              <a:t>eHealth</a:t>
            </a:r>
            <a:r>
              <a:rPr lang="nl-BE" dirty="0"/>
              <a:t>-platform</a:t>
            </a:r>
          </a:p>
          <a:p>
            <a:pPr marL="285750" indent="-285750" eaLnBrk="1" fontAlgn="auto" hangingPunct="1">
              <a:spcAft>
                <a:spcPts val="0"/>
              </a:spcAft>
              <a:buFont typeface="Arial" pitchFamily="34" charset="0"/>
              <a:buChar char="•"/>
              <a:defRPr/>
            </a:pPr>
            <a:r>
              <a:rPr lang="nl-BE" dirty="0"/>
              <a:t>overheid</a:t>
            </a:r>
          </a:p>
          <a:p>
            <a:pPr marL="285750" indent="-285750" eaLnBrk="1" fontAlgn="auto" hangingPunct="1">
              <a:spcAft>
                <a:spcPts val="0"/>
              </a:spcAft>
              <a:buFont typeface="Arial" pitchFamily="34" charset="0"/>
              <a:buChar char="•"/>
              <a:defRPr/>
            </a:pPr>
            <a:r>
              <a:rPr lang="nl-BE" dirty="0"/>
              <a:t>zonder de actieve medewerking van de </a:t>
            </a:r>
            <a:br>
              <a:rPr lang="nl-BE" dirty="0"/>
            </a:br>
            <a:r>
              <a:rPr lang="nl-BE" dirty="0"/>
              <a:t>houder van de 2e sleutel </a:t>
            </a:r>
            <a:endParaRPr lang="en-US" dirty="0"/>
          </a:p>
          <a:p>
            <a:pPr eaLnBrk="1" fontAlgn="auto" hangingPunct="1">
              <a:spcAft>
                <a:spcPts val="0"/>
              </a:spcAft>
              <a:buFont typeface="Arial" pitchFamily="34" charset="0"/>
              <a:buNone/>
              <a:defRPr/>
            </a:pPr>
            <a:endParaRPr lang="en-US"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EF713CA-6646-4FDC-B69D-D9A69BD7CF9C}" type="slidenum">
              <a:rPr lang="en-US" smtClean="0"/>
              <a:pPr>
                <a:defRPr/>
              </a:pPr>
              <a:t>31</a:t>
            </a:fld>
            <a:endParaRPr lang="en-US" dirty="0"/>
          </a:p>
        </p:txBody>
      </p:sp>
    </p:spTree>
    <p:extLst>
      <p:ext uri="{BB962C8B-B14F-4D97-AF65-F5344CB8AC3E}">
        <p14:creationId xmlns:p14="http://schemas.microsoft.com/office/powerpoint/2010/main" val="264053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32</a:t>
            </a:fld>
            <a:endParaRPr lang="fr-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07" y="862642"/>
            <a:ext cx="8607330" cy="560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67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smtClean="0">
                <a:solidFill>
                  <a:schemeClr val="bg1"/>
                </a:solidFill>
              </a:rPr>
              <a:t>11/03/2017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33</a:t>
            </a:fld>
            <a:endParaRPr lang="fr-BE"/>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43" y="957531"/>
            <a:ext cx="8912013" cy="581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675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34</a:t>
            </a:fld>
            <a:endParaRPr lang="fr-B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8" y="648968"/>
            <a:ext cx="8816346" cy="574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608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Toegangsmatrix</a:t>
            </a:r>
            <a:endParaRPr lang="nl-BE" dirty="0"/>
          </a:p>
        </p:txBody>
      </p:sp>
      <p:sp>
        <p:nvSpPr>
          <p:cNvPr id="4099" name="Rectangle 3"/>
          <p:cNvSpPr>
            <a:spLocks noGrp="1" noChangeArrowheads="1"/>
          </p:cNvSpPr>
          <p:nvPr>
            <p:ph idx="1"/>
          </p:nvPr>
        </p:nvSpPr>
        <p:spPr/>
        <p:txBody>
          <a:bodyPr/>
          <a:lstStyle/>
          <a:p>
            <a:pPr marL="0" indent="0">
              <a:buNone/>
            </a:pPr>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11/03/2017</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35</a:t>
            </a:fld>
            <a:endParaRPr lang="nl-BE" dirty="0"/>
          </a:p>
        </p:txBody>
      </p:sp>
      <p:graphicFrame>
        <p:nvGraphicFramePr>
          <p:cNvPr id="7" name="Object 6"/>
          <p:cNvGraphicFramePr>
            <a:graphicFrameLocks noChangeAspect="1"/>
          </p:cNvGraphicFramePr>
          <p:nvPr>
            <p:extLst>
              <p:ext uri="{D42A27DB-BD31-4B8C-83A1-F6EECF244321}">
                <p14:modId xmlns:p14="http://schemas.microsoft.com/office/powerpoint/2010/main" val="784389679"/>
              </p:ext>
            </p:extLst>
          </p:nvPr>
        </p:nvGraphicFramePr>
        <p:xfrm>
          <a:off x="611560" y="1992564"/>
          <a:ext cx="7969423" cy="3984712"/>
        </p:xfrm>
        <a:graphic>
          <a:graphicData uri="http://schemas.openxmlformats.org/presentationml/2006/ole">
            <mc:AlternateContent xmlns:mc="http://schemas.openxmlformats.org/markup-compatibility/2006">
              <mc:Choice xmlns:v="urn:schemas-microsoft-com:vml" Requires="v">
                <p:oleObj spid="_x0000_s2077" name="Worksheet" r:id="rId5" imgW="11772900" imgH="5886450" progId="Excel.Sheet.12">
                  <p:embed/>
                </p:oleObj>
              </mc:Choice>
              <mc:Fallback>
                <p:oleObj name="Worksheet" r:id="rId5" imgW="11772900" imgH="5886450" progId="Excel.Sheet.12">
                  <p:embed/>
                  <p:pic>
                    <p:nvPicPr>
                      <p:cNvPr id="0" name=""/>
                      <p:cNvPicPr/>
                      <p:nvPr/>
                    </p:nvPicPr>
                    <p:blipFill>
                      <a:blip r:embed="rId6"/>
                      <a:stretch>
                        <a:fillRect/>
                      </a:stretch>
                    </p:blipFill>
                    <p:spPr>
                      <a:xfrm>
                        <a:off x="611560" y="1992564"/>
                        <a:ext cx="7969423" cy="3984712"/>
                      </a:xfrm>
                      <a:prstGeom prst="rect">
                        <a:avLst/>
                      </a:prstGeom>
                    </p:spPr>
                  </p:pic>
                </p:oleObj>
              </mc:Fallback>
            </mc:AlternateContent>
          </a:graphicData>
        </a:graphic>
      </p:graphicFrame>
    </p:spTree>
    <p:extLst>
      <p:ext uri="{BB962C8B-B14F-4D97-AF65-F5344CB8AC3E}">
        <p14:creationId xmlns:p14="http://schemas.microsoft.com/office/powerpoint/2010/main" val="173448852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Noodzakelijke voorwaarde voor de uitwisseling van gezondheidsgegevens: toestemming van de patiënt tot de elektronische delen van zijn gezondheidsgegevens</a:t>
            </a:r>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indent="-182880" eaLnBrk="1" fontAlgn="auto" hangingPunct="1">
              <a:spcAft>
                <a:spcPts val="0"/>
              </a:spcAft>
              <a:buFont typeface="Arial" pitchFamily="34" charset="0"/>
              <a:buChar char="•"/>
              <a:defRPr/>
            </a:pPr>
            <a:endParaRPr lang="nl-BE" altLang="en-US" dirty="0" smtClean="0"/>
          </a:p>
          <a:p>
            <a:pPr lvl="1" indent="-182880" eaLnBrk="1" fontAlgn="auto" hangingPunct="1">
              <a:spcAft>
                <a:spcPts val="0"/>
              </a:spcAft>
              <a:buFont typeface="Arial" pitchFamily="34" charset="0"/>
              <a:buChar char="•"/>
              <a:defRPr/>
            </a:pPr>
            <a:r>
              <a:rPr lang="nl-BE" dirty="0" smtClean="0"/>
              <a:t>enkel tussen zorgverstrekkers/instellingen die een therapeutische relatie/zorgrelatie hebben met de patiënt (</a:t>
            </a:r>
            <a:r>
              <a:rPr lang="nl-BE" dirty="0" err="1" smtClean="0"/>
              <a:t>bvb</a:t>
            </a:r>
            <a:r>
              <a:rPr lang="nl-BE" dirty="0" smtClean="0"/>
              <a:t>. geen toegang voor arbeidsgeneesheer)</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dirty="0" smtClean="0"/>
              <a:t>registratie van de toestemming door de patiënt zelf of via zijn arts, apotheker, ziekenfonds of ziekenhuis </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36</a:t>
            </a:fld>
            <a:endParaRPr lang="en-US" dirty="0"/>
          </a:p>
        </p:txBody>
      </p:sp>
    </p:spTree>
    <p:extLst>
      <p:ext uri="{BB962C8B-B14F-4D97-AF65-F5344CB8AC3E}">
        <p14:creationId xmlns:p14="http://schemas.microsoft.com/office/powerpoint/2010/main" val="172176791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4035" name="Rectangle 3"/>
          <p:cNvSpPr>
            <a:spLocks noGrp="1" noChangeArrowheads="1"/>
          </p:cNvSpPr>
          <p:nvPr>
            <p:ph idx="1"/>
          </p:nvPr>
        </p:nvSpPr>
        <p:spPr/>
        <p:txBody>
          <a:bodyPr/>
          <a:lstStyle/>
          <a:p>
            <a:pPr eaLnBrk="1" hangingPunct="1"/>
            <a:endParaRPr lang="nl-BE" altLang="en-US" dirty="0" smtClean="0"/>
          </a:p>
          <a:p>
            <a:pPr eaLnBrk="1" hangingPunct="1"/>
            <a:r>
              <a:rPr lang="nl-BE" altLang="en-US" dirty="0" smtClean="0"/>
              <a:t>Mogelijkheid tot uitsluiting van een zorgverstrekker</a:t>
            </a:r>
          </a:p>
          <a:p>
            <a:pPr lvl="1" eaLnBrk="1" hangingPunct="1"/>
            <a:endParaRPr lang="nl-BE" altLang="en-US" dirty="0" smtClean="0"/>
          </a:p>
          <a:p>
            <a:pPr eaLnBrk="1" hangingPunct="1"/>
            <a:r>
              <a:rPr lang="nl-BE" altLang="en-US" dirty="0" smtClean="0"/>
              <a:t>Mogelijkheid om zijn toestemming in te trekken</a:t>
            </a:r>
          </a:p>
          <a:p>
            <a:pPr lvl="1" eaLnBrk="1" hangingPunct="1"/>
            <a:endParaRPr lang="nl-BE" altLang="en-US" dirty="0" smtClean="0"/>
          </a:p>
          <a:p>
            <a:pPr eaLnBrk="1" hangingPunct="1"/>
            <a:r>
              <a:rPr lang="nl-BE" altLang="en-US" dirty="0" smtClean="0"/>
              <a:t>Mogelijkheid om op elk moment zijn toestemmingsprofiel te wijzigen, zonder restrictie inzake wijzigingen</a:t>
            </a:r>
          </a:p>
          <a:p>
            <a:pPr eaLnBrk="1" hangingPunct="1"/>
            <a:endParaRPr lang="nl-BE" altLang="en-US" dirty="0" smtClean="0"/>
          </a:p>
          <a:p>
            <a:pPr eaLnBrk="1" hangingPunct="1"/>
            <a:r>
              <a:rPr lang="nl-BE" altLang="en-US" dirty="0" smtClean="0"/>
              <a:t>Mogelijkheid om te zien wie de geïnformeerde toestemming heeft ingebracht/gewijzigd</a:t>
            </a:r>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37</a:t>
            </a:fld>
            <a:endParaRPr lang="en-US" dirty="0"/>
          </a:p>
        </p:txBody>
      </p:sp>
    </p:spTree>
    <p:extLst>
      <p:ext uri="{BB962C8B-B14F-4D97-AF65-F5344CB8AC3E}">
        <p14:creationId xmlns:p14="http://schemas.microsoft.com/office/powerpoint/2010/main" val="98926443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dirty="0" err="1" smtClean="0">
                <a:solidFill>
                  <a:srgbClr val="3E6E5A"/>
                </a:solidFill>
              </a:rPr>
              <a:t>eHealth</a:t>
            </a:r>
            <a:r>
              <a:rPr lang="nl-BE" altLang="en-US" dirty="0" err="1" smtClean="0"/>
              <a:t>Consent</a:t>
            </a:r>
            <a:endParaRPr lang="nl-BE" dirty="0"/>
          </a:p>
        </p:txBody>
      </p:sp>
      <p:sp>
        <p:nvSpPr>
          <p:cNvPr id="4301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450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364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092D60-1784-4708-9BC1-5449CCE5C43B}" type="slidenum">
              <a:rPr lang="en-US" smtClean="0"/>
              <a:pPr>
                <a:defRPr/>
              </a:pPr>
              <a:t>38</a:t>
            </a:fld>
            <a:endParaRPr lang="en-US" dirty="0"/>
          </a:p>
        </p:txBody>
      </p:sp>
    </p:spTree>
    <p:extLst>
      <p:ext uri="{BB962C8B-B14F-4D97-AF65-F5344CB8AC3E}">
        <p14:creationId xmlns:p14="http://schemas.microsoft.com/office/powerpoint/2010/main" val="253953453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a:t>
            </a:r>
            <a:endParaRPr lang="nl-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39</a:t>
            </a:fld>
            <a:endParaRPr lang="en-US" dirty="0"/>
          </a:p>
        </p:txBody>
      </p:sp>
    </p:spTree>
    <p:extLst>
      <p:ext uri="{BB962C8B-B14F-4D97-AF65-F5344CB8AC3E}">
        <p14:creationId xmlns:p14="http://schemas.microsoft.com/office/powerpoint/2010/main" val="980293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lstStyle/>
          <a:p>
            <a:pPr eaLnBrk="1" hangingPunct="1"/>
            <a:r>
              <a:rPr lang="nl-BE" altLang="en-US" sz="2200" smtClean="0">
                <a:sym typeface="Arial" charset="0"/>
              </a:rPr>
              <a:t>Een samenwerking</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Efficiënte en veilige</a:t>
            </a:r>
            <a:r>
              <a:rPr lang="nl-BE" altLang="en-US" sz="2200" smtClean="0"/>
              <a:t> </a:t>
            </a:r>
            <a:r>
              <a:rPr lang="nl-BE" altLang="en-US" sz="2200" smtClean="0">
                <a:sym typeface="Arial" charset="0"/>
              </a:rPr>
              <a:t>elektronische</a:t>
            </a:r>
            <a:r>
              <a:rPr lang="nl-BE" altLang="en-US" sz="2200" smtClean="0"/>
              <a:t> </a:t>
            </a:r>
            <a:r>
              <a:rPr lang="nl-BE" altLang="en-US" sz="2200" smtClean="0">
                <a:sym typeface="Arial" charset="0"/>
              </a:rPr>
              <a:t>communicatie</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Kwaliteitsvolle,</a:t>
            </a:r>
            <a:r>
              <a:rPr lang="nl-BE" altLang="en-US" sz="2200" smtClean="0"/>
              <a:t> </a:t>
            </a:r>
            <a:r>
              <a:rPr lang="nl-BE" altLang="en-US" sz="2200" smtClean="0">
                <a:sym typeface="Arial" charset="0"/>
              </a:rPr>
              <a:t>specialisme-overschrijdende</a:t>
            </a:r>
            <a:r>
              <a:rPr lang="nl-BE" altLang="en-US" sz="2200" smtClean="0"/>
              <a:t> </a:t>
            </a:r>
            <a:r>
              <a:rPr lang="nl-BE" altLang="en-US" sz="2200" smtClean="0">
                <a:sym typeface="Arial" charset="0"/>
              </a:rPr>
              <a:t>elektronische patiëntendossiers</a:t>
            </a:r>
          </a:p>
          <a:p>
            <a:pPr eaLnBrk="1" hangingPunct="1"/>
            <a:r>
              <a:rPr lang="nl-BE" altLang="en-US" sz="2200" smtClean="0">
                <a:sym typeface="Arial" charset="0"/>
              </a:rPr>
              <a:t>Zorgplannen en zorgtrajecten</a:t>
            </a:r>
          </a:p>
          <a:p>
            <a:pPr eaLnBrk="1" hangingPunct="1"/>
            <a:r>
              <a:rPr lang="nl-BE" altLang="en-US" sz="2200" smtClean="0">
                <a:sym typeface="Arial" charset="0"/>
              </a:rPr>
              <a:t>Geoptimaliseerde</a:t>
            </a:r>
            <a:r>
              <a:rPr lang="nl-BE" altLang="en-US" sz="2200" smtClean="0"/>
              <a:t> </a:t>
            </a:r>
            <a:r>
              <a:rPr lang="nl-BE" altLang="en-US" sz="2200" smtClean="0">
                <a:sym typeface="Arial" charset="0"/>
              </a:rPr>
              <a:t>administratieve</a:t>
            </a:r>
            <a:r>
              <a:rPr lang="nl-BE" altLang="en-US" sz="2200" smtClean="0"/>
              <a:t> </a:t>
            </a:r>
            <a:r>
              <a:rPr lang="nl-BE" altLang="en-US" sz="2200" smtClean="0">
                <a:sym typeface="Arial" charset="0"/>
              </a:rPr>
              <a:t>processen</a:t>
            </a:r>
          </a:p>
          <a:p>
            <a:pPr eaLnBrk="1" hangingPunct="1"/>
            <a:r>
              <a:rPr lang="nl-BE" altLang="en-US" sz="2200" smtClean="0">
                <a:sym typeface="Arial" charset="0"/>
              </a:rPr>
              <a:t>Technische en semantische</a:t>
            </a:r>
            <a:r>
              <a:rPr lang="nl-BE" altLang="en-US" sz="2200" smtClean="0"/>
              <a:t> </a:t>
            </a:r>
            <a:r>
              <a:rPr lang="nl-BE" altLang="en-US" sz="2200" smtClean="0">
                <a:sym typeface="Arial" charset="0"/>
              </a:rPr>
              <a:t>interoperabiliteit</a:t>
            </a:r>
          </a:p>
          <a:p>
            <a:pPr eaLnBrk="1" hangingPunct="1"/>
            <a:r>
              <a:rPr lang="nl-BE" altLang="en-US" sz="2200" smtClean="0">
                <a:sym typeface="Arial" charset="0"/>
              </a:rPr>
              <a:t>Waarborgen inzake</a:t>
            </a:r>
          </a:p>
          <a:p>
            <a:pPr lvl="1" eaLnBrk="1" hangingPunct="1"/>
            <a:r>
              <a:rPr lang="nl-BE" altLang="en-US" smtClean="0">
                <a:sym typeface="Arial" charset="0"/>
              </a:rPr>
              <a:t>informatieveiligheid</a:t>
            </a:r>
          </a:p>
          <a:p>
            <a:pPr lvl="1" eaLnBrk="1" hangingPunct="1"/>
            <a:r>
              <a:rPr lang="nl-BE" altLang="en-US" smtClean="0">
                <a:sym typeface="Arial" charset="0"/>
              </a:rPr>
              <a:t>bescherming van de persoonlijke</a:t>
            </a:r>
            <a:r>
              <a:rPr lang="nl-BE" altLang="en-US" smtClean="0"/>
              <a:t> </a:t>
            </a:r>
            <a:r>
              <a:rPr lang="nl-BE" altLang="en-US" smtClean="0">
                <a:sym typeface="Arial" charset="0"/>
              </a:rPr>
              <a:t>levenssfeer</a:t>
            </a:r>
          </a:p>
          <a:p>
            <a:pPr lvl="1" eaLnBrk="1" hangingPunct="1"/>
            <a:r>
              <a:rPr lang="nl-BE" altLang="en-US" smtClean="0">
                <a:sym typeface="Arial" charset="0"/>
              </a:rPr>
              <a:t>naleving van het beroepsgeheim</a:t>
            </a:r>
            <a:r>
              <a:rPr lang="nl-BE" altLang="en-US" smtClean="0"/>
              <a:t> </a:t>
            </a:r>
            <a:r>
              <a:rPr lang="nl-BE" altLang="en-US" smtClean="0">
                <a:sym typeface="Arial" charset="0"/>
              </a:rPr>
              <a:t>van de zorgverstrekkers</a:t>
            </a:r>
          </a:p>
        </p:txBody>
      </p:sp>
      <p:sp>
        <p:nvSpPr>
          <p:cNvPr id="819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a:t>G</a:t>
            </a:r>
            <a:r>
              <a:rPr lang="nl-BE" dirty="0" smtClean="0"/>
              <a:t>eïnformeerde toestemming kinderen</a:t>
            </a:r>
            <a:endParaRPr lang="nl-BE" dirty="0"/>
          </a:p>
        </p:txBody>
      </p:sp>
      <p:sp>
        <p:nvSpPr>
          <p:cNvPr id="44035" name="Rectangle 3"/>
          <p:cNvSpPr>
            <a:spLocks noGrp="1" noChangeArrowheads="1"/>
          </p:cNvSpPr>
          <p:nvPr>
            <p:ph idx="1"/>
          </p:nvPr>
        </p:nvSpPr>
        <p:spPr/>
        <p:txBody>
          <a:bodyPr/>
          <a:lstStyle/>
          <a:p>
            <a:r>
              <a:rPr lang="nl-BE" dirty="0" smtClean="0"/>
              <a:t>Vanaf 16 jaar kunnen minderjarigen zelf hun toestemming registreren</a:t>
            </a:r>
          </a:p>
          <a:p>
            <a:r>
              <a:rPr lang="nl-BE" dirty="0" smtClean="0"/>
              <a:t>Vóór de leeftijd van 16 jaar dient dit te gebeuren door hun wettelijke vertegenwoordiger</a:t>
            </a:r>
          </a:p>
          <a:p>
            <a:pPr lvl="1"/>
            <a:r>
              <a:rPr lang="nl-BE" dirty="0" smtClean="0"/>
              <a:t>via de zorgverleners</a:t>
            </a:r>
          </a:p>
          <a:p>
            <a:pPr lvl="1"/>
            <a:r>
              <a:rPr lang="nl-BE" dirty="0" smtClean="0"/>
              <a:t>de ziekenfondsen </a:t>
            </a:r>
          </a:p>
          <a:p>
            <a:pPr lvl="1"/>
            <a:r>
              <a:rPr lang="nl-BE" dirty="0" smtClean="0"/>
              <a:t>de opnamediensten van de ziekenhuizen</a:t>
            </a:r>
          </a:p>
          <a:p>
            <a:r>
              <a:rPr lang="nl-BE" u="sng" dirty="0"/>
              <a:t>In onderzoek</a:t>
            </a:r>
            <a:r>
              <a:rPr lang="nl-BE" dirty="0"/>
              <a:t>: mogelijkheid om de toestemming voor een minderjarige te registreren via de toepassing </a:t>
            </a:r>
            <a:r>
              <a:rPr lang="nl-BE" dirty="0" err="1">
                <a:solidFill>
                  <a:srgbClr val="3E6E5A"/>
                </a:solidFill>
              </a:rPr>
              <a:t>eHealth</a:t>
            </a:r>
            <a:r>
              <a:rPr lang="nl-BE" dirty="0" err="1"/>
              <a:t>Consent</a:t>
            </a:r>
            <a:endParaRPr lang="nl-BE" dirty="0"/>
          </a:p>
          <a:p>
            <a:pPr lvl="1"/>
            <a:r>
              <a:rPr lang="nl-BE" dirty="0"/>
              <a:t>noodzaak van een authentieke bron die het verband vaststelt tussen de minderjarige en de wettelijke vertegenwoordiger</a:t>
            </a:r>
          </a:p>
          <a:p>
            <a:pPr marL="0" indent="0">
              <a:buNone/>
            </a:pPr>
            <a:endParaRPr lang="nl-BE"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40</a:t>
            </a:fld>
            <a:endParaRPr lang="en-US" dirty="0"/>
          </a:p>
        </p:txBody>
      </p:sp>
    </p:spTree>
    <p:extLst>
      <p:ext uri="{BB962C8B-B14F-4D97-AF65-F5344CB8AC3E}">
        <p14:creationId xmlns:p14="http://schemas.microsoft.com/office/powerpoint/2010/main" val="377158389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41</a:t>
            </a:fld>
            <a:endParaRPr lang="fr-B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0" y="897146"/>
            <a:ext cx="8845865" cy="576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312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A8AF9D67-430F-41F5-8583-5B59E63B2B33}" type="slidenum">
              <a:rPr lang="en-US" smtClean="0"/>
              <a:pPr>
                <a:defRPr/>
              </a:pPr>
              <a:t>42</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54" y="698741"/>
            <a:ext cx="8634281" cy="562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25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11/03/2017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4543535-347B-4BC9-96C9-479EAD5FF453}" type="slidenum">
              <a:rPr lang="en-US" smtClean="0"/>
              <a:pPr>
                <a:defRPr/>
              </a:pPr>
              <a:t>43</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14" y="646981"/>
            <a:ext cx="8660784" cy="564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598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1331913"/>
            <a:ext cx="8267700" cy="5337175"/>
          </a:xfrm>
        </p:spPr>
        <p:txBody>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pPr eaLnBrk="1" fontAlgn="auto" hangingPunct="1">
              <a:spcAft>
                <a:spcPts val="0"/>
              </a:spcAft>
              <a:defRPr/>
            </a:pPr>
            <a:r>
              <a:rPr lang="nl-BE" altLang="en-US" dirty="0"/>
              <a:t>Doelstellingen </a:t>
            </a:r>
            <a:r>
              <a:rPr lang="nl-BE" altLang="en-US" dirty="0" err="1">
                <a:solidFill>
                  <a:srgbClr val="3E6E5A"/>
                </a:solidFill>
              </a:rPr>
              <a:t>eHealth</a:t>
            </a:r>
            <a:r>
              <a:rPr lang="nl-BE" altLang="en-US" dirty="0"/>
              <a:t>-platform</a:t>
            </a:r>
            <a:endParaRPr lang="en-US"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45</a:t>
            </a:fld>
            <a:endParaRPr lang="en-US"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46</a:t>
            </a:fld>
            <a:endParaRPr lang="en-US"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pPr eaLnBrk="1" hangingPunct="1"/>
            <a:r>
              <a:rPr lang="nl-BE" altLang="en-US" smtClean="0">
                <a:sym typeface="Arial" charset="0"/>
              </a:rPr>
              <a:t>Registreren van software voor het beheer van elektronische patiëntendossiers  </a:t>
            </a:r>
          </a:p>
          <a:p>
            <a:pPr eaLnBrk="1" hangingPunct="1"/>
            <a:endParaRPr lang="nl-BE" altLang="en-US" smtClean="0">
              <a:sym typeface="Arial" charset="0"/>
            </a:endParaRPr>
          </a:p>
          <a:p>
            <a:pPr eaLnBrk="1" hangingPunct="1"/>
            <a:r>
              <a:rPr lang="nl-BE" altLang="en-US" smtClean="0">
                <a:sym typeface="Arial" charset="0"/>
              </a:rPr>
              <a:t>Concipiëren, uitwerken en beheren van een samenwerkingsplatform voor de veilige elektronische gegevensuitwisseling met de bijhorende basisdiensten </a:t>
            </a:r>
          </a:p>
          <a:p>
            <a:pPr eaLnBrk="1" hangingPunct="1"/>
            <a:endParaRPr lang="nl-BE" altLang="en-US" smtClean="0">
              <a:sym typeface="Arial" charset="0"/>
            </a:endParaRPr>
          </a:p>
          <a:p>
            <a:pPr eaLnBrk="1" hangingPunct="1"/>
            <a:r>
              <a:rPr lang="nl-BE" altLang="en-US" smtClean="0">
                <a:sym typeface="Arial" charset="0"/>
              </a:rPr>
              <a:t>Een akkoord bereiken over een taakverdeling en over de kwaliteitsnormen en nagaan of de kwaliteitsnormen worden nageleefd</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47</a:t>
            </a:fld>
            <a:endParaRPr lang="en-US"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10 opdrachten</a:t>
            </a:r>
            <a:endParaRPr lang="nl-BE" dirty="0"/>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nl-BE" altLang="fr-FR" dirty="0" smtClean="0"/>
              <a:t>Elektronische communicatie bevordert ook …</a:t>
            </a:r>
            <a:endParaRPr lang="en-US" altLang="fr-FR" dirty="0" smtClean="0"/>
          </a:p>
        </p:txBody>
      </p:sp>
      <p:sp>
        <p:nvSpPr>
          <p:cNvPr id="9219" name="Rectangle 3"/>
          <p:cNvSpPr>
            <a:spLocks noGrp="1" noChangeArrowheads="1"/>
          </p:cNvSpPr>
          <p:nvPr>
            <p:ph type="body" idx="1"/>
          </p:nvPr>
        </p:nvSpPr>
        <p:spPr/>
        <p:txBody>
          <a:bodyPr/>
          <a:lstStyle/>
          <a:p>
            <a:r>
              <a:rPr lang="nl-BE" altLang="fr-FR" smtClean="0"/>
              <a:t>Kwaliteit van de zorgverlening en patiëntveiligheid</a:t>
            </a:r>
          </a:p>
          <a:p>
            <a:pPr lvl="1"/>
            <a:r>
              <a:rPr lang="nl-BE" altLang="fr-FR" smtClean="0"/>
              <a:t>vermijden van verkeerde zorgen en geneesmiddelen</a:t>
            </a:r>
          </a:p>
          <a:p>
            <a:pPr lvl="2"/>
            <a:r>
              <a:rPr lang="nl-BE" altLang="fr-FR" smtClean="0"/>
              <a:t>onverenigbaarheid tussen geneesmiddelen onderling</a:t>
            </a:r>
          </a:p>
          <a:p>
            <a:pPr lvl="2"/>
            <a:r>
              <a:rPr lang="nl-BE" altLang="fr-FR" smtClean="0"/>
              <a:t>contra-indicaties tegen bepaalde geneesmiddelen bij een patiënt (bvb. allergieën, aandoeningen, …)</a:t>
            </a:r>
          </a:p>
          <a:p>
            <a:pPr lvl="1"/>
            <a:r>
              <a:rPr lang="nl-BE" altLang="fr-FR" smtClean="0"/>
              <a:t>vermijden van fouten bij de toediening van de zorgen en geneesmiddelen</a:t>
            </a:r>
          </a:p>
          <a:p>
            <a:pPr lvl="1"/>
            <a:r>
              <a:rPr lang="nl-BE" altLang="fr-FR" smtClean="0"/>
              <a:t>beschikbaarheid van betrouwbare gegevensbanken met informatie over goede behandelingspraktijken en beslissingsondersteunende scripts</a:t>
            </a:r>
          </a:p>
          <a:p>
            <a:r>
              <a:rPr lang="nl-BE" altLang="fr-FR" smtClean="0"/>
              <a:t>Vermijden van onnodig meervoudige onderzoeken =&gt; minder belasting voor patiënt en vermijden onnodige meerkosten</a:t>
            </a:r>
          </a:p>
        </p:txBody>
      </p:sp>
      <p:sp>
        <p:nvSpPr>
          <p:cNvPr id="5" name="Date Placeholder 1"/>
          <p:cNvSpPr>
            <a:spLocks noGrp="1"/>
          </p:cNvSpPr>
          <p:nvPr>
            <p:ph type="dt" sz="quarter" idx="10"/>
          </p:nvPr>
        </p:nvSpPr>
        <p:spPr/>
        <p:txBody>
          <a:bodyPr/>
          <a:lstStyle/>
          <a:p>
            <a:pPr fontAlgn="base">
              <a:spcBef>
                <a:spcPct val="0"/>
              </a:spcBef>
              <a:spcAft>
                <a:spcPct val="0"/>
              </a:spcAft>
              <a:defRPr/>
            </a:pPr>
            <a:r>
              <a:rPr lang="en-US" altLang="en-US" smtClean="0"/>
              <a:t>11/03/2017</a:t>
            </a:r>
            <a:endParaRPr lang="nl-BE" altLang="en-US" dirty="0"/>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a:t>
            </a:fld>
            <a:endParaRPr lang="en-US"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10 basisdiensten</a:t>
            </a:r>
            <a:endParaRPr lang="nl-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en-US" dirty="0"/>
          </a:p>
        </p:txBody>
      </p:sp>
      <p:sp>
        <p:nvSpPr>
          <p:cNvPr id="4" name="Date Placeholder 3"/>
          <p:cNvSpPr>
            <a:spLocks noGrp="1"/>
          </p:cNvSpPr>
          <p:nvPr>
            <p:ph type="dt" sz="quarter" idx="10"/>
          </p:nvPr>
        </p:nvSpPr>
        <p:spPr/>
        <p:txBody>
          <a:bodyPr/>
          <a:lstStyle/>
          <a:p>
            <a:pPr>
              <a:defRPr/>
            </a:pPr>
            <a:r>
              <a:rPr lang="en-US" smtClean="0"/>
              <a:t>11/03/2017</a:t>
            </a:r>
            <a:endParaRPr lang="nl-BE" dirty="0"/>
          </a:p>
        </p:txBody>
      </p:sp>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449388"/>
            <a:ext cx="9026525"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092D60-1784-4708-9BC1-5449CCE5C43B}"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62500" lnSpcReduction="20000"/>
          </a:bodyPr>
          <a:lstStyle/>
          <a:p>
            <a:pPr>
              <a:defRPr/>
            </a:pPr>
            <a:r>
              <a:rPr lang="nl-BE" dirty="0" smtClean="0"/>
              <a:t>Garandeert dat enkel de gemachtigde zorgverleners/instellingen toegang krijgen tot de persoonsgegevens waartoe ze toegang mogen hebben</a:t>
            </a:r>
          </a:p>
          <a:p>
            <a:pPr>
              <a:defRPr/>
            </a:pPr>
            <a:endParaRPr lang="nl-BE" dirty="0" smtClean="0"/>
          </a:p>
          <a:p>
            <a:pPr lvl="1">
              <a:defRPr/>
            </a:pPr>
            <a:r>
              <a:rPr lang="nl-BE" dirty="0" smtClean="0"/>
              <a:t>de toegangsregels worden onder meer opgelegd door de wet of door de machtigingen van de afdeling Gezondheid van het Sectoraal Comité (opgericht binnen de Commissie voor de Bescherming van de Persoonlijke Levenssfeer) </a:t>
            </a:r>
          </a:p>
          <a:p>
            <a:pPr lvl="1">
              <a:defRPr/>
            </a:pPr>
            <a:endParaRPr lang="nl-BE" dirty="0" smtClean="0"/>
          </a:p>
          <a:p>
            <a:pPr lvl="1">
              <a:defRPr/>
            </a:pPr>
            <a:r>
              <a:rPr lang="nl-BE" dirty="0" smtClean="0"/>
              <a:t>voor elke toepassing gelden specifieke toegangsregels  </a:t>
            </a:r>
          </a:p>
          <a:p>
            <a:pPr lvl="1">
              <a:defRPr/>
            </a:pPr>
            <a:endParaRPr lang="nl-BE" dirty="0" smtClean="0"/>
          </a:p>
          <a:p>
            <a:pPr lvl="1">
              <a:defRPr/>
            </a:pPr>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defRPr/>
            </a:pPr>
            <a:endParaRPr lang="nl-BE" dirty="0" smtClean="0">
              <a:sym typeface="Arial" pitchFamily="34" charset="0"/>
            </a:endParaRPr>
          </a:p>
          <a:p>
            <a:pPr>
              <a:defRPr/>
            </a:pPr>
            <a:endParaRPr lang="nl-BE" dirty="0"/>
          </a:p>
        </p:txBody>
      </p:sp>
      <p:sp>
        <p:nvSpPr>
          <p:cNvPr id="99332" name="Text Placeholder 6"/>
          <p:cNvSpPr>
            <a:spLocks noGrp="1"/>
          </p:cNvSpPr>
          <p:nvPr>
            <p:ph type="body" sz="half" idx="2"/>
          </p:nvPr>
        </p:nvSpPr>
        <p:spPr>
          <a:xfrm>
            <a:off x="457200" y="2130425"/>
            <a:ext cx="2139950" cy="4243388"/>
          </a:xfrm>
        </p:spPr>
        <p:txBody>
          <a:bodyPr/>
          <a:lstStyle/>
          <a:p>
            <a:r>
              <a:rPr lang="nl-BE" altLang="en-US" smtClean="0">
                <a:sym typeface="Arial" charset="0"/>
              </a:rPr>
              <a:t>Geïntegreerd gebruikers- en toegangsbeheer</a:t>
            </a:r>
          </a:p>
          <a:p>
            <a:endParaRPr lang="nl-BE" altLang="en-US" smtClean="0"/>
          </a:p>
        </p:txBody>
      </p:sp>
      <p:sp>
        <p:nvSpPr>
          <p:cNvPr id="8" name="Date Placeholder 3"/>
          <p:cNvSpPr>
            <a:spLocks noGrp="1"/>
          </p:cNvSpPr>
          <p:nvPr>
            <p:ph type="dt" sz="quarter" idx="10"/>
          </p:nvPr>
        </p:nvSpPr>
        <p:spPr/>
        <p:txBody>
          <a:bodyPr/>
          <a:lstStyle/>
          <a:p>
            <a:pPr>
              <a:defRPr/>
            </a:pPr>
            <a:r>
              <a:rPr lang="en-US" smtClean="0"/>
              <a:t>11/03/2017</a:t>
            </a:r>
            <a:endParaRPr lang="nl-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5EF713CA-6646-4FDC-B69D-D9A69BD7CF9C}"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NL" dirty="0" smtClean="0">
                <a:sym typeface="Arial" pitchFamily="34" charset="0"/>
              </a:rPr>
              <a:t>Geïntegreerd gebruikers- en toegangsbeheer - Hoe werkt dat ?</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7" name="Date Placeholder 3"/>
          <p:cNvSpPr>
            <a:spLocks noGrp="1"/>
          </p:cNvSpPr>
          <p:nvPr>
            <p:ph type="dt" sz="quarter" idx="10"/>
          </p:nvPr>
        </p:nvSpPr>
        <p:spPr/>
        <p:txBody>
          <a:bodyPr/>
          <a:lstStyle/>
          <a:p>
            <a:pPr>
              <a:defRPr/>
            </a:pPr>
            <a:r>
              <a:rPr lang="en-US" smtClean="0"/>
              <a:t>11/03/2017</a:t>
            </a:r>
            <a:endParaRPr lang="nl-BE" dirty="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70000" lnSpcReduction="20000"/>
          </a:bodyPr>
          <a:lstStyle/>
          <a:p>
            <a:pPr>
              <a:defRPr/>
            </a:pPr>
            <a:r>
              <a:rPr lang="nl-BE" dirty="0" err="1" smtClean="0"/>
              <a:t>Vercijfering</a:t>
            </a:r>
            <a:r>
              <a:rPr lang="nl-BE" dirty="0" smtClean="0"/>
              <a:t> van overgemaakte gegevens tussen de verzender en de bestemmeling, zodat deze gegevens onleesbaar zijn voor en onwijzigbaar zijn door derden</a:t>
            </a:r>
          </a:p>
          <a:p>
            <a:pPr>
              <a:defRPr/>
            </a:pPr>
            <a:endParaRPr lang="nl-BE" dirty="0" smtClean="0"/>
          </a:p>
          <a:p>
            <a:pPr>
              <a:defRPr/>
            </a:pPr>
            <a:r>
              <a:rPr lang="nl-BE" dirty="0" smtClean="0"/>
              <a:t>2 methodes:</a:t>
            </a:r>
          </a:p>
          <a:p>
            <a:pPr>
              <a:defRPr/>
            </a:pPr>
            <a:endParaRPr lang="nl-BE" dirty="0" smtClean="0"/>
          </a:p>
          <a:p>
            <a:pPr lvl="1">
              <a:defRPr/>
            </a:pPr>
            <a:r>
              <a:rPr lang="nl-BE" dirty="0" smtClean="0"/>
              <a:t>wanneer de bestemmeling gekend is bij de verzending: gebruik van asymmetrische </a:t>
            </a:r>
            <a:r>
              <a:rPr lang="nl-BE" dirty="0" err="1" smtClean="0"/>
              <a:t>vercijfering</a:t>
            </a:r>
            <a:r>
              <a:rPr lang="nl-BE" dirty="0" smtClean="0"/>
              <a:t> (2 sleutels)</a:t>
            </a:r>
          </a:p>
          <a:p>
            <a:pPr lvl="1">
              <a:defRPr/>
            </a:pPr>
            <a:endParaRPr lang="nl-BE" dirty="0" smtClean="0"/>
          </a:p>
          <a:p>
            <a:pPr lvl="1">
              <a:defRPr/>
            </a:pPr>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defRPr/>
            </a:pPr>
            <a:endParaRPr lang="nl-BE" dirty="0" smtClean="0">
              <a:sym typeface="Arial" pitchFamily="34" charset="0"/>
            </a:endParaRPr>
          </a:p>
          <a:p>
            <a:pPr>
              <a:defRPr/>
            </a:pPr>
            <a:endParaRPr lang="nl-BE" dirty="0"/>
          </a:p>
        </p:txBody>
      </p:sp>
      <p:sp>
        <p:nvSpPr>
          <p:cNvPr id="101380" name="Text Placeholder 6"/>
          <p:cNvSpPr>
            <a:spLocks noGrp="1"/>
          </p:cNvSpPr>
          <p:nvPr>
            <p:ph type="body" sz="half" idx="2"/>
          </p:nvPr>
        </p:nvSpPr>
        <p:spPr>
          <a:xfrm>
            <a:off x="457200" y="2130425"/>
            <a:ext cx="2139950" cy="4243388"/>
          </a:xfrm>
        </p:spPr>
        <p:txBody>
          <a:bodyPr/>
          <a:lstStyle/>
          <a:p>
            <a:r>
              <a:rPr lang="nl-BE" altLang="en-US" smtClean="0">
                <a:sym typeface="Arial" charset="0"/>
              </a:rPr>
              <a:t>Systeem voor end-to-end vercijfering</a:t>
            </a:r>
            <a:endParaRPr lang="nl-BE" altLang="en-US" smtClean="0"/>
          </a:p>
        </p:txBody>
      </p:sp>
      <p:sp>
        <p:nvSpPr>
          <p:cNvPr id="8" name="Date Placeholder 3"/>
          <p:cNvSpPr>
            <a:spLocks noGrp="1"/>
          </p:cNvSpPr>
          <p:nvPr>
            <p:ph type="dt" sz="quarter" idx="10"/>
          </p:nvPr>
        </p:nvSpPr>
        <p:spPr/>
        <p:txBody>
          <a:bodyPr/>
          <a:lstStyle/>
          <a:p>
            <a:pPr>
              <a:defRPr/>
            </a:pPr>
            <a:r>
              <a:rPr lang="en-US" smtClean="0"/>
              <a:t>11/03/2017</a:t>
            </a:r>
            <a:endParaRPr lang="nl-BE" dirty="0"/>
          </a:p>
        </p:txBody>
      </p:sp>
      <p:pic>
        <p:nvPicPr>
          <p:cNvPr id="1013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2850"/>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5EF713CA-6646-4FDC-B69D-D9A69BD7CF9C}"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Connector or </a:t>
            </a:r>
          </a:p>
          <a:p>
            <a:pPr eaLnBrk="0" hangingPunct="0">
              <a:buSzPct val="100000"/>
            </a:pPr>
            <a:r>
              <a:rPr lang="nl-BE" altLang="en-US" sz="1800">
                <a:solidFill>
                  <a:srgbClr val="000000"/>
                </a:solidFill>
                <a:sym typeface="Arial" charset="0"/>
              </a:rPr>
              <a:t>other software to</a:t>
            </a:r>
          </a:p>
          <a:p>
            <a:pPr eaLnBrk="0" hangingPunct="0">
              <a:buSzPct val="100000"/>
            </a:pPr>
            <a:r>
              <a:rPr lang="nl-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11/03/2017</a:t>
            </a:r>
            <a:endParaRPr lang="nl-BE"/>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11/03/2017</a:t>
            </a:r>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350"/>
            <a:ext cx="8229600" cy="990600"/>
          </a:xfrm>
        </p:spPr>
        <p:txBody>
          <a:bodyPr>
            <a:normAutofit fontScale="90000"/>
          </a:bodyPr>
          <a:lstStyle/>
          <a:p>
            <a:pPr>
              <a:defRPr/>
            </a:pPr>
            <a:r>
              <a:rPr lang="nl-BE" dirty="0" err="1" smtClean="0"/>
              <a:t>Vercijfering</a:t>
            </a:r>
            <a:r>
              <a:rPr lang="nl-BE" dirty="0" smtClean="0"/>
              <a:t> niet-gekende bestemmeling</a:t>
            </a:r>
            <a:endParaRPr lang="nl-BE" dirty="0"/>
          </a:p>
        </p:txBody>
      </p:sp>
      <p:sp>
        <p:nvSpPr>
          <p:cNvPr id="3" name="Date Placeholder 2"/>
          <p:cNvSpPr>
            <a:spLocks noGrp="1"/>
          </p:cNvSpPr>
          <p:nvPr>
            <p:ph type="dt" sz="quarter" idx="10"/>
          </p:nvPr>
        </p:nvSpPr>
        <p:spPr/>
        <p:txBody>
          <a:bodyPr/>
          <a:lstStyle/>
          <a:p>
            <a:pPr>
              <a:defRPr/>
            </a:pPr>
            <a:r>
              <a:rPr lang="en-US" smtClean="0"/>
              <a:t>11/03/2017</a:t>
            </a:r>
            <a:endParaRPr lang="nl-BE"/>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nl-NL" sz="3600" dirty="0" err="1" smtClean="0"/>
              <a:t>CoBRHA</a:t>
            </a:r>
            <a:endParaRPr lang="nl-BE" altLang="en-US" sz="3600" dirty="0">
              <a:sym typeface="Arial" charset="0"/>
            </a:endParaRPr>
          </a:p>
        </p:txBody>
      </p:sp>
      <p:sp>
        <p:nvSpPr>
          <p:cNvPr id="4" name="Content Placeholder 3"/>
          <p:cNvSpPr>
            <a:spLocks noGrp="1"/>
          </p:cNvSpPr>
          <p:nvPr>
            <p:ph idx="1"/>
          </p:nvPr>
        </p:nvSpPr>
        <p:spPr>
          <a:xfrm>
            <a:off x="431321" y="1600200"/>
            <a:ext cx="8229600" cy="4876800"/>
          </a:xfrm>
        </p:spPr>
        <p:txBody>
          <a:bodyPr rtlCol="0">
            <a:normAutofit/>
          </a:bodyPr>
          <a:lstStyle/>
          <a:p>
            <a:r>
              <a:rPr lang="nl-NL" dirty="0" err="1" smtClean="0"/>
              <a:t>CoBRHA</a:t>
            </a:r>
            <a:r>
              <a:rPr lang="nl-NL" dirty="0" smtClean="0"/>
              <a:t> (</a:t>
            </a:r>
            <a:r>
              <a:rPr lang="en-GB" dirty="0"/>
              <a:t>Common Base Registry for HealthCare </a:t>
            </a:r>
            <a:r>
              <a:rPr lang="en-GB" dirty="0" smtClean="0"/>
              <a:t>Actors)</a:t>
            </a:r>
            <a:endParaRPr lang="nl-NL" dirty="0"/>
          </a:p>
          <a:p>
            <a:pPr lvl="1"/>
            <a:r>
              <a:rPr lang="nl-NL" dirty="0" smtClean="0"/>
              <a:t>is </a:t>
            </a:r>
            <a:r>
              <a:rPr lang="nl-NL" dirty="0"/>
              <a:t>de gemeenschappelijke, geconsolideerde authentieke bron van de verschillende openbare instellingen die bevoegd zijn voor de erkenning van actoren in de gezondheidszorg in België (RIZIV, FOD Volksgezondheid, FAGG, </a:t>
            </a:r>
            <a:r>
              <a:rPr lang="nl-NL" dirty="0" smtClean="0"/>
              <a:t>Gewesten, ...)</a:t>
            </a:r>
          </a:p>
          <a:p>
            <a:pPr lvl="1"/>
            <a:endParaRPr lang="nl-NL" dirty="0"/>
          </a:p>
          <a:p>
            <a:r>
              <a:rPr lang="nl-NL" dirty="0"/>
              <a:t>Via deze database kunnen 3 vragen worden beantwoord met betrekking tot een actor in de </a:t>
            </a:r>
            <a:r>
              <a:rPr lang="nl-NL" dirty="0" smtClean="0"/>
              <a:t>gezondheidszorg</a:t>
            </a:r>
            <a:endParaRPr lang="nl-NL" dirty="0"/>
          </a:p>
          <a:p>
            <a:pPr lvl="1"/>
            <a:r>
              <a:rPr lang="nl-NL" dirty="0"/>
              <a:t>w</a:t>
            </a:r>
            <a:r>
              <a:rPr lang="nl-NL" dirty="0" smtClean="0"/>
              <a:t>ie </a:t>
            </a:r>
            <a:r>
              <a:rPr lang="nl-NL" dirty="0"/>
              <a:t>is </a:t>
            </a:r>
            <a:r>
              <a:rPr lang="nl-NL" dirty="0" smtClean="0"/>
              <a:t>hij ? </a:t>
            </a:r>
          </a:p>
          <a:p>
            <a:pPr lvl="1"/>
            <a:r>
              <a:rPr lang="nl-NL" dirty="0"/>
              <a:t>w</a:t>
            </a:r>
            <a:r>
              <a:rPr lang="nl-NL" dirty="0" smtClean="0"/>
              <a:t>at </a:t>
            </a:r>
            <a:r>
              <a:rPr lang="nl-NL" dirty="0"/>
              <a:t>mag hij </a:t>
            </a:r>
            <a:r>
              <a:rPr lang="nl-NL" dirty="0" smtClean="0"/>
              <a:t>doen ?</a:t>
            </a:r>
          </a:p>
          <a:p>
            <a:pPr lvl="1"/>
            <a:r>
              <a:rPr lang="nl-NL" dirty="0"/>
              <a:t>w</a:t>
            </a:r>
            <a:r>
              <a:rPr lang="nl-NL" dirty="0" smtClean="0"/>
              <a:t>at </a:t>
            </a:r>
            <a:r>
              <a:rPr lang="nl-NL" dirty="0"/>
              <a:t>zijn </a:t>
            </a:r>
            <a:r>
              <a:rPr lang="nl-NL" dirty="0" err="1"/>
              <a:t>zijn</a:t>
            </a:r>
            <a:r>
              <a:rPr lang="nl-NL" dirty="0"/>
              <a:t> </a:t>
            </a:r>
            <a:r>
              <a:rPr lang="nl-NL" dirty="0" smtClean="0"/>
              <a:t>verantwoordelijkheden ?</a:t>
            </a:r>
          </a:p>
          <a:p>
            <a:endParaRPr lang="nl-NL" dirty="0" smtClean="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58</a:t>
            </a:fld>
            <a:endParaRPr lang="en-US" dirty="0"/>
          </a:p>
        </p:txBody>
      </p:sp>
    </p:spTree>
    <p:extLst>
      <p:ext uri="{BB962C8B-B14F-4D97-AF65-F5344CB8AC3E}">
        <p14:creationId xmlns:p14="http://schemas.microsoft.com/office/powerpoint/2010/main" val="25492122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nl-NL" sz="3600" dirty="0" err="1" smtClean="0"/>
              <a:t>CoBRHA</a:t>
            </a:r>
            <a:endParaRPr lang="nl-BE" altLang="en-US" sz="3600" dirty="0">
              <a:sym typeface="Arial" charset="0"/>
            </a:endParaRPr>
          </a:p>
        </p:txBody>
      </p:sp>
      <p:sp>
        <p:nvSpPr>
          <p:cNvPr id="4" name="Content Placeholder 3"/>
          <p:cNvSpPr>
            <a:spLocks noGrp="1"/>
          </p:cNvSpPr>
          <p:nvPr>
            <p:ph idx="1"/>
          </p:nvPr>
        </p:nvSpPr>
        <p:spPr>
          <a:xfrm>
            <a:off x="431321" y="1600200"/>
            <a:ext cx="8229600" cy="4876800"/>
          </a:xfrm>
        </p:spPr>
        <p:txBody>
          <a:bodyPr rtlCol="0">
            <a:normAutofit/>
          </a:bodyPr>
          <a:lstStyle/>
          <a:p>
            <a:r>
              <a:rPr lang="nl-NL" dirty="0" smtClean="0"/>
              <a:t>Wie </a:t>
            </a:r>
            <a:r>
              <a:rPr lang="nl-NL" dirty="0"/>
              <a:t>is hij? </a:t>
            </a:r>
            <a:endParaRPr lang="nl-NL" dirty="0" smtClean="0"/>
          </a:p>
          <a:p>
            <a:pPr lvl="1"/>
            <a:r>
              <a:rPr lang="nl-NL" dirty="0" smtClean="0"/>
              <a:t>deze </a:t>
            </a:r>
            <a:r>
              <a:rPr lang="nl-NL" dirty="0"/>
              <a:t>actor kan een beroepsbeoefenaar in de gezondheidszorg zijn (arts, verpleegkundige, ...) of een gezondheidszorginstelling (ziekenhuis, rusthuis, </a:t>
            </a:r>
            <a:r>
              <a:rPr lang="nl-NL" dirty="0" smtClean="0"/>
              <a:t>...)</a:t>
            </a:r>
          </a:p>
          <a:p>
            <a:pPr lvl="1"/>
            <a:endParaRPr lang="nl-NL" dirty="0"/>
          </a:p>
          <a:p>
            <a:r>
              <a:rPr lang="nl-NL" dirty="0"/>
              <a:t>Wat mag hij doen? </a:t>
            </a:r>
            <a:endParaRPr lang="nl-NL" dirty="0" smtClean="0"/>
          </a:p>
          <a:p>
            <a:pPr lvl="1"/>
            <a:r>
              <a:rPr lang="nl-NL" dirty="0" smtClean="0"/>
              <a:t>voor </a:t>
            </a:r>
            <a:r>
              <a:rPr lang="nl-NL" dirty="0"/>
              <a:t>een gezondheidszorginstelling gaat het om de erkende activiteiten van deze instelling (algemeen ziekenhuis, intensive care, SMUR/MUG, </a:t>
            </a:r>
            <a:r>
              <a:rPr lang="nl-NL" dirty="0" smtClean="0"/>
              <a:t>...)</a:t>
            </a:r>
          </a:p>
          <a:p>
            <a:pPr lvl="1"/>
            <a:r>
              <a:rPr lang="nl-NL" dirty="0" smtClean="0"/>
              <a:t>voor </a:t>
            </a:r>
            <a:r>
              <a:rPr lang="nl-NL" dirty="0"/>
              <a:t>een beroepsbeoefenaar gaat het om de beroepserkenningen en erkende specialisaties van deze persoon (diploma, RIZIV-nr., </a:t>
            </a:r>
            <a:r>
              <a:rPr lang="nl-NL" dirty="0" smtClean="0"/>
              <a:t>...)</a:t>
            </a:r>
            <a:endParaRPr lang="nl-NL" dirty="0"/>
          </a:p>
          <a:p>
            <a:endParaRPr lang="nl-NL" dirty="0" smtClean="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59</a:t>
            </a:fld>
            <a:endParaRPr lang="en-US" dirty="0"/>
          </a:p>
        </p:txBody>
      </p:sp>
    </p:spTree>
    <p:extLst>
      <p:ext uri="{BB962C8B-B14F-4D97-AF65-F5344CB8AC3E}">
        <p14:creationId xmlns:p14="http://schemas.microsoft.com/office/powerpoint/2010/main" val="253370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026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nl-BE" sz="1600" dirty="0">
                  <a:solidFill>
                    <a:schemeClr val="tx1">
                      <a:lumMod val="95000"/>
                      <a:lumOff val="5000"/>
                    </a:schemeClr>
                  </a:solidFill>
                  <a:latin typeface="+mn-lt"/>
                  <a:cs typeface="+mn-cs"/>
                </a:rPr>
                <a:t>De patiënt raadpleegt zijn arts</a:t>
              </a:r>
            </a:p>
            <a:p>
              <a:pPr algn="ctr" fontAlgn="auto">
                <a:spcBef>
                  <a:spcPts val="0"/>
                </a:spcBef>
                <a:spcAft>
                  <a:spcPts val="0"/>
                </a:spcAft>
                <a:defRPr/>
              </a:pPr>
              <a:endParaRPr lang="nl-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nl-BE" b="1" dirty="0">
                <a:solidFill>
                  <a:srgbClr val="C00000"/>
                </a:solidFill>
                <a:latin typeface="+mn-lt"/>
                <a:cs typeface="+mn-cs"/>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70000" lnSpcReduction="20000"/>
            </a:bodyPr>
            <a:lstStyle/>
            <a:p>
              <a:pPr fontAlgn="auto">
                <a:spcBef>
                  <a:spcPts val="0"/>
                </a:spcBef>
                <a:spcAft>
                  <a:spcPts val="0"/>
                </a:spcAft>
                <a:defRPr/>
              </a:pPr>
              <a:r>
                <a:rPr lang="nl-BE" dirty="0">
                  <a:solidFill>
                    <a:schemeClr val="tx1">
                      <a:lumMod val="95000"/>
                      <a:lumOff val="5000"/>
                    </a:schemeClr>
                  </a:solidFill>
                  <a:latin typeface="+mn-lt"/>
                  <a:cs typeface="+mn-cs"/>
                </a:rPr>
                <a:t>Mogelijkheid om de therapeutische relaties en de geïnformeerde toestemming van de patiënt te registreren </a:t>
              </a:r>
            </a:p>
          </p:txBody>
        </p:sp>
        <p:pic>
          <p:nvPicPr>
            <p:cNvPr id="10260"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 </a:t>
            </a:r>
            <a:endParaRPr lang="nl-BE"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nl-NL" sz="3600" dirty="0" err="1" smtClean="0"/>
              <a:t>CoBRHA</a:t>
            </a:r>
            <a:endParaRPr lang="nl-BE" altLang="en-US" sz="3600" dirty="0">
              <a:sym typeface="Arial" charset="0"/>
            </a:endParaRPr>
          </a:p>
        </p:txBody>
      </p:sp>
      <p:sp>
        <p:nvSpPr>
          <p:cNvPr id="4" name="Content Placeholder 3"/>
          <p:cNvSpPr>
            <a:spLocks noGrp="1"/>
          </p:cNvSpPr>
          <p:nvPr>
            <p:ph idx="1"/>
          </p:nvPr>
        </p:nvSpPr>
        <p:spPr>
          <a:xfrm>
            <a:off x="431321" y="1600200"/>
            <a:ext cx="8229600" cy="4876800"/>
          </a:xfrm>
        </p:spPr>
        <p:txBody>
          <a:bodyPr rtlCol="0">
            <a:normAutofit/>
          </a:bodyPr>
          <a:lstStyle/>
          <a:p>
            <a:r>
              <a:rPr lang="nl-NL" dirty="0" smtClean="0"/>
              <a:t>Wat </a:t>
            </a:r>
            <a:r>
              <a:rPr lang="nl-NL" dirty="0"/>
              <a:t>zijn </a:t>
            </a:r>
            <a:r>
              <a:rPr lang="nl-NL" dirty="0" err="1"/>
              <a:t>zijn</a:t>
            </a:r>
            <a:r>
              <a:rPr lang="nl-NL" dirty="0"/>
              <a:t> verantwoordelijkheden? </a:t>
            </a:r>
            <a:endParaRPr lang="nl-NL" dirty="0" smtClean="0"/>
          </a:p>
          <a:p>
            <a:pPr lvl="1"/>
            <a:r>
              <a:rPr lang="nl-NL" dirty="0" smtClean="0"/>
              <a:t>dit </a:t>
            </a:r>
            <a:r>
              <a:rPr lang="nl-NL" dirty="0"/>
              <a:t>komt overeen met de rollen van de actoren in de gezondheidszorg, eventueel ten aanzien van een andere actor in de gezondheidszorg (hoofdarts in een ziekenhuis, </a:t>
            </a:r>
            <a:r>
              <a:rPr lang="nl-NL" dirty="0" smtClean="0"/>
              <a:t>...)</a:t>
            </a:r>
            <a:endParaRPr lang="nl-NL" dirty="0"/>
          </a:p>
          <a:p>
            <a:endParaRPr lang="nl-NL" dirty="0" smtClean="0"/>
          </a:p>
          <a:p>
            <a:r>
              <a:rPr lang="nl-NL" dirty="0" smtClean="0"/>
              <a:t>Het </a:t>
            </a:r>
            <a:r>
              <a:rPr lang="nl-NL" dirty="0">
                <a:solidFill>
                  <a:srgbClr val="3E6E5A"/>
                </a:solidFill>
              </a:rPr>
              <a:t>eHealth</a:t>
            </a:r>
            <a:r>
              <a:rPr lang="nl-NL" dirty="0"/>
              <a:t>-platform speelt een belangrijke rol in de </a:t>
            </a:r>
            <a:r>
              <a:rPr lang="nl-NL" dirty="0" smtClean="0"/>
              <a:t>consolidatie van </a:t>
            </a:r>
            <a:r>
              <a:rPr lang="nl-NL" dirty="0"/>
              <a:t>de </a:t>
            </a:r>
            <a:r>
              <a:rPr lang="nl-NL" dirty="0" smtClean="0"/>
              <a:t>gegevens</a:t>
            </a:r>
          </a:p>
          <a:p>
            <a:pPr lvl="1"/>
            <a:r>
              <a:rPr lang="nl-NL" dirty="0" smtClean="0"/>
              <a:t>hoewel </a:t>
            </a:r>
            <a:r>
              <a:rPr lang="nl-NL" dirty="0"/>
              <a:t>bepaalde gegevens onder de bevoegdheid van een andere authentieke bron vallen, zorgt het </a:t>
            </a:r>
            <a:r>
              <a:rPr lang="nl-NL" dirty="0">
                <a:solidFill>
                  <a:srgbClr val="3E6E5A"/>
                </a:solidFill>
              </a:rPr>
              <a:t>eHealth</a:t>
            </a:r>
            <a:r>
              <a:rPr lang="nl-NL" dirty="0"/>
              <a:t>-platform ervoor dat deze gegevens steeds beschikbaar zijn via de authentieke bron </a:t>
            </a:r>
            <a:r>
              <a:rPr lang="nl-NL" dirty="0" err="1" smtClean="0"/>
              <a:t>CoBRHA</a:t>
            </a:r>
            <a:endParaRPr lang="nl-NL" dirty="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60</a:t>
            </a:fld>
            <a:endParaRPr lang="en-US" dirty="0"/>
          </a:p>
        </p:txBody>
      </p:sp>
    </p:spTree>
    <p:extLst>
      <p:ext uri="{BB962C8B-B14F-4D97-AF65-F5344CB8AC3E}">
        <p14:creationId xmlns:p14="http://schemas.microsoft.com/office/powerpoint/2010/main" val="1533076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sz="3600" dirty="0" err="1" smtClean="0"/>
              <a:t>Verantwoordelijkheden</a:t>
            </a:r>
            <a:r>
              <a:rPr lang="en-US" sz="3600" dirty="0" smtClean="0"/>
              <a:t> </a:t>
            </a:r>
            <a:r>
              <a:rPr lang="en-US" sz="3600" dirty="0" err="1" smtClean="0"/>
              <a:t>binnen</a:t>
            </a:r>
            <a:r>
              <a:rPr lang="en-US" sz="3600" dirty="0" smtClean="0"/>
              <a:t> </a:t>
            </a:r>
            <a:r>
              <a:rPr lang="en-US" sz="3600" dirty="0" err="1" smtClean="0"/>
              <a:t>CoBRHA</a:t>
            </a:r>
            <a:endParaRPr lang="en-US" sz="3600" dirty="0"/>
          </a:p>
        </p:txBody>
      </p:sp>
      <p:sp>
        <p:nvSpPr>
          <p:cNvPr id="4" name="Content Placeholder 3"/>
          <p:cNvSpPr>
            <a:spLocks noGrp="1"/>
          </p:cNvSpPr>
          <p:nvPr>
            <p:ph idx="1"/>
          </p:nvPr>
        </p:nvSpPr>
        <p:spPr>
          <a:xfrm>
            <a:off x="431321" y="1600200"/>
            <a:ext cx="8229600" cy="4876800"/>
          </a:xfrm>
        </p:spPr>
        <p:txBody>
          <a:bodyPr rtlCol="0">
            <a:normAutofit/>
          </a:bodyPr>
          <a:lstStyle/>
          <a:p>
            <a:r>
              <a:rPr lang="nl-NL" dirty="0" smtClean="0"/>
              <a:t>RIZIV</a:t>
            </a:r>
          </a:p>
          <a:p>
            <a:pPr lvl="1"/>
            <a:r>
              <a:rPr lang="nl-NL" dirty="0" smtClean="0"/>
              <a:t>beheert bestand </a:t>
            </a:r>
            <a:r>
              <a:rPr lang="nl-NL" dirty="0"/>
              <a:t>van de zorgverleners met het oog op de terugbetaling door de </a:t>
            </a:r>
            <a:r>
              <a:rPr lang="nl-NL" dirty="0" smtClean="0"/>
              <a:t>ziekteverzekering</a:t>
            </a:r>
          </a:p>
          <a:p>
            <a:pPr lvl="1"/>
            <a:r>
              <a:rPr lang="nl-NL" dirty="0" smtClean="0"/>
              <a:t>organiseert het overleg tussen de verschillende actoren van de sector van de geneeskundige verzekering en de sector uitkeringen</a:t>
            </a:r>
          </a:p>
          <a:p>
            <a:pPr lvl="1"/>
            <a:r>
              <a:rPr lang="nl-NL" dirty="0" smtClean="0"/>
              <a:t>beschikt over de gegevens van alle personen en instellingen die zorg kunnen verstrekken en die beantwoorden aan de voorwaarden voor terugbetaling door de ziekteverzekering</a:t>
            </a:r>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61</a:t>
            </a:fld>
            <a:endParaRPr lang="en-US" dirty="0"/>
          </a:p>
        </p:txBody>
      </p:sp>
    </p:spTree>
    <p:extLst>
      <p:ext uri="{BB962C8B-B14F-4D97-AF65-F5344CB8AC3E}">
        <p14:creationId xmlns:p14="http://schemas.microsoft.com/office/powerpoint/2010/main" val="1766436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mtClean="0"/>
              <a:t>Verantwoordelijkheden binnen CoBRHA</a:t>
            </a:r>
            <a:endParaRPr lang="en-US" dirty="0"/>
          </a:p>
        </p:txBody>
      </p:sp>
      <p:sp>
        <p:nvSpPr>
          <p:cNvPr id="4" name="Content Placeholder 3"/>
          <p:cNvSpPr>
            <a:spLocks noGrp="1"/>
          </p:cNvSpPr>
          <p:nvPr>
            <p:ph idx="1"/>
          </p:nvPr>
        </p:nvSpPr>
        <p:spPr/>
        <p:txBody>
          <a:bodyPr/>
          <a:lstStyle/>
          <a:p>
            <a:r>
              <a:rPr lang="nl-NL" dirty="0" smtClean="0"/>
              <a:t>FOD Volksgezondheid</a:t>
            </a:r>
          </a:p>
          <a:p>
            <a:pPr lvl="1"/>
            <a:r>
              <a:rPr lang="nl-NL" dirty="0" smtClean="0"/>
              <a:t>beheert het Kadaster van de gezondheidszorgberoepen</a:t>
            </a:r>
          </a:p>
          <a:p>
            <a:pPr lvl="2"/>
            <a:r>
              <a:rPr lang="nl-NL" dirty="0" smtClean="0"/>
              <a:t>federale databank van de beoefenaars van de gezondheidszorgberoepen</a:t>
            </a:r>
          </a:p>
          <a:p>
            <a:pPr lvl="2"/>
            <a:r>
              <a:rPr lang="nl-NL" dirty="0"/>
              <a:t>bevat informatie over de diploma's, visums, bijzondere competenties, erkende beroepen en andere </a:t>
            </a:r>
            <a:r>
              <a:rPr lang="nl-NL" dirty="0" smtClean="0"/>
              <a:t>erkenningen </a:t>
            </a:r>
          </a:p>
          <a:p>
            <a:pPr lvl="1"/>
            <a:r>
              <a:rPr lang="nl-NL" dirty="0" smtClean="0"/>
              <a:t>samengevat gaat het om</a:t>
            </a:r>
          </a:p>
          <a:p>
            <a:pPr lvl="2"/>
            <a:r>
              <a:rPr lang="nl-NL" dirty="0" smtClean="0"/>
              <a:t>de inzameling van de gegevens die noodzakelijk zijn voor de uitvoering van de opdrachten van de Planningscommissie</a:t>
            </a:r>
          </a:p>
          <a:p>
            <a:pPr lvl="2"/>
            <a:r>
              <a:rPr lang="nl-NL" dirty="0" smtClean="0"/>
              <a:t>het mogelijk maken van de uitvoering van de reglementaire opdrachten van de administraties en de openbare instellingen</a:t>
            </a:r>
          </a:p>
          <a:p>
            <a:pPr lvl="2"/>
            <a:r>
              <a:rPr lang="nl-NL" dirty="0" smtClean="0"/>
              <a:t>de verbetering van de communicatie tussen de beoefenaars van de gezondheidszorgberoepen</a:t>
            </a:r>
          </a:p>
        </p:txBody>
      </p:sp>
      <p:sp>
        <p:nvSpPr>
          <p:cNvPr id="70661" name="Date Placeholder 1"/>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fld id="{47356A36-FB20-481F-ADDA-2C00D2E0A77A}" type="slidenum">
              <a:rPr lang="en-US" smtClean="0"/>
              <a:pPr/>
              <a:t>62</a:t>
            </a:fld>
            <a:endParaRPr lang="en-US" dirty="0"/>
          </a:p>
        </p:txBody>
      </p:sp>
    </p:spTree>
    <p:extLst>
      <p:ext uri="{BB962C8B-B14F-4D97-AF65-F5344CB8AC3E}">
        <p14:creationId xmlns:p14="http://schemas.microsoft.com/office/powerpoint/2010/main" val="31276006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sz="3600" dirty="0" err="1" smtClean="0"/>
              <a:t>Onderdelen</a:t>
            </a:r>
            <a:r>
              <a:rPr lang="en-US" sz="3600" dirty="0" smtClean="0"/>
              <a:t> </a:t>
            </a:r>
            <a:r>
              <a:rPr lang="en-US" sz="3600" dirty="0"/>
              <a:t>van </a:t>
            </a:r>
            <a:r>
              <a:rPr lang="en-US" sz="3600" dirty="0" err="1"/>
              <a:t>CoBRHA</a:t>
            </a:r>
            <a:endParaRPr lang="en-US" sz="3600" dirty="0"/>
          </a:p>
        </p:txBody>
      </p:sp>
      <p:sp>
        <p:nvSpPr>
          <p:cNvPr id="4" name="Content Placeholder 3"/>
          <p:cNvSpPr>
            <a:spLocks noGrp="1"/>
          </p:cNvSpPr>
          <p:nvPr>
            <p:ph idx="1"/>
          </p:nvPr>
        </p:nvSpPr>
        <p:spPr>
          <a:xfrm>
            <a:off x="431321" y="1600200"/>
            <a:ext cx="8229600" cy="4876800"/>
          </a:xfrm>
        </p:spPr>
        <p:txBody>
          <a:bodyPr rtlCol="0">
            <a:normAutofit/>
          </a:bodyPr>
          <a:lstStyle/>
          <a:p>
            <a:r>
              <a:rPr lang="nl-NL" dirty="0" smtClean="0"/>
              <a:t>De </a:t>
            </a:r>
            <a:r>
              <a:rPr lang="nl-NL" dirty="0"/>
              <a:t>gewesten</a:t>
            </a:r>
          </a:p>
          <a:p>
            <a:pPr lvl="1"/>
            <a:r>
              <a:rPr lang="nl-NL" sz="2100" dirty="0"/>
              <a:t>SPW (Service Public de </a:t>
            </a:r>
            <a:r>
              <a:rPr lang="nl-NL" sz="2100" dirty="0" err="1" smtClean="0"/>
              <a:t>Wallonie</a:t>
            </a:r>
            <a:r>
              <a:rPr lang="nl-NL" sz="2100" dirty="0" smtClean="0"/>
              <a:t>)</a:t>
            </a:r>
          </a:p>
          <a:p>
            <a:pPr lvl="1"/>
            <a:r>
              <a:rPr lang="nl-NL" sz="2100" dirty="0" smtClean="0"/>
              <a:t>WVG </a:t>
            </a:r>
            <a:r>
              <a:rPr lang="nl-NL" sz="2100" dirty="0"/>
              <a:t>(Welzijn, Volksgezondheid en </a:t>
            </a:r>
            <a:r>
              <a:rPr lang="nl-NL" sz="2100" dirty="0" smtClean="0"/>
              <a:t>Gezin)</a:t>
            </a:r>
          </a:p>
          <a:p>
            <a:pPr lvl="1"/>
            <a:r>
              <a:rPr lang="nl-NL" sz="2100" dirty="0" smtClean="0"/>
              <a:t>GCM </a:t>
            </a:r>
            <a:r>
              <a:rPr lang="nl-NL" sz="2100" dirty="0"/>
              <a:t>(Gemeenschappelijke Gemeenschapscommissie van Brussel-Hoofdstad)</a:t>
            </a:r>
          </a:p>
          <a:p>
            <a:pPr lvl="1"/>
            <a:r>
              <a:rPr lang="nl-NL" dirty="0" smtClean="0"/>
              <a:t>zijn </a:t>
            </a:r>
            <a:r>
              <a:rPr lang="nl-NL" dirty="0"/>
              <a:t>verantwoordelijk voor de erkenning van de verschillende instellingen, zoals ziekenhuizen, rusthuizen, thuisverpleging, ...</a:t>
            </a:r>
          </a:p>
          <a:p>
            <a:endParaRPr lang="nl-NL" dirty="0" smtClean="0"/>
          </a:p>
          <a:p>
            <a:r>
              <a:rPr lang="nl-NL" dirty="0" smtClean="0"/>
              <a:t>Federaal Agentschap voor Geneesmiddelen en Gezondheidsproducten (FAGG)</a:t>
            </a:r>
          </a:p>
          <a:p>
            <a:pPr lvl="1"/>
            <a:r>
              <a:rPr lang="nl-NL" dirty="0" smtClean="0"/>
              <a:t>is verantwoordelijk </a:t>
            </a:r>
            <a:r>
              <a:rPr lang="nl-NL" dirty="0"/>
              <a:t>voor de registratie van de publiek opengestelde apotheken en hun </a:t>
            </a:r>
            <a:r>
              <a:rPr lang="nl-NL" dirty="0" smtClean="0"/>
              <a:t>apotheker-titularis</a:t>
            </a:r>
            <a:endParaRPr lang="nl-NL" dirty="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63</a:t>
            </a:fld>
            <a:endParaRPr lang="en-US" dirty="0"/>
          </a:p>
        </p:txBody>
      </p:sp>
    </p:spTree>
    <p:extLst>
      <p:ext uri="{BB962C8B-B14F-4D97-AF65-F5344CB8AC3E}">
        <p14:creationId xmlns:p14="http://schemas.microsoft.com/office/powerpoint/2010/main" val="1897743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sz="3600" dirty="0" err="1" smtClean="0"/>
              <a:t>Onderdelen</a:t>
            </a:r>
            <a:r>
              <a:rPr lang="en-US" sz="3600" dirty="0" smtClean="0"/>
              <a:t> van </a:t>
            </a:r>
            <a:r>
              <a:rPr lang="en-US" sz="3600" dirty="0" err="1"/>
              <a:t>CoBRHA</a:t>
            </a:r>
            <a:endParaRPr lang="en-US" sz="3600" dirty="0"/>
          </a:p>
        </p:txBody>
      </p:sp>
      <p:sp>
        <p:nvSpPr>
          <p:cNvPr id="4" name="Content Placeholder 3"/>
          <p:cNvSpPr>
            <a:spLocks noGrp="1"/>
          </p:cNvSpPr>
          <p:nvPr>
            <p:ph idx="1"/>
          </p:nvPr>
        </p:nvSpPr>
        <p:spPr>
          <a:xfrm>
            <a:off x="431321" y="1600200"/>
            <a:ext cx="8229600" cy="4876800"/>
          </a:xfrm>
        </p:spPr>
        <p:txBody>
          <a:bodyPr rtlCol="0">
            <a:normAutofit/>
          </a:bodyPr>
          <a:lstStyle/>
          <a:p>
            <a:r>
              <a:rPr lang="nl-NL" dirty="0" smtClean="0"/>
              <a:t>Kruispuntbank voor Ondernemingen</a:t>
            </a:r>
            <a:endParaRPr lang="nl-NL" dirty="0"/>
          </a:p>
          <a:p>
            <a:pPr lvl="1"/>
            <a:r>
              <a:rPr lang="nl-NL" dirty="0" err="1" smtClean="0"/>
              <a:t>KruispuntBank</a:t>
            </a:r>
            <a:r>
              <a:rPr lang="nl-NL" dirty="0" smtClean="0"/>
              <a:t> </a:t>
            </a:r>
            <a:r>
              <a:rPr lang="nl-NL" dirty="0"/>
              <a:t>voor Ondernemingen</a:t>
            </a:r>
          </a:p>
          <a:p>
            <a:pPr lvl="1"/>
            <a:r>
              <a:rPr lang="nl-NL" dirty="0" smtClean="0"/>
              <a:t>sommige </a:t>
            </a:r>
            <a:r>
              <a:rPr lang="nl-NL" dirty="0"/>
              <a:t>entiteiten of beroepsbeoefenaars beschikken over een </a:t>
            </a:r>
            <a:r>
              <a:rPr lang="nl-NL" dirty="0" smtClean="0"/>
              <a:t>KBO-nummer</a:t>
            </a:r>
          </a:p>
          <a:p>
            <a:pPr lvl="1"/>
            <a:r>
              <a:rPr lang="nl-NL" dirty="0" smtClean="0"/>
              <a:t>het</a:t>
            </a:r>
            <a:r>
              <a:rPr lang="nl-NL" dirty="0"/>
              <a:t> </a:t>
            </a:r>
            <a:r>
              <a:rPr lang="nl-NL" dirty="0">
                <a:solidFill>
                  <a:srgbClr val="3E6E5A"/>
                </a:solidFill>
              </a:rPr>
              <a:t>eHealth</a:t>
            </a:r>
            <a:r>
              <a:rPr lang="nl-NL" dirty="0"/>
              <a:t>-platform gebruikt de gegevens van KBO om de informatie met betrekking tot de KBO-nummers te </a:t>
            </a:r>
            <a:r>
              <a:rPr lang="nl-NL" dirty="0" smtClean="0"/>
              <a:t>consolideren</a:t>
            </a:r>
            <a:endParaRPr lang="nl-NL" dirty="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64</a:t>
            </a:fld>
            <a:endParaRPr lang="en-US" dirty="0"/>
          </a:p>
        </p:txBody>
      </p:sp>
    </p:spTree>
    <p:extLst>
      <p:ext uri="{BB962C8B-B14F-4D97-AF65-F5344CB8AC3E}">
        <p14:creationId xmlns:p14="http://schemas.microsoft.com/office/powerpoint/2010/main" val="11398247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In het kort: informatie in CoBRHA </a:t>
            </a:r>
            <a:endParaRPr lang="en-US" dirty="0"/>
          </a:p>
        </p:txBody>
      </p:sp>
      <p:sp>
        <p:nvSpPr>
          <p:cNvPr id="4" name="Content Placeholder 3"/>
          <p:cNvSpPr>
            <a:spLocks noGrp="1"/>
          </p:cNvSpPr>
          <p:nvPr>
            <p:ph idx="1"/>
          </p:nvPr>
        </p:nvSpPr>
        <p:spPr/>
        <p:txBody>
          <a:bodyPr/>
          <a:lstStyle/>
          <a:p>
            <a:r>
              <a:rPr lang="nl-BE" dirty="0" smtClean="0"/>
              <a:t>Zorgverleners</a:t>
            </a:r>
          </a:p>
          <a:p>
            <a:pPr lvl="1"/>
            <a:r>
              <a:rPr lang="nl-BE" dirty="0" smtClean="0"/>
              <a:t>gezondheidszorgberoepen (KB 78) : arts, verpleegkundige, tandarts, apotheker, ….</a:t>
            </a:r>
          </a:p>
          <a:p>
            <a:pPr lvl="1"/>
            <a:r>
              <a:rPr lang="nl-BE" dirty="0" smtClean="0"/>
              <a:t>andere beroepen:  opticien, leverancier van implantaten, …</a:t>
            </a:r>
          </a:p>
          <a:p>
            <a:pPr lvl="1"/>
            <a:r>
              <a:rPr lang="nl-BE" dirty="0" smtClean="0"/>
              <a:t>rollen (binnen een zorginstelling)</a:t>
            </a:r>
          </a:p>
          <a:p>
            <a:pPr lvl="1"/>
            <a:r>
              <a:rPr lang="nl-BE" dirty="0" smtClean="0"/>
              <a:t>erkenningen, visums , RIZIV-nr., specialismen, adres, …</a:t>
            </a:r>
          </a:p>
          <a:p>
            <a:r>
              <a:rPr lang="nl-BE" dirty="0" smtClean="0"/>
              <a:t>Zorginstellingen</a:t>
            </a:r>
          </a:p>
          <a:p>
            <a:pPr lvl="1"/>
            <a:r>
              <a:rPr lang="nl-BE" dirty="0" smtClean="0"/>
              <a:t>ziekenhuis (+ vestigingen), apotheek, … (niet gemigreerd)</a:t>
            </a:r>
          </a:p>
          <a:p>
            <a:pPr lvl="1"/>
            <a:r>
              <a:rPr lang="nl-BE" dirty="0" smtClean="0"/>
              <a:t>groeperingen (artsen en verpleegkundigen)</a:t>
            </a:r>
          </a:p>
          <a:p>
            <a:pPr lvl="1"/>
            <a:r>
              <a:rPr lang="nl-BE" dirty="0" smtClean="0"/>
              <a:t>type organisatie</a:t>
            </a:r>
          </a:p>
          <a:p>
            <a:pPr lvl="1"/>
            <a:r>
              <a:rPr lang="nl-BE" dirty="0" smtClean="0"/>
              <a:t>KBO-nr., RIZIV-nr.</a:t>
            </a:r>
          </a:p>
          <a:p>
            <a:pPr lvl="1"/>
            <a:r>
              <a:rPr lang="nl-BE" dirty="0" smtClean="0"/>
              <a:t>vestigingen</a:t>
            </a:r>
          </a:p>
          <a:p>
            <a:pPr lvl="1"/>
            <a:r>
              <a:rPr lang="nl-BE" dirty="0" smtClean="0"/>
              <a:t>rol en activiteit</a:t>
            </a:r>
          </a:p>
          <a:p>
            <a:pPr lvl="1"/>
            <a:endParaRPr lang="nl-BE" dirty="0" smtClean="0"/>
          </a:p>
          <a:p>
            <a:endParaRPr lang="nl-BE" dirty="0"/>
          </a:p>
        </p:txBody>
      </p:sp>
      <p:sp>
        <p:nvSpPr>
          <p:cNvPr id="70661" name="Date Placeholder 1"/>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fld id="{47356A36-FB20-481F-ADDA-2C00D2E0A77A}" type="slidenum">
              <a:rPr lang="en-US" smtClean="0"/>
              <a:pPr/>
              <a:t>65</a:t>
            </a:fld>
            <a:endParaRPr lang="en-US" dirty="0"/>
          </a:p>
        </p:txBody>
      </p:sp>
    </p:spTree>
    <p:extLst>
      <p:ext uri="{BB962C8B-B14F-4D97-AF65-F5344CB8AC3E}">
        <p14:creationId xmlns:p14="http://schemas.microsoft.com/office/powerpoint/2010/main" val="14456278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sz="3600" dirty="0"/>
              <a:t>In het </a:t>
            </a:r>
            <a:r>
              <a:rPr lang="en-US" sz="3600" dirty="0" err="1"/>
              <a:t>kort</a:t>
            </a:r>
            <a:r>
              <a:rPr lang="en-US" sz="3600" dirty="0"/>
              <a:t>: </a:t>
            </a:r>
            <a:r>
              <a:rPr lang="en-US" sz="3600" dirty="0" err="1" smtClean="0"/>
              <a:t>informatie</a:t>
            </a:r>
            <a:r>
              <a:rPr lang="en-US" sz="3600" dirty="0" smtClean="0"/>
              <a:t> </a:t>
            </a:r>
            <a:r>
              <a:rPr lang="en-US" sz="3600" b="1" dirty="0" err="1" smtClean="0"/>
              <a:t>niet</a:t>
            </a:r>
            <a:r>
              <a:rPr lang="en-US" sz="3600" dirty="0" smtClean="0"/>
              <a:t> in </a:t>
            </a:r>
            <a:r>
              <a:rPr lang="en-US" sz="3600" dirty="0"/>
              <a:t>CoBRHA </a:t>
            </a:r>
          </a:p>
        </p:txBody>
      </p:sp>
      <p:sp>
        <p:nvSpPr>
          <p:cNvPr id="4" name="Content Placeholder 3"/>
          <p:cNvSpPr>
            <a:spLocks noGrp="1"/>
          </p:cNvSpPr>
          <p:nvPr>
            <p:ph idx="1"/>
          </p:nvPr>
        </p:nvSpPr>
        <p:spPr>
          <a:xfrm>
            <a:off x="431321" y="1600200"/>
            <a:ext cx="8229600" cy="4876800"/>
          </a:xfrm>
        </p:spPr>
        <p:txBody>
          <a:bodyPr rtlCol="0">
            <a:normAutofit/>
          </a:bodyPr>
          <a:lstStyle/>
          <a:p>
            <a:pPr marL="182563" lvl="1">
              <a:lnSpc>
                <a:spcPct val="80000"/>
              </a:lnSpc>
              <a:defRPr/>
            </a:pPr>
            <a:r>
              <a:rPr lang="nl-BE" sz="2400" dirty="0"/>
              <a:t>O</a:t>
            </a:r>
            <a:r>
              <a:rPr lang="nl-BE" sz="2400" dirty="0" smtClean="0"/>
              <a:t>rganogram en interne organisatie van een instelling</a:t>
            </a:r>
          </a:p>
          <a:p>
            <a:pPr marL="182563" lvl="1">
              <a:lnSpc>
                <a:spcPct val="80000"/>
              </a:lnSpc>
              <a:defRPr/>
            </a:pPr>
            <a:endParaRPr lang="nl-BE" sz="2400" dirty="0" smtClean="0"/>
          </a:p>
          <a:p>
            <a:pPr marL="182563" lvl="1">
              <a:lnSpc>
                <a:spcPct val="80000"/>
              </a:lnSpc>
              <a:defRPr/>
            </a:pPr>
            <a:endParaRPr lang="nl-BE" sz="2400" dirty="0" smtClean="0"/>
          </a:p>
          <a:p>
            <a:pPr marL="182563" lvl="1">
              <a:lnSpc>
                <a:spcPct val="80000"/>
              </a:lnSpc>
              <a:defRPr/>
            </a:pPr>
            <a:endParaRPr lang="nl-BE" sz="2400" dirty="0" smtClean="0"/>
          </a:p>
          <a:p>
            <a:pPr marL="182563" lvl="1">
              <a:lnSpc>
                <a:spcPct val="80000"/>
              </a:lnSpc>
              <a:defRPr/>
            </a:pPr>
            <a:r>
              <a:rPr lang="nl-BE" sz="2400" dirty="0"/>
              <a:t>P</a:t>
            </a:r>
            <a:r>
              <a:rPr lang="nl-BE" sz="2400" dirty="0" smtClean="0"/>
              <a:t>ersoonlijke gezondheidsgegevens</a:t>
            </a:r>
          </a:p>
          <a:p>
            <a:pPr marL="182563" lvl="1">
              <a:lnSpc>
                <a:spcPct val="80000"/>
              </a:lnSpc>
              <a:defRPr/>
            </a:pPr>
            <a:endParaRPr lang="nl-BE" sz="2400" dirty="0" smtClean="0"/>
          </a:p>
          <a:p>
            <a:pPr marL="182563" lvl="1">
              <a:lnSpc>
                <a:spcPct val="80000"/>
              </a:lnSpc>
              <a:defRPr/>
            </a:pPr>
            <a:endParaRPr lang="nl-BE" sz="2400" dirty="0" smtClean="0"/>
          </a:p>
          <a:p>
            <a:pPr marL="182563" lvl="1">
              <a:lnSpc>
                <a:spcPct val="80000"/>
              </a:lnSpc>
              <a:defRPr/>
            </a:pPr>
            <a:endParaRPr lang="nl-BE" sz="2400" dirty="0" smtClean="0"/>
          </a:p>
          <a:p>
            <a:pPr marL="182563" lvl="1">
              <a:lnSpc>
                <a:spcPct val="80000"/>
              </a:lnSpc>
              <a:defRPr/>
            </a:pPr>
            <a:r>
              <a:rPr lang="nl-BE" sz="2400" dirty="0"/>
              <a:t>H</a:t>
            </a:r>
            <a:r>
              <a:rPr lang="nl-BE" sz="2400" dirty="0" smtClean="0"/>
              <a:t>istoriek</a:t>
            </a:r>
            <a:endParaRPr lang="nl-BE" sz="2400"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66</a:t>
            </a:fld>
            <a:endParaRPr lang="en-US" dirty="0"/>
          </a:p>
        </p:txBody>
      </p:sp>
    </p:spTree>
    <p:extLst>
      <p:ext uri="{BB962C8B-B14F-4D97-AF65-F5344CB8AC3E}">
        <p14:creationId xmlns:p14="http://schemas.microsoft.com/office/powerpoint/2010/main" val="3496629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11/03/2017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694" y="414866"/>
            <a:ext cx="5502729" cy="6417732"/>
          </a:xfrm>
          <a:prstGeom prst="rect">
            <a:avLst/>
          </a:prstGeom>
        </p:spPr>
      </p:pic>
    </p:spTree>
    <p:extLst>
      <p:ext uri="{BB962C8B-B14F-4D97-AF65-F5344CB8AC3E}">
        <p14:creationId xmlns:p14="http://schemas.microsoft.com/office/powerpoint/2010/main" val="3156522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fr-BE" sz="3600" dirty="0" err="1" smtClean="0"/>
              <a:t>Evolutie</a:t>
            </a:r>
            <a:r>
              <a:rPr lang="fr-BE" sz="3600" dirty="0" smtClean="0"/>
              <a:t> van CoBRHA &gt; </a:t>
            </a:r>
            <a:r>
              <a:rPr lang="fr-BE" sz="3600" dirty="0"/>
              <a:t>CoBRHA </a:t>
            </a:r>
            <a:r>
              <a:rPr lang="fr-BE" sz="3600" dirty="0" smtClean="0"/>
              <a:t>+</a:t>
            </a:r>
            <a:endParaRPr lang="en-US" sz="3600" dirty="0"/>
          </a:p>
        </p:txBody>
      </p:sp>
      <p:sp>
        <p:nvSpPr>
          <p:cNvPr id="4" name="Content Placeholder 3"/>
          <p:cNvSpPr>
            <a:spLocks noGrp="1"/>
          </p:cNvSpPr>
          <p:nvPr>
            <p:ph idx="1"/>
          </p:nvPr>
        </p:nvSpPr>
        <p:spPr>
          <a:xfrm>
            <a:off x="431321" y="1600200"/>
            <a:ext cx="8229600" cy="4876800"/>
          </a:xfrm>
        </p:spPr>
        <p:txBody>
          <a:bodyPr rtlCol="0">
            <a:normAutofit/>
          </a:bodyPr>
          <a:lstStyle/>
          <a:p>
            <a:pPr marL="182563" lvl="1">
              <a:lnSpc>
                <a:spcPct val="80000"/>
              </a:lnSpc>
              <a:defRPr/>
            </a:pPr>
            <a:r>
              <a:rPr lang="nl-BE" sz="2400" dirty="0" smtClean="0"/>
              <a:t>Historiek</a:t>
            </a:r>
          </a:p>
          <a:p>
            <a:pPr marL="182563" lvl="1">
              <a:lnSpc>
                <a:spcPct val="80000"/>
              </a:lnSpc>
              <a:defRPr/>
            </a:pPr>
            <a:endParaRPr lang="nl-BE" sz="2400" dirty="0" smtClean="0"/>
          </a:p>
          <a:p>
            <a:pPr marL="182563" lvl="1">
              <a:lnSpc>
                <a:spcPct val="80000"/>
              </a:lnSpc>
              <a:defRPr/>
            </a:pPr>
            <a:r>
              <a:rPr lang="nl-BE" sz="2400" dirty="0" smtClean="0"/>
              <a:t>Verdere informatie (nieuw veld, unieke ID, …)</a:t>
            </a:r>
          </a:p>
          <a:p>
            <a:pPr marL="182563" lvl="1">
              <a:lnSpc>
                <a:spcPct val="80000"/>
              </a:lnSpc>
              <a:defRPr/>
            </a:pPr>
            <a:endParaRPr lang="nl-BE" sz="2400" dirty="0" smtClean="0"/>
          </a:p>
          <a:p>
            <a:pPr marL="182563" lvl="1">
              <a:lnSpc>
                <a:spcPct val="80000"/>
              </a:lnSpc>
              <a:defRPr/>
            </a:pPr>
            <a:r>
              <a:rPr lang="nl-BE" sz="2400" dirty="0" smtClean="0"/>
              <a:t>Uitwisselingsplatform voor zorgverleners tussen alle authentieke bronnen (</a:t>
            </a:r>
            <a:r>
              <a:rPr lang="nl-BE" sz="2400" dirty="0" err="1" smtClean="0"/>
              <a:t>notify</a:t>
            </a:r>
            <a:r>
              <a:rPr lang="nl-BE" sz="2400" dirty="0" smtClean="0"/>
              <a:t> &amp; </a:t>
            </a:r>
            <a:r>
              <a:rPr lang="nl-BE" sz="2400" dirty="0" err="1" smtClean="0"/>
              <a:t>subscribe</a:t>
            </a:r>
            <a:r>
              <a:rPr lang="nl-BE" sz="2400" dirty="0" smtClean="0"/>
              <a:t>)</a:t>
            </a:r>
          </a:p>
          <a:p>
            <a:pPr marL="182563" lvl="1">
              <a:lnSpc>
                <a:spcPct val="80000"/>
              </a:lnSpc>
              <a:defRPr/>
            </a:pPr>
            <a:endParaRPr lang="nl-BE" sz="2400" dirty="0" smtClean="0"/>
          </a:p>
          <a:p>
            <a:pPr marL="182563" lvl="1">
              <a:lnSpc>
                <a:spcPct val="80000"/>
              </a:lnSpc>
              <a:defRPr/>
            </a:pPr>
            <a:r>
              <a:rPr lang="nl-BE" sz="2400" dirty="0" smtClean="0"/>
              <a:t>Uniek portaal voor zorgverleners (beroepsbeoefenaars &amp; zorginstellingen)</a:t>
            </a:r>
            <a:endParaRPr lang="nl-BE" sz="2400"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68</a:t>
            </a:fld>
            <a:endParaRPr lang="en-US" dirty="0"/>
          </a:p>
        </p:txBody>
      </p:sp>
    </p:spTree>
    <p:extLst>
      <p:ext uri="{BB962C8B-B14F-4D97-AF65-F5344CB8AC3E}">
        <p14:creationId xmlns:p14="http://schemas.microsoft.com/office/powerpoint/2010/main" val="41110617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fr-BE" sz="3600" dirty="0" err="1" smtClean="0"/>
              <a:t>Organisatie</a:t>
            </a:r>
            <a:r>
              <a:rPr lang="fr-BE" sz="3600" dirty="0" smtClean="0"/>
              <a:t> van </a:t>
            </a:r>
            <a:r>
              <a:rPr lang="fr-BE" sz="3600" dirty="0" err="1" smtClean="0"/>
              <a:t>groepspraktijken</a:t>
            </a:r>
            <a:endParaRPr lang="en-US" sz="3600" dirty="0"/>
          </a:p>
        </p:txBody>
      </p:sp>
      <p:sp>
        <p:nvSpPr>
          <p:cNvPr id="4" name="Content Placeholder 3"/>
          <p:cNvSpPr>
            <a:spLocks noGrp="1"/>
          </p:cNvSpPr>
          <p:nvPr>
            <p:ph idx="1"/>
          </p:nvPr>
        </p:nvSpPr>
        <p:spPr>
          <a:xfrm>
            <a:off x="431321" y="1600200"/>
            <a:ext cx="8229600" cy="4876800"/>
          </a:xfrm>
        </p:spPr>
        <p:txBody>
          <a:bodyPr rtlCol="0">
            <a:normAutofit/>
          </a:bodyPr>
          <a:lstStyle/>
          <a:p>
            <a:pPr marL="342900" lvl="1" indent="-342900">
              <a:lnSpc>
                <a:spcPct val="80000"/>
              </a:lnSpc>
              <a:defRPr/>
            </a:pPr>
            <a:r>
              <a:rPr lang="nl-BE" sz="2400" dirty="0" smtClean="0"/>
              <a:t>Multidisciplinaire teams</a:t>
            </a:r>
          </a:p>
          <a:p>
            <a:pPr marL="615950" lvl="2" indent="-342900">
              <a:lnSpc>
                <a:spcPct val="80000"/>
              </a:lnSpc>
              <a:defRPr/>
            </a:pPr>
            <a:r>
              <a:rPr lang="nl-BE" sz="2200" dirty="0" smtClean="0"/>
              <a:t>huisartsen</a:t>
            </a:r>
          </a:p>
          <a:p>
            <a:pPr marL="615950" lvl="2" indent="-342900">
              <a:lnSpc>
                <a:spcPct val="80000"/>
              </a:lnSpc>
              <a:defRPr/>
            </a:pPr>
            <a:r>
              <a:rPr lang="nl-BE" sz="2200" dirty="0" smtClean="0"/>
              <a:t>specialisten</a:t>
            </a:r>
          </a:p>
          <a:p>
            <a:pPr marL="615950" lvl="2" indent="-342900">
              <a:lnSpc>
                <a:spcPct val="80000"/>
              </a:lnSpc>
              <a:defRPr/>
            </a:pPr>
            <a:r>
              <a:rPr lang="nl-BE" sz="2200" dirty="0" smtClean="0"/>
              <a:t>verpleegkundigen</a:t>
            </a:r>
          </a:p>
          <a:p>
            <a:pPr marL="615950" lvl="2" indent="-342900">
              <a:lnSpc>
                <a:spcPct val="80000"/>
              </a:lnSpc>
              <a:defRPr/>
            </a:pPr>
            <a:r>
              <a:rPr lang="nl-BE" sz="2200" dirty="0" smtClean="0"/>
              <a:t>kinesitherapeuten</a:t>
            </a:r>
          </a:p>
          <a:p>
            <a:pPr marL="615950" lvl="2" indent="-342900">
              <a:lnSpc>
                <a:spcPct val="80000"/>
              </a:lnSpc>
              <a:defRPr/>
            </a:pPr>
            <a:r>
              <a:rPr lang="nl-BE" sz="2200" dirty="0" smtClean="0"/>
              <a:t>voedingsdeskundigen</a:t>
            </a:r>
          </a:p>
          <a:p>
            <a:pPr marL="615950" lvl="2" indent="-342900">
              <a:lnSpc>
                <a:spcPct val="80000"/>
              </a:lnSpc>
              <a:defRPr/>
            </a:pPr>
            <a:r>
              <a:rPr lang="nl-BE" sz="2200" dirty="0" smtClean="0"/>
              <a:t>logopedisten</a:t>
            </a:r>
          </a:p>
          <a:p>
            <a:pPr marL="615950" lvl="2" indent="-342900">
              <a:lnSpc>
                <a:spcPct val="80000"/>
              </a:lnSpc>
              <a:defRPr/>
            </a:pPr>
            <a:r>
              <a:rPr lang="nl-BE" sz="2200" dirty="0" smtClean="0"/>
              <a:t>psychologen</a:t>
            </a:r>
          </a:p>
          <a:p>
            <a:pPr marL="615950" lvl="2" indent="-342900">
              <a:lnSpc>
                <a:spcPct val="80000"/>
              </a:lnSpc>
              <a:defRPr/>
            </a:pPr>
            <a:r>
              <a:rPr lang="nl-BE" sz="2200" dirty="0" smtClean="0"/>
              <a:t>…</a:t>
            </a:r>
          </a:p>
          <a:p>
            <a:pPr marL="342900" lvl="1" indent="-342900">
              <a:lnSpc>
                <a:spcPct val="80000"/>
              </a:lnSpc>
              <a:defRPr/>
            </a:pPr>
            <a:r>
              <a:rPr lang="nl-BE" sz="2400" dirty="0" smtClean="0"/>
              <a:t>1 verantwoordelijke arts</a:t>
            </a:r>
          </a:p>
          <a:p>
            <a:pPr marL="615950" lvl="2" indent="-342900">
              <a:lnSpc>
                <a:spcPct val="80000"/>
              </a:lnSpc>
              <a:defRPr/>
            </a:pPr>
            <a:r>
              <a:rPr lang="nl-BE" sz="2200" dirty="0" smtClean="0"/>
              <a:t>bepaalt de toegangen tot de teams &gt; mandaten</a:t>
            </a:r>
          </a:p>
          <a:p>
            <a:pPr marL="342900" lvl="1" indent="-342900">
              <a:lnSpc>
                <a:spcPct val="80000"/>
              </a:lnSpc>
              <a:defRPr/>
            </a:pPr>
            <a:endParaRPr lang="nl-BE" sz="2400" dirty="0" smtClean="0"/>
          </a:p>
          <a:p>
            <a:pPr marL="342900" lvl="1" indent="-342900">
              <a:lnSpc>
                <a:spcPct val="80000"/>
              </a:lnSpc>
              <a:defRPr/>
            </a:pPr>
            <a:r>
              <a:rPr lang="nl-BE" sz="2400" u="sng" dirty="0" smtClean="0"/>
              <a:t>Belang van GMD/EMD</a:t>
            </a:r>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69</a:t>
            </a:fld>
            <a:endParaRPr lang="en-US" dirty="0"/>
          </a:p>
        </p:txBody>
      </p:sp>
    </p:spTree>
    <p:extLst>
      <p:ext uri="{BB962C8B-B14F-4D97-AF65-F5344CB8AC3E}">
        <p14:creationId xmlns:p14="http://schemas.microsoft.com/office/powerpoint/2010/main" val="1065134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Raadpleging van de laboresultaten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nl-BE" dirty="0">
                    <a:solidFill>
                      <a:schemeClr val="bg1"/>
                    </a:solidFill>
                    <a:latin typeface="+mn-lt"/>
                    <a:cs typeface="+mn-cs"/>
                  </a:rPr>
                  <a:t>Opzoeken van de medische voorgeschiedenis via de SumEHR</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a:solidFill>
                      <a:schemeClr val="bg1"/>
                    </a:solidFill>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marL="82550" algn="ctr" fontAlgn="auto">
                  <a:spcBef>
                    <a:spcPts val="0"/>
                  </a:spcBef>
                  <a:spcAft>
                    <a:spcPts val="0"/>
                  </a:spcAft>
                  <a:defRPr/>
                </a:pPr>
                <a:r>
                  <a:rPr lang="nl-BE" dirty="0">
                    <a:solidFill>
                      <a:schemeClr val="bg1"/>
                    </a:solidFill>
                    <a:latin typeface="+mn-lt"/>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marL="177800" algn="ctr" fontAlgn="auto">
                  <a:spcBef>
                    <a:spcPts val="0"/>
                  </a:spcBef>
                  <a:spcAft>
                    <a:spcPts val="0"/>
                  </a:spcAft>
                  <a:defRPr/>
                </a:pPr>
                <a:r>
                  <a:rPr lang="nl-BE" dirty="0">
                    <a:solidFill>
                      <a:schemeClr val="bg1"/>
                    </a:solidFill>
                    <a:latin typeface="+mn-lt"/>
                    <a:cs typeface="+mn-cs"/>
                  </a:rPr>
                  <a:t>Elektronische verwijsbrieven</a:t>
                </a:r>
                <a:endParaRPr lang="nl-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Elektronische</a:t>
                </a:r>
                <a:r>
                  <a:rPr lang="nl-BE" dirty="0">
                    <a:latin typeface="+mn-lt"/>
                    <a:cs typeface="+mn-cs"/>
                  </a:rPr>
                  <a:t> </a:t>
                </a:r>
                <a:r>
                  <a:rPr lang="nl-BE" dirty="0">
                    <a:solidFill>
                      <a:schemeClr val="bg1"/>
                    </a:solidFill>
                    <a:latin typeface="+mn-lt"/>
                    <a:cs typeface="+mn-cs"/>
                  </a:rPr>
                  <a:t>voorschriften</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Slide Number Placeholder 2"/>
          <p:cNvSpPr>
            <a:spLocks noGrp="1"/>
          </p:cNvSpPr>
          <p:nvPr>
            <p:ph type="sldNum" sz="quarter" idx="12"/>
          </p:nvPr>
        </p:nvSpPr>
        <p:spPr/>
        <p:txBody>
          <a:bodyPr/>
          <a:lstStyle/>
          <a:p>
            <a:pPr>
              <a:defRPr/>
            </a:pPr>
            <a:fld id="{10092D60-1784-4708-9BC1-5449CCE5C43B}"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fr-BE" altLang="en-US" sz="3600" dirty="0" err="1" smtClean="0">
                <a:sym typeface="Arial" charset="0"/>
              </a:rPr>
              <a:t>Uw</a:t>
            </a:r>
            <a:r>
              <a:rPr lang="fr-BE" altLang="en-US" sz="3600" dirty="0" smtClean="0">
                <a:sym typeface="Arial" charset="0"/>
              </a:rPr>
              <a:t> </a:t>
            </a:r>
            <a:r>
              <a:rPr lang="fr-BE" altLang="en-US" sz="3600" dirty="0" err="1" smtClean="0">
                <a:sym typeface="Arial" charset="0"/>
              </a:rPr>
              <a:t>vragen</a:t>
            </a:r>
            <a:r>
              <a:rPr lang="fr-BE" altLang="en-US" sz="3600" dirty="0" smtClean="0">
                <a:sym typeface="Arial" charset="0"/>
              </a:rPr>
              <a:t>, onze </a:t>
            </a:r>
            <a:r>
              <a:rPr lang="fr-BE" altLang="en-US" sz="3600" dirty="0" err="1" smtClean="0">
                <a:sym typeface="Arial" charset="0"/>
              </a:rPr>
              <a:t>antwoorden</a:t>
            </a:r>
            <a:endParaRPr lang="nl-BE" altLang="en-US" sz="3600" dirty="0">
              <a:sym typeface="Arial" charset="0"/>
            </a:endParaRPr>
          </a:p>
        </p:txBody>
      </p:sp>
      <p:sp>
        <p:nvSpPr>
          <p:cNvPr id="4" name="Content Placeholder 3"/>
          <p:cNvSpPr>
            <a:spLocks noGrp="1"/>
          </p:cNvSpPr>
          <p:nvPr>
            <p:ph idx="1"/>
          </p:nvPr>
        </p:nvSpPr>
        <p:spPr/>
        <p:txBody>
          <a:bodyPr rtlCol="0">
            <a:normAutofit/>
          </a:bodyPr>
          <a:lstStyle/>
          <a:p>
            <a:r>
              <a:rPr lang="nl-NL" dirty="0" smtClean="0"/>
              <a:t>Wat als </a:t>
            </a:r>
            <a:r>
              <a:rPr lang="nl-NL" dirty="0"/>
              <a:t>de patiënt geen GMD heeft of wij niet de </a:t>
            </a:r>
            <a:r>
              <a:rPr lang="nl-NL" dirty="0" smtClean="0"/>
              <a:t>GMD-houdende </a:t>
            </a:r>
            <a:r>
              <a:rPr lang="nl-NL" dirty="0"/>
              <a:t>arts zijn? </a:t>
            </a:r>
            <a:endParaRPr lang="nl-NL" dirty="0" smtClean="0"/>
          </a:p>
          <a:p>
            <a:pPr lvl="1"/>
            <a:r>
              <a:rPr lang="nl-NL" dirty="0" smtClean="0"/>
              <a:t>als </a:t>
            </a:r>
            <a:r>
              <a:rPr lang="nl-NL" dirty="0"/>
              <a:t>een patiënt een GMD-houdende arts aangeduid heeft, dan mag in principe enkel die arts de </a:t>
            </a:r>
            <a:r>
              <a:rPr lang="nl-NL" dirty="0" err="1" smtClean="0"/>
              <a:t>Sumehr</a:t>
            </a:r>
            <a:r>
              <a:rPr lang="nl-NL" dirty="0" smtClean="0"/>
              <a:t> </a:t>
            </a:r>
            <a:r>
              <a:rPr lang="nl-NL" dirty="0"/>
              <a:t>opladen en </a:t>
            </a:r>
            <a:r>
              <a:rPr lang="nl-NL" dirty="0" smtClean="0"/>
              <a:t>aanpassen</a:t>
            </a:r>
            <a:endParaRPr lang="nl-NL" dirty="0"/>
          </a:p>
          <a:p>
            <a:pPr lvl="1"/>
            <a:r>
              <a:rPr lang="nl-NL" dirty="0"/>
              <a:t>i</a:t>
            </a:r>
            <a:r>
              <a:rPr lang="nl-NL" dirty="0" smtClean="0"/>
              <a:t>n </a:t>
            </a:r>
            <a:r>
              <a:rPr lang="nl-NL" dirty="0"/>
              <a:t>de praktijk zijn er op dit ogenblik geen maatregelen ingebouwd in de systemen van Vitalink, </a:t>
            </a:r>
            <a:r>
              <a:rPr lang="nl-NL" dirty="0" err="1"/>
              <a:t>Intermed</a:t>
            </a:r>
            <a:r>
              <a:rPr lang="nl-NL" dirty="0"/>
              <a:t> of </a:t>
            </a:r>
            <a:r>
              <a:rPr lang="nl-NL" dirty="0" err="1"/>
              <a:t>Brusafe</a:t>
            </a:r>
            <a:r>
              <a:rPr lang="nl-NL" dirty="0"/>
              <a:t> om deze regel strikt toe te </a:t>
            </a:r>
            <a:r>
              <a:rPr lang="nl-NL" dirty="0" smtClean="0"/>
              <a:t>passen</a:t>
            </a:r>
            <a:endParaRPr lang="nl-NL" dirty="0"/>
          </a:p>
          <a:p>
            <a:endParaRPr lang="nl-NL" dirty="0" smtClean="0"/>
          </a:p>
          <a:p>
            <a:r>
              <a:rPr lang="nl-NL" dirty="0" smtClean="0"/>
              <a:t>Kunnen </a:t>
            </a:r>
            <a:r>
              <a:rPr lang="nl-NL" dirty="0"/>
              <a:t>we dan ook </a:t>
            </a:r>
            <a:r>
              <a:rPr lang="nl-NL" dirty="0" err="1" smtClean="0"/>
              <a:t>Sumehrs</a:t>
            </a:r>
            <a:r>
              <a:rPr lang="nl-NL" dirty="0" smtClean="0"/>
              <a:t> </a:t>
            </a:r>
            <a:r>
              <a:rPr lang="nl-NL" dirty="0"/>
              <a:t>opladen of ophalen? </a:t>
            </a:r>
            <a:endParaRPr lang="nl-NL" dirty="0" smtClean="0"/>
          </a:p>
          <a:p>
            <a:pPr lvl="1"/>
            <a:r>
              <a:rPr lang="nl-NL" dirty="0" smtClean="0"/>
              <a:t>indien </a:t>
            </a:r>
            <a:r>
              <a:rPr lang="nl-NL" dirty="0"/>
              <a:t>een patiënt geen GMD-houdende arts aangeduid heeft, dan geldt de beperking niet en mag een arts die de patiënt behandeld heeft de </a:t>
            </a:r>
            <a:r>
              <a:rPr lang="nl-NL" dirty="0" err="1" smtClean="0"/>
              <a:t>Sumehr</a:t>
            </a:r>
            <a:r>
              <a:rPr lang="nl-NL" dirty="0" smtClean="0"/>
              <a:t> </a:t>
            </a:r>
            <a:r>
              <a:rPr lang="nl-NL" dirty="0"/>
              <a:t>opladen en/of </a:t>
            </a:r>
            <a:r>
              <a:rPr lang="nl-NL" dirty="0" smtClean="0"/>
              <a:t>aanpassen</a:t>
            </a:r>
            <a:endParaRPr lang="nl-NL" dirty="0"/>
          </a:p>
          <a:p>
            <a:endParaRPr lang="nl-NL" dirty="0" smtClean="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70</a:t>
            </a:fld>
            <a:endParaRPr lang="en-US" dirty="0"/>
          </a:p>
        </p:txBody>
      </p:sp>
    </p:spTree>
    <p:extLst>
      <p:ext uri="{BB962C8B-B14F-4D97-AF65-F5344CB8AC3E}">
        <p14:creationId xmlns:p14="http://schemas.microsoft.com/office/powerpoint/2010/main" val="3999882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fr-BE" altLang="en-US" sz="3600" dirty="0" err="1" smtClean="0">
                <a:sym typeface="Arial" charset="0"/>
              </a:rPr>
              <a:t>Uw</a:t>
            </a:r>
            <a:r>
              <a:rPr lang="fr-BE" altLang="en-US" sz="3600" dirty="0" smtClean="0">
                <a:sym typeface="Arial" charset="0"/>
              </a:rPr>
              <a:t> </a:t>
            </a:r>
            <a:r>
              <a:rPr lang="fr-BE" altLang="en-US" sz="3600" dirty="0" err="1" smtClean="0">
                <a:sym typeface="Arial" charset="0"/>
              </a:rPr>
              <a:t>vragen</a:t>
            </a:r>
            <a:r>
              <a:rPr lang="fr-BE" altLang="en-US" sz="3600" dirty="0" smtClean="0">
                <a:sym typeface="Arial" charset="0"/>
              </a:rPr>
              <a:t>, onze </a:t>
            </a:r>
            <a:r>
              <a:rPr lang="fr-BE" altLang="en-US" sz="3600" dirty="0" err="1" smtClean="0">
                <a:sym typeface="Arial" charset="0"/>
              </a:rPr>
              <a:t>antwoorden</a:t>
            </a:r>
            <a:endParaRPr lang="nl-BE" altLang="en-US" sz="3600" dirty="0">
              <a:sym typeface="Arial" charset="0"/>
            </a:endParaRPr>
          </a:p>
        </p:txBody>
      </p:sp>
      <p:sp>
        <p:nvSpPr>
          <p:cNvPr id="4" name="Content Placeholder 3"/>
          <p:cNvSpPr>
            <a:spLocks noGrp="1"/>
          </p:cNvSpPr>
          <p:nvPr>
            <p:ph idx="1"/>
          </p:nvPr>
        </p:nvSpPr>
        <p:spPr/>
        <p:txBody>
          <a:bodyPr rtlCol="0">
            <a:normAutofit/>
          </a:bodyPr>
          <a:lstStyle/>
          <a:p>
            <a:r>
              <a:rPr lang="nl-NL" dirty="0" smtClean="0"/>
              <a:t>Kunnen </a:t>
            </a:r>
            <a:r>
              <a:rPr lang="nl-NL" dirty="0"/>
              <a:t>we dan ook attesten voor medicatie (</a:t>
            </a:r>
            <a:r>
              <a:rPr lang="nl-NL" dirty="0" smtClean="0"/>
              <a:t>hoofdstuk </a:t>
            </a:r>
            <a:r>
              <a:rPr lang="nl-NL" dirty="0"/>
              <a:t>IV) </a:t>
            </a:r>
            <a:r>
              <a:rPr lang="nl-NL" dirty="0" smtClean="0"/>
              <a:t>aanvragen?</a:t>
            </a:r>
          </a:p>
          <a:p>
            <a:pPr lvl="1"/>
            <a:r>
              <a:rPr lang="nl-NL" dirty="0" smtClean="0"/>
              <a:t>de </a:t>
            </a:r>
            <a:r>
              <a:rPr lang="nl-NL" dirty="0"/>
              <a:t>initiële aanvraag voor </a:t>
            </a:r>
            <a:r>
              <a:rPr lang="nl-NL" dirty="0" smtClean="0"/>
              <a:t>hoofdstuk </a:t>
            </a:r>
            <a:r>
              <a:rPr lang="nl-NL" dirty="0"/>
              <a:t>IV medicatie mag door elke arts </a:t>
            </a:r>
            <a:r>
              <a:rPr lang="nl-NL" dirty="0" smtClean="0"/>
              <a:t>gebeuren</a:t>
            </a:r>
          </a:p>
          <a:p>
            <a:pPr lvl="1"/>
            <a:r>
              <a:rPr lang="nl-NL" dirty="0" smtClean="0"/>
              <a:t>om </a:t>
            </a:r>
            <a:r>
              <a:rPr lang="nl-NL" dirty="0"/>
              <a:t>een verlenging van deze medicatie aan te vragen is het nodig dat een arts een therapeutische relatie geregistreerd heeft in de nationale databank van therapeutische </a:t>
            </a:r>
            <a:r>
              <a:rPr lang="nl-NL" dirty="0" smtClean="0"/>
              <a:t>relaties</a:t>
            </a:r>
          </a:p>
          <a:p>
            <a:pPr lvl="2"/>
            <a:r>
              <a:rPr lang="nl-NL" dirty="0" smtClean="0"/>
              <a:t>een </a:t>
            </a:r>
            <a:r>
              <a:rPr lang="nl-NL" dirty="0"/>
              <a:t>therapeutische relatie bij een hub komt hiervoor niet in </a:t>
            </a:r>
            <a:r>
              <a:rPr lang="nl-NL" dirty="0" smtClean="0"/>
              <a:t>aanmerking</a:t>
            </a:r>
          </a:p>
          <a:p>
            <a:pPr lvl="1"/>
            <a:r>
              <a:rPr lang="nl-NL" dirty="0" smtClean="0"/>
              <a:t>elke </a:t>
            </a:r>
            <a:r>
              <a:rPr lang="nl-NL" dirty="0"/>
              <a:t>arts die een therapeutische relatie met de patiënt heeft mag hoofdstuk IV </a:t>
            </a:r>
            <a:r>
              <a:rPr lang="nl-NL" dirty="0" smtClean="0"/>
              <a:t>- </a:t>
            </a:r>
            <a:r>
              <a:rPr lang="nl-NL" dirty="0"/>
              <a:t>medicatie verlengen, dus niet alleen de GMD-houdende arts</a:t>
            </a:r>
          </a:p>
          <a:p>
            <a:pPr lvl="1"/>
            <a:endParaRPr lang="nl-NL" dirty="0"/>
          </a:p>
          <a:p>
            <a:endParaRPr lang="nl-NL" dirty="0" smtClean="0"/>
          </a:p>
          <a:p>
            <a:endParaRPr lang="nl-NL" dirty="0" smtClean="0"/>
          </a:p>
          <a:p>
            <a:endParaRPr lang="en-US"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71</a:t>
            </a:fld>
            <a:endParaRPr lang="en-US" dirty="0"/>
          </a:p>
        </p:txBody>
      </p:sp>
    </p:spTree>
    <p:extLst>
      <p:ext uri="{BB962C8B-B14F-4D97-AF65-F5344CB8AC3E}">
        <p14:creationId xmlns:p14="http://schemas.microsoft.com/office/powerpoint/2010/main" val="1652721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fr-BE" altLang="en-US" sz="3600" dirty="0" err="1" smtClean="0">
                <a:sym typeface="Arial" charset="0"/>
              </a:rPr>
              <a:t>Uw</a:t>
            </a:r>
            <a:r>
              <a:rPr lang="fr-BE" altLang="en-US" sz="3600" dirty="0" smtClean="0">
                <a:sym typeface="Arial" charset="0"/>
              </a:rPr>
              <a:t> </a:t>
            </a:r>
            <a:r>
              <a:rPr lang="fr-BE" altLang="en-US" sz="3600" dirty="0" err="1" smtClean="0">
                <a:sym typeface="Arial" charset="0"/>
              </a:rPr>
              <a:t>vragen</a:t>
            </a:r>
            <a:r>
              <a:rPr lang="fr-BE" altLang="en-US" sz="3600" dirty="0" smtClean="0">
                <a:sym typeface="Arial" charset="0"/>
              </a:rPr>
              <a:t>, onze </a:t>
            </a:r>
            <a:r>
              <a:rPr lang="fr-BE" altLang="en-US" sz="3600" dirty="0" err="1" smtClean="0">
                <a:sym typeface="Arial" charset="0"/>
              </a:rPr>
              <a:t>antwoorden</a:t>
            </a:r>
            <a:endParaRPr lang="nl-BE" altLang="en-US" sz="3600" dirty="0">
              <a:sym typeface="Arial" charset="0"/>
            </a:endParaRPr>
          </a:p>
        </p:txBody>
      </p:sp>
      <p:sp>
        <p:nvSpPr>
          <p:cNvPr id="4" name="Content Placeholder 3"/>
          <p:cNvSpPr>
            <a:spLocks noGrp="1"/>
          </p:cNvSpPr>
          <p:nvPr>
            <p:ph idx="1"/>
          </p:nvPr>
        </p:nvSpPr>
        <p:spPr/>
        <p:txBody>
          <a:bodyPr rtlCol="0">
            <a:normAutofit/>
          </a:bodyPr>
          <a:lstStyle/>
          <a:p>
            <a:r>
              <a:rPr lang="nl-NL" dirty="0" smtClean="0"/>
              <a:t>Als </a:t>
            </a:r>
            <a:r>
              <a:rPr lang="nl-NL" dirty="0"/>
              <a:t>medicatie wordt voorgeschreven via bv care-</a:t>
            </a:r>
            <a:r>
              <a:rPr lang="nl-NL" dirty="0" err="1"/>
              <a:t>solutions</a:t>
            </a:r>
            <a:r>
              <a:rPr lang="nl-NL" dirty="0"/>
              <a:t>, een programma dat de robot voor medicatie in zakjes aanstuurt (en niet via het EMD),is dit dan combineerbaar met </a:t>
            </a:r>
            <a:r>
              <a:rPr lang="nl-NL" dirty="0" err="1"/>
              <a:t>R</a:t>
            </a:r>
            <a:r>
              <a:rPr lang="nl-NL" dirty="0" err="1" smtClean="0"/>
              <a:t>ecip</a:t>
            </a:r>
            <a:r>
              <a:rPr lang="nl-NL" dirty="0" smtClean="0"/>
              <a:t>-e?</a:t>
            </a:r>
          </a:p>
          <a:p>
            <a:endParaRPr lang="nl-NL" dirty="0" smtClean="0"/>
          </a:p>
          <a:p>
            <a:pPr lvl="1"/>
            <a:r>
              <a:rPr lang="nl-NL" dirty="0" smtClean="0"/>
              <a:t>staat </a:t>
            </a:r>
            <a:r>
              <a:rPr lang="nl-NL" dirty="0"/>
              <a:t>op de agenda van het project </a:t>
            </a:r>
            <a:r>
              <a:rPr lang="nl-NL" dirty="0" smtClean="0"/>
              <a:t>VIDIS - ‘</a:t>
            </a:r>
            <a:r>
              <a:rPr lang="nl-NL" dirty="0"/>
              <a:t>Virtual </a:t>
            </a:r>
            <a:r>
              <a:rPr lang="nl-NL" dirty="0" err="1"/>
              <a:t>Integrated</a:t>
            </a:r>
            <a:r>
              <a:rPr lang="nl-NL" dirty="0"/>
              <a:t> Drug Information System’</a:t>
            </a:r>
            <a:r>
              <a:rPr lang="nl-NL" dirty="0" smtClean="0"/>
              <a:t> (</a:t>
            </a:r>
            <a:r>
              <a:rPr lang="nl-NL" dirty="0" err="1" smtClean="0"/>
              <a:t>Roadmap</a:t>
            </a:r>
            <a:r>
              <a:rPr lang="nl-NL" dirty="0" smtClean="0"/>
              <a:t> AP3) </a:t>
            </a:r>
          </a:p>
          <a:p>
            <a:pPr lvl="1"/>
            <a:endParaRPr lang="nl-NL" dirty="0" smtClean="0"/>
          </a:p>
          <a:p>
            <a:pPr lvl="1"/>
            <a:r>
              <a:rPr lang="nl-NL" dirty="0" smtClean="0"/>
              <a:t>vandaag </a:t>
            </a:r>
            <a:r>
              <a:rPr lang="nl-NL" dirty="0"/>
              <a:t>is het elektronisch medisch voorschrift </a:t>
            </a:r>
            <a:r>
              <a:rPr lang="nl-NL" dirty="0" err="1"/>
              <a:t>Recip</a:t>
            </a:r>
            <a:r>
              <a:rPr lang="nl-NL" dirty="0"/>
              <a:t>-e beschikbaar als juridisch vereiste </a:t>
            </a:r>
            <a:r>
              <a:rPr lang="nl-NL" dirty="0" smtClean="0"/>
              <a:t>document</a:t>
            </a:r>
          </a:p>
          <a:p>
            <a:pPr lvl="2"/>
            <a:r>
              <a:rPr lang="nl-NL" dirty="0" smtClean="0"/>
              <a:t>dit </a:t>
            </a:r>
            <a:r>
              <a:rPr lang="nl-NL" dirty="0"/>
              <a:t>voorschrift houdt een rechtsgeldige opdracht in aan de apotheker om geneesmiddelen af te leveren aan een </a:t>
            </a:r>
            <a:r>
              <a:rPr lang="nl-NL" dirty="0" smtClean="0"/>
              <a:t>patiënt</a:t>
            </a:r>
            <a:endParaRPr lang="nl-NL"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72</a:t>
            </a:fld>
            <a:endParaRPr lang="en-US" dirty="0"/>
          </a:p>
        </p:txBody>
      </p:sp>
    </p:spTree>
    <p:extLst>
      <p:ext uri="{BB962C8B-B14F-4D97-AF65-F5344CB8AC3E}">
        <p14:creationId xmlns:p14="http://schemas.microsoft.com/office/powerpoint/2010/main" val="3263214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fr-BE" altLang="en-US" sz="3600" dirty="0" err="1" smtClean="0">
                <a:sym typeface="Arial" charset="0"/>
              </a:rPr>
              <a:t>Uw</a:t>
            </a:r>
            <a:r>
              <a:rPr lang="fr-BE" altLang="en-US" sz="3600" dirty="0" smtClean="0">
                <a:sym typeface="Arial" charset="0"/>
              </a:rPr>
              <a:t> </a:t>
            </a:r>
            <a:r>
              <a:rPr lang="fr-BE" altLang="en-US" sz="3600" dirty="0" err="1" smtClean="0">
                <a:sym typeface="Arial" charset="0"/>
              </a:rPr>
              <a:t>vragen</a:t>
            </a:r>
            <a:r>
              <a:rPr lang="fr-BE" altLang="en-US" sz="3600" dirty="0" smtClean="0">
                <a:sym typeface="Arial" charset="0"/>
              </a:rPr>
              <a:t>, onze </a:t>
            </a:r>
            <a:r>
              <a:rPr lang="fr-BE" altLang="en-US" sz="3600" dirty="0" err="1" smtClean="0">
                <a:sym typeface="Arial" charset="0"/>
              </a:rPr>
              <a:t>antwoorden</a:t>
            </a:r>
            <a:endParaRPr lang="nl-BE" altLang="en-US" sz="3600" dirty="0">
              <a:sym typeface="Arial" charset="0"/>
            </a:endParaRPr>
          </a:p>
        </p:txBody>
      </p:sp>
      <p:sp>
        <p:nvSpPr>
          <p:cNvPr id="4" name="Content Placeholder 3"/>
          <p:cNvSpPr>
            <a:spLocks noGrp="1"/>
          </p:cNvSpPr>
          <p:nvPr>
            <p:ph idx="1"/>
          </p:nvPr>
        </p:nvSpPr>
        <p:spPr/>
        <p:txBody>
          <a:bodyPr rtlCol="0">
            <a:normAutofit/>
          </a:bodyPr>
          <a:lstStyle/>
          <a:p>
            <a:pPr lvl="1"/>
            <a:r>
              <a:rPr lang="nl-NL" dirty="0" smtClean="0"/>
              <a:t>de </a:t>
            </a:r>
            <a:r>
              <a:rPr lang="nl-NL" dirty="0"/>
              <a:t>medicatieschema’s </a:t>
            </a:r>
            <a:r>
              <a:rPr lang="nl-NL" dirty="0" smtClean="0"/>
              <a:t>staan </a:t>
            </a:r>
            <a:r>
              <a:rPr lang="nl-NL" dirty="0"/>
              <a:t>gekend als zogenaamde </a:t>
            </a:r>
            <a:r>
              <a:rPr lang="nl-NL" dirty="0" err="1"/>
              <a:t>IMV’s</a:t>
            </a:r>
            <a:r>
              <a:rPr lang="nl-NL" dirty="0"/>
              <a:t>, nl. “individuele medicatie voorbereiding” die hetzij automatisch hetzij individueel verwerkt worden in de </a:t>
            </a:r>
            <a:r>
              <a:rPr lang="nl-NL" dirty="0" smtClean="0"/>
              <a:t>apotheek</a:t>
            </a:r>
          </a:p>
          <a:p>
            <a:pPr lvl="2"/>
            <a:r>
              <a:rPr lang="nl-NL" dirty="0" smtClean="0"/>
              <a:t>op </a:t>
            </a:r>
            <a:r>
              <a:rPr lang="nl-NL" dirty="0"/>
              <a:t>basis van een standaard medicatieschema  en - protocol dat vanuit de voorziening dagelijks naar de apotheek wordt verstuurd moet de apotheker de instructie valideren en omzetten in instructie naar een </a:t>
            </a:r>
            <a:r>
              <a:rPr lang="nl-NL" dirty="0" smtClean="0"/>
              <a:t>robot</a:t>
            </a:r>
          </a:p>
          <a:p>
            <a:pPr lvl="2"/>
            <a:endParaRPr lang="nl-NL" dirty="0"/>
          </a:p>
          <a:p>
            <a:pPr lvl="1"/>
            <a:r>
              <a:rPr lang="nl-NL" dirty="0" smtClean="0"/>
              <a:t>bedoeling </a:t>
            </a:r>
            <a:r>
              <a:rPr lang="nl-NL" dirty="0"/>
              <a:t>is dat het door een arts getekend therapieschema een rechtsgeldig document zal worden zodat zulk schema een juridisch permanente opdracht voor de apotheker kan zijn om een geneesmiddel af te </a:t>
            </a:r>
            <a:r>
              <a:rPr lang="nl-NL" dirty="0" smtClean="0"/>
              <a:t>leveren</a:t>
            </a:r>
          </a:p>
          <a:p>
            <a:pPr lvl="2"/>
            <a:r>
              <a:rPr lang="nl-NL" dirty="0" smtClean="0"/>
              <a:t>dit </a:t>
            </a:r>
            <a:r>
              <a:rPr lang="nl-NL" dirty="0"/>
              <a:t>is een </a:t>
            </a:r>
            <a:r>
              <a:rPr lang="nl-NL" dirty="0" err="1"/>
              <a:t>use</a:t>
            </a:r>
            <a:r>
              <a:rPr lang="nl-NL" dirty="0"/>
              <a:t> case die in het VIDIS project zal worden uitgewerkt tegen </a:t>
            </a:r>
            <a:r>
              <a:rPr lang="nl-NL" dirty="0" smtClean="0"/>
              <a:t>2018</a:t>
            </a:r>
            <a:endParaRPr lang="nl-NL" dirty="0"/>
          </a:p>
        </p:txBody>
      </p:sp>
      <p:sp>
        <p:nvSpPr>
          <p:cNvPr id="7066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11/03/2017</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73</a:t>
            </a:fld>
            <a:endParaRPr lang="en-US" dirty="0"/>
          </a:p>
        </p:txBody>
      </p:sp>
    </p:spTree>
    <p:extLst>
      <p:ext uri="{BB962C8B-B14F-4D97-AF65-F5344CB8AC3E}">
        <p14:creationId xmlns:p14="http://schemas.microsoft.com/office/powerpoint/2010/main" val="33735587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nl-BE" smtClean="0"/>
              <a:t>BEDANKT! </a:t>
            </a:r>
            <a:br>
              <a:rPr lang="nl-BE" smtClean="0"/>
            </a:br>
            <a:r>
              <a:rPr lang="nl-BE" smtClean="0"/>
              <a:t>Vragen ?</a:t>
            </a:r>
            <a:endParaRPr lang="nl-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Voordelen bij afsluiting raadpleging</a:t>
              </a:r>
            </a:p>
          </p:txBody>
        </p:sp>
      </p:grpSp>
      <p:sp>
        <p:nvSpPr>
          <p:cNvPr id="3" name="Title 2"/>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endParaRPr lang="nl-BE" sz="2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Tarificatie,</a:t>
                </a:r>
              </a:p>
              <a:p>
                <a:pPr algn="ctr" fontAlgn="auto">
                  <a:spcBef>
                    <a:spcPts val="0"/>
                  </a:spcBef>
                  <a:spcAft>
                    <a:spcPts val="0"/>
                  </a:spcAft>
                  <a:defRPr/>
                </a:pPr>
                <a:r>
                  <a:rPr lang="nl-BE" dirty="0">
                    <a:solidFill>
                      <a:schemeClr val="bg1"/>
                    </a:solidFill>
                    <a:latin typeface="+mn-lt"/>
                    <a:cs typeface="+mn-cs"/>
                  </a:rPr>
                  <a:t>facturatie</a:t>
                </a:r>
                <a:endParaRPr lang="nl-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Aanmaken en versturen van attesten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a:solidFill>
                    <a:schemeClr val="bg1"/>
                  </a:solidFill>
                </a:endParaRPr>
              </a:p>
              <a:p>
                <a:r>
                  <a:rPr lang="nl-BE" altLang="en-US" sz="1600">
                    <a:solidFill>
                      <a:schemeClr val="bg1"/>
                    </a:solidFill>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3315" name="Content Placeholder 10"/>
          <p:cNvSpPr>
            <a:spLocks noGrp="1"/>
          </p:cNvSpPr>
          <p:nvPr>
            <p:ph idx="1"/>
          </p:nvPr>
        </p:nvSpPr>
        <p:spPr/>
        <p:txBody>
          <a:bodyPr/>
          <a:lstStyle/>
          <a:p>
            <a:pPr eaLnBrk="1" hangingPunct="1"/>
            <a:r>
              <a:rPr lang="nl-BE" altLang="en-US" smtClean="0"/>
              <a:t>Einde 2012: organisatie van een Rondetafelconferentie over de prioriteiten inzake informatisering van de gezondheidszorgsector</a:t>
            </a:r>
          </a:p>
          <a:p>
            <a:pPr eaLnBrk="1" hangingPunct="1"/>
            <a:endParaRPr lang="nl-BE" altLang="en-US" smtClean="0"/>
          </a:p>
          <a:p>
            <a:pPr eaLnBrk="1" hangingPunct="1"/>
            <a:r>
              <a:rPr lang="nl-BE" altLang="en-US" smtClean="0"/>
              <a:t>Deelname van ongeveer 300 personen uit de sector </a:t>
            </a:r>
          </a:p>
          <a:p>
            <a:pPr eaLnBrk="1" hangingPunct="1"/>
            <a:endParaRPr lang="nl-BE" altLang="en-US" smtClean="0"/>
          </a:p>
          <a:p>
            <a:pPr eaLnBrk="1" hangingPunct="1"/>
            <a:r>
              <a:rPr lang="nl-BE" altLang="en-US" smtClean="0"/>
              <a:t>Resultaat: Roadmap </a:t>
            </a:r>
            <a:r>
              <a:rPr lang="nl-BE" altLang="en-US" smtClean="0">
                <a:solidFill>
                  <a:srgbClr val="3E6E5A"/>
                </a:solidFill>
              </a:rPr>
              <a:t>eGezondheid</a:t>
            </a:r>
            <a:r>
              <a:rPr lang="nl-BE" altLang="en-US" smtClean="0"/>
              <a:t> met concrete doelstellingen voor de volgende 5 jaar</a:t>
            </a:r>
          </a:p>
          <a:p>
            <a:pPr eaLnBrk="1" hangingPunct="1"/>
            <a:endParaRPr lang="nl-BE" altLang="en-US" smtClean="0"/>
          </a:p>
          <a:p>
            <a:pPr eaLnBrk="1" hangingPunct="1"/>
            <a:r>
              <a:rPr lang="nl-BE" altLang="en-US" smtClean="0"/>
              <a:t>2015: actualisering van de Roadmap </a:t>
            </a:r>
            <a:r>
              <a:rPr lang="nl-BE" altLang="en-US" smtClean="0">
                <a:solidFill>
                  <a:srgbClr val="3E6E5A"/>
                </a:solidFill>
              </a:rPr>
              <a:t>eGezondheid</a:t>
            </a:r>
            <a:r>
              <a:rPr lang="nl-BE" altLang="en-US" smtClean="0"/>
              <a:t>: Roadmap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11/03/2017</a:t>
            </a:r>
            <a:endParaRPr lang="nl-BE" altLang="en-US" dirty="0">
              <a:solidFill>
                <a:schemeClr val="bg1"/>
              </a:solidFill>
            </a:endParaRP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7122</TotalTime>
  <Words>3671</Words>
  <Application>Microsoft Office PowerPoint</Application>
  <PresentationFormat>On-screen Show (4:3)</PresentationFormat>
  <Paragraphs>792</Paragraphs>
  <Slides>75</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Clarity</vt:lpstr>
      <vt:lpstr>Worksheet</vt:lpstr>
      <vt:lpstr>eGezondheid in Vlaamse voorzieningen voor personen met een handicap</vt:lpstr>
      <vt:lpstr>Plan van de uiteenzetting</vt:lpstr>
      <vt:lpstr>Enkele evoluties in de gezondheidszorg</vt:lpstr>
      <vt:lpstr>De voormelde evoluties vereisen …</vt:lpstr>
      <vt:lpstr>Elektronische communicatie bevordert ook …</vt:lpstr>
      <vt:lpstr>eGezondheid in de praktijk </vt:lpstr>
      <vt:lpstr>eGezondheid in de praktijk</vt:lpstr>
      <vt:lpstr>eGezondheid in de praktijk</vt:lpstr>
      <vt:lpstr>Roadmap eGezondheid 2015-2019</vt:lpstr>
      <vt:lpstr>Roadmap eGezondheid 2015-2019</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GMD = EMD =&gt; Sumehr</vt:lpstr>
      <vt:lpstr>GMD = EMD =&gt; Sumehr</vt:lpstr>
      <vt:lpstr>Geïntegreerd ziekenhuis EPD</vt:lpstr>
      <vt:lpstr>Gegevensuitwisseling</vt:lpstr>
      <vt:lpstr>Hubs &amp; Metahub -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Toegangsmatrix</vt:lpstr>
      <vt:lpstr>Geïnformeerde toestemming </vt:lpstr>
      <vt:lpstr>Geïnformeerde toestemming </vt:lpstr>
      <vt:lpstr>eHealthConsent</vt:lpstr>
      <vt:lpstr>www.patientconsent.be</vt:lpstr>
      <vt:lpstr>Geïnformeerde toestemming kinderen</vt:lpstr>
      <vt:lpstr>PowerPoint Presentation</vt:lpstr>
      <vt:lpstr>PowerPoint Presentation</vt:lpstr>
      <vt:lpstr>PowerPoint Presentation</vt:lpstr>
      <vt:lpstr>  Rol en verantwoordelijkheden van het eHealth-platform </vt:lpstr>
      <vt:lpstr>Doelstellingen eHealth-platform</vt:lpstr>
      <vt:lpstr>10 opdrachten</vt:lpstr>
      <vt:lpstr>10 opdrachten</vt:lpstr>
      <vt:lpstr>10 opdrachten</vt:lpstr>
      <vt:lpstr>Basisarchitectuur</vt:lpstr>
      <vt:lpstr>10 basisdiensten</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CoBRHA</vt:lpstr>
      <vt:lpstr>CoBRHA</vt:lpstr>
      <vt:lpstr>CoBRHA</vt:lpstr>
      <vt:lpstr>Verantwoordelijkheden binnen CoBRHA</vt:lpstr>
      <vt:lpstr>Verantwoordelijkheden binnen CoBRHA</vt:lpstr>
      <vt:lpstr>Onderdelen van CoBRHA</vt:lpstr>
      <vt:lpstr>Onderdelen van CoBRHA</vt:lpstr>
      <vt:lpstr>In het kort: informatie in CoBRHA </vt:lpstr>
      <vt:lpstr>In het kort: informatie niet in CoBRHA </vt:lpstr>
      <vt:lpstr>PowerPoint Presentation</vt:lpstr>
      <vt:lpstr>Evolutie van CoBRHA &gt; CoBRHA +</vt:lpstr>
      <vt:lpstr>Organisatie van groepspraktijken</vt:lpstr>
      <vt:lpstr>Uw vragen, onze antwoorden</vt:lpstr>
      <vt:lpstr>Uw vragen, onze antwoorden</vt:lpstr>
      <vt:lpstr>Uw vragen, onze antwoorden</vt:lpstr>
      <vt:lpstr>Uw vragen, onze antwoorden</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402</cp:revision>
  <cp:lastPrinted>2016-09-12T06:55:25Z</cp:lastPrinted>
  <dcterms:created xsi:type="dcterms:W3CDTF">2014-04-14T09:14:56Z</dcterms:created>
  <dcterms:modified xsi:type="dcterms:W3CDTF">2017-03-09T14:49:13Z</dcterms:modified>
</cp:coreProperties>
</file>