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65"/>
  </p:notesMasterIdLst>
  <p:handoutMasterIdLst>
    <p:handoutMasterId r:id="rId66"/>
  </p:handoutMasterIdLst>
  <p:sldIdLst>
    <p:sldId id="256" r:id="rId2"/>
    <p:sldId id="422" r:id="rId3"/>
    <p:sldId id="489" r:id="rId4"/>
    <p:sldId id="374" r:id="rId5"/>
    <p:sldId id="510" r:id="rId6"/>
    <p:sldId id="326" r:id="rId7"/>
    <p:sldId id="511" r:id="rId8"/>
    <p:sldId id="390" r:id="rId9"/>
    <p:sldId id="508" r:id="rId10"/>
    <p:sldId id="466" r:id="rId11"/>
    <p:sldId id="426" r:id="rId12"/>
    <p:sldId id="439" r:id="rId13"/>
    <p:sldId id="434" r:id="rId14"/>
    <p:sldId id="436" r:id="rId15"/>
    <p:sldId id="437" r:id="rId16"/>
    <p:sldId id="438" r:id="rId17"/>
    <p:sldId id="440" r:id="rId18"/>
    <p:sldId id="335" r:id="rId19"/>
    <p:sldId id="500" r:id="rId20"/>
    <p:sldId id="494" r:id="rId21"/>
    <p:sldId id="520" r:id="rId22"/>
    <p:sldId id="495" r:id="rId23"/>
    <p:sldId id="534" r:id="rId24"/>
    <p:sldId id="497" r:id="rId25"/>
    <p:sldId id="505" r:id="rId26"/>
    <p:sldId id="498" r:id="rId27"/>
    <p:sldId id="360" r:id="rId28"/>
    <p:sldId id="361" r:id="rId29"/>
    <p:sldId id="362" r:id="rId30"/>
    <p:sldId id="341" r:id="rId31"/>
    <p:sldId id="448" r:id="rId32"/>
    <p:sldId id="452" r:id="rId33"/>
    <p:sldId id="458" r:id="rId34"/>
    <p:sldId id="490" r:id="rId35"/>
    <p:sldId id="481" r:id="rId36"/>
    <p:sldId id="482" r:id="rId37"/>
    <p:sldId id="483" r:id="rId38"/>
    <p:sldId id="484" r:id="rId39"/>
    <p:sldId id="488" r:id="rId40"/>
    <p:sldId id="501" r:id="rId41"/>
    <p:sldId id="506" r:id="rId42"/>
    <p:sldId id="512" r:id="rId43"/>
    <p:sldId id="514" r:id="rId44"/>
    <p:sldId id="519" r:id="rId45"/>
    <p:sldId id="522" r:id="rId46"/>
    <p:sldId id="523" r:id="rId47"/>
    <p:sldId id="524" r:id="rId48"/>
    <p:sldId id="525" r:id="rId49"/>
    <p:sldId id="526" r:id="rId50"/>
    <p:sldId id="527" r:id="rId51"/>
    <p:sldId id="528" r:id="rId52"/>
    <p:sldId id="529" r:id="rId53"/>
    <p:sldId id="530" r:id="rId54"/>
    <p:sldId id="531" r:id="rId55"/>
    <p:sldId id="532" r:id="rId56"/>
    <p:sldId id="533" r:id="rId57"/>
    <p:sldId id="502" r:id="rId58"/>
    <p:sldId id="503" r:id="rId59"/>
    <p:sldId id="504" r:id="rId60"/>
    <p:sldId id="492" r:id="rId61"/>
    <p:sldId id="464" r:id="rId62"/>
    <p:sldId id="465" r:id="rId63"/>
    <p:sldId id="271" r:id="rId6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6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327" autoAdjust="0"/>
    <p:restoredTop sz="91941" autoAdjust="0"/>
  </p:normalViewPr>
  <p:slideViewPr>
    <p:cSldViewPr>
      <p:cViewPr varScale="1">
        <p:scale>
          <a:sx n="108" d="100"/>
          <a:sy n="108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17CABF-C4D3-4E46-8CB2-F1BF8C0DDA94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D8B4D9-92FF-4D1C-8111-B74FCEAD93D0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0082B8"/>
        </a:solidFill>
        <a:effectLst/>
      </dgm:spPr>
      <dgm:t>
        <a:bodyPr/>
        <a:lstStyle/>
        <a:p>
          <a:r>
            <a:rPr lang="nl-BE" sz="1600" dirty="0" smtClean="0"/>
            <a:t>Regering</a:t>
          </a:r>
          <a:endParaRPr lang="nl-BE" sz="1600" dirty="0"/>
        </a:p>
      </dgm:t>
    </dgm:pt>
    <dgm:pt modelId="{87D37558-7AA3-40EE-897D-AC94FFD5C4C6}" type="parTrans" cxnId="{8172E3DD-15EF-49DD-BD74-87E7CCA52130}">
      <dgm:prSet/>
      <dgm:spPr/>
      <dgm:t>
        <a:bodyPr/>
        <a:lstStyle/>
        <a:p>
          <a:endParaRPr lang="en-US" sz="2400"/>
        </a:p>
      </dgm:t>
    </dgm:pt>
    <dgm:pt modelId="{F7F5AE2F-164C-4CBD-B1F1-34D03D93B765}" type="sibTrans" cxnId="{8172E3DD-15EF-49DD-BD74-87E7CCA52130}">
      <dgm:prSet/>
      <dgm:spPr/>
      <dgm:t>
        <a:bodyPr/>
        <a:lstStyle/>
        <a:p>
          <a:endParaRPr lang="en-US" sz="2400"/>
        </a:p>
      </dgm:t>
    </dgm:pt>
    <dgm:pt modelId="{38B411DE-4B5E-4B7B-8930-D6C1F48E34F0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0082B8"/>
        </a:solidFill>
        <a:effectLst/>
      </dgm:spPr>
      <dgm:t>
        <a:bodyPr/>
        <a:lstStyle/>
        <a:p>
          <a:r>
            <a:rPr lang="nl-BE" sz="1400" dirty="0" smtClean="0"/>
            <a:t>G-Cloud Operations &amp; </a:t>
          </a:r>
          <a:r>
            <a:rPr lang="en-GB" sz="1400" noProof="0" dirty="0" smtClean="0"/>
            <a:t>Programme </a:t>
          </a:r>
          <a:r>
            <a:rPr lang="nl-BE" sz="1400" dirty="0" smtClean="0"/>
            <a:t>Board</a:t>
          </a:r>
          <a:endParaRPr lang="nl-BE" sz="1400" dirty="0"/>
        </a:p>
      </dgm:t>
    </dgm:pt>
    <dgm:pt modelId="{40032254-4C80-4E86-82B3-8A87108DAC90}" type="sibTrans" cxnId="{C12819EF-AE26-4267-933A-E40223B8A5CC}">
      <dgm:prSet/>
      <dgm:spPr/>
      <dgm:t>
        <a:bodyPr/>
        <a:lstStyle/>
        <a:p>
          <a:endParaRPr lang="en-US" sz="2400"/>
        </a:p>
      </dgm:t>
    </dgm:pt>
    <dgm:pt modelId="{8931F1E0-7628-4BEB-84A4-BC1CEF98712D}" type="parTrans" cxnId="{C12819EF-AE26-4267-933A-E40223B8A5CC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en-US" sz="2400"/>
        </a:p>
      </dgm:t>
    </dgm:pt>
    <dgm:pt modelId="{AF21F6B1-F4B5-49AB-AA90-887358530BF3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0082B8"/>
        </a:solidFill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BE" sz="1400" dirty="0" smtClean="0"/>
            <a:t>G-Cloud Strategic Board</a:t>
          </a:r>
        </a:p>
      </dgm:t>
    </dgm:pt>
    <dgm:pt modelId="{BBA71D42-7F51-481E-ABE0-20A25BF91406}" type="sibTrans" cxnId="{29D448B6-3171-44EA-8497-8C788FE2CE05}">
      <dgm:prSet/>
      <dgm:spPr/>
      <dgm:t>
        <a:bodyPr/>
        <a:lstStyle/>
        <a:p>
          <a:endParaRPr lang="en-US" sz="2400"/>
        </a:p>
      </dgm:t>
    </dgm:pt>
    <dgm:pt modelId="{36C890F9-09F1-4E78-8C45-63FE13A49FCE}" type="parTrans" cxnId="{29D448B6-3171-44EA-8497-8C788FE2CE05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en-US" sz="2400"/>
        </a:p>
      </dgm:t>
    </dgm:pt>
    <dgm:pt modelId="{F430EE30-5580-4F71-8518-C178E57E206D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0082B8"/>
        </a:solidFill>
        <a:effectLst/>
      </dgm:spPr>
      <dgm:t>
        <a:bodyPr/>
        <a:lstStyle/>
        <a:p>
          <a:r>
            <a:rPr lang="nl-BE" sz="1400" dirty="0" smtClean="0"/>
            <a:t>FODs/PODs</a:t>
          </a:r>
          <a:r>
            <a:rPr sz="1600" dirty="0"/>
            <a:t/>
          </a:r>
          <a:br>
            <a:rPr sz="1600" dirty="0"/>
          </a:br>
          <a:r>
            <a:rPr lang="nl-BE" sz="1400" dirty="0" smtClean="0"/>
            <a:t>(Horizontale FOD, FOD FIN, Belnet, …)</a:t>
          </a:r>
          <a:endParaRPr lang="nl-BE" sz="1400" dirty="0"/>
        </a:p>
      </dgm:t>
    </dgm:pt>
    <dgm:pt modelId="{8EAB2EAF-293E-4BF8-B15C-04C4020C711D}" type="parTrans" cxnId="{BA1711C6-F7C1-47B3-85DA-41D052D91703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en-US" sz="2400"/>
        </a:p>
      </dgm:t>
    </dgm:pt>
    <dgm:pt modelId="{B517E046-FDC5-4868-BFD0-BF88BB8ADA5F}" type="sibTrans" cxnId="{BA1711C6-F7C1-47B3-85DA-41D052D91703}">
      <dgm:prSet/>
      <dgm:spPr/>
      <dgm:t>
        <a:bodyPr/>
        <a:lstStyle/>
        <a:p>
          <a:endParaRPr lang="en-US" sz="2400"/>
        </a:p>
      </dgm:t>
    </dgm:pt>
    <dgm:pt modelId="{10BCECCC-3286-41B1-BE04-C771606F7820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0082B8"/>
        </a:solidFill>
        <a:effectLst/>
      </dgm:spPr>
      <dgm:t>
        <a:bodyPr/>
        <a:lstStyle/>
        <a:p>
          <a:r>
            <a:rPr lang="nl-BE" sz="1400" dirty="0" smtClean="0"/>
            <a:t>OISZ/ION (KSZ, ...)</a:t>
          </a:r>
          <a:endParaRPr lang="nl-BE" sz="1400" dirty="0"/>
        </a:p>
      </dgm:t>
    </dgm:pt>
    <dgm:pt modelId="{B7D6A699-EE8D-44A7-B75B-34C841BCA3B8}" type="parTrans" cxnId="{74C09B2B-C49D-443D-A64B-6E9EC157AC05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en-US" sz="2400"/>
        </a:p>
      </dgm:t>
    </dgm:pt>
    <dgm:pt modelId="{D8DACB58-054E-4FCA-8191-9AD2432E5A87}" type="sibTrans" cxnId="{74C09B2B-C49D-443D-A64B-6E9EC157AC05}">
      <dgm:prSet/>
      <dgm:spPr/>
      <dgm:t>
        <a:bodyPr/>
        <a:lstStyle/>
        <a:p>
          <a:endParaRPr lang="en-US" sz="2400"/>
        </a:p>
      </dgm:t>
    </dgm:pt>
    <dgm:pt modelId="{5F2AE96D-6AA0-4924-A53B-2425DDED6264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0082B8"/>
        </a:solidFill>
        <a:effectLst/>
      </dgm:spPr>
      <dgm:t>
        <a:bodyPr/>
        <a:lstStyle/>
        <a:p>
          <a:r>
            <a:rPr lang="en-US" sz="1400" dirty="0" smtClean="0"/>
            <a:t>Vereniging van FODs/PODs/ ION</a:t>
          </a:r>
          <a:endParaRPr lang="nl-BE" sz="1400" dirty="0"/>
        </a:p>
      </dgm:t>
    </dgm:pt>
    <dgm:pt modelId="{E3046455-3174-4E7D-81DB-C305D1125A45}" type="parTrans" cxnId="{85970516-D158-4413-97AC-8933BFF15FBD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en-US" sz="2400"/>
        </a:p>
      </dgm:t>
    </dgm:pt>
    <dgm:pt modelId="{02032209-A947-4267-B9BC-2023FE66DEF3}" type="sibTrans" cxnId="{85970516-D158-4413-97AC-8933BFF15FBD}">
      <dgm:prSet/>
      <dgm:spPr/>
      <dgm:t>
        <a:bodyPr/>
        <a:lstStyle/>
        <a:p>
          <a:endParaRPr lang="en-US" sz="2400"/>
        </a:p>
      </dgm:t>
    </dgm:pt>
    <dgm:pt modelId="{D5877657-DD1C-4DF1-9C8B-74C149441555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0082B8"/>
        </a:solidFill>
        <a:effectLst/>
      </dgm:spPr>
      <dgm:t>
        <a:bodyPr/>
        <a:lstStyle/>
        <a:p>
          <a:r>
            <a:rPr lang="nl-BE" sz="1400" dirty="0" smtClean="0"/>
            <a:t>Privé-ICT-firma’s o.l.v. FOD/OISZ/... </a:t>
          </a:r>
          <a:endParaRPr lang="nl-BE" sz="1400" dirty="0"/>
        </a:p>
      </dgm:t>
    </dgm:pt>
    <dgm:pt modelId="{F7CFAA3F-3ECE-4546-92EE-B235278F1C15}" type="parTrans" cxnId="{11453AD5-D6AE-4645-90E2-52428AD3390E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en-US" sz="2400"/>
        </a:p>
      </dgm:t>
    </dgm:pt>
    <dgm:pt modelId="{0F035546-D055-415A-A591-2F4BEE411E46}" type="sibTrans" cxnId="{11453AD5-D6AE-4645-90E2-52428AD3390E}">
      <dgm:prSet/>
      <dgm:spPr/>
      <dgm:t>
        <a:bodyPr/>
        <a:lstStyle/>
        <a:p>
          <a:endParaRPr lang="en-US" sz="2400"/>
        </a:p>
      </dgm:t>
    </dgm:pt>
    <dgm:pt modelId="{604BF32C-DEF7-4466-8382-C91F28728D50}" type="pres">
      <dgm:prSet presAssocID="{A317CABF-C4D3-4E46-8CB2-F1BF8C0DDA9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289A5DB4-DE7B-434B-BADD-FD6629BAE3DF}" type="pres">
      <dgm:prSet presAssocID="{A317CABF-C4D3-4E46-8CB2-F1BF8C0DDA94}" presName="hierFlow" presStyleCnt="0"/>
      <dgm:spPr/>
    </dgm:pt>
    <dgm:pt modelId="{AACED06D-AD31-47F4-8948-873838845214}" type="pres">
      <dgm:prSet presAssocID="{A317CABF-C4D3-4E46-8CB2-F1BF8C0DDA9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84C74B8-D5F8-4C63-B6AE-C740EC012BCD}" type="pres">
      <dgm:prSet presAssocID="{96D8B4D9-92FF-4D1C-8111-B74FCEAD93D0}" presName="Name14" presStyleCnt="0"/>
      <dgm:spPr/>
    </dgm:pt>
    <dgm:pt modelId="{EFBDBDBB-F016-42CB-9185-D17AE18730A2}" type="pres">
      <dgm:prSet presAssocID="{96D8B4D9-92FF-4D1C-8111-B74FCEAD93D0}" presName="level1Shape" presStyleLbl="node0" presStyleIdx="0" presStyleCnt="1" custScaleX="110604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87C704E9-22F4-4374-96C3-69F5CAD1DB1C}" type="pres">
      <dgm:prSet presAssocID="{96D8B4D9-92FF-4D1C-8111-B74FCEAD93D0}" presName="hierChild2" presStyleCnt="0"/>
      <dgm:spPr/>
    </dgm:pt>
    <dgm:pt modelId="{E753885E-5E29-4AA1-97C6-E523B79A20E0}" type="pres">
      <dgm:prSet presAssocID="{36C890F9-09F1-4E78-8C45-63FE13A49FCE}" presName="Name19" presStyleLbl="parChTrans1D2" presStyleIdx="0" presStyleCnt="1"/>
      <dgm:spPr/>
      <dgm:t>
        <a:bodyPr/>
        <a:lstStyle/>
        <a:p>
          <a:endParaRPr lang="fr-BE"/>
        </a:p>
      </dgm:t>
    </dgm:pt>
    <dgm:pt modelId="{F199B688-71AA-46D0-8335-ADF92C47C0DE}" type="pres">
      <dgm:prSet presAssocID="{AF21F6B1-F4B5-49AB-AA90-887358530BF3}" presName="Name21" presStyleCnt="0"/>
      <dgm:spPr/>
    </dgm:pt>
    <dgm:pt modelId="{FC62007E-0289-41CD-808B-B2867874EBE1}" type="pres">
      <dgm:prSet presAssocID="{AF21F6B1-F4B5-49AB-AA90-887358530BF3}" presName="level2Shape" presStyleLbl="node2" presStyleIdx="0" presStyleCnt="1"/>
      <dgm:spPr/>
      <dgm:t>
        <a:bodyPr/>
        <a:lstStyle/>
        <a:p>
          <a:endParaRPr lang="en-US"/>
        </a:p>
      </dgm:t>
    </dgm:pt>
    <dgm:pt modelId="{17BB4D9A-058A-49FF-9C88-03AE3DFD27D8}" type="pres">
      <dgm:prSet presAssocID="{AF21F6B1-F4B5-49AB-AA90-887358530BF3}" presName="hierChild3" presStyleCnt="0"/>
      <dgm:spPr/>
    </dgm:pt>
    <dgm:pt modelId="{2ABDDC3B-0E3F-4094-B2A0-81DDA2235859}" type="pres">
      <dgm:prSet presAssocID="{8931F1E0-7628-4BEB-84A4-BC1CEF98712D}" presName="Name19" presStyleLbl="parChTrans1D3" presStyleIdx="0" presStyleCnt="1"/>
      <dgm:spPr/>
      <dgm:t>
        <a:bodyPr/>
        <a:lstStyle/>
        <a:p>
          <a:endParaRPr lang="fr-BE"/>
        </a:p>
      </dgm:t>
    </dgm:pt>
    <dgm:pt modelId="{46DB721C-FC66-4A6D-B0C7-4838A570E708}" type="pres">
      <dgm:prSet presAssocID="{38B411DE-4B5E-4B7B-8930-D6C1F48E34F0}" presName="Name21" presStyleCnt="0"/>
      <dgm:spPr/>
    </dgm:pt>
    <dgm:pt modelId="{1719D184-4BDA-4438-BCFC-3C8F0189EFDE}" type="pres">
      <dgm:prSet presAssocID="{38B411DE-4B5E-4B7B-8930-D6C1F48E34F0}" presName="level2Shape" presStyleLbl="node3" presStyleIdx="0" presStyleCnt="1" custLinFactNeighborY="-7097"/>
      <dgm:spPr/>
      <dgm:t>
        <a:bodyPr/>
        <a:lstStyle/>
        <a:p>
          <a:endParaRPr lang="fr-BE"/>
        </a:p>
      </dgm:t>
    </dgm:pt>
    <dgm:pt modelId="{87D81BB3-A358-4DD2-BFA3-25700280D231}" type="pres">
      <dgm:prSet presAssocID="{38B411DE-4B5E-4B7B-8930-D6C1F48E34F0}" presName="hierChild3" presStyleCnt="0"/>
      <dgm:spPr/>
    </dgm:pt>
    <dgm:pt modelId="{10FA042D-5615-4BF9-958C-81FFB5A6DD35}" type="pres">
      <dgm:prSet presAssocID="{8EAB2EAF-293E-4BF8-B15C-04C4020C711D}" presName="Name19" presStyleLbl="parChTrans1D4" presStyleIdx="0" presStyleCnt="4"/>
      <dgm:spPr/>
      <dgm:t>
        <a:bodyPr/>
        <a:lstStyle/>
        <a:p>
          <a:endParaRPr lang="fr-BE"/>
        </a:p>
      </dgm:t>
    </dgm:pt>
    <dgm:pt modelId="{68128852-1A94-46BF-986E-52DDA8CBD552}" type="pres">
      <dgm:prSet presAssocID="{F430EE30-5580-4F71-8518-C178E57E206D}" presName="Name21" presStyleCnt="0"/>
      <dgm:spPr/>
    </dgm:pt>
    <dgm:pt modelId="{69F70529-B724-4F85-8AAE-BA0FB5B39E22}" type="pres">
      <dgm:prSet presAssocID="{F430EE30-5580-4F71-8518-C178E57E206D}" presName="level2Shape" presStyleLbl="node4" presStyleIdx="0" presStyleCnt="4" custLinFactNeighborX="-3512" custLinFactNeighborY="-7176"/>
      <dgm:spPr/>
      <dgm:t>
        <a:bodyPr/>
        <a:lstStyle/>
        <a:p>
          <a:endParaRPr lang="en-US"/>
        </a:p>
      </dgm:t>
    </dgm:pt>
    <dgm:pt modelId="{A5AB88D3-5F22-4E42-8A3C-08F45849A1CF}" type="pres">
      <dgm:prSet presAssocID="{F430EE30-5580-4F71-8518-C178E57E206D}" presName="hierChild3" presStyleCnt="0"/>
      <dgm:spPr/>
    </dgm:pt>
    <dgm:pt modelId="{16DB20CB-D959-404A-86D4-DBD9F03D41C8}" type="pres">
      <dgm:prSet presAssocID="{B7D6A699-EE8D-44A7-B75B-34C841BCA3B8}" presName="Name19" presStyleLbl="parChTrans1D4" presStyleIdx="1" presStyleCnt="4"/>
      <dgm:spPr/>
      <dgm:t>
        <a:bodyPr/>
        <a:lstStyle/>
        <a:p>
          <a:endParaRPr lang="fr-BE"/>
        </a:p>
      </dgm:t>
    </dgm:pt>
    <dgm:pt modelId="{5479D8CD-E0C4-4DF4-965C-69F44E106FAB}" type="pres">
      <dgm:prSet presAssocID="{10BCECCC-3286-41B1-BE04-C771606F7820}" presName="Name21" presStyleCnt="0"/>
      <dgm:spPr/>
    </dgm:pt>
    <dgm:pt modelId="{0C15A292-2059-4B9C-9C47-E66478AFF3EC}" type="pres">
      <dgm:prSet presAssocID="{10BCECCC-3286-41B1-BE04-C771606F7820}" presName="level2Shape" presStyleLbl="node4" presStyleIdx="1" presStyleCnt="4" custLinFactNeighborX="-3512" custLinFactNeighborY="-7176"/>
      <dgm:spPr/>
      <dgm:t>
        <a:bodyPr/>
        <a:lstStyle/>
        <a:p>
          <a:endParaRPr lang="fr-BE"/>
        </a:p>
      </dgm:t>
    </dgm:pt>
    <dgm:pt modelId="{831469DF-BC44-4131-848A-A8B29B0AA5C7}" type="pres">
      <dgm:prSet presAssocID="{10BCECCC-3286-41B1-BE04-C771606F7820}" presName="hierChild3" presStyleCnt="0"/>
      <dgm:spPr/>
    </dgm:pt>
    <dgm:pt modelId="{040AE0B6-74FA-4EA9-BB98-39A17B3C414B}" type="pres">
      <dgm:prSet presAssocID="{E3046455-3174-4E7D-81DB-C305D1125A45}" presName="Name19" presStyleLbl="parChTrans1D4" presStyleIdx="2" presStyleCnt="4"/>
      <dgm:spPr/>
      <dgm:t>
        <a:bodyPr/>
        <a:lstStyle/>
        <a:p>
          <a:endParaRPr lang="fr-BE"/>
        </a:p>
      </dgm:t>
    </dgm:pt>
    <dgm:pt modelId="{19A1C920-E555-45AD-AC9F-346DBA47834F}" type="pres">
      <dgm:prSet presAssocID="{5F2AE96D-6AA0-4924-A53B-2425DDED6264}" presName="Name21" presStyleCnt="0"/>
      <dgm:spPr/>
    </dgm:pt>
    <dgm:pt modelId="{DA09A7DB-7503-4C8C-93E2-88A6921B7EEA}" type="pres">
      <dgm:prSet presAssocID="{5F2AE96D-6AA0-4924-A53B-2425DDED6264}" presName="level2Shape" presStyleLbl="node4" presStyleIdx="2" presStyleCnt="4" custLinFactNeighborX="-3512" custLinFactNeighborY="-7176"/>
      <dgm:spPr/>
      <dgm:t>
        <a:bodyPr/>
        <a:lstStyle/>
        <a:p>
          <a:endParaRPr lang="fr-BE"/>
        </a:p>
      </dgm:t>
    </dgm:pt>
    <dgm:pt modelId="{9D9C7E91-4374-4874-9F63-A9226241D523}" type="pres">
      <dgm:prSet presAssocID="{5F2AE96D-6AA0-4924-A53B-2425DDED6264}" presName="hierChild3" presStyleCnt="0"/>
      <dgm:spPr/>
    </dgm:pt>
    <dgm:pt modelId="{CB131D3F-5060-48D1-BCD5-E503DCC482AE}" type="pres">
      <dgm:prSet presAssocID="{F7CFAA3F-3ECE-4546-92EE-B235278F1C15}" presName="Name19" presStyleLbl="parChTrans1D4" presStyleIdx="3" presStyleCnt="4"/>
      <dgm:spPr/>
      <dgm:t>
        <a:bodyPr/>
        <a:lstStyle/>
        <a:p>
          <a:endParaRPr lang="fr-BE"/>
        </a:p>
      </dgm:t>
    </dgm:pt>
    <dgm:pt modelId="{7137467F-8AC4-4131-97C6-D48AA837876B}" type="pres">
      <dgm:prSet presAssocID="{D5877657-DD1C-4DF1-9C8B-74C149441555}" presName="Name21" presStyleCnt="0"/>
      <dgm:spPr/>
    </dgm:pt>
    <dgm:pt modelId="{ED81BA74-ED83-4275-917A-DA21C4B264F1}" type="pres">
      <dgm:prSet presAssocID="{D5877657-DD1C-4DF1-9C8B-74C149441555}" presName="level2Shape" presStyleLbl="node4" presStyleIdx="3" presStyleCnt="4" custLinFactNeighborX="-3512" custLinFactNeighborY="-7176"/>
      <dgm:spPr/>
      <dgm:t>
        <a:bodyPr/>
        <a:lstStyle/>
        <a:p>
          <a:endParaRPr lang="fr-BE"/>
        </a:p>
      </dgm:t>
    </dgm:pt>
    <dgm:pt modelId="{64C9E638-BE39-4BE4-AE91-D70D6DD27F39}" type="pres">
      <dgm:prSet presAssocID="{D5877657-DD1C-4DF1-9C8B-74C149441555}" presName="hierChild3" presStyleCnt="0"/>
      <dgm:spPr/>
    </dgm:pt>
    <dgm:pt modelId="{57620202-8132-447B-BCC2-AD079B766F0D}" type="pres">
      <dgm:prSet presAssocID="{A317CABF-C4D3-4E46-8CB2-F1BF8C0DDA94}" presName="bgShapesFlow" presStyleCnt="0"/>
      <dgm:spPr/>
    </dgm:pt>
  </dgm:ptLst>
  <dgm:cxnLst>
    <dgm:cxn modelId="{BA1711C6-F7C1-47B3-85DA-41D052D91703}" srcId="{38B411DE-4B5E-4B7B-8930-D6C1F48E34F0}" destId="{F430EE30-5580-4F71-8518-C178E57E206D}" srcOrd="0" destOrd="0" parTransId="{8EAB2EAF-293E-4BF8-B15C-04C4020C711D}" sibTransId="{B517E046-FDC5-4868-BFD0-BF88BB8ADA5F}"/>
    <dgm:cxn modelId="{9D7E195F-93EE-49D5-9648-6E7D985185E1}" type="presOf" srcId="{96D8B4D9-92FF-4D1C-8111-B74FCEAD93D0}" destId="{EFBDBDBB-F016-42CB-9185-D17AE18730A2}" srcOrd="0" destOrd="0" presId="urn:microsoft.com/office/officeart/2005/8/layout/hierarchy6"/>
    <dgm:cxn modelId="{23A040D5-23C7-4FB2-9594-FF91B4983528}" type="presOf" srcId="{F7CFAA3F-3ECE-4546-92EE-B235278F1C15}" destId="{CB131D3F-5060-48D1-BCD5-E503DCC482AE}" srcOrd="0" destOrd="0" presId="urn:microsoft.com/office/officeart/2005/8/layout/hierarchy6"/>
    <dgm:cxn modelId="{AB9B8C4E-5AEB-4546-B02A-1EC0429F475F}" type="presOf" srcId="{8931F1E0-7628-4BEB-84A4-BC1CEF98712D}" destId="{2ABDDC3B-0E3F-4094-B2A0-81DDA2235859}" srcOrd="0" destOrd="0" presId="urn:microsoft.com/office/officeart/2005/8/layout/hierarchy6"/>
    <dgm:cxn modelId="{E9A9BE78-E0CE-421E-9F10-4DA566CDEC3B}" type="presOf" srcId="{D5877657-DD1C-4DF1-9C8B-74C149441555}" destId="{ED81BA74-ED83-4275-917A-DA21C4B264F1}" srcOrd="0" destOrd="0" presId="urn:microsoft.com/office/officeart/2005/8/layout/hierarchy6"/>
    <dgm:cxn modelId="{FDADC1EF-44E8-4A7E-BF44-F5A2B8954C6C}" type="presOf" srcId="{5F2AE96D-6AA0-4924-A53B-2425DDED6264}" destId="{DA09A7DB-7503-4C8C-93E2-88A6921B7EEA}" srcOrd="0" destOrd="0" presId="urn:microsoft.com/office/officeart/2005/8/layout/hierarchy6"/>
    <dgm:cxn modelId="{EB28B545-5785-4ACE-8542-E9C047338749}" type="presOf" srcId="{E3046455-3174-4E7D-81DB-C305D1125A45}" destId="{040AE0B6-74FA-4EA9-BB98-39A17B3C414B}" srcOrd="0" destOrd="0" presId="urn:microsoft.com/office/officeart/2005/8/layout/hierarchy6"/>
    <dgm:cxn modelId="{B07EC778-1911-4B91-85D1-589E45E3BF7B}" type="presOf" srcId="{10BCECCC-3286-41B1-BE04-C771606F7820}" destId="{0C15A292-2059-4B9C-9C47-E66478AFF3EC}" srcOrd="0" destOrd="0" presId="urn:microsoft.com/office/officeart/2005/8/layout/hierarchy6"/>
    <dgm:cxn modelId="{B19DB904-1BAD-4854-9FFF-C29FA841A41B}" type="presOf" srcId="{36C890F9-09F1-4E78-8C45-63FE13A49FCE}" destId="{E753885E-5E29-4AA1-97C6-E523B79A20E0}" srcOrd="0" destOrd="0" presId="urn:microsoft.com/office/officeart/2005/8/layout/hierarchy6"/>
    <dgm:cxn modelId="{FB414EEB-331E-46D2-9323-111C5F73B03F}" type="presOf" srcId="{B7D6A699-EE8D-44A7-B75B-34C841BCA3B8}" destId="{16DB20CB-D959-404A-86D4-DBD9F03D41C8}" srcOrd="0" destOrd="0" presId="urn:microsoft.com/office/officeart/2005/8/layout/hierarchy6"/>
    <dgm:cxn modelId="{74C09B2B-C49D-443D-A64B-6E9EC157AC05}" srcId="{38B411DE-4B5E-4B7B-8930-D6C1F48E34F0}" destId="{10BCECCC-3286-41B1-BE04-C771606F7820}" srcOrd="1" destOrd="0" parTransId="{B7D6A699-EE8D-44A7-B75B-34C841BCA3B8}" sibTransId="{D8DACB58-054E-4FCA-8191-9AD2432E5A87}"/>
    <dgm:cxn modelId="{85970516-D158-4413-97AC-8933BFF15FBD}" srcId="{38B411DE-4B5E-4B7B-8930-D6C1F48E34F0}" destId="{5F2AE96D-6AA0-4924-A53B-2425DDED6264}" srcOrd="2" destOrd="0" parTransId="{E3046455-3174-4E7D-81DB-C305D1125A45}" sibTransId="{02032209-A947-4267-B9BC-2023FE66DEF3}"/>
    <dgm:cxn modelId="{607F3FBD-7E46-439C-9130-4A285095363A}" type="presOf" srcId="{8EAB2EAF-293E-4BF8-B15C-04C4020C711D}" destId="{10FA042D-5615-4BF9-958C-81FFB5A6DD35}" srcOrd="0" destOrd="0" presId="urn:microsoft.com/office/officeart/2005/8/layout/hierarchy6"/>
    <dgm:cxn modelId="{0A6350C8-13F6-49B6-BBCE-4CB9445EDED3}" type="presOf" srcId="{A317CABF-C4D3-4E46-8CB2-F1BF8C0DDA94}" destId="{604BF32C-DEF7-4466-8382-C91F28728D50}" srcOrd="0" destOrd="0" presId="urn:microsoft.com/office/officeart/2005/8/layout/hierarchy6"/>
    <dgm:cxn modelId="{29D448B6-3171-44EA-8497-8C788FE2CE05}" srcId="{96D8B4D9-92FF-4D1C-8111-B74FCEAD93D0}" destId="{AF21F6B1-F4B5-49AB-AA90-887358530BF3}" srcOrd="0" destOrd="0" parTransId="{36C890F9-09F1-4E78-8C45-63FE13A49FCE}" sibTransId="{BBA71D42-7F51-481E-ABE0-20A25BF91406}"/>
    <dgm:cxn modelId="{EEF9FDB2-3188-4ECE-8C17-EA079CDF604B}" type="presOf" srcId="{F430EE30-5580-4F71-8518-C178E57E206D}" destId="{69F70529-B724-4F85-8AAE-BA0FB5B39E22}" srcOrd="0" destOrd="0" presId="urn:microsoft.com/office/officeart/2005/8/layout/hierarchy6"/>
    <dgm:cxn modelId="{82C7C772-DBBB-4F0C-B11E-A408422EA895}" type="presOf" srcId="{AF21F6B1-F4B5-49AB-AA90-887358530BF3}" destId="{FC62007E-0289-41CD-808B-B2867874EBE1}" srcOrd="0" destOrd="0" presId="urn:microsoft.com/office/officeart/2005/8/layout/hierarchy6"/>
    <dgm:cxn modelId="{8172E3DD-15EF-49DD-BD74-87E7CCA52130}" srcId="{A317CABF-C4D3-4E46-8CB2-F1BF8C0DDA94}" destId="{96D8B4D9-92FF-4D1C-8111-B74FCEAD93D0}" srcOrd="0" destOrd="0" parTransId="{87D37558-7AA3-40EE-897D-AC94FFD5C4C6}" sibTransId="{F7F5AE2F-164C-4CBD-B1F1-34D03D93B765}"/>
    <dgm:cxn modelId="{E455DD51-CF45-4728-82E8-B2E9FA011CE6}" type="presOf" srcId="{38B411DE-4B5E-4B7B-8930-D6C1F48E34F0}" destId="{1719D184-4BDA-4438-BCFC-3C8F0189EFDE}" srcOrd="0" destOrd="0" presId="urn:microsoft.com/office/officeart/2005/8/layout/hierarchy6"/>
    <dgm:cxn modelId="{C12819EF-AE26-4267-933A-E40223B8A5CC}" srcId="{AF21F6B1-F4B5-49AB-AA90-887358530BF3}" destId="{38B411DE-4B5E-4B7B-8930-D6C1F48E34F0}" srcOrd="0" destOrd="0" parTransId="{8931F1E0-7628-4BEB-84A4-BC1CEF98712D}" sibTransId="{40032254-4C80-4E86-82B3-8A87108DAC90}"/>
    <dgm:cxn modelId="{11453AD5-D6AE-4645-90E2-52428AD3390E}" srcId="{38B411DE-4B5E-4B7B-8930-D6C1F48E34F0}" destId="{D5877657-DD1C-4DF1-9C8B-74C149441555}" srcOrd="3" destOrd="0" parTransId="{F7CFAA3F-3ECE-4546-92EE-B235278F1C15}" sibTransId="{0F035546-D055-415A-A591-2F4BEE411E46}"/>
    <dgm:cxn modelId="{04E4348E-46D7-48BA-894C-60807050A5B6}" type="presParOf" srcId="{604BF32C-DEF7-4466-8382-C91F28728D50}" destId="{289A5DB4-DE7B-434B-BADD-FD6629BAE3DF}" srcOrd="0" destOrd="0" presId="urn:microsoft.com/office/officeart/2005/8/layout/hierarchy6"/>
    <dgm:cxn modelId="{05D22CA9-91DA-448A-90A0-CE7365DB27BA}" type="presParOf" srcId="{289A5DB4-DE7B-434B-BADD-FD6629BAE3DF}" destId="{AACED06D-AD31-47F4-8948-873838845214}" srcOrd="0" destOrd="0" presId="urn:microsoft.com/office/officeart/2005/8/layout/hierarchy6"/>
    <dgm:cxn modelId="{0905E6F2-9DE3-4556-893F-4E293ADD384D}" type="presParOf" srcId="{AACED06D-AD31-47F4-8948-873838845214}" destId="{A84C74B8-D5F8-4C63-B6AE-C740EC012BCD}" srcOrd="0" destOrd="0" presId="urn:microsoft.com/office/officeart/2005/8/layout/hierarchy6"/>
    <dgm:cxn modelId="{A6FD4085-7B7A-4974-B96C-B69CD64FB312}" type="presParOf" srcId="{A84C74B8-D5F8-4C63-B6AE-C740EC012BCD}" destId="{EFBDBDBB-F016-42CB-9185-D17AE18730A2}" srcOrd="0" destOrd="0" presId="urn:microsoft.com/office/officeart/2005/8/layout/hierarchy6"/>
    <dgm:cxn modelId="{6E9E548B-728F-4427-90C5-CC7E6EF6E7A9}" type="presParOf" srcId="{A84C74B8-D5F8-4C63-B6AE-C740EC012BCD}" destId="{87C704E9-22F4-4374-96C3-69F5CAD1DB1C}" srcOrd="1" destOrd="0" presId="urn:microsoft.com/office/officeart/2005/8/layout/hierarchy6"/>
    <dgm:cxn modelId="{E5EF0E55-2D55-471C-9B60-7C35ACA71129}" type="presParOf" srcId="{87C704E9-22F4-4374-96C3-69F5CAD1DB1C}" destId="{E753885E-5E29-4AA1-97C6-E523B79A20E0}" srcOrd="0" destOrd="0" presId="urn:microsoft.com/office/officeart/2005/8/layout/hierarchy6"/>
    <dgm:cxn modelId="{2E044512-DB17-4651-BAB8-7A0B7C01E7C8}" type="presParOf" srcId="{87C704E9-22F4-4374-96C3-69F5CAD1DB1C}" destId="{F199B688-71AA-46D0-8335-ADF92C47C0DE}" srcOrd="1" destOrd="0" presId="urn:microsoft.com/office/officeart/2005/8/layout/hierarchy6"/>
    <dgm:cxn modelId="{A4B82D8B-5C95-4D7D-B0DF-E6D7D0B5EFAC}" type="presParOf" srcId="{F199B688-71AA-46D0-8335-ADF92C47C0DE}" destId="{FC62007E-0289-41CD-808B-B2867874EBE1}" srcOrd="0" destOrd="0" presId="urn:microsoft.com/office/officeart/2005/8/layout/hierarchy6"/>
    <dgm:cxn modelId="{F9E8B449-160B-4A8F-B945-8D1EDFEB97E0}" type="presParOf" srcId="{F199B688-71AA-46D0-8335-ADF92C47C0DE}" destId="{17BB4D9A-058A-49FF-9C88-03AE3DFD27D8}" srcOrd="1" destOrd="0" presId="urn:microsoft.com/office/officeart/2005/8/layout/hierarchy6"/>
    <dgm:cxn modelId="{F2C244AC-26A7-4911-BF7B-C782F3873FE3}" type="presParOf" srcId="{17BB4D9A-058A-49FF-9C88-03AE3DFD27D8}" destId="{2ABDDC3B-0E3F-4094-B2A0-81DDA2235859}" srcOrd="0" destOrd="0" presId="urn:microsoft.com/office/officeart/2005/8/layout/hierarchy6"/>
    <dgm:cxn modelId="{62090729-517C-4180-89B1-5F82D370CF64}" type="presParOf" srcId="{17BB4D9A-058A-49FF-9C88-03AE3DFD27D8}" destId="{46DB721C-FC66-4A6D-B0C7-4838A570E708}" srcOrd="1" destOrd="0" presId="urn:microsoft.com/office/officeart/2005/8/layout/hierarchy6"/>
    <dgm:cxn modelId="{C0D6E7E8-2F9F-4FD4-8ACA-5E7D2769ACBD}" type="presParOf" srcId="{46DB721C-FC66-4A6D-B0C7-4838A570E708}" destId="{1719D184-4BDA-4438-BCFC-3C8F0189EFDE}" srcOrd="0" destOrd="0" presId="urn:microsoft.com/office/officeart/2005/8/layout/hierarchy6"/>
    <dgm:cxn modelId="{0C7E9D5A-91D3-41F3-B12A-5247E09BA6A0}" type="presParOf" srcId="{46DB721C-FC66-4A6D-B0C7-4838A570E708}" destId="{87D81BB3-A358-4DD2-BFA3-25700280D231}" srcOrd="1" destOrd="0" presId="urn:microsoft.com/office/officeart/2005/8/layout/hierarchy6"/>
    <dgm:cxn modelId="{4C8BBA12-890B-4F69-AFDF-9169B6F57387}" type="presParOf" srcId="{87D81BB3-A358-4DD2-BFA3-25700280D231}" destId="{10FA042D-5615-4BF9-958C-81FFB5A6DD35}" srcOrd="0" destOrd="0" presId="urn:microsoft.com/office/officeart/2005/8/layout/hierarchy6"/>
    <dgm:cxn modelId="{1FA4B120-ECFD-4F53-85EB-3BF9E8A7B5D8}" type="presParOf" srcId="{87D81BB3-A358-4DD2-BFA3-25700280D231}" destId="{68128852-1A94-46BF-986E-52DDA8CBD552}" srcOrd="1" destOrd="0" presId="urn:microsoft.com/office/officeart/2005/8/layout/hierarchy6"/>
    <dgm:cxn modelId="{A43A3A88-B623-4907-AC2B-829A8E826DF5}" type="presParOf" srcId="{68128852-1A94-46BF-986E-52DDA8CBD552}" destId="{69F70529-B724-4F85-8AAE-BA0FB5B39E22}" srcOrd="0" destOrd="0" presId="urn:microsoft.com/office/officeart/2005/8/layout/hierarchy6"/>
    <dgm:cxn modelId="{D64A23F5-EED9-4767-8036-3FA7F923BE8F}" type="presParOf" srcId="{68128852-1A94-46BF-986E-52DDA8CBD552}" destId="{A5AB88D3-5F22-4E42-8A3C-08F45849A1CF}" srcOrd="1" destOrd="0" presId="urn:microsoft.com/office/officeart/2005/8/layout/hierarchy6"/>
    <dgm:cxn modelId="{89645E71-8913-4522-8FA1-25261178819E}" type="presParOf" srcId="{87D81BB3-A358-4DD2-BFA3-25700280D231}" destId="{16DB20CB-D959-404A-86D4-DBD9F03D41C8}" srcOrd="2" destOrd="0" presId="urn:microsoft.com/office/officeart/2005/8/layout/hierarchy6"/>
    <dgm:cxn modelId="{5D02C49D-C2BC-400C-BA96-DB8009924674}" type="presParOf" srcId="{87D81BB3-A358-4DD2-BFA3-25700280D231}" destId="{5479D8CD-E0C4-4DF4-965C-69F44E106FAB}" srcOrd="3" destOrd="0" presId="urn:microsoft.com/office/officeart/2005/8/layout/hierarchy6"/>
    <dgm:cxn modelId="{5620AF98-3DFD-4F5A-97D9-02E5D2DB0254}" type="presParOf" srcId="{5479D8CD-E0C4-4DF4-965C-69F44E106FAB}" destId="{0C15A292-2059-4B9C-9C47-E66478AFF3EC}" srcOrd="0" destOrd="0" presId="urn:microsoft.com/office/officeart/2005/8/layout/hierarchy6"/>
    <dgm:cxn modelId="{FD49FD6B-C43E-4FF3-896F-376EF723CEA1}" type="presParOf" srcId="{5479D8CD-E0C4-4DF4-965C-69F44E106FAB}" destId="{831469DF-BC44-4131-848A-A8B29B0AA5C7}" srcOrd="1" destOrd="0" presId="urn:microsoft.com/office/officeart/2005/8/layout/hierarchy6"/>
    <dgm:cxn modelId="{CB513205-721F-46B4-B922-0DF6BFEA2E15}" type="presParOf" srcId="{87D81BB3-A358-4DD2-BFA3-25700280D231}" destId="{040AE0B6-74FA-4EA9-BB98-39A17B3C414B}" srcOrd="4" destOrd="0" presId="urn:microsoft.com/office/officeart/2005/8/layout/hierarchy6"/>
    <dgm:cxn modelId="{5397FE5F-AB0F-49F0-A24A-C628281082FF}" type="presParOf" srcId="{87D81BB3-A358-4DD2-BFA3-25700280D231}" destId="{19A1C920-E555-45AD-AC9F-346DBA47834F}" srcOrd="5" destOrd="0" presId="urn:microsoft.com/office/officeart/2005/8/layout/hierarchy6"/>
    <dgm:cxn modelId="{66077D1A-CA37-448B-A194-B9F57ED4BC73}" type="presParOf" srcId="{19A1C920-E555-45AD-AC9F-346DBA47834F}" destId="{DA09A7DB-7503-4C8C-93E2-88A6921B7EEA}" srcOrd="0" destOrd="0" presId="urn:microsoft.com/office/officeart/2005/8/layout/hierarchy6"/>
    <dgm:cxn modelId="{F8B5763A-B48A-4A6B-B424-AF9F88885E94}" type="presParOf" srcId="{19A1C920-E555-45AD-AC9F-346DBA47834F}" destId="{9D9C7E91-4374-4874-9F63-A9226241D523}" srcOrd="1" destOrd="0" presId="urn:microsoft.com/office/officeart/2005/8/layout/hierarchy6"/>
    <dgm:cxn modelId="{454719F7-3758-4950-8C88-19F6FDF6D42A}" type="presParOf" srcId="{87D81BB3-A358-4DD2-BFA3-25700280D231}" destId="{CB131D3F-5060-48D1-BCD5-E503DCC482AE}" srcOrd="6" destOrd="0" presId="urn:microsoft.com/office/officeart/2005/8/layout/hierarchy6"/>
    <dgm:cxn modelId="{BA1857A8-8FD8-4663-95A7-31CC87CDA2A4}" type="presParOf" srcId="{87D81BB3-A358-4DD2-BFA3-25700280D231}" destId="{7137467F-8AC4-4131-97C6-D48AA837876B}" srcOrd="7" destOrd="0" presId="urn:microsoft.com/office/officeart/2005/8/layout/hierarchy6"/>
    <dgm:cxn modelId="{DC984ECC-8571-4DBB-B972-E68945BCA95D}" type="presParOf" srcId="{7137467F-8AC4-4131-97C6-D48AA837876B}" destId="{ED81BA74-ED83-4275-917A-DA21C4B264F1}" srcOrd="0" destOrd="0" presId="urn:microsoft.com/office/officeart/2005/8/layout/hierarchy6"/>
    <dgm:cxn modelId="{2F52C630-4453-4716-8842-C2C7ECFD511F}" type="presParOf" srcId="{7137467F-8AC4-4131-97C6-D48AA837876B}" destId="{64C9E638-BE39-4BE4-AE91-D70D6DD27F39}" srcOrd="1" destOrd="0" presId="urn:microsoft.com/office/officeart/2005/8/layout/hierarchy6"/>
    <dgm:cxn modelId="{58C88956-35FF-4965-96A2-B355F6B35A91}" type="presParOf" srcId="{604BF32C-DEF7-4466-8382-C91F28728D50}" destId="{57620202-8132-447B-BCC2-AD079B766F0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DBDBB-F016-42CB-9185-D17AE18730A2}">
      <dsp:nvSpPr>
        <dsp:cNvPr id="0" name=""/>
        <dsp:cNvSpPr/>
      </dsp:nvSpPr>
      <dsp:spPr>
        <a:xfrm>
          <a:off x="2639614" y="155690"/>
          <a:ext cx="1536851" cy="926338"/>
        </a:xfrm>
        <a:prstGeom prst="roundRect">
          <a:avLst>
            <a:gd name="adj" fmla="val 10000"/>
          </a:avLst>
        </a:prstGeom>
        <a:solidFill>
          <a:srgbClr val="0082B8"/>
        </a:soli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Regering</a:t>
          </a:r>
          <a:endParaRPr lang="nl-BE" sz="1600" kern="1200" dirty="0"/>
        </a:p>
      </dsp:txBody>
      <dsp:txXfrm>
        <a:off x="2666746" y="182822"/>
        <a:ext cx="1482587" cy="872074"/>
      </dsp:txXfrm>
    </dsp:sp>
    <dsp:sp modelId="{E753885E-5E29-4AA1-97C6-E523B79A20E0}">
      <dsp:nvSpPr>
        <dsp:cNvPr id="0" name=""/>
        <dsp:cNvSpPr/>
      </dsp:nvSpPr>
      <dsp:spPr>
        <a:xfrm>
          <a:off x="3362320" y="1082029"/>
          <a:ext cx="91440" cy="3705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0535"/>
              </a:lnTo>
            </a:path>
          </a:pathLst>
        </a:custGeom>
        <a:noFill/>
        <a:ln w="2642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2007E-0289-41CD-808B-B2867874EBE1}">
      <dsp:nvSpPr>
        <dsp:cNvPr id="0" name=""/>
        <dsp:cNvSpPr/>
      </dsp:nvSpPr>
      <dsp:spPr>
        <a:xfrm>
          <a:off x="2713285" y="1452565"/>
          <a:ext cx="1389508" cy="926338"/>
        </a:xfrm>
        <a:prstGeom prst="roundRect">
          <a:avLst>
            <a:gd name="adj" fmla="val 10000"/>
          </a:avLst>
        </a:prstGeom>
        <a:solidFill>
          <a:srgbClr val="0082B8"/>
        </a:soli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BE" sz="1400" kern="1200" dirty="0" smtClean="0"/>
            <a:t>G-Cloud Strategic Board</a:t>
          </a:r>
        </a:p>
      </dsp:txBody>
      <dsp:txXfrm>
        <a:off x="2740417" y="1479697"/>
        <a:ext cx="1335244" cy="872074"/>
      </dsp:txXfrm>
    </dsp:sp>
    <dsp:sp modelId="{2ABDDC3B-0E3F-4094-B2A0-81DDA2235859}">
      <dsp:nvSpPr>
        <dsp:cNvPr id="0" name=""/>
        <dsp:cNvSpPr/>
      </dsp:nvSpPr>
      <dsp:spPr>
        <a:xfrm>
          <a:off x="3362320" y="2378904"/>
          <a:ext cx="91440" cy="3047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793"/>
              </a:lnTo>
            </a:path>
          </a:pathLst>
        </a:custGeom>
        <a:noFill/>
        <a:ln w="2642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9D184-4BDA-4438-BCFC-3C8F0189EFDE}">
      <dsp:nvSpPr>
        <dsp:cNvPr id="0" name=""/>
        <dsp:cNvSpPr/>
      </dsp:nvSpPr>
      <dsp:spPr>
        <a:xfrm>
          <a:off x="2713285" y="2683697"/>
          <a:ext cx="1389508" cy="926338"/>
        </a:xfrm>
        <a:prstGeom prst="roundRect">
          <a:avLst>
            <a:gd name="adj" fmla="val 10000"/>
          </a:avLst>
        </a:prstGeom>
        <a:solidFill>
          <a:srgbClr val="0082B8"/>
        </a:soli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G-Cloud Operations &amp; </a:t>
          </a:r>
          <a:r>
            <a:rPr lang="en-GB" sz="1400" kern="1200" noProof="0" dirty="0" smtClean="0"/>
            <a:t>Programme </a:t>
          </a:r>
          <a:r>
            <a:rPr lang="nl-BE" sz="1400" kern="1200" dirty="0" smtClean="0"/>
            <a:t>Board</a:t>
          </a:r>
          <a:endParaRPr lang="nl-BE" sz="1400" kern="1200" dirty="0"/>
        </a:p>
      </dsp:txBody>
      <dsp:txXfrm>
        <a:off x="2740417" y="2710829"/>
        <a:ext cx="1335244" cy="872074"/>
      </dsp:txXfrm>
    </dsp:sp>
    <dsp:sp modelId="{10FA042D-5615-4BF9-958C-81FFB5A6DD35}">
      <dsp:nvSpPr>
        <dsp:cNvPr id="0" name=""/>
        <dsp:cNvSpPr/>
      </dsp:nvSpPr>
      <dsp:spPr>
        <a:xfrm>
          <a:off x="694754" y="3610036"/>
          <a:ext cx="2713285" cy="369803"/>
        </a:xfrm>
        <a:custGeom>
          <a:avLst/>
          <a:gdLst/>
          <a:ahLst/>
          <a:cxnLst/>
          <a:rect l="0" t="0" r="0" b="0"/>
          <a:pathLst>
            <a:path>
              <a:moveTo>
                <a:pt x="2713285" y="0"/>
              </a:moveTo>
              <a:lnTo>
                <a:pt x="2713285" y="184901"/>
              </a:lnTo>
              <a:lnTo>
                <a:pt x="0" y="184901"/>
              </a:lnTo>
              <a:lnTo>
                <a:pt x="0" y="369803"/>
              </a:lnTo>
            </a:path>
          </a:pathLst>
        </a:custGeom>
        <a:noFill/>
        <a:ln w="2642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70529-B724-4F85-8AAE-BA0FB5B39E22}">
      <dsp:nvSpPr>
        <dsp:cNvPr id="0" name=""/>
        <dsp:cNvSpPr/>
      </dsp:nvSpPr>
      <dsp:spPr>
        <a:xfrm>
          <a:off x="0" y="3979840"/>
          <a:ext cx="1389508" cy="926338"/>
        </a:xfrm>
        <a:prstGeom prst="roundRect">
          <a:avLst>
            <a:gd name="adj" fmla="val 10000"/>
          </a:avLst>
        </a:prstGeom>
        <a:solidFill>
          <a:srgbClr val="0082B8"/>
        </a:soli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FODs/PODs</a:t>
          </a:r>
          <a:r>
            <a:rPr sz="1600" kern="1200" dirty="0"/>
            <a:t/>
          </a:r>
          <a:br>
            <a:rPr sz="1600" kern="1200" dirty="0"/>
          </a:br>
          <a:r>
            <a:rPr lang="nl-BE" sz="1400" kern="1200" dirty="0" smtClean="0"/>
            <a:t>(Horizontale FOD, FOD FIN, Belnet, …)</a:t>
          </a:r>
          <a:endParaRPr lang="nl-BE" sz="1400" kern="1200" dirty="0"/>
        </a:p>
      </dsp:txBody>
      <dsp:txXfrm>
        <a:off x="27132" y="4006972"/>
        <a:ext cx="1335244" cy="872074"/>
      </dsp:txXfrm>
    </dsp:sp>
    <dsp:sp modelId="{16DB20CB-D959-404A-86D4-DBD9F03D41C8}">
      <dsp:nvSpPr>
        <dsp:cNvPr id="0" name=""/>
        <dsp:cNvSpPr/>
      </dsp:nvSpPr>
      <dsp:spPr>
        <a:xfrm>
          <a:off x="2456059" y="3610036"/>
          <a:ext cx="951980" cy="369803"/>
        </a:xfrm>
        <a:custGeom>
          <a:avLst/>
          <a:gdLst/>
          <a:ahLst/>
          <a:cxnLst/>
          <a:rect l="0" t="0" r="0" b="0"/>
          <a:pathLst>
            <a:path>
              <a:moveTo>
                <a:pt x="951980" y="0"/>
              </a:moveTo>
              <a:lnTo>
                <a:pt x="951980" y="184901"/>
              </a:lnTo>
              <a:lnTo>
                <a:pt x="0" y="184901"/>
              </a:lnTo>
              <a:lnTo>
                <a:pt x="0" y="369803"/>
              </a:lnTo>
            </a:path>
          </a:pathLst>
        </a:custGeom>
        <a:noFill/>
        <a:ln w="2642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5A292-2059-4B9C-9C47-E66478AFF3EC}">
      <dsp:nvSpPr>
        <dsp:cNvPr id="0" name=""/>
        <dsp:cNvSpPr/>
      </dsp:nvSpPr>
      <dsp:spPr>
        <a:xfrm>
          <a:off x="1761305" y="3979840"/>
          <a:ext cx="1389508" cy="926338"/>
        </a:xfrm>
        <a:prstGeom prst="roundRect">
          <a:avLst>
            <a:gd name="adj" fmla="val 10000"/>
          </a:avLst>
        </a:prstGeom>
        <a:solidFill>
          <a:srgbClr val="0082B8"/>
        </a:soli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OISZ/ION (KSZ, ...)</a:t>
          </a:r>
          <a:endParaRPr lang="nl-BE" sz="1400" kern="1200" dirty="0"/>
        </a:p>
      </dsp:txBody>
      <dsp:txXfrm>
        <a:off x="1788437" y="4006972"/>
        <a:ext cx="1335244" cy="872074"/>
      </dsp:txXfrm>
    </dsp:sp>
    <dsp:sp modelId="{040AE0B6-74FA-4EA9-BB98-39A17B3C414B}">
      <dsp:nvSpPr>
        <dsp:cNvPr id="0" name=""/>
        <dsp:cNvSpPr/>
      </dsp:nvSpPr>
      <dsp:spPr>
        <a:xfrm>
          <a:off x="3408040" y="3610036"/>
          <a:ext cx="854380" cy="369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901"/>
              </a:lnTo>
              <a:lnTo>
                <a:pt x="854380" y="184901"/>
              </a:lnTo>
              <a:lnTo>
                <a:pt x="854380" y="369803"/>
              </a:lnTo>
            </a:path>
          </a:pathLst>
        </a:custGeom>
        <a:noFill/>
        <a:ln w="2642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9A7DB-7503-4C8C-93E2-88A6921B7EEA}">
      <dsp:nvSpPr>
        <dsp:cNvPr id="0" name=""/>
        <dsp:cNvSpPr/>
      </dsp:nvSpPr>
      <dsp:spPr>
        <a:xfrm>
          <a:off x="3567666" y="3979840"/>
          <a:ext cx="1389508" cy="926338"/>
        </a:xfrm>
        <a:prstGeom prst="roundRect">
          <a:avLst>
            <a:gd name="adj" fmla="val 10000"/>
          </a:avLst>
        </a:prstGeom>
        <a:solidFill>
          <a:srgbClr val="0082B8"/>
        </a:soli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Vereniging van FODs/PODs/ ION</a:t>
          </a:r>
          <a:endParaRPr lang="nl-BE" sz="1400" kern="1200" dirty="0"/>
        </a:p>
      </dsp:txBody>
      <dsp:txXfrm>
        <a:off x="3594798" y="4006972"/>
        <a:ext cx="1335244" cy="872074"/>
      </dsp:txXfrm>
    </dsp:sp>
    <dsp:sp modelId="{CB131D3F-5060-48D1-BCD5-E503DCC482AE}">
      <dsp:nvSpPr>
        <dsp:cNvPr id="0" name=""/>
        <dsp:cNvSpPr/>
      </dsp:nvSpPr>
      <dsp:spPr>
        <a:xfrm>
          <a:off x="3408040" y="3610036"/>
          <a:ext cx="2660742" cy="369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901"/>
              </a:lnTo>
              <a:lnTo>
                <a:pt x="2660742" y="184901"/>
              </a:lnTo>
              <a:lnTo>
                <a:pt x="2660742" y="369803"/>
              </a:lnTo>
            </a:path>
          </a:pathLst>
        </a:custGeom>
        <a:noFill/>
        <a:ln w="2642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1BA74-ED83-4275-917A-DA21C4B264F1}">
      <dsp:nvSpPr>
        <dsp:cNvPr id="0" name=""/>
        <dsp:cNvSpPr/>
      </dsp:nvSpPr>
      <dsp:spPr>
        <a:xfrm>
          <a:off x="5374027" y="3979840"/>
          <a:ext cx="1389508" cy="926338"/>
        </a:xfrm>
        <a:prstGeom prst="roundRect">
          <a:avLst>
            <a:gd name="adj" fmla="val 10000"/>
          </a:avLst>
        </a:prstGeom>
        <a:solidFill>
          <a:srgbClr val="0082B8"/>
        </a:soli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Privé-ICT-firma’s o.l.v. FOD/OISZ/... </a:t>
          </a:r>
          <a:endParaRPr lang="nl-BE" sz="1400" kern="1200" dirty="0"/>
        </a:p>
      </dsp:txBody>
      <dsp:txXfrm>
        <a:off x="5401159" y="4006972"/>
        <a:ext cx="1335244" cy="872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042BF-8B0C-4BAC-9C09-64810A64B857}" type="datetimeFigureOut">
              <a:rPr lang="en-US" smtClean="0"/>
              <a:t>3/3/2017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A5DB9-D844-4B85-961B-0B4BE39DE145}" type="slidenum">
              <a:rPr lang="en-US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0562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6C719-E8F9-4CBE-9193-8A3739FBFFF2}" type="datetimeFigureOut">
              <a:rPr lang="en-US" smtClean="0"/>
              <a:t>3/3/2017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DAB8C-1B49-4728-8012-01A213B6DF72}" type="slidenum">
              <a:rPr lang="en-US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97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9BB088-1526-4C59-BA1A-1366A3F82C5D}" type="slidenum">
              <a:rPr lang="en-US" smtClean="0"/>
              <a:pPr>
                <a:defRPr/>
              </a:pPr>
              <a:t>49</a:t>
            </a:fld>
            <a:endParaRPr lang="fr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3F1683-6966-42A4-8EB9-B749E3E088A3}" type="slidenum">
              <a:rPr lang="en-US" smtClean="0"/>
              <a:pPr>
                <a:defRPr/>
              </a:pPr>
              <a:t>51</a:t>
            </a:fld>
            <a:endParaRPr lang="fr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50509-7C61-4B0D-8A2C-3A655D02E57F}" type="slidenum">
              <a:rPr lang="fr-BE" smtClean="0"/>
              <a:t>58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3719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50509-7C61-4B0D-8A2C-3A655D02E57F}" type="slidenum">
              <a:rPr lang="fr-BE" smtClean="0"/>
              <a:t>59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3719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DAB8C-1B49-4728-8012-01A213B6DF72}" type="slidenum">
              <a:rPr lang="en-US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9104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Source: </a:t>
            </a:r>
            <a:r>
              <a:rPr lang="en-GB" dirty="0" err="1" smtClean="0"/>
              <a:t>Développement</a:t>
            </a:r>
            <a:r>
              <a:rPr lang="en-GB" dirty="0" smtClean="0"/>
              <a:t> &amp; </a:t>
            </a:r>
            <a:r>
              <a:rPr lang="en-GB" dirty="0" err="1" smtClean="0"/>
              <a:t>Smals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Janvier</a:t>
            </a:r>
            <a:r>
              <a:rPr lang="en-GB" dirty="0" smtClean="0"/>
              <a:t> 2017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Province Overview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Percentage of active/inactive </a:t>
            </a:r>
            <a:r>
              <a:rPr lang="en-GB" dirty="0" err="1" smtClean="0"/>
              <a:t>eHBox</a:t>
            </a:r>
            <a:r>
              <a:rPr lang="en-GB" dirty="0" smtClean="0"/>
              <a:t> by region and province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 percentages are calculated based on the total population from </a:t>
            </a:r>
            <a:r>
              <a:rPr lang="en-GB" dirty="0" err="1" smtClean="0"/>
              <a:t>CoBRHA</a:t>
            </a:r>
            <a:r>
              <a:rPr lang="en-GB" dirty="0" smtClean="0"/>
              <a:t>.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EEBCB-88CC-4CF9-A0E1-FBB91F262F98}" type="slidenum">
              <a:rPr lang="en-US" smtClean="0"/>
              <a:t>38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8251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27/01/2017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27/01/2017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27/01/2017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27/01/2017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27/01/2017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27/01/2017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27/01/2017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C242A18-EC12-4F37-9DE3-9352234277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ehealth.fgov.b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18" Type="http://schemas.openxmlformats.org/officeDocument/2006/relationships/image" Target="../media/image32.png"/><Relationship Id="rId3" Type="http://schemas.openxmlformats.org/officeDocument/2006/relationships/image" Target="../media/image19.wmf"/><Relationship Id="rId7" Type="http://schemas.openxmlformats.org/officeDocument/2006/relationships/image" Target="../media/image23.gif"/><Relationship Id="rId12" Type="http://schemas.microsoft.com/office/2007/relationships/hdphoto" Target="../media/hdphoto1.wdp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hyperlink" Target="https://www.gcloud.belgium.be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cloud.belgium.be/nl/index.html" TargetMode="External"/><Relationship Id="rId5" Type="http://schemas.openxmlformats.org/officeDocument/2006/relationships/hyperlink" Target="https://www.gcloud.belgium.be/fr/index.html" TargetMode="External"/><Relationship Id="rId4" Type="http://schemas.openxmlformats.org/officeDocument/2006/relationships/image" Target="../media/image34.gi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3.wdp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microsoft.com/office/2007/relationships/hdphoto" Target="../media/hdphoto4.wdp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jpe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4800" b="1" cap="none" dirty="0" smtClean="0">
                <a:solidFill>
                  <a:srgbClr val="3E6E5A"/>
                </a:solidFill>
              </a:rPr>
              <a:t>eHealth-platform</a:t>
            </a:r>
            <a:r>
              <a:rPr dirty="0"/>
              <a:t/>
            </a:r>
            <a:br>
              <a:rPr dirty="0"/>
            </a:br>
            <a:r>
              <a:rPr lang="nl-BE" sz="3200" b="1" cap="none" dirty="0" smtClean="0">
                <a:solidFill>
                  <a:srgbClr val="C00000"/>
                </a:solidFill>
              </a:rPr>
              <a:t>Balans voor 2016 </a:t>
            </a:r>
            <a:br>
              <a:rPr lang="nl-BE" sz="3200" b="1" cap="none" dirty="0" smtClean="0">
                <a:solidFill>
                  <a:srgbClr val="C00000"/>
                </a:solidFill>
              </a:rPr>
            </a:br>
            <a:r>
              <a:rPr lang="nl-BE" sz="3200" b="1" cap="none" dirty="0" smtClean="0">
                <a:solidFill>
                  <a:srgbClr val="C00000"/>
                </a:solidFill>
              </a:rPr>
              <a:t>Perspectieven voor 2017</a:t>
            </a:r>
            <a:endParaRPr lang="nl-BE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Interne presentatie voor de medewerkers van het </a:t>
            </a:r>
            <a:r>
              <a:rPr lang="nl-BE" dirty="0" smtClean="0">
                <a:solidFill>
                  <a:srgbClr val="3E6E5A"/>
                </a:solidFill>
              </a:rPr>
              <a:t>eHealth</a:t>
            </a:r>
            <a:r>
              <a:rPr lang="nl-BE" dirty="0" smtClean="0"/>
              <a:t>-platform </a:t>
            </a:r>
          </a:p>
          <a:p>
            <a:endParaRPr lang="nl-BE" sz="1200" dirty="0" smtClean="0"/>
          </a:p>
          <a:p>
            <a:r>
              <a:rPr lang="nl-BE" sz="2000" dirty="0" smtClean="0"/>
              <a:t>27/01/2017</a:t>
            </a:r>
            <a:endParaRPr lang="nl-BE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01" y="4293097"/>
            <a:ext cx="3120347" cy="9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456" y="5429660"/>
            <a:ext cx="2330976" cy="100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Action 5 : Hubs &amp; Metahub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Décembre 2016</a:t>
            </a:r>
          </a:p>
          <a:p>
            <a:pPr lvl="1"/>
            <a:r>
              <a:rPr lang="fr-BE" dirty="0" smtClean="0"/>
              <a:t>élaboration</a:t>
            </a:r>
            <a:r>
              <a:rPr lang="nl-BE" dirty="0" smtClean="0"/>
              <a:t> de la matrice d’accès</a:t>
            </a:r>
          </a:p>
          <a:p>
            <a:pPr lvl="1"/>
            <a:endParaRPr lang="nl-BE" dirty="0" smtClean="0"/>
          </a:p>
          <a:p>
            <a:pPr marL="548640" lvl="2" indent="0">
              <a:buNone/>
            </a:pP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10</a:t>
            </a:fld>
            <a:endParaRPr lang="nl-BE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338959"/>
              </p:ext>
            </p:extLst>
          </p:nvPr>
        </p:nvGraphicFramePr>
        <p:xfrm>
          <a:off x="611560" y="2492896"/>
          <a:ext cx="7969423" cy="398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Worksheet" r:id="rId5" imgW="11772900" imgH="5886450" progId="Excel.Sheet.12">
                  <p:embed/>
                </p:oleObj>
              </mc:Choice>
              <mc:Fallback>
                <p:oleObj name="Worksheet" r:id="rId5" imgW="11772900" imgH="58864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60" y="2492896"/>
                        <a:ext cx="7969423" cy="3984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084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Réalisations Hubs &amp; Metahub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Connexion des labos – objectif en cours de réalisation</a:t>
            </a:r>
          </a:p>
          <a:p>
            <a:endParaRPr lang="nl-BE" dirty="0"/>
          </a:p>
          <a:p>
            <a:pPr lvl="1"/>
            <a:r>
              <a:rPr lang="nl-BE" dirty="0" smtClean="0"/>
              <a:t>Flandre: 50 à 75 % des labos connectés</a:t>
            </a:r>
          </a:p>
          <a:p>
            <a:pPr lvl="1"/>
            <a:endParaRPr lang="nl-BE" dirty="0"/>
          </a:p>
          <a:p>
            <a:pPr lvl="1"/>
            <a:r>
              <a:rPr lang="nl-BE" dirty="0" smtClean="0"/>
              <a:t>Bruxelles: pas de connexions</a:t>
            </a:r>
          </a:p>
          <a:p>
            <a:pPr lvl="1"/>
            <a:endParaRPr lang="nl-BE" dirty="0"/>
          </a:p>
          <a:p>
            <a:pPr lvl="1"/>
            <a:r>
              <a:rPr lang="nl-BE" dirty="0" smtClean="0"/>
              <a:t>Wallonie: 1 labo en production </a:t>
            </a:r>
          </a:p>
          <a:p>
            <a:pPr lvl="1"/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32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Actiepunt 11: Communicatie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Monitoring van de verschillende communicatieacties die door de verantwoordelijke instellingen werden gerealiseerd of zijn voorzien voor elk punt van de Roadmap </a:t>
            </a:r>
          </a:p>
          <a:p>
            <a:pPr lvl="1"/>
            <a:r>
              <a:rPr lang="nl-BE" dirty="0" smtClean="0"/>
              <a:t>driemaandelijkse monitoring</a:t>
            </a:r>
          </a:p>
          <a:p>
            <a:pPr lvl="1"/>
            <a:r>
              <a:rPr lang="nl-BE" dirty="0" smtClean="0"/>
              <a:t>nauwe samenwerking tussen de partnerinstellingen &gt; </a:t>
            </a:r>
            <a:r>
              <a:rPr lang="nl-BE" dirty="0" smtClean="0">
                <a:solidFill>
                  <a:srgbClr val="3E6E5A"/>
                </a:solidFill>
              </a:rPr>
              <a:t>eHealth</a:t>
            </a:r>
            <a:r>
              <a:rPr lang="nl-BE" dirty="0" smtClean="0"/>
              <a:t>-platform verantwoordelijk voor de eindmonitoring</a:t>
            </a:r>
          </a:p>
          <a:p>
            <a:r>
              <a:rPr lang="nl-BE" dirty="0" smtClean="0"/>
              <a:t>Doelstelling 2019</a:t>
            </a:r>
          </a:p>
          <a:p>
            <a:pPr lvl="1"/>
            <a:r>
              <a:rPr lang="nl-BE" dirty="0" smtClean="0"/>
              <a:t>zorgen voor een doeltreffende en gecoördineerde communicatie naar de verschillende doelgroepen toe betreffende</a:t>
            </a:r>
          </a:p>
          <a:p>
            <a:pPr lvl="2"/>
            <a:r>
              <a:rPr lang="nl-BE" dirty="0" smtClean="0"/>
              <a:t>de voordelen van het delen van patiëntgegevens</a:t>
            </a:r>
          </a:p>
          <a:p>
            <a:pPr lvl="2"/>
            <a:r>
              <a:rPr lang="nl-BE" dirty="0" smtClean="0"/>
              <a:t>het gebruik van de eGezondheidsdiensten</a:t>
            </a:r>
          </a:p>
          <a:p>
            <a:pPr lvl="2"/>
            <a:r>
              <a:rPr lang="nl-BE" dirty="0" smtClean="0"/>
              <a:t>de verantwoordelijkheden van eenieder in dit proces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196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Actiepunt 11: Communicatie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2016: evolutie van het portaal </a:t>
            </a:r>
            <a:r>
              <a:rPr lang="nl-BE" dirty="0" smtClean="0">
                <a:hlinkClick r:id="rId2"/>
              </a:rPr>
              <a:t>www.ehealth.fgov.be</a:t>
            </a:r>
            <a:endParaRPr lang="nl-B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13</a:t>
            </a:fld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50" y="2276872"/>
            <a:ext cx="7349496" cy="420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0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Actiepunt 11: Communicatie</a:t>
            </a:r>
            <a:endParaRPr lang="nl-B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229600" cy="228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8D0-0C1A-4E18-B9EE-C94840A50CB5}" type="slidenum">
              <a:rPr lang="en-US" smtClean="0"/>
              <a:t>14</a:t>
            </a:fld>
            <a:endParaRPr lang="nl-B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26658"/>
            <a:ext cx="8136904" cy="202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84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Actiepunt 11: Communicatie</a:t>
            </a:r>
            <a:endParaRPr lang="nl-B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8730" y="1600200"/>
            <a:ext cx="648654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8D0-0C1A-4E18-B9EE-C94840A50CB5}" type="slidenum">
              <a:rPr lang="en-US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372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Actiepunt 11: Communicatie</a:t>
            </a:r>
            <a:endParaRPr lang="nl-B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30158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8D0-0C1A-4E18-B9EE-C94840A50CB5}" type="slidenum">
              <a:rPr lang="en-US" smtClean="0"/>
              <a:t>16</a:t>
            </a:fld>
            <a:endParaRPr lang="nl-BE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69" y="2780928"/>
            <a:ext cx="36195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29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Actiepunt 11: Communicatie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2017: Herziening van het portaal van het </a:t>
            </a:r>
            <a:r>
              <a:rPr lang="nl-BE" dirty="0" smtClean="0">
                <a:solidFill>
                  <a:srgbClr val="3E6E5A"/>
                </a:solidFill>
              </a:rPr>
              <a:t>eHealth</a:t>
            </a:r>
            <a:r>
              <a:rPr lang="nl-BE" dirty="0" smtClean="0"/>
              <a:t>-platform</a:t>
            </a:r>
            <a:endParaRPr lang="nl-BE" dirty="0">
              <a:solidFill>
                <a:srgbClr val="3E6E5A"/>
              </a:solidFill>
            </a:endParaRPr>
          </a:p>
          <a:p>
            <a:pPr lvl="1"/>
            <a:r>
              <a:rPr lang="nl-BE" dirty="0" smtClean="0"/>
              <a:t>responsive site</a:t>
            </a:r>
          </a:p>
          <a:p>
            <a:pPr lvl="1"/>
            <a:r>
              <a:rPr lang="nl-BE" dirty="0" smtClean="0"/>
              <a:t>nieuwe architectuur</a:t>
            </a:r>
          </a:p>
          <a:p>
            <a:pPr lvl="1"/>
            <a:r>
              <a:rPr lang="nl-BE" dirty="0" smtClean="0"/>
              <a:t>nieuwe look &amp; feel</a:t>
            </a:r>
          </a:p>
          <a:p>
            <a:pPr lvl="1"/>
            <a:endParaRPr lang="nl-BE" dirty="0" smtClean="0">
              <a:solidFill>
                <a:srgbClr val="3E6E5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17</a:t>
            </a:fld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87" y="3789040"/>
            <a:ext cx="8349977" cy="22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968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Action 13 : Standards &amp; terminologie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Meilleure communication entre les divers acteurs des soins de santé lorsque les données enregistrées sont compréhensibles par tous et réutilisables</a:t>
            </a:r>
          </a:p>
          <a:p>
            <a:endParaRPr lang="nl-BE" dirty="0" smtClean="0"/>
          </a:p>
          <a:p>
            <a:r>
              <a:rPr lang="nl-BE" dirty="0" smtClean="0"/>
              <a:t>Objectifs 2019 (SPF Santé </a:t>
            </a:r>
            <a:r>
              <a:rPr lang="nl-BE" dirty="0" err="1" smtClean="0"/>
              <a:t>publique</a:t>
            </a:r>
            <a:r>
              <a:rPr lang="nl-BE" dirty="0" smtClean="0"/>
              <a:t>)</a:t>
            </a:r>
          </a:p>
          <a:p>
            <a:pPr lvl="1"/>
            <a:r>
              <a:rPr lang="nl-BE" dirty="0" smtClean="0"/>
              <a:t>informations non équivoques dans le DPI</a:t>
            </a:r>
          </a:p>
          <a:p>
            <a:pPr lvl="1"/>
            <a:r>
              <a:rPr lang="nl-BE" dirty="0" smtClean="0"/>
              <a:t>échange électronique de données correct entre prestataires de soins / entre prestataire de soins et patient </a:t>
            </a:r>
          </a:p>
          <a:p>
            <a:pPr lvl="1"/>
            <a:r>
              <a:rPr lang="nl-BE" dirty="0" smtClean="0"/>
              <a:t>consultation intelligente des données </a:t>
            </a:r>
          </a:p>
          <a:p>
            <a:pPr lvl="1"/>
            <a:r>
              <a:rPr lang="nl-BE" dirty="0" smtClean="0"/>
              <a:t>sans charge d’enregistrement supplémentaire, déduire des informations pour un usage secondaire (facturation, contrôle qualité, recherche scientifique…)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35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Action 13 : Standards &amp; terminologie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Objectifs 2017 (Plate-forme </a:t>
            </a:r>
            <a:r>
              <a:rPr lang="nl-BE" dirty="0" smtClean="0">
                <a:solidFill>
                  <a:srgbClr val="3E6E5A"/>
                </a:solidFill>
              </a:rPr>
              <a:t>eHealth</a:t>
            </a:r>
            <a:r>
              <a:rPr lang="nl-BE" dirty="0" smtClean="0"/>
              <a:t>)</a:t>
            </a:r>
          </a:p>
          <a:p>
            <a:endParaRPr lang="nl-BE" dirty="0" smtClean="0"/>
          </a:p>
          <a:p>
            <a:pPr lvl="1"/>
            <a:r>
              <a:rPr lang="nl-BE" dirty="0" smtClean="0"/>
              <a:t>mise à disposition d’un outil de validation des messages HL7 </a:t>
            </a:r>
          </a:p>
          <a:p>
            <a:pPr lvl="1"/>
            <a:endParaRPr lang="nl-BE" dirty="0" smtClean="0"/>
          </a:p>
          <a:p>
            <a:pPr lvl="2"/>
            <a:r>
              <a:rPr lang="nl-BE" dirty="0" smtClean="0"/>
              <a:t>décembre 2016 &gt; choix du partenaire via appel d’offres</a:t>
            </a:r>
          </a:p>
          <a:p>
            <a:pPr lvl="2"/>
            <a:endParaRPr lang="nl-BE" dirty="0" smtClean="0"/>
          </a:p>
          <a:p>
            <a:pPr lvl="2"/>
            <a:r>
              <a:rPr lang="nl-BE" dirty="0" smtClean="0"/>
              <a:t>1</a:t>
            </a:r>
            <a:r>
              <a:rPr lang="nl-BE" baseline="30000" dirty="0" smtClean="0"/>
              <a:t>er</a:t>
            </a:r>
            <a:r>
              <a:rPr lang="nl-BE" dirty="0" smtClean="0"/>
              <a:t> semestre 2017 &gt; mise à disposition de l’outil de validation</a:t>
            </a:r>
          </a:p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747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Overzicht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Roadmap 2.0</a:t>
            </a:r>
          </a:p>
          <a:p>
            <a:pPr lvl="1"/>
            <a:r>
              <a:rPr lang="nl-BE" dirty="0" smtClean="0"/>
              <a:t>GMD = EMD =&gt; SumEHR (actiepunt 1)</a:t>
            </a:r>
          </a:p>
          <a:p>
            <a:pPr lvl="1"/>
            <a:r>
              <a:rPr lang="nl-BE" dirty="0" smtClean="0"/>
              <a:t>Hubs &amp; Metahub (actiepunt 5)</a:t>
            </a:r>
          </a:p>
          <a:p>
            <a:pPr lvl="1"/>
            <a:r>
              <a:rPr lang="nl-BE" dirty="0" smtClean="0"/>
              <a:t>Communicatie (actiepunt 11)</a:t>
            </a:r>
          </a:p>
          <a:p>
            <a:pPr lvl="1"/>
            <a:r>
              <a:rPr lang="nl-BE" dirty="0" smtClean="0"/>
              <a:t>Standaarden en terminologiebeleid (actiepunt 13)</a:t>
            </a:r>
          </a:p>
          <a:p>
            <a:pPr lvl="1"/>
            <a:r>
              <a:rPr lang="nl-BE" dirty="0" smtClean="0"/>
              <a:t>Administratieve vereenvoudiging (actiepunt 15)</a:t>
            </a:r>
          </a:p>
          <a:p>
            <a:pPr lvl="1"/>
            <a:r>
              <a:rPr lang="nl-BE" dirty="0" smtClean="0"/>
              <a:t>Veralgemeend gebruik van de </a:t>
            </a:r>
            <a:r>
              <a:rPr lang="nl-BE" dirty="0" smtClean="0">
                <a:solidFill>
                  <a:srgbClr val="3E6E5A"/>
                </a:solidFill>
              </a:rPr>
              <a:t>eHealth</a:t>
            </a:r>
            <a:r>
              <a:rPr lang="nl-BE" dirty="0" smtClean="0"/>
              <a:t>Box (actiepunt 17)</a:t>
            </a:r>
          </a:p>
          <a:p>
            <a:pPr lvl="1"/>
            <a:r>
              <a:rPr lang="nl-BE" dirty="0" smtClean="0"/>
              <a:t>Mobile Health (actiepunt 19)</a:t>
            </a:r>
          </a:p>
          <a:p>
            <a:r>
              <a:rPr lang="nl-BE" dirty="0" smtClean="0"/>
              <a:t>Eveneens in 2016, andere projecten 2017</a:t>
            </a:r>
          </a:p>
          <a:p>
            <a:r>
              <a:rPr lang="nl-BE" dirty="0" smtClean="0"/>
              <a:t>G-Cloud</a:t>
            </a:r>
          </a:p>
          <a:p>
            <a:r>
              <a:rPr lang="nl-BE" dirty="0" smtClean="0"/>
              <a:t>Welke evolutie voor de eID?</a:t>
            </a:r>
          </a:p>
          <a:p>
            <a:r>
              <a:rPr lang="nl-BE" dirty="0" smtClean="0"/>
              <a:t>Nieuwe FOD Beleid &amp; Ondersteuning</a:t>
            </a:r>
          </a:p>
          <a:p>
            <a:r>
              <a:rPr lang="nl-BE" dirty="0" smtClean="0"/>
              <a:t>Interne organisatie &amp; Budget</a:t>
            </a:r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27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Action 15 : Simplification administrative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Objectifs </a:t>
            </a:r>
          </a:p>
          <a:p>
            <a:endParaRPr lang="nl-BE" dirty="0" smtClean="0"/>
          </a:p>
          <a:p>
            <a:pPr lvl="1"/>
            <a:r>
              <a:rPr lang="fr-BE" dirty="0" smtClean="0"/>
              <a:t>standardiser, harmoniser et intégrer au maximum les systèmes</a:t>
            </a:r>
          </a:p>
          <a:p>
            <a:pPr lvl="3"/>
            <a:endParaRPr lang="fr-BE" dirty="0" smtClean="0"/>
          </a:p>
          <a:p>
            <a:pPr lvl="2"/>
            <a:r>
              <a:rPr lang="fr-BE" i="1" dirty="0" smtClean="0"/>
              <a:t>Back to </a:t>
            </a:r>
            <a:r>
              <a:rPr lang="fr-BE" i="1" dirty="0" err="1" smtClean="0"/>
              <a:t>work</a:t>
            </a:r>
            <a:r>
              <a:rPr lang="fr-BE" dirty="0" smtClean="0"/>
              <a:t> </a:t>
            </a:r>
            <a:endParaRPr lang="fr-BE" i="1" dirty="0" smtClean="0"/>
          </a:p>
          <a:p>
            <a:pPr lvl="3"/>
            <a:r>
              <a:rPr lang="fr-BE" dirty="0" smtClean="0"/>
              <a:t>déploiement prévu le 05/02/2017 </a:t>
            </a:r>
          </a:p>
          <a:p>
            <a:pPr lvl="3"/>
            <a:r>
              <a:rPr lang="fr-BE" dirty="0" smtClean="0"/>
              <a:t>fait appel à l’annuaire de routage</a:t>
            </a:r>
          </a:p>
          <a:p>
            <a:pPr lvl="2"/>
            <a:endParaRPr lang="fr-BE" dirty="0" smtClean="0"/>
          </a:p>
          <a:p>
            <a:pPr lvl="2"/>
            <a:r>
              <a:rPr lang="fr-BE" i="1" dirty="0" smtClean="0"/>
              <a:t>Certificat électronique d'incapacité de travail </a:t>
            </a:r>
            <a:r>
              <a:rPr lang="fr-BE" dirty="0" smtClean="0"/>
              <a:t>(</a:t>
            </a:r>
            <a:r>
              <a:rPr lang="fr-BE" dirty="0" err="1" smtClean="0"/>
              <a:t>Mult-eMediatt</a:t>
            </a:r>
            <a:r>
              <a:rPr lang="fr-BE" dirty="0" smtClean="0"/>
              <a:t>)</a:t>
            </a:r>
          </a:p>
          <a:p>
            <a:pPr lvl="3"/>
            <a:r>
              <a:rPr lang="fr-BE" dirty="0" smtClean="0"/>
              <a:t>mise en production progressive</a:t>
            </a:r>
          </a:p>
          <a:p>
            <a:pPr lvl="3"/>
            <a:r>
              <a:rPr lang="fr-BE" dirty="0" smtClean="0"/>
              <a:t>1</a:t>
            </a:r>
            <a:r>
              <a:rPr lang="fr-BE" baseline="30000" dirty="0" smtClean="0"/>
              <a:t>er</a:t>
            </a:r>
            <a:r>
              <a:rPr lang="fr-BE" dirty="0" smtClean="0"/>
              <a:t> </a:t>
            </a:r>
            <a:r>
              <a:rPr lang="fr-BE" dirty="0" err="1" smtClean="0"/>
              <a:t>délivrable</a:t>
            </a:r>
            <a:r>
              <a:rPr lang="fr-BE" dirty="0" smtClean="0"/>
              <a:t> prévu pour fin 2017</a:t>
            </a:r>
          </a:p>
          <a:p>
            <a:pPr lvl="3"/>
            <a:r>
              <a:rPr lang="fr-BE" dirty="0" smtClean="0"/>
              <a:t>fait appel à l’annuaire de routage</a:t>
            </a:r>
          </a:p>
          <a:p>
            <a:pPr lvl="2"/>
            <a:endParaRPr lang="nl-BE" i="1" dirty="0" smtClean="0"/>
          </a:p>
          <a:p>
            <a:endParaRPr lang="nl-BE" dirty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8D0-0C1A-4E18-B9EE-C94840A50CB5}" type="slidenum">
              <a:rPr lang="en-US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002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Action 15 : Simplification administrative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nl-BE" i="1" dirty="0" smtClean="0"/>
          </a:p>
          <a:p>
            <a:pPr lvl="2"/>
            <a:r>
              <a:rPr lang="nl-BE" i="1" dirty="0" smtClean="0"/>
              <a:t>Handicare</a:t>
            </a:r>
            <a:r>
              <a:rPr lang="nl-BE" dirty="0" smtClean="0"/>
              <a:t> (évaluation médicale des personnes handicapées) </a:t>
            </a:r>
          </a:p>
          <a:p>
            <a:pPr lvl="3"/>
            <a:r>
              <a:rPr lang="nl-BE" dirty="0" smtClean="0"/>
              <a:t>2016, le médecin traitant peut soumettre le dossier de demande de reconnaissance administrative du handicap</a:t>
            </a:r>
            <a:endParaRPr lang="nl-BE" dirty="0"/>
          </a:p>
          <a:p>
            <a:pPr lvl="3"/>
            <a:r>
              <a:rPr lang="nl-BE" dirty="0" smtClean="0"/>
              <a:t>2017, numérisation du processus de traitement du dossier</a:t>
            </a:r>
          </a:p>
          <a:p>
            <a:pPr lvl="2"/>
            <a:endParaRPr lang="nl-BE" dirty="0"/>
          </a:p>
          <a:p>
            <a:pPr lvl="2"/>
            <a:r>
              <a:rPr lang="nl-BE" i="1" dirty="0" smtClean="0"/>
              <a:t>Mediprima (</a:t>
            </a:r>
            <a:r>
              <a:rPr lang="nl-BE" dirty="0" smtClean="0"/>
              <a:t>remboursement des frais d'aide médicale par le CPAS)</a:t>
            </a:r>
          </a:p>
          <a:p>
            <a:pPr lvl="3"/>
            <a:r>
              <a:rPr lang="nl-BE" dirty="0" smtClean="0"/>
              <a:t>médecins généralistes – mise en </a:t>
            </a:r>
            <a:r>
              <a:rPr lang="nl-BE" dirty="0" err="1" smtClean="0"/>
              <a:t>production</a:t>
            </a:r>
            <a:r>
              <a:rPr lang="nl-BE" dirty="0" smtClean="0"/>
              <a:t> 01/06/2017</a:t>
            </a:r>
          </a:p>
          <a:p>
            <a:pPr lvl="3"/>
            <a:r>
              <a:rPr lang="nl-BE" dirty="0" smtClean="0"/>
              <a:t>attestations AMU </a:t>
            </a:r>
            <a:r>
              <a:rPr lang="nl-BE" dirty="0" err="1" smtClean="0"/>
              <a:t>électroniques</a:t>
            </a:r>
            <a:r>
              <a:rPr lang="nl-BE" dirty="0" smtClean="0"/>
              <a:t> – mise en </a:t>
            </a:r>
            <a:r>
              <a:rPr lang="nl-BE" dirty="0" err="1" smtClean="0"/>
              <a:t>production</a:t>
            </a:r>
            <a:r>
              <a:rPr lang="nl-BE" dirty="0" smtClean="0"/>
              <a:t> 10/2017</a:t>
            </a:r>
          </a:p>
          <a:p>
            <a:pPr lvl="3"/>
            <a:r>
              <a:rPr lang="nl-BE" dirty="0" smtClean="0"/>
              <a:t>pharmaciens – analyses prévues en juin 2017</a:t>
            </a:r>
          </a:p>
          <a:p>
            <a:endParaRPr lang="nl-BE" dirty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8D0-0C1A-4E18-B9EE-C94840A50CB5}" type="slidenum">
              <a:rPr lang="en-US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15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Action 17 : </a:t>
            </a:r>
            <a:r>
              <a:rPr lang="nl-BE" dirty="0" smtClean="0">
                <a:solidFill>
                  <a:srgbClr val="3E6E5A"/>
                </a:solidFill>
              </a:rPr>
              <a:t>eHealth</a:t>
            </a:r>
            <a:r>
              <a:rPr lang="nl-BE" dirty="0" smtClean="0"/>
              <a:t>Box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solidFill>
                  <a:srgbClr val="3E6E5A"/>
                </a:solidFill>
              </a:rPr>
              <a:t>eHealth</a:t>
            </a:r>
            <a:r>
              <a:rPr lang="nl-BE" dirty="0" smtClean="0"/>
              <a:t>Box – Situation 2016</a:t>
            </a:r>
          </a:p>
          <a:p>
            <a:endParaRPr lang="nl-BE" dirty="0" smtClean="0"/>
          </a:p>
          <a:p>
            <a:pPr lvl="1"/>
            <a:r>
              <a:rPr lang="nl-BE" dirty="0" smtClean="0"/>
              <a:t>fonctionnalités standard </a:t>
            </a:r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niveau de sécurité élevé</a:t>
            </a:r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message entièrement chiffré</a:t>
            </a:r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janvier 2017: 17.989 prestataires de soins actifs (connectés) dont 13.238 médecins</a:t>
            </a:r>
            <a:endParaRPr lang="nl-BE" dirty="0"/>
          </a:p>
          <a:p>
            <a:pPr marL="274320" lvl="1" indent="0">
              <a:buNone/>
            </a:pPr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>
              <a:sym typeface="Arial" charset="0"/>
            </a:endParaRPr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8D0-0C1A-4E18-B9EE-C94840A50CB5}" type="slidenum">
              <a:rPr lang="en-US" smtClean="0"/>
              <a:t>22</a:t>
            </a:fld>
            <a:endParaRPr lang="nl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4664"/>
            <a:ext cx="2852936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1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Action 17 : </a:t>
            </a:r>
            <a:r>
              <a:rPr lang="nl-BE" dirty="0" smtClean="0">
                <a:solidFill>
                  <a:srgbClr val="3E6E5A"/>
                </a:solidFill>
              </a:rPr>
              <a:t>eHealth</a:t>
            </a:r>
            <a:r>
              <a:rPr lang="nl-BE" dirty="0" smtClean="0"/>
              <a:t>Box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Active </a:t>
            </a:r>
            <a:r>
              <a:rPr lang="fr-BE" dirty="0" err="1" smtClean="0">
                <a:solidFill>
                  <a:srgbClr val="3E6E5A"/>
                </a:solidFill>
              </a:rPr>
              <a:t>eHealth</a:t>
            </a:r>
            <a:r>
              <a:rPr lang="fr-BE" dirty="0" err="1" smtClean="0"/>
              <a:t>Box</a:t>
            </a:r>
            <a:r>
              <a:rPr lang="fr-BE" dirty="0" smtClean="0"/>
              <a:t> for </a:t>
            </a:r>
            <a:r>
              <a:rPr lang="fr-BE" dirty="0" err="1" smtClean="0"/>
              <a:t>Physicians</a:t>
            </a:r>
            <a:r>
              <a:rPr lang="fr-BE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8D0-0C1A-4E18-B9EE-C94840A50CB5}" type="slidenum">
              <a:rPr lang="en-US" smtClean="0"/>
              <a:t>23</a:t>
            </a:fld>
            <a:endParaRPr lang="nl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31873"/>
            <a:ext cx="6480720" cy="46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2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Action 17 : </a:t>
            </a:r>
            <a:r>
              <a:rPr lang="nl-BE" dirty="0">
                <a:solidFill>
                  <a:srgbClr val="3E6E5A"/>
                </a:solidFill>
              </a:rPr>
              <a:t>eHealth</a:t>
            </a:r>
            <a:r>
              <a:rPr lang="nl-BE" dirty="0" smtClean="0"/>
              <a:t>Box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Evolution</a:t>
            </a:r>
            <a:r>
              <a:rPr lang="nl-BE" dirty="0" smtClean="0"/>
              <a:t> 2015-2016</a:t>
            </a:r>
          </a:p>
          <a:p>
            <a:pPr lvl="1"/>
            <a:r>
              <a:rPr lang="fr-FR" dirty="0" smtClean="0"/>
              <a:t>évolution </a:t>
            </a:r>
            <a:r>
              <a:rPr lang="fr-FR" dirty="0"/>
              <a:t>continue du nombre de messages </a:t>
            </a:r>
            <a:r>
              <a:rPr lang="fr-FR" dirty="0" smtClean="0"/>
              <a:t>envoyés</a:t>
            </a:r>
          </a:p>
          <a:p>
            <a:pPr lvl="2"/>
            <a:r>
              <a:rPr lang="fr-FR" dirty="0" smtClean="0"/>
              <a:t>de </a:t>
            </a:r>
            <a:r>
              <a:rPr lang="fr-FR" dirty="0"/>
              <a:t>3.704.729 </a:t>
            </a:r>
            <a:r>
              <a:rPr lang="fr-FR" dirty="0" smtClean="0"/>
              <a:t>messages/mois </a:t>
            </a:r>
            <a:r>
              <a:rPr lang="fr-FR" dirty="0"/>
              <a:t>début 2015 à 7.442.314 </a:t>
            </a:r>
            <a:r>
              <a:rPr lang="fr-FR" dirty="0" smtClean="0"/>
              <a:t>messages/mois </a:t>
            </a:r>
            <a:r>
              <a:rPr lang="fr-FR" dirty="0"/>
              <a:t>fin 2016 (</a:t>
            </a:r>
            <a:r>
              <a:rPr lang="fr-FR" dirty="0" err="1" smtClean="0"/>
              <a:t>sendmessage</a:t>
            </a:r>
            <a:r>
              <a:rPr lang="fr-FR" dirty="0"/>
              <a:t>)</a:t>
            </a:r>
          </a:p>
          <a:p>
            <a:pPr lvl="1"/>
            <a:r>
              <a:rPr lang="fr-FR" dirty="0" smtClean="0"/>
              <a:t>augmentation </a:t>
            </a:r>
            <a:r>
              <a:rPr lang="fr-FR" dirty="0"/>
              <a:t>constante de l’utilisation des diverses fonctionnalités du système </a:t>
            </a:r>
            <a:r>
              <a:rPr lang="fr-FR" dirty="0" err="1" smtClean="0">
                <a:solidFill>
                  <a:srgbClr val="3E6E5A"/>
                </a:solidFill>
              </a:rPr>
              <a:t>eHealth</a:t>
            </a:r>
            <a:r>
              <a:rPr lang="fr-FR" dirty="0" err="1" smtClean="0"/>
              <a:t>Box</a:t>
            </a:r>
            <a:endParaRPr lang="fr-FR" dirty="0" smtClean="0"/>
          </a:p>
          <a:p>
            <a:pPr lvl="2"/>
            <a:r>
              <a:rPr lang="fr-FR" dirty="0" smtClean="0"/>
              <a:t>pour </a:t>
            </a:r>
            <a:r>
              <a:rPr lang="fr-FR" dirty="0"/>
              <a:t>l’ensemble des fonctionnalités disponibles pour la réception d’un message (</a:t>
            </a:r>
            <a:r>
              <a:rPr lang="fr-FR" dirty="0" smtClean="0"/>
              <a:t>consultation) &gt; </a:t>
            </a:r>
            <a:r>
              <a:rPr lang="fr-FR" dirty="0"/>
              <a:t>évolution de 56.934.520 appels/mois à 177.197.386 appels/mois fin 2016</a:t>
            </a:r>
          </a:p>
          <a:p>
            <a:pPr lvl="1"/>
            <a:r>
              <a:rPr lang="fr-FR" dirty="0" smtClean="0"/>
              <a:t>en 2 </a:t>
            </a:r>
            <a:r>
              <a:rPr lang="fr-FR" dirty="0"/>
              <a:t>ans l’utilisation </a:t>
            </a:r>
            <a:r>
              <a:rPr lang="fr-FR" dirty="0" smtClean="0"/>
              <a:t>de la fonctionnalité </a:t>
            </a:r>
            <a:r>
              <a:rPr lang="fr-FR" dirty="0" err="1" smtClean="0"/>
              <a:t>sendmessage</a:t>
            </a:r>
            <a:r>
              <a:rPr lang="fr-FR" dirty="0" smtClean="0"/>
              <a:t> </a:t>
            </a:r>
            <a:r>
              <a:rPr lang="fr-FR" dirty="0"/>
              <a:t>a pratiquement doublé et la charge du </a:t>
            </a:r>
            <a:r>
              <a:rPr lang="fr-FR" dirty="0" smtClean="0"/>
              <a:t>système </a:t>
            </a:r>
            <a:r>
              <a:rPr lang="fr-FR" dirty="0" err="1" smtClean="0">
                <a:solidFill>
                  <a:srgbClr val="3E6E5A"/>
                </a:solidFill>
              </a:rPr>
              <a:t>eHealth</a:t>
            </a:r>
            <a:r>
              <a:rPr lang="fr-FR" dirty="0" err="1" smtClean="0"/>
              <a:t>Box</a:t>
            </a:r>
            <a:r>
              <a:rPr lang="fr-FR" dirty="0" smtClean="0"/>
              <a:t> </a:t>
            </a:r>
            <a:r>
              <a:rPr lang="fr-FR" dirty="0"/>
              <a:t>a </a:t>
            </a:r>
            <a:r>
              <a:rPr lang="fr-FR" dirty="0" smtClean="0"/>
              <a:t>triplé</a:t>
            </a:r>
          </a:p>
          <a:p>
            <a:pPr lvl="1"/>
            <a:endParaRPr lang="nl-BE" dirty="0" smtClean="0"/>
          </a:p>
          <a:p>
            <a:r>
              <a:rPr lang="nl-BE" dirty="0" smtClean="0"/>
              <a:t>Objectif: prévoir structurellement l’augmentation du volume (IT + sécurité)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1872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Action 17 : </a:t>
            </a:r>
            <a:r>
              <a:rPr lang="nl-BE" dirty="0">
                <a:solidFill>
                  <a:srgbClr val="3E6E5A"/>
                </a:solidFill>
              </a:rPr>
              <a:t>eHealth</a:t>
            </a:r>
            <a:r>
              <a:rPr lang="nl-BE" dirty="0" smtClean="0"/>
              <a:t>Box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Evolution 2015-2016</a:t>
            </a:r>
            <a:endParaRPr lang="nl-BE" dirty="0"/>
          </a:p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25</a:t>
            </a:fld>
            <a:endParaRPr lang="nl-BE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7920880" cy="257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055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Action 17 : </a:t>
            </a:r>
            <a:r>
              <a:rPr lang="nl-BE" dirty="0">
                <a:solidFill>
                  <a:srgbClr val="3E6E5A"/>
                </a:solidFill>
              </a:rPr>
              <a:t>eHealth</a:t>
            </a:r>
            <a:r>
              <a:rPr lang="nl-BE" dirty="0" smtClean="0"/>
              <a:t>Box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Evolution 2015-2016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26</a:t>
            </a:fld>
            <a:endParaRPr lang="nl-B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8213391" cy="374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913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Action 17 : </a:t>
            </a:r>
            <a:r>
              <a:rPr lang="nl-BE" dirty="0">
                <a:solidFill>
                  <a:srgbClr val="3E6E5A"/>
                </a:solidFill>
              </a:rPr>
              <a:t>eHealth</a:t>
            </a:r>
            <a:r>
              <a:rPr lang="nl-BE" dirty="0" smtClean="0"/>
              <a:t>Box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Addressbook</a:t>
            </a:r>
          </a:p>
          <a:p>
            <a:pPr lvl="1"/>
            <a:r>
              <a:rPr lang="nl-BE" dirty="0" smtClean="0"/>
              <a:t>mise en production en mai 2016</a:t>
            </a:r>
          </a:p>
          <a:p>
            <a:pPr lvl="1"/>
            <a:r>
              <a:rPr lang="nl-BE" dirty="0" smtClean="0"/>
              <a:t>permet à tout émetteur d’un message à l’attention d’un prestataire de soins de déterminer quel type de vecteur est le plus approprié pour ce faire ainsi que les données utiles</a:t>
            </a:r>
          </a:p>
          <a:p>
            <a:pPr lvl="2"/>
            <a:r>
              <a:rPr lang="nl-BE" dirty="0" smtClean="0"/>
              <a:t>pour une communication de données médicales &gt; obligatoire d’utiliser l’</a:t>
            </a:r>
            <a:r>
              <a:rPr lang="nl-BE" dirty="0" smtClean="0">
                <a:solidFill>
                  <a:srgbClr val="3E6E5A"/>
                </a:solidFill>
              </a:rPr>
              <a:t>eHealth</a:t>
            </a:r>
            <a:r>
              <a:rPr lang="nl-BE" dirty="0" smtClean="0"/>
              <a:t>Box</a:t>
            </a:r>
          </a:p>
          <a:p>
            <a:pPr lvl="2"/>
            <a:r>
              <a:rPr lang="nl-BE" dirty="0" smtClean="0"/>
              <a:t>pour une communication administrative (stage, agrément…) &gt; permis d’utiliser une adresse mail simple et si aucune donnée n’est disponible &gt; courrier postal (papier)</a:t>
            </a:r>
          </a:p>
          <a:p>
            <a:pPr lvl="2"/>
            <a:r>
              <a:rPr lang="nl-BE" dirty="0" smtClean="0"/>
              <a:t>données disponibles dans l'adressbook sont issues de CoBRHA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99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Action 17 : </a:t>
            </a:r>
            <a:r>
              <a:rPr lang="nl-BE" dirty="0">
                <a:solidFill>
                  <a:srgbClr val="3E6E5A"/>
                </a:solidFill>
              </a:rPr>
              <a:t>eHealth</a:t>
            </a:r>
            <a:r>
              <a:rPr lang="nl-BE" dirty="0" smtClean="0"/>
              <a:t>Box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Avantages de l’Addressbook</a:t>
            </a:r>
          </a:p>
          <a:p>
            <a:pPr lvl="1"/>
            <a:r>
              <a:rPr lang="nl-BE" dirty="0" smtClean="0"/>
              <a:t>mise à disposition d'outils fiables pour communiquer avec les prestataires de soins </a:t>
            </a:r>
          </a:p>
          <a:p>
            <a:pPr lvl="1"/>
            <a:r>
              <a:rPr lang="nl-BE" dirty="0" smtClean="0"/>
              <a:t>économies</a:t>
            </a:r>
          </a:p>
          <a:p>
            <a:pPr lvl="1"/>
            <a:r>
              <a:rPr lang="nl-BE" dirty="0" smtClean="0"/>
              <a:t>sécurité des communications médicales</a:t>
            </a:r>
          </a:p>
          <a:p>
            <a:pPr lvl="1"/>
            <a:r>
              <a:rPr lang="nl-BE" dirty="0" smtClean="0"/>
              <a:t>meilleure communication avec les autorités et entre prestataires de soins</a:t>
            </a:r>
          </a:p>
          <a:p>
            <a:pPr lvl="0"/>
            <a:endParaRPr lang="nl-B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92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Action 17 : </a:t>
            </a:r>
            <a:r>
              <a:rPr lang="nl-BE" dirty="0">
                <a:solidFill>
                  <a:srgbClr val="3E6E5A"/>
                </a:solidFill>
              </a:rPr>
              <a:t>eHealth</a:t>
            </a:r>
            <a:r>
              <a:rPr lang="nl-BE" dirty="0" smtClean="0"/>
              <a:t>Box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BE" dirty="0" smtClean="0"/>
              <a:t>Portail unique (UPPAD)</a:t>
            </a:r>
          </a:p>
          <a:p>
            <a:pPr lvl="1"/>
            <a:r>
              <a:rPr lang="nl-BE" dirty="0" smtClean="0"/>
              <a:t>amélioration de la qualité des données prestataires et institutions récoltées par les sources authentiques &gt; importance de permettre au prestataire une mise à jour personnelle des données</a:t>
            </a:r>
            <a:endParaRPr lang="nl-BE" baseline="0" dirty="0" smtClean="0"/>
          </a:p>
          <a:p>
            <a:pPr lvl="1"/>
            <a:r>
              <a:rPr lang="nl-BE" dirty="0" smtClean="0"/>
              <a:t>phase 1 : développement d’un portail qui permet la consultation des données qui se trouvent dans CoBRHA par le prestataire même – en production</a:t>
            </a:r>
            <a:endParaRPr lang="nl-BE" dirty="0"/>
          </a:p>
          <a:p>
            <a:pPr lvl="1"/>
            <a:r>
              <a:rPr lang="nl-BE" dirty="0" smtClean="0"/>
              <a:t>phase 2: prévoir liaison et mise en production des applications (chez les sources authentiques) qui permettent de mettre à jour les données des prestataires – en production</a:t>
            </a:r>
            <a:endParaRPr lang="nl-BE" dirty="0"/>
          </a:p>
          <a:p>
            <a:pPr lvl="1"/>
            <a:r>
              <a:rPr lang="nl-BE" dirty="0" smtClean="0"/>
              <a:t>phase 3: élargir le projet vers les institutions – en cours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610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Roadmap 2.0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565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Actiepunt 19: Mobile Health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Doelstellingen 2019</a:t>
            </a:r>
          </a:p>
          <a:p>
            <a:pPr lvl="1"/>
            <a:r>
              <a:rPr lang="nl-BE" dirty="0" smtClean="0"/>
              <a:t>kader voor de </a:t>
            </a:r>
            <a:r>
              <a:rPr lang="nl-BE" dirty="0" err="1" smtClean="0"/>
              <a:t>mHealth</a:t>
            </a:r>
            <a:r>
              <a:rPr lang="nl-BE" dirty="0" smtClean="0"/>
              <a:t>-acties &gt; efficiënte implementatie</a:t>
            </a:r>
          </a:p>
          <a:p>
            <a:pPr lvl="1"/>
            <a:r>
              <a:rPr lang="nl-BE" dirty="0" smtClean="0"/>
              <a:t>ondersteuning van de zorg die gebruik maakt van </a:t>
            </a:r>
            <a:r>
              <a:rPr lang="nl-BE" dirty="0" err="1" smtClean="0"/>
              <a:t>mHealth</a:t>
            </a:r>
            <a:r>
              <a:rPr lang="nl-BE" dirty="0" smtClean="0"/>
              <a:t>-toepassingen</a:t>
            </a:r>
          </a:p>
          <a:p>
            <a:pPr lvl="1"/>
            <a:r>
              <a:rPr lang="nl-BE" dirty="0" smtClean="0"/>
              <a:t>juridisch, financieel en organisatorisch kader integreren in de bestaande en nieuwe zorgafspraken</a:t>
            </a:r>
          </a:p>
          <a:p>
            <a:pPr lvl="1"/>
            <a:r>
              <a:rPr lang="nl-BE" dirty="0" smtClean="0"/>
              <a:t>integratie van de </a:t>
            </a:r>
            <a:r>
              <a:rPr lang="nl-BE" dirty="0" smtClean="0">
                <a:solidFill>
                  <a:srgbClr val="3E6E5A"/>
                </a:solidFill>
              </a:rPr>
              <a:t>eHealth</a:t>
            </a:r>
            <a:r>
              <a:rPr lang="nl-BE" dirty="0" smtClean="0"/>
              <a:t>-diensten in mHealth</a:t>
            </a:r>
          </a:p>
          <a:p>
            <a:pPr lvl="1"/>
            <a:r>
              <a:rPr lang="nl-BE" dirty="0" smtClean="0"/>
              <a:t>de kwaliteit en de toegankelijkheid van mHealth ondersteunen</a:t>
            </a:r>
          </a:p>
          <a:p>
            <a:pPr lvl="1"/>
            <a:r>
              <a:rPr lang="nl-BE" dirty="0" smtClean="0"/>
              <a:t>vanuit use cases (diabetes, cardiovasculair, ...) werken</a:t>
            </a:r>
          </a:p>
          <a:p>
            <a:r>
              <a:rPr lang="nl-BE" dirty="0" smtClean="0"/>
              <a:t>Verantwoordelijke instellingen</a:t>
            </a:r>
          </a:p>
          <a:p>
            <a:pPr lvl="1"/>
            <a:r>
              <a:rPr lang="nl-BE" altLang="en-US" dirty="0" smtClean="0"/>
              <a:t>FAGG (certificatie medische hulpmiddelen)</a:t>
            </a:r>
          </a:p>
          <a:p>
            <a:pPr lvl="1"/>
            <a:r>
              <a:rPr lang="nl-BE" altLang="en-US" dirty="0"/>
              <a:t>RIZIV (terugbetaling)</a:t>
            </a:r>
          </a:p>
          <a:p>
            <a:pPr lvl="1"/>
            <a:r>
              <a:rPr lang="nl-BE" altLang="en-US" dirty="0">
                <a:solidFill>
                  <a:srgbClr val="3E6E5A"/>
                </a:solidFill>
              </a:rPr>
              <a:t>eHealth</a:t>
            </a:r>
            <a:r>
              <a:rPr lang="nl-BE" dirty="0" smtClean="0"/>
              <a:t>-platform (technische aspecten)</a:t>
            </a:r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54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dirty="0" smtClean="0"/>
              <a:t>Actiepunt 19: Mobile Health</a:t>
            </a:r>
            <a:endParaRPr lang="nl-BE" altLang="en-US" dirty="0">
              <a:sym typeface="Arial" charset="0"/>
            </a:endParaRPr>
          </a:p>
        </p:txBody>
      </p:sp>
      <p:sp>
        <p:nvSpPr>
          <p:cNvPr id="6758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BE" altLang="en-US" dirty="0" smtClean="0"/>
              <a:t>Klemtoon op mHealth-toepassingen die in het gezondheidszorgsysteem kunnen worden geïntegreerd</a:t>
            </a:r>
          </a:p>
          <a:p>
            <a:r>
              <a:rPr lang="nl-BE" altLang="en-US" dirty="0"/>
              <a:t>5 prioritaire use cases, gekozen op basis van hun impact (aantal patiënten x ernst) en de beschikbare technische tools van mHealth</a:t>
            </a:r>
          </a:p>
          <a:p>
            <a:r>
              <a:rPr lang="nl-BE" altLang="en-US" dirty="0" smtClean="0"/>
              <a:t>De werking en de resultaten van deze cases worden publiek gedeeld en meteen in een concrete marktsituatie toegepast &gt; zij krijgen de beleidsgarantie van inbedding in het Belgische zorgsysteem</a:t>
            </a:r>
          </a:p>
          <a:p>
            <a:pPr eaLnBrk="1" hangingPunct="1"/>
            <a:endParaRPr lang="nl-BE" altLang="en-US" dirty="0" smtClean="0"/>
          </a:p>
          <a:p>
            <a:pPr eaLnBrk="1" hangingPunct="1"/>
            <a:endParaRPr lang="nl-BE" altLang="en-US" dirty="0" smtClean="0"/>
          </a:p>
          <a:p>
            <a:pPr eaLnBrk="1" hangingPunct="1"/>
            <a:endParaRPr lang="nl-BE" altLang="en-US" dirty="0" smtClean="0"/>
          </a:p>
          <a:p>
            <a:pPr eaLnBrk="1" hangingPunct="1"/>
            <a:endParaRPr lang="nl-BE" altLang="en-US" dirty="0" smtClean="0"/>
          </a:p>
        </p:txBody>
      </p:sp>
      <p:sp>
        <p:nvSpPr>
          <p:cNvPr id="65541" name="Date Placeholder 1"/>
          <p:cNvSpPr>
            <a:spLocks noGrp="1"/>
          </p:cNvSpPr>
          <p:nvPr>
            <p:ph type="dt" sz="half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n-US" smtClean="0">
                <a:solidFill>
                  <a:srgbClr val="FFFFFF"/>
                </a:solidFill>
              </a:rPr>
              <a:t>27/01/2017</a:t>
            </a:r>
            <a:endParaRPr lang="nl-BE" altLang="en-US" dirty="0">
              <a:solidFill>
                <a:srgbClr val="FFFFFF"/>
              </a:solidFill>
            </a:endParaRPr>
          </a:p>
        </p:txBody>
      </p:sp>
      <p:sp>
        <p:nvSpPr>
          <p:cNvPr id="6554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20F1AB-7144-485F-BD26-9E7D15904CF5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nl-BE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3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l-BE" dirty="0" smtClean="0"/>
              <a:t>Actiepunt 19: Mobile Health</a:t>
            </a:r>
            <a:endParaRPr lang="nl-BE" altLang="en-US" dirty="0">
              <a:sym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nl-BE" dirty="0" smtClean="0"/>
              <a:t>Prioritaire use cases</a:t>
            </a:r>
          </a:p>
          <a:p>
            <a:pPr>
              <a:defRPr/>
            </a:pPr>
            <a:endParaRPr lang="nl-BE" dirty="0"/>
          </a:p>
          <a:p>
            <a:pPr lvl="1">
              <a:defRPr/>
            </a:pPr>
            <a:r>
              <a:rPr lang="nl-BE" dirty="0" smtClean="0"/>
              <a:t>beroerte (stroke)</a:t>
            </a:r>
          </a:p>
          <a:p>
            <a:pPr lvl="1">
              <a:defRPr/>
            </a:pPr>
            <a:endParaRPr lang="nl-BE" dirty="0"/>
          </a:p>
          <a:p>
            <a:pPr lvl="1">
              <a:defRPr/>
            </a:pPr>
            <a:r>
              <a:rPr lang="nl-BE" dirty="0" smtClean="0"/>
              <a:t>cardiovasculaire aandoeningen</a:t>
            </a:r>
          </a:p>
          <a:p>
            <a:pPr lvl="1">
              <a:defRPr/>
            </a:pPr>
            <a:endParaRPr lang="nl-BE" dirty="0"/>
          </a:p>
          <a:p>
            <a:pPr lvl="1">
              <a:defRPr/>
            </a:pPr>
            <a:r>
              <a:rPr lang="nl-BE" dirty="0" smtClean="0"/>
              <a:t>diabetes</a:t>
            </a:r>
            <a:endParaRPr lang="nl-BE" dirty="0"/>
          </a:p>
          <a:p>
            <a:pPr lvl="1">
              <a:defRPr/>
            </a:pPr>
            <a:endParaRPr lang="nl-BE" dirty="0"/>
          </a:p>
          <a:p>
            <a:pPr lvl="1">
              <a:defRPr/>
            </a:pPr>
            <a:r>
              <a:rPr lang="nl-BE" dirty="0" smtClean="0"/>
              <a:t>geestelijke gezondheidszorg</a:t>
            </a:r>
          </a:p>
          <a:p>
            <a:pPr lvl="1">
              <a:defRPr/>
            </a:pPr>
            <a:endParaRPr lang="nl-BE" dirty="0"/>
          </a:p>
          <a:p>
            <a:pPr lvl="1">
              <a:defRPr/>
            </a:pPr>
            <a:r>
              <a:rPr lang="nl-BE" dirty="0" smtClean="0"/>
              <a:t>chronische pijn</a:t>
            </a:r>
          </a:p>
        </p:txBody>
      </p:sp>
      <p:sp>
        <p:nvSpPr>
          <p:cNvPr id="69637" name="Date Placeholder 1"/>
          <p:cNvSpPr>
            <a:spLocks noGrp="1"/>
          </p:cNvSpPr>
          <p:nvPr>
            <p:ph type="dt" sz="half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n-US" smtClean="0">
                <a:solidFill>
                  <a:srgbClr val="FFFFFF"/>
                </a:solidFill>
              </a:rPr>
              <a:t>27/01/2017</a:t>
            </a:r>
            <a:endParaRPr lang="nl-BE" altLang="en-US" dirty="0">
              <a:solidFill>
                <a:srgbClr val="FFFFFF"/>
              </a:solidFill>
            </a:endParaRPr>
          </a:p>
        </p:txBody>
      </p:sp>
      <p:sp>
        <p:nvSpPr>
          <p:cNvPr id="69635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F67D22-E55F-4EA4-B93C-EC8C4EC02788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nl-BE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6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l-BE" dirty="0" smtClean="0"/>
              <a:t>Actiepunt 19: Mobile Health</a:t>
            </a:r>
            <a:endParaRPr lang="nl-BE" dirty="0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altLang="en-US" dirty="0" smtClean="0"/>
              <a:t>Realisatie &amp; planning</a:t>
            </a:r>
          </a:p>
          <a:p>
            <a:pPr lvl="1"/>
            <a:r>
              <a:rPr lang="nl-BE" altLang="en-US" dirty="0" smtClean="0"/>
              <a:t>2016</a:t>
            </a:r>
          </a:p>
          <a:p>
            <a:pPr lvl="2"/>
            <a:r>
              <a:rPr lang="nl-BE" altLang="en-US" dirty="0" smtClean="0"/>
              <a:t>indiening pilootprojecten &gt; </a:t>
            </a:r>
            <a:r>
              <a:rPr lang="nl-BE" dirty="0" smtClean="0"/>
              <a:t>97 voorstellen van pilootprojecten werden ingediend</a:t>
            </a:r>
            <a:endParaRPr lang="nl-BE" altLang="en-US" dirty="0" smtClean="0"/>
          </a:p>
          <a:p>
            <a:pPr lvl="2"/>
            <a:r>
              <a:rPr lang="nl-BE" altLang="en-US" dirty="0" smtClean="0"/>
              <a:t>schriftelijke selectie (30 pilootprojecten) + via pitching</a:t>
            </a:r>
            <a:r>
              <a:rPr lang="nl-BE" dirty="0" smtClean="0"/>
              <a:t> </a:t>
            </a:r>
          </a:p>
          <a:p>
            <a:pPr lvl="2"/>
            <a:r>
              <a:rPr lang="nl-BE" altLang="en-US" dirty="0" smtClean="0"/>
              <a:t>goedkeuring van de eerste projecten</a:t>
            </a:r>
          </a:p>
          <a:p>
            <a:pPr lvl="1"/>
            <a:r>
              <a:rPr lang="nl-BE" altLang="en-US" dirty="0" smtClean="0"/>
              <a:t>Q1-Q2/2017 : pilootprojecten gespreid over 6 maanden</a:t>
            </a:r>
          </a:p>
          <a:p>
            <a:pPr lvl="1"/>
            <a:r>
              <a:rPr lang="nl-BE" altLang="en-US" dirty="0" smtClean="0"/>
              <a:t>Q3/2017 : evaluatie, projectie en bijsturing</a:t>
            </a:r>
          </a:p>
          <a:p>
            <a:pPr lvl="1"/>
            <a:r>
              <a:rPr lang="nl-BE" altLang="en-US" dirty="0" smtClean="0"/>
              <a:t>Q4/2017 : vastklikken positief geëvalueerde projecten</a:t>
            </a:r>
          </a:p>
          <a:p>
            <a:pPr lvl="1"/>
            <a:r>
              <a:rPr lang="nl-BE" dirty="0" smtClean="0"/>
              <a:t>eind 2018: mogelijkheid voor de patiënten om mobiel toegang te krijgen tot hun Personal Health Record </a:t>
            </a:r>
          </a:p>
          <a:p>
            <a:endParaRPr lang="nl-BE" altLang="en-US" dirty="0" smtClean="0"/>
          </a:p>
          <a:p>
            <a:endParaRPr lang="nl-BE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n-US" smtClean="0"/>
              <a:t>27/01/2017</a:t>
            </a:r>
            <a:endParaRPr lang="nl-B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3C048-36D4-4056-8D59-1282E1316DBE}" type="slidenum">
              <a:rPr lang="en-US" smtClean="0"/>
              <a:pPr>
                <a:defRPr/>
              </a:pPr>
              <a:t>33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303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Eveneens in 2016…</a:t>
            </a:r>
            <a:r>
              <a:t/>
            </a:r>
            <a:br/>
            <a:r>
              <a:rPr lang="nl-BE" dirty="0" smtClean="0"/>
              <a:t>Andere projecten 2017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Basisdiensten </a:t>
            </a:r>
            <a:r>
              <a:rPr lang="nl-BE" dirty="0" smtClean="0">
                <a:solidFill>
                  <a:srgbClr val="3E6E5A"/>
                </a:solidFill>
              </a:rPr>
              <a:t>eHealth</a:t>
            </a:r>
            <a:endParaRPr lang="nl-BE" dirty="0">
              <a:solidFill>
                <a:srgbClr val="3E6E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Aantal transacties via de basisdiensten </a:t>
            </a:r>
            <a:r>
              <a:rPr lang="nl-BE" dirty="0" smtClean="0">
                <a:solidFill>
                  <a:srgbClr val="3E6E5A"/>
                </a:solidFill>
              </a:rPr>
              <a:t>eHealth</a:t>
            </a:r>
          </a:p>
          <a:p>
            <a:pPr lvl="1"/>
            <a:r>
              <a:rPr lang="nl-BE" dirty="0" smtClean="0"/>
              <a:t>4.257.953.310 in 2015</a:t>
            </a:r>
          </a:p>
          <a:p>
            <a:pPr lvl="1"/>
            <a:r>
              <a:rPr lang="nl-BE" b="1" dirty="0" smtClean="0"/>
              <a:t>7.476.079.454 in 2016</a:t>
            </a:r>
          </a:p>
          <a:p>
            <a:pPr lvl="1"/>
            <a:r>
              <a:rPr lang="nl-BE" dirty="0" smtClean="0"/>
              <a:t>14.139.912.018 sinds 2012</a:t>
            </a:r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35</a:t>
            </a:fld>
            <a:endParaRPr lang="nl-B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2976"/>
            <a:ext cx="4584700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5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Service Level Agreement (SLA)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Al onze </a:t>
            </a:r>
            <a:r>
              <a:rPr lang="nl-BE" dirty="0" err="1" smtClean="0"/>
              <a:t>SLA's</a:t>
            </a:r>
            <a:r>
              <a:rPr lang="nl-BE" dirty="0" smtClean="0"/>
              <a:t> (beschikbaarheid van de diensten en </a:t>
            </a:r>
            <a:r>
              <a:rPr lang="nl-BE" dirty="0" err="1" smtClean="0"/>
              <a:t>performantie</a:t>
            </a:r>
            <a:r>
              <a:rPr lang="nl-BE" dirty="0" smtClean="0"/>
              <a:t> ervan) doen het </a:t>
            </a:r>
            <a:r>
              <a:rPr lang="nl-BE" u="sng" dirty="0" smtClean="0"/>
              <a:t>beter</a:t>
            </a:r>
            <a:r>
              <a:rPr lang="nl-BE" dirty="0" smtClean="0"/>
              <a:t> dan de opgelegde verwachtingen</a:t>
            </a:r>
          </a:p>
          <a:p>
            <a:r>
              <a:rPr lang="nl-BE" dirty="0" smtClean="0"/>
              <a:t>Invoering van nieuwe </a:t>
            </a:r>
            <a:r>
              <a:rPr lang="nl-BE" dirty="0" err="1" smtClean="0"/>
              <a:t>SLA's</a:t>
            </a:r>
            <a:r>
              <a:rPr lang="nl-BE" dirty="0" smtClean="0"/>
              <a:t> in 2016</a:t>
            </a:r>
          </a:p>
          <a:p>
            <a:pPr lvl="1"/>
            <a:r>
              <a:rPr lang="nl-BE" dirty="0" smtClean="0"/>
              <a:t>Timestamping</a:t>
            </a:r>
          </a:p>
          <a:p>
            <a:pPr lvl="1"/>
            <a:r>
              <a:rPr lang="nl-BE" dirty="0" err="1" smtClean="0"/>
              <a:t>Addressbook</a:t>
            </a:r>
            <a:r>
              <a:rPr lang="nl-BE" dirty="0" smtClean="0"/>
              <a:t> </a:t>
            </a:r>
          </a:p>
          <a:p>
            <a:pPr lvl="1"/>
            <a:r>
              <a:rPr lang="nl-BE" dirty="0" err="1" smtClean="0"/>
              <a:t>Therlink</a:t>
            </a:r>
            <a:endParaRPr lang="nl-BE" dirty="0" smtClean="0"/>
          </a:p>
          <a:p>
            <a:pPr lvl="1"/>
            <a:r>
              <a:rPr lang="nl-BE" dirty="0" smtClean="0"/>
              <a:t>Geïnformeerde toestemming</a:t>
            </a:r>
          </a:p>
          <a:p>
            <a:pPr lvl="1"/>
            <a:r>
              <a:rPr lang="nl-BE" dirty="0" smtClean="0"/>
              <a:t>ETEE</a:t>
            </a:r>
          </a:p>
          <a:p>
            <a:pPr lvl="1"/>
            <a:r>
              <a:rPr lang="nl-BE" dirty="0" smtClean="0"/>
              <a:t>UPPAD</a:t>
            </a:r>
          </a:p>
          <a:p>
            <a:r>
              <a:rPr lang="nl-BE" dirty="0" smtClean="0"/>
              <a:t>Maandelijkse publicatie van de </a:t>
            </a:r>
            <a:r>
              <a:rPr lang="nl-BE" dirty="0" err="1" smtClean="0"/>
              <a:t>KPI's</a:t>
            </a:r>
            <a:r>
              <a:rPr lang="nl-BE" dirty="0" smtClean="0"/>
              <a:t> op het portaal</a:t>
            </a:r>
          </a:p>
          <a:p>
            <a:pPr lvl="1"/>
            <a:r>
              <a:rPr lang="nl-BE" dirty="0" smtClean="0"/>
              <a:t>https://www.ehealth.fgov.be/nl/support/serviceniveaus</a:t>
            </a:r>
          </a:p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066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Certificats </a:t>
            </a:r>
            <a:r>
              <a:rPr lang="nl-BE" dirty="0" smtClean="0">
                <a:solidFill>
                  <a:srgbClr val="3E6E5A"/>
                </a:solidFill>
              </a:rPr>
              <a:t>eHealth</a:t>
            </a:r>
            <a:endParaRPr lang="nl-BE" dirty="0">
              <a:solidFill>
                <a:srgbClr val="3E6E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20.209 demandes de nouveaux certificats (professionnels et institutions) en 2016</a:t>
            </a:r>
          </a:p>
          <a:p>
            <a:endParaRPr lang="nl-BE" dirty="0" smtClean="0"/>
          </a:p>
          <a:p>
            <a:r>
              <a:rPr lang="nl-BE" dirty="0" smtClean="0"/>
              <a:t>31.569 certificats actifs début janvier 2017</a:t>
            </a:r>
          </a:p>
          <a:p>
            <a:pPr lvl="1"/>
            <a:r>
              <a:rPr lang="nl-BE" dirty="0" smtClean="0"/>
              <a:t>24.509 pour les professionnels</a:t>
            </a:r>
          </a:p>
          <a:p>
            <a:pPr lvl="1"/>
            <a:r>
              <a:rPr lang="nl-BE" dirty="0" smtClean="0"/>
              <a:t>7.060  pour les institutions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37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122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nl-BE" dirty="0" smtClean="0"/>
              <a:t>Evaluation Modulaire </a:t>
            </a:r>
            <a:endParaRPr lang="nl-BE" dirty="0"/>
          </a:p>
        </p:txBody>
      </p:sp>
      <p:sp>
        <p:nvSpPr>
          <p:cNvPr id="83" name="Content Placeholder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2448272"/>
          </a:xfrm>
        </p:spPr>
        <p:txBody>
          <a:bodyPr>
            <a:normAutofit fontScale="92500" lnSpcReduction="20000"/>
          </a:bodyPr>
          <a:lstStyle/>
          <a:p>
            <a:r>
              <a:rPr lang="fr-BE" dirty="0" smtClean="0"/>
              <a:t>2016</a:t>
            </a:r>
          </a:p>
          <a:p>
            <a:pPr lvl="1"/>
            <a:r>
              <a:rPr lang="fr-BE" dirty="0" smtClean="0"/>
              <a:t>validation et clarification de l’approche au Comité de gestion</a:t>
            </a:r>
          </a:p>
          <a:p>
            <a:pPr lvl="1"/>
            <a:r>
              <a:rPr lang="fr-BE" dirty="0" smtClean="0"/>
              <a:t>première consolidation des anciens critères </a:t>
            </a:r>
          </a:p>
          <a:p>
            <a:pPr lvl="1"/>
            <a:r>
              <a:rPr lang="fr-BE" altLang="en-US" dirty="0" smtClean="0">
                <a:sym typeface="Wingdings" panose="05000000000000000000" pitchFamily="2" charset="2"/>
              </a:rPr>
              <a:t>premières réunions avec les responsables de modules</a:t>
            </a:r>
          </a:p>
          <a:p>
            <a:pPr lvl="1"/>
            <a:r>
              <a:rPr lang="fr-BE" dirty="0" smtClean="0">
                <a:sym typeface="Wingdings" panose="05000000000000000000" pitchFamily="2" charset="2"/>
              </a:rPr>
              <a:t>clarifications des critères génériques (</a:t>
            </a:r>
            <a:r>
              <a:rPr lang="fr-BE" dirty="0" err="1" smtClean="0">
                <a:sym typeface="Wingdings" panose="05000000000000000000" pitchFamily="2" charset="2"/>
              </a:rPr>
              <a:t>Draft</a:t>
            </a:r>
            <a:r>
              <a:rPr lang="fr-BE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fr-BE" dirty="0" smtClean="0">
                <a:sym typeface="Wingdings" panose="05000000000000000000" pitchFamily="2" charset="2"/>
              </a:rPr>
              <a:t>cahier des charges pour organisme indépendant d’évaluation</a:t>
            </a:r>
          </a:p>
          <a:p>
            <a:r>
              <a:rPr lang="fr-BE" dirty="0" smtClean="0">
                <a:sym typeface="Wingdings" panose="05000000000000000000" pitchFamily="2" charset="2"/>
              </a:rPr>
              <a:t>2017 </a:t>
            </a:r>
          </a:p>
          <a:p>
            <a:pPr lvl="1"/>
            <a:r>
              <a:rPr lang="fr-BE" dirty="0" smtClean="0">
                <a:sym typeface="Wingdings" panose="05000000000000000000" pitchFamily="2" charset="2"/>
              </a:rPr>
              <a:t>premières évaluations de l’enregistrement de base et des modules</a:t>
            </a:r>
            <a:endParaRPr lang="fr-BE" dirty="0" smtClean="0"/>
          </a:p>
          <a:p>
            <a:endParaRPr lang="nl-BE" sz="2000" dirty="0" smtClean="0"/>
          </a:p>
          <a:p>
            <a:endParaRPr lang="nl-BE" sz="2000" dirty="0" smtClean="0"/>
          </a:p>
          <a:p>
            <a:endParaRPr lang="nl-BE" sz="2000" dirty="0"/>
          </a:p>
        </p:txBody>
      </p:sp>
      <p:sp>
        <p:nvSpPr>
          <p:cNvPr id="66" name="AutoShape 4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7" name="AutoShape 6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838200"/>
            <a:ext cx="75152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grpSp>
        <p:nvGrpSpPr>
          <p:cNvPr id="8" name="Group 7"/>
          <p:cNvGrpSpPr/>
          <p:nvPr/>
        </p:nvGrpSpPr>
        <p:grpSpPr>
          <a:xfrm>
            <a:off x="1444262" y="1628800"/>
            <a:ext cx="4423882" cy="2248565"/>
            <a:chOff x="107504" y="4117065"/>
            <a:chExt cx="4423882" cy="2248565"/>
          </a:xfrm>
        </p:grpSpPr>
        <p:sp>
          <p:nvSpPr>
            <p:cNvPr id="44" name="Rounded Rectangle 43"/>
            <p:cNvSpPr/>
            <p:nvPr/>
          </p:nvSpPr>
          <p:spPr>
            <a:xfrm>
              <a:off x="1045174" y="4117065"/>
              <a:ext cx="3486212" cy="1350146"/>
            </a:xfrm>
            <a:prstGeom prst="roundRect">
              <a:avLst/>
            </a:prstGeom>
            <a:solidFill>
              <a:srgbClr val="B1D9C0">
                <a:alpha val="54902"/>
              </a:srgb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619556" y="4856277"/>
              <a:ext cx="2758950" cy="5365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619556" y="4245545"/>
              <a:ext cx="2761150" cy="4632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39852" y="4160680"/>
              <a:ext cx="2187478" cy="2000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BE" sz="700" dirty="0"/>
                <a:t>BRCG : </a:t>
              </a:r>
              <a:r>
                <a:rPr lang="nl-BE" sz="500" dirty="0"/>
                <a:t>Critères de l’enregistrement de base qui sont Génériques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46161" y="4889370"/>
              <a:ext cx="397101" cy="48192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152621" y="4970690"/>
              <a:ext cx="390641" cy="389199"/>
              <a:chOff x="1115615" y="4192292"/>
              <a:chExt cx="850039" cy="866019"/>
            </a:xfrm>
          </p:grpSpPr>
          <p:pic>
            <p:nvPicPr>
              <p:cNvPr id="32" name="Picture 4" descr="j024071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7161" y="4192292"/>
                <a:ext cx="281007" cy="440197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1115615" y="4759396"/>
                <a:ext cx="850039" cy="298915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400" dirty="0" smtClean="0"/>
                  <a:t>Médecin</a:t>
                </a:r>
                <a:endParaRPr lang="nl-BE" sz="800" dirty="0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2578996" y="4889370"/>
              <a:ext cx="397101" cy="48192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027015" y="4889370"/>
              <a:ext cx="397101" cy="48192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578995" y="4981284"/>
              <a:ext cx="417251" cy="391214"/>
              <a:chOff x="1935820" y="4231315"/>
              <a:chExt cx="907945" cy="870502"/>
            </a:xfrm>
          </p:grpSpPr>
          <p:pic>
            <p:nvPicPr>
              <p:cNvPr id="30" name="Content Placeholder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7950" y="4231315"/>
                <a:ext cx="519834" cy="362151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1935820" y="4759396"/>
                <a:ext cx="907945" cy="342421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400" dirty="0" smtClean="0"/>
                  <a:t>Infirmier</a:t>
                </a:r>
                <a:endParaRPr lang="nl-BE" sz="800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022824" y="4984057"/>
              <a:ext cx="401293" cy="410254"/>
              <a:chOff x="2768430" y="4188947"/>
              <a:chExt cx="873219" cy="912867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2768430" y="4759394"/>
                <a:ext cx="873219" cy="34242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400" dirty="0" smtClean="0"/>
                  <a:t>Dentiste</a:t>
                </a:r>
                <a:endParaRPr lang="nl-BE" sz="800" dirty="0"/>
              </a:p>
            </p:txBody>
          </p:sp>
          <p:pic>
            <p:nvPicPr>
              <p:cNvPr id="29" name="Picture 8" descr="Résultat de recherche d'images pour &quot;Dentiste gif&quot;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2235" y="4188947"/>
                <a:ext cx="434727" cy="446887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3376326" y="4954498"/>
              <a:ext cx="562559" cy="447483"/>
              <a:chOff x="5432970" y="3601296"/>
              <a:chExt cx="1053406" cy="856838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5587883" y="3601296"/>
                <a:ext cx="743582" cy="80554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pic>
            <p:nvPicPr>
              <p:cNvPr id="20" name="Picture 2" descr="http://tillieux.wallonie.be/sites/default/files/resize/sous-sites/tillieux/maisonmedicale-250x167.gi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0586" y="3716718"/>
                <a:ext cx="498176" cy="33278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5432970" y="4098017"/>
                <a:ext cx="1053406" cy="360117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400" dirty="0" smtClean="0"/>
                  <a:t>Postes de </a:t>
                </a:r>
                <a:r>
                  <a:t/>
                </a:r>
                <a:br/>
                <a:r>
                  <a:rPr lang="nl-BE" sz="400" dirty="0" smtClean="0"/>
                  <a:t>Gardes</a:t>
                </a:r>
                <a:endParaRPr lang="nl-BE" sz="8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3869716" y="4958421"/>
              <a:ext cx="475508" cy="447579"/>
              <a:chOff x="6664085" y="3601296"/>
              <a:chExt cx="890401" cy="857450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6703255" y="3601296"/>
                <a:ext cx="743582" cy="80554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6664085" y="3701985"/>
                <a:ext cx="890401" cy="756761"/>
                <a:chOff x="6228184" y="4150847"/>
                <a:chExt cx="1034711" cy="879412"/>
              </a:xfrm>
            </p:grpSpPr>
            <p:pic>
              <p:nvPicPr>
                <p:cNvPr id="26" name="Picture 4" descr="http://sept.be/onewebstatic/3eb1d9f7b6-maisonderepos.gif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25177" y="4150847"/>
                  <a:ext cx="523087" cy="523087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7" name="TextBox 26"/>
                <p:cNvSpPr txBox="1"/>
                <p:nvPr/>
              </p:nvSpPr>
              <p:spPr>
                <a:xfrm>
                  <a:off x="6228184" y="4611568"/>
                  <a:ext cx="1034711" cy="418691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400" dirty="0" smtClean="0"/>
                    <a:t>Maisons de repos</a:t>
                  </a:r>
                  <a:endParaRPr lang="nl-BE" sz="400" dirty="0"/>
                </a:p>
              </p:txBody>
            </p:sp>
          </p:grp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617" b="72606"/>
            <a:stretch/>
          </p:blipFill>
          <p:spPr bwMode="auto">
            <a:xfrm>
              <a:off x="1848959" y="4358844"/>
              <a:ext cx="1376045" cy="307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" name="Rounded Rectangle 63"/>
            <p:cNvSpPr/>
            <p:nvPr/>
          </p:nvSpPr>
          <p:spPr>
            <a:xfrm>
              <a:off x="1045174" y="5560630"/>
              <a:ext cx="3486212" cy="805000"/>
            </a:xfrm>
            <a:prstGeom prst="roundRect">
              <a:avLst/>
            </a:prstGeom>
            <a:solidFill>
              <a:schemeClr val="bg2">
                <a:lumMod val="75000"/>
                <a:alpha val="54902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932593" y="5709854"/>
              <a:ext cx="787773" cy="295332"/>
              <a:chOff x="1409857" y="4988679"/>
              <a:chExt cx="1872557" cy="702012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1409857" y="4988679"/>
                <a:ext cx="1872557" cy="702012"/>
                <a:chOff x="455844" y="3290765"/>
                <a:chExt cx="3215303" cy="1205400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455844" y="3290765"/>
                  <a:ext cx="1152128" cy="1080120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1607971" y="3290765"/>
                  <a:ext cx="2063176" cy="1080120"/>
                </a:xfrm>
                <a:prstGeom prst="rect">
                  <a:avLst/>
                </a:prstGeom>
                <a:solidFill>
                  <a:srgbClr val="3E6E5A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 dirty="0"/>
                </a:p>
              </p:txBody>
            </p:sp>
            <p:sp>
              <p:nvSpPr>
                <p:cNvPr id="75" name="TextBox 44"/>
                <p:cNvSpPr txBox="1"/>
                <p:nvPr/>
              </p:nvSpPr>
              <p:spPr>
                <a:xfrm>
                  <a:off x="1668825" y="3462392"/>
                  <a:ext cx="1848146" cy="1033773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/>
                  <a:r>
                    <a:rPr lang="nl-BE" sz="200" dirty="0" smtClean="0">
                      <a:solidFill>
                        <a:schemeClr val="bg1"/>
                      </a:solidFill>
                    </a:rPr>
                    <a:t>Shéma de médication</a:t>
                  </a:r>
                  <a:endParaRPr lang="nl-BE" sz="2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0660" y="5005808"/>
                <a:ext cx="632889" cy="632889"/>
              </a:xfrm>
              <a:prstGeom prst="rect">
                <a:avLst/>
              </a:prstGeom>
            </p:spPr>
          </p:pic>
        </p:grpSp>
        <p:grpSp>
          <p:nvGrpSpPr>
            <p:cNvPr id="76" name="Group 75"/>
            <p:cNvGrpSpPr/>
            <p:nvPr/>
          </p:nvGrpSpPr>
          <p:grpSpPr>
            <a:xfrm>
              <a:off x="2764880" y="5705952"/>
              <a:ext cx="792145" cy="280845"/>
              <a:chOff x="546770" y="1394932"/>
              <a:chExt cx="3233142" cy="1146273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546770" y="1394932"/>
                <a:ext cx="3233142" cy="1146273"/>
                <a:chOff x="546770" y="1424385"/>
                <a:chExt cx="3233142" cy="1146273"/>
              </a:xfrm>
            </p:grpSpPr>
            <p:grpSp>
              <p:nvGrpSpPr>
                <p:cNvPr id="79" name="Group 78"/>
                <p:cNvGrpSpPr/>
                <p:nvPr/>
              </p:nvGrpSpPr>
              <p:grpSpPr>
                <a:xfrm>
                  <a:off x="546770" y="1424385"/>
                  <a:ext cx="3176700" cy="1080121"/>
                  <a:chOff x="747228" y="1772815"/>
                  <a:chExt cx="3176700" cy="1080121"/>
                </a:xfrm>
              </p:grpSpPr>
              <p:sp>
                <p:nvSpPr>
                  <p:cNvPr id="81" name="Rectangle 80"/>
                  <p:cNvSpPr/>
                  <p:nvPr/>
                </p:nvSpPr>
                <p:spPr>
                  <a:xfrm>
                    <a:off x="747228" y="1772815"/>
                    <a:ext cx="1100994" cy="1080121"/>
                  </a:xfrm>
                  <a:prstGeom prst="rect">
                    <a:avLst/>
                  </a:prstGeom>
                  <a:solidFill>
                    <a:schemeClr val="bg1">
                      <a:alpha val="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900"/>
                  </a:p>
                </p:txBody>
              </p:sp>
              <p:sp>
                <p:nvSpPr>
                  <p:cNvPr id="82" name="Rectangle 81"/>
                  <p:cNvSpPr/>
                  <p:nvPr/>
                </p:nvSpPr>
                <p:spPr>
                  <a:xfrm>
                    <a:off x="1835696" y="1772816"/>
                    <a:ext cx="2088232" cy="1080120"/>
                  </a:xfrm>
                  <a:prstGeom prst="rect">
                    <a:avLst/>
                  </a:prstGeom>
                  <a:solidFill>
                    <a:srgbClr val="3E6E5A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900"/>
                  </a:p>
                </p:txBody>
              </p:sp>
            </p:grpSp>
            <p:sp>
              <p:nvSpPr>
                <p:cNvPr id="80" name="TextBox 37"/>
                <p:cNvSpPr txBox="1"/>
                <p:nvPr/>
              </p:nvSpPr>
              <p:spPr>
                <a:xfrm>
                  <a:off x="1691680" y="1507880"/>
                  <a:ext cx="2088232" cy="1062778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77800" lvl="0"/>
                  <a:endParaRPr lang="nl-BE" sz="200" dirty="0" smtClean="0">
                    <a:solidFill>
                      <a:schemeClr val="bg1"/>
                    </a:solidFill>
                  </a:endParaRPr>
                </a:p>
                <a:p>
                  <a:pPr lvl="0" algn="ctr"/>
                  <a:endParaRPr lang="nl-BE" sz="200" dirty="0" smtClean="0">
                    <a:solidFill>
                      <a:schemeClr val="bg1"/>
                    </a:solidFill>
                  </a:endParaRPr>
                </a:p>
                <a:p>
                  <a:pPr lvl="0" algn="ctr"/>
                  <a:r>
                    <a:rPr lang="nl-BE" sz="200" dirty="0" smtClean="0">
                      <a:solidFill>
                        <a:schemeClr val="bg1"/>
                      </a:solidFill>
                    </a:rPr>
                    <a:t>Tarification,</a:t>
                  </a:r>
                </a:p>
                <a:p>
                  <a:pPr lvl="0" algn="ctr"/>
                  <a:r>
                    <a:rPr lang="nl-BE" sz="200" dirty="0" smtClean="0">
                      <a:solidFill>
                        <a:schemeClr val="bg1"/>
                      </a:solidFill>
                    </a:rPr>
                    <a:t>Facturation</a:t>
                  </a:r>
                  <a:endParaRPr lang="nl-BE" sz="200" dirty="0"/>
                </a:p>
              </p:txBody>
            </p:sp>
          </p:grpSp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409" y="1414578"/>
                <a:ext cx="1040828" cy="1040828"/>
              </a:xfrm>
              <a:prstGeom prst="rect">
                <a:avLst/>
              </a:prstGeom>
            </p:spPr>
          </p:pic>
        </p:grpSp>
        <p:grpSp>
          <p:nvGrpSpPr>
            <p:cNvPr id="90" name="Group 89"/>
            <p:cNvGrpSpPr/>
            <p:nvPr/>
          </p:nvGrpSpPr>
          <p:grpSpPr>
            <a:xfrm>
              <a:off x="1932593" y="6075223"/>
              <a:ext cx="793913" cy="266692"/>
              <a:chOff x="483110" y="5136172"/>
              <a:chExt cx="3240360" cy="1088504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483110" y="5136172"/>
                <a:ext cx="3240360" cy="1088504"/>
                <a:chOff x="398612" y="5107746"/>
                <a:chExt cx="3240360" cy="1088504"/>
              </a:xfrm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398612" y="5107746"/>
                  <a:ext cx="1152128" cy="1080120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1550740" y="5107746"/>
                  <a:ext cx="2088232" cy="1080120"/>
                </a:xfrm>
                <a:prstGeom prst="rect">
                  <a:avLst/>
                </a:prstGeom>
                <a:solidFill>
                  <a:srgbClr val="3E6E5A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95" name="TextBox 48"/>
                <p:cNvSpPr txBox="1"/>
                <p:nvPr/>
              </p:nvSpPr>
              <p:spPr>
                <a:xfrm>
                  <a:off x="1521018" y="5137888"/>
                  <a:ext cx="2023658" cy="1058362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/>
                  <a:endParaRPr lang="nl-BE" sz="200" dirty="0" smtClean="0">
                    <a:solidFill>
                      <a:schemeClr val="bg1"/>
                    </a:solidFill>
                  </a:endParaRPr>
                </a:p>
                <a:p>
                  <a:pPr lvl="0" algn="ctr"/>
                  <a:r>
                    <a:rPr lang="nl-BE" sz="200" dirty="0" smtClean="0">
                      <a:solidFill>
                        <a:schemeClr val="bg1"/>
                      </a:solidFill>
                    </a:rPr>
                    <a:t>résultats Labo</a:t>
                  </a:r>
                  <a:endParaRPr lang="nl-BE" sz="200" dirty="0">
                    <a:solidFill>
                      <a:schemeClr val="bg1"/>
                    </a:solidFill>
                  </a:endParaRPr>
                </a:p>
                <a:p>
                  <a:pPr algn="l"/>
                  <a:endParaRPr lang="nl-BE" sz="200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167" b="97667" l="500" r="100000">
                            <a14:foregroundMark x1="50500" y1="50333" x2="50500" y2="50333"/>
                            <a14:foregroundMark x1="81000" y1="75833" x2="81000" y2="75833"/>
                            <a14:foregroundMark x1="81667" y1="47167" x2="81667" y2="47167"/>
                            <a14:foregroundMark x1="89833" y1="49000" x2="89833" y2="49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019" y="5163796"/>
                <a:ext cx="1016496" cy="1016496"/>
              </a:xfrm>
              <a:prstGeom prst="rect">
                <a:avLst/>
              </a:prstGeom>
            </p:spPr>
          </p:pic>
        </p:grpSp>
        <p:grpSp>
          <p:nvGrpSpPr>
            <p:cNvPr id="68" name="Group 67"/>
            <p:cNvGrpSpPr/>
            <p:nvPr/>
          </p:nvGrpSpPr>
          <p:grpSpPr>
            <a:xfrm>
              <a:off x="2756818" y="6076654"/>
              <a:ext cx="810987" cy="265261"/>
              <a:chOff x="3786459" y="5690691"/>
              <a:chExt cx="1927736" cy="630533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3786459" y="5690691"/>
                <a:ext cx="1927736" cy="609802"/>
                <a:chOff x="5926858" y="3418319"/>
                <a:chExt cx="3321651" cy="1081997"/>
              </a:xfrm>
            </p:grpSpPr>
            <p:sp>
              <p:nvSpPr>
                <p:cNvPr id="101" name="Rectangle 100"/>
                <p:cNvSpPr/>
                <p:nvPr/>
              </p:nvSpPr>
              <p:spPr>
                <a:xfrm>
                  <a:off x="5926858" y="3418319"/>
                  <a:ext cx="1072872" cy="1080120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6999729" y="3418319"/>
                  <a:ext cx="2248780" cy="1080120"/>
                </a:xfrm>
                <a:prstGeom prst="rect">
                  <a:avLst/>
                </a:prstGeom>
                <a:solidFill>
                  <a:srgbClr val="3E6E5A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103" name="TextBox 56"/>
                <p:cNvSpPr txBox="1"/>
                <p:nvPr/>
              </p:nvSpPr>
              <p:spPr>
                <a:xfrm>
                  <a:off x="6907520" y="3420196"/>
                  <a:ext cx="2340989" cy="1080120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>
                  <a:normAutofit fontScale="625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/>
                  <a:r>
                    <a:rPr lang="en-US" dirty="0" smtClean="0"/>
                    <a:t>	</a:t>
                  </a:r>
                </a:p>
                <a:p>
                  <a:pPr lvl="0" algn="ctr"/>
                  <a:r>
                    <a:rPr lang="nl-BE" sz="200" dirty="0" smtClean="0">
                      <a:solidFill>
                        <a:schemeClr val="bg1"/>
                      </a:solidFill>
                    </a:rPr>
                    <a:t>Prescriptions électroniques</a:t>
                  </a:r>
                  <a:endParaRPr lang="nl-BE" sz="200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3810015" y="5712480"/>
                <a:ext cx="608744" cy="608744"/>
                <a:chOff x="5005213" y="3401807"/>
                <a:chExt cx="1080120" cy="1080120"/>
              </a:xfrm>
            </p:grpSpPr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05213" y="3401807"/>
                  <a:ext cx="1080120" cy="1080120"/>
                </a:xfrm>
                <a:prstGeom prst="rect">
                  <a:avLst/>
                </a:prstGeom>
              </p:spPr>
            </p:pic>
            <p:pic>
              <p:nvPicPr>
                <p:cNvPr id="100" name="Picture 99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0944" y="3481442"/>
                  <a:ext cx="270030" cy="27003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0" name="Group 109"/>
            <p:cNvGrpSpPr/>
            <p:nvPr/>
          </p:nvGrpSpPr>
          <p:grpSpPr>
            <a:xfrm>
              <a:off x="3598809" y="5702337"/>
              <a:ext cx="772894" cy="267433"/>
              <a:chOff x="6264041" y="3624287"/>
              <a:chExt cx="3169333" cy="1090476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6276202" y="3624287"/>
                <a:ext cx="3157172" cy="1090476"/>
                <a:chOff x="5588673" y="1304707"/>
                <a:chExt cx="3702569" cy="1090476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5588673" y="1304707"/>
                  <a:ext cx="1152128" cy="1080120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6751103" y="1315063"/>
                  <a:ext cx="2540139" cy="1080120"/>
                </a:xfrm>
                <a:prstGeom prst="rect">
                  <a:avLst/>
                </a:prstGeom>
                <a:solidFill>
                  <a:srgbClr val="3E6E5A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115" name="TextBox 52"/>
                <p:cNvSpPr txBox="1"/>
                <p:nvPr/>
              </p:nvSpPr>
              <p:spPr>
                <a:xfrm>
                  <a:off x="6751106" y="1344851"/>
                  <a:ext cx="2409466" cy="1038921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>
                  <a:normAutofit fontScale="625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77800" lvl="0"/>
                  <a:r>
                    <a:t/>
                  </a:r>
                  <a:br/>
                  <a:r>
                    <a:rPr lang="nl-BE" sz="200" dirty="0" smtClean="0">
                      <a:solidFill>
                        <a:schemeClr val="bg1"/>
                      </a:solidFill>
                    </a:rPr>
                    <a:t>Registres</a:t>
                  </a:r>
                </a:p>
              </p:txBody>
            </p:sp>
          </p:grpSp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667" b="98000" l="5000" r="100000">
                            <a14:foregroundMark x1="50667" y1="59000" x2="51333" y2="73167"/>
                            <a14:foregroundMark x1="42667" y1="31000" x2="42667" y2="31000"/>
                            <a14:foregroundMark x1="41833" y1="17667" x2="41833" y2="17667"/>
                            <a14:foregroundMark x1="23500" y1="23833" x2="58167" y2="10833"/>
                            <a14:foregroundMark x1="50500" y1="63000" x2="50667" y2="78333"/>
                            <a14:foregroundMark x1="21667" y1="34833" x2="21667" y2="34833"/>
                            <a14:foregroundMark x1="21833" y1="34667" x2="20000" y2="35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4041" y="3677967"/>
                <a:ext cx="993471" cy="993471"/>
              </a:xfrm>
              <a:prstGeom prst="rect">
                <a:avLst/>
              </a:prstGeom>
            </p:spPr>
          </p:pic>
        </p:grpSp>
        <p:grpSp>
          <p:nvGrpSpPr>
            <p:cNvPr id="116" name="Group 115"/>
            <p:cNvGrpSpPr/>
            <p:nvPr/>
          </p:nvGrpSpPr>
          <p:grpSpPr>
            <a:xfrm>
              <a:off x="3598810" y="6073598"/>
              <a:ext cx="774907" cy="254974"/>
              <a:chOff x="5254692" y="1452701"/>
              <a:chExt cx="3565782" cy="1097874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5254692" y="1452701"/>
                <a:ext cx="3565782" cy="1088504"/>
                <a:chOff x="398612" y="5107746"/>
                <a:chExt cx="3373796" cy="1088504"/>
              </a:xfrm>
            </p:grpSpPr>
            <p:sp>
              <p:nvSpPr>
                <p:cNvPr id="119" name="Rectangle 118"/>
                <p:cNvSpPr/>
                <p:nvPr/>
              </p:nvSpPr>
              <p:spPr>
                <a:xfrm>
                  <a:off x="398612" y="5107746"/>
                  <a:ext cx="1152128" cy="1080120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1477286" y="5107746"/>
                  <a:ext cx="2295122" cy="1080120"/>
                </a:xfrm>
                <a:prstGeom prst="rect">
                  <a:avLst/>
                </a:prstGeom>
                <a:solidFill>
                  <a:srgbClr val="3E6E5A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121" name="TextBox 48"/>
                <p:cNvSpPr txBox="1"/>
                <p:nvPr/>
              </p:nvSpPr>
              <p:spPr>
                <a:xfrm>
                  <a:off x="1477285" y="5137888"/>
                  <a:ext cx="2295122" cy="1058362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>
                  <a:normAutofit fontScale="625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/>
                  <a:endParaRPr lang="nl-BE" sz="200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nl-BE" sz="200" dirty="0" smtClean="0">
                      <a:solidFill>
                        <a:schemeClr val="bg1"/>
                      </a:solidFill>
                    </a:rPr>
                    <a:t>SumEHR</a:t>
                  </a:r>
                  <a:r>
                    <a:rPr lang="nl-BE" dirty="0" smtClean="0"/>
                    <a:t>  </a:t>
                  </a:r>
                </a:p>
                <a:p>
                  <a:pPr algn="l"/>
                  <a:endParaRPr lang="nl-BE" sz="300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7644" y="1473472"/>
                <a:ext cx="1077103" cy="1077103"/>
              </a:xfrm>
              <a:prstGeom prst="rect">
                <a:avLst/>
              </a:prstGeom>
            </p:spPr>
          </p:pic>
        </p:grpSp>
        <p:sp>
          <p:nvSpPr>
            <p:cNvPr id="122" name="TextBox 121"/>
            <p:cNvSpPr txBox="1"/>
            <p:nvPr/>
          </p:nvSpPr>
          <p:spPr>
            <a:xfrm>
              <a:off x="107504" y="5560630"/>
              <a:ext cx="346249" cy="76270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nl-BE" sz="1050" dirty="0" smtClean="0"/>
                <a:t>Modules</a:t>
              </a:r>
              <a:endParaRPr lang="nl-BE" sz="1050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07504" y="4117065"/>
              <a:ext cx="507831" cy="135014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nl-BE" sz="1050" dirty="0" smtClean="0"/>
                <a:t>Enregistrement </a:t>
              </a:r>
              <a:r>
                <a:t/>
              </a:r>
              <a:br/>
              <a:r>
                <a:rPr lang="nl-BE" sz="1050" dirty="0" smtClean="0"/>
                <a:t>de Base</a:t>
              </a:r>
              <a:endParaRPr lang="nl-BE" sz="1050" dirty="0"/>
            </a:p>
          </p:txBody>
        </p: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5263" y="4624008"/>
              <a:ext cx="1271678" cy="381503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1185923" y="4160680"/>
              <a:ext cx="523484" cy="2181235"/>
            </a:xfrm>
            <a:prstGeom prst="roundRect">
              <a:avLst/>
            </a:prstGeom>
            <a:solidFill>
              <a:srgbClr val="0070C0">
                <a:alpha val="65098"/>
              </a:srgbClr>
            </a:solidFill>
            <a:ln w="31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nl-BE" sz="2000" dirty="0" smtClean="0">
                  <a:solidFill>
                    <a:schemeClr val="bg1"/>
                  </a:solidFill>
                </a:rPr>
                <a:t>Security</a:t>
              </a:r>
              <a:r>
                <a:rPr lang="nl-BE" dirty="0" smtClean="0"/>
                <a:t>  </a:t>
              </a:r>
              <a:r>
                <a:rPr lang="nl-BE" sz="2000" dirty="0" smtClean="0">
                  <a:solidFill>
                    <a:schemeClr val="bg1"/>
                  </a:solidFill>
                </a:rPr>
                <a:t>(CIA)</a:t>
              </a:r>
              <a:endParaRPr lang="nl-BE" sz="20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43758" y="4766915"/>
              <a:ext cx="2183572" cy="2000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BE" sz="700" dirty="0" smtClean="0"/>
                <a:t>BRCS  : </a:t>
              </a:r>
              <a:r>
                <a:rPr lang="nl-BE" sz="500" dirty="0" smtClean="0"/>
                <a:t>Critères de l’enregistrement de base qui sont Spécifiques</a:t>
              </a:r>
              <a:endParaRPr lang="nl-BE" sz="300" dirty="0"/>
            </a:p>
          </p:txBody>
        </p:sp>
      </p:grpSp>
      <p:sp>
        <p:nvSpPr>
          <p:cNvPr id="84" name="Content Placeholder 2"/>
          <p:cNvSpPr txBox="1">
            <a:spLocks/>
          </p:cNvSpPr>
          <p:nvPr/>
        </p:nvSpPr>
        <p:spPr>
          <a:xfrm>
            <a:off x="467544" y="5921896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38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52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Egalement en 2017…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MyCareNet eAttest </a:t>
            </a:r>
          </a:p>
          <a:p>
            <a:pPr lvl="1"/>
            <a:r>
              <a:rPr lang="nl-BE" dirty="0" err="1" smtClean="0"/>
              <a:t>envoi</a:t>
            </a:r>
            <a:r>
              <a:rPr lang="nl-BE" dirty="0" smtClean="0"/>
              <a:t> des </a:t>
            </a:r>
            <a:r>
              <a:rPr lang="nl-BE" dirty="0" err="1" smtClean="0"/>
              <a:t>attestations</a:t>
            </a:r>
            <a:r>
              <a:rPr lang="nl-BE" dirty="0" smtClean="0"/>
              <a:t> de </a:t>
            </a:r>
            <a:r>
              <a:rPr lang="nl-BE" dirty="0" err="1" smtClean="0"/>
              <a:t>soins</a:t>
            </a:r>
            <a:r>
              <a:rPr lang="nl-BE" dirty="0" smtClean="0"/>
              <a:t> </a:t>
            </a:r>
            <a:r>
              <a:rPr lang="nl-BE" dirty="0" err="1" smtClean="0"/>
              <a:t>directement</a:t>
            </a:r>
            <a:r>
              <a:rPr lang="nl-BE" dirty="0" smtClean="0"/>
              <a:t> </a:t>
            </a:r>
            <a:r>
              <a:rPr lang="nl-BE" dirty="0" err="1" smtClean="0"/>
              <a:t>aux</a:t>
            </a:r>
            <a:r>
              <a:rPr lang="nl-BE" dirty="0" smtClean="0"/>
              <a:t> OA</a:t>
            </a:r>
            <a:endParaRPr lang="nl-BE" dirty="0"/>
          </a:p>
          <a:p>
            <a:pPr lvl="1"/>
            <a:r>
              <a:rPr lang="nl-BE" dirty="0" smtClean="0"/>
              <a:t>mise en production &gt; 2</a:t>
            </a:r>
            <a:r>
              <a:rPr lang="nl-BE" baseline="30000" dirty="0" smtClean="0"/>
              <a:t>ème</a:t>
            </a:r>
            <a:r>
              <a:rPr lang="nl-BE" dirty="0" smtClean="0"/>
              <a:t> trimestre 2017</a:t>
            </a:r>
          </a:p>
          <a:p>
            <a:endParaRPr lang="nl-BE" dirty="0" smtClean="0"/>
          </a:p>
          <a:p>
            <a:r>
              <a:rPr lang="nl-BE" dirty="0" smtClean="0"/>
              <a:t>VIDIS (Virtual Integrated Drug Information System)</a:t>
            </a:r>
          </a:p>
          <a:p>
            <a:pPr lvl="1"/>
            <a:r>
              <a:rPr lang="nl-BE" dirty="0" smtClean="0"/>
              <a:t>use cases &amp; besoins fonctionnels &gt; 1</a:t>
            </a:r>
            <a:r>
              <a:rPr lang="nl-BE" baseline="30000" dirty="0" smtClean="0"/>
              <a:t>er</a:t>
            </a:r>
            <a:r>
              <a:rPr lang="nl-BE" dirty="0" smtClean="0"/>
              <a:t> trimestre 2017</a:t>
            </a:r>
          </a:p>
          <a:p>
            <a:endParaRPr lang="nl-BE" dirty="0" smtClean="0"/>
          </a:p>
          <a:p>
            <a:r>
              <a:rPr lang="nl-BE" dirty="0" smtClean="0"/>
              <a:t>BelRAI (screener) </a:t>
            </a:r>
          </a:p>
          <a:p>
            <a:pPr lvl="1"/>
            <a:r>
              <a:rPr lang="nl-BE" dirty="0" smtClean="0"/>
              <a:t>proposition de méthode + autorisations &gt; 1</a:t>
            </a:r>
            <a:r>
              <a:rPr lang="nl-BE" baseline="30000" dirty="0" smtClean="0"/>
              <a:t>er</a:t>
            </a:r>
            <a:r>
              <a:rPr lang="nl-BE" dirty="0" smtClean="0"/>
              <a:t> trimestre 2017</a:t>
            </a:r>
            <a:endParaRPr lang="nl-BE" dirty="0"/>
          </a:p>
          <a:p>
            <a:pPr lvl="1"/>
            <a:r>
              <a:rPr lang="nl-BE" dirty="0" smtClean="0"/>
              <a:t>mise en production &gt; 3</a:t>
            </a:r>
            <a:r>
              <a:rPr lang="nl-BE" baseline="30000" dirty="0" smtClean="0"/>
              <a:t>ème</a:t>
            </a:r>
            <a:r>
              <a:rPr lang="nl-BE" dirty="0" smtClean="0"/>
              <a:t> trimestre 2017</a:t>
            </a:r>
          </a:p>
          <a:p>
            <a:pPr lvl="1"/>
            <a:endParaRPr lang="nl-BE" dirty="0">
              <a:solidFill>
                <a:srgbClr val="FF0000"/>
              </a:solidFill>
            </a:endParaRPr>
          </a:p>
          <a:p>
            <a:endParaRPr lang="nl-BE" dirty="0" smtClean="0"/>
          </a:p>
          <a:p>
            <a:pPr lvl="1"/>
            <a:endParaRPr lang="nl-BE" dirty="0" smtClean="0"/>
          </a:p>
          <a:p>
            <a:pPr marL="274320" lvl="1" indent="0">
              <a:buNone/>
            </a:pPr>
            <a:endParaRPr lang="nl-B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36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Actiepunt 1: GMD = EMD =&gt; Sumehr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Doelstellingen 2016 - 2020</a:t>
            </a:r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voor 100 % van de huisartsen </a:t>
            </a:r>
          </a:p>
          <a:p>
            <a:pPr lvl="2"/>
            <a:r>
              <a:rPr lang="nl-BE" dirty="0" smtClean="0"/>
              <a:t>1 EMD voor elke patiënt</a:t>
            </a:r>
          </a:p>
          <a:p>
            <a:pPr lvl="2"/>
            <a:r>
              <a:rPr lang="nl-BE" dirty="0" smtClean="0"/>
              <a:t>publicatie en bijwerking van de SumEHRs in een 'beveiligde kluis'</a:t>
            </a:r>
          </a:p>
          <a:p>
            <a:pPr lvl="2"/>
            <a:endParaRPr lang="nl-BE" dirty="0" smtClean="0"/>
          </a:p>
          <a:p>
            <a:pPr lvl="1"/>
            <a:r>
              <a:rPr lang="nl-BE" dirty="0" smtClean="0"/>
              <a:t>voor alle andere zorgverleners</a:t>
            </a:r>
          </a:p>
          <a:p>
            <a:pPr lvl="2"/>
            <a:r>
              <a:rPr lang="nl-BE" dirty="0" smtClean="0"/>
              <a:t>definitie van het EMD</a:t>
            </a:r>
          </a:p>
          <a:p>
            <a:pPr lvl="2"/>
            <a:r>
              <a:rPr lang="nl-BE" dirty="0" smtClean="0"/>
              <a:t>publicatie en bijwerking van bepaalde informatie in de beveiligde 'kluizen'</a:t>
            </a:r>
          </a:p>
          <a:p>
            <a:endParaRPr lang="nl-BE" dirty="0" smtClean="0"/>
          </a:p>
          <a:p>
            <a:r>
              <a:rPr lang="nl-BE" dirty="0" smtClean="0"/>
              <a:t>Verantwoordelijke instellingen: RIZIV en </a:t>
            </a:r>
            <a:r>
              <a:rPr lang="nl-BE" dirty="0" smtClean="0">
                <a:solidFill>
                  <a:srgbClr val="3E6E5A"/>
                </a:solidFill>
              </a:rPr>
              <a:t>eHealth</a:t>
            </a:r>
            <a:r>
              <a:rPr lang="nl-BE" dirty="0" smtClean="0"/>
              <a:t>-platform </a:t>
            </a:r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3876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Egalement en 2017…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BE" dirty="0" smtClean="0"/>
              <a:t>Poursuite du développement de l'annuaire de routage</a:t>
            </a:r>
          </a:p>
          <a:p>
            <a:pPr lvl="1"/>
            <a:r>
              <a:rPr lang="fr-BE" dirty="0" smtClean="0"/>
              <a:t>permettra de savoir auprès de quels acteurs une personne est connue, en quelle qualité, et pour quelle période</a:t>
            </a:r>
          </a:p>
          <a:p>
            <a:pPr lvl="1"/>
            <a:r>
              <a:rPr lang="fr-BE" dirty="0" smtClean="0"/>
              <a:t>ne contiendra aucune donnée de fond, seulement les informations nécessaires au routage correct des messages</a:t>
            </a:r>
          </a:p>
          <a:p>
            <a:pPr lvl="1"/>
            <a:r>
              <a:rPr lang="fr-BE" dirty="0" smtClean="0"/>
              <a:t>ne contiendra jamais de qualités pouvant sous-entendre ou induire des informations relatives à une pathologie</a:t>
            </a:r>
          </a:p>
          <a:p>
            <a:pPr lvl="1"/>
            <a:r>
              <a:rPr lang="fr-BE" dirty="0" smtClean="0"/>
              <a:t>sera alimenté par la source la plus à même de détenir l’information la plus à jour</a:t>
            </a:r>
          </a:p>
          <a:p>
            <a:pPr lvl="1"/>
            <a:r>
              <a:rPr lang="fr-BE" dirty="0" smtClean="0"/>
              <a:t>synergie avec la technologie BCSS</a:t>
            </a:r>
          </a:p>
          <a:p>
            <a:pPr lvl="1"/>
            <a:r>
              <a:rPr lang="fr-BE" dirty="0" smtClean="0"/>
              <a:t>système générique réutilisable &gt; 1 service de base permettra sa consultation et la création de nouvelles références</a:t>
            </a:r>
          </a:p>
          <a:p>
            <a:pPr lvl="1"/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lvl="1"/>
            <a:endParaRPr lang="nl-BE" dirty="0" smtClean="0"/>
          </a:p>
          <a:p>
            <a:pPr marL="274320" lvl="1" indent="0">
              <a:buNone/>
            </a:pPr>
            <a:endParaRPr lang="nl-B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40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128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Egalement en 2017…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Nouvelle application ‘RVT’  &gt; soutien au financement des maisons de repos</a:t>
            </a:r>
          </a:p>
          <a:p>
            <a:endParaRPr lang="nl-BE" dirty="0" smtClean="0"/>
          </a:p>
          <a:p>
            <a:r>
              <a:rPr lang="nl-BE" dirty="0" smtClean="0"/>
              <a:t>Mise à disposition d’un service permettant à n’importe quel acteur d’obtenir l’historique des NISS/BISS d’un individu</a:t>
            </a:r>
          </a:p>
          <a:p>
            <a:endParaRPr lang="nl-BE" dirty="0" smtClean="0"/>
          </a:p>
          <a:p>
            <a:r>
              <a:rPr lang="nl-BE" dirty="0" smtClean="0"/>
              <a:t>Extension du service timestamping pour mieux couvrir les demandes d’une force probante</a:t>
            </a:r>
          </a:p>
          <a:p>
            <a:endParaRPr lang="nl-BE" dirty="0" smtClean="0"/>
          </a:p>
          <a:p>
            <a:pPr lvl="1"/>
            <a:endParaRPr lang="nl-BE" dirty="0">
              <a:solidFill>
                <a:srgbClr val="FF0000"/>
              </a:solidFill>
            </a:endParaRPr>
          </a:p>
          <a:p>
            <a:endParaRPr lang="nl-BE" dirty="0" smtClean="0"/>
          </a:p>
          <a:p>
            <a:pPr lvl="1"/>
            <a:endParaRPr lang="nl-BE" dirty="0" smtClean="0"/>
          </a:p>
          <a:p>
            <a:pPr marL="274320" lvl="1" indent="0">
              <a:buNone/>
            </a:pPr>
            <a:endParaRPr lang="nl-B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41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20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Eveneens in </a:t>
            </a:r>
            <a:r>
              <a:rPr lang="nl-BE" dirty="0" smtClean="0"/>
              <a:t>2017...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Uitbreiding van de therapeutische relaties</a:t>
            </a:r>
          </a:p>
          <a:p>
            <a:pPr lvl="1"/>
            <a:r>
              <a:rPr lang="nl-BE" dirty="0" smtClean="0"/>
              <a:t>wanneer een zorgverlener van een groepering (groepspraktijk, medisch huis) een relatie tot stand brengt met een patiënt, dan wordt deze relatie uitgebreid tot de andere zorgverleners van de groepering</a:t>
            </a:r>
          </a:p>
          <a:p>
            <a:endParaRPr lang="nl-BE" dirty="0" smtClean="0"/>
          </a:p>
          <a:p>
            <a:r>
              <a:rPr lang="nl-BE" dirty="0" smtClean="0"/>
              <a:t>Personal Health Record / MyHealthViewer</a:t>
            </a:r>
          </a:p>
          <a:p>
            <a:pPr lvl="1"/>
            <a:r>
              <a:rPr lang="nl-BE" dirty="0" smtClean="0"/>
              <a:t>uitwerken van een portaal waardoor de patiënt toegang krijgt tot zijn medisch dossier</a:t>
            </a: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lvl="1"/>
            <a:endParaRPr lang="nl-BE" dirty="0" smtClean="0"/>
          </a:p>
          <a:p>
            <a:pPr marL="274320" lvl="1" indent="0">
              <a:buNone/>
            </a:pPr>
            <a:endParaRPr lang="nl-B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42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17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Eveneens in </a:t>
            </a:r>
            <a:r>
              <a:rPr lang="nl-BE" dirty="0" smtClean="0"/>
              <a:t>2017...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Recip-e</a:t>
            </a:r>
          </a:p>
          <a:p>
            <a:pPr lvl="1"/>
            <a:r>
              <a:rPr lang="nl-BE" dirty="0"/>
              <a:t>d</a:t>
            </a:r>
            <a:r>
              <a:rPr lang="nl-BE" smtClean="0"/>
              <a:t>ecember </a:t>
            </a:r>
            <a:r>
              <a:rPr lang="nl-BE" dirty="0" smtClean="0"/>
              <a:t>2016</a:t>
            </a:r>
          </a:p>
          <a:p>
            <a:pPr lvl="2"/>
            <a:r>
              <a:rPr lang="nl-BE" dirty="0" smtClean="0"/>
              <a:t>30.154.900 voorschriften verstuurd</a:t>
            </a:r>
          </a:p>
          <a:p>
            <a:pPr lvl="2"/>
            <a:r>
              <a:rPr lang="nl-BE" dirty="0" smtClean="0"/>
              <a:t>6.938.000 voorschriften afgeleverd</a:t>
            </a:r>
          </a:p>
          <a:p>
            <a:pPr lvl="2"/>
            <a:r>
              <a:rPr lang="nl-BE" dirty="0" smtClean="0"/>
              <a:t>80% van de huisartsen (8.597) gebruikt reeds de dienst van het elektronisch voorschrift</a:t>
            </a:r>
          </a:p>
          <a:p>
            <a:pPr lvl="1"/>
            <a:endParaRPr lang="nl-BE" b="1" dirty="0" smtClean="0"/>
          </a:p>
          <a:p>
            <a:pPr lvl="1" fontAlgn="t"/>
            <a:r>
              <a:rPr lang="nl-BE" dirty="0" smtClean="0"/>
              <a:t>01/01/2017</a:t>
            </a:r>
          </a:p>
          <a:p>
            <a:pPr lvl="2" fontAlgn="base"/>
            <a:r>
              <a:rPr lang="nl-BE" dirty="0" smtClean="0"/>
              <a:t>de arts die de geneesmiddelen elektronisch voorschrijft voor zijn patiënt (via zijn softwarepakket en de recip-e-dienst) overhandigt hem geen papieren voorschrift meer maar enkel nog een "bewijs" van dit elektronisch voorschrift onder de vorm van een barcode</a:t>
            </a:r>
          </a:p>
          <a:p>
            <a:pPr lvl="2" fontAlgn="base"/>
            <a:r>
              <a:rPr lang="nl-BE" dirty="0" smtClean="0"/>
              <a:t>door het uitlezen van de barcode kan de apotheker het elektronisch voorschrift downloaden &gt; enkel het elektronisch voorschrift heeft een wettelijke waarde </a:t>
            </a:r>
          </a:p>
          <a:p>
            <a:pPr lvl="2" fontAlgn="base"/>
            <a:r>
              <a:rPr lang="nl-BE" dirty="0" smtClean="0"/>
              <a:t>er verandert niets voor het papieren voorschrift dat nog steeds geldig is in 2017</a:t>
            </a:r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2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8D0-0C1A-4E18-B9EE-C94840A50CB5}" type="slidenum">
              <a:rPr lang="en-US" smtClean="0"/>
              <a:pPr/>
              <a:t>43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437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Eveneens in </a:t>
            </a:r>
            <a:r>
              <a:rPr lang="nl-BE" dirty="0" smtClean="0"/>
              <a:t>2017...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fontAlgn="base"/>
            <a:r>
              <a:rPr lang="nl-BE" dirty="0" smtClean="0"/>
              <a:t>01/01/2018</a:t>
            </a:r>
          </a:p>
          <a:p>
            <a:pPr lvl="2" fontAlgn="base"/>
            <a:r>
              <a:rPr lang="nl-BE" dirty="0" smtClean="0"/>
              <a:t>enkel het elektronisch geneesmiddelenvoorschrift zal geldig zijn </a:t>
            </a:r>
          </a:p>
          <a:p>
            <a:pPr lvl="2" fontAlgn="base"/>
            <a:r>
              <a:rPr lang="nl-BE" dirty="0" smtClean="0"/>
              <a:t>het papieren voorschrift blijft mogelijk in dringende gevallen</a:t>
            </a:r>
          </a:p>
          <a:p>
            <a:pPr lvl="2" fontAlgn="base"/>
            <a:r>
              <a:rPr lang="nl-BE" dirty="0" smtClean="0"/>
              <a:t>geleidelijke afschaffing van het papieren bewijs </a:t>
            </a:r>
          </a:p>
          <a:p>
            <a:pPr lvl="2" fontAlgn="base"/>
            <a:r>
              <a:rPr lang="nl-BE" dirty="0" smtClean="0"/>
              <a:t>het uitlezen van de barcode wordt vervangen door het uitlezen van de eID-kaart</a:t>
            </a:r>
            <a:endParaRPr lang="nl-BE" dirty="0"/>
          </a:p>
          <a:p>
            <a:pPr lvl="2" fontAlgn="base"/>
            <a:r>
              <a:rPr lang="nl-BE" dirty="0" smtClean="0"/>
              <a:t>de voorschrijver mag verder een papier gebruiken indien de patiënt dit wenst, maar eerder om hem duidelijke en nuttige informatie mee te delen opdat hij zijn geneesmiddelen correct zou innemen</a:t>
            </a:r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2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8D0-0C1A-4E18-B9EE-C94840A50CB5}" type="slidenum">
              <a:rPr lang="en-US" smtClean="0"/>
              <a:pPr/>
              <a:t>44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931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27/01/2017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F1E79-8225-48A0-95BD-5254C3720E2D}" type="slidenum">
              <a:rPr lang="en-GB" smtClean="0"/>
              <a:pPr>
                <a:defRPr/>
              </a:pPr>
              <a:t>45</a:t>
            </a:fld>
            <a:endParaRPr lang="en-GB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799"/>
            <a:ext cx="2911673" cy="164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5373216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Adresses url </a:t>
            </a:r>
          </a:p>
          <a:p>
            <a:pPr marL="285750" indent="-285750">
              <a:buBlip>
                <a:blip r:embed="rId4"/>
              </a:buBlip>
            </a:pPr>
            <a:r>
              <a:rPr lang="fr-BE" dirty="0" smtClean="0">
                <a:hlinkClick r:id="rId5"/>
              </a:rPr>
              <a:t>https://www.gcloud.belgium.be/fr/index.html</a:t>
            </a:r>
            <a:endParaRPr lang="fr-BE" dirty="0" smtClean="0"/>
          </a:p>
          <a:p>
            <a:pPr marL="285750" indent="-285750">
              <a:buBlip>
                <a:blip r:embed="rId4"/>
              </a:buBlip>
            </a:pPr>
            <a:r>
              <a:rPr lang="fr-BE" dirty="0">
                <a:hlinkClick r:id="rId6"/>
              </a:rPr>
              <a:t>https://</a:t>
            </a:r>
            <a:r>
              <a:rPr lang="fr-BE" dirty="0" smtClean="0">
                <a:hlinkClick r:id="rId6"/>
              </a:rPr>
              <a:t>www.gcloud.belgium.be/nl/index.html</a:t>
            </a:r>
            <a:endParaRPr lang="fr-B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56" y="2171700"/>
            <a:ext cx="4762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09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43" y="301469"/>
            <a:ext cx="8229600" cy="990600"/>
          </a:xfrm>
        </p:spPr>
        <p:txBody>
          <a:bodyPr>
            <a:normAutofit/>
          </a:bodyPr>
          <a:lstStyle/>
          <a:p>
            <a:r>
              <a:rPr lang="fr-FR" dirty="0"/>
              <a:t>Types de déploiements dans le </a:t>
            </a:r>
            <a:r>
              <a:rPr lang="fr-FR" dirty="0" smtClean="0"/>
              <a:t>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F1E79-8225-48A0-95BD-5254C3720E2D}" type="slidenum">
              <a:rPr lang="en-GB" smtClean="0"/>
              <a:pPr>
                <a:defRPr/>
              </a:pPr>
              <a:t>46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878999" y="10684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Public Cloud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156579" y="1256023"/>
            <a:ext cx="9118992" cy="5318449"/>
            <a:chOff x="251519" y="1256023"/>
            <a:chExt cx="9118992" cy="531844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546600" y="1268760"/>
              <a:ext cx="0" cy="44644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946200" y="2636912"/>
              <a:ext cx="73808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46200" y="4365104"/>
              <a:ext cx="73808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727969" y="1412776"/>
              <a:ext cx="0" cy="468052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99838" y="4512955"/>
              <a:ext cx="461665" cy="147732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nl-BE" dirty="0" err="1" smtClean="0"/>
                <a:t>Dedicated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906990" y="5990283"/>
              <a:ext cx="7452344" cy="3938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74439" y="2523961"/>
              <a:ext cx="461665" cy="195409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nl-BE" dirty="0" smtClean="0"/>
                <a:t>Access/Control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1519" y="1458650"/>
              <a:ext cx="461665" cy="117826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nl-BE" dirty="0"/>
                <a:t>S</a:t>
              </a:r>
              <a:r>
                <a:rPr lang="nl-BE" dirty="0" smtClean="0"/>
                <a:t>hared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88096" y="6205140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/>
                <a:t>Customer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74492" y="6061484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err="1"/>
                <a:t>L</a:t>
              </a:r>
              <a:r>
                <a:rPr lang="nl-BE" dirty="0" err="1" smtClean="0"/>
                <a:t>ocation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72088" y="6205140"/>
              <a:ext cx="2087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/>
                <a:t>Service Provider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06107" y="2636912"/>
              <a:ext cx="35209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/>
                <a:t>Community Cloud on-</a:t>
              </a:r>
              <a:r>
                <a:rPr lang="nl-BE" dirty="0" err="1" smtClean="0"/>
                <a:t>premise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47843" y="2616926"/>
              <a:ext cx="4756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err="1" smtClean="0"/>
                <a:t>Outsourced</a:t>
              </a:r>
              <a:r>
                <a:rPr lang="nl-BE" dirty="0" smtClean="0"/>
                <a:t> Community Cloud (= off-</a:t>
              </a:r>
              <a:r>
                <a:rPr lang="nl-BE" dirty="0" err="1" smtClean="0"/>
                <a:t>premise</a:t>
              </a:r>
              <a:r>
                <a:rPr lang="nl-BE" dirty="0" smtClean="0"/>
                <a:t>)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24265" y="4365104"/>
              <a:ext cx="4846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err="1" smtClean="0"/>
                <a:t>Outsourced</a:t>
              </a:r>
              <a:r>
                <a:rPr lang="nl-BE" dirty="0" smtClean="0"/>
                <a:t> Private Cloud (= off-</a:t>
              </a:r>
              <a:r>
                <a:rPr lang="nl-BE" dirty="0" err="1" smtClean="0"/>
                <a:t>premise</a:t>
              </a:r>
              <a:r>
                <a:rPr lang="nl-BE" dirty="0" smtClean="0"/>
                <a:t>)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4960" y="4365104"/>
              <a:ext cx="35209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/>
                <a:t>Private Cloud on-</a:t>
              </a:r>
              <a:r>
                <a:rPr lang="nl-BE" dirty="0" err="1" smtClean="0"/>
                <a:t>premise</a:t>
              </a:r>
              <a:endParaRPr lang="en-US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2416259" y="3922545"/>
              <a:ext cx="189198" cy="26638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2845965" y="3952124"/>
              <a:ext cx="189198" cy="266380"/>
            </a:xfrm>
            <a:prstGeom prst="rect">
              <a:avLst/>
            </a:prstGeom>
          </p:spPr>
        </p:pic>
        <p:sp>
          <p:nvSpPr>
            <p:cNvPr id="23" name="Oval 22"/>
            <p:cNvSpPr/>
            <p:nvPr/>
          </p:nvSpPr>
          <p:spPr>
            <a:xfrm>
              <a:off x="4211960" y="1938216"/>
              <a:ext cx="648072" cy="3096344"/>
            </a:xfrm>
            <a:prstGeom prst="ellipse">
              <a:avLst/>
            </a:prstGeom>
            <a:solidFill>
              <a:schemeClr val="accent1">
                <a:alpha val="1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nl-BE" sz="2800" dirty="0" err="1" smtClean="0">
                  <a:solidFill>
                    <a:schemeClr val="tx1"/>
                  </a:solidFill>
                </a:rPr>
                <a:t>Hybrid</a:t>
              </a:r>
              <a:r>
                <a:rPr lang="nl-BE" sz="2400" dirty="0" smtClean="0">
                  <a:solidFill>
                    <a:schemeClr val="tx1"/>
                  </a:solidFill>
                </a:rPr>
                <a:t>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24" name="Picture 4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0654" y="1473845"/>
              <a:ext cx="928742" cy="928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7418" y="3085835"/>
              <a:ext cx="684193" cy="684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943" y="4804514"/>
              <a:ext cx="928742" cy="928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8666" y="2986983"/>
              <a:ext cx="928742" cy="928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0099" y="3229581"/>
              <a:ext cx="568012" cy="568012"/>
            </a:xfrm>
            <a:prstGeom prst="rect">
              <a:avLst/>
            </a:prstGeom>
            <a:noFill/>
            <a:scene3d>
              <a:camera prst="orthographicFront">
                <a:rot lat="0" lon="21299999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4659" y="4697621"/>
              <a:ext cx="1120431" cy="1100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586" y="4998100"/>
              <a:ext cx="685248" cy="672924"/>
            </a:xfrm>
            <a:prstGeom prst="rect">
              <a:avLst/>
            </a:prstGeom>
            <a:noFill/>
            <a:scene3d>
              <a:camera prst="orthographicFront">
                <a:rot lat="0" lon="21299999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1162936" y="3234628"/>
              <a:ext cx="189198" cy="26638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1531236" y="3400024"/>
              <a:ext cx="189198" cy="266380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975283" y="3149672"/>
              <a:ext cx="882098" cy="603364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146282" y="3099817"/>
              <a:ext cx="1129573" cy="1207810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3664153" y="3376681"/>
              <a:ext cx="189198" cy="26638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6092858" y="3789219"/>
              <a:ext cx="189198" cy="26638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6461158" y="3954615"/>
              <a:ext cx="189198" cy="266380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5905205" y="3704263"/>
              <a:ext cx="882098" cy="603364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5262477" y="3129724"/>
              <a:ext cx="189198" cy="26638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5630777" y="3295120"/>
              <a:ext cx="189198" cy="266380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5074824" y="3044768"/>
              <a:ext cx="882098" cy="603364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5299458" y="1857711"/>
              <a:ext cx="189198" cy="26638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5667758" y="2023107"/>
              <a:ext cx="189198" cy="266380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5111805" y="1772755"/>
              <a:ext cx="882098" cy="603364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7811055" y="1340979"/>
              <a:ext cx="189198" cy="266380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8179355" y="1506375"/>
              <a:ext cx="189198" cy="266380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7623402" y="1256023"/>
              <a:ext cx="882098" cy="603364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5377381" y="5169166"/>
              <a:ext cx="189198" cy="26638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5745681" y="5334562"/>
              <a:ext cx="189198" cy="266380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5189728" y="5084210"/>
              <a:ext cx="882098" cy="603364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1685425" y="4882196"/>
              <a:ext cx="189198" cy="26638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1685425" y="5435546"/>
              <a:ext cx="189198" cy="266380"/>
            </a:xfrm>
            <a:prstGeom prst="rect">
              <a:avLst/>
            </a:prstGeom>
          </p:spPr>
        </p:pic>
        <p:sp>
          <p:nvSpPr>
            <p:cNvPr id="60" name="Rectangle 59"/>
            <p:cNvSpPr/>
            <p:nvPr/>
          </p:nvSpPr>
          <p:spPr>
            <a:xfrm>
              <a:off x="1427718" y="4734436"/>
              <a:ext cx="2424201" cy="1142836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3407215" y="5421194"/>
              <a:ext cx="189198" cy="266380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3420008" y="4840142"/>
              <a:ext cx="189198" cy="266380"/>
            </a:xfrm>
            <a:prstGeom prst="rect">
              <a:avLst/>
            </a:prstGeom>
          </p:spPr>
        </p:pic>
        <p:cxnSp>
          <p:nvCxnSpPr>
            <p:cNvPr id="63" name="Straight Arrow Connector 62"/>
            <p:cNvCxnSpPr>
              <a:stCxn id="36" idx="3"/>
              <a:endCxn id="25" idx="1"/>
            </p:cNvCxnSpPr>
            <p:nvPr/>
          </p:nvCxnSpPr>
          <p:spPr>
            <a:xfrm flipV="1">
              <a:off x="1857381" y="3427932"/>
              <a:ext cx="530037" cy="2342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3514606" y="3264655"/>
              <a:ext cx="481329" cy="523066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Arrow Connector 64"/>
            <p:cNvCxnSpPr>
              <a:stCxn id="22" idx="0"/>
            </p:cNvCxnSpPr>
            <p:nvPr/>
          </p:nvCxnSpPr>
          <p:spPr>
            <a:xfrm flipH="1" flipV="1">
              <a:off x="2845966" y="3643062"/>
              <a:ext cx="94598" cy="30906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64" idx="1"/>
            </p:cNvCxnSpPr>
            <p:nvPr/>
          </p:nvCxnSpPr>
          <p:spPr>
            <a:xfrm flipH="1" flipV="1">
              <a:off x="3107845" y="3486388"/>
              <a:ext cx="406761" cy="398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5993903" y="2047781"/>
              <a:ext cx="416751" cy="4197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53" idx="1"/>
            </p:cNvCxnSpPr>
            <p:nvPr/>
          </p:nvCxnSpPr>
          <p:spPr>
            <a:xfrm flipH="1">
              <a:off x="7254874" y="1557705"/>
              <a:ext cx="368528" cy="30000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77" idx="1"/>
            </p:cNvCxnSpPr>
            <p:nvPr/>
          </p:nvCxnSpPr>
          <p:spPr>
            <a:xfrm flipH="1" flipV="1">
              <a:off x="7315711" y="2156298"/>
              <a:ext cx="694159" cy="22158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29" idx="1"/>
            </p:cNvCxnSpPr>
            <p:nvPr/>
          </p:nvCxnSpPr>
          <p:spPr>
            <a:xfrm>
              <a:off x="5956922" y="3333000"/>
              <a:ext cx="1213177" cy="18058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42" idx="3"/>
            </p:cNvCxnSpPr>
            <p:nvPr/>
          </p:nvCxnSpPr>
          <p:spPr>
            <a:xfrm flipV="1">
              <a:off x="6787303" y="3604741"/>
              <a:ext cx="361264" cy="40120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endCxn id="32" idx="1"/>
            </p:cNvCxnSpPr>
            <p:nvPr/>
          </p:nvCxnSpPr>
          <p:spPr>
            <a:xfrm>
              <a:off x="6069128" y="5321987"/>
              <a:ext cx="920458" cy="1257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1857380" y="5065384"/>
              <a:ext cx="547280" cy="10378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H="1">
              <a:off x="3084240" y="5040581"/>
              <a:ext cx="335541" cy="1533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61" idx="1"/>
            </p:cNvCxnSpPr>
            <p:nvPr/>
          </p:nvCxnSpPr>
          <p:spPr>
            <a:xfrm flipH="1" flipV="1">
              <a:off x="3204685" y="5487789"/>
              <a:ext cx="202530" cy="6659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1857381" y="5467752"/>
              <a:ext cx="418562" cy="13319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8009870" y="2244688"/>
              <a:ext cx="189198" cy="266380"/>
            </a:xfrm>
            <a:prstGeom prst="rect">
              <a:avLst/>
            </a:prstGeom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690522"/>
              </p:ext>
            </p:extLst>
          </p:nvPr>
        </p:nvGraphicFramePr>
        <p:xfrm>
          <a:off x="457200" y="1600200"/>
          <a:ext cx="8229566" cy="5285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566"/>
              </a:tblGrid>
              <a:tr h="52851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2082" marR="82082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F1E79-8225-48A0-95BD-5254C3720E2D}" type="slidenum">
              <a:rPr lang="en-GB" smtClean="0"/>
              <a:pPr>
                <a:defRPr/>
              </a:pPr>
              <a:t>47</a:t>
            </a:fld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323528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03648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6136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76256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956376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83768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80297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88215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1520" y="332656"/>
            <a:ext cx="8640960" cy="72008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3200" b="1" dirty="0" smtClean="0">
                <a:solidFill>
                  <a:schemeClr val="tx1"/>
                </a:solidFill>
              </a:rPr>
              <a:t>Businesstoepassingen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7504" y="1124744"/>
            <a:ext cx="9001000" cy="5328592"/>
          </a:xfrm>
          <a:prstGeom prst="roundRect">
            <a:avLst>
              <a:gd name="adj" fmla="val 2806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79512" y="5222620"/>
            <a:ext cx="8858784" cy="123071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800" b="1" dirty="0" smtClean="0">
                <a:solidFill>
                  <a:schemeClr val="tx1"/>
                </a:solidFill>
              </a:rPr>
              <a:t>Harde infrastructuur</a:t>
            </a:r>
            <a:endParaRPr lang="nl-BE" sz="28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79512" y="3986921"/>
            <a:ext cx="8858784" cy="118817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800" b="1" dirty="0" smtClean="0">
                <a:solidFill>
                  <a:schemeClr val="tx1"/>
                </a:solidFill>
              </a:rPr>
              <a:t>Zachte infrastructuur</a:t>
            </a:r>
            <a:endParaRPr lang="nl-BE" sz="28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01851" y="2429094"/>
            <a:ext cx="8858784" cy="15103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t"/>
          <a:lstStyle/>
          <a:p>
            <a:pPr algn="ctr"/>
            <a:r>
              <a:rPr lang="nl-BE" sz="2800" b="1" dirty="0" smtClean="0">
                <a:solidFill>
                  <a:schemeClr val="tx1"/>
                </a:solidFill>
              </a:rPr>
              <a:t>Platform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79512" y="1193394"/>
            <a:ext cx="8858784" cy="118817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t"/>
          <a:lstStyle/>
          <a:p>
            <a:pPr algn="ctr"/>
            <a:r>
              <a:rPr lang="nl-BE" sz="2800" b="1" dirty="0">
                <a:solidFill>
                  <a:schemeClr val="tx1"/>
                </a:solidFill>
              </a:rPr>
              <a:t>Standaardcomponenten en -toepassingen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15816" y="5913320"/>
            <a:ext cx="1563042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dirty="0" err="1" smtClean="0">
                <a:solidFill>
                  <a:schemeClr val="tx1"/>
                </a:solidFill>
              </a:rPr>
              <a:t>Housing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75245" y="5913320"/>
            <a:ext cx="1684987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dirty="0" smtClean="0">
                <a:solidFill>
                  <a:schemeClr val="tx1"/>
                </a:solidFill>
              </a:rPr>
              <a:t>LAN/WAN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38496" y="5351377"/>
            <a:ext cx="1684987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dirty="0" smtClean="0">
                <a:solidFill>
                  <a:schemeClr val="tx1"/>
                </a:solidFill>
              </a:rPr>
              <a:t>Network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33681" y="5913320"/>
            <a:ext cx="1684987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dirty="0" smtClean="0">
                <a:solidFill>
                  <a:schemeClr val="tx1"/>
                </a:solidFill>
              </a:rPr>
              <a:t>Storage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7544" y="1700872"/>
            <a:ext cx="1620000" cy="57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dirty="0" err="1" smtClean="0">
                <a:solidFill>
                  <a:schemeClr val="tx1"/>
                </a:solidFill>
              </a:rPr>
              <a:t>BabelFed</a:t>
            </a:r>
            <a:endParaRPr lang="nl-BE" sz="1400" dirty="0" smtClean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51529" y="1700872"/>
            <a:ext cx="1620000" cy="57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dirty="0">
                <a:solidFill>
                  <a:schemeClr val="tx1"/>
                </a:solidFill>
              </a:rPr>
              <a:t>ITSM</a:t>
            </a:r>
          </a:p>
          <a:p>
            <a:r>
              <a:rPr lang="nl-BE" sz="1400" dirty="0">
                <a:solidFill>
                  <a:schemeClr val="tx1"/>
                </a:solidFill>
              </a:rPr>
              <a:t>Service desk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35514" y="1700872"/>
            <a:ext cx="1620000" cy="57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dirty="0" smtClean="0">
                <a:solidFill>
                  <a:schemeClr val="tx1"/>
                </a:solidFill>
              </a:rPr>
              <a:t>Web Content Management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19499" y="1700872"/>
            <a:ext cx="1620000" cy="57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r>
              <a:rPr lang="nl-BE" sz="1400" dirty="0" err="1">
                <a:solidFill>
                  <a:schemeClr val="tx1"/>
                </a:solidFill>
              </a:rPr>
              <a:t>BeConnected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94579" y="4488592"/>
            <a:ext cx="2315491" cy="5245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rtlCol="0" anchor="ctr"/>
          <a:lstStyle/>
          <a:p>
            <a:r>
              <a:rPr lang="nl-BE" sz="1400" dirty="0" err="1" smtClean="0">
                <a:solidFill>
                  <a:schemeClr val="tx1"/>
                </a:solidFill>
              </a:rPr>
              <a:t>Unified</a:t>
            </a:r>
            <a:r>
              <a:rPr lang="nl-BE" sz="1400" dirty="0" smtClean="0">
                <a:solidFill>
                  <a:schemeClr val="tx1"/>
                </a:solidFill>
              </a:rPr>
              <a:t> Communications &amp; </a:t>
            </a:r>
            <a:r>
              <a:rPr lang="nl-BE" sz="1400" dirty="0" err="1" smtClean="0">
                <a:solidFill>
                  <a:schemeClr val="tx1"/>
                </a:solidFill>
              </a:rPr>
              <a:t>Collaboration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49106" y="4488592"/>
            <a:ext cx="2315491" cy="52458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rIns="0" rtlCol="0" anchor="ctr"/>
          <a:lstStyle/>
          <a:p>
            <a:r>
              <a:rPr lang="nl-BE" sz="1400" dirty="0" smtClean="0">
                <a:solidFill>
                  <a:schemeClr val="tx1"/>
                </a:solidFill>
              </a:rPr>
              <a:t>Internet Access </a:t>
            </a:r>
            <a:r>
              <a:rPr lang="nl-BE" sz="1400" dirty="0" err="1" smtClean="0">
                <a:solidFill>
                  <a:schemeClr val="tx1"/>
                </a:solidFill>
              </a:rPr>
              <a:t>Protection</a:t>
            </a:r>
            <a:endParaRPr lang="nl-BE" sz="1400" dirty="0" smtClean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7544" y="4488593"/>
            <a:ext cx="1188000" cy="5245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rtlCol="0" anchor="ctr"/>
          <a:lstStyle/>
          <a:p>
            <a:r>
              <a:rPr lang="nl-BE" sz="1400" dirty="0" smtClean="0">
                <a:solidFill>
                  <a:schemeClr val="tx1"/>
                </a:solidFill>
              </a:rPr>
              <a:t>Backup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03633" y="4488592"/>
            <a:ext cx="1188000" cy="5245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rtlCol="0" anchor="ctr"/>
          <a:lstStyle/>
          <a:p>
            <a:r>
              <a:rPr lang="nl-BE" sz="1400" dirty="0" smtClean="0">
                <a:solidFill>
                  <a:schemeClr val="tx1"/>
                </a:solidFill>
              </a:rPr>
              <a:t>Archiving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30668" y="4488592"/>
            <a:ext cx="1188000" cy="52458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rtlCol="0" anchor="ctr"/>
          <a:lstStyle/>
          <a:p>
            <a:r>
              <a:rPr lang="nl-BE" sz="1400" dirty="0" smtClean="0">
                <a:solidFill>
                  <a:schemeClr val="tx1"/>
                </a:solidFill>
              </a:rPr>
              <a:t>IAM / </a:t>
            </a:r>
            <a:r>
              <a:rPr lang="nl-BE" sz="1400" dirty="0" err="1" smtClean="0">
                <a:solidFill>
                  <a:schemeClr val="tx1"/>
                </a:solidFill>
              </a:rPr>
              <a:t>ShaD</a:t>
            </a:r>
            <a:endParaRPr lang="nl-BE" sz="1400" dirty="0" smtClean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41663" y="-57001"/>
            <a:ext cx="2486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G-Cloud-projecten</a:t>
            </a:r>
            <a:endParaRPr lang="nl-BE" sz="24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467543" y="2664037"/>
            <a:ext cx="2423665" cy="1183447"/>
            <a:chOff x="467543" y="2664037"/>
            <a:chExt cx="2423665" cy="1183447"/>
          </a:xfrm>
        </p:grpSpPr>
        <p:sp>
          <p:nvSpPr>
            <p:cNvPr id="37" name="Rectangle 36"/>
            <p:cNvSpPr/>
            <p:nvPr/>
          </p:nvSpPr>
          <p:spPr>
            <a:xfrm>
              <a:off x="467543" y="2664037"/>
              <a:ext cx="2423665" cy="50534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nl-BE" sz="1600" dirty="0" err="1" smtClean="0">
                  <a:solidFill>
                    <a:schemeClr val="tx1"/>
                  </a:solidFill>
                </a:rPr>
                <a:t>GreenShift</a:t>
              </a:r>
              <a:endParaRPr lang="nl-BE" sz="1600" dirty="0">
                <a:solidFill>
                  <a:schemeClr val="tx1"/>
                </a:solidFill>
              </a:endParaRPr>
            </a:p>
            <a:p>
              <a:r>
                <a:rPr lang="nl-BE" sz="1400" dirty="0">
                  <a:solidFill>
                    <a:schemeClr val="tx1"/>
                  </a:solidFill>
                </a:rPr>
                <a:t>Open Source</a:t>
              </a:r>
              <a:endParaRPr lang="nl-BE" sz="16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7543" y="3342135"/>
              <a:ext cx="2423665" cy="50534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nl-BE" sz="1600" dirty="0" err="1" smtClean="0">
                  <a:solidFill>
                    <a:schemeClr val="tx1"/>
                  </a:solidFill>
                </a:rPr>
                <a:t>YellowShift</a:t>
              </a:r>
              <a:endParaRPr lang="nl-BE" sz="1600" dirty="0" smtClean="0">
                <a:solidFill>
                  <a:schemeClr val="tx1"/>
                </a:solidFill>
              </a:endParaRPr>
            </a:p>
            <a:p>
              <a:r>
                <a:rPr lang="nl-BE" sz="1400" dirty="0" smtClean="0">
                  <a:solidFill>
                    <a:schemeClr val="tx1"/>
                  </a:solidFill>
                </a:rPr>
                <a:t>Microsoft</a:t>
              </a:r>
              <a:endParaRPr lang="nl-B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3419411" y="3356992"/>
            <a:ext cx="2423665" cy="5053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600" dirty="0" err="1" smtClean="0">
                <a:solidFill>
                  <a:schemeClr val="tx1"/>
                </a:solidFill>
              </a:rPr>
              <a:t>BlueShift</a:t>
            </a:r>
            <a:endParaRPr lang="nl-BE" sz="1600" dirty="0" smtClean="0">
              <a:solidFill>
                <a:schemeClr val="tx1"/>
              </a:solidFill>
            </a:endParaRPr>
          </a:p>
          <a:p>
            <a:r>
              <a:rPr lang="nl-BE" sz="1400" dirty="0" smtClean="0">
                <a:solidFill>
                  <a:schemeClr val="tx1"/>
                </a:solidFill>
              </a:rPr>
              <a:t>IBM</a:t>
            </a:r>
            <a:endParaRPr lang="nl-BE" sz="1600" dirty="0">
              <a:solidFill>
                <a:schemeClr val="tx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399818" y="2664036"/>
            <a:ext cx="2423665" cy="1183448"/>
            <a:chOff x="6399818" y="2664036"/>
            <a:chExt cx="2423665" cy="1183448"/>
          </a:xfrm>
        </p:grpSpPr>
        <p:sp>
          <p:nvSpPr>
            <p:cNvPr id="41" name="Rectangle 40"/>
            <p:cNvSpPr/>
            <p:nvPr/>
          </p:nvSpPr>
          <p:spPr>
            <a:xfrm>
              <a:off x="6399818" y="3342135"/>
              <a:ext cx="2423665" cy="50534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nl-BE" sz="1600" dirty="0" err="1" smtClean="0">
                  <a:solidFill>
                    <a:schemeClr val="tx1"/>
                  </a:solidFill>
                </a:rPr>
                <a:t>RedShift</a:t>
              </a:r>
              <a:endParaRPr lang="nl-BE" sz="1600" dirty="0" smtClean="0">
                <a:solidFill>
                  <a:schemeClr val="tx1"/>
                </a:solidFill>
              </a:endParaRPr>
            </a:p>
            <a:p>
              <a:r>
                <a:rPr lang="nl-BE" sz="1400" dirty="0" smtClean="0">
                  <a:solidFill>
                    <a:schemeClr val="tx1"/>
                  </a:solidFill>
                </a:rPr>
                <a:t>Oracle</a:t>
              </a:r>
              <a:endParaRPr lang="nl-BE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99818" y="2664036"/>
              <a:ext cx="2423665" cy="50534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nl-BE" sz="1600" dirty="0" smtClean="0">
                  <a:solidFill>
                    <a:schemeClr val="tx1"/>
                  </a:solidFill>
                </a:rPr>
                <a:t>Business Intelligence &amp;  Big Data Analytics</a:t>
              </a:r>
              <a:endParaRPr lang="nl-BE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7203483" y="1700872"/>
            <a:ext cx="1620000" cy="57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dirty="0" err="1">
                <a:solidFill>
                  <a:schemeClr val="tx1"/>
                </a:solidFill>
              </a:rPr>
              <a:t>Sharepoint</a:t>
            </a:r>
            <a:endParaRPr lang="nl-BE" sz="1400" dirty="0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67544" y="5243934"/>
            <a:ext cx="2176869" cy="1188088"/>
            <a:chOff x="467544" y="5243934"/>
            <a:chExt cx="2176869" cy="1188088"/>
          </a:xfrm>
        </p:grpSpPr>
        <p:sp>
          <p:nvSpPr>
            <p:cNvPr id="45" name="Rectangle 44"/>
            <p:cNvSpPr/>
            <p:nvPr/>
          </p:nvSpPr>
          <p:spPr>
            <a:xfrm>
              <a:off x="467544" y="5243934"/>
              <a:ext cx="2176869" cy="396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nl-BE" sz="1400" dirty="0" smtClean="0">
                  <a:solidFill>
                    <a:schemeClr val="tx1"/>
                  </a:solidFill>
                </a:rPr>
                <a:t>Virtual Machine</a:t>
              </a:r>
              <a:endParaRPr lang="nl-BE" sz="14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67544" y="5640022"/>
              <a:ext cx="2176869" cy="396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nl-BE" sz="1400" dirty="0" smtClean="0">
                  <a:solidFill>
                    <a:schemeClr val="tx1"/>
                  </a:solidFill>
                </a:rPr>
                <a:t>Hypervisor</a:t>
              </a:r>
              <a:endParaRPr lang="nl-BE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67544" y="6036022"/>
              <a:ext cx="2176869" cy="396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nl-BE" sz="1400" dirty="0" smtClean="0">
                  <a:solidFill>
                    <a:schemeClr val="tx1"/>
                  </a:solidFill>
                </a:rPr>
                <a:t>Bare Metal</a:t>
              </a:r>
              <a:endParaRPr lang="nl-B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611560" y="6663852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49" name="TextBox 48"/>
          <p:cNvSpPr txBox="1"/>
          <p:nvPr/>
        </p:nvSpPr>
        <p:spPr>
          <a:xfrm>
            <a:off x="2940985" y="6597352"/>
            <a:ext cx="86568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nl-BE" sz="1200" dirty="0" err="1" smtClean="0"/>
              <a:t>Realization</a:t>
            </a:r>
            <a:endParaRPr lang="fr-BE" sz="1200" dirty="0"/>
          </a:p>
        </p:txBody>
      </p:sp>
      <p:sp>
        <p:nvSpPr>
          <p:cNvPr id="50" name="Oval 49"/>
          <p:cNvSpPr/>
          <p:nvPr/>
        </p:nvSpPr>
        <p:spPr>
          <a:xfrm>
            <a:off x="2811489" y="6663852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51" name="TextBox 50"/>
          <p:cNvSpPr txBox="1"/>
          <p:nvPr/>
        </p:nvSpPr>
        <p:spPr>
          <a:xfrm>
            <a:off x="5089554" y="6597352"/>
            <a:ext cx="633315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nl-BE" sz="1200" dirty="0" smtClean="0"/>
              <a:t>Service</a:t>
            </a:r>
            <a:endParaRPr lang="fr-BE" sz="1200" dirty="0"/>
          </a:p>
        </p:txBody>
      </p:sp>
      <p:sp>
        <p:nvSpPr>
          <p:cNvPr id="52" name="Oval 51"/>
          <p:cNvSpPr/>
          <p:nvPr/>
        </p:nvSpPr>
        <p:spPr>
          <a:xfrm>
            <a:off x="4960058" y="6663852"/>
            <a:ext cx="144000" cy="144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53" name="TextBox 52"/>
          <p:cNvSpPr txBox="1"/>
          <p:nvPr/>
        </p:nvSpPr>
        <p:spPr>
          <a:xfrm>
            <a:off x="7055354" y="6597352"/>
            <a:ext cx="67999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nl-BE" sz="1200" dirty="0" smtClean="0"/>
              <a:t>On </a:t>
            </a:r>
            <a:r>
              <a:rPr lang="nl-BE" sz="1200" dirty="0" err="1" smtClean="0"/>
              <a:t>hold</a:t>
            </a:r>
            <a:endParaRPr lang="fr-BE" sz="1200" dirty="0"/>
          </a:p>
        </p:txBody>
      </p:sp>
      <p:sp>
        <p:nvSpPr>
          <p:cNvPr id="54" name="Oval 53"/>
          <p:cNvSpPr/>
          <p:nvPr/>
        </p:nvSpPr>
        <p:spPr>
          <a:xfrm>
            <a:off x="6876256" y="6663852"/>
            <a:ext cx="144000" cy="144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55" name="Oval 54"/>
          <p:cNvSpPr/>
          <p:nvPr/>
        </p:nvSpPr>
        <p:spPr>
          <a:xfrm>
            <a:off x="8568444" y="1916872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56" name="Oval 55"/>
          <p:cNvSpPr/>
          <p:nvPr/>
        </p:nvSpPr>
        <p:spPr>
          <a:xfrm>
            <a:off x="2408082" y="5369934"/>
            <a:ext cx="144000" cy="144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57" name="Oval 56"/>
          <p:cNvSpPr/>
          <p:nvPr/>
        </p:nvSpPr>
        <p:spPr>
          <a:xfrm>
            <a:off x="2408082" y="5769320"/>
            <a:ext cx="144000" cy="144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58" name="Oval 57"/>
          <p:cNvSpPr/>
          <p:nvPr/>
        </p:nvSpPr>
        <p:spPr>
          <a:xfrm>
            <a:off x="2408082" y="6165320"/>
            <a:ext cx="144000" cy="144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59" name="Oval 58"/>
          <p:cNvSpPr/>
          <p:nvPr/>
        </p:nvSpPr>
        <p:spPr>
          <a:xfrm>
            <a:off x="4247964" y="6042655"/>
            <a:ext cx="144000" cy="144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60" name="Oval 59"/>
          <p:cNvSpPr/>
          <p:nvPr/>
        </p:nvSpPr>
        <p:spPr>
          <a:xfrm>
            <a:off x="6425807" y="6042655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61" name="Oval 60"/>
          <p:cNvSpPr/>
          <p:nvPr/>
        </p:nvSpPr>
        <p:spPr>
          <a:xfrm>
            <a:off x="8568460" y="6039320"/>
            <a:ext cx="144000" cy="144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62" name="Oval 61"/>
          <p:cNvSpPr/>
          <p:nvPr/>
        </p:nvSpPr>
        <p:spPr>
          <a:xfrm>
            <a:off x="8568444" y="5481228"/>
            <a:ext cx="144000" cy="144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63" name="Oval 62"/>
          <p:cNvSpPr/>
          <p:nvPr/>
        </p:nvSpPr>
        <p:spPr>
          <a:xfrm>
            <a:off x="1439652" y="4678884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64" name="Oval 63"/>
          <p:cNvSpPr/>
          <p:nvPr/>
        </p:nvSpPr>
        <p:spPr>
          <a:xfrm>
            <a:off x="3538475" y="4797152"/>
            <a:ext cx="144000" cy="144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65" name="Oval 64"/>
          <p:cNvSpPr/>
          <p:nvPr/>
        </p:nvSpPr>
        <p:spPr>
          <a:xfrm>
            <a:off x="3743924" y="4797152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66" name="Oval 65"/>
          <p:cNvSpPr/>
          <p:nvPr/>
        </p:nvSpPr>
        <p:spPr>
          <a:xfrm>
            <a:off x="6153188" y="4695611"/>
            <a:ext cx="144000" cy="144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67" name="Oval 66"/>
          <p:cNvSpPr/>
          <p:nvPr/>
        </p:nvSpPr>
        <p:spPr>
          <a:xfrm>
            <a:off x="7344308" y="4676185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68" name="Oval 67"/>
          <p:cNvSpPr/>
          <p:nvPr/>
        </p:nvSpPr>
        <p:spPr>
          <a:xfrm>
            <a:off x="8604448" y="4581128"/>
            <a:ext cx="144000" cy="144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69" name="Oval 68"/>
          <p:cNvSpPr/>
          <p:nvPr/>
        </p:nvSpPr>
        <p:spPr>
          <a:xfrm>
            <a:off x="8604448" y="4797152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70" name="Oval 69"/>
          <p:cNvSpPr/>
          <p:nvPr/>
        </p:nvSpPr>
        <p:spPr>
          <a:xfrm>
            <a:off x="2636781" y="2844710"/>
            <a:ext cx="144000" cy="144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71" name="Oval 70"/>
          <p:cNvSpPr/>
          <p:nvPr/>
        </p:nvSpPr>
        <p:spPr>
          <a:xfrm>
            <a:off x="2636781" y="3530237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72" name="Oval 71"/>
          <p:cNvSpPr/>
          <p:nvPr/>
        </p:nvSpPr>
        <p:spPr>
          <a:xfrm>
            <a:off x="5578869" y="3530237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73" name="Oval 72"/>
          <p:cNvSpPr/>
          <p:nvPr/>
        </p:nvSpPr>
        <p:spPr>
          <a:xfrm>
            <a:off x="8541290" y="2960948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74" name="Oval 73"/>
          <p:cNvSpPr/>
          <p:nvPr/>
        </p:nvSpPr>
        <p:spPr>
          <a:xfrm>
            <a:off x="8541290" y="3530237"/>
            <a:ext cx="144000" cy="144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75" name="Oval 74"/>
          <p:cNvSpPr/>
          <p:nvPr/>
        </p:nvSpPr>
        <p:spPr>
          <a:xfrm>
            <a:off x="1839377" y="1916872"/>
            <a:ext cx="144000" cy="144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76" name="Oval 75"/>
          <p:cNvSpPr/>
          <p:nvPr/>
        </p:nvSpPr>
        <p:spPr>
          <a:xfrm>
            <a:off x="3538475" y="1916872"/>
            <a:ext cx="144000" cy="144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77" name="Oval 76"/>
          <p:cNvSpPr/>
          <p:nvPr/>
        </p:nvSpPr>
        <p:spPr>
          <a:xfrm>
            <a:off x="5220072" y="1916872"/>
            <a:ext cx="144000" cy="144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78" name="Oval 77"/>
          <p:cNvSpPr/>
          <p:nvPr/>
        </p:nvSpPr>
        <p:spPr>
          <a:xfrm>
            <a:off x="6912260" y="1916872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79" name="TextBox 78"/>
          <p:cNvSpPr txBox="1"/>
          <p:nvPr/>
        </p:nvSpPr>
        <p:spPr>
          <a:xfrm>
            <a:off x="741056" y="6597352"/>
            <a:ext cx="91704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nl-BE" sz="1200" dirty="0" err="1" smtClean="0"/>
              <a:t>Preparation</a:t>
            </a:r>
            <a:endParaRPr lang="fr-BE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2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Organisatie van de G-Cloud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F1E79-8225-48A0-95BD-5254C3720E2D}" type="slidenum">
              <a:rPr lang="en-GB" smtClean="0"/>
              <a:pPr>
                <a:defRPr/>
              </a:pPr>
              <a:t>48</a:t>
            </a:fld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519083" y="1412776"/>
            <a:ext cx="8220796" cy="5128344"/>
            <a:chOff x="497606" y="961330"/>
            <a:chExt cx="8220796" cy="5128344"/>
          </a:xfrm>
        </p:grpSpPr>
        <p:sp>
          <p:nvSpPr>
            <p:cNvPr id="5" name="Rounded Rectangle 4"/>
            <p:cNvSpPr/>
            <p:nvPr/>
          </p:nvSpPr>
          <p:spPr>
            <a:xfrm>
              <a:off x="497606" y="2276872"/>
              <a:ext cx="8220796" cy="1127634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w="22225">
              <a:solidFill>
                <a:srgbClr val="002060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nl-BE" sz="1600" dirty="0">
                  <a:solidFill>
                    <a:schemeClr val="tx1">
                      <a:lumMod val="75000"/>
                    </a:schemeClr>
                  </a:solidFill>
                </a:rPr>
                <a:t>3 Colleges (FODs, OISZ, ION)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97606" y="3525502"/>
              <a:ext cx="8220796" cy="1127634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w="22225">
              <a:solidFill>
                <a:srgbClr val="002060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nl-BE" sz="1600" dirty="0">
                  <a:solidFill>
                    <a:schemeClr val="tx1">
                      <a:lumMod val="75000"/>
                    </a:schemeClr>
                  </a:solidFill>
                </a:rPr>
                <a:t>SIT (ICT-managers van FODs, OISZ, ION) 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97606" y="4821646"/>
              <a:ext cx="8220796" cy="1127634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w="22225">
              <a:solidFill>
                <a:srgbClr val="002060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nl-BE" sz="1600" dirty="0">
                  <a:solidFill>
                    <a:schemeClr val="tx1">
                      <a:lumMod val="75000"/>
                    </a:schemeClr>
                  </a:solidFill>
                </a:rPr>
                <a:t>Service </a:t>
              </a:r>
            </a:p>
            <a:p>
              <a:r>
                <a:rPr lang="nl-BE" sz="1600" dirty="0">
                  <a:solidFill>
                    <a:schemeClr val="tx1">
                      <a:lumMod val="75000"/>
                    </a:schemeClr>
                  </a:solidFill>
                </a:rPr>
                <a:t>owners </a:t>
              </a:r>
            </a:p>
          </p:txBody>
        </p:sp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1331763358"/>
                </p:ext>
              </p:extLst>
            </p:nvPr>
          </p:nvGraphicFramePr>
          <p:xfrm>
            <a:off x="1880753" y="961330"/>
            <a:ext cx="6816080" cy="51283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6712" y="404664"/>
            <a:ext cx="8229600" cy="990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nl-BE" sz="3600" dirty="0"/>
              <a:t>Platform as a Service (</a:t>
            </a:r>
            <a:r>
              <a:rPr lang="nl-BE" sz="3600" dirty="0" err="1"/>
              <a:t>PaaS</a:t>
            </a:r>
            <a:r>
              <a:rPr lang="nl-BE" sz="3600" dirty="0"/>
              <a:t>) - Containers</a:t>
            </a:r>
            <a:endParaRPr lang="en-US" sz="3600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12750" y="1161052"/>
            <a:ext cx="8479730" cy="4876800"/>
          </a:xfrm>
        </p:spPr>
        <p:txBody>
          <a:bodyPr/>
          <a:lstStyle/>
          <a:p>
            <a:r>
              <a:rPr lang="fr-BE" altLang="fr-FR" dirty="0" err="1"/>
              <a:t>I</a:t>
            </a:r>
            <a:r>
              <a:rPr lang="fr-BE" altLang="fr-FR" sz="2400" dirty="0" err="1" smtClean="0"/>
              <a:t>ntroductie</a:t>
            </a:r>
            <a:r>
              <a:rPr lang="fr-BE" altLang="fr-FR" sz="2400" dirty="0" smtClean="0"/>
              <a:t> </a:t>
            </a:r>
            <a:r>
              <a:rPr lang="fr-BE" altLang="fr-FR" sz="2400" dirty="0" err="1" smtClean="0"/>
              <a:t>containertechnologie</a:t>
            </a:r>
            <a:endParaRPr lang="fr-BE" altLang="fr-FR" sz="2400" dirty="0" smtClean="0"/>
          </a:p>
          <a:p>
            <a:endParaRPr lang="fr-BE" altLang="fr-FR" dirty="0" smtClean="0"/>
          </a:p>
          <a:p>
            <a:endParaRPr lang="fr-BE" altLang="fr-FR" dirty="0" smtClean="0"/>
          </a:p>
          <a:p>
            <a:endParaRPr lang="fr-BE" altLang="fr-FR" sz="1050" dirty="0" smtClean="0"/>
          </a:p>
          <a:p>
            <a:endParaRPr lang="fr-BE" altLang="fr-FR" sz="800" dirty="0" smtClean="0"/>
          </a:p>
          <a:p>
            <a:endParaRPr lang="fr-BE" altLang="fr-FR" sz="800" dirty="0" smtClean="0"/>
          </a:p>
          <a:p>
            <a:endParaRPr lang="fr-BE" altLang="fr-FR" sz="800" dirty="0" smtClean="0"/>
          </a:p>
          <a:p>
            <a:r>
              <a:rPr lang="fr-BE" altLang="fr-FR" dirty="0" err="1"/>
              <a:t>V</a:t>
            </a:r>
            <a:r>
              <a:rPr lang="fr-BE" altLang="fr-FR" sz="2400" dirty="0" err="1" smtClean="0"/>
              <a:t>ertaald</a:t>
            </a:r>
            <a:r>
              <a:rPr lang="fr-BE" altLang="fr-FR" sz="2400" dirty="0" smtClean="0"/>
              <a:t> in moderne technologie </a:t>
            </a:r>
            <a:r>
              <a:rPr lang="fr-BE" altLang="fr-FR" sz="2400" dirty="0" err="1" smtClean="0"/>
              <a:t>als</a:t>
            </a:r>
            <a:r>
              <a:rPr lang="fr-BE" altLang="fr-FR" sz="2400" dirty="0" smtClean="0"/>
              <a:t> Platform-as-a-Service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115A-5C25-4C4F-AB9A-53CF64EA9C2D}" type="slidenum">
              <a:rPr lang="nl-BE" smtClean="0"/>
              <a:pPr/>
              <a:t>49</a:t>
            </a:fld>
            <a:endParaRPr lang="nl-BE" dirty="0"/>
          </a:p>
        </p:txBody>
      </p:sp>
      <p:sp>
        <p:nvSpPr>
          <p:cNvPr id="12294" name="AutoShape 14" descr="Image result for contain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BE" altLang="fr-FR" sz="180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85800" y="1851050"/>
            <a:ext cx="1077913" cy="1258888"/>
            <a:chOff x="685800" y="2425700"/>
            <a:chExt cx="1077913" cy="1258888"/>
          </a:xfrm>
        </p:grpSpPr>
        <p:pic>
          <p:nvPicPr>
            <p:cNvPr id="12324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425700"/>
              <a:ext cx="1077913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5" name="TextBox 25"/>
            <p:cNvSpPr txBox="1">
              <a:spLocks noChangeArrowheads="1"/>
            </p:cNvSpPr>
            <p:nvPr/>
          </p:nvSpPr>
          <p:spPr bwMode="auto">
            <a:xfrm>
              <a:off x="685800" y="3254375"/>
              <a:ext cx="1031875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BE" altLang="fr-FR" sz="1100">
                  <a:latin typeface="Arial Black" pitchFamily="34" charset="0"/>
                </a:rPr>
                <a:t>Individuele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BE" altLang="fr-FR" sz="1100">
                  <a:latin typeface="Arial Black" pitchFamily="34" charset="0"/>
                </a:rPr>
                <a:t>inhoud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885950" y="1628800"/>
            <a:ext cx="3128963" cy="1379538"/>
            <a:chOff x="1885950" y="2203450"/>
            <a:chExt cx="3128963" cy="1379538"/>
          </a:xfrm>
        </p:grpSpPr>
        <p:grpSp>
          <p:nvGrpSpPr>
            <p:cNvPr id="12320" name="Group 4"/>
            <p:cNvGrpSpPr>
              <a:grpSpLocks/>
            </p:cNvGrpSpPr>
            <p:nvPr/>
          </p:nvGrpSpPr>
          <p:grpSpPr bwMode="auto">
            <a:xfrm>
              <a:off x="2800350" y="2203450"/>
              <a:ext cx="2214563" cy="1379538"/>
              <a:chOff x="2800350" y="2203450"/>
              <a:chExt cx="2214563" cy="1379538"/>
            </a:xfrm>
          </p:grpSpPr>
          <p:pic>
            <p:nvPicPr>
              <p:cNvPr id="12322" name="Picture 1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0350" y="2203450"/>
                <a:ext cx="2214563" cy="1108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23" name="TextBox 33"/>
              <p:cNvSpPr txBox="1">
                <a:spLocks noChangeArrowheads="1"/>
              </p:cNvSpPr>
              <p:nvPr/>
            </p:nvSpPr>
            <p:spPr bwMode="auto">
              <a:xfrm>
                <a:off x="2935288" y="3321050"/>
                <a:ext cx="1952625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BE" altLang="fr-FR" sz="1100">
                    <a:latin typeface="Arial Black" pitchFamily="34" charset="0"/>
                  </a:rPr>
                  <a:t>Geïsoleerd opgeslagen</a:t>
                </a:r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>
            <a:xfrm>
              <a:off x="1885950" y="2757488"/>
              <a:ext cx="771525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124450" y="1766913"/>
            <a:ext cx="3667125" cy="1250950"/>
            <a:chOff x="5124450" y="2341563"/>
            <a:chExt cx="3667125" cy="1250950"/>
          </a:xfrm>
        </p:grpSpPr>
        <p:grpSp>
          <p:nvGrpSpPr>
            <p:cNvPr id="12315" name="Group 5"/>
            <p:cNvGrpSpPr>
              <a:grpSpLocks/>
            </p:cNvGrpSpPr>
            <p:nvPr/>
          </p:nvGrpSpPr>
          <p:grpSpPr bwMode="auto">
            <a:xfrm>
              <a:off x="6015038" y="2341563"/>
              <a:ext cx="2776537" cy="1250950"/>
              <a:chOff x="6015038" y="2341563"/>
              <a:chExt cx="2776537" cy="1250950"/>
            </a:xfrm>
          </p:grpSpPr>
          <p:pic>
            <p:nvPicPr>
              <p:cNvPr id="12317" name="Picture 1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5038" y="2341563"/>
                <a:ext cx="1111250" cy="757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18" name="Picture 2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8063" y="2341563"/>
                <a:ext cx="1433512" cy="757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19" name="TextBox 36"/>
              <p:cNvSpPr txBox="1">
                <a:spLocks noChangeArrowheads="1"/>
              </p:cNvSpPr>
              <p:nvPr/>
            </p:nvSpPr>
            <p:spPr bwMode="auto">
              <a:xfrm>
                <a:off x="6345238" y="3330575"/>
                <a:ext cx="2297112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BE" altLang="fr-FR" sz="1100">
                    <a:latin typeface="Arial Black" pitchFamily="34" charset="0"/>
                  </a:rPr>
                  <a:t>En makkelijk verplaatsbaar</a:t>
                </a:r>
              </a:p>
            </p:txBody>
          </p:sp>
        </p:grpSp>
        <p:cxnSp>
          <p:nvCxnSpPr>
            <p:cNvPr id="40" name="Straight Arrow Connector 39"/>
            <p:cNvCxnSpPr/>
            <p:nvPr/>
          </p:nvCxnSpPr>
          <p:spPr>
            <a:xfrm>
              <a:off x="5124450" y="2752725"/>
              <a:ext cx="771525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30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3997003"/>
            <a:ext cx="498475" cy="260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895475" y="3981128"/>
            <a:ext cx="1671638" cy="2633662"/>
            <a:chOff x="1895475" y="4205288"/>
            <a:chExt cx="1671638" cy="2633662"/>
          </a:xfrm>
        </p:grpSpPr>
        <p:grpSp>
          <p:nvGrpSpPr>
            <p:cNvPr id="12309" name="Group 8"/>
            <p:cNvGrpSpPr>
              <a:grpSpLocks/>
            </p:cNvGrpSpPr>
            <p:nvPr/>
          </p:nvGrpSpPr>
          <p:grpSpPr bwMode="auto">
            <a:xfrm>
              <a:off x="2747963" y="4205288"/>
              <a:ext cx="819150" cy="2633662"/>
              <a:chOff x="2747963" y="4205288"/>
              <a:chExt cx="819150" cy="2633662"/>
            </a:xfrm>
          </p:grpSpPr>
          <p:pic>
            <p:nvPicPr>
              <p:cNvPr id="12311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4313" y="6115050"/>
                <a:ext cx="812800" cy="7239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2312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2725" y="5381625"/>
                <a:ext cx="812800" cy="7239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231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7963" y="4205288"/>
                <a:ext cx="812800" cy="7239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0" name="Straight Connector 29"/>
              <p:cNvCxnSpPr>
                <a:stCxn id="12313" idx="2"/>
                <a:endCxn id="12312" idx="0"/>
              </p:cNvCxnSpPr>
              <p:nvPr/>
            </p:nvCxnSpPr>
            <p:spPr>
              <a:xfrm>
                <a:off x="3154363" y="4929188"/>
                <a:ext cx="4762" cy="452437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Arrow Connector 48"/>
            <p:cNvCxnSpPr/>
            <p:nvPr/>
          </p:nvCxnSpPr>
          <p:spPr>
            <a:xfrm>
              <a:off x="1895475" y="5338763"/>
              <a:ext cx="771525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ight Arrow 53"/>
          <p:cNvSpPr/>
          <p:nvPr/>
        </p:nvSpPr>
        <p:spPr>
          <a:xfrm flipH="1">
            <a:off x="6310313" y="4395465"/>
            <a:ext cx="2087562" cy="1728788"/>
          </a:xfrm>
          <a:prstGeom prst="rightArrow">
            <a:avLst/>
          </a:prstGeom>
          <a:solidFill>
            <a:srgbClr val="0082B8">
              <a:alpha val="70000"/>
            </a:srgb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600" dirty="0"/>
              <a:t>Monitoring</a:t>
            </a:r>
          </a:p>
          <a:p>
            <a:pPr algn="ctr">
              <a:defRPr/>
            </a:pPr>
            <a:r>
              <a:rPr lang="fr-BE" sz="1600" dirty="0" err="1"/>
              <a:t>Beveiliging</a:t>
            </a:r>
            <a:endParaRPr lang="fr-BE" sz="1600" b="1" dirty="0"/>
          </a:p>
          <a:p>
            <a:pPr algn="ctr">
              <a:defRPr/>
            </a:pPr>
            <a:r>
              <a:rPr lang="fr-BE" sz="1600" dirty="0" err="1"/>
              <a:t>Logging</a:t>
            </a:r>
            <a:endParaRPr lang="fr-BE" sz="1600" dirty="0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251325" y="3981128"/>
            <a:ext cx="1916113" cy="2625725"/>
            <a:chOff x="4251325" y="4205288"/>
            <a:chExt cx="1916113" cy="2625725"/>
          </a:xfrm>
        </p:grpSpPr>
        <p:pic>
          <p:nvPicPr>
            <p:cNvPr id="12307" name="Picture 5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000" y="4929188"/>
              <a:ext cx="1849438" cy="104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4251325" y="4205288"/>
              <a:ext cx="1916113" cy="2625725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11163" y="3789040"/>
            <a:ext cx="1524745" cy="2679699"/>
            <a:chOff x="411163" y="4012748"/>
            <a:chExt cx="1524208" cy="2679694"/>
          </a:xfrm>
        </p:grpSpPr>
        <p:pic>
          <p:nvPicPr>
            <p:cNvPr id="12303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63" y="4012748"/>
              <a:ext cx="1141866" cy="1141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2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18" y="6178776"/>
              <a:ext cx="477951" cy="477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2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5" y="5358833"/>
              <a:ext cx="920750" cy="49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6" name="TextBox 25"/>
            <p:cNvSpPr txBox="1">
              <a:spLocks noChangeArrowheads="1"/>
            </p:cNvSpPr>
            <p:nvPr/>
          </p:nvSpPr>
          <p:spPr bwMode="auto">
            <a:xfrm>
              <a:off x="1170687" y="6261556"/>
              <a:ext cx="764684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BE" altLang="fr-FR" sz="1100" dirty="0" err="1" smtClean="0">
                  <a:latin typeface="Arial Black" pitchFamily="34" charset="0"/>
                </a:rPr>
                <a:t>Coming</a:t>
              </a:r>
              <a:endParaRPr lang="fr-BE" altLang="fr-FR" sz="1100" dirty="0">
                <a:latin typeface="Arial Black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BE" altLang="fr-FR" sz="1100" dirty="0" err="1">
                  <a:latin typeface="Arial Black" pitchFamily="34" charset="0"/>
                </a:rPr>
                <a:t>soon</a:t>
              </a:r>
              <a:endParaRPr lang="fr-BE" altLang="fr-FR" sz="1100" dirty="0">
                <a:latin typeface="Arial Black" pitchFamily="34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5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Actiepunt 1: GMD = EMD =&gt; Sumehr</a:t>
            </a:r>
            <a:endParaRPr lang="nl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 smtClean="0"/>
              <a:t>Situatie GMD 2016</a:t>
            </a:r>
          </a:p>
          <a:p>
            <a:endParaRPr lang="nl-BE" dirty="0" smtClean="0"/>
          </a:p>
          <a:p>
            <a:pPr lvl="1"/>
            <a:r>
              <a:rPr lang="nl-BE" dirty="0" smtClean="0"/>
              <a:t>meer dan de helft van de Belgen beschikt over een GMD</a:t>
            </a:r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14.716 artsen raadplegen hun GMD's via MyCareNet</a:t>
            </a:r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8.411.792 raadplegingen van het GMD-recht</a:t>
            </a:r>
          </a:p>
          <a:p>
            <a:endParaRPr lang="nl-BE" dirty="0" smtClean="0"/>
          </a:p>
          <a:p>
            <a:pPr lvl="1"/>
            <a:endParaRPr lang="nl-BE" dirty="0" smtClean="0"/>
          </a:p>
          <a:p>
            <a:r>
              <a:rPr lang="nl-BE" dirty="0" smtClean="0"/>
              <a:t>01/01/2020</a:t>
            </a:r>
            <a:endParaRPr lang="nl-BE" dirty="0"/>
          </a:p>
          <a:p>
            <a:endParaRPr lang="nl-BE" dirty="0"/>
          </a:p>
          <a:p>
            <a:pPr lvl="1"/>
            <a:r>
              <a:rPr lang="nl-BE" dirty="0" smtClean="0"/>
              <a:t>wettelijke basis goedgekeurd door de Commissie Geneesheren-Ziekenfondsen</a:t>
            </a:r>
            <a:endParaRPr lang="nl-BE" dirty="0"/>
          </a:p>
          <a:p>
            <a:pPr lvl="1"/>
            <a:endParaRPr lang="nl-BE" dirty="0"/>
          </a:p>
          <a:p>
            <a:pPr lvl="2"/>
            <a:r>
              <a:rPr lang="nl-BE" dirty="0" smtClean="0"/>
              <a:t>100 % van de huisartsen moet een erkend softwarepakket gebruiken met daarin de mogelijkheid om voor elke patiënt een EMD te registreren</a:t>
            </a:r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8D0-0C1A-4E18-B9EE-C94840A50CB5}" type="slidenum">
              <a:rPr lang="en-US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087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494082" y="1556792"/>
            <a:ext cx="3238096" cy="4513262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/>
              <a:t>PaaS</a:t>
            </a:r>
            <a:r>
              <a:rPr lang="fr-BE" dirty="0"/>
              <a:t> - </a:t>
            </a:r>
            <a:r>
              <a:rPr lang="fr-BE" dirty="0" err="1"/>
              <a:t>Samenwerkingsvormen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F1E79-8225-48A0-95BD-5254C3720E2D}" type="slidenum">
              <a:rPr lang="en-GB" smtClean="0"/>
              <a:pPr>
                <a:defRPr/>
              </a:pPr>
              <a:t>50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778748" y="1577429"/>
            <a:ext cx="3000375" cy="4514850"/>
          </a:xfrm>
          <a:prstGeom prst="rect">
            <a:avLst/>
          </a:prstGeom>
          <a:solidFill>
            <a:srgbClr val="69755D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6" name="TextBox 52"/>
          <p:cNvSpPr txBox="1">
            <a:spLocks noChangeArrowheads="1"/>
          </p:cNvSpPr>
          <p:nvPr/>
        </p:nvSpPr>
        <p:spPr bwMode="auto">
          <a:xfrm>
            <a:off x="6220073" y="1655217"/>
            <a:ext cx="22272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defRPr sz="1600" b="0">
                <a:latin typeface="+mn-lt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fr-BE" altLang="fr-FR" dirty="0" err="1"/>
              <a:t>Andere</a:t>
            </a:r>
            <a:r>
              <a:rPr lang="fr-BE" altLang="fr-FR" dirty="0"/>
              <a:t> </a:t>
            </a:r>
            <a:r>
              <a:rPr lang="fr-BE" altLang="fr-FR" dirty="0" err="1"/>
              <a:t>sectoren</a:t>
            </a:r>
            <a:endParaRPr lang="fr-BE" altLang="fr-FR" dirty="0"/>
          </a:p>
        </p:txBody>
      </p:sp>
      <p:grpSp>
        <p:nvGrpSpPr>
          <p:cNvPr id="44" name="Group 43"/>
          <p:cNvGrpSpPr/>
          <p:nvPr/>
        </p:nvGrpSpPr>
        <p:grpSpPr>
          <a:xfrm>
            <a:off x="395536" y="3452267"/>
            <a:ext cx="8328025" cy="669925"/>
            <a:chOff x="466956" y="4189411"/>
            <a:chExt cx="8328025" cy="669925"/>
          </a:xfrm>
        </p:grpSpPr>
        <p:sp>
          <p:nvSpPr>
            <p:cNvPr id="8" name="Rectangle 7"/>
            <p:cNvSpPr/>
            <p:nvPr/>
          </p:nvSpPr>
          <p:spPr bwMode="auto">
            <a:xfrm>
              <a:off x="466956" y="4189411"/>
              <a:ext cx="8328025" cy="66992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55522" y="3248561"/>
              <a:ext cx="497821" cy="2609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8" y="2795042"/>
            <a:ext cx="81280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998" y="2795042"/>
            <a:ext cx="81280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611" y="2795042"/>
            <a:ext cx="812800" cy="723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361" y="2795042"/>
            <a:ext cx="81280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5884608" y="2265610"/>
            <a:ext cx="7280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defRPr sz="1300" b="0">
                <a:latin typeface="+mn-lt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fr-BE" altLang="fr-FR" dirty="0"/>
              <a:t>Partner </a:t>
            </a:r>
            <a:br>
              <a:rPr lang="fr-BE" altLang="fr-FR" dirty="0"/>
            </a:br>
            <a:r>
              <a:rPr lang="fr-BE" altLang="fr-FR" dirty="0"/>
              <a:t>1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95536" y="4488904"/>
            <a:ext cx="8328025" cy="676275"/>
            <a:chOff x="466956" y="5226048"/>
            <a:chExt cx="8328025" cy="676275"/>
          </a:xfrm>
        </p:grpSpPr>
        <p:sp>
          <p:nvSpPr>
            <p:cNvPr id="18" name="Rectangle 17"/>
            <p:cNvSpPr/>
            <p:nvPr/>
          </p:nvSpPr>
          <p:spPr bwMode="auto">
            <a:xfrm>
              <a:off x="466956" y="5226048"/>
              <a:ext cx="8328025" cy="676275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pic>
          <p:nvPicPr>
            <p:cNvPr id="19" name="Picture 5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5251385"/>
              <a:ext cx="1155658" cy="65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11" y="2795042"/>
            <a:ext cx="81280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6812502" y="2265610"/>
            <a:ext cx="7280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defRPr sz="1300" b="0">
                <a:latin typeface="+mn-lt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fr-BE" altLang="fr-FR" dirty="0"/>
              <a:t>Partner </a:t>
            </a:r>
            <a:br>
              <a:rPr lang="fr-BE" altLang="fr-FR" dirty="0"/>
            </a:br>
            <a:r>
              <a:rPr lang="fr-BE" altLang="fr-FR" dirty="0"/>
              <a:t>2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923" y="2795042"/>
            <a:ext cx="81280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TextBox 32"/>
          <p:cNvSpPr txBox="1">
            <a:spLocks noChangeArrowheads="1"/>
          </p:cNvSpPr>
          <p:nvPr/>
        </p:nvSpPr>
        <p:spPr bwMode="auto">
          <a:xfrm>
            <a:off x="7804588" y="2265610"/>
            <a:ext cx="74892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defRPr sz="1300" b="0">
                <a:latin typeface="+mn-lt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fr-BE" altLang="fr-FR" dirty="0"/>
              <a:t>Partner </a:t>
            </a:r>
            <a:br>
              <a:rPr lang="fr-BE" altLang="fr-FR" dirty="0"/>
            </a:br>
            <a:r>
              <a:rPr lang="fr-BE" altLang="fr-FR" dirty="0"/>
              <a:t>N</a:t>
            </a:r>
          </a:p>
        </p:txBody>
      </p:sp>
      <p:sp>
        <p:nvSpPr>
          <p:cNvPr id="24" name="Flowchart: Magnetic Disk 23"/>
          <p:cNvSpPr/>
          <p:nvPr/>
        </p:nvSpPr>
        <p:spPr>
          <a:xfrm>
            <a:off x="670886" y="4146004"/>
            <a:ext cx="812800" cy="5508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DB</a:t>
            </a:r>
          </a:p>
        </p:txBody>
      </p:sp>
      <p:sp>
        <p:nvSpPr>
          <p:cNvPr id="25" name="Flowchart: Magnetic Disk 24"/>
          <p:cNvSpPr/>
          <p:nvPr/>
        </p:nvSpPr>
        <p:spPr>
          <a:xfrm>
            <a:off x="1694823" y="4146004"/>
            <a:ext cx="812800" cy="5508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DB</a:t>
            </a:r>
          </a:p>
        </p:txBody>
      </p:sp>
      <p:sp>
        <p:nvSpPr>
          <p:cNvPr id="26" name="Flowchart: Magnetic Disk 25"/>
          <p:cNvSpPr/>
          <p:nvPr/>
        </p:nvSpPr>
        <p:spPr>
          <a:xfrm>
            <a:off x="5920036" y="5346154"/>
            <a:ext cx="812800" cy="5508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DB</a:t>
            </a:r>
          </a:p>
        </p:txBody>
      </p:sp>
      <p:sp>
        <p:nvSpPr>
          <p:cNvPr id="27" name="Flowchart: Magnetic Disk 26"/>
          <p:cNvSpPr/>
          <p:nvPr/>
        </p:nvSpPr>
        <p:spPr>
          <a:xfrm>
            <a:off x="6867773" y="5346154"/>
            <a:ext cx="812800" cy="5508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DB</a:t>
            </a:r>
          </a:p>
        </p:txBody>
      </p:sp>
      <p:sp>
        <p:nvSpPr>
          <p:cNvPr id="28" name="Flowchart: Magnetic Disk 27"/>
          <p:cNvSpPr/>
          <p:nvPr/>
        </p:nvSpPr>
        <p:spPr>
          <a:xfrm>
            <a:off x="7866311" y="5346154"/>
            <a:ext cx="812800" cy="5508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DB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977398" y="2039392"/>
            <a:ext cx="0" cy="1635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50"/>
          <p:cNvSpPr txBox="1">
            <a:spLocks noChangeArrowheads="1"/>
          </p:cNvSpPr>
          <p:nvPr/>
        </p:nvSpPr>
        <p:spPr bwMode="auto">
          <a:xfrm>
            <a:off x="1055061" y="1632992"/>
            <a:ext cx="22272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defRPr sz="1400" b="1">
                <a:latin typeface="+mn-lt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fr-BE" altLang="fr-FR" sz="1600" b="0" dirty="0" err="1"/>
              <a:t>Overheid</a:t>
            </a:r>
            <a:r>
              <a:rPr lang="fr-BE" altLang="fr-FR" sz="1600" b="0" dirty="0"/>
              <a:t> </a:t>
            </a:r>
            <a:r>
              <a:rPr lang="fr-BE" altLang="fr-FR" sz="1600" b="0" dirty="0" err="1"/>
              <a:t>ecosysteem</a:t>
            </a:r>
            <a:endParaRPr lang="fr-BE" altLang="fr-FR" sz="1600" b="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439361" y="3145879"/>
            <a:ext cx="279400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6648702" y="4357369"/>
            <a:ext cx="1086983" cy="946027"/>
            <a:chOff x="6720122" y="5094513"/>
            <a:chExt cx="1086983" cy="946027"/>
          </a:xfrm>
        </p:grpSpPr>
        <p:pic>
          <p:nvPicPr>
            <p:cNvPr id="33" name="Picture 32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0122" y="5094513"/>
              <a:ext cx="1086983" cy="946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6244" y="5352866"/>
              <a:ext cx="664791" cy="578583"/>
            </a:xfrm>
            <a:prstGeom prst="rect">
              <a:avLst/>
            </a:prstGeom>
            <a:noFill/>
            <a:scene3d>
              <a:camera prst="orthographicFront">
                <a:rot lat="0" lon="21299999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TextBox 14"/>
          <p:cNvSpPr txBox="1">
            <a:spLocks noChangeArrowheads="1"/>
          </p:cNvSpPr>
          <p:nvPr/>
        </p:nvSpPr>
        <p:spPr bwMode="auto">
          <a:xfrm>
            <a:off x="2579061" y="2330848"/>
            <a:ext cx="103369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defRPr sz="1300" b="0">
                <a:latin typeface="+mn-lt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fr-BE" altLang="fr-FR" dirty="0" err="1"/>
              <a:t>Toepassing</a:t>
            </a:r>
            <a:endParaRPr lang="fr-BE" altLang="fr-FR" dirty="0"/>
          </a:p>
          <a:p>
            <a:r>
              <a:rPr lang="nl-BE" altLang="fr-FR" dirty="0"/>
              <a:t>N</a:t>
            </a:r>
            <a:endParaRPr lang="fr-BE" altLang="fr-FR" dirty="0"/>
          </a:p>
        </p:txBody>
      </p:sp>
      <p:sp>
        <p:nvSpPr>
          <p:cNvPr id="36" name="TextBox 14"/>
          <p:cNvSpPr txBox="1">
            <a:spLocks noChangeArrowheads="1"/>
          </p:cNvSpPr>
          <p:nvPr/>
        </p:nvSpPr>
        <p:spPr bwMode="auto">
          <a:xfrm>
            <a:off x="494083" y="2330848"/>
            <a:ext cx="109961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defRPr sz="1400" b="1">
                <a:latin typeface="+mn-lt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fr-BE" altLang="fr-FR" sz="1300" b="0" dirty="0" err="1" smtClean="0"/>
              <a:t>Toepassing</a:t>
            </a:r>
            <a:endParaRPr lang="fr-BE" altLang="fr-FR" sz="1300" b="0" dirty="0" smtClean="0"/>
          </a:p>
          <a:p>
            <a:r>
              <a:rPr lang="fr-BE" altLang="fr-FR" sz="1300" b="0" dirty="0" smtClean="0"/>
              <a:t>1</a:t>
            </a:r>
            <a:endParaRPr lang="fr-BE" altLang="fr-FR" sz="1300" b="0" dirty="0"/>
          </a:p>
        </p:txBody>
      </p:sp>
      <p:sp>
        <p:nvSpPr>
          <p:cNvPr id="37" name="TextBox 14"/>
          <p:cNvSpPr txBox="1">
            <a:spLocks noChangeArrowheads="1"/>
          </p:cNvSpPr>
          <p:nvPr/>
        </p:nvSpPr>
        <p:spPr bwMode="auto">
          <a:xfrm>
            <a:off x="1494798" y="2330848"/>
            <a:ext cx="10842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defRPr sz="1300" b="0">
                <a:latin typeface="+mn-lt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fr-BE" altLang="fr-FR" dirty="0" err="1"/>
              <a:t>Toepassing</a:t>
            </a:r>
            <a:endParaRPr lang="fr-BE" altLang="fr-FR" dirty="0"/>
          </a:p>
          <a:p>
            <a:r>
              <a:rPr lang="nl-BE" altLang="fr-FR" dirty="0"/>
              <a:t>2</a:t>
            </a:r>
            <a:endParaRPr lang="fr-BE" altLang="fr-FR" dirty="0"/>
          </a:p>
        </p:txBody>
      </p:sp>
      <p:sp>
        <p:nvSpPr>
          <p:cNvPr id="39" name="Left-Right Arrow 38"/>
          <p:cNvSpPr/>
          <p:nvPr/>
        </p:nvSpPr>
        <p:spPr>
          <a:xfrm>
            <a:off x="3712193" y="4389904"/>
            <a:ext cx="2175540" cy="1110263"/>
          </a:xfrm>
          <a:prstGeom prst="leftRightArrow">
            <a:avLst>
              <a:gd name="adj1" fmla="val 47574"/>
              <a:gd name="adj2" fmla="val 39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Technologische samenwerking</a:t>
            </a:r>
            <a:endParaRPr lang="fr-BE" sz="1600" dirty="0"/>
          </a:p>
        </p:txBody>
      </p:sp>
      <p:sp>
        <p:nvSpPr>
          <p:cNvPr id="40" name="Left-Right Arrow 39"/>
          <p:cNvSpPr/>
          <p:nvPr/>
        </p:nvSpPr>
        <p:spPr>
          <a:xfrm>
            <a:off x="3712193" y="3145879"/>
            <a:ext cx="2175540" cy="1110263"/>
          </a:xfrm>
          <a:prstGeom prst="leftRightArrow">
            <a:avLst>
              <a:gd name="adj1" fmla="val 47574"/>
              <a:gd name="adj2" fmla="val 3908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Platform samenwerking</a:t>
            </a:r>
            <a:endParaRPr lang="fr-BE" sz="1600" dirty="0"/>
          </a:p>
        </p:txBody>
      </p:sp>
      <p:sp>
        <p:nvSpPr>
          <p:cNvPr id="41" name="Left-Right Arrow 40"/>
          <p:cNvSpPr/>
          <p:nvPr/>
        </p:nvSpPr>
        <p:spPr>
          <a:xfrm>
            <a:off x="3708492" y="1899768"/>
            <a:ext cx="2175540" cy="1110263"/>
          </a:xfrm>
          <a:prstGeom prst="leftRightArrow">
            <a:avLst>
              <a:gd name="adj1" fmla="val 47574"/>
              <a:gd name="adj2" fmla="val 3908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Componenten delen</a:t>
            </a:r>
            <a:endParaRPr lang="fr-BE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9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490" y="260648"/>
            <a:ext cx="8229600" cy="990600"/>
          </a:xfrm>
        </p:spPr>
        <p:txBody>
          <a:bodyPr/>
          <a:lstStyle/>
          <a:p>
            <a:r>
              <a:rPr lang="fr-BE" dirty="0" err="1">
                <a:solidFill>
                  <a:srgbClr val="3E6E5A"/>
                </a:solidFill>
              </a:rPr>
              <a:t>eHealth</a:t>
            </a:r>
            <a:r>
              <a:rPr lang="fr-BE" dirty="0" err="1"/>
              <a:t>-platform</a:t>
            </a:r>
            <a:r>
              <a:rPr lang="fr-BE" dirty="0"/>
              <a:t> – </a:t>
            </a:r>
            <a:r>
              <a:rPr lang="fr-BE" dirty="0" err="1"/>
              <a:t>uitgebreid</a:t>
            </a:r>
            <a:r>
              <a:rPr lang="fr-BE" dirty="0"/>
              <a:t> </a:t>
            </a:r>
            <a:r>
              <a:rPr lang="fr-BE" dirty="0" err="1"/>
              <a:t>beheer</a:t>
            </a:r>
            <a:endParaRPr lang="fr-BE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4825" y="1128640"/>
            <a:ext cx="8229600" cy="4876800"/>
          </a:xfrm>
        </p:spPr>
        <p:txBody>
          <a:bodyPr/>
          <a:lstStyle/>
          <a:p>
            <a:r>
              <a:rPr lang="fr-BE" altLang="fr-FR" dirty="0" err="1"/>
              <a:t>basisdiensten</a:t>
            </a:r>
            <a:r>
              <a:rPr lang="fr-BE" altLang="fr-FR" dirty="0"/>
              <a:t> van het </a:t>
            </a:r>
            <a:r>
              <a:rPr lang="fr-BE" altLang="fr-FR" dirty="0" err="1">
                <a:solidFill>
                  <a:srgbClr val="3E6E5A"/>
                </a:solidFill>
              </a:rPr>
              <a:t>eHealth</a:t>
            </a:r>
            <a:r>
              <a:rPr lang="fr-BE" altLang="fr-FR" dirty="0" err="1"/>
              <a:t>-platform</a:t>
            </a:r>
            <a:endParaRPr lang="fr-BE" altLang="fr-FR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87DC-663E-460D-9104-57B85A334E83}" type="slidenum">
              <a:rPr lang="nl-BE" smtClean="0"/>
              <a:pPr/>
              <a:t>51</a:t>
            </a:fld>
            <a:endParaRPr lang="nl-BE" dirty="0"/>
          </a:p>
        </p:txBody>
      </p:sp>
      <p:pic>
        <p:nvPicPr>
          <p:cNvPr id="18438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3627992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25"/>
          <p:cNvSpPr txBox="1">
            <a:spLocks noChangeArrowheads="1"/>
          </p:cNvSpPr>
          <p:nvPr/>
        </p:nvSpPr>
        <p:spPr bwMode="auto">
          <a:xfrm>
            <a:off x="1966902" y="1796464"/>
            <a:ext cx="21034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buClrTx/>
              <a:buSzTx/>
              <a:buFontTx/>
              <a:buNone/>
              <a:defRPr sz="1600">
                <a:latin typeface="+mn-lt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latin typeface="Arial" charset="0"/>
              </a:defRPr>
            </a:lvl9pPr>
          </a:lstStyle>
          <a:p>
            <a:r>
              <a:rPr lang="fr-BE" altLang="fr-FR" sz="1400" b="1" dirty="0" err="1"/>
              <a:t>Ontwikkeling</a:t>
            </a:r>
            <a:r>
              <a:rPr lang="fr-BE" altLang="fr-FR" sz="1400" b="1" dirty="0"/>
              <a:t> &amp;</a:t>
            </a:r>
          </a:p>
          <a:p>
            <a:r>
              <a:rPr lang="fr-BE" altLang="fr-FR" sz="1400" b="1" dirty="0"/>
              <a:t>Release </a:t>
            </a:r>
            <a:r>
              <a:rPr lang="fr-BE" altLang="fr-FR" sz="1400" b="1" dirty="0" err="1"/>
              <a:t>voorbereiding</a:t>
            </a:r>
            <a:endParaRPr lang="fr-BE" altLang="fr-FR" sz="1400" b="1" dirty="0"/>
          </a:p>
        </p:txBody>
      </p:sp>
      <p:sp>
        <p:nvSpPr>
          <p:cNvPr id="18440" name="TextBox 25"/>
          <p:cNvSpPr txBox="1">
            <a:spLocks noChangeArrowheads="1"/>
          </p:cNvSpPr>
          <p:nvPr/>
        </p:nvSpPr>
        <p:spPr bwMode="auto">
          <a:xfrm>
            <a:off x="295053" y="1796464"/>
            <a:ext cx="16546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1400" b="1" dirty="0" err="1">
                <a:latin typeface="+mn-lt"/>
              </a:rPr>
              <a:t>Requirements</a:t>
            </a:r>
            <a:endParaRPr lang="fr-BE" altLang="fr-FR" sz="1400" b="1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1400" b="1" dirty="0" smtClean="0">
                <a:latin typeface="+mn-lt"/>
              </a:rPr>
              <a:t>Release planning</a:t>
            </a:r>
            <a:endParaRPr lang="fr-BE" altLang="fr-FR" sz="1400" b="1" dirty="0">
              <a:latin typeface="+mn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4445554"/>
            <a:ext cx="81280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442" name="TextBox 25"/>
          <p:cNvSpPr txBox="1">
            <a:spLocks noChangeArrowheads="1"/>
          </p:cNvSpPr>
          <p:nvPr/>
        </p:nvSpPr>
        <p:spPr bwMode="auto">
          <a:xfrm>
            <a:off x="4090137" y="1796464"/>
            <a:ext cx="19319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1400" b="1" dirty="0">
                <a:latin typeface="+mn-lt"/>
              </a:rPr>
              <a:t>Release</a:t>
            </a:r>
            <a:r>
              <a:rPr lang="fr-BE" altLang="fr-FR" sz="1400" b="1" dirty="0">
                <a:latin typeface="Arial Black" pitchFamily="34" charset="0"/>
              </a:rPr>
              <a:t> </a:t>
            </a:r>
            <a:r>
              <a:rPr lang="fr-BE" altLang="fr-FR" sz="1400" b="1" dirty="0" err="1">
                <a:latin typeface="+mn-lt"/>
              </a:rPr>
              <a:t>uitvoering</a:t>
            </a:r>
            <a:endParaRPr lang="fr-BE" altLang="fr-FR" sz="1400" b="1" dirty="0">
              <a:latin typeface="+mn-lt"/>
            </a:endParaRPr>
          </a:p>
        </p:txBody>
      </p:sp>
      <p:sp>
        <p:nvSpPr>
          <p:cNvPr id="18443" name="TextBox 25"/>
          <p:cNvSpPr txBox="1">
            <a:spLocks noChangeArrowheads="1"/>
          </p:cNvSpPr>
          <p:nvPr/>
        </p:nvSpPr>
        <p:spPr bwMode="auto">
          <a:xfrm>
            <a:off x="6513219" y="1796464"/>
            <a:ext cx="15055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buClrTx/>
              <a:buSzTx/>
              <a:buFontTx/>
              <a:buNone/>
              <a:defRPr sz="1600">
                <a:latin typeface="+mn-lt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latin typeface="Arial" charset="0"/>
              </a:defRPr>
            </a:lvl9pPr>
          </a:lstStyle>
          <a:p>
            <a:r>
              <a:rPr lang="fr-BE" altLang="fr-FR" sz="1400" b="1" dirty="0" err="1" smtClean="0"/>
              <a:t>Incidentbeheer</a:t>
            </a:r>
            <a:endParaRPr lang="fr-BE" altLang="fr-FR" sz="1400" b="1" dirty="0"/>
          </a:p>
        </p:txBody>
      </p:sp>
      <p:sp>
        <p:nvSpPr>
          <p:cNvPr id="18444" name="TextBox 25"/>
          <p:cNvSpPr txBox="1">
            <a:spLocks noChangeArrowheads="1"/>
          </p:cNvSpPr>
          <p:nvPr/>
        </p:nvSpPr>
        <p:spPr bwMode="auto">
          <a:xfrm>
            <a:off x="6186998" y="2743754"/>
            <a:ext cx="7546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buClrTx/>
              <a:buSzTx/>
              <a:buFontTx/>
              <a:buNone/>
              <a:defRPr sz="1600">
                <a:latin typeface="+mn-lt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latin typeface="Arial" charset="0"/>
              </a:defRPr>
            </a:lvl9pPr>
          </a:lstStyle>
          <a:p>
            <a:r>
              <a:rPr lang="fr-BE" altLang="fr-FR" sz="1400" dirty="0"/>
              <a:t>1ste </a:t>
            </a:r>
            <a:r>
              <a:rPr lang="fr-BE" altLang="fr-FR" sz="1400" dirty="0" err="1"/>
              <a:t>lijn</a:t>
            </a:r>
            <a:endParaRPr lang="fr-BE" altLang="fr-FR" sz="1400" dirty="0"/>
          </a:p>
        </p:txBody>
      </p:sp>
      <p:sp>
        <p:nvSpPr>
          <p:cNvPr id="18445" name="TextBox 25"/>
          <p:cNvSpPr txBox="1">
            <a:spLocks noChangeArrowheads="1"/>
          </p:cNvSpPr>
          <p:nvPr/>
        </p:nvSpPr>
        <p:spPr bwMode="auto">
          <a:xfrm>
            <a:off x="6192365" y="3851829"/>
            <a:ext cx="7216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buClrTx/>
              <a:buSzTx/>
              <a:buFontTx/>
              <a:buNone/>
              <a:defRPr sz="1600">
                <a:latin typeface="+mn-lt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latin typeface="Arial" charset="0"/>
              </a:defRPr>
            </a:lvl9pPr>
          </a:lstStyle>
          <a:p>
            <a:r>
              <a:rPr lang="fr-BE" altLang="fr-FR" sz="1400" dirty="0"/>
              <a:t>2de </a:t>
            </a:r>
            <a:r>
              <a:rPr lang="fr-BE" altLang="fr-FR" sz="1400" dirty="0" err="1"/>
              <a:t>lijn</a:t>
            </a:r>
            <a:endParaRPr lang="fr-BE" altLang="fr-FR" sz="1400" dirty="0"/>
          </a:p>
        </p:txBody>
      </p:sp>
      <p:grpSp>
        <p:nvGrpSpPr>
          <p:cNvPr id="18446" name="Group 28"/>
          <p:cNvGrpSpPr>
            <a:grpSpLocks/>
          </p:cNvGrpSpPr>
          <p:nvPr/>
        </p:nvGrpSpPr>
        <p:grpSpPr bwMode="auto">
          <a:xfrm>
            <a:off x="7265988" y="3504167"/>
            <a:ext cx="1503233" cy="538162"/>
            <a:chOff x="3542315" y="3875964"/>
            <a:chExt cx="1503595" cy="537241"/>
          </a:xfrm>
        </p:grpSpPr>
        <p:pic>
          <p:nvPicPr>
            <p:cNvPr id="18463" name="Picture 5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315" y="3875964"/>
              <a:ext cx="952642" cy="537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4" name="TextBox 30"/>
            <p:cNvSpPr txBox="1">
              <a:spLocks noChangeArrowheads="1"/>
            </p:cNvSpPr>
            <p:nvPr/>
          </p:nvSpPr>
          <p:spPr bwMode="auto">
            <a:xfrm>
              <a:off x="4474783" y="4014510"/>
              <a:ext cx="571127" cy="30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eaLnBrk="1" hangingPunct="1">
                <a:buClrTx/>
                <a:buSzTx/>
                <a:buFontTx/>
                <a:buNone/>
                <a:defRPr sz="1600">
                  <a:latin typeface="+mn-lt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latin typeface="Arial" charset="0"/>
                </a:defRPr>
              </a:lvl9pPr>
            </a:lstStyle>
            <a:p>
              <a:r>
                <a:rPr lang="fr-BE" altLang="fr-FR" sz="1400" dirty="0"/>
                <a:t>- unit</a:t>
              </a:r>
            </a:p>
          </p:txBody>
        </p:sp>
      </p:grpSp>
      <p:sp>
        <p:nvSpPr>
          <p:cNvPr id="18447" name="TextBox 25"/>
          <p:cNvSpPr txBox="1">
            <a:spLocks noChangeArrowheads="1"/>
          </p:cNvSpPr>
          <p:nvPr/>
        </p:nvSpPr>
        <p:spPr bwMode="auto">
          <a:xfrm>
            <a:off x="6181253" y="5082142"/>
            <a:ext cx="7216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buClrTx/>
              <a:buSzTx/>
              <a:buFontTx/>
              <a:buNone/>
              <a:defRPr sz="1600">
                <a:latin typeface="+mn-lt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latin typeface="Arial" charset="0"/>
              </a:defRPr>
            </a:lvl9pPr>
          </a:lstStyle>
          <a:p>
            <a:r>
              <a:rPr lang="fr-BE" altLang="fr-FR" sz="1400" dirty="0"/>
              <a:t>3de </a:t>
            </a:r>
            <a:r>
              <a:rPr lang="fr-BE" altLang="fr-FR" sz="1400" dirty="0" err="1"/>
              <a:t>lijn</a:t>
            </a:r>
            <a:endParaRPr lang="fr-BE" altLang="fr-FR" sz="1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36538" y="2461179"/>
            <a:ext cx="8766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025650" y="1783317"/>
            <a:ext cx="0" cy="47021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020808" y="1792842"/>
            <a:ext cx="0" cy="47037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135688" y="1808717"/>
            <a:ext cx="0" cy="47037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135688" y="3347004"/>
            <a:ext cx="286702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6145213" y="4791629"/>
            <a:ext cx="286702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5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816" y="5287771"/>
            <a:ext cx="1906588" cy="36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55" name="Picture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5871129"/>
            <a:ext cx="12017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Flowchart: Magnetic Disk 45"/>
          <p:cNvSpPr/>
          <p:nvPr/>
        </p:nvSpPr>
        <p:spPr>
          <a:xfrm>
            <a:off x="5423596" y="5714686"/>
            <a:ext cx="598488" cy="36988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400" dirty="0"/>
              <a:t>DB</a:t>
            </a:r>
            <a:endParaRPr lang="fr-BE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" t="13940" r="82309" b="72878"/>
          <a:stretch/>
        </p:blipFill>
        <p:spPr>
          <a:xfrm>
            <a:off x="370490" y="2727867"/>
            <a:ext cx="1430705" cy="60667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" t="13940" r="82309" b="72878"/>
          <a:stretch/>
        </p:blipFill>
        <p:spPr>
          <a:xfrm>
            <a:off x="2267744" y="2778010"/>
            <a:ext cx="1430705" cy="6066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" t="13940" r="82309" b="72878"/>
          <a:stretch/>
        </p:blipFill>
        <p:spPr>
          <a:xfrm>
            <a:off x="4192588" y="2781430"/>
            <a:ext cx="1430705" cy="60667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" t="13940" r="82309" b="72878"/>
          <a:stretch/>
        </p:blipFill>
        <p:spPr>
          <a:xfrm>
            <a:off x="7164288" y="5046226"/>
            <a:ext cx="1430705" cy="60667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6" t="81839" r="9370" b="9564"/>
          <a:stretch/>
        </p:blipFill>
        <p:spPr>
          <a:xfrm>
            <a:off x="7219051" y="4247726"/>
            <a:ext cx="1046284" cy="39565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6" t="81839" r="9370" b="9564"/>
          <a:stretch/>
        </p:blipFill>
        <p:spPr>
          <a:xfrm>
            <a:off x="7219052" y="2685690"/>
            <a:ext cx="1046284" cy="39565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6" t="81839" r="9370" b="9564"/>
          <a:stretch/>
        </p:blipFill>
        <p:spPr>
          <a:xfrm>
            <a:off x="7356498" y="6012232"/>
            <a:ext cx="1046284" cy="395655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9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19931 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Quelle évolution pour </a:t>
            </a:r>
            <a:r>
              <a:rPr lang="fr-BE" dirty="0" err="1" smtClean="0"/>
              <a:t>l’eID</a:t>
            </a:r>
            <a:r>
              <a:rPr lang="fr-BE" dirty="0" smtClean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27/01/2017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Évolutions liées à la carte </a:t>
            </a:r>
            <a:r>
              <a:rPr lang="fr-FR" dirty="0" err="1" smtClean="0"/>
              <a:t>eID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P</a:t>
            </a:r>
            <a:r>
              <a:rPr lang="fr-FR" dirty="0" smtClean="0"/>
              <a:t>roblématique</a:t>
            </a:r>
          </a:p>
          <a:p>
            <a:endParaRPr lang="fr-FR" sz="400" dirty="0"/>
          </a:p>
          <a:p>
            <a:pPr lvl="1"/>
            <a:r>
              <a:rPr lang="fr-FR" dirty="0" err="1" smtClean="0"/>
              <a:t>eID</a:t>
            </a:r>
            <a:r>
              <a:rPr lang="fr-FR" dirty="0" smtClean="0"/>
              <a:t> utilisée </a:t>
            </a:r>
            <a:r>
              <a:rPr lang="fr-FR" dirty="0"/>
              <a:t>comme</a:t>
            </a:r>
          </a:p>
          <a:p>
            <a:pPr lvl="2"/>
            <a:r>
              <a:rPr lang="fr-FR" sz="1800" dirty="0"/>
              <a:t>outil </a:t>
            </a:r>
            <a:r>
              <a:rPr lang="fr-FR" sz="1800" dirty="0" smtClean="0"/>
              <a:t>d'identification </a:t>
            </a:r>
          </a:p>
          <a:p>
            <a:pPr lvl="3"/>
            <a:r>
              <a:rPr lang="fr-FR" sz="1800" dirty="0" smtClean="0"/>
              <a:t>physique </a:t>
            </a:r>
          </a:p>
          <a:p>
            <a:pPr lvl="3"/>
            <a:r>
              <a:rPr lang="fr-FR" sz="1800" dirty="0" smtClean="0"/>
              <a:t>électronique</a:t>
            </a:r>
            <a:endParaRPr lang="fr-FR" sz="1800" dirty="0"/>
          </a:p>
          <a:p>
            <a:pPr lvl="2"/>
            <a:r>
              <a:rPr lang="fr-FR" sz="1800" dirty="0"/>
              <a:t>moyen d'authentification électronique de l'identité </a:t>
            </a:r>
            <a:r>
              <a:rPr lang="fr-FR" sz="1800" dirty="0" smtClean="0"/>
              <a:t> </a:t>
            </a:r>
          </a:p>
          <a:p>
            <a:pPr lvl="3"/>
            <a:r>
              <a:rPr lang="fr-FR" sz="1800" dirty="0" smtClean="0"/>
              <a:t>via lecteur </a:t>
            </a:r>
            <a:r>
              <a:rPr lang="fr-FR" sz="1800" dirty="0"/>
              <a:t>de cartes</a:t>
            </a:r>
          </a:p>
          <a:p>
            <a:pPr lvl="2"/>
            <a:r>
              <a:rPr lang="fr-FR" sz="1800" dirty="0" smtClean="0"/>
              <a:t>carte-amorce </a:t>
            </a:r>
            <a:r>
              <a:rPr lang="fr-FR" sz="1800" dirty="0"/>
              <a:t>d'un ou plusieurs autres moyens d'authentification </a:t>
            </a:r>
            <a:r>
              <a:rPr lang="fr-FR" sz="1800" dirty="0" smtClean="0"/>
              <a:t>électroniques</a:t>
            </a:r>
          </a:p>
          <a:p>
            <a:pPr lvl="3"/>
            <a:r>
              <a:rPr lang="fr-FR" sz="1800" dirty="0" smtClean="0"/>
              <a:t>quid </a:t>
            </a:r>
            <a:r>
              <a:rPr lang="fr-FR" sz="1800" dirty="0"/>
              <a:t>si absence de </a:t>
            </a:r>
            <a:r>
              <a:rPr lang="fr-FR" sz="1800" dirty="0" smtClean="0"/>
              <a:t>connexion &gt; digicode </a:t>
            </a:r>
            <a:r>
              <a:rPr lang="fr-FR" sz="1800" dirty="0"/>
              <a:t>?</a:t>
            </a:r>
          </a:p>
          <a:p>
            <a:pPr lvl="1"/>
            <a:r>
              <a:rPr lang="fr-FR" dirty="0"/>
              <a:t>coût: environ 12 € + </a:t>
            </a:r>
            <a:r>
              <a:rPr lang="fr-FR" dirty="0" smtClean="0"/>
              <a:t>middleware</a:t>
            </a:r>
            <a:endParaRPr lang="fr-FR" dirty="0"/>
          </a:p>
          <a:p>
            <a:endParaRPr lang="fr-FR" sz="600" dirty="0" smtClean="0"/>
          </a:p>
          <a:p>
            <a:r>
              <a:rPr lang="fr-FR" dirty="0"/>
              <a:t>O</a:t>
            </a:r>
            <a:r>
              <a:rPr lang="fr-FR" dirty="0" smtClean="0"/>
              <a:t>bjectif</a:t>
            </a:r>
          </a:p>
          <a:p>
            <a:pPr lvl="1"/>
            <a:r>
              <a:rPr lang="fr-FR" dirty="0" smtClean="0"/>
              <a:t>diminution </a:t>
            </a:r>
            <a:r>
              <a:rPr lang="fr-FR" dirty="0"/>
              <a:t>des </a:t>
            </a:r>
            <a:r>
              <a:rPr lang="fr-FR" dirty="0" smtClean="0"/>
              <a:t>coûts et augmentation des méthodes d’authentification</a:t>
            </a:r>
            <a:endParaRPr lang="fr-F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F1E79-8225-48A0-95BD-5254C3720E2D}" type="slidenum">
              <a:rPr lang="en-GB" smtClean="0"/>
              <a:pPr>
                <a:defRPr/>
              </a:pPr>
              <a:t>53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Évolutions liées à la carte </a:t>
            </a:r>
            <a:r>
              <a:rPr lang="fr-FR" dirty="0" err="1"/>
              <a:t>eID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S</a:t>
            </a:r>
            <a:r>
              <a:rPr lang="fr-BE" dirty="0" smtClean="0"/>
              <a:t>olutions </a:t>
            </a:r>
          </a:p>
          <a:p>
            <a:endParaRPr lang="fr-BE" sz="400" dirty="0"/>
          </a:p>
          <a:p>
            <a:pPr lvl="1"/>
            <a:r>
              <a:rPr lang="fr-BE" dirty="0" smtClean="0"/>
              <a:t>Single </a:t>
            </a:r>
            <a:r>
              <a:rPr lang="fr-BE" dirty="0" err="1"/>
              <a:t>Sign</a:t>
            </a:r>
            <a:r>
              <a:rPr lang="fr-BE" dirty="0"/>
              <a:t> On (SSO)</a:t>
            </a:r>
          </a:p>
          <a:p>
            <a:pPr lvl="1"/>
            <a:r>
              <a:rPr lang="fr-BE" dirty="0"/>
              <a:t>usage multifonctionnel</a:t>
            </a:r>
          </a:p>
          <a:p>
            <a:pPr lvl="2"/>
            <a:r>
              <a:rPr lang="fr-BE" sz="1800" dirty="0"/>
              <a:t>indépendamment des dispositifs utilisés</a:t>
            </a:r>
          </a:p>
          <a:p>
            <a:pPr lvl="2"/>
            <a:r>
              <a:rPr lang="fr-BE" sz="1800" dirty="0"/>
              <a:t>tous types d'applications et fournisseurs d'applications </a:t>
            </a:r>
            <a:r>
              <a:rPr lang="fr-BE" sz="1800" dirty="0" smtClean="0"/>
              <a:t>confondus</a:t>
            </a:r>
          </a:p>
          <a:p>
            <a:pPr lvl="2"/>
            <a:endParaRPr lang="fr-BE" sz="600" dirty="0"/>
          </a:p>
          <a:p>
            <a:pPr lvl="1"/>
            <a:r>
              <a:rPr lang="fr-BE" dirty="0"/>
              <a:t>promouvoir l'évolution technologique</a:t>
            </a:r>
          </a:p>
          <a:p>
            <a:pPr lvl="2"/>
            <a:r>
              <a:rPr lang="fr-BE" sz="1800" dirty="0"/>
              <a:t>dispositifs (clés USB, sans contact, ...), méthodes d'authentification (biométrie)</a:t>
            </a:r>
          </a:p>
          <a:p>
            <a:pPr lvl="2"/>
            <a:r>
              <a:rPr lang="fr-BE" sz="1800" dirty="0"/>
              <a:t>standardiser les interfaces, pas les dispositifs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F1E79-8225-48A0-95BD-5254C3720E2D}" type="slidenum">
              <a:rPr lang="en-GB" smtClean="0"/>
              <a:pPr>
                <a:defRPr/>
              </a:pPr>
              <a:t>54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Évolutions liées à la carte </a:t>
            </a:r>
            <a:r>
              <a:rPr lang="fr-FR" dirty="0" err="1"/>
              <a:t>eID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</a:t>
            </a:r>
            <a:r>
              <a:rPr lang="fr-FR" dirty="0" smtClean="0"/>
              <a:t>oints </a:t>
            </a:r>
            <a:r>
              <a:rPr lang="fr-FR" dirty="0"/>
              <a:t>d’attention </a:t>
            </a:r>
            <a:endParaRPr lang="fr-FR" dirty="0" smtClean="0"/>
          </a:p>
          <a:p>
            <a:endParaRPr lang="fr-FR" sz="400" dirty="0"/>
          </a:p>
          <a:p>
            <a:pPr lvl="1"/>
            <a:r>
              <a:rPr lang="fr-FR" dirty="0"/>
              <a:t>sécurité/authentification</a:t>
            </a:r>
          </a:p>
          <a:p>
            <a:pPr lvl="2"/>
            <a:r>
              <a:rPr lang="fr-FR" sz="1800" dirty="0"/>
              <a:t>garantie suffisante contre la fraude à l'identité</a:t>
            </a:r>
          </a:p>
          <a:p>
            <a:pPr lvl="2"/>
            <a:r>
              <a:rPr lang="fr-FR" sz="1800" dirty="0"/>
              <a:t>non-répudiation pour l'instance vis-à-vis de laquelle l'identité est authentifiée</a:t>
            </a:r>
          </a:p>
          <a:p>
            <a:pPr lvl="2"/>
            <a:r>
              <a:rPr lang="fr-FR" sz="1800" dirty="0"/>
              <a:t>technologie asymétrique et non symétrique (car ceci nécessiterait une banque de données centrale pour les clés symétriques)</a:t>
            </a:r>
          </a:p>
          <a:p>
            <a:pPr lvl="2"/>
            <a:r>
              <a:rPr lang="fr-FR" sz="1800" dirty="0"/>
              <a:t>possibilité de reprise rapide et efficace en cas de </a:t>
            </a:r>
            <a:r>
              <a:rPr lang="fr-FR" sz="1800" dirty="0" smtClean="0"/>
              <a:t>problèmes</a:t>
            </a:r>
          </a:p>
          <a:p>
            <a:pPr lvl="2"/>
            <a:endParaRPr lang="fr-FR" sz="400" dirty="0"/>
          </a:p>
          <a:p>
            <a:pPr lvl="1"/>
            <a:r>
              <a:rPr lang="fr-FR" dirty="0"/>
              <a:t>garanties suffisantes en matière de protection de la vie privée</a:t>
            </a:r>
          </a:p>
          <a:p>
            <a:pPr lvl="2"/>
            <a:r>
              <a:rPr lang="fr-FR" sz="1800" dirty="0"/>
              <a:t>responsabilisation du citoyen en lui offrant certaines possibilités de </a:t>
            </a:r>
            <a:r>
              <a:rPr lang="fr-FR" sz="1800" dirty="0" smtClean="0"/>
              <a:t>choix</a:t>
            </a:r>
            <a:endParaRPr lang="fr-FR" sz="1800" dirty="0"/>
          </a:p>
          <a:p>
            <a:pPr lvl="2"/>
            <a:r>
              <a:rPr lang="fr-FR" sz="1800" dirty="0"/>
              <a:t>si actif, possibilité de vérifier les attributs sans connaître </a:t>
            </a:r>
            <a:r>
              <a:rPr lang="fr-FR" sz="1800" dirty="0" smtClean="0"/>
              <a:t>l'identité</a:t>
            </a:r>
          </a:p>
          <a:p>
            <a:pPr lvl="2"/>
            <a:endParaRPr lang="fr-FR" sz="400" dirty="0"/>
          </a:p>
          <a:p>
            <a:pPr lvl="1"/>
            <a:r>
              <a:rPr lang="fr-FR" dirty="0"/>
              <a:t>systèmes </a:t>
            </a:r>
            <a:r>
              <a:rPr lang="fr-FR" dirty="0" smtClean="0"/>
              <a:t>d’authentification (mobile) agréés </a:t>
            </a:r>
            <a:r>
              <a:rPr lang="fr-FR" dirty="0"/>
              <a:t>par </a:t>
            </a:r>
            <a:r>
              <a:rPr lang="fr-FR" dirty="0" smtClean="0"/>
              <a:t>l’Etat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F1E79-8225-48A0-95BD-5254C3720E2D}" type="slidenum">
              <a:rPr lang="en-GB" smtClean="0"/>
              <a:pPr>
                <a:defRPr/>
              </a:pPr>
              <a:t>55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9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Évolutions liées à la carte </a:t>
            </a:r>
            <a:r>
              <a:rPr lang="fr-FR" dirty="0" err="1"/>
              <a:t>eID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Approbation </a:t>
            </a:r>
            <a:r>
              <a:rPr lang="fr-FR" dirty="0"/>
              <a:t>par le Conseil des ministres </a:t>
            </a:r>
            <a:r>
              <a:rPr lang="fr-FR" dirty="0" smtClean="0"/>
              <a:t>d’un </a:t>
            </a:r>
            <a:r>
              <a:rPr lang="fr-FR" dirty="0"/>
              <a:t>avant-projet de loi </a:t>
            </a:r>
            <a:r>
              <a:rPr lang="fr-FR" dirty="0" smtClean="0"/>
              <a:t>relative à l'identification </a:t>
            </a:r>
            <a:r>
              <a:rPr lang="fr-FR" dirty="0"/>
              <a:t>électronique des citoyens et des </a:t>
            </a:r>
            <a:r>
              <a:rPr lang="fr-FR" dirty="0" smtClean="0"/>
              <a:t>entreprises</a:t>
            </a:r>
            <a:endParaRPr lang="fr-FR" dirty="0"/>
          </a:p>
          <a:p>
            <a:pPr lvl="1"/>
            <a:r>
              <a:rPr lang="fr-FR" dirty="0" smtClean="0"/>
              <a:t>principe </a:t>
            </a:r>
            <a:r>
              <a:rPr lang="fr-FR" dirty="0"/>
              <a:t>de reconnaissance mutuelle pour des moyens d’identification </a:t>
            </a:r>
            <a:r>
              <a:rPr lang="fr-FR" dirty="0" smtClean="0"/>
              <a:t>électronique notifiés par d’autres Etats membres européens</a:t>
            </a:r>
            <a:endParaRPr lang="fr-FR" dirty="0"/>
          </a:p>
          <a:p>
            <a:pPr lvl="1"/>
            <a:r>
              <a:rPr lang="fr-FR" dirty="0" smtClean="0"/>
              <a:t>détermination </a:t>
            </a:r>
            <a:r>
              <a:rPr lang="fr-FR" dirty="0"/>
              <a:t>des niveaux de garantie, un mécanisme de surveillance et de contrôle ainsi que des dispositions portant sur la collaboration et l'interopérabilité</a:t>
            </a:r>
          </a:p>
          <a:p>
            <a:pPr lvl="1"/>
            <a:r>
              <a:rPr lang="fr-FR" dirty="0" smtClean="0"/>
              <a:t>cadre </a:t>
            </a:r>
            <a:r>
              <a:rPr lang="fr-FR" dirty="0"/>
              <a:t>juridique pour l'identification électronique sur des applications publiques numériques </a:t>
            </a:r>
          </a:p>
          <a:p>
            <a:pPr lvl="1"/>
            <a:r>
              <a:rPr lang="fr-FR" dirty="0" smtClean="0"/>
              <a:t>ancrage </a:t>
            </a:r>
            <a:r>
              <a:rPr lang="fr-FR" dirty="0"/>
              <a:t>légal du service fédéral d'authentification belge</a:t>
            </a:r>
          </a:p>
          <a:p>
            <a:pPr lvl="1"/>
            <a:r>
              <a:rPr lang="fr-FR" dirty="0" smtClean="0"/>
              <a:t>agréation </a:t>
            </a:r>
            <a:r>
              <a:rPr lang="fr-FR" dirty="0"/>
              <a:t>de services d'organisations privées pour l’identification électronique destinée aux applications publiques </a:t>
            </a:r>
            <a:r>
              <a:rPr lang="fr-FR" dirty="0" smtClean="0"/>
              <a:t>belges</a:t>
            </a:r>
            <a:r>
              <a:rPr lang="fr-FR" dirty="0"/>
              <a:t>, afin de stimuler l'innovation</a:t>
            </a:r>
          </a:p>
          <a:p>
            <a:pPr lvl="1"/>
            <a:r>
              <a:rPr lang="fr-FR" dirty="0" smtClean="0"/>
              <a:t>seuls </a:t>
            </a:r>
            <a:r>
              <a:rPr lang="fr-FR" dirty="0"/>
              <a:t>des services de qualité élevée et très sécurisés seront agréés pour l'accès aux applications publiques belges (exigences très strictes pour l'agrément de ces services et </a:t>
            </a:r>
            <a:r>
              <a:rPr lang="fr-FR" dirty="0" smtClean="0"/>
              <a:t>contrôle)</a:t>
            </a:r>
            <a:endParaRPr lang="fr-F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F1E79-8225-48A0-95BD-5254C3720E2D}" type="slidenum">
              <a:rPr lang="en-GB" smtClean="0"/>
              <a:pPr>
                <a:defRPr/>
              </a:pPr>
              <a:t>56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27/01/2017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Nouveau SPF Stratégie &amp; Appui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57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392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Nouveau SPF Stratégie &amp; Appui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Intègre</a:t>
            </a:r>
            <a:r>
              <a:rPr lang="nl-BE" dirty="0" smtClean="0"/>
              <a:t> les services (01/03/2017)</a:t>
            </a:r>
          </a:p>
          <a:p>
            <a:pPr lvl="1"/>
            <a:r>
              <a:rPr lang="nl-BE" dirty="0" smtClean="0"/>
              <a:t>du SPF Personnel &amp; Organisation</a:t>
            </a:r>
          </a:p>
          <a:p>
            <a:pPr lvl="1"/>
            <a:r>
              <a:rPr lang="nl-BE" dirty="0" smtClean="0"/>
              <a:t>du SPF Budget &amp; Contrôle de gestion</a:t>
            </a:r>
          </a:p>
          <a:p>
            <a:pPr lvl="1"/>
            <a:r>
              <a:rPr lang="nl-BE" dirty="0" smtClean="0"/>
              <a:t>de Fedict</a:t>
            </a:r>
          </a:p>
          <a:p>
            <a:pPr lvl="1"/>
            <a:r>
              <a:rPr lang="nl-BE" dirty="0" smtClean="0"/>
              <a:t>du Selor </a:t>
            </a:r>
          </a:p>
          <a:p>
            <a:pPr lvl="1"/>
            <a:r>
              <a:rPr lang="nl-BE" dirty="0" err="1" smtClean="0"/>
              <a:t>d’Empreva</a:t>
            </a:r>
            <a:endParaRPr lang="nl-BE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28FA-48C4-4589-8C80-3E35544F17D0}" type="slidenum">
              <a:rPr lang="fr-BE" smtClean="0"/>
              <a:pPr/>
              <a:t>58</a:t>
            </a:fld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087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Nouveau SPF Stratégie &amp; Appui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28FA-48C4-4589-8C80-3E35544F17D0}" type="slidenum">
              <a:rPr lang="fr-BE" smtClean="0"/>
              <a:pPr/>
              <a:t>59</a:t>
            </a:fld>
            <a:endParaRPr lang="nl-BE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" y="1700212"/>
            <a:ext cx="780097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74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Action 5 : Hubs &amp; Metahub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Système opérationnel &gt;  Utilisation effective</a:t>
            </a:r>
          </a:p>
          <a:p>
            <a:endParaRPr lang="nl-BE" dirty="0" smtClean="0"/>
          </a:p>
          <a:p>
            <a:pPr lvl="1"/>
            <a:r>
              <a:rPr lang="nl-BE" dirty="0" smtClean="0"/>
              <a:t>support continu à la stimulation de l’enregistrement des consentements</a:t>
            </a:r>
          </a:p>
          <a:p>
            <a:pPr lvl="2"/>
            <a:r>
              <a:rPr lang="nl-BE" b="1" dirty="0" smtClean="0"/>
              <a:t>5.040.750 consentements le 23/01/2017</a:t>
            </a:r>
          </a:p>
          <a:p>
            <a:pPr lvl="2"/>
            <a:r>
              <a:rPr lang="nl-BE" b="1" dirty="0" smtClean="0"/>
              <a:t>7.000.000 </a:t>
            </a:r>
            <a:r>
              <a:rPr lang="nl-BE" b="1" dirty="0" err="1" smtClean="0"/>
              <a:t>consentements</a:t>
            </a:r>
            <a:r>
              <a:rPr lang="nl-BE" b="1" dirty="0" smtClean="0"/>
              <a:t> </a:t>
            </a:r>
            <a:r>
              <a:rPr lang="nl-BE" b="1" dirty="0" err="1" smtClean="0"/>
              <a:t>enregistrés</a:t>
            </a:r>
            <a:r>
              <a:rPr lang="nl-BE" b="1" dirty="0" smtClean="0"/>
              <a:t> pour </a:t>
            </a:r>
            <a:r>
              <a:rPr lang="nl-BE" b="1" dirty="0" err="1" smtClean="0"/>
              <a:t>décembre</a:t>
            </a:r>
            <a:r>
              <a:rPr lang="nl-BE" b="1" dirty="0" smtClean="0"/>
              <a:t> 2017</a:t>
            </a:r>
          </a:p>
          <a:p>
            <a:pPr lvl="2"/>
            <a:endParaRPr lang="nl-BE" dirty="0" smtClean="0"/>
          </a:p>
          <a:p>
            <a:pPr lvl="1"/>
            <a:r>
              <a:rPr lang="nl-BE" dirty="0" smtClean="0"/>
              <a:t>rationalisation des modalités liées aux liens thérapeutiques</a:t>
            </a:r>
          </a:p>
          <a:p>
            <a:pPr lvl="1"/>
            <a:endParaRPr lang="nl-BE" dirty="0" smtClean="0"/>
          </a:p>
          <a:p>
            <a:pPr lvl="2"/>
            <a:r>
              <a:rPr lang="nl-BE" dirty="0" smtClean="0"/>
              <a:t>enregistrement des liens par les médecins généralistes dans la base de données nationale</a:t>
            </a:r>
          </a:p>
          <a:p>
            <a:pPr lvl="2"/>
            <a:endParaRPr lang="nl-BE" dirty="0" smtClean="0"/>
          </a:p>
          <a:p>
            <a:endParaRPr lang="nl-B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23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Organisation interne </a:t>
            </a:r>
            <a:r>
              <a:t/>
            </a:r>
            <a:br/>
            <a:r>
              <a:rPr lang="nl-BE" dirty="0" smtClean="0"/>
              <a:t>Budget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60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21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Interne organisatie - budget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92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BE" dirty="0"/>
          </a:p>
          <a:p>
            <a:r>
              <a:rPr lang="nl-BE" dirty="0" smtClean="0"/>
              <a:t>Initieel budget 2017</a:t>
            </a:r>
            <a:endParaRPr lang="nl-BE" dirty="0"/>
          </a:p>
          <a:p>
            <a:pPr lvl="1"/>
            <a:r>
              <a:rPr lang="nl-BE" dirty="0" smtClean="0"/>
              <a:t>bedrag toegekend door de FOD Budget: </a:t>
            </a:r>
            <a:r>
              <a:rPr lang="nl-BE" b="1" u="sng" dirty="0" smtClean="0"/>
              <a:t>13.894.287 €</a:t>
            </a:r>
          </a:p>
          <a:p>
            <a:pPr lvl="1"/>
            <a:r>
              <a:rPr lang="nl-BE" dirty="0" smtClean="0"/>
              <a:t>behoud van het personeel</a:t>
            </a:r>
          </a:p>
          <a:p>
            <a:pPr lvl="1"/>
            <a:r>
              <a:rPr lang="nl-BE" dirty="0" smtClean="0"/>
              <a:t>bewustmaking van de medewerkers m.b.t. de budgettaire behoedzaamheid waardoor alle instellingen steeds meer onder druk komen te staan (impact op de volgende begrotingscontrole?)</a:t>
            </a:r>
          </a:p>
          <a:p>
            <a:pPr lvl="1"/>
            <a:r>
              <a:rPr lang="nl-BE" dirty="0" smtClean="0"/>
              <a:t>strategische krachtlijnen op basis van de prioriteiten van de Roadmap eGezondheid 2.0</a:t>
            </a:r>
          </a:p>
          <a:p>
            <a:pPr lvl="1"/>
            <a:endParaRPr lang="nl-BE" dirty="0" smtClean="0"/>
          </a:p>
          <a:p>
            <a:r>
              <a:rPr lang="nl-BE" dirty="0" smtClean="0"/>
              <a:t>Voorschotten op BSM 2016</a:t>
            </a:r>
          </a:p>
          <a:p>
            <a:pPr lvl="1"/>
            <a:r>
              <a:rPr lang="nl-BE" dirty="0" smtClean="0"/>
              <a:t>bedrag: </a:t>
            </a:r>
            <a:r>
              <a:rPr lang="nl-BE" b="1" dirty="0" smtClean="0"/>
              <a:t>2.200.000 €</a:t>
            </a:r>
          </a:p>
          <a:p>
            <a:pPr lvl="1"/>
            <a:r>
              <a:rPr lang="nl-BE" dirty="0" smtClean="0"/>
              <a:t>voor het ondersteunen van de projecten en investeringen die niet in 2016 konden worden gerealiseerd</a:t>
            </a:r>
          </a:p>
          <a:p>
            <a:pPr lvl="1"/>
            <a:endParaRPr lang="nl-BE" dirty="0" smtClean="0"/>
          </a:p>
          <a:p>
            <a:pPr lvl="1"/>
            <a:endParaRPr lang="nl-BE" dirty="0"/>
          </a:p>
          <a:p>
            <a:pPr marL="274320" lvl="1" indent="0">
              <a:buNone/>
            </a:pPr>
            <a:endParaRPr lang="nl-BE" dirty="0"/>
          </a:p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61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10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Interne organisatie - Budget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Permanente </a:t>
            </a:r>
            <a:r>
              <a:rPr lang="nl-BE" dirty="0" smtClean="0"/>
              <a:t>begrotingsmonitoring </a:t>
            </a:r>
            <a:r>
              <a:rPr lang="nl-BE" dirty="0" smtClean="0"/>
              <a:t>op het niveau van het College van de OISZ en van de FOD Budget</a:t>
            </a:r>
          </a:p>
          <a:p>
            <a:endParaRPr lang="nl-BE" dirty="0"/>
          </a:p>
          <a:p>
            <a:r>
              <a:rPr lang="nl-BE" dirty="0" smtClean="0"/>
              <a:t>Synergieën tussen de OISZ op de volgende vlakken</a:t>
            </a:r>
          </a:p>
          <a:p>
            <a:pPr lvl="1"/>
            <a:r>
              <a:rPr lang="nl-BE" dirty="0" smtClean="0"/>
              <a:t>aanwerving en selectie</a:t>
            </a:r>
          </a:p>
          <a:p>
            <a:pPr lvl="1"/>
            <a:r>
              <a:rPr lang="nl-BE" dirty="0" smtClean="0"/>
              <a:t>New Way of Working</a:t>
            </a:r>
          </a:p>
          <a:p>
            <a:pPr lvl="1"/>
            <a:r>
              <a:rPr lang="nl-BE" dirty="0" smtClean="0"/>
              <a:t>opleidingen (behalve technische/informaticaopleidingen -&gt; Smals)</a:t>
            </a:r>
          </a:p>
          <a:p>
            <a:pPr lvl="1"/>
            <a:r>
              <a:rPr lang="nl-BE" dirty="0" smtClean="0"/>
              <a:t>logistiek</a:t>
            </a:r>
          </a:p>
          <a:p>
            <a:pPr marL="274320" lvl="1" indent="0">
              <a:buNone/>
            </a:pPr>
            <a:endParaRPr lang="nl-BE" dirty="0" smtClean="0"/>
          </a:p>
          <a:p>
            <a:r>
              <a:rPr lang="nl-BE" dirty="0" smtClean="0"/>
              <a:t>Verhuis van de 4</a:t>
            </a:r>
            <a:r>
              <a:rPr lang="nl-BE" baseline="30000" dirty="0" smtClean="0"/>
              <a:t>de</a:t>
            </a:r>
            <a:r>
              <a:rPr lang="nl-BE" dirty="0" smtClean="0"/>
              <a:t> verdieping naar</a:t>
            </a:r>
          </a:p>
          <a:p>
            <a:pPr lvl="1"/>
            <a:r>
              <a:rPr lang="nl-BE" dirty="0" smtClean="0"/>
              <a:t>3</a:t>
            </a:r>
            <a:r>
              <a:rPr lang="nl-BE" baseline="30000" dirty="0" smtClean="0"/>
              <a:t>de</a:t>
            </a:r>
            <a:r>
              <a:rPr lang="nl-BE" dirty="0" smtClean="0"/>
              <a:t> verdieping: Ontwikkeling &amp; Service management</a:t>
            </a:r>
          </a:p>
          <a:p>
            <a:pPr lvl="1"/>
            <a:r>
              <a:rPr lang="nl-BE" dirty="0" smtClean="0"/>
              <a:t>1</a:t>
            </a:r>
            <a:r>
              <a:rPr lang="nl-BE" baseline="30000" dirty="0" smtClean="0"/>
              <a:t>ste</a:t>
            </a:r>
            <a:r>
              <a:rPr lang="nl-BE" dirty="0" smtClean="0"/>
              <a:t> verdieping: PPKB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62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585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>
                <a:solidFill>
                  <a:schemeClr val="accent1">
                    <a:lumMod val="20000"/>
                    <a:lumOff val="80000"/>
                  </a:schemeClr>
                </a:solidFill>
              </a:rPr>
              <a:t>bedankt iedereen !</a:t>
            </a:r>
            <a:r>
              <a:rPr dirty="0"/>
              <a:t/>
            </a:r>
            <a:br>
              <a:rPr dirty="0"/>
            </a:br>
            <a:r>
              <a:rPr lang="nl-BE" sz="3600" dirty="0" smtClean="0">
                <a:solidFill>
                  <a:schemeClr val="tx1"/>
                </a:solidFill>
              </a:rPr>
              <a:t>Beste wensen voor 2017</a:t>
            </a:r>
            <a:endParaRPr lang="nl-BE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fr-BE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63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98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Action 5 : Hubs &amp; Metahub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lvl="2" indent="0">
              <a:buNone/>
            </a:pPr>
            <a:r>
              <a:rPr lang="nl-BE" dirty="0" smtClean="0"/>
              <a:t>Consents by author</a:t>
            </a:r>
          </a:p>
          <a:p>
            <a:endParaRPr lang="nl-B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7</a:t>
            </a:fld>
            <a:endParaRPr lang="nl-BE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85" y="2100411"/>
            <a:ext cx="724852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70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Action 5 : Hubs &amp; Metahub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Liens hubs-patients dans le Metahub</a:t>
            </a:r>
            <a:endParaRPr lang="nl-BE" dirty="0"/>
          </a:p>
          <a:p>
            <a:pPr lvl="1"/>
            <a:r>
              <a:rPr lang="nl-BE" dirty="0" smtClean="0"/>
              <a:t>01/01/2017: 17.546.246 liens enregistrés</a:t>
            </a:r>
          </a:p>
          <a:p>
            <a:pPr lvl="1"/>
            <a:r>
              <a:rPr lang="nl-BE" dirty="0" smtClean="0"/>
              <a:t>objectif fin 2017: 25 % de médecins actifs </a:t>
            </a:r>
          </a:p>
          <a:p>
            <a:pPr marL="0" indent="0">
              <a:buNone/>
            </a:pPr>
            <a:endParaRPr lang="nl-B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8</a:t>
            </a:fld>
            <a:endParaRPr lang="nl-BE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2936"/>
            <a:ext cx="5856115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15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Action 5 : Hubs &amp; Metahub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Finalisation des débats sur les mandats et les données dites sensibles</a:t>
            </a:r>
          </a:p>
          <a:p>
            <a:endParaRPr lang="nl-BE" dirty="0" smtClean="0"/>
          </a:p>
          <a:p>
            <a:pPr lvl="1"/>
            <a:r>
              <a:rPr lang="nl-BE" dirty="0" smtClean="0"/>
              <a:t>mandats parents-enfants et ‘personnes de confiance’</a:t>
            </a:r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élaboration de la matrice d’accès pour les cas simples (médecins généralistes &gt; infirmières) – voir schéma</a:t>
            </a:r>
          </a:p>
          <a:p>
            <a:pPr lvl="1"/>
            <a:endParaRPr lang="nl-BE" dirty="0" smtClean="0"/>
          </a:p>
          <a:p>
            <a:pPr marL="274320" lvl="1" indent="0">
              <a:buNone/>
            </a:pPr>
            <a:endParaRPr lang="nl-BE" dirty="0" smtClean="0"/>
          </a:p>
          <a:p>
            <a:endParaRPr lang="nl-BE" dirty="0" smtClean="0"/>
          </a:p>
          <a:p>
            <a:pPr marL="0" indent="0">
              <a:buNone/>
            </a:pPr>
            <a:endParaRPr lang="nl-B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27/01/2017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22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2928</TotalTime>
  <Words>2823</Words>
  <Application>Microsoft Office PowerPoint</Application>
  <PresentationFormat>On-screen Show (4:3)</PresentationFormat>
  <Paragraphs>791</Paragraphs>
  <Slides>63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Clarity</vt:lpstr>
      <vt:lpstr>Worksheet</vt:lpstr>
      <vt:lpstr>eHealth-platform Balans voor 2016  Perspectieven voor 2017</vt:lpstr>
      <vt:lpstr>Overzicht</vt:lpstr>
      <vt:lpstr>Roadmap 2.0</vt:lpstr>
      <vt:lpstr>Actiepunt 1: GMD = EMD =&gt; Sumehr</vt:lpstr>
      <vt:lpstr>Actiepunt 1: GMD = EMD =&gt; Sumehr</vt:lpstr>
      <vt:lpstr>Action 5 : Hubs &amp; Metahub</vt:lpstr>
      <vt:lpstr>Action 5 : Hubs &amp; Metahub</vt:lpstr>
      <vt:lpstr>Action 5 : Hubs &amp; Metahub</vt:lpstr>
      <vt:lpstr>Action 5 : Hubs &amp; Metahub</vt:lpstr>
      <vt:lpstr>Action 5 : Hubs &amp; Metahub</vt:lpstr>
      <vt:lpstr>Réalisations Hubs &amp; Metahub</vt:lpstr>
      <vt:lpstr>Actiepunt 11: Communicatie</vt:lpstr>
      <vt:lpstr>Actiepunt 11: Communicatie</vt:lpstr>
      <vt:lpstr>Actiepunt 11: Communicatie</vt:lpstr>
      <vt:lpstr>Actiepunt 11: Communicatie</vt:lpstr>
      <vt:lpstr>Actiepunt 11: Communicatie</vt:lpstr>
      <vt:lpstr>Actiepunt 11: Communicatie</vt:lpstr>
      <vt:lpstr>Action 13 : Standards &amp; terminologie</vt:lpstr>
      <vt:lpstr>Action 13 : Standards &amp; terminologie</vt:lpstr>
      <vt:lpstr>Action 15 : Simplification administrative</vt:lpstr>
      <vt:lpstr>Action 15 : Simplification administrative</vt:lpstr>
      <vt:lpstr>Action 17 : eHealthBox</vt:lpstr>
      <vt:lpstr>Action 17 : eHealthBox</vt:lpstr>
      <vt:lpstr>Action 17 : eHealthBox</vt:lpstr>
      <vt:lpstr>Action 17 : eHealthBox</vt:lpstr>
      <vt:lpstr>Action 17 : eHealthBox</vt:lpstr>
      <vt:lpstr>Action 17 : eHealthBox</vt:lpstr>
      <vt:lpstr>Action 17 : eHealthBox</vt:lpstr>
      <vt:lpstr>Action 17 : eHealthBox</vt:lpstr>
      <vt:lpstr>Actiepunt 19: Mobile Health</vt:lpstr>
      <vt:lpstr>Actiepunt 19: Mobile Health</vt:lpstr>
      <vt:lpstr>Actiepunt 19: Mobile Health</vt:lpstr>
      <vt:lpstr>Actiepunt 19: Mobile Health</vt:lpstr>
      <vt:lpstr>Eveneens in 2016… Andere projecten 2017</vt:lpstr>
      <vt:lpstr>Basisdiensten eHealth</vt:lpstr>
      <vt:lpstr>Service Level Agreement (SLA)</vt:lpstr>
      <vt:lpstr>Certificats eHealth</vt:lpstr>
      <vt:lpstr>Evaluation Modulaire </vt:lpstr>
      <vt:lpstr>Egalement en 2017…</vt:lpstr>
      <vt:lpstr>Egalement en 2017…</vt:lpstr>
      <vt:lpstr>Egalement en 2017…</vt:lpstr>
      <vt:lpstr>Eveneens in 2017...</vt:lpstr>
      <vt:lpstr>Eveneens in 2017...</vt:lpstr>
      <vt:lpstr>Eveneens in 2017...</vt:lpstr>
      <vt:lpstr>PowerPoint Presentation</vt:lpstr>
      <vt:lpstr>Types de déploiements dans le Cloud</vt:lpstr>
      <vt:lpstr>PowerPoint Presentation</vt:lpstr>
      <vt:lpstr>Organisatie van de G-Cloud</vt:lpstr>
      <vt:lpstr>Platform as a Service (PaaS) - Containers</vt:lpstr>
      <vt:lpstr>PaaS - Samenwerkingsvormen</vt:lpstr>
      <vt:lpstr>eHealth-platform – uitgebreid beheer</vt:lpstr>
      <vt:lpstr>Quelle évolution pour l’eID ?</vt:lpstr>
      <vt:lpstr>Évolutions liées à la carte eID</vt:lpstr>
      <vt:lpstr>Évolutions liées à la carte eID</vt:lpstr>
      <vt:lpstr>Évolutions liées à la carte eID</vt:lpstr>
      <vt:lpstr>Évolutions liées à la carte eID</vt:lpstr>
      <vt:lpstr>Nouveau SPF Stratégie &amp; Appui</vt:lpstr>
      <vt:lpstr>Nouveau SPF Stratégie &amp; Appui</vt:lpstr>
      <vt:lpstr>Nouveau SPF Stratégie &amp; Appui</vt:lpstr>
      <vt:lpstr>Organisation interne  Budget</vt:lpstr>
      <vt:lpstr>Interne organisatie - budget</vt:lpstr>
      <vt:lpstr>Interne organisatie - Budget</vt:lpstr>
      <vt:lpstr>bedankt iedereen ! Beste wensen voor 2017</vt:lpstr>
    </vt:vector>
  </TitlesOfParts>
  <Company>KSZ-BCSS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Ann-Sophie Gewelt</dc:creator>
  <cp:lastModifiedBy>Frank Robben</cp:lastModifiedBy>
  <cp:revision>215</cp:revision>
  <cp:lastPrinted>2017-01-23T08:33:32Z</cp:lastPrinted>
  <dcterms:created xsi:type="dcterms:W3CDTF">2014-11-21T19:05:58Z</dcterms:created>
  <dcterms:modified xsi:type="dcterms:W3CDTF">2017-03-03T14:07:12Z</dcterms:modified>
</cp:coreProperties>
</file>