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430" r:id="rId3"/>
    <p:sldId id="263" r:id="rId4"/>
    <p:sldId id="264" r:id="rId5"/>
    <p:sldId id="266" r:id="rId6"/>
    <p:sldId id="363" r:id="rId7"/>
    <p:sldId id="393" r:id="rId8"/>
    <p:sldId id="394" r:id="rId9"/>
    <p:sldId id="438" r:id="rId10"/>
    <p:sldId id="328" r:id="rId11"/>
    <p:sldId id="270" r:id="rId12"/>
    <p:sldId id="433" r:id="rId13"/>
    <p:sldId id="360" r:id="rId14"/>
    <p:sldId id="335" r:id="rId15"/>
    <p:sldId id="426" r:id="rId16"/>
    <p:sldId id="334" r:id="rId17"/>
    <p:sldId id="379" r:id="rId18"/>
    <p:sldId id="381" r:id="rId19"/>
    <p:sldId id="380" r:id="rId20"/>
    <p:sldId id="382" r:id="rId21"/>
    <p:sldId id="383" r:id="rId22"/>
    <p:sldId id="409" r:id="rId23"/>
    <p:sldId id="410" r:id="rId24"/>
    <p:sldId id="411" r:id="rId25"/>
    <p:sldId id="416" r:id="rId26"/>
    <p:sldId id="415" r:id="rId27"/>
    <p:sldId id="414" r:id="rId28"/>
    <p:sldId id="325" r:id="rId29"/>
    <p:sldId id="439" r:id="rId30"/>
    <p:sldId id="294" r:id="rId31"/>
    <p:sldId id="419" r:id="rId32"/>
    <p:sldId id="422" r:id="rId33"/>
    <p:sldId id="423" r:id="rId34"/>
    <p:sldId id="424" r:id="rId35"/>
    <p:sldId id="420" r:id="rId36"/>
    <p:sldId id="435" r:id="rId37"/>
    <p:sldId id="436" r:id="rId38"/>
    <p:sldId id="437" r:id="rId39"/>
    <p:sldId id="297" r:id="rId40"/>
    <p:sldId id="367" r:id="rId41"/>
    <p:sldId id="368" r:id="rId42"/>
    <p:sldId id="370" r:id="rId43"/>
    <p:sldId id="369" r:id="rId44"/>
    <p:sldId id="365" r:id="rId45"/>
    <p:sldId id="400" r:id="rId46"/>
    <p:sldId id="401" r:id="rId47"/>
    <p:sldId id="417" r:id="rId48"/>
    <p:sldId id="388" r:id="rId49"/>
    <p:sldId id="402" r:id="rId50"/>
    <p:sldId id="389" r:id="rId51"/>
    <p:sldId id="390" r:id="rId52"/>
    <p:sldId id="440" r:id="rId5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8"/>
    <a:srgbClr val="5591C3"/>
    <a:srgbClr val="69755D"/>
    <a:srgbClr val="6C765C"/>
    <a:srgbClr val="336600"/>
    <a:srgbClr val="7C7B55"/>
    <a:srgbClr val="333300"/>
    <a:srgbClr val="666633"/>
    <a:srgbClr val="0087BE"/>
    <a:srgbClr val="008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102" d="100"/>
          <a:sy n="102" d="100"/>
        </p:scale>
        <p:origin x="-150" y="-10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bcssksz.local\data\group\g_system\messages%20&#233;chang&#233;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cssksz.local\data\group\g_system\Messages%20and%20IT%20budget%20evolu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cssksz.local\data\users\KSZBCSS\U02\enqu&#234;te%20satisfaction\enquete%20satisfaction%202015%20pour%202014\0enquete_2015\Top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baseline="0">
                <a:solidFill>
                  <a:schemeClr val="tx1"/>
                </a:solidFill>
              </a:defRPr>
            </a:pPr>
            <a:r>
              <a:rPr lang="fr-FR" b="0" dirty="0">
                <a:solidFill>
                  <a:schemeClr val="tx1"/>
                </a:solidFill>
              </a:rPr>
              <a:t>1.109.577.113 messages échangés en 2016</a:t>
            </a:r>
          </a:p>
        </c:rich>
      </c:tx>
      <c:layout>
        <c:manualLayout>
          <c:xMode val="edge"/>
          <c:yMode val="edge"/>
          <c:x val="0.21662013044302267"/>
          <c:y val="0"/>
        </c:manualLayout>
      </c:layout>
      <c:overlay val="0"/>
    </c:title>
    <c:autoTitleDeleted val="0"/>
    <c:plotArea>
      <c:layout>
        <c:manualLayout>
          <c:layoutTarget val="inner"/>
          <c:xMode val="edge"/>
          <c:yMode val="edge"/>
          <c:x val="0.15312436906925095"/>
          <c:y val="0.13719959604247867"/>
          <c:w val="0.82412955979758118"/>
          <c:h val="0.77578753307139214"/>
        </c:manualLayout>
      </c:layout>
      <c:lineChart>
        <c:grouping val="stacked"/>
        <c:varyColors val="0"/>
        <c:ser>
          <c:idx val="0"/>
          <c:order val="0"/>
          <c:tx>
            <c:strRef>
              <c:f>Sheet1!$B$2</c:f>
              <c:strCache>
                <c:ptCount val="1"/>
                <c:pt idx="0">
                  <c:v>1.109.577.113 messages échangés en 2016</c:v>
                </c:pt>
              </c:strCache>
            </c:strRef>
          </c:tx>
          <c:spPr>
            <a:ln w="47625">
              <a:solidFill>
                <a:srgbClr val="0082B8"/>
              </a:solidFill>
            </a:ln>
          </c:spPr>
          <c:marker>
            <c:symbol val="none"/>
          </c:marker>
          <c:dLbls>
            <c:dLbl>
              <c:idx val="0"/>
              <c:layout>
                <c:manualLayout>
                  <c:x val="-2.8988609108791835E-2"/>
                  <c:y val="0.18418549913102514"/>
                </c:manualLayout>
              </c:layout>
              <c:dLblPos val="r"/>
              <c:showLegendKey val="0"/>
              <c:showVal val="1"/>
              <c:showCatName val="0"/>
              <c:showSerName val="0"/>
              <c:showPercent val="0"/>
              <c:showBubbleSize val="0"/>
            </c:dLbl>
            <c:dLbl>
              <c:idx val="1"/>
              <c:layout>
                <c:manualLayout>
                  <c:x val="-2.8988609108791835E-2"/>
                  <c:y val="0.17230927556438952"/>
                </c:manualLayout>
              </c:layout>
              <c:dLblPos val="r"/>
              <c:showLegendKey val="0"/>
              <c:showVal val="1"/>
              <c:showCatName val="0"/>
              <c:showSerName val="0"/>
              <c:showPercent val="0"/>
              <c:showBubbleSize val="0"/>
            </c:dLbl>
            <c:dLbl>
              <c:idx val="2"/>
              <c:layout>
                <c:manualLayout>
                  <c:x val="-3.0686405214235456E-2"/>
                  <c:y val="0.1922113013956433"/>
                </c:manualLayout>
              </c:layout>
              <c:dLblPos val="r"/>
              <c:showLegendKey val="0"/>
              <c:showVal val="1"/>
              <c:showCatName val="0"/>
              <c:showSerName val="0"/>
              <c:showPercent val="0"/>
              <c:showBubbleSize val="0"/>
            </c:dLbl>
            <c:dLbl>
              <c:idx val="3"/>
              <c:layout>
                <c:manualLayout>
                  <c:x val="-2.8988609108791835E-2"/>
                  <c:y val="0.19925334088922991"/>
                </c:manualLayout>
              </c:layout>
              <c:dLblPos val="r"/>
              <c:showLegendKey val="0"/>
              <c:showVal val="1"/>
              <c:showCatName val="0"/>
              <c:showSerName val="0"/>
              <c:showPercent val="0"/>
              <c:showBubbleSize val="0"/>
            </c:dLbl>
            <c:dLbl>
              <c:idx val="4"/>
              <c:layout>
                <c:manualLayout>
                  <c:x val="-2.8988609108791835E-2"/>
                  <c:y val="0.20816050856420665"/>
                </c:manualLayout>
              </c:layout>
              <c:dLblPos val="r"/>
              <c:showLegendKey val="0"/>
              <c:showVal val="1"/>
              <c:showCatName val="0"/>
              <c:showSerName val="0"/>
              <c:showPercent val="0"/>
              <c:showBubbleSize val="0"/>
            </c:dLbl>
            <c:dLbl>
              <c:idx val="5"/>
              <c:layout>
                <c:manualLayout>
                  <c:x val="-2.8988609108791835E-2"/>
                  <c:y val="0.19628428499757097"/>
                </c:manualLayout>
              </c:layout>
              <c:dLblPos val="r"/>
              <c:showLegendKey val="0"/>
              <c:showVal val="1"/>
              <c:showCatName val="0"/>
              <c:showSerName val="0"/>
              <c:showPercent val="0"/>
              <c:showBubbleSize val="0"/>
            </c:dLbl>
            <c:txPr>
              <a:bodyPr rot="-5400000" vert="horz"/>
              <a:lstStyle/>
              <a:p>
                <a:pPr>
                  <a:defRPr baseline="0">
                    <a:solidFill>
                      <a:srgbClr val="0082B8"/>
                    </a:solidFill>
                  </a:defRPr>
                </a:pPr>
                <a:endParaRPr lang="en-US"/>
              </a:p>
            </c:txPr>
            <c:dLblPos val="b"/>
            <c:showLegendKey val="0"/>
            <c:showVal val="1"/>
            <c:showCatName val="0"/>
            <c:showSerName val="0"/>
            <c:showPercent val="0"/>
            <c:showBubbleSize val="0"/>
            <c:showLeaderLines val="0"/>
          </c:dLbls>
          <c:cat>
            <c:numRef>
              <c:f>Sheet1!$A$3:$A$8</c:f>
              <c:numCache>
                <c:formatCode>General</c:formatCode>
                <c:ptCount val="6"/>
                <c:pt idx="0">
                  <c:v>2011</c:v>
                </c:pt>
                <c:pt idx="1">
                  <c:v>2012</c:v>
                </c:pt>
                <c:pt idx="2">
                  <c:v>2013</c:v>
                </c:pt>
                <c:pt idx="3">
                  <c:v>2014</c:v>
                </c:pt>
                <c:pt idx="4">
                  <c:v>2015</c:v>
                </c:pt>
                <c:pt idx="5">
                  <c:v>2016</c:v>
                </c:pt>
              </c:numCache>
            </c:numRef>
          </c:cat>
          <c:val>
            <c:numRef>
              <c:f>Sheet1!$B$3:$B$8</c:f>
              <c:numCache>
                <c:formatCode>#,##0</c:formatCode>
                <c:ptCount val="6"/>
                <c:pt idx="0">
                  <c:v>722551944</c:v>
                </c:pt>
                <c:pt idx="1">
                  <c:v>784054996</c:v>
                </c:pt>
                <c:pt idx="2">
                  <c:v>945512286</c:v>
                </c:pt>
                <c:pt idx="3">
                  <c:v>1005868869</c:v>
                </c:pt>
                <c:pt idx="4">
                  <c:v>1072549826</c:v>
                </c:pt>
                <c:pt idx="5">
                  <c:v>1109577113</c:v>
                </c:pt>
              </c:numCache>
            </c:numRef>
          </c:val>
          <c:smooth val="0"/>
        </c:ser>
        <c:dLbls>
          <c:showLegendKey val="0"/>
          <c:showVal val="0"/>
          <c:showCatName val="0"/>
          <c:showSerName val="0"/>
          <c:showPercent val="0"/>
          <c:showBubbleSize val="0"/>
        </c:dLbls>
        <c:marker val="1"/>
        <c:smooth val="0"/>
        <c:axId val="100729216"/>
        <c:axId val="100730752"/>
      </c:lineChart>
      <c:catAx>
        <c:axId val="100729216"/>
        <c:scaling>
          <c:orientation val="minMax"/>
        </c:scaling>
        <c:delete val="0"/>
        <c:axPos val="b"/>
        <c:numFmt formatCode="General" sourceLinked="1"/>
        <c:majorTickMark val="out"/>
        <c:minorTickMark val="none"/>
        <c:tickLblPos val="nextTo"/>
        <c:crossAx val="100730752"/>
        <c:crosses val="autoZero"/>
        <c:auto val="1"/>
        <c:lblAlgn val="ctr"/>
        <c:lblOffset val="100"/>
        <c:noMultiLvlLbl val="0"/>
      </c:catAx>
      <c:valAx>
        <c:axId val="100730752"/>
        <c:scaling>
          <c:orientation val="minMax"/>
        </c:scaling>
        <c:delete val="0"/>
        <c:axPos val="l"/>
        <c:majorGridlines>
          <c:spPr>
            <a:ln>
              <a:noFill/>
            </a:ln>
          </c:spPr>
        </c:majorGridlines>
        <c:numFmt formatCode="#,##0" sourceLinked="1"/>
        <c:majorTickMark val="out"/>
        <c:minorTickMark val="none"/>
        <c:tickLblPos val="nextTo"/>
        <c:txPr>
          <a:bodyPr/>
          <a:lstStyle/>
          <a:p>
            <a:pPr>
              <a:defRPr sz="1300" baseline="0"/>
            </a:pPr>
            <a:endParaRPr lang="en-US"/>
          </a:p>
        </c:txPr>
        <c:crossAx val="100729216"/>
        <c:crosses val="autoZero"/>
        <c:crossBetween val="between"/>
      </c:valAx>
    </c:plotArea>
    <c:plotVisOnly val="1"/>
    <c:dispBlanksAs val="gap"/>
    <c:showDLblsOverMax val="0"/>
  </c:chart>
  <c:txPr>
    <a:bodyPr/>
    <a:lstStyle/>
    <a:p>
      <a:pPr>
        <a:defRPr sz="16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aseline="0"/>
            </a:pPr>
            <a:r>
              <a:rPr lang="fr-BE" sz="2400" b="0" baseline="0" dirty="0"/>
              <a:t>CBSS #Messages and IT budget </a:t>
            </a:r>
            <a:r>
              <a:rPr lang="fr-BE" sz="2400" b="0" baseline="0" dirty="0" err="1"/>
              <a:t>evolution</a:t>
            </a:r>
            <a:endParaRPr lang="fr-BE" sz="2400" b="0" baseline="0" dirty="0"/>
          </a:p>
        </c:rich>
      </c:tx>
      <c:layout/>
      <c:overlay val="0"/>
    </c:title>
    <c:autoTitleDeleted val="0"/>
    <c:plotArea>
      <c:layout/>
      <c:lineChart>
        <c:grouping val="standard"/>
        <c:varyColors val="0"/>
        <c:ser>
          <c:idx val="0"/>
          <c:order val="0"/>
          <c:tx>
            <c:strRef>
              <c:f>Sheet1!$B$2</c:f>
              <c:strCache>
                <c:ptCount val="1"/>
                <c:pt idx="0">
                  <c:v># Messages</c:v>
                </c:pt>
              </c:strCache>
            </c:strRef>
          </c:tx>
          <c:spPr>
            <a:ln w="47625">
              <a:solidFill>
                <a:srgbClr val="0099CC"/>
              </a:solidFill>
            </a:ln>
          </c:spPr>
          <c:marker>
            <c:symbol val="none"/>
          </c:marker>
          <c:cat>
            <c:numRef>
              <c:f>Sheet1!$A$3:$A$13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Sheet1!$B$3:$B$13</c:f>
              <c:numCache>
                <c:formatCode>#,##0</c:formatCode>
                <c:ptCount val="11"/>
                <c:pt idx="0">
                  <c:v>511556218</c:v>
                </c:pt>
                <c:pt idx="1">
                  <c:v>656078395</c:v>
                </c:pt>
                <c:pt idx="2">
                  <c:v>685817242</c:v>
                </c:pt>
                <c:pt idx="3">
                  <c:v>806288690</c:v>
                </c:pt>
                <c:pt idx="4">
                  <c:v>699344915</c:v>
                </c:pt>
                <c:pt idx="5">
                  <c:v>722551944</c:v>
                </c:pt>
                <c:pt idx="6">
                  <c:v>784054996</c:v>
                </c:pt>
                <c:pt idx="7">
                  <c:v>945512286</c:v>
                </c:pt>
                <c:pt idx="8">
                  <c:v>1005868869</c:v>
                </c:pt>
                <c:pt idx="9">
                  <c:v>1072549826</c:v>
                </c:pt>
                <c:pt idx="10">
                  <c:v>1109577113</c:v>
                </c:pt>
              </c:numCache>
            </c:numRef>
          </c:val>
          <c:smooth val="0"/>
        </c:ser>
        <c:dLbls>
          <c:showLegendKey val="0"/>
          <c:showVal val="0"/>
          <c:showCatName val="0"/>
          <c:showSerName val="0"/>
          <c:showPercent val="0"/>
          <c:showBubbleSize val="0"/>
        </c:dLbls>
        <c:marker val="1"/>
        <c:smooth val="0"/>
        <c:axId val="100775040"/>
        <c:axId val="100776576"/>
      </c:lineChart>
      <c:lineChart>
        <c:grouping val="standard"/>
        <c:varyColors val="0"/>
        <c:ser>
          <c:idx val="1"/>
          <c:order val="1"/>
          <c:tx>
            <c:strRef>
              <c:f>Sheet1!$C$2</c:f>
              <c:strCache>
                <c:ptCount val="1"/>
                <c:pt idx="0">
                  <c:v>€ IT Budget</c:v>
                </c:pt>
              </c:strCache>
            </c:strRef>
          </c:tx>
          <c:spPr>
            <a:ln w="47625"/>
          </c:spPr>
          <c:marker>
            <c:symbol val="none"/>
          </c:marker>
          <c:cat>
            <c:numRef>
              <c:f>Sheet1!$A$3:$A$13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Sheet1!$C$3:$C$13</c:f>
              <c:numCache>
                <c:formatCode>#,##0</c:formatCode>
                <c:ptCount val="11"/>
                <c:pt idx="0">
                  <c:v>2072402</c:v>
                </c:pt>
                <c:pt idx="1">
                  <c:v>2419883</c:v>
                </c:pt>
                <c:pt idx="2">
                  <c:v>3264787</c:v>
                </c:pt>
                <c:pt idx="3">
                  <c:v>3047051</c:v>
                </c:pt>
                <c:pt idx="4">
                  <c:v>3146838</c:v>
                </c:pt>
                <c:pt idx="5">
                  <c:v>1861930</c:v>
                </c:pt>
                <c:pt idx="6">
                  <c:v>1604952</c:v>
                </c:pt>
                <c:pt idx="7">
                  <c:v>1412850</c:v>
                </c:pt>
                <c:pt idx="8">
                  <c:v>1031671</c:v>
                </c:pt>
                <c:pt idx="9">
                  <c:v>835892</c:v>
                </c:pt>
                <c:pt idx="10">
                  <c:v>841737</c:v>
                </c:pt>
              </c:numCache>
            </c:numRef>
          </c:val>
          <c:smooth val="0"/>
        </c:ser>
        <c:dLbls>
          <c:showLegendKey val="0"/>
          <c:showVal val="0"/>
          <c:showCatName val="0"/>
          <c:showSerName val="0"/>
          <c:showPercent val="0"/>
          <c:showBubbleSize val="0"/>
        </c:dLbls>
        <c:marker val="1"/>
        <c:smooth val="0"/>
        <c:axId val="100788096"/>
        <c:axId val="100786560"/>
      </c:lineChart>
      <c:catAx>
        <c:axId val="100775040"/>
        <c:scaling>
          <c:orientation val="minMax"/>
        </c:scaling>
        <c:delete val="0"/>
        <c:axPos val="b"/>
        <c:numFmt formatCode="General" sourceLinked="1"/>
        <c:majorTickMark val="none"/>
        <c:minorTickMark val="none"/>
        <c:tickLblPos val="nextTo"/>
        <c:txPr>
          <a:bodyPr/>
          <a:lstStyle/>
          <a:p>
            <a:pPr>
              <a:defRPr sz="1600"/>
            </a:pPr>
            <a:endParaRPr lang="en-US"/>
          </a:p>
        </c:txPr>
        <c:crossAx val="100776576"/>
        <c:crosses val="autoZero"/>
        <c:auto val="1"/>
        <c:lblAlgn val="ctr"/>
        <c:lblOffset val="100"/>
        <c:noMultiLvlLbl val="0"/>
      </c:catAx>
      <c:valAx>
        <c:axId val="100776576"/>
        <c:scaling>
          <c:orientation val="minMax"/>
        </c:scaling>
        <c:delete val="0"/>
        <c:axPos val="l"/>
        <c:majorGridlines/>
        <c:numFmt formatCode="#,##0" sourceLinked="1"/>
        <c:majorTickMark val="none"/>
        <c:minorTickMark val="none"/>
        <c:tickLblPos val="nextTo"/>
        <c:txPr>
          <a:bodyPr/>
          <a:lstStyle/>
          <a:p>
            <a:pPr>
              <a:defRPr sz="1300"/>
            </a:pPr>
            <a:endParaRPr lang="en-US"/>
          </a:p>
        </c:txPr>
        <c:crossAx val="100775040"/>
        <c:crosses val="autoZero"/>
        <c:crossBetween val="between"/>
      </c:valAx>
      <c:valAx>
        <c:axId val="100786560"/>
        <c:scaling>
          <c:orientation val="minMax"/>
        </c:scaling>
        <c:delete val="0"/>
        <c:axPos val="r"/>
        <c:numFmt formatCode="#,##0" sourceLinked="1"/>
        <c:majorTickMark val="out"/>
        <c:minorTickMark val="none"/>
        <c:tickLblPos val="nextTo"/>
        <c:txPr>
          <a:bodyPr/>
          <a:lstStyle/>
          <a:p>
            <a:pPr>
              <a:defRPr sz="1300"/>
            </a:pPr>
            <a:endParaRPr lang="en-US"/>
          </a:p>
        </c:txPr>
        <c:crossAx val="100788096"/>
        <c:crosses val="max"/>
        <c:crossBetween val="between"/>
      </c:valAx>
      <c:catAx>
        <c:axId val="100788096"/>
        <c:scaling>
          <c:orientation val="minMax"/>
        </c:scaling>
        <c:delete val="1"/>
        <c:axPos val="b"/>
        <c:numFmt formatCode="General" sourceLinked="1"/>
        <c:majorTickMark val="out"/>
        <c:minorTickMark val="none"/>
        <c:tickLblPos val="nextTo"/>
        <c:crossAx val="100786560"/>
        <c:crosses val="autoZero"/>
        <c:auto val="1"/>
        <c:lblAlgn val="ctr"/>
        <c:lblOffset val="100"/>
        <c:noMultiLvlLbl val="0"/>
      </c:catAx>
    </c:plotArea>
    <c:legend>
      <c:legendPos val="t"/>
      <c:layout/>
      <c:overlay val="0"/>
      <c:txPr>
        <a:bodyPr/>
        <a:lstStyle/>
        <a:p>
          <a:pPr>
            <a:defRPr sz="1800" baseline="0"/>
          </a:pPr>
          <a:endParaRPr lang="en-US"/>
        </a:p>
      </c:txPr>
    </c:legend>
    <c:plotVisOnly val="1"/>
    <c:dispBlanksAs val="gap"/>
    <c:showDLblsOverMax val="0"/>
  </c:chart>
  <c:txPr>
    <a:bodyPr/>
    <a:lstStyle/>
    <a:p>
      <a:pPr>
        <a:defRPr sz="12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27090412217602"/>
          <c:y val="5.5555555555555552E-2"/>
          <c:w val="0.79672910674373376"/>
          <c:h val="0.88888888888888884"/>
        </c:manualLayout>
      </c:layout>
      <c:barChart>
        <c:barDir val="bar"/>
        <c:grouping val="stacked"/>
        <c:varyColors val="0"/>
        <c:ser>
          <c:idx val="0"/>
          <c:order val="0"/>
          <c:tx>
            <c:strRef>
              <c:f>'2016 FR (2)'!$A$2</c:f>
              <c:strCache>
                <c:ptCount val="1"/>
                <c:pt idx="0">
                  <c:v>Très satisfait</c:v>
                </c:pt>
              </c:strCache>
            </c:strRef>
          </c:tx>
          <c:spPr>
            <a:solidFill>
              <a:srgbClr val="8CCA1C">
                <a:alpha val="80000"/>
              </a:srgbClr>
            </a:solidFill>
            <a:ln w="38100">
              <a:solidFill>
                <a:schemeClr val="bg1"/>
              </a:solidFill>
            </a:ln>
          </c:spPr>
          <c:invertIfNegative val="0"/>
          <c:dLbls>
            <c:txPr>
              <a:bodyPr/>
              <a:lstStyle/>
              <a:p>
                <a:pPr>
                  <a:defRPr sz="800" b="1"/>
                </a:pPr>
                <a:endParaRPr lang="en-US"/>
              </a:p>
            </c:txPr>
            <c:showLegendKey val="0"/>
            <c:showVal val="1"/>
            <c:showCatName val="0"/>
            <c:showSerName val="0"/>
            <c:showPercent val="0"/>
            <c:showBubbleSize val="0"/>
            <c:showLeaderLines val="0"/>
          </c:dLbls>
          <c:cat>
            <c:strRef>
              <c:f>'2016 FR (2)'!$B$1:$F$1</c:f>
              <c:strCache>
                <c:ptCount val="5"/>
                <c:pt idx="0">
                  <c:v>Sécurité de l'information</c:v>
                </c:pt>
                <c:pt idx="1">
                  <c:v>Gestion des priorités et projets</c:v>
                </c:pt>
                <c:pt idx="2">
                  <c:v>Services</c:v>
                </c:pt>
                <c:pt idx="3">
                  <c:v>Support</c:v>
                </c:pt>
                <c:pt idx="4">
                  <c:v>Disponibilité et performance</c:v>
                </c:pt>
              </c:strCache>
            </c:strRef>
          </c:cat>
          <c:val>
            <c:numRef>
              <c:f>'2016 FR (2)'!$B$2:$F$2</c:f>
              <c:numCache>
                <c:formatCode>0%</c:formatCode>
                <c:ptCount val="5"/>
                <c:pt idx="0">
                  <c:v>0.34</c:v>
                </c:pt>
                <c:pt idx="1">
                  <c:v>0.16</c:v>
                </c:pt>
                <c:pt idx="2">
                  <c:v>7.5999999999999998E-2</c:v>
                </c:pt>
                <c:pt idx="3">
                  <c:v>0.25600000000000001</c:v>
                </c:pt>
                <c:pt idx="4">
                  <c:v>0.24</c:v>
                </c:pt>
              </c:numCache>
            </c:numRef>
          </c:val>
        </c:ser>
        <c:ser>
          <c:idx val="1"/>
          <c:order val="1"/>
          <c:tx>
            <c:strRef>
              <c:f>'2016 FR (2)'!$A$3</c:f>
              <c:strCache>
                <c:ptCount val="1"/>
                <c:pt idx="0">
                  <c:v>Satisfait</c:v>
                </c:pt>
              </c:strCache>
            </c:strRef>
          </c:tx>
          <c:spPr>
            <a:solidFill>
              <a:srgbClr val="5591C3">
                <a:alpha val="84706"/>
              </a:srgbClr>
            </a:solidFill>
            <a:ln w="38100">
              <a:solidFill>
                <a:schemeClr val="bg1"/>
              </a:solidFill>
            </a:ln>
          </c:spPr>
          <c:invertIfNegative val="0"/>
          <c:dLbls>
            <c:txPr>
              <a:bodyPr/>
              <a:lstStyle/>
              <a:p>
                <a:pPr algn="ctr">
                  <a:defRPr lang="en-US" sz="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dLbls>
          <c:cat>
            <c:strRef>
              <c:f>'2016 FR (2)'!$B$1:$F$1</c:f>
              <c:strCache>
                <c:ptCount val="5"/>
                <c:pt idx="0">
                  <c:v>Sécurité de l'information</c:v>
                </c:pt>
                <c:pt idx="1">
                  <c:v>Gestion des priorités et projets</c:v>
                </c:pt>
                <c:pt idx="2">
                  <c:v>Services</c:v>
                </c:pt>
                <c:pt idx="3">
                  <c:v>Support</c:v>
                </c:pt>
                <c:pt idx="4">
                  <c:v>Disponibilité et performance</c:v>
                </c:pt>
              </c:strCache>
            </c:strRef>
          </c:cat>
          <c:val>
            <c:numRef>
              <c:f>'2016 FR (2)'!$B$3:$F$3</c:f>
              <c:numCache>
                <c:formatCode>0%</c:formatCode>
                <c:ptCount val="5"/>
                <c:pt idx="0">
                  <c:v>0.56000000000000005</c:v>
                </c:pt>
                <c:pt idx="1">
                  <c:v>0.64</c:v>
                </c:pt>
                <c:pt idx="2">
                  <c:v>0.48799999999999999</c:v>
                </c:pt>
                <c:pt idx="3">
                  <c:v>0.54800000000000004</c:v>
                </c:pt>
                <c:pt idx="4">
                  <c:v>0.61750000000000005</c:v>
                </c:pt>
              </c:numCache>
            </c:numRef>
          </c:val>
        </c:ser>
        <c:ser>
          <c:idx val="2"/>
          <c:order val="2"/>
          <c:tx>
            <c:strRef>
              <c:f>'2016 FR (2)'!$A$4</c:f>
              <c:strCache>
                <c:ptCount val="1"/>
                <c:pt idx="0">
                  <c:v>Peu satisfait</c:v>
                </c:pt>
              </c:strCache>
            </c:strRef>
          </c:tx>
          <c:spPr>
            <a:solidFill>
              <a:srgbClr val="FA7D00">
                <a:alpha val="89804"/>
              </a:srgbClr>
            </a:solidFill>
            <a:ln w="38100">
              <a:solidFill>
                <a:schemeClr val="bg1"/>
              </a:solidFill>
            </a:ln>
          </c:spPr>
          <c:invertIfNegative val="0"/>
          <c:dLbls>
            <c:txPr>
              <a:bodyPr/>
              <a:lstStyle/>
              <a:p>
                <a:pPr algn="ctr">
                  <a:defRPr lang="en-US" sz="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dLbls>
          <c:cat>
            <c:strRef>
              <c:f>'2016 FR (2)'!$B$1:$F$1</c:f>
              <c:strCache>
                <c:ptCount val="5"/>
                <c:pt idx="0">
                  <c:v>Sécurité de l'information</c:v>
                </c:pt>
                <c:pt idx="1">
                  <c:v>Gestion des priorités et projets</c:v>
                </c:pt>
                <c:pt idx="2">
                  <c:v>Services</c:v>
                </c:pt>
                <c:pt idx="3">
                  <c:v>Support</c:v>
                </c:pt>
                <c:pt idx="4">
                  <c:v>Disponibilité et performance</c:v>
                </c:pt>
              </c:strCache>
            </c:strRef>
          </c:cat>
          <c:val>
            <c:numRef>
              <c:f>'2016 FR (2)'!$B$4:$F$4</c:f>
              <c:numCache>
                <c:formatCode>0%</c:formatCode>
                <c:ptCount val="5"/>
                <c:pt idx="0">
                  <c:v>0.06</c:v>
                </c:pt>
                <c:pt idx="1">
                  <c:v>0.12</c:v>
                </c:pt>
                <c:pt idx="2">
                  <c:v>3.2000000000000001E-2</c:v>
                </c:pt>
                <c:pt idx="3">
                  <c:v>8.2000000000000003E-2</c:v>
                </c:pt>
                <c:pt idx="4">
                  <c:v>0.03</c:v>
                </c:pt>
              </c:numCache>
            </c:numRef>
          </c:val>
        </c:ser>
        <c:ser>
          <c:idx val="3"/>
          <c:order val="3"/>
          <c:tx>
            <c:strRef>
              <c:f>'2016 FR (2)'!$A$5</c:f>
              <c:strCache>
                <c:ptCount val="1"/>
                <c:pt idx="0">
                  <c:v>Pas satisfait</c:v>
                </c:pt>
              </c:strCache>
            </c:strRef>
          </c:tx>
          <c:spPr>
            <a:solidFill>
              <a:srgbClr val="FF3300"/>
            </a:solidFill>
            <a:ln w="9525">
              <a:solidFill>
                <a:schemeClr val="bg1"/>
              </a:solidFill>
            </a:ln>
          </c:spPr>
          <c:invertIfNegative val="0"/>
          <c:cat>
            <c:strRef>
              <c:f>'2016 FR (2)'!$B$1:$F$1</c:f>
              <c:strCache>
                <c:ptCount val="5"/>
                <c:pt idx="0">
                  <c:v>Sécurité de l'information</c:v>
                </c:pt>
                <c:pt idx="1">
                  <c:v>Gestion des priorités et projets</c:v>
                </c:pt>
                <c:pt idx="2">
                  <c:v>Services</c:v>
                </c:pt>
                <c:pt idx="3">
                  <c:v>Support</c:v>
                </c:pt>
                <c:pt idx="4">
                  <c:v>Disponibilité et performance</c:v>
                </c:pt>
              </c:strCache>
            </c:strRef>
          </c:cat>
          <c:val>
            <c:numRef>
              <c:f>'2016 FR (2)'!$B$5:$F$5</c:f>
              <c:numCache>
                <c:formatCode>0%</c:formatCode>
                <c:ptCount val="5"/>
                <c:pt idx="0">
                  <c:v>0</c:v>
                </c:pt>
                <c:pt idx="1">
                  <c:v>0</c:v>
                </c:pt>
                <c:pt idx="2">
                  <c:v>0</c:v>
                </c:pt>
                <c:pt idx="3">
                  <c:v>2.4E-2</c:v>
                </c:pt>
                <c:pt idx="4">
                  <c:v>0</c:v>
                </c:pt>
              </c:numCache>
            </c:numRef>
          </c:val>
        </c:ser>
        <c:ser>
          <c:idx val="4"/>
          <c:order val="4"/>
          <c:tx>
            <c:strRef>
              <c:f>'2016 FR (2)'!$A$6</c:f>
              <c:strCache>
                <c:ptCount val="1"/>
                <c:pt idx="0">
                  <c:v>Sans avis</c:v>
                </c:pt>
              </c:strCache>
            </c:strRef>
          </c:tx>
          <c:spPr>
            <a:solidFill>
              <a:schemeClr val="bg2">
                <a:lumMod val="90000"/>
              </a:schemeClr>
            </a:solidFill>
            <a:ln w="31750">
              <a:solidFill>
                <a:schemeClr val="bg1"/>
              </a:solidFill>
            </a:ln>
          </c:spPr>
          <c:invertIfNegative val="0"/>
          <c:dLbls>
            <c:txPr>
              <a:bodyPr/>
              <a:lstStyle/>
              <a:p>
                <a:pPr>
                  <a:defRPr sz="800"/>
                </a:pPr>
                <a:endParaRPr lang="en-US"/>
              </a:p>
            </c:txPr>
            <c:showLegendKey val="0"/>
            <c:showVal val="1"/>
            <c:showCatName val="0"/>
            <c:showSerName val="0"/>
            <c:showPercent val="0"/>
            <c:showBubbleSize val="0"/>
            <c:showLeaderLines val="0"/>
          </c:dLbls>
          <c:cat>
            <c:strRef>
              <c:f>'2016 FR (2)'!$B$1:$F$1</c:f>
              <c:strCache>
                <c:ptCount val="5"/>
                <c:pt idx="0">
                  <c:v>Sécurité de l'information</c:v>
                </c:pt>
                <c:pt idx="1">
                  <c:v>Gestion des priorités et projets</c:v>
                </c:pt>
                <c:pt idx="2">
                  <c:v>Services</c:v>
                </c:pt>
                <c:pt idx="3">
                  <c:v>Support</c:v>
                </c:pt>
                <c:pt idx="4">
                  <c:v>Disponibilité et performance</c:v>
                </c:pt>
              </c:strCache>
            </c:strRef>
          </c:cat>
          <c:val>
            <c:numRef>
              <c:f>'2016 FR (2)'!$B$6:$F$6</c:f>
              <c:numCache>
                <c:formatCode>0%</c:formatCode>
                <c:ptCount val="5"/>
                <c:pt idx="0">
                  <c:v>0.04</c:v>
                </c:pt>
                <c:pt idx="1">
                  <c:v>0.08</c:v>
                </c:pt>
                <c:pt idx="2">
                  <c:v>0.4</c:v>
                </c:pt>
                <c:pt idx="3">
                  <c:v>0.09</c:v>
                </c:pt>
                <c:pt idx="4">
                  <c:v>0.11</c:v>
                </c:pt>
              </c:numCache>
            </c:numRef>
          </c:val>
        </c:ser>
        <c:dLbls>
          <c:showLegendKey val="0"/>
          <c:showVal val="0"/>
          <c:showCatName val="0"/>
          <c:showSerName val="0"/>
          <c:showPercent val="0"/>
          <c:showBubbleSize val="0"/>
        </c:dLbls>
        <c:gapWidth val="30"/>
        <c:overlap val="100"/>
        <c:axId val="101044224"/>
        <c:axId val="101045760"/>
      </c:barChart>
      <c:catAx>
        <c:axId val="101044224"/>
        <c:scaling>
          <c:orientation val="minMax"/>
        </c:scaling>
        <c:delete val="0"/>
        <c:axPos val="l"/>
        <c:majorTickMark val="out"/>
        <c:minorTickMark val="none"/>
        <c:tickLblPos val="nextTo"/>
        <c:crossAx val="101045760"/>
        <c:crosses val="autoZero"/>
        <c:auto val="1"/>
        <c:lblAlgn val="ctr"/>
        <c:lblOffset val="100"/>
        <c:noMultiLvlLbl val="0"/>
      </c:catAx>
      <c:valAx>
        <c:axId val="101045760"/>
        <c:scaling>
          <c:orientation val="minMax"/>
        </c:scaling>
        <c:delete val="1"/>
        <c:axPos val="b"/>
        <c:numFmt formatCode="0%" sourceLinked="1"/>
        <c:majorTickMark val="out"/>
        <c:minorTickMark val="none"/>
        <c:tickLblPos val="nextTo"/>
        <c:crossAx val="101044224"/>
        <c:crosses val="autoZero"/>
        <c:crossBetween val="between"/>
      </c:valAx>
      <c:spPr>
        <a:noFill/>
        <a:ln w="25400">
          <a:solidFill>
            <a:schemeClr val="bg1"/>
          </a:solid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800" dirty="0" smtClean="0"/>
            <a:t>Regering</a:t>
          </a:r>
          <a:endParaRPr lang="nl-BE" sz="18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chemeClr val="tx2">
              <a:lumMod val="50000"/>
            </a:schemeClr>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chemeClr val="tx2">
              <a:lumMod val="50000"/>
            </a:schemeClr>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FODs/PODs</a:t>
          </a:r>
          <a:r>
            <a:rPr dirty="0"/>
            <a:t/>
          </a:r>
          <a:br>
            <a:rPr dirty="0"/>
          </a:br>
          <a:r>
            <a:rPr lang="nl-BE" sz="1600" dirty="0" smtClean="0"/>
            <a:t>(Horizontale FOD, FOD FIN, Belnet, …)</a:t>
          </a:r>
          <a:endParaRPr lang="nl-BE" sz="1600" dirty="0"/>
        </a:p>
      </dgm:t>
    </dgm:pt>
    <dgm:pt modelId="{8EAB2EAF-293E-4BF8-B15C-04C4020C711D}" type="parTrans" cxnId="{BA1711C6-F7C1-47B3-85DA-41D052D91703}">
      <dgm:prSet/>
      <dgm:spPr>
        <a:ln>
          <a:solidFill>
            <a:schemeClr val="tx2">
              <a:lumMod val="50000"/>
            </a:schemeClr>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OISZ/ION (KSZ, ...)</a:t>
          </a:r>
          <a:endParaRPr lang="nl-BE" sz="1600" dirty="0"/>
        </a:p>
      </dgm:t>
    </dgm:pt>
    <dgm:pt modelId="{B7D6A699-EE8D-44A7-B75B-34C841BCA3B8}" type="parTrans" cxnId="{74C09B2B-C49D-443D-A64B-6E9EC157AC05}">
      <dgm:prSet/>
      <dgm:spPr>
        <a:ln>
          <a:solidFill>
            <a:schemeClr val="tx2">
              <a:lumMod val="50000"/>
            </a:schemeClr>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Vereniging van FODs/PODs/ ION</a:t>
          </a:r>
          <a:endParaRPr lang="nl-BE" sz="1600" dirty="0"/>
        </a:p>
      </dgm:t>
    </dgm:pt>
    <dgm:pt modelId="{E3046455-3174-4E7D-81DB-C305D1125A45}" type="parTrans" cxnId="{85970516-D158-4413-97AC-8933BFF15FBD}">
      <dgm:prSet/>
      <dgm:spPr>
        <a:ln>
          <a:solidFill>
            <a:schemeClr val="tx2">
              <a:lumMod val="50000"/>
            </a:schemeClr>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Privé-ICT-firma’s o.l.v. FOD/OISZ/... </a:t>
          </a:r>
          <a:endParaRPr lang="nl-BE" sz="1600" dirty="0"/>
        </a:p>
      </dgm:t>
    </dgm:pt>
    <dgm:pt modelId="{F7CFAA3F-3ECE-4546-92EE-B235278F1C15}" type="parTrans" cxnId="{11453AD5-D6AE-4645-90E2-52428AD3390E}">
      <dgm:prSet/>
      <dgm:spPr>
        <a:ln>
          <a:solidFill>
            <a:schemeClr val="tx2">
              <a:lumMod val="50000"/>
            </a:schemeClr>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D859DC6E-3287-42B8-9776-AE95B2FC70C3}" type="presOf" srcId="{5F2AE96D-6AA0-4924-A53B-2425DDED6264}" destId="{DA09A7DB-7503-4C8C-93E2-88A6921B7EEA}" srcOrd="0" destOrd="0" presId="urn:microsoft.com/office/officeart/2005/8/layout/hierarchy6"/>
    <dgm:cxn modelId="{83BC0CCB-4BF3-4384-BD34-7A72471CEB77}" type="presOf" srcId="{A317CABF-C4D3-4E46-8CB2-F1BF8C0DDA94}" destId="{604BF32C-DEF7-4466-8382-C91F28728D50}" srcOrd="0" destOrd="0" presId="urn:microsoft.com/office/officeart/2005/8/layout/hierarchy6"/>
    <dgm:cxn modelId="{185454E0-56AD-4844-A171-D185C46B67AE}" type="presOf" srcId="{AF21F6B1-F4B5-49AB-AA90-887358530BF3}" destId="{FC62007E-0289-41CD-808B-B2867874EBE1}"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FA3D8093-09ED-4F0E-BE31-EBB399664F7F}" type="presOf" srcId="{F7CFAA3F-3ECE-4546-92EE-B235278F1C15}" destId="{CB131D3F-5060-48D1-BCD5-E503DCC482AE}" srcOrd="0" destOrd="0" presId="urn:microsoft.com/office/officeart/2005/8/layout/hierarchy6"/>
    <dgm:cxn modelId="{C4D4CF44-B50B-4CEC-9565-5861755E4D09}" type="presOf" srcId="{B7D6A699-EE8D-44A7-B75B-34C841BCA3B8}" destId="{16DB20CB-D959-404A-86D4-DBD9F03D41C8}" srcOrd="0" destOrd="0" presId="urn:microsoft.com/office/officeart/2005/8/layout/hierarchy6"/>
    <dgm:cxn modelId="{79CC3BE8-AC12-4DED-81ED-8B6EFC8C572C}" type="presOf" srcId="{96D8B4D9-92FF-4D1C-8111-B74FCEAD93D0}" destId="{EFBDBDBB-F016-42CB-9185-D17AE18730A2}" srcOrd="0" destOrd="0" presId="urn:microsoft.com/office/officeart/2005/8/layout/hierarchy6"/>
    <dgm:cxn modelId="{52D0D696-80A2-450D-89A3-97399872E767}" type="presOf" srcId="{10BCECCC-3286-41B1-BE04-C771606F7820}" destId="{0C15A292-2059-4B9C-9C47-E66478AFF3EC}" srcOrd="0" destOrd="0" presId="urn:microsoft.com/office/officeart/2005/8/layout/hierarchy6"/>
    <dgm:cxn modelId="{1EE9A8F9-C96A-4E58-86E8-26FB8B457ACE}" type="presOf" srcId="{E3046455-3174-4E7D-81DB-C305D1125A45}" destId="{040AE0B6-74FA-4EA9-BB98-39A17B3C414B}"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3E09FE85-6AB4-4B26-A137-C7C106CF46C2}" type="presOf" srcId="{D5877657-DD1C-4DF1-9C8B-74C149441555}" destId="{ED81BA74-ED83-4275-917A-DA21C4B264F1}" srcOrd="0" destOrd="0" presId="urn:microsoft.com/office/officeart/2005/8/layout/hierarchy6"/>
    <dgm:cxn modelId="{43576F99-E3F9-4266-B452-2C43EF6BF113}" type="presOf" srcId="{8931F1E0-7628-4BEB-84A4-BC1CEF98712D}" destId="{2ABDDC3B-0E3F-4094-B2A0-81DDA2235859}" srcOrd="0" destOrd="0" presId="urn:microsoft.com/office/officeart/2005/8/layout/hierarchy6"/>
    <dgm:cxn modelId="{8172E3DD-15EF-49DD-BD74-87E7CCA52130}" srcId="{A317CABF-C4D3-4E46-8CB2-F1BF8C0DDA94}" destId="{96D8B4D9-92FF-4D1C-8111-B74FCEAD93D0}" srcOrd="0" destOrd="0" parTransId="{87D37558-7AA3-40EE-897D-AC94FFD5C4C6}" sibTransId="{F7F5AE2F-164C-4CBD-B1F1-34D03D93B765}"/>
    <dgm:cxn modelId="{DF3A7823-50EF-49A6-9B7C-5FC46F10E873}" type="presOf" srcId="{36C890F9-09F1-4E78-8C45-63FE13A49FCE}" destId="{E753885E-5E29-4AA1-97C6-E523B79A20E0}" srcOrd="0" destOrd="0" presId="urn:microsoft.com/office/officeart/2005/8/layout/hierarchy6"/>
    <dgm:cxn modelId="{3C8EA7BE-B7BF-4D50-B2AB-F7F26EA3B520}" type="presOf" srcId="{F430EE30-5580-4F71-8518-C178E57E206D}" destId="{69F70529-B724-4F85-8AAE-BA0FB5B39E22}"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4992515-1423-4045-AB54-D3666774D513}" type="presOf" srcId="{8EAB2EAF-293E-4BF8-B15C-04C4020C711D}" destId="{10FA042D-5615-4BF9-958C-81FFB5A6DD35}"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270C06D3-28D7-4375-BF2C-F1A9A4D1F262}" type="presOf" srcId="{38B411DE-4B5E-4B7B-8930-D6C1F48E34F0}" destId="{1719D184-4BDA-4438-BCFC-3C8F0189EFDE}" srcOrd="0" destOrd="0" presId="urn:microsoft.com/office/officeart/2005/8/layout/hierarchy6"/>
    <dgm:cxn modelId="{83B586FE-1ECE-400F-AFEB-DAD9BF498D5B}" type="presParOf" srcId="{604BF32C-DEF7-4466-8382-C91F28728D50}" destId="{289A5DB4-DE7B-434B-BADD-FD6629BAE3DF}" srcOrd="0" destOrd="0" presId="urn:microsoft.com/office/officeart/2005/8/layout/hierarchy6"/>
    <dgm:cxn modelId="{729FB69A-301E-4230-8711-F8D82ECC3DD6}" type="presParOf" srcId="{289A5DB4-DE7B-434B-BADD-FD6629BAE3DF}" destId="{AACED06D-AD31-47F4-8948-873838845214}" srcOrd="0" destOrd="0" presId="urn:microsoft.com/office/officeart/2005/8/layout/hierarchy6"/>
    <dgm:cxn modelId="{D346AF5C-00E5-4204-99F4-7196FBD78C44}" type="presParOf" srcId="{AACED06D-AD31-47F4-8948-873838845214}" destId="{A84C74B8-D5F8-4C63-B6AE-C740EC012BCD}" srcOrd="0" destOrd="0" presId="urn:microsoft.com/office/officeart/2005/8/layout/hierarchy6"/>
    <dgm:cxn modelId="{21901E68-897F-4465-817E-AE66EFD58C6F}" type="presParOf" srcId="{A84C74B8-D5F8-4C63-B6AE-C740EC012BCD}" destId="{EFBDBDBB-F016-42CB-9185-D17AE18730A2}" srcOrd="0" destOrd="0" presId="urn:microsoft.com/office/officeart/2005/8/layout/hierarchy6"/>
    <dgm:cxn modelId="{28BFBC15-418D-4D02-B27D-542129E1F43A}" type="presParOf" srcId="{A84C74B8-D5F8-4C63-B6AE-C740EC012BCD}" destId="{87C704E9-22F4-4374-96C3-69F5CAD1DB1C}" srcOrd="1" destOrd="0" presId="urn:microsoft.com/office/officeart/2005/8/layout/hierarchy6"/>
    <dgm:cxn modelId="{A94796E6-D105-4EAE-AB33-FA22B5E19633}" type="presParOf" srcId="{87C704E9-22F4-4374-96C3-69F5CAD1DB1C}" destId="{E753885E-5E29-4AA1-97C6-E523B79A20E0}" srcOrd="0" destOrd="0" presId="urn:microsoft.com/office/officeart/2005/8/layout/hierarchy6"/>
    <dgm:cxn modelId="{D2189FD6-49E5-4ACD-BE30-C25DAD1C7E62}" type="presParOf" srcId="{87C704E9-22F4-4374-96C3-69F5CAD1DB1C}" destId="{F199B688-71AA-46D0-8335-ADF92C47C0DE}" srcOrd="1" destOrd="0" presId="urn:microsoft.com/office/officeart/2005/8/layout/hierarchy6"/>
    <dgm:cxn modelId="{4B563DA8-D2DF-46C6-86E9-69386D83252F}" type="presParOf" srcId="{F199B688-71AA-46D0-8335-ADF92C47C0DE}" destId="{FC62007E-0289-41CD-808B-B2867874EBE1}" srcOrd="0" destOrd="0" presId="urn:microsoft.com/office/officeart/2005/8/layout/hierarchy6"/>
    <dgm:cxn modelId="{176C0612-B8DF-4E9F-A12C-6BA28DC98B7A}" type="presParOf" srcId="{F199B688-71AA-46D0-8335-ADF92C47C0DE}" destId="{17BB4D9A-058A-49FF-9C88-03AE3DFD27D8}" srcOrd="1" destOrd="0" presId="urn:microsoft.com/office/officeart/2005/8/layout/hierarchy6"/>
    <dgm:cxn modelId="{F2F65E7C-791B-4A80-A9F3-258146CD9AB0}" type="presParOf" srcId="{17BB4D9A-058A-49FF-9C88-03AE3DFD27D8}" destId="{2ABDDC3B-0E3F-4094-B2A0-81DDA2235859}" srcOrd="0" destOrd="0" presId="urn:microsoft.com/office/officeart/2005/8/layout/hierarchy6"/>
    <dgm:cxn modelId="{39CFB427-3DB4-488F-86B0-36A8E5E5E53E}" type="presParOf" srcId="{17BB4D9A-058A-49FF-9C88-03AE3DFD27D8}" destId="{46DB721C-FC66-4A6D-B0C7-4838A570E708}" srcOrd="1" destOrd="0" presId="urn:microsoft.com/office/officeart/2005/8/layout/hierarchy6"/>
    <dgm:cxn modelId="{677E8F11-09E3-4942-9BA3-AA4A35564CC6}" type="presParOf" srcId="{46DB721C-FC66-4A6D-B0C7-4838A570E708}" destId="{1719D184-4BDA-4438-BCFC-3C8F0189EFDE}" srcOrd="0" destOrd="0" presId="urn:microsoft.com/office/officeart/2005/8/layout/hierarchy6"/>
    <dgm:cxn modelId="{671E97A4-B486-43BA-A169-04F59D60B923}" type="presParOf" srcId="{46DB721C-FC66-4A6D-B0C7-4838A570E708}" destId="{87D81BB3-A358-4DD2-BFA3-25700280D231}" srcOrd="1" destOrd="0" presId="urn:microsoft.com/office/officeart/2005/8/layout/hierarchy6"/>
    <dgm:cxn modelId="{163CC1BF-D1F7-47D6-B81F-0755A3FD78E1}" type="presParOf" srcId="{87D81BB3-A358-4DD2-BFA3-25700280D231}" destId="{10FA042D-5615-4BF9-958C-81FFB5A6DD35}" srcOrd="0" destOrd="0" presId="urn:microsoft.com/office/officeart/2005/8/layout/hierarchy6"/>
    <dgm:cxn modelId="{C70B6D8D-C2F5-4763-B552-2053770251A7}" type="presParOf" srcId="{87D81BB3-A358-4DD2-BFA3-25700280D231}" destId="{68128852-1A94-46BF-986E-52DDA8CBD552}" srcOrd="1" destOrd="0" presId="urn:microsoft.com/office/officeart/2005/8/layout/hierarchy6"/>
    <dgm:cxn modelId="{839AC49D-FD43-4708-97AD-4DABDDEA5A6A}" type="presParOf" srcId="{68128852-1A94-46BF-986E-52DDA8CBD552}" destId="{69F70529-B724-4F85-8AAE-BA0FB5B39E22}" srcOrd="0" destOrd="0" presId="urn:microsoft.com/office/officeart/2005/8/layout/hierarchy6"/>
    <dgm:cxn modelId="{34D68E45-9B0A-4F37-AC56-1BDC20631DDD}" type="presParOf" srcId="{68128852-1A94-46BF-986E-52DDA8CBD552}" destId="{A5AB88D3-5F22-4E42-8A3C-08F45849A1CF}" srcOrd="1" destOrd="0" presId="urn:microsoft.com/office/officeart/2005/8/layout/hierarchy6"/>
    <dgm:cxn modelId="{3C4CE4EB-94FF-4CC5-B85E-702C2D841861}" type="presParOf" srcId="{87D81BB3-A358-4DD2-BFA3-25700280D231}" destId="{16DB20CB-D959-404A-86D4-DBD9F03D41C8}" srcOrd="2" destOrd="0" presId="urn:microsoft.com/office/officeart/2005/8/layout/hierarchy6"/>
    <dgm:cxn modelId="{1F6C4144-E306-44FE-83DF-905BC049608B}" type="presParOf" srcId="{87D81BB3-A358-4DD2-BFA3-25700280D231}" destId="{5479D8CD-E0C4-4DF4-965C-69F44E106FAB}" srcOrd="3" destOrd="0" presId="urn:microsoft.com/office/officeart/2005/8/layout/hierarchy6"/>
    <dgm:cxn modelId="{80D6FADD-F766-49FF-B60E-A201A4B2DA61}" type="presParOf" srcId="{5479D8CD-E0C4-4DF4-965C-69F44E106FAB}" destId="{0C15A292-2059-4B9C-9C47-E66478AFF3EC}" srcOrd="0" destOrd="0" presId="urn:microsoft.com/office/officeart/2005/8/layout/hierarchy6"/>
    <dgm:cxn modelId="{44794191-627E-4B5A-B8EB-0C849F3B058C}" type="presParOf" srcId="{5479D8CD-E0C4-4DF4-965C-69F44E106FAB}" destId="{831469DF-BC44-4131-848A-A8B29B0AA5C7}" srcOrd="1" destOrd="0" presId="urn:microsoft.com/office/officeart/2005/8/layout/hierarchy6"/>
    <dgm:cxn modelId="{AF17F1A6-9700-466E-942D-179947A5A245}" type="presParOf" srcId="{87D81BB3-A358-4DD2-BFA3-25700280D231}" destId="{040AE0B6-74FA-4EA9-BB98-39A17B3C414B}" srcOrd="4" destOrd="0" presId="urn:microsoft.com/office/officeart/2005/8/layout/hierarchy6"/>
    <dgm:cxn modelId="{98E4A636-F6CC-400A-992A-378BA47F8A19}" type="presParOf" srcId="{87D81BB3-A358-4DD2-BFA3-25700280D231}" destId="{19A1C920-E555-45AD-AC9F-346DBA47834F}" srcOrd="5" destOrd="0" presId="urn:microsoft.com/office/officeart/2005/8/layout/hierarchy6"/>
    <dgm:cxn modelId="{091FDC61-6523-4BA5-B308-3EE33D8E2F4C}" type="presParOf" srcId="{19A1C920-E555-45AD-AC9F-346DBA47834F}" destId="{DA09A7DB-7503-4C8C-93E2-88A6921B7EEA}" srcOrd="0" destOrd="0" presId="urn:microsoft.com/office/officeart/2005/8/layout/hierarchy6"/>
    <dgm:cxn modelId="{D749FA89-59AB-4CB9-A00D-DDF64E62CDFC}" type="presParOf" srcId="{19A1C920-E555-45AD-AC9F-346DBA47834F}" destId="{9D9C7E91-4374-4874-9F63-A9226241D523}" srcOrd="1" destOrd="0" presId="urn:microsoft.com/office/officeart/2005/8/layout/hierarchy6"/>
    <dgm:cxn modelId="{6CF0A2B3-E37B-41B2-B6AB-6C8EB19C880E}" type="presParOf" srcId="{87D81BB3-A358-4DD2-BFA3-25700280D231}" destId="{CB131D3F-5060-48D1-BCD5-E503DCC482AE}" srcOrd="6" destOrd="0" presId="urn:microsoft.com/office/officeart/2005/8/layout/hierarchy6"/>
    <dgm:cxn modelId="{B1A60D9E-C8A7-49FE-8A24-82A0C95552D3}" type="presParOf" srcId="{87D81BB3-A358-4DD2-BFA3-25700280D231}" destId="{7137467F-8AC4-4131-97C6-D48AA837876B}" srcOrd="7" destOrd="0" presId="urn:microsoft.com/office/officeart/2005/8/layout/hierarchy6"/>
    <dgm:cxn modelId="{F2411B1B-2D78-4C3D-8ACD-CB3DE461537D}" type="presParOf" srcId="{7137467F-8AC4-4131-97C6-D48AA837876B}" destId="{ED81BA74-ED83-4275-917A-DA21C4B264F1}" srcOrd="0" destOrd="0" presId="urn:microsoft.com/office/officeart/2005/8/layout/hierarchy6"/>
    <dgm:cxn modelId="{971C9B4C-1EFB-4466-A2B9-4F32769CAC99}" type="presParOf" srcId="{7137467F-8AC4-4131-97C6-D48AA837876B}" destId="{64C9E638-BE39-4BE4-AE91-D70D6DD27F39}" srcOrd="1" destOrd="0" presId="urn:microsoft.com/office/officeart/2005/8/layout/hierarchy6"/>
    <dgm:cxn modelId="{AACB7DB2-F8EF-4F6C-8CEC-AB04EACE74E4}"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dirty="0" smtClean="0"/>
            <a:t>Regering</a:t>
          </a:r>
          <a:endParaRPr lang="nl-BE" sz="18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FODs/PODs</a:t>
          </a:r>
          <a:r>
            <a:rPr kern="1200" dirty="0"/>
            <a:t/>
          </a:r>
          <a:br>
            <a:rPr kern="1200" dirty="0"/>
          </a:br>
          <a:r>
            <a:rPr lang="nl-BE" sz="1600" kern="1200" dirty="0" smtClean="0"/>
            <a:t>(Horizontale FOD, FOD FIN, Belnet, …)</a:t>
          </a:r>
          <a:endParaRPr lang="nl-BE" sz="16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OISZ/ION (KSZ,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Vereniging van FODs/PODs/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Privé-ICT-firma’s o.l.v. FOD/OISZ/...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1/24/2017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1/24/2017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21</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23</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24</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dirty="0" smtClean="0"/>
              <a:t>22/01/2015</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350"/>
            <a:chOff x="4407024" y="1916832"/>
            <a:chExt cx="4269432" cy="2800767"/>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dirty="0" smtClean="0">
                  <a:solidFill>
                    <a:srgbClr val="0D0D0D"/>
                  </a:solidFill>
                  <a:sym typeface="Arial" charset="0"/>
                </a:rPr>
                <a:t>Frank </a:t>
              </a:r>
              <a:r>
                <a:rPr lang="fr-BE" sz="1600" dirty="0" err="1" smtClean="0">
                  <a:solidFill>
                    <a:srgbClr val="0D0D0D"/>
                  </a:solidFill>
                  <a:sym typeface="Arial" charset="0"/>
                </a:rPr>
                <a:t>Robben</a:t>
              </a:r>
              <a:endParaRPr lang="fr-BE" sz="1600" dirty="0" smtClean="0">
                <a:solidFill>
                  <a:srgbClr val="0D0D0D"/>
                </a:solidFill>
                <a:sym typeface="Arial" charset="0"/>
              </a:endParaRPr>
            </a:p>
            <a:p>
              <a:pPr>
                <a:defRPr/>
              </a:pPr>
              <a:r>
                <a:rPr lang="fr-BE" sz="1600" dirty="0" smtClean="0">
                  <a:solidFill>
                    <a:srgbClr val="7F7F7F"/>
                  </a:solidFill>
                  <a:sym typeface="Arial" charset="0"/>
                </a:rPr>
                <a:t>Administrateur général  </a:t>
              </a:r>
            </a:p>
            <a:p>
              <a:pPr>
                <a:defRPr/>
              </a:pPr>
              <a:r>
                <a:rPr lang="fr-BE" sz="1600" dirty="0" smtClean="0">
                  <a:solidFill>
                    <a:srgbClr val="7F7F7F"/>
                  </a:solidFill>
                  <a:sym typeface="Arial" charset="0"/>
                </a:rPr>
                <a:t>Banque Carrefour de la Sécurité Sociale</a:t>
              </a: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http://www.bcss.fgov.be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24/01/2017</a:t>
            </a:fld>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33604443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cloud.belgium.be/nl/index.html" TargetMode="External"/><Relationship Id="rId4" Type="http://schemas.openxmlformats.org/officeDocument/2006/relationships/hyperlink" Target="https://www.gcloud.belgium.be/fr/index.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2636912"/>
            <a:ext cx="7772400" cy="1470025"/>
          </a:xfrm>
        </p:spPr>
        <p:txBody>
          <a:bodyPr/>
          <a:lstStyle/>
          <a:p>
            <a:pPr eaLnBrk="1" hangingPunct="1"/>
            <a:r>
              <a:rPr lang="fr-BE" altLang="en-US" dirty="0">
                <a:latin typeface="Calibri Light" pitchFamily="34" charset="0"/>
              </a:rPr>
              <a:t>Bienvenue </a:t>
            </a:r>
            <a:r>
              <a:rPr lang="fr-BE" altLang="en-US" dirty="0" smtClean="0">
                <a:latin typeface="Calibri Light" pitchFamily="34" charset="0"/>
              </a:rPr>
              <a:t>- Welkom</a:t>
            </a:r>
            <a:br>
              <a:rPr lang="fr-BE" altLang="en-US" dirty="0" smtClean="0">
                <a:latin typeface="Calibri Light" pitchFamily="34" charset="0"/>
              </a:rPr>
            </a:br>
            <a:r>
              <a:rPr lang="fr-BE" dirty="0" smtClean="0">
                <a:solidFill>
                  <a:schemeClr val="tx1">
                    <a:lumMod val="85000"/>
                    <a:lumOff val="15000"/>
                  </a:schemeClr>
                </a:solidFill>
                <a:latin typeface="Calibri Light" panose="020F0302020204030204" pitchFamily="34" charset="0"/>
              </a:rPr>
              <a:t>2016 </a:t>
            </a:r>
            <a:r>
              <a:rPr lang="fr-BE" dirty="0">
                <a:solidFill>
                  <a:schemeClr val="tx1">
                    <a:lumMod val="85000"/>
                    <a:lumOff val="15000"/>
                  </a:schemeClr>
                </a:solidFill>
                <a:latin typeface="Calibri Light" panose="020F0302020204030204" pitchFamily="34" charset="0"/>
              </a:rPr>
              <a:t>- </a:t>
            </a:r>
            <a:r>
              <a:rPr lang="fr-BE" dirty="0" smtClean="0">
                <a:solidFill>
                  <a:schemeClr val="tx1">
                    <a:lumMod val="85000"/>
                    <a:lumOff val="15000"/>
                  </a:schemeClr>
                </a:solidFill>
                <a:latin typeface="Calibri Light" panose="020F0302020204030204" pitchFamily="34" charset="0"/>
              </a:rPr>
              <a:t>2017</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338"/>
            <a:ext cx="8229600" cy="4525962"/>
          </a:xfrm>
        </p:spPr>
        <p:txBody>
          <a:bodyPr/>
          <a:lstStyle/>
          <a:p>
            <a:pPr marL="358775">
              <a:defRPr/>
            </a:pPr>
            <a:r>
              <a:rPr lang="nl-NL" dirty="0"/>
              <a:t>e</a:t>
            </a:r>
            <a:r>
              <a:rPr lang="nl-NL" dirty="0" smtClean="0"/>
              <a:t>nquête de </a:t>
            </a:r>
            <a:r>
              <a:rPr lang="nl-NL" dirty="0" err="1" smtClean="0"/>
              <a:t>satisfaction</a:t>
            </a:r>
            <a:r>
              <a:rPr lang="nl-NL" dirty="0" smtClean="0"/>
              <a:t> </a:t>
            </a:r>
            <a:r>
              <a:rPr lang="nl-NL" dirty="0" err="1" smtClean="0"/>
              <a:t>menée</a:t>
            </a:r>
            <a:r>
              <a:rPr lang="nl-NL" dirty="0" smtClean="0"/>
              <a:t> </a:t>
            </a:r>
            <a:r>
              <a:rPr lang="nl-NL" dirty="0" err="1" smtClean="0"/>
              <a:t>auprès</a:t>
            </a:r>
            <a:r>
              <a:rPr lang="nl-NL" dirty="0" smtClean="0"/>
              <a:t> des </a:t>
            </a:r>
            <a:r>
              <a:rPr lang="nl-NL" dirty="0" err="1" smtClean="0"/>
              <a:t>partenaires</a:t>
            </a:r>
            <a:r>
              <a:rPr lang="nl-NL" dirty="0" smtClean="0"/>
              <a:t> : </a:t>
            </a:r>
            <a:br>
              <a:rPr lang="nl-NL" dirty="0" smtClean="0"/>
            </a:br>
            <a:r>
              <a:rPr lang="nl-NL" dirty="0" err="1" smtClean="0"/>
              <a:t>résultats</a:t>
            </a:r>
            <a:r>
              <a:rPr lang="nl-NL" dirty="0" smtClean="0"/>
              <a:t> du top </a:t>
            </a:r>
            <a:r>
              <a:rPr lang="nl-NL" dirty="0"/>
              <a:t>5 </a:t>
            </a:r>
            <a:r>
              <a:rPr lang="nl-NL" dirty="0" smtClean="0"/>
              <a:t>des </a:t>
            </a:r>
            <a:r>
              <a:rPr lang="nl-NL" dirty="0" err="1" smtClean="0"/>
              <a:t>thèmes</a:t>
            </a:r>
            <a:r>
              <a:rPr lang="nl-NL" dirty="0" smtClean="0"/>
              <a:t> </a:t>
            </a:r>
            <a:r>
              <a:rPr lang="nl-NL" dirty="0" err="1" smtClean="0"/>
              <a:t>jugés</a:t>
            </a:r>
            <a:r>
              <a:rPr lang="nl-NL" dirty="0" smtClean="0"/>
              <a:t> </a:t>
            </a:r>
            <a:r>
              <a:rPr lang="nl-NL" dirty="0" err="1" smtClean="0"/>
              <a:t>prioritaires</a:t>
            </a:r>
            <a:r>
              <a:rPr lang="nl-NL" dirty="0" smtClean="0"/>
              <a:t> </a:t>
            </a:r>
            <a:endParaRPr lang="fr-FR" dirty="0"/>
          </a:p>
          <a:p>
            <a:pPr lvl="1">
              <a:defRPr/>
            </a:pPr>
            <a:endParaRPr lang="fr-FR" dirty="0"/>
          </a:p>
          <a:p>
            <a:pPr>
              <a:defRPr/>
            </a:pPr>
            <a:endParaRPr lang="en-US" dirty="0">
              <a:cs typeface="Arial" charset="0"/>
            </a:endParaRPr>
          </a:p>
        </p:txBody>
      </p:sp>
      <p:sp>
        <p:nvSpPr>
          <p:cNvPr id="4" name="Slide Number Placeholder 3"/>
          <p:cNvSpPr>
            <a:spLocks noGrp="1"/>
          </p:cNvSpPr>
          <p:nvPr>
            <p:ph type="sldNum" sz="quarter" idx="10"/>
          </p:nvPr>
        </p:nvSpPr>
        <p:spPr/>
        <p:txBody>
          <a:bodyPr/>
          <a:lstStyle/>
          <a:p>
            <a:pPr>
              <a:defRPr/>
            </a:pPr>
            <a:fld id="{54CD6772-4E9C-4A29-A651-ECD0CF714BDA}" type="slidenum">
              <a:rPr lang="en-GB" smtClean="0"/>
              <a:pPr>
                <a:defRPr/>
              </a:pPr>
              <a:t>10</a:t>
            </a:fld>
            <a:endParaRPr lang="en-GB" dirty="0"/>
          </a:p>
        </p:txBody>
      </p:sp>
      <p:cxnSp>
        <p:nvCxnSpPr>
          <p:cNvPr id="8" name="Straight Connector 7"/>
          <p:cNvCxnSpPr/>
          <p:nvPr/>
        </p:nvCxnSpPr>
        <p:spPr>
          <a:xfrm>
            <a:off x="4787900" y="5875338"/>
            <a:ext cx="4763" cy="319087"/>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1238" y="5886450"/>
            <a:ext cx="0" cy="2794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79800" y="5848350"/>
            <a:ext cx="0" cy="3175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467544" y="188640"/>
            <a:ext cx="8229600" cy="922114"/>
          </a:xfrm>
        </p:spPr>
        <p:txBody>
          <a:bodyPr/>
          <a:lstStyle/>
          <a:p>
            <a:r>
              <a:rPr lang="fr-BE" altLang="en-US" dirty="0" err="1" smtClean="0"/>
              <a:t>Facts</a:t>
            </a:r>
            <a:r>
              <a:rPr lang="fr-BE" altLang="en-US" dirty="0" smtClean="0"/>
              <a:t> &amp; Figures 2016 </a:t>
            </a:r>
            <a:endParaRPr lang="en-US" altLang="en-US" dirty="0" smtClean="0"/>
          </a:p>
        </p:txBody>
      </p:sp>
      <p:grpSp>
        <p:nvGrpSpPr>
          <p:cNvPr id="6" name="Group 5"/>
          <p:cNvGrpSpPr/>
          <p:nvPr/>
        </p:nvGrpSpPr>
        <p:grpSpPr>
          <a:xfrm>
            <a:off x="323533" y="2204864"/>
            <a:ext cx="8712964" cy="4330318"/>
            <a:chOff x="323533" y="2204864"/>
            <a:chExt cx="8712964" cy="4330318"/>
          </a:xfrm>
        </p:grpSpPr>
        <p:graphicFrame>
          <p:nvGraphicFramePr>
            <p:cNvPr id="12" name="Chart 11"/>
            <p:cNvGraphicFramePr>
              <a:graphicFrameLocks/>
            </p:cNvGraphicFramePr>
            <p:nvPr>
              <p:extLst>
                <p:ext uri="{D42A27DB-BD31-4B8C-83A1-F6EECF244321}">
                  <p14:modId xmlns:p14="http://schemas.microsoft.com/office/powerpoint/2010/main" val="1340842988"/>
                </p:ext>
              </p:extLst>
            </p:nvPr>
          </p:nvGraphicFramePr>
          <p:xfrm>
            <a:off x="323533" y="2204864"/>
            <a:ext cx="8712964" cy="410337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43608" y="6165850"/>
              <a:ext cx="7128792" cy="369332"/>
            </a:xfrm>
            <a:prstGeom prst="rect">
              <a:avLst/>
            </a:prstGeom>
            <a:noFill/>
          </p:spPr>
          <p:txBody>
            <a:bodyPr wrap="square" rtlCol="0">
              <a:spAutoFit/>
            </a:bodyPr>
            <a:lstStyle/>
            <a:p>
              <a:r>
                <a:rPr lang="fr-BE" dirty="0" smtClean="0">
                  <a:solidFill>
                    <a:srgbClr val="00B050"/>
                  </a:solidFill>
                </a:rPr>
                <a:t>très satisfait</a:t>
              </a:r>
              <a:r>
                <a:rPr lang="fr-BE" dirty="0" smtClean="0"/>
                <a:t>         </a:t>
              </a:r>
              <a:r>
                <a:rPr lang="fr-BE" dirty="0" err="1" smtClean="0">
                  <a:solidFill>
                    <a:srgbClr val="0087BE"/>
                  </a:solidFill>
                </a:rPr>
                <a:t>satisfait</a:t>
              </a:r>
              <a:r>
                <a:rPr lang="fr-BE" dirty="0" smtClean="0"/>
                <a:t>        </a:t>
              </a:r>
              <a:r>
                <a:rPr lang="fr-BE" dirty="0" smtClean="0">
                  <a:solidFill>
                    <a:schemeClr val="accent6"/>
                  </a:solidFill>
                </a:rPr>
                <a:t>peu satisfait</a:t>
              </a:r>
              <a:r>
                <a:rPr lang="fr-BE" dirty="0" smtClean="0"/>
                <a:t>         </a:t>
              </a:r>
              <a:r>
                <a:rPr lang="fr-BE" dirty="0" smtClean="0">
                  <a:solidFill>
                    <a:srgbClr val="FF0000"/>
                  </a:solidFill>
                </a:rPr>
                <a:t>pas satisfait</a:t>
              </a:r>
              <a:r>
                <a:rPr lang="fr-BE" dirty="0" smtClean="0"/>
                <a:t>       </a:t>
              </a:r>
              <a:r>
                <a:rPr lang="fr-BE" dirty="0" smtClean="0">
                  <a:solidFill>
                    <a:schemeClr val="bg1">
                      <a:lumMod val="50000"/>
                    </a:schemeClr>
                  </a:solidFill>
                </a:rPr>
                <a:t>sans avis </a:t>
              </a:r>
              <a:endParaRPr lang="en-US" dirty="0">
                <a:solidFill>
                  <a:schemeClr val="bg1">
                    <a:lumMod val="50000"/>
                  </a:schemeClr>
                </a:solidFill>
              </a:endParaRPr>
            </a:p>
          </p:txBody>
        </p:sp>
      </p:grpSp>
      <p:sp>
        <p:nvSpPr>
          <p:cNvPr id="5" name="TextBox 4"/>
          <p:cNvSpPr txBox="1"/>
          <p:nvPr/>
        </p:nvSpPr>
        <p:spPr>
          <a:xfrm>
            <a:off x="7164288" y="3429000"/>
            <a:ext cx="360040" cy="215444"/>
          </a:xfrm>
          <a:prstGeom prst="rect">
            <a:avLst/>
          </a:prstGeom>
          <a:noFill/>
        </p:spPr>
        <p:txBody>
          <a:bodyPr wrap="square" rtlCol="0">
            <a:spAutoFit/>
          </a:bodyPr>
          <a:lstStyle/>
          <a:p>
            <a:r>
              <a:rPr lang="fr-BE" sz="800" dirty="0" smtClean="0"/>
              <a:t>2%</a:t>
            </a:r>
            <a:endParaRPr lang="en-US" sz="800" dirty="0"/>
          </a:p>
        </p:txBody>
      </p:sp>
    </p:spTree>
    <p:extLst>
      <p:ext uri="{BB962C8B-B14F-4D97-AF65-F5344CB8AC3E}">
        <p14:creationId xmlns:p14="http://schemas.microsoft.com/office/powerpoint/2010/main" val="189302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err="1" smtClean="0"/>
              <a:t>Facts</a:t>
            </a:r>
            <a:r>
              <a:rPr lang="fr-BE" altLang="en-US" dirty="0" smtClean="0"/>
              <a:t> &amp; Figures 2016 </a:t>
            </a:r>
            <a:endParaRPr lang="en-US" altLang="en-US" dirty="0" smtClean="0"/>
          </a:p>
        </p:txBody>
      </p:sp>
      <p:sp>
        <p:nvSpPr>
          <p:cNvPr id="22531" name="Content Placeholder 2"/>
          <p:cNvSpPr>
            <a:spLocks noGrp="1"/>
          </p:cNvSpPr>
          <p:nvPr>
            <p:ph idx="1"/>
          </p:nvPr>
        </p:nvSpPr>
        <p:spPr>
          <a:xfrm>
            <a:off x="457200" y="1557338"/>
            <a:ext cx="8229600" cy="4679950"/>
          </a:xfrm>
        </p:spPr>
        <p:txBody>
          <a:bodyPr/>
          <a:lstStyle/>
          <a:p>
            <a:pPr marL="358775"/>
            <a:r>
              <a:rPr lang="nl-BE" altLang="en-US" dirty="0" smtClean="0"/>
              <a:t>Sectoraal Comité van de Sociale Zekerheid en van de Gezondheid</a:t>
            </a:r>
          </a:p>
          <a:p>
            <a:pPr marL="758825" lvl="1"/>
            <a:r>
              <a:rPr lang="nl-BE" altLang="en-US" dirty="0"/>
              <a:t> </a:t>
            </a:r>
            <a:r>
              <a:rPr lang="nl-BE" altLang="en-US" dirty="0" smtClean="0">
                <a:solidFill>
                  <a:srgbClr val="0087BE"/>
                </a:solidFill>
              </a:rPr>
              <a:t>176</a:t>
            </a:r>
            <a:r>
              <a:rPr lang="nl-BE" altLang="en-US" dirty="0" smtClean="0">
                <a:solidFill>
                  <a:srgbClr val="FF0000"/>
                </a:solidFill>
              </a:rPr>
              <a:t> </a:t>
            </a:r>
            <a:r>
              <a:rPr lang="nl-BE" altLang="en-US" dirty="0" smtClean="0"/>
              <a:t>behandelde dossiers</a:t>
            </a:r>
          </a:p>
          <a:p>
            <a:pPr marL="358775"/>
            <a:endParaRPr lang="nl-BE" altLang="en-US" sz="600" dirty="0" smtClean="0"/>
          </a:p>
          <a:p>
            <a:pPr marL="358775"/>
            <a:r>
              <a:rPr lang="nl-BE" altLang="en-US" dirty="0" smtClean="0"/>
              <a:t>algemeen Coördinatiecomité en werkgroepen</a:t>
            </a:r>
          </a:p>
          <a:p>
            <a:pPr marL="758825" lvl="1"/>
            <a:r>
              <a:rPr lang="nl-BE" altLang="en-US" dirty="0" smtClean="0"/>
              <a:t> </a:t>
            </a:r>
            <a:r>
              <a:rPr lang="nl-BE" altLang="en-US" dirty="0" smtClean="0">
                <a:solidFill>
                  <a:srgbClr val="0087BE"/>
                </a:solidFill>
              </a:rPr>
              <a:t>65</a:t>
            </a:r>
            <a:r>
              <a:rPr lang="nl-BE" altLang="en-US" dirty="0" smtClean="0"/>
              <a:t> vergaderingen</a:t>
            </a:r>
          </a:p>
          <a:p>
            <a:pPr marL="358775"/>
            <a:endParaRPr lang="nl-BE" altLang="en-US" sz="600" dirty="0" smtClean="0"/>
          </a:p>
          <a:p>
            <a:pPr marL="358775"/>
            <a:r>
              <a:rPr lang="nl-BE" altLang="en-US" dirty="0" smtClean="0"/>
              <a:t> </a:t>
            </a:r>
            <a:r>
              <a:rPr lang="nl-BE" altLang="en-US" dirty="0" smtClean="0">
                <a:solidFill>
                  <a:srgbClr val="0087BE"/>
                </a:solidFill>
              </a:rPr>
              <a:t>18</a:t>
            </a:r>
            <a:r>
              <a:rPr lang="nl-BE" altLang="en-US" dirty="0" smtClean="0"/>
              <a:t> parlementaire vragen</a:t>
            </a:r>
          </a:p>
          <a:p>
            <a:pPr marL="358775"/>
            <a:endParaRPr lang="nl-BE" altLang="en-US" sz="600" dirty="0" smtClean="0"/>
          </a:p>
          <a:p>
            <a:pPr marL="358775"/>
            <a:r>
              <a:rPr lang="nl-NL" altLang="en-US" dirty="0" smtClean="0"/>
              <a:t> </a:t>
            </a:r>
            <a:r>
              <a:rPr lang="nl-NL" altLang="en-US" dirty="0" smtClean="0">
                <a:solidFill>
                  <a:srgbClr val="0087BE"/>
                </a:solidFill>
              </a:rPr>
              <a:t>60</a:t>
            </a:r>
            <a:r>
              <a:rPr lang="nl-NL" altLang="en-US" dirty="0" smtClean="0"/>
              <a:t> dossiers inzake statistiekaanvragen werden behandeld </a:t>
            </a:r>
            <a:endParaRPr lang="nl-BE" altLang="en-US" dirty="0" smtClean="0"/>
          </a:p>
        </p:txBody>
      </p:sp>
      <p:sp>
        <p:nvSpPr>
          <p:cNvPr id="4" name="Slide Number Placeholder 3"/>
          <p:cNvSpPr>
            <a:spLocks noGrp="1"/>
          </p:cNvSpPr>
          <p:nvPr>
            <p:ph type="sldNum" sz="quarter" idx="10"/>
          </p:nvPr>
        </p:nvSpPr>
        <p:spPr/>
        <p:txBody>
          <a:bodyPr/>
          <a:lstStyle/>
          <a:p>
            <a:pPr>
              <a:defRPr/>
            </a:pPr>
            <a:fld id="{33EB56E7-7BE6-4063-BC65-FDE3F4819DE3}" type="slidenum">
              <a:rPr lang="en-GB" smtClean="0"/>
              <a:pPr>
                <a:defRPr/>
              </a:pPr>
              <a:t>11</a:t>
            </a:fld>
            <a:endParaRPr lang="en-GB" dirty="0"/>
          </a:p>
        </p:txBody>
      </p:sp>
    </p:spTree>
    <p:extLst>
      <p:ext uri="{BB962C8B-B14F-4D97-AF65-F5344CB8AC3E}">
        <p14:creationId xmlns:p14="http://schemas.microsoft.com/office/powerpoint/2010/main" val="417622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 y="4869160"/>
            <a:ext cx="9144000" cy="198884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2457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99084"/>
          </a:xfrm>
          <a:prstGeom prst="rect">
            <a:avLst/>
          </a:prstGeom>
        </p:spPr>
      </p:pic>
      <p:sp>
        <p:nvSpPr>
          <p:cNvPr id="8" name="Rectangle 7"/>
          <p:cNvSpPr/>
          <p:nvPr/>
        </p:nvSpPr>
        <p:spPr>
          <a:xfrm>
            <a:off x="323528" y="3379058"/>
            <a:ext cx="4896544" cy="553998"/>
          </a:xfrm>
          <a:prstGeom prst="rect">
            <a:avLst/>
          </a:prstGeom>
        </p:spPr>
        <p:txBody>
          <a:bodyPr wrap="square">
            <a:spAutoFit/>
          </a:bodyPr>
          <a:lstStyle/>
          <a:p>
            <a:pPr eaLnBrk="1" hangingPunct="1">
              <a:defRPr/>
            </a:pPr>
            <a:r>
              <a:rPr lang="fr-BE" sz="3000" dirty="0" smtClean="0">
                <a:solidFill>
                  <a:schemeClr val="bg1"/>
                </a:solidFill>
                <a:latin typeface="+mj-lt"/>
              </a:rPr>
              <a:t>Bilan &amp; Perspectives</a:t>
            </a:r>
            <a:endParaRPr lang="fr-BE" sz="3000" dirty="0">
              <a:solidFill>
                <a:schemeClr val="bg1"/>
              </a:solidFill>
              <a:latin typeface="+mj-lt"/>
            </a:endParaRPr>
          </a:p>
        </p:txBody>
      </p:sp>
    </p:spTree>
    <p:extLst>
      <p:ext uri="{BB962C8B-B14F-4D97-AF65-F5344CB8AC3E}">
        <p14:creationId xmlns:p14="http://schemas.microsoft.com/office/powerpoint/2010/main" val="106651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BE" altLang="en-US" dirty="0" smtClean="0"/>
              <a:t>Bilan &amp; Perspectives </a:t>
            </a:r>
            <a:endParaRPr lang="en-US" altLang="en-US" dirty="0" smtClean="0">
              <a:solidFill>
                <a:srgbClr val="FF0000"/>
              </a:solidFill>
            </a:endParaRPr>
          </a:p>
        </p:txBody>
      </p:sp>
      <p:sp>
        <p:nvSpPr>
          <p:cNvPr id="31747" name="Content Placeholder 2"/>
          <p:cNvSpPr>
            <a:spLocks noGrp="1"/>
          </p:cNvSpPr>
          <p:nvPr>
            <p:ph idx="1"/>
          </p:nvPr>
        </p:nvSpPr>
        <p:spPr/>
        <p:txBody>
          <a:bodyPr>
            <a:normAutofit lnSpcReduction="10000"/>
          </a:bodyPr>
          <a:lstStyle/>
          <a:p>
            <a:pPr>
              <a:lnSpc>
                <a:spcPct val="90000"/>
              </a:lnSpc>
              <a:defRPr/>
            </a:pPr>
            <a:r>
              <a:rPr lang="en-US" altLang="en-US" dirty="0" err="1"/>
              <a:t>o</a:t>
            </a:r>
            <a:r>
              <a:rPr lang="en-US" altLang="en-US" dirty="0" err="1" smtClean="0"/>
              <a:t>rganisation</a:t>
            </a:r>
            <a:r>
              <a:rPr lang="en-US" altLang="en-US" dirty="0" smtClean="0"/>
              <a:t> interne</a:t>
            </a:r>
          </a:p>
          <a:p>
            <a:pPr lvl="1">
              <a:lnSpc>
                <a:spcPct val="90000"/>
              </a:lnSpc>
              <a:defRPr/>
            </a:pPr>
            <a:endParaRPr lang="fr-FR" altLang="en-US" sz="400" dirty="0" smtClean="0"/>
          </a:p>
          <a:p>
            <a:pPr lvl="1">
              <a:lnSpc>
                <a:spcPct val="90000"/>
              </a:lnSpc>
              <a:defRPr/>
            </a:pPr>
            <a:r>
              <a:rPr lang="fr-FR" altLang="en-US" dirty="0" smtClean="0"/>
              <a:t>budget 2017 initial accordé à la BCSS</a:t>
            </a:r>
            <a:r>
              <a:rPr lang="fr-FR" dirty="0" smtClean="0"/>
              <a:t> </a:t>
            </a:r>
            <a:r>
              <a:rPr lang="fr-FR" dirty="0"/>
              <a:t>: </a:t>
            </a:r>
            <a:r>
              <a:rPr lang="fr-FR" dirty="0" smtClean="0">
                <a:solidFill>
                  <a:srgbClr val="0082B8"/>
                </a:solidFill>
              </a:rPr>
              <a:t>17.531.693 </a:t>
            </a:r>
            <a:r>
              <a:rPr lang="fr-FR" dirty="0">
                <a:solidFill>
                  <a:srgbClr val="0082B8"/>
                </a:solidFill>
              </a:rPr>
              <a:t>€</a:t>
            </a:r>
            <a:endParaRPr lang="fr-FR" altLang="en-US" dirty="0">
              <a:solidFill>
                <a:srgbClr val="0082B8"/>
              </a:solidFill>
            </a:endParaRPr>
          </a:p>
          <a:p>
            <a:pPr lvl="1">
              <a:lnSpc>
                <a:spcPct val="90000"/>
              </a:lnSpc>
              <a:defRPr/>
            </a:pPr>
            <a:r>
              <a:rPr lang="fr-FR" dirty="0"/>
              <a:t>avances sur BSM </a:t>
            </a:r>
            <a:r>
              <a:rPr lang="fr-FR" dirty="0" smtClean="0"/>
              <a:t>2017 </a:t>
            </a:r>
            <a:r>
              <a:rPr lang="fr-FR" dirty="0"/>
              <a:t>: </a:t>
            </a:r>
            <a:r>
              <a:rPr lang="fr-FR" dirty="0" smtClean="0">
                <a:solidFill>
                  <a:srgbClr val="0082B8"/>
                </a:solidFill>
              </a:rPr>
              <a:t>65.000 </a:t>
            </a:r>
            <a:r>
              <a:rPr lang="fr-FR" dirty="0">
                <a:solidFill>
                  <a:srgbClr val="0082B8"/>
                </a:solidFill>
              </a:rPr>
              <a:t>€</a:t>
            </a:r>
            <a:r>
              <a:rPr lang="fr-FR" dirty="0"/>
              <a:t>  pour soutenir les projets et investissements n'ayant pas pu être réalisés en </a:t>
            </a:r>
            <a:r>
              <a:rPr lang="fr-FR" dirty="0" smtClean="0"/>
              <a:t>2016 </a:t>
            </a:r>
          </a:p>
          <a:p>
            <a:pPr lvl="1">
              <a:lnSpc>
                <a:spcPct val="90000"/>
              </a:lnSpc>
              <a:defRPr/>
            </a:pPr>
            <a:r>
              <a:rPr lang="fr-FR" dirty="0" smtClean="0"/>
              <a:t>à </a:t>
            </a:r>
            <a:r>
              <a:rPr lang="fr-FR" dirty="0"/>
              <a:t>noter que nous disposons encore pour 2017 de </a:t>
            </a:r>
            <a:r>
              <a:rPr lang="fr-FR" dirty="0" smtClean="0">
                <a:solidFill>
                  <a:srgbClr val="0082B8"/>
                </a:solidFill>
              </a:rPr>
              <a:t>770.000 €</a:t>
            </a:r>
            <a:r>
              <a:rPr lang="fr-FR" dirty="0" smtClean="0"/>
              <a:t> </a:t>
            </a:r>
            <a:r>
              <a:rPr lang="fr-FR" dirty="0"/>
              <a:t>de solde sur BSM </a:t>
            </a:r>
            <a:r>
              <a:rPr lang="fr-FR" dirty="0" smtClean="0"/>
              <a:t>2016</a:t>
            </a:r>
            <a:r>
              <a:rPr lang="fr-FR" dirty="0"/>
              <a:t>, principalement pour des projets/investissements </a:t>
            </a:r>
            <a:r>
              <a:rPr lang="fr-FR" dirty="0" smtClean="0"/>
              <a:t>informatiques</a:t>
            </a:r>
            <a:endParaRPr lang="fr-FR" altLang="en-US" dirty="0"/>
          </a:p>
          <a:p>
            <a:pPr lvl="1">
              <a:lnSpc>
                <a:spcPct val="90000"/>
              </a:lnSpc>
              <a:defRPr/>
            </a:pPr>
            <a:r>
              <a:rPr lang="fr-FR" dirty="0" smtClean="0"/>
              <a:t>monitorings </a:t>
            </a:r>
            <a:r>
              <a:rPr lang="fr-FR" dirty="0"/>
              <a:t>constants au niveau du Collège des IPSS et du SPF Budget</a:t>
            </a:r>
            <a:endParaRPr lang="fr-FR" dirty="0" smtClean="0"/>
          </a:p>
          <a:p>
            <a:pPr lvl="1">
              <a:lnSpc>
                <a:spcPct val="90000"/>
              </a:lnSpc>
              <a:defRPr/>
            </a:pPr>
            <a:r>
              <a:rPr lang="fr-FR" dirty="0" smtClean="0"/>
              <a:t>suivi </a:t>
            </a:r>
            <a:r>
              <a:rPr lang="fr-FR" dirty="0"/>
              <a:t>scrupuleux des instructions du gouvernement en matière </a:t>
            </a:r>
            <a:r>
              <a:rPr lang="fr-FR" dirty="0" smtClean="0"/>
              <a:t>budgétaire</a:t>
            </a:r>
          </a:p>
          <a:p>
            <a:pPr lvl="2">
              <a:lnSpc>
                <a:spcPct val="90000"/>
              </a:lnSpc>
              <a:defRPr/>
            </a:pPr>
            <a:r>
              <a:rPr lang="fr-FR" sz="1800" dirty="0" smtClean="0"/>
              <a:t>circulaires</a:t>
            </a:r>
          </a:p>
          <a:p>
            <a:pPr lvl="2">
              <a:lnSpc>
                <a:spcPct val="90000"/>
              </a:lnSpc>
              <a:defRPr/>
            </a:pPr>
            <a:r>
              <a:rPr lang="fr-FR" sz="1800" dirty="0" smtClean="0"/>
              <a:t>épargnes linéaires</a:t>
            </a:r>
          </a:p>
          <a:p>
            <a:pPr lvl="2">
              <a:lnSpc>
                <a:spcPct val="90000"/>
              </a:lnSpc>
              <a:defRPr/>
            </a:pPr>
            <a:r>
              <a:rPr lang="fr-FR" sz="1800" dirty="0" smtClean="0"/>
              <a:t>contrôles budgétaires</a:t>
            </a:r>
          </a:p>
          <a:p>
            <a:pPr lvl="2">
              <a:lnSpc>
                <a:spcPct val="90000"/>
              </a:lnSpc>
              <a:defRPr/>
            </a:pPr>
            <a:r>
              <a:rPr lang="fr-FR" sz="1800" dirty="0" smtClean="0"/>
              <a:t>épargnes supplémentaires</a:t>
            </a:r>
          </a:p>
          <a:p>
            <a:pPr lvl="2">
              <a:lnSpc>
                <a:spcPct val="90000"/>
              </a:lnSpc>
              <a:defRPr/>
            </a:pPr>
            <a:r>
              <a:rPr lang="fr-FR" sz="1800" dirty="0" smtClean="0"/>
              <a:t>etc.</a:t>
            </a:r>
          </a:p>
          <a:p>
            <a:pPr lvl="1">
              <a:defRPr/>
            </a:pPr>
            <a:r>
              <a:rPr lang="fr-FR" dirty="0"/>
              <a:t>déménagement </a:t>
            </a:r>
            <a:r>
              <a:rPr lang="fr-FR" dirty="0" err="1"/>
              <a:t>eHealth</a:t>
            </a:r>
            <a:r>
              <a:rPr lang="fr-FR" dirty="0"/>
              <a:t>  &gt; 1</a:t>
            </a:r>
            <a:r>
              <a:rPr lang="fr-FR" baseline="30000" dirty="0"/>
              <a:t>er</a:t>
            </a:r>
            <a:r>
              <a:rPr lang="fr-FR" dirty="0"/>
              <a:t> et 3</a:t>
            </a:r>
            <a:r>
              <a:rPr lang="fr-FR" baseline="30000" dirty="0"/>
              <a:t>ème</a:t>
            </a:r>
            <a:r>
              <a:rPr lang="fr-FR" dirty="0"/>
              <a:t> </a:t>
            </a:r>
            <a:r>
              <a:rPr lang="fr-FR" dirty="0" smtClean="0"/>
              <a:t>étages</a:t>
            </a:r>
            <a:endParaRPr lang="fr-FR" dirty="0"/>
          </a:p>
        </p:txBody>
      </p:sp>
      <p:sp>
        <p:nvSpPr>
          <p:cNvPr id="4" name="Slide Number Placeholder 3"/>
          <p:cNvSpPr>
            <a:spLocks noGrp="1"/>
          </p:cNvSpPr>
          <p:nvPr>
            <p:ph type="sldNum" sz="quarter" idx="10"/>
          </p:nvPr>
        </p:nvSpPr>
        <p:spPr/>
        <p:txBody>
          <a:bodyPr/>
          <a:lstStyle/>
          <a:p>
            <a:pPr>
              <a:defRPr/>
            </a:pPr>
            <a:fld id="{DFB531B0-D171-433B-8B50-B49B68141D3C}" type="slidenum">
              <a:rPr lang="en-GB" smtClean="0"/>
              <a:pPr>
                <a:defRPr/>
              </a:pPr>
              <a:t>13</a:t>
            </a:fld>
            <a:endParaRPr lang="en-GB" dirty="0"/>
          </a:p>
        </p:txBody>
      </p:sp>
    </p:spTree>
    <p:extLst>
      <p:ext uri="{BB962C8B-B14F-4D97-AF65-F5344CB8AC3E}">
        <p14:creationId xmlns:p14="http://schemas.microsoft.com/office/powerpoint/2010/main" val="3252552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Balans &amp; </a:t>
            </a:r>
            <a:r>
              <a:rPr lang="fr-BE" altLang="en-US" dirty="0" err="1" smtClean="0"/>
              <a:t>Perspectieven</a:t>
            </a:r>
            <a:endParaRPr lang="en-US" dirty="0"/>
          </a:p>
        </p:txBody>
      </p:sp>
      <p:sp>
        <p:nvSpPr>
          <p:cNvPr id="3" name="Content Placeholder 2"/>
          <p:cNvSpPr>
            <a:spLocks noGrp="1"/>
          </p:cNvSpPr>
          <p:nvPr>
            <p:ph idx="1"/>
          </p:nvPr>
        </p:nvSpPr>
        <p:spPr/>
        <p:txBody>
          <a:bodyPr>
            <a:normAutofit lnSpcReduction="10000"/>
          </a:bodyPr>
          <a:lstStyle/>
          <a:p>
            <a:r>
              <a:rPr lang="nl-BE" altLang="en-US" dirty="0" err="1"/>
              <a:t>synergieën</a:t>
            </a:r>
            <a:r>
              <a:rPr lang="nl-BE" altLang="en-US" dirty="0"/>
              <a:t> met de </a:t>
            </a:r>
            <a:r>
              <a:rPr lang="nl-BE" altLang="en-US" dirty="0" smtClean="0"/>
              <a:t>OISZ</a:t>
            </a:r>
          </a:p>
          <a:p>
            <a:endParaRPr lang="nl-BE" altLang="en-US" sz="400" dirty="0"/>
          </a:p>
          <a:p>
            <a:pPr lvl="1"/>
            <a:r>
              <a:rPr lang="nl-BE" altLang="en-US" dirty="0"/>
              <a:t>human resources</a:t>
            </a:r>
          </a:p>
          <a:p>
            <a:pPr lvl="2"/>
            <a:r>
              <a:rPr lang="nl-BE" altLang="en-US" sz="1800" dirty="0"/>
              <a:t>opleidingen (met uitzondering van de informatica- of technische opleidingen) </a:t>
            </a:r>
          </a:p>
          <a:p>
            <a:pPr lvl="2"/>
            <a:r>
              <a:rPr lang="nl-BE" altLang="en-US" sz="1800" dirty="0"/>
              <a:t>uitwisselen van ervaringen </a:t>
            </a:r>
            <a:r>
              <a:rPr lang="nl-BE" altLang="en-US" sz="1800" dirty="0" smtClean="0"/>
              <a:t>/ </a:t>
            </a:r>
            <a:r>
              <a:rPr lang="en-US" sz="1800" dirty="0" err="1" smtClean="0"/>
              <a:t>deelname</a:t>
            </a:r>
            <a:r>
              <a:rPr lang="en-US" sz="1800" dirty="0" smtClean="0"/>
              <a:t> </a:t>
            </a:r>
            <a:r>
              <a:rPr lang="en-US" sz="1800" dirty="0" err="1"/>
              <a:t>aan</a:t>
            </a:r>
            <a:r>
              <a:rPr lang="en-US" sz="1800" dirty="0"/>
              <a:t> workshops </a:t>
            </a:r>
            <a:r>
              <a:rPr lang="nl-BE" altLang="en-US" sz="1800" dirty="0" smtClean="0"/>
              <a:t>(</a:t>
            </a:r>
            <a:r>
              <a:rPr lang="nl-BE" altLang="en-US" sz="1800" dirty="0"/>
              <a:t>New Way of </a:t>
            </a:r>
            <a:r>
              <a:rPr lang="nl-BE" altLang="en-US" sz="1800" dirty="0" err="1"/>
              <a:t>Working</a:t>
            </a:r>
            <a:r>
              <a:rPr lang="nl-BE" altLang="en-US" sz="1800" dirty="0" smtClean="0"/>
              <a:t>)</a:t>
            </a:r>
          </a:p>
          <a:p>
            <a:pPr lvl="2"/>
            <a:r>
              <a:rPr lang="fr-FR" sz="1800" dirty="0" err="1" smtClean="0"/>
              <a:t>selectie</a:t>
            </a:r>
            <a:r>
              <a:rPr lang="fr-FR" sz="1800" dirty="0" smtClean="0"/>
              <a:t> </a:t>
            </a:r>
            <a:r>
              <a:rPr lang="fr-FR" sz="1800" dirty="0"/>
              <a:t>&amp; </a:t>
            </a:r>
            <a:r>
              <a:rPr lang="fr-FR" sz="1800" dirty="0" err="1" smtClean="0"/>
              <a:t>recrutering</a:t>
            </a:r>
            <a:r>
              <a:rPr lang="fr-FR" sz="1800" dirty="0" smtClean="0"/>
              <a:t> (in </a:t>
            </a:r>
            <a:r>
              <a:rPr lang="fr-FR" sz="1800" dirty="0" err="1" smtClean="0"/>
              <a:t>partenariaat</a:t>
            </a:r>
            <a:r>
              <a:rPr lang="fr-FR" sz="1800" dirty="0" smtClean="0"/>
              <a:t> met </a:t>
            </a:r>
            <a:r>
              <a:rPr lang="fr-FR" sz="1800" dirty="0" err="1"/>
              <a:t>Selor</a:t>
            </a:r>
            <a:r>
              <a:rPr lang="fr-FR" sz="1800" dirty="0"/>
              <a:t> </a:t>
            </a:r>
            <a:r>
              <a:rPr lang="fr-FR" sz="1800" dirty="0" smtClean="0"/>
              <a:t>en </a:t>
            </a:r>
            <a:r>
              <a:rPr lang="fr-FR" sz="1800" dirty="0" err="1" smtClean="0"/>
              <a:t>andere</a:t>
            </a:r>
            <a:r>
              <a:rPr lang="fr-FR" sz="1800" dirty="0" smtClean="0"/>
              <a:t> OISZ)</a:t>
            </a:r>
            <a:endParaRPr lang="nl-BE" altLang="en-US" sz="1700" dirty="0"/>
          </a:p>
          <a:p>
            <a:pPr lvl="2"/>
            <a:endParaRPr lang="nl-BE" altLang="en-US" sz="400" dirty="0"/>
          </a:p>
          <a:p>
            <a:pPr lvl="1"/>
            <a:r>
              <a:rPr lang="nl-BE" altLang="en-US" dirty="0"/>
              <a:t>logistiek </a:t>
            </a:r>
          </a:p>
          <a:p>
            <a:pPr lvl="2"/>
            <a:r>
              <a:rPr lang="nl-BE" altLang="en-US" sz="1800" dirty="0"/>
              <a:t>budget, </a:t>
            </a:r>
            <a:r>
              <a:rPr lang="nl-BE" altLang="en-US" sz="1800" dirty="0" smtClean="0"/>
              <a:t>financieel </a:t>
            </a:r>
            <a:r>
              <a:rPr lang="nl-BE" altLang="en-US" sz="1800" dirty="0"/>
              <a:t>beheer, beheer van het gebouw en van de lasten </a:t>
            </a:r>
            <a:endParaRPr lang="nl-BE" altLang="en-US" sz="1800" dirty="0" smtClean="0"/>
          </a:p>
          <a:p>
            <a:pPr lvl="2"/>
            <a:endParaRPr lang="nl-BE" altLang="en-US" sz="400" dirty="0" smtClean="0"/>
          </a:p>
          <a:p>
            <a:r>
              <a:rPr lang="nl-NL" altLang="en-US" dirty="0" smtClean="0"/>
              <a:t>01/03/2017 </a:t>
            </a:r>
            <a:r>
              <a:rPr lang="nl-NL" altLang="en-US" dirty="0"/>
              <a:t>oprichting van de federale overheidsdienst Beleid en Ondersteuning</a:t>
            </a:r>
            <a:endParaRPr lang="fr-FR" altLang="en-US" dirty="0" smtClean="0"/>
          </a:p>
          <a:p>
            <a:endParaRPr lang="fr-FR" altLang="en-US" sz="400" dirty="0" smtClean="0">
              <a:solidFill>
                <a:srgbClr val="FF0000"/>
              </a:solidFill>
            </a:endParaRPr>
          </a:p>
          <a:p>
            <a:pPr lvl="1"/>
            <a:r>
              <a:rPr lang="nl-NL" altLang="en-US" dirty="0" smtClean="0"/>
              <a:t>integratie </a:t>
            </a:r>
            <a:r>
              <a:rPr lang="nl-NL" altLang="en-US" dirty="0"/>
              <a:t>van de diensten FOD Personeel en Organisatie, FOD Budget en </a:t>
            </a:r>
            <a:r>
              <a:rPr lang="nl-NL" altLang="en-US" dirty="0" err="1"/>
              <a:t>Beheerscontrole</a:t>
            </a:r>
            <a:r>
              <a:rPr lang="nl-NL" altLang="en-US" dirty="0"/>
              <a:t>, </a:t>
            </a:r>
            <a:r>
              <a:rPr lang="nl-NL" altLang="en-US" dirty="0" err="1"/>
              <a:t>Fedict</a:t>
            </a:r>
            <a:r>
              <a:rPr lang="nl-NL" altLang="en-US" dirty="0"/>
              <a:t>, </a:t>
            </a:r>
            <a:r>
              <a:rPr lang="nl-NL" altLang="en-US" dirty="0" err="1"/>
              <a:t>Selor</a:t>
            </a:r>
            <a:r>
              <a:rPr lang="nl-NL" altLang="en-US" dirty="0"/>
              <a:t> en </a:t>
            </a:r>
            <a:r>
              <a:rPr lang="nl-NL" altLang="en-US" dirty="0" err="1" smtClean="0"/>
              <a:t>Empreva</a:t>
            </a:r>
            <a:endParaRPr lang="nl-NL" altLang="en-US" dirty="0" smtClean="0"/>
          </a:p>
          <a:p>
            <a:pPr lvl="1"/>
            <a:r>
              <a:rPr lang="fr-FR" altLang="en-US" dirty="0" err="1" smtClean="0"/>
              <a:t>concrete</a:t>
            </a:r>
            <a:r>
              <a:rPr lang="fr-FR" altLang="en-US" dirty="0" smtClean="0"/>
              <a:t> </a:t>
            </a:r>
            <a:r>
              <a:rPr lang="fr-FR" altLang="en-US" dirty="0"/>
              <a:t>impact </a:t>
            </a:r>
            <a:r>
              <a:rPr lang="fr-FR" altLang="en-US" dirty="0" err="1"/>
              <a:t>voor</a:t>
            </a:r>
            <a:r>
              <a:rPr lang="fr-FR" altLang="en-US" dirty="0"/>
              <a:t> </a:t>
            </a:r>
            <a:r>
              <a:rPr lang="fr-FR" altLang="en-US" dirty="0" err="1"/>
              <a:t>Fedict</a:t>
            </a:r>
            <a:endParaRPr lang="fr-FR" altLang="en-US" dirty="0" smtClean="0"/>
          </a:p>
          <a:p>
            <a:endParaRPr lang="nl-BE" altLang="en-US" sz="600" dirty="0">
              <a:solidFill>
                <a:srgbClr val="FF000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90041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Bilan et Perspectives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6712" y="908720"/>
            <a:ext cx="10997657" cy="569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99792" y="908720"/>
            <a:ext cx="28803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05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a:t>
            </a:r>
            <a:r>
              <a:rPr lang="fr-BE" altLang="en-US" dirty="0" smtClean="0"/>
              <a:t>Perspectives</a:t>
            </a:r>
            <a:endParaRPr lang="en-US" dirty="0"/>
          </a:p>
        </p:txBody>
      </p:sp>
      <p:sp>
        <p:nvSpPr>
          <p:cNvPr id="3" name="Content Placeholder 2"/>
          <p:cNvSpPr>
            <a:spLocks noGrp="1"/>
          </p:cNvSpPr>
          <p:nvPr>
            <p:ph idx="1"/>
          </p:nvPr>
        </p:nvSpPr>
        <p:spPr/>
        <p:txBody>
          <a:bodyPr/>
          <a:lstStyle/>
          <a:p>
            <a:endParaRPr lang="fr-BE"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799"/>
            <a:ext cx="2911673" cy="164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584" y="5373216"/>
            <a:ext cx="7560840" cy="923330"/>
          </a:xfrm>
          <a:prstGeom prst="rect">
            <a:avLst/>
          </a:prstGeom>
          <a:noFill/>
        </p:spPr>
        <p:txBody>
          <a:bodyPr wrap="square" rtlCol="0">
            <a:spAutoFit/>
          </a:bodyPr>
          <a:lstStyle/>
          <a:p>
            <a:r>
              <a:rPr lang="fr-BE" dirty="0" smtClean="0"/>
              <a:t>Adresses url </a:t>
            </a:r>
          </a:p>
          <a:p>
            <a:r>
              <a:rPr lang="fr-BE" dirty="0" smtClean="0">
                <a:hlinkClick r:id="rId4"/>
              </a:rPr>
              <a:t>https://www.gcloud.belgium.be/fr/index.html</a:t>
            </a:r>
            <a:endParaRPr lang="fr-BE" dirty="0" smtClean="0"/>
          </a:p>
          <a:p>
            <a:r>
              <a:rPr lang="fr-BE" dirty="0">
                <a:hlinkClick r:id="rId5"/>
              </a:rPr>
              <a:t>https://</a:t>
            </a:r>
            <a:r>
              <a:rPr lang="fr-BE" dirty="0" smtClean="0">
                <a:hlinkClick r:id="rId5"/>
              </a:rPr>
              <a:t>www.gcloud.belgium.be/nl/index.html</a:t>
            </a:r>
            <a:endParaRPr lang="fr-BE"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956" y="1700808"/>
            <a:ext cx="4762500" cy="31623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9107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a:t>
            </a:r>
            <a:r>
              <a:rPr lang="fr-FR" dirty="0" smtClean="0"/>
              <a:t>Cloud</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
        <p:nvSpPr>
          <p:cNvPr id="16" name="TextBox 1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56579" y="1256023"/>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smtClean="0">
                  <a:solidFill>
                    <a:schemeClr val="tx1"/>
                  </a:solidFill>
                </a:rPr>
                <a:t>Hybrid</a:t>
              </a:r>
              <a:r>
                <a:rPr lang="nl-BE" sz="2400" dirty="0" smtClean="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Tree>
    <p:extLst>
      <p:ext uri="{BB962C8B-B14F-4D97-AF65-F5344CB8AC3E}">
        <p14:creationId xmlns:p14="http://schemas.microsoft.com/office/powerpoint/2010/main" val="921175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7273842"/>
              </p:ext>
            </p:extLst>
          </p:nvPr>
        </p:nvGraphicFramePr>
        <p:xfrm>
          <a:off x="-23776" y="-4252"/>
          <a:ext cx="9167775" cy="6862251"/>
        </p:xfrm>
        <a:graphic>
          <a:graphicData uri="http://schemas.openxmlformats.org/drawingml/2006/table">
            <a:tbl>
              <a:tblPr firstRow="1" bandRow="1">
                <a:tableStyleId>{5C22544A-7EE6-4342-B048-85BDC9FD1C3A}</a:tableStyleId>
              </a:tblPr>
              <a:tblGrid>
                <a:gridCol w="9167775"/>
              </a:tblGrid>
              <a:tr h="6862251">
                <a:tc>
                  <a:txBody>
                    <a:bodyPr/>
                    <a:lstStyle/>
                    <a:p>
                      <a:endParaRPr lang="en-US" dirty="0"/>
                    </a:p>
                  </a:txBody>
                  <a:tcPr>
                    <a:solidFill>
                      <a:schemeClr val="bg1"/>
                    </a:solidFill>
                  </a:tcPr>
                </a:tc>
              </a:tr>
            </a:tbl>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
        <p:nvSpPr>
          <p:cNvPr id="7" name="Rounded Rectangle 6"/>
          <p:cNvSpPr/>
          <p:nvPr/>
        </p:nvSpPr>
        <p:spPr>
          <a:xfrm>
            <a:off x="32352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8" name="Rounded Rectangle 7"/>
          <p:cNvSpPr/>
          <p:nvPr/>
        </p:nvSpPr>
        <p:spPr>
          <a:xfrm>
            <a:off x="140364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9" name="Rounded Rectangle 8"/>
          <p:cNvSpPr/>
          <p:nvPr/>
        </p:nvSpPr>
        <p:spPr>
          <a:xfrm>
            <a:off x="579613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687625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1" name="Rounded Rectangle 10"/>
          <p:cNvSpPr/>
          <p:nvPr/>
        </p:nvSpPr>
        <p:spPr>
          <a:xfrm>
            <a:off x="795637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2" name="Rounded Rectangle 11"/>
          <p:cNvSpPr/>
          <p:nvPr/>
        </p:nvSpPr>
        <p:spPr>
          <a:xfrm>
            <a:off x="248376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3" name="Rounded Rectangle 12"/>
          <p:cNvSpPr/>
          <p:nvPr/>
        </p:nvSpPr>
        <p:spPr>
          <a:xfrm>
            <a:off x="3580297"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4688215"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251520" y="332656"/>
            <a:ext cx="8640960" cy="72008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BE" sz="3200" b="1" dirty="0" smtClean="0">
                <a:solidFill>
                  <a:schemeClr val="tx1"/>
                </a:solidFill>
              </a:rPr>
              <a:t>Businesstoepassingen</a:t>
            </a:r>
          </a:p>
        </p:txBody>
      </p:sp>
      <p:sp>
        <p:nvSpPr>
          <p:cNvPr id="16" name="Rounded Rectangle 15"/>
          <p:cNvSpPr/>
          <p:nvPr/>
        </p:nvSpPr>
        <p:spPr>
          <a:xfrm>
            <a:off x="107504" y="1124744"/>
            <a:ext cx="9001000" cy="5328592"/>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17" name="Rounded Rectangle 16"/>
          <p:cNvSpPr/>
          <p:nvPr/>
        </p:nvSpPr>
        <p:spPr>
          <a:xfrm>
            <a:off x="179512" y="5222620"/>
            <a:ext cx="8858784" cy="123071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1"/>
                </a:solidFill>
              </a:rPr>
              <a:t>Harde infrastructuur</a:t>
            </a:r>
            <a:endParaRPr lang="nl-BE" sz="2800" b="1" dirty="0">
              <a:solidFill>
                <a:schemeClr val="tx1"/>
              </a:solidFill>
            </a:endParaRPr>
          </a:p>
        </p:txBody>
      </p:sp>
      <p:sp>
        <p:nvSpPr>
          <p:cNvPr id="18" name="Rounded Rectangle 17"/>
          <p:cNvSpPr/>
          <p:nvPr/>
        </p:nvSpPr>
        <p:spPr>
          <a:xfrm>
            <a:off x="179512" y="3986921"/>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1"/>
                </a:solidFill>
              </a:rPr>
              <a:t>Zachte infrastructuur</a:t>
            </a:r>
            <a:endParaRPr lang="nl-BE" sz="2800" b="1" dirty="0">
              <a:solidFill>
                <a:schemeClr val="tx1"/>
              </a:solidFill>
            </a:endParaRPr>
          </a:p>
        </p:txBody>
      </p:sp>
      <p:sp>
        <p:nvSpPr>
          <p:cNvPr id="19" name="Rounded Rectangle 18"/>
          <p:cNvSpPr/>
          <p:nvPr/>
        </p:nvSpPr>
        <p:spPr>
          <a:xfrm>
            <a:off x="201851" y="2429094"/>
            <a:ext cx="8858784" cy="151030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smtClean="0">
                <a:solidFill>
                  <a:schemeClr val="tx1"/>
                </a:solidFill>
              </a:rPr>
              <a:t>Platform</a:t>
            </a:r>
          </a:p>
        </p:txBody>
      </p:sp>
      <p:sp>
        <p:nvSpPr>
          <p:cNvPr id="20" name="Rounded Rectangle 19"/>
          <p:cNvSpPr/>
          <p:nvPr/>
        </p:nvSpPr>
        <p:spPr>
          <a:xfrm>
            <a:off x="179512" y="1193394"/>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a:solidFill>
                  <a:schemeClr val="tx1"/>
                </a:solidFill>
              </a:rPr>
              <a:t>Standaardcomponenten en -toepassingen</a:t>
            </a:r>
          </a:p>
        </p:txBody>
      </p:sp>
      <p:sp>
        <p:nvSpPr>
          <p:cNvPr id="21" name="Rectangle 20"/>
          <p:cNvSpPr/>
          <p:nvPr/>
        </p:nvSpPr>
        <p:spPr>
          <a:xfrm>
            <a:off x="2915816" y="5913320"/>
            <a:ext cx="1563042"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Housing</a:t>
            </a:r>
            <a:endParaRPr lang="nl-BE" sz="1400" dirty="0">
              <a:solidFill>
                <a:schemeClr val="tx1"/>
              </a:solidFill>
            </a:endParaRPr>
          </a:p>
        </p:txBody>
      </p:sp>
      <p:sp>
        <p:nvSpPr>
          <p:cNvPr id="22" name="Rectangle 21"/>
          <p:cNvSpPr/>
          <p:nvPr/>
        </p:nvSpPr>
        <p:spPr>
          <a:xfrm>
            <a:off x="4975245"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LAN/WAN</a:t>
            </a:r>
            <a:endParaRPr lang="nl-BE" sz="1400" dirty="0">
              <a:solidFill>
                <a:schemeClr val="tx1"/>
              </a:solidFill>
            </a:endParaRPr>
          </a:p>
        </p:txBody>
      </p:sp>
      <p:sp>
        <p:nvSpPr>
          <p:cNvPr id="23" name="Rectangle 22"/>
          <p:cNvSpPr/>
          <p:nvPr/>
        </p:nvSpPr>
        <p:spPr>
          <a:xfrm>
            <a:off x="7138496" y="5351377"/>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Network</a:t>
            </a:r>
            <a:endParaRPr lang="nl-BE" sz="1400" dirty="0">
              <a:solidFill>
                <a:schemeClr val="tx1"/>
              </a:solidFill>
            </a:endParaRPr>
          </a:p>
        </p:txBody>
      </p:sp>
      <p:sp>
        <p:nvSpPr>
          <p:cNvPr id="24" name="Rectangle 23"/>
          <p:cNvSpPr/>
          <p:nvPr/>
        </p:nvSpPr>
        <p:spPr>
          <a:xfrm>
            <a:off x="7133681"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Storage</a:t>
            </a:r>
            <a:endParaRPr lang="nl-BE" sz="1400" dirty="0">
              <a:solidFill>
                <a:schemeClr val="tx1"/>
              </a:solidFill>
            </a:endParaRPr>
          </a:p>
        </p:txBody>
      </p:sp>
      <p:sp>
        <p:nvSpPr>
          <p:cNvPr id="25" name="Rectangle 24"/>
          <p:cNvSpPr/>
          <p:nvPr/>
        </p:nvSpPr>
        <p:spPr>
          <a:xfrm>
            <a:off x="467544"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BabelFed</a:t>
            </a:r>
            <a:endParaRPr lang="nl-BE" sz="1400" dirty="0" smtClean="0">
              <a:solidFill>
                <a:schemeClr val="tx1"/>
              </a:solidFill>
            </a:endParaRPr>
          </a:p>
        </p:txBody>
      </p:sp>
      <p:sp>
        <p:nvSpPr>
          <p:cNvPr id="26" name="Rectangle 25"/>
          <p:cNvSpPr/>
          <p:nvPr/>
        </p:nvSpPr>
        <p:spPr>
          <a:xfrm>
            <a:off x="2151529"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a:solidFill>
                  <a:schemeClr val="tx1"/>
                </a:solidFill>
              </a:rPr>
              <a:t>ITSM</a:t>
            </a:r>
          </a:p>
          <a:p>
            <a:r>
              <a:rPr lang="nl-BE" sz="1400" dirty="0">
                <a:solidFill>
                  <a:schemeClr val="tx1"/>
                </a:solidFill>
              </a:rPr>
              <a:t>Service desk</a:t>
            </a:r>
          </a:p>
        </p:txBody>
      </p:sp>
      <p:sp>
        <p:nvSpPr>
          <p:cNvPr id="27" name="Rectangle 26"/>
          <p:cNvSpPr/>
          <p:nvPr/>
        </p:nvSpPr>
        <p:spPr>
          <a:xfrm>
            <a:off x="3835514"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Web Content Management</a:t>
            </a:r>
          </a:p>
        </p:txBody>
      </p:sp>
      <p:sp>
        <p:nvSpPr>
          <p:cNvPr id="28" name="Rectangle 27"/>
          <p:cNvSpPr/>
          <p:nvPr/>
        </p:nvSpPr>
        <p:spPr>
          <a:xfrm>
            <a:off x="5519499"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lIns="72000" rIns="72000" rtlCol="0" anchor="ctr"/>
          <a:lstStyle/>
          <a:p>
            <a:r>
              <a:rPr lang="nl-BE" sz="1400" dirty="0" err="1">
                <a:solidFill>
                  <a:schemeClr val="tx1"/>
                </a:solidFill>
              </a:rPr>
              <a:t>BeConnected</a:t>
            </a:r>
            <a:endParaRPr lang="nl-BE" sz="1400" dirty="0">
              <a:solidFill>
                <a:schemeClr val="tx1"/>
              </a:solidFill>
            </a:endParaRPr>
          </a:p>
        </p:txBody>
      </p:sp>
      <p:sp>
        <p:nvSpPr>
          <p:cNvPr id="29" name="Rectangle 28"/>
          <p:cNvSpPr/>
          <p:nvPr/>
        </p:nvSpPr>
        <p:spPr>
          <a:xfrm>
            <a:off x="1694579" y="4488592"/>
            <a:ext cx="2315491"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err="1" smtClean="0">
                <a:solidFill>
                  <a:schemeClr val="tx1"/>
                </a:solidFill>
              </a:rPr>
              <a:t>Unified</a:t>
            </a:r>
            <a:r>
              <a:rPr lang="nl-BE" sz="1400" dirty="0" smtClean="0">
                <a:solidFill>
                  <a:schemeClr val="tx1"/>
                </a:solidFill>
              </a:rPr>
              <a:t> Communications &amp; </a:t>
            </a:r>
            <a:r>
              <a:rPr lang="nl-BE" sz="1400" dirty="0" err="1" smtClean="0">
                <a:solidFill>
                  <a:schemeClr val="tx1"/>
                </a:solidFill>
              </a:rPr>
              <a:t>Collaboration</a:t>
            </a:r>
            <a:endParaRPr lang="nl-BE" sz="1400" dirty="0">
              <a:solidFill>
                <a:schemeClr val="tx1"/>
              </a:solidFill>
            </a:endParaRPr>
          </a:p>
        </p:txBody>
      </p:sp>
      <p:sp>
        <p:nvSpPr>
          <p:cNvPr id="30" name="Rectangle 29"/>
          <p:cNvSpPr/>
          <p:nvPr/>
        </p:nvSpPr>
        <p:spPr>
          <a:xfrm>
            <a:off x="4049106" y="4488592"/>
            <a:ext cx="2315491" cy="524583"/>
          </a:xfrm>
          <a:prstGeom prst="rect">
            <a:avLst/>
          </a:prstGeom>
          <a:ln/>
        </p:spPr>
        <p:style>
          <a:lnRef idx="2">
            <a:schemeClr val="dk1"/>
          </a:lnRef>
          <a:fillRef idx="1">
            <a:schemeClr val="lt1"/>
          </a:fillRef>
          <a:effectRef idx="0">
            <a:schemeClr val="dk1"/>
          </a:effectRef>
          <a:fontRef idx="minor">
            <a:schemeClr val="dk1"/>
          </a:fontRef>
        </p:style>
        <p:txBody>
          <a:bodyPr lIns="90000" rIns="0" rtlCol="0" anchor="ctr"/>
          <a:lstStyle/>
          <a:p>
            <a:r>
              <a:rPr lang="nl-BE" sz="1400" dirty="0" smtClean="0">
                <a:solidFill>
                  <a:schemeClr val="tx1"/>
                </a:solidFill>
              </a:rPr>
              <a:t>Internet Access </a:t>
            </a:r>
            <a:r>
              <a:rPr lang="nl-BE" sz="1400" dirty="0" err="1" smtClean="0">
                <a:solidFill>
                  <a:schemeClr val="tx1"/>
                </a:solidFill>
              </a:rPr>
              <a:t>Protection</a:t>
            </a:r>
            <a:endParaRPr lang="nl-BE" sz="1400" dirty="0" smtClean="0">
              <a:solidFill>
                <a:schemeClr val="tx1"/>
              </a:solidFill>
            </a:endParaRPr>
          </a:p>
        </p:txBody>
      </p:sp>
      <p:sp>
        <p:nvSpPr>
          <p:cNvPr id="31" name="Rectangle 30"/>
          <p:cNvSpPr/>
          <p:nvPr/>
        </p:nvSpPr>
        <p:spPr>
          <a:xfrm>
            <a:off x="467544" y="4488593"/>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Backup</a:t>
            </a:r>
            <a:endParaRPr lang="nl-BE" sz="1400" dirty="0">
              <a:solidFill>
                <a:schemeClr val="tx1"/>
              </a:solidFill>
            </a:endParaRPr>
          </a:p>
        </p:txBody>
      </p:sp>
      <p:sp>
        <p:nvSpPr>
          <p:cNvPr id="32" name="Rectangle 31"/>
          <p:cNvSpPr/>
          <p:nvPr/>
        </p:nvSpPr>
        <p:spPr>
          <a:xfrm>
            <a:off x="6403633" y="4488592"/>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Archiving</a:t>
            </a:r>
            <a:endParaRPr lang="nl-BE" sz="1400" dirty="0">
              <a:solidFill>
                <a:schemeClr val="tx1"/>
              </a:solidFill>
            </a:endParaRPr>
          </a:p>
        </p:txBody>
      </p:sp>
      <p:sp>
        <p:nvSpPr>
          <p:cNvPr id="33" name="Rectangle 32"/>
          <p:cNvSpPr/>
          <p:nvPr/>
        </p:nvSpPr>
        <p:spPr>
          <a:xfrm>
            <a:off x="7630668" y="4488592"/>
            <a:ext cx="1188000" cy="524583"/>
          </a:xfrm>
          <a:prstGeom prst="rect">
            <a:avLst/>
          </a:prstGeom>
          <a:ln/>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IAM / </a:t>
            </a:r>
            <a:r>
              <a:rPr lang="nl-BE" sz="1400" dirty="0" err="1" smtClean="0">
                <a:solidFill>
                  <a:schemeClr val="tx1"/>
                </a:solidFill>
              </a:rPr>
              <a:t>ShaD</a:t>
            </a:r>
            <a:endParaRPr lang="nl-BE" sz="1400" dirty="0" smtClean="0">
              <a:solidFill>
                <a:schemeClr val="tx1"/>
              </a:solidFill>
            </a:endParaRPr>
          </a:p>
        </p:txBody>
      </p:sp>
      <p:sp>
        <p:nvSpPr>
          <p:cNvPr id="34" name="TextBox 33"/>
          <p:cNvSpPr txBox="1"/>
          <p:nvPr/>
        </p:nvSpPr>
        <p:spPr>
          <a:xfrm>
            <a:off x="3341663" y="-27384"/>
            <a:ext cx="2486322" cy="461665"/>
          </a:xfrm>
          <a:prstGeom prst="rect">
            <a:avLst/>
          </a:prstGeom>
          <a:noFill/>
        </p:spPr>
        <p:txBody>
          <a:bodyPr wrap="none" rtlCol="0">
            <a:spAutoFit/>
          </a:bodyPr>
          <a:lstStyle/>
          <a:p>
            <a:r>
              <a:rPr lang="nl-BE" sz="2400" dirty="0" smtClean="0"/>
              <a:t>G-Cloud-projecten</a:t>
            </a:r>
            <a:endParaRPr lang="nl-BE" sz="2400" dirty="0"/>
          </a:p>
        </p:txBody>
      </p:sp>
      <p:grpSp>
        <p:nvGrpSpPr>
          <p:cNvPr id="36" name="Group 35"/>
          <p:cNvGrpSpPr/>
          <p:nvPr/>
        </p:nvGrpSpPr>
        <p:grpSpPr>
          <a:xfrm>
            <a:off x="467543" y="2664037"/>
            <a:ext cx="2423665" cy="1183447"/>
            <a:chOff x="467543" y="2664037"/>
            <a:chExt cx="2423665" cy="1183447"/>
          </a:xfrm>
        </p:grpSpPr>
        <p:sp>
          <p:nvSpPr>
            <p:cNvPr id="37" name="Rectangle 36"/>
            <p:cNvSpPr/>
            <p:nvPr/>
          </p:nvSpPr>
          <p:spPr>
            <a:xfrm>
              <a:off x="467543" y="2664037"/>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GreenShift</a:t>
              </a:r>
              <a:endParaRPr lang="nl-BE" sz="1600" dirty="0">
                <a:solidFill>
                  <a:schemeClr val="tx1"/>
                </a:solidFill>
              </a:endParaRPr>
            </a:p>
            <a:p>
              <a:r>
                <a:rPr lang="nl-BE" sz="1400" dirty="0">
                  <a:solidFill>
                    <a:schemeClr val="tx1"/>
                  </a:solidFill>
                </a:rPr>
                <a:t>Open Source</a:t>
              </a:r>
              <a:endParaRPr lang="nl-BE" sz="1600" dirty="0">
                <a:solidFill>
                  <a:schemeClr val="tx1"/>
                </a:solidFill>
              </a:endParaRPr>
            </a:p>
          </p:txBody>
        </p:sp>
        <p:sp>
          <p:nvSpPr>
            <p:cNvPr id="38" name="Rectangle 37"/>
            <p:cNvSpPr/>
            <p:nvPr/>
          </p:nvSpPr>
          <p:spPr>
            <a:xfrm>
              <a:off x="467543" y="3342135"/>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YellowShift</a:t>
              </a:r>
              <a:endParaRPr lang="nl-BE" sz="1600" dirty="0" smtClean="0">
                <a:solidFill>
                  <a:schemeClr val="tx1"/>
                </a:solidFill>
              </a:endParaRPr>
            </a:p>
            <a:p>
              <a:r>
                <a:rPr lang="nl-BE" sz="1400" dirty="0" smtClean="0">
                  <a:solidFill>
                    <a:schemeClr val="tx1"/>
                  </a:solidFill>
                </a:rPr>
                <a:t>Microsoft</a:t>
              </a:r>
              <a:endParaRPr lang="nl-BE" sz="1400" dirty="0">
                <a:solidFill>
                  <a:schemeClr val="tx1"/>
                </a:solidFill>
              </a:endParaRPr>
            </a:p>
          </p:txBody>
        </p:sp>
      </p:grpSp>
      <p:sp>
        <p:nvSpPr>
          <p:cNvPr id="39" name="Rectangle 38"/>
          <p:cNvSpPr/>
          <p:nvPr/>
        </p:nvSpPr>
        <p:spPr>
          <a:xfrm>
            <a:off x="3419411" y="3356992"/>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BlueShift</a:t>
            </a:r>
            <a:endParaRPr lang="nl-BE" sz="1600" dirty="0" smtClean="0">
              <a:solidFill>
                <a:schemeClr val="tx1"/>
              </a:solidFill>
            </a:endParaRPr>
          </a:p>
          <a:p>
            <a:r>
              <a:rPr lang="nl-BE" sz="1400" dirty="0" smtClean="0">
                <a:solidFill>
                  <a:schemeClr val="tx1"/>
                </a:solidFill>
              </a:rPr>
              <a:t>IBM</a:t>
            </a:r>
            <a:endParaRPr lang="nl-BE" sz="1600" dirty="0">
              <a:solidFill>
                <a:schemeClr val="tx1"/>
              </a:solidFill>
            </a:endParaRPr>
          </a:p>
        </p:txBody>
      </p:sp>
      <p:grpSp>
        <p:nvGrpSpPr>
          <p:cNvPr id="40" name="Group 39"/>
          <p:cNvGrpSpPr/>
          <p:nvPr/>
        </p:nvGrpSpPr>
        <p:grpSpPr>
          <a:xfrm>
            <a:off x="6399818" y="2664036"/>
            <a:ext cx="2423665" cy="1183448"/>
            <a:chOff x="6399818" y="2664036"/>
            <a:chExt cx="2423665" cy="1183448"/>
          </a:xfrm>
        </p:grpSpPr>
        <p:sp>
          <p:nvSpPr>
            <p:cNvPr id="41" name="Rectangle 40"/>
            <p:cNvSpPr/>
            <p:nvPr/>
          </p:nvSpPr>
          <p:spPr>
            <a:xfrm>
              <a:off x="6399818" y="3342135"/>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RedShift</a:t>
              </a:r>
              <a:endParaRPr lang="nl-BE" sz="1600" dirty="0" smtClean="0">
                <a:solidFill>
                  <a:schemeClr val="tx1"/>
                </a:solidFill>
              </a:endParaRPr>
            </a:p>
            <a:p>
              <a:r>
                <a:rPr lang="nl-BE" sz="1400" dirty="0" smtClean="0">
                  <a:solidFill>
                    <a:schemeClr val="tx1"/>
                  </a:solidFill>
                </a:rPr>
                <a:t>Oracle</a:t>
              </a:r>
              <a:endParaRPr lang="nl-BE" sz="1400" dirty="0">
                <a:solidFill>
                  <a:schemeClr val="tx1"/>
                </a:solidFill>
              </a:endParaRPr>
            </a:p>
          </p:txBody>
        </p:sp>
        <p:sp>
          <p:nvSpPr>
            <p:cNvPr id="42" name="Rectangle 41"/>
            <p:cNvSpPr/>
            <p:nvPr/>
          </p:nvSpPr>
          <p:spPr>
            <a:xfrm>
              <a:off x="6399818" y="2664036"/>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smtClean="0">
                  <a:solidFill>
                    <a:schemeClr val="tx1"/>
                  </a:solidFill>
                </a:rPr>
                <a:t>Business Intelligence &amp;  Big Data Analytics</a:t>
              </a:r>
              <a:endParaRPr lang="nl-BE" sz="1600" dirty="0">
                <a:solidFill>
                  <a:schemeClr val="tx1"/>
                </a:solidFill>
              </a:endParaRPr>
            </a:p>
          </p:txBody>
        </p:sp>
      </p:grpSp>
      <p:sp>
        <p:nvSpPr>
          <p:cNvPr id="43" name="Rectangle 42"/>
          <p:cNvSpPr/>
          <p:nvPr/>
        </p:nvSpPr>
        <p:spPr>
          <a:xfrm>
            <a:off x="7203483"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a:solidFill>
                  <a:schemeClr val="tx1"/>
                </a:solidFill>
              </a:rPr>
              <a:t>Sharepoint</a:t>
            </a:r>
            <a:endParaRPr lang="nl-BE" sz="1400" dirty="0">
              <a:solidFill>
                <a:schemeClr val="tx1"/>
              </a:solidFill>
            </a:endParaRPr>
          </a:p>
        </p:txBody>
      </p:sp>
      <p:grpSp>
        <p:nvGrpSpPr>
          <p:cNvPr id="44" name="Group 43"/>
          <p:cNvGrpSpPr/>
          <p:nvPr/>
        </p:nvGrpSpPr>
        <p:grpSpPr>
          <a:xfrm>
            <a:off x="467544" y="5243934"/>
            <a:ext cx="2176869" cy="1188088"/>
            <a:chOff x="467544" y="5243934"/>
            <a:chExt cx="2176869" cy="1188088"/>
          </a:xfrm>
        </p:grpSpPr>
        <p:sp>
          <p:nvSpPr>
            <p:cNvPr id="45" name="Rectangle 44"/>
            <p:cNvSpPr/>
            <p:nvPr/>
          </p:nvSpPr>
          <p:spPr>
            <a:xfrm>
              <a:off x="467544" y="5243934"/>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Virtual Machine</a:t>
              </a:r>
              <a:endParaRPr lang="nl-BE" sz="1400" dirty="0">
                <a:solidFill>
                  <a:schemeClr val="tx1"/>
                </a:solidFill>
              </a:endParaRPr>
            </a:p>
          </p:txBody>
        </p:sp>
        <p:sp>
          <p:nvSpPr>
            <p:cNvPr id="46" name="Rectangle 45"/>
            <p:cNvSpPr/>
            <p:nvPr/>
          </p:nvSpPr>
          <p:spPr>
            <a:xfrm>
              <a:off x="467544" y="5640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Hypervisor</a:t>
              </a:r>
              <a:endParaRPr lang="nl-BE" sz="1400" dirty="0">
                <a:solidFill>
                  <a:schemeClr val="tx1"/>
                </a:solidFill>
              </a:endParaRPr>
            </a:p>
          </p:txBody>
        </p:sp>
        <p:sp>
          <p:nvSpPr>
            <p:cNvPr id="47" name="Rectangle 46"/>
            <p:cNvSpPr/>
            <p:nvPr/>
          </p:nvSpPr>
          <p:spPr>
            <a:xfrm>
              <a:off x="467544" y="6036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Bare Metal</a:t>
              </a:r>
              <a:endParaRPr lang="nl-BE" sz="1400" dirty="0">
                <a:solidFill>
                  <a:schemeClr val="tx1"/>
                </a:solidFill>
              </a:endParaRPr>
            </a:p>
          </p:txBody>
        </p:sp>
      </p:grpSp>
      <p:sp>
        <p:nvSpPr>
          <p:cNvPr id="48" name="Oval 47"/>
          <p:cNvSpPr/>
          <p:nvPr/>
        </p:nvSpPr>
        <p:spPr>
          <a:xfrm>
            <a:off x="611560" y="6663852"/>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9" name="TextBox 48"/>
          <p:cNvSpPr txBox="1"/>
          <p:nvPr/>
        </p:nvSpPr>
        <p:spPr>
          <a:xfrm>
            <a:off x="2940985" y="6597352"/>
            <a:ext cx="865686" cy="276999"/>
          </a:xfrm>
          <a:prstGeom prst="rect">
            <a:avLst/>
          </a:prstGeom>
          <a:noFill/>
        </p:spPr>
        <p:txBody>
          <a:bodyPr wrap="none" rtlCol="0" anchor="ctr">
            <a:spAutoFit/>
          </a:bodyPr>
          <a:lstStyle/>
          <a:p>
            <a:r>
              <a:rPr lang="nl-BE" sz="1200" dirty="0" err="1" smtClean="0"/>
              <a:t>Realization</a:t>
            </a:r>
            <a:endParaRPr lang="fr-BE" sz="1200" dirty="0"/>
          </a:p>
        </p:txBody>
      </p:sp>
      <p:sp>
        <p:nvSpPr>
          <p:cNvPr id="50" name="Oval 49"/>
          <p:cNvSpPr/>
          <p:nvPr/>
        </p:nvSpPr>
        <p:spPr>
          <a:xfrm>
            <a:off x="2811489" y="66638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1" name="TextBox 50"/>
          <p:cNvSpPr txBox="1"/>
          <p:nvPr/>
        </p:nvSpPr>
        <p:spPr>
          <a:xfrm>
            <a:off x="5089554" y="6597352"/>
            <a:ext cx="633315" cy="276999"/>
          </a:xfrm>
          <a:prstGeom prst="rect">
            <a:avLst/>
          </a:prstGeom>
          <a:noFill/>
        </p:spPr>
        <p:txBody>
          <a:bodyPr wrap="none" rtlCol="0" anchor="ctr">
            <a:spAutoFit/>
          </a:bodyPr>
          <a:lstStyle/>
          <a:p>
            <a:r>
              <a:rPr lang="nl-BE" sz="1200" dirty="0" smtClean="0"/>
              <a:t>Service</a:t>
            </a:r>
            <a:endParaRPr lang="fr-BE" sz="1200" dirty="0"/>
          </a:p>
        </p:txBody>
      </p:sp>
      <p:sp>
        <p:nvSpPr>
          <p:cNvPr id="52" name="Oval 51"/>
          <p:cNvSpPr/>
          <p:nvPr/>
        </p:nvSpPr>
        <p:spPr>
          <a:xfrm>
            <a:off x="4960058" y="66638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3" name="TextBox 52"/>
          <p:cNvSpPr txBox="1"/>
          <p:nvPr/>
        </p:nvSpPr>
        <p:spPr>
          <a:xfrm>
            <a:off x="7055354" y="6597352"/>
            <a:ext cx="679994" cy="276999"/>
          </a:xfrm>
          <a:prstGeom prst="rect">
            <a:avLst/>
          </a:prstGeom>
          <a:noFill/>
        </p:spPr>
        <p:txBody>
          <a:bodyPr wrap="none" rtlCol="0" anchor="ctr">
            <a:spAutoFit/>
          </a:bodyPr>
          <a:lstStyle/>
          <a:p>
            <a:r>
              <a:rPr lang="nl-BE" sz="1200" dirty="0" smtClean="0"/>
              <a:t>On </a:t>
            </a:r>
            <a:r>
              <a:rPr lang="nl-BE" sz="1200" dirty="0" err="1" smtClean="0"/>
              <a:t>hold</a:t>
            </a:r>
            <a:endParaRPr lang="fr-BE" sz="1200" dirty="0"/>
          </a:p>
        </p:txBody>
      </p:sp>
      <p:sp>
        <p:nvSpPr>
          <p:cNvPr id="54" name="Oval 53"/>
          <p:cNvSpPr/>
          <p:nvPr/>
        </p:nvSpPr>
        <p:spPr>
          <a:xfrm>
            <a:off x="6876256" y="6663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5" name="Oval 54"/>
          <p:cNvSpPr/>
          <p:nvPr/>
        </p:nvSpPr>
        <p:spPr>
          <a:xfrm>
            <a:off x="8568444" y="19168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6" name="Oval 55"/>
          <p:cNvSpPr/>
          <p:nvPr/>
        </p:nvSpPr>
        <p:spPr>
          <a:xfrm>
            <a:off x="2408082" y="5369934"/>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7" name="Oval 56"/>
          <p:cNvSpPr/>
          <p:nvPr/>
        </p:nvSpPr>
        <p:spPr>
          <a:xfrm>
            <a:off x="2408082" y="576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8" name="Oval 57"/>
          <p:cNvSpPr/>
          <p:nvPr/>
        </p:nvSpPr>
        <p:spPr>
          <a:xfrm>
            <a:off x="2408082" y="6165320"/>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9" name="Oval 58"/>
          <p:cNvSpPr/>
          <p:nvPr/>
        </p:nvSpPr>
        <p:spPr>
          <a:xfrm>
            <a:off x="4247964" y="6042655"/>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0" name="Oval 59"/>
          <p:cNvSpPr/>
          <p:nvPr/>
        </p:nvSpPr>
        <p:spPr>
          <a:xfrm>
            <a:off x="6425807" y="6042655"/>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1" name="Oval 60"/>
          <p:cNvSpPr/>
          <p:nvPr/>
        </p:nvSpPr>
        <p:spPr>
          <a:xfrm>
            <a:off x="8568460" y="603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2" name="Oval 61"/>
          <p:cNvSpPr/>
          <p:nvPr/>
        </p:nvSpPr>
        <p:spPr>
          <a:xfrm>
            <a:off x="8568444" y="54812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3" name="Oval 62"/>
          <p:cNvSpPr/>
          <p:nvPr/>
        </p:nvSpPr>
        <p:spPr>
          <a:xfrm>
            <a:off x="1439652" y="46788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4" name="Oval 63"/>
          <p:cNvSpPr/>
          <p:nvPr/>
        </p:nvSpPr>
        <p:spPr>
          <a:xfrm>
            <a:off x="3538475" y="47971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5" name="Oval 64"/>
          <p:cNvSpPr/>
          <p:nvPr/>
        </p:nvSpPr>
        <p:spPr>
          <a:xfrm>
            <a:off x="3743924"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6" name="Oval 65"/>
          <p:cNvSpPr/>
          <p:nvPr/>
        </p:nvSpPr>
        <p:spPr>
          <a:xfrm>
            <a:off x="6153188"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7" name="Oval 66"/>
          <p:cNvSpPr/>
          <p:nvPr/>
        </p:nvSpPr>
        <p:spPr>
          <a:xfrm>
            <a:off x="7344308" y="4676185"/>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8" name="Oval 67"/>
          <p:cNvSpPr/>
          <p:nvPr/>
        </p:nvSpPr>
        <p:spPr>
          <a:xfrm>
            <a:off x="8604448" y="45811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9" name="Oval 68"/>
          <p:cNvSpPr/>
          <p:nvPr/>
        </p:nvSpPr>
        <p:spPr>
          <a:xfrm>
            <a:off x="8604448"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70" name="Oval 69"/>
          <p:cNvSpPr/>
          <p:nvPr/>
        </p:nvSpPr>
        <p:spPr>
          <a:xfrm>
            <a:off x="2636781" y="284471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1" name="Oval 70"/>
          <p:cNvSpPr/>
          <p:nvPr/>
        </p:nvSpPr>
        <p:spPr>
          <a:xfrm>
            <a:off x="2636781"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2" name="Oval 71"/>
          <p:cNvSpPr/>
          <p:nvPr/>
        </p:nvSpPr>
        <p:spPr>
          <a:xfrm>
            <a:off x="5578869"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3" name="Oval 72"/>
          <p:cNvSpPr/>
          <p:nvPr/>
        </p:nvSpPr>
        <p:spPr>
          <a:xfrm>
            <a:off x="8541290" y="296094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74" name="Oval 73"/>
          <p:cNvSpPr/>
          <p:nvPr/>
        </p:nvSpPr>
        <p:spPr>
          <a:xfrm>
            <a:off x="8541290" y="353023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75" name="Oval 74"/>
          <p:cNvSpPr/>
          <p:nvPr/>
        </p:nvSpPr>
        <p:spPr>
          <a:xfrm>
            <a:off x="1839377"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6" name="Oval 75"/>
          <p:cNvSpPr/>
          <p:nvPr/>
        </p:nvSpPr>
        <p:spPr>
          <a:xfrm>
            <a:off x="3538475"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7" name="Oval 76"/>
          <p:cNvSpPr/>
          <p:nvPr/>
        </p:nvSpPr>
        <p:spPr>
          <a:xfrm>
            <a:off x="5220072"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8" name="Oval 77"/>
          <p:cNvSpPr/>
          <p:nvPr/>
        </p:nvSpPr>
        <p:spPr>
          <a:xfrm>
            <a:off x="6912260" y="19168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79" name="TextBox 78"/>
          <p:cNvSpPr txBox="1"/>
          <p:nvPr/>
        </p:nvSpPr>
        <p:spPr>
          <a:xfrm>
            <a:off x="741056" y="6597352"/>
            <a:ext cx="917046" cy="276999"/>
          </a:xfrm>
          <a:prstGeom prst="rect">
            <a:avLst/>
          </a:prstGeom>
          <a:noFill/>
        </p:spPr>
        <p:txBody>
          <a:bodyPr wrap="none" rtlCol="0" anchor="ctr">
            <a:spAutoFit/>
          </a:bodyPr>
          <a:lstStyle/>
          <a:p>
            <a:r>
              <a:rPr lang="nl-BE" sz="1200" dirty="0" err="1" smtClean="0"/>
              <a:t>Preparation</a:t>
            </a:r>
            <a:endParaRPr lang="fr-BE" sz="1200" dirty="0"/>
          </a:p>
        </p:txBody>
      </p:sp>
    </p:spTree>
    <p:extLst>
      <p:ext uri="{BB962C8B-B14F-4D97-AF65-F5344CB8AC3E}">
        <p14:creationId xmlns:p14="http://schemas.microsoft.com/office/powerpoint/2010/main" val="4075704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Organisatie van de G-Cloud</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grpSp>
        <p:nvGrpSpPr>
          <p:cNvPr id="9" name="Group 8"/>
          <p:cNvGrpSpPr/>
          <p:nvPr/>
        </p:nvGrpSpPr>
        <p:grpSpPr>
          <a:xfrm>
            <a:off x="497606" y="1108968"/>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tx2">
                <a:lumMod val="20000"/>
                <a:lumOff val="80000"/>
                <a:alpha val="50000"/>
              </a:schemeClr>
            </a:solidFill>
            <a:ln w="22225">
              <a:solidFill>
                <a:srgbClr val="002060"/>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dirty="0">
                  <a:solidFill>
                    <a:schemeClr val="tx1">
                      <a:lumMod val="75000"/>
                    </a:schemeClr>
                  </a:solidFill>
                </a:rPr>
                <a:t>3 Colleges (FODs, OISZ, ION)</a:t>
              </a:r>
            </a:p>
          </p:txBody>
        </p:sp>
        <p:sp>
          <p:nvSpPr>
            <p:cNvPr id="6" name="Rounded Rectangle 5"/>
            <p:cNvSpPr/>
            <p:nvPr/>
          </p:nvSpPr>
          <p:spPr>
            <a:xfrm>
              <a:off x="497606" y="3525502"/>
              <a:ext cx="8220796" cy="1127634"/>
            </a:xfrm>
            <a:prstGeom prst="roundRect">
              <a:avLst/>
            </a:prstGeom>
            <a:solidFill>
              <a:schemeClr val="tx2">
                <a:lumMod val="20000"/>
                <a:lumOff val="80000"/>
                <a:alpha val="50000"/>
              </a:schemeClr>
            </a:solidFill>
            <a:ln w="22225">
              <a:solidFill>
                <a:srgbClr val="002060"/>
              </a:solidFill>
            </a:ln>
            <a:effectLst/>
          </p:spPr>
          <p:style>
            <a:lnRef idx="1">
              <a:schemeClr val="dk1"/>
            </a:lnRef>
            <a:fillRef idx="2">
              <a:schemeClr val="dk1"/>
            </a:fillRef>
            <a:effectRef idx="1">
              <a:schemeClr val="dk1"/>
            </a:effectRef>
            <a:fontRef idx="minor">
              <a:schemeClr val="dk1"/>
            </a:fontRef>
          </p:style>
          <p:txBody>
            <a:bodyPr rtlCol="0" anchor="ctr"/>
            <a:lstStyle/>
            <a:p>
              <a:r>
                <a:rPr lang="nl-BE" dirty="0">
                  <a:solidFill>
                    <a:schemeClr val="tx1">
                      <a:lumMod val="75000"/>
                    </a:schemeClr>
                  </a:solidFill>
                </a:rPr>
                <a:t>SIT (ICT-managers van FODs, OISZ, ION) </a:t>
              </a:r>
            </a:p>
          </p:txBody>
        </p:sp>
        <p:sp>
          <p:nvSpPr>
            <p:cNvPr id="7" name="Rounded Rectangle 6"/>
            <p:cNvSpPr/>
            <p:nvPr/>
          </p:nvSpPr>
          <p:spPr>
            <a:xfrm>
              <a:off x="497606" y="4821646"/>
              <a:ext cx="8220796" cy="1127634"/>
            </a:xfrm>
            <a:prstGeom prst="roundRect">
              <a:avLst/>
            </a:prstGeom>
            <a:solidFill>
              <a:schemeClr val="tx2">
                <a:lumMod val="20000"/>
                <a:lumOff val="80000"/>
                <a:alpha val="50000"/>
              </a:schemeClr>
            </a:solidFill>
            <a:ln w="22225">
              <a:solidFill>
                <a:srgbClr val="002060"/>
              </a:solidFill>
            </a:ln>
            <a:effectLst/>
          </p:spPr>
          <p:style>
            <a:lnRef idx="1">
              <a:schemeClr val="dk1"/>
            </a:lnRef>
            <a:fillRef idx="2">
              <a:schemeClr val="dk1"/>
            </a:fillRef>
            <a:effectRef idx="1">
              <a:schemeClr val="dk1"/>
            </a:effectRef>
            <a:fontRef idx="minor">
              <a:schemeClr val="dk1"/>
            </a:fontRef>
          </p:style>
          <p:txBody>
            <a:bodyPr rtlCol="0" anchor="ctr"/>
            <a:lstStyle/>
            <a:p>
              <a:r>
                <a:rPr lang="nl-BE" dirty="0">
                  <a:solidFill>
                    <a:schemeClr val="tx1">
                      <a:lumMod val="75000"/>
                    </a:schemeClr>
                  </a:solidFill>
                </a:rPr>
                <a:t>Service </a:t>
              </a:r>
            </a:p>
            <a:p>
              <a:r>
                <a:rPr lang="nl-BE"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162648001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164539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 y="4869160"/>
            <a:ext cx="9144000" cy="198884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2457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99084"/>
          </a:xfrm>
          <a:prstGeom prst="rect">
            <a:avLst/>
          </a:prstGeom>
        </p:spPr>
      </p:pic>
      <p:sp>
        <p:nvSpPr>
          <p:cNvPr id="8" name="Rectangle 7"/>
          <p:cNvSpPr/>
          <p:nvPr/>
        </p:nvSpPr>
        <p:spPr>
          <a:xfrm>
            <a:off x="323528" y="548680"/>
            <a:ext cx="4896544" cy="1477328"/>
          </a:xfrm>
          <a:prstGeom prst="rect">
            <a:avLst/>
          </a:prstGeom>
        </p:spPr>
        <p:txBody>
          <a:bodyPr wrap="square">
            <a:spAutoFit/>
          </a:bodyPr>
          <a:lstStyle/>
          <a:p>
            <a:pPr eaLnBrk="1" hangingPunct="1">
              <a:defRPr/>
            </a:pPr>
            <a:r>
              <a:rPr lang="fr-BE" sz="3000" dirty="0" err="1">
                <a:solidFill>
                  <a:schemeClr val="bg1"/>
                </a:solidFill>
                <a:latin typeface="+mj-lt"/>
              </a:rPr>
              <a:t>Facts</a:t>
            </a:r>
            <a:r>
              <a:rPr lang="fr-BE" sz="3000" dirty="0">
                <a:solidFill>
                  <a:schemeClr val="bg1"/>
                </a:solidFill>
                <a:latin typeface="+mj-lt"/>
              </a:rPr>
              <a:t> &amp; Figures 2016</a:t>
            </a:r>
          </a:p>
          <a:p>
            <a:pPr eaLnBrk="1" hangingPunct="1">
              <a:defRPr/>
            </a:pPr>
            <a:r>
              <a:rPr lang="fr-BE" sz="3000" dirty="0">
                <a:solidFill>
                  <a:schemeClr val="bg1"/>
                </a:solidFill>
                <a:latin typeface="+mj-lt"/>
              </a:rPr>
              <a:t>Balans </a:t>
            </a:r>
            <a:r>
              <a:rPr lang="fr-BE" sz="3000" dirty="0" smtClean="0">
                <a:solidFill>
                  <a:schemeClr val="bg1"/>
                </a:solidFill>
                <a:latin typeface="+mj-lt"/>
              </a:rPr>
              <a:t>en </a:t>
            </a:r>
            <a:r>
              <a:rPr lang="fr-BE" sz="3000" dirty="0" err="1">
                <a:solidFill>
                  <a:schemeClr val="bg1"/>
                </a:solidFill>
                <a:latin typeface="+mj-lt"/>
              </a:rPr>
              <a:t>Perspectieven</a:t>
            </a:r>
            <a:endParaRPr lang="fr-BE" sz="3000" dirty="0">
              <a:solidFill>
                <a:schemeClr val="bg1"/>
              </a:solidFill>
              <a:latin typeface="+mj-lt"/>
            </a:endParaRPr>
          </a:p>
          <a:p>
            <a:pPr eaLnBrk="1" hangingPunct="1">
              <a:defRPr/>
            </a:pPr>
            <a:r>
              <a:rPr lang="fr-BE" altLang="en-US" sz="3000" dirty="0" err="1">
                <a:solidFill>
                  <a:schemeClr val="bg1"/>
                </a:solidFill>
                <a:latin typeface="+mj-lt"/>
              </a:rPr>
              <a:t>Strategische</a:t>
            </a:r>
            <a:r>
              <a:rPr lang="fr-BE" altLang="en-US" sz="3000" dirty="0">
                <a:solidFill>
                  <a:schemeClr val="bg1"/>
                </a:solidFill>
                <a:latin typeface="+mj-lt"/>
              </a:rPr>
              <a:t> </a:t>
            </a:r>
            <a:r>
              <a:rPr lang="fr-BE" altLang="en-US" sz="3000" dirty="0" err="1">
                <a:solidFill>
                  <a:schemeClr val="bg1"/>
                </a:solidFill>
                <a:latin typeface="+mj-lt"/>
              </a:rPr>
              <a:t>krachtlijnen</a:t>
            </a:r>
            <a:r>
              <a:rPr lang="fr-BE" altLang="en-US" sz="3000" dirty="0">
                <a:solidFill>
                  <a:schemeClr val="bg1"/>
                </a:solidFill>
                <a:latin typeface="+mj-lt"/>
              </a:rPr>
              <a:t> 2017</a:t>
            </a:r>
            <a:endParaRPr lang="en-US" sz="3000" dirty="0">
              <a:solidFill>
                <a:schemeClr val="bg1"/>
              </a:solidFill>
              <a:latin typeface="+mj-lt"/>
            </a:endParaRPr>
          </a:p>
        </p:txBody>
      </p:sp>
    </p:spTree>
    <p:extLst>
      <p:ext uri="{BB962C8B-B14F-4D97-AF65-F5344CB8AC3E}">
        <p14:creationId xmlns:p14="http://schemas.microsoft.com/office/powerpoint/2010/main" val="3889719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G-Cloud impact: voorbeelden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20</a:t>
            </a:fld>
            <a:endParaRPr lang="en-GB" dirty="0"/>
          </a:p>
        </p:txBody>
      </p:sp>
      <p:sp>
        <p:nvSpPr>
          <p:cNvPr id="5" name="Content Placeholder 2"/>
          <p:cNvSpPr>
            <a:spLocks noGrp="1"/>
          </p:cNvSpPr>
          <p:nvPr>
            <p:ph idx="1"/>
          </p:nvPr>
        </p:nvSpPr>
        <p:spPr/>
        <p:txBody>
          <a:bodyPr>
            <a:normAutofit/>
          </a:bodyPr>
          <a:lstStyle/>
          <a:p>
            <a:endParaRPr lang="nl-BE" dirty="0" smtClean="0"/>
          </a:p>
          <a:p>
            <a:r>
              <a:rPr lang="nl-BE" dirty="0" smtClean="0"/>
              <a:t>gecentraliseerde licentieonderhandelingen met Microsoft: extra kortingen bekomen op O365 licenties ( ~ 0,5M€ jaarlijks voordeel)</a:t>
            </a:r>
          </a:p>
          <a:p>
            <a:endParaRPr lang="nl-BE" sz="400" dirty="0" smtClean="0"/>
          </a:p>
          <a:p>
            <a:endParaRPr lang="nl-BE" sz="600" dirty="0" smtClean="0"/>
          </a:p>
          <a:p>
            <a:r>
              <a:rPr lang="nl-BE" dirty="0" smtClean="0"/>
              <a:t>schaalvergroting =&gt; dalende kostprijs G-Cloud diensten: computer -12%, storage -40% in 9 maanden tijd</a:t>
            </a:r>
            <a:endParaRPr lang="nl-BE" sz="400" dirty="0" smtClean="0"/>
          </a:p>
          <a:p>
            <a:endParaRPr lang="nl-BE" sz="600" dirty="0" smtClean="0"/>
          </a:p>
          <a:p>
            <a:r>
              <a:rPr lang="nl-BE" dirty="0" smtClean="0"/>
              <a:t>hergebruik van opdrachtencentrales op grote schaal </a:t>
            </a:r>
            <a:endParaRPr lang="fr-BE" dirty="0"/>
          </a:p>
        </p:txBody>
      </p:sp>
    </p:spTree>
    <p:extLst>
      <p:ext uri="{BB962C8B-B14F-4D97-AF65-F5344CB8AC3E}">
        <p14:creationId xmlns:p14="http://schemas.microsoft.com/office/powerpoint/2010/main" val="1547899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43900" y="6520259"/>
            <a:ext cx="750888" cy="365125"/>
          </a:xfrm>
        </p:spPr>
        <p:txBody>
          <a:bodyPr/>
          <a:lstStyle/>
          <a:p>
            <a:fld id="{A60A115A-5C25-4C4F-AB9A-53CF64EA9C2D}" type="slidenum">
              <a:rPr lang="nl-BE" smtClean="0"/>
              <a:pPr/>
              <a:t>21</a:t>
            </a:fld>
            <a:endParaRPr lang="nl-BE" dirty="0"/>
          </a:p>
        </p:txBody>
      </p:sp>
      <p:sp>
        <p:nvSpPr>
          <p:cNvPr id="12294" name="AutoShape 14" descr="Image result for contain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grpSp>
        <p:nvGrpSpPr>
          <p:cNvPr id="3" name="Group 2"/>
          <p:cNvGrpSpPr>
            <a:grpSpLocks/>
          </p:cNvGrpSpPr>
          <p:nvPr/>
        </p:nvGrpSpPr>
        <p:grpSpPr bwMode="auto">
          <a:xfrm>
            <a:off x="685800" y="1851050"/>
            <a:ext cx="1077913" cy="1258888"/>
            <a:chOff x="685800" y="2425700"/>
            <a:chExt cx="1077913" cy="1258888"/>
          </a:xfrm>
        </p:grpSpPr>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2570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685800" y="3254375"/>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grpSp>
        <p:nvGrpSpPr>
          <p:cNvPr id="11" name="Group 10"/>
          <p:cNvGrpSpPr>
            <a:grpSpLocks/>
          </p:cNvGrpSpPr>
          <p:nvPr/>
        </p:nvGrpSpPr>
        <p:grpSpPr bwMode="auto">
          <a:xfrm>
            <a:off x="1885950" y="1628800"/>
            <a:ext cx="3128963" cy="1379538"/>
            <a:chOff x="1885950" y="2203450"/>
            <a:chExt cx="3128963" cy="1379538"/>
          </a:xfrm>
        </p:grpSpPr>
        <p:grpSp>
          <p:nvGrpSpPr>
            <p:cNvPr id="12320" name="Group 4"/>
            <p:cNvGrpSpPr>
              <a:grpSpLocks/>
            </p:cNvGrpSpPr>
            <p:nvPr/>
          </p:nvGrpSpPr>
          <p:grpSpPr bwMode="auto">
            <a:xfrm>
              <a:off x="2800350" y="2203450"/>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a:xfrm>
              <a:off x="1885950" y="275748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p:cNvGrpSpPr>
          <p:nvPr/>
        </p:nvGrpSpPr>
        <p:grpSpPr bwMode="auto">
          <a:xfrm>
            <a:off x="5124450" y="1766913"/>
            <a:ext cx="3667125" cy="1250950"/>
            <a:chOff x="5124450" y="2341563"/>
            <a:chExt cx="3667125" cy="1250950"/>
          </a:xfrm>
        </p:grpSpPr>
        <p:grpSp>
          <p:nvGrpSpPr>
            <p:cNvPr id="12315" name="Group 5"/>
            <p:cNvGrpSpPr>
              <a:grpSpLocks/>
            </p:cNvGrpSpPr>
            <p:nvPr/>
          </p:nvGrpSpPr>
          <p:grpSpPr bwMode="auto">
            <a:xfrm>
              <a:off x="6015038" y="2341563"/>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a:xfrm>
              <a:off x="5124450" y="275272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700"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3" name="Group 12"/>
          <p:cNvGrpSpPr>
            <a:grpSpLocks/>
          </p:cNvGrpSpPr>
          <p:nvPr/>
        </p:nvGrpSpPr>
        <p:grpSpPr bwMode="auto">
          <a:xfrm>
            <a:off x="1895475" y="3981128"/>
            <a:ext cx="1671638" cy="2633662"/>
            <a:chOff x="1895475" y="4205288"/>
            <a:chExt cx="1671638" cy="2633662"/>
          </a:xfrm>
        </p:grpSpPr>
        <p:grpSp>
          <p:nvGrpSpPr>
            <p:cNvPr id="12309" name="Group 8"/>
            <p:cNvGrpSpPr>
              <a:grpSpLocks/>
            </p:cNvGrpSpPr>
            <p:nvPr/>
          </p:nvGrpSpPr>
          <p:grpSpPr bwMode="auto">
            <a:xfrm>
              <a:off x="2747963" y="4205288"/>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a:xfrm>
              <a:off x="1895475" y="533876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54" name="Right Arrow 53"/>
          <p:cNvSpPr/>
          <p:nvPr/>
        </p:nvSpPr>
        <p:spPr>
          <a:xfrm flipH="1">
            <a:off x="6310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a:t>Monitoring</a:t>
            </a:r>
          </a:p>
          <a:p>
            <a:pPr algn="ctr">
              <a:defRPr/>
            </a:pPr>
            <a:r>
              <a:rPr lang="fr-BE" sz="1600" dirty="0" err="1"/>
              <a:t>Beveiliging</a:t>
            </a:r>
            <a:endParaRPr lang="fr-BE" sz="1600" b="1" dirty="0"/>
          </a:p>
          <a:p>
            <a:pPr algn="ctr">
              <a:defRPr/>
            </a:pPr>
            <a:r>
              <a:rPr lang="fr-BE" sz="1600" dirty="0" err="1"/>
              <a:t>Logging</a:t>
            </a:r>
            <a:endParaRPr lang="fr-BE" sz="1600" dirty="0"/>
          </a:p>
        </p:txBody>
      </p:sp>
      <p:grpSp>
        <p:nvGrpSpPr>
          <p:cNvPr id="14" name="Group 13"/>
          <p:cNvGrpSpPr>
            <a:grpSpLocks/>
          </p:cNvGrpSpPr>
          <p:nvPr/>
        </p:nvGrpSpPr>
        <p:grpSpPr bwMode="auto">
          <a:xfrm>
            <a:off x="4251325" y="3981128"/>
            <a:ext cx="1916113" cy="2625725"/>
            <a:chOff x="4251325" y="4205288"/>
            <a:chExt cx="1916113" cy="2625725"/>
          </a:xfrm>
        </p:grpSpPr>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8000" y="492918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251325" y="420528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pSp>
      <p:grpSp>
        <p:nvGrpSpPr>
          <p:cNvPr id="8" name="Group 7"/>
          <p:cNvGrpSpPr>
            <a:grpSpLocks/>
          </p:cNvGrpSpPr>
          <p:nvPr/>
        </p:nvGrpSpPr>
        <p:grpSpPr bwMode="auto">
          <a:xfrm>
            <a:off x="411163" y="3789040"/>
            <a:ext cx="1524745" cy="2679699"/>
            <a:chOff x="411163" y="4012748"/>
            <a:chExt cx="1524208" cy="2679694"/>
          </a:xfrm>
        </p:grpSpPr>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4012748"/>
              <a:ext cx="1141866" cy="114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718" y="6178776"/>
              <a:ext cx="477951" cy="47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5358833"/>
              <a:ext cx="9207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TextBox 25"/>
            <p:cNvSpPr txBox="1">
              <a:spLocks noChangeArrowheads="1"/>
            </p:cNvSpPr>
            <p:nvPr/>
          </p:nvSpPr>
          <p:spPr bwMode="auto">
            <a:xfrm>
              <a:off x="1170687" y="6261556"/>
              <a:ext cx="764684"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grpSp>
      <p:sp>
        <p:nvSpPr>
          <p:cNvPr id="12291" name="Content Placeholder 2"/>
          <p:cNvSpPr>
            <a:spLocks noGrp="1"/>
          </p:cNvSpPr>
          <p:nvPr>
            <p:ph idx="1"/>
          </p:nvPr>
        </p:nvSpPr>
        <p:spPr>
          <a:xfrm>
            <a:off x="457200" y="1089659"/>
            <a:ext cx="8229600" cy="5741353"/>
          </a:xfrm>
        </p:spPr>
        <p:txBody>
          <a:bodyPr/>
          <a:lstStyle/>
          <a:p>
            <a:r>
              <a:rPr lang="fr-BE" altLang="fr-FR" sz="2400" dirty="0" err="1" smtClean="0"/>
              <a:t>introductie</a:t>
            </a:r>
            <a:r>
              <a:rPr lang="fr-BE" altLang="fr-FR" sz="2400" dirty="0" smtClean="0"/>
              <a:t> container technologie</a:t>
            </a:r>
          </a:p>
          <a:p>
            <a:endParaRPr lang="fr-BE" altLang="fr-FR" dirty="0" smtClean="0"/>
          </a:p>
          <a:p>
            <a:endParaRPr lang="fr-BE" altLang="fr-FR" dirty="0" smtClean="0"/>
          </a:p>
          <a:p>
            <a:endParaRPr lang="fr-BE" altLang="fr-FR" sz="1050" dirty="0" smtClean="0"/>
          </a:p>
          <a:p>
            <a:endParaRPr lang="fr-BE" altLang="fr-FR" sz="800" dirty="0" smtClean="0"/>
          </a:p>
          <a:p>
            <a:endParaRPr lang="fr-BE" altLang="fr-FR" sz="800" dirty="0" smtClean="0"/>
          </a:p>
          <a:p>
            <a:r>
              <a:rPr lang="fr-BE" altLang="fr-FR" sz="2400" dirty="0" err="1" smtClean="0"/>
              <a:t>vertaald</a:t>
            </a:r>
            <a:r>
              <a:rPr lang="fr-BE" altLang="fr-FR" sz="2400" dirty="0" smtClean="0"/>
              <a:t> in moderne technologie </a:t>
            </a:r>
            <a:r>
              <a:rPr lang="fr-BE" altLang="fr-FR" sz="2400" dirty="0" err="1" smtClean="0"/>
              <a:t>als</a:t>
            </a:r>
            <a:r>
              <a:rPr lang="fr-BE" altLang="fr-FR" sz="2400" dirty="0" smtClean="0"/>
              <a:t> Platform-as-a-Service  </a:t>
            </a:r>
          </a:p>
        </p:txBody>
      </p:sp>
      <p:sp>
        <p:nvSpPr>
          <p:cNvPr id="38" name="Title 1"/>
          <p:cNvSpPr>
            <a:spLocks noGrp="1"/>
          </p:cNvSpPr>
          <p:nvPr>
            <p:ph type="title"/>
          </p:nvPr>
        </p:nvSpPr>
        <p:spPr>
          <a:xfrm>
            <a:off x="467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nl-BE" sz="4000" dirty="0">
                <a:solidFill>
                  <a:srgbClr val="0087BE"/>
                </a:solidFill>
              </a:rPr>
              <a:t>Platform as a Service </a:t>
            </a:r>
            <a:r>
              <a:rPr lang="nl-BE" sz="4000" dirty="0" smtClean="0">
                <a:solidFill>
                  <a:srgbClr val="0087BE"/>
                </a:solidFill>
              </a:rPr>
              <a:t>(</a:t>
            </a:r>
            <a:r>
              <a:rPr lang="nl-BE" sz="4000" dirty="0" err="1" smtClean="0">
                <a:solidFill>
                  <a:srgbClr val="0087BE"/>
                </a:solidFill>
              </a:rPr>
              <a:t>PaaS</a:t>
            </a:r>
            <a:r>
              <a:rPr lang="nl-BE" sz="4000" dirty="0" smtClean="0">
                <a:solidFill>
                  <a:srgbClr val="0087BE"/>
                </a:solidFill>
              </a:rPr>
              <a:t>) - </a:t>
            </a:r>
            <a:r>
              <a:rPr lang="nl-BE" sz="4000" dirty="0">
                <a:solidFill>
                  <a:srgbClr val="0087BE"/>
                </a:solidFill>
              </a:rPr>
              <a:t>C</a:t>
            </a:r>
            <a:r>
              <a:rPr lang="nl-BE" sz="4000" dirty="0" smtClean="0">
                <a:solidFill>
                  <a:srgbClr val="0087BE"/>
                </a:solidFill>
              </a:rPr>
              <a:t>ontainers</a:t>
            </a:r>
            <a:endParaRPr lang="en-US" sz="4000" dirty="0">
              <a:solidFill>
                <a:srgbClr val="0087BE"/>
              </a:solidFill>
            </a:endParaRPr>
          </a:p>
        </p:txBody>
      </p:sp>
    </p:spTree>
    <p:extLst>
      <p:ext uri="{BB962C8B-B14F-4D97-AF65-F5344CB8AC3E}">
        <p14:creationId xmlns:p14="http://schemas.microsoft.com/office/powerpoint/2010/main" val="3348842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308"/>
                                        </p:tgtEl>
                                        <p:attrNameLst>
                                          <p:attrName>style.visibility</p:attrName>
                                        </p:attrNameLst>
                                      </p:cBhvr>
                                      <p:to>
                                        <p:strVal val="visible"/>
                                      </p:to>
                                    </p:set>
                                    <p:animEffect transition="in" filter="wipe(left)">
                                      <p:cBhvr>
                                        <p:cTn id="32" dur="500"/>
                                        <p:tgtEl>
                                          <p:spTgt spid="123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4082" y="1556792"/>
            <a:ext cx="3238096" cy="4513262"/>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lstStyle/>
          <a:p>
            <a:r>
              <a:rPr lang="fr-BE" dirty="0" err="1"/>
              <a:t>PaaS</a:t>
            </a:r>
            <a:r>
              <a:rPr lang="fr-BE" dirty="0"/>
              <a:t> - </a:t>
            </a:r>
            <a:r>
              <a:rPr lang="fr-BE" dirty="0" err="1"/>
              <a:t>Samenwerkingsvormen</a:t>
            </a:r>
            <a:endParaRPr lang="en-US" dirty="0"/>
          </a:p>
        </p:txBody>
      </p:sp>
      <p:sp>
        <p:nvSpPr>
          <p:cNvPr id="4" name="Slide Number Placeholder 3"/>
          <p:cNvSpPr>
            <a:spLocks noGrp="1"/>
          </p:cNvSpPr>
          <p:nvPr>
            <p:ph type="sldNum" sz="quarter" idx="10"/>
          </p:nvPr>
        </p:nvSpPr>
        <p:spPr>
          <a:xfrm>
            <a:off x="8272480" y="6520259"/>
            <a:ext cx="750888" cy="365125"/>
          </a:xfrm>
        </p:spPr>
        <p:txBody>
          <a:bodyPr/>
          <a:lstStyle/>
          <a:p>
            <a:pPr>
              <a:defRPr/>
            </a:pPr>
            <a:fld id="{7A7F1E79-8225-48A0-95BD-5254C3720E2D}" type="slidenum">
              <a:rPr lang="en-GB" smtClean="0"/>
              <a:pPr>
                <a:defRPr/>
              </a:pPr>
              <a:t>22</a:t>
            </a:fld>
            <a:endParaRPr lang="en-GB" dirty="0"/>
          </a:p>
        </p:txBody>
      </p:sp>
      <p:sp>
        <p:nvSpPr>
          <p:cNvPr id="5" name="Rectangle 4"/>
          <p:cNvSpPr/>
          <p:nvPr/>
        </p:nvSpPr>
        <p:spPr>
          <a:xfrm>
            <a:off x="5778748" y="1577429"/>
            <a:ext cx="3000375" cy="4514850"/>
          </a:xfrm>
          <a:prstGeom prst="rect">
            <a:avLst/>
          </a:prstGeom>
          <a:solidFill>
            <a:srgbClr val="69755D">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6220073" y="1655217"/>
            <a:ext cx="2227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6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err="1"/>
              <a:t>Andere</a:t>
            </a:r>
            <a:r>
              <a:rPr lang="fr-BE" altLang="fr-FR" dirty="0"/>
              <a:t> </a:t>
            </a:r>
            <a:r>
              <a:rPr lang="fr-BE" altLang="fr-FR" dirty="0" err="1"/>
              <a:t>sectoren</a:t>
            </a:r>
            <a:endParaRPr lang="fr-BE" altLang="fr-FR" dirty="0"/>
          </a:p>
        </p:txBody>
      </p:sp>
      <p:grpSp>
        <p:nvGrpSpPr>
          <p:cNvPr id="44" name="Group 43"/>
          <p:cNvGrpSpPr/>
          <p:nvPr/>
        </p:nvGrpSpPr>
        <p:grpSpPr>
          <a:xfrm>
            <a:off x="395536" y="3452267"/>
            <a:ext cx="8328025" cy="669925"/>
            <a:chOff x="466956" y="4189411"/>
            <a:chExt cx="8328025" cy="669925"/>
          </a:xfrm>
        </p:grpSpPr>
        <p:sp>
          <p:nvSpPr>
            <p:cNvPr id="8" name="Rectangle 7"/>
            <p:cNvSpPr/>
            <p:nvPr/>
          </p:nvSpPr>
          <p:spPr bwMode="auto">
            <a:xfrm>
              <a:off x="466956" y="4189411"/>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55522" y="3248561"/>
              <a:ext cx="497821" cy="26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611" y="2795042"/>
            <a:ext cx="812800" cy="723900"/>
          </a:xfrm>
          <a:prstGeom prst="rect">
            <a:avLst/>
          </a:prstGeom>
          <a:solidFill>
            <a:srgbClr val="FF0000"/>
          </a:solidFill>
          <a:ln w="9525">
            <a:solidFill>
              <a:schemeClr val="tx1"/>
            </a:solidFill>
            <a:miter lim="800000"/>
            <a:headEnd/>
            <a:tailEnd/>
          </a:ln>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5884608" y="2265610"/>
            <a:ext cx="7280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a:t>Partner </a:t>
            </a:r>
            <a:br>
              <a:rPr lang="fr-BE" altLang="fr-FR" dirty="0"/>
            </a:br>
            <a:r>
              <a:rPr lang="fr-BE" altLang="fr-FR" dirty="0"/>
              <a:t>1</a:t>
            </a:r>
          </a:p>
        </p:txBody>
      </p:sp>
      <p:grpSp>
        <p:nvGrpSpPr>
          <p:cNvPr id="43" name="Group 42"/>
          <p:cNvGrpSpPr/>
          <p:nvPr/>
        </p:nvGrpSpPr>
        <p:grpSpPr>
          <a:xfrm>
            <a:off x="395536" y="4488904"/>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2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6812502" y="2265610"/>
            <a:ext cx="7280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a:t>Partner </a:t>
            </a:r>
            <a:br>
              <a:rPr lang="fr-BE" altLang="fr-FR" dirty="0"/>
            </a:br>
            <a:r>
              <a:rPr lang="fr-BE" altLang="fr-FR" dirty="0"/>
              <a:t>2</a:t>
            </a: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7804588" y="2265610"/>
            <a:ext cx="7489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a:t>Partner </a:t>
            </a:r>
            <a:br>
              <a:rPr lang="fr-BE" altLang="fr-FR" dirty="0"/>
            </a:br>
            <a:r>
              <a:rPr lang="fr-BE" altLang="fr-FR" dirty="0"/>
              <a:t>N</a:t>
            </a:r>
          </a:p>
        </p:txBody>
      </p:sp>
      <p:sp>
        <p:nvSpPr>
          <p:cNvPr id="24" name="Flowchart: Magnetic Disk 23"/>
          <p:cNvSpPr/>
          <p:nvPr/>
        </p:nvSpPr>
        <p:spPr>
          <a:xfrm>
            <a:off x="670886"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1694823"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5920036"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6867773"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7866311"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1977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1055061" y="1632992"/>
            <a:ext cx="2227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400" b="1">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sz="1600" b="0" dirty="0" err="1"/>
              <a:t>Overheid</a:t>
            </a:r>
            <a:r>
              <a:rPr lang="fr-BE" altLang="fr-FR" sz="1600" b="0" dirty="0"/>
              <a:t> </a:t>
            </a:r>
            <a:r>
              <a:rPr lang="fr-BE" altLang="fr-FR" sz="1600" b="0" dirty="0" err="1"/>
              <a:t>ecosysteem</a:t>
            </a:r>
            <a:endParaRPr lang="fr-BE" altLang="fr-FR" sz="1600" b="0" dirty="0"/>
          </a:p>
        </p:txBody>
      </p:sp>
      <p:cxnSp>
        <p:nvCxnSpPr>
          <p:cNvPr id="31" name="Straight Connector 30"/>
          <p:cNvCxnSpPr/>
          <p:nvPr/>
        </p:nvCxnSpPr>
        <p:spPr>
          <a:xfrm>
            <a:off x="2439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48702" y="4357369"/>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2579061" y="2330848"/>
            <a:ext cx="10336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err="1"/>
              <a:t>Toepassing</a:t>
            </a:r>
            <a:endParaRPr lang="fr-BE" altLang="fr-FR" dirty="0"/>
          </a:p>
          <a:p>
            <a:r>
              <a:rPr lang="nl-BE" altLang="fr-FR" dirty="0"/>
              <a:t>N</a:t>
            </a:r>
            <a:endParaRPr lang="fr-BE" altLang="fr-FR" dirty="0"/>
          </a:p>
        </p:txBody>
      </p:sp>
      <p:sp>
        <p:nvSpPr>
          <p:cNvPr id="36" name="TextBox 14"/>
          <p:cNvSpPr txBox="1">
            <a:spLocks noChangeArrowheads="1"/>
          </p:cNvSpPr>
          <p:nvPr/>
        </p:nvSpPr>
        <p:spPr bwMode="auto">
          <a:xfrm>
            <a:off x="595797" y="2330848"/>
            <a:ext cx="9979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400" b="1">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sz="1300" b="0" dirty="0" err="1" smtClean="0"/>
              <a:t>Toepassing</a:t>
            </a:r>
            <a:endParaRPr lang="fr-BE" altLang="fr-FR" sz="1300" b="0" dirty="0" smtClean="0"/>
          </a:p>
          <a:p>
            <a:r>
              <a:rPr lang="fr-BE" altLang="fr-FR" sz="1300" b="0" dirty="0" smtClean="0"/>
              <a:t>1</a:t>
            </a:r>
            <a:endParaRPr lang="fr-BE" altLang="fr-FR" sz="1300" b="0" dirty="0"/>
          </a:p>
        </p:txBody>
      </p:sp>
      <p:sp>
        <p:nvSpPr>
          <p:cNvPr id="37" name="TextBox 14"/>
          <p:cNvSpPr txBox="1">
            <a:spLocks noChangeArrowheads="1"/>
          </p:cNvSpPr>
          <p:nvPr/>
        </p:nvSpPr>
        <p:spPr bwMode="auto">
          <a:xfrm>
            <a:off x="1559450" y="2330848"/>
            <a:ext cx="9481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err="1"/>
              <a:t>Toepassing</a:t>
            </a:r>
            <a:endParaRPr lang="fr-BE" altLang="fr-FR" dirty="0"/>
          </a:p>
          <a:p>
            <a:r>
              <a:rPr lang="nl-BE" altLang="fr-FR" dirty="0"/>
              <a:t>2</a:t>
            </a:r>
            <a:endParaRPr lang="fr-BE" altLang="fr-FR" dirty="0"/>
          </a:p>
        </p:txBody>
      </p:sp>
      <p:sp>
        <p:nvSpPr>
          <p:cNvPr id="39" name="Left-Right Arrow 38"/>
          <p:cNvSpPr/>
          <p:nvPr/>
        </p:nvSpPr>
        <p:spPr>
          <a:xfrm>
            <a:off x="3712193" y="4389904"/>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t>Technologische samenwerking</a:t>
            </a:r>
            <a:endParaRPr lang="fr-BE" sz="1600" dirty="0"/>
          </a:p>
        </p:txBody>
      </p:sp>
      <p:sp>
        <p:nvSpPr>
          <p:cNvPr id="40" name="Left-Right Arrow 39"/>
          <p:cNvSpPr/>
          <p:nvPr/>
        </p:nvSpPr>
        <p:spPr>
          <a:xfrm>
            <a:off x="3712193" y="3145879"/>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smtClean="0"/>
              <a:t>Platform samenwerking</a:t>
            </a:r>
            <a:endParaRPr lang="fr-BE" sz="1600" dirty="0"/>
          </a:p>
        </p:txBody>
      </p:sp>
      <p:sp>
        <p:nvSpPr>
          <p:cNvPr id="41" name="Left-Right Arrow 40"/>
          <p:cNvSpPr/>
          <p:nvPr/>
        </p:nvSpPr>
        <p:spPr>
          <a:xfrm>
            <a:off x="3708492" y="1899768"/>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smtClean="0"/>
              <a:t>Componenten delen</a:t>
            </a:r>
            <a:endParaRPr lang="fr-BE" sz="1600" dirty="0"/>
          </a:p>
        </p:txBody>
      </p:sp>
    </p:spTree>
    <p:extLst>
      <p:ext uri="{BB962C8B-B14F-4D97-AF65-F5344CB8AC3E}">
        <p14:creationId xmlns:p14="http://schemas.microsoft.com/office/powerpoint/2010/main" val="117890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16632"/>
            <a:ext cx="8229600" cy="990600"/>
          </a:xfrm>
        </p:spPr>
        <p:txBody>
          <a:bodyPr/>
          <a:lstStyle/>
          <a:p>
            <a:pPr>
              <a:defRPr/>
            </a:pPr>
            <a:r>
              <a:rPr lang="nl-BE" sz="4000" dirty="0">
                <a:solidFill>
                  <a:srgbClr val="0087BE"/>
                </a:solidFill>
              </a:rPr>
              <a:t>Platform as a </a:t>
            </a:r>
            <a:r>
              <a:rPr lang="nl-BE" sz="4000" dirty="0" smtClean="0">
                <a:solidFill>
                  <a:srgbClr val="0087BE"/>
                </a:solidFill>
              </a:rPr>
              <a:t>Service</a:t>
            </a:r>
            <a:endParaRPr lang="fr-BE" sz="4000" dirty="0">
              <a:solidFill>
                <a:srgbClr val="0087BE"/>
              </a:solidFill>
            </a:endParaRPr>
          </a:p>
        </p:txBody>
      </p:sp>
      <p:sp>
        <p:nvSpPr>
          <p:cNvPr id="4" name="Slide Number Placeholder 3"/>
          <p:cNvSpPr>
            <a:spLocks noGrp="1"/>
          </p:cNvSpPr>
          <p:nvPr>
            <p:ph type="sldNum" sz="quarter" idx="12"/>
          </p:nvPr>
        </p:nvSpPr>
        <p:spPr>
          <a:xfrm>
            <a:off x="8343900" y="6520259"/>
            <a:ext cx="750888" cy="365125"/>
          </a:xfrm>
        </p:spPr>
        <p:txBody>
          <a:bodyPr/>
          <a:lstStyle/>
          <a:p>
            <a:pPr>
              <a:defRPr/>
            </a:pPr>
            <a:fld id="{05BC87DC-663E-460D-9104-57B85A334E83}" type="slidenum">
              <a:rPr lang="nl-BE" smtClean="0"/>
              <a:pPr>
                <a:defRPr/>
              </a:pPr>
              <a:t>23</a:t>
            </a:fld>
            <a:endParaRPr lang="nl-BE" dirty="0"/>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75" y="3244304"/>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25"/>
          <p:cNvSpPr txBox="1">
            <a:spLocks noChangeArrowheads="1"/>
          </p:cNvSpPr>
          <p:nvPr/>
        </p:nvSpPr>
        <p:spPr bwMode="auto">
          <a:xfrm>
            <a:off x="2057343" y="1412776"/>
            <a:ext cx="19225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6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sz="1500" dirty="0" err="1"/>
              <a:t>Ontwikkeling</a:t>
            </a:r>
            <a:r>
              <a:rPr lang="fr-BE" altLang="fr-FR" sz="1500" dirty="0"/>
              <a:t> &amp;</a:t>
            </a:r>
          </a:p>
          <a:p>
            <a:r>
              <a:rPr lang="fr-BE" altLang="fr-FR" sz="1500" dirty="0"/>
              <a:t>Release </a:t>
            </a:r>
            <a:r>
              <a:rPr lang="fr-BE" altLang="fr-FR" sz="1500" dirty="0" err="1"/>
              <a:t>voorbereiding</a:t>
            </a:r>
            <a:endParaRPr lang="fr-BE" altLang="fr-FR" sz="1500" dirty="0"/>
          </a:p>
        </p:txBody>
      </p:sp>
      <p:sp>
        <p:nvSpPr>
          <p:cNvPr id="18440" name="TextBox 25"/>
          <p:cNvSpPr txBox="1">
            <a:spLocks noChangeArrowheads="1"/>
          </p:cNvSpPr>
          <p:nvPr/>
        </p:nvSpPr>
        <p:spPr bwMode="auto">
          <a:xfrm>
            <a:off x="370490" y="1412776"/>
            <a:ext cx="15037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500" dirty="0" err="1">
                <a:latin typeface="+mn-lt"/>
              </a:rPr>
              <a:t>Requirements</a:t>
            </a:r>
            <a:endParaRPr lang="fr-BE" altLang="fr-FR" sz="1500" dirty="0">
              <a:latin typeface="+mn-lt"/>
            </a:endParaRPr>
          </a:p>
          <a:p>
            <a:pPr algn="ctr" eaLnBrk="1" hangingPunct="1">
              <a:spcBef>
                <a:spcPct val="0"/>
              </a:spcBef>
              <a:buClrTx/>
              <a:buSzTx/>
              <a:buFontTx/>
              <a:buNone/>
            </a:pPr>
            <a:r>
              <a:rPr lang="fr-BE" altLang="fr-FR" sz="1500" dirty="0">
                <a:latin typeface="+mn-lt"/>
              </a:rPr>
              <a:t>Release planning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618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42" name="TextBox 25"/>
          <p:cNvSpPr txBox="1">
            <a:spLocks noChangeArrowheads="1"/>
          </p:cNvSpPr>
          <p:nvPr/>
        </p:nvSpPr>
        <p:spPr bwMode="auto">
          <a:xfrm>
            <a:off x="4160061" y="1412776"/>
            <a:ext cx="16446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500" dirty="0">
                <a:latin typeface="+mn-lt"/>
              </a:rPr>
              <a:t>Release</a:t>
            </a:r>
            <a:r>
              <a:rPr lang="fr-BE" altLang="fr-FR" sz="1500" dirty="0">
                <a:latin typeface="Arial Black" pitchFamily="34" charset="0"/>
              </a:rPr>
              <a:t> </a:t>
            </a:r>
            <a:r>
              <a:rPr lang="fr-BE" altLang="fr-FR" sz="1500" dirty="0" err="1">
                <a:latin typeface="+mn-lt"/>
              </a:rPr>
              <a:t>uitvoering</a:t>
            </a:r>
            <a:endParaRPr lang="fr-BE" altLang="fr-FR" sz="1500" dirty="0">
              <a:latin typeface="+mn-lt"/>
            </a:endParaRPr>
          </a:p>
        </p:txBody>
      </p:sp>
      <p:sp>
        <p:nvSpPr>
          <p:cNvPr id="18443" name="TextBox 25"/>
          <p:cNvSpPr txBox="1">
            <a:spLocks noChangeArrowheads="1"/>
          </p:cNvSpPr>
          <p:nvPr/>
        </p:nvSpPr>
        <p:spPr bwMode="auto">
          <a:xfrm>
            <a:off x="6554993" y="1412776"/>
            <a:ext cx="14219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6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sz="1500" dirty="0"/>
              <a:t>Incident </a:t>
            </a:r>
            <a:r>
              <a:rPr lang="fr-BE" altLang="fr-FR" sz="1500" dirty="0" err="1"/>
              <a:t>beheer</a:t>
            </a:r>
            <a:endParaRPr lang="fr-BE" altLang="fr-FR" sz="1500" dirty="0"/>
          </a:p>
        </p:txBody>
      </p:sp>
      <p:sp>
        <p:nvSpPr>
          <p:cNvPr id="18444" name="TextBox 25"/>
          <p:cNvSpPr txBox="1">
            <a:spLocks noChangeArrowheads="1"/>
          </p:cNvSpPr>
          <p:nvPr/>
        </p:nvSpPr>
        <p:spPr bwMode="auto">
          <a:xfrm>
            <a:off x="6186998" y="2360066"/>
            <a:ext cx="754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6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sz="1400" dirty="0"/>
              <a:t>1ste </a:t>
            </a:r>
            <a:r>
              <a:rPr lang="fr-BE" altLang="fr-FR" sz="1400" dirty="0" err="1"/>
              <a:t>lijn</a:t>
            </a:r>
            <a:endParaRPr lang="fr-BE" altLang="fr-FR" sz="1400" dirty="0"/>
          </a:p>
        </p:txBody>
      </p:sp>
      <p:sp>
        <p:nvSpPr>
          <p:cNvPr id="18445" name="TextBox 25"/>
          <p:cNvSpPr txBox="1">
            <a:spLocks noChangeArrowheads="1"/>
          </p:cNvSpPr>
          <p:nvPr/>
        </p:nvSpPr>
        <p:spPr bwMode="auto">
          <a:xfrm>
            <a:off x="6192365" y="3468141"/>
            <a:ext cx="721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6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sz="1400" dirty="0"/>
              <a:t>2de </a:t>
            </a:r>
            <a:r>
              <a:rPr lang="fr-BE" altLang="fr-FR" sz="1400" dirty="0" err="1"/>
              <a:t>lijn</a:t>
            </a:r>
            <a:endParaRPr lang="fr-BE" altLang="fr-FR" sz="1400" dirty="0"/>
          </a:p>
        </p:txBody>
      </p:sp>
      <p:grpSp>
        <p:nvGrpSpPr>
          <p:cNvPr id="18446" name="Group 28"/>
          <p:cNvGrpSpPr>
            <a:grpSpLocks/>
          </p:cNvGrpSpPr>
          <p:nvPr/>
        </p:nvGrpSpPr>
        <p:grpSpPr bwMode="auto">
          <a:xfrm>
            <a:off x="7265988" y="3120479"/>
            <a:ext cx="1503233" cy="538162"/>
            <a:chOff x="3542315" y="3875964"/>
            <a:chExt cx="1503595" cy="537241"/>
          </a:xfrm>
        </p:grpSpPr>
        <p:pic>
          <p:nvPicPr>
            <p:cNvPr id="18463"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Box 30"/>
            <p:cNvSpPr txBox="1">
              <a:spLocks noChangeArrowheads="1"/>
            </p:cNvSpPr>
            <p:nvPr/>
          </p:nvSpPr>
          <p:spPr bwMode="auto">
            <a:xfrm>
              <a:off x="4474783"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6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sz="1400" dirty="0"/>
                <a:t>- unit</a:t>
              </a:r>
            </a:p>
          </p:txBody>
        </p:sp>
      </p:grpSp>
      <p:sp>
        <p:nvSpPr>
          <p:cNvPr id="18447" name="TextBox 25"/>
          <p:cNvSpPr txBox="1">
            <a:spLocks noChangeArrowheads="1"/>
          </p:cNvSpPr>
          <p:nvPr/>
        </p:nvSpPr>
        <p:spPr bwMode="auto">
          <a:xfrm>
            <a:off x="6181253" y="4698454"/>
            <a:ext cx="721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6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sz="1400" dirty="0"/>
              <a:t>3de </a:t>
            </a:r>
            <a:r>
              <a:rPr lang="fr-BE" altLang="fr-FR" sz="1400" dirty="0" err="1"/>
              <a:t>lijn</a:t>
            </a:r>
            <a:endParaRPr lang="fr-BE" altLang="fr-FR" sz="1400" dirty="0"/>
          </a:p>
        </p:txBody>
      </p:sp>
      <p:cxnSp>
        <p:nvCxnSpPr>
          <p:cNvPr id="11" name="Straight Connector 10"/>
          <p:cNvCxnSpPr/>
          <p:nvPr/>
        </p:nvCxnSpPr>
        <p:spPr>
          <a:xfrm>
            <a:off x="236538" y="2077491"/>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399629"/>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409154"/>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425029"/>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135688" y="2963316"/>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145213" y="4407941"/>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412" y="4965873"/>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5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2588" y="5487441"/>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lowchart: Magnetic Disk 45"/>
          <p:cNvSpPr/>
          <p:nvPr/>
        </p:nvSpPr>
        <p:spPr>
          <a:xfrm>
            <a:off x="4582319" y="3125961"/>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2591783"/>
            <a:ext cx="799120" cy="32001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591783"/>
            <a:ext cx="799120" cy="320014"/>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8124" y="4710227"/>
            <a:ext cx="799120" cy="32001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2634" y="3778423"/>
            <a:ext cx="799120" cy="32001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5988" y="2331028"/>
            <a:ext cx="799120" cy="320014"/>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9992" y="2591783"/>
            <a:ext cx="799120" cy="320014"/>
          </a:xfrm>
          <a:prstGeom prst="rect">
            <a:avLst/>
          </a:prstGeom>
        </p:spPr>
      </p:pic>
    </p:spTree>
    <p:extLst>
      <p:ext uri="{BB962C8B-B14F-4D97-AF65-F5344CB8AC3E}">
        <p14:creationId xmlns:p14="http://schemas.microsoft.com/office/powerpoint/2010/main" val="11888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34144"/>
            <a:ext cx="8229600" cy="990600"/>
          </a:xfrm>
        </p:spPr>
        <p:txBody>
          <a:bodyPr/>
          <a:lstStyle/>
          <a:p>
            <a:pPr>
              <a:defRPr/>
            </a:pPr>
            <a:r>
              <a:rPr lang="fr-BE" sz="4000" dirty="0" err="1" smtClean="0">
                <a:solidFill>
                  <a:srgbClr val="0087BE"/>
                </a:solidFill>
              </a:rPr>
              <a:t>Paas</a:t>
            </a:r>
            <a:r>
              <a:rPr lang="fr-BE" sz="4000" dirty="0" smtClean="0">
                <a:solidFill>
                  <a:srgbClr val="0087BE"/>
                </a:solidFill>
              </a:rPr>
              <a:t> : </a:t>
            </a:r>
            <a:r>
              <a:rPr lang="fr-BE" sz="4000" dirty="0" err="1" smtClean="0">
                <a:solidFill>
                  <a:srgbClr val="0087BE"/>
                </a:solidFill>
              </a:rPr>
              <a:t>Register</a:t>
            </a:r>
            <a:r>
              <a:rPr lang="fr-BE" sz="4000" dirty="0" smtClean="0">
                <a:solidFill>
                  <a:srgbClr val="0087BE"/>
                </a:solidFill>
              </a:rPr>
              <a:t> as a Service</a:t>
            </a:r>
            <a:endParaRPr lang="fr-BE" sz="4000" dirty="0">
              <a:solidFill>
                <a:srgbClr val="0087BE"/>
              </a:solidFill>
            </a:endParaRPr>
          </a:p>
        </p:txBody>
      </p:sp>
      <p:sp>
        <p:nvSpPr>
          <p:cNvPr id="4" name="Slide Number Placeholder 3"/>
          <p:cNvSpPr>
            <a:spLocks noGrp="1"/>
          </p:cNvSpPr>
          <p:nvPr>
            <p:ph type="sldNum" sz="quarter" idx="12"/>
          </p:nvPr>
        </p:nvSpPr>
        <p:spPr>
          <a:xfrm>
            <a:off x="8343900" y="6520259"/>
            <a:ext cx="750888" cy="365125"/>
          </a:xfrm>
        </p:spPr>
        <p:txBody>
          <a:bodyPr/>
          <a:lstStyle/>
          <a:p>
            <a:pPr>
              <a:defRPr/>
            </a:pPr>
            <a:fld id="{05BC87DC-663E-460D-9104-57B85A334E83}" type="slidenum">
              <a:rPr lang="nl-BE" smtClean="0"/>
              <a:pPr>
                <a:defRPr/>
              </a:pPr>
              <a:t>24</a:t>
            </a:fld>
            <a:endParaRPr lang="nl-BE" dirty="0"/>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2970832"/>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25"/>
          <p:cNvSpPr txBox="1">
            <a:spLocks noChangeArrowheads="1"/>
          </p:cNvSpPr>
          <p:nvPr/>
        </p:nvSpPr>
        <p:spPr bwMode="auto">
          <a:xfrm>
            <a:off x="2057343" y="1412776"/>
            <a:ext cx="19225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5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err="1"/>
              <a:t>Ontwikkeling</a:t>
            </a:r>
            <a:r>
              <a:rPr lang="fr-BE" altLang="fr-FR" dirty="0"/>
              <a:t> &amp;</a:t>
            </a:r>
          </a:p>
          <a:p>
            <a:r>
              <a:rPr lang="fr-BE" altLang="fr-FR" dirty="0"/>
              <a:t>Release </a:t>
            </a:r>
            <a:r>
              <a:rPr lang="fr-BE" altLang="fr-FR" dirty="0" err="1"/>
              <a:t>voorbereiding</a:t>
            </a:r>
            <a:endParaRPr lang="fr-BE" altLang="fr-FR" dirty="0"/>
          </a:p>
        </p:txBody>
      </p:sp>
      <p:sp>
        <p:nvSpPr>
          <p:cNvPr id="18440" name="TextBox 25"/>
          <p:cNvSpPr txBox="1">
            <a:spLocks noChangeArrowheads="1"/>
          </p:cNvSpPr>
          <p:nvPr/>
        </p:nvSpPr>
        <p:spPr bwMode="auto">
          <a:xfrm>
            <a:off x="370490" y="1412776"/>
            <a:ext cx="15037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5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err="1"/>
              <a:t>Requirements</a:t>
            </a:r>
            <a:endParaRPr lang="fr-BE" altLang="fr-FR" dirty="0"/>
          </a:p>
          <a:p>
            <a:r>
              <a:rPr lang="fr-BE" altLang="fr-FR" dirty="0"/>
              <a:t>Release planning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3793157"/>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42" name="TextBox 25"/>
          <p:cNvSpPr txBox="1">
            <a:spLocks noChangeArrowheads="1"/>
          </p:cNvSpPr>
          <p:nvPr/>
        </p:nvSpPr>
        <p:spPr bwMode="auto">
          <a:xfrm>
            <a:off x="4170480" y="1412776"/>
            <a:ext cx="16237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5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uitvoering</a:t>
            </a:r>
            <a:endParaRPr lang="fr-BE" altLang="fr-FR" dirty="0"/>
          </a:p>
        </p:txBody>
      </p:sp>
      <p:cxnSp>
        <p:nvCxnSpPr>
          <p:cNvPr id="11" name="Straight Connector 10"/>
          <p:cNvCxnSpPr/>
          <p:nvPr/>
        </p:nvCxnSpPr>
        <p:spPr>
          <a:xfrm>
            <a:off x="236538"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412776"/>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807" y="5080099"/>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4582319" y="3139108"/>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2604930"/>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2604930"/>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2604930"/>
            <a:ext cx="799120" cy="320014"/>
          </a:xfrm>
          <a:prstGeom prst="rect">
            <a:avLst/>
          </a:prstGeom>
        </p:spPr>
      </p:pic>
      <p:sp>
        <p:nvSpPr>
          <p:cNvPr id="32" name="TextBox 25"/>
          <p:cNvSpPr txBox="1">
            <a:spLocks noChangeArrowheads="1"/>
          </p:cNvSpPr>
          <p:nvPr/>
        </p:nvSpPr>
        <p:spPr bwMode="auto">
          <a:xfrm>
            <a:off x="6341316" y="1412776"/>
            <a:ext cx="18493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5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err="1"/>
              <a:t>Gebruikers</a:t>
            </a:r>
            <a:r>
              <a:rPr lang="fr-BE" altLang="fr-FR" dirty="0"/>
              <a:t> / </a:t>
            </a:r>
            <a:r>
              <a:rPr lang="fr-BE" altLang="fr-FR" dirty="0" err="1"/>
              <a:t>Partners</a:t>
            </a:r>
            <a:endParaRPr lang="fr-BE" altLang="fr-FR" dirty="0"/>
          </a:p>
          <a:p>
            <a:endParaRPr lang="fr-BE" altLang="fr-FR" dirty="0"/>
          </a:p>
        </p:txBody>
      </p:sp>
      <p:sp>
        <p:nvSpPr>
          <p:cNvPr id="3" name="Left-Right Arrow 2"/>
          <p:cNvSpPr/>
          <p:nvPr/>
        </p:nvSpPr>
        <p:spPr>
          <a:xfrm>
            <a:off x="5596482" y="4090861"/>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7882174" y="3713456"/>
            <a:ext cx="1120539" cy="1077218"/>
          </a:xfrm>
          <a:prstGeom prst="rect">
            <a:avLst/>
          </a:prstGeom>
          <a:noFill/>
        </p:spPr>
        <p:txBody>
          <a:bodyPr wrap="square" rtlCol="0">
            <a:spAutoFit/>
          </a:bodyPr>
          <a:lstStyle/>
          <a:p>
            <a:r>
              <a:rPr lang="fr-BE" sz="1600" dirty="0" err="1" smtClean="0"/>
              <a:t>FOD’s</a:t>
            </a:r>
            <a:endParaRPr lang="fr-BE" sz="1600" dirty="0" smtClean="0"/>
          </a:p>
          <a:p>
            <a:r>
              <a:rPr lang="fr-BE" sz="1600" dirty="0" err="1" smtClean="0"/>
              <a:t>Justitie</a:t>
            </a:r>
            <a:endParaRPr lang="fr-BE" sz="1600" dirty="0" smtClean="0"/>
          </a:p>
          <a:p>
            <a:r>
              <a:rPr lang="fr-BE" sz="1600" dirty="0" err="1" smtClean="0"/>
              <a:t>Mobiliteit</a:t>
            </a:r>
            <a:endParaRPr lang="fr-BE" sz="1600" dirty="0" smtClean="0"/>
          </a:p>
          <a:p>
            <a:r>
              <a:rPr lang="fr-BE" sz="1600" dirty="0" smtClean="0"/>
              <a:t>…</a:t>
            </a:r>
            <a:endParaRPr lang="fr-BE" sz="1600" dirty="0"/>
          </a:p>
        </p:txBody>
      </p:sp>
      <p:sp>
        <p:nvSpPr>
          <p:cNvPr id="9" name="Left-Right Arrow 8"/>
          <p:cNvSpPr/>
          <p:nvPr/>
        </p:nvSpPr>
        <p:spPr>
          <a:xfrm>
            <a:off x="7466818" y="4138247"/>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0503" y="5631457"/>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8421" y="3789041"/>
            <a:ext cx="651429" cy="65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635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en-US" dirty="0"/>
          </a:p>
        </p:txBody>
      </p:sp>
      <p:sp>
        <p:nvSpPr>
          <p:cNvPr id="3" name="Content Placeholder 2"/>
          <p:cNvSpPr>
            <a:spLocks noGrp="1"/>
          </p:cNvSpPr>
          <p:nvPr>
            <p:ph idx="1"/>
          </p:nvPr>
        </p:nvSpPr>
        <p:spPr/>
        <p:txBody>
          <a:bodyPr>
            <a:normAutofit lnSpcReduction="10000"/>
          </a:bodyPr>
          <a:lstStyle/>
          <a:p>
            <a:r>
              <a:rPr lang="fr-FR" dirty="0"/>
              <a:t>informatique</a:t>
            </a:r>
          </a:p>
          <a:p>
            <a:pPr lvl="1"/>
            <a:r>
              <a:rPr lang="fr-FR" dirty="0"/>
              <a:t>2016</a:t>
            </a:r>
          </a:p>
          <a:p>
            <a:pPr lvl="2"/>
            <a:r>
              <a:rPr lang="fr-FR" dirty="0"/>
              <a:t>utilisation de la plateforme G-Cloud au niveau serveurs et  stockage (</a:t>
            </a:r>
            <a:r>
              <a:rPr lang="fr-FR" dirty="0" err="1"/>
              <a:t>IaaS</a:t>
            </a:r>
            <a:r>
              <a:rPr lang="fr-FR" dirty="0"/>
              <a:t>) et réorganisation du réseau pour l’intégration avec l’infrastructure BCSS</a:t>
            </a:r>
          </a:p>
          <a:p>
            <a:pPr lvl="2"/>
            <a:r>
              <a:rPr lang="fr-FR" dirty="0"/>
              <a:t>développement de la plateforme </a:t>
            </a:r>
            <a:r>
              <a:rPr lang="fr-FR" dirty="0" err="1"/>
              <a:t>Greenshift</a:t>
            </a:r>
            <a:r>
              <a:rPr lang="fr-FR" dirty="0"/>
              <a:t>, avec le middleware JBOSS, et la technique des Containers  (</a:t>
            </a:r>
            <a:r>
              <a:rPr lang="fr-FR" dirty="0" err="1"/>
              <a:t>PaaS</a:t>
            </a:r>
            <a:r>
              <a:rPr lang="fr-FR" dirty="0"/>
              <a:t>)</a:t>
            </a:r>
          </a:p>
          <a:p>
            <a:pPr lvl="2"/>
            <a:r>
              <a:rPr lang="fr-FR" dirty="0"/>
              <a:t>suppression progressive, ou virtualisation, de produits IBM (</a:t>
            </a:r>
            <a:r>
              <a:rPr lang="fr-FR" dirty="0" err="1"/>
              <a:t>Websphere</a:t>
            </a:r>
            <a:r>
              <a:rPr lang="fr-FR" dirty="0"/>
              <a:t> </a:t>
            </a:r>
            <a:r>
              <a:rPr lang="fr-FR" dirty="0" err="1"/>
              <a:t>Process</a:t>
            </a:r>
            <a:r>
              <a:rPr lang="fr-FR" dirty="0"/>
              <a:t> Server, serveurs cryptographiques, </a:t>
            </a:r>
            <a:r>
              <a:rPr lang="fr-FR" dirty="0" err="1"/>
              <a:t>DataPower</a:t>
            </a:r>
            <a:r>
              <a:rPr lang="fr-FR" dirty="0"/>
              <a:t>),  et collaboration avec le SPF Finances, d’autres IPSS et SPF sur l’utilisation des autres composants IBM (Blue Shift)</a:t>
            </a:r>
          </a:p>
          <a:p>
            <a:pPr lvl="2"/>
            <a:r>
              <a:rPr lang="fr-FR" dirty="0"/>
              <a:t>préparation de la migration de la téléphonie, du mail, et de </a:t>
            </a:r>
            <a:r>
              <a:rPr lang="fr-FR" dirty="0" err="1"/>
              <a:t>beConnected</a:t>
            </a:r>
            <a:r>
              <a:rPr lang="fr-FR" dirty="0"/>
              <a:t> vers les solutions Microsoft Skype, Outlook , </a:t>
            </a:r>
            <a:r>
              <a:rPr lang="fr-FR" dirty="0" err="1"/>
              <a:t>Sharepoint</a:t>
            </a:r>
            <a:r>
              <a:rPr lang="fr-FR" dirty="0"/>
              <a:t> offertes par le  G-Cloud (</a:t>
            </a:r>
            <a:r>
              <a:rPr lang="fr-FR" dirty="0" err="1"/>
              <a:t>UCCaaS</a:t>
            </a:r>
            <a:r>
              <a:rPr lang="fr-FR" dirty="0"/>
              <a:t>)</a:t>
            </a:r>
          </a:p>
          <a:p>
            <a:endParaRPr lang="fr-FR" sz="400" dirty="0"/>
          </a:p>
          <a:p>
            <a:pPr lvl="1"/>
            <a:r>
              <a:rPr lang="fr-FR" dirty="0"/>
              <a:t>2017</a:t>
            </a:r>
          </a:p>
          <a:p>
            <a:pPr lvl="2"/>
            <a:r>
              <a:rPr lang="fr-FR" dirty="0"/>
              <a:t>poursuite des migrations entamées en 2016 vers la plateforme G-Cloud </a:t>
            </a:r>
            <a:br>
              <a:rPr lang="fr-FR" dirty="0"/>
            </a:br>
            <a:r>
              <a:rPr lang="fr-FR" dirty="0"/>
              <a:t>(</a:t>
            </a:r>
            <a:r>
              <a:rPr lang="fr-FR" dirty="0" err="1"/>
              <a:t>IaaS</a:t>
            </a:r>
            <a:r>
              <a:rPr lang="fr-FR" dirty="0"/>
              <a:t>, </a:t>
            </a:r>
            <a:r>
              <a:rPr lang="fr-FR" dirty="0" err="1"/>
              <a:t>PaaS</a:t>
            </a:r>
            <a:r>
              <a:rPr lang="fr-FR" dirty="0"/>
              <a:t>/</a:t>
            </a:r>
            <a:r>
              <a:rPr lang="fr-FR" dirty="0" err="1"/>
              <a:t>Greenshift</a:t>
            </a:r>
            <a:r>
              <a:rPr lang="fr-FR" dirty="0"/>
              <a:t>, </a:t>
            </a:r>
            <a:r>
              <a:rPr lang="fr-FR" dirty="0" err="1"/>
              <a:t>UCCaaS</a:t>
            </a:r>
            <a:r>
              <a:rPr lang="fr-FR" dirty="0"/>
              <a:t>)</a:t>
            </a:r>
          </a:p>
          <a:p>
            <a:pPr lvl="2"/>
            <a:r>
              <a:rPr lang="fr-FR" dirty="0"/>
              <a:t>configuration et utilisation du service de back-up offert par le G-Cloud (</a:t>
            </a:r>
            <a:r>
              <a:rPr lang="fr-FR" dirty="0" err="1"/>
              <a:t>BaaS</a:t>
            </a:r>
            <a:r>
              <a:rPr lang="fr-FR" dirty="0"/>
              <a:t>)</a:t>
            </a:r>
          </a:p>
          <a:p>
            <a:pPr lvl="2"/>
            <a:r>
              <a:rPr lang="fr-FR" dirty="0"/>
              <a:t>évaluation des autres services offerts par le G-Cloud (Archivage, Business Intelligence,  Service Management)</a:t>
            </a:r>
          </a:p>
          <a:p>
            <a:pPr lvl="2"/>
            <a:r>
              <a:rPr lang="fr-FR" dirty="0"/>
              <a:t>mise en œuvre d’une plateforme IBM (</a:t>
            </a:r>
            <a:r>
              <a:rPr lang="fr-FR" dirty="0" err="1"/>
              <a:t>DataBase</a:t>
            </a:r>
            <a:r>
              <a:rPr lang="fr-FR" dirty="0"/>
              <a:t>) dans le G-Cloud</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spTree>
    <p:extLst>
      <p:ext uri="{BB962C8B-B14F-4D97-AF65-F5344CB8AC3E}">
        <p14:creationId xmlns:p14="http://schemas.microsoft.com/office/powerpoint/2010/main" val="3656248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en-US" dirty="0"/>
          </a:p>
        </p:txBody>
      </p:sp>
      <p:sp>
        <p:nvSpPr>
          <p:cNvPr id="3" name="Content Placeholder 2"/>
          <p:cNvSpPr>
            <a:spLocks noGrp="1"/>
          </p:cNvSpPr>
          <p:nvPr>
            <p:ph idx="1"/>
          </p:nvPr>
        </p:nvSpPr>
        <p:spPr>
          <a:xfrm>
            <a:off x="457200" y="1196752"/>
            <a:ext cx="8229600" cy="5328592"/>
          </a:xfrm>
        </p:spPr>
        <p:txBody>
          <a:bodyPr>
            <a:normAutofit/>
          </a:bodyPr>
          <a:lstStyle/>
          <a:p>
            <a:r>
              <a:rPr lang="fr-FR" dirty="0" smtClean="0"/>
              <a:t>IAP </a:t>
            </a:r>
            <a:r>
              <a:rPr lang="fr-FR" dirty="0"/>
              <a:t>- Internet Access Protection (Extranet de la sécurité sociale) </a:t>
            </a:r>
          </a:p>
          <a:p>
            <a:pPr lvl="1"/>
            <a:r>
              <a:rPr lang="fr-FR" dirty="0" smtClean="0"/>
              <a:t>cogestion </a:t>
            </a:r>
            <a:r>
              <a:rPr lang="fr-FR" dirty="0"/>
              <a:t>de la plateforme avec </a:t>
            </a:r>
            <a:r>
              <a:rPr lang="fr-FR" dirty="0" err="1" smtClean="0"/>
              <a:t>Fedict</a:t>
            </a:r>
            <a:r>
              <a:rPr lang="fr-FR" dirty="0" smtClean="0"/>
              <a:t> </a:t>
            </a:r>
            <a:r>
              <a:rPr lang="fr-FR" dirty="0"/>
              <a:t>et </a:t>
            </a:r>
            <a:r>
              <a:rPr lang="fr-FR" dirty="0" err="1"/>
              <a:t>Smals</a:t>
            </a:r>
            <a:endParaRPr lang="fr-FR" dirty="0"/>
          </a:p>
          <a:p>
            <a:pPr lvl="1"/>
            <a:r>
              <a:rPr lang="fr-FR" dirty="0"/>
              <a:t>extension de l’IAP aux </a:t>
            </a:r>
            <a:r>
              <a:rPr lang="fr-FR" dirty="0" smtClean="0"/>
              <a:t>‘clients’ </a:t>
            </a:r>
            <a:r>
              <a:rPr lang="fr-FR" dirty="0" err="1" smtClean="0"/>
              <a:t>Fedict</a:t>
            </a:r>
            <a:r>
              <a:rPr lang="fr-FR" dirty="0" smtClean="0"/>
              <a:t> </a:t>
            </a:r>
            <a:r>
              <a:rPr lang="fr-FR" dirty="0"/>
              <a:t>pour les services VPN et Mails</a:t>
            </a:r>
          </a:p>
          <a:p>
            <a:pPr lvl="1"/>
            <a:r>
              <a:rPr lang="fr-FR" dirty="0"/>
              <a:t>upgrade de l'infrastructure  pour parer aux attaques DDOS</a:t>
            </a:r>
          </a:p>
          <a:p>
            <a:pPr lvl="1"/>
            <a:r>
              <a:rPr lang="fr-FR" dirty="0"/>
              <a:t>r</a:t>
            </a:r>
            <a:r>
              <a:rPr lang="fr-FR" dirty="0" smtClean="0"/>
              <a:t>écolte </a:t>
            </a:r>
            <a:r>
              <a:rPr lang="fr-FR" dirty="0"/>
              <a:t>des besoins des </a:t>
            </a:r>
            <a:r>
              <a:rPr lang="fr-FR" dirty="0" smtClean="0"/>
              <a:t>‘grands’ </a:t>
            </a:r>
            <a:r>
              <a:rPr lang="fr-FR" dirty="0"/>
              <a:t>SPF Finances et Justice pour les intégrer dans l’IAP</a:t>
            </a:r>
          </a:p>
          <a:p>
            <a:pPr lvl="1"/>
            <a:r>
              <a:rPr lang="fr-FR" dirty="0"/>
              <a:t>q</a:t>
            </a:r>
            <a:r>
              <a:rPr lang="fr-FR" dirty="0" smtClean="0"/>
              <a:t>uelques </a:t>
            </a:r>
            <a:r>
              <a:rPr lang="fr-FR" dirty="0"/>
              <a:t>chiffres </a:t>
            </a:r>
            <a:r>
              <a:rPr lang="fr-FR" dirty="0" smtClean="0"/>
              <a:t>pour 2016 :</a:t>
            </a:r>
          </a:p>
          <a:p>
            <a:pPr lvl="2"/>
            <a:r>
              <a:rPr lang="fr-FR" sz="1800" dirty="0" smtClean="0"/>
              <a:t> plus de </a:t>
            </a:r>
            <a:r>
              <a:rPr lang="fr-FR" sz="1800" dirty="0" smtClean="0">
                <a:solidFill>
                  <a:srgbClr val="0082B8"/>
                </a:solidFill>
              </a:rPr>
              <a:t>20.000</a:t>
            </a:r>
            <a:r>
              <a:rPr lang="fr-FR" sz="1800" dirty="0" smtClean="0"/>
              <a:t> utilisateurs</a:t>
            </a:r>
          </a:p>
          <a:p>
            <a:pPr lvl="2"/>
            <a:r>
              <a:rPr lang="fr-FR" sz="1800" dirty="0" smtClean="0"/>
              <a:t> pics de </a:t>
            </a:r>
            <a:r>
              <a:rPr lang="fr-FR" sz="1800" dirty="0">
                <a:solidFill>
                  <a:srgbClr val="0082B8"/>
                </a:solidFill>
              </a:rPr>
              <a:t>5.000</a:t>
            </a:r>
            <a:r>
              <a:rPr lang="fr-FR" sz="1800" dirty="0" smtClean="0"/>
              <a:t> télétravailleurs simultanément en VPN</a:t>
            </a:r>
          </a:p>
          <a:p>
            <a:pPr lvl="2"/>
            <a:r>
              <a:rPr lang="fr-FR" sz="1800" dirty="0" smtClean="0"/>
              <a:t> </a:t>
            </a:r>
            <a:r>
              <a:rPr lang="fr-FR" sz="1800" dirty="0">
                <a:solidFill>
                  <a:srgbClr val="0082B8"/>
                </a:solidFill>
              </a:rPr>
              <a:t>65.870.374</a:t>
            </a:r>
            <a:r>
              <a:rPr lang="fr-FR" sz="1800" dirty="0" smtClean="0"/>
              <a:t> mails délivrés</a:t>
            </a:r>
          </a:p>
          <a:p>
            <a:pPr lvl="2"/>
            <a:r>
              <a:rPr lang="fr-FR" sz="1800" dirty="0" smtClean="0"/>
              <a:t> </a:t>
            </a:r>
            <a:r>
              <a:rPr lang="fr-FR" sz="1800" dirty="0">
                <a:solidFill>
                  <a:srgbClr val="0082B8"/>
                </a:solidFill>
              </a:rPr>
              <a:t>16.448.206</a:t>
            </a:r>
            <a:r>
              <a:rPr lang="fr-FR" sz="1800" dirty="0" smtClean="0"/>
              <a:t> mails bloqués pour virus</a:t>
            </a:r>
          </a:p>
          <a:p>
            <a:pPr lvl="2"/>
            <a:r>
              <a:rPr lang="fr-FR" sz="1800" dirty="0" smtClean="0"/>
              <a:t> </a:t>
            </a:r>
            <a:r>
              <a:rPr lang="fr-FR" sz="1800" dirty="0">
                <a:solidFill>
                  <a:srgbClr val="0082B8"/>
                </a:solidFill>
              </a:rPr>
              <a:t>20.221.056</a:t>
            </a:r>
            <a:r>
              <a:rPr lang="fr-FR" sz="1800" dirty="0" smtClean="0"/>
              <a:t> mails bloqués pour spam</a:t>
            </a:r>
          </a:p>
          <a:p>
            <a:pPr lvl="2"/>
            <a:r>
              <a:rPr lang="fr-FR" sz="1800" dirty="0" smtClean="0"/>
              <a:t> </a:t>
            </a:r>
            <a:r>
              <a:rPr lang="fr-FR" sz="1800" dirty="0">
                <a:solidFill>
                  <a:srgbClr val="0082B8"/>
                </a:solidFill>
              </a:rPr>
              <a:t>147.261.673</a:t>
            </a:r>
            <a:r>
              <a:rPr lang="fr-FR" sz="1800" dirty="0" smtClean="0"/>
              <a:t> mails bloqués pour autres raisons</a:t>
            </a:r>
          </a:p>
          <a:p>
            <a:pPr lvl="2"/>
            <a:r>
              <a:rPr lang="fr-FR" sz="1800" dirty="0" smtClean="0"/>
              <a:t> </a:t>
            </a:r>
            <a:r>
              <a:rPr lang="fr-FR" sz="1800" dirty="0">
                <a:solidFill>
                  <a:srgbClr val="0082B8"/>
                </a:solidFill>
              </a:rPr>
              <a:t>89</a:t>
            </a:r>
            <a:r>
              <a:rPr lang="fr-FR" sz="1800" dirty="0" smtClean="0"/>
              <a:t> attaques DDOS contrées depuis mars</a:t>
            </a:r>
            <a:endParaRPr lang="fr-FR" sz="1800"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spTree>
    <p:extLst>
      <p:ext uri="{BB962C8B-B14F-4D97-AF65-F5344CB8AC3E}">
        <p14:creationId xmlns:p14="http://schemas.microsoft.com/office/powerpoint/2010/main" val="2485923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2441838"/>
              </p:ext>
            </p:extLst>
          </p:nvPr>
        </p:nvGraphicFramePr>
        <p:xfrm>
          <a:off x="-23776" y="-4252"/>
          <a:ext cx="9167775" cy="6862251"/>
        </p:xfrm>
        <a:graphic>
          <a:graphicData uri="http://schemas.openxmlformats.org/drawingml/2006/table">
            <a:tbl>
              <a:tblPr firstRow="1" bandRow="1">
                <a:tableStyleId>{5C22544A-7EE6-4342-B048-85BDC9FD1C3A}</a:tableStyleId>
              </a:tblPr>
              <a:tblGrid>
                <a:gridCol w="9167775"/>
              </a:tblGrid>
              <a:tr h="6862251">
                <a:tc>
                  <a:txBody>
                    <a:bodyPr/>
                    <a:lstStyle/>
                    <a:p>
                      <a:endParaRPr lang="en-US" dirty="0"/>
                    </a:p>
                  </a:txBody>
                  <a:tcPr>
                    <a:solidFill>
                      <a:schemeClr val="bg1"/>
                    </a:solidFill>
                  </a:tcPr>
                </a:tc>
              </a:tr>
            </a:tbl>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sp>
        <p:nvSpPr>
          <p:cNvPr id="16" name="Rounded Rectangle 15"/>
          <p:cNvSpPr/>
          <p:nvPr/>
        </p:nvSpPr>
        <p:spPr>
          <a:xfrm>
            <a:off x="107504" y="1412776"/>
            <a:ext cx="9001000" cy="5112568"/>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17" name="Rounded Rectangle 16"/>
          <p:cNvSpPr/>
          <p:nvPr/>
        </p:nvSpPr>
        <p:spPr>
          <a:xfrm>
            <a:off x="179512" y="5222620"/>
            <a:ext cx="8858784" cy="123071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1"/>
                </a:solidFill>
              </a:rPr>
              <a:t>Harde infrastructuur</a:t>
            </a:r>
            <a:endParaRPr lang="nl-BE" sz="2800" b="1" dirty="0">
              <a:solidFill>
                <a:schemeClr val="tx1"/>
              </a:solidFill>
            </a:endParaRPr>
          </a:p>
        </p:txBody>
      </p:sp>
      <p:sp>
        <p:nvSpPr>
          <p:cNvPr id="18" name="Rounded Rectangle 17"/>
          <p:cNvSpPr/>
          <p:nvPr/>
        </p:nvSpPr>
        <p:spPr>
          <a:xfrm>
            <a:off x="179512" y="3986921"/>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1"/>
                </a:solidFill>
              </a:rPr>
              <a:t>Zachte infrastructuur</a:t>
            </a:r>
            <a:endParaRPr lang="nl-BE" sz="2800" b="1" dirty="0">
              <a:solidFill>
                <a:schemeClr val="tx1"/>
              </a:solidFill>
            </a:endParaRPr>
          </a:p>
        </p:txBody>
      </p:sp>
      <p:sp>
        <p:nvSpPr>
          <p:cNvPr id="19" name="Rounded Rectangle 18"/>
          <p:cNvSpPr/>
          <p:nvPr/>
        </p:nvSpPr>
        <p:spPr>
          <a:xfrm>
            <a:off x="201851" y="2708920"/>
            <a:ext cx="8858784" cy="1230474"/>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smtClean="0">
                <a:solidFill>
                  <a:schemeClr val="tx1"/>
                </a:solidFill>
              </a:rPr>
              <a:t>Platform</a:t>
            </a:r>
          </a:p>
        </p:txBody>
      </p:sp>
      <p:sp>
        <p:nvSpPr>
          <p:cNvPr id="20" name="Rounded Rectangle 19"/>
          <p:cNvSpPr/>
          <p:nvPr/>
        </p:nvSpPr>
        <p:spPr>
          <a:xfrm>
            <a:off x="179512" y="1484784"/>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a:solidFill>
                  <a:schemeClr val="tx1"/>
                </a:solidFill>
              </a:rPr>
              <a:t>Standaardcomponenten en -toepassingen</a:t>
            </a:r>
          </a:p>
        </p:txBody>
      </p:sp>
      <p:sp>
        <p:nvSpPr>
          <p:cNvPr id="21" name="Rectangle 20"/>
          <p:cNvSpPr/>
          <p:nvPr/>
        </p:nvSpPr>
        <p:spPr>
          <a:xfrm>
            <a:off x="2915816" y="5913320"/>
            <a:ext cx="1563042"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Housing</a:t>
            </a:r>
            <a:endParaRPr lang="nl-BE" sz="1400" dirty="0">
              <a:solidFill>
                <a:schemeClr val="tx1"/>
              </a:solidFill>
            </a:endParaRPr>
          </a:p>
        </p:txBody>
      </p:sp>
      <p:sp>
        <p:nvSpPr>
          <p:cNvPr id="22" name="Rectangle 21"/>
          <p:cNvSpPr/>
          <p:nvPr/>
        </p:nvSpPr>
        <p:spPr>
          <a:xfrm>
            <a:off x="4975245"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LAN/WAN</a:t>
            </a:r>
            <a:endParaRPr lang="nl-BE" sz="1400" dirty="0">
              <a:solidFill>
                <a:schemeClr val="tx1"/>
              </a:solidFill>
            </a:endParaRPr>
          </a:p>
        </p:txBody>
      </p:sp>
      <p:sp>
        <p:nvSpPr>
          <p:cNvPr id="23" name="Rectangle 22"/>
          <p:cNvSpPr/>
          <p:nvPr/>
        </p:nvSpPr>
        <p:spPr>
          <a:xfrm>
            <a:off x="7138496" y="5351377"/>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Network</a:t>
            </a:r>
            <a:endParaRPr lang="nl-BE" sz="1400" dirty="0">
              <a:solidFill>
                <a:schemeClr val="tx1"/>
              </a:solidFill>
            </a:endParaRPr>
          </a:p>
        </p:txBody>
      </p:sp>
      <p:sp>
        <p:nvSpPr>
          <p:cNvPr id="24" name="Rectangle 23"/>
          <p:cNvSpPr/>
          <p:nvPr/>
        </p:nvSpPr>
        <p:spPr>
          <a:xfrm>
            <a:off x="7133681"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Storage</a:t>
            </a:r>
            <a:endParaRPr lang="nl-BE" sz="1400" dirty="0">
              <a:solidFill>
                <a:schemeClr val="tx1"/>
              </a:solidFill>
            </a:endParaRPr>
          </a:p>
        </p:txBody>
      </p:sp>
      <p:sp>
        <p:nvSpPr>
          <p:cNvPr id="28" name="Rectangle 27"/>
          <p:cNvSpPr/>
          <p:nvPr/>
        </p:nvSpPr>
        <p:spPr>
          <a:xfrm>
            <a:off x="2429106" y="1988840"/>
            <a:ext cx="1620000" cy="576000"/>
          </a:xfrm>
          <a:prstGeom prst="rect">
            <a:avLst/>
          </a:prstGeom>
        </p:spPr>
        <p:style>
          <a:lnRef idx="2">
            <a:schemeClr val="dk1"/>
          </a:lnRef>
          <a:fillRef idx="1">
            <a:schemeClr val="lt1"/>
          </a:fillRef>
          <a:effectRef idx="0">
            <a:schemeClr val="dk1"/>
          </a:effectRef>
          <a:fontRef idx="minor">
            <a:schemeClr val="dk1"/>
          </a:fontRef>
        </p:style>
        <p:txBody>
          <a:bodyPr lIns="72000" rIns="72000" rtlCol="0" anchor="ctr"/>
          <a:lstStyle/>
          <a:p>
            <a:r>
              <a:rPr lang="nl-BE" sz="1400" dirty="0" err="1">
                <a:solidFill>
                  <a:schemeClr val="tx1"/>
                </a:solidFill>
              </a:rPr>
              <a:t>BeConnected</a:t>
            </a:r>
            <a:endParaRPr lang="nl-BE" sz="1400" dirty="0">
              <a:solidFill>
                <a:schemeClr val="tx1"/>
              </a:solidFill>
            </a:endParaRPr>
          </a:p>
        </p:txBody>
      </p:sp>
      <p:sp>
        <p:nvSpPr>
          <p:cNvPr id="29" name="Rectangle 28"/>
          <p:cNvSpPr/>
          <p:nvPr/>
        </p:nvSpPr>
        <p:spPr>
          <a:xfrm>
            <a:off x="1694579" y="4488592"/>
            <a:ext cx="2315491"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err="1" smtClean="0">
                <a:solidFill>
                  <a:schemeClr val="tx1"/>
                </a:solidFill>
              </a:rPr>
              <a:t>Unified</a:t>
            </a:r>
            <a:r>
              <a:rPr lang="nl-BE" sz="1400" dirty="0" smtClean="0">
                <a:solidFill>
                  <a:schemeClr val="tx1"/>
                </a:solidFill>
              </a:rPr>
              <a:t> Communications &amp; </a:t>
            </a:r>
            <a:r>
              <a:rPr lang="nl-BE" sz="1400" dirty="0" err="1" smtClean="0">
                <a:solidFill>
                  <a:schemeClr val="tx1"/>
                </a:solidFill>
              </a:rPr>
              <a:t>Collaboration</a:t>
            </a:r>
            <a:endParaRPr lang="nl-BE" sz="1400" dirty="0">
              <a:solidFill>
                <a:schemeClr val="tx1"/>
              </a:solidFill>
            </a:endParaRPr>
          </a:p>
        </p:txBody>
      </p:sp>
      <p:sp>
        <p:nvSpPr>
          <p:cNvPr id="30" name="Rectangle 29"/>
          <p:cNvSpPr/>
          <p:nvPr/>
        </p:nvSpPr>
        <p:spPr>
          <a:xfrm>
            <a:off x="4049106" y="4488592"/>
            <a:ext cx="2315491" cy="524583"/>
          </a:xfrm>
          <a:prstGeom prst="rect">
            <a:avLst/>
          </a:prstGeom>
          <a:ln/>
        </p:spPr>
        <p:style>
          <a:lnRef idx="2">
            <a:schemeClr val="dk1"/>
          </a:lnRef>
          <a:fillRef idx="1">
            <a:schemeClr val="lt1"/>
          </a:fillRef>
          <a:effectRef idx="0">
            <a:schemeClr val="dk1"/>
          </a:effectRef>
          <a:fontRef idx="minor">
            <a:schemeClr val="dk1"/>
          </a:fontRef>
        </p:style>
        <p:txBody>
          <a:bodyPr lIns="90000" rIns="0" rtlCol="0" anchor="ctr"/>
          <a:lstStyle/>
          <a:p>
            <a:r>
              <a:rPr lang="nl-BE" sz="1400" dirty="0" smtClean="0">
                <a:solidFill>
                  <a:schemeClr val="tx1"/>
                </a:solidFill>
              </a:rPr>
              <a:t>Internet Access </a:t>
            </a:r>
            <a:r>
              <a:rPr lang="nl-BE" sz="1400" dirty="0" err="1" smtClean="0">
                <a:solidFill>
                  <a:schemeClr val="tx1"/>
                </a:solidFill>
              </a:rPr>
              <a:t>Protection</a:t>
            </a:r>
            <a:endParaRPr lang="nl-BE" sz="1400" dirty="0" smtClean="0">
              <a:solidFill>
                <a:schemeClr val="tx1"/>
              </a:solidFill>
            </a:endParaRPr>
          </a:p>
        </p:txBody>
      </p:sp>
      <p:sp>
        <p:nvSpPr>
          <p:cNvPr id="31" name="Rectangle 30"/>
          <p:cNvSpPr/>
          <p:nvPr/>
        </p:nvSpPr>
        <p:spPr>
          <a:xfrm>
            <a:off x="467544" y="4488593"/>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Backup</a:t>
            </a:r>
            <a:endParaRPr lang="nl-BE" sz="1400" dirty="0">
              <a:solidFill>
                <a:schemeClr val="tx1"/>
              </a:solidFill>
            </a:endParaRPr>
          </a:p>
        </p:txBody>
      </p:sp>
      <p:sp>
        <p:nvSpPr>
          <p:cNvPr id="32" name="Rectangle 31"/>
          <p:cNvSpPr/>
          <p:nvPr/>
        </p:nvSpPr>
        <p:spPr>
          <a:xfrm>
            <a:off x="6403633" y="4488592"/>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Archiving</a:t>
            </a:r>
            <a:endParaRPr lang="nl-BE" sz="1400" dirty="0">
              <a:solidFill>
                <a:schemeClr val="tx1"/>
              </a:solidFill>
            </a:endParaRPr>
          </a:p>
        </p:txBody>
      </p:sp>
      <p:sp>
        <p:nvSpPr>
          <p:cNvPr id="33" name="Rectangle 32"/>
          <p:cNvSpPr/>
          <p:nvPr/>
        </p:nvSpPr>
        <p:spPr>
          <a:xfrm>
            <a:off x="7630668" y="4488592"/>
            <a:ext cx="1188000" cy="524583"/>
          </a:xfrm>
          <a:prstGeom prst="rect">
            <a:avLst/>
          </a:prstGeom>
          <a:ln/>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IAM / </a:t>
            </a:r>
            <a:r>
              <a:rPr lang="nl-BE" sz="1400" dirty="0" err="1" smtClean="0">
                <a:solidFill>
                  <a:schemeClr val="tx1"/>
                </a:solidFill>
              </a:rPr>
              <a:t>ShaD</a:t>
            </a:r>
            <a:endParaRPr lang="nl-BE" sz="1400" dirty="0" smtClean="0">
              <a:solidFill>
                <a:schemeClr val="tx1"/>
              </a:solidFill>
            </a:endParaRPr>
          </a:p>
        </p:txBody>
      </p:sp>
      <p:sp>
        <p:nvSpPr>
          <p:cNvPr id="34" name="TextBox 33"/>
          <p:cNvSpPr txBox="1"/>
          <p:nvPr/>
        </p:nvSpPr>
        <p:spPr>
          <a:xfrm>
            <a:off x="2267744" y="-33759"/>
            <a:ext cx="4789324" cy="584775"/>
          </a:xfrm>
          <a:prstGeom prst="rect">
            <a:avLst/>
          </a:prstGeom>
          <a:noFill/>
        </p:spPr>
        <p:txBody>
          <a:bodyPr wrap="none" rtlCol="0">
            <a:spAutoFit/>
          </a:bodyPr>
          <a:lstStyle/>
          <a:p>
            <a:pPr algn="ctr"/>
            <a:r>
              <a:rPr lang="nl-BE" sz="3200" dirty="0" smtClean="0">
                <a:solidFill>
                  <a:srgbClr val="0A78AE"/>
                </a:solidFill>
              </a:rPr>
              <a:t>G-Cloud-projecten voor KSZ</a:t>
            </a:r>
            <a:endParaRPr lang="nl-BE" sz="3200" dirty="0">
              <a:solidFill>
                <a:srgbClr val="0A78AE"/>
              </a:solidFill>
            </a:endParaRPr>
          </a:p>
        </p:txBody>
      </p:sp>
      <p:sp>
        <p:nvSpPr>
          <p:cNvPr id="37" name="Rectangle 36"/>
          <p:cNvSpPr/>
          <p:nvPr/>
        </p:nvSpPr>
        <p:spPr>
          <a:xfrm>
            <a:off x="467543" y="2995659"/>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GreenShift</a:t>
            </a:r>
            <a:endParaRPr lang="nl-BE" sz="1600" dirty="0">
              <a:solidFill>
                <a:schemeClr val="tx1"/>
              </a:solidFill>
            </a:endParaRPr>
          </a:p>
          <a:p>
            <a:r>
              <a:rPr lang="nl-BE" sz="1400" dirty="0">
                <a:solidFill>
                  <a:schemeClr val="tx1"/>
                </a:solidFill>
              </a:rPr>
              <a:t>Open Source</a:t>
            </a:r>
            <a:endParaRPr lang="nl-BE" sz="1600" dirty="0">
              <a:solidFill>
                <a:schemeClr val="tx1"/>
              </a:solidFill>
            </a:endParaRPr>
          </a:p>
        </p:txBody>
      </p:sp>
      <p:sp>
        <p:nvSpPr>
          <p:cNvPr id="39" name="Rectangle 38"/>
          <p:cNvSpPr/>
          <p:nvPr/>
        </p:nvSpPr>
        <p:spPr>
          <a:xfrm>
            <a:off x="3419411" y="3356992"/>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BlueShift</a:t>
            </a:r>
            <a:endParaRPr lang="nl-BE" sz="1600" dirty="0" smtClean="0">
              <a:solidFill>
                <a:schemeClr val="tx1"/>
              </a:solidFill>
            </a:endParaRPr>
          </a:p>
          <a:p>
            <a:r>
              <a:rPr lang="nl-BE" sz="1400" dirty="0" smtClean="0">
                <a:solidFill>
                  <a:schemeClr val="tx1"/>
                </a:solidFill>
              </a:rPr>
              <a:t>IBM</a:t>
            </a:r>
            <a:endParaRPr lang="nl-BE" sz="1600" dirty="0">
              <a:solidFill>
                <a:schemeClr val="tx1"/>
              </a:solidFill>
            </a:endParaRPr>
          </a:p>
        </p:txBody>
      </p:sp>
      <p:sp>
        <p:nvSpPr>
          <p:cNvPr id="42" name="Rectangle 41"/>
          <p:cNvSpPr/>
          <p:nvPr/>
        </p:nvSpPr>
        <p:spPr>
          <a:xfrm>
            <a:off x="6399818" y="2996952"/>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smtClean="0">
                <a:solidFill>
                  <a:schemeClr val="tx1"/>
                </a:solidFill>
              </a:rPr>
              <a:t>Business Intelligence &amp;  Big Data Analytics</a:t>
            </a:r>
            <a:endParaRPr lang="nl-BE" sz="1600" dirty="0">
              <a:solidFill>
                <a:schemeClr val="tx1"/>
              </a:solidFill>
            </a:endParaRPr>
          </a:p>
        </p:txBody>
      </p:sp>
      <p:sp>
        <p:nvSpPr>
          <p:cNvPr id="43" name="Rectangle 42"/>
          <p:cNvSpPr/>
          <p:nvPr/>
        </p:nvSpPr>
        <p:spPr>
          <a:xfrm>
            <a:off x="4966895" y="1988904"/>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a:solidFill>
                  <a:schemeClr val="tx1"/>
                </a:solidFill>
              </a:rPr>
              <a:t>Sharepoint</a:t>
            </a:r>
            <a:endParaRPr lang="nl-BE" sz="1400" dirty="0">
              <a:solidFill>
                <a:schemeClr val="tx1"/>
              </a:solidFill>
            </a:endParaRPr>
          </a:p>
        </p:txBody>
      </p:sp>
      <p:grpSp>
        <p:nvGrpSpPr>
          <p:cNvPr id="44" name="Group 43"/>
          <p:cNvGrpSpPr/>
          <p:nvPr/>
        </p:nvGrpSpPr>
        <p:grpSpPr>
          <a:xfrm>
            <a:off x="467544" y="5243934"/>
            <a:ext cx="2176869" cy="1188088"/>
            <a:chOff x="467544" y="5243934"/>
            <a:chExt cx="2176869" cy="1188088"/>
          </a:xfrm>
        </p:grpSpPr>
        <p:sp>
          <p:nvSpPr>
            <p:cNvPr id="45" name="Rectangle 44"/>
            <p:cNvSpPr/>
            <p:nvPr/>
          </p:nvSpPr>
          <p:spPr>
            <a:xfrm>
              <a:off x="467544" y="5243934"/>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Virtual Machine</a:t>
              </a:r>
              <a:endParaRPr lang="nl-BE" sz="1400" dirty="0">
                <a:solidFill>
                  <a:schemeClr val="tx1"/>
                </a:solidFill>
              </a:endParaRPr>
            </a:p>
          </p:txBody>
        </p:sp>
        <p:sp>
          <p:nvSpPr>
            <p:cNvPr id="46" name="Rectangle 45"/>
            <p:cNvSpPr/>
            <p:nvPr/>
          </p:nvSpPr>
          <p:spPr>
            <a:xfrm>
              <a:off x="467544" y="5640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Hypervisor</a:t>
              </a:r>
              <a:endParaRPr lang="nl-BE" sz="1400" dirty="0">
                <a:solidFill>
                  <a:schemeClr val="tx1"/>
                </a:solidFill>
              </a:endParaRPr>
            </a:p>
          </p:txBody>
        </p:sp>
        <p:sp>
          <p:nvSpPr>
            <p:cNvPr id="47" name="Rectangle 46"/>
            <p:cNvSpPr/>
            <p:nvPr/>
          </p:nvSpPr>
          <p:spPr>
            <a:xfrm>
              <a:off x="467544" y="6036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Bare Metal</a:t>
              </a:r>
              <a:endParaRPr lang="nl-BE" sz="1400" dirty="0">
                <a:solidFill>
                  <a:schemeClr val="tx1"/>
                </a:solidFill>
              </a:endParaRPr>
            </a:p>
          </p:txBody>
        </p:sp>
      </p:grpSp>
      <p:sp>
        <p:nvSpPr>
          <p:cNvPr id="48" name="Oval 47"/>
          <p:cNvSpPr/>
          <p:nvPr/>
        </p:nvSpPr>
        <p:spPr>
          <a:xfrm>
            <a:off x="611560" y="6663852"/>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9" name="TextBox 48"/>
          <p:cNvSpPr txBox="1"/>
          <p:nvPr/>
        </p:nvSpPr>
        <p:spPr>
          <a:xfrm>
            <a:off x="2940985" y="6597352"/>
            <a:ext cx="865686" cy="276999"/>
          </a:xfrm>
          <a:prstGeom prst="rect">
            <a:avLst/>
          </a:prstGeom>
          <a:noFill/>
        </p:spPr>
        <p:txBody>
          <a:bodyPr wrap="none" rtlCol="0" anchor="ctr">
            <a:spAutoFit/>
          </a:bodyPr>
          <a:lstStyle/>
          <a:p>
            <a:r>
              <a:rPr lang="nl-BE" sz="1200" dirty="0" err="1" smtClean="0"/>
              <a:t>Realization</a:t>
            </a:r>
            <a:endParaRPr lang="fr-BE" sz="1200" dirty="0"/>
          </a:p>
        </p:txBody>
      </p:sp>
      <p:sp>
        <p:nvSpPr>
          <p:cNvPr id="50" name="Oval 49"/>
          <p:cNvSpPr/>
          <p:nvPr/>
        </p:nvSpPr>
        <p:spPr>
          <a:xfrm>
            <a:off x="2811489" y="66638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1" name="TextBox 50"/>
          <p:cNvSpPr txBox="1"/>
          <p:nvPr/>
        </p:nvSpPr>
        <p:spPr>
          <a:xfrm>
            <a:off x="5089554" y="6597352"/>
            <a:ext cx="633315" cy="276999"/>
          </a:xfrm>
          <a:prstGeom prst="rect">
            <a:avLst/>
          </a:prstGeom>
          <a:noFill/>
        </p:spPr>
        <p:txBody>
          <a:bodyPr wrap="none" rtlCol="0" anchor="ctr">
            <a:spAutoFit/>
          </a:bodyPr>
          <a:lstStyle/>
          <a:p>
            <a:r>
              <a:rPr lang="nl-BE" sz="1200" dirty="0" smtClean="0"/>
              <a:t>Service</a:t>
            </a:r>
            <a:endParaRPr lang="fr-BE" sz="1200" dirty="0"/>
          </a:p>
        </p:txBody>
      </p:sp>
      <p:sp>
        <p:nvSpPr>
          <p:cNvPr id="52" name="Oval 51"/>
          <p:cNvSpPr/>
          <p:nvPr/>
        </p:nvSpPr>
        <p:spPr>
          <a:xfrm>
            <a:off x="4960058" y="66638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3" name="TextBox 52"/>
          <p:cNvSpPr txBox="1"/>
          <p:nvPr/>
        </p:nvSpPr>
        <p:spPr>
          <a:xfrm>
            <a:off x="7055354" y="6597352"/>
            <a:ext cx="679994" cy="276999"/>
          </a:xfrm>
          <a:prstGeom prst="rect">
            <a:avLst/>
          </a:prstGeom>
          <a:noFill/>
        </p:spPr>
        <p:txBody>
          <a:bodyPr wrap="none" rtlCol="0" anchor="ctr">
            <a:spAutoFit/>
          </a:bodyPr>
          <a:lstStyle/>
          <a:p>
            <a:r>
              <a:rPr lang="nl-BE" sz="1200" dirty="0" smtClean="0"/>
              <a:t>On </a:t>
            </a:r>
            <a:r>
              <a:rPr lang="nl-BE" sz="1200" dirty="0" err="1" smtClean="0"/>
              <a:t>hold</a:t>
            </a:r>
            <a:endParaRPr lang="fr-BE" sz="1200" dirty="0"/>
          </a:p>
        </p:txBody>
      </p:sp>
      <p:sp>
        <p:nvSpPr>
          <p:cNvPr id="54" name="Oval 53"/>
          <p:cNvSpPr/>
          <p:nvPr/>
        </p:nvSpPr>
        <p:spPr>
          <a:xfrm>
            <a:off x="6876256" y="6663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7" name="Oval 56"/>
          <p:cNvSpPr/>
          <p:nvPr/>
        </p:nvSpPr>
        <p:spPr>
          <a:xfrm>
            <a:off x="2396300" y="616202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9" name="Oval 58"/>
          <p:cNvSpPr/>
          <p:nvPr/>
        </p:nvSpPr>
        <p:spPr>
          <a:xfrm>
            <a:off x="4247964" y="6042655"/>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1" name="Oval 60"/>
          <p:cNvSpPr/>
          <p:nvPr/>
        </p:nvSpPr>
        <p:spPr>
          <a:xfrm>
            <a:off x="8568460" y="603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2" name="Oval 61"/>
          <p:cNvSpPr/>
          <p:nvPr/>
        </p:nvSpPr>
        <p:spPr>
          <a:xfrm>
            <a:off x="8568444" y="54812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3" name="Oval 62"/>
          <p:cNvSpPr/>
          <p:nvPr/>
        </p:nvSpPr>
        <p:spPr>
          <a:xfrm>
            <a:off x="1439652" y="46788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5" name="Oval 64"/>
          <p:cNvSpPr/>
          <p:nvPr/>
        </p:nvSpPr>
        <p:spPr>
          <a:xfrm>
            <a:off x="3763514" y="4707013"/>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6" name="Oval 65"/>
          <p:cNvSpPr/>
          <p:nvPr/>
        </p:nvSpPr>
        <p:spPr>
          <a:xfrm>
            <a:off x="6153188"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8" name="Oval 67"/>
          <p:cNvSpPr/>
          <p:nvPr/>
        </p:nvSpPr>
        <p:spPr>
          <a:xfrm>
            <a:off x="8613290"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0" name="Oval 69"/>
          <p:cNvSpPr/>
          <p:nvPr/>
        </p:nvSpPr>
        <p:spPr>
          <a:xfrm>
            <a:off x="2636781" y="3203457"/>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2" name="Oval 71"/>
          <p:cNvSpPr/>
          <p:nvPr/>
        </p:nvSpPr>
        <p:spPr>
          <a:xfrm>
            <a:off x="5578869"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8" name="Oval 77"/>
          <p:cNvSpPr/>
          <p:nvPr/>
        </p:nvSpPr>
        <p:spPr>
          <a:xfrm>
            <a:off x="6237522" y="22049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79" name="TextBox 78"/>
          <p:cNvSpPr txBox="1"/>
          <p:nvPr/>
        </p:nvSpPr>
        <p:spPr>
          <a:xfrm>
            <a:off x="741056" y="6597352"/>
            <a:ext cx="917046" cy="276999"/>
          </a:xfrm>
          <a:prstGeom prst="rect">
            <a:avLst/>
          </a:prstGeom>
          <a:noFill/>
        </p:spPr>
        <p:txBody>
          <a:bodyPr wrap="none" rtlCol="0" anchor="ctr">
            <a:spAutoFit/>
          </a:bodyPr>
          <a:lstStyle/>
          <a:p>
            <a:r>
              <a:rPr lang="nl-BE" sz="1200" dirty="0" err="1" smtClean="0"/>
              <a:t>Preparation</a:t>
            </a:r>
            <a:endParaRPr lang="fr-BE" sz="1200" dirty="0"/>
          </a:p>
        </p:txBody>
      </p:sp>
      <p:sp>
        <p:nvSpPr>
          <p:cNvPr id="80" name="Oval 79"/>
          <p:cNvSpPr/>
          <p:nvPr/>
        </p:nvSpPr>
        <p:spPr>
          <a:xfrm>
            <a:off x="6297188" y="602132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81" name="Oval 80"/>
          <p:cNvSpPr/>
          <p:nvPr/>
        </p:nvSpPr>
        <p:spPr>
          <a:xfrm>
            <a:off x="2396300" y="5374287"/>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82" name="Oval 81"/>
          <p:cNvSpPr/>
          <p:nvPr/>
        </p:nvSpPr>
        <p:spPr>
          <a:xfrm>
            <a:off x="7308304" y="4695611"/>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83" name="Oval 82"/>
          <p:cNvSpPr/>
          <p:nvPr/>
        </p:nvSpPr>
        <p:spPr>
          <a:xfrm>
            <a:off x="8419170" y="332162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84" name="Oval 83"/>
          <p:cNvSpPr/>
          <p:nvPr/>
        </p:nvSpPr>
        <p:spPr>
          <a:xfrm>
            <a:off x="3734671" y="2204840"/>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7" name="Rounded Rectangle 6"/>
          <p:cNvSpPr/>
          <p:nvPr/>
        </p:nvSpPr>
        <p:spPr>
          <a:xfrm>
            <a:off x="32352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8" name="Rounded Rectangle 7"/>
          <p:cNvSpPr/>
          <p:nvPr/>
        </p:nvSpPr>
        <p:spPr>
          <a:xfrm>
            <a:off x="140364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9" name="Rounded Rectangle 8"/>
          <p:cNvSpPr/>
          <p:nvPr/>
        </p:nvSpPr>
        <p:spPr>
          <a:xfrm>
            <a:off x="579613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687625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1" name="Rounded Rectangle 10"/>
          <p:cNvSpPr/>
          <p:nvPr/>
        </p:nvSpPr>
        <p:spPr>
          <a:xfrm>
            <a:off x="795637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2" name="Rounded Rectangle 11"/>
          <p:cNvSpPr/>
          <p:nvPr/>
        </p:nvSpPr>
        <p:spPr>
          <a:xfrm>
            <a:off x="248376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3" name="Rounded Rectangle 12"/>
          <p:cNvSpPr/>
          <p:nvPr/>
        </p:nvSpPr>
        <p:spPr>
          <a:xfrm>
            <a:off x="3580297"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4688215"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251520" y="521320"/>
            <a:ext cx="8640960" cy="819448"/>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tIns="0" rtlCol="0" anchor="ctr" anchorCtr="1"/>
          <a:lstStyle/>
          <a:p>
            <a:pPr algn="ctr"/>
            <a:r>
              <a:rPr lang="nl-BE" sz="3200" b="1" dirty="0" smtClean="0">
                <a:solidFill>
                  <a:schemeClr val="tx1"/>
                </a:solidFill>
              </a:rPr>
              <a:t>Businesstoepassingen</a:t>
            </a:r>
          </a:p>
        </p:txBody>
      </p:sp>
      <p:sp>
        <p:nvSpPr>
          <p:cNvPr id="3" name="Rounded Rectangle 2"/>
          <p:cNvSpPr/>
          <p:nvPr/>
        </p:nvSpPr>
        <p:spPr>
          <a:xfrm>
            <a:off x="323528" y="692696"/>
            <a:ext cx="864096"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err="1" smtClean="0">
                <a:solidFill>
                  <a:schemeClr val="tx1"/>
                </a:solidFill>
              </a:rPr>
              <a:t>Register</a:t>
            </a:r>
            <a:r>
              <a:rPr lang="fr-BE" sz="1400" dirty="0" smtClean="0">
                <a:solidFill>
                  <a:schemeClr val="tx1"/>
                </a:solidFill>
              </a:rPr>
              <a:t> </a:t>
            </a:r>
            <a:r>
              <a:rPr lang="fr-BE" sz="1400" dirty="0" err="1" smtClean="0">
                <a:solidFill>
                  <a:schemeClr val="tx1"/>
                </a:solidFill>
              </a:rPr>
              <a:t>aaS</a:t>
            </a:r>
            <a:endParaRPr lang="fr-BE" sz="1400" dirty="0">
              <a:solidFill>
                <a:schemeClr val="tx1"/>
              </a:solidFill>
            </a:endParaRPr>
          </a:p>
        </p:txBody>
      </p:sp>
    </p:spTree>
    <p:extLst>
      <p:ext uri="{BB962C8B-B14F-4D97-AF65-F5344CB8AC3E}">
        <p14:creationId xmlns:p14="http://schemas.microsoft.com/office/powerpoint/2010/main" val="974580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a:t>
            </a:r>
            <a:r>
              <a:rPr lang="fr-BE" altLang="en-US" dirty="0" smtClean="0"/>
              <a:t>Perspectives</a:t>
            </a:r>
            <a:endParaRPr lang="en-US" dirty="0"/>
          </a:p>
        </p:txBody>
      </p:sp>
      <p:sp>
        <p:nvSpPr>
          <p:cNvPr id="3" name="Content Placeholder 2"/>
          <p:cNvSpPr>
            <a:spLocks noGrp="1"/>
          </p:cNvSpPr>
          <p:nvPr>
            <p:ph idx="1"/>
          </p:nvPr>
        </p:nvSpPr>
        <p:spPr/>
        <p:txBody>
          <a:bodyPr>
            <a:normAutofit lnSpcReduction="10000"/>
          </a:bodyPr>
          <a:lstStyle/>
          <a:p>
            <a:r>
              <a:rPr lang="fr-BE" dirty="0" smtClean="0"/>
              <a:t>sécurité et audit</a:t>
            </a:r>
            <a:endParaRPr lang="fr-FR" dirty="0"/>
          </a:p>
          <a:p>
            <a:pPr lvl="1">
              <a:defRPr/>
            </a:pPr>
            <a:r>
              <a:rPr lang="fr-FR" sz="1800" dirty="0"/>
              <a:t>étude </a:t>
            </a:r>
            <a:r>
              <a:rPr lang="fr-FR" sz="1800" dirty="0" smtClean="0"/>
              <a:t>d'impact de la nouvelle </a:t>
            </a:r>
            <a:r>
              <a:rPr lang="fr-FR" sz="1800" dirty="0"/>
              <a:t>règlementation </a:t>
            </a:r>
            <a:r>
              <a:rPr lang="fr-FR" sz="1800" dirty="0" smtClean="0"/>
              <a:t>européenne (EU GDPR) &amp; plan d'actions pour son implémentation </a:t>
            </a:r>
          </a:p>
          <a:p>
            <a:pPr lvl="1">
              <a:defRPr/>
            </a:pPr>
            <a:r>
              <a:rPr lang="fr-FR" sz="1800" dirty="0" smtClean="0"/>
              <a:t>réorganisation </a:t>
            </a:r>
            <a:r>
              <a:rPr lang="fr-FR" sz="1800" dirty="0"/>
              <a:t>du service </a:t>
            </a:r>
            <a:r>
              <a:rPr lang="fr-FR" sz="1800" dirty="0" smtClean="0"/>
              <a:t>avec </a:t>
            </a:r>
            <a:r>
              <a:rPr lang="fr-FR" sz="1800" dirty="0"/>
              <a:t>intégration </a:t>
            </a:r>
            <a:r>
              <a:rPr lang="fr-FR" sz="1800" dirty="0" smtClean="0"/>
              <a:t>de nouveaux collaborateurs</a:t>
            </a:r>
            <a:endParaRPr lang="fr-FR" sz="1800" dirty="0"/>
          </a:p>
          <a:p>
            <a:pPr lvl="1">
              <a:defRPr/>
            </a:pPr>
            <a:r>
              <a:rPr lang="fr-FR" sz="1800" dirty="0" smtClean="0"/>
              <a:t>campagne de sensibilisation du </a:t>
            </a:r>
            <a:r>
              <a:rPr lang="fr-FR" sz="1800" dirty="0"/>
              <a:t>personnel </a:t>
            </a:r>
            <a:r>
              <a:rPr lang="fr-FR" sz="1800" dirty="0" smtClean="0"/>
              <a:t>sur certains aspects de sécurité</a:t>
            </a:r>
            <a:endParaRPr lang="fr-FR" sz="1800" dirty="0"/>
          </a:p>
          <a:p>
            <a:pPr lvl="1">
              <a:defRPr/>
            </a:pPr>
            <a:r>
              <a:rPr lang="fr-FR" sz="1800" dirty="0" smtClean="0"/>
              <a:t>tests </a:t>
            </a:r>
            <a:r>
              <a:rPr lang="fr-FR" sz="1800" dirty="0"/>
              <a:t>sur la force des mots de passe </a:t>
            </a:r>
            <a:r>
              <a:rPr lang="fr-FR" sz="1800" dirty="0" smtClean="0"/>
              <a:t>utilisés par les collaborateurs</a:t>
            </a:r>
            <a:endParaRPr lang="fr-FR" sz="1800" dirty="0"/>
          </a:p>
          <a:p>
            <a:pPr lvl="1">
              <a:defRPr/>
            </a:pPr>
            <a:r>
              <a:rPr lang="fr-FR" sz="1800" dirty="0" smtClean="0"/>
              <a:t>changement dans </a:t>
            </a:r>
            <a:r>
              <a:rPr lang="fr-FR" sz="1800" dirty="0"/>
              <a:t>l'approche des dossiers force </a:t>
            </a:r>
            <a:r>
              <a:rPr lang="fr-FR" sz="1800" dirty="0" smtClean="0"/>
              <a:t>probante  </a:t>
            </a:r>
            <a:endParaRPr lang="fr-FR" sz="1800" dirty="0"/>
          </a:p>
          <a:p>
            <a:pPr lvl="1">
              <a:defRPr/>
            </a:pPr>
            <a:r>
              <a:rPr lang="fr-FR" sz="1800" dirty="0" smtClean="0"/>
              <a:t>début de </a:t>
            </a:r>
            <a:r>
              <a:rPr lang="fr-FR" sz="1800" dirty="0"/>
              <a:t>collaboration entre le forum sécurité BCSS et le forum sécurité </a:t>
            </a:r>
            <a:r>
              <a:rPr lang="fr-FR" sz="1800" dirty="0" smtClean="0"/>
              <a:t>fédéral</a:t>
            </a:r>
          </a:p>
          <a:p>
            <a:pPr lvl="1">
              <a:defRPr/>
            </a:pPr>
            <a:r>
              <a:rPr lang="fr-FR" sz="1800" dirty="0"/>
              <a:t>outil de suivi et de centralisation des demandes : </a:t>
            </a:r>
            <a:r>
              <a:rPr lang="fr-FR" sz="1800" dirty="0">
                <a:solidFill>
                  <a:srgbClr val="0082B8"/>
                </a:solidFill>
              </a:rPr>
              <a:t>1871</a:t>
            </a:r>
            <a:r>
              <a:rPr lang="fr-FR" sz="1800" dirty="0"/>
              <a:t> demandes pour le secteur sécurité </a:t>
            </a:r>
            <a:r>
              <a:rPr lang="fr-FR" sz="1800" dirty="0" smtClean="0"/>
              <a:t>sociale</a:t>
            </a:r>
          </a:p>
          <a:p>
            <a:pPr lvl="1">
              <a:defRPr/>
            </a:pPr>
            <a:r>
              <a:rPr lang="fr-FR" sz="1800" dirty="0"/>
              <a:t>dossiers uniques électroniques pour la mise en production de nouvelles applications au sein de la sécurité sociale :  </a:t>
            </a:r>
            <a:r>
              <a:rPr lang="fr-FR" sz="1800" dirty="0">
                <a:solidFill>
                  <a:srgbClr val="0082B8"/>
                </a:solidFill>
              </a:rPr>
              <a:t>146</a:t>
            </a:r>
            <a:r>
              <a:rPr lang="fr-FR" sz="1800" dirty="0"/>
              <a:t> dossiers </a:t>
            </a:r>
            <a:r>
              <a:rPr lang="fr-FR" sz="1800" dirty="0" smtClean="0"/>
              <a:t>traités</a:t>
            </a:r>
          </a:p>
          <a:p>
            <a:pPr lvl="1">
              <a:defRPr/>
            </a:pPr>
            <a:r>
              <a:rPr lang="fr-FR" sz="1800" dirty="0"/>
              <a:t>participation active au Security Expert Forum du projet EESSI (</a:t>
            </a:r>
            <a:r>
              <a:rPr lang="fr-FR" sz="1800" dirty="0" err="1"/>
              <a:t>European</a:t>
            </a:r>
            <a:r>
              <a:rPr lang="fr-FR" sz="1800" dirty="0"/>
              <a:t> Exchange of Social Security Information</a:t>
            </a:r>
            <a:r>
              <a:rPr lang="fr-FR" sz="1800" dirty="0" smtClean="0"/>
              <a:t>)</a:t>
            </a:r>
          </a:p>
          <a:p>
            <a:pPr lvl="1">
              <a:defRPr/>
            </a:pPr>
            <a:r>
              <a:rPr lang="fr-FR" sz="1800" dirty="0" smtClean="0"/>
              <a:t>2 audits réalisés</a:t>
            </a:r>
            <a:endParaRPr lang="en-US" sz="1800" dirty="0"/>
          </a:p>
          <a:p>
            <a:pPr lvl="1">
              <a:defRPr/>
            </a:pPr>
            <a:endParaRPr lang="fr-FR" sz="1800" dirty="0"/>
          </a:p>
          <a:p>
            <a:pPr lvl="1">
              <a:defRPr/>
            </a:pPr>
            <a:endParaRPr lang="fr-FR" sz="1900" dirty="0"/>
          </a:p>
          <a:p>
            <a:pPr lvl="1">
              <a:defRPr/>
            </a:pPr>
            <a:endParaRPr lang="fr-FR" sz="19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Tree>
    <p:extLst>
      <p:ext uri="{BB962C8B-B14F-4D97-AF65-F5344CB8AC3E}">
        <p14:creationId xmlns:p14="http://schemas.microsoft.com/office/powerpoint/2010/main" val="1592442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 y="4869160"/>
            <a:ext cx="9144000" cy="198884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2457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99084"/>
          </a:xfrm>
          <a:prstGeom prst="rect">
            <a:avLst/>
          </a:prstGeom>
        </p:spPr>
      </p:pic>
      <p:sp>
        <p:nvSpPr>
          <p:cNvPr id="8" name="Rectangle 7"/>
          <p:cNvSpPr/>
          <p:nvPr/>
        </p:nvSpPr>
        <p:spPr>
          <a:xfrm>
            <a:off x="323528" y="5467290"/>
            <a:ext cx="4896544" cy="553998"/>
          </a:xfrm>
          <a:prstGeom prst="rect">
            <a:avLst/>
          </a:prstGeom>
        </p:spPr>
        <p:txBody>
          <a:bodyPr wrap="square">
            <a:spAutoFit/>
          </a:bodyPr>
          <a:lstStyle/>
          <a:p>
            <a:pPr eaLnBrk="1" hangingPunct="1">
              <a:defRPr/>
            </a:pPr>
            <a:r>
              <a:rPr lang="fr-BE" altLang="en-US" sz="3000" dirty="0" smtClean="0">
                <a:solidFill>
                  <a:schemeClr val="bg1"/>
                </a:solidFill>
                <a:latin typeface="+mj-lt"/>
              </a:rPr>
              <a:t>Axes stratégiques </a:t>
            </a:r>
            <a:r>
              <a:rPr lang="fr-BE" altLang="en-US" sz="3000" dirty="0">
                <a:solidFill>
                  <a:schemeClr val="bg1"/>
                </a:solidFill>
                <a:latin typeface="+mj-lt"/>
              </a:rPr>
              <a:t>2017</a:t>
            </a:r>
            <a:endParaRPr lang="en-US" sz="3000" dirty="0">
              <a:solidFill>
                <a:schemeClr val="bg1"/>
              </a:solidFill>
              <a:latin typeface="+mj-lt"/>
            </a:endParaRPr>
          </a:p>
        </p:txBody>
      </p:sp>
    </p:spTree>
    <p:extLst>
      <p:ext uri="{BB962C8B-B14F-4D97-AF65-F5344CB8AC3E}">
        <p14:creationId xmlns:p14="http://schemas.microsoft.com/office/powerpoint/2010/main" val="452647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BE" altLang="en-US" dirty="0" err="1" smtClean="0"/>
              <a:t>Facts</a:t>
            </a:r>
            <a:r>
              <a:rPr lang="fr-BE" altLang="en-US" dirty="0" smtClean="0"/>
              <a:t> &amp; Figures 2016</a:t>
            </a:r>
            <a:endParaRPr lang="en-US" altLang="en-US" dirty="0" smtClean="0">
              <a:solidFill>
                <a:srgbClr val="FF0000"/>
              </a:solidFill>
            </a:endParaRPr>
          </a:p>
        </p:txBody>
      </p:sp>
      <p:sp>
        <p:nvSpPr>
          <p:cNvPr id="3" name="Content Placeholder 2"/>
          <p:cNvSpPr>
            <a:spLocks noGrp="1"/>
          </p:cNvSpPr>
          <p:nvPr>
            <p:ph idx="1"/>
          </p:nvPr>
        </p:nvSpPr>
        <p:spPr>
          <a:xfrm>
            <a:off x="457200" y="1557338"/>
            <a:ext cx="8229600" cy="4525962"/>
          </a:xfrm>
        </p:spPr>
        <p:txBody>
          <a:bodyPr>
            <a:normAutofit/>
          </a:bodyPr>
          <a:lstStyle/>
          <a:p>
            <a:pPr marL="358775">
              <a:defRPr/>
            </a:pPr>
            <a:r>
              <a:rPr lang="fr-BE" dirty="0"/>
              <a:t>d</a:t>
            </a:r>
            <a:r>
              <a:rPr lang="fr-BE" dirty="0" smtClean="0"/>
              <a:t>isponibilité </a:t>
            </a:r>
            <a:r>
              <a:rPr lang="fr-BE" dirty="0"/>
              <a:t>des services </a:t>
            </a:r>
            <a:r>
              <a:rPr lang="fr-BE" dirty="0" smtClean="0"/>
              <a:t> (norme: 98%)</a:t>
            </a:r>
            <a:endParaRPr lang="fr-FR" sz="600" dirty="0"/>
          </a:p>
          <a:p>
            <a:pPr lvl="1" indent="-324000" eaLnBrk="1" hangingPunct="1">
              <a:defRPr/>
            </a:pPr>
            <a:endParaRPr lang="fr-FR" sz="400" dirty="0" smtClean="0"/>
          </a:p>
          <a:p>
            <a:pPr lvl="1" indent="-324000" eaLnBrk="1" hangingPunct="1">
              <a:defRPr/>
            </a:pPr>
            <a:r>
              <a:rPr lang="fr-FR" dirty="0" smtClean="0"/>
              <a:t> </a:t>
            </a:r>
            <a:r>
              <a:rPr lang="fr-BE" dirty="0">
                <a:solidFill>
                  <a:srgbClr val="0087BE"/>
                </a:solidFill>
              </a:rPr>
              <a:t>99,71</a:t>
            </a:r>
            <a:r>
              <a:rPr lang="fr-BE" dirty="0" smtClean="0">
                <a:solidFill>
                  <a:srgbClr val="FF0000"/>
                </a:solidFill>
              </a:rPr>
              <a:t> </a:t>
            </a:r>
            <a:r>
              <a:rPr lang="fr-BE" dirty="0"/>
              <a:t>%  de disponibilité du système informatique de la BCSS </a:t>
            </a:r>
          </a:p>
          <a:p>
            <a:pPr lvl="1" indent="-324000" eaLnBrk="1" hangingPunct="1">
              <a:defRPr/>
            </a:pPr>
            <a:r>
              <a:rPr lang="fr-BE" dirty="0"/>
              <a:t> </a:t>
            </a:r>
            <a:r>
              <a:rPr lang="fr-BE" dirty="0">
                <a:solidFill>
                  <a:srgbClr val="0087BE"/>
                </a:solidFill>
              </a:rPr>
              <a:t>99,54</a:t>
            </a:r>
            <a:r>
              <a:rPr lang="fr-BE" dirty="0" smtClean="0">
                <a:solidFill>
                  <a:srgbClr val="FF0000"/>
                </a:solidFill>
              </a:rPr>
              <a:t> </a:t>
            </a:r>
            <a:r>
              <a:rPr lang="fr-BE" dirty="0"/>
              <a:t>% de disponibilité pour les services du Registre national </a:t>
            </a:r>
          </a:p>
          <a:p>
            <a:pPr lvl="1" indent="-324000" eaLnBrk="1" hangingPunct="1">
              <a:defRPr/>
            </a:pPr>
            <a:r>
              <a:rPr lang="fr-BE" dirty="0"/>
              <a:t> </a:t>
            </a:r>
            <a:r>
              <a:rPr lang="fr-BE" dirty="0">
                <a:solidFill>
                  <a:srgbClr val="0087BE"/>
                </a:solidFill>
              </a:rPr>
              <a:t>99,73</a:t>
            </a:r>
            <a:r>
              <a:rPr lang="fr-BE" dirty="0" smtClean="0">
                <a:solidFill>
                  <a:srgbClr val="FF0000"/>
                </a:solidFill>
              </a:rPr>
              <a:t> </a:t>
            </a:r>
            <a:r>
              <a:rPr lang="fr-BE" dirty="0"/>
              <a:t>% de disponibilité pour les services de </a:t>
            </a:r>
            <a:r>
              <a:rPr lang="fr-BE" dirty="0" smtClean="0"/>
              <a:t>l’ONSS</a:t>
            </a:r>
          </a:p>
          <a:p>
            <a:pPr lvl="1" indent="-324000" eaLnBrk="1" hangingPunct="1">
              <a:defRPr/>
            </a:pPr>
            <a:endParaRPr lang="fr-BE" sz="400" dirty="0" smtClean="0"/>
          </a:p>
          <a:p>
            <a:pPr indent="-324000" eaLnBrk="1" hangingPunct="1">
              <a:defRPr/>
            </a:pPr>
            <a:r>
              <a:rPr lang="fr-BE" dirty="0"/>
              <a:t>d</a:t>
            </a:r>
            <a:r>
              <a:rPr lang="fr-BE" dirty="0" smtClean="0"/>
              <a:t>élais </a:t>
            </a:r>
            <a:r>
              <a:rPr lang="fr-BE" dirty="0"/>
              <a:t>de </a:t>
            </a:r>
            <a:r>
              <a:rPr lang="fr-BE" dirty="0" smtClean="0"/>
              <a:t>traitement (normes: 90% - 95%) </a:t>
            </a:r>
            <a:endParaRPr lang="fr-BE" dirty="0"/>
          </a:p>
          <a:p>
            <a:pPr lvl="1">
              <a:defRPr/>
            </a:pPr>
            <a:endParaRPr lang="fr-BE" sz="400" dirty="0" smtClean="0"/>
          </a:p>
          <a:p>
            <a:pPr lvl="1">
              <a:defRPr/>
            </a:pPr>
            <a:r>
              <a:rPr lang="fr-BE" dirty="0" smtClean="0"/>
              <a:t>délai </a:t>
            </a:r>
            <a:r>
              <a:rPr lang="fr-BE" dirty="0"/>
              <a:t>maximal de 1 seconde dans </a:t>
            </a:r>
            <a:r>
              <a:rPr lang="fr-BE" dirty="0" smtClean="0">
                <a:solidFill>
                  <a:srgbClr val="0087BE"/>
                </a:solidFill>
              </a:rPr>
              <a:t>99,81</a:t>
            </a:r>
            <a:r>
              <a:rPr lang="fr-BE" dirty="0" smtClean="0">
                <a:solidFill>
                  <a:srgbClr val="0070C0"/>
                </a:solidFill>
              </a:rPr>
              <a:t> </a:t>
            </a:r>
            <a:r>
              <a:rPr lang="fr-BE" dirty="0"/>
              <a:t>% des cas</a:t>
            </a:r>
          </a:p>
          <a:p>
            <a:pPr lvl="1">
              <a:defRPr/>
            </a:pPr>
            <a:r>
              <a:rPr lang="fr-BE" dirty="0"/>
              <a:t>délai maximal de 2 secondes dans </a:t>
            </a:r>
            <a:r>
              <a:rPr lang="fr-BE" dirty="0">
                <a:solidFill>
                  <a:srgbClr val="0087BE"/>
                </a:solidFill>
              </a:rPr>
              <a:t>99,88</a:t>
            </a:r>
            <a:r>
              <a:rPr lang="fr-BE" dirty="0" smtClean="0">
                <a:solidFill>
                  <a:srgbClr val="0070C0"/>
                </a:solidFill>
              </a:rPr>
              <a:t> </a:t>
            </a:r>
            <a:r>
              <a:rPr lang="fr-BE" dirty="0"/>
              <a:t>%</a:t>
            </a:r>
            <a:r>
              <a:rPr lang="fr-BE" dirty="0">
                <a:solidFill>
                  <a:srgbClr val="0080BB"/>
                </a:solidFill>
              </a:rPr>
              <a:t> </a:t>
            </a:r>
            <a:r>
              <a:rPr lang="fr-BE" dirty="0"/>
              <a:t> des cas </a:t>
            </a:r>
          </a:p>
          <a:p>
            <a:pPr lvl="1">
              <a:defRPr/>
            </a:pPr>
            <a:r>
              <a:rPr lang="fr-BE" dirty="0" smtClean="0"/>
              <a:t> </a:t>
            </a:r>
            <a:r>
              <a:rPr lang="fr-BE" dirty="0">
                <a:solidFill>
                  <a:srgbClr val="0087BE"/>
                </a:solidFill>
              </a:rPr>
              <a:t>99,09</a:t>
            </a:r>
            <a:r>
              <a:rPr lang="fr-BE" dirty="0" smtClean="0">
                <a:solidFill>
                  <a:srgbClr val="FF0000"/>
                </a:solidFill>
              </a:rPr>
              <a:t> </a:t>
            </a:r>
            <a:r>
              <a:rPr lang="fr-BE" dirty="0"/>
              <a:t>% des services </a:t>
            </a:r>
            <a:r>
              <a:rPr lang="fr-BE" dirty="0" smtClean="0"/>
              <a:t>traités </a:t>
            </a:r>
            <a:r>
              <a:rPr lang="fr-BE" dirty="0"/>
              <a:t>en mode batch dans les 4 jours calendrier</a:t>
            </a:r>
          </a:p>
          <a:p>
            <a:pPr lvl="1" eaLnBrk="1" hangingPunct="1">
              <a:defRPr/>
            </a:pPr>
            <a:r>
              <a:rPr lang="fr-BE" dirty="0"/>
              <a:t>travaux batch exceptionnels : </a:t>
            </a:r>
            <a:r>
              <a:rPr lang="fr-BE" dirty="0">
                <a:solidFill>
                  <a:srgbClr val="0087BE"/>
                </a:solidFill>
              </a:rPr>
              <a:t>100</a:t>
            </a:r>
            <a:r>
              <a:rPr lang="fr-BE" dirty="0"/>
              <a:t> % des services traités dans les délais convenus avec les </a:t>
            </a:r>
            <a:r>
              <a:rPr lang="fr-BE" dirty="0" smtClean="0"/>
              <a:t>institutions</a:t>
            </a:r>
            <a:endParaRPr lang="fr-BE" dirty="0"/>
          </a:p>
        </p:txBody>
      </p:sp>
      <p:sp>
        <p:nvSpPr>
          <p:cNvPr id="4" name="Slide Number Placeholder 3"/>
          <p:cNvSpPr>
            <a:spLocks noGrp="1"/>
          </p:cNvSpPr>
          <p:nvPr>
            <p:ph type="sldNum" sz="quarter" idx="10"/>
          </p:nvPr>
        </p:nvSpPr>
        <p:spPr/>
        <p:txBody>
          <a:bodyPr/>
          <a:lstStyle/>
          <a:p>
            <a:pPr>
              <a:defRPr/>
            </a:pPr>
            <a:fld id="{EF4B86D7-EDDD-4D11-90D5-B63D2F676D03}" type="slidenum">
              <a:rPr lang="en-GB" smtClean="0"/>
              <a:pPr>
                <a:defRPr/>
              </a:pPr>
              <a:t>3</a:t>
            </a:fld>
            <a:endParaRPr lang="en-GB" dirty="0"/>
          </a:p>
        </p:txBody>
      </p:sp>
    </p:spTree>
    <p:extLst>
      <p:ext uri="{BB962C8B-B14F-4D97-AF65-F5344CB8AC3E}">
        <p14:creationId xmlns:p14="http://schemas.microsoft.com/office/powerpoint/2010/main" val="1731241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dirty="0" smtClean="0"/>
              <a:t>Axes stratégiques 2017</a:t>
            </a:r>
            <a:endParaRPr lang="en-US" altLang="en-US" dirty="0" smtClean="0"/>
          </a:p>
        </p:txBody>
      </p:sp>
      <p:sp>
        <p:nvSpPr>
          <p:cNvPr id="39939" name="Content Placeholder 2"/>
          <p:cNvSpPr>
            <a:spLocks noGrp="1"/>
          </p:cNvSpPr>
          <p:nvPr>
            <p:ph idx="1"/>
          </p:nvPr>
        </p:nvSpPr>
        <p:spPr/>
        <p:txBody>
          <a:bodyPr>
            <a:normAutofit/>
          </a:bodyPr>
          <a:lstStyle/>
          <a:p>
            <a:pPr>
              <a:defRPr/>
            </a:pPr>
            <a:r>
              <a:rPr lang="fr-BE" altLang="en-US" dirty="0" smtClean="0"/>
              <a:t>de manière globale, nous mettrons l’accent sur les projets liés à la simplification administrative et au principe de collecte unique des données (only once) avec  pour corollaire un bon Return On Invest (ROI) et la recherche de l’efficience</a:t>
            </a:r>
          </a:p>
          <a:p>
            <a:pPr lvl="1">
              <a:defRPr/>
            </a:pPr>
            <a:r>
              <a:rPr lang="fr-BE" altLang="en-US" dirty="0" smtClean="0"/>
              <a:t>réutilisation des flux / messages existants</a:t>
            </a:r>
          </a:p>
          <a:p>
            <a:pPr lvl="1">
              <a:defRPr/>
            </a:pPr>
            <a:r>
              <a:rPr lang="fr-BE" altLang="en-US" dirty="0" smtClean="0"/>
              <a:t>penser les applications de manière générique</a:t>
            </a:r>
          </a:p>
          <a:p>
            <a:pPr>
              <a:defRPr/>
            </a:pPr>
            <a:endParaRPr lang="fr-BE" altLang="en-US" sz="400" dirty="0" smtClean="0">
              <a:cs typeface="Arial" charset="0"/>
              <a:sym typeface="Arial" charset="0"/>
            </a:endParaRPr>
          </a:p>
          <a:p>
            <a:r>
              <a:rPr lang="fr-FR" dirty="0"/>
              <a:t>la matrice ci-dessous donne l'état des lieux du programme </a:t>
            </a:r>
            <a:r>
              <a:rPr lang="fr-FR" dirty="0" err="1"/>
              <a:t>only</a:t>
            </a:r>
            <a:r>
              <a:rPr lang="fr-FR" dirty="0"/>
              <a:t> once à partir du réseau de la sécurité sociale et vers celui-ci avec réutilisation des sources authentiques pertinentes</a:t>
            </a:r>
            <a:endParaRPr lang="nl-NL" dirty="0"/>
          </a:p>
        </p:txBody>
      </p:sp>
      <p:sp>
        <p:nvSpPr>
          <p:cNvPr id="4" name="Slide Number Placeholder 3"/>
          <p:cNvSpPr>
            <a:spLocks noGrp="1"/>
          </p:cNvSpPr>
          <p:nvPr>
            <p:ph type="sldNum" sz="quarter" idx="10"/>
          </p:nvPr>
        </p:nvSpPr>
        <p:spPr/>
        <p:txBody>
          <a:bodyPr/>
          <a:lstStyle/>
          <a:p>
            <a:pPr>
              <a:defRPr/>
            </a:pPr>
            <a:fld id="{C7164ADA-95C7-45D1-8896-39C54C419A94}" type="slidenum">
              <a:rPr lang="en-GB" smtClean="0"/>
              <a:pPr>
                <a:defRPr/>
              </a:pPr>
              <a:t>30</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922114"/>
          </a:xfrm>
        </p:spPr>
        <p:txBody>
          <a:bodyPr>
            <a:normAutofit/>
          </a:bodyPr>
          <a:lstStyle/>
          <a:p>
            <a:r>
              <a:rPr lang="fr-BE" altLang="en-US" dirty="0" smtClean="0"/>
              <a:t>Matrix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75201143"/>
              </p:ext>
            </p:extLst>
          </p:nvPr>
        </p:nvGraphicFramePr>
        <p:xfrm>
          <a:off x="179512" y="1124744"/>
          <a:ext cx="8809990" cy="5415719"/>
        </p:xfrm>
        <a:graphic>
          <a:graphicData uri="http://schemas.openxmlformats.org/drawingml/2006/table">
            <a:tbl>
              <a:tblPr/>
              <a:tblGrid>
                <a:gridCol w="1913586"/>
                <a:gridCol w="424577"/>
                <a:gridCol w="424577"/>
                <a:gridCol w="424577"/>
                <a:gridCol w="424577"/>
                <a:gridCol w="424577"/>
                <a:gridCol w="424577"/>
                <a:gridCol w="424577"/>
                <a:gridCol w="424577"/>
                <a:gridCol w="424577"/>
                <a:gridCol w="424577"/>
                <a:gridCol w="424577"/>
                <a:gridCol w="424577"/>
                <a:gridCol w="424577"/>
                <a:gridCol w="424577"/>
                <a:gridCol w="424577"/>
                <a:gridCol w="527749"/>
              </a:tblGrid>
              <a:tr h="205795">
                <a:tc gridSpan="3">
                  <a:txBody>
                    <a:bodyPr/>
                    <a:lstStyle/>
                    <a:p>
                      <a:pPr algn="l" fontAlgn="b"/>
                      <a:r>
                        <a:rPr lang="nl-NL" sz="800" b="1" i="0" u="none" strike="noStrike" dirty="0">
                          <a:solidFill>
                            <a:srgbClr val="000000"/>
                          </a:solidFill>
                          <a:effectLst/>
                          <a:latin typeface="Calibri"/>
                        </a:rPr>
                        <a:t>Gegevensuitwisseling binnen het netwerk van sociale zekerheid</a:t>
                      </a:r>
                    </a:p>
                  </a:txBody>
                  <a:tcPr marL="6001" marR="6001" marT="6001"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6001" marR="6001" marT="600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r>
              <a:tr h="82237">
                <a:tc>
                  <a:txBody>
                    <a:bodyPr/>
                    <a:lstStyle/>
                    <a:p>
                      <a:pPr algn="l" fontAlgn="b"/>
                      <a:endParaRPr lang="en-US" sz="600" b="1" i="0" u="none" strike="noStrike" dirty="0">
                        <a:solidFill>
                          <a:srgbClr val="00B0F0"/>
                        </a:solidFill>
                        <a:effectLst/>
                        <a:latin typeface="Calibri"/>
                      </a:endParaRPr>
                    </a:p>
                  </a:txBody>
                  <a:tcPr marL="6001" marR="6001" marT="6001"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ctr" fontAlgn="b"/>
                      <a:r>
                        <a:rPr lang="en-US" sz="800" b="1" i="0" u="none" strike="noStrike" dirty="0" err="1">
                          <a:solidFill>
                            <a:srgbClr val="B7DEE8"/>
                          </a:solidFill>
                          <a:effectLst/>
                          <a:latin typeface="Calibri"/>
                        </a:rPr>
                        <a:t>Bestemmelingen</a:t>
                      </a:r>
                      <a:endParaRPr lang="en-US" sz="800" b="1" i="0" u="none" strike="noStrike" dirty="0">
                        <a:solidFill>
                          <a:srgbClr val="B7DEE8"/>
                        </a:solidFill>
                        <a:effectLst/>
                        <a:latin typeface="Calibri"/>
                      </a:endParaRPr>
                    </a:p>
                  </a:txBody>
                  <a:tcPr marL="6001" marR="6001" marT="6001"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hMerge="1">
                  <a:txBody>
                    <a:bodyPr/>
                    <a:lstStyle/>
                    <a:p>
                      <a:endParaRPr lang="en-US"/>
                    </a:p>
                  </a:txBody>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r>
              <a:tr h="170340">
                <a:tc>
                  <a:txBody>
                    <a:bodyPr/>
                    <a:lstStyle/>
                    <a:p>
                      <a:pPr algn="l" fontAlgn="b"/>
                      <a:r>
                        <a:rPr lang="en-US" sz="790" b="1" i="0" u="none" strike="noStrike" dirty="0" err="1">
                          <a:solidFill>
                            <a:srgbClr val="B7DEE8"/>
                          </a:solidFill>
                          <a:effectLst/>
                          <a:latin typeface="Calibri"/>
                        </a:rPr>
                        <a:t>Authentieke</a:t>
                      </a:r>
                      <a:r>
                        <a:rPr lang="en-US" sz="790" b="1" i="0" u="none" strike="noStrike" dirty="0">
                          <a:solidFill>
                            <a:srgbClr val="B7DEE8"/>
                          </a:solidFill>
                          <a:effectLst/>
                          <a:latin typeface="Calibri"/>
                        </a:rPr>
                        <a:t> </a:t>
                      </a:r>
                      <a:r>
                        <a:rPr lang="en-US" sz="790" b="1" i="0" u="none" strike="noStrike" dirty="0" err="1">
                          <a:solidFill>
                            <a:srgbClr val="B7DEE8"/>
                          </a:solidFill>
                          <a:effectLst/>
                          <a:latin typeface="Calibri"/>
                        </a:rPr>
                        <a:t>bronnen</a:t>
                      </a:r>
                      <a:endParaRPr lang="en-US" sz="790" b="1" i="0" u="none" strike="noStrike" dirty="0">
                        <a:solidFill>
                          <a:srgbClr val="B7DEE8"/>
                        </a:solidFill>
                        <a:effectLst/>
                        <a:latin typeface="Calibri"/>
                      </a:endParaRPr>
                    </a:p>
                  </a:txBody>
                  <a:tcPr marL="6001" marR="6001" marT="6001" marB="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a:txBody>
                    <a:bodyPr/>
                    <a:lstStyle/>
                    <a:p>
                      <a:pPr algn="ctr" fontAlgn="b"/>
                      <a:r>
                        <a:rPr lang="en-US" sz="700" b="0" i="0" u="none" strike="noStrike" dirty="0">
                          <a:solidFill>
                            <a:srgbClr val="000000"/>
                          </a:solidFill>
                          <a:effectLst/>
                          <a:latin typeface="Calibri"/>
                        </a:rPr>
                        <a:t>RSZ</a:t>
                      </a: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700" b="0" i="0" u="none" strike="noStrike" dirty="0">
                          <a:solidFill>
                            <a:srgbClr val="000000"/>
                          </a:solidFill>
                          <a:effectLst/>
                          <a:latin typeface="Calibri"/>
                        </a:rPr>
                        <a:t>DIBISS</a:t>
                      </a:r>
                    </a:p>
                  </a:txBody>
                  <a:tcPr marL="6001" marR="6001" marT="6001"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700" b="0" i="0" u="none" strike="noStrike" dirty="0">
                          <a:solidFill>
                            <a:srgbClr val="000000"/>
                          </a:solidFill>
                          <a:effectLst/>
                          <a:latin typeface="Calibri"/>
                        </a:rPr>
                        <a:t>RSVZ</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FAO</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FBZ</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RIZIV</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NIC</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RVA</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FPD</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FAMIFED</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RJV</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HVKZ</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POD MI</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SFBEZ</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FOD SZ</a:t>
                      </a:r>
                    </a:p>
                  </a:txBody>
                  <a:tcPr marL="6001" marR="6001" marT="6001"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FOD WASO</a:t>
                      </a: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identificatiegegevens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natuurlijke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personen</a:t>
                      </a:r>
                      <a:endParaRPr lang="en-US" sz="750" b="0" i="0" u="none" strike="noStrike" dirty="0">
                        <a:solidFill>
                          <a:srgbClr val="000000"/>
                        </a:solidFill>
                        <a:effectLst/>
                        <a:latin typeface="Calibri"/>
                      </a:endParaRPr>
                    </a:p>
                  </a:txBody>
                  <a:tcPr marL="54017" marR="6001" marT="6001" marB="0" anchor="b">
                    <a:lnL>
                      <a:noFill/>
                    </a:lnL>
                    <a:lnR>
                      <a:noFill/>
                    </a:lnR>
                    <a:lnT w="6350" cap="flat" cmpd="sng" algn="ctr">
                      <a:solidFill>
                        <a:srgbClr val="95B3D7"/>
                      </a:solidFill>
                      <a:prstDash val="solid"/>
                      <a:round/>
                      <a:headEnd type="none" w="med" len="med"/>
                      <a:tailEnd type="none" w="med" len="med"/>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dirty="0">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dirty="0">
                          <a:solidFill>
                            <a:srgbClr val="000000"/>
                          </a:solidFill>
                          <a:effectLst/>
                          <a:latin typeface="Calibri"/>
                        </a:rPr>
                        <a:t> </a:t>
                      </a:r>
                    </a:p>
                  </a:txBody>
                  <a:tcPr marL="6001"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KSZ</a:t>
                      </a:r>
                    </a:p>
                  </a:txBody>
                  <a:tcPr marL="108035"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identificatiegegevens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werkgever</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RSZ</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DIBISS</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r>
              <a:tr h="118109">
                <a:tc>
                  <a:txBody>
                    <a:bodyPr/>
                    <a:lstStyle/>
                    <a:p>
                      <a:pPr algn="l" fontAlgn="b"/>
                      <a:r>
                        <a:rPr lang="en-US" sz="750" b="0" i="0" u="none" strike="noStrike" dirty="0">
                          <a:solidFill>
                            <a:srgbClr val="000000"/>
                          </a:solidFill>
                          <a:effectLst/>
                          <a:latin typeface="Calibri"/>
                        </a:rPr>
                        <a:t>loon- </a:t>
                      </a:r>
                      <a:r>
                        <a:rPr lang="en-US" sz="750" b="0" i="0" u="none" strike="noStrike" dirty="0" err="1">
                          <a:solidFill>
                            <a:srgbClr val="000000"/>
                          </a:solidFill>
                          <a:effectLst/>
                          <a:latin typeface="Calibri"/>
                        </a:rPr>
                        <a:t>en</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arbeidstijdgegevens</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RSZ</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DIBISS</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RSVZ</a:t>
                      </a:r>
                    </a:p>
                  </a:txBody>
                  <a:tcPr marL="108035"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pensioenen</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FPD</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DIBISS</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werkloosheid</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loopbaanonderbreking</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RVA</a:t>
                      </a:r>
                    </a:p>
                  </a:txBody>
                  <a:tcPr marL="108035"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arbeidsongeschiktheid</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FAO</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FBZ</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RSVZ</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NIC</a:t>
                      </a:r>
                    </a:p>
                  </a:txBody>
                  <a:tcPr marL="108035"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gezinsbijslag</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FAMIFED</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jaarlijkse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vakantie</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RJV</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r>
              <a:tr h="118109">
                <a:tc gridSpan="2">
                  <a:txBody>
                    <a:bodyPr/>
                    <a:lstStyle/>
                    <a:p>
                      <a:pPr algn="l" fontAlgn="b"/>
                      <a:r>
                        <a:rPr lang="nl-NL" sz="750" b="0" i="0" u="none" strike="noStrike" dirty="0">
                          <a:solidFill>
                            <a:srgbClr val="000000"/>
                          </a:solidFill>
                          <a:effectLst/>
                          <a:latin typeface="Calibri"/>
                        </a:rPr>
                        <a:t>sociaal statuut (persoon met handicap, leefloontrekkers, ...)</a:t>
                      </a:r>
                    </a:p>
                  </a:txBody>
                  <a:tcPr marL="54017" marR="6001" marT="6001" marB="0" anchor="b">
                    <a:lnL>
                      <a:noFill/>
                    </a:lnL>
                    <a:lnR>
                      <a:noFill/>
                    </a:lnR>
                    <a:lnT>
                      <a:noFill/>
                    </a:lnT>
                    <a:lnB>
                      <a:noFill/>
                    </a:lnB>
                    <a:solidFill>
                      <a:srgbClr val="DAEEF3"/>
                    </a:solidFill>
                  </a:tcPr>
                </a:tc>
                <a:tc hMerge="1">
                  <a:txBody>
                    <a:bodyPr/>
                    <a:lstStyle/>
                    <a:p>
                      <a:endParaRPr lang="en-US"/>
                    </a:p>
                  </a:txBody>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FOD SZ</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NIC / RIZIV</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POD MI / OCMW</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gezondheidszorgverzekering</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NIC</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RIZIV</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RSVZ</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sociaal</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overleg</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ePV</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Sociale</a:t>
                      </a:r>
                      <a:r>
                        <a:rPr lang="en-US" sz="750" b="0" i="0" u="none" strike="noStrike" dirty="0">
                          <a:solidFill>
                            <a:srgbClr val="000000"/>
                          </a:solidFill>
                          <a:effectLst/>
                          <a:latin typeface="Calibri"/>
                        </a:rPr>
                        <a:t> Maribel</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FOD WASO</a:t>
                      </a:r>
                    </a:p>
                  </a:txBody>
                  <a:tcPr marL="108035"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sociale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fondsen</a:t>
                      </a:r>
                      <a:r>
                        <a:rPr lang="en-US" sz="750" b="0" i="0" u="none" strike="noStrike" dirty="0">
                          <a:solidFill>
                            <a:srgbClr val="000000"/>
                          </a:solidFill>
                          <a:effectLst/>
                          <a:latin typeface="Calibri"/>
                        </a:rPr>
                        <a:t>/</a:t>
                      </a:r>
                      <a:r>
                        <a:rPr lang="en-US" sz="750" b="0" i="0" u="none" strike="noStrike" dirty="0" err="1">
                          <a:solidFill>
                            <a:srgbClr val="000000"/>
                          </a:solidFill>
                          <a:effectLst/>
                          <a:latin typeface="Calibri"/>
                        </a:rPr>
                        <a:t>sectorale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instellingen</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4017"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a:solidFill>
                            <a:srgbClr val="000000"/>
                          </a:solidFill>
                          <a:effectLst/>
                          <a:latin typeface="Calibri"/>
                        </a:rPr>
                        <a:t>SFBEZ</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24766">
                <a:tc>
                  <a:txBody>
                    <a:bodyPr/>
                    <a:lstStyle/>
                    <a:p>
                      <a:pPr algn="l" fontAlgn="b"/>
                      <a:r>
                        <a:rPr lang="en-US" sz="750" b="0" i="0" u="none" strike="noStrike" dirty="0">
                          <a:solidFill>
                            <a:srgbClr val="000000"/>
                          </a:solidFill>
                          <a:effectLst/>
                          <a:latin typeface="Calibri"/>
                        </a:rPr>
                        <a:t>VSI</a:t>
                      </a:r>
                    </a:p>
                  </a:txBody>
                  <a:tcPr marL="108035"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r>
              <a:tr h="118109">
                <a:tc>
                  <a:txBody>
                    <a:bodyPr/>
                    <a:lstStyle/>
                    <a:p>
                      <a:pPr algn="l" fontAlgn="b"/>
                      <a:r>
                        <a:rPr lang="en-US" sz="750" b="0" i="0" u="none" strike="noStrike" dirty="0" err="1">
                          <a:solidFill>
                            <a:srgbClr val="000000"/>
                          </a:solidFill>
                          <a:effectLst/>
                          <a:latin typeface="Calibri"/>
                        </a:rPr>
                        <a:t>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t.b.v</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inspectiediensten</a:t>
                      </a:r>
                      <a:endParaRPr lang="en-US" sz="750" b="0" i="0" u="none" strike="noStrike" dirty="0">
                        <a:solidFill>
                          <a:srgbClr val="000000"/>
                        </a:solidFill>
                        <a:effectLst/>
                        <a:latin typeface="Calibri"/>
                      </a:endParaRPr>
                    </a:p>
                  </a:txBody>
                  <a:tcPr marL="54017"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6001" marR="6001" marT="6001" marB="0" anchor="b">
                    <a:lnL>
                      <a:noFill/>
                    </a:lnL>
                    <a:lnR>
                      <a:noFill/>
                    </a:lnR>
                    <a:lnT>
                      <a:noFill/>
                    </a:lnT>
                    <a:lnB>
                      <a:noFill/>
                    </a:lnB>
                    <a:solidFill>
                      <a:srgbClr val="DAEEF3"/>
                    </a:solidFill>
                  </a:tcPr>
                </a:tc>
              </a:tr>
              <a:tr h="124766">
                <a:tc>
                  <a:txBody>
                    <a:bodyPr/>
                    <a:lstStyle/>
                    <a:p>
                      <a:pPr algn="l" fontAlgn="b"/>
                      <a:r>
                        <a:rPr lang="en-US" sz="750" b="0" i="0" u="none" strike="noStrike" dirty="0" err="1">
                          <a:solidFill>
                            <a:srgbClr val="000000"/>
                          </a:solidFill>
                          <a:effectLst/>
                          <a:latin typeface="Calibri"/>
                        </a:rPr>
                        <a:t>Dolsis</a:t>
                      </a:r>
                      <a:r>
                        <a:rPr lang="en-US" sz="750" b="0" i="0" u="none" strike="noStrike" dirty="0">
                          <a:solidFill>
                            <a:srgbClr val="000000"/>
                          </a:solidFill>
                          <a:effectLst/>
                          <a:latin typeface="Calibri"/>
                        </a:rPr>
                        <a:t>/Oasis</a:t>
                      </a:r>
                    </a:p>
                  </a:txBody>
                  <a:tcPr marL="108035"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6001" marR="6001" marT="6001"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6001" marR="6001" marT="6001" marB="0" anchor="b">
                    <a:lnL>
                      <a:noFill/>
                    </a:lnL>
                    <a:lnR>
                      <a:noFill/>
                    </a:lnR>
                    <a:lnT>
                      <a:noFill/>
                    </a:lnT>
                    <a:lnB>
                      <a:noFill/>
                    </a:lnB>
                  </a:tcPr>
                </a:tc>
                <a:tc>
                  <a:txBody>
                    <a:bodyPr/>
                    <a:lstStyle/>
                    <a:p>
                      <a:pPr algn="ctr" fontAlgn="b"/>
                      <a:r>
                        <a:rPr lang="en-US" sz="700" b="1" i="0" u="none" strike="noStrike" dirty="0">
                          <a:solidFill>
                            <a:srgbClr val="00B050"/>
                          </a:solidFill>
                          <a:effectLst/>
                          <a:latin typeface="Wingdings"/>
                        </a:rPr>
                        <a:t>þ</a:t>
                      </a:r>
                    </a:p>
                  </a:txBody>
                  <a:tcPr marL="6001" marR="6001" marT="6001" marB="0" anchor="b">
                    <a:lnL>
                      <a:noFill/>
                    </a:lnL>
                    <a:lnR>
                      <a:noFill/>
                    </a:lnR>
                    <a:lnT>
                      <a:noFill/>
                    </a:lnT>
                    <a:lnB>
                      <a:noFill/>
                    </a:lnB>
                  </a:tcPr>
                </a:tc>
              </a:tr>
            </a:tbl>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spTree>
    <p:extLst>
      <p:ext uri="{BB962C8B-B14F-4D97-AF65-F5344CB8AC3E}">
        <p14:creationId xmlns:p14="http://schemas.microsoft.com/office/powerpoint/2010/main" val="4249304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922114"/>
          </a:xfrm>
        </p:spPr>
        <p:txBody>
          <a:bodyPr>
            <a:normAutofit/>
          </a:bodyPr>
          <a:lstStyle/>
          <a:p>
            <a:r>
              <a:rPr lang="fr-BE" altLang="en-US" dirty="0" smtClean="0"/>
              <a:t>Matrix </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71342072"/>
              </p:ext>
            </p:extLst>
          </p:nvPr>
        </p:nvGraphicFramePr>
        <p:xfrm>
          <a:off x="179512" y="1124744"/>
          <a:ext cx="8661933" cy="4101183"/>
        </p:xfrm>
        <a:graphic>
          <a:graphicData uri="http://schemas.openxmlformats.org/drawingml/2006/table">
            <a:tbl>
              <a:tblPr/>
              <a:tblGrid>
                <a:gridCol w="1903725"/>
                <a:gridCol w="422388"/>
                <a:gridCol w="422388"/>
                <a:gridCol w="422388"/>
                <a:gridCol w="422388"/>
                <a:gridCol w="422388"/>
                <a:gridCol w="422388"/>
                <a:gridCol w="422388"/>
                <a:gridCol w="422388"/>
                <a:gridCol w="422388"/>
                <a:gridCol w="422388"/>
                <a:gridCol w="422388"/>
                <a:gridCol w="422388"/>
                <a:gridCol w="422388"/>
                <a:gridCol w="422388"/>
                <a:gridCol w="422388"/>
                <a:gridCol w="422388"/>
              </a:tblGrid>
              <a:tr h="216024">
                <a:tc gridSpan="3">
                  <a:txBody>
                    <a:bodyPr/>
                    <a:lstStyle/>
                    <a:p>
                      <a:pPr algn="l" fontAlgn="b"/>
                      <a:r>
                        <a:rPr lang="nl-NL" sz="830" b="1" i="0" u="none" strike="noStrike" dirty="0">
                          <a:solidFill>
                            <a:srgbClr val="000000"/>
                          </a:solidFill>
                          <a:effectLst/>
                          <a:latin typeface="Calibri"/>
                        </a:rPr>
                        <a:t>Gegevensuitwisseling naar het netwerk van sociale zekerheid</a:t>
                      </a:r>
                    </a:p>
                  </a:txBody>
                  <a:tcPr marL="5973" marR="5973" marT="597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dirty="0">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dirty="0">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dirty="0">
                          <a:solidFill>
                            <a:srgbClr val="000000"/>
                          </a:solidFill>
                          <a:effectLst/>
                          <a:latin typeface="Calibri"/>
                        </a:rPr>
                        <a:t> </a:t>
                      </a:r>
                    </a:p>
                  </a:txBody>
                  <a:tcPr marL="5973" marR="5973" marT="597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r>
              <a:tr h="216024">
                <a:tc>
                  <a:txBody>
                    <a:bodyPr/>
                    <a:lstStyle/>
                    <a:p>
                      <a:pPr algn="l" fontAlgn="b"/>
                      <a:endParaRPr lang="en-US" sz="600" b="1" i="0" u="none" strike="noStrike">
                        <a:solidFill>
                          <a:srgbClr val="00B0F0"/>
                        </a:solidFill>
                        <a:effectLst/>
                        <a:latin typeface="Calibri"/>
                      </a:endParaRPr>
                    </a:p>
                  </a:txBody>
                  <a:tcPr marL="5973" marR="5973" marT="5973"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ctr" fontAlgn="b"/>
                      <a:r>
                        <a:rPr lang="en-US" sz="900" b="1" i="0" u="none" strike="noStrike" dirty="0" err="1">
                          <a:solidFill>
                            <a:srgbClr val="B7DEE8"/>
                          </a:solidFill>
                          <a:effectLst/>
                          <a:latin typeface="Calibri"/>
                        </a:rPr>
                        <a:t>Bestemmelingen</a:t>
                      </a:r>
                      <a:endParaRPr lang="en-US" sz="900" b="1" i="0" u="none" strike="noStrike" dirty="0">
                        <a:solidFill>
                          <a:srgbClr val="B7DEE8"/>
                        </a:solidFill>
                        <a:effectLst/>
                        <a:latin typeface="Calibri"/>
                      </a:endParaRPr>
                    </a:p>
                  </a:txBody>
                  <a:tcPr marL="5973" marR="5973" marT="597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hMerge="1">
                  <a:txBody>
                    <a:bodyPr/>
                    <a:lstStyle/>
                    <a:p>
                      <a:endParaRPr lang="en-US"/>
                    </a:p>
                  </a:txBody>
                  <a:tcPr/>
                </a:tc>
                <a:tc>
                  <a:txBody>
                    <a:bodyPr/>
                    <a:lstStyle/>
                    <a:p>
                      <a:pPr algn="ctr" fontAlgn="b"/>
                      <a:endParaRPr lang="en-US" sz="600" b="0" i="0" u="none" strike="noStrike" dirty="0">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dirty="0">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r>
              <a:tr h="216024">
                <a:tc>
                  <a:txBody>
                    <a:bodyPr/>
                    <a:lstStyle/>
                    <a:p>
                      <a:pPr algn="l" fontAlgn="b"/>
                      <a:r>
                        <a:rPr lang="en-US" sz="900" b="1" i="0" u="none" strike="noStrike" dirty="0" err="1">
                          <a:solidFill>
                            <a:srgbClr val="B7DEE8"/>
                          </a:solidFill>
                          <a:effectLst/>
                          <a:latin typeface="Calibri"/>
                        </a:rPr>
                        <a:t>Authentieke</a:t>
                      </a:r>
                      <a:r>
                        <a:rPr lang="en-US" sz="900" b="1" i="0" u="none" strike="noStrike" dirty="0">
                          <a:solidFill>
                            <a:srgbClr val="B7DEE8"/>
                          </a:solidFill>
                          <a:effectLst/>
                          <a:latin typeface="Calibri"/>
                        </a:rPr>
                        <a:t> </a:t>
                      </a:r>
                      <a:r>
                        <a:rPr lang="en-US" sz="900" b="1" i="0" u="none" strike="noStrike" dirty="0" err="1">
                          <a:solidFill>
                            <a:srgbClr val="B7DEE8"/>
                          </a:solidFill>
                          <a:effectLst/>
                          <a:latin typeface="Calibri"/>
                        </a:rPr>
                        <a:t>bronnen</a:t>
                      </a:r>
                      <a:endParaRPr lang="en-US" sz="900" b="1" i="0" u="none" strike="noStrike" dirty="0">
                        <a:solidFill>
                          <a:srgbClr val="B7DEE8"/>
                        </a:solidFill>
                        <a:effectLst/>
                        <a:latin typeface="Calibri"/>
                      </a:endParaRPr>
                    </a:p>
                  </a:txBody>
                  <a:tcPr marL="5973" marR="5973" marT="597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a:txBody>
                    <a:bodyPr/>
                    <a:lstStyle/>
                    <a:p>
                      <a:pPr algn="ctr" fontAlgn="b"/>
                      <a:r>
                        <a:rPr lang="en-US" sz="700" b="0" i="0" u="none" strike="noStrike" dirty="0">
                          <a:solidFill>
                            <a:srgbClr val="000000"/>
                          </a:solidFill>
                          <a:effectLst/>
                          <a:latin typeface="Calibri"/>
                        </a:rPr>
                        <a:t>RSZ</a:t>
                      </a: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700" b="0" i="0" u="none" strike="noStrike" dirty="0">
                          <a:solidFill>
                            <a:srgbClr val="000000"/>
                          </a:solidFill>
                          <a:effectLst/>
                          <a:latin typeface="Calibri"/>
                        </a:rPr>
                        <a:t>DIBISS</a:t>
                      </a:r>
                    </a:p>
                  </a:txBody>
                  <a:tcPr marL="5973" marR="5973" marT="597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700" b="0" i="0" u="none" strike="noStrike" dirty="0">
                          <a:solidFill>
                            <a:srgbClr val="000000"/>
                          </a:solidFill>
                          <a:effectLst/>
                          <a:latin typeface="Calibri"/>
                        </a:rPr>
                        <a:t>RSVZ</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FAO</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FBZ</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RIZIV</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NIC</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RVA</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FPD</a:t>
                      </a:r>
                    </a:p>
                  </a:txBody>
                  <a:tcPr marL="5973" marR="5973" marT="5973" marB="0" anchor="b">
                    <a:lnL>
                      <a:noFill/>
                    </a:lnL>
                    <a:lnR>
                      <a:noFill/>
                    </a:lnR>
                    <a:lnT>
                      <a:noFill/>
                    </a:lnT>
                    <a:lnB>
                      <a:noFill/>
                    </a:lnB>
                  </a:tcPr>
                </a:tc>
                <a:tc>
                  <a:txBody>
                    <a:bodyPr/>
                    <a:lstStyle/>
                    <a:p>
                      <a:pPr algn="ctr" fontAlgn="b"/>
                      <a:r>
                        <a:rPr lang="en-US" sz="700" b="0" i="0" u="none" strike="noStrike">
                          <a:solidFill>
                            <a:srgbClr val="000000"/>
                          </a:solidFill>
                          <a:effectLst/>
                          <a:latin typeface="Calibri"/>
                        </a:rPr>
                        <a:t>FAMIFED</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RJV</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HVKZ</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POD MI</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SFBEZ</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FOD SZ</a:t>
                      </a:r>
                    </a:p>
                  </a:txBody>
                  <a:tcPr marL="5973" marR="5973" marT="597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FOD WASO</a:t>
                      </a:r>
                    </a:p>
                  </a:txBody>
                  <a:tcPr marL="5973" marR="5973" marT="5973" marB="0" anchor="b">
                    <a:lnL>
                      <a:noFill/>
                    </a:lnL>
                    <a:lnR>
                      <a:noFill/>
                    </a:lnR>
                    <a:lnT>
                      <a:noFill/>
                    </a:lnT>
                    <a:lnB>
                      <a:noFill/>
                    </a:lnB>
                  </a:tcPr>
                </a:tc>
              </a:tr>
              <a:tr h="102215">
                <a:tc>
                  <a:txBody>
                    <a:bodyPr/>
                    <a:lstStyle/>
                    <a:p>
                      <a:pPr algn="l" fontAlgn="b"/>
                      <a:r>
                        <a:rPr lang="en-US" sz="800" b="0" i="0" u="none" strike="noStrike" dirty="0" err="1">
                          <a:solidFill>
                            <a:srgbClr val="000000"/>
                          </a:solidFill>
                          <a:effectLst/>
                          <a:latin typeface="Calibri"/>
                        </a:rPr>
                        <a:t>identificatiegegevens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natuurlijke</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personen</a:t>
                      </a:r>
                      <a:endParaRPr lang="en-US" sz="800" b="0" i="0" u="none" strike="noStrike" dirty="0">
                        <a:solidFill>
                          <a:srgbClr val="000000"/>
                        </a:solidFill>
                        <a:effectLst/>
                        <a:latin typeface="Calibri"/>
                      </a:endParaRPr>
                    </a:p>
                  </a:txBody>
                  <a:tcPr marL="53740" marR="5973" marT="5973" marB="0" anchor="b">
                    <a:lnL>
                      <a:noFill/>
                    </a:lnL>
                    <a:lnR>
                      <a:noFill/>
                    </a:lnR>
                    <a:lnT w="6350" cap="flat" cmpd="sng" algn="ctr">
                      <a:solidFill>
                        <a:srgbClr val="95B3D7"/>
                      </a:solidFill>
                      <a:prstDash val="solid"/>
                      <a:round/>
                      <a:headEnd type="none" w="med" len="med"/>
                      <a:tailEnd type="none" w="med" len="med"/>
                    </a:lnT>
                    <a:lnB>
                      <a:noFill/>
                    </a:lnB>
                    <a:solidFill>
                      <a:srgbClr val="DAEEF3"/>
                    </a:solidFill>
                  </a:tcPr>
                </a:tc>
                <a:tc>
                  <a:txBody>
                    <a:bodyPr/>
                    <a:lstStyle/>
                    <a:p>
                      <a:pPr algn="ctr" fontAlgn="b"/>
                      <a:r>
                        <a:rPr lang="en-US" sz="600" b="0" i="0" u="none" strike="noStrike" dirty="0">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dirty="0">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dirty="0">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dirty="0">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a:solidFill>
                            <a:srgbClr val="000000"/>
                          </a:solidFill>
                          <a:effectLst/>
                          <a:latin typeface="Calibri"/>
                        </a:rPr>
                        <a:t>RR</a:t>
                      </a:r>
                    </a:p>
                  </a:txBody>
                  <a:tcPr marL="107479"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r>
              <a:tr h="102215">
                <a:tc>
                  <a:txBody>
                    <a:bodyPr/>
                    <a:lstStyle/>
                    <a:p>
                      <a:pPr algn="l" fontAlgn="b"/>
                      <a:r>
                        <a:rPr lang="en-US" sz="800" b="0" i="0" u="none" strike="noStrike" dirty="0" err="1">
                          <a:solidFill>
                            <a:srgbClr val="000000"/>
                          </a:solidFill>
                          <a:effectLst/>
                          <a:latin typeface="Calibri"/>
                        </a:rPr>
                        <a:t>loopbaangegevens</a:t>
                      </a:r>
                      <a:endParaRPr lang="en-US" sz="800" b="0" i="0" u="none" strike="noStrike" dirty="0">
                        <a:solidFill>
                          <a:srgbClr val="000000"/>
                        </a:solidFill>
                        <a:effectLst/>
                        <a:latin typeface="Calibri"/>
                      </a:endParaRPr>
                    </a:p>
                  </a:txBody>
                  <a:tcPr marL="53740"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err="1">
                          <a:solidFill>
                            <a:srgbClr val="000000"/>
                          </a:solidFill>
                          <a:effectLst/>
                          <a:latin typeface="Calibri"/>
                        </a:rPr>
                        <a:t>SIGeDiS</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dirty="0" err="1">
                          <a:solidFill>
                            <a:srgbClr val="000000"/>
                          </a:solidFill>
                          <a:effectLst/>
                          <a:latin typeface="Calibri"/>
                        </a:rPr>
                        <a:t>gegevens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arbeidsongevallen</a:t>
                      </a:r>
                      <a:endParaRPr lang="en-US" sz="800" b="0" i="0" u="none" strike="noStrike" dirty="0">
                        <a:solidFill>
                          <a:srgbClr val="000000"/>
                        </a:solidFill>
                        <a:effectLst/>
                        <a:latin typeface="Calibri"/>
                      </a:endParaRP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a:solidFill>
                            <a:srgbClr val="000000"/>
                          </a:solidFill>
                          <a:effectLst/>
                          <a:latin typeface="Calibri"/>
                        </a:rPr>
                        <a:t>FOD </a:t>
                      </a:r>
                      <a:r>
                        <a:rPr lang="en-US" sz="800" b="0" i="0" u="none" strike="noStrike" dirty="0" err="1">
                          <a:solidFill>
                            <a:srgbClr val="000000"/>
                          </a:solidFill>
                          <a:effectLst/>
                          <a:latin typeface="Calibri"/>
                        </a:rPr>
                        <a:t>Volksgezondheid</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dirty="0" err="1">
                          <a:solidFill>
                            <a:srgbClr val="000000"/>
                          </a:solidFill>
                          <a:effectLst/>
                          <a:latin typeface="Calibri"/>
                        </a:rPr>
                        <a:t>gegevens</a:t>
                      </a:r>
                      <a:r>
                        <a:rPr lang="en-US" sz="800" b="0" i="0" u="none" strike="noStrike" dirty="0">
                          <a:solidFill>
                            <a:srgbClr val="000000"/>
                          </a:solidFill>
                          <a:effectLst/>
                          <a:latin typeface="Calibri"/>
                        </a:rPr>
                        <a:t> KBO</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a:solidFill>
                            <a:srgbClr val="000000"/>
                          </a:solidFill>
                          <a:effectLst/>
                          <a:latin typeface="Calibri"/>
                        </a:rPr>
                        <a:t>FOD </a:t>
                      </a:r>
                      <a:r>
                        <a:rPr lang="en-US" sz="800" b="0" i="0" u="none" strike="noStrike" dirty="0" err="1">
                          <a:solidFill>
                            <a:srgbClr val="000000"/>
                          </a:solidFill>
                          <a:effectLst/>
                          <a:latin typeface="Calibri"/>
                        </a:rPr>
                        <a:t>Economie</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r>
              <a:tr h="102215">
                <a:tc>
                  <a:txBody>
                    <a:bodyPr/>
                    <a:lstStyle/>
                    <a:p>
                      <a:pPr algn="l" fontAlgn="b"/>
                      <a:r>
                        <a:rPr lang="en-US" sz="800" b="0" i="0" u="none" strike="noStrike">
                          <a:solidFill>
                            <a:srgbClr val="000000"/>
                          </a:solidFill>
                          <a:effectLst/>
                          <a:latin typeface="Calibri"/>
                        </a:rPr>
                        <a:t>gegevens inkomsten &amp; onroerend goed</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a:solidFill>
                            <a:srgbClr val="000000"/>
                          </a:solidFill>
                          <a:effectLst/>
                          <a:latin typeface="Calibri"/>
                        </a:rPr>
                        <a:t>FOD </a:t>
                      </a:r>
                      <a:r>
                        <a:rPr lang="en-US" sz="800" b="0" i="0" u="none" strike="noStrike" dirty="0" err="1">
                          <a:solidFill>
                            <a:srgbClr val="000000"/>
                          </a:solidFill>
                          <a:effectLst/>
                          <a:latin typeface="Calibri"/>
                        </a:rPr>
                        <a:t>Financiën</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dirty="0" err="1">
                          <a:solidFill>
                            <a:srgbClr val="000000"/>
                          </a:solidFill>
                          <a:effectLst/>
                          <a:latin typeface="Calibri"/>
                        </a:rPr>
                        <a:t>gegevens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gedetineerden</a:t>
                      </a:r>
                      <a:endParaRPr lang="en-US" sz="800" b="0" i="0" u="none" strike="noStrike" dirty="0">
                        <a:solidFill>
                          <a:srgbClr val="000000"/>
                        </a:solidFill>
                        <a:effectLst/>
                        <a:latin typeface="Calibri"/>
                      </a:endParaRP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a:solidFill>
                            <a:srgbClr val="000000"/>
                          </a:solidFill>
                          <a:effectLst/>
                          <a:latin typeface="Calibri"/>
                        </a:rPr>
                        <a:t>FOD </a:t>
                      </a:r>
                      <a:r>
                        <a:rPr lang="en-US" sz="800" b="0" i="0" u="none" strike="noStrike" dirty="0" err="1">
                          <a:solidFill>
                            <a:srgbClr val="000000"/>
                          </a:solidFill>
                          <a:effectLst/>
                          <a:latin typeface="Calibri"/>
                        </a:rPr>
                        <a:t>Justitie</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700" b="1" i="0" u="none" strike="noStrike">
                        <a:solidFill>
                          <a:srgbClr val="7030A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a:solidFill>
                            <a:srgbClr val="000000"/>
                          </a:solidFill>
                          <a:effectLst/>
                          <a:latin typeface="Calibri"/>
                        </a:rPr>
                        <a:t>gegevens inschrijving voertuigen</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3740" marR="5973" marT="5973" marB="0" anchor="b">
                    <a:lnL>
                      <a:noFill/>
                    </a:lnL>
                    <a:lnR>
                      <a:noFill/>
                    </a:lnR>
                    <a:lnT>
                      <a:noFill/>
                    </a:lnT>
                    <a:lnB>
                      <a:noFill/>
                    </a:lnB>
                    <a:solidFill>
                      <a:srgbClr val="DAEEF3"/>
                    </a:solidFill>
                  </a:tcPr>
                </a:tc>
              </a:tr>
              <a:tr h="120613">
                <a:tc>
                  <a:txBody>
                    <a:bodyPr/>
                    <a:lstStyle/>
                    <a:p>
                      <a:pPr algn="l" fontAlgn="b"/>
                      <a:r>
                        <a:rPr lang="en-US" sz="800" b="0" i="0" u="none" strike="noStrike">
                          <a:solidFill>
                            <a:srgbClr val="000000"/>
                          </a:solidFill>
                          <a:effectLst/>
                          <a:latin typeface="Calibri"/>
                        </a:rPr>
                        <a:t>FOD Mobiliteit</a:t>
                      </a:r>
                    </a:p>
                  </a:txBody>
                  <a:tcPr marL="107479" marR="5973" marT="5973" marB="0" anchor="b">
                    <a:lnL>
                      <a:noFill/>
                    </a:lnL>
                    <a:lnR>
                      <a:noFill/>
                    </a:lnR>
                    <a:lnT>
                      <a:noFill/>
                    </a:lnT>
                    <a:lnB>
                      <a:noFill/>
                    </a:lnB>
                  </a:tcPr>
                </a:tc>
                <a:tc>
                  <a:txBody>
                    <a:bodyPr/>
                    <a:lstStyle/>
                    <a:p>
                      <a:pPr algn="ctr" fontAlgn="b"/>
                      <a:endParaRPr lang="en-US" sz="700" b="1" i="0" u="none" strike="noStrike">
                        <a:solidFill>
                          <a:srgbClr val="7030A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a:solidFill>
                            <a:srgbClr val="000000"/>
                          </a:solidFill>
                          <a:effectLst/>
                          <a:latin typeface="Calibri"/>
                        </a:rPr>
                        <a:t>inschrijving werkzoekenden &amp; activering</a:t>
                      </a:r>
                    </a:p>
                  </a:txBody>
                  <a:tcPr marL="53740"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err="1">
                          <a:solidFill>
                            <a:srgbClr val="000000"/>
                          </a:solidFill>
                          <a:effectLst/>
                          <a:latin typeface="Calibri"/>
                        </a:rPr>
                        <a:t>Actiris</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20613">
                <a:tc>
                  <a:txBody>
                    <a:bodyPr/>
                    <a:lstStyle/>
                    <a:p>
                      <a:pPr algn="l" fontAlgn="b"/>
                      <a:r>
                        <a:rPr lang="en-US" sz="800" b="0" i="0" u="none" strike="noStrike">
                          <a:solidFill>
                            <a:srgbClr val="000000"/>
                          </a:solidFill>
                          <a:effectLst/>
                          <a:latin typeface="Calibri"/>
                        </a:rPr>
                        <a:t>ADG</a:t>
                      </a: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20613">
                <a:tc>
                  <a:txBody>
                    <a:bodyPr/>
                    <a:lstStyle/>
                    <a:p>
                      <a:pPr algn="l" fontAlgn="b"/>
                      <a:r>
                        <a:rPr lang="en-US" sz="800" b="0" i="0" u="none" strike="noStrike">
                          <a:solidFill>
                            <a:srgbClr val="000000"/>
                          </a:solidFill>
                          <a:effectLst/>
                          <a:latin typeface="Calibri"/>
                        </a:rPr>
                        <a:t>FOREM</a:t>
                      </a:r>
                    </a:p>
                  </a:txBody>
                  <a:tcPr marL="107479"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20613">
                <a:tc>
                  <a:txBody>
                    <a:bodyPr/>
                    <a:lstStyle/>
                    <a:p>
                      <a:pPr algn="l" fontAlgn="b"/>
                      <a:r>
                        <a:rPr lang="en-US" sz="800" b="0" i="0" u="none" strike="noStrike" dirty="0">
                          <a:solidFill>
                            <a:srgbClr val="000000"/>
                          </a:solidFill>
                          <a:effectLst/>
                          <a:latin typeface="Calibri"/>
                        </a:rPr>
                        <a:t>VDAB</a:t>
                      </a:r>
                    </a:p>
                  </a:txBody>
                  <a:tcPr marL="107479"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a:solidFill>
                            <a:srgbClr val="000000"/>
                          </a:solidFill>
                          <a:effectLst/>
                          <a:latin typeface="Calibri"/>
                        </a:rPr>
                        <a:t>gegevens onderwijs</a:t>
                      </a:r>
                    </a:p>
                  </a:txBody>
                  <a:tcPr marL="53740"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err="1">
                          <a:solidFill>
                            <a:srgbClr val="000000"/>
                          </a:solidFill>
                          <a:effectLst/>
                          <a:latin typeface="Calibri"/>
                        </a:rPr>
                        <a:t>Duitstalige</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Gemeenschap</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r>
              <a:tr h="120613">
                <a:tc>
                  <a:txBody>
                    <a:bodyPr/>
                    <a:lstStyle/>
                    <a:p>
                      <a:pPr algn="l" fontAlgn="b"/>
                      <a:r>
                        <a:rPr lang="en-US" sz="800" b="0" i="0" u="none" strike="noStrike" dirty="0" err="1">
                          <a:solidFill>
                            <a:srgbClr val="000000"/>
                          </a:solidFill>
                          <a:effectLst/>
                          <a:latin typeface="Calibri"/>
                        </a:rPr>
                        <a:t>Vlaams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Gewest</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20613">
                <a:tc>
                  <a:txBody>
                    <a:bodyPr/>
                    <a:lstStyle/>
                    <a:p>
                      <a:pPr algn="l" fontAlgn="b"/>
                      <a:r>
                        <a:rPr lang="en-US" sz="800" b="0" i="0" u="none" strike="noStrike">
                          <a:solidFill>
                            <a:srgbClr val="000000"/>
                          </a:solidFill>
                          <a:effectLst/>
                          <a:latin typeface="Calibri"/>
                        </a:rPr>
                        <a:t>Waalse Gewest</a:t>
                      </a: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dirty="0" err="1">
                          <a:solidFill>
                            <a:srgbClr val="000000"/>
                          </a:solidFill>
                          <a:effectLst/>
                          <a:latin typeface="Calibri"/>
                        </a:rPr>
                        <a:t>gegevens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zorg</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en</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gezondheid</a:t>
                      </a:r>
                      <a:endParaRPr lang="en-US" sz="800" b="0" i="0" u="none" strike="noStrike" dirty="0">
                        <a:solidFill>
                          <a:srgbClr val="000000"/>
                        </a:solidFill>
                        <a:effectLst/>
                        <a:latin typeface="Calibri"/>
                      </a:endParaRPr>
                    </a:p>
                  </a:txBody>
                  <a:tcPr marL="53740"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err="1">
                          <a:solidFill>
                            <a:srgbClr val="000000"/>
                          </a:solidFill>
                          <a:effectLst/>
                          <a:latin typeface="Calibri"/>
                        </a:rPr>
                        <a:t>Vlaams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Gewest</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r>
              <a:tr h="102215">
                <a:tc>
                  <a:txBody>
                    <a:bodyPr/>
                    <a:lstStyle/>
                    <a:p>
                      <a:pPr algn="l" fontAlgn="b"/>
                      <a:r>
                        <a:rPr lang="en-US" sz="800" b="0" i="0" u="none" strike="noStrike" dirty="0" err="1">
                          <a:solidFill>
                            <a:srgbClr val="000000"/>
                          </a:solidFill>
                          <a:effectLst/>
                          <a:latin typeface="Calibri"/>
                        </a:rPr>
                        <a:t>gegevens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nalatenschappen</a:t>
                      </a:r>
                      <a:endParaRPr lang="en-US" sz="800" b="0" i="0" u="none" strike="noStrike" dirty="0">
                        <a:solidFill>
                          <a:srgbClr val="000000"/>
                        </a:solidFill>
                        <a:effectLst/>
                        <a:latin typeface="Calibri"/>
                      </a:endParaRPr>
                    </a:p>
                  </a:txBody>
                  <a:tcPr marL="53740"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973" marR="5973" marT="5973" marB="0" anchor="b">
                    <a:lnL>
                      <a:noFill/>
                    </a:lnL>
                    <a:lnR>
                      <a:noFill/>
                    </a:lnR>
                    <a:lnT>
                      <a:noFill/>
                    </a:lnT>
                    <a:lnB>
                      <a:noFill/>
                    </a:lnB>
                    <a:solidFill>
                      <a:srgbClr val="DAEEF3"/>
                    </a:solidFill>
                  </a:tcPr>
                </a:tc>
              </a:tr>
              <a:tr h="120613">
                <a:tc>
                  <a:txBody>
                    <a:bodyPr/>
                    <a:lstStyle/>
                    <a:p>
                      <a:pPr algn="l" fontAlgn="b"/>
                      <a:r>
                        <a:rPr lang="en-US" sz="800" b="0" i="0" u="none" strike="noStrike" dirty="0" err="1">
                          <a:solidFill>
                            <a:srgbClr val="000000"/>
                          </a:solidFill>
                          <a:effectLst/>
                          <a:latin typeface="Calibri"/>
                        </a:rPr>
                        <a:t>Vlaams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Gewest</a:t>
                      </a:r>
                      <a:endParaRPr lang="en-US" sz="800" b="0" i="0" u="none" strike="noStrike" dirty="0">
                        <a:solidFill>
                          <a:srgbClr val="000000"/>
                        </a:solidFill>
                        <a:effectLst/>
                        <a:latin typeface="Calibri"/>
                      </a:endParaRPr>
                    </a:p>
                  </a:txBody>
                  <a:tcPr marL="107479"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973" marR="5973" marT="5973"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973" marR="5973" marT="5973" marB="0" anchor="b">
                    <a:lnL>
                      <a:noFill/>
                    </a:lnL>
                    <a:lnR>
                      <a:noFill/>
                    </a:lnR>
                    <a:lnT>
                      <a:noFill/>
                    </a:lnT>
                    <a:lnB>
                      <a:noFill/>
                    </a:lnB>
                  </a:tcPr>
                </a:tc>
                <a:tc>
                  <a:txBody>
                    <a:bodyPr/>
                    <a:lstStyle/>
                    <a:p>
                      <a:pPr algn="ctr" fontAlgn="b"/>
                      <a:endParaRPr lang="en-US" sz="700" b="1" i="0" u="none" strike="noStrike" dirty="0">
                        <a:solidFill>
                          <a:srgbClr val="00B050"/>
                        </a:solidFill>
                        <a:effectLst/>
                        <a:latin typeface="Wingdings"/>
                      </a:endParaRPr>
                    </a:p>
                  </a:txBody>
                  <a:tcPr marL="5973" marR="5973" marT="5973" marB="0" anchor="b">
                    <a:lnL>
                      <a:noFill/>
                    </a:lnL>
                    <a:lnR>
                      <a:noFill/>
                    </a:lnR>
                    <a:lnT>
                      <a:noFill/>
                    </a:lnT>
                    <a:lnB>
                      <a:noFill/>
                    </a:lnB>
                  </a:tcPr>
                </a:tc>
              </a:tr>
            </a:tbl>
          </a:graphicData>
        </a:graphic>
      </p:graphicFrame>
    </p:spTree>
    <p:extLst>
      <p:ext uri="{BB962C8B-B14F-4D97-AF65-F5344CB8AC3E}">
        <p14:creationId xmlns:p14="http://schemas.microsoft.com/office/powerpoint/2010/main" val="977176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922114"/>
          </a:xfrm>
        </p:spPr>
        <p:txBody>
          <a:bodyPr>
            <a:normAutofit/>
          </a:bodyPr>
          <a:lstStyle/>
          <a:p>
            <a:r>
              <a:rPr lang="fr-BE" altLang="en-US" dirty="0" smtClean="0"/>
              <a:t>Matrix </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72719991"/>
              </p:ext>
            </p:extLst>
          </p:nvPr>
        </p:nvGraphicFramePr>
        <p:xfrm>
          <a:off x="179512" y="1052736"/>
          <a:ext cx="8765299" cy="5477590"/>
        </p:xfrm>
        <a:graphic>
          <a:graphicData uri="http://schemas.openxmlformats.org/drawingml/2006/table">
            <a:tbl>
              <a:tblPr/>
              <a:tblGrid>
                <a:gridCol w="1845323"/>
                <a:gridCol w="409432"/>
                <a:gridCol w="409432"/>
                <a:gridCol w="409432"/>
                <a:gridCol w="409432"/>
                <a:gridCol w="409432"/>
                <a:gridCol w="409432"/>
                <a:gridCol w="409432"/>
                <a:gridCol w="409432"/>
                <a:gridCol w="409432"/>
                <a:gridCol w="409432"/>
                <a:gridCol w="409432"/>
                <a:gridCol w="409432"/>
                <a:gridCol w="409432"/>
                <a:gridCol w="409432"/>
                <a:gridCol w="409432"/>
                <a:gridCol w="409432"/>
                <a:gridCol w="369064"/>
              </a:tblGrid>
              <a:tr h="216024">
                <a:tc gridSpan="3">
                  <a:txBody>
                    <a:bodyPr/>
                    <a:lstStyle/>
                    <a:p>
                      <a:pPr algn="l" fontAlgn="b"/>
                      <a:r>
                        <a:rPr lang="nl-NL" sz="790" b="1" i="0" u="none" strike="noStrike" dirty="0">
                          <a:solidFill>
                            <a:srgbClr val="000000"/>
                          </a:solidFill>
                          <a:effectLst/>
                          <a:latin typeface="Calibri"/>
                        </a:rPr>
                        <a:t>Gegevensuitwisseling vanuit het netwerk van sociale zekerheid</a:t>
                      </a:r>
                    </a:p>
                  </a:txBody>
                  <a:tcPr marL="5790" marR="5790" marT="579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dirty="0">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790" marR="5790" marT="579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r>
              <a:tr h="144016">
                <a:tc>
                  <a:txBody>
                    <a:bodyPr/>
                    <a:lstStyle/>
                    <a:p>
                      <a:pPr algn="l" fontAlgn="b"/>
                      <a:endParaRPr lang="en-US" sz="600" b="1" i="0" u="none" strike="noStrike">
                        <a:solidFill>
                          <a:srgbClr val="00B0F0"/>
                        </a:solidFill>
                        <a:effectLst/>
                        <a:latin typeface="Calibri"/>
                      </a:endParaRPr>
                    </a:p>
                  </a:txBody>
                  <a:tcPr marL="5790" marR="5790" marT="579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ctr" fontAlgn="b"/>
                      <a:r>
                        <a:rPr lang="en-US" sz="800" b="1" i="0" u="none" strike="noStrike" dirty="0" err="1">
                          <a:solidFill>
                            <a:srgbClr val="B7DEE8"/>
                          </a:solidFill>
                          <a:effectLst/>
                          <a:latin typeface="Calibri"/>
                        </a:rPr>
                        <a:t>Bestemmelingen</a:t>
                      </a:r>
                      <a:endParaRPr lang="en-US" sz="800" b="1" i="0" u="none" strike="noStrike" dirty="0">
                        <a:solidFill>
                          <a:srgbClr val="B7DEE8"/>
                        </a:solidFill>
                        <a:effectLst/>
                        <a:latin typeface="Calibri"/>
                      </a:endParaRPr>
                    </a:p>
                  </a:txBody>
                  <a:tcPr marL="5790" marR="5790" marT="5790"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hMerge="1">
                  <a:txBody>
                    <a:bodyPr/>
                    <a:lstStyle/>
                    <a:p>
                      <a:endParaRPr lang="en-US"/>
                    </a:p>
                  </a:txBody>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5790" marR="5790" marT="5790" marB="0" anchor="b">
                    <a:lnL>
                      <a:noFill/>
                    </a:lnL>
                    <a:lnR>
                      <a:noFill/>
                    </a:lnR>
                    <a:lnT w="6350" cap="flat" cmpd="sng" algn="ctr">
                      <a:solidFill>
                        <a:srgbClr val="95B3D7"/>
                      </a:solidFill>
                      <a:prstDash val="solid"/>
                      <a:round/>
                      <a:headEnd type="none" w="med" len="med"/>
                      <a:tailEnd type="none" w="med" len="med"/>
                    </a:lnT>
                    <a:lnB>
                      <a:noFill/>
                    </a:lnB>
                  </a:tcPr>
                </a:tc>
              </a:tr>
              <a:tr h="590138">
                <a:tc>
                  <a:txBody>
                    <a:bodyPr/>
                    <a:lstStyle/>
                    <a:p>
                      <a:pPr algn="l" fontAlgn="b"/>
                      <a:r>
                        <a:rPr lang="en-US" sz="900" b="1" i="0" u="none" strike="noStrike" dirty="0" err="1">
                          <a:solidFill>
                            <a:srgbClr val="B7DEE8"/>
                          </a:solidFill>
                          <a:effectLst/>
                          <a:latin typeface="Calibri"/>
                        </a:rPr>
                        <a:t>Authentieke</a:t>
                      </a:r>
                      <a:r>
                        <a:rPr lang="en-US" sz="900" b="1" i="0" u="none" strike="noStrike" dirty="0">
                          <a:solidFill>
                            <a:srgbClr val="B7DEE8"/>
                          </a:solidFill>
                          <a:effectLst/>
                          <a:latin typeface="Calibri"/>
                        </a:rPr>
                        <a:t> </a:t>
                      </a:r>
                      <a:r>
                        <a:rPr lang="en-US" sz="900" b="1" i="0" u="none" strike="noStrike" dirty="0" err="1">
                          <a:solidFill>
                            <a:srgbClr val="B7DEE8"/>
                          </a:solidFill>
                          <a:effectLst/>
                          <a:latin typeface="Calibri"/>
                        </a:rPr>
                        <a:t>bronnen</a:t>
                      </a:r>
                      <a:endParaRPr lang="en-US" sz="900" b="1" i="0" u="none" strike="noStrike" dirty="0">
                        <a:solidFill>
                          <a:srgbClr val="B7DEE8"/>
                        </a:solidFill>
                        <a:effectLst/>
                        <a:latin typeface="Calibri"/>
                      </a:endParaRPr>
                    </a:p>
                  </a:txBody>
                  <a:tcPr marL="5790" marR="5790" marT="5790"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a:txBody>
                    <a:bodyPr/>
                    <a:lstStyle/>
                    <a:p>
                      <a:pPr algn="ctr" fontAlgn="b"/>
                      <a:r>
                        <a:rPr lang="en-US" sz="750" b="0" i="0" u="none" strike="noStrike" dirty="0" err="1">
                          <a:solidFill>
                            <a:srgbClr val="000000"/>
                          </a:solidFill>
                          <a:effectLst/>
                          <a:latin typeface="Calibri"/>
                        </a:rPr>
                        <a:t>Fedict</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als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diensten</a:t>
                      </a:r>
                      <a:r>
                        <a:rPr lang="en-US" sz="750" b="0" i="0" u="none" strike="noStrike" dirty="0">
                          <a:solidFill>
                            <a:srgbClr val="000000"/>
                          </a:solidFill>
                          <a:effectLst/>
                          <a:latin typeface="Calibri"/>
                        </a:rPr>
                        <a:t> integrator)</a:t>
                      </a:r>
                    </a:p>
                  </a:txBody>
                  <a:tcPr marL="5790" marR="5790" marT="5790" marB="0" anchor="ctr">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750" b="0" i="0" u="none" strike="noStrike" dirty="0">
                          <a:solidFill>
                            <a:srgbClr val="000000"/>
                          </a:solidFill>
                          <a:effectLst/>
                          <a:latin typeface="Calibri"/>
                        </a:rPr>
                        <a:t>FOD </a:t>
                      </a:r>
                      <a:r>
                        <a:rPr lang="en-US" sz="750" b="0" i="0" u="none" strike="noStrike" dirty="0" err="1">
                          <a:solidFill>
                            <a:srgbClr val="000000"/>
                          </a:solidFill>
                          <a:effectLst/>
                          <a:latin typeface="Calibri"/>
                        </a:rPr>
                        <a:t>Economie</a:t>
                      </a:r>
                      <a:endParaRPr lang="en-US" sz="750" b="0" i="0" u="none" strike="noStrike" dirty="0">
                        <a:solidFill>
                          <a:srgbClr val="000000"/>
                        </a:solidFill>
                        <a:effectLst/>
                        <a:latin typeface="Calibri"/>
                      </a:endParaRPr>
                    </a:p>
                  </a:txBody>
                  <a:tcPr marL="5790" marR="5790" marT="5790" marB="0" anchor="ctr">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750" b="0" i="0" u="none" strike="noStrike" dirty="0">
                          <a:solidFill>
                            <a:srgbClr val="000000"/>
                          </a:solidFill>
                          <a:effectLst/>
                          <a:latin typeface="Calibri"/>
                        </a:rPr>
                        <a:t>FOD </a:t>
                      </a:r>
                      <a:r>
                        <a:rPr lang="en-US" sz="750" b="0" i="0" u="none" strike="noStrike" dirty="0" err="1">
                          <a:solidFill>
                            <a:srgbClr val="000000"/>
                          </a:solidFill>
                          <a:effectLst/>
                          <a:latin typeface="Calibri"/>
                        </a:rPr>
                        <a:t>Volks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gezond</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heid</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FOD </a:t>
                      </a:r>
                      <a:r>
                        <a:rPr lang="en-US" sz="750" b="0" i="0" u="none" strike="noStrike" dirty="0" err="1">
                          <a:solidFill>
                            <a:srgbClr val="000000"/>
                          </a:solidFill>
                          <a:effectLst/>
                          <a:latin typeface="Calibri"/>
                        </a:rPr>
                        <a:t>Financiën</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FOD </a:t>
                      </a:r>
                      <a:r>
                        <a:rPr lang="en-US" sz="750" b="0" i="0" u="none" strike="noStrike" dirty="0" err="1">
                          <a:solidFill>
                            <a:srgbClr val="000000"/>
                          </a:solidFill>
                          <a:effectLst/>
                          <a:latin typeface="Calibri"/>
                        </a:rPr>
                        <a:t>Justitie</a:t>
                      </a:r>
                      <a:r>
                        <a:rPr lang="en-US" sz="750" b="0" i="0" u="none" strike="noStrike" dirty="0">
                          <a:solidFill>
                            <a:srgbClr val="000000"/>
                          </a:solidFill>
                          <a:effectLst/>
                          <a:latin typeface="Calibri"/>
                        </a:rPr>
                        <a:t> (incl. VSSE)</a:t>
                      </a: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FOD </a:t>
                      </a:r>
                      <a:r>
                        <a:rPr lang="en-US" sz="750" b="0" i="0" u="none" strike="noStrike" dirty="0" err="1">
                          <a:solidFill>
                            <a:srgbClr val="000000"/>
                          </a:solidFill>
                          <a:effectLst/>
                          <a:latin typeface="Calibri"/>
                        </a:rPr>
                        <a:t>Binnen</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landse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zaken</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FOD </a:t>
                      </a:r>
                      <a:r>
                        <a:rPr lang="en-US" sz="750" b="0" i="0" u="none" strike="noStrike" dirty="0" err="1">
                          <a:solidFill>
                            <a:srgbClr val="000000"/>
                          </a:solidFill>
                          <a:effectLst/>
                          <a:latin typeface="Calibri"/>
                        </a:rPr>
                        <a:t>Mobiliteit</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SIGeDIS</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Defensie</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Federale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Politie</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Pensioen</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instelling</a:t>
                      </a:r>
                      <a:r>
                        <a:rPr lang="en-US" sz="750" b="0" i="0" u="none" strike="noStrike" dirty="0">
                          <a:solidFill>
                            <a:srgbClr val="000000"/>
                          </a:solidFill>
                          <a:effectLst/>
                          <a:latin typeface="Calibri"/>
                        </a:rPr>
                        <a:t> / WAP</a:t>
                      </a:r>
                    </a:p>
                  </a:txBody>
                  <a:tcPr marL="5790" marR="5790" marT="5790"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Externe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diensten</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preventie</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bescher</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ming</a:t>
                      </a:r>
                      <a:r>
                        <a:rPr lang="en-US" sz="750" b="0" i="0" u="none" strike="noStrike" dirty="0">
                          <a:solidFill>
                            <a:srgbClr val="000000"/>
                          </a:solidFill>
                          <a:effectLst/>
                          <a:latin typeface="Calibri"/>
                        </a:rPr>
                        <a:t> </a:t>
                      </a:r>
                      <a:br>
                        <a:rPr lang="en-US" sz="750" b="0" i="0" u="none" strike="noStrike" dirty="0">
                          <a:solidFill>
                            <a:srgbClr val="000000"/>
                          </a:solidFill>
                          <a:effectLst/>
                          <a:latin typeface="Calibri"/>
                        </a:rPr>
                      </a:br>
                      <a:r>
                        <a:rPr lang="en-US" sz="750" b="0" i="0" u="none" strike="noStrike" dirty="0">
                          <a:solidFill>
                            <a:srgbClr val="000000"/>
                          </a:solidFill>
                          <a:effectLst/>
                          <a:latin typeface="Calibri"/>
                        </a:rPr>
                        <a:t>Co-</a:t>
                      </a:r>
                      <a:r>
                        <a:rPr lang="en-US" sz="750" b="0" i="0" u="none" strike="noStrike" dirty="0" err="1">
                          <a:solidFill>
                            <a:srgbClr val="000000"/>
                          </a:solidFill>
                          <a:effectLst/>
                          <a:latin typeface="Calibri"/>
                        </a:rPr>
                        <a:t>Prev</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CFI</a:t>
                      </a: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NKGW</a:t>
                      </a: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BIPT</a:t>
                      </a:r>
                    </a:p>
                  </a:txBody>
                  <a:tcPr marL="5790" marR="5790" marT="5790"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NMBS</a:t>
                      </a:r>
                    </a:p>
                  </a:txBody>
                  <a:tcPr marL="5790" marR="5790" marT="5790"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Identifin</a:t>
                      </a:r>
                      <a:endParaRPr lang="en-US" sz="750" b="0" i="0" u="none" strike="noStrike" dirty="0">
                        <a:solidFill>
                          <a:srgbClr val="000000"/>
                        </a:solidFill>
                        <a:effectLst/>
                        <a:latin typeface="Calibri"/>
                      </a:endParaRPr>
                    </a:p>
                  </a:txBody>
                  <a:tcPr marL="5790" marR="5790" marT="5790" marB="0" anchor="ctr">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identificatiegegevens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natuurlijke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personen</a:t>
                      </a:r>
                      <a:endParaRPr lang="en-US" sz="750" b="0" i="0" u="none" strike="noStrike" dirty="0">
                        <a:solidFill>
                          <a:srgbClr val="000000"/>
                        </a:solidFill>
                        <a:effectLst/>
                        <a:latin typeface="Calibri"/>
                      </a:endParaRPr>
                    </a:p>
                  </a:txBody>
                  <a:tcPr marL="52084" marR="5790" marT="5790" marB="0" anchor="b">
                    <a:lnL>
                      <a:noFill/>
                    </a:lnL>
                    <a:lnR>
                      <a:noFill/>
                    </a:lnR>
                    <a:lnT w="6350" cap="flat" cmpd="sng" algn="ctr">
                      <a:solidFill>
                        <a:srgbClr val="95B3D7"/>
                      </a:solidFill>
                      <a:prstDash val="solid"/>
                      <a:round/>
                      <a:headEnd type="none" w="med" len="med"/>
                      <a:tailEnd type="none" w="med" len="med"/>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KSZ</a:t>
                      </a:r>
                    </a:p>
                  </a:txBody>
                  <a:tcPr marL="104165"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identificatiegegevens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werkgever</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RSZ</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dirty="0">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DIBISS</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a:solidFill>
                            <a:srgbClr val="000000"/>
                          </a:solidFill>
                          <a:effectLst/>
                          <a:latin typeface="Calibri"/>
                        </a:rPr>
                        <a:t>loon- </a:t>
                      </a:r>
                      <a:r>
                        <a:rPr lang="en-US" sz="750" b="0" i="0" u="none" strike="noStrike" dirty="0" err="1">
                          <a:solidFill>
                            <a:srgbClr val="000000"/>
                          </a:solidFill>
                          <a:effectLst/>
                          <a:latin typeface="Calibri"/>
                        </a:rPr>
                        <a:t>en</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arbeidstijdgegevens</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RSZ</a:t>
                      </a:r>
                    </a:p>
                  </a:txBody>
                  <a:tcPr marL="104165"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DIBISS</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RSVZ</a:t>
                      </a:r>
                    </a:p>
                  </a:txBody>
                  <a:tcPr marL="104165"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HVKZ</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pensioenen</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FPD</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NPM</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werkloosheid</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loopbaanonderbreking</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RVA</a:t>
                      </a:r>
                    </a:p>
                  </a:txBody>
                  <a:tcPr marL="104165"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arbeidsongeschiktheid</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FAO</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FBZ</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NIC</a:t>
                      </a:r>
                    </a:p>
                  </a:txBody>
                  <a:tcPr marL="104165"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gezinsbijslag</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FAMIFED</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jaarlijkse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vakantie</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RJV</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03179">
                <a:tc gridSpan="2">
                  <a:txBody>
                    <a:bodyPr/>
                    <a:lstStyle/>
                    <a:p>
                      <a:pPr algn="l" fontAlgn="b"/>
                      <a:r>
                        <a:rPr lang="nl-NL" sz="750" b="0" i="0" u="none" strike="noStrike" dirty="0">
                          <a:solidFill>
                            <a:srgbClr val="000000"/>
                          </a:solidFill>
                          <a:effectLst/>
                          <a:latin typeface="Calibri"/>
                        </a:rPr>
                        <a:t>sociaal statuut (persoon met handicap, leefloontrekkers, ...)</a:t>
                      </a:r>
                    </a:p>
                  </a:txBody>
                  <a:tcPr marL="52084" marR="5790" marT="5790" marB="0" anchor="b">
                    <a:lnL>
                      <a:noFill/>
                    </a:lnL>
                    <a:lnR>
                      <a:noFill/>
                    </a:lnR>
                    <a:lnT>
                      <a:noFill/>
                    </a:lnT>
                    <a:lnB>
                      <a:noFill/>
                    </a:lnB>
                    <a:solidFill>
                      <a:srgbClr val="DAEEF3"/>
                    </a:solidFill>
                  </a:tcPr>
                </a:tc>
                <a:tc hMerge="1">
                  <a:txBody>
                    <a:bodyPr/>
                    <a:lstStyle/>
                    <a:p>
                      <a:endParaRPr lang="en-US"/>
                    </a:p>
                  </a:txBody>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FOD SZ</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NIC</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POD MI</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19410">
                <a:tc>
                  <a:txBody>
                    <a:bodyPr/>
                    <a:lstStyle/>
                    <a:p>
                      <a:pPr algn="l" fontAlgn="b"/>
                      <a:r>
                        <a:rPr lang="en-US" sz="750" b="0" i="0" u="none" strike="noStrike" dirty="0">
                          <a:solidFill>
                            <a:srgbClr val="000000"/>
                          </a:solidFill>
                          <a:effectLst/>
                          <a:latin typeface="Calibri"/>
                        </a:rPr>
                        <a:t>RIZIV</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sociaal</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overleg</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ePV</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Sociale</a:t>
                      </a:r>
                      <a:r>
                        <a:rPr lang="en-US" sz="750" b="0" i="0" u="none" strike="noStrike" dirty="0">
                          <a:solidFill>
                            <a:srgbClr val="000000"/>
                          </a:solidFill>
                          <a:effectLst/>
                          <a:latin typeface="Calibri"/>
                        </a:rPr>
                        <a:t> Maribel</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FOD WASO</a:t>
                      </a:r>
                    </a:p>
                  </a:txBody>
                  <a:tcPr marL="104165"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sociale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fondsen</a:t>
                      </a:r>
                      <a:r>
                        <a:rPr lang="en-US" sz="750" b="0" i="0" u="none" strike="noStrike" dirty="0">
                          <a:solidFill>
                            <a:srgbClr val="000000"/>
                          </a:solidFill>
                          <a:effectLst/>
                          <a:latin typeface="Calibri"/>
                        </a:rPr>
                        <a:t>/</a:t>
                      </a:r>
                      <a:r>
                        <a:rPr lang="en-US" sz="750" b="0" i="0" u="none" strike="noStrike" dirty="0" err="1">
                          <a:solidFill>
                            <a:srgbClr val="000000"/>
                          </a:solidFill>
                          <a:effectLst/>
                          <a:latin typeface="Calibri"/>
                        </a:rPr>
                        <a:t>sectorale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instellingen</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52084"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a:solidFill>
                            <a:srgbClr val="000000"/>
                          </a:solidFill>
                          <a:effectLst/>
                          <a:latin typeface="Calibri"/>
                        </a:rPr>
                        <a:t>SFBEZ</a:t>
                      </a:r>
                    </a:p>
                  </a:txBody>
                  <a:tcPr marL="104165"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r>
              <a:tr h="103179">
                <a:tc>
                  <a:txBody>
                    <a:bodyPr/>
                    <a:lstStyle/>
                    <a:p>
                      <a:pPr algn="l" fontAlgn="b"/>
                      <a:r>
                        <a:rPr lang="en-US" sz="750" b="0" i="0" u="none" strike="noStrike" dirty="0" err="1">
                          <a:solidFill>
                            <a:srgbClr val="000000"/>
                          </a:solidFill>
                          <a:effectLst/>
                          <a:latin typeface="Calibri"/>
                        </a:rPr>
                        <a:t>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t.b.v</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inspectiediensten</a:t>
                      </a:r>
                      <a:endParaRPr lang="en-US" sz="750" b="0" i="0" u="none" strike="noStrike" dirty="0">
                        <a:solidFill>
                          <a:srgbClr val="000000"/>
                        </a:solidFill>
                        <a:effectLst/>
                        <a:latin typeface="Calibri"/>
                      </a:endParaRPr>
                    </a:p>
                  </a:txBody>
                  <a:tcPr marL="52084"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c>
                  <a:txBody>
                    <a:bodyPr/>
                    <a:lstStyle/>
                    <a:p>
                      <a:pPr algn="ctr" fontAlgn="b"/>
                      <a:r>
                        <a:rPr lang="en-US" sz="600" b="0" i="0" u="none" strike="noStrike">
                          <a:solidFill>
                            <a:srgbClr val="000000"/>
                          </a:solidFill>
                          <a:effectLst/>
                          <a:latin typeface="Calibri"/>
                        </a:rPr>
                        <a:t> </a:t>
                      </a:r>
                    </a:p>
                  </a:txBody>
                  <a:tcPr marL="5790" marR="5790" marT="5790" marB="0" anchor="b">
                    <a:lnL>
                      <a:noFill/>
                    </a:lnL>
                    <a:lnR>
                      <a:noFill/>
                    </a:lnR>
                    <a:lnT>
                      <a:noFill/>
                    </a:lnT>
                    <a:lnB>
                      <a:noFill/>
                    </a:lnB>
                    <a:solidFill>
                      <a:srgbClr val="DAEEF3"/>
                    </a:solidFill>
                  </a:tcPr>
                </a:tc>
              </a:tr>
              <a:tr h="119410">
                <a:tc>
                  <a:txBody>
                    <a:bodyPr/>
                    <a:lstStyle/>
                    <a:p>
                      <a:pPr algn="l" fontAlgn="b"/>
                      <a:r>
                        <a:rPr lang="en-US" sz="750" b="0" i="0" u="none" strike="noStrike" dirty="0" err="1">
                          <a:solidFill>
                            <a:srgbClr val="000000"/>
                          </a:solidFill>
                          <a:effectLst/>
                          <a:latin typeface="Calibri"/>
                        </a:rPr>
                        <a:t>Dolsis</a:t>
                      </a:r>
                      <a:r>
                        <a:rPr lang="en-US" sz="750" b="0" i="0" u="none" strike="noStrike" dirty="0">
                          <a:solidFill>
                            <a:srgbClr val="000000"/>
                          </a:solidFill>
                          <a:effectLst/>
                          <a:latin typeface="Calibri"/>
                        </a:rPr>
                        <a:t>/Oasis</a:t>
                      </a:r>
                    </a:p>
                  </a:txBody>
                  <a:tcPr marL="104165"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790" marR="5790" marT="579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790" marR="5790" marT="5790" marB="0" anchor="b">
                    <a:lnL>
                      <a:noFill/>
                    </a:lnL>
                    <a:lnR>
                      <a:noFill/>
                    </a:lnR>
                    <a:lnT>
                      <a:noFill/>
                    </a:lnT>
                    <a:lnB>
                      <a:noFill/>
                    </a:lnB>
                  </a:tcPr>
                </a:tc>
                <a:tc>
                  <a:txBody>
                    <a:bodyPr/>
                    <a:lstStyle/>
                    <a:p>
                      <a:pPr algn="ctr" fontAlgn="b"/>
                      <a:endParaRPr lang="en-US" sz="700" b="1" i="0" u="none" strike="noStrike" dirty="0">
                        <a:solidFill>
                          <a:srgbClr val="00B050"/>
                        </a:solidFill>
                        <a:effectLst/>
                        <a:latin typeface="Wingdings"/>
                      </a:endParaRPr>
                    </a:p>
                  </a:txBody>
                  <a:tcPr marL="5790" marR="5790" marT="5790" marB="0" anchor="b">
                    <a:lnL>
                      <a:noFill/>
                    </a:lnL>
                    <a:lnR>
                      <a:noFill/>
                    </a:lnR>
                    <a:lnT>
                      <a:noFill/>
                    </a:lnT>
                    <a:lnB>
                      <a:noFill/>
                    </a:lnB>
                  </a:tcPr>
                </a:tc>
              </a:tr>
            </a:tbl>
          </a:graphicData>
        </a:graphic>
      </p:graphicFrame>
    </p:spTree>
    <p:extLst>
      <p:ext uri="{BB962C8B-B14F-4D97-AF65-F5344CB8AC3E}">
        <p14:creationId xmlns:p14="http://schemas.microsoft.com/office/powerpoint/2010/main" val="2953000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922114"/>
          </a:xfrm>
        </p:spPr>
        <p:txBody>
          <a:bodyPr>
            <a:normAutofit/>
          </a:bodyPr>
          <a:lstStyle/>
          <a:p>
            <a:r>
              <a:rPr lang="fr-BE" altLang="en-US" dirty="0" smtClean="0"/>
              <a:t>Matrix</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65679291"/>
              </p:ext>
            </p:extLst>
          </p:nvPr>
        </p:nvGraphicFramePr>
        <p:xfrm>
          <a:off x="107504" y="1196752"/>
          <a:ext cx="8928992" cy="5195910"/>
        </p:xfrm>
        <a:graphic>
          <a:graphicData uri="http://schemas.openxmlformats.org/drawingml/2006/table">
            <a:tbl>
              <a:tblPr/>
              <a:tblGrid>
                <a:gridCol w="1853400"/>
                <a:gridCol w="411224"/>
                <a:gridCol w="411224"/>
                <a:gridCol w="411224"/>
                <a:gridCol w="411224"/>
                <a:gridCol w="411224"/>
                <a:gridCol w="411224"/>
                <a:gridCol w="411224"/>
                <a:gridCol w="411224"/>
                <a:gridCol w="411224"/>
                <a:gridCol w="411224"/>
                <a:gridCol w="411224"/>
                <a:gridCol w="411224"/>
                <a:gridCol w="411224"/>
                <a:gridCol w="411224"/>
                <a:gridCol w="411224"/>
                <a:gridCol w="411224"/>
                <a:gridCol w="496008"/>
              </a:tblGrid>
              <a:tr h="216024">
                <a:tc gridSpan="6">
                  <a:txBody>
                    <a:bodyPr/>
                    <a:lstStyle/>
                    <a:p>
                      <a:pPr algn="l" fontAlgn="b"/>
                      <a:r>
                        <a:rPr lang="nl-NL" sz="760" b="1" i="0" u="none" strike="noStrike" dirty="0" smtClean="0">
                          <a:solidFill>
                            <a:srgbClr val="000000"/>
                          </a:solidFill>
                          <a:effectLst/>
                          <a:latin typeface="Calibri"/>
                        </a:rPr>
                        <a:t>Gegevensuitwisseling vanuit </a:t>
                      </a:r>
                      <a:r>
                        <a:rPr lang="nl-NL" sz="760" b="1" i="0" u="none" strike="noStrike" dirty="0">
                          <a:solidFill>
                            <a:srgbClr val="000000"/>
                          </a:solidFill>
                          <a:effectLst/>
                          <a:latin typeface="Calibri"/>
                        </a:rPr>
                        <a:t>het netwerk van sociale zekerheid (gemeenschappen en gewesten)</a:t>
                      </a:r>
                    </a:p>
                  </a:txBody>
                  <a:tcPr marL="5814" marR="5814" marT="5814"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c>
                  <a:txBody>
                    <a:bodyPr/>
                    <a:lstStyle/>
                    <a:p>
                      <a:pPr algn="l" fontAlgn="b"/>
                      <a:r>
                        <a:rPr lang="en-US" sz="600" b="1" i="0" u="none" strike="noStrike">
                          <a:solidFill>
                            <a:srgbClr val="000000"/>
                          </a:solidFill>
                          <a:effectLst/>
                          <a:latin typeface="Calibri"/>
                        </a:rPr>
                        <a:t> </a:t>
                      </a:r>
                    </a:p>
                  </a:txBody>
                  <a:tcPr marL="5814" marR="5814" marT="581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AEEF3"/>
                    </a:solidFill>
                  </a:tcPr>
                </a:tc>
              </a:tr>
              <a:tr h="216024">
                <a:tc>
                  <a:txBody>
                    <a:bodyPr/>
                    <a:lstStyle/>
                    <a:p>
                      <a:pPr algn="l" fontAlgn="b"/>
                      <a:endParaRPr lang="en-US" sz="600" b="1" i="0" u="none" strike="noStrike">
                        <a:solidFill>
                          <a:srgbClr val="00B0F0"/>
                        </a:solidFill>
                        <a:effectLst/>
                        <a:latin typeface="Calibri"/>
                      </a:endParaRPr>
                    </a:p>
                  </a:txBody>
                  <a:tcPr marL="5814" marR="5814" marT="581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gridSpan="2">
                  <a:txBody>
                    <a:bodyPr/>
                    <a:lstStyle/>
                    <a:p>
                      <a:pPr algn="ctr" fontAlgn="b"/>
                      <a:r>
                        <a:rPr lang="en-US" sz="800" b="1" i="0" u="none" strike="noStrike" dirty="0" err="1">
                          <a:solidFill>
                            <a:srgbClr val="B7DEE8"/>
                          </a:solidFill>
                          <a:effectLst/>
                          <a:latin typeface="Calibri"/>
                        </a:rPr>
                        <a:t>Bestemmelingen</a:t>
                      </a:r>
                      <a:endParaRPr lang="en-US" sz="800" b="1" i="0" u="none" strike="noStrike" dirty="0">
                        <a:solidFill>
                          <a:srgbClr val="B7DEE8"/>
                        </a:solidFill>
                        <a:effectLst/>
                        <a:latin typeface="Calibri"/>
                      </a:endParaRPr>
                    </a:p>
                  </a:txBody>
                  <a:tcPr marL="5814" marR="5814" marT="5814"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hMerge="1">
                  <a:txBody>
                    <a:bodyPr/>
                    <a:lstStyle/>
                    <a:p>
                      <a:endParaRPr lang="en-US"/>
                    </a:p>
                  </a:txBody>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5814" marR="5814" marT="5814" marB="0" anchor="b">
                    <a:lnL>
                      <a:noFill/>
                    </a:lnL>
                    <a:lnR>
                      <a:noFill/>
                    </a:lnR>
                    <a:lnT w="6350" cap="flat" cmpd="sng" algn="ctr">
                      <a:solidFill>
                        <a:srgbClr val="95B3D7"/>
                      </a:solidFill>
                      <a:prstDash val="solid"/>
                      <a:round/>
                      <a:headEnd type="none" w="med" len="med"/>
                      <a:tailEnd type="none" w="med" len="med"/>
                    </a:lnT>
                    <a:lnB>
                      <a:noFill/>
                    </a:lnB>
                  </a:tcPr>
                </a:tc>
              </a:tr>
              <a:tr h="220866">
                <a:tc>
                  <a:txBody>
                    <a:bodyPr/>
                    <a:lstStyle/>
                    <a:p>
                      <a:pPr algn="l" fontAlgn="b"/>
                      <a:endParaRPr lang="en-US" sz="600" b="1" i="0" u="none" strike="noStrike">
                        <a:solidFill>
                          <a:srgbClr val="00B0F0"/>
                        </a:solidFill>
                        <a:effectLst/>
                        <a:latin typeface="Calibri"/>
                      </a:endParaRPr>
                    </a:p>
                  </a:txBody>
                  <a:tcPr marL="5814" marR="5814" marT="5814" marB="0" anchor="b">
                    <a:lnL>
                      <a:noFill/>
                    </a:lnL>
                    <a:lnR>
                      <a:noFill/>
                    </a:lnR>
                    <a:lnT>
                      <a:noFill/>
                    </a:lnT>
                    <a:lnB w="6350" cap="flat" cmpd="sng" algn="ctr">
                      <a:solidFill>
                        <a:srgbClr val="95B3D7"/>
                      </a:solidFill>
                      <a:prstDash val="solid"/>
                      <a:round/>
                      <a:headEnd type="none" w="med" len="med"/>
                      <a:tailEnd type="none" w="med" len="med"/>
                    </a:lnB>
                  </a:tcPr>
                </a:tc>
                <a:tc gridSpan="2">
                  <a:txBody>
                    <a:bodyPr/>
                    <a:lstStyle/>
                    <a:p>
                      <a:pPr algn="ctr" fontAlgn="b"/>
                      <a:r>
                        <a:rPr lang="en-US" sz="750" b="1" i="0" u="none" strike="noStrike" dirty="0">
                          <a:solidFill>
                            <a:srgbClr val="B7DEE8"/>
                          </a:solidFill>
                          <a:effectLst/>
                          <a:latin typeface="Calibri"/>
                        </a:rPr>
                        <a:t>Brussels </a:t>
                      </a:r>
                      <a:r>
                        <a:rPr lang="en-US" sz="750" b="1" i="0" u="none" strike="noStrike" dirty="0" err="1">
                          <a:solidFill>
                            <a:srgbClr val="B7DEE8"/>
                          </a:solidFill>
                          <a:effectLst/>
                          <a:latin typeface="Calibri"/>
                        </a:rPr>
                        <a:t>Hoofdstedelijk</a:t>
                      </a:r>
                      <a:r>
                        <a:rPr lang="en-US" sz="750" b="1" i="0" u="none" strike="noStrike" dirty="0">
                          <a:solidFill>
                            <a:srgbClr val="B7DEE8"/>
                          </a:solidFill>
                          <a:effectLst/>
                          <a:latin typeface="Calibri"/>
                        </a:rPr>
                        <a:t> </a:t>
                      </a:r>
                      <a:r>
                        <a:rPr lang="en-US" sz="750" b="1" i="0" u="none" strike="noStrike" dirty="0" err="1">
                          <a:solidFill>
                            <a:srgbClr val="B7DEE8"/>
                          </a:solidFill>
                          <a:effectLst/>
                          <a:latin typeface="Calibri"/>
                        </a:rPr>
                        <a:t>Gewest</a:t>
                      </a:r>
                      <a:endParaRPr lang="en-US" sz="750" b="1" i="0" u="none" strike="noStrike" dirty="0">
                        <a:solidFill>
                          <a:srgbClr val="B7DEE8"/>
                        </a:solidFill>
                        <a:effectLst/>
                        <a:latin typeface="Calibri"/>
                      </a:endParaRPr>
                    </a:p>
                  </a:txBody>
                  <a:tcPr marL="5814" marR="5814" marT="5814"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rgbClr val="31869B"/>
                    </a:solidFill>
                  </a:tcPr>
                </a:tc>
                <a:tc hMerge="1">
                  <a:txBody>
                    <a:bodyPr/>
                    <a:lstStyle/>
                    <a:p>
                      <a:endParaRPr lang="en-US"/>
                    </a:p>
                  </a:txBody>
                  <a:tcPr/>
                </a:tc>
                <a:tc gridSpan="4">
                  <a:txBody>
                    <a:bodyPr/>
                    <a:lstStyle/>
                    <a:p>
                      <a:pPr algn="ctr" fontAlgn="b"/>
                      <a:r>
                        <a:rPr lang="en-US" sz="750" b="1" i="0" u="none" strike="noStrike" dirty="0" err="1">
                          <a:solidFill>
                            <a:srgbClr val="B7DEE8"/>
                          </a:solidFill>
                          <a:effectLst/>
                          <a:latin typeface="Calibri"/>
                        </a:rPr>
                        <a:t>Région</a:t>
                      </a:r>
                      <a:r>
                        <a:rPr lang="en-US" sz="750" b="1" i="0" u="none" strike="noStrike" dirty="0">
                          <a:solidFill>
                            <a:srgbClr val="B7DEE8"/>
                          </a:solidFill>
                          <a:effectLst/>
                          <a:latin typeface="Calibri"/>
                        </a:rPr>
                        <a:t> </a:t>
                      </a:r>
                      <a:r>
                        <a:rPr lang="en-US" sz="750" b="1" i="0" u="none" strike="noStrike" dirty="0" err="1">
                          <a:solidFill>
                            <a:srgbClr val="B7DEE8"/>
                          </a:solidFill>
                          <a:effectLst/>
                          <a:latin typeface="Calibri"/>
                        </a:rPr>
                        <a:t>wallonne</a:t>
                      </a:r>
                      <a:endParaRPr lang="en-US" sz="750" b="1" i="0" u="none" strike="noStrike" dirty="0">
                        <a:solidFill>
                          <a:srgbClr val="B7DEE8"/>
                        </a:solidFill>
                        <a:effectLst/>
                        <a:latin typeface="Calibri"/>
                      </a:endParaRPr>
                    </a:p>
                  </a:txBody>
                  <a:tcPr marL="5814" marR="5814" marT="581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31869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750" b="1" i="0" u="none" strike="noStrike" dirty="0" err="1">
                          <a:solidFill>
                            <a:srgbClr val="B7DEE8"/>
                          </a:solidFill>
                          <a:effectLst/>
                          <a:latin typeface="Calibri"/>
                        </a:rPr>
                        <a:t>Duitstalige</a:t>
                      </a:r>
                      <a:r>
                        <a:rPr lang="en-US" sz="750" b="1" i="0" u="none" strike="noStrike" dirty="0">
                          <a:solidFill>
                            <a:srgbClr val="B7DEE8"/>
                          </a:solidFill>
                          <a:effectLst/>
                          <a:latin typeface="Calibri"/>
                        </a:rPr>
                        <a:t> </a:t>
                      </a:r>
                      <a:br>
                        <a:rPr lang="en-US" sz="750" b="1" i="0" u="none" strike="noStrike" dirty="0">
                          <a:solidFill>
                            <a:srgbClr val="B7DEE8"/>
                          </a:solidFill>
                          <a:effectLst/>
                          <a:latin typeface="Calibri"/>
                        </a:rPr>
                      </a:br>
                      <a:r>
                        <a:rPr lang="en-US" sz="750" b="1" i="0" u="none" strike="noStrike" dirty="0" err="1">
                          <a:solidFill>
                            <a:srgbClr val="B7DEE8"/>
                          </a:solidFill>
                          <a:effectLst/>
                          <a:latin typeface="Calibri"/>
                        </a:rPr>
                        <a:t>Gemeenschap</a:t>
                      </a:r>
                      <a:endParaRPr lang="en-US" sz="750" b="1" i="0" u="none" strike="noStrike" dirty="0">
                        <a:solidFill>
                          <a:srgbClr val="B7DEE8"/>
                        </a:solidFill>
                        <a:effectLst/>
                        <a:latin typeface="Calibri"/>
                      </a:endParaRPr>
                    </a:p>
                  </a:txBody>
                  <a:tcPr marL="5814" marR="5814" marT="581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31869B"/>
                    </a:solidFill>
                  </a:tcPr>
                </a:tc>
                <a:tc hMerge="1">
                  <a:txBody>
                    <a:bodyPr/>
                    <a:lstStyle/>
                    <a:p>
                      <a:endParaRPr lang="en-US"/>
                    </a:p>
                  </a:txBody>
                  <a:tcPr/>
                </a:tc>
                <a:tc gridSpan="8">
                  <a:txBody>
                    <a:bodyPr/>
                    <a:lstStyle/>
                    <a:p>
                      <a:pPr algn="ctr" fontAlgn="b"/>
                      <a:r>
                        <a:rPr lang="en-US" sz="750" b="1" i="0" u="none" strike="noStrike" dirty="0" err="1">
                          <a:solidFill>
                            <a:srgbClr val="B7DEE8"/>
                          </a:solidFill>
                          <a:effectLst/>
                          <a:latin typeface="Calibri"/>
                        </a:rPr>
                        <a:t>Vlaams</a:t>
                      </a:r>
                      <a:r>
                        <a:rPr lang="en-US" sz="750" b="1" i="0" u="none" strike="noStrike" dirty="0">
                          <a:solidFill>
                            <a:srgbClr val="B7DEE8"/>
                          </a:solidFill>
                          <a:effectLst/>
                          <a:latin typeface="Calibri"/>
                        </a:rPr>
                        <a:t> </a:t>
                      </a:r>
                      <a:r>
                        <a:rPr lang="en-US" sz="750" b="1" i="0" u="none" strike="noStrike" dirty="0" err="1">
                          <a:solidFill>
                            <a:srgbClr val="B7DEE8"/>
                          </a:solidFill>
                          <a:effectLst/>
                          <a:latin typeface="Calibri"/>
                        </a:rPr>
                        <a:t>Gewest</a:t>
                      </a:r>
                      <a:endParaRPr lang="en-US" sz="750" b="1" i="0" u="none" strike="noStrike" dirty="0">
                        <a:solidFill>
                          <a:srgbClr val="B7DEE8"/>
                        </a:solidFill>
                        <a:effectLst/>
                        <a:latin typeface="Calibri"/>
                      </a:endParaRPr>
                    </a:p>
                  </a:txBody>
                  <a:tcPr marL="5814" marR="5814" marT="581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318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50" b="1" i="0" u="none" strike="noStrike" dirty="0" err="1">
                          <a:solidFill>
                            <a:srgbClr val="B7DEE8"/>
                          </a:solidFill>
                          <a:effectLst/>
                          <a:latin typeface="Calibri"/>
                        </a:rPr>
                        <a:t>Provincie</a:t>
                      </a:r>
                      <a:r>
                        <a:rPr lang="en-US" sz="750" b="1" i="0" u="none" strike="noStrike" dirty="0">
                          <a:solidFill>
                            <a:srgbClr val="B7DEE8"/>
                          </a:solidFill>
                          <a:effectLst/>
                          <a:latin typeface="Calibri"/>
                        </a:rPr>
                        <a:t/>
                      </a:r>
                      <a:br>
                        <a:rPr lang="en-US" sz="750" b="1" i="0" u="none" strike="noStrike" dirty="0">
                          <a:solidFill>
                            <a:srgbClr val="B7DEE8"/>
                          </a:solidFill>
                          <a:effectLst/>
                          <a:latin typeface="Calibri"/>
                        </a:rPr>
                      </a:br>
                      <a:r>
                        <a:rPr lang="en-US" sz="750" b="1" i="0" u="none" strike="noStrike" dirty="0" err="1">
                          <a:solidFill>
                            <a:srgbClr val="B7DEE8"/>
                          </a:solidFill>
                          <a:effectLst/>
                          <a:latin typeface="Calibri"/>
                        </a:rPr>
                        <a:t>gemeente</a:t>
                      </a:r>
                      <a:endParaRPr lang="en-US" sz="750" b="1" i="0" u="none" strike="noStrike" dirty="0">
                        <a:solidFill>
                          <a:srgbClr val="B7DEE8"/>
                        </a:solidFill>
                        <a:effectLst/>
                        <a:latin typeface="Calibri"/>
                      </a:endParaRPr>
                    </a:p>
                  </a:txBody>
                  <a:tcPr marL="5814" marR="5814" marT="5814" marB="0" anchor="ctr">
                    <a:lnL w="25400" cap="flat" cmpd="dbl" algn="ctr">
                      <a:solidFill>
                        <a:srgbClr val="000000"/>
                      </a:solidFill>
                      <a:prstDash val="solid"/>
                      <a:round/>
                      <a:headEnd type="none" w="med" len="med"/>
                      <a:tailEnd type="none" w="med" len="med"/>
                    </a:lnL>
                    <a:lnR>
                      <a:noFill/>
                    </a:lnR>
                    <a:lnT>
                      <a:noFill/>
                    </a:lnT>
                    <a:lnB>
                      <a:noFill/>
                    </a:lnB>
                    <a:solidFill>
                      <a:srgbClr val="31869B"/>
                    </a:solidFill>
                  </a:tcPr>
                </a:tc>
              </a:tr>
              <a:tr h="406859">
                <a:tc>
                  <a:txBody>
                    <a:bodyPr/>
                    <a:lstStyle/>
                    <a:p>
                      <a:pPr algn="l" fontAlgn="b"/>
                      <a:r>
                        <a:rPr lang="en-US" sz="800" b="1" i="0" u="none" strike="noStrike" dirty="0" err="1">
                          <a:solidFill>
                            <a:srgbClr val="B7DEE8"/>
                          </a:solidFill>
                          <a:effectLst/>
                          <a:latin typeface="Calibri"/>
                        </a:rPr>
                        <a:t>Authentieke</a:t>
                      </a:r>
                      <a:r>
                        <a:rPr lang="en-US" sz="800" b="1" i="0" u="none" strike="noStrike" dirty="0">
                          <a:solidFill>
                            <a:srgbClr val="B7DEE8"/>
                          </a:solidFill>
                          <a:effectLst/>
                          <a:latin typeface="Calibri"/>
                        </a:rPr>
                        <a:t> </a:t>
                      </a:r>
                      <a:r>
                        <a:rPr lang="en-US" sz="800" b="1" i="0" u="none" strike="noStrike" dirty="0" err="1">
                          <a:solidFill>
                            <a:srgbClr val="B7DEE8"/>
                          </a:solidFill>
                          <a:effectLst/>
                          <a:latin typeface="Calibri"/>
                        </a:rPr>
                        <a:t>bronnen</a:t>
                      </a:r>
                      <a:endParaRPr lang="en-US" sz="800" b="1" i="0" u="none" strike="noStrike" dirty="0">
                        <a:solidFill>
                          <a:srgbClr val="B7DEE8"/>
                        </a:solidFill>
                        <a:effectLst/>
                        <a:latin typeface="Calibri"/>
                      </a:endParaRPr>
                    </a:p>
                  </a:txBody>
                  <a:tcPr marL="5814" marR="5814" marT="5814"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1869B"/>
                    </a:solidFill>
                  </a:tcPr>
                </a:tc>
                <a:tc>
                  <a:txBody>
                    <a:bodyPr/>
                    <a:lstStyle/>
                    <a:p>
                      <a:pPr algn="ctr" fontAlgn="b"/>
                      <a:r>
                        <a:rPr lang="en-US" sz="750" b="0" i="0" u="none" strike="noStrike" dirty="0" err="1">
                          <a:solidFill>
                            <a:srgbClr val="000000"/>
                          </a:solidFill>
                          <a:effectLst/>
                          <a:latin typeface="Calibri"/>
                        </a:rPr>
                        <a:t>Actiris</a:t>
                      </a:r>
                      <a:endParaRPr lang="en-US" sz="750" b="0" i="0" u="none" strike="noStrike" dirty="0">
                        <a:solidFill>
                          <a:srgbClr val="000000"/>
                        </a:solidFill>
                        <a:effectLst/>
                        <a:latin typeface="Calibri"/>
                      </a:endParaRPr>
                    </a:p>
                  </a:txBody>
                  <a:tcPr marL="5814" marR="5814" marT="5814"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Fidus </a:t>
                      </a:r>
                      <a:r>
                        <a:rPr lang="en-US" sz="750" b="0" i="0" u="none" strike="noStrike" dirty="0" err="1" smtClean="0">
                          <a:solidFill>
                            <a:srgbClr val="000000"/>
                          </a:solidFill>
                          <a:effectLst/>
                          <a:latin typeface="Calibri"/>
                        </a:rPr>
                        <a:t>als</a:t>
                      </a:r>
                      <a:r>
                        <a:rPr lang="en-US" sz="750" b="0" i="0" u="none" strike="noStrike" dirty="0" smtClean="0">
                          <a:solidFill>
                            <a:srgbClr val="000000"/>
                          </a:solidFill>
                          <a:effectLst/>
                          <a:latin typeface="Calibri"/>
                        </a:rPr>
                        <a:t> </a:t>
                      </a:r>
                      <a:r>
                        <a:rPr lang="en-US" sz="750" b="0" i="0" u="none" strike="noStrike" dirty="0" err="1">
                          <a:solidFill>
                            <a:srgbClr val="000000"/>
                          </a:solidFill>
                          <a:effectLst/>
                          <a:latin typeface="Calibri"/>
                        </a:rPr>
                        <a:t>diensten</a:t>
                      </a:r>
                      <a:r>
                        <a:rPr lang="en-US" sz="750" b="0" i="0" u="none" strike="noStrike" dirty="0">
                          <a:solidFill>
                            <a:srgbClr val="000000"/>
                          </a:solidFill>
                          <a:effectLst/>
                          <a:latin typeface="Calibri"/>
                        </a:rPr>
                        <a:t> </a:t>
                      </a:r>
                      <a:r>
                        <a:rPr lang="en-US" sz="750" b="0" i="0" u="none" strike="noStrike" dirty="0" smtClean="0">
                          <a:solidFill>
                            <a:srgbClr val="000000"/>
                          </a:solidFill>
                          <a:effectLst/>
                          <a:latin typeface="Calibri"/>
                        </a:rPr>
                        <a:t>integrator</a:t>
                      </a:r>
                      <a:endParaRPr lang="en-US" sz="750" b="0" i="0" u="none" strike="noStrike" dirty="0">
                        <a:solidFill>
                          <a:srgbClr val="000000"/>
                        </a:solidFill>
                        <a:effectLst/>
                        <a:latin typeface="Calibri"/>
                      </a:endParaRPr>
                    </a:p>
                  </a:txBody>
                  <a:tcPr marL="5814" marR="5814" marT="5814"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50" b="0" i="0" u="none" strike="noStrike" dirty="0">
                          <a:solidFill>
                            <a:srgbClr val="000000"/>
                          </a:solidFill>
                          <a:effectLst/>
                          <a:latin typeface="Calibri"/>
                        </a:rPr>
                        <a:t>FOREM</a:t>
                      </a:r>
                    </a:p>
                  </a:txBody>
                  <a:tcPr marL="5814" marR="5814" marT="5814"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50" b="0" i="0" u="none" strike="noStrike" dirty="0">
                          <a:solidFill>
                            <a:srgbClr val="000000"/>
                          </a:solidFill>
                          <a:effectLst/>
                          <a:latin typeface="Calibri"/>
                        </a:rPr>
                        <a:t>BCED </a:t>
                      </a:r>
                      <a:r>
                        <a:rPr lang="en-US" sz="750" b="0" i="0" u="none" strike="noStrike" dirty="0" err="1" smtClean="0">
                          <a:solidFill>
                            <a:srgbClr val="000000"/>
                          </a:solidFill>
                          <a:effectLst/>
                          <a:latin typeface="Calibri"/>
                        </a:rPr>
                        <a:t>als</a:t>
                      </a:r>
                      <a:r>
                        <a:rPr lang="en-US" sz="750" b="0" i="0" u="none" strike="noStrike" dirty="0" smtClean="0">
                          <a:solidFill>
                            <a:srgbClr val="000000"/>
                          </a:solidFill>
                          <a:effectLst/>
                          <a:latin typeface="Calibri"/>
                        </a:rPr>
                        <a:t> </a:t>
                      </a:r>
                      <a:r>
                        <a:rPr lang="en-US" sz="750" b="0" i="0" u="none" strike="noStrike" dirty="0" err="1">
                          <a:solidFill>
                            <a:srgbClr val="000000"/>
                          </a:solidFill>
                          <a:effectLst/>
                          <a:latin typeface="Calibri"/>
                        </a:rPr>
                        <a:t>diensten</a:t>
                      </a:r>
                      <a:r>
                        <a:rPr lang="en-US" sz="750" b="0" i="0" u="none" strike="noStrike" dirty="0">
                          <a:solidFill>
                            <a:srgbClr val="000000"/>
                          </a:solidFill>
                          <a:effectLst/>
                          <a:latin typeface="Calibri"/>
                        </a:rPr>
                        <a:t> </a:t>
                      </a:r>
                      <a:r>
                        <a:rPr lang="en-US" sz="750" b="0" i="0" u="none" strike="noStrike" dirty="0" smtClean="0">
                          <a:solidFill>
                            <a:srgbClr val="000000"/>
                          </a:solidFill>
                          <a:effectLst/>
                          <a:latin typeface="Calibri"/>
                        </a:rPr>
                        <a:t>integrator</a:t>
                      </a:r>
                      <a:endParaRPr lang="en-US" sz="750" b="0" i="0" u="none" strike="noStrike" dirty="0">
                        <a:solidFill>
                          <a:srgbClr val="000000"/>
                        </a:solidFill>
                        <a:effectLst/>
                        <a:latin typeface="Calibri"/>
                      </a:endParaRPr>
                    </a:p>
                  </a:txBody>
                  <a:tcPr marL="5814" marR="5814" marT="5814"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Fédé</a:t>
                      </a:r>
                      <a:r>
                        <a:rPr lang="en-US" sz="750" b="0" i="0" u="none" strike="noStrike" dirty="0">
                          <a:solidFill>
                            <a:srgbClr val="000000"/>
                          </a:solidFill>
                          <a:effectLst/>
                          <a:latin typeface="Calibri"/>
                        </a:rPr>
                        <a:t> ration </a:t>
                      </a:r>
                      <a:r>
                        <a:rPr lang="en-US" sz="750" b="0" i="0" u="none" strike="noStrike" dirty="0" err="1">
                          <a:solidFill>
                            <a:srgbClr val="000000"/>
                          </a:solidFill>
                          <a:effectLst/>
                          <a:latin typeface="Calibri"/>
                        </a:rPr>
                        <a:t>Wallonie-Bruxelles</a:t>
                      </a:r>
                      <a:endParaRPr lang="en-US" sz="750" b="0" i="0" u="none" strike="noStrike" dirty="0">
                        <a:solidFill>
                          <a:srgbClr val="000000"/>
                        </a:solidFill>
                        <a:effectLst/>
                        <a:latin typeface="Calibri"/>
                      </a:endParaRPr>
                    </a:p>
                  </a:txBody>
                  <a:tcPr marL="5814" marR="5814" marT="5814"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COCOF</a:t>
                      </a:r>
                    </a:p>
                  </a:txBody>
                  <a:tcPr marL="5814" marR="5814" marT="5814"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50" b="0" i="0" u="none" strike="noStrike" dirty="0">
                          <a:solidFill>
                            <a:srgbClr val="000000"/>
                          </a:solidFill>
                          <a:effectLst/>
                          <a:latin typeface="Calibri"/>
                        </a:rPr>
                        <a:t>ADG</a:t>
                      </a:r>
                    </a:p>
                  </a:txBody>
                  <a:tcPr marL="5814" marR="5814" marT="5814"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50" b="0" i="0" u="none" strike="noStrike" dirty="0">
                          <a:solidFill>
                            <a:srgbClr val="000000"/>
                          </a:solidFill>
                          <a:effectLst/>
                          <a:latin typeface="Calibri"/>
                        </a:rPr>
                        <a:t>e-DG</a:t>
                      </a:r>
                    </a:p>
                  </a:txBody>
                  <a:tcPr marL="5814" marR="5814" marT="5814"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50" b="0" i="0" u="none" strike="noStrike" dirty="0">
                          <a:solidFill>
                            <a:srgbClr val="000000"/>
                          </a:solidFill>
                          <a:effectLst/>
                          <a:latin typeface="Calibri"/>
                        </a:rPr>
                        <a:t>VDAB</a:t>
                      </a:r>
                    </a:p>
                  </a:txBody>
                  <a:tcPr marL="5814" marR="5814" marT="5814"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50" b="0" i="0" u="none" strike="noStrike" dirty="0">
                          <a:solidFill>
                            <a:srgbClr val="000000"/>
                          </a:solidFill>
                          <a:effectLst/>
                          <a:latin typeface="Calibri"/>
                        </a:rPr>
                        <a:t>VDI </a:t>
                      </a:r>
                      <a:r>
                        <a:rPr lang="en-US" sz="750" b="0" i="0" u="none" strike="noStrike" dirty="0" err="1" smtClean="0">
                          <a:solidFill>
                            <a:srgbClr val="000000"/>
                          </a:solidFill>
                          <a:effectLst/>
                          <a:latin typeface="Calibri"/>
                        </a:rPr>
                        <a:t>als</a:t>
                      </a:r>
                      <a:r>
                        <a:rPr lang="en-US" sz="750" b="0" i="0" u="none" strike="noStrike" dirty="0" smtClean="0">
                          <a:solidFill>
                            <a:srgbClr val="000000"/>
                          </a:solidFill>
                          <a:effectLst/>
                          <a:latin typeface="Calibri"/>
                        </a:rPr>
                        <a:t> </a:t>
                      </a:r>
                      <a:r>
                        <a:rPr lang="en-US" sz="750" b="0" i="0" u="none" strike="noStrike" dirty="0" err="1">
                          <a:solidFill>
                            <a:srgbClr val="000000"/>
                          </a:solidFill>
                          <a:effectLst/>
                          <a:latin typeface="Calibri"/>
                        </a:rPr>
                        <a:t>diensten</a:t>
                      </a:r>
                      <a:r>
                        <a:rPr lang="en-US" sz="750" b="0" i="0" u="none" strike="noStrike" dirty="0">
                          <a:solidFill>
                            <a:srgbClr val="000000"/>
                          </a:solidFill>
                          <a:effectLst/>
                          <a:latin typeface="Calibri"/>
                        </a:rPr>
                        <a:t> </a:t>
                      </a:r>
                      <a:r>
                        <a:rPr lang="en-US" sz="750" b="0" i="0" u="none" strike="noStrike" dirty="0" smtClean="0">
                          <a:solidFill>
                            <a:srgbClr val="000000"/>
                          </a:solidFill>
                          <a:effectLst/>
                          <a:latin typeface="Calibri"/>
                        </a:rPr>
                        <a:t>integrator</a:t>
                      </a:r>
                      <a:endParaRPr lang="en-US" sz="750" b="0" i="0" u="none" strike="noStrike" dirty="0">
                        <a:solidFill>
                          <a:srgbClr val="000000"/>
                        </a:solidFill>
                        <a:effectLst/>
                        <a:latin typeface="Calibri"/>
                      </a:endParaRPr>
                    </a:p>
                  </a:txBody>
                  <a:tcPr marL="5814" marR="5814" marT="5814"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Vlaams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Woning</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fonds</a:t>
                      </a:r>
                      <a:endParaRPr lang="en-US" sz="750" b="0" i="0" u="none" strike="noStrike" dirty="0">
                        <a:solidFill>
                          <a:srgbClr val="000000"/>
                        </a:solidFill>
                        <a:effectLst/>
                        <a:latin typeface="Calibri"/>
                      </a:endParaRPr>
                    </a:p>
                  </a:txBody>
                  <a:tcPr marL="5814" marR="5814" marT="5814"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VMSW</a:t>
                      </a:r>
                    </a:p>
                  </a:txBody>
                  <a:tcPr marL="5814" marR="5814" marT="5814"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VMM</a:t>
                      </a:r>
                    </a:p>
                  </a:txBody>
                  <a:tcPr marL="5814" marR="5814" marT="5814" marB="0" anchor="ctr">
                    <a:lnL>
                      <a:noFill/>
                    </a:lnL>
                    <a:lnR>
                      <a:noFill/>
                    </a:lnR>
                    <a:lnT>
                      <a:noFill/>
                    </a:lnT>
                    <a:lnB>
                      <a:noFill/>
                    </a:lnB>
                  </a:tcPr>
                </a:tc>
                <a:tc>
                  <a:txBody>
                    <a:bodyPr/>
                    <a:lstStyle/>
                    <a:p>
                      <a:pPr algn="ctr" fontAlgn="b"/>
                      <a:r>
                        <a:rPr lang="en-US" sz="750" b="0" i="0" u="none" strike="noStrike" dirty="0">
                          <a:solidFill>
                            <a:srgbClr val="000000"/>
                          </a:solidFill>
                          <a:effectLst/>
                          <a:latin typeface="Calibri"/>
                        </a:rPr>
                        <a:t>Aqua Flanders</a:t>
                      </a:r>
                    </a:p>
                  </a:txBody>
                  <a:tcPr marL="5814" marR="5814" marT="5814" marB="0" anchor="ctr">
                    <a:lnL>
                      <a:noFill/>
                    </a:lnL>
                    <a:lnR>
                      <a:noFill/>
                    </a:lnR>
                    <a:lnT>
                      <a:noFill/>
                    </a:lnT>
                    <a:lnB>
                      <a:noFill/>
                    </a:lnB>
                  </a:tcPr>
                </a:tc>
                <a:tc>
                  <a:txBody>
                    <a:bodyPr/>
                    <a:lstStyle/>
                    <a:p>
                      <a:pPr algn="ctr" fontAlgn="b"/>
                      <a:r>
                        <a:rPr lang="en-US" sz="750" b="0" i="0" u="none" strike="noStrike" dirty="0" err="1">
                          <a:solidFill>
                            <a:srgbClr val="000000"/>
                          </a:solidFill>
                          <a:effectLst/>
                          <a:latin typeface="Calibri"/>
                        </a:rPr>
                        <a:t>Eandis</a:t>
                      </a:r>
                      <a:endParaRPr lang="en-US" sz="750" b="0" i="0" u="none" strike="noStrike" dirty="0">
                        <a:solidFill>
                          <a:srgbClr val="000000"/>
                        </a:solidFill>
                        <a:effectLst/>
                        <a:latin typeface="Calibri"/>
                      </a:endParaRPr>
                    </a:p>
                  </a:txBody>
                  <a:tcPr marL="5814" marR="5814" marT="5814" marB="0" anchor="ctr">
                    <a:lnL>
                      <a:noFill/>
                    </a:lnL>
                    <a:lnR>
                      <a:noFill/>
                    </a:lnR>
                    <a:lnT>
                      <a:noFill/>
                    </a:lnT>
                    <a:lnB>
                      <a:noFill/>
                    </a:lnB>
                  </a:tcPr>
                </a:tc>
                <a:tc>
                  <a:txBody>
                    <a:bodyPr/>
                    <a:lstStyle/>
                    <a:p>
                      <a:pPr algn="l" fontAlgn="b"/>
                      <a:r>
                        <a:rPr lang="en-US" sz="750" b="0" i="0" u="none" strike="noStrike" dirty="0">
                          <a:solidFill>
                            <a:srgbClr val="000000"/>
                          </a:solidFill>
                          <a:effectLst/>
                          <a:latin typeface="Calibri"/>
                        </a:rPr>
                        <a:t>De </a:t>
                      </a:r>
                      <a:r>
                        <a:rPr lang="en-US" sz="750" b="0" i="0" u="none" strike="noStrike" dirty="0" err="1">
                          <a:solidFill>
                            <a:srgbClr val="000000"/>
                          </a:solidFill>
                          <a:effectLst/>
                          <a:latin typeface="Calibri"/>
                        </a:rPr>
                        <a:t>Lijn</a:t>
                      </a:r>
                      <a:endParaRPr lang="en-US" sz="750" b="0" i="0" u="none" strike="noStrike" dirty="0">
                        <a:solidFill>
                          <a:srgbClr val="000000"/>
                        </a:solidFill>
                        <a:effectLst/>
                        <a:latin typeface="Calibri"/>
                      </a:endParaRPr>
                    </a:p>
                  </a:txBody>
                  <a:tcPr marL="5814" marR="5814" marT="5814"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000000"/>
                        </a:solidFill>
                        <a:effectLst/>
                        <a:latin typeface="Calibri"/>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dirty="0" err="1">
                          <a:solidFill>
                            <a:srgbClr val="000000"/>
                          </a:solidFill>
                          <a:effectLst/>
                          <a:latin typeface="Calibri"/>
                        </a:rPr>
                        <a:t>identificatiegegevens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natuurlijke</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personen</a:t>
                      </a:r>
                      <a:endParaRPr lang="en-US" sz="750" b="0" i="0" u="none" strike="noStrike" dirty="0">
                        <a:solidFill>
                          <a:srgbClr val="000000"/>
                        </a:solidFill>
                        <a:effectLst/>
                        <a:latin typeface="Calibri"/>
                      </a:endParaRPr>
                    </a:p>
                  </a:txBody>
                  <a:tcPr marL="52311" marR="5814" marT="5814" marB="0" anchor="b">
                    <a:lnL>
                      <a:noFill/>
                    </a:lnL>
                    <a:lnR>
                      <a:noFill/>
                    </a:lnR>
                    <a:lnT w="6350" cap="flat" cmpd="sng" algn="ctr">
                      <a:solidFill>
                        <a:srgbClr val="95B3D7"/>
                      </a:solidFill>
                      <a:prstDash val="solid"/>
                      <a:round/>
                      <a:headEnd type="none" w="med" len="med"/>
                      <a:tailEnd type="none" w="med" len="med"/>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dirty="0">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dirty="0">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KSZ</a:t>
                      </a: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r>
                        <a:rPr lang="en-US" sz="700" b="1" i="0" u="none" strike="noStrike" dirty="0">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700" b="1" i="0" u="none" strike="noStrike" dirty="0">
                        <a:solidFill>
                          <a:srgbClr val="00B050"/>
                        </a:solidFill>
                        <a:effectLst/>
                        <a:latin typeface="Wingdings"/>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dirty="0" err="1">
                          <a:solidFill>
                            <a:srgbClr val="000000"/>
                          </a:solidFill>
                          <a:effectLst/>
                          <a:latin typeface="Calibri"/>
                        </a:rPr>
                        <a:t>identificatiegegevens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werkgever</a:t>
                      </a:r>
                      <a:endParaRPr lang="en-US" sz="750" b="0" i="0" u="none" strike="noStrike" dirty="0">
                        <a:solidFill>
                          <a:srgbClr val="000000"/>
                        </a:solidFill>
                        <a:effectLst/>
                        <a:latin typeface="Calibri"/>
                      </a:endParaRP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dirty="0">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dirty="0">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RSZ</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dirty="0">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dirty="0">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700" b="1" i="0" u="none" strike="noStrike" dirty="0">
                        <a:solidFill>
                          <a:srgbClr val="00B050"/>
                        </a:solidFill>
                        <a:effectLst/>
                        <a:latin typeface="Wingdings"/>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dirty="0">
                          <a:solidFill>
                            <a:srgbClr val="000000"/>
                          </a:solidFill>
                          <a:effectLst/>
                          <a:latin typeface="Calibri"/>
                        </a:rPr>
                        <a:t>DIBISS</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7030A0"/>
                        </a:solidFill>
                        <a:effectLst/>
                        <a:latin typeface="Wingdings"/>
                      </a:endParaRP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700" b="1" i="0" u="none" strike="noStrike" dirty="0">
                        <a:solidFill>
                          <a:srgbClr val="00B050"/>
                        </a:solidFill>
                        <a:effectLst/>
                        <a:latin typeface="Wingdings"/>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dirty="0">
                          <a:solidFill>
                            <a:srgbClr val="000000"/>
                          </a:solidFill>
                          <a:effectLst/>
                          <a:latin typeface="Calibri"/>
                        </a:rPr>
                        <a:t>loon- </a:t>
                      </a:r>
                      <a:r>
                        <a:rPr lang="en-US" sz="750" b="0" i="0" u="none" strike="noStrike" dirty="0" err="1">
                          <a:solidFill>
                            <a:srgbClr val="000000"/>
                          </a:solidFill>
                          <a:effectLst/>
                          <a:latin typeface="Calibri"/>
                        </a:rPr>
                        <a:t>en</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arbeidstijdgegevens</a:t>
                      </a:r>
                      <a:endParaRPr lang="en-US" sz="750" b="0" i="0" u="none" strike="noStrike" dirty="0">
                        <a:solidFill>
                          <a:srgbClr val="000000"/>
                        </a:solidFill>
                        <a:effectLst/>
                        <a:latin typeface="Calibri"/>
                      </a:endParaRP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dirty="0">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RSZ</a:t>
                      </a: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dirty="0">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dirty="0">
                          <a:solidFill>
                            <a:srgbClr val="000000"/>
                          </a:solidFill>
                          <a:effectLst/>
                          <a:latin typeface="Calibri"/>
                        </a:rPr>
                        <a:t>DIBISS</a:t>
                      </a: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dirty="0">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a:solidFill>
                            <a:srgbClr val="000000"/>
                          </a:solidFill>
                          <a:effectLst/>
                          <a:latin typeface="Calibri"/>
                        </a:rPr>
                        <a:t>RSVZ</a:t>
                      </a: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dirty="0">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a:solidFill>
                            <a:srgbClr val="000000"/>
                          </a:solidFill>
                          <a:effectLst/>
                          <a:latin typeface="Calibri"/>
                        </a:rPr>
                        <a:t>pensioenen</a:t>
                      </a: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dirty="0">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FPD</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dirty="0">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a:solidFill>
                            <a:srgbClr val="000000"/>
                          </a:solidFill>
                          <a:effectLst/>
                          <a:latin typeface="Calibri"/>
                        </a:rPr>
                        <a:t>NPM</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dirty="0" err="1">
                          <a:solidFill>
                            <a:srgbClr val="000000"/>
                          </a:solidFill>
                          <a:effectLst/>
                          <a:latin typeface="Calibri"/>
                        </a:rPr>
                        <a:t>werkloosheid</a:t>
                      </a:r>
                      <a:r>
                        <a:rPr lang="en-US" sz="750" b="0" i="0" u="none" strike="noStrike" dirty="0">
                          <a:solidFill>
                            <a:srgbClr val="000000"/>
                          </a:solidFill>
                          <a:effectLst/>
                          <a:latin typeface="Calibri"/>
                        </a:rPr>
                        <a:t> &amp; </a:t>
                      </a:r>
                      <a:r>
                        <a:rPr lang="en-US" sz="750" b="0" i="0" u="none" strike="noStrike" dirty="0" err="1">
                          <a:solidFill>
                            <a:srgbClr val="000000"/>
                          </a:solidFill>
                          <a:effectLst/>
                          <a:latin typeface="Calibri"/>
                        </a:rPr>
                        <a:t>loopbaanonderbreking</a:t>
                      </a:r>
                      <a:endParaRPr lang="en-US" sz="750" b="0" i="0" u="none" strike="noStrike" dirty="0">
                        <a:solidFill>
                          <a:srgbClr val="000000"/>
                        </a:solidFill>
                        <a:effectLst/>
                        <a:latin typeface="Calibri"/>
                      </a:endParaRP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RVA</a:t>
                      </a: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dirty="0" err="1">
                          <a:solidFill>
                            <a:srgbClr val="000000"/>
                          </a:solidFill>
                          <a:effectLst/>
                          <a:latin typeface="Calibri"/>
                        </a:rPr>
                        <a:t>arbeidsongeschiktheid</a:t>
                      </a:r>
                      <a:endParaRPr lang="en-US" sz="750" b="0" i="0" u="none" strike="noStrike" dirty="0">
                        <a:solidFill>
                          <a:srgbClr val="000000"/>
                        </a:solidFill>
                        <a:effectLst/>
                        <a:latin typeface="Calibri"/>
                      </a:endParaRP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a:solidFill>
                            <a:srgbClr val="000000"/>
                          </a:solidFill>
                          <a:effectLst/>
                          <a:latin typeface="Calibri"/>
                        </a:rPr>
                        <a:t>FAO</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a:solidFill>
                            <a:srgbClr val="000000"/>
                          </a:solidFill>
                          <a:effectLst/>
                          <a:latin typeface="Calibri"/>
                        </a:rPr>
                        <a:t>FBZ</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dirty="0">
                          <a:solidFill>
                            <a:srgbClr val="000000"/>
                          </a:solidFill>
                          <a:effectLst/>
                          <a:latin typeface="Calibri"/>
                        </a:rPr>
                        <a:t>NIC</a:t>
                      </a: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dirty="0">
                          <a:solidFill>
                            <a:srgbClr val="000000"/>
                          </a:solidFill>
                          <a:effectLst/>
                          <a:latin typeface="Calibri"/>
                        </a:rPr>
                        <a:t>RIZIV</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7030A0"/>
                        </a:solidFill>
                        <a:effectLst/>
                        <a:latin typeface="Wingdings"/>
                      </a:endParaRP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a:solidFill>
                            <a:srgbClr val="000000"/>
                          </a:solidFill>
                          <a:effectLst/>
                          <a:latin typeface="Calibri"/>
                        </a:rPr>
                        <a:t>gezinsbijslag</a:t>
                      </a: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FAMIFED</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a:solidFill>
                            <a:srgbClr val="000000"/>
                          </a:solidFill>
                          <a:effectLst/>
                          <a:latin typeface="Calibri"/>
                        </a:rPr>
                        <a:t>jaarlijkse vakantie</a:t>
                      </a: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RJV</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gridSpan="2">
                  <a:txBody>
                    <a:bodyPr/>
                    <a:lstStyle/>
                    <a:p>
                      <a:pPr algn="l" fontAlgn="b"/>
                      <a:r>
                        <a:rPr lang="nl-NL" sz="750" b="0" i="0" u="none" strike="noStrike">
                          <a:solidFill>
                            <a:srgbClr val="000000"/>
                          </a:solidFill>
                          <a:effectLst/>
                          <a:latin typeface="Calibri"/>
                        </a:rPr>
                        <a:t>sociaal statuut (persoon met handicap, leefloontrekkers, ...)</a:t>
                      </a:r>
                    </a:p>
                  </a:txBody>
                  <a:tcPr marL="52311" marR="5814" marT="5814" marB="0" anchor="b">
                    <a:lnL>
                      <a:noFill/>
                    </a:lnL>
                    <a:lnR>
                      <a:noFill/>
                    </a:lnR>
                    <a:lnT>
                      <a:noFill/>
                    </a:lnT>
                    <a:lnB>
                      <a:noFill/>
                    </a:lnB>
                    <a:solidFill>
                      <a:srgbClr val="DAEEF3"/>
                    </a:solidFill>
                  </a:tcPr>
                </a:tc>
                <a:tc hMerge="1">
                  <a:txBody>
                    <a:bodyPr/>
                    <a:lstStyle/>
                    <a:p>
                      <a:endParaRPr lang="en-US"/>
                    </a:p>
                  </a:txBody>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FOD SZ</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dirty="0">
                          <a:solidFill>
                            <a:srgbClr val="000000"/>
                          </a:solidFill>
                          <a:effectLst/>
                          <a:latin typeface="Calibri"/>
                        </a:rPr>
                        <a:t>NIC</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19933">
                <a:tc>
                  <a:txBody>
                    <a:bodyPr/>
                    <a:lstStyle/>
                    <a:p>
                      <a:pPr algn="l" fontAlgn="b"/>
                      <a:r>
                        <a:rPr lang="en-US" sz="750" b="0" i="0" u="none" strike="noStrike" dirty="0">
                          <a:solidFill>
                            <a:srgbClr val="000000"/>
                          </a:solidFill>
                          <a:effectLst/>
                          <a:latin typeface="Calibri"/>
                        </a:rPr>
                        <a:t>POD MI</a:t>
                      </a: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7030A0"/>
                          </a:solidFill>
                          <a:effectLst/>
                          <a:latin typeface="Wingdings"/>
                        </a:rPr>
                        <a:t>6</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dirty="0" err="1">
                          <a:solidFill>
                            <a:srgbClr val="000000"/>
                          </a:solidFill>
                          <a:effectLst/>
                          <a:latin typeface="Calibri"/>
                        </a:rPr>
                        <a:t>gezondheidszorgverzekering</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i.k.v</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kankerscreening</a:t>
                      </a:r>
                      <a:endParaRPr lang="en-US" sz="750" b="0" i="0" u="none" strike="noStrike" dirty="0">
                        <a:solidFill>
                          <a:srgbClr val="000000"/>
                        </a:solidFill>
                        <a:effectLst/>
                        <a:latin typeface="Calibri"/>
                      </a:endParaRP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a:solidFill>
                            <a:srgbClr val="000000"/>
                          </a:solidFill>
                          <a:effectLst/>
                          <a:latin typeface="Calibri"/>
                        </a:rPr>
                        <a:t>NIC</a:t>
                      </a:r>
                    </a:p>
                  </a:txBody>
                  <a:tcPr marL="104623" marR="5814" marT="581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l" fontAlgn="b"/>
                      <a:endParaRPr lang="en-US" sz="700" b="1" i="0" u="none" strike="noStrike">
                        <a:solidFill>
                          <a:srgbClr val="00B050"/>
                        </a:solidFill>
                        <a:effectLst/>
                        <a:latin typeface="Wingdings"/>
                      </a:endParaRPr>
                    </a:p>
                  </a:txBody>
                  <a:tcPr marL="104623" marR="5814" marT="5814" marB="0" anchor="b">
                    <a:lnL>
                      <a:noFill/>
                    </a:lnL>
                    <a:lnR>
                      <a:noFill/>
                    </a:lnR>
                    <a:lnT>
                      <a:noFill/>
                    </a:lnT>
                    <a:lnB>
                      <a:noFill/>
                    </a:lnB>
                  </a:tcPr>
                </a:tc>
                <a:tc>
                  <a:txBody>
                    <a:bodyPr/>
                    <a:lstStyle/>
                    <a:p>
                      <a:pPr algn="l" fontAlgn="b"/>
                      <a:r>
                        <a:rPr lang="en-US" sz="700" b="1" i="0" u="none" strike="noStrike">
                          <a:solidFill>
                            <a:srgbClr val="00B050"/>
                          </a:solidFill>
                          <a:effectLst/>
                          <a:latin typeface="Wingdings"/>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r h="103630">
                <a:tc>
                  <a:txBody>
                    <a:bodyPr/>
                    <a:lstStyle/>
                    <a:p>
                      <a:pPr algn="l" fontAlgn="b"/>
                      <a:r>
                        <a:rPr lang="en-US" sz="750" b="0" i="0" u="none" strike="noStrike" dirty="0" err="1">
                          <a:solidFill>
                            <a:srgbClr val="000000"/>
                          </a:solidFill>
                          <a:effectLst/>
                          <a:latin typeface="Calibri"/>
                        </a:rPr>
                        <a:t>gegevens</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t.b.v</a:t>
                      </a:r>
                      <a:r>
                        <a:rPr lang="en-US" sz="750" b="0" i="0" u="none" strike="noStrike" dirty="0">
                          <a:solidFill>
                            <a:srgbClr val="000000"/>
                          </a:solidFill>
                          <a:effectLst/>
                          <a:latin typeface="Calibri"/>
                        </a:rPr>
                        <a:t>. </a:t>
                      </a:r>
                      <a:r>
                        <a:rPr lang="en-US" sz="750" b="0" i="0" u="none" strike="noStrike" dirty="0" err="1">
                          <a:solidFill>
                            <a:srgbClr val="000000"/>
                          </a:solidFill>
                          <a:effectLst/>
                          <a:latin typeface="Calibri"/>
                        </a:rPr>
                        <a:t>inspectiediensten</a:t>
                      </a:r>
                      <a:endParaRPr lang="en-US" sz="750" b="0" i="0" u="none" strike="noStrike" dirty="0">
                        <a:solidFill>
                          <a:srgbClr val="000000"/>
                        </a:solidFill>
                        <a:effectLst/>
                        <a:latin typeface="Calibri"/>
                      </a:endParaRPr>
                    </a:p>
                  </a:txBody>
                  <a:tcPr marL="52311"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a:noFill/>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a:noFill/>
                    </a:lnL>
                    <a:lnR w="25400" cap="flat" cmpd="dbl" algn="ctr">
                      <a:solidFill>
                        <a:srgbClr val="000000"/>
                      </a:solidFill>
                      <a:prstDash val="solid"/>
                      <a:round/>
                      <a:headEnd type="none" w="med" len="med"/>
                      <a:tailEnd type="none" w="med" len="med"/>
                    </a:lnR>
                    <a:lnT>
                      <a:noFill/>
                    </a:lnT>
                    <a:lnB>
                      <a:noFill/>
                    </a:lnB>
                    <a:solidFill>
                      <a:srgbClr val="DAEEF3"/>
                    </a:solidFill>
                  </a:tcPr>
                </a:tc>
                <a:tc>
                  <a:txBody>
                    <a:bodyPr/>
                    <a:lstStyle/>
                    <a:p>
                      <a:pPr algn="l" fontAlgn="b"/>
                      <a:r>
                        <a:rPr lang="en-US" sz="600" b="0" i="0" u="none" strike="noStrike">
                          <a:solidFill>
                            <a:srgbClr val="000000"/>
                          </a:solidFill>
                          <a:effectLst/>
                          <a:latin typeface="Calibri"/>
                        </a:rPr>
                        <a:t> </a:t>
                      </a:r>
                    </a:p>
                  </a:txBody>
                  <a:tcPr marL="104623" marR="5814" marT="5814" marB="0" anchor="b">
                    <a:lnL w="25400" cap="flat" cmpd="dbl" algn="ctr">
                      <a:solidFill>
                        <a:srgbClr val="000000"/>
                      </a:solidFill>
                      <a:prstDash val="solid"/>
                      <a:round/>
                      <a:headEnd type="none" w="med" len="med"/>
                      <a:tailEnd type="none" w="med" len="med"/>
                    </a:lnL>
                    <a:lnR>
                      <a:noFill/>
                    </a:lnR>
                    <a:lnT>
                      <a:noFill/>
                    </a:lnT>
                    <a:lnB>
                      <a:noFill/>
                    </a:lnB>
                    <a:solidFill>
                      <a:srgbClr val="DAEEF3"/>
                    </a:solidFill>
                  </a:tcPr>
                </a:tc>
              </a:tr>
              <a:tr h="119933">
                <a:tc>
                  <a:txBody>
                    <a:bodyPr/>
                    <a:lstStyle/>
                    <a:p>
                      <a:pPr algn="l" fontAlgn="b"/>
                      <a:r>
                        <a:rPr lang="en-US" sz="750" b="0" i="0" u="none" strike="noStrike" dirty="0" err="1">
                          <a:solidFill>
                            <a:srgbClr val="000000"/>
                          </a:solidFill>
                          <a:effectLst/>
                          <a:latin typeface="Calibri"/>
                        </a:rPr>
                        <a:t>Dolsis</a:t>
                      </a:r>
                      <a:r>
                        <a:rPr lang="en-US" sz="750" b="0" i="0" u="none" strike="noStrike" dirty="0">
                          <a:solidFill>
                            <a:srgbClr val="000000"/>
                          </a:solidFill>
                          <a:effectLst/>
                          <a:latin typeface="Calibri"/>
                        </a:rPr>
                        <a:t>/Oasis</a:t>
                      </a:r>
                    </a:p>
                  </a:txBody>
                  <a:tcPr marL="104623"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00B050"/>
                          </a:solidFill>
                          <a:effectLst/>
                          <a:latin typeface="Wingdings"/>
                        </a:rPr>
                        <a:t> </a:t>
                      </a: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B050"/>
                          </a:solidFill>
                          <a:effectLst/>
                          <a:latin typeface="Wingdings"/>
                        </a:rPr>
                        <a:t>þ</a:t>
                      </a: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ctr" fontAlgn="b"/>
                      <a:endParaRPr lang="en-US" sz="700" b="1" i="0" u="none" strike="noStrike">
                        <a:solidFill>
                          <a:srgbClr val="00B050"/>
                        </a:solidFill>
                        <a:effectLst/>
                        <a:latin typeface="Wingdings"/>
                      </a:endParaRPr>
                    </a:p>
                  </a:txBody>
                  <a:tcPr marL="5814" marR="5814" marT="581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 </a:t>
                      </a:r>
                    </a:p>
                  </a:txBody>
                  <a:tcPr marL="5814" marR="5814" marT="5814"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endParaRPr lang="en-US" sz="700" b="1" i="0" u="none" strike="noStrike" dirty="0">
                        <a:solidFill>
                          <a:srgbClr val="00B050"/>
                        </a:solidFill>
                        <a:effectLst/>
                        <a:latin typeface="Wingdings"/>
                      </a:endParaRPr>
                    </a:p>
                  </a:txBody>
                  <a:tcPr marL="5814" marR="5814" marT="5814" marB="0" anchor="b">
                    <a:lnL w="25400" cap="flat" cmpd="dbl"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3643966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Axes stratégiques 2017</a:t>
            </a:r>
            <a:endParaRPr lang="en-US" dirty="0"/>
          </a:p>
        </p:txBody>
      </p:sp>
      <p:sp>
        <p:nvSpPr>
          <p:cNvPr id="3" name="Content Placeholder 2"/>
          <p:cNvSpPr>
            <a:spLocks noGrp="1"/>
          </p:cNvSpPr>
          <p:nvPr>
            <p:ph idx="1"/>
          </p:nvPr>
        </p:nvSpPr>
        <p:spPr/>
        <p:txBody>
          <a:bodyPr/>
          <a:lstStyle/>
          <a:p>
            <a:pPr>
              <a:defRPr/>
            </a:pPr>
            <a:r>
              <a:rPr lang="fr-BE" dirty="0"/>
              <a:t>liste des priorités </a:t>
            </a:r>
            <a:r>
              <a:rPr lang="fr-BE" dirty="0" smtClean="0"/>
              <a:t>2017</a:t>
            </a:r>
          </a:p>
          <a:p>
            <a:pPr>
              <a:defRPr/>
            </a:pPr>
            <a:endParaRPr lang="fr-BE" sz="400" dirty="0"/>
          </a:p>
          <a:p>
            <a:pPr lvl="1">
              <a:defRPr/>
            </a:pPr>
            <a:r>
              <a:rPr lang="fr-BE" dirty="0"/>
              <a:t>portfolio consolidé de </a:t>
            </a:r>
            <a:r>
              <a:rPr lang="fr-BE" dirty="0">
                <a:solidFill>
                  <a:srgbClr val="0082B8"/>
                </a:solidFill>
              </a:rPr>
              <a:t>194</a:t>
            </a:r>
            <a:r>
              <a:rPr lang="fr-BE" dirty="0"/>
              <a:t> demandes, disponible sur la page comité général de Coordination du site web</a:t>
            </a:r>
          </a:p>
          <a:p>
            <a:pPr lvl="2">
              <a:defRPr/>
            </a:pPr>
            <a:r>
              <a:rPr lang="fr-FR" sz="1800" dirty="0"/>
              <a:t> </a:t>
            </a:r>
            <a:r>
              <a:rPr lang="fr-FR" sz="1800" dirty="0">
                <a:solidFill>
                  <a:srgbClr val="0082B8"/>
                </a:solidFill>
              </a:rPr>
              <a:t>9</a:t>
            </a:r>
            <a:r>
              <a:rPr lang="fr-FR" sz="1800" dirty="0">
                <a:solidFill>
                  <a:srgbClr val="0087BE"/>
                </a:solidFill>
              </a:rPr>
              <a:t> </a:t>
            </a:r>
            <a:r>
              <a:rPr lang="fr-FR" sz="1800" dirty="0"/>
              <a:t>projets liés à l’harmonisation des droits dérivés</a:t>
            </a:r>
          </a:p>
          <a:p>
            <a:pPr lvl="2">
              <a:defRPr/>
            </a:pPr>
            <a:r>
              <a:rPr lang="fr-FR" sz="1800" dirty="0"/>
              <a:t> </a:t>
            </a:r>
            <a:r>
              <a:rPr lang="fr-FR" sz="1800" dirty="0">
                <a:solidFill>
                  <a:srgbClr val="0082B8"/>
                </a:solidFill>
              </a:rPr>
              <a:t>8</a:t>
            </a:r>
            <a:r>
              <a:rPr lang="fr-FR" sz="1800" dirty="0"/>
              <a:t> projets liés à la lutte contre la fraude</a:t>
            </a:r>
          </a:p>
          <a:p>
            <a:pPr lvl="2">
              <a:defRPr/>
            </a:pPr>
            <a:r>
              <a:rPr lang="fr-FR" sz="1800" dirty="0"/>
              <a:t> </a:t>
            </a:r>
            <a:r>
              <a:rPr lang="fr-FR" sz="1800" dirty="0">
                <a:solidFill>
                  <a:srgbClr val="0082B8"/>
                </a:solidFill>
              </a:rPr>
              <a:t>13</a:t>
            </a:r>
            <a:r>
              <a:rPr lang="fr-FR" sz="1800" dirty="0"/>
              <a:t> projets liés à la Réforme de l’Etat et à la refonte du paysage des IPSS</a:t>
            </a:r>
          </a:p>
          <a:p>
            <a:pPr lvl="2">
              <a:defRPr/>
            </a:pPr>
            <a:r>
              <a:rPr lang="fr-FR" sz="1800" dirty="0"/>
              <a:t> </a:t>
            </a:r>
            <a:r>
              <a:rPr lang="fr-FR" sz="1800" dirty="0">
                <a:solidFill>
                  <a:srgbClr val="0082B8"/>
                </a:solidFill>
              </a:rPr>
              <a:t>164</a:t>
            </a:r>
            <a:r>
              <a:rPr lang="fr-FR" sz="1800" dirty="0"/>
              <a:t> autres </a:t>
            </a:r>
            <a:r>
              <a:rPr lang="fr-FR" sz="1800" dirty="0" smtClean="0"/>
              <a:t>projets</a:t>
            </a:r>
          </a:p>
          <a:p>
            <a:pPr lvl="2">
              <a:defRPr/>
            </a:pPr>
            <a:endParaRPr lang="fr-FR" sz="400" dirty="0"/>
          </a:p>
          <a:p>
            <a:pPr>
              <a:defRPr/>
            </a:pPr>
            <a:r>
              <a:rPr lang="fr-FR" altLang="en-US" dirty="0" smtClean="0"/>
              <a:t> </a:t>
            </a:r>
            <a:r>
              <a:rPr lang="fr-FR" altLang="en-US" dirty="0" smtClean="0">
                <a:solidFill>
                  <a:srgbClr val="0082B8"/>
                </a:solidFill>
              </a:rPr>
              <a:t>194</a:t>
            </a:r>
            <a:r>
              <a:rPr lang="fr-FR" altLang="en-US" dirty="0" smtClean="0"/>
              <a:t> demandes dont</a:t>
            </a:r>
            <a:endParaRPr lang="en-US" altLang="fr-FR" dirty="0" smtClean="0">
              <a:solidFill>
                <a:srgbClr val="FF0000"/>
              </a:solidFill>
            </a:endParaRPr>
          </a:p>
          <a:p>
            <a:pPr>
              <a:defRPr/>
            </a:pPr>
            <a:endParaRPr lang="nl-NL" altLang="fr-FR" sz="400" dirty="0">
              <a:solidFill>
                <a:srgbClr val="FF0000"/>
              </a:solidFill>
            </a:endParaRPr>
          </a:p>
          <a:p>
            <a:pPr lvl="1">
              <a:defRPr/>
            </a:pPr>
            <a:r>
              <a:rPr lang="fr-FR" dirty="0"/>
              <a:t>le projet "Back to </a:t>
            </a:r>
            <a:r>
              <a:rPr lang="fr-FR" dirty="0" err="1"/>
              <a:t>work</a:t>
            </a:r>
            <a:r>
              <a:rPr lang="fr-FR" dirty="0"/>
              <a:t>" dans le cadre du suivi des travailleurs ayant des problèmes et de la réintégration des travailleurs absents de longue durée,  réception d’un signal via le réseau de la sécurité sociale dès que l’absence pour cause d’incapacité de travail dépasse 4 semaines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662556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Strategische</a:t>
            </a:r>
            <a:r>
              <a:rPr lang="fr-BE" altLang="en-US" dirty="0"/>
              <a:t> </a:t>
            </a:r>
            <a:r>
              <a:rPr lang="fr-BE" altLang="en-US" dirty="0" err="1"/>
              <a:t>krachtlijnen</a:t>
            </a:r>
            <a:r>
              <a:rPr lang="fr-BE" altLang="en-US" dirty="0"/>
              <a:t> </a:t>
            </a:r>
            <a:r>
              <a:rPr lang="fr-BE" altLang="en-US" dirty="0" err="1"/>
              <a:t>voor</a:t>
            </a:r>
            <a:r>
              <a:rPr lang="fr-BE" altLang="en-US" dirty="0"/>
              <a:t> 2017</a:t>
            </a:r>
            <a:endParaRPr lang="en-US" dirty="0"/>
          </a:p>
        </p:txBody>
      </p:sp>
      <p:sp>
        <p:nvSpPr>
          <p:cNvPr id="3" name="Content Placeholder 2"/>
          <p:cNvSpPr>
            <a:spLocks noGrp="1"/>
          </p:cNvSpPr>
          <p:nvPr>
            <p:ph idx="1"/>
          </p:nvPr>
        </p:nvSpPr>
        <p:spPr/>
        <p:txBody>
          <a:bodyPr/>
          <a:lstStyle/>
          <a:p>
            <a:r>
              <a:rPr lang="en-US" dirty="0" smtClean="0"/>
              <a:t> </a:t>
            </a:r>
            <a:r>
              <a:rPr lang="en-US" dirty="0">
                <a:solidFill>
                  <a:srgbClr val="0082B8"/>
                </a:solidFill>
              </a:rPr>
              <a:t>194</a:t>
            </a:r>
            <a:r>
              <a:rPr lang="en-US" dirty="0" smtClean="0"/>
              <a:t> </a:t>
            </a:r>
            <a:r>
              <a:rPr lang="en-US" dirty="0" err="1"/>
              <a:t>aanvragen</a:t>
            </a:r>
            <a:r>
              <a:rPr lang="en-US" dirty="0"/>
              <a:t> </a:t>
            </a:r>
            <a:r>
              <a:rPr lang="en-US" dirty="0" err="1" smtClean="0"/>
              <a:t>waaronder</a:t>
            </a:r>
            <a:endParaRPr lang="en-US" dirty="0" smtClean="0"/>
          </a:p>
          <a:p>
            <a:endParaRPr lang="en-US" sz="400" dirty="0"/>
          </a:p>
          <a:p>
            <a:pPr lvl="1"/>
            <a:r>
              <a:rPr lang="nl-NL" dirty="0"/>
              <a:t>gegevensuitwisseling tussen de FOD Justitie en instellingen van  sociale zekerheid teneinde de sociale zekerheidsrechten van de       (ex-)gedetineerden beter te beheren en eventueel over te gaan tot schorsing van bepaalde uitkeringen voor </a:t>
            </a:r>
            <a:r>
              <a:rPr lang="nl-NL" dirty="0" smtClean="0"/>
              <a:t>gedetineerden</a:t>
            </a:r>
          </a:p>
          <a:p>
            <a:pPr lvl="1"/>
            <a:endParaRPr lang="nl-NL" sz="400" dirty="0" smtClean="0"/>
          </a:p>
          <a:p>
            <a:pPr lvl="1"/>
            <a:r>
              <a:rPr lang="nl-BE" dirty="0"/>
              <a:t>ontsluiting van de gegevensbank van de Dienst voor Inschrijving       van Voertuigen (DIV</a:t>
            </a:r>
            <a:r>
              <a:rPr lang="nl-BE" dirty="0" smtClean="0"/>
              <a:t>)</a:t>
            </a:r>
          </a:p>
          <a:p>
            <a:pPr lvl="1"/>
            <a:endParaRPr lang="nl-BE" sz="400" dirty="0"/>
          </a:p>
          <a:p>
            <a:pPr lvl="1"/>
            <a:r>
              <a:rPr lang="nl-NL" dirty="0"/>
              <a:t>project </a:t>
            </a:r>
            <a:r>
              <a:rPr lang="nl-NL" dirty="0" err="1"/>
              <a:t>BestAddress</a:t>
            </a:r>
            <a:r>
              <a:rPr lang="nl-NL" dirty="0"/>
              <a:t> dat voorziet in een toegangspoort bij </a:t>
            </a:r>
            <a:r>
              <a:rPr lang="nl-NL" dirty="0" err="1"/>
              <a:t>Fedict</a:t>
            </a:r>
            <a:r>
              <a:rPr lang="nl-NL" dirty="0"/>
              <a:t> voor de regionale repertoria met de nieuwe adresgegevens, hiervoor dienen ook allerlei aanpassingen aan de </a:t>
            </a:r>
            <a:r>
              <a:rPr lang="nl-NL" dirty="0" err="1"/>
              <a:t>adresmodeles</a:t>
            </a:r>
            <a:r>
              <a:rPr lang="nl-NL" dirty="0"/>
              <a:t> bij het Rijksregister te gebeuren</a:t>
            </a:r>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36</a:t>
            </a:fld>
            <a:endParaRPr lang="en-GB" dirty="0"/>
          </a:p>
        </p:txBody>
      </p:sp>
    </p:spTree>
    <p:extLst>
      <p:ext uri="{BB962C8B-B14F-4D97-AF65-F5344CB8AC3E}">
        <p14:creationId xmlns:p14="http://schemas.microsoft.com/office/powerpoint/2010/main" val="2887938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Strategische</a:t>
            </a:r>
            <a:r>
              <a:rPr lang="fr-BE" altLang="en-US" dirty="0"/>
              <a:t> </a:t>
            </a:r>
            <a:r>
              <a:rPr lang="fr-BE" altLang="en-US" dirty="0" err="1"/>
              <a:t>krachtlijnen</a:t>
            </a:r>
            <a:r>
              <a:rPr lang="fr-BE" altLang="en-US" dirty="0"/>
              <a:t> </a:t>
            </a:r>
            <a:r>
              <a:rPr lang="fr-BE" altLang="en-US" dirty="0" err="1"/>
              <a:t>voor</a:t>
            </a:r>
            <a:r>
              <a:rPr lang="fr-BE" altLang="en-US" dirty="0"/>
              <a:t> 2017</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sp>
        <p:nvSpPr>
          <p:cNvPr id="5" name="Content Placeholder 2"/>
          <p:cNvSpPr>
            <a:spLocks noGrp="1"/>
          </p:cNvSpPr>
          <p:nvPr>
            <p:ph idx="1"/>
          </p:nvPr>
        </p:nvSpPr>
        <p:spPr/>
        <p:txBody>
          <a:bodyPr/>
          <a:lstStyle/>
          <a:p>
            <a:r>
              <a:rPr lang="en-US" dirty="0" smtClean="0"/>
              <a:t> </a:t>
            </a:r>
            <a:r>
              <a:rPr lang="en-US" dirty="0">
                <a:solidFill>
                  <a:srgbClr val="0082B8"/>
                </a:solidFill>
              </a:rPr>
              <a:t>194</a:t>
            </a:r>
            <a:r>
              <a:rPr lang="en-US" dirty="0" smtClean="0"/>
              <a:t> </a:t>
            </a:r>
            <a:r>
              <a:rPr lang="en-US" dirty="0" err="1"/>
              <a:t>aanvragen</a:t>
            </a:r>
            <a:r>
              <a:rPr lang="en-US" dirty="0"/>
              <a:t> </a:t>
            </a:r>
            <a:r>
              <a:rPr lang="en-US" dirty="0" err="1" smtClean="0"/>
              <a:t>waaronder</a:t>
            </a:r>
            <a:endParaRPr lang="en-US" dirty="0" smtClean="0"/>
          </a:p>
          <a:p>
            <a:endParaRPr lang="en-US" sz="400" dirty="0"/>
          </a:p>
          <a:p>
            <a:pPr lvl="1"/>
            <a:r>
              <a:rPr lang="nl-NL" dirty="0"/>
              <a:t>gegevensuitwisseling tussen RSVZ en de FOD Financiën betreffende de geregistreerde hypothecaire leningen en huurcontracten van zelfstandigen met het oog op het al dan niet toekennen van een vrijstelling van sociale bijdragen</a:t>
            </a:r>
          </a:p>
          <a:p>
            <a:pPr lvl="1"/>
            <a:endParaRPr lang="nl-NL" sz="400" dirty="0" smtClean="0"/>
          </a:p>
          <a:p>
            <a:pPr lvl="1"/>
            <a:r>
              <a:rPr lang="nl-NL" dirty="0"/>
              <a:t>uitbreiding van het project </a:t>
            </a:r>
            <a:r>
              <a:rPr lang="nl-NL" dirty="0" err="1"/>
              <a:t>Education</a:t>
            </a:r>
            <a:r>
              <a:rPr lang="nl-NL" dirty="0"/>
              <a:t>-Attestation naar alle netten van het Franstalig </a:t>
            </a:r>
            <a:r>
              <a:rPr lang="nl-NL" dirty="0" smtClean="0"/>
              <a:t>onderwijs</a:t>
            </a:r>
          </a:p>
          <a:p>
            <a:pPr lvl="1"/>
            <a:endParaRPr lang="nl-BE" sz="400" dirty="0" smtClean="0"/>
          </a:p>
          <a:p>
            <a:pPr lvl="1"/>
            <a:r>
              <a:rPr lang="nl-NL" dirty="0" smtClean="0"/>
              <a:t>aansluiting </a:t>
            </a:r>
            <a:r>
              <a:rPr lang="nl-NL" dirty="0"/>
              <a:t>van het Belgische netwerk op het EESSI-platform,   waarbij de KSZ de rol vervult van uniek « </a:t>
            </a:r>
            <a:r>
              <a:rPr lang="nl-NL" dirty="0" err="1"/>
              <a:t>forwaring</a:t>
            </a:r>
            <a:r>
              <a:rPr lang="nl-NL" dirty="0"/>
              <a:t> point » voor België tussen het Europese netwerk en de bevoegde Belgische instelling voor sociale </a:t>
            </a:r>
            <a:r>
              <a:rPr lang="nl-NL" dirty="0" smtClean="0"/>
              <a:t>zekerheid</a:t>
            </a:r>
            <a:endParaRPr lang="nl-NL" dirty="0"/>
          </a:p>
          <a:p>
            <a:pPr lvl="1"/>
            <a:endParaRPr lang="en-US" dirty="0"/>
          </a:p>
        </p:txBody>
      </p:sp>
    </p:spTree>
    <p:extLst>
      <p:ext uri="{BB962C8B-B14F-4D97-AF65-F5344CB8AC3E}">
        <p14:creationId xmlns:p14="http://schemas.microsoft.com/office/powerpoint/2010/main" val="495058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 y="4869160"/>
            <a:ext cx="9144000" cy="198884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2457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99084"/>
          </a:xfrm>
          <a:prstGeom prst="rect">
            <a:avLst/>
          </a:prstGeom>
        </p:spPr>
      </p:pic>
      <p:sp>
        <p:nvSpPr>
          <p:cNvPr id="8" name="Rectangle 7"/>
          <p:cNvSpPr/>
          <p:nvPr/>
        </p:nvSpPr>
        <p:spPr>
          <a:xfrm>
            <a:off x="323528" y="620688"/>
            <a:ext cx="4896544" cy="1477328"/>
          </a:xfrm>
          <a:prstGeom prst="rect">
            <a:avLst/>
          </a:prstGeom>
        </p:spPr>
        <p:txBody>
          <a:bodyPr wrap="square">
            <a:spAutoFit/>
          </a:bodyPr>
          <a:lstStyle/>
          <a:p>
            <a:pPr eaLnBrk="1" hangingPunct="1">
              <a:defRPr/>
            </a:pPr>
            <a:r>
              <a:rPr lang="fr-BE" sz="3000" dirty="0" smtClean="0">
                <a:solidFill>
                  <a:schemeClr val="bg1"/>
                </a:solidFill>
                <a:latin typeface="+mj-lt"/>
              </a:rPr>
              <a:t>GSS </a:t>
            </a:r>
          </a:p>
          <a:p>
            <a:pPr eaLnBrk="1" hangingPunct="1">
              <a:defRPr/>
            </a:pPr>
            <a:r>
              <a:rPr lang="fr-BE" sz="3000" dirty="0" err="1" smtClean="0">
                <a:solidFill>
                  <a:schemeClr val="bg1"/>
                </a:solidFill>
                <a:latin typeface="+mj-lt"/>
              </a:rPr>
              <a:t>eID</a:t>
            </a:r>
            <a:endParaRPr lang="fr-BE" sz="3000" dirty="0">
              <a:solidFill>
                <a:schemeClr val="bg1"/>
              </a:solidFill>
              <a:latin typeface="+mj-lt"/>
            </a:endParaRPr>
          </a:p>
          <a:p>
            <a:pPr eaLnBrk="1" hangingPunct="1">
              <a:defRPr/>
            </a:pPr>
            <a:r>
              <a:rPr lang="fr-BE" sz="3000" dirty="0" err="1" smtClean="0">
                <a:solidFill>
                  <a:schemeClr val="bg1"/>
                </a:solidFill>
                <a:latin typeface="+mj-lt"/>
              </a:rPr>
              <a:t>eBox</a:t>
            </a:r>
            <a:endParaRPr lang="en-US" sz="3000" dirty="0">
              <a:solidFill>
                <a:schemeClr val="bg1"/>
              </a:solidFill>
              <a:latin typeface="+mj-lt"/>
            </a:endParaRPr>
          </a:p>
        </p:txBody>
      </p:sp>
    </p:spTree>
    <p:extLst>
      <p:ext uri="{BB962C8B-B14F-4D97-AF65-F5344CB8AC3E}">
        <p14:creationId xmlns:p14="http://schemas.microsoft.com/office/powerpoint/2010/main" val="2427131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6406" y="1196752"/>
            <a:ext cx="8229600" cy="5112568"/>
          </a:xfrm>
        </p:spPr>
        <p:txBody>
          <a:bodyPr>
            <a:normAutofit/>
          </a:bodyPr>
          <a:lstStyle/>
          <a:p>
            <a:pPr>
              <a:defRPr/>
            </a:pPr>
            <a:r>
              <a:rPr lang="nl-NL" sz="2000" dirty="0"/>
              <a:t>a</a:t>
            </a:r>
            <a:r>
              <a:rPr lang="nl-NL" sz="2000" dirty="0" smtClean="0"/>
              <a:t>lle </a:t>
            </a:r>
            <a:r>
              <a:rPr lang="nl-NL" sz="2000" dirty="0"/>
              <a:t>sociaal verzekerden de aanvullende rechten laten genieten waarop zij recht hebben en hen daarbij zoveel mogelijk administratieve formaliteiten besparen, door rekening te houden met hun reële sociale situatie</a:t>
            </a:r>
          </a:p>
          <a:p>
            <a:pPr>
              <a:defRPr/>
            </a:pPr>
            <a:r>
              <a:rPr lang="nl-NL" sz="2000" dirty="0" smtClean="0"/>
              <a:t>‘non-take-up’ </a:t>
            </a:r>
            <a:r>
              <a:rPr lang="nl-NL" sz="2000" dirty="0"/>
              <a:t>vermijden</a:t>
            </a:r>
          </a:p>
          <a:p>
            <a:pPr>
              <a:defRPr/>
            </a:pPr>
            <a:r>
              <a:rPr lang="nl-NL" sz="2000" dirty="0" smtClean="0"/>
              <a:t>aanpak : 2 </a:t>
            </a:r>
            <a:r>
              <a:rPr lang="nl-NL" sz="2000" dirty="0"/>
              <a:t>complementaire methoden</a:t>
            </a:r>
          </a:p>
          <a:p>
            <a:pPr lvl="1">
              <a:defRPr/>
            </a:pPr>
            <a:r>
              <a:rPr lang="nl-NL" sz="1800" dirty="0"/>
              <a:t>online raadpleging van de authentieke bronnen, indien beschikbaar en performant genoeg</a:t>
            </a:r>
          </a:p>
          <a:p>
            <a:pPr lvl="1">
              <a:defRPr/>
            </a:pPr>
            <a:r>
              <a:rPr lang="nl-NL" sz="1800" dirty="0"/>
              <a:t>opbouw van een </a:t>
            </a:r>
            <a:r>
              <a:rPr lang="nl-NL" sz="1800" dirty="0" smtClean="0"/>
              <a:t>buffergegevensbank</a:t>
            </a:r>
            <a:r>
              <a:rPr lang="nl-NL" sz="1800" dirty="0"/>
              <a:t>,  gevoed door de authentieke </a:t>
            </a:r>
            <a:r>
              <a:rPr lang="nl-NL" sz="1800" dirty="0" smtClean="0"/>
              <a:t>bronnen</a:t>
            </a:r>
          </a:p>
          <a:p>
            <a:pPr lvl="2">
              <a:defRPr/>
            </a:pPr>
            <a:r>
              <a:rPr lang="nl-NL" sz="1400" dirty="0" smtClean="0"/>
              <a:t>sociale statuten die noodzakelijk zijn voor de toekenning van rechten [meest gevraagde statuten (RVV, leefloon, IGO, handicap…)]</a:t>
            </a:r>
          </a:p>
          <a:p>
            <a:pPr lvl="2">
              <a:defRPr/>
            </a:pPr>
            <a:r>
              <a:rPr lang="nl-NL" sz="1400" dirty="0" smtClean="0"/>
              <a:t>enkel basisgegevens voor enkel potentiële rechthebbenden</a:t>
            </a:r>
          </a:p>
          <a:p>
            <a:pPr lvl="2">
              <a:defRPr/>
            </a:pPr>
            <a:r>
              <a:rPr lang="nl-NL" sz="1400" dirty="0" smtClean="0"/>
              <a:t>slechts tijdelijk opgeslagen</a:t>
            </a:r>
          </a:p>
          <a:p>
            <a:pPr lvl="2">
              <a:defRPr/>
            </a:pPr>
            <a:r>
              <a:rPr lang="nl-NL" sz="1400" dirty="0" smtClean="0"/>
              <a:t>met aanvullende nuttige gegevens (de geboortedatum van een persoon, de postcode van de woonplaats, de gezinssamenstelling)</a:t>
            </a:r>
          </a:p>
          <a:p>
            <a:pPr lvl="2">
              <a:defRPr/>
            </a:pPr>
            <a:r>
              <a:rPr lang="nl-NL" sz="1400" dirty="0" smtClean="0"/>
              <a:t>volgens een model dat gemakkelijk </a:t>
            </a:r>
            <a:r>
              <a:rPr lang="nl-NL" sz="1400" dirty="0" err="1" smtClean="0"/>
              <a:t>uitbreidbaar</a:t>
            </a:r>
            <a:r>
              <a:rPr lang="nl-NL" sz="1400" dirty="0" smtClean="0"/>
              <a:t> is tot nieuwe statuten</a:t>
            </a:r>
          </a:p>
          <a:p>
            <a:pPr lvl="2">
              <a:defRPr/>
            </a:pPr>
            <a:r>
              <a:rPr lang="nl-NL" sz="1400" dirty="0" smtClean="0"/>
              <a:t>regelmatige bijwerking (driemaandelijks)</a:t>
            </a:r>
          </a:p>
          <a:p>
            <a:pPr lvl="2">
              <a:defRPr/>
            </a:pPr>
            <a:r>
              <a:rPr lang="nl-NL" sz="1400" dirty="0" smtClean="0"/>
              <a:t>opstellen van beslissingstabellen (regels per klant)</a:t>
            </a:r>
            <a:endParaRPr lang="nl-NL" sz="1400" dirty="0"/>
          </a:p>
          <a:p>
            <a:pPr lvl="1">
              <a:defRPr/>
            </a:pPr>
            <a:endParaRPr lang="nl-NL" sz="1800" dirty="0" smtClean="0"/>
          </a:p>
          <a:p>
            <a:pPr>
              <a:defRPr/>
            </a:pPr>
            <a:endParaRPr lang="fr-FR" sz="2200" dirty="0" smtClean="0"/>
          </a:p>
          <a:p>
            <a:pPr marL="0" indent="0" eaLnBrk="1" hangingPunct="1">
              <a:buNone/>
              <a:defRPr/>
            </a:pPr>
            <a:endParaRPr lang="fr-BE" altLang="en-US" dirty="0" smtClean="0"/>
          </a:p>
        </p:txBody>
      </p:sp>
      <p:sp>
        <p:nvSpPr>
          <p:cNvPr id="4" name="Slide Number Placeholder 3"/>
          <p:cNvSpPr>
            <a:spLocks noGrp="1"/>
          </p:cNvSpPr>
          <p:nvPr>
            <p:ph type="sldNum" sz="quarter" idx="10"/>
          </p:nvPr>
        </p:nvSpPr>
        <p:spPr/>
        <p:txBody>
          <a:bodyPr/>
          <a:lstStyle/>
          <a:p>
            <a:pPr>
              <a:defRPr/>
            </a:pPr>
            <a:fld id="{13CDAF44-4C59-4995-8370-C121B76B4427}" type="slidenum">
              <a:rPr lang="en-GB" smtClean="0"/>
              <a:pPr>
                <a:defRPr/>
              </a:pPr>
              <a:t>39</a:t>
            </a:fld>
            <a:endParaRPr lang="en-GB" dirty="0"/>
          </a:p>
        </p:txBody>
      </p:sp>
      <p:sp>
        <p:nvSpPr>
          <p:cNvPr id="2" name="Title 1"/>
          <p:cNvSpPr>
            <a:spLocks noGrp="1"/>
          </p:cNvSpPr>
          <p:nvPr>
            <p:ph type="title"/>
          </p:nvPr>
        </p:nvSpPr>
        <p:spPr>
          <a:xfrm>
            <a:off x="107504" y="188640"/>
            <a:ext cx="9036496" cy="922114"/>
          </a:xfrm>
        </p:spPr>
        <p:txBody>
          <a:bodyPr>
            <a:noAutofit/>
          </a:bodyPr>
          <a:lstStyle/>
          <a:p>
            <a:r>
              <a:rPr lang="nl-NL" altLang="en-US" sz="3000" dirty="0" smtClean="0">
                <a:cs typeface="Arial" charset="0"/>
                <a:sym typeface="Arial" charset="0"/>
              </a:rPr>
              <a:t>Geharmoniseerde </a:t>
            </a:r>
            <a:r>
              <a:rPr lang="nl-NL" altLang="en-US" sz="3000" dirty="0">
                <a:cs typeface="Arial" charset="0"/>
                <a:sym typeface="Arial" charset="0"/>
              </a:rPr>
              <a:t>sociale statuten - </a:t>
            </a:r>
            <a:r>
              <a:rPr lang="nl-NL" altLang="en-US" sz="3000" dirty="0" smtClean="0">
                <a:cs typeface="Arial" charset="0"/>
                <a:sym typeface="Arial" charset="0"/>
              </a:rPr>
              <a:t>afgeleide </a:t>
            </a:r>
            <a:r>
              <a:rPr lang="nl-NL" altLang="en-US" sz="3000" dirty="0" smtClean="0">
                <a:cs typeface="Arial" charset="0"/>
                <a:sym typeface="Arial" charset="0"/>
              </a:rPr>
              <a:t>rechten</a:t>
            </a:r>
            <a:endParaRPr lang="en-US" sz="3000" dirty="0"/>
          </a:p>
        </p:txBody>
      </p:sp>
    </p:spTree>
    <p:extLst>
      <p:ext uri="{BB962C8B-B14F-4D97-AF65-F5344CB8AC3E}">
        <p14:creationId xmlns:p14="http://schemas.microsoft.com/office/powerpoint/2010/main" val="3734383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r-BE" altLang="en-US" dirty="0" err="1" smtClean="0"/>
              <a:t>Facts</a:t>
            </a:r>
            <a:r>
              <a:rPr lang="fr-BE" altLang="en-US" dirty="0" smtClean="0"/>
              <a:t> &amp; Figures 2016</a:t>
            </a:r>
            <a:endParaRPr lang="en-US" altLang="en-US" dirty="0" smtClean="0"/>
          </a:p>
        </p:txBody>
      </p:sp>
      <p:sp>
        <p:nvSpPr>
          <p:cNvPr id="16387" name="Content Placeholder 2"/>
          <p:cNvSpPr>
            <a:spLocks noGrp="1"/>
          </p:cNvSpPr>
          <p:nvPr>
            <p:ph idx="1"/>
          </p:nvPr>
        </p:nvSpPr>
        <p:spPr>
          <a:xfrm>
            <a:off x="457200" y="1557338"/>
            <a:ext cx="8229600" cy="5112022"/>
          </a:xfrm>
        </p:spPr>
        <p:txBody>
          <a:bodyPr>
            <a:normAutofit fontScale="92500" lnSpcReduction="20000"/>
          </a:bodyPr>
          <a:lstStyle/>
          <a:p>
            <a:pPr marL="358775"/>
            <a:r>
              <a:rPr lang="fr-BE" altLang="en-US" sz="2800" dirty="0" smtClean="0"/>
              <a:t>Registre national et</a:t>
            </a:r>
            <a:r>
              <a:rPr lang="fr-BE" altLang="en-US" sz="2800" i="1" dirty="0" smtClean="0"/>
              <a:t> </a:t>
            </a:r>
            <a:r>
              <a:rPr lang="fr-BE" altLang="en-US" sz="2800" dirty="0" smtClean="0"/>
              <a:t>registres BCSS</a:t>
            </a:r>
          </a:p>
          <a:p>
            <a:pPr marL="358775"/>
            <a:endParaRPr lang="fr-FR" altLang="en-US" sz="500" dirty="0" smtClean="0"/>
          </a:p>
          <a:p>
            <a:pPr lvl="1"/>
            <a:r>
              <a:rPr lang="fr-FR" altLang="en-US" sz="2200" dirty="0" smtClean="0"/>
              <a:t> </a:t>
            </a:r>
            <a:r>
              <a:rPr lang="fr-FR" altLang="en-US" sz="2200" dirty="0" smtClean="0">
                <a:solidFill>
                  <a:srgbClr val="0082B8"/>
                </a:solidFill>
              </a:rPr>
              <a:t>52.133</a:t>
            </a:r>
            <a:r>
              <a:rPr lang="fr-FR" altLang="en-US" sz="2200" dirty="0" smtClean="0"/>
              <a:t> remplacements de numéros d’identification dans les registres BCSS et </a:t>
            </a:r>
            <a:r>
              <a:rPr lang="fr-FR" altLang="en-US" sz="2200" dirty="0">
                <a:solidFill>
                  <a:srgbClr val="0082B8"/>
                </a:solidFill>
              </a:rPr>
              <a:t>11.339</a:t>
            </a:r>
            <a:r>
              <a:rPr lang="fr-FR" altLang="en-US" sz="2200" dirty="0" smtClean="0">
                <a:solidFill>
                  <a:srgbClr val="FF0000"/>
                </a:solidFill>
              </a:rPr>
              <a:t> </a:t>
            </a:r>
            <a:r>
              <a:rPr lang="fr-FR" altLang="en-US" sz="2200" dirty="0" smtClean="0"/>
              <a:t>améliorations de données d’identification </a:t>
            </a:r>
          </a:p>
          <a:p>
            <a:pPr lvl="1"/>
            <a:r>
              <a:rPr lang="fr-FR" altLang="en-US" sz="2200" dirty="0" smtClean="0"/>
              <a:t> </a:t>
            </a:r>
            <a:r>
              <a:rPr lang="fr-FR" altLang="en-US" sz="2200" dirty="0" smtClean="0">
                <a:solidFill>
                  <a:srgbClr val="0082B8"/>
                </a:solidFill>
              </a:rPr>
              <a:t>8.384</a:t>
            </a:r>
            <a:r>
              <a:rPr lang="fr-FR" altLang="en-US" sz="2200" dirty="0" smtClean="0"/>
              <a:t> mutations de personnes radiées (+ pièces probantes) adressées au Registre national</a:t>
            </a:r>
          </a:p>
          <a:p>
            <a:pPr lvl="1"/>
            <a:r>
              <a:rPr lang="fr-FR" altLang="en-US" sz="2200" dirty="0" smtClean="0"/>
              <a:t> </a:t>
            </a:r>
            <a:r>
              <a:rPr lang="fr-FR" altLang="en-US" sz="2200" dirty="0">
                <a:solidFill>
                  <a:srgbClr val="0082B8"/>
                </a:solidFill>
              </a:rPr>
              <a:t>83.324</a:t>
            </a:r>
            <a:r>
              <a:rPr lang="fr-FR" altLang="en-US" sz="2200" dirty="0" smtClean="0"/>
              <a:t> autres modifications des données signalétiques de personnes radiées</a:t>
            </a:r>
          </a:p>
          <a:p>
            <a:pPr lvl="1"/>
            <a:endParaRPr lang="fr-FR" altLang="en-US" sz="500" dirty="0" smtClean="0"/>
          </a:p>
          <a:p>
            <a:pPr marL="358775"/>
            <a:r>
              <a:rPr lang="fr-BE" altLang="en-US" sz="2800" dirty="0"/>
              <a:t>gestion des </a:t>
            </a:r>
            <a:r>
              <a:rPr lang="fr-BE" altLang="en-US" sz="2800" dirty="0" smtClean="0"/>
              <a:t>programmes</a:t>
            </a:r>
          </a:p>
          <a:p>
            <a:pPr marL="358775"/>
            <a:endParaRPr lang="fr-BE" altLang="en-US" sz="500" dirty="0" smtClean="0"/>
          </a:p>
          <a:p>
            <a:pPr marL="758825" lvl="1"/>
            <a:r>
              <a:rPr lang="en-US" altLang="en-US" sz="2200" dirty="0" smtClean="0"/>
              <a:t> </a:t>
            </a:r>
            <a:r>
              <a:rPr lang="en-US" sz="2200" dirty="0" smtClean="0">
                <a:solidFill>
                  <a:srgbClr val="0082B8"/>
                </a:solidFill>
              </a:rPr>
              <a:t>21.232.941</a:t>
            </a:r>
            <a:r>
              <a:rPr lang="en-US" altLang="en-US" sz="2200" dirty="0" smtClean="0"/>
              <a:t> </a:t>
            </a:r>
            <a:r>
              <a:rPr lang="fr-FR" altLang="en-US" sz="2200" i="1" dirty="0" smtClean="0"/>
              <a:t> </a:t>
            </a:r>
            <a:r>
              <a:rPr lang="fr-FR" altLang="en-US" sz="2200" dirty="0"/>
              <a:t>personnes différentes </a:t>
            </a:r>
            <a:r>
              <a:rPr lang="fr-FR" altLang="en-US" sz="2200" dirty="0" smtClean="0"/>
              <a:t>dans </a:t>
            </a:r>
            <a:r>
              <a:rPr lang="fr-FR" altLang="en-US" sz="2200" dirty="0"/>
              <a:t>le répertoire des références</a:t>
            </a:r>
          </a:p>
          <a:p>
            <a:pPr marL="758825" lvl="1"/>
            <a:r>
              <a:rPr lang="fr-FR" altLang="en-US" sz="2200" dirty="0" smtClean="0"/>
              <a:t>en </a:t>
            </a:r>
            <a:r>
              <a:rPr lang="fr-FR" altLang="en-US" sz="2200" dirty="0"/>
              <a:t>moyenne toute personne est connue dans </a:t>
            </a:r>
            <a:r>
              <a:rPr lang="fr-FR" altLang="en-US" sz="2200" dirty="0" smtClean="0">
                <a:solidFill>
                  <a:srgbClr val="0082B8"/>
                </a:solidFill>
              </a:rPr>
              <a:t>12,65</a:t>
            </a:r>
            <a:r>
              <a:rPr lang="fr-FR" altLang="en-US" sz="2200" i="1" dirty="0" smtClean="0"/>
              <a:t> </a:t>
            </a:r>
            <a:r>
              <a:rPr lang="fr-FR" altLang="en-US" sz="2200" dirty="0"/>
              <a:t>secteurs</a:t>
            </a:r>
          </a:p>
          <a:p>
            <a:pPr marL="758825" lvl="1"/>
            <a:r>
              <a:rPr lang="en-US" altLang="en-US" sz="2200" dirty="0" smtClean="0">
                <a:solidFill>
                  <a:schemeClr val="bg1"/>
                </a:solidFill>
              </a:rPr>
              <a:t> </a:t>
            </a:r>
            <a:r>
              <a:rPr lang="en-US" altLang="en-US" sz="2200" dirty="0" smtClean="0">
                <a:solidFill>
                  <a:srgbClr val="0082B8"/>
                </a:solidFill>
              </a:rPr>
              <a:t>231.849.054</a:t>
            </a:r>
            <a:r>
              <a:rPr lang="fr-FR" altLang="en-US" sz="2200" dirty="0" smtClean="0"/>
              <a:t> </a:t>
            </a:r>
            <a:r>
              <a:rPr lang="fr-FR" altLang="en-US" sz="2200" dirty="0"/>
              <a:t>‘dossiers actifs’ dans le répertoire des personnes</a:t>
            </a:r>
          </a:p>
          <a:p>
            <a:pPr marL="758825" lvl="1"/>
            <a:r>
              <a:rPr lang="fr-FR" altLang="en-US" sz="2200" dirty="0" smtClean="0"/>
              <a:t>traitements </a:t>
            </a:r>
            <a:r>
              <a:rPr lang="fr-FR" altLang="en-US" sz="2200" dirty="0"/>
              <a:t>dans les 7 jours des </a:t>
            </a:r>
            <a:r>
              <a:rPr lang="fr-FR" altLang="en-US" sz="2200" dirty="0">
                <a:solidFill>
                  <a:srgbClr val="0082B8"/>
                </a:solidFill>
              </a:rPr>
              <a:t>1.669</a:t>
            </a:r>
            <a:r>
              <a:rPr lang="fr-FR" altLang="en-US" sz="2200" dirty="0" smtClean="0"/>
              <a:t> demandes &gt; des huissiers de justice concernant </a:t>
            </a:r>
            <a:r>
              <a:rPr lang="fr-FR" altLang="en-US" sz="2200" dirty="0"/>
              <a:t>l’accès à des données sociales à caractère </a:t>
            </a:r>
            <a:r>
              <a:rPr lang="fr-FR" altLang="en-US" sz="2200" dirty="0" smtClean="0"/>
              <a:t>personnel </a:t>
            </a:r>
            <a:br>
              <a:rPr lang="fr-FR" altLang="en-US" sz="2200" dirty="0" smtClean="0"/>
            </a:br>
            <a:endParaRPr lang="fr-FR" altLang="en-US" sz="2200" dirty="0"/>
          </a:p>
        </p:txBody>
      </p:sp>
      <p:sp>
        <p:nvSpPr>
          <p:cNvPr id="4" name="Slide Number Placeholder 3"/>
          <p:cNvSpPr>
            <a:spLocks noGrp="1"/>
          </p:cNvSpPr>
          <p:nvPr>
            <p:ph type="sldNum" sz="quarter" idx="10"/>
          </p:nvPr>
        </p:nvSpPr>
        <p:spPr/>
        <p:txBody>
          <a:bodyPr/>
          <a:lstStyle/>
          <a:p>
            <a:pPr>
              <a:defRPr/>
            </a:pPr>
            <a:fld id="{14BDAAAA-7080-4706-9A75-5C60FD0F9F6B}" type="slidenum">
              <a:rPr lang="en-GB" smtClean="0"/>
              <a:pPr>
                <a:defRPr/>
              </a:pPr>
              <a:t>4</a:t>
            </a:fld>
            <a:endParaRPr lang="en-GB" dirty="0"/>
          </a:p>
        </p:txBody>
      </p:sp>
    </p:spTree>
    <p:extLst>
      <p:ext uri="{BB962C8B-B14F-4D97-AF65-F5344CB8AC3E}">
        <p14:creationId xmlns:p14="http://schemas.microsoft.com/office/powerpoint/2010/main" val="4273288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nl-NL" dirty="0" smtClean="0"/>
              <a:t>voorstel </a:t>
            </a:r>
            <a:r>
              <a:rPr lang="nl-NL" dirty="0"/>
              <a:t>(‘legoblokjesfilosofie’)</a:t>
            </a:r>
          </a:p>
          <a:p>
            <a:pPr lvl="1"/>
            <a:r>
              <a:rPr lang="nl-NL" dirty="0"/>
              <a:t>standaardisatie van de feitelijke gegevens waarmee rekening wordt gehouden en het tijdstip of periode waarover ze beschikbaar moeten zijn</a:t>
            </a:r>
          </a:p>
          <a:p>
            <a:pPr lvl="1"/>
            <a:r>
              <a:rPr lang="nl-NL" dirty="0"/>
              <a:t>vastlegging van de criteria op basis van die feitelijke gegevens</a:t>
            </a:r>
          </a:p>
          <a:p>
            <a:pPr lvl="1"/>
            <a:r>
              <a:rPr lang="nl-NL" dirty="0"/>
              <a:t>doet geen afbreuk aan beleidsautonomie</a:t>
            </a:r>
          </a:p>
          <a:p>
            <a:r>
              <a:rPr lang="nl-NL" dirty="0"/>
              <a:t>stand van zaken</a:t>
            </a:r>
          </a:p>
          <a:p>
            <a:pPr lvl="1"/>
            <a:r>
              <a:rPr lang="nl-NL" dirty="0"/>
              <a:t>de gegevens van 3 authentieke bronnen (FOD SZ, FPD en POD MI) en van het Rijksregister zijn in productie beschikbaar </a:t>
            </a:r>
            <a:endParaRPr lang="nl-NL" dirty="0" smtClean="0"/>
          </a:p>
          <a:p>
            <a:pPr lvl="1"/>
            <a:r>
              <a:rPr lang="nl-NL" dirty="0" smtClean="0"/>
              <a:t>de eerste </a:t>
            </a:r>
            <a:r>
              <a:rPr lang="nl-NL" dirty="0" err="1" smtClean="0"/>
              <a:t>use</a:t>
            </a:r>
            <a:r>
              <a:rPr lang="nl-NL" dirty="0" smtClean="0"/>
              <a:t> case voor de buffergegevensbank is het sociaal tarief voor gas en elektriciteit (de levering is in productie sinds juli 2016)</a:t>
            </a:r>
          </a:p>
          <a:p>
            <a:pPr lvl="1"/>
            <a:r>
              <a:rPr lang="nl-NL" dirty="0" err="1"/>
              <a:t>Aquaflanders</a:t>
            </a:r>
            <a:r>
              <a:rPr lang="nl-NL" dirty="0"/>
              <a:t> en de Vlaamse Milieumaatschappij (VMM) gaan de buffer-database gebruiken in het kader van de toekenning van vrijstellingen of voordelen voor zuivering van het afwater in Vlaanderen</a:t>
            </a:r>
            <a:endParaRPr lang="nl-NL" dirty="0" smtClean="0"/>
          </a:p>
          <a:p>
            <a:r>
              <a:rPr lang="nl-NL" dirty="0" smtClean="0"/>
              <a:t>enkele </a:t>
            </a:r>
            <a:r>
              <a:rPr lang="nl-NL" dirty="0"/>
              <a:t>voorbeelden van exploitatie van de </a:t>
            </a:r>
            <a:r>
              <a:rPr lang="nl-NL" dirty="0" smtClean="0"/>
              <a:t>buffergegevensbank </a:t>
            </a:r>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sp>
        <p:nvSpPr>
          <p:cNvPr id="6" name="Title 1"/>
          <p:cNvSpPr>
            <a:spLocks noGrp="1"/>
          </p:cNvSpPr>
          <p:nvPr>
            <p:ph type="title"/>
          </p:nvPr>
        </p:nvSpPr>
        <p:spPr>
          <a:xfrm>
            <a:off x="107504" y="188640"/>
            <a:ext cx="9036496" cy="922114"/>
          </a:xfrm>
        </p:spPr>
        <p:txBody>
          <a:bodyPr>
            <a:noAutofit/>
          </a:bodyPr>
          <a:lstStyle/>
          <a:p>
            <a:r>
              <a:rPr lang="nl-NL" altLang="en-US" sz="3000" dirty="0" smtClean="0">
                <a:cs typeface="Arial" charset="0"/>
                <a:sym typeface="Arial" charset="0"/>
              </a:rPr>
              <a:t>Geharmoniseerde </a:t>
            </a:r>
            <a:r>
              <a:rPr lang="nl-NL" altLang="en-US" sz="3000" dirty="0">
                <a:cs typeface="Arial" charset="0"/>
                <a:sym typeface="Arial" charset="0"/>
              </a:rPr>
              <a:t>sociale statuten - </a:t>
            </a:r>
            <a:r>
              <a:rPr lang="nl-NL" altLang="en-US" sz="3000" dirty="0" smtClean="0">
                <a:cs typeface="Arial" charset="0"/>
                <a:sym typeface="Arial" charset="0"/>
              </a:rPr>
              <a:t>afgeleide </a:t>
            </a:r>
            <a:r>
              <a:rPr lang="nl-NL" altLang="en-US" sz="3000" dirty="0" smtClean="0">
                <a:cs typeface="Arial" charset="0"/>
                <a:sym typeface="Arial" charset="0"/>
              </a:rPr>
              <a:t>rechten</a:t>
            </a:r>
            <a:endParaRPr lang="en-US" sz="3000" dirty="0"/>
          </a:p>
        </p:txBody>
      </p:sp>
    </p:spTree>
    <p:extLst>
      <p:ext uri="{BB962C8B-B14F-4D97-AF65-F5344CB8AC3E}">
        <p14:creationId xmlns:p14="http://schemas.microsoft.com/office/powerpoint/2010/main" val="3493612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a:t>
            </a:r>
            <a:r>
              <a:rPr lang="fr-BE" altLang="en-US" dirty="0" smtClean="0">
                <a:cs typeface="Arial" charset="0"/>
                <a:sym typeface="Arial" charset="0"/>
              </a:rPr>
              <a:t>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graphicFrame>
        <p:nvGraphicFramePr>
          <p:cNvPr id="8" name="Content Placeholder 3"/>
          <p:cNvGraphicFramePr>
            <a:graphicFrameLocks/>
          </p:cNvGraphicFramePr>
          <p:nvPr>
            <p:extLst>
              <p:ext uri="{D42A27DB-BD31-4B8C-83A1-F6EECF244321}">
                <p14:modId xmlns:p14="http://schemas.microsoft.com/office/powerpoint/2010/main" val="529472391"/>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gridCol w="925760"/>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2040892567"/>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gridCol w="936104"/>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BIM - RVT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94398576"/>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13321163"/>
              </p:ext>
            </p:extLst>
          </p:nvPr>
        </p:nvGraphicFramePr>
        <p:xfrm>
          <a:off x="3995936" y="3356992"/>
          <a:ext cx="1656184" cy="1152128"/>
        </p:xfrm>
        <a:graphic>
          <a:graphicData uri="http://schemas.openxmlformats.org/drawingml/2006/table">
            <a:tbl>
              <a:tblPr firstRow="1" bandRow="1">
                <a:tableStyleId>{5C22544A-7EE6-4342-B048-85BDC9FD1C3A}</a:tableStyleId>
              </a:tblPr>
              <a:tblGrid>
                <a:gridCol w="1656184"/>
              </a:tblGrid>
              <a:tr h="1152128">
                <a:tc>
                  <a:txBody>
                    <a:bodyPr/>
                    <a:lstStyle/>
                    <a:p>
                      <a:pPr algn="ctr"/>
                      <a:r>
                        <a:rPr lang="fr-BE" sz="1600" b="0" dirty="0" smtClean="0">
                          <a:solidFill>
                            <a:sysClr val="windowText" lastClr="000000"/>
                          </a:solidFill>
                        </a:rPr>
                        <a:t>Tarif social</a:t>
                      </a:r>
                      <a:r>
                        <a:rPr lang="fr-BE" sz="1600" b="0" baseline="0" dirty="0" smtClean="0">
                          <a:solidFill>
                            <a:sysClr val="windowText" lastClr="000000"/>
                          </a:solidFill>
                        </a:rPr>
                        <a:t> </a:t>
                      </a:r>
                    </a:p>
                    <a:p>
                      <a:pPr algn="ctr"/>
                      <a:r>
                        <a:rPr lang="fr-BE" sz="1600" b="0" dirty="0" smtClean="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39420571"/>
              </p:ext>
            </p:extLst>
          </p:nvPr>
        </p:nvGraphicFramePr>
        <p:xfrm>
          <a:off x="6156176" y="3634224"/>
          <a:ext cx="1728192" cy="579120"/>
        </p:xfrm>
        <a:graphic>
          <a:graphicData uri="http://schemas.openxmlformats.org/drawingml/2006/table">
            <a:tbl>
              <a:tblPr firstRow="1" bandRow="1">
                <a:tableStyleId>{5C22544A-7EE6-4342-B048-85BDC9FD1C3A}</a:tableStyleId>
              </a:tblPr>
              <a:tblGrid>
                <a:gridCol w="1728192"/>
              </a:tblGrid>
              <a:tr h="576064">
                <a:tc>
                  <a:txBody>
                    <a:bodyPr/>
                    <a:lstStyle/>
                    <a:p>
                      <a:pPr algn="ctr"/>
                      <a:r>
                        <a:rPr lang="fr-BE" sz="1600" b="0" dirty="0" smtClean="0">
                          <a:solidFill>
                            <a:sysClr val="windowText" lastClr="000000"/>
                          </a:solidFill>
                        </a:rPr>
                        <a:t>SPF Economie </a:t>
                      </a:r>
                    </a:p>
                    <a:p>
                      <a:pPr algn="ctr"/>
                      <a:r>
                        <a:rPr lang="fr-BE" sz="1600" b="0" dirty="0" smtClean="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3" name="Straight Arrow Connector 12"/>
          <p:cNvCxnSpPr/>
          <p:nvPr/>
        </p:nvCxnSpPr>
        <p:spPr>
          <a:xfrm>
            <a:off x="2555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5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5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55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55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98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757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81188155"/>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gridCol w="925760"/>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110764032"/>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gridCol w="936104"/>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BIM - RVT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70135913"/>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51885947"/>
              </p:ext>
            </p:extLst>
          </p:nvPr>
        </p:nvGraphicFramePr>
        <p:xfrm>
          <a:off x="3995936" y="3346192"/>
          <a:ext cx="1584176" cy="1152128"/>
        </p:xfrm>
        <a:graphic>
          <a:graphicData uri="http://schemas.openxmlformats.org/drawingml/2006/table">
            <a:tbl>
              <a:tblPr firstRow="1" bandRow="1">
                <a:tableStyleId>{5C22544A-7EE6-4342-B048-85BDC9FD1C3A}</a:tableStyleId>
              </a:tblPr>
              <a:tblGrid>
                <a:gridCol w="1584176"/>
              </a:tblGrid>
              <a:tr h="1152128">
                <a:tc>
                  <a:txBody>
                    <a:bodyPr/>
                    <a:lstStyle/>
                    <a:p>
                      <a:pPr algn="ctr"/>
                      <a:r>
                        <a:rPr lang="fr-BE" sz="1600" b="0" dirty="0" smtClean="0">
                          <a:solidFill>
                            <a:sysClr val="windowText" lastClr="000000"/>
                          </a:solidFill>
                        </a:rPr>
                        <a:t>Réduction </a:t>
                      </a:r>
                    </a:p>
                    <a:p>
                      <a:pPr algn="ctr"/>
                      <a:r>
                        <a:rPr lang="fr-BE" sz="1600" b="0" dirty="0" smtClean="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87690235"/>
              </p:ext>
            </p:extLst>
          </p:nvPr>
        </p:nvGraphicFramePr>
        <p:xfrm>
          <a:off x="6084168" y="3634224"/>
          <a:ext cx="1728192" cy="579120"/>
        </p:xfrm>
        <a:graphic>
          <a:graphicData uri="http://schemas.openxmlformats.org/drawingml/2006/table">
            <a:tbl>
              <a:tblPr firstRow="1" bandRow="1">
                <a:tableStyleId>{5C22544A-7EE6-4342-B048-85BDC9FD1C3A}</a:tableStyleId>
              </a:tblPr>
              <a:tblGrid>
                <a:gridCol w="1728192"/>
              </a:tblGrid>
              <a:tr h="576064">
                <a:tc>
                  <a:txBody>
                    <a:bodyPr/>
                    <a:lstStyle/>
                    <a:p>
                      <a:pPr algn="ctr"/>
                      <a:r>
                        <a:rPr lang="fr-BE" sz="1600" b="0" dirty="0" smtClean="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1" name="Straight Arrow Connector 10"/>
          <p:cNvCxnSpPr/>
          <p:nvPr/>
        </p:nvCxnSpPr>
        <p:spPr>
          <a:xfrm>
            <a:off x="2555776" y="1851189"/>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55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26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544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181954910"/>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gridCol w="925760"/>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93985672"/>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gridCol w="936104"/>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BIM - RVT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94948044"/>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17651191"/>
              </p:ext>
            </p:extLst>
          </p:nvPr>
        </p:nvGraphicFramePr>
        <p:xfrm>
          <a:off x="4008513" y="3284984"/>
          <a:ext cx="1643607" cy="1152128"/>
        </p:xfrm>
        <a:graphic>
          <a:graphicData uri="http://schemas.openxmlformats.org/drawingml/2006/table">
            <a:tbl>
              <a:tblPr firstRow="1" bandRow="1">
                <a:tableStyleId>{5C22544A-7EE6-4342-B048-85BDC9FD1C3A}</a:tableStyleId>
              </a:tblPr>
              <a:tblGrid>
                <a:gridCol w="1643607"/>
              </a:tblGrid>
              <a:tr h="1152128">
                <a:tc>
                  <a:txBody>
                    <a:bodyPr/>
                    <a:lstStyle/>
                    <a:p>
                      <a:pPr algn="ctr"/>
                      <a:r>
                        <a:rPr lang="fr-BE" sz="1600" b="0" dirty="0" smtClean="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79747163"/>
              </p:ext>
            </p:extLst>
          </p:nvPr>
        </p:nvGraphicFramePr>
        <p:xfrm>
          <a:off x="6156176" y="3573016"/>
          <a:ext cx="1728192" cy="57606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728192"/>
              </a:tblGrid>
              <a:tr h="576064">
                <a:tc>
                  <a:txBody>
                    <a:bodyPr/>
                    <a:lstStyle/>
                    <a:p>
                      <a:pPr algn="ctr"/>
                      <a:r>
                        <a:rPr lang="fr-BE" sz="1600" b="0" dirty="0" smtClean="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1" name="Straight Arrow Connector 10"/>
          <p:cNvCxnSpPr/>
          <p:nvPr/>
        </p:nvCxnSpPr>
        <p:spPr>
          <a:xfrm>
            <a:off x="2555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98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5776" y="1563157"/>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291349"/>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59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Évolutions liées à la carte </a:t>
            </a:r>
            <a:r>
              <a:rPr lang="fr-FR" dirty="0" err="1" smtClean="0"/>
              <a:t>eID</a:t>
            </a:r>
            <a:endParaRPr lang="en-US" dirty="0"/>
          </a:p>
        </p:txBody>
      </p:sp>
      <p:sp>
        <p:nvSpPr>
          <p:cNvPr id="3" name="Content Placeholder 2"/>
          <p:cNvSpPr>
            <a:spLocks noGrp="1"/>
          </p:cNvSpPr>
          <p:nvPr>
            <p:ph idx="1"/>
          </p:nvPr>
        </p:nvSpPr>
        <p:spPr/>
        <p:txBody>
          <a:bodyPr>
            <a:normAutofit lnSpcReduction="10000"/>
          </a:bodyPr>
          <a:lstStyle/>
          <a:p>
            <a:r>
              <a:rPr lang="fr-FR" dirty="0"/>
              <a:t>p</a:t>
            </a:r>
            <a:r>
              <a:rPr lang="fr-FR" dirty="0" smtClean="0"/>
              <a:t>roblématique</a:t>
            </a:r>
          </a:p>
          <a:p>
            <a:endParaRPr lang="fr-FR" sz="400" dirty="0"/>
          </a:p>
          <a:p>
            <a:pPr lvl="1"/>
            <a:r>
              <a:rPr lang="fr-FR" dirty="0" err="1" smtClean="0"/>
              <a:t>eID</a:t>
            </a:r>
            <a:r>
              <a:rPr lang="fr-FR" dirty="0" smtClean="0"/>
              <a:t>  </a:t>
            </a:r>
            <a:r>
              <a:rPr lang="fr-FR" dirty="0"/>
              <a:t>utilisée comme</a:t>
            </a:r>
          </a:p>
          <a:p>
            <a:pPr lvl="2"/>
            <a:r>
              <a:rPr lang="fr-FR" sz="1800" dirty="0"/>
              <a:t>outil </a:t>
            </a:r>
            <a:r>
              <a:rPr lang="fr-FR" sz="1800" dirty="0" smtClean="0"/>
              <a:t> d'identification </a:t>
            </a:r>
          </a:p>
          <a:p>
            <a:pPr lvl="3"/>
            <a:r>
              <a:rPr lang="fr-FR" sz="1800" dirty="0" smtClean="0"/>
              <a:t>physique </a:t>
            </a:r>
          </a:p>
          <a:p>
            <a:pPr lvl="3"/>
            <a:r>
              <a:rPr lang="fr-FR" sz="1800" dirty="0" smtClean="0"/>
              <a:t>électronique</a:t>
            </a:r>
            <a:endParaRPr lang="fr-FR" sz="1800" dirty="0"/>
          </a:p>
          <a:p>
            <a:pPr lvl="2"/>
            <a:r>
              <a:rPr lang="fr-FR" sz="1800" dirty="0"/>
              <a:t>moyen d'authentification électronique de l'identité </a:t>
            </a:r>
            <a:r>
              <a:rPr lang="fr-FR" sz="1800" dirty="0" smtClean="0"/>
              <a:t> </a:t>
            </a:r>
          </a:p>
          <a:p>
            <a:pPr lvl="3"/>
            <a:r>
              <a:rPr lang="fr-FR" sz="1800" dirty="0" smtClean="0"/>
              <a:t>via  </a:t>
            </a:r>
            <a:r>
              <a:rPr lang="fr-FR" sz="1800" dirty="0"/>
              <a:t>lecteur de cartes</a:t>
            </a:r>
          </a:p>
          <a:p>
            <a:pPr lvl="2"/>
            <a:r>
              <a:rPr lang="fr-FR" sz="1800" dirty="0" smtClean="0"/>
              <a:t>carte-amorce </a:t>
            </a:r>
            <a:r>
              <a:rPr lang="fr-FR" sz="1800" dirty="0"/>
              <a:t>d'un ou plusieurs autres moyens d'authentification </a:t>
            </a:r>
            <a:r>
              <a:rPr lang="fr-FR" sz="1800" dirty="0" smtClean="0"/>
              <a:t>électroniques</a:t>
            </a:r>
          </a:p>
          <a:p>
            <a:pPr lvl="3"/>
            <a:r>
              <a:rPr lang="fr-FR" sz="1800" dirty="0" smtClean="0"/>
              <a:t>quid </a:t>
            </a:r>
            <a:r>
              <a:rPr lang="fr-FR" sz="1800" dirty="0"/>
              <a:t>si absence de connexion </a:t>
            </a:r>
            <a:r>
              <a:rPr lang="fr-FR" sz="1800" dirty="0" smtClean="0"/>
              <a:t> </a:t>
            </a:r>
            <a:r>
              <a:rPr lang="fr-FR" sz="1800" dirty="0"/>
              <a:t>&gt; </a:t>
            </a:r>
            <a:r>
              <a:rPr lang="fr-FR" sz="1800" dirty="0" smtClean="0"/>
              <a:t>digicode </a:t>
            </a:r>
            <a:r>
              <a:rPr lang="fr-FR" sz="1800" dirty="0"/>
              <a:t>?</a:t>
            </a:r>
          </a:p>
          <a:p>
            <a:pPr lvl="1"/>
            <a:r>
              <a:rPr lang="fr-FR" dirty="0"/>
              <a:t>coût: environ 12 € + </a:t>
            </a:r>
            <a:r>
              <a:rPr lang="fr-FR" dirty="0" smtClean="0"/>
              <a:t>middleware</a:t>
            </a:r>
            <a:endParaRPr lang="fr-FR" dirty="0"/>
          </a:p>
          <a:p>
            <a:endParaRPr lang="fr-FR" sz="600" dirty="0" smtClean="0"/>
          </a:p>
          <a:p>
            <a:r>
              <a:rPr lang="fr-FR" dirty="0" smtClean="0"/>
              <a:t>objectifs</a:t>
            </a:r>
            <a:endParaRPr lang="fr-FR" dirty="0" smtClean="0"/>
          </a:p>
          <a:p>
            <a:pPr lvl="1"/>
            <a:r>
              <a:rPr lang="fr-FR" dirty="0" smtClean="0"/>
              <a:t>diminution </a:t>
            </a:r>
            <a:r>
              <a:rPr lang="fr-FR" dirty="0"/>
              <a:t>des </a:t>
            </a:r>
            <a:r>
              <a:rPr lang="fr-FR" dirty="0" smtClean="0"/>
              <a:t>coûts </a:t>
            </a:r>
            <a:endParaRPr lang="fr-FR" dirty="0" smtClean="0"/>
          </a:p>
          <a:p>
            <a:pPr lvl="1"/>
            <a:r>
              <a:rPr lang="fr-FR" dirty="0" smtClean="0"/>
              <a:t>augmentation </a:t>
            </a:r>
            <a:r>
              <a:rPr lang="fr-FR" dirty="0" smtClean="0"/>
              <a:t>des méthodes </a:t>
            </a:r>
            <a:r>
              <a:rPr lang="fr-FR" dirty="0" smtClean="0"/>
              <a:t>d’authentification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Tree>
    <p:extLst>
      <p:ext uri="{BB962C8B-B14F-4D97-AF65-F5344CB8AC3E}">
        <p14:creationId xmlns:p14="http://schemas.microsoft.com/office/powerpoint/2010/main" val="11749712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Évolutions liées à la carte </a:t>
            </a:r>
            <a:r>
              <a:rPr lang="fr-FR" dirty="0" err="1"/>
              <a:t>eID</a:t>
            </a:r>
            <a:endParaRPr lang="en-US" dirty="0"/>
          </a:p>
        </p:txBody>
      </p:sp>
      <p:sp>
        <p:nvSpPr>
          <p:cNvPr id="3" name="Content Placeholder 2"/>
          <p:cNvSpPr>
            <a:spLocks noGrp="1"/>
          </p:cNvSpPr>
          <p:nvPr>
            <p:ph idx="1"/>
          </p:nvPr>
        </p:nvSpPr>
        <p:spPr/>
        <p:txBody>
          <a:bodyPr/>
          <a:lstStyle/>
          <a:p>
            <a:r>
              <a:rPr lang="fr-BE" dirty="0" smtClean="0"/>
              <a:t>solutions </a:t>
            </a:r>
          </a:p>
          <a:p>
            <a:endParaRPr lang="fr-BE" sz="400" dirty="0"/>
          </a:p>
          <a:p>
            <a:pPr lvl="1"/>
            <a:r>
              <a:rPr lang="fr-BE" dirty="0" smtClean="0"/>
              <a:t>Single </a:t>
            </a:r>
            <a:r>
              <a:rPr lang="fr-BE" dirty="0" err="1"/>
              <a:t>Sign</a:t>
            </a:r>
            <a:r>
              <a:rPr lang="fr-BE" dirty="0"/>
              <a:t> On (SSO)</a:t>
            </a:r>
          </a:p>
          <a:p>
            <a:pPr lvl="1"/>
            <a:r>
              <a:rPr lang="fr-BE" dirty="0"/>
              <a:t>usage multifonctionnel</a:t>
            </a:r>
          </a:p>
          <a:p>
            <a:pPr lvl="2"/>
            <a:r>
              <a:rPr lang="fr-BE" sz="1800" dirty="0"/>
              <a:t>indépendamment des dispositifs utilisés</a:t>
            </a:r>
          </a:p>
          <a:p>
            <a:pPr lvl="2"/>
            <a:r>
              <a:rPr lang="fr-BE" sz="1800" dirty="0"/>
              <a:t>tous types d'applications et fournisseurs d'applications </a:t>
            </a:r>
            <a:r>
              <a:rPr lang="fr-BE" sz="1800" dirty="0" smtClean="0"/>
              <a:t>confondus</a:t>
            </a:r>
          </a:p>
          <a:p>
            <a:pPr lvl="2"/>
            <a:endParaRPr lang="fr-BE" sz="600" dirty="0"/>
          </a:p>
          <a:p>
            <a:pPr lvl="1"/>
            <a:r>
              <a:rPr lang="fr-BE" dirty="0"/>
              <a:t>promouvoir l'évolution technologique</a:t>
            </a:r>
          </a:p>
          <a:p>
            <a:pPr lvl="2"/>
            <a:r>
              <a:rPr lang="fr-BE" sz="1800" dirty="0"/>
              <a:t>dispositifs (clés USB, sans contact, ...), méthodes d'authentification (biométrie)</a:t>
            </a:r>
          </a:p>
          <a:p>
            <a:pPr lvl="2"/>
            <a:r>
              <a:rPr lang="fr-BE" sz="1800" dirty="0"/>
              <a:t>standardiser les interfaces, pas les dispositifs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spTree>
    <p:extLst>
      <p:ext uri="{BB962C8B-B14F-4D97-AF65-F5344CB8AC3E}">
        <p14:creationId xmlns:p14="http://schemas.microsoft.com/office/powerpoint/2010/main" val="4006203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Évolutions liées à la carte </a:t>
            </a:r>
            <a:r>
              <a:rPr lang="fr-FR" dirty="0" err="1"/>
              <a:t>eID</a:t>
            </a:r>
            <a:endParaRPr lang="en-US" dirty="0"/>
          </a:p>
        </p:txBody>
      </p:sp>
      <p:sp>
        <p:nvSpPr>
          <p:cNvPr id="3" name="Content Placeholder 2"/>
          <p:cNvSpPr>
            <a:spLocks noGrp="1"/>
          </p:cNvSpPr>
          <p:nvPr>
            <p:ph idx="1"/>
          </p:nvPr>
        </p:nvSpPr>
        <p:spPr/>
        <p:txBody>
          <a:bodyPr>
            <a:normAutofit/>
          </a:bodyPr>
          <a:lstStyle/>
          <a:p>
            <a:r>
              <a:rPr lang="fr-FR" dirty="0" smtClean="0"/>
              <a:t>points </a:t>
            </a:r>
            <a:r>
              <a:rPr lang="fr-FR" dirty="0"/>
              <a:t>d’attention </a:t>
            </a:r>
            <a:endParaRPr lang="fr-FR" dirty="0" smtClean="0"/>
          </a:p>
          <a:p>
            <a:endParaRPr lang="fr-FR" sz="400" dirty="0"/>
          </a:p>
          <a:p>
            <a:pPr lvl="1"/>
            <a:r>
              <a:rPr lang="fr-FR" dirty="0"/>
              <a:t>sécurité/authentification</a:t>
            </a:r>
          </a:p>
          <a:p>
            <a:pPr lvl="2"/>
            <a:r>
              <a:rPr lang="fr-FR" sz="1800" dirty="0"/>
              <a:t>garantie suffisante contre la fraude à l'identité</a:t>
            </a:r>
          </a:p>
          <a:p>
            <a:pPr lvl="2"/>
            <a:r>
              <a:rPr lang="fr-FR" sz="1800" dirty="0"/>
              <a:t>non-répudiation pour l'instance vis-à-vis de laquelle l'identité est authentifiée</a:t>
            </a:r>
          </a:p>
          <a:p>
            <a:pPr lvl="2"/>
            <a:r>
              <a:rPr lang="fr-FR" sz="1800" dirty="0"/>
              <a:t>technologie asymétrique et non symétrique (car ceci nécessiterait une banque de données centrale pour les clés symétriques)</a:t>
            </a:r>
          </a:p>
          <a:p>
            <a:pPr lvl="2"/>
            <a:r>
              <a:rPr lang="fr-FR" sz="1800" dirty="0"/>
              <a:t>possibilité de reprise rapide et efficace en cas de </a:t>
            </a:r>
            <a:r>
              <a:rPr lang="fr-FR" sz="1800" dirty="0" smtClean="0"/>
              <a:t>problèmes</a:t>
            </a:r>
          </a:p>
          <a:p>
            <a:pPr lvl="2"/>
            <a:endParaRPr lang="fr-FR" sz="400" dirty="0"/>
          </a:p>
          <a:p>
            <a:pPr lvl="1"/>
            <a:r>
              <a:rPr lang="fr-FR" dirty="0"/>
              <a:t>garanties suffisantes en matière de protection de la vie privée</a:t>
            </a:r>
          </a:p>
          <a:p>
            <a:pPr lvl="2"/>
            <a:r>
              <a:rPr lang="fr-FR" sz="1800" dirty="0"/>
              <a:t>responsabilisation du citoyen en lui offrant certaines possibilités de </a:t>
            </a:r>
            <a:r>
              <a:rPr lang="fr-FR" sz="1800" dirty="0" smtClean="0"/>
              <a:t>choix</a:t>
            </a:r>
            <a:endParaRPr lang="fr-FR" sz="1800" dirty="0"/>
          </a:p>
          <a:p>
            <a:pPr lvl="2"/>
            <a:r>
              <a:rPr lang="fr-FR" sz="1800" dirty="0"/>
              <a:t>si actif, possibilité de vérifier les attributs sans connaître </a:t>
            </a:r>
            <a:r>
              <a:rPr lang="fr-FR" sz="1800" dirty="0" smtClean="0"/>
              <a:t>l'identité</a:t>
            </a:r>
          </a:p>
          <a:p>
            <a:pPr lvl="2"/>
            <a:endParaRPr lang="fr-FR" sz="400" dirty="0"/>
          </a:p>
          <a:p>
            <a:pPr lvl="1"/>
            <a:r>
              <a:rPr lang="fr-FR" dirty="0"/>
              <a:t>systèmes </a:t>
            </a:r>
            <a:r>
              <a:rPr lang="fr-FR" dirty="0" smtClean="0"/>
              <a:t>d’authentification </a:t>
            </a:r>
            <a:r>
              <a:rPr lang="fr-FR" dirty="0" smtClean="0"/>
              <a:t>(mobile) agréés </a:t>
            </a:r>
            <a:r>
              <a:rPr lang="fr-FR" dirty="0"/>
              <a:t>par </a:t>
            </a:r>
            <a:r>
              <a:rPr lang="fr-FR" dirty="0" smtClean="0"/>
              <a:t>l’Etat</a:t>
            </a:r>
            <a:endParaRPr lang="fr-FR"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spTree>
    <p:extLst>
      <p:ext uri="{BB962C8B-B14F-4D97-AF65-F5344CB8AC3E}">
        <p14:creationId xmlns:p14="http://schemas.microsoft.com/office/powerpoint/2010/main" val="3470064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Évolutions liées à la carte </a:t>
            </a:r>
            <a:r>
              <a:rPr lang="fr-FR" dirty="0" err="1"/>
              <a:t>eID</a:t>
            </a:r>
            <a:endParaRPr lang="en-US" dirty="0"/>
          </a:p>
        </p:txBody>
      </p:sp>
      <p:sp>
        <p:nvSpPr>
          <p:cNvPr id="3" name="Content Placeholder 2"/>
          <p:cNvSpPr>
            <a:spLocks noGrp="1"/>
          </p:cNvSpPr>
          <p:nvPr>
            <p:ph idx="1"/>
          </p:nvPr>
        </p:nvSpPr>
        <p:spPr/>
        <p:txBody>
          <a:bodyPr>
            <a:normAutofit fontScale="92500" lnSpcReduction="10000"/>
          </a:bodyPr>
          <a:lstStyle/>
          <a:p>
            <a:r>
              <a:rPr lang="fr-FR" dirty="0" smtClean="0"/>
              <a:t>approbation </a:t>
            </a:r>
            <a:r>
              <a:rPr lang="fr-FR" dirty="0"/>
              <a:t>par le Conseil des ministres </a:t>
            </a:r>
            <a:r>
              <a:rPr lang="fr-FR" dirty="0" smtClean="0"/>
              <a:t>d’un </a:t>
            </a:r>
            <a:r>
              <a:rPr lang="fr-FR" dirty="0"/>
              <a:t>avant-projet de loi </a:t>
            </a:r>
            <a:r>
              <a:rPr lang="fr-FR" dirty="0" smtClean="0"/>
              <a:t>relative à l'identification </a:t>
            </a:r>
            <a:r>
              <a:rPr lang="fr-FR" dirty="0"/>
              <a:t>électronique des citoyens et des </a:t>
            </a:r>
            <a:r>
              <a:rPr lang="fr-FR" dirty="0" smtClean="0"/>
              <a:t>entreprises</a:t>
            </a:r>
            <a:endParaRPr lang="fr-FR" dirty="0"/>
          </a:p>
          <a:p>
            <a:pPr lvl="1"/>
            <a:r>
              <a:rPr lang="fr-FR" dirty="0" smtClean="0"/>
              <a:t>principe </a:t>
            </a:r>
            <a:r>
              <a:rPr lang="fr-FR" dirty="0"/>
              <a:t>de reconnaissance mutuelle pour des moyens d’identification </a:t>
            </a:r>
            <a:r>
              <a:rPr lang="fr-FR" dirty="0" smtClean="0"/>
              <a:t>électronique notifiés par d’autres Etats membres européens</a:t>
            </a:r>
            <a:endParaRPr lang="fr-FR" dirty="0"/>
          </a:p>
          <a:p>
            <a:pPr lvl="1"/>
            <a:r>
              <a:rPr lang="fr-FR" dirty="0" smtClean="0"/>
              <a:t>détermination </a:t>
            </a:r>
            <a:r>
              <a:rPr lang="fr-FR" dirty="0"/>
              <a:t>des niveaux de garantie, un mécanisme de surveillance et de contrôle ainsi que des dispositions portant sur la collaboration et l'interopérabilité</a:t>
            </a:r>
          </a:p>
          <a:p>
            <a:pPr lvl="1"/>
            <a:r>
              <a:rPr lang="fr-FR" dirty="0" smtClean="0"/>
              <a:t>cadre </a:t>
            </a:r>
            <a:r>
              <a:rPr lang="fr-FR" dirty="0"/>
              <a:t>juridique pour l'identification électronique sur des applications publiques numériques </a:t>
            </a:r>
          </a:p>
          <a:p>
            <a:pPr lvl="1"/>
            <a:r>
              <a:rPr lang="fr-FR" dirty="0" smtClean="0"/>
              <a:t>ancrage </a:t>
            </a:r>
            <a:r>
              <a:rPr lang="fr-FR" dirty="0"/>
              <a:t>légal du service fédéral d'authentification belge</a:t>
            </a:r>
          </a:p>
          <a:p>
            <a:pPr lvl="1"/>
            <a:r>
              <a:rPr lang="fr-FR" dirty="0" smtClean="0"/>
              <a:t>agréation </a:t>
            </a:r>
            <a:r>
              <a:rPr lang="fr-FR" dirty="0"/>
              <a:t>de services d'organisations privées pour l’identification électronique destinée aux applications publiques </a:t>
            </a:r>
            <a:r>
              <a:rPr lang="fr-FR" dirty="0" smtClean="0"/>
              <a:t>belges</a:t>
            </a:r>
            <a:r>
              <a:rPr lang="fr-FR" dirty="0"/>
              <a:t>, afin de stimuler l'innovation</a:t>
            </a:r>
          </a:p>
          <a:p>
            <a:pPr lvl="1"/>
            <a:r>
              <a:rPr lang="fr-FR" dirty="0" smtClean="0"/>
              <a:t>seuls </a:t>
            </a:r>
            <a:r>
              <a:rPr lang="fr-FR" dirty="0"/>
              <a:t>des services de qualité élevée et très sécurisés seront agréés pour l'accès aux applications publiques belges (exigences très strictes pour l'agrément de ces services et </a:t>
            </a:r>
            <a:r>
              <a:rPr lang="fr-FR" dirty="0" smtClean="0"/>
              <a:t>contrôle)</a:t>
            </a:r>
            <a:endParaRPr lang="fr-FR"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Tree>
    <p:extLst>
      <p:ext uri="{BB962C8B-B14F-4D97-AF65-F5344CB8AC3E}">
        <p14:creationId xmlns:p14="http://schemas.microsoft.com/office/powerpoint/2010/main" val="2029811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r>
              <a:rPr lang="fr-BE" altLang="en-US" dirty="0" err="1" smtClean="0"/>
              <a:t>eBox</a:t>
            </a:r>
            <a:r>
              <a:rPr lang="fr-BE" altLang="en-US" dirty="0" smtClean="0"/>
              <a:t> citoyen - promotion utilisation </a:t>
            </a:r>
            <a:endParaRPr lang="en-US" altLang="en-US" dirty="0" smtClean="0"/>
          </a:p>
        </p:txBody>
      </p:sp>
      <p:sp>
        <p:nvSpPr>
          <p:cNvPr id="38915" name="Content Placeholder 2"/>
          <p:cNvSpPr>
            <a:spLocks noGrp="1"/>
          </p:cNvSpPr>
          <p:nvPr>
            <p:ph idx="1"/>
          </p:nvPr>
        </p:nvSpPr>
        <p:spPr/>
        <p:txBody>
          <a:bodyPr>
            <a:normAutofit/>
          </a:bodyPr>
          <a:lstStyle/>
          <a:p>
            <a:r>
              <a:rPr lang="fr-FR" dirty="0"/>
              <a:t>a</a:t>
            </a:r>
            <a:r>
              <a:rPr lang="fr-FR" dirty="0" smtClean="0"/>
              <a:t>ttentes</a:t>
            </a:r>
          </a:p>
          <a:p>
            <a:endParaRPr lang="fr-FR" sz="400" dirty="0" smtClean="0"/>
          </a:p>
          <a:p>
            <a:pPr lvl="1"/>
            <a:r>
              <a:rPr lang="fr-FR" dirty="0" smtClean="0"/>
              <a:t>augmentation </a:t>
            </a:r>
            <a:r>
              <a:rPr lang="fr-FR" dirty="0"/>
              <a:t>du recours à l'</a:t>
            </a:r>
            <a:r>
              <a:rPr lang="fr-FR" dirty="0" err="1"/>
              <a:t>eBox</a:t>
            </a:r>
            <a:r>
              <a:rPr lang="fr-FR" dirty="0"/>
              <a:t> côté expéditeurs et côté destinataires de documents </a:t>
            </a:r>
            <a:r>
              <a:rPr lang="fr-FR" dirty="0" smtClean="0"/>
              <a:t>électroniques</a:t>
            </a:r>
          </a:p>
          <a:p>
            <a:pPr lvl="1"/>
            <a:r>
              <a:rPr lang="fr-FR" dirty="0" smtClean="0"/>
              <a:t>augmentation </a:t>
            </a:r>
            <a:r>
              <a:rPr lang="fr-FR" dirty="0"/>
              <a:t>massive du nombre de documents électroniques </a:t>
            </a:r>
            <a:r>
              <a:rPr lang="fr-FR" dirty="0" smtClean="0"/>
              <a:t>consultés</a:t>
            </a:r>
          </a:p>
          <a:p>
            <a:pPr lvl="1"/>
            <a:endParaRPr lang="fr-FR" sz="400" dirty="0"/>
          </a:p>
          <a:p>
            <a:r>
              <a:rPr lang="fr-FR" dirty="0" smtClean="0"/>
              <a:t>vision de la </a:t>
            </a:r>
            <a:r>
              <a:rPr lang="fr-FR" dirty="0"/>
              <a:t>BCSS en collaboration avec </a:t>
            </a:r>
            <a:r>
              <a:rPr lang="fr-FR" dirty="0" err="1"/>
              <a:t>Fedict</a:t>
            </a:r>
            <a:r>
              <a:rPr lang="fr-FR" dirty="0"/>
              <a:t> et en concertation avec les initiatives privées </a:t>
            </a:r>
            <a:r>
              <a:rPr lang="fr-FR" dirty="0" smtClean="0"/>
              <a:t>existantes</a:t>
            </a:r>
          </a:p>
          <a:p>
            <a:endParaRPr lang="fr-FR" sz="400" dirty="0" smtClean="0"/>
          </a:p>
          <a:p>
            <a:pPr lvl="1"/>
            <a:r>
              <a:rPr lang="fr-FR" dirty="0" smtClean="0"/>
              <a:t>évolution </a:t>
            </a:r>
            <a:r>
              <a:rPr lang="fr-FR" dirty="0"/>
              <a:t>vers une architecture ICT </a:t>
            </a:r>
            <a:r>
              <a:rPr lang="fr-FR" dirty="0" smtClean="0"/>
              <a:t>fédérée</a:t>
            </a:r>
          </a:p>
          <a:p>
            <a:pPr lvl="1"/>
            <a:r>
              <a:rPr lang="fr-FR" dirty="0" smtClean="0"/>
              <a:t>une </a:t>
            </a:r>
            <a:r>
              <a:rPr lang="fr-FR" dirty="0"/>
              <a:t>porte d'accès unique choisie par le citoyen </a:t>
            </a:r>
            <a:endParaRPr lang="fr-FR" dirty="0" smtClean="0"/>
          </a:p>
          <a:p>
            <a:pPr lvl="1"/>
            <a:r>
              <a:rPr lang="fr-FR" dirty="0" smtClean="0"/>
              <a:t>identification </a:t>
            </a:r>
            <a:r>
              <a:rPr lang="fr-FR" dirty="0"/>
              <a:t>unique (single </a:t>
            </a:r>
            <a:r>
              <a:rPr lang="fr-FR" dirty="0" err="1" smtClean="0"/>
              <a:t>sign</a:t>
            </a:r>
            <a:r>
              <a:rPr lang="fr-FR" dirty="0" smtClean="0"/>
              <a:t>-on)</a:t>
            </a:r>
          </a:p>
          <a:p>
            <a:pPr lvl="1"/>
            <a:r>
              <a:rPr lang="fr-FR" dirty="0" smtClean="0"/>
              <a:t>maximum </a:t>
            </a:r>
            <a:r>
              <a:rPr lang="fr-FR" dirty="0"/>
              <a:t>de </a:t>
            </a:r>
            <a:r>
              <a:rPr lang="fr-FR" dirty="0" smtClean="0"/>
              <a:t>fonctionnalités</a:t>
            </a:r>
          </a:p>
          <a:p>
            <a:pPr lvl="1"/>
            <a:r>
              <a:rPr lang="fr-FR" dirty="0" smtClean="0"/>
              <a:t>maximum </a:t>
            </a:r>
            <a:r>
              <a:rPr lang="fr-FR" dirty="0"/>
              <a:t>de documents électroniques consultables</a:t>
            </a:r>
          </a:p>
          <a:p>
            <a:pPr marL="0" indent="0">
              <a:buNone/>
            </a:pPr>
            <a:endParaRPr lang="fr-FR" sz="1100" dirty="0"/>
          </a:p>
          <a:p>
            <a:endParaRPr lang="fr-FR" dirty="0"/>
          </a:p>
        </p:txBody>
      </p:sp>
      <p:sp>
        <p:nvSpPr>
          <p:cNvPr id="4" name="Slide Number Placeholder 3"/>
          <p:cNvSpPr>
            <a:spLocks noGrp="1"/>
          </p:cNvSpPr>
          <p:nvPr>
            <p:ph type="sldNum" sz="quarter" idx="10"/>
          </p:nvPr>
        </p:nvSpPr>
        <p:spPr/>
        <p:txBody>
          <a:bodyPr/>
          <a:lstStyle/>
          <a:p>
            <a:pPr>
              <a:defRPr/>
            </a:pPr>
            <a:fld id="{F9CCAA0B-3D42-4270-9815-7C6187B9A81B}" type="slidenum">
              <a:rPr lang="en-GB" smtClean="0"/>
              <a:pPr>
                <a:defRPr/>
              </a:pPr>
              <a:t>48</a:t>
            </a:fld>
            <a:endParaRPr lang="en-GB" dirty="0"/>
          </a:p>
        </p:txBody>
      </p:sp>
    </p:spTree>
    <p:extLst>
      <p:ext uri="{BB962C8B-B14F-4D97-AF65-F5344CB8AC3E}">
        <p14:creationId xmlns:p14="http://schemas.microsoft.com/office/powerpoint/2010/main" val="793027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a:t>eBox</a:t>
            </a:r>
            <a:r>
              <a:rPr lang="fr-BE" altLang="en-US" dirty="0"/>
              <a:t> citoyen - promotion </a:t>
            </a:r>
            <a:r>
              <a:rPr lang="fr-BE" altLang="en-US" dirty="0" smtClean="0"/>
              <a:t>utilisation</a:t>
            </a:r>
            <a:endParaRPr lang="en-US" dirty="0"/>
          </a:p>
        </p:txBody>
      </p:sp>
      <p:sp>
        <p:nvSpPr>
          <p:cNvPr id="3" name="Content Placeholder 2"/>
          <p:cNvSpPr>
            <a:spLocks noGrp="1"/>
          </p:cNvSpPr>
          <p:nvPr>
            <p:ph idx="1"/>
          </p:nvPr>
        </p:nvSpPr>
        <p:spPr/>
        <p:txBody>
          <a:bodyPr/>
          <a:lstStyle/>
          <a:p>
            <a:r>
              <a:rPr lang="fr-FR" dirty="0"/>
              <a:t>expérience </a:t>
            </a:r>
            <a:r>
              <a:rPr lang="fr-FR" dirty="0" smtClean="0"/>
              <a:t>'</a:t>
            </a:r>
            <a:r>
              <a:rPr lang="fr-FR" dirty="0"/>
              <a:t>utilisateur'</a:t>
            </a:r>
            <a:endParaRPr lang="fr-FR" dirty="0" smtClean="0"/>
          </a:p>
          <a:p>
            <a:endParaRPr lang="fr-FR" sz="400" dirty="0"/>
          </a:p>
          <a:p>
            <a:pPr lvl="1"/>
            <a:r>
              <a:rPr lang="fr-FR" dirty="0"/>
              <a:t>la quasi-totalité des documents qui lui sont destinés sont accessibles via un seul canal électronique, quelle que soit la banque de documents dans laquelle ils sont </a:t>
            </a:r>
            <a:r>
              <a:rPr lang="fr-FR" dirty="0" smtClean="0"/>
              <a:t>disponibles</a:t>
            </a:r>
          </a:p>
          <a:p>
            <a:pPr lvl="1"/>
            <a:endParaRPr lang="fr-FR" sz="400" dirty="0"/>
          </a:p>
          <a:p>
            <a:pPr lvl="1"/>
            <a:r>
              <a:rPr lang="fr-FR" dirty="0"/>
              <a:t>après s'être identifié une fois, le citoyen consulte depuis un </a:t>
            </a:r>
            <a:r>
              <a:rPr lang="fr-FR" dirty="0" smtClean="0"/>
              <a:t>ordinateur/une tablette/un </a:t>
            </a:r>
            <a:r>
              <a:rPr lang="fr-FR" dirty="0"/>
              <a:t>smartphone, les documents électroniques qui sont enregistrés soit dans les sources authentiques, soit dans l'</a:t>
            </a:r>
            <a:r>
              <a:rPr lang="fr-FR" dirty="0" err="1"/>
              <a:t>eBox</a:t>
            </a:r>
            <a:r>
              <a:rPr lang="fr-FR" dirty="0"/>
              <a:t> citoyen ou même dans d'autres banques de documents </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49</a:t>
            </a:fld>
            <a:endParaRPr lang="en-GB" dirty="0"/>
          </a:p>
        </p:txBody>
      </p:sp>
    </p:spTree>
    <p:extLst>
      <p:ext uri="{BB962C8B-B14F-4D97-AF65-F5344CB8AC3E}">
        <p14:creationId xmlns:p14="http://schemas.microsoft.com/office/powerpoint/2010/main" val="1182800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fr-BE" altLang="en-US" dirty="0" err="1" smtClean="0"/>
              <a:t>Facts</a:t>
            </a:r>
            <a:r>
              <a:rPr lang="fr-BE" altLang="en-US" dirty="0" smtClean="0"/>
              <a:t> &amp; Figures 2016</a:t>
            </a:r>
            <a:endParaRPr lang="en-US" altLang="en-US"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EDF4F562-93AE-475B-B7B7-28797E6D8BEA}" type="slidenum">
              <a:rPr lang="en-GB" smtClean="0"/>
              <a:pPr>
                <a:defRPr/>
              </a:pPr>
              <a:t>5</a:t>
            </a:fld>
            <a:endParaRPr lang="en-GB" dirty="0"/>
          </a:p>
        </p:txBody>
      </p:sp>
      <p:grpSp>
        <p:nvGrpSpPr>
          <p:cNvPr id="2" name="Group 1"/>
          <p:cNvGrpSpPr/>
          <p:nvPr/>
        </p:nvGrpSpPr>
        <p:grpSpPr>
          <a:xfrm>
            <a:off x="395536" y="1340768"/>
            <a:ext cx="8079298" cy="4705199"/>
            <a:chOff x="572283" y="1628800"/>
            <a:chExt cx="7344816" cy="4277454"/>
          </a:xfrm>
        </p:grpSpPr>
        <p:sp>
          <p:nvSpPr>
            <p:cNvPr id="6" name="Rectangle 5"/>
            <p:cNvSpPr/>
            <p:nvPr/>
          </p:nvSpPr>
          <p:spPr>
            <a:xfrm>
              <a:off x="5292080" y="1628800"/>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ext uri="{D42A27DB-BD31-4B8C-83A1-F6EECF244321}">
                  <p14:modId xmlns:p14="http://schemas.microsoft.com/office/powerpoint/2010/main" val="3868704403"/>
                </p:ext>
              </p:extLst>
            </p:nvPr>
          </p:nvGraphicFramePr>
          <p:xfrm>
            <a:off x="572283" y="1628800"/>
            <a:ext cx="7344816" cy="4277454"/>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2690845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50</a:t>
            </a:fld>
            <a:endParaRPr lang="en-GB" dirty="0"/>
          </a:p>
        </p:txBody>
      </p:sp>
      <p:grpSp>
        <p:nvGrpSpPr>
          <p:cNvPr id="34" name="Group 33"/>
          <p:cNvGrpSpPr/>
          <p:nvPr/>
        </p:nvGrpSpPr>
        <p:grpSpPr>
          <a:xfrm>
            <a:off x="35496" y="437730"/>
            <a:ext cx="8855094" cy="6015606"/>
            <a:chOff x="26846" y="842394"/>
            <a:chExt cx="8855094" cy="6015606"/>
          </a:xfrm>
        </p:grpSpPr>
        <p:sp>
          <p:nvSpPr>
            <p:cNvPr id="5" name="Flowchart: Magnetic Disk 4"/>
            <p:cNvSpPr/>
            <p:nvPr/>
          </p:nvSpPr>
          <p:spPr>
            <a:xfrm>
              <a:off x="448161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a:t>Authen-tieke</a:t>
              </a:r>
              <a:r>
                <a:rPr lang="nl-BE" sz="1600" dirty="0"/>
                <a:t> bron</a:t>
              </a:r>
              <a:endParaRPr lang="en-US" sz="1600" dirty="0"/>
            </a:p>
          </p:txBody>
        </p:sp>
        <p:sp>
          <p:nvSpPr>
            <p:cNvPr id="6" name="Flowchart: Magnetic Disk 5"/>
            <p:cNvSpPr/>
            <p:nvPr/>
          </p:nvSpPr>
          <p:spPr>
            <a:xfrm>
              <a:off x="561824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a:t>Authen-tieke</a:t>
              </a:r>
              <a:r>
                <a:rPr lang="nl-BE" sz="1600" dirty="0"/>
                <a:t> bron</a:t>
              </a:r>
              <a:endParaRPr lang="en-US" sz="1600" dirty="0"/>
            </a:p>
          </p:txBody>
        </p:sp>
        <p:sp>
          <p:nvSpPr>
            <p:cNvPr id="7" name="Flowchart: Magnetic Disk 6"/>
            <p:cNvSpPr/>
            <p:nvPr/>
          </p:nvSpPr>
          <p:spPr>
            <a:xfrm>
              <a:off x="675487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a:t>
              </a:r>
              <a:endParaRPr lang="en-US" sz="1600" dirty="0"/>
            </a:p>
          </p:txBody>
        </p:sp>
        <p:sp>
          <p:nvSpPr>
            <p:cNvPr id="8" name="Flowchart: Magnetic Disk 7"/>
            <p:cNvSpPr/>
            <p:nvPr/>
          </p:nvSpPr>
          <p:spPr>
            <a:xfrm>
              <a:off x="7891505"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a:t>Ebox</a:t>
              </a:r>
              <a:endParaRPr lang="en-US" sz="1600" dirty="0"/>
            </a:p>
          </p:txBody>
        </p:sp>
        <p:sp>
          <p:nvSpPr>
            <p:cNvPr id="9" name="Rounded Rectangle 8"/>
            <p:cNvSpPr/>
            <p:nvPr/>
          </p:nvSpPr>
          <p:spPr>
            <a:xfrm>
              <a:off x="2267744" y="3609019"/>
              <a:ext cx="1944216" cy="1269293"/>
            </a:xfrm>
            <a:prstGeom prst="roundRect">
              <a:avLst>
                <a:gd name="adj" fmla="val 9459"/>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smtClean="0"/>
                <a:t>Gefedereerde view</a:t>
              </a:r>
              <a:endParaRPr lang="fr-BE" sz="1600" dirty="0"/>
            </a:p>
          </p:txBody>
        </p:sp>
        <p:sp>
          <p:nvSpPr>
            <p:cNvPr id="10" name="Rounded Rectangle 9"/>
            <p:cNvSpPr/>
            <p:nvPr/>
          </p:nvSpPr>
          <p:spPr>
            <a:xfrm>
              <a:off x="3563888" y="842394"/>
              <a:ext cx="2364970" cy="576064"/>
            </a:xfrm>
            <a:prstGeom prst="roundRect">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Gebruiker</a:t>
              </a:r>
            </a:p>
            <a:p>
              <a:pPr algn="ctr"/>
              <a:r>
                <a:rPr lang="nl-BE" dirty="0" smtClean="0"/>
                <a:t>Burger </a:t>
              </a:r>
              <a:endParaRPr lang="fr-BE" dirty="0"/>
            </a:p>
          </p:txBody>
        </p:sp>
        <p:pic>
          <p:nvPicPr>
            <p:cNvPr id="11" name="Picture 10"/>
            <p:cNvPicPr/>
            <p:nvPr/>
          </p:nvPicPr>
          <p:blipFill rotWithShape="1">
            <a:blip r:embed="rId2">
              <a:extLst>
                <a:ext uri="{28A0092B-C50C-407E-A947-70E740481C1C}">
                  <a14:useLocalDpi xmlns:a14="http://schemas.microsoft.com/office/drawing/2010/main" val="0"/>
                </a:ext>
              </a:extLst>
            </a:blip>
            <a:srcRect l="43483" r="-611" b="50000"/>
            <a:stretch/>
          </p:blipFill>
          <p:spPr bwMode="auto">
            <a:xfrm>
              <a:off x="5618246" y="4667926"/>
              <a:ext cx="1015394" cy="420773"/>
            </a:xfrm>
            <a:prstGeom prst="rect">
              <a:avLst/>
            </a:prstGeom>
            <a:noFill/>
            <a:ln>
              <a:noFill/>
            </a:ln>
          </p:spPr>
        </p:pic>
        <p:pic>
          <p:nvPicPr>
            <p:cNvPr id="12" name="Picture 11"/>
            <p:cNvPicPr/>
            <p:nvPr/>
          </p:nvPicPr>
          <p:blipFill rotWithShape="1">
            <a:blip r:embed="rId2">
              <a:extLst>
                <a:ext uri="{28A0092B-C50C-407E-A947-70E740481C1C}">
                  <a14:useLocalDpi xmlns:a14="http://schemas.microsoft.com/office/drawing/2010/main" val="0"/>
                </a:ext>
              </a:extLst>
            </a:blip>
            <a:srcRect l="2592" t="45499" r="48398" b="5250"/>
            <a:stretch/>
          </p:blipFill>
          <p:spPr bwMode="auto">
            <a:xfrm>
              <a:off x="4538633" y="4667926"/>
              <a:ext cx="871101" cy="414467"/>
            </a:xfrm>
            <a:prstGeom prst="rect">
              <a:avLst/>
            </a:prstGeom>
            <a:noFill/>
            <a:ln>
              <a:noFill/>
            </a:ln>
          </p:spPr>
        </p:pic>
        <p:pic>
          <p:nvPicPr>
            <p:cNvPr id="13" name="Picture 12"/>
            <p:cNvPicPr/>
            <p:nvPr/>
          </p:nvPicPr>
          <p:blipFill rotWithShape="1">
            <a:blip r:embed="rId2">
              <a:extLst>
                <a:ext uri="{28A0092B-C50C-407E-A947-70E740481C1C}">
                  <a14:useLocalDpi xmlns:a14="http://schemas.microsoft.com/office/drawing/2010/main" val="0"/>
                </a:ext>
              </a:extLst>
            </a:blip>
            <a:srcRect l="-1" r="55615" b="50000"/>
            <a:stretch/>
          </p:blipFill>
          <p:spPr bwMode="auto">
            <a:xfrm>
              <a:off x="7992256" y="4687357"/>
              <a:ext cx="788931" cy="420773"/>
            </a:xfrm>
            <a:prstGeom prst="rect">
              <a:avLst/>
            </a:prstGeom>
            <a:noFill/>
            <a:ln>
              <a:noFill/>
            </a:ln>
          </p:spPr>
        </p:pic>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2339408" y="3942003"/>
              <a:ext cx="1795485" cy="850084"/>
            </a:xfrm>
            <a:prstGeom prst="rect">
              <a:avLst/>
            </a:prstGeom>
            <a:noFill/>
            <a:ln>
              <a:noFill/>
            </a:ln>
          </p:spPr>
        </p:pic>
        <p:pic>
          <p:nvPicPr>
            <p:cNvPr id="15" name="Picture 14"/>
            <p:cNvPicPr/>
            <p:nvPr/>
          </p:nvPicPr>
          <p:blipFill>
            <a:blip r:embed="rId3"/>
            <a:stretch>
              <a:fillRect/>
            </a:stretch>
          </p:blipFill>
          <p:spPr>
            <a:xfrm>
              <a:off x="217096" y="1753773"/>
              <a:ext cx="2181225" cy="1076325"/>
            </a:xfrm>
            <a:prstGeom prst="rect">
              <a:avLst/>
            </a:prstGeom>
            <a:solidFill>
              <a:srgbClr val="FF0000"/>
            </a:solidFill>
            <a:ln w="3175">
              <a:solidFill>
                <a:schemeClr val="tx1"/>
              </a:solidFill>
            </a:ln>
          </p:spPr>
        </p:pic>
        <p:sp>
          <p:nvSpPr>
            <p:cNvPr id="16" name="TextBox 15"/>
            <p:cNvSpPr txBox="1"/>
            <p:nvPr/>
          </p:nvSpPr>
          <p:spPr>
            <a:xfrm>
              <a:off x="3817363" y="6488668"/>
              <a:ext cx="1046440" cy="369332"/>
            </a:xfrm>
            <a:prstGeom prst="rect">
              <a:avLst/>
            </a:prstGeom>
            <a:noFill/>
          </p:spPr>
          <p:txBody>
            <a:bodyPr wrap="none" rtlCol="0">
              <a:spAutoFit/>
            </a:bodyPr>
            <a:lstStyle/>
            <a:p>
              <a:r>
                <a:rPr lang="nl-BE" dirty="0" smtClean="0"/>
                <a:t>Overheid</a:t>
              </a:r>
              <a:endParaRPr lang="fr-BE" dirty="0"/>
            </a:p>
          </p:txBody>
        </p:sp>
        <p:cxnSp>
          <p:nvCxnSpPr>
            <p:cNvPr id="17" name="Straight Arrow Connector 16"/>
            <p:cNvCxnSpPr>
              <a:stCxn id="10" idx="2"/>
              <a:endCxn id="15" idx="3"/>
            </p:cNvCxnSpPr>
            <p:nvPr/>
          </p:nvCxnSpPr>
          <p:spPr>
            <a:xfrm flipH="1">
              <a:off x="2398321" y="1418458"/>
              <a:ext cx="2348052" cy="873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9" idx="0"/>
            </p:cNvCxnSpPr>
            <p:nvPr/>
          </p:nvCxnSpPr>
          <p:spPr>
            <a:xfrm flipH="1">
              <a:off x="3239852" y="1418458"/>
              <a:ext cx="1506521" cy="219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2" idx="0"/>
            </p:cNvCxnSpPr>
            <p:nvPr/>
          </p:nvCxnSpPr>
          <p:spPr>
            <a:xfrm>
              <a:off x="4746373" y="1418458"/>
              <a:ext cx="227811"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4746373" y="1418458"/>
              <a:ext cx="1379570"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Magnetic Disk 20"/>
            <p:cNvSpPr/>
            <p:nvPr/>
          </p:nvSpPr>
          <p:spPr>
            <a:xfrm>
              <a:off x="7635549" y="2348880"/>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Mandaat</a:t>
              </a:r>
              <a:endParaRPr lang="en-US" sz="1600" dirty="0"/>
            </a:p>
          </p:txBody>
        </p:sp>
        <p:cxnSp>
          <p:nvCxnSpPr>
            <p:cNvPr id="22" name="Straight Arrow Connector 21"/>
            <p:cNvCxnSpPr>
              <a:stCxn id="10" idx="2"/>
              <a:endCxn id="13" idx="0"/>
            </p:cNvCxnSpPr>
            <p:nvPr/>
          </p:nvCxnSpPr>
          <p:spPr>
            <a:xfrm>
              <a:off x="4746373" y="1418458"/>
              <a:ext cx="3640349" cy="3268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2"/>
              <a:endCxn id="5" idx="3"/>
            </p:cNvCxnSpPr>
            <p:nvPr/>
          </p:nvCxnSpPr>
          <p:spPr>
            <a:xfrm rot="16200000" flipH="1">
              <a:off x="3428843" y="4689321"/>
              <a:ext cx="1359000" cy="173698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4" name="Elbow Connector 23"/>
            <p:cNvCxnSpPr>
              <a:stCxn id="9" idx="2"/>
              <a:endCxn id="6" idx="3"/>
            </p:cNvCxnSpPr>
            <p:nvPr/>
          </p:nvCxnSpPr>
          <p:spPr>
            <a:xfrm rot="16200000" flipH="1">
              <a:off x="3997158" y="4121006"/>
              <a:ext cx="1359000" cy="287361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5" name="Elbow Connector 24"/>
            <p:cNvCxnSpPr>
              <a:stCxn id="9" idx="2"/>
              <a:endCxn id="7" idx="3"/>
            </p:cNvCxnSpPr>
            <p:nvPr/>
          </p:nvCxnSpPr>
          <p:spPr>
            <a:xfrm rot="16200000" flipH="1">
              <a:off x="4565473" y="3552691"/>
              <a:ext cx="1359000" cy="401024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6" name="Elbow Connector 25"/>
            <p:cNvCxnSpPr>
              <a:stCxn id="9" idx="2"/>
              <a:endCxn id="8" idx="3"/>
            </p:cNvCxnSpPr>
            <p:nvPr/>
          </p:nvCxnSpPr>
          <p:spPr>
            <a:xfrm rot="16200000" flipH="1">
              <a:off x="5133787" y="2984376"/>
              <a:ext cx="1359000" cy="5146871"/>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sp>
          <p:nvSpPr>
            <p:cNvPr id="27" name="Flowchart: Magnetic Disk 26"/>
            <p:cNvSpPr/>
            <p:nvPr/>
          </p:nvSpPr>
          <p:spPr>
            <a:xfrm>
              <a:off x="7635548" y="1865649"/>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Profiel</a:t>
              </a:r>
              <a:endParaRPr lang="en-US" sz="1600" dirty="0"/>
            </a:p>
          </p:txBody>
        </p:sp>
        <p:sp>
          <p:nvSpPr>
            <p:cNvPr id="28" name="Flowchart: Magnetic Disk 27"/>
            <p:cNvSpPr/>
            <p:nvPr/>
          </p:nvSpPr>
          <p:spPr>
            <a:xfrm>
              <a:off x="2398321" y="5281099"/>
              <a:ext cx="546408" cy="535846"/>
            </a:xfrm>
            <a:prstGeom prst="flowChartMagneticDisk">
              <a:avLst/>
            </a:prstGeom>
            <a:solidFill>
              <a:schemeClr val="accent1">
                <a:lumMod val="40000"/>
                <a:lumOff val="6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9" name="Straight Connector 28"/>
            <p:cNvCxnSpPr>
              <a:stCxn id="28" idx="1"/>
            </p:cNvCxnSpPr>
            <p:nvPr/>
          </p:nvCxnSpPr>
          <p:spPr>
            <a:xfrm flipV="1">
              <a:off x="2671525" y="4878312"/>
              <a:ext cx="0" cy="402787"/>
            </a:xfrm>
            <a:prstGeom prst="line">
              <a:avLst/>
            </a:prstGeom>
            <a:ln>
              <a:prstDash val="sysDot"/>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flipH="1">
              <a:off x="395536" y="2708920"/>
              <a:ext cx="2844316" cy="180020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sp>
          <p:nvSpPr>
            <p:cNvPr id="31" name="TextBox 30"/>
            <p:cNvSpPr txBox="1"/>
            <p:nvPr/>
          </p:nvSpPr>
          <p:spPr>
            <a:xfrm>
              <a:off x="26846" y="3205950"/>
              <a:ext cx="1286250" cy="369332"/>
            </a:xfrm>
            <a:prstGeom prst="rect">
              <a:avLst/>
            </a:prstGeom>
            <a:noFill/>
          </p:spPr>
          <p:txBody>
            <a:bodyPr wrap="none" rtlCol="0">
              <a:spAutoFit/>
            </a:bodyPr>
            <a:lstStyle/>
            <a:p>
              <a:r>
                <a:rPr lang="nl-BE" dirty="0" smtClean="0"/>
                <a:t>Privé sector</a:t>
              </a:r>
              <a:endParaRPr lang="fr-BE" dirty="0"/>
            </a:p>
          </p:txBody>
        </p:sp>
        <p:sp>
          <p:nvSpPr>
            <p:cNvPr id="32" name="Rectangle 31"/>
            <p:cNvSpPr/>
            <p:nvPr/>
          </p:nvSpPr>
          <p:spPr>
            <a:xfrm>
              <a:off x="3681318" y="2204864"/>
              <a:ext cx="3410961" cy="504056"/>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t>Gebruikers &amp; Toegangsbeheer</a:t>
              </a:r>
              <a:endParaRPr lang="fr-BE" dirty="0"/>
            </a:p>
          </p:txBody>
        </p:sp>
        <p:cxnSp>
          <p:nvCxnSpPr>
            <p:cNvPr id="33" name="Elbow Connector 32"/>
            <p:cNvCxnSpPr>
              <a:stCxn id="15" idx="2"/>
              <a:endCxn id="9" idx="1"/>
            </p:cNvCxnSpPr>
            <p:nvPr/>
          </p:nvCxnSpPr>
          <p:spPr>
            <a:xfrm rot="16200000" flipH="1">
              <a:off x="1080942" y="3056864"/>
              <a:ext cx="1413568" cy="960035"/>
            </a:xfrm>
            <a:prstGeom prst="bentConnector2">
              <a:avLst/>
            </a:prstGeom>
            <a:ln>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38625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a:t>eBox</a:t>
            </a:r>
            <a:r>
              <a:rPr lang="fr-BE" altLang="en-US" dirty="0"/>
              <a:t> </a:t>
            </a:r>
            <a:r>
              <a:rPr lang="fr-BE" altLang="en-US" dirty="0" smtClean="0"/>
              <a:t>burger </a:t>
            </a:r>
            <a:r>
              <a:rPr lang="fr-BE" altLang="en-US" dirty="0"/>
              <a:t>- </a:t>
            </a:r>
            <a:r>
              <a:rPr lang="fr-BE" altLang="en-US" dirty="0" err="1"/>
              <a:t>promotie</a:t>
            </a:r>
            <a:r>
              <a:rPr lang="fr-BE" altLang="en-US" dirty="0"/>
              <a:t> </a:t>
            </a:r>
            <a:r>
              <a:rPr lang="fr-BE" altLang="en-US" dirty="0" err="1"/>
              <a:t>gebruik</a:t>
            </a:r>
            <a:endParaRPr lang="en-US" dirty="0"/>
          </a:p>
        </p:txBody>
      </p:sp>
      <p:sp>
        <p:nvSpPr>
          <p:cNvPr id="3" name="Content Placeholder 2"/>
          <p:cNvSpPr>
            <a:spLocks noGrp="1"/>
          </p:cNvSpPr>
          <p:nvPr>
            <p:ph idx="1"/>
          </p:nvPr>
        </p:nvSpPr>
        <p:spPr/>
        <p:txBody>
          <a:bodyPr>
            <a:normAutofit/>
          </a:bodyPr>
          <a:lstStyle/>
          <a:p>
            <a:r>
              <a:rPr lang="nl-BE" sz="2200" dirty="0"/>
              <a:t>samenwerking publiek-privé</a:t>
            </a:r>
            <a:endParaRPr lang="fr-BE" sz="2200" dirty="0" smtClean="0"/>
          </a:p>
          <a:p>
            <a:pPr lvl="1"/>
            <a:r>
              <a:rPr lang="nl-BE" dirty="0"/>
              <a:t>evolutie van een maatschappij naar ‘digitaal is het nieuwe normaal’ vereist een samenwerking tussen de publieke en de private sector op het vlak van</a:t>
            </a:r>
          </a:p>
          <a:p>
            <a:pPr lvl="2"/>
            <a:r>
              <a:rPr lang="nl-BE" dirty="0"/>
              <a:t>visie</a:t>
            </a:r>
          </a:p>
          <a:p>
            <a:pPr lvl="2"/>
            <a:r>
              <a:rPr lang="nl-BE" dirty="0"/>
              <a:t>gemeenschappelijke componenten en diensten</a:t>
            </a:r>
          </a:p>
          <a:p>
            <a:pPr lvl="2"/>
            <a:r>
              <a:rPr lang="nl-BE" dirty="0" err="1" smtClean="0"/>
              <a:t>synergiëen</a:t>
            </a:r>
            <a:r>
              <a:rPr lang="nl-BE" dirty="0" smtClean="0"/>
              <a:t> </a:t>
            </a:r>
            <a:r>
              <a:rPr lang="nl-BE" dirty="0"/>
              <a:t>om te voldoen aan verwachtingen van gebruikers</a:t>
            </a:r>
          </a:p>
          <a:p>
            <a:pPr lvl="2"/>
            <a:r>
              <a:rPr lang="nl-BE" dirty="0"/>
              <a:t>taakverdeling op basis van sterktes van elkeen</a:t>
            </a:r>
          </a:p>
          <a:p>
            <a:pPr lvl="1"/>
            <a:r>
              <a:rPr lang="nl-BE" dirty="0"/>
              <a:t>niet enkel denken in termen van competitieve, maar ook in termen van coöperatieve strategische voordelen</a:t>
            </a:r>
          </a:p>
          <a:p>
            <a:pPr lvl="1"/>
            <a:r>
              <a:rPr lang="nl-BE" dirty="0"/>
              <a:t>beste manier om hiertoe vertrouwen te kweken, is te werken aan concrete samenwerking met regelmatige oplevering, resultaten en </a:t>
            </a:r>
            <a:r>
              <a:rPr lang="nl-BE" dirty="0" smtClean="0"/>
              <a:t>ROI</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17222330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0096"/>
          <a:stretch/>
        </p:blipFill>
        <p:spPr>
          <a:xfrm>
            <a:off x="-36512" y="0"/>
            <a:ext cx="9248403" cy="6858000"/>
          </a:xfrm>
          <a:prstGeom prst="rect">
            <a:avLst/>
          </a:prstGeom>
        </p:spPr>
      </p:pic>
      <p:sp>
        <p:nvSpPr>
          <p:cNvPr id="2" name="Title 1"/>
          <p:cNvSpPr txBox="1">
            <a:spLocks/>
          </p:cNvSpPr>
          <p:nvPr/>
        </p:nvSpPr>
        <p:spPr bwMode="auto">
          <a:xfrm>
            <a:off x="156045" y="5013176"/>
            <a:ext cx="4259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pPr eaLnBrk="1" hangingPunct="1">
              <a:lnSpc>
                <a:spcPct val="150000"/>
              </a:lnSpc>
            </a:pPr>
            <a:r>
              <a:rPr lang="fr-BE" altLang="en-US" sz="2800" b="1" dirty="0">
                <a:solidFill>
                  <a:schemeClr val="accent1">
                    <a:lumMod val="20000"/>
                    <a:lumOff val="80000"/>
                  </a:schemeClr>
                </a:solidFill>
                <a:latin typeface="Calibri Light" panose="020F0302020204030204" pitchFamily="34" charset="0"/>
              </a:rPr>
              <a:t>Merci à tous</a:t>
            </a:r>
            <a:br>
              <a:rPr lang="fr-BE" altLang="en-US" sz="2800" b="1" dirty="0">
                <a:solidFill>
                  <a:schemeClr val="accent1">
                    <a:lumMod val="20000"/>
                    <a:lumOff val="80000"/>
                  </a:schemeClr>
                </a:solidFill>
                <a:latin typeface="Calibri Light" panose="020F0302020204030204" pitchFamily="34" charset="0"/>
              </a:rPr>
            </a:br>
            <a:r>
              <a:rPr lang="fr-BE" altLang="en-US" sz="2800" b="1" dirty="0">
                <a:solidFill>
                  <a:schemeClr val="accent1">
                    <a:lumMod val="20000"/>
                    <a:lumOff val="80000"/>
                  </a:schemeClr>
                </a:solidFill>
                <a:latin typeface="Calibri Light" panose="020F0302020204030204" pitchFamily="34" charset="0"/>
              </a:rPr>
              <a:t>Meilleurs vœux pour </a:t>
            </a:r>
            <a:r>
              <a:rPr lang="fr-BE" altLang="en-US" sz="2800" b="1" dirty="0" smtClean="0">
                <a:solidFill>
                  <a:schemeClr val="accent1">
                    <a:lumMod val="20000"/>
                    <a:lumOff val="80000"/>
                  </a:schemeClr>
                </a:solidFill>
                <a:latin typeface="Calibri Light" panose="020F0302020204030204" pitchFamily="34" charset="0"/>
              </a:rPr>
              <a:t>2017</a:t>
            </a:r>
            <a:endParaRPr lang="en-US" altLang="en-US" sz="2800" b="1" dirty="0" smtClean="0">
              <a:solidFill>
                <a:schemeClr val="accent1">
                  <a:lumMod val="20000"/>
                  <a:lumOff val="80000"/>
                </a:schemeClr>
              </a:solidFill>
              <a:latin typeface="Calibri Light" panose="020F0302020204030204" pitchFamily="34" charset="0"/>
            </a:endParaRPr>
          </a:p>
        </p:txBody>
      </p:sp>
      <p:sp>
        <p:nvSpPr>
          <p:cNvPr id="3" name="Title 1"/>
          <p:cNvSpPr txBox="1">
            <a:spLocks/>
          </p:cNvSpPr>
          <p:nvPr/>
        </p:nvSpPr>
        <p:spPr bwMode="auto">
          <a:xfrm>
            <a:off x="4786313" y="5310336"/>
            <a:ext cx="4259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l-BE" altLang="fr-FR" sz="2800" b="1" dirty="0">
                <a:solidFill>
                  <a:schemeClr val="accent1">
                    <a:lumMod val="20000"/>
                    <a:lumOff val="80000"/>
                  </a:schemeClr>
                </a:solidFill>
                <a:latin typeface="Calibri Light" pitchFamily="34" charset="0"/>
              </a:rPr>
              <a:t>Dank u wel aan iedereen</a:t>
            </a:r>
          </a:p>
          <a:p>
            <a:pPr algn="ctr" eaLnBrk="1" hangingPunct="1">
              <a:lnSpc>
                <a:spcPct val="150000"/>
              </a:lnSpc>
              <a:spcBef>
                <a:spcPct val="0"/>
              </a:spcBef>
              <a:buFontTx/>
              <a:buNone/>
            </a:pPr>
            <a:r>
              <a:rPr lang="nl-BE" altLang="fr-FR" sz="2800" b="1" dirty="0">
                <a:solidFill>
                  <a:schemeClr val="accent1">
                    <a:lumMod val="20000"/>
                    <a:lumOff val="80000"/>
                  </a:schemeClr>
                </a:solidFill>
                <a:latin typeface="Calibri Light" pitchFamily="34" charset="0"/>
              </a:rPr>
              <a:t>Beste wensen voor </a:t>
            </a:r>
            <a:r>
              <a:rPr lang="nl-BE" altLang="fr-FR" sz="2800" b="1" dirty="0" smtClean="0">
                <a:solidFill>
                  <a:schemeClr val="accent1">
                    <a:lumMod val="20000"/>
                    <a:lumOff val="80000"/>
                  </a:schemeClr>
                </a:solidFill>
                <a:latin typeface="Calibri Light" pitchFamily="34" charset="0"/>
              </a:rPr>
              <a:t>2017 </a:t>
            </a:r>
            <a:r>
              <a:rPr lang="fr-BE" altLang="en-US" sz="2800" b="1" dirty="0">
                <a:solidFill>
                  <a:schemeClr val="accent1">
                    <a:lumMod val="20000"/>
                    <a:lumOff val="80000"/>
                  </a:schemeClr>
                </a:solidFill>
                <a:latin typeface="Calibri Light" pitchFamily="34" charset="0"/>
              </a:rPr>
              <a:t/>
            </a:r>
            <a:br>
              <a:rPr lang="fr-BE" altLang="en-US" sz="2800" b="1" dirty="0">
                <a:solidFill>
                  <a:schemeClr val="accent1">
                    <a:lumMod val="20000"/>
                    <a:lumOff val="80000"/>
                  </a:schemeClr>
                </a:solidFill>
                <a:latin typeface="Calibri Light" pitchFamily="34" charset="0"/>
              </a:rPr>
            </a:br>
            <a:endParaRPr lang="en-US" altLang="en-US" sz="2800" b="1" dirty="0">
              <a:solidFill>
                <a:schemeClr val="accent1">
                  <a:lumMod val="20000"/>
                  <a:lumOff val="80000"/>
                </a:schemeClr>
              </a:solidFill>
              <a:latin typeface="Calibri Light" pitchFamily="34" charset="0"/>
            </a:endParaRPr>
          </a:p>
        </p:txBody>
      </p:sp>
    </p:spTree>
    <p:extLst>
      <p:ext uri="{BB962C8B-B14F-4D97-AF65-F5344CB8AC3E}">
        <p14:creationId xmlns:p14="http://schemas.microsoft.com/office/powerpoint/2010/main" val="1058326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Facts</a:t>
            </a:r>
            <a:r>
              <a:rPr lang="fr-BE" altLang="en-US" dirty="0"/>
              <a:t> &amp; Figures </a:t>
            </a:r>
            <a:r>
              <a:rPr lang="fr-BE" altLang="en-US" dirty="0" smtClean="0"/>
              <a:t>2016</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4045792860"/>
              </p:ext>
            </p:extLst>
          </p:nvPr>
        </p:nvGraphicFramePr>
        <p:xfrm>
          <a:off x="395536" y="1196752"/>
          <a:ext cx="8208912" cy="5069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90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err="1" smtClean="0"/>
              <a:t>Facts</a:t>
            </a:r>
            <a:r>
              <a:rPr lang="fr-BE" altLang="en-US" dirty="0" smtClean="0"/>
              <a:t> &amp; Figures 2016</a:t>
            </a:r>
            <a:r>
              <a:rPr lang="fr-BE" altLang="en-US" dirty="0" smtClean="0">
                <a:solidFill>
                  <a:srgbClr val="FF0000"/>
                </a:solidFill>
              </a:rPr>
              <a:t> </a:t>
            </a:r>
            <a:endParaRPr lang="en-US" altLang="en-US" dirty="0" smtClean="0">
              <a:solidFill>
                <a:srgbClr val="FF0000"/>
              </a:solidFill>
            </a:endParaRPr>
          </a:p>
        </p:txBody>
      </p:sp>
      <p:sp>
        <p:nvSpPr>
          <p:cNvPr id="22531" name="Content Placeholder 2"/>
          <p:cNvSpPr>
            <a:spLocks noGrp="1"/>
          </p:cNvSpPr>
          <p:nvPr>
            <p:ph idx="1"/>
          </p:nvPr>
        </p:nvSpPr>
        <p:spPr>
          <a:xfrm>
            <a:off x="457200" y="1557338"/>
            <a:ext cx="8229600" cy="4679950"/>
          </a:xfrm>
        </p:spPr>
        <p:txBody>
          <a:bodyPr>
            <a:normAutofit fontScale="92500" lnSpcReduction="10000"/>
          </a:bodyPr>
          <a:lstStyle/>
          <a:p>
            <a:r>
              <a:rPr lang="fr-FR" altLang="en-US" dirty="0" smtClean="0"/>
              <a:t> </a:t>
            </a:r>
            <a:r>
              <a:rPr lang="fr-FR" altLang="en-US" sz="2600" dirty="0" smtClean="0">
                <a:solidFill>
                  <a:srgbClr val="0082B8"/>
                </a:solidFill>
              </a:rPr>
              <a:t>94</a:t>
            </a:r>
            <a:r>
              <a:rPr lang="fr-FR" altLang="en-US" sz="2600" dirty="0" smtClean="0"/>
              <a:t> </a:t>
            </a:r>
            <a:r>
              <a:rPr lang="fr-FR" altLang="en-US" sz="2600" dirty="0" err="1" smtClean="0"/>
              <a:t>nieuwe</a:t>
            </a:r>
            <a:r>
              <a:rPr lang="fr-FR" altLang="en-US" sz="2600" dirty="0" smtClean="0"/>
              <a:t> </a:t>
            </a:r>
            <a:r>
              <a:rPr lang="nl-NL" altLang="en-US" sz="2600" dirty="0" smtClean="0"/>
              <a:t>projecten </a:t>
            </a:r>
            <a:r>
              <a:rPr lang="nl-NL" altLang="en-US" sz="2600" dirty="0"/>
              <a:t>werden in productie </a:t>
            </a:r>
            <a:r>
              <a:rPr lang="nl-NL" altLang="en-US" sz="2600" dirty="0" smtClean="0"/>
              <a:t>genomen, zoals</a:t>
            </a:r>
          </a:p>
          <a:p>
            <a:endParaRPr lang="nl-NL" altLang="en-US" sz="400" dirty="0"/>
          </a:p>
          <a:p>
            <a:pPr lvl="1"/>
            <a:r>
              <a:rPr lang="nl-BE" sz="2200" dirty="0"/>
              <a:t>p</a:t>
            </a:r>
            <a:r>
              <a:rPr lang="nl-BE" sz="2200" dirty="0" smtClean="0"/>
              <a:t>roject </a:t>
            </a:r>
            <a:r>
              <a:rPr lang="nl-BE" sz="2200" dirty="0" err="1" smtClean="0"/>
              <a:t>Diogenes</a:t>
            </a:r>
            <a:r>
              <a:rPr lang="nl-BE" sz="2200" dirty="0" smtClean="0"/>
              <a:t>: </a:t>
            </a:r>
            <a:r>
              <a:rPr lang="nl-BE" sz="2200" dirty="0"/>
              <a:t>binnenkort zal de burger via de toepassing </a:t>
            </a:r>
            <a:r>
              <a:rPr lang="nl-BE" sz="2200" dirty="0" err="1" smtClean="0"/>
              <a:t>MyCareer</a:t>
            </a:r>
            <a:r>
              <a:rPr lang="nl-BE" sz="2200" dirty="0" smtClean="0"/>
              <a:t> </a:t>
            </a:r>
            <a:r>
              <a:rPr lang="nl-BE" sz="2200" dirty="0"/>
              <a:t>inzicht krijgen in zijn </a:t>
            </a:r>
            <a:r>
              <a:rPr lang="nl-BE" sz="2200" dirty="0" smtClean="0"/>
              <a:t>loopbaan;  </a:t>
            </a:r>
            <a:r>
              <a:rPr lang="nl-BE" sz="2200" dirty="0"/>
              <a:t>deze </a:t>
            </a:r>
            <a:r>
              <a:rPr lang="nl-BE" sz="2200" dirty="0" smtClean="0"/>
              <a:t>view </a:t>
            </a:r>
            <a:r>
              <a:rPr lang="nl-BE" sz="2200" dirty="0"/>
              <a:t>zal ook aan de instellingen van sociale zekerheid worden aangeboden via een toepassing op het portaal, de </a:t>
            </a:r>
            <a:r>
              <a:rPr lang="nl-BE" sz="2200" dirty="0" err="1" smtClean="0"/>
              <a:t>webservices</a:t>
            </a:r>
            <a:r>
              <a:rPr lang="nl-BE" sz="2200" dirty="0" smtClean="0"/>
              <a:t> verlopen via </a:t>
            </a:r>
            <a:r>
              <a:rPr lang="nl-BE" sz="2200" dirty="0"/>
              <a:t>de KSZ </a:t>
            </a:r>
            <a:endParaRPr lang="nl-BE" sz="2200" dirty="0" smtClean="0"/>
          </a:p>
          <a:p>
            <a:pPr lvl="1"/>
            <a:endParaRPr lang="nl-BE" sz="400" dirty="0" smtClean="0"/>
          </a:p>
          <a:p>
            <a:pPr lvl="1"/>
            <a:r>
              <a:rPr lang="nl-NL" sz="2200" dirty="0" smtClean="0"/>
              <a:t>e-</a:t>
            </a:r>
            <a:r>
              <a:rPr lang="nl-NL" sz="2200" dirty="0" err="1" smtClean="0"/>
              <a:t>Deductions</a:t>
            </a:r>
            <a:r>
              <a:rPr lang="nl-NL" sz="2200" dirty="0" smtClean="0"/>
              <a:t> </a:t>
            </a:r>
            <a:r>
              <a:rPr lang="nl-NL" sz="2200" dirty="0"/>
              <a:t>: project waarbij de inhoudingen elektronisch worden overgemaakt tussen een schuldeiser en een schuldenaar via de KSZ </a:t>
            </a:r>
            <a:endParaRPr lang="nl-NL" sz="2200" dirty="0" smtClean="0"/>
          </a:p>
          <a:p>
            <a:pPr lvl="1"/>
            <a:endParaRPr lang="nl-NL" sz="400" dirty="0" smtClean="0"/>
          </a:p>
          <a:p>
            <a:pPr lvl="1"/>
            <a:r>
              <a:rPr lang="nl-BE" sz="2200" dirty="0"/>
              <a:t>d</a:t>
            </a:r>
            <a:r>
              <a:rPr lang="nl-BE" sz="2200" dirty="0" smtClean="0"/>
              <a:t>omiciliefraude i.k.v. energieverbruik: i</a:t>
            </a:r>
            <a:r>
              <a:rPr lang="nl-NL" sz="2200" dirty="0" smtClean="0"/>
              <a:t>n </a:t>
            </a:r>
            <a:r>
              <a:rPr lang="nl-NL" sz="2200" dirty="0"/>
              <a:t>plaats van punctuele bevragingen door de inspectiediensten, worden nu, bij sterk afwijkende waarden, systematisch energiegegevens gestuurd aan de KSZ door de distributienetbeheerders en </a:t>
            </a:r>
            <a:r>
              <a:rPr lang="nl-NL" sz="2200" dirty="0" smtClean="0"/>
              <a:t>nutsbedrijven; de </a:t>
            </a:r>
            <a:r>
              <a:rPr lang="nl-NL" sz="2200" dirty="0"/>
              <a:t>KSZ maakt op haar beurt </a:t>
            </a:r>
            <a:r>
              <a:rPr lang="nl-NL" sz="2200" dirty="0" smtClean="0"/>
              <a:t>deze verbruiksgegevens </a:t>
            </a:r>
            <a:r>
              <a:rPr lang="nl-NL" sz="2200" dirty="0"/>
              <a:t>na kruising met het Rijksregister over aan de bevoegde </a:t>
            </a:r>
            <a:r>
              <a:rPr lang="nl-NL" sz="2200" dirty="0" smtClean="0"/>
              <a:t>sociale inspectiediensten waar ze worden aangewend als extra indicator</a:t>
            </a:r>
            <a:endParaRPr lang="nl-BE" sz="2200" dirty="0"/>
          </a:p>
        </p:txBody>
      </p:sp>
      <p:sp>
        <p:nvSpPr>
          <p:cNvPr id="4" name="Slide Number Placeholder 3"/>
          <p:cNvSpPr>
            <a:spLocks noGrp="1"/>
          </p:cNvSpPr>
          <p:nvPr>
            <p:ph type="sldNum" sz="quarter" idx="10"/>
          </p:nvPr>
        </p:nvSpPr>
        <p:spPr/>
        <p:txBody>
          <a:bodyPr/>
          <a:lstStyle/>
          <a:p>
            <a:pPr>
              <a:defRPr/>
            </a:pPr>
            <a:fld id="{33EB56E7-7BE6-4063-BC65-FDE3F4819DE3}" type="slidenum">
              <a:rPr lang="en-GB" smtClean="0"/>
              <a:pPr>
                <a:defRPr/>
              </a:pPr>
              <a:t>7</a:t>
            </a:fld>
            <a:endParaRPr lang="en-GB" dirty="0"/>
          </a:p>
        </p:txBody>
      </p:sp>
    </p:spTree>
    <p:extLst>
      <p:ext uri="{BB962C8B-B14F-4D97-AF65-F5344CB8AC3E}">
        <p14:creationId xmlns:p14="http://schemas.microsoft.com/office/powerpoint/2010/main" val="3416594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err="1" smtClean="0"/>
              <a:t>Facts</a:t>
            </a:r>
            <a:r>
              <a:rPr lang="fr-BE" altLang="en-US" dirty="0" smtClean="0"/>
              <a:t> &amp; Figures 2016 </a:t>
            </a:r>
            <a:endParaRPr lang="en-US" altLang="en-US" dirty="0" smtClean="0"/>
          </a:p>
        </p:txBody>
      </p:sp>
      <p:sp>
        <p:nvSpPr>
          <p:cNvPr id="22531" name="Content Placeholder 2"/>
          <p:cNvSpPr>
            <a:spLocks noGrp="1"/>
          </p:cNvSpPr>
          <p:nvPr>
            <p:ph idx="1"/>
          </p:nvPr>
        </p:nvSpPr>
        <p:spPr>
          <a:xfrm>
            <a:off x="457200" y="1557338"/>
            <a:ext cx="8229600" cy="4679950"/>
          </a:xfrm>
        </p:spPr>
        <p:txBody>
          <a:bodyPr/>
          <a:lstStyle/>
          <a:p>
            <a:pPr marL="358775"/>
            <a:r>
              <a:rPr lang="nl-NL" altLang="en-US" dirty="0"/>
              <a:t>onder de projecten die in productie werden </a:t>
            </a:r>
            <a:r>
              <a:rPr lang="nl-NL" altLang="en-US" dirty="0" smtClean="0"/>
              <a:t>genomen</a:t>
            </a:r>
          </a:p>
          <a:p>
            <a:pPr marL="358775"/>
            <a:endParaRPr lang="nl-BE" altLang="en-US" sz="400" dirty="0"/>
          </a:p>
          <a:p>
            <a:pPr lvl="1"/>
            <a:r>
              <a:rPr lang="nl-NL" altLang="en-US" dirty="0"/>
              <a:t> </a:t>
            </a:r>
            <a:r>
              <a:rPr lang="nl-NL" altLang="en-US" dirty="0" smtClean="0">
                <a:solidFill>
                  <a:srgbClr val="0082B8"/>
                </a:solidFill>
              </a:rPr>
              <a:t>13</a:t>
            </a:r>
            <a:r>
              <a:rPr lang="nl-NL" altLang="en-US" dirty="0" smtClean="0"/>
              <a:t> </a:t>
            </a:r>
            <a:r>
              <a:rPr lang="nl-NL" altLang="en-US" dirty="0"/>
              <a:t>aanpassingen / verbeteringen / uitbreidingen van bestaande projecten en diensten </a:t>
            </a:r>
            <a:r>
              <a:rPr lang="nl-NL" altLang="en-US" dirty="0" smtClean="0"/>
              <a:t>in het kader van de 6</a:t>
            </a:r>
            <a:r>
              <a:rPr lang="nl-NL" altLang="en-US" baseline="30000" dirty="0" smtClean="0"/>
              <a:t>de</a:t>
            </a:r>
            <a:r>
              <a:rPr lang="nl-NL" altLang="en-US" dirty="0" smtClean="0"/>
              <a:t> Staatshervorming waaronder</a:t>
            </a:r>
            <a:endParaRPr lang="nl-NL" altLang="en-US" dirty="0"/>
          </a:p>
          <a:p>
            <a:pPr lvl="2"/>
            <a:r>
              <a:rPr lang="nl-BE" sz="1800" dirty="0" smtClean="0"/>
              <a:t>de regionalisering binnen de werkloosheidssector: gegevensuitwisselingen met betrekking tot de procedures van beschikbaarheid alsook  de controle en de vrijstellingen</a:t>
            </a:r>
          </a:p>
          <a:p>
            <a:pPr lvl="2"/>
            <a:r>
              <a:rPr lang="nl-BE" sz="1800" dirty="0" smtClean="0"/>
              <a:t>de overheveling naar het Vlaams Zorgfonds van de </a:t>
            </a:r>
            <a:r>
              <a:rPr lang="nl-BE" sz="1800" dirty="0"/>
              <a:t>gegevensstromen met betrekking tot </a:t>
            </a:r>
            <a:r>
              <a:rPr lang="nl-BE" sz="1800" dirty="0" smtClean="0"/>
              <a:t>de tegemoetkoming hulp aan bejaarden</a:t>
            </a:r>
            <a:endParaRPr lang="fr-BE" sz="1800" dirty="0" smtClean="0"/>
          </a:p>
          <a:p>
            <a:pPr lvl="2"/>
            <a:r>
              <a:rPr lang="nl-NL" sz="1800" dirty="0"/>
              <a:t>h</a:t>
            </a:r>
            <a:r>
              <a:rPr lang="nl-NL" sz="1800" dirty="0" smtClean="0"/>
              <a:t>et opzetten van nieuwe gegevensuitwisselingen en het aanpassen van bestaande gegevensuitwisselingen voor het doelgroepenbeleid dat nu een bevoegdheid van de gewesten is</a:t>
            </a:r>
            <a:endParaRPr lang="nl-NL" altLang="en-US" dirty="0" smtClean="0"/>
          </a:p>
        </p:txBody>
      </p:sp>
      <p:sp>
        <p:nvSpPr>
          <p:cNvPr id="4" name="Slide Number Placeholder 3"/>
          <p:cNvSpPr>
            <a:spLocks noGrp="1"/>
          </p:cNvSpPr>
          <p:nvPr>
            <p:ph type="sldNum" sz="quarter" idx="10"/>
          </p:nvPr>
        </p:nvSpPr>
        <p:spPr/>
        <p:txBody>
          <a:bodyPr/>
          <a:lstStyle/>
          <a:p>
            <a:pPr>
              <a:defRPr/>
            </a:pPr>
            <a:fld id="{33EB56E7-7BE6-4063-BC65-FDE3F4819DE3}" type="slidenum">
              <a:rPr lang="en-GB" smtClean="0"/>
              <a:pPr>
                <a:defRPr/>
              </a:pPr>
              <a:t>8</a:t>
            </a:fld>
            <a:endParaRPr lang="en-GB" dirty="0"/>
          </a:p>
        </p:txBody>
      </p:sp>
    </p:spTree>
    <p:extLst>
      <p:ext uri="{BB962C8B-B14F-4D97-AF65-F5344CB8AC3E}">
        <p14:creationId xmlns:p14="http://schemas.microsoft.com/office/powerpoint/2010/main" val="913512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Facts</a:t>
            </a:r>
            <a:r>
              <a:rPr lang="fr-BE" altLang="en-US" dirty="0"/>
              <a:t> &amp; Figures 2016 </a:t>
            </a:r>
            <a:endParaRPr lang="en-US" dirty="0"/>
          </a:p>
        </p:txBody>
      </p:sp>
      <p:sp>
        <p:nvSpPr>
          <p:cNvPr id="3" name="Content Placeholder 2"/>
          <p:cNvSpPr>
            <a:spLocks noGrp="1"/>
          </p:cNvSpPr>
          <p:nvPr>
            <p:ph idx="1"/>
          </p:nvPr>
        </p:nvSpPr>
        <p:spPr>
          <a:xfrm>
            <a:off x="467544" y="1556792"/>
            <a:ext cx="8229600" cy="4752528"/>
          </a:xfrm>
        </p:spPr>
        <p:txBody>
          <a:bodyPr>
            <a:normAutofit/>
          </a:bodyPr>
          <a:lstStyle/>
          <a:p>
            <a:r>
              <a:rPr lang="fr-FR" dirty="0" smtClean="0"/>
              <a:t>carte </a:t>
            </a:r>
            <a:r>
              <a:rPr lang="fr-FR" dirty="0" err="1"/>
              <a:t>isi</a:t>
            </a:r>
            <a:r>
              <a:rPr lang="fr-FR" dirty="0"/>
              <a:t>+ et carte </a:t>
            </a:r>
            <a:r>
              <a:rPr lang="fr-FR" dirty="0" smtClean="0"/>
              <a:t>SIS</a:t>
            </a:r>
          </a:p>
          <a:p>
            <a:endParaRPr lang="fr-FR" sz="400" dirty="0"/>
          </a:p>
          <a:p>
            <a:pPr lvl="1"/>
            <a:r>
              <a:rPr lang="fr-FR" dirty="0"/>
              <a:t>production massive de carte </a:t>
            </a:r>
            <a:r>
              <a:rPr lang="fr-FR" dirty="0" err="1"/>
              <a:t>isi</a:t>
            </a:r>
            <a:r>
              <a:rPr lang="fr-FR" dirty="0"/>
              <a:t>+ en 2016  (volume estimé de </a:t>
            </a:r>
            <a:r>
              <a:rPr lang="fr-FR" dirty="0" smtClean="0"/>
              <a:t>1.000.000, volume effectivement produit de </a:t>
            </a:r>
            <a:r>
              <a:rPr lang="fr-FR" dirty="0" smtClean="0">
                <a:solidFill>
                  <a:srgbClr val="0070C0"/>
                </a:solidFill>
              </a:rPr>
              <a:t>1.033.073</a:t>
            </a:r>
            <a:r>
              <a:rPr lang="fr-FR" dirty="0" smtClean="0"/>
              <a:t>)</a:t>
            </a:r>
          </a:p>
          <a:p>
            <a:pPr lvl="1"/>
            <a:r>
              <a:rPr lang="fr-FR" dirty="0" smtClean="0"/>
              <a:t>fin 2016, tous les moins de 12 ans sont détenteurs d’une carte </a:t>
            </a:r>
            <a:r>
              <a:rPr lang="fr-FR" dirty="0" err="1" smtClean="0"/>
              <a:t>isi</a:t>
            </a:r>
            <a:r>
              <a:rPr lang="fr-FR" dirty="0" smtClean="0"/>
              <a:t>+</a:t>
            </a:r>
          </a:p>
          <a:p>
            <a:pPr lvl="2"/>
            <a:r>
              <a:rPr lang="fr-FR" sz="1800" dirty="0" smtClean="0"/>
              <a:t>au 31/12/2016</a:t>
            </a:r>
            <a:r>
              <a:rPr lang="fr-FR" sz="1800" dirty="0"/>
              <a:t>,</a:t>
            </a:r>
            <a:r>
              <a:rPr lang="fr-FR" sz="1800" dirty="0">
                <a:solidFill>
                  <a:srgbClr val="FF0000"/>
                </a:solidFill>
              </a:rPr>
              <a:t> </a:t>
            </a:r>
            <a:r>
              <a:rPr lang="fr-FR" sz="1800" dirty="0" smtClean="0">
                <a:solidFill>
                  <a:srgbClr val="0070C0"/>
                </a:solidFill>
              </a:rPr>
              <a:t>1.732.180</a:t>
            </a:r>
            <a:r>
              <a:rPr lang="fr-FR" sz="1800" dirty="0" smtClean="0">
                <a:solidFill>
                  <a:srgbClr val="FF0000"/>
                </a:solidFill>
              </a:rPr>
              <a:t> </a:t>
            </a:r>
            <a:r>
              <a:rPr lang="fr-FR" sz="1800" dirty="0"/>
              <a:t>cartes </a:t>
            </a:r>
            <a:r>
              <a:rPr lang="fr-FR" sz="1800" dirty="0" err="1"/>
              <a:t>isi</a:t>
            </a:r>
            <a:r>
              <a:rPr lang="fr-FR" sz="1800" dirty="0"/>
              <a:t>+ ont été délivrées</a:t>
            </a:r>
          </a:p>
          <a:p>
            <a:pPr lvl="1"/>
            <a:r>
              <a:rPr lang="fr-FR" dirty="0" smtClean="0"/>
              <a:t>la carte </a:t>
            </a:r>
            <a:r>
              <a:rPr lang="fr-FR" dirty="0"/>
              <a:t>SIS a disparu au 01/01/2017</a:t>
            </a:r>
          </a:p>
          <a:p>
            <a:pPr lvl="2"/>
            <a:r>
              <a:rPr lang="fr-FR" sz="1800" dirty="0"/>
              <a:t>il y avait </a:t>
            </a:r>
            <a:r>
              <a:rPr lang="fr-FR" sz="1800" dirty="0" smtClean="0">
                <a:solidFill>
                  <a:srgbClr val="0070C0"/>
                </a:solidFill>
              </a:rPr>
              <a:t>3.235.490</a:t>
            </a:r>
            <a:r>
              <a:rPr lang="fr-FR" sz="1800" dirty="0" smtClean="0">
                <a:solidFill>
                  <a:srgbClr val="0082B8"/>
                </a:solidFill>
              </a:rPr>
              <a:t> </a:t>
            </a:r>
            <a:r>
              <a:rPr lang="fr-FR" sz="1800" dirty="0"/>
              <a:t>cartes SIS avec une date de validité au-delà 2016 mais elles sont désormais toutes </a:t>
            </a:r>
            <a:r>
              <a:rPr lang="fr-FR" sz="1800" dirty="0" smtClean="0"/>
              <a:t>inactives </a:t>
            </a:r>
            <a:r>
              <a:rPr lang="fr-FR" sz="1800" dirty="0"/>
              <a:t>dans la DB des cartes SIS (code utilisé 04 = fin de validité)</a:t>
            </a:r>
          </a:p>
          <a:p>
            <a:pPr lvl="1"/>
            <a:r>
              <a:rPr lang="fr-FR" dirty="0"/>
              <a:t>les détenteurs </a:t>
            </a:r>
            <a:r>
              <a:rPr lang="fr-FR" dirty="0" smtClean="0"/>
              <a:t>de carte SIS sont invités </a:t>
            </a:r>
            <a:r>
              <a:rPr lang="fr-FR" dirty="0"/>
              <a:t>à les ramener à leur mutuelle en vue d’être </a:t>
            </a:r>
            <a:r>
              <a:rPr lang="fr-FR" dirty="0" smtClean="0"/>
              <a:t>recyclées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210983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6980</TotalTime>
  <Words>3792</Words>
  <Application>Microsoft Office PowerPoint</Application>
  <PresentationFormat>On-screen Show (4:3)</PresentationFormat>
  <Paragraphs>2094</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Bienvenue - Welkom 2016 - 2017</vt:lpstr>
      <vt:lpstr>PowerPoint Presentation</vt:lpstr>
      <vt:lpstr>Facts &amp; Figures 2016</vt:lpstr>
      <vt:lpstr>Facts &amp; Figures 2016</vt:lpstr>
      <vt:lpstr>Facts &amp; Figures 2016</vt:lpstr>
      <vt:lpstr>Facts &amp; Figures 2016</vt:lpstr>
      <vt:lpstr>Facts &amp; Figures 2016 </vt:lpstr>
      <vt:lpstr>Facts &amp; Figures 2016 </vt:lpstr>
      <vt:lpstr>Facts &amp; Figures 2016 </vt:lpstr>
      <vt:lpstr>Facts &amp; Figures 2016 </vt:lpstr>
      <vt:lpstr>Facts &amp; Figures 2016 </vt:lpstr>
      <vt:lpstr>PowerPoint Presentation</vt:lpstr>
      <vt:lpstr>Bilan &amp; Perspectives </vt:lpstr>
      <vt:lpstr>Balans &amp; Perspectieven</vt:lpstr>
      <vt:lpstr>Bilan et Perspectives</vt:lpstr>
      <vt:lpstr>Bilan &amp; Perspectives</vt:lpstr>
      <vt:lpstr>Types de déploiements dans le Cloud</vt:lpstr>
      <vt:lpstr>PowerPoint Presentation</vt:lpstr>
      <vt:lpstr>Organisatie van de G-Cloud</vt:lpstr>
      <vt:lpstr>G-Cloud impact: voorbeelden</vt:lpstr>
      <vt:lpstr>Platform as a Service (PaaS) - Containers</vt:lpstr>
      <vt:lpstr>PaaS - Samenwerkingsvormen</vt:lpstr>
      <vt:lpstr>Platform as a Service</vt:lpstr>
      <vt:lpstr>Paas : Register as a Service</vt:lpstr>
      <vt:lpstr>Bilan &amp; Perspectives</vt:lpstr>
      <vt:lpstr>Bilan &amp; Perspectives</vt:lpstr>
      <vt:lpstr>PowerPoint Presentation</vt:lpstr>
      <vt:lpstr>Bilan &amp; Perspectives</vt:lpstr>
      <vt:lpstr>PowerPoint Presentation</vt:lpstr>
      <vt:lpstr>Axes stratégiques 2017</vt:lpstr>
      <vt:lpstr>Matrix </vt:lpstr>
      <vt:lpstr>Matrix </vt:lpstr>
      <vt:lpstr>Matrix </vt:lpstr>
      <vt:lpstr>Matrix</vt:lpstr>
      <vt:lpstr>Axes stratégiques 2017</vt:lpstr>
      <vt:lpstr>Strategische krachtlijnen voor 2017</vt:lpstr>
      <vt:lpstr>Strategische krachtlijnen voor 2017</vt:lpstr>
      <vt:lpstr>PowerPoint Presentation</vt:lpstr>
      <vt:lpstr>Geharmoniseerde sociale statuten - afgeleide rechten</vt:lpstr>
      <vt:lpstr>Geharmoniseerde sociale statuten - afgeleide rechten</vt:lpstr>
      <vt:lpstr>Statuts sociaux harmonisés - droits dérivés</vt:lpstr>
      <vt:lpstr>Statuts sociaux harmonisés - droits dérivés</vt:lpstr>
      <vt:lpstr>Statuts sociaux harmonisés - droits dérivés</vt:lpstr>
      <vt:lpstr>Évolutions liées à la carte eID</vt:lpstr>
      <vt:lpstr>Évolutions liées à la carte eID</vt:lpstr>
      <vt:lpstr>Évolutions liées à la carte eID</vt:lpstr>
      <vt:lpstr>Évolutions liées à la carte eID</vt:lpstr>
      <vt:lpstr>eBox citoyen - promotion utilisation </vt:lpstr>
      <vt:lpstr>eBox citoyen - promotion utilisation</vt:lpstr>
      <vt:lpstr>PowerPoint Presentation</vt:lpstr>
      <vt:lpstr>eBox burger - promotie gebruik</vt:lpstr>
      <vt:lpstr>PowerPoint Presentation</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Isabelle Leroy</cp:lastModifiedBy>
  <cp:revision>318</cp:revision>
  <cp:lastPrinted>2017-01-20T14:01:54Z</cp:lastPrinted>
  <dcterms:created xsi:type="dcterms:W3CDTF">2013-03-05T07:37:33Z</dcterms:created>
  <dcterms:modified xsi:type="dcterms:W3CDTF">2017-01-24T10:33:25Z</dcterms:modified>
</cp:coreProperties>
</file>