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4"/>
  </p:notesMasterIdLst>
  <p:handoutMasterIdLst>
    <p:handoutMasterId r:id="rId25"/>
  </p:handoutMasterIdLst>
  <p:sldIdLst>
    <p:sldId id="412" r:id="rId2"/>
    <p:sldId id="470" r:id="rId3"/>
    <p:sldId id="447" r:id="rId4"/>
    <p:sldId id="452" r:id="rId5"/>
    <p:sldId id="453" r:id="rId6"/>
    <p:sldId id="454" r:id="rId7"/>
    <p:sldId id="455" r:id="rId8"/>
    <p:sldId id="456" r:id="rId9"/>
    <p:sldId id="457" r:id="rId10"/>
    <p:sldId id="462" r:id="rId11"/>
    <p:sldId id="458" r:id="rId12"/>
    <p:sldId id="459" r:id="rId13"/>
    <p:sldId id="460" r:id="rId14"/>
    <p:sldId id="461" r:id="rId15"/>
    <p:sldId id="449" r:id="rId16"/>
    <p:sldId id="463" r:id="rId17"/>
    <p:sldId id="467" r:id="rId18"/>
    <p:sldId id="464" r:id="rId19"/>
    <p:sldId id="465" r:id="rId20"/>
    <p:sldId id="466" r:id="rId21"/>
    <p:sldId id="469" r:id="rId22"/>
    <p:sldId id="446" r:id="rId2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1" autoAdjust="0"/>
    <p:restoredTop sz="94636" autoAdjust="0"/>
  </p:normalViewPr>
  <p:slideViewPr>
    <p:cSldViewPr snapToGrid="0" snapToObjects="1">
      <p:cViewPr>
        <p:scale>
          <a:sx n="125" d="100"/>
          <a:sy n="125" d="100"/>
        </p:scale>
        <p:origin x="-45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210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0C0D0-7AB7-487B-ADF8-3BB3DD4E9EE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19EDD-7680-4985-B198-1CBB0F9E96AC}">
      <dgm:prSet/>
      <dgm:spPr/>
      <dgm:t>
        <a:bodyPr/>
        <a:lstStyle/>
        <a:p>
          <a:pPr rtl="0"/>
          <a:r>
            <a:t>Coordination of electronic sub-processes</a:t>
          </a:r>
          <a:endParaRPr lang="en-GB"/>
        </a:p>
      </dgm:t>
    </dgm:pt>
    <dgm:pt modelId="{2FC221D4-82FE-4089-96B1-E14722E33943}" type="parTrans" cxnId="{2D283A8C-B4A3-4152-B8A6-4729DCCC852F}">
      <dgm:prSet/>
      <dgm:spPr/>
      <dgm:t>
        <a:bodyPr/>
        <a:lstStyle/>
        <a:p>
          <a:endParaRPr lang="en-US"/>
        </a:p>
      </dgm:t>
    </dgm:pt>
    <dgm:pt modelId="{C698564A-6110-4602-9450-B172C3825847}" type="sibTrans" cxnId="{2D283A8C-B4A3-4152-B8A6-4729DCCC852F}">
      <dgm:prSet/>
      <dgm:spPr/>
      <dgm:t>
        <a:bodyPr/>
        <a:lstStyle/>
        <a:p>
          <a:endParaRPr lang="en-US"/>
        </a:p>
      </dgm:t>
    </dgm:pt>
    <dgm:pt modelId="{426C232F-332D-4FF2-A820-7A068898BF0D}">
      <dgm:prSet/>
      <dgm:spPr/>
      <dgm:t>
        <a:bodyPr/>
        <a:lstStyle/>
        <a:p>
          <a:pPr rtl="0"/>
          <a:r>
            <a:t>Portal </a:t>
          </a:r>
          <a:endParaRPr lang="en-GB"/>
        </a:p>
      </dgm:t>
    </dgm:pt>
    <dgm:pt modelId="{76543072-ED0A-4EFB-9174-9DC2D0CB754B}" type="parTrans" cxnId="{48331867-FF99-498B-92E1-5B05B35773A9}">
      <dgm:prSet/>
      <dgm:spPr/>
      <dgm:t>
        <a:bodyPr/>
        <a:lstStyle/>
        <a:p>
          <a:endParaRPr lang="en-US"/>
        </a:p>
      </dgm:t>
    </dgm:pt>
    <dgm:pt modelId="{0FF22A80-B924-4C97-9785-6DB4BF018886}" type="sibTrans" cxnId="{48331867-FF99-498B-92E1-5B05B35773A9}">
      <dgm:prSet/>
      <dgm:spPr/>
      <dgm:t>
        <a:bodyPr/>
        <a:lstStyle/>
        <a:p>
          <a:endParaRPr lang="en-US"/>
        </a:p>
      </dgm:t>
    </dgm:pt>
    <dgm:pt modelId="{AE2357B3-F8D1-4E13-B807-E393E9FC5539}">
      <dgm:prSet/>
      <dgm:spPr/>
      <dgm:t>
        <a:bodyPr/>
        <a:lstStyle/>
        <a:p>
          <a:pPr rtl="0"/>
          <a:r>
            <a:rPr dirty="0"/>
            <a:t>Integrated user and access management</a:t>
          </a:r>
          <a:endParaRPr lang="en-GB" dirty="0"/>
        </a:p>
      </dgm:t>
    </dgm:pt>
    <dgm:pt modelId="{DF983F23-5BAE-428F-AFD9-BF0943C63ACC}" type="parTrans" cxnId="{C4084BF0-F635-4676-89A9-D65F024FF168}">
      <dgm:prSet/>
      <dgm:spPr/>
      <dgm:t>
        <a:bodyPr/>
        <a:lstStyle/>
        <a:p>
          <a:endParaRPr lang="en-US"/>
        </a:p>
      </dgm:t>
    </dgm:pt>
    <dgm:pt modelId="{486EB6E6-F0BE-4E7B-A3F0-7DC5C5021754}" type="sibTrans" cxnId="{C4084BF0-F635-4676-89A9-D65F024FF168}">
      <dgm:prSet/>
      <dgm:spPr/>
      <dgm:t>
        <a:bodyPr/>
        <a:lstStyle/>
        <a:p>
          <a:endParaRPr lang="en-US"/>
        </a:p>
      </dgm:t>
    </dgm:pt>
    <dgm:pt modelId="{81FDCA61-7A32-4339-89E8-DD3704FB86F4}">
      <dgm:prSet/>
      <dgm:spPr/>
      <dgm:t>
        <a:bodyPr/>
        <a:lstStyle/>
        <a:p>
          <a:pPr rtl="0"/>
          <a:r>
            <a:t>Logging management</a:t>
          </a:r>
          <a:endParaRPr lang="en-GB"/>
        </a:p>
      </dgm:t>
    </dgm:pt>
    <dgm:pt modelId="{4F5E6841-070D-4563-B23E-8C64EC2E827B}" type="parTrans" cxnId="{7B7E50D4-65C6-4E3C-995E-1A1ABF6FDBCF}">
      <dgm:prSet/>
      <dgm:spPr/>
      <dgm:t>
        <a:bodyPr/>
        <a:lstStyle/>
        <a:p>
          <a:endParaRPr lang="en-US"/>
        </a:p>
      </dgm:t>
    </dgm:pt>
    <dgm:pt modelId="{4922DE05-E610-4796-BFBC-E068300788D1}" type="sibTrans" cxnId="{7B7E50D4-65C6-4E3C-995E-1A1ABF6FDBCF}">
      <dgm:prSet/>
      <dgm:spPr/>
      <dgm:t>
        <a:bodyPr/>
        <a:lstStyle/>
        <a:p>
          <a:endParaRPr lang="en-US"/>
        </a:p>
      </dgm:t>
    </dgm:pt>
    <dgm:pt modelId="{F9B22A10-E2AD-420E-86FD-C6A619FB34C3}">
      <dgm:prSet/>
      <dgm:spPr/>
      <dgm:t>
        <a:bodyPr/>
        <a:lstStyle/>
        <a:p>
          <a:pPr rtl="0"/>
          <a:r>
            <a:rPr dirty="0"/>
            <a:t>System for end-to-end encryption</a:t>
          </a:r>
          <a:endParaRPr lang="en-GB" dirty="0"/>
        </a:p>
      </dgm:t>
    </dgm:pt>
    <dgm:pt modelId="{51614E59-5D94-439C-A07A-61525828432A}" type="parTrans" cxnId="{F52E67DC-23C4-4525-AAFE-F3400258F7D3}">
      <dgm:prSet/>
      <dgm:spPr/>
      <dgm:t>
        <a:bodyPr/>
        <a:lstStyle/>
        <a:p>
          <a:endParaRPr lang="en-US"/>
        </a:p>
      </dgm:t>
    </dgm:pt>
    <dgm:pt modelId="{C995947A-877C-455B-BB65-7FBC6937BA2D}" type="sibTrans" cxnId="{F52E67DC-23C4-4525-AAFE-F3400258F7D3}">
      <dgm:prSet/>
      <dgm:spPr/>
      <dgm:t>
        <a:bodyPr/>
        <a:lstStyle/>
        <a:p>
          <a:endParaRPr lang="en-US"/>
        </a:p>
      </dgm:t>
    </dgm:pt>
    <dgm:pt modelId="{DE482DF0-5C86-4767-9CE5-54725DF28573}">
      <dgm:prSet/>
      <dgm:spPr/>
      <dgm:t>
        <a:bodyPr/>
        <a:lstStyle/>
        <a:p>
          <a:pPr rtl="0"/>
          <a:r>
            <a:rPr dirty="0" err="1">
              <a:solidFill>
                <a:srgbClr val="3E6E5A"/>
              </a:solidFill>
            </a:rPr>
            <a:t>eHealth</a:t>
          </a:r>
          <a:r>
            <a:rPr dirty="0" err="1"/>
            <a:t>Box</a:t>
          </a:r>
          <a:endParaRPr lang="en-GB" dirty="0"/>
        </a:p>
      </dgm:t>
    </dgm:pt>
    <dgm:pt modelId="{BF1F2008-AABF-4483-9D7B-58A40034FD6C}" type="parTrans" cxnId="{1310D4E3-793B-4536-BE37-788F54627977}">
      <dgm:prSet/>
      <dgm:spPr/>
      <dgm:t>
        <a:bodyPr/>
        <a:lstStyle/>
        <a:p>
          <a:endParaRPr lang="en-US"/>
        </a:p>
      </dgm:t>
    </dgm:pt>
    <dgm:pt modelId="{4D6A567C-A21A-42BF-9F41-7BF71E18F454}" type="sibTrans" cxnId="{1310D4E3-793B-4536-BE37-788F54627977}">
      <dgm:prSet/>
      <dgm:spPr/>
      <dgm:t>
        <a:bodyPr/>
        <a:lstStyle/>
        <a:p>
          <a:endParaRPr lang="en-US"/>
        </a:p>
      </dgm:t>
    </dgm:pt>
    <dgm:pt modelId="{3069D4A7-A9EB-432B-8415-5BE83922B144}">
      <dgm:prSet/>
      <dgm:spPr/>
      <dgm:t>
        <a:bodyPr/>
        <a:lstStyle/>
        <a:p>
          <a:pPr rtl="0"/>
          <a:r>
            <a:t>Timestamping</a:t>
          </a:r>
          <a:endParaRPr lang="en-GB"/>
        </a:p>
      </dgm:t>
    </dgm:pt>
    <dgm:pt modelId="{9A7D73A8-C0A9-4B8A-9838-7588537C14AA}" type="parTrans" cxnId="{62233745-3DC7-4513-AFFE-85579EDF5340}">
      <dgm:prSet/>
      <dgm:spPr/>
      <dgm:t>
        <a:bodyPr/>
        <a:lstStyle/>
        <a:p>
          <a:endParaRPr lang="en-US"/>
        </a:p>
      </dgm:t>
    </dgm:pt>
    <dgm:pt modelId="{DFE1D077-B434-438C-B525-DD545C84AAA3}" type="sibTrans" cxnId="{62233745-3DC7-4513-AFFE-85579EDF5340}">
      <dgm:prSet/>
      <dgm:spPr/>
      <dgm:t>
        <a:bodyPr/>
        <a:lstStyle/>
        <a:p>
          <a:endParaRPr lang="en-US"/>
        </a:p>
      </dgm:t>
    </dgm:pt>
    <dgm:pt modelId="{53250AAA-89D6-4377-B3C0-0E5BF972A3C0}">
      <dgm:prSet/>
      <dgm:spPr/>
      <dgm:t>
        <a:bodyPr/>
        <a:lstStyle/>
        <a:p>
          <a:pPr rtl="0"/>
          <a:r>
            <a:rPr lang="nl-BE" dirty="0" err="1" smtClean="0"/>
            <a:t>Encoding</a:t>
          </a:r>
          <a:r>
            <a:rPr dirty="0" smtClean="0"/>
            <a:t> </a:t>
          </a:r>
          <a:r>
            <a:rPr dirty="0"/>
            <a:t>and </a:t>
          </a:r>
          <a:r>
            <a:rPr dirty="0" err="1"/>
            <a:t>anonymization</a:t>
          </a:r>
          <a:endParaRPr lang="en-GB" dirty="0"/>
        </a:p>
      </dgm:t>
    </dgm:pt>
    <dgm:pt modelId="{470AA8AF-6A66-4DE7-8F3A-D2B315A90BE8}" type="parTrans" cxnId="{3AA5B55E-BAFF-4E59-844F-0B3A890F9AB2}">
      <dgm:prSet/>
      <dgm:spPr/>
      <dgm:t>
        <a:bodyPr/>
        <a:lstStyle/>
        <a:p>
          <a:endParaRPr lang="en-US"/>
        </a:p>
      </dgm:t>
    </dgm:pt>
    <dgm:pt modelId="{4828047A-C139-4049-9231-4057A0E3B9D2}" type="sibTrans" cxnId="{3AA5B55E-BAFF-4E59-844F-0B3A890F9AB2}">
      <dgm:prSet/>
      <dgm:spPr/>
      <dgm:t>
        <a:bodyPr/>
        <a:lstStyle/>
        <a:p>
          <a:endParaRPr lang="en-US"/>
        </a:p>
      </dgm:t>
    </dgm:pt>
    <dgm:pt modelId="{ADE4E262-EB9E-448C-8B46-6B6521E6B92F}">
      <dgm:prSet/>
      <dgm:spPr/>
      <dgm:t>
        <a:bodyPr/>
        <a:lstStyle/>
        <a:p>
          <a:pPr rtl="0"/>
          <a:r>
            <a:rPr dirty="0"/>
            <a:t>Consultation of the National Identification </a:t>
          </a:r>
          <a:r>
            <a:rPr lang="nl-BE" dirty="0" smtClean="0"/>
            <a:t>Re</a:t>
          </a:r>
          <a:r>
            <a:rPr dirty="0" err="1" smtClean="0"/>
            <a:t>gisters</a:t>
          </a:r>
          <a:endParaRPr lang="en-GB" dirty="0"/>
        </a:p>
      </dgm:t>
    </dgm:pt>
    <dgm:pt modelId="{28664F9A-4277-4158-A312-1D48A34DD546}" type="parTrans" cxnId="{DB050EC4-F2AC-4ACB-BEFA-69C14AE7D74E}">
      <dgm:prSet/>
      <dgm:spPr/>
      <dgm:t>
        <a:bodyPr/>
        <a:lstStyle/>
        <a:p>
          <a:endParaRPr lang="en-US"/>
        </a:p>
      </dgm:t>
    </dgm:pt>
    <dgm:pt modelId="{DC8C0C9F-FA74-4A97-BA58-15F42B37D9FB}" type="sibTrans" cxnId="{DB050EC4-F2AC-4ACB-BEFA-69C14AE7D74E}">
      <dgm:prSet/>
      <dgm:spPr/>
      <dgm:t>
        <a:bodyPr/>
        <a:lstStyle/>
        <a:p>
          <a:endParaRPr lang="en-US"/>
        </a:p>
      </dgm:t>
    </dgm:pt>
    <dgm:pt modelId="{66800CA2-1263-488B-9901-BF5AA9A26379}">
      <dgm:prSet/>
      <dgm:spPr/>
      <dgm:t>
        <a:bodyPr/>
        <a:lstStyle/>
        <a:p>
          <a:pPr rtl="0"/>
          <a:r>
            <a:rPr dirty="0"/>
            <a:t>Reference </a:t>
          </a:r>
          <a:r>
            <a:rPr lang="nl-BE" dirty="0" smtClean="0"/>
            <a:t>directory</a:t>
          </a:r>
          <a:r>
            <a:rPr dirty="0" smtClean="0"/>
            <a:t> </a:t>
          </a:r>
          <a:r>
            <a:rPr dirty="0"/>
            <a:t>(</a:t>
          </a:r>
          <a:r>
            <a:rPr dirty="0" err="1"/>
            <a:t>metahub</a:t>
          </a:r>
          <a:r>
            <a:rPr dirty="0"/>
            <a:t>)</a:t>
          </a:r>
          <a:endParaRPr lang="en-GB" dirty="0"/>
        </a:p>
      </dgm:t>
    </dgm:pt>
    <dgm:pt modelId="{FE2E1471-E52D-466A-A76C-4BB5F19A90C2}" type="parTrans" cxnId="{CC959A60-F5E3-4CBA-B49F-D1CC8967392E}">
      <dgm:prSet/>
      <dgm:spPr/>
      <dgm:t>
        <a:bodyPr/>
        <a:lstStyle/>
        <a:p>
          <a:endParaRPr lang="en-US"/>
        </a:p>
      </dgm:t>
    </dgm:pt>
    <dgm:pt modelId="{5B01B5E3-2F09-44F6-BDF4-59AE3DD792F4}" type="sibTrans" cxnId="{CC959A60-F5E3-4CBA-B49F-D1CC8967392E}">
      <dgm:prSet/>
      <dgm:spPr/>
      <dgm:t>
        <a:bodyPr/>
        <a:lstStyle/>
        <a:p>
          <a:endParaRPr lang="en-US"/>
        </a:p>
      </dgm:t>
    </dgm:pt>
    <dgm:pt modelId="{9E029134-162C-442E-A062-F55ADB999C33}" type="pres">
      <dgm:prSet presAssocID="{D1B0C0D0-7AB7-487B-ADF8-3BB3DD4E9E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777AF-AE30-4678-946F-1FF94928EBDC}" type="pres">
      <dgm:prSet presAssocID="{E7919EDD-7680-4985-B198-1CBB0F9E96AC}" presName="composite" presStyleCnt="0"/>
      <dgm:spPr/>
    </dgm:pt>
    <dgm:pt modelId="{7A8D609C-F894-4686-8594-F633FD78C201}" type="pres">
      <dgm:prSet presAssocID="{E7919EDD-7680-4985-B198-1CBB0F9E96AC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0EC11-24E0-4E0C-8101-DB576F31F9D2}" type="pres">
      <dgm:prSet presAssocID="{E7919EDD-7680-4985-B198-1CBB0F9E96AC}" presName="rect2" presStyleLbl="fgImgPlace1" presStyleIdx="0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105A6FE-D318-4A98-A922-671C581530DC}" type="pres">
      <dgm:prSet presAssocID="{C698564A-6110-4602-9450-B172C3825847}" presName="sibTrans" presStyleCnt="0"/>
      <dgm:spPr/>
    </dgm:pt>
    <dgm:pt modelId="{85CFEB57-FC52-4321-A97D-3211B5D63D4D}" type="pres">
      <dgm:prSet presAssocID="{426C232F-332D-4FF2-A820-7A068898BF0D}" presName="composite" presStyleCnt="0"/>
      <dgm:spPr/>
    </dgm:pt>
    <dgm:pt modelId="{A9AE0183-4578-4303-9373-BBB0DAF179FE}" type="pres">
      <dgm:prSet presAssocID="{426C232F-332D-4FF2-A820-7A068898BF0D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B8C5E-ACC5-4AEA-AC3B-15C53CC548C0}" type="pres">
      <dgm:prSet presAssocID="{426C232F-332D-4FF2-A820-7A068898BF0D}" presName="rect2" presStyleLbl="fgImgPlace1" presStyleIdx="1" presStyleCnt="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DF2FDF0-8F29-4351-969E-A1025413C53F}" type="pres">
      <dgm:prSet presAssocID="{0FF22A80-B924-4C97-9785-6DB4BF018886}" presName="sibTrans" presStyleCnt="0"/>
      <dgm:spPr/>
    </dgm:pt>
    <dgm:pt modelId="{51949F69-36F9-42ED-A197-4A357D3FCC84}" type="pres">
      <dgm:prSet presAssocID="{AE2357B3-F8D1-4E13-B807-E393E9FC5539}" presName="composite" presStyleCnt="0"/>
      <dgm:spPr/>
    </dgm:pt>
    <dgm:pt modelId="{DC5DD086-89E5-4CD9-B1D2-0E7FF2C522A2}" type="pres">
      <dgm:prSet presAssocID="{AE2357B3-F8D1-4E13-B807-E393E9FC5539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E190B-7605-44A7-B19B-482157C4ED09}" type="pres">
      <dgm:prSet presAssocID="{AE2357B3-F8D1-4E13-B807-E393E9FC5539}" presName="rect2" presStyleLbl="fgImgPlace1" presStyleIdx="2" presStyleCnt="1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00A896D-7DD0-4D28-BE08-D3B8F3F2A8C6}" type="pres">
      <dgm:prSet presAssocID="{486EB6E6-F0BE-4E7B-A3F0-7DC5C5021754}" presName="sibTrans" presStyleCnt="0"/>
      <dgm:spPr/>
    </dgm:pt>
    <dgm:pt modelId="{09DCF082-D387-4036-A517-A57508B9F296}" type="pres">
      <dgm:prSet presAssocID="{81FDCA61-7A32-4339-89E8-DD3704FB86F4}" presName="composite" presStyleCnt="0"/>
      <dgm:spPr/>
    </dgm:pt>
    <dgm:pt modelId="{6F6ACCCA-7573-4F27-BB76-D1BFA52EAEE3}" type="pres">
      <dgm:prSet presAssocID="{81FDCA61-7A32-4339-89E8-DD3704FB86F4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43AE-FBAE-4418-8D10-10B1481C95AF}" type="pres">
      <dgm:prSet presAssocID="{81FDCA61-7A32-4339-89E8-DD3704FB86F4}" presName="rect2" presStyleLbl="fgImgPlace1" presStyleIdx="3" presStyleCnt="1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F838AD4-66C5-4737-8D8D-66F3281C6FE1}" type="pres">
      <dgm:prSet presAssocID="{4922DE05-E610-4796-BFBC-E068300788D1}" presName="sibTrans" presStyleCnt="0"/>
      <dgm:spPr/>
    </dgm:pt>
    <dgm:pt modelId="{0F749A16-F5F6-45E8-9E08-2382EA901724}" type="pres">
      <dgm:prSet presAssocID="{F9B22A10-E2AD-420E-86FD-C6A619FB34C3}" presName="composite" presStyleCnt="0"/>
      <dgm:spPr/>
    </dgm:pt>
    <dgm:pt modelId="{610D24CD-EC64-4585-8806-7B24163BBCA5}" type="pres">
      <dgm:prSet presAssocID="{F9B22A10-E2AD-420E-86FD-C6A619FB34C3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77189-38FA-44FB-9886-A25D865375A4}" type="pres">
      <dgm:prSet presAssocID="{F9B22A10-E2AD-420E-86FD-C6A619FB34C3}" presName="rect2" presStyleLbl="fgImgPlac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0690CA7-5AC0-41CF-B946-24781BCFD1A5}" type="pres">
      <dgm:prSet presAssocID="{C995947A-877C-455B-BB65-7FBC6937BA2D}" presName="sibTrans" presStyleCnt="0"/>
      <dgm:spPr/>
    </dgm:pt>
    <dgm:pt modelId="{B7B3EDE5-7630-4030-822E-F5E4C9706E85}" type="pres">
      <dgm:prSet presAssocID="{DE482DF0-5C86-4767-9CE5-54725DF28573}" presName="composite" presStyleCnt="0"/>
      <dgm:spPr/>
    </dgm:pt>
    <dgm:pt modelId="{4F50CB91-2850-4662-936D-F5CF85EB32D2}" type="pres">
      <dgm:prSet presAssocID="{DE482DF0-5C86-4767-9CE5-54725DF28573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38FB2-A96C-4D7A-A866-6D7BE57189A0}" type="pres">
      <dgm:prSet presAssocID="{DE482DF0-5C86-4767-9CE5-54725DF28573}" presName="rect2" presStyleLbl="fgImgPlace1" presStyleIdx="5" presStyleCnt="1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FADA039-4E63-4656-B69A-9CDE6DF7D22E}" type="pres">
      <dgm:prSet presAssocID="{4D6A567C-A21A-42BF-9F41-7BF71E18F454}" presName="sibTrans" presStyleCnt="0"/>
      <dgm:spPr/>
    </dgm:pt>
    <dgm:pt modelId="{617E62FE-8B7F-4345-A007-B8285279A613}" type="pres">
      <dgm:prSet presAssocID="{3069D4A7-A9EB-432B-8415-5BE83922B144}" presName="composite" presStyleCnt="0"/>
      <dgm:spPr/>
    </dgm:pt>
    <dgm:pt modelId="{9C5C0C8B-F255-4694-B3C6-8BE7DBC5F7E5}" type="pres">
      <dgm:prSet presAssocID="{3069D4A7-A9EB-432B-8415-5BE83922B144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14B50-194E-4A93-B9D9-20BB56D81973}" type="pres">
      <dgm:prSet presAssocID="{3069D4A7-A9EB-432B-8415-5BE83922B144}" presName="rect2" presStyleLbl="f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C5C64CB-AB52-41A1-B231-D8699C0C625F}" type="pres">
      <dgm:prSet presAssocID="{DFE1D077-B434-438C-B525-DD545C84AAA3}" presName="sibTrans" presStyleCnt="0"/>
      <dgm:spPr/>
    </dgm:pt>
    <dgm:pt modelId="{F8E94CFA-B945-48E5-BE10-370DD69F16A4}" type="pres">
      <dgm:prSet presAssocID="{53250AAA-89D6-4377-B3C0-0E5BF972A3C0}" presName="composite" presStyleCnt="0"/>
      <dgm:spPr/>
    </dgm:pt>
    <dgm:pt modelId="{411BB13E-A3FD-42F9-8D3A-DD2DDC4A3516}" type="pres">
      <dgm:prSet presAssocID="{53250AAA-89D6-4377-B3C0-0E5BF972A3C0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2EA1E-D7DB-4E74-806D-4590DBE781A3}" type="pres">
      <dgm:prSet presAssocID="{53250AAA-89D6-4377-B3C0-0E5BF972A3C0}" presName="rect2" presStyleLbl="fgImgPlace1" presStyleIdx="7" presStyleCnt="1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6819F3B-727A-4EDF-BC16-FDFFBB563868}" type="pres">
      <dgm:prSet presAssocID="{4828047A-C139-4049-9231-4057A0E3B9D2}" presName="sibTrans" presStyleCnt="0"/>
      <dgm:spPr/>
    </dgm:pt>
    <dgm:pt modelId="{BB272E9F-26C5-4655-93E5-F3616BF119CC}" type="pres">
      <dgm:prSet presAssocID="{ADE4E262-EB9E-448C-8B46-6B6521E6B92F}" presName="composite" presStyleCnt="0"/>
      <dgm:spPr/>
    </dgm:pt>
    <dgm:pt modelId="{E0757731-3698-433B-8E7C-2EB749869931}" type="pres">
      <dgm:prSet presAssocID="{ADE4E262-EB9E-448C-8B46-6B6521E6B92F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FD9EA-3509-4D4C-98D4-BC741BA871D8}" type="pres">
      <dgm:prSet presAssocID="{ADE4E262-EB9E-448C-8B46-6B6521E6B92F}" presName="rect2" presStyleLbl="fgImgPlace1" presStyleIdx="8" presStyleCnt="1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79B97D2-0F97-437F-8686-ABD1B910F38F}" type="pres">
      <dgm:prSet presAssocID="{DC8C0C9F-FA74-4A97-BA58-15F42B37D9FB}" presName="sibTrans" presStyleCnt="0"/>
      <dgm:spPr/>
    </dgm:pt>
    <dgm:pt modelId="{0216C3D0-FCC6-4B0C-AA10-7E78E85A1DE2}" type="pres">
      <dgm:prSet presAssocID="{66800CA2-1263-488B-9901-BF5AA9A26379}" presName="composite" presStyleCnt="0"/>
      <dgm:spPr/>
    </dgm:pt>
    <dgm:pt modelId="{22C56DC3-2158-416C-A2CA-0A41276F6E72}" type="pres">
      <dgm:prSet presAssocID="{66800CA2-1263-488B-9901-BF5AA9A26379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F0339-AF8A-4C55-81EF-EEBFD25A8379}" type="pres">
      <dgm:prSet presAssocID="{66800CA2-1263-488B-9901-BF5AA9A26379}" presName="rect2" presStyleLbl="fgImgPlace1" presStyleIdx="9" presStyleCnt="10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08392A73-0D4F-4990-A0D3-405F7409CC20}" type="presOf" srcId="{66800CA2-1263-488B-9901-BF5AA9A26379}" destId="{22C56DC3-2158-416C-A2CA-0A41276F6E72}" srcOrd="0" destOrd="0" presId="urn:microsoft.com/office/officeart/2008/layout/PictureStrips"/>
    <dgm:cxn modelId="{64A8AE3C-940E-425E-83F6-6A05C00A713E}" type="presOf" srcId="{D1B0C0D0-7AB7-487B-ADF8-3BB3DD4E9EE7}" destId="{9E029134-162C-442E-A062-F55ADB999C33}" srcOrd="0" destOrd="0" presId="urn:microsoft.com/office/officeart/2008/layout/PictureStrips"/>
    <dgm:cxn modelId="{EEDF9A44-83E9-4B04-AD89-F54DDBACE403}" type="presOf" srcId="{E7919EDD-7680-4985-B198-1CBB0F9E96AC}" destId="{7A8D609C-F894-4686-8594-F633FD78C201}" srcOrd="0" destOrd="0" presId="urn:microsoft.com/office/officeart/2008/layout/PictureStrips"/>
    <dgm:cxn modelId="{7B7E50D4-65C6-4E3C-995E-1A1ABF6FDBCF}" srcId="{D1B0C0D0-7AB7-487B-ADF8-3BB3DD4E9EE7}" destId="{81FDCA61-7A32-4339-89E8-DD3704FB86F4}" srcOrd="3" destOrd="0" parTransId="{4F5E6841-070D-4563-B23E-8C64EC2E827B}" sibTransId="{4922DE05-E610-4796-BFBC-E068300788D1}"/>
    <dgm:cxn modelId="{C4084BF0-F635-4676-89A9-D65F024FF168}" srcId="{D1B0C0D0-7AB7-487B-ADF8-3BB3DD4E9EE7}" destId="{AE2357B3-F8D1-4E13-B807-E393E9FC5539}" srcOrd="2" destOrd="0" parTransId="{DF983F23-5BAE-428F-AFD9-BF0943C63ACC}" sibTransId="{486EB6E6-F0BE-4E7B-A3F0-7DC5C5021754}"/>
    <dgm:cxn modelId="{D6AAE6D5-EF47-4CEA-A3B0-E170B64407D7}" type="presOf" srcId="{AE2357B3-F8D1-4E13-B807-E393E9FC5539}" destId="{DC5DD086-89E5-4CD9-B1D2-0E7FF2C522A2}" srcOrd="0" destOrd="0" presId="urn:microsoft.com/office/officeart/2008/layout/PictureStrips"/>
    <dgm:cxn modelId="{3AA5B55E-BAFF-4E59-844F-0B3A890F9AB2}" srcId="{D1B0C0D0-7AB7-487B-ADF8-3BB3DD4E9EE7}" destId="{53250AAA-89D6-4377-B3C0-0E5BF972A3C0}" srcOrd="7" destOrd="0" parTransId="{470AA8AF-6A66-4DE7-8F3A-D2B315A90BE8}" sibTransId="{4828047A-C139-4049-9231-4057A0E3B9D2}"/>
    <dgm:cxn modelId="{D07B1142-F1D5-4E10-9BD4-061176F3CB7A}" type="presOf" srcId="{53250AAA-89D6-4377-B3C0-0E5BF972A3C0}" destId="{411BB13E-A3FD-42F9-8D3A-DD2DDC4A3516}" srcOrd="0" destOrd="0" presId="urn:microsoft.com/office/officeart/2008/layout/PictureStrips"/>
    <dgm:cxn modelId="{DB050EC4-F2AC-4ACB-BEFA-69C14AE7D74E}" srcId="{D1B0C0D0-7AB7-487B-ADF8-3BB3DD4E9EE7}" destId="{ADE4E262-EB9E-448C-8B46-6B6521E6B92F}" srcOrd="8" destOrd="0" parTransId="{28664F9A-4277-4158-A312-1D48A34DD546}" sibTransId="{DC8C0C9F-FA74-4A97-BA58-15F42B37D9FB}"/>
    <dgm:cxn modelId="{29BD4932-E781-40AE-977C-4822D2FD759A}" type="presOf" srcId="{81FDCA61-7A32-4339-89E8-DD3704FB86F4}" destId="{6F6ACCCA-7573-4F27-BB76-D1BFA52EAEE3}" srcOrd="0" destOrd="0" presId="urn:microsoft.com/office/officeart/2008/layout/PictureStrips"/>
    <dgm:cxn modelId="{F6D109A3-B5AF-40E9-BB1C-F3086897C791}" type="presOf" srcId="{DE482DF0-5C86-4767-9CE5-54725DF28573}" destId="{4F50CB91-2850-4662-936D-F5CF85EB32D2}" srcOrd="0" destOrd="0" presId="urn:microsoft.com/office/officeart/2008/layout/PictureStrips"/>
    <dgm:cxn modelId="{2D283A8C-B4A3-4152-B8A6-4729DCCC852F}" srcId="{D1B0C0D0-7AB7-487B-ADF8-3BB3DD4E9EE7}" destId="{E7919EDD-7680-4985-B198-1CBB0F9E96AC}" srcOrd="0" destOrd="0" parTransId="{2FC221D4-82FE-4089-96B1-E14722E33943}" sibTransId="{C698564A-6110-4602-9450-B172C3825847}"/>
    <dgm:cxn modelId="{F52E67DC-23C4-4525-AAFE-F3400258F7D3}" srcId="{D1B0C0D0-7AB7-487B-ADF8-3BB3DD4E9EE7}" destId="{F9B22A10-E2AD-420E-86FD-C6A619FB34C3}" srcOrd="4" destOrd="0" parTransId="{51614E59-5D94-439C-A07A-61525828432A}" sibTransId="{C995947A-877C-455B-BB65-7FBC6937BA2D}"/>
    <dgm:cxn modelId="{CC959A60-F5E3-4CBA-B49F-D1CC8967392E}" srcId="{D1B0C0D0-7AB7-487B-ADF8-3BB3DD4E9EE7}" destId="{66800CA2-1263-488B-9901-BF5AA9A26379}" srcOrd="9" destOrd="0" parTransId="{FE2E1471-E52D-466A-A76C-4BB5F19A90C2}" sibTransId="{5B01B5E3-2F09-44F6-BDF4-59AE3DD792F4}"/>
    <dgm:cxn modelId="{F0582377-5662-49F4-93A9-2BB2E605D15B}" type="presOf" srcId="{426C232F-332D-4FF2-A820-7A068898BF0D}" destId="{A9AE0183-4578-4303-9373-BBB0DAF179FE}" srcOrd="0" destOrd="0" presId="urn:microsoft.com/office/officeart/2008/layout/PictureStrips"/>
    <dgm:cxn modelId="{53B5B71C-9A47-4858-8E5E-0C9887D7A63B}" type="presOf" srcId="{ADE4E262-EB9E-448C-8B46-6B6521E6B92F}" destId="{E0757731-3698-433B-8E7C-2EB749869931}" srcOrd="0" destOrd="0" presId="urn:microsoft.com/office/officeart/2008/layout/PictureStrips"/>
    <dgm:cxn modelId="{1310D4E3-793B-4536-BE37-788F54627977}" srcId="{D1B0C0D0-7AB7-487B-ADF8-3BB3DD4E9EE7}" destId="{DE482DF0-5C86-4767-9CE5-54725DF28573}" srcOrd="5" destOrd="0" parTransId="{BF1F2008-AABF-4483-9D7B-58A40034FD6C}" sibTransId="{4D6A567C-A21A-42BF-9F41-7BF71E18F454}"/>
    <dgm:cxn modelId="{62233745-3DC7-4513-AFFE-85579EDF5340}" srcId="{D1B0C0D0-7AB7-487B-ADF8-3BB3DD4E9EE7}" destId="{3069D4A7-A9EB-432B-8415-5BE83922B144}" srcOrd="6" destOrd="0" parTransId="{9A7D73A8-C0A9-4B8A-9838-7588537C14AA}" sibTransId="{DFE1D077-B434-438C-B525-DD545C84AAA3}"/>
    <dgm:cxn modelId="{14411242-3953-4E68-ADA0-AA788F66FD05}" type="presOf" srcId="{3069D4A7-A9EB-432B-8415-5BE83922B144}" destId="{9C5C0C8B-F255-4694-B3C6-8BE7DBC5F7E5}" srcOrd="0" destOrd="0" presId="urn:microsoft.com/office/officeart/2008/layout/PictureStrips"/>
    <dgm:cxn modelId="{6151BF2B-9D31-43A5-8902-8871883B3FA4}" type="presOf" srcId="{F9B22A10-E2AD-420E-86FD-C6A619FB34C3}" destId="{610D24CD-EC64-4585-8806-7B24163BBCA5}" srcOrd="0" destOrd="0" presId="urn:microsoft.com/office/officeart/2008/layout/PictureStrips"/>
    <dgm:cxn modelId="{48331867-FF99-498B-92E1-5B05B35773A9}" srcId="{D1B0C0D0-7AB7-487B-ADF8-3BB3DD4E9EE7}" destId="{426C232F-332D-4FF2-A820-7A068898BF0D}" srcOrd="1" destOrd="0" parTransId="{76543072-ED0A-4EFB-9174-9DC2D0CB754B}" sibTransId="{0FF22A80-B924-4C97-9785-6DB4BF018886}"/>
    <dgm:cxn modelId="{A2B2133A-06B2-4FB5-813E-912272C39C2F}" type="presParOf" srcId="{9E029134-162C-442E-A062-F55ADB999C33}" destId="{60E777AF-AE30-4678-946F-1FF94928EBDC}" srcOrd="0" destOrd="0" presId="urn:microsoft.com/office/officeart/2008/layout/PictureStrips"/>
    <dgm:cxn modelId="{01533525-71B1-4FFA-9237-DC666D5BD8E3}" type="presParOf" srcId="{60E777AF-AE30-4678-946F-1FF94928EBDC}" destId="{7A8D609C-F894-4686-8594-F633FD78C201}" srcOrd="0" destOrd="0" presId="urn:microsoft.com/office/officeart/2008/layout/PictureStrips"/>
    <dgm:cxn modelId="{CE968787-7011-4347-999B-6AF114954E93}" type="presParOf" srcId="{60E777AF-AE30-4678-946F-1FF94928EBDC}" destId="{8B00EC11-24E0-4E0C-8101-DB576F31F9D2}" srcOrd="1" destOrd="0" presId="urn:microsoft.com/office/officeart/2008/layout/PictureStrips"/>
    <dgm:cxn modelId="{387C4E18-5886-4399-AE2C-1834A9B65A94}" type="presParOf" srcId="{9E029134-162C-442E-A062-F55ADB999C33}" destId="{7105A6FE-D318-4A98-A922-671C581530DC}" srcOrd="1" destOrd="0" presId="urn:microsoft.com/office/officeart/2008/layout/PictureStrips"/>
    <dgm:cxn modelId="{B874D2EC-FF33-4C6A-9393-3BADAA09DDD7}" type="presParOf" srcId="{9E029134-162C-442E-A062-F55ADB999C33}" destId="{85CFEB57-FC52-4321-A97D-3211B5D63D4D}" srcOrd="2" destOrd="0" presId="urn:microsoft.com/office/officeart/2008/layout/PictureStrips"/>
    <dgm:cxn modelId="{0CDA2A34-44C9-4BB8-AF54-E3819CD170F8}" type="presParOf" srcId="{85CFEB57-FC52-4321-A97D-3211B5D63D4D}" destId="{A9AE0183-4578-4303-9373-BBB0DAF179FE}" srcOrd="0" destOrd="0" presId="urn:microsoft.com/office/officeart/2008/layout/PictureStrips"/>
    <dgm:cxn modelId="{25C42C54-AA05-4E56-8D09-A99D3C407FC2}" type="presParOf" srcId="{85CFEB57-FC52-4321-A97D-3211B5D63D4D}" destId="{17BB8C5E-ACC5-4AEA-AC3B-15C53CC548C0}" srcOrd="1" destOrd="0" presId="urn:microsoft.com/office/officeart/2008/layout/PictureStrips"/>
    <dgm:cxn modelId="{1FFA1CA5-F921-4EB7-B7D0-F2198B0D1A57}" type="presParOf" srcId="{9E029134-162C-442E-A062-F55ADB999C33}" destId="{3DF2FDF0-8F29-4351-969E-A1025413C53F}" srcOrd="3" destOrd="0" presId="urn:microsoft.com/office/officeart/2008/layout/PictureStrips"/>
    <dgm:cxn modelId="{289DC286-2AA0-4B6B-ACA0-8AB2143FFB5A}" type="presParOf" srcId="{9E029134-162C-442E-A062-F55ADB999C33}" destId="{51949F69-36F9-42ED-A197-4A357D3FCC84}" srcOrd="4" destOrd="0" presId="urn:microsoft.com/office/officeart/2008/layout/PictureStrips"/>
    <dgm:cxn modelId="{DFB0756A-FF0C-43E3-9EEC-825719DC76C2}" type="presParOf" srcId="{51949F69-36F9-42ED-A197-4A357D3FCC84}" destId="{DC5DD086-89E5-4CD9-B1D2-0E7FF2C522A2}" srcOrd="0" destOrd="0" presId="urn:microsoft.com/office/officeart/2008/layout/PictureStrips"/>
    <dgm:cxn modelId="{671AB7B3-E336-4DD3-8408-8EBF8816814D}" type="presParOf" srcId="{51949F69-36F9-42ED-A197-4A357D3FCC84}" destId="{DEDE190B-7605-44A7-B19B-482157C4ED09}" srcOrd="1" destOrd="0" presId="urn:microsoft.com/office/officeart/2008/layout/PictureStrips"/>
    <dgm:cxn modelId="{213F54E5-41BB-4200-BF44-00367A4C199D}" type="presParOf" srcId="{9E029134-162C-442E-A062-F55ADB999C33}" destId="{800A896D-7DD0-4D28-BE08-D3B8F3F2A8C6}" srcOrd="5" destOrd="0" presId="urn:microsoft.com/office/officeart/2008/layout/PictureStrips"/>
    <dgm:cxn modelId="{DDA734C7-51E3-4689-8B1E-87C2D914C02F}" type="presParOf" srcId="{9E029134-162C-442E-A062-F55ADB999C33}" destId="{09DCF082-D387-4036-A517-A57508B9F296}" srcOrd="6" destOrd="0" presId="urn:microsoft.com/office/officeart/2008/layout/PictureStrips"/>
    <dgm:cxn modelId="{002FD047-7DF6-4C77-9A34-8F81D92600F8}" type="presParOf" srcId="{09DCF082-D387-4036-A517-A57508B9F296}" destId="{6F6ACCCA-7573-4F27-BB76-D1BFA52EAEE3}" srcOrd="0" destOrd="0" presId="urn:microsoft.com/office/officeart/2008/layout/PictureStrips"/>
    <dgm:cxn modelId="{28BB84E1-4211-43C5-9231-1808537F321C}" type="presParOf" srcId="{09DCF082-D387-4036-A517-A57508B9F296}" destId="{F94043AE-FBAE-4418-8D10-10B1481C95AF}" srcOrd="1" destOrd="0" presId="urn:microsoft.com/office/officeart/2008/layout/PictureStrips"/>
    <dgm:cxn modelId="{BCCCAE66-6D4D-4CB0-AA5D-4FCB8C23BD7E}" type="presParOf" srcId="{9E029134-162C-442E-A062-F55ADB999C33}" destId="{2F838AD4-66C5-4737-8D8D-66F3281C6FE1}" srcOrd="7" destOrd="0" presId="urn:microsoft.com/office/officeart/2008/layout/PictureStrips"/>
    <dgm:cxn modelId="{26454A55-CAB3-4824-A3CD-E1AA737470B9}" type="presParOf" srcId="{9E029134-162C-442E-A062-F55ADB999C33}" destId="{0F749A16-F5F6-45E8-9E08-2382EA901724}" srcOrd="8" destOrd="0" presId="urn:microsoft.com/office/officeart/2008/layout/PictureStrips"/>
    <dgm:cxn modelId="{B3BC4891-F22D-4E5C-9F9A-E7BB32CB25FF}" type="presParOf" srcId="{0F749A16-F5F6-45E8-9E08-2382EA901724}" destId="{610D24CD-EC64-4585-8806-7B24163BBCA5}" srcOrd="0" destOrd="0" presId="urn:microsoft.com/office/officeart/2008/layout/PictureStrips"/>
    <dgm:cxn modelId="{66E19C17-641C-4B33-B933-AE0F8784692E}" type="presParOf" srcId="{0F749A16-F5F6-45E8-9E08-2382EA901724}" destId="{1D377189-38FA-44FB-9886-A25D865375A4}" srcOrd="1" destOrd="0" presId="urn:microsoft.com/office/officeart/2008/layout/PictureStrips"/>
    <dgm:cxn modelId="{CCA87442-FDF0-40CE-BA9E-9C42A9A2283E}" type="presParOf" srcId="{9E029134-162C-442E-A062-F55ADB999C33}" destId="{D0690CA7-5AC0-41CF-B946-24781BCFD1A5}" srcOrd="9" destOrd="0" presId="urn:microsoft.com/office/officeart/2008/layout/PictureStrips"/>
    <dgm:cxn modelId="{9FC12BB0-9706-4C30-BA25-9A1862F28D4E}" type="presParOf" srcId="{9E029134-162C-442E-A062-F55ADB999C33}" destId="{B7B3EDE5-7630-4030-822E-F5E4C9706E85}" srcOrd="10" destOrd="0" presId="urn:microsoft.com/office/officeart/2008/layout/PictureStrips"/>
    <dgm:cxn modelId="{BEA10127-EA72-4405-9B0B-50FF46CAC415}" type="presParOf" srcId="{B7B3EDE5-7630-4030-822E-F5E4C9706E85}" destId="{4F50CB91-2850-4662-936D-F5CF85EB32D2}" srcOrd="0" destOrd="0" presId="urn:microsoft.com/office/officeart/2008/layout/PictureStrips"/>
    <dgm:cxn modelId="{75F12060-C1B3-47F9-B1C8-9450EA94A407}" type="presParOf" srcId="{B7B3EDE5-7630-4030-822E-F5E4C9706E85}" destId="{82E38FB2-A96C-4D7A-A866-6D7BE57189A0}" srcOrd="1" destOrd="0" presId="urn:microsoft.com/office/officeart/2008/layout/PictureStrips"/>
    <dgm:cxn modelId="{83D2DB97-BB6B-412C-93A7-D612D3E66DF2}" type="presParOf" srcId="{9E029134-162C-442E-A062-F55ADB999C33}" destId="{FFADA039-4E63-4656-B69A-9CDE6DF7D22E}" srcOrd="11" destOrd="0" presId="urn:microsoft.com/office/officeart/2008/layout/PictureStrips"/>
    <dgm:cxn modelId="{1B1E07E4-2831-4CCE-84B3-D4606CD39C76}" type="presParOf" srcId="{9E029134-162C-442E-A062-F55ADB999C33}" destId="{617E62FE-8B7F-4345-A007-B8285279A613}" srcOrd="12" destOrd="0" presId="urn:microsoft.com/office/officeart/2008/layout/PictureStrips"/>
    <dgm:cxn modelId="{147F896E-5C94-4D3B-8AA7-7CDA325E9DCA}" type="presParOf" srcId="{617E62FE-8B7F-4345-A007-B8285279A613}" destId="{9C5C0C8B-F255-4694-B3C6-8BE7DBC5F7E5}" srcOrd="0" destOrd="0" presId="urn:microsoft.com/office/officeart/2008/layout/PictureStrips"/>
    <dgm:cxn modelId="{A37D3A75-12EA-463D-968E-A27360344053}" type="presParOf" srcId="{617E62FE-8B7F-4345-A007-B8285279A613}" destId="{A9E14B50-194E-4A93-B9D9-20BB56D81973}" srcOrd="1" destOrd="0" presId="urn:microsoft.com/office/officeart/2008/layout/PictureStrips"/>
    <dgm:cxn modelId="{0C76E437-2551-4323-9E62-C3C863D8F7EA}" type="presParOf" srcId="{9E029134-162C-442E-A062-F55ADB999C33}" destId="{CC5C64CB-AB52-41A1-B231-D8699C0C625F}" srcOrd="13" destOrd="0" presId="urn:microsoft.com/office/officeart/2008/layout/PictureStrips"/>
    <dgm:cxn modelId="{3AECB681-43A1-4F20-BA54-D71C475533D0}" type="presParOf" srcId="{9E029134-162C-442E-A062-F55ADB999C33}" destId="{F8E94CFA-B945-48E5-BE10-370DD69F16A4}" srcOrd="14" destOrd="0" presId="urn:microsoft.com/office/officeart/2008/layout/PictureStrips"/>
    <dgm:cxn modelId="{313880FF-6513-4C16-8B96-9700DE636DDD}" type="presParOf" srcId="{F8E94CFA-B945-48E5-BE10-370DD69F16A4}" destId="{411BB13E-A3FD-42F9-8D3A-DD2DDC4A3516}" srcOrd="0" destOrd="0" presId="urn:microsoft.com/office/officeart/2008/layout/PictureStrips"/>
    <dgm:cxn modelId="{B04A9BE2-24E2-4B53-BB85-0EB9F7B79C7C}" type="presParOf" srcId="{F8E94CFA-B945-48E5-BE10-370DD69F16A4}" destId="{70C2EA1E-D7DB-4E74-806D-4590DBE781A3}" srcOrd="1" destOrd="0" presId="urn:microsoft.com/office/officeart/2008/layout/PictureStrips"/>
    <dgm:cxn modelId="{F7CFAC18-E1B8-4F97-9D3C-F3BBFF86576E}" type="presParOf" srcId="{9E029134-162C-442E-A062-F55ADB999C33}" destId="{B6819F3B-727A-4EDF-BC16-FDFFBB563868}" srcOrd="15" destOrd="0" presId="urn:microsoft.com/office/officeart/2008/layout/PictureStrips"/>
    <dgm:cxn modelId="{D101EC77-FE7B-4745-AEF8-0229BE6D9DFE}" type="presParOf" srcId="{9E029134-162C-442E-A062-F55ADB999C33}" destId="{BB272E9F-26C5-4655-93E5-F3616BF119CC}" srcOrd="16" destOrd="0" presId="urn:microsoft.com/office/officeart/2008/layout/PictureStrips"/>
    <dgm:cxn modelId="{A04E0A37-0DF0-421B-9A97-CFCB2E0E62FC}" type="presParOf" srcId="{BB272E9F-26C5-4655-93E5-F3616BF119CC}" destId="{E0757731-3698-433B-8E7C-2EB749869931}" srcOrd="0" destOrd="0" presId="urn:microsoft.com/office/officeart/2008/layout/PictureStrips"/>
    <dgm:cxn modelId="{7962CC07-74CE-4165-8878-1829685B5558}" type="presParOf" srcId="{BB272E9F-26C5-4655-93E5-F3616BF119CC}" destId="{139FD9EA-3509-4D4C-98D4-BC741BA871D8}" srcOrd="1" destOrd="0" presId="urn:microsoft.com/office/officeart/2008/layout/PictureStrips"/>
    <dgm:cxn modelId="{DBE34DA4-FD89-42AD-BEEE-0D487BF37331}" type="presParOf" srcId="{9E029134-162C-442E-A062-F55ADB999C33}" destId="{979B97D2-0F97-437F-8686-ABD1B910F38F}" srcOrd="17" destOrd="0" presId="urn:microsoft.com/office/officeart/2008/layout/PictureStrips"/>
    <dgm:cxn modelId="{39B5452B-2312-45C7-88F7-C55C50D9ED96}" type="presParOf" srcId="{9E029134-162C-442E-A062-F55ADB999C33}" destId="{0216C3D0-FCC6-4B0C-AA10-7E78E85A1DE2}" srcOrd="18" destOrd="0" presId="urn:microsoft.com/office/officeart/2008/layout/PictureStrips"/>
    <dgm:cxn modelId="{B9780693-A74B-49BC-929E-6B5A91671074}" type="presParOf" srcId="{0216C3D0-FCC6-4B0C-AA10-7E78E85A1DE2}" destId="{22C56DC3-2158-416C-A2CA-0A41276F6E72}" srcOrd="0" destOrd="0" presId="urn:microsoft.com/office/officeart/2008/layout/PictureStrips"/>
    <dgm:cxn modelId="{339F262F-C499-4F40-852B-35019BE83533}" type="presParOf" srcId="{0216C3D0-FCC6-4B0C-AA10-7E78E85A1DE2}" destId="{763F0339-AF8A-4C55-81EF-EEBFD25A83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D609C-F894-4686-8594-F633FD78C201}">
      <dsp:nvSpPr>
        <dsp:cNvPr id="0" name=""/>
        <dsp:cNvSpPr/>
      </dsp:nvSpPr>
      <dsp:spPr>
        <a:xfrm>
          <a:off x="109966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Coordination of electronic sub-processes</a:t>
          </a:r>
          <a:endParaRPr lang="en-GB" sz="1500" kern="1200"/>
        </a:p>
      </dsp:txBody>
      <dsp:txXfrm>
        <a:off x="109966" y="606788"/>
        <a:ext cx="2530602" cy="790813"/>
      </dsp:txXfrm>
    </dsp:sp>
    <dsp:sp modelId="{8B00EC11-24E0-4E0C-8101-DB576F31F9D2}">
      <dsp:nvSpPr>
        <dsp:cNvPr id="0" name=""/>
        <dsp:cNvSpPr/>
      </dsp:nvSpPr>
      <dsp:spPr>
        <a:xfrm>
          <a:off x="4524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E0183-4578-4303-9373-BBB0DAF179FE}">
      <dsp:nvSpPr>
        <dsp:cNvPr id="0" name=""/>
        <dsp:cNvSpPr/>
      </dsp:nvSpPr>
      <dsp:spPr>
        <a:xfrm>
          <a:off x="2902219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Portal </a:t>
          </a:r>
          <a:endParaRPr lang="en-GB" sz="1500" kern="1200"/>
        </a:p>
      </dsp:txBody>
      <dsp:txXfrm>
        <a:off x="2902219" y="606788"/>
        <a:ext cx="2530602" cy="790813"/>
      </dsp:txXfrm>
    </dsp:sp>
    <dsp:sp modelId="{17BB8C5E-ACC5-4AEA-AC3B-15C53CC548C0}">
      <dsp:nvSpPr>
        <dsp:cNvPr id="0" name=""/>
        <dsp:cNvSpPr/>
      </dsp:nvSpPr>
      <dsp:spPr>
        <a:xfrm>
          <a:off x="2796778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DD086-89E5-4CD9-B1D2-0E7FF2C522A2}">
      <dsp:nvSpPr>
        <dsp:cNvPr id="0" name=""/>
        <dsp:cNvSpPr/>
      </dsp:nvSpPr>
      <dsp:spPr>
        <a:xfrm>
          <a:off x="5694473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/>
            <a:t>Integrated user and access management</a:t>
          </a:r>
          <a:endParaRPr lang="en-GB" sz="1500" kern="1200" dirty="0"/>
        </a:p>
      </dsp:txBody>
      <dsp:txXfrm>
        <a:off x="5694473" y="606788"/>
        <a:ext cx="2530602" cy="790813"/>
      </dsp:txXfrm>
    </dsp:sp>
    <dsp:sp modelId="{DEDE190B-7605-44A7-B19B-482157C4ED09}">
      <dsp:nvSpPr>
        <dsp:cNvPr id="0" name=""/>
        <dsp:cNvSpPr/>
      </dsp:nvSpPr>
      <dsp:spPr>
        <a:xfrm>
          <a:off x="5589031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ACCCA-7573-4F27-BB76-D1BFA52EAEE3}">
      <dsp:nvSpPr>
        <dsp:cNvPr id="0" name=""/>
        <dsp:cNvSpPr/>
      </dsp:nvSpPr>
      <dsp:spPr>
        <a:xfrm>
          <a:off x="109966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Logging management</a:t>
          </a:r>
          <a:endParaRPr lang="en-GB" sz="1500" kern="1200"/>
        </a:p>
      </dsp:txBody>
      <dsp:txXfrm>
        <a:off x="109966" y="1602334"/>
        <a:ext cx="2530602" cy="790813"/>
      </dsp:txXfrm>
    </dsp:sp>
    <dsp:sp modelId="{F94043AE-FBAE-4418-8D10-10B1481C95AF}">
      <dsp:nvSpPr>
        <dsp:cNvPr id="0" name=""/>
        <dsp:cNvSpPr/>
      </dsp:nvSpPr>
      <dsp:spPr>
        <a:xfrm>
          <a:off x="4524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D24CD-EC64-4585-8806-7B24163BBCA5}">
      <dsp:nvSpPr>
        <dsp:cNvPr id="0" name=""/>
        <dsp:cNvSpPr/>
      </dsp:nvSpPr>
      <dsp:spPr>
        <a:xfrm>
          <a:off x="2902219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/>
            <a:t>System for end-to-end encryption</a:t>
          </a:r>
          <a:endParaRPr lang="en-GB" sz="1500" kern="1200" dirty="0"/>
        </a:p>
      </dsp:txBody>
      <dsp:txXfrm>
        <a:off x="2902219" y="1602334"/>
        <a:ext cx="2530602" cy="790813"/>
      </dsp:txXfrm>
    </dsp:sp>
    <dsp:sp modelId="{1D377189-38FA-44FB-9886-A25D865375A4}">
      <dsp:nvSpPr>
        <dsp:cNvPr id="0" name=""/>
        <dsp:cNvSpPr/>
      </dsp:nvSpPr>
      <dsp:spPr>
        <a:xfrm>
          <a:off x="2796778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0CB91-2850-4662-936D-F5CF85EB32D2}">
      <dsp:nvSpPr>
        <dsp:cNvPr id="0" name=""/>
        <dsp:cNvSpPr/>
      </dsp:nvSpPr>
      <dsp:spPr>
        <a:xfrm>
          <a:off x="5694473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 err="1">
              <a:solidFill>
                <a:srgbClr val="3E6E5A"/>
              </a:solidFill>
            </a:rPr>
            <a:t>eHealth</a:t>
          </a:r>
          <a:r>
            <a:rPr sz="1500" kern="1200" dirty="0" err="1"/>
            <a:t>Box</a:t>
          </a:r>
          <a:endParaRPr lang="en-GB" sz="1500" kern="1200" dirty="0"/>
        </a:p>
      </dsp:txBody>
      <dsp:txXfrm>
        <a:off x="5694473" y="1602334"/>
        <a:ext cx="2530602" cy="790813"/>
      </dsp:txXfrm>
    </dsp:sp>
    <dsp:sp modelId="{82E38FB2-A96C-4D7A-A866-6D7BE57189A0}">
      <dsp:nvSpPr>
        <dsp:cNvPr id="0" name=""/>
        <dsp:cNvSpPr/>
      </dsp:nvSpPr>
      <dsp:spPr>
        <a:xfrm>
          <a:off x="5589031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C0C8B-F255-4694-B3C6-8BE7DBC5F7E5}">
      <dsp:nvSpPr>
        <dsp:cNvPr id="0" name=""/>
        <dsp:cNvSpPr/>
      </dsp:nvSpPr>
      <dsp:spPr>
        <a:xfrm>
          <a:off x="109966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Timestamping</a:t>
          </a:r>
          <a:endParaRPr lang="en-GB" sz="1500" kern="1200"/>
        </a:p>
      </dsp:txBody>
      <dsp:txXfrm>
        <a:off x="109966" y="2597880"/>
        <a:ext cx="2530602" cy="790813"/>
      </dsp:txXfrm>
    </dsp:sp>
    <dsp:sp modelId="{A9E14B50-194E-4A93-B9D9-20BB56D81973}">
      <dsp:nvSpPr>
        <dsp:cNvPr id="0" name=""/>
        <dsp:cNvSpPr/>
      </dsp:nvSpPr>
      <dsp:spPr>
        <a:xfrm>
          <a:off x="4524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BB13E-A3FD-42F9-8D3A-DD2DDC4A3516}">
      <dsp:nvSpPr>
        <dsp:cNvPr id="0" name=""/>
        <dsp:cNvSpPr/>
      </dsp:nvSpPr>
      <dsp:spPr>
        <a:xfrm>
          <a:off x="2902219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err="1" smtClean="0"/>
            <a:t>Encoding</a:t>
          </a:r>
          <a:r>
            <a:rPr sz="1500" kern="1200" dirty="0" smtClean="0"/>
            <a:t> </a:t>
          </a:r>
          <a:r>
            <a:rPr sz="1500" kern="1200" dirty="0"/>
            <a:t>and </a:t>
          </a:r>
          <a:r>
            <a:rPr sz="1500" kern="1200" dirty="0" err="1"/>
            <a:t>anonymization</a:t>
          </a:r>
          <a:endParaRPr lang="en-GB" sz="1500" kern="1200" dirty="0"/>
        </a:p>
      </dsp:txBody>
      <dsp:txXfrm>
        <a:off x="2902219" y="2597880"/>
        <a:ext cx="2530602" cy="790813"/>
      </dsp:txXfrm>
    </dsp:sp>
    <dsp:sp modelId="{70C2EA1E-D7DB-4E74-806D-4590DBE781A3}">
      <dsp:nvSpPr>
        <dsp:cNvPr id="0" name=""/>
        <dsp:cNvSpPr/>
      </dsp:nvSpPr>
      <dsp:spPr>
        <a:xfrm>
          <a:off x="2796778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57731-3698-433B-8E7C-2EB749869931}">
      <dsp:nvSpPr>
        <dsp:cNvPr id="0" name=""/>
        <dsp:cNvSpPr/>
      </dsp:nvSpPr>
      <dsp:spPr>
        <a:xfrm>
          <a:off x="5694473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/>
            <a:t>Consultation of the National Identification </a:t>
          </a:r>
          <a:r>
            <a:rPr lang="nl-BE" sz="1500" kern="1200" dirty="0" smtClean="0"/>
            <a:t>Re</a:t>
          </a:r>
          <a:r>
            <a:rPr sz="1500" kern="1200" dirty="0" err="1" smtClean="0"/>
            <a:t>gisters</a:t>
          </a:r>
          <a:endParaRPr lang="en-GB" sz="1500" kern="1200" dirty="0"/>
        </a:p>
      </dsp:txBody>
      <dsp:txXfrm>
        <a:off x="5694473" y="2597880"/>
        <a:ext cx="2530602" cy="790813"/>
      </dsp:txXfrm>
    </dsp:sp>
    <dsp:sp modelId="{139FD9EA-3509-4D4C-98D4-BC741BA871D8}">
      <dsp:nvSpPr>
        <dsp:cNvPr id="0" name=""/>
        <dsp:cNvSpPr/>
      </dsp:nvSpPr>
      <dsp:spPr>
        <a:xfrm>
          <a:off x="5589031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56DC3-2158-416C-A2CA-0A41276F6E72}">
      <dsp:nvSpPr>
        <dsp:cNvPr id="0" name=""/>
        <dsp:cNvSpPr/>
      </dsp:nvSpPr>
      <dsp:spPr>
        <a:xfrm>
          <a:off x="2902219" y="3593426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/>
            <a:t>Reference </a:t>
          </a:r>
          <a:r>
            <a:rPr lang="nl-BE" sz="1500" kern="1200" dirty="0" smtClean="0"/>
            <a:t>directory</a:t>
          </a:r>
          <a:r>
            <a:rPr sz="1500" kern="1200" dirty="0" smtClean="0"/>
            <a:t> </a:t>
          </a:r>
          <a:r>
            <a:rPr sz="1500" kern="1200" dirty="0"/>
            <a:t>(</a:t>
          </a:r>
          <a:r>
            <a:rPr sz="1500" kern="1200" dirty="0" err="1"/>
            <a:t>metahub</a:t>
          </a:r>
          <a:r>
            <a:rPr sz="1500" kern="1200" dirty="0"/>
            <a:t>)</a:t>
          </a:r>
          <a:endParaRPr lang="en-GB" sz="1500" kern="1200" dirty="0"/>
        </a:p>
      </dsp:txBody>
      <dsp:txXfrm>
        <a:off x="2902219" y="3593426"/>
        <a:ext cx="2530602" cy="790813"/>
      </dsp:txXfrm>
    </dsp:sp>
    <dsp:sp modelId="{763F0339-AF8A-4C55-81EF-EEBFD25A8379}">
      <dsp:nvSpPr>
        <dsp:cNvPr id="0" name=""/>
        <dsp:cNvSpPr/>
      </dsp:nvSpPr>
      <dsp:spPr>
        <a:xfrm>
          <a:off x="2796778" y="3479197"/>
          <a:ext cx="553569" cy="830353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C9EB83-5D73-43FC-9170-A649F8E8ED23}" type="datetimeFigureOut">
              <a:rPr lang="en-US"/>
              <a:pPr>
                <a:defRPr/>
              </a:pPr>
              <a:t>2/2/2017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501A80-24C0-47E3-8742-A118B1F994BB}" type="slidenum">
              <a:rPr lang="en-US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319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8194B6-1DF9-4A94-8504-B97DC84F47B9}" type="datetimeFigureOut">
              <a:rPr lang="en-US"/>
              <a:pPr>
                <a:defRPr/>
              </a:pPr>
              <a:t>2/2/2017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2CFF50-5402-4ADD-B88C-045BFB565642}" type="slidenum">
              <a:rPr lang="en-US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97273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6973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8AEB3D34-D951-4230-BE2A-6FE606726F5B}" type="slidenum">
              <a:rPr lang="nl-NL" altLang="en-US" sz="1200">
                <a:latin typeface="Arial" charset="0"/>
              </a:rPr>
              <a:pPr algn="r" eaLnBrk="1" hangingPunct="1"/>
              <a:t>8</a:t>
            </a:fld>
            <a:endParaRPr lang="en-GB" altLang="en-US" sz="1200">
              <a:latin typeface="Arial" charset="0"/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26157620-3D31-4072-88FD-FE5C84BB4A60}" type="slidenum">
              <a:rPr lang="nl-NL" altLang="en-US" sz="1200">
                <a:latin typeface="Arial" charset="0"/>
              </a:rPr>
              <a:pPr algn="r" eaLnBrk="1" hangingPunct="1"/>
              <a:t>8</a:t>
            </a:fld>
            <a:endParaRPr lang="en-GB" altLang="en-US" sz="1200">
              <a:latin typeface="Arial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29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9F67EB-25E8-4433-94A8-CC9DEB89FA24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nl-BE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85800" y="4005263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4279900" y="3619500"/>
            <a:ext cx="4268788" cy="2800350"/>
            <a:chOff x="4406900" y="2676525"/>
            <a:chExt cx="4268788" cy="2801603"/>
          </a:xfrm>
        </p:grpSpPr>
        <p:pic>
          <p:nvPicPr>
            <p:cNvPr id="5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smtClean="0">
                <a:solidFill>
                  <a:srgbClr val="0D0D0D"/>
                </a:solidFill>
              </a:endParaRPr>
            </a:p>
            <a:p>
              <a:pPr>
                <a:defRPr/>
              </a:pPr>
              <a:endParaRPr lang="fr-BE" altLang="en-US" sz="1600" smtClean="0">
                <a:solidFill>
                  <a:srgbClr val="0D0D0D"/>
                </a:solidFill>
              </a:endParaRPr>
            </a:p>
            <a:p>
              <a:pPr>
                <a:defRPr/>
              </a:pPr>
              <a:endParaRPr lang="fr-BE" altLang="en-US" sz="1600" smtClean="0">
                <a:solidFill>
                  <a:srgbClr val="0D0D0D"/>
                </a:solidFill>
              </a:endParaRPr>
            </a:p>
            <a:p>
              <a:pPr>
                <a:defRPr/>
              </a:pPr>
              <a:endParaRPr lang="fr-BE" altLang="en-US" sz="1600" smtClean="0">
                <a:solidFill>
                  <a:srgbClr val="0D0D0D"/>
                </a:solidFill>
              </a:endParaRPr>
            </a:p>
            <a:p>
              <a:pPr>
                <a:defRPr/>
              </a:pPr>
              <a:r>
                <a:rPr lang="fr-BE" altLang="en-US" sz="1600" smtClean="0"/>
                <a:t>frank.robben@ehealth.fgov.be </a:t>
              </a:r>
            </a:p>
            <a:p>
              <a:pPr>
                <a:defRPr/>
              </a:pPr>
              <a:endParaRPr lang="fr-BE" altLang="en-US" sz="1600" smtClean="0"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smtClean="0"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smtClean="0"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smtClean="0"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smtClean="0">
                  <a:sym typeface="Arial" pitchFamily="34" charset="0"/>
                </a:rPr>
                <a:t>http://www.ksz.fgov.be</a:t>
              </a:r>
            </a:p>
            <a:p>
              <a:pPr>
                <a:defRPr/>
              </a:pPr>
              <a:r>
                <a:rPr lang="fr-BE" altLang="en-US" sz="1600" smtClean="0">
                  <a:sym typeface="Arial" pitchFamily="34" charset="0"/>
                </a:rPr>
                <a:t>http://www.frankrobben.be</a:t>
              </a:r>
              <a:endParaRPr lang="fr-BE" altLang="en-US" sz="1600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1815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26/05/2016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7224FC39-042F-4CE2-B0AD-FE6A4D65AB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5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086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278"/>
            <a:ext cx="8229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26/05/2016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1E7FF-7E34-4FE5-A533-04EE46AAAD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4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26/05/2016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D4E4B-BC9D-4A89-AE36-999F4A7B19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98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26/05/2016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21D49362-58CD-47C2-88E3-91BFAE9E48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8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26/05/2016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7E9F9-624A-4017-8A91-A08CBF884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6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26/05/2016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C25D2-7D78-4C61-AA5C-4BD13D831A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23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1"/>
          <p:cNvGrpSpPr>
            <a:grpSpLocks/>
          </p:cNvGrpSpPr>
          <p:nvPr userDrawn="1"/>
        </p:nvGrpSpPr>
        <p:grpSpPr bwMode="auto">
          <a:xfrm>
            <a:off x="4279900" y="3619500"/>
            <a:ext cx="4268788" cy="2800350"/>
            <a:chOff x="4406900" y="2676525"/>
            <a:chExt cx="4268788" cy="2802019"/>
          </a:xfrm>
        </p:grpSpPr>
        <p:pic>
          <p:nvPicPr>
            <p:cNvPr id="4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smtClean="0">
                <a:solidFill>
                  <a:srgbClr val="0D0D0D"/>
                </a:solidFill>
              </a:endParaRPr>
            </a:p>
            <a:p>
              <a:pPr>
                <a:defRPr/>
              </a:pPr>
              <a:endParaRPr lang="fr-BE" altLang="en-US" sz="1600" smtClean="0">
                <a:solidFill>
                  <a:srgbClr val="0D0D0D"/>
                </a:solidFill>
              </a:endParaRPr>
            </a:p>
            <a:p>
              <a:pPr>
                <a:defRPr/>
              </a:pPr>
              <a:endParaRPr lang="fr-BE" altLang="en-US" sz="1600" smtClean="0">
                <a:solidFill>
                  <a:srgbClr val="0D0D0D"/>
                </a:solidFill>
              </a:endParaRPr>
            </a:p>
            <a:p>
              <a:pPr>
                <a:defRPr/>
              </a:pPr>
              <a:endParaRPr lang="fr-BE" altLang="en-US" sz="1600" smtClean="0">
                <a:solidFill>
                  <a:srgbClr val="0D0D0D"/>
                </a:solidFill>
              </a:endParaRPr>
            </a:p>
            <a:p>
              <a:pPr>
                <a:defRPr/>
              </a:pPr>
              <a:r>
                <a:rPr lang="fr-BE" altLang="en-US" sz="1600" smtClean="0"/>
                <a:t>frank.robben@ehealth.fgov.be </a:t>
              </a:r>
            </a:p>
            <a:p>
              <a:pPr>
                <a:defRPr/>
              </a:pPr>
              <a:endParaRPr lang="fr-BE" altLang="en-US" sz="1600" smtClean="0"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smtClean="0"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smtClean="0"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smtClean="0"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smtClean="0">
                  <a:sym typeface="Arial" pitchFamily="34" charset="0"/>
                </a:rPr>
                <a:t>http://www.ksz.fgov.be</a:t>
              </a:r>
            </a:p>
            <a:p>
              <a:pPr>
                <a:defRPr/>
              </a:pPr>
              <a:r>
                <a:rPr lang="fr-BE" altLang="en-US" sz="1600" smtClean="0">
                  <a:sym typeface="Arial" pitchFamily="34" charset="0"/>
                </a:rPr>
                <a:t>http://www.frankrobben.be</a:t>
              </a:r>
              <a:endParaRPr lang="fr-BE" altLang="en-US" sz="1600" smtClean="0"/>
            </a:p>
          </p:txBody>
        </p:sp>
      </p:grp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55650" y="2276475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08163"/>
            <a:ext cx="30543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04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06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E48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1320800"/>
            <a:ext cx="8229600" cy="685800"/>
          </a:xfrm>
        </p:spPr>
        <p:txBody>
          <a:bodyPr>
            <a:normAutofit/>
          </a:bodyPr>
          <a:lstStyle>
            <a:lvl1pPr>
              <a:buNone/>
              <a:defRPr sz="1300">
                <a:solidFill>
                  <a:srgbClr val="3E484F"/>
                </a:solidFill>
                <a:latin typeface="Helvetica Neue Medium"/>
                <a:cs typeface="Helvetica Neue Medium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304800" y="2209800"/>
            <a:ext cx="4572000" cy="34290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3E484F"/>
                </a:solidFill>
                <a:latin typeface="Helvetica Neue Medium"/>
                <a:cs typeface="Helvetica Neue Medium"/>
              </a:defRPr>
            </a:lvl1pPr>
          </a:lstStyle>
          <a:p>
            <a:endParaRPr lang="en-JM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562600" y="3022600"/>
            <a:ext cx="2667000" cy="23368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E484F"/>
                </a:solidFill>
                <a:latin typeface="Helvetica Neue Medium"/>
                <a:cs typeface="Helvetica Neue Medium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endParaRPr lang="en-JM" dirty="0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/>
          </p:nvPr>
        </p:nvSpPr>
        <p:spPr>
          <a:xfrm>
            <a:off x="5562600" y="2514600"/>
            <a:ext cx="2438400" cy="381000"/>
          </a:xfrm>
          <a:solidFill>
            <a:srgbClr val="E20177"/>
          </a:solidFill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2338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26/05/2016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A39688-82B6-4423-A2BE-13905D8A3F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84347"/>
            <a:ext cx="82057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5" r:id="rId2"/>
    <p:sldLayoutId id="2147483756" r:id="rId3"/>
    <p:sldLayoutId id="2147483760" r:id="rId4"/>
    <p:sldLayoutId id="2147483757" r:id="rId5"/>
    <p:sldLayoutId id="2147483758" r:id="rId6"/>
    <p:sldLayoutId id="2147483761" r:id="rId7"/>
    <p:sldLayoutId id="2147483764" r:id="rId8"/>
    <p:sldLayoutId id="2147483766" r:id="rId9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073490"/>
            <a:ext cx="8390468" cy="1927225"/>
          </a:xfrm>
        </p:spPr>
        <p:txBody>
          <a:bodyPr/>
          <a:lstStyle/>
          <a:p>
            <a:r>
              <a:rPr lang="nl-BE" sz="4400" cap="none" dirty="0" err="1" smtClean="0">
                <a:solidFill>
                  <a:srgbClr val="C00000"/>
                </a:solidFill>
              </a:rPr>
              <a:t>Efficient</a:t>
            </a:r>
            <a:r>
              <a:rPr lang="nl-BE" sz="4400" cap="none" dirty="0" smtClean="0">
                <a:solidFill>
                  <a:srgbClr val="C00000"/>
                </a:solidFill>
              </a:rPr>
              <a:t> </a:t>
            </a:r>
            <a:r>
              <a:rPr lang="nl-BE" sz="4400" cap="none" dirty="0" err="1" smtClean="0">
                <a:solidFill>
                  <a:srgbClr val="C00000"/>
                </a:solidFill>
              </a:rPr>
              <a:t>and</a:t>
            </a:r>
            <a:r>
              <a:rPr lang="nl-BE" sz="4400" cap="none" dirty="0" smtClean="0">
                <a:solidFill>
                  <a:srgbClr val="C00000"/>
                </a:solidFill>
              </a:rPr>
              <a:t> secure transborder exchange of </a:t>
            </a:r>
            <a:r>
              <a:rPr lang="nl-BE" sz="4400" cap="none" dirty="0" err="1" smtClean="0">
                <a:solidFill>
                  <a:srgbClr val="C00000"/>
                </a:solidFill>
              </a:rPr>
              <a:t>patient</a:t>
            </a:r>
            <a:r>
              <a:rPr lang="nl-BE" sz="4400" cap="none" dirty="0" smtClean="0">
                <a:solidFill>
                  <a:srgbClr val="C00000"/>
                </a:solidFill>
              </a:rPr>
              <a:t> data</a:t>
            </a:r>
            <a:endParaRPr lang="nl-BE" sz="4400" cap="none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0" y="620688"/>
            <a:ext cx="23812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Identification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patient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Obligatory</a:t>
            </a:r>
            <a:r>
              <a:rPr lang="nl-BE" dirty="0" smtClean="0"/>
              <a:t> </a:t>
            </a:r>
            <a:r>
              <a:rPr lang="nl-BE" dirty="0" err="1" smtClean="0"/>
              <a:t>use</a:t>
            </a:r>
            <a:r>
              <a:rPr lang="nl-BE" dirty="0" smtClean="0"/>
              <a:t> of </a:t>
            </a:r>
            <a:r>
              <a:rPr lang="nl-BE" dirty="0" err="1" smtClean="0"/>
              <a:t>social</a:t>
            </a:r>
            <a:r>
              <a:rPr lang="nl-BE" dirty="0" smtClean="0"/>
              <a:t> security </a:t>
            </a:r>
            <a:r>
              <a:rPr lang="nl-BE" dirty="0" err="1" smtClean="0"/>
              <a:t>identification</a:t>
            </a:r>
            <a:r>
              <a:rPr lang="nl-BE" dirty="0" smtClean="0"/>
              <a:t> </a:t>
            </a:r>
            <a:r>
              <a:rPr lang="nl-BE" dirty="0" err="1" smtClean="0"/>
              <a:t>number</a:t>
            </a:r>
            <a:r>
              <a:rPr lang="nl-BE" dirty="0" smtClean="0"/>
              <a:t> (SSIN) in health sector</a:t>
            </a:r>
          </a:p>
          <a:p>
            <a:endParaRPr lang="nl-BE" dirty="0"/>
          </a:p>
          <a:p>
            <a:r>
              <a:rPr lang="nl-BE" dirty="0" smtClean="0"/>
              <a:t>Procedures are </a:t>
            </a:r>
            <a:r>
              <a:rPr lang="nl-BE" dirty="0" err="1" smtClean="0"/>
              <a:t>available</a:t>
            </a:r>
            <a:r>
              <a:rPr lang="nl-BE" dirty="0" smtClean="0"/>
              <a:t> in order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guarantee</a:t>
            </a:r>
            <a:r>
              <a:rPr lang="nl-BE" dirty="0" smtClean="0"/>
              <a:t> </a:t>
            </a:r>
            <a:r>
              <a:rPr lang="nl-BE" dirty="0" err="1" smtClean="0"/>
              <a:t>unicity</a:t>
            </a:r>
            <a:r>
              <a:rPr lang="nl-BE" dirty="0" smtClean="0"/>
              <a:t> of SSIN</a:t>
            </a:r>
          </a:p>
          <a:p>
            <a:endParaRPr lang="nl-BE" dirty="0"/>
          </a:p>
          <a:p>
            <a:r>
              <a:rPr lang="nl-BE" dirty="0" smtClean="0"/>
              <a:t>SSIN is </a:t>
            </a:r>
            <a:r>
              <a:rPr lang="nl-BE" dirty="0" err="1" smtClean="0"/>
              <a:t>available</a:t>
            </a:r>
            <a:r>
              <a:rPr lang="nl-BE" dirty="0" smtClean="0"/>
              <a:t> on </a:t>
            </a:r>
            <a:r>
              <a:rPr lang="nl-BE" dirty="0" err="1" smtClean="0"/>
              <a:t>electronic</a:t>
            </a:r>
            <a:r>
              <a:rPr lang="nl-BE" dirty="0" smtClean="0"/>
              <a:t> </a:t>
            </a:r>
            <a:r>
              <a:rPr lang="nl-BE" dirty="0" err="1" smtClean="0"/>
              <a:t>identity</a:t>
            </a:r>
            <a:r>
              <a:rPr lang="nl-BE" dirty="0" smtClean="0"/>
              <a:t> card or ISI+-card</a:t>
            </a:r>
          </a:p>
          <a:p>
            <a:endParaRPr lang="nl-BE" dirty="0"/>
          </a:p>
          <a:p>
            <a:r>
              <a:rPr lang="nl-BE" dirty="0" smtClean="0"/>
              <a:t>Link register is </a:t>
            </a:r>
            <a:r>
              <a:rPr lang="nl-BE" dirty="0" err="1" smtClean="0"/>
              <a:t>available</a:t>
            </a:r>
            <a:r>
              <a:rPr lang="nl-BE" dirty="0" smtClean="0"/>
              <a:t> in order </a:t>
            </a:r>
            <a:r>
              <a:rPr lang="nl-BE" dirty="0" err="1" smtClean="0"/>
              <a:t>to</a:t>
            </a:r>
            <a:r>
              <a:rPr lang="nl-BE" dirty="0" smtClean="0"/>
              <a:t> link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Belgian</a:t>
            </a:r>
            <a:r>
              <a:rPr lang="nl-BE" dirty="0" smtClean="0"/>
              <a:t> SSIN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identification</a:t>
            </a:r>
            <a:r>
              <a:rPr lang="nl-BE" dirty="0" smtClean="0"/>
              <a:t> </a:t>
            </a:r>
            <a:r>
              <a:rPr lang="nl-BE" dirty="0" err="1" smtClean="0"/>
              <a:t>numbers</a:t>
            </a:r>
            <a:r>
              <a:rPr lang="nl-BE" dirty="0" smtClean="0"/>
              <a:t> in </a:t>
            </a:r>
            <a:r>
              <a:rPr lang="nl-BE" dirty="0" err="1" smtClean="0"/>
              <a:t>other</a:t>
            </a:r>
            <a:r>
              <a:rPr lang="nl-BE" dirty="0" smtClean="0"/>
              <a:t> </a:t>
            </a:r>
            <a:r>
              <a:rPr lang="nl-BE" dirty="0" err="1" smtClean="0"/>
              <a:t>countries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1E7FF-7E34-4FE5-A533-04EE46AAAD1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06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Routing: hubs &amp; metahub system</a:t>
            </a:r>
            <a:endParaRPr lang="en-US" dirty="0"/>
          </a:p>
        </p:txBody>
      </p:sp>
      <p:pic>
        <p:nvPicPr>
          <p:cNvPr id="64514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7812" y="1425575"/>
            <a:ext cx="6728376" cy="4876800"/>
          </a:xfr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3/2/2017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11</a:t>
            </a:fld>
            <a:endParaRPr lang="en-GB"/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323528" y="3789040"/>
            <a:ext cx="2592288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101600" indent="-101600" algn="ctr" eaLnBrk="0" hangingPunct="0">
              <a:spcBef>
                <a:spcPct val="50000"/>
              </a:spcBef>
              <a:buSzPct val="100000"/>
              <a:defRPr/>
            </a:pPr>
            <a:r>
              <a:rPr lang="en-US" b="1" dirty="0">
                <a:solidFill>
                  <a:srgbClr val="000000"/>
                </a:solidFill>
              </a:rPr>
              <a:t>5 hubs</a:t>
            </a:r>
          </a:p>
          <a:p>
            <a:pPr marL="101600" indent="-101600" algn="ctr" eaLnBrk="0" hangingPunct="0">
              <a:spcBef>
                <a:spcPct val="50000"/>
              </a:spcBef>
              <a:buSzPct val="100000"/>
              <a:defRPr/>
            </a:pPr>
            <a:r>
              <a:rPr lang="en-US" b="1" dirty="0">
                <a:solidFill>
                  <a:srgbClr val="000000"/>
                </a:solidFill>
              </a:rPr>
              <a:t>3 technical implementations</a:t>
            </a:r>
          </a:p>
          <a:p>
            <a:pPr marL="101600" indent="-101600" algn="ctr" eaLnBrk="0" hangingPunct="0">
              <a:spcBef>
                <a:spcPct val="50000"/>
              </a:spcBef>
              <a:buSzPct val="100000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All </a:t>
            </a:r>
            <a:r>
              <a:rPr lang="en-US" b="1" dirty="0">
                <a:solidFill>
                  <a:srgbClr val="000000"/>
                </a:solidFill>
              </a:rPr>
              <a:t>Belgian hospitals connected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67206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6580188" y="2593975"/>
            <a:ext cx="430212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6015038" y="2543175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 flipH="1">
            <a:off x="6337300" y="2967038"/>
            <a:ext cx="304800" cy="40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7010400" y="2879725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 flipV="1">
            <a:off x="6991350" y="2505075"/>
            <a:ext cx="493713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 flipV="1">
            <a:off x="6802438" y="21701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5486400" y="4721225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flipH="1">
            <a:off x="5211763" y="5084763"/>
            <a:ext cx="298450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5822950" y="5140325"/>
            <a:ext cx="374650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 flipH="1" flipV="1">
            <a:off x="5360988" y="4294188"/>
            <a:ext cx="285750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9" name="Freeform 2"/>
          <p:cNvSpPr>
            <a:spLocks/>
          </p:cNvSpPr>
          <p:nvPr/>
        </p:nvSpPr>
        <p:spPr bwMode="auto">
          <a:xfrm>
            <a:off x="536575" y="1208088"/>
            <a:ext cx="2173288" cy="2979737"/>
          </a:xfrm>
          <a:custGeom>
            <a:avLst/>
            <a:gdLst>
              <a:gd name="T0" fmla="*/ 2898 w 2174750"/>
              <a:gd name="T1" fmla="*/ 0 h 2979415"/>
              <a:gd name="T2" fmla="*/ 328714 w 2174750"/>
              <a:gd name="T3" fmla="*/ 2436560 h 2979415"/>
              <a:gd name="T4" fmla="*/ 2066391 w 2174750"/>
              <a:gd name="T5" fmla="*/ 2485950 h 2979415"/>
              <a:gd name="T6" fmla="*/ 0 60000 65536"/>
              <a:gd name="T7" fmla="*/ 0 60000 65536"/>
              <a:gd name="T8" fmla="*/ 0 60000 65536"/>
              <a:gd name="T9" fmla="*/ 0 w 2174750"/>
              <a:gd name="T10" fmla="*/ 0 h 2979415"/>
              <a:gd name="T11" fmla="*/ 2174750 w 2174750"/>
              <a:gd name="T12" fmla="*/ 2979415 h 29794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750" h="2979415">
                <a:moveTo>
                  <a:pt x="3050" y="0"/>
                </a:moveTo>
                <a:cubicBezTo>
                  <a:pt x="-6475" y="1002846"/>
                  <a:pt x="-16000" y="2005693"/>
                  <a:pt x="345950" y="2416629"/>
                </a:cubicBezTo>
                <a:cubicBezTo>
                  <a:pt x="707900" y="2827565"/>
                  <a:pt x="999093" y="3420837"/>
                  <a:pt x="2174750" y="2465615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fr-BE"/>
          </a:p>
        </p:txBody>
      </p:sp>
      <p:sp>
        <p:nvSpPr>
          <p:cNvPr id="65550" name="Freeform 3"/>
          <p:cNvSpPr>
            <a:spLocks/>
          </p:cNvSpPr>
          <p:nvPr/>
        </p:nvSpPr>
        <p:spPr bwMode="auto">
          <a:xfrm>
            <a:off x="309563" y="1028700"/>
            <a:ext cx="2995612" cy="2628900"/>
          </a:xfrm>
          <a:custGeom>
            <a:avLst/>
            <a:gdLst>
              <a:gd name="T0" fmla="*/ 217860 w 2994574"/>
              <a:gd name="T1" fmla="*/ 244929 h 2628900"/>
              <a:gd name="T2" fmla="*/ 335171 w 2994574"/>
              <a:gd name="T3" fmla="*/ 146957 h 2628900"/>
              <a:gd name="T4" fmla="*/ 485995 w 2994574"/>
              <a:gd name="T5" fmla="*/ 81643 h 2628900"/>
              <a:gd name="T6" fmla="*/ 620067 w 2994574"/>
              <a:gd name="T7" fmla="*/ 48986 h 2628900"/>
              <a:gd name="T8" fmla="*/ 904962 w 2994574"/>
              <a:gd name="T9" fmla="*/ 0 h 2628900"/>
              <a:gd name="T10" fmla="*/ 2061302 w 2994574"/>
              <a:gd name="T11" fmla="*/ 81643 h 2628900"/>
              <a:gd name="T12" fmla="*/ 2245645 w 2994574"/>
              <a:gd name="T13" fmla="*/ 179614 h 2628900"/>
              <a:gd name="T14" fmla="*/ 2446749 w 2994574"/>
              <a:gd name="T15" fmla="*/ 310243 h 2628900"/>
              <a:gd name="T16" fmla="*/ 2530542 w 2994574"/>
              <a:gd name="T17" fmla="*/ 424543 h 2628900"/>
              <a:gd name="T18" fmla="*/ 2647849 w 2994574"/>
              <a:gd name="T19" fmla="*/ 587829 h 2628900"/>
              <a:gd name="T20" fmla="*/ 2765161 w 2994574"/>
              <a:gd name="T21" fmla="*/ 751114 h 2628900"/>
              <a:gd name="T22" fmla="*/ 2899229 w 2994574"/>
              <a:gd name="T23" fmla="*/ 914400 h 2628900"/>
              <a:gd name="T24" fmla="*/ 2949505 w 2994574"/>
              <a:gd name="T25" fmla="*/ 1028700 h 2628900"/>
              <a:gd name="T26" fmla="*/ 3033298 w 2994574"/>
              <a:gd name="T27" fmla="*/ 1240971 h 2628900"/>
              <a:gd name="T28" fmla="*/ 3050054 w 2994574"/>
              <a:gd name="T29" fmla="*/ 1943100 h 2628900"/>
              <a:gd name="T30" fmla="*/ 2983023 w 2994574"/>
              <a:gd name="T31" fmla="*/ 2090057 h 2628900"/>
              <a:gd name="T32" fmla="*/ 2932744 w 2994574"/>
              <a:gd name="T33" fmla="*/ 2188028 h 2628900"/>
              <a:gd name="T34" fmla="*/ 2848956 w 2994574"/>
              <a:gd name="T35" fmla="*/ 2351314 h 2628900"/>
              <a:gd name="T36" fmla="*/ 2714883 w 2994574"/>
              <a:gd name="T37" fmla="*/ 2465614 h 2628900"/>
              <a:gd name="T38" fmla="*/ 2614332 w 2994574"/>
              <a:gd name="T39" fmla="*/ 2530928 h 2628900"/>
              <a:gd name="T40" fmla="*/ 2429992 w 2994574"/>
              <a:gd name="T41" fmla="*/ 2628900 h 2628900"/>
              <a:gd name="T42" fmla="*/ 1139582 w 2994574"/>
              <a:gd name="T43" fmla="*/ 2563586 h 2628900"/>
              <a:gd name="T44" fmla="*/ 888202 w 2994574"/>
              <a:gd name="T45" fmla="*/ 2498270 h 2628900"/>
              <a:gd name="T46" fmla="*/ 620067 w 2994574"/>
              <a:gd name="T47" fmla="*/ 2432956 h 2628900"/>
              <a:gd name="T48" fmla="*/ 536274 w 2994574"/>
              <a:gd name="T49" fmla="*/ 2383970 h 2628900"/>
              <a:gd name="T50" fmla="*/ 435723 w 2994574"/>
              <a:gd name="T51" fmla="*/ 2237014 h 2628900"/>
              <a:gd name="T52" fmla="*/ 351930 w 2994574"/>
              <a:gd name="T53" fmla="*/ 2073729 h 2628900"/>
              <a:gd name="T54" fmla="*/ 284895 w 2994574"/>
              <a:gd name="T55" fmla="*/ 1910443 h 2628900"/>
              <a:gd name="T56" fmla="*/ 150825 w 2994574"/>
              <a:gd name="T57" fmla="*/ 1567543 h 2628900"/>
              <a:gd name="T58" fmla="*/ 83797 w 2994574"/>
              <a:gd name="T59" fmla="*/ 1338943 h 2628900"/>
              <a:gd name="T60" fmla="*/ 50261 w 2994574"/>
              <a:gd name="T61" fmla="*/ 1191986 h 2628900"/>
              <a:gd name="T62" fmla="*/ 0 w 2994574"/>
              <a:gd name="T63" fmla="*/ 898071 h 2628900"/>
              <a:gd name="T64" fmla="*/ 50261 w 2994574"/>
              <a:gd name="T65" fmla="*/ 228600 h 26289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994574"/>
              <a:gd name="T100" fmla="*/ 0 h 2628900"/>
              <a:gd name="T101" fmla="*/ 2994574 w 2994574"/>
              <a:gd name="T102" fmla="*/ 2628900 h 26289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994574" h="2628900">
                <a:moveTo>
                  <a:pt x="179614" y="391886"/>
                </a:moveTo>
                <a:cubicBezTo>
                  <a:pt x="190836" y="335779"/>
                  <a:pt x="196901" y="298725"/>
                  <a:pt x="212271" y="244929"/>
                </a:cubicBezTo>
                <a:cubicBezTo>
                  <a:pt x="216999" y="228379"/>
                  <a:pt x="217848" y="209383"/>
                  <a:pt x="228600" y="195943"/>
                </a:cubicBezTo>
                <a:cubicBezTo>
                  <a:pt x="259796" y="156949"/>
                  <a:pt x="287132" y="166677"/>
                  <a:pt x="326571" y="146957"/>
                </a:cubicBezTo>
                <a:cubicBezTo>
                  <a:pt x="344124" y="138181"/>
                  <a:pt x="357624" y="122270"/>
                  <a:pt x="375557" y="114300"/>
                </a:cubicBezTo>
                <a:cubicBezTo>
                  <a:pt x="407014" y="100319"/>
                  <a:pt x="440871" y="92529"/>
                  <a:pt x="473528" y="81643"/>
                </a:cubicBezTo>
                <a:cubicBezTo>
                  <a:pt x="489857" y="76200"/>
                  <a:pt x="505636" y="68689"/>
                  <a:pt x="522514" y="65314"/>
                </a:cubicBezTo>
                <a:cubicBezTo>
                  <a:pt x="549728" y="59871"/>
                  <a:pt x="577065" y="55007"/>
                  <a:pt x="604157" y="48986"/>
                </a:cubicBezTo>
                <a:cubicBezTo>
                  <a:pt x="626064" y="44118"/>
                  <a:pt x="647465" y="37058"/>
                  <a:pt x="669471" y="32657"/>
                </a:cubicBezTo>
                <a:cubicBezTo>
                  <a:pt x="726090" y="21333"/>
                  <a:pt x="826870" y="7839"/>
                  <a:pt x="881743" y="0"/>
                </a:cubicBezTo>
                <a:lnTo>
                  <a:pt x="1845128" y="32657"/>
                </a:lnTo>
                <a:cubicBezTo>
                  <a:pt x="1875974" y="34713"/>
                  <a:pt x="1993251" y="76589"/>
                  <a:pt x="2008414" y="81643"/>
                </a:cubicBezTo>
                <a:lnTo>
                  <a:pt x="2057400" y="97971"/>
                </a:lnTo>
                <a:cubicBezTo>
                  <a:pt x="2209011" y="211681"/>
                  <a:pt x="2038603" y="89959"/>
                  <a:pt x="2188028" y="179614"/>
                </a:cubicBezTo>
                <a:cubicBezTo>
                  <a:pt x="2221684" y="199808"/>
                  <a:pt x="2253343" y="223157"/>
                  <a:pt x="2286000" y="244929"/>
                </a:cubicBezTo>
                <a:cubicBezTo>
                  <a:pt x="2286001" y="244930"/>
                  <a:pt x="2383970" y="310241"/>
                  <a:pt x="2383971" y="310243"/>
                </a:cubicBezTo>
                <a:cubicBezTo>
                  <a:pt x="2400300" y="332014"/>
                  <a:pt x="2417139" y="353412"/>
                  <a:pt x="2432957" y="375557"/>
                </a:cubicBezTo>
                <a:cubicBezTo>
                  <a:pt x="2444364" y="391526"/>
                  <a:pt x="2453051" y="409467"/>
                  <a:pt x="2465614" y="424543"/>
                </a:cubicBezTo>
                <a:cubicBezTo>
                  <a:pt x="2480397" y="442283"/>
                  <a:pt x="2499817" y="455789"/>
                  <a:pt x="2514600" y="473529"/>
                </a:cubicBezTo>
                <a:cubicBezTo>
                  <a:pt x="2591738" y="566095"/>
                  <a:pt x="2500055" y="476027"/>
                  <a:pt x="2579914" y="587829"/>
                </a:cubicBezTo>
                <a:cubicBezTo>
                  <a:pt x="2593336" y="606620"/>
                  <a:pt x="2612571" y="620486"/>
                  <a:pt x="2628900" y="636814"/>
                </a:cubicBezTo>
                <a:cubicBezTo>
                  <a:pt x="2648864" y="676743"/>
                  <a:pt x="2665363" y="716493"/>
                  <a:pt x="2694214" y="751114"/>
                </a:cubicBezTo>
                <a:cubicBezTo>
                  <a:pt x="2708997" y="768854"/>
                  <a:pt x="2729778" y="781309"/>
                  <a:pt x="2743200" y="800100"/>
                </a:cubicBezTo>
                <a:cubicBezTo>
                  <a:pt x="2850661" y="950545"/>
                  <a:pt x="2697476" y="787033"/>
                  <a:pt x="2824843" y="914400"/>
                </a:cubicBezTo>
                <a:cubicBezTo>
                  <a:pt x="2830286" y="930729"/>
                  <a:pt x="2834391" y="947566"/>
                  <a:pt x="2841171" y="963386"/>
                </a:cubicBezTo>
                <a:cubicBezTo>
                  <a:pt x="2850759" y="985759"/>
                  <a:pt x="2866131" y="1005608"/>
                  <a:pt x="2873828" y="1028700"/>
                </a:cubicBezTo>
                <a:cubicBezTo>
                  <a:pt x="2882604" y="1055029"/>
                  <a:pt x="2880194" y="1084440"/>
                  <a:pt x="2890157" y="1110343"/>
                </a:cubicBezTo>
                <a:cubicBezTo>
                  <a:pt x="2907633" y="1155780"/>
                  <a:pt x="2940076" y="1194787"/>
                  <a:pt x="2955471" y="1240971"/>
                </a:cubicBezTo>
                <a:lnTo>
                  <a:pt x="2971800" y="1289957"/>
                </a:lnTo>
                <a:cubicBezTo>
                  <a:pt x="2999412" y="1566085"/>
                  <a:pt x="3004801" y="1547085"/>
                  <a:pt x="2971800" y="1943100"/>
                </a:cubicBezTo>
                <a:cubicBezTo>
                  <a:pt x="2968941" y="1977405"/>
                  <a:pt x="2958238" y="2012429"/>
                  <a:pt x="2939143" y="2041071"/>
                </a:cubicBezTo>
                <a:lnTo>
                  <a:pt x="2906486" y="2090057"/>
                </a:lnTo>
                <a:cubicBezTo>
                  <a:pt x="2901043" y="2111828"/>
                  <a:pt x="2900193" y="2135299"/>
                  <a:pt x="2890157" y="2155371"/>
                </a:cubicBezTo>
                <a:cubicBezTo>
                  <a:pt x="2883272" y="2169141"/>
                  <a:pt x="2864385" y="2174259"/>
                  <a:pt x="2857500" y="2188029"/>
                </a:cubicBezTo>
                <a:cubicBezTo>
                  <a:pt x="2842105" y="2218818"/>
                  <a:pt x="2845497" y="2258461"/>
                  <a:pt x="2824843" y="2286000"/>
                </a:cubicBezTo>
                <a:cubicBezTo>
                  <a:pt x="2808514" y="2307771"/>
                  <a:pt x="2791675" y="2329169"/>
                  <a:pt x="2775857" y="2351314"/>
                </a:cubicBezTo>
                <a:cubicBezTo>
                  <a:pt x="2764450" y="2367283"/>
                  <a:pt x="2757969" y="2387377"/>
                  <a:pt x="2743200" y="2400300"/>
                </a:cubicBezTo>
                <a:cubicBezTo>
                  <a:pt x="2713662" y="2426146"/>
                  <a:pt x="2672981" y="2437860"/>
                  <a:pt x="2645228" y="2465614"/>
                </a:cubicBezTo>
                <a:cubicBezTo>
                  <a:pt x="2628900" y="2481943"/>
                  <a:pt x="2615457" y="2501791"/>
                  <a:pt x="2596243" y="2514600"/>
                </a:cubicBezTo>
                <a:cubicBezTo>
                  <a:pt x="2581922" y="2524148"/>
                  <a:pt x="2562652" y="2523232"/>
                  <a:pt x="2547257" y="2530929"/>
                </a:cubicBezTo>
                <a:cubicBezTo>
                  <a:pt x="2529704" y="2539705"/>
                  <a:pt x="2515499" y="2554189"/>
                  <a:pt x="2498271" y="2563586"/>
                </a:cubicBezTo>
                <a:cubicBezTo>
                  <a:pt x="2455533" y="2586898"/>
                  <a:pt x="2367643" y="2628900"/>
                  <a:pt x="2367643" y="2628900"/>
                </a:cubicBezTo>
                <a:lnTo>
                  <a:pt x="1273628" y="2612571"/>
                </a:lnTo>
                <a:cubicBezTo>
                  <a:pt x="1186057" y="2610138"/>
                  <a:pt x="1193660" y="2585804"/>
                  <a:pt x="1110343" y="2563586"/>
                </a:cubicBezTo>
                <a:cubicBezTo>
                  <a:pt x="1056711" y="2549284"/>
                  <a:pt x="947057" y="2530929"/>
                  <a:pt x="947057" y="2530929"/>
                </a:cubicBezTo>
                <a:cubicBezTo>
                  <a:pt x="919843" y="2520043"/>
                  <a:pt x="893221" y="2507540"/>
                  <a:pt x="865414" y="2498271"/>
                </a:cubicBezTo>
                <a:cubicBezTo>
                  <a:pt x="807678" y="2479026"/>
                  <a:pt x="745285" y="2474112"/>
                  <a:pt x="685800" y="2465614"/>
                </a:cubicBezTo>
                <a:cubicBezTo>
                  <a:pt x="658586" y="2454728"/>
                  <a:pt x="631602" y="2443249"/>
                  <a:pt x="604157" y="2432957"/>
                </a:cubicBezTo>
                <a:cubicBezTo>
                  <a:pt x="588041" y="2426914"/>
                  <a:pt x="569930" y="2425484"/>
                  <a:pt x="555171" y="2416629"/>
                </a:cubicBezTo>
                <a:cubicBezTo>
                  <a:pt x="541970" y="2408708"/>
                  <a:pt x="534535" y="2393588"/>
                  <a:pt x="522514" y="2383971"/>
                </a:cubicBezTo>
                <a:cubicBezTo>
                  <a:pt x="507190" y="2371712"/>
                  <a:pt x="489857" y="2362200"/>
                  <a:pt x="473528" y="2351314"/>
                </a:cubicBezTo>
                <a:cubicBezTo>
                  <a:pt x="391541" y="2228335"/>
                  <a:pt x="487806" y="2384631"/>
                  <a:pt x="424543" y="2237014"/>
                </a:cubicBezTo>
                <a:cubicBezTo>
                  <a:pt x="416813" y="2218976"/>
                  <a:pt x="402772" y="2204357"/>
                  <a:pt x="391886" y="2188029"/>
                </a:cubicBezTo>
                <a:cubicBezTo>
                  <a:pt x="357902" y="2052095"/>
                  <a:pt x="399282" y="2186492"/>
                  <a:pt x="342900" y="2073729"/>
                </a:cubicBezTo>
                <a:cubicBezTo>
                  <a:pt x="311122" y="2010173"/>
                  <a:pt x="341636" y="2032680"/>
                  <a:pt x="310243" y="1959429"/>
                </a:cubicBezTo>
                <a:cubicBezTo>
                  <a:pt x="302513" y="1941391"/>
                  <a:pt x="288472" y="1926772"/>
                  <a:pt x="277586" y="1910443"/>
                </a:cubicBezTo>
                <a:cubicBezTo>
                  <a:pt x="248885" y="1766943"/>
                  <a:pt x="282566" y="1887747"/>
                  <a:pt x="212271" y="1747157"/>
                </a:cubicBezTo>
                <a:cubicBezTo>
                  <a:pt x="189551" y="1701717"/>
                  <a:pt x="162198" y="1613266"/>
                  <a:pt x="146957" y="1567543"/>
                </a:cubicBezTo>
                <a:cubicBezTo>
                  <a:pt x="76901" y="1357375"/>
                  <a:pt x="144127" y="1572554"/>
                  <a:pt x="97971" y="1387929"/>
                </a:cubicBezTo>
                <a:cubicBezTo>
                  <a:pt x="93797" y="1371231"/>
                  <a:pt x="86371" y="1355493"/>
                  <a:pt x="81643" y="1338943"/>
                </a:cubicBezTo>
                <a:cubicBezTo>
                  <a:pt x="75478" y="1317365"/>
                  <a:pt x="70182" y="1295536"/>
                  <a:pt x="65314" y="1273629"/>
                </a:cubicBezTo>
                <a:cubicBezTo>
                  <a:pt x="59293" y="1246537"/>
                  <a:pt x="55717" y="1218911"/>
                  <a:pt x="48986" y="1191986"/>
                </a:cubicBezTo>
                <a:cubicBezTo>
                  <a:pt x="44812" y="1175288"/>
                  <a:pt x="36391" y="1159802"/>
                  <a:pt x="32657" y="1143000"/>
                </a:cubicBezTo>
                <a:cubicBezTo>
                  <a:pt x="16368" y="1069700"/>
                  <a:pt x="7862" y="968829"/>
                  <a:pt x="0" y="898071"/>
                </a:cubicBezTo>
                <a:cubicBezTo>
                  <a:pt x="5443" y="740228"/>
                  <a:pt x="7567" y="582236"/>
                  <a:pt x="16328" y="424543"/>
                </a:cubicBezTo>
                <a:cubicBezTo>
                  <a:pt x="18852" y="379103"/>
                  <a:pt x="37894" y="278514"/>
                  <a:pt x="48986" y="228600"/>
                </a:cubicBezTo>
                <a:cubicBezTo>
                  <a:pt x="67954" y="143243"/>
                  <a:pt x="65314" y="190327"/>
                  <a:pt x="65314" y="130629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fr-BE"/>
          </a:p>
        </p:txBody>
      </p:sp>
      <p:pic>
        <p:nvPicPr>
          <p:cNvPr id="655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2144713"/>
            <a:ext cx="912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384016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09825"/>
            <a:ext cx="6143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018088"/>
            <a:ext cx="80168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5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375920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6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49775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813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448945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445125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664075"/>
            <a:ext cx="80168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3759200"/>
            <a:ext cx="801687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560705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3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547211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4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375126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5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132138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6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3119438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7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218281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8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676400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9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349500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Hubs &amp; metahub system before</a:t>
            </a:r>
            <a:endParaRPr lang="en-US" dirty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3/2/2017</a:t>
            </a:r>
            <a:endParaRPr lang="en-US" dirty="0"/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4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6500813" y="1993900"/>
            <a:ext cx="433387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5924550" y="2066925"/>
            <a:ext cx="5762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H="1">
            <a:off x="6500813" y="2425700"/>
            <a:ext cx="1460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6862763" y="2354263"/>
            <a:ext cx="5762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 flipV="1">
            <a:off x="6934200" y="1855788"/>
            <a:ext cx="636588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H="1" flipV="1">
            <a:off x="6651625" y="1700213"/>
            <a:ext cx="66675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6877050" y="4725988"/>
            <a:ext cx="430213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6291263" y="4913313"/>
            <a:ext cx="58578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 flipH="1">
            <a:off x="6877050" y="5157788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7235825" y="5086350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 flipV="1">
            <a:off x="7307263" y="465455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 flipV="1">
            <a:off x="7091363" y="42941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2409825" y="4941888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>
            <a:off x="1833563" y="5014913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 flipH="1">
            <a:off x="2362200" y="5326063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>
            <a:off x="2760663" y="5330825"/>
            <a:ext cx="357187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 flipV="1">
            <a:off x="2860675" y="5060950"/>
            <a:ext cx="4270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 flipV="1">
            <a:off x="2625725" y="45100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 flipV="1">
            <a:off x="2773363" y="3649663"/>
            <a:ext cx="1584325" cy="136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 flipH="1" flipV="1">
            <a:off x="4991100" y="3649663"/>
            <a:ext cx="1957388" cy="1147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 flipH="1">
            <a:off x="4799013" y="2322513"/>
            <a:ext cx="16097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2297113" y="2557463"/>
            <a:ext cx="1905000" cy="701675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6499225" y="2003425"/>
            <a:ext cx="430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A</a:t>
            </a: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6919913" y="4752975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C</a:t>
            </a:r>
          </a:p>
        </p:txBody>
      </p:sp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2465388" y="4972050"/>
            <a:ext cx="258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B</a:t>
            </a:r>
          </a:p>
        </p:txBody>
      </p:sp>
      <p:sp>
        <p:nvSpPr>
          <p:cNvPr id="66588" name="Text Box 28"/>
          <p:cNvSpPr txBox="1">
            <a:spLocks noChangeArrowheads="1"/>
          </p:cNvSpPr>
          <p:nvPr/>
        </p:nvSpPr>
        <p:spPr bwMode="auto">
          <a:xfrm rot="1203491">
            <a:off x="2174875" y="2608263"/>
            <a:ext cx="2279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1: Where can we find data?</a:t>
            </a:r>
          </a:p>
        </p:txBody>
      </p:sp>
      <p:sp>
        <p:nvSpPr>
          <p:cNvPr id="66589" name="Line 29"/>
          <p:cNvSpPr>
            <a:spLocks noChangeShapeType="1"/>
          </p:cNvSpPr>
          <p:nvPr/>
        </p:nvSpPr>
        <p:spPr bwMode="auto">
          <a:xfrm flipH="1" flipV="1">
            <a:off x="2206625" y="2649538"/>
            <a:ext cx="1843088" cy="687387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0" name="Line 30"/>
          <p:cNvSpPr>
            <a:spLocks noChangeShapeType="1"/>
          </p:cNvSpPr>
          <p:nvPr/>
        </p:nvSpPr>
        <p:spPr bwMode="auto">
          <a:xfrm>
            <a:off x="2108200" y="2254250"/>
            <a:ext cx="4187825" cy="17463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>
            <a:off x="1997075" y="2816225"/>
            <a:ext cx="4879975" cy="1981200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2" name="Line 32"/>
          <p:cNvSpPr>
            <a:spLocks noChangeShapeType="1"/>
          </p:cNvSpPr>
          <p:nvPr/>
        </p:nvSpPr>
        <p:spPr bwMode="auto">
          <a:xfrm>
            <a:off x="7323138" y="4979988"/>
            <a:ext cx="538162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3" name="Line 33"/>
          <p:cNvSpPr>
            <a:spLocks noChangeShapeType="1"/>
          </p:cNvSpPr>
          <p:nvPr/>
        </p:nvSpPr>
        <p:spPr bwMode="auto">
          <a:xfrm>
            <a:off x="6921500" y="2225675"/>
            <a:ext cx="97790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4" name="Text Box 35"/>
          <p:cNvSpPr txBox="1">
            <a:spLocks noChangeArrowheads="1"/>
          </p:cNvSpPr>
          <p:nvPr/>
        </p:nvSpPr>
        <p:spPr bwMode="auto">
          <a:xfrm>
            <a:off x="2922588" y="1946275"/>
            <a:ext cx="2520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3. Retrieve data from hub A</a:t>
            </a:r>
          </a:p>
        </p:txBody>
      </p:sp>
      <p:sp>
        <p:nvSpPr>
          <p:cNvPr id="66595" name="Text Box 36"/>
          <p:cNvSpPr txBox="1">
            <a:spLocks noChangeArrowheads="1"/>
          </p:cNvSpPr>
          <p:nvPr/>
        </p:nvSpPr>
        <p:spPr bwMode="auto">
          <a:xfrm rot="1389709">
            <a:off x="4017963" y="4187825"/>
            <a:ext cx="2295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3: Retrieve data from hub C</a:t>
            </a:r>
          </a:p>
        </p:txBody>
      </p:sp>
      <p:sp>
        <p:nvSpPr>
          <p:cNvPr id="66596" name="Text Box 39"/>
          <p:cNvSpPr txBox="1">
            <a:spLocks noChangeArrowheads="1"/>
          </p:cNvSpPr>
          <p:nvPr/>
        </p:nvSpPr>
        <p:spPr bwMode="auto">
          <a:xfrm>
            <a:off x="1060450" y="3509963"/>
            <a:ext cx="954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 sz="1200" b="1" dirty="0">
                <a:solidFill>
                  <a:srgbClr val="000000"/>
                </a:solidFill>
                <a:latin typeface="Arial" charset="0"/>
                <a:sym typeface="Arial" charset="0"/>
              </a:rPr>
              <a:t>     4:</a:t>
            </a:r>
            <a:br>
              <a:rPr lang="en-US" altLang="en-US" sz="1200" b="1" dirty="0">
                <a:solidFill>
                  <a:srgbClr val="000000"/>
                </a:solidFill>
                <a:latin typeface="Arial" charset="0"/>
                <a:sym typeface="Arial" charset="0"/>
              </a:rPr>
            </a:br>
            <a:r>
              <a:rPr lang="en-US" altLang="en-US" sz="1200" b="1" dirty="0">
                <a:solidFill>
                  <a:srgbClr val="000000"/>
                </a:solidFill>
                <a:latin typeface="Arial" charset="0"/>
                <a:sym typeface="Arial" charset="0"/>
              </a:rPr>
              <a:t>All data available</a:t>
            </a:r>
          </a:p>
        </p:txBody>
      </p:sp>
      <p:sp>
        <p:nvSpPr>
          <p:cNvPr id="66597" name="Text Box 42"/>
          <p:cNvSpPr txBox="1">
            <a:spLocks noChangeArrowheads="1"/>
          </p:cNvSpPr>
          <p:nvPr/>
        </p:nvSpPr>
        <p:spPr bwMode="auto">
          <a:xfrm rot="1314741">
            <a:off x="2373313" y="3152775"/>
            <a:ext cx="208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990033"/>
                </a:solidFill>
                <a:latin typeface="Arial" charset="0"/>
                <a:sym typeface="Arial" charset="0"/>
              </a:rPr>
              <a:t>2: In hub A and C</a:t>
            </a:r>
          </a:p>
        </p:txBody>
      </p:sp>
      <p:sp>
        <p:nvSpPr>
          <p:cNvPr id="66598" name="Line 34"/>
          <p:cNvSpPr>
            <a:spLocks noChangeShapeType="1"/>
          </p:cNvSpPr>
          <p:nvPr/>
        </p:nvSpPr>
        <p:spPr bwMode="auto">
          <a:xfrm flipH="1" flipV="1">
            <a:off x="6789738" y="2432050"/>
            <a:ext cx="327025" cy="836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66599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884363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0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157413"/>
            <a:ext cx="801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1" name="Picture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2141538"/>
            <a:ext cx="8001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2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4673600"/>
            <a:ext cx="801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3" name="Picture 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32556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4" name="Picture 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1512888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5" name="Picture 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50031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6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2503488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7" name="Picture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56210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8" name="Picture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381476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9" name="Picture 9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4156075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0" name="Picture 9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235575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1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5235575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2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4676775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3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541496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4" name="Picture 9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5318125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5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706938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6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403066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7" name="Picture 9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480853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8" name="Picture 10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151188"/>
            <a:ext cx="80168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9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820988"/>
            <a:ext cx="633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Hubs &amp; metahub system today</a:t>
            </a:r>
            <a:endParaRPr lang="en-US" dirty="0"/>
          </a:p>
        </p:txBody>
      </p:sp>
      <p:sp>
        <p:nvSpPr>
          <p:cNvPr id="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3/2/2017</a:t>
            </a:r>
            <a:endParaRPr lang="en-US" dirty="0"/>
          </a:p>
        </p:txBody>
      </p:sp>
      <p:sp>
        <p:nvSpPr>
          <p:cNvPr id="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56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6657975" y="2159000"/>
            <a:ext cx="433388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/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6081713" y="2232025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H="1">
            <a:off x="6657975" y="2590800"/>
            <a:ext cx="1460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7019925" y="2519363"/>
            <a:ext cx="5762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V="1">
            <a:off x="7091363" y="2020888"/>
            <a:ext cx="636587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 flipH="1" flipV="1">
            <a:off x="6804025" y="1916113"/>
            <a:ext cx="71438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6877050" y="4725988"/>
            <a:ext cx="430213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6291263" y="4913313"/>
            <a:ext cx="58578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 flipH="1">
            <a:off x="6877050" y="5157788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7235825" y="5086350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 flipV="1">
            <a:off x="7307263" y="465455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 flipV="1">
            <a:off x="7091363" y="42941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>
            <a:off x="2997200" y="5143500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>
            <a:off x="2420938" y="5216525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 flipH="1">
            <a:off x="2949575" y="5527675"/>
            <a:ext cx="1444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>
            <a:off x="3348038" y="5532438"/>
            <a:ext cx="357187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 flipV="1">
            <a:off x="3448050" y="5262563"/>
            <a:ext cx="4270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 flipV="1">
            <a:off x="3213100" y="47117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 flipV="1">
            <a:off x="3360738" y="3735388"/>
            <a:ext cx="12001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 flipH="1" flipV="1">
            <a:off x="5076825" y="3557588"/>
            <a:ext cx="1871663" cy="1239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31" name="Line 23"/>
          <p:cNvSpPr>
            <a:spLocks noChangeShapeType="1"/>
          </p:cNvSpPr>
          <p:nvPr/>
        </p:nvSpPr>
        <p:spPr bwMode="auto">
          <a:xfrm flipH="1">
            <a:off x="5008563" y="2481263"/>
            <a:ext cx="1658937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32" name="Text Box 25"/>
          <p:cNvSpPr txBox="1">
            <a:spLocks noChangeArrowheads="1"/>
          </p:cNvSpPr>
          <p:nvPr/>
        </p:nvSpPr>
        <p:spPr bwMode="auto">
          <a:xfrm>
            <a:off x="6656388" y="2168525"/>
            <a:ext cx="4302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A</a:t>
            </a:r>
          </a:p>
        </p:txBody>
      </p:sp>
      <p:sp>
        <p:nvSpPr>
          <p:cNvPr id="68633" name="Text Box 26"/>
          <p:cNvSpPr txBox="1">
            <a:spLocks noChangeArrowheads="1"/>
          </p:cNvSpPr>
          <p:nvPr/>
        </p:nvSpPr>
        <p:spPr bwMode="auto">
          <a:xfrm>
            <a:off x="6919913" y="4752975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C</a:t>
            </a:r>
          </a:p>
        </p:txBody>
      </p:sp>
      <p:sp>
        <p:nvSpPr>
          <p:cNvPr id="68634" name="Text Box 27"/>
          <p:cNvSpPr txBox="1">
            <a:spLocks noChangeArrowheads="1"/>
          </p:cNvSpPr>
          <p:nvPr/>
        </p:nvSpPr>
        <p:spPr bwMode="auto">
          <a:xfrm>
            <a:off x="3052763" y="5173663"/>
            <a:ext cx="258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B</a:t>
            </a:r>
          </a:p>
        </p:txBody>
      </p:sp>
      <p:cxnSp>
        <p:nvCxnSpPr>
          <p:cNvPr id="68635" name="Straight Connector 2"/>
          <p:cNvCxnSpPr>
            <a:cxnSpLocks noChangeShapeType="1"/>
          </p:cNvCxnSpPr>
          <p:nvPr/>
        </p:nvCxnSpPr>
        <p:spPr bwMode="auto">
          <a:xfrm>
            <a:off x="2420938" y="4113213"/>
            <a:ext cx="665162" cy="11017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36" name="TextBox 74"/>
          <p:cNvSpPr txBox="1">
            <a:spLocks noChangeArrowheads="1"/>
          </p:cNvSpPr>
          <p:nvPr/>
        </p:nvSpPr>
        <p:spPr bwMode="auto">
          <a:xfrm>
            <a:off x="1475656" y="3362325"/>
            <a:ext cx="15636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altLang="en-US" sz="2000" b="1" dirty="0" err="1" smtClean="0">
                <a:solidFill>
                  <a:srgbClr val="00B0F0"/>
                </a:solidFill>
                <a:latin typeface="Consolas" pitchFamily="49" charset="0"/>
              </a:rPr>
              <a:t>InterMed</a:t>
            </a:r>
            <a:endParaRPr lang="en-US" altLang="en-US" sz="2000" b="1" dirty="0" smtClean="0">
              <a:solidFill>
                <a:srgbClr val="00B0F0"/>
              </a:solidFill>
              <a:latin typeface="Consolas" pitchFamily="49" charset="0"/>
            </a:endParaRPr>
          </a:p>
          <a:p>
            <a:pPr algn="ctr">
              <a:buSzPct val="100000"/>
            </a:pPr>
            <a:r>
              <a:rPr lang="en-US" altLang="en-US" sz="2000" b="1" dirty="0" err="1" smtClean="0">
                <a:solidFill>
                  <a:srgbClr val="00B0F0"/>
                </a:solidFill>
                <a:latin typeface="Consolas" pitchFamily="49" charset="0"/>
              </a:rPr>
              <a:t>BruSafe</a:t>
            </a:r>
            <a:endParaRPr lang="en-US" altLang="en-US" sz="2000" b="1" dirty="0">
              <a:solidFill>
                <a:srgbClr val="00B0F0"/>
              </a:solidFill>
              <a:latin typeface="Consolas" pitchFamily="49" charset="0"/>
            </a:endParaRPr>
          </a:p>
        </p:txBody>
      </p:sp>
      <p:cxnSp>
        <p:nvCxnSpPr>
          <p:cNvPr id="68637" name="Straight Connector 11"/>
          <p:cNvCxnSpPr>
            <a:cxnSpLocks noChangeShapeType="1"/>
          </p:cNvCxnSpPr>
          <p:nvPr/>
        </p:nvCxnSpPr>
        <p:spPr bwMode="auto">
          <a:xfrm>
            <a:off x="1028700" y="2986088"/>
            <a:ext cx="569913" cy="5715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38" name="Straight Connector 13"/>
          <p:cNvCxnSpPr>
            <a:cxnSpLocks noChangeShapeType="1"/>
          </p:cNvCxnSpPr>
          <p:nvPr/>
        </p:nvCxnSpPr>
        <p:spPr bwMode="auto">
          <a:xfrm>
            <a:off x="990600" y="3689350"/>
            <a:ext cx="4445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39" name="Straight Connector 15"/>
          <p:cNvCxnSpPr>
            <a:cxnSpLocks noChangeShapeType="1"/>
          </p:cNvCxnSpPr>
          <p:nvPr/>
        </p:nvCxnSpPr>
        <p:spPr bwMode="auto">
          <a:xfrm flipV="1">
            <a:off x="990600" y="3911600"/>
            <a:ext cx="752475" cy="4603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40" name="Straight Connector 17"/>
          <p:cNvCxnSpPr>
            <a:cxnSpLocks noChangeShapeType="1"/>
          </p:cNvCxnSpPr>
          <p:nvPr/>
        </p:nvCxnSpPr>
        <p:spPr bwMode="auto">
          <a:xfrm flipV="1">
            <a:off x="2420938" y="1844675"/>
            <a:ext cx="420687" cy="3508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41" name="Straight Connector 19"/>
          <p:cNvCxnSpPr>
            <a:cxnSpLocks noChangeShapeType="1"/>
          </p:cNvCxnSpPr>
          <p:nvPr/>
        </p:nvCxnSpPr>
        <p:spPr bwMode="auto">
          <a:xfrm flipV="1">
            <a:off x="3021013" y="2089150"/>
            <a:ext cx="266700" cy="4921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42" name="Straight Connector 21"/>
          <p:cNvCxnSpPr>
            <a:cxnSpLocks noChangeShapeType="1"/>
          </p:cNvCxnSpPr>
          <p:nvPr/>
        </p:nvCxnSpPr>
        <p:spPr bwMode="auto">
          <a:xfrm>
            <a:off x="2395538" y="1701800"/>
            <a:ext cx="379412" cy="222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88" name="Line 60"/>
          <p:cNvSpPr>
            <a:spLocks noChangeShapeType="1"/>
          </p:cNvSpPr>
          <p:nvPr/>
        </p:nvSpPr>
        <p:spPr bwMode="auto">
          <a:xfrm>
            <a:off x="3952875" y="2265363"/>
            <a:ext cx="436563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nl-BE"/>
          </a:p>
        </p:txBody>
      </p:sp>
      <p:pic>
        <p:nvPicPr>
          <p:cNvPr id="6864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603375"/>
            <a:ext cx="19621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1347788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2581275"/>
            <a:ext cx="78263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7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2057400"/>
            <a:ext cx="91281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8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990975"/>
            <a:ext cx="91281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9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278188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571750"/>
            <a:ext cx="9144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1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4181475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2" name="Picture 8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500538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3" name="Picture 8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557530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4" name="Picture 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5500688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5" name="Picture 8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4908550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6" name="Picture 8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165576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7" name="Picture 8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1339850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8" name="Picture 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66528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9" name="Picture 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2667000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0" name="Picture 9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673350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1" name="Picture 9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200650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2" name="Picture 9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4338638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3" name="Picture 9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3829050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4" name="Picture 9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4732338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5" name="Picture 9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5235575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2752725"/>
            <a:ext cx="6921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Extramural data</a:t>
            </a:r>
            <a:endParaRPr lang="en-US" dirty="0"/>
          </a:p>
        </p:txBody>
      </p:sp>
      <p:sp>
        <p:nvSpPr>
          <p:cNvPr id="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3/2/2017</a:t>
            </a:r>
          </a:p>
        </p:txBody>
      </p:sp>
      <p:sp>
        <p:nvSpPr>
          <p:cNvPr id="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57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User </a:t>
            </a:r>
            <a:r>
              <a:rPr lang="nl-BE" dirty="0" err="1" smtClean="0"/>
              <a:t>and</a:t>
            </a:r>
            <a:r>
              <a:rPr lang="nl-BE" dirty="0" smtClean="0"/>
              <a:t> access management</a:t>
            </a:r>
            <a:endParaRPr lang="fr-BE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3/2/2017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1E7FF-7E34-4FE5-A533-04EE46AAAD1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458405"/>
            <a:ext cx="82042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7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39222" y="1983106"/>
            <a:ext cx="4474054" cy="4259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2"/>
          <a:stretch/>
        </p:blipFill>
        <p:spPr>
          <a:xfrm>
            <a:off x="8049175" y="2077053"/>
            <a:ext cx="916453" cy="5966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04389"/>
            <a:ext cx="887127" cy="5886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" y="1988820"/>
            <a:ext cx="4488447" cy="4259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User </a:t>
            </a:r>
            <a:r>
              <a:rPr lang="nl-BE" dirty="0" err="1" smtClean="0"/>
              <a:t>and</a:t>
            </a:r>
            <a:r>
              <a:rPr lang="nl-BE" dirty="0" smtClean="0"/>
              <a:t> access management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3/2/2017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7E9F9-624A-4017-8A91-A08CBF88450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222" y="2828304"/>
            <a:ext cx="4474054" cy="274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" y="2839734"/>
            <a:ext cx="4474054" cy="274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2" y="2104389"/>
            <a:ext cx="901697" cy="608014"/>
          </a:xfrm>
          <a:prstGeom prst="rect">
            <a:avLst/>
          </a:prstGeom>
        </p:spPr>
      </p:pic>
      <p:sp>
        <p:nvSpPr>
          <p:cNvPr id="15" name="Arc 14"/>
          <p:cNvSpPr/>
          <p:nvPr/>
        </p:nvSpPr>
        <p:spPr>
          <a:xfrm rot="16200000">
            <a:off x="4628772" y="1427457"/>
            <a:ext cx="854081" cy="4720005"/>
          </a:xfrm>
          <a:prstGeom prst="arc">
            <a:avLst>
              <a:gd name="adj1" fmla="val 16344679"/>
              <a:gd name="adj2" fmla="val 5240310"/>
            </a:avLst>
          </a:prstGeom>
          <a:ln w="63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End-</a:t>
            </a:r>
            <a:r>
              <a:rPr lang="nl-BE" dirty="0" err="1" smtClean="0"/>
              <a:t>to</a:t>
            </a:r>
            <a:r>
              <a:rPr lang="nl-BE" dirty="0" smtClean="0"/>
              <a:t>-end </a:t>
            </a:r>
            <a:r>
              <a:rPr lang="nl-BE" dirty="0" err="1" smtClean="0"/>
              <a:t>encryption</a:t>
            </a:r>
            <a:endParaRPr lang="fr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2 </a:t>
            </a:r>
            <a:r>
              <a:rPr lang="nl-BE" dirty="0" err="1" smtClean="0"/>
              <a:t>methods</a:t>
            </a:r>
            <a:r>
              <a:rPr lang="nl-BE" dirty="0"/>
              <a:t>:</a:t>
            </a:r>
          </a:p>
          <a:p>
            <a:pPr>
              <a:defRPr/>
            </a:pPr>
            <a:endParaRPr lang="nl-BE" dirty="0"/>
          </a:p>
          <a:p>
            <a:pPr marL="628650" lvl="2" indent="-365125" algn="just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  <a:sym typeface="Arial" charset="0"/>
              </a:rPr>
              <a:t>In the case of a known recipient: use of an asymmetric encryption system (2 keys</a:t>
            </a:r>
            <a:r>
              <a:rPr lang="en-US" altLang="en-US" sz="2000" dirty="0" smtClean="0">
                <a:solidFill>
                  <a:srgbClr val="000000"/>
                </a:solidFill>
                <a:sym typeface="Arial" charset="0"/>
              </a:rPr>
              <a:t>)</a:t>
            </a:r>
          </a:p>
          <a:p>
            <a:pPr marL="628650" lvl="2" indent="-365125" algn="just">
              <a:lnSpc>
                <a:spcPct val="90000"/>
              </a:lnSpc>
            </a:pPr>
            <a:endParaRPr lang="en-US" altLang="en-US" sz="2000" dirty="0">
              <a:solidFill>
                <a:srgbClr val="000000"/>
              </a:solidFill>
              <a:sym typeface="Arial" charset="0"/>
            </a:endParaRPr>
          </a:p>
          <a:p>
            <a:pPr marL="628650" lvl="2" indent="-365125" algn="just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  <a:sym typeface="Arial" charset="0"/>
              </a:rPr>
              <a:t>In the case of an unknown recipient: use of symmetric encryption (the information is encrypted and stored outside the </a:t>
            </a:r>
            <a:r>
              <a:rPr lang="en-US" altLang="en-US" sz="2000" dirty="0">
                <a:solidFill>
                  <a:srgbClr val="3E6E5A"/>
                </a:solidFill>
                <a:sym typeface="Arial" charset="0"/>
              </a:rPr>
              <a:t>eHealth </a:t>
            </a:r>
            <a:r>
              <a:rPr lang="en-US" altLang="en-US" sz="2000" dirty="0">
                <a:solidFill>
                  <a:srgbClr val="000000"/>
                </a:solidFill>
                <a:sym typeface="Arial" charset="0"/>
              </a:rPr>
              <a:t>platform; the decryption key can only be obtained through the </a:t>
            </a:r>
            <a:r>
              <a:rPr lang="en-US" altLang="en-US" sz="2000" dirty="0">
                <a:solidFill>
                  <a:srgbClr val="3E6E5A"/>
                </a:solidFill>
                <a:sym typeface="Arial" charset="0"/>
              </a:rPr>
              <a:t>eHealth</a:t>
            </a:r>
            <a:r>
              <a:rPr lang="en-US" altLang="en-US" sz="2000" dirty="0">
                <a:solidFill>
                  <a:srgbClr val="000000"/>
                </a:solidFill>
                <a:sym typeface="Arial" charset="0"/>
              </a:rPr>
              <a:t> platform)</a:t>
            </a:r>
          </a:p>
          <a:p>
            <a:pPr lvl="1">
              <a:defRPr/>
            </a:pPr>
            <a:endParaRPr lang="nl-BE" dirty="0" smtClean="0"/>
          </a:p>
          <a:p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3/2/2017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7E9F9-624A-4017-8A91-A08CBF88450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33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6316663" y="1329802"/>
            <a:ext cx="2655887" cy="5013325"/>
          </a:xfrm>
          <a:prstGeom prst="rect">
            <a:avLst/>
          </a:prstGeom>
          <a:solidFill>
            <a:srgbClr val="3E6E5A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nl-BE" altLang="en-US" sz="1400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296863" y="1355202"/>
            <a:ext cx="2655887" cy="5013325"/>
          </a:xfrm>
          <a:prstGeom prst="rect">
            <a:avLst/>
          </a:prstGeom>
          <a:solidFill>
            <a:srgbClr val="3E6E5A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nl-BE" altLang="en-US" sz="1400"/>
          </a:p>
        </p:txBody>
      </p:sp>
      <p:sp>
        <p:nvSpPr>
          <p:cNvPr id="102404" name="Line 5"/>
          <p:cNvSpPr>
            <a:spLocks noChangeShapeType="1"/>
          </p:cNvSpPr>
          <p:nvPr/>
        </p:nvSpPr>
        <p:spPr bwMode="auto">
          <a:xfrm>
            <a:off x="4868863" y="1421877"/>
            <a:ext cx="0" cy="4792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6748463" y="1339327"/>
            <a:ext cx="186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eHealth platform</a:t>
            </a:r>
          </a:p>
        </p:txBody>
      </p:sp>
      <p:sp>
        <p:nvSpPr>
          <p:cNvPr id="102406" name="Text Box 7"/>
          <p:cNvSpPr txBox="1">
            <a:spLocks noChangeArrowheads="1"/>
          </p:cNvSpPr>
          <p:nvPr/>
        </p:nvSpPr>
        <p:spPr bwMode="auto">
          <a:xfrm>
            <a:off x="487363" y="1347264"/>
            <a:ext cx="186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Healthcare actor</a:t>
            </a:r>
          </a:p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Person or entity</a:t>
            </a:r>
          </a:p>
        </p:txBody>
      </p:sp>
      <p:sp>
        <p:nvSpPr>
          <p:cNvPr id="102407" name="Line 8"/>
          <p:cNvSpPr>
            <a:spLocks noChangeShapeType="1"/>
          </p:cNvSpPr>
          <p:nvPr/>
        </p:nvSpPr>
        <p:spPr bwMode="auto">
          <a:xfrm>
            <a:off x="4402138" y="1417114"/>
            <a:ext cx="0" cy="4792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2408" name="Text Box 9"/>
          <p:cNvSpPr txBox="1">
            <a:spLocks noChangeArrowheads="1"/>
          </p:cNvSpPr>
          <p:nvPr/>
        </p:nvSpPr>
        <p:spPr bwMode="auto">
          <a:xfrm rot="-5400000">
            <a:off x="4115594" y="1694133"/>
            <a:ext cx="95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Internet</a:t>
            </a:r>
          </a:p>
        </p:txBody>
      </p:sp>
      <p:sp>
        <p:nvSpPr>
          <p:cNvPr id="102409" name="Text Box 10"/>
          <p:cNvSpPr txBox="1">
            <a:spLocks noChangeArrowheads="1"/>
          </p:cNvSpPr>
          <p:nvPr/>
        </p:nvSpPr>
        <p:spPr bwMode="auto">
          <a:xfrm>
            <a:off x="590550" y="2079102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endParaRPr lang="en-US" altLang="en-US" sz="1800"/>
          </a:p>
        </p:txBody>
      </p:sp>
      <p:sp>
        <p:nvSpPr>
          <p:cNvPr id="102410" name="Text Box 11"/>
          <p:cNvSpPr txBox="1">
            <a:spLocks noChangeArrowheads="1"/>
          </p:cNvSpPr>
          <p:nvPr/>
        </p:nvSpPr>
        <p:spPr bwMode="auto">
          <a:xfrm rot="-5400000">
            <a:off x="2541588" y="3503089"/>
            <a:ext cx="1479550" cy="647700"/>
          </a:xfrm>
          <a:prstGeom prst="rect">
            <a:avLst/>
          </a:prstGeom>
          <a:noFill/>
          <a:ln w="12700" algn="ctr">
            <a:solidFill>
              <a:srgbClr val="3E6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3E6E5A"/>
                </a:solidFill>
                <a:sym typeface="Arial" charset="0"/>
              </a:rPr>
              <a:t>Identification</a:t>
            </a:r>
          </a:p>
          <a:p>
            <a:pPr eaLnBrk="0" hangingPunct="0">
              <a:buSzPct val="100000"/>
            </a:pPr>
            <a:r>
              <a:rPr lang="nl-BE" altLang="en-US" sz="1800">
                <a:solidFill>
                  <a:srgbClr val="3E6E5A"/>
                </a:solidFill>
                <a:sym typeface="Arial" charset="0"/>
              </a:rPr>
              <a:t>certificate</a:t>
            </a:r>
          </a:p>
        </p:txBody>
      </p:sp>
      <p:sp>
        <p:nvSpPr>
          <p:cNvPr id="102411" name="Text Box 12"/>
          <p:cNvSpPr txBox="1">
            <a:spLocks noChangeArrowheads="1"/>
          </p:cNvSpPr>
          <p:nvPr/>
        </p:nvSpPr>
        <p:spPr bwMode="auto">
          <a:xfrm rot="-5400000">
            <a:off x="4687888" y="3574527"/>
            <a:ext cx="2597150" cy="368300"/>
          </a:xfrm>
          <a:prstGeom prst="rect">
            <a:avLst/>
          </a:prstGeom>
          <a:noFill/>
          <a:ln w="12700" algn="ctr">
            <a:solidFill>
              <a:srgbClr val="3E6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3E6E5A"/>
                </a:solidFill>
                <a:sym typeface="Arial" charset="0"/>
              </a:rPr>
              <a:t>Identificatieoncertificate</a:t>
            </a:r>
          </a:p>
        </p:txBody>
      </p:sp>
      <p:sp>
        <p:nvSpPr>
          <p:cNvPr id="102412" name="Line 13"/>
          <p:cNvSpPr>
            <a:spLocks noChangeShapeType="1"/>
          </p:cNvSpPr>
          <p:nvPr/>
        </p:nvSpPr>
        <p:spPr bwMode="auto">
          <a:xfrm>
            <a:off x="3613150" y="3977752"/>
            <a:ext cx="203835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2413" name="Text Box 14"/>
          <p:cNvSpPr txBox="1">
            <a:spLocks noChangeArrowheads="1"/>
          </p:cNvSpPr>
          <p:nvPr/>
        </p:nvSpPr>
        <p:spPr bwMode="auto">
          <a:xfrm>
            <a:off x="4108450" y="3715814"/>
            <a:ext cx="1182688" cy="530225"/>
          </a:xfrm>
          <a:prstGeom prst="rect">
            <a:avLst/>
          </a:prstGeom>
          <a:noFill/>
          <a:ln w="12700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400">
                <a:solidFill>
                  <a:srgbClr val="A50021"/>
                </a:solidFill>
                <a:sym typeface="Arial" charset="0"/>
              </a:rPr>
              <a:t>Web service</a:t>
            </a:r>
          </a:p>
          <a:p>
            <a:pPr eaLnBrk="0" hangingPunct="0">
              <a:buSzPct val="100000"/>
            </a:pPr>
            <a:r>
              <a:rPr lang="nl-BE" altLang="en-US" sz="1400">
                <a:solidFill>
                  <a:srgbClr val="A50021"/>
                </a:solidFill>
                <a:sym typeface="Arial" charset="0"/>
              </a:rPr>
              <a:t>Register key</a:t>
            </a:r>
          </a:p>
        </p:txBody>
      </p:sp>
      <p:sp>
        <p:nvSpPr>
          <p:cNvPr id="102414" name="Text Box 15"/>
          <p:cNvSpPr txBox="1">
            <a:spLocks noChangeArrowheads="1"/>
          </p:cNvSpPr>
          <p:nvPr/>
        </p:nvSpPr>
        <p:spPr bwMode="auto">
          <a:xfrm>
            <a:off x="598488" y="2183877"/>
            <a:ext cx="1962150" cy="928687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Connector or </a:t>
            </a:r>
          </a:p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other software to</a:t>
            </a:r>
          </a:p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generate key pair</a:t>
            </a:r>
          </a:p>
        </p:txBody>
      </p:sp>
      <p:sp>
        <p:nvSpPr>
          <p:cNvPr id="102415" name="Text Box 16"/>
          <p:cNvSpPr txBox="1">
            <a:spLocks noChangeArrowheads="1"/>
          </p:cNvSpPr>
          <p:nvPr/>
        </p:nvSpPr>
        <p:spPr bwMode="auto">
          <a:xfrm>
            <a:off x="1135063" y="3633264"/>
            <a:ext cx="1212850" cy="65405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Sends</a:t>
            </a:r>
          </a:p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public key</a:t>
            </a:r>
          </a:p>
        </p:txBody>
      </p:sp>
      <p:sp>
        <p:nvSpPr>
          <p:cNvPr id="102416" name="Text Box 17"/>
          <p:cNvSpPr txBox="1">
            <a:spLocks noChangeArrowheads="1"/>
          </p:cNvSpPr>
          <p:nvPr/>
        </p:nvSpPr>
        <p:spPr bwMode="auto">
          <a:xfrm>
            <a:off x="438150" y="4962002"/>
            <a:ext cx="2025650" cy="65405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Stores private key</a:t>
            </a:r>
          </a:p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in a secure way</a:t>
            </a:r>
          </a:p>
        </p:txBody>
      </p:sp>
      <p:sp>
        <p:nvSpPr>
          <p:cNvPr id="102417" name="Line 18"/>
          <p:cNvSpPr>
            <a:spLocks noChangeShapeType="1"/>
          </p:cNvSpPr>
          <p:nvPr/>
        </p:nvSpPr>
        <p:spPr bwMode="auto">
          <a:xfrm>
            <a:off x="1685925" y="3118914"/>
            <a:ext cx="0" cy="506413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2418" name="Line 19"/>
          <p:cNvSpPr>
            <a:spLocks noChangeShapeType="1"/>
          </p:cNvSpPr>
          <p:nvPr/>
        </p:nvSpPr>
        <p:spPr bwMode="auto">
          <a:xfrm>
            <a:off x="800100" y="3125264"/>
            <a:ext cx="0" cy="1839913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2419" name="Oval 20"/>
          <p:cNvSpPr>
            <a:spLocks noChangeArrowheads="1"/>
          </p:cNvSpPr>
          <p:nvPr/>
        </p:nvSpPr>
        <p:spPr bwMode="auto">
          <a:xfrm>
            <a:off x="6816725" y="4752452"/>
            <a:ext cx="1708150" cy="1271587"/>
          </a:xfrm>
          <a:prstGeom prst="ellipse">
            <a:avLst/>
          </a:prstGeom>
          <a:solidFill>
            <a:srgbClr val="3E6E5A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nl-BE" altLang="en-US">
                <a:solidFill>
                  <a:srgbClr val="000000"/>
                </a:solidFill>
                <a:sym typeface="Arial" charset="0"/>
              </a:rPr>
              <a:t>Public keys</a:t>
            </a:r>
          </a:p>
          <a:p>
            <a:pPr eaLnBrk="0" hangingPunct="0">
              <a:buSzPct val="100000"/>
            </a:pPr>
            <a:r>
              <a:rPr lang="nl-BE" altLang="en-US">
                <a:solidFill>
                  <a:srgbClr val="000000"/>
                </a:solidFill>
                <a:sym typeface="Arial" charset="0"/>
              </a:rPr>
              <a:t>repository</a:t>
            </a:r>
          </a:p>
        </p:txBody>
      </p:sp>
      <p:sp>
        <p:nvSpPr>
          <p:cNvPr id="102420" name="Line 21"/>
          <p:cNvSpPr>
            <a:spLocks noChangeShapeType="1"/>
          </p:cNvSpPr>
          <p:nvPr/>
        </p:nvSpPr>
        <p:spPr bwMode="auto">
          <a:xfrm flipV="1">
            <a:off x="2386013" y="3995214"/>
            <a:ext cx="561975" cy="1588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2421" name="Oval 22"/>
          <p:cNvSpPr>
            <a:spLocks noChangeArrowheads="1"/>
          </p:cNvSpPr>
          <p:nvPr/>
        </p:nvSpPr>
        <p:spPr bwMode="auto">
          <a:xfrm>
            <a:off x="320675" y="2004489"/>
            <a:ext cx="360363" cy="36353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SzPct val="100000"/>
            </a:pPr>
            <a:r>
              <a:rPr lang="nl-BE" altLang="en-US" sz="1200" b="1">
                <a:solidFill>
                  <a:srgbClr val="000000"/>
                </a:solidFill>
                <a:sym typeface="Arial" charset="0"/>
              </a:rPr>
              <a:t>1</a:t>
            </a:r>
          </a:p>
        </p:txBody>
      </p:sp>
      <p:sp>
        <p:nvSpPr>
          <p:cNvPr id="102422" name="Oval 23"/>
          <p:cNvSpPr>
            <a:spLocks noChangeArrowheads="1"/>
          </p:cNvSpPr>
          <p:nvPr/>
        </p:nvSpPr>
        <p:spPr bwMode="auto">
          <a:xfrm>
            <a:off x="922338" y="3422127"/>
            <a:ext cx="360362" cy="36353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SzPct val="100000"/>
            </a:pPr>
            <a:r>
              <a:rPr lang="nl-BE" altLang="en-US" sz="1200" b="1">
                <a:solidFill>
                  <a:srgbClr val="000000"/>
                </a:solidFill>
                <a:sym typeface="Arial" charset="0"/>
              </a:rPr>
              <a:t>2</a:t>
            </a:r>
          </a:p>
        </p:txBody>
      </p:sp>
      <p:sp>
        <p:nvSpPr>
          <p:cNvPr id="102423" name="Oval 24"/>
          <p:cNvSpPr>
            <a:spLocks noChangeArrowheads="1"/>
          </p:cNvSpPr>
          <p:nvPr/>
        </p:nvSpPr>
        <p:spPr bwMode="auto">
          <a:xfrm>
            <a:off x="311150" y="4717527"/>
            <a:ext cx="360363" cy="36353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SzPct val="100000"/>
            </a:pPr>
            <a:r>
              <a:rPr lang="nl-BE" altLang="en-US" sz="1200" b="1">
                <a:solidFill>
                  <a:srgbClr val="000000"/>
                </a:solidFill>
                <a:sym typeface="Arial" charset="0"/>
              </a:rPr>
              <a:t>2</a:t>
            </a:r>
          </a:p>
        </p:txBody>
      </p:sp>
      <p:sp>
        <p:nvSpPr>
          <p:cNvPr id="102424" name="Text Box 25"/>
          <p:cNvSpPr txBox="1">
            <a:spLocks noChangeArrowheads="1"/>
          </p:cNvSpPr>
          <p:nvPr/>
        </p:nvSpPr>
        <p:spPr bwMode="auto">
          <a:xfrm>
            <a:off x="6502400" y="2296589"/>
            <a:ext cx="2343150" cy="379413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Authenticates sender</a:t>
            </a:r>
          </a:p>
        </p:txBody>
      </p:sp>
      <p:sp>
        <p:nvSpPr>
          <p:cNvPr id="102425" name="Text Box 26"/>
          <p:cNvSpPr txBox="1">
            <a:spLocks noChangeArrowheads="1"/>
          </p:cNvSpPr>
          <p:nvPr/>
        </p:nvSpPr>
        <p:spPr bwMode="auto">
          <a:xfrm>
            <a:off x="7089775" y="3507852"/>
            <a:ext cx="1212850" cy="65405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Stores</a:t>
            </a:r>
          </a:p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public key</a:t>
            </a:r>
          </a:p>
        </p:txBody>
      </p:sp>
      <p:sp>
        <p:nvSpPr>
          <p:cNvPr id="102426" name="Line 27"/>
          <p:cNvSpPr>
            <a:spLocks noChangeShapeType="1"/>
          </p:cNvSpPr>
          <p:nvPr/>
        </p:nvSpPr>
        <p:spPr bwMode="auto">
          <a:xfrm flipV="1">
            <a:off x="6324600" y="2679177"/>
            <a:ext cx="330200" cy="1047750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2427" name="Line 28"/>
          <p:cNvSpPr>
            <a:spLocks noChangeShapeType="1"/>
          </p:cNvSpPr>
          <p:nvPr/>
        </p:nvSpPr>
        <p:spPr bwMode="auto">
          <a:xfrm>
            <a:off x="7669213" y="2669652"/>
            <a:ext cx="0" cy="858837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2428" name="Line 29"/>
          <p:cNvSpPr>
            <a:spLocks noChangeShapeType="1"/>
          </p:cNvSpPr>
          <p:nvPr/>
        </p:nvSpPr>
        <p:spPr bwMode="auto">
          <a:xfrm>
            <a:off x="7675563" y="4163489"/>
            <a:ext cx="0" cy="627063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2429" name="Oval 30"/>
          <p:cNvSpPr>
            <a:spLocks noChangeArrowheads="1"/>
          </p:cNvSpPr>
          <p:nvPr/>
        </p:nvSpPr>
        <p:spPr bwMode="auto">
          <a:xfrm>
            <a:off x="6381750" y="1996552"/>
            <a:ext cx="360363" cy="36353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SzPct val="100000"/>
            </a:pPr>
            <a:r>
              <a:rPr lang="nl-BE" altLang="en-US" sz="1200" b="1">
                <a:solidFill>
                  <a:srgbClr val="000000"/>
                </a:solidFill>
                <a:sym typeface="Arial" charset="0"/>
              </a:rPr>
              <a:t>3</a:t>
            </a:r>
          </a:p>
        </p:txBody>
      </p:sp>
      <p:sp>
        <p:nvSpPr>
          <p:cNvPr id="102430" name="Oval 31"/>
          <p:cNvSpPr>
            <a:spLocks noChangeArrowheads="1"/>
          </p:cNvSpPr>
          <p:nvPr/>
        </p:nvSpPr>
        <p:spPr bwMode="auto">
          <a:xfrm>
            <a:off x="6878638" y="3296714"/>
            <a:ext cx="360362" cy="36353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SzPct val="100000"/>
            </a:pPr>
            <a:r>
              <a:rPr lang="nl-BE" altLang="en-US" sz="1200" b="1">
                <a:solidFill>
                  <a:srgbClr val="000000"/>
                </a:solidFill>
                <a:sym typeface="Arial" charset="0"/>
              </a:rPr>
              <a:t>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nl-BE" dirty="0" err="1" smtClean="0"/>
              <a:t>Asymmetric</a:t>
            </a:r>
            <a:r>
              <a:rPr lang="nl-BE" dirty="0" smtClean="0"/>
              <a:t> end-</a:t>
            </a:r>
            <a:r>
              <a:rPr lang="nl-BE" dirty="0" err="1" smtClean="0"/>
              <a:t>to</a:t>
            </a:r>
            <a:r>
              <a:rPr lang="nl-BE" dirty="0" smtClean="0"/>
              <a:t>-end </a:t>
            </a:r>
            <a:r>
              <a:rPr lang="nl-BE" dirty="0" err="1" smtClean="0"/>
              <a:t>encryption</a:t>
            </a: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3/2/2017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B05A1-1822-45EB-8C04-CE0F24120886}" type="slidenum">
              <a:rPr lang="en-US" smtClean="0"/>
              <a:pPr>
                <a:defRPr/>
              </a:pPr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09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4"/>
          <p:cNvSpPr txBox="1">
            <a:spLocks noChangeArrowheads="1"/>
          </p:cNvSpPr>
          <p:nvPr/>
        </p:nvSpPr>
        <p:spPr bwMode="auto">
          <a:xfrm rot="-5400000">
            <a:off x="2132013" y="1636713"/>
            <a:ext cx="1497012" cy="646112"/>
          </a:xfrm>
          <a:prstGeom prst="rect">
            <a:avLst/>
          </a:prstGeom>
          <a:noFill/>
          <a:ln w="12700" algn="ctr">
            <a:solidFill>
              <a:srgbClr val="3E6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3E6E5A"/>
                </a:solidFill>
                <a:sym typeface="Arial" charset="0"/>
              </a:rPr>
              <a:t>Identification certificate</a:t>
            </a:r>
          </a:p>
        </p:txBody>
      </p:sp>
      <p:sp>
        <p:nvSpPr>
          <p:cNvPr id="103427" name="Text Box 2"/>
          <p:cNvSpPr txBox="1">
            <a:spLocks noChangeArrowheads="1"/>
          </p:cNvSpPr>
          <p:nvPr/>
        </p:nvSpPr>
        <p:spPr bwMode="auto">
          <a:xfrm rot="-5400000">
            <a:off x="5248275" y="1820863"/>
            <a:ext cx="1479550" cy="654050"/>
          </a:xfrm>
          <a:prstGeom prst="rect">
            <a:avLst/>
          </a:prstGeom>
          <a:noFill/>
          <a:ln w="12700" algn="ctr">
            <a:solidFill>
              <a:srgbClr val="3E6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3E6E5A"/>
                </a:solidFill>
                <a:sym typeface="Arial" charset="0"/>
              </a:rPr>
              <a:t>Identification</a:t>
            </a:r>
          </a:p>
          <a:p>
            <a:pPr eaLnBrk="0" hangingPunct="0">
              <a:buSzPct val="100000"/>
            </a:pPr>
            <a:r>
              <a:rPr lang="nl-BE" altLang="en-US" sz="1800">
                <a:solidFill>
                  <a:srgbClr val="3E6E5A"/>
                </a:solidFill>
                <a:sym typeface="Arial" charset="0"/>
              </a:rPr>
              <a:t>certificate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3449638" y="1433513"/>
            <a:ext cx="1920875" cy="248285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SzPct val="100000"/>
            </a:pPr>
            <a:r>
              <a:rPr lang="nl-BE" altLang="en-US">
                <a:solidFill>
                  <a:srgbClr val="000000"/>
                </a:solidFill>
                <a:sym typeface="Arial" charset="0"/>
              </a:rPr>
              <a:t>Internet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6316663" y="1185863"/>
            <a:ext cx="2655887" cy="5013325"/>
          </a:xfrm>
          <a:prstGeom prst="rect">
            <a:avLst/>
          </a:prstGeom>
          <a:solidFill>
            <a:srgbClr val="3E6E5A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nl-BE" altLang="en-US" sz="1400"/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6748463" y="1195388"/>
            <a:ext cx="186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eHealth platform</a:t>
            </a:r>
          </a:p>
        </p:txBody>
      </p:sp>
      <p:sp>
        <p:nvSpPr>
          <p:cNvPr id="103431" name="Oval 7"/>
          <p:cNvSpPr>
            <a:spLocks noChangeArrowheads="1"/>
          </p:cNvSpPr>
          <p:nvPr/>
        </p:nvSpPr>
        <p:spPr bwMode="auto">
          <a:xfrm>
            <a:off x="6816725" y="4608513"/>
            <a:ext cx="1708150" cy="1271587"/>
          </a:xfrm>
          <a:prstGeom prst="ellipse">
            <a:avLst/>
          </a:prstGeom>
          <a:solidFill>
            <a:srgbClr val="3E6E5A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nl-BE" altLang="en-US">
                <a:solidFill>
                  <a:srgbClr val="000000"/>
                </a:solidFill>
                <a:sym typeface="Arial" charset="0"/>
              </a:rPr>
              <a:t>Public keys</a:t>
            </a:r>
          </a:p>
          <a:p>
            <a:pPr eaLnBrk="0" hangingPunct="0">
              <a:buSzPct val="100000"/>
            </a:pPr>
            <a:r>
              <a:rPr lang="nl-BE" altLang="en-US">
                <a:solidFill>
                  <a:srgbClr val="000000"/>
                </a:solidFill>
                <a:sym typeface="Arial" charset="0"/>
              </a:rPr>
              <a:t>repository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6502400" y="2152650"/>
            <a:ext cx="2343150" cy="379413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Authenticates sender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7089775" y="3363913"/>
            <a:ext cx="1212850" cy="65405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Sends</a:t>
            </a:r>
          </a:p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public key</a:t>
            </a:r>
          </a:p>
        </p:txBody>
      </p:sp>
      <p:sp>
        <p:nvSpPr>
          <p:cNvPr id="103434" name="Oval 10"/>
          <p:cNvSpPr>
            <a:spLocks noChangeArrowheads="1"/>
          </p:cNvSpPr>
          <p:nvPr/>
        </p:nvSpPr>
        <p:spPr bwMode="auto">
          <a:xfrm>
            <a:off x="6381750" y="1852613"/>
            <a:ext cx="360363" cy="36353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SzPct val="100000"/>
            </a:pPr>
            <a:r>
              <a:rPr lang="nl-BE" altLang="en-US" sz="1200" b="1">
                <a:solidFill>
                  <a:srgbClr val="000000"/>
                </a:solidFill>
                <a:sym typeface="Arial" charset="0"/>
              </a:rPr>
              <a:t>2</a:t>
            </a:r>
          </a:p>
        </p:txBody>
      </p:sp>
      <p:sp>
        <p:nvSpPr>
          <p:cNvPr id="103435" name="Oval 11"/>
          <p:cNvSpPr>
            <a:spLocks noChangeArrowheads="1"/>
          </p:cNvSpPr>
          <p:nvPr/>
        </p:nvSpPr>
        <p:spPr bwMode="auto">
          <a:xfrm>
            <a:off x="6878638" y="3152775"/>
            <a:ext cx="360362" cy="36353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SzPct val="100000"/>
            </a:pPr>
            <a:r>
              <a:rPr lang="nl-BE" altLang="en-US" sz="1200" b="1">
                <a:solidFill>
                  <a:srgbClr val="000000"/>
                </a:solidFill>
                <a:sym typeface="Arial" charset="0"/>
              </a:rPr>
              <a:t>3</a:t>
            </a: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296863" y="1211263"/>
            <a:ext cx="2247900" cy="3249612"/>
          </a:xfrm>
          <a:prstGeom prst="rect">
            <a:avLst/>
          </a:prstGeom>
          <a:solidFill>
            <a:srgbClr val="3E6E5A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nl-BE" altLang="en-US" sz="1400"/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331788" y="1258888"/>
            <a:ext cx="212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Message originator</a:t>
            </a:r>
          </a:p>
        </p:txBody>
      </p:sp>
      <p:sp>
        <p:nvSpPr>
          <p:cNvPr id="103438" name="Text Box 15"/>
          <p:cNvSpPr txBox="1">
            <a:spLocks noChangeArrowheads="1"/>
          </p:cNvSpPr>
          <p:nvPr/>
        </p:nvSpPr>
        <p:spPr bwMode="auto">
          <a:xfrm>
            <a:off x="396875" y="2051050"/>
            <a:ext cx="2101850" cy="379413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Asks for public key</a:t>
            </a:r>
          </a:p>
        </p:txBody>
      </p:sp>
      <p:sp>
        <p:nvSpPr>
          <p:cNvPr id="103439" name="Text Box 16"/>
          <p:cNvSpPr txBox="1">
            <a:spLocks noChangeArrowheads="1"/>
          </p:cNvSpPr>
          <p:nvPr/>
        </p:nvSpPr>
        <p:spPr bwMode="auto">
          <a:xfrm>
            <a:off x="1179513" y="3489325"/>
            <a:ext cx="1123950" cy="65405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Encrypts</a:t>
            </a:r>
          </a:p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message</a:t>
            </a:r>
          </a:p>
        </p:txBody>
      </p:sp>
      <p:sp>
        <p:nvSpPr>
          <p:cNvPr id="103440" name="Oval 17"/>
          <p:cNvSpPr>
            <a:spLocks noChangeArrowheads="1"/>
          </p:cNvSpPr>
          <p:nvPr/>
        </p:nvSpPr>
        <p:spPr bwMode="auto">
          <a:xfrm>
            <a:off x="922338" y="3278188"/>
            <a:ext cx="360362" cy="36353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SzPct val="100000"/>
            </a:pPr>
            <a:r>
              <a:rPr lang="nl-BE" altLang="en-US" sz="1200" b="1">
                <a:solidFill>
                  <a:srgbClr val="000000"/>
                </a:solidFill>
                <a:sym typeface="Arial" charset="0"/>
              </a:rPr>
              <a:t>4</a:t>
            </a:r>
          </a:p>
        </p:txBody>
      </p:sp>
      <p:sp>
        <p:nvSpPr>
          <p:cNvPr id="103441" name="Oval 18"/>
          <p:cNvSpPr>
            <a:spLocks noChangeArrowheads="1"/>
          </p:cNvSpPr>
          <p:nvPr/>
        </p:nvSpPr>
        <p:spPr bwMode="auto">
          <a:xfrm>
            <a:off x="341313" y="1782763"/>
            <a:ext cx="360362" cy="36353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SzPct val="100000"/>
            </a:pPr>
            <a:r>
              <a:rPr lang="nl-BE" altLang="en-US" sz="1200" b="1">
                <a:solidFill>
                  <a:srgbClr val="000000"/>
                </a:solidFill>
                <a:sym typeface="Arial" charset="0"/>
              </a:rPr>
              <a:t>1</a:t>
            </a:r>
          </a:p>
        </p:txBody>
      </p:sp>
      <p:sp>
        <p:nvSpPr>
          <p:cNvPr id="103442" name="Rectangle 19"/>
          <p:cNvSpPr>
            <a:spLocks noChangeArrowheads="1"/>
          </p:cNvSpPr>
          <p:nvPr/>
        </p:nvSpPr>
        <p:spPr bwMode="auto">
          <a:xfrm>
            <a:off x="733425" y="4721225"/>
            <a:ext cx="4703763" cy="1674813"/>
          </a:xfrm>
          <a:prstGeom prst="rect">
            <a:avLst/>
          </a:prstGeom>
          <a:solidFill>
            <a:srgbClr val="3E6E5A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nl-BE" altLang="en-US" sz="1400"/>
          </a:p>
        </p:txBody>
      </p:sp>
      <p:sp>
        <p:nvSpPr>
          <p:cNvPr id="103443" name="Text Box 20"/>
          <p:cNvSpPr txBox="1">
            <a:spLocks noChangeArrowheads="1"/>
          </p:cNvSpPr>
          <p:nvPr/>
        </p:nvSpPr>
        <p:spPr bwMode="auto">
          <a:xfrm>
            <a:off x="987425" y="4737100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Message recipient</a:t>
            </a:r>
          </a:p>
        </p:txBody>
      </p:sp>
      <p:sp>
        <p:nvSpPr>
          <p:cNvPr id="103444" name="Text Box 21"/>
          <p:cNvSpPr txBox="1">
            <a:spLocks noChangeArrowheads="1"/>
          </p:cNvSpPr>
          <p:nvPr/>
        </p:nvSpPr>
        <p:spPr bwMode="auto">
          <a:xfrm>
            <a:off x="915988" y="5353050"/>
            <a:ext cx="2089150" cy="379413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Decrypts message</a:t>
            </a:r>
          </a:p>
        </p:txBody>
      </p:sp>
      <p:sp>
        <p:nvSpPr>
          <p:cNvPr id="103445" name="Oval 22"/>
          <p:cNvSpPr>
            <a:spLocks noChangeArrowheads="1"/>
          </p:cNvSpPr>
          <p:nvPr/>
        </p:nvSpPr>
        <p:spPr bwMode="auto">
          <a:xfrm>
            <a:off x="777875" y="5084763"/>
            <a:ext cx="360363" cy="36353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SzPct val="100000"/>
            </a:pPr>
            <a:r>
              <a:rPr lang="nl-BE" altLang="en-US" sz="1200" b="1">
                <a:solidFill>
                  <a:srgbClr val="000000"/>
                </a:solidFill>
                <a:sym typeface="Arial" charset="0"/>
              </a:rPr>
              <a:t>5</a:t>
            </a:r>
          </a:p>
        </p:txBody>
      </p:sp>
      <p:sp>
        <p:nvSpPr>
          <p:cNvPr id="103446" name="Oval 23"/>
          <p:cNvSpPr>
            <a:spLocks noChangeArrowheads="1"/>
          </p:cNvSpPr>
          <p:nvPr/>
        </p:nvSpPr>
        <p:spPr bwMode="auto">
          <a:xfrm>
            <a:off x="3497263" y="4957763"/>
            <a:ext cx="1708150" cy="1271587"/>
          </a:xfrm>
          <a:prstGeom prst="ellipse">
            <a:avLst/>
          </a:prstGeom>
          <a:solidFill>
            <a:srgbClr val="3E6E5A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nl-BE" altLang="en-US">
                <a:solidFill>
                  <a:srgbClr val="000000"/>
                </a:solidFill>
                <a:sym typeface="Arial" charset="0"/>
              </a:rPr>
              <a:t>Stored</a:t>
            </a:r>
          </a:p>
          <a:p>
            <a:pPr eaLnBrk="0" hangingPunct="0">
              <a:buSzPct val="100000"/>
            </a:pPr>
            <a:r>
              <a:rPr lang="nl-BE" altLang="en-US">
                <a:solidFill>
                  <a:srgbClr val="000000"/>
                </a:solidFill>
                <a:sym typeface="Arial" charset="0"/>
              </a:rPr>
              <a:t>private</a:t>
            </a:r>
          </a:p>
          <a:p>
            <a:pPr eaLnBrk="0" hangingPunct="0">
              <a:buSzPct val="100000"/>
            </a:pPr>
            <a:r>
              <a:rPr lang="nl-BE" altLang="en-US">
                <a:solidFill>
                  <a:srgbClr val="000000"/>
                </a:solidFill>
                <a:sym typeface="Arial" charset="0"/>
              </a:rPr>
              <a:t>key</a:t>
            </a:r>
          </a:p>
        </p:txBody>
      </p:sp>
      <p:sp>
        <p:nvSpPr>
          <p:cNvPr id="103447" name="Line 24"/>
          <p:cNvSpPr>
            <a:spLocks noChangeShapeType="1"/>
          </p:cNvSpPr>
          <p:nvPr/>
        </p:nvSpPr>
        <p:spPr bwMode="auto">
          <a:xfrm flipH="1">
            <a:off x="2949575" y="5583238"/>
            <a:ext cx="528638" cy="1587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3448" name="Text Box 25"/>
          <p:cNvSpPr txBox="1">
            <a:spLocks noChangeArrowheads="1"/>
          </p:cNvSpPr>
          <p:nvPr/>
        </p:nvSpPr>
        <p:spPr bwMode="auto">
          <a:xfrm>
            <a:off x="3644900" y="4056063"/>
            <a:ext cx="1479550" cy="646112"/>
          </a:xfrm>
          <a:prstGeom prst="rect">
            <a:avLst/>
          </a:prstGeom>
          <a:noFill/>
          <a:ln w="12700" algn="ctr">
            <a:solidFill>
              <a:srgbClr val="3E6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3E6E5A"/>
                </a:solidFill>
                <a:sym typeface="Arial" charset="0"/>
              </a:rPr>
              <a:t>Identification</a:t>
            </a:r>
          </a:p>
          <a:p>
            <a:pPr eaLnBrk="0" hangingPunct="0">
              <a:buSzPct val="100000"/>
            </a:pPr>
            <a:r>
              <a:rPr lang="nl-BE" altLang="en-US" sz="1800">
                <a:solidFill>
                  <a:srgbClr val="3E6E5A"/>
                </a:solidFill>
                <a:sym typeface="Arial" charset="0"/>
              </a:rPr>
              <a:t>certificate</a:t>
            </a:r>
          </a:p>
        </p:txBody>
      </p:sp>
      <p:sp>
        <p:nvSpPr>
          <p:cNvPr id="103449" name="Line 26"/>
          <p:cNvSpPr>
            <a:spLocks noChangeShapeType="1"/>
          </p:cNvSpPr>
          <p:nvPr/>
        </p:nvSpPr>
        <p:spPr bwMode="auto">
          <a:xfrm>
            <a:off x="3227388" y="2016125"/>
            <a:ext cx="2427287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3450" name="Text Box 28"/>
          <p:cNvSpPr txBox="1">
            <a:spLocks noChangeArrowheads="1"/>
          </p:cNvSpPr>
          <p:nvPr/>
        </p:nvSpPr>
        <p:spPr bwMode="auto">
          <a:xfrm>
            <a:off x="3814763" y="1754188"/>
            <a:ext cx="1331912" cy="530225"/>
          </a:xfrm>
          <a:prstGeom prst="rect">
            <a:avLst/>
          </a:prstGeom>
          <a:noFill/>
          <a:ln w="12700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400">
                <a:solidFill>
                  <a:srgbClr val="A50021"/>
                </a:solidFill>
                <a:sym typeface="Arial" charset="0"/>
              </a:rPr>
              <a:t>Web service</a:t>
            </a:r>
          </a:p>
          <a:p>
            <a:pPr eaLnBrk="0" hangingPunct="0">
              <a:buSzPct val="100000"/>
            </a:pPr>
            <a:r>
              <a:rPr lang="nl-BE" altLang="en-US" sz="1400">
                <a:solidFill>
                  <a:srgbClr val="A50021"/>
                </a:solidFill>
                <a:sym typeface="Arial" charset="0"/>
              </a:rPr>
              <a:t>Ask public key</a:t>
            </a:r>
          </a:p>
        </p:txBody>
      </p:sp>
      <p:sp>
        <p:nvSpPr>
          <p:cNvPr id="103451" name="Text Box 29"/>
          <p:cNvSpPr txBox="1">
            <a:spLocks noChangeArrowheads="1"/>
          </p:cNvSpPr>
          <p:nvPr/>
        </p:nvSpPr>
        <p:spPr bwMode="auto">
          <a:xfrm rot="3135873">
            <a:off x="3082132" y="3047206"/>
            <a:ext cx="1379538" cy="530225"/>
          </a:xfrm>
          <a:prstGeom prst="rect">
            <a:avLst/>
          </a:prstGeom>
          <a:noFill/>
          <a:ln w="12700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400">
                <a:solidFill>
                  <a:srgbClr val="A50021"/>
                </a:solidFill>
                <a:sym typeface="Arial" charset="0"/>
              </a:rPr>
              <a:t>Send message</a:t>
            </a:r>
          </a:p>
          <a:p>
            <a:pPr eaLnBrk="0" hangingPunct="0">
              <a:buSzPct val="100000"/>
            </a:pPr>
            <a:r>
              <a:rPr lang="nl-BE" altLang="en-US" sz="1400">
                <a:solidFill>
                  <a:srgbClr val="A50021"/>
                </a:solidFill>
                <a:sym typeface="Arial" charset="0"/>
              </a:rPr>
              <a:t>Any protocol</a:t>
            </a:r>
          </a:p>
        </p:txBody>
      </p:sp>
      <p:sp>
        <p:nvSpPr>
          <p:cNvPr id="103452" name="Line 30"/>
          <p:cNvSpPr>
            <a:spLocks noChangeShapeType="1"/>
          </p:cNvSpPr>
          <p:nvPr/>
        </p:nvSpPr>
        <p:spPr bwMode="auto">
          <a:xfrm flipH="1">
            <a:off x="2271713" y="4719638"/>
            <a:ext cx="2016125" cy="619125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3453" name="Line 31"/>
          <p:cNvSpPr>
            <a:spLocks noChangeShapeType="1"/>
          </p:cNvSpPr>
          <p:nvPr/>
        </p:nvSpPr>
        <p:spPr bwMode="auto">
          <a:xfrm flipH="1" flipV="1">
            <a:off x="7726363" y="4005263"/>
            <a:ext cx="0" cy="593725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3454" name="Line 32"/>
          <p:cNvSpPr>
            <a:spLocks noChangeShapeType="1"/>
          </p:cNvSpPr>
          <p:nvPr/>
        </p:nvSpPr>
        <p:spPr bwMode="auto">
          <a:xfrm flipH="1" flipV="1">
            <a:off x="6315075" y="2436813"/>
            <a:ext cx="1217613" cy="922337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3455" name="Line 33"/>
          <p:cNvSpPr>
            <a:spLocks noChangeShapeType="1"/>
          </p:cNvSpPr>
          <p:nvPr/>
        </p:nvSpPr>
        <p:spPr bwMode="auto">
          <a:xfrm>
            <a:off x="7712075" y="2532063"/>
            <a:ext cx="7938" cy="849312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3456" name="Line 34"/>
          <p:cNvSpPr>
            <a:spLocks noChangeShapeType="1"/>
          </p:cNvSpPr>
          <p:nvPr/>
        </p:nvSpPr>
        <p:spPr bwMode="auto">
          <a:xfrm>
            <a:off x="1703388" y="2432050"/>
            <a:ext cx="7937" cy="1038225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3457" name="Line 35"/>
          <p:cNvSpPr>
            <a:spLocks noChangeShapeType="1"/>
          </p:cNvSpPr>
          <p:nvPr/>
        </p:nvSpPr>
        <p:spPr bwMode="auto">
          <a:xfrm flipV="1">
            <a:off x="2403475" y="2232025"/>
            <a:ext cx="250825" cy="9525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3458" name="Line 36"/>
          <p:cNvSpPr>
            <a:spLocks noChangeShapeType="1"/>
          </p:cNvSpPr>
          <p:nvPr/>
        </p:nvSpPr>
        <p:spPr bwMode="auto">
          <a:xfrm flipV="1">
            <a:off x="2073275" y="2573338"/>
            <a:ext cx="471488" cy="922337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3459" name="Line 37"/>
          <p:cNvSpPr>
            <a:spLocks noChangeShapeType="1"/>
          </p:cNvSpPr>
          <p:nvPr/>
        </p:nvSpPr>
        <p:spPr bwMode="auto">
          <a:xfrm>
            <a:off x="6321425" y="2343150"/>
            <a:ext cx="180975" cy="0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nl-BE" dirty="0" err="1"/>
              <a:t>Asymmetric</a:t>
            </a:r>
            <a:r>
              <a:rPr lang="nl-BE" dirty="0"/>
              <a:t> end-</a:t>
            </a:r>
            <a:r>
              <a:rPr lang="nl-BE" dirty="0" err="1"/>
              <a:t>to</a:t>
            </a:r>
            <a:r>
              <a:rPr lang="nl-BE" dirty="0"/>
              <a:t>-end </a:t>
            </a:r>
            <a:r>
              <a:rPr lang="nl-BE" dirty="0" err="1"/>
              <a:t>encryption</a:t>
            </a: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3/2/2017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811BA-C3C5-4651-B0AD-34A44F8AFF17}" type="slidenum">
              <a:rPr lang="en-US" smtClean="0"/>
              <a:pPr>
                <a:defRPr/>
              </a:pPr>
              <a:t>19</a:t>
            </a:fld>
            <a:endParaRPr lang="nl-BE"/>
          </a:p>
        </p:txBody>
      </p:sp>
      <p:sp>
        <p:nvSpPr>
          <p:cNvPr id="103463" name="Line 27"/>
          <p:cNvSpPr>
            <a:spLocks noChangeShapeType="1"/>
          </p:cNvSpPr>
          <p:nvPr/>
        </p:nvSpPr>
        <p:spPr bwMode="auto">
          <a:xfrm>
            <a:off x="3211513" y="2606675"/>
            <a:ext cx="1101725" cy="14319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78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96888" y="2444772"/>
            <a:ext cx="1440002" cy="1549094"/>
            <a:chOff x="407848" y="2480966"/>
            <a:chExt cx="888680" cy="956005"/>
          </a:xfrm>
        </p:grpSpPr>
        <p:pic>
          <p:nvPicPr>
            <p:cNvPr id="36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48" y="2480966"/>
              <a:ext cx="888680" cy="956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Heart 45"/>
            <p:cNvSpPr/>
            <p:nvPr/>
          </p:nvSpPr>
          <p:spPr>
            <a:xfrm>
              <a:off x="793997" y="2769811"/>
              <a:ext cx="116382" cy="113809"/>
            </a:xfrm>
            <a:prstGeom prst="hear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84189" y="1038095"/>
            <a:ext cx="4234447" cy="5257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3/2/2017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C25D2-7D78-4C61-AA5C-4BD13D831AF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Oval 15"/>
          <p:cNvSpPr>
            <a:spLocks noChangeArrowheads="1"/>
          </p:cNvSpPr>
          <p:nvPr/>
        </p:nvSpPr>
        <p:spPr bwMode="auto">
          <a:xfrm>
            <a:off x="6494780" y="5130669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/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5918518" y="5203694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flipH="1">
            <a:off x="6447155" y="5514844"/>
            <a:ext cx="1444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6845618" y="5519607"/>
            <a:ext cx="357187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 flipV="1">
            <a:off x="6945630" y="5249732"/>
            <a:ext cx="4270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V="1">
            <a:off x="6710680" y="4698869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 flipV="1">
            <a:off x="6858318" y="3722557"/>
            <a:ext cx="12001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6550343" y="5160832"/>
            <a:ext cx="258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nl-BE" altLang="en-US" dirty="0">
                <a:solidFill>
                  <a:srgbClr val="000000"/>
                </a:solidFill>
                <a:latin typeface="Arial" charset="0"/>
                <a:sym typeface="Arial" charset="0"/>
              </a:rPr>
              <a:t>A</a:t>
            </a:r>
            <a:endParaRPr lang="en-US" altLang="en-US" dirty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cxnSp>
        <p:nvCxnSpPr>
          <p:cNvPr id="17" name="Straight Connector 17"/>
          <p:cNvCxnSpPr>
            <a:cxnSpLocks noChangeShapeType="1"/>
          </p:cNvCxnSpPr>
          <p:nvPr/>
        </p:nvCxnSpPr>
        <p:spPr bwMode="auto">
          <a:xfrm flipV="1">
            <a:off x="5918518" y="1831844"/>
            <a:ext cx="420687" cy="3508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9"/>
          <p:cNvCxnSpPr>
            <a:cxnSpLocks noChangeShapeType="1"/>
          </p:cNvCxnSpPr>
          <p:nvPr/>
        </p:nvCxnSpPr>
        <p:spPr bwMode="auto">
          <a:xfrm flipV="1">
            <a:off x="6518593" y="2076319"/>
            <a:ext cx="266700" cy="4921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21"/>
          <p:cNvCxnSpPr>
            <a:cxnSpLocks noChangeShapeType="1"/>
          </p:cNvCxnSpPr>
          <p:nvPr/>
        </p:nvCxnSpPr>
        <p:spPr bwMode="auto">
          <a:xfrm>
            <a:off x="5893118" y="1688969"/>
            <a:ext cx="379412" cy="222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Line 60"/>
          <p:cNvSpPr>
            <a:spLocks noChangeShapeType="1"/>
          </p:cNvSpPr>
          <p:nvPr/>
        </p:nvSpPr>
        <p:spPr bwMode="auto">
          <a:xfrm>
            <a:off x="7450455" y="2252532"/>
            <a:ext cx="436563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nl-BE"/>
          </a:p>
        </p:txBody>
      </p:sp>
      <p:pic>
        <p:nvPicPr>
          <p:cNvPr id="2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843" y="1590544"/>
            <a:ext cx="19621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418" y="1334957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68" y="2568444"/>
            <a:ext cx="78263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68" y="2044569"/>
            <a:ext cx="91281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05" y="4168644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955" y="4992557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955" y="5562469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093" y="5487857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443" y="4895719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468" y="2739894"/>
            <a:ext cx="6921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4824413" y="1045715"/>
            <a:ext cx="4224921" cy="5257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14" y="2544990"/>
            <a:ext cx="1348658" cy="134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2"/>
          <a:stretch/>
        </p:blipFill>
        <p:spPr>
          <a:xfrm>
            <a:off x="2381066" y="552054"/>
            <a:ext cx="1400575" cy="9117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52054"/>
            <a:ext cx="1355757" cy="89955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68" y="552054"/>
            <a:ext cx="1378023" cy="929201"/>
          </a:xfrm>
          <a:prstGeom prst="rect">
            <a:avLst/>
          </a:prstGeom>
        </p:spPr>
      </p:pic>
      <p:pic>
        <p:nvPicPr>
          <p:cNvPr id="42" name="Picture 5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97" y="3958996"/>
            <a:ext cx="1479744" cy="147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1200149" y="3383152"/>
            <a:ext cx="1647826" cy="466480"/>
          </a:xfrm>
          <a:prstGeom prst="straightConnector1">
            <a:avLst/>
          </a:prstGeom>
          <a:ln w="12700">
            <a:solidFill>
              <a:srgbClr val="3E6E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821225" y="3592437"/>
            <a:ext cx="3637168" cy="313311"/>
          </a:xfrm>
          <a:prstGeom prst="straightConnector1">
            <a:avLst/>
          </a:prstGeom>
          <a:ln w="12700">
            <a:solidFill>
              <a:srgbClr val="3E6E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318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3"/>
          <p:cNvSpPr>
            <a:spLocks noChangeArrowheads="1"/>
          </p:cNvSpPr>
          <p:nvPr/>
        </p:nvSpPr>
        <p:spPr bwMode="auto">
          <a:xfrm>
            <a:off x="7237413" y="2568575"/>
            <a:ext cx="1708150" cy="1271588"/>
          </a:xfrm>
          <a:prstGeom prst="ellipse">
            <a:avLst/>
          </a:prstGeom>
          <a:solidFill>
            <a:srgbClr val="3E6E5A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nl-BE" altLang="en-US">
                <a:solidFill>
                  <a:srgbClr val="000000"/>
                </a:solidFill>
                <a:sym typeface="Arial" charset="0"/>
              </a:rPr>
              <a:t>User 2</a:t>
            </a:r>
          </a:p>
          <a:p>
            <a:pPr eaLnBrk="0" hangingPunct="0">
              <a:buSzPct val="100000"/>
            </a:pPr>
            <a:r>
              <a:rPr lang="nl-BE" altLang="en-US">
                <a:solidFill>
                  <a:srgbClr val="000000"/>
                </a:solidFill>
                <a:sym typeface="Arial" charset="0"/>
              </a:rPr>
              <a:t>Recipient</a:t>
            </a:r>
          </a:p>
        </p:txBody>
      </p:sp>
      <p:sp>
        <p:nvSpPr>
          <p:cNvPr id="104451" name="Oval 4"/>
          <p:cNvSpPr>
            <a:spLocks noChangeArrowheads="1"/>
          </p:cNvSpPr>
          <p:nvPr/>
        </p:nvSpPr>
        <p:spPr bwMode="auto">
          <a:xfrm>
            <a:off x="142875" y="2576513"/>
            <a:ext cx="1708150" cy="1271587"/>
          </a:xfrm>
          <a:prstGeom prst="ellipse">
            <a:avLst/>
          </a:prstGeom>
          <a:solidFill>
            <a:srgbClr val="3E6E5A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nl-BE" altLang="en-US">
                <a:solidFill>
                  <a:srgbClr val="000000"/>
                </a:solidFill>
                <a:sym typeface="Arial" charset="0"/>
              </a:rPr>
              <a:t>User 1</a:t>
            </a:r>
          </a:p>
          <a:p>
            <a:pPr eaLnBrk="0" hangingPunct="0">
              <a:buSzPct val="100000"/>
            </a:pPr>
            <a:r>
              <a:rPr lang="nl-BE" altLang="en-US">
                <a:solidFill>
                  <a:srgbClr val="000000"/>
                </a:solidFill>
                <a:sym typeface="Arial" charset="0"/>
              </a:rPr>
              <a:t>Originator</a:t>
            </a:r>
          </a:p>
        </p:txBody>
      </p:sp>
      <p:sp>
        <p:nvSpPr>
          <p:cNvPr id="104452" name="Oval 5"/>
          <p:cNvSpPr>
            <a:spLocks noChangeArrowheads="1"/>
          </p:cNvSpPr>
          <p:nvPr/>
        </p:nvSpPr>
        <p:spPr bwMode="auto">
          <a:xfrm>
            <a:off x="3489325" y="1049338"/>
            <a:ext cx="1708150" cy="1271587"/>
          </a:xfrm>
          <a:prstGeom prst="ellipse">
            <a:avLst/>
          </a:prstGeom>
          <a:solidFill>
            <a:srgbClr val="3E6E5A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nl-BE" altLang="en-US">
                <a:solidFill>
                  <a:srgbClr val="000000"/>
                </a:solidFill>
                <a:sym typeface="Arial" charset="0"/>
              </a:rPr>
              <a:t>Key </a:t>
            </a:r>
          </a:p>
          <a:p>
            <a:pPr eaLnBrk="0" hangingPunct="0">
              <a:buSzPct val="100000"/>
            </a:pPr>
            <a:r>
              <a:rPr lang="nl-BE" altLang="en-US">
                <a:solidFill>
                  <a:srgbClr val="000000"/>
                </a:solidFill>
                <a:sym typeface="Arial" charset="0"/>
              </a:rPr>
              <a:t>Management</a:t>
            </a:r>
          </a:p>
          <a:p>
            <a:pPr eaLnBrk="0" hangingPunct="0">
              <a:buSzPct val="100000"/>
            </a:pPr>
            <a:r>
              <a:rPr lang="nl-BE" altLang="en-US">
                <a:solidFill>
                  <a:srgbClr val="000000"/>
                </a:solidFill>
                <a:sym typeface="Arial" charset="0"/>
              </a:rPr>
              <a:t>/ Depot</a:t>
            </a:r>
          </a:p>
        </p:txBody>
      </p:sp>
      <p:sp>
        <p:nvSpPr>
          <p:cNvPr id="104453" name="Oval 6"/>
          <p:cNvSpPr>
            <a:spLocks noChangeArrowheads="1"/>
          </p:cNvSpPr>
          <p:nvPr/>
        </p:nvSpPr>
        <p:spPr bwMode="auto">
          <a:xfrm>
            <a:off x="3497263" y="4603750"/>
            <a:ext cx="1708150" cy="1282700"/>
          </a:xfrm>
          <a:prstGeom prst="ellipse">
            <a:avLst/>
          </a:prstGeom>
          <a:solidFill>
            <a:srgbClr val="3E6E5A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nl-BE" altLang="en-US">
                <a:solidFill>
                  <a:srgbClr val="000000"/>
                </a:solidFill>
                <a:sym typeface="Arial" charset="0"/>
              </a:rPr>
              <a:t>Messages</a:t>
            </a:r>
          </a:p>
          <a:p>
            <a:pPr eaLnBrk="0" hangingPunct="0">
              <a:buSzPct val="100000"/>
            </a:pPr>
            <a:r>
              <a:rPr lang="nl-BE" altLang="en-US">
                <a:solidFill>
                  <a:srgbClr val="000000"/>
                </a:solidFill>
                <a:sym typeface="Arial" charset="0"/>
              </a:rPr>
              <a:t>Depot</a:t>
            </a:r>
          </a:p>
        </p:txBody>
      </p:sp>
      <p:sp>
        <p:nvSpPr>
          <p:cNvPr id="104454" name="Line 7"/>
          <p:cNvSpPr>
            <a:spLocks noChangeShapeType="1"/>
          </p:cNvSpPr>
          <p:nvPr/>
        </p:nvSpPr>
        <p:spPr bwMode="auto">
          <a:xfrm flipV="1">
            <a:off x="1754188" y="2044700"/>
            <a:ext cx="1852612" cy="893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4455" name="Text Box 8"/>
          <p:cNvSpPr txBox="1">
            <a:spLocks noChangeArrowheads="1"/>
          </p:cNvSpPr>
          <p:nvPr/>
        </p:nvSpPr>
        <p:spPr bwMode="auto">
          <a:xfrm>
            <a:off x="2554288" y="2566988"/>
            <a:ext cx="963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000" b="1">
                <a:solidFill>
                  <a:srgbClr val="000000"/>
                </a:solidFill>
                <a:sym typeface="Arial" charset="0"/>
              </a:rPr>
              <a:t>1</a:t>
            </a:r>
            <a:r>
              <a:rPr lang="nl-BE" altLang="en-US" sz="1000">
                <a:solidFill>
                  <a:srgbClr val="000000"/>
                </a:solidFill>
                <a:sym typeface="Arial" charset="0"/>
              </a:rPr>
              <a:t> asks for key</a:t>
            </a:r>
          </a:p>
        </p:txBody>
      </p:sp>
      <p:sp>
        <p:nvSpPr>
          <p:cNvPr id="104456" name="Line 9"/>
          <p:cNvSpPr>
            <a:spLocks noChangeShapeType="1"/>
          </p:cNvSpPr>
          <p:nvPr/>
        </p:nvSpPr>
        <p:spPr bwMode="auto">
          <a:xfrm flipH="1">
            <a:off x="1636713" y="1906588"/>
            <a:ext cx="1874837" cy="8937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4457" name="Text Box 10"/>
          <p:cNvSpPr txBox="1">
            <a:spLocks noChangeArrowheads="1"/>
          </p:cNvSpPr>
          <p:nvPr/>
        </p:nvSpPr>
        <p:spPr bwMode="auto">
          <a:xfrm>
            <a:off x="1196975" y="2314575"/>
            <a:ext cx="857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000" b="1">
                <a:solidFill>
                  <a:srgbClr val="000000"/>
                </a:solidFill>
                <a:sym typeface="Arial" charset="0"/>
              </a:rPr>
              <a:t>2</a:t>
            </a:r>
            <a:r>
              <a:rPr lang="nl-BE" altLang="en-US" sz="1000">
                <a:solidFill>
                  <a:srgbClr val="000000"/>
                </a:solidFill>
                <a:sym typeface="Arial" charset="0"/>
              </a:rPr>
              <a:t> sends key</a:t>
            </a:r>
          </a:p>
        </p:txBody>
      </p:sp>
      <p:grpSp>
        <p:nvGrpSpPr>
          <p:cNvPr id="104458" name="Group 11"/>
          <p:cNvGrpSpPr>
            <a:grpSpLocks/>
          </p:cNvGrpSpPr>
          <p:nvPr/>
        </p:nvGrpSpPr>
        <p:grpSpPr bwMode="auto">
          <a:xfrm rot="-1540434">
            <a:off x="1597025" y="1428750"/>
            <a:ext cx="1833563" cy="882650"/>
            <a:chOff x="1174" y="2491"/>
            <a:chExt cx="1155" cy="556"/>
          </a:xfrm>
        </p:grpSpPr>
        <p:sp>
          <p:nvSpPr>
            <p:cNvPr id="104482" name="Text Box 12"/>
            <p:cNvSpPr txBox="1">
              <a:spLocks noChangeArrowheads="1"/>
            </p:cNvSpPr>
            <p:nvPr/>
          </p:nvSpPr>
          <p:spPr bwMode="auto">
            <a:xfrm>
              <a:off x="1375" y="2824"/>
              <a:ext cx="753" cy="18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nl-BE" altLang="en-US" sz="1200">
                  <a:solidFill>
                    <a:srgbClr val="990000"/>
                  </a:solidFill>
                  <a:sym typeface="Arial" charset="0"/>
                </a:rPr>
                <a:t>Symmetric key</a:t>
              </a:r>
            </a:p>
          </p:txBody>
        </p:sp>
        <p:sp>
          <p:nvSpPr>
            <p:cNvPr id="104483" name="Rectangle 13"/>
            <p:cNvSpPr>
              <a:spLocks noChangeArrowheads="1"/>
            </p:cNvSpPr>
            <p:nvPr/>
          </p:nvSpPr>
          <p:spPr bwMode="auto">
            <a:xfrm>
              <a:off x="1346" y="2786"/>
              <a:ext cx="811" cy="261"/>
            </a:xfrm>
            <a:prstGeom prst="rect">
              <a:avLst/>
            </a:prstGeom>
            <a:noFill/>
            <a:ln w="19050" algn="ctr">
              <a:solidFill>
                <a:srgbClr val="3E6E5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nl-BE" altLang="en-US" sz="1400"/>
            </a:p>
          </p:txBody>
        </p:sp>
        <p:sp>
          <p:nvSpPr>
            <p:cNvPr id="104484" name="Text Box 14"/>
            <p:cNvSpPr txBox="1">
              <a:spLocks noChangeArrowheads="1"/>
            </p:cNvSpPr>
            <p:nvPr/>
          </p:nvSpPr>
          <p:spPr bwMode="auto">
            <a:xfrm>
              <a:off x="1174" y="2491"/>
              <a:ext cx="1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nl-BE" altLang="en-US" sz="1200">
                  <a:solidFill>
                    <a:srgbClr val="000000"/>
                  </a:solidFill>
                  <a:sym typeface="Arial" charset="0"/>
                </a:rPr>
                <a:t>Encrypted with public key of user 1</a:t>
              </a:r>
            </a:p>
          </p:txBody>
        </p:sp>
      </p:grpSp>
      <p:sp>
        <p:nvSpPr>
          <p:cNvPr id="104459" name="Line 15"/>
          <p:cNvSpPr>
            <a:spLocks noChangeShapeType="1"/>
          </p:cNvSpPr>
          <p:nvPr/>
        </p:nvSpPr>
        <p:spPr bwMode="auto">
          <a:xfrm>
            <a:off x="1679575" y="3597275"/>
            <a:ext cx="2084388" cy="122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4460" name="Text Box 16"/>
          <p:cNvSpPr txBox="1">
            <a:spLocks noChangeArrowheads="1"/>
          </p:cNvSpPr>
          <p:nvPr/>
        </p:nvSpPr>
        <p:spPr bwMode="auto">
          <a:xfrm>
            <a:off x="2500313" y="3881438"/>
            <a:ext cx="1762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000" b="1">
                <a:solidFill>
                  <a:srgbClr val="000000"/>
                </a:solidFill>
                <a:sym typeface="Arial" charset="0"/>
              </a:rPr>
              <a:t>3</a:t>
            </a:r>
            <a:r>
              <a:rPr lang="nl-BE" altLang="en-US" sz="1000">
                <a:solidFill>
                  <a:srgbClr val="000000"/>
                </a:solidFill>
                <a:sym typeface="Arial" charset="0"/>
              </a:rPr>
              <a:t> sends encrypted message</a:t>
            </a:r>
          </a:p>
        </p:txBody>
      </p:sp>
      <p:sp>
        <p:nvSpPr>
          <p:cNvPr id="104461" name="Text Box 17"/>
          <p:cNvSpPr txBox="1">
            <a:spLocks noChangeArrowheads="1"/>
          </p:cNvSpPr>
          <p:nvPr/>
        </p:nvSpPr>
        <p:spPr bwMode="auto">
          <a:xfrm rot="1788510">
            <a:off x="1322388" y="4587875"/>
            <a:ext cx="1835150" cy="469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200">
                <a:solidFill>
                  <a:srgbClr val="990000"/>
                </a:solidFill>
                <a:sym typeface="Arial" charset="0"/>
              </a:rPr>
              <a:t>Message encrypted with</a:t>
            </a:r>
          </a:p>
          <a:p>
            <a:pPr eaLnBrk="0" hangingPunct="0">
              <a:buSzPct val="100000"/>
            </a:pPr>
            <a:r>
              <a:rPr lang="nl-BE" altLang="en-US" sz="1200">
                <a:solidFill>
                  <a:srgbClr val="990000"/>
                </a:solidFill>
                <a:sym typeface="Arial" charset="0"/>
              </a:rPr>
              <a:t>symmetric key</a:t>
            </a:r>
          </a:p>
        </p:txBody>
      </p:sp>
      <p:sp>
        <p:nvSpPr>
          <p:cNvPr id="104462" name="Rectangle 18"/>
          <p:cNvSpPr>
            <a:spLocks noChangeArrowheads="1"/>
          </p:cNvSpPr>
          <p:nvPr/>
        </p:nvSpPr>
        <p:spPr bwMode="auto">
          <a:xfrm rot="1788510">
            <a:off x="1273175" y="4532313"/>
            <a:ext cx="1939925" cy="566737"/>
          </a:xfrm>
          <a:prstGeom prst="rect">
            <a:avLst/>
          </a:prstGeom>
          <a:noFill/>
          <a:ln w="19050" algn="ctr">
            <a:solidFill>
              <a:srgbClr val="3E6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nl-BE" altLang="en-US" sz="1400"/>
          </a:p>
        </p:txBody>
      </p:sp>
      <p:sp>
        <p:nvSpPr>
          <p:cNvPr id="104463" name="Text Box 19"/>
          <p:cNvSpPr txBox="1">
            <a:spLocks noChangeArrowheads="1"/>
          </p:cNvSpPr>
          <p:nvPr/>
        </p:nvSpPr>
        <p:spPr bwMode="auto">
          <a:xfrm rot="1788510">
            <a:off x="1352550" y="4132263"/>
            <a:ext cx="229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200">
                <a:solidFill>
                  <a:srgbClr val="000000"/>
                </a:solidFill>
                <a:sym typeface="Arial" charset="0"/>
              </a:rPr>
              <a:t>Encrypted with public key of Message depot</a:t>
            </a:r>
          </a:p>
        </p:txBody>
      </p:sp>
      <p:sp>
        <p:nvSpPr>
          <p:cNvPr id="104464" name="Text Box 20"/>
          <p:cNvSpPr txBox="1">
            <a:spLocks noChangeArrowheads="1"/>
          </p:cNvSpPr>
          <p:nvPr/>
        </p:nvSpPr>
        <p:spPr bwMode="auto">
          <a:xfrm>
            <a:off x="3452813" y="5888038"/>
            <a:ext cx="1835150" cy="469900"/>
          </a:xfrm>
          <a:prstGeom prst="rect">
            <a:avLst/>
          </a:prstGeom>
          <a:noFill/>
          <a:ln w="12700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200">
                <a:solidFill>
                  <a:srgbClr val="990000"/>
                </a:solidFill>
                <a:sym typeface="Arial" charset="0"/>
              </a:rPr>
              <a:t>Message encrypted with</a:t>
            </a:r>
          </a:p>
          <a:p>
            <a:pPr eaLnBrk="0" hangingPunct="0">
              <a:buSzPct val="100000"/>
            </a:pPr>
            <a:r>
              <a:rPr lang="nl-BE" altLang="en-US" sz="1200">
                <a:solidFill>
                  <a:srgbClr val="990000"/>
                </a:solidFill>
                <a:sym typeface="Arial" charset="0"/>
              </a:rPr>
              <a:t>symmetric key</a:t>
            </a:r>
          </a:p>
        </p:txBody>
      </p:sp>
      <p:sp>
        <p:nvSpPr>
          <p:cNvPr id="104465" name="Line 21"/>
          <p:cNvSpPr>
            <a:spLocks noChangeShapeType="1"/>
          </p:cNvSpPr>
          <p:nvPr/>
        </p:nvSpPr>
        <p:spPr bwMode="auto">
          <a:xfrm flipH="1" flipV="1">
            <a:off x="5076825" y="1970088"/>
            <a:ext cx="2233613" cy="968375"/>
          </a:xfrm>
          <a:prstGeom prst="line">
            <a:avLst/>
          </a:prstGeom>
          <a:noFill/>
          <a:ln w="12700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4466" name="Text Box 22"/>
          <p:cNvSpPr txBox="1">
            <a:spLocks noChangeArrowheads="1"/>
          </p:cNvSpPr>
          <p:nvPr/>
        </p:nvSpPr>
        <p:spPr bwMode="auto">
          <a:xfrm>
            <a:off x="5965825" y="2792413"/>
            <a:ext cx="1131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000" b="1">
                <a:solidFill>
                  <a:srgbClr val="000000"/>
                </a:solidFill>
                <a:sym typeface="Arial" charset="0"/>
              </a:rPr>
              <a:t>4</a:t>
            </a:r>
            <a:r>
              <a:rPr lang="nl-BE" altLang="en-US" sz="1000">
                <a:solidFill>
                  <a:srgbClr val="000000"/>
                </a:solidFill>
                <a:sym typeface="Arial" charset="0"/>
              </a:rPr>
              <a:t> justifies right to</a:t>
            </a:r>
          </a:p>
          <a:p>
            <a:pPr eaLnBrk="0" hangingPunct="0">
              <a:buSzPct val="100000"/>
            </a:pPr>
            <a:r>
              <a:rPr lang="nl-BE" altLang="en-US" sz="1000">
                <a:solidFill>
                  <a:srgbClr val="000000"/>
                </a:solidFill>
                <a:sym typeface="Arial" charset="0"/>
              </a:rPr>
              <a:t>obtain key</a:t>
            </a:r>
          </a:p>
        </p:txBody>
      </p:sp>
      <p:sp>
        <p:nvSpPr>
          <p:cNvPr id="104467" name="Line 23"/>
          <p:cNvSpPr>
            <a:spLocks noChangeShapeType="1"/>
          </p:cNvSpPr>
          <p:nvPr/>
        </p:nvSpPr>
        <p:spPr bwMode="auto">
          <a:xfrm flipH="1">
            <a:off x="5053013" y="3673475"/>
            <a:ext cx="2489200" cy="1203325"/>
          </a:xfrm>
          <a:prstGeom prst="line">
            <a:avLst/>
          </a:prstGeom>
          <a:noFill/>
          <a:ln w="12700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4468" name="Text Box 24"/>
          <p:cNvSpPr txBox="1">
            <a:spLocks noChangeArrowheads="1"/>
          </p:cNvSpPr>
          <p:nvPr/>
        </p:nvSpPr>
        <p:spPr bwMode="auto">
          <a:xfrm>
            <a:off x="5899150" y="3573463"/>
            <a:ext cx="1131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000" b="1">
                <a:solidFill>
                  <a:srgbClr val="000000"/>
                </a:solidFill>
                <a:sym typeface="Arial" charset="0"/>
              </a:rPr>
              <a:t>4</a:t>
            </a:r>
            <a:r>
              <a:rPr lang="nl-BE" altLang="en-US" sz="1000">
                <a:solidFill>
                  <a:srgbClr val="000000"/>
                </a:solidFill>
                <a:sym typeface="Arial" charset="0"/>
              </a:rPr>
              <a:t> justifies right to</a:t>
            </a:r>
          </a:p>
          <a:p>
            <a:pPr eaLnBrk="0" hangingPunct="0">
              <a:buSzPct val="100000"/>
            </a:pPr>
            <a:r>
              <a:rPr lang="nl-BE" altLang="en-US" sz="1000">
                <a:solidFill>
                  <a:srgbClr val="000000"/>
                </a:solidFill>
                <a:sym typeface="Arial" charset="0"/>
              </a:rPr>
              <a:t>obtain message</a:t>
            </a:r>
          </a:p>
        </p:txBody>
      </p:sp>
      <p:sp>
        <p:nvSpPr>
          <p:cNvPr id="104469" name="Text Box 25"/>
          <p:cNvSpPr txBox="1">
            <a:spLocks noChangeArrowheads="1"/>
          </p:cNvSpPr>
          <p:nvPr/>
        </p:nvSpPr>
        <p:spPr bwMode="auto">
          <a:xfrm rot="1408605">
            <a:off x="5695950" y="1935163"/>
            <a:ext cx="1195388" cy="2873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200">
                <a:solidFill>
                  <a:srgbClr val="990000"/>
                </a:solidFill>
                <a:sym typeface="Arial" charset="0"/>
              </a:rPr>
              <a:t>Symmetric key</a:t>
            </a:r>
          </a:p>
        </p:txBody>
      </p:sp>
      <p:sp>
        <p:nvSpPr>
          <p:cNvPr id="104470" name="Rectangle 26"/>
          <p:cNvSpPr>
            <a:spLocks noChangeArrowheads="1"/>
          </p:cNvSpPr>
          <p:nvPr/>
        </p:nvSpPr>
        <p:spPr bwMode="auto">
          <a:xfrm rot="1408605">
            <a:off x="5649913" y="1874838"/>
            <a:ext cx="1287462" cy="414337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nl-BE" altLang="en-US" sz="1400"/>
          </a:p>
        </p:txBody>
      </p:sp>
      <p:sp>
        <p:nvSpPr>
          <p:cNvPr id="104471" name="Text Box 27"/>
          <p:cNvSpPr txBox="1">
            <a:spLocks noChangeArrowheads="1"/>
          </p:cNvSpPr>
          <p:nvPr/>
        </p:nvSpPr>
        <p:spPr bwMode="auto">
          <a:xfrm rot="1408605">
            <a:off x="5554663" y="1444625"/>
            <a:ext cx="1833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200">
                <a:solidFill>
                  <a:srgbClr val="000000"/>
                </a:solidFill>
                <a:sym typeface="Arial" charset="0"/>
              </a:rPr>
              <a:t>Encrypted with public key of user 2</a:t>
            </a:r>
          </a:p>
        </p:txBody>
      </p:sp>
      <p:sp>
        <p:nvSpPr>
          <p:cNvPr id="104472" name="Line 28"/>
          <p:cNvSpPr>
            <a:spLocks noChangeShapeType="1"/>
          </p:cNvSpPr>
          <p:nvPr/>
        </p:nvSpPr>
        <p:spPr bwMode="auto">
          <a:xfrm>
            <a:off x="5170488" y="1870075"/>
            <a:ext cx="2244725" cy="96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4473" name="Text Box 29"/>
          <p:cNvSpPr txBox="1">
            <a:spLocks noChangeArrowheads="1"/>
          </p:cNvSpPr>
          <p:nvPr/>
        </p:nvSpPr>
        <p:spPr bwMode="auto">
          <a:xfrm>
            <a:off x="4652963" y="2303463"/>
            <a:ext cx="1009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000" b="1">
                <a:solidFill>
                  <a:srgbClr val="000000"/>
                </a:solidFill>
                <a:sym typeface="Arial" charset="0"/>
              </a:rPr>
              <a:t>5 </a:t>
            </a:r>
            <a:r>
              <a:rPr lang="nl-BE" altLang="en-US" sz="1000">
                <a:solidFill>
                  <a:srgbClr val="000000"/>
                </a:solidFill>
                <a:sym typeface="Arial" charset="0"/>
              </a:rPr>
              <a:t>receives key</a:t>
            </a:r>
          </a:p>
        </p:txBody>
      </p:sp>
      <p:sp>
        <p:nvSpPr>
          <p:cNvPr id="104474" name="Text Box 30"/>
          <p:cNvSpPr txBox="1">
            <a:spLocks noChangeArrowheads="1"/>
          </p:cNvSpPr>
          <p:nvPr/>
        </p:nvSpPr>
        <p:spPr bwMode="auto">
          <a:xfrm>
            <a:off x="4545013" y="4316413"/>
            <a:ext cx="1387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000" b="1">
                <a:solidFill>
                  <a:srgbClr val="000000"/>
                </a:solidFill>
                <a:sym typeface="Arial" charset="0"/>
              </a:rPr>
              <a:t>5 </a:t>
            </a:r>
            <a:r>
              <a:rPr lang="nl-BE" altLang="en-US" sz="1000">
                <a:solidFill>
                  <a:srgbClr val="000000"/>
                </a:solidFill>
                <a:sym typeface="Arial" charset="0"/>
              </a:rPr>
              <a:t>receives message</a:t>
            </a:r>
          </a:p>
        </p:txBody>
      </p:sp>
      <p:sp>
        <p:nvSpPr>
          <p:cNvPr id="104475" name="Line 31"/>
          <p:cNvSpPr>
            <a:spLocks noChangeShapeType="1"/>
          </p:cNvSpPr>
          <p:nvPr/>
        </p:nvSpPr>
        <p:spPr bwMode="auto">
          <a:xfrm flipV="1">
            <a:off x="5126038" y="3771900"/>
            <a:ext cx="2581275" cy="1252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4476" name="Text Box 32"/>
          <p:cNvSpPr txBox="1">
            <a:spLocks noChangeArrowheads="1"/>
          </p:cNvSpPr>
          <p:nvPr/>
        </p:nvSpPr>
        <p:spPr bwMode="auto">
          <a:xfrm rot="-1568230">
            <a:off x="5959475" y="4843463"/>
            <a:ext cx="1835150" cy="469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200">
                <a:solidFill>
                  <a:srgbClr val="990000"/>
                </a:solidFill>
                <a:sym typeface="Arial" charset="0"/>
              </a:rPr>
              <a:t>Message encrypted with</a:t>
            </a:r>
          </a:p>
          <a:p>
            <a:pPr eaLnBrk="0" hangingPunct="0">
              <a:buSzPct val="100000"/>
            </a:pPr>
            <a:r>
              <a:rPr lang="nl-BE" altLang="en-US" sz="1200">
                <a:solidFill>
                  <a:srgbClr val="990000"/>
                </a:solidFill>
                <a:sym typeface="Arial" charset="0"/>
              </a:rPr>
              <a:t>symmetric key</a:t>
            </a:r>
          </a:p>
        </p:txBody>
      </p:sp>
      <p:sp>
        <p:nvSpPr>
          <p:cNvPr id="104477" name="Rectangle 33"/>
          <p:cNvSpPr>
            <a:spLocks noChangeArrowheads="1"/>
          </p:cNvSpPr>
          <p:nvPr/>
        </p:nvSpPr>
        <p:spPr bwMode="auto">
          <a:xfrm rot="-1568230">
            <a:off x="5915025" y="4786313"/>
            <a:ext cx="1919288" cy="566737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nl-BE" altLang="en-US" sz="1400"/>
          </a:p>
        </p:txBody>
      </p:sp>
      <p:sp>
        <p:nvSpPr>
          <p:cNvPr id="104478" name="Text Box 34"/>
          <p:cNvSpPr txBox="1">
            <a:spLocks noChangeArrowheads="1"/>
          </p:cNvSpPr>
          <p:nvPr/>
        </p:nvSpPr>
        <p:spPr bwMode="auto">
          <a:xfrm rot="-1568230">
            <a:off x="5489575" y="4370388"/>
            <a:ext cx="229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200">
                <a:solidFill>
                  <a:srgbClr val="000000"/>
                </a:solidFill>
                <a:sym typeface="Arial" charset="0"/>
              </a:rPr>
              <a:t>Encrypted with public key of User 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BE" dirty="0" err="1"/>
              <a:t>S</a:t>
            </a:r>
            <a:r>
              <a:rPr lang="nl-BE" dirty="0" err="1" smtClean="0"/>
              <a:t>ymmetric</a:t>
            </a:r>
            <a:r>
              <a:rPr lang="nl-BE" dirty="0" smtClean="0"/>
              <a:t> </a:t>
            </a:r>
            <a:r>
              <a:rPr lang="nl-BE" dirty="0"/>
              <a:t>end-</a:t>
            </a:r>
            <a:r>
              <a:rPr lang="nl-BE" dirty="0" err="1"/>
              <a:t>to</a:t>
            </a:r>
            <a:r>
              <a:rPr lang="nl-BE" dirty="0"/>
              <a:t>-end </a:t>
            </a:r>
            <a:r>
              <a:rPr lang="nl-BE" dirty="0" err="1"/>
              <a:t>encryption</a:t>
            </a: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3/2/2017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20811-828D-497F-BF85-6DB12D89F2E4}" type="slidenum">
              <a:rPr lang="en-US" smtClean="0"/>
              <a:pPr>
                <a:defRPr/>
              </a:pPr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65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tonyevansdotcom.files.wordpress.com/2013/05/20130507-091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49" y="363538"/>
            <a:ext cx="6156325" cy="606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Date Placehold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3/2/2017</a:t>
            </a:r>
          </a:p>
        </p:txBody>
      </p:sp>
      <p:sp>
        <p:nvSpPr>
          <p:cNvPr id="83972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DD3CCF-68B6-429A-B714-764DA9A1E3D8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nl-BE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685800" y="2056879"/>
            <a:ext cx="7848600" cy="1927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sz="4400" cap="none" dirty="0" err="1" smtClean="0"/>
              <a:t>Thank</a:t>
            </a:r>
            <a:r>
              <a:rPr lang="nl-BE" sz="4400" cap="none" dirty="0" smtClean="0"/>
              <a:t> </a:t>
            </a:r>
            <a:r>
              <a:rPr lang="nl-BE" sz="4400" cap="none" dirty="0" err="1" smtClean="0"/>
              <a:t>you</a:t>
            </a:r>
            <a:r>
              <a:rPr lang="nl-BE" sz="4400" cap="none" dirty="0" smtClean="0"/>
              <a:t> ! </a:t>
            </a:r>
            <a:r>
              <a:rPr lang="nl-BE" sz="4400" dirty="0" smtClean="0"/>
              <a:t/>
            </a:r>
            <a:br>
              <a:rPr lang="nl-BE" sz="4400" dirty="0" smtClean="0"/>
            </a:br>
            <a:r>
              <a:rPr lang="nl-BE" sz="4400" cap="none" dirty="0" err="1" smtClean="0"/>
              <a:t>Any</a:t>
            </a:r>
            <a:r>
              <a:rPr lang="nl-BE" sz="4400" cap="none" dirty="0" smtClean="0"/>
              <a:t> </a:t>
            </a:r>
            <a:r>
              <a:rPr lang="nl-BE" sz="4400" cap="none" dirty="0" err="1" smtClean="0"/>
              <a:t>questions</a:t>
            </a:r>
            <a:r>
              <a:rPr lang="nl-BE" sz="4400" cap="none" dirty="0" smtClean="0"/>
              <a:t> ?</a:t>
            </a:r>
            <a:endParaRPr lang="nl-BE" sz="4400" cap="none" dirty="0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2286000" y="199707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9570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Basic requirements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Correct identification of the patient</a:t>
            </a:r>
          </a:p>
          <a:p>
            <a:endParaRPr lang="nl-BE" smtClean="0"/>
          </a:p>
          <a:p>
            <a:r>
              <a:rPr lang="nl-BE" smtClean="0"/>
              <a:t>Correct routing of information request</a:t>
            </a:r>
          </a:p>
          <a:p>
            <a:endParaRPr lang="nl-BE" smtClean="0"/>
          </a:p>
          <a:p>
            <a:r>
              <a:rPr lang="nl-BE" smtClean="0"/>
              <a:t>Privacy and information security management</a:t>
            </a:r>
          </a:p>
          <a:p>
            <a:pPr lvl="1"/>
            <a:r>
              <a:rPr lang="nl-BE" smtClean="0"/>
              <a:t>user and access management</a:t>
            </a:r>
          </a:p>
          <a:p>
            <a:pPr lvl="1"/>
            <a:r>
              <a:rPr lang="nl-BE" smtClean="0"/>
              <a:t>end-to-end encryption</a:t>
            </a:r>
          </a:p>
          <a:p>
            <a:endParaRPr lang="nl-BE" smtClean="0"/>
          </a:p>
          <a:p>
            <a:r>
              <a:rPr lang="nl-BE" smtClean="0"/>
              <a:t>Interoperability</a:t>
            </a:r>
          </a:p>
          <a:p>
            <a:pPr lvl="1"/>
            <a:r>
              <a:rPr lang="nl-BE" smtClean="0"/>
              <a:t>technical</a:t>
            </a:r>
          </a:p>
          <a:p>
            <a:pPr lvl="1"/>
            <a:r>
              <a:rPr lang="nl-BE" smtClean="0"/>
              <a:t>semantic</a:t>
            </a:r>
          </a:p>
          <a:p>
            <a:endParaRPr lang="nl-BE" smtClean="0"/>
          </a:p>
          <a:p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3/2/2017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E7FF-7E34-4FE5-A533-04EE46AAAD1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4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 smtClean="0"/>
              <a:t>Mission of the Belgian </a:t>
            </a:r>
            <a:r>
              <a:rPr lang="en-GB" altLang="en-US" dirty="0" smtClean="0">
                <a:solidFill>
                  <a:srgbClr val="3E6E5A"/>
                </a:solidFill>
              </a:rPr>
              <a:t>eHealth</a:t>
            </a:r>
            <a:r>
              <a:rPr lang="en-GB" altLang="en-US" dirty="0" smtClean="0"/>
              <a:t>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How?</a:t>
            </a:r>
          </a:p>
          <a:p>
            <a:pPr lvl="1"/>
            <a:r>
              <a:rPr lang="en-US" smtClean="0"/>
              <a:t>through a well-organised, mutual electronic service and information exchange between all actors in health care</a:t>
            </a:r>
          </a:p>
          <a:p>
            <a:pPr lvl="1"/>
            <a:r>
              <a:rPr lang="en-US" smtClean="0"/>
              <a:t>by providing the necessary guarantees with regard to information security, privacy protection and professional secrecy</a:t>
            </a:r>
          </a:p>
          <a:p>
            <a:pPr lvl="2"/>
            <a:endParaRPr lang="en-US" smtClean="0"/>
          </a:p>
          <a:p>
            <a:r>
              <a:rPr lang="en-US" smtClean="0"/>
              <a:t>What?</a:t>
            </a:r>
          </a:p>
          <a:p>
            <a:pPr lvl="1"/>
            <a:r>
              <a:rPr lang="en-US" smtClean="0"/>
              <a:t>optimisation of health care quality and continuity </a:t>
            </a:r>
          </a:p>
          <a:p>
            <a:pPr lvl="1"/>
            <a:r>
              <a:rPr lang="en-US" smtClean="0"/>
              <a:t>optimisation of patient safety</a:t>
            </a:r>
          </a:p>
          <a:p>
            <a:pPr lvl="1"/>
            <a:r>
              <a:rPr lang="en-US" smtClean="0"/>
              <a:t>reduction of administrative burden for all actors in health care</a:t>
            </a:r>
          </a:p>
          <a:p>
            <a:pPr lvl="1"/>
            <a:r>
              <a:rPr lang="en-US" smtClean="0"/>
              <a:t>thorough support of health care policy and research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1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smtClean="0">
                <a:sym typeface="Arial" charset="0"/>
              </a:rPr>
              <a:t>10 Tasks</a:t>
            </a:r>
            <a:endParaRPr lang="en-GB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>
                <a:sym typeface="Arial" charset="0"/>
              </a:rPr>
              <a:t>Development of a vision and of a strategy for eHealth</a:t>
            </a:r>
            <a:r>
              <a:rPr lang="en-GB" smtClean="0"/>
              <a:t> </a:t>
            </a:r>
          </a:p>
          <a:p>
            <a:endParaRPr lang="en-GB" altLang="en-US" smtClean="0">
              <a:sym typeface="Arial" charset="0"/>
            </a:endParaRPr>
          </a:p>
          <a:p>
            <a:r>
              <a:rPr lang="en-GB" altLang="en-US" smtClean="0">
                <a:sym typeface="Arial" charset="0"/>
              </a:rPr>
              <a:t>Organization of the cooperation between all governmental institutions</a:t>
            </a:r>
            <a:r>
              <a:rPr lang="en-GB" smtClean="0"/>
              <a:t> </a:t>
            </a:r>
            <a:r>
              <a:rPr lang="en-GB" altLang="en-US" smtClean="0">
                <a:sym typeface="Arial" charset="0"/>
              </a:rPr>
              <a:t>which are charged with the coordination of the electronic service provision</a:t>
            </a:r>
            <a:r>
              <a:rPr lang="en-GB" smtClean="0"/>
              <a:t> </a:t>
            </a:r>
          </a:p>
          <a:p>
            <a:endParaRPr lang="en-GB" altLang="en-US" smtClean="0">
              <a:sym typeface="Arial" charset="0"/>
            </a:endParaRPr>
          </a:p>
          <a:p>
            <a:r>
              <a:rPr lang="en-GB" altLang="en-US" smtClean="0">
                <a:sym typeface="Arial" charset="0"/>
              </a:rPr>
              <a:t>The motor of the necessary changes for the implementation of the vision and the strategy with regard to eHealth</a:t>
            </a:r>
          </a:p>
          <a:p>
            <a:endParaRPr lang="en-GB" smtClean="0">
              <a:sym typeface="Arial" charset="0"/>
            </a:endParaRPr>
          </a:p>
          <a:p>
            <a:r>
              <a:rPr lang="en-GB" altLang="en-US" smtClean="0">
                <a:sym typeface="Arial" charset="0"/>
              </a:rPr>
              <a:t>Promoting and coordinating programmes and projects</a:t>
            </a:r>
            <a:endParaRPr lang="en-GB" smtClean="0"/>
          </a:p>
          <a:p>
            <a:endParaRPr lang="en-GB" altLang="en-US" dirty="0" smtClean="0">
              <a:sym typeface="Arial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5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smtClean="0">
                <a:sym typeface="Arial" charset="0"/>
              </a:rPr>
              <a:t>10 Tasks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>
                <a:sym typeface="Arial" charset="0"/>
              </a:rPr>
              <a:t>Determination of functional and technical norms, standards, specifications and basic architecture with regard to ICT</a:t>
            </a:r>
          </a:p>
          <a:p>
            <a:endParaRPr lang="en-GB" altLang="en-US" smtClean="0">
              <a:sym typeface="Arial" charset="0"/>
            </a:endParaRPr>
          </a:p>
          <a:p>
            <a:r>
              <a:rPr lang="en-GB" altLang="en-US" smtClean="0">
                <a:sym typeface="Arial" charset="0"/>
              </a:rPr>
              <a:t>Registration of software for the management of electronic patient files  </a:t>
            </a:r>
          </a:p>
          <a:p>
            <a:endParaRPr lang="en-GB" altLang="en-US" smtClean="0">
              <a:sym typeface="Arial" charset="0"/>
            </a:endParaRPr>
          </a:p>
          <a:p>
            <a:r>
              <a:rPr lang="en-GB" altLang="en-US" smtClean="0">
                <a:sym typeface="Arial" charset="0"/>
              </a:rPr>
              <a:t>Managing and coordinating the ICT aspects of data exchange within the framework of the electronic patient files and of the electronic medical prescriptions</a:t>
            </a:r>
            <a:endParaRPr lang="en-GB" altLang="en-US" dirty="0" smtClean="0">
              <a:sym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747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smtClean="0">
                <a:sym typeface="Arial" charset="0"/>
              </a:rPr>
              <a:t>10 Tasks</a:t>
            </a:r>
            <a:endParaRPr lang="en-GB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30860"/>
            <a:ext cx="8229600" cy="4876800"/>
          </a:xfrm>
        </p:spPr>
        <p:txBody>
          <a:bodyPr/>
          <a:lstStyle/>
          <a:p>
            <a:r>
              <a:rPr lang="en-GB" altLang="en-US" dirty="0" smtClean="0">
                <a:sym typeface="Arial" charset="0"/>
              </a:rPr>
              <a:t>Conceptualization, design and management of a cooperation platform for secure electronic data exchange with the relevant basic services</a:t>
            </a:r>
          </a:p>
          <a:p>
            <a:endParaRPr lang="en-GB" altLang="en-US" dirty="0" smtClean="0">
              <a:sym typeface="Arial" charset="0"/>
            </a:endParaRPr>
          </a:p>
          <a:p>
            <a:r>
              <a:rPr lang="en-GB" altLang="en-US" dirty="0" smtClean="0">
                <a:sym typeface="Arial" charset="0"/>
              </a:rPr>
              <a:t>Reaching an agreement about division of tasks and about the quality standards and checking that the quality standards are being fulfilled</a:t>
            </a:r>
          </a:p>
          <a:p>
            <a:endParaRPr lang="en-GB" altLang="en-US" dirty="0" smtClean="0">
              <a:sym typeface="Arial" charset="0"/>
            </a:endParaRPr>
          </a:p>
          <a:p>
            <a:r>
              <a:rPr lang="en-GB" altLang="en-US" dirty="0" smtClean="0">
                <a:sym typeface="Arial" charset="0"/>
              </a:rPr>
              <a:t>Acting as an independent trusted third party (TTP)  for the encoding and </a:t>
            </a:r>
            <a:r>
              <a:rPr lang="en-GB" altLang="en-US" dirty="0" err="1" smtClean="0">
                <a:sym typeface="Arial" charset="0"/>
              </a:rPr>
              <a:t>anonymisation</a:t>
            </a:r>
            <a:r>
              <a:rPr lang="en-GB" altLang="en-US" dirty="0" smtClean="0">
                <a:sym typeface="Arial" charset="0"/>
              </a:rPr>
              <a:t> of personal information regarding health for certain institutions summarized in the law for the support of scientific research and policymaking</a:t>
            </a:r>
          </a:p>
          <a:p>
            <a:endParaRPr lang="en-GB" altLang="en-US" dirty="0">
              <a:sym typeface="Arial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3/2/2017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 smtClean="0"/>
              <a:t>Basic Architecture</a:t>
            </a:r>
            <a:endParaRPr lang="en-GB" dirty="0"/>
          </a:p>
        </p:txBody>
      </p:sp>
      <p:sp>
        <p:nvSpPr>
          <p:cNvPr id="7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3/2/2017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8</a:t>
            </a:fld>
            <a:endParaRPr lang="en-GB"/>
          </a:p>
        </p:txBody>
      </p:sp>
      <p:pic>
        <p:nvPicPr>
          <p:cNvPr id="76" name="Picture 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5759448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Oval 83"/>
          <p:cNvSpPr>
            <a:spLocks noChangeArrowheads="1"/>
          </p:cNvSpPr>
          <p:nvPr/>
        </p:nvSpPr>
        <p:spPr bwMode="auto">
          <a:xfrm>
            <a:off x="474663" y="3806823"/>
            <a:ext cx="989012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en-US" sz="2400" b="1" i="1"/>
          </a:p>
        </p:txBody>
      </p:sp>
      <p:sp>
        <p:nvSpPr>
          <p:cNvPr id="78" name="Oval 84"/>
          <p:cNvSpPr>
            <a:spLocks noChangeArrowheads="1"/>
          </p:cNvSpPr>
          <p:nvPr/>
        </p:nvSpPr>
        <p:spPr bwMode="auto">
          <a:xfrm>
            <a:off x="7835900" y="3800473"/>
            <a:ext cx="989013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9" name="Rectangle 85"/>
          <p:cNvSpPr>
            <a:spLocks noChangeArrowheads="1"/>
          </p:cNvSpPr>
          <p:nvPr/>
        </p:nvSpPr>
        <p:spPr bwMode="auto">
          <a:xfrm>
            <a:off x="984250" y="3808411"/>
            <a:ext cx="7364413" cy="1412875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BE" sz="2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GB" sz="2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" name="Oval 86"/>
          <p:cNvSpPr>
            <a:spLocks noChangeArrowheads="1"/>
          </p:cNvSpPr>
          <p:nvPr/>
        </p:nvSpPr>
        <p:spPr bwMode="auto">
          <a:xfrm>
            <a:off x="1754188" y="4063998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1" name="Oval 87"/>
          <p:cNvSpPr>
            <a:spLocks noChangeArrowheads="1"/>
          </p:cNvSpPr>
          <p:nvPr/>
        </p:nvSpPr>
        <p:spPr bwMode="auto">
          <a:xfrm>
            <a:off x="7659688" y="4057648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2" name="Rectangle 88"/>
          <p:cNvSpPr>
            <a:spLocks noChangeArrowheads="1"/>
          </p:cNvSpPr>
          <p:nvPr/>
        </p:nvSpPr>
        <p:spPr bwMode="auto">
          <a:xfrm>
            <a:off x="2157413" y="4067173"/>
            <a:ext cx="5832475" cy="906463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BE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Basic Services</a:t>
            </a:r>
          </a:p>
          <a:p>
            <a:pPr algn="ctr">
              <a:defRPr/>
            </a:pPr>
            <a:r>
              <a:rPr lang="nl-BE" sz="2400" b="1" i="1" dirty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eHealth</a:t>
            </a:r>
            <a:r>
              <a:rPr lang="nl-BE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-platform</a:t>
            </a:r>
          </a:p>
        </p:txBody>
      </p:sp>
      <p:sp>
        <p:nvSpPr>
          <p:cNvPr id="83" name="Text Box 89"/>
          <p:cNvSpPr txBox="1">
            <a:spLocks noChangeArrowheads="1"/>
          </p:cNvSpPr>
          <p:nvPr/>
        </p:nvSpPr>
        <p:spPr bwMode="auto">
          <a:xfrm>
            <a:off x="423863" y="4281486"/>
            <a:ext cx="1828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BE" altLang="en-US" sz="2400" b="1" i="1">
                <a:latin typeface="Arial" charset="0"/>
              </a:rPr>
              <a:t>Network</a:t>
            </a:r>
          </a:p>
        </p:txBody>
      </p:sp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662611"/>
            <a:ext cx="466725" cy="3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Oval 5"/>
          <p:cNvSpPr>
            <a:spLocks noChangeArrowheads="1"/>
          </p:cNvSpPr>
          <p:nvPr/>
        </p:nvSpPr>
        <p:spPr bwMode="auto">
          <a:xfrm>
            <a:off x="3294112" y="1145950"/>
            <a:ext cx="22860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BE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Patients, </a:t>
            </a:r>
            <a:r>
              <a:rPr lang="nl-BE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health care providers</a:t>
            </a:r>
            <a:endParaRPr lang="nl-BE" sz="2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nl-BE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nl-BE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nl-BE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health care </a:t>
            </a:r>
            <a:r>
              <a:rPr lang="nl-BE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institutions</a:t>
            </a:r>
            <a:endParaRPr lang="en-GB" sz="2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6" name="AutoShape 13"/>
          <p:cNvSpPr>
            <a:spLocks noChangeArrowheads="1"/>
          </p:cNvSpPr>
          <p:nvPr/>
        </p:nvSpPr>
        <p:spPr bwMode="blackWhite">
          <a:xfrm>
            <a:off x="5926138" y="5510211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" name="AutoShape 14"/>
          <p:cNvSpPr>
            <a:spLocks noChangeArrowheads="1"/>
          </p:cNvSpPr>
          <p:nvPr/>
        </p:nvSpPr>
        <p:spPr bwMode="blackWhite">
          <a:xfrm>
            <a:off x="7224713" y="5510211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" name="AutoShape 16"/>
          <p:cNvSpPr>
            <a:spLocks noChangeArrowheads="1"/>
          </p:cNvSpPr>
          <p:nvPr/>
        </p:nvSpPr>
        <p:spPr bwMode="blackWhite">
          <a:xfrm>
            <a:off x="4741863" y="5510211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9" name="Picture 20" descr="FOD_diagra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167" y="5689598"/>
            <a:ext cx="3921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Rectangle 21"/>
          <p:cNvSpPr>
            <a:spLocks noChangeArrowheads="1"/>
          </p:cNvSpPr>
          <p:nvPr/>
        </p:nvSpPr>
        <p:spPr bwMode="auto">
          <a:xfrm>
            <a:off x="315913" y="6041071"/>
            <a:ext cx="1751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BE" altLang="en-US" sz="2000" b="1" i="1" dirty="0">
                <a:solidFill>
                  <a:schemeClr val="hlink"/>
                </a:solidFill>
              </a:rPr>
              <a:t>Suppliers</a:t>
            </a:r>
          </a:p>
        </p:txBody>
      </p:sp>
      <p:sp>
        <p:nvSpPr>
          <p:cNvPr id="91" name="Rectangle 22"/>
          <p:cNvSpPr>
            <a:spLocks noChangeArrowheads="1"/>
          </p:cNvSpPr>
          <p:nvPr/>
        </p:nvSpPr>
        <p:spPr bwMode="auto">
          <a:xfrm>
            <a:off x="44450" y="3417886"/>
            <a:ext cx="20320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BE" altLang="en-US" sz="2000" b="1" i="1">
                <a:solidFill>
                  <a:schemeClr val="hlink"/>
                </a:solidFill>
              </a:rPr>
              <a:t>Users</a:t>
            </a:r>
          </a:p>
        </p:txBody>
      </p:sp>
      <p:sp>
        <p:nvSpPr>
          <p:cNvPr id="92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3492500" y="2432048"/>
            <a:ext cx="1219200" cy="914400"/>
          </a:xfrm>
          <a:prstGeom prst="actionButtonBlank">
            <a:avLst/>
          </a:prstGeom>
          <a:gradFill rotWithShape="0">
            <a:gsLst>
              <a:gs pos="0">
                <a:srgbClr val="969696">
                  <a:gamma/>
                  <a:tint val="53725"/>
                  <a:invGamma/>
                </a:srgbClr>
              </a:gs>
              <a:gs pos="100000">
                <a:srgbClr val="969696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 dirty="0" smtClean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eHealth</a:t>
            </a:r>
            <a:r>
              <a:rPr lang="nl-BE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portal</a:t>
            </a:r>
            <a:endParaRPr lang="nl-BE" sz="14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93" name="Group 24"/>
          <p:cNvGrpSpPr>
            <a:grpSpLocks/>
          </p:cNvGrpSpPr>
          <p:nvPr/>
        </p:nvGrpSpPr>
        <p:grpSpPr bwMode="auto">
          <a:xfrm>
            <a:off x="760413" y="1638298"/>
            <a:ext cx="1219200" cy="914400"/>
            <a:chOff x="432" y="1200"/>
            <a:chExt cx="912" cy="672"/>
          </a:xfrm>
        </p:grpSpPr>
        <p:sp>
          <p:nvSpPr>
            <p:cNvPr id="94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432" y="1200"/>
              <a:ext cx="912" cy="672"/>
            </a:xfrm>
            <a:prstGeom prst="actionButtonBlank">
              <a:avLst/>
            </a:prstGeom>
            <a:gradFill rotWithShape="0">
              <a:gsLst>
                <a:gs pos="0">
                  <a:schemeClr val="hlink">
                    <a:gamma/>
                    <a:tint val="53725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72000" rIns="0"/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tabLst>
                  <a:tab pos="4572000" algn="r"/>
                </a:tabLst>
                <a:defRPr/>
              </a:pPr>
              <a:r>
                <a:rPr lang="nl-BE" sz="1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Health portal</a:t>
              </a:r>
              <a:endParaRPr lang="en-GB" sz="1000" i="1">
                <a:solidFill>
                  <a:schemeClr val="bg1"/>
                </a:solidFill>
              </a:endParaRPr>
            </a:p>
          </p:txBody>
        </p:sp>
        <p:sp>
          <p:nvSpPr>
            <p:cNvPr id="95" name="AutoShape 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768" y="1440"/>
              <a:ext cx="384" cy="190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en-GB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6" name="AutoShape 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16" y="1488"/>
              <a:ext cx="386" cy="191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en-GB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64" y="1536"/>
              <a:ext cx="384" cy="193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en-GB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912" y="1584"/>
              <a:ext cx="385" cy="192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r>
                <a:rPr lang="nl-BE" sz="16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VAS</a:t>
              </a:r>
              <a:endParaRPr lang="nl-BE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pic>
          <p:nvPicPr>
            <p:cNvPr id="99" name="Picture 30" descr="FOD_diagra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05"/>
              <a:ext cx="24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0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172200" y="1978023"/>
            <a:ext cx="1130300" cy="1039813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Health care </a:t>
            </a:r>
            <a:r>
              <a:rPr lang="nl-BE" sz="11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institution</a:t>
            </a:r>
            <a:r>
              <a:rPr lang="nl-BE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software</a:t>
            </a:r>
            <a:endParaRPr lang="en-GB" sz="1100" i="1" dirty="0">
              <a:solidFill>
                <a:schemeClr val="bg1"/>
              </a:solidFill>
            </a:endParaRPr>
          </a:p>
        </p:txBody>
      </p:sp>
      <p:sp>
        <p:nvSpPr>
          <p:cNvPr id="101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580188" y="2452686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643688" y="251777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07188" y="2582861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4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70688" y="2647948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</a:t>
            </a:r>
            <a:endParaRPr lang="nl-BE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864100" y="2432048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MyCareNet</a:t>
            </a:r>
            <a:endParaRPr lang="en-GB" sz="1000" i="1">
              <a:solidFill>
                <a:schemeClr val="bg1"/>
              </a:solidFill>
            </a:endParaRPr>
          </a:p>
        </p:txBody>
      </p:sp>
      <p:sp>
        <p:nvSpPr>
          <p:cNvPr id="106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13363" y="275907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76863" y="2824161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8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441950" y="2889248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505450" y="2954336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</a:t>
            </a:r>
            <a:endParaRPr lang="nl-BE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0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358063" y="1514473"/>
            <a:ext cx="1189037" cy="1063625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nl-BE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ealth </a:t>
            </a:r>
            <a:r>
              <a:rPr lang="nl-BE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care </a:t>
            </a:r>
            <a:r>
              <a:rPr lang="nl-BE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provider</a:t>
            </a:r>
            <a:br>
              <a:rPr lang="nl-BE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nl-BE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software</a:t>
            </a:r>
            <a:endParaRPr lang="en-GB" sz="1100" i="1" dirty="0">
              <a:solidFill>
                <a:schemeClr val="bg1"/>
              </a:solidFill>
            </a:endParaRPr>
          </a:p>
        </p:txBody>
      </p:sp>
      <p:sp>
        <p:nvSpPr>
          <p:cNvPr id="111" name="AutoShape 46"/>
          <p:cNvSpPr>
            <a:spLocks noChangeArrowheads="1"/>
          </p:cNvSpPr>
          <p:nvPr/>
        </p:nvSpPr>
        <p:spPr bwMode="auto">
          <a:xfrm>
            <a:off x="1598613" y="2487611"/>
            <a:ext cx="381000" cy="1468437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2" name="AutoShape 47"/>
          <p:cNvSpPr>
            <a:spLocks noChangeArrowheads="1"/>
          </p:cNvSpPr>
          <p:nvPr/>
        </p:nvSpPr>
        <p:spPr bwMode="auto">
          <a:xfrm>
            <a:off x="7935913" y="2487611"/>
            <a:ext cx="381000" cy="1503362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3" name="AutoShape 49"/>
          <p:cNvSpPr>
            <a:spLocks noChangeArrowheads="1"/>
          </p:cNvSpPr>
          <p:nvPr/>
        </p:nvSpPr>
        <p:spPr bwMode="auto">
          <a:xfrm>
            <a:off x="6921500" y="2965448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4" name="AutoShape 50"/>
          <p:cNvSpPr>
            <a:spLocks noChangeArrowheads="1"/>
          </p:cNvSpPr>
          <p:nvPr/>
        </p:nvSpPr>
        <p:spPr bwMode="auto">
          <a:xfrm>
            <a:off x="3949700" y="3194048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000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5" name="AutoShape 51"/>
          <p:cNvSpPr>
            <a:spLocks noChangeArrowheads="1"/>
          </p:cNvSpPr>
          <p:nvPr/>
        </p:nvSpPr>
        <p:spPr bwMode="auto">
          <a:xfrm>
            <a:off x="5283200" y="3208336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6" name="AutoShape 52"/>
          <p:cNvSpPr>
            <a:spLocks noChangeArrowheads="1"/>
          </p:cNvSpPr>
          <p:nvPr/>
        </p:nvSpPr>
        <p:spPr bwMode="auto">
          <a:xfrm rot="5400000">
            <a:off x="2617788" y="1358154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7" name="AutoShape 53"/>
          <p:cNvSpPr>
            <a:spLocks noChangeArrowheads="1"/>
          </p:cNvSpPr>
          <p:nvPr/>
        </p:nvSpPr>
        <p:spPr bwMode="auto">
          <a:xfrm rot="5400000">
            <a:off x="1239838" y="854097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8" name="AutoShape 54"/>
          <p:cNvSpPr>
            <a:spLocks noChangeArrowheads="1"/>
          </p:cNvSpPr>
          <p:nvPr/>
        </p:nvSpPr>
        <p:spPr bwMode="auto">
          <a:xfrm rot="5400000">
            <a:off x="5346700" y="1658762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9" name="AutoShape 55"/>
          <p:cNvSpPr>
            <a:spLocks noChangeArrowheads="1"/>
          </p:cNvSpPr>
          <p:nvPr/>
        </p:nvSpPr>
        <p:spPr bwMode="auto">
          <a:xfrm rot="5400000">
            <a:off x="7808119" y="659952"/>
            <a:ext cx="228600" cy="1344612"/>
          </a:xfrm>
          <a:prstGeom prst="upDownArrow">
            <a:avLst>
              <a:gd name="adj1" fmla="val 40843"/>
              <a:gd name="adj2" fmla="val 178092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0" name="AutoShape 56"/>
          <p:cNvSpPr>
            <a:spLocks noChangeArrowheads="1"/>
          </p:cNvSpPr>
          <p:nvPr/>
        </p:nvSpPr>
        <p:spPr bwMode="auto">
          <a:xfrm rot="5400000">
            <a:off x="6622257" y="1170481"/>
            <a:ext cx="228600" cy="1306513"/>
          </a:xfrm>
          <a:prstGeom prst="upDownArrow">
            <a:avLst>
              <a:gd name="adj1" fmla="val 40843"/>
              <a:gd name="adj2" fmla="val 173046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1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120900" y="2127248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Site RIZIV</a:t>
            </a:r>
            <a:endParaRPr lang="en-GB" sz="1000" i="1">
              <a:solidFill>
                <a:schemeClr val="bg1"/>
              </a:solidFill>
            </a:endParaRPr>
          </a:p>
        </p:txBody>
      </p:sp>
      <p:sp>
        <p:nvSpPr>
          <p:cNvPr id="122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570163" y="245427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33663" y="2519361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98750" y="2584448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762250" y="2649536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</a:t>
            </a:r>
            <a:endParaRPr lang="nl-BE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6" name="Picture 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073398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AutoShape 67"/>
          <p:cNvSpPr>
            <a:spLocks noChangeArrowheads="1"/>
          </p:cNvSpPr>
          <p:nvPr/>
        </p:nvSpPr>
        <p:spPr bwMode="blackWhite">
          <a:xfrm>
            <a:off x="3440113" y="549592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" name="AutoShape 69"/>
          <p:cNvSpPr>
            <a:spLocks noChangeArrowheads="1"/>
          </p:cNvSpPr>
          <p:nvPr/>
        </p:nvSpPr>
        <p:spPr bwMode="blackWhite">
          <a:xfrm>
            <a:off x="2076450" y="549592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9" name="AutoShape 73"/>
          <p:cNvSpPr>
            <a:spLocks noChangeArrowheads="1"/>
          </p:cNvSpPr>
          <p:nvPr/>
        </p:nvSpPr>
        <p:spPr bwMode="blackWhite">
          <a:xfrm>
            <a:off x="755650" y="549592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" name="AutoShape 48"/>
          <p:cNvSpPr>
            <a:spLocks noChangeArrowheads="1"/>
          </p:cNvSpPr>
          <p:nvPr/>
        </p:nvSpPr>
        <p:spPr bwMode="auto">
          <a:xfrm>
            <a:off x="2806700" y="2965448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31" name="AutoShape 17"/>
          <p:cNvSpPr>
            <a:spLocks noChangeArrowheads="1"/>
          </p:cNvSpPr>
          <p:nvPr/>
        </p:nvSpPr>
        <p:spPr bwMode="auto">
          <a:xfrm>
            <a:off x="4970463" y="5053011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2" name="AutoShape 18"/>
          <p:cNvSpPr>
            <a:spLocks noChangeArrowheads="1"/>
          </p:cNvSpPr>
          <p:nvPr/>
        </p:nvSpPr>
        <p:spPr bwMode="auto">
          <a:xfrm>
            <a:off x="6154738" y="5053011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3" name="AutoShape 19"/>
          <p:cNvSpPr>
            <a:spLocks noChangeArrowheads="1"/>
          </p:cNvSpPr>
          <p:nvPr/>
        </p:nvSpPr>
        <p:spPr bwMode="auto">
          <a:xfrm>
            <a:off x="7453313" y="5053011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4" name="AutoShape 68"/>
          <p:cNvSpPr>
            <a:spLocks noChangeArrowheads="1"/>
          </p:cNvSpPr>
          <p:nvPr/>
        </p:nvSpPr>
        <p:spPr bwMode="auto">
          <a:xfrm>
            <a:off x="3668713" y="503872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5" name="AutoShape 70"/>
          <p:cNvSpPr>
            <a:spLocks noChangeArrowheads="1"/>
          </p:cNvSpPr>
          <p:nvPr/>
        </p:nvSpPr>
        <p:spPr bwMode="auto">
          <a:xfrm>
            <a:off x="2305050" y="503872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6" name="AutoShape 74"/>
          <p:cNvSpPr>
            <a:spLocks noChangeArrowheads="1"/>
          </p:cNvSpPr>
          <p:nvPr/>
        </p:nvSpPr>
        <p:spPr bwMode="auto">
          <a:xfrm>
            <a:off x="984250" y="503872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37" name="Picture 5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2679698"/>
            <a:ext cx="358775" cy="29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69" descr="logo_ziekenhuis_1083990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2519361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70" descr="General practitioner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5664198"/>
            <a:ext cx="419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71" descr="logo_ziekenhuis_1083990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5672136"/>
            <a:ext cx="3921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7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2063114"/>
            <a:ext cx="36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835583" y="2023426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899083" y="208851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962583" y="2153601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026083" y="2218688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</a:t>
            </a:r>
            <a:endParaRPr lang="nl-BE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8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10 Basic services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670777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1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3E6E5A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6625</TotalTime>
  <Words>795</Words>
  <Application>Microsoft Office PowerPoint</Application>
  <PresentationFormat>On-screen Show (4:3)</PresentationFormat>
  <Paragraphs>252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Clarity</vt:lpstr>
      <vt:lpstr>Efficient and secure transborder exchange of patient data</vt:lpstr>
      <vt:lpstr>PowerPoint Presentation</vt:lpstr>
      <vt:lpstr>Basic requirements</vt:lpstr>
      <vt:lpstr>Mission of the Belgian eHealth platform</vt:lpstr>
      <vt:lpstr>10 Tasks</vt:lpstr>
      <vt:lpstr>10 Tasks</vt:lpstr>
      <vt:lpstr>10 Tasks</vt:lpstr>
      <vt:lpstr>Basic Architecture</vt:lpstr>
      <vt:lpstr>10 Basic services</vt:lpstr>
      <vt:lpstr>Identification of the patient</vt:lpstr>
      <vt:lpstr>Routing: hubs &amp; metahub system</vt:lpstr>
      <vt:lpstr>Hubs &amp; metahub system before</vt:lpstr>
      <vt:lpstr>Hubs &amp; metahub system today</vt:lpstr>
      <vt:lpstr>Extramural data</vt:lpstr>
      <vt:lpstr>User and access management</vt:lpstr>
      <vt:lpstr>User and access management</vt:lpstr>
      <vt:lpstr>End-to-end encryption</vt:lpstr>
      <vt:lpstr>Asymmetric end-to-end encryption</vt:lpstr>
      <vt:lpstr>Asymmetric end-to-end encryption</vt:lpstr>
      <vt:lpstr>Symmetric end-to-end encryption</vt:lpstr>
      <vt:lpstr>PowerPoint Presentation</vt:lpstr>
      <vt:lpstr>Thank you !  Any questions ?</vt:lpstr>
    </vt:vector>
  </TitlesOfParts>
  <Company>KSZ-BCSS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Plate-forme eHealth: état d'avancement et perspectives</dc:title>
  <dc:creator>Ann-Sophie Gewelt</dc:creator>
  <cp:lastModifiedBy>Sanne Miseur</cp:lastModifiedBy>
  <cp:revision>358</cp:revision>
  <cp:lastPrinted>2015-01-05T10:57:53Z</cp:lastPrinted>
  <dcterms:created xsi:type="dcterms:W3CDTF">2014-04-14T09:14:56Z</dcterms:created>
  <dcterms:modified xsi:type="dcterms:W3CDTF">2017-02-02T14:11:46Z</dcterms:modified>
</cp:coreProperties>
</file>