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73" r:id="rId5"/>
  </p:sldMasterIdLst>
  <p:notesMasterIdLst>
    <p:notesMasterId r:id="rId38"/>
  </p:notesMasterIdLst>
  <p:sldIdLst>
    <p:sldId id="280" r:id="rId6"/>
    <p:sldId id="256" r:id="rId7"/>
    <p:sldId id="260" r:id="rId8"/>
    <p:sldId id="265" r:id="rId9"/>
    <p:sldId id="262" r:id="rId10"/>
    <p:sldId id="263" r:id="rId11"/>
    <p:sldId id="264" r:id="rId12"/>
    <p:sldId id="267" r:id="rId13"/>
    <p:sldId id="266" r:id="rId14"/>
    <p:sldId id="269" r:id="rId15"/>
    <p:sldId id="270" r:id="rId16"/>
    <p:sldId id="271" r:id="rId17"/>
    <p:sldId id="287" r:id="rId18"/>
    <p:sldId id="288" r:id="rId19"/>
    <p:sldId id="289" r:id="rId20"/>
    <p:sldId id="294" r:id="rId21"/>
    <p:sldId id="295" r:id="rId22"/>
    <p:sldId id="296" r:id="rId23"/>
    <p:sldId id="298" r:id="rId24"/>
    <p:sldId id="299" r:id="rId25"/>
    <p:sldId id="300" r:id="rId26"/>
    <p:sldId id="297" r:id="rId27"/>
    <p:sldId id="290" r:id="rId28"/>
    <p:sldId id="291" r:id="rId29"/>
    <p:sldId id="292" r:id="rId30"/>
    <p:sldId id="272" r:id="rId31"/>
    <p:sldId id="273" r:id="rId32"/>
    <p:sldId id="279" r:id="rId33"/>
    <p:sldId id="281" r:id="rId34"/>
    <p:sldId id="293" r:id="rId35"/>
    <p:sldId id="278" r:id="rId36"/>
    <p:sldId id="285" r:id="rId37"/>
  </p:sldIdLst>
  <p:sldSz cx="9144000" cy="6858000" type="screen4x3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27C"/>
    <a:srgbClr val="002360"/>
    <a:srgbClr val="57B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>
        <p:scale>
          <a:sx n="100" d="100"/>
          <a:sy n="100" d="100"/>
        </p:scale>
        <p:origin x="-186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5F3A7-0564-4944-B902-A5FC6AE6F0C9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D025F357-3DEC-489F-8AA3-27E35F18C539}">
      <dgm:prSet phldrT="[Text]" custT="1"/>
      <dgm:spPr/>
      <dgm:t>
        <a:bodyPr/>
        <a:lstStyle/>
        <a:p>
          <a:r>
            <a:rPr lang="fr-BE" sz="1600" b="1" dirty="0" err="1" smtClean="0"/>
            <a:t>Straks</a:t>
          </a:r>
          <a:r>
            <a:rPr lang="fr-BE" sz="1100" b="1" dirty="0" smtClean="0"/>
            <a:t> </a:t>
          </a:r>
          <a:r>
            <a:rPr lang="fr-BE" sz="1600" b="1" dirty="0" err="1" smtClean="0"/>
            <a:t>nodig</a:t>
          </a:r>
          <a:endParaRPr lang="en-GB" sz="1600" b="1" dirty="0"/>
        </a:p>
      </dgm:t>
    </dgm:pt>
    <dgm:pt modelId="{B81BA625-BC7F-422E-B971-B5555A2DDE83}" type="parTrans" cxnId="{A4CE40D7-46EA-4CFF-AA98-2B8727A8F7B9}">
      <dgm:prSet/>
      <dgm:spPr/>
      <dgm:t>
        <a:bodyPr/>
        <a:lstStyle/>
        <a:p>
          <a:endParaRPr lang="en-GB"/>
        </a:p>
      </dgm:t>
    </dgm:pt>
    <dgm:pt modelId="{4286FF25-6D75-40BF-89D7-000A320AF9AC}" type="sibTrans" cxnId="{A4CE40D7-46EA-4CFF-AA98-2B8727A8F7B9}">
      <dgm:prSet/>
      <dgm:spPr/>
      <dgm:t>
        <a:bodyPr/>
        <a:lstStyle/>
        <a:p>
          <a:endParaRPr lang="en-GB"/>
        </a:p>
      </dgm:t>
    </dgm:pt>
    <dgm:pt modelId="{5FA8CD50-9DF4-434A-9B53-105603C89299}">
      <dgm:prSet phldrT="[Text]" custT="1"/>
      <dgm:spPr/>
      <dgm:t>
        <a:bodyPr/>
        <a:lstStyle/>
        <a:p>
          <a:r>
            <a:rPr lang="fr-BE" sz="1600" b="1" dirty="0" smtClean="0"/>
            <a:t>Nu </a:t>
          </a:r>
          <a:r>
            <a:rPr lang="fr-BE" sz="1600" b="1" dirty="0" err="1" smtClean="0"/>
            <a:t>nodig</a:t>
          </a:r>
          <a:endParaRPr lang="en-GB" sz="1600" b="1" dirty="0"/>
        </a:p>
      </dgm:t>
    </dgm:pt>
    <dgm:pt modelId="{AE321ACF-F91E-4B46-BF58-6B09EC5F415D}" type="parTrans" cxnId="{C1BB3BED-9B62-408B-AB2F-9114EC93759F}">
      <dgm:prSet/>
      <dgm:spPr/>
      <dgm:t>
        <a:bodyPr/>
        <a:lstStyle/>
        <a:p>
          <a:endParaRPr lang="en-GB"/>
        </a:p>
      </dgm:t>
    </dgm:pt>
    <dgm:pt modelId="{2DE9BB8F-6372-4376-A786-92D3A7CF827D}" type="sibTrans" cxnId="{C1BB3BED-9B62-408B-AB2F-9114EC93759F}">
      <dgm:prSet/>
      <dgm:spPr/>
      <dgm:t>
        <a:bodyPr/>
        <a:lstStyle/>
        <a:p>
          <a:endParaRPr lang="en-GB"/>
        </a:p>
      </dgm:t>
    </dgm:pt>
    <dgm:pt modelId="{5606A580-C4DE-4B3F-A8B3-08E4DDA16DB8}">
      <dgm:prSet phldrT="[Text]" custT="1"/>
      <dgm:spPr/>
      <dgm:t>
        <a:bodyPr/>
        <a:lstStyle/>
        <a:p>
          <a:r>
            <a:rPr lang="fr-BE" sz="1600" b="1" dirty="0" smtClean="0"/>
            <a:t>Nu </a:t>
          </a:r>
          <a:r>
            <a:rPr lang="fr-BE" sz="1600" b="1" dirty="0" err="1" smtClean="0"/>
            <a:t>aanwezig</a:t>
          </a:r>
          <a:endParaRPr lang="en-GB" sz="1600" b="1" dirty="0"/>
        </a:p>
      </dgm:t>
    </dgm:pt>
    <dgm:pt modelId="{60E64E4A-1E36-4C1E-A456-08267A90BEC4}" type="parTrans" cxnId="{CD544F35-2227-4FEA-83B1-C62FBB1941AE}">
      <dgm:prSet/>
      <dgm:spPr/>
      <dgm:t>
        <a:bodyPr/>
        <a:lstStyle/>
        <a:p>
          <a:endParaRPr lang="en-GB"/>
        </a:p>
      </dgm:t>
    </dgm:pt>
    <dgm:pt modelId="{8B393C0A-B8C7-4E67-9487-DC34C0B7B2B7}" type="sibTrans" cxnId="{CD544F35-2227-4FEA-83B1-C62FBB1941AE}">
      <dgm:prSet/>
      <dgm:spPr/>
      <dgm:t>
        <a:bodyPr/>
        <a:lstStyle/>
        <a:p>
          <a:endParaRPr lang="en-GB"/>
        </a:p>
      </dgm:t>
    </dgm:pt>
    <dgm:pt modelId="{91A4E04A-B992-415E-8BB2-FF5E5A4E46F4}" type="pres">
      <dgm:prSet presAssocID="{9D65F3A7-0564-4944-B902-A5FC6AE6F0C9}" presName="compositeShape" presStyleCnt="0">
        <dgm:presLayoutVars>
          <dgm:chMax val="7"/>
          <dgm:dir/>
          <dgm:resizeHandles val="exact"/>
        </dgm:presLayoutVars>
      </dgm:prSet>
      <dgm:spPr/>
    </dgm:pt>
    <dgm:pt modelId="{0E514608-26E7-4766-95D7-D5C9946792F5}" type="pres">
      <dgm:prSet presAssocID="{D025F357-3DEC-489F-8AA3-27E35F18C539}" presName="circ1" presStyleLbl="vennNode1" presStyleIdx="0" presStyleCnt="3" custLinFactNeighborX="-580" custLinFactNeighborY="651"/>
      <dgm:spPr/>
      <dgm:t>
        <a:bodyPr/>
        <a:lstStyle/>
        <a:p>
          <a:endParaRPr lang="en-GB"/>
        </a:p>
      </dgm:t>
    </dgm:pt>
    <dgm:pt modelId="{FC0F761A-4229-4321-8A6A-C6EB6B00D155}" type="pres">
      <dgm:prSet presAssocID="{D025F357-3DEC-489F-8AA3-27E35F18C53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0AC271-40AD-4564-AE64-82664675A8C9}" type="pres">
      <dgm:prSet presAssocID="{5FA8CD50-9DF4-434A-9B53-105603C89299}" presName="circ2" presStyleLbl="vennNode1" presStyleIdx="1" presStyleCnt="3"/>
      <dgm:spPr/>
      <dgm:t>
        <a:bodyPr/>
        <a:lstStyle/>
        <a:p>
          <a:endParaRPr lang="en-GB"/>
        </a:p>
      </dgm:t>
    </dgm:pt>
    <dgm:pt modelId="{EF8F3F42-5C2D-425D-9E43-DCEEBEB00A1B}" type="pres">
      <dgm:prSet presAssocID="{5FA8CD50-9DF4-434A-9B53-105603C892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960851-CB9E-4F40-91A6-B38377BE61C2}" type="pres">
      <dgm:prSet presAssocID="{5606A580-C4DE-4B3F-A8B3-08E4DDA16DB8}" presName="circ3" presStyleLbl="vennNode1" presStyleIdx="2" presStyleCnt="3" custLinFactNeighborX="1553" custLinFactNeighborY="-1288"/>
      <dgm:spPr/>
      <dgm:t>
        <a:bodyPr/>
        <a:lstStyle/>
        <a:p>
          <a:endParaRPr lang="en-GB"/>
        </a:p>
      </dgm:t>
    </dgm:pt>
    <dgm:pt modelId="{FE39C54D-A536-427D-B54D-3165855EEB37}" type="pres">
      <dgm:prSet presAssocID="{5606A580-C4DE-4B3F-A8B3-08E4DDA16DB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544F35-2227-4FEA-83B1-C62FBB1941AE}" srcId="{9D65F3A7-0564-4944-B902-A5FC6AE6F0C9}" destId="{5606A580-C4DE-4B3F-A8B3-08E4DDA16DB8}" srcOrd="2" destOrd="0" parTransId="{60E64E4A-1E36-4C1E-A456-08267A90BEC4}" sibTransId="{8B393C0A-B8C7-4E67-9487-DC34C0B7B2B7}"/>
    <dgm:cxn modelId="{A4CE40D7-46EA-4CFF-AA98-2B8727A8F7B9}" srcId="{9D65F3A7-0564-4944-B902-A5FC6AE6F0C9}" destId="{D025F357-3DEC-489F-8AA3-27E35F18C539}" srcOrd="0" destOrd="0" parTransId="{B81BA625-BC7F-422E-B971-B5555A2DDE83}" sibTransId="{4286FF25-6D75-40BF-89D7-000A320AF9AC}"/>
    <dgm:cxn modelId="{5DAD0361-731E-4728-950B-A941C970D201}" type="presOf" srcId="{5FA8CD50-9DF4-434A-9B53-105603C89299}" destId="{990AC271-40AD-4564-AE64-82664675A8C9}" srcOrd="0" destOrd="0" presId="urn:microsoft.com/office/officeart/2005/8/layout/venn1"/>
    <dgm:cxn modelId="{E0E41CAD-14FA-4EF2-848E-1CB3C3826694}" type="presOf" srcId="{D025F357-3DEC-489F-8AA3-27E35F18C539}" destId="{0E514608-26E7-4766-95D7-D5C9946792F5}" srcOrd="0" destOrd="0" presId="urn:microsoft.com/office/officeart/2005/8/layout/venn1"/>
    <dgm:cxn modelId="{D70DD3D0-7A98-47CB-A551-78A37F46BBE0}" type="presOf" srcId="{5606A580-C4DE-4B3F-A8B3-08E4DDA16DB8}" destId="{FE39C54D-A536-427D-B54D-3165855EEB37}" srcOrd="1" destOrd="0" presId="urn:microsoft.com/office/officeart/2005/8/layout/venn1"/>
    <dgm:cxn modelId="{C1BB3BED-9B62-408B-AB2F-9114EC93759F}" srcId="{9D65F3A7-0564-4944-B902-A5FC6AE6F0C9}" destId="{5FA8CD50-9DF4-434A-9B53-105603C89299}" srcOrd="1" destOrd="0" parTransId="{AE321ACF-F91E-4B46-BF58-6B09EC5F415D}" sibTransId="{2DE9BB8F-6372-4376-A786-92D3A7CF827D}"/>
    <dgm:cxn modelId="{126B5588-2EC7-4D7F-B710-48DD37DA0CA4}" type="presOf" srcId="{5FA8CD50-9DF4-434A-9B53-105603C89299}" destId="{EF8F3F42-5C2D-425D-9E43-DCEEBEB00A1B}" srcOrd="1" destOrd="0" presId="urn:microsoft.com/office/officeart/2005/8/layout/venn1"/>
    <dgm:cxn modelId="{2D06476C-4306-48DE-AACD-04FC693DE41A}" type="presOf" srcId="{9D65F3A7-0564-4944-B902-A5FC6AE6F0C9}" destId="{91A4E04A-B992-415E-8BB2-FF5E5A4E46F4}" srcOrd="0" destOrd="0" presId="urn:microsoft.com/office/officeart/2005/8/layout/venn1"/>
    <dgm:cxn modelId="{76523039-BA3D-4B70-AC7C-AA0A0D26BCA6}" type="presOf" srcId="{5606A580-C4DE-4B3F-A8B3-08E4DDA16DB8}" destId="{EA960851-CB9E-4F40-91A6-B38377BE61C2}" srcOrd="0" destOrd="0" presId="urn:microsoft.com/office/officeart/2005/8/layout/venn1"/>
    <dgm:cxn modelId="{C984342A-25BC-48A8-A772-5BB83C4DEF4F}" type="presOf" srcId="{D025F357-3DEC-489F-8AA3-27E35F18C539}" destId="{FC0F761A-4229-4321-8A6A-C6EB6B00D155}" srcOrd="1" destOrd="0" presId="urn:microsoft.com/office/officeart/2005/8/layout/venn1"/>
    <dgm:cxn modelId="{D4AF1301-9464-4229-9FE5-F05E585AE4F2}" type="presParOf" srcId="{91A4E04A-B992-415E-8BB2-FF5E5A4E46F4}" destId="{0E514608-26E7-4766-95D7-D5C9946792F5}" srcOrd="0" destOrd="0" presId="urn:microsoft.com/office/officeart/2005/8/layout/venn1"/>
    <dgm:cxn modelId="{C2F4DCDC-DEB1-43A0-85CA-46E817367356}" type="presParOf" srcId="{91A4E04A-B992-415E-8BB2-FF5E5A4E46F4}" destId="{FC0F761A-4229-4321-8A6A-C6EB6B00D155}" srcOrd="1" destOrd="0" presId="urn:microsoft.com/office/officeart/2005/8/layout/venn1"/>
    <dgm:cxn modelId="{08CB18E4-4333-40FA-8050-DA731B86009A}" type="presParOf" srcId="{91A4E04A-B992-415E-8BB2-FF5E5A4E46F4}" destId="{990AC271-40AD-4564-AE64-82664675A8C9}" srcOrd="2" destOrd="0" presId="urn:microsoft.com/office/officeart/2005/8/layout/venn1"/>
    <dgm:cxn modelId="{DDDC2DC4-1744-4A7F-822A-0F79B117C890}" type="presParOf" srcId="{91A4E04A-B992-415E-8BB2-FF5E5A4E46F4}" destId="{EF8F3F42-5C2D-425D-9E43-DCEEBEB00A1B}" srcOrd="3" destOrd="0" presId="urn:microsoft.com/office/officeart/2005/8/layout/venn1"/>
    <dgm:cxn modelId="{BDB4936D-A1AD-4E4F-AB95-E69D9EDCA151}" type="presParOf" srcId="{91A4E04A-B992-415E-8BB2-FF5E5A4E46F4}" destId="{EA960851-CB9E-4F40-91A6-B38377BE61C2}" srcOrd="4" destOrd="0" presId="urn:microsoft.com/office/officeart/2005/8/layout/venn1"/>
    <dgm:cxn modelId="{1D889423-7935-4D59-BBD5-F484DDF13B24}" type="presParOf" srcId="{91A4E04A-B992-415E-8BB2-FF5E5A4E46F4}" destId="{FE39C54D-A536-427D-B54D-3165855EEB3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5F3A7-0564-4944-B902-A5FC6AE6F0C9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D025F357-3DEC-489F-8AA3-27E35F18C539}">
      <dgm:prSet phldrT="[Text]" custT="1"/>
      <dgm:spPr/>
      <dgm:t>
        <a:bodyPr/>
        <a:lstStyle/>
        <a:p>
          <a:r>
            <a:rPr lang="fr-BE" sz="1600" b="1" dirty="0" err="1" smtClean="0"/>
            <a:t>Straks</a:t>
          </a:r>
          <a:r>
            <a:rPr lang="fr-BE" sz="1100" b="1" dirty="0" smtClean="0"/>
            <a:t> </a:t>
          </a:r>
          <a:r>
            <a:rPr lang="fr-BE" sz="1600" b="1" dirty="0" err="1" smtClean="0"/>
            <a:t>nodig</a:t>
          </a:r>
          <a:endParaRPr lang="en-GB" sz="1600" b="1" dirty="0"/>
        </a:p>
      </dgm:t>
    </dgm:pt>
    <dgm:pt modelId="{B81BA625-BC7F-422E-B971-B5555A2DDE83}" type="parTrans" cxnId="{A4CE40D7-46EA-4CFF-AA98-2B8727A8F7B9}">
      <dgm:prSet/>
      <dgm:spPr/>
      <dgm:t>
        <a:bodyPr/>
        <a:lstStyle/>
        <a:p>
          <a:endParaRPr lang="en-GB"/>
        </a:p>
      </dgm:t>
    </dgm:pt>
    <dgm:pt modelId="{4286FF25-6D75-40BF-89D7-000A320AF9AC}" type="sibTrans" cxnId="{A4CE40D7-46EA-4CFF-AA98-2B8727A8F7B9}">
      <dgm:prSet/>
      <dgm:spPr/>
      <dgm:t>
        <a:bodyPr/>
        <a:lstStyle/>
        <a:p>
          <a:endParaRPr lang="en-GB"/>
        </a:p>
      </dgm:t>
    </dgm:pt>
    <dgm:pt modelId="{5FA8CD50-9DF4-434A-9B53-105603C89299}">
      <dgm:prSet phldrT="[Text]" custT="1"/>
      <dgm:spPr/>
      <dgm:t>
        <a:bodyPr/>
        <a:lstStyle/>
        <a:p>
          <a:r>
            <a:rPr lang="fr-BE" sz="1600" b="1" dirty="0" smtClean="0"/>
            <a:t>Nu </a:t>
          </a:r>
          <a:r>
            <a:rPr lang="fr-BE" sz="1600" b="1" dirty="0" err="1" smtClean="0"/>
            <a:t>nodig</a:t>
          </a:r>
          <a:endParaRPr lang="en-GB" sz="1600" b="1" dirty="0"/>
        </a:p>
      </dgm:t>
    </dgm:pt>
    <dgm:pt modelId="{AE321ACF-F91E-4B46-BF58-6B09EC5F415D}" type="parTrans" cxnId="{C1BB3BED-9B62-408B-AB2F-9114EC93759F}">
      <dgm:prSet/>
      <dgm:spPr/>
      <dgm:t>
        <a:bodyPr/>
        <a:lstStyle/>
        <a:p>
          <a:endParaRPr lang="en-GB"/>
        </a:p>
      </dgm:t>
    </dgm:pt>
    <dgm:pt modelId="{2DE9BB8F-6372-4376-A786-92D3A7CF827D}" type="sibTrans" cxnId="{C1BB3BED-9B62-408B-AB2F-9114EC93759F}">
      <dgm:prSet/>
      <dgm:spPr/>
      <dgm:t>
        <a:bodyPr/>
        <a:lstStyle/>
        <a:p>
          <a:endParaRPr lang="en-GB"/>
        </a:p>
      </dgm:t>
    </dgm:pt>
    <dgm:pt modelId="{5606A580-C4DE-4B3F-A8B3-08E4DDA16DB8}">
      <dgm:prSet phldrT="[Text]" custT="1"/>
      <dgm:spPr/>
      <dgm:t>
        <a:bodyPr/>
        <a:lstStyle/>
        <a:p>
          <a:r>
            <a:rPr lang="fr-BE" sz="1600" b="1" dirty="0" smtClean="0"/>
            <a:t>Nu </a:t>
          </a:r>
          <a:r>
            <a:rPr lang="fr-BE" sz="1600" b="1" dirty="0" err="1" smtClean="0"/>
            <a:t>aanwezig</a:t>
          </a:r>
          <a:endParaRPr lang="en-GB" sz="1600" b="1" dirty="0"/>
        </a:p>
      </dgm:t>
    </dgm:pt>
    <dgm:pt modelId="{60E64E4A-1E36-4C1E-A456-08267A90BEC4}" type="parTrans" cxnId="{CD544F35-2227-4FEA-83B1-C62FBB1941AE}">
      <dgm:prSet/>
      <dgm:spPr/>
      <dgm:t>
        <a:bodyPr/>
        <a:lstStyle/>
        <a:p>
          <a:endParaRPr lang="en-GB"/>
        </a:p>
      </dgm:t>
    </dgm:pt>
    <dgm:pt modelId="{8B393C0A-B8C7-4E67-9487-DC34C0B7B2B7}" type="sibTrans" cxnId="{CD544F35-2227-4FEA-83B1-C62FBB1941AE}">
      <dgm:prSet/>
      <dgm:spPr/>
      <dgm:t>
        <a:bodyPr/>
        <a:lstStyle/>
        <a:p>
          <a:endParaRPr lang="en-GB"/>
        </a:p>
      </dgm:t>
    </dgm:pt>
    <dgm:pt modelId="{91A4E04A-B992-415E-8BB2-FF5E5A4E46F4}" type="pres">
      <dgm:prSet presAssocID="{9D65F3A7-0564-4944-B902-A5FC6AE6F0C9}" presName="compositeShape" presStyleCnt="0">
        <dgm:presLayoutVars>
          <dgm:chMax val="7"/>
          <dgm:dir/>
          <dgm:resizeHandles val="exact"/>
        </dgm:presLayoutVars>
      </dgm:prSet>
      <dgm:spPr/>
    </dgm:pt>
    <dgm:pt modelId="{0E514608-26E7-4766-95D7-D5C9946792F5}" type="pres">
      <dgm:prSet presAssocID="{D025F357-3DEC-489F-8AA3-27E35F18C539}" presName="circ1" presStyleLbl="vennNode1" presStyleIdx="0" presStyleCnt="3" custLinFactNeighborX="4098" custLinFactNeighborY="496"/>
      <dgm:spPr/>
      <dgm:t>
        <a:bodyPr/>
        <a:lstStyle/>
        <a:p>
          <a:endParaRPr lang="en-GB"/>
        </a:p>
      </dgm:t>
    </dgm:pt>
    <dgm:pt modelId="{FC0F761A-4229-4321-8A6A-C6EB6B00D155}" type="pres">
      <dgm:prSet presAssocID="{D025F357-3DEC-489F-8AA3-27E35F18C53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0AC271-40AD-4564-AE64-82664675A8C9}" type="pres">
      <dgm:prSet presAssocID="{5FA8CD50-9DF4-434A-9B53-105603C89299}" presName="circ2" presStyleLbl="vennNode1" presStyleIdx="1" presStyleCnt="3" custLinFactNeighborX="6226" custLinFactNeighborY="-8353"/>
      <dgm:spPr/>
      <dgm:t>
        <a:bodyPr/>
        <a:lstStyle/>
        <a:p>
          <a:endParaRPr lang="en-GB"/>
        </a:p>
      </dgm:t>
    </dgm:pt>
    <dgm:pt modelId="{EF8F3F42-5C2D-425D-9E43-DCEEBEB00A1B}" type="pres">
      <dgm:prSet presAssocID="{5FA8CD50-9DF4-434A-9B53-105603C892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960851-CB9E-4F40-91A6-B38377BE61C2}" type="pres">
      <dgm:prSet presAssocID="{5606A580-C4DE-4B3F-A8B3-08E4DDA16DB8}" presName="circ3" presStyleLbl="vennNode1" presStyleIdx="2" presStyleCnt="3" custLinFactNeighborX="6474" custLinFactNeighborY="-2658"/>
      <dgm:spPr/>
      <dgm:t>
        <a:bodyPr/>
        <a:lstStyle/>
        <a:p>
          <a:endParaRPr lang="en-GB"/>
        </a:p>
      </dgm:t>
    </dgm:pt>
    <dgm:pt modelId="{FE39C54D-A536-427D-B54D-3165855EEB37}" type="pres">
      <dgm:prSet presAssocID="{5606A580-C4DE-4B3F-A8B3-08E4DDA16DB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544F35-2227-4FEA-83B1-C62FBB1941AE}" srcId="{9D65F3A7-0564-4944-B902-A5FC6AE6F0C9}" destId="{5606A580-C4DE-4B3F-A8B3-08E4DDA16DB8}" srcOrd="2" destOrd="0" parTransId="{60E64E4A-1E36-4C1E-A456-08267A90BEC4}" sibTransId="{8B393C0A-B8C7-4E67-9487-DC34C0B7B2B7}"/>
    <dgm:cxn modelId="{A4CE40D7-46EA-4CFF-AA98-2B8727A8F7B9}" srcId="{9D65F3A7-0564-4944-B902-A5FC6AE6F0C9}" destId="{D025F357-3DEC-489F-8AA3-27E35F18C539}" srcOrd="0" destOrd="0" parTransId="{B81BA625-BC7F-422E-B971-B5555A2DDE83}" sibTransId="{4286FF25-6D75-40BF-89D7-000A320AF9AC}"/>
    <dgm:cxn modelId="{7C9AE9CC-5650-4658-BE3E-4CE15B6748CC}" type="presOf" srcId="{D025F357-3DEC-489F-8AA3-27E35F18C539}" destId="{0E514608-26E7-4766-95D7-D5C9946792F5}" srcOrd="0" destOrd="0" presId="urn:microsoft.com/office/officeart/2005/8/layout/venn1"/>
    <dgm:cxn modelId="{C1BB3BED-9B62-408B-AB2F-9114EC93759F}" srcId="{9D65F3A7-0564-4944-B902-A5FC6AE6F0C9}" destId="{5FA8CD50-9DF4-434A-9B53-105603C89299}" srcOrd="1" destOrd="0" parTransId="{AE321ACF-F91E-4B46-BF58-6B09EC5F415D}" sibTransId="{2DE9BB8F-6372-4376-A786-92D3A7CF827D}"/>
    <dgm:cxn modelId="{BEAE7D55-E558-40B2-86A5-288CAEF94809}" type="presOf" srcId="{5606A580-C4DE-4B3F-A8B3-08E4DDA16DB8}" destId="{EA960851-CB9E-4F40-91A6-B38377BE61C2}" srcOrd="0" destOrd="0" presId="urn:microsoft.com/office/officeart/2005/8/layout/venn1"/>
    <dgm:cxn modelId="{29800EB7-007C-4ADF-B8CB-B36D6575DCC8}" type="presOf" srcId="{5FA8CD50-9DF4-434A-9B53-105603C89299}" destId="{990AC271-40AD-4564-AE64-82664675A8C9}" srcOrd="0" destOrd="0" presId="urn:microsoft.com/office/officeart/2005/8/layout/venn1"/>
    <dgm:cxn modelId="{36D52541-A3B2-49B6-8D4F-49634B86E39C}" type="presOf" srcId="{5606A580-C4DE-4B3F-A8B3-08E4DDA16DB8}" destId="{FE39C54D-A536-427D-B54D-3165855EEB37}" srcOrd="1" destOrd="0" presId="urn:microsoft.com/office/officeart/2005/8/layout/venn1"/>
    <dgm:cxn modelId="{C2F99761-E26B-40C5-A386-2BB62FF388D5}" type="presOf" srcId="{9D65F3A7-0564-4944-B902-A5FC6AE6F0C9}" destId="{91A4E04A-B992-415E-8BB2-FF5E5A4E46F4}" srcOrd="0" destOrd="0" presId="urn:microsoft.com/office/officeart/2005/8/layout/venn1"/>
    <dgm:cxn modelId="{DFCFE162-7B60-404B-88D6-1D08A747D07E}" type="presOf" srcId="{5FA8CD50-9DF4-434A-9B53-105603C89299}" destId="{EF8F3F42-5C2D-425D-9E43-DCEEBEB00A1B}" srcOrd="1" destOrd="0" presId="urn:microsoft.com/office/officeart/2005/8/layout/venn1"/>
    <dgm:cxn modelId="{6EC30DEE-3194-4F6A-9AC7-4847E302E0AA}" type="presOf" srcId="{D025F357-3DEC-489F-8AA3-27E35F18C539}" destId="{FC0F761A-4229-4321-8A6A-C6EB6B00D155}" srcOrd="1" destOrd="0" presId="urn:microsoft.com/office/officeart/2005/8/layout/venn1"/>
    <dgm:cxn modelId="{D729490F-0911-4B11-8A72-5359DDC841A8}" type="presParOf" srcId="{91A4E04A-B992-415E-8BB2-FF5E5A4E46F4}" destId="{0E514608-26E7-4766-95D7-D5C9946792F5}" srcOrd="0" destOrd="0" presId="urn:microsoft.com/office/officeart/2005/8/layout/venn1"/>
    <dgm:cxn modelId="{DF7440BF-895E-4A49-A0A9-1385F52D944E}" type="presParOf" srcId="{91A4E04A-B992-415E-8BB2-FF5E5A4E46F4}" destId="{FC0F761A-4229-4321-8A6A-C6EB6B00D155}" srcOrd="1" destOrd="0" presId="urn:microsoft.com/office/officeart/2005/8/layout/venn1"/>
    <dgm:cxn modelId="{DF071D04-1AED-44B0-ABF9-C0FF5A4A3602}" type="presParOf" srcId="{91A4E04A-B992-415E-8BB2-FF5E5A4E46F4}" destId="{990AC271-40AD-4564-AE64-82664675A8C9}" srcOrd="2" destOrd="0" presId="urn:microsoft.com/office/officeart/2005/8/layout/venn1"/>
    <dgm:cxn modelId="{E2964267-69D3-4AD2-B2DA-68117EBADD8F}" type="presParOf" srcId="{91A4E04A-B992-415E-8BB2-FF5E5A4E46F4}" destId="{EF8F3F42-5C2D-425D-9E43-DCEEBEB00A1B}" srcOrd="3" destOrd="0" presId="urn:microsoft.com/office/officeart/2005/8/layout/venn1"/>
    <dgm:cxn modelId="{F5D826AC-BF38-4C74-B590-2B65902115D0}" type="presParOf" srcId="{91A4E04A-B992-415E-8BB2-FF5E5A4E46F4}" destId="{EA960851-CB9E-4F40-91A6-B38377BE61C2}" srcOrd="4" destOrd="0" presId="urn:microsoft.com/office/officeart/2005/8/layout/venn1"/>
    <dgm:cxn modelId="{6D292B24-C850-4144-BC9C-43E68680D462}" type="presParOf" srcId="{91A4E04A-B992-415E-8BB2-FF5E5A4E46F4}" destId="{FE39C54D-A536-427D-B54D-3165855EEB3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65F3A7-0564-4944-B902-A5FC6AE6F0C9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D025F357-3DEC-489F-8AA3-27E35F18C539}">
      <dgm:prSet phldrT="[Text]" custT="1"/>
      <dgm:spPr/>
      <dgm:t>
        <a:bodyPr/>
        <a:lstStyle/>
        <a:p>
          <a:r>
            <a:rPr lang="fr-BE" sz="1600" dirty="0" smtClean="0"/>
            <a:t> </a:t>
          </a:r>
          <a:r>
            <a:rPr lang="fr-BE" sz="1800" b="1" dirty="0" err="1" smtClean="0"/>
            <a:t>Straks</a:t>
          </a:r>
          <a:r>
            <a:rPr lang="fr-BE" sz="1800" b="1" dirty="0" smtClean="0"/>
            <a:t> </a:t>
          </a:r>
          <a:r>
            <a:rPr lang="fr-BE" sz="1800" b="1" dirty="0" err="1" smtClean="0"/>
            <a:t>nodig</a:t>
          </a:r>
          <a:endParaRPr lang="en-GB" sz="1800" b="1" dirty="0"/>
        </a:p>
      </dgm:t>
    </dgm:pt>
    <dgm:pt modelId="{B81BA625-BC7F-422E-B971-B5555A2DDE83}" type="parTrans" cxnId="{A4CE40D7-46EA-4CFF-AA98-2B8727A8F7B9}">
      <dgm:prSet/>
      <dgm:spPr/>
      <dgm:t>
        <a:bodyPr/>
        <a:lstStyle/>
        <a:p>
          <a:endParaRPr lang="en-GB"/>
        </a:p>
      </dgm:t>
    </dgm:pt>
    <dgm:pt modelId="{4286FF25-6D75-40BF-89D7-000A320AF9AC}" type="sibTrans" cxnId="{A4CE40D7-46EA-4CFF-AA98-2B8727A8F7B9}">
      <dgm:prSet/>
      <dgm:spPr/>
      <dgm:t>
        <a:bodyPr/>
        <a:lstStyle/>
        <a:p>
          <a:endParaRPr lang="en-GB"/>
        </a:p>
      </dgm:t>
    </dgm:pt>
    <dgm:pt modelId="{5FA8CD50-9DF4-434A-9B53-105603C89299}">
      <dgm:prSet phldrT="[Text]" custT="1"/>
      <dgm:spPr/>
      <dgm:t>
        <a:bodyPr/>
        <a:lstStyle/>
        <a:p>
          <a:r>
            <a:rPr lang="fr-BE" sz="1800" b="1" dirty="0" smtClean="0"/>
            <a:t>Nu </a:t>
          </a:r>
          <a:r>
            <a:rPr lang="fr-BE" sz="1800" b="1" dirty="0" err="1" smtClean="0"/>
            <a:t>nodig</a:t>
          </a:r>
          <a:endParaRPr lang="en-GB" sz="1800" b="1" dirty="0"/>
        </a:p>
      </dgm:t>
    </dgm:pt>
    <dgm:pt modelId="{AE321ACF-F91E-4B46-BF58-6B09EC5F415D}" type="parTrans" cxnId="{C1BB3BED-9B62-408B-AB2F-9114EC93759F}">
      <dgm:prSet/>
      <dgm:spPr/>
      <dgm:t>
        <a:bodyPr/>
        <a:lstStyle/>
        <a:p>
          <a:endParaRPr lang="en-GB"/>
        </a:p>
      </dgm:t>
    </dgm:pt>
    <dgm:pt modelId="{2DE9BB8F-6372-4376-A786-92D3A7CF827D}" type="sibTrans" cxnId="{C1BB3BED-9B62-408B-AB2F-9114EC93759F}">
      <dgm:prSet/>
      <dgm:spPr/>
      <dgm:t>
        <a:bodyPr/>
        <a:lstStyle/>
        <a:p>
          <a:endParaRPr lang="en-GB"/>
        </a:p>
      </dgm:t>
    </dgm:pt>
    <dgm:pt modelId="{5606A580-C4DE-4B3F-A8B3-08E4DDA16DB8}">
      <dgm:prSet phldrT="[Text]" custT="1"/>
      <dgm:spPr/>
      <dgm:t>
        <a:bodyPr/>
        <a:lstStyle/>
        <a:p>
          <a:r>
            <a:rPr lang="fr-BE" sz="1600" dirty="0" smtClean="0"/>
            <a:t> </a:t>
          </a:r>
          <a:r>
            <a:rPr lang="fr-BE" sz="1800" b="1" dirty="0" smtClean="0"/>
            <a:t>Nu </a:t>
          </a:r>
          <a:r>
            <a:rPr lang="fr-BE" sz="1800" b="1" dirty="0" err="1" smtClean="0"/>
            <a:t>aanwezig</a:t>
          </a:r>
          <a:endParaRPr lang="en-GB" sz="1800" b="1" dirty="0"/>
        </a:p>
      </dgm:t>
    </dgm:pt>
    <dgm:pt modelId="{60E64E4A-1E36-4C1E-A456-08267A90BEC4}" type="parTrans" cxnId="{CD544F35-2227-4FEA-83B1-C62FBB1941AE}">
      <dgm:prSet/>
      <dgm:spPr/>
      <dgm:t>
        <a:bodyPr/>
        <a:lstStyle/>
        <a:p>
          <a:endParaRPr lang="en-GB"/>
        </a:p>
      </dgm:t>
    </dgm:pt>
    <dgm:pt modelId="{8B393C0A-B8C7-4E67-9487-DC34C0B7B2B7}" type="sibTrans" cxnId="{CD544F35-2227-4FEA-83B1-C62FBB1941AE}">
      <dgm:prSet/>
      <dgm:spPr/>
      <dgm:t>
        <a:bodyPr/>
        <a:lstStyle/>
        <a:p>
          <a:endParaRPr lang="en-GB"/>
        </a:p>
      </dgm:t>
    </dgm:pt>
    <dgm:pt modelId="{91A4E04A-B992-415E-8BB2-FF5E5A4E46F4}" type="pres">
      <dgm:prSet presAssocID="{9D65F3A7-0564-4944-B902-A5FC6AE6F0C9}" presName="compositeShape" presStyleCnt="0">
        <dgm:presLayoutVars>
          <dgm:chMax val="7"/>
          <dgm:dir/>
          <dgm:resizeHandles val="exact"/>
        </dgm:presLayoutVars>
      </dgm:prSet>
      <dgm:spPr/>
    </dgm:pt>
    <dgm:pt modelId="{0E514608-26E7-4766-95D7-D5C9946792F5}" type="pres">
      <dgm:prSet presAssocID="{D025F357-3DEC-489F-8AA3-27E35F18C539}" presName="circ1" presStyleLbl="vennNode1" presStyleIdx="0" presStyleCnt="3" custLinFactNeighborX="-580" custLinFactNeighborY="651"/>
      <dgm:spPr/>
      <dgm:t>
        <a:bodyPr/>
        <a:lstStyle/>
        <a:p>
          <a:endParaRPr lang="en-GB"/>
        </a:p>
      </dgm:t>
    </dgm:pt>
    <dgm:pt modelId="{FC0F761A-4229-4321-8A6A-C6EB6B00D155}" type="pres">
      <dgm:prSet presAssocID="{D025F357-3DEC-489F-8AA3-27E35F18C53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0AC271-40AD-4564-AE64-82664675A8C9}" type="pres">
      <dgm:prSet presAssocID="{5FA8CD50-9DF4-434A-9B53-105603C89299}" presName="circ2" presStyleLbl="vennNode1" presStyleIdx="1" presStyleCnt="3" custScaleX="109627" custScaleY="108238" custLinFactNeighborX="3850" custLinFactNeighborY="-2507"/>
      <dgm:spPr/>
      <dgm:t>
        <a:bodyPr/>
        <a:lstStyle/>
        <a:p>
          <a:endParaRPr lang="en-GB"/>
        </a:p>
      </dgm:t>
    </dgm:pt>
    <dgm:pt modelId="{EF8F3F42-5C2D-425D-9E43-DCEEBEB00A1B}" type="pres">
      <dgm:prSet presAssocID="{5FA8CD50-9DF4-434A-9B53-105603C892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960851-CB9E-4F40-91A6-B38377BE61C2}" type="pres">
      <dgm:prSet presAssocID="{5606A580-C4DE-4B3F-A8B3-08E4DDA16DB8}" presName="circ3" presStyleLbl="vennNode1" presStyleIdx="2" presStyleCnt="3" custScaleX="111105" custScaleY="104983" custLinFactNeighborX="4532" custLinFactNeighborY="-5285"/>
      <dgm:spPr/>
      <dgm:t>
        <a:bodyPr/>
        <a:lstStyle/>
        <a:p>
          <a:endParaRPr lang="en-GB"/>
        </a:p>
      </dgm:t>
    </dgm:pt>
    <dgm:pt modelId="{FE39C54D-A536-427D-B54D-3165855EEB37}" type="pres">
      <dgm:prSet presAssocID="{5606A580-C4DE-4B3F-A8B3-08E4DDA16DB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544F35-2227-4FEA-83B1-C62FBB1941AE}" srcId="{9D65F3A7-0564-4944-B902-A5FC6AE6F0C9}" destId="{5606A580-C4DE-4B3F-A8B3-08E4DDA16DB8}" srcOrd="2" destOrd="0" parTransId="{60E64E4A-1E36-4C1E-A456-08267A90BEC4}" sibTransId="{8B393C0A-B8C7-4E67-9487-DC34C0B7B2B7}"/>
    <dgm:cxn modelId="{A4CE40D7-46EA-4CFF-AA98-2B8727A8F7B9}" srcId="{9D65F3A7-0564-4944-B902-A5FC6AE6F0C9}" destId="{D025F357-3DEC-489F-8AA3-27E35F18C539}" srcOrd="0" destOrd="0" parTransId="{B81BA625-BC7F-422E-B971-B5555A2DDE83}" sibTransId="{4286FF25-6D75-40BF-89D7-000A320AF9AC}"/>
    <dgm:cxn modelId="{6DCE9D64-66C2-4EA9-972C-1FE4C5920EE7}" type="presOf" srcId="{5606A580-C4DE-4B3F-A8B3-08E4DDA16DB8}" destId="{FE39C54D-A536-427D-B54D-3165855EEB37}" srcOrd="1" destOrd="0" presId="urn:microsoft.com/office/officeart/2005/8/layout/venn1"/>
    <dgm:cxn modelId="{7086625F-122D-48C9-ACA2-BC0669FB2F45}" type="presOf" srcId="{5FA8CD50-9DF4-434A-9B53-105603C89299}" destId="{990AC271-40AD-4564-AE64-82664675A8C9}" srcOrd="0" destOrd="0" presId="urn:microsoft.com/office/officeart/2005/8/layout/venn1"/>
    <dgm:cxn modelId="{1605E578-1032-4F44-BDAD-04A7749FE5B2}" type="presOf" srcId="{D025F357-3DEC-489F-8AA3-27E35F18C539}" destId="{FC0F761A-4229-4321-8A6A-C6EB6B00D155}" srcOrd="1" destOrd="0" presId="urn:microsoft.com/office/officeart/2005/8/layout/venn1"/>
    <dgm:cxn modelId="{60368237-A41B-429D-9BD7-0548EC44E247}" type="presOf" srcId="{9D65F3A7-0564-4944-B902-A5FC6AE6F0C9}" destId="{91A4E04A-B992-415E-8BB2-FF5E5A4E46F4}" srcOrd="0" destOrd="0" presId="urn:microsoft.com/office/officeart/2005/8/layout/venn1"/>
    <dgm:cxn modelId="{C1BB3BED-9B62-408B-AB2F-9114EC93759F}" srcId="{9D65F3A7-0564-4944-B902-A5FC6AE6F0C9}" destId="{5FA8CD50-9DF4-434A-9B53-105603C89299}" srcOrd="1" destOrd="0" parTransId="{AE321ACF-F91E-4B46-BF58-6B09EC5F415D}" sibTransId="{2DE9BB8F-6372-4376-A786-92D3A7CF827D}"/>
    <dgm:cxn modelId="{44D83684-019A-4CD7-9E83-68954503FB30}" type="presOf" srcId="{5FA8CD50-9DF4-434A-9B53-105603C89299}" destId="{EF8F3F42-5C2D-425D-9E43-DCEEBEB00A1B}" srcOrd="1" destOrd="0" presId="urn:microsoft.com/office/officeart/2005/8/layout/venn1"/>
    <dgm:cxn modelId="{76A30975-42E5-436C-9044-53A3F6E88D41}" type="presOf" srcId="{5606A580-C4DE-4B3F-A8B3-08E4DDA16DB8}" destId="{EA960851-CB9E-4F40-91A6-B38377BE61C2}" srcOrd="0" destOrd="0" presId="urn:microsoft.com/office/officeart/2005/8/layout/venn1"/>
    <dgm:cxn modelId="{ECF7F3ED-D23D-40E7-924E-88A834C7C48D}" type="presOf" srcId="{D025F357-3DEC-489F-8AA3-27E35F18C539}" destId="{0E514608-26E7-4766-95D7-D5C9946792F5}" srcOrd="0" destOrd="0" presId="urn:microsoft.com/office/officeart/2005/8/layout/venn1"/>
    <dgm:cxn modelId="{8C0D7325-C66A-4490-9BD1-61B1D610DC00}" type="presParOf" srcId="{91A4E04A-B992-415E-8BB2-FF5E5A4E46F4}" destId="{0E514608-26E7-4766-95D7-D5C9946792F5}" srcOrd="0" destOrd="0" presId="urn:microsoft.com/office/officeart/2005/8/layout/venn1"/>
    <dgm:cxn modelId="{7D3D778B-75BB-4CED-9EE8-8E43C2C1F471}" type="presParOf" srcId="{91A4E04A-B992-415E-8BB2-FF5E5A4E46F4}" destId="{FC0F761A-4229-4321-8A6A-C6EB6B00D155}" srcOrd="1" destOrd="0" presId="urn:microsoft.com/office/officeart/2005/8/layout/venn1"/>
    <dgm:cxn modelId="{B184CDAE-E44F-45EE-9CC6-64A8E203339F}" type="presParOf" srcId="{91A4E04A-B992-415E-8BB2-FF5E5A4E46F4}" destId="{990AC271-40AD-4564-AE64-82664675A8C9}" srcOrd="2" destOrd="0" presId="urn:microsoft.com/office/officeart/2005/8/layout/venn1"/>
    <dgm:cxn modelId="{E740784E-EC44-4D6F-BFB1-EF9E1E6248EB}" type="presParOf" srcId="{91A4E04A-B992-415E-8BB2-FF5E5A4E46F4}" destId="{EF8F3F42-5C2D-425D-9E43-DCEEBEB00A1B}" srcOrd="3" destOrd="0" presId="urn:microsoft.com/office/officeart/2005/8/layout/venn1"/>
    <dgm:cxn modelId="{FEC80998-9E98-42D2-A114-BBCA93435655}" type="presParOf" srcId="{91A4E04A-B992-415E-8BB2-FF5E5A4E46F4}" destId="{EA960851-CB9E-4F40-91A6-B38377BE61C2}" srcOrd="4" destOrd="0" presId="urn:microsoft.com/office/officeart/2005/8/layout/venn1"/>
    <dgm:cxn modelId="{42FA59A5-FFA6-45E1-BF1A-C862FA79015B}" type="presParOf" srcId="{91A4E04A-B992-415E-8BB2-FF5E5A4E46F4}" destId="{FE39C54D-A536-427D-B54D-3165855EEB3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14608-26E7-4766-95D7-D5C9946792F5}">
      <dsp:nvSpPr>
        <dsp:cNvPr id="0" name=""/>
        <dsp:cNvSpPr/>
      </dsp:nvSpPr>
      <dsp:spPr>
        <a:xfrm>
          <a:off x="2246171" y="77101"/>
          <a:ext cx="2819763" cy="28197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err="1" smtClean="0"/>
            <a:t>Straks</a:t>
          </a:r>
          <a:r>
            <a:rPr lang="fr-BE" sz="1100" b="1" kern="1200" dirty="0" smtClean="0"/>
            <a:t> </a:t>
          </a:r>
          <a:r>
            <a:rPr lang="fr-BE" sz="1600" b="1" kern="1200" dirty="0" err="1" smtClean="0"/>
            <a:t>nodig</a:t>
          </a:r>
          <a:endParaRPr lang="en-GB" sz="1600" b="1" kern="1200" dirty="0"/>
        </a:p>
      </dsp:txBody>
      <dsp:txXfrm>
        <a:off x="2622140" y="570560"/>
        <a:ext cx="2067826" cy="1268893"/>
      </dsp:txXfrm>
    </dsp:sp>
    <dsp:sp modelId="{990AC271-40AD-4564-AE64-82664675A8C9}">
      <dsp:nvSpPr>
        <dsp:cNvPr id="0" name=""/>
        <dsp:cNvSpPr/>
      </dsp:nvSpPr>
      <dsp:spPr>
        <a:xfrm>
          <a:off x="3279990" y="1821097"/>
          <a:ext cx="2819763" cy="28197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/>
            <a:t>Nu </a:t>
          </a:r>
          <a:r>
            <a:rPr lang="fr-BE" sz="1600" b="1" kern="1200" dirty="0" err="1" smtClean="0"/>
            <a:t>nodig</a:t>
          </a:r>
          <a:endParaRPr lang="en-GB" sz="1600" b="1" kern="1200" dirty="0"/>
        </a:p>
      </dsp:txBody>
      <dsp:txXfrm>
        <a:off x="4142368" y="2549536"/>
        <a:ext cx="1691858" cy="1550869"/>
      </dsp:txXfrm>
    </dsp:sp>
    <dsp:sp modelId="{EA960851-CB9E-4F40-91A6-B38377BE61C2}">
      <dsp:nvSpPr>
        <dsp:cNvPr id="0" name=""/>
        <dsp:cNvSpPr/>
      </dsp:nvSpPr>
      <dsp:spPr>
        <a:xfrm>
          <a:off x="1288852" y="1784778"/>
          <a:ext cx="2819763" cy="28197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/>
            <a:t>Nu </a:t>
          </a:r>
          <a:r>
            <a:rPr lang="fr-BE" sz="1600" b="1" kern="1200" dirty="0" err="1" smtClean="0"/>
            <a:t>aanwezig</a:t>
          </a:r>
          <a:endParaRPr lang="en-GB" sz="1600" b="1" kern="1200" dirty="0"/>
        </a:p>
      </dsp:txBody>
      <dsp:txXfrm>
        <a:off x="1554380" y="2513217"/>
        <a:ext cx="1691858" cy="1550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14608-26E7-4766-95D7-D5C9946792F5}">
      <dsp:nvSpPr>
        <dsp:cNvPr id="0" name=""/>
        <dsp:cNvSpPr/>
      </dsp:nvSpPr>
      <dsp:spPr>
        <a:xfrm>
          <a:off x="2952333" y="72011"/>
          <a:ext cx="2791881" cy="27918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err="1" smtClean="0"/>
            <a:t>Straks</a:t>
          </a:r>
          <a:r>
            <a:rPr lang="fr-BE" sz="1100" b="1" kern="1200" dirty="0" smtClean="0"/>
            <a:t> </a:t>
          </a:r>
          <a:r>
            <a:rPr lang="fr-BE" sz="1600" b="1" kern="1200" dirty="0" err="1" smtClean="0"/>
            <a:t>nodig</a:t>
          </a:r>
          <a:endParaRPr lang="en-GB" sz="1600" b="1" kern="1200" dirty="0"/>
        </a:p>
      </dsp:txBody>
      <dsp:txXfrm>
        <a:off x="3324583" y="560591"/>
        <a:ext cx="2047379" cy="1256346"/>
      </dsp:txXfrm>
    </dsp:sp>
    <dsp:sp modelId="{990AC271-40AD-4564-AE64-82664675A8C9}">
      <dsp:nvSpPr>
        <dsp:cNvPr id="0" name=""/>
        <dsp:cNvSpPr/>
      </dsp:nvSpPr>
      <dsp:spPr>
        <a:xfrm>
          <a:off x="4019148" y="1569884"/>
          <a:ext cx="2791881" cy="27918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/>
            <a:t>Nu </a:t>
          </a:r>
          <a:r>
            <a:rPr lang="fr-BE" sz="1600" b="1" kern="1200" dirty="0" err="1" smtClean="0"/>
            <a:t>nodig</a:t>
          </a:r>
          <a:endParaRPr lang="en-GB" sz="1600" b="1" kern="1200" dirty="0"/>
        </a:p>
      </dsp:txBody>
      <dsp:txXfrm>
        <a:off x="4872998" y="2291120"/>
        <a:ext cx="1675128" cy="1535534"/>
      </dsp:txXfrm>
    </dsp:sp>
    <dsp:sp modelId="{EA960851-CB9E-4F40-91A6-B38377BE61C2}">
      <dsp:nvSpPr>
        <dsp:cNvPr id="0" name=""/>
        <dsp:cNvSpPr/>
      </dsp:nvSpPr>
      <dsp:spPr>
        <a:xfrm>
          <a:off x="2011264" y="1728881"/>
          <a:ext cx="2791881" cy="27918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/>
            <a:t>Nu </a:t>
          </a:r>
          <a:r>
            <a:rPr lang="fr-BE" sz="1600" b="1" kern="1200" dirty="0" err="1" smtClean="0"/>
            <a:t>aanwezig</a:t>
          </a:r>
          <a:endParaRPr lang="en-GB" sz="1600" b="1" kern="1200" dirty="0"/>
        </a:p>
      </dsp:txBody>
      <dsp:txXfrm>
        <a:off x="2274166" y="2450118"/>
        <a:ext cx="1675128" cy="1535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14608-26E7-4766-95D7-D5C9946792F5}">
      <dsp:nvSpPr>
        <dsp:cNvPr id="0" name=""/>
        <dsp:cNvSpPr/>
      </dsp:nvSpPr>
      <dsp:spPr>
        <a:xfrm>
          <a:off x="2932261" y="17493"/>
          <a:ext cx="2592288" cy="25922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 </a:t>
          </a:r>
          <a:r>
            <a:rPr lang="fr-BE" sz="1800" b="1" kern="1200" dirty="0" err="1" smtClean="0"/>
            <a:t>Straks</a:t>
          </a:r>
          <a:r>
            <a:rPr lang="fr-BE" sz="1800" b="1" kern="1200" dirty="0" smtClean="0"/>
            <a:t> </a:t>
          </a:r>
          <a:r>
            <a:rPr lang="fr-BE" sz="1800" b="1" kern="1200" dirty="0" err="1" smtClean="0"/>
            <a:t>nodig</a:t>
          </a:r>
          <a:endParaRPr lang="en-GB" sz="1800" b="1" kern="1200" dirty="0"/>
        </a:p>
      </dsp:txBody>
      <dsp:txXfrm>
        <a:off x="3277900" y="471144"/>
        <a:ext cx="1901011" cy="1166529"/>
      </dsp:txXfrm>
    </dsp:sp>
    <dsp:sp modelId="{990AC271-40AD-4564-AE64-82664675A8C9}">
      <dsp:nvSpPr>
        <dsp:cNvPr id="0" name=""/>
        <dsp:cNvSpPr/>
      </dsp:nvSpPr>
      <dsp:spPr>
        <a:xfrm>
          <a:off x="3857704" y="1449032"/>
          <a:ext cx="2841847" cy="28058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/>
            <a:t>Nu </a:t>
          </a:r>
          <a:r>
            <a:rPr lang="fr-BE" sz="1800" b="1" kern="1200" dirty="0" err="1" smtClean="0"/>
            <a:t>nodig</a:t>
          </a:r>
          <a:endParaRPr lang="en-GB" sz="1800" b="1" kern="1200" dirty="0"/>
        </a:p>
      </dsp:txBody>
      <dsp:txXfrm>
        <a:off x="4726835" y="2173875"/>
        <a:ext cx="1705108" cy="1543212"/>
      </dsp:txXfrm>
    </dsp:sp>
    <dsp:sp modelId="{EA960851-CB9E-4F40-91A6-B38377BE61C2}">
      <dsp:nvSpPr>
        <dsp:cNvPr id="0" name=""/>
        <dsp:cNvSpPr/>
      </dsp:nvSpPr>
      <dsp:spPr>
        <a:xfrm>
          <a:off x="1985458" y="1419208"/>
          <a:ext cx="2880161" cy="2721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 </a:t>
          </a:r>
          <a:r>
            <a:rPr lang="fr-BE" sz="1800" b="1" kern="1200" dirty="0" smtClean="0"/>
            <a:t>Nu </a:t>
          </a:r>
          <a:r>
            <a:rPr lang="fr-BE" sz="1800" b="1" kern="1200" dirty="0" err="1" smtClean="0"/>
            <a:t>aanwezig</a:t>
          </a:r>
          <a:endParaRPr lang="en-GB" sz="1800" b="1" kern="1200" dirty="0"/>
        </a:p>
      </dsp:txBody>
      <dsp:txXfrm>
        <a:off x="2256674" y="2122252"/>
        <a:ext cx="1728096" cy="1496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FA32B-369C-4504-8A5B-3CB92B90A172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94F1B-BE66-455F-A211-5BF8A8CC51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69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203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smtClean="0"/>
              <a:t>Activatie van een app:</a:t>
            </a:r>
          </a:p>
          <a:p>
            <a:r>
              <a:rPr lang="fr-BE" b="1" smtClean="0"/>
              <a:t>https://www.youtube.com/watch?v=5Gh0onNP0fI</a:t>
            </a:r>
          </a:p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902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smtClean="0"/>
              <a:t>Aanmelden op smartphone of tablet:</a:t>
            </a:r>
          </a:p>
          <a:p>
            <a:r>
              <a:rPr lang="fr-BE" b="1" smtClean="0"/>
              <a:t>https://www.youtube.com/watch?v=Lw0UjKMbb5I</a:t>
            </a:r>
            <a:endParaRPr lang="nl-BE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2930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mtClean="0"/>
              <a:t>https://www.youtube.com/watch?v=0EwGBbgPv0I</a:t>
            </a:r>
          </a:p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521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2039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2039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5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" y="882491"/>
            <a:ext cx="8998360" cy="5069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950" y="4252808"/>
            <a:ext cx="6771737" cy="560716"/>
          </a:xfrm>
        </p:spPr>
        <p:txBody>
          <a:bodyPr/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709" y="4835509"/>
            <a:ext cx="5576724" cy="42659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330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AB67-C154-4CE6-9D62-07D115624BF7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6/03/2017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F82C-D8BE-4CBC-A3A2-8398848BE1D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356A-6791-43D1-AF89-A76EC0BA4F1D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6/03/2017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F82C-D8BE-4CBC-A3A2-8398848BE1D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02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1AAB-8A95-4415-AE7C-9AADF98FDEBD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6/03/2017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F82C-D8BE-4CBC-A3A2-8398848BE1D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58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01E3-6173-46FF-878E-833BF496EAF8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6/03/2017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F82C-D8BE-4CBC-A3A2-8398848BE1D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74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CE1E-CA4F-4F48-827D-47A88F476EBF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6/03/2017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F82C-D8BE-4CBC-A3A2-8398848BE1D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02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07D1-5355-4981-AD0A-17B8BA5CAD4D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6/03/2017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F82C-D8BE-4CBC-A3A2-8398848BE1D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45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07B-CDF8-4B77-99CC-EAC21FE85392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6/03/2017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F82C-D8BE-4CBC-A3A2-8398848BE1D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55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F635-47D9-4C31-88BF-33A88B284F80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6/03/2017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F82C-D8BE-4CBC-A3A2-8398848BE1D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43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AAB1-DCD3-4504-B409-DF43B15AC092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6/03/2017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F82C-D8BE-4CBC-A3A2-8398848BE1D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86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3900" y="6489700"/>
            <a:ext cx="368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468312" y="6678613"/>
            <a:ext cx="7559676" cy="179388"/>
          </a:xfrm>
          <a:prstGeom prst="rect">
            <a:avLst/>
          </a:prstGeom>
          <a:solidFill>
            <a:srgbClr val="0080B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467543" y="188639"/>
            <a:ext cx="8229601" cy="922115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0087B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457200" y="1196751"/>
            <a:ext cx="8229600" cy="5112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57300" indent="-342900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xfrm>
            <a:off x="8857447" y="6556692"/>
            <a:ext cx="237342" cy="2311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24961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29" y="528825"/>
            <a:ext cx="3700422" cy="208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366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1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5420316" y="6247389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630821" y="6237312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3" y="6247389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826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74124" y="916996"/>
            <a:ext cx="9011675" cy="5020991"/>
            <a:chOff x="688828" y="1380227"/>
            <a:chExt cx="7648452" cy="4261451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26"/>
            <p:cNvSpPr/>
            <p:nvPr userDrawn="1"/>
          </p:nvSpPr>
          <p:spPr>
            <a:xfrm>
              <a:off x="3045125" y="1380227"/>
              <a:ext cx="4261451" cy="4261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5131127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2055139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688828" y="2181842"/>
              <a:ext cx="2709980" cy="2709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23" y="2389223"/>
            <a:ext cx="9011675" cy="1470025"/>
          </a:xfrm>
        </p:spPr>
        <p:txBody>
          <a:bodyPr/>
          <a:lstStyle>
            <a:lvl1pPr algn="ctr">
              <a:defRPr sz="54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113" y="3968156"/>
            <a:ext cx="7746521" cy="70736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2" y="6372214"/>
            <a:ext cx="137739" cy="142573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20316" y="6372214"/>
            <a:ext cx="140156" cy="142573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30821" y="6350466"/>
            <a:ext cx="157072" cy="164321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336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E10D-167B-4079-8C07-85A4A16DBBD0}" type="datetime1">
              <a:rPr lang="nl-BE" smtClean="0"/>
              <a:t>6/03/2017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030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D62B-A4EB-461F-9842-0904F4DC8B8A}" type="datetime1">
              <a:rPr lang="nl-BE" smtClean="0"/>
              <a:t>6/03/2017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sp>
        <p:nvSpPr>
          <p:cNvPr id="7" name="Freeform 16"/>
          <p:cNvSpPr>
            <a:spLocks/>
          </p:cNvSpPr>
          <p:nvPr/>
        </p:nvSpPr>
        <p:spPr bwMode="auto">
          <a:xfrm>
            <a:off x="8434133" y="6448725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5420316" y="6448725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630821" y="6438648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165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C2F0-FC5A-4E46-B1A0-89EA26BAC750}" type="datetime1">
              <a:rPr lang="nl-BE" smtClean="0"/>
              <a:t>6/03/2017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540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3900" y="6489700"/>
            <a:ext cx="368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468312" y="6678613"/>
            <a:ext cx="7559676" cy="179388"/>
          </a:xfrm>
          <a:prstGeom prst="rect">
            <a:avLst/>
          </a:prstGeom>
          <a:solidFill>
            <a:srgbClr val="0080B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467543" y="188639"/>
            <a:ext cx="8229601" cy="922115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0087B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457200" y="1196751"/>
            <a:ext cx="8229600" cy="5112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57300" indent="-342900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xfrm>
            <a:off x="8857447" y="6556692"/>
            <a:ext cx="237342" cy="2311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746514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A0D8-5823-495D-870E-498F78CB9136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6/03/2017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F82C-D8BE-4CBC-A3A2-8398848BE1D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4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C508-61B6-4EB4-8AD1-AFAB768CA6D2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6/03/2017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F82C-D8BE-4CBC-A3A2-8398848BE1D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8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9660"/>
            <a:ext cx="8229600" cy="526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D20DB0-B1E1-42DE-A387-3B2411EF6A64}" type="datetime1">
              <a:rPr lang="nl-BE" smtClean="0"/>
              <a:t>6/03/2017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nl-B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08760" y="876300"/>
            <a:ext cx="75050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sp>
        <p:nvSpPr>
          <p:cNvPr id="6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64569" y="6536343"/>
            <a:ext cx="481642" cy="216000"/>
          </a:xfrm>
          <a:prstGeom prst="rect">
            <a:avLst/>
          </a:prstGeom>
        </p:spPr>
        <p:txBody>
          <a:bodyPr rIns="36000" bIns="0"/>
          <a:lstStyle>
            <a:lvl1pPr algn="ctr">
              <a:defRPr sz="1000"/>
            </a:lvl1pPr>
          </a:lstStyle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>
            <a:off x="8434133" y="6747314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66" name="Group 65"/>
          <p:cNvGrpSpPr/>
          <p:nvPr/>
        </p:nvGrpSpPr>
        <p:grpSpPr>
          <a:xfrm>
            <a:off x="8491930" y="6525344"/>
            <a:ext cx="652068" cy="246477"/>
            <a:chOff x="3879850" y="3306763"/>
            <a:chExt cx="625773" cy="236538"/>
          </a:xfrm>
        </p:grpSpPr>
        <p:sp>
          <p:nvSpPr>
            <p:cNvPr id="67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9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0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1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2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3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4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5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6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7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8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9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0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1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2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3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4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5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6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7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8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9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0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1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2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3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4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5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6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7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8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9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0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1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2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3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4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5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6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108" name="Freeform 13"/>
          <p:cNvSpPr>
            <a:spLocks/>
          </p:cNvSpPr>
          <p:nvPr/>
        </p:nvSpPr>
        <p:spPr bwMode="auto">
          <a:xfrm>
            <a:off x="5420316" y="6747314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9" name="Freeform 15"/>
          <p:cNvSpPr>
            <a:spLocks/>
          </p:cNvSpPr>
          <p:nvPr/>
        </p:nvSpPr>
        <p:spPr bwMode="auto">
          <a:xfrm>
            <a:off x="630821" y="6737237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73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C8DA32-C91C-457B-936D-22F51A2D1A23}" type="datetime1">
              <a:rPr lang="nl-B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6/03/2017</a:t>
            </a:fld>
            <a:endParaRPr lang="nl-B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E5F82C-D8BE-4CBC-A3A2-8398848BE1DA}" type="slidenum">
              <a:rPr lang="nl-B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B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0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5" y="137200"/>
            <a:ext cx="8550098" cy="656430"/>
          </a:xfrm>
        </p:spPr>
        <p:txBody>
          <a:bodyPr/>
          <a:lstStyle/>
          <a:p>
            <a:r>
              <a:rPr lang="nl-BE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89660"/>
            <a:ext cx="6563072" cy="5265420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smtClean="0"/>
              <a:t>Strategische personeelsplanning</a:t>
            </a:r>
          </a:p>
          <a:p>
            <a:endParaRPr lang="nl-BE" dirty="0" smtClean="0"/>
          </a:p>
          <a:p>
            <a:r>
              <a:rPr lang="fr-BE" dirty="0"/>
              <a:t>Suppression des </a:t>
            </a:r>
            <a:r>
              <a:rPr lang="fr-BE" dirty="0" err="1"/>
              <a:t>tokens</a:t>
            </a:r>
            <a:r>
              <a:rPr lang="fr-BE" dirty="0"/>
              <a:t> </a:t>
            </a:r>
            <a:r>
              <a:rPr lang="fr-BE" dirty="0" smtClean="0"/>
              <a:t>papier</a:t>
            </a:r>
          </a:p>
          <a:p>
            <a:endParaRPr lang="nl-NL" dirty="0" smtClean="0"/>
          </a:p>
          <a:p>
            <a:r>
              <a:rPr lang="nl-NL" dirty="0" smtClean="0"/>
              <a:t>Aanpassing security </a:t>
            </a:r>
            <a:r>
              <a:rPr lang="nl-NL" dirty="0" err="1" smtClean="0"/>
              <a:t>policies</a:t>
            </a:r>
            <a:r>
              <a:rPr lang="nl-NL" dirty="0" smtClean="0"/>
              <a:t> aan EU GDPR</a:t>
            </a:r>
            <a:endParaRPr lang="nl-BE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62" y="1671489"/>
            <a:ext cx="1050786" cy="592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62" y="2896731"/>
            <a:ext cx="1050786" cy="592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99" y="4417662"/>
            <a:ext cx="1331913" cy="53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721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Resultaat Smals – Maart 2016</a:t>
            </a:r>
            <a:endParaRPr lang="nl-BE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763783"/>
              </p:ext>
            </p:extLst>
          </p:nvPr>
        </p:nvGraphicFramePr>
        <p:xfrm>
          <a:off x="570273" y="1526831"/>
          <a:ext cx="8467725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7234" y="3645024"/>
            <a:ext cx="752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B1027C"/>
                </a:solidFill>
              </a:rPr>
              <a:t>105</a:t>
            </a:r>
            <a:endParaRPr lang="en-GB" sz="2400" b="1" dirty="0">
              <a:solidFill>
                <a:srgbClr val="B1027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5052" y="3286064"/>
            <a:ext cx="34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00B050"/>
                </a:solidFill>
              </a:rPr>
              <a:t>8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37633" y="470063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450393" y="1224864"/>
            <a:ext cx="279362" cy="301967"/>
          </a:xfrm>
          <a:prstGeom prst="ellipse">
            <a:avLst/>
          </a:prstGeom>
          <a:solidFill>
            <a:srgbClr val="B1027C"/>
          </a:solidFill>
          <a:ln>
            <a:solidFill>
              <a:srgbClr val="B10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1027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1196752"/>
            <a:ext cx="182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rgbClr val="B1027C"/>
                </a:solidFill>
              </a:rPr>
              <a:t>Smals</a:t>
            </a:r>
            <a:endParaRPr lang="en-GB" b="1" dirty="0">
              <a:solidFill>
                <a:srgbClr val="B1027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98063" y="1619508"/>
            <a:ext cx="182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6">
                    <a:lumMod val="75000"/>
                  </a:schemeClr>
                </a:solidFill>
              </a:rPr>
              <a:t>Consultants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444208" y="1647620"/>
            <a:ext cx="279362" cy="30196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4008" y="436016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B1027C"/>
                </a:solidFill>
              </a:rPr>
              <a:t>37</a:t>
            </a:r>
            <a:endParaRPr lang="en-GB" sz="2400" b="1" dirty="0">
              <a:solidFill>
                <a:srgbClr val="B1027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31271" y="465313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B1027C"/>
                </a:solidFill>
              </a:rPr>
              <a:t>11</a:t>
            </a:r>
            <a:endParaRPr lang="en-GB" sz="2400" b="1" dirty="0">
              <a:solidFill>
                <a:srgbClr val="B1027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04248" y="1979548"/>
            <a:ext cx="182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rgbClr val="00B050"/>
                </a:solidFill>
              </a:rPr>
              <a:t>Rekrutering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44208" y="2060848"/>
            <a:ext cx="279362" cy="30196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/>
          <a:lstStyle/>
          <a:p>
            <a:fld id="{13B540AB-6939-4937-A918-1D15FF1C7CE3}" type="slidenum">
              <a:rPr lang="nl-BE" smtClean="0"/>
              <a:pPr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71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Eindfase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smtClean="0"/>
          </a:p>
          <a:p>
            <a:r>
              <a:rPr lang="fr-BE" smtClean="0"/>
              <a:t>Start actieplan voor de medewerkers « nu aanwezig »</a:t>
            </a:r>
          </a:p>
          <a:p>
            <a:r>
              <a:rPr lang="fr-BE" smtClean="0"/>
              <a:t>Uitwerken mogelijke pistes voor de medewerkers « nu aanwezig maar straks niet meer nodig in de huidige functie »</a:t>
            </a:r>
          </a:p>
          <a:p>
            <a:r>
              <a:rPr lang="fr-BE" smtClean="0"/>
              <a:t>Actualisatie SPP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37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Besluit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BE" sz="4000" dirty="0" smtClean="0"/>
          </a:p>
          <a:p>
            <a:pPr marL="0" indent="0">
              <a:buNone/>
            </a:pPr>
            <a:r>
              <a:rPr lang="fr-BE" sz="4000" dirty="0" smtClean="0"/>
              <a:t>Niet het plan op </a:t>
            </a:r>
            <a:r>
              <a:rPr lang="fr-BE" sz="4000" dirty="0" err="1" smtClean="0"/>
              <a:t>zich</a:t>
            </a:r>
            <a:r>
              <a:rPr lang="fr-BE" sz="4000" dirty="0" smtClean="0"/>
              <a:t> maar </a:t>
            </a:r>
            <a:r>
              <a:rPr lang="fr-BE" sz="4000" dirty="0" err="1" smtClean="0"/>
              <a:t>wel</a:t>
            </a:r>
            <a:r>
              <a:rPr lang="fr-BE" sz="4000" dirty="0" smtClean="0"/>
              <a:t> de </a:t>
            </a:r>
            <a:r>
              <a:rPr lang="fr-BE" sz="4000" dirty="0" err="1" smtClean="0"/>
              <a:t>bewustwording</a:t>
            </a:r>
            <a:r>
              <a:rPr lang="fr-BE" sz="4000" dirty="0" smtClean="0"/>
              <a:t> en de </a:t>
            </a:r>
            <a:r>
              <a:rPr lang="fr-BE" sz="4000" dirty="0" err="1" smtClean="0"/>
              <a:t>actiebereidheid</a:t>
            </a:r>
            <a:r>
              <a:rPr lang="fr-BE" sz="4000" dirty="0" smtClean="0"/>
              <a:t> </a:t>
            </a:r>
            <a:r>
              <a:rPr lang="fr-BE" sz="4000" dirty="0" err="1" smtClean="0"/>
              <a:t>bepalen</a:t>
            </a:r>
            <a:r>
              <a:rPr lang="fr-BE" sz="4000" dirty="0" smtClean="0"/>
              <a:t> het </a:t>
            </a:r>
            <a:r>
              <a:rPr lang="fr-BE" sz="4000" dirty="0" err="1" smtClean="0"/>
              <a:t>succes</a:t>
            </a:r>
            <a:r>
              <a:rPr lang="fr-BE" sz="4000" dirty="0" smtClean="0"/>
              <a:t> </a:t>
            </a:r>
          </a:p>
          <a:p>
            <a:endParaRPr lang="fr-BE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92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Suppression</a:t>
            </a:r>
            <a:r>
              <a:rPr lang="nl-BE" dirty="0" smtClean="0"/>
              <a:t> des tokens papier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78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300" dirty="0" err="1" smtClean="0"/>
              <a:t>Huidige</a:t>
            </a:r>
            <a:r>
              <a:rPr lang="fr-BE" sz="3300" dirty="0" smtClean="0"/>
              <a:t> </a:t>
            </a:r>
            <a:r>
              <a:rPr lang="fr-BE" sz="3300" dirty="0" err="1" smtClean="0"/>
              <a:t>authenticatiemiddelen</a:t>
            </a:r>
            <a:r>
              <a:rPr lang="fr-BE" sz="3300" dirty="0"/>
              <a:t> </a:t>
            </a:r>
            <a:r>
              <a:rPr lang="fr-BE" sz="3300" dirty="0" smtClean="0"/>
              <a:t>(CSAM/FAS)</a:t>
            </a:r>
            <a:endParaRPr lang="nl-BE" sz="3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85" y="1572812"/>
            <a:ext cx="371475" cy="85725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47245"/>
              </p:ext>
            </p:extLst>
          </p:nvPr>
        </p:nvGraphicFramePr>
        <p:xfrm>
          <a:off x="1592285" y="1510096"/>
          <a:ext cx="2592288" cy="9199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1996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 anchor="ctr"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eID</a:t>
                      </a:r>
                      <a:r>
                        <a:rPr lang="fr-BE" sz="1400" dirty="0" smtClean="0"/>
                        <a:t> + PIN-code met </a:t>
                      </a:r>
                      <a:r>
                        <a:rPr lang="fr-BE" sz="1400" dirty="0" err="1" smtClean="0"/>
                        <a:t>verbonden</a:t>
                      </a:r>
                      <a:r>
                        <a:rPr lang="fr-BE" sz="1400" dirty="0" smtClean="0"/>
                        <a:t> </a:t>
                      </a:r>
                      <a:r>
                        <a:rPr lang="fr-BE" sz="1400" dirty="0" err="1" smtClean="0"/>
                        <a:t>kaart-lezer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024574"/>
              </p:ext>
            </p:extLst>
          </p:nvPr>
        </p:nvGraphicFramePr>
        <p:xfrm>
          <a:off x="1592285" y="2474594"/>
          <a:ext cx="2592288" cy="9199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1996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 anchor="ctr"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eID</a:t>
                      </a:r>
                      <a:r>
                        <a:rPr lang="fr-BE" sz="1400" dirty="0" smtClean="0"/>
                        <a:t> + PIN-code</a:t>
                      </a:r>
                      <a:r>
                        <a:rPr lang="fr-BE" sz="1400" baseline="0" dirty="0" smtClean="0"/>
                        <a:t> met </a:t>
                      </a:r>
                      <a:r>
                        <a:rPr lang="fr-BE" sz="1400" dirty="0" err="1" smtClean="0"/>
                        <a:t>draadloze</a:t>
                      </a:r>
                      <a:r>
                        <a:rPr lang="fr-BE" sz="1400" dirty="0" smtClean="0"/>
                        <a:t> </a:t>
                      </a:r>
                      <a:r>
                        <a:rPr lang="fr-BE" sz="1400" dirty="0" err="1" smtClean="0"/>
                        <a:t>kaartlezer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6" y="2594899"/>
            <a:ext cx="371475" cy="74295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964287"/>
              </p:ext>
            </p:extLst>
          </p:nvPr>
        </p:nvGraphicFramePr>
        <p:xfrm>
          <a:off x="4337133" y="3441042"/>
          <a:ext cx="2592288" cy="947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3610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err="1" smtClean="0"/>
                        <a:t>Beveiligingscode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via SMS, </a:t>
                      </a:r>
                      <a:r>
                        <a:rPr lang="fr-BE" sz="1400" baseline="0" dirty="0" err="1" smtClean="0"/>
                        <a:t>gebruikersnaam</a:t>
                      </a:r>
                      <a:r>
                        <a:rPr lang="fr-BE" sz="1400" baseline="0" dirty="0" smtClean="0"/>
                        <a:t> 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230210"/>
              </p:ext>
            </p:extLst>
          </p:nvPr>
        </p:nvGraphicFramePr>
        <p:xfrm>
          <a:off x="1590196" y="3441042"/>
          <a:ext cx="2592288" cy="947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3610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err="1" smtClean="0"/>
                        <a:t>Beveiligingscode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via </a:t>
                      </a:r>
                      <a:r>
                        <a:rPr lang="fr-BE" sz="1400" baseline="0" dirty="0" err="1" smtClean="0"/>
                        <a:t>mobiele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baseline="0" dirty="0" err="1" smtClean="0"/>
                        <a:t>app</a:t>
                      </a:r>
                      <a:r>
                        <a:rPr lang="fr-BE" sz="1400" baseline="0" dirty="0" smtClean="0"/>
                        <a:t>, </a:t>
                      </a:r>
                      <a:r>
                        <a:rPr lang="fr-BE" sz="1400" baseline="0" dirty="0" err="1" smtClean="0"/>
                        <a:t>gebruikersnaam</a:t>
                      </a:r>
                      <a:r>
                        <a:rPr lang="fr-BE" sz="1400" baseline="0" dirty="0" smtClean="0"/>
                        <a:t> 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17" y="3587374"/>
            <a:ext cx="501884" cy="6434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23" y="3586894"/>
            <a:ext cx="502632" cy="644400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07636"/>
              </p:ext>
            </p:extLst>
          </p:nvPr>
        </p:nvGraphicFramePr>
        <p:xfrm>
          <a:off x="1592285" y="5389777"/>
          <a:ext cx="2592288" cy="8640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86409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Gebruikersnaam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82" y="5556302"/>
            <a:ext cx="409539" cy="40953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8377" y="119675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err="1" smtClean="0"/>
              <a:t>Sterk</a:t>
            </a:r>
            <a:endParaRPr lang="nl-BE" dirty="0"/>
          </a:p>
        </p:txBody>
      </p:sp>
      <p:sp>
        <p:nvSpPr>
          <p:cNvPr id="25" name="TextBox 24"/>
          <p:cNvSpPr txBox="1"/>
          <p:nvPr/>
        </p:nvSpPr>
        <p:spPr>
          <a:xfrm>
            <a:off x="827584" y="606139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mtClean="0"/>
              <a:t>Zwak</a:t>
            </a:r>
            <a:endParaRPr lang="nl-BE"/>
          </a:p>
        </p:txBody>
      </p:sp>
      <p:sp>
        <p:nvSpPr>
          <p:cNvPr id="26" name="Up-Down Arrow 25"/>
          <p:cNvSpPr/>
          <p:nvPr/>
        </p:nvSpPr>
        <p:spPr>
          <a:xfrm>
            <a:off x="1043608" y="1566084"/>
            <a:ext cx="288032" cy="45766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80345"/>
              </p:ext>
            </p:extLst>
          </p:nvPr>
        </p:nvGraphicFramePr>
        <p:xfrm>
          <a:off x="1592285" y="4421181"/>
          <a:ext cx="2592288" cy="947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1996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err="1" smtClean="0"/>
                        <a:t>Beveiligingscode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op papier (</a:t>
                      </a:r>
                      <a:r>
                        <a:rPr lang="fr-BE" sz="1400" baseline="0" dirty="0" err="1" smtClean="0"/>
                        <a:t>token</a:t>
                      </a:r>
                      <a:r>
                        <a:rPr lang="fr-BE" sz="1400" baseline="0" dirty="0" smtClean="0"/>
                        <a:t>), </a:t>
                      </a:r>
                      <a:r>
                        <a:rPr lang="fr-BE" sz="1400" baseline="0" dirty="0" err="1" smtClean="0"/>
                        <a:t>gebruikersnaam</a:t>
                      </a:r>
                      <a:r>
                        <a:rPr lang="fr-BE" sz="1400" baseline="0" dirty="0" smtClean="0"/>
                        <a:t> 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83" y="4743441"/>
            <a:ext cx="447602" cy="2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 err="1" smtClean="0"/>
              <a:t>Vervanging</a:t>
            </a:r>
            <a:r>
              <a:rPr lang="fr-BE" sz="3600" dirty="0" smtClean="0"/>
              <a:t> </a:t>
            </a:r>
            <a:r>
              <a:rPr lang="fr-BE" sz="3600" dirty="0" err="1" smtClean="0"/>
              <a:t>papieren</a:t>
            </a:r>
            <a:r>
              <a:rPr lang="fr-BE" sz="3600" dirty="0" smtClean="0"/>
              <a:t> </a:t>
            </a:r>
            <a:r>
              <a:rPr lang="fr-BE" sz="3600" dirty="0" err="1" smtClean="0"/>
              <a:t>token</a:t>
            </a:r>
            <a:r>
              <a:rPr lang="fr-BE" sz="3600" dirty="0" smtClean="0"/>
              <a:t> </a:t>
            </a:r>
            <a:r>
              <a:rPr lang="fr-BE" sz="3600" dirty="0" err="1" smtClean="0"/>
              <a:t>door</a:t>
            </a:r>
            <a:r>
              <a:rPr lang="fr-BE" sz="3600" dirty="0" smtClean="0"/>
              <a:t> TOTP</a:t>
            </a:r>
            <a:endParaRPr lang="nl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435280" cy="5265420"/>
          </a:xfrm>
        </p:spPr>
        <p:txBody>
          <a:bodyPr/>
          <a:lstStyle/>
          <a:p>
            <a:r>
              <a:rPr lang="fr-BE" sz="2800" dirty="0" smtClean="0"/>
              <a:t>Om </a:t>
            </a:r>
            <a:r>
              <a:rPr lang="fr-BE" sz="2800" dirty="0" err="1" smtClean="0"/>
              <a:t>veiligheidsredenen</a:t>
            </a:r>
            <a:r>
              <a:rPr lang="fr-BE" sz="2800" dirty="0" smtClean="0"/>
              <a:t> (</a:t>
            </a:r>
            <a:r>
              <a:rPr lang="fr-BE" sz="2800" dirty="0" err="1" smtClean="0"/>
              <a:t>papieren</a:t>
            </a:r>
            <a:r>
              <a:rPr lang="fr-BE" sz="2800" dirty="0" smtClean="0"/>
              <a:t> </a:t>
            </a:r>
            <a:r>
              <a:rPr lang="fr-BE" sz="2800" dirty="0" err="1" smtClean="0"/>
              <a:t>token</a:t>
            </a:r>
            <a:r>
              <a:rPr lang="fr-BE" sz="2800" dirty="0" smtClean="0"/>
              <a:t> </a:t>
            </a:r>
            <a:r>
              <a:rPr lang="fr-BE" sz="2800" dirty="0" err="1" smtClean="0"/>
              <a:t>is</a:t>
            </a:r>
            <a:r>
              <a:rPr lang="fr-BE" sz="2800" dirty="0" smtClean="0"/>
              <a:t> </a:t>
            </a:r>
            <a:r>
              <a:rPr lang="fr-BE" sz="2800" dirty="0" err="1" smtClean="0"/>
              <a:t>bvb</a:t>
            </a:r>
            <a:r>
              <a:rPr lang="fr-BE" sz="2800" dirty="0" smtClean="0"/>
              <a:t>. </a:t>
            </a:r>
            <a:r>
              <a:rPr lang="fr-BE" sz="2800" dirty="0" err="1" smtClean="0"/>
              <a:t>gemakkelijk</a:t>
            </a:r>
            <a:r>
              <a:rPr lang="fr-BE" sz="2800" dirty="0" smtClean="0"/>
              <a:t> te </a:t>
            </a:r>
            <a:r>
              <a:rPr lang="fr-BE" sz="2800" dirty="0" err="1" smtClean="0"/>
              <a:t>copiëren</a:t>
            </a:r>
            <a:r>
              <a:rPr lang="fr-BE" sz="2800" dirty="0" smtClean="0"/>
              <a:t> met smartphone) </a:t>
            </a:r>
            <a:r>
              <a:rPr lang="fr-BE" sz="2800" dirty="0" err="1" smtClean="0"/>
              <a:t>is</a:t>
            </a:r>
            <a:r>
              <a:rPr lang="fr-BE" sz="2800" dirty="0" smtClean="0"/>
              <a:t> het </a:t>
            </a:r>
            <a:r>
              <a:rPr lang="fr-BE" sz="2800" dirty="0" err="1" smtClean="0"/>
              <a:t>wenselijk</a:t>
            </a:r>
            <a:r>
              <a:rPr lang="fr-BE" sz="2800" dirty="0" smtClean="0"/>
              <a:t> om de </a:t>
            </a:r>
            <a:r>
              <a:rPr lang="fr-BE" sz="2800" dirty="0" err="1" smtClean="0"/>
              <a:t>papieren</a:t>
            </a:r>
            <a:r>
              <a:rPr lang="fr-BE" sz="2800" dirty="0" smtClean="0"/>
              <a:t> </a:t>
            </a:r>
            <a:r>
              <a:rPr lang="fr-BE" sz="2800" dirty="0" err="1" smtClean="0"/>
              <a:t>token</a:t>
            </a:r>
            <a:r>
              <a:rPr lang="fr-BE" sz="2800" dirty="0" smtClean="0"/>
              <a:t> te </a:t>
            </a:r>
            <a:r>
              <a:rPr lang="fr-BE" sz="2800" dirty="0" err="1" smtClean="0"/>
              <a:t>vervangen</a:t>
            </a:r>
            <a:r>
              <a:rPr lang="fr-BE" sz="2800" dirty="0" smtClean="0"/>
              <a:t> </a:t>
            </a:r>
            <a:r>
              <a:rPr lang="fr-BE" sz="2800" dirty="0" err="1" smtClean="0"/>
              <a:t>door</a:t>
            </a:r>
            <a:r>
              <a:rPr lang="fr-BE" sz="2800" dirty="0" smtClean="0"/>
              <a:t> </a:t>
            </a:r>
            <a:r>
              <a:rPr lang="fr-BE" sz="2800" dirty="0" err="1" smtClean="0"/>
              <a:t>een</a:t>
            </a:r>
            <a:r>
              <a:rPr lang="fr-BE" sz="2800" dirty="0" smtClean="0"/>
              <a:t> </a:t>
            </a:r>
            <a:r>
              <a:rPr lang="fr-BE" sz="2800" dirty="0" err="1" smtClean="0"/>
              <a:t>veiligere</a:t>
            </a:r>
            <a:r>
              <a:rPr lang="fr-BE" sz="2800" dirty="0" smtClean="0"/>
              <a:t> digitale </a:t>
            </a:r>
            <a:r>
              <a:rPr lang="fr-BE" sz="2800" dirty="0" err="1" smtClean="0"/>
              <a:t>token</a:t>
            </a:r>
            <a:r>
              <a:rPr lang="fr-BE" sz="2800" dirty="0" smtClean="0"/>
              <a:t> (cf. </a:t>
            </a:r>
            <a:r>
              <a:rPr lang="fr-BE" sz="2800" dirty="0" err="1" smtClean="0"/>
              <a:t>ook</a:t>
            </a:r>
            <a:r>
              <a:rPr lang="fr-BE" sz="2800" dirty="0" smtClean="0"/>
              <a:t> </a:t>
            </a:r>
            <a:r>
              <a:rPr lang="fr-BE" sz="2800" dirty="0" err="1" smtClean="0"/>
              <a:t>eIDAS-verordening</a:t>
            </a:r>
            <a:r>
              <a:rPr lang="fr-BE" sz="2800" dirty="0" smtClean="0"/>
              <a:t>)</a:t>
            </a:r>
          </a:p>
          <a:p>
            <a:r>
              <a:rPr lang="fr-BE" sz="2800" dirty="0" smtClean="0"/>
              <a:t>TOTP-</a:t>
            </a:r>
            <a:r>
              <a:rPr lang="fr-BE" sz="2800" dirty="0" err="1" smtClean="0"/>
              <a:t>app</a:t>
            </a:r>
            <a:r>
              <a:rPr lang="fr-BE" sz="2800" dirty="0" smtClean="0"/>
              <a:t> </a:t>
            </a:r>
            <a:r>
              <a:rPr lang="fr-BE" sz="2800" dirty="0" err="1" smtClean="0"/>
              <a:t>als</a:t>
            </a:r>
            <a:r>
              <a:rPr lang="fr-BE" sz="2800" dirty="0" smtClean="0"/>
              <a:t> "digitale </a:t>
            </a:r>
            <a:r>
              <a:rPr lang="fr-BE" sz="2800" dirty="0" err="1" smtClean="0"/>
              <a:t>token</a:t>
            </a:r>
            <a:r>
              <a:rPr lang="fr-BE" sz="2800" dirty="0" smtClean="0"/>
              <a:t>"</a:t>
            </a:r>
          </a:p>
          <a:p>
            <a:r>
              <a:rPr lang="fr-BE" sz="2800" dirty="0" err="1" smtClean="0"/>
              <a:t>Deze</a:t>
            </a:r>
            <a:r>
              <a:rPr lang="fr-BE" sz="2800" dirty="0" smtClean="0"/>
              <a:t> </a:t>
            </a:r>
            <a:r>
              <a:rPr lang="fr-BE" sz="2800" dirty="0" err="1" smtClean="0"/>
              <a:t>overgang</a:t>
            </a:r>
            <a:r>
              <a:rPr lang="fr-BE" sz="2800" dirty="0" smtClean="0"/>
              <a:t> </a:t>
            </a:r>
            <a:r>
              <a:rPr lang="fr-BE" sz="2800" dirty="0" err="1" smtClean="0"/>
              <a:t>heeft</a:t>
            </a:r>
            <a:r>
              <a:rPr lang="fr-BE" sz="2800" dirty="0" smtClean="0"/>
              <a:t> </a:t>
            </a:r>
            <a:r>
              <a:rPr lang="fr-BE" sz="2800" dirty="0" err="1" smtClean="0"/>
              <a:t>geen</a:t>
            </a:r>
            <a:r>
              <a:rPr lang="fr-BE" sz="2800" dirty="0" smtClean="0"/>
              <a:t> impact op de</a:t>
            </a:r>
            <a:br>
              <a:rPr lang="fr-BE" sz="2800" dirty="0" smtClean="0"/>
            </a:br>
            <a:r>
              <a:rPr lang="fr-BE" sz="2800" dirty="0" err="1" smtClean="0"/>
              <a:t>toepassingen</a:t>
            </a:r>
            <a:r>
              <a:rPr lang="fr-BE" sz="2800" dirty="0" smtClean="0"/>
              <a:t> </a:t>
            </a:r>
          </a:p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56992"/>
            <a:ext cx="1870175" cy="332475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059833" y="5163722"/>
            <a:ext cx="3384376" cy="3837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5" descr="tokenfonctionna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0" y="4694600"/>
            <a:ext cx="2118428" cy="133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TOTP via </a:t>
            </a:r>
            <a:r>
              <a:rPr lang="fr-BE" dirty="0" err="1" smtClean="0"/>
              <a:t>mobiele</a:t>
            </a:r>
            <a:r>
              <a:rPr lang="fr-BE" dirty="0" smtClean="0"/>
              <a:t> </a:t>
            </a:r>
            <a:r>
              <a:rPr lang="fr-BE" dirty="0" err="1" smtClean="0"/>
              <a:t>app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5698976" cy="5265420"/>
          </a:xfrm>
        </p:spPr>
        <p:txBody>
          <a:bodyPr>
            <a:normAutofit fontScale="85000" lnSpcReduction="10000"/>
          </a:bodyPr>
          <a:lstStyle/>
          <a:p>
            <a:r>
              <a:rPr lang="fr-BE" smtClean="0"/>
              <a:t>Eenmalige registratie van een mobiele app via eID bootstrap</a:t>
            </a:r>
          </a:p>
          <a:p>
            <a:r>
              <a:rPr lang="fr-BE" smtClean="0"/>
              <a:t>Gebruiker kiest zelf een mobiele app om codes te genereren</a:t>
            </a:r>
          </a:p>
          <a:p>
            <a:r>
              <a:rPr lang="fr-BE" smtClean="0"/>
              <a:t>Voorwaarde: app moet compatibel zijn met het TOTP protocol (Time-based One Time Password)</a:t>
            </a:r>
          </a:p>
          <a:p>
            <a:r>
              <a:rPr lang="fr-BE" smtClean="0"/>
              <a:t>Voorbeelden van compatibele apps: Google Authenticator, Duo Mobile, Amazon AWS MFA en Authenticator</a:t>
            </a:r>
          </a:p>
          <a:p>
            <a:r>
              <a:rPr lang="fr-BE" smtClean="0"/>
              <a:t>Dergelijke apps zijn gratis verkrijgbaar in de app stores</a:t>
            </a:r>
            <a:endParaRPr lang="fr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09" y="1772816"/>
            <a:ext cx="2617389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TOTP via </a:t>
            </a:r>
            <a:r>
              <a:rPr lang="fr-BE" dirty="0" err="1" smtClean="0"/>
              <a:t>mobiele</a:t>
            </a:r>
            <a:r>
              <a:rPr lang="fr-BE" dirty="0" smtClean="0"/>
              <a:t> </a:t>
            </a:r>
            <a:r>
              <a:rPr lang="fr-BE" dirty="0" err="1" smtClean="0"/>
              <a:t>app</a:t>
            </a:r>
            <a:endParaRPr lang="nl-BE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229600" cy="19302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dirty="0" smtClean="0"/>
              <a:t>Om aan te melden</a:t>
            </a:r>
            <a:endParaRPr lang="fr-BE" dirty="0" smtClean="0"/>
          </a:p>
          <a:p>
            <a:r>
              <a:rPr lang="fr-BE" dirty="0" err="1" smtClean="0"/>
              <a:t>Stap</a:t>
            </a:r>
            <a:r>
              <a:rPr lang="fr-BE" dirty="0" smtClean="0"/>
              <a:t> 1: </a:t>
            </a:r>
            <a:r>
              <a:rPr lang="fr-BE" dirty="0" err="1" smtClean="0"/>
              <a:t>invullen</a:t>
            </a:r>
            <a:r>
              <a:rPr lang="fr-BE" dirty="0" smtClean="0"/>
              <a:t> </a:t>
            </a:r>
            <a:r>
              <a:rPr lang="fr-BE" dirty="0" err="1" smtClean="0"/>
              <a:t>gebruikersnaam</a:t>
            </a:r>
            <a:r>
              <a:rPr lang="fr-BE" dirty="0" smtClean="0"/>
              <a:t> en </a:t>
            </a:r>
            <a:r>
              <a:rPr lang="fr-BE" dirty="0" err="1" smtClean="0"/>
              <a:t>wachtwoord</a:t>
            </a:r>
            <a:endParaRPr lang="fr-BE" dirty="0" smtClean="0"/>
          </a:p>
          <a:p>
            <a:r>
              <a:rPr lang="fr-BE" dirty="0" err="1" smtClean="0"/>
              <a:t>Stap</a:t>
            </a:r>
            <a:r>
              <a:rPr lang="fr-BE" dirty="0" smtClean="0"/>
              <a:t> 2: </a:t>
            </a:r>
            <a:r>
              <a:rPr lang="fr-BE" dirty="0" err="1" smtClean="0"/>
              <a:t>invullen</a:t>
            </a:r>
            <a:r>
              <a:rPr lang="fr-BE" dirty="0" smtClean="0"/>
              <a:t> </a:t>
            </a:r>
            <a:r>
              <a:rPr lang="fr-BE" dirty="0" err="1" smtClean="0"/>
              <a:t>eenmalige</a:t>
            </a:r>
            <a:r>
              <a:rPr lang="fr-BE" dirty="0" smtClean="0"/>
              <a:t> code </a:t>
            </a:r>
            <a:r>
              <a:rPr lang="fr-BE" dirty="0" err="1" smtClean="0"/>
              <a:t>gegenereerd</a:t>
            </a:r>
            <a:r>
              <a:rPr lang="fr-BE" dirty="0" smtClean="0"/>
              <a:t> </a:t>
            </a:r>
            <a:r>
              <a:rPr lang="fr-BE" dirty="0" err="1" smtClean="0"/>
              <a:t>door</a:t>
            </a:r>
            <a:r>
              <a:rPr lang="fr-BE" dirty="0" smtClean="0"/>
              <a:t> de </a:t>
            </a:r>
            <a:r>
              <a:rPr lang="fr-BE" dirty="0" err="1" smtClean="0"/>
              <a:t>mobiele</a:t>
            </a:r>
            <a:r>
              <a:rPr lang="fr-BE" dirty="0" smtClean="0"/>
              <a:t> </a:t>
            </a:r>
            <a:r>
              <a:rPr lang="fr-BE" dirty="0" err="1" smtClean="0"/>
              <a:t>app</a:t>
            </a:r>
            <a:r>
              <a:rPr lang="fr-BE" dirty="0" smtClean="0"/>
              <a:t> (</a:t>
            </a:r>
            <a:r>
              <a:rPr lang="fr-BE" dirty="0" err="1" smtClean="0"/>
              <a:t>app</a:t>
            </a:r>
            <a:r>
              <a:rPr lang="fr-BE" dirty="0" smtClean="0"/>
              <a:t> </a:t>
            </a:r>
            <a:r>
              <a:rPr lang="fr-BE" dirty="0" err="1" smtClean="0"/>
              <a:t>genereert</a:t>
            </a:r>
            <a:r>
              <a:rPr lang="fr-BE" dirty="0" smtClean="0"/>
              <a:t> </a:t>
            </a:r>
            <a:r>
              <a:rPr lang="fr-BE" dirty="0" err="1" smtClean="0"/>
              <a:t>nieuwe</a:t>
            </a:r>
            <a:r>
              <a:rPr lang="fr-BE" dirty="0" smtClean="0"/>
              <a:t> code om de 30 sec)</a:t>
            </a:r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0" y="3667936"/>
            <a:ext cx="3672408" cy="228134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19865"/>
            <a:ext cx="3910618" cy="192130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55" y="5085184"/>
            <a:ext cx="3854177" cy="160221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 bwMode="auto">
          <a:xfrm rot="5400000">
            <a:off x="5229111" y="5470439"/>
            <a:ext cx="675339" cy="19210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 flipV="1">
            <a:off x="6245976" y="4482226"/>
            <a:ext cx="702288" cy="1683078"/>
          </a:xfrm>
          <a:prstGeom prst="curvedConnector2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5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TOTP via </a:t>
            </a:r>
            <a:r>
              <a:rPr lang="fr-BE" dirty="0" err="1" smtClean="0"/>
              <a:t>mobiele</a:t>
            </a:r>
            <a:r>
              <a:rPr lang="fr-BE" dirty="0" smtClean="0"/>
              <a:t> </a:t>
            </a:r>
            <a:r>
              <a:rPr lang="fr-BE" dirty="0" err="1" smtClean="0"/>
              <a:t>app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Compatibel</a:t>
            </a:r>
            <a:r>
              <a:rPr lang="fr-BE" dirty="0" smtClean="0"/>
              <a:t> met </a:t>
            </a:r>
            <a:r>
              <a:rPr lang="fr-BE" dirty="0" err="1" smtClean="0"/>
              <a:t>webtoepassingen</a:t>
            </a:r>
            <a:r>
              <a:rPr lang="fr-BE" dirty="0" smtClean="0"/>
              <a:t> op </a:t>
            </a:r>
            <a:r>
              <a:rPr lang="fr-BE" dirty="0" err="1" smtClean="0"/>
              <a:t>zowel</a:t>
            </a:r>
            <a:r>
              <a:rPr lang="fr-BE" dirty="0" smtClean="0"/>
              <a:t> </a:t>
            </a:r>
            <a:r>
              <a:rPr lang="fr-BE" dirty="0" err="1" smtClean="0"/>
              <a:t>mobiele</a:t>
            </a:r>
            <a:r>
              <a:rPr lang="fr-BE" dirty="0" smtClean="0"/>
              <a:t> </a:t>
            </a:r>
            <a:r>
              <a:rPr lang="fr-BE" dirty="0" err="1" smtClean="0"/>
              <a:t>als</a:t>
            </a:r>
            <a:r>
              <a:rPr lang="fr-BE" dirty="0" smtClean="0"/>
              <a:t> vaste </a:t>
            </a:r>
            <a:r>
              <a:rPr lang="fr-BE" dirty="0" err="1" smtClean="0"/>
              <a:t>toestellen</a:t>
            </a:r>
            <a:r>
              <a:rPr lang="fr-BE" dirty="0" smtClean="0"/>
              <a:t> (PC, laptop)</a:t>
            </a:r>
          </a:p>
          <a:p>
            <a:r>
              <a:rPr lang="fr-BE" dirty="0" err="1" smtClean="0"/>
              <a:t>Veiliger</a:t>
            </a:r>
            <a:r>
              <a:rPr lang="fr-BE" dirty="0" smtClean="0"/>
              <a:t> dan </a:t>
            </a:r>
            <a:r>
              <a:rPr lang="fr-BE" dirty="0" err="1" smtClean="0"/>
              <a:t>een</a:t>
            </a:r>
            <a:r>
              <a:rPr lang="fr-BE" dirty="0" smtClean="0"/>
              <a:t> </a:t>
            </a:r>
            <a:r>
              <a:rPr lang="fr-BE" dirty="0" err="1" smtClean="0"/>
              <a:t>wachtwoord</a:t>
            </a:r>
            <a:r>
              <a:rPr lang="fr-BE" dirty="0" smtClean="0"/>
              <a:t> op </a:t>
            </a:r>
            <a:r>
              <a:rPr lang="fr-BE" dirty="0" err="1" smtClean="0"/>
              <a:t>zich</a:t>
            </a:r>
            <a:endParaRPr lang="fr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err="1"/>
              <a:t>k</a:t>
            </a:r>
            <a:r>
              <a:rPr lang="fr-BE" dirty="0" err="1" smtClean="0"/>
              <a:t>ennisfactor</a:t>
            </a:r>
            <a:r>
              <a:rPr lang="fr-BE" dirty="0" smtClean="0"/>
              <a:t> = </a:t>
            </a:r>
            <a:r>
              <a:rPr lang="fr-BE" dirty="0" err="1" smtClean="0"/>
              <a:t>wachtwoord</a:t>
            </a:r>
            <a:endParaRPr lang="fr-B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err="1"/>
              <a:t>b</a:t>
            </a:r>
            <a:r>
              <a:rPr lang="fr-BE" dirty="0" err="1" smtClean="0"/>
              <a:t>ezitsfactor</a:t>
            </a:r>
            <a:r>
              <a:rPr lang="fr-BE" dirty="0" smtClean="0"/>
              <a:t> = </a:t>
            </a:r>
            <a:r>
              <a:rPr lang="fr-BE" dirty="0" err="1" smtClean="0"/>
              <a:t>toestel</a:t>
            </a:r>
            <a:r>
              <a:rPr lang="fr-BE" dirty="0" smtClean="0"/>
              <a:t> met </a:t>
            </a:r>
            <a:r>
              <a:rPr lang="fr-BE" dirty="0" err="1" smtClean="0"/>
              <a:t>geregistreerde</a:t>
            </a:r>
            <a:r>
              <a:rPr lang="fr-BE" dirty="0" smtClean="0"/>
              <a:t> </a:t>
            </a:r>
            <a:r>
              <a:rPr lang="fr-BE" dirty="0" err="1" smtClean="0"/>
              <a:t>mobiele</a:t>
            </a:r>
            <a:r>
              <a:rPr lang="fr-BE" dirty="0" smtClean="0"/>
              <a:t> </a:t>
            </a:r>
            <a:r>
              <a:rPr lang="fr-BE" dirty="0" err="1" smtClean="0"/>
              <a:t>app</a:t>
            </a:r>
            <a:endParaRPr lang="fr-BE" dirty="0" smtClean="0"/>
          </a:p>
          <a:p>
            <a:r>
              <a:rPr lang="fr-BE" dirty="0" err="1" smtClean="0"/>
              <a:t>Iets</a:t>
            </a:r>
            <a:r>
              <a:rPr lang="fr-BE" dirty="0" smtClean="0"/>
              <a:t> </a:t>
            </a:r>
            <a:r>
              <a:rPr lang="fr-BE" dirty="0" err="1" smtClean="0"/>
              <a:t>minder</a:t>
            </a:r>
            <a:r>
              <a:rPr lang="fr-BE" dirty="0" smtClean="0"/>
              <a:t> </a:t>
            </a:r>
            <a:r>
              <a:rPr lang="fr-BE" dirty="0" err="1" smtClean="0"/>
              <a:t>gebruiksvriendelijk</a:t>
            </a:r>
            <a:r>
              <a:rPr lang="fr-BE" dirty="0" smtClean="0"/>
              <a:t> </a:t>
            </a:r>
            <a:r>
              <a:rPr lang="fr-BE" dirty="0" err="1" smtClean="0"/>
              <a:t>ten</a:t>
            </a:r>
            <a:r>
              <a:rPr lang="fr-BE" dirty="0" smtClean="0"/>
              <a:t> </a:t>
            </a:r>
            <a:r>
              <a:rPr lang="fr-BE" dirty="0" err="1" smtClean="0"/>
              <a:t>opzichte</a:t>
            </a:r>
            <a:r>
              <a:rPr lang="fr-BE" dirty="0" smtClean="0"/>
              <a:t> van </a:t>
            </a:r>
            <a:r>
              <a:rPr lang="fr-BE" dirty="0" err="1" smtClean="0"/>
              <a:t>een</a:t>
            </a:r>
            <a:r>
              <a:rPr lang="fr-BE" dirty="0" smtClean="0"/>
              <a:t> </a:t>
            </a:r>
            <a:r>
              <a:rPr lang="fr-BE" dirty="0" err="1" smtClean="0"/>
              <a:t>wachtwoord</a:t>
            </a:r>
            <a:endParaRPr lang="fr-B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err="1"/>
              <a:t>e</a:t>
            </a:r>
            <a:r>
              <a:rPr lang="fr-BE" dirty="0" err="1" smtClean="0"/>
              <a:t>enmalige</a:t>
            </a:r>
            <a:r>
              <a:rPr lang="fr-BE" dirty="0" smtClean="0"/>
              <a:t> code </a:t>
            </a:r>
            <a:r>
              <a:rPr lang="fr-BE" dirty="0" err="1" smtClean="0"/>
              <a:t>overtypen</a:t>
            </a:r>
            <a:r>
              <a:rPr lang="fr-BE" dirty="0" smtClean="0"/>
              <a:t> of copy/</a:t>
            </a:r>
            <a:r>
              <a:rPr lang="fr-BE" dirty="0" err="1" smtClean="0"/>
              <a:t>pasten</a:t>
            </a:r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offic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81" y="1159901"/>
            <a:ext cx="685800" cy="914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32426" y="4186506"/>
            <a:ext cx="1107000" cy="597600"/>
          </a:xfrm>
          <a:prstGeom prst="roundRect">
            <a:avLst/>
          </a:prstGeom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Aanmelden activatiecode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32426" y="5804452"/>
            <a:ext cx="1107000" cy="864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/>
              <a:t>Activeren</a:t>
            </a:r>
            <a:endParaRPr lang="en-US" sz="1200" dirty="0"/>
          </a:p>
          <a:p>
            <a:pPr algn="ctr"/>
            <a:r>
              <a:rPr lang="en-US" sz="1200" dirty="0" err="1"/>
              <a:t>digitale</a:t>
            </a:r>
            <a:r>
              <a:rPr lang="en-US" sz="1200" dirty="0"/>
              <a:t> </a:t>
            </a:r>
            <a:r>
              <a:rPr lang="en-US" sz="1200" dirty="0" err="1"/>
              <a:t>sleutel</a:t>
            </a:r>
            <a:r>
              <a:rPr lang="en-US" sz="1200" dirty="0"/>
              <a:t>:</a:t>
            </a:r>
          </a:p>
          <a:p>
            <a:pPr algn="ctr"/>
            <a:r>
              <a:rPr lang="en-US" sz="1200" dirty="0" err="1"/>
              <a:t>Digitaal</a:t>
            </a:r>
            <a:r>
              <a:rPr lang="en-US" sz="1200" dirty="0"/>
              <a:t> token of </a:t>
            </a:r>
            <a:r>
              <a:rPr lang="en-US" sz="1200" dirty="0" err="1"/>
              <a:t>mobiel</a:t>
            </a:r>
            <a:r>
              <a:rPr lang="en-US" sz="1200" dirty="0"/>
              <a:t> app of SMS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32426" y="3395113"/>
            <a:ext cx="1107000" cy="59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/>
              <a:t>Klik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 err="1"/>
              <a:t>activatielink</a:t>
            </a:r>
            <a:endParaRPr lang="en-US" sz="1200" dirty="0"/>
          </a:p>
          <a:p>
            <a:pPr algn="ctr"/>
            <a:r>
              <a:rPr lang="en-US" sz="1200" dirty="0"/>
              <a:t>in email</a:t>
            </a:r>
          </a:p>
        </p:txBody>
      </p:sp>
      <p:pic>
        <p:nvPicPr>
          <p:cNvPr id="6" name="Picture 5" descr="icon_pcus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0" y="3450129"/>
            <a:ext cx="428625" cy="571500"/>
          </a:xfrm>
          <a:prstGeom prst="rect">
            <a:avLst/>
          </a:prstGeom>
        </p:spPr>
      </p:pic>
      <p:pic>
        <p:nvPicPr>
          <p:cNvPr id="10" name="Picture 9" descr="icon_user_walk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3" y="1331351"/>
            <a:ext cx="428625" cy="5715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086335" y="1434940"/>
            <a:ext cx="2927380" cy="368463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tIns="0" bIns="0" rtlCol="0">
            <a:noAutofit/>
          </a:bodyPr>
          <a:lstStyle/>
          <a:p>
            <a:r>
              <a:rPr lang="nl-BE" sz="1600" dirty="0"/>
              <a:t>Service desk, Gemeente, Registratiekantoor, Ambassades</a:t>
            </a:r>
            <a:endParaRPr lang="nl-BE" sz="1600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>
            <a:stCxn id="10" idx="3"/>
          </p:cNvCxnSpPr>
          <p:nvPr/>
        </p:nvCxnSpPr>
        <p:spPr>
          <a:xfrm>
            <a:off x="936558" y="1617102"/>
            <a:ext cx="3705292" cy="8499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640642" y="2005584"/>
            <a:ext cx="3601712" cy="1090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3600" rIns="0" bIns="93600" rtlCol="0" anchor="ctr"/>
          <a:lstStyle/>
          <a:p>
            <a:r>
              <a:rPr lang="en-US" sz="1000" dirty="0" err="1"/>
              <a:t>Identificatie</a:t>
            </a:r>
            <a:r>
              <a:rPr lang="en-US" sz="1000" dirty="0"/>
              <a:t> </a:t>
            </a:r>
            <a:r>
              <a:rPr lang="en-US" sz="1000" dirty="0" smtClean="0"/>
              <a:t>op basis van procedure conform</a:t>
            </a:r>
            <a:r>
              <a:rPr lang="en-US" sz="1000" dirty="0" smtClean="0"/>
              <a:t> </a:t>
            </a:r>
            <a:r>
              <a:rPr lang="en-US" sz="1000" dirty="0" err="1" smtClean="0"/>
              <a:t>eIDAS</a:t>
            </a:r>
            <a:r>
              <a:rPr lang="en-US" sz="1000" dirty="0" smtClean="0"/>
              <a:t> </a:t>
            </a:r>
            <a:r>
              <a:rPr lang="en-US" sz="1000" dirty="0"/>
              <a:t>(</a:t>
            </a:r>
            <a:r>
              <a:rPr lang="en-US" sz="1000" dirty="0" err="1"/>
              <a:t>eventueel</a:t>
            </a:r>
            <a:r>
              <a:rPr lang="en-US" sz="1000" dirty="0"/>
              <a:t> </a:t>
            </a:r>
            <a:r>
              <a:rPr lang="en-US" sz="1000" dirty="0" err="1"/>
              <a:t>aanmaak</a:t>
            </a:r>
            <a:r>
              <a:rPr lang="en-US" sz="1000" dirty="0"/>
              <a:t> van </a:t>
            </a:r>
            <a:r>
              <a:rPr lang="en-US" sz="1000" dirty="0" err="1" smtClean="0"/>
              <a:t>bisnummer</a:t>
            </a:r>
            <a:r>
              <a:rPr lang="en-US" sz="1000" dirty="0" smtClean="0"/>
              <a:t>)</a:t>
            </a:r>
            <a:endParaRPr lang="en-US" sz="1000" dirty="0"/>
          </a:p>
          <a:p>
            <a:r>
              <a:rPr lang="en-US" sz="1000" dirty="0" err="1"/>
              <a:t>Creatie</a:t>
            </a:r>
            <a:r>
              <a:rPr lang="en-US" sz="1000" dirty="0"/>
              <a:t> SMA </a:t>
            </a:r>
            <a:r>
              <a:rPr lang="en-US" sz="1000" dirty="0" err="1"/>
              <a:t>profiel</a:t>
            </a:r>
            <a:r>
              <a:rPr lang="en-US" sz="1000" dirty="0"/>
              <a:t> met </a:t>
            </a:r>
            <a:r>
              <a:rPr lang="en-US" sz="1000" dirty="0" err="1"/>
              <a:t>uniek</a:t>
            </a:r>
            <a:r>
              <a:rPr lang="en-US" sz="1000" dirty="0"/>
              <a:t> </a:t>
            </a:r>
            <a:r>
              <a:rPr lang="en-US" sz="1000" dirty="0" err="1"/>
              <a:t>emailadres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(</a:t>
            </a:r>
            <a:r>
              <a:rPr lang="en-US" sz="1000" dirty="0" err="1"/>
              <a:t>optioneel</a:t>
            </a:r>
            <a:r>
              <a:rPr lang="en-US" sz="1000" dirty="0"/>
              <a:t>) </a:t>
            </a:r>
            <a:r>
              <a:rPr lang="en-US" sz="1000" dirty="0" err="1"/>
              <a:t>mobiel</a:t>
            </a:r>
            <a:r>
              <a:rPr lang="en-US" sz="1000" dirty="0"/>
              <a:t> </a:t>
            </a:r>
            <a:r>
              <a:rPr lang="en-US" sz="1000" dirty="0" err="1" smtClean="0"/>
              <a:t>numme</a:t>
            </a:r>
            <a:endParaRPr lang="en-US" sz="1000" dirty="0"/>
          </a:p>
          <a:p>
            <a:r>
              <a:rPr lang="en-US" sz="1000" dirty="0" err="1"/>
              <a:t>Automatische</a:t>
            </a:r>
            <a:r>
              <a:rPr lang="en-US" sz="1000" dirty="0"/>
              <a:t> </a:t>
            </a:r>
            <a:r>
              <a:rPr lang="en-US" sz="1000" dirty="0" err="1"/>
              <a:t>aanmaak</a:t>
            </a:r>
            <a:r>
              <a:rPr lang="en-US" sz="1000" dirty="0"/>
              <a:t> </a:t>
            </a:r>
            <a:r>
              <a:rPr lang="en-US" sz="1000" dirty="0" err="1"/>
              <a:t>activatiecode</a:t>
            </a:r>
            <a:r>
              <a:rPr lang="en-US" sz="1000" dirty="0"/>
              <a:t> (4 x 5 </a:t>
            </a:r>
            <a:r>
              <a:rPr lang="en-US" sz="1000" dirty="0" err="1"/>
              <a:t>hoofdletters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cijfers</a:t>
            </a:r>
            <a:r>
              <a:rPr lang="en-US" sz="1000" dirty="0"/>
              <a:t>)</a:t>
            </a:r>
          </a:p>
          <a:p>
            <a:r>
              <a:rPr lang="en-US" sz="1000" dirty="0" err="1"/>
              <a:t>Versturen</a:t>
            </a:r>
            <a:r>
              <a:rPr lang="en-US" sz="1000" dirty="0"/>
              <a:t> email met </a:t>
            </a:r>
            <a:r>
              <a:rPr lang="en-US" sz="1000" dirty="0" err="1"/>
              <a:t>activatielink</a:t>
            </a:r>
            <a:r>
              <a:rPr lang="en-US" sz="1000" dirty="0"/>
              <a:t> (48 </a:t>
            </a:r>
            <a:r>
              <a:rPr lang="en-US" sz="1000" dirty="0" err="1"/>
              <a:t>uur</a:t>
            </a:r>
            <a:r>
              <a:rPr lang="en-US" sz="1000" dirty="0"/>
              <a:t> </a:t>
            </a:r>
            <a:r>
              <a:rPr lang="en-US" sz="1000" dirty="0" err="1"/>
              <a:t>geldig</a:t>
            </a:r>
            <a:r>
              <a:rPr lang="en-US" sz="1000" dirty="0"/>
              <a:t>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11408" y="3690034"/>
            <a:ext cx="849427" cy="369332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tIns="0" bIns="0" rtlCol="0">
            <a:spAutoFit/>
          </a:bodyPr>
          <a:lstStyle/>
          <a:p>
            <a:r>
              <a:rPr lang="nl-BE" sz="1200"/>
              <a:t>papieren kopie</a:t>
            </a:r>
          </a:p>
        </p:txBody>
      </p:sp>
      <p:pic>
        <p:nvPicPr>
          <p:cNvPr id="57" name="Picture 56" descr="icon_user_walk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75" y="2256310"/>
            <a:ext cx="428625" cy="571500"/>
          </a:xfrm>
          <a:prstGeom prst="rect">
            <a:avLst/>
          </a:prstGeom>
        </p:spPr>
      </p:pic>
      <p:sp>
        <p:nvSpPr>
          <p:cNvPr id="58" name="Oval 57"/>
          <p:cNvSpPr/>
          <p:nvPr/>
        </p:nvSpPr>
        <p:spPr>
          <a:xfrm>
            <a:off x="8528801" y="2096880"/>
            <a:ext cx="189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" rIns="0" bIns="46800" rtlCol="0" anchor="ctr"/>
          <a:lstStyle/>
          <a:p>
            <a:pPr algn="ctr"/>
            <a:r>
              <a:rPr lang="en-US" sz="1400" dirty="0"/>
              <a:t>1</a:t>
            </a:r>
          </a:p>
        </p:txBody>
      </p:sp>
      <p:cxnSp>
        <p:nvCxnSpPr>
          <p:cNvPr id="60" name="Straight Arrow Connector 59"/>
          <p:cNvCxnSpPr>
            <a:stCxn id="57" idx="1"/>
            <a:endCxn id="6" idx="0"/>
          </p:cNvCxnSpPr>
          <p:nvPr/>
        </p:nvCxnSpPr>
        <p:spPr>
          <a:xfrm rot="10800000" flipV="1">
            <a:off x="696894" y="2542060"/>
            <a:ext cx="2506682" cy="908069"/>
          </a:xfrm>
          <a:prstGeom prst="bentConnector2">
            <a:avLst/>
          </a:prstGeom>
          <a:ln w="9525">
            <a:solidFill>
              <a:schemeClr val="tx1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ded Corner 1"/>
          <p:cNvSpPr/>
          <p:nvPr/>
        </p:nvSpPr>
        <p:spPr>
          <a:xfrm>
            <a:off x="3077639" y="2847538"/>
            <a:ext cx="684321" cy="842496"/>
          </a:xfrm>
          <a:prstGeom prst="foldedCorner">
            <a:avLst>
              <a:gd name="adj" fmla="val 21631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46800" rtlCol="0" anchor="ctr"/>
          <a:lstStyle/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Activatie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-code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________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_____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4306873" y="1313915"/>
            <a:ext cx="9525" cy="547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543760" y="1313915"/>
            <a:ext cx="9525" cy="547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1"/>
            <a:endCxn id="57" idx="3"/>
          </p:cNvCxnSpPr>
          <p:nvPr/>
        </p:nvCxnSpPr>
        <p:spPr>
          <a:xfrm flipH="1" flipV="1">
            <a:off x="3632200" y="2542061"/>
            <a:ext cx="1008442" cy="8791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1132426" y="4973114"/>
            <a:ext cx="1107000" cy="59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/>
              <a:t>Kiezen</a:t>
            </a:r>
            <a:r>
              <a:rPr lang="en-US" sz="1200" dirty="0"/>
              <a:t> </a:t>
            </a:r>
            <a:r>
              <a:rPr lang="en-US" sz="1200" dirty="0" err="1"/>
              <a:t>gebruikersnaam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wachtwoord</a:t>
            </a:r>
            <a:endParaRPr lang="en-US" sz="1200" dirty="0"/>
          </a:p>
        </p:txBody>
      </p:sp>
      <p:cxnSp>
        <p:nvCxnSpPr>
          <p:cNvPr id="87" name="Straight Arrow Connector 86"/>
          <p:cNvCxnSpPr>
            <a:stCxn id="4" idx="3"/>
            <a:endCxn id="3" idx="1"/>
          </p:cNvCxnSpPr>
          <p:nvPr/>
        </p:nvCxnSpPr>
        <p:spPr>
          <a:xfrm>
            <a:off x="2239426" y="4485306"/>
            <a:ext cx="3245799" cy="0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6" idx="3"/>
            <a:endCxn id="40" idx="1"/>
          </p:cNvCxnSpPr>
          <p:nvPr/>
        </p:nvCxnSpPr>
        <p:spPr>
          <a:xfrm>
            <a:off x="2239426" y="5271914"/>
            <a:ext cx="3245799" cy="0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8" idx="3"/>
            <a:endCxn id="41" idx="1"/>
          </p:cNvCxnSpPr>
          <p:nvPr/>
        </p:nvCxnSpPr>
        <p:spPr>
          <a:xfrm flipV="1">
            <a:off x="2239426" y="6211658"/>
            <a:ext cx="3245799" cy="25248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ight Brace 145"/>
          <p:cNvSpPr/>
          <p:nvPr/>
        </p:nvSpPr>
        <p:spPr>
          <a:xfrm>
            <a:off x="8270046" y="1351101"/>
            <a:ext cx="184120" cy="1745019"/>
          </a:xfrm>
          <a:prstGeom prst="rightBrace">
            <a:avLst>
              <a:gd name="adj1" fmla="val 6388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8428703" y="3731365"/>
            <a:ext cx="349323" cy="2769989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tIns="0" bIns="0" rtlCol="0">
            <a:spAutoFit/>
          </a:bodyPr>
          <a:lstStyle/>
          <a:p>
            <a:pPr algn="ctr"/>
            <a:r>
              <a:rPr lang="nl-BE" sz="2000"/>
              <a:t>A</a:t>
            </a:r>
          </a:p>
          <a:p>
            <a:pPr algn="ctr"/>
            <a:r>
              <a:rPr lang="nl-BE" sz="2000"/>
              <a:t>C</a:t>
            </a:r>
          </a:p>
          <a:p>
            <a:pPr algn="ctr"/>
            <a:r>
              <a:rPr lang="nl-BE" sz="2000"/>
              <a:t>T</a:t>
            </a:r>
          </a:p>
          <a:p>
            <a:pPr algn="ctr"/>
            <a:r>
              <a:rPr lang="nl-BE" sz="2000"/>
              <a:t>I</a:t>
            </a:r>
          </a:p>
          <a:p>
            <a:pPr algn="ctr"/>
            <a:r>
              <a:rPr lang="nl-BE" sz="2000"/>
              <a:t>V</a:t>
            </a:r>
          </a:p>
          <a:p>
            <a:pPr algn="ctr"/>
            <a:r>
              <a:rPr lang="nl-BE" sz="2000"/>
              <a:t>A</a:t>
            </a:r>
          </a:p>
          <a:p>
            <a:pPr algn="ctr"/>
            <a:r>
              <a:rPr lang="nl-BE" sz="2000"/>
              <a:t>T</a:t>
            </a:r>
          </a:p>
          <a:p>
            <a:pPr algn="ctr"/>
            <a:r>
              <a:rPr lang="nl-BE" sz="2000"/>
              <a:t>I</a:t>
            </a:r>
          </a:p>
          <a:p>
            <a:pPr algn="ctr"/>
            <a:r>
              <a:rPr lang="nl-BE" sz="2000"/>
              <a:t>E</a:t>
            </a:r>
          </a:p>
        </p:txBody>
      </p:sp>
      <p:sp>
        <p:nvSpPr>
          <p:cNvPr id="149" name="Right Brace 148"/>
          <p:cNvSpPr/>
          <p:nvPr/>
        </p:nvSpPr>
        <p:spPr>
          <a:xfrm>
            <a:off x="8282717" y="3234267"/>
            <a:ext cx="171450" cy="3539067"/>
          </a:xfrm>
          <a:prstGeom prst="rightBrace">
            <a:avLst>
              <a:gd name="adj1" fmla="val 6388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85225" y="4211706"/>
            <a:ext cx="883858" cy="54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FAS scherm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485225" y="4998314"/>
            <a:ext cx="883858" cy="54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SMA </a:t>
            </a:r>
            <a:r>
              <a:rPr lang="en-US" dirty="0" err="1">
                <a:solidFill>
                  <a:schemeClr val="tx1"/>
                </a:solidFill>
              </a:rPr>
              <a:t>scherm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85225" y="5938058"/>
            <a:ext cx="883858" cy="54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SMA </a:t>
            </a:r>
            <a:r>
              <a:rPr lang="en-US" dirty="0" err="1">
                <a:solidFill>
                  <a:schemeClr val="tx1"/>
                </a:solidFill>
              </a:rPr>
              <a:t>scherm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Alternate Process 54"/>
          <p:cNvSpPr/>
          <p:nvPr/>
        </p:nvSpPr>
        <p:spPr>
          <a:xfrm>
            <a:off x="1085851" y="3310467"/>
            <a:ext cx="1200150" cy="3462866"/>
          </a:xfrm>
          <a:prstGeom prst="flowChartAlternateProcess">
            <a:avLst/>
          </a:prstGeom>
          <a:noFill/>
          <a:ln w="12700">
            <a:solidFill>
              <a:srgbClr val="41719C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bIns="46800" rtlCol="0" anchor="t" anchorCtr="0"/>
          <a:lstStyle/>
          <a:p>
            <a:pPr algn="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8497304" y="3454417"/>
            <a:ext cx="189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" rIns="0" bIns="46800"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50066" y="4221088"/>
            <a:ext cx="1892288" cy="553998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tIns="0" bIns="0" rtlCol="0">
            <a:spAutoFit/>
          </a:bodyPr>
          <a:lstStyle/>
          <a:p>
            <a:r>
              <a:rPr lang="nl-BE" sz="1200" dirty="0"/>
              <a:t>sms wordt verstuurd indien mobiel nummer gekend is en Belgisch (+32)</a:t>
            </a:r>
          </a:p>
        </p:txBody>
      </p:sp>
      <p:cxnSp>
        <p:nvCxnSpPr>
          <p:cNvPr id="35" name="Straight Arrow Connector 34"/>
          <p:cNvCxnSpPr>
            <a:stCxn id="3" idx="2"/>
            <a:endCxn id="40" idx="0"/>
          </p:cNvCxnSpPr>
          <p:nvPr/>
        </p:nvCxnSpPr>
        <p:spPr>
          <a:xfrm>
            <a:off x="5927154" y="4758906"/>
            <a:ext cx="0" cy="239408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0" idx="2"/>
            <a:endCxn id="41" idx="0"/>
          </p:cNvCxnSpPr>
          <p:nvPr/>
        </p:nvCxnSpPr>
        <p:spPr>
          <a:xfrm>
            <a:off x="5927154" y="5545514"/>
            <a:ext cx="0" cy="392544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87663" y="3851756"/>
            <a:ext cx="1053835" cy="369332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tIns="0" bIns="0" rtlCol="0">
            <a:spAutoFit/>
          </a:bodyPr>
          <a:lstStyle/>
          <a:p>
            <a:pPr algn="ctr"/>
            <a:r>
              <a:rPr lang="nl-BE" sz="1200" dirty="0"/>
              <a:t>max 3 pogingen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Niet-</a:t>
            </a:r>
            <a:r>
              <a:rPr lang="nl-BE" dirty="0" err="1" smtClean="0"/>
              <a:t>eID</a:t>
            </a:r>
            <a:r>
              <a:rPr lang="nl-BE" dirty="0" smtClean="0"/>
              <a:t>-houders</a:t>
            </a:r>
            <a:endParaRPr lang="en-US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6711265" y="908720"/>
            <a:ext cx="1763468" cy="4728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b="1" dirty="0"/>
              <a:t>Basis scenario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/>
          <a:lstStyle/>
          <a:p>
            <a:fld id="{BAADB71D-6A6A-403E-B8B0-DAC18C9A03D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2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</a:t>
            </a:r>
            <a:r>
              <a:rPr lang="nl-BE" dirty="0" smtClean="0"/>
              <a:t>trategische personeelsplanning of SPP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940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Voordelen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De huidige digitale sleutels (gebruikersnaam</a:t>
            </a:r>
            <a:r>
              <a:rPr lang="nl-BE" dirty="0" smtClean="0"/>
              <a:t>/ wachtwoord </a:t>
            </a:r>
            <a:r>
              <a:rPr lang="nl-BE" dirty="0" smtClean="0"/>
              <a:t>+ token, of SMS, of mobiele app, of digitaal certificaat) worden voor de </a:t>
            </a:r>
            <a:r>
              <a:rPr lang="nl-BE" dirty="0" err="1" smtClean="0"/>
              <a:t>eID</a:t>
            </a:r>
            <a:r>
              <a:rPr lang="nl-BE" dirty="0" smtClean="0"/>
              <a:t>-houders en niet-</a:t>
            </a:r>
            <a:r>
              <a:rPr lang="nl-BE" dirty="0" err="1" smtClean="0"/>
              <a:t>eID</a:t>
            </a:r>
            <a:r>
              <a:rPr lang="nl-BE" dirty="0" smtClean="0"/>
              <a:t>-houders identiek aangeboden (vorm/proces)</a:t>
            </a:r>
          </a:p>
          <a:p>
            <a:r>
              <a:rPr lang="nl-BE" dirty="0" smtClean="0"/>
              <a:t>Papieren </a:t>
            </a:r>
            <a:r>
              <a:rPr lang="nl-BE" dirty="0" smtClean="0"/>
              <a:t>token wordt </a:t>
            </a:r>
            <a:r>
              <a:rPr lang="nl-BE" dirty="0" smtClean="0"/>
              <a:t>niet meer gepromoot (de niet-</a:t>
            </a:r>
            <a:r>
              <a:rPr lang="nl-BE" dirty="0" err="1" smtClean="0"/>
              <a:t>eID</a:t>
            </a:r>
            <a:r>
              <a:rPr lang="nl-BE" dirty="0" smtClean="0"/>
              <a:t>-houder kan kiezen welke sleutels hij activeert)</a:t>
            </a:r>
          </a:p>
          <a:p>
            <a:r>
              <a:rPr lang="nl-BE" dirty="0" smtClean="0"/>
              <a:t>Eénduidig en eenvoudig proces voor de registratiekantoren:</a:t>
            </a:r>
          </a:p>
          <a:p>
            <a:pPr lvl="1"/>
            <a:r>
              <a:rPr lang="nl-BE" dirty="0"/>
              <a:t>w</a:t>
            </a:r>
            <a:r>
              <a:rPr lang="nl-BE" dirty="0" smtClean="0"/>
              <a:t>erkwijze: 1) identificatie 2) overhandigen van activatiecode</a:t>
            </a:r>
          </a:p>
          <a:p>
            <a:pPr lvl="1"/>
            <a:r>
              <a:rPr lang="nl-BE" dirty="0"/>
              <a:t>b</a:t>
            </a:r>
            <a:r>
              <a:rPr lang="nl-BE" dirty="0" smtClean="0"/>
              <a:t>eperkte opleiding</a:t>
            </a:r>
            <a:endParaRPr lang="nl-BE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/>
          <a:lstStyle/>
          <a:p>
            <a:fld id="{BAADB71D-6A6A-403E-B8B0-DAC18C9A03D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81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Aandachtspunten </a:t>
            </a:r>
            <a:r>
              <a:rPr lang="nl-BE" dirty="0" err="1"/>
              <a:t>ivm</a:t>
            </a:r>
            <a:r>
              <a:rPr lang="nl-BE" dirty="0"/>
              <a:t> uitrol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/>
              <a:t>Bestaande registratiekantoren:</a:t>
            </a:r>
          </a:p>
          <a:p>
            <a:pPr lvl="1"/>
            <a:r>
              <a:rPr lang="nl-BE" dirty="0"/>
              <a:t>3 FODFIN registratiekantoren (</a:t>
            </a:r>
            <a:r>
              <a:rPr lang="nl-BE" dirty="0" smtClean="0"/>
              <a:t>incl. </a:t>
            </a:r>
            <a:r>
              <a:rPr lang="nl-BE" dirty="0"/>
              <a:t>aanmaak </a:t>
            </a:r>
            <a:r>
              <a:rPr lang="nl-BE" dirty="0" smtClean="0"/>
              <a:t>bisnummers): </a:t>
            </a:r>
            <a:r>
              <a:rPr lang="nl-BE" dirty="0"/>
              <a:t>beperkt tot TOW gebruikers</a:t>
            </a:r>
          </a:p>
          <a:p>
            <a:pPr lvl="1"/>
            <a:r>
              <a:rPr lang="nl-BE" dirty="0"/>
              <a:t>1 SZ registratiekantoor (</a:t>
            </a:r>
            <a:r>
              <a:rPr lang="nl-BE" dirty="0" smtClean="0"/>
              <a:t>incl. </a:t>
            </a:r>
            <a:r>
              <a:rPr lang="nl-BE" dirty="0"/>
              <a:t>aanmaak </a:t>
            </a:r>
            <a:r>
              <a:rPr lang="nl-BE" dirty="0" smtClean="0"/>
              <a:t>bisnummers): </a:t>
            </a:r>
            <a:r>
              <a:rPr lang="nl-BE" dirty="0"/>
              <a:t>beperkt tot </a:t>
            </a:r>
            <a:r>
              <a:rPr lang="nl-BE" dirty="0" err="1"/>
              <a:t>Student@Work</a:t>
            </a:r>
            <a:r>
              <a:rPr lang="nl-BE" dirty="0"/>
              <a:t> gebruikers</a:t>
            </a:r>
          </a:p>
          <a:p>
            <a:pPr lvl="1"/>
            <a:r>
              <a:rPr lang="nl-BE" dirty="0"/>
              <a:t>VO registratiekantoren (</a:t>
            </a:r>
            <a:r>
              <a:rPr lang="nl-BE" dirty="0" smtClean="0"/>
              <a:t>incl. </a:t>
            </a:r>
            <a:r>
              <a:rPr lang="nl-BE" dirty="0"/>
              <a:t>aanmaak </a:t>
            </a:r>
            <a:r>
              <a:rPr lang="nl-BE" dirty="0" smtClean="0"/>
              <a:t>bisnummers): </a:t>
            </a:r>
            <a:r>
              <a:rPr lang="nl-BE" dirty="0"/>
              <a:t>beperkt tot VO gebruikers</a:t>
            </a:r>
          </a:p>
          <a:p>
            <a:pPr lvl="1"/>
            <a:r>
              <a:rPr lang="nl-BE" dirty="0"/>
              <a:t>130 gemeentes: beperkt tot </a:t>
            </a:r>
            <a:r>
              <a:rPr lang="nl-BE" dirty="0" smtClean="0"/>
              <a:t>niet-</a:t>
            </a:r>
            <a:r>
              <a:rPr lang="nl-BE" dirty="0" err="1" smtClean="0"/>
              <a:t>eID</a:t>
            </a:r>
            <a:r>
              <a:rPr lang="nl-BE" dirty="0" smtClean="0"/>
              <a:t>-houders </a:t>
            </a:r>
            <a:r>
              <a:rPr lang="nl-BE" dirty="0"/>
              <a:t>die reeds een nationaal nummer hebben</a:t>
            </a:r>
          </a:p>
          <a:p>
            <a:pPr lvl="1"/>
            <a:r>
              <a:rPr lang="nl-BE" dirty="0"/>
              <a:t>Fedict: beperkt tot n</a:t>
            </a:r>
            <a:r>
              <a:rPr lang="nl-BE" dirty="0" smtClean="0"/>
              <a:t>iet-</a:t>
            </a:r>
            <a:r>
              <a:rPr lang="nl-BE" dirty="0" err="1" smtClean="0"/>
              <a:t>eID</a:t>
            </a:r>
            <a:r>
              <a:rPr lang="nl-BE" dirty="0" smtClean="0"/>
              <a:t>-houders </a:t>
            </a:r>
            <a:r>
              <a:rPr lang="nl-BE" dirty="0"/>
              <a:t>die reeds een nationaal nummer hebben</a:t>
            </a:r>
          </a:p>
          <a:p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netwerk van registratiekantoren? Te </a:t>
            </a:r>
            <a:r>
              <a:rPr lang="nl-BE" dirty="0" smtClean="0"/>
              <a:t>bepalen/te organiseren</a:t>
            </a:r>
            <a:r>
              <a:rPr lang="nl-BE" dirty="0"/>
              <a:t> </a:t>
            </a:r>
            <a:r>
              <a:rPr lang="nl-BE" dirty="0" smtClean="0"/>
              <a:t>!</a:t>
            </a:r>
            <a:endParaRPr lang="nl-BE" dirty="0"/>
          </a:p>
          <a:p>
            <a:pPr lvl="1"/>
            <a:r>
              <a:rPr lang="nl-BE" dirty="0"/>
              <a:t>(Alle?) Gemeentes</a:t>
            </a:r>
          </a:p>
          <a:p>
            <a:pPr lvl="1"/>
            <a:r>
              <a:rPr lang="nl-BE" dirty="0"/>
              <a:t>Ambassades en consulaten</a:t>
            </a:r>
          </a:p>
          <a:p>
            <a:pPr lvl="1"/>
            <a:r>
              <a:rPr lang="nl-BE" dirty="0"/>
              <a:t>Eventueel registratiekantoren opgezet door overheidsinstanties</a:t>
            </a:r>
          </a:p>
          <a:p>
            <a:pPr lvl="1"/>
            <a:r>
              <a:rPr lang="nl-BE" dirty="0"/>
              <a:t>FOD </a:t>
            </a:r>
            <a:r>
              <a:rPr lang="nl-BE" dirty="0" err="1"/>
              <a:t>BiZA</a:t>
            </a:r>
            <a:r>
              <a:rPr lang="nl-BE" dirty="0"/>
              <a:t> definieert pilootproject</a:t>
            </a:r>
          </a:p>
          <a:p>
            <a:pPr lvl="1"/>
            <a:r>
              <a:rPr lang="nl-BE" dirty="0"/>
              <a:t>…</a:t>
            </a:r>
          </a:p>
          <a:p>
            <a:pPr marL="0" indent="0">
              <a:buNone/>
            </a:pPr>
            <a:endParaRPr lang="nl-BE" dirty="0"/>
          </a:p>
          <a:p>
            <a:pPr lvl="1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/>
          <a:lstStyle/>
          <a:p>
            <a:fld id="{BAADB71D-6A6A-403E-B8B0-DAC18C9A03D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4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TOTP </a:t>
            </a:r>
            <a:r>
              <a:rPr lang="fr-BE" dirty="0"/>
              <a:t>via </a:t>
            </a:r>
            <a:r>
              <a:rPr lang="fr-BE" dirty="0" err="1"/>
              <a:t>mobiele</a:t>
            </a:r>
            <a:r>
              <a:rPr lang="fr-BE" dirty="0"/>
              <a:t> </a:t>
            </a:r>
            <a:r>
              <a:rPr lang="fr-BE" dirty="0" err="1" smtClean="0"/>
              <a:t>app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Log_in_on_smartphone_or_tablet_with_security_code_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691" y="1435394"/>
            <a:ext cx="8943556" cy="5030750"/>
          </a:xfrm>
        </p:spPr>
      </p:pic>
    </p:spTree>
    <p:extLst>
      <p:ext uri="{BB962C8B-B14F-4D97-AF65-F5344CB8AC3E}">
        <p14:creationId xmlns:p14="http://schemas.microsoft.com/office/powerpoint/2010/main" val="37268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 err="1" smtClean="0"/>
              <a:t>Huidig</a:t>
            </a:r>
            <a:r>
              <a:rPr lang="fr-BE" sz="3600" dirty="0" smtClean="0"/>
              <a:t> </a:t>
            </a:r>
            <a:r>
              <a:rPr lang="fr-BE" sz="3600" dirty="0" err="1" smtClean="0"/>
              <a:t>gebruikersreglement</a:t>
            </a:r>
            <a:r>
              <a:rPr lang="fr-BE" sz="3600" dirty="0" smtClean="0"/>
              <a:t> burgers</a:t>
            </a:r>
            <a:endParaRPr lang="nl-BE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85" y="1572812"/>
            <a:ext cx="371475" cy="85725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193268"/>
              </p:ext>
            </p:extLst>
          </p:nvPr>
        </p:nvGraphicFramePr>
        <p:xfrm>
          <a:off x="1592285" y="1510096"/>
          <a:ext cx="2592288" cy="9199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1996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 anchor="ctr"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eID</a:t>
                      </a:r>
                      <a:r>
                        <a:rPr lang="fr-BE" sz="1400" dirty="0" smtClean="0"/>
                        <a:t> + PIN-code met </a:t>
                      </a:r>
                      <a:r>
                        <a:rPr lang="fr-BE" sz="1400" dirty="0" err="1" smtClean="0"/>
                        <a:t>verbonden</a:t>
                      </a:r>
                      <a:r>
                        <a:rPr lang="fr-BE" sz="1400" dirty="0" smtClean="0"/>
                        <a:t> </a:t>
                      </a:r>
                      <a:r>
                        <a:rPr lang="fr-BE" sz="1400" dirty="0" err="1" smtClean="0"/>
                        <a:t>kaart-lezer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82021"/>
              </p:ext>
            </p:extLst>
          </p:nvPr>
        </p:nvGraphicFramePr>
        <p:xfrm>
          <a:off x="1592285" y="2474594"/>
          <a:ext cx="2592288" cy="9199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1996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 anchor="ctr"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eID</a:t>
                      </a:r>
                      <a:r>
                        <a:rPr lang="fr-BE" sz="1400" dirty="0" smtClean="0"/>
                        <a:t> + PIN-code</a:t>
                      </a:r>
                      <a:r>
                        <a:rPr lang="fr-BE" sz="1400" baseline="0" dirty="0" smtClean="0"/>
                        <a:t> met </a:t>
                      </a:r>
                      <a:r>
                        <a:rPr lang="fr-BE" sz="1400" dirty="0" err="1" smtClean="0"/>
                        <a:t>draadloze</a:t>
                      </a:r>
                      <a:r>
                        <a:rPr lang="fr-BE" sz="1400" dirty="0" smtClean="0"/>
                        <a:t> </a:t>
                      </a:r>
                      <a:r>
                        <a:rPr lang="fr-BE" sz="1400" dirty="0" err="1" smtClean="0"/>
                        <a:t>kaartlezer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6" y="2594899"/>
            <a:ext cx="371475" cy="74295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30173"/>
              </p:ext>
            </p:extLst>
          </p:nvPr>
        </p:nvGraphicFramePr>
        <p:xfrm>
          <a:off x="4337133" y="3441042"/>
          <a:ext cx="2592288" cy="947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3610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err="1" smtClean="0"/>
                        <a:t>Beveiligingscode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via SMS, </a:t>
                      </a:r>
                      <a:r>
                        <a:rPr lang="fr-BE" sz="1400" baseline="0" dirty="0" err="1" smtClean="0"/>
                        <a:t>gebruikersnaam</a:t>
                      </a:r>
                      <a:r>
                        <a:rPr lang="fr-BE" sz="1400" baseline="0" dirty="0" smtClean="0"/>
                        <a:t> 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444801"/>
              </p:ext>
            </p:extLst>
          </p:nvPr>
        </p:nvGraphicFramePr>
        <p:xfrm>
          <a:off x="1590196" y="3441042"/>
          <a:ext cx="2592288" cy="947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3610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err="1" smtClean="0"/>
                        <a:t>Beveiligingscode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via </a:t>
                      </a:r>
                      <a:r>
                        <a:rPr lang="fr-BE" sz="1400" baseline="0" dirty="0" err="1" smtClean="0"/>
                        <a:t>mobiele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baseline="0" dirty="0" err="1" smtClean="0"/>
                        <a:t>app</a:t>
                      </a:r>
                      <a:r>
                        <a:rPr lang="fr-BE" sz="1400" baseline="0" dirty="0" smtClean="0"/>
                        <a:t>, </a:t>
                      </a:r>
                      <a:r>
                        <a:rPr lang="fr-BE" sz="1400" baseline="0" dirty="0" err="1" smtClean="0"/>
                        <a:t>gebruikersnaam</a:t>
                      </a:r>
                      <a:r>
                        <a:rPr lang="fr-BE" sz="1400" baseline="0" dirty="0" smtClean="0"/>
                        <a:t> 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17" y="3587374"/>
            <a:ext cx="501884" cy="6434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23" y="3586894"/>
            <a:ext cx="502632" cy="644400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820439"/>
              </p:ext>
            </p:extLst>
          </p:nvPr>
        </p:nvGraphicFramePr>
        <p:xfrm>
          <a:off x="1592285" y="5389777"/>
          <a:ext cx="2592288" cy="8640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86409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Gebruikersnaam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82" y="5556302"/>
            <a:ext cx="409539" cy="40953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8377" y="119675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err="1" smtClean="0"/>
              <a:t>Sterk</a:t>
            </a:r>
            <a:endParaRPr lang="nl-BE" dirty="0"/>
          </a:p>
        </p:txBody>
      </p:sp>
      <p:sp>
        <p:nvSpPr>
          <p:cNvPr id="25" name="TextBox 24"/>
          <p:cNvSpPr txBox="1"/>
          <p:nvPr/>
        </p:nvSpPr>
        <p:spPr>
          <a:xfrm>
            <a:off x="827584" y="606139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mtClean="0"/>
              <a:t>Zwak</a:t>
            </a:r>
            <a:endParaRPr lang="nl-BE"/>
          </a:p>
        </p:txBody>
      </p:sp>
      <p:sp>
        <p:nvSpPr>
          <p:cNvPr id="26" name="Up-Down Arrow 25"/>
          <p:cNvSpPr/>
          <p:nvPr/>
        </p:nvSpPr>
        <p:spPr>
          <a:xfrm>
            <a:off x="1043608" y="1566084"/>
            <a:ext cx="288032" cy="45766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43334"/>
              </p:ext>
            </p:extLst>
          </p:nvPr>
        </p:nvGraphicFramePr>
        <p:xfrm>
          <a:off x="1592285" y="4421181"/>
          <a:ext cx="2592288" cy="947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1996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err="1" smtClean="0"/>
                        <a:t>Beveiligingscode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op papier (</a:t>
                      </a:r>
                      <a:r>
                        <a:rPr lang="fr-BE" sz="1400" baseline="0" dirty="0" err="1" smtClean="0"/>
                        <a:t>token</a:t>
                      </a:r>
                      <a:r>
                        <a:rPr lang="fr-BE" sz="1400" baseline="0" dirty="0" smtClean="0"/>
                        <a:t>), </a:t>
                      </a:r>
                      <a:r>
                        <a:rPr lang="fr-BE" sz="1400" baseline="0" dirty="0" err="1" smtClean="0"/>
                        <a:t>gebruikersnaam</a:t>
                      </a:r>
                      <a:r>
                        <a:rPr lang="fr-BE" sz="1400" baseline="0" dirty="0" smtClean="0"/>
                        <a:t> 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83" y="4743441"/>
            <a:ext cx="447602" cy="275447"/>
          </a:xfrm>
          <a:prstGeom prst="rect">
            <a:avLst/>
          </a:prstGeom>
        </p:spPr>
      </p:pic>
      <p:sp>
        <p:nvSpPr>
          <p:cNvPr id="28" name="Right Brace 27"/>
          <p:cNvSpPr/>
          <p:nvPr/>
        </p:nvSpPr>
        <p:spPr>
          <a:xfrm>
            <a:off x="7092280" y="1469833"/>
            <a:ext cx="216024" cy="18530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68344" y="2204864"/>
            <a:ext cx="108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Niveau d)</a:t>
            </a:r>
            <a:endParaRPr lang="en-US" dirty="0"/>
          </a:p>
        </p:txBody>
      </p:sp>
      <p:sp>
        <p:nvSpPr>
          <p:cNvPr id="33" name="Right Brace 32"/>
          <p:cNvSpPr/>
          <p:nvPr/>
        </p:nvSpPr>
        <p:spPr>
          <a:xfrm>
            <a:off x="7101677" y="5338125"/>
            <a:ext cx="201774" cy="9361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>
          <a:xfrm>
            <a:off x="7074894" y="3416516"/>
            <a:ext cx="228557" cy="18601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92388" y="4161938"/>
            <a:ext cx="105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Niveau c)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68344" y="5621510"/>
            <a:ext cx="108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Niveau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3600" dirty="0" err="1" smtClean="0"/>
              <a:t>Gebruikersreglement</a:t>
            </a:r>
            <a:r>
              <a:rPr lang="fr-BE" sz="3600" dirty="0" smtClean="0"/>
              <a:t> burgers </a:t>
            </a:r>
            <a:r>
              <a:rPr lang="fr-BE" sz="3600" dirty="0" err="1" smtClean="0"/>
              <a:t>vanaf</a:t>
            </a:r>
            <a:r>
              <a:rPr lang="fr-BE" sz="3600" dirty="0" smtClean="0"/>
              <a:t> 4/2017</a:t>
            </a:r>
            <a:endParaRPr lang="nl-BE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85" y="1572812"/>
            <a:ext cx="371475" cy="85725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193268"/>
              </p:ext>
            </p:extLst>
          </p:nvPr>
        </p:nvGraphicFramePr>
        <p:xfrm>
          <a:off x="1592285" y="1510096"/>
          <a:ext cx="2592288" cy="9199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1996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 anchor="ctr"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eID</a:t>
                      </a:r>
                      <a:r>
                        <a:rPr lang="fr-BE" sz="1400" dirty="0" smtClean="0"/>
                        <a:t> + PIN-code met </a:t>
                      </a:r>
                      <a:r>
                        <a:rPr lang="fr-BE" sz="1400" dirty="0" err="1" smtClean="0"/>
                        <a:t>verbonden</a:t>
                      </a:r>
                      <a:r>
                        <a:rPr lang="fr-BE" sz="1400" dirty="0" smtClean="0"/>
                        <a:t> </a:t>
                      </a:r>
                      <a:r>
                        <a:rPr lang="fr-BE" sz="1400" dirty="0" err="1" smtClean="0"/>
                        <a:t>kaart-lezer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82021"/>
              </p:ext>
            </p:extLst>
          </p:nvPr>
        </p:nvGraphicFramePr>
        <p:xfrm>
          <a:off x="1592285" y="2474594"/>
          <a:ext cx="2592288" cy="9199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1996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 anchor="ctr"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eID</a:t>
                      </a:r>
                      <a:r>
                        <a:rPr lang="fr-BE" sz="1400" dirty="0" smtClean="0"/>
                        <a:t> + PIN-code</a:t>
                      </a:r>
                      <a:r>
                        <a:rPr lang="fr-BE" sz="1400" baseline="0" dirty="0" smtClean="0"/>
                        <a:t> met </a:t>
                      </a:r>
                      <a:r>
                        <a:rPr lang="fr-BE" sz="1400" dirty="0" err="1" smtClean="0"/>
                        <a:t>draadloze</a:t>
                      </a:r>
                      <a:r>
                        <a:rPr lang="fr-BE" sz="1400" dirty="0" smtClean="0"/>
                        <a:t> </a:t>
                      </a:r>
                      <a:r>
                        <a:rPr lang="fr-BE" sz="1400" dirty="0" err="1" smtClean="0"/>
                        <a:t>kaartlezer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6" y="2594899"/>
            <a:ext cx="371475" cy="74295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30173"/>
              </p:ext>
            </p:extLst>
          </p:nvPr>
        </p:nvGraphicFramePr>
        <p:xfrm>
          <a:off x="4337133" y="3441042"/>
          <a:ext cx="2592288" cy="947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3610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err="1" smtClean="0"/>
                        <a:t>Beveiligingscode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via SMS, </a:t>
                      </a:r>
                      <a:r>
                        <a:rPr lang="fr-BE" sz="1400" baseline="0" dirty="0" err="1" smtClean="0"/>
                        <a:t>gebruikersnaam</a:t>
                      </a:r>
                      <a:r>
                        <a:rPr lang="fr-BE" sz="1400" baseline="0" dirty="0" smtClean="0"/>
                        <a:t> 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444801"/>
              </p:ext>
            </p:extLst>
          </p:nvPr>
        </p:nvGraphicFramePr>
        <p:xfrm>
          <a:off x="1590196" y="3441042"/>
          <a:ext cx="2592288" cy="947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3610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err="1" smtClean="0"/>
                        <a:t>Beveiligingscode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via </a:t>
                      </a:r>
                      <a:r>
                        <a:rPr lang="fr-BE" sz="1400" baseline="0" dirty="0" err="1" smtClean="0"/>
                        <a:t>mobiele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baseline="0" dirty="0" err="1" smtClean="0"/>
                        <a:t>app</a:t>
                      </a:r>
                      <a:r>
                        <a:rPr lang="fr-BE" sz="1400" baseline="0" dirty="0" smtClean="0"/>
                        <a:t>, </a:t>
                      </a:r>
                      <a:r>
                        <a:rPr lang="fr-BE" sz="1400" baseline="0" dirty="0" err="1" smtClean="0"/>
                        <a:t>gebruikersnaam</a:t>
                      </a:r>
                      <a:r>
                        <a:rPr lang="fr-BE" sz="1400" baseline="0" dirty="0" smtClean="0"/>
                        <a:t> 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17" y="3587374"/>
            <a:ext cx="501884" cy="6434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23" y="3586894"/>
            <a:ext cx="502632" cy="644400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820439"/>
              </p:ext>
            </p:extLst>
          </p:nvPr>
        </p:nvGraphicFramePr>
        <p:xfrm>
          <a:off x="1592285" y="5389777"/>
          <a:ext cx="2592288" cy="8640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86409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Gebruikersnaam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82" y="5556302"/>
            <a:ext cx="409539" cy="40953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8377" y="119675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err="1" smtClean="0"/>
              <a:t>Sterk</a:t>
            </a:r>
            <a:endParaRPr lang="nl-BE" dirty="0"/>
          </a:p>
        </p:txBody>
      </p:sp>
      <p:sp>
        <p:nvSpPr>
          <p:cNvPr id="25" name="TextBox 24"/>
          <p:cNvSpPr txBox="1"/>
          <p:nvPr/>
        </p:nvSpPr>
        <p:spPr>
          <a:xfrm>
            <a:off x="827584" y="606139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mtClean="0"/>
              <a:t>Zwak</a:t>
            </a:r>
            <a:endParaRPr lang="nl-BE"/>
          </a:p>
        </p:txBody>
      </p:sp>
      <p:sp>
        <p:nvSpPr>
          <p:cNvPr id="26" name="Up-Down Arrow 25"/>
          <p:cNvSpPr/>
          <p:nvPr/>
        </p:nvSpPr>
        <p:spPr>
          <a:xfrm>
            <a:off x="1043608" y="1566084"/>
            <a:ext cx="288032" cy="45766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43334"/>
              </p:ext>
            </p:extLst>
          </p:nvPr>
        </p:nvGraphicFramePr>
        <p:xfrm>
          <a:off x="1592285" y="4421181"/>
          <a:ext cx="2592288" cy="947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1996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err="1" smtClean="0"/>
                        <a:t>Beveiligingscode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op papier (</a:t>
                      </a:r>
                      <a:r>
                        <a:rPr lang="fr-BE" sz="1400" baseline="0" dirty="0" err="1" smtClean="0"/>
                        <a:t>token</a:t>
                      </a:r>
                      <a:r>
                        <a:rPr lang="fr-BE" sz="1400" baseline="0" dirty="0" smtClean="0"/>
                        <a:t>), </a:t>
                      </a:r>
                      <a:r>
                        <a:rPr lang="fr-BE" sz="1400" baseline="0" dirty="0" err="1" smtClean="0"/>
                        <a:t>gebruikersnaam</a:t>
                      </a:r>
                      <a:r>
                        <a:rPr lang="fr-BE" sz="1400" baseline="0" dirty="0" smtClean="0"/>
                        <a:t> 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83" y="4743441"/>
            <a:ext cx="447602" cy="275447"/>
          </a:xfrm>
          <a:prstGeom prst="rect">
            <a:avLst/>
          </a:prstGeom>
        </p:spPr>
      </p:pic>
      <p:sp>
        <p:nvSpPr>
          <p:cNvPr id="28" name="Right Brace 27"/>
          <p:cNvSpPr/>
          <p:nvPr/>
        </p:nvSpPr>
        <p:spPr>
          <a:xfrm>
            <a:off x="7092280" y="1469833"/>
            <a:ext cx="216024" cy="18530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68344" y="2204864"/>
            <a:ext cx="108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Niveau d)</a:t>
            </a:r>
            <a:endParaRPr lang="en-US" dirty="0"/>
          </a:p>
        </p:txBody>
      </p:sp>
      <p:sp>
        <p:nvSpPr>
          <p:cNvPr id="34" name="Right Brace 33"/>
          <p:cNvSpPr/>
          <p:nvPr/>
        </p:nvSpPr>
        <p:spPr>
          <a:xfrm>
            <a:off x="7106530" y="3439390"/>
            <a:ext cx="201774" cy="9361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ight Brace 34"/>
          <p:cNvSpPr/>
          <p:nvPr/>
        </p:nvSpPr>
        <p:spPr>
          <a:xfrm>
            <a:off x="7087405" y="4494169"/>
            <a:ext cx="220899" cy="17369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692388" y="3722775"/>
            <a:ext cx="105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Niveau c)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68344" y="5177974"/>
            <a:ext cx="108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Niveau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Aanpassing gebruikersreglement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Voor toepassingen die vandaag geclassificeerd staan onder categorie c), moet worden beslist of ze in categorie c) blijven, of naar categorie b) worden verplaatst</a:t>
            </a:r>
          </a:p>
          <a:p>
            <a:endParaRPr lang="nl-BE" dirty="0" smtClean="0"/>
          </a:p>
          <a:p>
            <a:r>
              <a:rPr lang="nl-BE" dirty="0" smtClean="0"/>
              <a:t>Voor burgers, zie artikel 3</a:t>
            </a:r>
          </a:p>
          <a:p>
            <a:endParaRPr lang="nl-BE" dirty="0" smtClean="0"/>
          </a:p>
          <a:p>
            <a:r>
              <a:rPr lang="nl-BE" dirty="0" smtClean="0"/>
              <a:t>Voor ondernemingen, zie artikel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45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Aspects</a:t>
            </a:r>
            <a:r>
              <a:rPr lang="nl-BE" dirty="0" smtClean="0"/>
              <a:t> </a:t>
            </a:r>
            <a:r>
              <a:rPr lang="nl-BE" dirty="0" err="1" smtClean="0"/>
              <a:t>techniques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4761" y="980728"/>
            <a:ext cx="848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Classification :</a:t>
            </a:r>
            <a:endParaRPr lang="fr-BE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1895" y="3356992"/>
            <a:ext cx="84025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Avantages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2000" dirty="0" smtClean="0"/>
              <a:t>Cette nouvelle classification ne demande pas de modification applicative préalable, au 4/2017 toutes les applications continueront à fonctionner comme aujourd’hui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2000" dirty="0" smtClean="0"/>
              <a:t>Elle permet de repositionner graduellement les applications qui utilisent le </a:t>
            </a:r>
            <a:r>
              <a:rPr lang="fr-BE" sz="2000" dirty="0" err="1" smtClean="0"/>
              <a:t>token</a:t>
            </a:r>
            <a:r>
              <a:rPr lang="fr-BE" sz="2000" dirty="0" smtClean="0"/>
              <a:t> au niveau 10 ou 30 (lors de maintenances, par exemple)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2000" dirty="0" smtClean="0"/>
              <a:t>Elle permet de positionner directement correctement les nouvelles applications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2000" dirty="0" smtClean="0"/>
              <a:t>La BCSS redéfinira le niveau des applications utilisant le </a:t>
            </a:r>
            <a:r>
              <a:rPr lang="fr-BE" sz="2000" dirty="0" err="1" smtClean="0"/>
              <a:t>token</a:t>
            </a:r>
            <a:r>
              <a:rPr lang="fr-BE" sz="2000" dirty="0" smtClean="0"/>
              <a:t> en 10 ou </a:t>
            </a:r>
            <a:r>
              <a:rPr lang="fr-BE" sz="2000" dirty="0" smtClean="0"/>
              <a:t>30 sur base des propositions des organismes concernés</a:t>
            </a:r>
            <a:endParaRPr lang="fr-BE" sz="2000" dirty="0" smtClean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40957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8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1052736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 smtClean="0"/>
              <a:t>Communication</a:t>
            </a:r>
            <a:r>
              <a:rPr lang="fr-BE" sz="2400" dirty="0" smtClean="0"/>
              <a:t> aux utilisateurs des applications (citoyens</a:t>
            </a:r>
            <a:r>
              <a:rPr lang="fr-BE" sz="2400" dirty="0"/>
              <a:t> </a:t>
            </a:r>
            <a:r>
              <a:rPr lang="fr-BE" sz="2400" dirty="0" smtClean="0"/>
              <a:t>et </a:t>
            </a:r>
            <a:r>
              <a:rPr lang="fr-BE" sz="2400" dirty="0"/>
              <a:t>e</a:t>
            </a:r>
            <a:r>
              <a:rPr lang="fr-BE" sz="2400" dirty="0" smtClean="0"/>
              <a:t>ntreprises)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chaque institution est responsable de sa communication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un message incitant à utiliser le TOTP et </a:t>
            </a:r>
            <a:r>
              <a:rPr lang="fr-BE" sz="2400" dirty="0" err="1" smtClean="0"/>
              <a:t>l’eID</a:t>
            </a:r>
            <a:r>
              <a:rPr lang="fr-BE" sz="2400" dirty="0" smtClean="0"/>
              <a:t> sera affiché lors du log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Le Comité de Gestion de la BCSS modifiera en conséquence les </a:t>
            </a:r>
            <a:r>
              <a:rPr lang="fr-BE" sz="2400" b="1" dirty="0" smtClean="0"/>
              <a:t>Règlements utilisateurs </a:t>
            </a:r>
            <a:r>
              <a:rPr lang="fr-BE" sz="2400" dirty="0" smtClean="0"/>
              <a:t>(citoyens et entreprises) pour le 3/4/2017</a:t>
            </a:r>
            <a:endParaRPr lang="fr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 smtClean="0"/>
              <a:t>Utilisation actuelle des moyens d’authentification :</a:t>
            </a:r>
            <a:endParaRPr lang="fr-BE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51" y="4509120"/>
            <a:ext cx="6114529" cy="195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Suppression des </a:t>
            </a:r>
            <a:r>
              <a:rPr lang="fr-BE" dirty="0" err="1" smtClean="0"/>
              <a:t>tokens</a:t>
            </a:r>
            <a:r>
              <a:rPr lang="fr-BE" dirty="0" smtClean="0"/>
              <a:t> papier</a:t>
            </a:r>
            <a:endParaRPr lang="nl-B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/>
          <a:lstStyle/>
          <a:p>
            <a:fld id="{13B540AB-6939-4937-A918-1D15FF1C7CE3}" type="slidenum">
              <a:rPr lang="nl-BE" smtClean="0"/>
              <a:pPr/>
              <a:t>27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9636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1715" y="2157976"/>
            <a:ext cx="8701221" cy="1470025"/>
          </a:xfrm>
        </p:spPr>
        <p:txBody>
          <a:bodyPr>
            <a:normAutofit fontScale="90000"/>
          </a:bodyPr>
          <a:lstStyle/>
          <a:p>
            <a:r>
              <a:rPr lang="nl-NL" sz="4800" dirty="0" smtClean="0"/>
              <a:t>GDPR</a:t>
            </a:r>
            <a:br>
              <a:rPr lang="nl-NL" sz="4800" dirty="0" smtClean="0"/>
            </a:br>
            <a:r>
              <a:rPr lang="nl-NL" sz="4800" dirty="0" smtClean="0"/>
              <a:t>Aanpassing security </a:t>
            </a:r>
            <a:r>
              <a:rPr lang="nl-NL" sz="4800" dirty="0" err="1" smtClean="0"/>
              <a:t>policies</a:t>
            </a:r>
            <a:endParaRPr lang="nl-NL" sz="4800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3" y="156664"/>
            <a:ext cx="26638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9298" y="4512022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Onderdeel van de goedgekeurde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EU GDPR ROADMAP KSZ/BCSS</a:t>
            </a:r>
            <a:endParaRPr kumimoji="0" lang="nl-NL" sz="3200" b="0" i="0" u="sng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F82C-D8BE-4CBC-A3A2-8398848BE1D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Security </a:t>
            </a:r>
            <a:r>
              <a:rPr lang="fr-BE" dirty="0" err="1" smtClean="0"/>
              <a:t>policies</a:t>
            </a:r>
            <a:r>
              <a:rPr lang="fr-BE" dirty="0" smtClean="0"/>
              <a:t>: de </a:t>
            </a:r>
            <a:r>
              <a:rPr lang="fr-BE" dirty="0" err="1" smtClean="0"/>
              <a:t>opdracht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r-BE" dirty="0" smtClean="0"/>
          </a:p>
          <a:p>
            <a:pPr marL="457200" indent="-457200">
              <a:buFont typeface="+mj-lt"/>
              <a:buAutoNum type="arabicPeriod"/>
            </a:pPr>
            <a:r>
              <a:rPr lang="fr-BE" dirty="0" err="1" smtClean="0"/>
              <a:t>Nazicht</a:t>
            </a:r>
            <a:r>
              <a:rPr lang="fr-BE" dirty="0" smtClean="0"/>
              <a:t> op </a:t>
            </a:r>
            <a:r>
              <a:rPr lang="fr-BE" dirty="0" err="1" smtClean="0"/>
              <a:t>actualiteitsgehalte</a:t>
            </a:r>
            <a:r>
              <a:rPr lang="fr-BE" dirty="0" smtClean="0"/>
              <a:t> van de </a:t>
            </a:r>
            <a:r>
              <a:rPr lang="fr-BE" dirty="0" err="1" smtClean="0"/>
              <a:t>policy</a:t>
            </a:r>
            <a:r>
              <a:rPr lang="fr-BE" dirty="0" smtClean="0"/>
              <a:t> (</a:t>
            </a:r>
            <a:r>
              <a:rPr lang="fr-BE" dirty="0" err="1" smtClean="0"/>
              <a:t>beleidsdocument</a:t>
            </a:r>
            <a:r>
              <a:rPr lang="fr-BE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fr-BE" dirty="0" smtClean="0"/>
          </a:p>
          <a:p>
            <a:pPr marL="457200" indent="-457200">
              <a:buFont typeface="+mj-lt"/>
              <a:buAutoNum type="arabicPeriod"/>
            </a:pPr>
            <a:r>
              <a:rPr lang="fr-BE" dirty="0" err="1" smtClean="0"/>
              <a:t>Nazicht</a:t>
            </a:r>
            <a:r>
              <a:rPr lang="fr-BE" dirty="0" smtClean="0"/>
              <a:t> op compliance met EU GDPR </a:t>
            </a:r>
            <a:br>
              <a:rPr lang="fr-BE" dirty="0" smtClean="0"/>
            </a:br>
            <a:r>
              <a:rPr lang="fr-BE" dirty="0" smtClean="0"/>
              <a:t>(</a:t>
            </a:r>
            <a:r>
              <a:rPr lang="fr-BE" dirty="0" err="1" smtClean="0"/>
              <a:t>integratie</a:t>
            </a:r>
            <a:r>
              <a:rPr lang="fr-BE" dirty="0" smtClean="0"/>
              <a:t> van </a:t>
            </a:r>
            <a:r>
              <a:rPr lang="fr-BE" dirty="0" err="1" smtClean="0"/>
              <a:t>privacy</a:t>
            </a:r>
            <a:r>
              <a:rPr lang="fr-BE" dirty="0" smtClean="0"/>
              <a:t> in de </a:t>
            </a:r>
            <a:r>
              <a:rPr lang="fr-BE" dirty="0" err="1" smtClean="0"/>
              <a:t>security</a:t>
            </a:r>
            <a:r>
              <a:rPr lang="fr-BE" dirty="0" smtClean="0"/>
              <a:t> </a:t>
            </a:r>
            <a:r>
              <a:rPr lang="fr-BE" dirty="0" err="1" smtClean="0"/>
              <a:t>policy</a:t>
            </a:r>
            <a:r>
              <a:rPr lang="fr-BE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fr-BE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hape 492"/>
          <p:cNvSpPr>
            <a:spLocks noGrp="1"/>
          </p:cNvSpPr>
          <p:nvPr>
            <p:ph type="sldNum" sz="quarter" idx="2"/>
          </p:nvPr>
        </p:nvSpPr>
        <p:spPr>
          <a:xfrm>
            <a:off x="8732827" y="6638241"/>
            <a:ext cx="375677" cy="17513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570307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Uitgangspunten SPP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Opmaak SPP gelet op heel wat veranderingen (fusie, regionalisering, </a:t>
            </a:r>
            <a:r>
              <a:rPr lang="nl-BE" dirty="0" err="1" smtClean="0"/>
              <a:t>GCloud</a:t>
            </a:r>
            <a:r>
              <a:rPr lang="nl-BE" dirty="0" smtClean="0"/>
              <a:t>, …)  en krapte arbeidsmarkt</a:t>
            </a:r>
          </a:p>
          <a:p>
            <a:endParaRPr lang="nl-BE" dirty="0" smtClean="0"/>
          </a:p>
          <a:p>
            <a:r>
              <a:rPr lang="nl-BE" sz="2800" dirty="0" smtClean="0"/>
              <a:t>Lange termijnvisie op personeel &gt; 3 jaar </a:t>
            </a:r>
          </a:p>
          <a:p>
            <a:endParaRPr lang="nl-BE" sz="2800" dirty="0" smtClean="0"/>
          </a:p>
          <a:p>
            <a:r>
              <a:rPr lang="nl-BE" sz="2800" dirty="0" smtClean="0"/>
              <a:t>Tijdig nodige maatregelen kunnen nemen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23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/>
          </p:cNvSpPr>
          <p:nvPr>
            <p:ph type="title"/>
          </p:nvPr>
        </p:nvSpPr>
        <p:spPr>
          <a:xfrm>
            <a:off x="457200" y="68595"/>
            <a:ext cx="8229600" cy="9221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BE" sz="3600" dirty="0" err="1" smtClean="0"/>
              <a:t>Status</a:t>
            </a:r>
            <a:r>
              <a:rPr lang="fr-BE" sz="3600" dirty="0" smtClean="0"/>
              <a:t> na ronde 1 op 16 </a:t>
            </a:r>
            <a:r>
              <a:rPr lang="fr-BE" sz="3600" dirty="0" err="1" smtClean="0"/>
              <a:t>Januari</a:t>
            </a:r>
            <a:r>
              <a:rPr lang="fr-BE" sz="3600" dirty="0" smtClean="0"/>
              <a:t> 2017</a:t>
            </a:r>
            <a:endParaRPr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8316416" y="836712"/>
            <a:ext cx="71750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26/26</a:t>
            </a:r>
            <a:endParaRPr lang="fr-BE" b="1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BE" b="1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BE" b="1" dirty="0" smtClean="0"/>
              <a:t>  100%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8597"/>
            <a:ext cx="6408712" cy="579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492"/>
          <p:cNvSpPr>
            <a:spLocks noGrp="1"/>
          </p:cNvSpPr>
          <p:nvPr>
            <p:ph type="sldNum" sz="quarter" idx="2"/>
          </p:nvPr>
        </p:nvSpPr>
        <p:spPr>
          <a:xfrm>
            <a:off x="8732827" y="6638241"/>
            <a:ext cx="375677" cy="17513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t>30</a:t>
            </a:fld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47223600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Volgende stappen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BE" dirty="0" smtClean="0"/>
              <a:t>21/12/2016 – 13/01/2017 (3 </a:t>
            </a:r>
            <a:r>
              <a:rPr lang="fr-BE" dirty="0" err="1" smtClean="0"/>
              <a:t>weken</a:t>
            </a:r>
            <a:r>
              <a:rPr lang="fr-BE" dirty="0" smtClean="0"/>
              <a:t>) : </a:t>
            </a:r>
            <a:r>
              <a:rPr lang="fr-BE" dirty="0" err="1" smtClean="0"/>
              <a:t>Kwaliteitscontrole</a:t>
            </a:r>
            <a:r>
              <a:rPr lang="fr-BE" dirty="0" smtClean="0"/>
              <a:t> </a:t>
            </a:r>
            <a:r>
              <a:rPr lang="fr-BE" dirty="0" err="1" smtClean="0"/>
              <a:t>door</a:t>
            </a:r>
            <a:r>
              <a:rPr lang="fr-BE" dirty="0" smtClean="0"/>
              <a:t> KSZ op </a:t>
            </a:r>
            <a:r>
              <a:rPr lang="fr-BE" dirty="0" err="1" smtClean="0"/>
              <a:t>alle</a:t>
            </a:r>
            <a:r>
              <a:rPr lang="fr-BE" dirty="0" smtClean="0"/>
              <a:t> </a:t>
            </a:r>
            <a:r>
              <a:rPr lang="fr-BE" dirty="0" err="1" smtClean="0"/>
              <a:t>draft</a:t>
            </a:r>
            <a:r>
              <a:rPr lang="fr-BE" dirty="0" smtClean="0"/>
              <a:t> </a:t>
            </a:r>
            <a:r>
              <a:rPr lang="fr-BE" dirty="0" err="1" smtClean="0"/>
              <a:t>versies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 smtClean="0"/>
          </a:p>
          <a:p>
            <a:r>
              <a:rPr lang="fr-BE" dirty="0" smtClean="0"/>
              <a:t>17/01/2017 – 10/02/2017 (4 </a:t>
            </a:r>
            <a:r>
              <a:rPr lang="fr-BE" dirty="0" err="1" smtClean="0"/>
              <a:t>weken</a:t>
            </a:r>
            <a:r>
              <a:rPr lang="fr-BE" dirty="0" smtClean="0"/>
              <a:t>) : Ronde 2 in de teams in </a:t>
            </a:r>
            <a:r>
              <a:rPr lang="fr-BE" dirty="0" err="1" smtClean="0"/>
              <a:t>review</a:t>
            </a:r>
            <a:r>
              <a:rPr lang="fr-BE" dirty="0" smtClean="0"/>
              <a:t> op basis van de </a:t>
            </a:r>
            <a:r>
              <a:rPr lang="fr-BE" dirty="0" err="1" smtClean="0"/>
              <a:t>commentaren</a:t>
            </a:r>
            <a:r>
              <a:rPr lang="fr-BE" dirty="0" smtClean="0"/>
              <a:t> </a:t>
            </a:r>
            <a:r>
              <a:rPr lang="fr-BE" dirty="0" err="1" smtClean="0"/>
              <a:t>door</a:t>
            </a:r>
            <a:r>
              <a:rPr lang="fr-BE" dirty="0" smtClean="0"/>
              <a:t> de </a:t>
            </a:r>
            <a:r>
              <a:rPr lang="fr-BE" dirty="0" err="1" smtClean="0"/>
              <a:t>kwaliteitscontrole</a:t>
            </a:r>
            <a:r>
              <a:rPr lang="fr-BE" dirty="0" smtClean="0"/>
              <a:t> </a:t>
            </a:r>
            <a:br>
              <a:rPr lang="fr-BE" dirty="0" smtClean="0"/>
            </a:br>
            <a:endParaRPr lang="fr-BE" dirty="0" smtClean="0"/>
          </a:p>
          <a:p>
            <a:r>
              <a:rPr lang="fr-BE" dirty="0" smtClean="0"/>
              <a:t>13/02/2017 – 28/02/2017 (2 </a:t>
            </a:r>
            <a:r>
              <a:rPr lang="fr-BE" dirty="0" err="1" smtClean="0"/>
              <a:t>weken</a:t>
            </a:r>
            <a:r>
              <a:rPr lang="fr-BE" dirty="0" smtClean="0"/>
              <a:t>) : finale </a:t>
            </a:r>
            <a:r>
              <a:rPr lang="fr-BE" dirty="0" err="1" smtClean="0"/>
              <a:t>kwaliteitscontrole</a:t>
            </a:r>
            <a:r>
              <a:rPr lang="fr-BE" dirty="0" smtClean="0"/>
              <a:t> </a:t>
            </a:r>
            <a:r>
              <a:rPr lang="fr-BE" dirty="0" err="1" smtClean="0"/>
              <a:t>door</a:t>
            </a:r>
            <a:r>
              <a:rPr lang="fr-BE" dirty="0" smtClean="0"/>
              <a:t> KSZ + </a:t>
            </a:r>
            <a:r>
              <a:rPr lang="fr-BE" dirty="0" err="1" smtClean="0"/>
              <a:t>nieuwe</a:t>
            </a:r>
            <a:r>
              <a:rPr lang="fr-BE" dirty="0" smtClean="0"/>
              <a:t> </a:t>
            </a:r>
            <a:r>
              <a:rPr lang="fr-BE" dirty="0" err="1" smtClean="0"/>
              <a:t>layout</a:t>
            </a:r>
            <a:r>
              <a:rPr lang="fr-BE" dirty="0" smtClean="0"/>
              <a:t> + </a:t>
            </a:r>
            <a:r>
              <a:rPr lang="fr-BE" dirty="0" err="1" smtClean="0"/>
              <a:t>vertalingen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 smtClean="0"/>
          </a:p>
          <a:p>
            <a:r>
              <a:rPr lang="fr-BE" dirty="0" err="1"/>
              <a:t>m</a:t>
            </a:r>
            <a:r>
              <a:rPr lang="fr-BE" dirty="0" err="1" smtClean="0"/>
              <a:t>aart</a:t>
            </a:r>
            <a:r>
              <a:rPr lang="fr-BE" dirty="0" smtClean="0"/>
              <a:t> 2017 : </a:t>
            </a:r>
            <a:r>
              <a:rPr lang="fr-BE" dirty="0" err="1" smtClean="0"/>
              <a:t>formele</a:t>
            </a:r>
            <a:r>
              <a:rPr lang="fr-BE" dirty="0" smtClean="0"/>
              <a:t> </a:t>
            </a:r>
            <a:r>
              <a:rPr lang="fr-BE" dirty="0" err="1" smtClean="0"/>
              <a:t>goedkeuring</a:t>
            </a:r>
            <a:r>
              <a:rPr lang="fr-BE" dirty="0" smtClean="0"/>
              <a:t> op 7 </a:t>
            </a:r>
            <a:r>
              <a:rPr lang="fr-BE" dirty="0" err="1" smtClean="0"/>
              <a:t>maart</a:t>
            </a:r>
            <a:r>
              <a:rPr lang="fr-BE" dirty="0" smtClean="0"/>
              <a:t> in het </a:t>
            </a:r>
            <a:r>
              <a:rPr lang="fr-BE" dirty="0" err="1" smtClean="0"/>
              <a:t>Sectoraal</a:t>
            </a:r>
            <a:r>
              <a:rPr lang="fr-BE" dirty="0" smtClean="0"/>
              <a:t> Comité en </a:t>
            </a:r>
            <a:r>
              <a:rPr lang="fr-BE" dirty="0" err="1" smtClean="0"/>
              <a:t>daarna</a:t>
            </a:r>
            <a:r>
              <a:rPr lang="fr-BE" dirty="0" smtClean="0"/>
              <a:t> </a:t>
            </a:r>
            <a:r>
              <a:rPr lang="fr-BE" dirty="0" err="1" smtClean="0"/>
              <a:t>publicatie</a:t>
            </a:r>
            <a:r>
              <a:rPr lang="fr-BE" dirty="0" smtClean="0"/>
              <a:t> van </a:t>
            </a:r>
            <a:r>
              <a:rPr lang="fr-BE" dirty="0" err="1" smtClean="0"/>
              <a:t>alle</a:t>
            </a:r>
            <a:r>
              <a:rPr lang="fr-BE" dirty="0" smtClean="0"/>
              <a:t> </a:t>
            </a:r>
            <a:r>
              <a:rPr lang="fr-BE" dirty="0" err="1" smtClean="0"/>
              <a:t>vernieuwde</a:t>
            </a:r>
            <a:r>
              <a:rPr lang="fr-BE" dirty="0" smtClean="0"/>
              <a:t> </a:t>
            </a:r>
            <a:r>
              <a:rPr lang="fr-BE" dirty="0" err="1" smtClean="0"/>
              <a:t>policies</a:t>
            </a:r>
            <a:r>
              <a:rPr lang="fr-BE" dirty="0" smtClean="0"/>
              <a:t> op </a:t>
            </a:r>
            <a:r>
              <a:rPr lang="fr-BE" dirty="0" err="1" smtClean="0"/>
              <a:t>website</a:t>
            </a:r>
            <a:r>
              <a:rPr lang="fr-BE" dirty="0" smtClean="0"/>
              <a:t> KSZ</a:t>
            </a:r>
            <a:endParaRPr lang="en-US" dirty="0"/>
          </a:p>
        </p:txBody>
      </p:sp>
      <p:sp>
        <p:nvSpPr>
          <p:cNvPr id="5" name="Shape 492"/>
          <p:cNvSpPr>
            <a:spLocks noGrp="1"/>
          </p:cNvSpPr>
          <p:nvPr>
            <p:ph type="sldNum" sz="quarter" idx="2"/>
          </p:nvPr>
        </p:nvSpPr>
        <p:spPr>
          <a:xfrm>
            <a:off x="8732827" y="6597352"/>
            <a:ext cx="375677" cy="17513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t>31</a:t>
            </a:fld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49675452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Opmerking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Er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ook</a:t>
            </a:r>
            <a:r>
              <a:rPr lang="fr-BE" dirty="0" smtClean="0"/>
              <a:t> </a:t>
            </a:r>
            <a:r>
              <a:rPr lang="fr-BE" dirty="0" err="1" smtClean="0"/>
              <a:t>zeer</a:t>
            </a:r>
            <a:r>
              <a:rPr lang="fr-BE" dirty="0" smtClean="0"/>
              <a:t> </a:t>
            </a:r>
            <a:r>
              <a:rPr lang="fr-BE" dirty="0" err="1" smtClean="0"/>
              <a:t>sterke</a:t>
            </a:r>
            <a:r>
              <a:rPr lang="fr-BE" dirty="0" smtClean="0"/>
              <a:t> </a:t>
            </a:r>
            <a:r>
              <a:rPr lang="fr-BE" dirty="0" err="1" smtClean="0"/>
              <a:t>interesse</a:t>
            </a:r>
            <a:r>
              <a:rPr lang="fr-BE" dirty="0" smtClean="0"/>
              <a:t> van </a:t>
            </a:r>
            <a:r>
              <a:rPr lang="fr-BE" dirty="0" err="1" smtClean="0"/>
              <a:t>volgende</a:t>
            </a:r>
            <a:r>
              <a:rPr lang="fr-BE" dirty="0" smtClean="0"/>
              <a:t> </a:t>
            </a:r>
            <a:r>
              <a:rPr lang="fr-BE" dirty="0" err="1" smtClean="0"/>
              <a:t>instanties</a:t>
            </a:r>
            <a:r>
              <a:rPr lang="fr-BE" dirty="0" smtClean="0"/>
              <a:t> in de </a:t>
            </a:r>
            <a:r>
              <a:rPr lang="fr-BE" dirty="0" err="1" smtClean="0"/>
              <a:t>vernieuwde</a:t>
            </a:r>
            <a:r>
              <a:rPr lang="fr-BE" dirty="0" smtClean="0"/>
              <a:t> minimale </a:t>
            </a:r>
            <a:r>
              <a:rPr lang="fr-BE" dirty="0" err="1" smtClean="0"/>
              <a:t>normen</a:t>
            </a:r>
            <a:r>
              <a:rPr lang="fr-BE" dirty="0" smtClean="0"/>
              <a:t> van KSZ:</a:t>
            </a:r>
          </a:p>
          <a:p>
            <a:pPr lvl="1"/>
            <a:r>
              <a:rPr lang="fr-BE" dirty="0" err="1" smtClean="0"/>
              <a:t>Commissie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de </a:t>
            </a:r>
            <a:r>
              <a:rPr lang="fr-BE" dirty="0" err="1" smtClean="0"/>
              <a:t>Bescherming</a:t>
            </a:r>
            <a:r>
              <a:rPr lang="fr-BE" dirty="0" smtClean="0"/>
              <a:t> van de </a:t>
            </a:r>
            <a:r>
              <a:rPr lang="fr-BE" dirty="0" err="1" smtClean="0"/>
              <a:t>Persoonlijke</a:t>
            </a:r>
            <a:r>
              <a:rPr lang="fr-BE" dirty="0" smtClean="0"/>
              <a:t> </a:t>
            </a:r>
            <a:r>
              <a:rPr lang="fr-BE" dirty="0" err="1" smtClean="0"/>
              <a:t>Levenssfeer</a:t>
            </a:r>
            <a:endParaRPr lang="fr-BE" dirty="0" smtClean="0"/>
          </a:p>
          <a:p>
            <a:pPr lvl="1"/>
            <a:r>
              <a:rPr lang="fr-BE" dirty="0" smtClean="0"/>
              <a:t>Centrum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Cybersecurity</a:t>
            </a:r>
            <a:r>
              <a:rPr lang="fr-BE" dirty="0" smtClean="0"/>
              <a:t> </a:t>
            </a:r>
            <a:r>
              <a:rPr lang="fr-BE" dirty="0" err="1" smtClean="0"/>
              <a:t>Belgium</a:t>
            </a:r>
            <a:r>
              <a:rPr lang="fr-BE" dirty="0" smtClean="0"/>
              <a:t> (CCB)</a:t>
            </a:r>
          </a:p>
          <a:p>
            <a:pPr lvl="1"/>
            <a:r>
              <a:rPr lang="fr-BE" dirty="0" smtClean="0"/>
              <a:t>FOD </a:t>
            </a:r>
            <a:r>
              <a:rPr lang="fr-BE" dirty="0" err="1" smtClean="0"/>
              <a:t>Justitie</a:t>
            </a:r>
            <a:endParaRPr lang="fr-BE" dirty="0" smtClean="0"/>
          </a:p>
          <a:p>
            <a:pPr lvl="1"/>
            <a:r>
              <a:rPr lang="fr-BE" dirty="0" smtClean="0"/>
              <a:t>FOD Economie</a:t>
            </a:r>
          </a:p>
          <a:p>
            <a:pPr lvl="1"/>
            <a:endParaRPr lang="fr-BE" dirty="0" smtClean="0"/>
          </a:p>
          <a:p>
            <a:pPr lvl="1"/>
            <a:endParaRPr lang="en-US" dirty="0"/>
          </a:p>
        </p:txBody>
      </p:sp>
      <p:sp>
        <p:nvSpPr>
          <p:cNvPr id="8" name="Shape 492"/>
          <p:cNvSpPr>
            <a:spLocks noGrp="1"/>
          </p:cNvSpPr>
          <p:nvPr>
            <p:ph type="sldNum" sz="quarter" idx="2"/>
          </p:nvPr>
        </p:nvSpPr>
        <p:spPr>
          <a:xfrm>
            <a:off x="8732827" y="6638241"/>
            <a:ext cx="375677" cy="17513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t>32</a:t>
            </a:fld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2809128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Keuze van methodiek en 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err="1" smtClean="0"/>
              <a:t>Eenvoudig</a:t>
            </a:r>
            <a:r>
              <a:rPr lang="fr-BE" dirty="0" smtClean="0"/>
              <a:t> te </a:t>
            </a:r>
            <a:r>
              <a:rPr lang="fr-BE" dirty="0" err="1" smtClean="0"/>
              <a:t>hanteren</a:t>
            </a:r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Gemakkelijk</a:t>
            </a:r>
            <a:r>
              <a:rPr lang="fr-BE" dirty="0" smtClean="0"/>
              <a:t> in </a:t>
            </a:r>
            <a:r>
              <a:rPr lang="fr-BE" dirty="0" err="1" smtClean="0"/>
              <a:t>onderhoud</a:t>
            </a:r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Geen</a:t>
            </a:r>
            <a:r>
              <a:rPr lang="fr-BE" dirty="0" smtClean="0"/>
              <a:t> </a:t>
            </a:r>
            <a:r>
              <a:rPr lang="fr-BE" dirty="0" err="1" smtClean="0"/>
              <a:t>kunstje</a:t>
            </a:r>
            <a:r>
              <a:rPr lang="fr-BE" dirty="0" smtClean="0"/>
              <a:t> van HR of P&amp;O : Business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eigenaar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23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Stappenplan SPP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BE" dirty="0" err="1" smtClean="0"/>
              <a:t>Beïnvloedende</a:t>
            </a:r>
            <a:r>
              <a:rPr lang="fr-BE" dirty="0" smtClean="0"/>
              <a:t> </a:t>
            </a:r>
            <a:r>
              <a:rPr lang="fr-BE" dirty="0" err="1" smtClean="0"/>
              <a:t>factoren</a:t>
            </a:r>
            <a:r>
              <a:rPr lang="fr-BE" dirty="0" smtClean="0"/>
              <a:t> in </a:t>
            </a:r>
            <a:r>
              <a:rPr lang="fr-BE" dirty="0" err="1" smtClean="0"/>
              <a:t>kaart</a:t>
            </a:r>
            <a:r>
              <a:rPr lang="fr-BE" dirty="0" smtClean="0"/>
              <a:t> </a:t>
            </a:r>
            <a:r>
              <a:rPr lang="fr-BE" dirty="0" err="1" smtClean="0"/>
              <a:t>brengen</a:t>
            </a:r>
            <a:r>
              <a:rPr lang="fr-BE" dirty="0" smtClean="0"/>
              <a:t> (</a:t>
            </a:r>
            <a:r>
              <a:rPr lang="fr-BE" dirty="0" err="1" smtClean="0"/>
              <a:t>extern</a:t>
            </a:r>
            <a:r>
              <a:rPr lang="fr-BE" dirty="0" smtClean="0"/>
              <a:t> en </a:t>
            </a:r>
            <a:r>
              <a:rPr lang="fr-BE" dirty="0" err="1" smtClean="0"/>
              <a:t>intern</a:t>
            </a:r>
            <a:r>
              <a:rPr lang="fr-BE" dirty="0" smtClean="0"/>
              <a:t>) : Roadmap, </a:t>
            </a:r>
            <a:r>
              <a:rPr lang="fr-BE" dirty="0" err="1" smtClean="0"/>
              <a:t>evolutie</a:t>
            </a:r>
            <a:r>
              <a:rPr lang="fr-BE" dirty="0" smtClean="0"/>
              <a:t> Cloud </a:t>
            </a:r>
            <a:r>
              <a:rPr lang="fr-BE" dirty="0" err="1" smtClean="0"/>
              <a:t>diensten</a:t>
            </a:r>
            <a:r>
              <a:rPr lang="fr-BE" dirty="0" smtClean="0"/>
              <a:t> </a:t>
            </a:r>
            <a:r>
              <a:rPr lang="fr-BE" dirty="0" err="1" smtClean="0"/>
              <a:t>Smals</a:t>
            </a:r>
            <a:r>
              <a:rPr lang="fr-BE" dirty="0" smtClean="0"/>
              <a:t>, budget, </a:t>
            </a:r>
            <a:r>
              <a:rPr lang="fr-BE" dirty="0" err="1" smtClean="0"/>
              <a:t>operationele</a:t>
            </a:r>
            <a:r>
              <a:rPr lang="fr-BE" dirty="0" smtClean="0"/>
              <a:t> </a:t>
            </a:r>
            <a:r>
              <a:rPr lang="fr-BE" dirty="0" err="1" smtClean="0"/>
              <a:t>ondersteuning</a:t>
            </a:r>
            <a:r>
              <a:rPr lang="fr-BE" dirty="0" smtClean="0"/>
              <a:t> 24/7, </a:t>
            </a:r>
            <a:r>
              <a:rPr lang="fr-BE" dirty="0" err="1" smtClean="0"/>
              <a:t>evolutie</a:t>
            </a:r>
            <a:r>
              <a:rPr lang="fr-BE" dirty="0" smtClean="0"/>
              <a:t> </a:t>
            </a:r>
            <a:r>
              <a:rPr lang="fr-BE" dirty="0" err="1" smtClean="0"/>
              <a:t>Gcloud</a:t>
            </a:r>
            <a:r>
              <a:rPr lang="fr-BE" dirty="0" smtClean="0"/>
              <a:t>, ….</a:t>
            </a:r>
          </a:p>
          <a:p>
            <a:pPr marL="514350" indent="-514350">
              <a:buFont typeface="+mj-lt"/>
              <a:buAutoNum type="arabicPeriod"/>
            </a:pPr>
            <a:endParaRPr lang="fr-BE" dirty="0"/>
          </a:p>
          <a:p>
            <a:pPr marL="514350" indent="-514350">
              <a:buFont typeface="+mj-lt"/>
              <a:buAutoNum type="arabicPeriod"/>
            </a:pPr>
            <a:r>
              <a:rPr lang="fr-BE" dirty="0" err="1" smtClean="0"/>
              <a:t>Huidige</a:t>
            </a:r>
            <a:r>
              <a:rPr lang="fr-BE" dirty="0" smtClean="0"/>
              <a:t> </a:t>
            </a:r>
            <a:r>
              <a:rPr lang="fr-BE" dirty="0" err="1" smtClean="0"/>
              <a:t>situatie</a:t>
            </a:r>
            <a:r>
              <a:rPr lang="fr-BE" dirty="0" smtClean="0"/>
              <a:t> in </a:t>
            </a:r>
            <a:r>
              <a:rPr lang="fr-BE" dirty="0" err="1" smtClean="0"/>
              <a:t>kaart</a:t>
            </a:r>
            <a:r>
              <a:rPr lang="fr-BE" dirty="0" smtClean="0"/>
              <a:t> </a:t>
            </a:r>
            <a:r>
              <a:rPr lang="fr-BE" dirty="0" err="1" smtClean="0"/>
              <a:t>brengen</a:t>
            </a:r>
            <a:r>
              <a:rPr lang="fr-BE" dirty="0" smtClean="0"/>
              <a:t> :</a:t>
            </a: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err="1"/>
              <a:t>h</a:t>
            </a:r>
            <a:r>
              <a:rPr lang="fr-BE" dirty="0" err="1" smtClean="0"/>
              <a:t>uidige</a:t>
            </a:r>
            <a:r>
              <a:rPr lang="fr-BE" dirty="0" smtClean="0"/>
              <a:t> </a:t>
            </a:r>
            <a:r>
              <a:rPr lang="fr-BE" dirty="0" err="1" smtClean="0"/>
              <a:t>bezetting</a:t>
            </a:r>
            <a:r>
              <a:rPr lang="fr-BE" dirty="0" smtClean="0"/>
              <a:t> : </a:t>
            </a:r>
            <a:r>
              <a:rPr lang="fr-BE" dirty="0" err="1" smtClean="0"/>
              <a:t>samenstelling</a:t>
            </a:r>
            <a:endParaRPr lang="fr-B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err="1"/>
              <a:t>h</a:t>
            </a:r>
            <a:r>
              <a:rPr lang="fr-BE" dirty="0" err="1" smtClean="0"/>
              <a:t>uidige</a:t>
            </a:r>
            <a:r>
              <a:rPr lang="fr-BE" dirty="0" smtClean="0"/>
              <a:t> </a:t>
            </a:r>
            <a:r>
              <a:rPr lang="fr-BE" dirty="0" err="1" smtClean="0"/>
              <a:t>bezetting</a:t>
            </a:r>
            <a:r>
              <a:rPr lang="fr-BE" dirty="0" smtClean="0"/>
              <a:t> : </a:t>
            </a:r>
            <a:r>
              <a:rPr lang="fr-BE" dirty="0" err="1" smtClean="0"/>
              <a:t>kwaliteit</a:t>
            </a:r>
            <a:endParaRPr lang="fr-B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err="1"/>
              <a:t>h</a:t>
            </a:r>
            <a:r>
              <a:rPr lang="fr-BE" dirty="0" err="1" smtClean="0"/>
              <a:t>uidige</a:t>
            </a:r>
            <a:r>
              <a:rPr lang="fr-BE" dirty="0" smtClean="0"/>
              <a:t> </a:t>
            </a:r>
            <a:r>
              <a:rPr lang="fr-BE" dirty="0" err="1" smtClean="0"/>
              <a:t>bezetting</a:t>
            </a:r>
            <a:r>
              <a:rPr lang="fr-BE" dirty="0" smtClean="0"/>
              <a:t> : </a:t>
            </a:r>
            <a:r>
              <a:rPr lang="fr-BE" dirty="0" err="1" smtClean="0"/>
              <a:t>dynamiek</a:t>
            </a:r>
            <a:endParaRPr lang="fr-BE" dirty="0" smtClean="0"/>
          </a:p>
          <a:p>
            <a:pPr lvl="1"/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34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Stappenplan SPP (vervolg)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fr-BE" dirty="0" err="1" smtClean="0"/>
              <a:t>Toekomstige</a:t>
            </a:r>
            <a:r>
              <a:rPr lang="fr-BE" dirty="0" smtClean="0"/>
              <a:t> </a:t>
            </a:r>
            <a:r>
              <a:rPr lang="fr-BE" dirty="0" err="1" smtClean="0"/>
              <a:t>gewenste</a:t>
            </a:r>
            <a:r>
              <a:rPr lang="fr-BE" dirty="0" smtClean="0"/>
              <a:t> </a:t>
            </a:r>
            <a:r>
              <a:rPr lang="fr-BE" dirty="0" err="1" smtClean="0"/>
              <a:t>bezetting</a:t>
            </a:r>
            <a:r>
              <a:rPr lang="fr-BE" dirty="0" smtClean="0"/>
              <a:t> </a:t>
            </a:r>
          </a:p>
          <a:p>
            <a:pPr marL="514350" indent="-514350">
              <a:buFont typeface="+mj-lt"/>
              <a:buAutoNum type="arabicPeriod" startAt="3"/>
            </a:pPr>
            <a:endParaRPr lang="fr-BE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fr-BE" dirty="0" err="1" smtClean="0"/>
              <a:t>Toekomstig</a:t>
            </a:r>
            <a:r>
              <a:rPr lang="fr-BE" dirty="0" smtClean="0"/>
              <a:t> </a:t>
            </a:r>
            <a:r>
              <a:rPr lang="fr-BE" dirty="0" err="1" smtClean="0"/>
              <a:t>verwachte</a:t>
            </a:r>
            <a:r>
              <a:rPr lang="fr-BE" dirty="0" smtClean="0"/>
              <a:t> </a:t>
            </a:r>
            <a:r>
              <a:rPr lang="fr-BE" dirty="0" err="1" smtClean="0"/>
              <a:t>bezetting</a:t>
            </a:r>
            <a:r>
              <a:rPr lang="fr-BE" dirty="0" smtClean="0"/>
              <a:t> </a:t>
            </a:r>
          </a:p>
          <a:p>
            <a:pPr marL="514350" indent="-514350">
              <a:buFont typeface="+mj-lt"/>
              <a:buAutoNum type="arabicPeriod" startAt="3"/>
            </a:pPr>
            <a:endParaRPr lang="fr-BE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fr-BE" dirty="0" err="1" smtClean="0"/>
              <a:t>Beleidsdiscussie</a:t>
            </a:r>
            <a:r>
              <a:rPr lang="fr-BE" dirty="0" smtClean="0"/>
              <a:t> over Gap</a:t>
            </a:r>
          </a:p>
          <a:p>
            <a:pPr marL="514350" indent="-514350">
              <a:buFont typeface="+mj-lt"/>
              <a:buAutoNum type="arabicPeriod" startAt="3"/>
            </a:pPr>
            <a:endParaRPr lang="fr-BE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fr-BE" dirty="0" smtClean="0"/>
              <a:t>Cocktail van </a:t>
            </a:r>
            <a:r>
              <a:rPr lang="fr-BE" dirty="0" err="1" smtClean="0"/>
              <a:t>beleid</a:t>
            </a:r>
            <a:r>
              <a:rPr lang="fr-BE" dirty="0" smtClean="0"/>
              <a:t>, </a:t>
            </a:r>
            <a:r>
              <a:rPr lang="fr-BE" dirty="0" err="1" smtClean="0"/>
              <a:t>instrumenten</a:t>
            </a:r>
            <a:r>
              <a:rPr lang="fr-BE" dirty="0" smtClean="0"/>
              <a:t> en </a:t>
            </a:r>
            <a:r>
              <a:rPr lang="fr-BE" dirty="0" err="1" smtClean="0"/>
              <a:t>actieplannen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89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Aktieplan SPP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085484"/>
              </p:ext>
            </p:extLst>
          </p:nvPr>
        </p:nvGraphicFramePr>
        <p:xfrm>
          <a:off x="899592" y="1372091"/>
          <a:ext cx="7344816" cy="4699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7</a:t>
            </a:fld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467544" y="4237637"/>
            <a:ext cx="1772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3 . </a:t>
            </a:r>
            <a:r>
              <a:rPr lang="fr-BE" sz="1400" b="1" dirty="0" err="1" smtClean="0"/>
              <a:t>Zorgenkindjes</a:t>
            </a:r>
            <a:r>
              <a:rPr lang="fr-BE" sz="1400" b="1" dirty="0" smtClean="0"/>
              <a:t> </a:t>
            </a:r>
            <a:r>
              <a:rPr lang="fr-BE" sz="140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fr-BE" sz="1400" dirty="0" err="1" smtClean="0"/>
              <a:t>Ontwikkelplan</a:t>
            </a:r>
            <a:endParaRPr lang="en-GB" sz="1400" dirty="0" smtClean="0"/>
          </a:p>
          <a:p>
            <a:pPr marL="171450" indent="-171450">
              <a:buFontTx/>
              <a:buChar char="-"/>
            </a:pPr>
            <a:r>
              <a:rPr lang="fr-BE" sz="1400" dirty="0" err="1" smtClean="0"/>
              <a:t>Mobiliteitsplan</a:t>
            </a:r>
            <a:endParaRPr lang="fr-BE" sz="1400" dirty="0" smtClean="0"/>
          </a:p>
          <a:p>
            <a:pPr marL="171450" indent="-171450">
              <a:buFontTx/>
              <a:buChar char="-"/>
            </a:pPr>
            <a:r>
              <a:rPr lang="fr-BE" sz="1400" dirty="0" smtClean="0"/>
              <a:t>Outplacement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3381931" y="4820800"/>
            <a:ext cx="622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3.</a:t>
            </a:r>
            <a:endParaRPr lang="en-GB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726051"/>
            <a:ext cx="356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1.</a:t>
            </a:r>
            <a:endParaRPr lang="en-GB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69873" y="3331731"/>
            <a:ext cx="340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dirty="0" smtClean="0"/>
              <a:t>2.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71095" y="338110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6.</a:t>
            </a:r>
            <a:endParaRPr lang="en-GB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1" y="4421723"/>
            <a:ext cx="356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4.</a:t>
            </a:r>
            <a:endParaRPr lang="en-GB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13314" y="4899357"/>
            <a:ext cx="340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dirty="0" smtClean="0"/>
              <a:t>5.</a:t>
            </a:r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65348" y="2852936"/>
            <a:ext cx="362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7.</a:t>
            </a:r>
            <a:endParaRPr lang="en-GB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3177842"/>
            <a:ext cx="1927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2. </a:t>
            </a:r>
            <a:r>
              <a:rPr lang="fr-BE" sz="1400" b="1" dirty="0" err="1" smtClean="0"/>
              <a:t>Onbenut</a:t>
            </a:r>
            <a:r>
              <a:rPr lang="fr-BE" sz="1400" b="1" dirty="0" smtClean="0"/>
              <a:t> </a:t>
            </a:r>
            <a:r>
              <a:rPr lang="fr-BE" sz="1400" b="1" dirty="0" err="1" smtClean="0"/>
              <a:t>potentieel</a:t>
            </a:r>
            <a:r>
              <a:rPr lang="fr-BE" sz="1400" b="1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BE" sz="1400" dirty="0" err="1" smtClean="0"/>
              <a:t>Tijdelijk</a:t>
            </a:r>
            <a:r>
              <a:rPr lang="fr-BE" sz="1400" dirty="0" smtClean="0"/>
              <a:t> </a:t>
            </a:r>
            <a:r>
              <a:rPr lang="fr-BE" sz="1400" dirty="0" err="1" smtClean="0"/>
              <a:t>uitlenen</a:t>
            </a:r>
            <a:endParaRPr lang="fr-BE" sz="1400" dirty="0" smtClean="0"/>
          </a:p>
          <a:p>
            <a:pPr marL="171450" indent="-171450">
              <a:buFontTx/>
              <a:buChar char="-"/>
            </a:pPr>
            <a:r>
              <a:rPr lang="fr-BE" sz="1400" dirty="0" err="1" smtClean="0"/>
              <a:t>Tijdelijk</a:t>
            </a:r>
            <a:r>
              <a:rPr lang="fr-BE" sz="1400" dirty="0" smtClean="0"/>
              <a:t> </a:t>
            </a:r>
            <a:r>
              <a:rPr lang="fr-BE" sz="1400" dirty="0" err="1" smtClean="0"/>
              <a:t>flexibiliseren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146329" y="1700808"/>
            <a:ext cx="1301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 smtClean="0"/>
              <a:t>7. Prospects :</a:t>
            </a:r>
          </a:p>
          <a:p>
            <a:pPr marL="171450" indent="-171450">
              <a:buFontTx/>
              <a:buChar char="-"/>
            </a:pPr>
            <a:r>
              <a:rPr lang="fr-BE" sz="1400" dirty="0" err="1" smtClean="0"/>
              <a:t>Recrutering</a:t>
            </a:r>
            <a:endParaRPr lang="fr-BE" sz="1400" dirty="0" smtClean="0"/>
          </a:p>
          <a:p>
            <a:pPr marL="171450" indent="-171450">
              <a:buFontTx/>
              <a:buChar char="-"/>
            </a:pPr>
            <a:r>
              <a:rPr lang="fr-BE" sz="1400" dirty="0" smtClean="0"/>
              <a:t>(om)</a:t>
            </a:r>
            <a:r>
              <a:rPr lang="fr-BE" sz="1400" dirty="0" err="1" smtClean="0"/>
              <a:t>scholing</a:t>
            </a:r>
            <a:endParaRPr lang="fr-BE" sz="1400" dirty="0" smtClean="0"/>
          </a:p>
          <a:p>
            <a:pPr marL="171450" indent="-171450">
              <a:buFontTx/>
              <a:buChar char="-"/>
            </a:pPr>
            <a:r>
              <a:rPr lang="fr-BE" sz="1400" dirty="0" smtClean="0"/>
              <a:t>synergie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146329" y="2775991"/>
            <a:ext cx="1530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6. Most </a:t>
            </a:r>
            <a:r>
              <a:rPr lang="fr-BE" sz="1400" b="1" dirty="0" err="1" smtClean="0"/>
              <a:t>wanted</a:t>
            </a:r>
            <a:r>
              <a:rPr lang="fr-BE" sz="1400" b="1" dirty="0" smtClean="0"/>
              <a:t> : </a:t>
            </a:r>
          </a:p>
          <a:p>
            <a:pPr marL="171450" indent="-171450">
              <a:buFontTx/>
              <a:buChar char="-"/>
            </a:pPr>
            <a:r>
              <a:rPr lang="fr-BE" sz="1400" dirty="0" err="1" smtClean="0"/>
              <a:t>Recrutering</a:t>
            </a:r>
            <a:endParaRPr lang="fr-BE" sz="1400" dirty="0" smtClean="0"/>
          </a:p>
          <a:p>
            <a:pPr marL="171450" indent="-171450">
              <a:buFontTx/>
              <a:buChar char="-"/>
            </a:pPr>
            <a:r>
              <a:rPr lang="fr-BE" sz="1400" dirty="0" smtClean="0"/>
              <a:t>(om)</a:t>
            </a:r>
            <a:r>
              <a:rPr lang="fr-BE" sz="1400" dirty="0" err="1" smtClean="0"/>
              <a:t>scholing</a:t>
            </a:r>
            <a:endParaRPr lang="fr-BE" sz="1400" dirty="0" smtClean="0"/>
          </a:p>
          <a:p>
            <a:pPr marL="171450" indent="-171450">
              <a:buFontTx/>
              <a:buChar char="-"/>
            </a:pPr>
            <a:r>
              <a:rPr lang="fr-BE" sz="1400" dirty="0" smtClean="0"/>
              <a:t>synergie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46329" y="3741439"/>
            <a:ext cx="1979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5. </a:t>
            </a:r>
            <a:r>
              <a:rPr lang="fr-BE" sz="1400" b="1" dirty="0" err="1" smtClean="0"/>
              <a:t>Tijdelijke</a:t>
            </a:r>
            <a:r>
              <a:rPr lang="fr-BE" sz="1400" b="1" dirty="0" smtClean="0"/>
              <a:t> </a:t>
            </a:r>
            <a:r>
              <a:rPr lang="fr-BE" sz="1400" b="1" dirty="0" err="1" smtClean="0"/>
              <a:t>krachten</a:t>
            </a:r>
            <a:r>
              <a:rPr lang="fr-BE" sz="1400" b="1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BE" sz="1400" dirty="0" smtClean="0"/>
              <a:t>Consultants</a:t>
            </a:r>
          </a:p>
          <a:p>
            <a:pPr marL="171450" indent="-171450">
              <a:buFontTx/>
              <a:buChar char="-"/>
            </a:pPr>
            <a:r>
              <a:rPr lang="fr-BE" sz="1400" dirty="0" err="1" smtClean="0"/>
              <a:t>Collegiale</a:t>
            </a:r>
            <a:r>
              <a:rPr lang="fr-BE" sz="1400" dirty="0" smtClean="0"/>
              <a:t> </a:t>
            </a:r>
            <a:r>
              <a:rPr lang="fr-BE" sz="1400" dirty="0" err="1" smtClean="0"/>
              <a:t>inleen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146329" y="4591000"/>
            <a:ext cx="20281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 smtClean="0"/>
              <a:t>4. </a:t>
            </a:r>
            <a:r>
              <a:rPr lang="fr-BE" sz="1400" b="1" dirty="0" err="1" smtClean="0"/>
              <a:t>Huidige</a:t>
            </a:r>
            <a:r>
              <a:rPr lang="fr-BE" sz="1400" b="1" dirty="0" smtClean="0"/>
              <a:t> </a:t>
            </a:r>
            <a:r>
              <a:rPr lang="fr-BE" sz="1400" b="1" dirty="0" err="1" smtClean="0"/>
              <a:t>kern</a:t>
            </a:r>
            <a:r>
              <a:rPr lang="fr-BE" sz="1400" b="1" dirty="0" smtClean="0"/>
              <a:t> : </a:t>
            </a:r>
          </a:p>
          <a:p>
            <a:pPr marL="171450" indent="-171450">
              <a:buFontTx/>
              <a:buChar char="-"/>
            </a:pPr>
            <a:r>
              <a:rPr lang="fr-BE" sz="1400" dirty="0" err="1" smtClean="0"/>
              <a:t>Potentieel</a:t>
            </a:r>
            <a:r>
              <a:rPr lang="fr-BE" sz="1400" dirty="0" smtClean="0"/>
              <a:t> </a:t>
            </a:r>
            <a:r>
              <a:rPr lang="fr-BE" sz="1400" dirty="0" err="1" smtClean="0"/>
              <a:t>beoordeling</a:t>
            </a:r>
            <a:endParaRPr lang="fr-BE" sz="1400" dirty="0" smtClean="0"/>
          </a:p>
          <a:p>
            <a:pPr marL="171450" indent="-171450">
              <a:buFontTx/>
              <a:buChar char="-"/>
            </a:pPr>
            <a:r>
              <a:rPr lang="fr-BE" sz="1400" dirty="0" err="1" smtClean="0"/>
              <a:t>Ontwikkelingsplan</a:t>
            </a:r>
            <a:endParaRPr lang="fr-BE" sz="1400" dirty="0" smtClean="0"/>
          </a:p>
          <a:p>
            <a:pPr marL="171450" indent="-171450">
              <a:buFontTx/>
              <a:buChar char="-"/>
            </a:pPr>
            <a:r>
              <a:rPr lang="fr-BE" sz="1400" dirty="0" err="1" smtClean="0"/>
              <a:t>Mobiliteitsplan</a:t>
            </a:r>
            <a:endParaRPr lang="fr-BE" sz="1400" dirty="0" smtClean="0"/>
          </a:p>
          <a:p>
            <a:pPr marL="171450" indent="-171450">
              <a:buFontTx/>
              <a:buChar char="-"/>
            </a:pPr>
            <a:r>
              <a:rPr lang="fr-BE" sz="1400" dirty="0" smtClean="0"/>
              <a:t>Outplacement</a:t>
            </a:r>
          </a:p>
          <a:p>
            <a:pPr marL="171450" indent="-171450">
              <a:buFontTx/>
              <a:buChar char="-"/>
            </a:pPr>
            <a:r>
              <a:rPr lang="fr-BE" sz="1400" dirty="0" err="1" smtClean="0"/>
              <a:t>Flexibiliseren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1938148"/>
            <a:ext cx="1595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fr-BE" sz="1400" b="1" dirty="0" smtClean="0"/>
              <a:t>Key </a:t>
            </a:r>
            <a:r>
              <a:rPr lang="fr-BE" sz="1400" b="1" dirty="0" err="1" smtClean="0"/>
              <a:t>players</a:t>
            </a:r>
            <a:r>
              <a:rPr lang="fr-BE" sz="1400" b="1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BE" sz="1400" dirty="0" smtClean="0"/>
              <a:t>Retentie</a:t>
            </a:r>
          </a:p>
          <a:p>
            <a:pPr marL="171450" indent="-171450">
              <a:buFontTx/>
              <a:buChar char="-"/>
            </a:pPr>
            <a:r>
              <a:rPr lang="fr-BE" sz="1400" dirty="0" err="1" smtClean="0"/>
              <a:t>Opleiden</a:t>
            </a:r>
            <a:endParaRPr lang="fr-BE" sz="1400" dirty="0" smtClean="0"/>
          </a:p>
          <a:p>
            <a:pPr marL="171450" indent="-171450">
              <a:buFontTx/>
              <a:buChar char="-"/>
            </a:pPr>
            <a:r>
              <a:rPr lang="fr-BE" sz="1400" dirty="0" err="1" smtClean="0"/>
              <a:t>Belonen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891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Pilootproject Smals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nl-NL" dirty="0" smtClean="0"/>
              <a:t>Eén werkgroep per teamleader/domein (Directeur, teamleader en HR) : </a:t>
            </a:r>
          </a:p>
          <a:p>
            <a:pPr lvl="1"/>
            <a:r>
              <a:rPr lang="nl-NL" dirty="0" err="1" smtClean="0"/>
              <a:t>Jobarchitecturen</a:t>
            </a:r>
            <a:r>
              <a:rPr lang="nl-NL" dirty="0" smtClean="0"/>
              <a:t> overlopen : welke verantwoordelijkheidsgebieden veranderen ? Welke competenties veranderen ?</a:t>
            </a:r>
          </a:p>
          <a:p>
            <a:pPr lvl="1"/>
            <a:r>
              <a:rPr lang="nl-NL" dirty="0" smtClean="0"/>
              <a:t>Identificatie van de functietitularis</a:t>
            </a:r>
          </a:p>
          <a:p>
            <a:endParaRPr lang="nl-NL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739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Pilootproject Smals (vervolg)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In kaart brengen actuele, toekomstige en verwachte   </a:t>
            </a:r>
          </a:p>
          <a:p>
            <a:r>
              <a:rPr lang="nl-NL" smtClean="0"/>
              <a:t>Bezetting :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9</a:t>
            </a:fld>
            <a:endParaRPr lang="nl-BE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863514"/>
              </p:ext>
            </p:extLst>
          </p:nvPr>
        </p:nvGraphicFramePr>
        <p:xfrm>
          <a:off x="539552" y="2132856"/>
          <a:ext cx="8467725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44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Cloud">
  <a:themeElements>
    <a:clrScheme name="Custom 1">
      <a:dk1>
        <a:srgbClr val="364C9D"/>
      </a:dk1>
      <a:lt1>
        <a:sysClr val="window" lastClr="FFFFFF"/>
      </a:lt1>
      <a:dk2>
        <a:srgbClr val="364C9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7CEED44E01334A8FDE427A8589CD04" ma:contentTypeVersion="1" ma:contentTypeDescription="Create a new document." ma:contentTypeScope="" ma:versionID="42d5dafbbf323c7e9722060a1e2b15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F82D81-355F-493A-A9FB-A0D17346C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582E2-B4A3-4CF9-B29A-4C1E94382D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EB89CD-203B-44BB-9498-AE3BBAEC8AAC}">
  <ds:schemaRefs>
    <ds:schemaRef ds:uri="http://www.w3.org/XML/1998/namespace"/>
    <ds:schemaRef ds:uri="http://purl.org/dc/dcmitype/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GCloud</Template>
  <TotalTime>351</TotalTime>
  <Words>1226</Words>
  <Application>Microsoft Office PowerPoint</Application>
  <PresentationFormat>On-screen Show (4:3)</PresentationFormat>
  <Paragraphs>307</Paragraphs>
  <Slides>32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GCloud</vt:lpstr>
      <vt:lpstr>Kantoorthema</vt:lpstr>
      <vt:lpstr>Agenda</vt:lpstr>
      <vt:lpstr>Strategische personeelsplanning of SPP </vt:lpstr>
      <vt:lpstr>Uitgangspunten SPP</vt:lpstr>
      <vt:lpstr>Keuze van methodiek en scope</vt:lpstr>
      <vt:lpstr>Stappenplan SPP</vt:lpstr>
      <vt:lpstr>Stappenplan SPP (vervolg)</vt:lpstr>
      <vt:lpstr>Aktieplan SPP</vt:lpstr>
      <vt:lpstr>Pilootproject Smals</vt:lpstr>
      <vt:lpstr>Pilootproject Smals (vervolg)</vt:lpstr>
      <vt:lpstr>Resultaat Smals – Maart 2016</vt:lpstr>
      <vt:lpstr>Eindfase</vt:lpstr>
      <vt:lpstr>Besluit</vt:lpstr>
      <vt:lpstr>Suppression des tokens papier </vt:lpstr>
      <vt:lpstr>Huidige authenticatiemiddelen (CSAM/FAS)</vt:lpstr>
      <vt:lpstr>Vervanging papieren token door TOTP</vt:lpstr>
      <vt:lpstr>TOTP via mobiele app</vt:lpstr>
      <vt:lpstr>TOTP via mobiele app</vt:lpstr>
      <vt:lpstr>TOTP via mobiele app</vt:lpstr>
      <vt:lpstr>Niet-eID-houders</vt:lpstr>
      <vt:lpstr>Voordelen</vt:lpstr>
      <vt:lpstr>Aandachtspunten ivm uitrol</vt:lpstr>
      <vt:lpstr>TOTP via mobiele app</vt:lpstr>
      <vt:lpstr>Huidig gebruikersreglement burgers</vt:lpstr>
      <vt:lpstr>Gebruikersreglement burgers vanaf 4/2017</vt:lpstr>
      <vt:lpstr>Aanpassing gebruikersreglement</vt:lpstr>
      <vt:lpstr>Aspects techniques</vt:lpstr>
      <vt:lpstr>Suppression des tokens papier</vt:lpstr>
      <vt:lpstr>GDPR Aanpassing security policies</vt:lpstr>
      <vt:lpstr>Security policies: de opdracht</vt:lpstr>
      <vt:lpstr>Status na ronde 1 op 16 Januari 2017</vt:lpstr>
      <vt:lpstr>Volgende stappen</vt:lpstr>
      <vt:lpstr>Opmerking</vt:lpstr>
    </vt:vector>
  </TitlesOfParts>
  <Company>SmalS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SPP of strategische personeelsplanning</dc:title>
  <dc:creator>Fanny Taildeman</dc:creator>
  <cp:lastModifiedBy>Frank Robben</cp:lastModifiedBy>
  <cp:revision>50</cp:revision>
  <cp:lastPrinted>2017-01-18T10:19:44Z</cp:lastPrinted>
  <dcterms:created xsi:type="dcterms:W3CDTF">2016-03-07T13:21:00Z</dcterms:created>
  <dcterms:modified xsi:type="dcterms:W3CDTF">2017-03-06T16:45:27Z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0x0101007E7CEED44E01334A8FDE427A8589CD04</vt:lpwstr>
  </property>
</Properties>
</file>