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27"/>
  </p:notesMasterIdLst>
  <p:handoutMasterIdLst>
    <p:handoutMasterId r:id="rId28"/>
  </p:handoutMasterIdLst>
  <p:sldIdLst>
    <p:sldId id="412" r:id="rId2"/>
    <p:sldId id="267" r:id="rId3"/>
    <p:sldId id="447" r:id="rId4"/>
    <p:sldId id="450" r:id="rId5"/>
    <p:sldId id="451" r:id="rId6"/>
    <p:sldId id="448" r:id="rId7"/>
    <p:sldId id="453" r:id="rId8"/>
    <p:sldId id="455" r:id="rId9"/>
    <p:sldId id="456" r:id="rId10"/>
    <p:sldId id="454" r:id="rId11"/>
    <p:sldId id="457" r:id="rId12"/>
    <p:sldId id="467" r:id="rId13"/>
    <p:sldId id="468" r:id="rId14"/>
    <p:sldId id="469" r:id="rId15"/>
    <p:sldId id="470" r:id="rId16"/>
    <p:sldId id="449" r:id="rId17"/>
    <p:sldId id="458" r:id="rId18"/>
    <p:sldId id="465" r:id="rId19"/>
    <p:sldId id="466" r:id="rId20"/>
    <p:sldId id="464" r:id="rId21"/>
    <p:sldId id="461" r:id="rId22"/>
    <p:sldId id="462" r:id="rId23"/>
    <p:sldId id="459" r:id="rId24"/>
    <p:sldId id="471" r:id="rId25"/>
    <p:sldId id="446" r:id="rId26"/>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6E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41" autoAdjust="0"/>
    <p:restoredTop sz="93355" autoAdjust="0"/>
  </p:normalViewPr>
  <p:slideViewPr>
    <p:cSldViewPr snapToGrid="0" snapToObjects="1">
      <p:cViewPr>
        <p:scale>
          <a:sx n="69" d="100"/>
          <a:sy n="69" d="100"/>
        </p:scale>
        <p:origin x="-1464" y="-120"/>
      </p:cViewPr>
      <p:guideLst>
        <p:guide orient="horz" pos="2160"/>
        <p:guide pos="2880"/>
      </p:guideLst>
    </p:cSldViewPr>
  </p:slideViewPr>
  <p:outlineViewPr>
    <p:cViewPr>
      <p:scale>
        <a:sx n="33" d="100"/>
        <a:sy n="33" d="100"/>
      </p:scale>
      <p:origin x="0" y="11136"/>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77" d="100"/>
          <a:sy n="77" d="100"/>
        </p:scale>
        <p:origin x="-2106"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jpeg"/><Relationship Id="rId7" Type="http://schemas.openxmlformats.org/officeDocument/2006/relationships/image" Target="../media/image21.jpeg"/><Relationship Id="rId2" Type="http://schemas.openxmlformats.org/officeDocument/2006/relationships/image" Target="../media/image16.jpeg"/><Relationship Id="rId1" Type="http://schemas.openxmlformats.org/officeDocument/2006/relationships/image" Target="../media/image15.jpeg"/><Relationship Id="rId6" Type="http://schemas.openxmlformats.org/officeDocument/2006/relationships/image" Target="../media/image20.jpeg"/><Relationship Id="rId5" Type="http://schemas.openxmlformats.org/officeDocument/2006/relationships/image" Target="../media/image19.jpeg"/><Relationship Id="rId10" Type="http://schemas.openxmlformats.org/officeDocument/2006/relationships/image" Target="../media/image24.jpeg"/><Relationship Id="rId4" Type="http://schemas.openxmlformats.org/officeDocument/2006/relationships/image" Target="../media/image18.jpeg"/><Relationship Id="rId9" Type="http://schemas.openxmlformats.org/officeDocument/2006/relationships/image" Target="../media/image23.jpeg"/></Relationships>
</file>

<file path=ppt/diagrams/_rels/drawing2.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jpeg"/><Relationship Id="rId7" Type="http://schemas.openxmlformats.org/officeDocument/2006/relationships/image" Target="../media/image21.jpeg"/><Relationship Id="rId2" Type="http://schemas.openxmlformats.org/officeDocument/2006/relationships/image" Target="../media/image16.jpeg"/><Relationship Id="rId1" Type="http://schemas.openxmlformats.org/officeDocument/2006/relationships/image" Target="../media/image15.jpeg"/><Relationship Id="rId6" Type="http://schemas.openxmlformats.org/officeDocument/2006/relationships/image" Target="../media/image20.jpeg"/><Relationship Id="rId5" Type="http://schemas.openxmlformats.org/officeDocument/2006/relationships/image" Target="../media/image19.jpeg"/><Relationship Id="rId10" Type="http://schemas.openxmlformats.org/officeDocument/2006/relationships/image" Target="../media/image24.jpeg"/><Relationship Id="rId4" Type="http://schemas.openxmlformats.org/officeDocument/2006/relationships/image" Target="../media/image18.jpeg"/><Relationship Id="rId9" Type="http://schemas.openxmlformats.org/officeDocument/2006/relationships/image" Target="../media/image2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5F3BC5-7BB6-4BFD-8719-5426F8E49BBF}" type="doc">
      <dgm:prSet loTypeId="urn:microsoft.com/office/officeart/2005/8/layout/process1" loCatId="process" qsTypeId="urn:microsoft.com/office/officeart/2005/8/quickstyle/simple1" qsCatId="simple" csTypeId="urn:microsoft.com/office/officeart/2005/8/colors/accent1_2" csCatId="accent1" phldr="1"/>
      <dgm:spPr/>
    </dgm:pt>
    <dgm:pt modelId="{5C25E052-B31E-4B22-9042-A7EB9E73F939}">
      <dgm:prSet phldrT="[Tekst]"/>
      <dgm:spPr/>
      <dgm:t>
        <a:bodyPr/>
        <a:lstStyle/>
        <a:p>
          <a:r>
            <a:rPr lang="nl-BE" dirty="0" smtClean="0"/>
            <a:t>Data </a:t>
          </a:r>
          <a:r>
            <a:rPr lang="nl-BE" dirty="0" err="1" smtClean="0"/>
            <a:t>collection</a:t>
          </a:r>
          <a:endParaRPr lang="nl-BE" dirty="0"/>
        </a:p>
      </dgm:t>
    </dgm:pt>
    <dgm:pt modelId="{F729984C-C08F-47E0-BFCB-4D8B166123AF}" type="parTrans" cxnId="{5A752201-CB03-4AFF-8217-E2CCD50EA992}">
      <dgm:prSet/>
      <dgm:spPr/>
      <dgm:t>
        <a:bodyPr/>
        <a:lstStyle/>
        <a:p>
          <a:endParaRPr lang="nl-BE"/>
        </a:p>
      </dgm:t>
    </dgm:pt>
    <dgm:pt modelId="{A21389E4-C69E-4FAB-8627-2B64EB8B42AF}" type="sibTrans" cxnId="{5A752201-CB03-4AFF-8217-E2CCD50EA992}">
      <dgm:prSet/>
      <dgm:spPr/>
      <dgm:t>
        <a:bodyPr/>
        <a:lstStyle/>
        <a:p>
          <a:endParaRPr lang="nl-BE"/>
        </a:p>
      </dgm:t>
    </dgm:pt>
    <dgm:pt modelId="{BC500C74-38A8-4609-BCC6-976CEDF349D5}">
      <dgm:prSet phldrT="[Tekst]"/>
      <dgm:spPr/>
      <dgm:t>
        <a:bodyPr/>
        <a:lstStyle/>
        <a:p>
          <a:r>
            <a:rPr lang="nl-BE" dirty="0" smtClean="0"/>
            <a:t>Storage &amp; </a:t>
          </a:r>
          <a:r>
            <a:rPr lang="nl-BE" dirty="0" err="1" smtClean="0"/>
            <a:t>preparation</a:t>
          </a:r>
          <a:endParaRPr lang="nl-BE" dirty="0"/>
        </a:p>
      </dgm:t>
    </dgm:pt>
    <dgm:pt modelId="{B348D1C6-3DE2-4A20-B63B-7817F80CB8E0}" type="parTrans" cxnId="{31CD31F1-6E31-4048-92EF-9738D3C2855D}">
      <dgm:prSet/>
      <dgm:spPr/>
      <dgm:t>
        <a:bodyPr/>
        <a:lstStyle/>
        <a:p>
          <a:endParaRPr lang="nl-BE"/>
        </a:p>
      </dgm:t>
    </dgm:pt>
    <dgm:pt modelId="{F5245FC3-CFC2-4AFC-951B-43877CF4D5C0}" type="sibTrans" cxnId="{31CD31F1-6E31-4048-92EF-9738D3C2855D}">
      <dgm:prSet/>
      <dgm:spPr/>
      <dgm:t>
        <a:bodyPr/>
        <a:lstStyle/>
        <a:p>
          <a:endParaRPr lang="nl-BE"/>
        </a:p>
      </dgm:t>
    </dgm:pt>
    <dgm:pt modelId="{3F765F44-B33E-4795-BB20-3E09F7A2F8D8}">
      <dgm:prSet phldrT="[Tekst]"/>
      <dgm:spPr/>
      <dgm:t>
        <a:bodyPr/>
        <a:lstStyle/>
        <a:p>
          <a:r>
            <a:rPr lang="nl-BE" dirty="0" smtClean="0"/>
            <a:t>Analysis</a:t>
          </a:r>
          <a:endParaRPr lang="nl-BE" dirty="0"/>
        </a:p>
      </dgm:t>
    </dgm:pt>
    <dgm:pt modelId="{21075311-EF6A-4AF9-870C-5F2834D378F7}" type="parTrans" cxnId="{5FF9C369-BA5C-433A-916E-B26BB9CDC6E4}">
      <dgm:prSet/>
      <dgm:spPr/>
      <dgm:t>
        <a:bodyPr/>
        <a:lstStyle/>
        <a:p>
          <a:endParaRPr lang="nl-BE"/>
        </a:p>
      </dgm:t>
    </dgm:pt>
    <dgm:pt modelId="{870155E0-5F42-4720-AE5E-A74FF0E330D4}" type="sibTrans" cxnId="{5FF9C369-BA5C-433A-916E-B26BB9CDC6E4}">
      <dgm:prSet/>
      <dgm:spPr/>
      <dgm:t>
        <a:bodyPr/>
        <a:lstStyle/>
        <a:p>
          <a:endParaRPr lang="nl-BE"/>
        </a:p>
      </dgm:t>
    </dgm:pt>
    <dgm:pt modelId="{2BA5BB08-F947-4432-9DD3-58541E78ED8D}">
      <dgm:prSet/>
      <dgm:spPr/>
      <dgm:t>
        <a:bodyPr/>
        <a:lstStyle/>
        <a:p>
          <a:r>
            <a:rPr lang="nl-BE" dirty="0" err="1" smtClean="0"/>
            <a:t>Use</a:t>
          </a:r>
          <a:endParaRPr lang="nl-BE" dirty="0"/>
        </a:p>
      </dgm:t>
    </dgm:pt>
    <dgm:pt modelId="{4D6385E7-40D4-41B5-B8EF-77FD3A4178AF}" type="parTrans" cxnId="{808660A7-F82F-4938-B9ED-0684A36B532F}">
      <dgm:prSet/>
      <dgm:spPr/>
      <dgm:t>
        <a:bodyPr/>
        <a:lstStyle/>
        <a:p>
          <a:endParaRPr lang="nl-BE"/>
        </a:p>
      </dgm:t>
    </dgm:pt>
    <dgm:pt modelId="{86782DCE-3645-4B11-AFB0-6AC33F8C3814}" type="sibTrans" cxnId="{808660A7-F82F-4938-B9ED-0684A36B532F}">
      <dgm:prSet/>
      <dgm:spPr/>
      <dgm:t>
        <a:bodyPr/>
        <a:lstStyle/>
        <a:p>
          <a:endParaRPr lang="nl-BE"/>
        </a:p>
      </dgm:t>
    </dgm:pt>
    <dgm:pt modelId="{34FFE3FB-4EC7-4D65-B6F3-A4248223C13A}" type="pres">
      <dgm:prSet presAssocID="{325F3BC5-7BB6-4BFD-8719-5426F8E49BBF}" presName="Name0" presStyleCnt="0">
        <dgm:presLayoutVars>
          <dgm:dir/>
          <dgm:resizeHandles val="exact"/>
        </dgm:presLayoutVars>
      </dgm:prSet>
      <dgm:spPr/>
    </dgm:pt>
    <dgm:pt modelId="{21DC0108-60E3-4B1F-BCA2-CF1175385AE5}" type="pres">
      <dgm:prSet presAssocID="{5C25E052-B31E-4B22-9042-A7EB9E73F939}" presName="node" presStyleLbl="node1" presStyleIdx="0" presStyleCnt="4">
        <dgm:presLayoutVars>
          <dgm:bulletEnabled val="1"/>
        </dgm:presLayoutVars>
      </dgm:prSet>
      <dgm:spPr/>
      <dgm:t>
        <a:bodyPr/>
        <a:lstStyle/>
        <a:p>
          <a:endParaRPr lang="nl-BE"/>
        </a:p>
      </dgm:t>
    </dgm:pt>
    <dgm:pt modelId="{7F96FBE9-7DFF-44ED-8DFA-13B9A8F781B5}" type="pres">
      <dgm:prSet presAssocID="{A21389E4-C69E-4FAB-8627-2B64EB8B42AF}" presName="sibTrans" presStyleLbl="sibTrans2D1" presStyleIdx="0" presStyleCnt="3"/>
      <dgm:spPr/>
      <dgm:t>
        <a:bodyPr/>
        <a:lstStyle/>
        <a:p>
          <a:endParaRPr lang="nl-BE"/>
        </a:p>
      </dgm:t>
    </dgm:pt>
    <dgm:pt modelId="{069BCB6C-0CAF-4CAA-BEE2-0B1B9A4859B5}" type="pres">
      <dgm:prSet presAssocID="{A21389E4-C69E-4FAB-8627-2B64EB8B42AF}" presName="connectorText" presStyleLbl="sibTrans2D1" presStyleIdx="0" presStyleCnt="3"/>
      <dgm:spPr/>
      <dgm:t>
        <a:bodyPr/>
        <a:lstStyle/>
        <a:p>
          <a:endParaRPr lang="nl-BE"/>
        </a:p>
      </dgm:t>
    </dgm:pt>
    <dgm:pt modelId="{B74DB161-FD58-4459-942D-AA9415ED34CC}" type="pres">
      <dgm:prSet presAssocID="{BC500C74-38A8-4609-BCC6-976CEDF349D5}" presName="node" presStyleLbl="node1" presStyleIdx="1" presStyleCnt="4">
        <dgm:presLayoutVars>
          <dgm:bulletEnabled val="1"/>
        </dgm:presLayoutVars>
      </dgm:prSet>
      <dgm:spPr/>
      <dgm:t>
        <a:bodyPr/>
        <a:lstStyle/>
        <a:p>
          <a:endParaRPr lang="nl-BE"/>
        </a:p>
      </dgm:t>
    </dgm:pt>
    <dgm:pt modelId="{93DEFDEC-B46A-41DA-97DA-38E82A8D4071}" type="pres">
      <dgm:prSet presAssocID="{F5245FC3-CFC2-4AFC-951B-43877CF4D5C0}" presName="sibTrans" presStyleLbl="sibTrans2D1" presStyleIdx="1" presStyleCnt="3"/>
      <dgm:spPr/>
      <dgm:t>
        <a:bodyPr/>
        <a:lstStyle/>
        <a:p>
          <a:endParaRPr lang="nl-BE"/>
        </a:p>
      </dgm:t>
    </dgm:pt>
    <dgm:pt modelId="{DA4FAD8F-BC12-4B76-B28A-5B514841EC9A}" type="pres">
      <dgm:prSet presAssocID="{F5245FC3-CFC2-4AFC-951B-43877CF4D5C0}" presName="connectorText" presStyleLbl="sibTrans2D1" presStyleIdx="1" presStyleCnt="3"/>
      <dgm:spPr/>
      <dgm:t>
        <a:bodyPr/>
        <a:lstStyle/>
        <a:p>
          <a:endParaRPr lang="nl-BE"/>
        </a:p>
      </dgm:t>
    </dgm:pt>
    <dgm:pt modelId="{5CDF4373-CEF9-4B56-A98D-005E029C2C39}" type="pres">
      <dgm:prSet presAssocID="{3F765F44-B33E-4795-BB20-3E09F7A2F8D8}" presName="node" presStyleLbl="node1" presStyleIdx="2" presStyleCnt="4">
        <dgm:presLayoutVars>
          <dgm:bulletEnabled val="1"/>
        </dgm:presLayoutVars>
      </dgm:prSet>
      <dgm:spPr/>
      <dgm:t>
        <a:bodyPr/>
        <a:lstStyle/>
        <a:p>
          <a:endParaRPr lang="nl-BE"/>
        </a:p>
      </dgm:t>
    </dgm:pt>
    <dgm:pt modelId="{7326847D-EB21-4B6C-B953-80A9E5EC9D69}" type="pres">
      <dgm:prSet presAssocID="{870155E0-5F42-4720-AE5E-A74FF0E330D4}" presName="sibTrans" presStyleLbl="sibTrans2D1" presStyleIdx="2" presStyleCnt="3"/>
      <dgm:spPr/>
      <dgm:t>
        <a:bodyPr/>
        <a:lstStyle/>
        <a:p>
          <a:endParaRPr lang="nl-BE"/>
        </a:p>
      </dgm:t>
    </dgm:pt>
    <dgm:pt modelId="{391EBD14-7823-4D77-8FAA-3A3FA5D4FDD1}" type="pres">
      <dgm:prSet presAssocID="{870155E0-5F42-4720-AE5E-A74FF0E330D4}" presName="connectorText" presStyleLbl="sibTrans2D1" presStyleIdx="2" presStyleCnt="3"/>
      <dgm:spPr/>
      <dgm:t>
        <a:bodyPr/>
        <a:lstStyle/>
        <a:p>
          <a:endParaRPr lang="nl-BE"/>
        </a:p>
      </dgm:t>
    </dgm:pt>
    <dgm:pt modelId="{711CFF25-7941-4EA9-BE11-F54EE3F932FA}" type="pres">
      <dgm:prSet presAssocID="{2BA5BB08-F947-4432-9DD3-58541E78ED8D}" presName="node" presStyleLbl="node1" presStyleIdx="3" presStyleCnt="4">
        <dgm:presLayoutVars>
          <dgm:bulletEnabled val="1"/>
        </dgm:presLayoutVars>
      </dgm:prSet>
      <dgm:spPr/>
      <dgm:t>
        <a:bodyPr/>
        <a:lstStyle/>
        <a:p>
          <a:endParaRPr lang="nl-BE"/>
        </a:p>
      </dgm:t>
    </dgm:pt>
  </dgm:ptLst>
  <dgm:cxnLst>
    <dgm:cxn modelId="{808660A7-F82F-4938-B9ED-0684A36B532F}" srcId="{325F3BC5-7BB6-4BFD-8719-5426F8E49BBF}" destId="{2BA5BB08-F947-4432-9DD3-58541E78ED8D}" srcOrd="3" destOrd="0" parTransId="{4D6385E7-40D4-41B5-B8EF-77FD3A4178AF}" sibTransId="{86782DCE-3645-4B11-AFB0-6AC33F8C3814}"/>
    <dgm:cxn modelId="{B1BBEFB6-20AD-4ED4-8DE8-3E3C5A938DDE}" type="presOf" srcId="{3F765F44-B33E-4795-BB20-3E09F7A2F8D8}" destId="{5CDF4373-CEF9-4B56-A98D-005E029C2C39}" srcOrd="0" destOrd="0" presId="urn:microsoft.com/office/officeart/2005/8/layout/process1"/>
    <dgm:cxn modelId="{81AD7C3C-5431-457D-90CD-A849D02C271A}" type="presOf" srcId="{5C25E052-B31E-4B22-9042-A7EB9E73F939}" destId="{21DC0108-60E3-4B1F-BCA2-CF1175385AE5}" srcOrd="0" destOrd="0" presId="urn:microsoft.com/office/officeart/2005/8/layout/process1"/>
    <dgm:cxn modelId="{5A752201-CB03-4AFF-8217-E2CCD50EA992}" srcId="{325F3BC5-7BB6-4BFD-8719-5426F8E49BBF}" destId="{5C25E052-B31E-4B22-9042-A7EB9E73F939}" srcOrd="0" destOrd="0" parTransId="{F729984C-C08F-47E0-BFCB-4D8B166123AF}" sibTransId="{A21389E4-C69E-4FAB-8627-2B64EB8B42AF}"/>
    <dgm:cxn modelId="{330E028D-2B77-446D-B032-A8F6B3327F92}" type="presOf" srcId="{BC500C74-38A8-4609-BCC6-976CEDF349D5}" destId="{B74DB161-FD58-4459-942D-AA9415ED34CC}" srcOrd="0" destOrd="0" presId="urn:microsoft.com/office/officeart/2005/8/layout/process1"/>
    <dgm:cxn modelId="{980995BA-7644-4A41-B096-6BBAE0C7CC37}" type="presOf" srcId="{325F3BC5-7BB6-4BFD-8719-5426F8E49BBF}" destId="{34FFE3FB-4EC7-4D65-B6F3-A4248223C13A}" srcOrd="0" destOrd="0" presId="urn:microsoft.com/office/officeart/2005/8/layout/process1"/>
    <dgm:cxn modelId="{FB4427EE-4BEB-4792-A663-91C86E7044A5}" type="presOf" srcId="{870155E0-5F42-4720-AE5E-A74FF0E330D4}" destId="{391EBD14-7823-4D77-8FAA-3A3FA5D4FDD1}" srcOrd="1" destOrd="0" presId="urn:microsoft.com/office/officeart/2005/8/layout/process1"/>
    <dgm:cxn modelId="{48004D32-4B0E-4E2B-9A0F-A691660083A5}" type="presOf" srcId="{2BA5BB08-F947-4432-9DD3-58541E78ED8D}" destId="{711CFF25-7941-4EA9-BE11-F54EE3F932FA}" srcOrd="0" destOrd="0" presId="urn:microsoft.com/office/officeart/2005/8/layout/process1"/>
    <dgm:cxn modelId="{31CD31F1-6E31-4048-92EF-9738D3C2855D}" srcId="{325F3BC5-7BB6-4BFD-8719-5426F8E49BBF}" destId="{BC500C74-38A8-4609-BCC6-976CEDF349D5}" srcOrd="1" destOrd="0" parTransId="{B348D1C6-3DE2-4A20-B63B-7817F80CB8E0}" sibTransId="{F5245FC3-CFC2-4AFC-951B-43877CF4D5C0}"/>
    <dgm:cxn modelId="{A88C495F-46C3-4AB2-BC94-DF17FA322F35}" type="presOf" srcId="{A21389E4-C69E-4FAB-8627-2B64EB8B42AF}" destId="{7F96FBE9-7DFF-44ED-8DFA-13B9A8F781B5}" srcOrd="0" destOrd="0" presId="urn:microsoft.com/office/officeart/2005/8/layout/process1"/>
    <dgm:cxn modelId="{EE3328D6-396E-4B6B-AE92-FE6401CA2005}" type="presOf" srcId="{870155E0-5F42-4720-AE5E-A74FF0E330D4}" destId="{7326847D-EB21-4B6C-B953-80A9E5EC9D69}" srcOrd="0" destOrd="0" presId="urn:microsoft.com/office/officeart/2005/8/layout/process1"/>
    <dgm:cxn modelId="{FC9E14C5-C1D5-4091-BC8E-6F78C5723931}" type="presOf" srcId="{F5245FC3-CFC2-4AFC-951B-43877CF4D5C0}" destId="{93DEFDEC-B46A-41DA-97DA-38E82A8D4071}" srcOrd="0" destOrd="0" presId="urn:microsoft.com/office/officeart/2005/8/layout/process1"/>
    <dgm:cxn modelId="{5FF9C369-BA5C-433A-916E-B26BB9CDC6E4}" srcId="{325F3BC5-7BB6-4BFD-8719-5426F8E49BBF}" destId="{3F765F44-B33E-4795-BB20-3E09F7A2F8D8}" srcOrd="2" destOrd="0" parTransId="{21075311-EF6A-4AF9-870C-5F2834D378F7}" sibTransId="{870155E0-5F42-4720-AE5E-A74FF0E330D4}"/>
    <dgm:cxn modelId="{FC4D0A34-5AB4-46B0-A3A9-1FEE31762ED4}" type="presOf" srcId="{A21389E4-C69E-4FAB-8627-2B64EB8B42AF}" destId="{069BCB6C-0CAF-4CAA-BEE2-0B1B9A4859B5}" srcOrd="1" destOrd="0" presId="urn:microsoft.com/office/officeart/2005/8/layout/process1"/>
    <dgm:cxn modelId="{035CA90E-C73E-4B39-8A66-2D28D6D851B9}" type="presOf" srcId="{F5245FC3-CFC2-4AFC-951B-43877CF4D5C0}" destId="{DA4FAD8F-BC12-4B76-B28A-5B514841EC9A}" srcOrd="1" destOrd="0" presId="urn:microsoft.com/office/officeart/2005/8/layout/process1"/>
    <dgm:cxn modelId="{3C00179F-FD1F-4E39-BE3F-B8BBD148DC0F}" type="presParOf" srcId="{34FFE3FB-4EC7-4D65-B6F3-A4248223C13A}" destId="{21DC0108-60E3-4B1F-BCA2-CF1175385AE5}" srcOrd="0" destOrd="0" presId="urn:microsoft.com/office/officeart/2005/8/layout/process1"/>
    <dgm:cxn modelId="{646DD603-A7A1-4E61-94A7-34120F0439CD}" type="presParOf" srcId="{34FFE3FB-4EC7-4D65-B6F3-A4248223C13A}" destId="{7F96FBE9-7DFF-44ED-8DFA-13B9A8F781B5}" srcOrd="1" destOrd="0" presId="urn:microsoft.com/office/officeart/2005/8/layout/process1"/>
    <dgm:cxn modelId="{28033929-2E2F-4F7D-B311-24BEC218247C}" type="presParOf" srcId="{7F96FBE9-7DFF-44ED-8DFA-13B9A8F781B5}" destId="{069BCB6C-0CAF-4CAA-BEE2-0B1B9A4859B5}" srcOrd="0" destOrd="0" presId="urn:microsoft.com/office/officeart/2005/8/layout/process1"/>
    <dgm:cxn modelId="{64A83ED2-FBA9-487F-81DA-AE20DAA18D0D}" type="presParOf" srcId="{34FFE3FB-4EC7-4D65-B6F3-A4248223C13A}" destId="{B74DB161-FD58-4459-942D-AA9415ED34CC}" srcOrd="2" destOrd="0" presId="urn:microsoft.com/office/officeart/2005/8/layout/process1"/>
    <dgm:cxn modelId="{73A2F8A1-91B0-42EF-B37A-7495F391BF12}" type="presParOf" srcId="{34FFE3FB-4EC7-4D65-B6F3-A4248223C13A}" destId="{93DEFDEC-B46A-41DA-97DA-38E82A8D4071}" srcOrd="3" destOrd="0" presId="urn:microsoft.com/office/officeart/2005/8/layout/process1"/>
    <dgm:cxn modelId="{795A8B72-0981-4A96-B428-95B03DE38668}" type="presParOf" srcId="{93DEFDEC-B46A-41DA-97DA-38E82A8D4071}" destId="{DA4FAD8F-BC12-4B76-B28A-5B514841EC9A}" srcOrd="0" destOrd="0" presId="urn:microsoft.com/office/officeart/2005/8/layout/process1"/>
    <dgm:cxn modelId="{4498D06B-E7EF-41A4-ADB0-2B6DFF3E5290}" type="presParOf" srcId="{34FFE3FB-4EC7-4D65-B6F3-A4248223C13A}" destId="{5CDF4373-CEF9-4B56-A98D-005E029C2C39}" srcOrd="4" destOrd="0" presId="urn:microsoft.com/office/officeart/2005/8/layout/process1"/>
    <dgm:cxn modelId="{B380982F-2F27-4CCB-B4A9-3561A2FBEBF8}" type="presParOf" srcId="{34FFE3FB-4EC7-4D65-B6F3-A4248223C13A}" destId="{7326847D-EB21-4B6C-B953-80A9E5EC9D69}" srcOrd="5" destOrd="0" presId="urn:microsoft.com/office/officeart/2005/8/layout/process1"/>
    <dgm:cxn modelId="{1E2AF703-185F-496B-9EA1-8AE563DE8D2B}" type="presParOf" srcId="{7326847D-EB21-4B6C-B953-80A9E5EC9D69}" destId="{391EBD14-7823-4D77-8FAA-3A3FA5D4FDD1}" srcOrd="0" destOrd="0" presId="urn:microsoft.com/office/officeart/2005/8/layout/process1"/>
    <dgm:cxn modelId="{7AFADC4F-2AD7-4C1D-B0E3-CEA58AD279F0}" type="presParOf" srcId="{34FFE3FB-4EC7-4D65-B6F3-A4248223C13A}" destId="{711CFF25-7941-4EA9-BE11-F54EE3F932FA}"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B0C0D0-7AB7-487B-ADF8-3BB3DD4E9EE7}"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E7919EDD-7680-4985-B198-1CBB0F9E96AC}">
      <dgm:prSet/>
      <dgm:spPr/>
      <dgm:t>
        <a:bodyPr/>
        <a:lstStyle/>
        <a:p>
          <a:pPr rtl="0"/>
          <a:r>
            <a:t>Coordination of electronic sub-processes</a:t>
          </a:r>
          <a:endParaRPr lang="en-GB"/>
        </a:p>
      </dgm:t>
    </dgm:pt>
    <dgm:pt modelId="{2FC221D4-82FE-4089-96B1-E14722E33943}" type="parTrans" cxnId="{2D283A8C-B4A3-4152-B8A6-4729DCCC852F}">
      <dgm:prSet/>
      <dgm:spPr/>
      <dgm:t>
        <a:bodyPr/>
        <a:lstStyle/>
        <a:p>
          <a:endParaRPr lang="en-US"/>
        </a:p>
      </dgm:t>
    </dgm:pt>
    <dgm:pt modelId="{C698564A-6110-4602-9450-B172C3825847}" type="sibTrans" cxnId="{2D283A8C-B4A3-4152-B8A6-4729DCCC852F}">
      <dgm:prSet/>
      <dgm:spPr/>
      <dgm:t>
        <a:bodyPr/>
        <a:lstStyle/>
        <a:p>
          <a:endParaRPr lang="en-US"/>
        </a:p>
      </dgm:t>
    </dgm:pt>
    <dgm:pt modelId="{426C232F-332D-4FF2-A820-7A068898BF0D}">
      <dgm:prSet/>
      <dgm:spPr/>
      <dgm:t>
        <a:bodyPr/>
        <a:lstStyle/>
        <a:p>
          <a:pPr rtl="0"/>
          <a:r>
            <a:t>Portal </a:t>
          </a:r>
          <a:endParaRPr lang="en-GB"/>
        </a:p>
      </dgm:t>
    </dgm:pt>
    <dgm:pt modelId="{76543072-ED0A-4EFB-9174-9DC2D0CB754B}" type="parTrans" cxnId="{48331867-FF99-498B-92E1-5B05B35773A9}">
      <dgm:prSet/>
      <dgm:spPr/>
      <dgm:t>
        <a:bodyPr/>
        <a:lstStyle/>
        <a:p>
          <a:endParaRPr lang="en-US"/>
        </a:p>
      </dgm:t>
    </dgm:pt>
    <dgm:pt modelId="{0FF22A80-B924-4C97-9785-6DB4BF018886}" type="sibTrans" cxnId="{48331867-FF99-498B-92E1-5B05B35773A9}">
      <dgm:prSet/>
      <dgm:spPr/>
      <dgm:t>
        <a:bodyPr/>
        <a:lstStyle/>
        <a:p>
          <a:endParaRPr lang="en-US"/>
        </a:p>
      </dgm:t>
    </dgm:pt>
    <dgm:pt modelId="{AE2357B3-F8D1-4E13-B807-E393E9FC5539}">
      <dgm:prSet/>
      <dgm:spPr/>
      <dgm:t>
        <a:bodyPr/>
        <a:lstStyle/>
        <a:p>
          <a:pPr rtl="0"/>
          <a:r>
            <a:rPr dirty="0"/>
            <a:t>Integrated user and access management</a:t>
          </a:r>
          <a:endParaRPr lang="en-GB" dirty="0"/>
        </a:p>
      </dgm:t>
    </dgm:pt>
    <dgm:pt modelId="{DF983F23-5BAE-428F-AFD9-BF0943C63ACC}" type="parTrans" cxnId="{C4084BF0-F635-4676-89A9-D65F024FF168}">
      <dgm:prSet/>
      <dgm:spPr/>
      <dgm:t>
        <a:bodyPr/>
        <a:lstStyle/>
        <a:p>
          <a:endParaRPr lang="en-US"/>
        </a:p>
      </dgm:t>
    </dgm:pt>
    <dgm:pt modelId="{486EB6E6-F0BE-4E7B-A3F0-7DC5C5021754}" type="sibTrans" cxnId="{C4084BF0-F635-4676-89A9-D65F024FF168}">
      <dgm:prSet/>
      <dgm:spPr/>
      <dgm:t>
        <a:bodyPr/>
        <a:lstStyle/>
        <a:p>
          <a:endParaRPr lang="en-US"/>
        </a:p>
      </dgm:t>
    </dgm:pt>
    <dgm:pt modelId="{81FDCA61-7A32-4339-89E8-DD3704FB86F4}">
      <dgm:prSet/>
      <dgm:spPr/>
      <dgm:t>
        <a:bodyPr/>
        <a:lstStyle/>
        <a:p>
          <a:pPr rtl="0"/>
          <a:r>
            <a:t>Logging management</a:t>
          </a:r>
          <a:endParaRPr lang="en-GB"/>
        </a:p>
      </dgm:t>
    </dgm:pt>
    <dgm:pt modelId="{4F5E6841-070D-4563-B23E-8C64EC2E827B}" type="parTrans" cxnId="{7B7E50D4-65C6-4E3C-995E-1A1ABF6FDBCF}">
      <dgm:prSet/>
      <dgm:spPr/>
      <dgm:t>
        <a:bodyPr/>
        <a:lstStyle/>
        <a:p>
          <a:endParaRPr lang="en-US"/>
        </a:p>
      </dgm:t>
    </dgm:pt>
    <dgm:pt modelId="{4922DE05-E610-4796-BFBC-E068300788D1}" type="sibTrans" cxnId="{7B7E50D4-65C6-4E3C-995E-1A1ABF6FDBCF}">
      <dgm:prSet/>
      <dgm:spPr/>
      <dgm:t>
        <a:bodyPr/>
        <a:lstStyle/>
        <a:p>
          <a:endParaRPr lang="en-US"/>
        </a:p>
      </dgm:t>
    </dgm:pt>
    <dgm:pt modelId="{F9B22A10-E2AD-420E-86FD-C6A619FB34C3}">
      <dgm:prSet/>
      <dgm:spPr/>
      <dgm:t>
        <a:bodyPr/>
        <a:lstStyle/>
        <a:p>
          <a:pPr rtl="0"/>
          <a:r>
            <a:rPr dirty="0"/>
            <a:t>System for end-to-end encryption</a:t>
          </a:r>
          <a:endParaRPr lang="en-GB" dirty="0"/>
        </a:p>
      </dgm:t>
    </dgm:pt>
    <dgm:pt modelId="{51614E59-5D94-439C-A07A-61525828432A}" type="parTrans" cxnId="{F52E67DC-23C4-4525-AAFE-F3400258F7D3}">
      <dgm:prSet/>
      <dgm:spPr/>
      <dgm:t>
        <a:bodyPr/>
        <a:lstStyle/>
        <a:p>
          <a:endParaRPr lang="en-US"/>
        </a:p>
      </dgm:t>
    </dgm:pt>
    <dgm:pt modelId="{C995947A-877C-455B-BB65-7FBC6937BA2D}" type="sibTrans" cxnId="{F52E67DC-23C4-4525-AAFE-F3400258F7D3}">
      <dgm:prSet/>
      <dgm:spPr/>
      <dgm:t>
        <a:bodyPr/>
        <a:lstStyle/>
        <a:p>
          <a:endParaRPr lang="en-US"/>
        </a:p>
      </dgm:t>
    </dgm:pt>
    <dgm:pt modelId="{DE482DF0-5C86-4767-9CE5-54725DF28573}">
      <dgm:prSet/>
      <dgm:spPr/>
      <dgm:t>
        <a:bodyPr/>
        <a:lstStyle/>
        <a:p>
          <a:pPr rtl="0"/>
          <a:r>
            <a:rPr dirty="0" err="1">
              <a:solidFill>
                <a:srgbClr val="3E6E5A"/>
              </a:solidFill>
            </a:rPr>
            <a:t>eHealth</a:t>
          </a:r>
          <a:r>
            <a:rPr dirty="0" err="1"/>
            <a:t>Box</a:t>
          </a:r>
          <a:endParaRPr lang="en-GB" dirty="0"/>
        </a:p>
      </dgm:t>
    </dgm:pt>
    <dgm:pt modelId="{BF1F2008-AABF-4483-9D7B-58A40034FD6C}" type="parTrans" cxnId="{1310D4E3-793B-4536-BE37-788F54627977}">
      <dgm:prSet/>
      <dgm:spPr/>
      <dgm:t>
        <a:bodyPr/>
        <a:lstStyle/>
        <a:p>
          <a:endParaRPr lang="en-US"/>
        </a:p>
      </dgm:t>
    </dgm:pt>
    <dgm:pt modelId="{4D6A567C-A21A-42BF-9F41-7BF71E18F454}" type="sibTrans" cxnId="{1310D4E3-793B-4536-BE37-788F54627977}">
      <dgm:prSet/>
      <dgm:spPr/>
      <dgm:t>
        <a:bodyPr/>
        <a:lstStyle/>
        <a:p>
          <a:endParaRPr lang="en-US"/>
        </a:p>
      </dgm:t>
    </dgm:pt>
    <dgm:pt modelId="{3069D4A7-A9EB-432B-8415-5BE83922B144}">
      <dgm:prSet/>
      <dgm:spPr/>
      <dgm:t>
        <a:bodyPr/>
        <a:lstStyle/>
        <a:p>
          <a:pPr rtl="0"/>
          <a:r>
            <a:t>Timestamping</a:t>
          </a:r>
          <a:endParaRPr lang="en-GB"/>
        </a:p>
      </dgm:t>
    </dgm:pt>
    <dgm:pt modelId="{9A7D73A8-C0A9-4B8A-9838-7588537C14AA}" type="parTrans" cxnId="{62233745-3DC7-4513-AFFE-85579EDF5340}">
      <dgm:prSet/>
      <dgm:spPr/>
      <dgm:t>
        <a:bodyPr/>
        <a:lstStyle/>
        <a:p>
          <a:endParaRPr lang="en-US"/>
        </a:p>
      </dgm:t>
    </dgm:pt>
    <dgm:pt modelId="{DFE1D077-B434-438C-B525-DD545C84AAA3}" type="sibTrans" cxnId="{62233745-3DC7-4513-AFFE-85579EDF5340}">
      <dgm:prSet/>
      <dgm:spPr/>
      <dgm:t>
        <a:bodyPr/>
        <a:lstStyle/>
        <a:p>
          <a:endParaRPr lang="en-US"/>
        </a:p>
      </dgm:t>
    </dgm:pt>
    <dgm:pt modelId="{53250AAA-89D6-4377-B3C0-0E5BF972A3C0}">
      <dgm:prSet/>
      <dgm:spPr/>
      <dgm:t>
        <a:bodyPr/>
        <a:lstStyle/>
        <a:p>
          <a:pPr rtl="0"/>
          <a:r>
            <a:rPr lang="nl-BE" dirty="0" err="1" smtClean="0"/>
            <a:t>Encoding</a:t>
          </a:r>
          <a:r>
            <a:rPr dirty="0" smtClean="0"/>
            <a:t> </a:t>
          </a:r>
          <a:r>
            <a:rPr dirty="0"/>
            <a:t>and </a:t>
          </a:r>
          <a:r>
            <a:rPr dirty="0" err="1"/>
            <a:t>anonymization</a:t>
          </a:r>
          <a:endParaRPr lang="en-GB" dirty="0"/>
        </a:p>
      </dgm:t>
    </dgm:pt>
    <dgm:pt modelId="{470AA8AF-6A66-4DE7-8F3A-D2B315A90BE8}" type="parTrans" cxnId="{3AA5B55E-BAFF-4E59-844F-0B3A890F9AB2}">
      <dgm:prSet/>
      <dgm:spPr/>
      <dgm:t>
        <a:bodyPr/>
        <a:lstStyle/>
        <a:p>
          <a:endParaRPr lang="en-US"/>
        </a:p>
      </dgm:t>
    </dgm:pt>
    <dgm:pt modelId="{4828047A-C139-4049-9231-4057A0E3B9D2}" type="sibTrans" cxnId="{3AA5B55E-BAFF-4E59-844F-0B3A890F9AB2}">
      <dgm:prSet/>
      <dgm:spPr/>
      <dgm:t>
        <a:bodyPr/>
        <a:lstStyle/>
        <a:p>
          <a:endParaRPr lang="en-US"/>
        </a:p>
      </dgm:t>
    </dgm:pt>
    <dgm:pt modelId="{ADE4E262-EB9E-448C-8B46-6B6521E6B92F}">
      <dgm:prSet/>
      <dgm:spPr/>
      <dgm:t>
        <a:bodyPr/>
        <a:lstStyle/>
        <a:p>
          <a:pPr rtl="0"/>
          <a:r>
            <a:rPr dirty="0"/>
            <a:t>Consultation of the National Identification </a:t>
          </a:r>
          <a:r>
            <a:rPr lang="nl-BE" dirty="0" smtClean="0"/>
            <a:t>Re</a:t>
          </a:r>
          <a:r>
            <a:rPr dirty="0" err="1" smtClean="0"/>
            <a:t>gisters</a:t>
          </a:r>
          <a:endParaRPr lang="en-GB" dirty="0"/>
        </a:p>
      </dgm:t>
    </dgm:pt>
    <dgm:pt modelId="{28664F9A-4277-4158-A312-1D48A34DD546}" type="parTrans" cxnId="{DB050EC4-F2AC-4ACB-BEFA-69C14AE7D74E}">
      <dgm:prSet/>
      <dgm:spPr/>
      <dgm:t>
        <a:bodyPr/>
        <a:lstStyle/>
        <a:p>
          <a:endParaRPr lang="en-US"/>
        </a:p>
      </dgm:t>
    </dgm:pt>
    <dgm:pt modelId="{DC8C0C9F-FA74-4A97-BA58-15F42B37D9FB}" type="sibTrans" cxnId="{DB050EC4-F2AC-4ACB-BEFA-69C14AE7D74E}">
      <dgm:prSet/>
      <dgm:spPr/>
      <dgm:t>
        <a:bodyPr/>
        <a:lstStyle/>
        <a:p>
          <a:endParaRPr lang="en-US"/>
        </a:p>
      </dgm:t>
    </dgm:pt>
    <dgm:pt modelId="{66800CA2-1263-488B-9901-BF5AA9A26379}">
      <dgm:prSet/>
      <dgm:spPr/>
      <dgm:t>
        <a:bodyPr/>
        <a:lstStyle/>
        <a:p>
          <a:pPr rtl="0"/>
          <a:r>
            <a:rPr dirty="0"/>
            <a:t>Reference </a:t>
          </a:r>
          <a:r>
            <a:rPr lang="nl-BE" dirty="0" smtClean="0"/>
            <a:t>directory</a:t>
          </a:r>
          <a:r>
            <a:rPr dirty="0" smtClean="0"/>
            <a:t> </a:t>
          </a:r>
          <a:r>
            <a:rPr dirty="0"/>
            <a:t>(</a:t>
          </a:r>
          <a:r>
            <a:rPr dirty="0" err="1"/>
            <a:t>metahub</a:t>
          </a:r>
          <a:r>
            <a:rPr dirty="0"/>
            <a:t>)</a:t>
          </a:r>
          <a:endParaRPr lang="en-GB" dirty="0"/>
        </a:p>
      </dgm:t>
    </dgm:pt>
    <dgm:pt modelId="{FE2E1471-E52D-466A-A76C-4BB5F19A90C2}" type="parTrans" cxnId="{CC959A60-F5E3-4CBA-B49F-D1CC8967392E}">
      <dgm:prSet/>
      <dgm:spPr/>
      <dgm:t>
        <a:bodyPr/>
        <a:lstStyle/>
        <a:p>
          <a:endParaRPr lang="en-US"/>
        </a:p>
      </dgm:t>
    </dgm:pt>
    <dgm:pt modelId="{5B01B5E3-2F09-44F6-BDF4-59AE3DD792F4}" type="sibTrans" cxnId="{CC959A60-F5E3-4CBA-B49F-D1CC8967392E}">
      <dgm:prSet/>
      <dgm:spPr/>
      <dgm:t>
        <a:bodyPr/>
        <a:lstStyle/>
        <a:p>
          <a:endParaRPr lang="en-US"/>
        </a:p>
      </dgm:t>
    </dgm:pt>
    <dgm:pt modelId="{9E029134-162C-442E-A062-F55ADB999C33}" type="pres">
      <dgm:prSet presAssocID="{D1B0C0D0-7AB7-487B-ADF8-3BB3DD4E9EE7}" presName="Name0" presStyleCnt="0">
        <dgm:presLayoutVars>
          <dgm:dir/>
          <dgm:resizeHandles val="exact"/>
        </dgm:presLayoutVars>
      </dgm:prSet>
      <dgm:spPr/>
      <dgm:t>
        <a:bodyPr/>
        <a:lstStyle/>
        <a:p>
          <a:endParaRPr lang="en-US"/>
        </a:p>
      </dgm:t>
    </dgm:pt>
    <dgm:pt modelId="{60E777AF-AE30-4678-946F-1FF94928EBDC}" type="pres">
      <dgm:prSet presAssocID="{E7919EDD-7680-4985-B198-1CBB0F9E96AC}" presName="composite" presStyleCnt="0"/>
      <dgm:spPr/>
    </dgm:pt>
    <dgm:pt modelId="{7A8D609C-F894-4686-8594-F633FD78C201}" type="pres">
      <dgm:prSet presAssocID="{E7919EDD-7680-4985-B198-1CBB0F9E96AC}" presName="rect1" presStyleLbl="trAlignAcc1" presStyleIdx="0" presStyleCnt="10">
        <dgm:presLayoutVars>
          <dgm:bulletEnabled val="1"/>
        </dgm:presLayoutVars>
      </dgm:prSet>
      <dgm:spPr/>
      <dgm:t>
        <a:bodyPr/>
        <a:lstStyle/>
        <a:p>
          <a:endParaRPr lang="en-US"/>
        </a:p>
      </dgm:t>
    </dgm:pt>
    <dgm:pt modelId="{8B00EC11-24E0-4E0C-8101-DB576F31F9D2}" type="pres">
      <dgm:prSet presAssocID="{E7919EDD-7680-4985-B198-1CBB0F9E96AC}" presName="rect2" presStyleLbl="fgImgPlace1" presStyleIdx="0" presStyleCnt="10"/>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dgm:spPr>
    </dgm:pt>
    <dgm:pt modelId="{7105A6FE-D318-4A98-A922-671C581530DC}" type="pres">
      <dgm:prSet presAssocID="{C698564A-6110-4602-9450-B172C3825847}" presName="sibTrans" presStyleCnt="0"/>
      <dgm:spPr/>
    </dgm:pt>
    <dgm:pt modelId="{85CFEB57-FC52-4321-A97D-3211B5D63D4D}" type="pres">
      <dgm:prSet presAssocID="{426C232F-332D-4FF2-A820-7A068898BF0D}" presName="composite" presStyleCnt="0"/>
      <dgm:spPr/>
    </dgm:pt>
    <dgm:pt modelId="{A9AE0183-4578-4303-9373-BBB0DAF179FE}" type="pres">
      <dgm:prSet presAssocID="{426C232F-332D-4FF2-A820-7A068898BF0D}" presName="rect1" presStyleLbl="trAlignAcc1" presStyleIdx="1" presStyleCnt="10">
        <dgm:presLayoutVars>
          <dgm:bulletEnabled val="1"/>
        </dgm:presLayoutVars>
      </dgm:prSet>
      <dgm:spPr/>
      <dgm:t>
        <a:bodyPr/>
        <a:lstStyle/>
        <a:p>
          <a:endParaRPr lang="en-US"/>
        </a:p>
      </dgm:t>
    </dgm:pt>
    <dgm:pt modelId="{17BB8C5E-ACC5-4AEA-AC3B-15C53CC548C0}" type="pres">
      <dgm:prSet presAssocID="{426C232F-332D-4FF2-A820-7A068898BF0D}" presName="rect2" presStyleLbl="fgImgPlace1" presStyleIdx="1" presStyleCnt="10"/>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25000" r="-25000"/>
          </a:stretch>
        </a:blipFill>
      </dgm:spPr>
    </dgm:pt>
    <dgm:pt modelId="{3DF2FDF0-8F29-4351-969E-A1025413C53F}" type="pres">
      <dgm:prSet presAssocID="{0FF22A80-B924-4C97-9785-6DB4BF018886}" presName="sibTrans" presStyleCnt="0"/>
      <dgm:spPr/>
    </dgm:pt>
    <dgm:pt modelId="{51949F69-36F9-42ED-A197-4A357D3FCC84}" type="pres">
      <dgm:prSet presAssocID="{AE2357B3-F8D1-4E13-B807-E393E9FC5539}" presName="composite" presStyleCnt="0"/>
      <dgm:spPr/>
    </dgm:pt>
    <dgm:pt modelId="{DC5DD086-89E5-4CD9-B1D2-0E7FF2C522A2}" type="pres">
      <dgm:prSet presAssocID="{AE2357B3-F8D1-4E13-B807-E393E9FC5539}" presName="rect1" presStyleLbl="trAlignAcc1" presStyleIdx="2" presStyleCnt="10">
        <dgm:presLayoutVars>
          <dgm:bulletEnabled val="1"/>
        </dgm:presLayoutVars>
      </dgm:prSet>
      <dgm:spPr/>
      <dgm:t>
        <a:bodyPr/>
        <a:lstStyle/>
        <a:p>
          <a:endParaRPr lang="en-US"/>
        </a:p>
      </dgm:t>
    </dgm:pt>
    <dgm:pt modelId="{DEDE190B-7605-44A7-B19B-482157C4ED09}" type="pres">
      <dgm:prSet presAssocID="{AE2357B3-F8D1-4E13-B807-E393E9FC5539}" presName="rect2" presStyleLbl="fgImgPlace1" presStyleIdx="2" presStyleCnt="10"/>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dgm:spPr>
    </dgm:pt>
    <dgm:pt modelId="{800A896D-7DD0-4D28-BE08-D3B8F3F2A8C6}" type="pres">
      <dgm:prSet presAssocID="{486EB6E6-F0BE-4E7B-A3F0-7DC5C5021754}" presName="sibTrans" presStyleCnt="0"/>
      <dgm:spPr/>
    </dgm:pt>
    <dgm:pt modelId="{09DCF082-D387-4036-A517-A57508B9F296}" type="pres">
      <dgm:prSet presAssocID="{81FDCA61-7A32-4339-89E8-DD3704FB86F4}" presName="composite" presStyleCnt="0"/>
      <dgm:spPr/>
    </dgm:pt>
    <dgm:pt modelId="{6F6ACCCA-7573-4F27-BB76-D1BFA52EAEE3}" type="pres">
      <dgm:prSet presAssocID="{81FDCA61-7A32-4339-89E8-DD3704FB86F4}" presName="rect1" presStyleLbl="trAlignAcc1" presStyleIdx="3" presStyleCnt="10">
        <dgm:presLayoutVars>
          <dgm:bulletEnabled val="1"/>
        </dgm:presLayoutVars>
      </dgm:prSet>
      <dgm:spPr/>
      <dgm:t>
        <a:bodyPr/>
        <a:lstStyle/>
        <a:p>
          <a:endParaRPr lang="en-US"/>
        </a:p>
      </dgm:t>
    </dgm:pt>
    <dgm:pt modelId="{F94043AE-FBAE-4418-8D10-10B1481C95AF}" type="pres">
      <dgm:prSet presAssocID="{81FDCA61-7A32-4339-89E8-DD3704FB86F4}" presName="rect2" presStyleLbl="fgImgPlace1" presStyleIdx="3" presStyleCnt="10"/>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l="-25000" r="-25000"/>
          </a:stretch>
        </a:blipFill>
      </dgm:spPr>
    </dgm:pt>
    <dgm:pt modelId="{2F838AD4-66C5-4737-8D8D-66F3281C6FE1}" type="pres">
      <dgm:prSet presAssocID="{4922DE05-E610-4796-BFBC-E068300788D1}" presName="sibTrans" presStyleCnt="0"/>
      <dgm:spPr/>
    </dgm:pt>
    <dgm:pt modelId="{0F749A16-F5F6-45E8-9E08-2382EA901724}" type="pres">
      <dgm:prSet presAssocID="{F9B22A10-E2AD-420E-86FD-C6A619FB34C3}" presName="composite" presStyleCnt="0"/>
      <dgm:spPr/>
    </dgm:pt>
    <dgm:pt modelId="{610D24CD-EC64-4585-8806-7B24163BBCA5}" type="pres">
      <dgm:prSet presAssocID="{F9B22A10-E2AD-420E-86FD-C6A619FB34C3}" presName="rect1" presStyleLbl="trAlignAcc1" presStyleIdx="4" presStyleCnt="10">
        <dgm:presLayoutVars>
          <dgm:bulletEnabled val="1"/>
        </dgm:presLayoutVars>
      </dgm:prSet>
      <dgm:spPr/>
      <dgm:t>
        <a:bodyPr/>
        <a:lstStyle/>
        <a:p>
          <a:endParaRPr lang="en-US"/>
        </a:p>
      </dgm:t>
    </dgm:pt>
    <dgm:pt modelId="{1D377189-38FA-44FB-9886-A25D865375A4}" type="pres">
      <dgm:prSet presAssocID="{F9B22A10-E2AD-420E-86FD-C6A619FB34C3}" presName="rect2" presStyleLbl="fgImgPlace1" presStyleIdx="4" presStyleCnt="10"/>
      <dgm:spPr>
        <a:blipFill>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dgm:spPr>
    </dgm:pt>
    <dgm:pt modelId="{D0690CA7-5AC0-41CF-B946-24781BCFD1A5}" type="pres">
      <dgm:prSet presAssocID="{C995947A-877C-455B-BB65-7FBC6937BA2D}" presName="sibTrans" presStyleCnt="0"/>
      <dgm:spPr/>
    </dgm:pt>
    <dgm:pt modelId="{B7B3EDE5-7630-4030-822E-F5E4C9706E85}" type="pres">
      <dgm:prSet presAssocID="{DE482DF0-5C86-4767-9CE5-54725DF28573}" presName="composite" presStyleCnt="0"/>
      <dgm:spPr/>
    </dgm:pt>
    <dgm:pt modelId="{4F50CB91-2850-4662-936D-F5CF85EB32D2}" type="pres">
      <dgm:prSet presAssocID="{DE482DF0-5C86-4767-9CE5-54725DF28573}" presName="rect1" presStyleLbl="trAlignAcc1" presStyleIdx="5" presStyleCnt="10">
        <dgm:presLayoutVars>
          <dgm:bulletEnabled val="1"/>
        </dgm:presLayoutVars>
      </dgm:prSet>
      <dgm:spPr/>
      <dgm:t>
        <a:bodyPr/>
        <a:lstStyle/>
        <a:p>
          <a:endParaRPr lang="en-US"/>
        </a:p>
      </dgm:t>
    </dgm:pt>
    <dgm:pt modelId="{82E38FB2-A96C-4D7A-A866-6D7BE57189A0}" type="pres">
      <dgm:prSet presAssocID="{DE482DF0-5C86-4767-9CE5-54725DF28573}" presName="rect2" presStyleLbl="fgImgPlace1" presStyleIdx="5" presStyleCnt="10"/>
      <dgm:spPr>
        <a:blipFill>
          <a:blip xmlns:r="http://schemas.openxmlformats.org/officeDocument/2006/relationships" r:embed="rId6" cstate="print">
            <a:extLst>
              <a:ext uri="{28A0092B-C50C-407E-A947-70E740481C1C}">
                <a14:useLocalDpi xmlns:a14="http://schemas.microsoft.com/office/drawing/2010/main" val="0"/>
              </a:ext>
            </a:extLst>
          </a:blip>
          <a:srcRect/>
          <a:stretch>
            <a:fillRect l="-25000" r="-25000"/>
          </a:stretch>
        </a:blipFill>
      </dgm:spPr>
    </dgm:pt>
    <dgm:pt modelId="{FFADA039-4E63-4656-B69A-9CDE6DF7D22E}" type="pres">
      <dgm:prSet presAssocID="{4D6A567C-A21A-42BF-9F41-7BF71E18F454}" presName="sibTrans" presStyleCnt="0"/>
      <dgm:spPr/>
    </dgm:pt>
    <dgm:pt modelId="{617E62FE-8B7F-4345-A007-B8285279A613}" type="pres">
      <dgm:prSet presAssocID="{3069D4A7-A9EB-432B-8415-5BE83922B144}" presName="composite" presStyleCnt="0"/>
      <dgm:spPr/>
    </dgm:pt>
    <dgm:pt modelId="{9C5C0C8B-F255-4694-B3C6-8BE7DBC5F7E5}" type="pres">
      <dgm:prSet presAssocID="{3069D4A7-A9EB-432B-8415-5BE83922B144}" presName="rect1" presStyleLbl="trAlignAcc1" presStyleIdx="6" presStyleCnt="10">
        <dgm:presLayoutVars>
          <dgm:bulletEnabled val="1"/>
        </dgm:presLayoutVars>
      </dgm:prSet>
      <dgm:spPr/>
      <dgm:t>
        <a:bodyPr/>
        <a:lstStyle/>
        <a:p>
          <a:endParaRPr lang="en-US"/>
        </a:p>
      </dgm:t>
    </dgm:pt>
    <dgm:pt modelId="{A9E14B50-194E-4A93-B9D9-20BB56D81973}" type="pres">
      <dgm:prSet presAssocID="{3069D4A7-A9EB-432B-8415-5BE83922B144}" presName="rect2" presStyleLbl="fgImgPlace1" presStyleIdx="6" presStyleCnt="10"/>
      <dgm:spPr>
        <a:blipFill>
          <a:blip xmlns:r="http://schemas.openxmlformats.org/officeDocument/2006/relationships" r:embed="rId7" cstate="print">
            <a:extLst>
              <a:ext uri="{28A0092B-C50C-407E-A947-70E740481C1C}">
                <a14:useLocalDpi xmlns:a14="http://schemas.microsoft.com/office/drawing/2010/main" val="0"/>
              </a:ext>
            </a:extLst>
          </a:blip>
          <a:srcRect/>
          <a:stretch>
            <a:fillRect l="-25000" r="-25000"/>
          </a:stretch>
        </a:blipFill>
      </dgm:spPr>
    </dgm:pt>
    <dgm:pt modelId="{CC5C64CB-AB52-41A1-B231-D8699C0C625F}" type="pres">
      <dgm:prSet presAssocID="{DFE1D077-B434-438C-B525-DD545C84AAA3}" presName="sibTrans" presStyleCnt="0"/>
      <dgm:spPr/>
    </dgm:pt>
    <dgm:pt modelId="{F8E94CFA-B945-48E5-BE10-370DD69F16A4}" type="pres">
      <dgm:prSet presAssocID="{53250AAA-89D6-4377-B3C0-0E5BF972A3C0}" presName="composite" presStyleCnt="0"/>
      <dgm:spPr/>
    </dgm:pt>
    <dgm:pt modelId="{411BB13E-A3FD-42F9-8D3A-DD2DDC4A3516}" type="pres">
      <dgm:prSet presAssocID="{53250AAA-89D6-4377-B3C0-0E5BF972A3C0}" presName="rect1" presStyleLbl="trAlignAcc1" presStyleIdx="7" presStyleCnt="10">
        <dgm:presLayoutVars>
          <dgm:bulletEnabled val="1"/>
        </dgm:presLayoutVars>
      </dgm:prSet>
      <dgm:spPr/>
      <dgm:t>
        <a:bodyPr/>
        <a:lstStyle/>
        <a:p>
          <a:endParaRPr lang="en-US"/>
        </a:p>
      </dgm:t>
    </dgm:pt>
    <dgm:pt modelId="{70C2EA1E-D7DB-4E74-806D-4590DBE781A3}" type="pres">
      <dgm:prSet presAssocID="{53250AAA-89D6-4377-B3C0-0E5BF972A3C0}" presName="rect2" presStyleLbl="fgImgPlace1" presStyleIdx="7" presStyleCnt="10"/>
      <dgm:spPr>
        <a:blipFill>
          <a:blip xmlns:r="http://schemas.openxmlformats.org/officeDocument/2006/relationships" r:embed="rId8" cstate="print">
            <a:extLst>
              <a:ext uri="{28A0092B-C50C-407E-A947-70E740481C1C}">
                <a14:useLocalDpi xmlns:a14="http://schemas.microsoft.com/office/drawing/2010/main" val="0"/>
              </a:ext>
            </a:extLst>
          </a:blip>
          <a:srcRect/>
          <a:stretch>
            <a:fillRect l="-25000" r="-25000"/>
          </a:stretch>
        </a:blipFill>
      </dgm:spPr>
    </dgm:pt>
    <dgm:pt modelId="{B6819F3B-727A-4EDF-BC16-FDFFBB563868}" type="pres">
      <dgm:prSet presAssocID="{4828047A-C139-4049-9231-4057A0E3B9D2}" presName="sibTrans" presStyleCnt="0"/>
      <dgm:spPr/>
    </dgm:pt>
    <dgm:pt modelId="{BB272E9F-26C5-4655-93E5-F3616BF119CC}" type="pres">
      <dgm:prSet presAssocID="{ADE4E262-EB9E-448C-8B46-6B6521E6B92F}" presName="composite" presStyleCnt="0"/>
      <dgm:spPr/>
    </dgm:pt>
    <dgm:pt modelId="{E0757731-3698-433B-8E7C-2EB749869931}" type="pres">
      <dgm:prSet presAssocID="{ADE4E262-EB9E-448C-8B46-6B6521E6B92F}" presName="rect1" presStyleLbl="trAlignAcc1" presStyleIdx="8" presStyleCnt="10">
        <dgm:presLayoutVars>
          <dgm:bulletEnabled val="1"/>
        </dgm:presLayoutVars>
      </dgm:prSet>
      <dgm:spPr/>
      <dgm:t>
        <a:bodyPr/>
        <a:lstStyle/>
        <a:p>
          <a:endParaRPr lang="en-US"/>
        </a:p>
      </dgm:t>
    </dgm:pt>
    <dgm:pt modelId="{139FD9EA-3509-4D4C-98D4-BC741BA871D8}" type="pres">
      <dgm:prSet presAssocID="{ADE4E262-EB9E-448C-8B46-6B6521E6B92F}" presName="rect2" presStyleLbl="fgImgPlace1" presStyleIdx="8" presStyleCnt="10"/>
      <dgm:spPr>
        <a:blipFill>
          <a:blip xmlns:r="http://schemas.openxmlformats.org/officeDocument/2006/relationships" r:embed="rId9" cstate="print">
            <a:extLst>
              <a:ext uri="{28A0092B-C50C-407E-A947-70E740481C1C}">
                <a14:useLocalDpi xmlns:a14="http://schemas.microsoft.com/office/drawing/2010/main" val="0"/>
              </a:ext>
            </a:extLst>
          </a:blip>
          <a:srcRect/>
          <a:stretch>
            <a:fillRect l="-25000" r="-25000"/>
          </a:stretch>
        </a:blipFill>
      </dgm:spPr>
    </dgm:pt>
    <dgm:pt modelId="{979B97D2-0F97-437F-8686-ABD1B910F38F}" type="pres">
      <dgm:prSet presAssocID="{DC8C0C9F-FA74-4A97-BA58-15F42B37D9FB}" presName="sibTrans" presStyleCnt="0"/>
      <dgm:spPr/>
    </dgm:pt>
    <dgm:pt modelId="{0216C3D0-FCC6-4B0C-AA10-7E78E85A1DE2}" type="pres">
      <dgm:prSet presAssocID="{66800CA2-1263-488B-9901-BF5AA9A26379}" presName="composite" presStyleCnt="0"/>
      <dgm:spPr/>
    </dgm:pt>
    <dgm:pt modelId="{22C56DC3-2158-416C-A2CA-0A41276F6E72}" type="pres">
      <dgm:prSet presAssocID="{66800CA2-1263-488B-9901-BF5AA9A26379}" presName="rect1" presStyleLbl="trAlignAcc1" presStyleIdx="9" presStyleCnt="10">
        <dgm:presLayoutVars>
          <dgm:bulletEnabled val="1"/>
        </dgm:presLayoutVars>
      </dgm:prSet>
      <dgm:spPr/>
      <dgm:t>
        <a:bodyPr/>
        <a:lstStyle/>
        <a:p>
          <a:endParaRPr lang="en-US"/>
        </a:p>
      </dgm:t>
    </dgm:pt>
    <dgm:pt modelId="{763F0339-AF8A-4C55-81EF-EEBFD25A8379}" type="pres">
      <dgm:prSet presAssocID="{66800CA2-1263-488B-9901-BF5AA9A26379}" presName="rect2" presStyleLbl="fgImgPlace1" presStyleIdx="9" presStyleCnt="10"/>
      <dgm:spPr>
        <a:blipFill>
          <a:blip xmlns:r="http://schemas.openxmlformats.org/officeDocument/2006/relationships" r:embed="rId10" cstate="print">
            <a:extLst>
              <a:ext uri="{28A0092B-C50C-407E-A947-70E740481C1C}">
                <a14:useLocalDpi xmlns:a14="http://schemas.microsoft.com/office/drawing/2010/main" val="0"/>
              </a:ext>
            </a:extLst>
          </a:blip>
          <a:srcRect/>
          <a:stretch>
            <a:fillRect l="-25000" r="-25000"/>
          </a:stretch>
        </a:blipFill>
      </dgm:spPr>
    </dgm:pt>
  </dgm:ptLst>
  <dgm:cxnLst>
    <dgm:cxn modelId="{56344800-60AF-4EDD-A8F2-0D544E567B50}" type="presOf" srcId="{E7919EDD-7680-4985-B198-1CBB0F9E96AC}" destId="{7A8D609C-F894-4686-8594-F633FD78C201}" srcOrd="0" destOrd="0" presId="urn:microsoft.com/office/officeart/2008/layout/PictureStrips"/>
    <dgm:cxn modelId="{7B7E50D4-65C6-4E3C-995E-1A1ABF6FDBCF}" srcId="{D1B0C0D0-7AB7-487B-ADF8-3BB3DD4E9EE7}" destId="{81FDCA61-7A32-4339-89E8-DD3704FB86F4}" srcOrd="3" destOrd="0" parTransId="{4F5E6841-070D-4563-B23E-8C64EC2E827B}" sibTransId="{4922DE05-E610-4796-BFBC-E068300788D1}"/>
    <dgm:cxn modelId="{C4084BF0-F635-4676-89A9-D65F024FF168}" srcId="{D1B0C0D0-7AB7-487B-ADF8-3BB3DD4E9EE7}" destId="{AE2357B3-F8D1-4E13-B807-E393E9FC5539}" srcOrd="2" destOrd="0" parTransId="{DF983F23-5BAE-428F-AFD9-BF0943C63ACC}" sibTransId="{486EB6E6-F0BE-4E7B-A3F0-7DC5C5021754}"/>
    <dgm:cxn modelId="{634C2539-CDF2-4DF3-A532-A9004358FE77}" type="presOf" srcId="{F9B22A10-E2AD-420E-86FD-C6A619FB34C3}" destId="{610D24CD-EC64-4585-8806-7B24163BBCA5}" srcOrd="0" destOrd="0" presId="urn:microsoft.com/office/officeart/2008/layout/PictureStrips"/>
    <dgm:cxn modelId="{3AA5B55E-BAFF-4E59-844F-0B3A890F9AB2}" srcId="{D1B0C0D0-7AB7-487B-ADF8-3BB3DD4E9EE7}" destId="{53250AAA-89D6-4377-B3C0-0E5BF972A3C0}" srcOrd="7" destOrd="0" parTransId="{470AA8AF-6A66-4DE7-8F3A-D2B315A90BE8}" sibTransId="{4828047A-C139-4049-9231-4057A0E3B9D2}"/>
    <dgm:cxn modelId="{DB050EC4-F2AC-4ACB-BEFA-69C14AE7D74E}" srcId="{D1B0C0D0-7AB7-487B-ADF8-3BB3DD4E9EE7}" destId="{ADE4E262-EB9E-448C-8B46-6B6521E6B92F}" srcOrd="8" destOrd="0" parTransId="{28664F9A-4277-4158-A312-1D48A34DD546}" sibTransId="{DC8C0C9F-FA74-4A97-BA58-15F42B37D9FB}"/>
    <dgm:cxn modelId="{6C0AD391-B71F-4FBD-8F87-0433ABF91D0D}" type="presOf" srcId="{3069D4A7-A9EB-432B-8415-5BE83922B144}" destId="{9C5C0C8B-F255-4694-B3C6-8BE7DBC5F7E5}" srcOrd="0" destOrd="0" presId="urn:microsoft.com/office/officeart/2008/layout/PictureStrips"/>
    <dgm:cxn modelId="{E132A106-2F55-4394-A606-4F13CE772A7B}" type="presOf" srcId="{81FDCA61-7A32-4339-89E8-DD3704FB86F4}" destId="{6F6ACCCA-7573-4F27-BB76-D1BFA52EAEE3}" srcOrd="0" destOrd="0" presId="urn:microsoft.com/office/officeart/2008/layout/PictureStrips"/>
    <dgm:cxn modelId="{165B6146-288C-434A-9F7F-2899A8941123}" type="presOf" srcId="{AE2357B3-F8D1-4E13-B807-E393E9FC5539}" destId="{DC5DD086-89E5-4CD9-B1D2-0E7FF2C522A2}" srcOrd="0" destOrd="0" presId="urn:microsoft.com/office/officeart/2008/layout/PictureStrips"/>
    <dgm:cxn modelId="{2D283A8C-B4A3-4152-B8A6-4729DCCC852F}" srcId="{D1B0C0D0-7AB7-487B-ADF8-3BB3DD4E9EE7}" destId="{E7919EDD-7680-4985-B198-1CBB0F9E96AC}" srcOrd="0" destOrd="0" parTransId="{2FC221D4-82FE-4089-96B1-E14722E33943}" sibTransId="{C698564A-6110-4602-9450-B172C3825847}"/>
    <dgm:cxn modelId="{F52E67DC-23C4-4525-AAFE-F3400258F7D3}" srcId="{D1B0C0D0-7AB7-487B-ADF8-3BB3DD4E9EE7}" destId="{F9B22A10-E2AD-420E-86FD-C6A619FB34C3}" srcOrd="4" destOrd="0" parTransId="{51614E59-5D94-439C-A07A-61525828432A}" sibTransId="{C995947A-877C-455B-BB65-7FBC6937BA2D}"/>
    <dgm:cxn modelId="{CC959A60-F5E3-4CBA-B49F-D1CC8967392E}" srcId="{D1B0C0D0-7AB7-487B-ADF8-3BB3DD4E9EE7}" destId="{66800CA2-1263-488B-9901-BF5AA9A26379}" srcOrd="9" destOrd="0" parTransId="{FE2E1471-E52D-466A-A76C-4BB5F19A90C2}" sibTransId="{5B01B5E3-2F09-44F6-BDF4-59AE3DD792F4}"/>
    <dgm:cxn modelId="{F0A8070C-1D15-4976-9FD5-0C56FB03425A}" type="presOf" srcId="{53250AAA-89D6-4377-B3C0-0E5BF972A3C0}" destId="{411BB13E-A3FD-42F9-8D3A-DD2DDC4A3516}" srcOrd="0" destOrd="0" presId="urn:microsoft.com/office/officeart/2008/layout/PictureStrips"/>
    <dgm:cxn modelId="{1310D4E3-793B-4536-BE37-788F54627977}" srcId="{D1B0C0D0-7AB7-487B-ADF8-3BB3DD4E9EE7}" destId="{DE482DF0-5C86-4767-9CE5-54725DF28573}" srcOrd="5" destOrd="0" parTransId="{BF1F2008-AABF-4483-9D7B-58A40034FD6C}" sibTransId="{4D6A567C-A21A-42BF-9F41-7BF71E18F454}"/>
    <dgm:cxn modelId="{C1375AA3-FBF2-4402-9F4B-8E42B05CE76C}" type="presOf" srcId="{ADE4E262-EB9E-448C-8B46-6B6521E6B92F}" destId="{E0757731-3698-433B-8E7C-2EB749869931}" srcOrd="0" destOrd="0" presId="urn:microsoft.com/office/officeart/2008/layout/PictureStrips"/>
    <dgm:cxn modelId="{62233745-3DC7-4513-AFFE-85579EDF5340}" srcId="{D1B0C0D0-7AB7-487B-ADF8-3BB3DD4E9EE7}" destId="{3069D4A7-A9EB-432B-8415-5BE83922B144}" srcOrd="6" destOrd="0" parTransId="{9A7D73A8-C0A9-4B8A-9838-7588537C14AA}" sibTransId="{DFE1D077-B434-438C-B525-DD545C84AAA3}"/>
    <dgm:cxn modelId="{A27593F9-A428-495B-842C-9960FEF9802A}" type="presOf" srcId="{D1B0C0D0-7AB7-487B-ADF8-3BB3DD4E9EE7}" destId="{9E029134-162C-442E-A062-F55ADB999C33}" srcOrd="0" destOrd="0" presId="urn:microsoft.com/office/officeart/2008/layout/PictureStrips"/>
    <dgm:cxn modelId="{2F0DCFB6-0F57-41EB-88E3-8E47E0FB853D}" type="presOf" srcId="{66800CA2-1263-488B-9901-BF5AA9A26379}" destId="{22C56DC3-2158-416C-A2CA-0A41276F6E72}" srcOrd="0" destOrd="0" presId="urn:microsoft.com/office/officeart/2008/layout/PictureStrips"/>
    <dgm:cxn modelId="{4C840675-D58C-434C-95FE-81A811B065B7}" type="presOf" srcId="{426C232F-332D-4FF2-A820-7A068898BF0D}" destId="{A9AE0183-4578-4303-9373-BBB0DAF179FE}" srcOrd="0" destOrd="0" presId="urn:microsoft.com/office/officeart/2008/layout/PictureStrips"/>
    <dgm:cxn modelId="{DB041129-911E-4A25-AB84-330CA8030F3F}" type="presOf" srcId="{DE482DF0-5C86-4767-9CE5-54725DF28573}" destId="{4F50CB91-2850-4662-936D-F5CF85EB32D2}" srcOrd="0" destOrd="0" presId="urn:microsoft.com/office/officeart/2008/layout/PictureStrips"/>
    <dgm:cxn modelId="{48331867-FF99-498B-92E1-5B05B35773A9}" srcId="{D1B0C0D0-7AB7-487B-ADF8-3BB3DD4E9EE7}" destId="{426C232F-332D-4FF2-A820-7A068898BF0D}" srcOrd="1" destOrd="0" parTransId="{76543072-ED0A-4EFB-9174-9DC2D0CB754B}" sibTransId="{0FF22A80-B924-4C97-9785-6DB4BF018886}"/>
    <dgm:cxn modelId="{E2888F48-A7D5-4415-A762-58EC1DC35682}" type="presParOf" srcId="{9E029134-162C-442E-A062-F55ADB999C33}" destId="{60E777AF-AE30-4678-946F-1FF94928EBDC}" srcOrd="0" destOrd="0" presId="urn:microsoft.com/office/officeart/2008/layout/PictureStrips"/>
    <dgm:cxn modelId="{11C8572F-6461-44AE-809F-1FAAFD8BAB85}" type="presParOf" srcId="{60E777AF-AE30-4678-946F-1FF94928EBDC}" destId="{7A8D609C-F894-4686-8594-F633FD78C201}" srcOrd="0" destOrd="0" presId="urn:microsoft.com/office/officeart/2008/layout/PictureStrips"/>
    <dgm:cxn modelId="{D69AD55B-B5F4-4874-97CC-1F7AB3BF9135}" type="presParOf" srcId="{60E777AF-AE30-4678-946F-1FF94928EBDC}" destId="{8B00EC11-24E0-4E0C-8101-DB576F31F9D2}" srcOrd="1" destOrd="0" presId="urn:microsoft.com/office/officeart/2008/layout/PictureStrips"/>
    <dgm:cxn modelId="{5AAA6674-FFEA-40A9-ABCE-EE2C8852A866}" type="presParOf" srcId="{9E029134-162C-442E-A062-F55ADB999C33}" destId="{7105A6FE-D318-4A98-A922-671C581530DC}" srcOrd="1" destOrd="0" presId="urn:microsoft.com/office/officeart/2008/layout/PictureStrips"/>
    <dgm:cxn modelId="{A8C1D12B-63AA-43FD-90D6-ADBE18121077}" type="presParOf" srcId="{9E029134-162C-442E-A062-F55ADB999C33}" destId="{85CFEB57-FC52-4321-A97D-3211B5D63D4D}" srcOrd="2" destOrd="0" presId="urn:microsoft.com/office/officeart/2008/layout/PictureStrips"/>
    <dgm:cxn modelId="{F3F9AA58-DA61-437D-BC7F-5B7B52B39EDC}" type="presParOf" srcId="{85CFEB57-FC52-4321-A97D-3211B5D63D4D}" destId="{A9AE0183-4578-4303-9373-BBB0DAF179FE}" srcOrd="0" destOrd="0" presId="urn:microsoft.com/office/officeart/2008/layout/PictureStrips"/>
    <dgm:cxn modelId="{AF0C1695-FA13-4724-AE93-243224178AB9}" type="presParOf" srcId="{85CFEB57-FC52-4321-A97D-3211B5D63D4D}" destId="{17BB8C5E-ACC5-4AEA-AC3B-15C53CC548C0}" srcOrd="1" destOrd="0" presId="urn:microsoft.com/office/officeart/2008/layout/PictureStrips"/>
    <dgm:cxn modelId="{D332031E-9E2F-4F85-9055-1C59C7412985}" type="presParOf" srcId="{9E029134-162C-442E-A062-F55ADB999C33}" destId="{3DF2FDF0-8F29-4351-969E-A1025413C53F}" srcOrd="3" destOrd="0" presId="urn:microsoft.com/office/officeart/2008/layout/PictureStrips"/>
    <dgm:cxn modelId="{0D8B8944-3CD5-4260-BB41-3FB9FDA9FE47}" type="presParOf" srcId="{9E029134-162C-442E-A062-F55ADB999C33}" destId="{51949F69-36F9-42ED-A197-4A357D3FCC84}" srcOrd="4" destOrd="0" presId="urn:microsoft.com/office/officeart/2008/layout/PictureStrips"/>
    <dgm:cxn modelId="{454FCEEB-8FC5-4CB5-9208-AAAE2EEC67FF}" type="presParOf" srcId="{51949F69-36F9-42ED-A197-4A357D3FCC84}" destId="{DC5DD086-89E5-4CD9-B1D2-0E7FF2C522A2}" srcOrd="0" destOrd="0" presId="urn:microsoft.com/office/officeart/2008/layout/PictureStrips"/>
    <dgm:cxn modelId="{8933DD6B-C994-441D-B06C-3971BAED259D}" type="presParOf" srcId="{51949F69-36F9-42ED-A197-4A357D3FCC84}" destId="{DEDE190B-7605-44A7-B19B-482157C4ED09}" srcOrd="1" destOrd="0" presId="urn:microsoft.com/office/officeart/2008/layout/PictureStrips"/>
    <dgm:cxn modelId="{EC8DAA14-8A0F-456D-A3C9-E0AAA83F2FC8}" type="presParOf" srcId="{9E029134-162C-442E-A062-F55ADB999C33}" destId="{800A896D-7DD0-4D28-BE08-D3B8F3F2A8C6}" srcOrd="5" destOrd="0" presId="urn:microsoft.com/office/officeart/2008/layout/PictureStrips"/>
    <dgm:cxn modelId="{D68013F0-2E8B-4EA0-A92F-BF35ED5121ED}" type="presParOf" srcId="{9E029134-162C-442E-A062-F55ADB999C33}" destId="{09DCF082-D387-4036-A517-A57508B9F296}" srcOrd="6" destOrd="0" presId="urn:microsoft.com/office/officeart/2008/layout/PictureStrips"/>
    <dgm:cxn modelId="{5E1A6AAD-94A4-441E-839B-ADAEB4DA1DA3}" type="presParOf" srcId="{09DCF082-D387-4036-A517-A57508B9F296}" destId="{6F6ACCCA-7573-4F27-BB76-D1BFA52EAEE3}" srcOrd="0" destOrd="0" presId="urn:microsoft.com/office/officeart/2008/layout/PictureStrips"/>
    <dgm:cxn modelId="{D5525FD5-0F18-413B-80A9-38F7D874BFAB}" type="presParOf" srcId="{09DCF082-D387-4036-A517-A57508B9F296}" destId="{F94043AE-FBAE-4418-8D10-10B1481C95AF}" srcOrd="1" destOrd="0" presId="urn:microsoft.com/office/officeart/2008/layout/PictureStrips"/>
    <dgm:cxn modelId="{A872BE86-96C2-414D-B9F9-281C759D1CE1}" type="presParOf" srcId="{9E029134-162C-442E-A062-F55ADB999C33}" destId="{2F838AD4-66C5-4737-8D8D-66F3281C6FE1}" srcOrd="7" destOrd="0" presId="urn:microsoft.com/office/officeart/2008/layout/PictureStrips"/>
    <dgm:cxn modelId="{A66997A3-1582-484B-9376-E5A51FDC9E8A}" type="presParOf" srcId="{9E029134-162C-442E-A062-F55ADB999C33}" destId="{0F749A16-F5F6-45E8-9E08-2382EA901724}" srcOrd="8" destOrd="0" presId="urn:microsoft.com/office/officeart/2008/layout/PictureStrips"/>
    <dgm:cxn modelId="{4A1DE399-149D-4AA0-8207-8358CCCE3556}" type="presParOf" srcId="{0F749A16-F5F6-45E8-9E08-2382EA901724}" destId="{610D24CD-EC64-4585-8806-7B24163BBCA5}" srcOrd="0" destOrd="0" presId="urn:microsoft.com/office/officeart/2008/layout/PictureStrips"/>
    <dgm:cxn modelId="{F3DC7786-CDF5-4A65-8F00-807E6365249A}" type="presParOf" srcId="{0F749A16-F5F6-45E8-9E08-2382EA901724}" destId="{1D377189-38FA-44FB-9886-A25D865375A4}" srcOrd="1" destOrd="0" presId="urn:microsoft.com/office/officeart/2008/layout/PictureStrips"/>
    <dgm:cxn modelId="{3BACDDF8-684B-4400-AF7B-4C6E4807CA34}" type="presParOf" srcId="{9E029134-162C-442E-A062-F55ADB999C33}" destId="{D0690CA7-5AC0-41CF-B946-24781BCFD1A5}" srcOrd="9" destOrd="0" presId="urn:microsoft.com/office/officeart/2008/layout/PictureStrips"/>
    <dgm:cxn modelId="{8CF488AF-A33B-498E-BD05-FB1692E01BC8}" type="presParOf" srcId="{9E029134-162C-442E-A062-F55ADB999C33}" destId="{B7B3EDE5-7630-4030-822E-F5E4C9706E85}" srcOrd="10" destOrd="0" presId="urn:microsoft.com/office/officeart/2008/layout/PictureStrips"/>
    <dgm:cxn modelId="{FFF8D31F-4669-4663-B2B8-988B52395BE2}" type="presParOf" srcId="{B7B3EDE5-7630-4030-822E-F5E4C9706E85}" destId="{4F50CB91-2850-4662-936D-F5CF85EB32D2}" srcOrd="0" destOrd="0" presId="urn:microsoft.com/office/officeart/2008/layout/PictureStrips"/>
    <dgm:cxn modelId="{9A7F0DEE-B549-48E3-97AA-03C608ABBDED}" type="presParOf" srcId="{B7B3EDE5-7630-4030-822E-F5E4C9706E85}" destId="{82E38FB2-A96C-4D7A-A866-6D7BE57189A0}" srcOrd="1" destOrd="0" presId="urn:microsoft.com/office/officeart/2008/layout/PictureStrips"/>
    <dgm:cxn modelId="{23440A1C-FAF4-483A-A49D-E728650F3511}" type="presParOf" srcId="{9E029134-162C-442E-A062-F55ADB999C33}" destId="{FFADA039-4E63-4656-B69A-9CDE6DF7D22E}" srcOrd="11" destOrd="0" presId="urn:microsoft.com/office/officeart/2008/layout/PictureStrips"/>
    <dgm:cxn modelId="{CCA969C3-2BD5-4820-AE3B-170823BC0A49}" type="presParOf" srcId="{9E029134-162C-442E-A062-F55ADB999C33}" destId="{617E62FE-8B7F-4345-A007-B8285279A613}" srcOrd="12" destOrd="0" presId="urn:microsoft.com/office/officeart/2008/layout/PictureStrips"/>
    <dgm:cxn modelId="{D49B6975-6CC1-48F7-AFD9-7C100A8C14B2}" type="presParOf" srcId="{617E62FE-8B7F-4345-A007-B8285279A613}" destId="{9C5C0C8B-F255-4694-B3C6-8BE7DBC5F7E5}" srcOrd="0" destOrd="0" presId="urn:microsoft.com/office/officeart/2008/layout/PictureStrips"/>
    <dgm:cxn modelId="{348312A5-F1EF-4F42-A716-2EF2EAB53F86}" type="presParOf" srcId="{617E62FE-8B7F-4345-A007-B8285279A613}" destId="{A9E14B50-194E-4A93-B9D9-20BB56D81973}" srcOrd="1" destOrd="0" presId="urn:microsoft.com/office/officeart/2008/layout/PictureStrips"/>
    <dgm:cxn modelId="{606DA032-8853-483E-B3A2-566F8CE818A2}" type="presParOf" srcId="{9E029134-162C-442E-A062-F55ADB999C33}" destId="{CC5C64CB-AB52-41A1-B231-D8699C0C625F}" srcOrd="13" destOrd="0" presId="urn:microsoft.com/office/officeart/2008/layout/PictureStrips"/>
    <dgm:cxn modelId="{809A2B6C-C217-4AB9-B91C-F20F8BA3ED14}" type="presParOf" srcId="{9E029134-162C-442E-A062-F55ADB999C33}" destId="{F8E94CFA-B945-48E5-BE10-370DD69F16A4}" srcOrd="14" destOrd="0" presId="urn:microsoft.com/office/officeart/2008/layout/PictureStrips"/>
    <dgm:cxn modelId="{76016BDE-286E-4913-89CC-318120BEC81B}" type="presParOf" srcId="{F8E94CFA-B945-48E5-BE10-370DD69F16A4}" destId="{411BB13E-A3FD-42F9-8D3A-DD2DDC4A3516}" srcOrd="0" destOrd="0" presId="urn:microsoft.com/office/officeart/2008/layout/PictureStrips"/>
    <dgm:cxn modelId="{A50B01B4-098B-44FD-8CE2-D655C7BE8D81}" type="presParOf" srcId="{F8E94CFA-B945-48E5-BE10-370DD69F16A4}" destId="{70C2EA1E-D7DB-4E74-806D-4590DBE781A3}" srcOrd="1" destOrd="0" presId="urn:microsoft.com/office/officeart/2008/layout/PictureStrips"/>
    <dgm:cxn modelId="{1B23C5D4-C22B-4D3D-A371-FA6E60370EFD}" type="presParOf" srcId="{9E029134-162C-442E-A062-F55ADB999C33}" destId="{B6819F3B-727A-4EDF-BC16-FDFFBB563868}" srcOrd="15" destOrd="0" presId="urn:microsoft.com/office/officeart/2008/layout/PictureStrips"/>
    <dgm:cxn modelId="{1DAADE81-CF67-4F65-B240-4A25F02B7727}" type="presParOf" srcId="{9E029134-162C-442E-A062-F55ADB999C33}" destId="{BB272E9F-26C5-4655-93E5-F3616BF119CC}" srcOrd="16" destOrd="0" presId="urn:microsoft.com/office/officeart/2008/layout/PictureStrips"/>
    <dgm:cxn modelId="{AF448A81-7603-45FE-ACDF-F83BC43C6520}" type="presParOf" srcId="{BB272E9F-26C5-4655-93E5-F3616BF119CC}" destId="{E0757731-3698-433B-8E7C-2EB749869931}" srcOrd="0" destOrd="0" presId="urn:microsoft.com/office/officeart/2008/layout/PictureStrips"/>
    <dgm:cxn modelId="{D41C6666-CAE9-4DF0-BAF7-A7D7DB566812}" type="presParOf" srcId="{BB272E9F-26C5-4655-93E5-F3616BF119CC}" destId="{139FD9EA-3509-4D4C-98D4-BC741BA871D8}" srcOrd="1" destOrd="0" presId="urn:microsoft.com/office/officeart/2008/layout/PictureStrips"/>
    <dgm:cxn modelId="{E15A3754-D382-4094-BA66-911488D951CB}" type="presParOf" srcId="{9E029134-162C-442E-A062-F55ADB999C33}" destId="{979B97D2-0F97-437F-8686-ABD1B910F38F}" srcOrd="17" destOrd="0" presId="urn:microsoft.com/office/officeart/2008/layout/PictureStrips"/>
    <dgm:cxn modelId="{647AA014-F9F3-4EAB-81DD-117AC2276F03}" type="presParOf" srcId="{9E029134-162C-442E-A062-F55ADB999C33}" destId="{0216C3D0-FCC6-4B0C-AA10-7E78E85A1DE2}" srcOrd="18" destOrd="0" presId="urn:microsoft.com/office/officeart/2008/layout/PictureStrips"/>
    <dgm:cxn modelId="{BE66F533-0046-4EE3-86A5-E0ECD01C3C34}" type="presParOf" srcId="{0216C3D0-FCC6-4B0C-AA10-7E78E85A1DE2}" destId="{22C56DC3-2158-416C-A2CA-0A41276F6E72}" srcOrd="0" destOrd="0" presId="urn:microsoft.com/office/officeart/2008/layout/PictureStrips"/>
    <dgm:cxn modelId="{F4B232BE-E7D2-4B58-B5DE-2DFB8D0641D1}" type="presParOf" srcId="{0216C3D0-FCC6-4B0C-AA10-7E78E85A1DE2}" destId="{763F0339-AF8A-4C55-81EF-EEBFD25A8379}"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DC0108-60E3-4B1F-BCA2-CF1175385AE5}">
      <dsp:nvSpPr>
        <dsp:cNvPr id="0" name=""/>
        <dsp:cNvSpPr/>
      </dsp:nvSpPr>
      <dsp:spPr>
        <a:xfrm>
          <a:off x="3549" y="625982"/>
          <a:ext cx="1551942" cy="931165"/>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BE" sz="2000" kern="1200" dirty="0" smtClean="0"/>
            <a:t>Data </a:t>
          </a:r>
          <a:r>
            <a:rPr lang="nl-BE" sz="2000" kern="1200" dirty="0" err="1" smtClean="0"/>
            <a:t>collection</a:t>
          </a:r>
          <a:endParaRPr lang="nl-BE" sz="2000" kern="1200" dirty="0"/>
        </a:p>
      </dsp:txBody>
      <dsp:txXfrm>
        <a:off x="30822" y="653255"/>
        <a:ext cx="1497396" cy="876619"/>
      </dsp:txXfrm>
    </dsp:sp>
    <dsp:sp modelId="{7F96FBE9-7DFF-44ED-8DFA-13B9A8F781B5}">
      <dsp:nvSpPr>
        <dsp:cNvPr id="0" name=""/>
        <dsp:cNvSpPr/>
      </dsp:nvSpPr>
      <dsp:spPr>
        <a:xfrm>
          <a:off x="1710686" y="899124"/>
          <a:ext cx="329011" cy="38488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nl-BE" sz="1600" kern="1200"/>
        </a:p>
      </dsp:txBody>
      <dsp:txXfrm>
        <a:off x="1710686" y="976100"/>
        <a:ext cx="230308" cy="230929"/>
      </dsp:txXfrm>
    </dsp:sp>
    <dsp:sp modelId="{B74DB161-FD58-4459-942D-AA9415ED34CC}">
      <dsp:nvSpPr>
        <dsp:cNvPr id="0" name=""/>
        <dsp:cNvSpPr/>
      </dsp:nvSpPr>
      <dsp:spPr>
        <a:xfrm>
          <a:off x="2176269" y="625982"/>
          <a:ext cx="1551942" cy="931165"/>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BE" sz="2000" kern="1200" dirty="0" smtClean="0"/>
            <a:t>Storage &amp; </a:t>
          </a:r>
          <a:r>
            <a:rPr lang="nl-BE" sz="2000" kern="1200" dirty="0" err="1" smtClean="0"/>
            <a:t>preparation</a:t>
          </a:r>
          <a:endParaRPr lang="nl-BE" sz="2000" kern="1200" dirty="0"/>
        </a:p>
      </dsp:txBody>
      <dsp:txXfrm>
        <a:off x="2203542" y="653255"/>
        <a:ext cx="1497396" cy="876619"/>
      </dsp:txXfrm>
    </dsp:sp>
    <dsp:sp modelId="{93DEFDEC-B46A-41DA-97DA-38E82A8D4071}">
      <dsp:nvSpPr>
        <dsp:cNvPr id="0" name=""/>
        <dsp:cNvSpPr/>
      </dsp:nvSpPr>
      <dsp:spPr>
        <a:xfrm>
          <a:off x="3883405" y="899124"/>
          <a:ext cx="329011" cy="38488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nl-BE" sz="1600" kern="1200"/>
        </a:p>
      </dsp:txBody>
      <dsp:txXfrm>
        <a:off x="3883405" y="976100"/>
        <a:ext cx="230308" cy="230929"/>
      </dsp:txXfrm>
    </dsp:sp>
    <dsp:sp modelId="{5CDF4373-CEF9-4B56-A98D-005E029C2C39}">
      <dsp:nvSpPr>
        <dsp:cNvPr id="0" name=""/>
        <dsp:cNvSpPr/>
      </dsp:nvSpPr>
      <dsp:spPr>
        <a:xfrm>
          <a:off x="4348988" y="625982"/>
          <a:ext cx="1551942" cy="931165"/>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BE" sz="2000" kern="1200" dirty="0" smtClean="0"/>
            <a:t>Analysis</a:t>
          </a:r>
          <a:endParaRPr lang="nl-BE" sz="2000" kern="1200" dirty="0"/>
        </a:p>
      </dsp:txBody>
      <dsp:txXfrm>
        <a:off x="4376261" y="653255"/>
        <a:ext cx="1497396" cy="876619"/>
      </dsp:txXfrm>
    </dsp:sp>
    <dsp:sp modelId="{7326847D-EB21-4B6C-B953-80A9E5EC9D69}">
      <dsp:nvSpPr>
        <dsp:cNvPr id="0" name=""/>
        <dsp:cNvSpPr/>
      </dsp:nvSpPr>
      <dsp:spPr>
        <a:xfrm>
          <a:off x="6056125" y="899124"/>
          <a:ext cx="329011" cy="38488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nl-BE" sz="1600" kern="1200"/>
        </a:p>
      </dsp:txBody>
      <dsp:txXfrm>
        <a:off x="6056125" y="976100"/>
        <a:ext cx="230308" cy="230929"/>
      </dsp:txXfrm>
    </dsp:sp>
    <dsp:sp modelId="{711CFF25-7941-4EA9-BE11-F54EE3F932FA}">
      <dsp:nvSpPr>
        <dsp:cNvPr id="0" name=""/>
        <dsp:cNvSpPr/>
      </dsp:nvSpPr>
      <dsp:spPr>
        <a:xfrm>
          <a:off x="6521707" y="625982"/>
          <a:ext cx="1551942" cy="931165"/>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nl-BE" sz="2000" kern="1200" dirty="0" err="1" smtClean="0"/>
            <a:t>Use</a:t>
          </a:r>
          <a:endParaRPr lang="nl-BE" sz="2000" kern="1200" dirty="0"/>
        </a:p>
      </dsp:txBody>
      <dsp:txXfrm>
        <a:off x="6548980" y="653255"/>
        <a:ext cx="1497396" cy="876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D609C-F894-4686-8594-F633FD78C201}">
      <dsp:nvSpPr>
        <dsp:cNvPr id="0" name=""/>
        <dsp:cNvSpPr/>
      </dsp:nvSpPr>
      <dsp:spPr>
        <a:xfrm>
          <a:off x="109966" y="606788"/>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t>Coordination of electronic sub-processes</a:t>
          </a:r>
          <a:endParaRPr lang="en-GB" sz="1500" kern="1200"/>
        </a:p>
      </dsp:txBody>
      <dsp:txXfrm>
        <a:off x="109966" y="606788"/>
        <a:ext cx="2530602" cy="790813"/>
      </dsp:txXfrm>
    </dsp:sp>
    <dsp:sp modelId="{8B00EC11-24E0-4E0C-8101-DB576F31F9D2}">
      <dsp:nvSpPr>
        <dsp:cNvPr id="0" name=""/>
        <dsp:cNvSpPr/>
      </dsp:nvSpPr>
      <dsp:spPr>
        <a:xfrm>
          <a:off x="4524" y="492560"/>
          <a:ext cx="553569" cy="83035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AE0183-4578-4303-9373-BBB0DAF179FE}">
      <dsp:nvSpPr>
        <dsp:cNvPr id="0" name=""/>
        <dsp:cNvSpPr/>
      </dsp:nvSpPr>
      <dsp:spPr>
        <a:xfrm>
          <a:off x="2902219" y="606788"/>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t>Portal </a:t>
          </a:r>
          <a:endParaRPr lang="en-GB" sz="1500" kern="1200"/>
        </a:p>
      </dsp:txBody>
      <dsp:txXfrm>
        <a:off x="2902219" y="606788"/>
        <a:ext cx="2530602" cy="790813"/>
      </dsp:txXfrm>
    </dsp:sp>
    <dsp:sp modelId="{17BB8C5E-ACC5-4AEA-AC3B-15C53CC548C0}">
      <dsp:nvSpPr>
        <dsp:cNvPr id="0" name=""/>
        <dsp:cNvSpPr/>
      </dsp:nvSpPr>
      <dsp:spPr>
        <a:xfrm>
          <a:off x="2796778" y="492560"/>
          <a:ext cx="553569" cy="830353"/>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5DD086-89E5-4CD9-B1D2-0E7FF2C522A2}">
      <dsp:nvSpPr>
        <dsp:cNvPr id="0" name=""/>
        <dsp:cNvSpPr/>
      </dsp:nvSpPr>
      <dsp:spPr>
        <a:xfrm>
          <a:off x="5694473" y="606788"/>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t>Integrated user and access management</a:t>
          </a:r>
          <a:endParaRPr lang="en-GB" sz="1500" kern="1200" dirty="0"/>
        </a:p>
      </dsp:txBody>
      <dsp:txXfrm>
        <a:off x="5694473" y="606788"/>
        <a:ext cx="2530602" cy="790813"/>
      </dsp:txXfrm>
    </dsp:sp>
    <dsp:sp modelId="{DEDE190B-7605-44A7-B19B-482157C4ED09}">
      <dsp:nvSpPr>
        <dsp:cNvPr id="0" name=""/>
        <dsp:cNvSpPr/>
      </dsp:nvSpPr>
      <dsp:spPr>
        <a:xfrm>
          <a:off x="5589031" y="492560"/>
          <a:ext cx="553569" cy="830353"/>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6ACCCA-7573-4F27-BB76-D1BFA52EAEE3}">
      <dsp:nvSpPr>
        <dsp:cNvPr id="0" name=""/>
        <dsp:cNvSpPr/>
      </dsp:nvSpPr>
      <dsp:spPr>
        <a:xfrm>
          <a:off x="109966" y="1602334"/>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t>Logging management</a:t>
          </a:r>
          <a:endParaRPr lang="en-GB" sz="1500" kern="1200"/>
        </a:p>
      </dsp:txBody>
      <dsp:txXfrm>
        <a:off x="109966" y="1602334"/>
        <a:ext cx="2530602" cy="790813"/>
      </dsp:txXfrm>
    </dsp:sp>
    <dsp:sp modelId="{F94043AE-FBAE-4418-8D10-10B1481C95AF}">
      <dsp:nvSpPr>
        <dsp:cNvPr id="0" name=""/>
        <dsp:cNvSpPr/>
      </dsp:nvSpPr>
      <dsp:spPr>
        <a:xfrm>
          <a:off x="4524" y="1488106"/>
          <a:ext cx="553569" cy="830353"/>
        </a:xfrm>
        <a:prstGeom prst="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0D24CD-EC64-4585-8806-7B24163BBCA5}">
      <dsp:nvSpPr>
        <dsp:cNvPr id="0" name=""/>
        <dsp:cNvSpPr/>
      </dsp:nvSpPr>
      <dsp:spPr>
        <a:xfrm>
          <a:off x="2902219" y="1602334"/>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t>System for end-to-end encryption</a:t>
          </a:r>
          <a:endParaRPr lang="en-GB" sz="1500" kern="1200" dirty="0"/>
        </a:p>
      </dsp:txBody>
      <dsp:txXfrm>
        <a:off x="2902219" y="1602334"/>
        <a:ext cx="2530602" cy="790813"/>
      </dsp:txXfrm>
    </dsp:sp>
    <dsp:sp modelId="{1D377189-38FA-44FB-9886-A25D865375A4}">
      <dsp:nvSpPr>
        <dsp:cNvPr id="0" name=""/>
        <dsp:cNvSpPr/>
      </dsp:nvSpPr>
      <dsp:spPr>
        <a:xfrm>
          <a:off x="2796778" y="1488106"/>
          <a:ext cx="553569" cy="830353"/>
        </a:xfrm>
        <a:prstGeom prst="rect">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50CB91-2850-4662-936D-F5CF85EB32D2}">
      <dsp:nvSpPr>
        <dsp:cNvPr id="0" name=""/>
        <dsp:cNvSpPr/>
      </dsp:nvSpPr>
      <dsp:spPr>
        <a:xfrm>
          <a:off x="5694473" y="1602334"/>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err="1">
              <a:solidFill>
                <a:srgbClr val="3E6E5A"/>
              </a:solidFill>
            </a:rPr>
            <a:t>eHealth</a:t>
          </a:r>
          <a:r>
            <a:rPr sz="1500" kern="1200" dirty="0" err="1"/>
            <a:t>Box</a:t>
          </a:r>
          <a:endParaRPr lang="en-GB" sz="1500" kern="1200" dirty="0"/>
        </a:p>
      </dsp:txBody>
      <dsp:txXfrm>
        <a:off x="5694473" y="1602334"/>
        <a:ext cx="2530602" cy="790813"/>
      </dsp:txXfrm>
    </dsp:sp>
    <dsp:sp modelId="{82E38FB2-A96C-4D7A-A866-6D7BE57189A0}">
      <dsp:nvSpPr>
        <dsp:cNvPr id="0" name=""/>
        <dsp:cNvSpPr/>
      </dsp:nvSpPr>
      <dsp:spPr>
        <a:xfrm>
          <a:off x="5589031" y="1488106"/>
          <a:ext cx="553569" cy="830353"/>
        </a:xfrm>
        <a:prstGeom prst="rect">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5C0C8B-F255-4694-B3C6-8BE7DBC5F7E5}">
      <dsp:nvSpPr>
        <dsp:cNvPr id="0" name=""/>
        <dsp:cNvSpPr/>
      </dsp:nvSpPr>
      <dsp:spPr>
        <a:xfrm>
          <a:off x="109966" y="2597880"/>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t>Timestamping</a:t>
          </a:r>
          <a:endParaRPr lang="en-GB" sz="1500" kern="1200"/>
        </a:p>
      </dsp:txBody>
      <dsp:txXfrm>
        <a:off x="109966" y="2597880"/>
        <a:ext cx="2530602" cy="790813"/>
      </dsp:txXfrm>
    </dsp:sp>
    <dsp:sp modelId="{A9E14B50-194E-4A93-B9D9-20BB56D81973}">
      <dsp:nvSpPr>
        <dsp:cNvPr id="0" name=""/>
        <dsp:cNvSpPr/>
      </dsp:nvSpPr>
      <dsp:spPr>
        <a:xfrm>
          <a:off x="4524" y="2483652"/>
          <a:ext cx="553569" cy="830353"/>
        </a:xfrm>
        <a:prstGeom prst="rect">
          <a:avLst/>
        </a:prstGeom>
        <a:blipFill>
          <a:blip xmlns:r="http://schemas.openxmlformats.org/officeDocument/2006/relationships" r:embed="rId7"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1BB13E-A3FD-42F9-8D3A-DD2DDC4A3516}">
      <dsp:nvSpPr>
        <dsp:cNvPr id="0" name=""/>
        <dsp:cNvSpPr/>
      </dsp:nvSpPr>
      <dsp:spPr>
        <a:xfrm>
          <a:off x="2902219" y="2597880"/>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lang="nl-BE" sz="1500" kern="1200" dirty="0" err="1" smtClean="0"/>
            <a:t>Encoding</a:t>
          </a:r>
          <a:r>
            <a:rPr sz="1500" kern="1200" dirty="0" smtClean="0"/>
            <a:t> </a:t>
          </a:r>
          <a:r>
            <a:rPr sz="1500" kern="1200" dirty="0"/>
            <a:t>and </a:t>
          </a:r>
          <a:r>
            <a:rPr sz="1500" kern="1200" dirty="0" err="1"/>
            <a:t>anonymization</a:t>
          </a:r>
          <a:endParaRPr lang="en-GB" sz="1500" kern="1200" dirty="0"/>
        </a:p>
      </dsp:txBody>
      <dsp:txXfrm>
        <a:off x="2902219" y="2597880"/>
        <a:ext cx="2530602" cy="790813"/>
      </dsp:txXfrm>
    </dsp:sp>
    <dsp:sp modelId="{70C2EA1E-D7DB-4E74-806D-4590DBE781A3}">
      <dsp:nvSpPr>
        <dsp:cNvPr id="0" name=""/>
        <dsp:cNvSpPr/>
      </dsp:nvSpPr>
      <dsp:spPr>
        <a:xfrm>
          <a:off x="2796778" y="2483652"/>
          <a:ext cx="553569" cy="830353"/>
        </a:xfrm>
        <a:prstGeom prst="rect">
          <a:avLst/>
        </a:prstGeom>
        <a:blipFill>
          <a:blip xmlns:r="http://schemas.openxmlformats.org/officeDocument/2006/relationships" r:embed="rId8"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757731-3698-433B-8E7C-2EB749869931}">
      <dsp:nvSpPr>
        <dsp:cNvPr id="0" name=""/>
        <dsp:cNvSpPr/>
      </dsp:nvSpPr>
      <dsp:spPr>
        <a:xfrm>
          <a:off x="5694473" y="2597880"/>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t>Consultation of the National Identification </a:t>
          </a:r>
          <a:r>
            <a:rPr lang="nl-BE" sz="1500" kern="1200" dirty="0" smtClean="0"/>
            <a:t>Re</a:t>
          </a:r>
          <a:r>
            <a:rPr sz="1500" kern="1200" dirty="0" err="1" smtClean="0"/>
            <a:t>gisters</a:t>
          </a:r>
          <a:endParaRPr lang="en-GB" sz="1500" kern="1200" dirty="0"/>
        </a:p>
      </dsp:txBody>
      <dsp:txXfrm>
        <a:off x="5694473" y="2597880"/>
        <a:ext cx="2530602" cy="790813"/>
      </dsp:txXfrm>
    </dsp:sp>
    <dsp:sp modelId="{139FD9EA-3509-4D4C-98D4-BC741BA871D8}">
      <dsp:nvSpPr>
        <dsp:cNvPr id="0" name=""/>
        <dsp:cNvSpPr/>
      </dsp:nvSpPr>
      <dsp:spPr>
        <a:xfrm>
          <a:off x="5589031" y="2483652"/>
          <a:ext cx="553569" cy="830353"/>
        </a:xfrm>
        <a:prstGeom prst="rect">
          <a:avLst/>
        </a:prstGeom>
        <a:blipFill>
          <a:blip xmlns:r="http://schemas.openxmlformats.org/officeDocument/2006/relationships" r:embed="rId9"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C56DC3-2158-416C-A2CA-0A41276F6E72}">
      <dsp:nvSpPr>
        <dsp:cNvPr id="0" name=""/>
        <dsp:cNvSpPr/>
      </dsp:nvSpPr>
      <dsp:spPr>
        <a:xfrm>
          <a:off x="2902219" y="3593426"/>
          <a:ext cx="2530602" cy="79081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t>Reference </a:t>
          </a:r>
          <a:r>
            <a:rPr lang="nl-BE" sz="1500" kern="1200" dirty="0" smtClean="0"/>
            <a:t>directory</a:t>
          </a:r>
          <a:r>
            <a:rPr sz="1500" kern="1200" dirty="0" smtClean="0"/>
            <a:t> </a:t>
          </a:r>
          <a:r>
            <a:rPr sz="1500" kern="1200" dirty="0"/>
            <a:t>(</a:t>
          </a:r>
          <a:r>
            <a:rPr sz="1500" kern="1200" dirty="0" err="1"/>
            <a:t>metahub</a:t>
          </a:r>
          <a:r>
            <a:rPr sz="1500" kern="1200" dirty="0"/>
            <a:t>)</a:t>
          </a:r>
          <a:endParaRPr lang="en-GB" sz="1500" kern="1200" dirty="0"/>
        </a:p>
      </dsp:txBody>
      <dsp:txXfrm>
        <a:off x="2902219" y="3593426"/>
        <a:ext cx="2530602" cy="790813"/>
      </dsp:txXfrm>
    </dsp:sp>
    <dsp:sp modelId="{763F0339-AF8A-4C55-81EF-EEBFD25A8379}">
      <dsp:nvSpPr>
        <dsp:cNvPr id="0" name=""/>
        <dsp:cNvSpPr/>
      </dsp:nvSpPr>
      <dsp:spPr>
        <a:xfrm>
          <a:off x="2796778" y="3479197"/>
          <a:ext cx="553569" cy="830353"/>
        </a:xfrm>
        <a:prstGeom prst="rect">
          <a:avLst/>
        </a:prstGeom>
        <a:blipFill>
          <a:blip xmlns:r="http://schemas.openxmlformats.org/officeDocument/2006/relationships" r:embed="rId10" cstate="print">
            <a:extLst>
              <a:ext uri="{28A0092B-C50C-407E-A947-70E740481C1C}">
                <a14:useLocalDpi xmlns:a14="http://schemas.microsoft.com/office/drawing/2010/main" val="0"/>
              </a:ext>
            </a:extLst>
          </a:blip>
          <a:srcRect/>
          <a:stretch>
            <a:fillRect l="-25000" r="-25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8C9EB83-5D73-43FC-9170-A649F8E8ED23}" type="datetimeFigureOut">
              <a:rPr lang="en-US"/>
              <a:pPr>
                <a:defRPr/>
              </a:pPr>
              <a:t>1/25/2017</a:t>
            </a:fld>
            <a:endParaRPr lang="fr-BE"/>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4501A80-24C0-47E3-8742-A118B1F994BB}" type="slidenum">
              <a:rPr lang="en-US"/>
              <a:pPr>
                <a:defRPr/>
              </a:pPr>
              <a:t>‹nr.›</a:t>
            </a:fld>
            <a:endParaRPr lang="fr-BE"/>
          </a:p>
        </p:txBody>
      </p:sp>
    </p:spTree>
    <p:extLst>
      <p:ext uri="{BB962C8B-B14F-4D97-AF65-F5344CB8AC3E}">
        <p14:creationId xmlns:p14="http://schemas.microsoft.com/office/powerpoint/2010/main" val="353319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68194B6-1DF9-4A94-8504-B97DC84F47B9}" type="datetimeFigureOut">
              <a:rPr lang="en-US"/>
              <a:pPr>
                <a:defRPr/>
              </a:pPr>
              <a:t>1/25/2017</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72CFF50-5402-4ADD-B88C-045BFB565642}" type="slidenum">
              <a:rPr lang="en-US"/>
              <a:pPr>
                <a:defRPr/>
              </a:pPr>
              <a:t>‹nr.›</a:t>
            </a:fld>
            <a:endParaRPr lang="fr-BE"/>
          </a:p>
        </p:txBody>
      </p:sp>
    </p:spTree>
    <p:extLst>
      <p:ext uri="{BB962C8B-B14F-4D97-AF65-F5344CB8AC3E}">
        <p14:creationId xmlns:p14="http://schemas.microsoft.com/office/powerpoint/2010/main" val="1097273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cbi.nlm.nih.gov/pmc/articles/PMC4341817/#CR2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0DF003-9532-45B2-A88B-F94D0FEB7981}" type="slidenum">
              <a:rPr lang="en-US" smtClean="0"/>
              <a:t>1</a:t>
            </a:fld>
            <a:endParaRPr lang="nl-BE"/>
          </a:p>
        </p:txBody>
      </p:sp>
    </p:spTree>
    <p:extLst>
      <p:ext uri="{BB962C8B-B14F-4D97-AF65-F5344CB8AC3E}">
        <p14:creationId xmlns:p14="http://schemas.microsoft.com/office/powerpoint/2010/main" val="1256973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01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94CE99AC-8FB6-430F-B463-D593060D1D91}" type="slidenum">
              <a:rPr lang="en-US" altLang="en-US" smtClean="0">
                <a:latin typeface="Calibri" pitchFamily="34" charset="0"/>
              </a:rPr>
              <a:pPr fontAlgn="base">
                <a:spcBef>
                  <a:spcPct val="0"/>
                </a:spcBef>
                <a:spcAft>
                  <a:spcPct val="0"/>
                </a:spcAft>
                <a:defRPr/>
              </a:pPr>
              <a:t>2</a:t>
            </a:fld>
            <a:endParaRPr lang="nl-BE"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b="1" i="1" dirty="0" smtClean="0"/>
              <a:t>Clinical operations</a:t>
            </a:r>
            <a:r>
              <a:rPr lang="en-US" i="1" dirty="0" smtClean="0"/>
              <a:t>: Comparative effectiveness research to determine more clinically relevant and cost-effective ways to diagnose and treat patients.</a:t>
            </a:r>
          </a:p>
          <a:p>
            <a:r>
              <a:rPr lang="en-US" b="1" i="1" dirty="0" smtClean="0"/>
              <a:t>Research &amp; development</a:t>
            </a:r>
            <a:r>
              <a:rPr lang="en-US" i="1" dirty="0" smtClean="0"/>
              <a:t>: 1) predictive modeling to lower attrition and produce a leaner, faster, more targeted R &amp; D pipeline in drugs and devices; 2) statistical tools and algorithms to improve clinical trial design and patient recruitment to better match treatments to individual patients, thus reducing trial failures and speeding new treatments to market; and 3) analyzing clinical trials and patient records to identify follow-on indications and discover adverse effects before products reach the market.</a:t>
            </a:r>
          </a:p>
          <a:p>
            <a:r>
              <a:rPr lang="en-US" b="1" i="1" dirty="0" smtClean="0"/>
              <a:t>Public health: </a:t>
            </a:r>
            <a:r>
              <a:rPr lang="en-US" i="1" dirty="0" smtClean="0"/>
              <a:t>1) analyzing disease patterns and tracking disease outbreaks and transmission to improve public health surveillance and speed response; 2) faster development of more accurately targeted vaccines, e.g., choosing the annual influenza strains; and, 3) turning large amounts of data into actionable information that can be used to identify needs, provide services, and predict and prevent crises, especially for the benefit of populations [</a:t>
            </a:r>
            <a:r>
              <a:rPr lang="en-US" i="1" dirty="0" smtClean="0">
                <a:hlinkClick r:id="rId3"/>
              </a:rPr>
              <a:t>24</a:t>
            </a:r>
            <a:r>
              <a:rPr lang="en-US" i="1" dirty="0" smtClean="0"/>
              <a:t>].</a:t>
            </a:r>
          </a:p>
          <a:p>
            <a:r>
              <a:rPr lang="en-US" i="1" dirty="0" smtClean="0"/>
              <a:t>In addition, suggests big data analytics in healthcare can contribute to</a:t>
            </a:r>
          </a:p>
          <a:p>
            <a:r>
              <a:rPr lang="en-US" i="1" dirty="0" smtClean="0"/>
              <a:t>Evidence-based medicine: Combine and analyze a variety of structured and unstructured data-EMRs, financial and operational data, clinical data, and genomic data to match treatments with outcomes, predict patients at risk for disease or readmission and provide more efficient care;</a:t>
            </a:r>
          </a:p>
          <a:p>
            <a:r>
              <a:rPr lang="en-US" i="1" dirty="0" smtClean="0"/>
              <a:t>Genomic analytics: Execute gene sequencing more efficiently and cost effectively and make genomic analysis a part of the regular medical care decision process and the growing patient medical record;</a:t>
            </a:r>
          </a:p>
          <a:p>
            <a:r>
              <a:rPr lang="en-US" i="1" dirty="0" smtClean="0"/>
              <a:t>Pre-adjudication fraud analysis: Rapidly analyze large numbers of claim requests to reduce fraud, waste and abuse;</a:t>
            </a:r>
          </a:p>
          <a:p>
            <a:r>
              <a:rPr lang="en-US" i="1" dirty="0" smtClean="0"/>
              <a:t>Device/remote monitoring: Capture and analyze in real-time large volumes of fast-moving data from in-hospital and in-home devices, for safety monitoring and adverse event prediction;</a:t>
            </a:r>
          </a:p>
          <a:p>
            <a:r>
              <a:rPr lang="en-US" i="1" dirty="0" smtClean="0"/>
              <a:t>Patient profile analytics: Apply advanced analytics to patient profiles (e.g., segmentation and predictive modeling) to identify individuals who would benefit from proactive care or lifestyle changes, for example, those patients at risk of developing a specific disease (e.g., diabetes) who would benefit from preventive care</a:t>
            </a:r>
          </a:p>
        </p:txBody>
      </p:sp>
      <p:sp>
        <p:nvSpPr>
          <p:cNvPr id="4" name="Tijdelijke aanduiding voor dianummer 3"/>
          <p:cNvSpPr>
            <a:spLocks noGrp="1"/>
          </p:cNvSpPr>
          <p:nvPr>
            <p:ph type="sldNum" sz="quarter" idx="10"/>
          </p:nvPr>
        </p:nvSpPr>
        <p:spPr/>
        <p:txBody>
          <a:bodyPr/>
          <a:lstStyle/>
          <a:p>
            <a:pPr>
              <a:defRPr/>
            </a:pPr>
            <a:fld id="{372CFF50-5402-4ADD-B88C-045BFB565642}" type="slidenum">
              <a:rPr lang="en-US" smtClean="0"/>
              <a:pPr>
                <a:defRPr/>
              </a:pPr>
              <a:t>6</a:t>
            </a:fld>
            <a:endParaRPr lang="fr-BE"/>
          </a:p>
        </p:txBody>
      </p:sp>
    </p:spTree>
    <p:extLst>
      <p:ext uri="{BB962C8B-B14F-4D97-AF65-F5344CB8AC3E}">
        <p14:creationId xmlns:p14="http://schemas.microsoft.com/office/powerpoint/2010/main" val="1886701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50443" y="9428583"/>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a:solidFill>
                  <a:schemeClr val="tx1"/>
                </a:solidFill>
                <a:latin typeface="Calibri" pitchFamily="34" charset="0"/>
                <a:cs typeface="Arial" charset="0"/>
              </a:defRPr>
            </a:lvl1pPr>
            <a:lvl2pPr marL="742950" indent="-285750" defTabSz="931863" eaLnBrk="0" hangingPunct="0">
              <a:defRPr>
                <a:solidFill>
                  <a:schemeClr val="tx1"/>
                </a:solidFill>
                <a:latin typeface="Calibri" pitchFamily="34" charset="0"/>
                <a:cs typeface="Arial" charset="0"/>
              </a:defRPr>
            </a:lvl2pPr>
            <a:lvl3pPr marL="1143000" indent="-228600" defTabSz="931863" eaLnBrk="0" hangingPunct="0">
              <a:defRPr>
                <a:solidFill>
                  <a:schemeClr val="tx1"/>
                </a:solidFill>
                <a:latin typeface="Calibri" pitchFamily="34" charset="0"/>
                <a:cs typeface="Arial" charset="0"/>
              </a:defRPr>
            </a:lvl3pPr>
            <a:lvl4pPr marL="1600200" indent="-228600" defTabSz="931863" eaLnBrk="0" hangingPunct="0">
              <a:defRPr>
                <a:solidFill>
                  <a:schemeClr val="tx1"/>
                </a:solidFill>
                <a:latin typeface="Calibri" pitchFamily="34" charset="0"/>
                <a:cs typeface="Arial" charset="0"/>
              </a:defRPr>
            </a:lvl4pPr>
            <a:lvl5pPr marL="2057400" indent="-228600" defTabSz="931863" eaLnBrk="0" hangingPunct="0">
              <a:defRPr>
                <a:solidFill>
                  <a:schemeClr val="tx1"/>
                </a:solidFill>
                <a:latin typeface="Calibri" pitchFamily="34" charset="0"/>
                <a:cs typeface="Arial" charset="0"/>
              </a:defRPr>
            </a:lvl5pPr>
            <a:lvl6pPr marL="2514600" indent="-228600" defTabSz="931863" eaLnBrk="0" fontAlgn="base" hangingPunct="0">
              <a:spcBef>
                <a:spcPct val="0"/>
              </a:spcBef>
              <a:spcAft>
                <a:spcPct val="0"/>
              </a:spcAft>
              <a:defRPr>
                <a:solidFill>
                  <a:schemeClr val="tx1"/>
                </a:solidFill>
                <a:latin typeface="Calibri" pitchFamily="34" charset="0"/>
                <a:cs typeface="Arial" charset="0"/>
              </a:defRPr>
            </a:lvl6pPr>
            <a:lvl7pPr marL="2971800" indent="-228600" defTabSz="931863" eaLnBrk="0" fontAlgn="base" hangingPunct="0">
              <a:spcBef>
                <a:spcPct val="0"/>
              </a:spcBef>
              <a:spcAft>
                <a:spcPct val="0"/>
              </a:spcAft>
              <a:defRPr>
                <a:solidFill>
                  <a:schemeClr val="tx1"/>
                </a:solidFill>
                <a:latin typeface="Calibri" pitchFamily="34" charset="0"/>
                <a:cs typeface="Arial" charset="0"/>
              </a:defRPr>
            </a:lvl7pPr>
            <a:lvl8pPr marL="3429000" indent="-228600" defTabSz="931863" eaLnBrk="0" fontAlgn="base" hangingPunct="0">
              <a:spcBef>
                <a:spcPct val="0"/>
              </a:spcBef>
              <a:spcAft>
                <a:spcPct val="0"/>
              </a:spcAft>
              <a:defRPr>
                <a:solidFill>
                  <a:schemeClr val="tx1"/>
                </a:solidFill>
                <a:latin typeface="Calibri" pitchFamily="34" charset="0"/>
                <a:cs typeface="Arial" charset="0"/>
              </a:defRPr>
            </a:lvl8pPr>
            <a:lvl9pPr marL="3886200" indent="-228600" defTabSz="931863"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AEB3D34-D951-4230-BE2A-6FE606726F5B}" type="slidenum">
              <a:rPr lang="nl-NL" altLang="en-US" sz="1200">
                <a:latin typeface="Arial" charset="0"/>
              </a:rPr>
              <a:pPr algn="r" eaLnBrk="1" hangingPunct="1"/>
              <a:t>18</a:t>
            </a:fld>
            <a:endParaRPr lang="en-GB" altLang="en-US" sz="1200">
              <a:latin typeface="Arial" charset="0"/>
            </a:endParaRPr>
          </a:p>
        </p:txBody>
      </p:sp>
      <p:sp>
        <p:nvSpPr>
          <p:cNvPr id="60419" name="Rectangle 7"/>
          <p:cNvSpPr txBox="1">
            <a:spLocks noGrp="1" noChangeArrowheads="1"/>
          </p:cNvSpPr>
          <p:nvPr/>
        </p:nvSpPr>
        <p:spPr bwMode="auto">
          <a:xfrm>
            <a:off x="3850443" y="9428583"/>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a:solidFill>
                  <a:schemeClr val="tx1"/>
                </a:solidFill>
                <a:latin typeface="Calibri" pitchFamily="34" charset="0"/>
                <a:cs typeface="Arial" charset="0"/>
              </a:defRPr>
            </a:lvl1pPr>
            <a:lvl2pPr marL="742950" indent="-285750" defTabSz="931863" eaLnBrk="0" hangingPunct="0">
              <a:defRPr>
                <a:solidFill>
                  <a:schemeClr val="tx1"/>
                </a:solidFill>
                <a:latin typeface="Calibri" pitchFamily="34" charset="0"/>
                <a:cs typeface="Arial" charset="0"/>
              </a:defRPr>
            </a:lvl2pPr>
            <a:lvl3pPr marL="1143000" indent="-228600" defTabSz="931863" eaLnBrk="0" hangingPunct="0">
              <a:defRPr>
                <a:solidFill>
                  <a:schemeClr val="tx1"/>
                </a:solidFill>
                <a:latin typeface="Calibri" pitchFamily="34" charset="0"/>
                <a:cs typeface="Arial" charset="0"/>
              </a:defRPr>
            </a:lvl3pPr>
            <a:lvl4pPr marL="1600200" indent="-228600" defTabSz="931863" eaLnBrk="0" hangingPunct="0">
              <a:defRPr>
                <a:solidFill>
                  <a:schemeClr val="tx1"/>
                </a:solidFill>
                <a:latin typeface="Calibri" pitchFamily="34" charset="0"/>
                <a:cs typeface="Arial" charset="0"/>
              </a:defRPr>
            </a:lvl4pPr>
            <a:lvl5pPr marL="2057400" indent="-228600" defTabSz="931863" eaLnBrk="0" hangingPunct="0">
              <a:defRPr>
                <a:solidFill>
                  <a:schemeClr val="tx1"/>
                </a:solidFill>
                <a:latin typeface="Calibri" pitchFamily="34" charset="0"/>
                <a:cs typeface="Arial" charset="0"/>
              </a:defRPr>
            </a:lvl5pPr>
            <a:lvl6pPr marL="2514600" indent="-228600" defTabSz="931863" eaLnBrk="0" fontAlgn="base" hangingPunct="0">
              <a:spcBef>
                <a:spcPct val="0"/>
              </a:spcBef>
              <a:spcAft>
                <a:spcPct val="0"/>
              </a:spcAft>
              <a:defRPr>
                <a:solidFill>
                  <a:schemeClr val="tx1"/>
                </a:solidFill>
                <a:latin typeface="Calibri" pitchFamily="34" charset="0"/>
                <a:cs typeface="Arial" charset="0"/>
              </a:defRPr>
            </a:lvl6pPr>
            <a:lvl7pPr marL="2971800" indent="-228600" defTabSz="931863" eaLnBrk="0" fontAlgn="base" hangingPunct="0">
              <a:spcBef>
                <a:spcPct val="0"/>
              </a:spcBef>
              <a:spcAft>
                <a:spcPct val="0"/>
              </a:spcAft>
              <a:defRPr>
                <a:solidFill>
                  <a:schemeClr val="tx1"/>
                </a:solidFill>
                <a:latin typeface="Calibri" pitchFamily="34" charset="0"/>
                <a:cs typeface="Arial" charset="0"/>
              </a:defRPr>
            </a:lvl7pPr>
            <a:lvl8pPr marL="3429000" indent="-228600" defTabSz="931863" eaLnBrk="0" fontAlgn="base" hangingPunct="0">
              <a:spcBef>
                <a:spcPct val="0"/>
              </a:spcBef>
              <a:spcAft>
                <a:spcPct val="0"/>
              </a:spcAft>
              <a:defRPr>
                <a:solidFill>
                  <a:schemeClr val="tx1"/>
                </a:solidFill>
                <a:latin typeface="Calibri" pitchFamily="34" charset="0"/>
                <a:cs typeface="Arial" charset="0"/>
              </a:defRPr>
            </a:lvl8pPr>
            <a:lvl9pPr marL="3886200" indent="-228600" defTabSz="931863"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6157620-3D31-4072-88FD-FE5C84BB4A60}" type="slidenum">
              <a:rPr lang="nl-NL" altLang="en-US" sz="1200">
                <a:latin typeface="Arial" charset="0"/>
              </a:rPr>
              <a:pPr algn="r" eaLnBrk="1" hangingPunct="1"/>
              <a:t>18</a:t>
            </a:fld>
            <a:endParaRPr lang="en-GB" altLang="en-US" sz="1200">
              <a:latin typeface="Arial" charset="0"/>
            </a:endParaRPr>
          </a:p>
        </p:txBody>
      </p:sp>
      <p:sp>
        <p:nvSpPr>
          <p:cNvPr id="6042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0DF003-9532-45B2-A88B-F94D0FEB7981}" type="slidenum">
              <a:rPr lang="en-US" smtClean="0"/>
              <a:t>19</a:t>
            </a:fld>
            <a:endParaRPr lang="en-GB"/>
          </a:p>
        </p:txBody>
      </p:sp>
    </p:spTree>
    <p:extLst>
      <p:ext uri="{BB962C8B-B14F-4D97-AF65-F5344CB8AC3E}">
        <p14:creationId xmlns:p14="http://schemas.microsoft.com/office/powerpoint/2010/main" val="481292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Software application </a:t>
            </a:r>
            <a:r>
              <a:rPr lang="en-US" sz="1200" b="1" kern="1200" dirty="0" smtClean="0">
                <a:solidFill>
                  <a:schemeClr val="tx1"/>
                </a:solidFill>
                <a:effectLst/>
                <a:latin typeface="+mn-lt"/>
                <a:ea typeface="+mn-ea"/>
                <a:cs typeface="+mn-cs"/>
              </a:rPr>
              <a:t>HD4DP</a:t>
            </a:r>
            <a:r>
              <a:rPr lang="en-US" sz="1200" kern="1200" dirty="0" smtClean="0">
                <a:solidFill>
                  <a:schemeClr val="tx1"/>
                </a:solidFill>
                <a:effectLst/>
                <a:latin typeface="+mn-lt"/>
                <a:ea typeface="+mn-ea"/>
                <a:cs typeface="+mn-cs"/>
              </a:rPr>
              <a:t> (healthdata for data providers) installed in hospital: automatic capture of existing data (using </a:t>
            </a:r>
            <a:r>
              <a:rPr lang="en-US" sz="1200" kern="1200" dirty="0" err="1" smtClean="0">
                <a:solidFill>
                  <a:schemeClr val="tx1"/>
                </a:solidFill>
                <a:effectLst/>
                <a:latin typeface="+mn-lt"/>
                <a:ea typeface="+mn-ea"/>
                <a:cs typeface="+mn-cs"/>
              </a:rPr>
              <a:t>webservices</a:t>
            </a:r>
            <a:r>
              <a:rPr lang="en-US" sz="1200" kern="1200" dirty="0" smtClean="0">
                <a:solidFill>
                  <a:schemeClr val="tx1"/>
                </a:solidFill>
                <a:effectLst/>
                <a:latin typeface="+mn-lt"/>
                <a:ea typeface="+mn-ea"/>
                <a:cs typeface="+mn-cs"/>
              </a:rPr>
              <a:t> or </a:t>
            </a:r>
            <a:r>
              <a:rPr lang="en-US" sz="1200" kern="1200" dirty="0" err="1" smtClean="0">
                <a:solidFill>
                  <a:schemeClr val="tx1"/>
                </a:solidFill>
                <a:effectLst/>
                <a:latin typeface="+mn-lt"/>
                <a:ea typeface="+mn-ea"/>
                <a:cs typeface="+mn-cs"/>
              </a:rPr>
              <a:t>csv</a:t>
            </a:r>
            <a:r>
              <a:rPr lang="en-US" sz="1200" kern="1200" dirty="0" smtClean="0">
                <a:solidFill>
                  <a:schemeClr val="tx1"/>
                </a:solidFill>
                <a:effectLst/>
                <a:latin typeface="+mn-lt"/>
                <a:ea typeface="+mn-ea"/>
                <a:cs typeface="+mn-cs"/>
              </a:rPr>
              <a:t> polling) from operational systems (like EHR, LIMS, …) with possibility of manual input and validation in </a:t>
            </a:r>
            <a:r>
              <a:rPr lang="en-US" sz="1200" kern="1200" dirty="0" err="1" smtClean="0">
                <a:solidFill>
                  <a:schemeClr val="tx1"/>
                </a:solidFill>
                <a:effectLst/>
                <a:latin typeface="+mn-lt"/>
                <a:ea typeface="+mn-ea"/>
                <a:cs typeface="+mn-cs"/>
              </a:rPr>
              <a:t>eform</a:t>
            </a:r>
            <a:r>
              <a:rPr lang="en-US" sz="1200" kern="1200" dirty="0" smtClean="0">
                <a:solidFill>
                  <a:schemeClr val="tx1"/>
                </a:solidFill>
                <a:effectLst/>
                <a:latin typeface="+mn-lt"/>
                <a:ea typeface="+mn-ea"/>
                <a:cs typeface="+mn-cs"/>
              </a:rPr>
              <a:t>. In case of manual input remains available (structured and coded, according to [inter]national standard, based on CBBs) in local database of DP: Import in future upgrade of EPD/LIMS; Re-Use for internal BI &amp; QI </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Central digital catalogue </a:t>
            </a:r>
            <a:r>
              <a:rPr lang="en-US" sz="1200" kern="1200" dirty="0" smtClean="0">
                <a:solidFill>
                  <a:schemeClr val="tx1"/>
                </a:solidFill>
                <a:effectLst/>
                <a:latin typeface="+mn-lt"/>
                <a:ea typeface="+mn-ea"/>
                <a:cs typeface="+mn-cs"/>
              </a:rPr>
              <a:t>with technical description of each data collection (variables, list of values, validation rules, help text). Catalogue communicates this description in real time to HD4DP.  For each data collection, the National Registry number (NISS)is used as key ID of the patient.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During transfer from data provider towards researcher, all registrations are encrypted. The ID of the patient (NISS) is </a:t>
            </a:r>
            <a:r>
              <a:rPr lang="en-US" sz="1200" kern="1200" dirty="0" err="1" smtClean="0">
                <a:solidFill>
                  <a:schemeClr val="tx1"/>
                </a:solidFill>
                <a:effectLst/>
                <a:latin typeface="+mn-lt"/>
                <a:ea typeface="+mn-ea"/>
                <a:cs typeface="+mn-cs"/>
              </a:rPr>
              <a:t>pseudonomyzed</a:t>
            </a:r>
            <a:r>
              <a:rPr lang="en-US" sz="1200" kern="1200" dirty="0" smtClean="0">
                <a:solidFill>
                  <a:schemeClr val="tx1"/>
                </a:solidFill>
                <a:effectLst/>
                <a:latin typeface="+mn-lt"/>
                <a:ea typeface="+mn-ea"/>
                <a:cs typeface="+mn-cs"/>
              </a:rPr>
              <a:t> by a </a:t>
            </a:r>
            <a:r>
              <a:rPr lang="en-US" sz="1200" kern="1200" dirty="0" err="1" smtClean="0">
                <a:solidFill>
                  <a:schemeClr val="tx1"/>
                </a:solidFill>
                <a:effectLst/>
                <a:latin typeface="+mn-lt"/>
                <a:ea typeface="+mn-ea"/>
                <a:cs typeface="+mn-cs"/>
              </a:rPr>
              <a:t>Trused</a:t>
            </a:r>
            <a:r>
              <a:rPr lang="en-US" sz="1200" kern="1200" dirty="0" smtClean="0">
                <a:solidFill>
                  <a:schemeClr val="tx1"/>
                </a:solidFill>
                <a:effectLst/>
                <a:latin typeface="+mn-lt"/>
                <a:ea typeface="+mn-ea"/>
                <a:cs typeface="+mn-cs"/>
              </a:rPr>
              <a:t> Third Party (the national eHealth platform).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 Using the web application </a:t>
            </a:r>
            <a:r>
              <a:rPr lang="en-US" sz="1200" b="1" kern="1200" dirty="0" smtClean="0">
                <a:solidFill>
                  <a:schemeClr val="tx1"/>
                </a:solidFill>
                <a:effectLst/>
                <a:latin typeface="+mn-lt"/>
                <a:ea typeface="+mn-ea"/>
                <a:cs typeface="+mn-cs"/>
              </a:rPr>
              <a:t>HD4RES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healthdata for researchers</a:t>
            </a:r>
            <a:r>
              <a:rPr lang="en-US" sz="1200" kern="1200" dirty="0" smtClean="0">
                <a:solidFill>
                  <a:schemeClr val="tx1"/>
                </a:solidFill>
                <a:effectLst/>
                <a:latin typeface="+mn-lt"/>
                <a:ea typeface="+mn-ea"/>
                <a:cs typeface="+mn-cs"/>
              </a:rPr>
              <a:t>), the researcher can monitor all registrations in all participating institutions, can view the submitted data, can comment on each submitted value, can return comment to data provider (e.g. a request for correction),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(4) A generic « </a:t>
            </a:r>
            <a:r>
              <a:rPr lang="en-US" sz="1200" b="1" kern="1200" dirty="0" smtClean="0">
                <a:solidFill>
                  <a:schemeClr val="tx1"/>
                </a:solidFill>
                <a:effectLst/>
                <a:latin typeface="+mn-lt"/>
                <a:ea typeface="+mn-ea"/>
                <a:cs typeface="+mn-cs"/>
              </a:rPr>
              <a:t>Data Quality Tool</a:t>
            </a:r>
            <a:r>
              <a:rPr lang="en-US" sz="1200" kern="1200" dirty="0" smtClean="0">
                <a:solidFill>
                  <a:schemeClr val="tx1"/>
                </a:solidFill>
                <a:effectLst/>
                <a:latin typeface="+mn-lt"/>
                <a:ea typeface="+mn-ea"/>
                <a:cs typeface="+mn-cs"/>
              </a:rPr>
              <a:t> » facilitates the quality control, by the researcher (NOT by staff HD), of the submitted data.</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(6) The researcher accesses his clean data set using a secured VPN connection and his electronic ID Card. Statistical tooling like SAS, STATA, R … are available for statistical analysis by the researcher (NOT by staff HD).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(7) Healthstat.be is the </a:t>
            </a:r>
            <a:r>
              <a:rPr lang="en-US" sz="1200" b="1" kern="1200" dirty="0" smtClean="0">
                <a:solidFill>
                  <a:schemeClr val="tx1"/>
                </a:solidFill>
                <a:effectLst/>
                <a:latin typeface="+mn-lt"/>
                <a:ea typeface="+mn-ea"/>
                <a:cs typeface="+mn-cs"/>
              </a:rPr>
              <a:t>reporting platform </a:t>
            </a:r>
            <a:r>
              <a:rPr lang="en-US" sz="1200" kern="1200" dirty="0" smtClean="0">
                <a:solidFill>
                  <a:schemeClr val="tx1"/>
                </a:solidFill>
                <a:effectLst/>
                <a:latin typeface="+mn-lt"/>
                <a:ea typeface="+mn-ea"/>
                <a:cs typeface="+mn-cs"/>
              </a:rPr>
              <a:t>of healthdata.be: first public and private reports will be available by March 2017. Researchers provide definition of reports, staff of HD develop the reports.</a:t>
            </a:r>
            <a:r>
              <a:rPr lang="nl-NL"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21</a:t>
            </a:fld>
            <a:endParaRPr lang="fr-BE"/>
          </a:p>
        </p:txBody>
      </p:sp>
    </p:spTree>
    <p:extLst>
      <p:ext uri="{BB962C8B-B14F-4D97-AF65-F5344CB8AC3E}">
        <p14:creationId xmlns:p14="http://schemas.microsoft.com/office/powerpoint/2010/main" val="424874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Steering Committee (MD’s, informaticians, patients) decides on eligibility of projects and supervises activities</a:t>
            </a:r>
          </a:p>
          <a:p>
            <a:r>
              <a:rPr lang="en-US" dirty="0" smtClean="0"/>
              <a:t>Sectoral Committee (Parliament) is requested for authorization for each project</a:t>
            </a:r>
          </a:p>
          <a:p>
            <a:r>
              <a:rPr lang="en-US" dirty="0" smtClean="0"/>
              <a:t>Working Group Architecture provides technical advice</a:t>
            </a:r>
          </a:p>
          <a:p>
            <a:pPr lvl="1"/>
            <a:endParaRPr lang="en-US" dirty="0" smtClean="0"/>
          </a:p>
          <a:p>
            <a:r>
              <a:rPr lang="en-US" dirty="0" smtClean="0"/>
              <a:t>Healthdata.be: </a:t>
            </a:r>
          </a:p>
          <a:p>
            <a:pPr lvl="1"/>
            <a:r>
              <a:rPr lang="en-US" dirty="0" smtClean="0"/>
              <a:t>aligns its activities with the principles and methods adopted by the CIM/IMC Health and published in Action plan eHealth 2013-2018.</a:t>
            </a:r>
          </a:p>
          <a:p>
            <a:pPr lvl="1"/>
            <a:r>
              <a:rPr lang="en-US" dirty="0" smtClean="0"/>
              <a:t>is coordinator of Action point 18 on scientific data collections.</a:t>
            </a:r>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24</a:t>
            </a:fld>
            <a:endParaRPr lang="fr-BE"/>
          </a:p>
        </p:txBody>
      </p:sp>
    </p:spTree>
    <p:extLst>
      <p:ext uri="{BB962C8B-B14F-4D97-AF65-F5344CB8AC3E}">
        <p14:creationId xmlns:p14="http://schemas.microsoft.com/office/powerpoint/2010/main" val="1611690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67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709F67EB-25E8-4433-94A8-CC9DEB89FA24}" type="slidenum">
              <a:rPr lang="en-US" altLang="en-US" smtClean="0">
                <a:latin typeface="Calibri" pitchFamily="34" charset="0"/>
              </a:rPr>
              <a:pPr fontAlgn="base">
                <a:spcBef>
                  <a:spcPct val="0"/>
                </a:spcBef>
                <a:spcAft>
                  <a:spcPct val="0"/>
                </a:spcAft>
                <a:defRPr/>
              </a:pPr>
              <a:t>25</a:t>
            </a:fld>
            <a:endParaRPr lang="nl-BE"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3" name="Straight Connector 2"/>
          <p:cNvCxnSpPr/>
          <p:nvPr/>
        </p:nvCxnSpPr>
        <p:spPr>
          <a:xfrm>
            <a:off x="685800" y="4005263"/>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861815"/>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r>
              <a:rPr lang="en-US" dirty="0" smtClean="0"/>
              <a:t>25/1/2017</a:t>
            </a:r>
            <a:endParaRPr lang="en-US" dirty="0"/>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lgn="r">
              <a:defRPr b="0"/>
            </a:lvl1pPr>
          </a:lstStyle>
          <a:p>
            <a:pPr>
              <a:defRPr/>
            </a:pPr>
            <a:fld id="{7224FC39-042F-4CE2-B0AD-FE6A4D65AB98}" type="slidenum">
              <a:rPr lang="en-US"/>
              <a:pPr>
                <a:defRPr/>
              </a:pPr>
              <a:t>‹nr.›</a:t>
            </a:fld>
            <a:endParaRPr lang="en-US" dirty="0"/>
          </a:p>
        </p:txBody>
      </p:sp>
    </p:spTree>
    <p:extLst>
      <p:ext uri="{BB962C8B-B14F-4D97-AF65-F5344CB8AC3E}">
        <p14:creationId xmlns:p14="http://schemas.microsoft.com/office/powerpoint/2010/main" val="3568152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5614"/>
            <a:ext cx="8229600" cy="990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398740"/>
            <a:ext cx="8229600" cy="5053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25/1/2017</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C1E7FF-7E34-4FE5-A533-04EE46AAAD1B}" type="slidenum">
              <a:rPr lang="en-US"/>
              <a:pPr>
                <a:defRPr/>
              </a:pPr>
              <a:t>‹nr.›</a:t>
            </a:fld>
            <a:endParaRPr lang="en-US" dirty="0"/>
          </a:p>
        </p:txBody>
      </p:sp>
    </p:spTree>
    <p:extLst>
      <p:ext uri="{BB962C8B-B14F-4D97-AF65-F5344CB8AC3E}">
        <p14:creationId xmlns:p14="http://schemas.microsoft.com/office/powerpoint/2010/main" val="379824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dirty="0" smtClean="0"/>
              <a:t>25/1/2017</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0D4E4B-BC9D-4A89-AE36-999F4A7B197E}" type="slidenum">
              <a:rPr lang="en-US"/>
              <a:pPr>
                <a:defRPr/>
              </a:pPr>
              <a:t>‹nr.›</a:t>
            </a:fld>
            <a:endParaRPr lang="en-US" dirty="0"/>
          </a:p>
        </p:txBody>
      </p:sp>
    </p:spTree>
    <p:extLst>
      <p:ext uri="{BB962C8B-B14F-4D97-AF65-F5344CB8AC3E}">
        <p14:creationId xmlns:p14="http://schemas.microsoft.com/office/powerpoint/2010/main" val="1115980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r>
              <a:rPr lang="en-US" dirty="0" smtClean="0"/>
              <a:t>25/1/2017</a:t>
            </a:r>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lgn="r">
              <a:defRPr b="0"/>
            </a:lvl1pPr>
          </a:lstStyle>
          <a:p>
            <a:pPr>
              <a:defRPr/>
            </a:pPr>
            <a:fld id="{21D49362-58CD-47C2-88E3-91BFAE9E48FB}" type="slidenum">
              <a:rPr lang="en-US"/>
              <a:pPr>
                <a:defRPr/>
              </a:pPr>
              <a:t>‹nr.›</a:t>
            </a:fld>
            <a:endParaRPr lang="en-US" dirty="0"/>
          </a:p>
        </p:txBody>
      </p:sp>
    </p:spTree>
    <p:extLst>
      <p:ext uri="{BB962C8B-B14F-4D97-AF65-F5344CB8AC3E}">
        <p14:creationId xmlns:p14="http://schemas.microsoft.com/office/powerpoint/2010/main" val="3267280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en-US" dirty="0" smtClean="0"/>
              <a:t>25/1/2017</a:t>
            </a: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517E9F9-624A-4017-8A91-A08CBF88450C}" type="slidenum">
              <a:rPr lang="en-US"/>
              <a:pPr>
                <a:defRPr/>
              </a:pPr>
              <a:t>‹nr.›</a:t>
            </a:fld>
            <a:endParaRPr lang="en-US" dirty="0"/>
          </a:p>
        </p:txBody>
      </p:sp>
    </p:spTree>
    <p:extLst>
      <p:ext uri="{BB962C8B-B14F-4D97-AF65-F5344CB8AC3E}">
        <p14:creationId xmlns:p14="http://schemas.microsoft.com/office/powerpoint/2010/main" val="467869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25/1/2017</a:t>
            </a: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54C25D2-7D78-4C61-AA5C-4BD13D831AFB}" type="slidenum">
              <a:rPr lang="en-US"/>
              <a:pPr>
                <a:defRPr/>
              </a:pPr>
              <a:t>‹nr.›</a:t>
            </a:fld>
            <a:endParaRPr lang="en-US" dirty="0"/>
          </a:p>
        </p:txBody>
      </p:sp>
    </p:spTree>
    <p:extLst>
      <p:ext uri="{BB962C8B-B14F-4D97-AF65-F5344CB8AC3E}">
        <p14:creationId xmlns:p14="http://schemas.microsoft.com/office/powerpoint/2010/main" val="240912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2" name="Straight Connector 1"/>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 name="Group 11"/>
          <p:cNvGrpSpPr>
            <a:grpSpLocks/>
          </p:cNvGrpSpPr>
          <p:nvPr userDrawn="1"/>
        </p:nvGrpSpPr>
        <p:grpSpPr bwMode="auto">
          <a:xfrm>
            <a:off x="4279900" y="3619500"/>
            <a:ext cx="4268788" cy="2800350"/>
            <a:chOff x="4406900" y="2676525"/>
            <a:chExt cx="4268788" cy="2802019"/>
          </a:xfrm>
        </p:grpSpPr>
        <p:pic>
          <p:nvPicPr>
            <p:cNvPr id="4"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2"/>
            <p:cNvSpPr txBox="1">
              <a:spLocks noChangeArrowheads="1"/>
            </p:cNvSpPr>
            <p:nvPr userDrawn="1"/>
          </p:nvSpPr>
          <p:spPr bwMode="auto">
            <a:xfrm>
              <a:off x="4787900" y="2676525"/>
              <a:ext cx="3887788" cy="2802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smtClean="0">
                <a:solidFill>
                  <a:srgbClr val="0D0D0D"/>
                </a:solidFill>
              </a:endParaRPr>
            </a:p>
            <a:p>
              <a:pPr>
                <a:defRPr/>
              </a:pPr>
              <a:endParaRPr lang="fr-BE" altLang="en-US" sz="1600" smtClean="0">
                <a:solidFill>
                  <a:srgbClr val="0D0D0D"/>
                </a:solidFill>
              </a:endParaRPr>
            </a:p>
            <a:p>
              <a:pPr>
                <a:defRPr/>
              </a:pPr>
              <a:endParaRPr lang="fr-BE" altLang="en-US" sz="1600" smtClean="0">
                <a:solidFill>
                  <a:srgbClr val="0D0D0D"/>
                </a:solidFill>
              </a:endParaRPr>
            </a:p>
            <a:p>
              <a:pPr>
                <a:defRPr/>
              </a:pPr>
              <a:endParaRPr lang="fr-BE" altLang="en-US" sz="1600" smtClean="0">
                <a:solidFill>
                  <a:srgbClr val="0D0D0D"/>
                </a:solidFill>
              </a:endParaRPr>
            </a:p>
            <a:p>
              <a:pPr>
                <a:defRPr/>
              </a:pPr>
              <a:r>
                <a:rPr lang="fr-BE" altLang="en-US" sz="1600" smtClean="0"/>
                <a:t>frank.robben@ehealth.fgov.be </a:t>
              </a:r>
            </a:p>
            <a:p>
              <a:pPr>
                <a:defRPr/>
              </a:pPr>
              <a:endParaRPr lang="fr-BE" altLang="en-US" sz="1600" smtClean="0">
                <a:sym typeface="Arial" pitchFamily="34" charset="0"/>
              </a:endParaRPr>
            </a:p>
            <a:p>
              <a:pPr>
                <a:defRPr/>
              </a:pPr>
              <a:r>
                <a:rPr lang="fr-BE" altLang="en-US" sz="1600" smtClean="0">
                  <a:sym typeface="Arial" pitchFamily="34" charset="0"/>
                </a:rPr>
                <a:t>@FrRobben</a:t>
              </a:r>
            </a:p>
            <a:p>
              <a:pPr>
                <a:defRPr/>
              </a:pPr>
              <a:endParaRPr lang="fr-BE" altLang="en-US" sz="1600" smtClean="0">
                <a:sym typeface="Arial" pitchFamily="34" charset="0"/>
              </a:endParaRPr>
            </a:p>
            <a:p>
              <a:pPr>
                <a:defRPr/>
              </a:pPr>
              <a:r>
                <a:rPr lang="fr-BE" altLang="en-US" sz="1600" smtClean="0">
                  <a:sym typeface="Arial" pitchFamily="34" charset="0"/>
                </a:rPr>
                <a:t>https://www.ehealth.fgov.be</a:t>
              </a:r>
            </a:p>
            <a:p>
              <a:pPr>
                <a:defRPr/>
              </a:pPr>
              <a:r>
                <a:rPr lang="fr-BE" altLang="en-US" sz="1600" smtClean="0">
                  <a:sym typeface="Arial" pitchFamily="34" charset="0"/>
                </a:rPr>
                <a:t>http://www.ksz.fgov.be</a:t>
              </a:r>
            </a:p>
            <a:p>
              <a:pPr>
                <a:defRPr/>
              </a:pPr>
              <a:r>
                <a:rPr lang="fr-BE" altLang="en-US" sz="1600" smtClean="0">
                  <a:sym typeface="Arial" pitchFamily="34" charset="0"/>
                </a:rPr>
                <a:t>http://www.frankrobben.be</a:t>
              </a:r>
              <a:endParaRPr lang="fr-BE" altLang="en-US" sz="1600" smtClean="0"/>
            </a:p>
          </p:txBody>
        </p:sp>
      </p:grpSp>
      <p:sp>
        <p:nvSpPr>
          <p:cNvPr id="7" name="TextBox 6"/>
          <p:cNvSpPr txBox="1">
            <a:spLocks noChangeArrowheads="1"/>
          </p:cNvSpPr>
          <p:nvPr userDrawn="1"/>
        </p:nvSpPr>
        <p:spPr bwMode="auto">
          <a:xfrm>
            <a:off x="755650" y="2276475"/>
            <a:ext cx="7632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en-US" altLang="en-US" smtClean="0"/>
          </a:p>
        </p:txBody>
      </p:sp>
      <p:pic>
        <p:nvPicPr>
          <p:cNvPr id="8"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68313" y="1808163"/>
            <a:ext cx="30543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6043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10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3061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Graph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3E484F"/>
                </a:solidFill>
              </a:defRPr>
            </a:lvl1pPr>
          </a:lstStyle>
          <a:p>
            <a:r>
              <a:rPr lang="en-US" dirty="0" smtClean="0"/>
              <a:t>CLICK TO EDIT MASTER TITLE STYLE</a:t>
            </a:r>
            <a:endParaRPr lang="en-JM" dirty="0"/>
          </a:p>
        </p:txBody>
      </p:sp>
      <p:sp>
        <p:nvSpPr>
          <p:cNvPr id="22" name="Content Placeholder 21"/>
          <p:cNvSpPr>
            <a:spLocks noGrp="1"/>
          </p:cNvSpPr>
          <p:nvPr>
            <p:ph sz="quarter" idx="13"/>
          </p:nvPr>
        </p:nvSpPr>
        <p:spPr>
          <a:xfrm>
            <a:off x="457200" y="1320800"/>
            <a:ext cx="8229600" cy="685800"/>
          </a:xfrm>
        </p:spPr>
        <p:txBody>
          <a:bodyPr>
            <a:normAutofit/>
          </a:bodyPr>
          <a:lstStyle>
            <a:lvl1pPr>
              <a:buNone/>
              <a:defRPr sz="1300">
                <a:solidFill>
                  <a:srgbClr val="3E484F"/>
                </a:solidFill>
                <a:latin typeface="Helvetica Neue Medium"/>
                <a:cs typeface="Helvetica Neue Medium"/>
              </a:defRPr>
            </a:lvl1pPr>
          </a:lstStyle>
          <a:p>
            <a:pPr lvl="0"/>
            <a:endParaRPr lang="en-JM" dirty="0"/>
          </a:p>
        </p:txBody>
      </p:sp>
      <p:sp>
        <p:nvSpPr>
          <p:cNvPr id="26" name="Chart Placeholder 25"/>
          <p:cNvSpPr>
            <a:spLocks noGrp="1"/>
          </p:cNvSpPr>
          <p:nvPr>
            <p:ph type="chart" sz="quarter" idx="14"/>
          </p:nvPr>
        </p:nvSpPr>
        <p:spPr>
          <a:xfrm>
            <a:off x="304800" y="2209800"/>
            <a:ext cx="4572000" cy="3429000"/>
          </a:xfrm>
        </p:spPr>
        <p:txBody>
          <a:bodyPr>
            <a:normAutofit/>
          </a:bodyPr>
          <a:lstStyle>
            <a:lvl1pPr>
              <a:defRPr sz="1400">
                <a:solidFill>
                  <a:srgbClr val="3E484F"/>
                </a:solidFill>
                <a:latin typeface="Helvetica Neue Medium"/>
                <a:cs typeface="Helvetica Neue Medium"/>
              </a:defRPr>
            </a:lvl1pPr>
          </a:lstStyle>
          <a:p>
            <a:endParaRPr lang="en-JM" dirty="0"/>
          </a:p>
        </p:txBody>
      </p:sp>
      <p:sp>
        <p:nvSpPr>
          <p:cNvPr id="10" name="Text Placeholder 9"/>
          <p:cNvSpPr>
            <a:spLocks noGrp="1"/>
          </p:cNvSpPr>
          <p:nvPr>
            <p:ph type="body" sz="quarter" idx="15"/>
          </p:nvPr>
        </p:nvSpPr>
        <p:spPr>
          <a:xfrm>
            <a:off x="5562600" y="3022600"/>
            <a:ext cx="2667000" cy="2336800"/>
          </a:xfrm>
        </p:spPr>
        <p:txBody>
          <a:bodyPr>
            <a:normAutofit/>
          </a:bodyPr>
          <a:lstStyle>
            <a:lvl1pPr>
              <a:buNone/>
              <a:defRPr sz="1100">
                <a:solidFill>
                  <a:srgbClr val="3E484F"/>
                </a:solidFill>
                <a:latin typeface="Helvetica Neue Medium"/>
                <a:cs typeface="Helvetica Neue Medium"/>
              </a:defRPr>
            </a:lvl1pPr>
            <a:lvl2pPr>
              <a:defRPr sz="1300"/>
            </a:lvl2pPr>
            <a:lvl3pPr>
              <a:defRPr sz="1300"/>
            </a:lvl3pPr>
            <a:lvl4pPr>
              <a:defRPr sz="1300"/>
            </a:lvl4pPr>
            <a:lvl5pPr>
              <a:defRPr sz="1300"/>
            </a:lvl5pPr>
          </a:lstStyle>
          <a:p>
            <a:pPr lvl="0"/>
            <a:endParaRPr lang="en-JM" dirty="0"/>
          </a:p>
        </p:txBody>
      </p:sp>
      <p:sp>
        <p:nvSpPr>
          <p:cNvPr id="11" name="Content Placeholder 38"/>
          <p:cNvSpPr>
            <a:spLocks noGrp="1"/>
          </p:cNvSpPr>
          <p:nvPr>
            <p:ph sz="quarter" idx="37"/>
          </p:nvPr>
        </p:nvSpPr>
        <p:spPr>
          <a:xfrm>
            <a:off x="5562600" y="2514600"/>
            <a:ext cx="2438400" cy="381000"/>
          </a:xfrm>
          <a:solidFill>
            <a:srgbClr val="E20177"/>
          </a:solidFill>
        </p:spPr>
        <p:txBody>
          <a:bodyPr anchor="ctr">
            <a:noAutofit/>
          </a:bodyPr>
          <a:lstStyle>
            <a:lvl1pPr algn="l">
              <a:buNone/>
              <a:defRPr sz="1600" b="0">
                <a:solidFill>
                  <a:schemeClr val="bg1"/>
                </a:solidFill>
                <a:latin typeface="Helvetica Neue Bold Condensed"/>
                <a:cs typeface="Helvetica Neue Bold Condensed"/>
              </a:defRPr>
            </a:lvl1pPr>
          </a:lstStyle>
          <a:p>
            <a:pPr lvl="0"/>
            <a:endParaRPr lang="en-JM" dirty="0"/>
          </a:p>
        </p:txBody>
      </p:sp>
    </p:spTree>
    <p:extLst>
      <p:ext uri="{BB962C8B-B14F-4D97-AF65-F5344CB8AC3E}">
        <p14:creationId xmlns:p14="http://schemas.microsoft.com/office/powerpoint/2010/main" val="2523387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395614"/>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386214"/>
            <a:ext cx="8229600" cy="5090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r>
              <a:rPr lang="en-US" dirty="0" smtClean="0"/>
              <a:t>25/1/2017</a:t>
            </a:r>
            <a:endParaRPr lang="en-US" dirty="0"/>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r" fontAlgn="auto">
              <a:spcBef>
                <a:spcPts val="0"/>
              </a:spcBef>
              <a:spcAft>
                <a:spcPts val="0"/>
              </a:spcAft>
              <a:defRPr sz="1200" b="0">
                <a:solidFill>
                  <a:srgbClr val="FFFFFF"/>
                </a:solidFill>
                <a:latin typeface="+mn-lt"/>
                <a:cs typeface="+mn-cs"/>
              </a:defRPr>
            </a:lvl1pPr>
          </a:lstStyle>
          <a:p>
            <a:pPr>
              <a:defRPr/>
            </a:pPr>
            <a:fld id="{CCA39688-82B6-4423-A2BE-13905D8A3F18}" type="slidenum">
              <a:rPr lang="en-US"/>
              <a:pPr>
                <a:defRPr/>
              </a:pPr>
              <a:t>‹nr.›</a:t>
            </a:fld>
            <a:endParaRPr lang="en-US" dirty="0"/>
          </a:p>
        </p:txBody>
      </p:sp>
    </p:spTree>
  </p:cSld>
  <p:clrMap bg1="lt1" tx1="dk1" bg2="lt2" tx2="dk2" accent1="accent1" accent2="accent2" accent3="accent3" accent4="accent4" accent5="accent5" accent6="accent6" hlink="hlink" folHlink="folHlink"/>
  <p:sldLayoutIdLst>
    <p:sldLayoutId id="2147483759" r:id="rId1"/>
    <p:sldLayoutId id="2147483755" r:id="rId2"/>
    <p:sldLayoutId id="2147483756" r:id="rId3"/>
    <p:sldLayoutId id="2147483760" r:id="rId4"/>
    <p:sldLayoutId id="2147483757" r:id="rId5"/>
    <p:sldLayoutId id="2147483758" r:id="rId6"/>
    <p:sldLayoutId id="2147483761" r:id="rId7"/>
    <p:sldLayoutId id="2147483764" r:id="rId8"/>
    <p:sldLayoutId id="2147483766" r:id="rId9"/>
  </p:sldLayoutIdLst>
  <p:hf hdr="0" ftr="0"/>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itchFamily="34" charset="0"/>
        </a:defRPr>
      </a:lvl2pPr>
      <a:lvl3pPr algn="l" rtl="0" eaLnBrk="0" fontAlgn="base" hangingPunct="0">
        <a:spcBef>
          <a:spcPct val="0"/>
        </a:spcBef>
        <a:spcAft>
          <a:spcPct val="0"/>
        </a:spcAft>
        <a:defRPr sz="4000">
          <a:solidFill>
            <a:schemeClr val="tx2"/>
          </a:solidFill>
          <a:latin typeface="Arial" pitchFamily="34" charset="0"/>
        </a:defRPr>
      </a:lvl3pPr>
      <a:lvl4pPr algn="l" rtl="0" eaLnBrk="0" fontAlgn="base" hangingPunct="0">
        <a:spcBef>
          <a:spcPct val="0"/>
        </a:spcBef>
        <a:spcAft>
          <a:spcPct val="0"/>
        </a:spcAft>
        <a:defRPr sz="4000">
          <a:solidFill>
            <a:schemeClr val="tx2"/>
          </a:solidFill>
          <a:latin typeface="Arial" pitchFamily="34" charset="0"/>
        </a:defRPr>
      </a:lvl4pPr>
      <a:lvl5pPr algn="l" rtl="0" eaLnBrk="0" fontAlgn="base" hangingPunct="0">
        <a:spcBef>
          <a:spcPct val="0"/>
        </a:spcBef>
        <a:spcAft>
          <a:spcPct val="0"/>
        </a:spcAft>
        <a:defRPr sz="4000">
          <a:solidFill>
            <a:schemeClr val="tx2"/>
          </a:solidFill>
          <a:latin typeface="Arial" pitchFamily="34" charset="0"/>
        </a:defRPr>
      </a:lvl5pPr>
      <a:lvl6pPr marL="457200" algn="l" rtl="0" fontAlgn="base">
        <a:spcBef>
          <a:spcPct val="0"/>
        </a:spcBef>
        <a:spcAft>
          <a:spcPct val="0"/>
        </a:spcAft>
        <a:defRPr sz="4000">
          <a:solidFill>
            <a:schemeClr val="tx2"/>
          </a:solidFill>
          <a:latin typeface="Arial" pitchFamily="34" charset="0"/>
        </a:defRPr>
      </a:lvl6pPr>
      <a:lvl7pPr marL="914400" algn="l" rtl="0" fontAlgn="base">
        <a:spcBef>
          <a:spcPct val="0"/>
        </a:spcBef>
        <a:spcAft>
          <a:spcPct val="0"/>
        </a:spcAft>
        <a:defRPr sz="4000">
          <a:solidFill>
            <a:schemeClr val="tx2"/>
          </a:solidFill>
          <a:latin typeface="Arial" pitchFamily="34" charset="0"/>
        </a:defRPr>
      </a:lvl7pPr>
      <a:lvl8pPr marL="1371600" algn="l" rtl="0" fontAlgn="base">
        <a:spcBef>
          <a:spcPct val="0"/>
        </a:spcBef>
        <a:spcAft>
          <a:spcPct val="0"/>
        </a:spcAft>
        <a:defRPr sz="4000">
          <a:solidFill>
            <a:schemeClr val="tx2"/>
          </a:solidFill>
          <a:latin typeface="Arial" pitchFamily="34" charset="0"/>
        </a:defRPr>
      </a:lvl8pPr>
      <a:lvl9pPr marL="1828800" algn="l" rtl="0" fontAlgn="base">
        <a:spcBef>
          <a:spcPct val="0"/>
        </a:spcBef>
        <a:spcAft>
          <a:spcPct val="0"/>
        </a:spcAft>
        <a:defRPr sz="4000">
          <a:solidFill>
            <a:schemeClr val="tx2"/>
          </a:solidFill>
          <a:latin typeface="Arial" pitchFamily="34" charset="0"/>
        </a:defRPr>
      </a:lvl9pPr>
    </p:titleStyle>
    <p:bodyStyle>
      <a:lvl1pPr marL="182563" indent="-182563" algn="l" rtl="0" eaLnBrk="0" fontAlgn="base" hangingPunct="0">
        <a:spcBef>
          <a:spcPct val="20000"/>
        </a:spcBef>
        <a:spcAft>
          <a:spcPct val="0"/>
        </a:spcAft>
        <a:buClr>
          <a:schemeClr val="accent1"/>
        </a:buClr>
        <a:buSzPct val="85000"/>
        <a:buFont typeface="Arial" pitchFamily="34"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pitchFamily="34"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pitchFamily="34"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pitchFamily="34"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jpeg"/></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8.gif"/><Relationship Id="rId5" Type="http://schemas.openxmlformats.org/officeDocument/2006/relationships/image" Target="../media/image27.gif"/><Relationship Id="rId4" Type="http://schemas.openxmlformats.org/officeDocument/2006/relationships/image" Target="../media/image2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BE" sz="4800" b="1" cap="none" dirty="0" smtClean="0">
                <a:solidFill>
                  <a:srgbClr val="C00000"/>
                </a:solidFill>
              </a:rPr>
              <a:t>Big data analysis</a:t>
            </a:r>
            <a:br>
              <a:rPr lang="nl-BE" sz="4800" b="1" cap="none" dirty="0" smtClean="0">
                <a:solidFill>
                  <a:srgbClr val="C00000"/>
                </a:solidFill>
              </a:rPr>
            </a:br>
            <a:r>
              <a:rPr lang="nl-BE" sz="4800" b="1" cap="none" dirty="0" smtClean="0">
                <a:solidFill>
                  <a:srgbClr val="C00000"/>
                </a:solidFill>
              </a:rPr>
              <a:t>in health care</a:t>
            </a:r>
            <a:endParaRPr lang="nl-BE" sz="4800" b="1" cap="none" dirty="0">
              <a:solidFill>
                <a:srgbClr val="C00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1230" y="620688"/>
            <a:ext cx="2381250" cy="714375"/>
          </a:xfrm>
          <a:prstGeom prst="rect">
            <a:avLst/>
          </a:prstGeom>
        </p:spPr>
      </p:pic>
      <p:sp>
        <p:nvSpPr>
          <p:cNvPr id="4" name="Tekstvak 3"/>
          <p:cNvSpPr txBox="1"/>
          <p:nvPr/>
        </p:nvSpPr>
        <p:spPr>
          <a:xfrm>
            <a:off x="6182449" y="4995087"/>
            <a:ext cx="2347887" cy="646331"/>
          </a:xfrm>
          <a:prstGeom prst="rect">
            <a:avLst/>
          </a:prstGeom>
          <a:noFill/>
        </p:spPr>
        <p:txBody>
          <a:bodyPr wrap="none" rtlCol="0">
            <a:spAutoFit/>
          </a:bodyPr>
          <a:lstStyle/>
          <a:p>
            <a:r>
              <a:rPr lang="nl-BE" dirty="0" smtClean="0"/>
              <a:t>Dr. Jacques de </a:t>
            </a:r>
            <a:r>
              <a:rPr lang="nl-BE" dirty="0" err="1" smtClean="0"/>
              <a:t>Toeuf</a:t>
            </a:r>
            <a:endParaRPr lang="nl-BE" dirty="0" smtClean="0"/>
          </a:p>
          <a:p>
            <a:r>
              <a:rPr lang="nl-BE" dirty="0" smtClean="0"/>
              <a:t>Frank Robben</a:t>
            </a:r>
            <a:endParaRPr lang="nl-BE" dirty="0"/>
          </a:p>
        </p:txBody>
      </p:sp>
    </p:spTree>
    <p:extLst>
      <p:ext uri="{BB962C8B-B14F-4D97-AF65-F5344CB8AC3E}">
        <p14:creationId xmlns:p14="http://schemas.microsoft.com/office/powerpoint/2010/main" val="886712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Some risks and how to manage them</a:t>
            </a:r>
            <a:endParaRPr lang="nl-BE" dirty="0"/>
          </a:p>
        </p:txBody>
      </p:sp>
      <p:sp>
        <p:nvSpPr>
          <p:cNvPr id="3" name="Tijdelijke aanduiding voor inhoud 2"/>
          <p:cNvSpPr>
            <a:spLocks noGrp="1"/>
          </p:cNvSpPr>
          <p:nvPr>
            <p:ph idx="1"/>
          </p:nvPr>
        </p:nvSpPr>
        <p:spPr/>
        <p:txBody>
          <a:bodyPr/>
          <a:lstStyle/>
          <a:p>
            <a:r>
              <a:rPr lang="nl-BE" dirty="0"/>
              <a:t>R</a:t>
            </a:r>
            <a:r>
              <a:rPr lang="nl-BE" dirty="0" smtClean="0"/>
              <a:t>isk of </a:t>
            </a:r>
            <a:r>
              <a:rPr lang="nl-BE" dirty="0" err="1" smtClean="0"/>
              <a:t>singling</a:t>
            </a:r>
            <a:r>
              <a:rPr lang="nl-BE" dirty="0" smtClean="0"/>
              <a:t> out </a:t>
            </a:r>
            <a:r>
              <a:rPr lang="nl-BE" dirty="0" err="1" smtClean="0"/>
              <a:t>individuals</a:t>
            </a:r>
            <a:r>
              <a:rPr lang="nl-BE" dirty="0" smtClean="0"/>
              <a:t> without </a:t>
            </a:r>
            <a:r>
              <a:rPr lang="nl-BE" dirty="0" err="1" smtClean="0"/>
              <a:t>necessity</a:t>
            </a:r>
            <a:endParaRPr lang="nl-BE" dirty="0" smtClean="0"/>
          </a:p>
          <a:p>
            <a:pPr lvl="1"/>
            <a:r>
              <a:rPr lang="nl-BE" dirty="0" err="1" smtClean="0"/>
              <a:t>aggregation</a:t>
            </a:r>
            <a:r>
              <a:rPr lang="nl-BE" dirty="0" smtClean="0"/>
              <a:t>, </a:t>
            </a:r>
            <a:r>
              <a:rPr lang="nl-BE" dirty="0" err="1" smtClean="0"/>
              <a:t>anonymisation</a:t>
            </a:r>
            <a:r>
              <a:rPr lang="nl-BE" dirty="0" smtClean="0"/>
              <a:t> </a:t>
            </a:r>
            <a:r>
              <a:rPr lang="nl-BE" dirty="0" err="1" smtClean="0"/>
              <a:t>and</a:t>
            </a:r>
            <a:r>
              <a:rPr lang="nl-BE" dirty="0" smtClean="0"/>
              <a:t> </a:t>
            </a:r>
            <a:r>
              <a:rPr lang="nl-BE" dirty="0" err="1" smtClean="0"/>
              <a:t>pseudonymisation</a:t>
            </a:r>
            <a:r>
              <a:rPr lang="nl-BE" dirty="0" smtClean="0"/>
              <a:t> of data</a:t>
            </a:r>
          </a:p>
          <a:p>
            <a:pPr lvl="1"/>
            <a:r>
              <a:rPr lang="nl-BE" dirty="0" smtClean="0"/>
              <a:t>small </a:t>
            </a:r>
            <a:r>
              <a:rPr lang="nl-BE" dirty="0" err="1" smtClean="0"/>
              <a:t>cells</a:t>
            </a:r>
            <a:r>
              <a:rPr lang="nl-BE" dirty="0" smtClean="0"/>
              <a:t> risk analysis</a:t>
            </a:r>
          </a:p>
          <a:p>
            <a:pPr lvl="1"/>
            <a:r>
              <a:rPr lang="nl-BE" dirty="0" err="1" smtClean="0"/>
              <a:t>legal</a:t>
            </a:r>
            <a:r>
              <a:rPr lang="nl-BE" dirty="0" smtClean="0"/>
              <a:t> </a:t>
            </a:r>
            <a:r>
              <a:rPr lang="nl-BE" dirty="0" err="1" smtClean="0"/>
              <a:t>obligation</a:t>
            </a:r>
            <a:r>
              <a:rPr lang="nl-BE" dirty="0" smtClean="0"/>
              <a:t> </a:t>
            </a:r>
            <a:r>
              <a:rPr lang="nl-BE" dirty="0" err="1" smtClean="0"/>
              <a:t>to</a:t>
            </a:r>
            <a:r>
              <a:rPr lang="nl-BE" dirty="0" smtClean="0"/>
              <a:t> </a:t>
            </a:r>
            <a:r>
              <a:rPr lang="nl-BE" dirty="0" err="1" smtClean="0"/>
              <a:t>not</a:t>
            </a:r>
            <a:r>
              <a:rPr lang="nl-BE" dirty="0" smtClean="0"/>
              <a:t> </a:t>
            </a:r>
            <a:r>
              <a:rPr lang="nl-BE" dirty="0" err="1" smtClean="0"/>
              <a:t>to</a:t>
            </a:r>
            <a:r>
              <a:rPr lang="nl-BE" dirty="0" smtClean="0"/>
              <a:t> </a:t>
            </a:r>
            <a:r>
              <a:rPr lang="nl-BE" dirty="0" err="1" smtClean="0"/>
              <a:t>attempt</a:t>
            </a:r>
            <a:r>
              <a:rPr lang="nl-BE" dirty="0" smtClean="0"/>
              <a:t> </a:t>
            </a:r>
            <a:r>
              <a:rPr lang="nl-BE" dirty="0" err="1" smtClean="0"/>
              <a:t>to</a:t>
            </a:r>
            <a:r>
              <a:rPr lang="nl-BE" dirty="0" smtClean="0"/>
              <a:t> re-</a:t>
            </a:r>
            <a:r>
              <a:rPr lang="nl-BE" dirty="0" err="1" smtClean="0"/>
              <a:t>identify</a:t>
            </a:r>
            <a:r>
              <a:rPr lang="nl-BE" dirty="0" smtClean="0"/>
              <a:t> data subjects</a:t>
            </a:r>
          </a:p>
          <a:p>
            <a:endParaRPr lang="nl-BE" dirty="0" smtClean="0"/>
          </a:p>
          <a:p>
            <a:r>
              <a:rPr lang="nl-BE" dirty="0"/>
              <a:t>R</a:t>
            </a:r>
            <a:r>
              <a:rPr lang="nl-BE" dirty="0" smtClean="0"/>
              <a:t>isk of data bias</a:t>
            </a:r>
          </a:p>
          <a:p>
            <a:pPr lvl="1"/>
            <a:r>
              <a:rPr lang="nl-BE" dirty="0" err="1" smtClean="0"/>
              <a:t>careful</a:t>
            </a:r>
            <a:r>
              <a:rPr lang="nl-BE" dirty="0" smtClean="0"/>
              <a:t> </a:t>
            </a:r>
            <a:r>
              <a:rPr lang="nl-BE" dirty="0" err="1" smtClean="0"/>
              <a:t>selection</a:t>
            </a:r>
            <a:r>
              <a:rPr lang="nl-BE" dirty="0" smtClean="0"/>
              <a:t> of data </a:t>
            </a:r>
            <a:r>
              <a:rPr lang="nl-BE" dirty="0" err="1" smtClean="0"/>
              <a:t>used</a:t>
            </a:r>
            <a:endParaRPr lang="nl-BE" dirty="0" smtClean="0"/>
          </a:p>
          <a:p>
            <a:pPr lvl="1"/>
            <a:r>
              <a:rPr lang="nl-BE" dirty="0" err="1" smtClean="0"/>
              <a:t>reliable</a:t>
            </a:r>
            <a:r>
              <a:rPr lang="nl-BE" dirty="0" smtClean="0"/>
              <a:t> analysis </a:t>
            </a:r>
            <a:r>
              <a:rPr lang="nl-BE" dirty="0" err="1" smtClean="0"/>
              <a:t>methodologies</a:t>
            </a:r>
            <a:r>
              <a:rPr lang="nl-BE" dirty="0" smtClean="0"/>
              <a:t> (</a:t>
            </a:r>
            <a:r>
              <a:rPr lang="nl-BE" dirty="0" err="1" smtClean="0"/>
              <a:t>interative</a:t>
            </a:r>
            <a:r>
              <a:rPr lang="nl-BE" dirty="0" smtClean="0"/>
              <a:t> </a:t>
            </a:r>
            <a:r>
              <a:rPr lang="nl-BE" dirty="0" err="1" smtClean="0"/>
              <a:t>modelling</a:t>
            </a:r>
            <a:r>
              <a:rPr lang="nl-BE" dirty="0" smtClean="0"/>
              <a:t>)</a:t>
            </a:r>
          </a:p>
          <a:p>
            <a:pPr lvl="1"/>
            <a:r>
              <a:rPr lang="nl-BE" dirty="0" smtClean="0"/>
              <a:t>‘</a:t>
            </a:r>
            <a:r>
              <a:rPr lang="nl-BE" dirty="0" err="1" smtClean="0"/>
              <a:t>equal</a:t>
            </a:r>
            <a:r>
              <a:rPr lang="nl-BE" dirty="0" smtClean="0"/>
              <a:t> opportunity </a:t>
            </a:r>
            <a:r>
              <a:rPr lang="nl-BE" dirty="0" err="1" smtClean="0"/>
              <a:t>by</a:t>
            </a:r>
            <a:r>
              <a:rPr lang="nl-BE" dirty="0" smtClean="0"/>
              <a:t> design’</a:t>
            </a:r>
          </a:p>
          <a:p>
            <a:pPr lvl="1"/>
            <a:r>
              <a:rPr lang="nl-BE" dirty="0" err="1" smtClean="0"/>
              <a:t>appropriate</a:t>
            </a:r>
            <a:r>
              <a:rPr lang="nl-BE" dirty="0" smtClean="0"/>
              <a:t> training</a:t>
            </a:r>
          </a:p>
          <a:p>
            <a:pPr lvl="1"/>
            <a:r>
              <a:rPr lang="nl-BE" dirty="0" err="1" smtClean="0"/>
              <a:t>transparancy</a:t>
            </a:r>
            <a:endParaRPr lang="nl-BE" dirty="0" smtClean="0"/>
          </a:p>
          <a:p>
            <a:endParaRPr lang="nl-BE" dirty="0" smtClean="0"/>
          </a:p>
          <a:p>
            <a:endParaRPr lang="nl-BE" dirty="0" smtClean="0"/>
          </a:p>
        </p:txBody>
      </p:sp>
      <p:sp>
        <p:nvSpPr>
          <p:cNvPr id="4" name="Tijdelijke aanduiding voor datum 3"/>
          <p:cNvSpPr>
            <a:spLocks noGrp="1"/>
          </p:cNvSpPr>
          <p:nvPr>
            <p:ph type="dt" sz="half" idx="10"/>
          </p:nvPr>
        </p:nvSpPr>
        <p:spPr/>
        <p:txBody>
          <a:bodyPr/>
          <a:lstStyle/>
          <a:p>
            <a:r>
              <a:rPr lang="en-US"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10</a:t>
            </a:fld>
            <a:endParaRPr lang="en-US" dirty="0"/>
          </a:p>
        </p:txBody>
      </p:sp>
    </p:spTree>
    <p:extLst>
      <p:ext uri="{BB962C8B-B14F-4D97-AF65-F5344CB8AC3E}">
        <p14:creationId xmlns:p14="http://schemas.microsoft.com/office/powerpoint/2010/main" val="3349920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Some risks and how to manage them</a:t>
            </a:r>
            <a:endParaRPr lang="nl-BE" dirty="0"/>
          </a:p>
        </p:txBody>
      </p:sp>
      <p:sp>
        <p:nvSpPr>
          <p:cNvPr id="3" name="Tijdelijke aanduiding voor inhoud 2"/>
          <p:cNvSpPr>
            <a:spLocks noGrp="1"/>
          </p:cNvSpPr>
          <p:nvPr>
            <p:ph idx="1"/>
          </p:nvPr>
        </p:nvSpPr>
        <p:spPr/>
        <p:txBody>
          <a:bodyPr/>
          <a:lstStyle/>
          <a:p>
            <a:r>
              <a:rPr lang="en-US" dirty="0"/>
              <a:t>R</a:t>
            </a:r>
            <a:r>
              <a:rPr lang="en-US" dirty="0" smtClean="0"/>
              <a:t>isk of violation of purpose limitation principle</a:t>
            </a:r>
          </a:p>
          <a:p>
            <a:pPr lvl="1"/>
            <a:r>
              <a:rPr lang="en-US" dirty="0" smtClean="0"/>
              <a:t>preliminary transparency about purposes of big data analysis</a:t>
            </a:r>
          </a:p>
          <a:p>
            <a:pPr lvl="1"/>
            <a:r>
              <a:rPr lang="en-US" dirty="0" smtClean="0"/>
              <a:t>respecting GDPR, especially in case of big data analysis for public health or scientific research purposes</a:t>
            </a:r>
          </a:p>
          <a:p>
            <a:pPr lvl="1"/>
            <a:endParaRPr lang="en-US" dirty="0" smtClean="0"/>
          </a:p>
          <a:p>
            <a:r>
              <a:rPr lang="en-US" dirty="0"/>
              <a:t>R</a:t>
            </a:r>
            <a:r>
              <a:rPr lang="en-US" dirty="0" smtClean="0"/>
              <a:t>isk of huge increase of data storage (quantity and duration)</a:t>
            </a:r>
          </a:p>
          <a:p>
            <a:pPr lvl="1"/>
            <a:r>
              <a:rPr lang="en-US" dirty="0" smtClean="0"/>
              <a:t>limitation of personal data storage to the extent and during the time useful for the foreseen legitimate purposes</a:t>
            </a:r>
          </a:p>
          <a:p>
            <a:pPr lvl="1"/>
            <a:r>
              <a:rPr lang="en-US" dirty="0" smtClean="0"/>
              <a:t>aggregation, anonymisation or pseudonymisation of personal data that are only stored for public health or scientific research purposes</a:t>
            </a:r>
          </a:p>
          <a:p>
            <a:pPr lvl="1"/>
            <a:endParaRPr lang="en-US" dirty="0" smtClean="0"/>
          </a:p>
          <a:p>
            <a:pPr lvl="1"/>
            <a:endParaRPr lang="en-US" dirty="0" smtClean="0"/>
          </a:p>
          <a:p>
            <a:pPr lvl="1"/>
            <a:endParaRPr lang="en-US" dirty="0"/>
          </a:p>
        </p:txBody>
      </p:sp>
      <p:sp>
        <p:nvSpPr>
          <p:cNvPr id="4" name="Tijdelijke aanduiding voor datum 3"/>
          <p:cNvSpPr>
            <a:spLocks noGrp="1"/>
          </p:cNvSpPr>
          <p:nvPr>
            <p:ph type="dt" sz="half" idx="10"/>
          </p:nvPr>
        </p:nvSpPr>
        <p:spPr/>
        <p:txBody>
          <a:bodyPr/>
          <a:lstStyle/>
          <a:p>
            <a:r>
              <a:rPr lang="en-US"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11</a:t>
            </a:fld>
            <a:endParaRPr lang="en-US" dirty="0"/>
          </a:p>
        </p:txBody>
      </p:sp>
    </p:spTree>
    <p:extLst>
      <p:ext uri="{BB962C8B-B14F-4D97-AF65-F5344CB8AC3E}">
        <p14:creationId xmlns:p14="http://schemas.microsoft.com/office/powerpoint/2010/main" val="684553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smtClean="0"/>
              <a:t>Mission of the </a:t>
            </a:r>
            <a:r>
              <a:rPr lang="en-GB" altLang="en-US" dirty="0" smtClean="0">
                <a:solidFill>
                  <a:srgbClr val="3E6E5A"/>
                </a:solidFill>
              </a:rPr>
              <a:t>eHealth</a:t>
            </a:r>
            <a:r>
              <a:rPr lang="en-GB" altLang="en-US" dirty="0" smtClean="0"/>
              <a:t> platform</a:t>
            </a:r>
            <a:endParaRPr lang="en-US" dirty="0"/>
          </a:p>
        </p:txBody>
      </p:sp>
      <p:sp>
        <p:nvSpPr>
          <p:cNvPr id="3" name="Content Placeholder 2"/>
          <p:cNvSpPr>
            <a:spLocks noGrp="1"/>
          </p:cNvSpPr>
          <p:nvPr>
            <p:ph idx="1"/>
          </p:nvPr>
        </p:nvSpPr>
        <p:spPr/>
        <p:txBody>
          <a:bodyPr/>
          <a:lstStyle/>
          <a:p>
            <a:r>
              <a:rPr lang="en-US" smtClean="0"/>
              <a:t>How?</a:t>
            </a:r>
          </a:p>
          <a:p>
            <a:pPr lvl="1"/>
            <a:r>
              <a:rPr lang="en-US" smtClean="0"/>
              <a:t>through a well-organised, mutual electronic service and information exchange between all actors in health care</a:t>
            </a:r>
          </a:p>
          <a:p>
            <a:pPr lvl="1"/>
            <a:r>
              <a:rPr lang="en-US" smtClean="0"/>
              <a:t>by providing the necessary guarantees with regard to information security, privacy protection and professional secrecy</a:t>
            </a:r>
          </a:p>
          <a:p>
            <a:pPr lvl="2"/>
            <a:endParaRPr lang="en-US" smtClean="0"/>
          </a:p>
          <a:p>
            <a:r>
              <a:rPr lang="en-US" smtClean="0"/>
              <a:t>What?</a:t>
            </a:r>
          </a:p>
          <a:p>
            <a:pPr lvl="1"/>
            <a:r>
              <a:rPr lang="en-US" smtClean="0"/>
              <a:t>optimisation of health care quality and continuity </a:t>
            </a:r>
          </a:p>
          <a:p>
            <a:pPr lvl="1"/>
            <a:r>
              <a:rPr lang="en-US" smtClean="0"/>
              <a:t>optimisation of patient safety</a:t>
            </a:r>
          </a:p>
          <a:p>
            <a:pPr lvl="1"/>
            <a:r>
              <a:rPr lang="en-US" smtClean="0"/>
              <a:t>reduction of administrative burden for all actors in health care</a:t>
            </a:r>
          </a:p>
          <a:p>
            <a:pPr lvl="1"/>
            <a:r>
              <a:rPr lang="en-US" smtClean="0"/>
              <a:t>thorough support of health care policy and research</a:t>
            </a:r>
            <a:endParaRPr lang="en-US" dirty="0"/>
          </a:p>
        </p:txBody>
      </p:sp>
      <p:sp>
        <p:nvSpPr>
          <p:cNvPr id="4" name="Date Placeholder 3"/>
          <p:cNvSpPr>
            <a:spLocks noGrp="1"/>
          </p:cNvSpPr>
          <p:nvPr>
            <p:ph type="dt" sz="half" idx="10"/>
          </p:nvPr>
        </p:nvSpPr>
        <p:spPr/>
        <p:txBody>
          <a:bodyPr/>
          <a:lstStyle/>
          <a:p>
            <a:r>
              <a:rPr lang="en-US" dirty="0"/>
              <a:t>25/1/2017</a:t>
            </a:r>
          </a:p>
        </p:txBody>
      </p:sp>
      <p:sp>
        <p:nvSpPr>
          <p:cNvPr id="5" name="Slide Number Placeholder 4"/>
          <p:cNvSpPr>
            <a:spLocks noGrp="1"/>
          </p:cNvSpPr>
          <p:nvPr>
            <p:ph type="sldNum" sz="quarter" idx="12"/>
          </p:nvPr>
        </p:nvSpPr>
        <p:spPr/>
        <p:txBody>
          <a:bodyPr/>
          <a:lstStyle/>
          <a:p>
            <a:fld id="{BAADB71D-6A6A-403E-B8B0-DAC18C9A03D5}" type="slidenum">
              <a:rPr lang="en-US" smtClean="0"/>
              <a:pPr/>
              <a:t>12</a:t>
            </a:fld>
            <a:endParaRPr lang="en-US"/>
          </a:p>
        </p:txBody>
      </p:sp>
    </p:spTree>
    <p:extLst>
      <p:ext uri="{BB962C8B-B14F-4D97-AF65-F5344CB8AC3E}">
        <p14:creationId xmlns:p14="http://schemas.microsoft.com/office/powerpoint/2010/main" val="2426888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nl-BE" altLang="en-US" dirty="0" smtClean="0">
                <a:sym typeface="Arial" charset="0"/>
              </a:rPr>
              <a:t>10 </a:t>
            </a:r>
            <a:r>
              <a:rPr lang="nl-BE" altLang="en-US" dirty="0" err="1" smtClean="0">
                <a:sym typeface="Arial" charset="0"/>
              </a:rPr>
              <a:t>Tasks</a:t>
            </a:r>
            <a:r>
              <a:rPr lang="nl-BE" altLang="en-US" dirty="0" smtClean="0">
                <a:sym typeface="Arial" charset="0"/>
              </a:rPr>
              <a:t> </a:t>
            </a:r>
            <a:r>
              <a:rPr lang="en-GB" altLang="en-US" dirty="0"/>
              <a:t>of the </a:t>
            </a:r>
            <a:r>
              <a:rPr lang="en-GB" altLang="en-US" dirty="0">
                <a:solidFill>
                  <a:srgbClr val="3E6E5A"/>
                </a:solidFill>
              </a:rPr>
              <a:t>eHealth</a:t>
            </a:r>
            <a:r>
              <a:rPr lang="en-GB" altLang="en-US" dirty="0"/>
              <a:t> platform</a:t>
            </a:r>
            <a:endParaRPr lang="en-GB" dirty="0"/>
          </a:p>
        </p:txBody>
      </p:sp>
      <p:sp>
        <p:nvSpPr>
          <p:cNvPr id="15363" name="Rectangle 3"/>
          <p:cNvSpPr>
            <a:spLocks noGrp="1" noChangeArrowheads="1"/>
          </p:cNvSpPr>
          <p:nvPr>
            <p:ph idx="1"/>
          </p:nvPr>
        </p:nvSpPr>
        <p:spPr/>
        <p:txBody>
          <a:bodyPr/>
          <a:lstStyle/>
          <a:p>
            <a:r>
              <a:rPr lang="en-GB" altLang="en-US" sz="2300" dirty="0" smtClean="0">
                <a:sym typeface="Arial" charset="0"/>
              </a:rPr>
              <a:t>Development of a vision and of a strategy for eHealth</a:t>
            </a:r>
            <a:r>
              <a:rPr lang="en-GB" sz="2300" dirty="0" smtClean="0"/>
              <a:t> </a:t>
            </a:r>
          </a:p>
          <a:p>
            <a:endParaRPr lang="en-GB" altLang="en-US" sz="2300" dirty="0" smtClean="0">
              <a:sym typeface="Arial" charset="0"/>
            </a:endParaRPr>
          </a:p>
          <a:p>
            <a:r>
              <a:rPr lang="en-GB" altLang="en-US" sz="2300" dirty="0" smtClean="0">
                <a:sym typeface="Arial" charset="0"/>
              </a:rPr>
              <a:t>Organization of the cooperation between all governmental institutions</a:t>
            </a:r>
            <a:r>
              <a:rPr lang="en-GB" sz="2300" dirty="0" smtClean="0"/>
              <a:t> </a:t>
            </a:r>
            <a:r>
              <a:rPr lang="en-GB" altLang="en-US" sz="2300" dirty="0" smtClean="0">
                <a:sym typeface="Arial" charset="0"/>
              </a:rPr>
              <a:t>which are charged with the coordination of the electronic service provision</a:t>
            </a:r>
            <a:r>
              <a:rPr lang="en-GB" sz="2300" dirty="0" smtClean="0"/>
              <a:t> </a:t>
            </a:r>
          </a:p>
          <a:p>
            <a:endParaRPr lang="en-GB" altLang="en-US" sz="2300" dirty="0" smtClean="0">
              <a:sym typeface="Arial" charset="0"/>
            </a:endParaRPr>
          </a:p>
          <a:p>
            <a:r>
              <a:rPr lang="en-GB" altLang="en-US" sz="2300" dirty="0" smtClean="0">
                <a:sym typeface="Arial" charset="0"/>
              </a:rPr>
              <a:t>The motor of the necessary changes for the implementation of the vision and the strategy with regard to eHealth</a:t>
            </a:r>
            <a:r>
              <a:rPr lang="en-GB" sz="2300" dirty="0" smtClean="0"/>
              <a:t>  </a:t>
            </a:r>
          </a:p>
          <a:p>
            <a:endParaRPr lang="en-GB" altLang="en-US" sz="2300" dirty="0" smtClean="0">
              <a:sym typeface="Arial" charset="0"/>
            </a:endParaRPr>
          </a:p>
          <a:p>
            <a:r>
              <a:rPr lang="en-GB" altLang="en-US" sz="2300" dirty="0" smtClean="0">
                <a:sym typeface="Arial" charset="0"/>
              </a:rPr>
              <a:t>Determination of functional and technical norms, standards, specifications and basic architecture with regard to ICT</a:t>
            </a:r>
          </a:p>
        </p:txBody>
      </p:sp>
      <p:sp>
        <p:nvSpPr>
          <p:cNvPr id="6" name="Date Placeholder 3"/>
          <p:cNvSpPr>
            <a:spLocks noGrp="1"/>
          </p:cNvSpPr>
          <p:nvPr>
            <p:ph type="dt" sz="half" idx="10"/>
          </p:nvPr>
        </p:nvSpPr>
        <p:spPr/>
        <p:txBody>
          <a:bodyPr/>
          <a:lstStyle/>
          <a:p>
            <a:r>
              <a:rPr lang="en-US" dirty="0"/>
              <a:t>25/1/2017</a:t>
            </a:r>
          </a:p>
        </p:txBody>
      </p:sp>
      <p:sp>
        <p:nvSpPr>
          <p:cNvPr id="5" name="Slide Number Placeholder 4"/>
          <p:cNvSpPr>
            <a:spLocks noGrp="1"/>
          </p:cNvSpPr>
          <p:nvPr>
            <p:ph type="sldNum" sz="quarter" idx="12"/>
          </p:nvPr>
        </p:nvSpPr>
        <p:spPr/>
        <p:txBody>
          <a:bodyPr/>
          <a:lstStyle/>
          <a:p>
            <a:fld id="{BAADB71D-6A6A-403E-B8B0-DAC18C9A03D5}" type="slidenum">
              <a:rPr lang="en-US" smtClean="0"/>
              <a:pPr/>
              <a:t>13</a:t>
            </a:fld>
            <a:endParaRPr lang="en-GB"/>
          </a:p>
        </p:txBody>
      </p:sp>
    </p:spTree>
    <p:extLst>
      <p:ext uri="{BB962C8B-B14F-4D97-AF65-F5344CB8AC3E}">
        <p14:creationId xmlns:p14="http://schemas.microsoft.com/office/powerpoint/2010/main" val="1200715245"/>
      </p:ext>
    </p:extLst>
  </p:cSld>
  <p:clrMapOvr>
    <a:masterClrMapping/>
  </p:clrMapOvr>
  <mc:AlternateContent xmlns:mc="http://schemas.openxmlformats.org/markup-compatibility/2006" xmlns:p14="http://schemas.microsoft.com/office/powerpoint/2010/main">
    <mc:Choice Requires="p14">
      <p:transition spd="slow" p14:dur="200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ltLang="en-US" dirty="0" smtClean="0">
                <a:sym typeface="Arial" charset="0"/>
              </a:rPr>
              <a:t>10 </a:t>
            </a:r>
            <a:r>
              <a:rPr lang="nl-BE" altLang="en-US" dirty="0" err="1" smtClean="0">
                <a:sym typeface="Arial" charset="0"/>
              </a:rPr>
              <a:t>Tasks</a:t>
            </a:r>
            <a:r>
              <a:rPr lang="nl-BE" altLang="en-US" dirty="0" smtClean="0">
                <a:sym typeface="Arial" charset="0"/>
              </a:rPr>
              <a:t> </a:t>
            </a:r>
            <a:r>
              <a:rPr lang="en-GB" altLang="en-US" dirty="0"/>
              <a:t>of the </a:t>
            </a:r>
            <a:r>
              <a:rPr lang="en-GB" altLang="en-US" dirty="0">
                <a:solidFill>
                  <a:srgbClr val="3E6E5A"/>
                </a:solidFill>
              </a:rPr>
              <a:t>eHealth</a:t>
            </a:r>
            <a:r>
              <a:rPr lang="en-GB" altLang="en-US" dirty="0"/>
              <a:t> platform</a:t>
            </a:r>
            <a:endParaRPr lang="fr-BE" dirty="0"/>
          </a:p>
        </p:txBody>
      </p:sp>
      <p:sp>
        <p:nvSpPr>
          <p:cNvPr id="3" name="Content Placeholder 2"/>
          <p:cNvSpPr>
            <a:spLocks noGrp="1"/>
          </p:cNvSpPr>
          <p:nvPr>
            <p:ph idx="1"/>
          </p:nvPr>
        </p:nvSpPr>
        <p:spPr/>
        <p:txBody>
          <a:bodyPr/>
          <a:lstStyle/>
          <a:p>
            <a:r>
              <a:rPr lang="en-GB" altLang="en-US" smtClean="0">
                <a:sym typeface="Arial" charset="0"/>
              </a:rPr>
              <a:t>Registration of software for the management of electronic patient files  </a:t>
            </a:r>
          </a:p>
          <a:p>
            <a:endParaRPr lang="en-GB" altLang="en-US" smtClean="0">
              <a:sym typeface="Arial" charset="0"/>
            </a:endParaRPr>
          </a:p>
          <a:p>
            <a:r>
              <a:rPr lang="en-GB" altLang="en-US" smtClean="0">
                <a:sym typeface="Arial" charset="0"/>
              </a:rPr>
              <a:t>Managing and coordinating the ICT aspects of data exchange within the framework of the electronic patient files and of the electronic medical prescriptions</a:t>
            </a:r>
          </a:p>
          <a:p>
            <a:endParaRPr lang="en-GB" altLang="en-US" smtClean="0">
              <a:sym typeface="Arial" charset="0"/>
            </a:endParaRPr>
          </a:p>
          <a:p>
            <a:r>
              <a:rPr lang="en-GB" altLang="en-US" smtClean="0">
                <a:sym typeface="Arial" charset="0"/>
              </a:rPr>
              <a:t>Conceptualization, design and management of a cooperation platform for secure electronic data exchange with the relevant basic service</a:t>
            </a:r>
          </a:p>
          <a:p>
            <a:endParaRPr lang="fr-BE" dirty="0"/>
          </a:p>
        </p:txBody>
      </p:sp>
      <p:sp>
        <p:nvSpPr>
          <p:cNvPr id="4" name="Date Placeholder 3"/>
          <p:cNvSpPr>
            <a:spLocks noGrp="1"/>
          </p:cNvSpPr>
          <p:nvPr>
            <p:ph type="dt" sz="half" idx="10"/>
          </p:nvPr>
        </p:nvSpPr>
        <p:spPr/>
        <p:txBody>
          <a:bodyPr/>
          <a:lstStyle/>
          <a:p>
            <a:r>
              <a:rPr lang="en-US" dirty="0"/>
              <a:t>25/1/2017</a:t>
            </a:r>
          </a:p>
        </p:txBody>
      </p:sp>
      <p:sp>
        <p:nvSpPr>
          <p:cNvPr id="5" name="Slide Number Placeholder 4"/>
          <p:cNvSpPr>
            <a:spLocks noGrp="1"/>
          </p:cNvSpPr>
          <p:nvPr>
            <p:ph type="sldNum" sz="quarter" idx="12"/>
          </p:nvPr>
        </p:nvSpPr>
        <p:spPr/>
        <p:txBody>
          <a:bodyPr/>
          <a:lstStyle/>
          <a:p>
            <a:fld id="{BAADB71D-6A6A-403E-B8B0-DAC18C9A03D5}" type="slidenum">
              <a:rPr lang="en-US" smtClean="0"/>
              <a:pPr/>
              <a:t>14</a:t>
            </a:fld>
            <a:endParaRPr lang="en-GB" dirty="0"/>
          </a:p>
        </p:txBody>
      </p:sp>
    </p:spTree>
    <p:extLst>
      <p:ext uri="{BB962C8B-B14F-4D97-AF65-F5344CB8AC3E}">
        <p14:creationId xmlns:p14="http://schemas.microsoft.com/office/powerpoint/2010/main" val="3690763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ltLang="en-US" dirty="0" smtClean="0">
                <a:sym typeface="Arial" charset="0"/>
              </a:rPr>
              <a:t>10 </a:t>
            </a:r>
            <a:r>
              <a:rPr lang="nl-BE" altLang="en-US" dirty="0" err="1" smtClean="0">
                <a:sym typeface="Arial" charset="0"/>
              </a:rPr>
              <a:t>Tasks</a:t>
            </a:r>
            <a:r>
              <a:rPr lang="nl-BE" altLang="en-US" dirty="0" smtClean="0">
                <a:sym typeface="Arial" charset="0"/>
              </a:rPr>
              <a:t> </a:t>
            </a:r>
            <a:r>
              <a:rPr lang="en-GB" altLang="en-US" dirty="0"/>
              <a:t>of the </a:t>
            </a:r>
            <a:r>
              <a:rPr lang="en-GB" altLang="en-US" dirty="0">
                <a:solidFill>
                  <a:srgbClr val="3E6E5A"/>
                </a:solidFill>
              </a:rPr>
              <a:t>eHealth</a:t>
            </a:r>
            <a:r>
              <a:rPr lang="en-GB" altLang="en-US" dirty="0"/>
              <a:t> platform</a:t>
            </a:r>
            <a:endParaRPr lang="en-GB" dirty="0"/>
          </a:p>
        </p:txBody>
      </p:sp>
      <p:sp>
        <p:nvSpPr>
          <p:cNvPr id="16387" name="Rectangle 3"/>
          <p:cNvSpPr>
            <a:spLocks noGrp="1" noChangeArrowheads="1"/>
          </p:cNvSpPr>
          <p:nvPr>
            <p:ph idx="1"/>
          </p:nvPr>
        </p:nvSpPr>
        <p:spPr/>
        <p:txBody>
          <a:bodyPr>
            <a:normAutofit/>
          </a:bodyPr>
          <a:lstStyle/>
          <a:p>
            <a:r>
              <a:rPr lang="en-GB" altLang="en-US" dirty="0">
                <a:sym typeface="Arial" charset="0"/>
              </a:rPr>
              <a:t>Reaching an agreement about division of tasks and about the quality standards and checking that the quality standards are being fulfilled</a:t>
            </a:r>
          </a:p>
          <a:p>
            <a:endParaRPr lang="en-GB" altLang="en-US" dirty="0">
              <a:sym typeface="Arial" charset="0"/>
            </a:endParaRPr>
          </a:p>
          <a:p>
            <a:r>
              <a:rPr lang="en-GB" altLang="en-US" dirty="0" smtClean="0">
                <a:sym typeface="Arial" charset="0"/>
              </a:rPr>
              <a:t>Acting as an independent trusted third party (TTP)  for the encoding and </a:t>
            </a:r>
            <a:r>
              <a:rPr lang="en-GB" altLang="en-US" dirty="0" err="1" smtClean="0">
                <a:sym typeface="Arial" charset="0"/>
              </a:rPr>
              <a:t>anonymisation</a:t>
            </a:r>
            <a:r>
              <a:rPr lang="en-GB" altLang="en-US" dirty="0" smtClean="0">
                <a:sym typeface="Arial" charset="0"/>
              </a:rPr>
              <a:t> of personal information regarding health for certain institutions summarized in the law for the support of scientific research and the policymaking</a:t>
            </a:r>
          </a:p>
          <a:p>
            <a:endParaRPr lang="en-GB" altLang="en-US" dirty="0" smtClean="0">
              <a:sym typeface="Arial" charset="0"/>
            </a:endParaRPr>
          </a:p>
          <a:p>
            <a:r>
              <a:rPr lang="en-GB" altLang="en-US" dirty="0" smtClean="0">
                <a:sym typeface="Arial" charset="0"/>
              </a:rPr>
              <a:t>Promoting and coordinating programmes and projects</a:t>
            </a:r>
            <a:endParaRPr lang="en-GB" dirty="0" smtClean="0"/>
          </a:p>
        </p:txBody>
      </p:sp>
      <p:sp>
        <p:nvSpPr>
          <p:cNvPr id="6" name="Date Placeholder 3"/>
          <p:cNvSpPr>
            <a:spLocks noGrp="1"/>
          </p:cNvSpPr>
          <p:nvPr>
            <p:ph type="dt" sz="half" idx="10"/>
          </p:nvPr>
        </p:nvSpPr>
        <p:spPr/>
        <p:txBody>
          <a:bodyPr/>
          <a:lstStyle/>
          <a:p>
            <a:r>
              <a:rPr lang="en-US" dirty="0"/>
              <a:t>25/1/2017</a:t>
            </a:r>
          </a:p>
        </p:txBody>
      </p:sp>
      <p:sp>
        <p:nvSpPr>
          <p:cNvPr id="4" name="Slide Number Placeholder 3"/>
          <p:cNvSpPr>
            <a:spLocks noGrp="1"/>
          </p:cNvSpPr>
          <p:nvPr>
            <p:ph type="sldNum" sz="quarter" idx="12"/>
          </p:nvPr>
        </p:nvSpPr>
        <p:spPr/>
        <p:txBody>
          <a:bodyPr/>
          <a:lstStyle/>
          <a:p>
            <a:fld id="{BAADB71D-6A6A-403E-B8B0-DAC18C9A03D5}" type="slidenum">
              <a:rPr lang="en-US" smtClean="0"/>
              <a:pPr/>
              <a:t>15</a:t>
            </a:fld>
            <a:endParaRPr lang="en-GB"/>
          </a:p>
        </p:txBody>
      </p:sp>
    </p:spTree>
    <p:extLst>
      <p:ext uri="{BB962C8B-B14F-4D97-AF65-F5344CB8AC3E}">
        <p14:creationId xmlns:p14="http://schemas.microsoft.com/office/powerpoint/2010/main" val="56306179"/>
      </p:ext>
    </p:extLst>
  </p:cSld>
  <p:clrMapOvr>
    <a:masterClrMapping/>
  </p:clrMapOvr>
  <mc:AlternateContent xmlns:mc="http://schemas.openxmlformats.org/markup-compatibility/2006" xmlns:p14="http://schemas.microsoft.com/office/powerpoint/2010/main">
    <mc:Choice Requires="p14">
      <p:transition spd="slow" p14:dur="200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Possible</a:t>
            </a:r>
            <a:r>
              <a:rPr lang="nl-BE" dirty="0" smtClean="0"/>
              <a:t> support </a:t>
            </a:r>
            <a:r>
              <a:rPr lang="nl-BE" dirty="0" err="1" smtClean="0"/>
              <a:t>by</a:t>
            </a:r>
            <a:r>
              <a:rPr lang="nl-BE" dirty="0" smtClean="0"/>
              <a:t> </a:t>
            </a:r>
            <a:r>
              <a:rPr lang="nl-BE" dirty="0" smtClean="0">
                <a:solidFill>
                  <a:srgbClr val="3E6E5A"/>
                </a:solidFill>
              </a:rPr>
              <a:t>eHealth</a:t>
            </a:r>
            <a:r>
              <a:rPr lang="nl-BE" dirty="0" smtClean="0"/>
              <a:t> platform</a:t>
            </a:r>
            <a:endParaRPr lang="nl-BE" dirty="0"/>
          </a:p>
        </p:txBody>
      </p:sp>
      <p:sp>
        <p:nvSpPr>
          <p:cNvPr id="3" name="Tijdelijke aanduiding voor inhoud 2"/>
          <p:cNvSpPr>
            <a:spLocks noGrp="1"/>
          </p:cNvSpPr>
          <p:nvPr>
            <p:ph idx="1"/>
          </p:nvPr>
        </p:nvSpPr>
        <p:spPr/>
        <p:txBody>
          <a:bodyPr/>
          <a:lstStyle/>
          <a:p>
            <a:r>
              <a:rPr lang="en-GB" smtClean="0"/>
              <a:t>Stakeholder involvement</a:t>
            </a:r>
          </a:p>
          <a:p>
            <a:pPr lvl="1"/>
            <a:r>
              <a:rPr lang="en-GB" smtClean="0"/>
              <a:t>Board of Directors</a:t>
            </a:r>
          </a:p>
          <a:p>
            <a:pPr lvl="1"/>
            <a:r>
              <a:rPr lang="en-GB" smtClean="0"/>
              <a:t>Users Committee</a:t>
            </a:r>
          </a:p>
          <a:p>
            <a:r>
              <a:rPr lang="en-GB" smtClean="0"/>
              <a:t>Organisational and technical support</a:t>
            </a:r>
          </a:p>
          <a:p>
            <a:pPr lvl="1"/>
            <a:r>
              <a:rPr lang="en-GB" smtClean="0"/>
              <a:t>proposals for policies and codes of conduct </a:t>
            </a:r>
          </a:p>
          <a:p>
            <a:pPr lvl="1"/>
            <a:r>
              <a:rPr lang="en-GB" smtClean="0"/>
              <a:t>trusted third party for anonymisation and pseudonymisation of data (separation of duties)</a:t>
            </a:r>
          </a:p>
          <a:p>
            <a:pPr lvl="1"/>
            <a:r>
              <a:rPr lang="en-GB" smtClean="0"/>
              <a:t>organisation of small cells risk analysis</a:t>
            </a:r>
          </a:p>
          <a:p>
            <a:r>
              <a:rPr lang="en-GB" smtClean="0"/>
              <a:t>Independent Sectoral Committee designated by Parliament</a:t>
            </a:r>
          </a:p>
          <a:p>
            <a:pPr lvl="1"/>
            <a:r>
              <a:rPr lang="en-GB" smtClean="0"/>
              <a:t>approval of policies and codes of conduct</a:t>
            </a:r>
          </a:p>
          <a:p>
            <a:pPr lvl="1"/>
            <a:r>
              <a:rPr lang="en-GB" smtClean="0"/>
              <a:t>authorisation for data exchange =&gt; preventive measures</a:t>
            </a:r>
            <a:endParaRPr lang="en-GB" dirty="0" smtClean="0"/>
          </a:p>
        </p:txBody>
      </p:sp>
      <p:sp>
        <p:nvSpPr>
          <p:cNvPr id="6" name="Tijdelijke aanduiding voor datum 3"/>
          <p:cNvSpPr>
            <a:spLocks noGrp="1"/>
          </p:cNvSpPr>
          <p:nvPr>
            <p:ph type="dt" sz="half" idx="10"/>
          </p:nvPr>
        </p:nvSpPr>
        <p:spPr/>
        <p:txBody>
          <a:bodyPr/>
          <a:lstStyle/>
          <a:p>
            <a:r>
              <a:rPr lang="en-US" dirty="0"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16</a:t>
            </a:fld>
            <a:endParaRPr lang="en-US" dirty="0"/>
          </a:p>
        </p:txBody>
      </p:sp>
    </p:spTree>
    <p:extLst>
      <p:ext uri="{BB962C8B-B14F-4D97-AF65-F5344CB8AC3E}">
        <p14:creationId xmlns:p14="http://schemas.microsoft.com/office/powerpoint/2010/main" val="219252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Governance</a:t>
            </a:r>
            <a:r>
              <a:rPr lang="nl-BE" dirty="0" smtClean="0"/>
              <a:t> of </a:t>
            </a:r>
            <a:r>
              <a:rPr lang="nl-BE" dirty="0" err="1" smtClean="0"/>
              <a:t>the</a:t>
            </a:r>
            <a:r>
              <a:rPr lang="nl-BE" dirty="0" smtClean="0"/>
              <a:t> </a:t>
            </a:r>
            <a:r>
              <a:rPr lang="nl-BE" dirty="0" smtClean="0">
                <a:solidFill>
                  <a:srgbClr val="3E6E5A"/>
                </a:solidFill>
              </a:rPr>
              <a:t>eHealth</a:t>
            </a:r>
            <a:r>
              <a:rPr lang="nl-BE" dirty="0" smtClean="0"/>
              <a:t> platform</a:t>
            </a:r>
            <a:endParaRPr lang="nl-BE" dirty="0"/>
          </a:p>
        </p:txBody>
      </p:sp>
      <p:sp>
        <p:nvSpPr>
          <p:cNvPr id="4" name="Tijdelijke aanduiding voor datum 3"/>
          <p:cNvSpPr>
            <a:spLocks noGrp="1"/>
          </p:cNvSpPr>
          <p:nvPr>
            <p:ph type="dt" sz="half" idx="10"/>
          </p:nvPr>
        </p:nvSpPr>
        <p:spPr/>
        <p:txBody>
          <a:bodyPr/>
          <a:lstStyle/>
          <a:p>
            <a:pPr>
              <a:defRPr/>
            </a:pPr>
            <a:r>
              <a:rPr lang="en-US" dirty="0" smtClean="0"/>
              <a:t>25/1/2017</a:t>
            </a:r>
            <a:endParaRPr lang="en-US" dirty="0"/>
          </a:p>
        </p:txBody>
      </p:sp>
      <p:sp>
        <p:nvSpPr>
          <p:cNvPr id="5" name="Tijdelijke aanduiding voor dianummer 4"/>
          <p:cNvSpPr>
            <a:spLocks noGrp="1"/>
          </p:cNvSpPr>
          <p:nvPr>
            <p:ph type="sldNum" sz="quarter" idx="12"/>
          </p:nvPr>
        </p:nvSpPr>
        <p:spPr/>
        <p:txBody>
          <a:bodyPr/>
          <a:lstStyle/>
          <a:p>
            <a:pPr>
              <a:defRPr/>
            </a:pPr>
            <a:fld id="{ADC1E7FF-7E34-4FE5-A533-04EE46AAAD1B}" type="slidenum">
              <a:rPr lang="en-US" smtClean="0"/>
              <a:pPr>
                <a:defRPr/>
              </a:pPr>
              <a:t>17</a:t>
            </a:fld>
            <a:endParaRPr lang="en-US" dirty="0"/>
          </a:p>
        </p:txBody>
      </p:sp>
      <p:sp>
        <p:nvSpPr>
          <p:cNvPr id="6" name="Rectangle 2"/>
          <p:cNvSpPr/>
          <p:nvPr/>
        </p:nvSpPr>
        <p:spPr>
          <a:xfrm>
            <a:off x="736979" y="1746913"/>
            <a:ext cx="5656578" cy="424799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Rectangle 3"/>
          <p:cNvSpPr/>
          <p:nvPr/>
        </p:nvSpPr>
        <p:spPr>
          <a:xfrm>
            <a:off x="1025272" y="2610536"/>
            <a:ext cx="193130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smtClean="0"/>
              <a:t>Users </a:t>
            </a:r>
            <a:r>
              <a:rPr lang="nl-BE" dirty="0" err="1"/>
              <a:t>C</a:t>
            </a:r>
            <a:r>
              <a:rPr lang="nl-BE" dirty="0" err="1" smtClean="0"/>
              <a:t>ommittee</a:t>
            </a:r>
            <a:endParaRPr lang="en-US" dirty="0"/>
          </a:p>
        </p:txBody>
      </p:sp>
      <p:sp>
        <p:nvSpPr>
          <p:cNvPr id="8" name="Rectangle 4"/>
          <p:cNvSpPr/>
          <p:nvPr/>
        </p:nvSpPr>
        <p:spPr>
          <a:xfrm>
            <a:off x="4171016" y="2594597"/>
            <a:ext cx="193130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Board of Directors</a:t>
            </a:r>
            <a:endParaRPr lang="en-US" dirty="0"/>
          </a:p>
        </p:txBody>
      </p:sp>
      <p:sp>
        <p:nvSpPr>
          <p:cNvPr id="9" name="Rectangle 5"/>
          <p:cNvSpPr/>
          <p:nvPr/>
        </p:nvSpPr>
        <p:spPr>
          <a:xfrm>
            <a:off x="4171016" y="4635333"/>
            <a:ext cx="193130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smtClean="0"/>
              <a:t>Administration</a:t>
            </a:r>
          </a:p>
        </p:txBody>
      </p:sp>
      <p:cxnSp>
        <p:nvCxnSpPr>
          <p:cNvPr id="10" name="Elbow Connector 7"/>
          <p:cNvCxnSpPr/>
          <p:nvPr/>
        </p:nvCxnSpPr>
        <p:spPr>
          <a:xfrm rot="5400000">
            <a:off x="6580902" y="4007369"/>
            <a:ext cx="972108" cy="1346794"/>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Rectangle 8"/>
          <p:cNvSpPr/>
          <p:nvPr/>
        </p:nvSpPr>
        <p:spPr>
          <a:xfrm>
            <a:off x="6979421" y="2610536"/>
            <a:ext cx="1521864" cy="15784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Sectoral</a:t>
            </a:r>
            <a:r>
              <a:rPr lang="nl-BE" dirty="0" smtClean="0"/>
              <a:t> </a:t>
            </a:r>
            <a:r>
              <a:rPr lang="en-GB" dirty="0" smtClean="0"/>
              <a:t>Committee</a:t>
            </a:r>
          </a:p>
          <a:p>
            <a:pPr algn="ctr"/>
            <a:r>
              <a:rPr lang="nl-BE" dirty="0" smtClean="0"/>
              <a:t>(</a:t>
            </a:r>
            <a:r>
              <a:rPr lang="en-GB" dirty="0" smtClean="0"/>
              <a:t>Parliament</a:t>
            </a:r>
            <a:r>
              <a:rPr lang="nl-BE" dirty="0" smtClean="0"/>
              <a:t>)</a:t>
            </a:r>
            <a:endParaRPr lang="en-US" dirty="0"/>
          </a:p>
        </p:txBody>
      </p:sp>
      <p:cxnSp>
        <p:nvCxnSpPr>
          <p:cNvPr id="12" name="Straight Arrow Connector 11"/>
          <p:cNvCxnSpPr>
            <a:endCxn id="8" idx="1"/>
          </p:cNvCxnSpPr>
          <p:nvPr/>
        </p:nvCxnSpPr>
        <p:spPr>
          <a:xfrm>
            <a:off x="2956576" y="3098653"/>
            <a:ext cx="121444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5"/>
          <p:cNvCxnSpPr/>
          <p:nvPr/>
        </p:nvCxnSpPr>
        <p:spPr>
          <a:xfrm>
            <a:off x="4957912" y="3618648"/>
            <a:ext cx="0" cy="100429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7"/>
          <p:cNvCxnSpPr/>
          <p:nvPr/>
        </p:nvCxnSpPr>
        <p:spPr>
          <a:xfrm flipV="1">
            <a:off x="5286796" y="3618648"/>
            <a:ext cx="0" cy="100429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TextBox 18"/>
          <p:cNvSpPr txBox="1"/>
          <p:nvPr/>
        </p:nvSpPr>
        <p:spPr>
          <a:xfrm>
            <a:off x="2997520" y="2806815"/>
            <a:ext cx="1214440" cy="307777"/>
          </a:xfrm>
          <a:prstGeom prst="rect">
            <a:avLst/>
          </a:prstGeom>
          <a:noFill/>
        </p:spPr>
        <p:txBody>
          <a:bodyPr wrap="square" rtlCol="0">
            <a:spAutoFit/>
          </a:bodyPr>
          <a:lstStyle/>
          <a:p>
            <a:pPr algn="ctr"/>
            <a:r>
              <a:rPr lang="en-GB" sz="1400" dirty="0" smtClean="0"/>
              <a:t>advice</a:t>
            </a:r>
            <a:endParaRPr lang="en-GB" sz="1400" dirty="0"/>
          </a:p>
        </p:txBody>
      </p:sp>
      <p:sp>
        <p:nvSpPr>
          <p:cNvPr id="16" name="Rectangle 19"/>
          <p:cNvSpPr/>
          <p:nvPr/>
        </p:nvSpPr>
        <p:spPr>
          <a:xfrm>
            <a:off x="3865067" y="3980551"/>
            <a:ext cx="1090363" cy="523220"/>
          </a:xfrm>
          <a:prstGeom prst="rect">
            <a:avLst/>
          </a:prstGeom>
        </p:spPr>
        <p:txBody>
          <a:bodyPr wrap="none">
            <a:spAutoFit/>
          </a:bodyPr>
          <a:lstStyle/>
          <a:p>
            <a:pPr algn="r"/>
            <a:r>
              <a:rPr lang="en-GB" sz="1400" dirty="0" smtClean="0"/>
              <a:t>decision</a:t>
            </a:r>
          </a:p>
          <a:p>
            <a:r>
              <a:rPr lang="en-GB" sz="1400" dirty="0" smtClean="0"/>
              <a:t>supervision</a:t>
            </a:r>
            <a:endParaRPr lang="en-GB" sz="1400" dirty="0"/>
          </a:p>
        </p:txBody>
      </p:sp>
      <p:sp>
        <p:nvSpPr>
          <p:cNvPr id="17" name="Rectangle 20"/>
          <p:cNvSpPr/>
          <p:nvPr/>
        </p:nvSpPr>
        <p:spPr>
          <a:xfrm>
            <a:off x="5239119" y="3980552"/>
            <a:ext cx="1128835" cy="523220"/>
          </a:xfrm>
          <a:prstGeom prst="rect">
            <a:avLst/>
          </a:prstGeom>
        </p:spPr>
        <p:txBody>
          <a:bodyPr wrap="none">
            <a:spAutoFit/>
          </a:bodyPr>
          <a:lstStyle/>
          <a:p>
            <a:r>
              <a:rPr lang="en-GB" sz="1400" dirty="0" smtClean="0"/>
              <a:t>proposal for</a:t>
            </a:r>
          </a:p>
          <a:p>
            <a:r>
              <a:rPr lang="en-GB" sz="1400" dirty="0" smtClean="0"/>
              <a:t>decision</a:t>
            </a:r>
            <a:endParaRPr lang="en-GB" sz="1400" dirty="0"/>
          </a:p>
        </p:txBody>
      </p:sp>
      <p:sp>
        <p:nvSpPr>
          <p:cNvPr id="18" name="Rectangle 21"/>
          <p:cNvSpPr/>
          <p:nvPr/>
        </p:nvSpPr>
        <p:spPr>
          <a:xfrm>
            <a:off x="6529256" y="4851784"/>
            <a:ext cx="1208985" cy="307777"/>
          </a:xfrm>
          <a:prstGeom prst="rect">
            <a:avLst/>
          </a:prstGeom>
        </p:spPr>
        <p:txBody>
          <a:bodyPr wrap="none">
            <a:spAutoFit/>
          </a:bodyPr>
          <a:lstStyle/>
          <a:p>
            <a:r>
              <a:rPr lang="nl-BE" sz="1400" dirty="0" err="1" smtClean="0"/>
              <a:t>authorisation</a:t>
            </a:r>
            <a:endParaRPr lang="en-US" sz="1400" dirty="0"/>
          </a:p>
        </p:txBody>
      </p:sp>
      <p:sp>
        <p:nvSpPr>
          <p:cNvPr id="19" name="TextBox 22"/>
          <p:cNvSpPr txBox="1"/>
          <p:nvPr/>
        </p:nvSpPr>
        <p:spPr>
          <a:xfrm>
            <a:off x="1136973" y="1890456"/>
            <a:ext cx="5256586" cy="369332"/>
          </a:xfrm>
          <a:prstGeom prst="rect">
            <a:avLst/>
          </a:prstGeom>
          <a:noFill/>
        </p:spPr>
        <p:txBody>
          <a:bodyPr wrap="square" rtlCol="0">
            <a:spAutoFit/>
          </a:bodyPr>
          <a:lstStyle/>
          <a:p>
            <a:pPr algn="ctr"/>
            <a:r>
              <a:rPr lang="nl-BE" dirty="0" err="1" smtClean="0"/>
              <a:t>eHealth</a:t>
            </a:r>
            <a:r>
              <a:rPr lang="nl-BE" dirty="0" smtClean="0"/>
              <a:t> platform</a:t>
            </a:r>
            <a:endParaRPr lang="en-US" dirty="0"/>
          </a:p>
        </p:txBody>
      </p:sp>
    </p:spTree>
    <p:extLst>
      <p:ext uri="{BB962C8B-B14F-4D97-AF65-F5344CB8AC3E}">
        <p14:creationId xmlns:p14="http://schemas.microsoft.com/office/powerpoint/2010/main" val="2521633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ltLang="en-US" dirty="0" smtClean="0">
                <a:solidFill>
                  <a:srgbClr val="3E6E5A"/>
                </a:solidFill>
              </a:rPr>
              <a:t>eHealth</a:t>
            </a:r>
            <a:r>
              <a:rPr lang="nl-BE" altLang="en-US" dirty="0" smtClean="0"/>
              <a:t> platform: basic </a:t>
            </a:r>
            <a:r>
              <a:rPr lang="nl-BE" altLang="en-US" dirty="0" err="1"/>
              <a:t>a</a:t>
            </a:r>
            <a:r>
              <a:rPr lang="nl-BE" altLang="en-US" dirty="0" err="1" smtClean="0"/>
              <a:t>rchitecture</a:t>
            </a:r>
            <a:endParaRPr lang="en-GB" dirty="0"/>
          </a:p>
        </p:txBody>
      </p:sp>
      <p:sp>
        <p:nvSpPr>
          <p:cNvPr id="75" name="Date Placeholder 3"/>
          <p:cNvSpPr>
            <a:spLocks noGrp="1"/>
          </p:cNvSpPr>
          <p:nvPr>
            <p:ph type="dt" sz="half" idx="10"/>
          </p:nvPr>
        </p:nvSpPr>
        <p:spPr/>
        <p:txBody>
          <a:bodyPr/>
          <a:lstStyle/>
          <a:p>
            <a:pPr>
              <a:defRPr/>
            </a:pPr>
            <a:r>
              <a:rPr lang="en-US" dirty="0"/>
              <a:t>25/1/2017</a:t>
            </a:r>
          </a:p>
        </p:txBody>
      </p:sp>
      <p:sp>
        <p:nvSpPr>
          <p:cNvPr id="4" name="Slide Number Placeholder 3"/>
          <p:cNvSpPr>
            <a:spLocks noGrp="1"/>
          </p:cNvSpPr>
          <p:nvPr>
            <p:ph type="sldNum" sz="quarter" idx="12"/>
          </p:nvPr>
        </p:nvSpPr>
        <p:spPr/>
        <p:txBody>
          <a:bodyPr/>
          <a:lstStyle/>
          <a:p>
            <a:fld id="{BAADB71D-6A6A-403E-B8B0-DAC18C9A03D5}" type="slidenum">
              <a:rPr lang="en-US" smtClean="0"/>
              <a:pPr/>
              <a:t>18</a:t>
            </a:fld>
            <a:endParaRPr lang="en-GB"/>
          </a:p>
        </p:txBody>
      </p:sp>
      <p:pic>
        <p:nvPicPr>
          <p:cNvPr id="76" name="Picture 7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4813" y="5810250"/>
            <a:ext cx="4318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 name="Oval 83"/>
          <p:cNvSpPr>
            <a:spLocks noChangeArrowheads="1"/>
          </p:cNvSpPr>
          <p:nvPr/>
        </p:nvSpPr>
        <p:spPr bwMode="auto">
          <a:xfrm>
            <a:off x="474663" y="3857625"/>
            <a:ext cx="989012" cy="1414463"/>
          </a:xfrm>
          <a:prstGeom prst="ellipse">
            <a:avLst/>
          </a:prstGeom>
          <a:gradFill rotWithShape="1">
            <a:gsLst>
              <a:gs pos="0">
                <a:srgbClr val="475E76"/>
              </a:gs>
              <a:gs pos="50000">
                <a:srgbClr val="99CCFF"/>
              </a:gs>
              <a:gs pos="100000">
                <a:srgbClr val="475E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fr-FR" altLang="en-US" sz="2400" b="1" i="1"/>
          </a:p>
        </p:txBody>
      </p:sp>
      <p:sp>
        <p:nvSpPr>
          <p:cNvPr id="78" name="Oval 84"/>
          <p:cNvSpPr>
            <a:spLocks noChangeArrowheads="1"/>
          </p:cNvSpPr>
          <p:nvPr/>
        </p:nvSpPr>
        <p:spPr bwMode="auto">
          <a:xfrm>
            <a:off x="7835900" y="3851275"/>
            <a:ext cx="989013" cy="1414463"/>
          </a:xfrm>
          <a:prstGeom prst="ellipse">
            <a:avLst/>
          </a:prstGeom>
          <a:gradFill rotWithShape="1">
            <a:gsLst>
              <a:gs pos="0">
                <a:srgbClr val="475E76"/>
              </a:gs>
              <a:gs pos="50000">
                <a:srgbClr val="99CCFF"/>
              </a:gs>
              <a:gs pos="100000">
                <a:srgbClr val="475E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79" name="Rectangle 85"/>
          <p:cNvSpPr>
            <a:spLocks noChangeArrowheads="1"/>
          </p:cNvSpPr>
          <p:nvPr/>
        </p:nvSpPr>
        <p:spPr bwMode="auto">
          <a:xfrm>
            <a:off x="984250" y="3859213"/>
            <a:ext cx="7364413" cy="1412875"/>
          </a:xfrm>
          <a:prstGeom prst="rect">
            <a:avLst/>
          </a:prstGeom>
          <a:gradFill rotWithShape="1">
            <a:gsLst>
              <a:gs pos="0">
                <a:srgbClr val="99CCFF">
                  <a:gamma/>
                  <a:shade val="46275"/>
                  <a:invGamma/>
                </a:srgbClr>
              </a:gs>
              <a:gs pos="50000">
                <a:srgbClr val="99CCFF"/>
              </a:gs>
              <a:gs pos="100000">
                <a:srgbClr val="99CCFF">
                  <a:gamma/>
                  <a:shade val="46275"/>
                  <a:invGamma/>
                </a:srgbClr>
              </a:gs>
            </a:gsLst>
            <a:lin ang="5400000" scaled="1"/>
          </a:gradFill>
          <a:ln w="9525">
            <a:noFill/>
            <a:miter lim="800000"/>
            <a:headEnd/>
            <a:tailEnd/>
          </a:ln>
          <a:effectLst/>
        </p:spPr>
        <p:txBody>
          <a:bodyPr wrap="none" anchor="ctr"/>
          <a:lstStyle/>
          <a:p>
            <a:pPr algn="ctr">
              <a:defRPr/>
            </a:pPr>
            <a:endParaRPr lang="fr-BE" sz="2400" b="1" i="1">
              <a:solidFill>
                <a:schemeClr val="bg1"/>
              </a:solidFill>
              <a:effectLst>
                <a:outerShdw blurRad="38100" dist="38100" dir="2700000" algn="tl">
                  <a:srgbClr val="000000"/>
                </a:outerShdw>
              </a:effectLst>
            </a:endParaRPr>
          </a:p>
          <a:p>
            <a:pPr algn="ctr">
              <a:defRPr/>
            </a:pPr>
            <a:endParaRPr lang="en-GB" sz="2400" b="1" i="1">
              <a:solidFill>
                <a:schemeClr val="bg1"/>
              </a:solidFill>
              <a:effectLst>
                <a:outerShdw blurRad="38100" dist="38100" dir="2700000" algn="tl">
                  <a:srgbClr val="000000"/>
                </a:outerShdw>
              </a:effectLst>
            </a:endParaRPr>
          </a:p>
        </p:txBody>
      </p:sp>
      <p:sp>
        <p:nvSpPr>
          <p:cNvPr id="80" name="Oval 86"/>
          <p:cNvSpPr>
            <a:spLocks noChangeArrowheads="1"/>
          </p:cNvSpPr>
          <p:nvPr/>
        </p:nvSpPr>
        <p:spPr bwMode="auto">
          <a:xfrm>
            <a:off x="1754188" y="4114800"/>
            <a:ext cx="735012" cy="914400"/>
          </a:xfrm>
          <a:prstGeom prst="ellipse">
            <a:avLst/>
          </a:prstGeom>
          <a:gradFill rotWithShape="1">
            <a:gsLst>
              <a:gs pos="0">
                <a:srgbClr val="475E00"/>
              </a:gs>
              <a:gs pos="50000">
                <a:srgbClr val="99CC00"/>
              </a:gs>
              <a:gs pos="100000">
                <a:srgbClr val="475E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81" name="Oval 87"/>
          <p:cNvSpPr>
            <a:spLocks noChangeArrowheads="1"/>
          </p:cNvSpPr>
          <p:nvPr/>
        </p:nvSpPr>
        <p:spPr bwMode="auto">
          <a:xfrm>
            <a:off x="7659688" y="4108450"/>
            <a:ext cx="735012" cy="914400"/>
          </a:xfrm>
          <a:prstGeom prst="ellipse">
            <a:avLst/>
          </a:prstGeom>
          <a:gradFill rotWithShape="1">
            <a:gsLst>
              <a:gs pos="0">
                <a:srgbClr val="475E00"/>
              </a:gs>
              <a:gs pos="50000">
                <a:srgbClr val="99CC00"/>
              </a:gs>
              <a:gs pos="100000">
                <a:srgbClr val="475E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82" name="Rectangle 88"/>
          <p:cNvSpPr>
            <a:spLocks noChangeArrowheads="1"/>
          </p:cNvSpPr>
          <p:nvPr/>
        </p:nvSpPr>
        <p:spPr bwMode="auto">
          <a:xfrm>
            <a:off x="2157413" y="4117975"/>
            <a:ext cx="5832475" cy="906463"/>
          </a:xfrm>
          <a:prstGeom prst="rect">
            <a:avLst/>
          </a:prstGeom>
          <a:gradFill rotWithShape="1">
            <a:gsLst>
              <a:gs pos="0">
                <a:srgbClr val="99CC00">
                  <a:gamma/>
                  <a:shade val="46275"/>
                  <a:invGamma/>
                </a:srgbClr>
              </a:gs>
              <a:gs pos="50000">
                <a:srgbClr val="99CC00"/>
              </a:gs>
              <a:gs pos="100000">
                <a:srgbClr val="99CC00">
                  <a:gamma/>
                  <a:shade val="46275"/>
                  <a:invGamma/>
                </a:srgbClr>
              </a:gs>
            </a:gsLst>
            <a:lin ang="5400000" scaled="1"/>
          </a:gradFill>
          <a:ln w="9525">
            <a:noFill/>
            <a:miter lim="800000"/>
            <a:headEnd/>
            <a:tailEnd/>
          </a:ln>
          <a:effectLst/>
        </p:spPr>
        <p:txBody>
          <a:bodyPr wrap="none" anchor="ctr"/>
          <a:lstStyle/>
          <a:p>
            <a:pPr algn="ctr">
              <a:defRPr/>
            </a:pPr>
            <a:r>
              <a:rPr lang="nl-BE" sz="2400" b="1" i="1" dirty="0">
                <a:solidFill>
                  <a:schemeClr val="bg1"/>
                </a:solidFill>
                <a:effectLst>
                  <a:outerShdw blurRad="38100" dist="38100" dir="2700000" algn="tl">
                    <a:srgbClr val="000000"/>
                  </a:outerShdw>
                </a:effectLst>
              </a:rPr>
              <a:t>Basic Services</a:t>
            </a:r>
          </a:p>
          <a:p>
            <a:pPr algn="ctr">
              <a:defRPr/>
            </a:pPr>
            <a:r>
              <a:rPr lang="nl-BE" sz="2400" b="1" i="1" dirty="0">
                <a:solidFill>
                  <a:srgbClr val="3E6E5A"/>
                </a:solidFill>
                <a:effectLst>
                  <a:outerShdw blurRad="38100" dist="38100" dir="2700000" algn="tl">
                    <a:srgbClr val="000000"/>
                  </a:outerShdw>
                </a:effectLst>
              </a:rPr>
              <a:t>eHealth</a:t>
            </a:r>
            <a:r>
              <a:rPr lang="nl-BE" sz="2400" b="1" i="1" dirty="0">
                <a:solidFill>
                  <a:schemeClr val="bg1"/>
                </a:solidFill>
                <a:effectLst>
                  <a:outerShdw blurRad="38100" dist="38100" dir="2700000" algn="tl">
                    <a:srgbClr val="000000"/>
                  </a:outerShdw>
                </a:effectLst>
              </a:rPr>
              <a:t>-platform</a:t>
            </a:r>
          </a:p>
        </p:txBody>
      </p:sp>
      <p:sp>
        <p:nvSpPr>
          <p:cNvPr id="83" name="Text Box 89"/>
          <p:cNvSpPr txBox="1">
            <a:spLocks noChangeArrowheads="1"/>
          </p:cNvSpPr>
          <p:nvPr/>
        </p:nvSpPr>
        <p:spPr bwMode="auto">
          <a:xfrm>
            <a:off x="423863" y="4332288"/>
            <a:ext cx="18288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nl-BE" altLang="en-US" sz="2400" b="1" i="1">
                <a:latin typeface="Arial" charset="0"/>
              </a:rPr>
              <a:t>Network</a:t>
            </a:r>
          </a:p>
        </p:txBody>
      </p:sp>
      <p:pic>
        <p:nvPicPr>
          <p:cNvPr id="84" name="Picture 3"/>
          <p:cNvPicPr>
            <a:picLocks noChangeAspect="1" noChangeArrowheads="1"/>
          </p:cNvPicPr>
          <p:nvPr/>
        </p:nvPicPr>
        <p:blipFill>
          <a:blip r:embed="rId4">
            <a:clrChange>
              <a:clrFrom>
                <a:srgbClr val="FCFEFC"/>
              </a:clrFrom>
              <a:clrTo>
                <a:srgbClr val="FCFEFC">
                  <a:alpha val="0"/>
                </a:srgbClr>
              </a:clrTo>
            </a:clrChange>
            <a:extLst>
              <a:ext uri="{28A0092B-C50C-407E-A947-70E740481C1C}">
                <a14:useLocalDpi xmlns:a14="http://schemas.microsoft.com/office/drawing/2010/main" val="0"/>
              </a:ext>
            </a:extLst>
          </a:blip>
          <a:srcRect/>
          <a:stretch>
            <a:fillRect/>
          </a:stretch>
        </p:blipFill>
        <p:spPr bwMode="auto">
          <a:xfrm>
            <a:off x="4211960" y="5713413"/>
            <a:ext cx="466725" cy="3794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 name="Oval 5"/>
          <p:cNvSpPr>
            <a:spLocks noChangeArrowheads="1"/>
          </p:cNvSpPr>
          <p:nvPr/>
        </p:nvSpPr>
        <p:spPr bwMode="auto">
          <a:xfrm>
            <a:off x="3294112" y="1196752"/>
            <a:ext cx="2286000" cy="762000"/>
          </a:xfrm>
          <a:prstGeom prst="ellipse">
            <a:avLst/>
          </a:prstGeom>
          <a:noFill/>
          <a:ln w="9525">
            <a:noFill/>
            <a:round/>
            <a:headEnd/>
            <a:tailEnd/>
          </a:ln>
          <a:effectLst/>
        </p:spPr>
        <p:txBody>
          <a:bodyPr wrap="none" anchor="ctr"/>
          <a:lstStyle/>
          <a:p>
            <a:pPr algn="ctr">
              <a:defRPr/>
            </a:pPr>
            <a:r>
              <a:rPr lang="nl-BE" sz="2000" b="1" i="1" dirty="0">
                <a:effectLst>
                  <a:outerShdw blurRad="38100" dist="38100" dir="2700000" algn="tl">
                    <a:srgbClr val="C0C0C0"/>
                  </a:outerShdw>
                </a:effectLst>
              </a:rPr>
              <a:t>Patients, </a:t>
            </a:r>
            <a:r>
              <a:rPr lang="nl-BE" sz="2000" b="1" i="1" dirty="0" smtClean="0">
                <a:effectLst>
                  <a:outerShdw blurRad="38100" dist="38100" dir="2700000" algn="tl">
                    <a:srgbClr val="C0C0C0"/>
                  </a:outerShdw>
                </a:effectLst>
              </a:rPr>
              <a:t>health care providers</a:t>
            </a:r>
            <a:endParaRPr lang="nl-BE" sz="2000" b="1" i="1" dirty="0">
              <a:effectLst>
                <a:outerShdw blurRad="38100" dist="38100" dir="2700000" algn="tl">
                  <a:srgbClr val="C0C0C0"/>
                </a:outerShdw>
              </a:effectLst>
            </a:endParaRPr>
          </a:p>
          <a:p>
            <a:pPr algn="ctr">
              <a:defRPr/>
            </a:pPr>
            <a:r>
              <a:rPr lang="nl-BE" sz="2000" b="1" i="1" dirty="0" err="1">
                <a:effectLst>
                  <a:outerShdw blurRad="38100" dist="38100" dir="2700000" algn="tl">
                    <a:srgbClr val="C0C0C0"/>
                  </a:outerShdw>
                </a:effectLst>
              </a:rPr>
              <a:t>and</a:t>
            </a:r>
            <a:r>
              <a:rPr lang="nl-BE" sz="2000" b="1" i="1" dirty="0">
                <a:effectLst>
                  <a:outerShdw blurRad="38100" dist="38100" dir="2700000" algn="tl">
                    <a:srgbClr val="C0C0C0"/>
                  </a:outerShdw>
                </a:effectLst>
              </a:rPr>
              <a:t> </a:t>
            </a:r>
            <a:r>
              <a:rPr lang="nl-BE" sz="2000" b="1" i="1" dirty="0" smtClean="0">
                <a:effectLst>
                  <a:outerShdw blurRad="38100" dist="38100" dir="2700000" algn="tl">
                    <a:srgbClr val="C0C0C0"/>
                  </a:outerShdw>
                </a:effectLst>
              </a:rPr>
              <a:t>health care </a:t>
            </a:r>
            <a:r>
              <a:rPr lang="nl-BE" sz="2000" b="1" i="1" dirty="0">
                <a:effectLst>
                  <a:outerShdw blurRad="38100" dist="38100" dir="2700000" algn="tl">
                    <a:srgbClr val="C0C0C0"/>
                  </a:outerShdw>
                </a:effectLst>
              </a:rPr>
              <a:t>institutions</a:t>
            </a:r>
            <a:endParaRPr lang="en-GB" sz="2000" b="1" i="1" dirty="0">
              <a:solidFill>
                <a:schemeClr val="bg1"/>
              </a:solidFill>
              <a:effectLst>
                <a:outerShdw blurRad="38100" dist="38100" dir="2700000" algn="tl">
                  <a:srgbClr val="C0C0C0"/>
                </a:outerShdw>
              </a:effectLst>
            </a:endParaRPr>
          </a:p>
        </p:txBody>
      </p:sp>
      <p:sp>
        <p:nvSpPr>
          <p:cNvPr id="86" name="AutoShape 13"/>
          <p:cNvSpPr>
            <a:spLocks noChangeArrowheads="1"/>
          </p:cNvSpPr>
          <p:nvPr/>
        </p:nvSpPr>
        <p:spPr bwMode="blackWhite">
          <a:xfrm>
            <a:off x="5926138" y="5561013"/>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87" name="AutoShape 14"/>
          <p:cNvSpPr>
            <a:spLocks noChangeArrowheads="1"/>
          </p:cNvSpPr>
          <p:nvPr/>
        </p:nvSpPr>
        <p:spPr bwMode="blackWhite">
          <a:xfrm>
            <a:off x="7224713" y="5561013"/>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88" name="AutoShape 16"/>
          <p:cNvSpPr>
            <a:spLocks noChangeArrowheads="1"/>
          </p:cNvSpPr>
          <p:nvPr/>
        </p:nvSpPr>
        <p:spPr bwMode="blackWhite">
          <a:xfrm>
            <a:off x="4741863" y="5561013"/>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pic>
        <p:nvPicPr>
          <p:cNvPr id="89" name="Picture 20" descr="FOD_diagram"/>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00167" y="5740400"/>
            <a:ext cx="392113"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 name="Rectangle 21"/>
          <p:cNvSpPr>
            <a:spLocks noChangeArrowheads="1"/>
          </p:cNvSpPr>
          <p:nvPr/>
        </p:nvSpPr>
        <p:spPr bwMode="auto">
          <a:xfrm>
            <a:off x="315913" y="6091873"/>
            <a:ext cx="175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nl-BE" altLang="en-US" sz="2000" b="1" i="1" dirty="0">
                <a:solidFill>
                  <a:schemeClr val="hlink"/>
                </a:solidFill>
              </a:rPr>
              <a:t>Suppliers</a:t>
            </a:r>
          </a:p>
        </p:txBody>
      </p:sp>
      <p:sp>
        <p:nvSpPr>
          <p:cNvPr id="91" name="Rectangle 22"/>
          <p:cNvSpPr>
            <a:spLocks noChangeArrowheads="1"/>
          </p:cNvSpPr>
          <p:nvPr/>
        </p:nvSpPr>
        <p:spPr bwMode="auto">
          <a:xfrm>
            <a:off x="44450" y="3468688"/>
            <a:ext cx="20320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nl-BE" altLang="en-US" sz="2000" b="1" i="1">
                <a:solidFill>
                  <a:schemeClr val="hlink"/>
                </a:solidFill>
              </a:rPr>
              <a:t>Users</a:t>
            </a:r>
          </a:p>
        </p:txBody>
      </p:sp>
      <p:sp>
        <p:nvSpPr>
          <p:cNvPr id="92" name="AutoShape 23">
            <a:hlinkClick r:id="" action="ppaction://noaction" highlightClick="1"/>
          </p:cNvPr>
          <p:cNvSpPr>
            <a:spLocks noChangeArrowheads="1"/>
          </p:cNvSpPr>
          <p:nvPr/>
        </p:nvSpPr>
        <p:spPr bwMode="blackWhite">
          <a:xfrm>
            <a:off x="3492500" y="2482850"/>
            <a:ext cx="1219200" cy="914400"/>
          </a:xfrm>
          <a:prstGeom prst="actionButtonBlank">
            <a:avLst/>
          </a:prstGeom>
          <a:gradFill rotWithShape="0">
            <a:gsLst>
              <a:gs pos="0">
                <a:srgbClr val="969696">
                  <a:gamma/>
                  <a:tint val="53725"/>
                  <a:invGamma/>
                </a:srgbClr>
              </a:gs>
              <a:gs pos="100000">
                <a:srgbClr val="969696"/>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dirty="0">
                <a:solidFill>
                  <a:schemeClr val="bg1"/>
                </a:solidFill>
                <a:effectLst>
                  <a:outerShdw blurRad="38100" dist="38100" dir="2700000" algn="tl">
                    <a:srgbClr val="000000"/>
                  </a:outerShdw>
                </a:effectLst>
              </a:rPr>
              <a:t>portal of the </a:t>
            </a:r>
            <a:r>
              <a:rPr lang="nl-BE" sz="1400" i="1" dirty="0">
                <a:solidFill>
                  <a:srgbClr val="3E6E5A"/>
                </a:solidFill>
                <a:effectLst>
                  <a:outerShdw blurRad="38100" dist="38100" dir="2700000" algn="tl">
                    <a:srgbClr val="000000"/>
                  </a:outerShdw>
                </a:effectLst>
              </a:rPr>
              <a:t>eHealth</a:t>
            </a:r>
            <a:r>
              <a:rPr lang="nl-BE" sz="1400" i="1" dirty="0">
                <a:solidFill>
                  <a:schemeClr val="bg1"/>
                </a:solidFill>
                <a:effectLst>
                  <a:outerShdw blurRad="38100" dist="38100" dir="2700000" algn="tl">
                    <a:srgbClr val="000000"/>
                  </a:outerShdw>
                </a:effectLst>
              </a:rPr>
              <a:t>-platform</a:t>
            </a:r>
          </a:p>
        </p:txBody>
      </p:sp>
      <p:grpSp>
        <p:nvGrpSpPr>
          <p:cNvPr id="93" name="Group 24"/>
          <p:cNvGrpSpPr>
            <a:grpSpLocks/>
          </p:cNvGrpSpPr>
          <p:nvPr/>
        </p:nvGrpSpPr>
        <p:grpSpPr bwMode="auto">
          <a:xfrm>
            <a:off x="760413" y="1689100"/>
            <a:ext cx="1219200" cy="914400"/>
            <a:chOff x="432" y="1200"/>
            <a:chExt cx="912" cy="672"/>
          </a:xfrm>
        </p:grpSpPr>
        <p:sp>
          <p:nvSpPr>
            <p:cNvPr id="94" name="AutoShape 25">
              <a:hlinkClick r:id="" action="ppaction://noaction" highlightClick="1"/>
            </p:cNvPr>
            <p:cNvSpPr>
              <a:spLocks noChangeArrowheads="1"/>
            </p:cNvSpPr>
            <p:nvPr/>
          </p:nvSpPr>
          <p:spPr bwMode="blackWhite">
            <a:xfrm>
              <a:off x="432" y="1200"/>
              <a:ext cx="912" cy="672"/>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a:solidFill>
                    <a:schemeClr val="bg1"/>
                  </a:solidFill>
                  <a:effectLst>
                    <a:outerShdw blurRad="38100" dist="38100" dir="2700000" algn="tl">
                      <a:srgbClr val="000000"/>
                    </a:outerShdw>
                  </a:effectLst>
                </a:rPr>
                <a:t>Health portal</a:t>
              </a:r>
              <a:endParaRPr lang="en-GB" sz="1000" i="1">
                <a:solidFill>
                  <a:schemeClr val="bg1"/>
                </a:solidFill>
              </a:endParaRPr>
            </a:p>
          </p:txBody>
        </p:sp>
        <p:sp>
          <p:nvSpPr>
            <p:cNvPr id="95" name="AutoShape 26">
              <a:hlinkClick r:id="" action="ppaction://noaction" highlightClick="1"/>
            </p:cNvPr>
            <p:cNvSpPr>
              <a:spLocks noChangeArrowheads="1"/>
            </p:cNvSpPr>
            <p:nvPr/>
          </p:nvSpPr>
          <p:spPr bwMode="blackWhite">
            <a:xfrm>
              <a:off x="768" y="1440"/>
              <a:ext cx="384" cy="19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96" name="AutoShape 27">
              <a:hlinkClick r:id="" action="ppaction://noaction" highlightClick="1"/>
            </p:cNvPr>
            <p:cNvSpPr>
              <a:spLocks noChangeArrowheads="1"/>
            </p:cNvSpPr>
            <p:nvPr/>
          </p:nvSpPr>
          <p:spPr bwMode="blackWhite">
            <a:xfrm>
              <a:off x="816" y="1488"/>
              <a:ext cx="386" cy="191"/>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97" name="AutoShape 28">
              <a:hlinkClick r:id="" action="ppaction://noaction" highlightClick="1"/>
            </p:cNvPr>
            <p:cNvSpPr>
              <a:spLocks noChangeArrowheads="1"/>
            </p:cNvSpPr>
            <p:nvPr/>
          </p:nvSpPr>
          <p:spPr bwMode="blackWhite">
            <a:xfrm>
              <a:off x="864" y="1536"/>
              <a:ext cx="384" cy="193"/>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98" name="AutoShape 29">
              <a:hlinkClick r:id="" action="ppaction://noaction" highlightClick="1"/>
            </p:cNvPr>
            <p:cNvSpPr>
              <a:spLocks noChangeArrowheads="1"/>
            </p:cNvSpPr>
            <p:nvPr/>
          </p:nvSpPr>
          <p:spPr bwMode="blackWhite">
            <a:xfrm>
              <a:off x="912" y="1584"/>
              <a:ext cx="385" cy="192"/>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pic>
          <p:nvPicPr>
            <p:cNvPr id="99" name="Picture 30" descr="FOD_diagra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 y="1605"/>
              <a:ext cx="240"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0" name="AutoShape 31">
            <a:hlinkClick r:id="" action="ppaction://noaction" highlightClick="1"/>
          </p:cNvPr>
          <p:cNvSpPr>
            <a:spLocks noChangeArrowheads="1"/>
          </p:cNvSpPr>
          <p:nvPr/>
        </p:nvSpPr>
        <p:spPr bwMode="blackWhite">
          <a:xfrm>
            <a:off x="6172200" y="2028825"/>
            <a:ext cx="1130300" cy="1039813"/>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100" i="1" dirty="0" smtClean="0">
                <a:solidFill>
                  <a:schemeClr val="bg1"/>
                </a:solidFill>
                <a:effectLst>
                  <a:outerShdw blurRad="38100" dist="38100" dir="2700000" algn="tl">
                    <a:srgbClr val="000000"/>
                  </a:outerShdw>
                </a:effectLst>
              </a:rPr>
              <a:t>Health care </a:t>
            </a:r>
            <a:r>
              <a:rPr lang="nl-BE" sz="1100" i="1" dirty="0" err="1">
                <a:solidFill>
                  <a:schemeClr val="bg1"/>
                </a:solidFill>
                <a:effectLst>
                  <a:outerShdw blurRad="38100" dist="38100" dir="2700000" algn="tl">
                    <a:srgbClr val="000000"/>
                  </a:outerShdw>
                </a:effectLst>
              </a:rPr>
              <a:t>institution</a:t>
            </a:r>
            <a:r>
              <a:rPr lang="nl-BE" sz="1100" i="1" dirty="0">
                <a:solidFill>
                  <a:schemeClr val="bg1"/>
                </a:solidFill>
                <a:effectLst>
                  <a:outerShdw blurRad="38100" dist="38100" dir="2700000" algn="tl">
                    <a:srgbClr val="000000"/>
                  </a:outerShdw>
                </a:effectLst>
              </a:rPr>
              <a:t> software</a:t>
            </a:r>
            <a:endParaRPr lang="en-GB" sz="1100" i="1" dirty="0">
              <a:solidFill>
                <a:schemeClr val="bg1"/>
              </a:solidFill>
            </a:endParaRPr>
          </a:p>
        </p:txBody>
      </p:sp>
      <p:sp>
        <p:nvSpPr>
          <p:cNvPr id="101" name="AutoShape 32">
            <a:hlinkClick r:id="" action="ppaction://noaction" highlightClick="1"/>
          </p:cNvPr>
          <p:cNvSpPr>
            <a:spLocks noChangeArrowheads="1"/>
          </p:cNvSpPr>
          <p:nvPr/>
        </p:nvSpPr>
        <p:spPr bwMode="blackWhite">
          <a:xfrm>
            <a:off x="6580188" y="2503488"/>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2" name="AutoShape 33">
            <a:hlinkClick r:id="" action="ppaction://noaction" highlightClick="1"/>
          </p:cNvPr>
          <p:cNvSpPr>
            <a:spLocks noChangeArrowheads="1"/>
          </p:cNvSpPr>
          <p:nvPr/>
        </p:nvSpPr>
        <p:spPr bwMode="blackWhite">
          <a:xfrm>
            <a:off x="6643688" y="256857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3" name="AutoShape 34">
            <a:hlinkClick r:id="" action="ppaction://noaction" highlightClick="1"/>
          </p:cNvPr>
          <p:cNvSpPr>
            <a:spLocks noChangeArrowheads="1"/>
          </p:cNvSpPr>
          <p:nvPr/>
        </p:nvSpPr>
        <p:spPr bwMode="blackWhite">
          <a:xfrm>
            <a:off x="6707188" y="2633663"/>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4" name="AutoShape 35">
            <a:hlinkClick r:id="" action="ppaction://noaction" highlightClick="1"/>
          </p:cNvPr>
          <p:cNvSpPr>
            <a:spLocks noChangeArrowheads="1"/>
          </p:cNvSpPr>
          <p:nvPr/>
        </p:nvSpPr>
        <p:spPr bwMode="blackWhite">
          <a:xfrm>
            <a:off x="6770688" y="2698750"/>
            <a:ext cx="514350"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sp>
        <p:nvSpPr>
          <p:cNvPr id="105" name="AutoShape 36">
            <a:hlinkClick r:id="" action="ppaction://noaction" highlightClick="1"/>
          </p:cNvPr>
          <p:cNvSpPr>
            <a:spLocks noChangeArrowheads="1"/>
          </p:cNvSpPr>
          <p:nvPr/>
        </p:nvSpPr>
        <p:spPr bwMode="blackWhite">
          <a:xfrm>
            <a:off x="4864100" y="2482850"/>
            <a:ext cx="1219200" cy="914400"/>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a:solidFill>
                  <a:schemeClr val="bg1"/>
                </a:solidFill>
                <a:effectLst>
                  <a:outerShdw blurRad="38100" dist="38100" dir="2700000" algn="tl">
                    <a:srgbClr val="000000"/>
                  </a:outerShdw>
                </a:effectLst>
              </a:rPr>
              <a:t>MyCareNet</a:t>
            </a:r>
            <a:endParaRPr lang="en-GB" sz="1000" i="1">
              <a:solidFill>
                <a:schemeClr val="bg1"/>
              </a:solidFill>
            </a:endParaRPr>
          </a:p>
        </p:txBody>
      </p:sp>
      <p:sp>
        <p:nvSpPr>
          <p:cNvPr id="106" name="AutoShape 37">
            <a:hlinkClick r:id="" action="ppaction://noaction" highlightClick="1"/>
          </p:cNvPr>
          <p:cNvSpPr>
            <a:spLocks noChangeArrowheads="1"/>
          </p:cNvSpPr>
          <p:nvPr/>
        </p:nvSpPr>
        <p:spPr bwMode="blackWhite">
          <a:xfrm>
            <a:off x="5313363" y="280987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7" name="AutoShape 38">
            <a:hlinkClick r:id="" action="ppaction://noaction" highlightClick="1"/>
          </p:cNvPr>
          <p:cNvSpPr>
            <a:spLocks noChangeArrowheads="1"/>
          </p:cNvSpPr>
          <p:nvPr/>
        </p:nvSpPr>
        <p:spPr bwMode="blackWhite">
          <a:xfrm>
            <a:off x="5376863" y="2874963"/>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8" name="AutoShape 39">
            <a:hlinkClick r:id="" action="ppaction://noaction" highlightClick="1"/>
          </p:cNvPr>
          <p:cNvSpPr>
            <a:spLocks noChangeArrowheads="1"/>
          </p:cNvSpPr>
          <p:nvPr/>
        </p:nvSpPr>
        <p:spPr bwMode="blackWhite">
          <a:xfrm>
            <a:off x="5441950" y="2940050"/>
            <a:ext cx="512763"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9" name="AutoShape 40">
            <a:hlinkClick r:id="" action="ppaction://noaction" highlightClick="1"/>
          </p:cNvPr>
          <p:cNvSpPr>
            <a:spLocks noChangeArrowheads="1"/>
          </p:cNvSpPr>
          <p:nvPr/>
        </p:nvSpPr>
        <p:spPr bwMode="blackWhite">
          <a:xfrm>
            <a:off x="5505450" y="3005138"/>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sp>
        <p:nvSpPr>
          <p:cNvPr id="110" name="AutoShape 41">
            <a:hlinkClick r:id="" action="ppaction://noaction" highlightClick="1"/>
          </p:cNvPr>
          <p:cNvSpPr>
            <a:spLocks noChangeArrowheads="1"/>
          </p:cNvSpPr>
          <p:nvPr/>
        </p:nvSpPr>
        <p:spPr bwMode="blackWhite">
          <a:xfrm>
            <a:off x="7358063" y="1565275"/>
            <a:ext cx="1189037" cy="1063625"/>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100" i="1" dirty="0">
                <a:solidFill>
                  <a:schemeClr val="bg1"/>
                </a:solidFill>
                <a:effectLst>
                  <a:outerShdw blurRad="38100" dist="38100" dir="2700000" algn="tl">
                    <a:srgbClr val="000000"/>
                  </a:outerShdw>
                </a:effectLst>
              </a:rPr>
              <a:t>H</a:t>
            </a:r>
            <a:r>
              <a:rPr lang="nl-BE" sz="1100" i="1" dirty="0" smtClean="0">
                <a:solidFill>
                  <a:schemeClr val="bg1"/>
                </a:solidFill>
                <a:effectLst>
                  <a:outerShdw blurRad="38100" dist="38100" dir="2700000" algn="tl">
                    <a:srgbClr val="000000"/>
                  </a:outerShdw>
                </a:effectLst>
              </a:rPr>
              <a:t>ealth </a:t>
            </a:r>
            <a:r>
              <a:rPr lang="nl-BE" sz="1100" i="1" dirty="0">
                <a:solidFill>
                  <a:schemeClr val="bg1"/>
                </a:solidFill>
                <a:effectLst>
                  <a:outerShdw blurRad="38100" dist="38100" dir="2700000" algn="tl">
                    <a:srgbClr val="000000"/>
                  </a:outerShdw>
                </a:effectLst>
              </a:rPr>
              <a:t>care </a:t>
            </a:r>
            <a:r>
              <a:rPr lang="nl-BE" sz="1100" i="1" dirty="0" smtClean="0">
                <a:solidFill>
                  <a:schemeClr val="bg1"/>
                </a:solidFill>
                <a:effectLst>
                  <a:outerShdw blurRad="38100" dist="38100" dir="2700000" algn="tl">
                    <a:srgbClr val="000000"/>
                  </a:outerShdw>
                </a:effectLst>
              </a:rPr>
              <a:t>provider</a:t>
            </a:r>
            <a:br>
              <a:rPr lang="nl-BE" sz="1100" i="1" dirty="0" smtClean="0">
                <a:solidFill>
                  <a:schemeClr val="bg1"/>
                </a:solidFill>
                <a:effectLst>
                  <a:outerShdw blurRad="38100" dist="38100" dir="2700000" algn="tl">
                    <a:srgbClr val="000000"/>
                  </a:outerShdw>
                </a:effectLst>
              </a:rPr>
            </a:br>
            <a:r>
              <a:rPr lang="nl-BE" sz="1100" i="1" dirty="0" smtClean="0">
                <a:solidFill>
                  <a:schemeClr val="bg1"/>
                </a:solidFill>
                <a:effectLst>
                  <a:outerShdw blurRad="38100" dist="38100" dir="2700000" algn="tl">
                    <a:srgbClr val="000000"/>
                  </a:outerShdw>
                </a:effectLst>
              </a:rPr>
              <a:t>software</a:t>
            </a:r>
            <a:endParaRPr lang="en-GB" sz="1100" i="1" dirty="0">
              <a:solidFill>
                <a:schemeClr val="bg1"/>
              </a:solidFill>
            </a:endParaRPr>
          </a:p>
        </p:txBody>
      </p:sp>
      <p:sp>
        <p:nvSpPr>
          <p:cNvPr id="111" name="AutoShape 46"/>
          <p:cNvSpPr>
            <a:spLocks noChangeArrowheads="1"/>
          </p:cNvSpPr>
          <p:nvPr/>
        </p:nvSpPr>
        <p:spPr bwMode="auto">
          <a:xfrm>
            <a:off x="1598613" y="2538413"/>
            <a:ext cx="381000" cy="1468437"/>
          </a:xfrm>
          <a:prstGeom prst="upDownArrow">
            <a:avLst>
              <a:gd name="adj1" fmla="val 60833"/>
              <a:gd name="adj2" fmla="val 64575"/>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2" name="AutoShape 47"/>
          <p:cNvSpPr>
            <a:spLocks noChangeArrowheads="1"/>
          </p:cNvSpPr>
          <p:nvPr/>
        </p:nvSpPr>
        <p:spPr bwMode="auto">
          <a:xfrm>
            <a:off x="7935913" y="2538413"/>
            <a:ext cx="381000" cy="1503362"/>
          </a:xfrm>
          <a:prstGeom prst="upDownArrow">
            <a:avLst>
              <a:gd name="adj1" fmla="val 60833"/>
              <a:gd name="adj2" fmla="val 64575"/>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3" name="AutoShape 49"/>
          <p:cNvSpPr>
            <a:spLocks noChangeArrowheads="1"/>
          </p:cNvSpPr>
          <p:nvPr/>
        </p:nvSpPr>
        <p:spPr bwMode="auto">
          <a:xfrm>
            <a:off x="6921500" y="3016250"/>
            <a:ext cx="381000" cy="990600"/>
          </a:xfrm>
          <a:prstGeom prst="upDownArrow">
            <a:avLst>
              <a:gd name="adj1" fmla="val 49167"/>
              <a:gd name="adj2" fmla="val 54588"/>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4" name="AutoShape 50"/>
          <p:cNvSpPr>
            <a:spLocks noChangeArrowheads="1"/>
          </p:cNvSpPr>
          <p:nvPr/>
        </p:nvSpPr>
        <p:spPr bwMode="auto">
          <a:xfrm>
            <a:off x="3949700" y="3244850"/>
            <a:ext cx="381000" cy="762000"/>
          </a:xfrm>
          <a:prstGeom prst="upDownArrow">
            <a:avLst>
              <a:gd name="adj1" fmla="val 38333"/>
              <a:gd name="adj2" fmla="val 50833"/>
            </a:avLst>
          </a:prstGeom>
          <a:gradFill rotWithShape="0">
            <a:gsLst>
              <a:gs pos="0">
                <a:schemeClr val="bg2"/>
              </a:gs>
              <a:gs pos="50000">
                <a:schemeClr val="bg2">
                  <a:gamma/>
                  <a:tint val="40000"/>
                  <a:invGamma/>
                </a:schemeClr>
              </a:gs>
              <a:gs pos="100000">
                <a:schemeClr val="bg2"/>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5" name="AutoShape 51"/>
          <p:cNvSpPr>
            <a:spLocks noChangeArrowheads="1"/>
          </p:cNvSpPr>
          <p:nvPr/>
        </p:nvSpPr>
        <p:spPr bwMode="auto">
          <a:xfrm>
            <a:off x="5283200" y="3259138"/>
            <a:ext cx="381000" cy="762000"/>
          </a:xfrm>
          <a:prstGeom prst="upDownArrow">
            <a:avLst>
              <a:gd name="adj1" fmla="val 38333"/>
              <a:gd name="adj2" fmla="val 50833"/>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6" name="AutoShape 52"/>
          <p:cNvSpPr>
            <a:spLocks noChangeArrowheads="1"/>
          </p:cNvSpPr>
          <p:nvPr/>
        </p:nvSpPr>
        <p:spPr bwMode="auto">
          <a:xfrm rot="5400000">
            <a:off x="2617788" y="1408956"/>
            <a:ext cx="228600" cy="1219200"/>
          </a:xfrm>
          <a:prstGeom prst="upDownArrow">
            <a:avLst>
              <a:gd name="adj1" fmla="val 40843"/>
              <a:gd name="adj2" fmla="val 161481"/>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17" name="AutoShape 53"/>
          <p:cNvSpPr>
            <a:spLocks noChangeArrowheads="1"/>
          </p:cNvSpPr>
          <p:nvPr/>
        </p:nvSpPr>
        <p:spPr bwMode="auto">
          <a:xfrm rot="5400000">
            <a:off x="1239838" y="904899"/>
            <a:ext cx="228600" cy="1219200"/>
          </a:xfrm>
          <a:prstGeom prst="upDownArrow">
            <a:avLst>
              <a:gd name="adj1" fmla="val 40843"/>
              <a:gd name="adj2" fmla="val 161481"/>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18" name="AutoShape 54"/>
          <p:cNvSpPr>
            <a:spLocks noChangeArrowheads="1"/>
          </p:cNvSpPr>
          <p:nvPr/>
        </p:nvSpPr>
        <p:spPr bwMode="auto">
          <a:xfrm rot="5400000">
            <a:off x="5346700" y="1709564"/>
            <a:ext cx="228600" cy="1219200"/>
          </a:xfrm>
          <a:prstGeom prst="upDownArrow">
            <a:avLst>
              <a:gd name="adj1" fmla="val 40843"/>
              <a:gd name="adj2" fmla="val 161481"/>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19" name="AutoShape 55"/>
          <p:cNvSpPr>
            <a:spLocks noChangeArrowheads="1"/>
          </p:cNvSpPr>
          <p:nvPr/>
        </p:nvSpPr>
        <p:spPr bwMode="auto">
          <a:xfrm rot="5400000">
            <a:off x="7808119" y="710754"/>
            <a:ext cx="228600" cy="1344612"/>
          </a:xfrm>
          <a:prstGeom prst="upDownArrow">
            <a:avLst>
              <a:gd name="adj1" fmla="val 40843"/>
              <a:gd name="adj2" fmla="val 178092"/>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20" name="AutoShape 56"/>
          <p:cNvSpPr>
            <a:spLocks noChangeArrowheads="1"/>
          </p:cNvSpPr>
          <p:nvPr/>
        </p:nvSpPr>
        <p:spPr bwMode="auto">
          <a:xfrm rot="5400000">
            <a:off x="6622257" y="1221283"/>
            <a:ext cx="228600" cy="1306513"/>
          </a:xfrm>
          <a:prstGeom prst="upDownArrow">
            <a:avLst>
              <a:gd name="adj1" fmla="val 40843"/>
              <a:gd name="adj2" fmla="val 173046"/>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21" name="AutoShape 59">
            <a:hlinkClick r:id="" action="ppaction://noaction" highlightClick="1"/>
          </p:cNvPr>
          <p:cNvSpPr>
            <a:spLocks noChangeArrowheads="1"/>
          </p:cNvSpPr>
          <p:nvPr/>
        </p:nvSpPr>
        <p:spPr bwMode="blackWhite">
          <a:xfrm>
            <a:off x="2120900" y="2178050"/>
            <a:ext cx="1219200" cy="914400"/>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a:solidFill>
                  <a:schemeClr val="bg1"/>
                </a:solidFill>
                <a:effectLst>
                  <a:outerShdw blurRad="38100" dist="38100" dir="2700000" algn="tl">
                    <a:srgbClr val="000000"/>
                  </a:outerShdw>
                </a:effectLst>
              </a:rPr>
              <a:t>Site RIZIV</a:t>
            </a:r>
            <a:endParaRPr lang="en-GB" sz="1000" i="1">
              <a:solidFill>
                <a:schemeClr val="bg1"/>
              </a:solidFill>
            </a:endParaRPr>
          </a:p>
        </p:txBody>
      </p:sp>
      <p:sp>
        <p:nvSpPr>
          <p:cNvPr id="122" name="AutoShape 60">
            <a:hlinkClick r:id="" action="ppaction://noaction" highlightClick="1"/>
          </p:cNvPr>
          <p:cNvSpPr>
            <a:spLocks noChangeArrowheads="1"/>
          </p:cNvSpPr>
          <p:nvPr/>
        </p:nvSpPr>
        <p:spPr bwMode="blackWhite">
          <a:xfrm>
            <a:off x="2570163" y="250507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23" name="AutoShape 61">
            <a:hlinkClick r:id="" action="ppaction://noaction" highlightClick="1"/>
          </p:cNvPr>
          <p:cNvSpPr>
            <a:spLocks noChangeArrowheads="1"/>
          </p:cNvSpPr>
          <p:nvPr/>
        </p:nvSpPr>
        <p:spPr bwMode="blackWhite">
          <a:xfrm>
            <a:off x="2633663" y="2570163"/>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24" name="AutoShape 62">
            <a:hlinkClick r:id="" action="ppaction://noaction" highlightClick="1"/>
          </p:cNvPr>
          <p:cNvSpPr>
            <a:spLocks noChangeArrowheads="1"/>
          </p:cNvSpPr>
          <p:nvPr/>
        </p:nvSpPr>
        <p:spPr bwMode="blackWhite">
          <a:xfrm>
            <a:off x="2698750" y="2635250"/>
            <a:ext cx="512763"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25" name="AutoShape 63">
            <a:hlinkClick r:id="" action="ppaction://noaction" highlightClick="1"/>
          </p:cNvPr>
          <p:cNvSpPr>
            <a:spLocks noChangeArrowheads="1"/>
          </p:cNvSpPr>
          <p:nvPr/>
        </p:nvSpPr>
        <p:spPr bwMode="blackWhite">
          <a:xfrm>
            <a:off x="2762250" y="2700338"/>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pic>
        <p:nvPicPr>
          <p:cNvPr id="126" name="Picture 6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2363" y="3124200"/>
            <a:ext cx="4318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7" name="AutoShape 67"/>
          <p:cNvSpPr>
            <a:spLocks noChangeArrowheads="1"/>
          </p:cNvSpPr>
          <p:nvPr/>
        </p:nvSpPr>
        <p:spPr bwMode="blackWhite">
          <a:xfrm>
            <a:off x="3440113" y="5546725"/>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128" name="AutoShape 69"/>
          <p:cNvSpPr>
            <a:spLocks noChangeArrowheads="1"/>
          </p:cNvSpPr>
          <p:nvPr/>
        </p:nvSpPr>
        <p:spPr bwMode="blackWhite">
          <a:xfrm>
            <a:off x="2076450" y="5546725"/>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129" name="AutoShape 73"/>
          <p:cNvSpPr>
            <a:spLocks noChangeArrowheads="1"/>
          </p:cNvSpPr>
          <p:nvPr/>
        </p:nvSpPr>
        <p:spPr bwMode="blackWhite">
          <a:xfrm>
            <a:off x="755650" y="5546725"/>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130" name="AutoShape 48"/>
          <p:cNvSpPr>
            <a:spLocks noChangeArrowheads="1"/>
          </p:cNvSpPr>
          <p:nvPr/>
        </p:nvSpPr>
        <p:spPr bwMode="auto">
          <a:xfrm>
            <a:off x="2806700" y="3016250"/>
            <a:ext cx="381000" cy="990600"/>
          </a:xfrm>
          <a:prstGeom prst="upDownArrow">
            <a:avLst>
              <a:gd name="adj1" fmla="val 49167"/>
              <a:gd name="adj2" fmla="val 54588"/>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31" name="AutoShape 17"/>
          <p:cNvSpPr>
            <a:spLocks noChangeArrowheads="1"/>
          </p:cNvSpPr>
          <p:nvPr/>
        </p:nvSpPr>
        <p:spPr bwMode="auto">
          <a:xfrm>
            <a:off x="4970463" y="5103813"/>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2" name="AutoShape 18"/>
          <p:cNvSpPr>
            <a:spLocks noChangeArrowheads="1"/>
          </p:cNvSpPr>
          <p:nvPr/>
        </p:nvSpPr>
        <p:spPr bwMode="auto">
          <a:xfrm>
            <a:off x="6154738" y="5103813"/>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3" name="AutoShape 19"/>
          <p:cNvSpPr>
            <a:spLocks noChangeArrowheads="1"/>
          </p:cNvSpPr>
          <p:nvPr/>
        </p:nvSpPr>
        <p:spPr bwMode="auto">
          <a:xfrm>
            <a:off x="7453313" y="5103813"/>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4" name="AutoShape 68"/>
          <p:cNvSpPr>
            <a:spLocks noChangeArrowheads="1"/>
          </p:cNvSpPr>
          <p:nvPr/>
        </p:nvSpPr>
        <p:spPr bwMode="auto">
          <a:xfrm>
            <a:off x="3668713" y="5089525"/>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5" name="AutoShape 70"/>
          <p:cNvSpPr>
            <a:spLocks noChangeArrowheads="1"/>
          </p:cNvSpPr>
          <p:nvPr/>
        </p:nvSpPr>
        <p:spPr bwMode="auto">
          <a:xfrm>
            <a:off x="2305050" y="5089525"/>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6" name="AutoShape 74"/>
          <p:cNvSpPr>
            <a:spLocks noChangeArrowheads="1"/>
          </p:cNvSpPr>
          <p:nvPr/>
        </p:nvSpPr>
        <p:spPr bwMode="auto">
          <a:xfrm>
            <a:off x="984250" y="5089525"/>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pic>
        <p:nvPicPr>
          <p:cNvPr id="137" name="Picture 57"/>
          <p:cNvPicPr>
            <a:picLocks noChangeAspect="1" noChangeArrowheads="1"/>
          </p:cNvPicPr>
          <p:nvPr/>
        </p:nvPicPr>
        <p:blipFill>
          <a:blip r:embed="rId4" cstate="print">
            <a:clrChange>
              <a:clrFrom>
                <a:srgbClr val="FCFEFC"/>
              </a:clrFrom>
              <a:clrTo>
                <a:srgbClr val="FCFEFC">
                  <a:alpha val="0"/>
                </a:srgbClr>
              </a:clrTo>
            </a:clrChange>
            <a:extLst>
              <a:ext uri="{28A0092B-C50C-407E-A947-70E740481C1C}">
                <a14:useLocalDpi xmlns:a14="http://schemas.microsoft.com/office/drawing/2010/main" val="0"/>
              </a:ext>
            </a:extLst>
          </a:blip>
          <a:srcRect/>
          <a:stretch>
            <a:fillRect/>
          </a:stretch>
        </p:blipFill>
        <p:spPr bwMode="auto">
          <a:xfrm>
            <a:off x="2192338" y="2730500"/>
            <a:ext cx="358775" cy="2921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8" name="Picture 69" descr="logo_ziekenhuis_1083990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02363" y="2570163"/>
            <a:ext cx="34131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 name="Picture 70" descr="General practitioner 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5913" y="5715000"/>
            <a:ext cx="419100"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0" name="Picture 71" descr="logo_ziekenhuis_1083990b"/>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5588" y="5722938"/>
            <a:ext cx="392112"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1" name="Picture 7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421563" y="2113916"/>
            <a:ext cx="368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2" name="AutoShape 32">
            <a:hlinkClick r:id="" action="ppaction://noaction" highlightClick="1"/>
          </p:cNvPr>
          <p:cNvSpPr>
            <a:spLocks noChangeArrowheads="1"/>
          </p:cNvSpPr>
          <p:nvPr/>
        </p:nvSpPr>
        <p:spPr bwMode="blackWhite">
          <a:xfrm>
            <a:off x="7835583" y="2074228"/>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43" name="AutoShape 33">
            <a:hlinkClick r:id="" action="ppaction://noaction" highlightClick="1"/>
          </p:cNvPr>
          <p:cNvSpPr>
            <a:spLocks noChangeArrowheads="1"/>
          </p:cNvSpPr>
          <p:nvPr/>
        </p:nvSpPr>
        <p:spPr bwMode="blackWhite">
          <a:xfrm>
            <a:off x="7899083" y="213931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44" name="AutoShape 34">
            <a:hlinkClick r:id="" action="ppaction://noaction" highlightClick="1"/>
          </p:cNvPr>
          <p:cNvSpPr>
            <a:spLocks noChangeArrowheads="1"/>
          </p:cNvSpPr>
          <p:nvPr/>
        </p:nvSpPr>
        <p:spPr bwMode="blackWhite">
          <a:xfrm>
            <a:off x="7962583" y="2204403"/>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45" name="AutoShape 35">
            <a:hlinkClick r:id="" action="ppaction://noaction" highlightClick="1"/>
          </p:cNvPr>
          <p:cNvSpPr>
            <a:spLocks noChangeArrowheads="1"/>
          </p:cNvSpPr>
          <p:nvPr/>
        </p:nvSpPr>
        <p:spPr bwMode="blackWhite">
          <a:xfrm>
            <a:off x="8026083" y="2269490"/>
            <a:ext cx="514350"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spTree>
    <p:extLst>
      <p:ext uri="{BB962C8B-B14F-4D97-AF65-F5344CB8AC3E}">
        <p14:creationId xmlns:p14="http://schemas.microsoft.com/office/powerpoint/2010/main" val="2241700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solidFill>
                  <a:srgbClr val="3E6E5A"/>
                </a:solidFill>
              </a:rPr>
              <a:t>eHealth</a:t>
            </a:r>
            <a:r>
              <a:rPr lang="nl-BE" dirty="0" smtClean="0"/>
              <a:t> platform: 10 </a:t>
            </a:r>
            <a:r>
              <a:rPr lang="nl-BE" dirty="0"/>
              <a:t>b</a:t>
            </a:r>
            <a:r>
              <a:rPr lang="nl-BE" dirty="0" smtClean="0"/>
              <a:t>asic services</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82511938"/>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3"/>
          <p:cNvSpPr>
            <a:spLocks noGrp="1"/>
          </p:cNvSpPr>
          <p:nvPr>
            <p:ph type="dt" sz="half" idx="10"/>
          </p:nvPr>
        </p:nvSpPr>
        <p:spPr/>
        <p:txBody>
          <a:bodyPr/>
          <a:lstStyle/>
          <a:p>
            <a:pPr>
              <a:defRPr/>
            </a:pPr>
            <a:r>
              <a:rPr lang="en-US" dirty="0"/>
              <a:t>25/1/2017</a:t>
            </a:r>
          </a:p>
        </p:txBody>
      </p:sp>
      <p:sp>
        <p:nvSpPr>
          <p:cNvPr id="5" name="Slide Number Placeholder 4"/>
          <p:cNvSpPr>
            <a:spLocks noGrp="1"/>
          </p:cNvSpPr>
          <p:nvPr>
            <p:ph type="sldNum" sz="quarter" idx="12"/>
          </p:nvPr>
        </p:nvSpPr>
        <p:spPr/>
        <p:txBody>
          <a:bodyPr/>
          <a:lstStyle/>
          <a:p>
            <a:fld id="{BAADB71D-6A6A-403E-B8B0-DAC18C9A03D5}" type="slidenum">
              <a:rPr lang="en-US" smtClean="0"/>
              <a:pPr/>
              <a:t>19</a:t>
            </a:fld>
            <a:endParaRPr lang="en-GB"/>
          </a:p>
        </p:txBody>
      </p:sp>
    </p:spTree>
    <p:extLst>
      <p:ext uri="{BB962C8B-B14F-4D97-AF65-F5344CB8AC3E}">
        <p14:creationId xmlns:p14="http://schemas.microsoft.com/office/powerpoint/2010/main" val="1940124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Outline</a:t>
            </a:r>
            <a:endParaRPr lang="nl-BE" dirty="0"/>
          </a:p>
        </p:txBody>
      </p:sp>
      <p:sp>
        <p:nvSpPr>
          <p:cNvPr id="12291" name="Content Placeholder 10"/>
          <p:cNvSpPr>
            <a:spLocks noGrp="1"/>
          </p:cNvSpPr>
          <p:nvPr>
            <p:ph idx="1"/>
          </p:nvPr>
        </p:nvSpPr>
        <p:spPr/>
        <p:txBody>
          <a:bodyPr/>
          <a:lstStyle/>
          <a:p>
            <a:r>
              <a:rPr lang="en-US" altLang="en-US" sz="2200" dirty="0" smtClean="0"/>
              <a:t>Big data analysis</a:t>
            </a:r>
          </a:p>
          <a:p>
            <a:pPr lvl="1"/>
            <a:r>
              <a:rPr lang="en-US" altLang="en-US" sz="1800" dirty="0" smtClean="0"/>
              <a:t>some characteristics</a:t>
            </a:r>
          </a:p>
          <a:p>
            <a:pPr lvl="1"/>
            <a:r>
              <a:rPr lang="en-US" altLang="en-US" sz="1800" dirty="0" smtClean="0"/>
              <a:t>components</a:t>
            </a:r>
          </a:p>
          <a:p>
            <a:pPr lvl="1"/>
            <a:r>
              <a:rPr lang="en-US" altLang="en-US" sz="1800" dirty="0" smtClean="0"/>
              <a:t>value chain</a:t>
            </a:r>
          </a:p>
          <a:p>
            <a:pPr lvl="1"/>
            <a:r>
              <a:rPr lang="en-US" altLang="en-US" sz="1800" dirty="0" smtClean="0"/>
              <a:t>some areas in health care</a:t>
            </a:r>
          </a:p>
          <a:p>
            <a:r>
              <a:rPr lang="en-US" altLang="en-US" sz="2200" dirty="0" smtClean="0"/>
              <a:t>EU General Data Protection Regulation (GDPR)</a:t>
            </a:r>
          </a:p>
          <a:p>
            <a:pPr lvl="1"/>
            <a:r>
              <a:rPr lang="en-US" altLang="en-US" sz="1800" dirty="0" smtClean="0"/>
              <a:t>principles</a:t>
            </a:r>
          </a:p>
          <a:p>
            <a:pPr lvl="1"/>
            <a:r>
              <a:rPr lang="en-US" altLang="en-US" sz="1800" dirty="0" smtClean="0"/>
              <a:t>methodology</a:t>
            </a:r>
          </a:p>
          <a:p>
            <a:r>
              <a:rPr lang="en-US" altLang="en-US" sz="2200" dirty="0" smtClean="0"/>
              <a:t>The main challenge</a:t>
            </a:r>
          </a:p>
          <a:p>
            <a:pPr lvl="1"/>
            <a:r>
              <a:rPr lang="en-US" altLang="en-US" sz="1800" dirty="0" smtClean="0"/>
              <a:t>how to use the opportunities of big data analysis in health care</a:t>
            </a:r>
          </a:p>
          <a:p>
            <a:pPr lvl="1"/>
            <a:r>
              <a:rPr lang="en-US" altLang="en-US" sz="1800" dirty="0" smtClean="0"/>
              <a:t>while effectively managing the risks</a:t>
            </a:r>
          </a:p>
          <a:p>
            <a:r>
              <a:rPr lang="en-US" altLang="en-US" sz="2200" dirty="0" smtClean="0"/>
              <a:t>Possible support by</a:t>
            </a:r>
          </a:p>
          <a:p>
            <a:pPr lvl="1"/>
            <a:r>
              <a:rPr lang="en-US" altLang="en-US" sz="1800" dirty="0" smtClean="0"/>
              <a:t>the eHealth platform</a:t>
            </a:r>
          </a:p>
          <a:p>
            <a:pPr lvl="1"/>
            <a:r>
              <a:rPr lang="en-US" altLang="en-US" sz="1800" dirty="0" smtClean="0"/>
              <a:t>the HealtData.be platform</a:t>
            </a:r>
          </a:p>
          <a:p>
            <a:endParaRPr lang="en-US" altLang="en-US" dirty="0" smtClean="0"/>
          </a:p>
        </p:txBody>
      </p:sp>
      <p:sp>
        <p:nvSpPr>
          <p:cNvPr id="8" name="Tijdelijke aanduiding voor datum 3"/>
          <p:cNvSpPr>
            <a:spLocks noGrp="1"/>
          </p:cNvSpPr>
          <p:nvPr>
            <p:ph type="dt" sz="half" idx="10"/>
          </p:nvPr>
        </p:nvSpPr>
        <p:spPr/>
        <p:txBody>
          <a:bodyPr/>
          <a:lstStyle/>
          <a:p>
            <a:r>
              <a:rPr lang="en-US" smtClean="0"/>
              <a:t>25/1/2017</a:t>
            </a:r>
            <a:endParaRPr lang="en-US" dirty="0"/>
          </a:p>
        </p:txBody>
      </p:sp>
      <p:sp>
        <p:nvSpPr>
          <p:cNvPr id="12293" name="Slide Number Placeholder 6"/>
          <p:cNvSpPr>
            <a:spLocks noGrp="1"/>
          </p:cNvSpPr>
          <p:nvPr>
            <p:ph type="sldNum" sz="quarter" idx="12"/>
          </p:nvPr>
        </p:nvSpPr>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728B5BA1-F4AF-4E76-B4B7-4AA3A53A1CBA}" type="slidenum">
              <a:rPr lang="en-US" altLang="en-US" smtClean="0">
                <a:solidFill>
                  <a:schemeClr val="bg1"/>
                </a:solidFill>
              </a:rPr>
              <a:pPr/>
              <a:t>2</a:t>
            </a:fld>
            <a:endParaRPr lang="nl-BE" altLang="en-US" dirty="0" smtClean="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err="1" smtClean="0"/>
              <a:t>What</a:t>
            </a:r>
            <a:r>
              <a:rPr lang="nl-BE" dirty="0" smtClean="0"/>
              <a:t> </a:t>
            </a:r>
            <a:r>
              <a:rPr lang="nl-BE" dirty="0" err="1" smtClean="0"/>
              <a:t>the</a:t>
            </a:r>
            <a:r>
              <a:rPr lang="nl-BE" dirty="0" smtClean="0"/>
              <a:t> </a:t>
            </a:r>
            <a:r>
              <a:rPr lang="nl-BE" dirty="0" smtClean="0">
                <a:solidFill>
                  <a:srgbClr val="3E6E5A"/>
                </a:solidFill>
              </a:rPr>
              <a:t>eHealth</a:t>
            </a:r>
            <a:r>
              <a:rPr lang="nl-BE" dirty="0" smtClean="0"/>
              <a:t> platform does NOT</a:t>
            </a:r>
            <a:endParaRPr lang="fr-BE" dirty="0"/>
          </a:p>
        </p:txBody>
      </p:sp>
      <p:sp>
        <p:nvSpPr>
          <p:cNvPr id="3" name="Content Placeholder 2"/>
          <p:cNvSpPr>
            <a:spLocks noGrp="1"/>
          </p:cNvSpPr>
          <p:nvPr>
            <p:ph idx="1"/>
          </p:nvPr>
        </p:nvSpPr>
        <p:spPr/>
        <p:txBody>
          <a:bodyPr/>
          <a:lstStyle/>
          <a:p>
            <a:endParaRPr lang="nl-BE" dirty="0" smtClean="0"/>
          </a:p>
          <a:p>
            <a:r>
              <a:rPr lang="nl-BE" dirty="0" err="1" smtClean="0"/>
              <a:t>Collecting</a:t>
            </a:r>
            <a:r>
              <a:rPr lang="nl-BE" dirty="0" smtClean="0"/>
              <a:t> personal health data</a:t>
            </a:r>
          </a:p>
          <a:p>
            <a:endParaRPr lang="nl-BE" dirty="0"/>
          </a:p>
          <a:p>
            <a:r>
              <a:rPr lang="nl-BE" dirty="0" smtClean="0"/>
              <a:t>Storing personal health data</a:t>
            </a:r>
          </a:p>
          <a:p>
            <a:endParaRPr lang="nl-BE" dirty="0"/>
          </a:p>
          <a:p>
            <a:r>
              <a:rPr lang="nl-BE" dirty="0" smtClean="0"/>
              <a:t>Storing </a:t>
            </a:r>
            <a:r>
              <a:rPr lang="nl-BE" dirty="0" err="1" smtClean="0"/>
              <a:t>anonymized</a:t>
            </a:r>
            <a:r>
              <a:rPr lang="nl-BE" dirty="0" smtClean="0"/>
              <a:t> or </a:t>
            </a:r>
            <a:r>
              <a:rPr lang="nl-BE" dirty="0" err="1" smtClean="0"/>
              <a:t>pseudonomized</a:t>
            </a:r>
            <a:r>
              <a:rPr lang="nl-BE" dirty="0" smtClean="0"/>
              <a:t> health data</a:t>
            </a:r>
          </a:p>
          <a:p>
            <a:endParaRPr lang="nl-BE" dirty="0"/>
          </a:p>
          <a:p>
            <a:r>
              <a:rPr lang="nl-BE" dirty="0" err="1" smtClean="0"/>
              <a:t>Analysing</a:t>
            </a:r>
            <a:r>
              <a:rPr lang="nl-BE" dirty="0" smtClean="0"/>
              <a:t> health data</a:t>
            </a:r>
          </a:p>
          <a:p>
            <a:endParaRPr lang="nl-BE" dirty="0"/>
          </a:p>
          <a:p>
            <a:r>
              <a:rPr lang="nl-BE" dirty="0" err="1"/>
              <a:t>C</a:t>
            </a:r>
            <a:r>
              <a:rPr lang="nl-BE" dirty="0" err="1" smtClean="0"/>
              <a:t>arrying</a:t>
            </a:r>
            <a:r>
              <a:rPr lang="nl-BE" dirty="0" smtClean="0"/>
              <a:t> out studies</a:t>
            </a:r>
            <a:endParaRPr lang="fr-BE" dirty="0"/>
          </a:p>
        </p:txBody>
      </p:sp>
      <p:sp>
        <p:nvSpPr>
          <p:cNvPr id="4" name="Date Placeholder 3"/>
          <p:cNvSpPr>
            <a:spLocks noGrp="1"/>
          </p:cNvSpPr>
          <p:nvPr>
            <p:ph type="dt" sz="half" idx="10"/>
          </p:nvPr>
        </p:nvSpPr>
        <p:spPr/>
        <p:txBody>
          <a:bodyPr/>
          <a:lstStyle/>
          <a:p>
            <a:pPr>
              <a:defRPr/>
            </a:pPr>
            <a:r>
              <a:rPr lang="en-US" smtClean="0"/>
              <a:t>25/1/2017</a:t>
            </a:r>
            <a:endParaRPr lang="en-US" dirty="0"/>
          </a:p>
        </p:txBody>
      </p:sp>
      <p:sp>
        <p:nvSpPr>
          <p:cNvPr id="5" name="Slide Number Placeholder 4"/>
          <p:cNvSpPr>
            <a:spLocks noGrp="1"/>
          </p:cNvSpPr>
          <p:nvPr>
            <p:ph type="sldNum" sz="quarter" idx="12"/>
          </p:nvPr>
        </p:nvSpPr>
        <p:spPr/>
        <p:txBody>
          <a:bodyPr/>
          <a:lstStyle/>
          <a:p>
            <a:pPr>
              <a:defRPr/>
            </a:pPr>
            <a:fld id="{ADC1E7FF-7E34-4FE5-A533-04EE46AAAD1B}" type="slidenum">
              <a:rPr lang="en-US" smtClean="0"/>
              <a:pPr>
                <a:defRPr/>
              </a:pPr>
              <a:t>20</a:t>
            </a:fld>
            <a:endParaRPr lang="en-US" dirty="0"/>
          </a:p>
        </p:txBody>
      </p:sp>
    </p:spTree>
    <p:extLst>
      <p:ext uri="{BB962C8B-B14F-4D97-AF65-F5344CB8AC3E}">
        <p14:creationId xmlns:p14="http://schemas.microsoft.com/office/powerpoint/2010/main" val="1394074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5614"/>
            <a:ext cx="8528050" cy="990600"/>
          </a:xfrm>
        </p:spPr>
        <p:txBody>
          <a:bodyPr>
            <a:normAutofit fontScale="90000"/>
          </a:bodyPr>
          <a:lstStyle/>
          <a:p>
            <a:r>
              <a:rPr lang="en-US" dirty="0" smtClean="0"/>
              <a:t>Possible support by HealthData.be platform</a:t>
            </a:r>
            <a:endParaRPr lang="en-US" dirty="0"/>
          </a:p>
        </p:txBody>
      </p:sp>
      <p:sp>
        <p:nvSpPr>
          <p:cNvPr id="3" name="Content Placeholder 2"/>
          <p:cNvSpPr>
            <a:spLocks noGrp="1"/>
          </p:cNvSpPr>
          <p:nvPr>
            <p:ph idx="1"/>
          </p:nvPr>
        </p:nvSpPr>
        <p:spPr>
          <a:xfrm>
            <a:off x="457200" y="1398740"/>
            <a:ext cx="8229600" cy="892073"/>
          </a:xfrm>
        </p:spPr>
        <p:txBody>
          <a:bodyPr/>
          <a:lstStyle/>
          <a:p>
            <a:pPr algn="just"/>
            <a:r>
              <a:rPr lang="en-US" b="1" dirty="0" smtClean="0"/>
              <a:t>One generic technical architecture </a:t>
            </a:r>
            <a:r>
              <a:rPr lang="en-US" dirty="0" smtClean="0"/>
              <a:t>for collection and management of “real world data” is </a:t>
            </a:r>
            <a:r>
              <a:rPr lang="en-US" b="1" dirty="0" smtClean="0"/>
              <a:t>in production </a:t>
            </a:r>
            <a:r>
              <a:rPr lang="en-US" dirty="0" smtClean="0"/>
              <a:t>in all Belgian hospitals and most laboratories</a:t>
            </a:r>
            <a:endParaRPr lang="en-US" dirty="0"/>
          </a:p>
        </p:txBody>
      </p:sp>
      <p:sp>
        <p:nvSpPr>
          <p:cNvPr id="4" name="Date Placeholder 3"/>
          <p:cNvSpPr>
            <a:spLocks noGrp="1"/>
          </p:cNvSpPr>
          <p:nvPr>
            <p:ph type="dt" sz="half" idx="10"/>
          </p:nvPr>
        </p:nvSpPr>
        <p:spPr/>
        <p:txBody>
          <a:bodyPr/>
          <a:lstStyle/>
          <a:p>
            <a:pPr>
              <a:defRPr/>
            </a:pPr>
            <a:r>
              <a:rPr lang="en-US" smtClean="0"/>
              <a:t>25/1/2017</a:t>
            </a:r>
            <a:endParaRPr lang="en-US" dirty="0"/>
          </a:p>
        </p:txBody>
      </p:sp>
      <p:sp>
        <p:nvSpPr>
          <p:cNvPr id="5" name="Slide Number Placeholder 4"/>
          <p:cNvSpPr>
            <a:spLocks noGrp="1"/>
          </p:cNvSpPr>
          <p:nvPr>
            <p:ph type="sldNum" sz="quarter" idx="12"/>
          </p:nvPr>
        </p:nvSpPr>
        <p:spPr/>
        <p:txBody>
          <a:bodyPr/>
          <a:lstStyle/>
          <a:p>
            <a:pPr>
              <a:defRPr/>
            </a:pPr>
            <a:fld id="{ADC1E7FF-7E34-4FE5-A533-04EE46AAAD1B}" type="slidenum">
              <a:rPr lang="en-US" smtClean="0"/>
              <a:pPr>
                <a:defRPr/>
              </a:pPr>
              <a:t>21</a:t>
            </a:fld>
            <a:endParaRPr lang="en-US" dirty="0"/>
          </a:p>
        </p:txBody>
      </p:sp>
      <p:grpSp>
        <p:nvGrpSpPr>
          <p:cNvPr id="62" name="Group 61"/>
          <p:cNvGrpSpPr>
            <a:grpSpLocks noChangeAspect="1"/>
          </p:cNvGrpSpPr>
          <p:nvPr/>
        </p:nvGrpSpPr>
        <p:grpSpPr>
          <a:xfrm>
            <a:off x="464076" y="2638400"/>
            <a:ext cx="8369874" cy="3008734"/>
            <a:chOff x="377451" y="2484402"/>
            <a:chExt cx="8610981" cy="3095406"/>
          </a:xfrm>
        </p:grpSpPr>
        <p:grpSp>
          <p:nvGrpSpPr>
            <p:cNvPr id="6" name="Group 5"/>
            <p:cNvGrpSpPr>
              <a:grpSpLocks noChangeAspect="1"/>
            </p:cNvGrpSpPr>
            <p:nvPr/>
          </p:nvGrpSpPr>
          <p:grpSpPr>
            <a:xfrm>
              <a:off x="377451" y="2484402"/>
              <a:ext cx="8610981" cy="3095406"/>
              <a:chOff x="80963" y="1947476"/>
              <a:chExt cx="8877300" cy="3191140"/>
            </a:xfrm>
          </p:grpSpPr>
          <p:sp>
            <p:nvSpPr>
              <p:cNvPr id="7" name="Rectangle 99"/>
              <p:cNvSpPr>
                <a:spLocks noChangeArrowheads="1"/>
              </p:cNvSpPr>
              <p:nvPr/>
            </p:nvSpPr>
            <p:spPr bwMode="auto">
              <a:xfrm>
                <a:off x="3552825" y="2067694"/>
                <a:ext cx="5405438" cy="3070922"/>
              </a:xfrm>
              <a:prstGeom prst="rect">
                <a:avLst/>
              </a:prstGeom>
              <a:solidFill>
                <a:schemeClr val="tx2">
                  <a:lumMod val="20000"/>
                  <a:lumOff val="80000"/>
                </a:schemeClr>
              </a:solidFill>
              <a:ln w="19050" algn="ctr">
                <a:solidFill>
                  <a:srgbClr val="4BACC6">
                    <a:lumMod val="75000"/>
                  </a:srgbClr>
                </a:solidFill>
                <a:prstDash val="dot"/>
                <a:round/>
                <a:headEnd/>
                <a:tailEnd/>
              </a:ln>
              <a:ex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58656A">
                      <a:lumMod val="50000"/>
                    </a:srgbClr>
                  </a:solidFill>
                  <a:effectLst/>
                  <a:uLnTx/>
                  <a:uFillTx/>
                  <a:ea typeface="ＭＳ Ｐゴシック" pitchFamily="34" charset="-128"/>
                </a:endParaRPr>
              </a:p>
            </p:txBody>
          </p:sp>
          <p:sp>
            <p:nvSpPr>
              <p:cNvPr id="8" name="Rectangle 97"/>
              <p:cNvSpPr>
                <a:spLocks noChangeArrowheads="1"/>
              </p:cNvSpPr>
              <p:nvPr/>
            </p:nvSpPr>
            <p:spPr bwMode="auto">
              <a:xfrm>
                <a:off x="107950" y="2067694"/>
                <a:ext cx="2386013" cy="3070922"/>
              </a:xfrm>
              <a:prstGeom prst="rect">
                <a:avLst/>
              </a:prstGeom>
              <a:solidFill>
                <a:schemeClr val="accent6">
                  <a:lumMod val="20000"/>
                  <a:lumOff val="80000"/>
                </a:schemeClr>
              </a:solidFill>
              <a:ln w="19050" algn="ctr">
                <a:solidFill>
                  <a:srgbClr val="4BACC6">
                    <a:lumMod val="75000"/>
                  </a:srgbClr>
                </a:solidFill>
                <a:prstDash val="dot"/>
                <a:round/>
                <a:headEnd/>
                <a:tailEnd/>
              </a:ln>
              <a:ex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58656A">
                      <a:lumMod val="50000"/>
                    </a:srgbClr>
                  </a:solidFill>
                  <a:effectLst/>
                  <a:uLnTx/>
                  <a:uFillTx/>
                  <a:ea typeface="ＭＳ Ｐゴシック" pitchFamily="34" charset="-128"/>
                </a:endParaRPr>
              </a:p>
            </p:txBody>
          </p:sp>
          <p:sp>
            <p:nvSpPr>
              <p:cNvPr id="9" name="Rectangle 98"/>
              <p:cNvSpPr>
                <a:spLocks noChangeArrowheads="1"/>
              </p:cNvSpPr>
              <p:nvPr/>
            </p:nvSpPr>
            <p:spPr bwMode="auto">
              <a:xfrm>
                <a:off x="2544763" y="2067694"/>
                <a:ext cx="957262" cy="3070922"/>
              </a:xfrm>
              <a:prstGeom prst="rect">
                <a:avLst/>
              </a:prstGeom>
              <a:solidFill>
                <a:schemeClr val="accent5">
                  <a:lumMod val="60000"/>
                  <a:lumOff val="40000"/>
                </a:schemeClr>
              </a:solidFill>
              <a:ln w="19050" algn="ctr">
                <a:solidFill>
                  <a:srgbClr val="D84922"/>
                </a:solidFill>
                <a:prstDash val="dot"/>
                <a:round/>
                <a:headEnd/>
                <a:tailEnd/>
              </a:ln>
              <a:ex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58656A">
                      <a:lumMod val="50000"/>
                    </a:srgbClr>
                  </a:solidFill>
                  <a:effectLst/>
                  <a:uLnTx/>
                  <a:uFillTx/>
                  <a:ea typeface="ＭＳ Ｐゴシック" pitchFamily="34" charset="-128"/>
                </a:endParaRPr>
              </a:p>
            </p:txBody>
          </p:sp>
          <p:sp>
            <p:nvSpPr>
              <p:cNvPr id="10" name="Rectangle 36"/>
              <p:cNvSpPr>
                <a:spLocks noChangeArrowheads="1"/>
              </p:cNvSpPr>
              <p:nvPr/>
            </p:nvSpPr>
            <p:spPr bwMode="auto">
              <a:xfrm>
                <a:off x="7797800" y="2842696"/>
                <a:ext cx="1092200" cy="1281509"/>
              </a:xfrm>
              <a:prstGeom prst="rect">
                <a:avLst/>
              </a:prstGeom>
              <a:solidFill>
                <a:srgbClr val="4BACC6">
                  <a:lumMod val="60000"/>
                  <a:lumOff val="40000"/>
                </a:srgbClr>
              </a:solidFill>
              <a:ln w="9525" algn="ctr">
                <a:solidFill>
                  <a:srgbClr val="FFFFFF">
                    <a:lumMod val="50000"/>
                  </a:srgbClr>
                </a:solidFill>
                <a:round/>
                <a:headEnd/>
                <a:tailEnd/>
              </a:ln>
              <a:extLst/>
            </p:spPr>
            <p:txBody>
              <a:bodyPr lIns="0" rIns="0"/>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HEALTHSTAT</a:t>
                </a:r>
              </a:p>
            </p:txBody>
          </p:sp>
          <p:sp>
            <p:nvSpPr>
              <p:cNvPr id="11" name="Rectangle 32"/>
              <p:cNvSpPr>
                <a:spLocks noChangeArrowheads="1"/>
              </p:cNvSpPr>
              <p:nvPr/>
            </p:nvSpPr>
            <p:spPr bwMode="auto">
              <a:xfrm>
                <a:off x="3530606" y="2842696"/>
                <a:ext cx="1071563" cy="2170509"/>
              </a:xfrm>
              <a:prstGeom prst="rect">
                <a:avLst/>
              </a:prstGeom>
              <a:solidFill>
                <a:srgbClr val="4BACC6">
                  <a:lumMod val="75000"/>
                </a:srgbClr>
              </a:solidFill>
              <a:ln w="9525" algn="ctr">
                <a:solidFill>
                  <a:srgbClr val="FFFFFF">
                    <a:lumMod val="50000"/>
                  </a:srgbClr>
                </a:solidFill>
                <a:round/>
                <a:headEnd/>
                <a:tailEnd/>
              </a:ln>
              <a:extLst/>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HD4RES</a:t>
                </a:r>
              </a:p>
            </p:txBody>
          </p:sp>
          <p:sp>
            <p:nvSpPr>
              <p:cNvPr id="12" name="Rectangle 33"/>
              <p:cNvSpPr>
                <a:spLocks noChangeArrowheads="1"/>
              </p:cNvSpPr>
              <p:nvPr/>
            </p:nvSpPr>
            <p:spPr bwMode="auto">
              <a:xfrm>
                <a:off x="4637091" y="2842696"/>
                <a:ext cx="3101975" cy="1281509"/>
              </a:xfrm>
              <a:prstGeom prst="rect">
                <a:avLst/>
              </a:prstGeom>
              <a:solidFill>
                <a:srgbClr val="4BACC6"/>
              </a:solidFill>
              <a:ln w="9525" algn="ctr">
                <a:solidFill>
                  <a:srgbClr val="FFFFFF">
                    <a:lumMod val="50000"/>
                  </a:srgbClr>
                </a:solidFill>
                <a:round/>
                <a:headEnd/>
                <a:tailEnd/>
              </a:ln>
              <a:extLst/>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DATAWAREHOUSE (SAS)</a:t>
                </a:r>
              </a:p>
            </p:txBody>
          </p:sp>
          <p:sp>
            <p:nvSpPr>
              <p:cNvPr id="13" name="Rounded Rectangle 12"/>
              <p:cNvSpPr/>
              <p:nvPr/>
            </p:nvSpPr>
            <p:spPr bwMode="auto">
              <a:xfrm>
                <a:off x="2555887" y="3233615"/>
                <a:ext cx="900113" cy="1690688"/>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0" tIns="27432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58656A">
                        <a:lumMod val="50000"/>
                      </a:srgbClr>
                    </a:solidFill>
                    <a:effectLst/>
                    <a:uLnTx/>
                    <a:uFillTx/>
                    <a:ea typeface="ＭＳ Ｐゴシック" pitchFamily="1" charset="-128"/>
                  </a:rPr>
                  <a:t>Secure </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58656A">
                        <a:lumMod val="50000"/>
                      </a:srgbClr>
                    </a:solidFill>
                    <a:effectLst/>
                    <a:uLnTx/>
                    <a:uFillTx/>
                    <a:ea typeface="ＭＳ Ｐゴシック" pitchFamily="1" charset="-128"/>
                  </a:rPr>
                  <a:t>Data Transfer</a:t>
                </a:r>
              </a:p>
              <a:p>
                <a:pPr marL="0" marR="0" lvl="0" indent="0" algn="ctr" defTabSz="914400" eaLnBrk="0" fontAlgn="auto" latinLnBrk="0" hangingPunct="0">
                  <a:lnSpc>
                    <a:spcPct val="100000"/>
                  </a:lnSpc>
                  <a:spcBef>
                    <a:spcPts val="0"/>
                  </a:spcBef>
                  <a:spcAft>
                    <a:spcPts val="0"/>
                  </a:spcAft>
                  <a:buClrTx/>
                  <a:buSzTx/>
                  <a:buFontTx/>
                  <a:buNone/>
                  <a:tabLst/>
                  <a:defRPr/>
                </a:pPr>
                <a:r>
                  <a:rPr lang="fr-BE" sz="1000" kern="0" dirty="0" smtClean="0">
                    <a:solidFill>
                      <a:srgbClr val="58656A">
                        <a:lumMod val="50000"/>
                      </a:srgbClr>
                    </a:solidFill>
                    <a:ea typeface="ＭＳ Ｐゴシック" pitchFamily="1" charset="-128"/>
                  </a:rPr>
                  <a:t>&amp; Encoding of ID’s</a:t>
                </a:r>
                <a:endPar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endParaRPr>
              </a:p>
            </p:txBody>
          </p:sp>
          <p:sp>
            <p:nvSpPr>
              <p:cNvPr id="14" name="Rounded Rectangle 13"/>
              <p:cNvSpPr/>
              <p:nvPr/>
            </p:nvSpPr>
            <p:spPr bwMode="auto">
              <a:xfrm>
                <a:off x="4703763" y="3233616"/>
                <a:ext cx="900112"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Data Validation</a:t>
                </a:r>
              </a:p>
            </p:txBody>
          </p:sp>
          <p:sp>
            <p:nvSpPr>
              <p:cNvPr id="15" name="Rounded Rectangle 14"/>
              <p:cNvSpPr/>
              <p:nvPr/>
            </p:nvSpPr>
            <p:spPr bwMode="auto">
              <a:xfrm>
                <a:off x="3609987" y="4209927"/>
                <a:ext cx="900113" cy="720725"/>
              </a:xfrm>
              <a:prstGeom prst="roundRect">
                <a:avLst/>
              </a:prstGeom>
              <a:solidFill>
                <a:sysClr val="window" lastClr="FFFFFF"/>
              </a:solidFill>
              <a:ln w="9525" cap="flat" cmpd="sng" algn="ctr">
                <a:solidFill>
                  <a:srgbClr val="FFFFFF">
                    <a:lumMod val="50000"/>
                  </a:srgbClr>
                </a:solidFill>
                <a:prstDash val="solid"/>
                <a:round/>
                <a:headEnd type="none" w="med" len="med"/>
                <a:tailEnd type="none" w="med" len="me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Annotation &amp; Correction Request</a:t>
                </a:r>
              </a:p>
            </p:txBody>
          </p:sp>
          <p:cxnSp>
            <p:nvCxnSpPr>
              <p:cNvPr id="16" name="Straight Arrow Connector 13"/>
              <p:cNvCxnSpPr>
                <a:cxnSpLocks noChangeShapeType="1"/>
                <a:stCxn id="14" idx="2"/>
                <a:endCxn id="15" idx="3"/>
              </p:cNvCxnSpPr>
              <p:nvPr/>
            </p:nvCxnSpPr>
            <p:spPr bwMode="auto">
              <a:xfrm rot="5400000">
                <a:off x="4524375" y="3940059"/>
                <a:ext cx="615951" cy="644525"/>
              </a:xfrm>
              <a:prstGeom prst="bentConnector2">
                <a:avLst/>
              </a:prstGeom>
              <a:noFill/>
              <a:ln w="19050" algn="ctr">
                <a:solidFill>
                  <a:srgbClr val="58656A">
                    <a:lumMod val="75000"/>
                  </a:srgbClr>
                </a:solidFill>
                <a:prstDash val="dash"/>
                <a:round/>
                <a:headEnd/>
                <a:tailEnd type="arrow" w="med" len="med"/>
              </a:ln>
            </p:spPr>
          </p:cxnSp>
          <p:cxnSp>
            <p:nvCxnSpPr>
              <p:cNvPr id="17" name="Straight Arrow Connector 13"/>
              <p:cNvCxnSpPr>
                <a:cxnSpLocks noChangeShapeType="1"/>
                <a:endCxn id="39" idx="2"/>
              </p:cNvCxnSpPr>
              <p:nvPr/>
            </p:nvCxnSpPr>
            <p:spPr bwMode="auto">
              <a:xfrm rot="10800000">
                <a:off x="1941513" y="3954346"/>
                <a:ext cx="660400" cy="615951"/>
              </a:xfrm>
              <a:prstGeom prst="bentConnector2">
                <a:avLst/>
              </a:prstGeom>
              <a:noFill/>
              <a:ln w="19050" algn="ctr">
                <a:solidFill>
                  <a:srgbClr val="58656A">
                    <a:lumMod val="75000"/>
                  </a:srgbClr>
                </a:solidFill>
                <a:prstDash val="dash"/>
                <a:round/>
                <a:headEnd/>
                <a:tailEnd type="arrow" w="med" len="med"/>
              </a:ln>
            </p:spPr>
          </p:cxnSp>
          <p:cxnSp>
            <p:nvCxnSpPr>
              <p:cNvPr id="18" name="Straight Arrow Connector 108"/>
              <p:cNvCxnSpPr>
                <a:cxnSpLocks noChangeShapeType="1"/>
                <a:stCxn id="14" idx="3"/>
                <a:endCxn id="19" idx="1"/>
              </p:cNvCxnSpPr>
              <p:nvPr/>
            </p:nvCxnSpPr>
            <p:spPr bwMode="auto">
              <a:xfrm>
                <a:off x="5603875" y="3593977"/>
                <a:ext cx="127000" cy="0"/>
              </a:xfrm>
              <a:prstGeom prst="straightConnector1">
                <a:avLst/>
              </a:prstGeom>
              <a:noFill/>
              <a:ln w="28575" algn="ctr">
                <a:solidFill>
                  <a:srgbClr val="58656A">
                    <a:lumMod val="75000"/>
                  </a:srgbClr>
                </a:solidFill>
                <a:round/>
                <a:headEnd type="none" w="med" len="med"/>
                <a:tailEnd type="triangle" w="med" len="med"/>
              </a:ln>
            </p:spPr>
          </p:cxnSp>
          <p:sp>
            <p:nvSpPr>
              <p:cNvPr id="19" name="Rounded Rectangle 18"/>
              <p:cNvSpPr/>
              <p:nvPr/>
            </p:nvSpPr>
            <p:spPr bwMode="auto">
              <a:xfrm>
                <a:off x="5730879" y="3233616"/>
                <a:ext cx="900113"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Data Storage</a:t>
                </a:r>
              </a:p>
            </p:txBody>
          </p:sp>
          <p:cxnSp>
            <p:nvCxnSpPr>
              <p:cNvPr id="20" name="Straight Arrow Connector 110"/>
              <p:cNvCxnSpPr>
                <a:cxnSpLocks noChangeShapeType="1"/>
                <a:stCxn id="19" idx="3"/>
                <a:endCxn id="26" idx="1"/>
              </p:cNvCxnSpPr>
              <p:nvPr/>
            </p:nvCxnSpPr>
            <p:spPr bwMode="auto">
              <a:xfrm>
                <a:off x="6630988" y="3593977"/>
                <a:ext cx="131762" cy="0"/>
              </a:xfrm>
              <a:prstGeom prst="straightConnector1">
                <a:avLst/>
              </a:prstGeom>
              <a:noFill/>
              <a:ln w="28575" algn="ctr">
                <a:solidFill>
                  <a:srgbClr val="58656A">
                    <a:lumMod val="75000"/>
                  </a:srgbClr>
                </a:solidFill>
                <a:round/>
                <a:headEnd type="none" w="med" len="med"/>
                <a:tailEnd type="triangle" w="med" len="med"/>
              </a:ln>
            </p:spPr>
          </p:cxnSp>
          <p:sp>
            <p:nvSpPr>
              <p:cNvPr id="21" name="Rounded Rectangle 20"/>
              <p:cNvSpPr/>
              <p:nvPr/>
            </p:nvSpPr>
            <p:spPr bwMode="auto">
              <a:xfrm>
                <a:off x="7848600" y="3233616"/>
                <a:ext cx="971550"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BI-Reporting</a:t>
                </a:r>
              </a:p>
            </p:txBody>
          </p:sp>
          <p:pic>
            <p:nvPicPr>
              <p:cNvPr id="22" name="Picture 4" descr="http://vlaamspatientenplatform.be/_plugin/ckfinder/userfiles/images/logo_ehealth_home.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62771" y="2313548"/>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ounded Rectangle 126"/>
              <p:cNvSpPr>
                <a:spLocks noChangeArrowheads="1"/>
              </p:cNvSpPr>
              <p:nvPr/>
            </p:nvSpPr>
            <p:spPr bwMode="auto">
              <a:xfrm>
                <a:off x="166688" y="3233616"/>
                <a:ext cx="1152525" cy="720725"/>
              </a:xfrm>
              <a:prstGeom prst="roundRect">
                <a:avLst>
                  <a:gd name="adj" fmla="val 16667"/>
                </a:avLst>
              </a:prstGeom>
              <a:solidFill>
                <a:sysClr val="window" lastClr="FFFFFF"/>
              </a:solidFill>
              <a:ln w="9525" algn="ctr">
                <a:solidFill>
                  <a:srgbClr val="FFFFFF">
                    <a:lumMod val="50000"/>
                  </a:srgbClr>
                </a:solidFill>
                <a:round/>
                <a:headEnd/>
                <a:tailEnd/>
              </a:ln>
              <a:extLst/>
            </p:spPr>
            <p:txBody>
              <a:bodyPr lIns="72000" tIns="216000" rIns="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34" charset="-128"/>
                  </a:rPr>
                  <a:t>Registration </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34" charset="-128"/>
                  </a:rPr>
                  <a:t>in Primary System</a:t>
                </a:r>
              </a:p>
            </p:txBody>
          </p:sp>
          <p:sp>
            <p:nvSpPr>
              <p:cNvPr id="24" name="Rectangle 38"/>
              <p:cNvSpPr>
                <a:spLocks noChangeArrowheads="1"/>
              </p:cNvSpPr>
              <p:nvPr/>
            </p:nvSpPr>
            <p:spPr bwMode="auto">
              <a:xfrm>
                <a:off x="1403350" y="2842700"/>
                <a:ext cx="1049338" cy="1281511"/>
              </a:xfrm>
              <a:prstGeom prst="rect">
                <a:avLst/>
              </a:prstGeom>
              <a:solidFill>
                <a:srgbClr val="F79646">
                  <a:lumMod val="75000"/>
                </a:srgbClr>
              </a:solidFill>
              <a:ln w="9525" algn="ctr">
                <a:solidFill>
                  <a:srgbClr val="FFFFFF">
                    <a:lumMod val="50000"/>
                  </a:srgbClr>
                </a:solidFill>
                <a:round/>
                <a:headEnd/>
                <a:tailEnd/>
              </a:ln>
              <a:extLst/>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HD4DP</a:t>
                </a:r>
              </a:p>
            </p:txBody>
          </p:sp>
          <p:cxnSp>
            <p:nvCxnSpPr>
              <p:cNvPr id="25" name="Straight Arrow Connector 35"/>
              <p:cNvCxnSpPr>
                <a:cxnSpLocks noChangeShapeType="1"/>
              </p:cNvCxnSpPr>
              <p:nvPr/>
            </p:nvCxnSpPr>
            <p:spPr bwMode="auto">
              <a:xfrm>
                <a:off x="4495812" y="3576515"/>
                <a:ext cx="220663" cy="0"/>
              </a:xfrm>
              <a:prstGeom prst="straightConnector1">
                <a:avLst/>
              </a:prstGeom>
              <a:noFill/>
              <a:ln w="28575" algn="ctr">
                <a:solidFill>
                  <a:srgbClr val="58656A">
                    <a:lumMod val="75000"/>
                  </a:srgbClr>
                </a:solidFill>
                <a:round/>
                <a:headEnd type="none" w="med" len="med"/>
                <a:tailEnd type="triangle" w="med" len="med"/>
              </a:ln>
            </p:spPr>
          </p:cxnSp>
          <p:sp>
            <p:nvSpPr>
              <p:cNvPr id="26" name="Rounded Rectangle 25"/>
              <p:cNvSpPr/>
              <p:nvPr/>
            </p:nvSpPr>
            <p:spPr bwMode="auto">
              <a:xfrm>
                <a:off x="6762759" y="3233616"/>
                <a:ext cx="900113"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Analysis</a:t>
                </a:r>
              </a:p>
            </p:txBody>
          </p:sp>
          <p:cxnSp>
            <p:nvCxnSpPr>
              <p:cNvPr id="27" name="Straight Arrow Connector 41"/>
              <p:cNvCxnSpPr>
                <a:cxnSpLocks noChangeShapeType="1"/>
                <a:endCxn id="21" idx="1"/>
              </p:cNvCxnSpPr>
              <p:nvPr/>
            </p:nvCxnSpPr>
            <p:spPr bwMode="auto">
              <a:xfrm>
                <a:off x="7691438" y="3593977"/>
                <a:ext cx="157162" cy="0"/>
              </a:xfrm>
              <a:prstGeom prst="straightConnector1">
                <a:avLst/>
              </a:prstGeom>
              <a:noFill/>
              <a:ln w="28575" algn="ctr">
                <a:solidFill>
                  <a:srgbClr val="58656A">
                    <a:lumMod val="75000"/>
                  </a:srgbClr>
                </a:solidFill>
                <a:round/>
                <a:headEnd/>
                <a:tailEnd type="arrow" w="med" len="med"/>
              </a:ln>
            </p:spPr>
          </p:cxnSp>
          <p:sp>
            <p:nvSpPr>
              <p:cNvPr id="28" name="TextBox 1"/>
              <p:cNvSpPr txBox="1">
                <a:spLocks noChangeArrowheads="1"/>
              </p:cNvSpPr>
              <p:nvPr/>
            </p:nvSpPr>
            <p:spPr bwMode="auto">
              <a:xfrm>
                <a:off x="80963"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smtClean="0">
                    <a:ln>
                      <a:noFill/>
                    </a:ln>
                    <a:solidFill>
                      <a:srgbClr val="C0504D">
                        <a:lumMod val="60000"/>
                        <a:lumOff val="4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C0504D">
                      <a:lumMod val="60000"/>
                      <a:lumOff val="40000"/>
                    </a:srgbClr>
                  </a:solidFill>
                  <a:effectLst/>
                  <a:uLnTx/>
                  <a:uFillTx/>
                  <a:latin typeface="Calibri"/>
                </a:endParaRPr>
              </a:p>
            </p:txBody>
          </p:sp>
          <p:sp>
            <p:nvSpPr>
              <p:cNvPr id="29" name="TextBox 43"/>
              <p:cNvSpPr txBox="1">
                <a:spLocks noChangeArrowheads="1"/>
              </p:cNvSpPr>
              <p:nvPr/>
            </p:nvSpPr>
            <p:spPr bwMode="auto">
              <a:xfrm>
                <a:off x="2513014" y="3128341"/>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30" name="TextBox 44"/>
              <p:cNvSpPr txBox="1">
                <a:spLocks noChangeArrowheads="1"/>
              </p:cNvSpPr>
              <p:nvPr/>
            </p:nvSpPr>
            <p:spPr bwMode="auto">
              <a:xfrm>
                <a:off x="353695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31" name="TextBox 46"/>
              <p:cNvSpPr txBox="1">
                <a:spLocks noChangeArrowheads="1"/>
              </p:cNvSpPr>
              <p:nvPr/>
            </p:nvSpPr>
            <p:spPr bwMode="auto">
              <a:xfrm>
                <a:off x="4618039"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32" name="TextBox 51"/>
              <p:cNvSpPr txBox="1">
                <a:spLocks noChangeArrowheads="1"/>
              </p:cNvSpPr>
              <p:nvPr/>
            </p:nvSpPr>
            <p:spPr bwMode="auto">
              <a:xfrm>
                <a:off x="565150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33" name="TextBox 52"/>
              <p:cNvSpPr txBox="1">
                <a:spLocks noChangeArrowheads="1"/>
              </p:cNvSpPr>
              <p:nvPr/>
            </p:nvSpPr>
            <p:spPr bwMode="auto">
              <a:xfrm>
                <a:off x="670560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34" name="TextBox 53"/>
              <p:cNvSpPr txBox="1">
                <a:spLocks noChangeArrowheads="1"/>
              </p:cNvSpPr>
              <p:nvPr/>
            </p:nvSpPr>
            <p:spPr bwMode="auto">
              <a:xfrm>
                <a:off x="778510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pic>
            <p:nvPicPr>
              <p:cNvPr id="35" name="Picture 4" descr="http://www.seek108.com/images/hospital.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49807" y="2196690"/>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36" name="Straight Arrow Connector 127"/>
              <p:cNvCxnSpPr>
                <a:cxnSpLocks noChangeShapeType="1"/>
                <a:stCxn id="23" idx="3"/>
                <a:endCxn id="39" idx="1"/>
              </p:cNvCxnSpPr>
              <p:nvPr/>
            </p:nvCxnSpPr>
            <p:spPr bwMode="auto">
              <a:xfrm>
                <a:off x="1319225" y="3593977"/>
                <a:ext cx="173037" cy="0"/>
              </a:xfrm>
              <a:prstGeom prst="straightConnector1">
                <a:avLst/>
              </a:prstGeom>
              <a:noFill/>
              <a:ln w="28575" algn="ctr">
                <a:solidFill>
                  <a:srgbClr val="58656A">
                    <a:lumMod val="75000"/>
                  </a:srgbClr>
                </a:solidFill>
                <a:prstDash val="sysDash"/>
                <a:round/>
                <a:headEnd type="none" w="med" len="med"/>
                <a:tailEnd type="triangle" w="med" len="med"/>
              </a:ln>
            </p:spPr>
          </p:cxnSp>
          <p:cxnSp>
            <p:nvCxnSpPr>
              <p:cNvPr id="37" name="Straight Arrow Connector 104"/>
              <p:cNvCxnSpPr>
                <a:cxnSpLocks noChangeShapeType="1"/>
                <a:stCxn id="39" idx="3"/>
              </p:cNvCxnSpPr>
              <p:nvPr/>
            </p:nvCxnSpPr>
            <p:spPr bwMode="auto">
              <a:xfrm>
                <a:off x="2392363" y="3593977"/>
                <a:ext cx="234950" cy="0"/>
              </a:xfrm>
              <a:prstGeom prst="straightConnector1">
                <a:avLst/>
              </a:prstGeom>
              <a:noFill/>
              <a:ln w="28575" algn="ctr">
                <a:solidFill>
                  <a:srgbClr val="58656A">
                    <a:lumMod val="75000"/>
                  </a:srgbClr>
                </a:solidFill>
                <a:round/>
                <a:headEnd type="none" w="med" len="med"/>
                <a:tailEnd type="triangle" w="med" len="med"/>
              </a:ln>
            </p:spPr>
          </p:cxnSp>
          <p:cxnSp>
            <p:nvCxnSpPr>
              <p:cNvPr id="38" name="Straight Arrow Connector 105"/>
              <p:cNvCxnSpPr>
                <a:cxnSpLocks noChangeShapeType="1"/>
              </p:cNvCxnSpPr>
              <p:nvPr/>
            </p:nvCxnSpPr>
            <p:spPr bwMode="auto">
              <a:xfrm>
                <a:off x="3455988" y="3593977"/>
                <a:ext cx="184150" cy="0"/>
              </a:xfrm>
              <a:prstGeom prst="straightConnector1">
                <a:avLst/>
              </a:prstGeom>
              <a:noFill/>
              <a:ln w="28575" algn="ctr">
                <a:solidFill>
                  <a:srgbClr val="58656A">
                    <a:lumMod val="75000"/>
                  </a:srgbClr>
                </a:solidFill>
                <a:round/>
                <a:headEnd type="none" w="med" len="med"/>
                <a:tailEnd type="triangle" w="med" len="med"/>
              </a:ln>
            </p:spPr>
          </p:cxnSp>
          <p:sp>
            <p:nvSpPr>
              <p:cNvPr id="39" name="Rounded Rectangle 38"/>
              <p:cNvSpPr/>
              <p:nvPr/>
            </p:nvSpPr>
            <p:spPr bwMode="auto">
              <a:xfrm>
                <a:off x="1492260" y="3233616"/>
                <a:ext cx="900113" cy="720725"/>
              </a:xfrm>
              <a:prstGeom prst="roundRect">
                <a:avLst/>
              </a:prstGeom>
              <a:solidFill>
                <a:sysClr val="window" lastClr="FFFFFF"/>
              </a:solidFill>
              <a:ln w="9525" cap="flat" cmpd="sng" algn="ctr">
                <a:solidFill>
                  <a:sysClr val="windowText" lastClr="000000">
                    <a:lumMod val="75000"/>
                    <a:lumOff val="25000"/>
                  </a:sysClr>
                </a:solidFill>
                <a:prstDash val="solid"/>
                <a:round/>
                <a:headEnd type="none" w="med" len="med"/>
                <a:tailEnd type="none" w="med" len="me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lumMod val="75000"/>
                        <a:lumOff val="25000"/>
                      </a:prstClr>
                    </a:solidFill>
                    <a:effectLst/>
                    <a:uLnTx/>
                    <a:uFillTx/>
                    <a:ea typeface="ＭＳ Ｐゴシック" pitchFamily="1" charset="-128"/>
                  </a:rPr>
                  <a:t>Data Captation</a:t>
                </a:r>
              </a:p>
            </p:txBody>
          </p:sp>
          <p:sp>
            <p:nvSpPr>
              <p:cNvPr id="40" name="Rounded Rectangle 39"/>
              <p:cNvSpPr/>
              <p:nvPr/>
            </p:nvSpPr>
            <p:spPr bwMode="auto">
              <a:xfrm>
                <a:off x="3609987" y="3233616"/>
                <a:ext cx="900113"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Data Monitoring</a:t>
                </a:r>
              </a:p>
            </p:txBody>
          </p:sp>
          <p:sp>
            <p:nvSpPr>
              <p:cNvPr id="41" name="TextBox 43"/>
              <p:cNvSpPr txBox="1">
                <a:spLocks noChangeArrowheads="1"/>
              </p:cNvSpPr>
              <p:nvPr/>
            </p:nvSpPr>
            <p:spPr bwMode="auto">
              <a:xfrm>
                <a:off x="3537150" y="3130733"/>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smtClean="0">
                    <a:ln>
                      <a:noFill/>
                    </a:ln>
                    <a:solidFill>
                      <a:srgbClr val="4BACC6">
                        <a:lumMod val="50000"/>
                      </a:srgbClr>
                    </a:solidFill>
                    <a:effectLst/>
                    <a:uLnTx/>
                    <a:uFillTx/>
                    <a:latin typeface="Calibri"/>
                    <a:sym typeface="Wingdings"/>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pic>
            <p:nvPicPr>
              <p:cNvPr id="42" name="Picture 5" descr="https://www.ehealth.fgov.be/sites/default/files/sb_icon_mailbox_2.gif?1297325217"/>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681607" y="3535514"/>
                <a:ext cx="289932" cy="182880"/>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7" descr="https://www.ehealth.fgov.be/sites/default/files/sb_icon_coding.gif?1297325336"/>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050915" y="3481600"/>
                <a:ext cx="336430" cy="274320"/>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2" descr="http://www.fbk.my/images/OnlineCatalogue%20Web%20Icon.png"/>
              <p:cNvPicPr>
                <a:picLocks noChangeAspect="1" noChangeArrowheads="1"/>
              </p:cNvPicPr>
              <p:nvPr/>
            </p:nvPicPr>
            <p:blipFill>
              <a:blip r:embed="rId7" cstate="email">
                <a:duotone>
                  <a:srgbClr val="4BACC6">
                    <a:shade val="45000"/>
                    <a:satMod val="135000"/>
                  </a:srgbClr>
                  <a:prstClr val="white"/>
                </a:duotone>
                <a:extLst>
                  <a:ext uri="{28A0092B-C50C-407E-A947-70E740481C1C}">
                    <a14:useLocalDpi xmlns:a14="http://schemas.microsoft.com/office/drawing/2010/main"/>
                  </a:ext>
                </a:extLst>
              </a:blip>
              <a:srcRect/>
              <a:stretch>
                <a:fillRect/>
              </a:stretch>
            </p:blipFill>
            <p:spPr bwMode="auto">
              <a:xfrm>
                <a:off x="3849982" y="2196690"/>
                <a:ext cx="490678" cy="490679"/>
              </a:xfrm>
              <a:prstGeom prst="rect">
                <a:avLst/>
              </a:prstGeom>
              <a:noFill/>
              <a:extLst>
                <a:ext uri="{909E8E84-426E-40DD-AFC4-6F175D3DCCD1}">
                  <a14:hiddenFill xmlns:a14="http://schemas.microsoft.com/office/drawing/2010/main">
                    <a:solidFill>
                      <a:srgbClr val="FFFFFF"/>
                    </a:solidFill>
                  </a14:hiddenFill>
                </a:ext>
              </a:extLst>
            </p:spPr>
          </p:pic>
          <p:cxnSp>
            <p:nvCxnSpPr>
              <p:cNvPr id="45" name="Elbow Connector 44"/>
              <p:cNvCxnSpPr>
                <a:endCxn id="24" idx="0"/>
              </p:cNvCxnSpPr>
              <p:nvPr/>
            </p:nvCxnSpPr>
            <p:spPr>
              <a:xfrm rot="10800000" flipV="1">
                <a:off x="1928020" y="1947476"/>
                <a:ext cx="2245791" cy="895223"/>
              </a:xfrm>
              <a:prstGeom prst="bentConnector2">
                <a:avLst/>
              </a:prstGeom>
              <a:noFill/>
              <a:ln w="9525" cap="flat" cmpd="sng" algn="ctr">
                <a:solidFill>
                  <a:srgbClr val="4F81BD">
                    <a:shade val="95000"/>
                    <a:satMod val="105000"/>
                  </a:srgbClr>
                </a:solidFill>
                <a:prstDash val="solid"/>
                <a:headEnd type="none" w="med" len="med"/>
                <a:tailEnd type="triangle" w="med" len="med"/>
              </a:ln>
              <a:effectLst/>
            </p:spPr>
          </p:cxnSp>
          <p:grpSp>
            <p:nvGrpSpPr>
              <p:cNvPr id="46" name="Group 45"/>
              <p:cNvGrpSpPr/>
              <p:nvPr/>
            </p:nvGrpSpPr>
            <p:grpSpPr>
              <a:xfrm>
                <a:off x="5380810" y="2172134"/>
                <a:ext cx="2053095" cy="504003"/>
                <a:chOff x="4992255" y="2730469"/>
                <a:chExt cx="2053095" cy="504000"/>
              </a:xfrm>
            </p:grpSpPr>
            <p:sp>
              <p:nvSpPr>
                <p:cNvPr id="49" name="TextBox 48"/>
                <p:cNvSpPr txBox="1"/>
                <p:nvPr/>
              </p:nvSpPr>
              <p:spPr>
                <a:xfrm>
                  <a:off x="5399230" y="2784146"/>
                  <a:ext cx="1646120" cy="3590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600" b="1" kern="0" dirty="0" smtClean="0">
                      <a:solidFill>
                        <a:srgbClr val="4BACC6">
                          <a:lumMod val="50000"/>
                        </a:srgbClr>
                      </a:solidFill>
                      <a:ea typeface="Verdana" pitchFamily="34" charset="0"/>
                      <a:cs typeface="Verdana" pitchFamily="34" charset="0"/>
                    </a:rPr>
                    <a:t>H</a:t>
                  </a:r>
                  <a:r>
                    <a:rPr kumimoji="0" lang="en-GB" sz="1600" b="1" i="0" u="none" strike="noStrike" kern="0" cap="none" spc="0" normalizeH="0" baseline="0" noProof="0" dirty="0" smtClean="0">
                      <a:ln>
                        <a:noFill/>
                      </a:ln>
                      <a:solidFill>
                        <a:srgbClr val="4BACC6">
                          <a:lumMod val="50000"/>
                        </a:srgbClr>
                      </a:solidFill>
                      <a:effectLst/>
                      <a:uLnTx/>
                      <a:uFillTx/>
                      <a:ea typeface="Verdana" pitchFamily="34" charset="0"/>
                      <a:cs typeface="Verdana" pitchFamily="34" charset="0"/>
                    </a:rPr>
                    <a:t>ealthData.be</a:t>
                  </a:r>
                  <a:endParaRPr kumimoji="0" lang="fr-FR" sz="1400" b="1" i="0" u="none" strike="noStrike" kern="0" cap="none" spc="0" normalizeH="0" baseline="0" noProof="0" dirty="0">
                    <a:ln>
                      <a:noFill/>
                    </a:ln>
                    <a:solidFill>
                      <a:srgbClr val="4BACC6">
                        <a:lumMod val="50000"/>
                      </a:srgbClr>
                    </a:solidFill>
                    <a:effectLst/>
                    <a:uLnTx/>
                    <a:uFillTx/>
                    <a:ea typeface="Verdana" pitchFamily="34" charset="0"/>
                    <a:cs typeface="Verdana" pitchFamily="34" charset="0"/>
                  </a:endParaRPr>
                </a:p>
              </p:txBody>
            </p:sp>
            <p:pic>
              <p:nvPicPr>
                <p:cNvPr id="50" name="Picture 4" descr="https://demo.healthdata.be/images/wiv.pn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992255" y="2730469"/>
                  <a:ext cx="480277" cy="504000"/>
                </a:xfrm>
                <a:prstGeom prst="rect">
                  <a:avLst/>
                </a:prstGeom>
                <a:noFill/>
                <a:extLst>
                  <a:ext uri="{909E8E84-426E-40DD-AFC4-6F175D3DCCD1}">
                    <a14:hiddenFill xmlns:a14="http://schemas.microsoft.com/office/drawing/2010/main">
                      <a:solidFill>
                        <a:srgbClr val="FFFFFF"/>
                      </a:solidFill>
                    </a14:hiddenFill>
                  </a:ext>
                </a:extLst>
              </p:spPr>
            </p:pic>
          </p:grpSp>
          <p:sp>
            <p:nvSpPr>
              <p:cNvPr id="47" name="TextBox 42"/>
              <p:cNvSpPr txBox="1">
                <a:spLocks noChangeArrowheads="1"/>
              </p:cNvSpPr>
              <p:nvPr/>
            </p:nvSpPr>
            <p:spPr bwMode="auto">
              <a:xfrm>
                <a:off x="140335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cxnSp>
            <p:nvCxnSpPr>
              <p:cNvPr id="48" name="Straight Arrow Connector 19"/>
              <p:cNvCxnSpPr>
                <a:cxnSpLocks noChangeShapeType="1"/>
              </p:cNvCxnSpPr>
              <p:nvPr/>
            </p:nvCxnSpPr>
            <p:spPr bwMode="auto">
              <a:xfrm flipH="1">
                <a:off x="3432175" y="4570289"/>
                <a:ext cx="215900" cy="0"/>
              </a:xfrm>
              <a:prstGeom prst="straightConnector1">
                <a:avLst/>
              </a:prstGeom>
              <a:noFill/>
              <a:ln w="9525" algn="ctr">
                <a:solidFill>
                  <a:srgbClr val="58656A"/>
                </a:solidFill>
                <a:prstDash val="dash"/>
                <a:round/>
                <a:headEnd/>
                <a:tailEnd type="arrow" w="med" len="med"/>
              </a:ln>
            </p:spPr>
          </p:cxnSp>
        </p:grpSp>
        <p:cxnSp>
          <p:nvCxnSpPr>
            <p:cNvPr id="61" name="Straight Connector 60"/>
            <p:cNvCxnSpPr/>
            <p:nvPr/>
          </p:nvCxnSpPr>
          <p:spPr>
            <a:xfrm>
              <a:off x="4347513" y="2484402"/>
              <a:ext cx="0" cy="217918"/>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5741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95614"/>
            <a:ext cx="8619423" cy="990600"/>
          </a:xfrm>
        </p:spPr>
        <p:txBody>
          <a:bodyPr>
            <a:normAutofit fontScale="90000"/>
          </a:bodyPr>
          <a:lstStyle/>
          <a:p>
            <a:r>
              <a:rPr lang="en-US" dirty="0" smtClean="0"/>
              <a:t>Possible support by HealthData.be platform</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600" dirty="0" smtClean="0"/>
              <a:t>Architecture of healthdata.be received:</a:t>
            </a:r>
          </a:p>
          <a:p>
            <a:pPr lvl="1" algn="just"/>
            <a:r>
              <a:rPr lang="fr-BE" dirty="0"/>
              <a:t>p</a:t>
            </a:r>
            <a:r>
              <a:rPr lang="fr-BE" dirty="0" smtClean="0"/>
              <a:t>ositive advice </a:t>
            </a:r>
            <a:r>
              <a:rPr lang="fr-BE" dirty="0" err="1" smtClean="0"/>
              <a:t>from</a:t>
            </a:r>
            <a:r>
              <a:rPr lang="fr-BE" dirty="0" smtClean="0"/>
              <a:t> Working Group Architecture of </a:t>
            </a:r>
            <a:r>
              <a:rPr lang="nl-BE" dirty="0"/>
              <a:t>Users </a:t>
            </a:r>
            <a:r>
              <a:rPr lang="nl-BE" dirty="0" err="1" smtClean="0"/>
              <a:t>Committee</a:t>
            </a:r>
            <a:r>
              <a:rPr lang="nl-BE" dirty="0" smtClean="0"/>
              <a:t> (6 </a:t>
            </a:r>
            <a:r>
              <a:rPr lang="nl-BE" dirty="0" err="1" smtClean="0"/>
              <a:t>march</a:t>
            </a:r>
            <a:r>
              <a:rPr lang="nl-BE" dirty="0" smtClean="0"/>
              <a:t> 2015)</a:t>
            </a:r>
          </a:p>
          <a:p>
            <a:pPr lvl="1" algn="just"/>
            <a:r>
              <a:rPr lang="nl-BE" dirty="0" err="1"/>
              <a:t>a</a:t>
            </a:r>
            <a:r>
              <a:rPr lang="nl-BE" dirty="0" err="1" smtClean="0"/>
              <a:t>uthorisation</a:t>
            </a:r>
            <a:r>
              <a:rPr lang="nl-BE" dirty="0" smtClean="0"/>
              <a:t> </a:t>
            </a:r>
            <a:r>
              <a:rPr lang="nl-BE" dirty="0" err="1" smtClean="0"/>
              <a:t>from</a:t>
            </a:r>
            <a:r>
              <a:rPr lang="nl-BE" dirty="0" smtClean="0"/>
              <a:t> </a:t>
            </a:r>
            <a:r>
              <a:rPr lang="nl-BE" dirty="0" err="1" smtClean="0"/>
              <a:t>Sectorial</a:t>
            </a:r>
            <a:r>
              <a:rPr lang="nl-BE" dirty="0" smtClean="0"/>
              <a:t> </a:t>
            </a:r>
            <a:r>
              <a:rPr lang="nl-BE" dirty="0" err="1" smtClean="0"/>
              <a:t>Committee</a:t>
            </a:r>
            <a:r>
              <a:rPr lang="nl-BE" dirty="0" smtClean="0"/>
              <a:t> Health </a:t>
            </a:r>
            <a:r>
              <a:rPr lang="nl-BE" dirty="0"/>
              <a:t>(</a:t>
            </a:r>
            <a:r>
              <a:rPr lang="nl-BE" dirty="0" smtClean="0"/>
              <a:t>21 </a:t>
            </a:r>
            <a:r>
              <a:rPr lang="nl-BE" dirty="0"/>
              <a:t>april 2015</a:t>
            </a:r>
            <a:r>
              <a:rPr lang="nl-BE" dirty="0" smtClean="0"/>
              <a:t>)</a:t>
            </a:r>
          </a:p>
          <a:p>
            <a:pPr lvl="1" algn="just"/>
            <a:r>
              <a:rPr lang="nl-BE" dirty="0" err="1"/>
              <a:t>a</a:t>
            </a:r>
            <a:r>
              <a:rPr lang="nl-BE" dirty="0" err="1" smtClean="0"/>
              <a:t>pproval</a:t>
            </a:r>
            <a:r>
              <a:rPr lang="nl-BE" dirty="0" smtClean="0"/>
              <a:t> </a:t>
            </a:r>
            <a:r>
              <a:rPr lang="nl-BE" dirty="0" err="1" smtClean="0"/>
              <a:t>from</a:t>
            </a:r>
            <a:r>
              <a:rPr lang="nl-BE" dirty="0" smtClean="0"/>
              <a:t> eHealth platform (22 april 2015)</a:t>
            </a:r>
            <a:endParaRPr lang="en-US" dirty="0"/>
          </a:p>
          <a:p>
            <a:pPr lvl="1" algn="just"/>
            <a:endParaRPr lang="en-US" sz="1700" dirty="0" smtClean="0"/>
          </a:p>
          <a:p>
            <a:pPr algn="just"/>
            <a:r>
              <a:rPr lang="en-US" sz="2600" dirty="0" smtClean="0"/>
              <a:t>8 scientific projects are “in production”; about 30 projects will be added in 2017; more then 100 projects on “to do”</a:t>
            </a:r>
          </a:p>
          <a:p>
            <a:pPr algn="just"/>
            <a:endParaRPr lang="en-US" sz="1700" dirty="0" smtClean="0"/>
          </a:p>
          <a:p>
            <a:pPr algn="just"/>
            <a:r>
              <a:rPr lang="en-US" sz="2600" dirty="0" smtClean="0"/>
              <a:t>HealthData.be :</a:t>
            </a:r>
          </a:p>
          <a:p>
            <a:pPr lvl="1" algn="just"/>
            <a:r>
              <a:rPr lang="en-US" dirty="0" smtClean="0"/>
              <a:t>collects </a:t>
            </a:r>
            <a:r>
              <a:rPr lang="en-US" b="1" dirty="0" smtClean="0"/>
              <a:t>very diverse clinical data</a:t>
            </a:r>
            <a:r>
              <a:rPr lang="en-US" dirty="0" smtClean="0"/>
              <a:t>: vital signs, diagnoses, procedures, but also complex « Next Generation Sequence data », and will also collect Patient Reported Outcomes and Patient Reported Experiences</a:t>
            </a:r>
          </a:p>
          <a:p>
            <a:pPr lvl="1" algn="just"/>
            <a:r>
              <a:rPr lang="en-US" b="1" dirty="0" smtClean="0"/>
              <a:t>collaborates with other data warehouses</a:t>
            </a:r>
            <a:r>
              <a:rPr lang="en-US" dirty="0" smtClean="0"/>
              <a:t>: e.g. Crossroads </a:t>
            </a:r>
            <a:r>
              <a:rPr lang="en-US" dirty="0"/>
              <a:t>Bank for Social </a:t>
            </a:r>
            <a:r>
              <a:rPr lang="en-US" dirty="0" smtClean="0"/>
              <a:t>Security for research on social impact of diseases and therapies</a:t>
            </a:r>
          </a:p>
        </p:txBody>
      </p:sp>
      <p:sp>
        <p:nvSpPr>
          <p:cNvPr id="4" name="Date Placeholder 3"/>
          <p:cNvSpPr>
            <a:spLocks noGrp="1"/>
          </p:cNvSpPr>
          <p:nvPr>
            <p:ph type="dt" sz="half" idx="10"/>
          </p:nvPr>
        </p:nvSpPr>
        <p:spPr/>
        <p:txBody>
          <a:bodyPr/>
          <a:lstStyle/>
          <a:p>
            <a:pPr>
              <a:defRPr/>
            </a:pPr>
            <a:r>
              <a:rPr lang="en-US" smtClean="0"/>
              <a:t>25/1/2017</a:t>
            </a:r>
            <a:endParaRPr lang="en-US" dirty="0"/>
          </a:p>
        </p:txBody>
      </p:sp>
      <p:sp>
        <p:nvSpPr>
          <p:cNvPr id="5" name="Slide Number Placeholder 4"/>
          <p:cNvSpPr>
            <a:spLocks noGrp="1"/>
          </p:cNvSpPr>
          <p:nvPr>
            <p:ph type="sldNum" sz="quarter" idx="12"/>
          </p:nvPr>
        </p:nvSpPr>
        <p:spPr/>
        <p:txBody>
          <a:bodyPr/>
          <a:lstStyle/>
          <a:p>
            <a:pPr>
              <a:defRPr/>
            </a:pPr>
            <a:fld id="{ADC1E7FF-7E34-4FE5-A533-04EE46AAAD1B}" type="slidenum">
              <a:rPr lang="en-US" smtClean="0"/>
              <a:pPr>
                <a:defRPr/>
              </a:pPr>
              <a:t>22</a:t>
            </a:fld>
            <a:endParaRPr lang="en-US" dirty="0"/>
          </a:p>
        </p:txBody>
      </p:sp>
    </p:spTree>
    <p:extLst>
      <p:ext uri="{BB962C8B-B14F-4D97-AF65-F5344CB8AC3E}">
        <p14:creationId xmlns:p14="http://schemas.microsoft.com/office/powerpoint/2010/main" val="2718918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95614"/>
            <a:ext cx="8571297" cy="990600"/>
          </a:xfrm>
        </p:spPr>
        <p:txBody>
          <a:bodyPr>
            <a:normAutofit fontScale="90000"/>
          </a:bodyPr>
          <a:lstStyle/>
          <a:p>
            <a:r>
              <a:rPr lang="en-US" dirty="0" smtClean="0"/>
              <a:t>Possible support by HealthData.be platform</a:t>
            </a:r>
            <a:endParaRPr lang="en-US" dirty="0"/>
          </a:p>
        </p:txBody>
      </p:sp>
      <p:sp>
        <p:nvSpPr>
          <p:cNvPr id="3" name="Content Placeholder 2"/>
          <p:cNvSpPr>
            <a:spLocks noGrp="1"/>
          </p:cNvSpPr>
          <p:nvPr>
            <p:ph idx="1"/>
          </p:nvPr>
        </p:nvSpPr>
        <p:spPr/>
        <p:txBody>
          <a:bodyPr/>
          <a:lstStyle/>
          <a:p>
            <a:r>
              <a:rPr lang="en-US" smtClean="0"/>
              <a:t>Guiding scientific principle of the HealthData.be platform </a:t>
            </a:r>
          </a:p>
          <a:p>
            <a:pPr lvl="1"/>
            <a:r>
              <a:rPr lang="en-US" smtClean="0"/>
              <a:t>data and meta data should be Findable, Accessible, Interoperable, and Re-usable (FAIR principles) (cfr. Nature, 2016)</a:t>
            </a:r>
          </a:p>
          <a:p>
            <a:r>
              <a:rPr lang="en-US" smtClean="0"/>
              <a:t>Organizational and technical support</a:t>
            </a:r>
          </a:p>
          <a:p>
            <a:pPr lvl="1"/>
            <a:r>
              <a:rPr lang="en-US" smtClean="0"/>
              <a:t>coordination and support in project management, incl. administrative and legal processes (detailed “business processes” are defined for data collection projects in health care sector)</a:t>
            </a:r>
          </a:p>
          <a:p>
            <a:pPr lvl="1"/>
            <a:r>
              <a:rPr lang="en-US" smtClean="0"/>
              <a:t>availability of technical skills, applications and infrastructure for “data capture” and “data warehousing”</a:t>
            </a:r>
          </a:p>
          <a:p>
            <a:pPr lvl="1"/>
            <a:r>
              <a:rPr lang="en-US" smtClean="0"/>
              <a:t>continuous integration in health care sector (target: all hospitals, laboratories, GP’s, extra muros, patients, … by 2018)</a:t>
            </a:r>
          </a:p>
          <a:p>
            <a:pPr lvl="1"/>
            <a:r>
              <a:rPr lang="en-US" smtClean="0"/>
              <a:t>operational collaboration with eHealth platform: </a:t>
            </a:r>
          </a:p>
          <a:p>
            <a:pPr lvl="2"/>
            <a:r>
              <a:rPr lang="en-US" smtClean="0"/>
              <a:t>as trusted third party for anonymisation and pseudonymisation of data (separation of duties)</a:t>
            </a:r>
          </a:p>
          <a:p>
            <a:pPr lvl="2"/>
            <a:r>
              <a:rPr lang="en-US" smtClean="0"/>
              <a:t>for execution of small cells risk analysis for each project</a:t>
            </a:r>
          </a:p>
          <a:p>
            <a:endParaRPr lang="en-US" dirty="0"/>
          </a:p>
        </p:txBody>
      </p:sp>
      <p:sp>
        <p:nvSpPr>
          <p:cNvPr id="4" name="Date Placeholder 3"/>
          <p:cNvSpPr>
            <a:spLocks noGrp="1"/>
          </p:cNvSpPr>
          <p:nvPr>
            <p:ph type="dt" sz="half" idx="10"/>
          </p:nvPr>
        </p:nvSpPr>
        <p:spPr/>
        <p:txBody>
          <a:bodyPr/>
          <a:lstStyle/>
          <a:p>
            <a:r>
              <a:rPr lang="en-US" smtClean="0"/>
              <a:t>25/1/2017</a:t>
            </a:r>
            <a:endParaRPr lang="en-US" dirty="0"/>
          </a:p>
        </p:txBody>
      </p:sp>
      <p:sp>
        <p:nvSpPr>
          <p:cNvPr id="5" name="Slide Number Placeholder 4"/>
          <p:cNvSpPr>
            <a:spLocks noGrp="1"/>
          </p:cNvSpPr>
          <p:nvPr>
            <p:ph type="sldNum" sz="quarter" idx="12"/>
          </p:nvPr>
        </p:nvSpPr>
        <p:spPr/>
        <p:txBody>
          <a:bodyPr/>
          <a:lstStyle/>
          <a:p>
            <a:fld id="{ADC1E7FF-7E34-4FE5-A533-04EE46AAAD1B}" type="slidenum">
              <a:rPr lang="en-US" smtClean="0"/>
              <a:pPr/>
              <a:t>23</a:t>
            </a:fld>
            <a:endParaRPr lang="en-US" dirty="0"/>
          </a:p>
        </p:txBody>
      </p:sp>
    </p:spTree>
    <p:extLst>
      <p:ext uri="{BB962C8B-B14F-4D97-AF65-F5344CB8AC3E}">
        <p14:creationId xmlns:p14="http://schemas.microsoft.com/office/powerpoint/2010/main" val="3759085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err="1" smtClean="0"/>
              <a:t>Governance</a:t>
            </a:r>
            <a:r>
              <a:rPr lang="nl-BE" dirty="0" smtClean="0"/>
              <a:t> </a:t>
            </a:r>
            <a:r>
              <a:rPr lang="nl-BE" dirty="0" smtClean="0"/>
              <a:t>H</a:t>
            </a:r>
            <a:r>
              <a:rPr lang="nl-BE" dirty="0" smtClean="0"/>
              <a:t>ealthData.be </a:t>
            </a:r>
            <a:r>
              <a:rPr lang="nl-BE" dirty="0"/>
              <a:t>platform</a:t>
            </a:r>
          </a:p>
        </p:txBody>
      </p:sp>
      <p:sp>
        <p:nvSpPr>
          <p:cNvPr id="4" name="Tijdelijke aanduiding voor datum 3"/>
          <p:cNvSpPr>
            <a:spLocks noGrp="1"/>
          </p:cNvSpPr>
          <p:nvPr>
            <p:ph type="dt" sz="half" idx="10"/>
          </p:nvPr>
        </p:nvSpPr>
        <p:spPr/>
        <p:txBody>
          <a:bodyPr/>
          <a:lstStyle/>
          <a:p>
            <a:pPr>
              <a:defRPr/>
            </a:pPr>
            <a:r>
              <a:rPr lang="en-US" dirty="0" smtClean="0"/>
              <a:t>25/1/2017</a:t>
            </a:r>
            <a:endParaRPr lang="en-US" dirty="0"/>
          </a:p>
        </p:txBody>
      </p:sp>
      <p:sp>
        <p:nvSpPr>
          <p:cNvPr id="5" name="Tijdelijke aanduiding voor dianummer 4"/>
          <p:cNvSpPr>
            <a:spLocks noGrp="1"/>
          </p:cNvSpPr>
          <p:nvPr>
            <p:ph type="sldNum" sz="quarter" idx="12"/>
          </p:nvPr>
        </p:nvSpPr>
        <p:spPr/>
        <p:txBody>
          <a:bodyPr/>
          <a:lstStyle/>
          <a:p>
            <a:pPr>
              <a:defRPr/>
            </a:pPr>
            <a:fld id="{ADC1E7FF-7E34-4FE5-A533-04EE46AAAD1B}" type="slidenum">
              <a:rPr lang="en-US" smtClean="0"/>
              <a:pPr>
                <a:defRPr/>
              </a:pPr>
              <a:t>24</a:t>
            </a:fld>
            <a:endParaRPr lang="en-US" dirty="0"/>
          </a:p>
        </p:txBody>
      </p:sp>
      <p:sp>
        <p:nvSpPr>
          <p:cNvPr id="6" name="Rectangle 2"/>
          <p:cNvSpPr/>
          <p:nvPr/>
        </p:nvSpPr>
        <p:spPr>
          <a:xfrm>
            <a:off x="3255947" y="1890456"/>
            <a:ext cx="3137609" cy="41044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Rectangle 3"/>
          <p:cNvSpPr/>
          <p:nvPr/>
        </p:nvSpPr>
        <p:spPr>
          <a:xfrm>
            <a:off x="1025272" y="2610536"/>
            <a:ext cx="193130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smtClean="0"/>
              <a:t>WG Architecture</a:t>
            </a:r>
          </a:p>
          <a:p>
            <a:pPr algn="ctr"/>
            <a:r>
              <a:rPr lang="nl-BE" dirty="0" smtClean="0"/>
              <a:t>Of Users </a:t>
            </a:r>
            <a:r>
              <a:rPr lang="nl-BE" dirty="0" err="1"/>
              <a:t>C</a:t>
            </a:r>
            <a:r>
              <a:rPr lang="nl-BE" dirty="0" err="1" smtClean="0"/>
              <a:t>ommittee</a:t>
            </a:r>
            <a:endParaRPr lang="en-US" dirty="0"/>
          </a:p>
        </p:txBody>
      </p:sp>
      <p:sp>
        <p:nvSpPr>
          <p:cNvPr id="8" name="Rectangle 4"/>
          <p:cNvSpPr/>
          <p:nvPr/>
        </p:nvSpPr>
        <p:spPr>
          <a:xfrm>
            <a:off x="4171016" y="2594597"/>
            <a:ext cx="193130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Steering Committee</a:t>
            </a:r>
            <a:endParaRPr lang="en-US" dirty="0"/>
          </a:p>
        </p:txBody>
      </p:sp>
      <p:sp>
        <p:nvSpPr>
          <p:cNvPr id="9" name="Rectangle 5"/>
          <p:cNvSpPr/>
          <p:nvPr/>
        </p:nvSpPr>
        <p:spPr>
          <a:xfrm>
            <a:off x="4171016" y="4635333"/>
            <a:ext cx="193130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smtClean="0"/>
              <a:t>Administration</a:t>
            </a:r>
          </a:p>
        </p:txBody>
      </p:sp>
      <p:cxnSp>
        <p:nvCxnSpPr>
          <p:cNvPr id="10" name="Elbow Connector 7"/>
          <p:cNvCxnSpPr/>
          <p:nvPr/>
        </p:nvCxnSpPr>
        <p:spPr>
          <a:xfrm rot="5400000">
            <a:off x="6580902" y="4007369"/>
            <a:ext cx="972108" cy="1346794"/>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Rectangle 8"/>
          <p:cNvSpPr/>
          <p:nvPr/>
        </p:nvSpPr>
        <p:spPr>
          <a:xfrm>
            <a:off x="6979421" y="2610536"/>
            <a:ext cx="1521864" cy="15784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Sectoral</a:t>
            </a:r>
            <a:r>
              <a:rPr lang="nl-BE" dirty="0" smtClean="0"/>
              <a:t> </a:t>
            </a:r>
            <a:r>
              <a:rPr lang="en-GB" dirty="0" smtClean="0"/>
              <a:t>Committee</a:t>
            </a:r>
          </a:p>
          <a:p>
            <a:pPr algn="ctr"/>
            <a:r>
              <a:rPr lang="nl-BE" dirty="0" smtClean="0"/>
              <a:t>(</a:t>
            </a:r>
            <a:r>
              <a:rPr lang="en-GB" dirty="0" smtClean="0"/>
              <a:t>Parliament</a:t>
            </a:r>
            <a:r>
              <a:rPr lang="nl-BE" dirty="0" smtClean="0"/>
              <a:t>)</a:t>
            </a:r>
            <a:endParaRPr lang="en-US" dirty="0"/>
          </a:p>
        </p:txBody>
      </p:sp>
      <p:cxnSp>
        <p:nvCxnSpPr>
          <p:cNvPr id="12" name="Straight Arrow Connector 11"/>
          <p:cNvCxnSpPr>
            <a:endCxn id="8" idx="1"/>
          </p:cNvCxnSpPr>
          <p:nvPr/>
        </p:nvCxnSpPr>
        <p:spPr>
          <a:xfrm>
            <a:off x="2956576" y="3098653"/>
            <a:ext cx="121444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5"/>
          <p:cNvCxnSpPr/>
          <p:nvPr/>
        </p:nvCxnSpPr>
        <p:spPr>
          <a:xfrm>
            <a:off x="4957912" y="3618648"/>
            <a:ext cx="0" cy="100429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7"/>
          <p:cNvCxnSpPr/>
          <p:nvPr/>
        </p:nvCxnSpPr>
        <p:spPr>
          <a:xfrm flipV="1">
            <a:off x="5286796" y="3618648"/>
            <a:ext cx="0" cy="100429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TextBox 18"/>
          <p:cNvSpPr txBox="1"/>
          <p:nvPr/>
        </p:nvSpPr>
        <p:spPr>
          <a:xfrm>
            <a:off x="2997520" y="2806815"/>
            <a:ext cx="1214440" cy="307777"/>
          </a:xfrm>
          <a:prstGeom prst="rect">
            <a:avLst/>
          </a:prstGeom>
          <a:noFill/>
        </p:spPr>
        <p:txBody>
          <a:bodyPr wrap="square" rtlCol="0">
            <a:spAutoFit/>
          </a:bodyPr>
          <a:lstStyle/>
          <a:p>
            <a:pPr algn="ctr"/>
            <a:r>
              <a:rPr lang="en-GB" sz="1400" dirty="0" smtClean="0"/>
              <a:t>advice</a:t>
            </a:r>
            <a:endParaRPr lang="en-GB" sz="1400" dirty="0"/>
          </a:p>
        </p:txBody>
      </p:sp>
      <p:sp>
        <p:nvSpPr>
          <p:cNvPr id="16" name="Rectangle 19"/>
          <p:cNvSpPr/>
          <p:nvPr/>
        </p:nvSpPr>
        <p:spPr>
          <a:xfrm>
            <a:off x="3865067" y="3980551"/>
            <a:ext cx="1090363" cy="523220"/>
          </a:xfrm>
          <a:prstGeom prst="rect">
            <a:avLst/>
          </a:prstGeom>
        </p:spPr>
        <p:txBody>
          <a:bodyPr wrap="none">
            <a:spAutoFit/>
          </a:bodyPr>
          <a:lstStyle/>
          <a:p>
            <a:pPr algn="r"/>
            <a:r>
              <a:rPr lang="en-GB" sz="1400" dirty="0" smtClean="0"/>
              <a:t>decision</a:t>
            </a:r>
          </a:p>
          <a:p>
            <a:r>
              <a:rPr lang="en-GB" sz="1400" dirty="0" smtClean="0"/>
              <a:t>supervision</a:t>
            </a:r>
            <a:endParaRPr lang="en-GB" sz="1400" dirty="0"/>
          </a:p>
        </p:txBody>
      </p:sp>
      <p:sp>
        <p:nvSpPr>
          <p:cNvPr id="17" name="Rectangle 20"/>
          <p:cNvSpPr/>
          <p:nvPr/>
        </p:nvSpPr>
        <p:spPr>
          <a:xfrm>
            <a:off x="5239119" y="3980552"/>
            <a:ext cx="1128835" cy="523220"/>
          </a:xfrm>
          <a:prstGeom prst="rect">
            <a:avLst/>
          </a:prstGeom>
        </p:spPr>
        <p:txBody>
          <a:bodyPr wrap="none">
            <a:spAutoFit/>
          </a:bodyPr>
          <a:lstStyle/>
          <a:p>
            <a:r>
              <a:rPr lang="en-GB" sz="1400" dirty="0" smtClean="0"/>
              <a:t>proposal for</a:t>
            </a:r>
          </a:p>
          <a:p>
            <a:r>
              <a:rPr lang="en-GB" sz="1400" dirty="0" smtClean="0"/>
              <a:t>decision</a:t>
            </a:r>
            <a:endParaRPr lang="en-GB" sz="1400" dirty="0"/>
          </a:p>
        </p:txBody>
      </p:sp>
      <p:sp>
        <p:nvSpPr>
          <p:cNvPr id="18" name="Rectangle 21"/>
          <p:cNvSpPr/>
          <p:nvPr/>
        </p:nvSpPr>
        <p:spPr>
          <a:xfrm>
            <a:off x="6529256" y="4851784"/>
            <a:ext cx="1208985" cy="307777"/>
          </a:xfrm>
          <a:prstGeom prst="rect">
            <a:avLst/>
          </a:prstGeom>
        </p:spPr>
        <p:txBody>
          <a:bodyPr wrap="none">
            <a:spAutoFit/>
          </a:bodyPr>
          <a:lstStyle/>
          <a:p>
            <a:r>
              <a:rPr lang="nl-BE" sz="1400" dirty="0" err="1" smtClean="0"/>
              <a:t>authorisation</a:t>
            </a:r>
            <a:endParaRPr lang="en-US" sz="1400" dirty="0"/>
          </a:p>
        </p:txBody>
      </p:sp>
      <p:sp>
        <p:nvSpPr>
          <p:cNvPr id="19" name="TextBox 22"/>
          <p:cNvSpPr txBox="1"/>
          <p:nvPr/>
        </p:nvSpPr>
        <p:spPr>
          <a:xfrm>
            <a:off x="3255947" y="1890456"/>
            <a:ext cx="3137612" cy="369332"/>
          </a:xfrm>
          <a:prstGeom prst="rect">
            <a:avLst/>
          </a:prstGeom>
          <a:noFill/>
        </p:spPr>
        <p:txBody>
          <a:bodyPr wrap="square" rtlCol="0">
            <a:spAutoFit/>
          </a:bodyPr>
          <a:lstStyle/>
          <a:p>
            <a:pPr algn="ctr"/>
            <a:r>
              <a:rPr lang="nl-BE" dirty="0" smtClean="0"/>
              <a:t>H</a:t>
            </a:r>
            <a:r>
              <a:rPr lang="nl-BE" dirty="0" smtClean="0"/>
              <a:t>ealthData.be </a:t>
            </a:r>
            <a:r>
              <a:rPr lang="nl-BE" dirty="0" smtClean="0"/>
              <a:t>platform</a:t>
            </a:r>
            <a:endParaRPr lang="en-US" dirty="0"/>
          </a:p>
        </p:txBody>
      </p:sp>
      <p:sp>
        <p:nvSpPr>
          <p:cNvPr id="20" name="Rectangle 2"/>
          <p:cNvSpPr/>
          <p:nvPr/>
        </p:nvSpPr>
        <p:spPr>
          <a:xfrm>
            <a:off x="3093579" y="1386215"/>
            <a:ext cx="3452378" cy="4761098"/>
          </a:xfrm>
          <a:prstGeom prst="rect">
            <a:avLst/>
          </a:prstGeom>
          <a:noFill/>
        </p:spPr>
        <p:style>
          <a:lnRef idx="2">
            <a:schemeClr val="accent1"/>
          </a:lnRef>
          <a:fillRef idx="1">
            <a:schemeClr val="lt1"/>
          </a:fillRef>
          <a:effectRef idx="0">
            <a:schemeClr val="accent1"/>
          </a:effectRef>
          <a:fontRef idx="minor">
            <a:schemeClr val="dk1"/>
          </a:fontRef>
        </p:style>
        <p:txBody>
          <a:bodyPr rtlCol="0" anchor="t" anchorCtr="0"/>
          <a:lstStyle/>
          <a:p>
            <a:pPr algn="ctr"/>
            <a:r>
              <a:rPr lang="fr-BE" dirty="0" smtClean="0"/>
              <a:t>WIV-ISP (Sciensano)</a:t>
            </a:r>
            <a:endParaRPr lang="en-US" dirty="0"/>
          </a:p>
        </p:txBody>
      </p:sp>
    </p:spTree>
    <p:extLst>
      <p:ext uri="{BB962C8B-B14F-4D97-AF65-F5344CB8AC3E}">
        <p14:creationId xmlns:p14="http://schemas.microsoft.com/office/powerpoint/2010/main" val="2595563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685800" y="1862138"/>
            <a:ext cx="7848600" cy="1927225"/>
          </a:xfrm>
        </p:spPr>
        <p:txBody>
          <a:bodyPr/>
          <a:lstStyle/>
          <a:p>
            <a:pPr eaLnBrk="1" fontAlgn="auto" hangingPunct="1">
              <a:spcAft>
                <a:spcPts val="0"/>
              </a:spcAft>
              <a:defRPr/>
            </a:pPr>
            <a:r>
              <a:rPr lang="nl-BE" cap="none" dirty="0" err="1" smtClean="0"/>
              <a:t>Thank</a:t>
            </a:r>
            <a:r>
              <a:rPr lang="nl-BE" cap="none" dirty="0" smtClean="0"/>
              <a:t> </a:t>
            </a:r>
            <a:r>
              <a:rPr lang="nl-BE" cap="none" dirty="0" err="1" smtClean="0"/>
              <a:t>you</a:t>
            </a:r>
            <a:r>
              <a:rPr lang="nl-BE" cap="none" dirty="0" smtClean="0"/>
              <a:t> ! </a:t>
            </a:r>
            <a:r>
              <a:rPr lang="nl-BE" dirty="0" smtClean="0"/>
              <a:t/>
            </a:r>
            <a:br>
              <a:rPr lang="nl-BE" dirty="0" smtClean="0"/>
            </a:br>
            <a:r>
              <a:rPr lang="nl-BE" cap="none" dirty="0" err="1" smtClean="0"/>
              <a:t>Any</a:t>
            </a:r>
            <a:r>
              <a:rPr lang="nl-BE" cap="none" dirty="0" smtClean="0"/>
              <a:t> </a:t>
            </a:r>
            <a:r>
              <a:rPr lang="nl-BE" cap="none" dirty="0" err="1" smtClean="0"/>
              <a:t>questions</a:t>
            </a:r>
            <a:r>
              <a:rPr lang="nl-BE" cap="none" dirty="0" smtClean="0"/>
              <a:t> ?</a:t>
            </a:r>
            <a:endParaRPr lang="nl-BE" cap="none" dirty="0"/>
          </a:p>
        </p:txBody>
      </p:sp>
      <p:sp>
        <p:nvSpPr>
          <p:cNvPr id="84995" name="Rectangle 3"/>
          <p:cNvSpPr>
            <a:spLocks noChangeArrowheads="1"/>
          </p:cNvSpPr>
          <p:nvPr/>
        </p:nvSpPr>
        <p:spPr bwMode="auto">
          <a:xfrm>
            <a:off x="2286000" y="1997075"/>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buSzPct val="100000"/>
            </a:pPr>
            <a:endParaRPr lang="fr-BE" altLang="en-US"/>
          </a:p>
        </p:txBody>
      </p:sp>
      <p:grpSp>
        <p:nvGrpSpPr>
          <p:cNvPr id="4" name="Group 11"/>
          <p:cNvGrpSpPr>
            <a:grpSpLocks/>
          </p:cNvGrpSpPr>
          <p:nvPr/>
        </p:nvGrpSpPr>
        <p:grpSpPr bwMode="auto">
          <a:xfrm>
            <a:off x="4279900" y="3619501"/>
            <a:ext cx="4268788" cy="2554545"/>
            <a:chOff x="4406900" y="2676525"/>
            <a:chExt cx="4268788" cy="2555687"/>
          </a:xfrm>
        </p:grpSpPr>
        <p:pic>
          <p:nvPicPr>
            <p:cNvPr id="5"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2"/>
            <p:cNvSpPr txBox="1">
              <a:spLocks noChangeArrowheads="1"/>
            </p:cNvSpPr>
            <p:nvPr userDrawn="1"/>
          </p:nvSpPr>
          <p:spPr bwMode="auto">
            <a:xfrm>
              <a:off x="4787900" y="2676525"/>
              <a:ext cx="3887788" cy="255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r>
                <a:rPr lang="fr-BE" altLang="en-US" sz="1600" dirty="0" smtClean="0"/>
                <a:t>frank.robben@ehealth.fgov.be </a:t>
              </a:r>
            </a:p>
            <a:p>
              <a:pPr>
                <a:defRPr/>
              </a:pPr>
              <a:endParaRPr lang="fr-BE" altLang="en-US" sz="1600" dirty="0" smtClean="0">
                <a:sym typeface="Arial" pitchFamily="34" charset="0"/>
              </a:endParaRPr>
            </a:p>
            <a:p>
              <a:pPr>
                <a:defRPr/>
              </a:pPr>
              <a:r>
                <a:rPr lang="fr-BE" altLang="en-US" sz="1600" dirty="0" smtClean="0">
                  <a:sym typeface="Arial" pitchFamily="34" charset="0"/>
                </a:rPr>
                <a:t>@</a:t>
              </a:r>
              <a:r>
                <a:rPr lang="fr-BE" altLang="en-US" sz="1600" dirty="0" err="1" smtClean="0">
                  <a:sym typeface="Arial" pitchFamily="34" charset="0"/>
                </a:rPr>
                <a:t>FrRobben</a:t>
              </a:r>
              <a:endParaRPr lang="fr-BE" altLang="en-US" sz="1600" dirty="0" smtClean="0">
                <a:sym typeface="Arial" pitchFamily="34" charset="0"/>
              </a:endParaRPr>
            </a:p>
            <a:p>
              <a:pPr>
                <a:defRPr/>
              </a:pPr>
              <a:endParaRPr lang="fr-BE" altLang="en-US" sz="1600" dirty="0" smtClean="0">
                <a:sym typeface="Arial" pitchFamily="34" charset="0"/>
              </a:endParaRPr>
            </a:p>
            <a:p>
              <a:pPr>
                <a:defRPr/>
              </a:pPr>
              <a:r>
                <a:rPr lang="fr-BE" altLang="en-US" sz="1600" dirty="0" smtClean="0">
                  <a:sym typeface="Arial" pitchFamily="34" charset="0"/>
                </a:rPr>
                <a:t>https://www.ehealth.fgov.be</a:t>
              </a:r>
            </a:p>
            <a:p>
              <a:pPr>
                <a:defRPr/>
              </a:pPr>
              <a:r>
                <a:rPr lang="fr-BE" altLang="en-US" sz="1600" dirty="0" smtClean="0">
                  <a:sym typeface="Arial" pitchFamily="34" charset="0"/>
                </a:rPr>
                <a:t>http://www.frankrobben.be</a:t>
              </a:r>
              <a:endParaRPr lang="fr-BE" altLang="en-US" sz="1600" dirty="0" smtClean="0"/>
            </a:p>
          </p:txBody>
        </p:sp>
      </p:grpSp>
    </p:spTree>
    <p:extLst>
      <p:ext uri="{BB962C8B-B14F-4D97-AF65-F5344CB8AC3E}">
        <p14:creationId xmlns:p14="http://schemas.microsoft.com/office/powerpoint/2010/main" val="2957030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smtClean="0"/>
              <a:t>Some characteristics of big data analysis</a:t>
            </a:r>
            <a:endParaRPr lang="nl-BE" dirty="0"/>
          </a:p>
        </p:txBody>
      </p:sp>
      <p:sp>
        <p:nvSpPr>
          <p:cNvPr id="3" name="Tijdelijke aanduiding voor inhoud 2"/>
          <p:cNvSpPr>
            <a:spLocks noGrp="1"/>
          </p:cNvSpPr>
          <p:nvPr>
            <p:ph idx="1"/>
          </p:nvPr>
        </p:nvSpPr>
        <p:spPr/>
        <p:txBody>
          <a:bodyPr/>
          <a:lstStyle/>
          <a:p>
            <a:r>
              <a:rPr lang="en-US" dirty="0" smtClean="0"/>
              <a:t>Data characteristics</a:t>
            </a:r>
          </a:p>
          <a:p>
            <a:pPr lvl="1"/>
            <a:r>
              <a:rPr lang="en-US" dirty="0" smtClean="0"/>
              <a:t>high volume, variety, velocity, veracity</a:t>
            </a:r>
          </a:p>
          <a:p>
            <a:pPr lvl="1"/>
            <a:r>
              <a:rPr lang="en-US" dirty="0" smtClean="0"/>
              <a:t>multiple data sources</a:t>
            </a:r>
          </a:p>
          <a:p>
            <a:pPr lvl="1"/>
            <a:r>
              <a:rPr lang="en-US" dirty="0" smtClean="0"/>
              <a:t>data collection too large and/or too complex to be treated by traditional software</a:t>
            </a:r>
          </a:p>
          <a:p>
            <a:endParaRPr lang="en-US" dirty="0" smtClean="0"/>
          </a:p>
          <a:p>
            <a:r>
              <a:rPr lang="en-US" dirty="0" smtClean="0"/>
              <a:t>Characteristics of methods/techniques to </a:t>
            </a:r>
            <a:r>
              <a:rPr lang="en-US" dirty="0" err="1" smtClean="0"/>
              <a:t>analyse</a:t>
            </a:r>
            <a:r>
              <a:rPr lang="en-US" dirty="0" smtClean="0"/>
              <a:t> data</a:t>
            </a:r>
          </a:p>
          <a:p>
            <a:pPr lvl="1"/>
            <a:r>
              <a:rPr lang="en-US" dirty="0" smtClean="0"/>
              <a:t>data driven, looking for patterns and correlations</a:t>
            </a:r>
          </a:p>
          <a:p>
            <a:pPr lvl="1"/>
            <a:r>
              <a:rPr lang="en-US" dirty="0" smtClean="0"/>
              <a:t>rather than hypothesis driven, looking for causalities</a:t>
            </a:r>
          </a:p>
          <a:p>
            <a:pPr lvl="1"/>
            <a:endParaRPr lang="en-US" dirty="0"/>
          </a:p>
        </p:txBody>
      </p:sp>
      <p:sp>
        <p:nvSpPr>
          <p:cNvPr id="4" name="Tijdelijke aanduiding voor datum 3"/>
          <p:cNvSpPr>
            <a:spLocks noGrp="1"/>
          </p:cNvSpPr>
          <p:nvPr>
            <p:ph type="dt" sz="half" idx="10"/>
          </p:nvPr>
        </p:nvSpPr>
        <p:spPr/>
        <p:txBody>
          <a:bodyPr/>
          <a:lstStyle/>
          <a:p>
            <a:r>
              <a:rPr lang="en-US"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3</a:t>
            </a:fld>
            <a:endParaRPr lang="en-US" dirty="0"/>
          </a:p>
        </p:txBody>
      </p:sp>
    </p:spTree>
    <p:extLst>
      <p:ext uri="{BB962C8B-B14F-4D97-AF65-F5344CB8AC3E}">
        <p14:creationId xmlns:p14="http://schemas.microsoft.com/office/powerpoint/2010/main" val="3831362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Big data analysis components</a:t>
            </a:r>
            <a:endParaRPr lang="nl-BE" dirty="0"/>
          </a:p>
        </p:txBody>
      </p:sp>
      <p:sp>
        <p:nvSpPr>
          <p:cNvPr id="4" name="Tijdelijke aanduiding voor datum 3"/>
          <p:cNvSpPr>
            <a:spLocks noGrp="1"/>
          </p:cNvSpPr>
          <p:nvPr>
            <p:ph type="dt" sz="half" idx="10"/>
          </p:nvPr>
        </p:nvSpPr>
        <p:spPr/>
        <p:txBody>
          <a:bodyPr/>
          <a:lstStyle/>
          <a:p>
            <a:r>
              <a:rPr lang="en-US"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4</a:t>
            </a:fld>
            <a:endParaRPr lang="en-US" dirty="0"/>
          </a:p>
        </p:txBody>
      </p:sp>
      <p:sp>
        <p:nvSpPr>
          <p:cNvPr id="6" name="AutoShape 2" descr="An external file that holds a picture, illustration, etc.&#10;Object name is 13755_2013_14_Fig1_HTML.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16" y="1407741"/>
            <a:ext cx="7940483" cy="4645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kstvak 10"/>
          <p:cNvSpPr txBox="1"/>
          <p:nvPr/>
        </p:nvSpPr>
        <p:spPr>
          <a:xfrm>
            <a:off x="2811426" y="6291616"/>
            <a:ext cx="3873176" cy="369332"/>
          </a:xfrm>
          <a:prstGeom prst="rect">
            <a:avLst/>
          </a:prstGeom>
          <a:noFill/>
        </p:spPr>
        <p:txBody>
          <a:bodyPr wrap="none" rtlCol="0">
            <a:spAutoFit/>
          </a:bodyPr>
          <a:lstStyle/>
          <a:p>
            <a:r>
              <a:rPr lang="nl-BE" sz="1000" dirty="0"/>
              <a:t>Source: https://www.ncbi.nlm.nih.gov/pmc/articles/PMC4341817</a:t>
            </a:r>
            <a:r>
              <a:rPr lang="nl-BE" dirty="0"/>
              <a:t>/</a:t>
            </a:r>
          </a:p>
        </p:txBody>
      </p:sp>
    </p:spTree>
    <p:extLst>
      <p:ext uri="{BB962C8B-B14F-4D97-AF65-F5344CB8AC3E}">
        <p14:creationId xmlns:p14="http://schemas.microsoft.com/office/powerpoint/2010/main" val="37570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Big data analysis value chain</a:t>
            </a:r>
            <a:endParaRPr lang="nl-BE" dirty="0"/>
          </a:p>
        </p:txBody>
      </p:sp>
      <p:sp>
        <p:nvSpPr>
          <p:cNvPr id="7" name="Tijdelijke aanduiding voor inhoud 6"/>
          <p:cNvSpPr>
            <a:spLocks noGrp="1"/>
          </p:cNvSpPr>
          <p:nvPr>
            <p:ph idx="1"/>
          </p:nvPr>
        </p:nvSpPr>
        <p:spPr>
          <a:xfrm>
            <a:off x="457200" y="3043451"/>
            <a:ext cx="8229600" cy="3408497"/>
          </a:xfrm>
        </p:spPr>
        <p:txBody>
          <a:bodyPr/>
          <a:lstStyle/>
          <a:p>
            <a:r>
              <a:rPr lang="en-US" dirty="0" smtClean="0"/>
              <a:t>Iterative, rather than sequential process</a:t>
            </a:r>
          </a:p>
          <a:p>
            <a:r>
              <a:rPr lang="en-US" dirty="0" smtClean="0"/>
              <a:t>Use of data can be</a:t>
            </a:r>
          </a:p>
          <a:p>
            <a:pPr lvl="1"/>
            <a:r>
              <a:rPr lang="en-US" dirty="0" smtClean="0"/>
              <a:t>descriptive</a:t>
            </a:r>
          </a:p>
          <a:p>
            <a:pPr lvl="1"/>
            <a:r>
              <a:rPr lang="en-US" dirty="0" smtClean="0"/>
              <a:t>predictive</a:t>
            </a:r>
          </a:p>
          <a:p>
            <a:pPr lvl="1"/>
            <a:r>
              <a:rPr lang="en-US" dirty="0" smtClean="0"/>
              <a:t>prescriptive</a:t>
            </a:r>
          </a:p>
          <a:p>
            <a:r>
              <a:rPr lang="en-US" dirty="0" smtClean="0"/>
              <a:t>Need for appropriate measures to mitigate risks</a:t>
            </a:r>
          </a:p>
          <a:p>
            <a:pPr lvl="1"/>
            <a:r>
              <a:rPr lang="en-US" dirty="0" smtClean="0"/>
              <a:t>in all phases</a:t>
            </a:r>
          </a:p>
          <a:p>
            <a:pPr lvl="1"/>
            <a:r>
              <a:rPr lang="en-US" dirty="0" smtClean="0"/>
              <a:t>taking into account the type of use</a:t>
            </a:r>
            <a:endParaRPr lang="en-US" dirty="0"/>
          </a:p>
        </p:txBody>
      </p:sp>
      <p:sp>
        <p:nvSpPr>
          <p:cNvPr id="4" name="Tijdelijke aanduiding voor datum 3"/>
          <p:cNvSpPr>
            <a:spLocks noGrp="1"/>
          </p:cNvSpPr>
          <p:nvPr>
            <p:ph type="dt" sz="half" idx="10"/>
          </p:nvPr>
        </p:nvSpPr>
        <p:spPr/>
        <p:txBody>
          <a:bodyPr/>
          <a:lstStyle/>
          <a:p>
            <a:r>
              <a:rPr lang="en-US"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5</a:t>
            </a:fld>
            <a:endParaRPr lang="en-US" dirty="0"/>
          </a:p>
        </p:txBody>
      </p:sp>
      <p:graphicFrame>
        <p:nvGraphicFramePr>
          <p:cNvPr id="6" name="Diagram 5"/>
          <p:cNvGraphicFramePr/>
          <p:nvPr>
            <p:extLst>
              <p:ext uri="{D42A27DB-BD31-4B8C-83A1-F6EECF244321}">
                <p14:modId xmlns:p14="http://schemas.microsoft.com/office/powerpoint/2010/main" val="2102076752"/>
              </p:ext>
            </p:extLst>
          </p:nvPr>
        </p:nvGraphicFramePr>
        <p:xfrm>
          <a:off x="609600" y="1304867"/>
          <a:ext cx="8077200" cy="2183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0075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Big data analysis areas in health care</a:t>
            </a:r>
            <a:endParaRPr lang="nl-BE" dirty="0"/>
          </a:p>
        </p:txBody>
      </p:sp>
      <p:sp>
        <p:nvSpPr>
          <p:cNvPr id="3" name="Tijdelijke aanduiding voor inhoud 2"/>
          <p:cNvSpPr>
            <a:spLocks noGrp="1"/>
          </p:cNvSpPr>
          <p:nvPr>
            <p:ph idx="1"/>
          </p:nvPr>
        </p:nvSpPr>
        <p:spPr/>
        <p:txBody>
          <a:bodyPr/>
          <a:lstStyle/>
          <a:p>
            <a:r>
              <a:rPr lang="nl-BE" dirty="0" smtClean="0"/>
              <a:t>Support of </a:t>
            </a:r>
            <a:r>
              <a:rPr lang="nl-BE" dirty="0" err="1" smtClean="0"/>
              <a:t>clinical</a:t>
            </a:r>
            <a:r>
              <a:rPr lang="nl-BE" dirty="0" smtClean="0"/>
              <a:t> operations</a:t>
            </a:r>
          </a:p>
          <a:p>
            <a:pPr lvl="1"/>
            <a:r>
              <a:rPr lang="en-US" dirty="0" smtClean="0"/>
              <a:t>comparative effectiveness research to determine more clinically relevant and cost-effective ways to diagnose and treat patients</a:t>
            </a:r>
          </a:p>
          <a:p>
            <a:r>
              <a:rPr lang="en-US" dirty="0" smtClean="0"/>
              <a:t>R&amp;D</a:t>
            </a:r>
          </a:p>
          <a:p>
            <a:pPr lvl="1"/>
            <a:r>
              <a:rPr lang="en-US" dirty="0" smtClean="0"/>
              <a:t>predictive modeling to and produce a leaner, faster, more targeted R&amp;D pipeline in drugs and devices</a:t>
            </a:r>
          </a:p>
          <a:p>
            <a:pPr lvl="1"/>
            <a:r>
              <a:rPr lang="en-US" dirty="0" smtClean="0"/>
              <a:t>statistical tools to improve clinical trial design and patient recruitment</a:t>
            </a:r>
          </a:p>
          <a:p>
            <a:pPr lvl="1"/>
            <a:r>
              <a:rPr lang="en-US" dirty="0" smtClean="0"/>
              <a:t>analyzing clinical trials and patient records to identify follow-on indications and discover adverse effects before products reach the market</a:t>
            </a:r>
          </a:p>
        </p:txBody>
      </p:sp>
      <p:sp>
        <p:nvSpPr>
          <p:cNvPr id="6" name="Tijdelijke aanduiding voor datum 3"/>
          <p:cNvSpPr>
            <a:spLocks noGrp="1"/>
          </p:cNvSpPr>
          <p:nvPr>
            <p:ph type="dt" sz="half" idx="10"/>
          </p:nvPr>
        </p:nvSpPr>
        <p:spPr/>
        <p:txBody>
          <a:bodyPr/>
          <a:lstStyle/>
          <a:p>
            <a:r>
              <a:rPr lang="en-US"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6</a:t>
            </a:fld>
            <a:endParaRPr lang="en-US" dirty="0"/>
          </a:p>
        </p:txBody>
      </p:sp>
      <p:sp>
        <p:nvSpPr>
          <p:cNvPr id="7" name="Tekstvak 6"/>
          <p:cNvSpPr txBox="1"/>
          <p:nvPr/>
        </p:nvSpPr>
        <p:spPr>
          <a:xfrm>
            <a:off x="4121610" y="6346206"/>
            <a:ext cx="1213794" cy="246221"/>
          </a:xfrm>
          <a:prstGeom prst="rect">
            <a:avLst/>
          </a:prstGeom>
          <a:noFill/>
        </p:spPr>
        <p:txBody>
          <a:bodyPr wrap="none" rtlCol="0">
            <a:spAutoFit/>
          </a:bodyPr>
          <a:lstStyle/>
          <a:p>
            <a:r>
              <a:rPr lang="nl-BE" sz="1000" dirty="0"/>
              <a:t>Source: </a:t>
            </a:r>
            <a:r>
              <a:rPr lang="nl-BE" sz="1000" dirty="0" smtClean="0"/>
              <a:t>McKinsey</a:t>
            </a:r>
            <a:endParaRPr lang="nl-BE" dirty="0"/>
          </a:p>
        </p:txBody>
      </p:sp>
    </p:spTree>
    <p:extLst>
      <p:ext uri="{BB962C8B-B14F-4D97-AF65-F5344CB8AC3E}">
        <p14:creationId xmlns:p14="http://schemas.microsoft.com/office/powerpoint/2010/main" val="3469502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Big data analysis areas in health care</a:t>
            </a:r>
            <a:endParaRPr lang="nl-BE" dirty="0"/>
          </a:p>
        </p:txBody>
      </p:sp>
      <p:sp>
        <p:nvSpPr>
          <p:cNvPr id="3" name="Tijdelijke aanduiding voor inhoud 2"/>
          <p:cNvSpPr>
            <a:spLocks noGrp="1"/>
          </p:cNvSpPr>
          <p:nvPr>
            <p:ph idx="1"/>
          </p:nvPr>
        </p:nvSpPr>
        <p:spPr/>
        <p:txBody>
          <a:bodyPr/>
          <a:lstStyle/>
          <a:p>
            <a:r>
              <a:rPr lang="en-US" smtClean="0"/>
              <a:t>Public health</a:t>
            </a:r>
          </a:p>
          <a:p>
            <a:pPr lvl="1"/>
            <a:r>
              <a:rPr lang="en-US" smtClean="0"/>
              <a:t>analyzing disease patterns and tracking disease outbreaks and transmission</a:t>
            </a:r>
          </a:p>
          <a:p>
            <a:pPr lvl="1"/>
            <a:r>
              <a:rPr lang="en-US" smtClean="0"/>
              <a:t>faster development of more accurately targeted vaccines</a:t>
            </a:r>
          </a:p>
          <a:p>
            <a:pPr lvl="1"/>
            <a:r>
              <a:rPr lang="en-US" smtClean="0"/>
              <a:t>turning large amounts of data into actionable information that can be used to</a:t>
            </a:r>
          </a:p>
          <a:p>
            <a:pPr lvl="2"/>
            <a:r>
              <a:rPr lang="en-US" smtClean="0"/>
              <a:t>identify needs</a:t>
            </a:r>
          </a:p>
          <a:p>
            <a:pPr lvl="2"/>
            <a:r>
              <a:rPr lang="en-US" smtClean="0"/>
              <a:t>provide services</a:t>
            </a:r>
          </a:p>
          <a:p>
            <a:pPr lvl="2"/>
            <a:r>
              <a:rPr lang="en-US" smtClean="0"/>
              <a:t>predict and prevent crises</a:t>
            </a:r>
            <a:endParaRPr lang="en-US" dirty="0" smtClean="0"/>
          </a:p>
        </p:txBody>
      </p:sp>
      <p:sp>
        <p:nvSpPr>
          <p:cNvPr id="4" name="Tijdelijke aanduiding voor datum 3"/>
          <p:cNvSpPr>
            <a:spLocks noGrp="1"/>
          </p:cNvSpPr>
          <p:nvPr>
            <p:ph type="dt" sz="half" idx="10"/>
          </p:nvPr>
        </p:nvSpPr>
        <p:spPr/>
        <p:txBody>
          <a:bodyPr/>
          <a:lstStyle/>
          <a:p>
            <a:r>
              <a:rPr lang="en-US"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7</a:t>
            </a:fld>
            <a:endParaRPr lang="en-US" dirty="0"/>
          </a:p>
        </p:txBody>
      </p:sp>
      <p:sp>
        <p:nvSpPr>
          <p:cNvPr id="7" name="Tekstvak 6"/>
          <p:cNvSpPr txBox="1"/>
          <p:nvPr/>
        </p:nvSpPr>
        <p:spPr>
          <a:xfrm>
            <a:off x="4121610" y="6346206"/>
            <a:ext cx="1213794" cy="246221"/>
          </a:xfrm>
          <a:prstGeom prst="rect">
            <a:avLst/>
          </a:prstGeom>
          <a:noFill/>
        </p:spPr>
        <p:txBody>
          <a:bodyPr wrap="none" rtlCol="0">
            <a:spAutoFit/>
          </a:bodyPr>
          <a:lstStyle/>
          <a:p>
            <a:r>
              <a:rPr lang="nl-BE" sz="1000" dirty="0"/>
              <a:t>Source: </a:t>
            </a:r>
            <a:r>
              <a:rPr lang="nl-BE" sz="1000" dirty="0" smtClean="0"/>
              <a:t>McKinsey</a:t>
            </a:r>
            <a:endParaRPr lang="nl-BE" dirty="0"/>
          </a:p>
        </p:txBody>
      </p:sp>
    </p:spTree>
    <p:extLst>
      <p:ext uri="{BB962C8B-B14F-4D97-AF65-F5344CB8AC3E}">
        <p14:creationId xmlns:p14="http://schemas.microsoft.com/office/powerpoint/2010/main" val="3074637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Big data analysis areas in health care</a:t>
            </a:r>
            <a:endParaRPr lang="nl-BE" dirty="0"/>
          </a:p>
        </p:txBody>
      </p:sp>
      <p:sp>
        <p:nvSpPr>
          <p:cNvPr id="3" name="Tijdelijke aanduiding voor inhoud 2"/>
          <p:cNvSpPr>
            <a:spLocks noGrp="1"/>
          </p:cNvSpPr>
          <p:nvPr>
            <p:ph idx="1"/>
          </p:nvPr>
        </p:nvSpPr>
        <p:spPr/>
        <p:txBody>
          <a:bodyPr/>
          <a:lstStyle/>
          <a:p>
            <a:r>
              <a:rPr lang="en-US" smtClean="0"/>
              <a:t>Contribution to</a:t>
            </a:r>
          </a:p>
          <a:p>
            <a:pPr lvl="1"/>
            <a:r>
              <a:rPr lang="en-US" smtClean="0"/>
              <a:t>evidence-based medicine</a:t>
            </a:r>
          </a:p>
          <a:p>
            <a:pPr lvl="1"/>
            <a:r>
              <a:rPr lang="en-US" smtClean="0"/>
              <a:t>genomic analytics</a:t>
            </a:r>
          </a:p>
          <a:p>
            <a:pPr lvl="1"/>
            <a:r>
              <a:rPr lang="en-US" smtClean="0"/>
              <a:t>pre-adjudication fraud analysis</a:t>
            </a:r>
          </a:p>
          <a:p>
            <a:pPr lvl="1"/>
            <a:r>
              <a:rPr lang="en-US" smtClean="0"/>
              <a:t>device/remote monitoring</a:t>
            </a:r>
          </a:p>
          <a:p>
            <a:pPr lvl="1"/>
            <a:r>
              <a:rPr lang="en-US" smtClean="0"/>
              <a:t>patient profile analytics to identify individuals who would benefit from preventive care or lifestyle changes</a:t>
            </a:r>
          </a:p>
          <a:p>
            <a:endParaRPr lang="nl-BE" dirty="0"/>
          </a:p>
        </p:txBody>
      </p:sp>
      <p:sp>
        <p:nvSpPr>
          <p:cNvPr id="4" name="Tijdelijke aanduiding voor datum 3"/>
          <p:cNvSpPr>
            <a:spLocks noGrp="1"/>
          </p:cNvSpPr>
          <p:nvPr>
            <p:ph type="dt" sz="half" idx="10"/>
          </p:nvPr>
        </p:nvSpPr>
        <p:spPr/>
        <p:txBody>
          <a:bodyPr/>
          <a:lstStyle/>
          <a:p>
            <a:r>
              <a:rPr lang="en-US"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8</a:t>
            </a:fld>
            <a:endParaRPr lang="en-US" dirty="0"/>
          </a:p>
        </p:txBody>
      </p:sp>
      <p:sp>
        <p:nvSpPr>
          <p:cNvPr id="6" name="Tekstvak 5"/>
          <p:cNvSpPr txBox="1"/>
          <p:nvPr/>
        </p:nvSpPr>
        <p:spPr>
          <a:xfrm>
            <a:off x="4121610" y="6346206"/>
            <a:ext cx="1213794" cy="246221"/>
          </a:xfrm>
          <a:prstGeom prst="rect">
            <a:avLst/>
          </a:prstGeom>
          <a:noFill/>
        </p:spPr>
        <p:txBody>
          <a:bodyPr wrap="none" rtlCol="0">
            <a:spAutoFit/>
          </a:bodyPr>
          <a:lstStyle/>
          <a:p>
            <a:r>
              <a:rPr lang="nl-BE" sz="1000" dirty="0"/>
              <a:t>Source: </a:t>
            </a:r>
            <a:r>
              <a:rPr lang="nl-BE" sz="1000" dirty="0" smtClean="0"/>
              <a:t>McKinsey</a:t>
            </a:r>
            <a:endParaRPr lang="nl-BE" dirty="0"/>
          </a:p>
        </p:txBody>
      </p:sp>
    </p:spTree>
    <p:extLst>
      <p:ext uri="{BB962C8B-B14F-4D97-AF65-F5344CB8AC3E}">
        <p14:creationId xmlns:p14="http://schemas.microsoft.com/office/powerpoint/2010/main" val="372276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smtClean="0"/>
              <a:t>EU General Data Protection Regulation</a:t>
            </a:r>
            <a:endParaRPr lang="nl-BE" dirty="0"/>
          </a:p>
        </p:txBody>
      </p:sp>
      <p:sp>
        <p:nvSpPr>
          <p:cNvPr id="3" name="Tijdelijke aanduiding voor inhoud 2"/>
          <p:cNvSpPr>
            <a:spLocks noGrp="1"/>
          </p:cNvSpPr>
          <p:nvPr>
            <p:ph sz="half" idx="1"/>
          </p:nvPr>
        </p:nvSpPr>
        <p:spPr/>
        <p:txBody>
          <a:bodyPr/>
          <a:lstStyle/>
          <a:p>
            <a:r>
              <a:rPr lang="nl-BE" smtClean="0"/>
              <a:t>Main principles</a:t>
            </a:r>
          </a:p>
          <a:p>
            <a:pPr lvl="1"/>
            <a:r>
              <a:rPr lang="nl-BE" smtClean="0"/>
              <a:t>purpose limitation</a:t>
            </a:r>
          </a:p>
          <a:p>
            <a:pPr lvl="1"/>
            <a:r>
              <a:rPr lang="nl-BE" smtClean="0"/>
              <a:t>proportionality</a:t>
            </a:r>
          </a:p>
          <a:p>
            <a:pPr lvl="1"/>
            <a:r>
              <a:rPr lang="nl-BE" smtClean="0"/>
              <a:t>accuracy and data quality</a:t>
            </a:r>
          </a:p>
          <a:p>
            <a:pPr lvl="1"/>
            <a:r>
              <a:rPr lang="nl-BE" smtClean="0"/>
              <a:t>security</a:t>
            </a:r>
          </a:p>
          <a:p>
            <a:pPr lvl="1"/>
            <a:r>
              <a:rPr lang="nl-BE" smtClean="0"/>
              <a:t>transparancy</a:t>
            </a:r>
          </a:p>
          <a:p>
            <a:pPr lvl="1"/>
            <a:r>
              <a:rPr lang="nl-BE" smtClean="0"/>
              <a:t>accountability</a:t>
            </a:r>
            <a:endParaRPr lang="nl-BE" dirty="0" smtClean="0"/>
          </a:p>
        </p:txBody>
      </p:sp>
      <p:sp>
        <p:nvSpPr>
          <p:cNvPr id="18" name="Tijdelijke aanduiding voor inhoud 17"/>
          <p:cNvSpPr>
            <a:spLocks noGrp="1"/>
          </p:cNvSpPr>
          <p:nvPr>
            <p:ph sz="half" idx="2"/>
          </p:nvPr>
        </p:nvSpPr>
        <p:spPr/>
        <p:txBody>
          <a:bodyPr/>
          <a:lstStyle/>
          <a:p>
            <a:r>
              <a:rPr lang="nl-BE" smtClean="0"/>
              <a:t>Methodology</a:t>
            </a:r>
          </a:p>
          <a:p>
            <a:pPr lvl="1"/>
            <a:r>
              <a:rPr lang="nl-BE" smtClean="0"/>
              <a:t>risk based approach</a:t>
            </a:r>
          </a:p>
          <a:p>
            <a:pPr lvl="1"/>
            <a:r>
              <a:rPr lang="nl-BE" smtClean="0"/>
              <a:t>documentation duty</a:t>
            </a:r>
          </a:p>
          <a:p>
            <a:pPr lvl="1"/>
            <a:r>
              <a:rPr lang="nl-BE" smtClean="0"/>
              <a:t>privacy by design</a:t>
            </a:r>
          </a:p>
          <a:p>
            <a:pPr lvl="1"/>
            <a:r>
              <a:rPr lang="nl-BE" smtClean="0"/>
              <a:t>privacy by default</a:t>
            </a:r>
          </a:p>
          <a:p>
            <a:pPr lvl="1"/>
            <a:r>
              <a:rPr lang="nl-BE" smtClean="0"/>
              <a:t>codes of conduct</a:t>
            </a:r>
          </a:p>
          <a:p>
            <a:pPr lvl="1"/>
            <a:r>
              <a:rPr lang="nl-BE" smtClean="0"/>
              <a:t>certification</a:t>
            </a:r>
          </a:p>
          <a:p>
            <a:pPr lvl="1"/>
            <a:r>
              <a:rPr lang="nl-BE" smtClean="0"/>
              <a:t>additional measures for sensitive data</a:t>
            </a:r>
          </a:p>
          <a:p>
            <a:endParaRPr lang="nl-BE" dirty="0"/>
          </a:p>
        </p:txBody>
      </p:sp>
      <p:sp>
        <p:nvSpPr>
          <p:cNvPr id="4" name="Tijdelijke aanduiding voor datum 3"/>
          <p:cNvSpPr>
            <a:spLocks noGrp="1"/>
          </p:cNvSpPr>
          <p:nvPr>
            <p:ph type="dt" sz="half" idx="10"/>
          </p:nvPr>
        </p:nvSpPr>
        <p:spPr/>
        <p:txBody>
          <a:bodyPr/>
          <a:lstStyle/>
          <a:p>
            <a:r>
              <a:rPr lang="en-US" smtClean="0"/>
              <a:t>25/1/2017</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9</a:t>
            </a:fld>
            <a:endParaRPr lang="en-US" dirty="0"/>
          </a:p>
        </p:txBody>
      </p:sp>
    </p:spTree>
    <p:extLst>
      <p:ext uri="{BB962C8B-B14F-4D97-AF65-F5344CB8AC3E}">
        <p14:creationId xmlns:p14="http://schemas.microsoft.com/office/powerpoint/2010/main" val="5330757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4">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3E6E5A"/>
      </a:hlink>
      <a:folHlink>
        <a:srgbClr val="969696"/>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7105</TotalTime>
  <Words>1917</Words>
  <Application>Microsoft Office PowerPoint</Application>
  <PresentationFormat>Diavoorstelling (4:3)</PresentationFormat>
  <Paragraphs>364</Paragraphs>
  <Slides>25</Slides>
  <Notes>8</Notes>
  <HiddenSlides>0</HiddenSlides>
  <MMClips>0</MMClips>
  <ScaleCrop>false</ScaleCrop>
  <HeadingPairs>
    <vt:vector size="4" baseType="variant">
      <vt:variant>
        <vt:lpstr>Thema</vt:lpstr>
      </vt:variant>
      <vt:variant>
        <vt:i4>1</vt:i4>
      </vt:variant>
      <vt:variant>
        <vt:lpstr>Diatitels</vt:lpstr>
      </vt:variant>
      <vt:variant>
        <vt:i4>25</vt:i4>
      </vt:variant>
    </vt:vector>
  </HeadingPairs>
  <TitlesOfParts>
    <vt:vector size="26" baseType="lpstr">
      <vt:lpstr>Clarity</vt:lpstr>
      <vt:lpstr>Big data analysis in health care</vt:lpstr>
      <vt:lpstr>Outline</vt:lpstr>
      <vt:lpstr>Some characteristics of big data analysis</vt:lpstr>
      <vt:lpstr>Big data analysis components</vt:lpstr>
      <vt:lpstr>Big data analysis value chain</vt:lpstr>
      <vt:lpstr>Big data analysis areas in health care</vt:lpstr>
      <vt:lpstr>Big data analysis areas in health care</vt:lpstr>
      <vt:lpstr>Big data analysis areas in health care</vt:lpstr>
      <vt:lpstr>EU General Data Protection Regulation</vt:lpstr>
      <vt:lpstr>Some risks and how to manage them</vt:lpstr>
      <vt:lpstr>Some risks and how to manage them</vt:lpstr>
      <vt:lpstr>Mission of the eHealth platform</vt:lpstr>
      <vt:lpstr>10 Tasks of the eHealth platform</vt:lpstr>
      <vt:lpstr>10 Tasks of the eHealth platform</vt:lpstr>
      <vt:lpstr>10 Tasks of the eHealth platform</vt:lpstr>
      <vt:lpstr>Possible support by eHealth platform</vt:lpstr>
      <vt:lpstr>Governance of the eHealth platform</vt:lpstr>
      <vt:lpstr>eHealth platform: basic architecture</vt:lpstr>
      <vt:lpstr>eHealth platform: 10 basic services</vt:lpstr>
      <vt:lpstr>What the eHealth platform does NOT</vt:lpstr>
      <vt:lpstr>Possible support by HealthData.be platform</vt:lpstr>
      <vt:lpstr>Possible support by HealthData.be platform</vt:lpstr>
      <vt:lpstr>Possible support by HealthData.be platform</vt:lpstr>
      <vt:lpstr>Governance HealthData.be platform</vt:lpstr>
      <vt:lpstr>Thank you !  Any questions ?</vt:lpstr>
    </vt:vector>
  </TitlesOfParts>
  <Company>KSZ-BCSS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Plate-forme eHealth: état d'avancement et perspectives</dc:title>
  <dc:creator>Ann-Sophie Gewelt</dc:creator>
  <cp:lastModifiedBy>FRRO-XP</cp:lastModifiedBy>
  <cp:revision>426</cp:revision>
  <cp:lastPrinted>2015-01-05T10:57:53Z</cp:lastPrinted>
  <dcterms:created xsi:type="dcterms:W3CDTF">2014-04-14T09:14:56Z</dcterms:created>
  <dcterms:modified xsi:type="dcterms:W3CDTF">2017-01-25T07:47:06Z</dcterms:modified>
</cp:coreProperties>
</file>