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4" r:id="rId5"/>
  </p:sldMasterIdLst>
  <p:notesMasterIdLst>
    <p:notesMasterId r:id="rId98"/>
  </p:notesMasterIdLst>
  <p:handoutMasterIdLst>
    <p:handoutMasterId r:id="rId99"/>
  </p:handoutMasterIdLst>
  <p:sldIdLst>
    <p:sldId id="332" r:id="rId6"/>
    <p:sldId id="547" r:id="rId7"/>
    <p:sldId id="548" r:id="rId8"/>
    <p:sldId id="506" r:id="rId9"/>
    <p:sldId id="541" r:id="rId10"/>
    <p:sldId id="542" r:id="rId11"/>
    <p:sldId id="508" r:id="rId12"/>
    <p:sldId id="491" r:id="rId13"/>
    <p:sldId id="493" r:id="rId14"/>
    <p:sldId id="495" r:id="rId15"/>
    <p:sldId id="521" r:id="rId16"/>
    <p:sldId id="507" r:id="rId17"/>
    <p:sldId id="480" r:id="rId18"/>
    <p:sldId id="546" r:id="rId19"/>
    <p:sldId id="511" r:id="rId20"/>
    <p:sldId id="510" r:id="rId21"/>
    <p:sldId id="512" r:id="rId22"/>
    <p:sldId id="525" r:id="rId23"/>
    <p:sldId id="526" r:id="rId24"/>
    <p:sldId id="399" r:id="rId25"/>
    <p:sldId id="400" r:id="rId26"/>
    <p:sldId id="402" r:id="rId27"/>
    <p:sldId id="514" r:id="rId28"/>
    <p:sldId id="403" r:id="rId29"/>
    <p:sldId id="476" r:id="rId30"/>
    <p:sldId id="497" r:id="rId31"/>
    <p:sldId id="498" r:id="rId32"/>
    <p:sldId id="408" r:id="rId33"/>
    <p:sldId id="545" r:id="rId34"/>
    <p:sldId id="515" r:id="rId35"/>
    <p:sldId id="522" r:id="rId36"/>
    <p:sldId id="414" r:id="rId37"/>
    <p:sldId id="477" r:id="rId38"/>
    <p:sldId id="436" r:id="rId39"/>
    <p:sldId id="446" r:id="rId40"/>
    <p:sldId id="447" r:id="rId41"/>
    <p:sldId id="440" r:id="rId42"/>
    <p:sldId id="478" r:id="rId43"/>
    <p:sldId id="441" r:id="rId44"/>
    <p:sldId id="516" r:id="rId45"/>
    <p:sldId id="504" r:id="rId46"/>
    <p:sldId id="503" r:id="rId47"/>
    <p:sldId id="487" r:id="rId48"/>
    <p:sldId id="479" r:id="rId49"/>
    <p:sldId id="523" r:id="rId50"/>
    <p:sldId id="524" r:id="rId51"/>
    <p:sldId id="520" r:id="rId52"/>
    <p:sldId id="486" r:id="rId53"/>
    <p:sldId id="484" r:id="rId54"/>
    <p:sldId id="485" r:id="rId55"/>
    <p:sldId id="451" r:id="rId56"/>
    <p:sldId id="502" r:id="rId57"/>
    <p:sldId id="553" r:id="rId58"/>
    <p:sldId id="528" r:id="rId59"/>
    <p:sldId id="554" r:id="rId60"/>
    <p:sldId id="555" r:id="rId61"/>
    <p:sldId id="556" r:id="rId62"/>
    <p:sldId id="557" r:id="rId63"/>
    <p:sldId id="558" r:id="rId64"/>
    <p:sldId id="559" r:id="rId65"/>
    <p:sldId id="560" r:id="rId66"/>
    <p:sldId id="561" r:id="rId67"/>
    <p:sldId id="579" r:id="rId68"/>
    <p:sldId id="580" r:id="rId69"/>
    <p:sldId id="581" r:id="rId70"/>
    <p:sldId id="582" r:id="rId71"/>
    <p:sldId id="583" r:id="rId72"/>
    <p:sldId id="571" r:id="rId73"/>
    <p:sldId id="562" r:id="rId74"/>
    <p:sldId id="563" r:id="rId75"/>
    <p:sldId id="564" r:id="rId76"/>
    <p:sldId id="566" r:id="rId77"/>
    <p:sldId id="567" r:id="rId78"/>
    <p:sldId id="568" r:id="rId79"/>
    <p:sldId id="569" r:id="rId80"/>
    <p:sldId id="570" r:id="rId81"/>
    <p:sldId id="572" r:id="rId82"/>
    <p:sldId id="573" r:id="rId83"/>
    <p:sldId id="574" r:id="rId84"/>
    <p:sldId id="575" r:id="rId85"/>
    <p:sldId id="576" r:id="rId86"/>
    <p:sldId id="584" r:id="rId87"/>
    <p:sldId id="535" r:id="rId88"/>
    <p:sldId id="537" r:id="rId89"/>
    <p:sldId id="536" r:id="rId90"/>
    <p:sldId id="539" r:id="rId91"/>
    <p:sldId id="540" r:id="rId92"/>
    <p:sldId id="538" r:id="rId93"/>
    <p:sldId id="577" r:id="rId94"/>
    <p:sldId id="578" r:id="rId95"/>
    <p:sldId id="471" r:id="rId96"/>
    <p:sldId id="482" r:id="rId97"/>
  </p:sldIdLst>
  <p:sldSz cx="9144000" cy="6858000" type="screen4x3"/>
  <p:notesSz cx="9931400" cy="6794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00000"/>
    <a:srgbClr val="5DAF5D"/>
    <a:srgbClr val="008CB2"/>
    <a:srgbClr val="E83E00"/>
    <a:srgbClr val="0080BB"/>
    <a:srgbClr val="008B9A"/>
    <a:srgbClr val="048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1073" autoAdjust="0"/>
  </p:normalViewPr>
  <p:slideViewPr>
    <p:cSldViewPr>
      <p:cViewPr varScale="1">
        <p:scale>
          <a:sx n="119" d="100"/>
          <a:sy n="119" d="100"/>
        </p:scale>
        <p:origin x="-13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11448"/>
    </p:cViewPr>
  </p:sorterViewPr>
  <p:notesViewPr>
    <p:cSldViewPr showGuides="1">
      <p:cViewPr>
        <p:scale>
          <a:sx n="80" d="100"/>
          <a:sy n="80" d="100"/>
        </p:scale>
        <p:origin x="-2400" y="-780"/>
      </p:cViewPr>
      <p:guideLst>
        <p:guide orient="horz" pos="2140"/>
        <p:guide pos="312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01\AppData\Local\Temp\notesFFF692\MultiYear-2016-A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Aantal berichten</c:v>
                </c:pt>
              </c:strCache>
            </c:strRef>
          </c:tx>
          <c:marker>
            <c:symbol val="none"/>
          </c:marker>
          <c:cat>
            <c:numRef>
              <c:f>Sheet1!$B$1:$K$1</c:f>
              <c:numCache>
                <c:formatCode>General</c:formatCode>
                <c:ptCount val="10"/>
                <c:pt idx="0">
                  <c:v>2015</c:v>
                </c:pt>
                <c:pt idx="1">
                  <c:v>2014</c:v>
                </c:pt>
                <c:pt idx="2">
                  <c:v>2013</c:v>
                </c:pt>
                <c:pt idx="3">
                  <c:v>2012</c:v>
                </c:pt>
                <c:pt idx="4">
                  <c:v>2011</c:v>
                </c:pt>
                <c:pt idx="5">
                  <c:v>2010</c:v>
                </c:pt>
                <c:pt idx="6">
                  <c:v>2009</c:v>
                </c:pt>
                <c:pt idx="7">
                  <c:v>2008</c:v>
                </c:pt>
                <c:pt idx="8">
                  <c:v>2007</c:v>
                </c:pt>
                <c:pt idx="9">
                  <c:v>2006</c:v>
                </c:pt>
              </c:numCache>
            </c:numRef>
          </c:cat>
          <c:val>
            <c:numRef>
              <c:f>Sheet1!$B$3:$K$3</c:f>
              <c:numCache>
                <c:formatCode>General</c:formatCode>
                <c:ptCount val="10"/>
                <c:pt idx="0">
                  <c:v>1066221001.1400001</c:v>
                </c:pt>
                <c:pt idx="1">
                  <c:v>1005868869</c:v>
                </c:pt>
                <c:pt idx="2">
                  <c:v>945512286</c:v>
                </c:pt>
                <c:pt idx="3">
                  <c:v>784054996</c:v>
                </c:pt>
                <c:pt idx="4">
                  <c:v>722551944</c:v>
                </c:pt>
                <c:pt idx="5">
                  <c:v>699344915</c:v>
                </c:pt>
                <c:pt idx="6">
                  <c:v>806288690</c:v>
                </c:pt>
                <c:pt idx="7">
                  <c:v>685817242</c:v>
                </c:pt>
                <c:pt idx="8">
                  <c:v>656078395</c:v>
                </c:pt>
                <c:pt idx="9">
                  <c:v>511556218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994304"/>
        <c:axId val="188995840"/>
      </c:lineChar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ICT budget in €</c:v>
                </c:pt>
              </c:strCache>
            </c:strRef>
          </c:tx>
          <c:marker>
            <c:symbol val="none"/>
          </c:marker>
          <c:cat>
            <c:numRef>
              <c:f>Sheet1!$B$1:$K$1</c:f>
              <c:numCache>
                <c:formatCode>General</c:formatCode>
                <c:ptCount val="10"/>
                <c:pt idx="0">
                  <c:v>2015</c:v>
                </c:pt>
                <c:pt idx="1">
                  <c:v>2014</c:v>
                </c:pt>
                <c:pt idx="2">
                  <c:v>2013</c:v>
                </c:pt>
                <c:pt idx="3">
                  <c:v>2012</c:v>
                </c:pt>
                <c:pt idx="4">
                  <c:v>2011</c:v>
                </c:pt>
                <c:pt idx="5">
                  <c:v>2010</c:v>
                </c:pt>
                <c:pt idx="6">
                  <c:v>2009</c:v>
                </c:pt>
                <c:pt idx="7">
                  <c:v>2008</c:v>
                </c:pt>
                <c:pt idx="8">
                  <c:v>2007</c:v>
                </c:pt>
                <c:pt idx="9">
                  <c:v>2006</c:v>
                </c:pt>
              </c:numCache>
            </c:numRef>
          </c:cat>
          <c:val>
            <c:numRef>
              <c:f>Sheet1!$B$2:$K$2</c:f>
              <c:numCache>
                <c:formatCode>"€"\ #,##0</c:formatCode>
                <c:ptCount val="10"/>
                <c:pt idx="0">
                  <c:v>835892</c:v>
                </c:pt>
                <c:pt idx="1">
                  <c:v>1031671</c:v>
                </c:pt>
                <c:pt idx="2">
                  <c:v>1412850.41</c:v>
                </c:pt>
                <c:pt idx="3">
                  <c:v>1604952</c:v>
                </c:pt>
                <c:pt idx="4">
                  <c:v>1861930</c:v>
                </c:pt>
                <c:pt idx="5">
                  <c:v>3146838.16</c:v>
                </c:pt>
                <c:pt idx="6">
                  <c:v>3047050.7</c:v>
                </c:pt>
                <c:pt idx="7">
                  <c:v>3264786.88</c:v>
                </c:pt>
                <c:pt idx="8">
                  <c:v>2419883.0724999998</c:v>
                </c:pt>
                <c:pt idx="9">
                  <c:v>2072401.7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7758336"/>
        <c:axId val="87756800"/>
      </c:lineChart>
      <c:dateAx>
        <c:axId val="188994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8995840"/>
        <c:crosses val="autoZero"/>
        <c:auto val="0"/>
        <c:lblOffset val="100"/>
        <c:baseTimeUnit val="days"/>
      </c:dateAx>
      <c:valAx>
        <c:axId val="188995840"/>
        <c:scaling>
          <c:orientation val="minMax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crossAx val="188994304"/>
        <c:crosses val="autoZero"/>
        <c:crossBetween val="between"/>
      </c:valAx>
      <c:valAx>
        <c:axId val="87756800"/>
        <c:scaling>
          <c:orientation val="minMax"/>
        </c:scaling>
        <c:delete val="0"/>
        <c:axPos val="r"/>
        <c:numFmt formatCode="&quot;€&quot;\ #,##0" sourceLinked="1"/>
        <c:majorTickMark val="out"/>
        <c:minorTickMark val="none"/>
        <c:tickLblPos val="nextTo"/>
        <c:crossAx val="87758336"/>
        <c:crosses val="max"/>
        <c:crossBetween val="between"/>
      </c:valAx>
      <c:catAx>
        <c:axId val="877583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775680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E6B1F0ED-14C2-45FA-AB0C-39C561AEEE4A}" type="presOf" srcId="{27502387-F582-4A40-B777-66DE2CDCB914}" destId="{01F49767-8813-4424-8024-88DBF206BFDC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8A3637-3684-44E5-9A10-5F4B5C36144B}" type="doc">
      <dgm:prSet loTypeId="urn:microsoft.com/office/officeart/2005/8/layout/hList1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0675BF5-6A30-463F-BCCC-7325BA213CB0}">
      <dgm:prSet custT="1"/>
      <dgm:spPr/>
      <dgm:t>
        <a:bodyPr/>
        <a:lstStyle/>
        <a:p>
          <a:pPr rtl="0"/>
          <a:r>
            <a:rPr lang="nl-BE" sz="3600" dirty="0" err="1" smtClean="0"/>
            <a:t>Défis</a:t>
          </a:r>
          <a:endParaRPr lang="nl-BE" sz="3600" dirty="0"/>
        </a:p>
      </dgm:t>
    </dgm:pt>
    <dgm:pt modelId="{9F98DFF4-3924-4895-A6DB-5392D59636BC}" type="parTrans" cxnId="{5F36DACB-CDB9-4664-880E-ED806FA3C25A}">
      <dgm:prSet/>
      <dgm:spPr/>
      <dgm:t>
        <a:bodyPr/>
        <a:lstStyle/>
        <a:p>
          <a:endParaRPr lang="en-US"/>
        </a:p>
      </dgm:t>
    </dgm:pt>
    <dgm:pt modelId="{C196FDB1-7434-4BC8-8564-16B2F402BF78}" type="sibTrans" cxnId="{5F36DACB-CDB9-4664-880E-ED806FA3C25A}">
      <dgm:prSet/>
      <dgm:spPr/>
      <dgm:t>
        <a:bodyPr/>
        <a:lstStyle/>
        <a:p>
          <a:endParaRPr lang="en-US"/>
        </a:p>
      </dgm:t>
    </dgm:pt>
    <dgm:pt modelId="{9EC295CC-6447-4F8A-ACF1-9777618B0F2D}">
      <dgm:prSet/>
      <dgm:spPr/>
      <dgm:t>
        <a:bodyPr/>
        <a:lstStyle/>
        <a:p>
          <a:pPr rtl="0"/>
          <a:r>
            <a:rPr lang="nl-BE" dirty="0" err="1" smtClean="0"/>
            <a:t>Sécurité</a:t>
          </a:r>
          <a:endParaRPr lang="nl-BE" dirty="0"/>
        </a:p>
      </dgm:t>
    </dgm:pt>
    <dgm:pt modelId="{2E7026BF-E4D5-4D6A-B02F-E98BA808BDF2}" type="parTrans" cxnId="{5EE030F7-6B42-4A7E-B784-0A4E3B893ACF}">
      <dgm:prSet/>
      <dgm:spPr/>
      <dgm:t>
        <a:bodyPr/>
        <a:lstStyle/>
        <a:p>
          <a:endParaRPr lang="en-US"/>
        </a:p>
      </dgm:t>
    </dgm:pt>
    <dgm:pt modelId="{E6E7EC79-AA2E-4735-B24A-F7F6ADD9746F}" type="sibTrans" cxnId="{5EE030F7-6B42-4A7E-B784-0A4E3B893ACF}">
      <dgm:prSet/>
      <dgm:spPr/>
      <dgm:t>
        <a:bodyPr/>
        <a:lstStyle/>
        <a:p>
          <a:endParaRPr lang="en-US"/>
        </a:p>
      </dgm:t>
    </dgm:pt>
    <dgm:pt modelId="{CC7299B2-00E7-43E0-A481-9C3CFBA49986}">
      <dgm:prSet/>
      <dgm:spPr/>
      <dgm:t>
        <a:bodyPr/>
        <a:lstStyle/>
        <a:p>
          <a:r>
            <a:rPr lang="nl-BE" dirty="0" err="1" smtClean="0"/>
            <a:t>Confidentialité</a:t>
          </a:r>
          <a:endParaRPr dirty="0"/>
        </a:p>
      </dgm:t>
    </dgm:pt>
    <dgm:pt modelId="{ED4F5C25-A6D2-440D-AC1C-436338EAA9F4}" type="parTrans" cxnId="{243C162F-3ADA-4716-95BE-52DA4D24B72F}">
      <dgm:prSet/>
      <dgm:spPr/>
      <dgm:t>
        <a:bodyPr/>
        <a:lstStyle/>
        <a:p>
          <a:endParaRPr lang="en-GB"/>
        </a:p>
      </dgm:t>
    </dgm:pt>
    <dgm:pt modelId="{BA7077CF-0888-4328-B33C-231D2F8FEFC0}" type="sibTrans" cxnId="{243C162F-3ADA-4716-95BE-52DA4D24B72F}">
      <dgm:prSet/>
      <dgm:spPr/>
      <dgm:t>
        <a:bodyPr/>
        <a:lstStyle/>
        <a:p>
          <a:endParaRPr lang="en-GB"/>
        </a:p>
      </dgm:t>
    </dgm:pt>
    <dgm:pt modelId="{4BE8089C-AC18-465F-84F3-8EC2E87E75EE}">
      <dgm:prSet/>
      <dgm:spPr/>
      <dgm:t>
        <a:bodyPr/>
        <a:lstStyle/>
        <a:p>
          <a:r>
            <a:rPr dirty="0" err="1" smtClean="0"/>
            <a:t>Continu</a:t>
          </a:r>
          <a:r>
            <a:rPr lang="nl-BE" dirty="0" err="1" smtClean="0"/>
            <a:t>ité</a:t>
          </a:r>
          <a:endParaRPr lang="nl-BE" dirty="0"/>
        </a:p>
      </dgm:t>
    </dgm:pt>
    <dgm:pt modelId="{DD3A12E5-EC70-4D68-8BEF-E0A835A07028}" type="parTrans" cxnId="{EC914EAA-75F9-4C97-B4EA-0D312B7ED137}">
      <dgm:prSet/>
      <dgm:spPr/>
      <dgm:t>
        <a:bodyPr/>
        <a:lstStyle/>
        <a:p>
          <a:endParaRPr lang="en-GB"/>
        </a:p>
      </dgm:t>
    </dgm:pt>
    <dgm:pt modelId="{3177DAC6-4532-4A36-87D3-E263ECE016BF}" type="sibTrans" cxnId="{EC914EAA-75F9-4C97-B4EA-0D312B7ED137}">
      <dgm:prSet/>
      <dgm:spPr/>
      <dgm:t>
        <a:bodyPr/>
        <a:lstStyle/>
        <a:p>
          <a:endParaRPr lang="en-GB"/>
        </a:p>
      </dgm:t>
    </dgm:pt>
    <dgm:pt modelId="{A442147E-3FB5-406E-AD79-F4CEFEEF172C}">
      <dgm:prSet/>
      <dgm:spPr/>
      <dgm:t>
        <a:bodyPr/>
        <a:lstStyle/>
        <a:p>
          <a:r>
            <a:rPr lang="nl-BE" dirty="0" err="1" smtClean="0"/>
            <a:t>Connaissance</a:t>
          </a:r>
          <a:endParaRPr dirty="0"/>
        </a:p>
      </dgm:t>
    </dgm:pt>
    <dgm:pt modelId="{92DA622A-E776-4F6E-AEB6-4F7298B8FD33}" type="parTrans" cxnId="{3FF03A07-A8C6-4560-93E2-139BD1D128B7}">
      <dgm:prSet/>
      <dgm:spPr/>
      <dgm:t>
        <a:bodyPr/>
        <a:lstStyle/>
        <a:p>
          <a:endParaRPr lang="en-GB"/>
        </a:p>
      </dgm:t>
    </dgm:pt>
    <dgm:pt modelId="{D16689F3-4C48-44D0-BB2E-21218478189D}" type="sibTrans" cxnId="{3FF03A07-A8C6-4560-93E2-139BD1D128B7}">
      <dgm:prSet/>
      <dgm:spPr/>
      <dgm:t>
        <a:bodyPr/>
        <a:lstStyle/>
        <a:p>
          <a:endParaRPr lang="en-GB"/>
        </a:p>
      </dgm:t>
    </dgm:pt>
    <dgm:pt modelId="{7F94B6EE-E940-4BF8-9FCD-86835691750D}">
      <dgm:prSet/>
      <dgm:spPr/>
      <dgm:t>
        <a:bodyPr/>
        <a:lstStyle/>
        <a:p>
          <a:r>
            <a:rPr lang="nl-BE" dirty="0" smtClean="0"/>
            <a:t>Controle </a:t>
          </a:r>
          <a:r>
            <a:rPr lang="nl-BE" dirty="0" err="1" smtClean="0"/>
            <a:t>stratégique</a:t>
          </a:r>
          <a:r>
            <a:rPr dirty="0" smtClean="0"/>
            <a:t>  </a:t>
          </a:r>
          <a:endParaRPr lang="nl-BE" dirty="0"/>
        </a:p>
      </dgm:t>
    </dgm:pt>
    <dgm:pt modelId="{BC7966F2-AA5D-43F4-9127-040396FE6BA4}" type="parTrans" cxnId="{5A763549-9B30-4BCF-B93B-00D91A8603B8}">
      <dgm:prSet/>
      <dgm:spPr/>
      <dgm:t>
        <a:bodyPr/>
        <a:lstStyle/>
        <a:p>
          <a:endParaRPr lang="en-GB"/>
        </a:p>
      </dgm:t>
    </dgm:pt>
    <dgm:pt modelId="{2E176003-D09F-4246-8197-28944C872C5B}" type="sibTrans" cxnId="{5A763549-9B30-4BCF-B93B-00D91A8603B8}">
      <dgm:prSet/>
      <dgm:spPr/>
      <dgm:t>
        <a:bodyPr/>
        <a:lstStyle/>
        <a:p>
          <a:endParaRPr lang="en-GB"/>
        </a:p>
      </dgm:t>
    </dgm:pt>
    <dgm:pt modelId="{9634512C-E61C-47E9-8316-17039CBEE0C6}">
      <dgm:prSet custT="1"/>
      <dgm:spPr/>
      <dgm:t>
        <a:bodyPr/>
        <a:lstStyle/>
        <a:p>
          <a:pPr rtl="0"/>
          <a:r>
            <a:rPr lang="nl-BE" sz="3600" dirty="0" err="1" smtClean="0"/>
            <a:t>Opportunités</a:t>
          </a:r>
          <a:r>
            <a:rPr lang="nl-BE" sz="3600" dirty="0" smtClean="0"/>
            <a:t> </a:t>
          </a:r>
          <a:endParaRPr lang="nl-BE" sz="3600" dirty="0"/>
        </a:p>
      </dgm:t>
    </dgm:pt>
    <dgm:pt modelId="{2112AD8B-D139-4C08-B0B5-A9CFA5A9EC2B}" type="sibTrans" cxnId="{05D0C5BD-7CFC-4CC6-81C4-76ADEDA1112F}">
      <dgm:prSet/>
      <dgm:spPr/>
      <dgm:t>
        <a:bodyPr/>
        <a:lstStyle/>
        <a:p>
          <a:endParaRPr lang="en-US"/>
        </a:p>
      </dgm:t>
    </dgm:pt>
    <dgm:pt modelId="{DAAC38F8-0281-4002-937D-324721893B14}" type="parTrans" cxnId="{05D0C5BD-7CFC-4CC6-81C4-76ADEDA1112F}">
      <dgm:prSet/>
      <dgm:spPr/>
      <dgm:t>
        <a:bodyPr/>
        <a:lstStyle/>
        <a:p>
          <a:endParaRPr lang="en-US"/>
        </a:p>
      </dgm:t>
    </dgm:pt>
    <dgm:pt modelId="{292F29B3-4064-4D5E-9237-16A687B3BCCC}">
      <dgm:prSet/>
      <dgm:spPr/>
      <dgm:t>
        <a:bodyPr/>
        <a:lstStyle/>
        <a:p>
          <a:r>
            <a:rPr lang="nl-BE" dirty="0" err="1" smtClean="0"/>
            <a:t>Maîtrise</a:t>
          </a:r>
          <a:r>
            <a:rPr lang="nl-BE" dirty="0" smtClean="0"/>
            <a:t> des </a:t>
          </a:r>
          <a:r>
            <a:rPr lang="nl-BE" dirty="0" err="1" smtClean="0"/>
            <a:t>coûts</a:t>
          </a:r>
          <a:endParaRPr dirty="0"/>
        </a:p>
      </dgm:t>
    </dgm:pt>
    <dgm:pt modelId="{EA1AA80D-D284-44FB-847E-084FDD17FD8B}" type="sibTrans" cxnId="{C0442B50-C078-4E08-9806-C7A2AB1F3A54}">
      <dgm:prSet/>
      <dgm:spPr/>
      <dgm:t>
        <a:bodyPr/>
        <a:lstStyle/>
        <a:p>
          <a:endParaRPr lang="en-GB"/>
        </a:p>
      </dgm:t>
    </dgm:pt>
    <dgm:pt modelId="{01599353-3359-469C-B97D-03521C61CF4B}" type="parTrans" cxnId="{C0442B50-C078-4E08-9806-C7A2AB1F3A54}">
      <dgm:prSet/>
      <dgm:spPr/>
      <dgm:t>
        <a:bodyPr/>
        <a:lstStyle/>
        <a:p>
          <a:endParaRPr lang="en-GB"/>
        </a:p>
      </dgm:t>
    </dgm:pt>
    <dgm:pt modelId="{8D5D99A5-F19B-49D4-8590-91CE5ECFFFC2}">
      <dgm:prSet/>
      <dgm:spPr/>
      <dgm:t>
        <a:bodyPr/>
        <a:lstStyle/>
        <a:p>
          <a:r>
            <a:rPr lang="nl-BE" dirty="0" err="1" smtClean="0"/>
            <a:t>Collaboration</a:t>
          </a:r>
          <a:endParaRPr lang="nl-BE" dirty="0"/>
        </a:p>
      </dgm:t>
    </dgm:pt>
    <dgm:pt modelId="{6B932A0E-9D74-441D-A19C-D973B185DF85}" type="sibTrans" cxnId="{A2CA01D8-D87F-472C-9586-0C00454CF4E1}">
      <dgm:prSet/>
      <dgm:spPr/>
      <dgm:t>
        <a:bodyPr/>
        <a:lstStyle/>
        <a:p>
          <a:endParaRPr lang="en-GB"/>
        </a:p>
      </dgm:t>
    </dgm:pt>
    <dgm:pt modelId="{1B456A15-A31F-44F0-A81B-3DEC063B81D4}" type="parTrans" cxnId="{A2CA01D8-D87F-472C-9586-0C00454CF4E1}">
      <dgm:prSet/>
      <dgm:spPr/>
      <dgm:t>
        <a:bodyPr/>
        <a:lstStyle/>
        <a:p>
          <a:endParaRPr lang="en-GB"/>
        </a:p>
      </dgm:t>
    </dgm:pt>
    <dgm:pt modelId="{EB25E094-9C4C-4BCC-9A30-5E398003B320}">
      <dgm:prSet/>
      <dgm:spPr/>
      <dgm:t>
        <a:bodyPr/>
        <a:lstStyle/>
        <a:p>
          <a:r>
            <a:rPr dirty="0"/>
            <a:t>Self-service</a:t>
          </a:r>
          <a:endParaRPr lang="nl-BE" dirty="0" smtClean="0"/>
        </a:p>
      </dgm:t>
    </dgm:pt>
    <dgm:pt modelId="{DBDF2901-2517-46FA-8717-0652BAE770EF}" type="sibTrans" cxnId="{4E9E4C42-A850-48F4-8DCC-55EBAF0BEE8C}">
      <dgm:prSet/>
      <dgm:spPr/>
      <dgm:t>
        <a:bodyPr/>
        <a:lstStyle/>
        <a:p>
          <a:endParaRPr lang="en-GB"/>
        </a:p>
      </dgm:t>
    </dgm:pt>
    <dgm:pt modelId="{0A09CA47-7793-4201-A41A-929E9FB5A0DB}" type="parTrans" cxnId="{4E9E4C42-A850-48F4-8DCC-55EBAF0BEE8C}">
      <dgm:prSet/>
      <dgm:spPr/>
      <dgm:t>
        <a:bodyPr/>
        <a:lstStyle/>
        <a:p>
          <a:endParaRPr lang="en-GB"/>
        </a:p>
      </dgm:t>
    </dgm:pt>
    <dgm:pt modelId="{F7B8BE3E-EC52-433F-8932-8278C3E01037}">
      <dgm:prSet/>
      <dgm:spPr/>
      <dgm:t>
        <a:bodyPr/>
        <a:lstStyle/>
        <a:p>
          <a:r>
            <a:rPr lang="nl-BE" dirty="0" err="1" smtClean="0"/>
            <a:t>Effet</a:t>
          </a:r>
          <a:r>
            <a:rPr lang="nl-BE" dirty="0" smtClean="0"/>
            <a:t> </a:t>
          </a:r>
          <a:r>
            <a:rPr lang="nl-BE" dirty="0" err="1" smtClean="0"/>
            <a:t>d’échelle</a:t>
          </a:r>
          <a:endParaRPr dirty="0"/>
        </a:p>
      </dgm:t>
    </dgm:pt>
    <dgm:pt modelId="{EA58653D-F053-44CC-99E9-ABA6AC9D69A3}" type="sibTrans" cxnId="{BB8E1F94-F206-47F1-9E99-23BAA41F8509}">
      <dgm:prSet/>
      <dgm:spPr/>
      <dgm:t>
        <a:bodyPr/>
        <a:lstStyle/>
        <a:p>
          <a:endParaRPr lang="en-GB"/>
        </a:p>
      </dgm:t>
    </dgm:pt>
    <dgm:pt modelId="{4A04AD3D-6025-4001-835D-75272DF9BC01}" type="parTrans" cxnId="{BB8E1F94-F206-47F1-9E99-23BAA41F8509}">
      <dgm:prSet/>
      <dgm:spPr/>
      <dgm:t>
        <a:bodyPr/>
        <a:lstStyle/>
        <a:p>
          <a:endParaRPr lang="en-GB"/>
        </a:p>
      </dgm:t>
    </dgm:pt>
    <dgm:pt modelId="{32A969B1-1F84-48C7-8423-8D352327BF04}">
      <dgm:prSet/>
      <dgm:spPr/>
      <dgm:t>
        <a:bodyPr/>
        <a:lstStyle/>
        <a:p>
          <a:r>
            <a:rPr lang="nl-BE" dirty="0" err="1" smtClean="0"/>
            <a:t>Qualité</a:t>
          </a:r>
          <a:endParaRPr dirty="0"/>
        </a:p>
      </dgm:t>
    </dgm:pt>
    <dgm:pt modelId="{1EA2AEF5-5FED-404F-8E3A-16E361AC7B78}" type="sibTrans" cxnId="{020162CD-EBEC-4DAA-94C8-63388DCDDF67}">
      <dgm:prSet/>
      <dgm:spPr/>
      <dgm:t>
        <a:bodyPr/>
        <a:lstStyle/>
        <a:p>
          <a:endParaRPr lang="en-GB"/>
        </a:p>
      </dgm:t>
    </dgm:pt>
    <dgm:pt modelId="{D0172E33-3F46-4ED6-AB75-95D902FD48D2}" type="parTrans" cxnId="{020162CD-EBEC-4DAA-94C8-63388DCDDF67}">
      <dgm:prSet/>
      <dgm:spPr/>
      <dgm:t>
        <a:bodyPr/>
        <a:lstStyle/>
        <a:p>
          <a:endParaRPr lang="en-GB"/>
        </a:p>
      </dgm:t>
    </dgm:pt>
    <dgm:pt modelId="{ADEC2C73-3E26-4EE0-ABF8-609EE10494D8}">
      <dgm:prSet/>
      <dgm:spPr/>
      <dgm:t>
        <a:bodyPr/>
        <a:lstStyle/>
        <a:p>
          <a:pPr rtl="0"/>
          <a:r>
            <a:rPr dirty="0" err="1" smtClean="0"/>
            <a:t>Flexibili</a:t>
          </a:r>
          <a:r>
            <a:rPr lang="nl-BE" dirty="0" smtClean="0"/>
            <a:t>té</a:t>
          </a:r>
          <a:endParaRPr lang="nl-BE" b="1" dirty="0"/>
        </a:p>
      </dgm:t>
    </dgm:pt>
    <dgm:pt modelId="{81AFA94A-D6B5-4773-9356-912C1EE5DAFF}" type="sibTrans" cxnId="{3C749E42-8BC2-4450-A07A-BF570F9C81CE}">
      <dgm:prSet/>
      <dgm:spPr/>
      <dgm:t>
        <a:bodyPr/>
        <a:lstStyle/>
        <a:p>
          <a:endParaRPr lang="en-US"/>
        </a:p>
      </dgm:t>
    </dgm:pt>
    <dgm:pt modelId="{2063D6DF-92FB-4336-A118-519FE498DEE9}" type="parTrans" cxnId="{3C749E42-8BC2-4450-A07A-BF570F9C81CE}">
      <dgm:prSet/>
      <dgm:spPr/>
      <dgm:t>
        <a:bodyPr/>
        <a:lstStyle/>
        <a:p>
          <a:endParaRPr lang="en-US"/>
        </a:p>
      </dgm:t>
    </dgm:pt>
    <dgm:pt modelId="{2B73E981-B842-4BEA-A2C0-509F6D978567}" type="pres">
      <dgm:prSet presAssocID="{AB8A3637-3684-44E5-9A10-5F4B5C3614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13D971C7-C27A-48B1-8591-FF8061B8D539}" type="pres">
      <dgm:prSet presAssocID="{E0675BF5-6A30-463F-BCCC-7325BA213CB0}" presName="composite" presStyleCnt="0"/>
      <dgm:spPr/>
      <dgm:t>
        <a:bodyPr/>
        <a:lstStyle/>
        <a:p>
          <a:endParaRPr lang="en-US"/>
        </a:p>
      </dgm:t>
    </dgm:pt>
    <dgm:pt modelId="{C17315EE-2492-4F67-BC27-8FA2B2624ACB}" type="pres">
      <dgm:prSet presAssocID="{E0675BF5-6A30-463F-BCCC-7325BA213CB0}" presName="parTx" presStyleLbl="alignNode1" presStyleIdx="0" presStyleCnt="2" custLinFactX="14531" custLinFactNeighborX="100000" custLinFactNeighborY="-4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C07D37A6-CB37-4202-957D-F7DC1E6B4179}" type="pres">
      <dgm:prSet presAssocID="{E0675BF5-6A30-463F-BCCC-7325BA213CB0}" presName="desTx" presStyleLbl="alignAccFollowNode1" presStyleIdx="0" presStyleCnt="2" custLinFactX="14531" custLinFactNeighborX="100000" custLinFactNeighborY="441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72249B5-E59A-4069-8772-CDD68FDB595C}" type="pres">
      <dgm:prSet presAssocID="{C196FDB1-7434-4BC8-8564-16B2F402BF78}" presName="space" presStyleCnt="0"/>
      <dgm:spPr/>
      <dgm:t>
        <a:bodyPr/>
        <a:lstStyle/>
        <a:p>
          <a:endParaRPr lang="en-US"/>
        </a:p>
      </dgm:t>
    </dgm:pt>
    <dgm:pt modelId="{5F3F2DBF-108F-4FB2-91BE-020C6509EE90}" type="pres">
      <dgm:prSet presAssocID="{9634512C-E61C-47E9-8316-17039CBEE0C6}" presName="composite" presStyleCnt="0"/>
      <dgm:spPr/>
      <dgm:t>
        <a:bodyPr/>
        <a:lstStyle/>
        <a:p>
          <a:endParaRPr lang="en-US"/>
        </a:p>
      </dgm:t>
    </dgm:pt>
    <dgm:pt modelId="{41006EA0-1C35-4ADD-BA65-5F5F80C2EF6E}" type="pres">
      <dgm:prSet presAssocID="{9634512C-E61C-47E9-8316-17039CBEE0C6}" presName="parTx" presStyleLbl="alignNode1" presStyleIdx="1" presStyleCnt="2" custScaleX="107699" custLinFactX="-14806" custLinFactNeighborX="-100000" custLinFactNeighborY="-4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9700F79-E3C7-4DDC-921A-EAB47CBD965F}" type="pres">
      <dgm:prSet presAssocID="{9634512C-E61C-47E9-8316-17039CBEE0C6}" presName="desTx" presStyleLbl="alignAccFollowNode1" presStyleIdx="1" presStyleCnt="2" custScaleX="107411" custLinFactX="-14806" custLinFactNeighborX="-100000" custLinFactNeighborY="-31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E49E9ACA-E674-4232-B950-691C844A854F}" type="presOf" srcId="{7F94B6EE-E940-4BF8-9FCD-86835691750D}" destId="{C07D37A6-CB37-4202-957D-F7DC1E6B4179}" srcOrd="0" destOrd="4" presId="urn:microsoft.com/office/officeart/2005/8/layout/hList1"/>
    <dgm:cxn modelId="{05F67E10-8E01-4305-9A9C-E7B4BBDF3F1E}" type="presOf" srcId="{F7B8BE3E-EC52-433F-8932-8278C3E01037}" destId="{E9700F79-E3C7-4DDC-921A-EAB47CBD965F}" srcOrd="0" destOrd="2" presId="urn:microsoft.com/office/officeart/2005/8/layout/hList1"/>
    <dgm:cxn modelId="{A16B50F8-847F-45E4-8D6E-F61A12C816A5}" type="presOf" srcId="{A442147E-3FB5-406E-AD79-F4CEFEEF172C}" destId="{C07D37A6-CB37-4202-957D-F7DC1E6B4179}" srcOrd="0" destOrd="3" presId="urn:microsoft.com/office/officeart/2005/8/layout/hList1"/>
    <dgm:cxn modelId="{05D0C5BD-7CFC-4CC6-81C4-76ADEDA1112F}" srcId="{AB8A3637-3684-44E5-9A10-5F4B5C36144B}" destId="{9634512C-E61C-47E9-8316-17039CBEE0C6}" srcOrd="1" destOrd="0" parTransId="{DAAC38F8-0281-4002-937D-324721893B14}" sibTransId="{2112AD8B-D139-4C08-B0B5-A9CFA5A9EC2B}"/>
    <dgm:cxn modelId="{C0442B50-C078-4E08-9806-C7A2AB1F3A54}" srcId="{9634512C-E61C-47E9-8316-17039CBEE0C6}" destId="{292F29B3-4064-4D5E-9237-16A687B3BCCC}" srcOrd="5" destOrd="0" parTransId="{01599353-3359-469C-B97D-03521C61CF4B}" sibTransId="{EA1AA80D-D284-44FB-847E-084FDD17FD8B}"/>
    <dgm:cxn modelId="{020162CD-EBEC-4DAA-94C8-63388DCDDF67}" srcId="{9634512C-E61C-47E9-8316-17039CBEE0C6}" destId="{32A969B1-1F84-48C7-8423-8D352327BF04}" srcOrd="1" destOrd="0" parTransId="{D0172E33-3F46-4ED6-AB75-95D902FD48D2}" sibTransId="{1EA2AEF5-5FED-404F-8E3A-16E361AC7B78}"/>
    <dgm:cxn modelId="{77CA3A0B-4532-4439-A61E-4EA3577A4499}" type="presOf" srcId="{292F29B3-4064-4D5E-9237-16A687B3BCCC}" destId="{E9700F79-E3C7-4DDC-921A-EAB47CBD965F}" srcOrd="0" destOrd="5" presId="urn:microsoft.com/office/officeart/2005/8/layout/hList1"/>
    <dgm:cxn modelId="{A2CA01D8-D87F-472C-9586-0C00454CF4E1}" srcId="{9634512C-E61C-47E9-8316-17039CBEE0C6}" destId="{8D5D99A5-F19B-49D4-8590-91CE5ECFFFC2}" srcOrd="4" destOrd="0" parTransId="{1B456A15-A31F-44F0-A81B-3DEC063B81D4}" sibTransId="{6B932A0E-9D74-441D-A19C-D973B185DF85}"/>
    <dgm:cxn modelId="{87262193-D18E-4ACF-AD69-DCCFDB95BAEB}" type="presOf" srcId="{9EC295CC-6447-4F8A-ACF1-9777618B0F2D}" destId="{C07D37A6-CB37-4202-957D-F7DC1E6B4179}" srcOrd="0" destOrd="0" presId="urn:microsoft.com/office/officeart/2005/8/layout/hList1"/>
    <dgm:cxn modelId="{545B7C5E-6855-4946-A496-C0B9CE13C3E7}" type="presOf" srcId="{4BE8089C-AC18-465F-84F3-8EC2E87E75EE}" destId="{C07D37A6-CB37-4202-957D-F7DC1E6B4179}" srcOrd="0" destOrd="2" presId="urn:microsoft.com/office/officeart/2005/8/layout/hList1"/>
    <dgm:cxn modelId="{BB8E1F94-F206-47F1-9E99-23BAA41F8509}" srcId="{9634512C-E61C-47E9-8316-17039CBEE0C6}" destId="{F7B8BE3E-EC52-433F-8932-8278C3E01037}" srcOrd="2" destOrd="0" parTransId="{4A04AD3D-6025-4001-835D-75272DF9BC01}" sibTransId="{EA58653D-F053-44CC-99E9-ABA6AC9D69A3}"/>
    <dgm:cxn modelId="{3C749E42-8BC2-4450-A07A-BF570F9C81CE}" srcId="{9634512C-E61C-47E9-8316-17039CBEE0C6}" destId="{ADEC2C73-3E26-4EE0-ABF8-609EE10494D8}" srcOrd="0" destOrd="0" parTransId="{2063D6DF-92FB-4336-A118-519FE498DEE9}" sibTransId="{81AFA94A-D6B5-4773-9356-912C1EE5DAFF}"/>
    <dgm:cxn modelId="{EC914EAA-75F9-4C97-B4EA-0D312B7ED137}" srcId="{E0675BF5-6A30-463F-BCCC-7325BA213CB0}" destId="{4BE8089C-AC18-465F-84F3-8EC2E87E75EE}" srcOrd="2" destOrd="0" parTransId="{DD3A12E5-EC70-4D68-8BEF-E0A835A07028}" sibTransId="{3177DAC6-4532-4A36-87D3-E263ECE016BF}"/>
    <dgm:cxn modelId="{3FF03A07-A8C6-4560-93E2-139BD1D128B7}" srcId="{E0675BF5-6A30-463F-BCCC-7325BA213CB0}" destId="{A442147E-3FB5-406E-AD79-F4CEFEEF172C}" srcOrd="3" destOrd="0" parTransId="{92DA622A-E776-4F6E-AEB6-4F7298B8FD33}" sibTransId="{D16689F3-4C48-44D0-BB2E-21218478189D}"/>
    <dgm:cxn modelId="{84EF5A78-0969-47EA-A5D3-C434CB06458D}" type="presOf" srcId="{EB25E094-9C4C-4BCC-9A30-5E398003B320}" destId="{E9700F79-E3C7-4DDC-921A-EAB47CBD965F}" srcOrd="0" destOrd="3" presId="urn:microsoft.com/office/officeart/2005/8/layout/hList1"/>
    <dgm:cxn modelId="{A10468F9-C481-42EC-BEC5-0185BEA0EE03}" type="presOf" srcId="{8D5D99A5-F19B-49D4-8590-91CE5ECFFFC2}" destId="{E9700F79-E3C7-4DDC-921A-EAB47CBD965F}" srcOrd="0" destOrd="4" presId="urn:microsoft.com/office/officeart/2005/8/layout/hList1"/>
    <dgm:cxn modelId="{5F36DACB-CDB9-4664-880E-ED806FA3C25A}" srcId="{AB8A3637-3684-44E5-9A10-5F4B5C36144B}" destId="{E0675BF5-6A30-463F-BCCC-7325BA213CB0}" srcOrd="0" destOrd="0" parTransId="{9F98DFF4-3924-4895-A6DB-5392D59636BC}" sibTransId="{C196FDB1-7434-4BC8-8564-16B2F402BF78}"/>
    <dgm:cxn modelId="{243C162F-3ADA-4716-95BE-52DA4D24B72F}" srcId="{E0675BF5-6A30-463F-BCCC-7325BA213CB0}" destId="{CC7299B2-00E7-43E0-A481-9C3CFBA49986}" srcOrd="1" destOrd="0" parTransId="{ED4F5C25-A6D2-440D-AC1C-436338EAA9F4}" sibTransId="{BA7077CF-0888-4328-B33C-231D2F8FEFC0}"/>
    <dgm:cxn modelId="{4607AF53-8D5D-4F3D-A922-69C94E55A230}" type="presOf" srcId="{AB8A3637-3684-44E5-9A10-5F4B5C36144B}" destId="{2B73E981-B842-4BEA-A2C0-509F6D978567}" srcOrd="0" destOrd="0" presId="urn:microsoft.com/office/officeart/2005/8/layout/hList1"/>
    <dgm:cxn modelId="{5A763549-9B30-4BCF-B93B-00D91A8603B8}" srcId="{E0675BF5-6A30-463F-BCCC-7325BA213CB0}" destId="{7F94B6EE-E940-4BF8-9FCD-86835691750D}" srcOrd="4" destOrd="0" parTransId="{BC7966F2-AA5D-43F4-9127-040396FE6BA4}" sibTransId="{2E176003-D09F-4246-8197-28944C872C5B}"/>
    <dgm:cxn modelId="{4EB77388-1A77-4D34-9821-E4AC1A7F9AED}" type="presOf" srcId="{32A969B1-1F84-48C7-8423-8D352327BF04}" destId="{E9700F79-E3C7-4DDC-921A-EAB47CBD965F}" srcOrd="0" destOrd="1" presId="urn:microsoft.com/office/officeart/2005/8/layout/hList1"/>
    <dgm:cxn modelId="{7C1A610A-33C6-4866-8834-33CADA4FB740}" type="presOf" srcId="{ADEC2C73-3E26-4EE0-ABF8-609EE10494D8}" destId="{E9700F79-E3C7-4DDC-921A-EAB47CBD965F}" srcOrd="0" destOrd="0" presId="urn:microsoft.com/office/officeart/2005/8/layout/hList1"/>
    <dgm:cxn modelId="{5EE030F7-6B42-4A7E-B784-0A4E3B893ACF}" srcId="{E0675BF5-6A30-463F-BCCC-7325BA213CB0}" destId="{9EC295CC-6447-4F8A-ACF1-9777618B0F2D}" srcOrd="0" destOrd="0" parTransId="{2E7026BF-E4D5-4D6A-B02F-E98BA808BDF2}" sibTransId="{E6E7EC79-AA2E-4735-B24A-F7F6ADD9746F}"/>
    <dgm:cxn modelId="{4E9E4C42-A850-48F4-8DCC-55EBAF0BEE8C}" srcId="{9634512C-E61C-47E9-8316-17039CBEE0C6}" destId="{EB25E094-9C4C-4BCC-9A30-5E398003B320}" srcOrd="3" destOrd="0" parTransId="{0A09CA47-7793-4201-A41A-929E9FB5A0DB}" sibTransId="{DBDF2901-2517-46FA-8717-0652BAE770EF}"/>
    <dgm:cxn modelId="{5032AEB7-2437-43C4-8218-F0FF0719D96E}" type="presOf" srcId="{9634512C-E61C-47E9-8316-17039CBEE0C6}" destId="{41006EA0-1C35-4ADD-BA65-5F5F80C2EF6E}" srcOrd="0" destOrd="0" presId="urn:microsoft.com/office/officeart/2005/8/layout/hList1"/>
    <dgm:cxn modelId="{FC6D47C1-8C46-4AA6-9BCC-304D6072B2BE}" type="presOf" srcId="{E0675BF5-6A30-463F-BCCC-7325BA213CB0}" destId="{C17315EE-2492-4F67-BC27-8FA2B2624ACB}" srcOrd="0" destOrd="0" presId="urn:microsoft.com/office/officeart/2005/8/layout/hList1"/>
    <dgm:cxn modelId="{A1C58DB2-1A3E-4326-8899-805B0759B94D}" type="presOf" srcId="{CC7299B2-00E7-43E0-A481-9C3CFBA49986}" destId="{C07D37A6-CB37-4202-957D-F7DC1E6B4179}" srcOrd="0" destOrd="1" presId="urn:microsoft.com/office/officeart/2005/8/layout/hList1"/>
    <dgm:cxn modelId="{8E399EA5-5B54-4F35-8F52-1DE6EA0412C5}" type="presParOf" srcId="{2B73E981-B842-4BEA-A2C0-509F6D978567}" destId="{13D971C7-C27A-48B1-8591-FF8061B8D539}" srcOrd="0" destOrd="0" presId="urn:microsoft.com/office/officeart/2005/8/layout/hList1"/>
    <dgm:cxn modelId="{EC965126-7C97-4831-A515-A07FDA26F306}" type="presParOf" srcId="{13D971C7-C27A-48B1-8591-FF8061B8D539}" destId="{C17315EE-2492-4F67-BC27-8FA2B2624ACB}" srcOrd="0" destOrd="0" presId="urn:microsoft.com/office/officeart/2005/8/layout/hList1"/>
    <dgm:cxn modelId="{468640AE-47B2-4DA3-8BC0-6435107469A0}" type="presParOf" srcId="{13D971C7-C27A-48B1-8591-FF8061B8D539}" destId="{C07D37A6-CB37-4202-957D-F7DC1E6B4179}" srcOrd="1" destOrd="0" presId="urn:microsoft.com/office/officeart/2005/8/layout/hList1"/>
    <dgm:cxn modelId="{AAB6A2F5-125B-40AF-8ADC-FD5172D09F60}" type="presParOf" srcId="{2B73E981-B842-4BEA-A2C0-509F6D978567}" destId="{272249B5-E59A-4069-8772-CDD68FDB595C}" srcOrd="1" destOrd="0" presId="urn:microsoft.com/office/officeart/2005/8/layout/hList1"/>
    <dgm:cxn modelId="{47262DE5-EE98-4324-B141-232E15E2EC2A}" type="presParOf" srcId="{2B73E981-B842-4BEA-A2C0-509F6D978567}" destId="{5F3F2DBF-108F-4FB2-91BE-020C6509EE90}" srcOrd="2" destOrd="0" presId="urn:microsoft.com/office/officeart/2005/8/layout/hList1"/>
    <dgm:cxn modelId="{DB675376-B4B9-4A0E-9070-783716BB7E62}" type="presParOf" srcId="{5F3F2DBF-108F-4FB2-91BE-020C6509EE90}" destId="{41006EA0-1C35-4ADD-BA65-5F5F80C2EF6E}" srcOrd="0" destOrd="0" presId="urn:microsoft.com/office/officeart/2005/8/layout/hList1"/>
    <dgm:cxn modelId="{646CB7F3-B5A7-4B3B-928B-2AB05C06F97A}" type="presParOf" srcId="{5F3F2DBF-108F-4FB2-91BE-020C6509EE90}" destId="{E9700F79-E3C7-4DDC-921A-EAB47CBD965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17CABF-C4D3-4E46-8CB2-F1BF8C0DDA94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D8B4D9-92FF-4D1C-8111-B74FCEAD93D0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Regering</a:t>
          </a:r>
          <a:endParaRPr lang="nl-BE" sz="1600" dirty="0"/>
        </a:p>
      </dgm:t>
    </dgm:pt>
    <dgm:pt modelId="{87D37558-7AA3-40EE-897D-AC94FFD5C4C6}" type="parTrans" cxnId="{8172E3DD-15EF-49DD-BD74-87E7CCA52130}">
      <dgm:prSet/>
      <dgm:spPr/>
      <dgm:t>
        <a:bodyPr/>
        <a:lstStyle/>
        <a:p>
          <a:endParaRPr lang="en-US" sz="2400"/>
        </a:p>
      </dgm:t>
    </dgm:pt>
    <dgm:pt modelId="{F7F5AE2F-164C-4CBD-B1F1-34D03D93B765}" type="sibTrans" cxnId="{8172E3DD-15EF-49DD-BD74-87E7CCA52130}">
      <dgm:prSet/>
      <dgm:spPr/>
      <dgm:t>
        <a:bodyPr/>
        <a:lstStyle/>
        <a:p>
          <a:endParaRPr lang="en-US" sz="2400"/>
        </a:p>
      </dgm:t>
    </dgm:pt>
    <dgm:pt modelId="{38B411DE-4B5E-4B7B-8930-D6C1F48E34F0}">
      <dgm:prSet phldrT="[Text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G-Cloud Operations &amp; </a:t>
          </a:r>
          <a:r>
            <a:rPr lang="en-GB" sz="1600" noProof="0" dirty="0" smtClean="0"/>
            <a:t>Programme </a:t>
          </a:r>
          <a:r>
            <a:rPr lang="nl-BE" sz="1600" dirty="0" smtClean="0"/>
            <a:t>Board</a:t>
          </a:r>
          <a:endParaRPr lang="nl-BE" sz="1600" dirty="0"/>
        </a:p>
      </dgm:t>
    </dgm:pt>
    <dgm:pt modelId="{40032254-4C80-4E86-82B3-8A87108DAC90}" type="sibTrans" cxnId="{C12819EF-AE26-4267-933A-E40223B8A5CC}">
      <dgm:prSet/>
      <dgm:spPr/>
      <dgm:t>
        <a:bodyPr/>
        <a:lstStyle/>
        <a:p>
          <a:endParaRPr lang="en-US" sz="2400"/>
        </a:p>
      </dgm:t>
    </dgm:pt>
    <dgm:pt modelId="{8931F1E0-7628-4BEB-84A4-BC1CEF98712D}" type="parTrans" cxnId="{C12819EF-AE26-4267-933A-E40223B8A5CC}">
      <dgm:prSet/>
      <dgm:spPr/>
      <dgm:t>
        <a:bodyPr/>
        <a:lstStyle/>
        <a:p>
          <a:endParaRPr lang="en-US" sz="2400"/>
        </a:p>
      </dgm:t>
    </dgm:pt>
    <dgm:pt modelId="{AF21F6B1-F4B5-49AB-AA90-887358530BF3}">
      <dgm:prSet phldrT="[Text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600" dirty="0" smtClean="0"/>
            <a:t>G-Cloud Strategic Board</a:t>
          </a:r>
        </a:p>
      </dgm:t>
    </dgm:pt>
    <dgm:pt modelId="{BBA71D42-7F51-481E-ABE0-20A25BF91406}" type="sibTrans" cxnId="{29D448B6-3171-44EA-8497-8C788FE2CE05}">
      <dgm:prSet/>
      <dgm:spPr/>
      <dgm:t>
        <a:bodyPr/>
        <a:lstStyle/>
        <a:p>
          <a:endParaRPr lang="en-US" sz="2400"/>
        </a:p>
      </dgm:t>
    </dgm:pt>
    <dgm:pt modelId="{36C890F9-09F1-4E78-8C45-63FE13A49FCE}" type="parTrans" cxnId="{29D448B6-3171-44EA-8497-8C788FE2CE05}">
      <dgm:prSet/>
      <dgm:spPr/>
      <dgm:t>
        <a:bodyPr/>
        <a:lstStyle/>
        <a:p>
          <a:endParaRPr lang="en-US" sz="2400"/>
        </a:p>
      </dgm:t>
    </dgm:pt>
    <dgm:pt modelId="{F430EE30-5580-4F71-8518-C178E57E206D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FODs/PODs</a:t>
          </a:r>
          <a:r>
            <a:rPr dirty="0"/>
            <a:t/>
          </a:r>
          <a:br>
            <a:rPr dirty="0"/>
          </a:br>
          <a:r>
            <a:rPr lang="nl-BE" sz="1600" dirty="0" smtClean="0"/>
            <a:t>(Horizontale FOD, FOD FIN, Belnet, …)</a:t>
          </a:r>
          <a:endParaRPr lang="nl-BE" sz="1600" dirty="0"/>
        </a:p>
      </dgm:t>
    </dgm:pt>
    <dgm:pt modelId="{8EAB2EAF-293E-4BF8-B15C-04C4020C711D}" type="parTrans" cxnId="{BA1711C6-F7C1-47B3-85DA-41D052D91703}">
      <dgm:prSet/>
      <dgm:spPr/>
      <dgm:t>
        <a:bodyPr/>
        <a:lstStyle/>
        <a:p>
          <a:endParaRPr lang="en-US" sz="2400"/>
        </a:p>
      </dgm:t>
    </dgm:pt>
    <dgm:pt modelId="{B517E046-FDC5-4868-BFD0-BF88BB8ADA5F}" type="sibTrans" cxnId="{BA1711C6-F7C1-47B3-85DA-41D052D91703}">
      <dgm:prSet/>
      <dgm:spPr/>
      <dgm:t>
        <a:bodyPr/>
        <a:lstStyle/>
        <a:p>
          <a:endParaRPr lang="en-US" sz="2400"/>
        </a:p>
      </dgm:t>
    </dgm:pt>
    <dgm:pt modelId="{10BCECCC-3286-41B1-BE04-C771606F7820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OISZ/ION (KSZ, ...)</a:t>
          </a:r>
          <a:endParaRPr lang="nl-BE" sz="1600" dirty="0"/>
        </a:p>
      </dgm:t>
    </dgm:pt>
    <dgm:pt modelId="{B7D6A699-EE8D-44A7-B75B-34C841BCA3B8}" type="parTrans" cxnId="{74C09B2B-C49D-443D-A64B-6E9EC157AC05}">
      <dgm:prSet/>
      <dgm:spPr/>
      <dgm:t>
        <a:bodyPr/>
        <a:lstStyle/>
        <a:p>
          <a:endParaRPr lang="en-US" sz="2400"/>
        </a:p>
      </dgm:t>
    </dgm:pt>
    <dgm:pt modelId="{D8DACB58-054E-4FCA-8191-9AD2432E5A87}" type="sibTrans" cxnId="{74C09B2B-C49D-443D-A64B-6E9EC157AC05}">
      <dgm:prSet/>
      <dgm:spPr/>
      <dgm:t>
        <a:bodyPr/>
        <a:lstStyle/>
        <a:p>
          <a:endParaRPr lang="en-US" sz="2400"/>
        </a:p>
      </dgm:t>
    </dgm:pt>
    <dgm:pt modelId="{5F2AE96D-6AA0-4924-A53B-2425DDED6264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en-US" sz="1600" dirty="0" smtClean="0"/>
            <a:t>Vereniging van FODs/PODs/ ION</a:t>
          </a:r>
          <a:endParaRPr lang="nl-BE" sz="1600" dirty="0"/>
        </a:p>
      </dgm:t>
    </dgm:pt>
    <dgm:pt modelId="{E3046455-3174-4E7D-81DB-C305D1125A45}" type="parTrans" cxnId="{85970516-D158-4413-97AC-8933BFF15FBD}">
      <dgm:prSet/>
      <dgm:spPr/>
      <dgm:t>
        <a:bodyPr/>
        <a:lstStyle/>
        <a:p>
          <a:endParaRPr lang="en-US" sz="2400"/>
        </a:p>
      </dgm:t>
    </dgm:pt>
    <dgm:pt modelId="{02032209-A947-4267-B9BC-2023FE66DEF3}" type="sibTrans" cxnId="{85970516-D158-4413-97AC-8933BFF15FBD}">
      <dgm:prSet/>
      <dgm:spPr/>
      <dgm:t>
        <a:bodyPr/>
        <a:lstStyle/>
        <a:p>
          <a:endParaRPr lang="en-US" sz="2400"/>
        </a:p>
      </dgm:t>
    </dgm:pt>
    <dgm:pt modelId="{D5877657-DD1C-4DF1-9C8B-74C149441555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Privé-ICT-firma’s o.l.v. FOD/OISZ/... </a:t>
          </a:r>
          <a:endParaRPr lang="nl-BE" sz="1600" dirty="0"/>
        </a:p>
      </dgm:t>
    </dgm:pt>
    <dgm:pt modelId="{F7CFAA3F-3ECE-4546-92EE-B235278F1C15}" type="parTrans" cxnId="{11453AD5-D6AE-4645-90E2-52428AD3390E}">
      <dgm:prSet/>
      <dgm:spPr/>
      <dgm:t>
        <a:bodyPr/>
        <a:lstStyle/>
        <a:p>
          <a:endParaRPr lang="en-US" sz="2400"/>
        </a:p>
      </dgm:t>
    </dgm:pt>
    <dgm:pt modelId="{0F035546-D055-415A-A591-2F4BEE411E46}" type="sibTrans" cxnId="{11453AD5-D6AE-4645-90E2-52428AD3390E}">
      <dgm:prSet/>
      <dgm:spPr/>
      <dgm:t>
        <a:bodyPr/>
        <a:lstStyle/>
        <a:p>
          <a:endParaRPr lang="en-US" sz="2400"/>
        </a:p>
      </dgm:t>
    </dgm:pt>
    <dgm:pt modelId="{604BF32C-DEF7-4466-8382-C91F28728D50}" type="pres">
      <dgm:prSet presAssocID="{A317CABF-C4D3-4E46-8CB2-F1BF8C0DDA9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289A5DB4-DE7B-434B-BADD-FD6629BAE3DF}" type="pres">
      <dgm:prSet presAssocID="{A317CABF-C4D3-4E46-8CB2-F1BF8C0DDA94}" presName="hierFlow" presStyleCnt="0"/>
      <dgm:spPr/>
    </dgm:pt>
    <dgm:pt modelId="{AACED06D-AD31-47F4-8948-873838845214}" type="pres">
      <dgm:prSet presAssocID="{A317CABF-C4D3-4E46-8CB2-F1BF8C0DDA94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84C74B8-D5F8-4C63-B6AE-C740EC012BCD}" type="pres">
      <dgm:prSet presAssocID="{96D8B4D9-92FF-4D1C-8111-B74FCEAD93D0}" presName="Name14" presStyleCnt="0"/>
      <dgm:spPr/>
    </dgm:pt>
    <dgm:pt modelId="{EFBDBDBB-F016-42CB-9185-D17AE18730A2}" type="pres">
      <dgm:prSet presAssocID="{96D8B4D9-92FF-4D1C-8111-B74FCEAD93D0}" presName="level1Shape" presStyleLbl="node0" presStyleIdx="0" presStyleCnt="1" custScaleX="110604">
        <dgm:presLayoutVars>
          <dgm:chPref val="3"/>
        </dgm:presLayoutVars>
      </dgm:prSet>
      <dgm:spPr/>
      <dgm:t>
        <a:bodyPr/>
        <a:lstStyle/>
        <a:p>
          <a:endParaRPr lang="fr-BE"/>
        </a:p>
      </dgm:t>
    </dgm:pt>
    <dgm:pt modelId="{87C704E9-22F4-4374-96C3-69F5CAD1DB1C}" type="pres">
      <dgm:prSet presAssocID="{96D8B4D9-92FF-4D1C-8111-B74FCEAD93D0}" presName="hierChild2" presStyleCnt="0"/>
      <dgm:spPr/>
    </dgm:pt>
    <dgm:pt modelId="{E753885E-5E29-4AA1-97C6-E523B79A20E0}" type="pres">
      <dgm:prSet presAssocID="{36C890F9-09F1-4E78-8C45-63FE13A49FCE}" presName="Name19" presStyleLbl="parChTrans1D2" presStyleIdx="0" presStyleCnt="1"/>
      <dgm:spPr/>
      <dgm:t>
        <a:bodyPr/>
        <a:lstStyle/>
        <a:p>
          <a:endParaRPr lang="fr-BE"/>
        </a:p>
      </dgm:t>
    </dgm:pt>
    <dgm:pt modelId="{F199B688-71AA-46D0-8335-ADF92C47C0DE}" type="pres">
      <dgm:prSet presAssocID="{AF21F6B1-F4B5-49AB-AA90-887358530BF3}" presName="Name21" presStyleCnt="0"/>
      <dgm:spPr/>
    </dgm:pt>
    <dgm:pt modelId="{FC62007E-0289-41CD-808B-B2867874EBE1}" type="pres">
      <dgm:prSet presAssocID="{AF21F6B1-F4B5-49AB-AA90-887358530BF3}" presName="level2Shape" presStyleLbl="node2" presStyleIdx="0" presStyleCnt="1"/>
      <dgm:spPr/>
      <dgm:t>
        <a:bodyPr/>
        <a:lstStyle/>
        <a:p>
          <a:endParaRPr lang="en-US"/>
        </a:p>
      </dgm:t>
    </dgm:pt>
    <dgm:pt modelId="{17BB4D9A-058A-49FF-9C88-03AE3DFD27D8}" type="pres">
      <dgm:prSet presAssocID="{AF21F6B1-F4B5-49AB-AA90-887358530BF3}" presName="hierChild3" presStyleCnt="0"/>
      <dgm:spPr/>
    </dgm:pt>
    <dgm:pt modelId="{2ABDDC3B-0E3F-4094-B2A0-81DDA2235859}" type="pres">
      <dgm:prSet presAssocID="{8931F1E0-7628-4BEB-84A4-BC1CEF98712D}" presName="Name19" presStyleLbl="parChTrans1D3" presStyleIdx="0" presStyleCnt="1"/>
      <dgm:spPr/>
      <dgm:t>
        <a:bodyPr/>
        <a:lstStyle/>
        <a:p>
          <a:endParaRPr lang="fr-BE"/>
        </a:p>
      </dgm:t>
    </dgm:pt>
    <dgm:pt modelId="{46DB721C-FC66-4A6D-B0C7-4838A570E708}" type="pres">
      <dgm:prSet presAssocID="{38B411DE-4B5E-4B7B-8930-D6C1F48E34F0}" presName="Name21" presStyleCnt="0"/>
      <dgm:spPr/>
    </dgm:pt>
    <dgm:pt modelId="{1719D184-4BDA-4438-BCFC-3C8F0189EFDE}" type="pres">
      <dgm:prSet presAssocID="{38B411DE-4B5E-4B7B-8930-D6C1F48E34F0}" presName="level2Shape" presStyleLbl="node3" presStyleIdx="0" presStyleCnt="1" custLinFactNeighborY="-7097"/>
      <dgm:spPr/>
      <dgm:t>
        <a:bodyPr/>
        <a:lstStyle/>
        <a:p>
          <a:endParaRPr lang="fr-BE"/>
        </a:p>
      </dgm:t>
    </dgm:pt>
    <dgm:pt modelId="{87D81BB3-A358-4DD2-BFA3-25700280D231}" type="pres">
      <dgm:prSet presAssocID="{38B411DE-4B5E-4B7B-8930-D6C1F48E34F0}" presName="hierChild3" presStyleCnt="0"/>
      <dgm:spPr/>
    </dgm:pt>
    <dgm:pt modelId="{10FA042D-5615-4BF9-958C-81FFB5A6DD35}" type="pres">
      <dgm:prSet presAssocID="{8EAB2EAF-293E-4BF8-B15C-04C4020C711D}" presName="Name19" presStyleLbl="parChTrans1D4" presStyleIdx="0" presStyleCnt="4"/>
      <dgm:spPr/>
      <dgm:t>
        <a:bodyPr/>
        <a:lstStyle/>
        <a:p>
          <a:endParaRPr lang="fr-BE"/>
        </a:p>
      </dgm:t>
    </dgm:pt>
    <dgm:pt modelId="{68128852-1A94-46BF-986E-52DDA8CBD552}" type="pres">
      <dgm:prSet presAssocID="{F430EE30-5580-4F71-8518-C178E57E206D}" presName="Name21" presStyleCnt="0"/>
      <dgm:spPr/>
    </dgm:pt>
    <dgm:pt modelId="{69F70529-B724-4F85-8AAE-BA0FB5B39E22}" type="pres">
      <dgm:prSet presAssocID="{F430EE30-5580-4F71-8518-C178E57E206D}" presName="level2Shape" presStyleLbl="node4" presStyleIdx="0" presStyleCnt="4" custLinFactNeighborX="-3512" custLinFactNeighborY="-7176"/>
      <dgm:spPr/>
      <dgm:t>
        <a:bodyPr/>
        <a:lstStyle/>
        <a:p>
          <a:endParaRPr lang="en-US"/>
        </a:p>
      </dgm:t>
    </dgm:pt>
    <dgm:pt modelId="{A5AB88D3-5F22-4E42-8A3C-08F45849A1CF}" type="pres">
      <dgm:prSet presAssocID="{F430EE30-5580-4F71-8518-C178E57E206D}" presName="hierChild3" presStyleCnt="0"/>
      <dgm:spPr/>
    </dgm:pt>
    <dgm:pt modelId="{16DB20CB-D959-404A-86D4-DBD9F03D41C8}" type="pres">
      <dgm:prSet presAssocID="{B7D6A699-EE8D-44A7-B75B-34C841BCA3B8}" presName="Name19" presStyleLbl="parChTrans1D4" presStyleIdx="1" presStyleCnt="4"/>
      <dgm:spPr/>
      <dgm:t>
        <a:bodyPr/>
        <a:lstStyle/>
        <a:p>
          <a:endParaRPr lang="fr-BE"/>
        </a:p>
      </dgm:t>
    </dgm:pt>
    <dgm:pt modelId="{5479D8CD-E0C4-4DF4-965C-69F44E106FAB}" type="pres">
      <dgm:prSet presAssocID="{10BCECCC-3286-41B1-BE04-C771606F7820}" presName="Name21" presStyleCnt="0"/>
      <dgm:spPr/>
    </dgm:pt>
    <dgm:pt modelId="{0C15A292-2059-4B9C-9C47-E66478AFF3EC}" type="pres">
      <dgm:prSet presAssocID="{10BCECCC-3286-41B1-BE04-C771606F7820}" presName="level2Shape" presStyleLbl="node4" presStyleIdx="1" presStyleCnt="4" custLinFactNeighborX="-3512" custLinFactNeighborY="-7176"/>
      <dgm:spPr/>
      <dgm:t>
        <a:bodyPr/>
        <a:lstStyle/>
        <a:p>
          <a:endParaRPr lang="fr-BE"/>
        </a:p>
      </dgm:t>
    </dgm:pt>
    <dgm:pt modelId="{831469DF-BC44-4131-848A-A8B29B0AA5C7}" type="pres">
      <dgm:prSet presAssocID="{10BCECCC-3286-41B1-BE04-C771606F7820}" presName="hierChild3" presStyleCnt="0"/>
      <dgm:spPr/>
    </dgm:pt>
    <dgm:pt modelId="{040AE0B6-74FA-4EA9-BB98-39A17B3C414B}" type="pres">
      <dgm:prSet presAssocID="{E3046455-3174-4E7D-81DB-C305D1125A45}" presName="Name19" presStyleLbl="parChTrans1D4" presStyleIdx="2" presStyleCnt="4"/>
      <dgm:spPr/>
      <dgm:t>
        <a:bodyPr/>
        <a:lstStyle/>
        <a:p>
          <a:endParaRPr lang="fr-BE"/>
        </a:p>
      </dgm:t>
    </dgm:pt>
    <dgm:pt modelId="{19A1C920-E555-45AD-AC9F-346DBA47834F}" type="pres">
      <dgm:prSet presAssocID="{5F2AE96D-6AA0-4924-A53B-2425DDED6264}" presName="Name21" presStyleCnt="0"/>
      <dgm:spPr/>
    </dgm:pt>
    <dgm:pt modelId="{DA09A7DB-7503-4C8C-93E2-88A6921B7EEA}" type="pres">
      <dgm:prSet presAssocID="{5F2AE96D-6AA0-4924-A53B-2425DDED6264}" presName="level2Shape" presStyleLbl="node4" presStyleIdx="2" presStyleCnt="4" custLinFactNeighborX="-3512" custLinFactNeighborY="-7176"/>
      <dgm:spPr/>
      <dgm:t>
        <a:bodyPr/>
        <a:lstStyle/>
        <a:p>
          <a:endParaRPr lang="fr-BE"/>
        </a:p>
      </dgm:t>
    </dgm:pt>
    <dgm:pt modelId="{9D9C7E91-4374-4874-9F63-A9226241D523}" type="pres">
      <dgm:prSet presAssocID="{5F2AE96D-6AA0-4924-A53B-2425DDED6264}" presName="hierChild3" presStyleCnt="0"/>
      <dgm:spPr/>
    </dgm:pt>
    <dgm:pt modelId="{CB131D3F-5060-48D1-BCD5-E503DCC482AE}" type="pres">
      <dgm:prSet presAssocID="{F7CFAA3F-3ECE-4546-92EE-B235278F1C15}" presName="Name19" presStyleLbl="parChTrans1D4" presStyleIdx="3" presStyleCnt="4"/>
      <dgm:spPr/>
      <dgm:t>
        <a:bodyPr/>
        <a:lstStyle/>
        <a:p>
          <a:endParaRPr lang="fr-BE"/>
        </a:p>
      </dgm:t>
    </dgm:pt>
    <dgm:pt modelId="{7137467F-8AC4-4131-97C6-D48AA837876B}" type="pres">
      <dgm:prSet presAssocID="{D5877657-DD1C-4DF1-9C8B-74C149441555}" presName="Name21" presStyleCnt="0"/>
      <dgm:spPr/>
    </dgm:pt>
    <dgm:pt modelId="{ED81BA74-ED83-4275-917A-DA21C4B264F1}" type="pres">
      <dgm:prSet presAssocID="{D5877657-DD1C-4DF1-9C8B-74C149441555}" presName="level2Shape" presStyleLbl="node4" presStyleIdx="3" presStyleCnt="4" custLinFactNeighborX="-3512" custLinFactNeighborY="-7176"/>
      <dgm:spPr/>
      <dgm:t>
        <a:bodyPr/>
        <a:lstStyle/>
        <a:p>
          <a:endParaRPr lang="fr-BE"/>
        </a:p>
      </dgm:t>
    </dgm:pt>
    <dgm:pt modelId="{64C9E638-BE39-4BE4-AE91-D70D6DD27F39}" type="pres">
      <dgm:prSet presAssocID="{D5877657-DD1C-4DF1-9C8B-74C149441555}" presName="hierChild3" presStyleCnt="0"/>
      <dgm:spPr/>
    </dgm:pt>
    <dgm:pt modelId="{57620202-8132-447B-BCC2-AD079B766F0D}" type="pres">
      <dgm:prSet presAssocID="{A317CABF-C4D3-4E46-8CB2-F1BF8C0DDA94}" presName="bgShapesFlow" presStyleCnt="0"/>
      <dgm:spPr/>
    </dgm:pt>
  </dgm:ptLst>
  <dgm:cxnLst>
    <dgm:cxn modelId="{BA1711C6-F7C1-47B3-85DA-41D052D91703}" srcId="{38B411DE-4B5E-4B7B-8930-D6C1F48E34F0}" destId="{F430EE30-5580-4F71-8518-C178E57E206D}" srcOrd="0" destOrd="0" parTransId="{8EAB2EAF-293E-4BF8-B15C-04C4020C711D}" sibTransId="{B517E046-FDC5-4868-BFD0-BF88BB8ADA5F}"/>
    <dgm:cxn modelId="{0BF4524F-57FE-4851-BCA7-646448079C7B}" type="presOf" srcId="{AF21F6B1-F4B5-49AB-AA90-887358530BF3}" destId="{FC62007E-0289-41CD-808B-B2867874EBE1}" srcOrd="0" destOrd="0" presId="urn:microsoft.com/office/officeart/2005/8/layout/hierarchy6"/>
    <dgm:cxn modelId="{4DF6279A-6B48-419C-9B69-277BB4FA5F71}" type="presOf" srcId="{8EAB2EAF-293E-4BF8-B15C-04C4020C711D}" destId="{10FA042D-5615-4BF9-958C-81FFB5A6DD35}" srcOrd="0" destOrd="0" presId="urn:microsoft.com/office/officeart/2005/8/layout/hierarchy6"/>
    <dgm:cxn modelId="{350BA453-2B45-4EE6-AE79-9CB70F4395D2}" type="presOf" srcId="{D5877657-DD1C-4DF1-9C8B-74C149441555}" destId="{ED81BA74-ED83-4275-917A-DA21C4B264F1}" srcOrd="0" destOrd="0" presId="urn:microsoft.com/office/officeart/2005/8/layout/hierarchy6"/>
    <dgm:cxn modelId="{BE87CD58-7AC6-4D5B-B983-2A276ABCFC06}" type="presOf" srcId="{B7D6A699-EE8D-44A7-B75B-34C841BCA3B8}" destId="{16DB20CB-D959-404A-86D4-DBD9F03D41C8}" srcOrd="0" destOrd="0" presId="urn:microsoft.com/office/officeart/2005/8/layout/hierarchy6"/>
    <dgm:cxn modelId="{74C09B2B-C49D-443D-A64B-6E9EC157AC05}" srcId="{38B411DE-4B5E-4B7B-8930-D6C1F48E34F0}" destId="{10BCECCC-3286-41B1-BE04-C771606F7820}" srcOrd="1" destOrd="0" parTransId="{B7D6A699-EE8D-44A7-B75B-34C841BCA3B8}" sibTransId="{D8DACB58-054E-4FCA-8191-9AD2432E5A87}"/>
    <dgm:cxn modelId="{22C01C6B-8782-43F7-89E4-7240A4EFD61C}" type="presOf" srcId="{10BCECCC-3286-41B1-BE04-C771606F7820}" destId="{0C15A292-2059-4B9C-9C47-E66478AFF3EC}" srcOrd="0" destOrd="0" presId="urn:microsoft.com/office/officeart/2005/8/layout/hierarchy6"/>
    <dgm:cxn modelId="{85970516-D158-4413-97AC-8933BFF15FBD}" srcId="{38B411DE-4B5E-4B7B-8930-D6C1F48E34F0}" destId="{5F2AE96D-6AA0-4924-A53B-2425DDED6264}" srcOrd="2" destOrd="0" parTransId="{E3046455-3174-4E7D-81DB-C305D1125A45}" sibTransId="{02032209-A947-4267-B9BC-2023FE66DEF3}"/>
    <dgm:cxn modelId="{5084379A-59C2-45EE-B33A-A06546636DE7}" type="presOf" srcId="{36C890F9-09F1-4E78-8C45-63FE13A49FCE}" destId="{E753885E-5E29-4AA1-97C6-E523B79A20E0}" srcOrd="0" destOrd="0" presId="urn:microsoft.com/office/officeart/2005/8/layout/hierarchy6"/>
    <dgm:cxn modelId="{974CCD34-0166-4746-B6C0-48075B8C2F6E}" type="presOf" srcId="{96D8B4D9-92FF-4D1C-8111-B74FCEAD93D0}" destId="{EFBDBDBB-F016-42CB-9185-D17AE18730A2}" srcOrd="0" destOrd="0" presId="urn:microsoft.com/office/officeart/2005/8/layout/hierarchy6"/>
    <dgm:cxn modelId="{29D448B6-3171-44EA-8497-8C788FE2CE05}" srcId="{96D8B4D9-92FF-4D1C-8111-B74FCEAD93D0}" destId="{AF21F6B1-F4B5-49AB-AA90-887358530BF3}" srcOrd="0" destOrd="0" parTransId="{36C890F9-09F1-4E78-8C45-63FE13A49FCE}" sibTransId="{BBA71D42-7F51-481E-ABE0-20A25BF91406}"/>
    <dgm:cxn modelId="{5838D682-3245-427D-8C8E-E13A0F89B27B}" type="presOf" srcId="{F7CFAA3F-3ECE-4546-92EE-B235278F1C15}" destId="{CB131D3F-5060-48D1-BCD5-E503DCC482AE}" srcOrd="0" destOrd="0" presId="urn:microsoft.com/office/officeart/2005/8/layout/hierarchy6"/>
    <dgm:cxn modelId="{8172E3DD-15EF-49DD-BD74-87E7CCA52130}" srcId="{A317CABF-C4D3-4E46-8CB2-F1BF8C0DDA94}" destId="{96D8B4D9-92FF-4D1C-8111-B74FCEAD93D0}" srcOrd="0" destOrd="0" parTransId="{87D37558-7AA3-40EE-897D-AC94FFD5C4C6}" sibTransId="{F7F5AE2F-164C-4CBD-B1F1-34D03D93B765}"/>
    <dgm:cxn modelId="{89DECA55-8B08-4B73-9571-FC3D93113CFD}" type="presOf" srcId="{38B411DE-4B5E-4B7B-8930-D6C1F48E34F0}" destId="{1719D184-4BDA-4438-BCFC-3C8F0189EFDE}" srcOrd="0" destOrd="0" presId="urn:microsoft.com/office/officeart/2005/8/layout/hierarchy6"/>
    <dgm:cxn modelId="{C12819EF-AE26-4267-933A-E40223B8A5CC}" srcId="{AF21F6B1-F4B5-49AB-AA90-887358530BF3}" destId="{38B411DE-4B5E-4B7B-8930-D6C1F48E34F0}" srcOrd="0" destOrd="0" parTransId="{8931F1E0-7628-4BEB-84A4-BC1CEF98712D}" sibTransId="{40032254-4C80-4E86-82B3-8A87108DAC90}"/>
    <dgm:cxn modelId="{6574EFC0-2A38-4CB1-97ED-AF037671E3B0}" type="presOf" srcId="{E3046455-3174-4E7D-81DB-C305D1125A45}" destId="{040AE0B6-74FA-4EA9-BB98-39A17B3C414B}" srcOrd="0" destOrd="0" presId="urn:microsoft.com/office/officeart/2005/8/layout/hierarchy6"/>
    <dgm:cxn modelId="{CAFA331D-86F5-490D-A257-8ABAB0F59353}" type="presOf" srcId="{F430EE30-5580-4F71-8518-C178E57E206D}" destId="{69F70529-B724-4F85-8AAE-BA0FB5B39E22}" srcOrd="0" destOrd="0" presId="urn:microsoft.com/office/officeart/2005/8/layout/hierarchy6"/>
    <dgm:cxn modelId="{7392ADD8-1BAA-44D9-96AC-0FBEE80DAED2}" type="presOf" srcId="{5F2AE96D-6AA0-4924-A53B-2425DDED6264}" destId="{DA09A7DB-7503-4C8C-93E2-88A6921B7EEA}" srcOrd="0" destOrd="0" presId="urn:microsoft.com/office/officeart/2005/8/layout/hierarchy6"/>
    <dgm:cxn modelId="{EC2BF5D1-6B06-4E30-BD31-493D175FA740}" type="presOf" srcId="{A317CABF-C4D3-4E46-8CB2-F1BF8C0DDA94}" destId="{604BF32C-DEF7-4466-8382-C91F28728D50}" srcOrd="0" destOrd="0" presId="urn:microsoft.com/office/officeart/2005/8/layout/hierarchy6"/>
    <dgm:cxn modelId="{11453AD5-D6AE-4645-90E2-52428AD3390E}" srcId="{38B411DE-4B5E-4B7B-8930-D6C1F48E34F0}" destId="{D5877657-DD1C-4DF1-9C8B-74C149441555}" srcOrd="3" destOrd="0" parTransId="{F7CFAA3F-3ECE-4546-92EE-B235278F1C15}" sibTransId="{0F035546-D055-415A-A591-2F4BEE411E46}"/>
    <dgm:cxn modelId="{DCF40808-8480-4C37-BE02-A6CDDE416832}" type="presOf" srcId="{8931F1E0-7628-4BEB-84A4-BC1CEF98712D}" destId="{2ABDDC3B-0E3F-4094-B2A0-81DDA2235859}" srcOrd="0" destOrd="0" presId="urn:microsoft.com/office/officeart/2005/8/layout/hierarchy6"/>
    <dgm:cxn modelId="{178DA95A-ADDB-4C47-A9A3-121CC68D9802}" type="presParOf" srcId="{604BF32C-DEF7-4466-8382-C91F28728D50}" destId="{289A5DB4-DE7B-434B-BADD-FD6629BAE3DF}" srcOrd="0" destOrd="0" presId="urn:microsoft.com/office/officeart/2005/8/layout/hierarchy6"/>
    <dgm:cxn modelId="{165599BE-4640-4FE6-B1C5-EA4C45496728}" type="presParOf" srcId="{289A5DB4-DE7B-434B-BADD-FD6629BAE3DF}" destId="{AACED06D-AD31-47F4-8948-873838845214}" srcOrd="0" destOrd="0" presId="urn:microsoft.com/office/officeart/2005/8/layout/hierarchy6"/>
    <dgm:cxn modelId="{BFF620B2-AA50-4C5E-9EB1-D805ADE2BA61}" type="presParOf" srcId="{AACED06D-AD31-47F4-8948-873838845214}" destId="{A84C74B8-D5F8-4C63-B6AE-C740EC012BCD}" srcOrd="0" destOrd="0" presId="urn:microsoft.com/office/officeart/2005/8/layout/hierarchy6"/>
    <dgm:cxn modelId="{873516E5-A52E-4D8B-98D3-58EE499A8516}" type="presParOf" srcId="{A84C74B8-D5F8-4C63-B6AE-C740EC012BCD}" destId="{EFBDBDBB-F016-42CB-9185-D17AE18730A2}" srcOrd="0" destOrd="0" presId="urn:microsoft.com/office/officeart/2005/8/layout/hierarchy6"/>
    <dgm:cxn modelId="{E39A142D-E24D-4058-9D61-80C36436B1BA}" type="presParOf" srcId="{A84C74B8-D5F8-4C63-B6AE-C740EC012BCD}" destId="{87C704E9-22F4-4374-96C3-69F5CAD1DB1C}" srcOrd="1" destOrd="0" presId="urn:microsoft.com/office/officeart/2005/8/layout/hierarchy6"/>
    <dgm:cxn modelId="{59F0865B-602A-4954-B5C7-CDCD6F2B58EB}" type="presParOf" srcId="{87C704E9-22F4-4374-96C3-69F5CAD1DB1C}" destId="{E753885E-5E29-4AA1-97C6-E523B79A20E0}" srcOrd="0" destOrd="0" presId="urn:microsoft.com/office/officeart/2005/8/layout/hierarchy6"/>
    <dgm:cxn modelId="{E549EA27-DFE5-43E3-BF94-FF36FEC8E8AB}" type="presParOf" srcId="{87C704E9-22F4-4374-96C3-69F5CAD1DB1C}" destId="{F199B688-71AA-46D0-8335-ADF92C47C0DE}" srcOrd="1" destOrd="0" presId="urn:microsoft.com/office/officeart/2005/8/layout/hierarchy6"/>
    <dgm:cxn modelId="{AA615E47-E926-456F-8B55-5E07E0D23D0A}" type="presParOf" srcId="{F199B688-71AA-46D0-8335-ADF92C47C0DE}" destId="{FC62007E-0289-41CD-808B-B2867874EBE1}" srcOrd="0" destOrd="0" presId="urn:microsoft.com/office/officeart/2005/8/layout/hierarchy6"/>
    <dgm:cxn modelId="{19A496E6-D40C-46BF-A9D2-C29AA620B310}" type="presParOf" srcId="{F199B688-71AA-46D0-8335-ADF92C47C0DE}" destId="{17BB4D9A-058A-49FF-9C88-03AE3DFD27D8}" srcOrd="1" destOrd="0" presId="urn:microsoft.com/office/officeart/2005/8/layout/hierarchy6"/>
    <dgm:cxn modelId="{0264EB01-D571-419B-9BA1-A3D82A7FD6F7}" type="presParOf" srcId="{17BB4D9A-058A-49FF-9C88-03AE3DFD27D8}" destId="{2ABDDC3B-0E3F-4094-B2A0-81DDA2235859}" srcOrd="0" destOrd="0" presId="urn:microsoft.com/office/officeart/2005/8/layout/hierarchy6"/>
    <dgm:cxn modelId="{68C689F4-6B77-4199-91AD-BDFBB8E68D8F}" type="presParOf" srcId="{17BB4D9A-058A-49FF-9C88-03AE3DFD27D8}" destId="{46DB721C-FC66-4A6D-B0C7-4838A570E708}" srcOrd="1" destOrd="0" presId="urn:microsoft.com/office/officeart/2005/8/layout/hierarchy6"/>
    <dgm:cxn modelId="{31322C19-3583-404D-8C0C-0ED8B8C11756}" type="presParOf" srcId="{46DB721C-FC66-4A6D-B0C7-4838A570E708}" destId="{1719D184-4BDA-4438-BCFC-3C8F0189EFDE}" srcOrd="0" destOrd="0" presId="urn:microsoft.com/office/officeart/2005/8/layout/hierarchy6"/>
    <dgm:cxn modelId="{22E0E02A-4030-4EE4-9FF0-64641FFE3345}" type="presParOf" srcId="{46DB721C-FC66-4A6D-B0C7-4838A570E708}" destId="{87D81BB3-A358-4DD2-BFA3-25700280D231}" srcOrd="1" destOrd="0" presId="urn:microsoft.com/office/officeart/2005/8/layout/hierarchy6"/>
    <dgm:cxn modelId="{04F74F26-7316-4537-872E-A805DCC30A2C}" type="presParOf" srcId="{87D81BB3-A358-4DD2-BFA3-25700280D231}" destId="{10FA042D-5615-4BF9-958C-81FFB5A6DD35}" srcOrd="0" destOrd="0" presId="urn:microsoft.com/office/officeart/2005/8/layout/hierarchy6"/>
    <dgm:cxn modelId="{D3DDA0F5-5DBE-4221-8619-1D51D84D10A9}" type="presParOf" srcId="{87D81BB3-A358-4DD2-BFA3-25700280D231}" destId="{68128852-1A94-46BF-986E-52DDA8CBD552}" srcOrd="1" destOrd="0" presId="urn:microsoft.com/office/officeart/2005/8/layout/hierarchy6"/>
    <dgm:cxn modelId="{A7EA1A77-6BCC-463B-BE8D-C9D1FF2C024A}" type="presParOf" srcId="{68128852-1A94-46BF-986E-52DDA8CBD552}" destId="{69F70529-B724-4F85-8AAE-BA0FB5B39E22}" srcOrd="0" destOrd="0" presId="urn:microsoft.com/office/officeart/2005/8/layout/hierarchy6"/>
    <dgm:cxn modelId="{34FA37C0-D434-4A8C-B79B-E18B53346FA9}" type="presParOf" srcId="{68128852-1A94-46BF-986E-52DDA8CBD552}" destId="{A5AB88D3-5F22-4E42-8A3C-08F45849A1CF}" srcOrd="1" destOrd="0" presId="urn:microsoft.com/office/officeart/2005/8/layout/hierarchy6"/>
    <dgm:cxn modelId="{D9D20943-B516-48DB-BD3A-DC4AFDC7F17A}" type="presParOf" srcId="{87D81BB3-A358-4DD2-BFA3-25700280D231}" destId="{16DB20CB-D959-404A-86D4-DBD9F03D41C8}" srcOrd="2" destOrd="0" presId="urn:microsoft.com/office/officeart/2005/8/layout/hierarchy6"/>
    <dgm:cxn modelId="{50A77B77-BB8F-42C3-A268-3A148106D7FD}" type="presParOf" srcId="{87D81BB3-A358-4DD2-BFA3-25700280D231}" destId="{5479D8CD-E0C4-4DF4-965C-69F44E106FAB}" srcOrd="3" destOrd="0" presId="urn:microsoft.com/office/officeart/2005/8/layout/hierarchy6"/>
    <dgm:cxn modelId="{72EC8D90-A45F-4857-AAFB-923737BABDFD}" type="presParOf" srcId="{5479D8CD-E0C4-4DF4-965C-69F44E106FAB}" destId="{0C15A292-2059-4B9C-9C47-E66478AFF3EC}" srcOrd="0" destOrd="0" presId="urn:microsoft.com/office/officeart/2005/8/layout/hierarchy6"/>
    <dgm:cxn modelId="{284E0983-2545-42F3-AD55-15A3B033E309}" type="presParOf" srcId="{5479D8CD-E0C4-4DF4-965C-69F44E106FAB}" destId="{831469DF-BC44-4131-848A-A8B29B0AA5C7}" srcOrd="1" destOrd="0" presId="urn:microsoft.com/office/officeart/2005/8/layout/hierarchy6"/>
    <dgm:cxn modelId="{7222F709-F3AB-4F38-8143-FBC5FA69ABA9}" type="presParOf" srcId="{87D81BB3-A358-4DD2-BFA3-25700280D231}" destId="{040AE0B6-74FA-4EA9-BB98-39A17B3C414B}" srcOrd="4" destOrd="0" presId="urn:microsoft.com/office/officeart/2005/8/layout/hierarchy6"/>
    <dgm:cxn modelId="{C2482BAE-CF50-4172-B789-6447EE657639}" type="presParOf" srcId="{87D81BB3-A358-4DD2-BFA3-25700280D231}" destId="{19A1C920-E555-45AD-AC9F-346DBA47834F}" srcOrd="5" destOrd="0" presId="urn:microsoft.com/office/officeart/2005/8/layout/hierarchy6"/>
    <dgm:cxn modelId="{A21A7566-BE21-4375-9EED-19D5F65CEB71}" type="presParOf" srcId="{19A1C920-E555-45AD-AC9F-346DBA47834F}" destId="{DA09A7DB-7503-4C8C-93E2-88A6921B7EEA}" srcOrd="0" destOrd="0" presId="urn:microsoft.com/office/officeart/2005/8/layout/hierarchy6"/>
    <dgm:cxn modelId="{473917DF-A58C-4310-A376-8B3AF9A4A1DC}" type="presParOf" srcId="{19A1C920-E555-45AD-AC9F-346DBA47834F}" destId="{9D9C7E91-4374-4874-9F63-A9226241D523}" srcOrd="1" destOrd="0" presId="urn:microsoft.com/office/officeart/2005/8/layout/hierarchy6"/>
    <dgm:cxn modelId="{96EDC149-7CA3-424E-A258-701D66F266BA}" type="presParOf" srcId="{87D81BB3-A358-4DD2-BFA3-25700280D231}" destId="{CB131D3F-5060-48D1-BCD5-E503DCC482AE}" srcOrd="6" destOrd="0" presId="urn:microsoft.com/office/officeart/2005/8/layout/hierarchy6"/>
    <dgm:cxn modelId="{97E307B0-769C-40F2-9ED7-7D1AB563A9F0}" type="presParOf" srcId="{87D81BB3-A358-4DD2-BFA3-25700280D231}" destId="{7137467F-8AC4-4131-97C6-D48AA837876B}" srcOrd="7" destOrd="0" presId="urn:microsoft.com/office/officeart/2005/8/layout/hierarchy6"/>
    <dgm:cxn modelId="{4E232ECE-AF80-4B11-ADA9-02FA0B326D20}" type="presParOf" srcId="{7137467F-8AC4-4131-97C6-D48AA837876B}" destId="{ED81BA74-ED83-4275-917A-DA21C4B264F1}" srcOrd="0" destOrd="0" presId="urn:microsoft.com/office/officeart/2005/8/layout/hierarchy6"/>
    <dgm:cxn modelId="{1F57937D-9A72-47AD-8A6F-826AB0137754}" type="presParOf" srcId="{7137467F-8AC4-4131-97C6-D48AA837876B}" destId="{64C9E638-BE39-4BE4-AE91-D70D6DD27F39}" srcOrd="1" destOrd="0" presId="urn:microsoft.com/office/officeart/2005/8/layout/hierarchy6"/>
    <dgm:cxn modelId="{272FED0A-AE33-4E90-A470-267D72D8A663}" type="presParOf" srcId="{604BF32C-DEF7-4466-8382-C91F28728D50}" destId="{57620202-8132-447B-BCC2-AD079B766F0D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315EE-2492-4F67-BC27-8FA2B2624ACB}">
      <dsp:nvSpPr>
        <dsp:cNvPr id="0" name=""/>
        <dsp:cNvSpPr/>
      </dsp:nvSpPr>
      <dsp:spPr>
        <a:xfrm>
          <a:off x="4251344" y="34331"/>
          <a:ext cx="3708945" cy="9504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kern="1200" dirty="0" err="1" smtClean="0"/>
            <a:t>Défis</a:t>
          </a:r>
          <a:endParaRPr lang="nl-BE" sz="3600" kern="1200" dirty="0"/>
        </a:p>
      </dsp:txBody>
      <dsp:txXfrm>
        <a:off x="4251344" y="34331"/>
        <a:ext cx="3708945" cy="950400"/>
      </dsp:txXfrm>
    </dsp:sp>
    <dsp:sp modelId="{C07D37A6-CB37-4202-957D-F7DC1E6B4179}">
      <dsp:nvSpPr>
        <dsp:cNvPr id="0" name=""/>
        <dsp:cNvSpPr/>
      </dsp:nvSpPr>
      <dsp:spPr>
        <a:xfrm>
          <a:off x="4251344" y="1006680"/>
          <a:ext cx="3708945" cy="408481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Sécurité</a:t>
          </a:r>
          <a:endParaRPr lang="nl-BE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Confidentialité</a:t>
          </a:r>
          <a:endParaRPr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sz="3300" kern="1200" dirty="0" err="1" smtClean="0"/>
            <a:t>Continu</a:t>
          </a:r>
          <a:r>
            <a:rPr lang="nl-BE" sz="3300" kern="1200" dirty="0" err="1" smtClean="0"/>
            <a:t>ité</a:t>
          </a:r>
          <a:endParaRPr lang="nl-BE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Connaissance</a:t>
          </a:r>
          <a:endParaRPr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smtClean="0"/>
            <a:t>Controle </a:t>
          </a:r>
          <a:r>
            <a:rPr lang="nl-BE" sz="3300" kern="1200" dirty="0" err="1" smtClean="0"/>
            <a:t>stratégique</a:t>
          </a:r>
          <a:r>
            <a:rPr sz="3300" kern="1200" dirty="0" smtClean="0"/>
            <a:t>  </a:t>
          </a:r>
          <a:endParaRPr lang="nl-BE" sz="3300" kern="1200" dirty="0"/>
        </a:p>
      </dsp:txBody>
      <dsp:txXfrm>
        <a:off x="4251344" y="1006680"/>
        <a:ext cx="3708945" cy="4084817"/>
      </dsp:txXfrm>
    </dsp:sp>
    <dsp:sp modelId="{41006EA0-1C35-4ADD-BA65-5F5F80C2EF6E}">
      <dsp:nvSpPr>
        <dsp:cNvPr id="0" name=""/>
        <dsp:cNvSpPr/>
      </dsp:nvSpPr>
      <dsp:spPr>
        <a:xfrm>
          <a:off x="0" y="34331"/>
          <a:ext cx="3994497" cy="9504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kern="1200" dirty="0" err="1" smtClean="0"/>
            <a:t>Opportunités</a:t>
          </a:r>
          <a:r>
            <a:rPr lang="nl-BE" sz="3600" kern="1200" dirty="0" smtClean="0"/>
            <a:t> </a:t>
          </a:r>
          <a:endParaRPr lang="nl-BE" sz="3600" kern="1200" dirty="0"/>
        </a:p>
      </dsp:txBody>
      <dsp:txXfrm>
        <a:off x="0" y="34331"/>
        <a:ext cx="3994497" cy="950400"/>
      </dsp:txXfrm>
    </dsp:sp>
    <dsp:sp modelId="{E9700F79-E3C7-4DDC-921A-EAB47CBD965F}">
      <dsp:nvSpPr>
        <dsp:cNvPr id="0" name=""/>
        <dsp:cNvSpPr/>
      </dsp:nvSpPr>
      <dsp:spPr>
        <a:xfrm>
          <a:off x="0" y="975799"/>
          <a:ext cx="3983815" cy="408481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sz="3300" kern="1200" dirty="0" err="1" smtClean="0"/>
            <a:t>Flexibili</a:t>
          </a:r>
          <a:r>
            <a:rPr lang="nl-BE" sz="3300" kern="1200" dirty="0" smtClean="0"/>
            <a:t>té</a:t>
          </a:r>
          <a:endParaRPr lang="nl-BE" sz="3300" b="1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Qualité</a:t>
          </a:r>
          <a:endParaRPr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Effet</a:t>
          </a:r>
          <a:r>
            <a:rPr lang="nl-BE" sz="3300" kern="1200" dirty="0" smtClean="0"/>
            <a:t> </a:t>
          </a:r>
          <a:r>
            <a:rPr lang="nl-BE" sz="3300" kern="1200" dirty="0" err="1" smtClean="0"/>
            <a:t>d’échelle</a:t>
          </a:r>
          <a:endParaRPr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sz="3300" kern="1200" dirty="0"/>
            <a:t>Self-service</a:t>
          </a:r>
          <a:endParaRPr lang="nl-BE" sz="3300" kern="1200" dirty="0" smtClean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Collaboration</a:t>
          </a:r>
          <a:endParaRPr lang="nl-BE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Maîtrise</a:t>
          </a:r>
          <a:r>
            <a:rPr lang="nl-BE" sz="3300" kern="1200" dirty="0" smtClean="0"/>
            <a:t> des </a:t>
          </a:r>
          <a:r>
            <a:rPr lang="nl-BE" sz="3300" kern="1200" dirty="0" err="1" smtClean="0"/>
            <a:t>coûts</a:t>
          </a:r>
          <a:endParaRPr sz="3300" kern="1200" dirty="0"/>
        </a:p>
      </dsp:txBody>
      <dsp:txXfrm>
        <a:off x="0" y="975799"/>
        <a:ext cx="3983815" cy="40848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DBDBB-F016-42CB-9185-D17AE18730A2}">
      <dsp:nvSpPr>
        <dsp:cNvPr id="0" name=""/>
        <dsp:cNvSpPr/>
      </dsp:nvSpPr>
      <dsp:spPr>
        <a:xfrm>
          <a:off x="2639614" y="155690"/>
          <a:ext cx="1536851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Regering</a:t>
          </a:r>
          <a:endParaRPr lang="nl-BE" sz="1600" kern="1200" dirty="0"/>
        </a:p>
      </dsp:txBody>
      <dsp:txXfrm>
        <a:off x="2666746" y="182822"/>
        <a:ext cx="1482587" cy="872074"/>
      </dsp:txXfrm>
    </dsp:sp>
    <dsp:sp modelId="{E753885E-5E29-4AA1-97C6-E523B79A20E0}">
      <dsp:nvSpPr>
        <dsp:cNvPr id="0" name=""/>
        <dsp:cNvSpPr/>
      </dsp:nvSpPr>
      <dsp:spPr>
        <a:xfrm>
          <a:off x="3362320" y="1082029"/>
          <a:ext cx="91440" cy="3705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05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62007E-0289-41CD-808B-B2867874EBE1}">
      <dsp:nvSpPr>
        <dsp:cNvPr id="0" name=""/>
        <dsp:cNvSpPr/>
      </dsp:nvSpPr>
      <dsp:spPr>
        <a:xfrm>
          <a:off x="2713285" y="1452565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600" kern="1200" dirty="0" smtClean="0"/>
            <a:t>G-Cloud Strategic Board</a:t>
          </a:r>
        </a:p>
      </dsp:txBody>
      <dsp:txXfrm>
        <a:off x="2740417" y="1479697"/>
        <a:ext cx="1335244" cy="872074"/>
      </dsp:txXfrm>
    </dsp:sp>
    <dsp:sp modelId="{2ABDDC3B-0E3F-4094-B2A0-81DDA2235859}">
      <dsp:nvSpPr>
        <dsp:cNvPr id="0" name=""/>
        <dsp:cNvSpPr/>
      </dsp:nvSpPr>
      <dsp:spPr>
        <a:xfrm>
          <a:off x="3362320" y="2378904"/>
          <a:ext cx="91440" cy="3047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479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19D184-4BDA-4438-BCFC-3C8F0189EFDE}">
      <dsp:nvSpPr>
        <dsp:cNvPr id="0" name=""/>
        <dsp:cNvSpPr/>
      </dsp:nvSpPr>
      <dsp:spPr>
        <a:xfrm>
          <a:off x="2713285" y="2683697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G-Cloud Operations &amp; </a:t>
          </a:r>
          <a:r>
            <a:rPr lang="en-GB" sz="1600" kern="1200" noProof="0" dirty="0" smtClean="0"/>
            <a:t>Programme </a:t>
          </a:r>
          <a:r>
            <a:rPr lang="nl-BE" sz="1600" kern="1200" dirty="0" smtClean="0"/>
            <a:t>Board</a:t>
          </a:r>
          <a:endParaRPr lang="nl-BE" sz="1600" kern="1200" dirty="0"/>
        </a:p>
      </dsp:txBody>
      <dsp:txXfrm>
        <a:off x="2740417" y="2710829"/>
        <a:ext cx="1335244" cy="872074"/>
      </dsp:txXfrm>
    </dsp:sp>
    <dsp:sp modelId="{10FA042D-5615-4BF9-958C-81FFB5A6DD35}">
      <dsp:nvSpPr>
        <dsp:cNvPr id="0" name=""/>
        <dsp:cNvSpPr/>
      </dsp:nvSpPr>
      <dsp:spPr>
        <a:xfrm>
          <a:off x="694754" y="3610036"/>
          <a:ext cx="2713285" cy="369803"/>
        </a:xfrm>
        <a:custGeom>
          <a:avLst/>
          <a:gdLst/>
          <a:ahLst/>
          <a:cxnLst/>
          <a:rect l="0" t="0" r="0" b="0"/>
          <a:pathLst>
            <a:path>
              <a:moveTo>
                <a:pt x="2713285" y="0"/>
              </a:moveTo>
              <a:lnTo>
                <a:pt x="2713285" y="184901"/>
              </a:lnTo>
              <a:lnTo>
                <a:pt x="0" y="184901"/>
              </a:lnTo>
              <a:lnTo>
                <a:pt x="0" y="3698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F70529-B724-4F85-8AAE-BA0FB5B39E22}">
      <dsp:nvSpPr>
        <dsp:cNvPr id="0" name=""/>
        <dsp:cNvSpPr/>
      </dsp:nvSpPr>
      <dsp:spPr>
        <a:xfrm>
          <a:off x="0" y="3979840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FODs/PODs</a:t>
          </a:r>
          <a:r>
            <a:rPr kern="1200" dirty="0"/>
            <a:t/>
          </a:r>
          <a:br>
            <a:rPr kern="1200" dirty="0"/>
          </a:br>
          <a:r>
            <a:rPr lang="nl-BE" sz="1600" kern="1200" dirty="0" smtClean="0"/>
            <a:t>(Horizontale FOD, FOD FIN, Belnet, …)</a:t>
          </a:r>
          <a:endParaRPr lang="nl-BE" sz="1600" kern="1200" dirty="0"/>
        </a:p>
      </dsp:txBody>
      <dsp:txXfrm>
        <a:off x="27132" y="4006972"/>
        <a:ext cx="1335244" cy="872074"/>
      </dsp:txXfrm>
    </dsp:sp>
    <dsp:sp modelId="{16DB20CB-D959-404A-86D4-DBD9F03D41C8}">
      <dsp:nvSpPr>
        <dsp:cNvPr id="0" name=""/>
        <dsp:cNvSpPr/>
      </dsp:nvSpPr>
      <dsp:spPr>
        <a:xfrm>
          <a:off x="2456059" y="3610036"/>
          <a:ext cx="951980" cy="369803"/>
        </a:xfrm>
        <a:custGeom>
          <a:avLst/>
          <a:gdLst/>
          <a:ahLst/>
          <a:cxnLst/>
          <a:rect l="0" t="0" r="0" b="0"/>
          <a:pathLst>
            <a:path>
              <a:moveTo>
                <a:pt x="951980" y="0"/>
              </a:moveTo>
              <a:lnTo>
                <a:pt x="951980" y="184901"/>
              </a:lnTo>
              <a:lnTo>
                <a:pt x="0" y="184901"/>
              </a:lnTo>
              <a:lnTo>
                <a:pt x="0" y="3698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15A292-2059-4B9C-9C47-E66478AFF3EC}">
      <dsp:nvSpPr>
        <dsp:cNvPr id="0" name=""/>
        <dsp:cNvSpPr/>
      </dsp:nvSpPr>
      <dsp:spPr>
        <a:xfrm>
          <a:off x="1761305" y="3979840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OISZ/ION (KSZ, ...)</a:t>
          </a:r>
          <a:endParaRPr lang="nl-BE" sz="1600" kern="1200" dirty="0"/>
        </a:p>
      </dsp:txBody>
      <dsp:txXfrm>
        <a:off x="1788437" y="4006972"/>
        <a:ext cx="1335244" cy="872074"/>
      </dsp:txXfrm>
    </dsp:sp>
    <dsp:sp modelId="{040AE0B6-74FA-4EA9-BB98-39A17B3C414B}">
      <dsp:nvSpPr>
        <dsp:cNvPr id="0" name=""/>
        <dsp:cNvSpPr/>
      </dsp:nvSpPr>
      <dsp:spPr>
        <a:xfrm>
          <a:off x="3408040" y="3610036"/>
          <a:ext cx="854380" cy="369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901"/>
              </a:lnTo>
              <a:lnTo>
                <a:pt x="854380" y="184901"/>
              </a:lnTo>
              <a:lnTo>
                <a:pt x="854380" y="3698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09A7DB-7503-4C8C-93E2-88A6921B7EEA}">
      <dsp:nvSpPr>
        <dsp:cNvPr id="0" name=""/>
        <dsp:cNvSpPr/>
      </dsp:nvSpPr>
      <dsp:spPr>
        <a:xfrm>
          <a:off x="3567666" y="3979840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Vereniging van FODs/PODs/ ION</a:t>
          </a:r>
          <a:endParaRPr lang="nl-BE" sz="1600" kern="1200" dirty="0"/>
        </a:p>
      </dsp:txBody>
      <dsp:txXfrm>
        <a:off x="3594798" y="4006972"/>
        <a:ext cx="1335244" cy="872074"/>
      </dsp:txXfrm>
    </dsp:sp>
    <dsp:sp modelId="{CB131D3F-5060-48D1-BCD5-E503DCC482AE}">
      <dsp:nvSpPr>
        <dsp:cNvPr id="0" name=""/>
        <dsp:cNvSpPr/>
      </dsp:nvSpPr>
      <dsp:spPr>
        <a:xfrm>
          <a:off x="3408040" y="3610036"/>
          <a:ext cx="2660742" cy="369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901"/>
              </a:lnTo>
              <a:lnTo>
                <a:pt x="2660742" y="184901"/>
              </a:lnTo>
              <a:lnTo>
                <a:pt x="2660742" y="3698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81BA74-ED83-4275-917A-DA21C4B264F1}">
      <dsp:nvSpPr>
        <dsp:cNvPr id="0" name=""/>
        <dsp:cNvSpPr/>
      </dsp:nvSpPr>
      <dsp:spPr>
        <a:xfrm>
          <a:off x="5374027" y="3979840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Privé-ICT-firma’s o.l.v. FOD/OISZ/... </a:t>
          </a:r>
          <a:endParaRPr lang="nl-BE" sz="1600" kern="1200" dirty="0"/>
        </a:p>
      </dsp:txBody>
      <dsp:txXfrm>
        <a:off x="5401159" y="4006972"/>
        <a:ext cx="1335244" cy="872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5497" y="3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AAA5060-6F43-4C3C-BDF0-AD16A6EFFA6F}" type="datetimeFigureOut">
              <a:rPr lang="en-US"/>
              <a:pPr>
                <a:defRPr/>
              </a:pPr>
              <a:t>1/6/2017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3598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5497" y="6453598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B9272BC-2700-4D01-A008-324882ED3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08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5497" y="3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5BF793E-1753-4E18-9226-A1F1EF1E8A75}" type="datetimeFigureOut">
              <a:rPr lang="en-US"/>
              <a:pPr>
                <a:defRPr/>
              </a:pPr>
              <a:t>1/6/2017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141" y="3227388"/>
            <a:ext cx="7945120" cy="3057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3598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5497" y="6453598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D164FA4-D929-4BC1-AA33-170443418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85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venturebeat.com/author/reuters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ortland,_Orego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networkworld.com/community/blog/gartner-analyst%E2%80%99s-advice-customers-shuttering-nirvanix-panic" TargetMode="External"/><Relationship Id="rId5" Type="http://schemas.openxmlformats.org/officeDocument/2006/relationships/hyperlink" Target="http://www.networkworld.com/news/2013/091713-nirvanix-cloud-273926.html" TargetMode="External"/><Relationship Id="rId4" Type="http://schemas.openxmlformats.org/officeDocument/2006/relationships/hyperlink" Target="https://en.wikipedia.org/wiki/Platform_as_a_Service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56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76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68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1) authority </a:t>
            </a:r>
            <a:r>
              <a:rPr lang="en-US" b="1" dirty="0"/>
              <a:t>in the government to require a Cloud </a:t>
            </a:r>
            <a:r>
              <a:rPr lang="en-US" b="1" dirty="0" smtClean="0"/>
              <a:t>service provider </a:t>
            </a:r>
            <a:r>
              <a:rPr lang="en-US" b="1" dirty="0"/>
              <a:t>to disclose customer data in certain situations</a:t>
            </a:r>
            <a:r>
              <a:rPr lang="en-US" b="1" dirty="0" smtClean="0"/>
              <a:t>, and </a:t>
            </a:r>
            <a:r>
              <a:rPr lang="en-US" b="1" dirty="0"/>
              <a:t>in most instances this authority enables </a:t>
            </a:r>
            <a:r>
              <a:rPr lang="en-US" b="1" dirty="0" smtClean="0"/>
              <a:t>the government </a:t>
            </a:r>
            <a:r>
              <a:rPr lang="en-US" b="1" dirty="0"/>
              <a:t>to access data physically stored outside </a:t>
            </a:r>
            <a:r>
              <a:rPr lang="en-US" b="1" dirty="0" smtClean="0"/>
              <a:t>the country’s </a:t>
            </a:r>
            <a:r>
              <a:rPr lang="en-US" b="1" dirty="0"/>
              <a:t>borders, provided there is some </a:t>
            </a:r>
            <a:r>
              <a:rPr lang="en-US" b="1" dirty="0" smtClean="0"/>
              <a:t>jurisdictional hook</a:t>
            </a:r>
            <a:r>
              <a:rPr lang="en-US" b="1" dirty="0"/>
              <a:t>, such as the presence of a business within </a:t>
            </a:r>
            <a:r>
              <a:rPr lang="en-US" b="1" dirty="0" smtClean="0"/>
              <a:t>the country’s </a:t>
            </a:r>
            <a:r>
              <a:rPr lang="en-US" b="1" dirty="0"/>
              <a:t>borders. </a:t>
            </a:r>
            <a:r>
              <a:rPr lang="en-US" dirty="0"/>
              <a:t>Even without that “hook,” MLATs </a:t>
            </a:r>
            <a:r>
              <a:rPr lang="en-US" dirty="0" smtClean="0"/>
              <a:t>can be </a:t>
            </a:r>
            <a:r>
              <a:rPr lang="en-US" dirty="0"/>
              <a:t>used to allow access to data across borders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(…) </a:t>
            </a:r>
            <a:r>
              <a:rPr lang="en-US" dirty="0"/>
              <a:t>The existence of MLATs diminishes any argument </a:t>
            </a:r>
            <a:r>
              <a:rPr lang="en-US" dirty="0" smtClean="0"/>
              <a:t>that data </a:t>
            </a:r>
            <a:r>
              <a:rPr lang="en-US" dirty="0"/>
              <a:t>stored in one jurisdiction is immune from access </a:t>
            </a:r>
            <a:r>
              <a:rPr lang="en-US" dirty="0" smtClean="0"/>
              <a:t>by governmental </a:t>
            </a:r>
            <a:r>
              <a:rPr lang="en-US" dirty="0"/>
              <a:t>authorities in another jurisdiction. </a:t>
            </a:r>
            <a:r>
              <a:rPr lang="en-US" dirty="0" smtClean="0"/>
              <a:t>For example</a:t>
            </a:r>
            <a:r>
              <a:rPr lang="en-US" dirty="0"/>
              <a:t>, Germany signed a Mutual Legal </a:t>
            </a:r>
            <a:r>
              <a:rPr lang="en-US" dirty="0" smtClean="0"/>
              <a:t>Assistance Treaty </a:t>
            </a:r>
            <a:r>
              <a:rPr lang="en-US" dirty="0"/>
              <a:t>in Criminal Matters with the United States in </a:t>
            </a:r>
            <a:r>
              <a:rPr lang="en-US" dirty="0" smtClean="0"/>
              <a:t>2003 and </a:t>
            </a:r>
            <a:r>
              <a:rPr lang="en-US" dirty="0"/>
              <a:t>a Supplementary Treaty to the Mutual Legal </a:t>
            </a:r>
            <a:r>
              <a:rPr lang="en-US" dirty="0" smtClean="0"/>
              <a:t>Assistance Treaty </a:t>
            </a:r>
            <a:r>
              <a:rPr lang="en-US" dirty="0"/>
              <a:t>in Criminal Matters in 2006. Both treaties entered</a:t>
            </a:r>
          </a:p>
          <a:p>
            <a:r>
              <a:rPr lang="en-US" dirty="0"/>
              <a:t>into force on October 18, 2009 and allow authorities </a:t>
            </a:r>
            <a:r>
              <a:rPr lang="en-US" dirty="0" smtClean="0"/>
              <a:t>in each </a:t>
            </a:r>
            <a:r>
              <a:rPr lang="en-US" dirty="0"/>
              <a:t>country to request and receive information located </a:t>
            </a:r>
            <a:r>
              <a:rPr lang="en-US" dirty="0" smtClean="0"/>
              <a:t>in the </a:t>
            </a:r>
            <a:r>
              <a:rPr lang="en-US" dirty="0"/>
              <a:t>other’s jurisdiction (including information stored </a:t>
            </a:r>
            <a:r>
              <a:rPr lang="en-US" dirty="0" smtClean="0"/>
              <a:t>in </a:t>
            </a:r>
            <a:r>
              <a:rPr lang="en-GB" dirty="0" smtClean="0"/>
              <a:t>third-party </a:t>
            </a:r>
            <a:r>
              <a:rPr lang="en-GB" dirty="0"/>
              <a:t>facilities</a:t>
            </a:r>
            <a:r>
              <a:rPr lang="en-GB" dirty="0" smtClean="0"/>
              <a:t>).</a:t>
            </a:r>
            <a:br>
              <a:rPr lang="en-GB" dirty="0" smtClean="0"/>
            </a:br>
            <a:r>
              <a:rPr lang="en-GB" b="1" dirty="0"/>
              <a:t>A Global Reality</a:t>
            </a:r>
            <a:r>
              <a:rPr lang="en-GB" b="1" dirty="0" smtClean="0"/>
              <a:t>: Governmental </a:t>
            </a:r>
            <a:r>
              <a:rPr lang="en-GB" b="1" dirty="0"/>
              <a:t>Access </a:t>
            </a:r>
            <a:r>
              <a:rPr lang="en-GB" b="1" dirty="0" smtClean="0"/>
              <a:t>to Data </a:t>
            </a:r>
            <a:r>
              <a:rPr lang="en-GB" b="1" dirty="0"/>
              <a:t>in the </a:t>
            </a:r>
            <a:r>
              <a:rPr lang="en-GB" b="1" dirty="0" smtClean="0"/>
              <a:t>Cloud - </a:t>
            </a:r>
            <a:r>
              <a:rPr lang="en-GB" b="1" i="1" dirty="0" smtClean="0"/>
              <a:t>A </a:t>
            </a:r>
            <a:r>
              <a:rPr lang="en-GB" b="1" i="1" dirty="0"/>
              <a:t>comparative analysis </a:t>
            </a:r>
            <a:r>
              <a:rPr lang="en-GB" b="1" i="1" dirty="0" smtClean="0"/>
              <a:t>of ten </a:t>
            </a:r>
            <a:r>
              <a:rPr lang="en-GB" b="1" i="1" dirty="0"/>
              <a:t>international </a:t>
            </a:r>
            <a:r>
              <a:rPr lang="en-GB" b="1" i="1" dirty="0" smtClean="0"/>
              <a:t>jurisdictions  </a:t>
            </a:r>
            <a:r>
              <a:rPr lang="en-US" i="1" dirty="0" smtClean="0"/>
              <a:t>Governmental </a:t>
            </a:r>
            <a:r>
              <a:rPr lang="en-US" i="1" dirty="0"/>
              <a:t>access to data stored in the</a:t>
            </a:r>
          </a:p>
          <a:p>
            <a:r>
              <a:rPr lang="en-GB" i="1" dirty="0"/>
              <a:t>Cloud – including cross-border access </a:t>
            </a:r>
            <a:r>
              <a:rPr lang="en-GB" i="1" dirty="0" smtClean="0"/>
              <a:t>– exists </a:t>
            </a:r>
            <a:r>
              <a:rPr lang="en-GB" i="1" dirty="0"/>
              <a:t>in every </a:t>
            </a:r>
            <a:r>
              <a:rPr lang="en-GB" i="1" dirty="0" smtClean="0"/>
              <a:t>jurisdiction by</a:t>
            </a:r>
            <a:endParaRPr lang="en-GB" i="1" dirty="0"/>
          </a:p>
          <a:p>
            <a:r>
              <a:rPr lang="en-GB" dirty="0"/>
              <a:t>Winston Maxwell, Paris, </a:t>
            </a:r>
            <a:r>
              <a:rPr lang="en-GB" dirty="0" smtClean="0"/>
              <a:t>France Christopher </a:t>
            </a:r>
            <a:r>
              <a:rPr lang="en-GB" dirty="0"/>
              <a:t>Wolf, Washington, DC</a:t>
            </a:r>
            <a:r>
              <a:rPr lang="en-GB" dirty="0" smtClean="0"/>
              <a:t> 23 </a:t>
            </a:r>
            <a:r>
              <a:rPr lang="en-GB" dirty="0"/>
              <a:t>May 2012</a:t>
            </a:r>
          </a:p>
          <a:p>
            <a:r>
              <a:rPr lang="en-GB" dirty="0"/>
              <a:t>Updated 18 July </a:t>
            </a:r>
            <a:r>
              <a:rPr lang="en-GB" dirty="0" smtClean="0"/>
              <a:t>2012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2) </a:t>
            </a:r>
            <a:r>
              <a:rPr lang="en-GB" b="1" dirty="0" smtClean="0"/>
              <a:t>US </a:t>
            </a:r>
            <a:r>
              <a:rPr lang="en-GB" b="1" dirty="0"/>
              <a:t>judges issue warrants on computers in any jurisdiction</a:t>
            </a:r>
            <a:endParaRPr lang="en-GB" dirty="0"/>
          </a:p>
          <a:p>
            <a:r>
              <a:rPr lang="en-GB" cap="all" dirty="0">
                <a:hlinkClick r:id="rId3" tooltip="Posts by Reuters"/>
              </a:rPr>
              <a:t>REUTERS</a:t>
            </a:r>
            <a:r>
              <a:rPr lang="en-GB" cap="all" dirty="0"/>
              <a:t> APRIL 28, 2016 9:33 PM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95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95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June 14, 2013, CenturyLink announced the acquisition of </a:t>
            </a:r>
            <a:r>
              <a:rPr lang="en-US" dirty="0" err="1"/>
              <a:t>AppFog</a:t>
            </a:r>
            <a:r>
              <a:rPr lang="en-US" dirty="0"/>
              <a:t>, a </a:t>
            </a:r>
            <a:r>
              <a:rPr lang="en-US" dirty="0">
                <a:hlinkClick r:id="rId3" tooltip="Portland, Oregon"/>
              </a:rPr>
              <a:t>Portland</a:t>
            </a:r>
            <a:r>
              <a:rPr lang="en-US" dirty="0"/>
              <a:t>-based </a:t>
            </a:r>
            <a:r>
              <a:rPr lang="en-US" dirty="0">
                <a:hlinkClick r:id="rId4" tooltip="Platform as a Service"/>
              </a:rPr>
              <a:t>Platform as a Service</a:t>
            </a:r>
            <a:r>
              <a:rPr lang="en-US" dirty="0"/>
              <a:t> used by over 100,000 developers to automate the deployment of software on public clouds such as Amazon Web Services and </a:t>
            </a:r>
            <a:r>
              <a:rPr lang="en-US" dirty="0" err="1"/>
              <a:t>OpenStack</a:t>
            </a:r>
            <a:r>
              <a:rPr lang="en-US" dirty="0" smtClean="0"/>
              <a:t>.</a:t>
            </a:r>
          </a:p>
          <a:p>
            <a:r>
              <a:rPr lang="en-GB" dirty="0"/>
              <a:t>Last September (2014) customers of storage provider </a:t>
            </a:r>
            <a:r>
              <a:rPr lang="en-GB" dirty="0" err="1"/>
              <a:t>Nirvanix</a:t>
            </a:r>
            <a:r>
              <a:rPr lang="en-GB" dirty="0"/>
              <a:t> got what could be worst-case scenario news for a cloud user: The company was </a:t>
            </a:r>
            <a:r>
              <a:rPr lang="en-GB" u="sng" dirty="0">
                <a:hlinkClick r:id="rId5"/>
              </a:rPr>
              <a:t>going out of business</a:t>
            </a:r>
            <a:r>
              <a:rPr lang="en-GB" dirty="0"/>
              <a:t> and they had </a:t>
            </a:r>
            <a:r>
              <a:rPr lang="en-GB" dirty="0" err="1"/>
              <a:t>to</a:t>
            </a:r>
            <a:r>
              <a:rPr lang="en-GB" u="sng" dirty="0" err="1">
                <a:hlinkClick r:id="rId6"/>
              </a:rPr>
              <a:t>get</a:t>
            </a:r>
            <a:r>
              <a:rPr lang="en-GB" u="sng" dirty="0">
                <a:hlinkClick r:id="rId6"/>
              </a:rPr>
              <a:t> data out, fast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82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Uit</a:t>
            </a:r>
            <a:r>
              <a:rPr lang="fr-BE" dirty="0" smtClean="0"/>
              <a:t> de </a:t>
            </a:r>
            <a:r>
              <a:rPr lang="fr-BE" dirty="0" err="1" smtClean="0"/>
              <a:t>grote</a:t>
            </a:r>
            <a:r>
              <a:rPr lang="fr-BE" dirty="0" smtClean="0"/>
              <a:t> </a:t>
            </a:r>
            <a:r>
              <a:rPr lang="fr-BE" dirty="0" err="1" smtClean="0"/>
              <a:t>negotiaties</a:t>
            </a:r>
            <a:r>
              <a:rPr lang="fr-BE" dirty="0" smtClean="0"/>
              <a:t> </a:t>
            </a:r>
            <a:r>
              <a:rPr lang="fr-BE" dirty="0" err="1" smtClean="0"/>
              <a:t>weten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</a:t>
            </a:r>
            <a:r>
              <a:rPr lang="fr-BE" dirty="0" err="1" smtClean="0"/>
              <a:t>vendors</a:t>
            </a:r>
            <a:r>
              <a:rPr lang="fr-BE" dirty="0" smtClean="0"/>
              <a:t> </a:t>
            </a:r>
            <a:r>
              <a:rPr lang="fr-BE" dirty="0" err="1" smtClean="0"/>
              <a:t>nauwelijks</a:t>
            </a:r>
            <a:r>
              <a:rPr lang="fr-BE" dirty="0" smtClean="0"/>
              <a:t> te </a:t>
            </a:r>
            <a:r>
              <a:rPr lang="fr-BE" dirty="0" err="1" smtClean="0"/>
              <a:t>bewegen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in </a:t>
            </a:r>
            <a:r>
              <a:rPr lang="fr-BE" dirty="0" err="1" smtClean="0"/>
              <a:t>belangrijke</a:t>
            </a:r>
            <a:r>
              <a:rPr lang="fr-BE" dirty="0" smtClean="0"/>
              <a:t> </a:t>
            </a:r>
            <a:r>
              <a:rPr lang="fr-BE" dirty="0" err="1" smtClean="0"/>
              <a:t>zaken</a:t>
            </a:r>
            <a:r>
              <a:rPr lang="fr-BE" dirty="0" smtClean="0"/>
              <a:t> </a:t>
            </a:r>
            <a:r>
              <a:rPr lang="fr-BE" dirty="0" err="1" smtClean="0"/>
              <a:t>gedurende</a:t>
            </a:r>
            <a:r>
              <a:rPr lang="fr-BE" dirty="0" smtClean="0"/>
              <a:t> </a:t>
            </a:r>
            <a:r>
              <a:rPr lang="fr-BE" dirty="0" err="1" smtClean="0"/>
              <a:t>negotiaties</a:t>
            </a:r>
            <a:r>
              <a:rPr lang="fr-BE" dirty="0" smtClean="0"/>
              <a:t> </a:t>
            </a:r>
            <a:r>
              <a:rPr lang="fr-BE" dirty="0" err="1" smtClean="0"/>
              <a:t>als</a:t>
            </a:r>
            <a:r>
              <a:rPr lang="fr-BE" dirty="0" smtClean="0"/>
              <a:t> </a:t>
            </a:r>
            <a:r>
              <a:rPr lang="fr-BE" dirty="0" err="1" smtClean="0"/>
              <a:t>zij</a:t>
            </a:r>
            <a:r>
              <a:rPr lang="fr-BE" dirty="0" smtClean="0"/>
              <a:t> </a:t>
            </a:r>
            <a:r>
              <a:rPr lang="fr-BE" dirty="0" err="1" smtClean="0"/>
              <a:t>zich</a:t>
            </a:r>
            <a:r>
              <a:rPr lang="fr-BE" dirty="0" smtClean="0"/>
              <a:t> </a:t>
            </a:r>
            <a:r>
              <a:rPr lang="fr-BE" dirty="0" err="1" smtClean="0"/>
              <a:t>bewust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van de </a:t>
            </a:r>
            <a:r>
              <a:rPr lang="fr-BE" dirty="0" err="1" smtClean="0"/>
              <a:t>lock</a:t>
            </a:r>
            <a:r>
              <a:rPr lang="fr-BE" dirty="0" smtClean="0"/>
              <a:t>-in van de </a:t>
            </a:r>
            <a:r>
              <a:rPr lang="fr-BE" dirty="0" err="1" smtClean="0"/>
              <a:t>klant</a:t>
            </a:r>
            <a:r>
              <a:rPr lang="fr-BE" dirty="0" smtClean="0"/>
              <a:t>.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denken</a:t>
            </a:r>
            <a:r>
              <a:rPr lang="fr-BE" dirty="0" smtClean="0"/>
              <a:t> </a:t>
            </a:r>
            <a:r>
              <a:rPr lang="fr-BE" dirty="0" err="1" smtClean="0"/>
              <a:t>hierbij</a:t>
            </a:r>
            <a:r>
              <a:rPr lang="fr-BE" dirty="0" smtClean="0"/>
              <a:t> </a:t>
            </a:r>
            <a:r>
              <a:rPr lang="fr-BE" dirty="0" err="1" smtClean="0"/>
              <a:t>vooral</a:t>
            </a:r>
            <a:r>
              <a:rPr lang="fr-BE" dirty="0" smtClean="0"/>
              <a:t> </a:t>
            </a:r>
            <a:r>
              <a:rPr lang="fr-BE" dirty="0" err="1" smtClean="0"/>
              <a:t>aan</a:t>
            </a:r>
            <a:r>
              <a:rPr lang="fr-BE" dirty="0" smtClean="0"/>
              <a:t> de </a:t>
            </a:r>
            <a:r>
              <a:rPr lang="fr-BE" dirty="0" err="1" smtClean="0"/>
              <a:t>weigering</a:t>
            </a:r>
            <a:r>
              <a:rPr lang="fr-BE" dirty="0" smtClean="0"/>
              <a:t> om de audit clausules </a:t>
            </a:r>
            <a:r>
              <a:rPr lang="fr-BE" dirty="0" err="1" smtClean="0"/>
              <a:t>aan</a:t>
            </a:r>
            <a:r>
              <a:rPr lang="fr-BE" dirty="0" smtClean="0"/>
              <a:t> te </a:t>
            </a:r>
            <a:r>
              <a:rPr lang="fr-BE" dirty="0" err="1" smtClean="0"/>
              <a:t>passen</a:t>
            </a:r>
            <a:r>
              <a:rPr lang="fr-BE" dirty="0" smtClean="0"/>
              <a:t>.</a:t>
            </a:r>
          </a:p>
          <a:p>
            <a:endParaRPr lang="fr-BE" dirty="0"/>
          </a:p>
          <a:p>
            <a:r>
              <a:rPr lang="fr-BE" dirty="0" smtClean="0"/>
              <a:t>In Cloud </a:t>
            </a:r>
            <a:r>
              <a:rPr lang="fr-BE" dirty="0" err="1" smtClean="0"/>
              <a:t>is</a:t>
            </a:r>
            <a:r>
              <a:rPr lang="fr-BE" dirty="0" smtClean="0"/>
              <a:t> dit niet </a:t>
            </a:r>
            <a:r>
              <a:rPr lang="fr-BE" dirty="0" err="1" smtClean="0"/>
              <a:t>anders</a:t>
            </a:r>
            <a:r>
              <a:rPr lang="fr-BE" dirty="0" smtClean="0"/>
              <a:t> dan in </a:t>
            </a:r>
            <a:r>
              <a:rPr lang="fr-BE" dirty="0" err="1" smtClean="0"/>
              <a:t>klassieke</a:t>
            </a:r>
            <a:r>
              <a:rPr lang="fr-BE" dirty="0" smtClean="0"/>
              <a:t> software </a:t>
            </a:r>
            <a:r>
              <a:rPr lang="fr-BE" dirty="0" err="1" smtClean="0"/>
              <a:t>licenties</a:t>
            </a:r>
            <a:r>
              <a:rPr lang="fr-BE" dirty="0" smtClean="0"/>
              <a:t>.</a:t>
            </a:r>
          </a:p>
          <a:p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hebben</a:t>
            </a:r>
            <a:r>
              <a:rPr lang="fr-BE" dirty="0" smtClean="0"/>
              <a:t> </a:t>
            </a:r>
            <a:r>
              <a:rPr lang="fr-BE" dirty="0" err="1" smtClean="0"/>
              <a:t>wel</a:t>
            </a:r>
            <a:r>
              <a:rPr lang="fr-BE" dirty="0" smtClean="0"/>
              <a:t> </a:t>
            </a:r>
            <a:r>
              <a:rPr lang="fr-BE" dirty="0" err="1" smtClean="0"/>
              <a:t>ervaren</a:t>
            </a:r>
            <a:r>
              <a:rPr lang="fr-BE" dirty="0" smtClean="0"/>
              <a:t> </a:t>
            </a:r>
            <a:r>
              <a:rPr lang="fr-BE" dirty="0" err="1" smtClean="0"/>
              <a:t>wat</a:t>
            </a:r>
            <a:r>
              <a:rPr lang="fr-BE" dirty="0" smtClean="0"/>
              <a:t>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al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vendor</a:t>
            </a:r>
            <a:r>
              <a:rPr lang="fr-BE" dirty="0" smtClean="0"/>
              <a:t> </a:t>
            </a:r>
            <a:r>
              <a:rPr lang="fr-BE" dirty="0" err="1" smtClean="0"/>
              <a:t>onmiddellijk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</a:t>
            </a:r>
            <a:r>
              <a:rPr lang="fr-BE" dirty="0" err="1" smtClean="0"/>
              <a:t>diensten</a:t>
            </a:r>
            <a:r>
              <a:rPr lang="fr-BE" dirty="0" smtClean="0"/>
              <a:t> kan </a:t>
            </a:r>
            <a:r>
              <a:rPr lang="fr-BE" dirty="0" err="1" smtClean="0"/>
              <a:t>afsluiten</a:t>
            </a:r>
            <a:r>
              <a:rPr lang="fr-BE" dirty="0" smtClean="0"/>
              <a:t>.</a:t>
            </a:r>
          </a:p>
          <a:p>
            <a:endParaRPr lang="fr-BE" dirty="0"/>
          </a:p>
          <a:p>
            <a:r>
              <a:rPr lang="fr-BE" dirty="0" err="1" smtClean="0"/>
              <a:t>Zo</a:t>
            </a:r>
            <a:r>
              <a:rPr lang="fr-BE" dirty="0" smtClean="0"/>
              <a:t> </a:t>
            </a:r>
            <a:r>
              <a:rPr lang="fr-BE" dirty="0" err="1" smtClean="0"/>
              <a:t>was</a:t>
            </a:r>
            <a:r>
              <a:rPr lang="fr-BE" dirty="0" smtClean="0"/>
              <a:t> er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misverstand</a:t>
            </a:r>
            <a:r>
              <a:rPr lang="fr-BE" dirty="0" smtClean="0"/>
              <a:t> </a:t>
            </a:r>
            <a:r>
              <a:rPr lang="fr-BE" dirty="0" err="1" smtClean="0"/>
              <a:t>bij</a:t>
            </a:r>
            <a:r>
              <a:rPr lang="fr-BE" dirty="0" smtClean="0"/>
              <a:t> de </a:t>
            </a:r>
            <a:r>
              <a:rPr lang="fr-BE" dirty="0" err="1" smtClean="0"/>
              <a:t>leverancier</a:t>
            </a:r>
            <a:r>
              <a:rPr lang="fr-BE" dirty="0" smtClean="0"/>
              <a:t> van « JIRA » en de </a:t>
            </a:r>
            <a:r>
              <a:rPr lang="fr-BE" dirty="0" err="1" smtClean="0"/>
              <a:t>dienstverlening</a:t>
            </a:r>
            <a:r>
              <a:rPr lang="fr-BE" dirty="0" smtClean="0"/>
              <a:t> </a:t>
            </a:r>
            <a:r>
              <a:rPr lang="fr-BE" dirty="0" err="1" smtClean="0"/>
              <a:t>werd</a:t>
            </a:r>
            <a:r>
              <a:rPr lang="fr-BE" dirty="0" smtClean="0"/>
              <a:t> met </a:t>
            </a:r>
            <a:r>
              <a:rPr lang="fr-BE" dirty="0" err="1" smtClean="0"/>
              <a:t>onmiddellijke</a:t>
            </a:r>
            <a:r>
              <a:rPr lang="fr-BE" dirty="0" smtClean="0"/>
              <a:t> </a:t>
            </a:r>
            <a:r>
              <a:rPr lang="fr-BE" dirty="0" err="1" smtClean="0"/>
              <a:t>ingang</a:t>
            </a:r>
            <a:r>
              <a:rPr lang="fr-BE" dirty="0" smtClean="0"/>
              <a:t> en </a:t>
            </a:r>
            <a:r>
              <a:rPr lang="fr-BE" dirty="0" err="1" smtClean="0"/>
              <a:t>eenzijdig</a:t>
            </a:r>
            <a:r>
              <a:rPr lang="fr-BE" dirty="0" smtClean="0"/>
              <a:t> </a:t>
            </a:r>
            <a:r>
              <a:rPr lang="fr-BE" dirty="0" err="1" smtClean="0"/>
              <a:t>door</a:t>
            </a:r>
            <a:r>
              <a:rPr lang="fr-BE" dirty="0" smtClean="0"/>
              <a:t> de </a:t>
            </a:r>
            <a:r>
              <a:rPr lang="fr-BE" dirty="0" err="1" smtClean="0"/>
              <a:t>leverancier</a:t>
            </a:r>
            <a:r>
              <a:rPr lang="fr-BE" dirty="0" smtClean="0"/>
              <a:t> </a:t>
            </a:r>
            <a:r>
              <a:rPr lang="fr-BE" dirty="0" err="1" smtClean="0"/>
              <a:t>afgesloten</a:t>
            </a:r>
            <a:r>
              <a:rPr lang="fr-BE" dirty="0" smtClean="0"/>
              <a:t>. Na </a:t>
            </a:r>
            <a:r>
              <a:rPr lang="fr-BE" dirty="0" err="1" smtClean="0"/>
              <a:t>overleg</a:t>
            </a:r>
            <a:r>
              <a:rPr lang="fr-BE" dirty="0" smtClean="0"/>
              <a:t> </a:t>
            </a:r>
            <a:r>
              <a:rPr lang="fr-BE" dirty="0" err="1" smtClean="0"/>
              <a:t>werd</a:t>
            </a:r>
            <a:r>
              <a:rPr lang="fr-BE" dirty="0" smtClean="0"/>
              <a:t> de </a:t>
            </a:r>
            <a:r>
              <a:rPr lang="fr-BE" dirty="0" err="1" smtClean="0"/>
              <a:t>dienstverlening</a:t>
            </a:r>
            <a:r>
              <a:rPr lang="fr-BE" dirty="0" smtClean="0"/>
              <a:t> </a:t>
            </a:r>
            <a:r>
              <a:rPr lang="fr-BE" dirty="0" err="1" smtClean="0"/>
              <a:t>hersteld</a:t>
            </a:r>
            <a:r>
              <a:rPr lang="fr-BE" dirty="0" smtClean="0"/>
              <a:t>, maar </a:t>
            </a:r>
            <a:r>
              <a:rPr lang="fr-BE" dirty="0" err="1" smtClean="0"/>
              <a:t>als</a:t>
            </a:r>
            <a:r>
              <a:rPr lang="fr-BE" dirty="0" smtClean="0"/>
              <a:t> er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fundamentele</a:t>
            </a:r>
            <a:r>
              <a:rPr lang="fr-BE" dirty="0" smtClean="0"/>
              <a:t> </a:t>
            </a:r>
            <a:r>
              <a:rPr lang="fr-BE" dirty="0" err="1" smtClean="0"/>
              <a:t>discussie</a:t>
            </a:r>
            <a:r>
              <a:rPr lang="fr-BE" dirty="0" smtClean="0"/>
              <a:t> zou </a:t>
            </a:r>
            <a:r>
              <a:rPr lang="fr-BE" dirty="0" err="1" smtClean="0"/>
              <a:t>geweest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dan </a:t>
            </a:r>
            <a:r>
              <a:rPr lang="fr-BE" dirty="0" err="1" smtClean="0"/>
              <a:t>stonden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onder</a:t>
            </a:r>
            <a:r>
              <a:rPr lang="fr-BE" dirty="0" smtClean="0"/>
              <a:t> </a:t>
            </a:r>
            <a:r>
              <a:rPr lang="fr-BE" dirty="0" err="1" smtClean="0"/>
              <a:t>onvergelijkelijke</a:t>
            </a:r>
            <a:r>
              <a:rPr lang="fr-BE" dirty="0" smtClean="0"/>
              <a:t> </a:t>
            </a:r>
            <a:r>
              <a:rPr lang="fr-BE" dirty="0" err="1" smtClean="0"/>
              <a:t>druk</a:t>
            </a:r>
            <a:r>
              <a:rPr lang="fr-BE" dirty="0" smtClean="0"/>
              <a:t> om </a:t>
            </a:r>
            <a:r>
              <a:rPr lang="fr-BE" dirty="0" err="1" smtClean="0"/>
              <a:t>toe</a:t>
            </a:r>
            <a:r>
              <a:rPr lang="fr-BE" dirty="0" smtClean="0"/>
              <a:t> te </a:t>
            </a:r>
            <a:r>
              <a:rPr lang="fr-BE" dirty="0" err="1" smtClean="0"/>
              <a:t>geven</a:t>
            </a:r>
            <a:r>
              <a:rPr lang="fr-BE" dirty="0" smtClean="0"/>
              <a:t>.</a:t>
            </a:r>
            <a:br>
              <a:rPr lang="fr-BE" dirty="0" smtClean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>In de </a:t>
            </a:r>
            <a:r>
              <a:rPr lang="fr-BE" dirty="0" err="1" smtClean="0"/>
              <a:t>huidige</a:t>
            </a:r>
            <a:r>
              <a:rPr lang="fr-BE" dirty="0" smtClean="0"/>
              <a:t> </a:t>
            </a:r>
            <a:r>
              <a:rPr lang="fr-BE" dirty="0" err="1" smtClean="0"/>
              <a:t>situatie</a:t>
            </a:r>
            <a:r>
              <a:rPr lang="fr-BE" dirty="0" smtClean="0"/>
              <a:t>, </a:t>
            </a:r>
            <a:r>
              <a:rPr lang="fr-BE" dirty="0" err="1" smtClean="0"/>
              <a:t>bij</a:t>
            </a:r>
            <a:r>
              <a:rPr lang="fr-BE" dirty="0" smtClean="0"/>
              <a:t> </a:t>
            </a:r>
            <a:r>
              <a:rPr lang="fr-BE" dirty="0" err="1" smtClean="0"/>
              <a:t>meningsverschil</a:t>
            </a:r>
            <a:r>
              <a:rPr lang="fr-BE" dirty="0" smtClean="0"/>
              <a:t> met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leverancier</a:t>
            </a:r>
            <a:r>
              <a:rPr lang="fr-BE" dirty="0" smtClean="0"/>
              <a:t> </a:t>
            </a:r>
            <a:r>
              <a:rPr lang="fr-BE" dirty="0" err="1" smtClean="0"/>
              <a:t>kunnen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vaak</a:t>
            </a:r>
            <a:r>
              <a:rPr lang="fr-BE" dirty="0" smtClean="0"/>
              <a:t> </a:t>
            </a:r>
            <a:r>
              <a:rPr lang="fr-BE" dirty="0" err="1" smtClean="0"/>
              <a:t>nog</a:t>
            </a:r>
            <a:r>
              <a:rPr lang="fr-BE" dirty="0" smtClean="0"/>
              <a:t> </a:t>
            </a:r>
            <a:r>
              <a:rPr lang="fr-BE" dirty="0" err="1" smtClean="0"/>
              <a:t>verder</a:t>
            </a:r>
            <a:r>
              <a:rPr lang="fr-BE" dirty="0" smtClean="0"/>
              <a:t> </a:t>
            </a:r>
            <a:r>
              <a:rPr lang="fr-BE" dirty="0" err="1" smtClean="0"/>
              <a:t>werken</a:t>
            </a:r>
            <a:r>
              <a:rPr lang="fr-BE" dirty="0" smtClean="0"/>
              <a:t> met de </a:t>
            </a:r>
            <a:r>
              <a:rPr lang="fr-BE" dirty="0" err="1" smtClean="0"/>
              <a:t>beschikbare</a:t>
            </a:r>
            <a:r>
              <a:rPr lang="fr-BE" dirty="0" smtClean="0"/>
              <a:t> </a:t>
            </a:r>
            <a:r>
              <a:rPr lang="fr-BE" dirty="0" err="1" smtClean="0"/>
              <a:t>licentie</a:t>
            </a:r>
            <a:r>
              <a:rPr lang="fr-BE" dirty="0" smtClean="0"/>
              <a:t>. (Dit </a:t>
            </a:r>
            <a:r>
              <a:rPr lang="fr-BE" dirty="0" err="1" smtClean="0"/>
              <a:t>is</a:t>
            </a:r>
            <a:r>
              <a:rPr lang="fr-BE" dirty="0" smtClean="0"/>
              <a:t> in </a:t>
            </a:r>
            <a:r>
              <a:rPr lang="fr-BE" dirty="0" err="1" smtClean="0"/>
              <a:t>mindere</a:t>
            </a:r>
            <a:r>
              <a:rPr lang="fr-BE" dirty="0" smtClean="0"/>
              <a:t> mate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geval</a:t>
            </a:r>
            <a:r>
              <a:rPr lang="fr-BE" dirty="0" smtClean="0"/>
              <a:t> </a:t>
            </a:r>
            <a:r>
              <a:rPr lang="fr-BE" dirty="0" err="1" smtClean="0"/>
              <a:t>wanneer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sleutel</a:t>
            </a:r>
            <a:r>
              <a:rPr lang="fr-BE" dirty="0" smtClean="0"/>
              <a:t> </a:t>
            </a:r>
            <a:r>
              <a:rPr lang="fr-BE" dirty="0" err="1" smtClean="0"/>
              <a:t>nodig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zoals</a:t>
            </a:r>
            <a:r>
              <a:rPr lang="fr-BE" dirty="0" smtClean="0"/>
              <a:t> </a:t>
            </a:r>
            <a:r>
              <a:rPr lang="fr-BE" dirty="0" err="1" smtClean="0"/>
              <a:t>bij</a:t>
            </a:r>
            <a:r>
              <a:rPr lang="fr-BE" dirty="0" smtClean="0"/>
              <a:t> SAS). </a:t>
            </a:r>
            <a:r>
              <a:rPr lang="fr-BE" dirty="0" err="1" smtClean="0"/>
              <a:t>Bij</a:t>
            </a:r>
            <a:r>
              <a:rPr lang="fr-BE" dirty="0" smtClean="0"/>
              <a:t> Cloud </a:t>
            </a:r>
            <a:r>
              <a:rPr lang="fr-BE" dirty="0" err="1" smtClean="0"/>
              <a:t>diensten</a:t>
            </a:r>
            <a:r>
              <a:rPr lang="fr-BE" dirty="0" smtClean="0"/>
              <a:t> kan de </a:t>
            </a:r>
            <a:r>
              <a:rPr lang="fr-BE" dirty="0" err="1" smtClean="0"/>
              <a:t>dienst</a:t>
            </a:r>
            <a:r>
              <a:rPr lang="fr-BE" dirty="0" smtClean="0"/>
              <a:t> </a:t>
            </a:r>
            <a:r>
              <a:rPr lang="fr-BE" dirty="0" err="1" smtClean="0"/>
              <a:t>onmiddellijk</a:t>
            </a:r>
            <a:r>
              <a:rPr lang="fr-BE" dirty="0" smtClean="0"/>
              <a:t> </a:t>
            </a:r>
            <a:r>
              <a:rPr lang="fr-BE" dirty="0" err="1" smtClean="0"/>
              <a:t>doorgeknipt</a:t>
            </a:r>
            <a:r>
              <a:rPr lang="fr-BE" dirty="0" smtClean="0"/>
              <a:t> </a:t>
            </a:r>
            <a:r>
              <a:rPr lang="fr-BE" dirty="0" err="1" smtClean="0"/>
              <a:t>worden</a:t>
            </a:r>
            <a:r>
              <a:rPr lang="fr-BE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78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85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00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74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6484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95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54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689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47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5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41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22318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419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371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533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48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66872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89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770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305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721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814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UCC: Voice beschikbaar / mail</a:t>
            </a:r>
            <a:r>
              <a:rPr lang="nl-BE" baseline="0" dirty="0" smtClean="0"/>
              <a:t> in uitbouw (december)</a:t>
            </a:r>
          </a:p>
          <a:p>
            <a:r>
              <a:rPr lang="nl-BE" baseline="0" dirty="0" err="1" smtClean="0"/>
              <a:t>ShaD</a:t>
            </a:r>
            <a:r>
              <a:rPr lang="nl-BE" baseline="0" dirty="0" smtClean="0"/>
              <a:t>: </a:t>
            </a:r>
            <a:r>
              <a:rPr lang="nl-BE" baseline="0" dirty="0" err="1" smtClean="0"/>
              <a:t>federation</a:t>
            </a:r>
            <a:r>
              <a:rPr lang="nl-BE" baseline="0" dirty="0" smtClean="0"/>
              <a:t> beschikbaar / andere versies in uitbouw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192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254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070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BE" alt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9BB088-1526-4C59-BA1A-1366A3F82C5D}" type="slidenum">
              <a:rPr lang="en-US" smtClean="0"/>
              <a:pPr>
                <a:defRPr/>
              </a:pPr>
              <a:t>72</a:t>
            </a:fld>
            <a:endParaRPr lang="fr-B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4717F-F120-447C-90A1-F86FCFED418F}" type="slidenum">
              <a:rPr lang="en-US" smtClean="0"/>
              <a:pPr>
                <a:defRPr/>
              </a:pPr>
              <a:t>73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516619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74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67655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68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6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6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23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65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66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07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0" y="882491"/>
            <a:ext cx="8998360" cy="50697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950" y="4252808"/>
            <a:ext cx="6771737" cy="560716"/>
          </a:xfrm>
        </p:spPr>
        <p:txBody>
          <a:bodyPr/>
          <a:lstStyle>
            <a:lvl1pPr algn="r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6709" y="4835509"/>
            <a:ext cx="5576724" cy="426593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9330991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48680" y="274638"/>
            <a:ext cx="7676183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52578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393112" y="6597352"/>
            <a:ext cx="750888" cy="260648"/>
          </a:xfrm>
        </p:spPr>
        <p:txBody>
          <a:bodyPr rIns="36000" bIns="0"/>
          <a:lstStyle/>
          <a:p>
            <a:pPr>
              <a:defRPr/>
            </a:pPr>
            <a:fld id="{5471B662-E07F-4B45-AF7C-5436FF003EC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8262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729" y="528825"/>
            <a:ext cx="3700422" cy="20848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13660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5713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5420316" y="6247389"/>
            <a:ext cx="64942" cy="66062"/>
          </a:xfrm>
          <a:custGeom>
            <a:avLst/>
            <a:gdLst>
              <a:gd name="T0" fmla="*/ 57 w 115"/>
              <a:gd name="T1" fmla="*/ 0 h 118"/>
              <a:gd name="T2" fmla="*/ 72 w 115"/>
              <a:gd name="T3" fmla="*/ 2 h 118"/>
              <a:gd name="T4" fmla="*/ 86 w 115"/>
              <a:gd name="T5" fmla="*/ 7 h 118"/>
              <a:gd name="T6" fmla="*/ 98 w 115"/>
              <a:gd name="T7" fmla="*/ 17 h 118"/>
              <a:gd name="T8" fmla="*/ 107 w 115"/>
              <a:gd name="T9" fmla="*/ 29 h 118"/>
              <a:gd name="T10" fmla="*/ 113 w 115"/>
              <a:gd name="T11" fmla="*/ 44 h 118"/>
              <a:gd name="T12" fmla="*/ 115 w 115"/>
              <a:gd name="T13" fmla="*/ 60 h 118"/>
              <a:gd name="T14" fmla="*/ 113 w 115"/>
              <a:gd name="T15" fmla="*/ 75 h 118"/>
              <a:gd name="T16" fmla="*/ 107 w 115"/>
              <a:gd name="T17" fmla="*/ 89 h 118"/>
              <a:gd name="T18" fmla="*/ 98 w 115"/>
              <a:gd name="T19" fmla="*/ 101 h 118"/>
              <a:gd name="T20" fmla="*/ 86 w 115"/>
              <a:gd name="T21" fmla="*/ 110 h 118"/>
              <a:gd name="T22" fmla="*/ 72 w 115"/>
              <a:gd name="T23" fmla="*/ 116 h 118"/>
              <a:gd name="T24" fmla="*/ 57 w 115"/>
              <a:gd name="T25" fmla="*/ 118 h 118"/>
              <a:gd name="T26" fmla="*/ 43 w 115"/>
              <a:gd name="T27" fmla="*/ 116 h 118"/>
              <a:gd name="T28" fmla="*/ 29 w 115"/>
              <a:gd name="T29" fmla="*/ 110 h 118"/>
              <a:gd name="T30" fmla="*/ 17 w 115"/>
              <a:gd name="T31" fmla="*/ 101 h 118"/>
              <a:gd name="T32" fmla="*/ 8 w 115"/>
              <a:gd name="T33" fmla="*/ 89 h 118"/>
              <a:gd name="T34" fmla="*/ 2 w 115"/>
              <a:gd name="T35" fmla="*/ 75 h 118"/>
              <a:gd name="T36" fmla="*/ 0 w 115"/>
              <a:gd name="T37" fmla="*/ 60 h 118"/>
              <a:gd name="T38" fmla="*/ 2 w 115"/>
              <a:gd name="T39" fmla="*/ 44 h 118"/>
              <a:gd name="T40" fmla="*/ 8 w 115"/>
              <a:gd name="T41" fmla="*/ 29 h 118"/>
              <a:gd name="T42" fmla="*/ 17 w 115"/>
              <a:gd name="T43" fmla="*/ 17 h 118"/>
              <a:gd name="T44" fmla="*/ 29 w 115"/>
              <a:gd name="T45" fmla="*/ 7 h 118"/>
              <a:gd name="T46" fmla="*/ 43 w 115"/>
              <a:gd name="T47" fmla="*/ 2 h 118"/>
              <a:gd name="T48" fmla="*/ 57 w 115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" h="118">
                <a:moveTo>
                  <a:pt x="57" y="0"/>
                </a:moveTo>
                <a:lnTo>
                  <a:pt x="72" y="2"/>
                </a:lnTo>
                <a:lnTo>
                  <a:pt x="86" y="7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5" y="60"/>
                </a:lnTo>
                <a:lnTo>
                  <a:pt x="113" y="75"/>
                </a:lnTo>
                <a:lnTo>
                  <a:pt x="107" y="89"/>
                </a:lnTo>
                <a:lnTo>
                  <a:pt x="98" y="101"/>
                </a:lnTo>
                <a:lnTo>
                  <a:pt x="86" y="110"/>
                </a:lnTo>
                <a:lnTo>
                  <a:pt x="72" y="116"/>
                </a:lnTo>
                <a:lnTo>
                  <a:pt x="57" y="118"/>
                </a:lnTo>
                <a:lnTo>
                  <a:pt x="43" y="116"/>
                </a:lnTo>
                <a:lnTo>
                  <a:pt x="29" y="110"/>
                </a:lnTo>
                <a:lnTo>
                  <a:pt x="17" y="101"/>
                </a:lnTo>
                <a:lnTo>
                  <a:pt x="8" y="89"/>
                </a:lnTo>
                <a:lnTo>
                  <a:pt x="2" y="75"/>
                </a:lnTo>
                <a:lnTo>
                  <a:pt x="0" y="60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29" y="7"/>
                </a:lnTo>
                <a:lnTo>
                  <a:pt x="43" y="2"/>
                </a:lnTo>
                <a:lnTo>
                  <a:pt x="57" y="0"/>
                </a:lnTo>
                <a:close/>
              </a:path>
            </a:pathLst>
          </a:custGeom>
          <a:solidFill>
            <a:srgbClr val="80FF00"/>
          </a:solidFill>
          <a:ln w="0">
            <a:solidFill>
              <a:srgbClr val="8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1" name="Freeform 15"/>
          <p:cNvSpPr>
            <a:spLocks/>
          </p:cNvSpPr>
          <p:nvPr/>
        </p:nvSpPr>
        <p:spPr bwMode="auto">
          <a:xfrm>
            <a:off x="630821" y="6237312"/>
            <a:ext cx="72780" cy="76139"/>
          </a:xfrm>
          <a:custGeom>
            <a:avLst/>
            <a:gdLst>
              <a:gd name="T0" fmla="*/ 66 w 131"/>
              <a:gd name="T1" fmla="*/ 0 h 136"/>
              <a:gd name="T2" fmla="*/ 84 w 131"/>
              <a:gd name="T3" fmla="*/ 2 h 136"/>
              <a:gd name="T4" fmla="*/ 100 w 131"/>
              <a:gd name="T5" fmla="*/ 8 h 136"/>
              <a:gd name="T6" fmla="*/ 113 w 131"/>
              <a:gd name="T7" fmla="*/ 18 h 136"/>
              <a:gd name="T8" fmla="*/ 123 w 131"/>
              <a:gd name="T9" fmla="*/ 33 h 136"/>
              <a:gd name="T10" fmla="*/ 129 w 131"/>
              <a:gd name="T11" fmla="*/ 49 h 136"/>
              <a:gd name="T12" fmla="*/ 131 w 131"/>
              <a:gd name="T13" fmla="*/ 68 h 136"/>
              <a:gd name="T14" fmla="*/ 129 w 131"/>
              <a:gd name="T15" fmla="*/ 87 h 136"/>
              <a:gd name="T16" fmla="*/ 123 w 131"/>
              <a:gd name="T17" fmla="*/ 104 h 136"/>
              <a:gd name="T18" fmla="*/ 113 w 131"/>
              <a:gd name="T19" fmla="*/ 118 h 136"/>
              <a:gd name="T20" fmla="*/ 100 w 131"/>
              <a:gd name="T21" fmla="*/ 128 h 136"/>
              <a:gd name="T22" fmla="*/ 85 w 131"/>
              <a:gd name="T23" fmla="*/ 134 h 136"/>
              <a:gd name="T24" fmla="*/ 67 w 131"/>
              <a:gd name="T25" fmla="*/ 136 h 136"/>
              <a:gd name="T26" fmla="*/ 49 w 131"/>
              <a:gd name="T27" fmla="*/ 134 h 136"/>
              <a:gd name="T28" fmla="*/ 33 w 131"/>
              <a:gd name="T29" fmla="*/ 128 h 136"/>
              <a:gd name="T30" fmla="*/ 19 w 131"/>
              <a:gd name="T31" fmla="*/ 117 h 136"/>
              <a:gd name="T32" fmla="*/ 8 w 131"/>
              <a:gd name="T33" fmla="*/ 103 h 136"/>
              <a:gd name="T34" fmla="*/ 2 w 131"/>
              <a:gd name="T35" fmla="*/ 87 h 136"/>
              <a:gd name="T36" fmla="*/ 0 w 131"/>
              <a:gd name="T37" fmla="*/ 68 h 136"/>
              <a:gd name="T38" fmla="*/ 2 w 131"/>
              <a:gd name="T39" fmla="*/ 49 h 136"/>
              <a:gd name="T40" fmla="*/ 8 w 131"/>
              <a:gd name="T41" fmla="*/ 33 h 136"/>
              <a:gd name="T42" fmla="*/ 18 w 131"/>
              <a:gd name="T43" fmla="*/ 19 h 136"/>
              <a:gd name="T44" fmla="*/ 33 w 131"/>
              <a:gd name="T45" fmla="*/ 8 h 136"/>
              <a:gd name="T46" fmla="*/ 48 w 131"/>
              <a:gd name="T47" fmla="*/ 2 h 136"/>
              <a:gd name="T48" fmla="*/ 66 w 131"/>
              <a:gd name="T4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1" h="136">
                <a:moveTo>
                  <a:pt x="66" y="0"/>
                </a:moveTo>
                <a:lnTo>
                  <a:pt x="84" y="2"/>
                </a:lnTo>
                <a:lnTo>
                  <a:pt x="100" y="8"/>
                </a:lnTo>
                <a:lnTo>
                  <a:pt x="113" y="18"/>
                </a:lnTo>
                <a:lnTo>
                  <a:pt x="123" y="33"/>
                </a:lnTo>
                <a:lnTo>
                  <a:pt x="129" y="49"/>
                </a:lnTo>
                <a:lnTo>
                  <a:pt x="131" y="68"/>
                </a:lnTo>
                <a:lnTo>
                  <a:pt x="129" y="87"/>
                </a:lnTo>
                <a:lnTo>
                  <a:pt x="123" y="104"/>
                </a:lnTo>
                <a:lnTo>
                  <a:pt x="113" y="118"/>
                </a:lnTo>
                <a:lnTo>
                  <a:pt x="100" y="128"/>
                </a:lnTo>
                <a:lnTo>
                  <a:pt x="85" y="134"/>
                </a:lnTo>
                <a:lnTo>
                  <a:pt x="67" y="136"/>
                </a:lnTo>
                <a:lnTo>
                  <a:pt x="49" y="134"/>
                </a:lnTo>
                <a:lnTo>
                  <a:pt x="33" y="128"/>
                </a:lnTo>
                <a:lnTo>
                  <a:pt x="19" y="117"/>
                </a:lnTo>
                <a:lnTo>
                  <a:pt x="8" y="103"/>
                </a:lnTo>
                <a:lnTo>
                  <a:pt x="2" y="87"/>
                </a:lnTo>
                <a:lnTo>
                  <a:pt x="0" y="68"/>
                </a:lnTo>
                <a:lnTo>
                  <a:pt x="2" y="49"/>
                </a:lnTo>
                <a:lnTo>
                  <a:pt x="8" y="33"/>
                </a:lnTo>
                <a:lnTo>
                  <a:pt x="18" y="19"/>
                </a:lnTo>
                <a:lnTo>
                  <a:pt x="33" y="8"/>
                </a:lnTo>
                <a:lnTo>
                  <a:pt x="48" y="2"/>
                </a:lnTo>
                <a:lnTo>
                  <a:pt x="66" y="0"/>
                </a:lnTo>
                <a:close/>
              </a:path>
            </a:pathLst>
          </a:custGeom>
          <a:solidFill>
            <a:srgbClr val="F2FF1A"/>
          </a:solidFill>
          <a:ln w="0">
            <a:solidFill>
              <a:srgbClr val="F2FF1A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2" name="Freeform 16"/>
          <p:cNvSpPr>
            <a:spLocks/>
          </p:cNvSpPr>
          <p:nvPr/>
        </p:nvSpPr>
        <p:spPr bwMode="auto">
          <a:xfrm>
            <a:off x="8434133" y="6247389"/>
            <a:ext cx="63822" cy="66062"/>
          </a:xfrm>
          <a:custGeom>
            <a:avLst/>
            <a:gdLst>
              <a:gd name="T0" fmla="*/ 58 w 114"/>
              <a:gd name="T1" fmla="*/ 0 h 118"/>
              <a:gd name="T2" fmla="*/ 73 w 114"/>
              <a:gd name="T3" fmla="*/ 2 h 118"/>
              <a:gd name="T4" fmla="*/ 86 w 114"/>
              <a:gd name="T5" fmla="*/ 8 h 118"/>
              <a:gd name="T6" fmla="*/ 98 w 114"/>
              <a:gd name="T7" fmla="*/ 17 h 118"/>
              <a:gd name="T8" fmla="*/ 107 w 114"/>
              <a:gd name="T9" fmla="*/ 29 h 118"/>
              <a:gd name="T10" fmla="*/ 113 w 114"/>
              <a:gd name="T11" fmla="*/ 44 h 118"/>
              <a:gd name="T12" fmla="*/ 114 w 114"/>
              <a:gd name="T13" fmla="*/ 60 h 118"/>
              <a:gd name="T14" fmla="*/ 113 w 114"/>
              <a:gd name="T15" fmla="*/ 76 h 118"/>
              <a:gd name="T16" fmla="*/ 107 w 114"/>
              <a:gd name="T17" fmla="*/ 90 h 118"/>
              <a:gd name="T18" fmla="*/ 98 w 114"/>
              <a:gd name="T19" fmla="*/ 101 h 118"/>
              <a:gd name="T20" fmla="*/ 87 w 114"/>
              <a:gd name="T21" fmla="*/ 110 h 118"/>
              <a:gd name="T22" fmla="*/ 73 w 114"/>
              <a:gd name="T23" fmla="*/ 116 h 118"/>
              <a:gd name="T24" fmla="*/ 58 w 114"/>
              <a:gd name="T25" fmla="*/ 118 h 118"/>
              <a:gd name="T26" fmla="*/ 44 w 114"/>
              <a:gd name="T27" fmla="*/ 116 h 118"/>
              <a:gd name="T28" fmla="*/ 30 w 114"/>
              <a:gd name="T29" fmla="*/ 110 h 118"/>
              <a:gd name="T30" fmla="*/ 18 w 114"/>
              <a:gd name="T31" fmla="*/ 101 h 118"/>
              <a:gd name="T32" fmla="*/ 8 w 114"/>
              <a:gd name="T33" fmla="*/ 89 h 118"/>
              <a:gd name="T34" fmla="*/ 2 w 114"/>
              <a:gd name="T35" fmla="*/ 74 h 118"/>
              <a:gd name="T36" fmla="*/ 0 w 114"/>
              <a:gd name="T37" fmla="*/ 59 h 118"/>
              <a:gd name="T38" fmla="*/ 2 w 114"/>
              <a:gd name="T39" fmla="*/ 44 h 118"/>
              <a:gd name="T40" fmla="*/ 8 w 114"/>
              <a:gd name="T41" fmla="*/ 29 h 118"/>
              <a:gd name="T42" fmla="*/ 17 w 114"/>
              <a:gd name="T43" fmla="*/ 17 h 118"/>
              <a:gd name="T44" fmla="*/ 30 w 114"/>
              <a:gd name="T45" fmla="*/ 8 h 118"/>
              <a:gd name="T46" fmla="*/ 43 w 114"/>
              <a:gd name="T47" fmla="*/ 2 h 118"/>
              <a:gd name="T48" fmla="*/ 58 w 114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4" h="118">
                <a:moveTo>
                  <a:pt x="58" y="0"/>
                </a:moveTo>
                <a:lnTo>
                  <a:pt x="73" y="2"/>
                </a:lnTo>
                <a:lnTo>
                  <a:pt x="86" y="8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4" y="60"/>
                </a:lnTo>
                <a:lnTo>
                  <a:pt x="113" y="76"/>
                </a:lnTo>
                <a:lnTo>
                  <a:pt x="107" y="90"/>
                </a:lnTo>
                <a:lnTo>
                  <a:pt x="98" y="101"/>
                </a:lnTo>
                <a:lnTo>
                  <a:pt x="87" y="110"/>
                </a:lnTo>
                <a:lnTo>
                  <a:pt x="73" y="116"/>
                </a:lnTo>
                <a:lnTo>
                  <a:pt x="58" y="118"/>
                </a:lnTo>
                <a:lnTo>
                  <a:pt x="44" y="116"/>
                </a:lnTo>
                <a:lnTo>
                  <a:pt x="30" y="110"/>
                </a:lnTo>
                <a:lnTo>
                  <a:pt x="18" y="101"/>
                </a:lnTo>
                <a:lnTo>
                  <a:pt x="8" y="89"/>
                </a:lnTo>
                <a:lnTo>
                  <a:pt x="2" y="74"/>
                </a:lnTo>
                <a:lnTo>
                  <a:pt x="0" y="59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30" y="8"/>
                </a:lnTo>
                <a:lnTo>
                  <a:pt x="43" y="2"/>
                </a:lnTo>
                <a:lnTo>
                  <a:pt x="58" y="0"/>
                </a:lnTo>
                <a:close/>
              </a:path>
            </a:pathLst>
          </a:custGeom>
          <a:solidFill>
            <a:srgbClr val="FF1A26"/>
          </a:solidFill>
          <a:ln w="0">
            <a:solidFill>
              <a:srgbClr val="FF1A2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826069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74124" y="916996"/>
            <a:ext cx="9011675" cy="5020991"/>
            <a:chOff x="688828" y="1380227"/>
            <a:chExt cx="7648452" cy="4261451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Oval 26"/>
            <p:cNvSpPr/>
            <p:nvPr userDrawn="1"/>
          </p:nvSpPr>
          <p:spPr>
            <a:xfrm>
              <a:off x="3045125" y="1380227"/>
              <a:ext cx="4261451" cy="42614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5131127" y="1919516"/>
              <a:ext cx="3206153" cy="32061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2055139" y="1919516"/>
              <a:ext cx="3206153" cy="32061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688828" y="2181842"/>
              <a:ext cx="2709980" cy="27099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123" y="2389223"/>
            <a:ext cx="9011675" cy="1470025"/>
          </a:xfrm>
        </p:spPr>
        <p:txBody>
          <a:bodyPr/>
          <a:lstStyle>
            <a:lvl1pPr algn="ctr">
              <a:defRPr sz="5400" b="1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0113" y="3968156"/>
            <a:ext cx="7746521" cy="707367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  <p:sp>
        <p:nvSpPr>
          <p:cNvPr id="12" name="Freeform 16"/>
          <p:cNvSpPr>
            <a:spLocks/>
          </p:cNvSpPr>
          <p:nvPr/>
        </p:nvSpPr>
        <p:spPr bwMode="auto">
          <a:xfrm>
            <a:off x="8434132" y="6372214"/>
            <a:ext cx="137739" cy="142573"/>
          </a:xfrm>
          <a:custGeom>
            <a:avLst/>
            <a:gdLst>
              <a:gd name="T0" fmla="*/ 58 w 114"/>
              <a:gd name="T1" fmla="*/ 0 h 118"/>
              <a:gd name="T2" fmla="*/ 73 w 114"/>
              <a:gd name="T3" fmla="*/ 2 h 118"/>
              <a:gd name="T4" fmla="*/ 86 w 114"/>
              <a:gd name="T5" fmla="*/ 8 h 118"/>
              <a:gd name="T6" fmla="*/ 98 w 114"/>
              <a:gd name="T7" fmla="*/ 17 h 118"/>
              <a:gd name="T8" fmla="*/ 107 w 114"/>
              <a:gd name="T9" fmla="*/ 29 h 118"/>
              <a:gd name="T10" fmla="*/ 113 w 114"/>
              <a:gd name="T11" fmla="*/ 44 h 118"/>
              <a:gd name="T12" fmla="*/ 114 w 114"/>
              <a:gd name="T13" fmla="*/ 60 h 118"/>
              <a:gd name="T14" fmla="*/ 113 w 114"/>
              <a:gd name="T15" fmla="*/ 76 h 118"/>
              <a:gd name="T16" fmla="*/ 107 w 114"/>
              <a:gd name="T17" fmla="*/ 90 h 118"/>
              <a:gd name="T18" fmla="*/ 98 w 114"/>
              <a:gd name="T19" fmla="*/ 101 h 118"/>
              <a:gd name="T20" fmla="*/ 87 w 114"/>
              <a:gd name="T21" fmla="*/ 110 h 118"/>
              <a:gd name="T22" fmla="*/ 73 w 114"/>
              <a:gd name="T23" fmla="*/ 116 h 118"/>
              <a:gd name="T24" fmla="*/ 58 w 114"/>
              <a:gd name="T25" fmla="*/ 118 h 118"/>
              <a:gd name="T26" fmla="*/ 44 w 114"/>
              <a:gd name="T27" fmla="*/ 116 h 118"/>
              <a:gd name="T28" fmla="*/ 30 w 114"/>
              <a:gd name="T29" fmla="*/ 110 h 118"/>
              <a:gd name="T30" fmla="*/ 18 w 114"/>
              <a:gd name="T31" fmla="*/ 101 h 118"/>
              <a:gd name="T32" fmla="*/ 8 w 114"/>
              <a:gd name="T33" fmla="*/ 89 h 118"/>
              <a:gd name="T34" fmla="*/ 2 w 114"/>
              <a:gd name="T35" fmla="*/ 74 h 118"/>
              <a:gd name="T36" fmla="*/ 0 w 114"/>
              <a:gd name="T37" fmla="*/ 59 h 118"/>
              <a:gd name="T38" fmla="*/ 2 w 114"/>
              <a:gd name="T39" fmla="*/ 44 h 118"/>
              <a:gd name="T40" fmla="*/ 8 w 114"/>
              <a:gd name="T41" fmla="*/ 29 h 118"/>
              <a:gd name="T42" fmla="*/ 17 w 114"/>
              <a:gd name="T43" fmla="*/ 17 h 118"/>
              <a:gd name="T44" fmla="*/ 30 w 114"/>
              <a:gd name="T45" fmla="*/ 8 h 118"/>
              <a:gd name="T46" fmla="*/ 43 w 114"/>
              <a:gd name="T47" fmla="*/ 2 h 118"/>
              <a:gd name="T48" fmla="*/ 58 w 114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4" h="118">
                <a:moveTo>
                  <a:pt x="58" y="0"/>
                </a:moveTo>
                <a:lnTo>
                  <a:pt x="73" y="2"/>
                </a:lnTo>
                <a:lnTo>
                  <a:pt x="86" y="8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4" y="60"/>
                </a:lnTo>
                <a:lnTo>
                  <a:pt x="113" y="76"/>
                </a:lnTo>
                <a:lnTo>
                  <a:pt x="107" y="90"/>
                </a:lnTo>
                <a:lnTo>
                  <a:pt x="98" y="101"/>
                </a:lnTo>
                <a:lnTo>
                  <a:pt x="87" y="110"/>
                </a:lnTo>
                <a:lnTo>
                  <a:pt x="73" y="116"/>
                </a:lnTo>
                <a:lnTo>
                  <a:pt x="58" y="118"/>
                </a:lnTo>
                <a:lnTo>
                  <a:pt x="44" y="116"/>
                </a:lnTo>
                <a:lnTo>
                  <a:pt x="30" y="110"/>
                </a:lnTo>
                <a:lnTo>
                  <a:pt x="18" y="101"/>
                </a:lnTo>
                <a:lnTo>
                  <a:pt x="8" y="89"/>
                </a:lnTo>
                <a:lnTo>
                  <a:pt x="2" y="74"/>
                </a:lnTo>
                <a:lnTo>
                  <a:pt x="0" y="59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30" y="8"/>
                </a:lnTo>
                <a:lnTo>
                  <a:pt x="43" y="2"/>
                </a:lnTo>
                <a:lnTo>
                  <a:pt x="58" y="0"/>
                </a:lnTo>
                <a:close/>
              </a:path>
            </a:pathLst>
          </a:custGeom>
          <a:solidFill>
            <a:srgbClr val="FF1A26"/>
          </a:solidFill>
          <a:ln w="0">
            <a:solidFill>
              <a:srgbClr val="FF1A2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5420316" y="6372214"/>
            <a:ext cx="140156" cy="142573"/>
          </a:xfrm>
          <a:custGeom>
            <a:avLst/>
            <a:gdLst>
              <a:gd name="T0" fmla="*/ 57 w 115"/>
              <a:gd name="T1" fmla="*/ 0 h 118"/>
              <a:gd name="T2" fmla="*/ 72 w 115"/>
              <a:gd name="T3" fmla="*/ 2 h 118"/>
              <a:gd name="T4" fmla="*/ 86 w 115"/>
              <a:gd name="T5" fmla="*/ 7 h 118"/>
              <a:gd name="T6" fmla="*/ 98 w 115"/>
              <a:gd name="T7" fmla="*/ 17 h 118"/>
              <a:gd name="T8" fmla="*/ 107 w 115"/>
              <a:gd name="T9" fmla="*/ 29 h 118"/>
              <a:gd name="T10" fmla="*/ 113 w 115"/>
              <a:gd name="T11" fmla="*/ 44 h 118"/>
              <a:gd name="T12" fmla="*/ 115 w 115"/>
              <a:gd name="T13" fmla="*/ 60 h 118"/>
              <a:gd name="T14" fmla="*/ 113 w 115"/>
              <a:gd name="T15" fmla="*/ 75 h 118"/>
              <a:gd name="T16" fmla="*/ 107 w 115"/>
              <a:gd name="T17" fmla="*/ 89 h 118"/>
              <a:gd name="T18" fmla="*/ 98 w 115"/>
              <a:gd name="T19" fmla="*/ 101 h 118"/>
              <a:gd name="T20" fmla="*/ 86 w 115"/>
              <a:gd name="T21" fmla="*/ 110 h 118"/>
              <a:gd name="T22" fmla="*/ 72 w 115"/>
              <a:gd name="T23" fmla="*/ 116 h 118"/>
              <a:gd name="T24" fmla="*/ 57 w 115"/>
              <a:gd name="T25" fmla="*/ 118 h 118"/>
              <a:gd name="T26" fmla="*/ 43 w 115"/>
              <a:gd name="T27" fmla="*/ 116 h 118"/>
              <a:gd name="T28" fmla="*/ 29 w 115"/>
              <a:gd name="T29" fmla="*/ 110 h 118"/>
              <a:gd name="T30" fmla="*/ 17 w 115"/>
              <a:gd name="T31" fmla="*/ 101 h 118"/>
              <a:gd name="T32" fmla="*/ 8 w 115"/>
              <a:gd name="T33" fmla="*/ 89 h 118"/>
              <a:gd name="T34" fmla="*/ 2 w 115"/>
              <a:gd name="T35" fmla="*/ 75 h 118"/>
              <a:gd name="T36" fmla="*/ 0 w 115"/>
              <a:gd name="T37" fmla="*/ 60 h 118"/>
              <a:gd name="T38" fmla="*/ 2 w 115"/>
              <a:gd name="T39" fmla="*/ 44 h 118"/>
              <a:gd name="T40" fmla="*/ 8 w 115"/>
              <a:gd name="T41" fmla="*/ 29 h 118"/>
              <a:gd name="T42" fmla="*/ 17 w 115"/>
              <a:gd name="T43" fmla="*/ 17 h 118"/>
              <a:gd name="T44" fmla="*/ 29 w 115"/>
              <a:gd name="T45" fmla="*/ 7 h 118"/>
              <a:gd name="T46" fmla="*/ 43 w 115"/>
              <a:gd name="T47" fmla="*/ 2 h 118"/>
              <a:gd name="T48" fmla="*/ 57 w 115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" h="118">
                <a:moveTo>
                  <a:pt x="57" y="0"/>
                </a:moveTo>
                <a:lnTo>
                  <a:pt x="72" y="2"/>
                </a:lnTo>
                <a:lnTo>
                  <a:pt x="86" y="7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5" y="60"/>
                </a:lnTo>
                <a:lnTo>
                  <a:pt x="113" y="75"/>
                </a:lnTo>
                <a:lnTo>
                  <a:pt x="107" y="89"/>
                </a:lnTo>
                <a:lnTo>
                  <a:pt x="98" y="101"/>
                </a:lnTo>
                <a:lnTo>
                  <a:pt x="86" y="110"/>
                </a:lnTo>
                <a:lnTo>
                  <a:pt x="72" y="116"/>
                </a:lnTo>
                <a:lnTo>
                  <a:pt x="57" y="118"/>
                </a:lnTo>
                <a:lnTo>
                  <a:pt x="43" y="116"/>
                </a:lnTo>
                <a:lnTo>
                  <a:pt x="29" y="110"/>
                </a:lnTo>
                <a:lnTo>
                  <a:pt x="17" y="101"/>
                </a:lnTo>
                <a:lnTo>
                  <a:pt x="8" y="89"/>
                </a:lnTo>
                <a:lnTo>
                  <a:pt x="2" y="75"/>
                </a:lnTo>
                <a:lnTo>
                  <a:pt x="0" y="60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29" y="7"/>
                </a:lnTo>
                <a:lnTo>
                  <a:pt x="43" y="2"/>
                </a:lnTo>
                <a:lnTo>
                  <a:pt x="57" y="0"/>
                </a:lnTo>
                <a:close/>
              </a:path>
            </a:pathLst>
          </a:custGeom>
          <a:solidFill>
            <a:srgbClr val="80FF00"/>
          </a:solidFill>
          <a:ln w="0">
            <a:solidFill>
              <a:srgbClr val="8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>
            <a:off x="630821" y="6350466"/>
            <a:ext cx="157072" cy="164321"/>
          </a:xfrm>
          <a:custGeom>
            <a:avLst/>
            <a:gdLst>
              <a:gd name="T0" fmla="*/ 66 w 131"/>
              <a:gd name="T1" fmla="*/ 0 h 136"/>
              <a:gd name="T2" fmla="*/ 84 w 131"/>
              <a:gd name="T3" fmla="*/ 2 h 136"/>
              <a:gd name="T4" fmla="*/ 100 w 131"/>
              <a:gd name="T5" fmla="*/ 8 h 136"/>
              <a:gd name="T6" fmla="*/ 113 w 131"/>
              <a:gd name="T7" fmla="*/ 18 h 136"/>
              <a:gd name="T8" fmla="*/ 123 w 131"/>
              <a:gd name="T9" fmla="*/ 33 h 136"/>
              <a:gd name="T10" fmla="*/ 129 w 131"/>
              <a:gd name="T11" fmla="*/ 49 h 136"/>
              <a:gd name="T12" fmla="*/ 131 w 131"/>
              <a:gd name="T13" fmla="*/ 68 h 136"/>
              <a:gd name="T14" fmla="*/ 129 w 131"/>
              <a:gd name="T15" fmla="*/ 87 h 136"/>
              <a:gd name="T16" fmla="*/ 123 w 131"/>
              <a:gd name="T17" fmla="*/ 104 h 136"/>
              <a:gd name="T18" fmla="*/ 113 w 131"/>
              <a:gd name="T19" fmla="*/ 118 h 136"/>
              <a:gd name="T20" fmla="*/ 100 w 131"/>
              <a:gd name="T21" fmla="*/ 128 h 136"/>
              <a:gd name="T22" fmla="*/ 85 w 131"/>
              <a:gd name="T23" fmla="*/ 134 h 136"/>
              <a:gd name="T24" fmla="*/ 67 w 131"/>
              <a:gd name="T25" fmla="*/ 136 h 136"/>
              <a:gd name="T26" fmla="*/ 49 w 131"/>
              <a:gd name="T27" fmla="*/ 134 h 136"/>
              <a:gd name="T28" fmla="*/ 33 w 131"/>
              <a:gd name="T29" fmla="*/ 128 h 136"/>
              <a:gd name="T30" fmla="*/ 19 w 131"/>
              <a:gd name="T31" fmla="*/ 117 h 136"/>
              <a:gd name="T32" fmla="*/ 8 w 131"/>
              <a:gd name="T33" fmla="*/ 103 h 136"/>
              <a:gd name="T34" fmla="*/ 2 w 131"/>
              <a:gd name="T35" fmla="*/ 87 h 136"/>
              <a:gd name="T36" fmla="*/ 0 w 131"/>
              <a:gd name="T37" fmla="*/ 68 h 136"/>
              <a:gd name="T38" fmla="*/ 2 w 131"/>
              <a:gd name="T39" fmla="*/ 49 h 136"/>
              <a:gd name="T40" fmla="*/ 8 w 131"/>
              <a:gd name="T41" fmla="*/ 33 h 136"/>
              <a:gd name="T42" fmla="*/ 18 w 131"/>
              <a:gd name="T43" fmla="*/ 19 h 136"/>
              <a:gd name="T44" fmla="*/ 33 w 131"/>
              <a:gd name="T45" fmla="*/ 8 h 136"/>
              <a:gd name="T46" fmla="*/ 48 w 131"/>
              <a:gd name="T47" fmla="*/ 2 h 136"/>
              <a:gd name="T48" fmla="*/ 66 w 131"/>
              <a:gd name="T4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1" h="136">
                <a:moveTo>
                  <a:pt x="66" y="0"/>
                </a:moveTo>
                <a:lnTo>
                  <a:pt x="84" y="2"/>
                </a:lnTo>
                <a:lnTo>
                  <a:pt x="100" y="8"/>
                </a:lnTo>
                <a:lnTo>
                  <a:pt x="113" y="18"/>
                </a:lnTo>
                <a:lnTo>
                  <a:pt x="123" y="33"/>
                </a:lnTo>
                <a:lnTo>
                  <a:pt x="129" y="49"/>
                </a:lnTo>
                <a:lnTo>
                  <a:pt x="131" y="68"/>
                </a:lnTo>
                <a:lnTo>
                  <a:pt x="129" y="87"/>
                </a:lnTo>
                <a:lnTo>
                  <a:pt x="123" y="104"/>
                </a:lnTo>
                <a:lnTo>
                  <a:pt x="113" y="118"/>
                </a:lnTo>
                <a:lnTo>
                  <a:pt x="100" y="128"/>
                </a:lnTo>
                <a:lnTo>
                  <a:pt x="85" y="134"/>
                </a:lnTo>
                <a:lnTo>
                  <a:pt x="67" y="136"/>
                </a:lnTo>
                <a:lnTo>
                  <a:pt x="49" y="134"/>
                </a:lnTo>
                <a:lnTo>
                  <a:pt x="33" y="128"/>
                </a:lnTo>
                <a:lnTo>
                  <a:pt x="19" y="117"/>
                </a:lnTo>
                <a:lnTo>
                  <a:pt x="8" y="103"/>
                </a:lnTo>
                <a:lnTo>
                  <a:pt x="2" y="87"/>
                </a:lnTo>
                <a:lnTo>
                  <a:pt x="0" y="68"/>
                </a:lnTo>
                <a:lnTo>
                  <a:pt x="2" y="49"/>
                </a:lnTo>
                <a:lnTo>
                  <a:pt x="8" y="33"/>
                </a:lnTo>
                <a:lnTo>
                  <a:pt x="18" y="19"/>
                </a:lnTo>
                <a:lnTo>
                  <a:pt x="33" y="8"/>
                </a:lnTo>
                <a:lnTo>
                  <a:pt x="48" y="2"/>
                </a:lnTo>
                <a:lnTo>
                  <a:pt x="66" y="0"/>
                </a:lnTo>
                <a:close/>
              </a:path>
            </a:pathLst>
          </a:custGeom>
          <a:solidFill>
            <a:srgbClr val="F2FF1A"/>
          </a:solidFill>
          <a:ln w="0">
            <a:solidFill>
              <a:srgbClr val="F2FF1A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336414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3260-4D20-49AE-BE64-822DF93CCE9D}" type="datetime1">
              <a:rPr lang="nl-BE" smtClean="0"/>
              <a:pPr/>
              <a:t>6/01/2017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030881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5" name="Rectangle 4"/>
          <p:cNvSpPr/>
          <p:nvPr/>
        </p:nvSpPr>
        <p:spPr>
          <a:xfrm>
            <a:off x="0" y="5085184"/>
            <a:ext cx="9144000" cy="17728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5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97" y="145151"/>
            <a:ext cx="1141263" cy="642993"/>
          </a:xfrm>
          <a:prstGeom prst="rect">
            <a:avLst/>
          </a:prstGeom>
        </p:spPr>
      </p:pic>
      <p:sp>
        <p:nvSpPr>
          <p:cNvPr id="7" name="Freeform 16"/>
          <p:cNvSpPr>
            <a:spLocks/>
          </p:cNvSpPr>
          <p:nvPr/>
        </p:nvSpPr>
        <p:spPr bwMode="auto">
          <a:xfrm>
            <a:off x="8434133" y="6448725"/>
            <a:ext cx="63822" cy="66062"/>
          </a:xfrm>
          <a:custGeom>
            <a:avLst/>
            <a:gdLst>
              <a:gd name="T0" fmla="*/ 58 w 114"/>
              <a:gd name="T1" fmla="*/ 0 h 118"/>
              <a:gd name="T2" fmla="*/ 73 w 114"/>
              <a:gd name="T3" fmla="*/ 2 h 118"/>
              <a:gd name="T4" fmla="*/ 86 w 114"/>
              <a:gd name="T5" fmla="*/ 8 h 118"/>
              <a:gd name="T6" fmla="*/ 98 w 114"/>
              <a:gd name="T7" fmla="*/ 17 h 118"/>
              <a:gd name="T8" fmla="*/ 107 w 114"/>
              <a:gd name="T9" fmla="*/ 29 h 118"/>
              <a:gd name="T10" fmla="*/ 113 w 114"/>
              <a:gd name="T11" fmla="*/ 44 h 118"/>
              <a:gd name="T12" fmla="*/ 114 w 114"/>
              <a:gd name="T13" fmla="*/ 60 h 118"/>
              <a:gd name="T14" fmla="*/ 113 w 114"/>
              <a:gd name="T15" fmla="*/ 76 h 118"/>
              <a:gd name="T16" fmla="*/ 107 w 114"/>
              <a:gd name="T17" fmla="*/ 90 h 118"/>
              <a:gd name="T18" fmla="*/ 98 w 114"/>
              <a:gd name="T19" fmla="*/ 101 h 118"/>
              <a:gd name="T20" fmla="*/ 87 w 114"/>
              <a:gd name="T21" fmla="*/ 110 h 118"/>
              <a:gd name="T22" fmla="*/ 73 w 114"/>
              <a:gd name="T23" fmla="*/ 116 h 118"/>
              <a:gd name="T24" fmla="*/ 58 w 114"/>
              <a:gd name="T25" fmla="*/ 118 h 118"/>
              <a:gd name="T26" fmla="*/ 44 w 114"/>
              <a:gd name="T27" fmla="*/ 116 h 118"/>
              <a:gd name="T28" fmla="*/ 30 w 114"/>
              <a:gd name="T29" fmla="*/ 110 h 118"/>
              <a:gd name="T30" fmla="*/ 18 w 114"/>
              <a:gd name="T31" fmla="*/ 101 h 118"/>
              <a:gd name="T32" fmla="*/ 8 w 114"/>
              <a:gd name="T33" fmla="*/ 89 h 118"/>
              <a:gd name="T34" fmla="*/ 2 w 114"/>
              <a:gd name="T35" fmla="*/ 74 h 118"/>
              <a:gd name="T36" fmla="*/ 0 w 114"/>
              <a:gd name="T37" fmla="*/ 59 h 118"/>
              <a:gd name="T38" fmla="*/ 2 w 114"/>
              <a:gd name="T39" fmla="*/ 44 h 118"/>
              <a:gd name="T40" fmla="*/ 8 w 114"/>
              <a:gd name="T41" fmla="*/ 29 h 118"/>
              <a:gd name="T42" fmla="*/ 17 w 114"/>
              <a:gd name="T43" fmla="*/ 17 h 118"/>
              <a:gd name="T44" fmla="*/ 30 w 114"/>
              <a:gd name="T45" fmla="*/ 8 h 118"/>
              <a:gd name="T46" fmla="*/ 43 w 114"/>
              <a:gd name="T47" fmla="*/ 2 h 118"/>
              <a:gd name="T48" fmla="*/ 58 w 114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4" h="118">
                <a:moveTo>
                  <a:pt x="58" y="0"/>
                </a:moveTo>
                <a:lnTo>
                  <a:pt x="73" y="2"/>
                </a:lnTo>
                <a:lnTo>
                  <a:pt x="86" y="8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4" y="60"/>
                </a:lnTo>
                <a:lnTo>
                  <a:pt x="113" y="76"/>
                </a:lnTo>
                <a:lnTo>
                  <a:pt x="107" y="90"/>
                </a:lnTo>
                <a:lnTo>
                  <a:pt x="98" y="101"/>
                </a:lnTo>
                <a:lnTo>
                  <a:pt x="87" y="110"/>
                </a:lnTo>
                <a:lnTo>
                  <a:pt x="73" y="116"/>
                </a:lnTo>
                <a:lnTo>
                  <a:pt x="58" y="118"/>
                </a:lnTo>
                <a:lnTo>
                  <a:pt x="44" y="116"/>
                </a:lnTo>
                <a:lnTo>
                  <a:pt x="30" y="110"/>
                </a:lnTo>
                <a:lnTo>
                  <a:pt x="18" y="101"/>
                </a:lnTo>
                <a:lnTo>
                  <a:pt x="8" y="89"/>
                </a:lnTo>
                <a:lnTo>
                  <a:pt x="2" y="74"/>
                </a:lnTo>
                <a:lnTo>
                  <a:pt x="0" y="59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30" y="8"/>
                </a:lnTo>
                <a:lnTo>
                  <a:pt x="43" y="2"/>
                </a:lnTo>
                <a:lnTo>
                  <a:pt x="58" y="0"/>
                </a:lnTo>
                <a:close/>
              </a:path>
            </a:pathLst>
          </a:custGeom>
          <a:solidFill>
            <a:srgbClr val="FF1A26"/>
          </a:solidFill>
          <a:ln w="0">
            <a:solidFill>
              <a:srgbClr val="FF1A2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8" name="Freeform 13"/>
          <p:cNvSpPr>
            <a:spLocks/>
          </p:cNvSpPr>
          <p:nvPr/>
        </p:nvSpPr>
        <p:spPr bwMode="auto">
          <a:xfrm>
            <a:off x="5420316" y="6448725"/>
            <a:ext cx="64942" cy="66062"/>
          </a:xfrm>
          <a:custGeom>
            <a:avLst/>
            <a:gdLst>
              <a:gd name="T0" fmla="*/ 57 w 115"/>
              <a:gd name="T1" fmla="*/ 0 h 118"/>
              <a:gd name="T2" fmla="*/ 72 w 115"/>
              <a:gd name="T3" fmla="*/ 2 h 118"/>
              <a:gd name="T4" fmla="*/ 86 w 115"/>
              <a:gd name="T5" fmla="*/ 7 h 118"/>
              <a:gd name="T6" fmla="*/ 98 w 115"/>
              <a:gd name="T7" fmla="*/ 17 h 118"/>
              <a:gd name="T8" fmla="*/ 107 w 115"/>
              <a:gd name="T9" fmla="*/ 29 h 118"/>
              <a:gd name="T10" fmla="*/ 113 w 115"/>
              <a:gd name="T11" fmla="*/ 44 h 118"/>
              <a:gd name="T12" fmla="*/ 115 w 115"/>
              <a:gd name="T13" fmla="*/ 60 h 118"/>
              <a:gd name="T14" fmla="*/ 113 w 115"/>
              <a:gd name="T15" fmla="*/ 75 h 118"/>
              <a:gd name="T16" fmla="*/ 107 w 115"/>
              <a:gd name="T17" fmla="*/ 89 h 118"/>
              <a:gd name="T18" fmla="*/ 98 w 115"/>
              <a:gd name="T19" fmla="*/ 101 h 118"/>
              <a:gd name="T20" fmla="*/ 86 w 115"/>
              <a:gd name="T21" fmla="*/ 110 h 118"/>
              <a:gd name="T22" fmla="*/ 72 w 115"/>
              <a:gd name="T23" fmla="*/ 116 h 118"/>
              <a:gd name="T24" fmla="*/ 57 w 115"/>
              <a:gd name="T25" fmla="*/ 118 h 118"/>
              <a:gd name="T26" fmla="*/ 43 w 115"/>
              <a:gd name="T27" fmla="*/ 116 h 118"/>
              <a:gd name="T28" fmla="*/ 29 w 115"/>
              <a:gd name="T29" fmla="*/ 110 h 118"/>
              <a:gd name="T30" fmla="*/ 17 w 115"/>
              <a:gd name="T31" fmla="*/ 101 h 118"/>
              <a:gd name="T32" fmla="*/ 8 w 115"/>
              <a:gd name="T33" fmla="*/ 89 h 118"/>
              <a:gd name="T34" fmla="*/ 2 w 115"/>
              <a:gd name="T35" fmla="*/ 75 h 118"/>
              <a:gd name="T36" fmla="*/ 0 w 115"/>
              <a:gd name="T37" fmla="*/ 60 h 118"/>
              <a:gd name="T38" fmla="*/ 2 w 115"/>
              <a:gd name="T39" fmla="*/ 44 h 118"/>
              <a:gd name="T40" fmla="*/ 8 w 115"/>
              <a:gd name="T41" fmla="*/ 29 h 118"/>
              <a:gd name="T42" fmla="*/ 17 w 115"/>
              <a:gd name="T43" fmla="*/ 17 h 118"/>
              <a:gd name="T44" fmla="*/ 29 w 115"/>
              <a:gd name="T45" fmla="*/ 7 h 118"/>
              <a:gd name="T46" fmla="*/ 43 w 115"/>
              <a:gd name="T47" fmla="*/ 2 h 118"/>
              <a:gd name="T48" fmla="*/ 57 w 115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" h="118">
                <a:moveTo>
                  <a:pt x="57" y="0"/>
                </a:moveTo>
                <a:lnTo>
                  <a:pt x="72" y="2"/>
                </a:lnTo>
                <a:lnTo>
                  <a:pt x="86" y="7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5" y="60"/>
                </a:lnTo>
                <a:lnTo>
                  <a:pt x="113" y="75"/>
                </a:lnTo>
                <a:lnTo>
                  <a:pt x="107" y="89"/>
                </a:lnTo>
                <a:lnTo>
                  <a:pt x="98" y="101"/>
                </a:lnTo>
                <a:lnTo>
                  <a:pt x="86" y="110"/>
                </a:lnTo>
                <a:lnTo>
                  <a:pt x="72" y="116"/>
                </a:lnTo>
                <a:lnTo>
                  <a:pt x="57" y="118"/>
                </a:lnTo>
                <a:lnTo>
                  <a:pt x="43" y="116"/>
                </a:lnTo>
                <a:lnTo>
                  <a:pt x="29" y="110"/>
                </a:lnTo>
                <a:lnTo>
                  <a:pt x="17" y="101"/>
                </a:lnTo>
                <a:lnTo>
                  <a:pt x="8" y="89"/>
                </a:lnTo>
                <a:lnTo>
                  <a:pt x="2" y="75"/>
                </a:lnTo>
                <a:lnTo>
                  <a:pt x="0" y="60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29" y="7"/>
                </a:lnTo>
                <a:lnTo>
                  <a:pt x="43" y="2"/>
                </a:lnTo>
                <a:lnTo>
                  <a:pt x="57" y="0"/>
                </a:lnTo>
                <a:close/>
              </a:path>
            </a:pathLst>
          </a:custGeom>
          <a:solidFill>
            <a:srgbClr val="80FF00"/>
          </a:solidFill>
          <a:ln w="0">
            <a:solidFill>
              <a:srgbClr val="8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" name="Freeform 15"/>
          <p:cNvSpPr>
            <a:spLocks/>
          </p:cNvSpPr>
          <p:nvPr/>
        </p:nvSpPr>
        <p:spPr bwMode="auto">
          <a:xfrm>
            <a:off x="630821" y="6438648"/>
            <a:ext cx="72780" cy="76139"/>
          </a:xfrm>
          <a:custGeom>
            <a:avLst/>
            <a:gdLst>
              <a:gd name="T0" fmla="*/ 66 w 131"/>
              <a:gd name="T1" fmla="*/ 0 h 136"/>
              <a:gd name="T2" fmla="*/ 84 w 131"/>
              <a:gd name="T3" fmla="*/ 2 h 136"/>
              <a:gd name="T4" fmla="*/ 100 w 131"/>
              <a:gd name="T5" fmla="*/ 8 h 136"/>
              <a:gd name="T6" fmla="*/ 113 w 131"/>
              <a:gd name="T7" fmla="*/ 18 h 136"/>
              <a:gd name="T8" fmla="*/ 123 w 131"/>
              <a:gd name="T9" fmla="*/ 33 h 136"/>
              <a:gd name="T10" fmla="*/ 129 w 131"/>
              <a:gd name="T11" fmla="*/ 49 h 136"/>
              <a:gd name="T12" fmla="*/ 131 w 131"/>
              <a:gd name="T13" fmla="*/ 68 h 136"/>
              <a:gd name="T14" fmla="*/ 129 w 131"/>
              <a:gd name="T15" fmla="*/ 87 h 136"/>
              <a:gd name="T16" fmla="*/ 123 w 131"/>
              <a:gd name="T17" fmla="*/ 104 h 136"/>
              <a:gd name="T18" fmla="*/ 113 w 131"/>
              <a:gd name="T19" fmla="*/ 118 h 136"/>
              <a:gd name="T20" fmla="*/ 100 w 131"/>
              <a:gd name="T21" fmla="*/ 128 h 136"/>
              <a:gd name="T22" fmla="*/ 85 w 131"/>
              <a:gd name="T23" fmla="*/ 134 h 136"/>
              <a:gd name="T24" fmla="*/ 67 w 131"/>
              <a:gd name="T25" fmla="*/ 136 h 136"/>
              <a:gd name="T26" fmla="*/ 49 w 131"/>
              <a:gd name="T27" fmla="*/ 134 h 136"/>
              <a:gd name="T28" fmla="*/ 33 w 131"/>
              <a:gd name="T29" fmla="*/ 128 h 136"/>
              <a:gd name="T30" fmla="*/ 19 w 131"/>
              <a:gd name="T31" fmla="*/ 117 h 136"/>
              <a:gd name="T32" fmla="*/ 8 w 131"/>
              <a:gd name="T33" fmla="*/ 103 h 136"/>
              <a:gd name="T34" fmla="*/ 2 w 131"/>
              <a:gd name="T35" fmla="*/ 87 h 136"/>
              <a:gd name="T36" fmla="*/ 0 w 131"/>
              <a:gd name="T37" fmla="*/ 68 h 136"/>
              <a:gd name="T38" fmla="*/ 2 w 131"/>
              <a:gd name="T39" fmla="*/ 49 h 136"/>
              <a:gd name="T40" fmla="*/ 8 w 131"/>
              <a:gd name="T41" fmla="*/ 33 h 136"/>
              <a:gd name="T42" fmla="*/ 18 w 131"/>
              <a:gd name="T43" fmla="*/ 19 h 136"/>
              <a:gd name="T44" fmla="*/ 33 w 131"/>
              <a:gd name="T45" fmla="*/ 8 h 136"/>
              <a:gd name="T46" fmla="*/ 48 w 131"/>
              <a:gd name="T47" fmla="*/ 2 h 136"/>
              <a:gd name="T48" fmla="*/ 66 w 131"/>
              <a:gd name="T4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1" h="136">
                <a:moveTo>
                  <a:pt x="66" y="0"/>
                </a:moveTo>
                <a:lnTo>
                  <a:pt x="84" y="2"/>
                </a:lnTo>
                <a:lnTo>
                  <a:pt x="100" y="8"/>
                </a:lnTo>
                <a:lnTo>
                  <a:pt x="113" y="18"/>
                </a:lnTo>
                <a:lnTo>
                  <a:pt x="123" y="33"/>
                </a:lnTo>
                <a:lnTo>
                  <a:pt x="129" y="49"/>
                </a:lnTo>
                <a:lnTo>
                  <a:pt x="131" y="68"/>
                </a:lnTo>
                <a:lnTo>
                  <a:pt x="129" y="87"/>
                </a:lnTo>
                <a:lnTo>
                  <a:pt x="123" y="104"/>
                </a:lnTo>
                <a:lnTo>
                  <a:pt x="113" y="118"/>
                </a:lnTo>
                <a:lnTo>
                  <a:pt x="100" y="128"/>
                </a:lnTo>
                <a:lnTo>
                  <a:pt x="85" y="134"/>
                </a:lnTo>
                <a:lnTo>
                  <a:pt x="67" y="136"/>
                </a:lnTo>
                <a:lnTo>
                  <a:pt x="49" y="134"/>
                </a:lnTo>
                <a:lnTo>
                  <a:pt x="33" y="128"/>
                </a:lnTo>
                <a:lnTo>
                  <a:pt x="19" y="117"/>
                </a:lnTo>
                <a:lnTo>
                  <a:pt x="8" y="103"/>
                </a:lnTo>
                <a:lnTo>
                  <a:pt x="2" y="87"/>
                </a:lnTo>
                <a:lnTo>
                  <a:pt x="0" y="68"/>
                </a:lnTo>
                <a:lnTo>
                  <a:pt x="2" y="49"/>
                </a:lnTo>
                <a:lnTo>
                  <a:pt x="8" y="33"/>
                </a:lnTo>
                <a:lnTo>
                  <a:pt x="18" y="19"/>
                </a:lnTo>
                <a:lnTo>
                  <a:pt x="33" y="8"/>
                </a:lnTo>
                <a:lnTo>
                  <a:pt x="48" y="2"/>
                </a:lnTo>
                <a:lnTo>
                  <a:pt x="66" y="0"/>
                </a:lnTo>
                <a:close/>
              </a:path>
            </a:pathLst>
          </a:custGeom>
          <a:solidFill>
            <a:srgbClr val="F2FF1A"/>
          </a:solidFill>
          <a:ln w="0">
            <a:solidFill>
              <a:srgbClr val="F2FF1A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7165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3260-4D20-49AE-BE64-822DF93CCE9D}" type="datetime1">
              <a:rPr lang="nl-BE" smtClean="0"/>
              <a:pPr/>
              <a:t>6/01/2017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0" y="5085184"/>
            <a:ext cx="9144000" cy="17728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5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5540440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36343"/>
            <a:ext cx="836561" cy="216000"/>
          </a:xfrm>
          <a:prstGeom prst="rect">
            <a:avLst/>
          </a:prstGeom>
        </p:spPr>
        <p:txBody>
          <a:bodyPr/>
          <a:lstStyle/>
          <a:p>
            <a:fld id="{B8FC3260-4D20-49AE-BE64-822DF93CCE9D}" type="datetime1">
              <a:rPr lang="nl-BE" smtClean="0"/>
              <a:pPr/>
              <a:t>6/01/2017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09340" y="6536343"/>
            <a:ext cx="7407075" cy="216000"/>
          </a:xfrm>
          <a:prstGeom prst="rect">
            <a:avLst/>
          </a:prstGeom>
        </p:spPr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95536" y="1052736"/>
            <a:ext cx="8748464" cy="54726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68614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049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 userDrawn="1"/>
        </p:nvGrpSpPr>
        <p:grpSpPr bwMode="auto">
          <a:xfrm>
            <a:off x="4406900" y="2676525"/>
            <a:ext cx="4268788" cy="2800350"/>
            <a:chOff x="4407024" y="1916832"/>
            <a:chExt cx="4269432" cy="2800767"/>
          </a:xfrm>
        </p:grpSpPr>
        <p:pic>
          <p:nvPicPr>
            <p:cNvPr id="4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024" y="2869540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817" y="3392438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12"/>
            <p:cNvSpPr txBox="1">
              <a:spLocks noChangeArrowheads="1"/>
            </p:cNvSpPr>
            <p:nvPr userDrawn="1"/>
          </p:nvSpPr>
          <p:spPr bwMode="auto">
            <a:xfrm>
              <a:off x="4788081" y="1916832"/>
              <a:ext cx="3888375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r>
                <a:rPr lang="fr-BE" sz="1600" smtClean="0">
                  <a:solidFill>
                    <a:srgbClr val="0D0D0D"/>
                  </a:solidFill>
                  <a:sym typeface="Arial" charset="0"/>
                </a:rPr>
                <a:t>Frank Robben</a:t>
              </a:r>
            </a:p>
            <a:p>
              <a:pPr>
                <a:defRPr/>
              </a:pPr>
              <a:r>
                <a:rPr lang="fr-BE" sz="1600" smtClean="0">
                  <a:solidFill>
                    <a:srgbClr val="7F7F7F"/>
                  </a:solidFill>
                  <a:sym typeface="Arial" charset="0"/>
                </a:rPr>
                <a:t>Administrateur Général  </a:t>
              </a:r>
            </a:p>
            <a:p>
              <a:pPr>
                <a:defRPr/>
              </a:pPr>
              <a:r>
                <a:rPr lang="fr-BE" sz="1600" smtClean="0">
                  <a:solidFill>
                    <a:srgbClr val="7F7F7F"/>
                  </a:solidFill>
                  <a:sym typeface="Arial" charset="0"/>
                </a:rPr>
                <a:t>Banque Carrefour de la Sécurité Sociale</a:t>
              </a:r>
            </a:p>
            <a:p>
              <a:pPr>
                <a:defRPr/>
              </a:pPr>
              <a:endParaRPr lang="fr-BE" sz="160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0D0D0D"/>
                  </a:solidFill>
                </a:rPr>
                <a:t>frank.robben@ksz-bcss.fgov.be </a:t>
              </a:r>
            </a:p>
            <a:p>
              <a:pPr>
                <a:defRPr/>
              </a:pPr>
              <a:endParaRPr lang="en-US" sz="160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fr-BE" sz="1600" smtClean="0">
                  <a:solidFill>
                    <a:srgbClr val="0D0D0D"/>
                  </a:solidFill>
                  <a:sym typeface="Arial" charset="0"/>
                </a:rPr>
                <a:t>@FrRobben</a:t>
              </a:r>
            </a:p>
            <a:p>
              <a:pPr>
                <a:defRPr/>
              </a:pPr>
              <a:endParaRPr lang="en-US" sz="160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http://www.bcss.fgov.be</a:t>
              </a:r>
              <a:endParaRPr lang="fr-BE" sz="160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https://www.socialsecurity.be</a:t>
              </a: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http://www.law.kuleuven.ac.be/icri/frobben</a:t>
              </a:r>
              <a:endParaRPr lang="en-GB" sz="1600" smtClean="0">
                <a:solidFill>
                  <a:srgbClr val="7F7F7F"/>
                </a:solidFill>
              </a:endParaRPr>
            </a:p>
          </p:txBody>
        </p:sp>
      </p:grpSp>
      <p:sp>
        <p:nvSpPr>
          <p:cNvPr id="7" name="Title 1"/>
          <p:cNvSpPr txBox="1">
            <a:spLocks/>
          </p:cNvSpPr>
          <p:nvPr userDrawn="1"/>
        </p:nvSpPr>
        <p:spPr>
          <a:xfrm>
            <a:off x="468313" y="1412875"/>
            <a:ext cx="3598862" cy="5329238"/>
          </a:xfrm>
          <a:prstGeom prst="rect">
            <a:avLst/>
          </a:prstGeom>
          <a:solidFill>
            <a:srgbClr val="0080BB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BE" sz="3600" b="0" dirty="0" smtClean="0">
                <a:solidFill>
                  <a:schemeClr val="bg1"/>
                </a:solidFill>
              </a:rPr>
              <a:t>MERCI !</a:t>
            </a:r>
            <a:br>
              <a:rPr lang="fr-BE" sz="3600" b="0" dirty="0" smtClean="0">
                <a:solidFill>
                  <a:schemeClr val="bg1"/>
                </a:solidFill>
              </a:rPr>
            </a:br>
            <a:r>
              <a:rPr lang="fr-BE" sz="3600" b="0" dirty="0" smtClean="0">
                <a:solidFill>
                  <a:schemeClr val="bg1"/>
                </a:solidFill>
              </a:rPr>
              <a:t>QUESTIONS ?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141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/>
          <p:cNvSpPr/>
          <p:nvPr/>
        </p:nvSpPr>
        <p:spPr>
          <a:xfrm>
            <a:off x="0" y="5085184"/>
            <a:ext cx="9144000" cy="17728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5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5899" y="137200"/>
            <a:ext cx="7531743" cy="65643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9660"/>
            <a:ext cx="8229600" cy="5265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36343"/>
            <a:ext cx="836561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8FC3260-4D20-49AE-BE64-822DF93CCE9D}" type="datetime1">
              <a:rPr lang="nl-BE" smtClean="0"/>
              <a:pPr/>
              <a:t>6/01/2017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9340" y="6536343"/>
            <a:ext cx="7407075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nl-BE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475656" y="876300"/>
            <a:ext cx="753816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97" y="145151"/>
            <a:ext cx="1141263" cy="642993"/>
          </a:xfrm>
          <a:prstGeom prst="rect">
            <a:avLst/>
          </a:prstGeom>
        </p:spPr>
      </p:pic>
      <p:sp>
        <p:nvSpPr>
          <p:cNvPr id="6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64569" y="6536343"/>
            <a:ext cx="481642" cy="216000"/>
          </a:xfrm>
          <a:prstGeom prst="rect">
            <a:avLst/>
          </a:prstGeom>
        </p:spPr>
        <p:txBody>
          <a:bodyPr rIns="36000" bIns="0"/>
          <a:lstStyle>
            <a:lvl1pPr algn="ctr">
              <a:defRPr sz="10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5" name="Freeform 16"/>
          <p:cNvSpPr>
            <a:spLocks/>
          </p:cNvSpPr>
          <p:nvPr/>
        </p:nvSpPr>
        <p:spPr bwMode="auto">
          <a:xfrm>
            <a:off x="8434133" y="6747314"/>
            <a:ext cx="63822" cy="66062"/>
          </a:xfrm>
          <a:custGeom>
            <a:avLst/>
            <a:gdLst>
              <a:gd name="T0" fmla="*/ 58 w 114"/>
              <a:gd name="T1" fmla="*/ 0 h 118"/>
              <a:gd name="T2" fmla="*/ 73 w 114"/>
              <a:gd name="T3" fmla="*/ 2 h 118"/>
              <a:gd name="T4" fmla="*/ 86 w 114"/>
              <a:gd name="T5" fmla="*/ 8 h 118"/>
              <a:gd name="T6" fmla="*/ 98 w 114"/>
              <a:gd name="T7" fmla="*/ 17 h 118"/>
              <a:gd name="T8" fmla="*/ 107 w 114"/>
              <a:gd name="T9" fmla="*/ 29 h 118"/>
              <a:gd name="T10" fmla="*/ 113 w 114"/>
              <a:gd name="T11" fmla="*/ 44 h 118"/>
              <a:gd name="T12" fmla="*/ 114 w 114"/>
              <a:gd name="T13" fmla="*/ 60 h 118"/>
              <a:gd name="T14" fmla="*/ 113 w 114"/>
              <a:gd name="T15" fmla="*/ 76 h 118"/>
              <a:gd name="T16" fmla="*/ 107 w 114"/>
              <a:gd name="T17" fmla="*/ 90 h 118"/>
              <a:gd name="T18" fmla="*/ 98 w 114"/>
              <a:gd name="T19" fmla="*/ 101 h 118"/>
              <a:gd name="T20" fmla="*/ 87 w 114"/>
              <a:gd name="T21" fmla="*/ 110 h 118"/>
              <a:gd name="T22" fmla="*/ 73 w 114"/>
              <a:gd name="T23" fmla="*/ 116 h 118"/>
              <a:gd name="T24" fmla="*/ 58 w 114"/>
              <a:gd name="T25" fmla="*/ 118 h 118"/>
              <a:gd name="T26" fmla="*/ 44 w 114"/>
              <a:gd name="T27" fmla="*/ 116 h 118"/>
              <a:gd name="T28" fmla="*/ 30 w 114"/>
              <a:gd name="T29" fmla="*/ 110 h 118"/>
              <a:gd name="T30" fmla="*/ 18 w 114"/>
              <a:gd name="T31" fmla="*/ 101 h 118"/>
              <a:gd name="T32" fmla="*/ 8 w 114"/>
              <a:gd name="T33" fmla="*/ 89 h 118"/>
              <a:gd name="T34" fmla="*/ 2 w 114"/>
              <a:gd name="T35" fmla="*/ 74 h 118"/>
              <a:gd name="T36" fmla="*/ 0 w 114"/>
              <a:gd name="T37" fmla="*/ 59 h 118"/>
              <a:gd name="T38" fmla="*/ 2 w 114"/>
              <a:gd name="T39" fmla="*/ 44 h 118"/>
              <a:gd name="T40" fmla="*/ 8 w 114"/>
              <a:gd name="T41" fmla="*/ 29 h 118"/>
              <a:gd name="T42" fmla="*/ 17 w 114"/>
              <a:gd name="T43" fmla="*/ 17 h 118"/>
              <a:gd name="T44" fmla="*/ 30 w 114"/>
              <a:gd name="T45" fmla="*/ 8 h 118"/>
              <a:gd name="T46" fmla="*/ 43 w 114"/>
              <a:gd name="T47" fmla="*/ 2 h 118"/>
              <a:gd name="T48" fmla="*/ 58 w 114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4" h="118">
                <a:moveTo>
                  <a:pt x="58" y="0"/>
                </a:moveTo>
                <a:lnTo>
                  <a:pt x="73" y="2"/>
                </a:lnTo>
                <a:lnTo>
                  <a:pt x="86" y="8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4" y="60"/>
                </a:lnTo>
                <a:lnTo>
                  <a:pt x="113" y="76"/>
                </a:lnTo>
                <a:lnTo>
                  <a:pt x="107" y="90"/>
                </a:lnTo>
                <a:lnTo>
                  <a:pt x="98" y="101"/>
                </a:lnTo>
                <a:lnTo>
                  <a:pt x="87" y="110"/>
                </a:lnTo>
                <a:lnTo>
                  <a:pt x="73" y="116"/>
                </a:lnTo>
                <a:lnTo>
                  <a:pt x="58" y="118"/>
                </a:lnTo>
                <a:lnTo>
                  <a:pt x="44" y="116"/>
                </a:lnTo>
                <a:lnTo>
                  <a:pt x="30" y="110"/>
                </a:lnTo>
                <a:lnTo>
                  <a:pt x="18" y="101"/>
                </a:lnTo>
                <a:lnTo>
                  <a:pt x="8" y="89"/>
                </a:lnTo>
                <a:lnTo>
                  <a:pt x="2" y="74"/>
                </a:lnTo>
                <a:lnTo>
                  <a:pt x="0" y="59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30" y="8"/>
                </a:lnTo>
                <a:lnTo>
                  <a:pt x="43" y="2"/>
                </a:lnTo>
                <a:lnTo>
                  <a:pt x="58" y="0"/>
                </a:lnTo>
                <a:close/>
              </a:path>
            </a:pathLst>
          </a:custGeom>
          <a:solidFill>
            <a:srgbClr val="FF1A26"/>
          </a:solidFill>
          <a:ln w="0">
            <a:solidFill>
              <a:srgbClr val="FF1A2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66" name="Group 65"/>
          <p:cNvGrpSpPr/>
          <p:nvPr/>
        </p:nvGrpSpPr>
        <p:grpSpPr>
          <a:xfrm>
            <a:off x="8491930" y="6525344"/>
            <a:ext cx="652068" cy="246477"/>
            <a:chOff x="3879850" y="3306763"/>
            <a:chExt cx="625773" cy="236538"/>
          </a:xfrm>
        </p:grpSpPr>
        <p:sp>
          <p:nvSpPr>
            <p:cNvPr id="67" name="Line 6"/>
            <p:cNvSpPr>
              <a:spLocks noChangeShapeType="1"/>
            </p:cNvSpPr>
            <p:nvPr userDrawn="1"/>
          </p:nvSpPr>
          <p:spPr bwMode="auto">
            <a:xfrm flipH="1" flipV="1">
              <a:off x="4106863" y="3357563"/>
              <a:ext cx="15875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9" name="Line 7"/>
            <p:cNvSpPr>
              <a:spLocks noChangeShapeType="1"/>
            </p:cNvSpPr>
            <p:nvPr userDrawn="1"/>
          </p:nvSpPr>
          <p:spPr bwMode="auto">
            <a:xfrm flipH="1" flipV="1">
              <a:off x="4092575" y="3341688"/>
              <a:ext cx="14288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0" name="Line 8"/>
            <p:cNvSpPr>
              <a:spLocks noChangeShapeType="1"/>
            </p:cNvSpPr>
            <p:nvPr userDrawn="1"/>
          </p:nvSpPr>
          <p:spPr bwMode="auto">
            <a:xfrm flipH="1" flipV="1">
              <a:off x="4075113" y="3330576"/>
              <a:ext cx="17463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1" name="Line 9"/>
            <p:cNvSpPr>
              <a:spLocks noChangeShapeType="1"/>
            </p:cNvSpPr>
            <p:nvPr userDrawn="1"/>
          </p:nvSpPr>
          <p:spPr bwMode="auto">
            <a:xfrm flipH="1" flipV="1">
              <a:off x="4059238" y="3321051"/>
              <a:ext cx="15875" cy="952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2" name="Line 10"/>
            <p:cNvSpPr>
              <a:spLocks noChangeShapeType="1"/>
            </p:cNvSpPr>
            <p:nvPr userDrawn="1"/>
          </p:nvSpPr>
          <p:spPr bwMode="auto">
            <a:xfrm flipH="1" flipV="1">
              <a:off x="4043363" y="3314701"/>
              <a:ext cx="15875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3" name="Line 11"/>
            <p:cNvSpPr>
              <a:spLocks noChangeShapeType="1"/>
            </p:cNvSpPr>
            <p:nvPr userDrawn="1"/>
          </p:nvSpPr>
          <p:spPr bwMode="auto">
            <a:xfrm flipH="1" flipV="1">
              <a:off x="4025900" y="3309938"/>
              <a:ext cx="17463" cy="476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4" name="Line 12"/>
            <p:cNvSpPr>
              <a:spLocks noChangeShapeType="1"/>
            </p:cNvSpPr>
            <p:nvPr userDrawn="1"/>
          </p:nvSpPr>
          <p:spPr bwMode="auto">
            <a:xfrm flipH="1" flipV="1">
              <a:off x="4010025" y="3306763"/>
              <a:ext cx="15875" cy="31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5" name="Line 13"/>
            <p:cNvSpPr>
              <a:spLocks noChangeShapeType="1"/>
            </p:cNvSpPr>
            <p:nvPr userDrawn="1"/>
          </p:nvSpPr>
          <p:spPr bwMode="auto">
            <a:xfrm flipH="1" flipV="1">
              <a:off x="3994150" y="3306763"/>
              <a:ext cx="15875" cy="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6" name="Line 14"/>
            <p:cNvSpPr>
              <a:spLocks noChangeShapeType="1"/>
            </p:cNvSpPr>
            <p:nvPr userDrawn="1"/>
          </p:nvSpPr>
          <p:spPr bwMode="auto">
            <a:xfrm flipH="1">
              <a:off x="3979863" y="3306763"/>
              <a:ext cx="14288" cy="15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7" name="Line 15"/>
            <p:cNvSpPr>
              <a:spLocks noChangeShapeType="1"/>
            </p:cNvSpPr>
            <p:nvPr userDrawn="1"/>
          </p:nvSpPr>
          <p:spPr bwMode="auto">
            <a:xfrm flipH="1">
              <a:off x="3965575" y="3308351"/>
              <a:ext cx="14288" cy="31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8" name="Line 16"/>
            <p:cNvSpPr>
              <a:spLocks noChangeShapeType="1"/>
            </p:cNvSpPr>
            <p:nvPr userDrawn="1"/>
          </p:nvSpPr>
          <p:spPr bwMode="auto">
            <a:xfrm flipH="1">
              <a:off x="3951288" y="3311526"/>
              <a:ext cx="14288" cy="476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9" name="Line 17"/>
            <p:cNvSpPr>
              <a:spLocks noChangeShapeType="1"/>
            </p:cNvSpPr>
            <p:nvPr userDrawn="1"/>
          </p:nvSpPr>
          <p:spPr bwMode="auto">
            <a:xfrm flipH="1">
              <a:off x="3938588" y="3316288"/>
              <a:ext cx="12700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0" name="Line 18"/>
            <p:cNvSpPr>
              <a:spLocks noChangeShapeType="1"/>
            </p:cNvSpPr>
            <p:nvPr userDrawn="1"/>
          </p:nvSpPr>
          <p:spPr bwMode="auto">
            <a:xfrm flipH="1">
              <a:off x="3925888" y="3322638"/>
              <a:ext cx="12700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1" name="Line 19"/>
            <p:cNvSpPr>
              <a:spLocks noChangeShapeType="1"/>
            </p:cNvSpPr>
            <p:nvPr userDrawn="1"/>
          </p:nvSpPr>
          <p:spPr bwMode="auto">
            <a:xfrm flipH="1">
              <a:off x="3916363" y="3328988"/>
              <a:ext cx="9525" cy="952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2" name="Line 20"/>
            <p:cNvSpPr>
              <a:spLocks noChangeShapeType="1"/>
            </p:cNvSpPr>
            <p:nvPr userDrawn="1"/>
          </p:nvSpPr>
          <p:spPr bwMode="auto">
            <a:xfrm flipH="1">
              <a:off x="3905250" y="3338513"/>
              <a:ext cx="11113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3" name="Line 21"/>
            <p:cNvSpPr>
              <a:spLocks noChangeShapeType="1"/>
            </p:cNvSpPr>
            <p:nvPr userDrawn="1"/>
          </p:nvSpPr>
          <p:spPr bwMode="auto">
            <a:xfrm flipH="1">
              <a:off x="3897313" y="3349626"/>
              <a:ext cx="7938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4" name="Line 22"/>
            <p:cNvSpPr>
              <a:spLocks noChangeShapeType="1"/>
            </p:cNvSpPr>
            <p:nvPr userDrawn="1"/>
          </p:nvSpPr>
          <p:spPr bwMode="auto">
            <a:xfrm flipH="1">
              <a:off x="3890963" y="3360738"/>
              <a:ext cx="6350" cy="1270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5" name="Line 23"/>
            <p:cNvSpPr>
              <a:spLocks noChangeShapeType="1"/>
            </p:cNvSpPr>
            <p:nvPr userDrawn="1"/>
          </p:nvSpPr>
          <p:spPr bwMode="auto">
            <a:xfrm flipH="1">
              <a:off x="3886200" y="3373438"/>
              <a:ext cx="4763" cy="142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6" name="Line 24"/>
            <p:cNvSpPr>
              <a:spLocks noChangeShapeType="1"/>
            </p:cNvSpPr>
            <p:nvPr userDrawn="1"/>
          </p:nvSpPr>
          <p:spPr bwMode="auto">
            <a:xfrm flipH="1">
              <a:off x="3881438" y="3387726"/>
              <a:ext cx="4763" cy="142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7" name="Line 25"/>
            <p:cNvSpPr>
              <a:spLocks noChangeShapeType="1"/>
            </p:cNvSpPr>
            <p:nvPr userDrawn="1"/>
          </p:nvSpPr>
          <p:spPr bwMode="auto">
            <a:xfrm flipH="1">
              <a:off x="3879850" y="3402013"/>
              <a:ext cx="1588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8" name="Line 26"/>
            <p:cNvSpPr>
              <a:spLocks noChangeShapeType="1"/>
            </p:cNvSpPr>
            <p:nvPr userDrawn="1"/>
          </p:nvSpPr>
          <p:spPr bwMode="auto">
            <a:xfrm flipH="1">
              <a:off x="3879850" y="3417888"/>
              <a:ext cx="0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9" name="Line 27"/>
            <p:cNvSpPr>
              <a:spLocks noChangeShapeType="1"/>
            </p:cNvSpPr>
            <p:nvPr userDrawn="1"/>
          </p:nvSpPr>
          <p:spPr bwMode="auto">
            <a:xfrm>
              <a:off x="3879850" y="3433763"/>
              <a:ext cx="1588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0" name="Line 28"/>
            <p:cNvSpPr>
              <a:spLocks noChangeShapeType="1"/>
            </p:cNvSpPr>
            <p:nvPr userDrawn="1"/>
          </p:nvSpPr>
          <p:spPr bwMode="auto">
            <a:xfrm>
              <a:off x="3881438" y="3449638"/>
              <a:ext cx="1588" cy="1270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1" name="Line 29"/>
            <p:cNvSpPr>
              <a:spLocks noChangeShapeType="1"/>
            </p:cNvSpPr>
            <p:nvPr userDrawn="1"/>
          </p:nvSpPr>
          <p:spPr bwMode="auto">
            <a:xfrm>
              <a:off x="3883025" y="3462338"/>
              <a:ext cx="4763" cy="1270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2" name="Line 30"/>
            <p:cNvSpPr>
              <a:spLocks noChangeShapeType="1"/>
            </p:cNvSpPr>
            <p:nvPr userDrawn="1"/>
          </p:nvSpPr>
          <p:spPr bwMode="auto">
            <a:xfrm>
              <a:off x="3887788" y="3475038"/>
              <a:ext cx="4763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3" name="Line 31"/>
            <p:cNvSpPr>
              <a:spLocks noChangeShapeType="1"/>
            </p:cNvSpPr>
            <p:nvPr userDrawn="1"/>
          </p:nvSpPr>
          <p:spPr bwMode="auto">
            <a:xfrm>
              <a:off x="3892550" y="3486151"/>
              <a:ext cx="6350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4" name="Line 32"/>
            <p:cNvSpPr>
              <a:spLocks noChangeShapeType="1"/>
            </p:cNvSpPr>
            <p:nvPr userDrawn="1"/>
          </p:nvSpPr>
          <p:spPr bwMode="auto">
            <a:xfrm>
              <a:off x="3898900" y="3497263"/>
              <a:ext cx="7938" cy="793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5" name="Line 33"/>
            <p:cNvSpPr>
              <a:spLocks noChangeShapeType="1"/>
            </p:cNvSpPr>
            <p:nvPr userDrawn="1"/>
          </p:nvSpPr>
          <p:spPr bwMode="auto">
            <a:xfrm>
              <a:off x="3906838" y="3505201"/>
              <a:ext cx="7938" cy="793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6" name="Line 34"/>
            <p:cNvSpPr>
              <a:spLocks noChangeShapeType="1"/>
            </p:cNvSpPr>
            <p:nvPr userDrawn="1"/>
          </p:nvSpPr>
          <p:spPr bwMode="auto">
            <a:xfrm>
              <a:off x="3914775" y="3513138"/>
              <a:ext cx="7938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7" name="Line 35"/>
            <p:cNvSpPr>
              <a:spLocks noChangeShapeType="1"/>
            </p:cNvSpPr>
            <p:nvPr userDrawn="1"/>
          </p:nvSpPr>
          <p:spPr bwMode="auto">
            <a:xfrm>
              <a:off x="3922713" y="3519488"/>
              <a:ext cx="9525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8" name="Line 36"/>
            <p:cNvSpPr>
              <a:spLocks noChangeShapeType="1"/>
            </p:cNvSpPr>
            <p:nvPr userDrawn="1"/>
          </p:nvSpPr>
          <p:spPr bwMode="auto">
            <a:xfrm>
              <a:off x="3932238" y="3525838"/>
              <a:ext cx="9525" cy="476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9" name="Line 37"/>
            <p:cNvSpPr>
              <a:spLocks noChangeShapeType="1"/>
            </p:cNvSpPr>
            <p:nvPr userDrawn="1"/>
          </p:nvSpPr>
          <p:spPr bwMode="auto">
            <a:xfrm>
              <a:off x="3941763" y="3530601"/>
              <a:ext cx="9525" cy="476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0" name="Line 38"/>
            <p:cNvSpPr>
              <a:spLocks noChangeShapeType="1"/>
            </p:cNvSpPr>
            <p:nvPr userDrawn="1"/>
          </p:nvSpPr>
          <p:spPr bwMode="auto">
            <a:xfrm>
              <a:off x="3951288" y="3535363"/>
              <a:ext cx="9525" cy="31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1" name="Line 39"/>
            <p:cNvSpPr>
              <a:spLocks noChangeShapeType="1"/>
            </p:cNvSpPr>
            <p:nvPr userDrawn="1"/>
          </p:nvSpPr>
          <p:spPr bwMode="auto">
            <a:xfrm>
              <a:off x="3960813" y="3538538"/>
              <a:ext cx="9525" cy="15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2" name="Line 40"/>
            <p:cNvSpPr>
              <a:spLocks noChangeShapeType="1"/>
            </p:cNvSpPr>
            <p:nvPr userDrawn="1"/>
          </p:nvSpPr>
          <p:spPr bwMode="auto">
            <a:xfrm>
              <a:off x="3970338" y="3540126"/>
              <a:ext cx="9525" cy="15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3" name="Line 41"/>
            <p:cNvSpPr>
              <a:spLocks noChangeShapeType="1"/>
            </p:cNvSpPr>
            <p:nvPr userDrawn="1"/>
          </p:nvSpPr>
          <p:spPr bwMode="auto">
            <a:xfrm>
              <a:off x="3979863" y="3541713"/>
              <a:ext cx="7938" cy="15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4" name="Line 42"/>
            <p:cNvSpPr>
              <a:spLocks noChangeShapeType="1"/>
            </p:cNvSpPr>
            <p:nvPr userDrawn="1"/>
          </p:nvSpPr>
          <p:spPr bwMode="auto">
            <a:xfrm>
              <a:off x="3987800" y="3543301"/>
              <a:ext cx="7938" cy="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5" name="Line 43"/>
            <p:cNvSpPr>
              <a:spLocks noChangeShapeType="1"/>
            </p:cNvSpPr>
            <p:nvPr userDrawn="1"/>
          </p:nvSpPr>
          <p:spPr bwMode="auto">
            <a:xfrm>
              <a:off x="3995738" y="3543301"/>
              <a:ext cx="7938" cy="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6" name="Line 44"/>
            <p:cNvSpPr>
              <a:spLocks noChangeShapeType="1"/>
            </p:cNvSpPr>
            <p:nvPr userDrawn="1"/>
          </p:nvSpPr>
          <p:spPr bwMode="auto">
            <a:xfrm>
              <a:off x="4003672" y="3543301"/>
              <a:ext cx="501951" cy="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</p:grpSp>
      <p:sp>
        <p:nvSpPr>
          <p:cNvPr id="108" name="Freeform 13"/>
          <p:cNvSpPr>
            <a:spLocks/>
          </p:cNvSpPr>
          <p:nvPr/>
        </p:nvSpPr>
        <p:spPr bwMode="auto">
          <a:xfrm>
            <a:off x="5420316" y="6747314"/>
            <a:ext cx="64942" cy="66062"/>
          </a:xfrm>
          <a:custGeom>
            <a:avLst/>
            <a:gdLst>
              <a:gd name="T0" fmla="*/ 57 w 115"/>
              <a:gd name="T1" fmla="*/ 0 h 118"/>
              <a:gd name="T2" fmla="*/ 72 w 115"/>
              <a:gd name="T3" fmla="*/ 2 h 118"/>
              <a:gd name="T4" fmla="*/ 86 w 115"/>
              <a:gd name="T5" fmla="*/ 7 h 118"/>
              <a:gd name="T6" fmla="*/ 98 w 115"/>
              <a:gd name="T7" fmla="*/ 17 h 118"/>
              <a:gd name="T8" fmla="*/ 107 w 115"/>
              <a:gd name="T9" fmla="*/ 29 h 118"/>
              <a:gd name="T10" fmla="*/ 113 w 115"/>
              <a:gd name="T11" fmla="*/ 44 h 118"/>
              <a:gd name="T12" fmla="*/ 115 w 115"/>
              <a:gd name="T13" fmla="*/ 60 h 118"/>
              <a:gd name="T14" fmla="*/ 113 w 115"/>
              <a:gd name="T15" fmla="*/ 75 h 118"/>
              <a:gd name="T16" fmla="*/ 107 w 115"/>
              <a:gd name="T17" fmla="*/ 89 h 118"/>
              <a:gd name="T18" fmla="*/ 98 w 115"/>
              <a:gd name="T19" fmla="*/ 101 h 118"/>
              <a:gd name="T20" fmla="*/ 86 w 115"/>
              <a:gd name="T21" fmla="*/ 110 h 118"/>
              <a:gd name="T22" fmla="*/ 72 w 115"/>
              <a:gd name="T23" fmla="*/ 116 h 118"/>
              <a:gd name="T24" fmla="*/ 57 w 115"/>
              <a:gd name="T25" fmla="*/ 118 h 118"/>
              <a:gd name="T26" fmla="*/ 43 w 115"/>
              <a:gd name="T27" fmla="*/ 116 h 118"/>
              <a:gd name="T28" fmla="*/ 29 w 115"/>
              <a:gd name="T29" fmla="*/ 110 h 118"/>
              <a:gd name="T30" fmla="*/ 17 w 115"/>
              <a:gd name="T31" fmla="*/ 101 h 118"/>
              <a:gd name="T32" fmla="*/ 8 w 115"/>
              <a:gd name="T33" fmla="*/ 89 h 118"/>
              <a:gd name="T34" fmla="*/ 2 w 115"/>
              <a:gd name="T35" fmla="*/ 75 h 118"/>
              <a:gd name="T36" fmla="*/ 0 w 115"/>
              <a:gd name="T37" fmla="*/ 60 h 118"/>
              <a:gd name="T38" fmla="*/ 2 w 115"/>
              <a:gd name="T39" fmla="*/ 44 h 118"/>
              <a:gd name="T40" fmla="*/ 8 w 115"/>
              <a:gd name="T41" fmla="*/ 29 h 118"/>
              <a:gd name="T42" fmla="*/ 17 w 115"/>
              <a:gd name="T43" fmla="*/ 17 h 118"/>
              <a:gd name="T44" fmla="*/ 29 w 115"/>
              <a:gd name="T45" fmla="*/ 7 h 118"/>
              <a:gd name="T46" fmla="*/ 43 w 115"/>
              <a:gd name="T47" fmla="*/ 2 h 118"/>
              <a:gd name="T48" fmla="*/ 57 w 115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" h="118">
                <a:moveTo>
                  <a:pt x="57" y="0"/>
                </a:moveTo>
                <a:lnTo>
                  <a:pt x="72" y="2"/>
                </a:lnTo>
                <a:lnTo>
                  <a:pt x="86" y="7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5" y="60"/>
                </a:lnTo>
                <a:lnTo>
                  <a:pt x="113" y="75"/>
                </a:lnTo>
                <a:lnTo>
                  <a:pt x="107" y="89"/>
                </a:lnTo>
                <a:lnTo>
                  <a:pt x="98" y="101"/>
                </a:lnTo>
                <a:lnTo>
                  <a:pt x="86" y="110"/>
                </a:lnTo>
                <a:lnTo>
                  <a:pt x="72" y="116"/>
                </a:lnTo>
                <a:lnTo>
                  <a:pt x="57" y="118"/>
                </a:lnTo>
                <a:lnTo>
                  <a:pt x="43" y="116"/>
                </a:lnTo>
                <a:lnTo>
                  <a:pt x="29" y="110"/>
                </a:lnTo>
                <a:lnTo>
                  <a:pt x="17" y="101"/>
                </a:lnTo>
                <a:lnTo>
                  <a:pt x="8" y="89"/>
                </a:lnTo>
                <a:lnTo>
                  <a:pt x="2" y="75"/>
                </a:lnTo>
                <a:lnTo>
                  <a:pt x="0" y="60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29" y="7"/>
                </a:lnTo>
                <a:lnTo>
                  <a:pt x="43" y="2"/>
                </a:lnTo>
                <a:lnTo>
                  <a:pt x="57" y="0"/>
                </a:lnTo>
                <a:close/>
              </a:path>
            </a:pathLst>
          </a:custGeom>
          <a:solidFill>
            <a:srgbClr val="80FF00"/>
          </a:solidFill>
          <a:ln w="0">
            <a:solidFill>
              <a:srgbClr val="8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09" name="Freeform 15"/>
          <p:cNvSpPr>
            <a:spLocks/>
          </p:cNvSpPr>
          <p:nvPr/>
        </p:nvSpPr>
        <p:spPr bwMode="auto">
          <a:xfrm>
            <a:off x="630821" y="6737237"/>
            <a:ext cx="72780" cy="76139"/>
          </a:xfrm>
          <a:custGeom>
            <a:avLst/>
            <a:gdLst>
              <a:gd name="T0" fmla="*/ 66 w 131"/>
              <a:gd name="T1" fmla="*/ 0 h 136"/>
              <a:gd name="T2" fmla="*/ 84 w 131"/>
              <a:gd name="T3" fmla="*/ 2 h 136"/>
              <a:gd name="T4" fmla="*/ 100 w 131"/>
              <a:gd name="T5" fmla="*/ 8 h 136"/>
              <a:gd name="T6" fmla="*/ 113 w 131"/>
              <a:gd name="T7" fmla="*/ 18 h 136"/>
              <a:gd name="T8" fmla="*/ 123 w 131"/>
              <a:gd name="T9" fmla="*/ 33 h 136"/>
              <a:gd name="T10" fmla="*/ 129 w 131"/>
              <a:gd name="T11" fmla="*/ 49 h 136"/>
              <a:gd name="T12" fmla="*/ 131 w 131"/>
              <a:gd name="T13" fmla="*/ 68 h 136"/>
              <a:gd name="T14" fmla="*/ 129 w 131"/>
              <a:gd name="T15" fmla="*/ 87 h 136"/>
              <a:gd name="T16" fmla="*/ 123 w 131"/>
              <a:gd name="T17" fmla="*/ 104 h 136"/>
              <a:gd name="T18" fmla="*/ 113 w 131"/>
              <a:gd name="T19" fmla="*/ 118 h 136"/>
              <a:gd name="T20" fmla="*/ 100 w 131"/>
              <a:gd name="T21" fmla="*/ 128 h 136"/>
              <a:gd name="T22" fmla="*/ 85 w 131"/>
              <a:gd name="T23" fmla="*/ 134 h 136"/>
              <a:gd name="T24" fmla="*/ 67 w 131"/>
              <a:gd name="T25" fmla="*/ 136 h 136"/>
              <a:gd name="T26" fmla="*/ 49 w 131"/>
              <a:gd name="T27" fmla="*/ 134 h 136"/>
              <a:gd name="T28" fmla="*/ 33 w 131"/>
              <a:gd name="T29" fmla="*/ 128 h 136"/>
              <a:gd name="T30" fmla="*/ 19 w 131"/>
              <a:gd name="T31" fmla="*/ 117 h 136"/>
              <a:gd name="T32" fmla="*/ 8 w 131"/>
              <a:gd name="T33" fmla="*/ 103 h 136"/>
              <a:gd name="T34" fmla="*/ 2 w 131"/>
              <a:gd name="T35" fmla="*/ 87 h 136"/>
              <a:gd name="T36" fmla="*/ 0 w 131"/>
              <a:gd name="T37" fmla="*/ 68 h 136"/>
              <a:gd name="T38" fmla="*/ 2 w 131"/>
              <a:gd name="T39" fmla="*/ 49 h 136"/>
              <a:gd name="T40" fmla="*/ 8 w 131"/>
              <a:gd name="T41" fmla="*/ 33 h 136"/>
              <a:gd name="T42" fmla="*/ 18 w 131"/>
              <a:gd name="T43" fmla="*/ 19 h 136"/>
              <a:gd name="T44" fmla="*/ 33 w 131"/>
              <a:gd name="T45" fmla="*/ 8 h 136"/>
              <a:gd name="T46" fmla="*/ 48 w 131"/>
              <a:gd name="T47" fmla="*/ 2 h 136"/>
              <a:gd name="T48" fmla="*/ 66 w 131"/>
              <a:gd name="T4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1" h="136">
                <a:moveTo>
                  <a:pt x="66" y="0"/>
                </a:moveTo>
                <a:lnTo>
                  <a:pt x="84" y="2"/>
                </a:lnTo>
                <a:lnTo>
                  <a:pt x="100" y="8"/>
                </a:lnTo>
                <a:lnTo>
                  <a:pt x="113" y="18"/>
                </a:lnTo>
                <a:lnTo>
                  <a:pt x="123" y="33"/>
                </a:lnTo>
                <a:lnTo>
                  <a:pt x="129" y="49"/>
                </a:lnTo>
                <a:lnTo>
                  <a:pt x="131" y="68"/>
                </a:lnTo>
                <a:lnTo>
                  <a:pt x="129" y="87"/>
                </a:lnTo>
                <a:lnTo>
                  <a:pt x="123" y="104"/>
                </a:lnTo>
                <a:lnTo>
                  <a:pt x="113" y="118"/>
                </a:lnTo>
                <a:lnTo>
                  <a:pt x="100" y="128"/>
                </a:lnTo>
                <a:lnTo>
                  <a:pt x="85" y="134"/>
                </a:lnTo>
                <a:lnTo>
                  <a:pt x="67" y="136"/>
                </a:lnTo>
                <a:lnTo>
                  <a:pt x="49" y="134"/>
                </a:lnTo>
                <a:lnTo>
                  <a:pt x="33" y="128"/>
                </a:lnTo>
                <a:lnTo>
                  <a:pt x="19" y="117"/>
                </a:lnTo>
                <a:lnTo>
                  <a:pt x="8" y="103"/>
                </a:lnTo>
                <a:lnTo>
                  <a:pt x="2" y="87"/>
                </a:lnTo>
                <a:lnTo>
                  <a:pt x="0" y="68"/>
                </a:lnTo>
                <a:lnTo>
                  <a:pt x="2" y="49"/>
                </a:lnTo>
                <a:lnTo>
                  <a:pt x="8" y="33"/>
                </a:lnTo>
                <a:lnTo>
                  <a:pt x="18" y="19"/>
                </a:lnTo>
                <a:lnTo>
                  <a:pt x="33" y="8"/>
                </a:lnTo>
                <a:lnTo>
                  <a:pt x="48" y="2"/>
                </a:lnTo>
                <a:lnTo>
                  <a:pt x="66" y="0"/>
                </a:lnTo>
                <a:close/>
              </a:path>
            </a:pathLst>
          </a:custGeom>
          <a:solidFill>
            <a:srgbClr val="F2FF1A"/>
          </a:solidFill>
          <a:ln w="0">
            <a:solidFill>
              <a:srgbClr val="F2FF1A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6736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2" r:id="rId7"/>
    <p:sldLayoutId id="2147483894" r:id="rId8"/>
    <p:sldLayoutId id="2147483825" r:id="rId9"/>
    <p:sldLayoutId id="21474838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jpe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93.png"/><Relationship Id="rId4" Type="http://schemas.openxmlformats.org/officeDocument/2006/relationships/image" Target="../media/image8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infra.gcloud.belgium.be/greenshift-cds/overview.htm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youtu.be/f83bncVXPOY" TargetMode="Externa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7544" y="4252808"/>
            <a:ext cx="8064896" cy="560716"/>
          </a:xfrm>
        </p:spPr>
        <p:txBody>
          <a:bodyPr>
            <a:noAutofit/>
          </a:bodyPr>
          <a:lstStyle/>
          <a:p>
            <a:r>
              <a:rPr lang="fr-BE" sz="4000" dirty="0" err="1" smtClean="0"/>
              <a:t>Samen</a:t>
            </a:r>
            <a:r>
              <a:rPr lang="fr-BE" sz="4000" dirty="0" smtClean="0"/>
              <a:t> </a:t>
            </a:r>
            <a:r>
              <a:rPr lang="fr-BE" sz="4000" dirty="0" err="1" smtClean="0"/>
              <a:t>bouwen</a:t>
            </a:r>
            <a:r>
              <a:rPr lang="fr-BE" sz="4000" dirty="0" smtClean="0"/>
              <a:t> </a:t>
            </a:r>
            <a:r>
              <a:rPr lang="fr-BE" sz="4000" dirty="0" err="1" smtClean="0"/>
              <a:t>aan</a:t>
            </a:r>
            <a:r>
              <a:rPr lang="fr-BE" sz="4000" dirty="0" smtClean="0"/>
              <a:t> de ICT-</a:t>
            </a:r>
            <a:r>
              <a:rPr lang="fr-BE" sz="4000" dirty="0" err="1" smtClean="0"/>
              <a:t>toekomst</a:t>
            </a:r>
            <a:endParaRPr lang="en-GB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/>
              <a:t>Frank </a:t>
            </a:r>
            <a:r>
              <a:rPr lang="fr-BE" dirty="0" err="1"/>
              <a:t>Robben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447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30000"/>
                    </a14:imgEffect>
                    <a14:imgEffect>
                      <a14:brightnessContrast bright="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37" y="1124744"/>
            <a:ext cx="8543925" cy="5375275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fr-FR" dirty="0" err="1" smtClean="0"/>
              <a:t>Synergies</a:t>
            </a:r>
            <a:r>
              <a:rPr lang="nl-BE" altLang="fr-FR" dirty="0" smtClean="0"/>
              <a:t> - </a:t>
            </a:r>
            <a:r>
              <a:rPr lang="nl-BE" altLang="fr-FR" dirty="0" err="1" smtClean="0"/>
              <a:t>transformations</a:t>
            </a:r>
            <a:endParaRPr lang="nl-BE" alt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94ADED-38B9-4879-B65B-EF8A5A6CF7F8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  <p:sp>
        <p:nvSpPr>
          <p:cNvPr id="29701" name="TextBox 6"/>
          <p:cNvSpPr txBox="1">
            <a:spLocks noChangeArrowheads="1"/>
          </p:cNvSpPr>
          <p:nvPr/>
        </p:nvSpPr>
        <p:spPr bwMode="auto">
          <a:xfrm>
            <a:off x="6607175" y="5997575"/>
            <a:ext cx="2090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fr-FR" sz="1400"/>
              <a:t>Bron: Booz Allen Hamilton</a:t>
            </a:r>
            <a:endParaRPr lang="en-US" altLang="fr-FR" sz="1400"/>
          </a:p>
        </p:txBody>
      </p:sp>
    </p:spTree>
    <p:extLst>
      <p:ext uri="{BB962C8B-B14F-4D97-AF65-F5344CB8AC3E}">
        <p14:creationId xmlns:p14="http://schemas.microsoft.com/office/powerpoint/2010/main" val="38979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KSZ - # berichten - ICT budget in €</a:t>
            </a:r>
            <a:endParaRPr lang="fr-B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11</a:t>
            </a:fld>
            <a:endParaRPr lang="nl-BE" dirty="0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880813"/>
              </p:ext>
            </p:extLst>
          </p:nvPr>
        </p:nvGraphicFramePr>
        <p:xfrm>
          <a:off x="539553" y="908720"/>
          <a:ext cx="7992888" cy="5630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564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485899" y="137200"/>
            <a:ext cx="7550597" cy="915536"/>
          </a:xfrm>
        </p:spPr>
        <p:txBody>
          <a:bodyPr/>
          <a:lstStyle/>
          <a:p>
            <a:r>
              <a:rPr lang="nl-BE" dirty="0" smtClean="0"/>
              <a:t>TCO van toepassingen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12</a:t>
            </a:fld>
            <a:endParaRPr lang="nl-BE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35149812"/>
              </p:ext>
            </p:extLst>
          </p:nvPr>
        </p:nvGraphicFramePr>
        <p:xfrm>
          <a:off x="1535832" y="1484784"/>
          <a:ext cx="730525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ight Arrow 5"/>
          <p:cNvSpPr/>
          <p:nvPr/>
        </p:nvSpPr>
        <p:spPr>
          <a:xfrm>
            <a:off x="1331640" y="5481228"/>
            <a:ext cx="7200800" cy="360040"/>
          </a:xfrm>
          <a:prstGeom prst="rightArrow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Up Arrow 6"/>
          <p:cNvSpPr/>
          <p:nvPr/>
        </p:nvSpPr>
        <p:spPr>
          <a:xfrm>
            <a:off x="1259632" y="1097684"/>
            <a:ext cx="360040" cy="4491556"/>
          </a:xfrm>
          <a:prstGeom prst="upArrow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51520" y="1268760"/>
            <a:ext cx="1015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Zwak</a:t>
            </a:r>
            <a:r>
              <a:rPr lang="fr-BE" sz="2400" b="1" dirty="0" smtClean="0"/>
              <a:t/>
            </a:r>
            <a:br>
              <a:rPr lang="fr-BE" sz="2400" b="1" dirty="0" smtClean="0"/>
            </a:br>
            <a:r>
              <a:rPr lang="fr-BE" sz="2400" b="1" dirty="0" smtClean="0"/>
              <a:t>design</a:t>
            </a:r>
            <a:endParaRPr lang="en-GB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84168" y="5847655"/>
            <a:ext cx="223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Veel</a:t>
            </a:r>
            <a:r>
              <a:rPr lang="fr-BE" sz="2400" b="1" dirty="0" smtClean="0"/>
              <a:t> </a:t>
            </a:r>
            <a:r>
              <a:rPr lang="fr-BE" sz="2400" b="1" dirty="0" err="1" smtClean="0"/>
              <a:t>wijzigingen</a:t>
            </a:r>
            <a:endParaRPr lang="en-GB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4686235"/>
            <a:ext cx="1015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Sterk</a:t>
            </a:r>
            <a:r>
              <a:rPr lang="fr-BE" sz="2400" b="1" dirty="0" smtClean="0"/>
              <a:t/>
            </a:r>
            <a:br>
              <a:rPr lang="fr-BE" sz="2400" b="1" dirty="0" smtClean="0"/>
            </a:br>
            <a:r>
              <a:rPr lang="fr-BE" sz="2400" b="1" dirty="0" smtClean="0"/>
              <a:t>design</a:t>
            </a:r>
            <a:endParaRPr lang="en-GB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547664" y="5847655"/>
            <a:ext cx="2568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Weinig</a:t>
            </a:r>
            <a:r>
              <a:rPr lang="fr-BE" sz="2400" b="1" dirty="0" smtClean="0"/>
              <a:t> </a:t>
            </a:r>
            <a:r>
              <a:rPr lang="fr-BE" sz="2400" b="1" dirty="0" err="1" smtClean="0"/>
              <a:t>wijzigingen</a:t>
            </a:r>
            <a:endParaRPr lang="en-GB" sz="2400" b="1" dirty="0"/>
          </a:p>
        </p:txBody>
      </p:sp>
      <p:grpSp>
        <p:nvGrpSpPr>
          <p:cNvPr id="12" name="Diagram group"/>
          <p:cNvGrpSpPr/>
          <p:nvPr/>
        </p:nvGrpSpPr>
        <p:grpSpPr>
          <a:xfrm>
            <a:off x="6228184" y="1851566"/>
            <a:ext cx="2233135" cy="2297514"/>
            <a:chOff x="1499615" y="1895643"/>
            <a:chExt cx="1347825" cy="1347598"/>
          </a:xfrm>
          <a:scene3d>
            <a:camera prst="perspectiveRelaxedModerately" zoom="92000"/>
            <a:lightRig rig="balanced" dir="t">
              <a:rot lat="0" lon="0" rev="12700000"/>
            </a:lightRig>
          </a:scene3d>
        </p:grpSpPr>
        <p:sp>
          <p:nvSpPr>
            <p:cNvPr id="13" name="Oval 12"/>
            <p:cNvSpPr/>
            <p:nvPr/>
          </p:nvSpPr>
          <p:spPr>
            <a:xfrm>
              <a:off x="1499615" y="1895643"/>
              <a:ext cx="1347825" cy="1347598"/>
            </a:xfrm>
            <a:prstGeom prst="ellipse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p3d z="50080" prstMaterial="plastic">
              <a:bevelT w="50800" h="50800"/>
              <a:bevelB w="50800" h="508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4" name="Diagram group"/>
          <p:cNvGrpSpPr/>
          <p:nvPr/>
        </p:nvGrpSpPr>
        <p:grpSpPr>
          <a:xfrm>
            <a:off x="1907704" y="4005064"/>
            <a:ext cx="1488932" cy="1560973"/>
            <a:chOff x="3054095" y="2160499"/>
            <a:chExt cx="673608" cy="673672"/>
          </a:xfrm>
          <a:scene3d>
            <a:camera prst="perspectiveRelaxedModerately" zoom="92000"/>
            <a:lightRig rig="balanced" dir="t">
              <a:rot lat="0" lon="0" rev="12700000"/>
            </a:lightRig>
          </a:scene3d>
        </p:grpSpPr>
        <p:sp>
          <p:nvSpPr>
            <p:cNvPr id="15" name="Oval 14"/>
            <p:cNvSpPr/>
            <p:nvPr/>
          </p:nvSpPr>
          <p:spPr>
            <a:xfrm>
              <a:off x="3054095" y="2160499"/>
              <a:ext cx="673608" cy="673672"/>
            </a:xfrm>
            <a:prstGeom prst="ellipse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p3d z="50080" prstMaterial="plastic">
              <a:bevelT w="50800" h="50800"/>
              <a:bevelB w="50800" h="508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TextBox 15"/>
          <p:cNvSpPr txBox="1"/>
          <p:nvPr/>
        </p:nvSpPr>
        <p:spPr>
          <a:xfrm>
            <a:off x="1475656" y="3390091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/>
              <a:t> 6 à 7 X</a:t>
            </a:r>
          </a:p>
          <a:p>
            <a:pPr algn="ctr"/>
            <a:r>
              <a:rPr lang="fr-BE" sz="2400" dirty="0" err="1" smtClean="0"/>
              <a:t>ontwikkelkost</a:t>
            </a:r>
            <a:endParaRPr lang="en-GB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614975" y="899428"/>
            <a:ext cx="14863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smtClean="0"/>
              <a:t>50 X</a:t>
            </a:r>
            <a:br>
              <a:rPr lang="fr-BE" sz="2400" dirty="0" smtClean="0"/>
            </a:br>
            <a:r>
              <a:rPr lang="fr-BE" sz="2400" dirty="0" err="1" smtClean="0"/>
              <a:t>ontwikkel</a:t>
            </a:r>
            <a:r>
              <a:rPr lang="fr-BE" sz="2400" dirty="0" smtClean="0"/>
              <a:t>-</a:t>
            </a:r>
            <a:br>
              <a:rPr lang="fr-BE" sz="2400" dirty="0" smtClean="0"/>
            </a:br>
            <a:r>
              <a:rPr lang="fr-BE" sz="2400" dirty="0" err="1" smtClean="0"/>
              <a:t>kost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2170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V\Downloads\business-1219868 (2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940152" y="0"/>
            <a:ext cx="3528392" cy="6858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 err="1" smtClean="0"/>
              <a:t>Bestaffing</a:t>
            </a:r>
            <a:r>
              <a:rPr lang="fr-BE" sz="3600" dirty="0" smtClean="0"/>
              <a:t>: </a:t>
            </a:r>
            <a:r>
              <a:rPr lang="fr-BE" sz="3600" dirty="0" err="1" smtClean="0"/>
              <a:t>goede</a:t>
            </a:r>
            <a:r>
              <a:rPr lang="fr-BE" sz="3600" dirty="0" smtClean="0"/>
              <a:t> mix</a:t>
            </a:r>
            <a:endParaRPr lang="fr-BE" sz="3600" dirty="0"/>
          </a:p>
          <a:p>
            <a:pPr algn="ctr"/>
            <a:endParaRPr lang="fr-BE" sz="2000" dirty="0"/>
          </a:p>
          <a:p>
            <a:r>
              <a:rPr lang="fr-BE" sz="2000" dirty="0" err="1" smtClean="0"/>
              <a:t>Structurele</a:t>
            </a:r>
            <a:r>
              <a:rPr lang="fr-BE" sz="2000" dirty="0" smtClean="0"/>
              <a:t> </a:t>
            </a:r>
            <a:r>
              <a:rPr lang="fr-BE" sz="2000" dirty="0" err="1" smtClean="0"/>
              <a:t>behoeften</a:t>
            </a:r>
            <a:endParaRPr lang="fr-B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err="1" smtClean="0"/>
              <a:t>eigen</a:t>
            </a:r>
            <a:r>
              <a:rPr lang="fr-BE" sz="2000" dirty="0" smtClean="0"/>
              <a:t> </a:t>
            </a:r>
            <a:r>
              <a:rPr lang="fr-BE" sz="2000" dirty="0" err="1"/>
              <a:t>mensen</a:t>
            </a:r>
            <a:r>
              <a:rPr lang="fr-BE" sz="2000" dirty="0"/>
              <a:t> </a:t>
            </a:r>
            <a:r>
              <a:rPr lang="fr-BE" sz="2000" dirty="0" smtClean="0"/>
              <a:t> (</a:t>
            </a:r>
            <a:r>
              <a:rPr lang="fr-BE" sz="2000" dirty="0" err="1" smtClean="0"/>
              <a:t>statutairen</a:t>
            </a:r>
            <a:r>
              <a:rPr lang="fr-BE" sz="2000" dirty="0" smtClean="0"/>
              <a:t> of </a:t>
            </a:r>
            <a:r>
              <a:rPr lang="fr-BE" sz="2000" dirty="0" err="1" smtClean="0"/>
              <a:t>contractuelen</a:t>
            </a:r>
            <a:r>
              <a:rPr lang="fr-BE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 smtClean="0"/>
              <a:t>gedetacheerden</a:t>
            </a:r>
            <a:endParaRPr lang="fr-BE" sz="2000" dirty="0"/>
          </a:p>
          <a:p>
            <a:endParaRPr lang="fr-BE" sz="3600" dirty="0"/>
          </a:p>
          <a:p>
            <a:r>
              <a:rPr lang="fr-BE" sz="2000" dirty="0" err="1" smtClean="0"/>
              <a:t>Punctuele</a:t>
            </a:r>
            <a:r>
              <a:rPr lang="fr-BE" sz="2000" dirty="0" smtClean="0"/>
              <a:t> </a:t>
            </a:r>
            <a:r>
              <a:rPr lang="fr-BE" sz="2000" dirty="0" err="1" smtClean="0"/>
              <a:t>behoeften</a:t>
            </a:r>
            <a:endParaRPr lang="fr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smtClean="0"/>
              <a:t>externe </a:t>
            </a:r>
            <a:r>
              <a:rPr lang="fr-BE" sz="2000" dirty="0"/>
              <a:t>consultants</a:t>
            </a:r>
          </a:p>
          <a:p>
            <a:endParaRPr lang="fr-BE" sz="3600" dirty="0"/>
          </a:p>
          <a:p>
            <a:r>
              <a:rPr lang="fr-BE" sz="2000" dirty="0" err="1"/>
              <a:t>Bewezen</a:t>
            </a:r>
            <a:r>
              <a:rPr lang="fr-BE" sz="2000" dirty="0"/>
              <a:t> </a:t>
            </a:r>
            <a:r>
              <a:rPr lang="fr-BE" sz="2000" dirty="0" err="1" smtClean="0"/>
              <a:t>systeem</a:t>
            </a:r>
            <a:endParaRPr lang="fr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smtClean="0"/>
              <a:t>25 </a:t>
            </a:r>
            <a:r>
              <a:rPr lang="fr-BE" sz="2000" dirty="0" err="1"/>
              <a:t>jaar</a:t>
            </a:r>
            <a:endParaRPr lang="fr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smtClean="0"/>
              <a:t>900 </a:t>
            </a:r>
            <a:r>
              <a:rPr lang="fr-BE" sz="2000" dirty="0" err="1"/>
              <a:t>IT’ers</a:t>
            </a:r>
            <a:r>
              <a:rPr lang="fr-BE" sz="2000" dirty="0"/>
              <a:t>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0946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Agenda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5832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nl-BE" dirty="0" smtClean="0"/>
              <a:t>Context</a:t>
            </a:r>
            <a:endParaRPr lang="nl-BE" dirty="0"/>
          </a:p>
          <a:p>
            <a:pPr>
              <a:buFont typeface="Webdings" panose="05030102010509060703" pitchFamily="18" charset="2"/>
              <a:buChar char="@"/>
            </a:pPr>
            <a:r>
              <a:rPr lang="nl-BE" b="1" dirty="0" smtClean="0"/>
              <a:t>Cloud</a:t>
            </a:r>
          </a:p>
          <a:p>
            <a:pPr lvl="1"/>
            <a:r>
              <a:rPr lang="nl-BE" b="1" dirty="0" smtClean="0"/>
              <a:t>wat </a:t>
            </a:r>
            <a:r>
              <a:rPr lang="nl-BE" b="1" dirty="0" smtClean="0"/>
              <a:t>en soorten</a:t>
            </a:r>
          </a:p>
          <a:p>
            <a:pPr lvl="1"/>
            <a:r>
              <a:rPr lang="nl-BE" b="1" dirty="0"/>
              <a:t>e</a:t>
            </a:r>
            <a:r>
              <a:rPr lang="nl-BE" b="1" dirty="0" smtClean="0"/>
              <a:t>valuatie </a:t>
            </a:r>
            <a:r>
              <a:rPr lang="nl-BE" b="1" dirty="0" smtClean="0"/>
              <a:t>mogelijkheden publieke </a:t>
            </a:r>
            <a:r>
              <a:rPr lang="nl-BE" b="1" dirty="0" err="1" smtClean="0"/>
              <a:t>cloud</a:t>
            </a:r>
            <a:endParaRPr lang="nl-BE" b="1" dirty="0" smtClean="0"/>
          </a:p>
          <a:p>
            <a:r>
              <a:rPr lang="nl-BE" dirty="0" smtClean="0"/>
              <a:t>G-Cloud</a:t>
            </a:r>
          </a:p>
          <a:p>
            <a:pPr lvl="1"/>
            <a:r>
              <a:rPr lang="nl-BE" dirty="0" smtClean="0"/>
              <a:t>wat ?</a:t>
            </a:r>
          </a:p>
          <a:p>
            <a:pPr lvl="1"/>
            <a:r>
              <a:rPr lang="nl-BE" dirty="0"/>
              <a:t>v</a:t>
            </a:r>
            <a:r>
              <a:rPr lang="nl-BE" dirty="0" smtClean="0"/>
              <a:t>oordelen en succesfactoren</a:t>
            </a:r>
          </a:p>
          <a:p>
            <a:pPr lvl="1"/>
            <a:r>
              <a:rPr lang="nl-BE" dirty="0" smtClean="0"/>
              <a:t>organisatie</a:t>
            </a:r>
          </a:p>
          <a:p>
            <a:pPr lvl="2"/>
            <a:r>
              <a:rPr lang="nl-BE" dirty="0" err="1" smtClean="0"/>
              <a:t>governance</a:t>
            </a:r>
            <a:endParaRPr lang="nl-BE" dirty="0" smtClean="0"/>
          </a:p>
          <a:p>
            <a:pPr lvl="2"/>
            <a:r>
              <a:rPr lang="nl-BE" dirty="0"/>
              <a:t>f</a:t>
            </a:r>
            <a:r>
              <a:rPr lang="nl-BE" dirty="0" smtClean="0"/>
              <a:t>inancieel</a:t>
            </a:r>
          </a:p>
          <a:p>
            <a:pPr lvl="2"/>
            <a:r>
              <a:rPr lang="nl-BE" dirty="0"/>
              <a:t>h</a:t>
            </a:r>
            <a:r>
              <a:rPr lang="nl-BE" dirty="0" smtClean="0"/>
              <a:t>uman resources</a:t>
            </a:r>
          </a:p>
          <a:p>
            <a:pPr lvl="2"/>
            <a:r>
              <a:rPr lang="nl-BE" dirty="0" smtClean="0"/>
              <a:t>veiligheid</a:t>
            </a:r>
          </a:p>
          <a:p>
            <a:r>
              <a:rPr lang="nl-BE" dirty="0"/>
              <a:t>Impact van de G-Cloud</a:t>
            </a:r>
          </a:p>
          <a:p>
            <a:r>
              <a:rPr lang="nl-BE" dirty="0" smtClean="0"/>
              <a:t>Overzicht </a:t>
            </a:r>
            <a:r>
              <a:rPr lang="nl-BE" dirty="0" smtClean="0"/>
              <a:t>van de G-Cloud-diensten en -projecten</a:t>
            </a:r>
          </a:p>
          <a:p>
            <a:r>
              <a:rPr lang="nl-BE" dirty="0" smtClean="0"/>
              <a:t>G-Cloud en Inspectie van Financiën</a:t>
            </a:r>
          </a:p>
          <a:p>
            <a:pPr marL="0" indent="0">
              <a:buNone/>
            </a:pPr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en-GB" smtClean="0"/>
              <a:pPr>
                <a:defRPr/>
              </a:pPr>
              <a:t>14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3741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Qu’est-ce</a:t>
            </a:r>
            <a:r>
              <a:rPr lang="nl-BE" dirty="0"/>
              <a:t> que </a:t>
            </a:r>
            <a:r>
              <a:rPr lang="nl-BE" dirty="0" err="1"/>
              <a:t>le</a:t>
            </a:r>
            <a:r>
              <a:rPr lang="nl-BE" dirty="0"/>
              <a:t> </a:t>
            </a:r>
            <a:r>
              <a:rPr lang="nl-BE" dirty="0" err="1"/>
              <a:t>c</a:t>
            </a:r>
            <a:r>
              <a:rPr lang="nl-BE" dirty="0" err="1" smtClean="0"/>
              <a:t>loud</a:t>
            </a:r>
            <a:r>
              <a:rPr lang="nl-BE" dirty="0" smtClean="0"/>
              <a:t> </a:t>
            </a:r>
            <a:r>
              <a:rPr lang="nl-BE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b="1" dirty="0"/>
              <a:t>As a Service</a:t>
            </a:r>
            <a:r>
              <a:rPr lang="fr-BE" dirty="0"/>
              <a:t> - TIC offert comme un service</a:t>
            </a:r>
          </a:p>
          <a:p>
            <a:pPr lvl="1"/>
            <a:r>
              <a:rPr lang="fr-BE" altLang="en-US" strike="sngStrike" dirty="0"/>
              <a:t>Propre hardware et logiciel</a:t>
            </a:r>
            <a:r>
              <a:rPr lang="fr-BE" altLang="en-US" dirty="0"/>
              <a:t> -&gt; prestataire de services</a:t>
            </a:r>
          </a:p>
          <a:p>
            <a:pPr lvl="1"/>
            <a:r>
              <a:rPr lang="nl-BE" dirty="0" err="1" smtClean="0"/>
              <a:t>Infrastructure</a:t>
            </a:r>
            <a:r>
              <a:rPr lang="nl-BE" dirty="0" smtClean="0"/>
              <a:t> as a Service: </a:t>
            </a:r>
            <a:r>
              <a:rPr lang="nl-BE" dirty="0" err="1"/>
              <a:t>i</a:t>
            </a:r>
            <a:r>
              <a:rPr lang="nl-BE" dirty="0" err="1" smtClean="0"/>
              <a:t>nfrastructure</a:t>
            </a:r>
            <a:r>
              <a:rPr lang="nl-BE" dirty="0" smtClean="0"/>
              <a:t> </a:t>
            </a:r>
            <a:r>
              <a:rPr lang="nl-BE" dirty="0" err="1" smtClean="0"/>
              <a:t>physique</a:t>
            </a:r>
            <a:r>
              <a:rPr lang="nl-BE" dirty="0" smtClean="0"/>
              <a:t> </a:t>
            </a:r>
            <a:r>
              <a:rPr lang="nl-BE" dirty="0" err="1" smtClean="0"/>
              <a:t>virtualisée</a:t>
            </a:r>
            <a:r>
              <a:rPr lang="nl-BE" dirty="0" smtClean="0"/>
              <a:t> et </a:t>
            </a:r>
            <a:r>
              <a:rPr lang="nl-BE" dirty="0" err="1" smtClean="0"/>
              <a:t>partagée</a:t>
            </a:r>
            <a:endParaRPr lang="fr-BE" dirty="0" smtClean="0"/>
          </a:p>
          <a:p>
            <a:pPr lvl="1"/>
            <a:r>
              <a:rPr lang="fr-BE" dirty="0" smtClean="0"/>
              <a:t>Platform </a:t>
            </a:r>
            <a:r>
              <a:rPr lang="fr-BE" dirty="0"/>
              <a:t>as a Service</a:t>
            </a:r>
          </a:p>
          <a:p>
            <a:pPr lvl="1"/>
            <a:r>
              <a:rPr lang="fr-BE" dirty="0" smtClean="0"/>
              <a:t>Software as a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en-GB" smtClean="0"/>
              <a:pPr>
                <a:defRPr/>
              </a:pPr>
              <a:t>15</a:t>
            </a:fld>
            <a:endParaRPr lang="nl-B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4427984" cy="218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25144"/>
            <a:ext cx="4716016" cy="218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73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G-Cloud: focus</a:t>
            </a:r>
            <a:endParaRPr lang="fr-BE" dirty="0"/>
          </a:p>
        </p:txBody>
      </p:sp>
      <p:sp>
        <p:nvSpPr>
          <p:cNvPr id="26" name="Rounded Rectangle 25"/>
          <p:cNvSpPr/>
          <p:nvPr/>
        </p:nvSpPr>
        <p:spPr>
          <a:xfrm>
            <a:off x="248523" y="2161833"/>
            <a:ext cx="8640960" cy="4680520"/>
          </a:xfrm>
          <a:prstGeom prst="roundRect">
            <a:avLst>
              <a:gd name="adj" fmla="val 2806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27" name="Slide Number Placeholder 2"/>
          <p:cNvSpPr>
            <a:spLocks noGrp="1"/>
          </p:cNvSpPr>
          <p:nvPr/>
        </p:nvSpPr>
        <p:spPr>
          <a:xfrm>
            <a:off x="8436132" y="6565320"/>
            <a:ext cx="481642" cy="216000"/>
          </a:xfrm>
          <a:prstGeom prst="rect">
            <a:avLst/>
          </a:prstGeom>
        </p:spPr>
        <p:txBody>
          <a:bodyPr rIns="36000" bIns="0"/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71B662-E07F-4B45-AF7C-5436FF003ECE}" type="slidenum">
              <a:rPr lang="en-GB"/>
              <a:pPr/>
              <a:t>16</a:t>
            </a:fld>
            <a:endParaRPr lang="en-GB" dirty="0"/>
          </a:p>
        </p:txBody>
      </p:sp>
      <p:sp>
        <p:nvSpPr>
          <p:cNvPr id="28" name="Rounded Rectangle 27"/>
          <p:cNvSpPr/>
          <p:nvPr/>
        </p:nvSpPr>
        <p:spPr>
          <a:xfrm>
            <a:off x="323083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403203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795691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875811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955931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483323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579852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687770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51075" y="5726229"/>
            <a:ext cx="8496944" cy="10801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200" b="1" dirty="0" smtClean="0">
                <a:solidFill>
                  <a:schemeClr val="tx1"/>
                </a:solidFill>
              </a:rPr>
              <a:t>Infrastructure dure</a:t>
            </a:r>
          </a:p>
          <a:p>
            <a:pPr algn="ctr"/>
            <a:r>
              <a:rPr lang="nl-BE" sz="2400" dirty="0" smtClean="0">
                <a:solidFill>
                  <a:schemeClr val="tx1"/>
                </a:solidFill>
              </a:rPr>
              <a:t>Computing	 |	 Network 	|	 Storage</a:t>
            </a:r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51075" y="4574101"/>
            <a:ext cx="8496944" cy="10801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200" b="1" dirty="0" smtClean="0">
                <a:solidFill>
                  <a:schemeClr val="tx1"/>
                </a:solidFill>
              </a:rPr>
              <a:t>Infrastructure </a:t>
            </a:r>
            <a:r>
              <a:rPr lang="nl-BE" sz="3200" b="1" dirty="0" err="1" smtClean="0">
                <a:solidFill>
                  <a:schemeClr val="tx1"/>
                </a:solidFill>
              </a:rPr>
              <a:t>douce</a:t>
            </a:r>
            <a:endParaRPr lang="nl-BE" sz="3200" b="1" dirty="0" smtClean="0">
              <a:solidFill>
                <a:schemeClr val="tx1"/>
              </a:solidFill>
            </a:endParaRPr>
          </a:p>
          <a:p>
            <a:pPr algn="ctr"/>
            <a:r>
              <a:rPr lang="nl-BE" sz="2400" dirty="0" err="1" smtClean="0">
                <a:solidFill>
                  <a:schemeClr val="tx1"/>
                </a:solidFill>
              </a:rPr>
              <a:t>Virtualisation</a:t>
            </a:r>
            <a:r>
              <a:rPr lang="nl-BE" sz="2400" dirty="0" smtClean="0">
                <a:solidFill>
                  <a:schemeClr val="tx1"/>
                </a:solidFill>
              </a:rPr>
              <a:t>  |   </a:t>
            </a:r>
            <a:r>
              <a:rPr lang="nl-BE" sz="2400" dirty="0" err="1" smtClean="0">
                <a:solidFill>
                  <a:schemeClr val="tx1"/>
                </a:solidFill>
              </a:rPr>
              <a:t>Securité</a:t>
            </a:r>
            <a:r>
              <a:rPr lang="nl-BE" sz="2400" dirty="0" smtClean="0">
                <a:solidFill>
                  <a:schemeClr val="tx1"/>
                </a:solidFill>
              </a:rPr>
              <a:t>   | 	Mail	|   VoIP	     | …</a:t>
            </a:r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51075" y="3421973"/>
            <a:ext cx="8496944" cy="10801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200" b="1" dirty="0" err="1" smtClean="0">
                <a:solidFill>
                  <a:schemeClr val="tx1"/>
                </a:solidFill>
              </a:rPr>
              <a:t>Plateforme</a:t>
            </a:r>
            <a:r>
              <a:rPr lang="nl-BE" sz="3200" b="1" dirty="0" smtClean="0">
                <a:solidFill>
                  <a:schemeClr val="tx1"/>
                </a:solidFill>
              </a:rPr>
              <a:t> </a:t>
            </a:r>
            <a:r>
              <a:rPr lang="nl-BE" sz="3200" b="1" dirty="0" err="1" smtClean="0">
                <a:solidFill>
                  <a:schemeClr val="tx1"/>
                </a:solidFill>
              </a:rPr>
              <a:t>applicative</a:t>
            </a:r>
            <a:endParaRPr lang="nl-BE" sz="3200" b="1" dirty="0" smtClean="0">
              <a:solidFill>
                <a:schemeClr val="tx1"/>
              </a:solidFill>
            </a:endParaRPr>
          </a:p>
          <a:p>
            <a:pPr algn="ctr"/>
            <a:r>
              <a:rPr lang="nl-BE" sz="2400" dirty="0" smtClean="0">
                <a:solidFill>
                  <a:schemeClr val="tx1"/>
                </a:solidFill>
              </a:rPr>
              <a:t>Open Source </a:t>
            </a:r>
            <a:r>
              <a:rPr lang="nl-BE" sz="2400" dirty="0">
                <a:solidFill>
                  <a:schemeClr val="tx1"/>
                </a:solidFill>
              </a:rPr>
              <a:t>| </a:t>
            </a:r>
            <a:r>
              <a:rPr lang="nl-BE" sz="2400" dirty="0" smtClean="0">
                <a:solidFill>
                  <a:schemeClr val="tx1"/>
                </a:solidFill>
              </a:rPr>
              <a:t>IBM </a:t>
            </a:r>
            <a:r>
              <a:rPr lang="nl-BE" sz="2400" dirty="0">
                <a:solidFill>
                  <a:schemeClr val="tx1"/>
                </a:solidFill>
              </a:rPr>
              <a:t>| </a:t>
            </a:r>
            <a:r>
              <a:rPr lang="nl-BE" sz="2400" dirty="0" smtClean="0">
                <a:solidFill>
                  <a:schemeClr val="tx1"/>
                </a:solidFill>
              </a:rPr>
              <a:t>Microsoft| Oracle </a:t>
            </a:r>
            <a:r>
              <a:rPr lang="nl-BE" sz="2400" dirty="0">
                <a:solidFill>
                  <a:schemeClr val="tx1"/>
                </a:solidFill>
              </a:rPr>
              <a:t>| </a:t>
            </a:r>
            <a:r>
              <a:rPr lang="nl-BE" sz="2400" dirty="0" smtClean="0">
                <a:solidFill>
                  <a:schemeClr val="tx1"/>
                </a:solidFill>
              </a:rPr>
              <a:t>SAS | …</a:t>
            </a:r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51075" y="1045709"/>
            <a:ext cx="8640960" cy="108012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3200" b="1" dirty="0" smtClean="0">
                <a:solidFill>
                  <a:schemeClr val="tx1"/>
                </a:solidFill>
              </a:rPr>
              <a:t>Applications business</a:t>
            </a:r>
          </a:p>
          <a:p>
            <a:pPr algn="ctr"/>
            <a:r>
              <a:rPr lang="fr-BE" sz="2400" dirty="0" smtClean="0">
                <a:solidFill>
                  <a:schemeClr val="tx1"/>
                </a:solidFill>
              </a:rPr>
              <a:t>Core business (déclarations, processus métier…)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51075" y="2269845"/>
            <a:ext cx="8496944" cy="10801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200" b="1" dirty="0" err="1" smtClean="0">
                <a:solidFill>
                  <a:schemeClr val="tx1"/>
                </a:solidFill>
              </a:rPr>
              <a:t>Composants</a:t>
            </a:r>
            <a:r>
              <a:rPr lang="nl-BE" sz="3200" b="1" dirty="0" smtClean="0">
                <a:solidFill>
                  <a:schemeClr val="tx1"/>
                </a:solidFill>
              </a:rPr>
              <a:t> et </a:t>
            </a:r>
            <a:r>
              <a:rPr lang="nl-BE" sz="3200" b="1" dirty="0" err="1" smtClean="0">
                <a:solidFill>
                  <a:schemeClr val="tx1"/>
                </a:solidFill>
              </a:rPr>
              <a:t>applications</a:t>
            </a:r>
            <a:r>
              <a:rPr lang="nl-BE" sz="3200" b="1" dirty="0" smtClean="0">
                <a:solidFill>
                  <a:schemeClr val="tx1"/>
                </a:solidFill>
              </a:rPr>
              <a:t> standard</a:t>
            </a:r>
          </a:p>
          <a:p>
            <a:pPr algn="ctr"/>
            <a:r>
              <a:rPr lang="nl-BE" sz="2400" dirty="0" smtClean="0">
                <a:solidFill>
                  <a:schemeClr val="tx1"/>
                </a:solidFill>
              </a:rPr>
              <a:t>Site web | </a:t>
            </a:r>
            <a:r>
              <a:rPr lang="nl-BE" sz="2400" dirty="0" err="1" smtClean="0">
                <a:solidFill>
                  <a:schemeClr val="tx1"/>
                </a:solidFill>
              </a:rPr>
              <a:t>Gestion</a:t>
            </a:r>
            <a:r>
              <a:rPr lang="nl-BE" sz="2400" dirty="0" smtClean="0">
                <a:solidFill>
                  <a:schemeClr val="tx1"/>
                </a:solidFill>
              </a:rPr>
              <a:t> des </a:t>
            </a:r>
            <a:r>
              <a:rPr lang="nl-BE" sz="2400" dirty="0" err="1" smtClean="0">
                <a:solidFill>
                  <a:schemeClr val="tx1"/>
                </a:solidFill>
              </a:rPr>
              <a:t>accès</a:t>
            </a:r>
            <a:r>
              <a:rPr lang="nl-BE" sz="2400" dirty="0" smtClean="0">
                <a:solidFill>
                  <a:schemeClr val="tx1"/>
                </a:solidFill>
              </a:rPr>
              <a:t> | </a:t>
            </a:r>
            <a:r>
              <a:rPr lang="nl-BE" sz="2400" dirty="0" err="1" smtClean="0">
                <a:solidFill>
                  <a:schemeClr val="tx1"/>
                </a:solidFill>
              </a:rPr>
              <a:t>Outil</a:t>
            </a:r>
            <a:r>
              <a:rPr lang="nl-BE" sz="2400" dirty="0" smtClean="0">
                <a:solidFill>
                  <a:schemeClr val="tx1"/>
                </a:solidFill>
              </a:rPr>
              <a:t> de </a:t>
            </a:r>
            <a:r>
              <a:rPr lang="nl-BE" sz="2400" dirty="0" err="1" smtClean="0">
                <a:solidFill>
                  <a:schemeClr val="tx1"/>
                </a:solidFill>
              </a:rPr>
              <a:t>traduction</a:t>
            </a:r>
            <a:r>
              <a:rPr lang="nl-BE" sz="2400" dirty="0" smtClean="0">
                <a:solidFill>
                  <a:schemeClr val="tx1"/>
                </a:solidFill>
              </a:rPr>
              <a:t> | …</a:t>
            </a:r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42" name="TextBox 1"/>
          <p:cNvSpPr txBox="1"/>
          <p:nvPr/>
        </p:nvSpPr>
        <p:spPr>
          <a:xfrm rot="2777394">
            <a:off x="8079459" y="2426817"/>
            <a:ext cx="1175034" cy="334566"/>
          </a:xfrm>
          <a:prstGeom prst="snip1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000" b="1" dirty="0" smtClean="0"/>
              <a:t>Partager</a:t>
            </a:r>
            <a:endParaRPr lang="fr-BE" sz="2000" b="1" dirty="0"/>
          </a:p>
        </p:txBody>
      </p:sp>
      <p:sp>
        <p:nvSpPr>
          <p:cNvPr id="43" name="TextBox 22"/>
          <p:cNvSpPr txBox="1"/>
          <p:nvPr/>
        </p:nvSpPr>
        <p:spPr>
          <a:xfrm rot="2777394">
            <a:off x="8066650" y="3604750"/>
            <a:ext cx="1175034" cy="334566"/>
          </a:xfrm>
          <a:prstGeom prst="snip1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000" b="1" dirty="0" smtClean="0"/>
              <a:t>Partager</a:t>
            </a:r>
            <a:endParaRPr lang="fr-BE" sz="2000" b="1" dirty="0"/>
          </a:p>
        </p:txBody>
      </p:sp>
      <p:sp>
        <p:nvSpPr>
          <p:cNvPr id="44" name="TextBox 23"/>
          <p:cNvSpPr txBox="1"/>
          <p:nvPr/>
        </p:nvSpPr>
        <p:spPr>
          <a:xfrm rot="2777394">
            <a:off x="8053841" y="4731073"/>
            <a:ext cx="1175034" cy="334566"/>
          </a:xfrm>
          <a:prstGeom prst="snip1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000" b="1" dirty="0" smtClean="0"/>
              <a:t>Partager</a:t>
            </a:r>
            <a:endParaRPr lang="fr-BE" sz="2000" b="1" dirty="0"/>
          </a:p>
        </p:txBody>
      </p:sp>
      <p:sp>
        <p:nvSpPr>
          <p:cNvPr id="45" name="TextBox 24"/>
          <p:cNvSpPr txBox="1"/>
          <p:nvPr/>
        </p:nvSpPr>
        <p:spPr>
          <a:xfrm rot="2777394">
            <a:off x="8041032" y="5883201"/>
            <a:ext cx="1175034" cy="334566"/>
          </a:xfrm>
          <a:prstGeom prst="snip1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000" b="1" dirty="0" smtClean="0"/>
              <a:t>Partager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111185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197971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dirty="0"/>
              <a:t>As a service : principes majeurs</a:t>
            </a:r>
            <a:endParaRPr lang="nl-BE" altLang="en-US" dirty="0"/>
          </a:p>
        </p:txBody>
      </p:sp>
      <p:sp>
        <p:nvSpPr>
          <p:cNvPr id="1125379" name="Rectangle 3"/>
          <p:cNvSpPr>
            <a:spLocks noGrp="1" noChangeArrowheads="1"/>
          </p:cNvSpPr>
          <p:nvPr>
            <p:ph idx="1"/>
          </p:nvPr>
        </p:nvSpPr>
        <p:spPr>
          <a:xfrm>
            <a:off x="1979712" y="980728"/>
            <a:ext cx="7164288" cy="5328592"/>
          </a:xfrm>
        </p:spPr>
        <p:txBody>
          <a:bodyPr>
            <a:noAutofit/>
          </a:bodyPr>
          <a:lstStyle/>
          <a:p>
            <a:r>
              <a:rPr lang="fr-FR" altLang="en-US" sz="2200" b="1" dirty="0"/>
              <a:t>Self-service </a:t>
            </a:r>
            <a:r>
              <a:rPr lang="fr-FR" altLang="en-US" sz="2200" dirty="0"/>
              <a:t>: le service est entièrement industrialisé et automatisé</a:t>
            </a:r>
          </a:p>
          <a:p>
            <a:r>
              <a:rPr lang="fr-FR" altLang="en-US" sz="2200" b="1" dirty="0"/>
              <a:t>Disponibilité </a:t>
            </a:r>
            <a:r>
              <a:rPr lang="fr-FR" altLang="en-US" sz="2200" dirty="0"/>
              <a:t>: le service peut démarrer immédiatement</a:t>
            </a:r>
          </a:p>
          <a:p>
            <a:r>
              <a:rPr lang="fr-FR" altLang="en-US" sz="2200" b="1" dirty="0"/>
              <a:t>Extensible et élastique </a:t>
            </a:r>
            <a:r>
              <a:rPr lang="fr-FR" altLang="en-US" sz="2200" dirty="0"/>
              <a:t>: la capacité utilisée peut augmenter et diminuer en toute flexibilité pour chaque client</a:t>
            </a:r>
          </a:p>
          <a:p>
            <a:r>
              <a:rPr lang="fr-FR" altLang="en-US" sz="2200" b="1" dirty="0"/>
              <a:t>Partagé </a:t>
            </a:r>
            <a:r>
              <a:rPr lang="fr-FR" altLang="en-US" sz="2200" dirty="0"/>
              <a:t>: utilisateurs multiples pour des effets d’échelle</a:t>
            </a:r>
          </a:p>
          <a:p>
            <a:r>
              <a:rPr lang="fr-FR" altLang="en-US" sz="2200" b="1" dirty="0"/>
              <a:t>Facturation basée sur la consommation </a:t>
            </a:r>
            <a:r>
              <a:rPr lang="fr-FR" altLang="en-US" sz="2200" dirty="0"/>
              <a:t>: en fonction de l’utilisation réelle (mais avec partage des coûts de toute la plateforme)</a:t>
            </a:r>
          </a:p>
          <a:p>
            <a:r>
              <a:rPr lang="fr-FR" altLang="en-US" sz="2200" b="1" dirty="0"/>
              <a:t>Seuil d’accès peu élevé </a:t>
            </a:r>
            <a:r>
              <a:rPr lang="fr-FR" altLang="en-US" sz="2200" dirty="0"/>
              <a:t>: la complexité sous-jacente est rendue transparente pour l’utilisateur</a:t>
            </a:r>
          </a:p>
          <a:p>
            <a:r>
              <a:rPr lang="fr-FR" altLang="en-US" sz="2200" b="1" dirty="0"/>
              <a:t>Hétérogénéité et flexibilité </a:t>
            </a:r>
          </a:p>
          <a:p>
            <a:r>
              <a:rPr lang="fr-FR" altLang="en-US" sz="2200" b="1" dirty="0"/>
              <a:t>Approche incrémentielle, </a:t>
            </a:r>
            <a:r>
              <a:rPr lang="fr-FR" altLang="en-US" sz="2200" b="1" dirty="0" err="1"/>
              <a:t>explorative</a:t>
            </a:r>
            <a:r>
              <a:rPr lang="fr-FR" altLang="en-US" sz="2200" b="1" dirty="0"/>
              <a:t> et itérative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fr-FR" smtClean="0"/>
              <a:pPr/>
              <a:t>17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1464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Virtualisatie</a:t>
            </a:r>
            <a:endParaRPr lang="fr-BE" dirty="0"/>
          </a:p>
        </p:txBody>
      </p:sp>
      <p:sp>
        <p:nvSpPr>
          <p:cNvPr id="134" name="Content Placeholder 13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altLang="en-US" dirty="0" err="1"/>
              <a:t>Consolidatie</a:t>
            </a:r>
            <a:r>
              <a:rPr lang="fr-BE" altLang="en-US" dirty="0"/>
              <a:t> van </a:t>
            </a:r>
            <a:r>
              <a:rPr lang="fr-BE" altLang="en-US" dirty="0" err="1"/>
              <a:t>fysieke</a:t>
            </a:r>
            <a:r>
              <a:rPr lang="fr-BE" altLang="en-US" dirty="0"/>
              <a:t> servers</a:t>
            </a:r>
          </a:p>
          <a:p>
            <a:r>
              <a:rPr lang="fr-BE" altLang="en-US" dirty="0" smtClean="0"/>
              <a:t>&gt; 70</a:t>
            </a:r>
            <a:r>
              <a:rPr lang="fr-BE" altLang="en-US" dirty="0"/>
              <a:t>% van niet </a:t>
            </a:r>
            <a:r>
              <a:rPr lang="fr-BE" altLang="en-US" dirty="0" err="1"/>
              <a:t>geconsolideerde</a:t>
            </a:r>
            <a:r>
              <a:rPr lang="fr-BE" altLang="en-US" dirty="0"/>
              <a:t> servers </a:t>
            </a:r>
            <a:r>
              <a:rPr lang="fr-BE" altLang="en-US" dirty="0" err="1"/>
              <a:t>makkelijk</a:t>
            </a:r>
            <a:r>
              <a:rPr lang="fr-BE" altLang="en-US" dirty="0"/>
              <a:t> te </a:t>
            </a:r>
            <a:r>
              <a:rPr lang="fr-BE" altLang="en-US" dirty="0" err="1"/>
              <a:t>consolideren</a:t>
            </a:r>
            <a:endParaRPr lang="fr-BE" altLang="en-US" dirty="0"/>
          </a:p>
          <a:p>
            <a:endParaRPr lang="fr-BE" dirty="0"/>
          </a:p>
        </p:txBody>
      </p:sp>
      <p:sp>
        <p:nvSpPr>
          <p:cNvPr id="13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18</a:t>
            </a:fld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611553" y="2996952"/>
            <a:ext cx="3135365" cy="3135365"/>
            <a:chOff x="860574" y="3244822"/>
            <a:chExt cx="3135365" cy="3135365"/>
          </a:xfrm>
        </p:grpSpPr>
        <p:grpSp>
          <p:nvGrpSpPr>
            <p:cNvPr id="81" name="Group 80"/>
            <p:cNvGrpSpPr>
              <a:grpSpLocks/>
            </p:cNvGrpSpPr>
            <p:nvPr/>
          </p:nvGrpSpPr>
          <p:grpSpPr bwMode="auto">
            <a:xfrm>
              <a:off x="860575" y="3244822"/>
              <a:ext cx="3135364" cy="3135357"/>
              <a:chOff x="385" y="2024"/>
              <a:chExt cx="1497" cy="1497"/>
            </a:xfrm>
            <a:solidFill>
              <a:schemeClr val="accent4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Rectangle 106"/>
              <p:cNvSpPr>
                <a:spLocks noChangeArrowheads="1"/>
              </p:cNvSpPr>
              <p:nvPr/>
            </p:nvSpPr>
            <p:spPr bwMode="gray">
              <a:xfrm>
                <a:off x="385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08" name="Rectangle 107"/>
              <p:cNvSpPr>
                <a:spLocks noChangeArrowheads="1"/>
              </p:cNvSpPr>
              <p:nvPr/>
            </p:nvSpPr>
            <p:spPr bwMode="gray">
              <a:xfrm>
                <a:off x="702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09" name="Rectangle 108"/>
              <p:cNvSpPr>
                <a:spLocks noChangeArrowheads="1"/>
              </p:cNvSpPr>
              <p:nvPr/>
            </p:nvSpPr>
            <p:spPr bwMode="gray">
              <a:xfrm>
                <a:off x="1020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0" name="Rectangle 109"/>
              <p:cNvSpPr>
                <a:spLocks noChangeArrowheads="1"/>
              </p:cNvSpPr>
              <p:nvPr/>
            </p:nvSpPr>
            <p:spPr bwMode="gray">
              <a:xfrm>
                <a:off x="1337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1" name="Rectangle 110"/>
              <p:cNvSpPr>
                <a:spLocks noChangeArrowheads="1"/>
              </p:cNvSpPr>
              <p:nvPr/>
            </p:nvSpPr>
            <p:spPr bwMode="gray">
              <a:xfrm>
                <a:off x="1655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2" name="Rectangle 111"/>
              <p:cNvSpPr>
                <a:spLocks noChangeArrowheads="1"/>
              </p:cNvSpPr>
              <p:nvPr/>
            </p:nvSpPr>
            <p:spPr bwMode="gray">
              <a:xfrm>
                <a:off x="385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3" name="Rectangle 112"/>
              <p:cNvSpPr>
                <a:spLocks noChangeArrowheads="1"/>
              </p:cNvSpPr>
              <p:nvPr/>
            </p:nvSpPr>
            <p:spPr bwMode="gray">
              <a:xfrm>
                <a:off x="702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4" name="Rectangle 113"/>
              <p:cNvSpPr>
                <a:spLocks noChangeArrowheads="1"/>
              </p:cNvSpPr>
              <p:nvPr/>
            </p:nvSpPr>
            <p:spPr bwMode="gray">
              <a:xfrm>
                <a:off x="1020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5" name="Rectangle 114"/>
              <p:cNvSpPr>
                <a:spLocks noChangeArrowheads="1"/>
              </p:cNvSpPr>
              <p:nvPr/>
            </p:nvSpPr>
            <p:spPr bwMode="gray">
              <a:xfrm>
                <a:off x="1337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6" name="Rectangle 115"/>
              <p:cNvSpPr>
                <a:spLocks noChangeArrowheads="1"/>
              </p:cNvSpPr>
              <p:nvPr/>
            </p:nvSpPr>
            <p:spPr bwMode="gray">
              <a:xfrm>
                <a:off x="1655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7" name="Rectangle 116"/>
              <p:cNvSpPr>
                <a:spLocks noChangeArrowheads="1"/>
              </p:cNvSpPr>
              <p:nvPr/>
            </p:nvSpPr>
            <p:spPr bwMode="gray">
              <a:xfrm>
                <a:off x="385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8" name="Rectangle 117"/>
              <p:cNvSpPr>
                <a:spLocks noChangeArrowheads="1"/>
              </p:cNvSpPr>
              <p:nvPr/>
            </p:nvSpPr>
            <p:spPr bwMode="gray">
              <a:xfrm>
                <a:off x="702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9" name="Rectangle 118"/>
              <p:cNvSpPr>
                <a:spLocks noChangeArrowheads="1"/>
              </p:cNvSpPr>
              <p:nvPr/>
            </p:nvSpPr>
            <p:spPr bwMode="gray">
              <a:xfrm>
                <a:off x="1020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0" name="Rectangle 119"/>
              <p:cNvSpPr>
                <a:spLocks noChangeArrowheads="1"/>
              </p:cNvSpPr>
              <p:nvPr/>
            </p:nvSpPr>
            <p:spPr bwMode="gray">
              <a:xfrm>
                <a:off x="1337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1" name="Rectangle 120"/>
              <p:cNvSpPr>
                <a:spLocks noChangeArrowheads="1"/>
              </p:cNvSpPr>
              <p:nvPr/>
            </p:nvSpPr>
            <p:spPr bwMode="gray">
              <a:xfrm>
                <a:off x="1655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2" name="Rectangle 121"/>
              <p:cNvSpPr>
                <a:spLocks noChangeArrowheads="1"/>
              </p:cNvSpPr>
              <p:nvPr/>
            </p:nvSpPr>
            <p:spPr bwMode="gray">
              <a:xfrm>
                <a:off x="385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3" name="Rectangle 122"/>
              <p:cNvSpPr>
                <a:spLocks noChangeArrowheads="1"/>
              </p:cNvSpPr>
              <p:nvPr/>
            </p:nvSpPr>
            <p:spPr bwMode="gray">
              <a:xfrm>
                <a:off x="702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4" name="Rectangle 123"/>
              <p:cNvSpPr>
                <a:spLocks noChangeArrowheads="1"/>
              </p:cNvSpPr>
              <p:nvPr/>
            </p:nvSpPr>
            <p:spPr bwMode="gray">
              <a:xfrm>
                <a:off x="1020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5" name="Rectangle 124"/>
              <p:cNvSpPr>
                <a:spLocks noChangeArrowheads="1"/>
              </p:cNvSpPr>
              <p:nvPr/>
            </p:nvSpPr>
            <p:spPr bwMode="gray">
              <a:xfrm>
                <a:off x="1337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6" name="Rectangle 125"/>
              <p:cNvSpPr>
                <a:spLocks noChangeArrowheads="1"/>
              </p:cNvSpPr>
              <p:nvPr/>
            </p:nvSpPr>
            <p:spPr bwMode="gray">
              <a:xfrm>
                <a:off x="1655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7" name="Rectangle 126"/>
              <p:cNvSpPr>
                <a:spLocks noChangeArrowheads="1"/>
              </p:cNvSpPr>
              <p:nvPr/>
            </p:nvSpPr>
            <p:spPr bwMode="gray">
              <a:xfrm>
                <a:off x="385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8" name="Rectangle 127"/>
              <p:cNvSpPr>
                <a:spLocks noChangeArrowheads="1"/>
              </p:cNvSpPr>
              <p:nvPr/>
            </p:nvSpPr>
            <p:spPr bwMode="gray">
              <a:xfrm>
                <a:off x="702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9" name="Rectangle 128"/>
              <p:cNvSpPr>
                <a:spLocks noChangeArrowheads="1"/>
              </p:cNvSpPr>
              <p:nvPr/>
            </p:nvSpPr>
            <p:spPr bwMode="gray">
              <a:xfrm>
                <a:off x="1020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30" name="Rectangle 129"/>
              <p:cNvSpPr>
                <a:spLocks noChangeArrowheads="1"/>
              </p:cNvSpPr>
              <p:nvPr/>
            </p:nvSpPr>
            <p:spPr bwMode="gray">
              <a:xfrm>
                <a:off x="1337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31" name="Rectangle 130"/>
              <p:cNvSpPr>
                <a:spLocks noChangeArrowheads="1"/>
              </p:cNvSpPr>
              <p:nvPr/>
            </p:nvSpPr>
            <p:spPr bwMode="gray">
              <a:xfrm>
                <a:off x="1655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</p:grpSp>
        <p:sp>
          <p:nvSpPr>
            <p:cNvPr id="82" name="Rectangle 81"/>
            <p:cNvSpPr>
              <a:spLocks noChangeArrowheads="1"/>
            </p:cNvSpPr>
            <p:nvPr/>
          </p:nvSpPr>
          <p:spPr bwMode="gray">
            <a:xfrm>
              <a:off x="3520500" y="6332016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gray">
            <a:xfrm>
              <a:off x="2854471" y="6285938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gray">
            <a:xfrm>
              <a:off x="2190538" y="6189595"/>
              <a:ext cx="475435" cy="19059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gray">
            <a:xfrm>
              <a:off x="2854471" y="4859631"/>
              <a:ext cx="475436" cy="19059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gray">
            <a:xfrm>
              <a:off x="860574" y="6189595"/>
              <a:ext cx="475436" cy="19059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gray">
            <a:xfrm>
              <a:off x="3520500" y="4289947"/>
              <a:ext cx="475436" cy="94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gray">
            <a:xfrm>
              <a:off x="1524509" y="4955975"/>
              <a:ext cx="475435" cy="94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9" name="Rectangle 88"/>
            <p:cNvSpPr>
              <a:spLocks noChangeArrowheads="1"/>
            </p:cNvSpPr>
            <p:nvPr/>
          </p:nvSpPr>
          <p:spPr bwMode="gray">
            <a:xfrm>
              <a:off x="2854471" y="3623918"/>
              <a:ext cx="475436" cy="94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0" name="Rectangle 89"/>
            <p:cNvSpPr>
              <a:spLocks noChangeArrowheads="1"/>
            </p:cNvSpPr>
            <p:nvPr/>
          </p:nvSpPr>
          <p:spPr bwMode="gray">
            <a:xfrm>
              <a:off x="860574" y="3623918"/>
              <a:ext cx="475436" cy="94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gray">
            <a:xfrm>
              <a:off x="2190538" y="5619910"/>
              <a:ext cx="475435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gray">
            <a:xfrm>
              <a:off x="1524509" y="6332016"/>
              <a:ext cx="475435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gray">
            <a:xfrm>
              <a:off x="3520500" y="5665987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gray">
            <a:xfrm>
              <a:off x="2854471" y="5665987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gray">
            <a:xfrm>
              <a:off x="1524509" y="5665987"/>
              <a:ext cx="475435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gray">
            <a:xfrm>
              <a:off x="860574" y="5665987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gray">
            <a:xfrm>
              <a:off x="3520500" y="5002053"/>
              <a:ext cx="475436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gray">
            <a:xfrm>
              <a:off x="2190538" y="5002053"/>
              <a:ext cx="475435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gray">
            <a:xfrm>
              <a:off x="860574" y="5002053"/>
              <a:ext cx="475436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0" name="Rectangle 99"/>
            <p:cNvSpPr>
              <a:spLocks noChangeArrowheads="1"/>
            </p:cNvSpPr>
            <p:nvPr/>
          </p:nvSpPr>
          <p:spPr bwMode="gray">
            <a:xfrm>
              <a:off x="2854471" y="4336024"/>
              <a:ext cx="475436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gray">
            <a:xfrm>
              <a:off x="2190538" y="4336024"/>
              <a:ext cx="475435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gray">
            <a:xfrm>
              <a:off x="860574" y="4336024"/>
              <a:ext cx="475436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3" name="Rectangle 102"/>
            <p:cNvSpPr>
              <a:spLocks noChangeArrowheads="1"/>
            </p:cNvSpPr>
            <p:nvPr/>
          </p:nvSpPr>
          <p:spPr bwMode="gray">
            <a:xfrm>
              <a:off x="3520500" y="3672091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4" name="Rectangle 103"/>
            <p:cNvSpPr>
              <a:spLocks noChangeArrowheads="1"/>
            </p:cNvSpPr>
            <p:nvPr/>
          </p:nvSpPr>
          <p:spPr bwMode="gray">
            <a:xfrm>
              <a:off x="1524509" y="4336024"/>
              <a:ext cx="475435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5" name="Rectangle 104"/>
            <p:cNvSpPr>
              <a:spLocks noChangeArrowheads="1"/>
            </p:cNvSpPr>
            <p:nvPr/>
          </p:nvSpPr>
          <p:spPr bwMode="gray">
            <a:xfrm>
              <a:off x="1524509" y="3672091"/>
              <a:ext cx="475435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6" name="Rectangle 105"/>
            <p:cNvSpPr>
              <a:spLocks noChangeArrowheads="1"/>
            </p:cNvSpPr>
            <p:nvPr/>
          </p:nvSpPr>
          <p:spPr bwMode="gray">
            <a:xfrm>
              <a:off x="2190538" y="3672091"/>
              <a:ext cx="475435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41087" y="2996952"/>
            <a:ext cx="3135369" cy="3135365"/>
            <a:chOff x="5253062" y="3244822"/>
            <a:chExt cx="3135369" cy="313536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5253067" y="3244822"/>
              <a:ext cx="3135364" cy="3135357"/>
              <a:chOff x="3152" y="2024"/>
              <a:chExt cx="1497" cy="149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56" name="Rectangle 55"/>
              <p:cNvSpPr>
                <a:spLocks noChangeArrowheads="1"/>
              </p:cNvSpPr>
              <p:nvPr/>
            </p:nvSpPr>
            <p:spPr bwMode="gray">
              <a:xfrm>
                <a:off x="3152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7" name="Rectangle 56"/>
              <p:cNvSpPr>
                <a:spLocks noChangeArrowheads="1"/>
              </p:cNvSpPr>
              <p:nvPr/>
            </p:nvSpPr>
            <p:spPr bwMode="gray">
              <a:xfrm>
                <a:off x="3469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gray">
              <a:xfrm>
                <a:off x="3787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9" name="Rectangle 58"/>
              <p:cNvSpPr>
                <a:spLocks noChangeArrowheads="1"/>
              </p:cNvSpPr>
              <p:nvPr/>
            </p:nvSpPr>
            <p:spPr bwMode="gray">
              <a:xfrm>
                <a:off x="4104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0" name="Rectangle 59"/>
              <p:cNvSpPr>
                <a:spLocks noChangeArrowheads="1"/>
              </p:cNvSpPr>
              <p:nvPr/>
            </p:nvSpPr>
            <p:spPr bwMode="gray">
              <a:xfrm>
                <a:off x="4422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1" name="Rectangle 60"/>
              <p:cNvSpPr>
                <a:spLocks noChangeArrowheads="1"/>
              </p:cNvSpPr>
              <p:nvPr/>
            </p:nvSpPr>
            <p:spPr bwMode="gray">
              <a:xfrm>
                <a:off x="3152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2" name="Rectangle 61"/>
              <p:cNvSpPr>
                <a:spLocks noChangeArrowheads="1"/>
              </p:cNvSpPr>
              <p:nvPr/>
            </p:nvSpPr>
            <p:spPr bwMode="gray">
              <a:xfrm>
                <a:off x="3469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3" name="Rectangle 62"/>
              <p:cNvSpPr>
                <a:spLocks noChangeArrowheads="1"/>
              </p:cNvSpPr>
              <p:nvPr/>
            </p:nvSpPr>
            <p:spPr bwMode="gray">
              <a:xfrm>
                <a:off x="3787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4" name="Rectangle 63"/>
              <p:cNvSpPr>
                <a:spLocks noChangeArrowheads="1"/>
              </p:cNvSpPr>
              <p:nvPr/>
            </p:nvSpPr>
            <p:spPr bwMode="gray">
              <a:xfrm>
                <a:off x="4104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5" name="Rectangle 64"/>
              <p:cNvSpPr>
                <a:spLocks noChangeArrowheads="1"/>
              </p:cNvSpPr>
              <p:nvPr/>
            </p:nvSpPr>
            <p:spPr bwMode="gray">
              <a:xfrm>
                <a:off x="4422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6" name="Rectangle 65"/>
              <p:cNvSpPr>
                <a:spLocks noChangeArrowheads="1"/>
              </p:cNvSpPr>
              <p:nvPr/>
            </p:nvSpPr>
            <p:spPr bwMode="gray">
              <a:xfrm>
                <a:off x="3152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7" name="Rectangle 66"/>
              <p:cNvSpPr>
                <a:spLocks noChangeArrowheads="1"/>
              </p:cNvSpPr>
              <p:nvPr/>
            </p:nvSpPr>
            <p:spPr bwMode="gray">
              <a:xfrm>
                <a:off x="3469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8" name="Rectangle 67"/>
              <p:cNvSpPr>
                <a:spLocks noChangeArrowheads="1"/>
              </p:cNvSpPr>
              <p:nvPr/>
            </p:nvSpPr>
            <p:spPr bwMode="gray">
              <a:xfrm>
                <a:off x="3787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9" name="Rectangle 68"/>
              <p:cNvSpPr>
                <a:spLocks noChangeArrowheads="1"/>
              </p:cNvSpPr>
              <p:nvPr/>
            </p:nvSpPr>
            <p:spPr bwMode="gray">
              <a:xfrm>
                <a:off x="4104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0" name="Rectangle 69"/>
              <p:cNvSpPr>
                <a:spLocks noChangeArrowheads="1"/>
              </p:cNvSpPr>
              <p:nvPr/>
            </p:nvSpPr>
            <p:spPr bwMode="gray">
              <a:xfrm>
                <a:off x="4422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1" name="Rectangle 70"/>
              <p:cNvSpPr>
                <a:spLocks noChangeArrowheads="1"/>
              </p:cNvSpPr>
              <p:nvPr/>
            </p:nvSpPr>
            <p:spPr bwMode="gray">
              <a:xfrm>
                <a:off x="3152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2" name="Rectangle 71"/>
              <p:cNvSpPr>
                <a:spLocks noChangeArrowheads="1"/>
              </p:cNvSpPr>
              <p:nvPr/>
            </p:nvSpPr>
            <p:spPr bwMode="gray">
              <a:xfrm>
                <a:off x="3469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3" name="Rectangle 72"/>
              <p:cNvSpPr>
                <a:spLocks noChangeArrowheads="1"/>
              </p:cNvSpPr>
              <p:nvPr/>
            </p:nvSpPr>
            <p:spPr bwMode="gray">
              <a:xfrm>
                <a:off x="3787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4" name="Rectangle 73"/>
              <p:cNvSpPr>
                <a:spLocks noChangeArrowheads="1"/>
              </p:cNvSpPr>
              <p:nvPr/>
            </p:nvSpPr>
            <p:spPr bwMode="gray">
              <a:xfrm>
                <a:off x="4104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5" name="Rectangle 74"/>
              <p:cNvSpPr>
                <a:spLocks noChangeArrowheads="1"/>
              </p:cNvSpPr>
              <p:nvPr/>
            </p:nvSpPr>
            <p:spPr bwMode="gray">
              <a:xfrm>
                <a:off x="4422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6" name="Rectangle 75"/>
              <p:cNvSpPr>
                <a:spLocks noChangeArrowheads="1"/>
              </p:cNvSpPr>
              <p:nvPr/>
            </p:nvSpPr>
            <p:spPr bwMode="gray">
              <a:xfrm>
                <a:off x="3152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7" name="Rectangle 76"/>
              <p:cNvSpPr>
                <a:spLocks noChangeArrowheads="1"/>
              </p:cNvSpPr>
              <p:nvPr/>
            </p:nvSpPr>
            <p:spPr bwMode="gray">
              <a:xfrm>
                <a:off x="3469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8" name="Rectangle 77"/>
              <p:cNvSpPr>
                <a:spLocks noChangeArrowheads="1"/>
              </p:cNvSpPr>
              <p:nvPr/>
            </p:nvSpPr>
            <p:spPr bwMode="gray">
              <a:xfrm>
                <a:off x="3787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9" name="Rectangle 78"/>
              <p:cNvSpPr>
                <a:spLocks noChangeArrowheads="1"/>
              </p:cNvSpPr>
              <p:nvPr/>
            </p:nvSpPr>
            <p:spPr bwMode="gray">
              <a:xfrm>
                <a:off x="4104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80" name="Rectangle 79"/>
              <p:cNvSpPr>
                <a:spLocks noChangeArrowheads="1"/>
              </p:cNvSpPr>
              <p:nvPr/>
            </p:nvSpPr>
            <p:spPr bwMode="gray">
              <a:xfrm>
                <a:off x="4422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</p:grpSp>
        <p:sp>
          <p:nvSpPr>
            <p:cNvPr id="10" name="Rectangle 9"/>
            <p:cNvSpPr>
              <a:spLocks noChangeArrowheads="1"/>
            </p:cNvSpPr>
            <p:nvPr/>
          </p:nvSpPr>
          <p:spPr bwMode="gray">
            <a:xfrm>
              <a:off x="6583025" y="599900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gray">
            <a:xfrm>
              <a:off x="5253062" y="6095345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gray">
            <a:xfrm>
              <a:off x="5916996" y="6189594"/>
              <a:ext cx="475436" cy="1905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gray">
            <a:xfrm>
              <a:off x="5916996" y="5999001"/>
              <a:ext cx="475436" cy="1905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gray">
            <a:xfrm>
              <a:off x="5253062" y="6189594"/>
              <a:ext cx="475436" cy="1905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gray">
            <a:xfrm>
              <a:off x="6583025" y="6189594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gray">
            <a:xfrm>
              <a:off x="6583025" y="6283843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gray">
            <a:xfrm>
              <a:off x="6583025" y="6095345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gray">
            <a:xfrm>
              <a:off x="7246960" y="6283843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gray">
            <a:xfrm>
              <a:off x="5253062" y="6001095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gray">
            <a:xfrm>
              <a:off x="6583025" y="6047173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gray">
            <a:xfrm>
              <a:off x="7246960" y="6095345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gray">
            <a:xfrm>
              <a:off x="7246960" y="6141422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gray">
            <a:xfrm>
              <a:off x="7246960" y="623567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gray">
            <a:xfrm>
              <a:off x="7246960" y="6189594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gray">
            <a:xfrm>
              <a:off x="7246960" y="6047173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gray">
            <a:xfrm>
              <a:off x="7912988" y="623567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gray">
            <a:xfrm>
              <a:off x="7246960" y="599900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gray">
            <a:xfrm>
              <a:off x="7912988" y="6047173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gray">
            <a:xfrm>
              <a:off x="7912988" y="6189594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gray">
            <a:xfrm>
              <a:off x="7912988" y="6332015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gray">
            <a:xfrm>
              <a:off x="7912988" y="599900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gray">
            <a:xfrm>
              <a:off x="7912988" y="6283843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gray">
            <a:xfrm>
              <a:off x="7912988" y="6141422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gray">
            <a:xfrm>
              <a:off x="7912988" y="6095345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grpSp>
          <p:nvGrpSpPr>
            <p:cNvPr id="35" name="Group 34"/>
            <p:cNvGrpSpPr>
              <a:grpSpLocks/>
            </p:cNvGrpSpPr>
            <p:nvPr/>
          </p:nvGrpSpPr>
          <p:grpSpPr bwMode="auto">
            <a:xfrm>
              <a:off x="5253066" y="3244823"/>
              <a:ext cx="3135364" cy="2469329"/>
              <a:chOff x="2472" y="2024"/>
              <a:chExt cx="1497" cy="1179"/>
            </a:xfrm>
          </p:grpSpPr>
          <p:sp>
            <p:nvSpPr>
              <p:cNvPr id="36" name="Rectangle 35" descr="5%"/>
              <p:cNvSpPr>
                <a:spLocks noChangeArrowheads="1"/>
              </p:cNvSpPr>
              <p:nvPr/>
            </p:nvSpPr>
            <p:spPr bwMode="gray">
              <a:xfrm>
                <a:off x="2472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37" name="Rectangle 36" descr="5%"/>
              <p:cNvSpPr>
                <a:spLocks noChangeArrowheads="1"/>
              </p:cNvSpPr>
              <p:nvPr/>
            </p:nvSpPr>
            <p:spPr bwMode="gray">
              <a:xfrm>
                <a:off x="2789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38" name="Rectangle 37" descr="5%"/>
              <p:cNvSpPr>
                <a:spLocks noChangeArrowheads="1"/>
              </p:cNvSpPr>
              <p:nvPr/>
            </p:nvSpPr>
            <p:spPr bwMode="gray">
              <a:xfrm>
                <a:off x="3107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39" name="Rectangle 38" descr="5%"/>
              <p:cNvSpPr>
                <a:spLocks noChangeArrowheads="1"/>
              </p:cNvSpPr>
              <p:nvPr/>
            </p:nvSpPr>
            <p:spPr bwMode="gray">
              <a:xfrm>
                <a:off x="3424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0" name="Rectangle 39" descr="5%"/>
              <p:cNvSpPr>
                <a:spLocks noChangeArrowheads="1"/>
              </p:cNvSpPr>
              <p:nvPr/>
            </p:nvSpPr>
            <p:spPr bwMode="gray">
              <a:xfrm>
                <a:off x="3742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1" name="Rectangle 40" descr="5%"/>
              <p:cNvSpPr>
                <a:spLocks noChangeArrowheads="1"/>
              </p:cNvSpPr>
              <p:nvPr/>
            </p:nvSpPr>
            <p:spPr bwMode="gray">
              <a:xfrm>
                <a:off x="2472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2" name="Rectangle 41" descr="5%"/>
              <p:cNvSpPr>
                <a:spLocks noChangeArrowheads="1"/>
              </p:cNvSpPr>
              <p:nvPr/>
            </p:nvSpPr>
            <p:spPr bwMode="gray">
              <a:xfrm>
                <a:off x="2789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3" name="Rectangle 42" descr="5%"/>
              <p:cNvSpPr>
                <a:spLocks noChangeArrowheads="1"/>
              </p:cNvSpPr>
              <p:nvPr/>
            </p:nvSpPr>
            <p:spPr bwMode="gray">
              <a:xfrm>
                <a:off x="3107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4" name="Rectangle 43" descr="5%"/>
              <p:cNvSpPr>
                <a:spLocks noChangeArrowheads="1"/>
              </p:cNvSpPr>
              <p:nvPr/>
            </p:nvSpPr>
            <p:spPr bwMode="gray">
              <a:xfrm>
                <a:off x="3424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5" name="Rectangle 44" descr="5%"/>
              <p:cNvSpPr>
                <a:spLocks noChangeArrowheads="1"/>
              </p:cNvSpPr>
              <p:nvPr/>
            </p:nvSpPr>
            <p:spPr bwMode="gray">
              <a:xfrm>
                <a:off x="3742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6" name="Rectangle 45" descr="5%"/>
              <p:cNvSpPr>
                <a:spLocks noChangeArrowheads="1"/>
              </p:cNvSpPr>
              <p:nvPr/>
            </p:nvSpPr>
            <p:spPr bwMode="gray">
              <a:xfrm>
                <a:off x="2472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7" name="Rectangle 46" descr="5%"/>
              <p:cNvSpPr>
                <a:spLocks noChangeArrowheads="1"/>
              </p:cNvSpPr>
              <p:nvPr/>
            </p:nvSpPr>
            <p:spPr bwMode="gray">
              <a:xfrm>
                <a:off x="2789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8" name="Rectangle 47" descr="5%"/>
              <p:cNvSpPr>
                <a:spLocks noChangeArrowheads="1"/>
              </p:cNvSpPr>
              <p:nvPr/>
            </p:nvSpPr>
            <p:spPr bwMode="gray">
              <a:xfrm>
                <a:off x="3107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9" name="Rectangle 48" descr="5%"/>
              <p:cNvSpPr>
                <a:spLocks noChangeArrowheads="1"/>
              </p:cNvSpPr>
              <p:nvPr/>
            </p:nvSpPr>
            <p:spPr bwMode="gray">
              <a:xfrm>
                <a:off x="3424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0" name="Rectangle 49" descr="5%"/>
              <p:cNvSpPr>
                <a:spLocks noChangeArrowheads="1"/>
              </p:cNvSpPr>
              <p:nvPr/>
            </p:nvSpPr>
            <p:spPr bwMode="gray">
              <a:xfrm>
                <a:off x="3742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1" name="Rectangle 50" descr="5%"/>
              <p:cNvSpPr>
                <a:spLocks noChangeArrowheads="1"/>
              </p:cNvSpPr>
              <p:nvPr/>
            </p:nvSpPr>
            <p:spPr bwMode="gray">
              <a:xfrm>
                <a:off x="2472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2" name="Rectangle 51" descr="5%"/>
              <p:cNvSpPr>
                <a:spLocks noChangeArrowheads="1"/>
              </p:cNvSpPr>
              <p:nvPr/>
            </p:nvSpPr>
            <p:spPr bwMode="gray">
              <a:xfrm>
                <a:off x="2789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3" name="Rectangle 52" descr="5%"/>
              <p:cNvSpPr>
                <a:spLocks noChangeArrowheads="1"/>
              </p:cNvSpPr>
              <p:nvPr/>
            </p:nvSpPr>
            <p:spPr bwMode="gray">
              <a:xfrm>
                <a:off x="3107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4" name="Rectangle 53" descr="5%"/>
              <p:cNvSpPr>
                <a:spLocks noChangeArrowheads="1"/>
              </p:cNvSpPr>
              <p:nvPr/>
            </p:nvSpPr>
            <p:spPr bwMode="gray">
              <a:xfrm>
                <a:off x="3424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5" name="Rectangle 54" descr="5%"/>
              <p:cNvSpPr>
                <a:spLocks noChangeArrowheads="1"/>
              </p:cNvSpPr>
              <p:nvPr/>
            </p:nvSpPr>
            <p:spPr bwMode="gray">
              <a:xfrm>
                <a:off x="3742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</p:grpSp>
      </p:grpSp>
      <p:sp>
        <p:nvSpPr>
          <p:cNvPr id="8" name="Right Arrow 7"/>
          <p:cNvSpPr/>
          <p:nvPr/>
        </p:nvSpPr>
        <p:spPr>
          <a:xfrm>
            <a:off x="4067937" y="4326919"/>
            <a:ext cx="1080120" cy="475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34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2612" y="116632"/>
            <a:ext cx="8054653" cy="656430"/>
          </a:xfrm>
        </p:spPr>
        <p:txBody>
          <a:bodyPr/>
          <a:lstStyle/>
          <a:p>
            <a:r>
              <a:rPr lang="fr-FR" dirty="0"/>
              <a:t> </a:t>
            </a:r>
            <a:r>
              <a:rPr lang="fr-FR" dirty="0" smtClean="0"/>
              <a:t>Types </a:t>
            </a:r>
            <a:r>
              <a:rPr lang="fr-FR" dirty="0"/>
              <a:t>de déploiements dans le </a:t>
            </a:r>
            <a:r>
              <a:rPr lang="fr-FR" dirty="0" smtClean="0"/>
              <a:t>cloud</a:t>
            </a:r>
            <a:endParaRPr lang="fr-FR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46600" y="1268760"/>
            <a:ext cx="0" cy="4464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46200" y="2636912"/>
            <a:ext cx="73808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46200" y="4365104"/>
            <a:ext cx="73808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27969" y="1412776"/>
            <a:ext cx="0" cy="46805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9838" y="4512955"/>
            <a:ext cx="461665" cy="147732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nl-BE" dirty="0" err="1" smtClean="0"/>
              <a:t>Dedicated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906990" y="5990283"/>
            <a:ext cx="7452344" cy="393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4439" y="2523961"/>
            <a:ext cx="461665" cy="195409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nl-BE" dirty="0" smtClean="0"/>
              <a:t>Access/Control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51519" y="1458650"/>
            <a:ext cx="461665" cy="11782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nl-BE" dirty="0"/>
              <a:t>S</a:t>
            </a:r>
            <a:r>
              <a:rPr lang="nl-BE" dirty="0" smtClean="0"/>
              <a:t>hared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788096" y="620514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Customer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574492" y="606148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/>
              <a:t>L</a:t>
            </a:r>
            <a:r>
              <a:rPr lang="nl-BE" dirty="0" err="1" smtClean="0"/>
              <a:t>ocation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272088" y="6205140"/>
            <a:ext cx="208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Service Provider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878999" y="110451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Public Cloud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025606" y="2668270"/>
            <a:ext cx="352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Community Cloud on-</a:t>
            </a:r>
            <a:r>
              <a:rPr lang="nl-BE" dirty="0" err="1" smtClean="0"/>
              <a:t>premise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636610" y="2636912"/>
            <a:ext cx="475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 smtClean="0"/>
              <a:t>Outsourced</a:t>
            </a:r>
            <a:r>
              <a:rPr lang="nl-BE" dirty="0" smtClean="0"/>
              <a:t> Community Cloud (= off-</a:t>
            </a:r>
            <a:r>
              <a:rPr lang="nl-BE" dirty="0" err="1" smtClean="0"/>
              <a:t>premise</a:t>
            </a:r>
            <a:r>
              <a:rPr lang="nl-BE" dirty="0" smtClean="0"/>
              <a:t>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451902" y="4328289"/>
            <a:ext cx="48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 smtClean="0"/>
              <a:t>Outsourced</a:t>
            </a:r>
            <a:r>
              <a:rPr lang="nl-BE" dirty="0" smtClean="0"/>
              <a:t> Private Cloud (= off-</a:t>
            </a:r>
            <a:r>
              <a:rPr lang="nl-BE" dirty="0" err="1" smtClean="0"/>
              <a:t>premise</a:t>
            </a:r>
            <a:r>
              <a:rPr lang="nl-BE" dirty="0" smtClean="0"/>
              <a:t>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975048" y="4365104"/>
            <a:ext cx="352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Private Cloud on-</a:t>
            </a:r>
            <a:r>
              <a:rPr lang="nl-BE" dirty="0" err="1" smtClean="0"/>
              <a:t>premise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2416259" y="3922545"/>
            <a:ext cx="189198" cy="2663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2845965" y="3952124"/>
            <a:ext cx="189198" cy="266380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4211960" y="1938216"/>
            <a:ext cx="648072" cy="3096344"/>
          </a:xfrm>
          <a:prstGeom prst="ellipse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nl-BE" sz="2800" dirty="0" err="1" smtClean="0">
                <a:solidFill>
                  <a:schemeClr val="tx1"/>
                </a:solidFill>
              </a:rPr>
              <a:t>Hybrid</a:t>
            </a:r>
            <a:r>
              <a:rPr lang="nl-BE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2" name="Picture 4" descr="http://icons.iconarchive.com/icons/custom-icon-design/pretty-office-12/512/cloud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654" y="1473845"/>
            <a:ext cx="928742" cy="92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cons.iconarchive.com/icons/custom-icon-design/pretty-office-12/512/cloud-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418" y="3085835"/>
            <a:ext cx="684193" cy="68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http://icons.iconarchive.com/icons/custom-icon-design/pretty-office-12/512/cloud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943" y="4804514"/>
            <a:ext cx="928742" cy="92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6978666" y="2986983"/>
            <a:ext cx="928742" cy="928742"/>
            <a:chOff x="6782780" y="3149672"/>
            <a:chExt cx="928742" cy="928742"/>
          </a:xfrm>
        </p:grpSpPr>
        <p:pic>
          <p:nvPicPr>
            <p:cNvPr id="1028" name="Picture 4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2780" y="3149672"/>
              <a:ext cx="928742" cy="928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4213" y="3392270"/>
              <a:ext cx="568012" cy="568012"/>
            </a:xfrm>
            <a:prstGeom prst="rect">
              <a:avLst/>
            </a:prstGeom>
            <a:noFill/>
            <a:scene3d>
              <a:camera prst="orthographicFront">
                <a:rot lat="0" lon="21299999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up 46"/>
          <p:cNvGrpSpPr/>
          <p:nvPr/>
        </p:nvGrpSpPr>
        <p:grpSpPr>
          <a:xfrm>
            <a:off x="6694659" y="4697621"/>
            <a:ext cx="1120431" cy="1100281"/>
            <a:chOff x="6782780" y="3149672"/>
            <a:chExt cx="928742" cy="928742"/>
          </a:xfrm>
        </p:grpSpPr>
        <p:pic>
          <p:nvPicPr>
            <p:cNvPr id="48" name="Picture 4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2780" y="3149672"/>
              <a:ext cx="928742" cy="928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7249" y="3403305"/>
              <a:ext cx="568012" cy="568012"/>
            </a:xfrm>
            <a:prstGeom prst="rect">
              <a:avLst/>
            </a:prstGeom>
            <a:noFill/>
            <a:scene3d>
              <a:camera prst="orthographicFront">
                <a:rot lat="0" lon="21299999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/>
          <p:cNvGrpSpPr/>
          <p:nvPr/>
        </p:nvGrpSpPr>
        <p:grpSpPr>
          <a:xfrm>
            <a:off x="975283" y="3149672"/>
            <a:ext cx="882098" cy="603364"/>
            <a:chOff x="975283" y="3149672"/>
            <a:chExt cx="882098" cy="60336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2146282" y="3099817"/>
            <a:ext cx="1129573" cy="1207810"/>
          </a:xfrm>
          <a:prstGeom prst="rect">
            <a:avLst/>
          </a:prstGeom>
          <a:noFill/>
          <a:ln w="127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3664153" y="3376681"/>
            <a:ext cx="189198" cy="266380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5905205" y="3704263"/>
            <a:ext cx="882098" cy="603364"/>
            <a:chOff x="975283" y="3149672"/>
            <a:chExt cx="882098" cy="60336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074824" y="3044768"/>
            <a:ext cx="882098" cy="603364"/>
            <a:chOff x="975283" y="3149672"/>
            <a:chExt cx="882098" cy="60336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5299458" y="1857711"/>
            <a:ext cx="189198" cy="26638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5667758" y="2023107"/>
            <a:ext cx="189198" cy="266380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5111805" y="1772755"/>
            <a:ext cx="882098" cy="603364"/>
          </a:xfrm>
          <a:prstGeom prst="rect">
            <a:avLst/>
          </a:prstGeom>
          <a:noFill/>
          <a:ln w="127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/>
          <p:cNvGrpSpPr/>
          <p:nvPr/>
        </p:nvGrpSpPr>
        <p:grpSpPr>
          <a:xfrm>
            <a:off x="7623402" y="1256023"/>
            <a:ext cx="882098" cy="603364"/>
            <a:chOff x="975283" y="3149672"/>
            <a:chExt cx="882098" cy="603364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189728" y="5084210"/>
            <a:ext cx="882098" cy="603364"/>
            <a:chOff x="975283" y="3149672"/>
            <a:chExt cx="882098" cy="603364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82" name="Rectangle 81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1685425" y="4882196"/>
            <a:ext cx="189198" cy="26638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1685425" y="5435546"/>
            <a:ext cx="189198" cy="266380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1427718" y="4734436"/>
            <a:ext cx="2424201" cy="1142836"/>
          </a:xfrm>
          <a:prstGeom prst="rect">
            <a:avLst/>
          </a:prstGeom>
          <a:noFill/>
          <a:ln w="127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3407215" y="5421194"/>
            <a:ext cx="189198" cy="26638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3420008" y="4840142"/>
            <a:ext cx="189198" cy="266380"/>
          </a:xfrm>
          <a:prstGeom prst="rect">
            <a:avLst/>
          </a:prstGeom>
        </p:spPr>
      </p:pic>
      <p:cxnSp>
        <p:nvCxnSpPr>
          <p:cNvPr id="89" name="Straight Arrow Connector 88"/>
          <p:cNvCxnSpPr>
            <a:stCxn id="46" idx="3"/>
            <a:endCxn id="43" idx="1"/>
          </p:cNvCxnSpPr>
          <p:nvPr/>
        </p:nvCxnSpPr>
        <p:spPr>
          <a:xfrm flipV="1">
            <a:off x="1857381" y="3427932"/>
            <a:ext cx="530037" cy="234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3514606" y="3264655"/>
            <a:ext cx="481329" cy="523066"/>
          </a:xfrm>
          <a:prstGeom prst="rect">
            <a:avLst/>
          </a:prstGeom>
          <a:noFill/>
          <a:ln w="127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Arrow Connector 91"/>
          <p:cNvCxnSpPr>
            <a:stCxn id="37" idx="0"/>
          </p:cNvCxnSpPr>
          <p:nvPr/>
        </p:nvCxnSpPr>
        <p:spPr>
          <a:xfrm flipH="1" flipV="1">
            <a:off x="2845966" y="3643062"/>
            <a:ext cx="94598" cy="30906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91" idx="1"/>
          </p:cNvCxnSpPr>
          <p:nvPr/>
        </p:nvCxnSpPr>
        <p:spPr>
          <a:xfrm flipH="1" flipV="1">
            <a:off x="3107845" y="3486388"/>
            <a:ext cx="406761" cy="39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V="1">
            <a:off x="5993903" y="2047781"/>
            <a:ext cx="416751" cy="419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70" idx="1"/>
          </p:cNvCxnSpPr>
          <p:nvPr/>
        </p:nvCxnSpPr>
        <p:spPr>
          <a:xfrm flipH="1">
            <a:off x="7254874" y="1557705"/>
            <a:ext cx="368528" cy="30000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104" idx="1"/>
          </p:cNvCxnSpPr>
          <p:nvPr/>
        </p:nvCxnSpPr>
        <p:spPr>
          <a:xfrm flipH="1" flipV="1">
            <a:off x="7315711" y="2156298"/>
            <a:ext cx="694159" cy="22158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endCxn id="45" idx="1"/>
          </p:cNvCxnSpPr>
          <p:nvPr/>
        </p:nvCxnSpPr>
        <p:spPr>
          <a:xfrm>
            <a:off x="5956922" y="3333000"/>
            <a:ext cx="1213177" cy="18058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8" idx="3"/>
          </p:cNvCxnSpPr>
          <p:nvPr/>
        </p:nvCxnSpPr>
        <p:spPr>
          <a:xfrm flipV="1">
            <a:off x="6787303" y="3604741"/>
            <a:ext cx="361264" cy="40120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endCxn id="49" idx="1"/>
          </p:cNvCxnSpPr>
          <p:nvPr/>
        </p:nvCxnSpPr>
        <p:spPr>
          <a:xfrm>
            <a:off x="6069128" y="5321987"/>
            <a:ext cx="920458" cy="125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1857380" y="5065384"/>
            <a:ext cx="547280" cy="10378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H="1">
            <a:off x="3084240" y="5040581"/>
            <a:ext cx="335541" cy="1533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87" idx="1"/>
          </p:cNvCxnSpPr>
          <p:nvPr/>
        </p:nvCxnSpPr>
        <p:spPr>
          <a:xfrm flipH="1" flipV="1">
            <a:off x="3204685" y="5487789"/>
            <a:ext cx="202530" cy="6659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1857381" y="5467752"/>
            <a:ext cx="418562" cy="13319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8009870" y="2244688"/>
            <a:ext cx="189198" cy="266380"/>
          </a:xfrm>
          <a:prstGeom prst="rect">
            <a:avLst/>
          </a:prstGeom>
        </p:spPr>
      </p:pic>
      <p:sp>
        <p:nvSpPr>
          <p:cNvPr id="121" name="Slide Number Placeholder 1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ABAFA-ABC8-4E94-A238-939346DDB176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58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Agenda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58328"/>
          </a:xfrm>
        </p:spPr>
        <p:txBody>
          <a:bodyPr>
            <a:normAutofit fontScale="77500" lnSpcReduction="20000"/>
          </a:bodyPr>
          <a:lstStyle/>
          <a:p>
            <a:r>
              <a:rPr lang="nl-BE" dirty="0" smtClean="0"/>
              <a:t>Context</a:t>
            </a:r>
            <a:endParaRPr lang="nl-BE" dirty="0"/>
          </a:p>
          <a:p>
            <a:r>
              <a:rPr lang="nl-BE" dirty="0" smtClean="0"/>
              <a:t>Cloud</a:t>
            </a:r>
          </a:p>
          <a:p>
            <a:pPr lvl="1"/>
            <a:r>
              <a:rPr lang="nl-BE" dirty="0" smtClean="0"/>
              <a:t>wat </a:t>
            </a:r>
            <a:r>
              <a:rPr lang="nl-BE" dirty="0" smtClean="0"/>
              <a:t>en soorten</a:t>
            </a:r>
          </a:p>
          <a:p>
            <a:pPr lvl="1"/>
            <a:r>
              <a:rPr lang="nl-BE" dirty="0"/>
              <a:t>e</a:t>
            </a:r>
            <a:r>
              <a:rPr lang="nl-BE" dirty="0" smtClean="0"/>
              <a:t>valuatie </a:t>
            </a:r>
            <a:r>
              <a:rPr lang="nl-BE" dirty="0" smtClean="0"/>
              <a:t>mogelijkheden publieke </a:t>
            </a:r>
            <a:r>
              <a:rPr lang="nl-BE" dirty="0" err="1" smtClean="0"/>
              <a:t>cloud</a:t>
            </a:r>
            <a:endParaRPr lang="nl-BE" dirty="0" smtClean="0"/>
          </a:p>
          <a:p>
            <a:r>
              <a:rPr lang="nl-BE" dirty="0" smtClean="0"/>
              <a:t>G-Cloud</a:t>
            </a:r>
          </a:p>
          <a:p>
            <a:pPr lvl="1"/>
            <a:r>
              <a:rPr lang="nl-BE" dirty="0" smtClean="0"/>
              <a:t>wat ?</a:t>
            </a:r>
          </a:p>
          <a:p>
            <a:pPr lvl="1"/>
            <a:r>
              <a:rPr lang="nl-BE" dirty="0"/>
              <a:t>v</a:t>
            </a:r>
            <a:r>
              <a:rPr lang="nl-BE" dirty="0" smtClean="0"/>
              <a:t>oordelen en succesfactoren</a:t>
            </a:r>
          </a:p>
          <a:p>
            <a:pPr lvl="1"/>
            <a:r>
              <a:rPr lang="nl-BE" dirty="0" smtClean="0"/>
              <a:t>organisatie</a:t>
            </a:r>
          </a:p>
          <a:p>
            <a:pPr lvl="2"/>
            <a:r>
              <a:rPr lang="nl-BE" dirty="0" err="1" smtClean="0"/>
              <a:t>governance</a:t>
            </a:r>
            <a:endParaRPr lang="nl-BE" dirty="0" smtClean="0"/>
          </a:p>
          <a:p>
            <a:pPr lvl="2"/>
            <a:r>
              <a:rPr lang="nl-BE" dirty="0"/>
              <a:t>f</a:t>
            </a:r>
            <a:r>
              <a:rPr lang="nl-BE" dirty="0" smtClean="0"/>
              <a:t>inancieel</a:t>
            </a:r>
          </a:p>
          <a:p>
            <a:pPr lvl="2"/>
            <a:r>
              <a:rPr lang="nl-BE" dirty="0"/>
              <a:t>h</a:t>
            </a:r>
            <a:r>
              <a:rPr lang="nl-BE" dirty="0" smtClean="0"/>
              <a:t>uman resources</a:t>
            </a:r>
          </a:p>
          <a:p>
            <a:pPr lvl="2"/>
            <a:r>
              <a:rPr lang="nl-BE" dirty="0" smtClean="0"/>
              <a:t>veiligheid</a:t>
            </a:r>
          </a:p>
          <a:p>
            <a:r>
              <a:rPr lang="nl-BE" dirty="0"/>
              <a:t>Impact van de </a:t>
            </a:r>
            <a:r>
              <a:rPr lang="nl-BE" dirty="0" smtClean="0"/>
              <a:t>G-Cloud</a:t>
            </a:r>
            <a:endParaRPr lang="nl-BE" dirty="0" smtClean="0"/>
          </a:p>
          <a:p>
            <a:r>
              <a:rPr lang="nl-BE" dirty="0" smtClean="0"/>
              <a:t>Overzicht van de G-Cloud-diensten en -projecten</a:t>
            </a:r>
          </a:p>
          <a:p>
            <a:r>
              <a:rPr lang="nl-BE" dirty="0" smtClean="0"/>
              <a:t>G-Cloud en Inspectie van Financiën</a:t>
            </a:r>
          </a:p>
          <a:p>
            <a:pPr marL="0" indent="0">
              <a:buNone/>
            </a:pPr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en-GB" smtClean="0"/>
              <a:pPr>
                <a:defRPr/>
              </a:pPr>
              <a:t>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9683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93113" y="6489700"/>
            <a:ext cx="750887" cy="365125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20</a:t>
            </a:fld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444208" y="0"/>
            <a:ext cx="2699792" cy="6858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b="1" dirty="0" err="1" smtClean="0"/>
              <a:t>Kunnen</a:t>
            </a:r>
            <a:r>
              <a:rPr lang="fr-BE" sz="3600" b="1" dirty="0" smtClean="0"/>
              <a:t> </a:t>
            </a:r>
            <a:r>
              <a:rPr lang="fr-BE" sz="3600" b="1" dirty="0" err="1" smtClean="0"/>
              <a:t>we</a:t>
            </a:r>
            <a:r>
              <a:rPr lang="fr-BE" sz="3600" b="1" dirty="0" smtClean="0"/>
              <a:t> </a:t>
            </a:r>
            <a:r>
              <a:rPr lang="fr-BE" sz="3600" b="1" dirty="0" err="1" smtClean="0"/>
              <a:t>naar</a:t>
            </a:r>
            <a:r>
              <a:rPr lang="fr-BE" sz="3600" b="1" dirty="0" smtClean="0"/>
              <a:t> de </a:t>
            </a:r>
            <a:r>
              <a:rPr lang="fr-BE" sz="3600" b="1" dirty="0" err="1" smtClean="0"/>
              <a:t>publieke</a:t>
            </a:r>
            <a:r>
              <a:rPr lang="fr-BE" sz="3600" b="1" dirty="0" smtClean="0"/>
              <a:t> cloud?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09956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V\Downloads\photography-73189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0" y="0"/>
            <a:ext cx="2699792" cy="7029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400" b="1" dirty="0" err="1" smtClean="0"/>
              <a:t>Geen</a:t>
            </a:r>
            <a:r>
              <a:rPr lang="fr-BE" sz="3400" b="1" dirty="0" smtClean="0"/>
              <a:t> </a:t>
            </a:r>
            <a:r>
              <a:rPr lang="fr-BE" sz="3400" b="1" dirty="0" err="1" smtClean="0"/>
              <a:t>landen</a:t>
            </a:r>
            <a:r>
              <a:rPr lang="fr-BE" sz="3400" b="1" dirty="0" smtClean="0"/>
              <a:t> </a:t>
            </a:r>
            <a:r>
              <a:rPr lang="fr-BE" sz="3400" b="1" dirty="0" err="1" smtClean="0"/>
              <a:t>gekend</a:t>
            </a:r>
            <a:r>
              <a:rPr lang="fr-BE" sz="3400" b="1" dirty="0" smtClean="0"/>
              <a:t> die </a:t>
            </a:r>
            <a:r>
              <a:rPr lang="fr-BE" sz="3400" b="1" dirty="0" err="1" smtClean="0"/>
              <a:t>massaal</a:t>
            </a:r>
            <a:r>
              <a:rPr lang="fr-BE" sz="3400" b="1" dirty="0" smtClean="0"/>
              <a:t> </a:t>
            </a:r>
            <a:r>
              <a:rPr lang="fr-BE" sz="3400" b="1" dirty="0" err="1" smtClean="0"/>
              <a:t>gevoelige</a:t>
            </a:r>
            <a:r>
              <a:rPr lang="fr-BE" sz="3400" b="1" dirty="0" smtClean="0"/>
              <a:t> </a:t>
            </a:r>
            <a:r>
              <a:rPr lang="fr-BE" sz="3400" b="1" dirty="0" err="1" smtClean="0"/>
              <a:t>gegevens</a:t>
            </a:r>
            <a:r>
              <a:rPr lang="fr-BE" sz="3400" b="1" dirty="0" smtClean="0"/>
              <a:t> in </a:t>
            </a:r>
            <a:r>
              <a:rPr lang="fr-BE" sz="3400" b="1" dirty="0" err="1" smtClean="0"/>
              <a:t>publieke</a:t>
            </a:r>
            <a:r>
              <a:rPr lang="fr-BE" sz="3400" b="1" dirty="0" smtClean="0"/>
              <a:t> cloud </a:t>
            </a:r>
            <a:r>
              <a:rPr lang="fr-BE" sz="3400" b="1" dirty="0" err="1" smtClean="0"/>
              <a:t>brengen</a:t>
            </a:r>
            <a:endParaRPr lang="en-GB" sz="34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6300192" y="0"/>
            <a:ext cx="2843808" cy="7029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400" b="1" dirty="0" err="1" smtClean="0"/>
              <a:t>Privaat</a:t>
            </a:r>
            <a:r>
              <a:rPr lang="fr-BE" sz="3400" b="1" dirty="0" smtClean="0"/>
              <a:t> </a:t>
            </a:r>
            <a:r>
              <a:rPr lang="fr-BE" sz="3400" b="1" dirty="0" smtClean="0">
                <a:sym typeface="Wingdings" panose="05000000000000000000" pitchFamily="2" charset="2"/>
              </a:rPr>
              <a:t> </a:t>
            </a:r>
            <a:r>
              <a:rPr lang="fr-BE" sz="3400" b="1" dirty="0" err="1" smtClean="0">
                <a:sym typeface="Wingdings" panose="05000000000000000000" pitchFamily="2" charset="2"/>
              </a:rPr>
              <a:t>algemeen</a:t>
            </a:r>
            <a:r>
              <a:rPr lang="fr-BE" sz="3400" b="1" dirty="0" smtClean="0">
                <a:sym typeface="Wingdings" panose="05000000000000000000" pitchFamily="2" charset="2"/>
              </a:rPr>
              <a:t> </a:t>
            </a:r>
            <a:r>
              <a:rPr lang="fr-BE" sz="3400" b="1" dirty="0" err="1" smtClean="0">
                <a:sym typeface="Wingdings" panose="05000000000000000000" pitchFamily="2" charset="2"/>
              </a:rPr>
              <a:t>belang</a:t>
            </a:r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endParaRPr lang="fr-BE" sz="3400" b="1" dirty="0">
              <a:sym typeface="Wingdings" panose="05000000000000000000" pitchFamily="2" charset="2"/>
            </a:endParaRPr>
          </a:p>
          <a:p>
            <a:pPr algn="ctr"/>
            <a:r>
              <a:rPr lang="fr-BE" sz="3400" b="1" dirty="0" err="1" smtClean="0">
                <a:sym typeface="Wingdings" panose="05000000000000000000" pitchFamily="2" charset="2"/>
              </a:rPr>
              <a:t>Kost</a:t>
            </a:r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r>
              <a:rPr lang="fr-BE" sz="3400" b="1" dirty="0" err="1" smtClean="0">
                <a:sym typeface="Wingdings" panose="05000000000000000000" pitchFamily="2" charset="2"/>
              </a:rPr>
              <a:t>Confidentia-liteit</a:t>
            </a:r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r>
              <a:rPr lang="fr-BE" sz="3400" b="1" dirty="0" err="1" smtClean="0">
                <a:sym typeface="Wingdings" panose="05000000000000000000" pitchFamily="2" charset="2"/>
              </a:rPr>
              <a:t>Continuiteit</a:t>
            </a:r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r>
              <a:rPr lang="fr-BE" sz="3400" b="1" dirty="0" err="1" smtClean="0">
                <a:sym typeface="Wingdings" panose="05000000000000000000" pitchFamily="2" charset="2"/>
              </a:rPr>
              <a:t>Vendor</a:t>
            </a:r>
            <a:r>
              <a:rPr lang="fr-BE" sz="3400" b="1" dirty="0" smtClean="0">
                <a:sym typeface="Wingdings" panose="05000000000000000000" pitchFamily="2" charset="2"/>
              </a:rPr>
              <a:t> </a:t>
            </a:r>
            <a:r>
              <a:rPr lang="fr-BE" sz="3400" b="1" dirty="0" err="1" smtClean="0">
                <a:sym typeface="Wingdings" panose="05000000000000000000" pitchFamily="2" charset="2"/>
              </a:rPr>
              <a:t>lock</a:t>
            </a:r>
            <a:r>
              <a:rPr lang="fr-BE" sz="3400" b="1" dirty="0" smtClean="0">
                <a:sym typeface="Wingdings" panose="05000000000000000000" pitchFamily="2" charset="2"/>
              </a:rPr>
              <a:t>-in </a:t>
            </a:r>
            <a:endParaRPr lang="en-GB" sz="3400" b="1" dirty="0"/>
          </a:p>
        </p:txBody>
      </p:sp>
    </p:spTree>
    <p:extLst>
      <p:ext uri="{BB962C8B-B14F-4D97-AF65-F5344CB8AC3E}">
        <p14:creationId xmlns:p14="http://schemas.microsoft.com/office/powerpoint/2010/main" val="218246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980728"/>
            <a:ext cx="70366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/>
              <a:t>Indien de </a:t>
            </a:r>
            <a:r>
              <a:rPr lang="fr-BE" sz="2800" b="1" dirty="0" err="1" smtClean="0"/>
              <a:t>gegevens</a:t>
            </a:r>
            <a:r>
              <a:rPr lang="fr-BE" sz="2800" b="1" dirty="0" smtClean="0"/>
              <a:t> van </a:t>
            </a:r>
            <a:r>
              <a:rPr lang="fr-BE" sz="2800" b="1" dirty="0" err="1" smtClean="0"/>
              <a:t>één</a:t>
            </a:r>
            <a:r>
              <a:rPr lang="fr-BE" sz="2800" b="1" dirty="0" smtClean="0"/>
              <a:t> individu of </a:t>
            </a:r>
          </a:p>
          <a:p>
            <a:r>
              <a:rPr lang="fr-BE" sz="2800" b="1" dirty="0" err="1" smtClean="0"/>
              <a:t>bedrijf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verdwijnen</a:t>
            </a:r>
            <a:r>
              <a:rPr lang="fr-BE" sz="2800" b="1" dirty="0" smtClean="0"/>
              <a:t> of </a:t>
            </a:r>
            <a:r>
              <a:rPr lang="fr-BE" sz="2800" b="1" dirty="0" err="1" smtClean="0"/>
              <a:t>bekend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raken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wordt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een</a:t>
            </a:r>
            <a:endParaRPr lang="fr-BE" sz="2800" b="1" dirty="0" smtClean="0"/>
          </a:p>
          <a:p>
            <a:r>
              <a:rPr lang="fr-BE" sz="2800" b="1" dirty="0" err="1" smtClean="0"/>
              <a:t>privaat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belang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geschonden</a:t>
            </a:r>
            <a:endParaRPr lang="fr-BE" sz="28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716521" y="2792597"/>
            <a:ext cx="534422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/>
              <a:t>Indien </a:t>
            </a:r>
            <a:r>
              <a:rPr lang="fr-BE" sz="2800" b="1" dirty="0" err="1" smtClean="0"/>
              <a:t>gegevens</a:t>
            </a:r>
            <a:r>
              <a:rPr lang="fr-BE" sz="2800" b="1" dirty="0" smtClean="0"/>
              <a:t>  van </a:t>
            </a:r>
            <a:r>
              <a:rPr lang="fr-BE" sz="2800" b="1" dirty="0" err="1" smtClean="0"/>
              <a:t>massaal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veel</a:t>
            </a:r>
            <a:r>
              <a:rPr lang="fr-BE" sz="2800" b="1" dirty="0" smtClean="0"/>
              <a:t> </a:t>
            </a:r>
          </a:p>
          <a:p>
            <a:r>
              <a:rPr lang="fr-BE" sz="2800" b="1" dirty="0" smtClean="0"/>
              <a:t>burgers of </a:t>
            </a:r>
            <a:r>
              <a:rPr lang="fr-BE" sz="2800" b="1" dirty="0" err="1" smtClean="0"/>
              <a:t>bedrijven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verdwijnen</a:t>
            </a:r>
            <a:r>
              <a:rPr lang="fr-BE" sz="2800" b="1" dirty="0" smtClean="0"/>
              <a:t> of</a:t>
            </a:r>
          </a:p>
          <a:p>
            <a:r>
              <a:rPr lang="fr-BE" sz="2800" b="1" dirty="0" err="1" smtClean="0"/>
              <a:t>bekend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raken</a:t>
            </a:r>
            <a:r>
              <a:rPr lang="fr-BE" sz="2800" b="1" dirty="0" smtClean="0"/>
              <a:t> dan </a:t>
            </a:r>
            <a:r>
              <a:rPr lang="fr-BE" sz="2800" b="1" dirty="0" err="1" smtClean="0"/>
              <a:t>ontstaat</a:t>
            </a:r>
            <a:r>
              <a:rPr lang="fr-BE" sz="2800" b="1" dirty="0" smtClean="0"/>
              <a:t> er </a:t>
            </a:r>
            <a:r>
              <a:rPr lang="fr-BE" sz="2800" b="1" dirty="0" err="1" smtClean="0"/>
              <a:t>een</a:t>
            </a:r>
            <a:r>
              <a:rPr lang="fr-BE" sz="2800" b="1" dirty="0" smtClean="0"/>
              <a:t> </a:t>
            </a:r>
          </a:p>
          <a:p>
            <a:r>
              <a:rPr lang="fr-BE" sz="2800" b="1" dirty="0" err="1" smtClean="0"/>
              <a:t>bedreiging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voor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essentiële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econo</a:t>
            </a:r>
            <a:r>
              <a:rPr lang="fr-BE" sz="2800" b="1" dirty="0" smtClean="0"/>
              <a:t>-</a:t>
            </a:r>
          </a:p>
          <a:p>
            <a:r>
              <a:rPr lang="fr-BE" sz="2800" b="1" dirty="0" err="1" smtClean="0"/>
              <a:t>mische</a:t>
            </a:r>
            <a:r>
              <a:rPr lang="fr-BE" sz="2800" b="1" dirty="0" smtClean="0"/>
              <a:t> of </a:t>
            </a:r>
            <a:r>
              <a:rPr lang="fr-BE" sz="2800" b="1" dirty="0" err="1" smtClean="0"/>
              <a:t>veiligheidsbelangen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7169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Voorbeeld UK: gebruik impact levels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BE" sz="2800" dirty="0"/>
              <a:t>Secret en Top Secret </a:t>
            </a:r>
            <a:r>
              <a:rPr lang="fr-BE" sz="2800" dirty="0" err="1"/>
              <a:t>nooit</a:t>
            </a:r>
            <a:r>
              <a:rPr lang="fr-BE" sz="2800" dirty="0"/>
              <a:t> in </a:t>
            </a:r>
            <a:r>
              <a:rPr lang="fr-BE" sz="2800" dirty="0" err="1" smtClean="0"/>
              <a:t>een</a:t>
            </a:r>
            <a:r>
              <a:rPr lang="fr-BE" sz="2800" dirty="0" smtClean="0"/>
              <a:t> </a:t>
            </a:r>
            <a:r>
              <a:rPr lang="fr-BE" sz="2800" dirty="0" err="1" smtClean="0"/>
              <a:t>community</a:t>
            </a:r>
            <a:r>
              <a:rPr lang="fr-BE" sz="2800" dirty="0" smtClean="0"/>
              <a:t> cloud</a:t>
            </a:r>
            <a:r>
              <a:rPr lang="fr-BE" sz="2800" dirty="0"/>
              <a:t/>
            </a:r>
            <a:br>
              <a:rPr lang="fr-BE" sz="2800" dirty="0"/>
            </a:br>
            <a:r>
              <a:rPr lang="fr-BE" sz="2800" dirty="0"/>
              <a:t/>
            </a:r>
            <a:br>
              <a:rPr lang="fr-BE" sz="2800" dirty="0"/>
            </a:br>
            <a:r>
              <a:rPr lang="fr-BE" sz="2800" dirty="0"/>
              <a:t>Massale data met impact op burgers (</a:t>
            </a:r>
            <a:r>
              <a:rPr lang="fr-BE" sz="2800" dirty="0" err="1"/>
              <a:t>vb</a:t>
            </a:r>
            <a:r>
              <a:rPr lang="fr-BE" sz="2800" dirty="0"/>
              <a:t> op sociale </a:t>
            </a:r>
            <a:r>
              <a:rPr lang="fr-BE" sz="2800" dirty="0" err="1" smtClean="0"/>
              <a:t>zekerheidsrechten</a:t>
            </a:r>
            <a:r>
              <a:rPr lang="fr-BE" sz="2800" dirty="0"/>
              <a:t>) </a:t>
            </a:r>
            <a:r>
              <a:rPr lang="fr-BE" sz="2800" dirty="0" err="1"/>
              <a:t>enkel</a:t>
            </a:r>
            <a:r>
              <a:rPr lang="fr-BE" sz="2800" dirty="0"/>
              <a:t> in </a:t>
            </a:r>
            <a:r>
              <a:rPr lang="fr-BE" sz="2800" dirty="0" err="1"/>
              <a:t>overheidscloud</a:t>
            </a:r>
            <a:endParaRPr lang="fr-BE" sz="2800" dirty="0"/>
          </a:p>
          <a:p>
            <a:endParaRPr lang="fr-BE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detail="1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8136904" cy="29523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23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08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V\Downloads\key-314675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10739">
            <a:off x="5863750" y="4364243"/>
            <a:ext cx="3593009" cy="237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Confidentialiteit</a:t>
            </a:r>
            <a:endParaRPr lang="fr-B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089660"/>
            <a:ext cx="8686800" cy="4211548"/>
          </a:xfrm>
        </p:spPr>
        <p:txBody>
          <a:bodyPr>
            <a:noAutofit/>
          </a:bodyPr>
          <a:lstStyle/>
          <a:p>
            <a:r>
              <a:rPr lang="fr-BE" dirty="0" err="1"/>
              <a:t>Ongeveer</a:t>
            </a:r>
            <a:r>
              <a:rPr lang="fr-BE" dirty="0"/>
              <a:t> </a:t>
            </a:r>
            <a:r>
              <a:rPr lang="fr-BE" dirty="0" err="1"/>
              <a:t>elke</a:t>
            </a:r>
            <a:r>
              <a:rPr lang="fr-BE" dirty="0"/>
              <a:t> </a:t>
            </a:r>
            <a:r>
              <a:rPr lang="fr-BE" dirty="0" err="1"/>
              <a:t>staat</a:t>
            </a:r>
            <a:r>
              <a:rPr lang="fr-BE" dirty="0"/>
              <a:t> </a:t>
            </a:r>
            <a:r>
              <a:rPr lang="fr-BE" dirty="0" err="1"/>
              <a:t>heeft</a:t>
            </a:r>
            <a:r>
              <a:rPr lang="fr-BE" dirty="0"/>
              <a:t> </a:t>
            </a:r>
            <a:r>
              <a:rPr lang="fr-BE" dirty="0" err="1"/>
              <a:t>equivalent</a:t>
            </a:r>
            <a:r>
              <a:rPr lang="fr-BE" dirty="0"/>
              <a:t> van ‘</a:t>
            </a:r>
            <a:r>
              <a:rPr lang="fr-BE" dirty="0" err="1" smtClean="0"/>
              <a:t>patriot</a:t>
            </a:r>
            <a:r>
              <a:rPr lang="fr-BE" dirty="0" smtClean="0"/>
              <a:t> </a:t>
            </a:r>
            <a:r>
              <a:rPr lang="fr-BE" dirty="0" err="1" smtClean="0"/>
              <a:t>act</a:t>
            </a:r>
            <a:r>
              <a:rPr lang="fr-BE" dirty="0" smtClean="0"/>
              <a:t>’</a:t>
            </a:r>
          </a:p>
          <a:p>
            <a:endParaRPr lang="fr-BE" sz="2400" dirty="0"/>
          </a:p>
          <a:p>
            <a:r>
              <a:rPr lang="fr-BE" dirty="0" err="1"/>
              <a:t>MLAT’s</a:t>
            </a:r>
            <a:r>
              <a:rPr lang="fr-BE" dirty="0"/>
              <a:t>: </a:t>
            </a:r>
            <a:r>
              <a:rPr lang="en-US" dirty="0"/>
              <a:t>Mutual Legal Assistance Treaty </a:t>
            </a:r>
            <a:endParaRPr lang="en-US" dirty="0" smtClean="0"/>
          </a:p>
          <a:p>
            <a:endParaRPr lang="fr-BE" sz="2400" dirty="0"/>
          </a:p>
          <a:p>
            <a:r>
              <a:rPr lang="fr-BE" dirty="0" err="1"/>
              <a:t>Evolueert</a:t>
            </a:r>
            <a:r>
              <a:rPr lang="fr-BE" dirty="0"/>
              <a:t> </a:t>
            </a:r>
            <a:r>
              <a:rPr lang="fr-BE" dirty="0" err="1"/>
              <a:t>steeds</a:t>
            </a:r>
            <a:r>
              <a:rPr lang="fr-BE" dirty="0"/>
              <a:t>: US </a:t>
            </a:r>
            <a:r>
              <a:rPr lang="fr-BE" dirty="0" err="1"/>
              <a:t>hoog</a:t>
            </a:r>
            <a:r>
              <a:rPr lang="fr-BE" dirty="0"/>
              <a:t> </a:t>
            </a:r>
            <a:r>
              <a:rPr lang="fr-BE" dirty="0" err="1"/>
              <a:t>gerechtshof</a:t>
            </a:r>
            <a:r>
              <a:rPr lang="fr-BE" dirty="0"/>
              <a:t> </a:t>
            </a:r>
            <a:r>
              <a:rPr lang="fr-BE" dirty="0" err="1"/>
              <a:t>stelt</a:t>
            </a:r>
            <a:r>
              <a:rPr lang="fr-BE" dirty="0"/>
              <a:t> </a:t>
            </a:r>
            <a:r>
              <a:rPr lang="fr-BE" dirty="0" err="1" smtClean="0"/>
              <a:t>huiszoekingsbevel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/>
              <a:t>dat</a:t>
            </a:r>
            <a:r>
              <a:rPr lang="fr-BE" dirty="0"/>
              <a:t> </a:t>
            </a:r>
            <a:r>
              <a:rPr lang="fr-BE" dirty="0" err="1"/>
              <a:t>geldig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in </a:t>
            </a:r>
            <a:r>
              <a:rPr lang="fr-BE" dirty="0" err="1"/>
              <a:t>alle</a:t>
            </a:r>
            <a:r>
              <a:rPr lang="fr-BE" dirty="0"/>
              <a:t> </a:t>
            </a:r>
            <a:r>
              <a:rPr lang="fr-BE" dirty="0" err="1"/>
              <a:t>rechtsgebieden</a:t>
            </a:r>
            <a:r>
              <a:rPr lang="fr-BE" dirty="0"/>
              <a:t> in US (</a:t>
            </a:r>
            <a:r>
              <a:rPr lang="fr-BE" dirty="0" err="1"/>
              <a:t>april</a:t>
            </a:r>
            <a:r>
              <a:rPr lang="fr-BE" dirty="0"/>
              <a:t> 2016</a:t>
            </a:r>
            <a:r>
              <a:rPr lang="fr-BE" dirty="0" smtClean="0"/>
              <a:t>)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24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256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400" dirty="0" err="1" smtClean="0"/>
              <a:t>Confidentialiteit</a:t>
            </a:r>
            <a:r>
              <a:rPr lang="fr-BE" sz="3400" dirty="0" smtClean="0"/>
              <a:t>: </a:t>
            </a:r>
            <a:r>
              <a:rPr lang="fr-BE" sz="3400" dirty="0" err="1" smtClean="0"/>
              <a:t>encryptie</a:t>
            </a:r>
            <a:r>
              <a:rPr lang="fr-BE" sz="3400" dirty="0" smtClean="0"/>
              <a:t> </a:t>
            </a:r>
            <a:r>
              <a:rPr lang="fr-BE" sz="3400" dirty="0" err="1" smtClean="0"/>
              <a:t>als</a:t>
            </a:r>
            <a:r>
              <a:rPr lang="fr-BE" sz="3400" dirty="0" smtClean="0"/>
              <a:t> </a:t>
            </a:r>
            <a:r>
              <a:rPr lang="fr-BE" sz="3400" dirty="0" err="1" smtClean="0"/>
              <a:t>oplossing</a:t>
            </a:r>
            <a:r>
              <a:rPr lang="fr-BE" sz="3400" dirty="0" smtClean="0"/>
              <a:t> ?</a:t>
            </a:r>
            <a:endParaRPr lang="fr-BE" sz="34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 smtClean="0"/>
              <a:t>Homomorfe</a:t>
            </a:r>
            <a:r>
              <a:rPr lang="fr-BE" dirty="0" smtClean="0"/>
              <a:t> </a:t>
            </a:r>
            <a:r>
              <a:rPr lang="fr-BE" dirty="0" err="1" smtClean="0"/>
              <a:t>encryptie</a:t>
            </a:r>
            <a:r>
              <a:rPr lang="fr-BE" dirty="0" smtClean="0"/>
              <a:t> </a:t>
            </a:r>
            <a:r>
              <a:rPr lang="fr-BE" dirty="0" err="1" smtClean="0"/>
              <a:t>nog</a:t>
            </a:r>
            <a:r>
              <a:rPr lang="fr-BE" dirty="0" smtClean="0"/>
              <a:t> </a:t>
            </a:r>
            <a:r>
              <a:rPr lang="fr-BE" dirty="0" err="1" smtClean="0"/>
              <a:t>onvoldoende</a:t>
            </a:r>
            <a:r>
              <a:rPr lang="fr-BE" dirty="0" smtClean="0"/>
              <a:t> performant</a:t>
            </a:r>
          </a:p>
          <a:p>
            <a:r>
              <a:rPr lang="fr-BE" dirty="0" err="1" smtClean="0"/>
              <a:t>Algoritmen</a:t>
            </a:r>
            <a:r>
              <a:rPr lang="fr-BE" dirty="0" smtClean="0"/>
              <a:t> </a:t>
            </a:r>
            <a:r>
              <a:rPr lang="fr-BE" dirty="0" err="1" smtClean="0"/>
              <a:t>kunnen</a:t>
            </a:r>
            <a:r>
              <a:rPr lang="fr-BE" dirty="0" smtClean="0"/>
              <a:t> in 10 – 15 </a:t>
            </a:r>
            <a:r>
              <a:rPr lang="fr-BE" dirty="0" err="1" smtClean="0"/>
              <a:t>jaar</a:t>
            </a:r>
            <a:r>
              <a:rPr lang="fr-BE" dirty="0" smtClean="0"/>
              <a:t> </a:t>
            </a:r>
            <a:r>
              <a:rPr lang="fr-BE" dirty="0" err="1" smtClean="0"/>
              <a:t>volledig</a:t>
            </a:r>
            <a:r>
              <a:rPr lang="fr-BE" dirty="0" smtClean="0"/>
              <a:t> </a:t>
            </a:r>
            <a:r>
              <a:rPr lang="fr-BE" dirty="0" err="1" smtClean="0"/>
              <a:t>gebroken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(MD-5 </a:t>
            </a:r>
            <a:r>
              <a:rPr lang="fr-BE" dirty="0" err="1" smtClean="0"/>
              <a:t>ontworpen</a:t>
            </a:r>
            <a:r>
              <a:rPr lang="fr-BE" dirty="0" smtClean="0"/>
              <a:t> 1991, </a:t>
            </a:r>
            <a:r>
              <a:rPr lang="fr-BE" dirty="0" err="1" smtClean="0"/>
              <a:t>zwaktes</a:t>
            </a:r>
            <a:r>
              <a:rPr lang="fr-BE" dirty="0" smtClean="0"/>
              <a:t> in 1996, </a:t>
            </a:r>
            <a:r>
              <a:rPr lang="fr-BE" dirty="0" err="1" smtClean="0"/>
              <a:t>volledig</a:t>
            </a:r>
            <a:r>
              <a:rPr lang="fr-BE" dirty="0" smtClean="0"/>
              <a:t> </a:t>
            </a:r>
            <a:r>
              <a:rPr lang="fr-BE" dirty="0" err="1" smtClean="0"/>
              <a:t>gebroken</a:t>
            </a:r>
            <a:r>
              <a:rPr lang="fr-BE" dirty="0" smtClean="0"/>
              <a:t> 2010)</a:t>
            </a:r>
          </a:p>
          <a:p>
            <a:r>
              <a:rPr lang="fr-BE" dirty="0" smtClean="0"/>
              <a:t>Quantum </a:t>
            </a:r>
            <a:r>
              <a:rPr lang="fr-BE" dirty="0" err="1" smtClean="0"/>
              <a:t>computing</a:t>
            </a:r>
            <a:r>
              <a:rPr lang="fr-BE" dirty="0" smtClean="0"/>
              <a:t> 15 à 30 </a:t>
            </a:r>
            <a:r>
              <a:rPr lang="fr-BE" dirty="0" err="1" smtClean="0"/>
              <a:t>jaar</a:t>
            </a:r>
            <a:r>
              <a:rPr lang="fr-BE" dirty="0" smtClean="0"/>
              <a:t> ? RSA </a:t>
            </a:r>
            <a:r>
              <a:rPr lang="fr-BE" dirty="0" err="1" smtClean="0"/>
              <a:t>encryptie</a:t>
            </a:r>
            <a:r>
              <a:rPr lang="fr-BE" dirty="0" smtClean="0"/>
              <a:t> </a:t>
            </a:r>
            <a:r>
              <a:rPr lang="fr-BE" dirty="0" err="1" smtClean="0"/>
              <a:t>kwetsbaar</a:t>
            </a:r>
            <a:endParaRPr lang="fr-BE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25</a:t>
            </a:fld>
            <a:endParaRPr lang="nl-B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562086" flipV="1">
            <a:off x="7034899" y="4405452"/>
            <a:ext cx="1302549" cy="233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94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JV\RootJV\4 1 presentatie defensie gcloud\fotos\knot-1242654 bewerk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220072" y="0"/>
            <a:ext cx="2915816" cy="6858000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3600" dirty="0" err="1" smtClean="0">
                <a:solidFill>
                  <a:schemeClr val="bg1"/>
                </a:solidFill>
              </a:rPr>
              <a:t>Continuiteit</a:t>
            </a:r>
            <a:endParaRPr lang="fr-BE" sz="3600" dirty="0" smtClean="0">
              <a:solidFill>
                <a:schemeClr val="bg1"/>
              </a:solidFill>
            </a:endParaRPr>
          </a:p>
          <a:p>
            <a:pPr algn="ctr"/>
            <a:endParaRPr lang="fr-BE" dirty="0" smtClean="0"/>
          </a:p>
          <a:p>
            <a:pPr algn="ctr"/>
            <a:endParaRPr lang="fr-BE" dirty="0" smtClean="0"/>
          </a:p>
          <a:p>
            <a:pPr marL="342900" indent="-342900">
              <a:buFontTx/>
              <a:buChar char="-"/>
            </a:pPr>
            <a:r>
              <a:rPr lang="fr-BE" sz="2400" dirty="0" err="1" smtClean="0">
                <a:solidFill>
                  <a:schemeClr val="bg1"/>
                </a:solidFill>
              </a:rPr>
              <a:t>Overnames</a:t>
            </a:r>
            <a:r>
              <a:rPr lang="fr-BE" sz="2400" dirty="0" smtClean="0">
                <a:solidFill>
                  <a:schemeClr val="bg1"/>
                </a:solidFill>
              </a:rPr>
              <a:t> en </a:t>
            </a:r>
            <a:r>
              <a:rPr lang="fr-BE" sz="2400" dirty="0" err="1" smtClean="0">
                <a:solidFill>
                  <a:schemeClr val="bg1"/>
                </a:solidFill>
              </a:rPr>
              <a:t>fusies</a:t>
            </a:r>
            <a:r>
              <a:rPr lang="fr-BE" sz="2400" dirty="0" smtClean="0">
                <a:solidFill>
                  <a:schemeClr val="bg1"/>
                </a:solidFill>
              </a:rPr>
              <a:t> (</a:t>
            </a:r>
            <a:r>
              <a:rPr lang="fr-BE" sz="2400" dirty="0" err="1" smtClean="0">
                <a:solidFill>
                  <a:schemeClr val="bg1"/>
                </a:solidFill>
              </a:rPr>
              <a:t>Appfog</a:t>
            </a:r>
            <a:r>
              <a:rPr lang="fr-BE" sz="2400" dirty="0" smtClean="0">
                <a:solidFill>
                  <a:schemeClr val="bg1"/>
                </a:solidFill>
              </a:rPr>
              <a:t>)</a:t>
            </a:r>
          </a:p>
          <a:p>
            <a:endParaRPr lang="fr-BE" sz="24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fr-BE" sz="2400" dirty="0" err="1" smtClean="0">
                <a:solidFill>
                  <a:schemeClr val="bg1"/>
                </a:solidFill>
              </a:rPr>
              <a:t>Faillissement</a:t>
            </a:r>
            <a:r>
              <a:rPr lang="fr-BE" sz="2400" dirty="0" smtClean="0">
                <a:solidFill>
                  <a:schemeClr val="bg1"/>
                </a:solidFill>
              </a:rPr>
              <a:t> (</a:t>
            </a:r>
            <a:r>
              <a:rPr lang="en-GB" sz="2400" dirty="0" err="1" smtClean="0">
                <a:solidFill>
                  <a:schemeClr val="bg1"/>
                </a:solidFill>
              </a:rPr>
              <a:t>Nirvanix</a:t>
            </a:r>
            <a:r>
              <a:rPr lang="en-GB" sz="2400" dirty="0" smtClean="0">
                <a:solidFill>
                  <a:schemeClr val="bg1"/>
                </a:solidFill>
              </a:rPr>
              <a:t>)</a:t>
            </a:r>
            <a:endParaRPr lang="fr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4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019"/>
            <a:ext cx="9144000" cy="68697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3808" y="44624"/>
            <a:ext cx="3600400" cy="792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400" dirty="0" err="1" smtClean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Vendor</a:t>
            </a:r>
            <a:r>
              <a:rPr lang="fr-BE" sz="4400" dirty="0" smtClean="0">
                <a:solidFill>
                  <a:schemeClr val="tx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  <a:r>
              <a:rPr lang="fr-BE" sz="4400" dirty="0" smtClean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Lock-In</a:t>
            </a:r>
            <a:endParaRPr lang="en-GB" sz="4400" dirty="0">
              <a:solidFill>
                <a:schemeClr val="bg1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188747"/>
            <a:ext cx="9144000" cy="17008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3200" dirty="0" err="1" smtClean="0">
                <a:solidFill>
                  <a:schemeClr val="tx1"/>
                </a:solidFill>
              </a:rPr>
              <a:t>Zéér</a:t>
            </a:r>
            <a:r>
              <a:rPr lang="fr-BE" sz="3200" dirty="0" smtClean="0">
                <a:solidFill>
                  <a:schemeClr val="tx1"/>
                </a:solidFill>
              </a:rPr>
              <a:t> </a:t>
            </a:r>
            <a:r>
              <a:rPr lang="fr-BE" sz="3200" dirty="0" err="1" smtClean="0">
                <a:solidFill>
                  <a:schemeClr val="tx1"/>
                </a:solidFill>
              </a:rPr>
              <a:t>moeilijk</a:t>
            </a:r>
            <a:r>
              <a:rPr lang="fr-BE" sz="3200" dirty="0" smtClean="0">
                <a:solidFill>
                  <a:schemeClr val="tx1"/>
                </a:solidFill>
              </a:rPr>
              <a:t> </a:t>
            </a:r>
            <a:r>
              <a:rPr lang="fr-BE" sz="3200" dirty="0" err="1" smtClean="0">
                <a:solidFill>
                  <a:schemeClr val="tx1"/>
                </a:solidFill>
              </a:rPr>
              <a:t>onderhandelen</a:t>
            </a:r>
            <a:endParaRPr lang="fr-BE" sz="3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3200" dirty="0" err="1" smtClean="0">
                <a:solidFill>
                  <a:schemeClr val="tx1"/>
                </a:solidFill>
              </a:rPr>
              <a:t>Onmiddellijke</a:t>
            </a:r>
            <a:r>
              <a:rPr lang="fr-BE" sz="3200" dirty="0" smtClean="0">
                <a:solidFill>
                  <a:schemeClr val="tx1"/>
                </a:solidFill>
              </a:rPr>
              <a:t> </a:t>
            </a:r>
            <a:r>
              <a:rPr lang="fr-BE" sz="3200" dirty="0" err="1" smtClean="0">
                <a:solidFill>
                  <a:schemeClr val="tx1"/>
                </a:solidFill>
              </a:rPr>
              <a:t>stopzetting</a:t>
            </a:r>
            <a:r>
              <a:rPr lang="fr-BE" sz="3200" dirty="0" smtClean="0">
                <a:solidFill>
                  <a:schemeClr val="tx1"/>
                </a:solidFill>
              </a:rPr>
              <a:t> </a:t>
            </a:r>
            <a:r>
              <a:rPr lang="fr-BE" sz="3200" dirty="0" err="1" smtClean="0">
                <a:solidFill>
                  <a:schemeClr val="tx1"/>
                </a:solidFill>
              </a:rPr>
              <a:t>diensten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57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5013176"/>
            <a:ext cx="2376264" cy="1338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Concluderende vaststellingen</a:t>
            </a:r>
            <a:endParaRPr lang="fr-B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/>
            <a:r>
              <a:rPr lang="fr-BE" dirty="0" err="1"/>
              <a:t>Zuivere</a:t>
            </a:r>
            <a:r>
              <a:rPr lang="fr-BE" dirty="0"/>
              <a:t> public cloud niet </a:t>
            </a:r>
            <a:r>
              <a:rPr lang="fr-BE" dirty="0" err="1"/>
              <a:t>geschikt</a:t>
            </a:r>
            <a:endParaRPr lang="fr-BE" dirty="0"/>
          </a:p>
          <a:p>
            <a:pPr marL="571500" indent="-571500"/>
            <a:endParaRPr lang="fr-BE" dirty="0" smtClean="0"/>
          </a:p>
          <a:p>
            <a:pPr marL="571500" indent="-571500"/>
            <a:r>
              <a:rPr lang="fr-BE" dirty="0" smtClean="0"/>
              <a:t>Secure </a:t>
            </a:r>
            <a:r>
              <a:rPr lang="fr-BE" dirty="0" err="1"/>
              <a:t>private</a:t>
            </a:r>
            <a:r>
              <a:rPr lang="fr-BE" dirty="0"/>
              <a:t> cloud </a:t>
            </a:r>
            <a:r>
              <a:rPr lang="fr-BE" dirty="0" smtClean="0"/>
              <a:t>on-</a:t>
            </a:r>
            <a:r>
              <a:rPr lang="fr-BE" dirty="0" err="1" smtClean="0"/>
              <a:t>premise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/>
              <a:t>secret en top secret</a:t>
            </a:r>
          </a:p>
          <a:p>
            <a:pPr marL="571500" indent="-571500"/>
            <a:endParaRPr lang="fr-BE" dirty="0" smtClean="0"/>
          </a:p>
          <a:p>
            <a:pPr marL="571500" indent="-571500"/>
            <a:r>
              <a:rPr lang="fr-BE" dirty="0" smtClean="0"/>
              <a:t>Hybride (mix van </a:t>
            </a:r>
            <a:r>
              <a:rPr lang="fr-BE" dirty="0" err="1" smtClean="0"/>
              <a:t>community</a:t>
            </a:r>
            <a:r>
              <a:rPr lang="fr-BE" dirty="0" smtClean="0"/>
              <a:t> on-</a:t>
            </a:r>
            <a:r>
              <a:rPr lang="fr-BE" dirty="0" err="1" smtClean="0"/>
              <a:t>premise</a:t>
            </a:r>
            <a:r>
              <a:rPr lang="fr-BE" dirty="0" smtClean="0"/>
              <a:t> en </a:t>
            </a:r>
            <a:r>
              <a:rPr lang="fr-BE" dirty="0"/>
              <a:t>public) cloud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andere</a:t>
            </a:r>
            <a:r>
              <a:rPr lang="fr-BE" dirty="0" smtClean="0"/>
              <a:t> </a:t>
            </a:r>
            <a:r>
              <a:rPr lang="fr-BE" dirty="0" err="1" smtClean="0"/>
              <a:t>niveaus</a:t>
            </a:r>
            <a:r>
              <a:rPr lang="fr-BE" dirty="0" smtClean="0"/>
              <a:t> =&gt; </a:t>
            </a:r>
            <a:endParaRPr lang="en-GB" dirty="0"/>
          </a:p>
          <a:p>
            <a:endParaRPr lang="fr-BE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28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7132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Agenda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5832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nl-BE" dirty="0" smtClean="0"/>
              <a:t>Context</a:t>
            </a:r>
            <a:endParaRPr lang="nl-BE" dirty="0"/>
          </a:p>
          <a:p>
            <a:pPr>
              <a:buFont typeface="Wingdings" panose="05000000000000000000" pitchFamily="2" charset="2"/>
              <a:buChar char="ü"/>
            </a:pPr>
            <a:r>
              <a:rPr lang="nl-BE" dirty="0" smtClean="0"/>
              <a:t>Cloud</a:t>
            </a:r>
          </a:p>
          <a:p>
            <a:pPr lvl="1"/>
            <a:r>
              <a:rPr lang="nl-BE" dirty="0" smtClean="0"/>
              <a:t>wat </a:t>
            </a:r>
            <a:r>
              <a:rPr lang="nl-BE" dirty="0" smtClean="0"/>
              <a:t>en soorten</a:t>
            </a:r>
          </a:p>
          <a:p>
            <a:pPr lvl="1"/>
            <a:r>
              <a:rPr lang="nl-BE" dirty="0"/>
              <a:t>e</a:t>
            </a:r>
            <a:r>
              <a:rPr lang="nl-BE" dirty="0" smtClean="0"/>
              <a:t>valuatie </a:t>
            </a:r>
            <a:r>
              <a:rPr lang="nl-BE" dirty="0" smtClean="0"/>
              <a:t>mogelijkheden publieke </a:t>
            </a:r>
            <a:r>
              <a:rPr lang="nl-BE" dirty="0" err="1" smtClean="0"/>
              <a:t>cloud</a:t>
            </a:r>
            <a:endParaRPr lang="nl-BE" dirty="0" smtClean="0"/>
          </a:p>
          <a:p>
            <a:pPr>
              <a:buFont typeface="Webdings" panose="05030102010509060703" pitchFamily="18" charset="2"/>
              <a:buChar char="@"/>
            </a:pPr>
            <a:r>
              <a:rPr lang="nl-BE" b="1" dirty="0" smtClean="0"/>
              <a:t>G-Cloud</a:t>
            </a:r>
          </a:p>
          <a:p>
            <a:pPr lvl="1"/>
            <a:r>
              <a:rPr lang="nl-BE" b="1" dirty="0" smtClean="0"/>
              <a:t>wat ?</a:t>
            </a:r>
          </a:p>
          <a:p>
            <a:pPr lvl="1"/>
            <a:r>
              <a:rPr lang="nl-BE" b="1" dirty="0"/>
              <a:t>v</a:t>
            </a:r>
            <a:r>
              <a:rPr lang="nl-BE" b="1" dirty="0" smtClean="0"/>
              <a:t>oordelen en succesfactoren</a:t>
            </a:r>
          </a:p>
          <a:p>
            <a:pPr lvl="1"/>
            <a:r>
              <a:rPr lang="nl-BE" b="1" dirty="0" smtClean="0"/>
              <a:t>organisatie</a:t>
            </a:r>
          </a:p>
          <a:p>
            <a:pPr lvl="2"/>
            <a:r>
              <a:rPr lang="nl-BE" b="1" dirty="0" err="1" smtClean="0"/>
              <a:t>governance</a:t>
            </a:r>
            <a:endParaRPr lang="nl-BE" b="1" dirty="0" smtClean="0"/>
          </a:p>
          <a:p>
            <a:pPr lvl="2"/>
            <a:r>
              <a:rPr lang="nl-BE" b="1" dirty="0"/>
              <a:t>f</a:t>
            </a:r>
            <a:r>
              <a:rPr lang="nl-BE" b="1" dirty="0" smtClean="0"/>
              <a:t>inancieel</a:t>
            </a:r>
          </a:p>
          <a:p>
            <a:pPr lvl="2"/>
            <a:r>
              <a:rPr lang="nl-BE" b="1" dirty="0"/>
              <a:t>h</a:t>
            </a:r>
            <a:r>
              <a:rPr lang="nl-BE" b="1" dirty="0" smtClean="0"/>
              <a:t>uman resources</a:t>
            </a:r>
          </a:p>
          <a:p>
            <a:pPr lvl="2"/>
            <a:r>
              <a:rPr lang="nl-BE" b="1" dirty="0" smtClean="0"/>
              <a:t>veiligheid</a:t>
            </a:r>
          </a:p>
          <a:p>
            <a:r>
              <a:rPr lang="nl-BE" dirty="0" smtClean="0"/>
              <a:t>Impact van de G-Cloud</a:t>
            </a:r>
            <a:endParaRPr lang="nl-BE" dirty="0" smtClean="0"/>
          </a:p>
          <a:p>
            <a:r>
              <a:rPr lang="nl-BE" dirty="0" smtClean="0"/>
              <a:t>Overzicht van de G-Cloud-diensten en -projecten</a:t>
            </a:r>
          </a:p>
          <a:p>
            <a:r>
              <a:rPr lang="nl-BE" dirty="0" smtClean="0"/>
              <a:t>G-Cloud en Inspectie van Financiën</a:t>
            </a:r>
          </a:p>
          <a:p>
            <a:pPr marL="0" indent="0">
              <a:buNone/>
            </a:pPr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en-GB" smtClean="0"/>
              <a:pPr>
                <a:defRPr/>
              </a:pPr>
              <a:t>29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6259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Agenda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58328"/>
          </a:xfrm>
        </p:spPr>
        <p:txBody>
          <a:bodyPr>
            <a:normAutofit fontScale="77500" lnSpcReduction="20000"/>
          </a:bodyPr>
          <a:lstStyle/>
          <a:p>
            <a:pPr>
              <a:buFont typeface="Webdings" panose="05030102010509060703" pitchFamily="18" charset="2"/>
              <a:buChar char="@"/>
            </a:pPr>
            <a:r>
              <a:rPr lang="nl-BE" b="1" dirty="0" smtClean="0"/>
              <a:t>Context</a:t>
            </a:r>
            <a:endParaRPr lang="nl-BE" b="1" dirty="0"/>
          </a:p>
          <a:p>
            <a:r>
              <a:rPr lang="nl-BE" dirty="0" smtClean="0"/>
              <a:t>Cloud</a:t>
            </a:r>
          </a:p>
          <a:p>
            <a:pPr lvl="1"/>
            <a:r>
              <a:rPr lang="nl-BE" dirty="0" smtClean="0"/>
              <a:t>wat </a:t>
            </a:r>
            <a:r>
              <a:rPr lang="nl-BE" dirty="0" smtClean="0"/>
              <a:t>en soorten</a:t>
            </a:r>
          </a:p>
          <a:p>
            <a:pPr lvl="1"/>
            <a:r>
              <a:rPr lang="nl-BE" dirty="0"/>
              <a:t>e</a:t>
            </a:r>
            <a:r>
              <a:rPr lang="nl-BE" dirty="0" smtClean="0"/>
              <a:t>valuatie </a:t>
            </a:r>
            <a:r>
              <a:rPr lang="nl-BE" dirty="0" smtClean="0"/>
              <a:t>mogelijkheden publieke </a:t>
            </a:r>
            <a:r>
              <a:rPr lang="nl-BE" dirty="0" err="1" smtClean="0"/>
              <a:t>cloud</a:t>
            </a:r>
            <a:endParaRPr lang="nl-BE" dirty="0" smtClean="0"/>
          </a:p>
          <a:p>
            <a:r>
              <a:rPr lang="nl-BE" dirty="0" smtClean="0"/>
              <a:t>G-Cloud</a:t>
            </a:r>
          </a:p>
          <a:p>
            <a:pPr lvl="1"/>
            <a:r>
              <a:rPr lang="nl-BE" dirty="0" smtClean="0"/>
              <a:t>wat ?</a:t>
            </a:r>
          </a:p>
          <a:p>
            <a:pPr lvl="1"/>
            <a:r>
              <a:rPr lang="nl-BE" dirty="0"/>
              <a:t>v</a:t>
            </a:r>
            <a:r>
              <a:rPr lang="nl-BE" dirty="0" smtClean="0"/>
              <a:t>oordelen en succesfactoren</a:t>
            </a:r>
          </a:p>
          <a:p>
            <a:pPr lvl="1"/>
            <a:r>
              <a:rPr lang="nl-BE" dirty="0" smtClean="0"/>
              <a:t>organisatie</a:t>
            </a:r>
          </a:p>
          <a:p>
            <a:pPr lvl="2"/>
            <a:r>
              <a:rPr lang="nl-BE" dirty="0" err="1" smtClean="0"/>
              <a:t>governance</a:t>
            </a:r>
            <a:endParaRPr lang="nl-BE" dirty="0" smtClean="0"/>
          </a:p>
          <a:p>
            <a:pPr lvl="2"/>
            <a:r>
              <a:rPr lang="nl-BE" dirty="0"/>
              <a:t>f</a:t>
            </a:r>
            <a:r>
              <a:rPr lang="nl-BE" dirty="0" smtClean="0"/>
              <a:t>inancieel</a:t>
            </a:r>
          </a:p>
          <a:p>
            <a:pPr lvl="2"/>
            <a:r>
              <a:rPr lang="nl-BE" dirty="0"/>
              <a:t>h</a:t>
            </a:r>
            <a:r>
              <a:rPr lang="nl-BE" dirty="0" smtClean="0"/>
              <a:t>uman resources</a:t>
            </a:r>
          </a:p>
          <a:p>
            <a:pPr lvl="2"/>
            <a:r>
              <a:rPr lang="nl-BE" dirty="0" smtClean="0"/>
              <a:t>veiligheid</a:t>
            </a:r>
          </a:p>
          <a:p>
            <a:r>
              <a:rPr lang="nl-BE" dirty="0"/>
              <a:t>Impact van de </a:t>
            </a:r>
            <a:r>
              <a:rPr lang="nl-BE" dirty="0" smtClean="0"/>
              <a:t>G-Cloud</a:t>
            </a:r>
            <a:endParaRPr lang="nl-BE" dirty="0" smtClean="0"/>
          </a:p>
          <a:p>
            <a:r>
              <a:rPr lang="nl-BE" dirty="0" smtClean="0"/>
              <a:t>Overzicht van de G-Cloud-diensten en -projecten</a:t>
            </a:r>
          </a:p>
          <a:p>
            <a:r>
              <a:rPr lang="nl-BE" dirty="0" smtClean="0"/>
              <a:t>G-Cloud en Inspectie van Financiën</a:t>
            </a:r>
          </a:p>
          <a:p>
            <a:pPr marL="0" indent="0">
              <a:buNone/>
            </a:pPr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en-GB" smtClean="0"/>
              <a:pPr>
                <a:defRPr/>
              </a:pPr>
              <a:t>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9683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Qu’est-ce que le G-Cloud ?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Plateforme ICT publique </a:t>
            </a:r>
            <a:r>
              <a:rPr lang="fr-FR" b="1" dirty="0"/>
              <a:t>commune</a:t>
            </a:r>
          </a:p>
          <a:p>
            <a:pPr lvl="1"/>
            <a:r>
              <a:rPr lang="fr-FR" dirty="0" smtClean="0"/>
              <a:t>cible </a:t>
            </a:r>
            <a:r>
              <a:rPr lang="fr-FR" dirty="0"/>
              <a:t>actuelle : État fédéral (SPF, SPP, IPSS, OIP)</a:t>
            </a:r>
          </a:p>
          <a:p>
            <a:pPr lvl="1"/>
            <a:r>
              <a:rPr lang="fr-FR" dirty="0" smtClean="0"/>
              <a:t>extensible </a:t>
            </a:r>
            <a:r>
              <a:rPr lang="fr-FR" dirty="0"/>
              <a:t>à d’autres autorités intéressées</a:t>
            </a:r>
          </a:p>
          <a:p>
            <a:r>
              <a:rPr lang="fr-FR" dirty="0"/>
              <a:t>Modèle de </a:t>
            </a:r>
            <a:r>
              <a:rPr lang="fr-FR" b="1" dirty="0"/>
              <a:t>cloud communautaire hybride</a:t>
            </a:r>
            <a:endParaRPr lang="fr-FR" dirty="0"/>
          </a:p>
          <a:p>
            <a:pPr lvl="1"/>
            <a:r>
              <a:rPr lang="fr-FR" dirty="0" smtClean="0"/>
              <a:t>appel </a:t>
            </a:r>
            <a:r>
              <a:rPr lang="fr-FR" dirty="0"/>
              <a:t>au cloud public si possible</a:t>
            </a:r>
          </a:p>
          <a:p>
            <a:pPr lvl="1"/>
            <a:r>
              <a:rPr lang="fr-FR" dirty="0" smtClean="0"/>
              <a:t>cloud </a:t>
            </a:r>
            <a:r>
              <a:rPr lang="fr-FR" dirty="0"/>
              <a:t>communautaire privé depuis les data </a:t>
            </a:r>
            <a:r>
              <a:rPr lang="fr-FR" dirty="0" err="1"/>
              <a:t>centers</a:t>
            </a:r>
            <a:r>
              <a:rPr lang="fr-FR" dirty="0"/>
              <a:t> géré par l’État</a:t>
            </a:r>
          </a:p>
          <a:p>
            <a:pPr lvl="1"/>
            <a:r>
              <a:rPr lang="fr-FR" dirty="0" smtClean="0"/>
              <a:t>exécution </a:t>
            </a:r>
            <a:r>
              <a:rPr lang="fr-FR" dirty="0"/>
              <a:t>opérationnelle avec un large recours au secteur privé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fr-FR" smtClean="0"/>
              <a:pPr>
                <a:defRPr/>
              </a:pPr>
              <a:t>30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281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Principes de base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fr-BE" smtClean="0"/>
              <a:pPr/>
              <a:t>31</a:t>
            </a:fld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fr-BE" dirty="0"/>
              <a:t>Synergie maximale lorsque c’est possible et lorsque cela génère des gains d’efficacité et/ou des économies tout en maintenant ou en améliorant la qualité du service au client</a:t>
            </a:r>
          </a:p>
          <a:p>
            <a:r>
              <a:rPr lang="fr-BE" dirty="0"/>
              <a:t>Dans les domaines de synergie, pas d’offre multiple au sein de l’État fédéral et attribution à celui qui est le plus à même de proposer une forme de service commune</a:t>
            </a:r>
          </a:p>
          <a:p>
            <a:r>
              <a:rPr lang="fr-BE" dirty="0"/>
              <a:t>Synergie basée sur l’orientation résultat, le sens des responsabilités et la </a:t>
            </a:r>
            <a:r>
              <a:rPr lang="fr-BE" dirty="0" smtClean="0"/>
              <a:t>confiance</a:t>
            </a:r>
          </a:p>
          <a:p>
            <a:r>
              <a:rPr lang="nl-BE" dirty="0" smtClean="0"/>
              <a:t>Principe “</a:t>
            </a:r>
            <a:r>
              <a:rPr lang="nl-BE" dirty="0" err="1" smtClean="0"/>
              <a:t>comply</a:t>
            </a:r>
            <a:r>
              <a:rPr lang="nl-BE" dirty="0" smtClean="0"/>
              <a:t> or </a:t>
            </a:r>
            <a:r>
              <a:rPr lang="nl-BE" dirty="0" err="1" smtClean="0"/>
              <a:t>explain</a:t>
            </a:r>
            <a:r>
              <a:rPr lang="nl-BE" dirty="0" smtClean="0"/>
              <a:t>”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5104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" y="836712"/>
            <a:ext cx="913947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32</a:t>
            </a:fld>
            <a:endParaRPr lang="nl-BE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19672" y="1268760"/>
            <a:ext cx="5904656" cy="4818792"/>
            <a:chOff x="1619672" y="1268760"/>
            <a:chExt cx="5904656" cy="4818792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6876256" y="2276872"/>
              <a:ext cx="648072" cy="360040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6372200" y="4869160"/>
              <a:ext cx="656456" cy="864096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3099314" y="5003532"/>
              <a:ext cx="196593" cy="657716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619672" y="4581128"/>
              <a:ext cx="864096" cy="422404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051720" y="4869160"/>
              <a:ext cx="792088" cy="1218392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099314" y="1445908"/>
              <a:ext cx="393186" cy="614940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731646" y="2149422"/>
              <a:ext cx="608106" cy="703514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6084168" y="1268760"/>
              <a:ext cx="432048" cy="576064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7291396" y="2404482"/>
            <a:ext cx="1921395" cy="3602911"/>
            <a:chOff x="7827591" y="2420888"/>
            <a:chExt cx="1294096" cy="3026847"/>
          </a:xfrm>
        </p:grpSpPr>
        <p:grpSp>
          <p:nvGrpSpPr>
            <p:cNvPr id="18" name="Group 17"/>
            <p:cNvGrpSpPr/>
            <p:nvPr/>
          </p:nvGrpSpPr>
          <p:grpSpPr>
            <a:xfrm>
              <a:off x="7827591" y="2420888"/>
              <a:ext cx="1232736" cy="816901"/>
              <a:chOff x="621511" y="2708919"/>
              <a:chExt cx="2081423" cy="1379302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621511" y="3289319"/>
                <a:ext cx="2081423" cy="798902"/>
              </a:xfrm>
              <a:prstGeom prst="ellipse">
                <a:avLst/>
              </a:prstGeom>
              <a:ln w="28575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nl-BE" sz="1200" b="1" dirty="0" err="1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Collaboration</a:t>
                </a:r>
                <a:r>
                  <a:rPr lang="nl-BE" sz="1200" b="1" dirty="0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 </a:t>
                </a:r>
                <a:r>
                  <a:rPr lang="nl-BE" sz="1200" b="1" dirty="0" smtClean="0">
                    <a:solidFill>
                      <a:srgbClr val="364C9D"/>
                    </a:solidFill>
                    <a:latin typeface="Wingdings" panose="05000000000000000000" pitchFamily="2" charset="2"/>
                  </a:rPr>
                  <a:t>á</a:t>
                </a:r>
                <a:endParaRPr lang="nl-BE" sz="1200" b="1" dirty="0">
                  <a:solidFill>
                    <a:srgbClr val="364C9D"/>
                  </a:solidFill>
                  <a:latin typeface="Symbol" panose="05050102010706020507" pitchFamily="18" charset="2"/>
                </a:endParaRPr>
              </a:p>
            </p:txBody>
          </p:sp>
          <p:pic>
            <p:nvPicPr>
              <p:cNvPr id="20" name="Picture 4" descr="https://livebinders.files.wordpress.com/2010/10/collaboration_2.jpg"/>
              <p:cNvPicPr>
                <a:picLocks noChangeAspect="1" noChangeArrowheads="1"/>
              </p:cNvPicPr>
              <p:nvPr/>
            </p:nvPicPr>
            <p:blipFill>
              <a:blip r:embed="rId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6928" y="2708919"/>
                <a:ext cx="1306469" cy="9798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7865718" y="3197376"/>
              <a:ext cx="1232736" cy="734845"/>
              <a:chOff x="4120938" y="2856064"/>
              <a:chExt cx="2081423" cy="1240754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4120938" y="3297916"/>
                <a:ext cx="2081423" cy="798902"/>
              </a:xfrm>
              <a:prstGeom prst="ellipse">
                <a:avLst/>
              </a:prstGeom>
              <a:ln w="28575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nl-BE" sz="1200" b="1" dirty="0" err="1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Efficacité</a:t>
                </a:r>
                <a:r>
                  <a:rPr lang="nl-BE" sz="1200" b="1" dirty="0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 </a:t>
                </a:r>
                <a:r>
                  <a:rPr lang="nl-BE" sz="1200" b="1" dirty="0" smtClean="0">
                    <a:solidFill>
                      <a:srgbClr val="364C9D"/>
                    </a:solidFill>
                    <a:latin typeface="Wingdings" panose="05000000000000000000" pitchFamily="2" charset="2"/>
                  </a:rPr>
                  <a:t>á</a:t>
                </a:r>
                <a:endParaRPr lang="nl-BE" sz="1200" b="1" dirty="0">
                  <a:solidFill>
                    <a:srgbClr val="364C9D"/>
                  </a:solidFill>
                  <a:latin typeface="Symbol" panose="05050102010706020507" pitchFamily="18" charset="2"/>
                </a:endParaRPr>
              </a:p>
            </p:txBody>
          </p:sp>
          <p:pic>
            <p:nvPicPr>
              <p:cNvPr id="23" name="Picture 8" descr="http://www.thinkautomation.com/Sitefinity/WebsiteTemplates/Think/App_Themes/images/auto1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8415" y="2856064"/>
                <a:ext cx="1306469" cy="7381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7888951" y="4740597"/>
              <a:ext cx="1232736" cy="707138"/>
              <a:chOff x="621511" y="5421585"/>
              <a:chExt cx="2081423" cy="1193972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621511" y="5816655"/>
                <a:ext cx="2081423" cy="798902"/>
              </a:xfrm>
              <a:prstGeom prst="ellipse">
                <a:avLst/>
              </a:prstGeom>
              <a:ln w="28575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nl-BE" sz="1200" b="1" dirty="0" err="1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Qualité</a:t>
                </a:r>
                <a:r>
                  <a:rPr lang="nl-BE" sz="1200" b="1" dirty="0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 </a:t>
                </a:r>
                <a:r>
                  <a:rPr lang="nl-BE" sz="1200" b="1" dirty="0" smtClean="0">
                    <a:solidFill>
                      <a:srgbClr val="364C9D"/>
                    </a:solidFill>
                    <a:latin typeface="Wingdings" panose="05000000000000000000" pitchFamily="2" charset="2"/>
                  </a:rPr>
                  <a:t>á</a:t>
                </a:r>
                <a:endParaRPr lang="nl-BE" sz="1200" b="1" dirty="0">
                  <a:solidFill>
                    <a:srgbClr val="364C9D"/>
                  </a:solidFill>
                  <a:latin typeface="Symbol" panose="05050102010706020507" pitchFamily="18" charset="2"/>
                </a:endParaRPr>
              </a:p>
            </p:txBody>
          </p:sp>
          <p:pic>
            <p:nvPicPr>
              <p:cNvPr id="26" name="Picture 10" descr="http://www.dcregionrealestate.com/wp-content/uploads/2014/03/top_quality.jpg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198" y="5421585"/>
                <a:ext cx="964049" cy="6827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7868870" y="3974715"/>
              <a:ext cx="1232736" cy="765882"/>
              <a:chOff x="4466625" y="5334255"/>
              <a:chExt cx="2081423" cy="1293159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4466625" y="5828512"/>
                <a:ext cx="2081423" cy="798902"/>
              </a:xfrm>
              <a:prstGeom prst="ellipse">
                <a:avLst/>
              </a:prstGeom>
              <a:ln w="28575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nl-BE" sz="1200" b="1" dirty="0" err="1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Coût</a:t>
                </a:r>
                <a:r>
                  <a:rPr lang="nl-BE" sz="1200" b="1" dirty="0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 </a:t>
                </a:r>
                <a:r>
                  <a:rPr lang="nl-BE" sz="1200" b="1" dirty="0">
                    <a:solidFill>
                      <a:srgbClr val="364C9D"/>
                    </a:solidFill>
                    <a:latin typeface="Wingdings" panose="05000000000000000000" pitchFamily="2" charset="2"/>
                  </a:rPr>
                  <a:t>â</a:t>
                </a:r>
                <a:endParaRPr lang="nl-BE" sz="1200" b="1" dirty="0">
                  <a:solidFill>
                    <a:srgbClr val="364C9D"/>
                  </a:solidFill>
                  <a:latin typeface="Symbol" panose="05050102010706020507" pitchFamily="18" charset="2"/>
                </a:endParaRPr>
              </a:p>
            </p:txBody>
          </p:sp>
          <p:pic>
            <p:nvPicPr>
              <p:cNvPr id="29" name="Picture 6" descr="http://www.addit.pl/new/images/stories/cost%20reduction%20projects.jpg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4102" y="5334255"/>
                <a:ext cx="1295827" cy="868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19938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Qu’est-ce</a:t>
            </a:r>
            <a:r>
              <a:rPr lang="nl-BE" dirty="0"/>
              <a:t> que </a:t>
            </a:r>
            <a:r>
              <a:rPr lang="nl-BE" dirty="0" err="1"/>
              <a:t>le</a:t>
            </a:r>
            <a:r>
              <a:rPr lang="nl-BE" dirty="0"/>
              <a:t> G-Cloud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en-GB" smtClean="0"/>
              <a:pPr>
                <a:defRPr/>
              </a:pPr>
              <a:t>33</a:t>
            </a:fld>
            <a:endParaRPr lang="nl-BE" dirty="0"/>
          </a:p>
        </p:txBody>
      </p:sp>
      <p:pic>
        <p:nvPicPr>
          <p:cNvPr id="1026" name="Picture 2" descr="C:\Users\JV\Downloads\drink-205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85" y="2252529"/>
            <a:ext cx="2010011" cy="150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3757" y="1089029"/>
            <a:ext cx="24420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200" dirty="0"/>
              <a:t>Un programme comprenant des </a:t>
            </a:r>
            <a:r>
              <a:rPr lang="fr-BE" sz="2200" b="1" dirty="0"/>
              <a:t>projets de synergie</a:t>
            </a:r>
          </a:p>
        </p:txBody>
      </p:sp>
      <p:pic>
        <p:nvPicPr>
          <p:cNvPr id="1027" name="Picture 3" descr="C:\Users\JV\Downloads\monitor-8621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126" y="2252530"/>
            <a:ext cx="2253687" cy="149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42126" y="1089029"/>
            <a:ext cx="24570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200" dirty="0"/>
              <a:t>Synergie pour des</a:t>
            </a:r>
            <a:r>
              <a:rPr lang="fr-BE" sz="2200" b="1" dirty="0"/>
              <a:t> services existants et nouveaux</a:t>
            </a:r>
            <a:endParaRPr lang="fr-BE" sz="2200" dirty="0"/>
          </a:p>
        </p:txBody>
      </p:sp>
      <p:sp>
        <p:nvSpPr>
          <p:cNvPr id="8" name="Rectangle 7"/>
          <p:cNvSpPr/>
          <p:nvPr/>
        </p:nvSpPr>
        <p:spPr>
          <a:xfrm>
            <a:off x="6340767" y="1406378"/>
            <a:ext cx="21560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200" b="1" dirty="0"/>
              <a:t>Pour</a:t>
            </a:r>
            <a:r>
              <a:rPr lang="fr-BE" sz="2200" dirty="0"/>
              <a:t> les services </a:t>
            </a:r>
            <a:endParaRPr lang="fr-BE" sz="2200" dirty="0" smtClean="0"/>
          </a:p>
          <a:p>
            <a:pPr algn="ctr"/>
            <a:r>
              <a:rPr lang="fr-BE" sz="2200" dirty="0" smtClean="0"/>
              <a:t>publics</a:t>
            </a:r>
            <a:endParaRPr lang="fr-BE" sz="2200" dirty="0"/>
          </a:p>
        </p:txBody>
      </p:sp>
      <p:sp>
        <p:nvSpPr>
          <p:cNvPr id="9" name="Rectangle 8"/>
          <p:cNvSpPr/>
          <p:nvPr/>
        </p:nvSpPr>
        <p:spPr>
          <a:xfrm>
            <a:off x="584370" y="4274562"/>
            <a:ext cx="34238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200" b="1" dirty="0"/>
              <a:t>Géré par </a:t>
            </a:r>
            <a:r>
              <a:rPr lang="fr-BE" sz="2200" dirty="0"/>
              <a:t>les services publics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15636" y="4274562"/>
            <a:ext cx="44692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200" dirty="0"/>
              <a:t>En collaboration avec le </a:t>
            </a:r>
            <a:r>
              <a:rPr lang="fr-BE" sz="2200" b="1" dirty="0"/>
              <a:t>secteur privé</a:t>
            </a:r>
            <a:endParaRPr lang="fr-BE" sz="2200" dirty="0"/>
          </a:p>
        </p:txBody>
      </p:sp>
      <p:pic>
        <p:nvPicPr>
          <p:cNvPr id="1028" name="Picture 4" descr="C:\Users\JV\Downloads\belgium-4369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63883"/>
            <a:ext cx="2237191" cy="149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V\Downloads\belgium-99042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90" y="4932056"/>
            <a:ext cx="1098054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V\Downloads\globalisation-101452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04" y="5013176"/>
            <a:ext cx="4211960" cy="132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03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1475656" y="1484313"/>
            <a:ext cx="6192688" cy="4897015"/>
            <a:chOff x="1475656" y="1484313"/>
            <a:chExt cx="6192688" cy="4897015"/>
          </a:xfrm>
        </p:grpSpPr>
        <p:sp>
          <p:nvSpPr>
            <p:cNvPr id="36" name="Oval 35"/>
            <p:cNvSpPr/>
            <p:nvPr/>
          </p:nvSpPr>
          <p:spPr>
            <a:xfrm>
              <a:off x="1475656" y="1484313"/>
              <a:ext cx="6192688" cy="4897015"/>
            </a:xfrm>
            <a:prstGeom prst="ellipse">
              <a:avLst/>
            </a:prstGeom>
            <a:noFill/>
            <a:ln w="5080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288909" y="3256722"/>
              <a:ext cx="2363211" cy="8309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nl-BE" sz="4800" b="1">
                  <a:solidFill>
                    <a:schemeClr val="tx2"/>
                  </a:solidFill>
                </a:rPr>
                <a:t>Synergie</a:t>
              </a:r>
              <a:endParaRPr lang="nl-BE" sz="4800"/>
            </a:p>
          </p:txBody>
        </p:sp>
      </p:grpSp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G-Cloud-’producten’ 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Ins="36000" bIns="0"/>
          <a:lstStyle/>
          <a:p>
            <a:fld id="{13B540AB-6939-4937-A918-1D15FF1C7CE3}" type="slidenum">
              <a:rPr lang="nl-BE"/>
              <a:pPr/>
              <a:t>34</a:t>
            </a:fld>
            <a:endParaRPr lang="nl-BE" dirty="0"/>
          </a:p>
        </p:txBody>
      </p:sp>
      <p:grpSp>
        <p:nvGrpSpPr>
          <p:cNvPr id="55" name="Group 54"/>
          <p:cNvGrpSpPr/>
          <p:nvPr/>
        </p:nvGrpSpPr>
        <p:grpSpPr>
          <a:xfrm>
            <a:off x="3055440" y="1009861"/>
            <a:ext cx="3033120" cy="1267011"/>
            <a:chOff x="3055440" y="1009861"/>
            <a:chExt cx="3033120" cy="1267011"/>
          </a:xfrm>
        </p:grpSpPr>
        <p:sp>
          <p:nvSpPr>
            <p:cNvPr id="24" name="Oval 23"/>
            <p:cNvSpPr/>
            <p:nvPr/>
          </p:nvSpPr>
          <p:spPr>
            <a:xfrm>
              <a:off x="3055440" y="1009861"/>
              <a:ext cx="3033120" cy="1267011"/>
            </a:xfrm>
            <a:prstGeom prst="ellipse">
              <a:avLst/>
            </a:prstGeom>
            <a:solidFill>
              <a:schemeClr val="tx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5" name="Oval 4"/>
            <p:cNvSpPr/>
            <p:nvPr/>
          </p:nvSpPr>
          <p:spPr>
            <a:xfrm>
              <a:off x="3499630" y="1195410"/>
              <a:ext cx="2144740" cy="89591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800" b="1" kern="1200" smtClean="0">
                  <a:solidFill>
                    <a:schemeClr val="bg1"/>
                  </a:solidFill>
                </a:rPr>
                <a:t>Procurement</a:t>
              </a:r>
              <a:endParaRPr lang="nl-BE" sz="2800" b="1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788144" y="2993762"/>
            <a:ext cx="3248352" cy="1356919"/>
            <a:chOff x="5788144" y="2993762"/>
            <a:chExt cx="3248352" cy="1356919"/>
          </a:xfrm>
        </p:grpSpPr>
        <p:sp>
          <p:nvSpPr>
            <p:cNvPr id="27" name="Oval 26"/>
            <p:cNvSpPr/>
            <p:nvPr/>
          </p:nvSpPr>
          <p:spPr>
            <a:xfrm>
              <a:off x="5788144" y="2993762"/>
              <a:ext cx="3248352" cy="1356919"/>
            </a:xfrm>
            <a:prstGeom prst="ellipse">
              <a:avLst/>
            </a:prstGeom>
            <a:solidFill>
              <a:schemeClr val="tx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8" name="Oval 4"/>
            <p:cNvSpPr/>
            <p:nvPr/>
          </p:nvSpPr>
          <p:spPr>
            <a:xfrm>
              <a:off x="6263854" y="3192478"/>
              <a:ext cx="2296932" cy="95948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800" b="1" kern="1200" smtClean="0">
                  <a:solidFill>
                    <a:schemeClr val="bg1"/>
                  </a:solidFill>
                </a:rPr>
                <a:t>Services</a:t>
              </a:r>
              <a:endParaRPr lang="nl-BE" sz="2800" b="1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07504" y="2993762"/>
            <a:ext cx="3033120" cy="1267011"/>
            <a:chOff x="107504" y="2993762"/>
            <a:chExt cx="3033120" cy="1267011"/>
          </a:xfrm>
        </p:grpSpPr>
        <p:sp>
          <p:nvSpPr>
            <p:cNvPr id="30" name="Oval 29"/>
            <p:cNvSpPr/>
            <p:nvPr/>
          </p:nvSpPr>
          <p:spPr>
            <a:xfrm>
              <a:off x="107504" y="2993762"/>
              <a:ext cx="3033120" cy="1267011"/>
            </a:xfrm>
            <a:prstGeom prst="ellipse">
              <a:avLst/>
            </a:prstGeom>
            <a:solidFill>
              <a:schemeClr val="tx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1" name="Oval 4"/>
            <p:cNvSpPr/>
            <p:nvPr/>
          </p:nvSpPr>
          <p:spPr>
            <a:xfrm>
              <a:off x="551694" y="3179311"/>
              <a:ext cx="2144740" cy="89591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800" b="1" kern="1200" dirty="0" smtClean="0">
                  <a:solidFill>
                    <a:schemeClr val="bg1"/>
                  </a:solidFill>
                </a:rPr>
                <a:t>Projecten</a:t>
              </a:r>
              <a:endParaRPr lang="nl-BE" sz="28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947824" y="5373216"/>
            <a:ext cx="3248352" cy="1356919"/>
            <a:chOff x="2947824" y="5373216"/>
            <a:chExt cx="3248352" cy="1356919"/>
          </a:xfrm>
        </p:grpSpPr>
        <p:sp>
          <p:nvSpPr>
            <p:cNvPr id="33" name="Oval 32"/>
            <p:cNvSpPr/>
            <p:nvPr/>
          </p:nvSpPr>
          <p:spPr>
            <a:xfrm>
              <a:off x="2947824" y="5373216"/>
              <a:ext cx="3248352" cy="1356919"/>
            </a:xfrm>
            <a:prstGeom prst="ellipse">
              <a:avLst/>
            </a:prstGeom>
            <a:solidFill>
              <a:schemeClr val="tx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4" name="Oval 4"/>
            <p:cNvSpPr/>
            <p:nvPr/>
          </p:nvSpPr>
          <p:spPr>
            <a:xfrm>
              <a:off x="3423534" y="5571932"/>
              <a:ext cx="2296932" cy="95948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800" b="1" kern="1200" dirty="0" smtClean="0">
                  <a:solidFill>
                    <a:schemeClr val="bg1"/>
                  </a:solidFill>
                </a:rPr>
                <a:t>Kennis &amp; Expertise</a:t>
              </a:r>
              <a:endParaRPr lang="nl-BE" sz="28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59450" y="1268760"/>
            <a:ext cx="2081423" cy="1379302"/>
            <a:chOff x="621511" y="2708919"/>
            <a:chExt cx="2081423" cy="1379302"/>
          </a:xfrm>
        </p:grpSpPr>
        <p:sp>
          <p:nvSpPr>
            <p:cNvPr id="40" name="Oval 39"/>
            <p:cNvSpPr/>
            <p:nvPr/>
          </p:nvSpPr>
          <p:spPr>
            <a:xfrm>
              <a:off x="621511" y="3289319"/>
              <a:ext cx="2081423" cy="798902"/>
            </a:xfrm>
            <a:prstGeom prst="ellipse">
              <a:avLst/>
            </a:prstGeom>
            <a:ln w="57150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BE" sz="20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Samenwerking</a:t>
              </a:r>
              <a:r>
                <a:rPr lang="nl-BE" sz="2000" b="1" dirty="0" smtClean="0">
                  <a:solidFill>
                    <a:schemeClr val="tx2"/>
                  </a:solidFill>
                  <a:latin typeface="Wingdings" panose="05000000000000000000" pitchFamily="2" charset="2"/>
                </a:rPr>
                <a:t>á</a:t>
              </a:r>
              <a:endParaRPr lang="nl-BE" sz="2000" b="1" dirty="0">
                <a:solidFill>
                  <a:schemeClr val="tx2"/>
                </a:solidFill>
                <a:latin typeface="Symbol" panose="05050102010706020507" pitchFamily="18" charset="2"/>
              </a:endParaRPr>
            </a:p>
          </p:txBody>
        </p:sp>
        <p:pic>
          <p:nvPicPr>
            <p:cNvPr id="41" name="Picture 4" descr="https://livebinders.files.wordpress.com/2010/10/collaboration_2.jpg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928" y="2708919"/>
              <a:ext cx="1306469" cy="979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/>
          <p:cNvGrpSpPr/>
          <p:nvPr/>
        </p:nvGrpSpPr>
        <p:grpSpPr>
          <a:xfrm>
            <a:off x="6149929" y="1394508"/>
            <a:ext cx="2081423" cy="1240754"/>
            <a:chOff x="4120938" y="2856064"/>
            <a:chExt cx="2081423" cy="1240754"/>
          </a:xfrm>
        </p:grpSpPr>
        <p:sp>
          <p:nvSpPr>
            <p:cNvPr id="43" name="Oval 42"/>
            <p:cNvSpPr/>
            <p:nvPr/>
          </p:nvSpPr>
          <p:spPr>
            <a:xfrm>
              <a:off x="4120938" y="3297916"/>
              <a:ext cx="2081423" cy="798902"/>
            </a:xfrm>
            <a:prstGeom prst="ellipse">
              <a:avLst/>
            </a:prstGeom>
            <a:ln w="57150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BE" sz="20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Efficiëntie</a:t>
              </a:r>
              <a:r>
                <a:rPr lang="nl-BE" sz="2000" b="1" dirty="0" smtClean="0">
                  <a:solidFill>
                    <a:schemeClr val="tx2"/>
                  </a:solidFill>
                  <a:latin typeface="Wingdings" panose="05000000000000000000" pitchFamily="2" charset="2"/>
                </a:rPr>
                <a:t>á</a:t>
              </a:r>
              <a:endParaRPr lang="nl-BE" sz="2000" b="1" dirty="0">
                <a:solidFill>
                  <a:schemeClr val="tx2"/>
                </a:solidFill>
                <a:latin typeface="Symbol" panose="05050102010706020507" pitchFamily="18" charset="2"/>
              </a:endParaRPr>
            </a:p>
          </p:txBody>
        </p:sp>
        <p:pic>
          <p:nvPicPr>
            <p:cNvPr id="44" name="Picture 8" descr="http://www.thinkautomation.com/Sitefinity/WebsiteTemplates/Think/App_Themes/images/auto1.pn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8415" y="2856064"/>
              <a:ext cx="1306469" cy="738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6149929" y="4440097"/>
            <a:ext cx="2081423" cy="1193972"/>
            <a:chOff x="621511" y="5421585"/>
            <a:chExt cx="2081423" cy="1193972"/>
          </a:xfrm>
        </p:grpSpPr>
        <p:sp>
          <p:nvSpPr>
            <p:cNvPr id="46" name="Oval 45"/>
            <p:cNvSpPr/>
            <p:nvPr/>
          </p:nvSpPr>
          <p:spPr>
            <a:xfrm>
              <a:off x="621511" y="5816655"/>
              <a:ext cx="2081423" cy="798902"/>
            </a:xfrm>
            <a:prstGeom prst="ellipse">
              <a:avLst/>
            </a:prstGeom>
            <a:ln w="57150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BE" sz="20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Kwaliteit</a:t>
              </a:r>
              <a:r>
                <a:rPr lang="nl-BE" sz="2000" b="1" dirty="0" smtClean="0">
                  <a:solidFill>
                    <a:schemeClr val="tx2"/>
                  </a:solidFill>
                  <a:latin typeface="Wingdings" panose="05000000000000000000" pitchFamily="2" charset="2"/>
                </a:rPr>
                <a:t>á</a:t>
              </a:r>
              <a:endParaRPr lang="nl-BE" sz="2000" b="1" dirty="0">
                <a:solidFill>
                  <a:schemeClr val="tx2"/>
                </a:solidFill>
                <a:latin typeface="Symbol" panose="05050102010706020507" pitchFamily="18" charset="2"/>
              </a:endParaRPr>
            </a:p>
          </p:txBody>
        </p:sp>
        <p:pic>
          <p:nvPicPr>
            <p:cNvPr id="47" name="Picture 10" descr="http://www.dcregionrealestate.com/wp-content/uploads/2014/03/top_quality.jpg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198" y="5421585"/>
              <a:ext cx="964049" cy="682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>
            <a:off x="759450" y="4440097"/>
            <a:ext cx="2081423" cy="1293159"/>
            <a:chOff x="4466625" y="5334255"/>
            <a:chExt cx="2081423" cy="1293159"/>
          </a:xfrm>
        </p:grpSpPr>
        <p:sp>
          <p:nvSpPr>
            <p:cNvPr id="49" name="Oval 48"/>
            <p:cNvSpPr/>
            <p:nvPr/>
          </p:nvSpPr>
          <p:spPr>
            <a:xfrm>
              <a:off x="4466625" y="5828512"/>
              <a:ext cx="2081423" cy="798902"/>
            </a:xfrm>
            <a:prstGeom prst="ellipse">
              <a:avLst/>
            </a:prstGeom>
            <a:ln w="57150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BE" sz="20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Kost</a:t>
              </a:r>
              <a:r>
                <a:rPr lang="nl-BE" sz="2000" b="1" dirty="0" smtClean="0">
                  <a:solidFill>
                    <a:schemeClr val="tx2"/>
                  </a:solidFill>
                  <a:latin typeface="Wingdings" panose="05000000000000000000" pitchFamily="2" charset="2"/>
                </a:rPr>
                <a:t>â</a:t>
              </a:r>
              <a:endParaRPr lang="nl-BE" sz="2000" b="1" dirty="0">
                <a:solidFill>
                  <a:schemeClr val="tx2"/>
                </a:solidFill>
                <a:latin typeface="Symbol" panose="05050102010706020507" pitchFamily="18" charset="2"/>
              </a:endParaRPr>
            </a:p>
          </p:txBody>
        </p:sp>
        <p:pic>
          <p:nvPicPr>
            <p:cNvPr id="50" name="Picture 6" descr="http://www.addit.pl/new/images/stories/cost%20reduction%20projects.jpg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4102" y="5334255"/>
              <a:ext cx="1295827" cy="868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465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 smtClean="0"/>
              <a:t>Niet alleen technisch, ook strategisch</a:t>
            </a:r>
            <a:endParaRPr lang="fr-BE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11F1A-F5EF-46B9-BE9F-A1C39E82A4F4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BE" altLang="fr-FR" smtClean="0"/>
              <a:t>Gepaste ICT-architectuur op verschillende lagen (infrastructuur, gegevens, basissoftware, business-toepassingen)</a:t>
            </a:r>
          </a:p>
          <a:p>
            <a:pPr lvl="1"/>
            <a:r>
              <a:rPr lang="nl-BE" altLang="fr-FR" smtClean="0"/>
              <a:t>waarom ?</a:t>
            </a:r>
          </a:p>
          <a:p>
            <a:pPr lvl="2"/>
            <a:r>
              <a:rPr lang="nl-BE" altLang="fr-FR" smtClean="0"/>
              <a:t>kostenbeheersing: slechte design en veel </a:t>
            </a:r>
            <a:br>
              <a:rPr lang="nl-BE" altLang="fr-FR" smtClean="0"/>
            </a:br>
            <a:r>
              <a:rPr lang="nl-BE" altLang="fr-FR" smtClean="0"/>
              <a:t>wijzigingen verhogen kost exponentieel</a:t>
            </a:r>
          </a:p>
          <a:p>
            <a:pPr lvl="2"/>
            <a:r>
              <a:rPr lang="nl-BE" altLang="fr-FR" smtClean="0"/>
              <a:t>time to market</a:t>
            </a:r>
          </a:p>
          <a:p>
            <a:pPr lvl="2"/>
            <a:r>
              <a:rPr lang="nl-BE" altLang="fr-FR" smtClean="0"/>
              <a:t>onderhoudbaarheid</a:t>
            </a:r>
          </a:p>
          <a:p>
            <a:pPr lvl="2"/>
            <a:r>
              <a:rPr lang="nl-BE" altLang="fr-FR" smtClean="0"/>
              <a:t>flexibiliteit</a:t>
            </a:r>
          </a:p>
          <a:p>
            <a:pPr lvl="2"/>
            <a:r>
              <a:rPr lang="nl-BE" altLang="fr-FR" smtClean="0"/>
              <a:t>mobiliteit</a:t>
            </a:r>
          </a:p>
          <a:p>
            <a:pPr lvl="2"/>
            <a:r>
              <a:rPr lang="nl-BE" altLang="fr-FR" smtClean="0"/>
              <a:t>veiligheid</a:t>
            </a:r>
          </a:p>
          <a:p>
            <a:pPr lvl="2"/>
            <a:r>
              <a:rPr lang="nl-BE" altLang="fr-FR" smtClean="0"/>
              <a:t>beschikbaarheid van resources</a:t>
            </a:r>
          </a:p>
          <a:p>
            <a:pPr lvl="1"/>
            <a:r>
              <a:rPr lang="nl-BE" altLang="fr-FR" smtClean="0"/>
              <a:t>kenmerken</a:t>
            </a:r>
          </a:p>
          <a:p>
            <a:pPr lvl="2"/>
            <a:r>
              <a:rPr lang="nl-BE" altLang="fr-FR" smtClean="0"/>
              <a:t>dienstengeörienteerd</a:t>
            </a:r>
          </a:p>
          <a:p>
            <a:pPr lvl="2"/>
            <a:r>
              <a:rPr lang="nl-BE" altLang="fr-FR" smtClean="0"/>
              <a:t>modulair</a:t>
            </a:r>
          </a:p>
          <a:p>
            <a:pPr lvl="2"/>
            <a:r>
              <a:rPr lang="nl-BE" altLang="fr-FR" smtClean="0"/>
              <a:t>interoperabel (gebaseerd op open standaarden of open specificaties)</a:t>
            </a:r>
          </a:p>
          <a:p>
            <a:pPr lvl="2"/>
            <a:r>
              <a:rPr lang="nl-BE" altLang="fr-FR" smtClean="0"/>
              <a:t>uitbreidbaar</a:t>
            </a:r>
          </a:p>
          <a:p>
            <a:pPr lvl="2"/>
            <a:r>
              <a:rPr lang="nl-BE" altLang="fr-FR" smtClean="0"/>
              <a:t>gebaseerd op hergebruik van componenten en gegevens</a:t>
            </a:r>
          </a:p>
          <a:p>
            <a:pPr lvl="1"/>
            <a:endParaRPr lang="nl-BE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78071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 smtClean="0"/>
              <a:t>Niet alleen technisch, ook strategisch</a:t>
            </a:r>
            <a:endParaRPr lang="nl-BE" altLang="fr-FR" sz="360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18EB-00A6-41F5-9DE7-A10FA8304E5F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BE" dirty="0" smtClean="0"/>
              <a:t>Gepaste </a:t>
            </a:r>
            <a:r>
              <a:rPr lang="nl-BE" dirty="0" err="1" smtClean="0"/>
              <a:t>sourcingkeuzes</a:t>
            </a:r>
            <a:endParaRPr lang="nl-BE" dirty="0" smtClean="0"/>
          </a:p>
          <a:p>
            <a:pPr lvl="1"/>
            <a:r>
              <a:rPr lang="nl-BE" dirty="0"/>
              <a:t>w</a:t>
            </a:r>
            <a:r>
              <a:rPr lang="nl-BE" dirty="0" smtClean="0"/>
              <a:t>aarvoor wordt beroep gedaan op</a:t>
            </a:r>
          </a:p>
          <a:p>
            <a:pPr lvl="2"/>
            <a:r>
              <a:rPr lang="nl-BE" dirty="0" err="1" smtClean="0"/>
              <a:t>Infrastructure</a:t>
            </a:r>
            <a:r>
              <a:rPr lang="nl-BE" dirty="0" smtClean="0"/>
              <a:t> as a Service (IaaS)</a:t>
            </a:r>
          </a:p>
          <a:p>
            <a:pPr lvl="2"/>
            <a:r>
              <a:rPr lang="nl-BE" dirty="0" smtClean="0"/>
              <a:t>Platform as a Service (PaaS)</a:t>
            </a:r>
          </a:p>
          <a:p>
            <a:pPr lvl="2"/>
            <a:r>
              <a:rPr lang="nl-BE" dirty="0" smtClean="0"/>
              <a:t>Software as a Service (SaaS)</a:t>
            </a:r>
          </a:p>
          <a:p>
            <a:pPr lvl="1"/>
            <a:r>
              <a:rPr lang="nl-BE" dirty="0" smtClean="0"/>
              <a:t>wat doen we nog zelf ?</a:t>
            </a:r>
          </a:p>
          <a:p>
            <a:pPr lvl="1"/>
            <a:r>
              <a:rPr lang="nl-BE" dirty="0" smtClean="0"/>
              <a:t>grote impact op ICT-afdeling</a:t>
            </a:r>
          </a:p>
          <a:p>
            <a:pPr lvl="2"/>
            <a:r>
              <a:rPr lang="nl-BE" dirty="0" smtClean="0"/>
              <a:t>reductie van</a:t>
            </a:r>
          </a:p>
          <a:p>
            <a:pPr lvl="3"/>
            <a:r>
              <a:rPr lang="nl-BE" dirty="0" smtClean="0"/>
              <a:t>technisch infrastructuur- en platformbeheer</a:t>
            </a:r>
          </a:p>
          <a:p>
            <a:pPr lvl="3"/>
            <a:r>
              <a:rPr lang="nl-BE" dirty="0" smtClean="0"/>
              <a:t>eigen ontwikkeling =&gt; vervangen door standaard</a:t>
            </a:r>
            <a:br>
              <a:rPr lang="nl-BE" dirty="0" smtClean="0"/>
            </a:br>
            <a:r>
              <a:rPr lang="nl-BE" dirty="0" smtClean="0"/>
              <a:t>pakketten en SaaS-oplossingen (geen </a:t>
            </a:r>
            <a:r>
              <a:rPr lang="nl-BE" dirty="0" err="1" smtClean="0"/>
              <a:t>customisatie</a:t>
            </a:r>
            <a:r>
              <a:rPr lang="nl-BE" dirty="0" smtClean="0"/>
              <a:t> !</a:t>
            </a:r>
            <a:br>
              <a:rPr lang="nl-BE" dirty="0" smtClean="0"/>
            </a:br>
            <a:r>
              <a:rPr lang="nl-BE" dirty="0" err="1" smtClean="0"/>
              <a:t>good</a:t>
            </a:r>
            <a:r>
              <a:rPr lang="nl-BE" dirty="0" smtClean="0"/>
              <a:t> is </a:t>
            </a:r>
            <a:r>
              <a:rPr lang="nl-BE" dirty="0" err="1" smtClean="0"/>
              <a:t>good</a:t>
            </a:r>
            <a:r>
              <a:rPr lang="nl-BE" dirty="0" smtClean="0"/>
              <a:t> </a:t>
            </a:r>
            <a:r>
              <a:rPr lang="nl-BE" dirty="0" err="1" smtClean="0"/>
              <a:t>enough</a:t>
            </a:r>
            <a:r>
              <a:rPr lang="nl-BE" dirty="0" smtClean="0"/>
              <a:t> – enkel relevante modules)</a:t>
            </a:r>
          </a:p>
          <a:p>
            <a:pPr lvl="2"/>
            <a:r>
              <a:rPr lang="nl-BE" dirty="0" smtClean="0"/>
              <a:t>ontwikkeling van</a:t>
            </a:r>
          </a:p>
          <a:p>
            <a:pPr lvl="3"/>
            <a:r>
              <a:rPr lang="nl-BE" dirty="0" smtClean="0"/>
              <a:t>architectuurfunctie</a:t>
            </a:r>
          </a:p>
          <a:p>
            <a:pPr lvl="3"/>
            <a:r>
              <a:rPr lang="nl-BE" dirty="0" err="1" smtClean="0"/>
              <a:t>informatieveiligheids</a:t>
            </a:r>
            <a:r>
              <a:rPr lang="nl-BE" dirty="0" smtClean="0"/>
              <a:t>- en </a:t>
            </a:r>
            <a:r>
              <a:rPr lang="nl-BE" dirty="0" err="1" smtClean="0"/>
              <a:t>compliancefunctie</a:t>
            </a:r>
            <a:endParaRPr lang="nl-BE" dirty="0" smtClean="0"/>
          </a:p>
          <a:p>
            <a:pPr lvl="3"/>
            <a:r>
              <a:rPr lang="nl-BE" dirty="0" smtClean="0"/>
              <a:t>proces- en </a:t>
            </a:r>
            <a:r>
              <a:rPr lang="nl-BE" dirty="0" err="1" smtClean="0"/>
              <a:t>informatie-analyse</a:t>
            </a:r>
            <a:endParaRPr lang="nl-BE" dirty="0" smtClean="0"/>
          </a:p>
          <a:p>
            <a:pPr lvl="3"/>
            <a:r>
              <a:rPr lang="nl-BE" dirty="0"/>
              <a:t>b</a:t>
            </a:r>
            <a:r>
              <a:rPr lang="nl-BE" dirty="0" smtClean="0"/>
              <a:t>usinesskennis</a:t>
            </a:r>
          </a:p>
          <a:p>
            <a:pPr lvl="3"/>
            <a:r>
              <a:rPr lang="nl-BE" dirty="0" smtClean="0"/>
              <a:t>kennis van ICT-markt en haar ontwikkeling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2491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Pourquoi le G-Cloud ?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3888" y="1089660"/>
            <a:ext cx="5122912" cy="52654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BE" dirty="0"/>
              <a:t>Création d’un </a:t>
            </a:r>
            <a:r>
              <a:rPr lang="fr-BE" b="1" dirty="0"/>
              <a:t>effet d’échelle </a:t>
            </a:r>
            <a:r>
              <a:rPr lang="fr-BE" dirty="0"/>
              <a:t>: efficience et haute </a:t>
            </a:r>
            <a:r>
              <a:rPr lang="fr-BE" dirty="0" smtClean="0"/>
              <a:t>qualité/disponibilité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 smtClean="0"/>
          </a:p>
          <a:p>
            <a:pPr marL="0" indent="0">
              <a:buNone/>
            </a:pPr>
            <a:r>
              <a:rPr lang="fr-BE" dirty="0" smtClean="0"/>
              <a:t>Respect </a:t>
            </a:r>
            <a:r>
              <a:rPr lang="fr-BE" dirty="0"/>
              <a:t>de la </a:t>
            </a:r>
            <a:r>
              <a:rPr lang="fr-BE" b="1" dirty="0"/>
              <a:t>confidentialité </a:t>
            </a:r>
            <a:r>
              <a:rPr lang="fr-BE" dirty="0"/>
              <a:t>et </a:t>
            </a:r>
            <a:r>
              <a:rPr lang="fr-BE" b="1" dirty="0"/>
              <a:t>protection des </a:t>
            </a:r>
            <a:r>
              <a:rPr lang="fr-BE" b="1" dirty="0" smtClean="0"/>
              <a:t>données</a:t>
            </a:r>
          </a:p>
          <a:p>
            <a:pPr marL="0" indent="0">
              <a:buNone/>
            </a:pPr>
            <a:endParaRPr lang="fr-BE" b="1" dirty="0"/>
          </a:p>
          <a:p>
            <a:pPr marL="0" indent="0">
              <a:buNone/>
            </a:pPr>
            <a:r>
              <a:rPr lang="fr-BE" dirty="0"/>
              <a:t>Plus grande </a:t>
            </a:r>
            <a:r>
              <a:rPr lang="fr-BE" b="1" dirty="0"/>
              <a:t>concentration sur le business et la  flexibilité </a:t>
            </a:r>
            <a:r>
              <a:rPr lang="fr-BE" dirty="0"/>
              <a:t>pour le réaliser</a:t>
            </a:r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fr-BE" smtClean="0"/>
              <a:pPr/>
              <a:t>37</a:t>
            </a:fld>
            <a:endParaRPr lang="nl-BE" dirty="0"/>
          </a:p>
        </p:txBody>
      </p:sp>
      <p:pic>
        <p:nvPicPr>
          <p:cNvPr id="8194" name="Picture 2" descr="C:\Users\JV\Downloads\tipper-4171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11674"/>
            <a:ext cx="1560460" cy="208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V\Downloads\castle-9795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38" y="3068961"/>
            <a:ext cx="2325214" cy="164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JV\Downloads\ball-5639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42" y="4712355"/>
            <a:ext cx="2271010" cy="181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35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Pourquoi le G-Cloud ?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fr-BE" smtClean="0"/>
              <a:pPr/>
              <a:t>38</a:t>
            </a:fld>
            <a:endParaRPr lang="nl-BE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29051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479501"/>
            <a:ext cx="29051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/>
              <a:t>Plus grands poids </a:t>
            </a:r>
            <a:endParaRPr lang="fr-BE" sz="2400" b="1" dirty="0" smtClean="0"/>
          </a:p>
          <a:p>
            <a:pPr algn="ctr"/>
            <a:r>
              <a:rPr lang="fr-BE" sz="2400" dirty="0" smtClean="0"/>
              <a:t>vis-à-vis </a:t>
            </a:r>
            <a:r>
              <a:rPr lang="fr-BE" sz="2400" dirty="0"/>
              <a:t>des fournisseurs</a:t>
            </a:r>
          </a:p>
          <a:p>
            <a:pPr algn="ctr"/>
            <a:endParaRPr lang="en-GB" dirty="0"/>
          </a:p>
        </p:txBody>
      </p:sp>
      <p:pic>
        <p:nvPicPr>
          <p:cNvPr id="9221" name="Picture 5" descr="https://upload.wikimedia.org/wikipedia/commons/1/16/VilloStationAlmostFu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07" y="3717033"/>
            <a:ext cx="2258821" cy="181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7" y="1479501"/>
            <a:ext cx="20882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/>
              <a:t>Mutualisation</a:t>
            </a:r>
            <a:r>
              <a:rPr lang="fr-BE" sz="2400" dirty="0"/>
              <a:t> de la connaissance et des ressources</a:t>
            </a:r>
          </a:p>
          <a:p>
            <a:pPr algn="ctr"/>
            <a:endParaRPr lang="en-GB" dirty="0"/>
          </a:p>
        </p:txBody>
      </p:sp>
      <p:pic>
        <p:nvPicPr>
          <p:cNvPr id="9222" name="Picture 6" descr="C:\Users\JV\Downloads\light-bulb-9788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96" y="3717032"/>
            <a:ext cx="2566226" cy="181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409414" y="1495014"/>
            <a:ext cx="25510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400" b="1" dirty="0"/>
              <a:t>Évolution technologique </a:t>
            </a:r>
            <a:r>
              <a:rPr lang="fr-BE" sz="2400" dirty="0"/>
              <a:t>plus rapidement disponible pour tous</a:t>
            </a:r>
          </a:p>
        </p:txBody>
      </p:sp>
    </p:spTree>
    <p:extLst>
      <p:ext uri="{BB962C8B-B14F-4D97-AF65-F5344CB8AC3E}">
        <p14:creationId xmlns:p14="http://schemas.microsoft.com/office/powerpoint/2010/main" val="114739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Opportunités</a:t>
            </a:r>
            <a:r>
              <a:rPr lang="nl-BE" dirty="0"/>
              <a:t> et </a:t>
            </a:r>
            <a:r>
              <a:rPr lang="nl-BE" dirty="0" err="1"/>
              <a:t>défis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39</a:t>
            </a:fld>
            <a:endParaRPr lang="nl-BE" dirty="0"/>
          </a:p>
        </p:txBody>
      </p:sp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8222166"/>
              </p:ext>
            </p:extLst>
          </p:nvPr>
        </p:nvGraphicFramePr>
        <p:xfrm>
          <a:off x="570489" y="1190003"/>
          <a:ext cx="8229600" cy="511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452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 err="1" smtClean="0"/>
              <a:t>Quelques</a:t>
            </a:r>
            <a:r>
              <a:rPr lang="nl-BE" sz="3600" dirty="0" smtClean="0"/>
              <a:t> </a:t>
            </a:r>
            <a:r>
              <a:rPr lang="nl-BE" sz="3600" dirty="0" err="1"/>
              <a:t>tendances</a:t>
            </a:r>
            <a:r>
              <a:rPr lang="nl-BE" sz="3600" dirty="0"/>
              <a:t> </a:t>
            </a:r>
            <a:r>
              <a:rPr lang="nl-BE" sz="3600" dirty="0" err="1"/>
              <a:t>importantes</a:t>
            </a:r>
            <a:r>
              <a:rPr lang="nl-BE" sz="3600" dirty="0"/>
              <a:t> en </a:t>
            </a:r>
            <a:r>
              <a:rPr lang="nl-BE" sz="3600" dirty="0" smtClean="0"/>
              <a:t>ICT</a:t>
            </a:r>
            <a:endParaRPr lang="fr-BE" sz="3600" dirty="0"/>
          </a:p>
        </p:txBody>
      </p:sp>
      <p:sp>
        <p:nvSpPr>
          <p:cNvPr id="4" name="Hexagon 3"/>
          <p:cNvSpPr/>
          <p:nvPr/>
        </p:nvSpPr>
        <p:spPr>
          <a:xfrm>
            <a:off x="1115616" y="2132856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Mobile </a:t>
            </a:r>
            <a:r>
              <a:rPr lang="nl-BE" dirty="0" err="1" smtClean="0"/>
              <a:t>devices</a:t>
            </a:r>
            <a:r>
              <a:rPr lang="nl-BE" dirty="0" smtClean="0"/>
              <a:t> &amp; wearables</a:t>
            </a:r>
            <a:endParaRPr lang="fr-BE" dirty="0"/>
          </a:p>
        </p:txBody>
      </p:sp>
      <p:sp>
        <p:nvSpPr>
          <p:cNvPr id="8" name="Hexagon 7"/>
          <p:cNvSpPr/>
          <p:nvPr/>
        </p:nvSpPr>
        <p:spPr>
          <a:xfrm>
            <a:off x="2843808" y="2996952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Internet of </a:t>
            </a:r>
            <a:r>
              <a:rPr lang="nl-BE" dirty="0" err="1"/>
              <a:t>things</a:t>
            </a:r>
            <a:r>
              <a:rPr lang="nl-BE" dirty="0"/>
              <a:t> platforms</a:t>
            </a:r>
            <a:endParaRPr lang="fr-BE" dirty="0"/>
          </a:p>
        </p:txBody>
      </p:sp>
      <p:sp>
        <p:nvSpPr>
          <p:cNvPr id="9" name="Hexagon 8"/>
          <p:cNvSpPr/>
          <p:nvPr/>
        </p:nvSpPr>
        <p:spPr>
          <a:xfrm>
            <a:off x="1115616" y="3861048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Autonomous</a:t>
            </a:r>
            <a:r>
              <a:rPr lang="nl-BE" dirty="0"/>
              <a:t> </a:t>
            </a:r>
            <a:r>
              <a:rPr lang="nl-BE" dirty="0" err="1"/>
              <a:t>agents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things</a:t>
            </a:r>
            <a:endParaRPr lang="fr-BE" dirty="0"/>
          </a:p>
        </p:txBody>
      </p:sp>
      <p:sp>
        <p:nvSpPr>
          <p:cNvPr id="10" name="Hexagon 9"/>
          <p:cNvSpPr/>
          <p:nvPr/>
        </p:nvSpPr>
        <p:spPr>
          <a:xfrm>
            <a:off x="2843808" y="4725144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Big data</a:t>
            </a:r>
            <a:endParaRPr lang="fr-BE" dirty="0"/>
          </a:p>
        </p:txBody>
      </p:sp>
      <p:sp>
        <p:nvSpPr>
          <p:cNvPr id="11" name="Hexagon 10"/>
          <p:cNvSpPr/>
          <p:nvPr/>
        </p:nvSpPr>
        <p:spPr>
          <a:xfrm>
            <a:off x="4572000" y="3861048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Adaptive</a:t>
            </a:r>
            <a:r>
              <a:rPr lang="nl-BE" dirty="0" smtClean="0"/>
              <a:t> security </a:t>
            </a:r>
            <a:r>
              <a:rPr lang="nl-BE" dirty="0" err="1" smtClean="0"/>
              <a:t>architecture</a:t>
            </a:r>
            <a:endParaRPr lang="fr-BE" dirty="0"/>
          </a:p>
        </p:txBody>
      </p:sp>
      <p:sp>
        <p:nvSpPr>
          <p:cNvPr id="12" name="Hexagon 11"/>
          <p:cNvSpPr/>
          <p:nvPr/>
        </p:nvSpPr>
        <p:spPr>
          <a:xfrm>
            <a:off x="4572000" y="2132856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3D </a:t>
            </a:r>
            <a:r>
              <a:rPr lang="nl-BE" dirty="0" err="1" smtClean="0"/>
              <a:t>printing</a:t>
            </a:r>
            <a:endParaRPr lang="fr-BE" dirty="0"/>
          </a:p>
        </p:txBody>
      </p:sp>
      <p:sp>
        <p:nvSpPr>
          <p:cNvPr id="13" name="Hexagon 12"/>
          <p:cNvSpPr/>
          <p:nvPr/>
        </p:nvSpPr>
        <p:spPr>
          <a:xfrm>
            <a:off x="6300192" y="2996952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…</a:t>
            </a:r>
            <a:endParaRPr lang="fr-BE" dirty="0"/>
          </a:p>
        </p:txBody>
      </p:sp>
      <p:sp>
        <p:nvSpPr>
          <p:cNvPr id="14" name="Hexagon 13"/>
          <p:cNvSpPr/>
          <p:nvPr/>
        </p:nvSpPr>
        <p:spPr>
          <a:xfrm>
            <a:off x="6300192" y="1268760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Service </a:t>
            </a:r>
            <a:r>
              <a:rPr lang="nl-BE" dirty="0" err="1" smtClean="0"/>
              <a:t>architecture</a:t>
            </a:r>
            <a:endParaRPr lang="fr-BE" dirty="0"/>
          </a:p>
        </p:txBody>
      </p:sp>
      <p:sp>
        <p:nvSpPr>
          <p:cNvPr id="15" name="Hexagon 14"/>
          <p:cNvSpPr/>
          <p:nvPr/>
        </p:nvSpPr>
        <p:spPr>
          <a:xfrm>
            <a:off x="2843808" y="1264568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Interconnec-tivity</a:t>
            </a:r>
            <a:endParaRPr lang="fr-BE" dirty="0"/>
          </a:p>
        </p:txBody>
      </p:sp>
      <p:sp>
        <p:nvSpPr>
          <p:cNvPr id="17" name="Slide Number Placeholder 2"/>
          <p:cNvSpPr txBox="1">
            <a:spLocks/>
          </p:cNvSpPr>
          <p:nvPr/>
        </p:nvSpPr>
        <p:spPr>
          <a:xfrm>
            <a:off x="8508585" y="6536343"/>
            <a:ext cx="311887" cy="216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3B540AB-6939-4937-A918-1D15FF1C7CE3}" type="slidenum">
              <a:rPr lang="nl-BE" sz="1000" smtClean="0"/>
              <a:pPr/>
              <a:t>4</a:t>
            </a:fld>
            <a:endParaRPr lang="nl-BE" sz="1000" dirty="0"/>
          </a:p>
        </p:txBody>
      </p:sp>
    </p:spTree>
    <p:extLst>
      <p:ext uri="{BB962C8B-B14F-4D97-AF65-F5344CB8AC3E}">
        <p14:creationId xmlns:p14="http://schemas.microsoft.com/office/powerpoint/2010/main" val="119454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980728"/>
            <a:ext cx="1080120" cy="257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9660"/>
            <a:ext cx="7715200" cy="5265420"/>
          </a:xfrm>
        </p:spPr>
        <p:txBody>
          <a:bodyPr>
            <a:normAutofit lnSpcReduction="10000"/>
          </a:bodyPr>
          <a:lstStyle/>
          <a:p>
            <a:r>
              <a:rPr lang="fr-BE" dirty="0"/>
              <a:t>Efficience</a:t>
            </a:r>
          </a:p>
          <a:p>
            <a:r>
              <a:rPr lang="fr-BE" dirty="0"/>
              <a:t>Sécurisation adaptée (risque ↘) </a:t>
            </a:r>
          </a:p>
          <a:p>
            <a:r>
              <a:rPr lang="fr-BE" dirty="0"/>
              <a:t>Collaboration et confiance optimales entre les institutions</a:t>
            </a:r>
          </a:p>
          <a:p>
            <a:r>
              <a:rPr lang="fr-BE" dirty="0"/>
              <a:t>Différenciation de l’offre : pas de </a:t>
            </a:r>
            <a:r>
              <a:rPr lang="fr-BE" dirty="0" smtClean="0"/>
              <a:t>‘one </a:t>
            </a:r>
            <a:r>
              <a:rPr lang="fr-BE" dirty="0"/>
              <a:t>size </a:t>
            </a:r>
            <a:r>
              <a:rPr lang="fr-BE" dirty="0" err="1"/>
              <a:t>fits</a:t>
            </a:r>
            <a:r>
              <a:rPr lang="fr-BE" dirty="0"/>
              <a:t> </a:t>
            </a:r>
            <a:r>
              <a:rPr lang="fr-BE" dirty="0" smtClean="0"/>
              <a:t>all’ </a:t>
            </a:r>
            <a:r>
              <a:rPr lang="fr-BE" dirty="0"/>
              <a:t>mais pas de travail sur mesure non plus </a:t>
            </a:r>
          </a:p>
          <a:p>
            <a:r>
              <a:rPr lang="fr-BE" dirty="0" err="1"/>
              <a:t>Capacity</a:t>
            </a:r>
            <a:r>
              <a:rPr lang="fr-BE" dirty="0"/>
              <a:t> management</a:t>
            </a:r>
          </a:p>
          <a:p>
            <a:r>
              <a:rPr lang="fr-BE" dirty="0"/>
              <a:t>Approche en phases, pas de </a:t>
            </a:r>
            <a:r>
              <a:rPr lang="fr-BE" dirty="0" smtClean="0"/>
              <a:t>‘</a:t>
            </a:r>
            <a:r>
              <a:rPr lang="fr-BE" dirty="0" err="1" smtClean="0"/>
              <a:t>big</a:t>
            </a:r>
            <a:r>
              <a:rPr lang="fr-BE" dirty="0" smtClean="0"/>
              <a:t> bang’</a:t>
            </a:r>
            <a:endParaRPr lang="fr-BE" dirty="0"/>
          </a:p>
          <a:p>
            <a:r>
              <a:rPr lang="fr-BE" dirty="0"/>
              <a:t>Service de qualité : service  / </a:t>
            </a:r>
            <a:r>
              <a:rPr lang="fr-BE" dirty="0" smtClean="0"/>
              <a:t>SLA</a:t>
            </a:r>
            <a:endParaRPr lang="fr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Facteurs de succès du G-Cloud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40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6425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G-Cloud et le secteur privé</a:t>
            </a:r>
            <a:endParaRPr lang="nl-B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G-Cloud ≠ ICT </a:t>
            </a:r>
            <a:r>
              <a:rPr lang="nl-BE" dirty="0" err="1"/>
              <a:t>insourcing</a:t>
            </a:r>
            <a:endParaRPr lang="nl-BE" dirty="0"/>
          </a:p>
          <a:p>
            <a:endParaRPr lang="fr-BE" dirty="0"/>
          </a:p>
          <a:p>
            <a:r>
              <a:rPr lang="fr-BE" dirty="0"/>
              <a:t>Marchés publics </a:t>
            </a:r>
            <a:br>
              <a:rPr lang="fr-BE" dirty="0"/>
            </a:br>
            <a:r>
              <a:rPr lang="fr-BE" sz="2800" dirty="0"/>
              <a:t>o</a:t>
            </a:r>
            <a:r>
              <a:rPr lang="fr-BE" sz="2800" dirty="0" smtClean="0"/>
              <a:t>util </a:t>
            </a:r>
            <a:r>
              <a:rPr lang="fr-BE" sz="2800" dirty="0"/>
              <a:t>de traduction, </a:t>
            </a:r>
            <a:r>
              <a:rPr lang="fr-BE" sz="2800" dirty="0" err="1"/>
              <a:t>c</a:t>
            </a:r>
            <a:r>
              <a:rPr lang="fr-BE" sz="2800" dirty="0" err="1" smtClean="0"/>
              <a:t>onverged</a:t>
            </a:r>
            <a:r>
              <a:rPr lang="fr-BE" sz="2800" dirty="0" smtClean="0"/>
              <a:t> </a:t>
            </a:r>
            <a:r>
              <a:rPr lang="fr-BE" sz="2800" dirty="0"/>
              <a:t>i</a:t>
            </a:r>
            <a:r>
              <a:rPr lang="fr-BE" sz="2800" dirty="0" smtClean="0"/>
              <a:t>nfrastructure</a:t>
            </a:r>
            <a:r>
              <a:rPr lang="fr-BE" sz="2800" dirty="0"/>
              <a:t>, </a:t>
            </a:r>
            <a:r>
              <a:rPr lang="fr-BE" sz="2800" dirty="0" err="1"/>
              <a:t>u</a:t>
            </a:r>
            <a:r>
              <a:rPr lang="fr-BE" sz="2800" dirty="0" err="1" smtClean="0"/>
              <a:t>nified</a:t>
            </a:r>
            <a:r>
              <a:rPr lang="fr-BE" sz="2800" dirty="0" smtClean="0"/>
              <a:t> </a:t>
            </a:r>
            <a:r>
              <a:rPr lang="fr-BE" sz="2800" dirty="0"/>
              <a:t>c</a:t>
            </a:r>
            <a:r>
              <a:rPr lang="fr-BE" sz="2800" dirty="0" smtClean="0"/>
              <a:t>ommunications</a:t>
            </a:r>
            <a:r>
              <a:rPr lang="fr-BE" sz="2800" dirty="0"/>
              <a:t>, sécurisation de réseau, </a:t>
            </a:r>
            <a:r>
              <a:rPr lang="fr-BE" sz="2800" dirty="0" err="1"/>
              <a:t>storage</a:t>
            </a:r>
            <a:r>
              <a:rPr lang="fr-BE" sz="2800" dirty="0"/>
              <a:t>, back-up...</a:t>
            </a:r>
          </a:p>
          <a:p>
            <a:endParaRPr lang="fr-BE" dirty="0"/>
          </a:p>
          <a:p>
            <a:r>
              <a:rPr lang="fr-BE" dirty="0"/>
              <a:t>Concertation avec le secteur dans le cadre de certaines plateformes spécifiques</a:t>
            </a:r>
            <a:br>
              <a:rPr lang="fr-BE" dirty="0"/>
            </a:br>
            <a:r>
              <a:rPr lang="fr-BE" sz="2800" dirty="0"/>
              <a:t>IBM, Microsoft, Oracle, </a:t>
            </a:r>
            <a:r>
              <a:rPr lang="fr-BE" sz="2800" dirty="0" smtClean="0"/>
              <a:t>SAS, ...</a:t>
            </a:r>
            <a:endParaRPr lang="fr-BE" sz="2800" dirty="0"/>
          </a:p>
          <a:p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Ins="36000" bIns="0"/>
          <a:lstStyle/>
          <a:p>
            <a:fld id="{13B540AB-6939-4937-A918-1D15FF1C7CE3}" type="slidenum">
              <a:rPr lang="nl-BE"/>
              <a:pPr/>
              <a:t>41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829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497606" y="2276872"/>
            <a:ext cx="8220796" cy="112763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nl-BE" sz="1600" dirty="0">
                <a:solidFill>
                  <a:schemeClr val="tx1">
                    <a:lumMod val="75000"/>
                  </a:schemeClr>
                </a:solidFill>
              </a:rPr>
              <a:t>3 Colleges (FODs, OISZ, ION)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97606" y="3525502"/>
            <a:ext cx="8220796" cy="112763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nl-BE" sz="1600" dirty="0">
                <a:solidFill>
                  <a:schemeClr val="tx1">
                    <a:lumMod val="75000"/>
                  </a:schemeClr>
                </a:solidFill>
              </a:rPr>
              <a:t>SIT (ICT-managers van FODs, OISZ, ION)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97606" y="4821646"/>
            <a:ext cx="8220796" cy="112763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nl-BE" sz="1600" dirty="0">
                <a:solidFill>
                  <a:schemeClr val="tx1">
                    <a:lumMod val="75000"/>
                  </a:schemeClr>
                </a:solidFill>
              </a:rPr>
              <a:t>Service </a:t>
            </a:r>
            <a:endParaRPr lang="nl-BE" sz="1600" dirty="0" smtClean="0">
              <a:solidFill>
                <a:schemeClr val="tx1">
                  <a:lumMod val="75000"/>
                </a:schemeClr>
              </a:solidFill>
            </a:endParaRPr>
          </a:p>
          <a:p>
            <a:pPr lvl="0"/>
            <a:r>
              <a:rPr lang="nl-BE" sz="1600" dirty="0" smtClean="0">
                <a:solidFill>
                  <a:schemeClr val="tx1">
                    <a:lumMod val="75000"/>
                  </a:schemeClr>
                </a:solidFill>
              </a:rPr>
              <a:t>owners</a:t>
            </a:r>
            <a:r>
              <a:rPr lang="nl-BE" dirty="0" smtClean="0"/>
              <a:t> </a:t>
            </a:r>
            <a:endParaRPr lang="nl-BE" sz="1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Organisatie van de G-Cloud</a:t>
            </a:r>
            <a:endParaRPr lang="nl-BE" dirty="0"/>
          </a:p>
        </p:txBody>
      </p: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3711995582"/>
              </p:ext>
            </p:extLst>
          </p:nvPr>
        </p:nvGraphicFramePr>
        <p:xfrm>
          <a:off x="1880753" y="961330"/>
          <a:ext cx="6816080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Slide Number Placeholder 2"/>
          <p:cNvSpPr txBox="1">
            <a:spLocks/>
          </p:cNvSpPr>
          <p:nvPr/>
        </p:nvSpPr>
        <p:spPr>
          <a:xfrm>
            <a:off x="8482846" y="6536343"/>
            <a:ext cx="481642" cy="216000"/>
          </a:xfrm>
          <a:prstGeom prst="rect">
            <a:avLst/>
          </a:prstGeom>
        </p:spPr>
        <p:txBody>
          <a:bodyPr rIns="3600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3B540AB-6939-4937-A918-1D15FF1C7CE3}" type="slidenum">
              <a:rPr lang="nl-BE" sz="1000" smtClean="0"/>
              <a:pPr/>
              <a:t>42</a:t>
            </a:fld>
            <a:endParaRPr lang="nl-BE" sz="1000" dirty="0"/>
          </a:p>
        </p:txBody>
      </p:sp>
    </p:spTree>
    <p:extLst>
      <p:ext uri="{BB962C8B-B14F-4D97-AF65-F5344CB8AC3E}">
        <p14:creationId xmlns:p14="http://schemas.microsoft.com/office/powerpoint/2010/main" val="159629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</a:t>
            </a:r>
            <a:r>
              <a:rPr lang="nl-BE" dirty="0"/>
              <a:t>C</a:t>
            </a:r>
            <a:r>
              <a:rPr lang="nl-BE" dirty="0" smtClean="0"/>
              <a:t>loud organisatie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1089660"/>
            <a:ext cx="4834880" cy="52654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 smtClean="0"/>
              <a:t>G-Cloud Strategic Board : strategische aansturing door topambtenaren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G-Cloud Operations &amp; </a:t>
            </a:r>
            <a:r>
              <a:rPr lang="nl-BE" dirty="0" err="1" smtClean="0"/>
              <a:t>Programme</a:t>
            </a:r>
            <a:r>
              <a:rPr lang="nl-BE" dirty="0" smtClean="0"/>
              <a:t> Board:</a:t>
            </a:r>
          </a:p>
          <a:p>
            <a:pPr marL="0" indent="0">
              <a:buNone/>
            </a:pPr>
            <a:r>
              <a:rPr lang="nl-BE" dirty="0" err="1" smtClean="0"/>
              <a:t>CIO’s</a:t>
            </a:r>
            <a:r>
              <a:rPr lang="nl-BE" dirty="0" smtClean="0"/>
              <a:t> voor operationele aansturing</a:t>
            </a:r>
          </a:p>
          <a:p>
            <a:pPr lvl="1"/>
            <a:endParaRPr lang="nl-BE" dirty="0" smtClean="0"/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>
                <a:solidFill>
                  <a:srgbClr val="364C9D"/>
                </a:solidFill>
              </a:rPr>
              <a:pPr/>
              <a:t>43</a:t>
            </a:fld>
            <a:endParaRPr lang="en-GB" dirty="0">
              <a:solidFill>
                <a:srgbClr val="364C9D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196752"/>
            <a:ext cx="2887119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hasseurs ardenna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25" y="3917515"/>
            <a:ext cx="2880829" cy="192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20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</a:t>
            </a:r>
            <a:r>
              <a:rPr lang="nl-BE" dirty="0"/>
              <a:t>C</a:t>
            </a:r>
            <a:r>
              <a:rPr lang="nl-BE" dirty="0" smtClean="0"/>
              <a:t>loud organisatie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1089660"/>
            <a:ext cx="4834880" cy="52654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Concrete technische projecten</a:t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Interinstitutionele samenwerking in specifieke projecten</a:t>
            </a:r>
          </a:p>
          <a:p>
            <a:pPr marL="457200" lvl="1" indent="0">
              <a:buNone/>
            </a:pPr>
            <a:r>
              <a:rPr lang="nl-BE" dirty="0"/>
              <a:t>a</a:t>
            </a:r>
            <a:r>
              <a:rPr lang="nl-BE" dirty="0" smtClean="0"/>
              <a:t>fhankelijk </a:t>
            </a:r>
            <a:r>
              <a:rPr lang="nl-BE" dirty="0" smtClean="0"/>
              <a:t>van interesse en engagement van overheidsdiensten</a:t>
            </a:r>
          </a:p>
          <a:p>
            <a:pPr lvl="1"/>
            <a:endParaRPr lang="nl-BE" dirty="0" smtClean="0"/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>
                <a:solidFill>
                  <a:srgbClr val="364C9D"/>
                </a:solidFill>
              </a:rPr>
              <a:pPr/>
              <a:t>44</a:t>
            </a:fld>
            <a:endParaRPr lang="en-GB" dirty="0">
              <a:solidFill>
                <a:srgbClr val="364C9D"/>
              </a:solidFill>
            </a:endParaRPr>
          </a:p>
        </p:txBody>
      </p:sp>
      <p:pic>
        <p:nvPicPr>
          <p:cNvPr id="3074" name="Picture 2" descr="C:\Users\JV\Downloads\office-8756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248165" cy="229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V\Downloads\board-780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926810"/>
            <a:ext cx="3248164" cy="229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17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Rôle du G-Cloud Strategic Board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BE" smtClean="0"/>
              <a:t>F</a:t>
            </a:r>
            <a:r>
              <a:rPr lang="fr-BE" smtClean="0"/>
              <a:t>ixe la vision G-Cloud</a:t>
            </a:r>
          </a:p>
          <a:p>
            <a:r>
              <a:rPr lang="nl-BE" smtClean="0"/>
              <a:t>D</a:t>
            </a:r>
            <a:r>
              <a:rPr lang="nl-BE" smtClean="0"/>
              <a:t>étermine les priorités</a:t>
            </a:r>
          </a:p>
          <a:p>
            <a:r>
              <a:rPr lang="nl-BE" smtClean="0"/>
              <a:t>V</a:t>
            </a:r>
            <a:r>
              <a:rPr lang="nl-BE" smtClean="0"/>
              <a:t>eille à ce que chaque service G-Cloud soit proposé par un Service Owner disposant des compétences nécessaires</a:t>
            </a:r>
          </a:p>
          <a:p>
            <a:r>
              <a:rPr lang="fr-BE" smtClean="0"/>
              <a:t>S</a:t>
            </a:r>
            <a:r>
              <a:rPr lang="fr-BE" smtClean="0"/>
              <a:t>uit les services (disponibilité, performance, capacité) (SLA)</a:t>
            </a:r>
          </a:p>
          <a:p>
            <a:r>
              <a:rPr lang="fr-BE" smtClean="0"/>
              <a:t>V</a:t>
            </a:r>
            <a:r>
              <a:rPr lang="fr-BE" smtClean="0"/>
              <a:t>eille à une méthode d’imputation des coûts adaptée</a:t>
            </a:r>
          </a:p>
          <a:p>
            <a:r>
              <a:rPr lang="fr-BE" smtClean="0"/>
              <a:t>S</a:t>
            </a:r>
            <a:r>
              <a:rPr lang="fr-BE" smtClean="0"/>
              <a:t>uit le program management (‘projets’)</a:t>
            </a:r>
          </a:p>
          <a:p>
            <a:r>
              <a:rPr lang="fr-BE" smtClean="0"/>
              <a:t>A</a:t>
            </a:r>
            <a:r>
              <a:rPr lang="fr-BE" smtClean="0"/>
              <a:t>ssure la politique générale pour la façon dont les opérations doivent être proposées</a:t>
            </a:r>
          </a:p>
          <a:p>
            <a:r>
              <a:rPr lang="fr-BE" smtClean="0"/>
              <a:t>A</a:t>
            </a:r>
            <a:r>
              <a:rPr lang="fr-BE" smtClean="0"/>
              <a:t>pporte un input pour la politique ICT du gouvernement</a:t>
            </a:r>
          </a:p>
          <a:p>
            <a:r>
              <a:rPr lang="fr-BE" smtClean="0"/>
              <a:t>E</a:t>
            </a:r>
            <a:r>
              <a:rPr lang="fr-BE" smtClean="0"/>
              <a:t>xécute la politique ICT et rend compte au gouvernement</a:t>
            </a:r>
          </a:p>
          <a:p>
            <a:r>
              <a:rPr lang="fr-BE" smtClean="0"/>
              <a:t>L</a:t>
            </a:r>
            <a:r>
              <a:rPr lang="fr-BE" smtClean="0"/>
              <a:t>es membres rendent compte au Collège où ils siègent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1CD31-E5A6-4FC8-A578-C8035C66A6B7}" type="slidenum">
              <a:rPr lang="fr-BE" smtClean="0"/>
              <a:pPr/>
              <a:t>45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5257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899" y="137200"/>
            <a:ext cx="7658101" cy="656430"/>
          </a:xfrm>
        </p:spPr>
        <p:txBody>
          <a:bodyPr/>
          <a:lstStyle/>
          <a:p>
            <a:pPr lvl="0"/>
            <a:r>
              <a:rPr lang="nl-BE" sz="3000" dirty="0" err="1" smtClean="0"/>
              <a:t>Rôle</a:t>
            </a:r>
            <a:r>
              <a:rPr lang="nl-BE" sz="3000" dirty="0" smtClean="0"/>
              <a:t> du G-Cloud Operations &amp; </a:t>
            </a:r>
            <a:r>
              <a:rPr lang="nl-BE" sz="3000" dirty="0" err="1" smtClean="0"/>
              <a:t>Programme</a:t>
            </a:r>
            <a:r>
              <a:rPr lang="nl-BE" sz="3000" dirty="0" smtClean="0"/>
              <a:t> Board</a:t>
            </a:r>
            <a:endParaRPr lang="nl-BE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smtClean="0"/>
              <a:t>F</a:t>
            </a:r>
            <a:r>
              <a:rPr lang="fr-FR" smtClean="0"/>
              <a:t>ournit l’input nécessaire au G-Cloud Strategic Board</a:t>
            </a:r>
          </a:p>
          <a:p>
            <a:r>
              <a:rPr lang="fr-FR" smtClean="0"/>
              <a:t>C</a:t>
            </a:r>
            <a:r>
              <a:rPr lang="fr-FR" smtClean="0"/>
              <a:t>oncrétise les priorités qui y sont fixées dans le respect des SLA</a:t>
            </a:r>
          </a:p>
          <a:p>
            <a:r>
              <a:rPr lang="fr-FR" smtClean="0"/>
              <a:t>E</a:t>
            </a:r>
            <a:r>
              <a:rPr lang="fr-FR" smtClean="0"/>
              <a:t>met des propositions d’attribution des services G-Cloud à un ‘service owner’</a:t>
            </a:r>
          </a:p>
          <a:p>
            <a:r>
              <a:rPr lang="fr-FR" smtClean="0"/>
              <a:t>D</a:t>
            </a:r>
            <a:r>
              <a:rPr lang="fr-FR" smtClean="0"/>
              <a:t>étermine les caractéristiques, l’architecture et la sécurité des services fournis</a:t>
            </a:r>
          </a:p>
          <a:p>
            <a:r>
              <a:rPr lang="fr-FR" smtClean="0"/>
              <a:t>G</a:t>
            </a:r>
            <a:r>
              <a:rPr lang="fr-FR" smtClean="0"/>
              <a:t>ère le catalogue des services</a:t>
            </a:r>
          </a:p>
          <a:p>
            <a:r>
              <a:rPr lang="fr-FR" smtClean="0"/>
              <a:t>D</a:t>
            </a:r>
            <a:r>
              <a:rPr lang="fr-FR" smtClean="0"/>
              <a:t>étermine le calendrier des cahiers des charges</a:t>
            </a:r>
          </a:p>
          <a:p>
            <a:r>
              <a:rPr lang="fr-FR" smtClean="0"/>
              <a:t>E</a:t>
            </a:r>
            <a:r>
              <a:rPr lang="fr-FR" smtClean="0"/>
              <a:t>xécute le program management </a:t>
            </a:r>
          </a:p>
          <a:p>
            <a:r>
              <a:rPr lang="fr-FR" smtClean="0"/>
              <a:t>A</a:t>
            </a:r>
            <a:r>
              <a:rPr lang="fr-FR" smtClean="0"/>
              <a:t>ssure la gestion RH d’encadrement des collaborateurs qui travaillent pour les différents services G-Cloud</a:t>
            </a:r>
          </a:p>
          <a:p>
            <a:r>
              <a:rPr lang="fr-FR" smtClean="0"/>
              <a:t>R</a:t>
            </a:r>
            <a:r>
              <a:rPr lang="fr-FR" smtClean="0"/>
              <a:t>end compte aux collègues du SIT (directeurs IT)</a:t>
            </a:r>
          </a:p>
          <a:p>
            <a:endParaRPr lang="nl-BE" smtClean="0"/>
          </a:p>
          <a:p>
            <a:endParaRPr lang="nl-BE" smtClean="0"/>
          </a:p>
          <a:p>
            <a:endParaRPr lang="nl-BE" smtClean="0"/>
          </a:p>
          <a:p>
            <a:endParaRPr lang="nl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1CD31-E5A6-4FC8-A578-C8035C66A6B7}" type="slidenum">
              <a:rPr lang="fr-FR" smtClean="0"/>
              <a:pPr/>
              <a:t>46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8344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Gestion</a:t>
            </a:r>
            <a:r>
              <a:rPr lang="nl-BE" dirty="0" smtClean="0"/>
              <a:t> du changement</a:t>
            </a:r>
            <a:endParaRPr lang="fr-BE" dirty="0"/>
          </a:p>
        </p:txBody>
      </p:sp>
      <p:pic>
        <p:nvPicPr>
          <p:cNvPr id="5" name="Picture 4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1121494"/>
            <a:ext cx="6184900" cy="540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5471B662-E07F-4B45-AF7C-5436FF003ECE}" type="slidenum">
              <a:rPr lang="en-GB" smtClean="0">
                <a:solidFill>
                  <a:srgbClr val="364C9D"/>
                </a:solidFill>
              </a:rPr>
              <a:pPr/>
              <a:t>47</a:t>
            </a:fld>
            <a:endParaRPr lang="en-GB" dirty="0">
              <a:solidFill>
                <a:srgbClr val="364C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2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G-Cloud - </a:t>
            </a:r>
            <a:r>
              <a:rPr lang="nl-BE" dirty="0" err="1"/>
              <a:t>Aspects</a:t>
            </a:r>
            <a:r>
              <a:rPr lang="nl-BE" dirty="0"/>
              <a:t> financiers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Le coût d’un service </a:t>
            </a:r>
            <a:r>
              <a:rPr lang="fr-BE" dirty="0" smtClean="0"/>
              <a:t>est</a:t>
            </a:r>
            <a:endParaRPr lang="fr-BE" dirty="0"/>
          </a:p>
          <a:p>
            <a:pPr lvl="1"/>
            <a:r>
              <a:rPr lang="fr-BE" dirty="0"/>
              <a:t>soit à charge de l’institution qui en est </a:t>
            </a:r>
            <a:r>
              <a:rPr lang="fr-BE" dirty="0" smtClean="0"/>
              <a:t>responsable</a:t>
            </a:r>
            <a:endParaRPr lang="fr-BE" dirty="0"/>
          </a:p>
          <a:p>
            <a:pPr lvl="1"/>
            <a:r>
              <a:rPr lang="fr-BE" dirty="0"/>
              <a:t>soit reparti entre les </a:t>
            </a:r>
            <a:r>
              <a:rPr lang="fr-BE" dirty="0" smtClean="0"/>
              <a:t>clients </a:t>
            </a:r>
            <a:r>
              <a:rPr lang="fr-BE" dirty="0"/>
              <a:t>du </a:t>
            </a:r>
            <a:r>
              <a:rPr lang="fr-BE" dirty="0" smtClean="0"/>
              <a:t>service</a:t>
            </a:r>
            <a:endParaRPr lang="fr-BE" dirty="0"/>
          </a:p>
          <a:p>
            <a:r>
              <a:rPr lang="nl-BE" dirty="0"/>
              <a:t>Services G-Cloud </a:t>
            </a:r>
            <a:r>
              <a:rPr lang="nl-BE" dirty="0" err="1"/>
              <a:t>économiques</a:t>
            </a:r>
            <a:r>
              <a:rPr lang="nl-BE" dirty="0"/>
              <a:t> par rapport à </a:t>
            </a:r>
            <a:r>
              <a:rPr lang="nl-BE" dirty="0" err="1"/>
              <a:t>une</a:t>
            </a:r>
            <a:r>
              <a:rPr lang="nl-BE" dirty="0"/>
              <a:t> </a:t>
            </a:r>
            <a:r>
              <a:rPr lang="nl-BE" dirty="0" err="1"/>
              <a:t>implémentation</a:t>
            </a:r>
            <a:r>
              <a:rPr lang="nl-BE" dirty="0"/>
              <a:t> interne (</a:t>
            </a:r>
            <a:r>
              <a:rPr lang="nl-BE" b="1" dirty="0"/>
              <a:t>TCO</a:t>
            </a:r>
            <a:r>
              <a:rPr lang="nl-BE" dirty="0"/>
              <a:t> - Total </a:t>
            </a:r>
            <a:r>
              <a:rPr lang="nl-BE" dirty="0" err="1"/>
              <a:t>Cost</a:t>
            </a:r>
            <a:r>
              <a:rPr lang="nl-BE" dirty="0"/>
              <a:t> of </a:t>
            </a:r>
            <a:r>
              <a:rPr lang="nl-BE" dirty="0" err="1"/>
              <a:t>Ownership</a:t>
            </a:r>
            <a:r>
              <a:rPr lang="nl-BE" dirty="0"/>
              <a:t>)</a:t>
            </a:r>
          </a:p>
          <a:p>
            <a:pPr lvl="1"/>
            <a:r>
              <a:rPr lang="nl-BE" dirty="0" err="1"/>
              <a:t>c</a:t>
            </a:r>
            <a:r>
              <a:rPr lang="nl-BE" dirty="0" err="1" smtClean="0"/>
              <a:t>alcul</a:t>
            </a:r>
            <a:r>
              <a:rPr lang="nl-BE" dirty="0" smtClean="0"/>
              <a:t> </a:t>
            </a:r>
            <a:r>
              <a:rPr lang="nl-BE" dirty="0"/>
              <a:t>du TCO complet </a:t>
            </a:r>
            <a:r>
              <a:rPr lang="nl-BE" dirty="0" err="1"/>
              <a:t>difficile</a:t>
            </a:r>
            <a:r>
              <a:rPr lang="nl-BE" b="1" dirty="0"/>
              <a:t> </a:t>
            </a:r>
          </a:p>
          <a:p>
            <a:r>
              <a:rPr lang="nl-BE" dirty="0"/>
              <a:t>Le plus </a:t>
            </a:r>
            <a:r>
              <a:rPr lang="nl-BE" dirty="0" err="1"/>
              <a:t>possible</a:t>
            </a:r>
            <a:r>
              <a:rPr lang="nl-BE" dirty="0"/>
              <a:t> </a:t>
            </a:r>
            <a:r>
              <a:rPr lang="fr-BE" dirty="0"/>
              <a:t>‘</a:t>
            </a:r>
            <a:r>
              <a:rPr lang="nl-BE" b="1" dirty="0" err="1" smtClean="0"/>
              <a:t>pay-for-use</a:t>
            </a:r>
            <a:r>
              <a:rPr lang="nl-BE" b="1" dirty="0" smtClean="0"/>
              <a:t>’</a:t>
            </a:r>
            <a:endParaRPr lang="fr-B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48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378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G-Cloud - Ressources humaines</a:t>
            </a:r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mtClean="0"/>
              <a:t>3500 collaborateurs avec un profil IT au sein de l’État fédéral</a:t>
            </a:r>
          </a:p>
          <a:p>
            <a:r>
              <a:rPr lang="fr-FR" smtClean="0"/>
              <a:t>War-for-talent et pyramide des âges inversée</a:t>
            </a:r>
          </a:p>
          <a:p>
            <a:r>
              <a:rPr lang="fr-FR" smtClean="0"/>
              <a:t>Organisation à frais partagés</a:t>
            </a:r>
          </a:p>
          <a:p>
            <a:r>
              <a:rPr lang="fr-FR" smtClean="0"/>
              <a:t>Impact sur les collaborateurs ICT : shift de travail de routine vers la création des solutions novatrices</a:t>
            </a:r>
          </a:p>
          <a:p>
            <a:r>
              <a:rPr lang="fr-FR" smtClean="0"/>
              <a:t>Réalisation des projets en utilisant des ‘Tiger Teams’, des équipes virtuelles contenant des experts des différentes institutions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fr-FR" smtClean="0"/>
              <a:pPr/>
              <a:t>49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088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38100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Trends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5</a:t>
            </a:fld>
            <a:endParaRPr lang="nl-BE" dirty="0"/>
          </a:p>
        </p:txBody>
      </p:sp>
      <p:sp>
        <p:nvSpPr>
          <p:cNvPr id="7" name="Rectangle 6"/>
          <p:cNvSpPr/>
          <p:nvPr/>
        </p:nvSpPr>
        <p:spPr>
          <a:xfrm>
            <a:off x="143347" y="4293096"/>
            <a:ext cx="3312368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BE" sz="2400" dirty="0" smtClean="0"/>
              <a:t>Betrouwbaar</a:t>
            </a:r>
          </a:p>
          <a:p>
            <a:r>
              <a:rPr lang="nl-BE" sz="2400" dirty="0" smtClean="0"/>
              <a:t>Price / performance</a:t>
            </a:r>
          </a:p>
          <a:p>
            <a:r>
              <a:rPr lang="nl-BE" sz="2400" dirty="0" smtClean="0"/>
              <a:t>Planning</a:t>
            </a:r>
          </a:p>
          <a:p>
            <a:r>
              <a:rPr lang="nl-BE" sz="2400" dirty="0" smtClean="0"/>
              <a:t>Standaardprocessen</a:t>
            </a:r>
            <a:endParaRPr lang="nl-BE" sz="2400" dirty="0"/>
          </a:p>
          <a:p>
            <a:r>
              <a:rPr lang="nl-BE" sz="2400" dirty="0"/>
              <a:t>Lange cyclus</a:t>
            </a:r>
          </a:p>
        </p:txBody>
      </p:sp>
      <p:sp>
        <p:nvSpPr>
          <p:cNvPr id="9" name="Rectangle 8"/>
          <p:cNvSpPr/>
          <p:nvPr/>
        </p:nvSpPr>
        <p:spPr>
          <a:xfrm>
            <a:off x="962603" y="3709243"/>
            <a:ext cx="1673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800" b="1" dirty="0"/>
              <a:t>Marathon</a:t>
            </a:r>
            <a:endParaRPr lang="nl-BE" sz="2800" dirty="0"/>
          </a:p>
        </p:txBody>
      </p:sp>
      <p:sp>
        <p:nvSpPr>
          <p:cNvPr id="11" name="Rectangle 10"/>
          <p:cNvSpPr/>
          <p:nvPr/>
        </p:nvSpPr>
        <p:spPr>
          <a:xfrm>
            <a:off x="6047656" y="1556792"/>
            <a:ext cx="3060848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BE" sz="2400" dirty="0" err="1" smtClean="0"/>
              <a:t>Agiliteit</a:t>
            </a:r>
            <a:endParaRPr lang="nl-BE" sz="2400" dirty="0" smtClean="0"/>
          </a:p>
          <a:p>
            <a:r>
              <a:rPr lang="nl-BE" sz="2400" dirty="0" smtClean="0"/>
              <a:t>Gebruikersgericht</a:t>
            </a:r>
          </a:p>
          <a:p>
            <a:r>
              <a:rPr lang="nl-BE" sz="2400" dirty="0" smtClean="0"/>
              <a:t>Continue wijzigingen</a:t>
            </a:r>
          </a:p>
          <a:p>
            <a:r>
              <a:rPr lang="nl-BE" sz="2400" dirty="0" smtClean="0"/>
              <a:t>Nieuw / onzekerheden</a:t>
            </a:r>
          </a:p>
          <a:p>
            <a:r>
              <a:rPr lang="nl-BE" sz="2400" dirty="0" smtClean="0"/>
              <a:t>Korte cycli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39374" y="1021244"/>
            <a:ext cx="10774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800" b="1" dirty="0" smtClean="0">
                <a:solidFill>
                  <a:srgbClr val="92D050"/>
                </a:solidFill>
              </a:rPr>
              <a:t>Sprint</a:t>
            </a:r>
            <a:endParaRPr lang="nl-BE" sz="2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50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G-Cloud - Sécurité et </a:t>
            </a:r>
            <a:r>
              <a:rPr lang="fr-BE" dirty="0" err="1"/>
              <a:t>policies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Eléments cruciaux du G-Cloud</a:t>
            </a:r>
          </a:p>
          <a:p>
            <a:pPr lvl="1"/>
            <a:r>
              <a:rPr lang="fr-BE" dirty="0"/>
              <a:t>mutualisation des services</a:t>
            </a:r>
          </a:p>
          <a:p>
            <a:pPr lvl="1"/>
            <a:r>
              <a:rPr lang="fr-BE" dirty="0"/>
              <a:t>couverture des risques</a:t>
            </a:r>
          </a:p>
          <a:p>
            <a:r>
              <a:rPr lang="fr-BE" dirty="0"/>
              <a:t>Non orienté vers des use cases spécifiques </a:t>
            </a:r>
            <a:br>
              <a:rPr lang="fr-BE" dirty="0"/>
            </a:br>
            <a:r>
              <a:rPr lang="fr-BE" dirty="0"/>
              <a:t>(ex. sûreté de l’État...)</a:t>
            </a:r>
          </a:p>
          <a:p>
            <a:r>
              <a:rPr lang="fr-BE" dirty="0"/>
              <a:t>Security </a:t>
            </a:r>
            <a:r>
              <a:rPr lang="fr-BE" dirty="0" err="1"/>
              <a:t>framework</a:t>
            </a:r>
            <a:r>
              <a:rPr lang="fr-BE" dirty="0"/>
              <a:t> conforme aux standards</a:t>
            </a:r>
          </a:p>
          <a:p>
            <a:r>
              <a:rPr lang="fr-BE" dirty="0"/>
              <a:t>Projet G-Cloud &lt;-&gt; besoins au niveau de la sécurité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50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7718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V\Downloads\project-3632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655" y="2780928"/>
            <a:ext cx="4062833" cy="2872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BE" dirty="0"/>
              <a:t>Identification d’un besoin concret d’une institution </a:t>
            </a:r>
            <a:r>
              <a:rPr lang="fr-BE" dirty="0">
                <a:sym typeface="Wingdings" panose="05000000000000000000" pitchFamily="2" charset="2"/>
              </a:rPr>
              <a:t> est-ce une mutualisation possible ?</a:t>
            </a:r>
          </a:p>
          <a:p>
            <a:r>
              <a:rPr lang="fr-BE" dirty="0">
                <a:sym typeface="Wingdings" panose="05000000000000000000" pitchFamily="2" charset="2"/>
              </a:rPr>
              <a:t>Intérêt des CIO ?</a:t>
            </a:r>
          </a:p>
          <a:p>
            <a:r>
              <a:rPr lang="fr-BE" dirty="0">
                <a:sym typeface="Wingdings" panose="05000000000000000000" pitchFamily="2" charset="2"/>
              </a:rPr>
              <a:t>Composition d’un groupe de projet </a:t>
            </a:r>
            <a:br>
              <a:rPr lang="fr-BE" dirty="0">
                <a:sym typeface="Wingdings" panose="05000000000000000000" pitchFamily="2" charset="2"/>
              </a:rPr>
            </a:br>
            <a:r>
              <a:rPr lang="fr-BE" dirty="0">
                <a:sym typeface="Wingdings" panose="05000000000000000000" pitchFamily="2" charset="2"/>
              </a:rPr>
              <a:t>interinstitutionnel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définition du scope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méthodologie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coûts / bénéfices</a:t>
            </a:r>
          </a:p>
          <a:p>
            <a:r>
              <a:rPr lang="fr-BE" dirty="0">
                <a:sym typeface="Wingdings" panose="05000000000000000000" pitchFamily="2" charset="2"/>
              </a:rPr>
              <a:t>Réalisation du projet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devis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développement ‘</a:t>
            </a:r>
            <a:r>
              <a:rPr lang="fr-BE" dirty="0" smtClean="0">
                <a:sym typeface="Wingdings" panose="05000000000000000000" pitchFamily="2" charset="2"/>
              </a:rPr>
              <a:t>in-house’</a:t>
            </a:r>
            <a:endParaRPr lang="fr-BE" dirty="0">
              <a:sym typeface="Wingdings" panose="05000000000000000000" pitchFamily="2" charset="2"/>
            </a:endParaRPr>
          </a:p>
          <a:p>
            <a:pPr lvl="1"/>
            <a:r>
              <a:rPr lang="fr-BE" dirty="0">
                <a:sym typeface="Wingdings" panose="05000000000000000000" pitchFamily="2" charset="2"/>
              </a:rPr>
              <a:t>ou une combinaison des deux</a:t>
            </a:r>
            <a:endParaRPr lang="fr-BE" dirty="0"/>
          </a:p>
          <a:p>
            <a:r>
              <a:rPr lang="fr-BE" dirty="0"/>
              <a:t>! Transition mode projet -&gt; service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Réalisation des projets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51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334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Approvisionnement partagé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BE" dirty="0"/>
              <a:t>Collaboration concernant les marchés publics</a:t>
            </a:r>
          </a:p>
          <a:p>
            <a:pPr lvl="1"/>
            <a:r>
              <a:rPr lang="fr-BE" dirty="0"/>
              <a:t>j</a:t>
            </a:r>
            <a:r>
              <a:rPr lang="fr-BE" dirty="0" smtClean="0"/>
              <a:t>uridique </a:t>
            </a:r>
            <a:r>
              <a:rPr lang="fr-BE" dirty="0"/>
              <a:t>: clause de centrale des marchés</a:t>
            </a:r>
          </a:p>
          <a:p>
            <a:pPr lvl="1"/>
            <a:r>
              <a:rPr lang="fr-BE" dirty="0" smtClean="0"/>
              <a:t>savoir-faire </a:t>
            </a:r>
            <a:r>
              <a:rPr lang="fr-BE" dirty="0"/>
              <a:t>: achat ICT spécialisé</a:t>
            </a:r>
          </a:p>
          <a:p>
            <a:pPr lvl="1"/>
            <a:r>
              <a:rPr lang="fr-BE" dirty="0"/>
              <a:t>s</a:t>
            </a:r>
            <a:r>
              <a:rPr lang="fr-BE" dirty="0" smtClean="0"/>
              <a:t>implicité </a:t>
            </a:r>
            <a:r>
              <a:rPr lang="fr-BE" dirty="0"/>
              <a:t>: moins de charge administrative pour le secteur privé et l’État</a:t>
            </a:r>
          </a:p>
          <a:p>
            <a:pPr lvl="1"/>
            <a:r>
              <a:rPr lang="fr-BE" dirty="0"/>
              <a:t>p</a:t>
            </a:r>
            <a:r>
              <a:rPr lang="fr-BE" dirty="0" smtClean="0"/>
              <a:t>ossibilité </a:t>
            </a:r>
            <a:r>
              <a:rPr lang="fr-BE" dirty="0"/>
              <a:t>d’accélérer les achats et d’éviter des doubles procédures de cahiers des charges</a:t>
            </a:r>
          </a:p>
          <a:p>
            <a:pPr lvl="1"/>
            <a:r>
              <a:rPr lang="fr-BE" dirty="0"/>
              <a:t>r</a:t>
            </a:r>
            <a:r>
              <a:rPr lang="fr-BE" dirty="0" smtClean="0"/>
              <a:t>éductions </a:t>
            </a:r>
            <a:r>
              <a:rPr lang="fr-BE" dirty="0"/>
              <a:t>de prix grâce au volume</a:t>
            </a:r>
          </a:p>
          <a:p>
            <a:r>
              <a:rPr lang="fr-BE" dirty="0"/>
              <a:t>Licences logicielles </a:t>
            </a:r>
          </a:p>
          <a:p>
            <a:pPr lvl="1"/>
            <a:r>
              <a:rPr lang="fr-BE" dirty="0"/>
              <a:t>n</a:t>
            </a:r>
            <a:r>
              <a:rPr lang="fr-BE" dirty="0" smtClean="0"/>
              <a:t>égociations </a:t>
            </a:r>
            <a:r>
              <a:rPr lang="fr-BE" dirty="0"/>
              <a:t>avec les fournisseurs</a:t>
            </a:r>
          </a:p>
          <a:p>
            <a:pPr lvl="1"/>
            <a:r>
              <a:rPr lang="fr-BE" dirty="0"/>
              <a:t>é</a:t>
            </a:r>
            <a:r>
              <a:rPr lang="fr-BE" dirty="0" smtClean="0"/>
              <a:t>change </a:t>
            </a:r>
            <a:r>
              <a:rPr lang="fr-BE" dirty="0"/>
              <a:t>des licences inutilisées</a:t>
            </a:r>
          </a:p>
          <a:p>
            <a:pPr lvl="1"/>
            <a:endParaRPr lang="nl-BE" dirty="0" smtClean="0"/>
          </a:p>
          <a:p>
            <a:pPr lvl="1"/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fr-BE" smtClean="0"/>
              <a:pPr/>
              <a:t>52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3353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Agenda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5832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nl-BE" dirty="0" smtClean="0"/>
              <a:t>Context</a:t>
            </a:r>
            <a:endParaRPr lang="nl-BE" dirty="0"/>
          </a:p>
          <a:p>
            <a:pPr>
              <a:buFont typeface="Wingdings" panose="05000000000000000000" pitchFamily="2" charset="2"/>
              <a:buChar char="ü"/>
            </a:pPr>
            <a:r>
              <a:rPr lang="nl-BE" dirty="0" smtClean="0"/>
              <a:t>Cloud</a:t>
            </a:r>
          </a:p>
          <a:p>
            <a:pPr lvl="1"/>
            <a:r>
              <a:rPr lang="nl-BE" dirty="0" smtClean="0"/>
              <a:t>wat </a:t>
            </a:r>
            <a:r>
              <a:rPr lang="nl-BE" dirty="0" smtClean="0"/>
              <a:t>en soorten</a:t>
            </a:r>
          </a:p>
          <a:p>
            <a:pPr lvl="1"/>
            <a:r>
              <a:rPr lang="nl-BE" dirty="0"/>
              <a:t>e</a:t>
            </a:r>
            <a:r>
              <a:rPr lang="nl-BE" dirty="0" smtClean="0"/>
              <a:t>valuatie </a:t>
            </a:r>
            <a:r>
              <a:rPr lang="nl-BE" dirty="0" smtClean="0"/>
              <a:t>mogelijkheden publieke </a:t>
            </a:r>
            <a:r>
              <a:rPr lang="nl-BE" dirty="0" err="1" smtClean="0"/>
              <a:t>cloud</a:t>
            </a:r>
            <a:endParaRPr lang="nl-BE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nl-BE" dirty="0" smtClean="0"/>
              <a:t>G-Cloud</a:t>
            </a:r>
          </a:p>
          <a:p>
            <a:pPr lvl="1"/>
            <a:r>
              <a:rPr lang="nl-BE" dirty="0" smtClean="0"/>
              <a:t>wat ?</a:t>
            </a:r>
          </a:p>
          <a:p>
            <a:pPr lvl="1"/>
            <a:r>
              <a:rPr lang="nl-BE" dirty="0"/>
              <a:t>v</a:t>
            </a:r>
            <a:r>
              <a:rPr lang="nl-BE" dirty="0" smtClean="0"/>
              <a:t>oordelen en succesfactoren</a:t>
            </a:r>
          </a:p>
          <a:p>
            <a:pPr lvl="1"/>
            <a:r>
              <a:rPr lang="nl-BE" dirty="0" smtClean="0"/>
              <a:t>organisatie</a:t>
            </a:r>
          </a:p>
          <a:p>
            <a:pPr lvl="2"/>
            <a:r>
              <a:rPr lang="nl-BE" dirty="0" err="1" smtClean="0"/>
              <a:t>governance</a:t>
            </a:r>
            <a:endParaRPr lang="nl-BE" dirty="0" smtClean="0"/>
          </a:p>
          <a:p>
            <a:pPr lvl="2"/>
            <a:r>
              <a:rPr lang="nl-BE" dirty="0"/>
              <a:t>f</a:t>
            </a:r>
            <a:r>
              <a:rPr lang="nl-BE" dirty="0" smtClean="0"/>
              <a:t>inancieel</a:t>
            </a:r>
          </a:p>
          <a:p>
            <a:pPr lvl="2"/>
            <a:r>
              <a:rPr lang="nl-BE" dirty="0"/>
              <a:t>h</a:t>
            </a:r>
            <a:r>
              <a:rPr lang="nl-BE" dirty="0" smtClean="0"/>
              <a:t>uman resources</a:t>
            </a:r>
          </a:p>
          <a:p>
            <a:pPr lvl="2"/>
            <a:r>
              <a:rPr lang="nl-BE" dirty="0" smtClean="0"/>
              <a:t>veiligheid</a:t>
            </a:r>
          </a:p>
          <a:p>
            <a:pPr>
              <a:buFont typeface="Webdings" panose="05030102010509060703" pitchFamily="18" charset="2"/>
              <a:buChar char="@"/>
            </a:pPr>
            <a:r>
              <a:rPr lang="nl-BE" b="1" dirty="0" smtClean="0"/>
              <a:t>Impact van de G-Cloud</a:t>
            </a:r>
            <a:endParaRPr lang="nl-BE" b="1" dirty="0" smtClean="0"/>
          </a:p>
          <a:p>
            <a:r>
              <a:rPr lang="nl-BE" dirty="0" smtClean="0"/>
              <a:t>Overzicht van de G-Cloud-diensten en -projecten</a:t>
            </a:r>
          </a:p>
          <a:p>
            <a:r>
              <a:rPr lang="nl-BE" dirty="0" smtClean="0"/>
              <a:t>G-Cloud en Inspectie van Financiën</a:t>
            </a:r>
          </a:p>
          <a:p>
            <a:pPr marL="0" indent="0">
              <a:buNone/>
            </a:pPr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en-GB" smtClean="0"/>
              <a:pPr>
                <a:defRPr/>
              </a:pPr>
              <a:t>53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6252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 impact: voorbeelden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 smtClean="0"/>
              <a:t>Gecentraliseerde licentieonderhandelingen met Microsoft: extra kortingen bekomen op O365 licenties ( ~ 0,5M€ jaarlijks voordeel)</a:t>
            </a:r>
          </a:p>
          <a:p>
            <a:endParaRPr lang="nl-BE" dirty="0" smtClean="0"/>
          </a:p>
          <a:p>
            <a:r>
              <a:rPr lang="nl-BE" dirty="0" smtClean="0"/>
              <a:t>Schaalvergroting =&gt; dalende kostprijs G-Cloud diensten: </a:t>
            </a:r>
            <a:r>
              <a:rPr lang="nl-BE" dirty="0" err="1" smtClean="0"/>
              <a:t>compute</a:t>
            </a:r>
            <a:r>
              <a:rPr lang="nl-BE" dirty="0" smtClean="0"/>
              <a:t> -12%, storage -40% in 9 maanden tijd</a:t>
            </a:r>
          </a:p>
          <a:p>
            <a:endParaRPr lang="nl-BE" dirty="0" smtClean="0"/>
          </a:p>
          <a:p>
            <a:r>
              <a:rPr lang="nl-BE" dirty="0" smtClean="0"/>
              <a:t>Hergebruik van opdrachtencentrales op grote schaal </a:t>
            </a:r>
            <a:endParaRPr lang="fr-BE" dirty="0"/>
          </a:p>
        </p:txBody>
      </p:sp>
      <p:sp>
        <p:nvSpPr>
          <p:cNvPr id="5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 rIns="36000" bIns="0"/>
          <a:lstStyle/>
          <a:p>
            <a:fld id="{13B540AB-6939-4937-A918-1D15FF1C7CE3}" type="slidenum">
              <a:rPr lang="nl-BE"/>
              <a:pPr/>
              <a:t>54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6943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G-Cloud </a:t>
            </a:r>
            <a:r>
              <a:rPr lang="nl-BE" dirty="0" smtClean="0"/>
              <a:t>impact: voorbeelden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55</a:t>
            </a:fld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UCC</a:t>
            </a:r>
          </a:p>
          <a:p>
            <a:pPr lvl="1"/>
            <a:r>
              <a:rPr lang="nl-BE" dirty="0" smtClean="0"/>
              <a:t>Lokale voordelen: NWOW, betere/snellere communicatie tussen medewerkers</a:t>
            </a:r>
          </a:p>
          <a:p>
            <a:pPr lvl="1"/>
            <a:r>
              <a:rPr lang="nl-BE" dirty="0" smtClean="0"/>
              <a:t>Globale voordelen: standaardisatie, vlottere communicatie </a:t>
            </a:r>
            <a:r>
              <a:rPr lang="nl-BE" u="sng" dirty="0" smtClean="0"/>
              <a:t>tussen</a:t>
            </a:r>
            <a:r>
              <a:rPr lang="nl-BE" dirty="0" smtClean="0"/>
              <a:t> overheidsdiensten</a:t>
            </a:r>
          </a:p>
          <a:p>
            <a:endParaRPr lang="nl-BE" dirty="0" smtClean="0"/>
          </a:p>
          <a:p>
            <a:pPr lvl="1"/>
            <a:r>
              <a:rPr lang="nl-BE" dirty="0" smtClean="0"/>
              <a:t>Veel interesse: ONVA/RJV, FOD </a:t>
            </a:r>
            <a:r>
              <a:rPr lang="nl-BE" dirty="0"/>
              <a:t>SZ / SPF </a:t>
            </a:r>
            <a:r>
              <a:rPr lang="nl-BE" dirty="0" err="1"/>
              <a:t>Aff</a:t>
            </a:r>
            <a:r>
              <a:rPr lang="nl-BE" dirty="0"/>
              <a:t> </a:t>
            </a:r>
            <a:r>
              <a:rPr lang="nl-BE" dirty="0" err="1" smtClean="0"/>
              <a:t>Soc</a:t>
            </a:r>
            <a:r>
              <a:rPr lang="nl-BE" dirty="0" smtClean="0"/>
              <a:t>, INAMI </a:t>
            </a:r>
            <a:r>
              <a:rPr lang="nl-BE" dirty="0"/>
              <a:t>/ </a:t>
            </a:r>
            <a:r>
              <a:rPr lang="nl-BE" dirty="0" smtClean="0"/>
              <a:t>RIZIV, FOD WASO, FOD ECO, RSZ, CREG, </a:t>
            </a:r>
            <a:r>
              <a:rPr lang="nl-BE" dirty="0" err="1" smtClean="0"/>
              <a:t>Sigedis</a:t>
            </a:r>
            <a:r>
              <a:rPr lang="nl-BE" dirty="0" smtClean="0"/>
              <a:t>, RVA, </a:t>
            </a:r>
            <a:r>
              <a:rPr lang="nl-BE" dirty="0" err="1" smtClean="0"/>
              <a:t>Persopoint</a:t>
            </a:r>
            <a:r>
              <a:rPr lang="nl-BE" dirty="0" smtClean="0"/>
              <a:t>, </a:t>
            </a:r>
            <a:r>
              <a:rPr lang="nl-BE" dirty="0" err="1" smtClean="0"/>
              <a:t>Fedris</a:t>
            </a:r>
            <a:r>
              <a:rPr lang="nl-BE" dirty="0" smtClean="0"/>
              <a:t>, KSZ, Smals, ...</a:t>
            </a:r>
            <a:endParaRPr lang="nl-BE" dirty="0"/>
          </a:p>
          <a:p>
            <a:endParaRPr lang="nl-BE" dirty="0" smtClean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1900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G-Cloud: impact </a:t>
            </a:r>
            <a:r>
              <a:rPr lang="nl-BE" dirty="0" smtClean="0"/>
              <a:t>voor u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56</a:t>
            </a:fld>
            <a:endParaRPr lang="nl-BE" dirty="0"/>
          </a:p>
        </p:txBody>
      </p:sp>
      <p:sp>
        <p:nvSpPr>
          <p:cNvPr id="5" name="TextBox 4"/>
          <p:cNvSpPr txBox="1"/>
          <p:nvPr/>
        </p:nvSpPr>
        <p:spPr>
          <a:xfrm>
            <a:off x="1187624" y="2420888"/>
            <a:ext cx="2040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dirty="0" smtClean="0"/>
              <a:t>Gebruiker</a:t>
            </a:r>
            <a:endParaRPr lang="fr-BE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580112" y="2420887"/>
            <a:ext cx="2343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dirty="0" smtClean="0"/>
              <a:t>Leverancier</a:t>
            </a:r>
            <a:endParaRPr lang="fr-BE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719386" y="4736177"/>
            <a:ext cx="1580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dirty="0" smtClean="0"/>
              <a:t>Partner</a:t>
            </a:r>
            <a:endParaRPr lang="fr-BE" sz="36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509667" y="3429000"/>
            <a:ext cx="3878757" cy="195350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12579" y="3424039"/>
            <a:ext cx="3878757" cy="195350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491336" y="1196752"/>
            <a:ext cx="0" cy="222728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18" y="3212976"/>
            <a:ext cx="1270298" cy="64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79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G-Cloud: impact </a:t>
            </a:r>
            <a:r>
              <a:rPr lang="nl-BE" dirty="0"/>
              <a:t>voor u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57</a:t>
            </a:fld>
            <a:endParaRPr lang="nl-BE" dirty="0"/>
          </a:p>
        </p:txBody>
      </p:sp>
      <p:sp>
        <p:nvSpPr>
          <p:cNvPr id="5" name="TextBox 4"/>
          <p:cNvSpPr txBox="1"/>
          <p:nvPr/>
        </p:nvSpPr>
        <p:spPr>
          <a:xfrm>
            <a:off x="539551" y="1196752"/>
            <a:ext cx="1668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b="1" dirty="0" smtClean="0"/>
              <a:t>Gebruiker</a:t>
            </a:r>
            <a:endParaRPr lang="fr-BE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80112" y="2420887"/>
            <a:ext cx="2343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dirty="0" smtClean="0"/>
              <a:t>Leverancier</a:t>
            </a:r>
            <a:endParaRPr lang="fr-BE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719386" y="4736177"/>
            <a:ext cx="1580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dirty="0" smtClean="0"/>
              <a:t>Partner</a:t>
            </a:r>
            <a:endParaRPr lang="fr-BE" sz="36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509667" y="3429000"/>
            <a:ext cx="3878757" cy="195350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12579" y="3424039"/>
            <a:ext cx="3878757" cy="195350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491336" y="1196752"/>
            <a:ext cx="0" cy="222728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03460" y="1797784"/>
            <a:ext cx="2915926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BE" sz="2000" dirty="0" smtClean="0"/>
              <a:t>Consumeren van diensten</a:t>
            </a:r>
          </a:p>
          <a:p>
            <a:r>
              <a:rPr lang="nl-BE" sz="2000" dirty="0" smtClean="0"/>
              <a:t>Prijs / kwaliteit afweging</a:t>
            </a:r>
          </a:p>
          <a:p>
            <a:r>
              <a:rPr lang="nl-BE" sz="2000" dirty="0" smtClean="0"/>
              <a:t>Functionele match</a:t>
            </a:r>
          </a:p>
          <a:p>
            <a:r>
              <a:rPr lang="nl-BE" sz="2000" dirty="0" smtClean="0"/>
              <a:t>Synergie afweging</a:t>
            </a:r>
          </a:p>
          <a:p>
            <a:r>
              <a:rPr lang="nl-BE" sz="2000" dirty="0" smtClean="0"/>
              <a:t>IT strategie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18" y="3212976"/>
            <a:ext cx="1270298" cy="64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73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G-Cloud: impact </a:t>
            </a:r>
            <a:r>
              <a:rPr lang="nl-BE" dirty="0"/>
              <a:t>voor u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58</a:t>
            </a:fld>
            <a:endParaRPr lang="nl-BE" dirty="0"/>
          </a:p>
        </p:txBody>
      </p:sp>
      <p:sp>
        <p:nvSpPr>
          <p:cNvPr id="5" name="TextBox 4"/>
          <p:cNvSpPr txBox="1"/>
          <p:nvPr/>
        </p:nvSpPr>
        <p:spPr>
          <a:xfrm>
            <a:off x="1187624" y="2420888"/>
            <a:ext cx="2040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dirty="0" smtClean="0"/>
              <a:t>Gebruiker</a:t>
            </a:r>
            <a:endParaRPr lang="fr-BE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887069" y="1196752"/>
            <a:ext cx="1902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b="1" dirty="0" smtClean="0"/>
              <a:t>Leverancier</a:t>
            </a:r>
            <a:endParaRPr lang="fr-BE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19386" y="4736177"/>
            <a:ext cx="1580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dirty="0" smtClean="0"/>
              <a:t>Partner</a:t>
            </a:r>
            <a:endParaRPr lang="fr-BE" sz="36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509667" y="3429000"/>
            <a:ext cx="3878757" cy="195350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12579" y="3424039"/>
            <a:ext cx="3878757" cy="195350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491336" y="1196752"/>
            <a:ext cx="0" cy="222728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04048" y="1792823"/>
            <a:ext cx="3264484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BE" sz="2000" dirty="0" smtClean="0"/>
              <a:t>Aanbieden van diensten</a:t>
            </a:r>
          </a:p>
          <a:p>
            <a:r>
              <a:rPr lang="nl-BE" sz="2000" dirty="0" smtClean="0"/>
              <a:t>Competitieve prijs</a:t>
            </a:r>
          </a:p>
          <a:p>
            <a:r>
              <a:rPr lang="nl-BE" sz="2000" dirty="0" smtClean="0"/>
              <a:t>Evolutie</a:t>
            </a:r>
          </a:p>
          <a:p>
            <a:r>
              <a:rPr lang="nl-BE" sz="2000" dirty="0" smtClean="0"/>
              <a:t>Dienstverlening</a:t>
            </a:r>
          </a:p>
          <a:p>
            <a:r>
              <a:rPr lang="nl-BE" sz="2000" dirty="0" smtClean="0"/>
              <a:t>Synergie afweging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18" y="3212976"/>
            <a:ext cx="1270298" cy="64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89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G-Cloud: impact </a:t>
            </a:r>
            <a:r>
              <a:rPr lang="nl-BE" dirty="0"/>
              <a:t>voor u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59</a:t>
            </a:fld>
            <a:endParaRPr lang="nl-BE" dirty="0"/>
          </a:p>
        </p:txBody>
      </p:sp>
      <p:sp>
        <p:nvSpPr>
          <p:cNvPr id="5" name="TextBox 4"/>
          <p:cNvSpPr txBox="1"/>
          <p:nvPr/>
        </p:nvSpPr>
        <p:spPr>
          <a:xfrm>
            <a:off x="1187624" y="2420888"/>
            <a:ext cx="2040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dirty="0" smtClean="0"/>
              <a:t>Gebruiker</a:t>
            </a:r>
            <a:endParaRPr lang="fr-BE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580112" y="2420887"/>
            <a:ext cx="2343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dirty="0" smtClean="0"/>
              <a:t>Leverancier</a:t>
            </a:r>
            <a:endParaRPr lang="fr-BE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846682" y="4077627"/>
            <a:ext cx="1301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b="1" dirty="0" smtClean="0"/>
              <a:t>Partner</a:t>
            </a:r>
            <a:endParaRPr lang="fr-BE" sz="2800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509667" y="3429000"/>
            <a:ext cx="3878757" cy="195350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12579" y="3424039"/>
            <a:ext cx="3878757" cy="195350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491336" y="1196752"/>
            <a:ext cx="0" cy="222728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03110" y="4725144"/>
            <a:ext cx="2937042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BE" sz="2000" dirty="0" smtClean="0"/>
              <a:t>Samenwerking / synergie</a:t>
            </a:r>
          </a:p>
          <a:p>
            <a:r>
              <a:rPr lang="nl-BE" sz="2000" dirty="0" smtClean="0"/>
              <a:t>Klankbord voor evolutie</a:t>
            </a:r>
          </a:p>
          <a:p>
            <a:r>
              <a:rPr lang="nl-BE" sz="2000" dirty="0" smtClean="0"/>
              <a:t>Strategiebepaling</a:t>
            </a:r>
            <a:endParaRPr lang="fr-BE" sz="2000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18" y="3212976"/>
            <a:ext cx="1270298" cy="64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02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38100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Trends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6</a:t>
            </a:fld>
            <a:endParaRPr lang="nl-BE" dirty="0"/>
          </a:p>
        </p:txBody>
      </p:sp>
      <p:sp>
        <p:nvSpPr>
          <p:cNvPr id="9" name="Rectangle 8"/>
          <p:cNvSpPr/>
          <p:nvPr/>
        </p:nvSpPr>
        <p:spPr>
          <a:xfrm>
            <a:off x="1113571" y="4509120"/>
            <a:ext cx="1673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800" b="1" dirty="0"/>
              <a:t>Marathon</a:t>
            </a:r>
            <a:endParaRPr lang="nl-BE" sz="2800" dirty="0"/>
          </a:p>
        </p:txBody>
      </p:sp>
      <p:sp>
        <p:nvSpPr>
          <p:cNvPr id="12" name="Rectangle 11"/>
          <p:cNvSpPr/>
          <p:nvPr/>
        </p:nvSpPr>
        <p:spPr>
          <a:xfrm>
            <a:off x="6213180" y="1916832"/>
            <a:ext cx="10774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800" b="1" dirty="0" smtClean="0">
                <a:solidFill>
                  <a:srgbClr val="92D050"/>
                </a:solidFill>
              </a:rPr>
              <a:t>Sprint</a:t>
            </a:r>
            <a:endParaRPr lang="nl-BE" sz="2800" dirty="0">
              <a:solidFill>
                <a:srgbClr val="92D05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779390" y="1772816"/>
            <a:ext cx="3736826" cy="3781425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868144" y="5157192"/>
            <a:ext cx="792088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64088" y="5792688"/>
            <a:ext cx="261892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BE" dirty="0" smtClean="0"/>
              <a:t>We moeten beide kunnen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1014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Agenda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5832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nl-BE" dirty="0" smtClean="0"/>
              <a:t>Context</a:t>
            </a:r>
            <a:endParaRPr lang="nl-BE" dirty="0"/>
          </a:p>
          <a:p>
            <a:pPr>
              <a:buFont typeface="Wingdings" panose="05000000000000000000" pitchFamily="2" charset="2"/>
              <a:buChar char="ü"/>
            </a:pPr>
            <a:r>
              <a:rPr lang="nl-BE" dirty="0" smtClean="0"/>
              <a:t>Cloud</a:t>
            </a:r>
          </a:p>
          <a:p>
            <a:pPr lvl="1"/>
            <a:r>
              <a:rPr lang="nl-BE" dirty="0" smtClean="0"/>
              <a:t>wat </a:t>
            </a:r>
            <a:r>
              <a:rPr lang="nl-BE" dirty="0" smtClean="0"/>
              <a:t>en soorten</a:t>
            </a:r>
          </a:p>
          <a:p>
            <a:pPr lvl="1"/>
            <a:r>
              <a:rPr lang="nl-BE" dirty="0"/>
              <a:t>e</a:t>
            </a:r>
            <a:r>
              <a:rPr lang="nl-BE" dirty="0" smtClean="0"/>
              <a:t>valuatie </a:t>
            </a:r>
            <a:r>
              <a:rPr lang="nl-BE" dirty="0" smtClean="0"/>
              <a:t>mogelijkheden publieke </a:t>
            </a:r>
            <a:r>
              <a:rPr lang="nl-BE" dirty="0" err="1" smtClean="0"/>
              <a:t>cloud</a:t>
            </a:r>
            <a:endParaRPr lang="nl-BE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nl-BE" dirty="0" smtClean="0"/>
              <a:t>G-Cloud</a:t>
            </a:r>
          </a:p>
          <a:p>
            <a:pPr lvl="1"/>
            <a:r>
              <a:rPr lang="nl-BE" dirty="0" smtClean="0"/>
              <a:t>wat ?</a:t>
            </a:r>
          </a:p>
          <a:p>
            <a:pPr lvl="1"/>
            <a:r>
              <a:rPr lang="nl-BE" dirty="0"/>
              <a:t>v</a:t>
            </a:r>
            <a:r>
              <a:rPr lang="nl-BE" dirty="0" smtClean="0"/>
              <a:t>oordelen en succesfactoren</a:t>
            </a:r>
          </a:p>
          <a:p>
            <a:pPr lvl="1"/>
            <a:r>
              <a:rPr lang="nl-BE" dirty="0" smtClean="0"/>
              <a:t>organisatie</a:t>
            </a:r>
          </a:p>
          <a:p>
            <a:pPr lvl="2"/>
            <a:r>
              <a:rPr lang="nl-BE" dirty="0" err="1" smtClean="0"/>
              <a:t>governance</a:t>
            </a:r>
            <a:endParaRPr lang="nl-BE" dirty="0" smtClean="0"/>
          </a:p>
          <a:p>
            <a:pPr lvl="2"/>
            <a:r>
              <a:rPr lang="nl-BE" dirty="0"/>
              <a:t>f</a:t>
            </a:r>
            <a:r>
              <a:rPr lang="nl-BE" dirty="0" smtClean="0"/>
              <a:t>inancieel</a:t>
            </a:r>
          </a:p>
          <a:p>
            <a:pPr lvl="2"/>
            <a:r>
              <a:rPr lang="nl-BE" dirty="0"/>
              <a:t>h</a:t>
            </a:r>
            <a:r>
              <a:rPr lang="nl-BE" dirty="0" smtClean="0"/>
              <a:t>uman resources</a:t>
            </a:r>
          </a:p>
          <a:p>
            <a:pPr lvl="2"/>
            <a:r>
              <a:rPr lang="nl-BE" dirty="0" smtClean="0"/>
              <a:t>veiligheid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dirty="0" smtClean="0"/>
              <a:t>Impact van de G-Cloud</a:t>
            </a:r>
            <a:endParaRPr lang="nl-BE" dirty="0" smtClean="0"/>
          </a:p>
          <a:p>
            <a:pPr>
              <a:buFont typeface="Webdings" panose="05030102010509060703" pitchFamily="18" charset="2"/>
              <a:buChar char="@"/>
            </a:pPr>
            <a:r>
              <a:rPr lang="nl-BE" b="1" dirty="0" smtClean="0"/>
              <a:t>Overzicht van de G-Cloud-diensten en -projecten</a:t>
            </a:r>
          </a:p>
          <a:p>
            <a:r>
              <a:rPr lang="nl-BE" dirty="0" smtClean="0"/>
              <a:t>G-Cloud en Inspectie van Financiën</a:t>
            </a:r>
          </a:p>
          <a:p>
            <a:pPr marL="0" indent="0">
              <a:buNone/>
            </a:pPr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en-GB" smtClean="0"/>
              <a:pPr>
                <a:defRPr/>
              </a:pPr>
              <a:t>60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8613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3528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03648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796136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76256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956376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483768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580297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688215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1520" y="332656"/>
            <a:ext cx="8640960" cy="72008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3200" b="1" dirty="0" smtClean="0">
                <a:solidFill>
                  <a:schemeClr val="tx1"/>
                </a:solidFill>
              </a:rPr>
              <a:t>Businesstoepassingen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7504" y="1124744"/>
            <a:ext cx="9001000" cy="5328592"/>
          </a:xfrm>
          <a:prstGeom prst="roundRect">
            <a:avLst>
              <a:gd name="adj" fmla="val 2806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79512" y="5222620"/>
            <a:ext cx="8858784" cy="123071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nl-BE" sz="2800" b="1" dirty="0" smtClean="0">
                <a:solidFill>
                  <a:schemeClr val="tx2"/>
                </a:solidFill>
              </a:rPr>
              <a:t>Harde infrastructuur</a:t>
            </a:r>
            <a:endParaRPr lang="nl-BE" sz="2800" b="1" dirty="0">
              <a:solidFill>
                <a:schemeClr val="tx2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79512" y="3986921"/>
            <a:ext cx="8858784" cy="118817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nl-BE" sz="2800" b="1" dirty="0" smtClean="0">
                <a:solidFill>
                  <a:schemeClr val="tx2"/>
                </a:solidFill>
              </a:rPr>
              <a:t>Zachte infrastructuur</a:t>
            </a:r>
            <a:endParaRPr lang="nl-BE" sz="2800" b="1" dirty="0">
              <a:solidFill>
                <a:schemeClr val="tx2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1851" y="2429094"/>
            <a:ext cx="8858784" cy="15103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t"/>
          <a:lstStyle/>
          <a:p>
            <a:pPr algn="ctr"/>
            <a:r>
              <a:rPr lang="nl-BE" sz="2800" b="1" dirty="0" smtClean="0">
                <a:solidFill>
                  <a:schemeClr val="tx1"/>
                </a:solidFill>
              </a:rPr>
              <a:t>Platform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79512" y="1193394"/>
            <a:ext cx="8858784" cy="118817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t"/>
          <a:lstStyle/>
          <a:p>
            <a:pPr algn="ctr"/>
            <a:r>
              <a:rPr lang="nl-BE" sz="2800" b="1" dirty="0">
                <a:solidFill>
                  <a:schemeClr val="tx1"/>
                </a:solidFill>
              </a:rPr>
              <a:t>Standaardcomponenten en -toepassingen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915816" y="5913320"/>
            <a:ext cx="1563042" cy="396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dirty="0" err="1" smtClean="0">
                <a:solidFill>
                  <a:schemeClr val="tx1"/>
                </a:solidFill>
              </a:rPr>
              <a:t>Housing</a:t>
            </a:r>
            <a:endParaRPr lang="nl-BE" sz="14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75245" y="5913320"/>
            <a:ext cx="1684987" cy="396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dirty="0" smtClean="0">
                <a:solidFill>
                  <a:schemeClr val="tx1"/>
                </a:solidFill>
              </a:rPr>
              <a:t>LAN/WAN</a:t>
            </a:r>
            <a:endParaRPr lang="nl-BE" sz="1400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138496" y="5351377"/>
            <a:ext cx="1684987" cy="396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dirty="0" smtClean="0">
                <a:solidFill>
                  <a:schemeClr val="tx1"/>
                </a:solidFill>
              </a:rPr>
              <a:t>Network</a:t>
            </a:r>
            <a:endParaRPr lang="nl-BE" sz="1400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133681" y="5913320"/>
            <a:ext cx="1684987" cy="396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dirty="0" smtClean="0">
                <a:solidFill>
                  <a:schemeClr val="tx1"/>
                </a:solidFill>
              </a:rPr>
              <a:t>Storage</a:t>
            </a:r>
            <a:endParaRPr lang="nl-BE" sz="1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7544" y="1700872"/>
            <a:ext cx="1620000" cy="576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dirty="0" err="1" smtClean="0">
                <a:solidFill>
                  <a:schemeClr val="tx1"/>
                </a:solidFill>
              </a:rPr>
              <a:t>BabelFed</a:t>
            </a:r>
            <a:endParaRPr lang="nl-BE" sz="1400" dirty="0" smtClean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51529" y="1700872"/>
            <a:ext cx="1620000" cy="576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dirty="0">
                <a:solidFill>
                  <a:schemeClr val="tx1"/>
                </a:solidFill>
              </a:rPr>
              <a:t>ITSM</a:t>
            </a:r>
          </a:p>
          <a:p>
            <a:r>
              <a:rPr lang="nl-BE" sz="1400" dirty="0">
                <a:solidFill>
                  <a:schemeClr val="tx1"/>
                </a:solidFill>
              </a:rPr>
              <a:t>Service desk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835514" y="1700872"/>
            <a:ext cx="1620000" cy="576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dirty="0" smtClean="0">
                <a:solidFill>
                  <a:schemeClr val="tx1"/>
                </a:solidFill>
              </a:rPr>
              <a:t>Web Content Management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519499" y="1700872"/>
            <a:ext cx="1620000" cy="576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r>
              <a:rPr lang="nl-BE" sz="1400" dirty="0" err="1">
                <a:solidFill>
                  <a:schemeClr val="tx1"/>
                </a:solidFill>
              </a:rPr>
              <a:t>BeConnected</a:t>
            </a:r>
            <a:endParaRPr lang="nl-BE" sz="14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94579" y="4488592"/>
            <a:ext cx="2315491" cy="5245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rtlCol="0" anchor="ctr"/>
          <a:lstStyle/>
          <a:p>
            <a:r>
              <a:rPr lang="nl-BE" sz="1400" dirty="0" err="1" smtClean="0">
                <a:solidFill>
                  <a:schemeClr val="tx1"/>
                </a:solidFill>
              </a:rPr>
              <a:t>Unified</a:t>
            </a:r>
            <a:r>
              <a:rPr lang="nl-BE" sz="1400" dirty="0" smtClean="0">
                <a:solidFill>
                  <a:schemeClr val="tx1"/>
                </a:solidFill>
              </a:rPr>
              <a:t> Communications &amp; </a:t>
            </a:r>
            <a:r>
              <a:rPr lang="nl-BE" sz="1400" dirty="0" err="1" smtClean="0">
                <a:solidFill>
                  <a:schemeClr val="tx1"/>
                </a:solidFill>
              </a:rPr>
              <a:t>Collaboration</a:t>
            </a:r>
            <a:endParaRPr lang="nl-BE" sz="14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049106" y="4488592"/>
            <a:ext cx="2315491" cy="52458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rIns="0" rtlCol="0" anchor="ctr"/>
          <a:lstStyle/>
          <a:p>
            <a:r>
              <a:rPr lang="nl-BE" sz="1400" dirty="0" smtClean="0">
                <a:solidFill>
                  <a:schemeClr val="tx1"/>
                </a:solidFill>
              </a:rPr>
              <a:t>Internet Access </a:t>
            </a:r>
            <a:r>
              <a:rPr lang="nl-BE" sz="1400" dirty="0" err="1" smtClean="0">
                <a:solidFill>
                  <a:schemeClr val="tx1"/>
                </a:solidFill>
              </a:rPr>
              <a:t>Protection</a:t>
            </a:r>
            <a:endParaRPr lang="nl-BE" sz="1400" dirty="0" smtClean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67544" y="4488593"/>
            <a:ext cx="1188000" cy="5245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rtlCol="0" anchor="ctr"/>
          <a:lstStyle/>
          <a:p>
            <a:r>
              <a:rPr lang="nl-BE" sz="1400" dirty="0" smtClean="0">
                <a:solidFill>
                  <a:schemeClr val="tx1"/>
                </a:solidFill>
              </a:rPr>
              <a:t>Backup</a:t>
            </a:r>
            <a:endParaRPr lang="nl-BE" sz="1400" dirty="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403633" y="4488592"/>
            <a:ext cx="1188000" cy="5245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rtlCol="0" anchor="ctr"/>
          <a:lstStyle/>
          <a:p>
            <a:r>
              <a:rPr lang="nl-BE" sz="1400" dirty="0" smtClean="0">
                <a:solidFill>
                  <a:schemeClr val="tx1"/>
                </a:solidFill>
              </a:rPr>
              <a:t>Archiving</a:t>
            </a:r>
            <a:endParaRPr lang="nl-BE" sz="1400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630668" y="4488592"/>
            <a:ext cx="1188000" cy="52458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rtlCol="0" anchor="ctr"/>
          <a:lstStyle/>
          <a:p>
            <a:r>
              <a:rPr lang="nl-BE" sz="1400" dirty="0" smtClean="0">
                <a:solidFill>
                  <a:schemeClr val="tx1"/>
                </a:solidFill>
              </a:rPr>
              <a:t>IAM / </a:t>
            </a:r>
            <a:r>
              <a:rPr lang="nl-BE" sz="1400" dirty="0" err="1" smtClean="0">
                <a:solidFill>
                  <a:schemeClr val="tx1"/>
                </a:solidFill>
              </a:rPr>
              <a:t>ShaD</a:t>
            </a:r>
            <a:endParaRPr lang="nl-BE" sz="1400" dirty="0" smtClean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1663" y="-27384"/>
            <a:ext cx="2486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/>
              <a:t>G-Cloud-projecten</a:t>
            </a:r>
            <a:endParaRPr lang="nl-BE" sz="2400" dirty="0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61</a:t>
            </a:fld>
            <a:endParaRPr lang="nl-BE" dirty="0"/>
          </a:p>
        </p:txBody>
      </p:sp>
      <p:grpSp>
        <p:nvGrpSpPr>
          <p:cNvPr id="3" name="Group 2"/>
          <p:cNvGrpSpPr/>
          <p:nvPr/>
        </p:nvGrpSpPr>
        <p:grpSpPr>
          <a:xfrm>
            <a:off x="467543" y="2664037"/>
            <a:ext cx="2423665" cy="1183447"/>
            <a:chOff x="467543" y="2678895"/>
            <a:chExt cx="2423665" cy="1183447"/>
          </a:xfrm>
        </p:grpSpPr>
        <p:sp>
          <p:nvSpPr>
            <p:cNvPr id="49" name="Rectangle 48"/>
            <p:cNvSpPr/>
            <p:nvPr/>
          </p:nvSpPr>
          <p:spPr>
            <a:xfrm>
              <a:off x="467543" y="2678895"/>
              <a:ext cx="2423665" cy="50534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BE" sz="1600" dirty="0" err="1" smtClean="0">
                  <a:solidFill>
                    <a:schemeClr val="tx1"/>
                  </a:solidFill>
                </a:rPr>
                <a:t>GreenShift</a:t>
              </a:r>
              <a:endParaRPr lang="nl-BE" sz="1600" dirty="0">
                <a:solidFill>
                  <a:schemeClr val="tx1"/>
                </a:solidFill>
              </a:endParaRPr>
            </a:p>
            <a:p>
              <a:r>
                <a:rPr lang="nl-BE" sz="1400" dirty="0">
                  <a:solidFill>
                    <a:schemeClr val="tx1"/>
                  </a:solidFill>
                </a:rPr>
                <a:t>Open Source</a:t>
              </a:r>
              <a:endParaRPr lang="nl-BE" sz="1600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67543" y="3356993"/>
              <a:ext cx="2423665" cy="50534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BE" sz="1600" dirty="0" err="1" smtClean="0">
                  <a:solidFill>
                    <a:schemeClr val="tx1"/>
                  </a:solidFill>
                </a:rPr>
                <a:t>YellowShift</a:t>
              </a:r>
              <a:endParaRPr lang="nl-BE" sz="1600" dirty="0" smtClean="0">
                <a:solidFill>
                  <a:schemeClr val="tx1"/>
                </a:solidFill>
              </a:endParaRPr>
            </a:p>
            <a:p>
              <a:r>
                <a:rPr lang="nl-BE" sz="1400" dirty="0" smtClean="0">
                  <a:solidFill>
                    <a:schemeClr val="tx1"/>
                  </a:solidFill>
                </a:rPr>
                <a:t>Microsoft</a:t>
              </a:r>
              <a:endParaRPr lang="nl-BE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52" name="Rectangle 51"/>
          <p:cNvSpPr/>
          <p:nvPr/>
        </p:nvSpPr>
        <p:spPr>
          <a:xfrm>
            <a:off x="3419411" y="3356992"/>
            <a:ext cx="2423665" cy="5053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600" dirty="0" err="1" smtClean="0">
                <a:solidFill>
                  <a:schemeClr val="tx1"/>
                </a:solidFill>
              </a:rPr>
              <a:t>BlueShift</a:t>
            </a:r>
            <a:endParaRPr lang="nl-BE" sz="1600" dirty="0" smtClean="0">
              <a:solidFill>
                <a:schemeClr val="tx1"/>
              </a:solidFill>
            </a:endParaRPr>
          </a:p>
          <a:p>
            <a:r>
              <a:rPr lang="nl-BE" sz="1400" dirty="0" smtClean="0">
                <a:solidFill>
                  <a:schemeClr val="tx1"/>
                </a:solidFill>
              </a:rPr>
              <a:t>IBM</a:t>
            </a:r>
            <a:endParaRPr lang="nl-BE" sz="1600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399818" y="2664036"/>
            <a:ext cx="2423665" cy="1183448"/>
            <a:chOff x="6372200" y="2678894"/>
            <a:chExt cx="2423665" cy="1183448"/>
          </a:xfrm>
        </p:grpSpPr>
        <p:sp>
          <p:nvSpPr>
            <p:cNvPr id="57" name="Rectangle 56"/>
            <p:cNvSpPr/>
            <p:nvPr/>
          </p:nvSpPr>
          <p:spPr>
            <a:xfrm>
              <a:off x="6372200" y="3356993"/>
              <a:ext cx="2423665" cy="50534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BE" sz="1600" dirty="0" err="1" smtClean="0">
                  <a:solidFill>
                    <a:schemeClr val="tx1"/>
                  </a:solidFill>
                </a:rPr>
                <a:t>RedShift</a:t>
              </a:r>
              <a:endParaRPr lang="nl-BE" sz="1600" dirty="0" smtClean="0">
                <a:solidFill>
                  <a:schemeClr val="tx1"/>
                </a:solidFill>
              </a:endParaRPr>
            </a:p>
            <a:p>
              <a:r>
                <a:rPr lang="nl-BE" sz="1400" dirty="0" smtClean="0">
                  <a:solidFill>
                    <a:schemeClr val="tx1"/>
                  </a:solidFill>
                </a:rPr>
                <a:t>Oracle</a:t>
              </a:r>
              <a:endParaRPr lang="nl-BE" sz="1400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372200" y="2678894"/>
              <a:ext cx="2423665" cy="50534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BE" sz="1600" dirty="0" smtClean="0">
                  <a:solidFill>
                    <a:schemeClr val="tx1"/>
                  </a:solidFill>
                </a:rPr>
                <a:t>Business Intelligence &amp;  Big Data Analytics</a:t>
              </a:r>
              <a:endParaRPr lang="nl-BE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61" name="Rectangle 60"/>
          <p:cNvSpPr/>
          <p:nvPr/>
        </p:nvSpPr>
        <p:spPr>
          <a:xfrm>
            <a:off x="7203483" y="1700872"/>
            <a:ext cx="1620000" cy="576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dirty="0" err="1">
                <a:solidFill>
                  <a:schemeClr val="tx1"/>
                </a:solidFill>
              </a:rPr>
              <a:t>Sharepoint</a:t>
            </a:r>
            <a:endParaRPr lang="nl-BE" sz="1400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7544" y="5243934"/>
            <a:ext cx="2176869" cy="1188088"/>
            <a:chOff x="886014" y="5229200"/>
            <a:chExt cx="2025562" cy="1188088"/>
          </a:xfrm>
        </p:grpSpPr>
        <p:sp>
          <p:nvSpPr>
            <p:cNvPr id="29" name="Rectangle 28"/>
            <p:cNvSpPr/>
            <p:nvPr/>
          </p:nvSpPr>
          <p:spPr>
            <a:xfrm>
              <a:off x="886014" y="5229200"/>
              <a:ext cx="2025562" cy="396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BE" sz="1400" dirty="0" smtClean="0">
                  <a:solidFill>
                    <a:schemeClr val="tx1"/>
                  </a:solidFill>
                </a:rPr>
                <a:t>Virtual Machine</a:t>
              </a:r>
              <a:endParaRPr lang="nl-BE" sz="1400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86014" y="5625288"/>
              <a:ext cx="2025562" cy="396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BE" sz="1400" dirty="0" smtClean="0">
                  <a:solidFill>
                    <a:schemeClr val="tx1"/>
                  </a:solidFill>
                </a:rPr>
                <a:t>Hypervisor</a:t>
              </a:r>
              <a:endParaRPr lang="nl-BE" sz="1400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86014" y="6021288"/>
              <a:ext cx="2025562" cy="396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BE" sz="1400" dirty="0" smtClean="0">
                  <a:solidFill>
                    <a:schemeClr val="tx1"/>
                  </a:solidFill>
                </a:rPr>
                <a:t>Bare Metal</a:t>
              </a:r>
              <a:endParaRPr lang="nl-BE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Oval 5"/>
          <p:cNvSpPr/>
          <p:nvPr/>
        </p:nvSpPr>
        <p:spPr>
          <a:xfrm>
            <a:off x="611560" y="6663852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11" name="TextBox 10"/>
          <p:cNvSpPr txBox="1"/>
          <p:nvPr/>
        </p:nvSpPr>
        <p:spPr>
          <a:xfrm>
            <a:off x="741056" y="6597352"/>
            <a:ext cx="91704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nl-BE" sz="1200" dirty="0" err="1" smtClean="0"/>
              <a:t>Preparation</a:t>
            </a:r>
            <a:endParaRPr lang="fr-BE" sz="1200" dirty="0"/>
          </a:p>
        </p:txBody>
      </p:sp>
      <p:sp>
        <p:nvSpPr>
          <p:cNvPr id="71" name="Oval 70"/>
          <p:cNvSpPr/>
          <p:nvPr/>
        </p:nvSpPr>
        <p:spPr>
          <a:xfrm>
            <a:off x="2811489" y="6663852"/>
            <a:ext cx="144000" cy="144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72" name="TextBox 71"/>
          <p:cNvSpPr txBox="1"/>
          <p:nvPr/>
        </p:nvSpPr>
        <p:spPr>
          <a:xfrm>
            <a:off x="2940985" y="6597352"/>
            <a:ext cx="86568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nl-BE" sz="1200" dirty="0" err="1" smtClean="0"/>
              <a:t>Realization</a:t>
            </a:r>
            <a:endParaRPr lang="fr-BE" sz="1200" dirty="0"/>
          </a:p>
        </p:txBody>
      </p:sp>
      <p:sp>
        <p:nvSpPr>
          <p:cNvPr id="74" name="Oval 73"/>
          <p:cNvSpPr/>
          <p:nvPr/>
        </p:nvSpPr>
        <p:spPr>
          <a:xfrm>
            <a:off x="4960058" y="6663852"/>
            <a:ext cx="144000" cy="144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75" name="TextBox 74"/>
          <p:cNvSpPr txBox="1"/>
          <p:nvPr/>
        </p:nvSpPr>
        <p:spPr>
          <a:xfrm>
            <a:off x="5089554" y="6597352"/>
            <a:ext cx="633315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nl-BE" sz="1200" dirty="0" smtClean="0"/>
              <a:t>Service</a:t>
            </a:r>
            <a:endParaRPr lang="fr-BE" sz="1200" dirty="0"/>
          </a:p>
        </p:txBody>
      </p:sp>
      <p:sp>
        <p:nvSpPr>
          <p:cNvPr id="77" name="Oval 76"/>
          <p:cNvSpPr/>
          <p:nvPr/>
        </p:nvSpPr>
        <p:spPr>
          <a:xfrm>
            <a:off x="6876256" y="6663852"/>
            <a:ext cx="144000" cy="144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78" name="TextBox 77"/>
          <p:cNvSpPr txBox="1"/>
          <p:nvPr/>
        </p:nvSpPr>
        <p:spPr>
          <a:xfrm>
            <a:off x="7055354" y="6597352"/>
            <a:ext cx="67999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nl-BE" sz="1200" dirty="0" smtClean="0"/>
              <a:t>On </a:t>
            </a:r>
            <a:r>
              <a:rPr lang="nl-BE" sz="1200" dirty="0" err="1" smtClean="0"/>
              <a:t>hold</a:t>
            </a:r>
            <a:endParaRPr lang="fr-BE" sz="1200" dirty="0"/>
          </a:p>
        </p:txBody>
      </p:sp>
      <p:sp>
        <p:nvSpPr>
          <p:cNvPr id="79" name="Oval 78"/>
          <p:cNvSpPr/>
          <p:nvPr/>
        </p:nvSpPr>
        <p:spPr>
          <a:xfrm>
            <a:off x="2408082" y="5369934"/>
            <a:ext cx="144000" cy="144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80" name="Oval 79"/>
          <p:cNvSpPr/>
          <p:nvPr/>
        </p:nvSpPr>
        <p:spPr>
          <a:xfrm>
            <a:off x="2408082" y="5769320"/>
            <a:ext cx="144000" cy="144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81" name="Oval 80"/>
          <p:cNvSpPr/>
          <p:nvPr/>
        </p:nvSpPr>
        <p:spPr>
          <a:xfrm>
            <a:off x="2408082" y="6165320"/>
            <a:ext cx="144000" cy="144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82" name="Oval 81"/>
          <p:cNvSpPr/>
          <p:nvPr/>
        </p:nvSpPr>
        <p:spPr>
          <a:xfrm>
            <a:off x="4247964" y="6042655"/>
            <a:ext cx="144000" cy="144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83" name="Oval 82"/>
          <p:cNvSpPr/>
          <p:nvPr/>
        </p:nvSpPr>
        <p:spPr>
          <a:xfrm>
            <a:off x="6425807" y="6042655"/>
            <a:ext cx="144000" cy="144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84" name="Oval 83"/>
          <p:cNvSpPr/>
          <p:nvPr/>
        </p:nvSpPr>
        <p:spPr>
          <a:xfrm>
            <a:off x="8568460" y="6039320"/>
            <a:ext cx="144000" cy="144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85" name="Oval 84"/>
          <p:cNvSpPr/>
          <p:nvPr/>
        </p:nvSpPr>
        <p:spPr>
          <a:xfrm>
            <a:off x="8568444" y="5481228"/>
            <a:ext cx="144000" cy="144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86" name="Oval 85"/>
          <p:cNvSpPr/>
          <p:nvPr/>
        </p:nvSpPr>
        <p:spPr>
          <a:xfrm>
            <a:off x="1439652" y="4678884"/>
            <a:ext cx="144000" cy="144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87" name="Oval 86"/>
          <p:cNvSpPr/>
          <p:nvPr/>
        </p:nvSpPr>
        <p:spPr>
          <a:xfrm>
            <a:off x="3538475" y="4797152"/>
            <a:ext cx="144000" cy="144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88" name="Oval 87"/>
          <p:cNvSpPr/>
          <p:nvPr/>
        </p:nvSpPr>
        <p:spPr>
          <a:xfrm>
            <a:off x="3743924" y="4797152"/>
            <a:ext cx="144000" cy="144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89" name="Oval 88"/>
          <p:cNvSpPr/>
          <p:nvPr/>
        </p:nvSpPr>
        <p:spPr>
          <a:xfrm>
            <a:off x="6153188" y="4695611"/>
            <a:ext cx="144000" cy="144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90" name="Oval 89"/>
          <p:cNvSpPr/>
          <p:nvPr/>
        </p:nvSpPr>
        <p:spPr>
          <a:xfrm>
            <a:off x="7344308" y="4676185"/>
            <a:ext cx="144000" cy="144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91" name="Oval 90"/>
          <p:cNvSpPr/>
          <p:nvPr/>
        </p:nvSpPr>
        <p:spPr>
          <a:xfrm>
            <a:off x="8604448" y="4581128"/>
            <a:ext cx="144000" cy="144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92" name="Oval 91"/>
          <p:cNvSpPr/>
          <p:nvPr/>
        </p:nvSpPr>
        <p:spPr>
          <a:xfrm>
            <a:off x="8604448" y="4797152"/>
            <a:ext cx="144000" cy="144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93" name="Oval 92"/>
          <p:cNvSpPr/>
          <p:nvPr/>
        </p:nvSpPr>
        <p:spPr>
          <a:xfrm>
            <a:off x="2636781" y="2844710"/>
            <a:ext cx="144000" cy="144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94" name="Oval 93"/>
          <p:cNvSpPr/>
          <p:nvPr/>
        </p:nvSpPr>
        <p:spPr>
          <a:xfrm>
            <a:off x="2636781" y="3530237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95" name="Oval 94"/>
          <p:cNvSpPr/>
          <p:nvPr/>
        </p:nvSpPr>
        <p:spPr>
          <a:xfrm>
            <a:off x="5578869" y="3530237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96" name="Oval 95"/>
          <p:cNvSpPr/>
          <p:nvPr/>
        </p:nvSpPr>
        <p:spPr>
          <a:xfrm>
            <a:off x="8541290" y="2960948"/>
            <a:ext cx="144000" cy="144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97" name="Oval 96"/>
          <p:cNvSpPr/>
          <p:nvPr/>
        </p:nvSpPr>
        <p:spPr>
          <a:xfrm>
            <a:off x="8541290" y="3530237"/>
            <a:ext cx="144000" cy="144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98" name="Oval 97"/>
          <p:cNvSpPr/>
          <p:nvPr/>
        </p:nvSpPr>
        <p:spPr>
          <a:xfrm>
            <a:off x="1839377" y="1916872"/>
            <a:ext cx="144000" cy="144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99" name="Oval 98"/>
          <p:cNvSpPr/>
          <p:nvPr/>
        </p:nvSpPr>
        <p:spPr>
          <a:xfrm>
            <a:off x="3538475" y="1916872"/>
            <a:ext cx="144000" cy="144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100" name="Oval 99"/>
          <p:cNvSpPr/>
          <p:nvPr/>
        </p:nvSpPr>
        <p:spPr>
          <a:xfrm>
            <a:off x="5220072" y="1916872"/>
            <a:ext cx="144000" cy="144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101" name="Oval 100"/>
          <p:cNvSpPr/>
          <p:nvPr/>
        </p:nvSpPr>
        <p:spPr>
          <a:xfrm>
            <a:off x="6912260" y="1916872"/>
            <a:ext cx="144000" cy="144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102" name="Oval 101"/>
          <p:cNvSpPr/>
          <p:nvPr/>
        </p:nvSpPr>
        <p:spPr>
          <a:xfrm>
            <a:off x="8568444" y="1916872"/>
            <a:ext cx="144000" cy="144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</p:spTree>
    <p:extLst>
      <p:ext uri="{BB962C8B-B14F-4D97-AF65-F5344CB8AC3E}">
        <p14:creationId xmlns:p14="http://schemas.microsoft.com/office/powerpoint/2010/main" val="387431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Possibilités</a:t>
            </a:r>
            <a:r>
              <a:rPr lang="nl-BE" dirty="0" smtClean="0"/>
              <a:t> </a:t>
            </a:r>
            <a:r>
              <a:rPr lang="nl-BE" dirty="0" err="1" smtClean="0"/>
              <a:t>d'entrer</a:t>
            </a:r>
            <a:endParaRPr lang="fr-B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62</a:t>
            </a:fld>
            <a:endParaRPr lang="nl-B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673" y="980728"/>
            <a:ext cx="7685751" cy="587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88424" y="764704"/>
            <a:ext cx="64807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2122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Datacenter consolidatie</a:t>
            </a:r>
            <a:endParaRPr lang="fr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63</a:t>
            </a:fld>
            <a:endParaRPr lang="nl-BE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BE" dirty="0" smtClean="0"/>
              <a:t>VAN</a:t>
            </a:r>
            <a:endParaRPr lang="en-GB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644008" y="1052513"/>
            <a:ext cx="4041775" cy="63976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BE" dirty="0" smtClean="0"/>
              <a:t>NAAR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92498"/>
            <a:ext cx="4040188" cy="39512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800" dirty="0" smtClean="0"/>
              <a:t>ca. 40 </a:t>
            </a:r>
            <a:r>
              <a:rPr lang="fr-BE" sz="2800" dirty="0" err="1" smtClean="0"/>
              <a:t>datacenters</a:t>
            </a:r>
            <a:r>
              <a:rPr lang="fr-BE" sz="2800" dirty="0" smtClean="0"/>
              <a:t> </a:t>
            </a:r>
          </a:p>
          <a:p>
            <a:r>
              <a:rPr lang="nl-BE" sz="2800" dirty="0" smtClean="0"/>
              <a:t>≠ schaal</a:t>
            </a:r>
            <a:endParaRPr lang="fr-BE" sz="2800" dirty="0" smtClean="0"/>
          </a:p>
          <a:p>
            <a:r>
              <a:rPr lang="fr-BE" sz="2800" dirty="0" err="1"/>
              <a:t>l</a:t>
            </a:r>
            <a:r>
              <a:rPr lang="fr-BE" sz="2800" dirty="0" err="1" smtClean="0"/>
              <a:t>egacy</a:t>
            </a:r>
            <a:r>
              <a:rPr lang="fr-BE" sz="2800" dirty="0" smtClean="0"/>
              <a:t>, </a:t>
            </a:r>
            <a:r>
              <a:rPr lang="fr-BE" sz="2800" dirty="0" err="1" smtClean="0"/>
              <a:t>complexiteit</a:t>
            </a:r>
            <a:endParaRPr lang="fr-BE" sz="2800" dirty="0" smtClean="0"/>
          </a:p>
          <a:p>
            <a:r>
              <a:rPr lang="fr-BE" sz="2800" dirty="0" err="1"/>
              <a:t>h</a:t>
            </a:r>
            <a:r>
              <a:rPr lang="fr-BE" sz="2800" dirty="0" err="1" smtClean="0"/>
              <a:t>oge</a:t>
            </a:r>
            <a:r>
              <a:rPr lang="fr-BE" sz="2800" dirty="0" smtClean="0"/>
              <a:t> </a:t>
            </a:r>
            <a:r>
              <a:rPr lang="fr-BE" sz="2800" dirty="0" err="1" smtClean="0"/>
              <a:t>kost</a:t>
            </a:r>
            <a:r>
              <a:rPr lang="fr-BE" sz="2800" dirty="0" smtClean="0"/>
              <a:t> </a:t>
            </a:r>
            <a:r>
              <a:rPr lang="fr-BE" sz="2800" dirty="0" err="1" smtClean="0"/>
              <a:t>connectiviteit</a:t>
            </a:r>
            <a:r>
              <a:rPr lang="fr-BE" sz="2800" dirty="0" smtClean="0"/>
              <a:t> per datacenter</a:t>
            </a:r>
          </a:p>
          <a:p>
            <a:r>
              <a:rPr lang="nl-BE" sz="2800" dirty="0"/>
              <a:t>≠ </a:t>
            </a:r>
            <a:r>
              <a:rPr lang="nl-BE" sz="2800" dirty="0" smtClean="0"/>
              <a:t> service levels</a:t>
            </a:r>
            <a:endParaRPr lang="fr-BE" sz="2800" dirty="0" smtClean="0"/>
          </a:p>
          <a:p>
            <a:r>
              <a:rPr lang="fr-BE" sz="2800" dirty="0"/>
              <a:t>p</a:t>
            </a:r>
            <a:r>
              <a:rPr lang="fr-BE" sz="2800" dirty="0" smtClean="0"/>
              <a:t>ower &amp; </a:t>
            </a:r>
            <a:r>
              <a:rPr lang="fr-BE" sz="2800" dirty="0" err="1" smtClean="0"/>
              <a:t>cooling</a:t>
            </a:r>
            <a:r>
              <a:rPr lang="fr-BE" sz="2800" dirty="0" smtClean="0"/>
              <a:t> </a:t>
            </a:r>
            <a:r>
              <a:rPr lang="fr-BE" sz="2800" dirty="0" err="1" smtClean="0"/>
              <a:t>limitaties</a:t>
            </a:r>
            <a:endParaRPr lang="fr-BE" sz="2800" dirty="0" smtClean="0"/>
          </a:p>
          <a:p>
            <a:r>
              <a:rPr lang="nl-BE" sz="2800" dirty="0" smtClean="0"/>
              <a:t>aparte supervisie</a:t>
            </a:r>
            <a:endParaRPr lang="fr-BE" sz="2800" dirty="0" smtClean="0"/>
          </a:p>
          <a:p>
            <a:endParaRPr lang="en-GB" sz="2800" dirty="0">
              <a:solidFill>
                <a:schemeClr val="accent1"/>
              </a:solidFill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4645029" y="1692498"/>
            <a:ext cx="4041775" cy="39512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800" dirty="0" smtClean="0"/>
              <a:t>ca. 4 </a:t>
            </a:r>
            <a:r>
              <a:rPr lang="fr-BE" sz="2800" dirty="0" err="1" smtClean="0"/>
              <a:t>datacenters</a:t>
            </a:r>
            <a:endParaRPr lang="fr-BE" sz="2800" dirty="0" smtClean="0"/>
          </a:p>
          <a:p>
            <a:r>
              <a:rPr lang="fr-BE" sz="2800" dirty="0" err="1"/>
              <a:t>g</a:t>
            </a:r>
            <a:r>
              <a:rPr lang="fr-BE" sz="2800" dirty="0" err="1" smtClean="0"/>
              <a:t>rote</a:t>
            </a:r>
            <a:r>
              <a:rPr lang="fr-BE" sz="2800" dirty="0" smtClean="0"/>
              <a:t> </a:t>
            </a:r>
            <a:r>
              <a:rPr lang="fr-BE" sz="2800" dirty="0" err="1" smtClean="0"/>
              <a:t>schaal</a:t>
            </a:r>
            <a:endParaRPr lang="fr-BE" sz="2800" dirty="0" smtClean="0"/>
          </a:p>
          <a:p>
            <a:r>
              <a:rPr lang="fr-BE" sz="2800" dirty="0" err="1" smtClean="0"/>
              <a:t>gestandaardiseerd</a:t>
            </a:r>
            <a:endParaRPr lang="fr-BE" sz="2800" dirty="0" smtClean="0"/>
          </a:p>
          <a:p>
            <a:r>
              <a:rPr lang="fr-BE" sz="2800" dirty="0"/>
              <a:t>h</a:t>
            </a:r>
            <a:r>
              <a:rPr lang="fr-BE" sz="2800" dirty="0" smtClean="0"/>
              <a:t>igh-speed </a:t>
            </a:r>
            <a:r>
              <a:rPr lang="fr-BE" sz="2800" dirty="0" err="1" smtClean="0"/>
              <a:t>fiber</a:t>
            </a:r>
            <a:r>
              <a:rPr lang="fr-BE" sz="2800" dirty="0" smtClean="0"/>
              <a:t> </a:t>
            </a:r>
            <a:r>
              <a:rPr lang="fr-BE" sz="2800" dirty="0" err="1" smtClean="0"/>
              <a:t>interconnectie</a:t>
            </a:r>
            <a:endParaRPr lang="fr-BE" sz="2800" dirty="0" smtClean="0"/>
          </a:p>
          <a:p>
            <a:r>
              <a:rPr lang="fr-BE" sz="2800" dirty="0" smtClean="0"/>
              <a:t>24x7 services</a:t>
            </a:r>
          </a:p>
          <a:p>
            <a:r>
              <a:rPr lang="fr-BE" sz="2800" dirty="0"/>
              <a:t>f</a:t>
            </a:r>
            <a:r>
              <a:rPr lang="fr-BE" sz="2800" dirty="0" smtClean="0"/>
              <a:t>uture-proof power &amp; </a:t>
            </a:r>
            <a:r>
              <a:rPr lang="fr-BE" sz="2800" dirty="0" err="1" smtClean="0"/>
              <a:t>cooling</a:t>
            </a:r>
            <a:endParaRPr lang="fr-BE" sz="2800" dirty="0"/>
          </a:p>
          <a:p>
            <a:r>
              <a:rPr lang="nl-BE" sz="2800" dirty="0" smtClean="0"/>
              <a:t>gemeenschappelijke supervisie</a:t>
            </a:r>
            <a:endParaRPr lang="fr-BE" sz="2800" dirty="0" smtClean="0"/>
          </a:p>
        </p:txBody>
      </p:sp>
    </p:spTree>
    <p:extLst>
      <p:ext uri="{BB962C8B-B14F-4D97-AF65-F5344CB8AC3E}">
        <p14:creationId xmlns:p14="http://schemas.microsoft.com/office/powerpoint/2010/main" val="93884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6209182" y="2753024"/>
            <a:ext cx="1171130" cy="110875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228702" y="2957662"/>
            <a:ext cx="1151610" cy="1047402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071365" y="2853662"/>
            <a:ext cx="1151610" cy="1008112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228702" y="2596171"/>
            <a:ext cx="1071736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159648" y="2420888"/>
            <a:ext cx="1071736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156176" y="4221088"/>
            <a:ext cx="1071736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940152" y="2957662"/>
            <a:ext cx="0" cy="946404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Datacenter </a:t>
            </a:r>
            <a:r>
              <a:rPr lang="fr-BE" dirty="0" err="1" smtClean="0"/>
              <a:t>consolidatie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089660"/>
            <a:ext cx="3888432" cy="543568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fr-BE" sz="2800" dirty="0" smtClean="0"/>
              <a:t>Performante </a:t>
            </a:r>
            <a:r>
              <a:rPr lang="fr-BE" sz="2800" dirty="0" err="1"/>
              <a:t>interconnecties</a:t>
            </a:r>
            <a:r>
              <a:rPr lang="fr-BE" sz="2800" dirty="0"/>
              <a:t> (DWDM, Extranet, </a:t>
            </a:r>
            <a:r>
              <a:rPr lang="fr-BE" sz="2800" dirty="0" err="1"/>
              <a:t>Belnet</a:t>
            </a:r>
            <a:r>
              <a:rPr lang="fr-BE" sz="2800" dirty="0"/>
              <a:t>, </a:t>
            </a:r>
            <a:r>
              <a:rPr lang="fr-BE" sz="2800" dirty="0" err="1"/>
              <a:t>commerciële</a:t>
            </a:r>
            <a:r>
              <a:rPr lang="fr-BE" sz="2800" dirty="0"/>
              <a:t> </a:t>
            </a:r>
            <a:r>
              <a:rPr lang="fr-BE" sz="2800" dirty="0" err="1"/>
              <a:t>operatoren</a:t>
            </a:r>
            <a:r>
              <a:rPr lang="fr-BE" sz="2800" dirty="0"/>
              <a:t>…)</a:t>
            </a:r>
          </a:p>
          <a:p>
            <a:pPr>
              <a:spcBef>
                <a:spcPts val="1200"/>
              </a:spcBef>
            </a:pPr>
            <a:r>
              <a:rPr lang="fr-BE" sz="2800" dirty="0"/>
              <a:t>24x7 </a:t>
            </a:r>
            <a:r>
              <a:rPr lang="fr-BE" sz="2800" dirty="0" err="1"/>
              <a:t>Bewaking</a:t>
            </a:r>
            <a:r>
              <a:rPr lang="fr-BE" sz="2800" dirty="0"/>
              <a:t> &amp; </a:t>
            </a:r>
            <a:r>
              <a:rPr lang="fr-BE" sz="2800" dirty="0" err="1"/>
              <a:t>beheer</a:t>
            </a:r>
            <a:endParaRPr lang="fr-BE" sz="2800" dirty="0"/>
          </a:p>
          <a:p>
            <a:pPr>
              <a:spcBef>
                <a:spcPts val="1200"/>
              </a:spcBef>
            </a:pPr>
            <a:r>
              <a:rPr lang="fr-BE" sz="2800" dirty="0"/>
              <a:t>SLA (end-to-end</a:t>
            </a:r>
            <a:r>
              <a:rPr lang="fr-BE" sz="2800" dirty="0" smtClean="0"/>
              <a:t>):            </a:t>
            </a:r>
            <a:r>
              <a:rPr lang="fr-BE" sz="2800" dirty="0"/>
              <a:t>&gt;99,9% </a:t>
            </a:r>
            <a:endParaRPr lang="fr-BE" sz="2800" dirty="0" smtClean="0"/>
          </a:p>
          <a:p>
            <a:pPr>
              <a:spcBef>
                <a:spcPts val="1200"/>
              </a:spcBef>
            </a:pPr>
            <a:r>
              <a:rPr lang="fr-BE" sz="2800" dirty="0" smtClean="0"/>
              <a:t>Future-proof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6" name="Picture 2" descr="g-clou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8589" y="1124744"/>
            <a:ext cx="107632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1384" y="3861048"/>
            <a:ext cx="814410" cy="76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2975" y="2170982"/>
            <a:ext cx="814410" cy="82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404" y="2157866"/>
            <a:ext cx="820606" cy="83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404" y="3857319"/>
            <a:ext cx="820606" cy="76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5724128" y="2990119"/>
            <a:ext cx="0" cy="860367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5292080" y="2853662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5292080" y="4509206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7918008" y="4509206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7918008" y="2880661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5979618" y="5589240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5940152" y="5157192"/>
            <a:ext cx="28855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940152" y="5309592"/>
            <a:ext cx="288550" cy="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40152" y="5445224"/>
            <a:ext cx="288550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372200" y="5147900"/>
            <a:ext cx="235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Glasvezel-verbindingen</a:t>
            </a:r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6372200" y="5507940"/>
            <a:ext cx="790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Belnet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64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VISUALS\Smals-sites\Datacenter\Datacenter UP\Datacenter UP-54-cu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1261" y="1268760"/>
            <a:ext cx="39951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VISUALS\Smals-sites\Datacenter\Datacenter UP\Datacenter UP-43-cu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4005064"/>
            <a:ext cx="4536104" cy="240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Ecologisch</a:t>
            </a:r>
            <a:r>
              <a:rPr lang="fr-BE" dirty="0" smtClean="0"/>
              <a:t> en </a:t>
            </a:r>
            <a:r>
              <a:rPr lang="fr-BE" dirty="0" err="1" smtClean="0"/>
              <a:t>economisch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676"/>
            <a:ext cx="4114800" cy="5147652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Koeling</a:t>
            </a:r>
            <a:r>
              <a:rPr lang="fr-BE" sz="2800" dirty="0" smtClean="0"/>
              <a:t> met </a:t>
            </a:r>
            <a:r>
              <a:rPr lang="fr-BE" sz="2800" dirty="0" err="1" smtClean="0"/>
              <a:t>buitenlucht</a:t>
            </a:r>
            <a:endParaRPr lang="fr-BE" sz="2800" dirty="0" smtClean="0"/>
          </a:p>
          <a:p>
            <a:r>
              <a:rPr lang="fr-BE" sz="2800" dirty="0" err="1" smtClean="0"/>
              <a:t>Koeling</a:t>
            </a:r>
            <a:r>
              <a:rPr lang="fr-BE" sz="2800" dirty="0" smtClean="0"/>
              <a:t> met water (</a:t>
            </a:r>
            <a:r>
              <a:rPr lang="fr-BE" sz="2800" dirty="0" err="1" smtClean="0"/>
              <a:t>kanaal</a:t>
            </a:r>
            <a:r>
              <a:rPr lang="fr-BE" sz="2800" dirty="0" smtClean="0"/>
              <a:t>)</a:t>
            </a:r>
          </a:p>
          <a:p>
            <a:r>
              <a:rPr lang="fr-BE" sz="2800" dirty="0" err="1" smtClean="0"/>
              <a:t>Sterk</a:t>
            </a:r>
            <a:r>
              <a:rPr lang="fr-BE" sz="2800" dirty="0" smtClean="0"/>
              <a:t> </a:t>
            </a:r>
            <a:r>
              <a:rPr lang="fr-BE" sz="2800" dirty="0" err="1" smtClean="0"/>
              <a:t>kostenbesparend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1027" name="Picture 3" descr="Y:\VISUALS\Smals-sites\Datacenter\Datacenter-13-cut'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005064"/>
            <a:ext cx="3459782" cy="240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9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899" y="137200"/>
            <a:ext cx="7334573" cy="656430"/>
          </a:xfrm>
        </p:spPr>
        <p:txBody>
          <a:bodyPr/>
          <a:lstStyle/>
          <a:p>
            <a:r>
              <a:rPr lang="fr-BE" dirty="0" err="1" smtClean="0"/>
              <a:t>Omgevingsbeveiliging</a:t>
            </a:r>
            <a:r>
              <a:rPr lang="fr-BE" dirty="0" smtClean="0"/>
              <a:t> </a:t>
            </a:r>
            <a:r>
              <a:rPr lang="fr-BE" dirty="0" err="1" smtClean="0"/>
              <a:t>Tier</a:t>
            </a:r>
            <a:r>
              <a:rPr lang="fr-BE" dirty="0" smtClean="0"/>
              <a:t> 3+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2962672" cy="5400600"/>
          </a:xfrm>
        </p:spPr>
        <p:txBody>
          <a:bodyPr>
            <a:normAutofit/>
          </a:bodyPr>
          <a:lstStyle/>
          <a:p>
            <a:r>
              <a:rPr lang="fr-BE" sz="2400" dirty="0" err="1" smtClean="0"/>
              <a:t>Stroomtoevoer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  <a:endParaRPr lang="fr-BE" sz="2400" dirty="0" smtClean="0"/>
          </a:p>
          <a:p>
            <a:r>
              <a:rPr lang="fr-BE" sz="2400" dirty="0" smtClean="0"/>
              <a:t>UPS (</a:t>
            </a:r>
            <a:r>
              <a:rPr lang="fr-BE" sz="2400" dirty="0" err="1" smtClean="0"/>
              <a:t>batterijen</a:t>
            </a:r>
            <a:r>
              <a:rPr lang="fr-BE" sz="2400" dirty="0" smtClean="0"/>
              <a:t>)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  <a:endParaRPr lang="fr-BE" sz="2400" dirty="0" smtClean="0"/>
          </a:p>
          <a:p>
            <a:r>
              <a:rPr lang="fr-BE" sz="2400" dirty="0" err="1" smtClean="0"/>
              <a:t>Dieselgeneratoren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  <a:endParaRPr lang="fr-BE" sz="2400" dirty="0" smtClean="0"/>
          </a:p>
          <a:p>
            <a:r>
              <a:rPr lang="fr-BE" sz="2400" dirty="0" err="1" smtClean="0"/>
              <a:t>Koeling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  <a:endParaRPr lang="fr-BE" sz="2400" dirty="0" smtClean="0"/>
          </a:p>
          <a:p>
            <a:r>
              <a:rPr lang="fr-BE" sz="2400" dirty="0" err="1" smtClean="0"/>
              <a:t>Netwerktoegang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</a:p>
          <a:p>
            <a:r>
              <a:rPr lang="fr-BE" sz="2400" dirty="0" err="1" smtClean="0"/>
              <a:t>Toegangscontrole</a:t>
            </a:r>
            <a:endParaRPr lang="fr-BE" sz="2400" dirty="0" smtClean="0"/>
          </a:p>
          <a:p>
            <a:r>
              <a:rPr lang="fr-BE" sz="2400" dirty="0" err="1" smtClean="0"/>
              <a:t>Bewaking</a:t>
            </a:r>
            <a:r>
              <a:rPr lang="fr-BE" sz="2400" dirty="0" smtClean="0"/>
              <a:t> 24x7</a:t>
            </a:r>
          </a:p>
          <a:p>
            <a:r>
              <a:rPr lang="fr-BE" sz="2400" dirty="0" err="1" smtClean="0"/>
              <a:t>Branddetectie</a:t>
            </a:r>
            <a:endParaRPr lang="fr-BE" sz="2400" dirty="0" smtClean="0"/>
          </a:p>
          <a:p>
            <a:r>
              <a:rPr lang="fr-BE" sz="2400" dirty="0" err="1" smtClean="0"/>
              <a:t>Blusinstallaties</a:t>
            </a:r>
            <a:endParaRPr lang="fr-BE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1884" y="2996952"/>
            <a:ext cx="1584176" cy="15841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1268760"/>
            <a:ext cx="1586379" cy="15841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0442" y="4725143"/>
            <a:ext cx="1570358" cy="15681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3002285"/>
            <a:ext cx="1570358" cy="1570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564" y="1282578"/>
            <a:ext cx="1570358" cy="1570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C:\Users\jfl\Desktop\LIGHTROOM EXPORTS\DC fotos\DC-0293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564" y="4751436"/>
            <a:ext cx="1581074" cy="15810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jfl\Desktop\LIGHTROOM EXPORTS\DC fotos\DC-02905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4754" y="4725143"/>
            <a:ext cx="1584176" cy="15841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jfl\Desktop\LIGHTROOM EXPORTS\DC fotos\DC-02903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917" y="3002285"/>
            <a:ext cx="1570358" cy="15703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5445224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*</a:t>
            </a:r>
            <a:r>
              <a:rPr lang="fr-BE" b="1" dirty="0" err="1" smtClean="0">
                <a:solidFill>
                  <a:schemeClr val="accent1"/>
                </a:solidFill>
              </a:rPr>
              <a:t>Ontdubbeld</a:t>
            </a:r>
            <a:r>
              <a:rPr lang="fr-BE" b="1" dirty="0" smtClean="0">
                <a:solidFill>
                  <a:schemeClr val="accent1"/>
                </a:solidFill>
              </a:rPr>
              <a:t> (2N of 2N+1)</a:t>
            </a:r>
          </a:p>
          <a:p>
            <a:r>
              <a:rPr lang="fr-BE" b="1" dirty="0" smtClean="0">
                <a:solidFill>
                  <a:schemeClr val="accent1"/>
                </a:solidFill>
              </a:rPr>
              <a:t>Op </a:t>
            </a:r>
            <a:r>
              <a:rPr lang="fr-BE" b="1" dirty="0" err="1" smtClean="0">
                <a:solidFill>
                  <a:schemeClr val="accent1"/>
                </a:solidFill>
              </a:rPr>
              <a:t>essentiële</a:t>
            </a:r>
            <a:r>
              <a:rPr lang="fr-BE" b="1" dirty="0" smtClean="0">
                <a:solidFill>
                  <a:schemeClr val="accent1"/>
                </a:solidFill>
              </a:rPr>
              <a:t> </a:t>
            </a:r>
            <a:r>
              <a:rPr lang="fr-BE" b="1" dirty="0" err="1" smtClean="0">
                <a:solidFill>
                  <a:schemeClr val="accent1"/>
                </a:solidFill>
              </a:rPr>
              <a:t>punten</a:t>
            </a:r>
            <a:r>
              <a:rPr lang="fr-BE" b="1" dirty="0" smtClean="0">
                <a:solidFill>
                  <a:schemeClr val="accent1"/>
                </a:solidFill>
              </a:rPr>
              <a:t> Tier-4 </a:t>
            </a:r>
            <a:r>
              <a:rPr lang="fr-BE" b="1" dirty="0" err="1" smtClean="0">
                <a:solidFill>
                  <a:schemeClr val="accent1"/>
                </a:solidFill>
              </a:rPr>
              <a:t>equivalent</a:t>
            </a:r>
            <a:endParaRPr lang="en-GB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4754" y="1271400"/>
            <a:ext cx="1584176" cy="15815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59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Gecoördineerde supervisie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9660"/>
            <a:ext cx="3826768" cy="54356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BE" dirty="0" smtClean="0"/>
              <a:t>24x7 monitoring</a:t>
            </a:r>
          </a:p>
          <a:p>
            <a:r>
              <a:rPr lang="fr-BE" dirty="0" smtClean="0"/>
              <a:t>Multi-</a:t>
            </a:r>
            <a:r>
              <a:rPr lang="fr-BE" dirty="0" err="1" smtClean="0"/>
              <a:t>datacenter</a:t>
            </a:r>
            <a:endParaRPr lang="fr-BE" dirty="0" smtClean="0"/>
          </a:p>
          <a:p>
            <a:r>
              <a:rPr lang="fr-BE" dirty="0" smtClean="0"/>
              <a:t>End-to-end</a:t>
            </a:r>
          </a:p>
          <a:p>
            <a:pPr lvl="1"/>
            <a:r>
              <a:rPr lang="fr-BE" dirty="0" smtClean="0"/>
              <a:t>Hardware</a:t>
            </a:r>
          </a:p>
          <a:p>
            <a:pPr lvl="1"/>
            <a:r>
              <a:rPr lang="fr-BE" dirty="0" err="1" smtClean="0"/>
              <a:t>Basiscomponenten</a:t>
            </a:r>
            <a:endParaRPr lang="fr-BE" dirty="0" smtClean="0"/>
          </a:p>
          <a:p>
            <a:pPr lvl="1"/>
            <a:r>
              <a:rPr lang="fr-BE" dirty="0" err="1" smtClean="0"/>
              <a:t>Applicaties</a:t>
            </a:r>
            <a:endParaRPr lang="fr-BE" dirty="0" smtClean="0"/>
          </a:p>
          <a:p>
            <a:pPr lvl="1"/>
            <a:r>
              <a:rPr lang="fr-BE" dirty="0" err="1" smtClean="0"/>
              <a:t>Bedrijfsprocessen</a:t>
            </a:r>
            <a:endParaRPr lang="fr-BE" dirty="0" smtClean="0"/>
          </a:p>
          <a:p>
            <a:r>
              <a:rPr lang="fr-BE" dirty="0" smtClean="0"/>
              <a:t>SLA-management</a:t>
            </a:r>
          </a:p>
          <a:p>
            <a:r>
              <a:rPr lang="fr-BE" dirty="0" smtClean="0"/>
              <a:t>Permanent on-site + </a:t>
            </a:r>
            <a:r>
              <a:rPr lang="fr-BE" dirty="0" err="1" smtClean="0"/>
              <a:t>wachtdienst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196752"/>
            <a:ext cx="412974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8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G-Cloud “Compute”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smtClean="0"/>
              <a:t>Virtuele servers </a:t>
            </a:r>
          </a:p>
          <a:p>
            <a:r>
              <a:rPr lang="nl-NL" dirty="0" smtClean="0"/>
              <a:t>Gemakkelijk en snel te verkrijgen zonder zelf logistieke en technische operaties te moeten uitvoeren</a:t>
            </a:r>
          </a:p>
          <a:p>
            <a:r>
              <a:rPr lang="nl-NL" dirty="0" smtClean="0"/>
              <a:t>Met het ruim en gediversifieerd aanbod kan de gebruiker de beste oplossing kiezen in functie van specifieke behoeften (bare metal, hypervisor, VM)</a:t>
            </a:r>
          </a:p>
          <a:p>
            <a:r>
              <a:rPr lang="nl-NL" dirty="0" err="1" smtClean="0"/>
              <a:t>Unmanaged</a:t>
            </a:r>
            <a:r>
              <a:rPr lang="nl-NL" dirty="0" smtClean="0"/>
              <a:t> (in eigen beheer) en </a:t>
            </a:r>
            <a:r>
              <a:rPr lang="nl-NL" dirty="0" err="1" smtClean="0"/>
              <a:t>managed</a:t>
            </a:r>
            <a:r>
              <a:rPr lang="nl-NL" dirty="0" smtClean="0"/>
              <a:t> </a:t>
            </a:r>
            <a:r>
              <a:rPr lang="nl-NL" dirty="0" err="1" smtClean="0"/>
              <a:t>VMs</a:t>
            </a:r>
            <a:endParaRPr lang="nl-NL" dirty="0" smtClean="0"/>
          </a:p>
          <a:p>
            <a:r>
              <a:rPr lang="nl-NL" dirty="0" smtClean="0"/>
              <a:t>Facturatiemodel</a:t>
            </a:r>
          </a:p>
          <a:p>
            <a:r>
              <a:rPr lang="nl-NL" dirty="0" smtClean="0"/>
              <a:t>Beschikbaar in partiële </a:t>
            </a:r>
            <a:r>
              <a:rPr lang="nl-NL" dirty="0" err="1" smtClean="0"/>
              <a:t>self-service</a:t>
            </a:r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68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554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Compute Types versus Workloads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69</a:t>
            </a:fld>
            <a:endParaRPr lang="nl-B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368" y="1088740"/>
            <a:ext cx="84201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43830" y="5222590"/>
            <a:ext cx="7988610" cy="864096"/>
            <a:chOff x="541412" y="5877272"/>
            <a:chExt cx="7988610" cy="86409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" name="Down Arrow 4"/>
            <p:cNvSpPr/>
            <p:nvPr/>
          </p:nvSpPr>
          <p:spPr>
            <a:xfrm rot="10800000">
              <a:off x="2915816" y="5877272"/>
              <a:ext cx="288032" cy="288032"/>
            </a:xfrm>
            <a:prstGeom prst="downArrow">
              <a:avLst/>
            </a:prstGeom>
            <a:grp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1412" y="6218148"/>
              <a:ext cx="7988610" cy="523220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BE" sz="1400" b="1" dirty="0" smtClean="0">
                  <a:solidFill>
                    <a:schemeClr val="tx2"/>
                  </a:solidFill>
                </a:rPr>
                <a:t>Gebruikers hier willen typisch meer controle over de onderste lagen van de technologiestack (servers, netwerkapparatuur, hypervisor, OS, ...)</a:t>
              </a:r>
              <a:endParaRPr lang="en-GB" sz="1400" b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426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7</a:t>
            </a:fld>
            <a:endParaRPr lang="nl-BE" dirty="0"/>
          </a:p>
        </p:txBody>
      </p:sp>
      <p:pic>
        <p:nvPicPr>
          <p:cNvPr id="5" name="Picture 2" descr="\\smals-mvm\data\Public\PhotoSmals\skinny pi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59632" y="513459"/>
            <a:ext cx="7344816" cy="550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644764" y="6090501"/>
            <a:ext cx="4087476" cy="650867"/>
            <a:chOff x="731915" y="1432"/>
            <a:chExt cx="596482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6"/>
            <p:cNvSpPr/>
            <p:nvPr/>
          </p:nvSpPr>
          <p:spPr>
            <a:xfrm>
              <a:off x="731915" y="1432"/>
              <a:ext cx="5964824" cy="1091300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763878" y="33395"/>
              <a:ext cx="5900898" cy="10273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3400" dirty="0" err="1"/>
                <a:t>Magere</a:t>
              </a:r>
              <a:r>
                <a:rPr lang="fr-BE" sz="3400" dirty="0"/>
                <a:t> </a:t>
              </a:r>
              <a:r>
                <a:rPr lang="fr-BE" sz="3400" dirty="0" err="1"/>
                <a:t>jaren</a:t>
              </a:r>
              <a:endParaRPr lang="en-GB" sz="3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3459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Compute Types versus Workloads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70</a:t>
            </a:fld>
            <a:endParaRPr lang="nl-B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503"/>
          <a:stretch/>
        </p:blipFill>
        <p:spPr bwMode="auto">
          <a:xfrm>
            <a:off x="364368" y="1088740"/>
            <a:ext cx="8420100" cy="33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17293"/>
            <a:ext cx="151216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517293"/>
            <a:ext cx="1509870" cy="200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Platform as a Service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Abstractie van onderliggend platform voor </a:t>
            </a:r>
            <a:r>
              <a:rPr lang="nl-BE" dirty="0" err="1" smtClean="0"/>
              <a:t>developers</a:t>
            </a:r>
            <a:endParaRPr lang="nl-BE" dirty="0" smtClean="0"/>
          </a:p>
          <a:p>
            <a:r>
              <a:rPr lang="nl-BE" dirty="0" smtClean="0"/>
              <a:t>Hoge graad automatisatie (‘zero </a:t>
            </a:r>
            <a:r>
              <a:rPr lang="nl-BE" dirty="0" err="1" smtClean="0"/>
              <a:t>touch</a:t>
            </a:r>
            <a:r>
              <a:rPr lang="nl-BE" dirty="0" smtClean="0"/>
              <a:t> </a:t>
            </a:r>
            <a:r>
              <a:rPr lang="nl-BE" dirty="0" err="1" smtClean="0"/>
              <a:t>deployment</a:t>
            </a:r>
            <a:r>
              <a:rPr lang="nl-BE" dirty="0" smtClean="0"/>
              <a:t>’)</a:t>
            </a:r>
          </a:p>
          <a:p>
            <a:r>
              <a:rPr lang="nl-BE" dirty="0" smtClean="0"/>
              <a:t>Hogere productiviteit</a:t>
            </a:r>
          </a:p>
          <a:p>
            <a:r>
              <a:rPr lang="nl-BE" dirty="0" err="1" smtClean="0"/>
              <a:t>DevOps</a:t>
            </a:r>
            <a:r>
              <a:rPr lang="nl-BE" dirty="0" smtClean="0"/>
              <a:t> manier van werken</a:t>
            </a:r>
          </a:p>
          <a:p>
            <a:r>
              <a:rPr lang="nl-BE" dirty="0" smtClean="0"/>
              <a:t>‘</a:t>
            </a:r>
            <a:r>
              <a:rPr lang="nl-BE" dirty="0" err="1" smtClean="0"/>
              <a:t>Shifts</a:t>
            </a:r>
            <a:r>
              <a:rPr lang="nl-BE" dirty="0" smtClean="0"/>
              <a:t>’: Green (open source), Blue (IBM), </a:t>
            </a:r>
            <a:r>
              <a:rPr lang="nl-BE" dirty="0" err="1" smtClean="0"/>
              <a:t>Yellow</a:t>
            </a:r>
            <a:r>
              <a:rPr lang="nl-BE" dirty="0" smtClean="0"/>
              <a:t> (Microsoft), Red (Oracle)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71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102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Platform as a Service - containers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115A-5C25-4C4F-AB9A-53CF64EA9C2D}" type="slidenum">
              <a:rPr lang="nl-BE" smtClean="0"/>
              <a:pPr/>
              <a:t>72</a:t>
            </a:fld>
            <a:endParaRPr lang="nl-BE" dirty="0"/>
          </a:p>
        </p:txBody>
      </p:sp>
      <p:sp>
        <p:nvSpPr>
          <p:cNvPr id="12294" name="AutoShape 14" descr="Image result for contai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BE" altLang="fr-FR" sz="180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85800" y="1851050"/>
            <a:ext cx="1077913" cy="1258888"/>
            <a:chOff x="685800" y="2425700"/>
            <a:chExt cx="1077913" cy="1258888"/>
          </a:xfrm>
        </p:grpSpPr>
        <p:pic>
          <p:nvPicPr>
            <p:cNvPr id="12324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425700"/>
              <a:ext cx="1077913" cy="66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25" name="TextBox 25"/>
            <p:cNvSpPr txBox="1">
              <a:spLocks noChangeArrowheads="1"/>
            </p:cNvSpPr>
            <p:nvPr/>
          </p:nvSpPr>
          <p:spPr bwMode="auto">
            <a:xfrm>
              <a:off x="685800" y="3254375"/>
              <a:ext cx="1031875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fr-FR" sz="1100">
                  <a:latin typeface="Arial Black" pitchFamily="34" charset="0"/>
                </a:rPr>
                <a:t>Individuele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fr-FR" sz="1100">
                  <a:latin typeface="Arial Black" pitchFamily="34" charset="0"/>
                </a:rPr>
                <a:t>inhoud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885950" y="1628800"/>
            <a:ext cx="3128963" cy="1379538"/>
            <a:chOff x="1885950" y="2203450"/>
            <a:chExt cx="3128963" cy="1379538"/>
          </a:xfrm>
        </p:grpSpPr>
        <p:grpSp>
          <p:nvGrpSpPr>
            <p:cNvPr id="12320" name="Group 4"/>
            <p:cNvGrpSpPr>
              <a:grpSpLocks/>
            </p:cNvGrpSpPr>
            <p:nvPr/>
          </p:nvGrpSpPr>
          <p:grpSpPr bwMode="auto">
            <a:xfrm>
              <a:off x="2800350" y="2203450"/>
              <a:ext cx="2214563" cy="1379538"/>
              <a:chOff x="2800350" y="2203450"/>
              <a:chExt cx="2214563" cy="1379538"/>
            </a:xfrm>
          </p:grpSpPr>
          <p:pic>
            <p:nvPicPr>
              <p:cNvPr id="12322" name="Picture 1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0350" y="2203450"/>
                <a:ext cx="2214563" cy="1108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23" name="TextBox 33"/>
              <p:cNvSpPr txBox="1">
                <a:spLocks noChangeArrowheads="1"/>
              </p:cNvSpPr>
              <p:nvPr/>
            </p:nvSpPr>
            <p:spPr bwMode="auto">
              <a:xfrm>
                <a:off x="2935288" y="3321050"/>
                <a:ext cx="1952625" cy="26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BE" altLang="fr-FR" sz="1100">
                    <a:latin typeface="Arial Black" pitchFamily="34" charset="0"/>
                  </a:rPr>
                  <a:t>Geïsoleerd opgeslagen</a:t>
                </a:r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>
            <a:xfrm>
              <a:off x="1885950" y="2757488"/>
              <a:ext cx="771525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124450" y="1766913"/>
            <a:ext cx="3667125" cy="1250950"/>
            <a:chOff x="5124450" y="2341563"/>
            <a:chExt cx="3667125" cy="1250950"/>
          </a:xfrm>
        </p:grpSpPr>
        <p:grpSp>
          <p:nvGrpSpPr>
            <p:cNvPr id="12315" name="Group 5"/>
            <p:cNvGrpSpPr>
              <a:grpSpLocks/>
            </p:cNvGrpSpPr>
            <p:nvPr/>
          </p:nvGrpSpPr>
          <p:grpSpPr bwMode="auto">
            <a:xfrm>
              <a:off x="6015038" y="2341563"/>
              <a:ext cx="2776537" cy="1250950"/>
              <a:chOff x="6015038" y="2341563"/>
              <a:chExt cx="2776537" cy="1250950"/>
            </a:xfrm>
          </p:grpSpPr>
          <p:pic>
            <p:nvPicPr>
              <p:cNvPr id="12317" name="Picture 1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5038" y="2341563"/>
                <a:ext cx="1111250" cy="757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18" name="Picture 2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8063" y="2341563"/>
                <a:ext cx="1433512" cy="757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19" name="TextBox 36"/>
              <p:cNvSpPr txBox="1">
                <a:spLocks noChangeArrowheads="1"/>
              </p:cNvSpPr>
              <p:nvPr/>
            </p:nvSpPr>
            <p:spPr bwMode="auto">
              <a:xfrm>
                <a:off x="6345238" y="3330575"/>
                <a:ext cx="2297112" cy="26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BE" altLang="fr-FR" sz="1100">
                    <a:latin typeface="Arial Black" pitchFamily="34" charset="0"/>
                  </a:rPr>
                  <a:t>En makkelijk verplaatsbaar</a:t>
                </a:r>
              </a:p>
            </p:txBody>
          </p:sp>
        </p:grpSp>
        <p:cxnSp>
          <p:nvCxnSpPr>
            <p:cNvPr id="40" name="Straight Arrow Connector 39"/>
            <p:cNvCxnSpPr/>
            <p:nvPr/>
          </p:nvCxnSpPr>
          <p:spPr>
            <a:xfrm>
              <a:off x="5124450" y="2752725"/>
              <a:ext cx="771525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30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4221163"/>
            <a:ext cx="498475" cy="2609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895475" y="4205288"/>
            <a:ext cx="1671638" cy="2633662"/>
            <a:chOff x="1895475" y="4205288"/>
            <a:chExt cx="1671638" cy="2633662"/>
          </a:xfrm>
        </p:grpSpPr>
        <p:grpSp>
          <p:nvGrpSpPr>
            <p:cNvPr id="12309" name="Group 8"/>
            <p:cNvGrpSpPr>
              <a:grpSpLocks/>
            </p:cNvGrpSpPr>
            <p:nvPr/>
          </p:nvGrpSpPr>
          <p:grpSpPr bwMode="auto">
            <a:xfrm>
              <a:off x="2747963" y="4205288"/>
              <a:ext cx="819150" cy="2633662"/>
              <a:chOff x="2747963" y="4205288"/>
              <a:chExt cx="819150" cy="2633662"/>
            </a:xfrm>
          </p:grpSpPr>
          <p:pic>
            <p:nvPicPr>
              <p:cNvPr id="12311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4313" y="6115050"/>
                <a:ext cx="812800" cy="7239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2312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2725" y="5381625"/>
                <a:ext cx="812800" cy="7239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2313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7963" y="4205288"/>
                <a:ext cx="812800" cy="7239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30" name="Straight Connector 29"/>
              <p:cNvCxnSpPr>
                <a:stCxn id="12313" idx="2"/>
                <a:endCxn id="12312" idx="0"/>
              </p:cNvCxnSpPr>
              <p:nvPr/>
            </p:nvCxnSpPr>
            <p:spPr>
              <a:xfrm>
                <a:off x="3154363" y="4929188"/>
                <a:ext cx="4762" cy="452437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Straight Arrow Connector 48"/>
            <p:cNvCxnSpPr/>
            <p:nvPr/>
          </p:nvCxnSpPr>
          <p:spPr>
            <a:xfrm>
              <a:off x="1895475" y="5338763"/>
              <a:ext cx="771525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ight Arrow 53"/>
          <p:cNvSpPr/>
          <p:nvPr/>
        </p:nvSpPr>
        <p:spPr>
          <a:xfrm flipH="1">
            <a:off x="6310313" y="4619625"/>
            <a:ext cx="2087562" cy="1728788"/>
          </a:xfrm>
          <a:prstGeom prst="rightArrow">
            <a:avLst/>
          </a:prstGeom>
          <a:solidFill>
            <a:srgbClr val="3E6E5A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Monitoring</a:t>
            </a:r>
          </a:p>
          <a:p>
            <a:pPr algn="ctr">
              <a:defRPr/>
            </a:pPr>
            <a:r>
              <a:rPr lang="fr-BE" dirty="0" err="1"/>
              <a:t>Beveiliging</a:t>
            </a:r>
            <a:endParaRPr lang="fr-BE" b="1" dirty="0"/>
          </a:p>
          <a:p>
            <a:pPr algn="ctr">
              <a:defRPr/>
            </a:pPr>
            <a:r>
              <a:rPr lang="fr-BE" dirty="0" err="1"/>
              <a:t>Logging</a:t>
            </a:r>
            <a:endParaRPr lang="fr-BE" dirty="0"/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4251325" y="4205288"/>
            <a:ext cx="1916113" cy="2625725"/>
            <a:chOff x="4251325" y="4205288"/>
            <a:chExt cx="1916113" cy="2625725"/>
          </a:xfrm>
        </p:grpSpPr>
        <p:pic>
          <p:nvPicPr>
            <p:cNvPr id="12307" name="Picture 5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000" y="4929188"/>
              <a:ext cx="1849438" cy="104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251325" y="4205288"/>
              <a:ext cx="1916113" cy="2625725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11163" y="4013200"/>
            <a:ext cx="1524745" cy="2679699"/>
            <a:chOff x="411163" y="4012748"/>
            <a:chExt cx="1524208" cy="2679694"/>
          </a:xfrm>
        </p:grpSpPr>
        <p:pic>
          <p:nvPicPr>
            <p:cNvPr id="12303" name="Picture 2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63" y="4012748"/>
              <a:ext cx="1141866" cy="1141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4" name="Picture 2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718" y="6178776"/>
              <a:ext cx="477951" cy="477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5" name="Picture 2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75" y="5358833"/>
              <a:ext cx="920750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6" name="TextBox 25"/>
            <p:cNvSpPr txBox="1">
              <a:spLocks noChangeArrowheads="1"/>
            </p:cNvSpPr>
            <p:nvPr/>
          </p:nvSpPr>
          <p:spPr bwMode="auto">
            <a:xfrm>
              <a:off x="1170687" y="6261556"/>
              <a:ext cx="764684" cy="430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fr-FR" sz="1100" dirty="0" err="1" smtClean="0">
                  <a:latin typeface="Arial Black" pitchFamily="34" charset="0"/>
                </a:rPr>
                <a:t>Coming</a:t>
              </a:r>
              <a:endParaRPr lang="fr-BE" altLang="fr-FR" sz="1100" dirty="0">
                <a:latin typeface="Arial Black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fr-FR" sz="1100" dirty="0" err="1">
                  <a:latin typeface="Arial Black" pitchFamily="34" charset="0"/>
                </a:rPr>
                <a:t>soon</a:t>
              </a:r>
              <a:endParaRPr lang="fr-BE" altLang="fr-FR" sz="1100" dirty="0">
                <a:latin typeface="Arial Black" pitchFamily="34" charset="0"/>
              </a:endParaRPr>
            </a:p>
          </p:txBody>
        </p:sp>
      </p:grp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1089659"/>
            <a:ext cx="8229600" cy="5741353"/>
          </a:xfrm>
        </p:spPr>
        <p:txBody>
          <a:bodyPr/>
          <a:lstStyle/>
          <a:p>
            <a:r>
              <a:rPr lang="fr-BE" altLang="fr-FR" dirty="0" err="1" smtClean="0"/>
              <a:t>Introductie</a:t>
            </a:r>
            <a:r>
              <a:rPr lang="fr-BE" altLang="fr-FR" dirty="0" smtClean="0"/>
              <a:t> container technologie</a:t>
            </a:r>
          </a:p>
          <a:p>
            <a:endParaRPr lang="fr-BE" altLang="fr-FR" dirty="0" smtClean="0"/>
          </a:p>
          <a:p>
            <a:endParaRPr lang="fr-BE" altLang="fr-FR" dirty="0" smtClean="0"/>
          </a:p>
          <a:p>
            <a:endParaRPr lang="fr-BE" altLang="fr-FR" sz="1050" dirty="0" smtClean="0"/>
          </a:p>
          <a:p>
            <a:r>
              <a:rPr lang="fr-BE" altLang="fr-FR" dirty="0" err="1" smtClean="0"/>
              <a:t>Vertaald</a:t>
            </a:r>
            <a:r>
              <a:rPr lang="fr-BE" altLang="fr-FR" dirty="0" smtClean="0"/>
              <a:t> in moderne technologie </a:t>
            </a:r>
            <a:r>
              <a:rPr lang="fr-BE" altLang="fr-FR" dirty="0" err="1" smtClean="0"/>
              <a:t>als</a:t>
            </a:r>
            <a:r>
              <a:rPr lang="fr-BE" altLang="fr-FR" dirty="0" smtClean="0"/>
              <a:t> Platform-as-a-Service</a:t>
            </a:r>
          </a:p>
        </p:txBody>
      </p:sp>
    </p:spTree>
    <p:extLst>
      <p:ext uri="{BB962C8B-B14F-4D97-AF65-F5344CB8AC3E}">
        <p14:creationId xmlns:p14="http://schemas.microsoft.com/office/powerpoint/2010/main" val="186244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5850168" y="1578446"/>
            <a:ext cx="3000375" cy="4514850"/>
          </a:xfrm>
          <a:prstGeom prst="rect">
            <a:avLst/>
          </a:prstGeom>
          <a:solidFill>
            <a:srgbClr val="7030A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sp>
        <p:nvSpPr>
          <p:cNvPr id="21539" name="TextBox 52"/>
          <p:cNvSpPr txBox="1">
            <a:spLocks noChangeArrowheads="1"/>
          </p:cNvSpPr>
          <p:nvPr/>
        </p:nvSpPr>
        <p:spPr bwMode="auto">
          <a:xfrm>
            <a:off x="6291493" y="1656234"/>
            <a:ext cx="22272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err="1" smtClean="0">
                <a:latin typeface="Arial Black" pitchFamily="34" charset="0"/>
              </a:rPr>
              <a:t>Andere</a:t>
            </a:r>
            <a:r>
              <a:rPr lang="fr-BE" altLang="fr-FR" sz="1100" dirty="0" smtClean="0">
                <a:latin typeface="Arial Black" pitchFamily="34" charset="0"/>
              </a:rPr>
              <a:t> </a:t>
            </a:r>
            <a:r>
              <a:rPr lang="fr-BE" altLang="fr-FR" sz="1100" dirty="0" err="1" smtClean="0">
                <a:latin typeface="Arial Black" pitchFamily="34" charset="0"/>
              </a:rPr>
              <a:t>sectoren</a:t>
            </a:r>
            <a:endParaRPr lang="fr-BE" altLang="fr-FR" sz="1100" dirty="0">
              <a:latin typeface="Arial Black" pitchFamily="34" charset="0"/>
            </a:endParaRPr>
          </a:p>
        </p:txBody>
      </p:sp>
      <p:grpSp>
        <p:nvGrpSpPr>
          <p:cNvPr id="21506" name="Group 20"/>
          <p:cNvGrpSpPr>
            <a:grpSpLocks/>
          </p:cNvGrpSpPr>
          <p:nvPr/>
        </p:nvGrpSpPr>
        <p:grpSpPr bwMode="auto">
          <a:xfrm>
            <a:off x="466956" y="3453284"/>
            <a:ext cx="8328025" cy="669925"/>
            <a:chOff x="700088" y="5087058"/>
            <a:chExt cx="8328566" cy="670805"/>
          </a:xfrm>
        </p:grpSpPr>
        <p:sp>
          <p:nvSpPr>
            <p:cNvPr id="7" name="Rectangle 6"/>
            <p:cNvSpPr/>
            <p:nvPr/>
          </p:nvSpPr>
          <p:spPr>
            <a:xfrm>
              <a:off x="700088" y="5087058"/>
              <a:ext cx="8328566" cy="67080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pic>
          <p:nvPicPr>
            <p:cNvPr id="2154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188440" y="4146601"/>
              <a:ext cx="498475" cy="260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899" y="180282"/>
            <a:ext cx="7531743" cy="656430"/>
          </a:xfrm>
        </p:spPr>
        <p:txBody>
          <a:bodyPr/>
          <a:lstStyle/>
          <a:p>
            <a:r>
              <a:rPr lang="fr-BE" dirty="0" err="1" smtClean="0"/>
              <a:t>PaaS</a:t>
            </a:r>
            <a:r>
              <a:rPr lang="fr-BE" dirty="0" smtClean="0"/>
              <a:t> - </a:t>
            </a:r>
            <a:r>
              <a:rPr lang="fr-BE" dirty="0" err="1" smtClean="0"/>
              <a:t>Samenwerkingsvormen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4569" y="6525344"/>
            <a:ext cx="481642" cy="216000"/>
          </a:xfrm>
        </p:spPr>
        <p:txBody>
          <a:bodyPr/>
          <a:lstStyle/>
          <a:p>
            <a:fld id="{BA1042FB-A2AA-4A53-B0A8-C8D8A9D05D90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215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18" y="2796059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418" y="2796059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31" y="2796059"/>
            <a:ext cx="812800" cy="723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81" y="2796059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519" name="TextBox 14"/>
          <p:cNvSpPr txBox="1">
            <a:spLocks noChangeArrowheads="1"/>
          </p:cNvSpPr>
          <p:nvPr/>
        </p:nvSpPr>
        <p:spPr bwMode="auto">
          <a:xfrm>
            <a:off x="5870267" y="2266627"/>
            <a:ext cx="8996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smtClean="0">
                <a:latin typeface="Arial Black" pitchFamily="34" charset="0"/>
              </a:rPr>
              <a:t>Partner 1</a:t>
            </a:r>
            <a:endParaRPr lang="fr-BE" altLang="fr-FR" sz="1100" dirty="0">
              <a:latin typeface="Arial Black" pitchFamily="34" charset="0"/>
            </a:endParaRPr>
          </a:p>
        </p:txBody>
      </p:sp>
      <p:grpSp>
        <p:nvGrpSpPr>
          <p:cNvPr id="21520" name="Group 23"/>
          <p:cNvGrpSpPr>
            <a:grpSpLocks/>
          </p:cNvGrpSpPr>
          <p:nvPr/>
        </p:nvGrpSpPr>
        <p:grpSpPr bwMode="auto">
          <a:xfrm>
            <a:off x="466956" y="4489921"/>
            <a:ext cx="8328025" cy="676275"/>
            <a:chOff x="654992" y="4823937"/>
            <a:chExt cx="8328566" cy="677144"/>
          </a:xfrm>
        </p:grpSpPr>
        <p:sp>
          <p:nvSpPr>
            <p:cNvPr id="22" name="Rectangle 21"/>
            <p:cNvSpPr/>
            <p:nvPr/>
          </p:nvSpPr>
          <p:spPr>
            <a:xfrm>
              <a:off x="654992" y="4823937"/>
              <a:ext cx="8328566" cy="677144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pic>
          <p:nvPicPr>
            <p:cNvPr id="21542" name="Picture 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922" y="4849307"/>
              <a:ext cx="1155733" cy="65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31" y="2796059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524" name="TextBox 30"/>
          <p:cNvSpPr txBox="1">
            <a:spLocks noChangeArrowheads="1"/>
          </p:cNvSpPr>
          <p:nvPr/>
        </p:nvSpPr>
        <p:spPr bwMode="auto">
          <a:xfrm>
            <a:off x="6798161" y="2266627"/>
            <a:ext cx="8996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smtClean="0">
                <a:latin typeface="Arial Black" pitchFamily="34" charset="0"/>
              </a:rPr>
              <a:t>Partner 2</a:t>
            </a:r>
            <a:endParaRPr lang="fr-BE" altLang="fr-FR" sz="1100" dirty="0">
              <a:latin typeface="Arial Black" pitchFamily="34" charset="0"/>
            </a:endParaRPr>
          </a:p>
        </p:txBody>
      </p:sp>
      <p:pic>
        <p:nvPicPr>
          <p:cNvPr id="2152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343" y="2796059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526" name="TextBox 32"/>
          <p:cNvSpPr txBox="1">
            <a:spLocks noChangeArrowheads="1"/>
          </p:cNvSpPr>
          <p:nvPr/>
        </p:nvSpPr>
        <p:spPr bwMode="auto">
          <a:xfrm>
            <a:off x="7789446" y="2266627"/>
            <a:ext cx="92204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smtClean="0">
                <a:latin typeface="Arial Black" pitchFamily="34" charset="0"/>
              </a:rPr>
              <a:t>Partner N</a:t>
            </a:r>
            <a:endParaRPr lang="fr-BE" altLang="fr-FR" sz="1100" dirty="0">
              <a:latin typeface="Arial Black" pitchFamily="34" charset="0"/>
            </a:endParaRPr>
          </a:p>
        </p:txBody>
      </p:sp>
      <p:sp>
        <p:nvSpPr>
          <p:cNvPr id="28" name="Flowchart: Magnetic Disk 27"/>
          <p:cNvSpPr/>
          <p:nvPr/>
        </p:nvSpPr>
        <p:spPr>
          <a:xfrm>
            <a:off x="742306" y="4147021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sp>
        <p:nvSpPr>
          <p:cNvPr id="35" name="Flowchart: Magnetic Disk 34"/>
          <p:cNvSpPr/>
          <p:nvPr/>
        </p:nvSpPr>
        <p:spPr>
          <a:xfrm>
            <a:off x="1766243" y="4147021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sp>
        <p:nvSpPr>
          <p:cNvPr id="36" name="Flowchart: Magnetic Disk 35"/>
          <p:cNvSpPr/>
          <p:nvPr/>
        </p:nvSpPr>
        <p:spPr>
          <a:xfrm>
            <a:off x="5991456" y="5347171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sp>
        <p:nvSpPr>
          <p:cNvPr id="37" name="Flowchart: Magnetic Disk 36"/>
          <p:cNvSpPr/>
          <p:nvPr/>
        </p:nvSpPr>
        <p:spPr>
          <a:xfrm>
            <a:off x="6939193" y="5347171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sp>
        <p:nvSpPr>
          <p:cNvPr id="38" name="Flowchart: Magnetic Disk 37"/>
          <p:cNvSpPr/>
          <p:nvPr/>
        </p:nvSpPr>
        <p:spPr>
          <a:xfrm>
            <a:off x="7937731" y="5347171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2048818" y="2040409"/>
            <a:ext cx="0" cy="16351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37" name="TextBox 50"/>
          <p:cNvSpPr txBox="1">
            <a:spLocks noChangeArrowheads="1"/>
          </p:cNvSpPr>
          <p:nvPr/>
        </p:nvSpPr>
        <p:spPr bwMode="auto">
          <a:xfrm>
            <a:off x="1126481" y="1634009"/>
            <a:ext cx="22272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err="1" smtClean="0">
                <a:latin typeface="Arial Black" pitchFamily="34" charset="0"/>
              </a:rPr>
              <a:t>Overheid</a:t>
            </a:r>
            <a:r>
              <a:rPr lang="fr-BE" altLang="fr-FR" sz="1100" dirty="0" smtClean="0">
                <a:latin typeface="Arial Black" pitchFamily="34" charset="0"/>
              </a:rPr>
              <a:t> </a:t>
            </a:r>
            <a:r>
              <a:rPr lang="fr-BE" altLang="fr-FR" sz="1100" dirty="0" err="1" smtClean="0">
                <a:latin typeface="Arial Black" pitchFamily="34" charset="0"/>
              </a:rPr>
              <a:t>ecosysteem</a:t>
            </a:r>
            <a:endParaRPr lang="fr-BE" altLang="fr-FR" sz="1100" dirty="0">
              <a:latin typeface="Arial Black" pitchFamily="34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2510781" y="3146896"/>
            <a:ext cx="279400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6720122" y="4358386"/>
            <a:ext cx="1086983" cy="946027"/>
            <a:chOff x="6782780" y="3149672"/>
            <a:chExt cx="928742" cy="928742"/>
          </a:xfrm>
        </p:grpSpPr>
        <p:pic>
          <p:nvPicPr>
            <p:cNvPr id="43" name="Picture 42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2780" y="3149672"/>
              <a:ext cx="928742" cy="928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7249" y="3403305"/>
              <a:ext cx="568012" cy="568012"/>
            </a:xfrm>
            <a:prstGeom prst="rect">
              <a:avLst/>
            </a:prstGeom>
            <a:noFill/>
            <a:scene3d>
              <a:camera prst="orthographicFront">
                <a:rot lat="0" lon="21299999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0" name="TextBox 14"/>
          <p:cNvSpPr txBox="1">
            <a:spLocks noChangeArrowheads="1"/>
          </p:cNvSpPr>
          <p:nvPr/>
        </p:nvSpPr>
        <p:spPr bwMode="auto">
          <a:xfrm>
            <a:off x="2772545" y="2331865"/>
            <a:ext cx="9877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000" dirty="0" err="1" smtClean="0">
                <a:latin typeface="Arial Black" pitchFamily="34" charset="0"/>
              </a:rPr>
              <a:t>Toepassing</a:t>
            </a:r>
            <a:endParaRPr lang="fr-BE" altLang="fr-FR" sz="1000" dirty="0" smtClean="0">
              <a:latin typeface="Arial Black" pitchFamily="34" charset="0"/>
            </a:endParaRPr>
          </a:p>
          <a:p>
            <a:pPr algn="ctr" eaLnBrk="1" hangingPunct="1"/>
            <a:r>
              <a:rPr lang="nl-BE" altLang="fr-FR" sz="1000" dirty="0">
                <a:latin typeface="Arial Black" pitchFamily="34" charset="0"/>
              </a:rPr>
              <a:t>N</a:t>
            </a:r>
            <a:endParaRPr lang="fr-BE" altLang="fr-FR" sz="1000" dirty="0">
              <a:latin typeface="Arial Black" pitchFamily="34" charset="0"/>
            </a:endParaRPr>
          </a:p>
        </p:txBody>
      </p:sp>
      <p:sp>
        <p:nvSpPr>
          <p:cNvPr id="51" name="TextBox 14"/>
          <p:cNvSpPr txBox="1">
            <a:spLocks noChangeArrowheads="1"/>
          </p:cNvSpPr>
          <p:nvPr/>
        </p:nvSpPr>
        <p:spPr bwMode="auto">
          <a:xfrm>
            <a:off x="672282" y="2331865"/>
            <a:ext cx="9877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000" dirty="0" err="1" smtClean="0">
                <a:latin typeface="Arial Black" pitchFamily="34" charset="0"/>
              </a:rPr>
              <a:t>Toepassing</a:t>
            </a:r>
            <a:endParaRPr lang="fr-BE" altLang="fr-FR" sz="1000" dirty="0" smtClean="0">
              <a:latin typeface="Arial Black" pitchFamily="34" charset="0"/>
            </a:endParaRPr>
          </a:p>
          <a:p>
            <a:pPr algn="ctr" eaLnBrk="1" hangingPunct="1"/>
            <a:r>
              <a:rPr lang="fr-BE" altLang="fr-FR" sz="1000" dirty="0" smtClean="0">
                <a:latin typeface="Arial Black" pitchFamily="34" charset="0"/>
              </a:rPr>
              <a:t>1</a:t>
            </a:r>
            <a:endParaRPr lang="fr-BE" altLang="fr-FR" sz="1000" dirty="0">
              <a:latin typeface="Arial Black" pitchFamily="34" charset="0"/>
            </a:endParaRPr>
          </a:p>
        </p:txBody>
      </p:sp>
      <p:sp>
        <p:nvSpPr>
          <p:cNvPr id="53" name="TextBox 14"/>
          <p:cNvSpPr txBox="1">
            <a:spLocks noChangeArrowheads="1"/>
          </p:cNvSpPr>
          <p:nvPr/>
        </p:nvSpPr>
        <p:spPr bwMode="auto">
          <a:xfrm>
            <a:off x="1554727" y="2331865"/>
            <a:ext cx="9877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000" dirty="0" err="1" smtClean="0">
                <a:latin typeface="Arial Black" pitchFamily="34" charset="0"/>
              </a:rPr>
              <a:t>Toepassing</a:t>
            </a:r>
            <a:endParaRPr lang="fr-BE" altLang="fr-FR" sz="1000" dirty="0" smtClean="0">
              <a:latin typeface="Arial Black" pitchFamily="34" charset="0"/>
            </a:endParaRPr>
          </a:p>
          <a:p>
            <a:pPr algn="ctr" eaLnBrk="1" hangingPunct="1"/>
            <a:r>
              <a:rPr lang="nl-BE" altLang="fr-FR" sz="1000" dirty="0">
                <a:latin typeface="Arial Black" pitchFamily="34" charset="0"/>
              </a:rPr>
              <a:t>2</a:t>
            </a:r>
            <a:endParaRPr lang="fr-BE" altLang="fr-FR" sz="1000" dirty="0">
              <a:latin typeface="Arial Black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65502" y="1557809"/>
            <a:ext cx="3238096" cy="4513262"/>
          </a:xfrm>
          <a:prstGeom prst="rect">
            <a:avLst/>
          </a:prstGeom>
          <a:solidFill>
            <a:srgbClr val="E89878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8" name="Left-Right Arrow 7"/>
          <p:cNvSpPr/>
          <p:nvPr/>
        </p:nvSpPr>
        <p:spPr>
          <a:xfrm>
            <a:off x="3783613" y="4390921"/>
            <a:ext cx="2175540" cy="1110263"/>
          </a:xfrm>
          <a:prstGeom prst="leftRightArrow">
            <a:avLst>
              <a:gd name="adj1" fmla="val 47574"/>
              <a:gd name="adj2" fmla="val 390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/>
              <a:t>Technologische samenwerking</a:t>
            </a:r>
            <a:endParaRPr lang="fr-BE" sz="1600" dirty="0"/>
          </a:p>
        </p:txBody>
      </p:sp>
      <p:sp>
        <p:nvSpPr>
          <p:cNvPr id="55" name="Left-Right Arrow 54"/>
          <p:cNvSpPr/>
          <p:nvPr/>
        </p:nvSpPr>
        <p:spPr>
          <a:xfrm>
            <a:off x="3783613" y="3146896"/>
            <a:ext cx="2175540" cy="1110263"/>
          </a:xfrm>
          <a:prstGeom prst="leftRightArrow">
            <a:avLst>
              <a:gd name="adj1" fmla="val 47574"/>
              <a:gd name="adj2" fmla="val 39085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/>
              <a:t>Platform samenwerking</a:t>
            </a:r>
            <a:endParaRPr lang="fr-BE" sz="1600" dirty="0"/>
          </a:p>
        </p:txBody>
      </p:sp>
      <p:sp>
        <p:nvSpPr>
          <p:cNvPr id="56" name="Left-Right Arrow 55"/>
          <p:cNvSpPr/>
          <p:nvPr/>
        </p:nvSpPr>
        <p:spPr>
          <a:xfrm>
            <a:off x="3779912" y="1900785"/>
            <a:ext cx="2175540" cy="1110263"/>
          </a:xfrm>
          <a:prstGeom prst="leftRightArrow">
            <a:avLst>
              <a:gd name="adj1" fmla="val 47574"/>
              <a:gd name="adj2" fmla="val 3908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/>
              <a:t>Componenten delen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367406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Greenshift</a:t>
            </a:r>
            <a:r>
              <a:rPr lang="fr-BE" dirty="0" smtClean="0"/>
              <a:t> = </a:t>
            </a:r>
            <a:r>
              <a:rPr lang="fr-BE" dirty="0" err="1" smtClean="0"/>
              <a:t>Slideware</a:t>
            </a:r>
            <a:r>
              <a:rPr lang="fr-BE" dirty="0" smtClean="0"/>
              <a:t>? Non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2120" y="1069504"/>
            <a:ext cx="3384376" cy="52654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dirty="0" smtClean="0"/>
              <a:t>PROD</a:t>
            </a:r>
          </a:p>
          <a:p>
            <a:r>
              <a:rPr lang="fr-BE" dirty="0" err="1"/>
              <a:t>Ehealth</a:t>
            </a:r>
            <a:r>
              <a:rPr lang="fr-BE" dirty="0"/>
              <a:t> </a:t>
            </a:r>
            <a:r>
              <a:rPr lang="fr-BE" dirty="0" err="1"/>
              <a:t>Core</a:t>
            </a:r>
            <a:endParaRPr lang="fr-BE" dirty="0"/>
          </a:p>
          <a:p>
            <a:r>
              <a:rPr lang="fr-BE" dirty="0"/>
              <a:t>VAS</a:t>
            </a:r>
          </a:p>
          <a:p>
            <a:r>
              <a:rPr lang="fr-BE" dirty="0"/>
              <a:t>CAAMI</a:t>
            </a:r>
          </a:p>
          <a:p>
            <a:r>
              <a:rPr lang="fr-BE" dirty="0" err="1" smtClean="0"/>
              <a:t>Portaal</a:t>
            </a:r>
            <a:r>
              <a:rPr lang="fr-BE" dirty="0" smtClean="0"/>
              <a:t> Soc Sec</a:t>
            </a:r>
            <a:endParaRPr lang="fr-BE" dirty="0"/>
          </a:p>
          <a:p>
            <a:r>
              <a:rPr lang="fr-BE" dirty="0" smtClean="0"/>
              <a:t>Sites statiques</a:t>
            </a:r>
            <a:endParaRPr lang="fr-BE" dirty="0"/>
          </a:p>
          <a:p>
            <a:pPr marL="0" indent="0">
              <a:buNone/>
            </a:pPr>
            <a:r>
              <a:rPr lang="fr-BE" dirty="0" smtClean="0"/>
              <a:t>NON PROD</a:t>
            </a:r>
          </a:p>
          <a:p>
            <a:r>
              <a:rPr lang="fr-BE" dirty="0"/>
              <a:t>BCSS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>
                <a:solidFill>
                  <a:srgbClr val="364C9D"/>
                </a:solidFill>
              </a:rPr>
              <a:pPr/>
              <a:t>74</a:t>
            </a:fld>
            <a:endParaRPr lang="nl-BE" dirty="0">
              <a:solidFill>
                <a:srgbClr val="364C9D"/>
              </a:solidFill>
            </a:endParaRPr>
          </a:p>
        </p:txBody>
      </p:sp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5324337" cy="563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65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Greenshift</a:t>
            </a:r>
            <a:r>
              <a:rPr lang="fr-BE" dirty="0"/>
              <a:t> = </a:t>
            </a:r>
            <a:r>
              <a:rPr lang="fr-BE" dirty="0" err="1"/>
              <a:t>Slideware</a:t>
            </a:r>
            <a:r>
              <a:rPr lang="fr-BE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>
                <a:solidFill>
                  <a:srgbClr val="364C9D"/>
                </a:solidFill>
              </a:rPr>
              <a:pPr/>
              <a:t>75</a:t>
            </a:fld>
            <a:endParaRPr lang="nl-BE" dirty="0">
              <a:solidFill>
                <a:srgbClr val="364C9D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892480" cy="190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66" y="3068960"/>
            <a:ext cx="6246788" cy="3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54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Want</a:t>
            </a:r>
            <a:r>
              <a:rPr lang="fr-BE" dirty="0" smtClean="0"/>
              <a:t> more?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>
                <a:solidFill>
                  <a:srgbClr val="364C9D"/>
                </a:solidFill>
              </a:rPr>
              <a:pPr/>
              <a:t>76</a:t>
            </a:fld>
            <a:endParaRPr lang="nl-BE" dirty="0">
              <a:solidFill>
                <a:srgbClr val="364C9D"/>
              </a:solidFill>
            </a:endParaRPr>
          </a:p>
        </p:txBody>
      </p:sp>
      <p:pic>
        <p:nvPicPr>
          <p:cNvPr id="5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6045767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4365104"/>
            <a:ext cx="8928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64C9D"/>
                </a:solidFill>
              </a:rPr>
              <a:t>When CAAMI/HZIV was looking for a place to host their innovative </a:t>
            </a:r>
            <a:r>
              <a:rPr lang="en-US" dirty="0" err="1">
                <a:solidFill>
                  <a:srgbClr val="364C9D"/>
                </a:solidFill>
              </a:rPr>
              <a:t>microservice</a:t>
            </a:r>
            <a:r>
              <a:rPr lang="en-US" dirty="0">
                <a:solidFill>
                  <a:srgbClr val="364C9D"/>
                </a:solidFill>
              </a:rPr>
              <a:t> solution, they chose for the PaaS </a:t>
            </a:r>
            <a:r>
              <a:rPr lang="en-US" dirty="0" smtClean="0">
                <a:solidFill>
                  <a:srgbClr val="364C9D"/>
                </a:solidFill>
              </a:rPr>
              <a:t>within </a:t>
            </a:r>
            <a:r>
              <a:rPr lang="en-US" dirty="0">
                <a:solidFill>
                  <a:srgbClr val="364C9D"/>
                </a:solidFill>
              </a:rPr>
              <a:t>the G-Cloud initiative.</a:t>
            </a:r>
          </a:p>
          <a:p>
            <a:pPr algn="ctr"/>
            <a:r>
              <a:rPr lang="en-US" dirty="0">
                <a:solidFill>
                  <a:srgbClr val="364C9D"/>
                </a:solidFill>
              </a:rPr>
              <a:t>In this session, we will show you an application of </a:t>
            </a:r>
            <a:r>
              <a:rPr lang="en-US" dirty="0" err="1">
                <a:solidFill>
                  <a:srgbClr val="364C9D"/>
                </a:solidFill>
              </a:rPr>
              <a:t>microservices</a:t>
            </a:r>
            <a:r>
              <a:rPr lang="en-US" dirty="0">
                <a:solidFill>
                  <a:srgbClr val="364C9D"/>
                </a:solidFill>
              </a:rPr>
              <a:t> architecture, and how the platform helped solving some of our challenges.</a:t>
            </a:r>
          </a:p>
          <a:p>
            <a:pPr algn="ctr"/>
            <a:r>
              <a:rPr lang="en-US" dirty="0">
                <a:solidFill>
                  <a:srgbClr val="364C9D"/>
                </a:solidFill>
              </a:rPr>
              <a:t/>
            </a:r>
            <a:br>
              <a:rPr lang="en-US" dirty="0">
                <a:solidFill>
                  <a:srgbClr val="364C9D"/>
                </a:solidFill>
              </a:rPr>
            </a:br>
            <a:r>
              <a:rPr lang="en-US" dirty="0">
                <a:solidFill>
                  <a:srgbClr val="364C9D"/>
                </a:solidFill>
              </a:rPr>
              <a:t>Warning : Real world examples included</a:t>
            </a:r>
            <a:endParaRPr lang="en-GB" dirty="0">
              <a:solidFill>
                <a:srgbClr val="364C9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7102" y="2678750"/>
            <a:ext cx="3201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https://youtu.be/f83bncVXPOY</a:t>
            </a:r>
          </a:p>
        </p:txBody>
      </p:sp>
    </p:spTree>
    <p:extLst>
      <p:ext uri="{BB962C8B-B14F-4D97-AF65-F5344CB8AC3E}">
        <p14:creationId xmlns:p14="http://schemas.microsoft.com/office/powerpoint/2010/main" val="3031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 “Storage”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785395"/>
          </a:xfrm>
        </p:spPr>
        <p:txBody>
          <a:bodyPr>
            <a:normAutofit/>
          </a:bodyPr>
          <a:lstStyle/>
          <a:p>
            <a:r>
              <a:rPr lang="nl-NL" sz="2800" b="1" dirty="0"/>
              <a:t>Opslagmogelijkheden van gegevens</a:t>
            </a:r>
            <a:r>
              <a:rPr lang="nl-NL" sz="2800" dirty="0"/>
              <a:t> op een veilige </a:t>
            </a:r>
            <a:r>
              <a:rPr lang="nl-NL" sz="2800" dirty="0" smtClean="0"/>
              <a:t>manier </a:t>
            </a:r>
            <a:r>
              <a:rPr lang="nl-NL" sz="2800" dirty="0"/>
              <a:t>en rekening </a:t>
            </a:r>
            <a:r>
              <a:rPr lang="nl-NL" sz="2800" dirty="0" smtClean="0"/>
              <a:t>houdend </a:t>
            </a:r>
            <a:r>
              <a:rPr lang="nl-NL" sz="2800" dirty="0"/>
              <a:t>met een snelle beschikbaarheid.</a:t>
            </a:r>
            <a:endParaRPr lang="fr-BE" sz="2800" dirty="0"/>
          </a:p>
          <a:p>
            <a:r>
              <a:rPr lang="nl-BE" sz="2800" dirty="0" smtClean="0"/>
              <a:t>Geen eigen investering in fysieke opslagcapaciteit</a:t>
            </a:r>
          </a:p>
          <a:p>
            <a:r>
              <a:rPr lang="nl-BE" sz="2800" dirty="0" smtClean="0"/>
              <a:t>Beschikbaarheid van verschillende “classes”</a:t>
            </a:r>
            <a:endParaRPr lang="fr-BE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685815"/>
              </p:ext>
            </p:extLst>
          </p:nvPr>
        </p:nvGraphicFramePr>
        <p:xfrm>
          <a:off x="873853" y="3517558"/>
          <a:ext cx="7344816" cy="26156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8060"/>
                <a:gridCol w="933005"/>
                <a:gridCol w="882208"/>
                <a:gridCol w="884281"/>
                <a:gridCol w="858363"/>
                <a:gridCol w="1438899"/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Storage Class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Average Response Time (*)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Peak Response Time (**)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Availa­bility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Min. LUN Size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Netwerk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  High Performance +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99,99%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Fibre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  High Performance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99,9%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Fibre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  Standard Performance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99,5%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Fibre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  Basic Performance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Fibre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  Low-cost Storage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 </a:t>
                      </a:r>
                      <a:r>
                        <a:rPr lang="en-US" sz="1600" dirty="0" err="1">
                          <a:effectLst/>
                        </a:rPr>
                        <a:t>ms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Copper or Fibre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131688" y="6109846"/>
            <a:ext cx="436690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050" i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(*) Average reponse time: maximale antwoordtijd gedurende 95% van de tijd</a:t>
            </a:r>
            <a:endParaRPr lang="fr-BE" altLang="fr-FR" sz="11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altLang="fr-FR" sz="1050" i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(**) Peak </a:t>
            </a:r>
            <a:r>
              <a:rPr lang="nl-BE" altLang="fr-FR" sz="1050" i="1" dirty="0" err="1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reponse</a:t>
            </a:r>
            <a:r>
              <a:rPr lang="nl-BE" altLang="fr-FR" sz="1050" i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 time: maximale antwoordtijd gedurende 99% van de tijd</a:t>
            </a:r>
            <a:endParaRPr lang="nl-BE" altLang="fr-FR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5471B662-E07F-4B45-AF7C-5436FF003ECE}" type="slidenum">
              <a:rPr lang="en-GB" smtClean="0"/>
              <a:pPr/>
              <a:t>77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318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 “Storage”</a:t>
            </a:r>
            <a:endParaRPr lang="fr-B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1132780"/>
            <a:ext cx="7302127" cy="423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19103" y="5517232"/>
            <a:ext cx="3561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Evolutie van “</a:t>
            </a:r>
            <a:r>
              <a:rPr lang="nl-BE" dirty="0" err="1" smtClean="0"/>
              <a:t>allocated</a:t>
            </a:r>
            <a:r>
              <a:rPr lang="nl-BE" dirty="0" smtClean="0"/>
              <a:t> TB” op </a:t>
            </a:r>
            <a:r>
              <a:rPr lang="nl-BE" dirty="0" err="1" smtClean="0"/>
              <a:t>StaaS</a:t>
            </a:r>
            <a:endParaRPr lang="fr-BE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5471B662-E07F-4B45-AF7C-5436FF003ECE}" type="slidenum">
              <a:rPr lang="en-GB" smtClean="0"/>
              <a:pPr/>
              <a:t>78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901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INTERNET"/>
          <p:cNvGrpSpPr/>
          <p:nvPr/>
        </p:nvGrpSpPr>
        <p:grpSpPr>
          <a:xfrm>
            <a:off x="107504" y="980727"/>
            <a:ext cx="3715956" cy="4176465"/>
            <a:chOff x="-122376" y="1142910"/>
            <a:chExt cx="5054416" cy="5322393"/>
          </a:xfrm>
        </p:grpSpPr>
        <p:sp>
          <p:nvSpPr>
            <p:cNvPr id="82" name="Cloud 81"/>
            <p:cNvSpPr/>
            <p:nvPr/>
          </p:nvSpPr>
          <p:spPr>
            <a:xfrm>
              <a:off x="1807768" y="1142910"/>
              <a:ext cx="3124272" cy="3006170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r">
                <a:defRPr/>
              </a:pPr>
              <a:r>
                <a:rPr lang="fr-BE" sz="1400" b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    </a:t>
              </a:r>
              <a:r>
                <a:rPr lang="fr-BE" sz="1200" b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fr-BE" sz="1200" b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INTERNET</a:t>
              </a:r>
              <a:r>
                <a:rPr lang="fr-BE" sz="1400" b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	</a:t>
              </a:r>
              <a:endParaRPr lang="en-GB" sz="14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25" name="PROTECTED KLANT"/>
            <p:cNvGrpSpPr/>
            <p:nvPr/>
          </p:nvGrpSpPr>
          <p:grpSpPr>
            <a:xfrm>
              <a:off x="813457" y="1750285"/>
              <a:ext cx="1058720" cy="608404"/>
              <a:chOff x="797885" y="380291"/>
              <a:chExt cx="1577110" cy="892486"/>
            </a:xfrm>
          </p:grpSpPr>
          <p:sp>
            <p:nvSpPr>
              <p:cNvPr id="62" name="VPDC - C  FOD"/>
              <p:cNvSpPr/>
              <p:nvPr/>
            </p:nvSpPr>
            <p:spPr>
              <a:xfrm>
                <a:off x="797885" y="467424"/>
                <a:ext cx="1577110" cy="805353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12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egoe Print" panose="02000600000000000000" pitchFamily="2" charset="0"/>
                  </a:rPr>
                  <a:t>LAN</a:t>
                </a:r>
              </a:p>
              <a:p>
                <a:pPr algn="ctr"/>
                <a:endParaRPr lang="fr-BE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Print" panose="02000600000000000000" pitchFamily="2" charset="0"/>
                </a:endParaRPr>
              </a:p>
            </p:txBody>
          </p:sp>
          <p:sp>
            <p:nvSpPr>
              <p:cNvPr id="64" name="VPDC - C  FOD"/>
              <p:cNvSpPr/>
              <p:nvPr/>
            </p:nvSpPr>
            <p:spPr>
              <a:xfrm>
                <a:off x="882737" y="380291"/>
                <a:ext cx="836973" cy="216024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  <a:latin typeface="Segoe Print" panose="02000600000000000000" pitchFamily="2" charset="0"/>
                  </a:rPr>
                  <a:t>OTHERS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  <a:latin typeface="Segoe Print" panose="02000600000000000000" pitchFamily="2" charset="0"/>
                </a:endParaRPr>
              </a:p>
            </p:txBody>
          </p:sp>
        </p:grpSp>
        <p:sp>
          <p:nvSpPr>
            <p:cNvPr id="83" name="Cloud 82"/>
            <p:cNvSpPr/>
            <p:nvPr/>
          </p:nvSpPr>
          <p:spPr>
            <a:xfrm>
              <a:off x="-122376" y="2358689"/>
              <a:ext cx="2995519" cy="2997692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4" name="Cloud 83"/>
            <p:cNvSpPr/>
            <p:nvPr/>
          </p:nvSpPr>
          <p:spPr>
            <a:xfrm rot="16514269">
              <a:off x="1076341" y="825707"/>
              <a:ext cx="1797051" cy="3275543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5" name="Cloud 84"/>
            <p:cNvSpPr/>
            <p:nvPr/>
          </p:nvSpPr>
          <p:spPr>
            <a:xfrm>
              <a:off x="131692" y="3533499"/>
              <a:ext cx="4197408" cy="2931804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6" name="Cloud 85"/>
            <p:cNvSpPr/>
            <p:nvPr/>
          </p:nvSpPr>
          <p:spPr>
            <a:xfrm>
              <a:off x="2051720" y="2132856"/>
              <a:ext cx="2665368" cy="2997692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8" name="Cloud 127"/>
            <p:cNvSpPr/>
            <p:nvPr/>
          </p:nvSpPr>
          <p:spPr>
            <a:xfrm>
              <a:off x="2263263" y="3469071"/>
              <a:ext cx="2668777" cy="2815190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1" name="Cloud 200"/>
            <p:cNvSpPr/>
            <p:nvPr/>
          </p:nvSpPr>
          <p:spPr>
            <a:xfrm>
              <a:off x="959166" y="1571987"/>
              <a:ext cx="2620588" cy="2997692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3" name="UNTRUSTED"/>
          <p:cNvSpPr/>
          <p:nvPr/>
        </p:nvSpPr>
        <p:spPr>
          <a:xfrm rot="21014322">
            <a:off x="886907" y="1463609"/>
            <a:ext cx="1410685" cy="362790"/>
          </a:xfrm>
          <a:prstGeom prst="roundRect">
            <a:avLst/>
          </a:prstGeom>
          <a:solidFill>
            <a:schemeClr val="tx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b="1" smtClean="0">
                <a:solidFill>
                  <a:srgbClr val="FFFF00"/>
                </a:solidFill>
              </a:rPr>
              <a:t>UNTRUSTED</a:t>
            </a:r>
            <a:endParaRPr lang="en-GB" sz="1400" b="1">
              <a:solidFill>
                <a:srgbClr val="FFFF00"/>
              </a:solidFill>
            </a:endParaRPr>
          </a:p>
        </p:txBody>
      </p:sp>
      <p:grpSp>
        <p:nvGrpSpPr>
          <p:cNvPr id="5" name="INDIVIDUEN"/>
          <p:cNvGrpSpPr/>
          <p:nvPr/>
        </p:nvGrpSpPr>
        <p:grpSpPr>
          <a:xfrm>
            <a:off x="436486" y="2127640"/>
            <a:ext cx="3170174" cy="1018546"/>
            <a:chOff x="465722" y="2415671"/>
            <a:chExt cx="3170174" cy="1018546"/>
          </a:xfrm>
        </p:grpSpPr>
        <p:pic>
          <p:nvPicPr>
            <p:cNvPr id="99" name="User"/>
            <p:cNvPicPr>
              <a:picLocks noChangeAspect="1" noChangeArrowheads="1"/>
            </p:cNvPicPr>
            <p:nvPr/>
          </p:nvPicPr>
          <p:blipFill>
            <a:blip r:embed="rId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22" y="3140968"/>
              <a:ext cx="217846" cy="293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User"/>
            <p:cNvPicPr>
              <a:picLocks noChangeAspect="1" noChangeArrowheads="1"/>
            </p:cNvPicPr>
            <p:nvPr/>
          </p:nvPicPr>
          <p:blipFill>
            <a:blip r:embed="rId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8050" y="2415671"/>
              <a:ext cx="217846" cy="293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Protected GOV's"/>
          <p:cNvGrpSpPr/>
          <p:nvPr/>
        </p:nvGrpSpPr>
        <p:grpSpPr>
          <a:xfrm>
            <a:off x="833524" y="2971726"/>
            <a:ext cx="2513214" cy="1632436"/>
            <a:chOff x="862760" y="3259757"/>
            <a:chExt cx="2513214" cy="1632436"/>
          </a:xfrm>
        </p:grpSpPr>
        <p:grpSp>
          <p:nvGrpSpPr>
            <p:cNvPr id="9" name="Individual protected GOV"/>
            <p:cNvGrpSpPr/>
            <p:nvPr/>
          </p:nvGrpSpPr>
          <p:grpSpPr>
            <a:xfrm>
              <a:off x="2277413" y="3259757"/>
              <a:ext cx="1098561" cy="929742"/>
              <a:chOff x="4295110" y="3878785"/>
              <a:chExt cx="1098561" cy="929742"/>
            </a:xfrm>
          </p:grpSpPr>
          <p:sp>
            <p:nvSpPr>
              <p:cNvPr id="105" name="VPDC - C  FOD"/>
              <p:cNvSpPr/>
              <p:nvPr/>
            </p:nvSpPr>
            <p:spPr>
              <a:xfrm rot="690229">
                <a:off x="4295110" y="3878785"/>
                <a:ext cx="1098561" cy="929742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pattFill prst="dk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anchor="t" anchorCtr="0"/>
              <a:lstStyle/>
              <a:p>
                <a:pPr algn="ctr"/>
                <a:endParaRPr lang="fr-BE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VPDC - C  FOD"/>
              <p:cNvSpPr/>
              <p:nvPr/>
            </p:nvSpPr>
            <p:spPr>
              <a:xfrm rot="709789">
                <a:off x="4419487" y="4056422"/>
                <a:ext cx="901887" cy="698667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  <a:p>
                <a:pPr algn="ctr"/>
                <a:endParaRPr lang="fr-BE" sz="8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09" name="VPDC - C  FOD"/>
              <p:cNvSpPr/>
              <p:nvPr/>
            </p:nvSpPr>
            <p:spPr>
              <a:xfrm rot="709789">
                <a:off x="4614089" y="3949003"/>
                <a:ext cx="759391" cy="170123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GOV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110" name="Individual protected GOV"/>
            <p:cNvGrpSpPr/>
            <p:nvPr/>
          </p:nvGrpSpPr>
          <p:grpSpPr>
            <a:xfrm rot="20230963">
              <a:off x="862760" y="3962451"/>
              <a:ext cx="1150371" cy="929742"/>
              <a:chOff x="4359469" y="3883951"/>
              <a:chExt cx="1150371" cy="929742"/>
            </a:xfrm>
          </p:grpSpPr>
          <p:sp>
            <p:nvSpPr>
              <p:cNvPr id="111" name="VPDC - C  FOD"/>
              <p:cNvSpPr/>
              <p:nvPr/>
            </p:nvSpPr>
            <p:spPr>
              <a:xfrm rot="690229">
                <a:off x="4359469" y="3883951"/>
                <a:ext cx="1150371" cy="929742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pattFill prst="dk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anchor="t" anchorCtr="0"/>
              <a:lstStyle/>
              <a:p>
                <a:pPr algn="ctr"/>
                <a:endParaRPr lang="fr-BE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VPDC - C  FOD"/>
              <p:cNvSpPr/>
              <p:nvPr/>
            </p:nvSpPr>
            <p:spPr>
              <a:xfrm rot="709789">
                <a:off x="4474141" y="4004338"/>
                <a:ext cx="937454" cy="698667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  <a:p>
                <a:pPr algn="ctr"/>
                <a:endParaRPr lang="fr-BE" sz="8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13" name="VPDC - C  FOD"/>
              <p:cNvSpPr/>
              <p:nvPr/>
            </p:nvSpPr>
            <p:spPr>
              <a:xfrm rot="709789">
                <a:off x="4614089" y="3949003"/>
                <a:ext cx="759391" cy="170123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GOV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grpSp>
        <p:nvGrpSpPr>
          <p:cNvPr id="11" name="COMMON PROTECTION"/>
          <p:cNvGrpSpPr/>
          <p:nvPr/>
        </p:nvGrpSpPr>
        <p:grpSpPr>
          <a:xfrm>
            <a:off x="616264" y="2875745"/>
            <a:ext cx="3011982" cy="1707376"/>
            <a:chOff x="3937048" y="4400172"/>
            <a:chExt cx="3011982" cy="1707376"/>
          </a:xfrm>
        </p:grpSpPr>
        <p:sp>
          <p:nvSpPr>
            <p:cNvPr id="117" name="COMMON SHIELD"/>
            <p:cNvSpPr/>
            <p:nvPr/>
          </p:nvSpPr>
          <p:spPr>
            <a:xfrm rot="20797929">
              <a:off x="3937048" y="4400172"/>
              <a:ext cx="3011982" cy="1669802"/>
            </a:xfrm>
            <a:custGeom>
              <a:avLst/>
              <a:gdLst>
                <a:gd name="connsiteX0" fmla="*/ 0 w 1800225"/>
                <a:gd name="connsiteY0" fmla="*/ 300044 h 3384450"/>
                <a:gd name="connsiteX1" fmla="*/ 300044 w 1800225"/>
                <a:gd name="connsiteY1" fmla="*/ 0 h 3384450"/>
                <a:gd name="connsiteX2" fmla="*/ 1500181 w 1800225"/>
                <a:gd name="connsiteY2" fmla="*/ 0 h 3384450"/>
                <a:gd name="connsiteX3" fmla="*/ 1800225 w 1800225"/>
                <a:gd name="connsiteY3" fmla="*/ 300044 h 3384450"/>
                <a:gd name="connsiteX4" fmla="*/ 1800225 w 1800225"/>
                <a:gd name="connsiteY4" fmla="*/ 3084406 h 3384450"/>
                <a:gd name="connsiteX5" fmla="*/ 1500181 w 1800225"/>
                <a:gd name="connsiteY5" fmla="*/ 3384450 h 3384450"/>
                <a:gd name="connsiteX6" fmla="*/ 300044 w 1800225"/>
                <a:gd name="connsiteY6" fmla="*/ 3384450 h 3384450"/>
                <a:gd name="connsiteX7" fmla="*/ 0 w 1800225"/>
                <a:gd name="connsiteY7" fmla="*/ 3084406 h 3384450"/>
                <a:gd name="connsiteX8" fmla="*/ 0 w 1800225"/>
                <a:gd name="connsiteY8" fmla="*/ 300044 h 3384450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1500181 w 1800225"/>
                <a:gd name="connsiteY3" fmla="*/ 1588 h 3386038"/>
                <a:gd name="connsiteX4" fmla="*/ 1800225 w 1800225"/>
                <a:gd name="connsiteY4" fmla="*/ 301632 h 3386038"/>
                <a:gd name="connsiteX5" fmla="*/ 1800225 w 1800225"/>
                <a:gd name="connsiteY5" fmla="*/ 3085994 h 3386038"/>
                <a:gd name="connsiteX6" fmla="*/ 1500181 w 1800225"/>
                <a:gd name="connsiteY6" fmla="*/ 3386038 h 3386038"/>
                <a:gd name="connsiteX7" fmla="*/ 300044 w 1800225"/>
                <a:gd name="connsiteY7" fmla="*/ 3386038 h 3386038"/>
                <a:gd name="connsiteX8" fmla="*/ 0 w 1800225"/>
                <a:gd name="connsiteY8" fmla="*/ 3085994 h 3386038"/>
                <a:gd name="connsiteX9" fmla="*/ 0 w 1800225"/>
                <a:gd name="connsiteY9" fmla="*/ 301632 h 3386038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833437 w 1800225"/>
                <a:gd name="connsiteY3" fmla="*/ 0 h 3386038"/>
                <a:gd name="connsiteX4" fmla="*/ 1500181 w 1800225"/>
                <a:gd name="connsiteY4" fmla="*/ 1588 h 3386038"/>
                <a:gd name="connsiteX5" fmla="*/ 1800225 w 1800225"/>
                <a:gd name="connsiteY5" fmla="*/ 301632 h 3386038"/>
                <a:gd name="connsiteX6" fmla="*/ 1800225 w 1800225"/>
                <a:gd name="connsiteY6" fmla="*/ 3085994 h 3386038"/>
                <a:gd name="connsiteX7" fmla="*/ 1500181 w 1800225"/>
                <a:gd name="connsiteY7" fmla="*/ 3386038 h 3386038"/>
                <a:gd name="connsiteX8" fmla="*/ 300044 w 1800225"/>
                <a:gd name="connsiteY8" fmla="*/ 3386038 h 3386038"/>
                <a:gd name="connsiteX9" fmla="*/ 0 w 1800225"/>
                <a:gd name="connsiteY9" fmla="*/ 3085994 h 3386038"/>
                <a:gd name="connsiteX10" fmla="*/ 0 w 1800225"/>
                <a:gd name="connsiteY10" fmla="*/ 301632 h 3386038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500181 w 1800225"/>
                <a:gd name="connsiteY5" fmla="*/ 4763 h 3389213"/>
                <a:gd name="connsiteX6" fmla="*/ 1800225 w 1800225"/>
                <a:gd name="connsiteY6" fmla="*/ 304807 h 3389213"/>
                <a:gd name="connsiteX7" fmla="*/ 1800225 w 1800225"/>
                <a:gd name="connsiteY7" fmla="*/ 3089169 h 3389213"/>
                <a:gd name="connsiteX8" fmla="*/ 1500181 w 1800225"/>
                <a:gd name="connsiteY8" fmla="*/ 3389213 h 3389213"/>
                <a:gd name="connsiteX9" fmla="*/ 300044 w 1800225"/>
                <a:gd name="connsiteY9" fmla="*/ 3389213 h 3389213"/>
                <a:gd name="connsiteX10" fmla="*/ 0 w 1800225"/>
                <a:gd name="connsiteY10" fmla="*/ 3089169 h 3389213"/>
                <a:gd name="connsiteX11" fmla="*/ 0 w 1800225"/>
                <a:gd name="connsiteY11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800225 w 1800225"/>
                <a:gd name="connsiteY8" fmla="*/ 3089169 h 3389213"/>
                <a:gd name="connsiteX9" fmla="*/ 1500181 w 1800225"/>
                <a:gd name="connsiteY9" fmla="*/ 3389213 h 3389213"/>
                <a:gd name="connsiteX10" fmla="*/ 300044 w 1800225"/>
                <a:gd name="connsiteY10" fmla="*/ 3389213 h 3389213"/>
                <a:gd name="connsiteX11" fmla="*/ 0 w 1800225"/>
                <a:gd name="connsiteY11" fmla="*/ 3089169 h 3389213"/>
                <a:gd name="connsiteX12" fmla="*/ 0 w 1800225"/>
                <a:gd name="connsiteY12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798637 w 1800225"/>
                <a:gd name="connsiteY8" fmla="*/ 2600326 h 3389213"/>
                <a:gd name="connsiteX9" fmla="*/ 1800225 w 1800225"/>
                <a:gd name="connsiteY9" fmla="*/ 3089169 h 3389213"/>
                <a:gd name="connsiteX10" fmla="*/ 1500181 w 1800225"/>
                <a:gd name="connsiteY10" fmla="*/ 3389213 h 3389213"/>
                <a:gd name="connsiteX11" fmla="*/ 300044 w 1800225"/>
                <a:gd name="connsiteY11" fmla="*/ 3389213 h 3389213"/>
                <a:gd name="connsiteX12" fmla="*/ 0 w 1800225"/>
                <a:gd name="connsiteY12" fmla="*/ 3089169 h 3389213"/>
                <a:gd name="connsiteX13" fmla="*/ 0 w 1800225"/>
                <a:gd name="connsiteY13" fmla="*/ 304807 h 3389213"/>
                <a:gd name="connsiteX0" fmla="*/ 0 w 1820499"/>
                <a:gd name="connsiteY0" fmla="*/ 304807 h 3389213"/>
                <a:gd name="connsiteX1" fmla="*/ 300044 w 1820499"/>
                <a:gd name="connsiteY1" fmla="*/ 4763 h 3389213"/>
                <a:gd name="connsiteX2" fmla="*/ 592137 w 1820499"/>
                <a:gd name="connsiteY2" fmla="*/ 3175 h 3389213"/>
                <a:gd name="connsiteX3" fmla="*/ 833437 w 1820499"/>
                <a:gd name="connsiteY3" fmla="*/ 3175 h 3389213"/>
                <a:gd name="connsiteX4" fmla="*/ 1071562 w 1820499"/>
                <a:gd name="connsiteY4" fmla="*/ 0 h 3389213"/>
                <a:gd name="connsiteX5" fmla="*/ 1316037 w 1820499"/>
                <a:gd name="connsiteY5" fmla="*/ 3176 h 3389213"/>
                <a:gd name="connsiteX6" fmla="*/ 1500181 w 1820499"/>
                <a:gd name="connsiteY6" fmla="*/ 4763 h 3389213"/>
                <a:gd name="connsiteX7" fmla="*/ 1800225 w 1820499"/>
                <a:gd name="connsiteY7" fmla="*/ 304807 h 3389213"/>
                <a:gd name="connsiteX8" fmla="*/ 1793875 w 1820499"/>
                <a:gd name="connsiteY8" fmla="*/ 1663701 h 3389213"/>
                <a:gd name="connsiteX9" fmla="*/ 1798637 w 1820499"/>
                <a:gd name="connsiteY9" fmla="*/ 2600326 h 3389213"/>
                <a:gd name="connsiteX10" fmla="*/ 1800225 w 1820499"/>
                <a:gd name="connsiteY10" fmla="*/ 3089169 h 3389213"/>
                <a:gd name="connsiteX11" fmla="*/ 1500181 w 1820499"/>
                <a:gd name="connsiteY11" fmla="*/ 3389213 h 3389213"/>
                <a:gd name="connsiteX12" fmla="*/ 300044 w 1820499"/>
                <a:gd name="connsiteY12" fmla="*/ 3389213 h 3389213"/>
                <a:gd name="connsiteX13" fmla="*/ 0 w 1820499"/>
                <a:gd name="connsiteY13" fmla="*/ 3089169 h 3389213"/>
                <a:gd name="connsiteX14" fmla="*/ 0 w 1820499"/>
                <a:gd name="connsiteY14" fmla="*/ 304807 h 3389213"/>
                <a:gd name="connsiteX0" fmla="*/ 0 w 1800383"/>
                <a:gd name="connsiteY0" fmla="*/ 304807 h 3389213"/>
                <a:gd name="connsiteX1" fmla="*/ 300044 w 1800383"/>
                <a:gd name="connsiteY1" fmla="*/ 4763 h 3389213"/>
                <a:gd name="connsiteX2" fmla="*/ 592137 w 1800383"/>
                <a:gd name="connsiteY2" fmla="*/ 3175 h 3389213"/>
                <a:gd name="connsiteX3" fmla="*/ 833437 w 1800383"/>
                <a:gd name="connsiteY3" fmla="*/ 3175 h 3389213"/>
                <a:gd name="connsiteX4" fmla="*/ 1071562 w 1800383"/>
                <a:gd name="connsiteY4" fmla="*/ 0 h 3389213"/>
                <a:gd name="connsiteX5" fmla="*/ 1316037 w 1800383"/>
                <a:gd name="connsiteY5" fmla="*/ 3176 h 3389213"/>
                <a:gd name="connsiteX6" fmla="*/ 1500181 w 1800383"/>
                <a:gd name="connsiteY6" fmla="*/ 4763 h 3389213"/>
                <a:gd name="connsiteX7" fmla="*/ 1800225 w 1800383"/>
                <a:gd name="connsiteY7" fmla="*/ 304807 h 3389213"/>
                <a:gd name="connsiteX8" fmla="*/ 1793875 w 1800383"/>
                <a:gd name="connsiteY8" fmla="*/ 1663701 h 3389213"/>
                <a:gd name="connsiteX9" fmla="*/ 1798637 w 1800383"/>
                <a:gd name="connsiteY9" fmla="*/ 2600326 h 3389213"/>
                <a:gd name="connsiteX10" fmla="*/ 1800225 w 1800383"/>
                <a:gd name="connsiteY10" fmla="*/ 3089169 h 3389213"/>
                <a:gd name="connsiteX11" fmla="*/ 1500181 w 1800383"/>
                <a:gd name="connsiteY11" fmla="*/ 3389213 h 3389213"/>
                <a:gd name="connsiteX12" fmla="*/ 300044 w 1800383"/>
                <a:gd name="connsiteY12" fmla="*/ 3389213 h 3389213"/>
                <a:gd name="connsiteX13" fmla="*/ 0 w 1800383"/>
                <a:gd name="connsiteY13" fmla="*/ 3089169 h 3389213"/>
                <a:gd name="connsiteX14" fmla="*/ 0 w 1800383"/>
                <a:gd name="connsiteY14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9785 w 1810168"/>
                <a:gd name="connsiteY0" fmla="*/ 304807 h 3389213"/>
                <a:gd name="connsiteX1" fmla="*/ 309829 w 1810168"/>
                <a:gd name="connsiteY1" fmla="*/ 4763 h 3389213"/>
                <a:gd name="connsiteX2" fmla="*/ 601922 w 1810168"/>
                <a:gd name="connsiteY2" fmla="*/ 3175 h 3389213"/>
                <a:gd name="connsiteX3" fmla="*/ 843222 w 1810168"/>
                <a:gd name="connsiteY3" fmla="*/ 3175 h 3389213"/>
                <a:gd name="connsiteX4" fmla="*/ 1081347 w 1810168"/>
                <a:gd name="connsiteY4" fmla="*/ 0 h 3389213"/>
                <a:gd name="connsiteX5" fmla="*/ 1325822 w 1810168"/>
                <a:gd name="connsiteY5" fmla="*/ 3176 h 3389213"/>
                <a:gd name="connsiteX6" fmla="*/ 1509966 w 1810168"/>
                <a:gd name="connsiteY6" fmla="*/ 4763 h 3389213"/>
                <a:gd name="connsiteX7" fmla="*/ 1810010 w 1810168"/>
                <a:gd name="connsiteY7" fmla="*/ 304807 h 3389213"/>
                <a:gd name="connsiteX8" fmla="*/ 1803660 w 1810168"/>
                <a:gd name="connsiteY8" fmla="*/ 1663701 h 3389213"/>
                <a:gd name="connsiteX9" fmla="*/ 1808422 w 1810168"/>
                <a:gd name="connsiteY9" fmla="*/ 2600326 h 3389213"/>
                <a:gd name="connsiteX10" fmla="*/ 1810010 w 1810168"/>
                <a:gd name="connsiteY10" fmla="*/ 3089169 h 3389213"/>
                <a:gd name="connsiteX11" fmla="*/ 1509966 w 1810168"/>
                <a:gd name="connsiteY11" fmla="*/ 3389213 h 3389213"/>
                <a:gd name="connsiteX12" fmla="*/ 309829 w 1810168"/>
                <a:gd name="connsiteY12" fmla="*/ 3389213 h 3389213"/>
                <a:gd name="connsiteX13" fmla="*/ 9785 w 1810168"/>
                <a:gd name="connsiteY13" fmla="*/ 3089169 h 3389213"/>
                <a:gd name="connsiteX14" fmla="*/ 3435 w 1810168"/>
                <a:gd name="connsiteY14" fmla="*/ 2459039 h 3389213"/>
                <a:gd name="connsiteX15" fmla="*/ 9785 w 1810168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22521 w 1822904"/>
                <a:gd name="connsiteY0" fmla="*/ 304807 h 3389213"/>
                <a:gd name="connsiteX1" fmla="*/ 322565 w 1822904"/>
                <a:gd name="connsiteY1" fmla="*/ 4763 h 3389213"/>
                <a:gd name="connsiteX2" fmla="*/ 614658 w 1822904"/>
                <a:gd name="connsiteY2" fmla="*/ 3175 h 3389213"/>
                <a:gd name="connsiteX3" fmla="*/ 855958 w 1822904"/>
                <a:gd name="connsiteY3" fmla="*/ 3175 h 3389213"/>
                <a:gd name="connsiteX4" fmla="*/ 1094083 w 1822904"/>
                <a:gd name="connsiteY4" fmla="*/ 0 h 3389213"/>
                <a:gd name="connsiteX5" fmla="*/ 1338558 w 1822904"/>
                <a:gd name="connsiteY5" fmla="*/ 3176 h 3389213"/>
                <a:gd name="connsiteX6" fmla="*/ 1522702 w 1822904"/>
                <a:gd name="connsiteY6" fmla="*/ 4763 h 3389213"/>
                <a:gd name="connsiteX7" fmla="*/ 1822746 w 1822904"/>
                <a:gd name="connsiteY7" fmla="*/ 304807 h 3389213"/>
                <a:gd name="connsiteX8" fmla="*/ 1816396 w 1822904"/>
                <a:gd name="connsiteY8" fmla="*/ 1663701 h 3389213"/>
                <a:gd name="connsiteX9" fmla="*/ 1821158 w 1822904"/>
                <a:gd name="connsiteY9" fmla="*/ 2600326 h 3389213"/>
                <a:gd name="connsiteX10" fmla="*/ 1822746 w 1822904"/>
                <a:gd name="connsiteY10" fmla="*/ 3089169 h 3389213"/>
                <a:gd name="connsiteX11" fmla="*/ 1522702 w 1822904"/>
                <a:gd name="connsiteY11" fmla="*/ 3389213 h 3389213"/>
                <a:gd name="connsiteX12" fmla="*/ 322565 w 1822904"/>
                <a:gd name="connsiteY12" fmla="*/ 3389213 h 3389213"/>
                <a:gd name="connsiteX13" fmla="*/ 22521 w 1822904"/>
                <a:gd name="connsiteY13" fmla="*/ 3089169 h 3389213"/>
                <a:gd name="connsiteX14" fmla="*/ 16171 w 1822904"/>
                <a:gd name="connsiteY14" fmla="*/ 2459039 h 3389213"/>
                <a:gd name="connsiteX15" fmla="*/ 20933 w 1822904"/>
                <a:gd name="connsiteY15" fmla="*/ 1025526 h 3389213"/>
                <a:gd name="connsiteX16" fmla="*/ 22521 w 1822904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306407 w 1806746"/>
                <a:gd name="connsiteY12" fmla="*/ 3389213 h 3389213"/>
                <a:gd name="connsiteX13" fmla="*/ 6363 w 1806746"/>
                <a:gd name="connsiteY13" fmla="*/ 3089169 h 3389213"/>
                <a:gd name="connsiteX14" fmla="*/ 13 w 1806746"/>
                <a:gd name="connsiteY14" fmla="*/ 2459039 h 3389213"/>
                <a:gd name="connsiteX15" fmla="*/ 4775 w 1806746"/>
                <a:gd name="connsiteY15" fmla="*/ 1025526 h 3389213"/>
                <a:gd name="connsiteX16" fmla="*/ 6363 w 1806746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542938 w 1806746"/>
                <a:gd name="connsiteY12" fmla="*/ 3387726 h 3389213"/>
                <a:gd name="connsiteX13" fmla="*/ 306407 w 1806746"/>
                <a:gd name="connsiteY13" fmla="*/ 3389213 h 3389213"/>
                <a:gd name="connsiteX14" fmla="*/ 6363 w 1806746"/>
                <a:gd name="connsiteY14" fmla="*/ 3089169 h 3389213"/>
                <a:gd name="connsiteX15" fmla="*/ 13 w 1806746"/>
                <a:gd name="connsiteY15" fmla="*/ 2459039 h 3389213"/>
                <a:gd name="connsiteX16" fmla="*/ 4775 w 1806746"/>
                <a:gd name="connsiteY16" fmla="*/ 1025526 h 3389213"/>
                <a:gd name="connsiteX17" fmla="*/ 6363 w 1806746"/>
                <a:gd name="connsiteY17" fmla="*/ 304807 h 338921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6493"/>
                <a:gd name="connsiteX1" fmla="*/ 306407 w 1806746"/>
                <a:gd name="connsiteY1" fmla="*/ 4763 h 3396493"/>
                <a:gd name="connsiteX2" fmla="*/ 598500 w 1806746"/>
                <a:gd name="connsiteY2" fmla="*/ 3175 h 3396493"/>
                <a:gd name="connsiteX3" fmla="*/ 839800 w 1806746"/>
                <a:gd name="connsiteY3" fmla="*/ 3175 h 3396493"/>
                <a:gd name="connsiteX4" fmla="*/ 1077925 w 1806746"/>
                <a:gd name="connsiteY4" fmla="*/ 0 h 3396493"/>
                <a:gd name="connsiteX5" fmla="*/ 1322400 w 1806746"/>
                <a:gd name="connsiteY5" fmla="*/ 3176 h 3396493"/>
                <a:gd name="connsiteX6" fmla="*/ 1506544 w 1806746"/>
                <a:gd name="connsiteY6" fmla="*/ 4763 h 3396493"/>
                <a:gd name="connsiteX7" fmla="*/ 1806588 w 1806746"/>
                <a:gd name="connsiteY7" fmla="*/ 304807 h 3396493"/>
                <a:gd name="connsiteX8" fmla="*/ 1800238 w 1806746"/>
                <a:gd name="connsiteY8" fmla="*/ 1663701 h 3396493"/>
                <a:gd name="connsiteX9" fmla="*/ 1805000 w 1806746"/>
                <a:gd name="connsiteY9" fmla="*/ 2600326 h 3396493"/>
                <a:gd name="connsiteX10" fmla="*/ 1806588 w 1806746"/>
                <a:gd name="connsiteY10" fmla="*/ 3089169 h 3396493"/>
                <a:gd name="connsiteX11" fmla="*/ 1506544 w 1806746"/>
                <a:gd name="connsiteY11" fmla="*/ 3389213 h 3396493"/>
                <a:gd name="connsiteX12" fmla="*/ 542938 w 1806746"/>
                <a:gd name="connsiteY12" fmla="*/ 3394870 h 3396493"/>
                <a:gd name="connsiteX13" fmla="*/ 306407 w 1806746"/>
                <a:gd name="connsiteY13" fmla="*/ 3389213 h 3396493"/>
                <a:gd name="connsiteX14" fmla="*/ 6363 w 1806746"/>
                <a:gd name="connsiteY14" fmla="*/ 3089169 h 3396493"/>
                <a:gd name="connsiteX15" fmla="*/ 13 w 1806746"/>
                <a:gd name="connsiteY15" fmla="*/ 2459039 h 3396493"/>
                <a:gd name="connsiteX16" fmla="*/ 4775 w 1806746"/>
                <a:gd name="connsiteY16" fmla="*/ 1025526 h 3396493"/>
                <a:gd name="connsiteX17" fmla="*/ 6363 w 1806746"/>
                <a:gd name="connsiteY17" fmla="*/ 304807 h 339649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714388 w 1806746"/>
                <a:gd name="connsiteY12" fmla="*/ 3392488 h 3394870"/>
                <a:gd name="connsiteX13" fmla="*/ 542938 w 1806746"/>
                <a:gd name="connsiteY13" fmla="*/ 3394870 h 3394870"/>
                <a:gd name="connsiteX14" fmla="*/ 306407 w 1806746"/>
                <a:gd name="connsiteY14" fmla="*/ 3389213 h 3394870"/>
                <a:gd name="connsiteX15" fmla="*/ 6363 w 1806746"/>
                <a:gd name="connsiteY15" fmla="*/ 3089169 h 3394870"/>
                <a:gd name="connsiteX16" fmla="*/ 13 w 1806746"/>
                <a:gd name="connsiteY16" fmla="*/ 2459039 h 3394870"/>
                <a:gd name="connsiteX17" fmla="*/ 4775 w 1806746"/>
                <a:gd name="connsiteY17" fmla="*/ 1025526 h 3394870"/>
                <a:gd name="connsiteX18" fmla="*/ 6363 w 1806746"/>
                <a:gd name="connsiteY18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714388 w 1806746"/>
                <a:gd name="connsiteY13" fmla="*/ 3392488 h 3394870"/>
                <a:gd name="connsiteX14" fmla="*/ 542938 w 1806746"/>
                <a:gd name="connsiteY14" fmla="*/ 3394870 h 3394870"/>
                <a:gd name="connsiteX15" fmla="*/ 306407 w 1806746"/>
                <a:gd name="connsiteY15" fmla="*/ 3389213 h 3394870"/>
                <a:gd name="connsiteX16" fmla="*/ 6363 w 1806746"/>
                <a:gd name="connsiteY16" fmla="*/ 3089169 h 3394870"/>
                <a:gd name="connsiteX17" fmla="*/ 13 w 1806746"/>
                <a:gd name="connsiteY17" fmla="*/ 2459039 h 3394870"/>
                <a:gd name="connsiteX18" fmla="*/ 4775 w 1806746"/>
                <a:gd name="connsiteY18" fmla="*/ 1025526 h 3394870"/>
                <a:gd name="connsiteX19" fmla="*/ 6363 w 1806746"/>
                <a:gd name="connsiteY19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878694 w 1806746"/>
                <a:gd name="connsiteY13" fmla="*/ 3390106 h 3394870"/>
                <a:gd name="connsiteX14" fmla="*/ 714388 w 1806746"/>
                <a:gd name="connsiteY14" fmla="*/ 3392488 h 3394870"/>
                <a:gd name="connsiteX15" fmla="*/ 542938 w 1806746"/>
                <a:gd name="connsiteY15" fmla="*/ 3394870 h 3394870"/>
                <a:gd name="connsiteX16" fmla="*/ 306407 w 1806746"/>
                <a:gd name="connsiteY16" fmla="*/ 3389213 h 3394870"/>
                <a:gd name="connsiteX17" fmla="*/ 6363 w 1806746"/>
                <a:gd name="connsiteY17" fmla="*/ 3089169 h 3394870"/>
                <a:gd name="connsiteX18" fmla="*/ 13 w 1806746"/>
                <a:gd name="connsiteY18" fmla="*/ 2459039 h 3394870"/>
                <a:gd name="connsiteX19" fmla="*/ 4775 w 1806746"/>
                <a:gd name="connsiteY19" fmla="*/ 1025526 h 3394870"/>
                <a:gd name="connsiteX20" fmla="*/ 6363 w 1806746"/>
                <a:gd name="connsiteY20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101850 h 3394870"/>
                <a:gd name="connsiteX10" fmla="*/ 1805000 w 1806746"/>
                <a:gd name="connsiteY10" fmla="*/ 2600326 h 3394870"/>
                <a:gd name="connsiteX11" fmla="*/ 1806588 w 1806746"/>
                <a:gd name="connsiteY11" fmla="*/ 3089169 h 3394870"/>
                <a:gd name="connsiteX12" fmla="*/ 1506544 w 1806746"/>
                <a:gd name="connsiteY12" fmla="*/ 3389213 h 3394870"/>
                <a:gd name="connsiteX13" fmla="*/ 1240644 w 1806746"/>
                <a:gd name="connsiteY13" fmla="*/ 3390106 h 3394870"/>
                <a:gd name="connsiteX14" fmla="*/ 878694 w 1806746"/>
                <a:gd name="connsiteY14" fmla="*/ 3390106 h 3394870"/>
                <a:gd name="connsiteX15" fmla="*/ 714388 w 1806746"/>
                <a:gd name="connsiteY15" fmla="*/ 3392488 h 3394870"/>
                <a:gd name="connsiteX16" fmla="*/ 542938 w 1806746"/>
                <a:gd name="connsiteY16" fmla="*/ 3394870 h 3394870"/>
                <a:gd name="connsiteX17" fmla="*/ 306407 w 1806746"/>
                <a:gd name="connsiteY17" fmla="*/ 3389213 h 3394870"/>
                <a:gd name="connsiteX18" fmla="*/ 6363 w 1806746"/>
                <a:gd name="connsiteY18" fmla="*/ 3089169 h 3394870"/>
                <a:gd name="connsiteX19" fmla="*/ 13 w 1806746"/>
                <a:gd name="connsiteY19" fmla="*/ 2459039 h 3394870"/>
                <a:gd name="connsiteX20" fmla="*/ 4775 w 1806746"/>
                <a:gd name="connsiteY20" fmla="*/ 1025526 h 3394870"/>
                <a:gd name="connsiteX21" fmla="*/ 6363 w 1806746"/>
                <a:gd name="connsiteY21" fmla="*/ 304807 h 3394870"/>
                <a:gd name="connsiteX0" fmla="*/ 6363 w 1827019"/>
                <a:gd name="connsiteY0" fmla="*/ 304807 h 3394870"/>
                <a:gd name="connsiteX1" fmla="*/ 306407 w 1827019"/>
                <a:gd name="connsiteY1" fmla="*/ 4763 h 3394870"/>
                <a:gd name="connsiteX2" fmla="*/ 598500 w 1827019"/>
                <a:gd name="connsiteY2" fmla="*/ 3175 h 3394870"/>
                <a:gd name="connsiteX3" fmla="*/ 839800 w 1827019"/>
                <a:gd name="connsiteY3" fmla="*/ 3175 h 3394870"/>
                <a:gd name="connsiteX4" fmla="*/ 1077925 w 1827019"/>
                <a:gd name="connsiteY4" fmla="*/ 0 h 3394870"/>
                <a:gd name="connsiteX5" fmla="*/ 1322400 w 1827019"/>
                <a:gd name="connsiteY5" fmla="*/ 3176 h 3394870"/>
                <a:gd name="connsiteX6" fmla="*/ 1506544 w 1827019"/>
                <a:gd name="connsiteY6" fmla="*/ 4763 h 3394870"/>
                <a:gd name="connsiteX7" fmla="*/ 1806588 w 1827019"/>
                <a:gd name="connsiteY7" fmla="*/ 304807 h 3394870"/>
                <a:gd name="connsiteX8" fmla="*/ 1800238 w 1827019"/>
                <a:gd name="connsiteY8" fmla="*/ 1073150 h 3394870"/>
                <a:gd name="connsiteX9" fmla="*/ 1800238 w 1827019"/>
                <a:gd name="connsiteY9" fmla="*/ 1663701 h 3394870"/>
                <a:gd name="connsiteX10" fmla="*/ 1805000 w 1827019"/>
                <a:gd name="connsiteY10" fmla="*/ 2101850 h 3394870"/>
                <a:gd name="connsiteX11" fmla="*/ 1805000 w 1827019"/>
                <a:gd name="connsiteY11" fmla="*/ 2600326 h 3394870"/>
                <a:gd name="connsiteX12" fmla="*/ 1806588 w 1827019"/>
                <a:gd name="connsiteY12" fmla="*/ 3089169 h 3394870"/>
                <a:gd name="connsiteX13" fmla="*/ 1506544 w 1827019"/>
                <a:gd name="connsiteY13" fmla="*/ 3389213 h 3394870"/>
                <a:gd name="connsiteX14" fmla="*/ 1240644 w 1827019"/>
                <a:gd name="connsiteY14" fmla="*/ 3390106 h 3394870"/>
                <a:gd name="connsiteX15" fmla="*/ 878694 w 1827019"/>
                <a:gd name="connsiteY15" fmla="*/ 3390106 h 3394870"/>
                <a:gd name="connsiteX16" fmla="*/ 714388 w 1827019"/>
                <a:gd name="connsiteY16" fmla="*/ 3392488 h 3394870"/>
                <a:gd name="connsiteX17" fmla="*/ 542938 w 1827019"/>
                <a:gd name="connsiteY17" fmla="*/ 3394870 h 3394870"/>
                <a:gd name="connsiteX18" fmla="*/ 306407 w 1827019"/>
                <a:gd name="connsiteY18" fmla="*/ 3389213 h 3394870"/>
                <a:gd name="connsiteX19" fmla="*/ 6363 w 1827019"/>
                <a:gd name="connsiteY19" fmla="*/ 3089169 h 3394870"/>
                <a:gd name="connsiteX20" fmla="*/ 13 w 1827019"/>
                <a:gd name="connsiteY20" fmla="*/ 2459039 h 3394870"/>
                <a:gd name="connsiteX21" fmla="*/ 4775 w 1827019"/>
                <a:gd name="connsiteY21" fmla="*/ 1025526 h 3394870"/>
                <a:gd name="connsiteX22" fmla="*/ 6363 w 1827019"/>
                <a:gd name="connsiteY22" fmla="*/ 304807 h 3394870"/>
                <a:gd name="connsiteX0" fmla="*/ 6363 w 1806588"/>
                <a:gd name="connsiteY0" fmla="*/ 304807 h 3394870"/>
                <a:gd name="connsiteX1" fmla="*/ 306407 w 1806588"/>
                <a:gd name="connsiteY1" fmla="*/ 4763 h 3394870"/>
                <a:gd name="connsiteX2" fmla="*/ 598500 w 1806588"/>
                <a:gd name="connsiteY2" fmla="*/ 3175 h 3394870"/>
                <a:gd name="connsiteX3" fmla="*/ 839800 w 1806588"/>
                <a:gd name="connsiteY3" fmla="*/ 3175 h 3394870"/>
                <a:gd name="connsiteX4" fmla="*/ 1077925 w 1806588"/>
                <a:gd name="connsiteY4" fmla="*/ 0 h 3394870"/>
                <a:gd name="connsiteX5" fmla="*/ 1322400 w 1806588"/>
                <a:gd name="connsiteY5" fmla="*/ 3176 h 3394870"/>
                <a:gd name="connsiteX6" fmla="*/ 1506544 w 1806588"/>
                <a:gd name="connsiteY6" fmla="*/ 4763 h 3394870"/>
                <a:gd name="connsiteX7" fmla="*/ 1806588 w 1806588"/>
                <a:gd name="connsiteY7" fmla="*/ 304807 h 3394870"/>
                <a:gd name="connsiteX8" fmla="*/ 1800238 w 1806588"/>
                <a:gd name="connsiteY8" fmla="*/ 1073150 h 3394870"/>
                <a:gd name="connsiteX9" fmla="*/ 1800238 w 1806588"/>
                <a:gd name="connsiteY9" fmla="*/ 1663701 h 3394870"/>
                <a:gd name="connsiteX10" fmla="*/ 1805000 w 1806588"/>
                <a:gd name="connsiteY10" fmla="*/ 2101850 h 3394870"/>
                <a:gd name="connsiteX11" fmla="*/ 1805000 w 1806588"/>
                <a:gd name="connsiteY11" fmla="*/ 2600326 h 3394870"/>
                <a:gd name="connsiteX12" fmla="*/ 1806588 w 1806588"/>
                <a:gd name="connsiteY12" fmla="*/ 3089169 h 3394870"/>
                <a:gd name="connsiteX13" fmla="*/ 1506544 w 1806588"/>
                <a:gd name="connsiteY13" fmla="*/ 3389213 h 3394870"/>
                <a:gd name="connsiteX14" fmla="*/ 1240644 w 1806588"/>
                <a:gd name="connsiteY14" fmla="*/ 3390106 h 3394870"/>
                <a:gd name="connsiteX15" fmla="*/ 878694 w 1806588"/>
                <a:gd name="connsiteY15" fmla="*/ 3390106 h 3394870"/>
                <a:gd name="connsiteX16" fmla="*/ 714388 w 1806588"/>
                <a:gd name="connsiteY16" fmla="*/ 3392488 h 3394870"/>
                <a:gd name="connsiteX17" fmla="*/ 542938 w 1806588"/>
                <a:gd name="connsiteY17" fmla="*/ 3394870 h 3394870"/>
                <a:gd name="connsiteX18" fmla="*/ 306407 w 1806588"/>
                <a:gd name="connsiteY18" fmla="*/ 3389213 h 3394870"/>
                <a:gd name="connsiteX19" fmla="*/ 6363 w 1806588"/>
                <a:gd name="connsiteY19" fmla="*/ 3089169 h 3394870"/>
                <a:gd name="connsiteX20" fmla="*/ 13 w 1806588"/>
                <a:gd name="connsiteY20" fmla="*/ 2459039 h 3394870"/>
                <a:gd name="connsiteX21" fmla="*/ 4775 w 1806588"/>
                <a:gd name="connsiteY21" fmla="*/ 1025526 h 3394870"/>
                <a:gd name="connsiteX22" fmla="*/ 6363 w 1806588"/>
                <a:gd name="connsiteY22" fmla="*/ 304807 h 3394870"/>
                <a:gd name="connsiteX0" fmla="*/ 6362 w 1806587"/>
                <a:gd name="connsiteY0" fmla="*/ 304807 h 3394870"/>
                <a:gd name="connsiteX1" fmla="*/ 306406 w 1806587"/>
                <a:gd name="connsiteY1" fmla="*/ 4763 h 3394870"/>
                <a:gd name="connsiteX2" fmla="*/ 598499 w 1806587"/>
                <a:gd name="connsiteY2" fmla="*/ 3175 h 3394870"/>
                <a:gd name="connsiteX3" fmla="*/ 839799 w 1806587"/>
                <a:gd name="connsiteY3" fmla="*/ 3175 h 3394870"/>
                <a:gd name="connsiteX4" fmla="*/ 1077924 w 1806587"/>
                <a:gd name="connsiteY4" fmla="*/ 0 h 3394870"/>
                <a:gd name="connsiteX5" fmla="*/ 1322399 w 1806587"/>
                <a:gd name="connsiteY5" fmla="*/ 3176 h 3394870"/>
                <a:gd name="connsiteX6" fmla="*/ 1506543 w 1806587"/>
                <a:gd name="connsiteY6" fmla="*/ 4763 h 3394870"/>
                <a:gd name="connsiteX7" fmla="*/ 1806587 w 1806587"/>
                <a:gd name="connsiteY7" fmla="*/ 304807 h 3394870"/>
                <a:gd name="connsiteX8" fmla="*/ 1800237 w 1806587"/>
                <a:gd name="connsiteY8" fmla="*/ 1073150 h 3394870"/>
                <a:gd name="connsiteX9" fmla="*/ 1800237 w 1806587"/>
                <a:gd name="connsiteY9" fmla="*/ 1663701 h 3394870"/>
                <a:gd name="connsiteX10" fmla="*/ 1804999 w 1806587"/>
                <a:gd name="connsiteY10" fmla="*/ 2101850 h 3394870"/>
                <a:gd name="connsiteX11" fmla="*/ 1804999 w 1806587"/>
                <a:gd name="connsiteY11" fmla="*/ 2600326 h 3394870"/>
                <a:gd name="connsiteX12" fmla="*/ 1806587 w 1806587"/>
                <a:gd name="connsiteY12" fmla="*/ 3089169 h 3394870"/>
                <a:gd name="connsiteX13" fmla="*/ 1506543 w 1806587"/>
                <a:gd name="connsiteY13" fmla="*/ 3389213 h 3394870"/>
                <a:gd name="connsiteX14" fmla="*/ 1240643 w 1806587"/>
                <a:gd name="connsiteY14" fmla="*/ 3390106 h 3394870"/>
                <a:gd name="connsiteX15" fmla="*/ 878693 w 1806587"/>
                <a:gd name="connsiteY15" fmla="*/ 3390106 h 3394870"/>
                <a:gd name="connsiteX16" fmla="*/ 714387 w 1806587"/>
                <a:gd name="connsiteY16" fmla="*/ 3392488 h 3394870"/>
                <a:gd name="connsiteX17" fmla="*/ 542937 w 1806587"/>
                <a:gd name="connsiteY17" fmla="*/ 3394870 h 3394870"/>
                <a:gd name="connsiteX18" fmla="*/ 306406 w 1806587"/>
                <a:gd name="connsiteY18" fmla="*/ 3389213 h 3394870"/>
                <a:gd name="connsiteX19" fmla="*/ 6362 w 1806587"/>
                <a:gd name="connsiteY19" fmla="*/ 3089169 h 3394870"/>
                <a:gd name="connsiteX20" fmla="*/ 12 w 1806587"/>
                <a:gd name="connsiteY20" fmla="*/ 2459039 h 3394870"/>
                <a:gd name="connsiteX21" fmla="*/ 4774 w 1806587"/>
                <a:gd name="connsiteY21" fmla="*/ 1720850 h 3394870"/>
                <a:gd name="connsiteX22" fmla="*/ 4774 w 1806587"/>
                <a:gd name="connsiteY22" fmla="*/ 1025526 h 3394870"/>
                <a:gd name="connsiteX23" fmla="*/ 6362 w 1806587"/>
                <a:gd name="connsiteY23" fmla="*/ 304807 h 3394870"/>
                <a:gd name="connsiteX0" fmla="*/ 24401 w 1824626"/>
                <a:gd name="connsiteY0" fmla="*/ 304807 h 3394870"/>
                <a:gd name="connsiteX1" fmla="*/ 324445 w 1824626"/>
                <a:gd name="connsiteY1" fmla="*/ 4763 h 3394870"/>
                <a:gd name="connsiteX2" fmla="*/ 616538 w 1824626"/>
                <a:gd name="connsiteY2" fmla="*/ 3175 h 3394870"/>
                <a:gd name="connsiteX3" fmla="*/ 857838 w 1824626"/>
                <a:gd name="connsiteY3" fmla="*/ 3175 h 3394870"/>
                <a:gd name="connsiteX4" fmla="*/ 1095963 w 1824626"/>
                <a:gd name="connsiteY4" fmla="*/ 0 h 3394870"/>
                <a:gd name="connsiteX5" fmla="*/ 1340438 w 1824626"/>
                <a:gd name="connsiteY5" fmla="*/ 3176 h 3394870"/>
                <a:gd name="connsiteX6" fmla="*/ 1524582 w 1824626"/>
                <a:gd name="connsiteY6" fmla="*/ 4763 h 3394870"/>
                <a:gd name="connsiteX7" fmla="*/ 1824626 w 1824626"/>
                <a:gd name="connsiteY7" fmla="*/ 304807 h 3394870"/>
                <a:gd name="connsiteX8" fmla="*/ 1818276 w 1824626"/>
                <a:gd name="connsiteY8" fmla="*/ 1073150 h 3394870"/>
                <a:gd name="connsiteX9" fmla="*/ 1818276 w 1824626"/>
                <a:gd name="connsiteY9" fmla="*/ 1663701 h 3394870"/>
                <a:gd name="connsiteX10" fmla="*/ 1823038 w 1824626"/>
                <a:gd name="connsiteY10" fmla="*/ 2101850 h 3394870"/>
                <a:gd name="connsiteX11" fmla="*/ 1823038 w 1824626"/>
                <a:gd name="connsiteY11" fmla="*/ 2600326 h 3394870"/>
                <a:gd name="connsiteX12" fmla="*/ 1824626 w 1824626"/>
                <a:gd name="connsiteY12" fmla="*/ 3089169 h 3394870"/>
                <a:gd name="connsiteX13" fmla="*/ 1524582 w 1824626"/>
                <a:gd name="connsiteY13" fmla="*/ 3389213 h 3394870"/>
                <a:gd name="connsiteX14" fmla="*/ 1258682 w 1824626"/>
                <a:gd name="connsiteY14" fmla="*/ 3390106 h 3394870"/>
                <a:gd name="connsiteX15" fmla="*/ 896732 w 1824626"/>
                <a:gd name="connsiteY15" fmla="*/ 3390106 h 3394870"/>
                <a:gd name="connsiteX16" fmla="*/ 732426 w 1824626"/>
                <a:gd name="connsiteY16" fmla="*/ 3392488 h 3394870"/>
                <a:gd name="connsiteX17" fmla="*/ 560976 w 1824626"/>
                <a:gd name="connsiteY17" fmla="*/ 3394870 h 3394870"/>
                <a:gd name="connsiteX18" fmla="*/ 324445 w 1824626"/>
                <a:gd name="connsiteY18" fmla="*/ 3389213 h 3394870"/>
                <a:gd name="connsiteX19" fmla="*/ 24401 w 1824626"/>
                <a:gd name="connsiteY19" fmla="*/ 3089169 h 3394870"/>
                <a:gd name="connsiteX20" fmla="*/ 18051 w 1824626"/>
                <a:gd name="connsiteY20" fmla="*/ 2459039 h 3394870"/>
                <a:gd name="connsiteX21" fmla="*/ 22813 w 1824626"/>
                <a:gd name="connsiteY21" fmla="*/ 1720850 h 3394870"/>
                <a:gd name="connsiteX22" fmla="*/ 22813 w 1824626"/>
                <a:gd name="connsiteY22" fmla="*/ 1025526 h 3394870"/>
                <a:gd name="connsiteX23" fmla="*/ 18051 w 1824626"/>
                <a:gd name="connsiteY23" fmla="*/ 701675 h 3394870"/>
                <a:gd name="connsiteX24" fmla="*/ 24401 w 1824626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1720850 h 3394870"/>
                <a:gd name="connsiteX22" fmla="*/ 4825 w 1806638"/>
                <a:gd name="connsiteY22" fmla="*/ 1025526 h 3394870"/>
                <a:gd name="connsiteX23" fmla="*/ 63 w 1806638"/>
                <a:gd name="connsiteY23" fmla="*/ 701675 h 3394870"/>
                <a:gd name="connsiteX24" fmla="*/ 6413 w 1806638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2087563 h 3394870"/>
                <a:gd name="connsiteX22" fmla="*/ 4825 w 1806638"/>
                <a:gd name="connsiteY22" fmla="*/ 1720850 h 3394870"/>
                <a:gd name="connsiteX23" fmla="*/ 4825 w 1806638"/>
                <a:gd name="connsiteY23" fmla="*/ 1025526 h 3394870"/>
                <a:gd name="connsiteX24" fmla="*/ 63 w 1806638"/>
                <a:gd name="connsiteY24" fmla="*/ 701675 h 3394870"/>
                <a:gd name="connsiteX25" fmla="*/ 6413 w 1806638"/>
                <a:gd name="connsiteY25" fmla="*/ 304807 h 3394870"/>
                <a:gd name="connsiteX0" fmla="*/ 22521 w 1822746"/>
                <a:gd name="connsiteY0" fmla="*/ 304807 h 3394870"/>
                <a:gd name="connsiteX1" fmla="*/ 322565 w 1822746"/>
                <a:gd name="connsiteY1" fmla="*/ 4763 h 3394870"/>
                <a:gd name="connsiteX2" fmla="*/ 614658 w 1822746"/>
                <a:gd name="connsiteY2" fmla="*/ 3175 h 3394870"/>
                <a:gd name="connsiteX3" fmla="*/ 855958 w 1822746"/>
                <a:gd name="connsiteY3" fmla="*/ 3175 h 3394870"/>
                <a:gd name="connsiteX4" fmla="*/ 1094083 w 1822746"/>
                <a:gd name="connsiteY4" fmla="*/ 0 h 3394870"/>
                <a:gd name="connsiteX5" fmla="*/ 1338558 w 1822746"/>
                <a:gd name="connsiteY5" fmla="*/ 3176 h 3394870"/>
                <a:gd name="connsiteX6" fmla="*/ 1522702 w 1822746"/>
                <a:gd name="connsiteY6" fmla="*/ 4763 h 3394870"/>
                <a:gd name="connsiteX7" fmla="*/ 1822746 w 1822746"/>
                <a:gd name="connsiteY7" fmla="*/ 304807 h 3394870"/>
                <a:gd name="connsiteX8" fmla="*/ 1816396 w 1822746"/>
                <a:gd name="connsiteY8" fmla="*/ 1073150 h 3394870"/>
                <a:gd name="connsiteX9" fmla="*/ 1816396 w 1822746"/>
                <a:gd name="connsiteY9" fmla="*/ 1663701 h 3394870"/>
                <a:gd name="connsiteX10" fmla="*/ 1821158 w 1822746"/>
                <a:gd name="connsiteY10" fmla="*/ 2101850 h 3394870"/>
                <a:gd name="connsiteX11" fmla="*/ 1821158 w 1822746"/>
                <a:gd name="connsiteY11" fmla="*/ 2600326 h 3394870"/>
                <a:gd name="connsiteX12" fmla="*/ 1822746 w 1822746"/>
                <a:gd name="connsiteY12" fmla="*/ 3089169 h 3394870"/>
                <a:gd name="connsiteX13" fmla="*/ 1522702 w 1822746"/>
                <a:gd name="connsiteY13" fmla="*/ 3389213 h 3394870"/>
                <a:gd name="connsiteX14" fmla="*/ 1256802 w 1822746"/>
                <a:gd name="connsiteY14" fmla="*/ 3390106 h 3394870"/>
                <a:gd name="connsiteX15" fmla="*/ 894852 w 1822746"/>
                <a:gd name="connsiteY15" fmla="*/ 3390106 h 3394870"/>
                <a:gd name="connsiteX16" fmla="*/ 730546 w 1822746"/>
                <a:gd name="connsiteY16" fmla="*/ 3392488 h 3394870"/>
                <a:gd name="connsiteX17" fmla="*/ 559096 w 1822746"/>
                <a:gd name="connsiteY17" fmla="*/ 3394870 h 3394870"/>
                <a:gd name="connsiteX18" fmla="*/ 322565 w 1822746"/>
                <a:gd name="connsiteY18" fmla="*/ 3389213 h 3394870"/>
                <a:gd name="connsiteX19" fmla="*/ 22521 w 1822746"/>
                <a:gd name="connsiteY19" fmla="*/ 3089169 h 3394870"/>
                <a:gd name="connsiteX20" fmla="*/ 20933 w 1822746"/>
                <a:gd name="connsiteY20" fmla="*/ 2782888 h 3394870"/>
                <a:gd name="connsiteX21" fmla="*/ 16171 w 1822746"/>
                <a:gd name="connsiteY21" fmla="*/ 2459039 h 3394870"/>
                <a:gd name="connsiteX22" fmla="*/ 20933 w 1822746"/>
                <a:gd name="connsiteY22" fmla="*/ 2087563 h 3394870"/>
                <a:gd name="connsiteX23" fmla="*/ 20933 w 1822746"/>
                <a:gd name="connsiteY23" fmla="*/ 1720850 h 3394870"/>
                <a:gd name="connsiteX24" fmla="*/ 20933 w 1822746"/>
                <a:gd name="connsiteY24" fmla="*/ 1025526 h 3394870"/>
                <a:gd name="connsiteX25" fmla="*/ 16171 w 1822746"/>
                <a:gd name="connsiteY25" fmla="*/ 701675 h 3394870"/>
                <a:gd name="connsiteX26" fmla="*/ 22521 w 1822746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63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147700 w 1806638"/>
                <a:gd name="connsiteY22" fmla="*/ 2087564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5072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41503 h 3431566"/>
                <a:gd name="connsiteX1" fmla="*/ 306457 w 1806638"/>
                <a:gd name="connsiteY1" fmla="*/ 41459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48643 w 1806638"/>
                <a:gd name="connsiteY5" fmla="*/ 7973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0694 w 1806638"/>
                <a:gd name="connsiteY14" fmla="*/ 3426802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7838 w 1806638"/>
                <a:gd name="connsiteY14" fmla="*/ 334705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50220 w 1806638"/>
                <a:gd name="connsiteY14" fmla="*/ 338692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25901"/>
                <a:gd name="connsiteY0" fmla="*/ 341503 h 3477032"/>
                <a:gd name="connsiteX1" fmla="*/ 306457 w 1825901"/>
                <a:gd name="connsiteY1" fmla="*/ 9561 h 3477032"/>
                <a:gd name="connsiteX2" fmla="*/ 577119 w 1825901"/>
                <a:gd name="connsiteY2" fmla="*/ 0 h 3477032"/>
                <a:gd name="connsiteX3" fmla="*/ 839850 w 1825901"/>
                <a:gd name="connsiteY3" fmla="*/ 71768 h 3477032"/>
                <a:gd name="connsiteX4" fmla="*/ 1077975 w 1825901"/>
                <a:gd name="connsiteY4" fmla="*/ 36696 h 3477032"/>
                <a:gd name="connsiteX5" fmla="*/ 1348643 w 1825901"/>
                <a:gd name="connsiteY5" fmla="*/ 7973 h 3477032"/>
                <a:gd name="connsiteX6" fmla="*/ 1506594 w 1825901"/>
                <a:gd name="connsiteY6" fmla="*/ 41459 h 3477032"/>
                <a:gd name="connsiteX7" fmla="*/ 1806638 w 1825901"/>
                <a:gd name="connsiteY7" fmla="*/ 341503 h 3477032"/>
                <a:gd name="connsiteX8" fmla="*/ 1793144 w 1825901"/>
                <a:gd name="connsiteY8" fmla="*/ 369455 h 3477032"/>
                <a:gd name="connsiteX9" fmla="*/ 1800288 w 1825901"/>
                <a:gd name="connsiteY9" fmla="*/ 1109846 h 3477032"/>
                <a:gd name="connsiteX10" fmla="*/ 1800288 w 1825901"/>
                <a:gd name="connsiteY10" fmla="*/ 1700397 h 3477032"/>
                <a:gd name="connsiteX11" fmla="*/ 1805050 w 1825901"/>
                <a:gd name="connsiteY11" fmla="*/ 2138546 h 3477032"/>
                <a:gd name="connsiteX12" fmla="*/ 1805050 w 1825901"/>
                <a:gd name="connsiteY12" fmla="*/ 2637022 h 3477032"/>
                <a:gd name="connsiteX13" fmla="*/ 1806638 w 1825901"/>
                <a:gd name="connsiteY13" fmla="*/ 3125865 h 3477032"/>
                <a:gd name="connsiteX14" fmla="*/ 1506594 w 1825901"/>
                <a:gd name="connsiteY14" fmla="*/ 3425909 h 3477032"/>
                <a:gd name="connsiteX15" fmla="*/ 1250220 w 1825901"/>
                <a:gd name="connsiteY15" fmla="*/ 3386927 h 3477032"/>
                <a:gd name="connsiteX16" fmla="*/ 878744 w 1825901"/>
                <a:gd name="connsiteY16" fmla="*/ 3426802 h 3477032"/>
                <a:gd name="connsiteX17" fmla="*/ 714438 w 1825901"/>
                <a:gd name="connsiteY17" fmla="*/ 3477032 h 3477032"/>
                <a:gd name="connsiteX18" fmla="*/ 542988 w 1825901"/>
                <a:gd name="connsiteY18" fmla="*/ 3431566 h 3477032"/>
                <a:gd name="connsiteX19" fmla="*/ 306457 w 1825901"/>
                <a:gd name="connsiteY19" fmla="*/ 3425909 h 3477032"/>
                <a:gd name="connsiteX20" fmla="*/ 6413 w 1825901"/>
                <a:gd name="connsiteY20" fmla="*/ 3125865 h 3477032"/>
                <a:gd name="connsiteX21" fmla="*/ 4825 w 1825901"/>
                <a:gd name="connsiteY21" fmla="*/ 2819584 h 3477032"/>
                <a:gd name="connsiteX22" fmla="*/ 7207 w 1825901"/>
                <a:gd name="connsiteY22" fmla="*/ 2495735 h 3477032"/>
                <a:gd name="connsiteX23" fmla="*/ 2444 w 1825901"/>
                <a:gd name="connsiteY23" fmla="*/ 2108313 h 3477032"/>
                <a:gd name="connsiteX24" fmla="*/ 4825 w 1825901"/>
                <a:gd name="connsiteY24" fmla="*/ 1757546 h 3477032"/>
                <a:gd name="connsiteX25" fmla="*/ 4825 w 1825901"/>
                <a:gd name="connsiteY25" fmla="*/ 1062222 h 3477032"/>
                <a:gd name="connsiteX26" fmla="*/ 63 w 1825901"/>
                <a:gd name="connsiteY26" fmla="*/ 738371 h 3477032"/>
                <a:gd name="connsiteX27" fmla="*/ 6413 w 1825901"/>
                <a:gd name="connsiteY27" fmla="*/ 341503 h 3477032"/>
                <a:gd name="connsiteX0" fmla="*/ 6413 w 1827420"/>
                <a:gd name="connsiteY0" fmla="*/ 341503 h 3477032"/>
                <a:gd name="connsiteX1" fmla="*/ 306457 w 1827420"/>
                <a:gd name="connsiteY1" fmla="*/ 9561 h 3477032"/>
                <a:gd name="connsiteX2" fmla="*/ 577119 w 1827420"/>
                <a:gd name="connsiteY2" fmla="*/ 0 h 3477032"/>
                <a:gd name="connsiteX3" fmla="*/ 839850 w 1827420"/>
                <a:gd name="connsiteY3" fmla="*/ 71768 h 3477032"/>
                <a:gd name="connsiteX4" fmla="*/ 1077975 w 1827420"/>
                <a:gd name="connsiteY4" fmla="*/ 36696 h 3477032"/>
                <a:gd name="connsiteX5" fmla="*/ 1348643 w 1827420"/>
                <a:gd name="connsiteY5" fmla="*/ 7973 h 3477032"/>
                <a:gd name="connsiteX6" fmla="*/ 1506594 w 1827420"/>
                <a:gd name="connsiteY6" fmla="*/ 41459 h 3477032"/>
                <a:gd name="connsiteX7" fmla="*/ 1806638 w 1827420"/>
                <a:gd name="connsiteY7" fmla="*/ 341503 h 3477032"/>
                <a:gd name="connsiteX8" fmla="*/ 1800288 w 1827420"/>
                <a:gd name="connsiteY8" fmla="*/ 393376 h 3477032"/>
                <a:gd name="connsiteX9" fmla="*/ 1800288 w 1827420"/>
                <a:gd name="connsiteY9" fmla="*/ 1109846 h 3477032"/>
                <a:gd name="connsiteX10" fmla="*/ 1800288 w 1827420"/>
                <a:gd name="connsiteY10" fmla="*/ 1700397 h 3477032"/>
                <a:gd name="connsiteX11" fmla="*/ 1805050 w 1827420"/>
                <a:gd name="connsiteY11" fmla="*/ 2138546 h 3477032"/>
                <a:gd name="connsiteX12" fmla="*/ 1805050 w 1827420"/>
                <a:gd name="connsiteY12" fmla="*/ 2637022 h 3477032"/>
                <a:gd name="connsiteX13" fmla="*/ 1806638 w 1827420"/>
                <a:gd name="connsiteY13" fmla="*/ 3125865 h 3477032"/>
                <a:gd name="connsiteX14" fmla="*/ 1506594 w 1827420"/>
                <a:gd name="connsiteY14" fmla="*/ 3425909 h 3477032"/>
                <a:gd name="connsiteX15" fmla="*/ 1250220 w 1827420"/>
                <a:gd name="connsiteY15" fmla="*/ 3386927 h 3477032"/>
                <a:gd name="connsiteX16" fmla="*/ 878744 w 1827420"/>
                <a:gd name="connsiteY16" fmla="*/ 3426802 h 3477032"/>
                <a:gd name="connsiteX17" fmla="*/ 714438 w 1827420"/>
                <a:gd name="connsiteY17" fmla="*/ 3477032 h 3477032"/>
                <a:gd name="connsiteX18" fmla="*/ 542988 w 1827420"/>
                <a:gd name="connsiteY18" fmla="*/ 3431566 h 3477032"/>
                <a:gd name="connsiteX19" fmla="*/ 306457 w 1827420"/>
                <a:gd name="connsiteY19" fmla="*/ 3425909 h 3477032"/>
                <a:gd name="connsiteX20" fmla="*/ 6413 w 1827420"/>
                <a:gd name="connsiteY20" fmla="*/ 3125865 h 3477032"/>
                <a:gd name="connsiteX21" fmla="*/ 4825 w 1827420"/>
                <a:gd name="connsiteY21" fmla="*/ 2819584 h 3477032"/>
                <a:gd name="connsiteX22" fmla="*/ 7207 w 1827420"/>
                <a:gd name="connsiteY22" fmla="*/ 2495735 h 3477032"/>
                <a:gd name="connsiteX23" fmla="*/ 2444 w 1827420"/>
                <a:gd name="connsiteY23" fmla="*/ 2108313 h 3477032"/>
                <a:gd name="connsiteX24" fmla="*/ 4825 w 1827420"/>
                <a:gd name="connsiteY24" fmla="*/ 1757546 h 3477032"/>
                <a:gd name="connsiteX25" fmla="*/ 4825 w 1827420"/>
                <a:gd name="connsiteY25" fmla="*/ 1062222 h 3477032"/>
                <a:gd name="connsiteX26" fmla="*/ 63 w 1827420"/>
                <a:gd name="connsiteY26" fmla="*/ 738371 h 3477032"/>
                <a:gd name="connsiteX27" fmla="*/ 6413 w 1827420"/>
                <a:gd name="connsiteY27" fmla="*/ 341503 h 3477032"/>
                <a:gd name="connsiteX0" fmla="*/ 6413 w 1827980"/>
                <a:gd name="connsiteY0" fmla="*/ 341503 h 3477032"/>
                <a:gd name="connsiteX1" fmla="*/ 306457 w 1827980"/>
                <a:gd name="connsiteY1" fmla="*/ 9561 h 3477032"/>
                <a:gd name="connsiteX2" fmla="*/ 577119 w 1827980"/>
                <a:gd name="connsiteY2" fmla="*/ 0 h 3477032"/>
                <a:gd name="connsiteX3" fmla="*/ 839850 w 1827980"/>
                <a:gd name="connsiteY3" fmla="*/ 71768 h 3477032"/>
                <a:gd name="connsiteX4" fmla="*/ 1077975 w 1827980"/>
                <a:gd name="connsiteY4" fmla="*/ 36696 h 3477032"/>
                <a:gd name="connsiteX5" fmla="*/ 1348643 w 1827980"/>
                <a:gd name="connsiteY5" fmla="*/ 7973 h 3477032"/>
                <a:gd name="connsiteX6" fmla="*/ 1506594 w 1827980"/>
                <a:gd name="connsiteY6" fmla="*/ 41459 h 3477032"/>
                <a:gd name="connsiteX7" fmla="*/ 1806638 w 1827980"/>
                <a:gd name="connsiteY7" fmla="*/ 341503 h 3477032"/>
                <a:gd name="connsiteX8" fmla="*/ 1802669 w 1827980"/>
                <a:gd name="connsiteY8" fmla="*/ 520963 h 3477032"/>
                <a:gd name="connsiteX9" fmla="*/ 1800288 w 1827980"/>
                <a:gd name="connsiteY9" fmla="*/ 1109846 h 3477032"/>
                <a:gd name="connsiteX10" fmla="*/ 1800288 w 1827980"/>
                <a:gd name="connsiteY10" fmla="*/ 1700397 h 3477032"/>
                <a:gd name="connsiteX11" fmla="*/ 1805050 w 1827980"/>
                <a:gd name="connsiteY11" fmla="*/ 2138546 h 3477032"/>
                <a:gd name="connsiteX12" fmla="*/ 1805050 w 1827980"/>
                <a:gd name="connsiteY12" fmla="*/ 2637022 h 3477032"/>
                <a:gd name="connsiteX13" fmla="*/ 1806638 w 1827980"/>
                <a:gd name="connsiteY13" fmla="*/ 3125865 h 3477032"/>
                <a:gd name="connsiteX14" fmla="*/ 1506594 w 1827980"/>
                <a:gd name="connsiteY14" fmla="*/ 3425909 h 3477032"/>
                <a:gd name="connsiteX15" fmla="*/ 1250220 w 1827980"/>
                <a:gd name="connsiteY15" fmla="*/ 3386927 h 3477032"/>
                <a:gd name="connsiteX16" fmla="*/ 878744 w 1827980"/>
                <a:gd name="connsiteY16" fmla="*/ 3426802 h 3477032"/>
                <a:gd name="connsiteX17" fmla="*/ 714438 w 1827980"/>
                <a:gd name="connsiteY17" fmla="*/ 3477032 h 3477032"/>
                <a:gd name="connsiteX18" fmla="*/ 542988 w 1827980"/>
                <a:gd name="connsiteY18" fmla="*/ 3431566 h 3477032"/>
                <a:gd name="connsiteX19" fmla="*/ 306457 w 1827980"/>
                <a:gd name="connsiteY19" fmla="*/ 3425909 h 3477032"/>
                <a:gd name="connsiteX20" fmla="*/ 6413 w 1827980"/>
                <a:gd name="connsiteY20" fmla="*/ 3125865 h 3477032"/>
                <a:gd name="connsiteX21" fmla="*/ 4825 w 1827980"/>
                <a:gd name="connsiteY21" fmla="*/ 2819584 h 3477032"/>
                <a:gd name="connsiteX22" fmla="*/ 7207 w 1827980"/>
                <a:gd name="connsiteY22" fmla="*/ 2495735 h 3477032"/>
                <a:gd name="connsiteX23" fmla="*/ 2444 w 1827980"/>
                <a:gd name="connsiteY23" fmla="*/ 2108313 h 3477032"/>
                <a:gd name="connsiteX24" fmla="*/ 4825 w 1827980"/>
                <a:gd name="connsiteY24" fmla="*/ 1757546 h 3477032"/>
                <a:gd name="connsiteX25" fmla="*/ 4825 w 1827980"/>
                <a:gd name="connsiteY25" fmla="*/ 1062222 h 3477032"/>
                <a:gd name="connsiteX26" fmla="*/ 63 w 1827980"/>
                <a:gd name="connsiteY26" fmla="*/ 738371 h 3477032"/>
                <a:gd name="connsiteX27" fmla="*/ 6413 w 1827980"/>
                <a:gd name="connsiteY27" fmla="*/ 341503 h 3477032"/>
                <a:gd name="connsiteX0" fmla="*/ 6413 w 1809416"/>
                <a:gd name="connsiteY0" fmla="*/ 341503 h 3477032"/>
                <a:gd name="connsiteX1" fmla="*/ 306457 w 1809416"/>
                <a:gd name="connsiteY1" fmla="*/ 9561 h 3477032"/>
                <a:gd name="connsiteX2" fmla="*/ 577119 w 1809416"/>
                <a:gd name="connsiteY2" fmla="*/ 0 h 3477032"/>
                <a:gd name="connsiteX3" fmla="*/ 839850 w 1809416"/>
                <a:gd name="connsiteY3" fmla="*/ 71768 h 3477032"/>
                <a:gd name="connsiteX4" fmla="*/ 1077975 w 1809416"/>
                <a:gd name="connsiteY4" fmla="*/ 36696 h 3477032"/>
                <a:gd name="connsiteX5" fmla="*/ 1348643 w 1809416"/>
                <a:gd name="connsiteY5" fmla="*/ 7973 h 3477032"/>
                <a:gd name="connsiteX6" fmla="*/ 1506594 w 1809416"/>
                <a:gd name="connsiteY6" fmla="*/ 41459 h 3477032"/>
                <a:gd name="connsiteX7" fmla="*/ 1778063 w 1809416"/>
                <a:gd name="connsiteY7" fmla="*/ 245812 h 3477032"/>
                <a:gd name="connsiteX8" fmla="*/ 1802669 w 1809416"/>
                <a:gd name="connsiteY8" fmla="*/ 520963 h 3477032"/>
                <a:gd name="connsiteX9" fmla="*/ 1800288 w 1809416"/>
                <a:gd name="connsiteY9" fmla="*/ 1109846 h 3477032"/>
                <a:gd name="connsiteX10" fmla="*/ 1800288 w 1809416"/>
                <a:gd name="connsiteY10" fmla="*/ 1700397 h 3477032"/>
                <a:gd name="connsiteX11" fmla="*/ 1805050 w 1809416"/>
                <a:gd name="connsiteY11" fmla="*/ 2138546 h 3477032"/>
                <a:gd name="connsiteX12" fmla="*/ 1805050 w 1809416"/>
                <a:gd name="connsiteY12" fmla="*/ 2637022 h 3477032"/>
                <a:gd name="connsiteX13" fmla="*/ 1806638 w 1809416"/>
                <a:gd name="connsiteY13" fmla="*/ 3125865 h 3477032"/>
                <a:gd name="connsiteX14" fmla="*/ 1506594 w 1809416"/>
                <a:gd name="connsiteY14" fmla="*/ 3425909 h 3477032"/>
                <a:gd name="connsiteX15" fmla="*/ 1250220 w 1809416"/>
                <a:gd name="connsiteY15" fmla="*/ 3386927 h 3477032"/>
                <a:gd name="connsiteX16" fmla="*/ 878744 w 1809416"/>
                <a:gd name="connsiteY16" fmla="*/ 3426802 h 3477032"/>
                <a:gd name="connsiteX17" fmla="*/ 714438 w 1809416"/>
                <a:gd name="connsiteY17" fmla="*/ 3477032 h 3477032"/>
                <a:gd name="connsiteX18" fmla="*/ 542988 w 1809416"/>
                <a:gd name="connsiteY18" fmla="*/ 3431566 h 3477032"/>
                <a:gd name="connsiteX19" fmla="*/ 306457 w 1809416"/>
                <a:gd name="connsiteY19" fmla="*/ 3425909 h 3477032"/>
                <a:gd name="connsiteX20" fmla="*/ 6413 w 1809416"/>
                <a:gd name="connsiteY20" fmla="*/ 3125865 h 3477032"/>
                <a:gd name="connsiteX21" fmla="*/ 4825 w 1809416"/>
                <a:gd name="connsiteY21" fmla="*/ 2819584 h 3477032"/>
                <a:gd name="connsiteX22" fmla="*/ 7207 w 1809416"/>
                <a:gd name="connsiteY22" fmla="*/ 2495735 h 3477032"/>
                <a:gd name="connsiteX23" fmla="*/ 2444 w 1809416"/>
                <a:gd name="connsiteY23" fmla="*/ 2108313 h 3477032"/>
                <a:gd name="connsiteX24" fmla="*/ 4825 w 1809416"/>
                <a:gd name="connsiteY24" fmla="*/ 1757546 h 3477032"/>
                <a:gd name="connsiteX25" fmla="*/ 4825 w 1809416"/>
                <a:gd name="connsiteY25" fmla="*/ 1062222 h 3477032"/>
                <a:gd name="connsiteX26" fmla="*/ 63 w 1809416"/>
                <a:gd name="connsiteY26" fmla="*/ 738371 h 3477032"/>
                <a:gd name="connsiteX27" fmla="*/ 6413 w 1809416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58698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10315" h="3477032">
                  <a:moveTo>
                    <a:pt x="6413" y="341503"/>
                  </a:moveTo>
                  <a:cubicBezTo>
                    <a:pt x="6413" y="175793"/>
                    <a:pt x="140747" y="9561"/>
                    <a:pt x="306457" y="9561"/>
                  </a:cubicBezTo>
                  <a:lnTo>
                    <a:pt x="577119" y="0"/>
                  </a:lnTo>
                  <a:lnTo>
                    <a:pt x="839850" y="71768"/>
                  </a:lnTo>
                  <a:lnTo>
                    <a:pt x="1077975" y="36696"/>
                  </a:lnTo>
                  <a:lnTo>
                    <a:pt x="1348643" y="7973"/>
                  </a:lnTo>
                  <a:lnTo>
                    <a:pt x="1506594" y="41459"/>
                  </a:lnTo>
                  <a:cubicBezTo>
                    <a:pt x="1672304" y="41459"/>
                    <a:pt x="1754250" y="72130"/>
                    <a:pt x="1778063" y="213916"/>
                  </a:cubicBezTo>
                  <a:cubicBezTo>
                    <a:pt x="1830187" y="324402"/>
                    <a:pt x="1803727" y="392906"/>
                    <a:pt x="1802669" y="520963"/>
                  </a:cubicBezTo>
                  <a:cubicBezTo>
                    <a:pt x="1801611" y="649020"/>
                    <a:pt x="1801082" y="888022"/>
                    <a:pt x="1800288" y="1109846"/>
                  </a:cubicBezTo>
                  <a:cubicBezTo>
                    <a:pt x="1799494" y="1331670"/>
                    <a:pt x="1799494" y="1528947"/>
                    <a:pt x="1800288" y="1700397"/>
                  </a:cubicBezTo>
                  <a:cubicBezTo>
                    <a:pt x="1800023" y="1999904"/>
                    <a:pt x="1804256" y="1982442"/>
                    <a:pt x="1805050" y="2138546"/>
                  </a:cubicBezTo>
                  <a:cubicBezTo>
                    <a:pt x="1805844" y="2294650"/>
                    <a:pt x="1804785" y="2472469"/>
                    <a:pt x="1805050" y="2637022"/>
                  </a:cubicBezTo>
                  <a:cubicBezTo>
                    <a:pt x="1805579" y="2799970"/>
                    <a:pt x="1806109" y="2962917"/>
                    <a:pt x="1806638" y="3125865"/>
                  </a:cubicBezTo>
                  <a:cubicBezTo>
                    <a:pt x="1806638" y="3291575"/>
                    <a:pt x="1672304" y="3425909"/>
                    <a:pt x="1506594" y="3425909"/>
                  </a:cubicBezTo>
                  <a:lnTo>
                    <a:pt x="1250220" y="3440088"/>
                  </a:lnTo>
                  <a:lnTo>
                    <a:pt x="878744" y="3458698"/>
                  </a:lnTo>
                  <a:lnTo>
                    <a:pt x="714438" y="3477032"/>
                  </a:lnTo>
                  <a:lnTo>
                    <a:pt x="542988" y="3431566"/>
                  </a:lnTo>
                  <a:lnTo>
                    <a:pt x="306457" y="3425909"/>
                  </a:lnTo>
                  <a:cubicBezTo>
                    <a:pt x="140747" y="3425909"/>
                    <a:pt x="6413" y="3291575"/>
                    <a:pt x="6413" y="3125865"/>
                  </a:cubicBezTo>
                  <a:cubicBezTo>
                    <a:pt x="-996" y="3005761"/>
                    <a:pt x="5883" y="2924606"/>
                    <a:pt x="4825" y="2819584"/>
                  </a:cubicBezTo>
                  <a:cubicBezTo>
                    <a:pt x="3767" y="2714562"/>
                    <a:pt x="7207" y="2611622"/>
                    <a:pt x="7207" y="2495735"/>
                  </a:cubicBezTo>
                  <a:cubicBezTo>
                    <a:pt x="6942" y="2328801"/>
                    <a:pt x="1650" y="2231344"/>
                    <a:pt x="2444" y="2108313"/>
                  </a:cubicBezTo>
                  <a:cubicBezTo>
                    <a:pt x="3238" y="1985282"/>
                    <a:pt x="4825" y="1934552"/>
                    <a:pt x="4825" y="1757546"/>
                  </a:cubicBezTo>
                  <a:cubicBezTo>
                    <a:pt x="4825" y="1580540"/>
                    <a:pt x="5619" y="1232084"/>
                    <a:pt x="4825" y="1062222"/>
                  </a:cubicBezTo>
                  <a:cubicBezTo>
                    <a:pt x="4031" y="892360"/>
                    <a:pt x="-202" y="858491"/>
                    <a:pt x="63" y="738371"/>
                  </a:cubicBezTo>
                  <a:cubicBezTo>
                    <a:pt x="328" y="618251"/>
                    <a:pt x="-1790" y="462418"/>
                    <a:pt x="6413" y="34150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44000" rIns="0" bIns="36000" anchor="t" anchorCtr="0"/>
            <a:lstStyle/>
            <a:p>
              <a:pPr algn="ctr"/>
              <a:endParaRPr lang="fr-BE" sz="1200" b="1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118" name="Protected GOV's"/>
            <p:cNvGrpSpPr/>
            <p:nvPr/>
          </p:nvGrpSpPr>
          <p:grpSpPr>
            <a:xfrm>
              <a:off x="4149086" y="4498227"/>
              <a:ext cx="2531489" cy="1609321"/>
              <a:chOff x="862750" y="3282773"/>
              <a:chExt cx="2531489" cy="1609321"/>
            </a:xfrm>
          </p:grpSpPr>
          <p:grpSp>
            <p:nvGrpSpPr>
              <p:cNvPr id="119" name="Individual protected GOV"/>
              <p:cNvGrpSpPr/>
              <p:nvPr/>
            </p:nvGrpSpPr>
            <p:grpSpPr>
              <a:xfrm>
                <a:off x="2282491" y="3282773"/>
                <a:ext cx="1111748" cy="929742"/>
                <a:chOff x="4300188" y="3901801"/>
                <a:chExt cx="1111748" cy="929742"/>
              </a:xfrm>
            </p:grpSpPr>
            <p:sp>
              <p:nvSpPr>
                <p:cNvPr id="124" name="VPDC - C  FOD"/>
                <p:cNvSpPr/>
                <p:nvPr/>
              </p:nvSpPr>
              <p:spPr>
                <a:xfrm rot="690229">
                  <a:off x="4300188" y="3901801"/>
                  <a:ext cx="1111748" cy="929742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72000" rIns="0" bIns="0" anchor="t" anchorCtr="0"/>
                <a:lstStyle/>
                <a:p>
                  <a:pPr algn="ctr"/>
                  <a:endParaRPr lang="fr-BE" sz="1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VPDC - C  FOD"/>
                <p:cNvSpPr/>
                <p:nvPr/>
              </p:nvSpPr>
              <p:spPr>
                <a:xfrm rot="709789">
                  <a:off x="4426789" y="4076400"/>
                  <a:ext cx="911282" cy="698667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72000" anchor="b" anchorCtr="0"/>
                <a:lstStyle/>
                <a:p>
                  <a:pPr algn="ctr"/>
                  <a:r>
                    <a:rPr lang="fr-BE" sz="800" b="1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NETWORK</a:t>
                  </a:r>
                </a:p>
                <a:p>
                  <a:pPr algn="ctr"/>
                  <a:endPara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126" name="VPDC - C  FOD"/>
                <p:cNvSpPr/>
                <p:nvPr/>
              </p:nvSpPr>
              <p:spPr>
                <a:xfrm rot="709789">
                  <a:off x="4614089" y="3949003"/>
                  <a:ext cx="759391" cy="170123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6000" rIns="0" bIns="36000" anchor="ctr" anchorCtr="0"/>
                <a:lstStyle/>
                <a:p>
                  <a:pPr algn="ctr"/>
                  <a:r>
                    <a:rPr lang="fr-BE" sz="800" b="1" smtClean="0">
                      <a:solidFill>
                        <a:schemeClr val="bg1">
                          <a:lumMod val="95000"/>
                        </a:schemeClr>
                      </a:solidFill>
                    </a:rPr>
                    <a:t>GOV</a:t>
                  </a:r>
                  <a:endParaRPr lang="fr-BE" sz="800" b="1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p:grpSp>
          <p:grpSp>
            <p:nvGrpSpPr>
              <p:cNvPr id="120" name="Individual protected GOV"/>
              <p:cNvGrpSpPr/>
              <p:nvPr/>
            </p:nvGrpSpPr>
            <p:grpSpPr>
              <a:xfrm rot="20230963">
                <a:off x="862750" y="3962352"/>
                <a:ext cx="1151373" cy="929742"/>
                <a:chOff x="4359459" y="3884050"/>
                <a:chExt cx="1151373" cy="929742"/>
              </a:xfrm>
            </p:grpSpPr>
            <p:sp>
              <p:nvSpPr>
                <p:cNvPr id="121" name="VPDC - C  FOD"/>
                <p:cNvSpPr/>
                <p:nvPr/>
              </p:nvSpPr>
              <p:spPr>
                <a:xfrm rot="690229">
                  <a:off x="4359459" y="3884050"/>
                  <a:ext cx="1151373" cy="929742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72000" rIns="0" bIns="0" anchor="t" anchorCtr="0"/>
                <a:lstStyle/>
                <a:p>
                  <a:pPr algn="ctr"/>
                  <a:endParaRPr lang="fr-BE" sz="1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2" name="VPDC - C  FOD"/>
                <p:cNvSpPr/>
                <p:nvPr/>
              </p:nvSpPr>
              <p:spPr>
                <a:xfrm rot="709789">
                  <a:off x="4474062" y="4005099"/>
                  <a:ext cx="944875" cy="698667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72000" anchor="b" anchorCtr="0"/>
                <a:lstStyle/>
                <a:p>
                  <a:pPr algn="ctr"/>
                  <a:r>
                    <a:rPr lang="fr-BE" sz="800" b="1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NETWORK</a:t>
                  </a:r>
                </a:p>
                <a:p>
                  <a:pPr algn="ctr"/>
                  <a:endPara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123" name="VPDC - C  FOD"/>
                <p:cNvSpPr/>
                <p:nvPr/>
              </p:nvSpPr>
              <p:spPr>
                <a:xfrm rot="709789">
                  <a:off x="4614089" y="3949003"/>
                  <a:ext cx="759391" cy="170123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6000" rIns="0" bIns="36000" anchor="ctr" anchorCtr="0"/>
                <a:lstStyle/>
                <a:p>
                  <a:pPr algn="ctr"/>
                  <a:r>
                    <a:rPr lang="fr-BE" sz="800" b="1" smtClean="0">
                      <a:solidFill>
                        <a:schemeClr val="bg1">
                          <a:lumMod val="95000"/>
                        </a:schemeClr>
                      </a:solidFill>
                    </a:rPr>
                    <a:t>GOV</a:t>
                  </a:r>
                  <a:endParaRPr lang="fr-BE" sz="800" b="1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p:grpSp>
        </p:grpSp>
      </p:grpSp>
      <p:grpSp>
        <p:nvGrpSpPr>
          <p:cNvPr id="4" name="NETWORKS"/>
          <p:cNvGrpSpPr/>
          <p:nvPr/>
        </p:nvGrpSpPr>
        <p:grpSpPr>
          <a:xfrm>
            <a:off x="654332" y="1868562"/>
            <a:ext cx="2632975" cy="2636797"/>
            <a:chOff x="683568" y="2156593"/>
            <a:chExt cx="2632975" cy="2636797"/>
          </a:xfrm>
        </p:grpSpPr>
        <p:grpSp>
          <p:nvGrpSpPr>
            <p:cNvPr id="72" name="PROTECTED KLANT"/>
            <p:cNvGrpSpPr/>
            <p:nvPr/>
          </p:nvGrpSpPr>
          <p:grpSpPr>
            <a:xfrm rot="20992601">
              <a:off x="981946" y="4021929"/>
              <a:ext cx="930454" cy="771461"/>
              <a:chOff x="-2497995" y="6161909"/>
              <a:chExt cx="1257571" cy="1438491"/>
            </a:xfrm>
          </p:grpSpPr>
          <p:sp>
            <p:nvSpPr>
              <p:cNvPr id="73" name="VPDC - C  FOD"/>
              <p:cNvSpPr/>
              <p:nvPr/>
            </p:nvSpPr>
            <p:spPr>
              <a:xfrm>
                <a:off x="-2497995" y="6271884"/>
                <a:ext cx="1257571" cy="1328516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t" anchorCtr="0"/>
              <a:lstStyle/>
              <a:p>
                <a:pPr algn="ctr"/>
                <a:endParaRPr lang="fr-BE" sz="12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/>
                <a:endParaRPr lang="fr-BE" sz="8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</p:txBody>
          </p:sp>
          <p:sp>
            <p:nvSpPr>
              <p:cNvPr id="74" name="VPDC - C  FOD"/>
              <p:cNvSpPr/>
              <p:nvPr/>
            </p:nvSpPr>
            <p:spPr>
              <a:xfrm>
                <a:off x="-2398866" y="6161909"/>
                <a:ext cx="1026368" cy="317217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GOV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79" name="PROTECTED KLANT"/>
            <p:cNvGrpSpPr/>
            <p:nvPr/>
          </p:nvGrpSpPr>
          <p:grpSpPr>
            <a:xfrm>
              <a:off x="683568" y="2294189"/>
              <a:ext cx="768789" cy="414731"/>
              <a:chOff x="1087803" y="875657"/>
              <a:chExt cx="1145218" cy="608381"/>
            </a:xfrm>
          </p:grpSpPr>
          <p:sp>
            <p:nvSpPr>
              <p:cNvPr id="80" name="VPDC - C  FOD"/>
              <p:cNvSpPr/>
              <p:nvPr/>
            </p:nvSpPr>
            <p:spPr>
              <a:xfrm>
                <a:off x="1087803" y="962790"/>
                <a:ext cx="1145218" cy="521248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</p:txBody>
          </p:sp>
          <p:sp>
            <p:nvSpPr>
              <p:cNvPr id="81" name="VPDC - C  FOD"/>
              <p:cNvSpPr/>
              <p:nvPr/>
            </p:nvSpPr>
            <p:spPr>
              <a:xfrm>
                <a:off x="1172654" y="875657"/>
                <a:ext cx="836973" cy="216024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OTHERS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22" name="PROTECTED KLANT"/>
            <p:cNvGrpSpPr/>
            <p:nvPr/>
          </p:nvGrpSpPr>
          <p:grpSpPr>
            <a:xfrm rot="709789">
              <a:off x="2414155" y="3317934"/>
              <a:ext cx="902388" cy="819360"/>
              <a:chOff x="-2542188" y="6292952"/>
              <a:chExt cx="1219638" cy="1527804"/>
            </a:xfrm>
          </p:grpSpPr>
          <p:sp>
            <p:nvSpPr>
              <p:cNvPr id="23" name="VPDC - C  FOD"/>
              <p:cNvSpPr/>
              <p:nvPr/>
            </p:nvSpPr>
            <p:spPr>
              <a:xfrm>
                <a:off x="-2542188" y="6517995"/>
                <a:ext cx="1219638" cy="1302761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  <a:p>
                <a:pPr algn="ctr"/>
                <a:endParaRPr lang="fr-BE" sz="8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4" name="VPDC - C  FOD"/>
              <p:cNvSpPr/>
              <p:nvPr/>
            </p:nvSpPr>
            <p:spPr>
              <a:xfrm>
                <a:off x="-2427674" y="6292952"/>
                <a:ext cx="1026368" cy="317217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GOV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93" name="PROTECTED KLANT"/>
            <p:cNvGrpSpPr/>
            <p:nvPr/>
          </p:nvGrpSpPr>
          <p:grpSpPr>
            <a:xfrm>
              <a:off x="2319073" y="2156593"/>
              <a:ext cx="903782" cy="408311"/>
              <a:chOff x="797886" y="696915"/>
              <a:chExt cx="1346309" cy="598964"/>
            </a:xfrm>
          </p:grpSpPr>
          <p:sp>
            <p:nvSpPr>
              <p:cNvPr id="94" name="VPDC - C  FOD"/>
              <p:cNvSpPr/>
              <p:nvPr/>
            </p:nvSpPr>
            <p:spPr>
              <a:xfrm>
                <a:off x="797886" y="784048"/>
                <a:ext cx="1346309" cy="511831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</p:txBody>
          </p:sp>
          <p:sp>
            <p:nvSpPr>
              <p:cNvPr id="95" name="VPDC - C  FOD"/>
              <p:cNvSpPr/>
              <p:nvPr/>
            </p:nvSpPr>
            <p:spPr>
              <a:xfrm>
                <a:off x="882737" y="696915"/>
                <a:ext cx="836973" cy="216025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OTHERS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sp>
        <p:nvSpPr>
          <p:cNvPr id="98" name="TEXT &quot;Data Comm Stijgt&quot;"/>
          <p:cNvSpPr/>
          <p:nvPr/>
        </p:nvSpPr>
        <p:spPr>
          <a:xfrm>
            <a:off x="4644008" y="764704"/>
            <a:ext cx="4464496" cy="816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16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Data communicatie tussen verschillende partijen over internet neemt toe</a:t>
            </a:r>
          </a:p>
        </p:txBody>
      </p:sp>
      <p:sp>
        <p:nvSpPr>
          <p:cNvPr id="104" name="TEXT: individuele bescherming"/>
          <p:cNvSpPr/>
          <p:nvPr/>
        </p:nvSpPr>
        <p:spPr>
          <a:xfrm>
            <a:off x="4644007" y="2708920"/>
            <a:ext cx="4464497" cy="521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1600" smtClean="0">
                <a:solidFill>
                  <a:schemeClr val="tx1"/>
                </a:solidFill>
              </a:rPr>
              <a:t>Overheidsinstellingen</a:t>
            </a:r>
            <a:r>
              <a:rPr lang="fr-BE" sz="1600" dirty="0" smtClean="0">
                <a:solidFill>
                  <a:schemeClr val="tx1"/>
                </a:solidFill>
              </a:rPr>
              <a:t> </a:t>
            </a:r>
            <a:r>
              <a:rPr lang="fr-BE" sz="1600" dirty="0" err="1" smtClean="0">
                <a:solidFill>
                  <a:schemeClr val="tx1"/>
                </a:solidFill>
              </a:rPr>
              <a:t>investeren</a:t>
            </a:r>
            <a:r>
              <a:rPr lang="fr-BE" sz="1600" dirty="0" smtClean="0">
                <a:solidFill>
                  <a:schemeClr val="tx1"/>
                </a:solidFill>
              </a:rPr>
              <a:t> in </a:t>
            </a:r>
            <a:r>
              <a:rPr lang="fr-BE" sz="1600" dirty="0" err="1" smtClean="0">
                <a:solidFill>
                  <a:schemeClr val="tx1"/>
                </a:solidFill>
              </a:rPr>
              <a:t>individuele</a:t>
            </a:r>
            <a:r>
              <a:rPr lang="fr-BE" sz="1600" dirty="0" smtClean="0">
                <a:solidFill>
                  <a:schemeClr val="tx1"/>
                </a:solidFill>
              </a:rPr>
              <a:t> </a:t>
            </a:r>
            <a:r>
              <a:rPr lang="fr-BE" sz="1600" dirty="0" err="1" smtClean="0">
                <a:solidFill>
                  <a:schemeClr val="tx1"/>
                </a:solidFill>
              </a:rPr>
              <a:t>bescherming</a:t>
            </a:r>
            <a:endParaRPr lang="fr-BE" sz="1600" dirty="0" smtClean="0">
              <a:solidFill>
                <a:schemeClr val="tx1"/>
              </a:solidFill>
            </a:endParaRPr>
          </a:p>
        </p:txBody>
      </p:sp>
      <p:sp>
        <p:nvSpPr>
          <p:cNvPr id="114" name="TEXT: Gemeenschappelijke Bescherming"/>
          <p:cNvSpPr/>
          <p:nvPr/>
        </p:nvSpPr>
        <p:spPr>
          <a:xfrm>
            <a:off x="4644006" y="4559697"/>
            <a:ext cx="4464497" cy="813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dirty="0" err="1" smtClean="0">
                <a:solidFill>
                  <a:srgbClr val="0070C0"/>
                </a:solidFill>
              </a:rPr>
              <a:t>Een</a:t>
            </a:r>
            <a:r>
              <a:rPr lang="fr-BE" sz="1600" dirty="0" smtClean="0">
                <a:solidFill>
                  <a:srgbClr val="0070C0"/>
                </a:solidFill>
              </a:rPr>
              <a:t>  </a:t>
            </a:r>
            <a:r>
              <a:rPr lang="fr-BE" sz="1600" b="1" dirty="0" err="1" smtClean="0">
                <a:solidFill>
                  <a:srgbClr val="0070C0"/>
                </a:solidFill>
              </a:rPr>
              <a:t>gemeenschappelijke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b="1" dirty="0" err="1" smtClean="0">
                <a:solidFill>
                  <a:srgbClr val="0070C0"/>
                </a:solidFill>
              </a:rPr>
              <a:t>minimaal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b="1" dirty="0" err="1" smtClean="0">
                <a:solidFill>
                  <a:srgbClr val="0070C0"/>
                </a:solidFill>
              </a:rPr>
              <a:t>gegarandeerde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b="1" dirty="0" err="1" smtClean="0">
                <a:solidFill>
                  <a:srgbClr val="0070C0"/>
                </a:solidFill>
              </a:rPr>
              <a:t>bescherming</a:t>
            </a:r>
            <a:endParaRPr lang="fr-BE" sz="1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6" name="Arrow 3"/>
          <p:cNvSpPr/>
          <p:nvPr/>
        </p:nvSpPr>
        <p:spPr>
          <a:xfrm>
            <a:off x="6444207" y="3356992"/>
            <a:ext cx="474406" cy="194013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27" name="ARROW 2"/>
          <p:cNvSpPr/>
          <p:nvPr/>
        </p:nvSpPr>
        <p:spPr>
          <a:xfrm>
            <a:off x="6436702" y="2420888"/>
            <a:ext cx="474406" cy="192355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29" name="Arrow 1"/>
          <p:cNvSpPr/>
          <p:nvPr/>
        </p:nvSpPr>
        <p:spPr>
          <a:xfrm>
            <a:off x="6436702" y="1556792"/>
            <a:ext cx="474406" cy="192355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31" name="TEXT Individuele &quot;Samen aankoop&quot;"/>
          <p:cNvSpPr/>
          <p:nvPr/>
        </p:nvSpPr>
        <p:spPr>
          <a:xfrm>
            <a:off x="4644006" y="5711825"/>
            <a:ext cx="4464497" cy="669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dirty="0" err="1">
                <a:solidFill>
                  <a:srgbClr val="0070C0"/>
                </a:solidFill>
              </a:rPr>
              <a:t>Aanvullende</a:t>
            </a:r>
            <a:r>
              <a:rPr lang="fr-BE" sz="1600" dirty="0">
                <a:solidFill>
                  <a:srgbClr val="0070C0"/>
                </a:solidFill>
              </a:rPr>
              <a:t> </a:t>
            </a:r>
            <a:r>
              <a:rPr lang="fr-BE" sz="1600" dirty="0" err="1" smtClean="0">
                <a:solidFill>
                  <a:srgbClr val="0070C0"/>
                </a:solidFill>
              </a:rPr>
              <a:t>individuele</a:t>
            </a:r>
            <a:r>
              <a:rPr lang="fr-BE" sz="1600" dirty="0" smtClean="0">
                <a:solidFill>
                  <a:srgbClr val="0070C0"/>
                </a:solidFill>
              </a:rPr>
              <a:t> </a:t>
            </a:r>
            <a:r>
              <a:rPr lang="fr-BE" sz="1600" dirty="0" err="1">
                <a:solidFill>
                  <a:srgbClr val="0070C0"/>
                </a:solidFill>
              </a:rPr>
              <a:t>bescherming</a:t>
            </a:r>
            <a:r>
              <a:rPr lang="fr-BE" sz="1600" dirty="0">
                <a:solidFill>
                  <a:srgbClr val="0070C0"/>
                </a:solidFill>
              </a:rPr>
              <a:t> </a:t>
            </a:r>
            <a:r>
              <a:rPr lang="fr-BE" sz="1600" dirty="0" smtClean="0">
                <a:solidFill>
                  <a:srgbClr val="0070C0"/>
                </a:solidFill>
              </a:rPr>
              <a:t>via </a:t>
            </a:r>
            <a:r>
              <a:rPr lang="fr-BE" sz="1600" b="1" dirty="0" err="1" smtClean="0">
                <a:solidFill>
                  <a:srgbClr val="0070C0"/>
                </a:solidFill>
              </a:rPr>
              <a:t>gemeenschappelijke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b="1" dirty="0" err="1" smtClean="0">
                <a:solidFill>
                  <a:srgbClr val="0070C0"/>
                </a:solidFill>
              </a:rPr>
              <a:t>kadercontracten</a:t>
            </a:r>
            <a:endParaRPr lang="fr-BE" sz="1600" b="1" dirty="0">
              <a:solidFill>
                <a:srgbClr val="0070C0"/>
              </a:solidFill>
            </a:endParaRPr>
          </a:p>
        </p:txBody>
      </p:sp>
      <p:sp>
        <p:nvSpPr>
          <p:cNvPr id="132" name="TEXT &quot;nood Aan&quot;"/>
          <p:cNvSpPr/>
          <p:nvPr/>
        </p:nvSpPr>
        <p:spPr>
          <a:xfrm>
            <a:off x="4644008" y="1556792"/>
            <a:ext cx="4464496" cy="766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fr-BE" sz="160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fr-BE" sz="16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ood aan bescherming tegen bedreigingen vanaf internet</a:t>
            </a:r>
          </a:p>
        </p:txBody>
      </p:sp>
      <p:sp>
        <p:nvSpPr>
          <p:cNvPr id="8" name="Plus 7"/>
          <p:cNvSpPr/>
          <p:nvPr/>
        </p:nvSpPr>
        <p:spPr>
          <a:xfrm>
            <a:off x="6473859" y="5394647"/>
            <a:ext cx="402397" cy="338609"/>
          </a:xfrm>
          <a:prstGeom prst="mathPlus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grpSp>
        <p:nvGrpSpPr>
          <p:cNvPr id="13" name="IAP Group"/>
          <p:cNvGrpSpPr/>
          <p:nvPr/>
        </p:nvGrpSpPr>
        <p:grpSpPr>
          <a:xfrm>
            <a:off x="3535431" y="3719430"/>
            <a:ext cx="685023" cy="2517882"/>
            <a:chOff x="3535431" y="3719430"/>
            <a:chExt cx="685023" cy="2517882"/>
          </a:xfrm>
        </p:grpSpPr>
        <p:sp>
          <p:nvSpPr>
            <p:cNvPr id="218" name="TEXT &quot;= IAP&quot;"/>
            <p:cNvSpPr/>
            <p:nvPr/>
          </p:nvSpPr>
          <p:spPr>
            <a:xfrm>
              <a:off x="3535431" y="4725144"/>
              <a:ext cx="676529" cy="4932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BE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  <a:sym typeface="Wingdings" panose="05000000000000000000" pitchFamily="2" charset="2"/>
                </a:rPr>
                <a:t>IAP</a:t>
              </a:r>
              <a:endParaRPr lang="fr-BE" sz="1600" b="1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2" name="Left Brace 11"/>
            <p:cNvSpPr/>
            <p:nvPr/>
          </p:nvSpPr>
          <p:spPr>
            <a:xfrm>
              <a:off x="4030719" y="3719430"/>
              <a:ext cx="189735" cy="2517882"/>
            </a:xfrm>
            <a:prstGeom prst="leftBrace">
              <a:avLst>
                <a:gd name="adj1" fmla="val 61045"/>
                <a:gd name="adj2" fmla="val 50000"/>
              </a:avLst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7" name="TEXT: Connectiviteit"/>
          <p:cNvSpPr/>
          <p:nvPr/>
        </p:nvSpPr>
        <p:spPr>
          <a:xfrm>
            <a:off x="4644005" y="3632317"/>
            <a:ext cx="4464497" cy="804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b="1" dirty="0" err="1" smtClean="0">
                <a:solidFill>
                  <a:srgbClr val="0070C0"/>
                </a:solidFill>
              </a:rPr>
              <a:t>Connectiviteit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dirty="0" err="1" smtClean="0">
                <a:solidFill>
                  <a:srgbClr val="0070C0"/>
                </a:solidFill>
              </a:rPr>
              <a:t>naar</a:t>
            </a:r>
            <a:r>
              <a:rPr lang="fr-BE" sz="1600" dirty="0" smtClean="0">
                <a:solidFill>
                  <a:srgbClr val="0070C0"/>
                </a:solidFill>
              </a:rPr>
              <a:t> het </a:t>
            </a:r>
            <a:r>
              <a:rPr lang="fr-BE" sz="1600" dirty="0" err="1" smtClean="0">
                <a:solidFill>
                  <a:srgbClr val="0070C0"/>
                </a:solidFill>
              </a:rPr>
              <a:t>gemeenschappelijk</a:t>
            </a:r>
            <a:r>
              <a:rPr lang="fr-BE" sz="1600" dirty="0" smtClean="0">
                <a:solidFill>
                  <a:srgbClr val="0070C0"/>
                </a:solidFill>
              </a:rPr>
              <a:t> </a:t>
            </a:r>
            <a:r>
              <a:rPr lang="fr-BE" sz="1600" dirty="0" err="1" smtClean="0">
                <a:solidFill>
                  <a:srgbClr val="0070C0"/>
                </a:solidFill>
              </a:rPr>
              <a:t>beschermings</a:t>
            </a:r>
            <a:r>
              <a:rPr lang="fr-BE" sz="1600" dirty="0" smtClean="0">
                <a:solidFill>
                  <a:srgbClr val="0070C0"/>
                </a:solidFill>
              </a:rPr>
              <a:t> « </a:t>
            </a:r>
            <a:r>
              <a:rPr lang="fr-BE" sz="1600" dirty="0" err="1" smtClean="0">
                <a:solidFill>
                  <a:srgbClr val="0070C0"/>
                </a:solidFill>
              </a:rPr>
              <a:t>schild</a:t>
            </a:r>
            <a:r>
              <a:rPr lang="fr-BE" sz="1600" dirty="0" smtClean="0">
                <a:solidFill>
                  <a:srgbClr val="0070C0"/>
                </a:solidFill>
              </a:rPr>
              <a:t> »</a:t>
            </a:r>
          </a:p>
        </p:txBody>
      </p:sp>
      <p:sp>
        <p:nvSpPr>
          <p:cNvPr id="78" name="Plus 77"/>
          <p:cNvSpPr/>
          <p:nvPr/>
        </p:nvSpPr>
        <p:spPr>
          <a:xfrm>
            <a:off x="6473859" y="4221088"/>
            <a:ext cx="402397" cy="338609"/>
          </a:xfrm>
          <a:prstGeom prst="mathPlus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06" name="TEXT: Gemeenschappelijke Bescherming"/>
          <p:cNvSpPr/>
          <p:nvPr/>
        </p:nvSpPr>
        <p:spPr>
          <a:xfrm>
            <a:off x="4211959" y="4556522"/>
            <a:ext cx="432046" cy="813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b="1" smtClean="0">
                <a:solidFill>
                  <a:srgbClr val="0070C0"/>
                </a:solidFill>
              </a:rPr>
              <a:t>B.</a:t>
            </a:r>
            <a:endParaRPr lang="fr-BE" sz="1600" b="1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7" name="TEXT Individuele &quot;Samen aankoop&quot;"/>
          <p:cNvSpPr/>
          <p:nvPr/>
        </p:nvSpPr>
        <p:spPr>
          <a:xfrm>
            <a:off x="4211958" y="5708650"/>
            <a:ext cx="432047" cy="669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b="1" dirty="0" smtClean="0">
                <a:solidFill>
                  <a:srgbClr val="0070C0"/>
                </a:solidFill>
              </a:rPr>
              <a:t>C.</a:t>
            </a:r>
            <a:endParaRPr lang="fr-BE" sz="1600" b="1" dirty="0">
              <a:solidFill>
                <a:srgbClr val="0070C0"/>
              </a:solidFill>
            </a:endParaRPr>
          </a:p>
        </p:txBody>
      </p:sp>
      <p:sp>
        <p:nvSpPr>
          <p:cNvPr id="115" name="TEXT: Connectiviteit"/>
          <p:cNvSpPr/>
          <p:nvPr/>
        </p:nvSpPr>
        <p:spPr>
          <a:xfrm>
            <a:off x="4211957" y="3629142"/>
            <a:ext cx="432048" cy="804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b="1" dirty="0" smtClean="0">
                <a:solidFill>
                  <a:srgbClr val="0070C0"/>
                </a:solidFill>
              </a:rPr>
              <a:t>A.</a:t>
            </a:r>
            <a:endParaRPr lang="fr-BE" sz="1600" dirty="0" smtClean="0">
              <a:solidFill>
                <a:srgbClr val="0070C0"/>
              </a:solidFill>
            </a:endParaRPr>
          </a:p>
        </p:txBody>
      </p:sp>
      <p:grpSp>
        <p:nvGrpSpPr>
          <p:cNvPr id="14" name="Connectivity to Central"/>
          <p:cNvGrpSpPr/>
          <p:nvPr/>
        </p:nvGrpSpPr>
        <p:grpSpPr>
          <a:xfrm>
            <a:off x="805274" y="2950328"/>
            <a:ext cx="2579491" cy="1652066"/>
            <a:chOff x="805274" y="2950328"/>
            <a:chExt cx="2579491" cy="1652066"/>
          </a:xfrm>
        </p:grpSpPr>
        <p:sp>
          <p:nvSpPr>
            <p:cNvPr id="130" name="VPDC - C  FOD"/>
            <p:cNvSpPr/>
            <p:nvPr/>
          </p:nvSpPr>
          <p:spPr>
            <a:xfrm rot="690229">
              <a:off x="2223071" y="2950328"/>
              <a:ext cx="1161694" cy="975166"/>
            </a:xfrm>
            <a:custGeom>
              <a:avLst/>
              <a:gdLst>
                <a:gd name="connsiteX0" fmla="*/ 0 w 1800225"/>
                <a:gd name="connsiteY0" fmla="*/ 300044 h 3384450"/>
                <a:gd name="connsiteX1" fmla="*/ 300044 w 1800225"/>
                <a:gd name="connsiteY1" fmla="*/ 0 h 3384450"/>
                <a:gd name="connsiteX2" fmla="*/ 1500181 w 1800225"/>
                <a:gd name="connsiteY2" fmla="*/ 0 h 3384450"/>
                <a:gd name="connsiteX3" fmla="*/ 1800225 w 1800225"/>
                <a:gd name="connsiteY3" fmla="*/ 300044 h 3384450"/>
                <a:gd name="connsiteX4" fmla="*/ 1800225 w 1800225"/>
                <a:gd name="connsiteY4" fmla="*/ 3084406 h 3384450"/>
                <a:gd name="connsiteX5" fmla="*/ 1500181 w 1800225"/>
                <a:gd name="connsiteY5" fmla="*/ 3384450 h 3384450"/>
                <a:gd name="connsiteX6" fmla="*/ 300044 w 1800225"/>
                <a:gd name="connsiteY6" fmla="*/ 3384450 h 3384450"/>
                <a:gd name="connsiteX7" fmla="*/ 0 w 1800225"/>
                <a:gd name="connsiteY7" fmla="*/ 3084406 h 3384450"/>
                <a:gd name="connsiteX8" fmla="*/ 0 w 1800225"/>
                <a:gd name="connsiteY8" fmla="*/ 300044 h 3384450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1500181 w 1800225"/>
                <a:gd name="connsiteY3" fmla="*/ 1588 h 3386038"/>
                <a:gd name="connsiteX4" fmla="*/ 1800225 w 1800225"/>
                <a:gd name="connsiteY4" fmla="*/ 301632 h 3386038"/>
                <a:gd name="connsiteX5" fmla="*/ 1800225 w 1800225"/>
                <a:gd name="connsiteY5" fmla="*/ 3085994 h 3386038"/>
                <a:gd name="connsiteX6" fmla="*/ 1500181 w 1800225"/>
                <a:gd name="connsiteY6" fmla="*/ 3386038 h 3386038"/>
                <a:gd name="connsiteX7" fmla="*/ 300044 w 1800225"/>
                <a:gd name="connsiteY7" fmla="*/ 3386038 h 3386038"/>
                <a:gd name="connsiteX8" fmla="*/ 0 w 1800225"/>
                <a:gd name="connsiteY8" fmla="*/ 3085994 h 3386038"/>
                <a:gd name="connsiteX9" fmla="*/ 0 w 1800225"/>
                <a:gd name="connsiteY9" fmla="*/ 301632 h 3386038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833437 w 1800225"/>
                <a:gd name="connsiteY3" fmla="*/ 0 h 3386038"/>
                <a:gd name="connsiteX4" fmla="*/ 1500181 w 1800225"/>
                <a:gd name="connsiteY4" fmla="*/ 1588 h 3386038"/>
                <a:gd name="connsiteX5" fmla="*/ 1800225 w 1800225"/>
                <a:gd name="connsiteY5" fmla="*/ 301632 h 3386038"/>
                <a:gd name="connsiteX6" fmla="*/ 1800225 w 1800225"/>
                <a:gd name="connsiteY6" fmla="*/ 3085994 h 3386038"/>
                <a:gd name="connsiteX7" fmla="*/ 1500181 w 1800225"/>
                <a:gd name="connsiteY7" fmla="*/ 3386038 h 3386038"/>
                <a:gd name="connsiteX8" fmla="*/ 300044 w 1800225"/>
                <a:gd name="connsiteY8" fmla="*/ 3386038 h 3386038"/>
                <a:gd name="connsiteX9" fmla="*/ 0 w 1800225"/>
                <a:gd name="connsiteY9" fmla="*/ 3085994 h 3386038"/>
                <a:gd name="connsiteX10" fmla="*/ 0 w 1800225"/>
                <a:gd name="connsiteY10" fmla="*/ 301632 h 3386038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500181 w 1800225"/>
                <a:gd name="connsiteY5" fmla="*/ 4763 h 3389213"/>
                <a:gd name="connsiteX6" fmla="*/ 1800225 w 1800225"/>
                <a:gd name="connsiteY6" fmla="*/ 304807 h 3389213"/>
                <a:gd name="connsiteX7" fmla="*/ 1800225 w 1800225"/>
                <a:gd name="connsiteY7" fmla="*/ 3089169 h 3389213"/>
                <a:gd name="connsiteX8" fmla="*/ 1500181 w 1800225"/>
                <a:gd name="connsiteY8" fmla="*/ 3389213 h 3389213"/>
                <a:gd name="connsiteX9" fmla="*/ 300044 w 1800225"/>
                <a:gd name="connsiteY9" fmla="*/ 3389213 h 3389213"/>
                <a:gd name="connsiteX10" fmla="*/ 0 w 1800225"/>
                <a:gd name="connsiteY10" fmla="*/ 3089169 h 3389213"/>
                <a:gd name="connsiteX11" fmla="*/ 0 w 1800225"/>
                <a:gd name="connsiteY11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800225 w 1800225"/>
                <a:gd name="connsiteY8" fmla="*/ 3089169 h 3389213"/>
                <a:gd name="connsiteX9" fmla="*/ 1500181 w 1800225"/>
                <a:gd name="connsiteY9" fmla="*/ 3389213 h 3389213"/>
                <a:gd name="connsiteX10" fmla="*/ 300044 w 1800225"/>
                <a:gd name="connsiteY10" fmla="*/ 3389213 h 3389213"/>
                <a:gd name="connsiteX11" fmla="*/ 0 w 1800225"/>
                <a:gd name="connsiteY11" fmla="*/ 3089169 h 3389213"/>
                <a:gd name="connsiteX12" fmla="*/ 0 w 1800225"/>
                <a:gd name="connsiteY12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798637 w 1800225"/>
                <a:gd name="connsiteY8" fmla="*/ 2600326 h 3389213"/>
                <a:gd name="connsiteX9" fmla="*/ 1800225 w 1800225"/>
                <a:gd name="connsiteY9" fmla="*/ 3089169 h 3389213"/>
                <a:gd name="connsiteX10" fmla="*/ 1500181 w 1800225"/>
                <a:gd name="connsiteY10" fmla="*/ 3389213 h 3389213"/>
                <a:gd name="connsiteX11" fmla="*/ 300044 w 1800225"/>
                <a:gd name="connsiteY11" fmla="*/ 3389213 h 3389213"/>
                <a:gd name="connsiteX12" fmla="*/ 0 w 1800225"/>
                <a:gd name="connsiteY12" fmla="*/ 3089169 h 3389213"/>
                <a:gd name="connsiteX13" fmla="*/ 0 w 1800225"/>
                <a:gd name="connsiteY13" fmla="*/ 304807 h 3389213"/>
                <a:gd name="connsiteX0" fmla="*/ 0 w 1820499"/>
                <a:gd name="connsiteY0" fmla="*/ 304807 h 3389213"/>
                <a:gd name="connsiteX1" fmla="*/ 300044 w 1820499"/>
                <a:gd name="connsiteY1" fmla="*/ 4763 h 3389213"/>
                <a:gd name="connsiteX2" fmla="*/ 592137 w 1820499"/>
                <a:gd name="connsiteY2" fmla="*/ 3175 h 3389213"/>
                <a:gd name="connsiteX3" fmla="*/ 833437 w 1820499"/>
                <a:gd name="connsiteY3" fmla="*/ 3175 h 3389213"/>
                <a:gd name="connsiteX4" fmla="*/ 1071562 w 1820499"/>
                <a:gd name="connsiteY4" fmla="*/ 0 h 3389213"/>
                <a:gd name="connsiteX5" fmla="*/ 1316037 w 1820499"/>
                <a:gd name="connsiteY5" fmla="*/ 3176 h 3389213"/>
                <a:gd name="connsiteX6" fmla="*/ 1500181 w 1820499"/>
                <a:gd name="connsiteY6" fmla="*/ 4763 h 3389213"/>
                <a:gd name="connsiteX7" fmla="*/ 1800225 w 1820499"/>
                <a:gd name="connsiteY7" fmla="*/ 304807 h 3389213"/>
                <a:gd name="connsiteX8" fmla="*/ 1793875 w 1820499"/>
                <a:gd name="connsiteY8" fmla="*/ 1663701 h 3389213"/>
                <a:gd name="connsiteX9" fmla="*/ 1798637 w 1820499"/>
                <a:gd name="connsiteY9" fmla="*/ 2600326 h 3389213"/>
                <a:gd name="connsiteX10" fmla="*/ 1800225 w 1820499"/>
                <a:gd name="connsiteY10" fmla="*/ 3089169 h 3389213"/>
                <a:gd name="connsiteX11" fmla="*/ 1500181 w 1820499"/>
                <a:gd name="connsiteY11" fmla="*/ 3389213 h 3389213"/>
                <a:gd name="connsiteX12" fmla="*/ 300044 w 1820499"/>
                <a:gd name="connsiteY12" fmla="*/ 3389213 h 3389213"/>
                <a:gd name="connsiteX13" fmla="*/ 0 w 1820499"/>
                <a:gd name="connsiteY13" fmla="*/ 3089169 h 3389213"/>
                <a:gd name="connsiteX14" fmla="*/ 0 w 1820499"/>
                <a:gd name="connsiteY14" fmla="*/ 304807 h 3389213"/>
                <a:gd name="connsiteX0" fmla="*/ 0 w 1800383"/>
                <a:gd name="connsiteY0" fmla="*/ 304807 h 3389213"/>
                <a:gd name="connsiteX1" fmla="*/ 300044 w 1800383"/>
                <a:gd name="connsiteY1" fmla="*/ 4763 h 3389213"/>
                <a:gd name="connsiteX2" fmla="*/ 592137 w 1800383"/>
                <a:gd name="connsiteY2" fmla="*/ 3175 h 3389213"/>
                <a:gd name="connsiteX3" fmla="*/ 833437 w 1800383"/>
                <a:gd name="connsiteY3" fmla="*/ 3175 h 3389213"/>
                <a:gd name="connsiteX4" fmla="*/ 1071562 w 1800383"/>
                <a:gd name="connsiteY4" fmla="*/ 0 h 3389213"/>
                <a:gd name="connsiteX5" fmla="*/ 1316037 w 1800383"/>
                <a:gd name="connsiteY5" fmla="*/ 3176 h 3389213"/>
                <a:gd name="connsiteX6" fmla="*/ 1500181 w 1800383"/>
                <a:gd name="connsiteY6" fmla="*/ 4763 h 3389213"/>
                <a:gd name="connsiteX7" fmla="*/ 1800225 w 1800383"/>
                <a:gd name="connsiteY7" fmla="*/ 304807 h 3389213"/>
                <a:gd name="connsiteX8" fmla="*/ 1793875 w 1800383"/>
                <a:gd name="connsiteY8" fmla="*/ 1663701 h 3389213"/>
                <a:gd name="connsiteX9" fmla="*/ 1798637 w 1800383"/>
                <a:gd name="connsiteY9" fmla="*/ 2600326 h 3389213"/>
                <a:gd name="connsiteX10" fmla="*/ 1800225 w 1800383"/>
                <a:gd name="connsiteY10" fmla="*/ 3089169 h 3389213"/>
                <a:gd name="connsiteX11" fmla="*/ 1500181 w 1800383"/>
                <a:gd name="connsiteY11" fmla="*/ 3389213 h 3389213"/>
                <a:gd name="connsiteX12" fmla="*/ 300044 w 1800383"/>
                <a:gd name="connsiteY12" fmla="*/ 3389213 h 3389213"/>
                <a:gd name="connsiteX13" fmla="*/ 0 w 1800383"/>
                <a:gd name="connsiteY13" fmla="*/ 3089169 h 3389213"/>
                <a:gd name="connsiteX14" fmla="*/ 0 w 1800383"/>
                <a:gd name="connsiteY14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9785 w 1810168"/>
                <a:gd name="connsiteY0" fmla="*/ 304807 h 3389213"/>
                <a:gd name="connsiteX1" fmla="*/ 309829 w 1810168"/>
                <a:gd name="connsiteY1" fmla="*/ 4763 h 3389213"/>
                <a:gd name="connsiteX2" fmla="*/ 601922 w 1810168"/>
                <a:gd name="connsiteY2" fmla="*/ 3175 h 3389213"/>
                <a:gd name="connsiteX3" fmla="*/ 843222 w 1810168"/>
                <a:gd name="connsiteY3" fmla="*/ 3175 h 3389213"/>
                <a:gd name="connsiteX4" fmla="*/ 1081347 w 1810168"/>
                <a:gd name="connsiteY4" fmla="*/ 0 h 3389213"/>
                <a:gd name="connsiteX5" fmla="*/ 1325822 w 1810168"/>
                <a:gd name="connsiteY5" fmla="*/ 3176 h 3389213"/>
                <a:gd name="connsiteX6" fmla="*/ 1509966 w 1810168"/>
                <a:gd name="connsiteY6" fmla="*/ 4763 h 3389213"/>
                <a:gd name="connsiteX7" fmla="*/ 1810010 w 1810168"/>
                <a:gd name="connsiteY7" fmla="*/ 304807 h 3389213"/>
                <a:gd name="connsiteX8" fmla="*/ 1803660 w 1810168"/>
                <a:gd name="connsiteY8" fmla="*/ 1663701 h 3389213"/>
                <a:gd name="connsiteX9" fmla="*/ 1808422 w 1810168"/>
                <a:gd name="connsiteY9" fmla="*/ 2600326 h 3389213"/>
                <a:gd name="connsiteX10" fmla="*/ 1810010 w 1810168"/>
                <a:gd name="connsiteY10" fmla="*/ 3089169 h 3389213"/>
                <a:gd name="connsiteX11" fmla="*/ 1509966 w 1810168"/>
                <a:gd name="connsiteY11" fmla="*/ 3389213 h 3389213"/>
                <a:gd name="connsiteX12" fmla="*/ 309829 w 1810168"/>
                <a:gd name="connsiteY12" fmla="*/ 3389213 h 3389213"/>
                <a:gd name="connsiteX13" fmla="*/ 9785 w 1810168"/>
                <a:gd name="connsiteY13" fmla="*/ 3089169 h 3389213"/>
                <a:gd name="connsiteX14" fmla="*/ 3435 w 1810168"/>
                <a:gd name="connsiteY14" fmla="*/ 2459039 h 3389213"/>
                <a:gd name="connsiteX15" fmla="*/ 9785 w 1810168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22521 w 1822904"/>
                <a:gd name="connsiteY0" fmla="*/ 304807 h 3389213"/>
                <a:gd name="connsiteX1" fmla="*/ 322565 w 1822904"/>
                <a:gd name="connsiteY1" fmla="*/ 4763 h 3389213"/>
                <a:gd name="connsiteX2" fmla="*/ 614658 w 1822904"/>
                <a:gd name="connsiteY2" fmla="*/ 3175 h 3389213"/>
                <a:gd name="connsiteX3" fmla="*/ 855958 w 1822904"/>
                <a:gd name="connsiteY3" fmla="*/ 3175 h 3389213"/>
                <a:gd name="connsiteX4" fmla="*/ 1094083 w 1822904"/>
                <a:gd name="connsiteY4" fmla="*/ 0 h 3389213"/>
                <a:gd name="connsiteX5" fmla="*/ 1338558 w 1822904"/>
                <a:gd name="connsiteY5" fmla="*/ 3176 h 3389213"/>
                <a:gd name="connsiteX6" fmla="*/ 1522702 w 1822904"/>
                <a:gd name="connsiteY6" fmla="*/ 4763 h 3389213"/>
                <a:gd name="connsiteX7" fmla="*/ 1822746 w 1822904"/>
                <a:gd name="connsiteY7" fmla="*/ 304807 h 3389213"/>
                <a:gd name="connsiteX8" fmla="*/ 1816396 w 1822904"/>
                <a:gd name="connsiteY8" fmla="*/ 1663701 h 3389213"/>
                <a:gd name="connsiteX9" fmla="*/ 1821158 w 1822904"/>
                <a:gd name="connsiteY9" fmla="*/ 2600326 h 3389213"/>
                <a:gd name="connsiteX10" fmla="*/ 1822746 w 1822904"/>
                <a:gd name="connsiteY10" fmla="*/ 3089169 h 3389213"/>
                <a:gd name="connsiteX11" fmla="*/ 1522702 w 1822904"/>
                <a:gd name="connsiteY11" fmla="*/ 3389213 h 3389213"/>
                <a:gd name="connsiteX12" fmla="*/ 322565 w 1822904"/>
                <a:gd name="connsiteY12" fmla="*/ 3389213 h 3389213"/>
                <a:gd name="connsiteX13" fmla="*/ 22521 w 1822904"/>
                <a:gd name="connsiteY13" fmla="*/ 3089169 h 3389213"/>
                <a:gd name="connsiteX14" fmla="*/ 16171 w 1822904"/>
                <a:gd name="connsiteY14" fmla="*/ 2459039 h 3389213"/>
                <a:gd name="connsiteX15" fmla="*/ 20933 w 1822904"/>
                <a:gd name="connsiteY15" fmla="*/ 1025526 h 3389213"/>
                <a:gd name="connsiteX16" fmla="*/ 22521 w 1822904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306407 w 1806746"/>
                <a:gd name="connsiteY12" fmla="*/ 3389213 h 3389213"/>
                <a:gd name="connsiteX13" fmla="*/ 6363 w 1806746"/>
                <a:gd name="connsiteY13" fmla="*/ 3089169 h 3389213"/>
                <a:gd name="connsiteX14" fmla="*/ 13 w 1806746"/>
                <a:gd name="connsiteY14" fmla="*/ 2459039 h 3389213"/>
                <a:gd name="connsiteX15" fmla="*/ 4775 w 1806746"/>
                <a:gd name="connsiteY15" fmla="*/ 1025526 h 3389213"/>
                <a:gd name="connsiteX16" fmla="*/ 6363 w 1806746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542938 w 1806746"/>
                <a:gd name="connsiteY12" fmla="*/ 3387726 h 3389213"/>
                <a:gd name="connsiteX13" fmla="*/ 306407 w 1806746"/>
                <a:gd name="connsiteY13" fmla="*/ 3389213 h 3389213"/>
                <a:gd name="connsiteX14" fmla="*/ 6363 w 1806746"/>
                <a:gd name="connsiteY14" fmla="*/ 3089169 h 3389213"/>
                <a:gd name="connsiteX15" fmla="*/ 13 w 1806746"/>
                <a:gd name="connsiteY15" fmla="*/ 2459039 h 3389213"/>
                <a:gd name="connsiteX16" fmla="*/ 4775 w 1806746"/>
                <a:gd name="connsiteY16" fmla="*/ 1025526 h 3389213"/>
                <a:gd name="connsiteX17" fmla="*/ 6363 w 1806746"/>
                <a:gd name="connsiteY17" fmla="*/ 304807 h 338921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6493"/>
                <a:gd name="connsiteX1" fmla="*/ 306407 w 1806746"/>
                <a:gd name="connsiteY1" fmla="*/ 4763 h 3396493"/>
                <a:gd name="connsiteX2" fmla="*/ 598500 w 1806746"/>
                <a:gd name="connsiteY2" fmla="*/ 3175 h 3396493"/>
                <a:gd name="connsiteX3" fmla="*/ 839800 w 1806746"/>
                <a:gd name="connsiteY3" fmla="*/ 3175 h 3396493"/>
                <a:gd name="connsiteX4" fmla="*/ 1077925 w 1806746"/>
                <a:gd name="connsiteY4" fmla="*/ 0 h 3396493"/>
                <a:gd name="connsiteX5" fmla="*/ 1322400 w 1806746"/>
                <a:gd name="connsiteY5" fmla="*/ 3176 h 3396493"/>
                <a:gd name="connsiteX6" fmla="*/ 1506544 w 1806746"/>
                <a:gd name="connsiteY6" fmla="*/ 4763 h 3396493"/>
                <a:gd name="connsiteX7" fmla="*/ 1806588 w 1806746"/>
                <a:gd name="connsiteY7" fmla="*/ 304807 h 3396493"/>
                <a:gd name="connsiteX8" fmla="*/ 1800238 w 1806746"/>
                <a:gd name="connsiteY8" fmla="*/ 1663701 h 3396493"/>
                <a:gd name="connsiteX9" fmla="*/ 1805000 w 1806746"/>
                <a:gd name="connsiteY9" fmla="*/ 2600326 h 3396493"/>
                <a:gd name="connsiteX10" fmla="*/ 1806588 w 1806746"/>
                <a:gd name="connsiteY10" fmla="*/ 3089169 h 3396493"/>
                <a:gd name="connsiteX11" fmla="*/ 1506544 w 1806746"/>
                <a:gd name="connsiteY11" fmla="*/ 3389213 h 3396493"/>
                <a:gd name="connsiteX12" fmla="*/ 542938 w 1806746"/>
                <a:gd name="connsiteY12" fmla="*/ 3394870 h 3396493"/>
                <a:gd name="connsiteX13" fmla="*/ 306407 w 1806746"/>
                <a:gd name="connsiteY13" fmla="*/ 3389213 h 3396493"/>
                <a:gd name="connsiteX14" fmla="*/ 6363 w 1806746"/>
                <a:gd name="connsiteY14" fmla="*/ 3089169 h 3396493"/>
                <a:gd name="connsiteX15" fmla="*/ 13 w 1806746"/>
                <a:gd name="connsiteY15" fmla="*/ 2459039 h 3396493"/>
                <a:gd name="connsiteX16" fmla="*/ 4775 w 1806746"/>
                <a:gd name="connsiteY16" fmla="*/ 1025526 h 3396493"/>
                <a:gd name="connsiteX17" fmla="*/ 6363 w 1806746"/>
                <a:gd name="connsiteY17" fmla="*/ 304807 h 339649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714388 w 1806746"/>
                <a:gd name="connsiteY12" fmla="*/ 3392488 h 3394870"/>
                <a:gd name="connsiteX13" fmla="*/ 542938 w 1806746"/>
                <a:gd name="connsiteY13" fmla="*/ 3394870 h 3394870"/>
                <a:gd name="connsiteX14" fmla="*/ 306407 w 1806746"/>
                <a:gd name="connsiteY14" fmla="*/ 3389213 h 3394870"/>
                <a:gd name="connsiteX15" fmla="*/ 6363 w 1806746"/>
                <a:gd name="connsiteY15" fmla="*/ 3089169 h 3394870"/>
                <a:gd name="connsiteX16" fmla="*/ 13 w 1806746"/>
                <a:gd name="connsiteY16" fmla="*/ 2459039 h 3394870"/>
                <a:gd name="connsiteX17" fmla="*/ 4775 w 1806746"/>
                <a:gd name="connsiteY17" fmla="*/ 1025526 h 3394870"/>
                <a:gd name="connsiteX18" fmla="*/ 6363 w 1806746"/>
                <a:gd name="connsiteY18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714388 w 1806746"/>
                <a:gd name="connsiteY13" fmla="*/ 3392488 h 3394870"/>
                <a:gd name="connsiteX14" fmla="*/ 542938 w 1806746"/>
                <a:gd name="connsiteY14" fmla="*/ 3394870 h 3394870"/>
                <a:gd name="connsiteX15" fmla="*/ 306407 w 1806746"/>
                <a:gd name="connsiteY15" fmla="*/ 3389213 h 3394870"/>
                <a:gd name="connsiteX16" fmla="*/ 6363 w 1806746"/>
                <a:gd name="connsiteY16" fmla="*/ 3089169 h 3394870"/>
                <a:gd name="connsiteX17" fmla="*/ 13 w 1806746"/>
                <a:gd name="connsiteY17" fmla="*/ 2459039 h 3394870"/>
                <a:gd name="connsiteX18" fmla="*/ 4775 w 1806746"/>
                <a:gd name="connsiteY18" fmla="*/ 1025526 h 3394870"/>
                <a:gd name="connsiteX19" fmla="*/ 6363 w 1806746"/>
                <a:gd name="connsiteY19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878694 w 1806746"/>
                <a:gd name="connsiteY13" fmla="*/ 3390106 h 3394870"/>
                <a:gd name="connsiteX14" fmla="*/ 714388 w 1806746"/>
                <a:gd name="connsiteY14" fmla="*/ 3392488 h 3394870"/>
                <a:gd name="connsiteX15" fmla="*/ 542938 w 1806746"/>
                <a:gd name="connsiteY15" fmla="*/ 3394870 h 3394870"/>
                <a:gd name="connsiteX16" fmla="*/ 306407 w 1806746"/>
                <a:gd name="connsiteY16" fmla="*/ 3389213 h 3394870"/>
                <a:gd name="connsiteX17" fmla="*/ 6363 w 1806746"/>
                <a:gd name="connsiteY17" fmla="*/ 3089169 h 3394870"/>
                <a:gd name="connsiteX18" fmla="*/ 13 w 1806746"/>
                <a:gd name="connsiteY18" fmla="*/ 2459039 h 3394870"/>
                <a:gd name="connsiteX19" fmla="*/ 4775 w 1806746"/>
                <a:gd name="connsiteY19" fmla="*/ 1025526 h 3394870"/>
                <a:gd name="connsiteX20" fmla="*/ 6363 w 1806746"/>
                <a:gd name="connsiteY20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101850 h 3394870"/>
                <a:gd name="connsiteX10" fmla="*/ 1805000 w 1806746"/>
                <a:gd name="connsiteY10" fmla="*/ 2600326 h 3394870"/>
                <a:gd name="connsiteX11" fmla="*/ 1806588 w 1806746"/>
                <a:gd name="connsiteY11" fmla="*/ 3089169 h 3394870"/>
                <a:gd name="connsiteX12" fmla="*/ 1506544 w 1806746"/>
                <a:gd name="connsiteY12" fmla="*/ 3389213 h 3394870"/>
                <a:gd name="connsiteX13" fmla="*/ 1240644 w 1806746"/>
                <a:gd name="connsiteY13" fmla="*/ 3390106 h 3394870"/>
                <a:gd name="connsiteX14" fmla="*/ 878694 w 1806746"/>
                <a:gd name="connsiteY14" fmla="*/ 3390106 h 3394870"/>
                <a:gd name="connsiteX15" fmla="*/ 714388 w 1806746"/>
                <a:gd name="connsiteY15" fmla="*/ 3392488 h 3394870"/>
                <a:gd name="connsiteX16" fmla="*/ 542938 w 1806746"/>
                <a:gd name="connsiteY16" fmla="*/ 3394870 h 3394870"/>
                <a:gd name="connsiteX17" fmla="*/ 306407 w 1806746"/>
                <a:gd name="connsiteY17" fmla="*/ 3389213 h 3394870"/>
                <a:gd name="connsiteX18" fmla="*/ 6363 w 1806746"/>
                <a:gd name="connsiteY18" fmla="*/ 3089169 h 3394870"/>
                <a:gd name="connsiteX19" fmla="*/ 13 w 1806746"/>
                <a:gd name="connsiteY19" fmla="*/ 2459039 h 3394870"/>
                <a:gd name="connsiteX20" fmla="*/ 4775 w 1806746"/>
                <a:gd name="connsiteY20" fmla="*/ 1025526 h 3394870"/>
                <a:gd name="connsiteX21" fmla="*/ 6363 w 1806746"/>
                <a:gd name="connsiteY21" fmla="*/ 304807 h 3394870"/>
                <a:gd name="connsiteX0" fmla="*/ 6363 w 1827019"/>
                <a:gd name="connsiteY0" fmla="*/ 304807 h 3394870"/>
                <a:gd name="connsiteX1" fmla="*/ 306407 w 1827019"/>
                <a:gd name="connsiteY1" fmla="*/ 4763 h 3394870"/>
                <a:gd name="connsiteX2" fmla="*/ 598500 w 1827019"/>
                <a:gd name="connsiteY2" fmla="*/ 3175 h 3394870"/>
                <a:gd name="connsiteX3" fmla="*/ 839800 w 1827019"/>
                <a:gd name="connsiteY3" fmla="*/ 3175 h 3394870"/>
                <a:gd name="connsiteX4" fmla="*/ 1077925 w 1827019"/>
                <a:gd name="connsiteY4" fmla="*/ 0 h 3394870"/>
                <a:gd name="connsiteX5" fmla="*/ 1322400 w 1827019"/>
                <a:gd name="connsiteY5" fmla="*/ 3176 h 3394870"/>
                <a:gd name="connsiteX6" fmla="*/ 1506544 w 1827019"/>
                <a:gd name="connsiteY6" fmla="*/ 4763 h 3394870"/>
                <a:gd name="connsiteX7" fmla="*/ 1806588 w 1827019"/>
                <a:gd name="connsiteY7" fmla="*/ 304807 h 3394870"/>
                <a:gd name="connsiteX8" fmla="*/ 1800238 w 1827019"/>
                <a:gd name="connsiteY8" fmla="*/ 1073150 h 3394870"/>
                <a:gd name="connsiteX9" fmla="*/ 1800238 w 1827019"/>
                <a:gd name="connsiteY9" fmla="*/ 1663701 h 3394870"/>
                <a:gd name="connsiteX10" fmla="*/ 1805000 w 1827019"/>
                <a:gd name="connsiteY10" fmla="*/ 2101850 h 3394870"/>
                <a:gd name="connsiteX11" fmla="*/ 1805000 w 1827019"/>
                <a:gd name="connsiteY11" fmla="*/ 2600326 h 3394870"/>
                <a:gd name="connsiteX12" fmla="*/ 1806588 w 1827019"/>
                <a:gd name="connsiteY12" fmla="*/ 3089169 h 3394870"/>
                <a:gd name="connsiteX13" fmla="*/ 1506544 w 1827019"/>
                <a:gd name="connsiteY13" fmla="*/ 3389213 h 3394870"/>
                <a:gd name="connsiteX14" fmla="*/ 1240644 w 1827019"/>
                <a:gd name="connsiteY14" fmla="*/ 3390106 h 3394870"/>
                <a:gd name="connsiteX15" fmla="*/ 878694 w 1827019"/>
                <a:gd name="connsiteY15" fmla="*/ 3390106 h 3394870"/>
                <a:gd name="connsiteX16" fmla="*/ 714388 w 1827019"/>
                <a:gd name="connsiteY16" fmla="*/ 3392488 h 3394870"/>
                <a:gd name="connsiteX17" fmla="*/ 542938 w 1827019"/>
                <a:gd name="connsiteY17" fmla="*/ 3394870 h 3394870"/>
                <a:gd name="connsiteX18" fmla="*/ 306407 w 1827019"/>
                <a:gd name="connsiteY18" fmla="*/ 3389213 h 3394870"/>
                <a:gd name="connsiteX19" fmla="*/ 6363 w 1827019"/>
                <a:gd name="connsiteY19" fmla="*/ 3089169 h 3394870"/>
                <a:gd name="connsiteX20" fmla="*/ 13 w 1827019"/>
                <a:gd name="connsiteY20" fmla="*/ 2459039 h 3394870"/>
                <a:gd name="connsiteX21" fmla="*/ 4775 w 1827019"/>
                <a:gd name="connsiteY21" fmla="*/ 1025526 h 3394870"/>
                <a:gd name="connsiteX22" fmla="*/ 6363 w 1827019"/>
                <a:gd name="connsiteY22" fmla="*/ 304807 h 3394870"/>
                <a:gd name="connsiteX0" fmla="*/ 6363 w 1806588"/>
                <a:gd name="connsiteY0" fmla="*/ 304807 h 3394870"/>
                <a:gd name="connsiteX1" fmla="*/ 306407 w 1806588"/>
                <a:gd name="connsiteY1" fmla="*/ 4763 h 3394870"/>
                <a:gd name="connsiteX2" fmla="*/ 598500 w 1806588"/>
                <a:gd name="connsiteY2" fmla="*/ 3175 h 3394870"/>
                <a:gd name="connsiteX3" fmla="*/ 839800 w 1806588"/>
                <a:gd name="connsiteY3" fmla="*/ 3175 h 3394870"/>
                <a:gd name="connsiteX4" fmla="*/ 1077925 w 1806588"/>
                <a:gd name="connsiteY4" fmla="*/ 0 h 3394870"/>
                <a:gd name="connsiteX5" fmla="*/ 1322400 w 1806588"/>
                <a:gd name="connsiteY5" fmla="*/ 3176 h 3394870"/>
                <a:gd name="connsiteX6" fmla="*/ 1506544 w 1806588"/>
                <a:gd name="connsiteY6" fmla="*/ 4763 h 3394870"/>
                <a:gd name="connsiteX7" fmla="*/ 1806588 w 1806588"/>
                <a:gd name="connsiteY7" fmla="*/ 304807 h 3394870"/>
                <a:gd name="connsiteX8" fmla="*/ 1800238 w 1806588"/>
                <a:gd name="connsiteY8" fmla="*/ 1073150 h 3394870"/>
                <a:gd name="connsiteX9" fmla="*/ 1800238 w 1806588"/>
                <a:gd name="connsiteY9" fmla="*/ 1663701 h 3394870"/>
                <a:gd name="connsiteX10" fmla="*/ 1805000 w 1806588"/>
                <a:gd name="connsiteY10" fmla="*/ 2101850 h 3394870"/>
                <a:gd name="connsiteX11" fmla="*/ 1805000 w 1806588"/>
                <a:gd name="connsiteY11" fmla="*/ 2600326 h 3394870"/>
                <a:gd name="connsiteX12" fmla="*/ 1806588 w 1806588"/>
                <a:gd name="connsiteY12" fmla="*/ 3089169 h 3394870"/>
                <a:gd name="connsiteX13" fmla="*/ 1506544 w 1806588"/>
                <a:gd name="connsiteY13" fmla="*/ 3389213 h 3394870"/>
                <a:gd name="connsiteX14" fmla="*/ 1240644 w 1806588"/>
                <a:gd name="connsiteY14" fmla="*/ 3390106 h 3394870"/>
                <a:gd name="connsiteX15" fmla="*/ 878694 w 1806588"/>
                <a:gd name="connsiteY15" fmla="*/ 3390106 h 3394870"/>
                <a:gd name="connsiteX16" fmla="*/ 714388 w 1806588"/>
                <a:gd name="connsiteY16" fmla="*/ 3392488 h 3394870"/>
                <a:gd name="connsiteX17" fmla="*/ 542938 w 1806588"/>
                <a:gd name="connsiteY17" fmla="*/ 3394870 h 3394870"/>
                <a:gd name="connsiteX18" fmla="*/ 306407 w 1806588"/>
                <a:gd name="connsiteY18" fmla="*/ 3389213 h 3394870"/>
                <a:gd name="connsiteX19" fmla="*/ 6363 w 1806588"/>
                <a:gd name="connsiteY19" fmla="*/ 3089169 h 3394870"/>
                <a:gd name="connsiteX20" fmla="*/ 13 w 1806588"/>
                <a:gd name="connsiteY20" fmla="*/ 2459039 h 3394870"/>
                <a:gd name="connsiteX21" fmla="*/ 4775 w 1806588"/>
                <a:gd name="connsiteY21" fmla="*/ 1025526 h 3394870"/>
                <a:gd name="connsiteX22" fmla="*/ 6363 w 1806588"/>
                <a:gd name="connsiteY22" fmla="*/ 304807 h 3394870"/>
                <a:gd name="connsiteX0" fmla="*/ 6362 w 1806587"/>
                <a:gd name="connsiteY0" fmla="*/ 304807 h 3394870"/>
                <a:gd name="connsiteX1" fmla="*/ 306406 w 1806587"/>
                <a:gd name="connsiteY1" fmla="*/ 4763 h 3394870"/>
                <a:gd name="connsiteX2" fmla="*/ 598499 w 1806587"/>
                <a:gd name="connsiteY2" fmla="*/ 3175 h 3394870"/>
                <a:gd name="connsiteX3" fmla="*/ 839799 w 1806587"/>
                <a:gd name="connsiteY3" fmla="*/ 3175 h 3394870"/>
                <a:gd name="connsiteX4" fmla="*/ 1077924 w 1806587"/>
                <a:gd name="connsiteY4" fmla="*/ 0 h 3394870"/>
                <a:gd name="connsiteX5" fmla="*/ 1322399 w 1806587"/>
                <a:gd name="connsiteY5" fmla="*/ 3176 h 3394870"/>
                <a:gd name="connsiteX6" fmla="*/ 1506543 w 1806587"/>
                <a:gd name="connsiteY6" fmla="*/ 4763 h 3394870"/>
                <a:gd name="connsiteX7" fmla="*/ 1806587 w 1806587"/>
                <a:gd name="connsiteY7" fmla="*/ 304807 h 3394870"/>
                <a:gd name="connsiteX8" fmla="*/ 1800237 w 1806587"/>
                <a:gd name="connsiteY8" fmla="*/ 1073150 h 3394870"/>
                <a:gd name="connsiteX9" fmla="*/ 1800237 w 1806587"/>
                <a:gd name="connsiteY9" fmla="*/ 1663701 h 3394870"/>
                <a:gd name="connsiteX10" fmla="*/ 1804999 w 1806587"/>
                <a:gd name="connsiteY10" fmla="*/ 2101850 h 3394870"/>
                <a:gd name="connsiteX11" fmla="*/ 1804999 w 1806587"/>
                <a:gd name="connsiteY11" fmla="*/ 2600326 h 3394870"/>
                <a:gd name="connsiteX12" fmla="*/ 1806587 w 1806587"/>
                <a:gd name="connsiteY12" fmla="*/ 3089169 h 3394870"/>
                <a:gd name="connsiteX13" fmla="*/ 1506543 w 1806587"/>
                <a:gd name="connsiteY13" fmla="*/ 3389213 h 3394870"/>
                <a:gd name="connsiteX14" fmla="*/ 1240643 w 1806587"/>
                <a:gd name="connsiteY14" fmla="*/ 3390106 h 3394870"/>
                <a:gd name="connsiteX15" fmla="*/ 878693 w 1806587"/>
                <a:gd name="connsiteY15" fmla="*/ 3390106 h 3394870"/>
                <a:gd name="connsiteX16" fmla="*/ 714387 w 1806587"/>
                <a:gd name="connsiteY16" fmla="*/ 3392488 h 3394870"/>
                <a:gd name="connsiteX17" fmla="*/ 542937 w 1806587"/>
                <a:gd name="connsiteY17" fmla="*/ 3394870 h 3394870"/>
                <a:gd name="connsiteX18" fmla="*/ 306406 w 1806587"/>
                <a:gd name="connsiteY18" fmla="*/ 3389213 h 3394870"/>
                <a:gd name="connsiteX19" fmla="*/ 6362 w 1806587"/>
                <a:gd name="connsiteY19" fmla="*/ 3089169 h 3394870"/>
                <a:gd name="connsiteX20" fmla="*/ 12 w 1806587"/>
                <a:gd name="connsiteY20" fmla="*/ 2459039 h 3394870"/>
                <a:gd name="connsiteX21" fmla="*/ 4774 w 1806587"/>
                <a:gd name="connsiteY21" fmla="*/ 1720850 h 3394870"/>
                <a:gd name="connsiteX22" fmla="*/ 4774 w 1806587"/>
                <a:gd name="connsiteY22" fmla="*/ 1025526 h 3394870"/>
                <a:gd name="connsiteX23" fmla="*/ 6362 w 1806587"/>
                <a:gd name="connsiteY23" fmla="*/ 304807 h 3394870"/>
                <a:gd name="connsiteX0" fmla="*/ 24401 w 1824626"/>
                <a:gd name="connsiteY0" fmla="*/ 304807 h 3394870"/>
                <a:gd name="connsiteX1" fmla="*/ 324445 w 1824626"/>
                <a:gd name="connsiteY1" fmla="*/ 4763 h 3394870"/>
                <a:gd name="connsiteX2" fmla="*/ 616538 w 1824626"/>
                <a:gd name="connsiteY2" fmla="*/ 3175 h 3394870"/>
                <a:gd name="connsiteX3" fmla="*/ 857838 w 1824626"/>
                <a:gd name="connsiteY3" fmla="*/ 3175 h 3394870"/>
                <a:gd name="connsiteX4" fmla="*/ 1095963 w 1824626"/>
                <a:gd name="connsiteY4" fmla="*/ 0 h 3394870"/>
                <a:gd name="connsiteX5" fmla="*/ 1340438 w 1824626"/>
                <a:gd name="connsiteY5" fmla="*/ 3176 h 3394870"/>
                <a:gd name="connsiteX6" fmla="*/ 1524582 w 1824626"/>
                <a:gd name="connsiteY6" fmla="*/ 4763 h 3394870"/>
                <a:gd name="connsiteX7" fmla="*/ 1824626 w 1824626"/>
                <a:gd name="connsiteY7" fmla="*/ 304807 h 3394870"/>
                <a:gd name="connsiteX8" fmla="*/ 1818276 w 1824626"/>
                <a:gd name="connsiteY8" fmla="*/ 1073150 h 3394870"/>
                <a:gd name="connsiteX9" fmla="*/ 1818276 w 1824626"/>
                <a:gd name="connsiteY9" fmla="*/ 1663701 h 3394870"/>
                <a:gd name="connsiteX10" fmla="*/ 1823038 w 1824626"/>
                <a:gd name="connsiteY10" fmla="*/ 2101850 h 3394870"/>
                <a:gd name="connsiteX11" fmla="*/ 1823038 w 1824626"/>
                <a:gd name="connsiteY11" fmla="*/ 2600326 h 3394870"/>
                <a:gd name="connsiteX12" fmla="*/ 1824626 w 1824626"/>
                <a:gd name="connsiteY12" fmla="*/ 3089169 h 3394870"/>
                <a:gd name="connsiteX13" fmla="*/ 1524582 w 1824626"/>
                <a:gd name="connsiteY13" fmla="*/ 3389213 h 3394870"/>
                <a:gd name="connsiteX14" fmla="*/ 1258682 w 1824626"/>
                <a:gd name="connsiteY14" fmla="*/ 3390106 h 3394870"/>
                <a:gd name="connsiteX15" fmla="*/ 896732 w 1824626"/>
                <a:gd name="connsiteY15" fmla="*/ 3390106 h 3394870"/>
                <a:gd name="connsiteX16" fmla="*/ 732426 w 1824626"/>
                <a:gd name="connsiteY16" fmla="*/ 3392488 h 3394870"/>
                <a:gd name="connsiteX17" fmla="*/ 560976 w 1824626"/>
                <a:gd name="connsiteY17" fmla="*/ 3394870 h 3394870"/>
                <a:gd name="connsiteX18" fmla="*/ 324445 w 1824626"/>
                <a:gd name="connsiteY18" fmla="*/ 3389213 h 3394870"/>
                <a:gd name="connsiteX19" fmla="*/ 24401 w 1824626"/>
                <a:gd name="connsiteY19" fmla="*/ 3089169 h 3394870"/>
                <a:gd name="connsiteX20" fmla="*/ 18051 w 1824626"/>
                <a:gd name="connsiteY20" fmla="*/ 2459039 h 3394870"/>
                <a:gd name="connsiteX21" fmla="*/ 22813 w 1824626"/>
                <a:gd name="connsiteY21" fmla="*/ 1720850 h 3394870"/>
                <a:gd name="connsiteX22" fmla="*/ 22813 w 1824626"/>
                <a:gd name="connsiteY22" fmla="*/ 1025526 h 3394870"/>
                <a:gd name="connsiteX23" fmla="*/ 18051 w 1824626"/>
                <a:gd name="connsiteY23" fmla="*/ 701675 h 3394870"/>
                <a:gd name="connsiteX24" fmla="*/ 24401 w 1824626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1720850 h 3394870"/>
                <a:gd name="connsiteX22" fmla="*/ 4825 w 1806638"/>
                <a:gd name="connsiteY22" fmla="*/ 1025526 h 3394870"/>
                <a:gd name="connsiteX23" fmla="*/ 63 w 1806638"/>
                <a:gd name="connsiteY23" fmla="*/ 701675 h 3394870"/>
                <a:gd name="connsiteX24" fmla="*/ 6413 w 1806638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2087563 h 3394870"/>
                <a:gd name="connsiteX22" fmla="*/ 4825 w 1806638"/>
                <a:gd name="connsiteY22" fmla="*/ 1720850 h 3394870"/>
                <a:gd name="connsiteX23" fmla="*/ 4825 w 1806638"/>
                <a:gd name="connsiteY23" fmla="*/ 1025526 h 3394870"/>
                <a:gd name="connsiteX24" fmla="*/ 63 w 1806638"/>
                <a:gd name="connsiteY24" fmla="*/ 701675 h 3394870"/>
                <a:gd name="connsiteX25" fmla="*/ 6413 w 1806638"/>
                <a:gd name="connsiteY25" fmla="*/ 304807 h 3394870"/>
                <a:gd name="connsiteX0" fmla="*/ 22521 w 1822746"/>
                <a:gd name="connsiteY0" fmla="*/ 304807 h 3394870"/>
                <a:gd name="connsiteX1" fmla="*/ 322565 w 1822746"/>
                <a:gd name="connsiteY1" fmla="*/ 4763 h 3394870"/>
                <a:gd name="connsiteX2" fmla="*/ 614658 w 1822746"/>
                <a:gd name="connsiteY2" fmla="*/ 3175 h 3394870"/>
                <a:gd name="connsiteX3" fmla="*/ 855958 w 1822746"/>
                <a:gd name="connsiteY3" fmla="*/ 3175 h 3394870"/>
                <a:gd name="connsiteX4" fmla="*/ 1094083 w 1822746"/>
                <a:gd name="connsiteY4" fmla="*/ 0 h 3394870"/>
                <a:gd name="connsiteX5" fmla="*/ 1338558 w 1822746"/>
                <a:gd name="connsiteY5" fmla="*/ 3176 h 3394870"/>
                <a:gd name="connsiteX6" fmla="*/ 1522702 w 1822746"/>
                <a:gd name="connsiteY6" fmla="*/ 4763 h 3394870"/>
                <a:gd name="connsiteX7" fmla="*/ 1822746 w 1822746"/>
                <a:gd name="connsiteY7" fmla="*/ 304807 h 3394870"/>
                <a:gd name="connsiteX8" fmla="*/ 1816396 w 1822746"/>
                <a:gd name="connsiteY8" fmla="*/ 1073150 h 3394870"/>
                <a:gd name="connsiteX9" fmla="*/ 1816396 w 1822746"/>
                <a:gd name="connsiteY9" fmla="*/ 1663701 h 3394870"/>
                <a:gd name="connsiteX10" fmla="*/ 1821158 w 1822746"/>
                <a:gd name="connsiteY10" fmla="*/ 2101850 h 3394870"/>
                <a:gd name="connsiteX11" fmla="*/ 1821158 w 1822746"/>
                <a:gd name="connsiteY11" fmla="*/ 2600326 h 3394870"/>
                <a:gd name="connsiteX12" fmla="*/ 1822746 w 1822746"/>
                <a:gd name="connsiteY12" fmla="*/ 3089169 h 3394870"/>
                <a:gd name="connsiteX13" fmla="*/ 1522702 w 1822746"/>
                <a:gd name="connsiteY13" fmla="*/ 3389213 h 3394870"/>
                <a:gd name="connsiteX14" fmla="*/ 1256802 w 1822746"/>
                <a:gd name="connsiteY14" fmla="*/ 3390106 h 3394870"/>
                <a:gd name="connsiteX15" fmla="*/ 894852 w 1822746"/>
                <a:gd name="connsiteY15" fmla="*/ 3390106 h 3394870"/>
                <a:gd name="connsiteX16" fmla="*/ 730546 w 1822746"/>
                <a:gd name="connsiteY16" fmla="*/ 3392488 h 3394870"/>
                <a:gd name="connsiteX17" fmla="*/ 559096 w 1822746"/>
                <a:gd name="connsiteY17" fmla="*/ 3394870 h 3394870"/>
                <a:gd name="connsiteX18" fmla="*/ 322565 w 1822746"/>
                <a:gd name="connsiteY18" fmla="*/ 3389213 h 3394870"/>
                <a:gd name="connsiteX19" fmla="*/ 22521 w 1822746"/>
                <a:gd name="connsiteY19" fmla="*/ 3089169 h 3394870"/>
                <a:gd name="connsiteX20" fmla="*/ 20933 w 1822746"/>
                <a:gd name="connsiteY20" fmla="*/ 2782888 h 3394870"/>
                <a:gd name="connsiteX21" fmla="*/ 16171 w 1822746"/>
                <a:gd name="connsiteY21" fmla="*/ 2459039 h 3394870"/>
                <a:gd name="connsiteX22" fmla="*/ 20933 w 1822746"/>
                <a:gd name="connsiteY22" fmla="*/ 2087563 h 3394870"/>
                <a:gd name="connsiteX23" fmla="*/ 20933 w 1822746"/>
                <a:gd name="connsiteY23" fmla="*/ 1720850 h 3394870"/>
                <a:gd name="connsiteX24" fmla="*/ 20933 w 1822746"/>
                <a:gd name="connsiteY24" fmla="*/ 1025526 h 3394870"/>
                <a:gd name="connsiteX25" fmla="*/ 16171 w 1822746"/>
                <a:gd name="connsiteY25" fmla="*/ 701675 h 3394870"/>
                <a:gd name="connsiteX26" fmla="*/ 22521 w 1822746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63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147700 w 1806638"/>
                <a:gd name="connsiteY22" fmla="*/ 2087564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5072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41503 h 3431566"/>
                <a:gd name="connsiteX1" fmla="*/ 306457 w 1806638"/>
                <a:gd name="connsiteY1" fmla="*/ 41459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48643 w 1806638"/>
                <a:gd name="connsiteY5" fmla="*/ 7973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0694 w 1806638"/>
                <a:gd name="connsiteY14" fmla="*/ 3426802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7838 w 1806638"/>
                <a:gd name="connsiteY14" fmla="*/ 334705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50220 w 1806638"/>
                <a:gd name="connsiteY14" fmla="*/ 338692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25901"/>
                <a:gd name="connsiteY0" fmla="*/ 341503 h 3477032"/>
                <a:gd name="connsiteX1" fmla="*/ 306457 w 1825901"/>
                <a:gd name="connsiteY1" fmla="*/ 9561 h 3477032"/>
                <a:gd name="connsiteX2" fmla="*/ 577119 w 1825901"/>
                <a:gd name="connsiteY2" fmla="*/ 0 h 3477032"/>
                <a:gd name="connsiteX3" fmla="*/ 839850 w 1825901"/>
                <a:gd name="connsiteY3" fmla="*/ 71768 h 3477032"/>
                <a:gd name="connsiteX4" fmla="*/ 1077975 w 1825901"/>
                <a:gd name="connsiteY4" fmla="*/ 36696 h 3477032"/>
                <a:gd name="connsiteX5" fmla="*/ 1348643 w 1825901"/>
                <a:gd name="connsiteY5" fmla="*/ 7973 h 3477032"/>
                <a:gd name="connsiteX6" fmla="*/ 1506594 w 1825901"/>
                <a:gd name="connsiteY6" fmla="*/ 41459 h 3477032"/>
                <a:gd name="connsiteX7" fmla="*/ 1806638 w 1825901"/>
                <a:gd name="connsiteY7" fmla="*/ 341503 h 3477032"/>
                <a:gd name="connsiteX8" fmla="*/ 1793144 w 1825901"/>
                <a:gd name="connsiteY8" fmla="*/ 369455 h 3477032"/>
                <a:gd name="connsiteX9" fmla="*/ 1800288 w 1825901"/>
                <a:gd name="connsiteY9" fmla="*/ 1109846 h 3477032"/>
                <a:gd name="connsiteX10" fmla="*/ 1800288 w 1825901"/>
                <a:gd name="connsiteY10" fmla="*/ 1700397 h 3477032"/>
                <a:gd name="connsiteX11" fmla="*/ 1805050 w 1825901"/>
                <a:gd name="connsiteY11" fmla="*/ 2138546 h 3477032"/>
                <a:gd name="connsiteX12" fmla="*/ 1805050 w 1825901"/>
                <a:gd name="connsiteY12" fmla="*/ 2637022 h 3477032"/>
                <a:gd name="connsiteX13" fmla="*/ 1806638 w 1825901"/>
                <a:gd name="connsiteY13" fmla="*/ 3125865 h 3477032"/>
                <a:gd name="connsiteX14" fmla="*/ 1506594 w 1825901"/>
                <a:gd name="connsiteY14" fmla="*/ 3425909 h 3477032"/>
                <a:gd name="connsiteX15" fmla="*/ 1250220 w 1825901"/>
                <a:gd name="connsiteY15" fmla="*/ 3386927 h 3477032"/>
                <a:gd name="connsiteX16" fmla="*/ 878744 w 1825901"/>
                <a:gd name="connsiteY16" fmla="*/ 3426802 h 3477032"/>
                <a:gd name="connsiteX17" fmla="*/ 714438 w 1825901"/>
                <a:gd name="connsiteY17" fmla="*/ 3477032 h 3477032"/>
                <a:gd name="connsiteX18" fmla="*/ 542988 w 1825901"/>
                <a:gd name="connsiteY18" fmla="*/ 3431566 h 3477032"/>
                <a:gd name="connsiteX19" fmla="*/ 306457 w 1825901"/>
                <a:gd name="connsiteY19" fmla="*/ 3425909 h 3477032"/>
                <a:gd name="connsiteX20" fmla="*/ 6413 w 1825901"/>
                <a:gd name="connsiteY20" fmla="*/ 3125865 h 3477032"/>
                <a:gd name="connsiteX21" fmla="*/ 4825 w 1825901"/>
                <a:gd name="connsiteY21" fmla="*/ 2819584 h 3477032"/>
                <a:gd name="connsiteX22" fmla="*/ 7207 w 1825901"/>
                <a:gd name="connsiteY22" fmla="*/ 2495735 h 3477032"/>
                <a:gd name="connsiteX23" fmla="*/ 2444 w 1825901"/>
                <a:gd name="connsiteY23" fmla="*/ 2108313 h 3477032"/>
                <a:gd name="connsiteX24" fmla="*/ 4825 w 1825901"/>
                <a:gd name="connsiteY24" fmla="*/ 1757546 h 3477032"/>
                <a:gd name="connsiteX25" fmla="*/ 4825 w 1825901"/>
                <a:gd name="connsiteY25" fmla="*/ 1062222 h 3477032"/>
                <a:gd name="connsiteX26" fmla="*/ 63 w 1825901"/>
                <a:gd name="connsiteY26" fmla="*/ 738371 h 3477032"/>
                <a:gd name="connsiteX27" fmla="*/ 6413 w 1825901"/>
                <a:gd name="connsiteY27" fmla="*/ 341503 h 3477032"/>
                <a:gd name="connsiteX0" fmla="*/ 6413 w 1827420"/>
                <a:gd name="connsiteY0" fmla="*/ 341503 h 3477032"/>
                <a:gd name="connsiteX1" fmla="*/ 306457 w 1827420"/>
                <a:gd name="connsiteY1" fmla="*/ 9561 h 3477032"/>
                <a:gd name="connsiteX2" fmla="*/ 577119 w 1827420"/>
                <a:gd name="connsiteY2" fmla="*/ 0 h 3477032"/>
                <a:gd name="connsiteX3" fmla="*/ 839850 w 1827420"/>
                <a:gd name="connsiteY3" fmla="*/ 71768 h 3477032"/>
                <a:gd name="connsiteX4" fmla="*/ 1077975 w 1827420"/>
                <a:gd name="connsiteY4" fmla="*/ 36696 h 3477032"/>
                <a:gd name="connsiteX5" fmla="*/ 1348643 w 1827420"/>
                <a:gd name="connsiteY5" fmla="*/ 7973 h 3477032"/>
                <a:gd name="connsiteX6" fmla="*/ 1506594 w 1827420"/>
                <a:gd name="connsiteY6" fmla="*/ 41459 h 3477032"/>
                <a:gd name="connsiteX7" fmla="*/ 1806638 w 1827420"/>
                <a:gd name="connsiteY7" fmla="*/ 341503 h 3477032"/>
                <a:gd name="connsiteX8" fmla="*/ 1800288 w 1827420"/>
                <a:gd name="connsiteY8" fmla="*/ 393376 h 3477032"/>
                <a:gd name="connsiteX9" fmla="*/ 1800288 w 1827420"/>
                <a:gd name="connsiteY9" fmla="*/ 1109846 h 3477032"/>
                <a:gd name="connsiteX10" fmla="*/ 1800288 w 1827420"/>
                <a:gd name="connsiteY10" fmla="*/ 1700397 h 3477032"/>
                <a:gd name="connsiteX11" fmla="*/ 1805050 w 1827420"/>
                <a:gd name="connsiteY11" fmla="*/ 2138546 h 3477032"/>
                <a:gd name="connsiteX12" fmla="*/ 1805050 w 1827420"/>
                <a:gd name="connsiteY12" fmla="*/ 2637022 h 3477032"/>
                <a:gd name="connsiteX13" fmla="*/ 1806638 w 1827420"/>
                <a:gd name="connsiteY13" fmla="*/ 3125865 h 3477032"/>
                <a:gd name="connsiteX14" fmla="*/ 1506594 w 1827420"/>
                <a:gd name="connsiteY14" fmla="*/ 3425909 h 3477032"/>
                <a:gd name="connsiteX15" fmla="*/ 1250220 w 1827420"/>
                <a:gd name="connsiteY15" fmla="*/ 3386927 h 3477032"/>
                <a:gd name="connsiteX16" fmla="*/ 878744 w 1827420"/>
                <a:gd name="connsiteY16" fmla="*/ 3426802 h 3477032"/>
                <a:gd name="connsiteX17" fmla="*/ 714438 w 1827420"/>
                <a:gd name="connsiteY17" fmla="*/ 3477032 h 3477032"/>
                <a:gd name="connsiteX18" fmla="*/ 542988 w 1827420"/>
                <a:gd name="connsiteY18" fmla="*/ 3431566 h 3477032"/>
                <a:gd name="connsiteX19" fmla="*/ 306457 w 1827420"/>
                <a:gd name="connsiteY19" fmla="*/ 3425909 h 3477032"/>
                <a:gd name="connsiteX20" fmla="*/ 6413 w 1827420"/>
                <a:gd name="connsiteY20" fmla="*/ 3125865 h 3477032"/>
                <a:gd name="connsiteX21" fmla="*/ 4825 w 1827420"/>
                <a:gd name="connsiteY21" fmla="*/ 2819584 h 3477032"/>
                <a:gd name="connsiteX22" fmla="*/ 7207 w 1827420"/>
                <a:gd name="connsiteY22" fmla="*/ 2495735 h 3477032"/>
                <a:gd name="connsiteX23" fmla="*/ 2444 w 1827420"/>
                <a:gd name="connsiteY23" fmla="*/ 2108313 h 3477032"/>
                <a:gd name="connsiteX24" fmla="*/ 4825 w 1827420"/>
                <a:gd name="connsiteY24" fmla="*/ 1757546 h 3477032"/>
                <a:gd name="connsiteX25" fmla="*/ 4825 w 1827420"/>
                <a:gd name="connsiteY25" fmla="*/ 1062222 h 3477032"/>
                <a:gd name="connsiteX26" fmla="*/ 63 w 1827420"/>
                <a:gd name="connsiteY26" fmla="*/ 738371 h 3477032"/>
                <a:gd name="connsiteX27" fmla="*/ 6413 w 1827420"/>
                <a:gd name="connsiteY27" fmla="*/ 341503 h 3477032"/>
                <a:gd name="connsiteX0" fmla="*/ 6413 w 1827980"/>
                <a:gd name="connsiteY0" fmla="*/ 341503 h 3477032"/>
                <a:gd name="connsiteX1" fmla="*/ 306457 w 1827980"/>
                <a:gd name="connsiteY1" fmla="*/ 9561 h 3477032"/>
                <a:gd name="connsiteX2" fmla="*/ 577119 w 1827980"/>
                <a:gd name="connsiteY2" fmla="*/ 0 h 3477032"/>
                <a:gd name="connsiteX3" fmla="*/ 839850 w 1827980"/>
                <a:gd name="connsiteY3" fmla="*/ 71768 h 3477032"/>
                <a:gd name="connsiteX4" fmla="*/ 1077975 w 1827980"/>
                <a:gd name="connsiteY4" fmla="*/ 36696 h 3477032"/>
                <a:gd name="connsiteX5" fmla="*/ 1348643 w 1827980"/>
                <a:gd name="connsiteY5" fmla="*/ 7973 h 3477032"/>
                <a:gd name="connsiteX6" fmla="*/ 1506594 w 1827980"/>
                <a:gd name="connsiteY6" fmla="*/ 41459 h 3477032"/>
                <a:gd name="connsiteX7" fmla="*/ 1806638 w 1827980"/>
                <a:gd name="connsiteY7" fmla="*/ 341503 h 3477032"/>
                <a:gd name="connsiteX8" fmla="*/ 1802669 w 1827980"/>
                <a:gd name="connsiteY8" fmla="*/ 520963 h 3477032"/>
                <a:gd name="connsiteX9" fmla="*/ 1800288 w 1827980"/>
                <a:gd name="connsiteY9" fmla="*/ 1109846 h 3477032"/>
                <a:gd name="connsiteX10" fmla="*/ 1800288 w 1827980"/>
                <a:gd name="connsiteY10" fmla="*/ 1700397 h 3477032"/>
                <a:gd name="connsiteX11" fmla="*/ 1805050 w 1827980"/>
                <a:gd name="connsiteY11" fmla="*/ 2138546 h 3477032"/>
                <a:gd name="connsiteX12" fmla="*/ 1805050 w 1827980"/>
                <a:gd name="connsiteY12" fmla="*/ 2637022 h 3477032"/>
                <a:gd name="connsiteX13" fmla="*/ 1806638 w 1827980"/>
                <a:gd name="connsiteY13" fmla="*/ 3125865 h 3477032"/>
                <a:gd name="connsiteX14" fmla="*/ 1506594 w 1827980"/>
                <a:gd name="connsiteY14" fmla="*/ 3425909 h 3477032"/>
                <a:gd name="connsiteX15" fmla="*/ 1250220 w 1827980"/>
                <a:gd name="connsiteY15" fmla="*/ 3386927 h 3477032"/>
                <a:gd name="connsiteX16" fmla="*/ 878744 w 1827980"/>
                <a:gd name="connsiteY16" fmla="*/ 3426802 h 3477032"/>
                <a:gd name="connsiteX17" fmla="*/ 714438 w 1827980"/>
                <a:gd name="connsiteY17" fmla="*/ 3477032 h 3477032"/>
                <a:gd name="connsiteX18" fmla="*/ 542988 w 1827980"/>
                <a:gd name="connsiteY18" fmla="*/ 3431566 h 3477032"/>
                <a:gd name="connsiteX19" fmla="*/ 306457 w 1827980"/>
                <a:gd name="connsiteY19" fmla="*/ 3425909 h 3477032"/>
                <a:gd name="connsiteX20" fmla="*/ 6413 w 1827980"/>
                <a:gd name="connsiteY20" fmla="*/ 3125865 h 3477032"/>
                <a:gd name="connsiteX21" fmla="*/ 4825 w 1827980"/>
                <a:gd name="connsiteY21" fmla="*/ 2819584 h 3477032"/>
                <a:gd name="connsiteX22" fmla="*/ 7207 w 1827980"/>
                <a:gd name="connsiteY22" fmla="*/ 2495735 h 3477032"/>
                <a:gd name="connsiteX23" fmla="*/ 2444 w 1827980"/>
                <a:gd name="connsiteY23" fmla="*/ 2108313 h 3477032"/>
                <a:gd name="connsiteX24" fmla="*/ 4825 w 1827980"/>
                <a:gd name="connsiteY24" fmla="*/ 1757546 h 3477032"/>
                <a:gd name="connsiteX25" fmla="*/ 4825 w 1827980"/>
                <a:gd name="connsiteY25" fmla="*/ 1062222 h 3477032"/>
                <a:gd name="connsiteX26" fmla="*/ 63 w 1827980"/>
                <a:gd name="connsiteY26" fmla="*/ 738371 h 3477032"/>
                <a:gd name="connsiteX27" fmla="*/ 6413 w 1827980"/>
                <a:gd name="connsiteY27" fmla="*/ 341503 h 3477032"/>
                <a:gd name="connsiteX0" fmla="*/ 6413 w 1809416"/>
                <a:gd name="connsiteY0" fmla="*/ 341503 h 3477032"/>
                <a:gd name="connsiteX1" fmla="*/ 306457 w 1809416"/>
                <a:gd name="connsiteY1" fmla="*/ 9561 h 3477032"/>
                <a:gd name="connsiteX2" fmla="*/ 577119 w 1809416"/>
                <a:gd name="connsiteY2" fmla="*/ 0 h 3477032"/>
                <a:gd name="connsiteX3" fmla="*/ 839850 w 1809416"/>
                <a:gd name="connsiteY3" fmla="*/ 71768 h 3477032"/>
                <a:gd name="connsiteX4" fmla="*/ 1077975 w 1809416"/>
                <a:gd name="connsiteY4" fmla="*/ 36696 h 3477032"/>
                <a:gd name="connsiteX5" fmla="*/ 1348643 w 1809416"/>
                <a:gd name="connsiteY5" fmla="*/ 7973 h 3477032"/>
                <a:gd name="connsiteX6" fmla="*/ 1506594 w 1809416"/>
                <a:gd name="connsiteY6" fmla="*/ 41459 h 3477032"/>
                <a:gd name="connsiteX7" fmla="*/ 1778063 w 1809416"/>
                <a:gd name="connsiteY7" fmla="*/ 245812 h 3477032"/>
                <a:gd name="connsiteX8" fmla="*/ 1802669 w 1809416"/>
                <a:gd name="connsiteY8" fmla="*/ 520963 h 3477032"/>
                <a:gd name="connsiteX9" fmla="*/ 1800288 w 1809416"/>
                <a:gd name="connsiteY9" fmla="*/ 1109846 h 3477032"/>
                <a:gd name="connsiteX10" fmla="*/ 1800288 w 1809416"/>
                <a:gd name="connsiteY10" fmla="*/ 1700397 h 3477032"/>
                <a:gd name="connsiteX11" fmla="*/ 1805050 w 1809416"/>
                <a:gd name="connsiteY11" fmla="*/ 2138546 h 3477032"/>
                <a:gd name="connsiteX12" fmla="*/ 1805050 w 1809416"/>
                <a:gd name="connsiteY12" fmla="*/ 2637022 h 3477032"/>
                <a:gd name="connsiteX13" fmla="*/ 1806638 w 1809416"/>
                <a:gd name="connsiteY13" fmla="*/ 3125865 h 3477032"/>
                <a:gd name="connsiteX14" fmla="*/ 1506594 w 1809416"/>
                <a:gd name="connsiteY14" fmla="*/ 3425909 h 3477032"/>
                <a:gd name="connsiteX15" fmla="*/ 1250220 w 1809416"/>
                <a:gd name="connsiteY15" fmla="*/ 3386927 h 3477032"/>
                <a:gd name="connsiteX16" fmla="*/ 878744 w 1809416"/>
                <a:gd name="connsiteY16" fmla="*/ 3426802 h 3477032"/>
                <a:gd name="connsiteX17" fmla="*/ 714438 w 1809416"/>
                <a:gd name="connsiteY17" fmla="*/ 3477032 h 3477032"/>
                <a:gd name="connsiteX18" fmla="*/ 542988 w 1809416"/>
                <a:gd name="connsiteY18" fmla="*/ 3431566 h 3477032"/>
                <a:gd name="connsiteX19" fmla="*/ 306457 w 1809416"/>
                <a:gd name="connsiteY19" fmla="*/ 3425909 h 3477032"/>
                <a:gd name="connsiteX20" fmla="*/ 6413 w 1809416"/>
                <a:gd name="connsiteY20" fmla="*/ 3125865 h 3477032"/>
                <a:gd name="connsiteX21" fmla="*/ 4825 w 1809416"/>
                <a:gd name="connsiteY21" fmla="*/ 2819584 h 3477032"/>
                <a:gd name="connsiteX22" fmla="*/ 7207 w 1809416"/>
                <a:gd name="connsiteY22" fmla="*/ 2495735 h 3477032"/>
                <a:gd name="connsiteX23" fmla="*/ 2444 w 1809416"/>
                <a:gd name="connsiteY23" fmla="*/ 2108313 h 3477032"/>
                <a:gd name="connsiteX24" fmla="*/ 4825 w 1809416"/>
                <a:gd name="connsiteY24" fmla="*/ 1757546 h 3477032"/>
                <a:gd name="connsiteX25" fmla="*/ 4825 w 1809416"/>
                <a:gd name="connsiteY25" fmla="*/ 1062222 h 3477032"/>
                <a:gd name="connsiteX26" fmla="*/ 63 w 1809416"/>
                <a:gd name="connsiteY26" fmla="*/ 738371 h 3477032"/>
                <a:gd name="connsiteX27" fmla="*/ 6413 w 1809416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58698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10315" h="3477032">
                  <a:moveTo>
                    <a:pt x="6413" y="341503"/>
                  </a:moveTo>
                  <a:cubicBezTo>
                    <a:pt x="6413" y="175793"/>
                    <a:pt x="140747" y="9561"/>
                    <a:pt x="306457" y="9561"/>
                  </a:cubicBezTo>
                  <a:lnTo>
                    <a:pt x="577119" y="0"/>
                  </a:lnTo>
                  <a:lnTo>
                    <a:pt x="839850" y="71768"/>
                  </a:lnTo>
                  <a:lnTo>
                    <a:pt x="1077975" y="36696"/>
                  </a:lnTo>
                  <a:lnTo>
                    <a:pt x="1348643" y="7973"/>
                  </a:lnTo>
                  <a:lnTo>
                    <a:pt x="1506594" y="41459"/>
                  </a:lnTo>
                  <a:cubicBezTo>
                    <a:pt x="1672304" y="41459"/>
                    <a:pt x="1754250" y="72130"/>
                    <a:pt x="1778063" y="213916"/>
                  </a:cubicBezTo>
                  <a:cubicBezTo>
                    <a:pt x="1830187" y="324402"/>
                    <a:pt x="1803727" y="392906"/>
                    <a:pt x="1802669" y="520963"/>
                  </a:cubicBezTo>
                  <a:cubicBezTo>
                    <a:pt x="1801611" y="649020"/>
                    <a:pt x="1801082" y="888022"/>
                    <a:pt x="1800288" y="1109846"/>
                  </a:cubicBezTo>
                  <a:cubicBezTo>
                    <a:pt x="1799494" y="1331670"/>
                    <a:pt x="1799494" y="1528947"/>
                    <a:pt x="1800288" y="1700397"/>
                  </a:cubicBezTo>
                  <a:cubicBezTo>
                    <a:pt x="1800023" y="1999904"/>
                    <a:pt x="1804256" y="1982442"/>
                    <a:pt x="1805050" y="2138546"/>
                  </a:cubicBezTo>
                  <a:cubicBezTo>
                    <a:pt x="1805844" y="2294650"/>
                    <a:pt x="1804785" y="2472469"/>
                    <a:pt x="1805050" y="2637022"/>
                  </a:cubicBezTo>
                  <a:cubicBezTo>
                    <a:pt x="1805579" y="2799970"/>
                    <a:pt x="1806109" y="2962917"/>
                    <a:pt x="1806638" y="3125865"/>
                  </a:cubicBezTo>
                  <a:cubicBezTo>
                    <a:pt x="1806638" y="3291575"/>
                    <a:pt x="1672304" y="3425909"/>
                    <a:pt x="1506594" y="3425909"/>
                  </a:cubicBezTo>
                  <a:lnTo>
                    <a:pt x="1250220" y="3440088"/>
                  </a:lnTo>
                  <a:lnTo>
                    <a:pt x="878744" y="3458698"/>
                  </a:lnTo>
                  <a:lnTo>
                    <a:pt x="714438" y="3477032"/>
                  </a:lnTo>
                  <a:lnTo>
                    <a:pt x="542988" y="3431566"/>
                  </a:lnTo>
                  <a:lnTo>
                    <a:pt x="306457" y="3425909"/>
                  </a:lnTo>
                  <a:cubicBezTo>
                    <a:pt x="140747" y="3425909"/>
                    <a:pt x="6413" y="3291575"/>
                    <a:pt x="6413" y="3125865"/>
                  </a:cubicBezTo>
                  <a:cubicBezTo>
                    <a:pt x="-996" y="3005761"/>
                    <a:pt x="5883" y="2924606"/>
                    <a:pt x="4825" y="2819584"/>
                  </a:cubicBezTo>
                  <a:cubicBezTo>
                    <a:pt x="3767" y="2714562"/>
                    <a:pt x="7207" y="2611622"/>
                    <a:pt x="7207" y="2495735"/>
                  </a:cubicBezTo>
                  <a:cubicBezTo>
                    <a:pt x="6942" y="2328801"/>
                    <a:pt x="1650" y="2231344"/>
                    <a:pt x="2444" y="2108313"/>
                  </a:cubicBezTo>
                  <a:cubicBezTo>
                    <a:pt x="3238" y="1985282"/>
                    <a:pt x="4825" y="1934552"/>
                    <a:pt x="4825" y="1757546"/>
                  </a:cubicBezTo>
                  <a:cubicBezTo>
                    <a:pt x="4825" y="1580540"/>
                    <a:pt x="5619" y="1232084"/>
                    <a:pt x="4825" y="1062222"/>
                  </a:cubicBezTo>
                  <a:cubicBezTo>
                    <a:pt x="4031" y="892360"/>
                    <a:pt x="-202" y="858491"/>
                    <a:pt x="63" y="738371"/>
                  </a:cubicBezTo>
                  <a:cubicBezTo>
                    <a:pt x="328" y="618251"/>
                    <a:pt x="-1790" y="462418"/>
                    <a:pt x="6413" y="341503"/>
                  </a:cubicBezTo>
                  <a:close/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anchor="t" anchorCtr="0"/>
            <a:lstStyle/>
            <a:p>
              <a:pPr algn="ctr"/>
              <a:endParaRPr lang="fr-BE" sz="1000" b="1">
                <a:solidFill>
                  <a:schemeClr val="tx1"/>
                </a:solidFill>
              </a:endParaRPr>
            </a:p>
          </p:txBody>
        </p:sp>
        <p:sp>
          <p:nvSpPr>
            <p:cNvPr id="133" name="VPDC - C  FOD"/>
            <p:cNvSpPr>
              <a:spLocks noChangeAspect="1"/>
            </p:cNvSpPr>
            <p:nvPr/>
          </p:nvSpPr>
          <p:spPr>
            <a:xfrm rot="20921192">
              <a:off x="805274" y="3635462"/>
              <a:ext cx="1197429" cy="966932"/>
            </a:xfrm>
            <a:custGeom>
              <a:avLst/>
              <a:gdLst>
                <a:gd name="connsiteX0" fmla="*/ 0 w 1800225"/>
                <a:gd name="connsiteY0" fmla="*/ 300044 h 3384450"/>
                <a:gd name="connsiteX1" fmla="*/ 300044 w 1800225"/>
                <a:gd name="connsiteY1" fmla="*/ 0 h 3384450"/>
                <a:gd name="connsiteX2" fmla="*/ 1500181 w 1800225"/>
                <a:gd name="connsiteY2" fmla="*/ 0 h 3384450"/>
                <a:gd name="connsiteX3" fmla="*/ 1800225 w 1800225"/>
                <a:gd name="connsiteY3" fmla="*/ 300044 h 3384450"/>
                <a:gd name="connsiteX4" fmla="*/ 1800225 w 1800225"/>
                <a:gd name="connsiteY4" fmla="*/ 3084406 h 3384450"/>
                <a:gd name="connsiteX5" fmla="*/ 1500181 w 1800225"/>
                <a:gd name="connsiteY5" fmla="*/ 3384450 h 3384450"/>
                <a:gd name="connsiteX6" fmla="*/ 300044 w 1800225"/>
                <a:gd name="connsiteY6" fmla="*/ 3384450 h 3384450"/>
                <a:gd name="connsiteX7" fmla="*/ 0 w 1800225"/>
                <a:gd name="connsiteY7" fmla="*/ 3084406 h 3384450"/>
                <a:gd name="connsiteX8" fmla="*/ 0 w 1800225"/>
                <a:gd name="connsiteY8" fmla="*/ 300044 h 3384450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1500181 w 1800225"/>
                <a:gd name="connsiteY3" fmla="*/ 1588 h 3386038"/>
                <a:gd name="connsiteX4" fmla="*/ 1800225 w 1800225"/>
                <a:gd name="connsiteY4" fmla="*/ 301632 h 3386038"/>
                <a:gd name="connsiteX5" fmla="*/ 1800225 w 1800225"/>
                <a:gd name="connsiteY5" fmla="*/ 3085994 h 3386038"/>
                <a:gd name="connsiteX6" fmla="*/ 1500181 w 1800225"/>
                <a:gd name="connsiteY6" fmla="*/ 3386038 h 3386038"/>
                <a:gd name="connsiteX7" fmla="*/ 300044 w 1800225"/>
                <a:gd name="connsiteY7" fmla="*/ 3386038 h 3386038"/>
                <a:gd name="connsiteX8" fmla="*/ 0 w 1800225"/>
                <a:gd name="connsiteY8" fmla="*/ 3085994 h 3386038"/>
                <a:gd name="connsiteX9" fmla="*/ 0 w 1800225"/>
                <a:gd name="connsiteY9" fmla="*/ 301632 h 3386038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833437 w 1800225"/>
                <a:gd name="connsiteY3" fmla="*/ 0 h 3386038"/>
                <a:gd name="connsiteX4" fmla="*/ 1500181 w 1800225"/>
                <a:gd name="connsiteY4" fmla="*/ 1588 h 3386038"/>
                <a:gd name="connsiteX5" fmla="*/ 1800225 w 1800225"/>
                <a:gd name="connsiteY5" fmla="*/ 301632 h 3386038"/>
                <a:gd name="connsiteX6" fmla="*/ 1800225 w 1800225"/>
                <a:gd name="connsiteY6" fmla="*/ 3085994 h 3386038"/>
                <a:gd name="connsiteX7" fmla="*/ 1500181 w 1800225"/>
                <a:gd name="connsiteY7" fmla="*/ 3386038 h 3386038"/>
                <a:gd name="connsiteX8" fmla="*/ 300044 w 1800225"/>
                <a:gd name="connsiteY8" fmla="*/ 3386038 h 3386038"/>
                <a:gd name="connsiteX9" fmla="*/ 0 w 1800225"/>
                <a:gd name="connsiteY9" fmla="*/ 3085994 h 3386038"/>
                <a:gd name="connsiteX10" fmla="*/ 0 w 1800225"/>
                <a:gd name="connsiteY10" fmla="*/ 301632 h 3386038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500181 w 1800225"/>
                <a:gd name="connsiteY5" fmla="*/ 4763 h 3389213"/>
                <a:gd name="connsiteX6" fmla="*/ 1800225 w 1800225"/>
                <a:gd name="connsiteY6" fmla="*/ 304807 h 3389213"/>
                <a:gd name="connsiteX7" fmla="*/ 1800225 w 1800225"/>
                <a:gd name="connsiteY7" fmla="*/ 3089169 h 3389213"/>
                <a:gd name="connsiteX8" fmla="*/ 1500181 w 1800225"/>
                <a:gd name="connsiteY8" fmla="*/ 3389213 h 3389213"/>
                <a:gd name="connsiteX9" fmla="*/ 300044 w 1800225"/>
                <a:gd name="connsiteY9" fmla="*/ 3389213 h 3389213"/>
                <a:gd name="connsiteX10" fmla="*/ 0 w 1800225"/>
                <a:gd name="connsiteY10" fmla="*/ 3089169 h 3389213"/>
                <a:gd name="connsiteX11" fmla="*/ 0 w 1800225"/>
                <a:gd name="connsiteY11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800225 w 1800225"/>
                <a:gd name="connsiteY8" fmla="*/ 3089169 h 3389213"/>
                <a:gd name="connsiteX9" fmla="*/ 1500181 w 1800225"/>
                <a:gd name="connsiteY9" fmla="*/ 3389213 h 3389213"/>
                <a:gd name="connsiteX10" fmla="*/ 300044 w 1800225"/>
                <a:gd name="connsiteY10" fmla="*/ 3389213 h 3389213"/>
                <a:gd name="connsiteX11" fmla="*/ 0 w 1800225"/>
                <a:gd name="connsiteY11" fmla="*/ 3089169 h 3389213"/>
                <a:gd name="connsiteX12" fmla="*/ 0 w 1800225"/>
                <a:gd name="connsiteY12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798637 w 1800225"/>
                <a:gd name="connsiteY8" fmla="*/ 2600326 h 3389213"/>
                <a:gd name="connsiteX9" fmla="*/ 1800225 w 1800225"/>
                <a:gd name="connsiteY9" fmla="*/ 3089169 h 3389213"/>
                <a:gd name="connsiteX10" fmla="*/ 1500181 w 1800225"/>
                <a:gd name="connsiteY10" fmla="*/ 3389213 h 3389213"/>
                <a:gd name="connsiteX11" fmla="*/ 300044 w 1800225"/>
                <a:gd name="connsiteY11" fmla="*/ 3389213 h 3389213"/>
                <a:gd name="connsiteX12" fmla="*/ 0 w 1800225"/>
                <a:gd name="connsiteY12" fmla="*/ 3089169 h 3389213"/>
                <a:gd name="connsiteX13" fmla="*/ 0 w 1800225"/>
                <a:gd name="connsiteY13" fmla="*/ 304807 h 3389213"/>
                <a:gd name="connsiteX0" fmla="*/ 0 w 1820499"/>
                <a:gd name="connsiteY0" fmla="*/ 304807 h 3389213"/>
                <a:gd name="connsiteX1" fmla="*/ 300044 w 1820499"/>
                <a:gd name="connsiteY1" fmla="*/ 4763 h 3389213"/>
                <a:gd name="connsiteX2" fmla="*/ 592137 w 1820499"/>
                <a:gd name="connsiteY2" fmla="*/ 3175 h 3389213"/>
                <a:gd name="connsiteX3" fmla="*/ 833437 w 1820499"/>
                <a:gd name="connsiteY3" fmla="*/ 3175 h 3389213"/>
                <a:gd name="connsiteX4" fmla="*/ 1071562 w 1820499"/>
                <a:gd name="connsiteY4" fmla="*/ 0 h 3389213"/>
                <a:gd name="connsiteX5" fmla="*/ 1316037 w 1820499"/>
                <a:gd name="connsiteY5" fmla="*/ 3176 h 3389213"/>
                <a:gd name="connsiteX6" fmla="*/ 1500181 w 1820499"/>
                <a:gd name="connsiteY6" fmla="*/ 4763 h 3389213"/>
                <a:gd name="connsiteX7" fmla="*/ 1800225 w 1820499"/>
                <a:gd name="connsiteY7" fmla="*/ 304807 h 3389213"/>
                <a:gd name="connsiteX8" fmla="*/ 1793875 w 1820499"/>
                <a:gd name="connsiteY8" fmla="*/ 1663701 h 3389213"/>
                <a:gd name="connsiteX9" fmla="*/ 1798637 w 1820499"/>
                <a:gd name="connsiteY9" fmla="*/ 2600326 h 3389213"/>
                <a:gd name="connsiteX10" fmla="*/ 1800225 w 1820499"/>
                <a:gd name="connsiteY10" fmla="*/ 3089169 h 3389213"/>
                <a:gd name="connsiteX11" fmla="*/ 1500181 w 1820499"/>
                <a:gd name="connsiteY11" fmla="*/ 3389213 h 3389213"/>
                <a:gd name="connsiteX12" fmla="*/ 300044 w 1820499"/>
                <a:gd name="connsiteY12" fmla="*/ 3389213 h 3389213"/>
                <a:gd name="connsiteX13" fmla="*/ 0 w 1820499"/>
                <a:gd name="connsiteY13" fmla="*/ 3089169 h 3389213"/>
                <a:gd name="connsiteX14" fmla="*/ 0 w 1820499"/>
                <a:gd name="connsiteY14" fmla="*/ 304807 h 3389213"/>
                <a:gd name="connsiteX0" fmla="*/ 0 w 1800383"/>
                <a:gd name="connsiteY0" fmla="*/ 304807 h 3389213"/>
                <a:gd name="connsiteX1" fmla="*/ 300044 w 1800383"/>
                <a:gd name="connsiteY1" fmla="*/ 4763 h 3389213"/>
                <a:gd name="connsiteX2" fmla="*/ 592137 w 1800383"/>
                <a:gd name="connsiteY2" fmla="*/ 3175 h 3389213"/>
                <a:gd name="connsiteX3" fmla="*/ 833437 w 1800383"/>
                <a:gd name="connsiteY3" fmla="*/ 3175 h 3389213"/>
                <a:gd name="connsiteX4" fmla="*/ 1071562 w 1800383"/>
                <a:gd name="connsiteY4" fmla="*/ 0 h 3389213"/>
                <a:gd name="connsiteX5" fmla="*/ 1316037 w 1800383"/>
                <a:gd name="connsiteY5" fmla="*/ 3176 h 3389213"/>
                <a:gd name="connsiteX6" fmla="*/ 1500181 w 1800383"/>
                <a:gd name="connsiteY6" fmla="*/ 4763 h 3389213"/>
                <a:gd name="connsiteX7" fmla="*/ 1800225 w 1800383"/>
                <a:gd name="connsiteY7" fmla="*/ 304807 h 3389213"/>
                <a:gd name="connsiteX8" fmla="*/ 1793875 w 1800383"/>
                <a:gd name="connsiteY8" fmla="*/ 1663701 h 3389213"/>
                <a:gd name="connsiteX9" fmla="*/ 1798637 w 1800383"/>
                <a:gd name="connsiteY9" fmla="*/ 2600326 h 3389213"/>
                <a:gd name="connsiteX10" fmla="*/ 1800225 w 1800383"/>
                <a:gd name="connsiteY10" fmla="*/ 3089169 h 3389213"/>
                <a:gd name="connsiteX11" fmla="*/ 1500181 w 1800383"/>
                <a:gd name="connsiteY11" fmla="*/ 3389213 h 3389213"/>
                <a:gd name="connsiteX12" fmla="*/ 300044 w 1800383"/>
                <a:gd name="connsiteY12" fmla="*/ 3389213 h 3389213"/>
                <a:gd name="connsiteX13" fmla="*/ 0 w 1800383"/>
                <a:gd name="connsiteY13" fmla="*/ 3089169 h 3389213"/>
                <a:gd name="connsiteX14" fmla="*/ 0 w 1800383"/>
                <a:gd name="connsiteY14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9785 w 1810168"/>
                <a:gd name="connsiteY0" fmla="*/ 304807 h 3389213"/>
                <a:gd name="connsiteX1" fmla="*/ 309829 w 1810168"/>
                <a:gd name="connsiteY1" fmla="*/ 4763 h 3389213"/>
                <a:gd name="connsiteX2" fmla="*/ 601922 w 1810168"/>
                <a:gd name="connsiteY2" fmla="*/ 3175 h 3389213"/>
                <a:gd name="connsiteX3" fmla="*/ 843222 w 1810168"/>
                <a:gd name="connsiteY3" fmla="*/ 3175 h 3389213"/>
                <a:gd name="connsiteX4" fmla="*/ 1081347 w 1810168"/>
                <a:gd name="connsiteY4" fmla="*/ 0 h 3389213"/>
                <a:gd name="connsiteX5" fmla="*/ 1325822 w 1810168"/>
                <a:gd name="connsiteY5" fmla="*/ 3176 h 3389213"/>
                <a:gd name="connsiteX6" fmla="*/ 1509966 w 1810168"/>
                <a:gd name="connsiteY6" fmla="*/ 4763 h 3389213"/>
                <a:gd name="connsiteX7" fmla="*/ 1810010 w 1810168"/>
                <a:gd name="connsiteY7" fmla="*/ 304807 h 3389213"/>
                <a:gd name="connsiteX8" fmla="*/ 1803660 w 1810168"/>
                <a:gd name="connsiteY8" fmla="*/ 1663701 h 3389213"/>
                <a:gd name="connsiteX9" fmla="*/ 1808422 w 1810168"/>
                <a:gd name="connsiteY9" fmla="*/ 2600326 h 3389213"/>
                <a:gd name="connsiteX10" fmla="*/ 1810010 w 1810168"/>
                <a:gd name="connsiteY10" fmla="*/ 3089169 h 3389213"/>
                <a:gd name="connsiteX11" fmla="*/ 1509966 w 1810168"/>
                <a:gd name="connsiteY11" fmla="*/ 3389213 h 3389213"/>
                <a:gd name="connsiteX12" fmla="*/ 309829 w 1810168"/>
                <a:gd name="connsiteY12" fmla="*/ 3389213 h 3389213"/>
                <a:gd name="connsiteX13" fmla="*/ 9785 w 1810168"/>
                <a:gd name="connsiteY13" fmla="*/ 3089169 h 3389213"/>
                <a:gd name="connsiteX14" fmla="*/ 3435 w 1810168"/>
                <a:gd name="connsiteY14" fmla="*/ 2459039 h 3389213"/>
                <a:gd name="connsiteX15" fmla="*/ 9785 w 1810168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22521 w 1822904"/>
                <a:gd name="connsiteY0" fmla="*/ 304807 h 3389213"/>
                <a:gd name="connsiteX1" fmla="*/ 322565 w 1822904"/>
                <a:gd name="connsiteY1" fmla="*/ 4763 h 3389213"/>
                <a:gd name="connsiteX2" fmla="*/ 614658 w 1822904"/>
                <a:gd name="connsiteY2" fmla="*/ 3175 h 3389213"/>
                <a:gd name="connsiteX3" fmla="*/ 855958 w 1822904"/>
                <a:gd name="connsiteY3" fmla="*/ 3175 h 3389213"/>
                <a:gd name="connsiteX4" fmla="*/ 1094083 w 1822904"/>
                <a:gd name="connsiteY4" fmla="*/ 0 h 3389213"/>
                <a:gd name="connsiteX5" fmla="*/ 1338558 w 1822904"/>
                <a:gd name="connsiteY5" fmla="*/ 3176 h 3389213"/>
                <a:gd name="connsiteX6" fmla="*/ 1522702 w 1822904"/>
                <a:gd name="connsiteY6" fmla="*/ 4763 h 3389213"/>
                <a:gd name="connsiteX7" fmla="*/ 1822746 w 1822904"/>
                <a:gd name="connsiteY7" fmla="*/ 304807 h 3389213"/>
                <a:gd name="connsiteX8" fmla="*/ 1816396 w 1822904"/>
                <a:gd name="connsiteY8" fmla="*/ 1663701 h 3389213"/>
                <a:gd name="connsiteX9" fmla="*/ 1821158 w 1822904"/>
                <a:gd name="connsiteY9" fmla="*/ 2600326 h 3389213"/>
                <a:gd name="connsiteX10" fmla="*/ 1822746 w 1822904"/>
                <a:gd name="connsiteY10" fmla="*/ 3089169 h 3389213"/>
                <a:gd name="connsiteX11" fmla="*/ 1522702 w 1822904"/>
                <a:gd name="connsiteY11" fmla="*/ 3389213 h 3389213"/>
                <a:gd name="connsiteX12" fmla="*/ 322565 w 1822904"/>
                <a:gd name="connsiteY12" fmla="*/ 3389213 h 3389213"/>
                <a:gd name="connsiteX13" fmla="*/ 22521 w 1822904"/>
                <a:gd name="connsiteY13" fmla="*/ 3089169 h 3389213"/>
                <a:gd name="connsiteX14" fmla="*/ 16171 w 1822904"/>
                <a:gd name="connsiteY14" fmla="*/ 2459039 h 3389213"/>
                <a:gd name="connsiteX15" fmla="*/ 20933 w 1822904"/>
                <a:gd name="connsiteY15" fmla="*/ 1025526 h 3389213"/>
                <a:gd name="connsiteX16" fmla="*/ 22521 w 1822904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306407 w 1806746"/>
                <a:gd name="connsiteY12" fmla="*/ 3389213 h 3389213"/>
                <a:gd name="connsiteX13" fmla="*/ 6363 w 1806746"/>
                <a:gd name="connsiteY13" fmla="*/ 3089169 h 3389213"/>
                <a:gd name="connsiteX14" fmla="*/ 13 w 1806746"/>
                <a:gd name="connsiteY14" fmla="*/ 2459039 h 3389213"/>
                <a:gd name="connsiteX15" fmla="*/ 4775 w 1806746"/>
                <a:gd name="connsiteY15" fmla="*/ 1025526 h 3389213"/>
                <a:gd name="connsiteX16" fmla="*/ 6363 w 1806746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542938 w 1806746"/>
                <a:gd name="connsiteY12" fmla="*/ 3387726 h 3389213"/>
                <a:gd name="connsiteX13" fmla="*/ 306407 w 1806746"/>
                <a:gd name="connsiteY13" fmla="*/ 3389213 h 3389213"/>
                <a:gd name="connsiteX14" fmla="*/ 6363 w 1806746"/>
                <a:gd name="connsiteY14" fmla="*/ 3089169 h 3389213"/>
                <a:gd name="connsiteX15" fmla="*/ 13 w 1806746"/>
                <a:gd name="connsiteY15" fmla="*/ 2459039 h 3389213"/>
                <a:gd name="connsiteX16" fmla="*/ 4775 w 1806746"/>
                <a:gd name="connsiteY16" fmla="*/ 1025526 h 3389213"/>
                <a:gd name="connsiteX17" fmla="*/ 6363 w 1806746"/>
                <a:gd name="connsiteY17" fmla="*/ 304807 h 338921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6493"/>
                <a:gd name="connsiteX1" fmla="*/ 306407 w 1806746"/>
                <a:gd name="connsiteY1" fmla="*/ 4763 h 3396493"/>
                <a:gd name="connsiteX2" fmla="*/ 598500 w 1806746"/>
                <a:gd name="connsiteY2" fmla="*/ 3175 h 3396493"/>
                <a:gd name="connsiteX3" fmla="*/ 839800 w 1806746"/>
                <a:gd name="connsiteY3" fmla="*/ 3175 h 3396493"/>
                <a:gd name="connsiteX4" fmla="*/ 1077925 w 1806746"/>
                <a:gd name="connsiteY4" fmla="*/ 0 h 3396493"/>
                <a:gd name="connsiteX5" fmla="*/ 1322400 w 1806746"/>
                <a:gd name="connsiteY5" fmla="*/ 3176 h 3396493"/>
                <a:gd name="connsiteX6" fmla="*/ 1506544 w 1806746"/>
                <a:gd name="connsiteY6" fmla="*/ 4763 h 3396493"/>
                <a:gd name="connsiteX7" fmla="*/ 1806588 w 1806746"/>
                <a:gd name="connsiteY7" fmla="*/ 304807 h 3396493"/>
                <a:gd name="connsiteX8" fmla="*/ 1800238 w 1806746"/>
                <a:gd name="connsiteY8" fmla="*/ 1663701 h 3396493"/>
                <a:gd name="connsiteX9" fmla="*/ 1805000 w 1806746"/>
                <a:gd name="connsiteY9" fmla="*/ 2600326 h 3396493"/>
                <a:gd name="connsiteX10" fmla="*/ 1806588 w 1806746"/>
                <a:gd name="connsiteY10" fmla="*/ 3089169 h 3396493"/>
                <a:gd name="connsiteX11" fmla="*/ 1506544 w 1806746"/>
                <a:gd name="connsiteY11" fmla="*/ 3389213 h 3396493"/>
                <a:gd name="connsiteX12" fmla="*/ 542938 w 1806746"/>
                <a:gd name="connsiteY12" fmla="*/ 3394870 h 3396493"/>
                <a:gd name="connsiteX13" fmla="*/ 306407 w 1806746"/>
                <a:gd name="connsiteY13" fmla="*/ 3389213 h 3396493"/>
                <a:gd name="connsiteX14" fmla="*/ 6363 w 1806746"/>
                <a:gd name="connsiteY14" fmla="*/ 3089169 h 3396493"/>
                <a:gd name="connsiteX15" fmla="*/ 13 w 1806746"/>
                <a:gd name="connsiteY15" fmla="*/ 2459039 h 3396493"/>
                <a:gd name="connsiteX16" fmla="*/ 4775 w 1806746"/>
                <a:gd name="connsiteY16" fmla="*/ 1025526 h 3396493"/>
                <a:gd name="connsiteX17" fmla="*/ 6363 w 1806746"/>
                <a:gd name="connsiteY17" fmla="*/ 304807 h 339649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714388 w 1806746"/>
                <a:gd name="connsiteY12" fmla="*/ 3392488 h 3394870"/>
                <a:gd name="connsiteX13" fmla="*/ 542938 w 1806746"/>
                <a:gd name="connsiteY13" fmla="*/ 3394870 h 3394870"/>
                <a:gd name="connsiteX14" fmla="*/ 306407 w 1806746"/>
                <a:gd name="connsiteY14" fmla="*/ 3389213 h 3394870"/>
                <a:gd name="connsiteX15" fmla="*/ 6363 w 1806746"/>
                <a:gd name="connsiteY15" fmla="*/ 3089169 h 3394870"/>
                <a:gd name="connsiteX16" fmla="*/ 13 w 1806746"/>
                <a:gd name="connsiteY16" fmla="*/ 2459039 h 3394870"/>
                <a:gd name="connsiteX17" fmla="*/ 4775 w 1806746"/>
                <a:gd name="connsiteY17" fmla="*/ 1025526 h 3394870"/>
                <a:gd name="connsiteX18" fmla="*/ 6363 w 1806746"/>
                <a:gd name="connsiteY18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714388 w 1806746"/>
                <a:gd name="connsiteY13" fmla="*/ 3392488 h 3394870"/>
                <a:gd name="connsiteX14" fmla="*/ 542938 w 1806746"/>
                <a:gd name="connsiteY14" fmla="*/ 3394870 h 3394870"/>
                <a:gd name="connsiteX15" fmla="*/ 306407 w 1806746"/>
                <a:gd name="connsiteY15" fmla="*/ 3389213 h 3394870"/>
                <a:gd name="connsiteX16" fmla="*/ 6363 w 1806746"/>
                <a:gd name="connsiteY16" fmla="*/ 3089169 h 3394870"/>
                <a:gd name="connsiteX17" fmla="*/ 13 w 1806746"/>
                <a:gd name="connsiteY17" fmla="*/ 2459039 h 3394870"/>
                <a:gd name="connsiteX18" fmla="*/ 4775 w 1806746"/>
                <a:gd name="connsiteY18" fmla="*/ 1025526 h 3394870"/>
                <a:gd name="connsiteX19" fmla="*/ 6363 w 1806746"/>
                <a:gd name="connsiteY19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878694 w 1806746"/>
                <a:gd name="connsiteY13" fmla="*/ 3390106 h 3394870"/>
                <a:gd name="connsiteX14" fmla="*/ 714388 w 1806746"/>
                <a:gd name="connsiteY14" fmla="*/ 3392488 h 3394870"/>
                <a:gd name="connsiteX15" fmla="*/ 542938 w 1806746"/>
                <a:gd name="connsiteY15" fmla="*/ 3394870 h 3394870"/>
                <a:gd name="connsiteX16" fmla="*/ 306407 w 1806746"/>
                <a:gd name="connsiteY16" fmla="*/ 3389213 h 3394870"/>
                <a:gd name="connsiteX17" fmla="*/ 6363 w 1806746"/>
                <a:gd name="connsiteY17" fmla="*/ 3089169 h 3394870"/>
                <a:gd name="connsiteX18" fmla="*/ 13 w 1806746"/>
                <a:gd name="connsiteY18" fmla="*/ 2459039 h 3394870"/>
                <a:gd name="connsiteX19" fmla="*/ 4775 w 1806746"/>
                <a:gd name="connsiteY19" fmla="*/ 1025526 h 3394870"/>
                <a:gd name="connsiteX20" fmla="*/ 6363 w 1806746"/>
                <a:gd name="connsiteY20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101850 h 3394870"/>
                <a:gd name="connsiteX10" fmla="*/ 1805000 w 1806746"/>
                <a:gd name="connsiteY10" fmla="*/ 2600326 h 3394870"/>
                <a:gd name="connsiteX11" fmla="*/ 1806588 w 1806746"/>
                <a:gd name="connsiteY11" fmla="*/ 3089169 h 3394870"/>
                <a:gd name="connsiteX12" fmla="*/ 1506544 w 1806746"/>
                <a:gd name="connsiteY12" fmla="*/ 3389213 h 3394870"/>
                <a:gd name="connsiteX13" fmla="*/ 1240644 w 1806746"/>
                <a:gd name="connsiteY13" fmla="*/ 3390106 h 3394870"/>
                <a:gd name="connsiteX14" fmla="*/ 878694 w 1806746"/>
                <a:gd name="connsiteY14" fmla="*/ 3390106 h 3394870"/>
                <a:gd name="connsiteX15" fmla="*/ 714388 w 1806746"/>
                <a:gd name="connsiteY15" fmla="*/ 3392488 h 3394870"/>
                <a:gd name="connsiteX16" fmla="*/ 542938 w 1806746"/>
                <a:gd name="connsiteY16" fmla="*/ 3394870 h 3394870"/>
                <a:gd name="connsiteX17" fmla="*/ 306407 w 1806746"/>
                <a:gd name="connsiteY17" fmla="*/ 3389213 h 3394870"/>
                <a:gd name="connsiteX18" fmla="*/ 6363 w 1806746"/>
                <a:gd name="connsiteY18" fmla="*/ 3089169 h 3394870"/>
                <a:gd name="connsiteX19" fmla="*/ 13 w 1806746"/>
                <a:gd name="connsiteY19" fmla="*/ 2459039 h 3394870"/>
                <a:gd name="connsiteX20" fmla="*/ 4775 w 1806746"/>
                <a:gd name="connsiteY20" fmla="*/ 1025526 h 3394870"/>
                <a:gd name="connsiteX21" fmla="*/ 6363 w 1806746"/>
                <a:gd name="connsiteY21" fmla="*/ 304807 h 3394870"/>
                <a:gd name="connsiteX0" fmla="*/ 6363 w 1827019"/>
                <a:gd name="connsiteY0" fmla="*/ 304807 h 3394870"/>
                <a:gd name="connsiteX1" fmla="*/ 306407 w 1827019"/>
                <a:gd name="connsiteY1" fmla="*/ 4763 h 3394870"/>
                <a:gd name="connsiteX2" fmla="*/ 598500 w 1827019"/>
                <a:gd name="connsiteY2" fmla="*/ 3175 h 3394870"/>
                <a:gd name="connsiteX3" fmla="*/ 839800 w 1827019"/>
                <a:gd name="connsiteY3" fmla="*/ 3175 h 3394870"/>
                <a:gd name="connsiteX4" fmla="*/ 1077925 w 1827019"/>
                <a:gd name="connsiteY4" fmla="*/ 0 h 3394870"/>
                <a:gd name="connsiteX5" fmla="*/ 1322400 w 1827019"/>
                <a:gd name="connsiteY5" fmla="*/ 3176 h 3394870"/>
                <a:gd name="connsiteX6" fmla="*/ 1506544 w 1827019"/>
                <a:gd name="connsiteY6" fmla="*/ 4763 h 3394870"/>
                <a:gd name="connsiteX7" fmla="*/ 1806588 w 1827019"/>
                <a:gd name="connsiteY7" fmla="*/ 304807 h 3394870"/>
                <a:gd name="connsiteX8" fmla="*/ 1800238 w 1827019"/>
                <a:gd name="connsiteY8" fmla="*/ 1073150 h 3394870"/>
                <a:gd name="connsiteX9" fmla="*/ 1800238 w 1827019"/>
                <a:gd name="connsiteY9" fmla="*/ 1663701 h 3394870"/>
                <a:gd name="connsiteX10" fmla="*/ 1805000 w 1827019"/>
                <a:gd name="connsiteY10" fmla="*/ 2101850 h 3394870"/>
                <a:gd name="connsiteX11" fmla="*/ 1805000 w 1827019"/>
                <a:gd name="connsiteY11" fmla="*/ 2600326 h 3394870"/>
                <a:gd name="connsiteX12" fmla="*/ 1806588 w 1827019"/>
                <a:gd name="connsiteY12" fmla="*/ 3089169 h 3394870"/>
                <a:gd name="connsiteX13" fmla="*/ 1506544 w 1827019"/>
                <a:gd name="connsiteY13" fmla="*/ 3389213 h 3394870"/>
                <a:gd name="connsiteX14" fmla="*/ 1240644 w 1827019"/>
                <a:gd name="connsiteY14" fmla="*/ 3390106 h 3394870"/>
                <a:gd name="connsiteX15" fmla="*/ 878694 w 1827019"/>
                <a:gd name="connsiteY15" fmla="*/ 3390106 h 3394870"/>
                <a:gd name="connsiteX16" fmla="*/ 714388 w 1827019"/>
                <a:gd name="connsiteY16" fmla="*/ 3392488 h 3394870"/>
                <a:gd name="connsiteX17" fmla="*/ 542938 w 1827019"/>
                <a:gd name="connsiteY17" fmla="*/ 3394870 h 3394870"/>
                <a:gd name="connsiteX18" fmla="*/ 306407 w 1827019"/>
                <a:gd name="connsiteY18" fmla="*/ 3389213 h 3394870"/>
                <a:gd name="connsiteX19" fmla="*/ 6363 w 1827019"/>
                <a:gd name="connsiteY19" fmla="*/ 3089169 h 3394870"/>
                <a:gd name="connsiteX20" fmla="*/ 13 w 1827019"/>
                <a:gd name="connsiteY20" fmla="*/ 2459039 h 3394870"/>
                <a:gd name="connsiteX21" fmla="*/ 4775 w 1827019"/>
                <a:gd name="connsiteY21" fmla="*/ 1025526 h 3394870"/>
                <a:gd name="connsiteX22" fmla="*/ 6363 w 1827019"/>
                <a:gd name="connsiteY22" fmla="*/ 304807 h 3394870"/>
                <a:gd name="connsiteX0" fmla="*/ 6363 w 1806588"/>
                <a:gd name="connsiteY0" fmla="*/ 304807 h 3394870"/>
                <a:gd name="connsiteX1" fmla="*/ 306407 w 1806588"/>
                <a:gd name="connsiteY1" fmla="*/ 4763 h 3394870"/>
                <a:gd name="connsiteX2" fmla="*/ 598500 w 1806588"/>
                <a:gd name="connsiteY2" fmla="*/ 3175 h 3394870"/>
                <a:gd name="connsiteX3" fmla="*/ 839800 w 1806588"/>
                <a:gd name="connsiteY3" fmla="*/ 3175 h 3394870"/>
                <a:gd name="connsiteX4" fmla="*/ 1077925 w 1806588"/>
                <a:gd name="connsiteY4" fmla="*/ 0 h 3394870"/>
                <a:gd name="connsiteX5" fmla="*/ 1322400 w 1806588"/>
                <a:gd name="connsiteY5" fmla="*/ 3176 h 3394870"/>
                <a:gd name="connsiteX6" fmla="*/ 1506544 w 1806588"/>
                <a:gd name="connsiteY6" fmla="*/ 4763 h 3394870"/>
                <a:gd name="connsiteX7" fmla="*/ 1806588 w 1806588"/>
                <a:gd name="connsiteY7" fmla="*/ 304807 h 3394870"/>
                <a:gd name="connsiteX8" fmla="*/ 1800238 w 1806588"/>
                <a:gd name="connsiteY8" fmla="*/ 1073150 h 3394870"/>
                <a:gd name="connsiteX9" fmla="*/ 1800238 w 1806588"/>
                <a:gd name="connsiteY9" fmla="*/ 1663701 h 3394870"/>
                <a:gd name="connsiteX10" fmla="*/ 1805000 w 1806588"/>
                <a:gd name="connsiteY10" fmla="*/ 2101850 h 3394870"/>
                <a:gd name="connsiteX11" fmla="*/ 1805000 w 1806588"/>
                <a:gd name="connsiteY11" fmla="*/ 2600326 h 3394870"/>
                <a:gd name="connsiteX12" fmla="*/ 1806588 w 1806588"/>
                <a:gd name="connsiteY12" fmla="*/ 3089169 h 3394870"/>
                <a:gd name="connsiteX13" fmla="*/ 1506544 w 1806588"/>
                <a:gd name="connsiteY13" fmla="*/ 3389213 h 3394870"/>
                <a:gd name="connsiteX14" fmla="*/ 1240644 w 1806588"/>
                <a:gd name="connsiteY14" fmla="*/ 3390106 h 3394870"/>
                <a:gd name="connsiteX15" fmla="*/ 878694 w 1806588"/>
                <a:gd name="connsiteY15" fmla="*/ 3390106 h 3394870"/>
                <a:gd name="connsiteX16" fmla="*/ 714388 w 1806588"/>
                <a:gd name="connsiteY16" fmla="*/ 3392488 h 3394870"/>
                <a:gd name="connsiteX17" fmla="*/ 542938 w 1806588"/>
                <a:gd name="connsiteY17" fmla="*/ 3394870 h 3394870"/>
                <a:gd name="connsiteX18" fmla="*/ 306407 w 1806588"/>
                <a:gd name="connsiteY18" fmla="*/ 3389213 h 3394870"/>
                <a:gd name="connsiteX19" fmla="*/ 6363 w 1806588"/>
                <a:gd name="connsiteY19" fmla="*/ 3089169 h 3394870"/>
                <a:gd name="connsiteX20" fmla="*/ 13 w 1806588"/>
                <a:gd name="connsiteY20" fmla="*/ 2459039 h 3394870"/>
                <a:gd name="connsiteX21" fmla="*/ 4775 w 1806588"/>
                <a:gd name="connsiteY21" fmla="*/ 1025526 h 3394870"/>
                <a:gd name="connsiteX22" fmla="*/ 6363 w 1806588"/>
                <a:gd name="connsiteY22" fmla="*/ 304807 h 3394870"/>
                <a:gd name="connsiteX0" fmla="*/ 6362 w 1806587"/>
                <a:gd name="connsiteY0" fmla="*/ 304807 h 3394870"/>
                <a:gd name="connsiteX1" fmla="*/ 306406 w 1806587"/>
                <a:gd name="connsiteY1" fmla="*/ 4763 h 3394870"/>
                <a:gd name="connsiteX2" fmla="*/ 598499 w 1806587"/>
                <a:gd name="connsiteY2" fmla="*/ 3175 h 3394870"/>
                <a:gd name="connsiteX3" fmla="*/ 839799 w 1806587"/>
                <a:gd name="connsiteY3" fmla="*/ 3175 h 3394870"/>
                <a:gd name="connsiteX4" fmla="*/ 1077924 w 1806587"/>
                <a:gd name="connsiteY4" fmla="*/ 0 h 3394870"/>
                <a:gd name="connsiteX5" fmla="*/ 1322399 w 1806587"/>
                <a:gd name="connsiteY5" fmla="*/ 3176 h 3394870"/>
                <a:gd name="connsiteX6" fmla="*/ 1506543 w 1806587"/>
                <a:gd name="connsiteY6" fmla="*/ 4763 h 3394870"/>
                <a:gd name="connsiteX7" fmla="*/ 1806587 w 1806587"/>
                <a:gd name="connsiteY7" fmla="*/ 304807 h 3394870"/>
                <a:gd name="connsiteX8" fmla="*/ 1800237 w 1806587"/>
                <a:gd name="connsiteY8" fmla="*/ 1073150 h 3394870"/>
                <a:gd name="connsiteX9" fmla="*/ 1800237 w 1806587"/>
                <a:gd name="connsiteY9" fmla="*/ 1663701 h 3394870"/>
                <a:gd name="connsiteX10" fmla="*/ 1804999 w 1806587"/>
                <a:gd name="connsiteY10" fmla="*/ 2101850 h 3394870"/>
                <a:gd name="connsiteX11" fmla="*/ 1804999 w 1806587"/>
                <a:gd name="connsiteY11" fmla="*/ 2600326 h 3394870"/>
                <a:gd name="connsiteX12" fmla="*/ 1806587 w 1806587"/>
                <a:gd name="connsiteY12" fmla="*/ 3089169 h 3394870"/>
                <a:gd name="connsiteX13" fmla="*/ 1506543 w 1806587"/>
                <a:gd name="connsiteY13" fmla="*/ 3389213 h 3394870"/>
                <a:gd name="connsiteX14" fmla="*/ 1240643 w 1806587"/>
                <a:gd name="connsiteY14" fmla="*/ 3390106 h 3394870"/>
                <a:gd name="connsiteX15" fmla="*/ 878693 w 1806587"/>
                <a:gd name="connsiteY15" fmla="*/ 3390106 h 3394870"/>
                <a:gd name="connsiteX16" fmla="*/ 714387 w 1806587"/>
                <a:gd name="connsiteY16" fmla="*/ 3392488 h 3394870"/>
                <a:gd name="connsiteX17" fmla="*/ 542937 w 1806587"/>
                <a:gd name="connsiteY17" fmla="*/ 3394870 h 3394870"/>
                <a:gd name="connsiteX18" fmla="*/ 306406 w 1806587"/>
                <a:gd name="connsiteY18" fmla="*/ 3389213 h 3394870"/>
                <a:gd name="connsiteX19" fmla="*/ 6362 w 1806587"/>
                <a:gd name="connsiteY19" fmla="*/ 3089169 h 3394870"/>
                <a:gd name="connsiteX20" fmla="*/ 12 w 1806587"/>
                <a:gd name="connsiteY20" fmla="*/ 2459039 h 3394870"/>
                <a:gd name="connsiteX21" fmla="*/ 4774 w 1806587"/>
                <a:gd name="connsiteY21" fmla="*/ 1720850 h 3394870"/>
                <a:gd name="connsiteX22" fmla="*/ 4774 w 1806587"/>
                <a:gd name="connsiteY22" fmla="*/ 1025526 h 3394870"/>
                <a:gd name="connsiteX23" fmla="*/ 6362 w 1806587"/>
                <a:gd name="connsiteY23" fmla="*/ 304807 h 3394870"/>
                <a:gd name="connsiteX0" fmla="*/ 24401 w 1824626"/>
                <a:gd name="connsiteY0" fmla="*/ 304807 h 3394870"/>
                <a:gd name="connsiteX1" fmla="*/ 324445 w 1824626"/>
                <a:gd name="connsiteY1" fmla="*/ 4763 h 3394870"/>
                <a:gd name="connsiteX2" fmla="*/ 616538 w 1824626"/>
                <a:gd name="connsiteY2" fmla="*/ 3175 h 3394870"/>
                <a:gd name="connsiteX3" fmla="*/ 857838 w 1824626"/>
                <a:gd name="connsiteY3" fmla="*/ 3175 h 3394870"/>
                <a:gd name="connsiteX4" fmla="*/ 1095963 w 1824626"/>
                <a:gd name="connsiteY4" fmla="*/ 0 h 3394870"/>
                <a:gd name="connsiteX5" fmla="*/ 1340438 w 1824626"/>
                <a:gd name="connsiteY5" fmla="*/ 3176 h 3394870"/>
                <a:gd name="connsiteX6" fmla="*/ 1524582 w 1824626"/>
                <a:gd name="connsiteY6" fmla="*/ 4763 h 3394870"/>
                <a:gd name="connsiteX7" fmla="*/ 1824626 w 1824626"/>
                <a:gd name="connsiteY7" fmla="*/ 304807 h 3394870"/>
                <a:gd name="connsiteX8" fmla="*/ 1818276 w 1824626"/>
                <a:gd name="connsiteY8" fmla="*/ 1073150 h 3394870"/>
                <a:gd name="connsiteX9" fmla="*/ 1818276 w 1824626"/>
                <a:gd name="connsiteY9" fmla="*/ 1663701 h 3394870"/>
                <a:gd name="connsiteX10" fmla="*/ 1823038 w 1824626"/>
                <a:gd name="connsiteY10" fmla="*/ 2101850 h 3394870"/>
                <a:gd name="connsiteX11" fmla="*/ 1823038 w 1824626"/>
                <a:gd name="connsiteY11" fmla="*/ 2600326 h 3394870"/>
                <a:gd name="connsiteX12" fmla="*/ 1824626 w 1824626"/>
                <a:gd name="connsiteY12" fmla="*/ 3089169 h 3394870"/>
                <a:gd name="connsiteX13" fmla="*/ 1524582 w 1824626"/>
                <a:gd name="connsiteY13" fmla="*/ 3389213 h 3394870"/>
                <a:gd name="connsiteX14" fmla="*/ 1258682 w 1824626"/>
                <a:gd name="connsiteY14" fmla="*/ 3390106 h 3394870"/>
                <a:gd name="connsiteX15" fmla="*/ 896732 w 1824626"/>
                <a:gd name="connsiteY15" fmla="*/ 3390106 h 3394870"/>
                <a:gd name="connsiteX16" fmla="*/ 732426 w 1824626"/>
                <a:gd name="connsiteY16" fmla="*/ 3392488 h 3394870"/>
                <a:gd name="connsiteX17" fmla="*/ 560976 w 1824626"/>
                <a:gd name="connsiteY17" fmla="*/ 3394870 h 3394870"/>
                <a:gd name="connsiteX18" fmla="*/ 324445 w 1824626"/>
                <a:gd name="connsiteY18" fmla="*/ 3389213 h 3394870"/>
                <a:gd name="connsiteX19" fmla="*/ 24401 w 1824626"/>
                <a:gd name="connsiteY19" fmla="*/ 3089169 h 3394870"/>
                <a:gd name="connsiteX20" fmla="*/ 18051 w 1824626"/>
                <a:gd name="connsiteY20" fmla="*/ 2459039 h 3394870"/>
                <a:gd name="connsiteX21" fmla="*/ 22813 w 1824626"/>
                <a:gd name="connsiteY21" fmla="*/ 1720850 h 3394870"/>
                <a:gd name="connsiteX22" fmla="*/ 22813 w 1824626"/>
                <a:gd name="connsiteY22" fmla="*/ 1025526 h 3394870"/>
                <a:gd name="connsiteX23" fmla="*/ 18051 w 1824626"/>
                <a:gd name="connsiteY23" fmla="*/ 701675 h 3394870"/>
                <a:gd name="connsiteX24" fmla="*/ 24401 w 1824626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1720850 h 3394870"/>
                <a:gd name="connsiteX22" fmla="*/ 4825 w 1806638"/>
                <a:gd name="connsiteY22" fmla="*/ 1025526 h 3394870"/>
                <a:gd name="connsiteX23" fmla="*/ 63 w 1806638"/>
                <a:gd name="connsiteY23" fmla="*/ 701675 h 3394870"/>
                <a:gd name="connsiteX24" fmla="*/ 6413 w 1806638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2087563 h 3394870"/>
                <a:gd name="connsiteX22" fmla="*/ 4825 w 1806638"/>
                <a:gd name="connsiteY22" fmla="*/ 1720850 h 3394870"/>
                <a:gd name="connsiteX23" fmla="*/ 4825 w 1806638"/>
                <a:gd name="connsiteY23" fmla="*/ 1025526 h 3394870"/>
                <a:gd name="connsiteX24" fmla="*/ 63 w 1806638"/>
                <a:gd name="connsiteY24" fmla="*/ 701675 h 3394870"/>
                <a:gd name="connsiteX25" fmla="*/ 6413 w 1806638"/>
                <a:gd name="connsiteY25" fmla="*/ 304807 h 3394870"/>
                <a:gd name="connsiteX0" fmla="*/ 22521 w 1822746"/>
                <a:gd name="connsiteY0" fmla="*/ 304807 h 3394870"/>
                <a:gd name="connsiteX1" fmla="*/ 322565 w 1822746"/>
                <a:gd name="connsiteY1" fmla="*/ 4763 h 3394870"/>
                <a:gd name="connsiteX2" fmla="*/ 614658 w 1822746"/>
                <a:gd name="connsiteY2" fmla="*/ 3175 h 3394870"/>
                <a:gd name="connsiteX3" fmla="*/ 855958 w 1822746"/>
                <a:gd name="connsiteY3" fmla="*/ 3175 h 3394870"/>
                <a:gd name="connsiteX4" fmla="*/ 1094083 w 1822746"/>
                <a:gd name="connsiteY4" fmla="*/ 0 h 3394870"/>
                <a:gd name="connsiteX5" fmla="*/ 1338558 w 1822746"/>
                <a:gd name="connsiteY5" fmla="*/ 3176 h 3394870"/>
                <a:gd name="connsiteX6" fmla="*/ 1522702 w 1822746"/>
                <a:gd name="connsiteY6" fmla="*/ 4763 h 3394870"/>
                <a:gd name="connsiteX7" fmla="*/ 1822746 w 1822746"/>
                <a:gd name="connsiteY7" fmla="*/ 304807 h 3394870"/>
                <a:gd name="connsiteX8" fmla="*/ 1816396 w 1822746"/>
                <a:gd name="connsiteY8" fmla="*/ 1073150 h 3394870"/>
                <a:gd name="connsiteX9" fmla="*/ 1816396 w 1822746"/>
                <a:gd name="connsiteY9" fmla="*/ 1663701 h 3394870"/>
                <a:gd name="connsiteX10" fmla="*/ 1821158 w 1822746"/>
                <a:gd name="connsiteY10" fmla="*/ 2101850 h 3394870"/>
                <a:gd name="connsiteX11" fmla="*/ 1821158 w 1822746"/>
                <a:gd name="connsiteY11" fmla="*/ 2600326 h 3394870"/>
                <a:gd name="connsiteX12" fmla="*/ 1822746 w 1822746"/>
                <a:gd name="connsiteY12" fmla="*/ 3089169 h 3394870"/>
                <a:gd name="connsiteX13" fmla="*/ 1522702 w 1822746"/>
                <a:gd name="connsiteY13" fmla="*/ 3389213 h 3394870"/>
                <a:gd name="connsiteX14" fmla="*/ 1256802 w 1822746"/>
                <a:gd name="connsiteY14" fmla="*/ 3390106 h 3394870"/>
                <a:gd name="connsiteX15" fmla="*/ 894852 w 1822746"/>
                <a:gd name="connsiteY15" fmla="*/ 3390106 h 3394870"/>
                <a:gd name="connsiteX16" fmla="*/ 730546 w 1822746"/>
                <a:gd name="connsiteY16" fmla="*/ 3392488 h 3394870"/>
                <a:gd name="connsiteX17" fmla="*/ 559096 w 1822746"/>
                <a:gd name="connsiteY17" fmla="*/ 3394870 h 3394870"/>
                <a:gd name="connsiteX18" fmla="*/ 322565 w 1822746"/>
                <a:gd name="connsiteY18" fmla="*/ 3389213 h 3394870"/>
                <a:gd name="connsiteX19" fmla="*/ 22521 w 1822746"/>
                <a:gd name="connsiteY19" fmla="*/ 3089169 h 3394870"/>
                <a:gd name="connsiteX20" fmla="*/ 20933 w 1822746"/>
                <a:gd name="connsiteY20" fmla="*/ 2782888 h 3394870"/>
                <a:gd name="connsiteX21" fmla="*/ 16171 w 1822746"/>
                <a:gd name="connsiteY21" fmla="*/ 2459039 h 3394870"/>
                <a:gd name="connsiteX22" fmla="*/ 20933 w 1822746"/>
                <a:gd name="connsiteY22" fmla="*/ 2087563 h 3394870"/>
                <a:gd name="connsiteX23" fmla="*/ 20933 w 1822746"/>
                <a:gd name="connsiteY23" fmla="*/ 1720850 h 3394870"/>
                <a:gd name="connsiteX24" fmla="*/ 20933 w 1822746"/>
                <a:gd name="connsiteY24" fmla="*/ 1025526 h 3394870"/>
                <a:gd name="connsiteX25" fmla="*/ 16171 w 1822746"/>
                <a:gd name="connsiteY25" fmla="*/ 701675 h 3394870"/>
                <a:gd name="connsiteX26" fmla="*/ 22521 w 1822746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63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147700 w 1806638"/>
                <a:gd name="connsiteY22" fmla="*/ 2087564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5072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41503 h 3431566"/>
                <a:gd name="connsiteX1" fmla="*/ 306457 w 1806638"/>
                <a:gd name="connsiteY1" fmla="*/ 41459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48643 w 1806638"/>
                <a:gd name="connsiteY5" fmla="*/ 7973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0694 w 1806638"/>
                <a:gd name="connsiteY14" fmla="*/ 3426802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7838 w 1806638"/>
                <a:gd name="connsiteY14" fmla="*/ 334705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50220 w 1806638"/>
                <a:gd name="connsiteY14" fmla="*/ 338692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25901"/>
                <a:gd name="connsiteY0" fmla="*/ 341503 h 3477032"/>
                <a:gd name="connsiteX1" fmla="*/ 306457 w 1825901"/>
                <a:gd name="connsiteY1" fmla="*/ 9561 h 3477032"/>
                <a:gd name="connsiteX2" fmla="*/ 577119 w 1825901"/>
                <a:gd name="connsiteY2" fmla="*/ 0 h 3477032"/>
                <a:gd name="connsiteX3" fmla="*/ 839850 w 1825901"/>
                <a:gd name="connsiteY3" fmla="*/ 71768 h 3477032"/>
                <a:gd name="connsiteX4" fmla="*/ 1077975 w 1825901"/>
                <a:gd name="connsiteY4" fmla="*/ 36696 h 3477032"/>
                <a:gd name="connsiteX5" fmla="*/ 1348643 w 1825901"/>
                <a:gd name="connsiteY5" fmla="*/ 7973 h 3477032"/>
                <a:gd name="connsiteX6" fmla="*/ 1506594 w 1825901"/>
                <a:gd name="connsiteY6" fmla="*/ 41459 h 3477032"/>
                <a:gd name="connsiteX7" fmla="*/ 1806638 w 1825901"/>
                <a:gd name="connsiteY7" fmla="*/ 341503 h 3477032"/>
                <a:gd name="connsiteX8" fmla="*/ 1793144 w 1825901"/>
                <a:gd name="connsiteY8" fmla="*/ 369455 h 3477032"/>
                <a:gd name="connsiteX9" fmla="*/ 1800288 w 1825901"/>
                <a:gd name="connsiteY9" fmla="*/ 1109846 h 3477032"/>
                <a:gd name="connsiteX10" fmla="*/ 1800288 w 1825901"/>
                <a:gd name="connsiteY10" fmla="*/ 1700397 h 3477032"/>
                <a:gd name="connsiteX11" fmla="*/ 1805050 w 1825901"/>
                <a:gd name="connsiteY11" fmla="*/ 2138546 h 3477032"/>
                <a:gd name="connsiteX12" fmla="*/ 1805050 w 1825901"/>
                <a:gd name="connsiteY12" fmla="*/ 2637022 h 3477032"/>
                <a:gd name="connsiteX13" fmla="*/ 1806638 w 1825901"/>
                <a:gd name="connsiteY13" fmla="*/ 3125865 h 3477032"/>
                <a:gd name="connsiteX14" fmla="*/ 1506594 w 1825901"/>
                <a:gd name="connsiteY14" fmla="*/ 3425909 h 3477032"/>
                <a:gd name="connsiteX15" fmla="*/ 1250220 w 1825901"/>
                <a:gd name="connsiteY15" fmla="*/ 3386927 h 3477032"/>
                <a:gd name="connsiteX16" fmla="*/ 878744 w 1825901"/>
                <a:gd name="connsiteY16" fmla="*/ 3426802 h 3477032"/>
                <a:gd name="connsiteX17" fmla="*/ 714438 w 1825901"/>
                <a:gd name="connsiteY17" fmla="*/ 3477032 h 3477032"/>
                <a:gd name="connsiteX18" fmla="*/ 542988 w 1825901"/>
                <a:gd name="connsiteY18" fmla="*/ 3431566 h 3477032"/>
                <a:gd name="connsiteX19" fmla="*/ 306457 w 1825901"/>
                <a:gd name="connsiteY19" fmla="*/ 3425909 h 3477032"/>
                <a:gd name="connsiteX20" fmla="*/ 6413 w 1825901"/>
                <a:gd name="connsiteY20" fmla="*/ 3125865 h 3477032"/>
                <a:gd name="connsiteX21" fmla="*/ 4825 w 1825901"/>
                <a:gd name="connsiteY21" fmla="*/ 2819584 h 3477032"/>
                <a:gd name="connsiteX22" fmla="*/ 7207 w 1825901"/>
                <a:gd name="connsiteY22" fmla="*/ 2495735 h 3477032"/>
                <a:gd name="connsiteX23" fmla="*/ 2444 w 1825901"/>
                <a:gd name="connsiteY23" fmla="*/ 2108313 h 3477032"/>
                <a:gd name="connsiteX24" fmla="*/ 4825 w 1825901"/>
                <a:gd name="connsiteY24" fmla="*/ 1757546 h 3477032"/>
                <a:gd name="connsiteX25" fmla="*/ 4825 w 1825901"/>
                <a:gd name="connsiteY25" fmla="*/ 1062222 h 3477032"/>
                <a:gd name="connsiteX26" fmla="*/ 63 w 1825901"/>
                <a:gd name="connsiteY26" fmla="*/ 738371 h 3477032"/>
                <a:gd name="connsiteX27" fmla="*/ 6413 w 1825901"/>
                <a:gd name="connsiteY27" fmla="*/ 341503 h 3477032"/>
                <a:gd name="connsiteX0" fmla="*/ 6413 w 1827420"/>
                <a:gd name="connsiteY0" fmla="*/ 341503 h 3477032"/>
                <a:gd name="connsiteX1" fmla="*/ 306457 w 1827420"/>
                <a:gd name="connsiteY1" fmla="*/ 9561 h 3477032"/>
                <a:gd name="connsiteX2" fmla="*/ 577119 w 1827420"/>
                <a:gd name="connsiteY2" fmla="*/ 0 h 3477032"/>
                <a:gd name="connsiteX3" fmla="*/ 839850 w 1827420"/>
                <a:gd name="connsiteY3" fmla="*/ 71768 h 3477032"/>
                <a:gd name="connsiteX4" fmla="*/ 1077975 w 1827420"/>
                <a:gd name="connsiteY4" fmla="*/ 36696 h 3477032"/>
                <a:gd name="connsiteX5" fmla="*/ 1348643 w 1827420"/>
                <a:gd name="connsiteY5" fmla="*/ 7973 h 3477032"/>
                <a:gd name="connsiteX6" fmla="*/ 1506594 w 1827420"/>
                <a:gd name="connsiteY6" fmla="*/ 41459 h 3477032"/>
                <a:gd name="connsiteX7" fmla="*/ 1806638 w 1827420"/>
                <a:gd name="connsiteY7" fmla="*/ 341503 h 3477032"/>
                <a:gd name="connsiteX8" fmla="*/ 1800288 w 1827420"/>
                <a:gd name="connsiteY8" fmla="*/ 393376 h 3477032"/>
                <a:gd name="connsiteX9" fmla="*/ 1800288 w 1827420"/>
                <a:gd name="connsiteY9" fmla="*/ 1109846 h 3477032"/>
                <a:gd name="connsiteX10" fmla="*/ 1800288 w 1827420"/>
                <a:gd name="connsiteY10" fmla="*/ 1700397 h 3477032"/>
                <a:gd name="connsiteX11" fmla="*/ 1805050 w 1827420"/>
                <a:gd name="connsiteY11" fmla="*/ 2138546 h 3477032"/>
                <a:gd name="connsiteX12" fmla="*/ 1805050 w 1827420"/>
                <a:gd name="connsiteY12" fmla="*/ 2637022 h 3477032"/>
                <a:gd name="connsiteX13" fmla="*/ 1806638 w 1827420"/>
                <a:gd name="connsiteY13" fmla="*/ 3125865 h 3477032"/>
                <a:gd name="connsiteX14" fmla="*/ 1506594 w 1827420"/>
                <a:gd name="connsiteY14" fmla="*/ 3425909 h 3477032"/>
                <a:gd name="connsiteX15" fmla="*/ 1250220 w 1827420"/>
                <a:gd name="connsiteY15" fmla="*/ 3386927 h 3477032"/>
                <a:gd name="connsiteX16" fmla="*/ 878744 w 1827420"/>
                <a:gd name="connsiteY16" fmla="*/ 3426802 h 3477032"/>
                <a:gd name="connsiteX17" fmla="*/ 714438 w 1827420"/>
                <a:gd name="connsiteY17" fmla="*/ 3477032 h 3477032"/>
                <a:gd name="connsiteX18" fmla="*/ 542988 w 1827420"/>
                <a:gd name="connsiteY18" fmla="*/ 3431566 h 3477032"/>
                <a:gd name="connsiteX19" fmla="*/ 306457 w 1827420"/>
                <a:gd name="connsiteY19" fmla="*/ 3425909 h 3477032"/>
                <a:gd name="connsiteX20" fmla="*/ 6413 w 1827420"/>
                <a:gd name="connsiteY20" fmla="*/ 3125865 h 3477032"/>
                <a:gd name="connsiteX21" fmla="*/ 4825 w 1827420"/>
                <a:gd name="connsiteY21" fmla="*/ 2819584 h 3477032"/>
                <a:gd name="connsiteX22" fmla="*/ 7207 w 1827420"/>
                <a:gd name="connsiteY22" fmla="*/ 2495735 h 3477032"/>
                <a:gd name="connsiteX23" fmla="*/ 2444 w 1827420"/>
                <a:gd name="connsiteY23" fmla="*/ 2108313 h 3477032"/>
                <a:gd name="connsiteX24" fmla="*/ 4825 w 1827420"/>
                <a:gd name="connsiteY24" fmla="*/ 1757546 h 3477032"/>
                <a:gd name="connsiteX25" fmla="*/ 4825 w 1827420"/>
                <a:gd name="connsiteY25" fmla="*/ 1062222 h 3477032"/>
                <a:gd name="connsiteX26" fmla="*/ 63 w 1827420"/>
                <a:gd name="connsiteY26" fmla="*/ 738371 h 3477032"/>
                <a:gd name="connsiteX27" fmla="*/ 6413 w 1827420"/>
                <a:gd name="connsiteY27" fmla="*/ 341503 h 3477032"/>
                <a:gd name="connsiteX0" fmla="*/ 6413 w 1827980"/>
                <a:gd name="connsiteY0" fmla="*/ 341503 h 3477032"/>
                <a:gd name="connsiteX1" fmla="*/ 306457 w 1827980"/>
                <a:gd name="connsiteY1" fmla="*/ 9561 h 3477032"/>
                <a:gd name="connsiteX2" fmla="*/ 577119 w 1827980"/>
                <a:gd name="connsiteY2" fmla="*/ 0 h 3477032"/>
                <a:gd name="connsiteX3" fmla="*/ 839850 w 1827980"/>
                <a:gd name="connsiteY3" fmla="*/ 71768 h 3477032"/>
                <a:gd name="connsiteX4" fmla="*/ 1077975 w 1827980"/>
                <a:gd name="connsiteY4" fmla="*/ 36696 h 3477032"/>
                <a:gd name="connsiteX5" fmla="*/ 1348643 w 1827980"/>
                <a:gd name="connsiteY5" fmla="*/ 7973 h 3477032"/>
                <a:gd name="connsiteX6" fmla="*/ 1506594 w 1827980"/>
                <a:gd name="connsiteY6" fmla="*/ 41459 h 3477032"/>
                <a:gd name="connsiteX7" fmla="*/ 1806638 w 1827980"/>
                <a:gd name="connsiteY7" fmla="*/ 341503 h 3477032"/>
                <a:gd name="connsiteX8" fmla="*/ 1802669 w 1827980"/>
                <a:gd name="connsiteY8" fmla="*/ 520963 h 3477032"/>
                <a:gd name="connsiteX9" fmla="*/ 1800288 w 1827980"/>
                <a:gd name="connsiteY9" fmla="*/ 1109846 h 3477032"/>
                <a:gd name="connsiteX10" fmla="*/ 1800288 w 1827980"/>
                <a:gd name="connsiteY10" fmla="*/ 1700397 h 3477032"/>
                <a:gd name="connsiteX11" fmla="*/ 1805050 w 1827980"/>
                <a:gd name="connsiteY11" fmla="*/ 2138546 h 3477032"/>
                <a:gd name="connsiteX12" fmla="*/ 1805050 w 1827980"/>
                <a:gd name="connsiteY12" fmla="*/ 2637022 h 3477032"/>
                <a:gd name="connsiteX13" fmla="*/ 1806638 w 1827980"/>
                <a:gd name="connsiteY13" fmla="*/ 3125865 h 3477032"/>
                <a:gd name="connsiteX14" fmla="*/ 1506594 w 1827980"/>
                <a:gd name="connsiteY14" fmla="*/ 3425909 h 3477032"/>
                <a:gd name="connsiteX15" fmla="*/ 1250220 w 1827980"/>
                <a:gd name="connsiteY15" fmla="*/ 3386927 h 3477032"/>
                <a:gd name="connsiteX16" fmla="*/ 878744 w 1827980"/>
                <a:gd name="connsiteY16" fmla="*/ 3426802 h 3477032"/>
                <a:gd name="connsiteX17" fmla="*/ 714438 w 1827980"/>
                <a:gd name="connsiteY17" fmla="*/ 3477032 h 3477032"/>
                <a:gd name="connsiteX18" fmla="*/ 542988 w 1827980"/>
                <a:gd name="connsiteY18" fmla="*/ 3431566 h 3477032"/>
                <a:gd name="connsiteX19" fmla="*/ 306457 w 1827980"/>
                <a:gd name="connsiteY19" fmla="*/ 3425909 h 3477032"/>
                <a:gd name="connsiteX20" fmla="*/ 6413 w 1827980"/>
                <a:gd name="connsiteY20" fmla="*/ 3125865 h 3477032"/>
                <a:gd name="connsiteX21" fmla="*/ 4825 w 1827980"/>
                <a:gd name="connsiteY21" fmla="*/ 2819584 h 3477032"/>
                <a:gd name="connsiteX22" fmla="*/ 7207 w 1827980"/>
                <a:gd name="connsiteY22" fmla="*/ 2495735 h 3477032"/>
                <a:gd name="connsiteX23" fmla="*/ 2444 w 1827980"/>
                <a:gd name="connsiteY23" fmla="*/ 2108313 h 3477032"/>
                <a:gd name="connsiteX24" fmla="*/ 4825 w 1827980"/>
                <a:gd name="connsiteY24" fmla="*/ 1757546 h 3477032"/>
                <a:gd name="connsiteX25" fmla="*/ 4825 w 1827980"/>
                <a:gd name="connsiteY25" fmla="*/ 1062222 h 3477032"/>
                <a:gd name="connsiteX26" fmla="*/ 63 w 1827980"/>
                <a:gd name="connsiteY26" fmla="*/ 738371 h 3477032"/>
                <a:gd name="connsiteX27" fmla="*/ 6413 w 1827980"/>
                <a:gd name="connsiteY27" fmla="*/ 341503 h 3477032"/>
                <a:gd name="connsiteX0" fmla="*/ 6413 w 1809416"/>
                <a:gd name="connsiteY0" fmla="*/ 341503 h 3477032"/>
                <a:gd name="connsiteX1" fmla="*/ 306457 w 1809416"/>
                <a:gd name="connsiteY1" fmla="*/ 9561 h 3477032"/>
                <a:gd name="connsiteX2" fmla="*/ 577119 w 1809416"/>
                <a:gd name="connsiteY2" fmla="*/ 0 h 3477032"/>
                <a:gd name="connsiteX3" fmla="*/ 839850 w 1809416"/>
                <a:gd name="connsiteY3" fmla="*/ 71768 h 3477032"/>
                <a:gd name="connsiteX4" fmla="*/ 1077975 w 1809416"/>
                <a:gd name="connsiteY4" fmla="*/ 36696 h 3477032"/>
                <a:gd name="connsiteX5" fmla="*/ 1348643 w 1809416"/>
                <a:gd name="connsiteY5" fmla="*/ 7973 h 3477032"/>
                <a:gd name="connsiteX6" fmla="*/ 1506594 w 1809416"/>
                <a:gd name="connsiteY6" fmla="*/ 41459 h 3477032"/>
                <a:gd name="connsiteX7" fmla="*/ 1778063 w 1809416"/>
                <a:gd name="connsiteY7" fmla="*/ 245812 h 3477032"/>
                <a:gd name="connsiteX8" fmla="*/ 1802669 w 1809416"/>
                <a:gd name="connsiteY8" fmla="*/ 520963 h 3477032"/>
                <a:gd name="connsiteX9" fmla="*/ 1800288 w 1809416"/>
                <a:gd name="connsiteY9" fmla="*/ 1109846 h 3477032"/>
                <a:gd name="connsiteX10" fmla="*/ 1800288 w 1809416"/>
                <a:gd name="connsiteY10" fmla="*/ 1700397 h 3477032"/>
                <a:gd name="connsiteX11" fmla="*/ 1805050 w 1809416"/>
                <a:gd name="connsiteY11" fmla="*/ 2138546 h 3477032"/>
                <a:gd name="connsiteX12" fmla="*/ 1805050 w 1809416"/>
                <a:gd name="connsiteY12" fmla="*/ 2637022 h 3477032"/>
                <a:gd name="connsiteX13" fmla="*/ 1806638 w 1809416"/>
                <a:gd name="connsiteY13" fmla="*/ 3125865 h 3477032"/>
                <a:gd name="connsiteX14" fmla="*/ 1506594 w 1809416"/>
                <a:gd name="connsiteY14" fmla="*/ 3425909 h 3477032"/>
                <a:gd name="connsiteX15" fmla="*/ 1250220 w 1809416"/>
                <a:gd name="connsiteY15" fmla="*/ 3386927 h 3477032"/>
                <a:gd name="connsiteX16" fmla="*/ 878744 w 1809416"/>
                <a:gd name="connsiteY16" fmla="*/ 3426802 h 3477032"/>
                <a:gd name="connsiteX17" fmla="*/ 714438 w 1809416"/>
                <a:gd name="connsiteY17" fmla="*/ 3477032 h 3477032"/>
                <a:gd name="connsiteX18" fmla="*/ 542988 w 1809416"/>
                <a:gd name="connsiteY18" fmla="*/ 3431566 h 3477032"/>
                <a:gd name="connsiteX19" fmla="*/ 306457 w 1809416"/>
                <a:gd name="connsiteY19" fmla="*/ 3425909 h 3477032"/>
                <a:gd name="connsiteX20" fmla="*/ 6413 w 1809416"/>
                <a:gd name="connsiteY20" fmla="*/ 3125865 h 3477032"/>
                <a:gd name="connsiteX21" fmla="*/ 4825 w 1809416"/>
                <a:gd name="connsiteY21" fmla="*/ 2819584 h 3477032"/>
                <a:gd name="connsiteX22" fmla="*/ 7207 w 1809416"/>
                <a:gd name="connsiteY22" fmla="*/ 2495735 h 3477032"/>
                <a:gd name="connsiteX23" fmla="*/ 2444 w 1809416"/>
                <a:gd name="connsiteY23" fmla="*/ 2108313 h 3477032"/>
                <a:gd name="connsiteX24" fmla="*/ 4825 w 1809416"/>
                <a:gd name="connsiteY24" fmla="*/ 1757546 h 3477032"/>
                <a:gd name="connsiteX25" fmla="*/ 4825 w 1809416"/>
                <a:gd name="connsiteY25" fmla="*/ 1062222 h 3477032"/>
                <a:gd name="connsiteX26" fmla="*/ 63 w 1809416"/>
                <a:gd name="connsiteY26" fmla="*/ 738371 h 3477032"/>
                <a:gd name="connsiteX27" fmla="*/ 6413 w 1809416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58698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10315" h="3477032">
                  <a:moveTo>
                    <a:pt x="6413" y="341503"/>
                  </a:moveTo>
                  <a:cubicBezTo>
                    <a:pt x="6413" y="175793"/>
                    <a:pt x="140747" y="9561"/>
                    <a:pt x="306457" y="9561"/>
                  </a:cubicBezTo>
                  <a:lnTo>
                    <a:pt x="577119" y="0"/>
                  </a:lnTo>
                  <a:lnTo>
                    <a:pt x="839850" y="71768"/>
                  </a:lnTo>
                  <a:lnTo>
                    <a:pt x="1077975" y="36696"/>
                  </a:lnTo>
                  <a:lnTo>
                    <a:pt x="1348643" y="7973"/>
                  </a:lnTo>
                  <a:lnTo>
                    <a:pt x="1506594" y="41459"/>
                  </a:lnTo>
                  <a:cubicBezTo>
                    <a:pt x="1672304" y="41459"/>
                    <a:pt x="1754250" y="72130"/>
                    <a:pt x="1778063" y="213916"/>
                  </a:cubicBezTo>
                  <a:cubicBezTo>
                    <a:pt x="1830187" y="324402"/>
                    <a:pt x="1803727" y="392906"/>
                    <a:pt x="1802669" y="520963"/>
                  </a:cubicBezTo>
                  <a:cubicBezTo>
                    <a:pt x="1801611" y="649020"/>
                    <a:pt x="1801082" y="888022"/>
                    <a:pt x="1800288" y="1109846"/>
                  </a:cubicBezTo>
                  <a:cubicBezTo>
                    <a:pt x="1799494" y="1331670"/>
                    <a:pt x="1799494" y="1528947"/>
                    <a:pt x="1800288" y="1700397"/>
                  </a:cubicBezTo>
                  <a:cubicBezTo>
                    <a:pt x="1800023" y="1999904"/>
                    <a:pt x="1804256" y="1982442"/>
                    <a:pt x="1805050" y="2138546"/>
                  </a:cubicBezTo>
                  <a:cubicBezTo>
                    <a:pt x="1805844" y="2294650"/>
                    <a:pt x="1804785" y="2472469"/>
                    <a:pt x="1805050" y="2637022"/>
                  </a:cubicBezTo>
                  <a:cubicBezTo>
                    <a:pt x="1805579" y="2799970"/>
                    <a:pt x="1806109" y="2962917"/>
                    <a:pt x="1806638" y="3125865"/>
                  </a:cubicBezTo>
                  <a:cubicBezTo>
                    <a:pt x="1806638" y="3291575"/>
                    <a:pt x="1672304" y="3425909"/>
                    <a:pt x="1506594" y="3425909"/>
                  </a:cubicBezTo>
                  <a:lnTo>
                    <a:pt x="1250220" y="3440088"/>
                  </a:lnTo>
                  <a:lnTo>
                    <a:pt x="878744" y="3458698"/>
                  </a:lnTo>
                  <a:lnTo>
                    <a:pt x="714438" y="3477032"/>
                  </a:lnTo>
                  <a:lnTo>
                    <a:pt x="542988" y="3431566"/>
                  </a:lnTo>
                  <a:lnTo>
                    <a:pt x="306457" y="3425909"/>
                  </a:lnTo>
                  <a:cubicBezTo>
                    <a:pt x="140747" y="3425909"/>
                    <a:pt x="6413" y="3291575"/>
                    <a:pt x="6413" y="3125865"/>
                  </a:cubicBezTo>
                  <a:cubicBezTo>
                    <a:pt x="-996" y="3005761"/>
                    <a:pt x="5883" y="2924606"/>
                    <a:pt x="4825" y="2819584"/>
                  </a:cubicBezTo>
                  <a:cubicBezTo>
                    <a:pt x="3767" y="2714562"/>
                    <a:pt x="7207" y="2611622"/>
                    <a:pt x="7207" y="2495735"/>
                  </a:cubicBezTo>
                  <a:cubicBezTo>
                    <a:pt x="6942" y="2328801"/>
                    <a:pt x="1650" y="2231344"/>
                    <a:pt x="2444" y="2108313"/>
                  </a:cubicBezTo>
                  <a:cubicBezTo>
                    <a:pt x="3238" y="1985282"/>
                    <a:pt x="4825" y="1934552"/>
                    <a:pt x="4825" y="1757546"/>
                  </a:cubicBezTo>
                  <a:cubicBezTo>
                    <a:pt x="4825" y="1580540"/>
                    <a:pt x="5619" y="1232084"/>
                    <a:pt x="4825" y="1062222"/>
                  </a:cubicBezTo>
                  <a:cubicBezTo>
                    <a:pt x="4031" y="892360"/>
                    <a:pt x="-202" y="858491"/>
                    <a:pt x="63" y="738371"/>
                  </a:cubicBezTo>
                  <a:cubicBezTo>
                    <a:pt x="328" y="618251"/>
                    <a:pt x="-1790" y="462418"/>
                    <a:pt x="6413" y="341503"/>
                  </a:cubicBezTo>
                  <a:close/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anchor="t" anchorCtr="0"/>
            <a:lstStyle/>
            <a:p>
              <a:pPr algn="ctr"/>
              <a:endParaRPr lang="fr-BE" sz="10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OUMMUNICATTION"/>
          <p:cNvGrpSpPr/>
          <p:nvPr/>
        </p:nvGrpSpPr>
        <p:grpSpPr>
          <a:xfrm>
            <a:off x="651702" y="2339226"/>
            <a:ext cx="2833383" cy="1842236"/>
            <a:chOff x="680938" y="2627257"/>
            <a:chExt cx="2833383" cy="1842236"/>
          </a:xfrm>
        </p:grpSpPr>
        <p:sp>
          <p:nvSpPr>
            <p:cNvPr id="87" name="Down Arrow 86"/>
            <p:cNvSpPr/>
            <p:nvPr/>
          </p:nvSpPr>
          <p:spPr>
            <a:xfrm rot="20497852">
              <a:off x="976749" y="2815359"/>
              <a:ext cx="206334" cy="1194477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Down Arrow 87"/>
            <p:cNvSpPr/>
            <p:nvPr/>
          </p:nvSpPr>
          <p:spPr>
            <a:xfrm rot="18591911">
              <a:off x="1876546" y="2456373"/>
              <a:ext cx="206334" cy="1009541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Down Arrow 88"/>
            <p:cNvSpPr/>
            <p:nvPr/>
          </p:nvSpPr>
          <p:spPr>
            <a:xfrm rot="9717416">
              <a:off x="1144747" y="2758819"/>
              <a:ext cx="206334" cy="1210124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Down Arrow 89"/>
            <p:cNvSpPr/>
            <p:nvPr/>
          </p:nvSpPr>
          <p:spPr>
            <a:xfrm rot="14679367">
              <a:off x="2169003" y="3943562"/>
              <a:ext cx="206334" cy="549479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Down Arrow 90"/>
            <p:cNvSpPr/>
            <p:nvPr/>
          </p:nvSpPr>
          <p:spPr>
            <a:xfrm rot="7787663">
              <a:off x="1756264" y="2548913"/>
              <a:ext cx="206334" cy="1020360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Down Arrow 91"/>
            <p:cNvSpPr/>
            <p:nvPr/>
          </p:nvSpPr>
          <p:spPr>
            <a:xfrm rot="3801590">
              <a:off x="2229113" y="4087479"/>
              <a:ext cx="206334" cy="557694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Down Arrow 95"/>
            <p:cNvSpPr/>
            <p:nvPr/>
          </p:nvSpPr>
          <p:spPr>
            <a:xfrm>
              <a:off x="2699792" y="2627257"/>
              <a:ext cx="206334" cy="541685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Down Arrow 96"/>
            <p:cNvSpPr/>
            <p:nvPr/>
          </p:nvSpPr>
          <p:spPr>
            <a:xfrm rot="10800000">
              <a:off x="2555777" y="2632273"/>
              <a:ext cx="206334" cy="519618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Down Arrow 99"/>
            <p:cNvSpPr/>
            <p:nvPr/>
          </p:nvSpPr>
          <p:spPr>
            <a:xfrm rot="19712452">
              <a:off x="680938" y="3402647"/>
              <a:ext cx="206334" cy="675260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Down Arrow 101"/>
            <p:cNvSpPr/>
            <p:nvPr/>
          </p:nvSpPr>
          <p:spPr>
            <a:xfrm rot="1252011">
              <a:off x="3307987" y="2713449"/>
              <a:ext cx="206334" cy="645786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Down Arrow 102"/>
            <p:cNvSpPr/>
            <p:nvPr/>
          </p:nvSpPr>
          <p:spPr>
            <a:xfrm rot="11997562">
              <a:off x="3154613" y="2654022"/>
              <a:ext cx="206334" cy="602899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Internet Access </a:t>
            </a:r>
            <a:r>
              <a:rPr lang="nl-BE" dirty="0" err="1" smtClean="0"/>
              <a:t>Protection</a:t>
            </a:r>
            <a:endParaRPr lang="fr-BE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 rIns="36000" bIns="0"/>
          <a:lstStyle/>
          <a:p>
            <a:fld id="{13B540AB-6939-4937-A918-1D15FF1C7CE3}" type="slidenum">
              <a:rPr lang="nl-BE"/>
              <a:pPr/>
              <a:t>79</a:t>
            </a:fld>
            <a:endParaRPr lang="nl-BE" dirty="0"/>
          </a:p>
        </p:txBody>
      </p:sp>
      <p:pic>
        <p:nvPicPr>
          <p:cNvPr id="184" name="Picture 6" descr="http://www2.psd100.com/ppp/2013/10/0501/security-icon-10050603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4408" y="5652999"/>
            <a:ext cx="787152" cy="78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1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04" grpId="0"/>
      <p:bldP spid="114" grpId="0"/>
      <p:bldP spid="116" grpId="0" animBg="1"/>
      <p:bldP spid="127" grpId="0" animBg="1"/>
      <p:bldP spid="129" grpId="0" animBg="1"/>
      <p:bldP spid="131" grpId="0"/>
      <p:bldP spid="132" grpId="0"/>
      <p:bldP spid="8" grpId="0" animBg="1"/>
      <p:bldP spid="77" grpId="0"/>
      <p:bldP spid="78" grpId="0" animBg="1"/>
      <p:bldP spid="106" grpId="0"/>
      <p:bldP spid="107" grpId="0"/>
      <p:bldP spid="1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JV\RootJV\4 1 presentatie defensie gcloud\credit-squeeze-522549 walle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50" y="8698"/>
            <a:ext cx="9149314" cy="684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79512" y="5589241"/>
            <a:ext cx="8856984" cy="1152128"/>
            <a:chOff x="731915" y="1432"/>
            <a:chExt cx="596482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Rounded Rectangle 9"/>
            <p:cNvSpPr/>
            <p:nvPr/>
          </p:nvSpPr>
          <p:spPr>
            <a:xfrm>
              <a:off x="731915" y="1432"/>
              <a:ext cx="5964824" cy="1091300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763878" y="33395"/>
              <a:ext cx="5900898" cy="10273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3400" dirty="0" err="1" smtClean="0"/>
                <a:t>Hoe</a:t>
              </a:r>
              <a:r>
                <a:rPr lang="fr-BE" sz="3400" dirty="0" smtClean="0"/>
                <a:t> </a:t>
              </a:r>
              <a:r>
                <a:rPr lang="fr-BE" sz="3400" dirty="0" err="1" smtClean="0"/>
                <a:t>kosten</a:t>
              </a:r>
              <a:r>
                <a:rPr lang="fr-BE" sz="3400" dirty="0" smtClean="0"/>
                <a:t> </a:t>
              </a:r>
              <a:r>
                <a:rPr lang="fr-BE" sz="3400" dirty="0" err="1" smtClean="0"/>
                <a:t>beheersen</a:t>
              </a:r>
              <a:r>
                <a:rPr lang="fr-BE" sz="3400" dirty="0" smtClean="0"/>
                <a:t> en</a:t>
              </a:r>
            </a:p>
            <a:p>
              <a:pPr algn="ctr"/>
              <a:r>
                <a:rPr lang="fr-BE" sz="3400" dirty="0" err="1" smtClean="0"/>
                <a:t>toch</a:t>
              </a:r>
              <a:r>
                <a:rPr lang="fr-BE" sz="3400" dirty="0" smtClean="0"/>
                <a:t> </a:t>
              </a:r>
              <a:r>
                <a:rPr lang="fr-BE" sz="3400" dirty="0" err="1" smtClean="0"/>
                <a:t>inspelen</a:t>
              </a:r>
              <a:r>
                <a:rPr lang="fr-BE" sz="3400" dirty="0" smtClean="0"/>
                <a:t> op </a:t>
              </a:r>
              <a:r>
                <a:rPr lang="fr-BE" sz="3400" dirty="0" err="1" smtClean="0"/>
                <a:t>opportuniteiten</a:t>
              </a:r>
              <a:r>
                <a:rPr lang="fr-BE" sz="3400" dirty="0" smtClean="0"/>
                <a:t> ? </a:t>
              </a:r>
              <a:endParaRPr lang="en-GB" sz="3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1957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ShaD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 smtClean="0"/>
              <a:t>Shared</a:t>
            </a:r>
            <a:r>
              <a:rPr lang="fr-BE" dirty="0" smtClean="0"/>
              <a:t> Directory</a:t>
            </a:r>
          </a:p>
          <a:p>
            <a:r>
              <a:rPr lang="fr-BE" dirty="0" err="1" smtClean="0"/>
              <a:t>Basiscomponent</a:t>
            </a:r>
            <a:r>
              <a:rPr lang="fr-BE" dirty="0" smtClean="0"/>
              <a:t> </a:t>
            </a:r>
            <a:r>
              <a:rPr lang="fr-BE" dirty="0" err="1"/>
              <a:t>voor</a:t>
            </a:r>
            <a:r>
              <a:rPr lang="fr-BE" dirty="0"/>
              <a:t> </a:t>
            </a:r>
            <a:r>
              <a:rPr lang="fr-BE" dirty="0" err="1"/>
              <a:t>gedeelde</a:t>
            </a:r>
            <a:r>
              <a:rPr lang="fr-BE" dirty="0"/>
              <a:t> </a:t>
            </a:r>
            <a:r>
              <a:rPr lang="fr-BE" dirty="0" err="1"/>
              <a:t>diensten</a:t>
            </a:r>
            <a:r>
              <a:rPr lang="fr-BE" dirty="0"/>
              <a:t> </a:t>
            </a:r>
            <a:r>
              <a:rPr lang="fr-BE" dirty="0" smtClean="0"/>
              <a:t>(Babelfed, </a:t>
            </a:r>
            <a:r>
              <a:rPr lang="fr-BE" dirty="0" err="1" smtClean="0"/>
              <a:t>VMaaS</a:t>
            </a:r>
            <a:r>
              <a:rPr lang="fr-BE" dirty="0" smtClean="0"/>
              <a:t>, </a:t>
            </a:r>
            <a:r>
              <a:rPr lang="fr-BE" dirty="0" err="1" smtClean="0"/>
              <a:t>Sharepoint</a:t>
            </a:r>
            <a:r>
              <a:rPr lang="fr-BE" dirty="0" smtClean="0"/>
              <a:t>, </a:t>
            </a:r>
            <a:r>
              <a:rPr lang="fr-BE" dirty="0" err="1" smtClean="0"/>
              <a:t>BeConnected</a:t>
            </a:r>
            <a:r>
              <a:rPr lang="fr-BE" dirty="0" smtClean="0"/>
              <a:t>, ...)</a:t>
            </a:r>
            <a:endParaRPr lang="fr-BE" dirty="0"/>
          </a:p>
          <a:p>
            <a:r>
              <a:rPr lang="nl-NL" dirty="0"/>
              <a:t>Authenticatie van gebruiker </a:t>
            </a:r>
            <a:r>
              <a:rPr lang="nl-NL" dirty="0" err="1"/>
              <a:t>ahv</a:t>
            </a:r>
            <a:r>
              <a:rPr lang="nl-NL" dirty="0"/>
              <a:t> </a:t>
            </a:r>
            <a:r>
              <a:rPr lang="nl-NL" dirty="0" err="1"/>
              <a:t>credentials</a:t>
            </a:r>
            <a:r>
              <a:rPr lang="nl-NL" dirty="0"/>
              <a:t> instelling</a:t>
            </a:r>
          </a:p>
          <a:p>
            <a:r>
              <a:rPr lang="nl-NL" dirty="0"/>
              <a:t>Contactgegevens van de gebruiker</a:t>
            </a:r>
          </a:p>
          <a:p>
            <a:r>
              <a:rPr lang="fr-BE" dirty="0" err="1"/>
              <a:t>Instellingen</a:t>
            </a:r>
            <a:r>
              <a:rPr lang="fr-BE" dirty="0"/>
              <a:t> </a:t>
            </a:r>
            <a:r>
              <a:rPr lang="fr-BE" dirty="0" err="1"/>
              <a:t>blijven</a:t>
            </a:r>
            <a:r>
              <a:rPr lang="fr-BE" dirty="0"/>
              <a:t> </a:t>
            </a:r>
            <a:r>
              <a:rPr lang="fr-BE" dirty="0" err="1"/>
              <a:t>eigenaar</a:t>
            </a:r>
            <a:r>
              <a:rPr lang="fr-BE" dirty="0"/>
              <a:t> en </a:t>
            </a:r>
            <a:r>
              <a:rPr lang="fr-BE" dirty="0" err="1"/>
              <a:t>beheerder</a:t>
            </a:r>
            <a:r>
              <a:rPr lang="fr-BE" dirty="0"/>
              <a:t> van hun </a:t>
            </a:r>
            <a:r>
              <a:rPr lang="fr-BE" dirty="0" err="1"/>
              <a:t>gegevens</a:t>
            </a:r>
            <a:endParaRPr lang="fr-BE" dirty="0"/>
          </a:p>
          <a:p>
            <a:endParaRPr lang="fr-BE" dirty="0"/>
          </a:p>
        </p:txBody>
      </p:sp>
      <p:sp>
        <p:nvSpPr>
          <p:cNvPr id="5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 rIns="36000" bIns="0"/>
          <a:lstStyle/>
          <a:p>
            <a:fld id="{13B540AB-6939-4937-A918-1D15FF1C7CE3}" type="slidenum">
              <a:rPr lang="nl-BE"/>
              <a:pPr/>
              <a:t>80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408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ITSM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Helpdesk</a:t>
            </a:r>
            <a:r>
              <a:rPr lang="fr-BE" dirty="0"/>
              <a:t>, </a:t>
            </a:r>
            <a:r>
              <a:rPr lang="fr-BE" dirty="0" err="1"/>
              <a:t>ticketing</a:t>
            </a:r>
            <a:r>
              <a:rPr lang="fr-BE" dirty="0"/>
              <a:t> en </a:t>
            </a:r>
            <a:r>
              <a:rPr lang="fr-BE" dirty="0" err="1"/>
              <a:t>algemene</a:t>
            </a:r>
            <a:r>
              <a:rPr lang="fr-BE" dirty="0"/>
              <a:t> </a:t>
            </a:r>
            <a:r>
              <a:rPr lang="fr-BE" dirty="0" err="1"/>
              <a:t>technische</a:t>
            </a:r>
            <a:r>
              <a:rPr lang="fr-BE" dirty="0"/>
              <a:t> </a:t>
            </a:r>
            <a:r>
              <a:rPr lang="fr-BE" dirty="0" err="1"/>
              <a:t>ondersteuning</a:t>
            </a:r>
            <a:r>
              <a:rPr lang="fr-BE" dirty="0"/>
              <a:t> van ITIL-</a:t>
            </a:r>
            <a:r>
              <a:rPr lang="fr-BE" dirty="0" err="1"/>
              <a:t>processen</a:t>
            </a:r>
            <a:r>
              <a:rPr lang="fr-BE" dirty="0"/>
              <a:t> (</a:t>
            </a:r>
            <a:r>
              <a:rPr lang="fr-BE" dirty="0" err="1"/>
              <a:t>incidentmanagement</a:t>
            </a:r>
            <a:r>
              <a:rPr lang="fr-BE" dirty="0"/>
              <a:t> en CRM/</a:t>
            </a:r>
            <a:r>
              <a:rPr lang="fr-BE" dirty="0" err="1"/>
              <a:t>ondersteuning</a:t>
            </a:r>
            <a:r>
              <a:rPr lang="fr-BE" dirty="0"/>
              <a:t> call </a:t>
            </a:r>
            <a:r>
              <a:rPr lang="fr-BE" dirty="0" err="1"/>
              <a:t>centers</a:t>
            </a:r>
            <a:r>
              <a:rPr lang="fr-BE" dirty="0" smtClean="0"/>
              <a:t>)</a:t>
            </a:r>
          </a:p>
          <a:p>
            <a:endParaRPr lang="nl-BE" dirty="0" smtClean="0"/>
          </a:p>
          <a:p>
            <a:r>
              <a:rPr lang="nl-BE" dirty="0" smtClean="0"/>
              <a:t>Centrale instantie (uitwisseling van </a:t>
            </a:r>
            <a:r>
              <a:rPr lang="nl-BE" dirty="0" err="1" smtClean="0"/>
              <a:t>ticketten</a:t>
            </a:r>
            <a:r>
              <a:rPr lang="nl-BE" dirty="0" smtClean="0"/>
              <a:t>) of eigen instantie</a:t>
            </a:r>
            <a:endParaRPr lang="fr-BE" dirty="0"/>
          </a:p>
          <a:p>
            <a:endParaRPr lang="fr-BE" dirty="0" smtClean="0"/>
          </a:p>
          <a:p>
            <a:r>
              <a:rPr lang="fr-BE" dirty="0" err="1" smtClean="0"/>
              <a:t>SaaS-oplossing</a:t>
            </a:r>
            <a:r>
              <a:rPr lang="fr-BE" dirty="0" smtClean="0"/>
              <a:t> </a:t>
            </a:r>
            <a:r>
              <a:rPr lang="fr-BE" dirty="0"/>
              <a:t>(</a:t>
            </a:r>
            <a:r>
              <a:rPr lang="fr-BE" dirty="0" err="1"/>
              <a:t>ServiceNow</a:t>
            </a:r>
            <a:r>
              <a:rPr lang="fr-BE" dirty="0"/>
              <a:t> – Fujitsu</a:t>
            </a:r>
            <a:r>
              <a:rPr lang="fr-BE" dirty="0" smtClean="0"/>
              <a:t>)</a:t>
            </a:r>
            <a:endParaRPr lang="fr-BE" dirty="0"/>
          </a:p>
        </p:txBody>
      </p:sp>
      <p:sp>
        <p:nvSpPr>
          <p:cNvPr id="5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 rIns="36000" bIns="0"/>
          <a:lstStyle/>
          <a:p>
            <a:fld id="{13B540AB-6939-4937-A918-1D15FF1C7CE3}" type="slidenum">
              <a:rPr lang="nl-BE"/>
              <a:pPr/>
              <a:t>81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135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Agenda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5832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nl-BE" dirty="0" smtClean="0"/>
              <a:t>Context</a:t>
            </a:r>
            <a:endParaRPr lang="nl-BE" dirty="0"/>
          </a:p>
          <a:p>
            <a:pPr>
              <a:buFont typeface="Wingdings" panose="05000000000000000000" pitchFamily="2" charset="2"/>
              <a:buChar char="ü"/>
            </a:pPr>
            <a:r>
              <a:rPr lang="nl-BE" dirty="0" smtClean="0"/>
              <a:t>Cloud</a:t>
            </a:r>
          </a:p>
          <a:p>
            <a:pPr lvl="1"/>
            <a:r>
              <a:rPr lang="nl-BE" dirty="0" smtClean="0"/>
              <a:t>wat </a:t>
            </a:r>
            <a:r>
              <a:rPr lang="nl-BE" dirty="0" smtClean="0"/>
              <a:t>en soorten</a:t>
            </a:r>
          </a:p>
          <a:p>
            <a:pPr lvl="1"/>
            <a:r>
              <a:rPr lang="nl-BE" dirty="0"/>
              <a:t>e</a:t>
            </a:r>
            <a:r>
              <a:rPr lang="nl-BE" dirty="0" smtClean="0"/>
              <a:t>valuatie </a:t>
            </a:r>
            <a:r>
              <a:rPr lang="nl-BE" dirty="0" smtClean="0"/>
              <a:t>mogelijkheden publieke </a:t>
            </a:r>
            <a:r>
              <a:rPr lang="nl-BE" dirty="0" err="1" smtClean="0"/>
              <a:t>cloud</a:t>
            </a:r>
            <a:endParaRPr lang="nl-BE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nl-BE" dirty="0" smtClean="0"/>
              <a:t>G-Cloud</a:t>
            </a:r>
            <a:endParaRPr lang="nl-BE" dirty="0" smtClean="0"/>
          </a:p>
          <a:p>
            <a:pPr lvl="1"/>
            <a:r>
              <a:rPr lang="nl-BE" dirty="0" smtClean="0"/>
              <a:t>wat ?</a:t>
            </a:r>
          </a:p>
          <a:p>
            <a:pPr lvl="1"/>
            <a:r>
              <a:rPr lang="nl-BE" dirty="0"/>
              <a:t>v</a:t>
            </a:r>
            <a:r>
              <a:rPr lang="nl-BE" dirty="0" smtClean="0"/>
              <a:t>oordelen en succesfactoren</a:t>
            </a:r>
          </a:p>
          <a:p>
            <a:pPr lvl="1"/>
            <a:r>
              <a:rPr lang="nl-BE" dirty="0" smtClean="0"/>
              <a:t>organisatie</a:t>
            </a:r>
          </a:p>
          <a:p>
            <a:pPr lvl="2"/>
            <a:r>
              <a:rPr lang="nl-BE" dirty="0" err="1" smtClean="0"/>
              <a:t>governance</a:t>
            </a:r>
            <a:endParaRPr lang="nl-BE" dirty="0" smtClean="0"/>
          </a:p>
          <a:p>
            <a:pPr lvl="2"/>
            <a:r>
              <a:rPr lang="nl-BE" dirty="0"/>
              <a:t>f</a:t>
            </a:r>
            <a:r>
              <a:rPr lang="nl-BE" dirty="0" smtClean="0"/>
              <a:t>inancieel</a:t>
            </a:r>
          </a:p>
          <a:p>
            <a:pPr lvl="2"/>
            <a:r>
              <a:rPr lang="nl-BE" dirty="0"/>
              <a:t>h</a:t>
            </a:r>
            <a:r>
              <a:rPr lang="nl-BE" dirty="0" smtClean="0"/>
              <a:t>uman resources</a:t>
            </a:r>
          </a:p>
          <a:p>
            <a:pPr lvl="2"/>
            <a:r>
              <a:rPr lang="nl-BE" dirty="0" smtClean="0"/>
              <a:t>veiligheid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dirty="0" smtClean="0"/>
              <a:t>Impact van de G-Cloud</a:t>
            </a:r>
            <a:endParaRPr lang="nl-BE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nl-BE" dirty="0" smtClean="0"/>
              <a:t>Overzicht van de G-Cloud-diensten en -projecten</a:t>
            </a:r>
          </a:p>
          <a:p>
            <a:pPr>
              <a:buFont typeface="Webdings" panose="05030102010509060703" pitchFamily="18" charset="2"/>
              <a:buChar char="@"/>
            </a:pPr>
            <a:r>
              <a:rPr lang="nl-BE" b="1" dirty="0" smtClean="0"/>
              <a:t>G-Cloud en Inspectie van Financiën</a:t>
            </a:r>
          </a:p>
          <a:p>
            <a:pPr marL="0" indent="0">
              <a:buNone/>
            </a:pPr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en-GB" smtClean="0"/>
              <a:pPr>
                <a:defRPr/>
              </a:pPr>
              <a:t>82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9027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Regie, inbesteding en uitbesteding</a:t>
            </a:r>
            <a:endParaRPr lang="nl-BE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285750" indent="-285750">
              <a:buFont typeface="Arial" charset="0"/>
              <a:buChar char="•"/>
            </a:pPr>
            <a:r>
              <a:rPr lang="nl-BE" b="1" dirty="0"/>
              <a:t>Regie: </a:t>
            </a:r>
            <a:r>
              <a:rPr lang="nl-BE" dirty="0"/>
              <a:t>uitvoering met eigen </a:t>
            </a:r>
            <a:r>
              <a:rPr lang="nl-BE" dirty="0" smtClean="0"/>
              <a:t>middelen</a:t>
            </a:r>
            <a:endParaRPr lang="nl-BE" dirty="0"/>
          </a:p>
          <a:p>
            <a:pPr marL="285750" indent="-285750">
              <a:buFont typeface="Arial" charset="0"/>
              <a:buChar char="•"/>
            </a:pPr>
            <a:r>
              <a:rPr lang="nl-BE" b="1" dirty="0" err="1" smtClean="0"/>
              <a:t>Inbesteding</a:t>
            </a:r>
            <a:r>
              <a:rPr lang="nl-BE" b="1" dirty="0"/>
              <a:t>: </a:t>
            </a:r>
            <a:r>
              <a:rPr lang="nl-BE" dirty="0"/>
              <a:t>opdracht rechtstreeks gegund aan (“quasi”) in-house </a:t>
            </a:r>
            <a:r>
              <a:rPr lang="nl-BE" dirty="0" smtClean="0"/>
              <a:t>operator =&gt; nieuwe </a:t>
            </a:r>
            <a:r>
              <a:rPr lang="nl-BE" dirty="0"/>
              <a:t>OO wet 17 juni 2016 regelt nu expliciet als uitsluiting: “</a:t>
            </a:r>
            <a:r>
              <a:rPr lang="nl-BE" dirty="0" smtClean="0"/>
              <a:t>in-house</a:t>
            </a:r>
            <a:r>
              <a:rPr lang="nl-BE" dirty="0"/>
              <a:t>” (art. 30) alsook “niet-geïnstitutionaliseerde horizontale </a:t>
            </a:r>
            <a:r>
              <a:rPr lang="nl-BE" dirty="0" smtClean="0"/>
              <a:t>samenwerking</a:t>
            </a:r>
            <a:r>
              <a:rPr lang="nl-BE" dirty="0"/>
              <a:t>” (art. 31).</a:t>
            </a:r>
          </a:p>
          <a:p>
            <a:pPr marL="285750" indent="-285750">
              <a:buFont typeface="Arial" charset="0"/>
              <a:buChar char="•"/>
            </a:pPr>
            <a:r>
              <a:rPr lang="nl-BE" b="1" dirty="0" smtClean="0"/>
              <a:t>Uitbesteding:</a:t>
            </a:r>
          </a:p>
          <a:p>
            <a:pPr marL="685800" lvl="1">
              <a:buFont typeface="Arial" charset="0"/>
              <a:buChar char="•"/>
            </a:pPr>
            <a:r>
              <a:rPr lang="nl-BE" dirty="0" smtClean="0"/>
              <a:t>meestal</a:t>
            </a:r>
            <a:r>
              <a:rPr lang="nl-BE" dirty="0"/>
              <a:t>: klassieke overheidsopdrachten en </a:t>
            </a:r>
            <a:r>
              <a:rPr lang="nl-BE" dirty="0" smtClean="0"/>
              <a:t>raamovereenkomsten</a:t>
            </a:r>
          </a:p>
          <a:p>
            <a:pPr marL="685800" lvl="1">
              <a:buFont typeface="Arial" charset="0"/>
              <a:buChar char="•"/>
            </a:pPr>
            <a:r>
              <a:rPr lang="nl-BE" dirty="0" smtClean="0"/>
              <a:t>zelden</a:t>
            </a:r>
            <a:r>
              <a:rPr lang="nl-BE" dirty="0"/>
              <a:t>: samengevoegde </a:t>
            </a:r>
            <a:r>
              <a:rPr lang="nl-BE" dirty="0" smtClean="0"/>
              <a:t>opdrachten</a:t>
            </a:r>
            <a:endParaRPr lang="nl-BE" dirty="0"/>
          </a:p>
          <a:p>
            <a:pPr marL="285750" indent="-285750">
              <a:buFont typeface="Arial" charset="0"/>
              <a:buChar char="•"/>
            </a:pPr>
            <a:r>
              <a:rPr lang="nl-BE" b="1" dirty="0" smtClean="0"/>
              <a:t>Opdrachtencentrale: </a:t>
            </a:r>
            <a:endParaRPr lang="nl-BE" b="1" dirty="0"/>
          </a:p>
          <a:p>
            <a:pPr lvl="1">
              <a:buFont typeface="Arial" charset="0"/>
              <a:buChar char="•"/>
            </a:pPr>
            <a:r>
              <a:rPr lang="nl-BE" dirty="0" smtClean="0"/>
              <a:t>raamovereenkomst </a:t>
            </a:r>
            <a:r>
              <a:rPr lang="nl-BE" dirty="0"/>
              <a:t>gesloten overeenkomstig regels van toepassing op die aanbestedende overheid</a:t>
            </a:r>
          </a:p>
          <a:p>
            <a:pPr lvl="1">
              <a:buFont typeface="Arial" charset="0"/>
              <a:buChar char="•"/>
            </a:pPr>
            <a:r>
              <a:rPr lang="nl-BE" dirty="0"/>
              <a:t>die optreedt als overheidsopdrachtencentrale via gestandaardiseerde </a:t>
            </a:r>
            <a:r>
              <a:rPr lang="nl-BE" dirty="0" smtClean="0"/>
              <a:t>clausule</a:t>
            </a:r>
            <a:endParaRPr lang="nl-BE" dirty="0"/>
          </a:p>
          <a:p>
            <a:pPr lvl="1">
              <a:buFont typeface="Arial" charset="0"/>
              <a:buChar char="•"/>
            </a:pPr>
            <a:r>
              <a:rPr lang="nl-BE" dirty="0" smtClean="0"/>
              <a:t>deelopdrachten </a:t>
            </a:r>
            <a:r>
              <a:rPr lang="nl-BE" dirty="0"/>
              <a:t>geplaatst overeenkomstig regels van toepassing op die aanbestedende overheid;</a:t>
            </a:r>
          </a:p>
          <a:p>
            <a:pPr lvl="1">
              <a:buFont typeface="Arial" charset="0"/>
              <a:buChar char="•"/>
            </a:pPr>
            <a:r>
              <a:rPr lang="nl-BE" dirty="0" smtClean="0"/>
              <a:t>o.m</a:t>
            </a:r>
            <a:r>
              <a:rPr lang="nl-BE" dirty="0"/>
              <a:t>. impact op regels m.b.t. begroting, toezicht, verhaalinstanties, …</a:t>
            </a:r>
          </a:p>
          <a:p>
            <a:pPr lvl="1">
              <a:buFont typeface="Arial" charset="0"/>
              <a:buChar char="•"/>
            </a:pPr>
            <a:r>
              <a:rPr lang="nl-BE" dirty="0" smtClean="0"/>
              <a:t>opdrachtendocumenten </a:t>
            </a:r>
            <a:r>
              <a:rPr lang="nl-BE" dirty="0"/>
              <a:t>beschikbaar via </a:t>
            </a:r>
            <a:r>
              <a:rPr lang="nl-BE" dirty="0" err="1" smtClean="0"/>
              <a:t>eCatalogue</a:t>
            </a:r>
            <a:endParaRPr lang="fr-BE" dirty="0"/>
          </a:p>
          <a:p>
            <a:endParaRPr lang="fr-BE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83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4868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 en Inspectie van Financiën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 smtClean="0"/>
              <a:t>Rol Inspectie van Financiën</a:t>
            </a:r>
          </a:p>
          <a:p>
            <a:pPr lvl="1"/>
            <a:r>
              <a:rPr lang="nl-BE" dirty="0" smtClean="0"/>
              <a:t>advies en controle</a:t>
            </a:r>
          </a:p>
          <a:p>
            <a:pPr lvl="1"/>
            <a:r>
              <a:rPr lang="nl-BE" dirty="0" err="1" smtClean="0"/>
              <a:t>mbt</a:t>
            </a:r>
            <a:endParaRPr lang="nl-BE" dirty="0"/>
          </a:p>
          <a:p>
            <a:pPr lvl="2"/>
            <a:r>
              <a:rPr lang="nl-BE" dirty="0" smtClean="0"/>
              <a:t>wettelijkheid</a:t>
            </a:r>
          </a:p>
          <a:p>
            <a:pPr lvl="2"/>
            <a:r>
              <a:rPr lang="nl-BE" dirty="0" smtClean="0"/>
              <a:t>regelmatigheid</a:t>
            </a:r>
          </a:p>
          <a:p>
            <a:pPr lvl="2"/>
            <a:r>
              <a:rPr lang="nl-BE" dirty="0" smtClean="0"/>
              <a:t>budgettaire haalbaarheid</a:t>
            </a:r>
          </a:p>
          <a:p>
            <a:pPr lvl="2"/>
            <a:r>
              <a:rPr lang="nl-BE" dirty="0" smtClean="0"/>
              <a:t>opportuniteit</a:t>
            </a:r>
          </a:p>
          <a:p>
            <a:pPr lvl="1"/>
            <a:r>
              <a:rPr lang="nl-BE" dirty="0" smtClean="0"/>
              <a:t>vanuit het oogpunt van</a:t>
            </a:r>
          </a:p>
          <a:p>
            <a:pPr lvl="2"/>
            <a:r>
              <a:rPr lang="nl-BE" dirty="0" smtClean="0"/>
              <a:t>doelmatigheid</a:t>
            </a:r>
          </a:p>
          <a:p>
            <a:pPr lvl="2"/>
            <a:r>
              <a:rPr lang="nl-BE" dirty="0" smtClean="0"/>
              <a:t>doeltreffendheid</a:t>
            </a:r>
          </a:p>
          <a:p>
            <a:pPr lvl="2"/>
            <a:r>
              <a:rPr lang="nl-BE" dirty="0" smtClean="0"/>
              <a:t>zuinigheid</a:t>
            </a:r>
          </a:p>
          <a:p>
            <a:pPr lvl="1"/>
            <a:r>
              <a:rPr lang="nl-BE" dirty="0" err="1" smtClean="0"/>
              <a:t>oa</a:t>
            </a:r>
            <a:r>
              <a:rPr lang="nl-BE" dirty="0" smtClean="0"/>
              <a:t> gebaseerd op onafhankelijkheid, continue opleiding en specialisatie</a:t>
            </a:r>
            <a:endParaRPr lang="fr-BE" dirty="0"/>
          </a:p>
        </p:txBody>
      </p:sp>
      <p:sp>
        <p:nvSpPr>
          <p:cNvPr id="5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 rIns="36000" bIns="0"/>
          <a:lstStyle/>
          <a:p>
            <a:fld id="{13B540AB-6939-4937-A918-1D15FF1C7CE3}" type="slidenum">
              <a:rPr lang="nl-BE"/>
              <a:pPr/>
              <a:t>84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8608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 en Inspectie van Financiën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 smtClean="0"/>
              <a:t>Uitdagingen</a:t>
            </a:r>
          </a:p>
          <a:p>
            <a:pPr lvl="1"/>
            <a:r>
              <a:rPr lang="nl-BE" dirty="0" smtClean="0"/>
              <a:t>wederzijds </a:t>
            </a:r>
            <a:r>
              <a:rPr lang="nl-BE" dirty="0" err="1" smtClean="0"/>
              <a:t>know-how</a:t>
            </a:r>
            <a:r>
              <a:rPr lang="nl-BE" dirty="0" smtClean="0"/>
              <a:t> delen tussen overheidsdiensten en </a:t>
            </a:r>
            <a:r>
              <a:rPr lang="nl-BE" dirty="0" err="1" smtClean="0"/>
              <a:t>IFs</a:t>
            </a:r>
            <a:endParaRPr lang="nl-BE" dirty="0" smtClean="0"/>
          </a:p>
          <a:p>
            <a:pPr lvl="1"/>
            <a:r>
              <a:rPr lang="nl-BE" dirty="0" smtClean="0"/>
              <a:t>in </a:t>
            </a:r>
            <a:r>
              <a:rPr lang="nl-BE" dirty="0" err="1" smtClean="0"/>
              <a:t>partenariaat</a:t>
            </a:r>
            <a:r>
              <a:rPr lang="nl-BE" dirty="0" smtClean="0"/>
              <a:t> samenwerken tussen overheidsdiensten en </a:t>
            </a:r>
            <a:r>
              <a:rPr lang="nl-BE" dirty="0" err="1" smtClean="0"/>
              <a:t>IFs</a:t>
            </a:r>
            <a:r>
              <a:rPr lang="nl-BE" dirty="0" smtClean="0"/>
              <a:t> zonder onafhankelijkheid IF in gedrang te brengen</a:t>
            </a:r>
          </a:p>
          <a:p>
            <a:pPr lvl="1"/>
            <a:r>
              <a:rPr lang="nl-BE" dirty="0" err="1" smtClean="0"/>
              <a:t>doelmatigheids</a:t>
            </a:r>
            <a:r>
              <a:rPr lang="nl-BE" dirty="0" smtClean="0"/>
              <a:t>/</a:t>
            </a:r>
            <a:r>
              <a:rPr lang="nl-BE" dirty="0" err="1" smtClean="0"/>
              <a:t>doeltreffendheidsverhogende</a:t>
            </a:r>
            <a:r>
              <a:rPr lang="nl-BE" dirty="0" smtClean="0"/>
              <a:t> en kostenbesparende </a:t>
            </a:r>
            <a:r>
              <a:rPr lang="nl-BE" dirty="0" err="1" smtClean="0"/>
              <a:t>synergieën</a:t>
            </a:r>
            <a:r>
              <a:rPr lang="nl-BE" dirty="0" smtClean="0"/>
              <a:t> bevorderen</a:t>
            </a:r>
          </a:p>
          <a:p>
            <a:pPr lvl="1"/>
            <a:r>
              <a:rPr lang="nl-BE" dirty="0" smtClean="0"/>
              <a:t>administratieve last beperken</a:t>
            </a:r>
          </a:p>
          <a:p>
            <a:pPr lvl="1"/>
            <a:r>
              <a:rPr lang="nl-BE" dirty="0" smtClean="0"/>
              <a:t>regelgeving overheidsopdrachten teleologisch interpreteren </a:t>
            </a:r>
            <a:r>
              <a:rPr lang="nl-BE" dirty="0" err="1" smtClean="0"/>
              <a:t>ipv</a:t>
            </a:r>
            <a:r>
              <a:rPr lang="nl-BE" dirty="0" smtClean="0"/>
              <a:t> formalistisch</a:t>
            </a:r>
          </a:p>
          <a:p>
            <a:pPr lvl="1"/>
            <a:r>
              <a:rPr lang="nl-BE" dirty="0" smtClean="0"/>
              <a:t>waarborgen van principe van “</a:t>
            </a:r>
            <a:r>
              <a:rPr lang="nl-BE" dirty="0" err="1" smtClean="0"/>
              <a:t>comply</a:t>
            </a:r>
            <a:r>
              <a:rPr lang="nl-BE" dirty="0" smtClean="0"/>
              <a:t> or </a:t>
            </a:r>
            <a:r>
              <a:rPr lang="nl-BE" dirty="0" err="1" smtClean="0"/>
              <a:t>explain</a:t>
            </a:r>
            <a:r>
              <a:rPr lang="nl-BE" dirty="0" smtClean="0"/>
              <a:t>”</a:t>
            </a:r>
            <a:endParaRPr lang="fr-BE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85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7477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G-Cloud en Inspectie van Financiën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 smtClean="0"/>
              <a:t>Concreet voorstel</a:t>
            </a:r>
          </a:p>
          <a:p>
            <a:pPr lvl="1"/>
            <a:r>
              <a:rPr lang="nl-BE" dirty="0" smtClean="0"/>
              <a:t>G-Cloud beschouwen als synergieprogramma dat gevolgd wordt door 1 of 2 </a:t>
            </a:r>
            <a:r>
              <a:rPr lang="nl-BE" dirty="0" err="1" smtClean="0"/>
              <a:t>IFs</a:t>
            </a:r>
            <a:endParaRPr lang="nl-BE" dirty="0" smtClean="0"/>
          </a:p>
          <a:p>
            <a:pPr lvl="1"/>
            <a:r>
              <a:rPr lang="nl-BE" dirty="0" smtClean="0"/>
              <a:t>de betrokken </a:t>
            </a:r>
            <a:r>
              <a:rPr lang="nl-BE" dirty="0" err="1" smtClean="0"/>
              <a:t>IFs</a:t>
            </a:r>
            <a:r>
              <a:rPr lang="nl-BE" dirty="0" smtClean="0"/>
              <a:t> specialiseren zich in strategische inzet van ICT en ICT-overheidsopdrachten</a:t>
            </a:r>
          </a:p>
          <a:p>
            <a:pPr lvl="1"/>
            <a:r>
              <a:rPr lang="nl-BE" dirty="0" smtClean="0"/>
              <a:t>regelmatige </a:t>
            </a:r>
            <a:r>
              <a:rPr lang="nl-BE" dirty="0"/>
              <a:t>briefing van deze personen door </a:t>
            </a:r>
            <a:r>
              <a:rPr lang="nl-BE" dirty="0" smtClean="0"/>
              <a:t>de G-Cloud </a:t>
            </a:r>
            <a:r>
              <a:rPr lang="nl-BE" dirty="0"/>
              <a:t>organen</a:t>
            </a:r>
          </a:p>
          <a:p>
            <a:pPr lvl="1"/>
            <a:r>
              <a:rPr lang="nl-BE" dirty="0" smtClean="0"/>
              <a:t>advies en controle op doelmatigheid, doeltreffendheid en zuinigheid van het G-Cloud synergieprogramma en van overheidsopdrachten in het kader van dat programma geschiedt eenmalig door die </a:t>
            </a:r>
            <a:r>
              <a:rPr lang="nl-BE" dirty="0" err="1" smtClean="0"/>
              <a:t>IFs</a:t>
            </a:r>
            <a:endParaRPr lang="nl-BE" dirty="0" smtClean="0"/>
          </a:p>
          <a:p>
            <a:pPr lvl="1"/>
            <a:endParaRPr lang="fr-BE" dirty="0"/>
          </a:p>
        </p:txBody>
      </p:sp>
      <p:sp>
        <p:nvSpPr>
          <p:cNvPr id="5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 rIns="36000" bIns="0"/>
          <a:lstStyle/>
          <a:p>
            <a:fld id="{13B540AB-6939-4937-A918-1D15FF1C7CE3}" type="slidenum">
              <a:rPr lang="nl-BE"/>
              <a:pPr/>
              <a:t>86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3769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G-Cloud en Inspectie van Financiën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 smtClean="0"/>
              <a:t>Concreet voorstel</a:t>
            </a:r>
          </a:p>
          <a:p>
            <a:pPr lvl="1"/>
            <a:r>
              <a:rPr lang="nl-BE" dirty="0" err="1" smtClean="0"/>
              <a:t>IFs</a:t>
            </a:r>
            <a:r>
              <a:rPr lang="nl-BE" dirty="0" smtClean="0"/>
              <a:t>/Regeringscommissarissen Begroting geaccrediteerd bij overheidsdienst bewaakt</a:t>
            </a:r>
          </a:p>
          <a:p>
            <a:pPr lvl="2"/>
            <a:r>
              <a:rPr lang="nl-BE" dirty="0" smtClean="0"/>
              <a:t>beschikbaarheid van budget bij gebruikende/bestellende overheidsdienst</a:t>
            </a:r>
          </a:p>
          <a:p>
            <a:pPr lvl="2"/>
            <a:r>
              <a:rPr lang="nl-BE" dirty="0" smtClean="0"/>
              <a:t>doelmatigheid en doeltreffendheid bij gebruikende/bestellende overheidsdienst</a:t>
            </a:r>
          </a:p>
          <a:p>
            <a:pPr lvl="2"/>
            <a:r>
              <a:rPr lang="nl-BE" dirty="0" smtClean="0"/>
              <a:t>respect van principe “</a:t>
            </a:r>
            <a:r>
              <a:rPr lang="nl-BE" dirty="0" err="1" smtClean="0"/>
              <a:t>comply</a:t>
            </a:r>
            <a:r>
              <a:rPr lang="nl-BE" dirty="0" smtClean="0"/>
              <a:t> or </a:t>
            </a:r>
            <a:r>
              <a:rPr lang="nl-BE" dirty="0" err="1" smtClean="0"/>
              <a:t>explain</a:t>
            </a:r>
            <a:r>
              <a:rPr lang="nl-BE" dirty="0" smtClean="0"/>
              <a:t>”</a:t>
            </a:r>
          </a:p>
          <a:p>
            <a:pPr lvl="1"/>
            <a:r>
              <a:rPr lang="nl-BE" dirty="0" smtClean="0"/>
              <a:t>gespecialiseerde </a:t>
            </a:r>
            <a:r>
              <a:rPr lang="nl-BE" dirty="0" err="1" smtClean="0"/>
              <a:t>IFs</a:t>
            </a:r>
            <a:r>
              <a:rPr lang="nl-BE" dirty="0" smtClean="0"/>
              <a:t> fungeren als competentiecentrum inzake ICT voor hun collega’s, </a:t>
            </a:r>
            <a:r>
              <a:rPr lang="nl-BE" dirty="0" err="1" smtClean="0"/>
              <a:t>oa</a:t>
            </a:r>
            <a:r>
              <a:rPr lang="nl-BE" dirty="0" smtClean="0"/>
              <a:t> om na te gaan dat overheidsopdrachten correct worden aangewend</a:t>
            </a:r>
          </a:p>
          <a:p>
            <a:pPr lvl="1"/>
            <a:endParaRPr lang="nl-BE" dirty="0" smtClean="0"/>
          </a:p>
          <a:p>
            <a:pPr lvl="1"/>
            <a:endParaRPr lang="fr-BE" dirty="0" smtClean="0"/>
          </a:p>
          <a:p>
            <a:endParaRPr lang="fr-BE" dirty="0"/>
          </a:p>
        </p:txBody>
      </p:sp>
      <p:sp>
        <p:nvSpPr>
          <p:cNvPr id="5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 rIns="36000" bIns="0"/>
          <a:lstStyle/>
          <a:p>
            <a:fld id="{13B540AB-6939-4937-A918-1D15FF1C7CE3}" type="slidenum">
              <a:rPr lang="nl-BE"/>
              <a:pPr/>
              <a:t>87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1417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 en Inspectie van Financiën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Concreet voorstel: vragen</a:t>
            </a:r>
          </a:p>
          <a:p>
            <a:pPr lvl="1"/>
            <a:r>
              <a:rPr lang="nl-BE" dirty="0" smtClean="0"/>
              <a:t>hoe hierover afspraken maken ?</a:t>
            </a:r>
          </a:p>
          <a:p>
            <a:pPr lvl="1"/>
            <a:r>
              <a:rPr lang="nl-BE" dirty="0" smtClean="0"/>
              <a:t>hoe advies en controle op ICT-dossiers stroomlijnen ?</a:t>
            </a:r>
            <a:endParaRPr lang="nl-BE" dirty="0"/>
          </a:p>
          <a:p>
            <a:pPr lvl="2"/>
            <a:r>
              <a:rPr lang="nl-BE" dirty="0" smtClean="0"/>
              <a:t>over hele proces heen, van </a:t>
            </a:r>
            <a:r>
              <a:rPr lang="nl-BE" dirty="0" err="1" smtClean="0"/>
              <a:t>procurement</a:t>
            </a:r>
            <a:r>
              <a:rPr lang="nl-BE" dirty="0" smtClean="0"/>
              <a:t> tot </a:t>
            </a:r>
            <a:r>
              <a:rPr lang="nl-BE" dirty="0"/>
              <a:t>bestelling</a:t>
            </a:r>
          </a:p>
          <a:p>
            <a:pPr lvl="2"/>
            <a:r>
              <a:rPr lang="nl-BE" dirty="0"/>
              <a:t>over grenzen van overheidsinstellingen </a:t>
            </a:r>
            <a:r>
              <a:rPr lang="nl-BE" dirty="0" smtClean="0"/>
              <a:t>heen</a:t>
            </a:r>
          </a:p>
          <a:p>
            <a:pPr lvl="1"/>
            <a:r>
              <a:rPr lang="nl-BE" dirty="0" smtClean="0"/>
              <a:t>hoe </a:t>
            </a:r>
            <a:r>
              <a:rPr lang="nl-BE" dirty="0" err="1" smtClean="0"/>
              <a:t>IFs</a:t>
            </a:r>
            <a:r>
              <a:rPr lang="nl-BE" dirty="0" smtClean="0"/>
              <a:t> voldoende betrekken bij G-Cloud-programma met oog op kennisdeling, zonder onafhankelijkheid </a:t>
            </a:r>
            <a:r>
              <a:rPr lang="nl-BE" dirty="0" err="1" smtClean="0"/>
              <a:t>Ifs</a:t>
            </a:r>
            <a:r>
              <a:rPr lang="nl-BE" dirty="0" smtClean="0"/>
              <a:t> in gedrang te brengen ?</a:t>
            </a:r>
            <a:endParaRPr lang="nl-BE" dirty="0"/>
          </a:p>
          <a:p>
            <a:endParaRPr lang="fr-BE" dirty="0"/>
          </a:p>
        </p:txBody>
      </p:sp>
      <p:sp>
        <p:nvSpPr>
          <p:cNvPr id="5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 rIns="36000" bIns="0"/>
          <a:lstStyle/>
          <a:p>
            <a:fld id="{13B540AB-6939-4937-A918-1D15FF1C7CE3}" type="slidenum">
              <a:rPr lang="nl-BE"/>
              <a:pPr/>
              <a:t>88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1079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510"/>
          <a:stretch/>
        </p:blipFill>
        <p:spPr bwMode="auto">
          <a:xfrm>
            <a:off x="1681163" y="9897"/>
            <a:ext cx="5781675" cy="184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81810" y="6453336"/>
            <a:ext cx="3846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Schrijf u in via info@gcloud.belgium.be</a:t>
            </a:r>
            <a:endParaRPr lang="fr-BE" dirty="0"/>
          </a:p>
        </p:txBody>
      </p:sp>
      <p:sp>
        <p:nvSpPr>
          <p:cNvPr id="6" name="TextBox 5"/>
          <p:cNvSpPr txBox="1"/>
          <p:nvPr/>
        </p:nvSpPr>
        <p:spPr>
          <a:xfrm>
            <a:off x="1835696" y="1916832"/>
            <a:ext cx="54006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err="1" smtClean="0">
                <a:solidFill>
                  <a:schemeClr val="tx2"/>
                </a:solidFill>
                <a:latin typeface="+mn-lt"/>
              </a:rPr>
              <a:t>Samen</a:t>
            </a:r>
            <a:r>
              <a:rPr lang="fr-BE" sz="16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600" b="1" dirty="0" err="1" smtClean="0">
                <a:solidFill>
                  <a:schemeClr val="tx2"/>
                </a:solidFill>
                <a:latin typeface="+mn-lt"/>
              </a:rPr>
              <a:t>werken</a:t>
            </a:r>
            <a:r>
              <a:rPr lang="fr-BE" sz="16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600" b="1" dirty="0" err="1" smtClean="0">
                <a:solidFill>
                  <a:schemeClr val="tx2"/>
                </a:solidFill>
                <a:latin typeface="+mn-lt"/>
              </a:rPr>
              <a:t>aan</a:t>
            </a:r>
            <a:r>
              <a:rPr lang="fr-BE" sz="1600" b="1" dirty="0" smtClean="0">
                <a:solidFill>
                  <a:schemeClr val="tx2"/>
                </a:solidFill>
                <a:latin typeface="+mn-lt"/>
              </a:rPr>
              <a:t> de G-Cloud</a:t>
            </a:r>
          </a:p>
          <a:p>
            <a:endParaRPr lang="fr-BE" dirty="0">
              <a:solidFill>
                <a:schemeClr val="tx2"/>
              </a:solidFill>
              <a:latin typeface="+mn-lt"/>
            </a:endParaRPr>
          </a:p>
          <a:p>
            <a:pPr algn="just"/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Met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deze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e-newsletter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houdt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Cloud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Governance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Board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, het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overlegorgaan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dat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toeziet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op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realisatie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de G-Cloud, u op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hoogte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meest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recente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realisaties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evoluties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We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nodigen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u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vriendelijk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en met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aandrang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uit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om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deze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informatie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te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delen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met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mogelijk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geïnteresseerden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binnen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uw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instelling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.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U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kunt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indien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gewenst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ook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u="sng" dirty="0" smtClean="0">
                <a:solidFill>
                  <a:srgbClr val="00B0F0"/>
                </a:solidFill>
                <a:latin typeface="+mn-lt"/>
              </a:rPr>
              <a:t>het e-</a:t>
            </a:r>
            <a:r>
              <a:rPr lang="fr-BE" sz="1200" b="1" u="sng" dirty="0" err="1" smtClean="0">
                <a:solidFill>
                  <a:srgbClr val="00B0F0"/>
                </a:solidFill>
                <a:latin typeface="+mn-lt"/>
              </a:rPr>
              <a:t>mailadres</a:t>
            </a:r>
            <a:r>
              <a:rPr lang="fr-BE" sz="1200" b="1" u="sng" dirty="0" smtClean="0">
                <a:solidFill>
                  <a:srgbClr val="00B0F0"/>
                </a:solidFill>
                <a:latin typeface="+mn-lt"/>
              </a:rPr>
              <a:t> van de </a:t>
            </a:r>
            <a:r>
              <a:rPr lang="fr-BE" sz="1200" b="1" u="sng" dirty="0" err="1" smtClean="0">
                <a:solidFill>
                  <a:srgbClr val="00B0F0"/>
                </a:solidFill>
                <a:latin typeface="+mn-lt"/>
              </a:rPr>
              <a:t>betrokkene</a:t>
            </a:r>
            <a:r>
              <a:rPr lang="fr-BE" sz="1200" b="1" u="sng" dirty="0" smtClean="0">
                <a:solidFill>
                  <a:srgbClr val="00B0F0"/>
                </a:solidFill>
                <a:latin typeface="+mn-lt"/>
              </a:rPr>
              <a:t>(n) </a:t>
            </a:r>
            <a:r>
              <a:rPr lang="fr-BE" sz="1200" b="1" u="sng" dirty="0" err="1" smtClean="0">
                <a:solidFill>
                  <a:srgbClr val="00B0F0"/>
                </a:solidFill>
                <a:latin typeface="+mn-lt"/>
              </a:rPr>
              <a:t>doorgeven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,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zodat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deze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persoon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volgende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newsletters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rechtstreeks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ontvangt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</a:t>
            </a:r>
          </a:p>
          <a:p>
            <a:pPr algn="just"/>
            <a:endParaRPr lang="fr-BE" sz="1200" b="1" dirty="0">
              <a:solidFill>
                <a:schemeClr val="tx2"/>
              </a:solidFill>
              <a:latin typeface="+mn-lt"/>
            </a:endParaRPr>
          </a:p>
          <a:p>
            <a:pPr algn="just"/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De G-Cloud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mikt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op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vrijwillige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samenwerking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om het ICT-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beheer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overheden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beter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op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elkaar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af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te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stemmen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Daarom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is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er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een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gemeenschappelijke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«roadmap» die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dient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als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leidraad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, niet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als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keurslijf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 Elke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instelling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bepaalt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zelf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wenselijkheid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en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snelheid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waarmee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ze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evolueert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naar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G-Cloud.</a:t>
            </a:r>
          </a:p>
          <a:p>
            <a:pPr algn="just"/>
            <a:endParaRPr lang="fr-BE" sz="1200" b="1" dirty="0">
              <a:solidFill>
                <a:schemeClr val="tx2"/>
              </a:solidFill>
              <a:latin typeface="+mn-lt"/>
            </a:endParaRPr>
          </a:p>
          <a:p>
            <a:pPr algn="just"/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Door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het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delen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lastenboeken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stroomlijnt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G-Cloud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samenwerking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met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privésector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 De ICT-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noden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meerdere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overheden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worden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gebundeld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om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versnippering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budgetten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en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administratieve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overlast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terug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te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dringen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voor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privésector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overheid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</a:t>
            </a:r>
          </a:p>
          <a:p>
            <a:endParaRPr lang="fr-BE" sz="1000" b="1" dirty="0">
              <a:solidFill>
                <a:schemeClr val="tx2"/>
              </a:solidFill>
              <a:latin typeface="+mn-lt"/>
            </a:endParaRPr>
          </a:p>
          <a:p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Veel</a:t>
            </a:r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leesplezier</a:t>
            </a:r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!</a:t>
            </a:r>
          </a:p>
          <a:p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Jan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Deprest</a:t>
            </a:r>
            <a:endParaRPr lang="fr-BE" sz="1400" b="1" dirty="0" smtClean="0">
              <a:solidFill>
                <a:schemeClr val="tx2"/>
              </a:solidFill>
              <a:latin typeface="+mn-lt"/>
            </a:endParaRPr>
          </a:p>
          <a:p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Frank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Robben</a:t>
            </a:r>
            <a:endParaRPr lang="fr-BE" sz="1400" b="1" dirty="0" smtClean="0">
              <a:solidFill>
                <a:schemeClr val="tx2"/>
              </a:solidFill>
              <a:latin typeface="+mn-lt"/>
            </a:endParaRPr>
          </a:p>
          <a:p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&amp; de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voltallige</a:t>
            </a:r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 Cloud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Governance</a:t>
            </a:r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Board</a:t>
            </a:r>
            <a:endParaRPr lang="fr-BE" sz="1400" b="1" dirty="0" smtClean="0">
              <a:solidFill>
                <a:schemeClr val="tx2"/>
              </a:solidFill>
              <a:latin typeface="+mn-lt"/>
            </a:endParaRPr>
          </a:p>
          <a:p>
            <a:endParaRPr lang="fr-BE" sz="1200" b="1" dirty="0">
              <a:solidFill>
                <a:schemeClr val="tx2"/>
              </a:solidFill>
              <a:latin typeface="+mn-lt"/>
            </a:endParaRPr>
          </a:p>
          <a:p>
            <a:endParaRPr lang="en-GB" sz="1000" b="1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681163" y="9897"/>
            <a:ext cx="0" cy="6515447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58809" y="9897"/>
            <a:ext cx="0" cy="6515447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81163" y="6525344"/>
            <a:ext cx="5781675" cy="0"/>
          </a:xfrm>
          <a:prstGeom prst="line">
            <a:avLst/>
          </a:prstGeom>
          <a:ln w="38100" cap="flat"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16"/>
          <p:cNvSpPr txBox="1">
            <a:spLocks/>
          </p:cNvSpPr>
          <p:nvPr/>
        </p:nvSpPr>
        <p:spPr>
          <a:xfrm>
            <a:off x="8364569" y="6536343"/>
            <a:ext cx="481642" cy="216000"/>
          </a:xfrm>
          <a:prstGeom prst="rect">
            <a:avLst/>
          </a:prstGeom>
        </p:spPr>
        <p:txBody>
          <a:bodyPr rIns="36000" bIns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3B540AB-6939-4937-A918-1D15FF1C7CE3}" type="slidenum">
              <a:rPr lang="nl-BE" smtClean="0"/>
              <a:pPr/>
              <a:t>89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6628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V\Downloads\patience-games-23229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87053" y="10224"/>
            <a:ext cx="3952899" cy="6855174"/>
            <a:chOff x="627593" y="-8638633"/>
            <a:chExt cx="3067202" cy="4576482"/>
          </a:xfrm>
          <a:solidFill>
            <a:srgbClr val="0070C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Rounded Rectangle 3"/>
            <p:cNvSpPr/>
            <p:nvPr/>
          </p:nvSpPr>
          <p:spPr>
            <a:xfrm>
              <a:off x="627593" y="-8638633"/>
              <a:ext cx="3067202" cy="4576482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857949" y="-6596635"/>
              <a:ext cx="2730950" cy="102737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55880" rIns="83820" bIns="55880" numCol="1" spcCol="1270" anchor="ctr" anchorCtr="0">
              <a:noAutofit/>
            </a:bodyPr>
            <a:lstStyle/>
            <a:p>
              <a:pPr lvl="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3600" kern="1200" dirty="0" smtClean="0"/>
                <a:t>Er </a:t>
              </a:r>
              <a:r>
                <a:rPr lang="fr-BE" sz="3600" kern="1200" dirty="0" err="1" smtClean="0"/>
                <a:t>bestaat</a:t>
              </a:r>
              <a:r>
                <a:rPr lang="fr-BE" sz="3600" kern="1200" dirty="0" smtClean="0"/>
                <a:t> niet </a:t>
              </a:r>
              <a:r>
                <a:rPr lang="fr-BE" sz="3600" kern="1200" dirty="0" err="1" smtClean="0"/>
                <a:t>één</a:t>
              </a:r>
              <a:r>
                <a:rPr lang="fr-BE" sz="3600" kern="1200" dirty="0" smtClean="0"/>
                <a:t> </a:t>
              </a:r>
              <a:r>
                <a:rPr lang="fr-BE" sz="3600" kern="1200" dirty="0" err="1" smtClean="0"/>
                <a:t>enkele</a:t>
              </a:r>
              <a:r>
                <a:rPr lang="fr-BE" sz="3600" kern="1200" dirty="0" smtClean="0"/>
                <a:t> </a:t>
              </a:r>
              <a:r>
                <a:rPr lang="fr-BE" sz="3600" kern="1200" dirty="0" err="1" smtClean="0"/>
                <a:t>oplossing</a:t>
              </a:r>
              <a:endParaRPr lang="fr-BE" sz="3600" dirty="0"/>
            </a:p>
            <a:p>
              <a:pPr lvl="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l-BE" sz="3600" kern="1200" dirty="0" smtClean="0"/>
            </a:p>
            <a:p>
              <a:pPr lvl="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3600" kern="1200" dirty="0" smtClean="0"/>
                <a:t>Enkele ideeën</a:t>
              </a:r>
              <a:endParaRPr lang="fr-BE" sz="3600" kern="1200" dirty="0" smtClean="0"/>
            </a:p>
            <a:p>
              <a:pPr marL="342900" lvl="0" indent="-34290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 err="1" smtClean="0"/>
                <a:t>Synergieën</a:t>
              </a:r>
              <a:r>
                <a:rPr lang="nl-BE" sz="2000" dirty="0" smtClean="0"/>
                <a:t> - transformaties</a:t>
              </a:r>
            </a:p>
            <a:p>
              <a:pPr marL="342900" lvl="0" indent="-34290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 smtClean="0"/>
                <a:t>Ontwerp toepassingen</a:t>
              </a:r>
              <a:endParaRPr lang="fr-BE" sz="2000" dirty="0"/>
            </a:p>
            <a:p>
              <a:pPr marL="342900" lvl="0" indent="-34290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 err="1" smtClean="0"/>
                <a:t>Bestaffing</a:t>
              </a:r>
              <a:endParaRPr lang="fr-BE" sz="2000" dirty="0"/>
            </a:p>
            <a:p>
              <a:pPr marL="342900" lvl="0" indent="-34290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 smtClean="0"/>
                <a:t>Deling van ressources</a:t>
              </a:r>
              <a:endParaRPr lang="fr-BE" sz="2000" kern="1200" dirty="0" smtClean="0"/>
            </a:p>
            <a:p>
              <a:pPr marL="800100" lvl="1" indent="-342900" defTabSz="195580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fr-BE" sz="2000" dirty="0" err="1"/>
                <a:t>p</a:t>
              </a:r>
              <a:r>
                <a:rPr lang="fr-BE" sz="2000" dirty="0" err="1" smtClean="0"/>
                <a:t>ublieke</a:t>
              </a:r>
              <a:r>
                <a:rPr lang="fr-BE" sz="2000" dirty="0" smtClean="0"/>
                <a:t> cloud</a:t>
              </a:r>
            </a:p>
            <a:p>
              <a:pPr marL="800100" lvl="1" indent="-342900" defTabSz="195580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/>
                <a:t>h</a:t>
              </a:r>
              <a:r>
                <a:rPr lang="nl-BE" sz="2000" dirty="0" smtClean="0"/>
                <a:t>ybride G-Cloud</a:t>
              </a:r>
              <a:endParaRPr lang="fr-BE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0478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9144000" cy="458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1138" y="5301208"/>
            <a:ext cx="372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 smtClean="0"/>
              <a:t>www.gcloud.belgium.be</a:t>
            </a:r>
            <a:endParaRPr lang="fr-BE" sz="2800" dirty="0"/>
          </a:p>
        </p:txBody>
      </p:sp>
      <p:sp>
        <p:nvSpPr>
          <p:cNvPr id="5" name="Slide Number Placeholder 16"/>
          <p:cNvSpPr txBox="1">
            <a:spLocks/>
          </p:cNvSpPr>
          <p:nvPr/>
        </p:nvSpPr>
        <p:spPr>
          <a:xfrm>
            <a:off x="8364569" y="6536343"/>
            <a:ext cx="481642" cy="216000"/>
          </a:xfrm>
          <a:prstGeom prst="rect">
            <a:avLst/>
          </a:prstGeom>
        </p:spPr>
        <p:txBody>
          <a:bodyPr rIns="36000" bIns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3B540AB-6939-4937-A918-1D15FF1C7CE3}" type="slidenum">
              <a:rPr lang="nl-BE" smtClean="0"/>
              <a:pPr/>
              <a:t>90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6122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950" y="4452460"/>
            <a:ext cx="6771737" cy="560716"/>
          </a:xfrm>
        </p:spPr>
        <p:txBody>
          <a:bodyPr/>
          <a:lstStyle/>
          <a:p>
            <a:pPr algn="ctr"/>
            <a:r>
              <a:rPr lang="nl-BE" sz="3600" dirty="0" smtClean="0"/>
              <a:t>            bouwen we samen</a:t>
            </a:r>
            <a:endParaRPr lang="fr-BE" sz="3600" dirty="0"/>
          </a:p>
        </p:txBody>
      </p:sp>
    </p:spTree>
    <p:extLst>
      <p:ext uri="{BB962C8B-B14F-4D97-AF65-F5344CB8AC3E}">
        <p14:creationId xmlns:p14="http://schemas.microsoft.com/office/powerpoint/2010/main" val="283404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398963" y="1597025"/>
            <a:ext cx="4268787" cy="3292475"/>
            <a:chOff x="4407024" y="1916832"/>
            <a:chExt cx="4269432" cy="2699972"/>
          </a:xfrm>
        </p:grpSpPr>
        <p:pic>
          <p:nvPicPr>
            <p:cNvPr id="5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024" y="2869540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1755" y="3266818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2"/>
            <p:cNvSpPr txBox="1">
              <a:spLocks noChangeArrowheads="1"/>
            </p:cNvSpPr>
            <p:nvPr userDrawn="1"/>
          </p:nvSpPr>
          <p:spPr bwMode="auto">
            <a:xfrm>
              <a:off x="4788082" y="1916832"/>
              <a:ext cx="3888374" cy="2699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r>
                <a:rPr lang="fr-BE" sz="1600" b="1" dirty="0" smtClean="0">
                  <a:sym typeface="Arial" charset="0"/>
                </a:rPr>
                <a:t>Frank </a:t>
              </a:r>
              <a:r>
                <a:rPr lang="fr-BE" sz="1600" b="1" dirty="0" err="1" smtClean="0">
                  <a:sym typeface="Arial" charset="0"/>
                </a:rPr>
                <a:t>Robben</a:t>
              </a:r>
              <a:endParaRPr lang="fr-BE" sz="1600" b="1" dirty="0" smtClean="0">
                <a:sym typeface="Arial" charset="0"/>
              </a:endParaRPr>
            </a:p>
            <a:p>
              <a:pPr>
                <a:defRPr/>
              </a:pPr>
              <a:r>
                <a:rPr lang="fr-BE" sz="1600" dirty="0" smtClean="0">
                  <a:sym typeface="Arial" charset="0"/>
                </a:rPr>
                <a:t>Administrateur-</a:t>
              </a:r>
              <a:r>
                <a:rPr lang="fr-BE" sz="1600" dirty="0" err="1" smtClean="0">
                  <a:sym typeface="Arial" charset="0"/>
                </a:rPr>
                <a:t>generaal</a:t>
              </a:r>
              <a:r>
                <a:rPr lang="fr-BE" sz="1600" dirty="0" smtClean="0">
                  <a:sym typeface="Arial" charset="0"/>
                </a:rPr>
                <a:t>  </a:t>
              </a:r>
            </a:p>
            <a:p>
              <a:pPr>
                <a:defRPr/>
              </a:pPr>
              <a:r>
                <a:rPr lang="fr-BE" sz="1600" dirty="0" err="1" smtClean="0">
                  <a:sym typeface="Arial" charset="0"/>
                </a:rPr>
                <a:t>Kruispuntbank</a:t>
              </a:r>
              <a:r>
                <a:rPr lang="fr-BE" sz="1600" dirty="0" smtClean="0">
                  <a:sym typeface="Arial" charset="0"/>
                </a:rPr>
                <a:t> van de Sociale </a:t>
              </a:r>
              <a:r>
                <a:rPr lang="fr-BE" sz="1600" dirty="0" err="1" smtClean="0">
                  <a:sym typeface="Arial" charset="0"/>
                </a:rPr>
                <a:t>Zekerheid</a:t>
              </a:r>
              <a:endParaRPr lang="fr-BE" sz="1600" dirty="0" smtClean="0">
                <a:sym typeface="Arial" charset="0"/>
              </a:endParaRPr>
            </a:p>
            <a:p>
              <a:pPr>
                <a:defRPr/>
              </a:pPr>
              <a:r>
                <a:rPr lang="fr-BE" sz="1600" dirty="0" err="1" smtClean="0">
                  <a:sym typeface="Arial" charset="0"/>
                </a:rPr>
                <a:t>eHealth-platform</a:t>
              </a:r>
              <a:endParaRPr lang="fr-BE" sz="1600" dirty="0" smtClean="0">
                <a:sym typeface="Arial" charset="0"/>
              </a:endParaRPr>
            </a:p>
            <a:p>
              <a:pPr>
                <a:defRPr/>
              </a:pPr>
              <a:endParaRPr lang="fr-BE" sz="1600" dirty="0" smtClean="0">
                <a:sym typeface="Arial" charset="0"/>
              </a:endParaRPr>
            </a:p>
            <a:p>
              <a:pPr>
                <a:defRPr/>
              </a:pPr>
              <a:r>
                <a:rPr lang="en-US" sz="1600" b="1" dirty="0" smtClean="0"/>
                <a:t>frank.robben@ksz.fgov.be</a:t>
              </a:r>
              <a:r>
                <a:rPr lang="en-US" sz="1600" dirty="0" smtClean="0"/>
                <a:t> </a:t>
              </a:r>
            </a:p>
            <a:p>
              <a:pPr>
                <a:defRPr/>
              </a:pPr>
              <a:endParaRPr lang="en-US" sz="1600" dirty="0" smtClean="0">
                <a:sym typeface="Arial" charset="0"/>
              </a:endParaRPr>
            </a:p>
            <a:p>
              <a:pPr>
                <a:defRPr/>
              </a:pPr>
              <a:r>
                <a:rPr lang="fr-BE" sz="1600" b="1" dirty="0" smtClean="0">
                  <a:sym typeface="Arial" charset="0"/>
                </a:rPr>
                <a:t>@</a:t>
              </a:r>
              <a:r>
                <a:rPr lang="fr-BE" sz="1600" b="1" dirty="0" err="1" smtClean="0">
                  <a:sym typeface="Arial" charset="0"/>
                </a:rPr>
                <a:t>FrRobben</a:t>
              </a:r>
              <a:endParaRPr lang="fr-BE" sz="1600" b="1" dirty="0" smtClean="0">
                <a:sym typeface="Arial" charset="0"/>
              </a:endParaRPr>
            </a:p>
            <a:p>
              <a:pPr>
                <a:defRPr/>
              </a:pPr>
              <a:endParaRPr lang="en-US" sz="1600" dirty="0" smtClean="0">
                <a:sym typeface="Arial" charset="0"/>
              </a:endParaRPr>
            </a:p>
            <a:p>
              <a:pPr>
                <a:defRPr/>
              </a:pPr>
              <a:r>
                <a:rPr lang="en-US" sz="1600" dirty="0" smtClean="0">
                  <a:sym typeface="Arial" charset="0"/>
                </a:rPr>
                <a:t>http://www.ksz.fgov.be</a:t>
              </a:r>
            </a:p>
            <a:p>
              <a:pPr>
                <a:defRPr/>
              </a:pPr>
              <a:r>
                <a:rPr lang="fr-BE" sz="1600" dirty="0" smtClean="0">
                  <a:sym typeface="Arial" charset="0"/>
                </a:rPr>
                <a:t>https://www.ehealth.fgov.be</a:t>
              </a:r>
            </a:p>
            <a:p>
              <a:pPr>
                <a:defRPr/>
              </a:pPr>
              <a:r>
                <a:rPr lang="en-US" sz="1600" dirty="0" smtClean="0">
                  <a:sym typeface="Arial" charset="0"/>
                </a:rPr>
                <a:t>https://www.socialsecurity.be</a:t>
              </a:r>
            </a:p>
            <a:p>
              <a:pPr>
                <a:defRPr/>
              </a:pPr>
              <a:r>
                <a:rPr lang="en-US" sz="1600" dirty="0" smtClean="0">
                  <a:sym typeface="Arial" charset="0"/>
                </a:rPr>
                <a:t>http://www.frankrobben.be</a:t>
              </a:r>
              <a:endParaRPr lang="en-GB" sz="1600" dirty="0" smtClean="0"/>
            </a:p>
          </p:txBody>
        </p:sp>
      </p:grpSp>
      <p:pic>
        <p:nvPicPr>
          <p:cNvPr id="8" name="Picture 2" descr="http://fr.hdyo.org/assets/ask-question-2-ce96e3e01c85a38a0d39c61cfae6d42c.jpg"/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004" y="1155397"/>
            <a:ext cx="41764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47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Cloud">
  <a:themeElements>
    <a:clrScheme name="Custom 1">
      <a:dk1>
        <a:srgbClr val="364C9D"/>
      </a:dk1>
      <a:lt1>
        <a:sysClr val="window" lastClr="FFFFFF"/>
      </a:lt1>
      <a:dk2>
        <a:srgbClr val="364C9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">
    <a:dk1>
      <a:srgbClr val="364C9D"/>
    </a:dk1>
    <a:lt1>
      <a:sysClr val="window" lastClr="FFFFFF"/>
    </a:lt1>
    <a:dk2>
      <a:srgbClr val="364C9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f9f758b7-f6eb-44e3-bd59-2cbef40d0fc5" ContentTypeId="0x01010020EFE7AA9E56B84FB1D6B88B12929688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oject Document" ma:contentTypeID="0x01010020EFE7AA9E56B84FB1D6B88B12929688004810EF39369CDC4495268951860020FC01004EEEAFEEA0DB91409A024D38E12654AD" ma:contentTypeVersion="9" ma:contentTypeDescription="Base Content Type to categorize Documents in Project Library" ma:contentTypeScope="" ma:versionID="1269393f1de5a1ac8fb561fcb3ca7068">
  <xsd:schema xmlns:xsd="http://www.w3.org/2001/XMLSchema" xmlns:xs="http://www.w3.org/2001/XMLSchema" xmlns:p="http://schemas.microsoft.com/office/2006/metadata/properties" xmlns:ns2="6c2ef7ed-c2f8-46e5-bc8a-af14b0d2a9a1" xmlns:ns3="c8e0f1c9-a97e-424a-9462-00f87a844f62" targetNamespace="http://schemas.microsoft.com/office/2006/metadata/properties" ma:root="true" ma:fieldsID="0519ed3f74b9d3b94666b188ab85ea8a" ns2:_="" ns3:_="">
    <xsd:import namespace="6c2ef7ed-c2f8-46e5-bc8a-af14b0d2a9a1"/>
    <xsd:import namespace="c8e0f1c9-a97e-424a-9462-00f87a844f62"/>
    <xsd:element name="properties">
      <xsd:complexType>
        <xsd:sequence>
          <xsd:element name="documentManagement">
            <xsd:complexType>
              <xsd:all>
                <xsd:element ref="ns2:KeyDocument" minOccurs="0"/>
                <xsd:element ref="ns2:IsArchived" minOccurs="0"/>
                <xsd:element ref="ns2:a577826f36e3408da264d17bc6322cd1" minOccurs="0"/>
                <xsd:element ref="ns2:TaxCatchAll" minOccurs="0"/>
                <xsd:element ref="ns2:TaxCatchAllLabel" minOccurs="0"/>
                <xsd:element ref="ns2:TaxKeywordTaxHTField" minOccurs="0"/>
                <xsd:element ref="ns3:Project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ef7ed-c2f8-46e5-bc8a-af14b0d2a9a1" elementFormDefault="qualified">
    <xsd:import namespace="http://schemas.microsoft.com/office/2006/documentManagement/types"/>
    <xsd:import namespace="http://schemas.microsoft.com/office/infopath/2007/PartnerControls"/>
    <xsd:element name="KeyDocument" ma:index="8" nillable="true" ma:displayName="KeyDocument" ma:default="0" ma:description="Allow to promote a document to key document status" ma:internalName="KeyDocument">
      <xsd:simpleType>
        <xsd:restriction base="dms:Boolean"/>
      </xsd:simpleType>
    </xsd:element>
    <xsd:element name="IsArchived" ma:index="9" nillable="true" ma:displayName="IsArchived" ma:default="0" ma:description="Allow to display the document only in Archive View" ma:internalName="IsArchived">
      <xsd:simpleType>
        <xsd:restriction base="dms:Boolean"/>
      </xsd:simpleType>
    </xsd:element>
    <xsd:element name="a577826f36e3408da264d17bc6322cd1" ma:index="10" nillable="true" ma:taxonomy="true" ma:internalName="a577826f36e3408da264d17bc6322cd1" ma:taxonomyFieldName="ProjectActivity" ma:displayName="ProjectActivity" ma:default="" ma:fieldId="{a577826f-36e3-408d-a264-d17bc6322cd1}" ma:sspId="f9f758b7-f6eb-44e3-bd59-2cbef40d0fc5" ma:termSetId="0a1d2ce2-4385-4174-a46f-178db92b352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523672b5-cecb-49a2-93b6-f77294116280}" ma:internalName="TaxCatchAll" ma:showField="CatchAllData" ma:web="6c2ef7ed-c2f8-46e5-bc8a-af14b0d2a9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523672b5-cecb-49a2-93b6-f77294116280}" ma:internalName="TaxCatchAllLabel" ma:readOnly="true" ma:showField="CatchAllDataLabel" ma:web="6c2ef7ed-c2f8-46e5-bc8a-af14b0d2a9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0f1c9-a97e-424a-9462-00f87a844f62" elementFormDefault="qualified">
    <xsd:import namespace="http://schemas.microsoft.com/office/2006/documentManagement/types"/>
    <xsd:import namespace="http://schemas.microsoft.com/office/infopath/2007/PartnerControls"/>
    <xsd:element name="ProjectCategory" ma:index="16" nillable="true" ma:displayName="ProjectCategory" ma:list="{949074CE-9EE1-4500-9AC1-64FF3466EA64}" ma:internalName="ProjectCategory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Category xmlns="c8e0f1c9-a97e-424a-9462-00f87a844f62" xsi:nil="true"/>
    <KeyDocument xmlns="6c2ef7ed-c2f8-46e5-bc8a-af14b0d2a9a1">false</KeyDocument>
    <a577826f36e3408da264d17bc6322cd1 xmlns="6c2ef7ed-c2f8-46e5-bc8a-af14b0d2a9a1">
      <Terms xmlns="http://schemas.microsoft.com/office/infopath/2007/PartnerControls"/>
    </a577826f36e3408da264d17bc6322cd1>
    <TaxCatchAll xmlns="6c2ef7ed-c2f8-46e5-bc8a-af14b0d2a9a1"/>
    <TaxKeywordTaxHTField xmlns="6c2ef7ed-c2f8-46e5-bc8a-af14b0d2a9a1">
      <Terms xmlns="http://schemas.microsoft.com/office/infopath/2007/PartnerControls"/>
    </TaxKeywordTaxHTField>
    <IsArchived xmlns="6c2ef7ed-c2f8-46e5-bc8a-af14b0d2a9a1">false</IsArchived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DBCC57-8FAA-42F3-8ADE-B014BA6BBB04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0CC7BCE7-171A-4471-9580-D7182BE1E7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2ef7ed-c2f8-46e5-bc8a-af14b0d2a9a1"/>
    <ds:schemaRef ds:uri="c8e0f1c9-a97e-424a-9462-00f87a844f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272300F-722E-4E25-815B-679B46CD9A71}">
  <ds:schemaRefs>
    <ds:schemaRef ds:uri="http://www.w3.org/XML/1998/namespace"/>
    <ds:schemaRef ds:uri="http://schemas.microsoft.com/office/2006/metadata/properties"/>
    <ds:schemaRef ds:uri="http://purl.org/dc/dcmitype/"/>
    <ds:schemaRef ds:uri="http://schemas.microsoft.com/office/infopath/2007/PartnerControls"/>
    <ds:schemaRef ds:uri="6c2ef7ed-c2f8-46e5-bc8a-af14b0d2a9a1"/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c8e0f1c9-a97e-424a-9462-00f87a844f62"/>
  </ds:schemaRefs>
</ds:datastoreItem>
</file>

<file path=customXml/itemProps4.xml><?xml version="1.0" encoding="utf-8"?>
<ds:datastoreItem xmlns:ds="http://schemas.openxmlformats.org/officeDocument/2006/customXml" ds:itemID="{9D0F5F77-D03A-4B1B-ADD4-D8B895BA2E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8983</TotalTime>
  <Words>3691</Words>
  <Application>Microsoft Office PowerPoint</Application>
  <PresentationFormat>On-screen Show (4:3)</PresentationFormat>
  <Paragraphs>995</Paragraphs>
  <Slides>92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GCloud</vt:lpstr>
      <vt:lpstr>Samen bouwen aan de ICT-toekomst</vt:lpstr>
      <vt:lpstr>Agenda</vt:lpstr>
      <vt:lpstr>Agenda</vt:lpstr>
      <vt:lpstr>Quelques tendances importantes en ICT</vt:lpstr>
      <vt:lpstr>Trends</vt:lpstr>
      <vt:lpstr>Trends</vt:lpstr>
      <vt:lpstr>PowerPoint Presentation</vt:lpstr>
      <vt:lpstr>PowerPoint Presentation</vt:lpstr>
      <vt:lpstr>PowerPoint Presentation</vt:lpstr>
      <vt:lpstr>Synergies - transformations</vt:lpstr>
      <vt:lpstr>KSZ - # berichten - ICT budget in €</vt:lpstr>
      <vt:lpstr>TCO van toepassingen</vt:lpstr>
      <vt:lpstr>PowerPoint Presentation</vt:lpstr>
      <vt:lpstr>Agenda</vt:lpstr>
      <vt:lpstr>Qu’est-ce que le cloud ?</vt:lpstr>
      <vt:lpstr>G-Cloud: focus</vt:lpstr>
      <vt:lpstr>As a service : principes majeurs</vt:lpstr>
      <vt:lpstr>Virtualisatie</vt:lpstr>
      <vt:lpstr> Types de déploiements dans le cloud</vt:lpstr>
      <vt:lpstr>PowerPoint Presentation</vt:lpstr>
      <vt:lpstr>PowerPoint Presentation</vt:lpstr>
      <vt:lpstr>PowerPoint Presentation</vt:lpstr>
      <vt:lpstr>Voorbeeld UK: gebruik impact levels</vt:lpstr>
      <vt:lpstr>Confidentialiteit</vt:lpstr>
      <vt:lpstr>Confidentialiteit: encryptie als oplossing ?</vt:lpstr>
      <vt:lpstr>PowerPoint Presentation</vt:lpstr>
      <vt:lpstr>PowerPoint Presentation</vt:lpstr>
      <vt:lpstr>Concluderende vaststellingen</vt:lpstr>
      <vt:lpstr>Agenda</vt:lpstr>
      <vt:lpstr>Qu’est-ce que le G-Cloud ?</vt:lpstr>
      <vt:lpstr>Principes de base</vt:lpstr>
      <vt:lpstr>PowerPoint Presentation</vt:lpstr>
      <vt:lpstr>Qu’est-ce que le G-Cloud ?</vt:lpstr>
      <vt:lpstr>G-Cloud-’producten’ </vt:lpstr>
      <vt:lpstr>Niet alleen technisch, ook strategisch</vt:lpstr>
      <vt:lpstr>Niet alleen technisch, ook strategisch</vt:lpstr>
      <vt:lpstr>Pourquoi le G-Cloud ?</vt:lpstr>
      <vt:lpstr>Pourquoi le G-Cloud ?</vt:lpstr>
      <vt:lpstr>Opportunités et défis</vt:lpstr>
      <vt:lpstr>Facteurs de succès du G-Cloud</vt:lpstr>
      <vt:lpstr>G-Cloud et le secteur privé</vt:lpstr>
      <vt:lpstr>Organisatie van de G-Cloud</vt:lpstr>
      <vt:lpstr>G-Cloud organisatie</vt:lpstr>
      <vt:lpstr>G-Cloud organisatie</vt:lpstr>
      <vt:lpstr>Rôle du G-Cloud Strategic Board</vt:lpstr>
      <vt:lpstr>Rôle du G-Cloud Operations &amp; Programme Board</vt:lpstr>
      <vt:lpstr>Gestion du changement</vt:lpstr>
      <vt:lpstr>G-Cloud - Aspects financiers</vt:lpstr>
      <vt:lpstr>G-Cloud - Ressources humaines</vt:lpstr>
      <vt:lpstr>G-Cloud - Sécurité et policies</vt:lpstr>
      <vt:lpstr>Réalisation des projets</vt:lpstr>
      <vt:lpstr>Approvisionnement partagé</vt:lpstr>
      <vt:lpstr>Agenda</vt:lpstr>
      <vt:lpstr>G-Cloud impact: voorbeelden</vt:lpstr>
      <vt:lpstr>G-Cloud impact: voorbeelden</vt:lpstr>
      <vt:lpstr>G-Cloud: impact voor u</vt:lpstr>
      <vt:lpstr>G-Cloud: impact voor u</vt:lpstr>
      <vt:lpstr>G-Cloud: impact voor u</vt:lpstr>
      <vt:lpstr>G-Cloud: impact voor u</vt:lpstr>
      <vt:lpstr>Agenda</vt:lpstr>
      <vt:lpstr>PowerPoint Presentation</vt:lpstr>
      <vt:lpstr>Possibilités d'entrer</vt:lpstr>
      <vt:lpstr>Datacenter consolidatie</vt:lpstr>
      <vt:lpstr>Datacenter consolidatie</vt:lpstr>
      <vt:lpstr>Ecologisch en economisch</vt:lpstr>
      <vt:lpstr>Omgevingsbeveiliging Tier 3+ </vt:lpstr>
      <vt:lpstr>Gecoördineerde supervisie</vt:lpstr>
      <vt:lpstr>G-Cloud “Compute”</vt:lpstr>
      <vt:lpstr>Compute Types versus Workloads</vt:lpstr>
      <vt:lpstr>Compute Types versus Workloads</vt:lpstr>
      <vt:lpstr>Platform as a Service</vt:lpstr>
      <vt:lpstr>Platform as a Service - containers</vt:lpstr>
      <vt:lpstr>PaaS - Samenwerkingsvormen</vt:lpstr>
      <vt:lpstr>Greenshift = Slideware? Non</vt:lpstr>
      <vt:lpstr>Greenshift = Slideware?</vt:lpstr>
      <vt:lpstr>Want more?</vt:lpstr>
      <vt:lpstr>G-Cloud “Storage”</vt:lpstr>
      <vt:lpstr>G-Cloud “Storage”</vt:lpstr>
      <vt:lpstr>Internet Access Protection</vt:lpstr>
      <vt:lpstr>ShaD</vt:lpstr>
      <vt:lpstr>ITSM</vt:lpstr>
      <vt:lpstr>Agenda</vt:lpstr>
      <vt:lpstr>Regie, inbesteding en uitbesteding</vt:lpstr>
      <vt:lpstr>G-Cloud en Inspectie van Financiën</vt:lpstr>
      <vt:lpstr>G-Cloud en Inspectie van Financiën</vt:lpstr>
      <vt:lpstr>G-Cloud en Inspectie van Financiën</vt:lpstr>
      <vt:lpstr>G-Cloud en Inspectie van Financiën</vt:lpstr>
      <vt:lpstr>G-Cloud en Inspectie van Financiën</vt:lpstr>
      <vt:lpstr>PowerPoint Presentation</vt:lpstr>
      <vt:lpstr>PowerPoint Presentation</vt:lpstr>
      <vt:lpstr>            bouwen we samen</vt:lpstr>
      <vt:lpstr>PowerPoint Presentation</vt:lpstr>
    </vt:vector>
  </TitlesOfParts>
  <Company>SmalS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Robben</dc:creator>
  <cp:lastModifiedBy>Frank Robben</cp:lastModifiedBy>
  <cp:revision>614</cp:revision>
  <cp:lastPrinted>2016-05-18T12:37:01Z</cp:lastPrinted>
  <dcterms:created xsi:type="dcterms:W3CDTF">2013-03-05T07:37:33Z</dcterms:created>
  <dcterms:modified xsi:type="dcterms:W3CDTF">2017-01-06T15:42:14Z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ontentTypeId">
    <vt:lpwstr>0x01010020EFE7AA9E56B84FB1D6B88B12929688004810EF39369CDC4495268951860020FC01004EEEAFEEA0DB91409A024D38E12654AD</vt:lpwstr>
  </property>
</Properties>
</file>