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76" r:id="rId4"/>
    <p:sldId id="278" r:id="rId5"/>
    <p:sldId id="279" r:id="rId6"/>
    <p:sldId id="284" r:id="rId7"/>
    <p:sldId id="283" r:id="rId8"/>
    <p:sldId id="268" r:id="rId9"/>
    <p:sldId id="270" r:id="rId10"/>
    <p:sldId id="271" r:id="rId11"/>
    <p:sldId id="282" r:id="rId12"/>
    <p:sldId id="280" r:id="rId13"/>
    <p:sldId id="269" r:id="rId14"/>
    <p:sldId id="259" r:id="rId15"/>
    <p:sldId id="281" r:id="rId16"/>
    <p:sldId id="260" r:id="rId17"/>
    <p:sldId id="261" r:id="rId18"/>
    <p:sldId id="262" r:id="rId19"/>
    <p:sldId id="286"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08021A-DA6D-4F00-814B-B07CAFA11D9C}" type="datetimeFigureOut">
              <a:rPr lang="en-US" smtClean="0"/>
              <a:t>11/24/2017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9188F8-1F89-4F74-AE19-0F2A414C7C94}" type="slidenum">
              <a:rPr lang="en-US" smtClean="0"/>
              <a:t>‹nr.›</a:t>
            </a:fld>
            <a:endParaRPr lang="en-US"/>
          </a:p>
        </p:txBody>
      </p:sp>
    </p:spTree>
    <p:extLst>
      <p:ext uri="{BB962C8B-B14F-4D97-AF65-F5344CB8AC3E}">
        <p14:creationId xmlns:p14="http://schemas.microsoft.com/office/powerpoint/2010/main" val="446226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5118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001504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203818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4550" y="882650"/>
            <a:ext cx="5800725" cy="4351338"/>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20099971-7C81-CD47-9B7A-3ECC68870D49}"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79055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0FFE20-B8DA-4D1E-BE7E-9857F90EF513}"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179382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FFE20-B8DA-4D1E-BE7E-9857F90EF513}"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3450687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FFE20-B8DA-4D1E-BE7E-9857F90EF513}"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1911581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19" name="Picture 23" descr="ISP-WIV_fond_titre_new"/>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 y="0"/>
            <a:ext cx="9145588" cy="6859588"/>
          </a:xfrm>
          <a:prstGeom prst="rect">
            <a:avLst/>
          </a:prstGeom>
          <a:noFill/>
        </p:spPr>
      </p:pic>
      <p:pic>
        <p:nvPicPr>
          <p:cNvPr id="5" name="Picture 2" descr="C:\Users\Pieter\AppData\Local\Temp\jZip\jZip2227C\jZip2E4\HC_Logo_RGB_Color_Large_MediumQuality.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192889" y="375098"/>
            <a:ext cx="3190993" cy="1232759"/>
          </a:xfrm>
          <a:prstGeom prst="rect">
            <a:avLst/>
          </a:prstGeom>
          <a:noFill/>
          <a:ln w="9525">
            <a:noFill/>
            <a:miter lim="800000"/>
            <a:headEnd/>
            <a:tailEnd/>
          </a:ln>
        </p:spPr>
      </p:pic>
      <p:sp>
        <p:nvSpPr>
          <p:cNvPr id="4099" name="Rectangle 3"/>
          <p:cNvSpPr>
            <a:spLocks noGrp="1" noChangeArrowheads="1"/>
          </p:cNvSpPr>
          <p:nvPr>
            <p:ph type="ctrTitle"/>
          </p:nvPr>
        </p:nvSpPr>
        <p:spPr>
          <a:xfrm>
            <a:off x="533400" y="2438400"/>
            <a:ext cx="7924800" cy="1143000"/>
          </a:xfrm>
        </p:spPr>
        <p:txBody>
          <a:bodyPr/>
          <a:lstStyle>
            <a:lvl1pPr>
              <a:defRPr sz="3200" b="1">
                <a:solidFill>
                  <a:srgbClr val="C00000"/>
                </a:solidFill>
              </a:defRPr>
            </a:lvl1pPr>
          </a:lstStyle>
          <a:p>
            <a:r>
              <a:rPr lang="en-US" dirty="0" smtClean="0"/>
              <a:t>Click to edit Master title style</a:t>
            </a:r>
            <a:endParaRPr lang="fr-FR" dirty="0"/>
          </a:p>
        </p:txBody>
      </p:sp>
      <p:sp>
        <p:nvSpPr>
          <p:cNvPr id="4100" name="Rectangle 4"/>
          <p:cNvSpPr>
            <a:spLocks noGrp="1" noChangeArrowheads="1"/>
          </p:cNvSpPr>
          <p:nvPr>
            <p:ph type="subTitle" idx="1"/>
          </p:nvPr>
        </p:nvSpPr>
        <p:spPr>
          <a:xfrm>
            <a:off x="533400" y="3657600"/>
            <a:ext cx="7239000" cy="990600"/>
          </a:xfrm>
        </p:spPr>
        <p:txBody>
          <a:bodyPr/>
          <a:lstStyle>
            <a:lvl1pPr marL="0" indent="0">
              <a:defRPr sz="1600">
                <a:solidFill>
                  <a:schemeClr val="bg1"/>
                </a:solidFill>
              </a:defRPr>
            </a:lvl1pPr>
          </a:lstStyle>
          <a:p>
            <a:r>
              <a:rPr lang="en-US" dirty="0" smtClean="0"/>
              <a:t>Click to edit Master subtitle style</a:t>
            </a:r>
            <a:endParaRPr lang="fr-FR" dirty="0"/>
          </a:p>
        </p:txBody>
      </p:sp>
    </p:spTree>
    <p:extLst>
      <p:ext uri="{BB962C8B-B14F-4D97-AF65-F5344CB8AC3E}">
        <p14:creationId xmlns:p14="http://schemas.microsoft.com/office/powerpoint/2010/main" val="35173790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just">
              <a:defRPr sz="2000">
                <a:solidFill>
                  <a:srgbClr val="4D4D4D"/>
                </a:solidFill>
              </a:defRPr>
            </a:lvl1pPr>
            <a:lvl2pPr marL="895350" indent="-361950" algn="just">
              <a:buFont typeface="Arial" pitchFamily="34" charset="0"/>
              <a:buChar char="►"/>
              <a:defRPr sz="2000">
                <a:solidFill>
                  <a:srgbClr val="4D4D4D"/>
                </a:solidFill>
              </a:defRPr>
            </a:lvl2pPr>
            <a:lvl3pPr marL="1252538" indent="-319088" algn="just">
              <a:buFont typeface="Wingdings 3" pitchFamily="18" charset="2"/>
              <a:buChar char=""/>
              <a:defRPr sz="2000">
                <a:solidFill>
                  <a:srgbClr val="4D4D4D"/>
                </a:solidFill>
              </a:defRPr>
            </a:lvl3pPr>
            <a:lvl4pPr marL="1792288" indent="-420688" algn="just">
              <a:buFont typeface="Wingdings 3" pitchFamily="18" charset="2"/>
              <a:buChar char=""/>
              <a:defRPr sz="2000">
                <a:solidFill>
                  <a:srgbClr val="4D4D4D"/>
                </a:solidFill>
              </a:defRPr>
            </a:lvl4pPr>
            <a:lvl5pPr marL="2149475" indent="-320675" algn="just">
              <a:buFont typeface="Wingdings 3" pitchFamily="18" charset="2"/>
              <a:buChar char=""/>
              <a:defRPr sz="2000">
                <a:solidFill>
                  <a:srgbClr val="4D4D4D"/>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68119099-5F8E-4E7D-8745-4CCBB8CC025C}"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86492401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1F2EEC7B-AFF7-4F1E-A2F5-FD342129B693}"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1832887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AD6F52F-E605-4760-A3A5-61DDE5CF82E9}"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195874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52DC93D-B6F9-499C-BDE9-2E1C40CA9D11}"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483760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153C18D3-839D-4526-B6CF-6AED42A31560}"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4441852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3702489B-F408-42E7-9AE4-7BAD60915C48}"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7052602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ED3C8DB-4982-42BE-B0FF-CF2C0E2BB6E1}"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3909455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FFE20-B8DA-4D1E-BE7E-9857F90EF513}"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36143020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809E6AA-19E2-42D4-A2EE-E6082DF6F377}"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201822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2EB43A5-628F-4C67-9EE2-2CF7CE615C39}"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1707477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096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096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C3EB856-14D4-4375-9EA1-9675F36DC7A1}" type="slidenum">
              <a:rPr lang="fr-FR">
                <a:solidFill>
                  <a:srgbClr val="A4C3D9"/>
                </a:solidFill>
              </a:rPr>
              <a:pPr/>
              <a:t>‹nr.›</a:t>
            </a:fld>
            <a:endParaRPr lang="fr-FR">
              <a:solidFill>
                <a:srgbClr val="A4C3D9"/>
              </a:solidFill>
            </a:endParaRPr>
          </a:p>
        </p:txBody>
      </p:sp>
    </p:spTree>
    <p:extLst>
      <p:ext uri="{BB962C8B-B14F-4D97-AF65-F5344CB8AC3E}">
        <p14:creationId xmlns:p14="http://schemas.microsoft.com/office/powerpoint/2010/main" val="406423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FFE20-B8DA-4D1E-BE7E-9857F90EF513}"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2897871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0FFE20-B8DA-4D1E-BE7E-9857F90EF513}"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2555212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0FFE20-B8DA-4D1E-BE7E-9857F90EF513}" type="datetimeFigureOut">
              <a:rPr lang="en-US" smtClean="0"/>
              <a:t>11/24/2017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43427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0FFE20-B8DA-4D1E-BE7E-9857F90EF513}" type="datetimeFigureOut">
              <a:rPr lang="en-US" smtClean="0"/>
              <a:t>11/24/2017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2223277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FFE20-B8DA-4D1E-BE7E-9857F90EF513}" type="datetimeFigureOut">
              <a:rPr lang="en-US" smtClean="0"/>
              <a:t>11/24/2017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183965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FFE20-B8DA-4D1E-BE7E-9857F90EF513}"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256693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FFE20-B8DA-4D1E-BE7E-9857F90EF513}"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7897C5-3EE9-4454-AA21-FC48E6CD6318}" type="slidenum">
              <a:rPr lang="en-US" smtClean="0"/>
              <a:t>‹nr.›</a:t>
            </a:fld>
            <a:endParaRPr lang="en-US"/>
          </a:p>
        </p:txBody>
      </p:sp>
    </p:spTree>
    <p:extLst>
      <p:ext uri="{BB962C8B-B14F-4D97-AF65-F5344CB8AC3E}">
        <p14:creationId xmlns:p14="http://schemas.microsoft.com/office/powerpoint/2010/main" val="193635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FFE20-B8DA-4D1E-BE7E-9857F90EF513}" type="datetimeFigureOut">
              <a:rPr lang="en-US" smtClean="0"/>
              <a:t>11/24/2017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897C5-3EE9-4454-AA21-FC48E6CD6318}" type="slidenum">
              <a:rPr lang="en-US" smtClean="0"/>
              <a:t>‹nr.›</a:t>
            </a:fld>
            <a:endParaRPr lang="en-US"/>
          </a:p>
        </p:txBody>
      </p:sp>
    </p:spTree>
    <p:extLst>
      <p:ext uri="{BB962C8B-B14F-4D97-AF65-F5344CB8AC3E}">
        <p14:creationId xmlns:p14="http://schemas.microsoft.com/office/powerpoint/2010/main" val="188518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2" name="Picture 18" descr="ISP-WIV_fond_page_new"/>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1" y="4764"/>
            <a:ext cx="9145588" cy="6853237"/>
          </a:xfrm>
          <a:prstGeom prst="rect">
            <a:avLst/>
          </a:prstGeom>
          <a:noFill/>
        </p:spPr>
      </p:pic>
      <p:sp>
        <p:nvSpPr>
          <p:cNvPr id="1026" name="Rectangle 2"/>
          <p:cNvSpPr>
            <a:spLocks noGrp="1" noChangeArrowheads="1"/>
          </p:cNvSpPr>
          <p:nvPr>
            <p:ph type="title"/>
          </p:nvPr>
        </p:nvSpPr>
        <p:spPr bwMode="auto">
          <a:xfrm>
            <a:off x="685800" y="308563"/>
            <a:ext cx="6400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027" name="Rectangle 3"/>
          <p:cNvSpPr>
            <a:spLocks noGrp="1" noChangeArrowheads="1"/>
          </p:cNvSpPr>
          <p:nvPr>
            <p:ph type="body" idx="1"/>
          </p:nvPr>
        </p:nvSpPr>
        <p:spPr bwMode="auto">
          <a:xfrm>
            <a:off x="685800" y="1571038"/>
            <a:ext cx="7772400" cy="44308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30" name="Rectangle 6"/>
          <p:cNvSpPr>
            <a:spLocks noGrp="1" noChangeArrowheads="1"/>
          </p:cNvSpPr>
          <p:nvPr>
            <p:ph type="sldNum" sz="quarter" idx="4"/>
          </p:nvPr>
        </p:nvSpPr>
        <p:spPr bwMode="auto">
          <a:xfrm>
            <a:off x="533400" y="6400800"/>
            <a:ext cx="381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pPr eaLnBrk="0" fontAlgn="base" hangingPunct="0">
              <a:spcBef>
                <a:spcPct val="0"/>
              </a:spcBef>
              <a:spcAft>
                <a:spcPct val="0"/>
              </a:spcAft>
            </a:pPr>
            <a:fld id="{F1D9075B-7A3C-4EDE-9800-64859CCB191B}" type="slidenum">
              <a:rPr lang="fr-FR">
                <a:solidFill>
                  <a:srgbClr val="A4C3D9"/>
                </a:solidFill>
              </a:rPr>
              <a:pPr eaLnBrk="0" fontAlgn="base" hangingPunct="0">
                <a:spcBef>
                  <a:spcPct val="0"/>
                </a:spcBef>
                <a:spcAft>
                  <a:spcPct val="0"/>
                </a:spcAft>
              </a:pPr>
              <a:t>‹nr.›</a:t>
            </a:fld>
            <a:endParaRPr lang="fr-FR">
              <a:solidFill>
                <a:srgbClr val="A4C3D9"/>
              </a:solidFill>
            </a:endParaRPr>
          </a:p>
        </p:txBody>
      </p:sp>
    </p:spTree>
    <p:extLst>
      <p:ext uri="{BB962C8B-B14F-4D97-AF65-F5344CB8AC3E}">
        <p14:creationId xmlns:p14="http://schemas.microsoft.com/office/powerpoint/2010/main" val="4250023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3400">
          <a:solidFill>
            <a:schemeClr val="tx2"/>
          </a:solidFill>
          <a:latin typeface="+mj-lt"/>
          <a:ea typeface="+mj-ea"/>
          <a:cs typeface="+mj-cs"/>
        </a:defRPr>
      </a:lvl1pPr>
      <a:lvl2pPr algn="l" rtl="0" eaLnBrk="1" fontAlgn="base" hangingPunct="1">
        <a:spcBef>
          <a:spcPct val="0"/>
        </a:spcBef>
        <a:spcAft>
          <a:spcPct val="0"/>
        </a:spcAft>
        <a:defRPr sz="3400">
          <a:solidFill>
            <a:schemeClr val="tx2"/>
          </a:solidFill>
          <a:latin typeface="Arial" charset="0"/>
          <a:ea typeface="ＭＳ Ｐゴシック" pitchFamily="1" charset="-128"/>
        </a:defRPr>
      </a:lvl2pPr>
      <a:lvl3pPr algn="l" rtl="0" eaLnBrk="1" fontAlgn="base" hangingPunct="1">
        <a:spcBef>
          <a:spcPct val="0"/>
        </a:spcBef>
        <a:spcAft>
          <a:spcPct val="0"/>
        </a:spcAft>
        <a:defRPr sz="3400">
          <a:solidFill>
            <a:schemeClr val="tx2"/>
          </a:solidFill>
          <a:latin typeface="Arial" charset="0"/>
          <a:ea typeface="ＭＳ Ｐゴシック" pitchFamily="1" charset="-128"/>
        </a:defRPr>
      </a:lvl3pPr>
      <a:lvl4pPr algn="l" rtl="0" eaLnBrk="1" fontAlgn="base" hangingPunct="1">
        <a:spcBef>
          <a:spcPct val="0"/>
        </a:spcBef>
        <a:spcAft>
          <a:spcPct val="0"/>
        </a:spcAft>
        <a:defRPr sz="3400">
          <a:solidFill>
            <a:schemeClr val="tx2"/>
          </a:solidFill>
          <a:latin typeface="Arial" charset="0"/>
          <a:ea typeface="ＭＳ Ｐゴシック" pitchFamily="1" charset="-128"/>
        </a:defRPr>
      </a:lvl4pPr>
      <a:lvl5pPr algn="l" rtl="0" eaLnBrk="1" fontAlgn="base" hangingPunct="1">
        <a:spcBef>
          <a:spcPct val="0"/>
        </a:spcBef>
        <a:spcAft>
          <a:spcPct val="0"/>
        </a:spcAft>
        <a:defRPr sz="3400">
          <a:solidFill>
            <a:schemeClr val="tx2"/>
          </a:solidFill>
          <a:latin typeface="Arial" charset="0"/>
          <a:ea typeface="ＭＳ Ｐゴシック" pitchFamily="1" charset="-128"/>
        </a:defRPr>
      </a:lvl5pPr>
      <a:lvl6pPr marL="457200" algn="l" rtl="0" eaLnBrk="1" fontAlgn="base" hangingPunct="1">
        <a:spcBef>
          <a:spcPct val="0"/>
        </a:spcBef>
        <a:spcAft>
          <a:spcPct val="0"/>
        </a:spcAft>
        <a:defRPr sz="3400">
          <a:solidFill>
            <a:schemeClr val="tx2"/>
          </a:solidFill>
          <a:latin typeface="Arial" charset="0"/>
          <a:ea typeface="ＭＳ Ｐゴシック" pitchFamily="1" charset="-128"/>
        </a:defRPr>
      </a:lvl6pPr>
      <a:lvl7pPr marL="914400" algn="l" rtl="0" eaLnBrk="1" fontAlgn="base" hangingPunct="1">
        <a:spcBef>
          <a:spcPct val="0"/>
        </a:spcBef>
        <a:spcAft>
          <a:spcPct val="0"/>
        </a:spcAft>
        <a:defRPr sz="3400">
          <a:solidFill>
            <a:schemeClr val="tx2"/>
          </a:solidFill>
          <a:latin typeface="Arial" charset="0"/>
          <a:ea typeface="ＭＳ Ｐゴシック" pitchFamily="1" charset="-128"/>
        </a:defRPr>
      </a:lvl7pPr>
      <a:lvl8pPr marL="1371600" algn="l" rtl="0" eaLnBrk="1" fontAlgn="base" hangingPunct="1">
        <a:spcBef>
          <a:spcPct val="0"/>
        </a:spcBef>
        <a:spcAft>
          <a:spcPct val="0"/>
        </a:spcAft>
        <a:defRPr sz="3400">
          <a:solidFill>
            <a:schemeClr val="tx2"/>
          </a:solidFill>
          <a:latin typeface="Arial" charset="0"/>
          <a:ea typeface="ＭＳ Ｐゴシック" pitchFamily="1" charset="-128"/>
        </a:defRPr>
      </a:lvl8pPr>
      <a:lvl9pPr marL="1828800" algn="l" rtl="0" eaLnBrk="1" fontAlgn="base" hangingPunct="1">
        <a:spcBef>
          <a:spcPct val="0"/>
        </a:spcBef>
        <a:spcAft>
          <a:spcPct val="0"/>
        </a:spcAft>
        <a:defRPr sz="3400">
          <a:solidFill>
            <a:schemeClr val="tx2"/>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SzPct val="70000"/>
        <a:buFont typeface="Times" pitchFamily="1" charset="0"/>
        <a:defRPr sz="2600">
          <a:solidFill>
            <a:schemeClr val="tx1"/>
          </a:solidFill>
          <a:latin typeface="+mn-lt"/>
          <a:ea typeface="+mn-ea"/>
          <a:cs typeface="+mn-cs"/>
        </a:defRPr>
      </a:lvl1pPr>
      <a:lvl2pPr marL="742950" indent="-209550" algn="l" rtl="0" eaLnBrk="1" fontAlgn="base" hangingPunct="1">
        <a:spcBef>
          <a:spcPct val="20000"/>
        </a:spcBef>
        <a:spcAft>
          <a:spcPct val="0"/>
        </a:spcAft>
        <a:buSzPct val="70000"/>
        <a:buFont typeface="Times" pitchFamily="1" charset="0"/>
        <a:buChar char="•"/>
        <a:defRPr sz="2400">
          <a:solidFill>
            <a:schemeClr val="tx1"/>
          </a:solidFill>
          <a:latin typeface="+mn-lt"/>
          <a:ea typeface="+mn-ea"/>
        </a:defRPr>
      </a:lvl2pPr>
      <a:lvl3pPr marL="1162050" indent="-228600" algn="l" rtl="0" eaLnBrk="1" fontAlgn="base" hangingPunct="1">
        <a:spcBef>
          <a:spcPct val="20000"/>
        </a:spcBef>
        <a:spcAft>
          <a:spcPct val="0"/>
        </a:spcAft>
        <a:buSzPct val="70000"/>
        <a:buFont typeface="Times" pitchFamily="1" charset="0"/>
        <a:buChar char="•"/>
        <a:defRPr sz="2000">
          <a:solidFill>
            <a:schemeClr val="tx1"/>
          </a:solidFill>
          <a:latin typeface="+mn-lt"/>
          <a:ea typeface="+mn-ea"/>
        </a:defRPr>
      </a:lvl3pPr>
      <a:lvl4pPr marL="1600200" indent="-228600" algn="l" rtl="0" eaLnBrk="1" fontAlgn="base" hangingPunct="1">
        <a:spcBef>
          <a:spcPct val="20000"/>
        </a:spcBef>
        <a:spcAft>
          <a:spcPct val="0"/>
        </a:spcAft>
        <a:buSzPct val="70000"/>
        <a:buFont typeface="Times" pitchFamily="1" charset="0"/>
        <a:buChar char="•"/>
        <a:defRPr sz="1600">
          <a:solidFill>
            <a:schemeClr val="tx1"/>
          </a:solidFill>
          <a:latin typeface="+mn-lt"/>
          <a:ea typeface="+mn-ea"/>
        </a:defRPr>
      </a:lvl4pPr>
      <a:lvl5pPr marL="2057400" indent="-228600" algn="l" rtl="0" eaLnBrk="1" fontAlgn="base" hangingPunct="1">
        <a:spcBef>
          <a:spcPct val="20000"/>
        </a:spcBef>
        <a:spcAft>
          <a:spcPct val="0"/>
        </a:spcAft>
        <a:buSzPct val="70000"/>
        <a:buFont typeface="Times" pitchFamily="1" charset="0"/>
        <a:buChar char="•"/>
        <a:defRPr sz="1400">
          <a:solidFill>
            <a:schemeClr val="tx1"/>
          </a:solidFill>
          <a:latin typeface="+mn-lt"/>
          <a:ea typeface="+mn-ea"/>
        </a:defRPr>
      </a:lvl5pPr>
      <a:lvl6pPr marL="2514600" indent="-228600" algn="l" rtl="0" eaLnBrk="1" fontAlgn="base" hangingPunct="1">
        <a:spcBef>
          <a:spcPct val="20000"/>
        </a:spcBef>
        <a:spcAft>
          <a:spcPct val="0"/>
        </a:spcAft>
        <a:buSzPct val="70000"/>
        <a:buFont typeface="Times" pitchFamily="1" charset="0"/>
        <a:buChar char="•"/>
        <a:defRPr sz="1400">
          <a:solidFill>
            <a:schemeClr val="tx1"/>
          </a:solidFill>
          <a:latin typeface="+mn-lt"/>
          <a:ea typeface="+mn-ea"/>
        </a:defRPr>
      </a:lvl6pPr>
      <a:lvl7pPr marL="2971800" indent="-228600" algn="l" rtl="0" eaLnBrk="1" fontAlgn="base" hangingPunct="1">
        <a:spcBef>
          <a:spcPct val="20000"/>
        </a:spcBef>
        <a:spcAft>
          <a:spcPct val="0"/>
        </a:spcAft>
        <a:buSzPct val="70000"/>
        <a:buFont typeface="Times" pitchFamily="1" charset="0"/>
        <a:buChar char="•"/>
        <a:defRPr sz="1400">
          <a:solidFill>
            <a:schemeClr val="tx1"/>
          </a:solidFill>
          <a:latin typeface="+mn-lt"/>
          <a:ea typeface="+mn-ea"/>
        </a:defRPr>
      </a:lvl7pPr>
      <a:lvl8pPr marL="3429000" indent="-228600" algn="l" rtl="0" eaLnBrk="1" fontAlgn="base" hangingPunct="1">
        <a:spcBef>
          <a:spcPct val="20000"/>
        </a:spcBef>
        <a:spcAft>
          <a:spcPct val="0"/>
        </a:spcAft>
        <a:buSzPct val="70000"/>
        <a:buFont typeface="Times" pitchFamily="1" charset="0"/>
        <a:buChar char="•"/>
        <a:defRPr sz="1400">
          <a:solidFill>
            <a:schemeClr val="tx1"/>
          </a:solidFill>
          <a:latin typeface="+mn-lt"/>
          <a:ea typeface="+mn-ea"/>
        </a:defRPr>
      </a:lvl8pPr>
      <a:lvl9pPr marL="3886200" indent="-228600" algn="l" rtl="0" eaLnBrk="1" fontAlgn="base" hangingPunct="1">
        <a:spcBef>
          <a:spcPct val="20000"/>
        </a:spcBef>
        <a:spcAft>
          <a:spcPct val="0"/>
        </a:spcAft>
        <a:buSzPct val="70000"/>
        <a:buFont typeface="Times" pitchFamily="1" charset="0"/>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 Id="rId9" Type="http://schemas.microsoft.com/office/2007/relationships/hdphoto" Target="../media/hdphoto3.wdp"/></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10" Type="http://schemas.openxmlformats.org/officeDocument/2006/relationships/image" Target="../media/image15.png"/><Relationship Id="rId4" Type="http://schemas.microsoft.com/office/2007/relationships/hdphoto" Target="../media/hdphoto1.wdp"/><Relationship Id="rId9" Type="http://schemas.microsoft.com/office/2007/relationships/hdphoto" Target="../media/hdphoto3.wdp"/></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hyperlink" Target="https://www.youtube.com/watch?v=rGMBxgjmncU" TargetMode="External"/><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5.jpeg"/><Relationship Id="rId2"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image" Target="../media/image22.png"/><Relationship Id="rId11" Type="http://schemas.openxmlformats.org/officeDocument/2006/relationships/image" Target="../media/image4.png"/><Relationship Id="rId5" Type="http://schemas.openxmlformats.org/officeDocument/2006/relationships/image" Target="../media/image21.png"/><Relationship Id="rId10" Type="http://schemas.openxmlformats.org/officeDocument/2006/relationships/image" Target="../media/image25.png"/><Relationship Id="rId4" Type="http://schemas.openxmlformats.org/officeDocument/2006/relationships/image" Target="../media/image20.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microsoft.com/office/2007/relationships/hdphoto" Target="../media/hdphoto2.wdp"/><Relationship Id="rId5" Type="http://schemas.openxmlformats.org/officeDocument/2006/relationships/image" Target="../media/image9.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92375"/>
            <a:ext cx="7772400" cy="1470025"/>
          </a:xfrm>
        </p:spPr>
        <p:txBody>
          <a:bodyPr>
            <a:noAutofit/>
          </a:bodyPr>
          <a:lstStyle/>
          <a:p>
            <a:r>
              <a:rPr lang="nl-BE" sz="3200" dirty="0" smtClean="0">
                <a:solidFill>
                  <a:schemeClr val="accent5">
                    <a:lumMod val="50000"/>
                  </a:schemeClr>
                </a:solidFill>
              </a:rPr>
              <a:t>Health data: historiek en veiligheidsmaatregelen</a:t>
            </a:r>
            <a:endParaRPr lang="nl-BE" sz="3200" b="1" dirty="0">
              <a:solidFill>
                <a:schemeClr val="accent5">
                  <a:lumMod val="50000"/>
                </a:schemeClr>
              </a:solidFill>
            </a:endParaRPr>
          </a:p>
        </p:txBody>
      </p:sp>
      <p:sp>
        <p:nvSpPr>
          <p:cNvPr id="3" name="Subtitle 2"/>
          <p:cNvSpPr>
            <a:spLocks noGrp="1"/>
          </p:cNvSpPr>
          <p:nvPr>
            <p:ph type="subTitle" idx="1"/>
          </p:nvPr>
        </p:nvSpPr>
        <p:spPr>
          <a:xfrm>
            <a:off x="1371600" y="5029200"/>
            <a:ext cx="6400800" cy="685800"/>
          </a:xfrm>
        </p:spPr>
        <p:txBody>
          <a:bodyPr>
            <a:normAutofit/>
          </a:bodyPr>
          <a:lstStyle/>
          <a:p>
            <a:r>
              <a:rPr lang="en-US" sz="2000" b="1" dirty="0" smtClean="0">
                <a:solidFill>
                  <a:schemeClr val="accent5">
                    <a:lumMod val="75000"/>
                  </a:schemeClr>
                </a:solidFill>
              </a:rPr>
              <a:t>20.11.2017, RIZIV-INAMI, Brussel/</a:t>
            </a:r>
            <a:r>
              <a:rPr lang="en-US" sz="2000" b="1" dirty="0" err="1" smtClean="0">
                <a:solidFill>
                  <a:schemeClr val="accent5">
                    <a:lumMod val="75000"/>
                  </a:schemeClr>
                </a:solidFill>
              </a:rPr>
              <a:t>Bruxelles</a:t>
            </a:r>
            <a:endParaRPr lang="en-US" sz="2000" b="1" dirty="0">
              <a:solidFill>
                <a:schemeClr val="accent5">
                  <a:lumMod val="75000"/>
                </a:schemeClr>
              </a:solidFill>
            </a:endParaRPr>
          </a:p>
        </p:txBody>
      </p:sp>
      <p:grpSp>
        <p:nvGrpSpPr>
          <p:cNvPr id="5" name="Group 4"/>
          <p:cNvGrpSpPr/>
          <p:nvPr/>
        </p:nvGrpSpPr>
        <p:grpSpPr>
          <a:xfrm>
            <a:off x="8077200" y="5791200"/>
            <a:ext cx="902010" cy="947410"/>
            <a:chOff x="3336713" y="500390"/>
            <a:chExt cx="902010" cy="947410"/>
          </a:xfrm>
        </p:grpSpPr>
        <p:grpSp>
          <p:nvGrpSpPr>
            <p:cNvPr id="6" name="Group 5"/>
            <p:cNvGrpSpPr/>
            <p:nvPr/>
          </p:nvGrpSpPr>
          <p:grpSpPr>
            <a:xfrm>
              <a:off x="3347147" y="501236"/>
              <a:ext cx="879355" cy="946564"/>
              <a:chOff x="3347147" y="501236"/>
              <a:chExt cx="879355" cy="946564"/>
            </a:xfrm>
          </p:grpSpPr>
          <p:sp>
            <p:nvSpPr>
              <p:cNvPr id="8" name="Rounded Rectangle 7"/>
              <p:cNvSpPr/>
              <p:nvPr/>
            </p:nvSpPr>
            <p:spPr>
              <a:xfrm>
                <a:off x="3347147" y="501236"/>
                <a:ext cx="879355" cy="94656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prstClr val="white"/>
                  </a:solidFill>
                </a:endParaRPr>
              </a:p>
            </p:txBody>
          </p:sp>
          <p:pic>
            <p:nvPicPr>
              <p:cNvPr id="9" name="Picture 8" descr="riziv_klein"/>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398502" y="731222"/>
                <a:ext cx="828000" cy="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3336713" y="500390"/>
              <a:ext cx="902010" cy="230832"/>
            </a:xfrm>
            <a:prstGeom prst="rect">
              <a:avLst/>
            </a:prstGeom>
            <a:noFill/>
          </p:spPr>
          <p:txBody>
            <a:bodyPr wrap="square" rtlCol="0">
              <a:spAutoFit/>
            </a:bodyPr>
            <a:lstStyle/>
            <a:p>
              <a:pPr algn="ctr"/>
              <a:r>
                <a:rPr lang="nl-BE" sz="900" dirty="0">
                  <a:solidFill>
                    <a:srgbClr val="4BACC6">
                      <a:lumMod val="75000"/>
                    </a:srgbClr>
                  </a:solidFill>
                </a:rPr>
                <a:t>Sponsored by</a:t>
              </a:r>
            </a:p>
          </p:txBody>
        </p:sp>
      </p:grpSp>
      <p:grpSp>
        <p:nvGrpSpPr>
          <p:cNvPr id="10" name="Group 9"/>
          <p:cNvGrpSpPr/>
          <p:nvPr/>
        </p:nvGrpSpPr>
        <p:grpSpPr>
          <a:xfrm>
            <a:off x="7532935" y="470571"/>
            <a:ext cx="1398494" cy="571500"/>
            <a:chOff x="-3048000" y="685800"/>
            <a:chExt cx="1398494" cy="571500"/>
          </a:xfrm>
        </p:grpSpPr>
        <p:sp>
          <p:nvSpPr>
            <p:cNvPr id="11" name="Rounded Rectangle 10"/>
            <p:cNvSpPr/>
            <p:nvPr/>
          </p:nvSpPr>
          <p:spPr bwMode="auto">
            <a:xfrm>
              <a:off x="-3048000" y="685800"/>
              <a:ext cx="1398494" cy="571500"/>
            </a:xfrm>
            <a:prstGeom prst="round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000">
                <a:solidFill>
                  <a:prstClr val="black"/>
                </a:solidFill>
                <a:latin typeface="Arial" charset="0"/>
                <a:ea typeface="ＭＳ Ｐゴシック" pitchFamily="1" charset="-128"/>
              </a:endParaRPr>
            </a:p>
          </p:txBody>
        </p:sp>
        <p:pic>
          <p:nvPicPr>
            <p:cNvPr id="12" name="Picture 2" descr="http://plan-egezondheid.be.178-208-48-194.yoolspreview.be/wp-content/uploads/nl-logo.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944906" y="794999"/>
              <a:ext cx="1188720" cy="306184"/>
            </a:xfrm>
            <a:prstGeom prst="rect">
              <a:avLst/>
            </a:prstGeom>
            <a:noFill/>
            <a:extLst>
              <a:ext uri="{909E8E84-426E-40DD-AFC4-6F175D3DCCD1}">
                <a14:hiddenFill xmlns:a14="http://schemas.microsoft.com/office/drawing/2010/main">
                  <a:solidFill>
                    <a:srgbClr val="FFFFFF"/>
                  </a:solidFill>
                </a14:hiddenFill>
              </a:ext>
            </a:extLst>
          </p:spPr>
        </p:pic>
      </p:grpSp>
      <p:pic>
        <p:nvPicPr>
          <p:cNvPr id="3074" name="Picture 2" descr="Hom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7691" y="5923459"/>
            <a:ext cx="730488" cy="68373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plan-egezondheid.be.178-208-48-194.yoolspreview.be/wp-content/uploads/fr-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9096" y="920249"/>
            <a:ext cx="1420016" cy="365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103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only </a:t>
            </a:r>
            <a:r>
              <a:rPr lang="en-US" dirty="0" smtClean="0"/>
              <a:t>aggregated</a:t>
            </a:r>
            <a:r>
              <a:rPr lang="nl-BE" dirty="0" smtClean="0"/>
              <a:t> data on external servers </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4599781" y="5211285"/>
            <a:ext cx="4163219" cy="1341915"/>
          </a:xfrm>
          <a:prstGeom prst="wedgeRoundRectCallout">
            <a:avLst>
              <a:gd name="adj1" fmla="val 28724"/>
              <a:gd name="adj2" fmla="val -68242"/>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On the reporting platform healthstat.be, running on external webservers, only aggregated data are available (= </a:t>
            </a:r>
            <a:r>
              <a:rPr lang="en-US" sz="1300" dirty="0">
                <a:solidFill>
                  <a:srgbClr val="FFFFFF"/>
                </a:solidFill>
                <a:latin typeface="Arial" charset="0"/>
                <a:ea typeface="ＭＳ Ｐゴシック" pitchFamily="1" charset="-128"/>
              </a:rPr>
              <a:t>fully </a:t>
            </a:r>
            <a:r>
              <a:rPr lang="en-US" sz="1300" dirty="0" smtClean="0">
                <a:solidFill>
                  <a:srgbClr val="FFFFFF"/>
                </a:solidFill>
                <a:latin typeface="Arial" charset="0"/>
                <a:ea typeface="ＭＳ Ｐゴシック" pitchFamily="1" charset="-128"/>
              </a:rPr>
              <a:t>anonymized data).</a:t>
            </a:r>
            <a:endParaRPr lang="en-US" sz="1300" dirty="0">
              <a:solidFill>
                <a:srgbClr val="FFFFFF"/>
              </a:solidFill>
              <a:latin typeface="Arial" charset="0"/>
              <a:ea typeface="ＭＳ Ｐゴシック" pitchFamily="1" charset="-128"/>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99"/>
          <p:cNvSpPr>
            <a:spLocks noChangeArrowheads="1"/>
          </p:cNvSpPr>
          <p:nvPr/>
        </p:nvSpPr>
        <p:spPr bwMode="auto">
          <a:xfrm>
            <a:off x="7775575" y="1700808"/>
            <a:ext cx="111442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Tree>
    <p:extLst>
      <p:ext uri="{BB962C8B-B14F-4D97-AF65-F5344CB8AC3E}">
        <p14:creationId xmlns:p14="http://schemas.microsoft.com/office/powerpoint/2010/main" val="2406389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Server Based Computing (SBC</a:t>
            </a:r>
            <a:r>
              <a:rPr lang="en-US" dirty="0" smtClean="0"/>
              <a:t>)</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5405438"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1447800" y="5211285"/>
            <a:ext cx="6661150" cy="1570515"/>
          </a:xfrm>
          <a:prstGeom prst="wedgeRoundRectCallout">
            <a:avLst>
              <a:gd name="adj1" fmla="val 16908"/>
              <a:gd name="adj2" fmla="val -68432"/>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Researchers and healthdata.be collaborators work directly on the servers of HD4RES, the data warehouse and healthstat. No data is stored on local computers! Only development of </a:t>
            </a:r>
            <a:r>
              <a:rPr lang="en-US" sz="1300" i="1" dirty="0" smtClean="0">
                <a:solidFill>
                  <a:srgbClr val="FFFFFF"/>
                </a:solidFill>
                <a:latin typeface="Arial" charset="0"/>
                <a:ea typeface="ＭＳ Ｐゴシック" pitchFamily="1" charset="-128"/>
              </a:rPr>
              <a:t>non-data</a:t>
            </a:r>
            <a:r>
              <a:rPr lang="en-US" sz="1300" dirty="0" smtClean="0">
                <a:solidFill>
                  <a:srgbClr val="FFFFFF"/>
                </a:solidFill>
                <a:latin typeface="Arial" charset="0"/>
                <a:ea typeface="ＭＳ Ｐゴシック" pitchFamily="1" charset="-128"/>
              </a:rPr>
              <a:t> applications can be done on local computers (client based computing). Access to HD4RES and the data warehouse is through a secured access portal (by CITRIX ICA client application; ICA = </a:t>
            </a:r>
            <a:r>
              <a:rPr lang="en-US" sz="1300" dirty="0">
                <a:solidFill>
                  <a:srgbClr val="FFFFFF"/>
                </a:solidFill>
                <a:latin typeface="Arial" charset="0"/>
                <a:ea typeface="ＭＳ Ｐゴシック" pitchFamily="1" charset="-128"/>
              </a:rPr>
              <a:t>Independent Computing </a:t>
            </a:r>
            <a:r>
              <a:rPr lang="en-US" sz="1300" dirty="0" smtClean="0">
                <a:solidFill>
                  <a:srgbClr val="FFFFFF"/>
                </a:solidFill>
                <a:latin typeface="Arial" charset="0"/>
                <a:ea typeface="ＭＳ Ｐゴシック" pitchFamily="1" charset="-128"/>
              </a:rPr>
              <a:t>Architecture).</a:t>
            </a:r>
            <a:endParaRPr lang="en-US" sz="1300" dirty="0">
              <a:solidFill>
                <a:srgbClr val="FFFFFF"/>
              </a:solidFill>
              <a:latin typeface="Arial" charset="0"/>
              <a:ea typeface="ＭＳ Ｐゴシック" pitchFamily="1" charset="-128"/>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7772400" y="4038600"/>
            <a:ext cx="1376833" cy="1434004"/>
            <a:chOff x="7462367" y="4239372"/>
            <a:chExt cx="1376833" cy="1434004"/>
          </a:xfrm>
        </p:grpSpPr>
        <p:sp>
          <p:nvSpPr>
            <p:cNvPr id="4" name="Oval 3"/>
            <p:cNvSpPr/>
            <p:nvPr/>
          </p:nvSpPr>
          <p:spPr bwMode="auto">
            <a:xfrm>
              <a:off x="7543800" y="4419600"/>
              <a:ext cx="1188720" cy="1198092"/>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000" smtClean="0">
                <a:solidFill>
                  <a:srgbClr val="58656A"/>
                </a:solidFill>
                <a:latin typeface="Arial" charset="0"/>
                <a:ea typeface="ＭＳ Ｐゴシック" pitchFamily="1" charset="-128"/>
              </a:endParaRPr>
            </a:p>
          </p:txBody>
        </p:sp>
        <p:pic>
          <p:nvPicPr>
            <p:cNvPr id="2052" name="Picture 4" descr="https://xen-orchestra.com/blog/content/images/2017/09/citrixready-xologo.png"/>
            <p:cNvPicPr>
              <a:picLocks noChangeAspect="1" noChangeArrowheads="1"/>
            </p:cNvPicPr>
            <p:nvPr/>
          </p:nvPicPr>
          <p:blipFill rotWithShape="1">
            <a:blip r:embed="rId8">
              <a:extLst>
                <a:ext uri="{28A0092B-C50C-407E-A947-70E740481C1C}">
                  <a14:useLocalDpi xmlns:a14="http://schemas.microsoft.com/office/drawing/2010/main" val="0"/>
                </a:ext>
              </a:extLst>
            </a:blip>
            <a:srcRect t="13110" r="69886" b="17511"/>
            <a:stretch/>
          </p:blipFill>
          <p:spPr bwMode="auto">
            <a:xfrm>
              <a:off x="7462367" y="4239372"/>
              <a:ext cx="1376833" cy="14340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1254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no download or upload of data</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424497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
        <p:nvSpPr>
          <p:cNvPr id="61" name="Rounded Rectangular Callout 60"/>
          <p:cNvSpPr/>
          <p:nvPr/>
        </p:nvSpPr>
        <p:spPr bwMode="auto">
          <a:xfrm>
            <a:off x="2548136" y="5410200"/>
            <a:ext cx="4386858" cy="914400"/>
          </a:xfrm>
          <a:prstGeom prst="wedgeRoundRectCallout">
            <a:avLst>
              <a:gd name="adj1" fmla="val 16450"/>
              <a:gd name="adj2" fmla="val -71667"/>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Researchers and healthdata.be collaborators cannot down- or upload data. This prevents enrichment of project data that potentially could lead to identification of persons.</a:t>
            </a:r>
            <a:endParaRPr lang="en-US" sz="1300" dirty="0">
              <a:solidFill>
                <a:srgbClr val="FFFFFF"/>
              </a:solidFill>
              <a:latin typeface="Arial" charset="0"/>
              <a:ea typeface="ＭＳ Ｐゴシック" pitchFamily="1" charset="-128"/>
            </a:endParaRPr>
          </a:p>
        </p:txBody>
      </p:sp>
      <p:grpSp>
        <p:nvGrpSpPr>
          <p:cNvPr id="6" name="Group 5"/>
          <p:cNvGrpSpPr/>
          <p:nvPr/>
        </p:nvGrpSpPr>
        <p:grpSpPr>
          <a:xfrm>
            <a:off x="3936524" y="4536919"/>
            <a:ext cx="1854676" cy="853440"/>
            <a:chOff x="3936524" y="4536919"/>
            <a:chExt cx="1854676" cy="853440"/>
          </a:xfrm>
        </p:grpSpPr>
        <p:pic>
          <p:nvPicPr>
            <p:cNvPr id="2050" name="Picture 2" descr="https://thumbs.dreamstime.com/t/download-upload-buttons-25077412.jpg"/>
            <p:cNvPicPr>
              <a:picLocks noChangeAspect="1" noChangeArrowheads="1"/>
            </p:cNvPicPr>
            <p:nvPr/>
          </p:nvPicPr>
          <p:blipFill rotWithShape="1">
            <a:blip r:embed="rId8">
              <a:extLst>
                <a:ext uri="{28A0092B-C50C-407E-A947-70E740481C1C}">
                  <a14:useLocalDpi xmlns:a14="http://schemas.microsoft.com/office/drawing/2010/main" val="0"/>
                </a:ext>
              </a:extLst>
            </a:blip>
            <a:srcRect b="57677"/>
            <a:stretch/>
          </p:blipFill>
          <p:spPr bwMode="auto">
            <a:xfrm>
              <a:off x="3936524" y="4807421"/>
              <a:ext cx="1505011" cy="311666"/>
            </a:xfrm>
            <a:prstGeom prst="rect">
              <a:avLst/>
            </a:prstGeom>
            <a:noFill/>
            <a:extLst>
              <a:ext uri="{909E8E84-426E-40DD-AFC4-6F175D3DCCD1}">
                <a14:hiddenFill xmlns:a14="http://schemas.microsoft.com/office/drawing/2010/main">
                  <a:solidFill>
                    <a:srgbClr val="FFFFFF"/>
                  </a:solidFill>
                </a14:hiddenFill>
              </a:ext>
            </a:extLst>
          </p:spPr>
        </p:pic>
        <p:sp>
          <p:nvSpPr>
            <p:cNvPr id="3" name="Multiply 2"/>
            <p:cNvSpPr>
              <a:spLocks noChangeAspect="1"/>
            </p:cNvSpPr>
            <p:nvPr/>
          </p:nvSpPr>
          <p:spPr bwMode="auto">
            <a:xfrm>
              <a:off x="4418815" y="4536919"/>
              <a:ext cx="1372385" cy="853440"/>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a typeface="ＭＳ Ｐゴシック" pitchFamily="1" charset="-128"/>
              </a:endParaRPr>
            </a:p>
          </p:txBody>
        </p:sp>
      </p:grpSp>
      <p:grpSp>
        <p:nvGrpSpPr>
          <p:cNvPr id="5" name="Group 4"/>
          <p:cNvGrpSpPr/>
          <p:nvPr/>
        </p:nvGrpSpPr>
        <p:grpSpPr>
          <a:xfrm>
            <a:off x="6318350" y="4536534"/>
            <a:ext cx="1570204" cy="853440"/>
            <a:chOff x="6318350" y="4536534"/>
            <a:chExt cx="1570204" cy="853440"/>
          </a:xfrm>
        </p:grpSpPr>
        <p:pic>
          <p:nvPicPr>
            <p:cNvPr id="85" name="Picture 2" descr="https://thumbs.dreamstime.com/t/download-upload-buttons-25077412.jpg"/>
            <p:cNvPicPr>
              <a:picLocks noChangeAspect="1" noChangeArrowheads="1"/>
            </p:cNvPicPr>
            <p:nvPr/>
          </p:nvPicPr>
          <p:blipFill rotWithShape="1">
            <a:blip r:embed="rId8">
              <a:extLst>
                <a:ext uri="{28A0092B-C50C-407E-A947-70E740481C1C}">
                  <a14:useLocalDpi xmlns:a14="http://schemas.microsoft.com/office/drawing/2010/main" val="0"/>
                </a:ext>
              </a:extLst>
            </a:blip>
            <a:srcRect t="57852" r="18191"/>
            <a:stretch/>
          </p:blipFill>
          <p:spPr bwMode="auto">
            <a:xfrm>
              <a:off x="6318350" y="4808191"/>
              <a:ext cx="1233288" cy="310896"/>
            </a:xfrm>
            <a:prstGeom prst="rect">
              <a:avLst/>
            </a:prstGeom>
            <a:noFill/>
            <a:extLst>
              <a:ext uri="{909E8E84-426E-40DD-AFC4-6F175D3DCCD1}">
                <a14:hiddenFill xmlns:a14="http://schemas.microsoft.com/office/drawing/2010/main">
                  <a:solidFill>
                    <a:srgbClr val="FFFFFF"/>
                  </a:solidFill>
                </a14:hiddenFill>
              </a:ext>
            </a:extLst>
          </p:spPr>
        </p:pic>
        <p:sp>
          <p:nvSpPr>
            <p:cNvPr id="87" name="Multiply 86"/>
            <p:cNvSpPr>
              <a:spLocks noChangeAspect="1"/>
            </p:cNvSpPr>
            <p:nvPr/>
          </p:nvSpPr>
          <p:spPr bwMode="auto">
            <a:xfrm>
              <a:off x="6516169" y="4536534"/>
              <a:ext cx="1372385" cy="853440"/>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a typeface="ＭＳ Ｐゴシック" pitchFamily="1" charset="-128"/>
              </a:endParaRPr>
            </a:p>
          </p:txBody>
        </p:sp>
      </p:grpSp>
    </p:spTree>
    <p:extLst>
      <p:ext uri="{BB962C8B-B14F-4D97-AF65-F5344CB8AC3E}">
        <p14:creationId xmlns:p14="http://schemas.microsoft.com/office/powerpoint/2010/main" val="368086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realtime </a:t>
            </a:r>
            <a:r>
              <a:rPr lang="nl-BE" dirty="0"/>
              <a:t>database </a:t>
            </a:r>
            <a:r>
              <a:rPr lang="nl-BE" dirty="0" smtClean="0"/>
              <a:t>activity </a:t>
            </a:r>
            <a:br>
              <a:rPr lang="nl-BE" dirty="0" smtClean="0"/>
            </a:br>
            <a:r>
              <a:rPr lang="nl-BE" dirty="0" smtClean="0"/>
              <a:t>monitoring and protection</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5405438"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3023394" y="5257801"/>
            <a:ext cx="4563668" cy="1295400"/>
          </a:xfrm>
          <a:prstGeom prst="wedgeRoundRectCallout">
            <a:avLst>
              <a:gd name="adj1" fmla="val 16450"/>
              <a:gd name="adj2" fmla="val -71667"/>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The software IBM InfoSphere Guardium monitors and makes loggings of all users, accesses, time of access, activity and result of this activity. Loggings are permanent available and cannot be manipulated by healthdata.be or others.</a:t>
            </a:r>
            <a:endParaRPr lang="en-US" sz="1300" dirty="0">
              <a:solidFill>
                <a:srgbClr val="FFFFFF"/>
              </a:solidFill>
              <a:latin typeface="Arial" charset="0"/>
              <a:ea typeface="ＭＳ Ｐゴシック" pitchFamily="1" charset="-128"/>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Afbeeldingsresultaat voor IBM InfoSphere Guardium"/>
          <p:cNvPicPr>
            <a:picLocks noChangeAspect="1" noChangeArrowheads="1"/>
          </p:cNvPicPr>
          <p:nvPr/>
        </p:nvPicPr>
        <p:blipFill>
          <a:blip r:embed="rId8">
            <a:duotone>
              <a:schemeClr val="accent1">
                <a:shade val="45000"/>
                <a:satMod val="135000"/>
              </a:schemeClr>
              <a:prstClr val="white"/>
            </a:duotone>
            <a:extLst>
              <a:ext uri="{BEBA8EAE-BF5A-486C-A8C5-ECC9F3942E4B}">
                <a14:imgProps xmlns:a14="http://schemas.microsoft.com/office/drawing/2010/main">
                  <a14:imgLayer r:embed="rId9">
                    <a14:imgEffect>
                      <a14:colorTemperature colorTemp="11500"/>
                    </a14:imgEffect>
                    <a14:imgEffect>
                      <a14:saturation sat="400000"/>
                    </a14:imgEffect>
                  </a14:imgLayer>
                </a14:imgProps>
              </a:ext>
              <a:ext uri="{28A0092B-C50C-407E-A947-70E740481C1C}">
                <a14:useLocalDpi xmlns:a14="http://schemas.microsoft.com/office/drawing/2010/main"/>
              </a:ext>
            </a:extLst>
          </a:blip>
          <a:srcRect/>
          <a:stretch>
            <a:fillRect/>
          </a:stretch>
        </p:blipFill>
        <p:spPr bwMode="auto">
          <a:xfrm>
            <a:off x="7718426" y="4404195"/>
            <a:ext cx="1371600" cy="1057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902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access </a:t>
            </a:r>
            <a:r>
              <a:rPr lang="nl-BE" dirty="0"/>
              <a:t>to loggings </a:t>
            </a:r>
            <a:r>
              <a:rPr lang="nl-BE" dirty="0" smtClean="0"/>
              <a:t/>
            </a:r>
            <a:br>
              <a:rPr lang="nl-BE" dirty="0" smtClean="0"/>
            </a:br>
            <a:r>
              <a:rPr lang="nl-BE" dirty="0" smtClean="0"/>
              <a:t>by </a:t>
            </a:r>
            <a:r>
              <a:rPr lang="nl-BE" dirty="0"/>
              <a:t>security officer of data providers</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5405438"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3023394" y="5257801"/>
            <a:ext cx="4563668" cy="1295400"/>
          </a:xfrm>
          <a:prstGeom prst="wedgeRoundRectCallout">
            <a:avLst>
              <a:gd name="adj1" fmla="val 16450"/>
              <a:gd name="adj2" fmla="val -71667"/>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a:solidFill>
                  <a:srgbClr val="FFFFFF"/>
                </a:solidFill>
                <a:latin typeface="Arial" charset="0"/>
                <a:ea typeface="ＭＳ Ｐゴシック" pitchFamily="1" charset="-128"/>
              </a:rPr>
              <a:t>The loggings </a:t>
            </a:r>
            <a:r>
              <a:rPr lang="en-US" sz="1300" dirty="0" smtClean="0">
                <a:solidFill>
                  <a:srgbClr val="FFFFFF"/>
                </a:solidFill>
                <a:latin typeface="Arial" charset="0"/>
                <a:ea typeface="ＭＳ Ｐゴシック" pitchFamily="1" charset="-128"/>
              </a:rPr>
              <a:t>made by the software IBM InfoSphere Guardium will be available and accessible (summary) by </a:t>
            </a:r>
            <a:r>
              <a:rPr lang="en-US" sz="1300" dirty="0">
                <a:solidFill>
                  <a:srgbClr val="FFFFFF"/>
                </a:solidFill>
                <a:latin typeface="Arial" charset="0"/>
                <a:ea typeface="ＭＳ Ｐゴシック" pitchFamily="1" charset="-128"/>
              </a:rPr>
              <a:t>the security officer of data </a:t>
            </a:r>
            <a:r>
              <a:rPr lang="en-US" sz="1300" dirty="0" smtClean="0">
                <a:solidFill>
                  <a:srgbClr val="FFFFFF"/>
                </a:solidFill>
                <a:latin typeface="Arial" charset="0"/>
                <a:ea typeface="ＭＳ Ｐゴシック" pitchFamily="1" charset="-128"/>
              </a:rPr>
              <a:t>providers, in secured environment of healthstat.be (as of 12.2017).</a:t>
            </a: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Afbeeldingsresultaat voor IBM InfoSphere Guardium"/>
          <p:cNvPicPr>
            <a:picLocks noChangeAspect="1" noChangeArrowheads="1"/>
          </p:cNvPicPr>
          <p:nvPr/>
        </p:nvPicPr>
        <p:blipFill>
          <a:blip r:embed="rId8">
            <a:duotone>
              <a:schemeClr val="accent1">
                <a:shade val="45000"/>
                <a:satMod val="135000"/>
              </a:schemeClr>
              <a:prstClr val="white"/>
            </a:duotone>
            <a:extLst>
              <a:ext uri="{BEBA8EAE-BF5A-486C-A8C5-ECC9F3942E4B}">
                <a14:imgProps xmlns:a14="http://schemas.microsoft.com/office/drawing/2010/main">
                  <a14:imgLayer r:embed="rId9">
                    <a14:imgEffect>
                      <a14:colorTemperature colorTemp="11500"/>
                    </a14:imgEffect>
                    <a14:imgEffect>
                      <a14:saturation sat="400000"/>
                    </a14:imgEffect>
                  </a14:imgLayer>
                </a14:imgProps>
              </a:ext>
              <a:ext uri="{28A0092B-C50C-407E-A947-70E740481C1C}">
                <a14:useLocalDpi xmlns:a14="http://schemas.microsoft.com/office/drawing/2010/main"/>
              </a:ext>
            </a:extLst>
          </a:blip>
          <a:srcRect/>
          <a:stretch>
            <a:fillRect/>
          </a:stretch>
        </p:blipFill>
        <p:spPr bwMode="auto">
          <a:xfrm>
            <a:off x="7718426" y="4404195"/>
            <a:ext cx="1371600" cy="10572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Afbeelding 1" descr="image00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869936" y="3277666"/>
            <a:ext cx="950214" cy="385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Up Arrow 2"/>
          <p:cNvSpPr/>
          <p:nvPr/>
        </p:nvSpPr>
        <p:spPr bwMode="auto">
          <a:xfrm>
            <a:off x="8243888" y="3748558"/>
            <a:ext cx="366712" cy="615950"/>
          </a:xfrm>
          <a:prstGeom prst="up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513037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a:t>
            </a:r>
            <a:r>
              <a:rPr lang="en-US" dirty="0" smtClean="0"/>
              <a:t>external independent security audits</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5405438"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4495800" y="5211285"/>
            <a:ext cx="4191000" cy="1324353"/>
          </a:xfrm>
          <a:prstGeom prst="wedgeRoundRectCallout">
            <a:avLst>
              <a:gd name="adj1" fmla="val 16450"/>
              <a:gd name="adj2" fmla="val -71667"/>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a:solidFill>
                  <a:srgbClr val="FFFFFF"/>
                </a:solidFill>
                <a:latin typeface="Arial" charset="0"/>
                <a:ea typeface="ＭＳ Ｐゴシック" pitchFamily="1" charset="-128"/>
              </a:rPr>
              <a:t>Regular </a:t>
            </a:r>
            <a:r>
              <a:rPr lang="en-US" sz="1300" b="1" dirty="0">
                <a:solidFill>
                  <a:srgbClr val="FFFFFF"/>
                </a:solidFill>
                <a:latin typeface="Arial" charset="0"/>
                <a:ea typeface="ＭＳ Ｐゴシック" pitchFamily="1" charset="-128"/>
              </a:rPr>
              <a:t>security and data </a:t>
            </a:r>
            <a:r>
              <a:rPr lang="en-US" sz="1300" b="1" dirty="0" smtClean="0">
                <a:solidFill>
                  <a:srgbClr val="FFFFFF"/>
                </a:solidFill>
                <a:latin typeface="Arial" charset="0"/>
                <a:ea typeface="ＭＳ Ｐゴシック" pitchFamily="1" charset="-128"/>
              </a:rPr>
              <a:t>protection audits </a:t>
            </a:r>
            <a:r>
              <a:rPr lang="en-US" sz="1300" dirty="0">
                <a:solidFill>
                  <a:srgbClr val="FFFFFF"/>
                </a:solidFill>
                <a:latin typeface="Arial" charset="0"/>
                <a:ea typeface="ＭＳ Ｐゴシック" pitchFamily="1" charset="-128"/>
              </a:rPr>
              <a:t>(incl. </a:t>
            </a:r>
            <a:r>
              <a:rPr lang="en-US" sz="1300" dirty="0" smtClean="0">
                <a:solidFill>
                  <a:srgbClr val="FFFFFF"/>
                </a:solidFill>
                <a:latin typeface="Arial" charset="0"/>
                <a:ea typeface="ＭＳ Ｐゴシック" pitchFamily="1" charset="-128"/>
              </a:rPr>
              <a:t>penetration tests</a:t>
            </a:r>
            <a:r>
              <a:rPr lang="en-US" sz="1300" dirty="0">
                <a:solidFill>
                  <a:srgbClr val="FFFFFF"/>
                </a:solidFill>
                <a:latin typeface="Arial" charset="0"/>
                <a:ea typeface="ＭＳ Ｐゴシック" pitchFamily="1" charset="-128"/>
              </a:rPr>
              <a:t>) are performed by an external independent expert team (IS4U).</a:t>
            </a: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6723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smtClean="0"/>
              <a:t>Security measures: full separation </a:t>
            </a:r>
            <a:br>
              <a:rPr lang="en-US" dirty="0" smtClean="0"/>
            </a:br>
            <a:r>
              <a:rPr lang="en-US" dirty="0" smtClean="0"/>
              <a:t>between TTP and healthdata.be</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5405438"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Afbeeldingsresultaat voor arxus cronos"/>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6815138" y="4456583"/>
            <a:ext cx="2143125" cy="952500"/>
          </a:xfrm>
          <a:prstGeom prst="rect">
            <a:avLst/>
          </a:prstGeom>
          <a:noFill/>
          <a:extLst>
            <a:ext uri="{909E8E84-426E-40DD-AFC4-6F175D3DCCD1}">
              <a14:hiddenFill xmlns:a14="http://schemas.microsoft.com/office/drawing/2010/main">
                <a:solidFill>
                  <a:srgbClr val="FFFFFF"/>
                </a:solidFill>
              </a14:hiddenFill>
            </a:ext>
          </a:extLst>
        </p:spPr>
      </p:pic>
      <p:sp>
        <p:nvSpPr>
          <p:cNvPr id="64" name="Rectangle 99"/>
          <p:cNvSpPr>
            <a:spLocks noChangeArrowheads="1"/>
          </p:cNvSpPr>
          <p:nvPr/>
        </p:nvSpPr>
        <p:spPr bwMode="auto">
          <a:xfrm>
            <a:off x="2519362" y="1700808"/>
            <a:ext cx="936626" cy="3232025"/>
          </a:xfrm>
          <a:prstGeom prst="rect">
            <a:avLst/>
          </a:prstGeom>
          <a:noFill/>
          <a:ln w="57150" algn="ctr">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pic>
        <p:nvPicPr>
          <p:cNvPr id="5124" name="Picture 4" descr="Afbeeldingsresultaat voor smals"/>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133600" y="4419600"/>
            <a:ext cx="1331999" cy="13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284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Small </a:t>
            </a:r>
            <a:r>
              <a:rPr lang="en-US" dirty="0" smtClean="0"/>
              <a:t>Cell Risk Analysis</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3995739" y="3829050"/>
            <a:ext cx="4824411" cy="1703858"/>
          </a:xfrm>
          <a:prstGeom prst="wedgeRoundRectCallout">
            <a:avLst>
              <a:gd name="adj1" fmla="val 6889"/>
              <a:gd name="adj2" fmla="val -65107"/>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a:solidFill>
                  <a:srgbClr val="FFFFFF"/>
                </a:solidFill>
                <a:latin typeface="Arial" charset="0"/>
                <a:ea typeface="ＭＳ Ｐゴシック" pitchFamily="1" charset="-128"/>
              </a:rPr>
              <a:t>Before data is provided to researcher for analysis, an external independent MD-statistician, appointed by the Sectorial Committee Health, executes a </a:t>
            </a:r>
            <a:r>
              <a:rPr lang="en-US" sz="1300" b="1" dirty="0">
                <a:solidFill>
                  <a:srgbClr val="FFFFFF"/>
                </a:solidFill>
                <a:latin typeface="Arial" charset="0"/>
                <a:ea typeface="ＭＳ Ｐゴシック" pitchFamily="1" charset="-128"/>
              </a:rPr>
              <a:t>Small Cell Risk Analysis</a:t>
            </a:r>
            <a:r>
              <a:rPr lang="en-US" sz="1300" dirty="0">
                <a:solidFill>
                  <a:srgbClr val="FFFFFF"/>
                </a:solidFill>
                <a:latin typeface="Arial" charset="0"/>
                <a:ea typeface="ＭＳ Ｐゴシック" pitchFamily="1" charset="-128"/>
              </a:rPr>
              <a:t>. The conclusions and directives are communicated to HD and researcher.</a:t>
            </a:r>
          </a:p>
        </p:txBody>
      </p:sp>
      <p:pic>
        <p:nvPicPr>
          <p:cNvPr id="87"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cxnSp>
        <p:nvCxnSpPr>
          <p:cNvPr id="51" name="Straight Arrow Connector 110"/>
          <p:cNvCxnSpPr>
            <a:cxnSpLocks noChangeShapeType="1"/>
          </p:cNvCxnSpPr>
          <p:nvPr/>
        </p:nvCxnSpPr>
        <p:spPr bwMode="auto">
          <a:xfrm>
            <a:off x="6705600" y="3388196"/>
            <a:ext cx="131762" cy="0"/>
          </a:xfrm>
          <a:prstGeom prst="straightConnector1">
            <a:avLst/>
          </a:prstGeom>
          <a:noFill/>
          <a:ln w="76200" algn="ctr">
            <a:solidFill>
              <a:srgbClr val="FF0000"/>
            </a:solidFill>
            <a:round/>
            <a:headEnd type="none" w="med" len="med"/>
            <a:tailEnd type="triangle" w="med" len="med"/>
          </a:ln>
        </p:spPr>
      </p:cxnSp>
    </p:spTree>
    <p:extLst>
      <p:ext uri="{BB962C8B-B14F-4D97-AF65-F5344CB8AC3E}">
        <p14:creationId xmlns:p14="http://schemas.microsoft.com/office/powerpoint/2010/main" val="663210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8119099-5F8E-4E7D-8745-4CCBB8CC025C}" type="slidenum">
              <a:rPr lang="fr-FR" smtClean="0">
                <a:solidFill>
                  <a:srgbClr val="A4C3D9"/>
                </a:solidFill>
              </a:rPr>
              <a:pPr/>
              <a:t>18</a:t>
            </a:fld>
            <a:endParaRPr lang="fr-FR">
              <a:solidFill>
                <a:srgbClr val="A4C3D9"/>
              </a:solidFill>
            </a:endParaRPr>
          </a:p>
        </p:txBody>
      </p:sp>
      <p:sp>
        <p:nvSpPr>
          <p:cNvPr id="5" name="Title 1"/>
          <p:cNvSpPr>
            <a:spLocks noGrp="1"/>
          </p:cNvSpPr>
          <p:nvPr>
            <p:ph type="title"/>
          </p:nvPr>
        </p:nvSpPr>
        <p:spPr>
          <a:xfrm>
            <a:off x="0" y="308563"/>
            <a:ext cx="9144000" cy="1143000"/>
          </a:xfrm>
        </p:spPr>
        <p:txBody>
          <a:bodyPr/>
          <a:lstStyle/>
          <a:p>
            <a:pPr algn="ctr"/>
            <a:r>
              <a:rPr lang="en-US" sz="4000" dirty="0" smtClean="0"/>
              <a:t>Key message</a:t>
            </a:r>
            <a:endParaRPr lang="en-US" sz="4000" dirty="0"/>
          </a:p>
        </p:txBody>
      </p:sp>
      <p:sp>
        <p:nvSpPr>
          <p:cNvPr id="6" name="TextBox 5"/>
          <p:cNvSpPr txBox="1"/>
          <p:nvPr/>
        </p:nvSpPr>
        <p:spPr>
          <a:xfrm>
            <a:off x="685800" y="2209800"/>
            <a:ext cx="7620001" cy="3046988"/>
          </a:xfrm>
          <a:prstGeom prst="rect">
            <a:avLst/>
          </a:prstGeom>
          <a:noFill/>
        </p:spPr>
        <p:txBody>
          <a:bodyPr wrap="square" rtlCol="0">
            <a:spAutoFit/>
          </a:bodyPr>
          <a:lstStyle/>
          <a:p>
            <a:pPr algn="ctr"/>
            <a:r>
              <a:rPr lang="en-US" sz="2400" dirty="0" smtClean="0"/>
              <a:t>Privacy </a:t>
            </a:r>
            <a:r>
              <a:rPr lang="en-US" sz="2400" dirty="0"/>
              <a:t>p</a:t>
            </a:r>
            <a:r>
              <a:rPr lang="en-US" sz="2400" dirty="0" smtClean="0"/>
              <a:t>rotection and Security is not just about </a:t>
            </a:r>
          </a:p>
          <a:p>
            <a:pPr algn="ctr"/>
            <a:r>
              <a:rPr lang="en-US" sz="2400" dirty="0" smtClean="0"/>
              <a:t>“anonymisation” or “pseudonymisation”</a:t>
            </a:r>
          </a:p>
          <a:p>
            <a:pPr algn="ctr"/>
            <a:endParaRPr lang="en-US" sz="2400" dirty="0"/>
          </a:p>
          <a:p>
            <a:pPr algn="ctr"/>
            <a:r>
              <a:rPr lang="en-US" sz="2400" dirty="0" smtClean="0"/>
              <a:t>It is a continuous investment</a:t>
            </a:r>
          </a:p>
          <a:p>
            <a:pPr algn="ctr"/>
            <a:r>
              <a:rPr lang="en-US" sz="2400" dirty="0" smtClean="0"/>
              <a:t>in many technical and non-technical measures</a:t>
            </a:r>
          </a:p>
          <a:p>
            <a:pPr algn="ctr"/>
            <a:endParaRPr lang="en-US" sz="2400" dirty="0"/>
          </a:p>
          <a:p>
            <a:pPr algn="ctr"/>
            <a:r>
              <a:rPr lang="en-US" sz="2400" dirty="0" smtClean="0"/>
              <a:t>With a continuous adoption </a:t>
            </a:r>
          </a:p>
          <a:p>
            <a:pPr algn="ctr"/>
            <a:r>
              <a:rPr lang="en-US" sz="2400" dirty="0" smtClean="0"/>
              <a:t>of best and mature practices and tools.</a:t>
            </a:r>
            <a:endParaRPr lang="en-US" sz="2400" dirty="0"/>
          </a:p>
        </p:txBody>
      </p:sp>
    </p:spTree>
    <p:extLst>
      <p:ext uri="{BB962C8B-B14F-4D97-AF65-F5344CB8AC3E}">
        <p14:creationId xmlns:p14="http://schemas.microsoft.com/office/powerpoint/2010/main" val="2069947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Group 2"/>
          <p:cNvGrpSpPr/>
          <p:nvPr/>
        </p:nvGrpSpPr>
        <p:grpSpPr>
          <a:xfrm>
            <a:off x="1" y="0"/>
            <a:ext cx="9144000" cy="6934200"/>
            <a:chOff x="1" y="0"/>
            <a:chExt cx="9144000" cy="6934200"/>
          </a:xfrm>
        </p:grpSpPr>
        <p:pic>
          <p:nvPicPr>
            <p:cNvPr id="2" name="Picture 2" descr="https://demo.healthdata.be/images/back.jpg"/>
            <p:cNvPicPr>
              <a:picLocks noChangeAspect="1" noChangeArrowheads="1"/>
            </p:cNvPicPr>
            <p:nvPr/>
          </p:nvPicPr>
          <p:blipFill rotWithShape="1">
            <a:blip r:embed="rId2">
              <a:extLst>
                <a:ext uri="{28A0092B-C50C-407E-A947-70E740481C1C}">
                  <a14:useLocalDpi xmlns:a14="http://schemas.microsoft.com/office/drawing/2010/main"/>
                </a:ext>
              </a:extLst>
            </a:blip>
            <a:srcRect/>
            <a:stretch/>
          </p:blipFill>
          <p:spPr bwMode="auto">
            <a:xfrm>
              <a:off x="1" y="0"/>
              <a:ext cx="9144000" cy="6934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https://demo.healthdata.be/images/wiv.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800147" y="501236"/>
              <a:ext cx="902010" cy="946564"/>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p:cNvGrpSpPr/>
            <p:nvPr/>
          </p:nvGrpSpPr>
          <p:grpSpPr>
            <a:xfrm>
              <a:off x="2118737" y="1960093"/>
              <a:ext cx="3416592" cy="4008641"/>
              <a:chOff x="5004048" y="2372687"/>
              <a:chExt cx="3416592" cy="4008641"/>
            </a:xfrm>
          </p:grpSpPr>
          <p:sp>
            <p:nvSpPr>
              <p:cNvPr id="6" name="TextBox 5"/>
              <p:cNvSpPr txBox="1"/>
              <p:nvPr/>
            </p:nvSpPr>
            <p:spPr>
              <a:xfrm>
                <a:off x="5004048" y="2372687"/>
                <a:ext cx="2287806" cy="1200329"/>
              </a:xfrm>
              <a:prstGeom prst="rect">
                <a:avLst/>
              </a:prstGeom>
              <a:noFill/>
            </p:spPr>
            <p:txBody>
              <a:bodyPr wrap="none" rtlCol="0">
                <a:spAutoFit/>
              </a:bodyPr>
              <a:lstStyle/>
              <a:p>
                <a:r>
                  <a:rPr lang="en-GB" sz="7200" b="1" dirty="0">
                    <a:solidFill>
                      <a:srgbClr val="58656A"/>
                    </a:solidFill>
                    <a:latin typeface="Arial Black" pitchFamily="34" charset="0"/>
                  </a:rPr>
                  <a:t>Q</a:t>
                </a:r>
                <a:r>
                  <a:rPr lang="en-GB" sz="5400" b="1" dirty="0">
                    <a:solidFill>
                      <a:srgbClr val="58656A"/>
                    </a:solidFill>
                    <a:latin typeface="Arial Black" pitchFamily="34" charset="0"/>
                  </a:rPr>
                  <a:t>&amp;</a:t>
                </a:r>
                <a:r>
                  <a:rPr lang="en-GB" sz="7200" b="1" dirty="0">
                    <a:solidFill>
                      <a:srgbClr val="58656A"/>
                    </a:solidFill>
                    <a:latin typeface="Arial Black" pitchFamily="34" charset="0"/>
                  </a:rPr>
                  <a:t>A</a:t>
                </a:r>
                <a:endParaRPr lang="en-GB" sz="6600" b="1" dirty="0">
                  <a:solidFill>
                    <a:srgbClr val="58656A"/>
                  </a:solidFill>
                  <a:latin typeface="Arial Black" pitchFamily="34" charset="0"/>
                </a:endParaRPr>
              </a:p>
            </p:txBody>
          </p:sp>
          <p:sp>
            <p:nvSpPr>
              <p:cNvPr id="7" name="TextBox 6"/>
              <p:cNvSpPr txBox="1"/>
              <p:nvPr/>
            </p:nvSpPr>
            <p:spPr>
              <a:xfrm>
                <a:off x="6012160" y="4499828"/>
                <a:ext cx="2408480" cy="369332"/>
              </a:xfrm>
              <a:prstGeom prst="rect">
                <a:avLst/>
              </a:prstGeom>
              <a:noFill/>
            </p:spPr>
            <p:txBody>
              <a:bodyPr wrap="none" rtlCol="0">
                <a:spAutoFit/>
              </a:bodyPr>
              <a:lstStyle/>
              <a:p>
                <a:pPr>
                  <a:defRPr/>
                </a:pPr>
                <a:r>
                  <a:rPr lang="en-GB" b="1" kern="0" dirty="0">
                    <a:solidFill>
                      <a:srgbClr val="4A5559"/>
                    </a:solidFill>
                  </a:rPr>
                  <a:t>healthdata@wiv-isp.be</a:t>
                </a:r>
              </a:p>
            </p:txBody>
          </p:sp>
          <p:pic>
            <p:nvPicPr>
              <p:cNvPr id="8" name="Picture 2" descr="http://2.bp.blogspot.com/-uELSm1FlBsE/T84a1hSie7I/AAAAAAAAAFY/hiUN3ybDb3o/s1600/InternetExplorer9.pn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286315" y="3560225"/>
                <a:ext cx="588855" cy="58885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012000" y="3779748"/>
                <a:ext cx="2088392" cy="369332"/>
              </a:xfrm>
              <a:prstGeom prst="rect">
                <a:avLst/>
              </a:prstGeom>
              <a:noFill/>
            </p:spPr>
            <p:txBody>
              <a:bodyPr wrap="none" rtlCol="0">
                <a:spAutoFit/>
              </a:bodyPr>
              <a:lstStyle/>
              <a:p>
                <a:pPr>
                  <a:defRPr/>
                </a:pPr>
                <a:r>
                  <a:rPr lang="en-GB" b="1" kern="0" dirty="0">
                    <a:solidFill>
                      <a:srgbClr val="4A5559"/>
                    </a:solidFill>
                  </a:rPr>
                  <a:t>www.healthdata.be</a:t>
                </a:r>
              </a:p>
            </p:txBody>
          </p:sp>
          <p:pic>
            <p:nvPicPr>
              <p:cNvPr id="10" name="Picture 4" descr="Phone And Email Logo Pn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292080" y="4365104"/>
                <a:ext cx="486498" cy="4857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http://intouch-marketing.com/wp-content/uploads/2013/08/linkedinlogo.pn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292080" y="5065364"/>
                <a:ext cx="523876" cy="52387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6012160" y="5219908"/>
                <a:ext cx="1515608" cy="369332"/>
              </a:xfrm>
              <a:prstGeom prst="rect">
                <a:avLst/>
              </a:prstGeom>
              <a:noFill/>
            </p:spPr>
            <p:txBody>
              <a:bodyPr wrap="none" rtlCol="0">
                <a:spAutoFit/>
              </a:bodyPr>
              <a:lstStyle/>
              <a:p>
                <a:pPr defTabSz="457200">
                  <a:defRPr/>
                </a:pPr>
                <a:r>
                  <a:rPr lang="en-GB" b="1" kern="0" dirty="0">
                    <a:solidFill>
                      <a:srgbClr val="4A5559"/>
                    </a:solidFill>
                  </a:rPr>
                  <a:t>healthdata be</a:t>
                </a:r>
              </a:p>
            </p:txBody>
          </p:sp>
          <p:pic>
            <p:nvPicPr>
              <p:cNvPr id="13" name="Picture 10" descr="http://www.gosocialsignals.co.uk/wp-content/uploads/2014/12/twitter_new_bird-iphone.pn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076056" y="5643691"/>
                <a:ext cx="983516" cy="73763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017957" y="5877272"/>
                <a:ext cx="1722395" cy="369332"/>
              </a:xfrm>
              <a:prstGeom prst="rect">
                <a:avLst/>
              </a:prstGeom>
              <a:noFill/>
            </p:spPr>
            <p:txBody>
              <a:bodyPr wrap="none" rtlCol="0">
                <a:spAutoFit/>
              </a:bodyPr>
              <a:lstStyle/>
              <a:p>
                <a:pPr defTabSz="457200">
                  <a:defRPr/>
                </a:pPr>
                <a:r>
                  <a:rPr lang="en-GB" b="1" kern="0" dirty="0">
                    <a:solidFill>
                      <a:srgbClr val="4A5559"/>
                    </a:solidFill>
                  </a:rPr>
                  <a:t>@</a:t>
                </a:r>
                <a:r>
                  <a:rPr lang="en-GB" b="1" kern="0" dirty="0" err="1">
                    <a:solidFill>
                      <a:srgbClr val="4A5559"/>
                    </a:solidFill>
                  </a:rPr>
                  <a:t>healthdatabe</a:t>
                </a:r>
                <a:r>
                  <a:rPr lang="en-GB" b="1" kern="0" dirty="0">
                    <a:solidFill>
                      <a:srgbClr val="4A5559"/>
                    </a:solidFill>
                  </a:rPr>
                  <a:t> </a:t>
                </a:r>
              </a:p>
            </p:txBody>
          </p:sp>
        </p:grpSp>
      </p:grpSp>
      <p:grpSp>
        <p:nvGrpSpPr>
          <p:cNvPr id="5" name="Group 4"/>
          <p:cNvGrpSpPr/>
          <p:nvPr/>
        </p:nvGrpSpPr>
        <p:grpSpPr>
          <a:xfrm>
            <a:off x="5831908" y="4171640"/>
            <a:ext cx="2899205" cy="1723409"/>
            <a:chOff x="5831908" y="4171640"/>
            <a:chExt cx="2899205" cy="1723409"/>
          </a:xfrm>
        </p:grpSpPr>
        <p:pic>
          <p:nvPicPr>
            <p:cNvPr id="16" name="Picture 2">
              <a:hlinkClick r:id="rId8"/>
            </p:cNvPr>
            <p:cNvPicPr>
              <a:picLocks noChangeAspect="1" noChangeArrowheads="1"/>
            </p:cNvPicPr>
            <p:nvPr/>
          </p:nvPicPr>
          <p:blipFill>
            <a:blip r:embed="rId9" cstate="print">
              <a:extLst>
                <a:ext uri="{28A0092B-C50C-407E-A947-70E740481C1C}">
                  <a14:useLocalDpi xmlns:a14="http://schemas.microsoft.com/office/drawing/2010/main"/>
                </a:ext>
              </a:extLst>
            </a:blip>
            <a:srcRect/>
            <a:stretch>
              <a:fillRect/>
            </a:stretch>
          </p:blipFill>
          <p:spPr bwMode="auto">
            <a:xfrm rot="21420000">
              <a:off x="5831908" y="4264528"/>
              <a:ext cx="2858496" cy="163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https://www.youtube.com/yt/brand/media/image/YouTube-logo-full_color.png"/>
            <p:cNvPicPr>
              <a:picLocks noChangeAspect="1" noChangeArrowheads="1"/>
            </p:cNvPicPr>
            <p:nvPr/>
          </p:nvPicPr>
          <p:blipFill>
            <a:blip r:embed="rId10" cstate="print">
              <a:extLst>
                <a:ext uri="{28A0092B-C50C-407E-A947-70E740481C1C}">
                  <a14:useLocalDpi xmlns:a14="http://schemas.microsoft.com/office/drawing/2010/main"/>
                </a:ext>
              </a:extLst>
            </a:blip>
            <a:srcRect/>
            <a:stretch>
              <a:fillRect/>
            </a:stretch>
          </p:blipFill>
          <p:spPr bwMode="auto">
            <a:xfrm>
              <a:off x="7702157" y="4171640"/>
              <a:ext cx="1028956" cy="64026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oup 17"/>
          <p:cNvGrpSpPr/>
          <p:nvPr/>
        </p:nvGrpSpPr>
        <p:grpSpPr>
          <a:xfrm>
            <a:off x="7860990" y="501236"/>
            <a:ext cx="902010" cy="947410"/>
            <a:chOff x="3336713" y="500390"/>
            <a:chExt cx="902010" cy="947410"/>
          </a:xfrm>
        </p:grpSpPr>
        <p:grpSp>
          <p:nvGrpSpPr>
            <p:cNvPr id="19" name="Group 18"/>
            <p:cNvGrpSpPr/>
            <p:nvPr/>
          </p:nvGrpSpPr>
          <p:grpSpPr>
            <a:xfrm>
              <a:off x="3347147" y="501236"/>
              <a:ext cx="879355" cy="946564"/>
              <a:chOff x="3347147" y="501236"/>
              <a:chExt cx="879355" cy="946564"/>
            </a:xfrm>
          </p:grpSpPr>
          <p:sp>
            <p:nvSpPr>
              <p:cNvPr id="21" name="Rounded Rectangle 20"/>
              <p:cNvSpPr/>
              <p:nvPr/>
            </p:nvSpPr>
            <p:spPr>
              <a:xfrm>
                <a:off x="3347147" y="501236"/>
                <a:ext cx="879355" cy="94656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prstClr val="white"/>
                  </a:solidFill>
                </a:endParaRPr>
              </a:p>
            </p:txBody>
          </p:sp>
          <p:pic>
            <p:nvPicPr>
              <p:cNvPr id="22" name="Picture 8" descr="riziv_klein"/>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3398502" y="731222"/>
                <a:ext cx="828000" cy="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 name="TextBox 19"/>
            <p:cNvSpPr txBox="1"/>
            <p:nvPr/>
          </p:nvSpPr>
          <p:spPr>
            <a:xfrm>
              <a:off x="3336713" y="500390"/>
              <a:ext cx="902010" cy="230832"/>
            </a:xfrm>
            <a:prstGeom prst="rect">
              <a:avLst/>
            </a:prstGeom>
            <a:noFill/>
          </p:spPr>
          <p:txBody>
            <a:bodyPr wrap="square" rtlCol="0">
              <a:spAutoFit/>
            </a:bodyPr>
            <a:lstStyle/>
            <a:p>
              <a:pPr algn="ctr"/>
              <a:r>
                <a:rPr lang="nl-BE" sz="900" dirty="0">
                  <a:solidFill>
                    <a:srgbClr val="4BACC6">
                      <a:lumMod val="75000"/>
                    </a:srgbClr>
                  </a:solidFill>
                </a:rPr>
                <a:t>Sponsored by</a:t>
              </a:r>
            </a:p>
          </p:txBody>
        </p:sp>
      </p:grpSp>
      <p:grpSp>
        <p:nvGrpSpPr>
          <p:cNvPr id="23" name="Group 22"/>
          <p:cNvGrpSpPr/>
          <p:nvPr/>
        </p:nvGrpSpPr>
        <p:grpSpPr>
          <a:xfrm>
            <a:off x="7172177" y="1752600"/>
            <a:ext cx="1398494" cy="571500"/>
            <a:chOff x="-3048000" y="685800"/>
            <a:chExt cx="1398494" cy="571500"/>
          </a:xfrm>
        </p:grpSpPr>
        <p:sp>
          <p:nvSpPr>
            <p:cNvPr id="24" name="Rounded Rectangle 23"/>
            <p:cNvSpPr/>
            <p:nvPr/>
          </p:nvSpPr>
          <p:spPr bwMode="auto">
            <a:xfrm>
              <a:off x="-3048000" y="685800"/>
              <a:ext cx="1398494" cy="571500"/>
            </a:xfrm>
            <a:prstGeom prst="round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000">
                <a:solidFill>
                  <a:prstClr val="black"/>
                </a:solidFill>
                <a:latin typeface="Arial" charset="0"/>
                <a:ea typeface="ＭＳ Ｐゴシック" pitchFamily="1" charset="-128"/>
              </a:endParaRPr>
            </a:p>
          </p:txBody>
        </p:sp>
        <p:pic>
          <p:nvPicPr>
            <p:cNvPr id="25" name="Picture 2" descr="http://plan-egezondheid.be.178-208-48-194.yoolspreview.be/wp-content/uploads/nl-logo.jpg"/>
            <p:cNvPicPr>
              <a:picLocks noChangeAspect="1" noChangeArrowheads="1"/>
            </p:cNvPicPr>
            <p:nvPr/>
          </p:nvPicPr>
          <p:blipFill>
            <a:blip r:embed="rId12">
              <a:extLst>
                <a:ext uri="{28A0092B-C50C-407E-A947-70E740481C1C}">
                  <a14:useLocalDpi xmlns:a14="http://schemas.microsoft.com/office/drawing/2010/main"/>
                </a:ext>
              </a:extLst>
            </a:blip>
            <a:srcRect/>
            <a:stretch>
              <a:fillRect/>
            </a:stretch>
          </p:blipFill>
          <p:spPr bwMode="auto">
            <a:xfrm>
              <a:off x="-2944906" y="794999"/>
              <a:ext cx="1188720" cy="30618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55697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healthdata.be (1)</a:t>
            </a:r>
            <a:endParaRPr lang="en-US" b="1" dirty="0">
              <a:solidFill>
                <a:schemeClr val="accent5">
                  <a:lumMod val="50000"/>
                </a:schemeClr>
              </a:solidFill>
            </a:endParaRPr>
          </a:p>
        </p:txBody>
      </p:sp>
      <p:sp>
        <p:nvSpPr>
          <p:cNvPr id="3" name="Content Placeholder 2"/>
          <p:cNvSpPr>
            <a:spLocks noGrp="1"/>
          </p:cNvSpPr>
          <p:nvPr>
            <p:ph idx="1"/>
          </p:nvPr>
        </p:nvSpPr>
        <p:spPr/>
        <p:txBody>
          <a:bodyPr>
            <a:noAutofit/>
          </a:bodyPr>
          <a:lstStyle/>
          <a:p>
            <a:pPr algn="just">
              <a:lnSpc>
                <a:spcPts val="2000"/>
              </a:lnSpc>
            </a:pPr>
            <a:r>
              <a:rPr lang="nl-BE" sz="1800" b="1" dirty="0" smtClean="0">
                <a:solidFill>
                  <a:schemeClr val="accent5">
                    <a:lumMod val="50000"/>
                  </a:schemeClr>
                </a:solidFill>
              </a:rPr>
              <a:t>2014 – 2015</a:t>
            </a:r>
            <a:r>
              <a:rPr lang="nl-BE" sz="1800" dirty="0" smtClean="0">
                <a:solidFill>
                  <a:schemeClr val="accent5">
                    <a:lumMod val="50000"/>
                  </a:schemeClr>
                </a:solidFill>
              </a:rPr>
              <a:t>: Consultatie zorgsector en hun ICT-dienstverleners (RSW, Abrumet, COZO, NEXUZ Health, …) voor opmaak generieke architectuur verzameling en ontsluiting gegevens.</a:t>
            </a:r>
          </a:p>
          <a:p>
            <a:pPr algn="just">
              <a:lnSpc>
                <a:spcPts val="2000"/>
              </a:lnSpc>
            </a:pPr>
            <a:r>
              <a:rPr lang="nl-BE" sz="1800" b="1" dirty="0" smtClean="0">
                <a:solidFill>
                  <a:schemeClr val="accent5">
                    <a:lumMod val="50000"/>
                  </a:schemeClr>
                </a:solidFill>
              </a:rPr>
              <a:t>12.12.2014</a:t>
            </a:r>
            <a:r>
              <a:rPr lang="nl-BE" sz="1800" dirty="0" smtClean="0">
                <a:solidFill>
                  <a:schemeClr val="accent5">
                    <a:lumMod val="50000"/>
                  </a:schemeClr>
                </a:solidFill>
              </a:rPr>
              <a:t>: Voorstelling architectuur aan Werkgroep Architectuur van het Overlegcomité van de Gebruikers van het eHealth-platform: positief advies op 06.03.2015.</a:t>
            </a:r>
          </a:p>
          <a:p>
            <a:pPr algn="just">
              <a:lnSpc>
                <a:spcPts val="2000"/>
              </a:lnSpc>
            </a:pPr>
            <a:r>
              <a:rPr lang="nl-BE" sz="1800" b="1" dirty="0" smtClean="0">
                <a:solidFill>
                  <a:schemeClr val="accent5">
                    <a:lumMod val="50000"/>
                  </a:schemeClr>
                </a:solidFill>
              </a:rPr>
              <a:t>23.02.2015</a:t>
            </a:r>
            <a:r>
              <a:rPr lang="nl-BE" sz="1800" dirty="0" smtClean="0">
                <a:solidFill>
                  <a:schemeClr val="accent5">
                    <a:lumMod val="50000"/>
                  </a:schemeClr>
                </a:solidFill>
              </a:rPr>
              <a:t>: Goedkeuring Samenwerkingsovereenkomst RIZIV – WIV door Verzekeringscomité:</a:t>
            </a:r>
          </a:p>
          <a:p>
            <a:pPr marL="457200" lvl="1" indent="0" algn="just">
              <a:lnSpc>
                <a:spcPts val="1500"/>
              </a:lnSpc>
              <a:buNone/>
            </a:pPr>
            <a:r>
              <a:rPr lang="nl-BE" sz="1600" dirty="0" smtClean="0">
                <a:solidFill>
                  <a:schemeClr val="accent5">
                    <a:lumMod val="50000"/>
                  </a:schemeClr>
                </a:solidFill>
              </a:rPr>
              <a:t>“</a:t>
            </a:r>
            <a:r>
              <a:rPr lang="nl-BE" sz="1600" i="1" dirty="0" smtClean="0">
                <a:solidFill>
                  <a:schemeClr val="accent5">
                    <a:lumMod val="50000"/>
                  </a:schemeClr>
                </a:solidFill>
              </a:rPr>
              <a:t>Artikel 4, §2: Basisprincipes van de gegevensverzameling: als verwerker ontvangt het healthdata-platform enkel gegevens waarvan de identificatoren door een “trusted third party” werden gepseudonimiseerd</a:t>
            </a:r>
            <a:r>
              <a:rPr lang="nl-BE" sz="1600" dirty="0" smtClean="0">
                <a:solidFill>
                  <a:schemeClr val="accent5">
                    <a:lumMod val="50000"/>
                  </a:schemeClr>
                </a:solidFill>
              </a:rPr>
              <a:t>”.</a:t>
            </a:r>
          </a:p>
          <a:p>
            <a:pPr algn="just">
              <a:lnSpc>
                <a:spcPts val="2000"/>
              </a:lnSpc>
            </a:pPr>
            <a:r>
              <a:rPr lang="nl-BE" sz="1800" b="1" dirty="0" smtClean="0">
                <a:solidFill>
                  <a:schemeClr val="accent5">
                    <a:lumMod val="50000"/>
                  </a:schemeClr>
                </a:solidFill>
              </a:rPr>
              <a:t>21.04.2015</a:t>
            </a:r>
            <a:r>
              <a:rPr lang="nl-BE" sz="1800" dirty="0" smtClean="0">
                <a:solidFill>
                  <a:schemeClr val="accent5">
                    <a:lumMod val="50000"/>
                  </a:schemeClr>
                </a:solidFill>
              </a:rPr>
              <a:t>: Sectoraal Comité Gezondheid verstrekt machtiging aan healthdata.be inzake technische architectuur.</a:t>
            </a:r>
          </a:p>
          <a:p>
            <a:pPr algn="just">
              <a:lnSpc>
                <a:spcPts val="2000"/>
              </a:lnSpc>
            </a:pPr>
            <a:r>
              <a:rPr lang="nl-BE" sz="1800" b="1" dirty="0" smtClean="0">
                <a:solidFill>
                  <a:schemeClr val="accent5">
                    <a:lumMod val="50000"/>
                  </a:schemeClr>
                </a:solidFill>
              </a:rPr>
              <a:t>22.04.2015</a:t>
            </a:r>
            <a:r>
              <a:rPr lang="nl-BE" sz="1800" dirty="0" smtClean="0">
                <a:solidFill>
                  <a:schemeClr val="accent5">
                    <a:lumMod val="50000"/>
                  </a:schemeClr>
                </a:solidFill>
              </a:rPr>
              <a:t>: eHealth-platform keurt Uniek Dossier inzake technische architectuur goed.</a:t>
            </a:r>
          </a:p>
          <a:p>
            <a:pPr algn="just">
              <a:lnSpc>
                <a:spcPts val="2000"/>
              </a:lnSpc>
            </a:pPr>
            <a:r>
              <a:rPr lang="nl-BE" sz="1800" b="1" dirty="0" smtClean="0">
                <a:solidFill>
                  <a:schemeClr val="accent5">
                    <a:lumMod val="50000"/>
                  </a:schemeClr>
                </a:solidFill>
              </a:rPr>
              <a:t>30.04.2015</a:t>
            </a:r>
            <a:r>
              <a:rPr lang="nl-BE" sz="1800" dirty="0" smtClean="0">
                <a:solidFill>
                  <a:schemeClr val="accent5">
                    <a:lumMod val="50000"/>
                  </a:schemeClr>
                </a:solidFill>
              </a:rPr>
              <a:t>: Samenwerkingsovereenkomst “healthdata.be” getekend  door RIZIV – WIV.</a:t>
            </a:r>
          </a:p>
          <a:p>
            <a:pPr algn="just">
              <a:lnSpc>
                <a:spcPts val="2000"/>
              </a:lnSpc>
            </a:pPr>
            <a:r>
              <a:rPr lang="nl-BE" sz="1800" b="1" dirty="0" smtClean="0">
                <a:solidFill>
                  <a:schemeClr val="accent5">
                    <a:lumMod val="50000"/>
                  </a:schemeClr>
                </a:solidFill>
              </a:rPr>
              <a:t>17.07.2015</a:t>
            </a:r>
            <a:r>
              <a:rPr lang="nl-BE" sz="1800" dirty="0" smtClean="0">
                <a:solidFill>
                  <a:schemeClr val="accent5">
                    <a:lumMod val="50000"/>
                  </a:schemeClr>
                </a:solidFill>
              </a:rPr>
              <a:t>: Eerste bijeenkomst “Stuurgroep van het healthdata.be-platform”.</a:t>
            </a:r>
            <a:endParaRPr lang="nl-BE" sz="1800" dirty="0">
              <a:solidFill>
                <a:schemeClr val="accent5">
                  <a:lumMod val="50000"/>
                </a:schemeClr>
              </a:solidFill>
            </a:endParaRPr>
          </a:p>
        </p:txBody>
      </p:sp>
    </p:spTree>
    <p:extLst>
      <p:ext uri="{BB962C8B-B14F-4D97-AF65-F5344CB8AC3E}">
        <p14:creationId xmlns:p14="http://schemas.microsoft.com/office/powerpoint/2010/main" val="79556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healthdata.be (2)</a:t>
            </a:r>
            <a:endParaRPr lang="en-US" b="1" dirty="0">
              <a:solidFill>
                <a:schemeClr val="accent5">
                  <a:lumMod val="50000"/>
                </a:schemeClr>
              </a:solidFill>
            </a:endParaRPr>
          </a:p>
        </p:txBody>
      </p:sp>
      <p:sp>
        <p:nvSpPr>
          <p:cNvPr id="3" name="Content Placeholder 2"/>
          <p:cNvSpPr>
            <a:spLocks noGrp="1"/>
          </p:cNvSpPr>
          <p:nvPr>
            <p:ph idx="1"/>
          </p:nvPr>
        </p:nvSpPr>
        <p:spPr/>
        <p:txBody>
          <a:bodyPr>
            <a:noAutofit/>
          </a:bodyPr>
          <a:lstStyle/>
          <a:p>
            <a:pPr algn="just">
              <a:lnSpc>
                <a:spcPts val="2000"/>
              </a:lnSpc>
            </a:pPr>
            <a:r>
              <a:rPr lang="nl-BE" sz="1800" b="1" dirty="0" smtClean="0">
                <a:solidFill>
                  <a:schemeClr val="accent5">
                    <a:lumMod val="50000"/>
                  </a:schemeClr>
                </a:solidFill>
              </a:rPr>
              <a:t>14.09.2015: </a:t>
            </a:r>
            <a:r>
              <a:rPr lang="nl-BE" sz="1800" dirty="0" smtClean="0">
                <a:solidFill>
                  <a:schemeClr val="accent5">
                    <a:lumMod val="50000"/>
                  </a:schemeClr>
                </a:solidFill>
              </a:rPr>
              <a:t>UZA en UGent versturen gegevens Belgisch Register Mucoviscidose met software healthdata.be (HD4DP).</a:t>
            </a:r>
          </a:p>
          <a:p>
            <a:pPr algn="just">
              <a:lnSpc>
                <a:spcPts val="2000"/>
              </a:lnSpc>
            </a:pPr>
            <a:r>
              <a:rPr lang="nl-BE" sz="1800" b="1" dirty="0" smtClean="0">
                <a:solidFill>
                  <a:schemeClr val="accent5">
                    <a:lumMod val="50000"/>
                  </a:schemeClr>
                </a:solidFill>
              </a:rPr>
              <a:t>30.09.2015</a:t>
            </a:r>
            <a:r>
              <a:rPr lang="nl-BE" sz="1800" dirty="0" smtClean="0">
                <a:solidFill>
                  <a:schemeClr val="accent5">
                    <a:lumMod val="50000"/>
                  </a:schemeClr>
                </a:solidFill>
              </a:rPr>
              <a:t>: 100% van de Algemene en Universitaire ziekenhuizen uitgerust met software HD4DP. Oa. integratie van HD4DP in X-Connect van RSW (en beheerd door RSW), in Nexuz Health, …</a:t>
            </a:r>
          </a:p>
          <a:p>
            <a:pPr algn="just">
              <a:lnSpc>
                <a:spcPts val="2000"/>
              </a:lnSpc>
            </a:pPr>
            <a:r>
              <a:rPr lang="nl-BE" sz="1800" b="1" dirty="0" smtClean="0">
                <a:solidFill>
                  <a:schemeClr val="accent5">
                    <a:lumMod val="50000"/>
                  </a:schemeClr>
                </a:solidFill>
              </a:rPr>
              <a:t>31.03.2017:</a:t>
            </a:r>
            <a:r>
              <a:rPr lang="nl-BE" sz="1800" dirty="0" smtClean="0">
                <a:solidFill>
                  <a:schemeClr val="accent5">
                    <a:lumMod val="50000"/>
                  </a:schemeClr>
                </a:solidFill>
              </a:rPr>
              <a:t> Stuurgroep van healthdata.be-platform verstrekt positief advies voor de projecten evaluatie van de zorgtrajecten diabetes mellitus type 2 en chronische nierinsufficiëntie.</a:t>
            </a:r>
          </a:p>
          <a:p>
            <a:pPr algn="just">
              <a:lnSpc>
                <a:spcPts val="2000"/>
              </a:lnSpc>
            </a:pPr>
            <a:r>
              <a:rPr lang="nl-BE" sz="1800" b="1" dirty="0" smtClean="0">
                <a:solidFill>
                  <a:schemeClr val="accent5">
                    <a:lumMod val="50000"/>
                  </a:schemeClr>
                </a:solidFill>
              </a:rPr>
              <a:t>16.05.2017</a:t>
            </a:r>
            <a:r>
              <a:rPr lang="nl-BE" sz="1800" dirty="0" smtClean="0">
                <a:solidFill>
                  <a:schemeClr val="accent5">
                    <a:lumMod val="50000"/>
                  </a:schemeClr>
                </a:solidFill>
              </a:rPr>
              <a:t>: Sectoraal Comité Gezondheid </a:t>
            </a:r>
            <a:r>
              <a:rPr lang="nl-BE" sz="1800" dirty="0">
                <a:solidFill>
                  <a:schemeClr val="accent5">
                    <a:lumMod val="50000"/>
                  </a:schemeClr>
                </a:solidFill>
              </a:rPr>
              <a:t>(Privacycommissie) </a:t>
            </a:r>
            <a:r>
              <a:rPr lang="nl-BE" sz="1800" dirty="0" smtClean="0">
                <a:solidFill>
                  <a:schemeClr val="accent5">
                    <a:lumMod val="50000"/>
                  </a:schemeClr>
                </a:solidFill>
              </a:rPr>
              <a:t>verstrekt machtiging aan healthdata.be voor toepassing generieke architectuur bij extramurale zorgverstrekkers.</a:t>
            </a:r>
            <a:r>
              <a:rPr lang="nl-BE" sz="1800" dirty="0">
                <a:solidFill>
                  <a:schemeClr val="accent5">
                    <a:lumMod val="50000"/>
                  </a:schemeClr>
                </a:solidFill>
              </a:rPr>
              <a:t> </a:t>
            </a:r>
            <a:endParaRPr lang="nl-BE" sz="1800" dirty="0" smtClean="0">
              <a:solidFill>
                <a:schemeClr val="accent5">
                  <a:lumMod val="50000"/>
                </a:schemeClr>
              </a:solidFill>
            </a:endParaRPr>
          </a:p>
          <a:p>
            <a:pPr algn="just">
              <a:lnSpc>
                <a:spcPts val="2000"/>
              </a:lnSpc>
            </a:pPr>
            <a:r>
              <a:rPr lang="nl-BE" sz="1800" b="1" dirty="0" smtClean="0">
                <a:solidFill>
                  <a:schemeClr val="accent5">
                    <a:lumMod val="50000"/>
                  </a:schemeClr>
                </a:solidFill>
              </a:rPr>
              <a:t>16.05.2017</a:t>
            </a:r>
            <a:r>
              <a:rPr lang="nl-BE" sz="1800" dirty="0" smtClean="0">
                <a:solidFill>
                  <a:schemeClr val="accent5">
                    <a:lumMod val="50000"/>
                  </a:schemeClr>
                </a:solidFill>
              </a:rPr>
              <a:t>: Sectoraal </a:t>
            </a:r>
            <a:r>
              <a:rPr lang="nl-BE" sz="1800" dirty="0">
                <a:solidFill>
                  <a:schemeClr val="accent5">
                    <a:lumMod val="50000"/>
                  </a:schemeClr>
                </a:solidFill>
              </a:rPr>
              <a:t>Comité Gezondheid (</a:t>
            </a:r>
            <a:r>
              <a:rPr lang="nl-BE" sz="1800" dirty="0" smtClean="0">
                <a:solidFill>
                  <a:schemeClr val="accent5">
                    <a:lumMod val="50000"/>
                  </a:schemeClr>
                </a:solidFill>
              </a:rPr>
              <a:t>Privacycommissie) verstrekt machtiging aan healthdata.be voor “verzameling van gecodeerde persoonsgegevens die de gezondheid betreffen door huisartsen aan het Wetenschappelijk Instituut Volksgezondheid via het Healthdata-platform in het kader van de evaluatie van de zorgtrajecten diabetes mellitus type 2 en chronische nierinsufficiëntie”.</a:t>
            </a:r>
          </a:p>
        </p:txBody>
      </p:sp>
    </p:spTree>
    <p:extLst>
      <p:ext uri="{BB962C8B-B14F-4D97-AF65-F5344CB8AC3E}">
        <p14:creationId xmlns:p14="http://schemas.microsoft.com/office/powerpoint/2010/main" val="1940351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50000"/>
                  </a:schemeClr>
                </a:solidFill>
              </a:rPr>
              <a:t>healthdata.be </a:t>
            </a:r>
            <a:r>
              <a:rPr lang="en-US" b="1" dirty="0" smtClean="0">
                <a:solidFill>
                  <a:schemeClr val="accent5">
                    <a:lumMod val="50000"/>
                  </a:schemeClr>
                </a:solidFill>
              </a:rPr>
              <a:t>(3)</a:t>
            </a:r>
            <a:endParaRPr lang="en-US" b="1" dirty="0">
              <a:solidFill>
                <a:schemeClr val="accent5">
                  <a:lumMod val="50000"/>
                </a:schemeClr>
              </a:solidFill>
            </a:endParaRPr>
          </a:p>
        </p:txBody>
      </p:sp>
      <p:sp>
        <p:nvSpPr>
          <p:cNvPr id="3" name="Content Placeholder 2"/>
          <p:cNvSpPr>
            <a:spLocks noGrp="1"/>
          </p:cNvSpPr>
          <p:nvPr>
            <p:ph idx="1"/>
          </p:nvPr>
        </p:nvSpPr>
        <p:spPr/>
        <p:txBody>
          <a:bodyPr>
            <a:normAutofit/>
          </a:bodyPr>
          <a:lstStyle/>
          <a:p>
            <a:pPr algn="just">
              <a:lnSpc>
                <a:spcPts val="2000"/>
              </a:lnSpc>
            </a:pPr>
            <a:r>
              <a:rPr lang="nl-NL" sz="1800" b="1" dirty="0">
                <a:solidFill>
                  <a:schemeClr val="accent5">
                    <a:lumMod val="50000"/>
                  </a:schemeClr>
                </a:solidFill>
              </a:rPr>
              <a:t>10.07.2017</a:t>
            </a:r>
            <a:r>
              <a:rPr lang="nl-NL" sz="1800" dirty="0">
                <a:solidFill>
                  <a:schemeClr val="accent5">
                    <a:lumMod val="50000"/>
                  </a:schemeClr>
                </a:solidFill>
              </a:rPr>
              <a:t>: Goedkeuring “Zorgtrajecten: 2e evaluatie, protocol gegevensoverdacht” door Nationale commissie artsen-ziekenfondsen.</a:t>
            </a:r>
          </a:p>
          <a:p>
            <a:pPr marL="400050" lvl="1" indent="0" algn="just">
              <a:lnSpc>
                <a:spcPts val="1500"/>
              </a:lnSpc>
              <a:buNone/>
            </a:pPr>
            <a:r>
              <a:rPr lang="nl-NL" sz="1600" i="1" dirty="0" smtClean="0">
                <a:solidFill>
                  <a:schemeClr val="accent5">
                    <a:lumMod val="50000"/>
                  </a:schemeClr>
                </a:solidFill>
              </a:rPr>
              <a:t>“Art</a:t>
            </a:r>
            <a:r>
              <a:rPr lang="nl-NL" sz="1600" i="1" dirty="0">
                <a:solidFill>
                  <a:schemeClr val="accent5">
                    <a:lumMod val="50000"/>
                  </a:schemeClr>
                </a:solidFill>
              </a:rPr>
              <a:t>. 5. De huisarts maakt de gegevens over aan het Wetenschappelijk instituut Volksgezondheid </a:t>
            </a:r>
            <a:r>
              <a:rPr lang="nl-NL" sz="1600" i="1" dirty="0" smtClean="0">
                <a:solidFill>
                  <a:schemeClr val="accent5">
                    <a:lumMod val="50000"/>
                  </a:schemeClr>
                </a:solidFill>
              </a:rPr>
              <a:t>met behulp </a:t>
            </a:r>
            <a:r>
              <a:rPr lang="nl-NL" sz="1600" i="1" dirty="0">
                <a:solidFill>
                  <a:schemeClr val="accent5">
                    <a:lumMod val="50000"/>
                  </a:schemeClr>
                </a:solidFill>
              </a:rPr>
              <a:t>van de beveiligde </a:t>
            </a:r>
            <a:r>
              <a:rPr lang="nl-NL" sz="1600" i="1" dirty="0" smtClean="0">
                <a:solidFill>
                  <a:schemeClr val="accent5">
                    <a:lumMod val="50000"/>
                  </a:schemeClr>
                </a:solidFill>
              </a:rPr>
              <a:t>web toepassing </a:t>
            </a:r>
            <a:r>
              <a:rPr lang="nl-NL" sz="1600" i="1" dirty="0">
                <a:solidFill>
                  <a:schemeClr val="accent5">
                    <a:lumMod val="50000"/>
                  </a:schemeClr>
                </a:solidFill>
              </a:rPr>
              <a:t>HD4PrC, een door het healthdata-platform </a:t>
            </a:r>
            <a:r>
              <a:rPr lang="nl-NL" sz="1600" i="1" dirty="0" smtClean="0">
                <a:solidFill>
                  <a:schemeClr val="accent5">
                    <a:lumMod val="50000"/>
                  </a:schemeClr>
                </a:solidFill>
              </a:rPr>
              <a:t>ontwikkelde generieke </a:t>
            </a:r>
            <a:r>
              <a:rPr lang="nl-NL" sz="1600" i="1" dirty="0">
                <a:solidFill>
                  <a:schemeClr val="accent5">
                    <a:lumMod val="50000"/>
                  </a:schemeClr>
                </a:solidFill>
              </a:rPr>
              <a:t>methode voor de uitwisseling van gecodeerde gegevens vanuit eerstelijnsactoren. </a:t>
            </a:r>
            <a:r>
              <a:rPr lang="nl-NL" sz="1600" i="1" dirty="0" smtClean="0">
                <a:solidFill>
                  <a:schemeClr val="accent5">
                    <a:lumMod val="50000"/>
                  </a:schemeClr>
                </a:solidFill>
              </a:rPr>
              <a:t>Deze generieke </a:t>
            </a:r>
            <a:r>
              <a:rPr lang="nl-NL" sz="1600" i="1" dirty="0">
                <a:solidFill>
                  <a:schemeClr val="accent5">
                    <a:lumMod val="50000"/>
                  </a:schemeClr>
                </a:solidFill>
              </a:rPr>
              <a:t>werkwijze werd gemachtigd door het sectoraal comité van de gezondheid en sociale </a:t>
            </a:r>
            <a:r>
              <a:rPr lang="nl-NL" sz="1600" i="1" dirty="0" smtClean="0">
                <a:solidFill>
                  <a:schemeClr val="accent5">
                    <a:lumMod val="50000"/>
                  </a:schemeClr>
                </a:solidFill>
              </a:rPr>
              <a:t>zaken (ref </a:t>
            </a:r>
            <a:r>
              <a:rPr lang="nl-NL" sz="1600" i="1" dirty="0">
                <a:solidFill>
                  <a:schemeClr val="accent5">
                    <a:lumMod val="50000"/>
                  </a:schemeClr>
                </a:solidFill>
              </a:rPr>
              <a:t>SCSZG/17/089</a:t>
            </a:r>
            <a:r>
              <a:rPr lang="nl-NL" sz="1600" i="1" dirty="0" smtClean="0">
                <a:solidFill>
                  <a:schemeClr val="accent5">
                    <a:lumMod val="50000"/>
                  </a:schemeClr>
                </a:solidFill>
              </a:rPr>
              <a:t>).”</a:t>
            </a:r>
            <a:endParaRPr lang="en-US" sz="1600" i="1" dirty="0" smtClean="0">
              <a:solidFill>
                <a:schemeClr val="accent5">
                  <a:lumMod val="50000"/>
                </a:schemeClr>
              </a:solidFill>
            </a:endParaRPr>
          </a:p>
          <a:p>
            <a:pPr algn="just">
              <a:lnSpc>
                <a:spcPts val="2000"/>
              </a:lnSpc>
            </a:pPr>
            <a:r>
              <a:rPr lang="en-US" sz="1800" b="1" dirty="0" smtClean="0">
                <a:solidFill>
                  <a:schemeClr val="accent5">
                    <a:lumMod val="50000"/>
                  </a:schemeClr>
                </a:solidFill>
              </a:rPr>
              <a:t>13.07.2017</a:t>
            </a:r>
            <a:r>
              <a:rPr lang="en-US" sz="1800" dirty="0" smtClean="0">
                <a:solidFill>
                  <a:schemeClr val="accent5">
                    <a:lumMod val="50000"/>
                  </a:schemeClr>
                </a:solidFill>
              </a:rPr>
              <a:t>: </a:t>
            </a:r>
            <a:r>
              <a:rPr lang="nl-NL" sz="1800" dirty="0">
                <a:solidFill>
                  <a:schemeClr val="accent5">
                    <a:lumMod val="50000"/>
                  </a:schemeClr>
                </a:solidFill>
              </a:rPr>
              <a:t>Beheerscomité van het eHealth-platform </a:t>
            </a:r>
            <a:r>
              <a:rPr lang="nl-NL" sz="1800" dirty="0" smtClean="0">
                <a:solidFill>
                  <a:schemeClr val="accent5">
                    <a:lumMod val="50000"/>
                  </a:schemeClr>
                </a:solidFill>
              </a:rPr>
              <a:t>keurt voorstel </a:t>
            </a:r>
            <a:r>
              <a:rPr lang="nl-NL" sz="1800" dirty="0">
                <a:solidFill>
                  <a:schemeClr val="accent5">
                    <a:lumMod val="50000"/>
                  </a:schemeClr>
                </a:solidFill>
              </a:rPr>
              <a:t>tot optimalisatie van de werkgroepen actief inzake eGezondheid, goed. De Stuurgroep van het healthdata.be-platform </a:t>
            </a:r>
            <a:r>
              <a:rPr lang="nl-NL" sz="1800" dirty="0" smtClean="0">
                <a:solidFill>
                  <a:schemeClr val="accent5">
                    <a:lumMod val="50000"/>
                  </a:schemeClr>
                </a:solidFill>
              </a:rPr>
              <a:t>wordt een </a:t>
            </a:r>
            <a:r>
              <a:rPr lang="nl-NL" sz="1800" dirty="0">
                <a:solidFill>
                  <a:schemeClr val="accent5">
                    <a:lumMod val="50000"/>
                  </a:schemeClr>
                </a:solidFill>
              </a:rPr>
              <a:t>“permanente werkgroep” binnen het Overlegcomité van de gebruikers van het </a:t>
            </a:r>
            <a:r>
              <a:rPr lang="nl-NL" sz="1800" dirty="0" smtClean="0">
                <a:solidFill>
                  <a:schemeClr val="accent5">
                    <a:lumMod val="50000"/>
                  </a:schemeClr>
                </a:solidFill>
              </a:rPr>
              <a:t>eHealth-platform</a:t>
            </a:r>
          </a:p>
          <a:p>
            <a:pPr algn="just">
              <a:lnSpc>
                <a:spcPts val="2000"/>
              </a:lnSpc>
            </a:pPr>
            <a:r>
              <a:rPr lang="nl-NL" sz="1800" b="1" dirty="0" smtClean="0">
                <a:solidFill>
                  <a:schemeClr val="accent5">
                    <a:lumMod val="50000"/>
                  </a:schemeClr>
                </a:solidFill>
              </a:rPr>
              <a:t>12.09.2017</a:t>
            </a:r>
            <a:r>
              <a:rPr lang="nl-NL" sz="1800" dirty="0" smtClean="0">
                <a:solidFill>
                  <a:schemeClr val="accent5">
                    <a:lumMod val="50000"/>
                  </a:schemeClr>
                </a:solidFill>
              </a:rPr>
              <a:t>: </a:t>
            </a:r>
            <a:r>
              <a:rPr lang="nl-NL" sz="1800" dirty="0">
                <a:solidFill>
                  <a:schemeClr val="accent5">
                    <a:lumMod val="50000"/>
                  </a:schemeClr>
                </a:solidFill>
              </a:rPr>
              <a:t>Beheerscomité van het eHealthplatform keurt voorstel </a:t>
            </a:r>
            <a:r>
              <a:rPr lang="nl-NL" sz="1800" dirty="0" smtClean="0">
                <a:solidFill>
                  <a:schemeClr val="accent5">
                    <a:lumMod val="50000"/>
                  </a:schemeClr>
                </a:solidFill>
              </a:rPr>
              <a:t>onderbrengen beheer </a:t>
            </a:r>
            <a:r>
              <a:rPr lang="nl-NL" sz="1800" dirty="0">
                <a:solidFill>
                  <a:schemeClr val="accent5">
                    <a:lumMod val="50000"/>
                  </a:schemeClr>
                </a:solidFill>
              </a:rPr>
              <a:t>van alle technische componenten van het healthdata.be-platform </a:t>
            </a:r>
            <a:r>
              <a:rPr lang="nl-NL" sz="1800" dirty="0" smtClean="0">
                <a:solidFill>
                  <a:schemeClr val="accent5">
                    <a:lumMod val="50000"/>
                  </a:schemeClr>
                </a:solidFill>
              </a:rPr>
              <a:t>bij </a:t>
            </a:r>
            <a:r>
              <a:rPr lang="nl-NL" sz="1800" dirty="0">
                <a:solidFill>
                  <a:schemeClr val="accent5">
                    <a:lumMod val="50000"/>
                  </a:schemeClr>
                </a:solidFill>
              </a:rPr>
              <a:t>het Beheerscomité van het </a:t>
            </a:r>
            <a:r>
              <a:rPr lang="nl-NL" sz="1800" dirty="0" smtClean="0">
                <a:solidFill>
                  <a:schemeClr val="accent5">
                    <a:lumMod val="50000"/>
                  </a:schemeClr>
                </a:solidFill>
              </a:rPr>
              <a:t>eHealthplatform, goed.</a:t>
            </a:r>
            <a:endParaRPr lang="en-US" sz="1800" dirty="0">
              <a:solidFill>
                <a:schemeClr val="accent5">
                  <a:lumMod val="50000"/>
                </a:schemeClr>
              </a:solidFill>
            </a:endParaRPr>
          </a:p>
        </p:txBody>
      </p:sp>
    </p:spTree>
    <p:extLst>
      <p:ext uri="{BB962C8B-B14F-4D97-AF65-F5344CB8AC3E}">
        <p14:creationId xmlns:p14="http://schemas.microsoft.com/office/powerpoint/2010/main" val="73659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2" name="Title 1"/>
          <p:cNvSpPr>
            <a:spLocks noGrp="1"/>
          </p:cNvSpPr>
          <p:nvPr>
            <p:ph type="title"/>
          </p:nvPr>
        </p:nvSpPr>
        <p:spPr>
          <a:xfrm>
            <a:off x="0" y="308563"/>
            <a:ext cx="9144000" cy="1143000"/>
          </a:xfrm>
        </p:spPr>
        <p:txBody>
          <a:bodyPr/>
          <a:lstStyle/>
          <a:p>
            <a:pPr algn="ctr"/>
            <a:r>
              <a:rPr lang="en-US" dirty="0" smtClean="0"/>
              <a:t>Security measures: separation between a) captation and b) encryption &amp; messaging on applicative level</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1447800" y="1700808"/>
            <a:ext cx="98742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a:t>
            </a:r>
            <a:r>
              <a:rPr lang="en-US" sz="1200" dirty="0" smtClean="0">
                <a:solidFill>
                  <a:srgbClr val="58656A">
                    <a:lumMod val="50000"/>
                  </a:srgbClr>
                </a:solidFill>
                <a:ea typeface="ＭＳ Ｐゴシック" pitchFamily="1" charset="-128"/>
              </a:rPr>
              <a:t>Transfer and pseudonymisation of INSZ</a:t>
            </a:r>
            <a:endParaRPr lang="en-US" sz="1200" dirty="0">
              <a:solidFill>
                <a:srgbClr val="58656A">
                  <a:lumMod val="50000"/>
                </a:srgbClr>
              </a:solidFill>
              <a:ea typeface="ＭＳ Ｐゴシック" pitchFamily="1" charset="-128"/>
            </a:endParaRP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74612" y="5211285"/>
            <a:ext cx="5183188" cy="1570515"/>
          </a:xfrm>
          <a:prstGeom prst="wedgeRoundRectCallout">
            <a:avLst>
              <a:gd name="adj1" fmla="val -16711"/>
              <a:gd name="adj2" fmla="val -68813"/>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As requested by the Working Group Architecture (12.12.2014), the messaging and encryption functionalities of the healthdata.be software (HD4DP, HD4PrC) were removed. The HD4DP/</a:t>
            </a:r>
            <a:r>
              <a:rPr lang="en-US" sz="1300" dirty="0" err="1" smtClean="0">
                <a:solidFill>
                  <a:srgbClr val="FFFFFF"/>
                </a:solidFill>
                <a:latin typeface="Arial" charset="0"/>
                <a:ea typeface="ＭＳ Ｐゴシック" pitchFamily="1" charset="-128"/>
              </a:rPr>
              <a:t>PrC</a:t>
            </a:r>
            <a:r>
              <a:rPr lang="en-US" sz="1300" dirty="0">
                <a:solidFill>
                  <a:srgbClr val="FFFFFF"/>
                </a:solidFill>
                <a:latin typeface="Arial" charset="0"/>
                <a:ea typeface="ＭＳ Ｐゴシック" pitchFamily="1" charset="-128"/>
              </a:rPr>
              <a:t> </a:t>
            </a:r>
            <a:r>
              <a:rPr lang="en-US" sz="1300" dirty="0" smtClean="0">
                <a:solidFill>
                  <a:srgbClr val="FFFFFF"/>
                </a:solidFill>
                <a:latin typeface="Arial" charset="0"/>
                <a:ea typeface="ＭＳ Ｐゴシック" pitchFamily="1" charset="-128"/>
              </a:rPr>
              <a:t>software now connects with the messaging and encryption software of the health care provider (often third party, integrated in HIS/LIS or EMD). Due to this separation, healthdata.be has no influence or control on the “out” flow.</a:t>
            </a:r>
            <a:endParaRPr lang="en-US" sz="1300" dirty="0">
              <a:solidFill>
                <a:srgbClr val="FFFFFF"/>
              </a:solidFill>
              <a:latin typeface="Arial" charset="0"/>
              <a:ea typeface="ＭＳ Ｐゴシック" pitchFamily="1" charset="-128"/>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6248400" y="4056533"/>
            <a:ext cx="2514600" cy="2725267"/>
            <a:chOff x="6248400" y="4056533"/>
            <a:chExt cx="2514600" cy="2725267"/>
          </a:xfrm>
        </p:grpSpPr>
        <p:sp>
          <p:nvSpPr>
            <p:cNvPr id="5" name="Rounded Rectangle 4"/>
            <p:cNvSpPr/>
            <p:nvPr/>
          </p:nvSpPr>
          <p:spPr bwMode="auto">
            <a:xfrm>
              <a:off x="6248400" y="4056533"/>
              <a:ext cx="2514600" cy="2725267"/>
            </a:xfrm>
            <a:prstGeom prst="roundRect">
              <a:avLst/>
            </a:prstGeom>
            <a:solidFill>
              <a:schemeClr val="bg1"/>
            </a:solid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a typeface="ＭＳ Ｐゴシック" pitchFamily="1" charset="-128"/>
              </a:endParaRPr>
            </a:p>
          </p:txBody>
        </p:sp>
        <p:grpSp>
          <p:nvGrpSpPr>
            <p:cNvPr id="3" name="Group 2"/>
            <p:cNvGrpSpPr/>
            <p:nvPr/>
          </p:nvGrpSpPr>
          <p:grpSpPr>
            <a:xfrm>
              <a:off x="6441274" y="4267200"/>
              <a:ext cx="2321726" cy="2423160"/>
              <a:chOff x="6070278" y="3980460"/>
              <a:chExt cx="2321726" cy="2423160"/>
            </a:xfrm>
          </p:grpSpPr>
          <p:sp>
            <p:nvSpPr>
              <p:cNvPr id="61" name="Rectangle 60"/>
              <p:cNvSpPr/>
              <p:nvPr/>
            </p:nvSpPr>
            <p:spPr>
              <a:xfrm>
                <a:off x="6070278" y="3980460"/>
                <a:ext cx="1944216" cy="274320"/>
              </a:xfrm>
              <a:prstGeom prst="rect">
                <a:avLst/>
              </a:prstGeom>
              <a:solidFill>
                <a:schemeClr val="bg1">
                  <a:lumMod val="75000"/>
                </a:schemeClr>
              </a:solidFill>
              <a:ln w="25400" cap="flat" cmpd="sng" algn="ctr">
                <a:solidFill>
                  <a:schemeClr val="bg1">
                    <a:lumMod val="50000"/>
                  </a:schemeClr>
                </a:solidFill>
                <a:prstDash val="solid"/>
              </a:ln>
              <a:effectLst/>
            </p:spPr>
            <p:txBody>
              <a:bodyPr tIns="91440" rtlCol="0" anchor="ctr"/>
              <a:lstStyle/>
              <a:p>
                <a:pPr algn="ctr">
                  <a:lnSpc>
                    <a:spcPts val="1000"/>
                  </a:lnSpc>
                </a:pPr>
                <a:r>
                  <a:rPr lang="en-GB" sz="1200" b="1" kern="0" dirty="0">
                    <a:solidFill>
                      <a:srgbClr val="58656A"/>
                    </a:solidFill>
                  </a:rPr>
                  <a:t>HIS, LIMS, </a:t>
                </a:r>
                <a:r>
                  <a:rPr lang="en-GB" sz="1200" b="1" kern="0" dirty="0" smtClean="0">
                    <a:solidFill>
                      <a:srgbClr val="58656A"/>
                    </a:solidFill>
                  </a:rPr>
                  <a:t>EMD</a:t>
                </a:r>
                <a:r>
                  <a:rPr lang="en-GB" sz="1200" b="1" kern="0" dirty="0">
                    <a:solidFill>
                      <a:srgbClr val="58656A"/>
                    </a:solidFill>
                  </a:rPr>
                  <a:t>, … </a:t>
                </a:r>
                <a:endParaRPr lang="en-GB" sz="1200" b="1" kern="0" dirty="0" smtClean="0">
                  <a:solidFill>
                    <a:srgbClr val="58656A"/>
                  </a:solidFill>
                </a:endParaRPr>
              </a:p>
              <a:p>
                <a:pPr algn="ctr">
                  <a:lnSpc>
                    <a:spcPts val="1000"/>
                  </a:lnSpc>
                </a:pPr>
                <a:r>
                  <a:rPr lang="en-GB" sz="1200" b="1" kern="0" dirty="0" smtClean="0">
                    <a:solidFill>
                      <a:srgbClr val="58656A"/>
                    </a:solidFill>
                  </a:rPr>
                  <a:t>of </a:t>
                </a:r>
                <a:r>
                  <a:rPr lang="en-GB" sz="1200" b="1" kern="0" dirty="0">
                    <a:solidFill>
                      <a:srgbClr val="58656A"/>
                    </a:solidFill>
                  </a:rPr>
                  <a:t>data provider</a:t>
                </a:r>
              </a:p>
            </p:txBody>
          </p:sp>
          <p:sp>
            <p:nvSpPr>
              <p:cNvPr id="62" name="Rectangle 61"/>
              <p:cNvSpPr/>
              <p:nvPr/>
            </p:nvSpPr>
            <p:spPr>
              <a:xfrm>
                <a:off x="6070278" y="4530360"/>
                <a:ext cx="1944216" cy="274320"/>
              </a:xfrm>
              <a:prstGeom prst="rect">
                <a:avLst/>
              </a:prstGeom>
              <a:solidFill>
                <a:srgbClr val="F79646"/>
              </a:solidFill>
              <a:ln w="25400" cap="flat" cmpd="sng" algn="ctr">
                <a:solidFill>
                  <a:srgbClr val="F79646">
                    <a:lumMod val="50000"/>
                  </a:srgbClr>
                </a:solidFill>
                <a:prstDash val="solid"/>
              </a:ln>
              <a:effectLst/>
            </p:spPr>
            <p:txBody>
              <a:bodyPr rtlCol="0" anchor="ctr"/>
              <a:lstStyle/>
              <a:p>
                <a:pPr algn="ctr">
                  <a:defRPr/>
                </a:pPr>
                <a:r>
                  <a:rPr lang="en-GB" sz="2000" b="1" kern="0" dirty="0">
                    <a:solidFill>
                      <a:sysClr val="window" lastClr="FFFFFF"/>
                    </a:solidFill>
                  </a:rPr>
                  <a:t>HD4DP</a:t>
                </a:r>
              </a:p>
            </p:txBody>
          </p:sp>
          <p:sp>
            <p:nvSpPr>
              <p:cNvPr id="64" name="Rectangle 63"/>
              <p:cNvSpPr/>
              <p:nvPr/>
            </p:nvSpPr>
            <p:spPr>
              <a:xfrm>
                <a:off x="6070278" y="5611140"/>
                <a:ext cx="1944216" cy="274320"/>
              </a:xfrm>
              <a:prstGeom prst="rect">
                <a:avLst/>
              </a:prstGeom>
              <a:solidFill>
                <a:schemeClr val="bg1">
                  <a:lumMod val="75000"/>
                </a:schemeClr>
              </a:solidFill>
              <a:ln w="25400" cap="flat" cmpd="sng" algn="ctr">
                <a:solidFill>
                  <a:schemeClr val="bg1">
                    <a:lumMod val="50000"/>
                  </a:schemeClr>
                </a:solidFill>
                <a:prstDash val="solid"/>
              </a:ln>
              <a:effectLst/>
            </p:spPr>
            <p:txBody>
              <a:bodyPr rtlCol="0" anchor="ctr"/>
              <a:lstStyle/>
              <a:p>
                <a:pPr algn="ctr"/>
                <a:r>
                  <a:rPr lang="en-GB" sz="1200" b="1" kern="0" dirty="0" err="1">
                    <a:solidFill>
                      <a:srgbClr val="58656A"/>
                    </a:solidFill>
                  </a:rPr>
                  <a:t>eHBox</a:t>
                </a:r>
                <a:r>
                  <a:rPr lang="en-GB" sz="1200" b="1" kern="0" dirty="0">
                    <a:solidFill>
                      <a:srgbClr val="58656A"/>
                    </a:solidFill>
                  </a:rPr>
                  <a:t> client software</a:t>
                </a:r>
              </a:p>
            </p:txBody>
          </p:sp>
          <p:sp>
            <p:nvSpPr>
              <p:cNvPr id="84" name="Rectangle 83"/>
              <p:cNvSpPr/>
              <p:nvPr/>
            </p:nvSpPr>
            <p:spPr>
              <a:xfrm>
                <a:off x="6070278" y="6129300"/>
                <a:ext cx="1944216" cy="274320"/>
              </a:xfrm>
              <a:prstGeom prst="rect">
                <a:avLst/>
              </a:prstGeom>
              <a:solidFill>
                <a:schemeClr val="bg1">
                  <a:lumMod val="75000"/>
                </a:schemeClr>
              </a:solidFill>
              <a:ln w="25400" cap="flat" cmpd="sng" algn="ctr">
                <a:solidFill>
                  <a:schemeClr val="bg1">
                    <a:lumMod val="50000"/>
                  </a:schemeClr>
                </a:solidFill>
                <a:prstDash val="solid"/>
              </a:ln>
              <a:effectLst/>
            </p:spPr>
            <p:txBody>
              <a:bodyPr rtlCol="0" anchor="ctr"/>
              <a:lstStyle/>
              <a:p>
                <a:pPr algn="ctr"/>
                <a:r>
                  <a:rPr lang="en-GB" sz="1200" b="1" kern="0" dirty="0" err="1">
                    <a:solidFill>
                      <a:srgbClr val="58656A"/>
                    </a:solidFill>
                  </a:rPr>
                  <a:t>eHBox</a:t>
                </a:r>
                <a:endParaRPr lang="en-GB" sz="1200" b="1" kern="0" dirty="0">
                  <a:solidFill>
                    <a:srgbClr val="58656A"/>
                  </a:solidFill>
                </a:endParaRPr>
              </a:p>
            </p:txBody>
          </p:sp>
          <p:sp>
            <p:nvSpPr>
              <p:cNvPr id="85" name="Rectangle 84"/>
              <p:cNvSpPr/>
              <p:nvPr/>
            </p:nvSpPr>
            <p:spPr>
              <a:xfrm>
                <a:off x="6079350" y="5047260"/>
                <a:ext cx="1935145" cy="274320"/>
              </a:xfrm>
              <a:prstGeom prst="rect">
                <a:avLst/>
              </a:prstGeom>
              <a:solidFill>
                <a:srgbClr val="92D050"/>
              </a:solidFill>
              <a:ln w="25400" cap="flat" cmpd="sng" algn="ctr">
                <a:solidFill>
                  <a:srgbClr val="006600"/>
                </a:solidFill>
                <a:prstDash val="solid"/>
              </a:ln>
              <a:effectLst/>
            </p:spPr>
            <p:txBody>
              <a:bodyPr lIns="0" tIns="0" rIns="0" bIns="0" rtlCol="0" anchor="ctr"/>
              <a:lstStyle/>
              <a:p>
                <a:pPr algn="ctr">
                  <a:defRPr/>
                </a:pPr>
                <a:r>
                  <a:rPr lang="en-GB" sz="1200" b="1" kern="0" dirty="0">
                    <a:solidFill>
                      <a:srgbClr val="006600"/>
                    </a:solidFill>
                  </a:rPr>
                  <a:t>ETK – </a:t>
                </a:r>
                <a:r>
                  <a:rPr lang="en-GB" sz="1200" b="1" kern="0" dirty="0" smtClean="0">
                    <a:solidFill>
                      <a:srgbClr val="006600"/>
                    </a:solidFill>
                  </a:rPr>
                  <a:t>encryption </a:t>
                </a:r>
                <a:r>
                  <a:rPr lang="en-GB" sz="1200" b="1" kern="0" dirty="0">
                    <a:solidFill>
                      <a:srgbClr val="006600"/>
                    </a:solidFill>
                  </a:rPr>
                  <a:t>module</a:t>
                </a:r>
              </a:p>
            </p:txBody>
          </p:sp>
          <p:sp>
            <p:nvSpPr>
              <p:cNvPr id="86" name="TextBox 85"/>
              <p:cNvSpPr txBox="1"/>
              <p:nvPr/>
            </p:nvSpPr>
            <p:spPr>
              <a:xfrm>
                <a:off x="6867822" y="4209060"/>
                <a:ext cx="354584" cy="400110"/>
              </a:xfrm>
              <a:prstGeom prst="rect">
                <a:avLst/>
              </a:prstGeom>
              <a:noFill/>
            </p:spPr>
            <p:txBody>
              <a:bodyPr wrap="none" rtlCol="0">
                <a:spAutoFit/>
              </a:bodyPr>
              <a:lstStyle/>
              <a:p>
                <a:pPr>
                  <a:defRPr/>
                </a:pPr>
                <a:r>
                  <a:rPr lang="en-GB" sz="2000" b="1" kern="0" dirty="0">
                    <a:solidFill>
                      <a:srgbClr val="58656A"/>
                    </a:solidFill>
                    <a:latin typeface="Arial Black" pitchFamily="34" charset="0"/>
                  </a:rPr>
                  <a:t>+</a:t>
                </a:r>
              </a:p>
            </p:txBody>
          </p:sp>
          <p:sp>
            <p:nvSpPr>
              <p:cNvPr id="87" name="TextBox 86"/>
              <p:cNvSpPr txBox="1"/>
              <p:nvPr/>
            </p:nvSpPr>
            <p:spPr>
              <a:xfrm>
                <a:off x="7505223" y="5275860"/>
                <a:ext cx="886781" cy="261610"/>
              </a:xfrm>
              <a:prstGeom prst="rect">
                <a:avLst/>
              </a:prstGeom>
              <a:noFill/>
            </p:spPr>
            <p:txBody>
              <a:bodyPr wrap="none" rtlCol="0">
                <a:spAutoFit/>
              </a:bodyPr>
              <a:lstStyle/>
              <a:p>
                <a:pPr>
                  <a:defRPr/>
                </a:pPr>
                <a:r>
                  <a:rPr lang="en-GB" sz="1100" kern="0" dirty="0">
                    <a:solidFill>
                      <a:sysClr val="windowText" lastClr="000000"/>
                    </a:solidFill>
                  </a:rPr>
                  <a:t>By 3rd party</a:t>
                </a:r>
              </a:p>
            </p:txBody>
          </p:sp>
          <p:pic>
            <p:nvPicPr>
              <p:cNvPr id="88" name="Picture 2" descr="https://www.wiv-isp.be/matra/images/ISP-WIV_RGB.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7582447" y="4513860"/>
                <a:ext cx="341023" cy="288000"/>
              </a:xfrm>
              <a:prstGeom prst="rect">
                <a:avLst/>
              </a:prstGeom>
              <a:noFill/>
              <a:extLst>
                <a:ext uri="{909E8E84-426E-40DD-AFC4-6F175D3DCCD1}">
                  <a14:hiddenFill xmlns:a14="http://schemas.microsoft.com/office/drawing/2010/main">
                    <a:solidFill>
                      <a:srgbClr val="FFFFFF"/>
                    </a:solidFill>
                  </a14:hiddenFill>
                </a:ext>
              </a:extLst>
            </p:spPr>
          </p:pic>
          <p:sp>
            <p:nvSpPr>
              <p:cNvPr id="89" name="TextBox 88"/>
              <p:cNvSpPr txBox="1"/>
              <p:nvPr/>
            </p:nvSpPr>
            <p:spPr>
              <a:xfrm>
                <a:off x="6865803" y="4723350"/>
                <a:ext cx="354584" cy="400110"/>
              </a:xfrm>
              <a:prstGeom prst="rect">
                <a:avLst/>
              </a:prstGeom>
              <a:noFill/>
            </p:spPr>
            <p:txBody>
              <a:bodyPr wrap="none" rtlCol="0">
                <a:spAutoFit/>
              </a:bodyPr>
              <a:lstStyle/>
              <a:p>
                <a:pPr>
                  <a:defRPr/>
                </a:pPr>
                <a:r>
                  <a:rPr lang="en-GB" sz="2000" b="1" kern="0" dirty="0">
                    <a:solidFill>
                      <a:srgbClr val="58656A"/>
                    </a:solidFill>
                    <a:latin typeface="Arial Black" pitchFamily="34" charset="0"/>
                  </a:rPr>
                  <a:t>+</a:t>
                </a:r>
              </a:p>
            </p:txBody>
          </p:sp>
          <p:sp>
            <p:nvSpPr>
              <p:cNvPr id="90" name="TextBox 89"/>
              <p:cNvSpPr txBox="1"/>
              <p:nvPr/>
            </p:nvSpPr>
            <p:spPr>
              <a:xfrm>
                <a:off x="6865803" y="5275860"/>
                <a:ext cx="354584" cy="400110"/>
              </a:xfrm>
              <a:prstGeom prst="rect">
                <a:avLst/>
              </a:prstGeom>
              <a:noFill/>
            </p:spPr>
            <p:txBody>
              <a:bodyPr wrap="none" rtlCol="0">
                <a:spAutoFit/>
              </a:bodyPr>
              <a:lstStyle/>
              <a:p>
                <a:pPr>
                  <a:defRPr/>
                </a:pPr>
                <a:r>
                  <a:rPr lang="en-GB" sz="2000" b="1" kern="0" dirty="0">
                    <a:solidFill>
                      <a:srgbClr val="58656A"/>
                    </a:solidFill>
                    <a:latin typeface="Arial Black" pitchFamily="34" charset="0"/>
                  </a:rPr>
                  <a:t>+</a:t>
                </a:r>
              </a:p>
            </p:txBody>
          </p:sp>
          <p:sp>
            <p:nvSpPr>
              <p:cNvPr id="91" name="TextBox 90"/>
              <p:cNvSpPr txBox="1"/>
              <p:nvPr/>
            </p:nvSpPr>
            <p:spPr>
              <a:xfrm>
                <a:off x="6865803" y="5816836"/>
                <a:ext cx="354584" cy="400110"/>
              </a:xfrm>
              <a:prstGeom prst="rect">
                <a:avLst/>
              </a:prstGeom>
              <a:noFill/>
            </p:spPr>
            <p:txBody>
              <a:bodyPr wrap="none" rtlCol="0">
                <a:spAutoFit/>
              </a:bodyPr>
              <a:lstStyle/>
              <a:p>
                <a:pPr>
                  <a:defRPr/>
                </a:pPr>
                <a:r>
                  <a:rPr lang="en-GB" sz="2000" b="1" kern="0" dirty="0">
                    <a:solidFill>
                      <a:srgbClr val="58656A"/>
                    </a:solidFill>
                    <a:latin typeface="Arial Black" pitchFamily="34" charset="0"/>
                  </a:rPr>
                  <a:t>+</a:t>
                </a:r>
              </a:p>
            </p:txBody>
          </p:sp>
        </p:grpSp>
      </p:grpSp>
      <p:sp>
        <p:nvSpPr>
          <p:cNvPr id="6" name="Right Arrow 5"/>
          <p:cNvSpPr/>
          <p:nvPr/>
        </p:nvSpPr>
        <p:spPr bwMode="auto">
          <a:xfrm>
            <a:off x="5321450" y="5638800"/>
            <a:ext cx="788838" cy="591830"/>
          </a:xfrm>
          <a:prstGeom prst="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3198961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a:t>
            </a:r>
            <a:r>
              <a:rPr lang="en-US" dirty="0" smtClean="0"/>
              <a:t>encrypted </a:t>
            </a:r>
            <a:r>
              <a:rPr lang="nl-BE" dirty="0" smtClean="0"/>
              <a:t>transfer of data </a:t>
            </a:r>
            <a:br>
              <a:rPr lang="nl-BE" dirty="0" smtClean="0"/>
            </a:br>
            <a:r>
              <a:rPr lang="nl-BE" dirty="0" smtClean="0"/>
              <a:t>using eHealthBox</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2514600" y="1700808"/>
            <a:ext cx="98742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a:t>
            </a:r>
            <a:r>
              <a:rPr lang="en-US" sz="1200" dirty="0" smtClean="0">
                <a:solidFill>
                  <a:srgbClr val="58656A">
                    <a:lumMod val="50000"/>
                  </a:srgbClr>
                </a:solidFill>
                <a:ea typeface="ＭＳ Ｐゴシック" pitchFamily="1" charset="-128"/>
              </a:rPr>
              <a:t>Transfer and pseudonymisation of INSZ</a:t>
            </a:r>
            <a:endParaRPr lang="en-US" sz="1200" dirty="0">
              <a:solidFill>
                <a:srgbClr val="58656A">
                  <a:lumMod val="50000"/>
                </a:srgbClr>
              </a:solidFill>
              <a:ea typeface="ＭＳ Ｐゴシック" pitchFamily="1" charset="-128"/>
            </a:endParaRP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742950" y="5211285"/>
            <a:ext cx="6469856" cy="1570515"/>
          </a:xfrm>
          <a:prstGeom prst="wedgeRoundRectCallout">
            <a:avLst>
              <a:gd name="adj1" fmla="val -16711"/>
              <a:gd name="adj2" fmla="val -68813"/>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Health care providers transfer the data towards healthdata.be using the secured eHealthbox of their institution or their own eHealthbox. This “message” is fully encrypted. The medical data inside the message receives a second encryption. The INSZ inside the message is not encrypted a second time. As a result, during transfer, unauthorized persons cannot read INSZ nor the medical data, and eHealth has only access to </a:t>
            </a:r>
            <a:r>
              <a:rPr lang="en-US" sz="1300" dirty="0">
                <a:solidFill>
                  <a:srgbClr val="FFFFFF"/>
                </a:solidFill>
                <a:latin typeface="Arial" charset="0"/>
                <a:ea typeface="ＭＳ Ｐゴシック" pitchFamily="1" charset="-128"/>
              </a:rPr>
              <a:t>the INSZ (for </a:t>
            </a:r>
            <a:r>
              <a:rPr lang="en-US" sz="1300" dirty="0" smtClean="0">
                <a:solidFill>
                  <a:srgbClr val="FFFFFF"/>
                </a:solidFill>
                <a:latin typeface="Arial" charset="0"/>
                <a:ea typeface="ＭＳ Ｐゴシック" pitchFamily="1" charset="-128"/>
              </a:rPr>
              <a:t>pseudonymisation) but has no access to the medical data</a:t>
            </a:r>
            <a:r>
              <a:rPr lang="en-US" sz="1300" dirty="0">
                <a:solidFill>
                  <a:srgbClr val="FFFFFF"/>
                </a:solidFill>
                <a:latin typeface="Arial" charset="0"/>
                <a:ea typeface="ＭＳ Ｐゴシック" pitchFamily="1" charset="-128"/>
              </a:rPr>
              <a:t>.</a:t>
            </a: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
        <p:nvSpPr>
          <p:cNvPr id="61"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Tree>
    <p:extLst>
      <p:ext uri="{BB962C8B-B14F-4D97-AF65-F5344CB8AC3E}">
        <p14:creationId xmlns:p14="http://schemas.microsoft.com/office/powerpoint/2010/main" val="3332833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pseudonymisation of INSZ by eHealth</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2514600" y="1700808"/>
            <a:ext cx="98742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a:t>
            </a:r>
            <a:r>
              <a:rPr lang="en-US" sz="1200" dirty="0" smtClean="0">
                <a:solidFill>
                  <a:srgbClr val="58656A">
                    <a:lumMod val="50000"/>
                  </a:srgbClr>
                </a:solidFill>
                <a:ea typeface="ＭＳ Ｐゴシック" pitchFamily="1" charset="-128"/>
              </a:rPr>
              <a:t>Transfer and pseudonymisation of INSZ</a:t>
            </a:r>
            <a:endParaRPr lang="en-US" sz="1200" dirty="0">
              <a:solidFill>
                <a:srgbClr val="58656A">
                  <a:lumMod val="50000"/>
                </a:srgbClr>
              </a:solidFill>
              <a:ea typeface="ＭＳ Ｐゴシック" pitchFamily="1" charset="-128"/>
            </a:endParaRP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742950" y="5211285"/>
            <a:ext cx="6019800" cy="1341915"/>
          </a:xfrm>
          <a:prstGeom prst="wedgeRoundRectCallout">
            <a:avLst>
              <a:gd name="adj1" fmla="val -11968"/>
              <a:gd name="adj2" fmla="val -69756"/>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The INSZ of a patient is processed by </a:t>
            </a:r>
            <a:r>
              <a:rPr lang="en-US" sz="1300" dirty="0" err="1" smtClean="0">
                <a:solidFill>
                  <a:srgbClr val="FFFFFF"/>
                </a:solidFill>
                <a:latin typeface="Arial" charset="0"/>
                <a:ea typeface="ＭＳ Ｐゴシック" pitchFamily="1" charset="-128"/>
              </a:rPr>
              <a:t>eHealth</a:t>
            </a:r>
            <a:r>
              <a:rPr lang="en-US" sz="1300" dirty="0" smtClean="0">
                <a:solidFill>
                  <a:srgbClr val="FFFFFF"/>
                </a:solidFill>
                <a:latin typeface="Arial" charset="0"/>
                <a:ea typeface="ＭＳ Ｐゴシック" pitchFamily="1" charset="-128"/>
              </a:rPr>
              <a:t> platform, with an pseudonymisation </a:t>
            </a:r>
            <a:r>
              <a:rPr lang="en-US" sz="1300" i="1" u="sng" dirty="0" smtClean="0">
                <a:solidFill>
                  <a:srgbClr val="FFFFFF"/>
                </a:solidFill>
                <a:latin typeface="Arial" charset="0"/>
                <a:ea typeface="ＭＳ Ｐゴシック" pitchFamily="1" charset="-128"/>
              </a:rPr>
              <a:t>algorithm specific for healthdata.be</a:t>
            </a:r>
            <a:r>
              <a:rPr lang="en-US" sz="1300" dirty="0" smtClean="0">
                <a:solidFill>
                  <a:srgbClr val="FFFFFF"/>
                </a:solidFill>
                <a:latin typeface="Arial" charset="0"/>
                <a:ea typeface="ＭＳ Ｐゴシック" pitchFamily="1" charset="-128"/>
              </a:rPr>
              <a:t>. This PseudoID is transferred to healthdata.be, not the real INSZ. For quality purposes, a feedback flow with de-pseudonymisation is possible, but this process is not possible towards healthdata.be as receiver.</a:t>
            </a:r>
            <a:endParaRPr lang="en-US" sz="1300" dirty="0">
              <a:solidFill>
                <a:srgbClr val="FFFFFF"/>
              </a:solidFill>
              <a:latin typeface="Arial" charset="0"/>
              <a:ea typeface="ＭＳ Ｐゴシック" pitchFamily="1" charset="-128"/>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
        <p:nvSpPr>
          <p:cNvPr id="61"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Tree>
    <p:extLst>
      <p:ext uri="{BB962C8B-B14F-4D97-AF65-F5344CB8AC3E}">
        <p14:creationId xmlns:p14="http://schemas.microsoft.com/office/powerpoint/2010/main" val="3148065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second hashing of PseudoID by HD.be</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3584575" y="1700808"/>
            <a:ext cx="98742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838200" y="5211285"/>
            <a:ext cx="5543550" cy="1189515"/>
          </a:xfrm>
          <a:prstGeom prst="wedgeRoundRectCallout">
            <a:avLst>
              <a:gd name="adj1" fmla="val 8634"/>
              <a:gd name="adj2" fmla="val -68242"/>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The PseudoID of data that enter the “landing zone” of the data warehouse, is processed (by healthdata.be) with a </a:t>
            </a:r>
            <a:r>
              <a:rPr lang="en-US" sz="1300" i="1" u="sng" dirty="0" smtClean="0">
                <a:solidFill>
                  <a:srgbClr val="FFFFFF"/>
                </a:solidFill>
                <a:latin typeface="Arial" charset="0"/>
                <a:ea typeface="ＭＳ Ｐゴシック" pitchFamily="1" charset="-128"/>
              </a:rPr>
              <a:t>project specific </a:t>
            </a:r>
            <a:r>
              <a:rPr lang="en-US" sz="1300" dirty="0" smtClean="0">
                <a:solidFill>
                  <a:srgbClr val="FFFFFF"/>
                </a:solidFill>
                <a:latin typeface="Arial" charset="0"/>
                <a:ea typeface="ＭＳ Ｐゴシック" pitchFamily="1" charset="-128"/>
              </a:rPr>
              <a:t>hashing. A researcher working for multiple projects cannot match the data of these projects.</a:t>
            </a:r>
            <a:endParaRPr lang="en-US" sz="1300" dirty="0">
              <a:solidFill>
                <a:srgbClr val="FFFFFF"/>
              </a:solidFill>
              <a:latin typeface="Arial" charset="0"/>
              <a:ea typeface="ＭＳ Ｐゴシック" pitchFamily="1" charset="-128"/>
            </a:endParaRP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434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 name="Rectangle 99"/>
          <p:cNvSpPr>
            <a:spLocks noChangeArrowheads="1"/>
          </p:cNvSpPr>
          <p:nvPr/>
        </p:nvSpPr>
        <p:spPr bwMode="auto">
          <a:xfrm>
            <a:off x="3552825" y="1700808"/>
            <a:ext cx="5405438"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2" name="Title 1"/>
          <p:cNvSpPr>
            <a:spLocks noGrp="1"/>
          </p:cNvSpPr>
          <p:nvPr>
            <p:ph type="title"/>
          </p:nvPr>
        </p:nvSpPr>
        <p:spPr>
          <a:xfrm>
            <a:off x="0" y="308563"/>
            <a:ext cx="9144000" cy="1143000"/>
          </a:xfrm>
        </p:spPr>
        <p:txBody>
          <a:bodyPr/>
          <a:lstStyle/>
          <a:p>
            <a:pPr algn="ctr"/>
            <a:r>
              <a:rPr lang="en-US" dirty="0"/>
              <a:t>Security measures: </a:t>
            </a:r>
            <a:r>
              <a:rPr lang="nl-BE" dirty="0" smtClean="0"/>
              <a:t>third hashing of PseudoID by HD.be</a:t>
            </a:r>
            <a:endParaRPr lang="en-US" dirty="0"/>
          </a:p>
        </p:txBody>
      </p:sp>
      <p:sp>
        <p:nvSpPr>
          <p:cNvPr id="40" name="Rectangle 97"/>
          <p:cNvSpPr>
            <a:spLocks noChangeArrowheads="1"/>
          </p:cNvSpPr>
          <p:nvPr/>
        </p:nvSpPr>
        <p:spPr bwMode="auto">
          <a:xfrm>
            <a:off x="107950" y="1700808"/>
            <a:ext cx="2386013"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2" name="Rectangle 98"/>
          <p:cNvSpPr>
            <a:spLocks noChangeArrowheads="1"/>
          </p:cNvSpPr>
          <p:nvPr/>
        </p:nvSpPr>
        <p:spPr bwMode="auto">
          <a:xfrm>
            <a:off x="2544763" y="1700808"/>
            <a:ext cx="957262" cy="3232025"/>
          </a:xfrm>
          <a:prstGeom prst="rect">
            <a:avLst/>
          </a:prstGeom>
          <a:noFill/>
          <a:ln w="19050" algn="ctr">
            <a:solidFill>
              <a:schemeClr val="tx2"/>
            </a:solidFill>
            <a:prstDash val="dot"/>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3" name="Rectangle 99"/>
          <p:cNvSpPr>
            <a:spLocks noChangeArrowheads="1"/>
          </p:cNvSpPr>
          <p:nvPr/>
        </p:nvSpPr>
        <p:spPr bwMode="auto">
          <a:xfrm>
            <a:off x="6741713" y="1700808"/>
            <a:ext cx="987425" cy="3232025"/>
          </a:xfrm>
          <a:prstGeom prst="rect">
            <a:avLst/>
          </a:prstGeom>
          <a:noFill/>
          <a:ln w="571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defTabSz="457200" eaLnBrk="0" hangingPunct="0"/>
            <a:endParaRPr lang="en-US" sz="2000">
              <a:solidFill>
                <a:srgbClr val="58656A">
                  <a:lumMod val="50000"/>
                </a:srgbClr>
              </a:solidFill>
              <a:ea typeface="ＭＳ Ｐゴシック" pitchFamily="34" charset="-128"/>
            </a:endParaRPr>
          </a:p>
        </p:txBody>
      </p:sp>
      <p:sp>
        <p:nvSpPr>
          <p:cNvPr id="44" name="Rounded Rectangle 43"/>
          <p:cNvSpPr/>
          <p:nvPr/>
        </p:nvSpPr>
        <p:spPr bwMode="auto">
          <a:xfrm>
            <a:off x="2555875" y="3027833"/>
            <a:ext cx="900113" cy="1690688"/>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Secure Data Transfer and pseudonymisation of INSZ</a:t>
            </a:r>
          </a:p>
        </p:txBody>
      </p:sp>
      <p:sp>
        <p:nvSpPr>
          <p:cNvPr id="45" name="Rounded Rectangle 44"/>
          <p:cNvSpPr/>
          <p:nvPr/>
        </p:nvSpPr>
        <p:spPr bwMode="auto">
          <a:xfrm>
            <a:off x="4703763" y="3027833"/>
            <a:ext cx="900112"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Validation</a:t>
            </a:r>
          </a:p>
        </p:txBody>
      </p:sp>
      <p:sp>
        <p:nvSpPr>
          <p:cNvPr id="46" name="Rounded Rectangle 45"/>
          <p:cNvSpPr/>
          <p:nvPr/>
        </p:nvSpPr>
        <p:spPr bwMode="auto">
          <a:xfrm>
            <a:off x="3609975" y="4004146"/>
            <a:ext cx="900113" cy="720725"/>
          </a:xfrm>
          <a:prstGeom prst="roundRect">
            <a:avLst/>
          </a:prstGeom>
          <a:no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Annotation &amp; Correction Request</a:t>
            </a:r>
          </a:p>
        </p:txBody>
      </p:sp>
      <p:cxnSp>
        <p:nvCxnSpPr>
          <p:cNvPr id="47" name="Straight Arrow Connector 13"/>
          <p:cNvCxnSpPr>
            <a:cxnSpLocks noChangeShapeType="1"/>
            <a:stCxn id="45" idx="2"/>
            <a:endCxn id="46" idx="3"/>
          </p:cNvCxnSpPr>
          <p:nvPr/>
        </p:nvCxnSpPr>
        <p:spPr bwMode="auto">
          <a:xfrm rot="5400000">
            <a:off x="4524376" y="3734270"/>
            <a:ext cx="615950" cy="644525"/>
          </a:xfrm>
          <a:prstGeom prst="bentConnector2">
            <a:avLst/>
          </a:prstGeom>
          <a:noFill/>
          <a:ln w="19050" algn="ctr">
            <a:solidFill>
              <a:schemeClr val="tx1">
                <a:lumMod val="75000"/>
              </a:schemeClr>
            </a:solidFill>
            <a:prstDash val="dash"/>
            <a:round/>
            <a:headEnd/>
            <a:tailEnd type="arrow" w="med" len="med"/>
          </a:ln>
        </p:spPr>
      </p:cxnSp>
      <p:cxnSp>
        <p:nvCxnSpPr>
          <p:cNvPr id="48" name="Straight Arrow Connector 13"/>
          <p:cNvCxnSpPr>
            <a:cxnSpLocks noChangeShapeType="1"/>
            <a:endCxn id="78" idx="2"/>
          </p:cNvCxnSpPr>
          <p:nvPr/>
        </p:nvCxnSpPr>
        <p:spPr bwMode="auto">
          <a:xfrm rot="10800000">
            <a:off x="1941513" y="3748558"/>
            <a:ext cx="660400" cy="615950"/>
          </a:xfrm>
          <a:prstGeom prst="bentConnector2">
            <a:avLst/>
          </a:prstGeom>
          <a:noFill/>
          <a:ln w="19050" algn="ctr">
            <a:solidFill>
              <a:schemeClr val="tx1">
                <a:lumMod val="75000"/>
              </a:schemeClr>
            </a:solidFill>
            <a:prstDash val="dash"/>
            <a:round/>
            <a:headEnd/>
            <a:tailEnd type="arrow" w="med" len="med"/>
          </a:ln>
        </p:spPr>
      </p:cxnSp>
      <p:cxnSp>
        <p:nvCxnSpPr>
          <p:cNvPr id="49" name="Straight Arrow Connector 108"/>
          <p:cNvCxnSpPr>
            <a:cxnSpLocks noChangeShapeType="1"/>
            <a:stCxn id="45" idx="3"/>
            <a:endCxn id="50" idx="1"/>
          </p:cNvCxnSpPr>
          <p:nvPr/>
        </p:nvCxnSpPr>
        <p:spPr bwMode="auto">
          <a:xfrm>
            <a:off x="5603875" y="3388196"/>
            <a:ext cx="127000" cy="0"/>
          </a:xfrm>
          <a:prstGeom prst="straightConnector1">
            <a:avLst/>
          </a:prstGeom>
          <a:noFill/>
          <a:ln w="28575" algn="ctr">
            <a:solidFill>
              <a:schemeClr val="tx1">
                <a:lumMod val="75000"/>
              </a:schemeClr>
            </a:solidFill>
            <a:round/>
            <a:headEnd type="none" w="med" len="med"/>
            <a:tailEnd type="triangle" w="med" len="med"/>
          </a:ln>
        </p:spPr>
      </p:cxnSp>
      <p:sp>
        <p:nvSpPr>
          <p:cNvPr id="50" name="Rounded Rectangle 49"/>
          <p:cNvSpPr/>
          <p:nvPr/>
        </p:nvSpPr>
        <p:spPr bwMode="auto">
          <a:xfrm>
            <a:off x="57308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Data Storage</a:t>
            </a:r>
          </a:p>
        </p:txBody>
      </p:sp>
      <p:cxnSp>
        <p:nvCxnSpPr>
          <p:cNvPr id="51" name="Straight Arrow Connector 110"/>
          <p:cNvCxnSpPr>
            <a:cxnSpLocks noChangeShapeType="1"/>
            <a:stCxn id="50" idx="3"/>
            <a:endCxn id="59" idx="1"/>
          </p:cNvCxnSpPr>
          <p:nvPr/>
        </p:nvCxnSpPr>
        <p:spPr bwMode="auto">
          <a:xfrm>
            <a:off x="6630988" y="3388196"/>
            <a:ext cx="131762" cy="0"/>
          </a:xfrm>
          <a:prstGeom prst="straightConnector1">
            <a:avLst/>
          </a:prstGeom>
          <a:noFill/>
          <a:ln w="28575" algn="ctr">
            <a:solidFill>
              <a:schemeClr val="tx1">
                <a:lumMod val="75000"/>
              </a:schemeClr>
            </a:solidFill>
            <a:round/>
            <a:headEnd type="none" w="med" len="med"/>
            <a:tailEnd type="triangle" w="med" len="med"/>
          </a:ln>
        </p:spPr>
      </p:cxnSp>
      <p:sp>
        <p:nvSpPr>
          <p:cNvPr id="52" name="Rounded Rectangle 51"/>
          <p:cNvSpPr/>
          <p:nvPr/>
        </p:nvSpPr>
        <p:spPr bwMode="auto">
          <a:xfrm>
            <a:off x="7848600" y="3027833"/>
            <a:ext cx="971550"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BI-Reporting</a:t>
            </a:r>
          </a:p>
        </p:txBody>
      </p:sp>
      <p:pic>
        <p:nvPicPr>
          <p:cNvPr id="53" name="Picture 4" descr="http://vlaamspatientenplatform.be/_plugin/ckfinder/userfiles/images/logo_ehealth_home.gif"/>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679700" y="1850033"/>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ounded Rectangle 126"/>
          <p:cNvSpPr>
            <a:spLocks noChangeArrowheads="1"/>
          </p:cNvSpPr>
          <p:nvPr/>
        </p:nvSpPr>
        <p:spPr bwMode="auto">
          <a:xfrm>
            <a:off x="166688" y="3027833"/>
            <a:ext cx="1152525" cy="720725"/>
          </a:xfrm>
          <a:prstGeom prst="roundRect">
            <a:avLst>
              <a:gd name="adj" fmla="val 16667"/>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72000" tIns="216000" rIns="0" bIns="36000" anchor="ctr"/>
          <a:lstStyle/>
          <a:p>
            <a:pPr algn="ctr" defTabSz="457200" eaLnBrk="0" hangingPunct="0"/>
            <a:r>
              <a:rPr lang="en-US" sz="1200" dirty="0">
                <a:solidFill>
                  <a:srgbClr val="58656A">
                    <a:lumMod val="50000"/>
                  </a:srgbClr>
                </a:solidFill>
                <a:ea typeface="ＭＳ Ｐゴシック" pitchFamily="34" charset="-128"/>
              </a:rPr>
              <a:t>Registration </a:t>
            </a:r>
          </a:p>
          <a:p>
            <a:pPr algn="ctr" defTabSz="457200" eaLnBrk="0" hangingPunct="0"/>
            <a:r>
              <a:rPr lang="en-US" sz="1200" dirty="0">
                <a:solidFill>
                  <a:srgbClr val="58656A">
                    <a:lumMod val="50000"/>
                  </a:srgbClr>
                </a:solidFill>
                <a:ea typeface="ＭＳ Ｐゴシック" pitchFamily="34" charset="-128"/>
              </a:rPr>
              <a:t>in Primary System</a:t>
            </a:r>
          </a:p>
        </p:txBody>
      </p:sp>
      <p:sp>
        <p:nvSpPr>
          <p:cNvPr id="55" name="Rectangle 36"/>
          <p:cNvSpPr>
            <a:spLocks noChangeArrowheads="1"/>
          </p:cNvSpPr>
          <p:nvPr/>
        </p:nvSpPr>
        <p:spPr bwMode="auto">
          <a:xfrm>
            <a:off x="7797800" y="2636912"/>
            <a:ext cx="1092200"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p>
            <a:pPr algn="ctr" defTabSz="457200" eaLnBrk="0" hangingPunct="0"/>
            <a:r>
              <a:rPr lang="en-US" sz="1200" b="1" dirty="0">
                <a:solidFill>
                  <a:srgbClr val="003300"/>
                </a:solidFill>
                <a:ea typeface="ＭＳ Ｐゴシック" pitchFamily="34" charset="-128"/>
              </a:rPr>
              <a:t>HEALTHSTAT</a:t>
            </a:r>
          </a:p>
        </p:txBody>
      </p:sp>
      <p:sp>
        <p:nvSpPr>
          <p:cNvPr id="56" name="Rectangle 38"/>
          <p:cNvSpPr>
            <a:spLocks noChangeArrowheads="1"/>
          </p:cNvSpPr>
          <p:nvPr/>
        </p:nvSpPr>
        <p:spPr bwMode="auto">
          <a:xfrm>
            <a:off x="1403350" y="2636912"/>
            <a:ext cx="1049338"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smtClean="0">
                <a:solidFill>
                  <a:srgbClr val="003300"/>
                </a:solidFill>
                <a:ea typeface="ＭＳ Ｐゴシック" pitchFamily="34" charset="-128"/>
              </a:rPr>
              <a:t>HD4DP/</a:t>
            </a:r>
            <a:r>
              <a:rPr lang="en-US" sz="1200" b="1" dirty="0" err="1" smtClean="0">
                <a:solidFill>
                  <a:srgbClr val="003300"/>
                </a:solidFill>
                <a:ea typeface="ＭＳ Ｐゴシック" pitchFamily="34" charset="-128"/>
              </a:rPr>
              <a:t>PrC</a:t>
            </a:r>
            <a:endParaRPr lang="en-US" sz="1200" b="1" dirty="0">
              <a:solidFill>
                <a:srgbClr val="003300"/>
              </a:solidFill>
              <a:ea typeface="ＭＳ Ｐゴシック" pitchFamily="34" charset="-128"/>
            </a:endParaRPr>
          </a:p>
        </p:txBody>
      </p:sp>
      <p:cxnSp>
        <p:nvCxnSpPr>
          <p:cNvPr id="57" name="Straight Arrow Connector 19"/>
          <p:cNvCxnSpPr>
            <a:cxnSpLocks noChangeShapeType="1"/>
          </p:cNvCxnSpPr>
          <p:nvPr/>
        </p:nvCxnSpPr>
        <p:spPr bwMode="auto">
          <a:xfrm flipH="1">
            <a:off x="3432175" y="4364508"/>
            <a:ext cx="215900" cy="0"/>
          </a:xfrm>
          <a:prstGeom prst="straightConnector1">
            <a:avLst/>
          </a:prstGeom>
          <a:noFill/>
          <a:ln w="9525" algn="ctr">
            <a:solidFill>
              <a:schemeClr val="tx1"/>
            </a:solidFill>
            <a:prstDash val="dash"/>
            <a:round/>
            <a:headEnd/>
            <a:tailEnd type="arrow" w="med" len="med"/>
          </a:ln>
        </p:spPr>
      </p:cxnSp>
      <p:cxnSp>
        <p:nvCxnSpPr>
          <p:cNvPr id="58" name="Straight Arrow Connector 35"/>
          <p:cNvCxnSpPr>
            <a:cxnSpLocks noChangeShapeType="1"/>
          </p:cNvCxnSpPr>
          <p:nvPr/>
        </p:nvCxnSpPr>
        <p:spPr bwMode="auto">
          <a:xfrm>
            <a:off x="4495800" y="3370733"/>
            <a:ext cx="220663" cy="0"/>
          </a:xfrm>
          <a:prstGeom prst="straightConnector1">
            <a:avLst/>
          </a:prstGeom>
          <a:noFill/>
          <a:ln w="28575" algn="ctr">
            <a:solidFill>
              <a:schemeClr val="tx1">
                <a:lumMod val="75000"/>
              </a:schemeClr>
            </a:solidFill>
            <a:round/>
            <a:headEnd type="none" w="med" len="med"/>
            <a:tailEnd type="triangle" w="med" len="med"/>
          </a:ln>
        </p:spPr>
      </p:cxnSp>
      <p:sp>
        <p:nvSpPr>
          <p:cNvPr id="59" name="Rounded Rectangle 58"/>
          <p:cNvSpPr/>
          <p:nvPr/>
        </p:nvSpPr>
        <p:spPr bwMode="auto">
          <a:xfrm>
            <a:off x="67627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36000" tIns="36000" rIns="36000" bIns="36000" anchor="ctr"/>
          <a:lstStyle/>
          <a:p>
            <a:pPr algn="ctr" defTabSz="457200" eaLnBrk="0" hangingPunct="0">
              <a:defRPr/>
            </a:pPr>
            <a:r>
              <a:rPr lang="en-US" sz="1200" dirty="0">
                <a:solidFill>
                  <a:srgbClr val="58656A">
                    <a:lumMod val="50000"/>
                  </a:srgbClr>
                </a:solidFill>
                <a:ea typeface="ＭＳ Ｐゴシック" pitchFamily="1" charset="-128"/>
              </a:rPr>
              <a:t>Analysis</a:t>
            </a:r>
          </a:p>
        </p:txBody>
      </p:sp>
      <p:cxnSp>
        <p:nvCxnSpPr>
          <p:cNvPr id="60" name="Straight Arrow Connector 41"/>
          <p:cNvCxnSpPr>
            <a:cxnSpLocks noChangeShapeType="1"/>
            <a:endCxn id="52" idx="1"/>
          </p:cNvCxnSpPr>
          <p:nvPr/>
        </p:nvCxnSpPr>
        <p:spPr bwMode="auto">
          <a:xfrm>
            <a:off x="7691438" y="3388196"/>
            <a:ext cx="157162" cy="0"/>
          </a:xfrm>
          <a:prstGeom prst="straightConnector1">
            <a:avLst/>
          </a:prstGeom>
          <a:noFill/>
          <a:ln w="28575" algn="ctr">
            <a:solidFill>
              <a:schemeClr val="tx1">
                <a:lumMod val="75000"/>
              </a:schemeClr>
            </a:solidFill>
            <a:round/>
            <a:headEnd/>
            <a:tailEnd type="arrow" w="med" len="med"/>
          </a:ln>
        </p:spPr>
      </p:cxnSp>
      <p:sp>
        <p:nvSpPr>
          <p:cNvPr id="65" name="TextBox 1"/>
          <p:cNvSpPr txBox="1">
            <a:spLocks noChangeArrowheads="1"/>
          </p:cNvSpPr>
          <p:nvPr/>
        </p:nvSpPr>
        <p:spPr bwMode="auto">
          <a:xfrm>
            <a:off x="80963"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6" name="TextBox 42"/>
          <p:cNvSpPr txBox="1">
            <a:spLocks noChangeArrowheads="1"/>
          </p:cNvSpPr>
          <p:nvPr/>
        </p:nvSpPr>
        <p:spPr bwMode="auto">
          <a:xfrm>
            <a:off x="14033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7" name="TextBox 43"/>
          <p:cNvSpPr txBox="1">
            <a:spLocks noChangeArrowheads="1"/>
          </p:cNvSpPr>
          <p:nvPr/>
        </p:nvSpPr>
        <p:spPr bwMode="auto">
          <a:xfrm>
            <a:off x="24844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68" name="TextBox 44"/>
          <p:cNvSpPr txBox="1">
            <a:spLocks noChangeArrowheads="1"/>
          </p:cNvSpPr>
          <p:nvPr/>
        </p:nvSpPr>
        <p:spPr bwMode="auto">
          <a:xfrm>
            <a:off x="353695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58656A">
                    <a:lumMod val="50000"/>
                  </a:srgbClr>
                </a:solidFill>
                <a:latin typeface="Calibri"/>
                <a:sym typeface="Wingdings" pitchFamily="2" charset="2"/>
              </a:rPr>
              <a:t></a:t>
            </a:r>
            <a:endParaRPr lang="en-GB" sz="2400" dirty="0">
              <a:solidFill>
                <a:srgbClr val="58656A">
                  <a:lumMod val="50000"/>
                </a:srgbClr>
              </a:solidFill>
              <a:latin typeface="Calibri"/>
            </a:endParaRPr>
          </a:p>
        </p:txBody>
      </p:sp>
      <p:sp>
        <p:nvSpPr>
          <p:cNvPr id="69" name="TextBox 46"/>
          <p:cNvSpPr txBox="1">
            <a:spLocks noChangeArrowheads="1"/>
          </p:cNvSpPr>
          <p:nvPr/>
        </p:nvSpPr>
        <p:spPr bwMode="auto">
          <a:xfrm>
            <a:off x="4618038" y="2938933"/>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0" name="TextBox 51"/>
          <p:cNvSpPr txBox="1">
            <a:spLocks noChangeArrowheads="1"/>
          </p:cNvSpPr>
          <p:nvPr/>
        </p:nvSpPr>
        <p:spPr bwMode="auto">
          <a:xfrm>
            <a:off x="56515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1" name="TextBox 52"/>
          <p:cNvSpPr txBox="1">
            <a:spLocks noChangeArrowheads="1"/>
          </p:cNvSpPr>
          <p:nvPr/>
        </p:nvSpPr>
        <p:spPr bwMode="auto">
          <a:xfrm>
            <a:off x="67056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2" name="TextBox 53"/>
          <p:cNvSpPr txBox="1">
            <a:spLocks noChangeArrowheads="1"/>
          </p:cNvSpPr>
          <p:nvPr/>
        </p:nvSpPr>
        <p:spPr bwMode="auto">
          <a:xfrm>
            <a:off x="7785100" y="2938933"/>
            <a:ext cx="45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a:solidFill>
                  <a:srgbClr val="003300"/>
                </a:solidFill>
                <a:latin typeface="Calibri"/>
                <a:sym typeface="Wingdings" pitchFamily="2" charset="2"/>
              </a:rPr>
              <a:t></a:t>
            </a:r>
            <a:endParaRPr lang="en-GB" sz="2400" dirty="0">
              <a:solidFill>
                <a:srgbClr val="003300"/>
              </a:solidFill>
              <a:latin typeface="Calibri"/>
            </a:endParaRPr>
          </a:p>
        </p:txBody>
      </p:sp>
      <p:sp>
        <p:nvSpPr>
          <p:cNvPr id="73" name="TextBox 72"/>
          <p:cNvSpPr txBox="1"/>
          <p:nvPr/>
        </p:nvSpPr>
        <p:spPr>
          <a:xfrm>
            <a:off x="5321450" y="1897087"/>
            <a:ext cx="1228028" cy="307777"/>
          </a:xfrm>
          <a:prstGeom prst="rect">
            <a:avLst/>
          </a:prstGeom>
          <a:noFill/>
        </p:spPr>
        <p:txBody>
          <a:bodyPr wrap="none" rtlCol="0">
            <a:spAutoFit/>
          </a:bodyPr>
          <a:lstStyle/>
          <a:p>
            <a:pPr defTabSz="457200"/>
            <a:r>
              <a:rPr lang="en-GB" sz="1400" b="1" dirty="0">
                <a:solidFill>
                  <a:srgbClr val="58656A">
                    <a:lumMod val="50000"/>
                  </a:srgbClr>
                </a:solidFill>
                <a:ea typeface="Verdana" pitchFamily="34" charset="0"/>
                <a:cs typeface="Verdana" pitchFamily="34" charset="0"/>
              </a:rPr>
              <a:t>healthdata.be</a:t>
            </a:r>
            <a:endParaRPr lang="fr-FR" sz="1400" b="1" dirty="0">
              <a:solidFill>
                <a:srgbClr val="58656A">
                  <a:lumMod val="50000"/>
                </a:srgbClr>
              </a:solidFill>
              <a:ea typeface="Verdana" pitchFamily="34" charset="0"/>
              <a:cs typeface="Verdana" pitchFamily="34" charset="0"/>
            </a:endParaRPr>
          </a:p>
        </p:txBody>
      </p:sp>
      <p:pic>
        <p:nvPicPr>
          <p:cNvPr id="74" name="Picture 4" descr="http://www.seek108.com/images/hospital.png"/>
          <p:cNvPicPr>
            <a:picLocks noChangeAspect="1" noChangeArrowheads="1"/>
          </p:cNvPicPr>
          <p:nvPr/>
        </p:nvPicPr>
        <p:blipFill>
          <a:blip r:embed="rId5" cstate="email">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a:fillRect/>
          </a:stretch>
        </p:blipFill>
        <p:spPr bwMode="auto">
          <a:xfrm>
            <a:off x="1027732" y="1803625"/>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Straight Arrow Connector 127"/>
          <p:cNvCxnSpPr>
            <a:cxnSpLocks noChangeShapeType="1"/>
            <a:stCxn id="54" idx="3"/>
            <a:endCxn id="78" idx="1"/>
          </p:cNvCxnSpPr>
          <p:nvPr/>
        </p:nvCxnSpPr>
        <p:spPr bwMode="auto">
          <a:xfrm>
            <a:off x="1319213" y="3388196"/>
            <a:ext cx="173037" cy="0"/>
          </a:xfrm>
          <a:prstGeom prst="straightConnector1">
            <a:avLst/>
          </a:prstGeom>
          <a:noFill/>
          <a:ln w="28575" algn="ctr">
            <a:solidFill>
              <a:schemeClr val="tx1">
                <a:lumMod val="75000"/>
              </a:schemeClr>
            </a:solidFill>
            <a:prstDash val="sysDash"/>
            <a:round/>
            <a:headEnd type="none" w="med" len="med"/>
            <a:tailEnd type="triangle" w="med" len="med"/>
          </a:ln>
        </p:spPr>
      </p:cxnSp>
      <p:cxnSp>
        <p:nvCxnSpPr>
          <p:cNvPr id="76" name="Straight Arrow Connector 104"/>
          <p:cNvCxnSpPr>
            <a:cxnSpLocks noChangeShapeType="1"/>
            <a:stCxn id="78" idx="3"/>
          </p:cNvCxnSpPr>
          <p:nvPr/>
        </p:nvCxnSpPr>
        <p:spPr bwMode="auto">
          <a:xfrm>
            <a:off x="2392363" y="3388196"/>
            <a:ext cx="234950" cy="0"/>
          </a:xfrm>
          <a:prstGeom prst="straightConnector1">
            <a:avLst/>
          </a:prstGeom>
          <a:noFill/>
          <a:ln w="28575" algn="ctr">
            <a:solidFill>
              <a:schemeClr val="tx1">
                <a:lumMod val="75000"/>
              </a:schemeClr>
            </a:solidFill>
            <a:round/>
            <a:headEnd type="none" w="med" len="med"/>
            <a:tailEnd type="triangle" w="med" len="med"/>
          </a:ln>
        </p:spPr>
      </p:cxnSp>
      <p:cxnSp>
        <p:nvCxnSpPr>
          <p:cNvPr id="77" name="Straight Arrow Connector 105"/>
          <p:cNvCxnSpPr>
            <a:cxnSpLocks noChangeShapeType="1"/>
          </p:cNvCxnSpPr>
          <p:nvPr/>
        </p:nvCxnSpPr>
        <p:spPr bwMode="auto">
          <a:xfrm>
            <a:off x="3455988" y="3388196"/>
            <a:ext cx="184150" cy="0"/>
          </a:xfrm>
          <a:prstGeom prst="straightConnector1">
            <a:avLst/>
          </a:prstGeom>
          <a:noFill/>
          <a:ln w="28575" algn="ctr">
            <a:solidFill>
              <a:schemeClr val="tx1">
                <a:lumMod val="75000"/>
              </a:schemeClr>
            </a:solidFill>
            <a:round/>
            <a:headEnd type="none" w="med" len="med"/>
            <a:tailEnd type="triangle" w="med" len="med"/>
          </a:ln>
        </p:spPr>
      </p:cxnSp>
      <p:sp>
        <p:nvSpPr>
          <p:cNvPr id="78" name="Rounded Rectangle 77"/>
          <p:cNvSpPr/>
          <p:nvPr/>
        </p:nvSpPr>
        <p:spPr bwMode="auto">
          <a:xfrm>
            <a:off x="1492250"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Captation</a:t>
            </a:r>
          </a:p>
        </p:txBody>
      </p:sp>
      <p:sp>
        <p:nvSpPr>
          <p:cNvPr id="79" name="Rounded Rectangle 78"/>
          <p:cNvSpPr/>
          <p:nvPr/>
        </p:nvSpPr>
        <p:spPr bwMode="auto">
          <a:xfrm>
            <a:off x="3609975" y="3027833"/>
            <a:ext cx="900113" cy="720725"/>
          </a:xfrm>
          <a:prstGeom prst="round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lIns="0" tIns="0" rIns="0" bIns="0" anchor="ctr"/>
          <a:lstStyle/>
          <a:p>
            <a:pPr algn="ctr" defTabSz="457200" eaLnBrk="0" hangingPunct="0">
              <a:defRPr/>
            </a:pPr>
            <a:r>
              <a:rPr lang="en-US" sz="1200" dirty="0">
                <a:solidFill>
                  <a:srgbClr val="58656A">
                    <a:lumMod val="50000"/>
                  </a:srgbClr>
                </a:solidFill>
                <a:ea typeface="ＭＳ Ｐゴシック" pitchFamily="1" charset="-128"/>
              </a:rPr>
              <a:t>Data Monitoring</a:t>
            </a:r>
          </a:p>
        </p:txBody>
      </p:sp>
      <p:sp>
        <p:nvSpPr>
          <p:cNvPr id="80" name="Rectangle 32"/>
          <p:cNvSpPr>
            <a:spLocks noChangeArrowheads="1"/>
          </p:cNvSpPr>
          <p:nvPr/>
        </p:nvSpPr>
        <p:spPr bwMode="auto">
          <a:xfrm>
            <a:off x="3530600" y="2636912"/>
            <a:ext cx="1071563" cy="2170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HD4RES</a:t>
            </a:r>
          </a:p>
        </p:txBody>
      </p:sp>
      <p:sp>
        <p:nvSpPr>
          <p:cNvPr id="81" name="Rectangle 33"/>
          <p:cNvSpPr>
            <a:spLocks noChangeArrowheads="1"/>
          </p:cNvSpPr>
          <p:nvPr/>
        </p:nvSpPr>
        <p:spPr bwMode="auto">
          <a:xfrm>
            <a:off x="4637088" y="2636912"/>
            <a:ext cx="3101975" cy="1281509"/>
          </a:xfrm>
          <a:prstGeom prst="rect">
            <a:avLst/>
          </a:prstGeom>
          <a:noFill/>
          <a:ln w="9525" algn="ctr">
            <a:solidFill>
              <a:schemeClr val="bg1">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algn="ctr" defTabSz="457200" eaLnBrk="0" hangingPunct="0"/>
            <a:r>
              <a:rPr lang="en-US" sz="1200" b="1" dirty="0">
                <a:solidFill>
                  <a:srgbClr val="003300"/>
                </a:solidFill>
                <a:ea typeface="ＭＳ Ｐゴシック" pitchFamily="34" charset="-128"/>
              </a:rPr>
              <a:t>DATAWAREHOUSE</a:t>
            </a:r>
          </a:p>
        </p:txBody>
      </p:sp>
      <p:sp>
        <p:nvSpPr>
          <p:cNvPr id="82" name="TextBox 1"/>
          <p:cNvSpPr txBox="1">
            <a:spLocks noChangeArrowheads="1"/>
          </p:cNvSpPr>
          <p:nvPr/>
        </p:nvSpPr>
        <p:spPr bwMode="auto">
          <a:xfrm>
            <a:off x="1448917"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83" name="TextBox 43"/>
          <p:cNvSpPr txBox="1">
            <a:spLocks noChangeArrowheads="1"/>
          </p:cNvSpPr>
          <p:nvPr/>
        </p:nvSpPr>
        <p:spPr bwMode="auto">
          <a:xfrm>
            <a:off x="3537149" y="2924944"/>
            <a:ext cx="4587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457200"/>
            <a:r>
              <a:rPr lang="en-GB" sz="2400" dirty="0" smtClean="0">
                <a:solidFill>
                  <a:srgbClr val="003300"/>
                </a:solidFill>
                <a:latin typeface="Calibri"/>
                <a:sym typeface="Wingdings"/>
              </a:rPr>
              <a:t></a:t>
            </a:r>
            <a:endParaRPr lang="en-GB" sz="2400" dirty="0">
              <a:solidFill>
                <a:srgbClr val="003300"/>
              </a:solidFill>
              <a:latin typeface="Calibri"/>
            </a:endParaRPr>
          </a:p>
        </p:txBody>
      </p:sp>
      <p:sp>
        <p:nvSpPr>
          <p:cNvPr id="32" name="Rounded Rectangular Callout 31"/>
          <p:cNvSpPr/>
          <p:nvPr/>
        </p:nvSpPr>
        <p:spPr bwMode="auto">
          <a:xfrm>
            <a:off x="4066381" y="5211285"/>
            <a:ext cx="4163219" cy="1113315"/>
          </a:xfrm>
          <a:prstGeom prst="wedgeRoundRectCallout">
            <a:avLst>
              <a:gd name="adj1" fmla="val 17311"/>
              <a:gd name="adj2" fmla="val -68242"/>
              <a:gd name="adj3" fmla="val 16667"/>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just" eaLnBrk="0" fontAlgn="base" hangingPunct="0">
              <a:spcBef>
                <a:spcPct val="0"/>
              </a:spcBef>
              <a:spcAft>
                <a:spcPct val="0"/>
              </a:spcAft>
            </a:pPr>
            <a:r>
              <a:rPr lang="en-US" sz="1300" dirty="0" smtClean="0">
                <a:solidFill>
                  <a:srgbClr val="FFFFFF"/>
                </a:solidFill>
                <a:latin typeface="Arial" charset="0"/>
                <a:ea typeface="ＭＳ Ｐゴシック" pitchFamily="1" charset="-128"/>
              </a:rPr>
              <a:t>The PseudoID of data that was stored at the data warehouse, is processed (by healthdata.be) with a </a:t>
            </a:r>
            <a:r>
              <a:rPr lang="en-US" sz="1300" i="1" u="sng" dirty="0" smtClean="0">
                <a:solidFill>
                  <a:srgbClr val="FFFFFF"/>
                </a:solidFill>
                <a:latin typeface="Arial" charset="0"/>
                <a:ea typeface="ＭＳ Ｐゴシック" pitchFamily="1" charset="-128"/>
              </a:rPr>
              <a:t>analysis specific </a:t>
            </a:r>
            <a:r>
              <a:rPr lang="en-US" sz="1300" dirty="0" smtClean="0">
                <a:solidFill>
                  <a:srgbClr val="FFFFFF"/>
                </a:solidFill>
                <a:latin typeface="Arial" charset="0"/>
                <a:ea typeface="ＭＳ Ｐゴシック" pitchFamily="1" charset="-128"/>
              </a:rPr>
              <a:t>hashing. Researchers working on same and / or other project cannot match the data of these projects.</a:t>
            </a:r>
          </a:p>
        </p:txBody>
      </p:sp>
      <p:pic>
        <p:nvPicPr>
          <p:cNvPr id="63" name="Picture 4" descr="https://demo.healthdata.be/images/wiv.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818856" y="1841220"/>
            <a:ext cx="480277" cy="50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484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WIV-ISP_ppt_standard">
  <a:themeElements>
    <a:clrScheme name="WIV-ISP_ppt_standard 1">
      <a:dk1>
        <a:srgbClr val="58656A"/>
      </a:dk1>
      <a:lt1>
        <a:srgbClr val="FFFFFF"/>
      </a:lt1>
      <a:dk2>
        <a:srgbClr val="D84922"/>
      </a:dk2>
      <a:lt2>
        <a:srgbClr val="B8C3D9"/>
      </a:lt2>
      <a:accent1>
        <a:srgbClr val="6E87A9"/>
      </a:accent1>
      <a:accent2>
        <a:srgbClr val="9E4B7E"/>
      </a:accent2>
      <a:accent3>
        <a:srgbClr val="FFFFFF"/>
      </a:accent3>
      <a:accent4>
        <a:srgbClr val="4A5559"/>
      </a:accent4>
      <a:accent5>
        <a:srgbClr val="BAC3D1"/>
      </a:accent5>
      <a:accent6>
        <a:srgbClr val="8F4372"/>
      </a:accent6>
      <a:hlink>
        <a:srgbClr val="82BF65"/>
      </a:hlink>
      <a:folHlink>
        <a:srgbClr val="877B4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WIV-ISP_ppt_standard 1">
        <a:dk1>
          <a:srgbClr val="58656A"/>
        </a:dk1>
        <a:lt1>
          <a:srgbClr val="FFFFFF"/>
        </a:lt1>
        <a:dk2>
          <a:srgbClr val="D84922"/>
        </a:dk2>
        <a:lt2>
          <a:srgbClr val="B8C3D9"/>
        </a:lt2>
        <a:accent1>
          <a:srgbClr val="6E87A9"/>
        </a:accent1>
        <a:accent2>
          <a:srgbClr val="9E4B7E"/>
        </a:accent2>
        <a:accent3>
          <a:srgbClr val="FFFFFF"/>
        </a:accent3>
        <a:accent4>
          <a:srgbClr val="4A5559"/>
        </a:accent4>
        <a:accent5>
          <a:srgbClr val="BAC3D1"/>
        </a:accent5>
        <a:accent6>
          <a:srgbClr val="8F4372"/>
        </a:accent6>
        <a:hlink>
          <a:srgbClr val="82BF65"/>
        </a:hlink>
        <a:folHlink>
          <a:srgbClr val="877B4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1714</Words>
  <Application>Microsoft Office PowerPoint</Application>
  <PresentationFormat>Diavoorstelling (4:3)</PresentationFormat>
  <Paragraphs>413</Paragraphs>
  <Slides>19</Slides>
  <Notes>13</Notes>
  <HiddenSlides>0</HiddenSlides>
  <MMClips>0</MMClips>
  <ScaleCrop>false</ScaleCrop>
  <HeadingPairs>
    <vt:vector size="4" baseType="variant">
      <vt:variant>
        <vt:lpstr>Thema</vt:lpstr>
      </vt:variant>
      <vt:variant>
        <vt:i4>2</vt:i4>
      </vt:variant>
      <vt:variant>
        <vt:lpstr>Diatitels</vt:lpstr>
      </vt:variant>
      <vt:variant>
        <vt:i4>19</vt:i4>
      </vt:variant>
    </vt:vector>
  </HeadingPairs>
  <TitlesOfParts>
    <vt:vector size="21" baseType="lpstr">
      <vt:lpstr>Office Theme</vt:lpstr>
      <vt:lpstr>2_WIV-ISP_ppt_standard</vt:lpstr>
      <vt:lpstr>Health data: historiek en veiligheidsmaatregelen</vt:lpstr>
      <vt:lpstr>healthdata.be (1)</vt:lpstr>
      <vt:lpstr>healthdata.be (2)</vt:lpstr>
      <vt:lpstr>healthdata.be (3)</vt:lpstr>
      <vt:lpstr>Security measures: separation between a) captation and b) encryption &amp; messaging on applicative level</vt:lpstr>
      <vt:lpstr>Security measures: encrypted transfer of data  using eHealthBox</vt:lpstr>
      <vt:lpstr>Security measures: pseudonymisation of INSZ by eHealth</vt:lpstr>
      <vt:lpstr>Security measures: second hashing of PseudoID by HD.be</vt:lpstr>
      <vt:lpstr>Security measures: third hashing of PseudoID by HD.be</vt:lpstr>
      <vt:lpstr>Security measures: only aggregated data on external servers </vt:lpstr>
      <vt:lpstr>Security measures:  Server Based Computing (SBC)</vt:lpstr>
      <vt:lpstr>Security measures: no download or upload of data</vt:lpstr>
      <vt:lpstr>Security measures: realtime database activity  monitoring and protection</vt:lpstr>
      <vt:lpstr>Security measures: access to loggings  by security officer of data providers</vt:lpstr>
      <vt:lpstr>Security measures: external independent security audits</vt:lpstr>
      <vt:lpstr>Security measures: full separation  between TTP and healthdata.be</vt:lpstr>
      <vt:lpstr>Security measures: Small Cell Risk Analysis</vt:lpstr>
      <vt:lpstr>Key message</vt:lpstr>
      <vt:lpstr>PowerPoint-presentatie</vt:lpstr>
    </vt:vector>
  </TitlesOfParts>
  <Company>WIV-ISP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 Bussel, Johan</dc:creator>
  <cp:lastModifiedBy>FRRO-XP</cp:lastModifiedBy>
  <cp:revision>213</cp:revision>
  <dcterms:created xsi:type="dcterms:W3CDTF">2017-11-15T09:42:05Z</dcterms:created>
  <dcterms:modified xsi:type="dcterms:W3CDTF">2017-11-24T07:24:44Z</dcterms:modified>
</cp:coreProperties>
</file>