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1"/>
  </p:sldMasterIdLst>
  <p:notesMasterIdLst>
    <p:notesMasterId r:id="rId23"/>
  </p:notesMasterIdLst>
  <p:handoutMasterIdLst>
    <p:handoutMasterId r:id="rId24"/>
  </p:handoutMasterIdLst>
  <p:sldIdLst>
    <p:sldId id="507" r:id="rId2"/>
    <p:sldId id="521" r:id="rId3"/>
    <p:sldId id="517" r:id="rId4"/>
    <p:sldId id="518" r:id="rId5"/>
    <p:sldId id="528" r:id="rId6"/>
    <p:sldId id="519" r:id="rId7"/>
    <p:sldId id="522" r:id="rId8"/>
    <p:sldId id="523" r:id="rId9"/>
    <p:sldId id="520" r:id="rId10"/>
    <p:sldId id="526" r:id="rId11"/>
    <p:sldId id="515" r:id="rId12"/>
    <p:sldId id="538" r:id="rId13"/>
    <p:sldId id="530" r:id="rId14"/>
    <p:sldId id="531" r:id="rId15"/>
    <p:sldId id="532" r:id="rId16"/>
    <p:sldId id="533" r:id="rId17"/>
    <p:sldId id="534" r:id="rId18"/>
    <p:sldId id="535" r:id="rId19"/>
    <p:sldId id="536" r:id="rId20"/>
    <p:sldId id="537" r:id="rId21"/>
    <p:sldId id="529" r:id="rId22"/>
  </p:sldIdLst>
  <p:sldSz cx="9144000" cy="6858000" type="screen4x3"/>
  <p:notesSz cx="6797675" cy="992822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0000"/>
    <a:srgbClr val="3E6E5A"/>
    <a:srgbClr val="FF3737"/>
    <a:srgbClr val="FFC1C1"/>
    <a:srgbClr val="E898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22" autoAdjust="0"/>
    <p:restoredTop sz="94676" autoAdjust="0"/>
  </p:normalViewPr>
  <p:slideViewPr>
    <p:cSldViewPr snapToGrid="0" snapToObjects="1">
      <p:cViewPr varScale="1">
        <p:scale>
          <a:sx n="83" d="100"/>
          <a:sy n="83" d="100"/>
        </p:scale>
        <p:origin x="1686" y="84"/>
      </p:cViewPr>
      <p:guideLst>
        <p:guide orient="horz" pos="2160"/>
        <p:guide pos="2880"/>
      </p:guideLst>
    </p:cSldViewPr>
  </p:slideViewPr>
  <p:outlineViewPr>
    <p:cViewPr>
      <p:scale>
        <a:sx n="33" d="100"/>
        <a:sy n="33" d="100"/>
      </p:scale>
      <p:origin x="48" y="63192"/>
    </p:cViewPr>
  </p:outlineViewPr>
  <p:notesTextViewPr>
    <p:cViewPr>
      <p:scale>
        <a:sx n="3" d="2"/>
        <a:sy n="3" d="2"/>
      </p:scale>
      <p:origin x="0" y="0"/>
    </p:cViewPr>
  </p:notesTextViewPr>
  <p:sorterViewPr>
    <p:cViewPr varScale="1">
      <p:scale>
        <a:sx n="100" d="100"/>
        <a:sy n="100" d="100"/>
      </p:scale>
      <p:origin x="0" y="0"/>
    </p:cViewPr>
  </p:sorterViewPr>
  <p:notesViewPr>
    <p:cSldViewPr snapToGrid="0" snapToObjects="1">
      <p:cViewPr varScale="1">
        <p:scale>
          <a:sx n="77" d="100"/>
          <a:sy n="77" d="100"/>
        </p:scale>
        <p:origin x="-2106" y="-102"/>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55DE56-391D-4FD5-A82D-9ABAB022D859}" type="doc">
      <dgm:prSet loTypeId="urn:microsoft.com/office/officeart/2005/8/layout/cycle2" loCatId="cycle" qsTypeId="urn:microsoft.com/office/officeart/2005/8/quickstyle/simple1" qsCatId="simple" csTypeId="urn:microsoft.com/office/officeart/2005/8/colors/accent0_3" csCatId="mainScheme" phldr="1"/>
      <dgm:spPr/>
      <dgm:t>
        <a:bodyPr/>
        <a:lstStyle/>
        <a:p>
          <a:endParaRPr lang="en-US"/>
        </a:p>
      </dgm:t>
    </dgm:pt>
    <dgm:pt modelId="{7FCB3F47-46B8-46D9-8900-AF1A86EE5EE6}">
      <dgm:prSet phldrT="[Text]"/>
      <dgm:spPr/>
      <dgm:t>
        <a:bodyPr/>
        <a:lstStyle/>
        <a:p>
          <a:r>
            <a:rPr lang="en-US" dirty="0" smtClean="0"/>
            <a:t>Inscription</a:t>
          </a:r>
          <a:endParaRPr lang="en-US" dirty="0"/>
        </a:p>
      </dgm:t>
    </dgm:pt>
    <dgm:pt modelId="{3AD71A84-259C-4F11-A482-F007922AD68D}" type="parTrans" cxnId="{E081B937-0A9D-47F8-9089-B402CF857B97}">
      <dgm:prSet/>
      <dgm:spPr/>
      <dgm:t>
        <a:bodyPr/>
        <a:lstStyle/>
        <a:p>
          <a:endParaRPr lang="en-US"/>
        </a:p>
      </dgm:t>
    </dgm:pt>
    <dgm:pt modelId="{0CCC1945-2B55-499A-B03F-ADC65372BAA9}" type="sibTrans" cxnId="{E081B937-0A9D-47F8-9089-B402CF857B97}">
      <dgm:prSet/>
      <dgm:spPr>
        <a:solidFill>
          <a:schemeClr val="accent1">
            <a:lumMod val="75000"/>
          </a:schemeClr>
        </a:solidFill>
      </dgm:spPr>
      <dgm:t>
        <a:bodyPr/>
        <a:lstStyle/>
        <a:p>
          <a:r>
            <a:rPr lang="en-US" dirty="0" smtClean="0"/>
            <a:t>1 </a:t>
          </a:r>
          <a:r>
            <a:rPr lang="en-US" dirty="0" err="1" smtClean="0"/>
            <a:t>mois</a:t>
          </a:r>
          <a:r>
            <a:rPr lang="en-US" dirty="0" smtClean="0"/>
            <a:t> (</a:t>
          </a:r>
          <a:r>
            <a:rPr lang="en-US" dirty="0" err="1" smtClean="0"/>
            <a:t>si</a:t>
          </a:r>
          <a:r>
            <a:rPr lang="en-US" dirty="0" smtClean="0"/>
            <a:t> tests </a:t>
          </a:r>
          <a:r>
            <a:rPr lang="en-US" dirty="0" err="1" smtClean="0"/>
            <a:t>prêts</a:t>
          </a:r>
          <a:r>
            <a:rPr lang="en-US" dirty="0" smtClean="0"/>
            <a:t>)</a:t>
          </a:r>
          <a:endParaRPr lang="en-US" dirty="0"/>
        </a:p>
      </dgm:t>
    </dgm:pt>
    <dgm:pt modelId="{F0F779A2-07F7-4A94-9DD1-E0E90B8AE382}">
      <dgm:prSet phldrT="[Text]"/>
      <dgm:spPr/>
      <dgm:t>
        <a:bodyPr/>
        <a:lstStyle/>
        <a:p>
          <a:r>
            <a:rPr lang="en-US" dirty="0" smtClean="0"/>
            <a:t>Minilab</a:t>
          </a:r>
          <a:endParaRPr lang="en-US" dirty="0"/>
        </a:p>
      </dgm:t>
    </dgm:pt>
    <dgm:pt modelId="{90F52E4E-088F-4E90-9ADB-9B3BCA6FB69E}" type="parTrans" cxnId="{05B5D14E-8036-4932-94F7-C69DC1D142C7}">
      <dgm:prSet/>
      <dgm:spPr/>
      <dgm:t>
        <a:bodyPr/>
        <a:lstStyle/>
        <a:p>
          <a:endParaRPr lang="en-US"/>
        </a:p>
      </dgm:t>
    </dgm:pt>
    <dgm:pt modelId="{439CF90F-E491-4B53-A325-A06F717E674B}" type="sibTrans" cxnId="{05B5D14E-8036-4932-94F7-C69DC1D142C7}">
      <dgm:prSet/>
      <dgm:spPr>
        <a:solidFill>
          <a:schemeClr val="accent1">
            <a:lumMod val="75000"/>
          </a:schemeClr>
        </a:solidFill>
      </dgm:spPr>
      <dgm:t>
        <a:bodyPr/>
        <a:lstStyle/>
        <a:p>
          <a:r>
            <a:rPr lang="en-US" dirty="0" smtClean="0"/>
            <a:t>1 </a:t>
          </a:r>
          <a:r>
            <a:rPr lang="en-US" dirty="0" err="1" smtClean="0"/>
            <a:t>mois</a:t>
          </a:r>
          <a:r>
            <a:rPr lang="en-US" dirty="0" smtClean="0"/>
            <a:t> max.</a:t>
          </a:r>
          <a:endParaRPr lang="en-US" dirty="0"/>
        </a:p>
      </dgm:t>
    </dgm:pt>
    <dgm:pt modelId="{D6A61ECD-5D15-443E-95C5-649F4740EB1A}">
      <dgm:prSet phldrT="[Text]"/>
      <dgm:spPr/>
      <dgm:t>
        <a:bodyPr/>
        <a:lstStyle/>
        <a:p>
          <a:r>
            <a:rPr lang="en-US" dirty="0" err="1" smtClean="0"/>
            <a:t>Résultats</a:t>
          </a:r>
          <a:endParaRPr lang="en-US" dirty="0"/>
        </a:p>
      </dgm:t>
    </dgm:pt>
    <dgm:pt modelId="{5804DE5E-5FB5-4110-B5D1-D83C85A97DD0}" type="parTrans" cxnId="{0F151788-F4AC-4121-BA7F-2A3DFADD25E1}">
      <dgm:prSet/>
      <dgm:spPr/>
      <dgm:t>
        <a:bodyPr/>
        <a:lstStyle/>
        <a:p>
          <a:endParaRPr lang="en-US"/>
        </a:p>
      </dgm:t>
    </dgm:pt>
    <dgm:pt modelId="{D0C683EA-90CF-4EEC-9896-77D5FC289A9B}" type="sibTrans" cxnId="{0F151788-F4AC-4121-BA7F-2A3DFADD25E1}">
      <dgm:prSet/>
      <dgm:spPr>
        <a:solidFill>
          <a:srgbClr val="FA0000"/>
        </a:solidFill>
      </dgm:spPr>
      <dgm:t>
        <a:bodyPr/>
        <a:lstStyle/>
        <a:p>
          <a:endParaRPr lang="en-US"/>
        </a:p>
      </dgm:t>
    </dgm:pt>
    <dgm:pt modelId="{8CE0F9F6-9B90-4D4E-A372-65C43D2F7D9B}">
      <dgm:prSet phldrT="[Text]"/>
      <dgm:spPr/>
      <dgm:t>
        <a:bodyPr/>
        <a:lstStyle/>
        <a:p>
          <a:r>
            <a:rPr lang="en-US" dirty="0" err="1" smtClean="0"/>
            <a:t>Ré</a:t>
          </a:r>
          <a:r>
            <a:rPr lang="en-US" dirty="0" smtClean="0"/>
            <a:t>-inscription possible</a:t>
          </a:r>
          <a:endParaRPr lang="en-US" dirty="0"/>
        </a:p>
      </dgm:t>
    </dgm:pt>
    <dgm:pt modelId="{B45710F9-89C6-4B2E-B3D4-9930D7ABDE74}" type="parTrans" cxnId="{5B3CAF2A-1A25-4676-89A0-154120432DA8}">
      <dgm:prSet/>
      <dgm:spPr/>
      <dgm:t>
        <a:bodyPr/>
        <a:lstStyle/>
        <a:p>
          <a:endParaRPr lang="en-US"/>
        </a:p>
      </dgm:t>
    </dgm:pt>
    <dgm:pt modelId="{4ED258C4-626B-4F75-8920-6EF50A61885B}" type="sibTrans" cxnId="{5B3CAF2A-1A25-4676-89A0-154120432DA8}">
      <dgm:prSet/>
      <dgm:spPr>
        <a:solidFill>
          <a:srgbClr val="3E6E5A"/>
        </a:solidFill>
      </dgm:spPr>
      <dgm:t>
        <a:bodyPr/>
        <a:lstStyle/>
        <a:p>
          <a:endParaRPr lang="en-US"/>
        </a:p>
      </dgm:t>
    </dgm:pt>
    <dgm:pt modelId="{095A1AC8-934D-43EB-A8FD-5856C0ECAA07}">
      <dgm:prSet phldrT="[Text]"/>
      <dgm:spPr/>
      <dgm:t>
        <a:bodyPr/>
        <a:lstStyle/>
        <a:p>
          <a:r>
            <a:rPr lang="en-US" dirty="0" err="1" smtClean="0"/>
            <a:t>Durée</a:t>
          </a:r>
          <a:r>
            <a:rPr lang="en-US" dirty="0" smtClean="0"/>
            <a:t> de </a:t>
          </a:r>
          <a:r>
            <a:rPr lang="en-US" dirty="0" err="1" smtClean="0"/>
            <a:t>validité</a:t>
          </a:r>
          <a:r>
            <a:rPr lang="en-US" dirty="0" smtClean="0"/>
            <a:t>: 3 </a:t>
          </a:r>
          <a:r>
            <a:rPr lang="en-US" dirty="0" err="1" smtClean="0"/>
            <a:t>ans</a:t>
          </a:r>
          <a:r>
            <a:rPr lang="en-US" dirty="0" smtClean="0"/>
            <a:t> </a:t>
          </a:r>
          <a:endParaRPr lang="en-US" dirty="0"/>
        </a:p>
      </dgm:t>
    </dgm:pt>
    <dgm:pt modelId="{D969C049-A213-4E52-80FC-79B67BABBD38}" type="parTrans" cxnId="{85F1D2EA-5426-45D5-AAB1-2BA2EE248E23}">
      <dgm:prSet/>
      <dgm:spPr/>
      <dgm:t>
        <a:bodyPr/>
        <a:lstStyle/>
        <a:p>
          <a:endParaRPr lang="en-US"/>
        </a:p>
      </dgm:t>
    </dgm:pt>
    <dgm:pt modelId="{2D1D103F-3404-4317-9EAC-A1B747B24EEB}" type="sibTrans" cxnId="{85F1D2EA-5426-45D5-AAB1-2BA2EE248E23}">
      <dgm:prSet/>
      <dgm:spPr>
        <a:solidFill>
          <a:schemeClr val="accent1">
            <a:lumMod val="75000"/>
          </a:schemeClr>
        </a:solidFill>
      </dgm:spPr>
      <dgm:t>
        <a:bodyPr/>
        <a:lstStyle/>
        <a:p>
          <a:endParaRPr lang="en-US" dirty="0"/>
        </a:p>
      </dgm:t>
    </dgm:pt>
    <dgm:pt modelId="{0DED70E2-2974-48E2-9E31-0C7723B14F03}" type="pres">
      <dgm:prSet presAssocID="{7E55DE56-391D-4FD5-A82D-9ABAB022D859}" presName="cycle" presStyleCnt="0">
        <dgm:presLayoutVars>
          <dgm:dir/>
          <dgm:resizeHandles val="exact"/>
        </dgm:presLayoutVars>
      </dgm:prSet>
      <dgm:spPr/>
      <dgm:t>
        <a:bodyPr/>
        <a:lstStyle/>
        <a:p>
          <a:endParaRPr lang="en-US"/>
        </a:p>
      </dgm:t>
    </dgm:pt>
    <dgm:pt modelId="{4B8AC6A2-8939-4B23-A876-3A88490D97DB}" type="pres">
      <dgm:prSet presAssocID="{7FCB3F47-46B8-46D9-8900-AF1A86EE5EE6}" presName="node" presStyleLbl="node1" presStyleIdx="0" presStyleCnt="5" custScaleY="70509">
        <dgm:presLayoutVars>
          <dgm:bulletEnabled val="1"/>
        </dgm:presLayoutVars>
      </dgm:prSet>
      <dgm:spPr/>
      <dgm:t>
        <a:bodyPr/>
        <a:lstStyle/>
        <a:p>
          <a:endParaRPr lang="en-US"/>
        </a:p>
      </dgm:t>
    </dgm:pt>
    <dgm:pt modelId="{EB6E65A3-3E60-48D9-A71C-446476621C03}" type="pres">
      <dgm:prSet presAssocID="{0CCC1945-2B55-499A-B03F-ADC65372BAA9}" presName="sibTrans" presStyleLbl="sibTrans2D1" presStyleIdx="0" presStyleCnt="5" custScaleX="143326"/>
      <dgm:spPr/>
      <dgm:t>
        <a:bodyPr/>
        <a:lstStyle/>
        <a:p>
          <a:endParaRPr lang="en-US"/>
        </a:p>
      </dgm:t>
    </dgm:pt>
    <dgm:pt modelId="{DE1D6CD2-C9D9-47AE-A583-8D9BC2810AB5}" type="pres">
      <dgm:prSet presAssocID="{0CCC1945-2B55-499A-B03F-ADC65372BAA9}" presName="connectorText" presStyleLbl="sibTrans2D1" presStyleIdx="0" presStyleCnt="5"/>
      <dgm:spPr/>
      <dgm:t>
        <a:bodyPr/>
        <a:lstStyle/>
        <a:p>
          <a:endParaRPr lang="en-US"/>
        </a:p>
      </dgm:t>
    </dgm:pt>
    <dgm:pt modelId="{59FF84BD-64B5-4CC1-B1C1-6E411CC6D6E1}" type="pres">
      <dgm:prSet presAssocID="{F0F779A2-07F7-4A94-9DD1-E0E90B8AE382}" presName="node" presStyleLbl="node1" presStyleIdx="1" presStyleCnt="5" custScaleY="78418" custRadScaleRad="152970" custRadScaleInc="31331">
        <dgm:presLayoutVars>
          <dgm:bulletEnabled val="1"/>
        </dgm:presLayoutVars>
      </dgm:prSet>
      <dgm:spPr/>
      <dgm:t>
        <a:bodyPr/>
        <a:lstStyle/>
        <a:p>
          <a:endParaRPr lang="en-US"/>
        </a:p>
      </dgm:t>
    </dgm:pt>
    <dgm:pt modelId="{27BCB4DF-A40F-4A71-8571-6F8F3113CBB1}" type="pres">
      <dgm:prSet presAssocID="{439CF90F-E491-4B53-A325-A06F717E674B}" presName="sibTrans" presStyleLbl="sibTrans2D1" presStyleIdx="1" presStyleCnt="5" custScaleX="183416"/>
      <dgm:spPr/>
      <dgm:t>
        <a:bodyPr/>
        <a:lstStyle/>
        <a:p>
          <a:endParaRPr lang="en-US"/>
        </a:p>
      </dgm:t>
    </dgm:pt>
    <dgm:pt modelId="{EE940018-A22D-4F71-8A27-799B7949A5F7}" type="pres">
      <dgm:prSet presAssocID="{439CF90F-E491-4B53-A325-A06F717E674B}" presName="connectorText" presStyleLbl="sibTrans2D1" presStyleIdx="1" presStyleCnt="5"/>
      <dgm:spPr/>
      <dgm:t>
        <a:bodyPr/>
        <a:lstStyle/>
        <a:p>
          <a:endParaRPr lang="en-US"/>
        </a:p>
      </dgm:t>
    </dgm:pt>
    <dgm:pt modelId="{020171E9-DF3A-44B1-9147-9F9476764CB3}" type="pres">
      <dgm:prSet presAssocID="{D6A61ECD-5D15-443E-95C5-649F4740EB1A}" presName="node" presStyleLbl="node1" presStyleIdx="2" presStyleCnt="5" custScaleY="82073" custRadScaleRad="96788" custRadScaleInc="4692">
        <dgm:presLayoutVars>
          <dgm:bulletEnabled val="1"/>
        </dgm:presLayoutVars>
      </dgm:prSet>
      <dgm:spPr/>
      <dgm:t>
        <a:bodyPr/>
        <a:lstStyle/>
        <a:p>
          <a:endParaRPr lang="en-US"/>
        </a:p>
      </dgm:t>
    </dgm:pt>
    <dgm:pt modelId="{EAD3732D-A733-4FC7-9A22-7EA3208B2E9D}" type="pres">
      <dgm:prSet presAssocID="{D0C683EA-90CF-4EEC-9896-77D5FC289A9B}" presName="sibTrans" presStyleLbl="sibTrans2D1" presStyleIdx="2" presStyleCnt="5" custScaleX="148516" custScaleY="68202"/>
      <dgm:spPr/>
      <dgm:t>
        <a:bodyPr/>
        <a:lstStyle/>
        <a:p>
          <a:endParaRPr lang="en-US"/>
        </a:p>
      </dgm:t>
    </dgm:pt>
    <dgm:pt modelId="{69B3E3B1-026F-4277-82D8-5D1113C5E82B}" type="pres">
      <dgm:prSet presAssocID="{D0C683EA-90CF-4EEC-9896-77D5FC289A9B}" presName="connectorText" presStyleLbl="sibTrans2D1" presStyleIdx="2" presStyleCnt="5"/>
      <dgm:spPr/>
      <dgm:t>
        <a:bodyPr/>
        <a:lstStyle/>
        <a:p>
          <a:endParaRPr lang="en-US"/>
        </a:p>
      </dgm:t>
    </dgm:pt>
    <dgm:pt modelId="{C651CFFA-10E9-4583-97A0-BB009835CAB6}" type="pres">
      <dgm:prSet presAssocID="{8CE0F9F6-9B90-4D4E-A372-65C43D2F7D9B}" presName="node" presStyleLbl="node1" presStyleIdx="3" presStyleCnt="5" custRadScaleRad="117177" custRadScaleInc="28657">
        <dgm:presLayoutVars>
          <dgm:bulletEnabled val="1"/>
        </dgm:presLayoutVars>
      </dgm:prSet>
      <dgm:spPr/>
      <dgm:t>
        <a:bodyPr/>
        <a:lstStyle/>
        <a:p>
          <a:endParaRPr lang="en-US"/>
        </a:p>
      </dgm:t>
    </dgm:pt>
    <dgm:pt modelId="{A7CCDCA8-22AD-4402-92F9-7AFBB9A69651}" type="pres">
      <dgm:prSet presAssocID="{4ED258C4-626B-4F75-8920-6EF50A61885B}" presName="sibTrans" presStyleLbl="sibTrans2D1" presStyleIdx="3" presStyleCnt="5" custAng="19314943" custScaleX="627443" custScaleY="59176" custLinFactX="187181" custLinFactNeighborX="200000" custLinFactNeighborY="-8603"/>
      <dgm:spPr/>
      <dgm:t>
        <a:bodyPr/>
        <a:lstStyle/>
        <a:p>
          <a:endParaRPr lang="en-US"/>
        </a:p>
      </dgm:t>
    </dgm:pt>
    <dgm:pt modelId="{FB895CB2-9511-48B5-8ECC-21B272CB9DFC}" type="pres">
      <dgm:prSet presAssocID="{4ED258C4-626B-4F75-8920-6EF50A61885B}" presName="connectorText" presStyleLbl="sibTrans2D1" presStyleIdx="3" presStyleCnt="5"/>
      <dgm:spPr/>
      <dgm:t>
        <a:bodyPr/>
        <a:lstStyle/>
        <a:p>
          <a:endParaRPr lang="en-US"/>
        </a:p>
      </dgm:t>
    </dgm:pt>
    <dgm:pt modelId="{0BF8DD46-201E-4E04-823D-E4B0DD2601FC}" type="pres">
      <dgm:prSet presAssocID="{095A1AC8-934D-43EB-A8FD-5856C0ECAA07}" presName="node" presStyleLbl="node1" presStyleIdx="4" presStyleCnt="5" custRadScaleRad="134306" custRadScaleInc="-24369">
        <dgm:presLayoutVars>
          <dgm:bulletEnabled val="1"/>
        </dgm:presLayoutVars>
      </dgm:prSet>
      <dgm:spPr/>
      <dgm:t>
        <a:bodyPr/>
        <a:lstStyle/>
        <a:p>
          <a:endParaRPr lang="en-US"/>
        </a:p>
      </dgm:t>
    </dgm:pt>
    <dgm:pt modelId="{95309357-207E-454B-B654-2D6B433312D3}" type="pres">
      <dgm:prSet presAssocID="{2D1D103F-3404-4317-9EAC-A1B747B24EEB}" presName="sibTrans" presStyleLbl="sibTrans2D1" presStyleIdx="4" presStyleCnt="5" custScaleX="136385" custScaleY="69043"/>
      <dgm:spPr/>
      <dgm:t>
        <a:bodyPr/>
        <a:lstStyle/>
        <a:p>
          <a:endParaRPr lang="en-US"/>
        </a:p>
      </dgm:t>
    </dgm:pt>
    <dgm:pt modelId="{327D9DBB-A794-49D3-B19C-51C6F28CCA29}" type="pres">
      <dgm:prSet presAssocID="{2D1D103F-3404-4317-9EAC-A1B747B24EEB}" presName="connectorText" presStyleLbl="sibTrans2D1" presStyleIdx="4" presStyleCnt="5"/>
      <dgm:spPr/>
      <dgm:t>
        <a:bodyPr/>
        <a:lstStyle/>
        <a:p>
          <a:endParaRPr lang="en-US"/>
        </a:p>
      </dgm:t>
    </dgm:pt>
  </dgm:ptLst>
  <dgm:cxnLst>
    <dgm:cxn modelId="{05B5D14E-8036-4932-94F7-C69DC1D142C7}" srcId="{7E55DE56-391D-4FD5-A82D-9ABAB022D859}" destId="{F0F779A2-07F7-4A94-9DD1-E0E90B8AE382}" srcOrd="1" destOrd="0" parTransId="{90F52E4E-088F-4E90-9ADB-9B3BCA6FB69E}" sibTransId="{439CF90F-E491-4B53-A325-A06F717E674B}"/>
    <dgm:cxn modelId="{E081B937-0A9D-47F8-9089-B402CF857B97}" srcId="{7E55DE56-391D-4FD5-A82D-9ABAB022D859}" destId="{7FCB3F47-46B8-46D9-8900-AF1A86EE5EE6}" srcOrd="0" destOrd="0" parTransId="{3AD71A84-259C-4F11-A482-F007922AD68D}" sibTransId="{0CCC1945-2B55-499A-B03F-ADC65372BAA9}"/>
    <dgm:cxn modelId="{1779D7B1-3E9F-4BE9-B7E5-99F64D075DF8}" type="presOf" srcId="{2D1D103F-3404-4317-9EAC-A1B747B24EEB}" destId="{95309357-207E-454B-B654-2D6B433312D3}" srcOrd="0" destOrd="0" presId="urn:microsoft.com/office/officeart/2005/8/layout/cycle2"/>
    <dgm:cxn modelId="{DD5E67E5-23A5-4C3B-B6D9-8A51791EC094}" type="presOf" srcId="{4ED258C4-626B-4F75-8920-6EF50A61885B}" destId="{A7CCDCA8-22AD-4402-92F9-7AFBB9A69651}" srcOrd="0" destOrd="0" presId="urn:microsoft.com/office/officeart/2005/8/layout/cycle2"/>
    <dgm:cxn modelId="{A1E74CB4-51DA-465D-9058-59BCC9D4470D}" type="presOf" srcId="{439CF90F-E491-4B53-A325-A06F717E674B}" destId="{EE940018-A22D-4F71-8A27-799B7949A5F7}" srcOrd="1" destOrd="0" presId="urn:microsoft.com/office/officeart/2005/8/layout/cycle2"/>
    <dgm:cxn modelId="{9D7E9EAD-45C8-45B4-93BB-95A0F183C974}" type="presOf" srcId="{0CCC1945-2B55-499A-B03F-ADC65372BAA9}" destId="{EB6E65A3-3E60-48D9-A71C-446476621C03}" srcOrd="0" destOrd="0" presId="urn:microsoft.com/office/officeart/2005/8/layout/cycle2"/>
    <dgm:cxn modelId="{0F151788-F4AC-4121-BA7F-2A3DFADD25E1}" srcId="{7E55DE56-391D-4FD5-A82D-9ABAB022D859}" destId="{D6A61ECD-5D15-443E-95C5-649F4740EB1A}" srcOrd="2" destOrd="0" parTransId="{5804DE5E-5FB5-4110-B5D1-D83C85A97DD0}" sibTransId="{D0C683EA-90CF-4EEC-9896-77D5FC289A9B}"/>
    <dgm:cxn modelId="{021EECFE-68CB-4F19-9689-F6921A4B59D6}" type="presOf" srcId="{7E55DE56-391D-4FD5-A82D-9ABAB022D859}" destId="{0DED70E2-2974-48E2-9E31-0C7723B14F03}" srcOrd="0" destOrd="0" presId="urn:microsoft.com/office/officeart/2005/8/layout/cycle2"/>
    <dgm:cxn modelId="{85F1D2EA-5426-45D5-AAB1-2BA2EE248E23}" srcId="{7E55DE56-391D-4FD5-A82D-9ABAB022D859}" destId="{095A1AC8-934D-43EB-A8FD-5856C0ECAA07}" srcOrd="4" destOrd="0" parTransId="{D969C049-A213-4E52-80FC-79B67BABBD38}" sibTransId="{2D1D103F-3404-4317-9EAC-A1B747B24EEB}"/>
    <dgm:cxn modelId="{F61F37D0-4AA8-4FD1-AF7E-071E07413A08}" type="presOf" srcId="{0CCC1945-2B55-499A-B03F-ADC65372BAA9}" destId="{DE1D6CD2-C9D9-47AE-A583-8D9BC2810AB5}" srcOrd="1" destOrd="0" presId="urn:microsoft.com/office/officeart/2005/8/layout/cycle2"/>
    <dgm:cxn modelId="{5B3CAF2A-1A25-4676-89A0-154120432DA8}" srcId="{7E55DE56-391D-4FD5-A82D-9ABAB022D859}" destId="{8CE0F9F6-9B90-4D4E-A372-65C43D2F7D9B}" srcOrd="3" destOrd="0" parTransId="{B45710F9-89C6-4B2E-B3D4-9930D7ABDE74}" sibTransId="{4ED258C4-626B-4F75-8920-6EF50A61885B}"/>
    <dgm:cxn modelId="{BCF70FE1-1DBE-47E1-97C3-3D7C1994DF96}" type="presOf" srcId="{4ED258C4-626B-4F75-8920-6EF50A61885B}" destId="{FB895CB2-9511-48B5-8ECC-21B272CB9DFC}" srcOrd="1" destOrd="0" presId="urn:microsoft.com/office/officeart/2005/8/layout/cycle2"/>
    <dgm:cxn modelId="{E7C2F882-216C-4A3E-AC2F-674FE3B091F7}" type="presOf" srcId="{D0C683EA-90CF-4EEC-9896-77D5FC289A9B}" destId="{EAD3732D-A733-4FC7-9A22-7EA3208B2E9D}" srcOrd="0" destOrd="0" presId="urn:microsoft.com/office/officeart/2005/8/layout/cycle2"/>
    <dgm:cxn modelId="{D8801E60-1F4E-4317-81D5-BF803B3E4CE9}" type="presOf" srcId="{F0F779A2-07F7-4A94-9DD1-E0E90B8AE382}" destId="{59FF84BD-64B5-4CC1-B1C1-6E411CC6D6E1}" srcOrd="0" destOrd="0" presId="urn:microsoft.com/office/officeart/2005/8/layout/cycle2"/>
    <dgm:cxn modelId="{6AD2E945-F223-4D2D-9B27-A91AA22025BA}" type="presOf" srcId="{D0C683EA-90CF-4EEC-9896-77D5FC289A9B}" destId="{69B3E3B1-026F-4277-82D8-5D1113C5E82B}" srcOrd="1" destOrd="0" presId="urn:microsoft.com/office/officeart/2005/8/layout/cycle2"/>
    <dgm:cxn modelId="{541103CE-0803-4539-840A-71804F56C1AC}" type="presOf" srcId="{439CF90F-E491-4B53-A325-A06F717E674B}" destId="{27BCB4DF-A40F-4A71-8571-6F8F3113CBB1}" srcOrd="0" destOrd="0" presId="urn:microsoft.com/office/officeart/2005/8/layout/cycle2"/>
    <dgm:cxn modelId="{04435F42-10C7-4833-8F42-222491499687}" type="presOf" srcId="{2D1D103F-3404-4317-9EAC-A1B747B24EEB}" destId="{327D9DBB-A794-49D3-B19C-51C6F28CCA29}" srcOrd="1" destOrd="0" presId="urn:microsoft.com/office/officeart/2005/8/layout/cycle2"/>
    <dgm:cxn modelId="{1166E62E-7795-4E4E-A003-FB380F3441B4}" type="presOf" srcId="{D6A61ECD-5D15-443E-95C5-649F4740EB1A}" destId="{020171E9-DF3A-44B1-9147-9F9476764CB3}" srcOrd="0" destOrd="0" presId="urn:microsoft.com/office/officeart/2005/8/layout/cycle2"/>
    <dgm:cxn modelId="{33D2D773-5EFE-4BA8-ADCA-F06177402692}" type="presOf" srcId="{7FCB3F47-46B8-46D9-8900-AF1A86EE5EE6}" destId="{4B8AC6A2-8939-4B23-A876-3A88490D97DB}" srcOrd="0" destOrd="0" presId="urn:microsoft.com/office/officeart/2005/8/layout/cycle2"/>
    <dgm:cxn modelId="{F8295429-4E2B-4B28-8541-246507DDE35D}" type="presOf" srcId="{8CE0F9F6-9B90-4D4E-A372-65C43D2F7D9B}" destId="{C651CFFA-10E9-4583-97A0-BB009835CAB6}" srcOrd="0" destOrd="0" presId="urn:microsoft.com/office/officeart/2005/8/layout/cycle2"/>
    <dgm:cxn modelId="{83FD5A76-3AF5-4B22-B1C1-B89906CBC907}" type="presOf" srcId="{095A1AC8-934D-43EB-A8FD-5856C0ECAA07}" destId="{0BF8DD46-201E-4E04-823D-E4B0DD2601FC}" srcOrd="0" destOrd="0" presId="urn:microsoft.com/office/officeart/2005/8/layout/cycle2"/>
    <dgm:cxn modelId="{F4F72B07-862A-4909-ABF8-CFF5A107BD46}" type="presParOf" srcId="{0DED70E2-2974-48E2-9E31-0C7723B14F03}" destId="{4B8AC6A2-8939-4B23-A876-3A88490D97DB}" srcOrd="0" destOrd="0" presId="urn:microsoft.com/office/officeart/2005/8/layout/cycle2"/>
    <dgm:cxn modelId="{47B43438-2B10-4291-89A6-4F9D2F5C8D97}" type="presParOf" srcId="{0DED70E2-2974-48E2-9E31-0C7723B14F03}" destId="{EB6E65A3-3E60-48D9-A71C-446476621C03}" srcOrd="1" destOrd="0" presId="urn:microsoft.com/office/officeart/2005/8/layout/cycle2"/>
    <dgm:cxn modelId="{E74C129D-43DF-46F1-84F2-FE07436FDD86}" type="presParOf" srcId="{EB6E65A3-3E60-48D9-A71C-446476621C03}" destId="{DE1D6CD2-C9D9-47AE-A583-8D9BC2810AB5}" srcOrd="0" destOrd="0" presId="urn:microsoft.com/office/officeart/2005/8/layout/cycle2"/>
    <dgm:cxn modelId="{F50A5B80-E29D-49DC-8FCB-5B662C8EABA7}" type="presParOf" srcId="{0DED70E2-2974-48E2-9E31-0C7723B14F03}" destId="{59FF84BD-64B5-4CC1-B1C1-6E411CC6D6E1}" srcOrd="2" destOrd="0" presId="urn:microsoft.com/office/officeart/2005/8/layout/cycle2"/>
    <dgm:cxn modelId="{6C555C69-A584-456D-9361-782C95C02874}" type="presParOf" srcId="{0DED70E2-2974-48E2-9E31-0C7723B14F03}" destId="{27BCB4DF-A40F-4A71-8571-6F8F3113CBB1}" srcOrd="3" destOrd="0" presId="urn:microsoft.com/office/officeart/2005/8/layout/cycle2"/>
    <dgm:cxn modelId="{77081DB7-D25F-406D-8467-9A4A50E53F46}" type="presParOf" srcId="{27BCB4DF-A40F-4A71-8571-6F8F3113CBB1}" destId="{EE940018-A22D-4F71-8A27-799B7949A5F7}" srcOrd="0" destOrd="0" presId="urn:microsoft.com/office/officeart/2005/8/layout/cycle2"/>
    <dgm:cxn modelId="{5D05A979-E89C-4B13-A68C-4F05104AB1C5}" type="presParOf" srcId="{0DED70E2-2974-48E2-9E31-0C7723B14F03}" destId="{020171E9-DF3A-44B1-9147-9F9476764CB3}" srcOrd="4" destOrd="0" presId="urn:microsoft.com/office/officeart/2005/8/layout/cycle2"/>
    <dgm:cxn modelId="{DA3B3733-BC2A-4276-B4B3-D8897615BAFC}" type="presParOf" srcId="{0DED70E2-2974-48E2-9E31-0C7723B14F03}" destId="{EAD3732D-A733-4FC7-9A22-7EA3208B2E9D}" srcOrd="5" destOrd="0" presId="urn:microsoft.com/office/officeart/2005/8/layout/cycle2"/>
    <dgm:cxn modelId="{6FC1783B-A226-4B24-B661-839A8571141F}" type="presParOf" srcId="{EAD3732D-A733-4FC7-9A22-7EA3208B2E9D}" destId="{69B3E3B1-026F-4277-82D8-5D1113C5E82B}" srcOrd="0" destOrd="0" presId="urn:microsoft.com/office/officeart/2005/8/layout/cycle2"/>
    <dgm:cxn modelId="{133C2CD4-3C8D-45C9-81C4-D07883447046}" type="presParOf" srcId="{0DED70E2-2974-48E2-9E31-0C7723B14F03}" destId="{C651CFFA-10E9-4583-97A0-BB009835CAB6}" srcOrd="6" destOrd="0" presId="urn:microsoft.com/office/officeart/2005/8/layout/cycle2"/>
    <dgm:cxn modelId="{9FD7F5E9-B364-4ABC-913D-F6E861E10DFE}" type="presParOf" srcId="{0DED70E2-2974-48E2-9E31-0C7723B14F03}" destId="{A7CCDCA8-22AD-4402-92F9-7AFBB9A69651}" srcOrd="7" destOrd="0" presId="urn:microsoft.com/office/officeart/2005/8/layout/cycle2"/>
    <dgm:cxn modelId="{4511C0B6-806D-42F9-B5F0-3FCF325C473D}" type="presParOf" srcId="{A7CCDCA8-22AD-4402-92F9-7AFBB9A69651}" destId="{FB895CB2-9511-48B5-8ECC-21B272CB9DFC}" srcOrd="0" destOrd="0" presId="urn:microsoft.com/office/officeart/2005/8/layout/cycle2"/>
    <dgm:cxn modelId="{8E89F85A-E579-4AE0-9C11-53298018DE12}" type="presParOf" srcId="{0DED70E2-2974-48E2-9E31-0C7723B14F03}" destId="{0BF8DD46-201E-4E04-823D-E4B0DD2601FC}" srcOrd="8" destOrd="0" presId="urn:microsoft.com/office/officeart/2005/8/layout/cycle2"/>
    <dgm:cxn modelId="{4D92245F-5FF7-44C5-A72D-C8D4330F9C68}" type="presParOf" srcId="{0DED70E2-2974-48E2-9E31-0C7723B14F03}" destId="{95309357-207E-454B-B654-2D6B433312D3}" srcOrd="9" destOrd="0" presId="urn:microsoft.com/office/officeart/2005/8/layout/cycle2"/>
    <dgm:cxn modelId="{408B5F5F-E34F-4B11-B728-7C5B54AD5D2E}" type="presParOf" srcId="{95309357-207E-454B-B654-2D6B433312D3}" destId="{327D9DBB-A794-49D3-B19C-51C6F28CCA29}"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8AC6A2-8939-4B23-A876-3A88490D97DB}">
      <dsp:nvSpPr>
        <dsp:cNvPr id="0" name=""/>
        <dsp:cNvSpPr/>
      </dsp:nvSpPr>
      <dsp:spPr>
        <a:xfrm>
          <a:off x="3437706" y="200192"/>
          <a:ext cx="1354187" cy="954823"/>
        </a:xfrm>
        <a:prstGeom prst="ellipse">
          <a:avLst/>
        </a:prstGeom>
        <a:solidFill>
          <a:schemeClr val="dk2">
            <a:hueOff val="0"/>
            <a:satOff val="0"/>
            <a:lumOff val="0"/>
            <a:alphaOff val="0"/>
          </a:schemeClr>
        </a:solidFill>
        <a:ln w="2642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t>Inscription</a:t>
          </a:r>
          <a:endParaRPr lang="en-US" sz="1500" kern="1200" dirty="0"/>
        </a:p>
      </dsp:txBody>
      <dsp:txXfrm>
        <a:off x="3636022" y="340023"/>
        <a:ext cx="957555" cy="675161"/>
      </dsp:txXfrm>
    </dsp:sp>
    <dsp:sp modelId="{EB6E65A3-3E60-48D9-A71C-446476621C03}">
      <dsp:nvSpPr>
        <dsp:cNvPr id="0" name=""/>
        <dsp:cNvSpPr/>
      </dsp:nvSpPr>
      <dsp:spPr>
        <a:xfrm rot="1703219">
          <a:off x="4733856" y="1141203"/>
          <a:ext cx="1323367" cy="457038"/>
        </a:xfrm>
        <a:prstGeom prst="rightArrow">
          <a:avLst>
            <a:gd name="adj1" fmla="val 60000"/>
            <a:gd name="adj2" fmla="val 50000"/>
          </a:avLst>
        </a:prstGeom>
        <a:solidFill>
          <a:schemeClr val="accent1">
            <a:lumMod val="7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r>
            <a:rPr lang="en-US" sz="1000" kern="1200" dirty="0" smtClean="0"/>
            <a:t>1 </a:t>
          </a:r>
          <a:r>
            <a:rPr lang="en-US" sz="1000" kern="1200" dirty="0" err="1" smtClean="0"/>
            <a:t>mois</a:t>
          </a:r>
          <a:r>
            <a:rPr lang="en-US" sz="1000" kern="1200" dirty="0" smtClean="0"/>
            <a:t> (</a:t>
          </a:r>
          <a:r>
            <a:rPr lang="en-US" sz="1000" kern="1200" dirty="0" err="1" smtClean="0"/>
            <a:t>si</a:t>
          </a:r>
          <a:r>
            <a:rPr lang="en-US" sz="1000" kern="1200" dirty="0" smtClean="0"/>
            <a:t> tests </a:t>
          </a:r>
          <a:r>
            <a:rPr lang="en-US" sz="1000" kern="1200" dirty="0" err="1" smtClean="0"/>
            <a:t>prêts</a:t>
          </a:r>
          <a:r>
            <a:rPr lang="en-US" sz="1000" kern="1200" dirty="0" smtClean="0"/>
            <a:t>)</a:t>
          </a:r>
          <a:endParaRPr lang="en-US" sz="1000" kern="1200" dirty="0"/>
        </a:p>
      </dsp:txBody>
      <dsp:txXfrm>
        <a:off x="4742099" y="1200018"/>
        <a:ext cx="1186256" cy="274222"/>
      </dsp:txXfrm>
    </dsp:sp>
    <dsp:sp modelId="{59FF84BD-64B5-4CC1-B1C1-6E411CC6D6E1}">
      <dsp:nvSpPr>
        <dsp:cNvPr id="0" name=""/>
        <dsp:cNvSpPr/>
      </dsp:nvSpPr>
      <dsp:spPr>
        <a:xfrm>
          <a:off x="6065287" y="1566598"/>
          <a:ext cx="1354187" cy="1061926"/>
        </a:xfrm>
        <a:prstGeom prst="ellipse">
          <a:avLst/>
        </a:prstGeom>
        <a:solidFill>
          <a:schemeClr val="dk2">
            <a:hueOff val="0"/>
            <a:satOff val="0"/>
            <a:lumOff val="0"/>
            <a:alphaOff val="0"/>
          </a:schemeClr>
        </a:solidFill>
        <a:ln w="2642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t>Minilab</a:t>
          </a:r>
          <a:endParaRPr lang="en-US" sz="1500" kern="1200" dirty="0"/>
        </a:p>
      </dsp:txBody>
      <dsp:txXfrm>
        <a:off x="6263603" y="1722113"/>
        <a:ext cx="957555" cy="750896"/>
      </dsp:txXfrm>
    </dsp:sp>
    <dsp:sp modelId="{27BCB4DF-A40F-4A71-8571-6F8F3113CBB1}">
      <dsp:nvSpPr>
        <dsp:cNvPr id="0" name=""/>
        <dsp:cNvSpPr/>
      </dsp:nvSpPr>
      <dsp:spPr>
        <a:xfrm rot="8091417">
          <a:off x="5340605" y="2696677"/>
          <a:ext cx="1156524" cy="457038"/>
        </a:xfrm>
        <a:prstGeom prst="rightArrow">
          <a:avLst>
            <a:gd name="adj1" fmla="val 60000"/>
            <a:gd name="adj2" fmla="val 50000"/>
          </a:avLst>
        </a:prstGeom>
        <a:solidFill>
          <a:schemeClr val="accent1">
            <a:lumMod val="7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r>
            <a:rPr lang="en-US" sz="1000" kern="1200" dirty="0" smtClean="0"/>
            <a:t>1 </a:t>
          </a:r>
          <a:r>
            <a:rPr lang="en-US" sz="1000" kern="1200" dirty="0" err="1" smtClean="0"/>
            <a:t>mois</a:t>
          </a:r>
          <a:r>
            <a:rPr lang="en-US" sz="1000" kern="1200" dirty="0" smtClean="0"/>
            <a:t> max.</a:t>
          </a:r>
          <a:endParaRPr lang="en-US" sz="1000" kern="1200" dirty="0"/>
        </a:p>
      </dsp:txBody>
      <dsp:txXfrm rot="10800000">
        <a:off x="5457515" y="2739488"/>
        <a:ext cx="1019413" cy="274222"/>
      </dsp:txXfrm>
    </dsp:sp>
    <dsp:sp modelId="{020171E9-DF3A-44B1-9147-9F9476764CB3}">
      <dsp:nvSpPr>
        <dsp:cNvPr id="0" name=""/>
        <dsp:cNvSpPr/>
      </dsp:nvSpPr>
      <dsp:spPr>
        <a:xfrm>
          <a:off x="4381334" y="3234232"/>
          <a:ext cx="1354187" cy="1111421"/>
        </a:xfrm>
        <a:prstGeom prst="ellipse">
          <a:avLst/>
        </a:prstGeom>
        <a:solidFill>
          <a:schemeClr val="dk2">
            <a:hueOff val="0"/>
            <a:satOff val="0"/>
            <a:lumOff val="0"/>
            <a:alphaOff val="0"/>
          </a:schemeClr>
        </a:solidFill>
        <a:ln w="2642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err="1" smtClean="0"/>
            <a:t>Résultats</a:t>
          </a:r>
          <a:endParaRPr lang="en-US" sz="1500" kern="1200" dirty="0"/>
        </a:p>
      </dsp:txBody>
      <dsp:txXfrm>
        <a:off x="4579650" y="3396996"/>
        <a:ext cx="957555" cy="785893"/>
      </dsp:txXfrm>
    </dsp:sp>
    <dsp:sp modelId="{EAD3732D-A733-4FC7-9A22-7EA3208B2E9D}">
      <dsp:nvSpPr>
        <dsp:cNvPr id="0" name=""/>
        <dsp:cNvSpPr/>
      </dsp:nvSpPr>
      <dsp:spPr>
        <a:xfrm rot="10775690">
          <a:off x="3454358" y="3642495"/>
          <a:ext cx="830539" cy="311709"/>
        </a:xfrm>
        <a:prstGeom prst="rightArrow">
          <a:avLst>
            <a:gd name="adj1" fmla="val 60000"/>
            <a:gd name="adj2" fmla="val 50000"/>
          </a:avLst>
        </a:prstGeom>
        <a:solidFill>
          <a:srgbClr val="FA0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rot="10800000">
        <a:off x="3547870" y="3704506"/>
        <a:ext cx="737026" cy="187025"/>
      </dsp:txXfrm>
    </dsp:sp>
    <dsp:sp modelId="{C651CFFA-10E9-4583-97A0-BB009835CAB6}">
      <dsp:nvSpPr>
        <dsp:cNvPr id="0" name=""/>
        <dsp:cNvSpPr/>
      </dsp:nvSpPr>
      <dsp:spPr>
        <a:xfrm>
          <a:off x="1972073" y="3129887"/>
          <a:ext cx="1354187" cy="1354187"/>
        </a:xfrm>
        <a:prstGeom prst="ellipse">
          <a:avLst/>
        </a:prstGeom>
        <a:solidFill>
          <a:schemeClr val="dk2">
            <a:hueOff val="0"/>
            <a:satOff val="0"/>
            <a:lumOff val="0"/>
            <a:alphaOff val="0"/>
          </a:schemeClr>
        </a:solidFill>
        <a:ln w="2642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err="1" smtClean="0"/>
            <a:t>Ré</a:t>
          </a:r>
          <a:r>
            <a:rPr lang="en-US" sz="1500" kern="1200" dirty="0" smtClean="0"/>
            <a:t>-inscription possible</a:t>
          </a:r>
          <a:endParaRPr lang="en-US" sz="1500" kern="1200" dirty="0"/>
        </a:p>
      </dsp:txBody>
      <dsp:txXfrm>
        <a:off x="2170389" y="3328203"/>
        <a:ext cx="957555" cy="957555"/>
      </dsp:txXfrm>
    </dsp:sp>
    <dsp:sp modelId="{A7CCDCA8-22AD-4402-92F9-7AFBB9A69651}">
      <dsp:nvSpPr>
        <dsp:cNvPr id="0" name=""/>
        <dsp:cNvSpPr/>
      </dsp:nvSpPr>
      <dsp:spPr>
        <a:xfrm rot="12413605">
          <a:off x="2473595" y="2754479"/>
          <a:ext cx="2000738" cy="270456"/>
        </a:xfrm>
        <a:prstGeom prst="rightArrow">
          <a:avLst>
            <a:gd name="adj1" fmla="val 60000"/>
            <a:gd name="adj2" fmla="val 50000"/>
          </a:avLst>
        </a:prstGeom>
        <a:solidFill>
          <a:srgbClr val="3E6E5A"/>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rot="10800000">
        <a:off x="2550344" y="2826920"/>
        <a:ext cx="1919601" cy="162274"/>
      </dsp:txXfrm>
    </dsp:sp>
    <dsp:sp modelId="{0BF8DD46-201E-4E04-823D-E4B0DD2601FC}">
      <dsp:nvSpPr>
        <dsp:cNvPr id="0" name=""/>
        <dsp:cNvSpPr/>
      </dsp:nvSpPr>
      <dsp:spPr>
        <a:xfrm>
          <a:off x="1144813" y="1357623"/>
          <a:ext cx="1354187" cy="1354187"/>
        </a:xfrm>
        <a:prstGeom prst="ellipse">
          <a:avLst/>
        </a:prstGeom>
        <a:solidFill>
          <a:schemeClr val="dk2">
            <a:hueOff val="0"/>
            <a:satOff val="0"/>
            <a:lumOff val="0"/>
            <a:alphaOff val="0"/>
          </a:schemeClr>
        </a:solidFill>
        <a:ln w="2642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err="1" smtClean="0"/>
            <a:t>Durée</a:t>
          </a:r>
          <a:r>
            <a:rPr lang="en-US" sz="1500" kern="1200" dirty="0" smtClean="0"/>
            <a:t> de </a:t>
          </a:r>
          <a:r>
            <a:rPr lang="en-US" sz="1500" kern="1200" dirty="0" err="1" smtClean="0"/>
            <a:t>validité</a:t>
          </a:r>
          <a:r>
            <a:rPr lang="en-US" sz="1500" kern="1200" dirty="0" smtClean="0"/>
            <a:t>: 3 </a:t>
          </a:r>
          <a:r>
            <a:rPr lang="en-US" sz="1500" kern="1200" dirty="0" err="1" smtClean="0"/>
            <a:t>ans</a:t>
          </a:r>
          <a:r>
            <a:rPr lang="en-US" sz="1500" kern="1200" dirty="0" smtClean="0"/>
            <a:t> </a:t>
          </a:r>
          <a:endParaRPr lang="en-US" sz="1500" kern="1200" dirty="0"/>
        </a:p>
      </dsp:txBody>
      <dsp:txXfrm>
        <a:off x="1343129" y="1555939"/>
        <a:ext cx="957555" cy="957555"/>
      </dsp:txXfrm>
    </dsp:sp>
    <dsp:sp modelId="{95309357-207E-454B-B654-2D6B433312D3}">
      <dsp:nvSpPr>
        <dsp:cNvPr id="0" name=""/>
        <dsp:cNvSpPr/>
      </dsp:nvSpPr>
      <dsp:spPr>
        <a:xfrm rot="19762779">
          <a:off x="2482063" y="1189999"/>
          <a:ext cx="1000913" cy="315552"/>
        </a:xfrm>
        <a:prstGeom prst="rightArrow">
          <a:avLst>
            <a:gd name="adj1" fmla="val 60000"/>
            <a:gd name="adj2" fmla="val 50000"/>
          </a:avLst>
        </a:prstGeom>
        <a:solidFill>
          <a:schemeClr val="accent1">
            <a:lumMod val="7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dirty="0"/>
        </a:p>
      </dsp:txBody>
      <dsp:txXfrm>
        <a:off x="2488663" y="1277218"/>
        <a:ext cx="906247" cy="189332"/>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967"/>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49688" y="0"/>
            <a:ext cx="2946400" cy="496967"/>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2632670-9C39-41E8-A3C7-979B2FC7F137}" type="datetimeFigureOut">
              <a:rPr lang="en-US"/>
              <a:pPr>
                <a:defRPr/>
              </a:pPr>
              <a:t>6/29/2017</a:t>
            </a:fld>
            <a:endParaRPr lang="fr-BE"/>
          </a:p>
        </p:txBody>
      </p:sp>
      <p:sp>
        <p:nvSpPr>
          <p:cNvPr id="4" name="Footer Placeholder 3"/>
          <p:cNvSpPr>
            <a:spLocks noGrp="1"/>
          </p:cNvSpPr>
          <p:nvPr>
            <p:ph type="ftr" sz="quarter" idx="2"/>
          </p:nvPr>
        </p:nvSpPr>
        <p:spPr>
          <a:xfrm>
            <a:off x="0" y="9429671"/>
            <a:ext cx="2946400" cy="496966"/>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49688" y="9429671"/>
            <a:ext cx="2946400" cy="496966"/>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FD5DF3E-94C3-42E5-B9F2-0ADA31ABF99F}" type="slidenum">
              <a:rPr lang="en-US"/>
              <a:pPr>
                <a:defRPr/>
              </a:pPr>
              <a:t>‹#›</a:t>
            </a:fld>
            <a:endParaRPr lang="fr-BE"/>
          </a:p>
        </p:txBody>
      </p:sp>
    </p:spTree>
    <p:extLst>
      <p:ext uri="{BB962C8B-B14F-4D97-AF65-F5344CB8AC3E}">
        <p14:creationId xmlns:p14="http://schemas.microsoft.com/office/powerpoint/2010/main" val="25235221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967"/>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49688" y="0"/>
            <a:ext cx="2946400" cy="496967"/>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6D5246D9-1CEC-4ED8-A61B-F93A50C4566C}" type="datetimeFigureOut">
              <a:rPr lang="en-US"/>
              <a:pPr>
                <a:defRPr/>
              </a:pPr>
              <a:t>6/29/2017</a:t>
            </a:fld>
            <a:endParaRPr lang="fr-BE"/>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9450" y="4715629"/>
            <a:ext cx="5438775" cy="4467939"/>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429671"/>
            <a:ext cx="2946400" cy="496966"/>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49688" y="9429671"/>
            <a:ext cx="2946400" cy="496966"/>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4A62674-ADB2-42D4-B8E9-13688C3B98A9}" type="slidenum">
              <a:rPr lang="en-US"/>
              <a:pPr>
                <a:defRPr/>
              </a:pPr>
              <a:t>‹#›</a:t>
            </a:fld>
            <a:endParaRPr lang="fr-BE"/>
          </a:p>
        </p:txBody>
      </p:sp>
    </p:spTree>
    <p:extLst>
      <p:ext uri="{BB962C8B-B14F-4D97-AF65-F5344CB8AC3E}">
        <p14:creationId xmlns:p14="http://schemas.microsoft.com/office/powerpoint/2010/main" val="33999766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BE" dirty="0"/>
          </a:p>
        </p:txBody>
      </p:sp>
      <p:sp>
        <p:nvSpPr>
          <p:cNvPr id="4" name="Slide Number Placeholder 3"/>
          <p:cNvSpPr>
            <a:spLocks noGrp="1"/>
          </p:cNvSpPr>
          <p:nvPr>
            <p:ph type="sldNum" sz="quarter" idx="10"/>
          </p:nvPr>
        </p:nvSpPr>
        <p:spPr/>
        <p:txBody>
          <a:bodyPr/>
          <a:lstStyle/>
          <a:p>
            <a:pPr>
              <a:defRPr/>
            </a:pPr>
            <a:fld id="{94A62674-ADB2-42D4-B8E9-13688C3B98A9}" type="slidenum">
              <a:rPr lang="en-US" smtClean="0"/>
              <a:pPr>
                <a:defRPr/>
              </a:pPr>
              <a:t>5</a:t>
            </a:fld>
            <a:endParaRPr lang="fr-BE"/>
          </a:p>
        </p:txBody>
      </p:sp>
    </p:spTree>
    <p:extLst>
      <p:ext uri="{BB962C8B-B14F-4D97-AF65-F5344CB8AC3E}">
        <p14:creationId xmlns:p14="http://schemas.microsoft.com/office/powerpoint/2010/main" val="19733113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0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11674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2E44DA22-75FB-4E11-B454-DD080F4D5A51}" type="slidenum">
              <a:rPr lang="en-US" altLang="en-US" smtClean="0">
                <a:latin typeface="Calibri" pitchFamily="34" charset="0"/>
              </a:rPr>
              <a:pPr fontAlgn="base">
                <a:spcBef>
                  <a:spcPct val="0"/>
                </a:spcBef>
                <a:spcAft>
                  <a:spcPct val="0"/>
                </a:spcAft>
                <a:defRPr/>
              </a:pPr>
              <a:t>21</a:t>
            </a:fld>
            <a:endParaRPr lang="nl-BE" altLang="en-US" dirty="0" smtClean="0">
              <a:latin typeface="Calibri" pitchFamily="34" charset="0"/>
            </a:endParaRPr>
          </a:p>
        </p:txBody>
      </p:sp>
    </p:spTree>
    <p:extLst>
      <p:ext uri="{BB962C8B-B14F-4D97-AF65-F5344CB8AC3E}">
        <p14:creationId xmlns:p14="http://schemas.microsoft.com/office/powerpoint/2010/main" val="3322056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cxnSp>
        <p:nvCxnSpPr>
          <p:cNvPr id="3" name="Straight Connector 8"/>
          <p:cNvCxnSpPr/>
          <p:nvPr/>
        </p:nvCxnSpPr>
        <p:spPr>
          <a:xfrm>
            <a:off x="685800" y="4005263"/>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861815"/>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8" name="Date Placeholder 3"/>
          <p:cNvSpPr>
            <a:spLocks noGrp="1"/>
          </p:cNvSpPr>
          <p:nvPr>
            <p:ph type="dt" sz="half" idx="10"/>
          </p:nvPr>
        </p:nvSpPr>
        <p:spPr/>
        <p:txBody>
          <a:bodyPr/>
          <a:lstStyle>
            <a:lvl1pPr>
              <a:defRPr/>
            </a:lvl1pPr>
          </a:lstStyle>
          <a:p>
            <a:pPr>
              <a:defRPr/>
            </a:pPr>
            <a:r>
              <a:rPr lang="nl-BE" smtClean="0"/>
              <a:t>29/06/2017</a:t>
            </a:r>
            <a:endParaRPr lang="en-US" dirty="0"/>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lgn="r">
              <a:defRPr b="0"/>
            </a:lvl1pPr>
          </a:lstStyle>
          <a:p>
            <a:pPr>
              <a:defRPr/>
            </a:pPr>
            <a:fld id="{47161507-E980-4A7F-B183-41CB67DCE966}" type="slidenum">
              <a:rPr lang="en-US"/>
              <a:pPr>
                <a:defRPr/>
              </a:pPr>
              <a:t>‹#›</a:t>
            </a:fld>
            <a:endParaRPr lang="en-US" dirty="0"/>
          </a:p>
        </p:txBody>
      </p:sp>
    </p:spTree>
    <p:extLst>
      <p:ext uri="{BB962C8B-B14F-4D97-AF65-F5344CB8AC3E}">
        <p14:creationId xmlns:p14="http://schemas.microsoft.com/office/powerpoint/2010/main" val="2055272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nl-BE" smtClean="0"/>
              <a:t>29/06/2017</a:t>
            </a: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7356A36-FB20-481F-ADDA-2C00D2E0A77A}" type="slidenum">
              <a:rPr lang="en-US"/>
              <a:pPr>
                <a:defRPr/>
              </a:pPr>
              <a:t>‹#›</a:t>
            </a:fld>
            <a:endParaRPr lang="en-US" dirty="0"/>
          </a:p>
        </p:txBody>
      </p:sp>
    </p:spTree>
    <p:extLst>
      <p:ext uri="{BB962C8B-B14F-4D97-AF65-F5344CB8AC3E}">
        <p14:creationId xmlns:p14="http://schemas.microsoft.com/office/powerpoint/2010/main" val="1583544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r>
              <a:rPr lang="nl-BE" smtClean="0"/>
              <a:t>29/06/2017</a:t>
            </a: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DEB236B-CB2E-4277-9494-45B36453DFF4}" type="slidenum">
              <a:rPr lang="en-US"/>
              <a:pPr>
                <a:defRPr/>
              </a:pPr>
              <a:t>‹#›</a:t>
            </a:fld>
            <a:endParaRPr lang="en-US" dirty="0"/>
          </a:p>
        </p:txBody>
      </p:sp>
    </p:spTree>
    <p:extLst>
      <p:ext uri="{BB962C8B-B14F-4D97-AF65-F5344CB8AC3E}">
        <p14:creationId xmlns:p14="http://schemas.microsoft.com/office/powerpoint/2010/main" val="3693553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8"/>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r>
              <a:rPr lang="nl-BE" smtClean="0"/>
              <a:t>29/06/2017</a:t>
            </a:r>
            <a:endParaRPr lang="en-US" dirty="0"/>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lgn="r">
              <a:defRPr b="0"/>
            </a:lvl1pPr>
          </a:lstStyle>
          <a:p>
            <a:pPr>
              <a:defRPr/>
            </a:pPr>
            <a:fld id="{5EF713CA-6646-4FDC-B69D-D9A69BD7CF9C}" type="slidenum">
              <a:rPr lang="en-US"/>
              <a:pPr>
                <a:defRPr/>
              </a:pPr>
              <a:t>‹#›</a:t>
            </a:fld>
            <a:endParaRPr lang="en-US" dirty="0"/>
          </a:p>
        </p:txBody>
      </p:sp>
    </p:spTree>
    <p:extLst>
      <p:ext uri="{BB962C8B-B14F-4D97-AF65-F5344CB8AC3E}">
        <p14:creationId xmlns:p14="http://schemas.microsoft.com/office/powerpoint/2010/main" val="481767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r>
              <a:rPr lang="nl-BE" smtClean="0"/>
              <a:t>29/06/2017</a:t>
            </a:r>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0092D60-1784-4708-9BC1-5449CCE5C43B}" type="slidenum">
              <a:rPr lang="en-US"/>
              <a:pPr>
                <a:defRPr/>
              </a:pPr>
              <a:t>‹#›</a:t>
            </a:fld>
            <a:endParaRPr lang="en-US" dirty="0"/>
          </a:p>
        </p:txBody>
      </p:sp>
    </p:spTree>
    <p:extLst>
      <p:ext uri="{BB962C8B-B14F-4D97-AF65-F5344CB8AC3E}">
        <p14:creationId xmlns:p14="http://schemas.microsoft.com/office/powerpoint/2010/main" val="370987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nl-BE" smtClean="0"/>
              <a:t>29/06/2017</a:t>
            </a:r>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033EC94E-6E31-4F9F-AF01-2C43F9D0E3D3}" type="slidenum">
              <a:rPr lang="en-US"/>
              <a:pPr>
                <a:defRPr/>
              </a:pPr>
              <a:t>‹#›</a:t>
            </a:fld>
            <a:endParaRPr lang="en-US" dirty="0"/>
          </a:p>
        </p:txBody>
      </p:sp>
    </p:spTree>
    <p:extLst>
      <p:ext uri="{BB962C8B-B14F-4D97-AF65-F5344CB8AC3E}">
        <p14:creationId xmlns:p14="http://schemas.microsoft.com/office/powerpoint/2010/main" val="1841501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cxnSp>
        <p:nvCxnSpPr>
          <p:cNvPr id="2" name="Straight Connector 8"/>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extBox 14"/>
          <p:cNvSpPr txBox="1">
            <a:spLocks noChangeArrowheads="1"/>
          </p:cNvSpPr>
          <p:nvPr userDrawn="1"/>
        </p:nvSpPr>
        <p:spPr bwMode="auto">
          <a:xfrm>
            <a:off x="755650" y="2276475"/>
            <a:ext cx="76327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defRPr/>
            </a:pPr>
            <a:endParaRPr lang="en-US" altLang="en-US" smtClean="0">
              <a:cs typeface="Arial" pitchFamily="34" charset="0"/>
            </a:endParaRPr>
          </a:p>
        </p:txBody>
      </p:sp>
      <p:pic>
        <p:nvPicPr>
          <p:cNvPr id="8"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68313" y="1808163"/>
            <a:ext cx="305435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35278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nl-B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nl-BE"/>
          </a:p>
        </p:txBody>
      </p:sp>
      <p:sp>
        <p:nvSpPr>
          <p:cNvPr id="4" name="Date Placeholder 3"/>
          <p:cNvSpPr>
            <a:spLocks noGrp="1"/>
          </p:cNvSpPr>
          <p:nvPr>
            <p:ph type="dt" sz="half" idx="10"/>
          </p:nvPr>
        </p:nvSpPr>
        <p:spPr/>
        <p:txBody>
          <a:bodyPr/>
          <a:lstStyle/>
          <a:p>
            <a:r>
              <a:rPr lang="nl-BE" smtClean="0"/>
              <a:t>29/06/2017</a:t>
            </a:r>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CB1CE0BD-CE59-42FE-A01C-90A8BFCE8EB6}" type="slidenum">
              <a:rPr lang="nl-BE" smtClean="0"/>
              <a:t>‹#›</a:t>
            </a:fld>
            <a:endParaRPr lang="nl-BE"/>
          </a:p>
        </p:txBody>
      </p:sp>
    </p:spTree>
    <p:extLst>
      <p:ext uri="{BB962C8B-B14F-4D97-AF65-F5344CB8AC3E}">
        <p14:creationId xmlns:p14="http://schemas.microsoft.com/office/powerpoint/2010/main" val="1904907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1028" name="Text Placeholder 2"/>
          <p:cNvSpPr>
            <a:spLocks noGrp="1"/>
          </p:cNvSpPr>
          <p:nvPr>
            <p:ph type="body" idx="1"/>
          </p:nvPr>
        </p:nvSpPr>
        <p:spPr bwMode="auto">
          <a:xfrm>
            <a:off x="457200" y="16002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3"/>
          <p:cNvSpPr>
            <a:spLocks noGrp="1"/>
          </p:cNvSpPr>
          <p:nvPr>
            <p:ph type="dt" sz="half" idx="2"/>
          </p:nvPr>
        </p:nvSpPr>
        <p:spPr>
          <a:xfrm>
            <a:off x="457200" y="19050"/>
            <a:ext cx="2895600" cy="328613"/>
          </a:xfrm>
          <a:prstGeom prst="rect">
            <a:avLst/>
          </a:prstGeom>
        </p:spPr>
        <p:txBody>
          <a:bodyPr vert="horz" lIns="91440" tIns="45720" rIns="91440" bIns="45720" rtlCol="0" anchor="ctr"/>
          <a:lstStyle>
            <a:lvl1pPr algn="l" fontAlgn="auto">
              <a:spcBef>
                <a:spcPts val="0"/>
              </a:spcBef>
              <a:spcAft>
                <a:spcPts val="0"/>
              </a:spcAft>
              <a:defRPr sz="1200">
                <a:solidFill>
                  <a:srgbClr val="FFFFFF"/>
                </a:solidFill>
                <a:latin typeface="+mn-lt"/>
                <a:cs typeface="+mn-cs"/>
              </a:defRPr>
            </a:lvl1pPr>
          </a:lstStyle>
          <a:p>
            <a:pPr>
              <a:defRPr/>
            </a:pPr>
            <a:r>
              <a:rPr lang="nl-BE" smtClean="0"/>
              <a:t>29/06/2017</a:t>
            </a:r>
            <a:endParaRPr lang="en-US" dirty="0"/>
          </a:p>
        </p:txBody>
      </p:sp>
      <p:sp>
        <p:nvSpPr>
          <p:cNvPr id="5" name="Footer Placeholder 4"/>
          <p:cNvSpPr>
            <a:spLocks noGrp="1"/>
          </p:cNvSpPr>
          <p:nvPr>
            <p:ph type="ftr" sz="quarter" idx="3"/>
          </p:nvPr>
        </p:nvSpPr>
        <p:spPr>
          <a:xfrm>
            <a:off x="3429000" y="19050"/>
            <a:ext cx="4114800" cy="328613"/>
          </a:xfrm>
          <a:prstGeom prst="rect">
            <a:avLst/>
          </a:prstGeom>
        </p:spPr>
        <p:txBody>
          <a:bodyPr vert="horz" lIns="91440" tIns="45720" rIns="91440" bIns="45720" rtlCol="0" anchor="ctr"/>
          <a:lstStyle>
            <a:lvl1pPr algn="ctr" fontAlgn="auto">
              <a:spcBef>
                <a:spcPts val="0"/>
              </a:spcBef>
              <a:spcAft>
                <a:spcPts val="0"/>
              </a:spcAft>
              <a:defRPr sz="1200">
                <a:solidFill>
                  <a:srgbClr val="FFFFFF"/>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lIns="91440" tIns="45720" rIns="91440" bIns="45720" rtlCol="0" anchor="ctr"/>
          <a:lstStyle>
            <a:lvl1pPr algn="r" fontAlgn="auto">
              <a:spcBef>
                <a:spcPts val="0"/>
              </a:spcBef>
              <a:spcAft>
                <a:spcPts val="0"/>
              </a:spcAft>
              <a:defRPr sz="1200" b="0">
                <a:solidFill>
                  <a:srgbClr val="FFFFFF"/>
                </a:solidFill>
                <a:latin typeface="+mn-lt"/>
                <a:cs typeface="+mn-cs"/>
              </a:defRPr>
            </a:lvl1pPr>
          </a:lstStyle>
          <a:p>
            <a:pPr>
              <a:defRPr/>
            </a:pPr>
            <a:fld id="{FFCE82F8-2569-42C2-9FFB-CB1813468292}"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863" r:id="rId1"/>
    <p:sldLayoutId id="2147483859" r:id="rId2"/>
    <p:sldLayoutId id="2147483860" r:id="rId3"/>
    <p:sldLayoutId id="2147483864" r:id="rId4"/>
    <p:sldLayoutId id="2147483861" r:id="rId5"/>
    <p:sldLayoutId id="2147483862" r:id="rId6"/>
    <p:sldLayoutId id="2147483865" r:id="rId7"/>
    <p:sldLayoutId id="2147483866" r:id="rId8"/>
  </p:sldLayoutIdLst>
  <p:hf hdr="0" ftr="0"/>
  <p:txStyles>
    <p:titleStyle>
      <a:lvl1pPr algn="l" rtl="0" eaLnBrk="0" fontAlgn="base" hangingPunct="0">
        <a:spcBef>
          <a:spcPct val="0"/>
        </a:spcBef>
        <a:spcAft>
          <a:spcPct val="0"/>
        </a:spcAft>
        <a:defRPr sz="4000" kern="1200" spc="-1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pitchFamily="34" charset="0"/>
        </a:defRPr>
      </a:lvl2pPr>
      <a:lvl3pPr algn="l" rtl="0" eaLnBrk="0" fontAlgn="base" hangingPunct="0">
        <a:spcBef>
          <a:spcPct val="0"/>
        </a:spcBef>
        <a:spcAft>
          <a:spcPct val="0"/>
        </a:spcAft>
        <a:defRPr sz="4000">
          <a:solidFill>
            <a:schemeClr val="tx2"/>
          </a:solidFill>
          <a:latin typeface="Arial" pitchFamily="34" charset="0"/>
        </a:defRPr>
      </a:lvl3pPr>
      <a:lvl4pPr algn="l" rtl="0" eaLnBrk="0" fontAlgn="base" hangingPunct="0">
        <a:spcBef>
          <a:spcPct val="0"/>
        </a:spcBef>
        <a:spcAft>
          <a:spcPct val="0"/>
        </a:spcAft>
        <a:defRPr sz="4000">
          <a:solidFill>
            <a:schemeClr val="tx2"/>
          </a:solidFill>
          <a:latin typeface="Arial" pitchFamily="34" charset="0"/>
        </a:defRPr>
      </a:lvl4pPr>
      <a:lvl5pPr algn="l" rtl="0" eaLnBrk="0" fontAlgn="base" hangingPunct="0">
        <a:spcBef>
          <a:spcPct val="0"/>
        </a:spcBef>
        <a:spcAft>
          <a:spcPct val="0"/>
        </a:spcAft>
        <a:defRPr sz="4000">
          <a:solidFill>
            <a:schemeClr val="tx2"/>
          </a:solidFill>
          <a:latin typeface="Arial" pitchFamily="34" charset="0"/>
        </a:defRPr>
      </a:lvl5pPr>
      <a:lvl6pPr marL="457200" algn="l" rtl="0" fontAlgn="base">
        <a:spcBef>
          <a:spcPct val="0"/>
        </a:spcBef>
        <a:spcAft>
          <a:spcPct val="0"/>
        </a:spcAft>
        <a:defRPr sz="4000">
          <a:solidFill>
            <a:schemeClr val="tx2"/>
          </a:solidFill>
          <a:latin typeface="Arial" pitchFamily="34" charset="0"/>
        </a:defRPr>
      </a:lvl6pPr>
      <a:lvl7pPr marL="914400" algn="l" rtl="0" fontAlgn="base">
        <a:spcBef>
          <a:spcPct val="0"/>
        </a:spcBef>
        <a:spcAft>
          <a:spcPct val="0"/>
        </a:spcAft>
        <a:defRPr sz="4000">
          <a:solidFill>
            <a:schemeClr val="tx2"/>
          </a:solidFill>
          <a:latin typeface="Arial" pitchFamily="34" charset="0"/>
        </a:defRPr>
      </a:lvl7pPr>
      <a:lvl8pPr marL="1371600" algn="l" rtl="0" fontAlgn="base">
        <a:spcBef>
          <a:spcPct val="0"/>
        </a:spcBef>
        <a:spcAft>
          <a:spcPct val="0"/>
        </a:spcAft>
        <a:defRPr sz="4000">
          <a:solidFill>
            <a:schemeClr val="tx2"/>
          </a:solidFill>
          <a:latin typeface="Arial" pitchFamily="34" charset="0"/>
        </a:defRPr>
      </a:lvl8pPr>
      <a:lvl9pPr marL="1828800" algn="l" rtl="0" fontAlgn="base">
        <a:spcBef>
          <a:spcPct val="0"/>
        </a:spcBef>
        <a:spcAft>
          <a:spcPct val="0"/>
        </a:spcAft>
        <a:defRPr sz="4000">
          <a:solidFill>
            <a:schemeClr val="tx2"/>
          </a:solidFill>
          <a:latin typeface="Arial" pitchFamily="34" charset="0"/>
        </a:defRPr>
      </a:lvl9pPr>
    </p:titleStyle>
    <p:bodyStyle>
      <a:lvl1pPr marL="182563" indent="-182563" algn="l" rtl="0" eaLnBrk="0" fontAlgn="base" hangingPunct="0">
        <a:spcBef>
          <a:spcPct val="20000"/>
        </a:spcBef>
        <a:spcAft>
          <a:spcPct val="0"/>
        </a:spcAft>
        <a:buClr>
          <a:schemeClr val="accent1"/>
        </a:buClr>
        <a:buSzPct val="85000"/>
        <a:buFont typeface="Arial" charset="0"/>
        <a:buChar char="•"/>
        <a:defRPr sz="2400" kern="1200">
          <a:solidFill>
            <a:schemeClr val="tx1"/>
          </a:solidFill>
          <a:latin typeface="+mn-lt"/>
          <a:ea typeface="+mn-ea"/>
          <a:cs typeface="+mn-cs"/>
        </a:defRPr>
      </a:lvl1pPr>
      <a:lvl2pPr marL="457200" indent="-182563" algn="l" rtl="0" eaLnBrk="0" fontAlgn="base" hangingPunct="0">
        <a:spcBef>
          <a:spcPct val="20000"/>
        </a:spcBef>
        <a:spcAft>
          <a:spcPct val="0"/>
        </a:spcAft>
        <a:buClr>
          <a:schemeClr val="accent1"/>
        </a:buClr>
        <a:buSzPct val="85000"/>
        <a:buFont typeface="Arial" charset="0"/>
        <a:buChar char="•"/>
        <a:defRPr sz="2000" kern="1200">
          <a:solidFill>
            <a:schemeClr val="tx1"/>
          </a:solidFill>
          <a:latin typeface="+mn-lt"/>
          <a:ea typeface="+mn-ea"/>
          <a:cs typeface="+mn-cs"/>
        </a:defRPr>
      </a:lvl2pPr>
      <a:lvl3pPr marL="730250" indent="-182563" algn="l" rtl="0" eaLnBrk="0" fontAlgn="base" hangingPunct="0">
        <a:spcBef>
          <a:spcPct val="20000"/>
        </a:spcBef>
        <a:spcAft>
          <a:spcPct val="0"/>
        </a:spcAft>
        <a:buClr>
          <a:schemeClr val="accent1"/>
        </a:buClr>
        <a:buSzPct val="90000"/>
        <a:buFont typeface="Arial" charset="0"/>
        <a:buChar char="•"/>
        <a:defRPr kern="1200">
          <a:solidFill>
            <a:schemeClr val="tx1"/>
          </a:solidFill>
          <a:latin typeface="+mn-lt"/>
          <a:ea typeface="+mn-ea"/>
          <a:cs typeface="+mn-cs"/>
        </a:defRPr>
      </a:lvl3pPr>
      <a:lvl4pPr marL="1004888" indent="-182563" algn="l" rtl="0" eaLnBrk="0" fontAlgn="base" hangingPunct="0">
        <a:spcBef>
          <a:spcPct val="20000"/>
        </a:spcBef>
        <a:spcAft>
          <a:spcPct val="0"/>
        </a:spcAft>
        <a:buClr>
          <a:schemeClr val="accent1"/>
        </a:buClr>
        <a:buFont typeface="Arial" charset="0"/>
        <a:buChar char="•"/>
        <a:defRPr sz="1600" kern="1200">
          <a:solidFill>
            <a:schemeClr val="tx1"/>
          </a:solidFill>
          <a:latin typeface="+mn-lt"/>
          <a:ea typeface="+mn-ea"/>
          <a:cs typeface="+mn-cs"/>
        </a:defRPr>
      </a:lvl4pPr>
      <a:lvl5pPr marL="1187450" indent="-136525" algn="l" rtl="0" eaLnBrk="0" fontAlgn="base" hangingPunct="0">
        <a:spcBef>
          <a:spcPct val="20000"/>
        </a:spcBef>
        <a:spcAft>
          <a:spcPct val="0"/>
        </a:spcAft>
        <a:buClr>
          <a:schemeClr val="accent1"/>
        </a:buClr>
        <a:buSzPct val="100000"/>
        <a:buFont typeface="Arial" charset="0"/>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fr-BE" sz="3200" b="1" cap="none" dirty="0" smtClean="0">
                <a:solidFill>
                  <a:srgbClr val="C00000"/>
                </a:solidFill>
              </a:rPr>
              <a:t/>
            </a:r>
            <a:br>
              <a:rPr lang="fr-BE" sz="3200" b="1" cap="none" dirty="0" smtClean="0">
                <a:solidFill>
                  <a:srgbClr val="C00000"/>
                </a:solidFill>
              </a:rPr>
            </a:br>
            <a:r>
              <a:rPr lang="fr-BE" sz="3200" b="1" cap="none" dirty="0" smtClean="0">
                <a:solidFill>
                  <a:srgbClr val="C00000"/>
                </a:solidFill>
              </a:rPr>
              <a:t>Nouveau processus d’évaluation modulaire des softs</a:t>
            </a:r>
            <a:br>
              <a:rPr lang="fr-BE" sz="3200" b="1" cap="none" dirty="0" smtClean="0">
                <a:solidFill>
                  <a:srgbClr val="C00000"/>
                </a:solidFill>
              </a:rPr>
            </a:br>
            <a:r>
              <a:rPr lang="fr-BE" sz="3200" b="1" cap="none" dirty="0" smtClean="0">
                <a:solidFill>
                  <a:srgbClr val="C00000"/>
                </a:solidFill>
              </a:rPr>
              <a:t/>
            </a:r>
            <a:br>
              <a:rPr lang="fr-BE" sz="3200" b="1" cap="none" dirty="0" smtClean="0">
                <a:solidFill>
                  <a:srgbClr val="C00000"/>
                </a:solidFill>
              </a:rPr>
            </a:br>
            <a:r>
              <a:rPr lang="fr-BE" sz="3200" b="1" cap="none" dirty="0" err="1" smtClean="0">
                <a:solidFill>
                  <a:srgbClr val="3E6E5A"/>
                </a:solidFill>
              </a:rPr>
              <a:t>eHealth</a:t>
            </a:r>
            <a:r>
              <a:rPr lang="fr-BE" sz="3200" b="1" cap="none" dirty="0" smtClean="0">
                <a:solidFill>
                  <a:srgbClr val="3E6E5A"/>
                </a:solidFill>
              </a:rPr>
              <a:t> - 29.06.2017</a:t>
            </a:r>
            <a:br>
              <a:rPr lang="fr-BE" sz="3200" b="1" cap="none" dirty="0" smtClean="0">
                <a:solidFill>
                  <a:srgbClr val="3E6E5A"/>
                </a:solidFill>
              </a:rPr>
            </a:br>
            <a:r>
              <a:rPr lang="fr-BE" sz="3200" b="1" cap="none" dirty="0" smtClean="0">
                <a:solidFill>
                  <a:srgbClr val="3E6E5A"/>
                </a:solidFill>
              </a:rPr>
              <a:t/>
            </a:r>
            <a:br>
              <a:rPr lang="fr-BE" sz="3200" b="1" cap="none" dirty="0" smtClean="0">
                <a:solidFill>
                  <a:srgbClr val="3E6E5A"/>
                </a:solidFill>
              </a:rPr>
            </a:br>
            <a:r>
              <a:rPr lang="fr-BE" sz="3200" b="1" cap="none" dirty="0" err="1" smtClean="0">
                <a:solidFill>
                  <a:srgbClr val="3E6E5A"/>
                </a:solidFill>
              </a:rPr>
              <a:t>ProRec</a:t>
            </a:r>
            <a:r>
              <a:rPr lang="fr-BE" sz="3200" b="1" cap="none" dirty="0" smtClean="0">
                <a:solidFill>
                  <a:srgbClr val="3E6E5A"/>
                </a:solidFill>
              </a:rPr>
              <a:t> / </a:t>
            </a:r>
            <a:r>
              <a:rPr lang="fr-BE" sz="3200" b="1" cap="none" dirty="0" err="1" smtClean="0">
                <a:solidFill>
                  <a:srgbClr val="3E6E5A"/>
                </a:solidFill>
              </a:rPr>
              <a:t>Agoria</a:t>
            </a:r>
            <a:endParaRPr lang="fr-BE" sz="3200" b="1" cap="none" dirty="0">
              <a:solidFill>
                <a:srgbClr val="3E6E5A"/>
              </a:solidFill>
            </a:endParaRPr>
          </a:p>
        </p:txBody>
      </p:sp>
      <p:sp>
        <p:nvSpPr>
          <p:cNvPr id="3" name="TextBox 12"/>
          <p:cNvSpPr txBox="1">
            <a:spLocks noChangeArrowheads="1"/>
          </p:cNvSpPr>
          <p:nvPr/>
        </p:nvSpPr>
        <p:spPr bwMode="auto">
          <a:xfrm>
            <a:off x="4660900" y="3619500"/>
            <a:ext cx="3887788" cy="280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defRPr/>
            </a:pPr>
            <a:endParaRPr lang="fr-BE" altLang="en-US" sz="1600" dirty="0" smtClean="0">
              <a:solidFill>
                <a:srgbClr val="0D0D0D"/>
              </a:solidFill>
              <a:cs typeface="Arial" pitchFamily="34" charset="0"/>
            </a:endParaRPr>
          </a:p>
          <a:p>
            <a:pPr>
              <a:defRPr/>
            </a:pPr>
            <a:endParaRPr lang="fr-BE" altLang="en-US" sz="1600" dirty="0" smtClean="0">
              <a:solidFill>
                <a:srgbClr val="0D0D0D"/>
              </a:solidFill>
              <a:cs typeface="Arial" pitchFamily="34" charset="0"/>
            </a:endParaRPr>
          </a:p>
          <a:p>
            <a:pPr>
              <a:defRPr/>
            </a:pPr>
            <a:endParaRPr lang="fr-BE" altLang="en-US" sz="1600" dirty="0" smtClean="0">
              <a:solidFill>
                <a:srgbClr val="0D0D0D"/>
              </a:solidFill>
              <a:cs typeface="Arial" pitchFamily="34" charset="0"/>
            </a:endParaRPr>
          </a:p>
          <a:p>
            <a:pPr>
              <a:defRPr/>
            </a:pPr>
            <a:endParaRPr lang="fr-BE" altLang="en-US" sz="1600" dirty="0" smtClean="0">
              <a:solidFill>
                <a:srgbClr val="0D0D0D"/>
              </a:solidFill>
              <a:cs typeface="Arial" pitchFamily="34" charset="0"/>
            </a:endParaRPr>
          </a:p>
          <a:p>
            <a:pPr>
              <a:defRPr/>
            </a:pPr>
            <a:r>
              <a:rPr lang="fr-BE" altLang="en-US" sz="1600" dirty="0" smtClean="0">
                <a:cs typeface="Arial" pitchFamily="34" charset="0"/>
              </a:rPr>
              <a:t>frank.robben@ehealth.fgov.be </a:t>
            </a:r>
          </a:p>
          <a:p>
            <a:pPr>
              <a:defRPr/>
            </a:pPr>
            <a:endParaRPr lang="fr-BE" altLang="en-US" sz="1600" dirty="0" smtClean="0">
              <a:cs typeface="Arial" pitchFamily="34" charset="0"/>
              <a:sym typeface="Arial" pitchFamily="34" charset="0"/>
            </a:endParaRPr>
          </a:p>
          <a:p>
            <a:pPr>
              <a:defRPr/>
            </a:pPr>
            <a:r>
              <a:rPr lang="fr-BE" altLang="en-US" sz="1600" dirty="0" smtClean="0">
                <a:cs typeface="Arial" pitchFamily="34" charset="0"/>
                <a:sym typeface="Arial" pitchFamily="34" charset="0"/>
              </a:rPr>
              <a:t>@FrRobben</a:t>
            </a:r>
          </a:p>
          <a:p>
            <a:pPr>
              <a:defRPr/>
            </a:pPr>
            <a:endParaRPr lang="fr-BE" altLang="en-US" sz="1600" dirty="0" smtClean="0">
              <a:cs typeface="Arial" pitchFamily="34" charset="0"/>
              <a:sym typeface="Arial" pitchFamily="34" charset="0"/>
            </a:endParaRPr>
          </a:p>
          <a:p>
            <a:pPr>
              <a:defRPr/>
            </a:pPr>
            <a:r>
              <a:rPr lang="fr-BE" altLang="en-US" sz="1600" dirty="0" smtClean="0">
                <a:cs typeface="Arial" pitchFamily="34" charset="0"/>
                <a:sym typeface="Arial" pitchFamily="34" charset="0"/>
              </a:rPr>
              <a:t>https://www.ehealth.fgov.be</a:t>
            </a:r>
          </a:p>
          <a:p>
            <a:pPr>
              <a:defRPr/>
            </a:pPr>
            <a:r>
              <a:rPr lang="fr-BE" altLang="en-US" sz="1600" dirty="0" smtClean="0">
                <a:cs typeface="Arial" pitchFamily="34" charset="0"/>
                <a:sym typeface="Arial" pitchFamily="34" charset="0"/>
              </a:rPr>
              <a:t>http://www.ksz.fgov.be</a:t>
            </a:r>
          </a:p>
          <a:p>
            <a:pPr>
              <a:defRPr/>
            </a:pPr>
            <a:r>
              <a:rPr lang="fr-BE" altLang="en-US" sz="1600" dirty="0" smtClean="0">
                <a:cs typeface="Arial" pitchFamily="34" charset="0"/>
                <a:sym typeface="Arial" pitchFamily="34" charset="0"/>
              </a:rPr>
              <a:t>http://www.frankrobben.be</a:t>
            </a:r>
            <a:endParaRPr lang="fr-BE" altLang="en-US" sz="1600" dirty="0" smtClean="0">
              <a:cs typeface="Arial" pitchFamily="34" charset="0"/>
            </a:endParaRPr>
          </a:p>
        </p:txBody>
      </p:sp>
      <p:grpSp>
        <p:nvGrpSpPr>
          <p:cNvPr id="4" name="Group 11"/>
          <p:cNvGrpSpPr>
            <a:grpSpLocks/>
          </p:cNvGrpSpPr>
          <p:nvPr/>
        </p:nvGrpSpPr>
        <p:grpSpPr bwMode="auto">
          <a:xfrm>
            <a:off x="4279900" y="3619500"/>
            <a:ext cx="4268788" cy="2800350"/>
            <a:chOff x="4406900" y="2676525"/>
            <a:chExt cx="4268788" cy="2801603"/>
          </a:xfrm>
        </p:grpSpPr>
        <p:pic>
          <p:nvPicPr>
            <p:cNvPr id="5" name="Picture 10"/>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406900" y="3629091"/>
              <a:ext cx="380943"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23690" y="4151911"/>
              <a:ext cx="380943"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12"/>
            <p:cNvSpPr txBox="1">
              <a:spLocks noChangeArrowheads="1"/>
            </p:cNvSpPr>
            <p:nvPr userDrawn="1"/>
          </p:nvSpPr>
          <p:spPr bwMode="auto">
            <a:xfrm>
              <a:off x="4787900" y="2676525"/>
              <a:ext cx="3887788" cy="2801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defRPr/>
              </a:pPr>
              <a:endParaRPr lang="fr-BE" altLang="en-US" sz="1600" dirty="0" smtClean="0">
                <a:solidFill>
                  <a:srgbClr val="0D0D0D"/>
                </a:solidFill>
                <a:cs typeface="Arial" pitchFamily="34" charset="0"/>
              </a:endParaRPr>
            </a:p>
            <a:p>
              <a:pPr>
                <a:defRPr/>
              </a:pPr>
              <a:endParaRPr lang="fr-BE" altLang="en-US" sz="1600" dirty="0" smtClean="0">
                <a:solidFill>
                  <a:srgbClr val="0D0D0D"/>
                </a:solidFill>
                <a:cs typeface="Arial" pitchFamily="34" charset="0"/>
              </a:endParaRPr>
            </a:p>
            <a:p>
              <a:pPr>
                <a:defRPr/>
              </a:pPr>
              <a:endParaRPr lang="fr-BE" altLang="en-US" sz="1600" dirty="0" smtClean="0">
                <a:solidFill>
                  <a:srgbClr val="0D0D0D"/>
                </a:solidFill>
                <a:cs typeface="Arial" pitchFamily="34" charset="0"/>
              </a:endParaRPr>
            </a:p>
            <a:p>
              <a:pPr>
                <a:defRPr/>
              </a:pPr>
              <a:endParaRPr lang="fr-BE" altLang="en-US" sz="1600" dirty="0" smtClean="0">
                <a:solidFill>
                  <a:srgbClr val="0D0D0D"/>
                </a:solidFill>
                <a:cs typeface="Arial" pitchFamily="34" charset="0"/>
              </a:endParaRPr>
            </a:p>
            <a:p>
              <a:pPr>
                <a:defRPr/>
              </a:pPr>
              <a:r>
                <a:rPr lang="fr-BE" altLang="en-US" sz="1600" dirty="0" smtClean="0">
                  <a:cs typeface="Arial" pitchFamily="34" charset="0"/>
                </a:rPr>
                <a:t>frank.robben@ehealth.fgov.be </a:t>
              </a:r>
            </a:p>
            <a:p>
              <a:pPr>
                <a:defRPr/>
              </a:pPr>
              <a:endParaRPr lang="fr-BE" altLang="en-US" sz="1600" dirty="0" smtClean="0">
                <a:cs typeface="Arial" pitchFamily="34" charset="0"/>
                <a:sym typeface="Arial" pitchFamily="34" charset="0"/>
              </a:endParaRPr>
            </a:p>
            <a:p>
              <a:pPr>
                <a:defRPr/>
              </a:pPr>
              <a:r>
                <a:rPr lang="fr-BE" altLang="en-US" sz="1600" dirty="0" smtClean="0">
                  <a:cs typeface="Arial" pitchFamily="34" charset="0"/>
                  <a:sym typeface="Arial" pitchFamily="34" charset="0"/>
                </a:rPr>
                <a:t>@FrRobben</a:t>
              </a:r>
            </a:p>
            <a:p>
              <a:pPr>
                <a:defRPr/>
              </a:pPr>
              <a:endParaRPr lang="fr-BE" altLang="en-US" sz="1600" dirty="0" smtClean="0">
                <a:cs typeface="Arial" pitchFamily="34" charset="0"/>
                <a:sym typeface="Arial" pitchFamily="34" charset="0"/>
              </a:endParaRPr>
            </a:p>
            <a:p>
              <a:pPr>
                <a:defRPr/>
              </a:pPr>
              <a:r>
                <a:rPr lang="fr-BE" altLang="en-US" sz="1600" dirty="0" smtClean="0">
                  <a:cs typeface="Arial" pitchFamily="34" charset="0"/>
                  <a:sym typeface="Arial" pitchFamily="34" charset="0"/>
                </a:rPr>
                <a:t>https://www.ehealth.fgov.be</a:t>
              </a:r>
            </a:p>
            <a:p>
              <a:pPr>
                <a:defRPr/>
              </a:pPr>
              <a:r>
                <a:rPr lang="fr-BE" altLang="en-US" sz="1600" dirty="0" smtClean="0">
                  <a:cs typeface="Arial" pitchFamily="34" charset="0"/>
                  <a:sym typeface="Arial" pitchFamily="34" charset="0"/>
                </a:rPr>
                <a:t>http://www.ksz.fgov.be</a:t>
              </a:r>
            </a:p>
            <a:p>
              <a:pPr>
                <a:defRPr/>
              </a:pPr>
              <a:r>
                <a:rPr lang="fr-BE" altLang="en-US" sz="1600" dirty="0" smtClean="0">
                  <a:cs typeface="Arial" pitchFamily="34" charset="0"/>
                  <a:sym typeface="Arial" pitchFamily="34" charset="0"/>
                </a:rPr>
                <a:t>http://www.frankrobben.be</a:t>
              </a:r>
              <a:endParaRPr lang="fr-BE" altLang="en-US" sz="1600" dirty="0" smtClean="0">
                <a:cs typeface="Arial" pitchFamily="34" charset="0"/>
              </a:endParaRPr>
            </a:p>
          </p:txBody>
        </p:sp>
      </p:grpSp>
    </p:spTree>
    <p:extLst>
      <p:ext uri="{BB962C8B-B14F-4D97-AF65-F5344CB8AC3E}">
        <p14:creationId xmlns:p14="http://schemas.microsoft.com/office/powerpoint/2010/main" val="8993682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dirty="0" smtClean="0"/>
              <a:t>Modalités d’évaluation</a:t>
            </a:r>
            <a:endParaRPr lang="fr-BE" dirty="0"/>
          </a:p>
        </p:txBody>
      </p:sp>
      <p:sp>
        <p:nvSpPr>
          <p:cNvPr id="4" name="Date Placeholder 3"/>
          <p:cNvSpPr>
            <a:spLocks noGrp="1"/>
          </p:cNvSpPr>
          <p:nvPr>
            <p:ph type="dt" sz="half" idx="10"/>
          </p:nvPr>
        </p:nvSpPr>
        <p:spPr/>
        <p:txBody>
          <a:bodyPr/>
          <a:lstStyle/>
          <a:p>
            <a:pPr>
              <a:defRPr/>
            </a:pPr>
            <a:r>
              <a:rPr lang="nl-BE" smtClean="0"/>
              <a:t>29/06/2017</a:t>
            </a:r>
            <a:endParaRPr lang="en-US" dirty="0"/>
          </a:p>
        </p:txBody>
      </p:sp>
      <p:sp>
        <p:nvSpPr>
          <p:cNvPr id="6" name="Slide Number Placeholder 5"/>
          <p:cNvSpPr>
            <a:spLocks noGrp="1"/>
          </p:cNvSpPr>
          <p:nvPr>
            <p:ph type="sldNum" sz="quarter" idx="12"/>
          </p:nvPr>
        </p:nvSpPr>
        <p:spPr/>
        <p:txBody>
          <a:bodyPr/>
          <a:lstStyle/>
          <a:p>
            <a:pPr>
              <a:defRPr/>
            </a:pPr>
            <a:fld id="{47356A36-FB20-481F-ADDA-2C00D2E0A77A}" type="slidenum">
              <a:rPr lang="en-US" smtClean="0"/>
              <a:pPr>
                <a:defRPr/>
              </a:pPr>
              <a:t>10</a:t>
            </a:fld>
            <a:endParaRPr lang="en-US" dirty="0"/>
          </a:p>
        </p:txBody>
      </p:sp>
      <p:sp>
        <p:nvSpPr>
          <p:cNvPr id="3" name="Content Placeholder 2"/>
          <p:cNvSpPr>
            <a:spLocks noGrp="1"/>
          </p:cNvSpPr>
          <p:nvPr>
            <p:ph idx="1"/>
          </p:nvPr>
        </p:nvSpPr>
        <p:spPr/>
        <p:txBody>
          <a:bodyPr/>
          <a:lstStyle/>
          <a:p>
            <a:r>
              <a:rPr lang="fr-BE" sz="2000" dirty="0" smtClean="0"/>
              <a:t>Validité </a:t>
            </a:r>
            <a:r>
              <a:rPr lang="fr-BE" sz="2000" dirty="0"/>
              <a:t>de l’évaluation</a:t>
            </a:r>
            <a:r>
              <a:rPr lang="fr-BE" sz="2000" dirty="0" smtClean="0"/>
              <a:t>:</a:t>
            </a:r>
          </a:p>
          <a:p>
            <a:pPr lvl="1"/>
            <a:r>
              <a:rPr lang="fr-BE" sz="1600" dirty="0"/>
              <a:t>3 ans pour le socle de base,</a:t>
            </a:r>
          </a:p>
          <a:p>
            <a:pPr lvl="1"/>
            <a:r>
              <a:rPr lang="fr-BE" sz="1600" dirty="0"/>
              <a:t>pour les modules: à déterminer par chaque responsable du SVA (a priori de 1 à 3 </a:t>
            </a:r>
            <a:r>
              <a:rPr lang="fr-BE" sz="1600" dirty="0" smtClean="0"/>
              <a:t>ans)</a:t>
            </a:r>
            <a:endParaRPr lang="fr-BE" sz="1600" dirty="0"/>
          </a:p>
          <a:p>
            <a:endParaRPr lang="fr-BE" sz="2000" dirty="0" smtClean="0"/>
          </a:p>
          <a:p>
            <a:r>
              <a:rPr lang="fr-BE" sz="2000" dirty="0" smtClean="0"/>
              <a:t>Souplesse: inscription à tout moment ‘à la demande’ pour socle de base avec </a:t>
            </a:r>
            <a:r>
              <a:rPr lang="fr-BE" sz="2000" dirty="0" err="1" smtClean="0"/>
              <a:t>minilab</a:t>
            </a:r>
            <a:r>
              <a:rPr lang="fr-BE" sz="2000" dirty="0" smtClean="0"/>
              <a:t> dans le mois qui suit et résultats dans max 1 mois également</a:t>
            </a:r>
          </a:p>
          <a:p>
            <a:endParaRPr lang="fr-BE" sz="2000" dirty="0" smtClean="0"/>
          </a:p>
          <a:p>
            <a:r>
              <a:rPr lang="fr-BE" sz="2000" dirty="0" smtClean="0"/>
              <a:t>A chaque fois, même </a:t>
            </a:r>
            <a:r>
              <a:rPr lang="fr-BE" sz="2000" dirty="0"/>
              <a:t>méthode / approche </a:t>
            </a:r>
            <a:r>
              <a:rPr lang="fr-BE" sz="2000" dirty="0" smtClean="0"/>
              <a:t>:</a:t>
            </a:r>
          </a:p>
          <a:p>
            <a:pPr lvl="1"/>
            <a:r>
              <a:rPr lang="fr-BE" sz="1800" dirty="0" smtClean="0"/>
              <a:t>définition </a:t>
            </a:r>
            <a:r>
              <a:rPr lang="fr-BE" sz="1800" dirty="0"/>
              <a:t>des </a:t>
            </a:r>
            <a:r>
              <a:rPr lang="fr-BE" sz="1800" dirty="0" smtClean="0"/>
              <a:t>critères </a:t>
            </a:r>
          </a:p>
          <a:p>
            <a:pPr lvl="1"/>
            <a:r>
              <a:rPr lang="fr-BE" sz="1800" dirty="0"/>
              <a:t>définition </a:t>
            </a:r>
            <a:r>
              <a:rPr lang="fr-BE" sz="1800" dirty="0" smtClean="0"/>
              <a:t>des </a:t>
            </a:r>
            <a:r>
              <a:rPr lang="fr-BE" sz="1800" dirty="0"/>
              <a:t>scénarios de </a:t>
            </a:r>
            <a:r>
              <a:rPr lang="fr-BE" sz="1800" dirty="0" smtClean="0"/>
              <a:t>tests</a:t>
            </a:r>
          </a:p>
          <a:p>
            <a:pPr lvl="1"/>
            <a:r>
              <a:rPr lang="fr-BE" sz="1800" dirty="0" smtClean="0"/>
              <a:t>publication </a:t>
            </a:r>
            <a:r>
              <a:rPr lang="fr-BE" sz="1800" dirty="0"/>
              <a:t>de la </a:t>
            </a:r>
            <a:r>
              <a:rPr lang="fr-BE" sz="1800" dirty="0" smtClean="0"/>
              <a:t>documentation/</a:t>
            </a:r>
            <a:r>
              <a:rPr lang="fr-BE" sz="1800" dirty="0" err="1" smtClean="0"/>
              <a:t>cookbook</a:t>
            </a:r>
            <a:r>
              <a:rPr lang="fr-BE" sz="1800" dirty="0" smtClean="0"/>
              <a:t> </a:t>
            </a:r>
          </a:p>
          <a:p>
            <a:pPr lvl="1"/>
            <a:r>
              <a:rPr lang="fr-BE" sz="1800" dirty="0" smtClean="0"/>
              <a:t>organisation du </a:t>
            </a:r>
            <a:r>
              <a:rPr lang="fr-BE" sz="1800" dirty="0" err="1" smtClean="0"/>
              <a:t>minilab</a:t>
            </a:r>
            <a:endParaRPr lang="fr-BE" sz="1800" dirty="0" smtClean="0"/>
          </a:p>
          <a:p>
            <a:pPr lvl="1"/>
            <a:r>
              <a:rPr lang="fr-BE" sz="1800" dirty="0" smtClean="0"/>
              <a:t>publication des résultats</a:t>
            </a:r>
          </a:p>
        </p:txBody>
      </p:sp>
    </p:spTree>
    <p:extLst>
      <p:ext uri="{BB962C8B-B14F-4D97-AF65-F5344CB8AC3E}">
        <p14:creationId xmlns:p14="http://schemas.microsoft.com/office/powerpoint/2010/main" val="28389030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dirty="0" smtClean="0"/>
              <a:t>Exemple publication résultats</a:t>
            </a:r>
            <a:endParaRPr lang="fr-BE" dirty="0"/>
          </a:p>
        </p:txBody>
      </p:sp>
      <p:sp>
        <p:nvSpPr>
          <p:cNvPr id="3" name="Content Placeholder 2"/>
          <p:cNvSpPr>
            <a:spLocks noGrp="1"/>
          </p:cNvSpPr>
          <p:nvPr>
            <p:ph idx="1"/>
          </p:nvPr>
        </p:nvSpPr>
        <p:spPr>
          <a:xfrm>
            <a:off x="457200" y="1406769"/>
            <a:ext cx="8229600" cy="5070231"/>
          </a:xfrm>
        </p:spPr>
        <p:txBody>
          <a:bodyPr/>
          <a:lstStyle/>
          <a:p>
            <a:pPr marL="0" indent="0">
              <a:buNone/>
            </a:pPr>
            <a:r>
              <a:rPr lang="fr-BE" sz="1600" dirty="0" smtClean="0"/>
              <a:t>Certains softs seront sans doute axés sur l’échange de données administratives, d’autres sur le partage de données de santé</a:t>
            </a:r>
          </a:p>
          <a:p>
            <a:endParaRPr lang="fr-BE" dirty="0"/>
          </a:p>
          <a:p>
            <a:endParaRPr lang="fr-BE" dirty="0" smtClean="0"/>
          </a:p>
        </p:txBody>
      </p:sp>
      <p:sp>
        <p:nvSpPr>
          <p:cNvPr id="8" name="Date Placeholder 7"/>
          <p:cNvSpPr>
            <a:spLocks noGrp="1"/>
          </p:cNvSpPr>
          <p:nvPr>
            <p:ph type="dt" sz="half" idx="10"/>
          </p:nvPr>
        </p:nvSpPr>
        <p:spPr/>
        <p:txBody>
          <a:bodyPr/>
          <a:lstStyle/>
          <a:p>
            <a:pPr>
              <a:defRPr/>
            </a:pPr>
            <a:r>
              <a:rPr lang="nl-BE" smtClean="0"/>
              <a:t>29/06/2017</a:t>
            </a:r>
            <a:endParaRPr lang="en-US" dirty="0"/>
          </a:p>
        </p:txBody>
      </p:sp>
      <p:sp>
        <p:nvSpPr>
          <p:cNvPr id="10" name="Slide Number Placeholder 9"/>
          <p:cNvSpPr>
            <a:spLocks noGrp="1"/>
          </p:cNvSpPr>
          <p:nvPr>
            <p:ph type="sldNum" sz="quarter" idx="12"/>
          </p:nvPr>
        </p:nvSpPr>
        <p:spPr/>
        <p:txBody>
          <a:bodyPr/>
          <a:lstStyle/>
          <a:p>
            <a:pPr>
              <a:defRPr/>
            </a:pPr>
            <a:fld id="{47356A36-FB20-481F-ADDA-2C00D2E0A77A}" type="slidenum">
              <a:rPr lang="en-US" smtClean="0"/>
              <a:pPr>
                <a:defRPr/>
              </a:pPr>
              <a:t>11</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504406097"/>
              </p:ext>
            </p:extLst>
          </p:nvPr>
        </p:nvGraphicFramePr>
        <p:xfrm>
          <a:off x="750277" y="2083776"/>
          <a:ext cx="7567245" cy="2377440"/>
        </p:xfrm>
        <a:graphic>
          <a:graphicData uri="http://schemas.openxmlformats.org/drawingml/2006/table">
            <a:tbl>
              <a:tblPr firstRow="1" bandRow="1">
                <a:tableStyleId>{5C22544A-7EE6-4342-B048-85BDC9FD1C3A}</a:tableStyleId>
              </a:tblPr>
              <a:tblGrid>
                <a:gridCol w="1513449">
                  <a:extLst>
                    <a:ext uri="{9D8B030D-6E8A-4147-A177-3AD203B41FA5}">
                      <a16:colId xmlns:a16="http://schemas.microsoft.com/office/drawing/2014/main" val="3519155742"/>
                    </a:ext>
                  </a:extLst>
                </a:gridCol>
                <a:gridCol w="1513449">
                  <a:extLst>
                    <a:ext uri="{9D8B030D-6E8A-4147-A177-3AD203B41FA5}">
                      <a16:colId xmlns:a16="http://schemas.microsoft.com/office/drawing/2014/main" val="3172660167"/>
                    </a:ext>
                  </a:extLst>
                </a:gridCol>
                <a:gridCol w="1513449">
                  <a:extLst>
                    <a:ext uri="{9D8B030D-6E8A-4147-A177-3AD203B41FA5}">
                      <a16:colId xmlns:a16="http://schemas.microsoft.com/office/drawing/2014/main" val="187227816"/>
                    </a:ext>
                  </a:extLst>
                </a:gridCol>
                <a:gridCol w="1513449">
                  <a:extLst>
                    <a:ext uri="{9D8B030D-6E8A-4147-A177-3AD203B41FA5}">
                      <a16:colId xmlns:a16="http://schemas.microsoft.com/office/drawing/2014/main" val="2552758943"/>
                    </a:ext>
                  </a:extLst>
                </a:gridCol>
                <a:gridCol w="1513449">
                  <a:extLst>
                    <a:ext uri="{9D8B030D-6E8A-4147-A177-3AD203B41FA5}">
                      <a16:colId xmlns:a16="http://schemas.microsoft.com/office/drawing/2014/main" val="587778444"/>
                    </a:ext>
                  </a:extLst>
                </a:gridCol>
              </a:tblGrid>
              <a:tr h="826849">
                <a:tc>
                  <a:txBody>
                    <a:bodyPr/>
                    <a:lstStyle/>
                    <a:p>
                      <a:r>
                        <a:rPr lang="fr-BE" dirty="0" smtClean="0"/>
                        <a:t>MG</a:t>
                      </a:r>
                      <a:endParaRPr lang="fr-BE" dirty="0"/>
                    </a:p>
                  </a:txBody>
                  <a:tcPr/>
                </a:tc>
                <a:tc>
                  <a:txBody>
                    <a:bodyPr/>
                    <a:lstStyle/>
                    <a:p>
                      <a:r>
                        <a:rPr lang="fr-BE" dirty="0" err="1" smtClean="0"/>
                        <a:t>MyCareNet</a:t>
                      </a:r>
                      <a:endParaRPr lang="fr-BE" dirty="0" smtClean="0"/>
                    </a:p>
                    <a:p>
                      <a:r>
                        <a:rPr lang="fr-BE" dirty="0" smtClean="0"/>
                        <a:t>Ch. IV</a:t>
                      </a:r>
                      <a:endParaRPr lang="fr-BE" dirty="0"/>
                    </a:p>
                  </a:txBody>
                  <a:tcPr/>
                </a:tc>
                <a:tc>
                  <a:txBody>
                    <a:bodyPr/>
                    <a:lstStyle/>
                    <a:p>
                      <a:r>
                        <a:rPr lang="fr-BE" dirty="0" err="1" smtClean="0"/>
                        <a:t>Sumehr</a:t>
                      </a:r>
                      <a:endParaRPr lang="fr-BE" dirty="0" smtClean="0"/>
                    </a:p>
                    <a:p>
                      <a:r>
                        <a:rPr lang="fr-BE" dirty="0" smtClean="0"/>
                        <a:t>Schéma de médication</a:t>
                      </a:r>
                      <a:endParaRPr lang="fr-BE" dirty="0"/>
                    </a:p>
                  </a:txBody>
                  <a:tcPr/>
                </a:tc>
                <a:tc>
                  <a:txBody>
                    <a:bodyPr/>
                    <a:lstStyle/>
                    <a:p>
                      <a:r>
                        <a:rPr lang="fr-BE" dirty="0" err="1" smtClean="0"/>
                        <a:t>Recip</a:t>
                      </a:r>
                      <a:r>
                        <a:rPr lang="fr-BE" dirty="0" smtClean="0"/>
                        <a:t>-e</a:t>
                      </a:r>
                      <a:endParaRPr lang="fr-BE" dirty="0"/>
                    </a:p>
                  </a:txBody>
                  <a:tcPr/>
                </a:tc>
                <a:tc>
                  <a:txBody>
                    <a:bodyPr/>
                    <a:lstStyle/>
                    <a:p>
                      <a:r>
                        <a:rPr lang="fr-BE" dirty="0" err="1" smtClean="0"/>
                        <a:t>Mult-emediatt</a:t>
                      </a:r>
                      <a:endParaRPr lang="fr-BE" dirty="0"/>
                    </a:p>
                  </a:txBody>
                  <a:tcPr/>
                </a:tc>
                <a:extLst>
                  <a:ext uri="{0D108BD9-81ED-4DB2-BD59-A6C34878D82A}">
                    <a16:rowId xmlns:a16="http://schemas.microsoft.com/office/drawing/2014/main" val="2413598378"/>
                  </a:ext>
                </a:extLst>
              </a:tr>
              <a:tr h="335333">
                <a:tc>
                  <a:txBody>
                    <a:bodyPr/>
                    <a:lstStyle/>
                    <a:p>
                      <a:r>
                        <a:rPr lang="fr-BE" dirty="0" smtClean="0"/>
                        <a:t>Soft 1</a:t>
                      </a:r>
                      <a:endParaRPr lang="fr-BE" dirty="0"/>
                    </a:p>
                  </a:txBody>
                  <a:tcPr/>
                </a:tc>
                <a:tc>
                  <a:txBody>
                    <a:bodyPr/>
                    <a:lstStyle/>
                    <a:p>
                      <a:pPr algn="ctr"/>
                      <a:r>
                        <a:rPr lang="fr-BE" dirty="0" smtClean="0"/>
                        <a:t>X</a:t>
                      </a:r>
                      <a:endParaRPr lang="fr-BE" dirty="0"/>
                    </a:p>
                  </a:txBody>
                  <a:tcPr/>
                </a:tc>
                <a:tc>
                  <a:txBody>
                    <a:bodyPr/>
                    <a:lstStyle/>
                    <a:p>
                      <a:pPr algn="ctr"/>
                      <a:r>
                        <a:rPr lang="fr-BE" dirty="0" smtClean="0"/>
                        <a:t>X</a:t>
                      </a:r>
                      <a:endParaRPr lang="fr-BE" dirty="0"/>
                    </a:p>
                  </a:txBody>
                  <a:tcPr/>
                </a:tc>
                <a:tc>
                  <a:txBody>
                    <a:bodyPr/>
                    <a:lstStyle/>
                    <a:p>
                      <a:pPr algn="ctr"/>
                      <a:r>
                        <a:rPr lang="fr-BE" dirty="0" smtClean="0"/>
                        <a:t>X</a:t>
                      </a:r>
                      <a:endParaRPr lang="fr-BE" dirty="0"/>
                    </a:p>
                  </a:txBody>
                  <a:tcPr/>
                </a:tc>
                <a:tc>
                  <a:txBody>
                    <a:bodyPr/>
                    <a:lstStyle/>
                    <a:p>
                      <a:pPr algn="ctr"/>
                      <a:endParaRPr lang="fr-BE"/>
                    </a:p>
                  </a:txBody>
                  <a:tcPr/>
                </a:tc>
                <a:extLst>
                  <a:ext uri="{0D108BD9-81ED-4DB2-BD59-A6C34878D82A}">
                    <a16:rowId xmlns:a16="http://schemas.microsoft.com/office/drawing/2014/main" val="2872650456"/>
                  </a:ext>
                </a:extLst>
              </a:tr>
              <a:tr h="335333">
                <a:tc>
                  <a:txBody>
                    <a:bodyPr/>
                    <a:lstStyle/>
                    <a:p>
                      <a:r>
                        <a:rPr lang="fr-BE" dirty="0" smtClean="0"/>
                        <a:t>Soft 2</a:t>
                      </a:r>
                      <a:endParaRPr lang="fr-BE" dirty="0"/>
                    </a:p>
                  </a:txBody>
                  <a:tcPr/>
                </a:tc>
                <a:tc>
                  <a:txBody>
                    <a:bodyPr/>
                    <a:lstStyle/>
                    <a:p>
                      <a:pPr algn="ctr"/>
                      <a:r>
                        <a:rPr lang="fr-BE" dirty="0" smtClean="0"/>
                        <a:t>X</a:t>
                      </a:r>
                      <a:endParaRPr lang="fr-BE" dirty="0"/>
                    </a:p>
                  </a:txBody>
                  <a:tcPr/>
                </a:tc>
                <a:tc>
                  <a:txBody>
                    <a:bodyPr/>
                    <a:lstStyle/>
                    <a:p>
                      <a:pPr algn="ctr"/>
                      <a:endParaRPr lang="fr-BE" dirty="0"/>
                    </a:p>
                  </a:txBody>
                  <a:tcPr/>
                </a:tc>
                <a:tc>
                  <a:txBody>
                    <a:bodyPr/>
                    <a:lstStyle/>
                    <a:p>
                      <a:pPr algn="ctr"/>
                      <a:endParaRPr lang="fr-BE" dirty="0"/>
                    </a:p>
                  </a:txBody>
                  <a:tcPr/>
                </a:tc>
                <a:tc>
                  <a:txBody>
                    <a:bodyPr/>
                    <a:lstStyle/>
                    <a:p>
                      <a:pPr algn="ctr"/>
                      <a:r>
                        <a:rPr lang="fr-BE" dirty="0" smtClean="0"/>
                        <a:t>X</a:t>
                      </a:r>
                      <a:endParaRPr lang="fr-BE" dirty="0"/>
                    </a:p>
                  </a:txBody>
                  <a:tcPr/>
                </a:tc>
                <a:extLst>
                  <a:ext uri="{0D108BD9-81ED-4DB2-BD59-A6C34878D82A}">
                    <a16:rowId xmlns:a16="http://schemas.microsoft.com/office/drawing/2014/main" val="2617895464"/>
                  </a:ext>
                </a:extLst>
              </a:tr>
              <a:tr h="335333">
                <a:tc>
                  <a:txBody>
                    <a:bodyPr/>
                    <a:lstStyle/>
                    <a:p>
                      <a:endParaRPr lang="fr-BE"/>
                    </a:p>
                  </a:txBody>
                  <a:tcPr/>
                </a:tc>
                <a:tc>
                  <a:txBody>
                    <a:bodyPr/>
                    <a:lstStyle/>
                    <a:p>
                      <a:endParaRPr lang="fr-BE"/>
                    </a:p>
                  </a:txBody>
                  <a:tcPr/>
                </a:tc>
                <a:tc>
                  <a:txBody>
                    <a:bodyPr/>
                    <a:lstStyle/>
                    <a:p>
                      <a:endParaRPr lang="fr-BE" dirty="0"/>
                    </a:p>
                  </a:txBody>
                  <a:tcPr/>
                </a:tc>
                <a:tc>
                  <a:txBody>
                    <a:bodyPr/>
                    <a:lstStyle/>
                    <a:p>
                      <a:endParaRPr lang="fr-BE"/>
                    </a:p>
                  </a:txBody>
                  <a:tcPr/>
                </a:tc>
                <a:tc>
                  <a:txBody>
                    <a:bodyPr/>
                    <a:lstStyle/>
                    <a:p>
                      <a:endParaRPr lang="fr-BE"/>
                    </a:p>
                  </a:txBody>
                  <a:tcPr/>
                </a:tc>
                <a:extLst>
                  <a:ext uri="{0D108BD9-81ED-4DB2-BD59-A6C34878D82A}">
                    <a16:rowId xmlns:a16="http://schemas.microsoft.com/office/drawing/2014/main" val="3216433895"/>
                  </a:ext>
                </a:extLst>
              </a:tr>
              <a:tr h="335333">
                <a:tc>
                  <a:txBody>
                    <a:bodyPr/>
                    <a:lstStyle/>
                    <a:p>
                      <a:endParaRPr lang="fr-BE" dirty="0"/>
                    </a:p>
                  </a:txBody>
                  <a:tcPr/>
                </a:tc>
                <a:tc>
                  <a:txBody>
                    <a:bodyPr/>
                    <a:lstStyle/>
                    <a:p>
                      <a:endParaRPr lang="fr-BE" dirty="0"/>
                    </a:p>
                  </a:txBody>
                  <a:tcPr/>
                </a:tc>
                <a:tc>
                  <a:txBody>
                    <a:bodyPr/>
                    <a:lstStyle/>
                    <a:p>
                      <a:endParaRPr lang="fr-BE" dirty="0"/>
                    </a:p>
                  </a:txBody>
                  <a:tcPr/>
                </a:tc>
                <a:tc>
                  <a:txBody>
                    <a:bodyPr/>
                    <a:lstStyle/>
                    <a:p>
                      <a:endParaRPr lang="fr-BE"/>
                    </a:p>
                  </a:txBody>
                  <a:tcPr/>
                </a:tc>
                <a:tc>
                  <a:txBody>
                    <a:bodyPr/>
                    <a:lstStyle/>
                    <a:p>
                      <a:endParaRPr lang="fr-BE" dirty="0"/>
                    </a:p>
                  </a:txBody>
                  <a:tcPr/>
                </a:tc>
                <a:extLst>
                  <a:ext uri="{0D108BD9-81ED-4DB2-BD59-A6C34878D82A}">
                    <a16:rowId xmlns:a16="http://schemas.microsoft.com/office/drawing/2014/main" val="3709512808"/>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3579829718"/>
              </p:ext>
            </p:extLst>
          </p:nvPr>
        </p:nvGraphicFramePr>
        <p:xfrm>
          <a:off x="750276" y="3727940"/>
          <a:ext cx="7567245" cy="2620105"/>
        </p:xfrm>
        <a:graphic>
          <a:graphicData uri="http://schemas.openxmlformats.org/drawingml/2006/table">
            <a:tbl>
              <a:tblPr firstRow="1" bandRow="1">
                <a:tableStyleId>{5C22544A-7EE6-4342-B048-85BDC9FD1C3A}</a:tableStyleId>
              </a:tblPr>
              <a:tblGrid>
                <a:gridCol w="1513449">
                  <a:extLst>
                    <a:ext uri="{9D8B030D-6E8A-4147-A177-3AD203B41FA5}">
                      <a16:colId xmlns:a16="http://schemas.microsoft.com/office/drawing/2014/main" val="3519155742"/>
                    </a:ext>
                  </a:extLst>
                </a:gridCol>
                <a:gridCol w="1513449">
                  <a:extLst>
                    <a:ext uri="{9D8B030D-6E8A-4147-A177-3AD203B41FA5}">
                      <a16:colId xmlns:a16="http://schemas.microsoft.com/office/drawing/2014/main" val="3172660167"/>
                    </a:ext>
                  </a:extLst>
                </a:gridCol>
                <a:gridCol w="1513449">
                  <a:extLst>
                    <a:ext uri="{9D8B030D-6E8A-4147-A177-3AD203B41FA5}">
                      <a16:colId xmlns:a16="http://schemas.microsoft.com/office/drawing/2014/main" val="187227816"/>
                    </a:ext>
                  </a:extLst>
                </a:gridCol>
                <a:gridCol w="1513449">
                  <a:extLst>
                    <a:ext uri="{9D8B030D-6E8A-4147-A177-3AD203B41FA5}">
                      <a16:colId xmlns:a16="http://schemas.microsoft.com/office/drawing/2014/main" val="2552758943"/>
                    </a:ext>
                  </a:extLst>
                </a:gridCol>
                <a:gridCol w="1513449">
                  <a:extLst>
                    <a:ext uri="{9D8B030D-6E8A-4147-A177-3AD203B41FA5}">
                      <a16:colId xmlns:a16="http://schemas.microsoft.com/office/drawing/2014/main" val="587778444"/>
                    </a:ext>
                  </a:extLst>
                </a:gridCol>
              </a:tblGrid>
              <a:tr h="999193">
                <a:tc>
                  <a:txBody>
                    <a:bodyPr/>
                    <a:lstStyle/>
                    <a:p>
                      <a:r>
                        <a:rPr lang="fr-BE" dirty="0" smtClean="0"/>
                        <a:t>Dentiste</a:t>
                      </a:r>
                      <a:endParaRPr lang="fr-BE"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dirty="0" err="1" smtClean="0"/>
                        <a:t>MyCareNet</a:t>
                      </a:r>
                      <a:endParaRPr lang="fr-BE" dirty="0" smtClean="0"/>
                    </a:p>
                    <a:p>
                      <a:r>
                        <a:rPr lang="fr-BE" dirty="0" smtClean="0"/>
                        <a:t>Assurabilité</a:t>
                      </a:r>
                      <a:endParaRPr lang="fr-BE" dirty="0"/>
                    </a:p>
                  </a:txBody>
                  <a:tcPr/>
                </a:tc>
                <a:tc>
                  <a:txBody>
                    <a:bodyPr/>
                    <a:lstStyle/>
                    <a:p>
                      <a:r>
                        <a:rPr lang="fr-BE" dirty="0" smtClean="0"/>
                        <a:t>…</a:t>
                      </a:r>
                      <a:endParaRPr lang="fr-BE" dirty="0"/>
                    </a:p>
                  </a:txBody>
                  <a:tcPr/>
                </a:tc>
                <a:tc>
                  <a:txBody>
                    <a:bodyPr/>
                    <a:lstStyle/>
                    <a:p>
                      <a:endParaRPr lang="fr-BE"/>
                    </a:p>
                  </a:txBody>
                  <a:tcPr/>
                </a:tc>
                <a:tc>
                  <a:txBody>
                    <a:bodyPr/>
                    <a:lstStyle/>
                    <a:p>
                      <a:endParaRPr lang="fr-BE" dirty="0"/>
                    </a:p>
                  </a:txBody>
                  <a:tcPr/>
                </a:tc>
                <a:extLst>
                  <a:ext uri="{0D108BD9-81ED-4DB2-BD59-A6C34878D82A}">
                    <a16:rowId xmlns:a16="http://schemas.microsoft.com/office/drawing/2014/main" val="2413598378"/>
                  </a:ext>
                </a:extLst>
              </a:tr>
              <a:tr h="405228">
                <a:tc>
                  <a:txBody>
                    <a:bodyPr/>
                    <a:lstStyle/>
                    <a:p>
                      <a:r>
                        <a:rPr lang="fr-BE" dirty="0" smtClean="0"/>
                        <a:t>Soft 1</a:t>
                      </a:r>
                      <a:endParaRPr lang="fr-BE" dirty="0"/>
                    </a:p>
                  </a:txBody>
                  <a:tcPr/>
                </a:tc>
                <a:tc>
                  <a:txBody>
                    <a:bodyPr/>
                    <a:lstStyle/>
                    <a:p>
                      <a:pPr algn="ctr"/>
                      <a:r>
                        <a:rPr lang="fr-BE" dirty="0" smtClean="0"/>
                        <a:t>X</a:t>
                      </a:r>
                      <a:endParaRPr lang="fr-BE" dirty="0"/>
                    </a:p>
                  </a:txBody>
                  <a:tcPr/>
                </a:tc>
                <a:tc>
                  <a:txBody>
                    <a:bodyPr/>
                    <a:lstStyle/>
                    <a:p>
                      <a:pPr algn="ctr"/>
                      <a:r>
                        <a:rPr lang="fr-BE" dirty="0" smtClean="0"/>
                        <a:t>X</a:t>
                      </a:r>
                      <a:endParaRPr lang="fr-BE" dirty="0"/>
                    </a:p>
                  </a:txBody>
                  <a:tcPr/>
                </a:tc>
                <a:tc>
                  <a:txBody>
                    <a:bodyPr/>
                    <a:lstStyle/>
                    <a:p>
                      <a:pPr algn="ctr"/>
                      <a:r>
                        <a:rPr lang="fr-BE" dirty="0" smtClean="0"/>
                        <a:t>X</a:t>
                      </a:r>
                      <a:endParaRPr lang="fr-BE" dirty="0"/>
                    </a:p>
                  </a:txBody>
                  <a:tcPr/>
                </a:tc>
                <a:tc>
                  <a:txBody>
                    <a:bodyPr/>
                    <a:lstStyle/>
                    <a:p>
                      <a:pPr algn="ctr"/>
                      <a:endParaRPr lang="fr-BE"/>
                    </a:p>
                  </a:txBody>
                  <a:tcPr/>
                </a:tc>
                <a:extLst>
                  <a:ext uri="{0D108BD9-81ED-4DB2-BD59-A6C34878D82A}">
                    <a16:rowId xmlns:a16="http://schemas.microsoft.com/office/drawing/2014/main" val="2872650456"/>
                  </a:ext>
                </a:extLst>
              </a:tr>
              <a:tr h="405228">
                <a:tc>
                  <a:txBody>
                    <a:bodyPr/>
                    <a:lstStyle/>
                    <a:p>
                      <a:r>
                        <a:rPr lang="fr-BE" dirty="0" smtClean="0"/>
                        <a:t>Soft 2</a:t>
                      </a:r>
                      <a:endParaRPr lang="fr-BE" dirty="0"/>
                    </a:p>
                  </a:txBody>
                  <a:tcPr/>
                </a:tc>
                <a:tc>
                  <a:txBody>
                    <a:bodyPr/>
                    <a:lstStyle/>
                    <a:p>
                      <a:pPr algn="ctr"/>
                      <a:r>
                        <a:rPr lang="fr-BE" dirty="0" smtClean="0"/>
                        <a:t>X</a:t>
                      </a:r>
                      <a:endParaRPr lang="fr-BE" dirty="0"/>
                    </a:p>
                  </a:txBody>
                  <a:tcPr/>
                </a:tc>
                <a:tc>
                  <a:txBody>
                    <a:bodyPr/>
                    <a:lstStyle/>
                    <a:p>
                      <a:pPr algn="ctr"/>
                      <a:endParaRPr lang="fr-BE" dirty="0"/>
                    </a:p>
                  </a:txBody>
                  <a:tcPr/>
                </a:tc>
                <a:tc>
                  <a:txBody>
                    <a:bodyPr/>
                    <a:lstStyle/>
                    <a:p>
                      <a:pPr algn="ctr"/>
                      <a:r>
                        <a:rPr lang="fr-BE" dirty="0" smtClean="0"/>
                        <a:t>X</a:t>
                      </a:r>
                      <a:endParaRPr lang="fr-BE" dirty="0"/>
                    </a:p>
                  </a:txBody>
                  <a:tcPr/>
                </a:tc>
                <a:tc>
                  <a:txBody>
                    <a:bodyPr/>
                    <a:lstStyle/>
                    <a:p>
                      <a:pPr algn="ctr"/>
                      <a:endParaRPr lang="fr-BE" dirty="0"/>
                    </a:p>
                  </a:txBody>
                  <a:tcPr/>
                </a:tc>
                <a:extLst>
                  <a:ext uri="{0D108BD9-81ED-4DB2-BD59-A6C34878D82A}">
                    <a16:rowId xmlns:a16="http://schemas.microsoft.com/office/drawing/2014/main" val="2617895464"/>
                  </a:ext>
                </a:extLst>
              </a:tr>
              <a:tr h="405228">
                <a:tc>
                  <a:txBody>
                    <a:bodyPr/>
                    <a:lstStyle/>
                    <a:p>
                      <a:endParaRPr lang="fr-BE"/>
                    </a:p>
                  </a:txBody>
                  <a:tcPr/>
                </a:tc>
                <a:tc>
                  <a:txBody>
                    <a:bodyPr/>
                    <a:lstStyle/>
                    <a:p>
                      <a:endParaRPr lang="fr-BE"/>
                    </a:p>
                  </a:txBody>
                  <a:tcPr/>
                </a:tc>
                <a:tc>
                  <a:txBody>
                    <a:bodyPr/>
                    <a:lstStyle/>
                    <a:p>
                      <a:endParaRPr lang="fr-BE" dirty="0"/>
                    </a:p>
                  </a:txBody>
                  <a:tcPr/>
                </a:tc>
                <a:tc>
                  <a:txBody>
                    <a:bodyPr/>
                    <a:lstStyle/>
                    <a:p>
                      <a:endParaRPr lang="fr-BE"/>
                    </a:p>
                  </a:txBody>
                  <a:tcPr/>
                </a:tc>
                <a:tc>
                  <a:txBody>
                    <a:bodyPr/>
                    <a:lstStyle/>
                    <a:p>
                      <a:endParaRPr lang="fr-BE"/>
                    </a:p>
                  </a:txBody>
                  <a:tcPr/>
                </a:tc>
                <a:extLst>
                  <a:ext uri="{0D108BD9-81ED-4DB2-BD59-A6C34878D82A}">
                    <a16:rowId xmlns:a16="http://schemas.microsoft.com/office/drawing/2014/main" val="3216433895"/>
                  </a:ext>
                </a:extLst>
              </a:tr>
              <a:tr h="405228">
                <a:tc>
                  <a:txBody>
                    <a:bodyPr/>
                    <a:lstStyle/>
                    <a:p>
                      <a:endParaRPr lang="fr-BE" dirty="0"/>
                    </a:p>
                  </a:txBody>
                  <a:tcPr/>
                </a:tc>
                <a:tc>
                  <a:txBody>
                    <a:bodyPr/>
                    <a:lstStyle/>
                    <a:p>
                      <a:endParaRPr lang="fr-BE" dirty="0"/>
                    </a:p>
                  </a:txBody>
                  <a:tcPr/>
                </a:tc>
                <a:tc>
                  <a:txBody>
                    <a:bodyPr/>
                    <a:lstStyle/>
                    <a:p>
                      <a:endParaRPr lang="fr-BE" dirty="0"/>
                    </a:p>
                  </a:txBody>
                  <a:tcPr/>
                </a:tc>
                <a:tc>
                  <a:txBody>
                    <a:bodyPr/>
                    <a:lstStyle/>
                    <a:p>
                      <a:endParaRPr lang="fr-BE"/>
                    </a:p>
                  </a:txBody>
                  <a:tcPr/>
                </a:tc>
                <a:tc>
                  <a:txBody>
                    <a:bodyPr/>
                    <a:lstStyle/>
                    <a:p>
                      <a:endParaRPr lang="fr-BE" dirty="0"/>
                    </a:p>
                  </a:txBody>
                  <a:tcPr/>
                </a:tc>
                <a:extLst>
                  <a:ext uri="{0D108BD9-81ED-4DB2-BD59-A6C34878D82A}">
                    <a16:rowId xmlns:a16="http://schemas.microsoft.com/office/drawing/2014/main" val="3709512808"/>
                  </a:ext>
                </a:extLst>
              </a:tr>
            </a:tbl>
          </a:graphicData>
        </a:graphic>
      </p:graphicFrame>
    </p:spTree>
    <p:extLst>
      <p:ext uri="{BB962C8B-B14F-4D97-AF65-F5344CB8AC3E}">
        <p14:creationId xmlns:p14="http://schemas.microsoft.com/office/powerpoint/2010/main" val="3842629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fr-BE" sz="3200" b="1" cap="none" dirty="0" smtClean="0">
                <a:solidFill>
                  <a:srgbClr val="C00000"/>
                </a:solidFill>
              </a:rPr>
              <a:t/>
            </a:r>
            <a:br>
              <a:rPr lang="fr-BE" sz="3200" b="1" cap="none" dirty="0" smtClean="0">
                <a:solidFill>
                  <a:srgbClr val="C00000"/>
                </a:solidFill>
              </a:rPr>
            </a:br>
            <a:r>
              <a:rPr lang="fr-BE" sz="3200" b="1" cap="none" dirty="0" err="1" smtClean="0">
                <a:solidFill>
                  <a:srgbClr val="C00000"/>
                </a:solidFill>
              </a:rPr>
              <a:t>Verloop</a:t>
            </a:r>
            <a:r>
              <a:rPr lang="fr-BE" sz="3200" b="1" cap="none" dirty="0" smtClean="0">
                <a:solidFill>
                  <a:srgbClr val="C00000"/>
                </a:solidFill>
              </a:rPr>
              <a:t> van de </a:t>
            </a:r>
            <a:r>
              <a:rPr lang="fr-BE" sz="3200" b="1" cap="none" dirty="0" err="1" smtClean="0">
                <a:solidFill>
                  <a:srgbClr val="C00000"/>
                </a:solidFill>
              </a:rPr>
              <a:t>procedures</a:t>
            </a:r>
            <a:r>
              <a:rPr lang="fr-BE" sz="3200" b="1" cap="none" dirty="0" smtClean="0">
                <a:solidFill>
                  <a:srgbClr val="C00000"/>
                </a:solidFill>
              </a:rPr>
              <a:t/>
            </a:r>
            <a:br>
              <a:rPr lang="fr-BE" sz="3200" b="1" cap="none" dirty="0" smtClean="0">
                <a:solidFill>
                  <a:srgbClr val="C00000"/>
                </a:solidFill>
              </a:rPr>
            </a:br>
            <a:r>
              <a:rPr lang="fr-BE" sz="3200" b="1" cap="none" dirty="0" smtClean="0">
                <a:solidFill>
                  <a:srgbClr val="C00000"/>
                </a:solidFill>
              </a:rPr>
              <a:t/>
            </a:r>
            <a:br>
              <a:rPr lang="fr-BE" sz="3200" b="1" cap="none" dirty="0" smtClean="0">
                <a:solidFill>
                  <a:srgbClr val="C00000"/>
                </a:solidFill>
              </a:rPr>
            </a:br>
            <a:r>
              <a:rPr lang="fr-BE" sz="3200" b="1" cap="none" dirty="0" err="1" smtClean="0">
                <a:solidFill>
                  <a:srgbClr val="3E6E5A"/>
                </a:solidFill>
              </a:rPr>
              <a:t>eHealth</a:t>
            </a:r>
            <a:r>
              <a:rPr lang="fr-BE" sz="3200" b="1" cap="none" dirty="0" smtClean="0">
                <a:solidFill>
                  <a:srgbClr val="3E6E5A"/>
                </a:solidFill>
              </a:rPr>
              <a:t> - 29.06.2017</a:t>
            </a:r>
            <a:br>
              <a:rPr lang="fr-BE" sz="3200" b="1" cap="none" dirty="0" smtClean="0">
                <a:solidFill>
                  <a:srgbClr val="3E6E5A"/>
                </a:solidFill>
              </a:rPr>
            </a:br>
            <a:r>
              <a:rPr lang="fr-BE" sz="3200" b="1" cap="none" dirty="0" smtClean="0">
                <a:solidFill>
                  <a:srgbClr val="3E6E5A"/>
                </a:solidFill>
              </a:rPr>
              <a:t/>
            </a:r>
            <a:br>
              <a:rPr lang="fr-BE" sz="3200" b="1" cap="none" dirty="0" smtClean="0">
                <a:solidFill>
                  <a:srgbClr val="3E6E5A"/>
                </a:solidFill>
              </a:rPr>
            </a:br>
            <a:r>
              <a:rPr lang="fr-BE" sz="3200" b="1" cap="none" dirty="0" err="1" smtClean="0">
                <a:solidFill>
                  <a:srgbClr val="3E6E5A"/>
                </a:solidFill>
              </a:rPr>
              <a:t>ProRec</a:t>
            </a:r>
            <a:r>
              <a:rPr lang="fr-BE" sz="3200" b="1" cap="none" dirty="0" smtClean="0">
                <a:solidFill>
                  <a:srgbClr val="3E6E5A"/>
                </a:solidFill>
              </a:rPr>
              <a:t> / </a:t>
            </a:r>
            <a:r>
              <a:rPr lang="fr-BE" sz="3200" b="1" cap="none" dirty="0" err="1" smtClean="0">
                <a:solidFill>
                  <a:srgbClr val="3E6E5A"/>
                </a:solidFill>
              </a:rPr>
              <a:t>Agoria</a:t>
            </a:r>
            <a:endParaRPr lang="fr-BE" sz="3200" b="1" cap="none" dirty="0">
              <a:solidFill>
                <a:srgbClr val="3E6E5A"/>
              </a:solidFill>
            </a:endParaRPr>
          </a:p>
        </p:txBody>
      </p:sp>
      <p:sp>
        <p:nvSpPr>
          <p:cNvPr id="3" name="TextBox 12"/>
          <p:cNvSpPr txBox="1">
            <a:spLocks noChangeArrowheads="1"/>
          </p:cNvSpPr>
          <p:nvPr/>
        </p:nvSpPr>
        <p:spPr bwMode="auto">
          <a:xfrm>
            <a:off x="4660900" y="3619500"/>
            <a:ext cx="3887788"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defRPr/>
            </a:pPr>
            <a:endParaRPr lang="fr-BE" altLang="en-US" sz="1600" dirty="0" smtClean="0">
              <a:solidFill>
                <a:srgbClr val="0D0D0D"/>
              </a:solidFill>
              <a:cs typeface="Arial" pitchFamily="34" charset="0"/>
            </a:endParaRPr>
          </a:p>
          <a:p>
            <a:pPr>
              <a:defRPr/>
            </a:pPr>
            <a:endParaRPr lang="fr-BE" altLang="en-US" sz="1600" dirty="0" smtClean="0">
              <a:solidFill>
                <a:srgbClr val="0D0D0D"/>
              </a:solidFill>
              <a:cs typeface="Arial" pitchFamily="34" charset="0"/>
            </a:endParaRPr>
          </a:p>
          <a:p>
            <a:pPr>
              <a:defRPr/>
            </a:pPr>
            <a:endParaRPr lang="fr-BE" altLang="en-US" sz="1600" dirty="0" smtClean="0">
              <a:solidFill>
                <a:srgbClr val="0D0D0D"/>
              </a:solidFill>
              <a:cs typeface="Arial" pitchFamily="34" charset="0"/>
            </a:endParaRPr>
          </a:p>
          <a:p>
            <a:pPr>
              <a:defRPr/>
            </a:pPr>
            <a:endParaRPr lang="fr-BE" altLang="en-US" sz="1600" dirty="0" smtClean="0">
              <a:solidFill>
                <a:srgbClr val="0D0D0D"/>
              </a:solidFill>
              <a:cs typeface="Arial" pitchFamily="34" charset="0"/>
            </a:endParaRPr>
          </a:p>
          <a:p>
            <a:pPr>
              <a:defRPr/>
            </a:pPr>
            <a:endParaRPr lang="fr-BE" altLang="en-US" sz="1600" dirty="0" smtClean="0">
              <a:cs typeface="Arial" pitchFamily="34" charset="0"/>
            </a:endParaRPr>
          </a:p>
        </p:txBody>
      </p:sp>
      <p:grpSp>
        <p:nvGrpSpPr>
          <p:cNvPr id="4" name="Group 11"/>
          <p:cNvGrpSpPr>
            <a:grpSpLocks/>
          </p:cNvGrpSpPr>
          <p:nvPr/>
        </p:nvGrpSpPr>
        <p:grpSpPr bwMode="auto">
          <a:xfrm>
            <a:off x="4279900" y="3619502"/>
            <a:ext cx="4268788" cy="1631216"/>
            <a:chOff x="4406900" y="2676525"/>
            <a:chExt cx="4268788" cy="1631945"/>
          </a:xfrm>
        </p:grpSpPr>
        <p:pic>
          <p:nvPicPr>
            <p:cNvPr id="5" name="Picture 10"/>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406900" y="3629091"/>
              <a:ext cx="380943" cy="390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12"/>
            <p:cNvSpPr txBox="1">
              <a:spLocks noChangeArrowheads="1"/>
            </p:cNvSpPr>
            <p:nvPr userDrawn="1"/>
          </p:nvSpPr>
          <p:spPr bwMode="auto">
            <a:xfrm>
              <a:off x="4787900" y="2676525"/>
              <a:ext cx="3887788" cy="1631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defRPr/>
              </a:pPr>
              <a:endParaRPr lang="fr-BE" altLang="en-US" sz="1600" dirty="0" smtClean="0">
                <a:solidFill>
                  <a:srgbClr val="0D0D0D"/>
                </a:solidFill>
                <a:cs typeface="Arial" pitchFamily="34" charset="0"/>
              </a:endParaRPr>
            </a:p>
            <a:p>
              <a:pPr>
                <a:defRPr/>
              </a:pPr>
              <a:endParaRPr lang="fr-BE" altLang="en-US" sz="1600" dirty="0" smtClean="0">
                <a:solidFill>
                  <a:srgbClr val="0D0D0D"/>
                </a:solidFill>
                <a:cs typeface="Arial" pitchFamily="34" charset="0"/>
              </a:endParaRPr>
            </a:p>
            <a:p>
              <a:pPr>
                <a:defRPr/>
              </a:pPr>
              <a:endParaRPr lang="fr-BE" altLang="en-US" sz="1600" dirty="0" smtClean="0">
                <a:solidFill>
                  <a:srgbClr val="0D0D0D"/>
                </a:solidFill>
                <a:cs typeface="Arial" pitchFamily="34" charset="0"/>
              </a:endParaRPr>
            </a:p>
            <a:p>
              <a:pPr>
                <a:defRPr/>
              </a:pPr>
              <a:endParaRPr lang="fr-BE" altLang="en-US" sz="1600" dirty="0" smtClean="0">
                <a:solidFill>
                  <a:srgbClr val="0D0D0D"/>
                </a:solidFill>
                <a:cs typeface="Arial" pitchFamily="34" charset="0"/>
              </a:endParaRPr>
            </a:p>
            <a:p>
              <a:pPr marL="45720" indent="0">
                <a:buNone/>
              </a:pPr>
              <a:r>
                <a:rPr lang="nl-BE" sz="1600" dirty="0"/>
                <a:t>pascal.coorevits@ugent.be </a:t>
              </a:r>
            </a:p>
            <a:p>
              <a:pPr>
                <a:defRPr/>
              </a:pPr>
              <a:endParaRPr lang="fr-BE" altLang="en-US" sz="1600" dirty="0" smtClean="0">
                <a:cs typeface="Arial" pitchFamily="34" charset="0"/>
                <a:sym typeface="Arial" pitchFamily="34" charset="0"/>
              </a:endParaRPr>
            </a:p>
          </p:txBody>
        </p:sp>
      </p:grpSp>
    </p:spTree>
    <p:extLst>
      <p:ext uri="{BB962C8B-B14F-4D97-AF65-F5344CB8AC3E}">
        <p14:creationId xmlns:p14="http://schemas.microsoft.com/office/powerpoint/2010/main" val="41097540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nl-BE" smtClean="0"/>
              <a:t>Fases</a:t>
            </a:r>
            <a:endParaRPr lang="nl-BE" dirty="0"/>
          </a:p>
        </p:txBody>
      </p:sp>
      <p:sp>
        <p:nvSpPr>
          <p:cNvPr id="2" name="Content Placeholder 1"/>
          <p:cNvSpPr>
            <a:spLocks noGrp="1"/>
          </p:cNvSpPr>
          <p:nvPr>
            <p:ph idx="1"/>
          </p:nvPr>
        </p:nvSpPr>
        <p:spPr/>
        <p:txBody>
          <a:bodyPr/>
          <a:lstStyle/>
          <a:p>
            <a:r>
              <a:rPr lang="nl-BE" smtClean="0"/>
              <a:t>Fase 1: Opstellen van gedetailleerde documentatie van de criteria</a:t>
            </a:r>
          </a:p>
          <a:p>
            <a:endParaRPr lang="nl-BE" smtClean="0"/>
          </a:p>
          <a:p>
            <a:r>
              <a:rPr lang="nl-BE" smtClean="0"/>
              <a:t>Fase 2: Opstellen van documentatie m.b.t. tests, testpopulatie, exportbestanden en testscenario’s</a:t>
            </a:r>
          </a:p>
          <a:p>
            <a:endParaRPr lang="nl-BE" smtClean="0"/>
          </a:p>
          <a:p>
            <a:r>
              <a:rPr lang="nl-BE" smtClean="0"/>
              <a:t>Fase 3: Organisatie van de tests en evaluatie van de softwarepakketten</a:t>
            </a:r>
          </a:p>
          <a:p>
            <a:endParaRPr lang="nl-BE" dirty="0"/>
          </a:p>
        </p:txBody>
      </p:sp>
      <p:sp>
        <p:nvSpPr>
          <p:cNvPr id="6" name="Date Placeholder 5"/>
          <p:cNvSpPr>
            <a:spLocks noGrp="1"/>
          </p:cNvSpPr>
          <p:nvPr>
            <p:ph type="dt" sz="half" idx="10"/>
          </p:nvPr>
        </p:nvSpPr>
        <p:spPr/>
        <p:txBody>
          <a:bodyPr/>
          <a:lstStyle/>
          <a:p>
            <a:pPr>
              <a:defRPr/>
            </a:pPr>
            <a:r>
              <a:rPr lang="nl-BE" smtClean="0"/>
              <a:t>29/06/2017</a:t>
            </a:r>
            <a:endParaRPr lang="en-US" dirty="0"/>
          </a:p>
        </p:txBody>
      </p:sp>
      <p:sp>
        <p:nvSpPr>
          <p:cNvPr id="7" name="Slide Number Placeholder 6"/>
          <p:cNvSpPr>
            <a:spLocks noGrp="1"/>
          </p:cNvSpPr>
          <p:nvPr>
            <p:ph type="sldNum" sz="quarter" idx="12"/>
          </p:nvPr>
        </p:nvSpPr>
        <p:spPr/>
        <p:txBody>
          <a:bodyPr/>
          <a:lstStyle/>
          <a:p>
            <a:pPr>
              <a:defRPr/>
            </a:pPr>
            <a:fld id="{47356A36-FB20-481F-ADDA-2C00D2E0A77A}" type="slidenum">
              <a:rPr lang="en-US" smtClean="0"/>
              <a:pPr>
                <a:defRPr/>
              </a:pPr>
              <a:t>13</a:t>
            </a:fld>
            <a:endParaRPr lang="en-US" dirty="0"/>
          </a:p>
        </p:txBody>
      </p:sp>
    </p:spTree>
    <p:extLst>
      <p:ext uri="{BB962C8B-B14F-4D97-AF65-F5344CB8AC3E}">
        <p14:creationId xmlns:p14="http://schemas.microsoft.com/office/powerpoint/2010/main" val="1672338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nl-BE" dirty="0" smtClean="0"/>
              <a:t>“C” en “AE + N” criteria</a:t>
            </a:r>
          </a:p>
          <a:p>
            <a:endParaRPr lang="nl-BE" dirty="0" smtClean="0"/>
          </a:p>
          <a:p>
            <a:r>
              <a:rPr lang="nl-BE" dirty="0" smtClean="0"/>
              <a:t>Vragen</a:t>
            </a:r>
          </a:p>
          <a:p>
            <a:endParaRPr lang="nl-BE" dirty="0" smtClean="0"/>
          </a:p>
          <a:p>
            <a:r>
              <a:rPr lang="nl-BE" dirty="0" smtClean="0"/>
              <a:t>Antwoorden</a:t>
            </a:r>
          </a:p>
          <a:p>
            <a:endParaRPr lang="nl-BE" dirty="0" smtClean="0"/>
          </a:p>
          <a:p>
            <a:r>
              <a:rPr lang="nl-BE" dirty="0" smtClean="0"/>
              <a:t>Interpretatie</a:t>
            </a:r>
          </a:p>
          <a:p>
            <a:endParaRPr lang="nl-BE" dirty="0" smtClean="0"/>
          </a:p>
          <a:p>
            <a:r>
              <a:rPr lang="nl-BE" dirty="0" smtClean="0"/>
              <a:t>Validatie </a:t>
            </a:r>
          </a:p>
          <a:p>
            <a:endParaRPr lang="nl-BE" dirty="0"/>
          </a:p>
        </p:txBody>
      </p:sp>
      <p:sp>
        <p:nvSpPr>
          <p:cNvPr id="3" name="Title 2"/>
          <p:cNvSpPr>
            <a:spLocks noGrp="1"/>
          </p:cNvSpPr>
          <p:nvPr>
            <p:ph type="title"/>
          </p:nvPr>
        </p:nvSpPr>
        <p:spPr/>
        <p:txBody>
          <a:bodyPr/>
          <a:lstStyle/>
          <a:p>
            <a:r>
              <a:rPr lang="nl-BE" dirty="0"/>
              <a:t>D</a:t>
            </a:r>
            <a:r>
              <a:rPr lang="nl-BE" dirty="0" smtClean="0"/>
              <a:t>ocumentatie criteria</a:t>
            </a:r>
            <a:endParaRPr lang="nl-BE" dirty="0"/>
          </a:p>
        </p:txBody>
      </p:sp>
      <p:sp>
        <p:nvSpPr>
          <p:cNvPr id="4" name="Date Placeholder 3"/>
          <p:cNvSpPr>
            <a:spLocks noGrp="1"/>
          </p:cNvSpPr>
          <p:nvPr>
            <p:ph type="dt" sz="half" idx="10"/>
          </p:nvPr>
        </p:nvSpPr>
        <p:spPr/>
        <p:txBody>
          <a:bodyPr/>
          <a:lstStyle/>
          <a:p>
            <a:pPr>
              <a:defRPr/>
            </a:pPr>
            <a:r>
              <a:rPr lang="nl-BE" smtClean="0"/>
              <a:t>29/06/2017</a:t>
            </a:r>
            <a:endParaRPr lang="en-US" dirty="0"/>
          </a:p>
        </p:txBody>
      </p:sp>
      <p:sp>
        <p:nvSpPr>
          <p:cNvPr id="5" name="Slide Number Placeholder 4"/>
          <p:cNvSpPr>
            <a:spLocks noGrp="1"/>
          </p:cNvSpPr>
          <p:nvPr>
            <p:ph type="sldNum" sz="quarter" idx="12"/>
          </p:nvPr>
        </p:nvSpPr>
        <p:spPr/>
        <p:txBody>
          <a:bodyPr/>
          <a:lstStyle/>
          <a:p>
            <a:pPr>
              <a:defRPr/>
            </a:pPr>
            <a:fld id="{47356A36-FB20-481F-ADDA-2C00D2E0A77A}" type="slidenum">
              <a:rPr lang="en-US" smtClean="0"/>
              <a:pPr>
                <a:defRPr/>
              </a:pPr>
              <a:t>14</a:t>
            </a:fld>
            <a:endParaRPr lang="en-US" dirty="0"/>
          </a:p>
        </p:txBody>
      </p:sp>
    </p:spTree>
    <p:extLst>
      <p:ext uri="{BB962C8B-B14F-4D97-AF65-F5344CB8AC3E}">
        <p14:creationId xmlns:p14="http://schemas.microsoft.com/office/powerpoint/2010/main" val="1774796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nl-BE" dirty="0" smtClean="0"/>
              <a:t>Testpopulatie </a:t>
            </a:r>
          </a:p>
          <a:p>
            <a:pPr lvl="1"/>
            <a:r>
              <a:rPr lang="nl-BE" dirty="0" smtClean="0"/>
              <a:t>eigen patiënten </a:t>
            </a:r>
          </a:p>
          <a:p>
            <a:pPr lvl="1"/>
            <a:r>
              <a:rPr lang="nl-BE" dirty="0" smtClean="0"/>
              <a:t>fictieve patiënten </a:t>
            </a:r>
            <a:endParaRPr lang="nl-BE" dirty="0"/>
          </a:p>
          <a:p>
            <a:pPr lvl="1"/>
            <a:r>
              <a:rPr lang="nl-BE" dirty="0"/>
              <a:t>f</a:t>
            </a:r>
            <a:r>
              <a:rPr lang="nl-BE" dirty="0" smtClean="0"/>
              <a:t>ictieve gebruikers</a:t>
            </a:r>
            <a:endParaRPr lang="nl-BE" dirty="0"/>
          </a:p>
          <a:p>
            <a:endParaRPr lang="nl-BE" dirty="0" smtClean="0"/>
          </a:p>
          <a:p>
            <a:r>
              <a:rPr lang="nl-BE" dirty="0" smtClean="0"/>
              <a:t>Testbestanden</a:t>
            </a:r>
          </a:p>
          <a:p>
            <a:pPr lvl="1"/>
            <a:r>
              <a:rPr lang="nl-BE" dirty="0"/>
              <a:t>b</a:t>
            </a:r>
            <a:r>
              <a:rPr lang="nl-BE" dirty="0" smtClean="0"/>
              <a:t>v. definitie exportbestanden</a:t>
            </a:r>
          </a:p>
          <a:p>
            <a:endParaRPr lang="nl-BE" dirty="0" smtClean="0"/>
          </a:p>
          <a:p>
            <a:r>
              <a:rPr lang="nl-BE" dirty="0" smtClean="0"/>
              <a:t>Verwijzen naar technische documentatie</a:t>
            </a:r>
          </a:p>
          <a:p>
            <a:endParaRPr lang="nl-BE" dirty="0"/>
          </a:p>
        </p:txBody>
      </p:sp>
      <p:sp>
        <p:nvSpPr>
          <p:cNvPr id="3" name="Title 2"/>
          <p:cNvSpPr>
            <a:spLocks noGrp="1"/>
          </p:cNvSpPr>
          <p:nvPr>
            <p:ph type="title"/>
          </p:nvPr>
        </p:nvSpPr>
        <p:spPr/>
        <p:txBody>
          <a:bodyPr/>
          <a:lstStyle/>
          <a:p>
            <a:r>
              <a:rPr lang="nl-BE" dirty="0" smtClean="0"/>
              <a:t>Andere documentatie </a:t>
            </a:r>
            <a:endParaRPr lang="nl-BE" dirty="0"/>
          </a:p>
        </p:txBody>
      </p:sp>
      <p:sp>
        <p:nvSpPr>
          <p:cNvPr id="4" name="Date Placeholder 3"/>
          <p:cNvSpPr>
            <a:spLocks noGrp="1"/>
          </p:cNvSpPr>
          <p:nvPr>
            <p:ph type="dt" sz="half" idx="10"/>
          </p:nvPr>
        </p:nvSpPr>
        <p:spPr/>
        <p:txBody>
          <a:bodyPr/>
          <a:lstStyle/>
          <a:p>
            <a:pPr>
              <a:defRPr/>
            </a:pPr>
            <a:r>
              <a:rPr lang="nl-BE" smtClean="0"/>
              <a:t>29/06/2017</a:t>
            </a:r>
            <a:endParaRPr lang="en-US" dirty="0"/>
          </a:p>
        </p:txBody>
      </p:sp>
      <p:sp>
        <p:nvSpPr>
          <p:cNvPr id="5" name="Slide Number Placeholder 4"/>
          <p:cNvSpPr>
            <a:spLocks noGrp="1"/>
          </p:cNvSpPr>
          <p:nvPr>
            <p:ph type="sldNum" sz="quarter" idx="12"/>
          </p:nvPr>
        </p:nvSpPr>
        <p:spPr/>
        <p:txBody>
          <a:bodyPr/>
          <a:lstStyle/>
          <a:p>
            <a:pPr>
              <a:defRPr/>
            </a:pPr>
            <a:fld id="{47356A36-FB20-481F-ADDA-2C00D2E0A77A}" type="slidenum">
              <a:rPr lang="en-US" smtClean="0"/>
              <a:pPr>
                <a:defRPr/>
              </a:pPr>
              <a:t>15</a:t>
            </a:fld>
            <a:endParaRPr lang="en-US" dirty="0"/>
          </a:p>
        </p:txBody>
      </p:sp>
    </p:spTree>
    <p:extLst>
      <p:ext uri="{BB962C8B-B14F-4D97-AF65-F5344CB8AC3E}">
        <p14:creationId xmlns:p14="http://schemas.microsoft.com/office/powerpoint/2010/main" val="3017492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nl-BE" dirty="0" smtClean="0"/>
              <a:t>Real-life scenario’s</a:t>
            </a:r>
          </a:p>
          <a:p>
            <a:endParaRPr lang="nl-BE" dirty="0" smtClean="0"/>
          </a:p>
          <a:p>
            <a:r>
              <a:rPr lang="nl-BE" dirty="0" smtClean="0"/>
              <a:t>Eigen patiënten + testpatiënten</a:t>
            </a:r>
          </a:p>
          <a:p>
            <a:endParaRPr lang="nl-BE" dirty="0" smtClean="0"/>
          </a:p>
          <a:p>
            <a:r>
              <a:rPr lang="nl-BE" dirty="0" smtClean="0"/>
              <a:t>Scenario </a:t>
            </a:r>
            <a:r>
              <a:rPr lang="nl-BE" dirty="0" smtClean="0">
                <a:sym typeface="Wingdings" panose="05000000000000000000" pitchFamily="2" charset="2"/>
              </a:rPr>
              <a:t> scripts  C en/of AE criteria</a:t>
            </a:r>
          </a:p>
          <a:p>
            <a:endParaRPr lang="nl-BE" dirty="0" smtClean="0">
              <a:sym typeface="Wingdings" panose="05000000000000000000" pitchFamily="2" charset="2"/>
            </a:endParaRPr>
          </a:p>
          <a:p>
            <a:r>
              <a:rPr lang="nl-BE" dirty="0" smtClean="0">
                <a:sym typeface="Wingdings" panose="05000000000000000000" pitchFamily="2" charset="2"/>
              </a:rPr>
              <a:t>Testsessie (max. 4u)</a:t>
            </a:r>
          </a:p>
          <a:p>
            <a:endParaRPr lang="nl-BE" dirty="0" smtClean="0">
              <a:sym typeface="Wingdings" panose="05000000000000000000" pitchFamily="2" charset="2"/>
            </a:endParaRPr>
          </a:p>
          <a:p>
            <a:r>
              <a:rPr lang="nl-BE" dirty="0" smtClean="0">
                <a:sym typeface="Wingdings" panose="05000000000000000000" pitchFamily="2" charset="2"/>
              </a:rPr>
              <a:t>Demoscenario</a:t>
            </a:r>
            <a:endParaRPr lang="nl-BE" dirty="0"/>
          </a:p>
        </p:txBody>
      </p:sp>
      <p:sp>
        <p:nvSpPr>
          <p:cNvPr id="3" name="Title 2"/>
          <p:cNvSpPr>
            <a:spLocks noGrp="1"/>
          </p:cNvSpPr>
          <p:nvPr>
            <p:ph type="title"/>
          </p:nvPr>
        </p:nvSpPr>
        <p:spPr/>
        <p:txBody>
          <a:bodyPr/>
          <a:lstStyle/>
          <a:p>
            <a:r>
              <a:rPr lang="nl-BE" dirty="0" smtClean="0"/>
              <a:t>Testscenario’s </a:t>
            </a:r>
            <a:endParaRPr lang="nl-BE" dirty="0"/>
          </a:p>
        </p:txBody>
      </p:sp>
      <p:sp>
        <p:nvSpPr>
          <p:cNvPr id="4" name="Date Placeholder 3"/>
          <p:cNvSpPr>
            <a:spLocks noGrp="1"/>
          </p:cNvSpPr>
          <p:nvPr>
            <p:ph type="dt" sz="half" idx="10"/>
          </p:nvPr>
        </p:nvSpPr>
        <p:spPr/>
        <p:txBody>
          <a:bodyPr/>
          <a:lstStyle/>
          <a:p>
            <a:pPr>
              <a:defRPr/>
            </a:pPr>
            <a:r>
              <a:rPr lang="nl-BE" smtClean="0"/>
              <a:t>29/06/2017</a:t>
            </a:r>
            <a:endParaRPr lang="en-US" dirty="0"/>
          </a:p>
        </p:txBody>
      </p:sp>
      <p:sp>
        <p:nvSpPr>
          <p:cNvPr id="5" name="Slide Number Placeholder 4"/>
          <p:cNvSpPr>
            <a:spLocks noGrp="1"/>
          </p:cNvSpPr>
          <p:nvPr>
            <p:ph type="sldNum" sz="quarter" idx="12"/>
          </p:nvPr>
        </p:nvSpPr>
        <p:spPr/>
        <p:txBody>
          <a:bodyPr/>
          <a:lstStyle/>
          <a:p>
            <a:pPr>
              <a:defRPr/>
            </a:pPr>
            <a:fld id="{47356A36-FB20-481F-ADDA-2C00D2E0A77A}" type="slidenum">
              <a:rPr lang="en-US" smtClean="0"/>
              <a:pPr>
                <a:defRPr/>
              </a:pPr>
              <a:t>16</a:t>
            </a:fld>
            <a:endParaRPr lang="en-US" dirty="0"/>
          </a:p>
        </p:txBody>
      </p:sp>
    </p:spTree>
    <p:extLst>
      <p:ext uri="{BB962C8B-B14F-4D97-AF65-F5344CB8AC3E}">
        <p14:creationId xmlns:p14="http://schemas.microsoft.com/office/powerpoint/2010/main" val="1142889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nl-BE" dirty="0" smtClean="0"/>
              <a:t>Testprocedure bestaat uit 2 luiken:</a:t>
            </a:r>
          </a:p>
          <a:p>
            <a:pPr lvl="1"/>
            <a:r>
              <a:rPr lang="nl-BE" dirty="0" smtClean="0"/>
              <a:t>auto-evaluatie “C” + “AE + N” criteria</a:t>
            </a:r>
          </a:p>
          <a:p>
            <a:pPr lvl="1"/>
            <a:r>
              <a:rPr lang="nl-BE" dirty="0" smtClean="0"/>
              <a:t>Evaluatie </a:t>
            </a:r>
            <a:r>
              <a:rPr lang="nl-BE" dirty="0" err="1" smtClean="0"/>
              <a:t>a.h.v</a:t>
            </a:r>
            <a:r>
              <a:rPr lang="nl-BE" dirty="0" smtClean="0"/>
              <a:t>. testscenario</a:t>
            </a:r>
          </a:p>
          <a:p>
            <a:endParaRPr lang="nl-BE" dirty="0" smtClean="0"/>
          </a:p>
          <a:p>
            <a:r>
              <a:rPr lang="nl-BE" dirty="0" smtClean="0"/>
              <a:t>Flexibel qua testmoment binnen de evaluatiecyclus</a:t>
            </a:r>
          </a:p>
          <a:p>
            <a:endParaRPr lang="nl-BE" dirty="0" smtClean="0"/>
          </a:p>
          <a:p>
            <a:r>
              <a:rPr lang="nl-BE" dirty="0" smtClean="0"/>
              <a:t>Type test (fysiek, op afstand, gegroepeerd, …)</a:t>
            </a:r>
          </a:p>
          <a:p>
            <a:endParaRPr lang="nl-BE" dirty="0" smtClean="0"/>
          </a:p>
          <a:p>
            <a:r>
              <a:rPr lang="nl-BE" dirty="0" smtClean="0"/>
              <a:t>Draaiboek &amp; verslag</a:t>
            </a:r>
          </a:p>
          <a:p>
            <a:endParaRPr lang="nl-BE" dirty="0" smtClean="0"/>
          </a:p>
          <a:p>
            <a:r>
              <a:rPr lang="nl-BE" dirty="0" smtClean="0"/>
              <a:t>Pass/</a:t>
            </a:r>
            <a:r>
              <a:rPr lang="nl-BE" dirty="0" err="1" smtClean="0"/>
              <a:t>fail</a:t>
            </a:r>
            <a:r>
              <a:rPr lang="nl-BE" dirty="0" smtClean="0"/>
              <a:t> voor elk van de criteria</a:t>
            </a:r>
          </a:p>
          <a:p>
            <a:endParaRPr lang="nl-BE" dirty="0"/>
          </a:p>
          <a:p>
            <a:r>
              <a:rPr lang="nl-BE" dirty="0" err="1" smtClean="0"/>
              <a:t>Hertest</a:t>
            </a:r>
            <a:r>
              <a:rPr lang="nl-BE" dirty="0" smtClean="0"/>
              <a:t>(s) mogelijk binnen de evaluatiecyclus</a:t>
            </a:r>
          </a:p>
          <a:p>
            <a:endParaRPr lang="nl-BE" dirty="0"/>
          </a:p>
          <a:p>
            <a:r>
              <a:rPr lang="nl-BE" dirty="0" smtClean="0"/>
              <a:t>Gedifferentieerde prijs </a:t>
            </a:r>
            <a:endParaRPr lang="nl-BE" dirty="0"/>
          </a:p>
        </p:txBody>
      </p:sp>
      <p:sp>
        <p:nvSpPr>
          <p:cNvPr id="3" name="Title 2"/>
          <p:cNvSpPr>
            <a:spLocks noGrp="1"/>
          </p:cNvSpPr>
          <p:nvPr>
            <p:ph type="title"/>
          </p:nvPr>
        </p:nvSpPr>
        <p:spPr/>
        <p:txBody>
          <a:bodyPr/>
          <a:lstStyle/>
          <a:p>
            <a:r>
              <a:rPr lang="nl-BE" dirty="0"/>
              <a:t>E</a:t>
            </a:r>
            <a:r>
              <a:rPr lang="nl-BE" dirty="0" smtClean="0"/>
              <a:t>valuatie</a:t>
            </a:r>
            <a:endParaRPr lang="nl-BE" dirty="0"/>
          </a:p>
        </p:txBody>
      </p:sp>
      <p:sp>
        <p:nvSpPr>
          <p:cNvPr id="4" name="Date Placeholder 3"/>
          <p:cNvSpPr>
            <a:spLocks noGrp="1"/>
          </p:cNvSpPr>
          <p:nvPr>
            <p:ph type="dt" sz="half" idx="10"/>
          </p:nvPr>
        </p:nvSpPr>
        <p:spPr/>
        <p:txBody>
          <a:bodyPr/>
          <a:lstStyle/>
          <a:p>
            <a:pPr>
              <a:defRPr/>
            </a:pPr>
            <a:r>
              <a:rPr lang="nl-BE" smtClean="0"/>
              <a:t>29/06/2017</a:t>
            </a:r>
            <a:endParaRPr lang="en-US" dirty="0"/>
          </a:p>
        </p:txBody>
      </p:sp>
      <p:sp>
        <p:nvSpPr>
          <p:cNvPr id="5" name="Slide Number Placeholder 4"/>
          <p:cNvSpPr>
            <a:spLocks noGrp="1"/>
          </p:cNvSpPr>
          <p:nvPr>
            <p:ph type="sldNum" sz="quarter" idx="12"/>
          </p:nvPr>
        </p:nvSpPr>
        <p:spPr/>
        <p:txBody>
          <a:bodyPr/>
          <a:lstStyle/>
          <a:p>
            <a:pPr>
              <a:defRPr/>
            </a:pPr>
            <a:fld id="{47356A36-FB20-481F-ADDA-2C00D2E0A77A}" type="slidenum">
              <a:rPr lang="en-US" smtClean="0"/>
              <a:pPr>
                <a:defRPr/>
              </a:pPr>
              <a:t>17</a:t>
            </a:fld>
            <a:endParaRPr lang="en-US" dirty="0"/>
          </a:p>
        </p:txBody>
      </p:sp>
    </p:spTree>
    <p:extLst>
      <p:ext uri="{BB962C8B-B14F-4D97-AF65-F5344CB8AC3E}">
        <p14:creationId xmlns:p14="http://schemas.microsoft.com/office/powerpoint/2010/main" val="3709282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nl-BE" dirty="0" smtClean="0"/>
              <a:t>Verantwoordelijkheid van de module-eigenaars</a:t>
            </a:r>
          </a:p>
          <a:p>
            <a:endParaRPr lang="nl-BE" dirty="0"/>
          </a:p>
          <a:p>
            <a:r>
              <a:rPr lang="nl-BE" dirty="0" smtClean="0"/>
              <a:t>Voorstel tot samenwerking met IHE</a:t>
            </a:r>
          </a:p>
          <a:p>
            <a:endParaRPr lang="nl-BE" dirty="0" smtClean="0"/>
          </a:p>
          <a:p>
            <a:r>
              <a:rPr lang="nl-BE" dirty="0" smtClean="0"/>
              <a:t>Minilabs </a:t>
            </a:r>
          </a:p>
          <a:p>
            <a:endParaRPr lang="nl-BE" dirty="0" smtClean="0"/>
          </a:p>
          <a:p>
            <a:r>
              <a:rPr lang="nl-BE" dirty="0" smtClean="0"/>
              <a:t>Meerdere modules mogelijk</a:t>
            </a:r>
          </a:p>
          <a:p>
            <a:endParaRPr lang="nl-BE" dirty="0" smtClean="0"/>
          </a:p>
          <a:p>
            <a:r>
              <a:rPr lang="nl-BE" dirty="0" smtClean="0"/>
              <a:t>Meerdere beroepsgroepen mogelijk</a:t>
            </a:r>
            <a:endParaRPr lang="nl-BE" dirty="0"/>
          </a:p>
        </p:txBody>
      </p:sp>
      <p:sp>
        <p:nvSpPr>
          <p:cNvPr id="3" name="Title 2"/>
          <p:cNvSpPr>
            <a:spLocks noGrp="1"/>
          </p:cNvSpPr>
          <p:nvPr>
            <p:ph type="title"/>
          </p:nvPr>
        </p:nvSpPr>
        <p:spPr/>
        <p:txBody>
          <a:bodyPr/>
          <a:lstStyle/>
          <a:p>
            <a:r>
              <a:rPr lang="nl-BE" dirty="0" smtClean="0"/>
              <a:t>Evaluatie van de modules</a:t>
            </a:r>
            <a:endParaRPr lang="nl-BE" dirty="0"/>
          </a:p>
        </p:txBody>
      </p:sp>
      <p:sp>
        <p:nvSpPr>
          <p:cNvPr id="4" name="Date Placeholder 3"/>
          <p:cNvSpPr>
            <a:spLocks noGrp="1"/>
          </p:cNvSpPr>
          <p:nvPr>
            <p:ph type="dt" sz="half" idx="10"/>
          </p:nvPr>
        </p:nvSpPr>
        <p:spPr/>
        <p:txBody>
          <a:bodyPr/>
          <a:lstStyle/>
          <a:p>
            <a:pPr>
              <a:defRPr/>
            </a:pPr>
            <a:r>
              <a:rPr lang="nl-BE" smtClean="0"/>
              <a:t>29/06/2017</a:t>
            </a:r>
            <a:endParaRPr lang="en-US" dirty="0"/>
          </a:p>
        </p:txBody>
      </p:sp>
      <p:sp>
        <p:nvSpPr>
          <p:cNvPr id="5" name="Slide Number Placeholder 4"/>
          <p:cNvSpPr>
            <a:spLocks noGrp="1"/>
          </p:cNvSpPr>
          <p:nvPr>
            <p:ph type="sldNum" sz="quarter" idx="12"/>
          </p:nvPr>
        </p:nvSpPr>
        <p:spPr/>
        <p:txBody>
          <a:bodyPr/>
          <a:lstStyle/>
          <a:p>
            <a:pPr>
              <a:defRPr/>
            </a:pPr>
            <a:fld id="{47356A36-FB20-481F-ADDA-2C00D2E0A77A}" type="slidenum">
              <a:rPr lang="en-US" smtClean="0"/>
              <a:pPr>
                <a:defRPr/>
              </a:pPr>
              <a:t>18</a:t>
            </a:fld>
            <a:endParaRPr lang="en-US" dirty="0"/>
          </a:p>
        </p:txBody>
      </p:sp>
    </p:spTree>
    <p:extLst>
      <p:ext uri="{BB962C8B-B14F-4D97-AF65-F5344CB8AC3E}">
        <p14:creationId xmlns:p14="http://schemas.microsoft.com/office/powerpoint/2010/main" val="2803934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nl-BE" dirty="0" smtClean="0"/>
              <a:t>Stuurgroep wordt samengesteld met vertegenwoordigers van elk van de beroepsgroepen</a:t>
            </a:r>
          </a:p>
          <a:p>
            <a:endParaRPr lang="nl-BE" dirty="0" smtClean="0"/>
          </a:p>
          <a:p>
            <a:pPr lvl="1"/>
            <a:r>
              <a:rPr lang="nl-BE" dirty="0" err="1" smtClean="0"/>
              <a:t>Domus</a:t>
            </a:r>
            <a:r>
              <a:rPr lang="nl-BE" dirty="0" smtClean="0"/>
              <a:t> </a:t>
            </a:r>
            <a:r>
              <a:rPr lang="nl-BE" dirty="0" err="1" smtClean="0"/>
              <a:t>Medica</a:t>
            </a:r>
            <a:endParaRPr lang="nl-BE" dirty="0" smtClean="0"/>
          </a:p>
          <a:p>
            <a:pPr lvl="1"/>
            <a:r>
              <a:rPr lang="nl-BE" dirty="0" smtClean="0"/>
              <a:t>Vlaamse Vereniging voor Tandheelkunde</a:t>
            </a:r>
          </a:p>
          <a:p>
            <a:pPr lvl="1"/>
            <a:r>
              <a:rPr lang="nl-BE" dirty="0" err="1" smtClean="0"/>
              <a:t>Axxon</a:t>
            </a:r>
            <a:endParaRPr lang="nl-BE" dirty="0" smtClean="0"/>
          </a:p>
          <a:p>
            <a:pPr lvl="1"/>
            <a:r>
              <a:rPr lang="nl-BE" dirty="0" err="1" smtClean="0"/>
              <a:t>Belgian</a:t>
            </a:r>
            <a:r>
              <a:rPr lang="nl-BE" dirty="0" smtClean="0"/>
              <a:t> </a:t>
            </a:r>
            <a:r>
              <a:rPr lang="nl-BE" dirty="0" err="1" smtClean="0"/>
              <a:t>Midwives</a:t>
            </a:r>
            <a:r>
              <a:rPr lang="nl-BE" dirty="0" smtClean="0"/>
              <a:t> Association</a:t>
            </a:r>
          </a:p>
          <a:p>
            <a:pPr lvl="1"/>
            <a:r>
              <a:rPr lang="nl-BE" dirty="0" err="1" smtClean="0"/>
              <a:t>Fédération</a:t>
            </a:r>
            <a:r>
              <a:rPr lang="nl-BE" dirty="0" smtClean="0"/>
              <a:t> des </a:t>
            </a:r>
            <a:r>
              <a:rPr lang="nl-BE" dirty="0" err="1" smtClean="0"/>
              <a:t>Infirmières</a:t>
            </a:r>
            <a:r>
              <a:rPr lang="nl-BE" dirty="0" smtClean="0"/>
              <a:t> </a:t>
            </a:r>
            <a:r>
              <a:rPr lang="nl-BE" dirty="0" err="1" smtClean="0"/>
              <a:t>Indépendantes</a:t>
            </a:r>
            <a:r>
              <a:rPr lang="nl-BE" dirty="0" smtClean="0"/>
              <a:t> de </a:t>
            </a:r>
            <a:r>
              <a:rPr lang="nl-BE" dirty="0" err="1" smtClean="0"/>
              <a:t>Belgique</a:t>
            </a:r>
            <a:endParaRPr lang="nl-BE" dirty="0" smtClean="0"/>
          </a:p>
          <a:p>
            <a:pPr lvl="1"/>
            <a:endParaRPr lang="nl-BE" dirty="0"/>
          </a:p>
          <a:p>
            <a:r>
              <a:rPr lang="nl-BE" dirty="0" smtClean="0"/>
              <a:t>Wordt uitgebreid indien nieuwe beroepsgroepen aansluiten</a:t>
            </a:r>
          </a:p>
          <a:p>
            <a:endParaRPr lang="nl-BE" dirty="0"/>
          </a:p>
        </p:txBody>
      </p:sp>
      <p:sp>
        <p:nvSpPr>
          <p:cNvPr id="3" name="Title 2"/>
          <p:cNvSpPr>
            <a:spLocks noGrp="1"/>
          </p:cNvSpPr>
          <p:nvPr>
            <p:ph type="title"/>
          </p:nvPr>
        </p:nvSpPr>
        <p:spPr/>
        <p:txBody>
          <a:bodyPr/>
          <a:lstStyle/>
          <a:p>
            <a:r>
              <a:rPr lang="nl-BE" dirty="0"/>
              <a:t>S</a:t>
            </a:r>
            <a:r>
              <a:rPr lang="nl-BE" dirty="0" smtClean="0"/>
              <a:t>tuurgroep</a:t>
            </a:r>
            <a:endParaRPr lang="nl-BE" dirty="0"/>
          </a:p>
        </p:txBody>
      </p:sp>
      <p:sp>
        <p:nvSpPr>
          <p:cNvPr id="4" name="Date Placeholder 3"/>
          <p:cNvSpPr>
            <a:spLocks noGrp="1"/>
          </p:cNvSpPr>
          <p:nvPr>
            <p:ph type="dt" sz="half" idx="10"/>
          </p:nvPr>
        </p:nvSpPr>
        <p:spPr/>
        <p:txBody>
          <a:bodyPr/>
          <a:lstStyle/>
          <a:p>
            <a:pPr>
              <a:defRPr/>
            </a:pPr>
            <a:r>
              <a:rPr lang="nl-BE" smtClean="0"/>
              <a:t>29/06/2017</a:t>
            </a:r>
            <a:endParaRPr lang="en-US" dirty="0"/>
          </a:p>
        </p:txBody>
      </p:sp>
      <p:sp>
        <p:nvSpPr>
          <p:cNvPr id="5" name="Slide Number Placeholder 4"/>
          <p:cNvSpPr>
            <a:spLocks noGrp="1"/>
          </p:cNvSpPr>
          <p:nvPr>
            <p:ph type="sldNum" sz="quarter" idx="12"/>
          </p:nvPr>
        </p:nvSpPr>
        <p:spPr/>
        <p:txBody>
          <a:bodyPr/>
          <a:lstStyle/>
          <a:p>
            <a:pPr>
              <a:defRPr/>
            </a:pPr>
            <a:fld id="{47356A36-FB20-481F-ADDA-2C00D2E0A77A}" type="slidenum">
              <a:rPr lang="en-US" smtClean="0"/>
              <a:pPr>
                <a:defRPr/>
              </a:pPr>
              <a:t>19</a:t>
            </a:fld>
            <a:endParaRPr lang="en-US" dirty="0"/>
          </a:p>
        </p:txBody>
      </p:sp>
    </p:spTree>
    <p:extLst>
      <p:ext uri="{BB962C8B-B14F-4D97-AF65-F5344CB8AC3E}">
        <p14:creationId xmlns:p14="http://schemas.microsoft.com/office/powerpoint/2010/main" val="2014012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dirty="0" err="1" smtClean="0"/>
              <a:t>Vision</a:t>
            </a:r>
            <a:endParaRPr lang="fr-BE" dirty="0"/>
          </a:p>
        </p:txBody>
      </p:sp>
      <p:sp>
        <p:nvSpPr>
          <p:cNvPr id="3" name="Content Placeholder 2"/>
          <p:cNvSpPr>
            <a:spLocks noGrp="1"/>
          </p:cNvSpPr>
          <p:nvPr>
            <p:ph idx="1"/>
          </p:nvPr>
        </p:nvSpPr>
        <p:spPr/>
        <p:txBody>
          <a:bodyPr/>
          <a:lstStyle/>
          <a:p>
            <a:endParaRPr lang="fr-BE" dirty="0" smtClean="0"/>
          </a:p>
          <a:p>
            <a:pPr marL="0" indent="0">
              <a:buNone/>
            </a:pPr>
            <a:r>
              <a:rPr lang="fr-BE" dirty="0"/>
              <a:t/>
            </a:r>
            <a:br>
              <a:rPr lang="fr-BE" dirty="0"/>
            </a:br>
            <a:endParaRPr lang="fr-BE" dirty="0" smtClean="0"/>
          </a:p>
        </p:txBody>
      </p:sp>
      <p:sp>
        <p:nvSpPr>
          <p:cNvPr id="6" name="Date Placeholder 5"/>
          <p:cNvSpPr>
            <a:spLocks noGrp="1"/>
          </p:cNvSpPr>
          <p:nvPr>
            <p:ph type="dt" sz="half" idx="10"/>
          </p:nvPr>
        </p:nvSpPr>
        <p:spPr/>
        <p:txBody>
          <a:bodyPr/>
          <a:lstStyle/>
          <a:p>
            <a:pPr>
              <a:defRPr/>
            </a:pPr>
            <a:r>
              <a:rPr lang="nl-BE" smtClean="0"/>
              <a:t>29/06/2017</a:t>
            </a:r>
            <a:endParaRPr lang="en-US" dirty="0"/>
          </a:p>
        </p:txBody>
      </p:sp>
      <p:sp>
        <p:nvSpPr>
          <p:cNvPr id="8" name="Slide Number Placeholder 7"/>
          <p:cNvSpPr>
            <a:spLocks noGrp="1"/>
          </p:cNvSpPr>
          <p:nvPr>
            <p:ph type="sldNum" sz="quarter" idx="12"/>
          </p:nvPr>
        </p:nvSpPr>
        <p:spPr/>
        <p:txBody>
          <a:bodyPr/>
          <a:lstStyle/>
          <a:p>
            <a:pPr>
              <a:defRPr/>
            </a:pPr>
            <a:fld id="{47356A36-FB20-481F-ADDA-2C00D2E0A77A}" type="slidenum">
              <a:rPr lang="en-US" smtClean="0"/>
              <a:pPr>
                <a:defRPr/>
              </a:pPr>
              <a:t>2</a:t>
            </a:fld>
            <a:endParaRPr lang="en-US" dirty="0"/>
          </a:p>
        </p:txBody>
      </p:sp>
      <p:sp>
        <p:nvSpPr>
          <p:cNvPr id="5" name="TextBox 4"/>
          <p:cNvSpPr txBox="1"/>
          <p:nvPr/>
        </p:nvSpPr>
        <p:spPr>
          <a:xfrm>
            <a:off x="281353" y="2488223"/>
            <a:ext cx="8405447" cy="2308324"/>
          </a:xfrm>
          <a:prstGeom prst="rect">
            <a:avLst/>
          </a:prstGeom>
          <a:noFill/>
        </p:spPr>
        <p:txBody>
          <a:bodyPr wrap="square" rtlCol="0">
            <a:spAutoFit/>
          </a:bodyPr>
          <a:lstStyle/>
          <a:p>
            <a:pPr algn="ctr"/>
            <a:r>
              <a:rPr lang="fr-BE" sz="2400" i="1" dirty="0" smtClean="0"/>
              <a:t>La </a:t>
            </a:r>
            <a:r>
              <a:rPr lang="fr-BE" sz="2400" i="1" dirty="0"/>
              <a:t>Plateforme </a:t>
            </a:r>
            <a:r>
              <a:rPr lang="fr-BE" sz="2400" i="1" dirty="0" err="1" smtClean="0"/>
              <a:t>eHealth</a:t>
            </a:r>
            <a:r>
              <a:rPr lang="fr-BE" sz="2400" i="1" dirty="0" smtClean="0"/>
              <a:t>, en tant que « régisseur », en collaboration avec les responsables de SVA, s’assure que les logiciels proposés soient sécurisés et répondent aux besoins fonctionnels des prestataires de soins et des autorités, en conformité avec les objectifs stratégiques et opérationnels de la Roadmap </a:t>
            </a:r>
            <a:r>
              <a:rPr lang="fr-BE" sz="2400" i="1" dirty="0" err="1" smtClean="0"/>
              <a:t>eSanté</a:t>
            </a:r>
            <a:endParaRPr lang="fr-BE" sz="2400" i="1" dirty="0"/>
          </a:p>
        </p:txBody>
      </p:sp>
    </p:spTree>
    <p:extLst>
      <p:ext uri="{BB962C8B-B14F-4D97-AF65-F5344CB8AC3E}">
        <p14:creationId xmlns:p14="http://schemas.microsoft.com/office/powerpoint/2010/main" val="41294854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nl-BE" dirty="0" smtClean="0"/>
              <a:t>Website</a:t>
            </a:r>
          </a:p>
          <a:p>
            <a:pPr lvl="1"/>
            <a:r>
              <a:rPr lang="nl-BE" dirty="0" smtClean="0"/>
              <a:t>RAMIT</a:t>
            </a:r>
          </a:p>
          <a:p>
            <a:pPr lvl="1"/>
            <a:r>
              <a:rPr lang="nl-BE" dirty="0" smtClean="0"/>
              <a:t>eHealth platform</a:t>
            </a:r>
          </a:p>
          <a:p>
            <a:pPr lvl="1"/>
            <a:r>
              <a:rPr lang="nl-BE" dirty="0" smtClean="0"/>
              <a:t>Producenten</a:t>
            </a:r>
          </a:p>
          <a:p>
            <a:pPr lvl="1"/>
            <a:r>
              <a:rPr lang="nl-BE" dirty="0" smtClean="0"/>
              <a:t>Module-eigenaars</a:t>
            </a:r>
          </a:p>
          <a:p>
            <a:endParaRPr lang="nl-BE" dirty="0" smtClean="0"/>
          </a:p>
          <a:p>
            <a:r>
              <a:rPr lang="nl-BE" dirty="0" smtClean="0"/>
              <a:t>Documentatie </a:t>
            </a:r>
          </a:p>
          <a:p>
            <a:r>
              <a:rPr lang="nl-BE" dirty="0" smtClean="0"/>
              <a:t>Inschrijven </a:t>
            </a:r>
          </a:p>
          <a:p>
            <a:r>
              <a:rPr lang="nl-BE" dirty="0" smtClean="0"/>
              <a:t>Opvolgen</a:t>
            </a:r>
          </a:p>
          <a:p>
            <a:r>
              <a:rPr lang="nl-BE" dirty="0" smtClean="0"/>
              <a:t>Communicatie</a:t>
            </a:r>
            <a:endParaRPr lang="nl-BE" dirty="0"/>
          </a:p>
        </p:txBody>
      </p:sp>
      <p:sp>
        <p:nvSpPr>
          <p:cNvPr id="3" name="Title 2"/>
          <p:cNvSpPr>
            <a:spLocks noGrp="1"/>
          </p:cNvSpPr>
          <p:nvPr>
            <p:ph type="title"/>
          </p:nvPr>
        </p:nvSpPr>
        <p:spPr/>
        <p:txBody>
          <a:bodyPr/>
          <a:lstStyle/>
          <a:p>
            <a:r>
              <a:rPr lang="nl-BE" dirty="0"/>
              <a:t>C</a:t>
            </a:r>
            <a:r>
              <a:rPr lang="nl-BE" dirty="0" smtClean="0"/>
              <a:t>ommunicatie</a:t>
            </a:r>
            <a:endParaRPr lang="nl-BE" dirty="0"/>
          </a:p>
        </p:txBody>
      </p:sp>
      <p:sp>
        <p:nvSpPr>
          <p:cNvPr id="4" name="Date Placeholder 3"/>
          <p:cNvSpPr>
            <a:spLocks noGrp="1"/>
          </p:cNvSpPr>
          <p:nvPr>
            <p:ph type="dt" sz="half" idx="10"/>
          </p:nvPr>
        </p:nvSpPr>
        <p:spPr/>
        <p:txBody>
          <a:bodyPr/>
          <a:lstStyle/>
          <a:p>
            <a:pPr>
              <a:defRPr/>
            </a:pPr>
            <a:r>
              <a:rPr lang="nl-BE" smtClean="0"/>
              <a:t>29/06/2017</a:t>
            </a:r>
            <a:endParaRPr lang="en-US" dirty="0"/>
          </a:p>
        </p:txBody>
      </p:sp>
      <p:sp>
        <p:nvSpPr>
          <p:cNvPr id="5" name="Slide Number Placeholder 4"/>
          <p:cNvSpPr>
            <a:spLocks noGrp="1"/>
          </p:cNvSpPr>
          <p:nvPr>
            <p:ph type="sldNum" sz="quarter" idx="12"/>
          </p:nvPr>
        </p:nvSpPr>
        <p:spPr/>
        <p:txBody>
          <a:bodyPr/>
          <a:lstStyle/>
          <a:p>
            <a:pPr>
              <a:defRPr/>
            </a:pPr>
            <a:fld id="{47356A36-FB20-481F-ADDA-2C00D2E0A77A}" type="slidenum">
              <a:rPr lang="en-US" smtClean="0"/>
              <a:pPr>
                <a:defRPr/>
              </a:pPr>
              <a:t>20</a:t>
            </a:fld>
            <a:endParaRPr lang="en-US" dirty="0"/>
          </a:p>
        </p:txBody>
      </p:sp>
    </p:spTree>
    <p:extLst>
      <p:ext uri="{BB962C8B-B14F-4D97-AF65-F5344CB8AC3E}">
        <p14:creationId xmlns:p14="http://schemas.microsoft.com/office/powerpoint/2010/main" val="4258286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ctrTitle"/>
          </p:nvPr>
        </p:nvSpPr>
        <p:spPr/>
        <p:txBody>
          <a:bodyPr/>
          <a:lstStyle/>
          <a:p>
            <a:pPr eaLnBrk="1" fontAlgn="auto" hangingPunct="1">
              <a:spcAft>
                <a:spcPts val="0"/>
              </a:spcAft>
              <a:defRPr/>
            </a:pPr>
            <a:r>
              <a:rPr lang="nl-BE" dirty="0" smtClean="0"/>
              <a:t>merci ! </a:t>
            </a:r>
            <a:br>
              <a:rPr lang="nl-BE" dirty="0" smtClean="0"/>
            </a:br>
            <a:r>
              <a:rPr lang="nl-BE" dirty="0" err="1" smtClean="0"/>
              <a:t>questions</a:t>
            </a:r>
            <a:r>
              <a:rPr lang="nl-BE" dirty="0" smtClean="0"/>
              <a:t> ?</a:t>
            </a:r>
            <a:endParaRPr lang="nl-BE" dirty="0"/>
          </a:p>
        </p:txBody>
      </p:sp>
      <p:sp>
        <p:nvSpPr>
          <p:cNvPr id="106499" name="Rectangle 3"/>
          <p:cNvSpPr>
            <a:spLocks noChangeArrowheads="1"/>
          </p:cNvSpPr>
          <p:nvPr/>
        </p:nvSpPr>
        <p:spPr bwMode="auto">
          <a:xfrm>
            <a:off x="2286000" y="1997075"/>
            <a:ext cx="457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buSzPct val="100000"/>
            </a:pPr>
            <a:endParaRPr lang="fr-BE" altLang="en-US" dirty="0"/>
          </a:p>
        </p:txBody>
      </p:sp>
    </p:spTree>
    <p:extLst>
      <p:ext uri="{BB962C8B-B14F-4D97-AF65-F5344CB8AC3E}">
        <p14:creationId xmlns:p14="http://schemas.microsoft.com/office/powerpoint/2010/main" val="22584302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smtClean="0"/>
              <a:t>Principes</a:t>
            </a:r>
            <a:endParaRPr lang="fr-BE" dirty="0"/>
          </a:p>
        </p:txBody>
      </p:sp>
      <p:sp>
        <p:nvSpPr>
          <p:cNvPr id="3" name="Content Placeholder 2"/>
          <p:cNvSpPr>
            <a:spLocks noGrp="1"/>
          </p:cNvSpPr>
          <p:nvPr>
            <p:ph idx="1"/>
          </p:nvPr>
        </p:nvSpPr>
        <p:spPr/>
        <p:txBody>
          <a:bodyPr/>
          <a:lstStyle/>
          <a:p>
            <a:endParaRPr lang="fr-BE" dirty="0" smtClean="0"/>
          </a:p>
          <a:p>
            <a:pPr marL="0" indent="0">
              <a:buNone/>
            </a:pPr>
            <a:r>
              <a:rPr lang="fr-BE" dirty="0"/>
              <a:t/>
            </a:r>
            <a:br>
              <a:rPr lang="fr-BE" dirty="0"/>
            </a:br>
            <a:endParaRPr lang="fr-BE" dirty="0" smtClean="0"/>
          </a:p>
        </p:txBody>
      </p:sp>
      <p:sp>
        <p:nvSpPr>
          <p:cNvPr id="6" name="Date Placeholder 5"/>
          <p:cNvSpPr>
            <a:spLocks noGrp="1"/>
          </p:cNvSpPr>
          <p:nvPr>
            <p:ph type="dt" sz="half" idx="10"/>
          </p:nvPr>
        </p:nvSpPr>
        <p:spPr/>
        <p:txBody>
          <a:bodyPr/>
          <a:lstStyle/>
          <a:p>
            <a:pPr>
              <a:defRPr/>
            </a:pPr>
            <a:r>
              <a:rPr lang="nl-BE" smtClean="0"/>
              <a:t>29/06/2017</a:t>
            </a:r>
            <a:endParaRPr lang="en-US" dirty="0"/>
          </a:p>
        </p:txBody>
      </p:sp>
      <p:sp>
        <p:nvSpPr>
          <p:cNvPr id="8" name="Slide Number Placeholder 7"/>
          <p:cNvSpPr>
            <a:spLocks noGrp="1"/>
          </p:cNvSpPr>
          <p:nvPr>
            <p:ph type="sldNum" sz="quarter" idx="12"/>
          </p:nvPr>
        </p:nvSpPr>
        <p:spPr/>
        <p:txBody>
          <a:bodyPr/>
          <a:lstStyle/>
          <a:p>
            <a:pPr>
              <a:defRPr/>
            </a:pPr>
            <a:fld id="{47356A36-FB20-481F-ADDA-2C00D2E0A77A}" type="slidenum">
              <a:rPr lang="en-US" smtClean="0"/>
              <a:pPr>
                <a:defRPr/>
              </a:pPr>
              <a:t>3</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547308941"/>
              </p:ext>
            </p:extLst>
          </p:nvPr>
        </p:nvGraphicFramePr>
        <p:xfrm>
          <a:off x="571497" y="1332667"/>
          <a:ext cx="7420710" cy="5377760"/>
        </p:xfrm>
        <a:graphic>
          <a:graphicData uri="http://schemas.openxmlformats.org/drawingml/2006/table">
            <a:tbl>
              <a:tblPr firstRow="1" bandRow="1">
                <a:tableStyleId>{5C22544A-7EE6-4342-B048-85BDC9FD1C3A}</a:tableStyleId>
              </a:tblPr>
              <a:tblGrid>
                <a:gridCol w="3710355">
                  <a:extLst>
                    <a:ext uri="{9D8B030D-6E8A-4147-A177-3AD203B41FA5}">
                      <a16:colId xmlns:a16="http://schemas.microsoft.com/office/drawing/2014/main" val="4204239504"/>
                    </a:ext>
                  </a:extLst>
                </a:gridCol>
                <a:gridCol w="3710355">
                  <a:extLst>
                    <a:ext uri="{9D8B030D-6E8A-4147-A177-3AD203B41FA5}">
                      <a16:colId xmlns:a16="http://schemas.microsoft.com/office/drawing/2014/main" val="1459740227"/>
                    </a:ext>
                  </a:extLst>
                </a:gridCol>
              </a:tblGrid>
              <a:tr h="447459">
                <a:tc>
                  <a:txBody>
                    <a:bodyPr/>
                    <a:lstStyle/>
                    <a:p>
                      <a:pPr algn="ctr"/>
                      <a:r>
                        <a:rPr lang="fr-BE" sz="2400" dirty="0" smtClean="0"/>
                        <a:t>As Is</a:t>
                      </a:r>
                      <a:endParaRPr lang="fr-BE" sz="2400" dirty="0"/>
                    </a:p>
                  </a:txBody>
                  <a:tcPr/>
                </a:tc>
                <a:tc>
                  <a:txBody>
                    <a:bodyPr/>
                    <a:lstStyle/>
                    <a:p>
                      <a:pPr algn="ctr"/>
                      <a:r>
                        <a:rPr lang="fr-BE" sz="2400" dirty="0" smtClean="0"/>
                        <a:t>To Be</a:t>
                      </a:r>
                      <a:endParaRPr lang="fr-BE" sz="2400" dirty="0"/>
                    </a:p>
                  </a:txBody>
                  <a:tcPr/>
                </a:tc>
                <a:extLst>
                  <a:ext uri="{0D108BD9-81ED-4DB2-BD59-A6C34878D82A}">
                    <a16:rowId xmlns:a16="http://schemas.microsoft.com/office/drawing/2014/main" val="1231385389"/>
                  </a:ext>
                </a:extLst>
              </a:tr>
              <a:tr h="190316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400" dirty="0" smtClean="0"/>
                        <a:t>MG, kinés et infirmiers</a:t>
                      </a:r>
                    </a:p>
                    <a:p>
                      <a:endParaRPr lang="fr-BE" sz="1400" dirty="0"/>
                    </a:p>
                  </a:txBody>
                  <a:tcPr/>
                </a:tc>
                <a:tc>
                  <a:txBody>
                    <a:bodyPr/>
                    <a:lstStyle/>
                    <a:p>
                      <a:r>
                        <a:rPr lang="fr-BE" sz="1400" dirty="0" smtClean="0"/>
                        <a:t>Toute la 1</a:t>
                      </a:r>
                      <a:r>
                        <a:rPr lang="fr-BE" sz="1400" baseline="30000" dirty="0" smtClean="0"/>
                        <a:t>ère</a:t>
                      </a:r>
                      <a:r>
                        <a:rPr lang="fr-BE" sz="1400" dirty="0" smtClean="0"/>
                        <a:t> ligne (kinés, </a:t>
                      </a:r>
                      <a:r>
                        <a:rPr lang="fr-BE" sz="1400" dirty="0" err="1" smtClean="0"/>
                        <a:t>sage-femmes</a:t>
                      </a:r>
                      <a:r>
                        <a:rPr lang="fr-BE" sz="1400" dirty="0" smtClean="0"/>
                        <a:t>, infirmiers, dentistes, pharmaciens et MG + </a:t>
                      </a:r>
                      <a:r>
                        <a:rPr lang="nl-NL" sz="1400" dirty="0" err="1" smtClean="0"/>
                        <a:t>maisons</a:t>
                      </a:r>
                      <a:r>
                        <a:rPr lang="nl-NL" sz="1400" dirty="0" smtClean="0"/>
                        <a:t> </a:t>
                      </a:r>
                      <a:r>
                        <a:rPr lang="nl-NL" sz="1400" dirty="0" err="1" smtClean="0"/>
                        <a:t>médicales</a:t>
                      </a:r>
                      <a:r>
                        <a:rPr lang="nl-NL" sz="1400" dirty="0" smtClean="0"/>
                        <a:t>/</a:t>
                      </a:r>
                      <a:r>
                        <a:rPr lang="nl-NL" sz="1400" dirty="0" err="1" smtClean="0"/>
                        <a:t>pratiques</a:t>
                      </a:r>
                      <a:r>
                        <a:rPr lang="nl-NL" sz="1400" dirty="0" smtClean="0"/>
                        <a:t> de </a:t>
                      </a:r>
                      <a:r>
                        <a:rPr lang="nl-NL" sz="1400" dirty="0" err="1" smtClean="0"/>
                        <a:t>groupe</a:t>
                      </a:r>
                      <a:r>
                        <a:rPr lang="nl-NL" sz="1400" dirty="0" smtClean="0"/>
                        <a:t>)</a:t>
                      </a:r>
                    </a:p>
                    <a:p>
                      <a:endParaRPr lang="nl-NL" sz="1400" dirty="0" smtClean="0"/>
                    </a:p>
                    <a:p>
                      <a:r>
                        <a:rPr lang="fr-BE" sz="1400" dirty="0" smtClean="0"/>
                        <a:t>+ spécialistes en pratique extra-muros</a:t>
                      </a:r>
                    </a:p>
                    <a:p>
                      <a:endParaRPr lang="fr-BE" sz="1400" dirty="0" smtClean="0"/>
                    </a:p>
                    <a:p>
                      <a:r>
                        <a:rPr lang="fr-BE" sz="1400" dirty="0" smtClean="0"/>
                        <a:t>Hors scope: hôpitaux via DPI/action 2 (BMUC) et</a:t>
                      </a:r>
                      <a:r>
                        <a:rPr lang="fr-BE" sz="1400" baseline="0" dirty="0" smtClean="0"/>
                        <a:t> native </a:t>
                      </a:r>
                      <a:r>
                        <a:rPr lang="fr-BE" sz="1400" baseline="0" dirty="0" err="1" smtClean="0"/>
                        <a:t>app</a:t>
                      </a:r>
                      <a:r>
                        <a:rPr lang="fr-BE" sz="1400" baseline="0" dirty="0" smtClean="0"/>
                        <a:t> via action 19</a:t>
                      </a:r>
                      <a:endParaRPr lang="fr-BE" sz="1400" dirty="0"/>
                    </a:p>
                  </a:txBody>
                  <a:tcPr/>
                </a:tc>
                <a:extLst>
                  <a:ext uri="{0D108BD9-81ED-4DB2-BD59-A6C34878D82A}">
                    <a16:rowId xmlns:a16="http://schemas.microsoft.com/office/drawing/2014/main" val="3665865150"/>
                  </a:ext>
                </a:extLst>
              </a:tr>
              <a:tr h="439355">
                <a:tc>
                  <a:txBody>
                    <a:bodyPr/>
                    <a:lstStyle/>
                    <a:p>
                      <a:r>
                        <a:rPr lang="fr-BE" sz="1400" dirty="0" smtClean="0"/>
                        <a:t>Prime liée à l'achat d'un soft </a:t>
                      </a:r>
                      <a:endParaRPr lang="fr-BE" sz="1400" dirty="0"/>
                    </a:p>
                  </a:txBody>
                  <a:tcPr/>
                </a:tc>
                <a:tc>
                  <a:txBody>
                    <a:bodyPr/>
                    <a:lstStyle/>
                    <a:p>
                      <a:r>
                        <a:rPr lang="fr-BE" sz="1400" dirty="0" smtClean="0"/>
                        <a:t>Prime à l’usage de l’</a:t>
                      </a:r>
                      <a:r>
                        <a:rPr lang="fr-BE" sz="1400" dirty="0" err="1" smtClean="0"/>
                        <a:t>eSanté</a:t>
                      </a:r>
                      <a:endParaRPr lang="fr-BE" sz="1400" dirty="0"/>
                    </a:p>
                  </a:txBody>
                  <a:tcPr/>
                </a:tc>
                <a:extLst>
                  <a:ext uri="{0D108BD9-81ED-4DB2-BD59-A6C34878D82A}">
                    <a16:rowId xmlns:a16="http://schemas.microsoft.com/office/drawing/2014/main" val="3226269768"/>
                  </a:ext>
                </a:extLst>
              </a:tr>
              <a:tr h="557501">
                <a:tc>
                  <a:txBody>
                    <a:bodyPr/>
                    <a:lstStyle/>
                    <a:p>
                      <a:r>
                        <a:rPr lang="fr-BE" sz="1400" dirty="0" smtClean="0"/>
                        <a:t>Homologation / labellisation </a:t>
                      </a:r>
                      <a:endParaRPr lang="fr-BE" sz="1400" dirty="0"/>
                    </a:p>
                  </a:txBody>
                  <a:tcPr/>
                </a:tc>
                <a:tc>
                  <a:txBody>
                    <a:bodyPr/>
                    <a:lstStyle/>
                    <a:p>
                      <a:r>
                        <a:rPr lang="fr-BE" sz="1400" dirty="0" smtClean="0"/>
                        <a:t>Evaluation / outil d’aide à la prise de décision</a:t>
                      </a:r>
                      <a:endParaRPr lang="fr-BE" sz="1400" dirty="0"/>
                    </a:p>
                  </a:txBody>
                  <a:tcPr/>
                </a:tc>
                <a:extLst>
                  <a:ext uri="{0D108BD9-81ED-4DB2-BD59-A6C34878D82A}">
                    <a16:rowId xmlns:a16="http://schemas.microsoft.com/office/drawing/2014/main" val="1650074573"/>
                  </a:ext>
                </a:extLst>
              </a:tr>
              <a:tr h="71593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400" dirty="0" smtClean="0"/>
                        <a:t>Procédure fort lourde (trop critères), longue et énergivore</a:t>
                      </a:r>
                    </a:p>
                    <a:p>
                      <a:endParaRPr lang="fr-BE" sz="1400" dirty="0"/>
                    </a:p>
                  </a:txBody>
                  <a:tcPr/>
                </a:tc>
                <a:tc>
                  <a:txBody>
                    <a:bodyPr/>
                    <a:lstStyle/>
                    <a:p>
                      <a:r>
                        <a:rPr lang="fr-BE" sz="1400" dirty="0" smtClean="0"/>
                        <a:t>Procédure flexible, plus courte, moins de critères</a:t>
                      </a:r>
                      <a:endParaRPr lang="fr-BE" sz="1400" dirty="0"/>
                    </a:p>
                  </a:txBody>
                  <a:tcPr/>
                </a:tc>
                <a:extLst>
                  <a:ext uri="{0D108BD9-81ED-4DB2-BD59-A6C34878D82A}">
                    <a16:rowId xmlns:a16="http://schemas.microsoft.com/office/drawing/2014/main" val="2743023362"/>
                  </a:ext>
                </a:extLst>
              </a:tr>
              <a:tr h="715934">
                <a:tc>
                  <a:txBody>
                    <a:bodyPr/>
                    <a:lstStyle/>
                    <a:p>
                      <a:r>
                        <a:rPr lang="fr-BE" sz="1400" dirty="0" smtClean="0"/>
                        <a:t>Homologation globale</a:t>
                      </a:r>
                      <a:endParaRPr lang="fr-BE"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400" dirty="0" smtClean="0"/>
                        <a:t>Evaluation de type « modulaire » (socle de base + modules ‘à la carte ’)</a:t>
                      </a:r>
                    </a:p>
                    <a:p>
                      <a:endParaRPr lang="fr-BE" sz="1400" dirty="0"/>
                    </a:p>
                  </a:txBody>
                  <a:tcPr/>
                </a:tc>
                <a:extLst>
                  <a:ext uri="{0D108BD9-81ED-4DB2-BD59-A6C34878D82A}">
                    <a16:rowId xmlns:a16="http://schemas.microsoft.com/office/drawing/2014/main" val="283782896"/>
                  </a:ext>
                </a:extLst>
              </a:tr>
              <a:tr h="557501">
                <a:tc>
                  <a:txBody>
                    <a:bodyPr/>
                    <a:lstStyle/>
                    <a:p>
                      <a:r>
                        <a:rPr lang="fr-BE" sz="1400" dirty="0" smtClean="0"/>
                        <a:t>Homologation par secteur/groupe-cible</a:t>
                      </a:r>
                      <a:endParaRPr lang="fr-BE" sz="1400" dirty="0"/>
                    </a:p>
                  </a:txBody>
                  <a:tcPr/>
                </a:tc>
                <a:tc>
                  <a:txBody>
                    <a:bodyPr/>
                    <a:lstStyle/>
                    <a:p>
                      <a:r>
                        <a:rPr lang="fr-BE" sz="1400" dirty="0" smtClean="0"/>
                        <a:t>Evaluation par « business </a:t>
                      </a:r>
                      <a:r>
                        <a:rPr lang="fr-BE" sz="1400" dirty="0" err="1" smtClean="0"/>
                        <a:t>process</a:t>
                      </a:r>
                      <a:r>
                        <a:rPr lang="fr-BE" sz="1400" dirty="0" smtClean="0"/>
                        <a:t> »/SVA (E2E)</a:t>
                      </a:r>
                      <a:endParaRPr lang="fr-BE" sz="1400" dirty="0"/>
                    </a:p>
                  </a:txBody>
                  <a:tcPr/>
                </a:tc>
                <a:extLst>
                  <a:ext uri="{0D108BD9-81ED-4DB2-BD59-A6C34878D82A}">
                    <a16:rowId xmlns:a16="http://schemas.microsoft.com/office/drawing/2014/main" val="2326472571"/>
                  </a:ext>
                </a:extLst>
              </a:tr>
            </a:tbl>
          </a:graphicData>
        </a:graphic>
      </p:graphicFrame>
    </p:spTree>
    <p:extLst>
      <p:ext uri="{BB962C8B-B14F-4D97-AF65-F5344CB8AC3E}">
        <p14:creationId xmlns:p14="http://schemas.microsoft.com/office/powerpoint/2010/main" val="30274652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533400"/>
            <a:ext cx="9204385" cy="990600"/>
          </a:xfrm>
        </p:spPr>
        <p:txBody>
          <a:bodyPr>
            <a:normAutofit fontScale="90000"/>
          </a:bodyPr>
          <a:lstStyle/>
          <a:p>
            <a:r>
              <a:rPr lang="fr-BE" dirty="0" smtClean="0"/>
              <a:t>Evaluation socle de base (à charge d’</a:t>
            </a:r>
            <a:r>
              <a:rPr lang="fr-BE" dirty="0" err="1" smtClean="0"/>
              <a:t>eHealth</a:t>
            </a:r>
            <a:r>
              <a:rPr lang="fr-BE" dirty="0" smtClean="0"/>
              <a:t>)</a:t>
            </a:r>
            <a:endParaRPr lang="fr-BE" dirty="0"/>
          </a:p>
        </p:txBody>
      </p:sp>
      <p:sp>
        <p:nvSpPr>
          <p:cNvPr id="4" name="Date Placeholder 3"/>
          <p:cNvSpPr>
            <a:spLocks noGrp="1"/>
          </p:cNvSpPr>
          <p:nvPr>
            <p:ph type="dt" sz="half" idx="10"/>
          </p:nvPr>
        </p:nvSpPr>
        <p:spPr/>
        <p:txBody>
          <a:bodyPr/>
          <a:lstStyle/>
          <a:p>
            <a:pPr>
              <a:defRPr/>
            </a:pPr>
            <a:r>
              <a:rPr lang="nl-BE" smtClean="0"/>
              <a:t>29/06/2017</a:t>
            </a:r>
            <a:endParaRPr lang="en-US" dirty="0"/>
          </a:p>
        </p:txBody>
      </p:sp>
      <p:sp>
        <p:nvSpPr>
          <p:cNvPr id="6" name="Slide Number Placeholder 5"/>
          <p:cNvSpPr>
            <a:spLocks noGrp="1"/>
          </p:cNvSpPr>
          <p:nvPr>
            <p:ph type="sldNum" sz="quarter" idx="12"/>
          </p:nvPr>
        </p:nvSpPr>
        <p:spPr/>
        <p:txBody>
          <a:bodyPr/>
          <a:lstStyle/>
          <a:p>
            <a:pPr>
              <a:defRPr/>
            </a:pPr>
            <a:fld id="{47356A36-FB20-481F-ADDA-2C00D2E0A77A}" type="slidenum">
              <a:rPr lang="en-US" smtClean="0"/>
              <a:pPr>
                <a:defRPr/>
              </a:pPr>
              <a:t>4</a:t>
            </a:fld>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4207366408"/>
              </p:ext>
            </p:extLst>
          </p:nvPr>
        </p:nvGraphicFramePr>
        <p:xfrm>
          <a:off x="0" y="1709737"/>
          <a:ext cx="9144000" cy="5024421"/>
        </p:xfrm>
        <a:graphic>
          <a:graphicData uri="http://schemas.openxmlformats.org/drawingml/2006/table">
            <a:tbl>
              <a:tblPr firstRow="1" bandRow="1">
                <a:tableStyleId>{5C22544A-7EE6-4342-B048-85BDC9FD1C3A}</a:tableStyleId>
              </a:tblPr>
              <a:tblGrid>
                <a:gridCol w="2950234">
                  <a:extLst>
                    <a:ext uri="{9D8B030D-6E8A-4147-A177-3AD203B41FA5}">
                      <a16:colId xmlns:a16="http://schemas.microsoft.com/office/drawing/2014/main" val="20000"/>
                    </a:ext>
                  </a:extLst>
                </a:gridCol>
                <a:gridCol w="3209026">
                  <a:extLst>
                    <a:ext uri="{9D8B030D-6E8A-4147-A177-3AD203B41FA5}">
                      <a16:colId xmlns:a16="http://schemas.microsoft.com/office/drawing/2014/main" val="20001"/>
                    </a:ext>
                  </a:extLst>
                </a:gridCol>
                <a:gridCol w="2984740">
                  <a:extLst>
                    <a:ext uri="{9D8B030D-6E8A-4147-A177-3AD203B41FA5}">
                      <a16:colId xmlns:a16="http://schemas.microsoft.com/office/drawing/2014/main" val="20002"/>
                    </a:ext>
                  </a:extLst>
                </a:gridCol>
              </a:tblGrid>
              <a:tr h="373077">
                <a:tc>
                  <a:txBody>
                    <a:bodyPr/>
                    <a:lstStyle/>
                    <a:p>
                      <a:pPr>
                        <a:lnSpc>
                          <a:spcPct val="115000"/>
                        </a:lnSpc>
                        <a:spcAft>
                          <a:spcPts val="0"/>
                        </a:spcAft>
                      </a:pPr>
                      <a:r>
                        <a:rPr lang="en-US" sz="2000" dirty="0" err="1" smtClean="0">
                          <a:solidFill>
                            <a:srgbClr val="333399"/>
                          </a:solidFill>
                          <a:effectLst/>
                          <a:latin typeface="Calibri"/>
                          <a:ea typeface="Calibri"/>
                          <a:cs typeface="Calibri"/>
                        </a:rPr>
                        <a:t>Telematic</a:t>
                      </a:r>
                      <a:r>
                        <a:rPr lang="en-US" sz="2000" dirty="0" smtClean="0">
                          <a:solidFill>
                            <a:srgbClr val="333399"/>
                          </a:solidFill>
                          <a:effectLst/>
                          <a:latin typeface="Calibri"/>
                          <a:ea typeface="Calibri"/>
                          <a:cs typeface="Calibri"/>
                        </a:rPr>
                        <a:t> management</a:t>
                      </a:r>
                      <a:endParaRPr lang="en-US" sz="1600" dirty="0">
                        <a:effectLst/>
                        <a:latin typeface="Calibri"/>
                        <a:ea typeface="Calibri"/>
                        <a:cs typeface="Times New Roman"/>
                      </a:endParaRPr>
                    </a:p>
                  </a:txBody>
                  <a:tcPr marL="68580" marR="68580" marT="0" marB="0"/>
                </a:tc>
                <a:tc>
                  <a:txBody>
                    <a:bodyPr/>
                    <a:lstStyle/>
                    <a:p>
                      <a:pPr>
                        <a:lnSpc>
                          <a:spcPct val="115000"/>
                        </a:lnSpc>
                        <a:spcAft>
                          <a:spcPts val="0"/>
                        </a:spcAft>
                      </a:pPr>
                      <a:r>
                        <a:rPr lang="en-US" sz="2000" dirty="0" smtClean="0">
                          <a:solidFill>
                            <a:srgbClr val="333399"/>
                          </a:solidFill>
                          <a:effectLst/>
                          <a:latin typeface="Calibri"/>
                          <a:ea typeface="Calibri"/>
                          <a:cs typeface="Calibri"/>
                        </a:rPr>
                        <a:t>Administrative  management  </a:t>
                      </a:r>
                      <a:endParaRPr lang="en-US" sz="1600" dirty="0">
                        <a:effectLst/>
                        <a:latin typeface="Calibri"/>
                        <a:ea typeface="Calibri"/>
                        <a:cs typeface="Times New Roman"/>
                      </a:endParaRPr>
                    </a:p>
                  </a:txBody>
                  <a:tcPr marL="68580" marR="68580" marT="0" marB="0"/>
                </a:tc>
                <a:tc>
                  <a:txBody>
                    <a:bodyPr/>
                    <a:lstStyle/>
                    <a:p>
                      <a:pPr>
                        <a:lnSpc>
                          <a:spcPct val="115000"/>
                        </a:lnSpc>
                        <a:spcAft>
                          <a:spcPts val="0"/>
                        </a:spcAft>
                      </a:pPr>
                      <a:r>
                        <a:rPr lang="fr-BE" sz="2000" dirty="0" err="1" smtClean="0">
                          <a:solidFill>
                            <a:srgbClr val="333399"/>
                          </a:solidFill>
                          <a:effectLst/>
                          <a:latin typeface="Calibri"/>
                          <a:ea typeface="Calibri"/>
                          <a:cs typeface="Calibri"/>
                        </a:rPr>
                        <a:t>Health</a:t>
                      </a:r>
                      <a:r>
                        <a:rPr lang="fr-BE" sz="2000" dirty="0" smtClean="0">
                          <a:solidFill>
                            <a:srgbClr val="333399"/>
                          </a:solidFill>
                          <a:effectLst/>
                          <a:latin typeface="Calibri"/>
                          <a:ea typeface="Calibri"/>
                          <a:cs typeface="Calibri"/>
                        </a:rPr>
                        <a:t> data management</a:t>
                      </a:r>
                      <a:endParaRPr lang="en-US" sz="1600" dirty="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r h="264871">
                <a:tc>
                  <a:txBody>
                    <a:bodyPr/>
                    <a:lstStyle/>
                    <a:p>
                      <a:pPr>
                        <a:lnSpc>
                          <a:spcPct val="115000"/>
                        </a:lnSpc>
                        <a:spcAft>
                          <a:spcPts val="0"/>
                        </a:spcAft>
                      </a:pPr>
                      <a:r>
                        <a:rPr lang="fr-BE" sz="1400" b="1" dirty="0">
                          <a:solidFill>
                            <a:srgbClr val="000000"/>
                          </a:solidFill>
                          <a:effectLst/>
                          <a:latin typeface="Calibri"/>
                          <a:ea typeface="Calibri"/>
                          <a:cs typeface="Calibri"/>
                        </a:rPr>
                        <a:t> </a:t>
                      </a:r>
                      <a:r>
                        <a:rPr lang="en-US" sz="1400" b="1" dirty="0" err="1" smtClean="0">
                          <a:solidFill>
                            <a:srgbClr val="000000"/>
                          </a:solidFill>
                          <a:effectLst/>
                          <a:latin typeface="Calibri"/>
                          <a:ea typeface="Calibri"/>
                          <a:cs typeface="Calibri"/>
                        </a:rPr>
                        <a:t>Telematic</a:t>
                      </a:r>
                      <a:r>
                        <a:rPr lang="en-US" sz="1400" b="1" dirty="0" smtClean="0">
                          <a:solidFill>
                            <a:srgbClr val="000000"/>
                          </a:solidFill>
                          <a:effectLst/>
                          <a:latin typeface="Calibri"/>
                          <a:ea typeface="Calibri"/>
                          <a:cs typeface="Calibri"/>
                        </a:rPr>
                        <a:t> tool</a:t>
                      </a:r>
                      <a:endParaRPr lang="en-US" sz="2000" dirty="0">
                        <a:effectLst/>
                        <a:latin typeface="Calibri"/>
                        <a:ea typeface="Calibri"/>
                        <a:cs typeface="Times New Roman"/>
                      </a:endParaRPr>
                    </a:p>
                  </a:txBody>
                  <a:tcPr marL="68580" marR="68580" marT="0" marB="0">
                    <a:solidFill>
                      <a:schemeClr val="accent5">
                        <a:lumMod val="60000"/>
                        <a:lumOff val="40000"/>
                      </a:schemeClr>
                    </a:solidFill>
                  </a:tcPr>
                </a:tc>
                <a:tc>
                  <a:txBody>
                    <a:bodyPr/>
                    <a:lstStyle/>
                    <a:p>
                      <a:pPr>
                        <a:lnSpc>
                          <a:spcPct val="115000"/>
                        </a:lnSpc>
                        <a:spcAft>
                          <a:spcPts val="0"/>
                        </a:spcAft>
                      </a:pPr>
                      <a:r>
                        <a:rPr lang="en-US" sz="1400" b="1" dirty="0" smtClean="0">
                          <a:effectLst/>
                          <a:latin typeface="Calibri"/>
                          <a:ea typeface="Calibri"/>
                          <a:cs typeface="Calibri"/>
                        </a:rPr>
                        <a:t>Administrative </a:t>
                      </a:r>
                      <a:r>
                        <a:rPr lang="en-US" sz="1400" b="1" baseline="0" dirty="0" smtClean="0">
                          <a:effectLst/>
                          <a:latin typeface="Calibri"/>
                          <a:ea typeface="Calibri"/>
                          <a:cs typeface="Calibri"/>
                        </a:rPr>
                        <a:t> management</a:t>
                      </a:r>
                      <a:endParaRPr lang="en-US" sz="2000" dirty="0">
                        <a:effectLst/>
                        <a:latin typeface="Calibri"/>
                        <a:ea typeface="Calibri"/>
                        <a:cs typeface="Times New Roman"/>
                      </a:endParaRPr>
                    </a:p>
                  </a:txBody>
                  <a:tcPr marL="68580" marR="68580" marT="0" marB="0">
                    <a:solidFill>
                      <a:schemeClr val="accent5">
                        <a:lumMod val="60000"/>
                        <a:lumOff val="40000"/>
                      </a:schemeClr>
                    </a:solidFill>
                  </a:tcPr>
                </a:tc>
                <a:tc>
                  <a:txBody>
                    <a:bodyPr/>
                    <a:lstStyle/>
                    <a:p>
                      <a:pPr>
                        <a:lnSpc>
                          <a:spcPct val="115000"/>
                        </a:lnSpc>
                        <a:spcAft>
                          <a:spcPts val="0"/>
                        </a:spcAft>
                      </a:pPr>
                      <a:r>
                        <a:rPr lang="fr-BE" sz="1400" b="1" dirty="0" smtClean="0">
                          <a:effectLst/>
                          <a:latin typeface="Calibri"/>
                          <a:ea typeface="Calibri"/>
                          <a:cs typeface="Calibri"/>
                        </a:rPr>
                        <a:t>Qualitative aspect of </a:t>
                      </a:r>
                      <a:r>
                        <a:rPr lang="fr-BE" sz="1400" b="1" dirty="0" err="1" smtClean="0">
                          <a:effectLst/>
                          <a:latin typeface="Calibri"/>
                          <a:ea typeface="Calibri"/>
                          <a:cs typeface="Calibri"/>
                        </a:rPr>
                        <a:t>Health</a:t>
                      </a:r>
                      <a:r>
                        <a:rPr lang="fr-BE" sz="1400" b="1" dirty="0" smtClean="0">
                          <a:effectLst/>
                          <a:latin typeface="Calibri"/>
                          <a:ea typeface="Calibri"/>
                          <a:cs typeface="Calibri"/>
                        </a:rPr>
                        <a:t> data</a:t>
                      </a:r>
                      <a:endParaRPr lang="en-US" sz="2000" dirty="0">
                        <a:effectLst/>
                        <a:latin typeface="Calibri"/>
                        <a:ea typeface="Calibri"/>
                        <a:cs typeface="Times New Roman"/>
                      </a:endParaRPr>
                    </a:p>
                  </a:txBody>
                  <a:tcPr marL="68580" marR="68580" marT="0" marB="0">
                    <a:solidFill>
                      <a:schemeClr val="accent5">
                        <a:lumMod val="60000"/>
                        <a:lumOff val="40000"/>
                      </a:schemeClr>
                    </a:solidFill>
                  </a:tcPr>
                </a:tc>
                <a:extLst>
                  <a:ext uri="{0D108BD9-81ED-4DB2-BD59-A6C34878D82A}">
                    <a16:rowId xmlns:a16="http://schemas.microsoft.com/office/drawing/2014/main" val="10001"/>
                  </a:ext>
                </a:extLst>
              </a:tr>
              <a:tr h="233916">
                <a:tc>
                  <a:txBody>
                    <a:bodyPr/>
                    <a:lstStyle/>
                    <a:p>
                      <a:pPr marL="130810">
                        <a:lnSpc>
                          <a:spcPct val="115000"/>
                        </a:lnSpc>
                        <a:spcAft>
                          <a:spcPts val="0"/>
                        </a:spcAft>
                      </a:pPr>
                      <a:r>
                        <a:rPr lang="en-US" sz="1100" dirty="0" smtClean="0">
                          <a:solidFill>
                            <a:srgbClr val="000000"/>
                          </a:solidFill>
                          <a:effectLst/>
                          <a:latin typeface="Calibri"/>
                          <a:ea typeface="Calibri"/>
                          <a:cs typeface="Calibri"/>
                        </a:rPr>
                        <a:t>eHealth certificate management</a:t>
                      </a:r>
                      <a:endParaRPr lang="en-US" sz="1600" dirty="0">
                        <a:effectLst/>
                        <a:latin typeface="Calibri"/>
                        <a:ea typeface="Calibri"/>
                        <a:cs typeface="Times New Roman"/>
                      </a:endParaRPr>
                    </a:p>
                  </a:txBody>
                  <a:tcPr marL="68580" marR="68580" marT="0" marB="0"/>
                </a:tc>
                <a:tc>
                  <a:txBody>
                    <a:bodyPr/>
                    <a:lstStyle/>
                    <a:p>
                      <a:pPr marL="111125">
                        <a:lnSpc>
                          <a:spcPct val="115000"/>
                        </a:lnSpc>
                        <a:spcAft>
                          <a:spcPts val="0"/>
                        </a:spcAft>
                      </a:pPr>
                      <a:r>
                        <a:rPr lang="en-US" sz="1100" dirty="0" smtClean="0">
                          <a:solidFill>
                            <a:srgbClr val="000000"/>
                          </a:solidFill>
                          <a:effectLst/>
                          <a:latin typeface="Calibri"/>
                          <a:ea typeface="Calibri"/>
                          <a:cs typeface="Calibri"/>
                        </a:rPr>
                        <a:t>User</a:t>
                      </a:r>
                      <a:r>
                        <a:rPr lang="en-US" sz="1100" baseline="0" dirty="0" smtClean="0">
                          <a:solidFill>
                            <a:srgbClr val="000000"/>
                          </a:solidFill>
                          <a:effectLst/>
                          <a:latin typeface="Calibri"/>
                          <a:ea typeface="Calibri"/>
                          <a:cs typeface="Calibri"/>
                        </a:rPr>
                        <a:t> management</a:t>
                      </a:r>
                      <a:endParaRPr lang="en-US" sz="1600" dirty="0">
                        <a:effectLst/>
                        <a:latin typeface="Calibri"/>
                        <a:ea typeface="Calibri"/>
                        <a:cs typeface="Times New Roman"/>
                      </a:endParaRPr>
                    </a:p>
                  </a:txBody>
                  <a:tcPr marL="68580" marR="68580" marT="0" marB="0"/>
                </a:tc>
                <a:tc>
                  <a:txBody>
                    <a:bodyPr/>
                    <a:lstStyle/>
                    <a:p>
                      <a:pPr marL="111125">
                        <a:lnSpc>
                          <a:spcPct val="115000"/>
                        </a:lnSpc>
                        <a:spcAft>
                          <a:spcPts val="0"/>
                        </a:spcAft>
                      </a:pPr>
                      <a:r>
                        <a:rPr lang="en-US" sz="1100" noProof="0" dirty="0" smtClean="0">
                          <a:solidFill>
                            <a:srgbClr val="000000"/>
                          </a:solidFill>
                          <a:effectLst/>
                          <a:latin typeface="Calibri"/>
                          <a:ea typeface="Calibri"/>
                          <a:cs typeface="Calibri"/>
                        </a:rPr>
                        <a:t>Key</a:t>
                      </a:r>
                      <a:r>
                        <a:rPr lang="en-US" sz="1100" baseline="0" noProof="0" dirty="0" smtClean="0">
                          <a:solidFill>
                            <a:srgbClr val="000000"/>
                          </a:solidFill>
                          <a:effectLst/>
                          <a:latin typeface="Calibri"/>
                          <a:ea typeface="Calibri"/>
                          <a:cs typeface="Calibri"/>
                        </a:rPr>
                        <a:t> </a:t>
                      </a:r>
                      <a:r>
                        <a:rPr lang="en-US" sz="1100" noProof="0" dirty="0" smtClean="0">
                          <a:solidFill>
                            <a:srgbClr val="000000"/>
                          </a:solidFill>
                          <a:effectLst/>
                          <a:latin typeface="Calibri"/>
                          <a:ea typeface="Calibri"/>
                          <a:cs typeface="Calibri"/>
                        </a:rPr>
                        <a:t>attribute for</a:t>
                      </a:r>
                      <a:r>
                        <a:rPr lang="en-US" sz="1100" baseline="0" noProof="0" dirty="0" smtClean="0">
                          <a:solidFill>
                            <a:srgbClr val="000000"/>
                          </a:solidFill>
                          <a:effectLst/>
                          <a:latin typeface="Calibri"/>
                          <a:ea typeface="Calibri"/>
                          <a:cs typeface="Calibri"/>
                        </a:rPr>
                        <a:t> Health data</a:t>
                      </a:r>
                      <a:r>
                        <a:rPr lang="en-US" sz="1100" noProof="0" dirty="0" smtClean="0">
                          <a:solidFill>
                            <a:srgbClr val="000000"/>
                          </a:solidFill>
                          <a:effectLst/>
                          <a:latin typeface="Calibri"/>
                          <a:ea typeface="Calibri"/>
                          <a:cs typeface="Calibri"/>
                        </a:rPr>
                        <a:t>                                                                                                                                                                                       </a:t>
                      </a:r>
                      <a:endParaRPr lang="en-US" sz="1600" noProof="0" dirty="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r h="233917">
                <a:tc>
                  <a:txBody>
                    <a:bodyPr/>
                    <a:lstStyle/>
                    <a:p>
                      <a:pPr marL="130810">
                        <a:lnSpc>
                          <a:spcPct val="115000"/>
                        </a:lnSpc>
                        <a:spcAft>
                          <a:spcPts val="0"/>
                        </a:spcAft>
                      </a:pPr>
                      <a:r>
                        <a:rPr lang="en-US" sz="1100" dirty="0" smtClean="0">
                          <a:solidFill>
                            <a:srgbClr val="000000"/>
                          </a:solidFill>
                          <a:effectLst/>
                          <a:latin typeface="Calibri"/>
                          <a:ea typeface="Calibri"/>
                          <a:cs typeface="Calibri"/>
                        </a:rPr>
                        <a:t>Encryption</a:t>
                      </a:r>
                      <a:endParaRPr lang="en-US" sz="1600" dirty="0">
                        <a:effectLst/>
                        <a:latin typeface="Calibri"/>
                        <a:ea typeface="Calibri"/>
                        <a:cs typeface="Times New Roman"/>
                      </a:endParaRPr>
                    </a:p>
                  </a:txBody>
                  <a:tcPr marL="68580" marR="68580" marT="0" marB="0"/>
                </a:tc>
                <a:tc>
                  <a:txBody>
                    <a:bodyPr/>
                    <a:lstStyle/>
                    <a:p>
                      <a:pPr marL="111125">
                        <a:lnSpc>
                          <a:spcPct val="115000"/>
                        </a:lnSpc>
                        <a:spcAft>
                          <a:spcPts val="0"/>
                        </a:spcAft>
                      </a:pPr>
                      <a:r>
                        <a:rPr lang="en-US" sz="1100" dirty="0" smtClean="0">
                          <a:solidFill>
                            <a:srgbClr val="000000"/>
                          </a:solidFill>
                          <a:effectLst/>
                          <a:latin typeface="Calibri"/>
                          <a:ea typeface="Calibri"/>
                          <a:cs typeface="Calibri"/>
                        </a:rPr>
                        <a:t>Contact  management</a:t>
                      </a:r>
                      <a:endParaRPr lang="en-US" sz="1600" dirty="0">
                        <a:effectLst/>
                        <a:latin typeface="Calibri"/>
                        <a:ea typeface="Calibri"/>
                        <a:cs typeface="Times New Roman"/>
                      </a:endParaRPr>
                    </a:p>
                  </a:txBody>
                  <a:tcPr marL="68580" marR="68580" marT="0" marB="0"/>
                </a:tc>
                <a:tc rowSpan="2">
                  <a:txBody>
                    <a:bodyPr/>
                    <a:lstStyle/>
                    <a:p>
                      <a:pPr marL="111125">
                        <a:lnSpc>
                          <a:spcPct val="115000"/>
                        </a:lnSpc>
                        <a:spcAft>
                          <a:spcPts val="0"/>
                        </a:spcAft>
                      </a:pPr>
                      <a:r>
                        <a:rPr lang="en-US" sz="1100" noProof="0" dirty="0" smtClean="0">
                          <a:solidFill>
                            <a:srgbClr val="000000"/>
                          </a:solidFill>
                          <a:effectLst/>
                          <a:latin typeface="Calibri"/>
                          <a:ea typeface="Calibri"/>
                          <a:cs typeface="Calibri"/>
                        </a:rPr>
                        <a:t>Coding, Terminologies,</a:t>
                      </a:r>
                      <a:r>
                        <a:rPr lang="en-US" sz="1100" baseline="0" noProof="0" dirty="0" smtClean="0">
                          <a:solidFill>
                            <a:srgbClr val="000000"/>
                          </a:solidFill>
                          <a:effectLst/>
                          <a:latin typeface="Calibri"/>
                          <a:ea typeface="Calibri"/>
                          <a:cs typeface="Calibri"/>
                        </a:rPr>
                        <a:t> Multiple coding…</a:t>
                      </a:r>
                      <a:endParaRPr lang="en-US" sz="1600" noProof="0" dirty="0">
                        <a:effectLst/>
                        <a:latin typeface="Calibri"/>
                        <a:ea typeface="Calibri"/>
                        <a:cs typeface="Times New Roman"/>
                      </a:endParaRPr>
                    </a:p>
                  </a:txBody>
                  <a:tcPr marL="68580" marR="68580" marT="0" marB="0"/>
                </a:tc>
                <a:extLst>
                  <a:ext uri="{0D108BD9-81ED-4DB2-BD59-A6C34878D82A}">
                    <a16:rowId xmlns:a16="http://schemas.microsoft.com/office/drawing/2014/main" val="10003"/>
                  </a:ext>
                </a:extLst>
              </a:tr>
              <a:tr h="233916">
                <a:tc>
                  <a:txBody>
                    <a:bodyPr/>
                    <a:lstStyle/>
                    <a:p>
                      <a:pPr marL="130810">
                        <a:lnSpc>
                          <a:spcPct val="115000"/>
                        </a:lnSpc>
                        <a:spcAft>
                          <a:spcPts val="0"/>
                        </a:spcAft>
                      </a:pPr>
                      <a:r>
                        <a:rPr lang="en-US" sz="1100" dirty="0" smtClean="0">
                          <a:solidFill>
                            <a:srgbClr val="000000"/>
                          </a:solidFill>
                          <a:effectLst/>
                          <a:latin typeface="Calibri"/>
                          <a:ea typeface="Calibri"/>
                          <a:cs typeface="Calibri"/>
                        </a:rPr>
                        <a:t>eHealth Box</a:t>
                      </a:r>
                      <a:endParaRPr lang="en-US" sz="1600" dirty="0">
                        <a:effectLst/>
                        <a:latin typeface="Calibri"/>
                        <a:ea typeface="Calibri"/>
                        <a:cs typeface="Times New Roman"/>
                      </a:endParaRPr>
                    </a:p>
                  </a:txBody>
                  <a:tcPr marL="68580" marR="68580" marT="0" marB="0"/>
                </a:tc>
                <a:tc>
                  <a:txBody>
                    <a:bodyPr/>
                    <a:lstStyle/>
                    <a:p>
                      <a:pPr marL="111125">
                        <a:lnSpc>
                          <a:spcPct val="115000"/>
                        </a:lnSpc>
                        <a:spcAft>
                          <a:spcPts val="0"/>
                        </a:spcAft>
                      </a:pPr>
                      <a:r>
                        <a:rPr lang="en-US" sz="1100" dirty="0" smtClean="0">
                          <a:solidFill>
                            <a:srgbClr val="000000"/>
                          </a:solidFill>
                          <a:effectLst/>
                          <a:latin typeface="Calibri"/>
                          <a:ea typeface="Calibri"/>
                          <a:cs typeface="Calibri"/>
                        </a:rPr>
                        <a:t>Access right management</a:t>
                      </a:r>
                      <a:endParaRPr lang="en-US" sz="1600" dirty="0">
                        <a:effectLst/>
                        <a:latin typeface="Calibri"/>
                        <a:ea typeface="Calibri"/>
                        <a:cs typeface="Times New Roman"/>
                      </a:endParaRPr>
                    </a:p>
                  </a:txBody>
                  <a:tcPr marL="68580" marR="68580" marT="0" marB="0"/>
                </a:tc>
                <a:tc vMerge="1">
                  <a:txBody>
                    <a:bodyPr/>
                    <a:lstStyle/>
                    <a:p>
                      <a:endParaRPr lang="en-US"/>
                    </a:p>
                  </a:txBody>
                  <a:tcPr/>
                </a:tc>
                <a:extLst>
                  <a:ext uri="{0D108BD9-81ED-4DB2-BD59-A6C34878D82A}">
                    <a16:rowId xmlns:a16="http://schemas.microsoft.com/office/drawing/2014/main" val="10004"/>
                  </a:ext>
                </a:extLst>
              </a:tr>
              <a:tr h="223284">
                <a:tc>
                  <a:txBody>
                    <a:bodyPr/>
                    <a:lstStyle/>
                    <a:p>
                      <a:pPr marL="130810">
                        <a:lnSpc>
                          <a:spcPct val="115000"/>
                        </a:lnSpc>
                        <a:spcAft>
                          <a:spcPts val="0"/>
                        </a:spcAft>
                      </a:pPr>
                      <a:r>
                        <a:rPr lang="en-US" sz="1100" dirty="0">
                          <a:solidFill>
                            <a:srgbClr val="000000"/>
                          </a:solidFill>
                          <a:effectLst/>
                          <a:latin typeface="Calibri"/>
                          <a:ea typeface="Calibri"/>
                          <a:cs typeface="Calibri"/>
                        </a:rPr>
                        <a:t>HUB / </a:t>
                      </a:r>
                      <a:r>
                        <a:rPr lang="en-US" sz="1100" dirty="0" smtClean="0">
                          <a:solidFill>
                            <a:srgbClr val="000000"/>
                          </a:solidFill>
                          <a:effectLst/>
                          <a:latin typeface="Calibri"/>
                          <a:ea typeface="Calibri"/>
                          <a:cs typeface="Calibri"/>
                        </a:rPr>
                        <a:t>Safe</a:t>
                      </a:r>
                      <a:endParaRPr lang="en-US" sz="1600" dirty="0">
                        <a:effectLst/>
                        <a:latin typeface="Calibri"/>
                        <a:ea typeface="Calibri"/>
                        <a:cs typeface="Times New Roman"/>
                      </a:endParaRPr>
                    </a:p>
                  </a:txBody>
                  <a:tcPr marL="68580" marR="68580" marT="0" marB="0"/>
                </a:tc>
                <a:tc>
                  <a:txBody>
                    <a:bodyPr/>
                    <a:lstStyle/>
                    <a:p>
                      <a:pPr marL="111125">
                        <a:lnSpc>
                          <a:spcPct val="115000"/>
                        </a:lnSpc>
                        <a:spcAft>
                          <a:spcPts val="0"/>
                        </a:spcAft>
                      </a:pPr>
                      <a:r>
                        <a:rPr lang="en-US" sz="1100" dirty="0" smtClean="0">
                          <a:solidFill>
                            <a:srgbClr val="000000"/>
                          </a:solidFill>
                          <a:effectLst/>
                          <a:latin typeface="Calibri"/>
                          <a:ea typeface="Calibri"/>
                          <a:cs typeface="Calibri"/>
                        </a:rPr>
                        <a:t>Patient file management</a:t>
                      </a:r>
                      <a:endParaRPr lang="en-US" sz="1600" dirty="0">
                        <a:effectLst/>
                        <a:latin typeface="Calibri"/>
                        <a:ea typeface="Calibri"/>
                        <a:cs typeface="Times New Roman"/>
                      </a:endParaRPr>
                    </a:p>
                  </a:txBody>
                  <a:tcPr marL="68580" marR="68580" marT="0" marB="0"/>
                </a:tc>
                <a:tc>
                  <a:txBody>
                    <a:bodyPr/>
                    <a:lstStyle/>
                    <a:p>
                      <a:pPr marL="0" algn="l" defTabSz="914400" rtl="0" eaLnBrk="1" latinLnBrk="0" hangingPunct="1">
                        <a:lnSpc>
                          <a:spcPct val="115000"/>
                        </a:lnSpc>
                        <a:spcAft>
                          <a:spcPts val="0"/>
                        </a:spcAft>
                      </a:pPr>
                      <a:r>
                        <a:rPr lang="en-US" sz="1400" b="1" kern="1200" dirty="0" smtClean="0">
                          <a:solidFill>
                            <a:srgbClr val="000000"/>
                          </a:solidFill>
                          <a:effectLst/>
                          <a:latin typeface="Calibri"/>
                          <a:ea typeface="Calibri"/>
                          <a:cs typeface="Calibri"/>
                        </a:rPr>
                        <a:t>Health data</a:t>
                      </a:r>
                      <a:endParaRPr lang="en-US" sz="1400" b="1" kern="1200" dirty="0">
                        <a:solidFill>
                          <a:srgbClr val="000000"/>
                        </a:solidFill>
                        <a:effectLst/>
                        <a:latin typeface="Calibri"/>
                        <a:ea typeface="Calibri"/>
                        <a:cs typeface="Calibri"/>
                      </a:endParaRPr>
                    </a:p>
                  </a:txBody>
                  <a:tcPr marL="68580" marR="68580" marT="0" marB="0">
                    <a:solidFill>
                      <a:schemeClr val="accent5">
                        <a:lumMod val="60000"/>
                        <a:lumOff val="40000"/>
                      </a:schemeClr>
                    </a:solidFill>
                  </a:tcPr>
                </a:tc>
                <a:extLst>
                  <a:ext uri="{0D108BD9-81ED-4DB2-BD59-A6C34878D82A}">
                    <a16:rowId xmlns:a16="http://schemas.microsoft.com/office/drawing/2014/main" val="10005"/>
                  </a:ext>
                </a:extLst>
              </a:tr>
              <a:tr h="244548">
                <a:tc>
                  <a:txBody>
                    <a:bodyPr/>
                    <a:lstStyle/>
                    <a:p>
                      <a:pPr marL="130810">
                        <a:lnSpc>
                          <a:spcPct val="115000"/>
                        </a:lnSpc>
                        <a:spcAft>
                          <a:spcPts val="0"/>
                        </a:spcAft>
                      </a:pPr>
                      <a:r>
                        <a:rPr lang="fr-BE" sz="1100" dirty="0" smtClean="0">
                          <a:solidFill>
                            <a:srgbClr val="000000"/>
                          </a:solidFill>
                          <a:effectLst/>
                          <a:latin typeface="Calibri"/>
                          <a:ea typeface="Calibri"/>
                          <a:cs typeface="Calibri"/>
                        </a:rPr>
                        <a:t>Consultation of National </a:t>
                      </a:r>
                      <a:r>
                        <a:rPr lang="en-US" sz="1100" noProof="0" dirty="0" smtClean="0">
                          <a:solidFill>
                            <a:srgbClr val="000000"/>
                          </a:solidFill>
                          <a:effectLst/>
                          <a:latin typeface="Calibri"/>
                          <a:ea typeface="Calibri"/>
                          <a:cs typeface="Calibri"/>
                        </a:rPr>
                        <a:t>register</a:t>
                      </a:r>
                      <a:r>
                        <a:rPr lang="fr-BE" sz="1100" dirty="0" smtClean="0">
                          <a:solidFill>
                            <a:srgbClr val="000000"/>
                          </a:solidFill>
                          <a:effectLst/>
                          <a:latin typeface="Calibri"/>
                          <a:ea typeface="Calibri"/>
                          <a:cs typeface="Calibri"/>
                        </a:rPr>
                        <a:t> (mutation management)</a:t>
                      </a:r>
                      <a:endParaRPr lang="en-US" sz="1600" dirty="0">
                        <a:effectLst/>
                        <a:latin typeface="Calibri"/>
                        <a:ea typeface="Calibri"/>
                        <a:cs typeface="Times New Roman"/>
                      </a:endParaRPr>
                    </a:p>
                  </a:txBody>
                  <a:tcPr marL="68580" marR="68580" marT="0" marB="0"/>
                </a:tc>
                <a:tc>
                  <a:txBody>
                    <a:bodyPr/>
                    <a:lstStyle/>
                    <a:p>
                      <a:pPr marL="111125">
                        <a:lnSpc>
                          <a:spcPct val="115000"/>
                        </a:lnSpc>
                        <a:spcAft>
                          <a:spcPts val="0"/>
                        </a:spcAft>
                      </a:pPr>
                      <a:r>
                        <a:rPr lang="fr-BE" sz="1100" dirty="0" smtClean="0">
                          <a:solidFill>
                            <a:srgbClr val="000000"/>
                          </a:solidFill>
                          <a:effectLst/>
                          <a:latin typeface="Calibri"/>
                          <a:ea typeface="Calibri"/>
                          <a:cs typeface="Calibri"/>
                        </a:rPr>
                        <a:t>SPOC for </a:t>
                      </a:r>
                      <a:r>
                        <a:rPr lang="en-US" sz="1100" noProof="0" dirty="0" smtClean="0">
                          <a:solidFill>
                            <a:srgbClr val="000000"/>
                          </a:solidFill>
                          <a:effectLst/>
                          <a:latin typeface="Calibri"/>
                          <a:ea typeface="Calibri"/>
                          <a:cs typeface="Calibri"/>
                        </a:rPr>
                        <a:t>each health actor</a:t>
                      </a:r>
                      <a:endParaRPr lang="en-US" sz="1600" noProof="0" dirty="0">
                        <a:effectLst/>
                        <a:latin typeface="Calibri"/>
                        <a:ea typeface="Calibri"/>
                        <a:cs typeface="Times New Roman"/>
                      </a:endParaRPr>
                    </a:p>
                  </a:txBody>
                  <a:tcPr marL="68580" marR="68580" marT="0" marB="0"/>
                </a:tc>
                <a:tc>
                  <a:txBody>
                    <a:bodyPr/>
                    <a:lstStyle/>
                    <a:p>
                      <a:pPr marL="111125">
                        <a:lnSpc>
                          <a:spcPct val="115000"/>
                        </a:lnSpc>
                        <a:spcAft>
                          <a:spcPts val="0"/>
                        </a:spcAft>
                      </a:pPr>
                      <a:r>
                        <a:rPr lang="fr-BE" sz="1100" dirty="0" smtClean="0">
                          <a:solidFill>
                            <a:srgbClr val="000000"/>
                          </a:solidFill>
                          <a:effectLst/>
                          <a:latin typeface="Calibri"/>
                          <a:ea typeface="Calibri"/>
                          <a:cs typeface="Calibri"/>
                        </a:rPr>
                        <a:t>Nature of concepts (</a:t>
                      </a:r>
                      <a:r>
                        <a:rPr lang="en-US" sz="1100" noProof="0" dirty="0" smtClean="0">
                          <a:solidFill>
                            <a:srgbClr val="000000"/>
                          </a:solidFill>
                          <a:effectLst/>
                          <a:latin typeface="Calibri"/>
                          <a:ea typeface="Calibri"/>
                          <a:cs typeface="Calibri"/>
                        </a:rPr>
                        <a:t>clinical</a:t>
                      </a:r>
                      <a:r>
                        <a:rPr lang="fr-BE" sz="1100" dirty="0" smtClean="0">
                          <a:solidFill>
                            <a:srgbClr val="000000"/>
                          </a:solidFill>
                          <a:effectLst/>
                          <a:latin typeface="Calibri"/>
                          <a:ea typeface="Calibri"/>
                          <a:cs typeface="Calibri"/>
                        </a:rPr>
                        <a:t>)</a:t>
                      </a:r>
                      <a:endParaRPr lang="en-US" sz="1600" dirty="0">
                        <a:effectLst/>
                        <a:latin typeface="Calibri"/>
                        <a:ea typeface="Calibri"/>
                        <a:cs typeface="Times New Roman"/>
                      </a:endParaRPr>
                    </a:p>
                  </a:txBody>
                  <a:tcPr marL="68580" marR="68580" marT="0" marB="0"/>
                </a:tc>
                <a:extLst>
                  <a:ext uri="{0D108BD9-81ED-4DB2-BD59-A6C34878D82A}">
                    <a16:rowId xmlns:a16="http://schemas.microsoft.com/office/drawing/2014/main" val="10006"/>
                  </a:ext>
                </a:extLst>
              </a:tr>
              <a:tr h="212652">
                <a:tc>
                  <a:txBody>
                    <a:bodyPr/>
                    <a:lstStyle/>
                    <a:p>
                      <a:pPr marL="130810">
                        <a:lnSpc>
                          <a:spcPct val="115000"/>
                        </a:lnSpc>
                        <a:spcAft>
                          <a:spcPts val="0"/>
                        </a:spcAft>
                      </a:pPr>
                      <a:r>
                        <a:rPr lang="en-US" sz="1100" dirty="0">
                          <a:solidFill>
                            <a:srgbClr val="000000"/>
                          </a:solidFill>
                          <a:effectLst/>
                          <a:latin typeface="Calibri"/>
                          <a:ea typeface="Calibri"/>
                          <a:cs typeface="Calibri"/>
                        </a:rPr>
                        <a:t>Single sign on</a:t>
                      </a:r>
                      <a:endParaRPr lang="en-US" sz="1600" dirty="0">
                        <a:effectLst/>
                        <a:latin typeface="Calibri"/>
                        <a:ea typeface="Calibri"/>
                        <a:cs typeface="Times New Roman"/>
                      </a:endParaRPr>
                    </a:p>
                  </a:txBody>
                  <a:tcPr marL="68580" marR="68580" marT="0" marB="0"/>
                </a:tc>
                <a:tc>
                  <a:txBody>
                    <a:bodyPr/>
                    <a:lstStyle/>
                    <a:p>
                      <a:pPr marL="111125">
                        <a:lnSpc>
                          <a:spcPct val="115000"/>
                        </a:lnSpc>
                        <a:spcAft>
                          <a:spcPts val="0"/>
                        </a:spcAft>
                      </a:pPr>
                      <a:r>
                        <a:rPr lang="fr-BE" sz="1100" dirty="0" smtClean="0">
                          <a:solidFill>
                            <a:srgbClr val="000000"/>
                          </a:solidFill>
                          <a:effectLst/>
                          <a:latin typeface="Calibri"/>
                          <a:ea typeface="Calibri"/>
                          <a:cs typeface="Calibri"/>
                        </a:rPr>
                        <a:t>Consent and </a:t>
                      </a:r>
                      <a:r>
                        <a:rPr lang="en-US" sz="1100" noProof="0" dirty="0" smtClean="0">
                          <a:solidFill>
                            <a:srgbClr val="000000"/>
                          </a:solidFill>
                          <a:effectLst/>
                          <a:latin typeface="Calibri"/>
                          <a:ea typeface="Calibri"/>
                          <a:cs typeface="Calibri"/>
                        </a:rPr>
                        <a:t>choice</a:t>
                      </a:r>
                      <a:r>
                        <a:rPr lang="fr-BE" sz="1100" dirty="0" smtClean="0">
                          <a:solidFill>
                            <a:srgbClr val="000000"/>
                          </a:solidFill>
                          <a:effectLst/>
                          <a:latin typeface="Calibri"/>
                          <a:ea typeface="Calibri"/>
                          <a:cs typeface="Calibri"/>
                        </a:rPr>
                        <a:t> of the patient</a:t>
                      </a:r>
                      <a:endParaRPr lang="en-US" sz="1600" dirty="0">
                        <a:effectLst/>
                        <a:latin typeface="Calibri"/>
                        <a:ea typeface="Calibri"/>
                        <a:cs typeface="Times New Roman"/>
                      </a:endParaRPr>
                    </a:p>
                  </a:txBody>
                  <a:tcPr marL="68580" marR="68580" marT="0" marB="0"/>
                </a:tc>
                <a:tc>
                  <a:txBody>
                    <a:bodyPr/>
                    <a:lstStyle/>
                    <a:p>
                      <a:pPr marL="111125">
                        <a:lnSpc>
                          <a:spcPct val="115000"/>
                        </a:lnSpc>
                        <a:spcAft>
                          <a:spcPts val="0"/>
                        </a:spcAft>
                      </a:pPr>
                      <a:r>
                        <a:rPr lang="en-US" sz="1100" noProof="0" dirty="0" smtClean="0">
                          <a:solidFill>
                            <a:srgbClr val="000000"/>
                          </a:solidFill>
                          <a:effectLst/>
                          <a:latin typeface="Calibri"/>
                          <a:ea typeface="Calibri"/>
                          <a:cs typeface="Calibri"/>
                        </a:rPr>
                        <a:t>Structuration</a:t>
                      </a:r>
                      <a:endParaRPr lang="en-US" sz="1600" noProof="0" dirty="0">
                        <a:effectLst/>
                        <a:latin typeface="Calibri"/>
                        <a:ea typeface="Calibri"/>
                        <a:cs typeface="Times New Roman"/>
                      </a:endParaRPr>
                    </a:p>
                  </a:txBody>
                  <a:tcPr marL="68580" marR="68580" marT="0" marB="0"/>
                </a:tc>
                <a:extLst>
                  <a:ext uri="{0D108BD9-81ED-4DB2-BD59-A6C34878D82A}">
                    <a16:rowId xmlns:a16="http://schemas.microsoft.com/office/drawing/2014/main" val="10007"/>
                  </a:ext>
                </a:extLst>
              </a:tr>
              <a:tr h="223283">
                <a:tc>
                  <a:txBody>
                    <a:bodyPr/>
                    <a:lstStyle/>
                    <a:p>
                      <a:pPr marL="130810">
                        <a:lnSpc>
                          <a:spcPct val="115000"/>
                        </a:lnSpc>
                        <a:spcAft>
                          <a:spcPts val="0"/>
                        </a:spcAft>
                      </a:pPr>
                      <a:r>
                        <a:rPr lang="en-GB" sz="1100" noProof="0" dirty="0" smtClean="0">
                          <a:solidFill>
                            <a:srgbClr val="000000"/>
                          </a:solidFill>
                          <a:effectLst/>
                          <a:latin typeface="Calibri"/>
                          <a:ea typeface="Calibri"/>
                          <a:cs typeface="Calibri"/>
                        </a:rPr>
                        <a:t>Anonymization</a:t>
                      </a:r>
                      <a:endParaRPr lang="en-GB" sz="1600" noProof="0" dirty="0">
                        <a:effectLst/>
                        <a:latin typeface="Calibri"/>
                        <a:ea typeface="Calibri"/>
                        <a:cs typeface="Times New Roman"/>
                      </a:endParaRPr>
                    </a:p>
                  </a:txBody>
                  <a:tcPr marL="68580" marR="68580" marT="0" marB="0"/>
                </a:tc>
                <a:tc>
                  <a:txBody>
                    <a:bodyPr/>
                    <a:lstStyle/>
                    <a:p>
                      <a:pPr marL="111125">
                        <a:lnSpc>
                          <a:spcPct val="115000"/>
                        </a:lnSpc>
                        <a:spcAft>
                          <a:spcPts val="0"/>
                        </a:spcAft>
                      </a:pPr>
                      <a:r>
                        <a:rPr lang="en-US" sz="1100" dirty="0" smtClean="0">
                          <a:solidFill>
                            <a:srgbClr val="000000"/>
                          </a:solidFill>
                          <a:effectLst/>
                          <a:latin typeface="Calibri"/>
                          <a:ea typeface="Calibri"/>
                          <a:cs typeface="Calibri"/>
                        </a:rPr>
                        <a:t>Therapeutic</a:t>
                      </a:r>
                      <a:r>
                        <a:rPr lang="en-US" sz="1100" baseline="0" dirty="0" smtClean="0">
                          <a:solidFill>
                            <a:srgbClr val="000000"/>
                          </a:solidFill>
                          <a:effectLst/>
                          <a:latin typeface="Calibri"/>
                          <a:ea typeface="Calibri"/>
                          <a:cs typeface="Calibri"/>
                        </a:rPr>
                        <a:t> link</a:t>
                      </a:r>
                      <a:endParaRPr lang="en-US" sz="1600" dirty="0">
                        <a:effectLst/>
                        <a:latin typeface="Calibri"/>
                        <a:ea typeface="Calibri"/>
                        <a:cs typeface="Times New Roman"/>
                      </a:endParaRPr>
                    </a:p>
                  </a:txBody>
                  <a:tcPr marL="68580" marR="68580" marT="0" marB="0"/>
                </a:tc>
                <a:tc>
                  <a:txBody>
                    <a:bodyPr/>
                    <a:lstStyle/>
                    <a:p>
                      <a:pPr marL="111125">
                        <a:lnSpc>
                          <a:spcPct val="115000"/>
                        </a:lnSpc>
                        <a:spcAft>
                          <a:spcPts val="0"/>
                        </a:spcAft>
                      </a:pPr>
                      <a:r>
                        <a:rPr lang="en-US" sz="1100" noProof="0" dirty="0" smtClean="0">
                          <a:solidFill>
                            <a:srgbClr val="000000"/>
                          </a:solidFill>
                          <a:effectLst/>
                          <a:latin typeface="Calibri"/>
                          <a:ea typeface="Calibri"/>
                          <a:cs typeface="Calibri"/>
                        </a:rPr>
                        <a:t>Data management (filter, lists, …)</a:t>
                      </a:r>
                      <a:endParaRPr lang="en-US" sz="1600" noProof="0" dirty="0">
                        <a:effectLst/>
                        <a:latin typeface="Calibri"/>
                        <a:ea typeface="Calibri"/>
                        <a:cs typeface="Times New Roman"/>
                      </a:endParaRPr>
                    </a:p>
                  </a:txBody>
                  <a:tcPr marL="68580" marR="68580" marT="0" marB="0"/>
                </a:tc>
                <a:extLst>
                  <a:ext uri="{0D108BD9-81ED-4DB2-BD59-A6C34878D82A}">
                    <a16:rowId xmlns:a16="http://schemas.microsoft.com/office/drawing/2014/main" val="10008"/>
                  </a:ext>
                </a:extLst>
              </a:tr>
              <a:tr h="452617">
                <a:tc>
                  <a:txBody>
                    <a:bodyPr/>
                    <a:lstStyle/>
                    <a:p>
                      <a:pPr marL="130810">
                        <a:lnSpc>
                          <a:spcPct val="115000"/>
                        </a:lnSpc>
                        <a:spcAft>
                          <a:spcPts val="0"/>
                        </a:spcAft>
                      </a:pPr>
                      <a:r>
                        <a:rPr lang="fr-BE" sz="1100" dirty="0" err="1">
                          <a:solidFill>
                            <a:srgbClr val="000000"/>
                          </a:solidFill>
                          <a:effectLst/>
                          <a:latin typeface="Calibri"/>
                          <a:ea typeface="Calibri"/>
                          <a:cs typeface="Calibri"/>
                        </a:rPr>
                        <a:t>eID</a:t>
                      </a:r>
                      <a:endParaRPr lang="en-US" sz="1600" dirty="0">
                        <a:effectLst/>
                        <a:latin typeface="Calibri"/>
                        <a:ea typeface="Calibri"/>
                        <a:cs typeface="Times New Roman"/>
                      </a:endParaRPr>
                    </a:p>
                  </a:txBody>
                  <a:tcPr marL="68580" marR="68580" marT="0" marB="0"/>
                </a:tc>
                <a:tc>
                  <a:txBody>
                    <a:bodyPr/>
                    <a:lstStyle/>
                    <a:p>
                      <a:pPr>
                        <a:lnSpc>
                          <a:spcPct val="115000"/>
                        </a:lnSpc>
                        <a:spcAft>
                          <a:spcPts val="0"/>
                        </a:spcAft>
                      </a:pPr>
                      <a:r>
                        <a:rPr lang="fr-BE" sz="1400" b="1" dirty="0" err="1" smtClean="0">
                          <a:effectLst/>
                          <a:latin typeface="Calibri"/>
                          <a:ea typeface="Calibri"/>
                          <a:cs typeface="Calibri"/>
                        </a:rPr>
                        <a:t>Requests</a:t>
                      </a:r>
                      <a:r>
                        <a:rPr lang="fr-BE" sz="1400" b="1" dirty="0" smtClean="0">
                          <a:effectLst/>
                          <a:latin typeface="Calibri"/>
                          <a:ea typeface="Calibri"/>
                          <a:cs typeface="Calibri"/>
                        </a:rPr>
                        <a:t>, autorisations &amp;</a:t>
                      </a:r>
                      <a:r>
                        <a:rPr lang="fr-BE" sz="1400" b="1" baseline="0" dirty="0" smtClean="0">
                          <a:effectLst/>
                          <a:latin typeface="Calibri"/>
                          <a:ea typeface="Calibri"/>
                          <a:cs typeface="Calibri"/>
                        </a:rPr>
                        <a:t> </a:t>
                      </a:r>
                      <a:r>
                        <a:rPr lang="fr-BE" sz="1400" b="1" dirty="0" smtClean="0">
                          <a:effectLst/>
                          <a:latin typeface="Calibri"/>
                          <a:ea typeface="Calibri"/>
                          <a:cs typeface="Calibri"/>
                        </a:rPr>
                        <a:t>administrative </a:t>
                      </a:r>
                      <a:r>
                        <a:rPr lang="fr-BE" sz="1400" b="1" dirty="0" err="1" smtClean="0">
                          <a:effectLst/>
                          <a:latin typeface="Calibri"/>
                          <a:ea typeface="Calibri"/>
                          <a:cs typeface="Calibri"/>
                        </a:rPr>
                        <a:t>alerts</a:t>
                      </a:r>
                      <a:r>
                        <a:rPr lang="fr-BE" sz="1400" b="1" dirty="0" smtClean="0">
                          <a:effectLst/>
                          <a:latin typeface="Calibri"/>
                          <a:ea typeface="Calibri"/>
                          <a:cs typeface="Calibri"/>
                        </a:rPr>
                        <a:t> management</a:t>
                      </a:r>
                      <a:endParaRPr lang="en-US" sz="2000" dirty="0">
                        <a:effectLst/>
                        <a:latin typeface="Calibri"/>
                        <a:ea typeface="Calibri"/>
                        <a:cs typeface="Times New Roman"/>
                      </a:endParaRPr>
                    </a:p>
                  </a:txBody>
                  <a:tcPr marL="68580" marR="68580" marT="0" marB="0">
                    <a:solidFill>
                      <a:schemeClr val="accent5">
                        <a:lumMod val="60000"/>
                        <a:lumOff val="40000"/>
                      </a:schemeClr>
                    </a:solidFill>
                  </a:tcPr>
                </a:tc>
                <a:tc>
                  <a:txBody>
                    <a:bodyPr/>
                    <a:lstStyle/>
                    <a:p>
                      <a:pPr marL="111125">
                        <a:lnSpc>
                          <a:spcPct val="115000"/>
                        </a:lnSpc>
                        <a:spcAft>
                          <a:spcPts val="0"/>
                        </a:spcAft>
                      </a:pPr>
                      <a:r>
                        <a:rPr lang="en-US" sz="1100" noProof="0" dirty="0" smtClean="0">
                          <a:solidFill>
                            <a:srgbClr val="000000"/>
                          </a:solidFill>
                          <a:effectLst/>
                          <a:latin typeface="Calibri"/>
                          <a:ea typeface="Calibri"/>
                          <a:cs typeface="Calibri"/>
                        </a:rPr>
                        <a:t>Support</a:t>
                      </a:r>
                      <a:r>
                        <a:rPr lang="en-US" sz="1100" baseline="0" noProof="0" dirty="0" smtClean="0">
                          <a:solidFill>
                            <a:srgbClr val="000000"/>
                          </a:solidFill>
                          <a:effectLst/>
                          <a:latin typeface="Calibri"/>
                          <a:ea typeface="Calibri"/>
                          <a:cs typeface="Calibri"/>
                        </a:rPr>
                        <a:t> to structuration of messages</a:t>
                      </a:r>
                      <a:endParaRPr lang="en-US" sz="1600" noProof="0" dirty="0">
                        <a:effectLst/>
                        <a:latin typeface="Calibri"/>
                        <a:ea typeface="Calibri"/>
                        <a:cs typeface="Times New Roman"/>
                      </a:endParaRPr>
                    </a:p>
                  </a:txBody>
                  <a:tcPr marL="68580" marR="68580" marT="0" marB="0"/>
                </a:tc>
                <a:extLst>
                  <a:ext uri="{0D108BD9-81ED-4DB2-BD59-A6C34878D82A}">
                    <a16:rowId xmlns:a16="http://schemas.microsoft.com/office/drawing/2014/main" val="10009"/>
                  </a:ext>
                </a:extLst>
              </a:tr>
              <a:tr h="204170">
                <a:tc>
                  <a:txBody>
                    <a:bodyPr/>
                    <a:lstStyle/>
                    <a:p>
                      <a:pPr marL="130810">
                        <a:lnSpc>
                          <a:spcPct val="115000"/>
                        </a:lnSpc>
                        <a:spcAft>
                          <a:spcPts val="0"/>
                        </a:spcAft>
                      </a:pPr>
                      <a:r>
                        <a:rPr lang="fr-BE" sz="1100" dirty="0" smtClean="0">
                          <a:solidFill>
                            <a:srgbClr val="000000"/>
                          </a:solidFill>
                          <a:effectLst/>
                          <a:latin typeface="Calibri"/>
                          <a:ea typeface="Calibri"/>
                          <a:cs typeface="Calibri"/>
                        </a:rPr>
                        <a:t>KMEHR  validation</a:t>
                      </a:r>
                      <a:endParaRPr lang="en-US" sz="1600" dirty="0">
                        <a:effectLst/>
                        <a:latin typeface="Calibri"/>
                        <a:ea typeface="Calibri"/>
                        <a:cs typeface="Times New Roman"/>
                      </a:endParaRPr>
                    </a:p>
                  </a:txBody>
                  <a:tcPr marL="68580" marR="68580" marT="0" marB="0"/>
                </a:tc>
                <a:tc>
                  <a:txBody>
                    <a:bodyPr/>
                    <a:lstStyle/>
                    <a:p>
                      <a:pPr marL="111125">
                        <a:lnSpc>
                          <a:spcPct val="115000"/>
                        </a:lnSpc>
                        <a:spcAft>
                          <a:spcPts val="0"/>
                        </a:spcAft>
                      </a:pPr>
                      <a:r>
                        <a:rPr lang="en-US" sz="1100" dirty="0" smtClean="0">
                          <a:effectLst/>
                          <a:latin typeface="Calibri"/>
                          <a:ea typeface="Calibri"/>
                          <a:cs typeface="Times New Roman"/>
                        </a:rPr>
                        <a:t>Model: production</a:t>
                      </a:r>
                      <a:endParaRPr lang="en-US" sz="1600" dirty="0">
                        <a:effectLst/>
                        <a:latin typeface="Calibri"/>
                        <a:ea typeface="Calibri"/>
                        <a:cs typeface="Times New Roman"/>
                      </a:endParaRPr>
                    </a:p>
                  </a:txBody>
                  <a:tcPr marL="68580" marR="68580" marT="0" marB="0"/>
                </a:tc>
                <a:tc>
                  <a:txBody>
                    <a:bodyPr/>
                    <a:lstStyle/>
                    <a:p>
                      <a:pPr marL="111125">
                        <a:lnSpc>
                          <a:spcPct val="115000"/>
                        </a:lnSpc>
                        <a:spcAft>
                          <a:spcPts val="0"/>
                        </a:spcAft>
                      </a:pPr>
                      <a:r>
                        <a:rPr lang="en-US" sz="1100" noProof="0" dirty="0" smtClean="0">
                          <a:solidFill>
                            <a:srgbClr val="000000"/>
                          </a:solidFill>
                          <a:effectLst/>
                          <a:latin typeface="Calibri"/>
                          <a:ea typeface="Calibri"/>
                          <a:cs typeface="Calibri"/>
                        </a:rPr>
                        <a:t>Care continuity (PMF / SMF)</a:t>
                      </a:r>
                      <a:endParaRPr lang="en-US" sz="1600" noProof="0" dirty="0">
                        <a:effectLst/>
                        <a:latin typeface="Calibri"/>
                        <a:ea typeface="Calibri"/>
                        <a:cs typeface="Times New Roman"/>
                      </a:endParaRPr>
                    </a:p>
                  </a:txBody>
                  <a:tcPr marL="68580" marR="68580" marT="0" marB="0"/>
                </a:tc>
                <a:extLst>
                  <a:ext uri="{0D108BD9-81ED-4DB2-BD59-A6C34878D82A}">
                    <a16:rowId xmlns:a16="http://schemas.microsoft.com/office/drawing/2014/main" val="10010"/>
                  </a:ext>
                </a:extLst>
              </a:tr>
              <a:tr h="212651">
                <a:tc>
                  <a:txBody>
                    <a:bodyPr/>
                    <a:lstStyle/>
                    <a:p>
                      <a:pPr marL="0" algn="l" defTabSz="914400" rtl="0" eaLnBrk="1" latinLnBrk="0" hangingPunct="1">
                        <a:lnSpc>
                          <a:spcPct val="115000"/>
                        </a:lnSpc>
                        <a:spcAft>
                          <a:spcPts val="0"/>
                        </a:spcAft>
                      </a:pPr>
                      <a:r>
                        <a:rPr lang="fr-BE" sz="1400" b="1" kern="1200" dirty="0" smtClean="0">
                          <a:solidFill>
                            <a:srgbClr val="000000"/>
                          </a:solidFill>
                          <a:effectLst/>
                          <a:latin typeface="Calibri"/>
                          <a:ea typeface="Calibri"/>
                          <a:cs typeface="Calibri"/>
                        </a:rPr>
                        <a:t>Security</a:t>
                      </a:r>
                      <a:endParaRPr lang="en-US" sz="1400" b="1" kern="1200" dirty="0">
                        <a:solidFill>
                          <a:srgbClr val="000000"/>
                        </a:solidFill>
                        <a:effectLst/>
                        <a:latin typeface="Calibri"/>
                        <a:ea typeface="Calibri"/>
                        <a:cs typeface="Calibri"/>
                      </a:endParaRPr>
                    </a:p>
                  </a:txBody>
                  <a:tcPr marL="68580" marR="68580" marT="0" marB="0">
                    <a:solidFill>
                      <a:schemeClr val="accent5">
                        <a:lumMod val="60000"/>
                        <a:lumOff val="40000"/>
                      </a:schemeClr>
                    </a:solidFill>
                  </a:tcPr>
                </a:tc>
                <a:tc>
                  <a:txBody>
                    <a:bodyPr/>
                    <a:lstStyle/>
                    <a:p>
                      <a:pPr marL="111125">
                        <a:lnSpc>
                          <a:spcPct val="115000"/>
                        </a:lnSpc>
                        <a:spcAft>
                          <a:spcPts val="0"/>
                        </a:spcAft>
                      </a:pPr>
                      <a:r>
                        <a:rPr lang="en-US" sz="1100" dirty="0" smtClean="0">
                          <a:effectLst/>
                          <a:latin typeface="Calibri"/>
                          <a:ea typeface="Calibri"/>
                          <a:cs typeface="Times New Roman"/>
                        </a:rPr>
                        <a:t>Mutual agreement</a:t>
                      </a:r>
                      <a:endParaRPr lang="en-US" sz="1600" dirty="0">
                        <a:effectLst/>
                        <a:latin typeface="Calibri"/>
                        <a:ea typeface="Calibri"/>
                        <a:cs typeface="Times New Roman"/>
                      </a:endParaRPr>
                    </a:p>
                  </a:txBody>
                  <a:tcPr marL="68580" marR="68580" marT="0" marB="0"/>
                </a:tc>
                <a:tc>
                  <a:txBody>
                    <a:bodyPr/>
                    <a:lstStyle/>
                    <a:p>
                      <a:pPr>
                        <a:lnSpc>
                          <a:spcPct val="115000"/>
                        </a:lnSpc>
                        <a:spcAft>
                          <a:spcPts val="0"/>
                        </a:spcAft>
                      </a:pPr>
                      <a:r>
                        <a:rPr lang="en-US" sz="1100" b="1" dirty="0">
                          <a:solidFill>
                            <a:srgbClr val="333399"/>
                          </a:solidFill>
                          <a:effectLst/>
                          <a:latin typeface="Calibri"/>
                          <a:ea typeface="Calibri"/>
                          <a:cs typeface="Calibri"/>
                        </a:rPr>
                        <a:t> </a:t>
                      </a:r>
                      <a:endParaRPr lang="en-US" sz="1600" dirty="0">
                        <a:effectLst/>
                        <a:latin typeface="Calibri"/>
                        <a:ea typeface="Calibri"/>
                        <a:cs typeface="Times New Roman"/>
                      </a:endParaRPr>
                    </a:p>
                  </a:txBody>
                  <a:tcPr marL="68580" marR="68580" marT="0" marB="0"/>
                </a:tc>
                <a:extLst>
                  <a:ext uri="{0D108BD9-81ED-4DB2-BD59-A6C34878D82A}">
                    <a16:rowId xmlns:a16="http://schemas.microsoft.com/office/drawing/2014/main" val="10011"/>
                  </a:ext>
                </a:extLst>
              </a:tr>
              <a:tr h="202019">
                <a:tc>
                  <a:txBody>
                    <a:bodyPr/>
                    <a:lstStyle/>
                    <a:p>
                      <a:pPr marL="130810">
                        <a:lnSpc>
                          <a:spcPct val="115000"/>
                        </a:lnSpc>
                        <a:spcAft>
                          <a:spcPts val="0"/>
                        </a:spcAft>
                      </a:pPr>
                      <a:r>
                        <a:rPr lang="en-US" sz="1100" dirty="0" smtClean="0">
                          <a:solidFill>
                            <a:srgbClr val="000000"/>
                          </a:solidFill>
                          <a:effectLst/>
                          <a:latin typeface="Calibri"/>
                          <a:ea typeface="Calibri"/>
                          <a:cs typeface="Calibri"/>
                        </a:rPr>
                        <a:t>Reliability, confidentiality, authenticity</a:t>
                      </a:r>
                      <a:endParaRPr lang="en-US" sz="1600" dirty="0">
                        <a:effectLst/>
                        <a:latin typeface="Calibri"/>
                        <a:ea typeface="Calibri"/>
                        <a:cs typeface="Times New Roman"/>
                      </a:endParaRPr>
                    </a:p>
                  </a:txBody>
                  <a:tcPr marL="68580" marR="68580" marT="0" marB="0"/>
                </a:tc>
                <a:tc>
                  <a:txBody>
                    <a:bodyPr/>
                    <a:lstStyle/>
                    <a:p>
                      <a:pPr marL="0" algn="l" defTabSz="914400" rtl="0" eaLnBrk="1" latinLnBrk="0" hangingPunct="1">
                        <a:lnSpc>
                          <a:spcPct val="115000"/>
                        </a:lnSpc>
                        <a:spcAft>
                          <a:spcPts val="0"/>
                        </a:spcAft>
                      </a:pPr>
                      <a:r>
                        <a:rPr lang="fr-BE" sz="1400" b="1" kern="1200" dirty="0" err="1" smtClean="0">
                          <a:solidFill>
                            <a:srgbClr val="000000"/>
                          </a:solidFill>
                          <a:effectLst/>
                          <a:latin typeface="Calibri"/>
                          <a:ea typeface="Calibri"/>
                          <a:cs typeface="Calibri"/>
                        </a:rPr>
                        <a:t>Medical</a:t>
                      </a:r>
                      <a:r>
                        <a:rPr lang="fr-BE" sz="1400" b="1" kern="1200" baseline="0" dirty="0" smtClean="0">
                          <a:solidFill>
                            <a:srgbClr val="000000"/>
                          </a:solidFill>
                          <a:effectLst/>
                          <a:latin typeface="Calibri"/>
                          <a:ea typeface="Calibri"/>
                          <a:cs typeface="Calibri"/>
                        </a:rPr>
                        <a:t> office &amp; software management</a:t>
                      </a:r>
                      <a:endParaRPr lang="en-US" sz="1400" b="1" kern="1200" dirty="0">
                        <a:solidFill>
                          <a:srgbClr val="000000"/>
                        </a:solidFill>
                        <a:effectLst/>
                        <a:latin typeface="Calibri"/>
                        <a:ea typeface="Calibri"/>
                        <a:cs typeface="Calibri"/>
                      </a:endParaRPr>
                    </a:p>
                  </a:txBody>
                  <a:tcPr marL="68580" marR="68580" marT="0" marB="0">
                    <a:solidFill>
                      <a:schemeClr val="accent5">
                        <a:lumMod val="60000"/>
                        <a:lumOff val="40000"/>
                      </a:schemeClr>
                    </a:solidFill>
                  </a:tcPr>
                </a:tc>
                <a:tc>
                  <a:txBody>
                    <a:bodyPr/>
                    <a:lstStyle/>
                    <a:p>
                      <a:pPr marL="111125">
                        <a:lnSpc>
                          <a:spcPct val="115000"/>
                        </a:lnSpc>
                        <a:spcAft>
                          <a:spcPts val="0"/>
                        </a:spcAft>
                      </a:pPr>
                      <a:r>
                        <a:rPr lang="fr-BE" sz="1100" dirty="0">
                          <a:solidFill>
                            <a:srgbClr val="000000"/>
                          </a:solidFill>
                          <a:effectLst/>
                          <a:latin typeface="Calibri"/>
                          <a:ea typeface="Calibri"/>
                          <a:cs typeface="Calibri"/>
                        </a:rPr>
                        <a:t> </a:t>
                      </a:r>
                      <a:endParaRPr lang="en-US" sz="1600" dirty="0">
                        <a:effectLst/>
                        <a:latin typeface="Calibri"/>
                        <a:ea typeface="Calibri"/>
                        <a:cs typeface="Times New Roman"/>
                      </a:endParaRPr>
                    </a:p>
                  </a:txBody>
                  <a:tcPr marL="68580" marR="68580" marT="0" marB="0"/>
                </a:tc>
                <a:extLst>
                  <a:ext uri="{0D108BD9-81ED-4DB2-BD59-A6C34878D82A}">
                    <a16:rowId xmlns:a16="http://schemas.microsoft.com/office/drawing/2014/main" val="10012"/>
                  </a:ext>
                </a:extLst>
              </a:tr>
              <a:tr h="210918">
                <a:tc>
                  <a:txBody>
                    <a:bodyPr/>
                    <a:lstStyle/>
                    <a:p>
                      <a:pPr marL="130810">
                        <a:lnSpc>
                          <a:spcPct val="115000"/>
                        </a:lnSpc>
                        <a:spcAft>
                          <a:spcPts val="0"/>
                        </a:spcAft>
                      </a:pPr>
                      <a:r>
                        <a:rPr lang="en-US" sz="1100" dirty="0" smtClean="0">
                          <a:solidFill>
                            <a:srgbClr val="000000"/>
                          </a:solidFill>
                          <a:effectLst/>
                          <a:latin typeface="Calibri"/>
                          <a:ea typeface="Calibri"/>
                          <a:cs typeface="Times New Roman"/>
                        </a:rPr>
                        <a:t>Business</a:t>
                      </a:r>
                      <a:r>
                        <a:rPr lang="en-US" sz="1100" baseline="0" dirty="0" smtClean="0">
                          <a:solidFill>
                            <a:srgbClr val="000000"/>
                          </a:solidFill>
                          <a:effectLst/>
                          <a:latin typeface="Calibri"/>
                          <a:ea typeface="Calibri"/>
                          <a:cs typeface="Times New Roman"/>
                        </a:rPr>
                        <a:t> continuity</a:t>
                      </a:r>
                      <a:endParaRPr lang="en-US" sz="1600" dirty="0">
                        <a:effectLst/>
                        <a:latin typeface="Calibri"/>
                        <a:ea typeface="Calibri"/>
                        <a:cs typeface="Times New Roman"/>
                      </a:endParaRPr>
                    </a:p>
                  </a:txBody>
                  <a:tcPr marL="68580" marR="68580" marT="0" marB="0"/>
                </a:tc>
                <a:tc>
                  <a:txBody>
                    <a:bodyPr/>
                    <a:lstStyle/>
                    <a:p>
                      <a:pPr>
                        <a:lnSpc>
                          <a:spcPct val="115000"/>
                        </a:lnSpc>
                        <a:spcAft>
                          <a:spcPts val="0"/>
                        </a:spcAft>
                      </a:pPr>
                      <a:r>
                        <a:rPr lang="en-US" sz="1100" dirty="0" smtClean="0">
                          <a:solidFill>
                            <a:srgbClr val="000000"/>
                          </a:solidFill>
                          <a:effectLst/>
                          <a:latin typeface="Calibri"/>
                          <a:ea typeface="Calibri"/>
                          <a:cs typeface="Calibri"/>
                        </a:rPr>
                        <a:t>   Statistics and</a:t>
                      </a:r>
                      <a:r>
                        <a:rPr lang="en-US" sz="1100" baseline="0" dirty="0" smtClean="0">
                          <a:solidFill>
                            <a:srgbClr val="000000"/>
                          </a:solidFill>
                          <a:effectLst/>
                          <a:latin typeface="Calibri"/>
                          <a:ea typeface="Calibri"/>
                          <a:cs typeface="Calibri"/>
                        </a:rPr>
                        <a:t> lists</a:t>
                      </a:r>
                      <a:endParaRPr lang="en-US" sz="1600" dirty="0">
                        <a:effectLst/>
                        <a:latin typeface="Calibri"/>
                        <a:ea typeface="Calibri"/>
                        <a:cs typeface="Times New Roman"/>
                      </a:endParaRPr>
                    </a:p>
                  </a:txBody>
                  <a:tcPr marL="68580" marR="68580" marT="0" marB="0"/>
                </a:tc>
                <a:tc>
                  <a:txBody>
                    <a:bodyPr/>
                    <a:lstStyle/>
                    <a:p>
                      <a:pPr marL="111125">
                        <a:lnSpc>
                          <a:spcPct val="115000"/>
                        </a:lnSpc>
                        <a:spcAft>
                          <a:spcPts val="0"/>
                        </a:spcAft>
                      </a:pPr>
                      <a:r>
                        <a:rPr lang="fr-BE" sz="1100" dirty="0">
                          <a:solidFill>
                            <a:srgbClr val="000000"/>
                          </a:solidFill>
                          <a:effectLst/>
                          <a:highlight>
                            <a:srgbClr val="FFFF00"/>
                          </a:highlight>
                          <a:latin typeface="Calibri"/>
                          <a:ea typeface="Calibri"/>
                          <a:cs typeface="Calibri"/>
                        </a:rPr>
                        <a:t> </a:t>
                      </a:r>
                      <a:endParaRPr lang="en-US" sz="1600" dirty="0">
                        <a:effectLst/>
                        <a:latin typeface="Calibri"/>
                        <a:ea typeface="Calibri"/>
                        <a:cs typeface="Times New Roman"/>
                      </a:endParaRPr>
                    </a:p>
                  </a:txBody>
                  <a:tcPr marL="68580" marR="68580" marT="0" marB="0"/>
                </a:tc>
                <a:extLst>
                  <a:ext uri="{0D108BD9-81ED-4DB2-BD59-A6C34878D82A}">
                    <a16:rowId xmlns:a16="http://schemas.microsoft.com/office/drawing/2014/main" val="10013"/>
                  </a:ext>
                </a:extLst>
              </a:tr>
              <a:tr h="191386">
                <a:tc>
                  <a:txBody>
                    <a:bodyPr/>
                    <a:lstStyle/>
                    <a:p>
                      <a:pPr marL="130810">
                        <a:lnSpc>
                          <a:spcPct val="115000"/>
                        </a:lnSpc>
                        <a:spcAft>
                          <a:spcPts val="0"/>
                        </a:spcAft>
                      </a:pPr>
                      <a:r>
                        <a:rPr lang="en-US" sz="1100" noProof="0" dirty="0" smtClean="0">
                          <a:solidFill>
                            <a:srgbClr val="000000"/>
                          </a:solidFill>
                          <a:effectLst/>
                          <a:latin typeface="Calibri"/>
                          <a:ea typeface="Calibri"/>
                          <a:cs typeface="Calibri"/>
                        </a:rPr>
                        <a:t>Data availability and integrity</a:t>
                      </a:r>
                      <a:endParaRPr lang="en-US" sz="1600" noProof="0" dirty="0">
                        <a:effectLst/>
                        <a:latin typeface="Calibri"/>
                        <a:ea typeface="Calibri"/>
                        <a:cs typeface="Times New Roman"/>
                      </a:endParaRPr>
                    </a:p>
                  </a:txBody>
                  <a:tcPr marL="68580" marR="68580" marT="0" marB="0"/>
                </a:tc>
                <a:tc>
                  <a:txBody>
                    <a:bodyPr/>
                    <a:lstStyle/>
                    <a:p>
                      <a:pPr marL="111125">
                        <a:lnSpc>
                          <a:spcPct val="115000"/>
                        </a:lnSpc>
                        <a:spcAft>
                          <a:spcPts val="0"/>
                        </a:spcAft>
                      </a:pPr>
                      <a:r>
                        <a:rPr lang="en-US" sz="1100" dirty="0" smtClean="0">
                          <a:solidFill>
                            <a:srgbClr val="000000"/>
                          </a:solidFill>
                          <a:effectLst/>
                          <a:latin typeface="Calibri"/>
                          <a:ea typeface="Calibri"/>
                          <a:cs typeface="Calibri"/>
                        </a:rPr>
                        <a:t>Mailing function</a:t>
                      </a:r>
                      <a:endParaRPr lang="en-US" sz="1600" dirty="0">
                        <a:effectLst/>
                        <a:latin typeface="Calibri"/>
                        <a:ea typeface="Calibri"/>
                        <a:cs typeface="Times New Roman"/>
                      </a:endParaRPr>
                    </a:p>
                  </a:txBody>
                  <a:tcPr marL="68580" marR="68580" marT="0" marB="0"/>
                </a:tc>
                <a:tc>
                  <a:txBody>
                    <a:bodyPr/>
                    <a:lstStyle/>
                    <a:p>
                      <a:pPr marL="111125">
                        <a:lnSpc>
                          <a:spcPct val="115000"/>
                        </a:lnSpc>
                        <a:spcAft>
                          <a:spcPts val="0"/>
                        </a:spcAft>
                      </a:pPr>
                      <a:r>
                        <a:rPr lang="en-US" sz="1100" dirty="0">
                          <a:solidFill>
                            <a:srgbClr val="000000"/>
                          </a:solidFill>
                          <a:effectLst/>
                          <a:latin typeface="Calibri"/>
                          <a:ea typeface="Calibri"/>
                          <a:cs typeface="Calibri"/>
                        </a:rPr>
                        <a:t> </a:t>
                      </a:r>
                      <a:endParaRPr lang="en-US" sz="1600" dirty="0">
                        <a:effectLst/>
                        <a:latin typeface="Calibri"/>
                        <a:ea typeface="Calibri"/>
                        <a:cs typeface="Times New Roman"/>
                      </a:endParaRPr>
                    </a:p>
                  </a:txBody>
                  <a:tcPr marL="68580" marR="68580" marT="0" marB="0"/>
                </a:tc>
                <a:extLst>
                  <a:ext uri="{0D108BD9-81ED-4DB2-BD59-A6C34878D82A}">
                    <a16:rowId xmlns:a16="http://schemas.microsoft.com/office/drawing/2014/main" val="10014"/>
                  </a:ext>
                </a:extLst>
              </a:tr>
              <a:tr h="244549">
                <a:tc>
                  <a:txBody>
                    <a:bodyPr/>
                    <a:lstStyle/>
                    <a:p>
                      <a:pPr marL="130810">
                        <a:lnSpc>
                          <a:spcPct val="115000"/>
                        </a:lnSpc>
                        <a:spcAft>
                          <a:spcPts val="0"/>
                        </a:spcAft>
                      </a:pPr>
                      <a:r>
                        <a:rPr lang="en-US" sz="1100" noProof="0" dirty="0" smtClean="0">
                          <a:solidFill>
                            <a:srgbClr val="000000"/>
                          </a:solidFill>
                          <a:effectLst/>
                          <a:latin typeface="Calibri"/>
                          <a:ea typeface="Calibri"/>
                          <a:cs typeface="Calibri"/>
                        </a:rPr>
                        <a:t>Protection against  unauthorized login</a:t>
                      </a:r>
                      <a:endParaRPr lang="en-US" sz="1600" noProof="0" dirty="0">
                        <a:effectLst/>
                        <a:latin typeface="Calibri"/>
                        <a:ea typeface="Calibri"/>
                        <a:cs typeface="Times New Roman"/>
                      </a:endParaRPr>
                    </a:p>
                  </a:txBody>
                  <a:tcPr marL="68580" marR="68580" marT="0" marB="0"/>
                </a:tc>
                <a:tc>
                  <a:txBody>
                    <a:bodyPr/>
                    <a:lstStyle/>
                    <a:p>
                      <a:pPr marL="111125">
                        <a:lnSpc>
                          <a:spcPct val="115000"/>
                        </a:lnSpc>
                        <a:spcAft>
                          <a:spcPts val="0"/>
                        </a:spcAft>
                      </a:pPr>
                      <a:r>
                        <a:rPr lang="en-US" sz="1100" dirty="0" smtClean="0">
                          <a:solidFill>
                            <a:srgbClr val="000000"/>
                          </a:solidFill>
                          <a:effectLst/>
                          <a:latin typeface="Calibri"/>
                          <a:ea typeface="Calibri"/>
                          <a:cs typeface="Calibri"/>
                        </a:rPr>
                        <a:t>Resources availability</a:t>
                      </a:r>
                      <a:endParaRPr lang="en-US" sz="1600" dirty="0">
                        <a:effectLst/>
                        <a:latin typeface="Calibri"/>
                        <a:ea typeface="Calibri"/>
                        <a:cs typeface="Times New Roman"/>
                      </a:endParaRPr>
                    </a:p>
                  </a:txBody>
                  <a:tcPr marL="68580" marR="68580" marT="0" marB="0"/>
                </a:tc>
                <a:tc>
                  <a:txBody>
                    <a:bodyPr/>
                    <a:lstStyle/>
                    <a:p>
                      <a:pPr marL="111125">
                        <a:lnSpc>
                          <a:spcPct val="115000"/>
                        </a:lnSpc>
                        <a:spcAft>
                          <a:spcPts val="0"/>
                        </a:spcAft>
                      </a:pPr>
                      <a:r>
                        <a:rPr lang="en-US" sz="1100" dirty="0">
                          <a:solidFill>
                            <a:srgbClr val="000000"/>
                          </a:solidFill>
                          <a:effectLst/>
                          <a:latin typeface="Calibri"/>
                          <a:ea typeface="Calibri"/>
                          <a:cs typeface="Calibri"/>
                        </a:rPr>
                        <a:t> </a:t>
                      </a:r>
                      <a:endParaRPr lang="en-US" sz="1600" dirty="0">
                        <a:effectLst/>
                        <a:latin typeface="Calibri"/>
                        <a:ea typeface="Calibri"/>
                        <a:cs typeface="Times New Roman"/>
                      </a:endParaRPr>
                    </a:p>
                  </a:txBody>
                  <a:tcPr marL="68580" marR="68580" marT="0" marB="0"/>
                </a:tc>
                <a:extLst>
                  <a:ext uri="{0D108BD9-81ED-4DB2-BD59-A6C34878D82A}">
                    <a16:rowId xmlns:a16="http://schemas.microsoft.com/office/drawing/2014/main" val="10015"/>
                  </a:ext>
                </a:extLst>
              </a:tr>
              <a:tr h="265814">
                <a:tc>
                  <a:txBody>
                    <a:bodyPr/>
                    <a:lstStyle/>
                    <a:p>
                      <a:pPr marL="130810">
                        <a:lnSpc>
                          <a:spcPct val="115000"/>
                        </a:lnSpc>
                        <a:spcAft>
                          <a:spcPts val="0"/>
                        </a:spcAft>
                      </a:pPr>
                      <a:r>
                        <a:rPr lang="en-US" sz="1100" noProof="0" dirty="0" smtClean="0">
                          <a:solidFill>
                            <a:srgbClr val="000000"/>
                          </a:solidFill>
                          <a:effectLst/>
                          <a:latin typeface="Calibri"/>
                          <a:ea typeface="Calibri"/>
                          <a:cs typeface="Calibri"/>
                        </a:rPr>
                        <a:t>Protection against forbidden export</a:t>
                      </a:r>
                      <a:endParaRPr lang="en-US" sz="1600" noProof="0" dirty="0">
                        <a:effectLst/>
                        <a:latin typeface="Calibri"/>
                        <a:ea typeface="Calibri"/>
                        <a:cs typeface="Times New Roman"/>
                      </a:endParaRPr>
                    </a:p>
                  </a:txBody>
                  <a:tcPr marL="68580" marR="68580" marT="0" marB="0"/>
                </a:tc>
                <a:tc>
                  <a:txBody>
                    <a:bodyPr/>
                    <a:lstStyle/>
                    <a:p>
                      <a:pPr marL="111125">
                        <a:lnSpc>
                          <a:spcPct val="115000"/>
                        </a:lnSpc>
                        <a:spcAft>
                          <a:spcPts val="0"/>
                        </a:spcAft>
                      </a:pPr>
                      <a:r>
                        <a:rPr lang="en-US" sz="1100" dirty="0" smtClean="0">
                          <a:solidFill>
                            <a:srgbClr val="000000"/>
                          </a:solidFill>
                          <a:effectLst/>
                          <a:latin typeface="Calibri"/>
                          <a:ea typeface="Calibri"/>
                          <a:cs typeface="Calibri"/>
                        </a:rPr>
                        <a:t>Scheduler</a:t>
                      </a:r>
                      <a:endParaRPr lang="en-US" sz="1600" dirty="0">
                        <a:effectLst/>
                        <a:latin typeface="Calibri"/>
                        <a:ea typeface="Calibri"/>
                        <a:cs typeface="Times New Roman"/>
                      </a:endParaRPr>
                    </a:p>
                  </a:txBody>
                  <a:tcPr marL="68580" marR="68580" marT="0" marB="0"/>
                </a:tc>
                <a:tc>
                  <a:txBody>
                    <a:bodyPr/>
                    <a:lstStyle/>
                    <a:p>
                      <a:pPr marL="111125">
                        <a:lnSpc>
                          <a:spcPct val="115000"/>
                        </a:lnSpc>
                        <a:spcAft>
                          <a:spcPts val="0"/>
                        </a:spcAft>
                      </a:pPr>
                      <a:r>
                        <a:rPr lang="fr-BE" sz="1100" dirty="0">
                          <a:solidFill>
                            <a:srgbClr val="000000"/>
                          </a:solidFill>
                          <a:effectLst/>
                          <a:latin typeface="Calibri"/>
                          <a:ea typeface="Calibri"/>
                          <a:cs typeface="Calibri"/>
                        </a:rPr>
                        <a:t> </a:t>
                      </a:r>
                      <a:endParaRPr lang="en-US" sz="1600" dirty="0">
                        <a:effectLst/>
                        <a:latin typeface="Calibri"/>
                        <a:ea typeface="Calibri"/>
                        <a:cs typeface="Times New Roman"/>
                      </a:endParaRPr>
                    </a:p>
                  </a:txBody>
                  <a:tcPr marL="68580" marR="68580" marT="0" marB="0"/>
                </a:tc>
                <a:extLst>
                  <a:ext uri="{0D108BD9-81ED-4DB2-BD59-A6C34878D82A}">
                    <a16:rowId xmlns:a16="http://schemas.microsoft.com/office/drawing/2014/main" val="10016"/>
                  </a:ext>
                </a:extLst>
              </a:tr>
              <a:tr h="202018">
                <a:tc>
                  <a:txBody>
                    <a:bodyPr/>
                    <a:lstStyle/>
                    <a:p>
                      <a:endParaRPr lang="en-US" sz="1100" dirty="0"/>
                    </a:p>
                  </a:txBody>
                  <a:tcPr/>
                </a:tc>
                <a:tc>
                  <a:txBody>
                    <a:bodyPr/>
                    <a:lstStyle/>
                    <a:p>
                      <a:pPr marL="111125">
                        <a:lnSpc>
                          <a:spcPct val="115000"/>
                        </a:lnSpc>
                        <a:spcAft>
                          <a:spcPts val="0"/>
                        </a:spcAft>
                      </a:pPr>
                      <a:r>
                        <a:rPr lang="en-US" sz="1100" dirty="0" smtClean="0">
                          <a:solidFill>
                            <a:srgbClr val="000000"/>
                          </a:solidFill>
                          <a:effectLst/>
                          <a:latin typeface="Calibri"/>
                          <a:ea typeface="Calibri"/>
                          <a:cs typeface="Calibri"/>
                        </a:rPr>
                        <a:t>Ergonomics</a:t>
                      </a:r>
                      <a:endParaRPr lang="en-US" sz="1100" dirty="0">
                        <a:effectLst/>
                        <a:latin typeface="Calibri"/>
                        <a:ea typeface="Calibri"/>
                        <a:cs typeface="Times New Roman"/>
                      </a:endParaRPr>
                    </a:p>
                  </a:txBody>
                  <a:tcPr marL="68580" marR="68580" marT="0" marB="0"/>
                </a:tc>
                <a:tc>
                  <a:txBody>
                    <a:bodyPr/>
                    <a:lstStyle/>
                    <a:p>
                      <a:endParaRPr lang="en-US" sz="1100" dirty="0"/>
                    </a:p>
                  </a:txBody>
                  <a:tcPr/>
                </a:tc>
                <a:extLst>
                  <a:ext uri="{0D108BD9-81ED-4DB2-BD59-A6C34878D82A}">
                    <a16:rowId xmlns:a16="http://schemas.microsoft.com/office/drawing/2014/main" val="10017"/>
                  </a:ext>
                </a:extLst>
              </a:tr>
              <a:tr h="219385">
                <a:tc>
                  <a:txBody>
                    <a:bodyPr/>
                    <a:lstStyle/>
                    <a:p>
                      <a:endParaRPr lang="en-US" sz="1100" dirty="0"/>
                    </a:p>
                  </a:txBody>
                  <a:tcPr/>
                </a:tc>
                <a:tc>
                  <a:txBody>
                    <a:bodyPr/>
                    <a:lstStyle/>
                    <a:p>
                      <a:pPr marL="111125">
                        <a:lnSpc>
                          <a:spcPct val="115000"/>
                        </a:lnSpc>
                        <a:spcAft>
                          <a:spcPts val="0"/>
                        </a:spcAft>
                      </a:pPr>
                      <a:r>
                        <a:rPr lang="en-US" sz="1100" noProof="0" dirty="0" smtClean="0">
                          <a:solidFill>
                            <a:srgbClr val="000000"/>
                          </a:solidFill>
                          <a:effectLst/>
                          <a:latin typeface="Calibri"/>
                          <a:ea typeface="Calibri"/>
                          <a:cs typeface="Calibri"/>
                        </a:rPr>
                        <a:t>Contractual obligations and legal regulation</a:t>
                      </a:r>
                      <a:endParaRPr lang="en-US" sz="1100" noProof="0" dirty="0">
                        <a:effectLst/>
                        <a:latin typeface="Calibri"/>
                        <a:ea typeface="Calibri"/>
                        <a:cs typeface="Times New Roman"/>
                      </a:endParaRPr>
                    </a:p>
                  </a:txBody>
                  <a:tcPr marL="68580" marR="68580" marT="0" marB="0"/>
                </a:tc>
                <a:tc>
                  <a:txBody>
                    <a:bodyPr/>
                    <a:lstStyle/>
                    <a:p>
                      <a:endParaRPr lang="en-US" sz="1100" dirty="0"/>
                    </a:p>
                  </a:txBody>
                  <a:tcPr/>
                </a:tc>
                <a:extLst>
                  <a:ext uri="{0D108BD9-81ED-4DB2-BD59-A6C34878D82A}">
                    <a16:rowId xmlns:a16="http://schemas.microsoft.com/office/drawing/2014/main" val="10018"/>
                  </a:ext>
                </a:extLst>
              </a:tr>
            </a:tbl>
          </a:graphicData>
        </a:graphic>
      </p:graphicFrame>
    </p:spTree>
    <p:extLst>
      <p:ext uri="{BB962C8B-B14F-4D97-AF65-F5344CB8AC3E}">
        <p14:creationId xmlns:p14="http://schemas.microsoft.com/office/powerpoint/2010/main" val="18213394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BE" dirty="0" smtClean="0"/>
              <a:t>Planning socle de base</a:t>
            </a:r>
            <a:endParaRPr lang="fr-BE" dirty="0"/>
          </a:p>
        </p:txBody>
      </p:sp>
      <p:sp>
        <p:nvSpPr>
          <p:cNvPr id="8" name="Date Placeholder 7"/>
          <p:cNvSpPr>
            <a:spLocks noGrp="1"/>
          </p:cNvSpPr>
          <p:nvPr>
            <p:ph type="dt" sz="half" idx="10"/>
          </p:nvPr>
        </p:nvSpPr>
        <p:spPr/>
        <p:txBody>
          <a:bodyPr/>
          <a:lstStyle/>
          <a:p>
            <a:pPr>
              <a:defRPr/>
            </a:pPr>
            <a:r>
              <a:rPr lang="nl-BE" smtClean="0"/>
              <a:t>29/06/2017</a:t>
            </a:r>
            <a:endParaRPr lang="en-US" dirty="0"/>
          </a:p>
        </p:txBody>
      </p:sp>
      <p:sp>
        <p:nvSpPr>
          <p:cNvPr id="10" name="Slide Number Placeholder 9"/>
          <p:cNvSpPr>
            <a:spLocks noGrp="1"/>
          </p:cNvSpPr>
          <p:nvPr>
            <p:ph type="sldNum" sz="quarter" idx="12"/>
          </p:nvPr>
        </p:nvSpPr>
        <p:spPr/>
        <p:txBody>
          <a:bodyPr/>
          <a:lstStyle/>
          <a:p>
            <a:pPr>
              <a:defRPr/>
            </a:pPr>
            <a:fld id="{47356A36-FB20-481F-ADDA-2C00D2E0A77A}" type="slidenum">
              <a:rPr lang="en-US" smtClean="0"/>
              <a:pPr>
                <a:defRPr/>
              </a:pPr>
              <a:t>5</a:t>
            </a:fld>
            <a:endParaRPr lang="en-US" dirty="0"/>
          </a:p>
        </p:txBody>
      </p:sp>
      <p:sp>
        <p:nvSpPr>
          <p:cNvPr id="25" name="Chevron 24"/>
          <p:cNvSpPr/>
          <p:nvPr/>
        </p:nvSpPr>
        <p:spPr>
          <a:xfrm rot="5400000">
            <a:off x="893606" y="1556321"/>
            <a:ext cx="1237171" cy="2582787"/>
          </a:xfrm>
          <a:prstGeom prst="chevron">
            <a:avLst/>
          </a:prstGeom>
          <a:solidFill>
            <a:schemeClr val="tx2">
              <a:lumMod val="40000"/>
              <a:lumOff val="60000"/>
            </a:schemeClr>
          </a:solidFill>
          <a:scene3d>
            <a:camera prst="orthographicFront">
              <a:rot lat="0" lon="0" rev="0"/>
            </a:camera>
            <a:lightRig rig="contrasting" dir="t">
              <a:rot lat="0" lon="0" rev="1200000"/>
            </a:lightRig>
          </a:scene3d>
          <a:sp3d contourW="19050" prstMaterial="metal">
            <a:bevelT w="88900" h="203200"/>
            <a:bevelB w="165100" h="254000"/>
          </a:sp3d>
        </p:spPr>
        <p:style>
          <a:lnRef idx="0">
            <a:schemeClr val="accent3">
              <a:hueOff val="6750158"/>
              <a:satOff val="-10128"/>
              <a:lumOff val="-1647"/>
              <a:alphaOff val="0"/>
            </a:schemeClr>
          </a:lnRef>
          <a:fillRef idx="1">
            <a:schemeClr val="accent3">
              <a:hueOff val="6750158"/>
              <a:satOff val="-10128"/>
              <a:lumOff val="-1647"/>
              <a:alphaOff val="0"/>
            </a:schemeClr>
          </a:fillRef>
          <a:effectRef idx="2">
            <a:schemeClr val="accent3">
              <a:hueOff val="6750158"/>
              <a:satOff val="-10128"/>
              <a:lumOff val="-1647"/>
              <a:alphaOff val="0"/>
            </a:schemeClr>
          </a:effectRef>
          <a:fontRef idx="minor">
            <a:schemeClr val="lt1"/>
          </a:fontRef>
        </p:style>
      </p:sp>
      <p:sp>
        <p:nvSpPr>
          <p:cNvPr id="26" name="Chevron 4"/>
          <p:cNvSpPr txBox="1"/>
          <p:nvPr/>
        </p:nvSpPr>
        <p:spPr>
          <a:xfrm>
            <a:off x="220793" y="2651259"/>
            <a:ext cx="2582787" cy="343010"/>
          </a:xfrm>
          <a:prstGeom prst="rect">
            <a:avLst/>
          </a:prstGeom>
          <a:scene3d>
            <a:camera prst="orthographicFront">
              <a:rot lat="0" lon="0" rev="0"/>
            </a:camera>
            <a:lightRig rig="contrasting" dir="t">
              <a:rot lat="0" lon="0" rev="12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lvl="0" algn="ctr"/>
            <a:endParaRPr lang="en-US" b="1" dirty="0" smtClean="0">
              <a:solidFill>
                <a:schemeClr val="tx1"/>
              </a:solidFill>
            </a:endParaRPr>
          </a:p>
          <a:p>
            <a:pPr lvl="0" algn="ctr"/>
            <a:r>
              <a:rPr lang="en-US" b="1" dirty="0" smtClean="0">
                <a:solidFill>
                  <a:schemeClr val="tx1"/>
                </a:solidFill>
              </a:rPr>
              <a:t>Documentation </a:t>
            </a:r>
          </a:p>
          <a:p>
            <a:pPr lvl="0" algn="ctr"/>
            <a:r>
              <a:rPr lang="en-US" b="1" dirty="0" err="1" smtClean="0">
                <a:solidFill>
                  <a:schemeClr val="tx1"/>
                </a:solidFill>
              </a:rPr>
              <a:t>critères</a:t>
            </a:r>
            <a:endParaRPr lang="en-US" b="1" dirty="0">
              <a:solidFill>
                <a:schemeClr val="tx1"/>
              </a:solidFill>
            </a:endParaRPr>
          </a:p>
        </p:txBody>
      </p:sp>
      <p:sp>
        <p:nvSpPr>
          <p:cNvPr id="30" name="Chevron 29"/>
          <p:cNvSpPr/>
          <p:nvPr/>
        </p:nvSpPr>
        <p:spPr>
          <a:xfrm rot="5400000">
            <a:off x="893607" y="3153189"/>
            <a:ext cx="1237171" cy="2582787"/>
          </a:xfrm>
          <a:prstGeom prst="chevron">
            <a:avLst/>
          </a:prstGeom>
          <a:solidFill>
            <a:schemeClr val="accent1">
              <a:lumMod val="75000"/>
            </a:schemeClr>
          </a:solidFill>
          <a:scene3d>
            <a:camera prst="orthographicFront">
              <a:rot lat="0" lon="0" rev="0"/>
            </a:camera>
            <a:lightRig rig="contrasting" dir="t">
              <a:rot lat="0" lon="0" rev="1200000"/>
            </a:lightRig>
          </a:scene3d>
          <a:sp3d contourW="19050" prstMaterial="metal">
            <a:bevelT w="88900" h="203200"/>
            <a:bevelB w="165100" h="254000"/>
          </a:sp3d>
        </p:spPr>
        <p:style>
          <a:lnRef idx="0">
            <a:schemeClr val="accent3">
              <a:hueOff val="6750158"/>
              <a:satOff val="-10128"/>
              <a:lumOff val="-1647"/>
              <a:alphaOff val="0"/>
            </a:schemeClr>
          </a:lnRef>
          <a:fillRef idx="1">
            <a:schemeClr val="accent3">
              <a:hueOff val="6750158"/>
              <a:satOff val="-10128"/>
              <a:lumOff val="-1647"/>
              <a:alphaOff val="0"/>
            </a:schemeClr>
          </a:fillRef>
          <a:effectRef idx="2">
            <a:schemeClr val="accent3">
              <a:hueOff val="6750158"/>
              <a:satOff val="-10128"/>
              <a:lumOff val="-1647"/>
              <a:alphaOff val="0"/>
            </a:schemeClr>
          </a:effectRef>
          <a:fontRef idx="minor">
            <a:schemeClr val="lt1"/>
          </a:fontRef>
        </p:style>
      </p:sp>
      <p:sp>
        <p:nvSpPr>
          <p:cNvPr id="31" name="Chevron 4"/>
          <p:cNvSpPr txBox="1"/>
          <p:nvPr/>
        </p:nvSpPr>
        <p:spPr>
          <a:xfrm>
            <a:off x="188849" y="4341740"/>
            <a:ext cx="2582787" cy="217626"/>
          </a:xfrm>
          <a:prstGeom prst="rect">
            <a:avLst/>
          </a:prstGeom>
          <a:scene3d>
            <a:camera prst="orthographicFront">
              <a:rot lat="0" lon="0" rev="0"/>
            </a:camera>
            <a:lightRig rig="contrasting" dir="t">
              <a:rot lat="0" lon="0" rev="12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en-US" sz="1800" b="1" kern="1200" dirty="0" smtClean="0">
              <a:solidFill>
                <a:schemeClr val="tx1"/>
              </a:solidFill>
            </a:endParaRPr>
          </a:p>
          <a:p>
            <a:pPr lvl="0" algn="ctr" defTabSz="800100">
              <a:lnSpc>
                <a:spcPct val="90000"/>
              </a:lnSpc>
              <a:spcBef>
                <a:spcPct val="0"/>
              </a:spcBef>
              <a:spcAft>
                <a:spcPct val="35000"/>
              </a:spcAft>
            </a:pPr>
            <a:r>
              <a:rPr lang="en-US" sz="1800" b="1" kern="1200" dirty="0" smtClean="0">
                <a:solidFill>
                  <a:schemeClr val="tx1"/>
                </a:solidFill>
              </a:rPr>
              <a:t>1er minilab</a:t>
            </a:r>
            <a:endParaRPr lang="en-US" sz="1800" b="1" kern="1200" dirty="0">
              <a:solidFill>
                <a:schemeClr val="tx1"/>
              </a:solidFill>
            </a:endParaRPr>
          </a:p>
        </p:txBody>
      </p:sp>
      <p:sp>
        <p:nvSpPr>
          <p:cNvPr id="33" name="Chevron 32"/>
          <p:cNvSpPr/>
          <p:nvPr/>
        </p:nvSpPr>
        <p:spPr>
          <a:xfrm rot="5400000">
            <a:off x="893607" y="3984916"/>
            <a:ext cx="1237171" cy="2582787"/>
          </a:xfrm>
          <a:prstGeom prst="chevron">
            <a:avLst/>
          </a:prstGeom>
          <a:solidFill>
            <a:schemeClr val="tx2">
              <a:lumMod val="40000"/>
              <a:lumOff val="60000"/>
            </a:schemeClr>
          </a:solidFill>
          <a:scene3d>
            <a:camera prst="orthographicFront">
              <a:rot lat="0" lon="0" rev="0"/>
            </a:camera>
            <a:lightRig rig="contrasting" dir="t">
              <a:rot lat="0" lon="0" rev="1200000"/>
            </a:lightRig>
          </a:scene3d>
          <a:sp3d contourW="19050" prstMaterial="metal">
            <a:bevelT w="88900" h="203200"/>
            <a:bevelB w="165100" h="254000"/>
          </a:sp3d>
        </p:spPr>
        <p:style>
          <a:lnRef idx="0">
            <a:schemeClr val="accent3">
              <a:hueOff val="6750158"/>
              <a:satOff val="-10128"/>
              <a:lumOff val="-1647"/>
              <a:alphaOff val="0"/>
            </a:schemeClr>
          </a:lnRef>
          <a:fillRef idx="1">
            <a:schemeClr val="accent3">
              <a:hueOff val="6750158"/>
              <a:satOff val="-10128"/>
              <a:lumOff val="-1647"/>
              <a:alphaOff val="0"/>
            </a:schemeClr>
          </a:fillRef>
          <a:effectRef idx="2">
            <a:schemeClr val="accent3">
              <a:hueOff val="6750158"/>
              <a:satOff val="-10128"/>
              <a:lumOff val="-1647"/>
              <a:alphaOff val="0"/>
            </a:schemeClr>
          </a:effectRef>
          <a:fontRef idx="minor">
            <a:schemeClr val="lt1"/>
          </a:fontRef>
        </p:style>
      </p:sp>
      <p:sp>
        <p:nvSpPr>
          <p:cNvPr id="34" name="Chevron 4"/>
          <p:cNvSpPr txBox="1"/>
          <p:nvPr/>
        </p:nvSpPr>
        <p:spPr>
          <a:xfrm>
            <a:off x="220791" y="5039027"/>
            <a:ext cx="2582787" cy="474564"/>
          </a:xfrm>
          <a:prstGeom prst="rect">
            <a:avLst/>
          </a:prstGeom>
          <a:scene3d>
            <a:camera prst="orthographicFront">
              <a:rot lat="0" lon="0" rev="0"/>
            </a:camera>
            <a:lightRig rig="contrasting" dir="t">
              <a:rot lat="0" lon="0" rev="12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lvl="0" algn="ctr"/>
            <a:endParaRPr lang="en-US" b="1" dirty="0" smtClean="0">
              <a:solidFill>
                <a:schemeClr val="tx1"/>
              </a:solidFill>
            </a:endParaRPr>
          </a:p>
          <a:p>
            <a:pPr lvl="0" algn="ctr"/>
            <a:r>
              <a:rPr lang="en-US" b="1" dirty="0" smtClean="0">
                <a:solidFill>
                  <a:schemeClr val="tx1"/>
                </a:solidFill>
              </a:rPr>
              <a:t>Publication </a:t>
            </a:r>
            <a:r>
              <a:rPr lang="en-US" b="1" dirty="0" err="1">
                <a:solidFill>
                  <a:schemeClr val="tx1"/>
                </a:solidFill>
              </a:rPr>
              <a:t>résultats</a:t>
            </a:r>
            <a:r>
              <a:rPr lang="en-US" b="1" dirty="0">
                <a:solidFill>
                  <a:schemeClr val="tx1"/>
                </a:solidFill>
              </a:rPr>
              <a:t> </a:t>
            </a:r>
            <a:r>
              <a:rPr lang="en-US" b="1" dirty="0" err="1">
                <a:solidFill>
                  <a:schemeClr val="tx1"/>
                </a:solidFill>
              </a:rPr>
              <a:t>portail</a:t>
            </a:r>
            <a:r>
              <a:rPr lang="en-US" b="1" dirty="0">
                <a:solidFill>
                  <a:schemeClr val="tx1"/>
                </a:solidFill>
              </a:rPr>
              <a:t> </a:t>
            </a:r>
            <a:r>
              <a:rPr lang="en-US" b="1" dirty="0" err="1">
                <a:solidFill>
                  <a:schemeClr val="tx1"/>
                </a:solidFill>
              </a:rPr>
              <a:t>eSanté</a:t>
            </a:r>
            <a:endParaRPr lang="en-US" b="1" dirty="0">
              <a:solidFill>
                <a:schemeClr val="tx1"/>
              </a:solidFill>
            </a:endParaRPr>
          </a:p>
        </p:txBody>
      </p:sp>
      <p:sp>
        <p:nvSpPr>
          <p:cNvPr id="36" name="Chevron 35"/>
          <p:cNvSpPr/>
          <p:nvPr/>
        </p:nvSpPr>
        <p:spPr>
          <a:xfrm rot="5400000">
            <a:off x="893607" y="765802"/>
            <a:ext cx="1237171" cy="2582786"/>
          </a:xfrm>
          <a:prstGeom prst="chevron">
            <a:avLst/>
          </a:prstGeom>
          <a:solidFill>
            <a:schemeClr val="tx2">
              <a:lumMod val="20000"/>
              <a:lumOff val="80000"/>
            </a:schemeClr>
          </a:solidFill>
          <a:scene3d>
            <a:camera prst="orthographicFront">
              <a:rot lat="0" lon="0" rev="0"/>
            </a:camera>
            <a:lightRig rig="contrasting" dir="t">
              <a:rot lat="0" lon="0" rev="1200000"/>
            </a:lightRig>
          </a:scene3d>
          <a:sp3d contourW="19050" prstMaterial="metal">
            <a:bevelT w="88900" h="203200"/>
            <a:bevelB w="165100" h="254000"/>
          </a:sp3d>
        </p:spPr>
        <p:style>
          <a:lnRef idx="0">
            <a:schemeClr val="accent3">
              <a:hueOff val="6750158"/>
              <a:satOff val="-10128"/>
              <a:lumOff val="-1647"/>
              <a:alphaOff val="0"/>
            </a:schemeClr>
          </a:lnRef>
          <a:fillRef idx="1">
            <a:schemeClr val="accent3">
              <a:hueOff val="6750158"/>
              <a:satOff val="-10128"/>
              <a:lumOff val="-1647"/>
              <a:alphaOff val="0"/>
            </a:schemeClr>
          </a:fillRef>
          <a:effectRef idx="2">
            <a:schemeClr val="accent3">
              <a:hueOff val="6750158"/>
              <a:satOff val="-10128"/>
              <a:lumOff val="-1647"/>
              <a:alphaOff val="0"/>
            </a:schemeClr>
          </a:effectRef>
          <a:fontRef idx="minor">
            <a:schemeClr val="lt1"/>
          </a:fontRef>
        </p:style>
      </p:sp>
      <p:sp>
        <p:nvSpPr>
          <p:cNvPr id="37" name="Chevron 4"/>
          <p:cNvSpPr txBox="1"/>
          <p:nvPr/>
        </p:nvSpPr>
        <p:spPr>
          <a:xfrm>
            <a:off x="220790" y="1979058"/>
            <a:ext cx="2582786" cy="241106"/>
          </a:xfrm>
          <a:prstGeom prst="rect">
            <a:avLst/>
          </a:prstGeom>
          <a:scene3d>
            <a:camera prst="orthographicFront">
              <a:rot lat="0" lon="0" rev="0"/>
            </a:camera>
            <a:lightRig rig="contrasting" dir="t">
              <a:rot lat="0" lon="0" rev="12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lvl="0" algn="ctr"/>
            <a:r>
              <a:rPr lang="en-US" b="1" dirty="0" err="1" smtClean="0">
                <a:solidFill>
                  <a:schemeClr val="tx1"/>
                </a:solidFill>
              </a:rPr>
              <a:t>Définition</a:t>
            </a:r>
            <a:r>
              <a:rPr lang="en-US" b="1" dirty="0">
                <a:solidFill>
                  <a:schemeClr val="tx1"/>
                </a:solidFill>
              </a:rPr>
              <a:t> </a:t>
            </a:r>
            <a:endParaRPr lang="en-US" b="1" dirty="0" smtClean="0">
              <a:solidFill>
                <a:schemeClr val="tx1"/>
              </a:solidFill>
            </a:endParaRPr>
          </a:p>
          <a:p>
            <a:pPr lvl="0" algn="ctr"/>
            <a:r>
              <a:rPr lang="en-US" b="1" dirty="0" err="1" smtClean="0">
                <a:solidFill>
                  <a:schemeClr val="tx1"/>
                </a:solidFill>
              </a:rPr>
              <a:t>critères</a:t>
            </a:r>
            <a:r>
              <a:rPr lang="en-US" b="1" dirty="0" smtClean="0">
                <a:solidFill>
                  <a:schemeClr val="tx1"/>
                </a:solidFill>
              </a:rPr>
              <a:t> </a:t>
            </a:r>
            <a:endParaRPr lang="en-US" b="1" dirty="0">
              <a:solidFill>
                <a:schemeClr val="tx1"/>
              </a:solidFill>
            </a:endParaRPr>
          </a:p>
        </p:txBody>
      </p:sp>
      <p:sp>
        <p:nvSpPr>
          <p:cNvPr id="39" name="Chevron 38"/>
          <p:cNvSpPr/>
          <p:nvPr/>
        </p:nvSpPr>
        <p:spPr>
          <a:xfrm rot="5400000">
            <a:off x="893606" y="2321461"/>
            <a:ext cx="1237171" cy="2582787"/>
          </a:xfrm>
          <a:prstGeom prst="chevron">
            <a:avLst/>
          </a:prstGeom>
          <a:solidFill>
            <a:schemeClr val="tx2">
              <a:lumMod val="60000"/>
              <a:lumOff val="40000"/>
            </a:schemeClr>
          </a:solidFill>
          <a:scene3d>
            <a:camera prst="orthographicFront">
              <a:rot lat="0" lon="0" rev="0"/>
            </a:camera>
            <a:lightRig rig="contrasting" dir="t">
              <a:rot lat="0" lon="0" rev="1200000"/>
            </a:lightRig>
          </a:scene3d>
          <a:sp3d contourW="19050" prstMaterial="metal">
            <a:bevelT w="88900" h="203200"/>
            <a:bevelB w="165100" h="254000"/>
          </a:sp3d>
        </p:spPr>
        <p:style>
          <a:lnRef idx="0">
            <a:schemeClr val="accent3">
              <a:hueOff val="6750158"/>
              <a:satOff val="-10128"/>
              <a:lumOff val="-1647"/>
              <a:alphaOff val="0"/>
            </a:schemeClr>
          </a:lnRef>
          <a:fillRef idx="1">
            <a:schemeClr val="accent3">
              <a:hueOff val="6750158"/>
              <a:satOff val="-10128"/>
              <a:lumOff val="-1647"/>
              <a:alphaOff val="0"/>
            </a:schemeClr>
          </a:fillRef>
          <a:effectRef idx="2">
            <a:schemeClr val="accent3">
              <a:hueOff val="6750158"/>
              <a:satOff val="-10128"/>
              <a:lumOff val="-1647"/>
              <a:alphaOff val="0"/>
            </a:schemeClr>
          </a:effectRef>
          <a:fontRef idx="minor">
            <a:schemeClr val="lt1"/>
          </a:fontRef>
        </p:style>
      </p:sp>
      <p:sp>
        <p:nvSpPr>
          <p:cNvPr id="40" name="Chevron 4"/>
          <p:cNvSpPr txBox="1"/>
          <p:nvPr/>
        </p:nvSpPr>
        <p:spPr>
          <a:xfrm>
            <a:off x="220792" y="3500941"/>
            <a:ext cx="2582787" cy="243780"/>
          </a:xfrm>
          <a:prstGeom prst="rect">
            <a:avLst/>
          </a:prstGeom>
          <a:scene3d>
            <a:camera prst="orthographicFront">
              <a:rot lat="0" lon="0" rev="0"/>
            </a:camera>
            <a:lightRig rig="contrasting" dir="t">
              <a:rot lat="0" lon="0" rev="12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lvl="0" algn="ctr"/>
            <a:endParaRPr lang="en-US" b="1" dirty="0" smtClean="0">
              <a:solidFill>
                <a:schemeClr val="tx1"/>
              </a:solidFill>
            </a:endParaRPr>
          </a:p>
          <a:p>
            <a:pPr lvl="0" algn="ctr"/>
            <a:r>
              <a:rPr lang="en-US" b="1" dirty="0" smtClean="0">
                <a:solidFill>
                  <a:schemeClr val="tx1"/>
                </a:solidFill>
              </a:rPr>
              <a:t>Dev </a:t>
            </a:r>
            <a:r>
              <a:rPr lang="en-US" b="1" dirty="0">
                <a:solidFill>
                  <a:schemeClr val="tx1"/>
                </a:solidFill>
              </a:rPr>
              <a:t>softs</a:t>
            </a:r>
          </a:p>
        </p:txBody>
      </p:sp>
      <p:sp>
        <p:nvSpPr>
          <p:cNvPr id="42" name="Chevron 41"/>
          <p:cNvSpPr/>
          <p:nvPr/>
        </p:nvSpPr>
        <p:spPr>
          <a:xfrm rot="5400000">
            <a:off x="893607" y="4816644"/>
            <a:ext cx="1237171" cy="2582787"/>
          </a:xfrm>
          <a:prstGeom prst="chevron">
            <a:avLst/>
          </a:prstGeom>
          <a:solidFill>
            <a:schemeClr val="accent1">
              <a:lumMod val="40000"/>
              <a:lumOff val="60000"/>
            </a:schemeClr>
          </a:solidFill>
          <a:scene3d>
            <a:camera prst="orthographicFront">
              <a:rot lat="0" lon="0" rev="0"/>
            </a:camera>
            <a:lightRig rig="contrasting" dir="t">
              <a:rot lat="0" lon="0" rev="1200000"/>
            </a:lightRig>
          </a:scene3d>
          <a:sp3d contourW="19050" prstMaterial="metal">
            <a:bevelT w="88900" h="203200"/>
            <a:bevelB w="165100" h="254000"/>
          </a:sp3d>
        </p:spPr>
        <p:style>
          <a:lnRef idx="0">
            <a:schemeClr val="accent3">
              <a:hueOff val="6750158"/>
              <a:satOff val="-10128"/>
              <a:lumOff val="-1647"/>
              <a:alphaOff val="0"/>
            </a:schemeClr>
          </a:lnRef>
          <a:fillRef idx="1">
            <a:schemeClr val="accent3">
              <a:hueOff val="6750158"/>
              <a:satOff val="-10128"/>
              <a:lumOff val="-1647"/>
              <a:alphaOff val="0"/>
            </a:schemeClr>
          </a:fillRef>
          <a:effectRef idx="2">
            <a:schemeClr val="accent3">
              <a:hueOff val="6750158"/>
              <a:satOff val="-10128"/>
              <a:lumOff val="-1647"/>
              <a:alphaOff val="0"/>
            </a:schemeClr>
          </a:effectRef>
          <a:fontRef idx="minor">
            <a:schemeClr val="lt1"/>
          </a:fontRef>
        </p:style>
      </p:sp>
      <p:sp>
        <p:nvSpPr>
          <p:cNvPr id="43" name="Chevron 4"/>
          <p:cNvSpPr txBox="1"/>
          <p:nvPr/>
        </p:nvSpPr>
        <p:spPr>
          <a:xfrm>
            <a:off x="220790" y="6093639"/>
            <a:ext cx="2582787" cy="182559"/>
          </a:xfrm>
          <a:prstGeom prst="rect">
            <a:avLst/>
          </a:prstGeom>
          <a:scene3d>
            <a:camera prst="orthographicFront">
              <a:rot lat="0" lon="0" rev="0"/>
            </a:camera>
            <a:lightRig rig="contrasting" dir="t">
              <a:rot lat="0" lon="0" rev="1200000"/>
            </a:lightRig>
          </a:scene3d>
          <a:sp3d/>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lvl="0" algn="ctr"/>
            <a:endParaRPr lang="en-US" b="1" dirty="0" smtClean="0">
              <a:solidFill>
                <a:schemeClr val="tx1"/>
              </a:solidFill>
            </a:endParaRPr>
          </a:p>
          <a:p>
            <a:pPr lvl="0" algn="ctr"/>
            <a:r>
              <a:rPr lang="en-US" b="1" dirty="0" smtClean="0">
                <a:solidFill>
                  <a:schemeClr val="tx1"/>
                </a:solidFill>
              </a:rPr>
              <a:t>Roll </a:t>
            </a:r>
            <a:r>
              <a:rPr lang="en-US" b="1" dirty="0">
                <a:solidFill>
                  <a:schemeClr val="tx1"/>
                </a:solidFill>
              </a:rPr>
              <a:t>out</a:t>
            </a:r>
          </a:p>
        </p:txBody>
      </p:sp>
      <p:sp>
        <p:nvSpPr>
          <p:cNvPr id="44" name="Rounded Rectangle 43"/>
          <p:cNvSpPr/>
          <p:nvPr/>
        </p:nvSpPr>
        <p:spPr>
          <a:xfrm>
            <a:off x="2915725" y="1327292"/>
            <a:ext cx="6007473" cy="799853"/>
          </a:xfrm>
          <a:prstGeom prst="roundRect">
            <a:avLst/>
          </a:prstGeom>
          <a:ln>
            <a:solidFill>
              <a:schemeClr val="tx2">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pPr lvl="0" algn="just"/>
            <a:r>
              <a:rPr lang="en-US" sz="1100" dirty="0"/>
              <a:t>+/- 90% </a:t>
            </a:r>
            <a:r>
              <a:rPr lang="en-US" sz="1100" dirty="0" smtClean="0"/>
              <a:t>des </a:t>
            </a:r>
            <a:r>
              <a:rPr lang="en-US" sz="1100" dirty="0" err="1" smtClean="0"/>
              <a:t>critères</a:t>
            </a:r>
            <a:r>
              <a:rPr lang="en-US" sz="1100" dirty="0" smtClean="0"/>
              <a:t> </a:t>
            </a:r>
            <a:r>
              <a:rPr lang="en-US" sz="1100" dirty="0" err="1" smtClean="0"/>
              <a:t>sont</a:t>
            </a:r>
            <a:r>
              <a:rPr lang="en-US" sz="1100" dirty="0" smtClean="0"/>
              <a:t> </a:t>
            </a:r>
            <a:r>
              <a:rPr lang="en-US" sz="1100" dirty="0" err="1" smtClean="0"/>
              <a:t>défini</a:t>
            </a:r>
            <a:r>
              <a:rPr lang="en-US" sz="1100" dirty="0" smtClean="0"/>
              <a:t> </a:t>
            </a:r>
            <a:r>
              <a:rPr lang="en-US" sz="1100" dirty="0" err="1" smtClean="0"/>
              <a:t>aujourd’hui</a:t>
            </a:r>
            <a:r>
              <a:rPr lang="en-US" sz="1100" dirty="0"/>
              <a:t>. </a:t>
            </a:r>
            <a:r>
              <a:rPr lang="en-US" sz="1100" b="1" u="sng" dirty="0" smtClean="0"/>
              <a:t>Rem</a:t>
            </a:r>
            <a:r>
              <a:rPr lang="en-US" sz="1100" dirty="0"/>
              <a:t>: un set de </a:t>
            </a:r>
            <a:r>
              <a:rPr lang="en-US" sz="1100" dirty="0" err="1"/>
              <a:t>critères</a:t>
            </a:r>
            <a:r>
              <a:rPr lang="en-US" sz="1100" dirty="0"/>
              <a:t> du </a:t>
            </a:r>
            <a:r>
              <a:rPr lang="en-US" sz="1100" dirty="0" err="1"/>
              <a:t>socle</a:t>
            </a:r>
            <a:r>
              <a:rPr lang="en-US" sz="1100" dirty="0"/>
              <a:t> de base </a:t>
            </a:r>
            <a:r>
              <a:rPr lang="en-US" sz="1100" dirty="0" err="1"/>
              <a:t>reste</a:t>
            </a:r>
            <a:r>
              <a:rPr lang="en-US" sz="1100" dirty="0"/>
              <a:t> tout de </a:t>
            </a:r>
            <a:r>
              <a:rPr lang="en-US" sz="1100" dirty="0" err="1"/>
              <a:t>même</a:t>
            </a:r>
            <a:r>
              <a:rPr lang="en-US" sz="1100" dirty="0"/>
              <a:t> </a:t>
            </a:r>
            <a:r>
              <a:rPr lang="en-US" sz="1100" dirty="0" err="1"/>
              <a:t>dépendant</a:t>
            </a:r>
            <a:r>
              <a:rPr lang="en-US" sz="1100" dirty="0"/>
              <a:t> du </a:t>
            </a:r>
            <a:r>
              <a:rPr lang="en-US" sz="1100" dirty="0" err="1"/>
              <a:t>secteur</a:t>
            </a:r>
            <a:r>
              <a:rPr lang="en-US" sz="1100" dirty="0"/>
              <a:t> (un soft </a:t>
            </a:r>
            <a:r>
              <a:rPr lang="en-US" sz="1100" dirty="0" err="1"/>
              <a:t>pharmacien</a:t>
            </a:r>
            <a:r>
              <a:rPr lang="en-US" sz="1100" dirty="0"/>
              <a:t> </a:t>
            </a:r>
            <a:r>
              <a:rPr lang="en-US" sz="1100" dirty="0" err="1"/>
              <a:t>n’aura</a:t>
            </a:r>
            <a:r>
              <a:rPr lang="en-US" sz="1100" dirty="0"/>
              <a:t> pas </a:t>
            </a:r>
            <a:r>
              <a:rPr lang="en-US" sz="1100" dirty="0" err="1"/>
              <a:t>totalement</a:t>
            </a:r>
            <a:r>
              <a:rPr lang="en-US" sz="1100" dirty="0"/>
              <a:t> le </a:t>
            </a:r>
            <a:r>
              <a:rPr lang="en-US" sz="1100" dirty="0" err="1"/>
              <a:t>même</a:t>
            </a:r>
            <a:r>
              <a:rPr lang="en-US" sz="1100" dirty="0"/>
              <a:t> </a:t>
            </a:r>
            <a:r>
              <a:rPr lang="en-US" sz="1100" dirty="0" err="1"/>
              <a:t>socle</a:t>
            </a:r>
            <a:r>
              <a:rPr lang="en-US" sz="1100" dirty="0"/>
              <a:t> de base </a:t>
            </a:r>
            <a:r>
              <a:rPr lang="en-US" sz="1100" dirty="0" err="1"/>
              <a:t>qu’un</a:t>
            </a:r>
            <a:r>
              <a:rPr lang="en-US" sz="1100" dirty="0"/>
              <a:t> soft MG</a:t>
            </a:r>
            <a:r>
              <a:rPr lang="en-US" sz="1100" dirty="0" smtClean="0"/>
              <a:t>!). </a:t>
            </a:r>
            <a:r>
              <a:rPr lang="en-US" sz="1100" dirty="0"/>
              <a:t>Focus sur MG, </a:t>
            </a:r>
            <a:r>
              <a:rPr lang="en-US" sz="1100" dirty="0" err="1"/>
              <a:t>kinés</a:t>
            </a:r>
            <a:r>
              <a:rPr lang="en-US" sz="1100" dirty="0"/>
              <a:t> et </a:t>
            </a:r>
            <a:r>
              <a:rPr lang="en-US" sz="1100" dirty="0" err="1"/>
              <a:t>infirmiers</a:t>
            </a:r>
            <a:r>
              <a:rPr lang="en-US" sz="1100" dirty="0"/>
              <a:t> </a:t>
            </a:r>
            <a:r>
              <a:rPr lang="en-US" sz="1100" dirty="0" err="1"/>
              <a:t>en</a:t>
            </a:r>
            <a:r>
              <a:rPr lang="en-US" sz="1100" dirty="0"/>
              <a:t> 2017. Nouveau </a:t>
            </a:r>
            <a:r>
              <a:rPr lang="en-US" sz="1100" dirty="0" err="1"/>
              <a:t>secteur</a:t>
            </a:r>
            <a:r>
              <a:rPr lang="en-US" sz="1100" dirty="0"/>
              <a:t> (</a:t>
            </a:r>
            <a:r>
              <a:rPr lang="en-US" sz="1100" dirty="0" err="1"/>
              <a:t>dentistes</a:t>
            </a:r>
            <a:r>
              <a:rPr lang="en-US" sz="1100" dirty="0"/>
              <a:t>, </a:t>
            </a:r>
            <a:r>
              <a:rPr lang="en-US" sz="1100" dirty="0" err="1"/>
              <a:t>pharmaciens</a:t>
            </a:r>
            <a:r>
              <a:rPr lang="en-US" sz="1100" dirty="0"/>
              <a:t>, sages-femmes, </a:t>
            </a:r>
            <a:r>
              <a:rPr lang="en-US" sz="1100" dirty="0" err="1"/>
              <a:t>maisons</a:t>
            </a:r>
            <a:r>
              <a:rPr lang="en-US" sz="1100" dirty="0"/>
              <a:t> </a:t>
            </a:r>
            <a:r>
              <a:rPr lang="en-US" sz="1100" dirty="0" err="1"/>
              <a:t>médicales</a:t>
            </a:r>
            <a:r>
              <a:rPr lang="en-US" sz="1100" dirty="0"/>
              <a:t>, MRS,..) </a:t>
            </a:r>
            <a:r>
              <a:rPr lang="en-US" sz="1100" dirty="0" err="1" smtClean="0"/>
              <a:t>prévu</a:t>
            </a:r>
            <a:r>
              <a:rPr lang="en-US" sz="1100" dirty="0" smtClean="0"/>
              <a:t> </a:t>
            </a:r>
            <a:r>
              <a:rPr lang="en-US" sz="1100" dirty="0" err="1" smtClean="0"/>
              <a:t>tous</a:t>
            </a:r>
            <a:r>
              <a:rPr lang="en-US" sz="1100" dirty="0" smtClean="0"/>
              <a:t> </a:t>
            </a:r>
            <a:r>
              <a:rPr lang="en-US" sz="1100" dirty="0"/>
              <a:t>les 3 </a:t>
            </a:r>
            <a:r>
              <a:rPr lang="en-US" sz="1100" dirty="0" err="1"/>
              <a:t>mois</a:t>
            </a:r>
            <a:r>
              <a:rPr lang="en-US" sz="1100" dirty="0"/>
              <a:t>.</a:t>
            </a:r>
          </a:p>
        </p:txBody>
      </p:sp>
      <p:sp>
        <p:nvSpPr>
          <p:cNvPr id="45" name="Rounded Rectangle 44"/>
          <p:cNvSpPr/>
          <p:nvPr/>
        </p:nvSpPr>
        <p:spPr>
          <a:xfrm>
            <a:off x="2915728" y="2224075"/>
            <a:ext cx="6007473" cy="592357"/>
          </a:xfrm>
          <a:prstGeom prst="roundRect">
            <a:avLst/>
          </a:prstGeom>
          <a:ln>
            <a:solidFill>
              <a:schemeClr val="tx2">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pPr lvl="0"/>
            <a:r>
              <a:rPr lang="en-US" dirty="0" err="1" smtClean="0"/>
              <a:t>Septembre</a:t>
            </a:r>
            <a:r>
              <a:rPr lang="en-US" dirty="0" smtClean="0"/>
              <a:t> </a:t>
            </a:r>
            <a:r>
              <a:rPr lang="en-US" dirty="0"/>
              <a:t>2017 </a:t>
            </a:r>
          </a:p>
        </p:txBody>
      </p:sp>
      <p:sp>
        <p:nvSpPr>
          <p:cNvPr id="46" name="Rounded Rectangle 45"/>
          <p:cNvSpPr/>
          <p:nvPr/>
        </p:nvSpPr>
        <p:spPr>
          <a:xfrm>
            <a:off x="2915727" y="3039450"/>
            <a:ext cx="6007474" cy="592357"/>
          </a:xfrm>
          <a:prstGeom prst="roundRect">
            <a:avLst/>
          </a:prstGeom>
          <a:ln>
            <a:solidFill>
              <a:schemeClr val="tx2">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pPr lvl="0"/>
            <a:r>
              <a:rPr lang="en-US" dirty="0" err="1" smtClean="0"/>
              <a:t>Septembre-décembre</a:t>
            </a:r>
            <a:r>
              <a:rPr lang="en-US" dirty="0" smtClean="0"/>
              <a:t> </a:t>
            </a:r>
            <a:r>
              <a:rPr lang="en-US" dirty="0"/>
              <a:t>2017</a:t>
            </a:r>
          </a:p>
        </p:txBody>
      </p:sp>
      <p:sp>
        <p:nvSpPr>
          <p:cNvPr id="47" name="Rounded Rectangle 46"/>
          <p:cNvSpPr/>
          <p:nvPr/>
        </p:nvSpPr>
        <p:spPr>
          <a:xfrm>
            <a:off x="2915728" y="3812528"/>
            <a:ext cx="6007473" cy="592357"/>
          </a:xfrm>
          <a:prstGeom prst="roundRect">
            <a:avLst/>
          </a:prstGeom>
          <a:ln>
            <a:solidFill>
              <a:schemeClr val="tx2">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nl-BE"/>
          </a:p>
        </p:txBody>
      </p:sp>
      <p:sp>
        <p:nvSpPr>
          <p:cNvPr id="48" name="Rounded Rectangle 47"/>
          <p:cNvSpPr/>
          <p:nvPr/>
        </p:nvSpPr>
        <p:spPr>
          <a:xfrm>
            <a:off x="2915728" y="4673104"/>
            <a:ext cx="6007473" cy="592357"/>
          </a:xfrm>
          <a:prstGeom prst="roundRect">
            <a:avLst/>
          </a:prstGeom>
          <a:ln>
            <a:solidFill>
              <a:schemeClr val="tx2">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pPr lvl="0"/>
            <a:r>
              <a:rPr lang="en-US" dirty="0" err="1" smtClean="0"/>
              <a:t>Février</a:t>
            </a:r>
            <a:r>
              <a:rPr lang="en-US" dirty="0" smtClean="0"/>
              <a:t> </a:t>
            </a:r>
            <a:r>
              <a:rPr lang="en-US" dirty="0"/>
              <a:t>2018</a:t>
            </a:r>
          </a:p>
        </p:txBody>
      </p:sp>
      <p:sp>
        <p:nvSpPr>
          <p:cNvPr id="49" name="Rounded Rectangle 48"/>
          <p:cNvSpPr/>
          <p:nvPr/>
        </p:nvSpPr>
        <p:spPr>
          <a:xfrm>
            <a:off x="2915726" y="5515679"/>
            <a:ext cx="6007475" cy="592357"/>
          </a:xfrm>
          <a:prstGeom prst="roundRect">
            <a:avLst/>
          </a:prstGeom>
          <a:ln>
            <a:solidFill>
              <a:schemeClr val="tx2">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pPr lvl="0"/>
            <a:r>
              <a:rPr lang="en-US"/>
              <a:t>Avril 2018</a:t>
            </a:r>
            <a:endParaRPr lang="en-US" dirty="0"/>
          </a:p>
        </p:txBody>
      </p:sp>
      <p:sp>
        <p:nvSpPr>
          <p:cNvPr id="50" name="Rounded Rectangle 49"/>
          <p:cNvSpPr/>
          <p:nvPr/>
        </p:nvSpPr>
        <p:spPr>
          <a:xfrm>
            <a:off x="2915726" y="3812528"/>
            <a:ext cx="6007473" cy="592357"/>
          </a:xfrm>
          <a:prstGeom prst="roundRect">
            <a:avLst/>
          </a:prstGeom>
          <a:ln>
            <a:solidFill>
              <a:schemeClr val="tx2">
                <a:lumMod val="60000"/>
                <a:lumOff val="40000"/>
              </a:schemeClr>
            </a:solidFill>
          </a:ln>
        </p:spPr>
        <p:style>
          <a:lnRef idx="2">
            <a:schemeClr val="dk1"/>
          </a:lnRef>
          <a:fillRef idx="1">
            <a:schemeClr val="lt1"/>
          </a:fillRef>
          <a:effectRef idx="0">
            <a:schemeClr val="dk1"/>
          </a:effectRef>
          <a:fontRef idx="minor">
            <a:schemeClr val="dk1"/>
          </a:fontRef>
        </p:style>
        <p:txBody>
          <a:bodyPr rtlCol="0" anchor="ctr"/>
          <a:lstStyle/>
          <a:p>
            <a:pPr lvl="0"/>
            <a:r>
              <a:rPr lang="en-US" dirty="0" err="1" smtClean="0"/>
              <a:t>Janvier</a:t>
            </a:r>
            <a:r>
              <a:rPr lang="en-US" dirty="0" smtClean="0"/>
              <a:t> </a:t>
            </a:r>
            <a:r>
              <a:rPr lang="en-US" dirty="0"/>
              <a:t>2018</a:t>
            </a:r>
          </a:p>
        </p:txBody>
      </p:sp>
    </p:spTree>
    <p:extLst>
      <p:ext uri="{BB962C8B-B14F-4D97-AF65-F5344CB8AC3E}">
        <p14:creationId xmlns:p14="http://schemas.microsoft.com/office/powerpoint/2010/main" val="27916435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BE" dirty="0" smtClean="0"/>
              <a:t>Evaluation modules (à charge des responsables des SVA) </a:t>
            </a:r>
            <a:endParaRPr lang="fr-BE" dirty="0"/>
          </a:p>
        </p:txBody>
      </p:sp>
      <p:sp>
        <p:nvSpPr>
          <p:cNvPr id="4" name="Date Placeholder 3"/>
          <p:cNvSpPr>
            <a:spLocks noGrp="1"/>
          </p:cNvSpPr>
          <p:nvPr>
            <p:ph type="dt" sz="half" idx="10"/>
          </p:nvPr>
        </p:nvSpPr>
        <p:spPr/>
        <p:txBody>
          <a:bodyPr/>
          <a:lstStyle/>
          <a:p>
            <a:pPr>
              <a:defRPr/>
            </a:pPr>
            <a:r>
              <a:rPr lang="nl-BE" smtClean="0"/>
              <a:t>29/06/2017</a:t>
            </a:r>
            <a:endParaRPr lang="en-US" dirty="0"/>
          </a:p>
        </p:txBody>
      </p:sp>
      <p:sp>
        <p:nvSpPr>
          <p:cNvPr id="6" name="Slide Number Placeholder 5"/>
          <p:cNvSpPr>
            <a:spLocks noGrp="1"/>
          </p:cNvSpPr>
          <p:nvPr>
            <p:ph type="sldNum" sz="quarter" idx="12"/>
          </p:nvPr>
        </p:nvSpPr>
        <p:spPr/>
        <p:txBody>
          <a:bodyPr/>
          <a:lstStyle/>
          <a:p>
            <a:pPr>
              <a:defRPr/>
            </a:pPr>
            <a:fld id="{47356A36-FB20-481F-ADDA-2C00D2E0A77A}" type="slidenum">
              <a:rPr lang="en-US" smtClean="0"/>
              <a:pPr>
                <a:defRPr/>
              </a:pPr>
              <a:t>6</a:t>
            </a:fld>
            <a:endParaRPr lang="en-US" dirty="0"/>
          </a:p>
        </p:txBody>
      </p:sp>
      <p:sp>
        <p:nvSpPr>
          <p:cNvPr id="3" name="Content Placeholder 2"/>
          <p:cNvSpPr>
            <a:spLocks noGrp="1"/>
          </p:cNvSpPr>
          <p:nvPr>
            <p:ph idx="1"/>
          </p:nvPr>
        </p:nvSpPr>
        <p:spPr/>
        <p:txBody>
          <a:bodyPr/>
          <a:lstStyle/>
          <a:p>
            <a:pPr marL="0" indent="0">
              <a:buNone/>
            </a:pPr>
            <a:r>
              <a:rPr lang="fr-BE" sz="2000" dirty="0" err="1" smtClean="0"/>
              <a:t>Minilabs</a:t>
            </a:r>
            <a:r>
              <a:rPr lang="fr-BE" sz="2000" dirty="0" smtClean="0"/>
              <a:t> planifiés en 2017-2018</a:t>
            </a:r>
          </a:p>
          <a:p>
            <a:pPr marL="0" indent="0">
              <a:buNone/>
            </a:pPr>
            <a:endParaRPr lang="fr-BE" sz="2000" dirty="0" smtClean="0"/>
          </a:p>
          <a:p>
            <a:endParaRPr lang="fr-BE" dirty="0" smtClean="0"/>
          </a:p>
          <a:p>
            <a:endParaRPr lang="fr-BE" dirty="0" smtClean="0"/>
          </a:p>
          <a:p>
            <a:endParaRPr lang="fr-BE" dirty="0"/>
          </a:p>
          <a:p>
            <a:endParaRPr lang="fr-BE" dirty="0"/>
          </a:p>
        </p:txBody>
      </p:sp>
      <p:graphicFrame>
        <p:nvGraphicFramePr>
          <p:cNvPr id="8" name="Table 7"/>
          <p:cNvGraphicFramePr>
            <a:graphicFrameLocks noGrp="1"/>
          </p:cNvGraphicFramePr>
          <p:nvPr>
            <p:extLst>
              <p:ext uri="{D42A27DB-BD31-4B8C-83A1-F6EECF244321}">
                <p14:modId xmlns:p14="http://schemas.microsoft.com/office/powerpoint/2010/main" val="1952114486"/>
              </p:ext>
            </p:extLst>
          </p:nvPr>
        </p:nvGraphicFramePr>
        <p:xfrm>
          <a:off x="457200" y="2023127"/>
          <a:ext cx="8324491" cy="4464683"/>
        </p:xfrm>
        <a:graphic>
          <a:graphicData uri="http://schemas.openxmlformats.org/drawingml/2006/table">
            <a:tbl>
              <a:tblPr firstRow="1" bandRow="1">
                <a:tableStyleId>{5C22544A-7EE6-4342-B048-85BDC9FD1C3A}</a:tableStyleId>
              </a:tblPr>
              <a:tblGrid>
                <a:gridCol w="3005551">
                  <a:extLst>
                    <a:ext uri="{9D8B030D-6E8A-4147-A177-3AD203B41FA5}">
                      <a16:colId xmlns:a16="http://schemas.microsoft.com/office/drawing/2014/main" val="2713305147"/>
                    </a:ext>
                  </a:extLst>
                </a:gridCol>
                <a:gridCol w="2571651">
                  <a:extLst>
                    <a:ext uri="{9D8B030D-6E8A-4147-A177-3AD203B41FA5}">
                      <a16:colId xmlns:a16="http://schemas.microsoft.com/office/drawing/2014/main" val="3118900912"/>
                    </a:ext>
                  </a:extLst>
                </a:gridCol>
                <a:gridCol w="2747289">
                  <a:extLst>
                    <a:ext uri="{9D8B030D-6E8A-4147-A177-3AD203B41FA5}">
                      <a16:colId xmlns:a16="http://schemas.microsoft.com/office/drawing/2014/main" val="2792476622"/>
                    </a:ext>
                  </a:extLst>
                </a:gridCol>
              </a:tblGrid>
              <a:tr h="357764">
                <a:tc>
                  <a:txBody>
                    <a:bodyPr/>
                    <a:lstStyle/>
                    <a:p>
                      <a:r>
                        <a:rPr lang="fr-BE" sz="1600" dirty="0" smtClean="0"/>
                        <a:t>SVA/Module</a:t>
                      </a:r>
                      <a:endParaRPr lang="fr-BE" sz="1600" dirty="0"/>
                    </a:p>
                  </a:txBody>
                  <a:tcPr/>
                </a:tc>
                <a:tc>
                  <a:txBody>
                    <a:bodyPr/>
                    <a:lstStyle/>
                    <a:p>
                      <a:r>
                        <a:rPr lang="fr-BE" sz="1600" dirty="0" smtClean="0"/>
                        <a:t>Responsable</a:t>
                      </a:r>
                      <a:endParaRPr lang="fr-BE" sz="1600" dirty="0"/>
                    </a:p>
                  </a:txBody>
                  <a:tcPr/>
                </a:tc>
                <a:tc>
                  <a:txBody>
                    <a:bodyPr/>
                    <a:lstStyle/>
                    <a:p>
                      <a:r>
                        <a:rPr lang="fr-BE" sz="1600" dirty="0" smtClean="0"/>
                        <a:t>Quand</a:t>
                      </a:r>
                      <a:endParaRPr lang="fr-BE" sz="1600" dirty="0"/>
                    </a:p>
                  </a:txBody>
                  <a:tcPr/>
                </a:tc>
                <a:extLst>
                  <a:ext uri="{0D108BD9-81ED-4DB2-BD59-A6C34878D82A}">
                    <a16:rowId xmlns:a16="http://schemas.microsoft.com/office/drawing/2014/main" val="1632776894"/>
                  </a:ext>
                </a:extLst>
              </a:tr>
              <a:tr h="5869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600" dirty="0" err="1" smtClean="0"/>
                        <a:t>MyCarenet</a:t>
                      </a:r>
                      <a:r>
                        <a:rPr lang="fr-BE" sz="1600" dirty="0" smtClean="0"/>
                        <a:t>:</a:t>
                      </a:r>
                      <a:r>
                        <a:rPr lang="fr-BE" sz="1600" baseline="0" dirty="0" smtClean="0"/>
                        <a:t> </a:t>
                      </a:r>
                      <a:r>
                        <a:rPr lang="fr-BE" sz="1600" baseline="0" dirty="0" err="1" smtClean="0"/>
                        <a:t>eTarif</a:t>
                      </a:r>
                      <a:r>
                        <a:rPr lang="fr-BE" sz="1600" baseline="0" dirty="0" smtClean="0"/>
                        <a:t>, </a:t>
                      </a:r>
                      <a:r>
                        <a:rPr lang="fr-BE" sz="1600" baseline="0" dirty="0" err="1" smtClean="0"/>
                        <a:t>eFact</a:t>
                      </a:r>
                      <a:r>
                        <a:rPr lang="fr-BE" sz="1600" baseline="0" dirty="0" smtClean="0"/>
                        <a:t> (dentistes/spécialistes)</a:t>
                      </a:r>
                      <a:endParaRPr lang="fr-BE"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600" dirty="0" smtClean="0"/>
                        <a:t>CIN</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600" dirty="0" smtClean="0"/>
                        <a:t>En cours</a:t>
                      </a:r>
                      <a:endParaRPr lang="fr-BE" sz="1600" dirty="0"/>
                    </a:p>
                  </a:txBody>
                  <a:tcPr/>
                </a:tc>
                <a:extLst>
                  <a:ext uri="{0D108BD9-81ED-4DB2-BD59-A6C34878D82A}">
                    <a16:rowId xmlns:a16="http://schemas.microsoft.com/office/drawing/2014/main" val="3031560570"/>
                  </a:ext>
                </a:extLst>
              </a:tr>
              <a:tr h="5869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600" dirty="0" err="1" smtClean="0"/>
                        <a:t>MyCarenet</a:t>
                      </a:r>
                      <a:r>
                        <a:rPr lang="fr-BE" sz="1600" dirty="0" smtClean="0"/>
                        <a:t>:</a:t>
                      </a:r>
                      <a:r>
                        <a:rPr lang="fr-BE" sz="1600" baseline="0" dirty="0" smtClean="0"/>
                        <a:t> </a:t>
                      </a:r>
                      <a:r>
                        <a:rPr lang="fr-BE" sz="1600" dirty="0" err="1" smtClean="0"/>
                        <a:t>ChapIV</a:t>
                      </a:r>
                      <a:r>
                        <a:rPr lang="fr-BE" sz="1600" dirty="0" smtClean="0"/>
                        <a:t> </a:t>
                      </a:r>
                      <a:r>
                        <a:rPr lang="fr-BE" sz="1600" dirty="0" err="1" smtClean="0"/>
                        <a:t>Consult</a:t>
                      </a:r>
                      <a:r>
                        <a:rPr lang="fr-BE" sz="1600" dirty="0" smtClean="0"/>
                        <a:t> (hôpitaux)</a:t>
                      </a:r>
                      <a:endParaRPr lang="fr-BE"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600" dirty="0" smtClean="0"/>
                        <a:t>CIN</a:t>
                      </a:r>
                    </a:p>
                    <a:p>
                      <a:endParaRPr lang="fr-BE"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600" dirty="0" smtClean="0"/>
                        <a:t>En cours</a:t>
                      </a:r>
                      <a:endParaRPr lang="fr-BE" sz="1600" dirty="0"/>
                    </a:p>
                  </a:txBody>
                  <a:tcPr/>
                </a:tc>
                <a:extLst>
                  <a:ext uri="{0D108BD9-81ED-4DB2-BD59-A6C34878D82A}">
                    <a16:rowId xmlns:a16="http://schemas.microsoft.com/office/drawing/2014/main" val="1450154700"/>
                  </a:ext>
                </a:extLst>
              </a:tr>
              <a:tr h="423403">
                <a:tc>
                  <a:txBody>
                    <a:bodyPr/>
                    <a:lstStyle/>
                    <a:p>
                      <a:r>
                        <a:rPr lang="fr-BE" sz="1600" dirty="0" err="1" smtClean="0"/>
                        <a:t>Mediprima</a:t>
                      </a:r>
                      <a:r>
                        <a:rPr lang="fr-BE" sz="1600" dirty="0" smtClean="0"/>
                        <a:t> (</a:t>
                      </a:r>
                      <a:r>
                        <a:rPr lang="fr-BE" sz="1600" dirty="0" err="1" smtClean="0"/>
                        <a:t>consult</a:t>
                      </a:r>
                      <a:r>
                        <a:rPr lang="fr-BE" sz="1600" dirty="0" smtClean="0"/>
                        <a:t> MG, </a:t>
                      </a:r>
                      <a:r>
                        <a:rPr lang="fr-BE" sz="1600" dirty="0" err="1" smtClean="0"/>
                        <a:t>eTar</a:t>
                      </a:r>
                      <a:r>
                        <a:rPr lang="fr-BE" sz="1600" dirty="0" smtClean="0"/>
                        <a:t>, </a:t>
                      </a:r>
                      <a:r>
                        <a:rPr lang="fr-BE" sz="1600" dirty="0" err="1" smtClean="0"/>
                        <a:t>eFac</a:t>
                      </a:r>
                      <a:r>
                        <a:rPr lang="fr-BE" sz="1600" dirty="0" smtClean="0"/>
                        <a:t>)</a:t>
                      </a:r>
                      <a:endParaRPr lang="fr-BE" sz="1600" dirty="0"/>
                    </a:p>
                  </a:txBody>
                  <a:tcPr/>
                </a:tc>
                <a:tc>
                  <a:txBody>
                    <a:bodyPr/>
                    <a:lstStyle/>
                    <a:p>
                      <a:r>
                        <a:rPr lang="fr-BE" sz="1600" dirty="0" smtClean="0"/>
                        <a:t>SPP IS</a:t>
                      </a:r>
                      <a:endParaRPr lang="fr-BE" sz="1600" dirty="0"/>
                    </a:p>
                  </a:txBody>
                  <a:tcPr/>
                </a:tc>
                <a:tc>
                  <a:txBody>
                    <a:bodyPr/>
                    <a:lstStyle/>
                    <a:p>
                      <a:r>
                        <a:rPr lang="fr-BE" sz="1600" dirty="0" err="1" smtClean="0"/>
                        <a:t>Apd</a:t>
                      </a:r>
                      <a:r>
                        <a:rPr lang="fr-BE" sz="1600" dirty="0" smtClean="0"/>
                        <a:t> </a:t>
                      </a:r>
                      <a:r>
                        <a:rPr lang="fr-BE" sz="1600" noProof="0" dirty="0" smtClean="0"/>
                        <a:t>août</a:t>
                      </a:r>
                      <a:r>
                        <a:rPr lang="fr-BE" sz="1600" dirty="0" smtClean="0"/>
                        <a:t> 2017</a:t>
                      </a:r>
                      <a:endParaRPr lang="fr-BE" sz="1600" dirty="0"/>
                    </a:p>
                  </a:txBody>
                  <a:tcPr/>
                </a:tc>
                <a:extLst>
                  <a:ext uri="{0D108BD9-81ED-4DB2-BD59-A6C34878D82A}">
                    <a16:rowId xmlns:a16="http://schemas.microsoft.com/office/drawing/2014/main" val="3741852020"/>
                  </a:ext>
                </a:extLst>
              </a:tr>
              <a:tr h="412692">
                <a:tc>
                  <a:txBody>
                    <a:bodyPr/>
                    <a:lstStyle/>
                    <a:p>
                      <a:r>
                        <a:rPr lang="fr-BE" sz="1600" dirty="0" smtClean="0"/>
                        <a:t>BCP Pharma - Assurabilité</a:t>
                      </a:r>
                      <a:endParaRPr lang="fr-BE"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600" dirty="0" err="1" smtClean="0"/>
                        <a:t>eHealth</a:t>
                      </a:r>
                      <a:endParaRPr lang="fr-BE"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600" dirty="0" smtClean="0"/>
                        <a:t>Septembre 2017</a:t>
                      </a:r>
                    </a:p>
                  </a:txBody>
                  <a:tcPr/>
                </a:tc>
                <a:extLst>
                  <a:ext uri="{0D108BD9-81ED-4DB2-BD59-A6C34878D82A}">
                    <a16:rowId xmlns:a16="http://schemas.microsoft.com/office/drawing/2014/main" val="2732232925"/>
                  </a:ext>
                </a:extLst>
              </a:tr>
              <a:tr h="4126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600" dirty="0" err="1" smtClean="0"/>
                        <a:t>Sumehr</a:t>
                      </a:r>
                      <a:endParaRPr lang="fr-BE"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600" dirty="0" err="1" smtClean="0"/>
                        <a:t>Coffres-forts</a:t>
                      </a:r>
                      <a:r>
                        <a:rPr lang="fr-BE" sz="1600" dirty="0" smtClean="0"/>
                        <a:t> (avec </a:t>
                      </a:r>
                      <a:r>
                        <a:rPr lang="fr-BE" sz="1600" dirty="0" err="1" smtClean="0"/>
                        <a:t>Inami</a:t>
                      </a:r>
                      <a:r>
                        <a:rPr lang="fr-BE" sz="1600" dirty="0" smtClean="0"/>
                        <a:t>)</a:t>
                      </a:r>
                      <a:endParaRPr lang="fr-BE"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600" dirty="0" smtClean="0"/>
                        <a:t>Septembre 2017</a:t>
                      </a:r>
                      <a:endParaRPr lang="fr-BE" sz="1600" dirty="0"/>
                    </a:p>
                  </a:txBody>
                  <a:tcPr/>
                </a:tc>
                <a:extLst>
                  <a:ext uri="{0D108BD9-81ED-4DB2-BD59-A6C34878D82A}">
                    <a16:rowId xmlns:a16="http://schemas.microsoft.com/office/drawing/2014/main" val="1753007297"/>
                  </a:ext>
                </a:extLst>
              </a:tr>
              <a:tr h="42260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600" dirty="0" smtClean="0"/>
                        <a:t>Schéma de médication</a:t>
                      </a:r>
                      <a:endParaRPr lang="fr-BE" sz="1600" dirty="0"/>
                    </a:p>
                  </a:txBody>
                  <a:tcPr/>
                </a:tc>
                <a:tc>
                  <a:txBody>
                    <a:bodyPr/>
                    <a:lstStyle/>
                    <a:p>
                      <a:r>
                        <a:rPr lang="fr-BE" sz="1600" dirty="0" err="1" smtClean="0"/>
                        <a:t>Coffres-forts</a:t>
                      </a:r>
                      <a:r>
                        <a:rPr lang="fr-BE" sz="1600" dirty="0" smtClean="0"/>
                        <a:t> (avec </a:t>
                      </a:r>
                      <a:r>
                        <a:rPr lang="fr-BE" sz="1600" dirty="0" err="1" smtClean="0"/>
                        <a:t>Inami</a:t>
                      </a:r>
                      <a:r>
                        <a:rPr lang="fr-BE" sz="1600" dirty="0" smtClean="0"/>
                        <a:t>)</a:t>
                      </a:r>
                      <a:endParaRPr lang="fr-BE" sz="1600" dirty="0"/>
                    </a:p>
                  </a:txBody>
                  <a:tcPr/>
                </a:tc>
                <a:tc>
                  <a:txBody>
                    <a:bodyPr/>
                    <a:lstStyle/>
                    <a:p>
                      <a:r>
                        <a:rPr lang="fr-BE" sz="1600" dirty="0" smtClean="0"/>
                        <a:t>Septembre 2017</a:t>
                      </a:r>
                      <a:endParaRPr lang="fr-BE" sz="1600" dirty="0"/>
                    </a:p>
                  </a:txBody>
                  <a:tcPr/>
                </a:tc>
                <a:extLst>
                  <a:ext uri="{0D108BD9-81ED-4DB2-BD59-A6C34878D82A}">
                    <a16:rowId xmlns:a16="http://schemas.microsoft.com/office/drawing/2014/main" val="1630563119"/>
                  </a:ext>
                </a:extLst>
              </a:tr>
              <a:tr h="3686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600" dirty="0" err="1" smtClean="0"/>
                        <a:t>MyCarenet</a:t>
                      </a:r>
                      <a:r>
                        <a:rPr lang="fr-BE" sz="1600" dirty="0" smtClean="0"/>
                        <a:t>: </a:t>
                      </a:r>
                      <a:r>
                        <a:rPr lang="fr-BE" sz="1600" dirty="0" err="1" smtClean="0"/>
                        <a:t>eAttest</a:t>
                      </a:r>
                      <a:r>
                        <a:rPr lang="fr-BE" sz="1600" dirty="0" smtClean="0"/>
                        <a:t> (MG)</a:t>
                      </a:r>
                      <a:endParaRPr lang="fr-BE" sz="1600" dirty="0"/>
                    </a:p>
                  </a:txBody>
                  <a:tcPr/>
                </a:tc>
                <a:tc>
                  <a:txBody>
                    <a:bodyPr/>
                    <a:lstStyle/>
                    <a:p>
                      <a:r>
                        <a:rPr lang="fr-BE" sz="1600" dirty="0" smtClean="0"/>
                        <a:t>CIN</a:t>
                      </a:r>
                      <a:endParaRPr lang="fr-BE" sz="1600" dirty="0"/>
                    </a:p>
                  </a:txBody>
                  <a:tcPr/>
                </a:tc>
                <a:tc>
                  <a:txBody>
                    <a:bodyPr/>
                    <a:lstStyle/>
                    <a:p>
                      <a:r>
                        <a:rPr lang="fr-BE" sz="1600" dirty="0" smtClean="0"/>
                        <a:t>Octobre 2017</a:t>
                      </a:r>
                      <a:endParaRPr lang="fr-BE" sz="1600" dirty="0"/>
                    </a:p>
                  </a:txBody>
                  <a:tcPr/>
                </a:tc>
                <a:extLst>
                  <a:ext uri="{0D108BD9-81ED-4DB2-BD59-A6C34878D82A}">
                    <a16:rowId xmlns:a16="http://schemas.microsoft.com/office/drawing/2014/main" val="3050277015"/>
                  </a:ext>
                </a:extLst>
              </a:tr>
              <a:tr h="3686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600" dirty="0" err="1" smtClean="0"/>
                        <a:t>Recip</a:t>
                      </a:r>
                      <a:r>
                        <a:rPr lang="fr-BE" sz="1600" dirty="0" smtClean="0"/>
                        <a:t>-e (avec SAM v2)</a:t>
                      </a:r>
                      <a:endParaRPr lang="fr-BE"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600" dirty="0" smtClean="0"/>
                        <a:t>Asbl </a:t>
                      </a:r>
                      <a:r>
                        <a:rPr lang="fr-BE" sz="1600" dirty="0" err="1" smtClean="0"/>
                        <a:t>recip</a:t>
                      </a:r>
                      <a:r>
                        <a:rPr lang="fr-BE" sz="1600" dirty="0" smtClean="0"/>
                        <a:t>-e (avec </a:t>
                      </a:r>
                      <a:r>
                        <a:rPr lang="fr-BE" sz="1600" dirty="0" err="1" smtClean="0"/>
                        <a:t>Inami</a:t>
                      </a:r>
                      <a:r>
                        <a:rPr lang="fr-BE" sz="1600" dirty="0" smtClean="0"/>
                        <a:t>)</a:t>
                      </a:r>
                      <a:endParaRPr lang="fr-BE"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600" dirty="0" smtClean="0"/>
                        <a:t>Novembre</a:t>
                      </a:r>
                      <a:r>
                        <a:rPr lang="fr-BE" sz="1600" baseline="0" dirty="0" smtClean="0"/>
                        <a:t> 2017</a:t>
                      </a:r>
                      <a:endParaRPr lang="fr-BE" sz="1600" dirty="0"/>
                    </a:p>
                  </a:txBody>
                  <a:tcPr/>
                </a:tc>
                <a:extLst>
                  <a:ext uri="{0D108BD9-81ED-4DB2-BD59-A6C34878D82A}">
                    <a16:rowId xmlns:a16="http://schemas.microsoft.com/office/drawing/2014/main" val="4207082499"/>
                  </a:ext>
                </a:extLst>
              </a:tr>
              <a:tr h="368604">
                <a:tc>
                  <a:txBody>
                    <a:bodyPr/>
                    <a:lstStyle/>
                    <a:p>
                      <a:r>
                        <a:rPr lang="fr-BE" sz="1600" dirty="0" smtClean="0"/>
                        <a:t>Résultats labos</a:t>
                      </a:r>
                      <a:endParaRPr lang="fr-BE"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600" dirty="0" err="1" smtClean="0"/>
                        <a:t>eHealth</a:t>
                      </a:r>
                      <a:r>
                        <a:rPr lang="fr-BE" sz="1600" baseline="0" dirty="0" smtClean="0"/>
                        <a:t> (avec Hubs)</a:t>
                      </a:r>
                      <a:endParaRPr lang="fr-BE"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600" dirty="0" smtClean="0"/>
                        <a:t>Novembre-Décembre</a:t>
                      </a:r>
                      <a:r>
                        <a:rPr lang="fr-BE" sz="1600" baseline="0" dirty="0" smtClean="0"/>
                        <a:t> 2017</a:t>
                      </a:r>
                      <a:endParaRPr lang="fr-BE" sz="1600" dirty="0" smtClean="0"/>
                    </a:p>
                  </a:txBody>
                  <a:tcPr/>
                </a:tc>
                <a:extLst>
                  <a:ext uri="{0D108BD9-81ED-4DB2-BD59-A6C34878D82A}">
                    <a16:rowId xmlns:a16="http://schemas.microsoft.com/office/drawing/2014/main" val="1238144446"/>
                  </a:ext>
                </a:extLst>
              </a:tr>
            </a:tbl>
          </a:graphicData>
        </a:graphic>
      </p:graphicFrame>
    </p:spTree>
    <p:extLst>
      <p:ext uri="{BB962C8B-B14F-4D97-AF65-F5344CB8AC3E}">
        <p14:creationId xmlns:p14="http://schemas.microsoft.com/office/powerpoint/2010/main" val="35145244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BE" dirty="0" smtClean="0"/>
              <a:t>Evaluation modules (à charge des responsables des SVA) </a:t>
            </a:r>
            <a:endParaRPr lang="fr-BE" dirty="0"/>
          </a:p>
        </p:txBody>
      </p:sp>
      <p:sp>
        <p:nvSpPr>
          <p:cNvPr id="4" name="Date Placeholder 3"/>
          <p:cNvSpPr>
            <a:spLocks noGrp="1"/>
          </p:cNvSpPr>
          <p:nvPr>
            <p:ph type="dt" sz="half" idx="10"/>
          </p:nvPr>
        </p:nvSpPr>
        <p:spPr/>
        <p:txBody>
          <a:bodyPr/>
          <a:lstStyle/>
          <a:p>
            <a:pPr>
              <a:defRPr/>
            </a:pPr>
            <a:r>
              <a:rPr lang="nl-BE" smtClean="0"/>
              <a:t>29/06/2017</a:t>
            </a:r>
            <a:endParaRPr lang="en-US" dirty="0"/>
          </a:p>
        </p:txBody>
      </p:sp>
      <p:sp>
        <p:nvSpPr>
          <p:cNvPr id="6" name="Slide Number Placeholder 5"/>
          <p:cNvSpPr>
            <a:spLocks noGrp="1"/>
          </p:cNvSpPr>
          <p:nvPr>
            <p:ph type="sldNum" sz="quarter" idx="12"/>
          </p:nvPr>
        </p:nvSpPr>
        <p:spPr/>
        <p:txBody>
          <a:bodyPr/>
          <a:lstStyle/>
          <a:p>
            <a:pPr>
              <a:defRPr/>
            </a:pPr>
            <a:fld id="{47356A36-FB20-481F-ADDA-2C00D2E0A77A}" type="slidenum">
              <a:rPr lang="en-US" smtClean="0"/>
              <a:pPr>
                <a:defRPr/>
              </a:pPr>
              <a:t>7</a:t>
            </a:fld>
            <a:endParaRPr lang="en-US" dirty="0"/>
          </a:p>
        </p:txBody>
      </p:sp>
      <p:sp>
        <p:nvSpPr>
          <p:cNvPr id="3" name="Content Placeholder 2"/>
          <p:cNvSpPr>
            <a:spLocks noGrp="1"/>
          </p:cNvSpPr>
          <p:nvPr>
            <p:ph idx="1"/>
          </p:nvPr>
        </p:nvSpPr>
        <p:spPr/>
        <p:txBody>
          <a:bodyPr/>
          <a:lstStyle/>
          <a:p>
            <a:pPr marL="0" indent="0">
              <a:buNone/>
            </a:pPr>
            <a:r>
              <a:rPr lang="fr-BE" sz="2000" dirty="0" err="1" smtClean="0"/>
              <a:t>Minilabs</a:t>
            </a:r>
            <a:r>
              <a:rPr lang="fr-BE" sz="2000" dirty="0" smtClean="0"/>
              <a:t> planifiés en 2017-2018</a:t>
            </a:r>
          </a:p>
          <a:p>
            <a:endParaRPr lang="fr-BE" dirty="0" smtClean="0"/>
          </a:p>
          <a:p>
            <a:endParaRPr lang="fr-BE" dirty="0"/>
          </a:p>
          <a:p>
            <a:endParaRPr lang="fr-BE" dirty="0"/>
          </a:p>
        </p:txBody>
      </p:sp>
      <p:graphicFrame>
        <p:nvGraphicFramePr>
          <p:cNvPr id="8" name="Table 7"/>
          <p:cNvGraphicFramePr>
            <a:graphicFrameLocks noGrp="1"/>
          </p:cNvGraphicFramePr>
          <p:nvPr>
            <p:extLst>
              <p:ext uri="{D42A27DB-BD31-4B8C-83A1-F6EECF244321}">
                <p14:modId xmlns:p14="http://schemas.microsoft.com/office/powerpoint/2010/main" val="3216484839"/>
              </p:ext>
            </p:extLst>
          </p:nvPr>
        </p:nvGraphicFramePr>
        <p:xfrm>
          <a:off x="457199" y="2033496"/>
          <a:ext cx="8341744" cy="4221246"/>
        </p:xfrm>
        <a:graphic>
          <a:graphicData uri="http://schemas.openxmlformats.org/drawingml/2006/table">
            <a:tbl>
              <a:tblPr firstRow="1" bandRow="1">
                <a:tableStyleId>{5C22544A-7EE6-4342-B048-85BDC9FD1C3A}</a:tableStyleId>
              </a:tblPr>
              <a:tblGrid>
                <a:gridCol w="3019246">
                  <a:extLst>
                    <a:ext uri="{9D8B030D-6E8A-4147-A177-3AD203B41FA5}">
                      <a16:colId xmlns:a16="http://schemas.microsoft.com/office/drawing/2014/main" val="2713305147"/>
                    </a:ext>
                  </a:extLst>
                </a:gridCol>
                <a:gridCol w="2579298">
                  <a:extLst>
                    <a:ext uri="{9D8B030D-6E8A-4147-A177-3AD203B41FA5}">
                      <a16:colId xmlns:a16="http://schemas.microsoft.com/office/drawing/2014/main" val="3118900912"/>
                    </a:ext>
                  </a:extLst>
                </a:gridCol>
                <a:gridCol w="2743200">
                  <a:extLst>
                    <a:ext uri="{9D8B030D-6E8A-4147-A177-3AD203B41FA5}">
                      <a16:colId xmlns:a16="http://schemas.microsoft.com/office/drawing/2014/main" val="2792476622"/>
                    </a:ext>
                  </a:extLst>
                </a:gridCol>
              </a:tblGrid>
              <a:tr h="364647">
                <a:tc>
                  <a:txBody>
                    <a:bodyPr/>
                    <a:lstStyle/>
                    <a:p>
                      <a:r>
                        <a:rPr lang="fr-BE" sz="1600" dirty="0" smtClean="0"/>
                        <a:t>SVA/Module</a:t>
                      </a:r>
                      <a:endParaRPr lang="fr-BE" sz="1600" dirty="0"/>
                    </a:p>
                  </a:txBody>
                  <a:tcPr/>
                </a:tc>
                <a:tc>
                  <a:txBody>
                    <a:bodyPr/>
                    <a:lstStyle/>
                    <a:p>
                      <a:r>
                        <a:rPr lang="fr-BE" sz="1600" dirty="0" smtClean="0"/>
                        <a:t>Responsable</a:t>
                      </a:r>
                      <a:endParaRPr lang="fr-BE" sz="1600" dirty="0"/>
                    </a:p>
                  </a:txBody>
                  <a:tcPr/>
                </a:tc>
                <a:tc>
                  <a:txBody>
                    <a:bodyPr/>
                    <a:lstStyle/>
                    <a:p>
                      <a:r>
                        <a:rPr lang="fr-BE" sz="1600" dirty="0" smtClean="0"/>
                        <a:t>Quand</a:t>
                      </a:r>
                      <a:endParaRPr lang="fr-BE" sz="1600" dirty="0"/>
                    </a:p>
                  </a:txBody>
                  <a:tcPr/>
                </a:tc>
                <a:extLst>
                  <a:ext uri="{0D108BD9-81ED-4DB2-BD59-A6C34878D82A}">
                    <a16:rowId xmlns:a16="http://schemas.microsoft.com/office/drawing/2014/main" val="1632776894"/>
                  </a:ext>
                </a:extLst>
              </a:tr>
              <a:tr h="324419">
                <a:tc>
                  <a:txBody>
                    <a:bodyPr/>
                    <a:lstStyle/>
                    <a:p>
                      <a:r>
                        <a:rPr lang="fr-BE" sz="1600" dirty="0" smtClean="0"/>
                        <a:t>Traçabilité des implants</a:t>
                      </a:r>
                      <a:endParaRPr lang="fr-BE" sz="1600" dirty="0"/>
                    </a:p>
                  </a:txBody>
                  <a:tcPr/>
                </a:tc>
                <a:tc>
                  <a:txBody>
                    <a:bodyPr/>
                    <a:lstStyle/>
                    <a:p>
                      <a:r>
                        <a:rPr lang="fr-BE" sz="1600" dirty="0" smtClean="0"/>
                        <a:t>AFMPS</a:t>
                      </a:r>
                      <a:endParaRPr lang="fr-BE" sz="1600" dirty="0"/>
                    </a:p>
                  </a:txBody>
                  <a:tcPr/>
                </a:tc>
                <a:tc>
                  <a:txBody>
                    <a:bodyPr/>
                    <a:lstStyle/>
                    <a:p>
                      <a:r>
                        <a:rPr lang="fr-BE" sz="1600" dirty="0" smtClean="0"/>
                        <a:t>Fin</a:t>
                      </a:r>
                      <a:r>
                        <a:rPr lang="fr-BE" sz="1600" baseline="0" dirty="0" smtClean="0"/>
                        <a:t> 4Q2017</a:t>
                      </a:r>
                      <a:endParaRPr lang="fr-BE" sz="1600" dirty="0"/>
                    </a:p>
                  </a:txBody>
                  <a:tcPr/>
                </a:tc>
                <a:extLst>
                  <a:ext uri="{0D108BD9-81ED-4DB2-BD59-A6C34878D82A}">
                    <a16:rowId xmlns:a16="http://schemas.microsoft.com/office/drawing/2014/main" val="3937652666"/>
                  </a:ext>
                </a:extLst>
              </a:tr>
              <a:tr h="324419">
                <a:tc>
                  <a:txBody>
                    <a:bodyPr/>
                    <a:lstStyle/>
                    <a:p>
                      <a:r>
                        <a:rPr lang="fr-BE" sz="1600" dirty="0" err="1" smtClean="0"/>
                        <a:t>BelRai</a:t>
                      </a:r>
                      <a:endParaRPr lang="fr-BE" sz="1600" dirty="0"/>
                    </a:p>
                  </a:txBody>
                  <a:tcPr/>
                </a:tc>
                <a:tc>
                  <a:txBody>
                    <a:bodyPr/>
                    <a:lstStyle/>
                    <a:p>
                      <a:r>
                        <a:rPr lang="fr-BE" sz="1600" dirty="0" smtClean="0"/>
                        <a:t>SPF Santé</a:t>
                      </a:r>
                      <a:endParaRPr lang="fr-BE" sz="1600" dirty="0"/>
                    </a:p>
                  </a:txBody>
                  <a:tcPr/>
                </a:tc>
                <a:tc>
                  <a:txBody>
                    <a:bodyPr/>
                    <a:lstStyle/>
                    <a:p>
                      <a:r>
                        <a:rPr lang="fr-BE" sz="1600" dirty="0" smtClean="0"/>
                        <a:t>4Q2017</a:t>
                      </a:r>
                      <a:r>
                        <a:rPr lang="fr-BE" sz="1600" baseline="0" dirty="0" smtClean="0"/>
                        <a:t> - 2018</a:t>
                      </a:r>
                      <a:endParaRPr lang="fr-BE" sz="1600" dirty="0"/>
                    </a:p>
                  </a:txBody>
                  <a:tcPr/>
                </a:tc>
                <a:extLst>
                  <a:ext uri="{0D108BD9-81ED-4DB2-BD59-A6C34878D82A}">
                    <a16:rowId xmlns:a16="http://schemas.microsoft.com/office/drawing/2014/main" val="1271001112"/>
                  </a:ext>
                </a:extLst>
              </a:tr>
              <a:tr h="559008">
                <a:tc>
                  <a:txBody>
                    <a:bodyPr/>
                    <a:lstStyle/>
                    <a:p>
                      <a:r>
                        <a:rPr lang="fr-BE" sz="1600" dirty="0" smtClean="0"/>
                        <a:t>Traçabilité médicaments</a:t>
                      </a:r>
                      <a:endParaRPr lang="fr-BE" sz="1600" dirty="0"/>
                    </a:p>
                  </a:txBody>
                  <a:tcPr/>
                </a:tc>
                <a:tc>
                  <a:txBody>
                    <a:bodyPr/>
                    <a:lstStyle/>
                    <a:p>
                      <a:r>
                        <a:rPr lang="fr-BE" sz="1600" dirty="0" err="1" smtClean="0"/>
                        <a:t>Inami</a:t>
                      </a:r>
                      <a:r>
                        <a:rPr lang="fr-BE" sz="1600" dirty="0" smtClean="0"/>
                        <a:t> (</a:t>
                      </a:r>
                      <a:r>
                        <a:rPr lang="fr-BE" sz="1600" dirty="0" err="1" smtClean="0">
                          <a:latin typeface="Calibri"/>
                        </a:rPr>
                        <a:t>BeMVO</a:t>
                      </a:r>
                      <a:r>
                        <a:rPr lang="fr-BE" sz="1600" dirty="0" smtClean="0">
                          <a:latin typeface="Calibri"/>
                        </a:rPr>
                        <a:t>)</a:t>
                      </a:r>
                      <a:endParaRPr lang="fr-BE" sz="1600" dirty="0"/>
                    </a:p>
                  </a:txBody>
                  <a:tcPr/>
                </a:tc>
                <a:tc>
                  <a:txBody>
                    <a:bodyPr/>
                    <a:lstStyle/>
                    <a:p>
                      <a:r>
                        <a:rPr lang="fr-BE" sz="1600" dirty="0" smtClean="0"/>
                        <a:t>1Q2018</a:t>
                      </a:r>
                      <a:endParaRPr lang="fr-BE" sz="1600" dirty="0"/>
                    </a:p>
                  </a:txBody>
                  <a:tcPr/>
                </a:tc>
                <a:extLst>
                  <a:ext uri="{0D108BD9-81ED-4DB2-BD59-A6C34878D82A}">
                    <a16:rowId xmlns:a16="http://schemas.microsoft.com/office/drawing/2014/main" val="3512163103"/>
                  </a:ext>
                </a:extLst>
              </a:tr>
              <a:tr h="324419">
                <a:tc>
                  <a:txBody>
                    <a:bodyPr/>
                    <a:lstStyle/>
                    <a:p>
                      <a:r>
                        <a:rPr lang="fr-BE" sz="1600" dirty="0" err="1" smtClean="0"/>
                        <a:t>Mult-eMediatt</a:t>
                      </a:r>
                      <a:endParaRPr lang="fr-BE" sz="1600" dirty="0"/>
                    </a:p>
                  </a:txBody>
                  <a:tcPr/>
                </a:tc>
                <a:tc>
                  <a:txBody>
                    <a:bodyPr/>
                    <a:lstStyle/>
                    <a:p>
                      <a:r>
                        <a:rPr lang="fr-BE" sz="1600" dirty="0" err="1" smtClean="0"/>
                        <a:t>eHealth</a:t>
                      </a:r>
                      <a:endParaRPr lang="fr-BE" sz="1600" dirty="0"/>
                    </a:p>
                  </a:txBody>
                  <a:tcPr/>
                </a:tc>
                <a:tc>
                  <a:txBody>
                    <a:bodyPr/>
                    <a:lstStyle/>
                    <a:p>
                      <a:r>
                        <a:rPr lang="fr-BE" sz="1600" dirty="0" smtClean="0"/>
                        <a:t>Mars 2018</a:t>
                      </a:r>
                      <a:endParaRPr lang="fr-BE" sz="1600" dirty="0"/>
                    </a:p>
                  </a:txBody>
                  <a:tcPr/>
                </a:tc>
                <a:extLst>
                  <a:ext uri="{0D108BD9-81ED-4DB2-BD59-A6C34878D82A}">
                    <a16:rowId xmlns:a16="http://schemas.microsoft.com/office/drawing/2014/main" val="3704363969"/>
                  </a:ext>
                </a:extLst>
              </a:tr>
              <a:tr h="516366">
                <a:tc>
                  <a:txBody>
                    <a:bodyPr/>
                    <a:lstStyle/>
                    <a:p>
                      <a:r>
                        <a:rPr lang="fr-BE" sz="1600" dirty="0" err="1" smtClean="0"/>
                        <a:t>Vidis</a:t>
                      </a:r>
                      <a:endParaRPr lang="fr-BE" sz="1600" dirty="0"/>
                    </a:p>
                  </a:txBody>
                  <a:tcPr/>
                </a:tc>
                <a:tc>
                  <a:txBody>
                    <a:bodyPr/>
                    <a:lstStyle/>
                    <a:p>
                      <a:r>
                        <a:rPr lang="fr-BE" sz="1600" dirty="0" err="1" smtClean="0"/>
                        <a:t>Inami</a:t>
                      </a:r>
                      <a:endParaRPr lang="fr-BE" sz="1600" dirty="0"/>
                    </a:p>
                  </a:txBody>
                  <a:tcPr/>
                </a:tc>
                <a:tc>
                  <a:txBody>
                    <a:bodyPr/>
                    <a:lstStyle/>
                    <a:p>
                      <a:r>
                        <a:rPr lang="fr-BE" sz="1600" b="0" i="0" u="none" strike="noStrike" kern="1200" baseline="0" dirty="0" smtClean="0">
                          <a:solidFill>
                            <a:schemeClr val="dk1"/>
                          </a:solidFill>
                          <a:latin typeface="+mn-lt"/>
                          <a:ea typeface="+mn-ea"/>
                          <a:cs typeface="+mn-cs"/>
                        </a:rPr>
                        <a:t>3Q2018</a:t>
                      </a:r>
                      <a:endParaRPr lang="fr-BE" sz="1600" dirty="0"/>
                    </a:p>
                  </a:txBody>
                  <a:tcPr/>
                </a:tc>
                <a:extLst>
                  <a:ext uri="{0D108BD9-81ED-4DB2-BD59-A6C34878D82A}">
                    <a16:rowId xmlns:a16="http://schemas.microsoft.com/office/drawing/2014/main" val="4052782782"/>
                  </a:ext>
                </a:extLst>
              </a:tr>
              <a:tr h="39371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600" dirty="0" err="1" smtClean="0"/>
                        <a:t>MyCarenet</a:t>
                      </a:r>
                      <a:r>
                        <a:rPr lang="fr-BE" sz="1600" dirty="0" smtClean="0"/>
                        <a:t>: droits patient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600" dirty="0" smtClean="0"/>
                        <a:t>CIN</a:t>
                      </a:r>
                      <a:endParaRPr lang="fr-BE" sz="1600" dirty="0"/>
                    </a:p>
                  </a:txBody>
                  <a:tcPr/>
                </a:tc>
                <a:tc>
                  <a:txBody>
                    <a:bodyPr/>
                    <a:lstStyle/>
                    <a:p>
                      <a:r>
                        <a:rPr lang="fr-BE" sz="1600" dirty="0" smtClean="0"/>
                        <a:t>2018</a:t>
                      </a:r>
                      <a:endParaRPr lang="fr-BE" sz="1600" dirty="0"/>
                    </a:p>
                  </a:txBody>
                  <a:tcPr/>
                </a:tc>
                <a:extLst>
                  <a:ext uri="{0D108BD9-81ED-4DB2-BD59-A6C34878D82A}">
                    <a16:rowId xmlns:a16="http://schemas.microsoft.com/office/drawing/2014/main" val="3362165830"/>
                  </a:ext>
                </a:extLst>
              </a:tr>
              <a:tr h="393719">
                <a:tc>
                  <a:txBody>
                    <a:bodyPr/>
                    <a:lstStyle/>
                    <a:p>
                      <a:r>
                        <a:rPr lang="fr-BE" sz="1600" dirty="0" smtClean="0"/>
                        <a:t>Back to </a:t>
                      </a:r>
                      <a:r>
                        <a:rPr lang="fr-BE" sz="1600" dirty="0" err="1" smtClean="0"/>
                        <a:t>work</a:t>
                      </a:r>
                      <a:r>
                        <a:rPr lang="fr-BE" sz="1600" dirty="0" smtClean="0"/>
                        <a:t> (</a:t>
                      </a:r>
                      <a:r>
                        <a:rPr lang="fr-BE" sz="1600" dirty="0" err="1" smtClean="0"/>
                        <a:t>eForms</a:t>
                      </a:r>
                      <a:r>
                        <a:rPr lang="fr-BE" sz="1600" dirty="0" smtClean="0"/>
                        <a:t>)</a:t>
                      </a:r>
                      <a:r>
                        <a:rPr lang="fr-BE" sz="1600" baseline="0" dirty="0" smtClean="0"/>
                        <a:t> ?</a:t>
                      </a:r>
                      <a:endParaRPr lang="fr-BE" sz="1600" dirty="0"/>
                    </a:p>
                  </a:txBody>
                  <a:tcPr/>
                </a:tc>
                <a:tc>
                  <a:txBody>
                    <a:bodyPr/>
                    <a:lstStyle/>
                    <a:p>
                      <a:r>
                        <a:rPr lang="fr-BE" sz="1600" dirty="0" err="1" smtClean="0"/>
                        <a:t>Inami</a:t>
                      </a:r>
                      <a:r>
                        <a:rPr lang="fr-BE" sz="1600" dirty="0" smtClean="0"/>
                        <a:t>/</a:t>
                      </a:r>
                      <a:r>
                        <a:rPr lang="fr-BE" sz="1600" dirty="0" err="1" smtClean="0"/>
                        <a:t>eHealth</a:t>
                      </a:r>
                      <a:r>
                        <a:rPr lang="fr-BE" sz="1600" dirty="0" smtClean="0"/>
                        <a:t>/CIN</a:t>
                      </a:r>
                      <a:endParaRPr lang="fr-BE" sz="1600" dirty="0"/>
                    </a:p>
                  </a:txBody>
                  <a:tcPr/>
                </a:tc>
                <a:tc>
                  <a:txBody>
                    <a:bodyPr/>
                    <a:lstStyle/>
                    <a:p>
                      <a:r>
                        <a:rPr lang="fr-BE" sz="1600" dirty="0" smtClean="0"/>
                        <a:t>A</a:t>
                      </a:r>
                      <a:r>
                        <a:rPr lang="fr-BE" sz="1600" baseline="0" dirty="0" smtClean="0"/>
                        <a:t> confirmer</a:t>
                      </a:r>
                      <a:endParaRPr lang="fr-BE" sz="1600" dirty="0"/>
                    </a:p>
                  </a:txBody>
                  <a:tcPr/>
                </a:tc>
                <a:extLst>
                  <a:ext uri="{0D108BD9-81ED-4DB2-BD59-A6C34878D82A}">
                    <a16:rowId xmlns:a16="http://schemas.microsoft.com/office/drawing/2014/main" val="2677183005"/>
                  </a:ext>
                </a:extLst>
              </a:tr>
              <a:tr h="40882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600" dirty="0" smtClean="0"/>
                        <a:t>Healthdata.be</a:t>
                      </a:r>
                      <a:endParaRPr lang="fr-BE" sz="1600" dirty="0"/>
                    </a:p>
                  </a:txBody>
                  <a:tcPr/>
                </a:tc>
                <a:tc>
                  <a:txBody>
                    <a:bodyPr/>
                    <a:lstStyle/>
                    <a:p>
                      <a:r>
                        <a:rPr lang="fr-BE" sz="1600" dirty="0" smtClean="0"/>
                        <a:t>ISP</a:t>
                      </a:r>
                      <a:endParaRPr lang="fr-BE"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600" dirty="0" smtClean="0"/>
                        <a:t>A</a:t>
                      </a:r>
                      <a:r>
                        <a:rPr lang="fr-BE" sz="1600" baseline="0" dirty="0" smtClean="0"/>
                        <a:t> confirmer</a:t>
                      </a:r>
                      <a:endParaRPr lang="fr-BE" sz="1600" dirty="0" smtClean="0"/>
                    </a:p>
                  </a:txBody>
                  <a:tcPr/>
                </a:tc>
                <a:extLst>
                  <a:ext uri="{0D108BD9-81ED-4DB2-BD59-A6C34878D82A}">
                    <a16:rowId xmlns:a16="http://schemas.microsoft.com/office/drawing/2014/main" val="508417410"/>
                  </a:ext>
                </a:extLst>
              </a:tr>
              <a:tr h="408827">
                <a:tc>
                  <a:txBody>
                    <a:bodyPr/>
                    <a:lstStyle/>
                    <a:p>
                      <a:r>
                        <a:rPr lang="fr-BE" sz="1600" dirty="0" err="1" smtClean="0"/>
                        <a:t>Handicare</a:t>
                      </a:r>
                      <a:r>
                        <a:rPr lang="fr-BE" sz="1600" dirty="0" smtClean="0"/>
                        <a:t> (</a:t>
                      </a:r>
                      <a:r>
                        <a:rPr lang="fr-BE" sz="1600" dirty="0" err="1" smtClean="0"/>
                        <a:t>eForms</a:t>
                      </a:r>
                      <a:r>
                        <a:rPr lang="fr-BE" sz="1600" dirty="0" smtClean="0"/>
                        <a:t>)</a:t>
                      </a:r>
                      <a:r>
                        <a:rPr lang="fr-BE" sz="1600" baseline="0" dirty="0" smtClean="0"/>
                        <a:t> ?</a:t>
                      </a:r>
                      <a:endParaRPr lang="fr-BE" sz="1600" dirty="0"/>
                    </a:p>
                  </a:txBody>
                  <a:tcPr/>
                </a:tc>
                <a:tc>
                  <a:txBody>
                    <a:bodyPr/>
                    <a:lstStyle/>
                    <a:p>
                      <a:r>
                        <a:rPr lang="fr-BE" sz="1600" dirty="0" smtClean="0"/>
                        <a:t>SPF Sécu</a:t>
                      </a:r>
                      <a:endParaRPr lang="fr-BE"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1600" dirty="0" smtClean="0"/>
                        <a:t>Hypothétique</a:t>
                      </a:r>
                      <a:r>
                        <a:rPr lang="fr-BE" sz="1600" baseline="0" dirty="0" smtClean="0"/>
                        <a:t> (en fonction de m</a:t>
                      </a:r>
                      <a:r>
                        <a:rPr lang="fr-BE" sz="1600" dirty="0" smtClean="0"/>
                        <a:t>igration </a:t>
                      </a:r>
                      <a:r>
                        <a:rPr lang="fr-BE" sz="1600" dirty="0" err="1" smtClean="0"/>
                        <a:t>Tetra-Curam</a:t>
                      </a:r>
                      <a:r>
                        <a:rPr lang="fr-BE" sz="1600" baseline="0" dirty="0" smtClean="0"/>
                        <a:t>)</a:t>
                      </a:r>
                      <a:endParaRPr lang="fr-BE" sz="1600" dirty="0"/>
                    </a:p>
                  </a:txBody>
                  <a:tcPr/>
                </a:tc>
                <a:extLst>
                  <a:ext uri="{0D108BD9-81ED-4DB2-BD59-A6C34878D82A}">
                    <a16:rowId xmlns:a16="http://schemas.microsoft.com/office/drawing/2014/main" val="3451415522"/>
                  </a:ext>
                </a:extLst>
              </a:tr>
            </a:tbl>
          </a:graphicData>
        </a:graphic>
      </p:graphicFrame>
    </p:spTree>
    <p:extLst>
      <p:ext uri="{BB962C8B-B14F-4D97-AF65-F5344CB8AC3E}">
        <p14:creationId xmlns:p14="http://schemas.microsoft.com/office/powerpoint/2010/main" val="15699187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dirty="0" smtClean="0"/>
              <a:t>Cycle de vie évaluation socle de base </a:t>
            </a:r>
            <a:endParaRPr lang="fr-BE" dirty="0"/>
          </a:p>
        </p:txBody>
      </p:sp>
      <p:sp>
        <p:nvSpPr>
          <p:cNvPr id="4" name="Date Placeholder 3"/>
          <p:cNvSpPr>
            <a:spLocks noGrp="1"/>
          </p:cNvSpPr>
          <p:nvPr>
            <p:ph type="dt" sz="half" idx="10"/>
          </p:nvPr>
        </p:nvSpPr>
        <p:spPr/>
        <p:txBody>
          <a:bodyPr/>
          <a:lstStyle/>
          <a:p>
            <a:pPr>
              <a:defRPr/>
            </a:pPr>
            <a:r>
              <a:rPr lang="nl-BE" smtClean="0"/>
              <a:t>29/06/2017</a:t>
            </a:r>
            <a:endParaRPr lang="en-US" dirty="0"/>
          </a:p>
        </p:txBody>
      </p:sp>
      <p:sp>
        <p:nvSpPr>
          <p:cNvPr id="6" name="Slide Number Placeholder 5"/>
          <p:cNvSpPr>
            <a:spLocks noGrp="1"/>
          </p:cNvSpPr>
          <p:nvPr>
            <p:ph type="sldNum" sz="quarter" idx="12"/>
          </p:nvPr>
        </p:nvSpPr>
        <p:spPr/>
        <p:txBody>
          <a:bodyPr/>
          <a:lstStyle/>
          <a:p>
            <a:pPr>
              <a:defRPr/>
            </a:pPr>
            <a:fld id="{47356A36-FB20-481F-ADDA-2C00D2E0A77A}" type="slidenum">
              <a:rPr lang="en-US" smtClean="0"/>
              <a:pPr>
                <a:defRPr/>
              </a:pPr>
              <a:t>8</a:t>
            </a:fld>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829812776"/>
              </p:ext>
            </p:extLst>
          </p:nvPr>
        </p:nvGraphicFramePr>
        <p:xfrm>
          <a:off x="457200" y="2127738"/>
          <a:ext cx="8229600" cy="44840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Right Arrow 10"/>
          <p:cNvSpPr/>
          <p:nvPr/>
        </p:nvSpPr>
        <p:spPr>
          <a:xfrm rot="14772007">
            <a:off x="2436947" y="4870752"/>
            <a:ext cx="579461" cy="293385"/>
          </a:xfrm>
          <a:prstGeom prst="rightArrow">
            <a:avLst>
              <a:gd name="adj1" fmla="val 60000"/>
              <a:gd name="adj2" fmla="val 50000"/>
            </a:avLst>
          </a:prstGeom>
        </p:spPr>
        <p:style>
          <a:lnRef idx="0">
            <a:schemeClr val="accent1">
              <a:shade val="90000"/>
              <a:hueOff val="0"/>
              <a:satOff val="0"/>
              <a:lumOff val="0"/>
              <a:alphaOff val="0"/>
            </a:schemeClr>
          </a:lnRef>
          <a:fillRef idx="1">
            <a:schemeClr val="accent1">
              <a:shade val="90000"/>
              <a:hueOff val="0"/>
              <a:satOff val="0"/>
              <a:lumOff val="0"/>
              <a:alphaOff val="0"/>
            </a:schemeClr>
          </a:fillRef>
          <a:effectRef idx="0">
            <a:schemeClr val="accent1">
              <a:shade val="90000"/>
              <a:hueOff val="0"/>
              <a:satOff val="0"/>
              <a:lumOff val="0"/>
              <a:alphaOff val="0"/>
            </a:schemeClr>
          </a:effectRef>
          <a:fontRef idx="minor">
            <a:schemeClr val="lt1"/>
          </a:fontRef>
        </p:style>
      </p:sp>
    </p:spTree>
    <p:extLst>
      <p:ext uri="{BB962C8B-B14F-4D97-AF65-F5344CB8AC3E}">
        <p14:creationId xmlns:p14="http://schemas.microsoft.com/office/powerpoint/2010/main" val="15511791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BE" dirty="0" smtClean="0"/>
              <a:t>Modalités d’évaluation</a:t>
            </a:r>
            <a:endParaRPr lang="fr-BE" dirty="0"/>
          </a:p>
        </p:txBody>
      </p:sp>
      <p:sp>
        <p:nvSpPr>
          <p:cNvPr id="4" name="Date Placeholder 3"/>
          <p:cNvSpPr>
            <a:spLocks noGrp="1"/>
          </p:cNvSpPr>
          <p:nvPr>
            <p:ph type="dt" sz="half" idx="10"/>
          </p:nvPr>
        </p:nvSpPr>
        <p:spPr/>
        <p:txBody>
          <a:bodyPr/>
          <a:lstStyle/>
          <a:p>
            <a:pPr>
              <a:defRPr/>
            </a:pPr>
            <a:r>
              <a:rPr lang="nl-BE" smtClean="0"/>
              <a:t>29/06/2017</a:t>
            </a:r>
            <a:endParaRPr lang="en-US" dirty="0"/>
          </a:p>
        </p:txBody>
      </p:sp>
      <p:sp>
        <p:nvSpPr>
          <p:cNvPr id="6" name="Slide Number Placeholder 5"/>
          <p:cNvSpPr>
            <a:spLocks noGrp="1"/>
          </p:cNvSpPr>
          <p:nvPr>
            <p:ph type="sldNum" sz="quarter" idx="12"/>
          </p:nvPr>
        </p:nvSpPr>
        <p:spPr/>
        <p:txBody>
          <a:bodyPr/>
          <a:lstStyle/>
          <a:p>
            <a:pPr>
              <a:defRPr/>
            </a:pPr>
            <a:fld id="{47356A36-FB20-481F-ADDA-2C00D2E0A77A}" type="slidenum">
              <a:rPr lang="en-US" smtClean="0"/>
              <a:pPr>
                <a:defRPr/>
              </a:pPr>
              <a:t>9</a:t>
            </a:fld>
            <a:endParaRPr lang="en-US" dirty="0"/>
          </a:p>
        </p:txBody>
      </p:sp>
      <p:sp>
        <p:nvSpPr>
          <p:cNvPr id="3" name="Content Placeholder 2"/>
          <p:cNvSpPr>
            <a:spLocks noGrp="1"/>
          </p:cNvSpPr>
          <p:nvPr>
            <p:ph idx="1"/>
          </p:nvPr>
        </p:nvSpPr>
        <p:spPr/>
        <p:txBody>
          <a:bodyPr/>
          <a:lstStyle/>
          <a:p>
            <a:r>
              <a:rPr lang="fr-BE" sz="2000" dirty="0" smtClean="0"/>
              <a:t>Socle de base: si nouveaux critères, les </a:t>
            </a:r>
            <a:r>
              <a:rPr lang="fr-BE" sz="2000" dirty="0"/>
              <a:t>softs </a:t>
            </a:r>
            <a:r>
              <a:rPr lang="fr-BE" sz="2000" dirty="0" smtClean="0"/>
              <a:t>déjà enregistrés par la plate-forme </a:t>
            </a:r>
            <a:r>
              <a:rPr lang="fr-BE" sz="2000" dirty="0" err="1" smtClean="0"/>
              <a:t>eHealth</a:t>
            </a:r>
            <a:r>
              <a:rPr lang="fr-BE" sz="2000" dirty="0" smtClean="0"/>
              <a:t> passent une ‘session light’, les nouveaux softs passent une session totale</a:t>
            </a:r>
          </a:p>
          <a:p>
            <a:endParaRPr lang="fr-BE" sz="2000" dirty="0" smtClean="0"/>
          </a:p>
          <a:p>
            <a:r>
              <a:rPr lang="fr-BE" sz="2000" dirty="0" smtClean="0"/>
              <a:t>Modules: en </a:t>
            </a:r>
            <a:r>
              <a:rPr lang="fr-BE" sz="2000" dirty="0"/>
              <a:t>fonctionnant par business </a:t>
            </a:r>
            <a:r>
              <a:rPr lang="fr-BE" sz="2000" dirty="0" err="1"/>
              <a:t>process</a:t>
            </a:r>
            <a:r>
              <a:rPr lang="fr-BE" sz="2000" dirty="0"/>
              <a:t> et de manière E2E et non plus par secteur, le </a:t>
            </a:r>
            <a:r>
              <a:rPr lang="fr-BE" sz="2000" dirty="0" err="1"/>
              <a:t>minilab</a:t>
            </a:r>
            <a:r>
              <a:rPr lang="fr-BE" sz="2000" dirty="0"/>
              <a:t> </a:t>
            </a:r>
            <a:r>
              <a:rPr lang="fr-BE" sz="2000" dirty="0" smtClean="0"/>
              <a:t>regroupera </a:t>
            </a:r>
            <a:r>
              <a:rPr lang="fr-BE" sz="2000" dirty="0"/>
              <a:t>en même temps </a:t>
            </a:r>
            <a:r>
              <a:rPr lang="fr-BE" sz="2000" dirty="0" smtClean="0"/>
              <a:t>:</a:t>
            </a:r>
          </a:p>
          <a:p>
            <a:pPr lvl="1"/>
            <a:r>
              <a:rPr lang="fr-BE" sz="1600" dirty="0" smtClean="0"/>
              <a:t>les </a:t>
            </a:r>
            <a:r>
              <a:rPr lang="fr-BE" sz="1600" dirty="0"/>
              <a:t>softs </a:t>
            </a:r>
            <a:r>
              <a:rPr lang="fr-BE" sz="1600" dirty="0" smtClean="0"/>
              <a:t>des différents secteurs concernés par le même SVA</a:t>
            </a:r>
          </a:p>
          <a:p>
            <a:pPr marL="274637" lvl="1" indent="0" defTabSz="630238">
              <a:buNone/>
            </a:pPr>
            <a:r>
              <a:rPr lang="fr-BE" sz="1400" i="1" dirty="0"/>
              <a:t>	e</a:t>
            </a:r>
            <a:r>
              <a:rPr lang="fr-BE" sz="1400" i="1" dirty="0" smtClean="0"/>
              <a:t>xemple</a:t>
            </a:r>
            <a:r>
              <a:rPr lang="fr-BE" sz="1400" i="1" dirty="0"/>
              <a:t>: la prescription électronique de médicaments du soft du médecin, stockée sur </a:t>
            </a:r>
            <a:r>
              <a:rPr lang="fr-BE" sz="1400" i="1" dirty="0" smtClean="0"/>
              <a:t>	serveur </a:t>
            </a:r>
            <a:r>
              <a:rPr lang="fr-BE" sz="1400" i="1" dirty="0" err="1"/>
              <a:t>Recip</a:t>
            </a:r>
            <a:r>
              <a:rPr lang="fr-BE" sz="1400" i="1" dirty="0"/>
              <a:t>-e, archivée, téléchargée par le soft pharmacien, feedback éventuel de celui-ci</a:t>
            </a:r>
            <a:r>
              <a:rPr lang="fr-BE" sz="1400" i="1" dirty="0" smtClean="0"/>
              <a:t>…</a:t>
            </a:r>
          </a:p>
          <a:p>
            <a:pPr marL="455613" lvl="2"/>
            <a:r>
              <a:rPr lang="fr-BE" sz="1600" dirty="0"/>
              <a:t>idéalement, les softs des différents SVA d’un même domaine (médication, </a:t>
            </a:r>
            <a:r>
              <a:rPr lang="fr-BE" sz="1600" dirty="0" smtClean="0"/>
              <a:t>simplification administrative, …)</a:t>
            </a:r>
            <a:endParaRPr lang="fr-BE" sz="1600" dirty="0"/>
          </a:p>
          <a:p>
            <a:endParaRPr lang="fr-BE" sz="2000" dirty="0"/>
          </a:p>
          <a:p>
            <a:r>
              <a:rPr lang="fr-BE" sz="2000" dirty="0" smtClean="0"/>
              <a:t>Evaluation </a:t>
            </a:r>
            <a:r>
              <a:rPr lang="fr-BE" sz="2000" dirty="0"/>
              <a:t>a priori de type </a:t>
            </a:r>
            <a:r>
              <a:rPr lang="fr-BE" sz="2000" dirty="0" smtClean="0"/>
              <a:t>‘OK/NOK’, </a:t>
            </a:r>
            <a:r>
              <a:rPr lang="fr-BE" sz="2000" dirty="0"/>
              <a:t>et pas échelle d’évaluation </a:t>
            </a:r>
            <a:r>
              <a:rPr lang="fr-BE" sz="2000" dirty="0" smtClean="0"/>
              <a:t>(****)</a:t>
            </a:r>
          </a:p>
        </p:txBody>
      </p:sp>
    </p:spTree>
    <p:extLst>
      <p:ext uri="{BB962C8B-B14F-4D97-AF65-F5344CB8AC3E}">
        <p14:creationId xmlns:p14="http://schemas.microsoft.com/office/powerpoint/2010/main" val="205700550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9433</TotalTime>
  <Words>1088</Words>
  <Application>Microsoft Office PowerPoint</Application>
  <PresentationFormat>On-screen Show (4:3)</PresentationFormat>
  <Paragraphs>377</Paragraphs>
  <Slides>21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Times New Roman</vt:lpstr>
      <vt:lpstr>Wingdings</vt:lpstr>
      <vt:lpstr>Clarity</vt:lpstr>
      <vt:lpstr> Nouveau processus d’évaluation modulaire des softs  eHealth - 29.06.2017  ProRec / Agoria</vt:lpstr>
      <vt:lpstr>Vision</vt:lpstr>
      <vt:lpstr>Principes</vt:lpstr>
      <vt:lpstr>Evaluation socle de base (à charge d’eHealth)</vt:lpstr>
      <vt:lpstr>Planning socle de base</vt:lpstr>
      <vt:lpstr>Evaluation modules (à charge des responsables des SVA) </vt:lpstr>
      <vt:lpstr>Evaluation modules (à charge des responsables des SVA) </vt:lpstr>
      <vt:lpstr>Cycle de vie évaluation socle de base </vt:lpstr>
      <vt:lpstr>Modalités d’évaluation</vt:lpstr>
      <vt:lpstr>Modalités d’évaluation</vt:lpstr>
      <vt:lpstr>Exemple publication résultats</vt:lpstr>
      <vt:lpstr> Verloop van de procedures  eHealth - 29.06.2017  ProRec / Agoria</vt:lpstr>
      <vt:lpstr>Fases</vt:lpstr>
      <vt:lpstr>Documentatie criteria</vt:lpstr>
      <vt:lpstr>Andere documentatie </vt:lpstr>
      <vt:lpstr>Testscenario’s </vt:lpstr>
      <vt:lpstr>Evaluatie</vt:lpstr>
      <vt:lpstr>Evaluatie van de modules</vt:lpstr>
      <vt:lpstr>Stuurgroep</vt:lpstr>
      <vt:lpstr>Communicatie</vt:lpstr>
      <vt:lpstr>merci !  questions ?</vt:lpstr>
    </vt:vector>
  </TitlesOfParts>
  <Company>KSZ-BCSS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Plate-forme eHealth: état d'avancement et perspectives</dc:title>
  <dc:creator>Ann-Sophie Gewelt</dc:creator>
  <cp:lastModifiedBy>Sanne Miseur</cp:lastModifiedBy>
  <cp:revision>545</cp:revision>
  <cp:lastPrinted>2017-06-27T09:37:13Z</cp:lastPrinted>
  <dcterms:created xsi:type="dcterms:W3CDTF">2014-04-14T09:14:56Z</dcterms:created>
  <dcterms:modified xsi:type="dcterms:W3CDTF">2017-06-29T09:02:37Z</dcterms:modified>
</cp:coreProperties>
</file>