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handoutMasterIdLst>
    <p:handoutMasterId r:id="rId73"/>
  </p:handoutMasterIdLst>
  <p:sldIdLst>
    <p:sldId id="256" r:id="rId2"/>
    <p:sldId id="262" r:id="rId3"/>
    <p:sldId id="445" r:id="rId4"/>
    <p:sldId id="446" r:id="rId5"/>
    <p:sldId id="455" r:id="rId6"/>
    <p:sldId id="349" r:id="rId7"/>
    <p:sldId id="424" r:id="rId8"/>
    <p:sldId id="457" r:id="rId9"/>
    <p:sldId id="394" r:id="rId10"/>
    <p:sldId id="400" r:id="rId11"/>
    <p:sldId id="426" r:id="rId12"/>
    <p:sldId id="458" r:id="rId13"/>
    <p:sldId id="351" r:id="rId14"/>
    <p:sldId id="459" r:id="rId15"/>
    <p:sldId id="263" r:id="rId16"/>
    <p:sldId id="264" r:id="rId17"/>
    <p:sldId id="460" r:id="rId18"/>
    <p:sldId id="265" r:id="rId19"/>
    <p:sldId id="401" r:id="rId20"/>
    <p:sldId id="402" r:id="rId21"/>
    <p:sldId id="403" r:id="rId22"/>
    <p:sldId id="461" r:id="rId23"/>
    <p:sldId id="266" r:id="rId24"/>
    <p:sldId id="433" r:id="rId25"/>
    <p:sldId id="440" r:id="rId26"/>
    <p:sldId id="441" r:id="rId27"/>
    <p:sldId id="442" r:id="rId28"/>
    <p:sldId id="434" r:id="rId29"/>
    <p:sldId id="404" r:id="rId30"/>
    <p:sldId id="443" r:id="rId31"/>
    <p:sldId id="436" r:id="rId32"/>
    <p:sldId id="435" r:id="rId33"/>
    <p:sldId id="406" r:id="rId34"/>
    <p:sldId id="405" r:id="rId35"/>
    <p:sldId id="462" r:id="rId36"/>
    <p:sldId id="269" r:id="rId37"/>
    <p:sldId id="407" r:id="rId38"/>
    <p:sldId id="270" r:id="rId39"/>
    <p:sldId id="408" r:id="rId40"/>
    <p:sldId id="427" r:id="rId41"/>
    <p:sldId id="271" r:id="rId42"/>
    <p:sldId id="409" r:id="rId43"/>
    <p:sldId id="397" r:id="rId44"/>
    <p:sldId id="410" r:id="rId45"/>
    <p:sldId id="411" r:id="rId46"/>
    <p:sldId id="412" r:id="rId47"/>
    <p:sldId id="413" r:id="rId48"/>
    <p:sldId id="414" r:id="rId49"/>
    <p:sldId id="355" r:id="rId50"/>
    <p:sldId id="415" r:id="rId51"/>
    <p:sldId id="431" r:id="rId52"/>
    <p:sldId id="429" r:id="rId53"/>
    <p:sldId id="430" r:id="rId54"/>
    <p:sldId id="417" r:id="rId55"/>
    <p:sldId id="463" r:id="rId56"/>
    <p:sldId id="358" r:id="rId57"/>
    <p:sldId id="418" r:id="rId58"/>
    <p:sldId id="419" r:id="rId59"/>
    <p:sldId id="284" r:id="rId60"/>
    <p:sldId id="420" r:id="rId61"/>
    <p:sldId id="280" r:id="rId62"/>
    <p:sldId id="421" r:id="rId63"/>
    <p:sldId id="464" r:id="rId64"/>
    <p:sldId id="363" r:id="rId65"/>
    <p:sldId id="468" r:id="rId66"/>
    <p:sldId id="465" r:id="rId67"/>
    <p:sldId id="454" r:id="rId68"/>
    <p:sldId id="466" r:id="rId69"/>
    <p:sldId id="467" r:id="rId70"/>
    <p:sldId id="470" r:id="rId7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B2"/>
    <a:srgbClr val="0087BE"/>
    <a:srgbClr val="0082BE"/>
    <a:srgbClr val="0082B8"/>
    <a:srgbClr val="0082B4"/>
    <a:srgbClr val="0082AE"/>
    <a:srgbClr val="0078AE"/>
    <a:srgbClr val="0A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p:cViewPr>
        <p:scale>
          <a:sx n="80" d="100"/>
          <a:sy n="80" d="100"/>
        </p:scale>
        <p:origin x="-2598" y="-924"/>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68BDC01-2C94-4E61-8812-0CAF94125C29}" type="datetimeFigureOut">
              <a:rPr lang="en-US" smtClean="0"/>
              <a:t>3/29/2017</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DE6337-C0F6-4DDE-B24A-F56DBB671B89}" type="slidenum">
              <a:rPr lang="en-US" smtClean="0"/>
              <a:t>‹#›</a:t>
            </a:fld>
            <a:endParaRPr lang="en-US"/>
          </a:p>
        </p:txBody>
      </p:sp>
    </p:spTree>
    <p:extLst>
      <p:ext uri="{BB962C8B-B14F-4D97-AF65-F5344CB8AC3E}">
        <p14:creationId xmlns:p14="http://schemas.microsoft.com/office/powerpoint/2010/main" val="276895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3/29/2017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3F7F4CD-5A2B-4A1D-8B87-5C9A7D9D05CF}" type="slidenum">
              <a:rPr lang="en-US" altLang="en-US" smtClean="0">
                <a:solidFill>
                  <a:srgbClr val="000000"/>
                </a:solidFill>
              </a:rPr>
              <a:pPr>
                <a:spcBef>
                  <a:spcPct val="0"/>
                </a:spcBef>
              </a:pPr>
              <a:t>2</a:t>
            </a:fld>
            <a:endParaRPr lang="en-US" alt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709F67EB-25E8-4433-94A8-CC9DEB89FA24}" type="slidenum">
              <a:rPr lang="en-US" altLang="en-US" smtClean="0">
                <a:latin typeface="Calibri" pitchFamily="34" charset="0"/>
              </a:rPr>
              <a:pPr fontAlgn="base">
                <a:spcBef>
                  <a:spcPct val="0"/>
                </a:spcBef>
                <a:spcAft>
                  <a:spcPct val="0"/>
                </a:spcAft>
                <a:defRPr/>
              </a:pPr>
              <a:t>70</a:t>
            </a:fld>
            <a:endParaRPr lang="nl-BE"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ksz.fgov.be/"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787900" y="4652963"/>
            <a:ext cx="4216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nl-BE" altLang="en-US" sz="1200" dirty="0" smtClean="0"/>
          </a:p>
          <a:p>
            <a:pPr>
              <a:defRPr/>
            </a:pPr>
            <a:endParaRPr lang="nl-BE" altLang="en-US" sz="1200" dirty="0" smtClean="0"/>
          </a:p>
          <a:p>
            <a:pPr>
              <a:defRPr/>
            </a:pPr>
            <a:endParaRPr lang="nl-BE" altLang="en-US" sz="1200" dirty="0" smtClean="0"/>
          </a:p>
          <a:p>
            <a:pPr>
              <a:defRPr/>
            </a:pPr>
            <a:r>
              <a:rPr lang="nl-BE" altLang="en-US" sz="1200" dirty="0" smtClean="0"/>
              <a:t>Frank Robben</a:t>
            </a:r>
          </a:p>
          <a:p>
            <a:pPr>
              <a:defRPr/>
            </a:pPr>
            <a:r>
              <a:rPr lang="nl-BE" altLang="en-US" sz="1200" dirty="0" smtClean="0"/>
              <a:t>eHealth-platform</a:t>
            </a:r>
            <a:endParaRPr lang="nl-BE" altLang="en-US" sz="1200" dirty="0" smtClean="0"/>
          </a:p>
          <a:p>
            <a:pPr>
              <a:defRPr/>
            </a:pPr>
            <a:r>
              <a:rPr lang="nl-NL" altLang="en-US" sz="1200" dirty="0" smtClean="0"/>
              <a:t>Willebroekkaai 38 </a:t>
            </a:r>
          </a:p>
          <a:p>
            <a:pPr>
              <a:defRPr/>
            </a:pPr>
            <a:r>
              <a:rPr lang="nl-BE" altLang="en-US" sz="1200" dirty="0" smtClean="0"/>
              <a:t>B-1000 </a:t>
            </a:r>
            <a:r>
              <a:rPr lang="nl-BE" altLang="en-US" sz="1200" dirty="0" smtClean="0"/>
              <a:t>Brussel</a:t>
            </a:r>
          </a:p>
          <a:p>
            <a:pPr>
              <a:defRPr/>
            </a:pPr>
            <a:r>
              <a:rPr lang="nl-BE" altLang="en-US" sz="1200" dirty="0" smtClean="0">
                <a:hlinkClick r:id="rId2"/>
              </a:rPr>
              <a:t>www.ehealth.fgov.be</a:t>
            </a:r>
            <a:endParaRPr lang="nl-BE" altLang="en-US" sz="1200" dirty="0" smtClean="0"/>
          </a:p>
        </p:txBody>
      </p:sp>
      <p:pic>
        <p:nvPicPr>
          <p:cNvPr id="5" name="Picture 2" descr="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smtClean="0">
              <a:solidFill>
                <a:srgbClr val="0D0D0D"/>
              </a:solidFill>
              <a:sym typeface="Arial" charset="0"/>
            </a:endParaRPr>
          </a:p>
          <a:p>
            <a:pPr>
              <a:defRPr/>
            </a:pPr>
            <a:endParaRPr lang="en-US" sz="1600" dirty="0" smtClean="0">
              <a:solidFill>
                <a:srgbClr val="0D0D0D"/>
              </a:solidFill>
              <a:sym typeface="Arial" charset="0"/>
            </a:endParaRPr>
          </a:p>
          <a:p>
            <a:pPr>
              <a:defRPr/>
            </a:pPr>
            <a:r>
              <a:rPr lang="en-US" sz="1600" dirty="0" smtClean="0">
                <a:solidFill>
                  <a:srgbClr val="7F7F7F"/>
                </a:solidFill>
                <a:sym typeface="Arial" charset="0"/>
              </a:rPr>
              <a:t>https://www.ksz.fgov.be</a:t>
            </a:r>
            <a:endParaRPr lang="fr-BE" sz="1600" dirty="0" smtClean="0">
              <a:solidFill>
                <a:srgbClr val="7F7F7F"/>
              </a:solidFill>
              <a:sym typeface="Arial" charset="0"/>
            </a:endParaRPr>
          </a:p>
          <a:p>
            <a:pPr>
              <a:defRPr/>
            </a:pPr>
            <a:r>
              <a:rPr lang="en-US"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225014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cxnSp>
        <p:nvCxnSpPr>
          <p:cNvPr id="3" name="Straight Connector 2"/>
          <p:cNvCxnSpPr/>
          <p:nvPr/>
        </p:nvCxnSpPr>
        <p:spPr>
          <a:xfrm>
            <a:off x="685800" y="4005263"/>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861815"/>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8" name="Date Placeholder 3"/>
          <p:cNvSpPr>
            <a:spLocks noGrp="1"/>
          </p:cNvSpPr>
          <p:nvPr>
            <p:ph type="dt" sz="half" idx="10"/>
          </p:nvPr>
        </p:nvSpPr>
        <p:spPr>
          <a:xfrm>
            <a:off x="457200" y="19050"/>
            <a:ext cx="2895600" cy="328613"/>
          </a:xfrm>
          <a:prstGeom prst="rect">
            <a:avLst/>
          </a:prstGeom>
        </p:spPr>
        <p:txBody>
          <a:bodyPr/>
          <a:lstStyle>
            <a:lvl1pPr>
              <a:defRPr/>
            </a:lvl1pPr>
          </a:lstStyle>
          <a:p>
            <a:pPr>
              <a:defRPr/>
            </a:pPr>
            <a:r>
              <a:rPr lang="en-US" dirty="0" smtClean="0"/>
              <a:t>25/1/2017</a:t>
            </a:r>
            <a:endParaRPr lang="en-US" dirty="0"/>
          </a:p>
        </p:txBody>
      </p:sp>
      <p:sp>
        <p:nvSpPr>
          <p:cNvPr id="9" name="Footer Placeholder 4"/>
          <p:cNvSpPr>
            <a:spLocks noGrp="1"/>
          </p:cNvSpPr>
          <p:nvPr>
            <p:ph type="ftr" sz="quarter" idx="11"/>
          </p:nvPr>
        </p:nvSpPr>
        <p:spPr>
          <a:xfrm>
            <a:off x="3429000" y="19050"/>
            <a:ext cx="4114800" cy="328613"/>
          </a:xfrm>
          <a:prstGeom prst="rect">
            <a:avLst/>
          </a:prstGeom>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lgn="r">
              <a:defRPr b="0"/>
            </a:lvl1pPr>
          </a:lstStyle>
          <a:p>
            <a:pPr>
              <a:defRPr/>
            </a:pPr>
            <a:fld id="{7224FC39-042F-4CE2-B0AD-FE6A4D65AB98}" type="slidenum">
              <a:rPr lang="en-US"/>
              <a:pPr>
                <a:defRPr/>
              </a:pPr>
              <a:t>‹#›</a:t>
            </a:fld>
            <a:endParaRPr lang="en-US" dirty="0"/>
          </a:p>
        </p:txBody>
      </p:sp>
    </p:spTree>
    <p:extLst>
      <p:ext uri="{BB962C8B-B14F-4D97-AF65-F5344CB8AC3E}">
        <p14:creationId xmlns:p14="http://schemas.microsoft.com/office/powerpoint/2010/main" val="1048994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5" r:id="rId8"/>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health.fgov.be/nl/basisdiensten/general-data-protection-regulation"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GB" dirty="0" smtClean="0"/>
              <a:t>31 .03.2017</a:t>
            </a:r>
            <a:endParaRPr lang="en-GB" dirty="0"/>
          </a:p>
        </p:txBody>
      </p:sp>
      <p:sp>
        <p:nvSpPr>
          <p:cNvPr id="6" name="Subtitle 2"/>
          <p:cNvSpPr>
            <a:spLocks noGrp="1"/>
          </p:cNvSpPr>
          <p:nvPr>
            <p:ph type="ctrTitle"/>
          </p:nvPr>
        </p:nvSpPr>
        <p:spPr>
          <a:xfrm>
            <a:off x="685800" y="2174875"/>
            <a:ext cx="7772400" cy="1470025"/>
          </a:xfrm>
        </p:spPr>
        <p:txBody>
          <a:bodyPr rtlCol="0">
            <a:noAutofit/>
          </a:bodyPr>
          <a:lstStyle/>
          <a:p>
            <a:r>
              <a:rPr lang="nl-NL" sz="2400" dirty="0" smtClean="0"/>
              <a:t/>
            </a:r>
            <a:br>
              <a:rPr lang="nl-NL" sz="2400" dirty="0" smtClean="0"/>
            </a:br>
            <a:r>
              <a:rPr lang="nl-NL" sz="2400" dirty="0" smtClean="0"/>
              <a:t/>
            </a:r>
            <a:br>
              <a:rPr lang="nl-NL" sz="2400" dirty="0" smtClean="0"/>
            </a:br>
            <a:r>
              <a:rPr lang="nl-NL" sz="2400" b="1" u="sng" dirty="0" smtClean="0"/>
              <a:t>ALGEMENE VERORDENING GEGEVENSBESCHERMING</a:t>
            </a:r>
            <a:r>
              <a:rPr lang="nl-NL" sz="2400" dirty="0" smtClean="0"/>
              <a:t/>
            </a:r>
            <a:br>
              <a:rPr lang="nl-NL" sz="2400" dirty="0" smtClean="0"/>
            </a:br>
            <a:r>
              <a:rPr lang="nl-NL" sz="1800" dirty="0" smtClean="0"/>
              <a:t/>
            </a:r>
            <a:br>
              <a:rPr lang="nl-NL" sz="1800" dirty="0" smtClean="0"/>
            </a:br>
            <a:r>
              <a:rPr lang="nl-NL" sz="1800" dirty="0" smtClean="0"/>
              <a:t/>
            </a:r>
            <a:br>
              <a:rPr lang="nl-NL" sz="1800" dirty="0" smtClean="0"/>
            </a:br>
            <a:r>
              <a:rPr lang="nl-NL" sz="1600" dirty="0" smtClean="0"/>
              <a:t>VERORDENING </a:t>
            </a:r>
            <a:r>
              <a:rPr lang="nl-NL" sz="1600" dirty="0"/>
              <a:t>(EU) </a:t>
            </a:r>
            <a:r>
              <a:rPr lang="nl-NL" sz="1600" dirty="0" smtClean="0"/>
              <a:t>2016/679 </a:t>
            </a:r>
            <a:r>
              <a:rPr lang="nl-NL" sz="1600" dirty="0"/>
              <a:t>VAN HET EUROPEES PARLEMENT EN DE RAAD van </a:t>
            </a:r>
            <a:r>
              <a:rPr lang="nl-NL" sz="1600" dirty="0" smtClean="0"/>
              <a:t>27 april 2016 betreffende </a:t>
            </a:r>
            <a:r>
              <a:rPr lang="nl-NL" sz="1600" dirty="0"/>
              <a:t>de bescherming van natuurlijke personen in verband met de verwerking van persoonsgegevens en betreffende het vrije verkeer van die gegevens en tot intrekking van Richtlijn </a:t>
            </a:r>
            <a:r>
              <a:rPr lang="nl-NL" sz="1600" dirty="0" smtClean="0"/>
              <a:t>95/46/EG</a:t>
            </a:r>
            <a:r>
              <a:rPr lang="en-US" sz="2000" dirty="0"/>
              <a:t/>
            </a:r>
            <a:br>
              <a:rPr lang="en-US" sz="2000" dirty="0"/>
            </a:br>
            <a:r>
              <a:rPr lang="en-US" sz="2000" dirty="0" smtClean="0"/>
              <a:t/>
            </a:r>
            <a:br>
              <a:rPr lang="en-US" sz="2000" dirty="0" smtClean="0"/>
            </a:br>
            <a:r>
              <a:rPr lang="en-US" sz="2000" dirty="0" smtClean="0"/>
              <a:t/>
            </a:r>
            <a:br>
              <a:rPr lang="en-US" sz="2000" dirty="0" smtClean="0"/>
            </a:br>
            <a:r>
              <a:rPr lang="nl-NL" sz="2000" i="1" dirty="0" smtClean="0"/>
              <a:t>Impact </a:t>
            </a:r>
            <a:r>
              <a:rPr lang="nl-NL" sz="2000" i="1" dirty="0"/>
              <a:t>op beleidsondersteunende wetenschappelijke datacollecties van healthdata.be</a:t>
            </a:r>
            <a:endParaRPr lang="en-US"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2. </a:t>
            </a:r>
            <a:r>
              <a:rPr lang="fr-BE" sz="3600" dirty="0" err="1" smtClean="0"/>
              <a:t>Algemene</a:t>
            </a:r>
            <a:r>
              <a:rPr lang="fr-BE" sz="3600" dirty="0" smtClean="0"/>
              <a:t> </a:t>
            </a:r>
            <a:r>
              <a:rPr lang="fr-BE" sz="3600" dirty="0" err="1" smtClean="0"/>
              <a:t>beginselen</a:t>
            </a:r>
            <a:endParaRPr lang="en-US" sz="3600" dirty="0"/>
          </a:p>
        </p:txBody>
      </p:sp>
      <p:sp>
        <p:nvSpPr>
          <p:cNvPr id="3" name="Content Placeholder 2"/>
          <p:cNvSpPr>
            <a:spLocks noGrp="1"/>
          </p:cNvSpPr>
          <p:nvPr>
            <p:ph idx="1"/>
          </p:nvPr>
        </p:nvSpPr>
        <p:spPr/>
        <p:txBody>
          <a:bodyPr>
            <a:normAutofit fontScale="92500" lnSpcReduction="20000"/>
          </a:bodyPr>
          <a:lstStyle/>
          <a:p>
            <a:pPr marL="800100" lvl="3" indent="-342900">
              <a:buFont typeface="Arial" panose="020B0604020202020204" pitchFamily="34" charset="0"/>
              <a:buChar char="•"/>
            </a:pPr>
            <a:endParaRPr lang="en-US" sz="1800" dirty="0" smtClean="0"/>
          </a:p>
          <a:p>
            <a:pPr marL="342900" lvl="2" indent="-342900">
              <a:buFont typeface="Arial" panose="020B0604020202020204" pitchFamily="34" charset="0"/>
              <a:buChar char="•"/>
            </a:pPr>
            <a:r>
              <a:rPr lang="en-US" sz="2400" dirty="0" err="1"/>
              <a:t>m</a:t>
            </a:r>
            <a:r>
              <a:rPr lang="en-US" sz="2400" dirty="0" err="1" smtClean="0"/>
              <a:t>inimale</a:t>
            </a:r>
            <a:r>
              <a:rPr lang="en-US" sz="2400" dirty="0" smtClean="0"/>
              <a:t> </a:t>
            </a:r>
            <a:r>
              <a:rPr lang="en-US" sz="2400" dirty="0" err="1" smtClean="0"/>
              <a:t>gegevensverwerking</a:t>
            </a:r>
            <a:r>
              <a:rPr lang="en-US" sz="2400" dirty="0"/>
              <a:t> </a:t>
            </a:r>
            <a:r>
              <a:rPr lang="en-US" sz="2400" dirty="0" smtClean="0"/>
              <a:t>(</a:t>
            </a:r>
            <a:r>
              <a:rPr lang="en-US" sz="2400" dirty="0" err="1" smtClean="0"/>
              <a:t>voorheen</a:t>
            </a:r>
            <a:r>
              <a:rPr lang="en-US" sz="2400" dirty="0" smtClean="0"/>
              <a:t> </a:t>
            </a:r>
            <a:r>
              <a:rPr lang="en-US" sz="2400" dirty="0" err="1" smtClean="0"/>
              <a:t>proportionaliteit</a:t>
            </a:r>
            <a:r>
              <a:rPr lang="en-US" sz="2400" dirty="0" smtClean="0"/>
              <a:t>)</a:t>
            </a:r>
          </a:p>
          <a:p>
            <a:pPr marL="342900" lvl="2" indent="-342900">
              <a:buFont typeface="Arial" panose="020B0604020202020204" pitchFamily="34" charset="0"/>
              <a:buChar char="•"/>
            </a:pPr>
            <a:endParaRPr lang="en-US" sz="2400" dirty="0"/>
          </a:p>
          <a:p>
            <a:pPr marL="800100" lvl="3" indent="-342900">
              <a:buFontTx/>
              <a:buChar char="-"/>
            </a:pPr>
            <a:r>
              <a:rPr lang="nl-NL" sz="2000" dirty="0"/>
              <a:t>p</a:t>
            </a:r>
            <a:r>
              <a:rPr lang="nl-NL" sz="2000" dirty="0" smtClean="0"/>
              <a:t>ersoonsgegevens </a:t>
            </a:r>
            <a:r>
              <a:rPr lang="nl-NL" sz="2000" dirty="0"/>
              <a:t>moeten toereikend, ter zake dienend en beperkt zijn tot wat noodzakelijk is voor het doeleinde waarvoor de gegevens worden verwerkt</a:t>
            </a:r>
          </a:p>
          <a:p>
            <a:pPr marL="342900" lvl="2" indent="-342900">
              <a:buFont typeface="Arial" panose="020B0604020202020204" pitchFamily="34" charset="0"/>
              <a:buChar char="•"/>
            </a:pPr>
            <a:endParaRPr lang="en-US" sz="2000" dirty="0" smtClean="0"/>
          </a:p>
          <a:p>
            <a:pPr marL="342900" lvl="2" indent="-342900">
              <a:buFont typeface="Arial" panose="020B0604020202020204" pitchFamily="34" charset="0"/>
              <a:buChar char="•"/>
            </a:pPr>
            <a:r>
              <a:rPr lang="en-US" sz="2400" dirty="0" err="1"/>
              <a:t>j</a:t>
            </a:r>
            <a:r>
              <a:rPr lang="en-US" sz="2400" dirty="0" err="1" smtClean="0"/>
              <a:t>uistheid</a:t>
            </a:r>
            <a:endParaRPr lang="en-US" sz="2400" dirty="0" smtClean="0"/>
          </a:p>
          <a:p>
            <a:pPr marL="342900" lvl="2" indent="-342900">
              <a:buFont typeface="Arial" panose="020B0604020202020204" pitchFamily="34" charset="0"/>
              <a:buChar char="•"/>
            </a:pPr>
            <a:endParaRPr lang="en-US" sz="2400" dirty="0"/>
          </a:p>
          <a:p>
            <a:pPr marL="800100" lvl="3" indent="-342900">
              <a:buFontTx/>
              <a:buChar char="-"/>
            </a:pPr>
            <a:r>
              <a:rPr lang="nl-NL" sz="2000" dirty="0"/>
              <a:t>d</a:t>
            </a:r>
            <a:r>
              <a:rPr lang="nl-NL" sz="2000" dirty="0" smtClean="0"/>
              <a:t>e </a:t>
            </a:r>
            <a:r>
              <a:rPr lang="nl-NL" sz="2000" dirty="0"/>
              <a:t>gegevens moeten juist zijn en zo nodig </a:t>
            </a:r>
            <a:r>
              <a:rPr lang="nl-NL" sz="2000" dirty="0" smtClean="0"/>
              <a:t>bijgewerkt</a:t>
            </a:r>
          </a:p>
          <a:p>
            <a:pPr marL="800100" lvl="3" indent="-342900">
              <a:buFont typeface="Arial" panose="020B0604020202020204" pitchFamily="34" charset="0"/>
              <a:buChar char="•"/>
            </a:pPr>
            <a:endParaRPr lang="nl-NL" sz="1800" dirty="0" smtClean="0"/>
          </a:p>
          <a:p>
            <a:pPr marL="342900" lvl="2" indent="-342900">
              <a:buFont typeface="Arial" panose="020B0604020202020204" pitchFamily="34" charset="0"/>
              <a:buChar char="•"/>
            </a:pPr>
            <a:r>
              <a:rPr lang="nl-NL" sz="2400" dirty="0"/>
              <a:t>o</a:t>
            </a:r>
            <a:r>
              <a:rPr lang="nl-NL" sz="2400" dirty="0" smtClean="0"/>
              <a:t>pslagbeperking</a:t>
            </a:r>
          </a:p>
          <a:p>
            <a:pPr marL="342900" lvl="2" indent="-342900">
              <a:buFont typeface="Arial" panose="020B0604020202020204" pitchFamily="34" charset="0"/>
              <a:buChar char="•"/>
            </a:pPr>
            <a:endParaRPr lang="nl-NL" sz="2400" dirty="0" smtClean="0"/>
          </a:p>
          <a:p>
            <a:pPr marL="800100" lvl="3" indent="-342900">
              <a:buFontTx/>
              <a:buChar char="-"/>
            </a:pPr>
            <a:r>
              <a:rPr lang="nl-NL" sz="2000" dirty="0"/>
              <a:t>d</a:t>
            </a:r>
            <a:r>
              <a:rPr lang="nl-NL" sz="2000" dirty="0" smtClean="0"/>
              <a:t>e </a:t>
            </a:r>
            <a:r>
              <a:rPr lang="nl-NL" sz="2000" dirty="0"/>
              <a:t>gegevens moeten worden bewaard in een vorm die het mogelijk maakt de betrokkenen te </a:t>
            </a:r>
            <a:r>
              <a:rPr lang="nl-NL" sz="2000" dirty="0" smtClean="0"/>
              <a:t>identificeren </a:t>
            </a:r>
            <a:r>
              <a:rPr lang="nl-NL" sz="2000" dirty="0"/>
              <a:t>en niet langer worden bewaard dan noodzakelijk is voor de verwezenlijking van de </a:t>
            </a:r>
            <a:r>
              <a:rPr lang="nl-NL" sz="2000" dirty="0" smtClean="0"/>
              <a:t>doeleinden </a:t>
            </a:r>
            <a:r>
              <a:rPr lang="nl-NL" sz="2000" dirty="0"/>
              <a:t>waarvoor zij worden </a:t>
            </a:r>
            <a:r>
              <a:rPr lang="nl-NL" sz="2000" dirty="0" smtClean="0"/>
              <a:t>verwerkt</a:t>
            </a:r>
          </a:p>
          <a:p>
            <a:pPr marL="457200" lvl="3" indent="0">
              <a:buNone/>
            </a:pPr>
            <a:endParaRPr lang="nl-NL"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10</a:t>
            </a:fld>
            <a:endParaRPr lang="en-GB" dirty="0"/>
          </a:p>
        </p:txBody>
      </p:sp>
    </p:spTree>
    <p:extLst>
      <p:ext uri="{BB962C8B-B14F-4D97-AF65-F5344CB8AC3E}">
        <p14:creationId xmlns:p14="http://schemas.microsoft.com/office/powerpoint/2010/main" val="90345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600" dirty="0" smtClean="0"/>
              <a:t>2. </a:t>
            </a:r>
            <a:r>
              <a:rPr lang="fr-BE" sz="3600" dirty="0" err="1" smtClean="0"/>
              <a:t>Algemene</a:t>
            </a:r>
            <a:r>
              <a:rPr lang="fr-BE" sz="3600" dirty="0" smtClean="0"/>
              <a:t> </a:t>
            </a:r>
            <a:r>
              <a:rPr lang="fr-BE" sz="3600" dirty="0" err="1"/>
              <a:t>beginselen</a:t>
            </a:r>
            <a:endParaRPr lang="en-US" sz="3600" dirty="0"/>
          </a:p>
        </p:txBody>
      </p:sp>
      <p:sp>
        <p:nvSpPr>
          <p:cNvPr id="3" name="Content Placeholder 2"/>
          <p:cNvSpPr>
            <a:spLocks noGrp="1"/>
          </p:cNvSpPr>
          <p:nvPr>
            <p:ph idx="1"/>
          </p:nvPr>
        </p:nvSpPr>
        <p:spPr/>
        <p:txBody>
          <a:bodyPr>
            <a:normAutofit lnSpcReduction="10000"/>
          </a:bodyPr>
          <a:lstStyle/>
          <a:p>
            <a:pPr marL="342900" lvl="2" indent="-342900">
              <a:buFont typeface="Arial" panose="020B0604020202020204" pitchFamily="34" charset="0"/>
              <a:buChar char="•"/>
            </a:pPr>
            <a:endParaRPr lang="nl-NL" sz="2200" dirty="0" smtClean="0"/>
          </a:p>
          <a:p>
            <a:pPr marL="342900" lvl="2" indent="-342900">
              <a:buFont typeface="Arial" panose="020B0604020202020204" pitchFamily="34" charset="0"/>
              <a:buChar char="•"/>
            </a:pPr>
            <a:endParaRPr lang="nl-NL" sz="2200" dirty="0"/>
          </a:p>
          <a:p>
            <a:pPr marL="342900" lvl="2" indent="-342900">
              <a:buFont typeface="Arial" panose="020B0604020202020204" pitchFamily="34" charset="0"/>
              <a:buChar char="•"/>
            </a:pPr>
            <a:r>
              <a:rPr lang="nl-NL" sz="2400" dirty="0" smtClean="0"/>
              <a:t>integriteit </a:t>
            </a:r>
            <a:r>
              <a:rPr lang="nl-NL" sz="2400" dirty="0"/>
              <a:t>en </a:t>
            </a:r>
            <a:r>
              <a:rPr lang="nl-NL" sz="2400" dirty="0" smtClean="0"/>
              <a:t>vertrouwelijkheid</a:t>
            </a:r>
          </a:p>
          <a:p>
            <a:pPr marL="342900" lvl="2" indent="-342900">
              <a:buFont typeface="Arial" panose="020B0604020202020204" pitchFamily="34" charset="0"/>
              <a:buChar char="•"/>
            </a:pPr>
            <a:endParaRPr lang="nl-NL" sz="2400" dirty="0"/>
          </a:p>
          <a:p>
            <a:pPr marL="800100" lvl="3" indent="-342900">
              <a:buFontTx/>
              <a:buChar char="-"/>
            </a:pPr>
            <a:r>
              <a:rPr lang="nl-NL" sz="2000" dirty="0"/>
              <a:t>d</a:t>
            </a:r>
            <a:r>
              <a:rPr lang="nl-NL" sz="2000" dirty="0" smtClean="0"/>
              <a:t>e </a:t>
            </a:r>
            <a:r>
              <a:rPr lang="nl-NL" sz="2000" dirty="0"/>
              <a:t>gegevens moeten volgens een afdoend veiligheidsniveau worden verwerkt door gebruik te maken van passende, technische en organisatorische maatregelen</a:t>
            </a:r>
          </a:p>
          <a:p>
            <a:pPr marL="457200" lvl="3" indent="0">
              <a:buNone/>
            </a:pPr>
            <a:endParaRPr lang="nl-NL" sz="1800" dirty="0" smtClean="0"/>
          </a:p>
          <a:p>
            <a:pPr marL="457200" lvl="3" indent="0">
              <a:buNone/>
            </a:pPr>
            <a:endParaRPr lang="nl-NL" sz="1800" dirty="0"/>
          </a:p>
          <a:p>
            <a:pPr marL="342900" lvl="2" indent="-342900">
              <a:buFont typeface="Arial" panose="020B0604020202020204" pitchFamily="34" charset="0"/>
              <a:buChar char="•"/>
            </a:pPr>
            <a:r>
              <a:rPr lang="nl-NL" sz="2400" dirty="0">
                <a:solidFill>
                  <a:srgbClr val="7030A0"/>
                </a:solidFill>
              </a:rPr>
              <a:t>v</a:t>
            </a:r>
            <a:r>
              <a:rPr lang="nl-NL" sz="2400" dirty="0" smtClean="0">
                <a:solidFill>
                  <a:srgbClr val="7030A0"/>
                </a:solidFill>
              </a:rPr>
              <a:t>erantwoordingsplicht</a:t>
            </a:r>
          </a:p>
          <a:p>
            <a:pPr marL="342900" lvl="2" indent="-342900">
              <a:buFont typeface="Arial" panose="020B0604020202020204" pitchFamily="34" charset="0"/>
              <a:buChar char="•"/>
            </a:pPr>
            <a:endParaRPr lang="nl-NL" sz="2400" dirty="0"/>
          </a:p>
          <a:p>
            <a:pPr marL="800100" lvl="3" indent="-342900">
              <a:buFontTx/>
              <a:buChar char="-"/>
            </a:pPr>
            <a:r>
              <a:rPr lang="nl-NL" sz="2000" dirty="0"/>
              <a:t>d</a:t>
            </a:r>
            <a:r>
              <a:rPr lang="nl-NL" sz="2000" dirty="0" smtClean="0"/>
              <a:t>e </a:t>
            </a:r>
            <a:r>
              <a:rPr lang="nl-NL" sz="2000" dirty="0"/>
              <a:t>verantwoordelijke voor de verwerking </a:t>
            </a:r>
            <a:r>
              <a:rPr lang="nl-NL" sz="2000" dirty="0" smtClean="0"/>
              <a:t>is, in functie van het risiconiveau, </a:t>
            </a:r>
            <a:r>
              <a:rPr lang="nl-NL" sz="2000" dirty="0"/>
              <a:t>verantwoordelijk voor de naleving van de beginselen (conformiteit van de </a:t>
            </a:r>
            <a:r>
              <a:rPr lang="nl-NL" sz="2000" dirty="0" smtClean="0"/>
              <a:t>gegevensverwerkingen) </a:t>
            </a:r>
            <a:r>
              <a:rPr lang="nl-NL" sz="2000" dirty="0"/>
              <a:t>en hij kan dit </a:t>
            </a:r>
            <a:r>
              <a:rPr lang="nl-NL" sz="2000" dirty="0" smtClean="0"/>
              <a:t>aantonen</a:t>
            </a:r>
            <a:endParaRPr lang="nl-NL" sz="20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11</a:t>
            </a:fld>
            <a:endParaRPr lang="en-GB" dirty="0"/>
          </a:p>
        </p:txBody>
      </p:sp>
    </p:spTree>
    <p:extLst>
      <p:ext uri="{BB962C8B-B14F-4D97-AF65-F5344CB8AC3E}">
        <p14:creationId xmlns:p14="http://schemas.microsoft.com/office/powerpoint/2010/main" val="2015241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3. </a:t>
            </a:r>
            <a:r>
              <a:rPr lang="fr-BE" dirty="0" err="1" smtClean="0"/>
              <a:t>Rechtmatigheid</a:t>
            </a:r>
            <a:r>
              <a:rPr lang="fr-BE" dirty="0" smtClean="0"/>
              <a:t> van de </a:t>
            </a:r>
            <a:r>
              <a:rPr lang="fr-BE" dirty="0" err="1" smtClean="0"/>
              <a:t>verwerking</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12</a:t>
            </a:fld>
            <a:endParaRPr lang="en-GB" dirty="0"/>
          </a:p>
        </p:txBody>
      </p:sp>
    </p:spTree>
    <p:extLst>
      <p:ext uri="{BB962C8B-B14F-4D97-AF65-F5344CB8AC3E}">
        <p14:creationId xmlns:p14="http://schemas.microsoft.com/office/powerpoint/2010/main" val="3627430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3. Rechtmatigheid </a:t>
            </a:r>
            <a:r>
              <a:rPr lang="nl-NL" dirty="0"/>
              <a:t>van de </a:t>
            </a:r>
            <a:r>
              <a:rPr lang="nl-NL" dirty="0" smtClean="0"/>
              <a:t>verwerking</a:t>
            </a:r>
            <a:endParaRPr lang="en-US" sz="3200" dirty="0"/>
          </a:p>
        </p:txBody>
      </p:sp>
      <p:sp>
        <p:nvSpPr>
          <p:cNvPr id="3" name="Content Placeholder 2"/>
          <p:cNvSpPr>
            <a:spLocks noGrp="1"/>
          </p:cNvSpPr>
          <p:nvPr>
            <p:ph idx="1"/>
          </p:nvPr>
        </p:nvSpPr>
        <p:spPr/>
        <p:txBody>
          <a:bodyPr>
            <a:normAutofit/>
          </a:bodyPr>
          <a:lstStyle/>
          <a:p>
            <a:endParaRPr lang="nl-NL" dirty="0" smtClean="0"/>
          </a:p>
          <a:p>
            <a:pPr>
              <a:buFont typeface="Arial" panose="020B0604020202020204" pitchFamily="34" charset="0"/>
              <a:buChar char="•"/>
            </a:pPr>
            <a:r>
              <a:rPr lang="nl-NL" dirty="0"/>
              <a:t>d</a:t>
            </a:r>
            <a:r>
              <a:rPr lang="nl-NL" dirty="0" smtClean="0"/>
              <a:t>e </a:t>
            </a:r>
            <a:r>
              <a:rPr lang="nl-NL" dirty="0"/>
              <a:t>verwerking is alleen rechtmatig indien en voor zover aan ten minste </a:t>
            </a:r>
            <a:r>
              <a:rPr lang="nl-NL" dirty="0" smtClean="0"/>
              <a:t>één </a:t>
            </a:r>
            <a:r>
              <a:rPr lang="nl-NL" dirty="0"/>
              <a:t>van de onderstaande voorwaarden is </a:t>
            </a:r>
            <a:r>
              <a:rPr lang="nl-NL" dirty="0" smtClean="0"/>
              <a:t>voldaan</a:t>
            </a:r>
          </a:p>
          <a:p>
            <a:pPr lvl="1"/>
            <a:endParaRPr lang="nl-BE" dirty="0" smtClean="0"/>
          </a:p>
          <a:p>
            <a:pPr marL="800100" lvl="3" indent="-342900">
              <a:buFontTx/>
              <a:buChar char="-"/>
            </a:pPr>
            <a:r>
              <a:rPr lang="nl-BE" sz="2000" dirty="0"/>
              <a:t>de betrokkene heeft toestemming gegeven</a:t>
            </a:r>
          </a:p>
          <a:p>
            <a:pPr marL="800100" lvl="3" indent="-342900">
              <a:buFontTx/>
              <a:buChar char="-"/>
            </a:pPr>
            <a:endParaRPr lang="en-US" sz="2000" dirty="0"/>
          </a:p>
          <a:p>
            <a:pPr marL="800100" lvl="3" indent="-342900">
              <a:buFontTx/>
              <a:buChar char="-"/>
            </a:pPr>
            <a:r>
              <a:rPr lang="nl-BE" sz="2000" dirty="0"/>
              <a:t>de verwerking is noodzakelijk:</a:t>
            </a:r>
          </a:p>
          <a:p>
            <a:pPr lvl="2"/>
            <a:r>
              <a:rPr lang="nl-BE" sz="1500" dirty="0" smtClean="0"/>
              <a:t>voor </a:t>
            </a:r>
            <a:r>
              <a:rPr lang="nl-BE" sz="1500" dirty="0"/>
              <a:t>de uitvoering van een </a:t>
            </a:r>
            <a:r>
              <a:rPr lang="nl-BE" sz="1500" dirty="0" smtClean="0"/>
              <a:t>overeenkomst</a:t>
            </a:r>
            <a:endParaRPr lang="en-US" sz="1500" dirty="0"/>
          </a:p>
          <a:p>
            <a:pPr lvl="2"/>
            <a:r>
              <a:rPr lang="nl-BE" sz="1500" dirty="0" smtClean="0"/>
              <a:t>om </a:t>
            </a:r>
            <a:r>
              <a:rPr lang="nl-BE" sz="1500" dirty="0"/>
              <a:t>te voldoen aan een wettelijke </a:t>
            </a:r>
            <a:r>
              <a:rPr lang="nl-BE" sz="1500" dirty="0" smtClean="0"/>
              <a:t>verplichting</a:t>
            </a:r>
            <a:endParaRPr lang="en-US" sz="1500" dirty="0"/>
          </a:p>
          <a:p>
            <a:pPr lvl="2"/>
            <a:r>
              <a:rPr lang="nl-BE" sz="1500" dirty="0" smtClean="0"/>
              <a:t>om </a:t>
            </a:r>
            <a:r>
              <a:rPr lang="nl-BE" sz="1500" dirty="0"/>
              <a:t>de vitale belangen van de betrokkene of van een andere </a:t>
            </a:r>
            <a:r>
              <a:rPr lang="nl-BE" sz="1500" dirty="0" smtClean="0"/>
              <a:t>natuurlijke </a:t>
            </a:r>
            <a:r>
              <a:rPr lang="nl-BE" sz="1500" dirty="0"/>
              <a:t>persoon te </a:t>
            </a:r>
            <a:r>
              <a:rPr lang="nl-BE" sz="1500" dirty="0" smtClean="0"/>
              <a:t>beschermen</a:t>
            </a:r>
            <a:endParaRPr lang="en-US" sz="1500" dirty="0"/>
          </a:p>
          <a:p>
            <a:pPr lvl="2"/>
            <a:r>
              <a:rPr lang="nl-BE" sz="1500" dirty="0" smtClean="0"/>
              <a:t>voor </a:t>
            </a:r>
            <a:r>
              <a:rPr lang="nl-BE" sz="1500" dirty="0"/>
              <a:t>de vervulling van een taak van </a:t>
            </a:r>
            <a:r>
              <a:rPr lang="nl-BE" sz="1500" dirty="0" smtClean="0"/>
              <a:t>algemeen belang</a:t>
            </a:r>
            <a:endParaRPr lang="en-US" sz="1500" dirty="0"/>
          </a:p>
          <a:p>
            <a:pPr lvl="2"/>
            <a:r>
              <a:rPr lang="nl-BE" sz="1500" dirty="0" smtClean="0"/>
              <a:t>voor </a:t>
            </a:r>
            <a:r>
              <a:rPr lang="nl-BE" sz="1500" dirty="0"/>
              <a:t>de behartiging van de gerechtvaardigde belangen van de verwerkingsverantwoordelijke of van een derde (niet voor overheden</a:t>
            </a:r>
            <a:r>
              <a:rPr lang="nl-BE" sz="1500" dirty="0" smtClean="0"/>
              <a:t>!)</a:t>
            </a:r>
            <a:endParaRPr lang="en-US" sz="1500" dirty="0"/>
          </a:p>
          <a:p>
            <a:pPr>
              <a:buFont typeface="Calibri" panose="020F050202020403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13</a:t>
            </a:fld>
            <a:endParaRPr lang="en-GB" dirty="0"/>
          </a:p>
        </p:txBody>
      </p:sp>
    </p:spTree>
    <p:extLst>
      <p:ext uri="{BB962C8B-B14F-4D97-AF65-F5344CB8AC3E}">
        <p14:creationId xmlns:p14="http://schemas.microsoft.com/office/powerpoint/2010/main" val="487505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4. </a:t>
            </a:r>
            <a:r>
              <a:rPr lang="fr-BE" dirty="0" err="1" smtClean="0"/>
              <a:t>Voorwaarden</a:t>
            </a:r>
            <a:r>
              <a:rPr lang="fr-BE" dirty="0" smtClean="0"/>
              <a:t> </a:t>
            </a:r>
            <a:r>
              <a:rPr lang="fr-BE" dirty="0" err="1" smtClean="0"/>
              <a:t>voor</a:t>
            </a:r>
            <a:r>
              <a:rPr lang="fr-BE" dirty="0" smtClean="0"/>
              <a:t> </a:t>
            </a:r>
            <a:r>
              <a:rPr lang="fr-BE" dirty="0" err="1" smtClean="0"/>
              <a:t>toestemming</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14</a:t>
            </a:fld>
            <a:endParaRPr lang="en-GB" dirty="0"/>
          </a:p>
        </p:txBody>
      </p:sp>
    </p:spTree>
    <p:extLst>
      <p:ext uri="{BB962C8B-B14F-4D97-AF65-F5344CB8AC3E}">
        <p14:creationId xmlns:p14="http://schemas.microsoft.com/office/powerpoint/2010/main" val="2835460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922337"/>
          </a:xfrm>
        </p:spPr>
        <p:txBody>
          <a:bodyPr>
            <a:normAutofit/>
          </a:bodyPr>
          <a:lstStyle/>
          <a:p>
            <a:r>
              <a:rPr lang="nl-NL" altLang="en-US" dirty="0" smtClean="0">
                <a:cs typeface="Arial" charset="0"/>
                <a:sym typeface="Arial" charset="0"/>
              </a:rPr>
              <a:t>4. Voorwaarden </a:t>
            </a:r>
            <a:r>
              <a:rPr lang="nl-NL" altLang="en-US" dirty="0">
                <a:cs typeface="Arial" charset="0"/>
                <a:sym typeface="Arial" charset="0"/>
              </a:rPr>
              <a:t>voor </a:t>
            </a:r>
            <a:r>
              <a:rPr lang="nl-NL" altLang="en-US" dirty="0" smtClean="0">
                <a:cs typeface="Arial" charset="0"/>
                <a:sym typeface="Arial" charset="0"/>
              </a:rPr>
              <a:t>toestemming </a:t>
            </a:r>
            <a:endParaRPr lang="en-US" altLang="en-US" dirty="0" smtClean="0">
              <a:cs typeface="Arial" charset="0"/>
              <a:sym typeface="Arial" charset="0"/>
            </a:endParaRPr>
          </a:p>
        </p:txBody>
      </p:sp>
      <p:sp>
        <p:nvSpPr>
          <p:cNvPr id="8195"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nl-NL" sz="2000" dirty="0" smtClean="0">
              <a:solidFill>
                <a:srgbClr val="000000"/>
              </a:solidFill>
              <a:cs typeface="Arial" charset="0"/>
              <a:sym typeface="Arial" charset="0"/>
            </a:endParaRPr>
          </a:p>
          <a:p>
            <a:pPr>
              <a:lnSpc>
                <a:spcPct val="90000"/>
              </a:lnSpc>
              <a:defRPr/>
            </a:pPr>
            <a:r>
              <a:rPr lang="nl-NL" dirty="0">
                <a:solidFill>
                  <a:srgbClr val="000000"/>
                </a:solidFill>
                <a:cs typeface="Arial" charset="0"/>
                <a:sym typeface="Arial" charset="0"/>
              </a:rPr>
              <a:t>w</a:t>
            </a:r>
            <a:r>
              <a:rPr lang="nl-NL" dirty="0" smtClean="0">
                <a:solidFill>
                  <a:srgbClr val="000000"/>
                </a:solidFill>
                <a:cs typeface="Arial" charset="0"/>
                <a:sym typeface="Arial" charset="0"/>
              </a:rPr>
              <a:t>anneer </a:t>
            </a:r>
            <a:r>
              <a:rPr lang="nl-NL" dirty="0">
                <a:solidFill>
                  <a:srgbClr val="000000"/>
                </a:solidFill>
                <a:cs typeface="Arial" charset="0"/>
                <a:sym typeface="Arial" charset="0"/>
              </a:rPr>
              <a:t>de verwerking berust op toestemming, moet de verwerkingsverantwoordelijke kunnen aantonen dat de betrokkene </a:t>
            </a:r>
            <a:r>
              <a:rPr lang="nl-NL" dirty="0" smtClean="0">
                <a:solidFill>
                  <a:srgbClr val="000000"/>
                </a:solidFill>
                <a:cs typeface="Arial" charset="0"/>
                <a:sym typeface="Arial" charset="0"/>
              </a:rPr>
              <a:t>toestemming </a:t>
            </a:r>
            <a:r>
              <a:rPr lang="nl-NL" dirty="0">
                <a:solidFill>
                  <a:srgbClr val="000000"/>
                </a:solidFill>
                <a:cs typeface="Arial" charset="0"/>
                <a:sym typeface="Arial" charset="0"/>
              </a:rPr>
              <a:t>heeft gegeven voor de verwerking van zijn </a:t>
            </a:r>
            <a:r>
              <a:rPr lang="nl-NL" dirty="0" smtClean="0">
                <a:solidFill>
                  <a:srgbClr val="000000"/>
                </a:solidFill>
                <a:cs typeface="Arial" charset="0"/>
                <a:sym typeface="Arial" charset="0"/>
              </a:rPr>
              <a:t>persoonsgegevens</a:t>
            </a:r>
            <a:endParaRPr lang="nl-BE" dirty="0">
              <a:solidFill>
                <a:srgbClr val="000000"/>
              </a:solidFill>
              <a:cs typeface="Arial" charset="0"/>
              <a:sym typeface="Arial" charset="0"/>
            </a:endParaRPr>
          </a:p>
          <a:p>
            <a:pPr marL="0" indent="0">
              <a:lnSpc>
                <a:spcPct val="90000"/>
              </a:lnSpc>
              <a:buNone/>
              <a:defRPr/>
            </a:pPr>
            <a:endParaRPr lang="nl-BE" sz="2000" dirty="0" smtClean="0">
              <a:solidFill>
                <a:srgbClr val="000000"/>
              </a:solidFill>
              <a:cs typeface="Arial" charset="0"/>
              <a:sym typeface="Arial" charset="0"/>
            </a:endParaRPr>
          </a:p>
          <a:p>
            <a:pPr>
              <a:lnSpc>
                <a:spcPct val="90000"/>
              </a:lnSpc>
              <a:buFont typeface="Arial" panose="020B0604020202020204" pitchFamily="34" charset="0"/>
              <a:buChar char="•"/>
              <a:defRPr/>
            </a:pPr>
            <a:r>
              <a:rPr lang="nl-NL" dirty="0">
                <a:solidFill>
                  <a:srgbClr val="7030A0"/>
                </a:solidFill>
                <a:cs typeface="Arial" charset="0"/>
                <a:sym typeface="Arial" charset="0"/>
              </a:rPr>
              <a:t>v</a:t>
            </a:r>
            <a:r>
              <a:rPr lang="nl-NL" dirty="0" smtClean="0">
                <a:solidFill>
                  <a:srgbClr val="7030A0"/>
                </a:solidFill>
                <a:cs typeface="Arial" charset="0"/>
                <a:sym typeface="Arial" charset="0"/>
              </a:rPr>
              <a:t>ereisten (expliciet in verordening)</a:t>
            </a:r>
          </a:p>
          <a:p>
            <a:pPr>
              <a:lnSpc>
                <a:spcPct val="90000"/>
              </a:lnSpc>
              <a:buFont typeface="Arial" panose="020B0604020202020204" pitchFamily="34" charset="0"/>
              <a:buChar char="•"/>
              <a:defRPr/>
            </a:pPr>
            <a:endParaRPr lang="nl-NL" dirty="0" smtClean="0">
              <a:solidFill>
                <a:srgbClr val="000000"/>
              </a:solidFill>
              <a:cs typeface="Arial" charset="0"/>
              <a:sym typeface="Arial" charset="0"/>
            </a:endParaRPr>
          </a:p>
          <a:p>
            <a:pPr lvl="1">
              <a:lnSpc>
                <a:spcPct val="90000"/>
              </a:lnSpc>
              <a:buFontTx/>
              <a:buChar char="-"/>
              <a:defRPr/>
            </a:pPr>
            <a:r>
              <a:rPr lang="nl-NL" dirty="0" smtClean="0">
                <a:sym typeface="Arial" charset="0"/>
              </a:rPr>
              <a:t>een </a:t>
            </a:r>
            <a:r>
              <a:rPr lang="nl-NL" dirty="0">
                <a:sym typeface="Arial" charset="0"/>
              </a:rPr>
              <a:t>positieve en expliciete actie; een actieve handeling van de betrokkene is dus vereist; impliciete toestemming wordt niet langer </a:t>
            </a:r>
            <a:r>
              <a:rPr lang="nl-NL" dirty="0" smtClean="0">
                <a:sym typeface="Arial" charset="0"/>
              </a:rPr>
              <a:t>aanvaard</a:t>
            </a:r>
          </a:p>
          <a:p>
            <a:pPr lvl="1">
              <a:lnSpc>
                <a:spcPct val="90000"/>
              </a:lnSpc>
              <a:buFontTx/>
              <a:buChar char="-"/>
              <a:defRPr/>
            </a:pPr>
            <a:r>
              <a:rPr lang="nl-NL" dirty="0" smtClean="0">
                <a:sym typeface="Arial" charset="0"/>
              </a:rPr>
              <a:t>aantoonbaar</a:t>
            </a:r>
          </a:p>
          <a:p>
            <a:pPr lvl="1">
              <a:lnSpc>
                <a:spcPct val="90000"/>
              </a:lnSpc>
              <a:buFontTx/>
              <a:buChar char="-"/>
              <a:defRPr/>
            </a:pPr>
            <a:r>
              <a:rPr lang="nl-NL" dirty="0" smtClean="0">
                <a:sym typeface="Arial" charset="0"/>
              </a:rPr>
              <a:t>eenvoudig </a:t>
            </a:r>
            <a:r>
              <a:rPr lang="nl-NL" dirty="0">
                <a:sym typeface="Arial" charset="0"/>
              </a:rPr>
              <a:t>intrekken van </a:t>
            </a:r>
            <a:r>
              <a:rPr lang="nl-NL" dirty="0" smtClean="0">
                <a:sym typeface="Arial" charset="0"/>
              </a:rPr>
              <a:t>toestemming</a:t>
            </a:r>
          </a:p>
          <a:p>
            <a:pPr lvl="1">
              <a:lnSpc>
                <a:spcPct val="90000"/>
              </a:lnSpc>
              <a:buFontTx/>
              <a:buChar char="-"/>
              <a:defRPr/>
            </a:pPr>
            <a:r>
              <a:rPr lang="nl-NL" dirty="0" smtClean="0">
                <a:sym typeface="Arial" charset="0"/>
              </a:rPr>
              <a:t>betrokkene </a:t>
            </a:r>
            <a:r>
              <a:rPr lang="nl-NL" dirty="0">
                <a:sym typeface="Arial" charset="0"/>
              </a:rPr>
              <a:t>duidelijk informeren over deze </a:t>
            </a:r>
            <a:r>
              <a:rPr lang="nl-NL" dirty="0" smtClean="0">
                <a:sym typeface="Arial" charset="0"/>
              </a:rPr>
              <a:t>mogelijkheid</a:t>
            </a:r>
          </a:p>
          <a:p>
            <a:pPr>
              <a:lnSpc>
                <a:spcPct val="90000"/>
              </a:lnSpc>
              <a:buFont typeface="Arial" panose="020B0604020202020204" pitchFamily="34" charset="0"/>
              <a:buChar char="•"/>
              <a:defRPr/>
            </a:pPr>
            <a:endParaRPr lang="nl-NL" sz="1900" dirty="0">
              <a:sym typeface="Arial" charset="0"/>
            </a:endParaRPr>
          </a:p>
        </p:txBody>
      </p:sp>
      <p:sp>
        <p:nvSpPr>
          <p:cNvPr id="1024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92FF4318-D0B1-4CD9-B28D-26707DB72830}" type="slidenum">
              <a:rPr lang="en-US" altLang="en-US" sz="1000" smtClean="0">
                <a:solidFill>
                  <a:srgbClr val="7F7F7F"/>
                </a:solidFill>
                <a:cs typeface="Arial" charset="0"/>
              </a:rPr>
              <a:pPr fontAlgn="base">
                <a:spcBef>
                  <a:spcPct val="0"/>
                </a:spcBef>
                <a:spcAft>
                  <a:spcPct val="0"/>
                </a:spcAft>
                <a:buFontTx/>
                <a:buNone/>
              </a:pPr>
              <a:t>15</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8229600" cy="922337"/>
          </a:xfrm>
        </p:spPr>
        <p:txBody>
          <a:bodyPr>
            <a:normAutofit/>
          </a:bodyPr>
          <a:lstStyle/>
          <a:p>
            <a:r>
              <a:rPr lang="nl-NL" altLang="en-US" dirty="0" smtClean="0">
                <a:cs typeface="Arial" charset="0"/>
                <a:sym typeface="Arial" charset="0"/>
              </a:rPr>
              <a:t>4. Voorwaarden </a:t>
            </a:r>
            <a:r>
              <a:rPr lang="nl-NL" altLang="en-US" dirty="0">
                <a:cs typeface="Arial" charset="0"/>
                <a:sym typeface="Arial" charset="0"/>
              </a:rPr>
              <a:t>voor </a:t>
            </a:r>
            <a:r>
              <a:rPr lang="nl-NL" altLang="en-US" dirty="0" smtClean="0">
                <a:cs typeface="Arial" charset="0"/>
                <a:sym typeface="Arial" charset="0"/>
              </a:rPr>
              <a:t>toestemming </a:t>
            </a:r>
            <a:endParaRPr lang="en-US" altLang="en-US" dirty="0" smtClean="0">
              <a:cs typeface="Arial" charset="0"/>
              <a:sym typeface="Arial" charset="0"/>
            </a:endParaRPr>
          </a:p>
        </p:txBody>
      </p:sp>
      <p:sp>
        <p:nvSpPr>
          <p:cNvPr id="11267" name="Rectangle 3"/>
          <p:cNvSpPr>
            <a:spLocks noGrp="1" noChangeArrowheads="1"/>
          </p:cNvSpPr>
          <p:nvPr>
            <p:ph idx="1"/>
          </p:nvPr>
        </p:nvSpPr>
        <p:spPr>
          <a:xfrm>
            <a:off x="457200" y="1196975"/>
            <a:ext cx="8229600" cy="5111750"/>
          </a:xfrm>
        </p:spPr>
        <p:txBody>
          <a:bodyPr>
            <a:normAutofit/>
          </a:bodyPr>
          <a:lstStyle/>
          <a:p>
            <a:pPr>
              <a:defRPr/>
            </a:pPr>
            <a:endParaRPr lang="nl-NL" sz="2000" dirty="0" smtClean="0">
              <a:sym typeface="Arial" charset="0"/>
            </a:endParaRPr>
          </a:p>
          <a:p>
            <a:pPr>
              <a:defRPr/>
            </a:pPr>
            <a:endParaRPr lang="nl-NL" sz="2000" dirty="0" smtClean="0">
              <a:sym typeface="Arial" charset="0"/>
            </a:endParaRPr>
          </a:p>
          <a:p>
            <a:pPr>
              <a:defRPr/>
            </a:pPr>
            <a:r>
              <a:rPr lang="nl-NL" dirty="0">
                <a:solidFill>
                  <a:srgbClr val="7030A0"/>
                </a:solidFill>
                <a:sym typeface="Arial" charset="0"/>
              </a:rPr>
              <a:t>d</a:t>
            </a:r>
            <a:r>
              <a:rPr lang="nl-NL" dirty="0" smtClean="0">
                <a:solidFill>
                  <a:srgbClr val="7030A0"/>
                </a:solidFill>
                <a:sym typeface="Arial" charset="0"/>
              </a:rPr>
              <a:t>e </a:t>
            </a:r>
            <a:r>
              <a:rPr lang="nl-NL" dirty="0">
                <a:solidFill>
                  <a:srgbClr val="7030A0"/>
                </a:solidFill>
                <a:sym typeface="Arial" charset="0"/>
              </a:rPr>
              <a:t>verwerking van gegevens van een kind van minder dan 16 jaar (nl. tot 15 jaar) zal pas dan rechtmatig zijn als de toestemming door een ouder wordt </a:t>
            </a:r>
            <a:r>
              <a:rPr lang="nl-NL" dirty="0" smtClean="0">
                <a:solidFill>
                  <a:srgbClr val="7030A0"/>
                </a:solidFill>
                <a:sym typeface="Arial" charset="0"/>
              </a:rPr>
              <a:t>gegeven (basisregel)</a:t>
            </a:r>
          </a:p>
          <a:p>
            <a:pPr marL="0" indent="0">
              <a:buNone/>
              <a:defRPr/>
            </a:pPr>
            <a:endParaRPr lang="nl-NL" dirty="0" smtClean="0">
              <a:solidFill>
                <a:srgbClr val="7030A0"/>
              </a:solidFill>
              <a:sym typeface="Arial" charset="0"/>
            </a:endParaRPr>
          </a:p>
          <a:p>
            <a:pPr marL="0" indent="0">
              <a:buNone/>
              <a:defRPr/>
            </a:pPr>
            <a:endParaRPr lang="nl-NL" dirty="0">
              <a:solidFill>
                <a:srgbClr val="7030A0"/>
              </a:solidFill>
              <a:sym typeface="Arial" charset="0"/>
            </a:endParaRPr>
          </a:p>
          <a:p>
            <a:pPr>
              <a:defRPr/>
            </a:pPr>
            <a:r>
              <a:rPr lang="nl-NL" dirty="0" smtClean="0">
                <a:solidFill>
                  <a:srgbClr val="7030A0"/>
                </a:solidFill>
                <a:sym typeface="Arial" charset="0"/>
              </a:rPr>
              <a:t>lidstaten </a:t>
            </a:r>
            <a:r>
              <a:rPr lang="nl-NL" dirty="0">
                <a:solidFill>
                  <a:srgbClr val="7030A0"/>
                </a:solidFill>
                <a:sym typeface="Arial" charset="0"/>
              </a:rPr>
              <a:t>mogen een jongere leeftijd dan 15 jaar bepalen, maar niet onder </a:t>
            </a:r>
            <a:r>
              <a:rPr lang="nl-NL" dirty="0" smtClean="0">
                <a:solidFill>
                  <a:srgbClr val="7030A0"/>
                </a:solidFill>
                <a:sym typeface="Arial" charset="0"/>
              </a:rPr>
              <a:t>13 jaar; in </a:t>
            </a:r>
            <a:r>
              <a:rPr lang="nl-NL" dirty="0">
                <a:solidFill>
                  <a:srgbClr val="7030A0"/>
                </a:solidFill>
                <a:sym typeface="Arial" charset="0"/>
              </a:rPr>
              <a:t>dit geval zal de ouderlijke toestemming vereist zijn tot aan de leeftijd als bepaald in de </a:t>
            </a:r>
            <a:r>
              <a:rPr lang="nl-NL" dirty="0" smtClean="0">
                <a:solidFill>
                  <a:srgbClr val="7030A0"/>
                </a:solidFill>
                <a:sym typeface="Arial" charset="0"/>
              </a:rPr>
              <a:t>wet</a:t>
            </a:r>
          </a:p>
          <a:p>
            <a:pPr marL="0" indent="0">
              <a:buNone/>
              <a:defRPr/>
            </a:pPr>
            <a:endParaRPr lang="nl-NL" sz="2000" dirty="0">
              <a:sym typeface="Arial" charset="0"/>
            </a:endParaRPr>
          </a:p>
        </p:txBody>
      </p:sp>
      <p:sp>
        <p:nvSpPr>
          <p:cNvPr id="1126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526E35E-D56E-41F3-8722-3ED731A11B98}" type="slidenum">
              <a:rPr lang="en-US" altLang="en-US" sz="1000" smtClean="0">
                <a:solidFill>
                  <a:srgbClr val="7F7F7F"/>
                </a:solidFill>
                <a:cs typeface="Arial" charset="0"/>
              </a:rPr>
              <a:pPr fontAlgn="base">
                <a:spcBef>
                  <a:spcPct val="0"/>
                </a:spcBef>
                <a:spcAft>
                  <a:spcPct val="0"/>
                </a:spcAft>
                <a:buFontTx/>
                <a:buNone/>
              </a:pPr>
              <a:t>16</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5. </a:t>
            </a:r>
            <a:r>
              <a:rPr lang="fr-BE" dirty="0" err="1" smtClean="0"/>
              <a:t>Gevoelige</a:t>
            </a:r>
            <a:r>
              <a:rPr lang="fr-BE" dirty="0" smtClean="0"/>
              <a:t> </a:t>
            </a:r>
            <a:r>
              <a:rPr lang="fr-BE" dirty="0" err="1" smtClean="0"/>
              <a:t>gegevens</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17</a:t>
            </a:fld>
            <a:endParaRPr lang="en-GB" dirty="0"/>
          </a:p>
        </p:txBody>
      </p:sp>
    </p:spTree>
    <p:extLst>
      <p:ext uri="{BB962C8B-B14F-4D97-AF65-F5344CB8AC3E}">
        <p14:creationId xmlns:p14="http://schemas.microsoft.com/office/powerpoint/2010/main" val="905436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88913"/>
            <a:ext cx="8229600" cy="922337"/>
          </a:xfrm>
        </p:spPr>
        <p:txBody>
          <a:bodyPr/>
          <a:lstStyle/>
          <a:p>
            <a:r>
              <a:rPr lang="nl-BE" dirty="0" smtClean="0"/>
              <a:t>5. Gevoelige gegevens</a:t>
            </a:r>
            <a:endParaRPr lang="en-US" altLang="en-US" dirty="0" smtClean="0">
              <a:cs typeface="Arial" charset="0"/>
              <a:sym typeface="Arial" charset="0"/>
            </a:endParaRPr>
          </a:p>
        </p:txBody>
      </p:sp>
      <p:sp>
        <p:nvSpPr>
          <p:cNvPr id="29699" name="Rectangle 3"/>
          <p:cNvSpPr>
            <a:spLocks noGrp="1" noChangeArrowheads="1"/>
          </p:cNvSpPr>
          <p:nvPr>
            <p:ph idx="1"/>
          </p:nvPr>
        </p:nvSpPr>
        <p:spPr>
          <a:xfrm>
            <a:off x="457200" y="1196975"/>
            <a:ext cx="8229600" cy="5111750"/>
          </a:xfrm>
        </p:spPr>
        <p:txBody>
          <a:bodyPr>
            <a:normAutofit/>
          </a:bodyPr>
          <a:lstStyle/>
          <a:p>
            <a:pPr>
              <a:lnSpc>
                <a:spcPct val="80000"/>
              </a:lnSpc>
              <a:defRPr/>
            </a:pPr>
            <a:endParaRPr lang="nl-NL" altLang="en-US" dirty="0" smtClean="0">
              <a:solidFill>
                <a:srgbClr val="000000"/>
              </a:solidFill>
              <a:cs typeface="Arial" charset="0"/>
              <a:sym typeface="Arial" charset="0"/>
            </a:endParaRPr>
          </a:p>
          <a:p>
            <a:pPr>
              <a:lnSpc>
                <a:spcPct val="80000"/>
              </a:lnSpc>
              <a:defRPr/>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erwerking </a:t>
            </a:r>
            <a:r>
              <a:rPr lang="nl-NL" altLang="en-US" dirty="0">
                <a:solidFill>
                  <a:srgbClr val="000000"/>
                </a:solidFill>
                <a:cs typeface="Arial" charset="0"/>
                <a:sym typeface="Arial" charset="0"/>
              </a:rPr>
              <a:t>van bijzondere categorieën van </a:t>
            </a:r>
            <a:r>
              <a:rPr lang="nl-NL" altLang="en-US" dirty="0" smtClean="0">
                <a:solidFill>
                  <a:srgbClr val="000000"/>
                </a:solidFill>
                <a:cs typeface="Arial" charset="0"/>
                <a:sym typeface="Arial" charset="0"/>
              </a:rPr>
              <a:t>persoonsgegevens, </a:t>
            </a:r>
            <a:r>
              <a:rPr lang="nl-NL" altLang="en-US" dirty="0">
                <a:solidFill>
                  <a:srgbClr val="000000"/>
                </a:solidFill>
                <a:cs typeface="Arial" charset="0"/>
                <a:sym typeface="Arial" charset="0"/>
              </a:rPr>
              <a:t>onder meer lidmaatschap vakbond, gegevens over gezondheid</a:t>
            </a:r>
            <a:r>
              <a:rPr lang="nl-NL" altLang="en-US" dirty="0" smtClean="0">
                <a:solidFill>
                  <a:srgbClr val="000000"/>
                </a:solidFill>
                <a:cs typeface="Arial" charset="0"/>
                <a:sym typeface="Arial" charset="0"/>
              </a:rPr>
              <a:t>, …</a:t>
            </a:r>
          </a:p>
          <a:p>
            <a:pPr>
              <a:lnSpc>
                <a:spcPct val="80000"/>
              </a:lnSpc>
              <a:defRPr/>
            </a:pPr>
            <a:endParaRPr lang="nl-BE" u="sng" dirty="0" smtClean="0"/>
          </a:p>
          <a:p>
            <a:pPr>
              <a:lnSpc>
                <a:spcPct val="80000"/>
              </a:lnSpc>
              <a:defRPr/>
            </a:pPr>
            <a:endParaRPr lang="nl-BE" u="sng" dirty="0" smtClean="0"/>
          </a:p>
          <a:p>
            <a:pPr>
              <a:lnSpc>
                <a:spcPct val="80000"/>
              </a:lnSpc>
              <a:defRPr/>
            </a:pPr>
            <a:r>
              <a:rPr lang="nl-BE" u="sng" dirty="0" smtClean="0"/>
              <a:t>“</a:t>
            </a:r>
            <a:r>
              <a:rPr lang="nl-BE" u="sng" dirty="0"/>
              <a:t>g</a:t>
            </a:r>
            <a:r>
              <a:rPr lang="nl-BE" u="sng" dirty="0" smtClean="0"/>
              <a:t>egevens </a:t>
            </a:r>
            <a:r>
              <a:rPr lang="nl-BE" u="sng" dirty="0"/>
              <a:t>over gezondheid”</a:t>
            </a:r>
            <a:r>
              <a:rPr lang="nl-BE" sz="2200" dirty="0"/>
              <a:t> (</a:t>
            </a:r>
            <a:r>
              <a:rPr lang="nl-BE" sz="2200" dirty="0">
                <a:solidFill>
                  <a:srgbClr val="7030A0"/>
                </a:solidFill>
              </a:rPr>
              <a:t>ruime definitie</a:t>
            </a:r>
            <a:r>
              <a:rPr lang="nl-BE" sz="2200" dirty="0"/>
              <a:t>, geen teleologische </a:t>
            </a:r>
            <a:r>
              <a:rPr lang="nl-BE" sz="2200" dirty="0" smtClean="0"/>
              <a:t>benadering)</a:t>
            </a:r>
          </a:p>
          <a:p>
            <a:pPr marL="0" indent="0">
              <a:lnSpc>
                <a:spcPct val="80000"/>
              </a:lnSpc>
              <a:buNone/>
              <a:defRPr/>
            </a:pPr>
            <a:endParaRPr lang="nl-BE" sz="2200" dirty="0" smtClean="0"/>
          </a:p>
          <a:p>
            <a:pPr lvl="1">
              <a:lnSpc>
                <a:spcPct val="80000"/>
              </a:lnSpc>
              <a:defRPr/>
            </a:pPr>
            <a:r>
              <a:rPr lang="nl-BE" dirty="0" smtClean="0">
                <a:solidFill>
                  <a:srgbClr val="7030A0"/>
                </a:solidFill>
              </a:rPr>
              <a:t>persoonsgegevens </a:t>
            </a:r>
            <a:r>
              <a:rPr lang="nl-BE" dirty="0">
                <a:solidFill>
                  <a:srgbClr val="7030A0"/>
                </a:solidFill>
              </a:rPr>
              <a:t>die verband houden met de fysieke of mentale gezondheid van een natuurlijke persoon, waaronder gegevens over verleende gezondheidsdiensten waarmee informatie over zijn gezondheidstoestand wordt </a:t>
            </a:r>
            <a:r>
              <a:rPr lang="nl-BE" dirty="0" smtClean="0">
                <a:solidFill>
                  <a:srgbClr val="7030A0"/>
                </a:solidFill>
              </a:rPr>
              <a:t>gegeven</a:t>
            </a:r>
            <a:endParaRPr lang="en-US" dirty="0">
              <a:solidFill>
                <a:srgbClr val="7030A0"/>
              </a:solidFill>
            </a:endParaRPr>
          </a:p>
          <a:p>
            <a:pPr>
              <a:lnSpc>
                <a:spcPct val="80000"/>
              </a:lnSpc>
              <a:defRPr/>
            </a:pPr>
            <a:endParaRPr lang="nl-BE" sz="3200" dirty="0" smtClean="0"/>
          </a:p>
        </p:txBody>
      </p:sp>
      <p:sp>
        <p:nvSpPr>
          <p:cNvPr id="1229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03AD34C-72A9-4B24-9213-25FF291E0B27}" type="slidenum">
              <a:rPr lang="en-US" altLang="en-US" sz="1000" smtClean="0">
                <a:solidFill>
                  <a:srgbClr val="7F7F7F"/>
                </a:solidFill>
                <a:cs typeface="Arial" charset="0"/>
              </a:rPr>
              <a:pPr fontAlgn="base">
                <a:spcBef>
                  <a:spcPct val="0"/>
                </a:spcBef>
                <a:spcAft>
                  <a:spcPct val="0"/>
                </a:spcAft>
                <a:buFontTx/>
                <a:buNone/>
              </a:pPr>
              <a:t>18</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5. Gevoelige gegevens</a:t>
            </a:r>
            <a:endParaRPr lang="en-US" dirty="0"/>
          </a:p>
        </p:txBody>
      </p:sp>
      <p:sp>
        <p:nvSpPr>
          <p:cNvPr id="3" name="Content Placeholder 2"/>
          <p:cNvSpPr>
            <a:spLocks noGrp="1"/>
          </p:cNvSpPr>
          <p:nvPr>
            <p:ph idx="1"/>
          </p:nvPr>
        </p:nvSpPr>
        <p:spPr/>
        <p:txBody>
          <a:bodyPr>
            <a:normAutofit/>
          </a:bodyPr>
          <a:lstStyle/>
          <a:p>
            <a:pPr>
              <a:lnSpc>
                <a:spcPct val="80000"/>
              </a:lnSpc>
              <a:defRPr/>
            </a:pPr>
            <a:endParaRPr lang="nl-BE" dirty="0" smtClean="0"/>
          </a:p>
          <a:p>
            <a:pPr>
              <a:lnSpc>
                <a:spcPct val="80000"/>
              </a:lnSpc>
              <a:defRPr/>
            </a:pPr>
            <a:r>
              <a:rPr lang="nl-BE" dirty="0" smtClean="0">
                <a:solidFill>
                  <a:srgbClr val="7030A0"/>
                </a:solidFill>
              </a:rPr>
              <a:t>verwerkingsgronden</a:t>
            </a:r>
            <a:r>
              <a:rPr lang="nl-BE" dirty="0" smtClean="0"/>
              <a:t>, </a:t>
            </a:r>
            <a:r>
              <a:rPr lang="nl-BE" dirty="0"/>
              <a:t>onder </a:t>
            </a:r>
            <a:r>
              <a:rPr lang="nl-BE" dirty="0" smtClean="0"/>
              <a:t>meer</a:t>
            </a:r>
            <a:endParaRPr lang="en-US" dirty="0"/>
          </a:p>
          <a:p>
            <a:pPr lvl="1"/>
            <a:endParaRPr lang="nl-BE" dirty="0" smtClean="0"/>
          </a:p>
          <a:p>
            <a:pPr lvl="1"/>
            <a:r>
              <a:rPr lang="nl-BE" dirty="0" smtClean="0"/>
              <a:t>uitdrukkelijke </a:t>
            </a:r>
            <a:r>
              <a:rPr lang="nl-BE" dirty="0"/>
              <a:t>toestemming van </a:t>
            </a:r>
            <a:r>
              <a:rPr lang="nl-BE" dirty="0" smtClean="0"/>
              <a:t>betrokkene</a:t>
            </a:r>
            <a:endParaRPr lang="en-US" dirty="0"/>
          </a:p>
          <a:p>
            <a:pPr lvl="1"/>
            <a:endParaRPr lang="nl-BE" dirty="0" smtClean="0"/>
          </a:p>
          <a:p>
            <a:pPr lvl="1"/>
            <a:r>
              <a:rPr lang="nl-BE" dirty="0" smtClean="0"/>
              <a:t>noodzakelijk </a:t>
            </a:r>
            <a:r>
              <a:rPr lang="nl-BE" dirty="0"/>
              <a:t>met het oog op de uitvoering van verplichtingen en de uitoefening van specifieke rechten van </a:t>
            </a:r>
            <a:r>
              <a:rPr lang="nl-BE" dirty="0" smtClean="0"/>
              <a:t>de verwerkingsverantwoordelijke </a:t>
            </a:r>
            <a:r>
              <a:rPr lang="nl-BE" dirty="0"/>
              <a:t>of de betrokkene op het gebied van het arbeidsrecht en het </a:t>
            </a:r>
            <a:r>
              <a:rPr lang="nl-BE" dirty="0" err="1"/>
              <a:t>socialezekerheids</a:t>
            </a:r>
            <a:r>
              <a:rPr lang="nl-BE" dirty="0"/>
              <a:t>- en </a:t>
            </a:r>
            <a:r>
              <a:rPr lang="nl-BE" dirty="0" err="1" smtClean="0"/>
              <a:t>socialebeschermingsrecht</a:t>
            </a:r>
            <a:endParaRPr lang="en-US" dirty="0"/>
          </a:p>
          <a:p>
            <a:pPr lvl="1"/>
            <a:endParaRPr lang="nl-BE" dirty="0" smtClean="0"/>
          </a:p>
          <a:p>
            <a:pPr lvl="1"/>
            <a:r>
              <a:rPr lang="nl-BE" dirty="0" smtClean="0"/>
              <a:t>door </a:t>
            </a:r>
            <a:r>
              <a:rPr lang="nl-BE" dirty="0"/>
              <a:t>een vereniging zonder winstoogmerk die op vakbondsgebied werkzaam is, in het kader van haar gerechtvaardigde activiteiten en met passende </a:t>
            </a:r>
            <a:r>
              <a:rPr lang="nl-BE" dirty="0" smtClean="0"/>
              <a:t>waarborgen</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19</a:t>
            </a:fld>
            <a:endParaRPr lang="en-GB" dirty="0"/>
          </a:p>
        </p:txBody>
      </p:sp>
    </p:spTree>
    <p:extLst>
      <p:ext uri="{BB962C8B-B14F-4D97-AF65-F5344CB8AC3E}">
        <p14:creationId xmlns:p14="http://schemas.microsoft.com/office/powerpoint/2010/main" val="4153348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29600" cy="922337"/>
          </a:xfrm>
        </p:spPr>
        <p:txBody>
          <a:bodyPr/>
          <a:lstStyle/>
          <a:p>
            <a:r>
              <a:rPr lang="en-US" altLang="en-US" dirty="0" err="1" smtClean="0">
                <a:cs typeface="Arial" charset="0"/>
                <a:sym typeface="Arial" charset="0"/>
              </a:rPr>
              <a:t>Structuur</a:t>
            </a:r>
            <a:endParaRPr lang="en-US" altLang="en-US" dirty="0" smtClean="0">
              <a:cs typeface="Arial" charset="0"/>
              <a:sym typeface="Arial" charset="0"/>
            </a:endParaRPr>
          </a:p>
        </p:txBody>
      </p:sp>
      <p:sp>
        <p:nvSpPr>
          <p:cNvPr id="9219" name="Rectangle 3"/>
          <p:cNvSpPr>
            <a:spLocks noGrp="1" noChangeArrowheads="1"/>
          </p:cNvSpPr>
          <p:nvPr>
            <p:ph idx="1"/>
          </p:nvPr>
        </p:nvSpPr>
        <p:spPr>
          <a:xfrm>
            <a:off x="457200" y="1196975"/>
            <a:ext cx="8291264" cy="5111750"/>
          </a:xfrm>
        </p:spPr>
        <p:txBody>
          <a:bodyPr>
            <a:normAutofit fontScale="85000" lnSpcReduction="20000"/>
          </a:bodyPr>
          <a:lstStyle/>
          <a:p>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algemeen</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algemene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beginselen</a:t>
            </a:r>
            <a:r>
              <a:rPr lang="fr-BE" altLang="en-US" dirty="0" smtClean="0">
                <a:solidFill>
                  <a:srgbClr val="000000"/>
                </a:solidFill>
                <a:cs typeface="Arial" charset="0"/>
                <a:sym typeface="Arial" charset="0"/>
              </a:rPr>
              <a:t> in het </a:t>
            </a:r>
            <a:r>
              <a:rPr lang="fr-BE" altLang="en-US" dirty="0" err="1" smtClean="0">
                <a:solidFill>
                  <a:srgbClr val="000000"/>
                </a:solidFill>
                <a:cs typeface="Arial" charset="0"/>
                <a:sym typeface="Arial" charset="0"/>
              </a:rPr>
              <a:t>kader</a:t>
            </a:r>
            <a:r>
              <a:rPr lang="fr-BE" altLang="en-US" dirty="0" smtClean="0">
                <a:solidFill>
                  <a:srgbClr val="000000"/>
                </a:solidFill>
                <a:cs typeface="Arial" charset="0"/>
                <a:sym typeface="Arial" charset="0"/>
              </a:rPr>
              <a:t> van het </a:t>
            </a:r>
            <a:r>
              <a:rPr lang="fr-BE" altLang="en-US" dirty="0" err="1" smtClean="0">
                <a:solidFill>
                  <a:srgbClr val="000000"/>
                </a:solidFill>
                <a:cs typeface="Arial" charset="0"/>
                <a:sym typeface="Arial" charset="0"/>
              </a:rPr>
              <a:t>verwerken</a:t>
            </a:r>
            <a:r>
              <a:rPr lang="fr-BE" altLang="en-US" dirty="0" smtClean="0">
                <a:solidFill>
                  <a:srgbClr val="000000"/>
                </a:solidFill>
                <a:cs typeface="Arial" charset="0"/>
                <a:sym typeface="Arial" charset="0"/>
              </a:rPr>
              <a:t> van </a:t>
            </a:r>
            <a:r>
              <a:rPr lang="fr-BE" altLang="en-US" dirty="0" err="1" smtClean="0">
                <a:solidFill>
                  <a:srgbClr val="000000"/>
                </a:solidFill>
                <a:cs typeface="Arial" charset="0"/>
                <a:sym typeface="Arial" charset="0"/>
              </a:rPr>
              <a:t>persoonsgegevens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r</a:t>
            </a:r>
            <a:r>
              <a:rPr lang="fr-BE" altLang="en-US" dirty="0" err="1" smtClean="0">
                <a:solidFill>
                  <a:srgbClr val="000000"/>
                </a:solidFill>
                <a:cs typeface="Arial" charset="0"/>
                <a:sym typeface="Arial" charset="0"/>
              </a:rPr>
              <a:t>echtmatigheid</a:t>
            </a:r>
            <a:r>
              <a:rPr lang="fr-BE" altLang="en-US" dirty="0" smtClean="0">
                <a:solidFill>
                  <a:srgbClr val="000000"/>
                </a:solidFill>
                <a:cs typeface="Arial" charset="0"/>
                <a:sym typeface="Arial" charset="0"/>
              </a:rPr>
              <a:t> van de </a:t>
            </a:r>
            <a:r>
              <a:rPr lang="fr-BE" altLang="en-US" dirty="0" err="1" smtClean="0">
                <a:solidFill>
                  <a:srgbClr val="000000"/>
                </a:solidFill>
                <a:cs typeface="Arial" charset="0"/>
                <a:sym typeface="Arial" charset="0"/>
              </a:rPr>
              <a:t>verwerking</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smtClean="0">
                <a:solidFill>
                  <a:srgbClr val="000000"/>
                </a:solidFill>
                <a:cs typeface="Arial" charset="0"/>
                <a:sym typeface="Arial" charset="0"/>
              </a:rPr>
              <a:t>voorwaarden</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voor</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toestemming</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g</a:t>
            </a:r>
            <a:r>
              <a:rPr lang="fr-BE" altLang="en-US" dirty="0" err="1" smtClean="0">
                <a:solidFill>
                  <a:srgbClr val="000000"/>
                </a:solidFill>
                <a:cs typeface="Arial" charset="0"/>
                <a:sym typeface="Arial" charset="0"/>
              </a:rPr>
              <a:t>evoelige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gegevens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err="1">
                <a:solidFill>
                  <a:srgbClr val="000000"/>
                </a:solidFill>
                <a:cs typeface="Arial" charset="0"/>
                <a:sym typeface="Arial" charset="0"/>
              </a:rPr>
              <a:t>r</a:t>
            </a:r>
            <a:r>
              <a:rPr lang="fr-BE" altLang="en-US" dirty="0" err="1" smtClean="0">
                <a:solidFill>
                  <a:srgbClr val="000000"/>
                </a:solidFill>
                <a:cs typeface="Arial" charset="0"/>
                <a:sym typeface="Arial" charset="0"/>
              </a:rPr>
              <a:t>echten</a:t>
            </a:r>
            <a:r>
              <a:rPr lang="fr-BE" altLang="en-US" dirty="0" smtClean="0">
                <a:solidFill>
                  <a:srgbClr val="000000"/>
                </a:solidFill>
                <a:cs typeface="Arial" charset="0"/>
                <a:sym typeface="Arial" charset="0"/>
              </a:rPr>
              <a:t> van </a:t>
            </a:r>
            <a:r>
              <a:rPr lang="fr-BE" altLang="en-US" dirty="0" err="1" smtClean="0">
                <a:solidFill>
                  <a:srgbClr val="000000"/>
                </a:solidFill>
                <a:cs typeface="Arial" charset="0"/>
                <a:sym typeface="Arial" charset="0"/>
              </a:rPr>
              <a:t>betrokkene</a:t>
            </a:r>
            <a:endParaRPr lang="fr-BE" altLang="en-US" dirty="0" smtClean="0">
              <a:solidFill>
                <a:srgbClr val="000000"/>
              </a:solidFill>
              <a:cs typeface="Arial" charset="0"/>
              <a:sym typeface="Arial" charset="0"/>
            </a:endParaRPr>
          </a:p>
          <a:p>
            <a:pPr marL="0" indent="0">
              <a:buNone/>
            </a:pP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cs typeface="Arial" charset="0"/>
                <a:sym typeface="Arial" charset="0"/>
              </a:rPr>
              <a:t>6.1. </a:t>
            </a:r>
            <a:r>
              <a:rPr lang="fr-BE" altLang="en-US" dirty="0" err="1" smtClean="0">
                <a:solidFill>
                  <a:srgbClr val="000000"/>
                </a:solidFill>
                <a:cs typeface="Arial" charset="0"/>
                <a:sym typeface="Arial" charset="0"/>
              </a:rPr>
              <a:t>algemene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modaliteiten</a:t>
            </a: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cs typeface="Arial" charset="0"/>
                <a:sym typeface="Arial" charset="0"/>
              </a:rPr>
              <a:t>6.2. </a:t>
            </a:r>
            <a:r>
              <a:rPr lang="fr-BE" altLang="en-US" dirty="0" err="1" smtClean="0">
                <a:solidFill>
                  <a:srgbClr val="000000"/>
                </a:solidFill>
                <a:cs typeface="Arial" charset="0"/>
                <a:sym typeface="Arial" charset="0"/>
              </a:rPr>
              <a:t>specifieke</a:t>
            </a:r>
            <a:r>
              <a:rPr lang="fr-BE" altLang="en-US" dirty="0" smtClean="0">
                <a:solidFill>
                  <a:srgbClr val="000000"/>
                </a:solidFill>
                <a:cs typeface="Arial" charset="0"/>
                <a:sym typeface="Arial" charset="0"/>
              </a:rPr>
              <a:t> </a:t>
            </a:r>
            <a:r>
              <a:rPr lang="fr-BE" altLang="en-US" dirty="0" err="1" smtClean="0">
                <a:solidFill>
                  <a:srgbClr val="000000"/>
                </a:solidFill>
                <a:cs typeface="Arial" charset="0"/>
                <a:sym typeface="Arial" charset="0"/>
              </a:rPr>
              <a:t>rechten</a:t>
            </a:r>
            <a:endParaRPr lang="fr-BE" altLang="en-US" dirty="0" smtClean="0">
              <a:solidFill>
                <a:srgbClr val="000000"/>
              </a:solidFill>
              <a:cs typeface="Arial" charset="0"/>
              <a:sym typeface="Arial" charset="0"/>
            </a:endParaRPr>
          </a:p>
        </p:txBody>
      </p:sp>
      <p:sp>
        <p:nvSpPr>
          <p:cNvPr id="922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66324077-E084-4AE0-A226-412BA7753E10}" type="slidenum">
              <a:rPr lang="en-US" altLang="en-US" sz="1000" smtClean="0">
                <a:solidFill>
                  <a:srgbClr val="7F7F7F"/>
                </a:solidFill>
                <a:cs typeface="Arial" charset="0"/>
              </a:rPr>
              <a:pPr fontAlgn="base">
                <a:spcBef>
                  <a:spcPct val="0"/>
                </a:spcBef>
                <a:spcAft>
                  <a:spcPct val="0"/>
                </a:spcAft>
                <a:buFontTx/>
                <a:buNone/>
              </a:pPr>
              <a:t>2</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5. Gevoelige gegevens</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20</a:t>
            </a:fld>
            <a:endParaRPr lang="en-GB" dirty="0"/>
          </a:p>
        </p:txBody>
      </p:sp>
      <p:sp>
        <p:nvSpPr>
          <p:cNvPr id="3" name="Content Placeholder 2"/>
          <p:cNvSpPr>
            <a:spLocks noGrp="1"/>
          </p:cNvSpPr>
          <p:nvPr>
            <p:ph idx="1"/>
          </p:nvPr>
        </p:nvSpPr>
        <p:spPr/>
        <p:txBody>
          <a:bodyPr>
            <a:normAutofit fontScale="92500" lnSpcReduction="10000"/>
          </a:bodyPr>
          <a:lstStyle/>
          <a:p>
            <a:endParaRPr lang="nl-BE" dirty="0" smtClean="0"/>
          </a:p>
          <a:p>
            <a:r>
              <a:rPr lang="nl-BE" dirty="0" smtClean="0"/>
              <a:t>verwerking </a:t>
            </a:r>
            <a:r>
              <a:rPr lang="nl-BE" dirty="0"/>
              <a:t>mogelijk, onder </a:t>
            </a:r>
            <a:r>
              <a:rPr lang="nl-BE" dirty="0" smtClean="0"/>
              <a:t>meer</a:t>
            </a:r>
            <a:endParaRPr lang="en-US" dirty="0"/>
          </a:p>
          <a:p>
            <a:pPr marL="457200" lvl="1" indent="0">
              <a:buNone/>
            </a:pPr>
            <a:endParaRPr lang="nl-BE" dirty="0"/>
          </a:p>
          <a:p>
            <a:pPr lvl="1"/>
            <a:r>
              <a:rPr lang="nl-BE" dirty="0" smtClean="0"/>
              <a:t>noodzakelijk </a:t>
            </a:r>
            <a:r>
              <a:rPr lang="nl-BE" dirty="0"/>
              <a:t>om redenen van zwaarwegend algemeen belang; redenen van algemeen belang, waaronder gezondheidsdoeleinden zoals volksgezondheid, sociale bescherming en het beheer van </a:t>
            </a:r>
            <a:r>
              <a:rPr lang="nl-BE" dirty="0" smtClean="0"/>
              <a:t>gezondheidszorgdiensten</a:t>
            </a:r>
          </a:p>
          <a:p>
            <a:pPr marL="457200" lvl="1" indent="0">
              <a:buNone/>
            </a:pPr>
            <a:endParaRPr lang="fr-BE" dirty="0" smtClean="0"/>
          </a:p>
          <a:p>
            <a:pPr lvl="1"/>
            <a:r>
              <a:rPr lang="nl-BE" dirty="0" smtClean="0"/>
              <a:t>noodzakelijk voor doeleinden van preventieve of arbeidsgeneeskunde, voor de beoordeling van de </a:t>
            </a:r>
            <a:r>
              <a:rPr lang="nl-BE" dirty="0"/>
              <a:t>arbeidsgeschiktheid van de werknemer, medische diagnosen, het verstrekken van gezondheidszorg of sociale diensten of behandelingen dan wel het beheren van gezondheidszorgstelsels en -diensten of sociale stelsels en </a:t>
            </a:r>
            <a:r>
              <a:rPr lang="nl-BE" dirty="0" smtClean="0"/>
              <a:t>diensten</a:t>
            </a:r>
            <a:r>
              <a:rPr lang="nl-BE" dirty="0" smtClean="0">
                <a:solidFill>
                  <a:srgbClr val="7030A0"/>
                </a:solidFill>
              </a:rPr>
              <a:t>;  in dit geval door </a:t>
            </a:r>
            <a:r>
              <a:rPr lang="nl-BE" dirty="0">
                <a:solidFill>
                  <a:srgbClr val="7030A0"/>
                </a:solidFill>
              </a:rPr>
              <a:t>of onder de verantwoordelijkheid van een beroepsbeoefenaar die aan het beroepsgeheim is gebonden, of door een andere persoon die tot geheimhouding is </a:t>
            </a:r>
            <a:r>
              <a:rPr lang="nl-BE" dirty="0" smtClean="0">
                <a:solidFill>
                  <a:srgbClr val="7030A0"/>
                </a:solidFill>
              </a:rPr>
              <a:t>gehouden</a:t>
            </a:r>
            <a:endParaRPr lang="nl-BE" dirty="0">
              <a:solidFill>
                <a:srgbClr val="7030A0"/>
              </a:solidFill>
            </a:endParaRPr>
          </a:p>
          <a:p>
            <a:pPr marL="457200" lvl="1" indent="0">
              <a:buNone/>
            </a:pPr>
            <a:endParaRPr lang="nl-BE" dirty="0" smtClean="0">
              <a:solidFill>
                <a:srgbClr val="7030A0"/>
              </a:solidFill>
            </a:endParaRPr>
          </a:p>
          <a:p>
            <a:pPr marL="457200" lvl="1" indent="0">
              <a:buNone/>
            </a:pPr>
            <a:endParaRPr lang="nl-BE" dirty="0"/>
          </a:p>
          <a:p>
            <a:endParaRPr lang="en-US" dirty="0"/>
          </a:p>
        </p:txBody>
      </p:sp>
    </p:spTree>
    <p:extLst>
      <p:ext uri="{BB962C8B-B14F-4D97-AF65-F5344CB8AC3E}">
        <p14:creationId xmlns:p14="http://schemas.microsoft.com/office/powerpoint/2010/main" val="4118677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5. Gevoelige gegevens</a:t>
            </a:r>
            <a:endParaRPr lang="en-US" dirty="0"/>
          </a:p>
        </p:txBody>
      </p:sp>
      <p:sp>
        <p:nvSpPr>
          <p:cNvPr id="3" name="Content Placeholder 2"/>
          <p:cNvSpPr>
            <a:spLocks noGrp="1"/>
          </p:cNvSpPr>
          <p:nvPr>
            <p:ph idx="1"/>
          </p:nvPr>
        </p:nvSpPr>
        <p:spPr/>
        <p:txBody>
          <a:bodyPr/>
          <a:lstStyle/>
          <a:p>
            <a:endParaRPr lang="nl-NL" dirty="0" smtClean="0"/>
          </a:p>
          <a:p>
            <a:endParaRPr lang="nl-NL" dirty="0" smtClean="0"/>
          </a:p>
          <a:p>
            <a:endParaRPr lang="nl-NL" dirty="0" smtClean="0"/>
          </a:p>
          <a:p>
            <a:r>
              <a:rPr lang="nl-NL" dirty="0" smtClean="0">
                <a:solidFill>
                  <a:srgbClr val="7030A0"/>
                </a:solidFill>
              </a:rPr>
              <a:t>de </a:t>
            </a:r>
            <a:r>
              <a:rPr lang="nl-NL" dirty="0">
                <a:solidFill>
                  <a:srgbClr val="7030A0"/>
                </a:solidFill>
              </a:rPr>
              <a:t>lidstaten kunnen bijkomende voorwaarden, waaronder beperkingen, met betrekking tot de verwerking van genetische gegevens, biometrische gegevens of gegevens over gezondheid handhaven of invoeren</a:t>
            </a:r>
            <a:endParaRPr lang="en-US" dirty="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21</a:t>
            </a:fld>
            <a:endParaRPr lang="en-GB" dirty="0"/>
          </a:p>
        </p:txBody>
      </p:sp>
    </p:spTree>
    <p:extLst>
      <p:ext uri="{BB962C8B-B14F-4D97-AF65-F5344CB8AC3E}">
        <p14:creationId xmlns:p14="http://schemas.microsoft.com/office/powerpoint/2010/main" val="3938205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6. </a:t>
            </a:r>
            <a:r>
              <a:rPr lang="fr-BE" dirty="0" err="1" smtClean="0"/>
              <a:t>Rechten</a:t>
            </a:r>
            <a:r>
              <a:rPr lang="fr-BE" dirty="0" smtClean="0"/>
              <a:t> van </a:t>
            </a:r>
            <a:r>
              <a:rPr lang="fr-BE" dirty="0" err="1" smtClean="0"/>
              <a:t>betrokkene</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22</a:t>
            </a:fld>
            <a:endParaRPr lang="en-GB" dirty="0"/>
          </a:p>
        </p:txBody>
      </p:sp>
    </p:spTree>
    <p:extLst>
      <p:ext uri="{BB962C8B-B14F-4D97-AF65-F5344CB8AC3E}">
        <p14:creationId xmlns:p14="http://schemas.microsoft.com/office/powerpoint/2010/main" val="2885225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6.1. </a:t>
            </a:r>
            <a:r>
              <a:rPr lang="en-US" altLang="en-US" dirty="0" err="1" smtClean="0">
                <a:cs typeface="Arial" charset="0"/>
                <a:sym typeface="Arial" charset="0"/>
              </a:rPr>
              <a:t>Algemene</a:t>
            </a:r>
            <a:r>
              <a:rPr lang="en-US" altLang="en-US" dirty="0" smtClean="0">
                <a:cs typeface="Arial" charset="0"/>
                <a:sym typeface="Arial" charset="0"/>
              </a:rPr>
              <a:t> </a:t>
            </a:r>
            <a:r>
              <a:rPr lang="en-US" altLang="en-US" dirty="0" err="1" smtClean="0">
                <a:cs typeface="Arial" charset="0"/>
                <a:sym typeface="Arial" charset="0"/>
              </a:rPr>
              <a:t>modaliteiten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nl-BE" dirty="0"/>
          </a:p>
          <a:p>
            <a:pPr>
              <a:defRPr/>
            </a:pPr>
            <a:r>
              <a:rPr lang="nl-BE" dirty="0"/>
              <a:t>v</a:t>
            </a:r>
            <a:r>
              <a:rPr lang="nl-BE" dirty="0" smtClean="0"/>
              <a:t>ersterking van bestaande rechten en opname van een nieuw recht</a:t>
            </a:r>
          </a:p>
          <a:p>
            <a:pPr>
              <a:defRPr/>
            </a:pPr>
            <a:endParaRPr lang="nl-BE" dirty="0"/>
          </a:p>
          <a:p>
            <a:pPr>
              <a:defRPr/>
            </a:pPr>
            <a:r>
              <a:rPr lang="nl-BE" dirty="0">
                <a:solidFill>
                  <a:srgbClr val="7030A0"/>
                </a:solidFill>
              </a:rPr>
              <a:t>a</a:t>
            </a:r>
            <a:r>
              <a:rPr lang="nl-BE" dirty="0" smtClean="0">
                <a:solidFill>
                  <a:srgbClr val="7030A0"/>
                </a:solidFill>
              </a:rPr>
              <a:t>lgemene modaliteiten</a:t>
            </a:r>
          </a:p>
          <a:p>
            <a:pPr>
              <a:defRPr/>
            </a:pPr>
            <a:endParaRPr lang="nl-BE" dirty="0" smtClean="0"/>
          </a:p>
          <a:p>
            <a:pPr lvl="1">
              <a:defRPr/>
            </a:pPr>
            <a:r>
              <a:rPr lang="nl-BE" dirty="0"/>
              <a:t>t</a:t>
            </a:r>
            <a:r>
              <a:rPr lang="nl-BE" dirty="0" smtClean="0"/>
              <a:t>ransparant</a:t>
            </a:r>
          </a:p>
          <a:p>
            <a:pPr lvl="2">
              <a:defRPr/>
            </a:pPr>
            <a:r>
              <a:rPr lang="nl-NL" altLang="en-US" dirty="0" smtClean="0">
                <a:solidFill>
                  <a:srgbClr val="000000"/>
                </a:solidFill>
                <a:cs typeface="Arial" charset="0"/>
                <a:sym typeface="Arial" charset="0"/>
              </a:rPr>
              <a:t>de </a:t>
            </a:r>
            <a:r>
              <a:rPr lang="nl-NL" altLang="en-US" dirty="0">
                <a:solidFill>
                  <a:srgbClr val="000000"/>
                </a:solidFill>
                <a:cs typeface="Arial" charset="0"/>
                <a:sym typeface="Arial" charset="0"/>
              </a:rPr>
              <a:t>betrokkene moet informatie en communicatie in verband met de </a:t>
            </a:r>
            <a:r>
              <a:rPr lang="nl-NL" altLang="en-US" dirty="0" smtClean="0">
                <a:solidFill>
                  <a:srgbClr val="000000"/>
                </a:solidFill>
                <a:cs typeface="Arial" charset="0"/>
                <a:sym typeface="Arial" charset="0"/>
              </a:rPr>
              <a:t>verwerking </a:t>
            </a:r>
            <a:r>
              <a:rPr lang="nl-NL" altLang="en-US" dirty="0">
                <a:solidFill>
                  <a:srgbClr val="000000"/>
                </a:solidFill>
                <a:cs typeface="Arial" charset="0"/>
                <a:sym typeface="Arial" charset="0"/>
              </a:rPr>
              <a:t>beknopt, transparant, duidelijk en eenvoudig </a:t>
            </a:r>
            <a:r>
              <a:rPr lang="nl-NL" altLang="en-US" dirty="0" smtClean="0">
                <a:solidFill>
                  <a:srgbClr val="000000"/>
                </a:solidFill>
                <a:cs typeface="Arial" charset="0"/>
                <a:sym typeface="Arial" charset="0"/>
              </a:rPr>
              <a:t>toegankelijk hebben</a:t>
            </a:r>
          </a:p>
          <a:p>
            <a:pPr lvl="2">
              <a:defRPr/>
            </a:pPr>
            <a:endParaRPr lang="nl-NL" altLang="en-US" dirty="0" smtClean="0">
              <a:solidFill>
                <a:srgbClr val="000000"/>
              </a:solidFill>
              <a:cs typeface="Arial" charset="0"/>
              <a:sym typeface="Arial" charset="0"/>
            </a:endParaRPr>
          </a:p>
          <a:p>
            <a:pPr lvl="1">
              <a:defRPr/>
            </a:pPr>
            <a:r>
              <a:rPr lang="nl-NL" dirty="0">
                <a:solidFill>
                  <a:srgbClr val="000000"/>
                </a:solidFill>
                <a:cs typeface="Arial" charset="0"/>
                <a:sym typeface="Arial" charset="0"/>
              </a:rPr>
              <a:t>k</a:t>
            </a:r>
            <a:r>
              <a:rPr lang="nl-NL" dirty="0" smtClean="0">
                <a:solidFill>
                  <a:srgbClr val="000000"/>
                </a:solidFill>
                <a:cs typeface="Arial" charset="0"/>
                <a:sym typeface="Arial" charset="0"/>
              </a:rPr>
              <a:t>osteloos</a:t>
            </a:r>
          </a:p>
          <a:p>
            <a:pPr lvl="2">
              <a:defRPr/>
            </a:pPr>
            <a:r>
              <a:rPr lang="nl-NL" dirty="0" smtClean="0"/>
              <a:t>het </a:t>
            </a:r>
            <a:r>
              <a:rPr lang="nl-NL" dirty="0"/>
              <a:t>verstrekken van de </a:t>
            </a:r>
            <a:r>
              <a:rPr lang="nl-NL" dirty="0" smtClean="0"/>
              <a:t>informatie en </a:t>
            </a:r>
            <a:r>
              <a:rPr lang="nl-NL" dirty="0"/>
              <a:t>het verstrekken van de communicatie en het treffen van de maatregelen </a:t>
            </a:r>
            <a:r>
              <a:rPr lang="nl-NL" dirty="0" smtClean="0"/>
              <a:t>geschieden kosteloos (tenzij de verzoeken van betrokkene kennelijk ongegrond of buitensporig zijn)</a:t>
            </a:r>
            <a:endParaRPr lang="nl-BE" dirty="0" smtClean="0"/>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23</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6.1. </a:t>
            </a:r>
            <a:r>
              <a:rPr lang="en-US" altLang="en-US" dirty="0" err="1" smtClean="0">
                <a:cs typeface="Arial" charset="0"/>
                <a:sym typeface="Arial" charset="0"/>
              </a:rPr>
              <a:t>Algemene</a:t>
            </a:r>
            <a:r>
              <a:rPr lang="en-US" altLang="en-US" dirty="0" smtClean="0">
                <a:cs typeface="Arial" charset="0"/>
                <a:sym typeface="Arial" charset="0"/>
              </a:rPr>
              <a:t> </a:t>
            </a:r>
            <a:r>
              <a:rPr lang="en-US" altLang="en-US" dirty="0" err="1" smtClean="0">
                <a:cs typeface="Arial" charset="0"/>
                <a:sym typeface="Arial" charset="0"/>
              </a:rPr>
              <a:t>modaliteiten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nl-BE" dirty="0"/>
          </a:p>
          <a:p>
            <a:pPr>
              <a:defRPr/>
            </a:pPr>
            <a:r>
              <a:rPr lang="nl-BE" dirty="0" smtClean="0">
                <a:solidFill>
                  <a:srgbClr val="7030A0"/>
                </a:solidFill>
              </a:rPr>
              <a:t>algemene modaliteiten</a:t>
            </a:r>
          </a:p>
          <a:p>
            <a:pPr>
              <a:defRPr/>
            </a:pPr>
            <a:endParaRPr lang="nl-BE" dirty="0" smtClean="0"/>
          </a:p>
          <a:p>
            <a:pPr lvl="1">
              <a:defRPr/>
            </a:pPr>
            <a:r>
              <a:rPr lang="nl-BE" dirty="0" smtClean="0"/>
              <a:t>snel</a:t>
            </a:r>
          </a:p>
          <a:p>
            <a:pPr lvl="2">
              <a:defRPr/>
            </a:pPr>
            <a:r>
              <a:rPr lang="nl-NL" dirty="0"/>
              <a:t>de verwerkingsverantwoordelijke verstrekt de betrokkene onverwijld en in ieder geval </a:t>
            </a:r>
            <a:r>
              <a:rPr lang="nl-NL" dirty="0">
                <a:solidFill>
                  <a:srgbClr val="7030A0"/>
                </a:solidFill>
              </a:rPr>
              <a:t>binnen een </a:t>
            </a:r>
            <a:r>
              <a:rPr lang="nl-NL" dirty="0" smtClean="0">
                <a:solidFill>
                  <a:srgbClr val="7030A0"/>
                </a:solidFill>
              </a:rPr>
              <a:t>maand </a:t>
            </a:r>
            <a:r>
              <a:rPr lang="nl-NL" dirty="0" smtClean="0"/>
              <a:t>(vandaag 45 dagen!) </a:t>
            </a:r>
            <a:r>
              <a:rPr lang="nl-NL" dirty="0"/>
              <a:t>na ontvangst van het verzoek informatie over het gevolg dat aan het verzoek is </a:t>
            </a:r>
            <a:r>
              <a:rPr lang="nl-NL" dirty="0" smtClean="0"/>
              <a:t>gegeven (termijn </a:t>
            </a:r>
            <a:r>
              <a:rPr lang="nl-NL" dirty="0"/>
              <a:t>kan,  indien nodig, afhankelijk van de </a:t>
            </a:r>
            <a:r>
              <a:rPr lang="nl-NL" dirty="0" smtClean="0"/>
              <a:t>complexiteit </a:t>
            </a:r>
            <a:r>
              <a:rPr lang="nl-NL" dirty="0"/>
              <a:t>met nog eens twee maanden worden </a:t>
            </a:r>
            <a:r>
              <a:rPr lang="nl-NL" dirty="0" smtClean="0"/>
              <a:t>verlengd)</a:t>
            </a:r>
          </a:p>
          <a:p>
            <a:pPr lvl="2">
              <a:defRPr/>
            </a:pPr>
            <a:endParaRPr lang="nl-NL" dirty="0" smtClean="0"/>
          </a:p>
          <a:p>
            <a:pPr lvl="1">
              <a:defRPr/>
            </a:pPr>
            <a:r>
              <a:rPr lang="nl-NL" dirty="0" smtClean="0"/>
              <a:t>voorzichtig</a:t>
            </a:r>
          </a:p>
          <a:p>
            <a:pPr lvl="2">
              <a:defRPr/>
            </a:pPr>
            <a:r>
              <a:rPr lang="nl-NL" dirty="0" smtClean="0"/>
              <a:t>de verwerkingsverantwoordelijke kan, wanneer </a:t>
            </a:r>
            <a:r>
              <a:rPr lang="nl-NL" dirty="0"/>
              <a:t>hij redenen heeft om te twijfelen aan de identiteit van de natuurlijke persoon die het verzoek </a:t>
            </a:r>
            <a:r>
              <a:rPr lang="nl-NL" dirty="0" smtClean="0"/>
              <a:t>indient, </a:t>
            </a:r>
            <a:r>
              <a:rPr lang="nl-NL" dirty="0"/>
              <a:t>om aanvullende informatie vragen die nodig is ter bevestiging van de identiteit van de </a:t>
            </a:r>
            <a:r>
              <a:rPr lang="nl-NL" dirty="0" smtClean="0"/>
              <a:t>betrokkene</a:t>
            </a: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24</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14376466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 </a:t>
            </a:r>
            <a:r>
              <a:rPr lang="en-US" dirty="0" err="1" smtClean="0"/>
              <a:t>Specifieke</a:t>
            </a:r>
            <a:r>
              <a:rPr lang="en-US" dirty="0" smtClean="0"/>
              <a:t> </a:t>
            </a:r>
            <a:r>
              <a:rPr lang="en-US" dirty="0" err="1" smtClean="0"/>
              <a:t>rechten</a:t>
            </a:r>
            <a:endParaRPr lang="en-US" dirty="0"/>
          </a:p>
        </p:txBody>
      </p:sp>
      <p:sp>
        <p:nvSpPr>
          <p:cNvPr id="3" name="Content Placeholder 2"/>
          <p:cNvSpPr>
            <a:spLocks noGrp="1"/>
          </p:cNvSpPr>
          <p:nvPr>
            <p:ph idx="1"/>
          </p:nvPr>
        </p:nvSpPr>
        <p:spPr/>
        <p:txBody>
          <a:bodyPr>
            <a:normAutofit fontScale="92500" lnSpcReduction="20000"/>
          </a:bodyPr>
          <a:lstStyle/>
          <a:p>
            <a:endParaRPr lang="nl-NL" dirty="0" smtClean="0"/>
          </a:p>
          <a:p>
            <a:r>
              <a:rPr lang="nl-NL" dirty="0" smtClean="0"/>
              <a:t>recht </a:t>
            </a:r>
            <a:r>
              <a:rPr lang="nl-NL" dirty="0"/>
              <a:t>op informatie</a:t>
            </a:r>
          </a:p>
          <a:p>
            <a:endParaRPr lang="nl-NL" dirty="0" smtClean="0"/>
          </a:p>
          <a:p>
            <a:pPr lvl="1"/>
            <a:r>
              <a:rPr lang="nl-NL" dirty="0"/>
              <a:t>de betrokkene moet informatie krijgen over de persoonsgegevens die over hem worden verwerkt en wat ermee gebeurt</a:t>
            </a:r>
          </a:p>
          <a:p>
            <a:pPr lvl="1"/>
            <a:endParaRPr lang="nl-NL" dirty="0" smtClean="0"/>
          </a:p>
          <a:p>
            <a:pPr lvl="1"/>
            <a:r>
              <a:rPr lang="nl-NL" dirty="0" smtClean="0"/>
              <a:t>nieuwigheden </a:t>
            </a:r>
            <a:endParaRPr lang="nl-NL" dirty="0"/>
          </a:p>
          <a:p>
            <a:pPr lvl="2"/>
            <a:r>
              <a:rPr lang="nl-NL" dirty="0">
                <a:solidFill>
                  <a:srgbClr val="7030A0"/>
                </a:solidFill>
              </a:rPr>
              <a:t>d</a:t>
            </a:r>
            <a:r>
              <a:rPr lang="nl-NL" dirty="0" smtClean="0">
                <a:solidFill>
                  <a:srgbClr val="7030A0"/>
                </a:solidFill>
              </a:rPr>
              <a:t>e </a:t>
            </a:r>
            <a:r>
              <a:rPr lang="nl-NL" dirty="0">
                <a:solidFill>
                  <a:srgbClr val="7030A0"/>
                </a:solidFill>
              </a:rPr>
              <a:t>verwijzing naar de functionaris voor gegevensbescherming</a:t>
            </a:r>
          </a:p>
          <a:p>
            <a:pPr lvl="2"/>
            <a:r>
              <a:rPr lang="nl-NL" dirty="0" smtClean="0">
                <a:solidFill>
                  <a:srgbClr val="7030A0"/>
                </a:solidFill>
              </a:rPr>
              <a:t>categorieën </a:t>
            </a:r>
            <a:r>
              <a:rPr lang="nl-NL" dirty="0">
                <a:solidFill>
                  <a:srgbClr val="7030A0"/>
                </a:solidFill>
              </a:rPr>
              <a:t>ontvangers </a:t>
            </a:r>
            <a:endParaRPr lang="nl-NL" dirty="0" smtClean="0">
              <a:solidFill>
                <a:srgbClr val="7030A0"/>
              </a:solidFill>
            </a:endParaRPr>
          </a:p>
          <a:p>
            <a:pPr lvl="2"/>
            <a:r>
              <a:rPr lang="nl-NL" dirty="0">
                <a:solidFill>
                  <a:srgbClr val="7030A0"/>
                </a:solidFill>
              </a:rPr>
              <a:t>d</a:t>
            </a:r>
            <a:r>
              <a:rPr lang="nl-NL" dirty="0" smtClean="0">
                <a:solidFill>
                  <a:srgbClr val="7030A0"/>
                </a:solidFill>
              </a:rPr>
              <a:t>e </a:t>
            </a:r>
            <a:r>
              <a:rPr lang="nl-NL" dirty="0">
                <a:solidFill>
                  <a:srgbClr val="7030A0"/>
                </a:solidFill>
              </a:rPr>
              <a:t>rechtmatigheidsgronden voor de </a:t>
            </a:r>
            <a:r>
              <a:rPr lang="nl-NL" dirty="0" smtClean="0">
                <a:solidFill>
                  <a:srgbClr val="7030A0"/>
                </a:solidFill>
              </a:rPr>
              <a:t>verwerking</a:t>
            </a:r>
            <a:endParaRPr lang="nl-NL" dirty="0">
              <a:solidFill>
                <a:srgbClr val="7030A0"/>
              </a:solidFill>
            </a:endParaRPr>
          </a:p>
          <a:p>
            <a:pPr lvl="2"/>
            <a:r>
              <a:rPr lang="nl-NL" dirty="0">
                <a:solidFill>
                  <a:srgbClr val="7030A0"/>
                </a:solidFill>
              </a:rPr>
              <a:t>i</a:t>
            </a:r>
            <a:r>
              <a:rPr lang="nl-NL" dirty="0" smtClean="0">
                <a:solidFill>
                  <a:srgbClr val="7030A0"/>
                </a:solidFill>
              </a:rPr>
              <a:t>n </a:t>
            </a:r>
            <a:r>
              <a:rPr lang="nl-NL" dirty="0">
                <a:solidFill>
                  <a:srgbClr val="7030A0"/>
                </a:solidFill>
              </a:rPr>
              <a:t>voorkomend geval, het gerechtvaardigd belang van de </a:t>
            </a:r>
            <a:r>
              <a:rPr lang="nl-NL" dirty="0" smtClean="0">
                <a:solidFill>
                  <a:srgbClr val="7030A0"/>
                </a:solidFill>
              </a:rPr>
              <a:t>verwerkingsverantwoordelijke</a:t>
            </a:r>
            <a:endParaRPr lang="nl-NL" dirty="0">
              <a:solidFill>
                <a:srgbClr val="7030A0"/>
              </a:solidFill>
            </a:endParaRPr>
          </a:p>
          <a:p>
            <a:pPr lvl="2"/>
            <a:r>
              <a:rPr lang="nl-NL" dirty="0">
                <a:solidFill>
                  <a:srgbClr val="7030A0"/>
                </a:solidFill>
              </a:rPr>
              <a:t>d</a:t>
            </a:r>
            <a:r>
              <a:rPr lang="nl-NL" dirty="0" smtClean="0">
                <a:solidFill>
                  <a:srgbClr val="7030A0"/>
                </a:solidFill>
              </a:rPr>
              <a:t>e </a:t>
            </a:r>
            <a:r>
              <a:rPr lang="nl-NL" dirty="0">
                <a:solidFill>
                  <a:srgbClr val="7030A0"/>
                </a:solidFill>
              </a:rPr>
              <a:t>informatie in verband met de doorgifte van de </a:t>
            </a:r>
            <a:r>
              <a:rPr lang="nl-NL" dirty="0" smtClean="0">
                <a:solidFill>
                  <a:srgbClr val="7030A0"/>
                </a:solidFill>
              </a:rPr>
              <a:t>gegevens</a:t>
            </a:r>
          </a:p>
          <a:p>
            <a:pPr lvl="2"/>
            <a:endParaRPr lang="nl-NL" dirty="0" smtClean="0">
              <a:solidFill>
                <a:srgbClr val="7030A0"/>
              </a:solidFill>
            </a:endParaRPr>
          </a:p>
          <a:p>
            <a:pPr lvl="1"/>
            <a:r>
              <a:rPr lang="nl-NL" dirty="0">
                <a:solidFill>
                  <a:srgbClr val="7030A0"/>
                </a:solidFill>
              </a:rPr>
              <a:t>de verwerkingsverantwoordelijke die de intentie heeft om een verdere verwerking op de gegevens te verrichten voor een ander doeleinde dat datgene waarvoor de persoonsgegevens werden verkregen, </a:t>
            </a:r>
            <a:r>
              <a:rPr lang="nl-NL" dirty="0" smtClean="0">
                <a:solidFill>
                  <a:srgbClr val="7030A0"/>
                </a:solidFill>
              </a:rPr>
              <a:t>moet voorafgaandelijk </a:t>
            </a:r>
            <a:r>
              <a:rPr lang="nl-NL" dirty="0">
                <a:solidFill>
                  <a:srgbClr val="7030A0"/>
                </a:solidFill>
              </a:rPr>
              <a:t>aan de betrokkene informatie </a:t>
            </a:r>
            <a:r>
              <a:rPr lang="nl-NL" dirty="0" smtClean="0">
                <a:solidFill>
                  <a:srgbClr val="7030A0"/>
                </a:solidFill>
              </a:rPr>
              <a:t>verstrekken </a:t>
            </a:r>
            <a:r>
              <a:rPr lang="nl-NL" dirty="0">
                <a:solidFill>
                  <a:srgbClr val="7030A0"/>
                </a:solidFill>
              </a:rPr>
              <a:t>over dit ander doeleinde evenals alle andere relevante </a:t>
            </a:r>
            <a:r>
              <a:rPr lang="nl-NL" dirty="0" smtClean="0">
                <a:solidFill>
                  <a:srgbClr val="7030A0"/>
                </a:solidFill>
              </a:rPr>
              <a:t>informatie</a:t>
            </a:r>
            <a:endParaRPr lang="en-US" dirty="0">
              <a:solidFill>
                <a:srgbClr val="7030A0"/>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25</a:t>
            </a:fld>
            <a:endParaRPr lang="en-GB" dirty="0"/>
          </a:p>
        </p:txBody>
      </p:sp>
    </p:spTree>
    <p:extLst>
      <p:ext uri="{BB962C8B-B14F-4D97-AF65-F5344CB8AC3E}">
        <p14:creationId xmlns:p14="http://schemas.microsoft.com/office/powerpoint/2010/main" val="28727618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 </a:t>
            </a:r>
            <a:r>
              <a:rPr lang="en-US" dirty="0" err="1" smtClean="0"/>
              <a:t>Specifieke</a:t>
            </a:r>
            <a:r>
              <a:rPr lang="en-US" dirty="0" smtClean="0"/>
              <a:t> </a:t>
            </a:r>
            <a:r>
              <a:rPr lang="en-US" dirty="0" err="1" smtClean="0"/>
              <a:t>rechten</a:t>
            </a:r>
            <a:endParaRPr lang="en-US" dirty="0"/>
          </a:p>
        </p:txBody>
      </p:sp>
      <p:sp>
        <p:nvSpPr>
          <p:cNvPr id="3" name="Content Placeholder 2"/>
          <p:cNvSpPr>
            <a:spLocks noGrp="1"/>
          </p:cNvSpPr>
          <p:nvPr>
            <p:ph idx="1"/>
          </p:nvPr>
        </p:nvSpPr>
        <p:spPr/>
        <p:txBody>
          <a:bodyPr>
            <a:normAutofit/>
          </a:bodyPr>
          <a:lstStyle/>
          <a:p>
            <a:endParaRPr lang="nl-NL" dirty="0" smtClean="0"/>
          </a:p>
          <a:p>
            <a:r>
              <a:rPr lang="nl-NL" dirty="0" smtClean="0"/>
              <a:t>recht </a:t>
            </a:r>
            <a:r>
              <a:rPr lang="nl-NL" dirty="0"/>
              <a:t>op informatie</a:t>
            </a:r>
          </a:p>
          <a:p>
            <a:endParaRPr lang="nl-NL" dirty="0" smtClean="0"/>
          </a:p>
          <a:p>
            <a:pPr lvl="1"/>
            <a:r>
              <a:rPr lang="nl-NL" dirty="0"/>
              <a:t>o</a:t>
            </a:r>
            <a:r>
              <a:rPr lang="nl-NL" dirty="0" smtClean="0"/>
              <a:t>nder meer volgende nieuwe elementen indien de verwerkingsverantwoordelijke meent dat dit noodzakelijk is om </a:t>
            </a:r>
            <a:r>
              <a:rPr lang="nl-NL" dirty="0"/>
              <a:t>een eerlijke en transparante </a:t>
            </a:r>
            <a:r>
              <a:rPr lang="nl-NL" dirty="0" smtClean="0"/>
              <a:t>verwerking te waarborgen</a:t>
            </a:r>
          </a:p>
          <a:p>
            <a:pPr lvl="2"/>
            <a:r>
              <a:rPr lang="nl-NL" dirty="0" smtClean="0">
                <a:solidFill>
                  <a:srgbClr val="7030A0"/>
                </a:solidFill>
              </a:rPr>
              <a:t>de </a:t>
            </a:r>
            <a:r>
              <a:rPr lang="nl-NL" dirty="0">
                <a:solidFill>
                  <a:srgbClr val="7030A0"/>
                </a:solidFill>
              </a:rPr>
              <a:t>bewaartermijn of de parameters waarmee een bewaartermijn kan worden bepaald</a:t>
            </a:r>
          </a:p>
          <a:p>
            <a:pPr lvl="2"/>
            <a:r>
              <a:rPr lang="nl-NL" dirty="0">
                <a:solidFill>
                  <a:srgbClr val="7030A0"/>
                </a:solidFill>
              </a:rPr>
              <a:t>h</a:t>
            </a:r>
            <a:r>
              <a:rPr lang="nl-NL" dirty="0" smtClean="0">
                <a:solidFill>
                  <a:srgbClr val="7030A0"/>
                </a:solidFill>
              </a:rPr>
              <a:t>et </a:t>
            </a:r>
            <a:r>
              <a:rPr lang="nl-NL" dirty="0">
                <a:solidFill>
                  <a:srgbClr val="7030A0"/>
                </a:solidFill>
              </a:rPr>
              <a:t>recht om </a:t>
            </a:r>
            <a:r>
              <a:rPr lang="nl-NL" dirty="0" smtClean="0">
                <a:solidFill>
                  <a:srgbClr val="7030A0"/>
                </a:solidFill>
              </a:rPr>
              <a:t>de </a:t>
            </a:r>
            <a:r>
              <a:rPr lang="nl-NL" dirty="0">
                <a:solidFill>
                  <a:srgbClr val="7030A0"/>
                </a:solidFill>
              </a:rPr>
              <a:t>toestemming in te trekken</a:t>
            </a:r>
          </a:p>
          <a:p>
            <a:pPr lvl="2"/>
            <a:r>
              <a:rPr lang="nl-NL" dirty="0">
                <a:solidFill>
                  <a:srgbClr val="7030A0"/>
                </a:solidFill>
              </a:rPr>
              <a:t>h</a:t>
            </a:r>
            <a:r>
              <a:rPr lang="nl-NL" dirty="0" smtClean="0">
                <a:solidFill>
                  <a:srgbClr val="7030A0"/>
                </a:solidFill>
              </a:rPr>
              <a:t>et </a:t>
            </a:r>
            <a:r>
              <a:rPr lang="nl-NL" dirty="0">
                <a:solidFill>
                  <a:srgbClr val="7030A0"/>
                </a:solidFill>
              </a:rPr>
              <a:t>recht om klacht in te dienen bij de </a:t>
            </a:r>
            <a:r>
              <a:rPr lang="nl-NL" dirty="0" smtClean="0">
                <a:solidFill>
                  <a:srgbClr val="7030A0"/>
                </a:solidFill>
              </a:rPr>
              <a:t>toezichthoudende autoriteit</a:t>
            </a:r>
            <a:endParaRPr lang="nl-NL" dirty="0">
              <a:solidFill>
                <a:srgbClr val="7030A0"/>
              </a:solidFill>
            </a:endParaRPr>
          </a:p>
          <a:p>
            <a:pPr lvl="2"/>
            <a:r>
              <a:rPr lang="nl-NL" dirty="0">
                <a:solidFill>
                  <a:srgbClr val="7030A0"/>
                </a:solidFill>
              </a:rPr>
              <a:t>h</a:t>
            </a:r>
            <a:r>
              <a:rPr lang="nl-NL" dirty="0" smtClean="0">
                <a:solidFill>
                  <a:srgbClr val="7030A0"/>
                </a:solidFill>
              </a:rPr>
              <a:t>et </a:t>
            </a:r>
            <a:r>
              <a:rPr lang="nl-NL" dirty="0">
                <a:solidFill>
                  <a:srgbClr val="7030A0"/>
                </a:solidFill>
              </a:rPr>
              <a:t>doeleinde van de verdere verwerking en de relevante informatie-elementen ten aanzien van deze verdere verwerking</a:t>
            </a:r>
          </a:p>
          <a:p>
            <a:pPr lvl="2"/>
            <a:r>
              <a:rPr lang="nl-NL" dirty="0">
                <a:solidFill>
                  <a:srgbClr val="7030A0"/>
                </a:solidFill>
              </a:rPr>
              <a:t>h</a:t>
            </a:r>
            <a:r>
              <a:rPr lang="nl-NL" dirty="0" smtClean="0">
                <a:solidFill>
                  <a:srgbClr val="7030A0"/>
                </a:solidFill>
              </a:rPr>
              <a:t>et </a:t>
            </a:r>
            <a:r>
              <a:rPr lang="nl-NL" dirty="0">
                <a:solidFill>
                  <a:srgbClr val="7030A0"/>
                </a:solidFill>
              </a:rPr>
              <a:t>bestaan van een geautomatiseerde besluitvorming</a:t>
            </a:r>
          </a:p>
          <a:p>
            <a:pPr lvl="2"/>
            <a:r>
              <a:rPr lang="nl-NL" dirty="0" smtClean="0">
                <a:solidFill>
                  <a:srgbClr val="7030A0"/>
                </a:solidFill>
              </a:rPr>
              <a:t>informatie </a:t>
            </a:r>
            <a:r>
              <a:rPr lang="nl-NL" dirty="0">
                <a:solidFill>
                  <a:srgbClr val="7030A0"/>
                </a:solidFill>
              </a:rPr>
              <a:t>over de nieuwe rechten en het recht op verzet in alle gevallen (en niet langer alleen in het geval van direct marketing</a:t>
            </a:r>
            <a:r>
              <a:rPr lang="nl-NL" dirty="0" smtClean="0">
                <a:solidFill>
                  <a:srgbClr val="7030A0"/>
                </a:solidFill>
              </a:rPr>
              <a:t>)</a:t>
            </a:r>
            <a:endParaRPr lang="nl-NL" dirty="0">
              <a:solidFill>
                <a:srgbClr val="7030A0"/>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26</a:t>
            </a:fld>
            <a:endParaRPr lang="en-GB" dirty="0">
              <a:solidFill>
                <a:prstClr val="white">
                  <a:lumMod val="50000"/>
                </a:prstClr>
              </a:solidFill>
            </a:endParaRPr>
          </a:p>
        </p:txBody>
      </p:sp>
    </p:spTree>
    <p:extLst>
      <p:ext uri="{BB962C8B-B14F-4D97-AF65-F5344CB8AC3E}">
        <p14:creationId xmlns:p14="http://schemas.microsoft.com/office/powerpoint/2010/main" val="1530938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fontScale="92500"/>
          </a:bodyPr>
          <a:lstStyle/>
          <a:p>
            <a:pPr marL="0" indent="0">
              <a:buNone/>
              <a:defRPr/>
            </a:pPr>
            <a:endParaRPr lang="nl-BE" dirty="0"/>
          </a:p>
          <a:p>
            <a:pPr>
              <a:defRPr/>
            </a:pPr>
            <a:r>
              <a:rPr lang="nl-BE" dirty="0" smtClean="0"/>
              <a:t>recht op informatie</a:t>
            </a:r>
          </a:p>
          <a:p>
            <a:pPr>
              <a:defRPr/>
            </a:pPr>
            <a:endParaRPr lang="nl-BE" dirty="0" smtClean="0"/>
          </a:p>
          <a:p>
            <a:pPr lvl="1">
              <a:defRPr/>
            </a:pPr>
            <a:r>
              <a:rPr lang="nl-NL" sz="2100" dirty="0">
                <a:solidFill>
                  <a:srgbClr val="7030A0"/>
                </a:solidFill>
              </a:rPr>
              <a:t>mag worden verstrekt met gebruikmaking van gestandaardiseerde iconen, om de betrokkene een nuttig overzicht, in een goed zichtbare, begrijpelijke en duidelijk leesbare vorm, van de voorgenomen verwerking te bieden (indien elektronisch zijn ze machinaal leesbaar)</a:t>
            </a:r>
          </a:p>
          <a:p>
            <a:pPr>
              <a:defRPr/>
            </a:pPr>
            <a:endParaRPr lang="nl-BE" dirty="0" smtClean="0"/>
          </a:p>
          <a:p>
            <a:pPr lvl="1">
              <a:defRPr/>
            </a:pPr>
            <a:r>
              <a:rPr lang="nl-NL" altLang="en-US" dirty="0">
                <a:sym typeface="Arial" charset="0"/>
              </a:rPr>
              <a:t>tal van uitzonderingen, onder meer wanneer de betrokkene reeds over de informatie beschikt of (bij onrechtstreekse inzameling) wanneer </a:t>
            </a:r>
            <a:r>
              <a:rPr lang="nl-NL" dirty="0"/>
              <a:t>het verkrijgen of verstrekken van de gegevens uitdrukkelijk is voorgeschreven bij </a:t>
            </a:r>
            <a:r>
              <a:rPr lang="nl-NL" dirty="0" err="1"/>
              <a:t>lidstatelijk</a:t>
            </a:r>
            <a:r>
              <a:rPr lang="nl-NL" dirty="0"/>
              <a:t> recht die op de verwerkingsverantwoordelijke van toepassing is en dat recht voorziet in passende maatregelen om de gerechtvaardigde belangen van de betrokkene te beschermen </a:t>
            </a:r>
          </a:p>
          <a:p>
            <a:pPr lvl="1">
              <a:defRPr/>
            </a:pPr>
            <a:endParaRPr lang="nl-NL" dirty="0"/>
          </a:p>
          <a:p>
            <a:pPr>
              <a:defRPr/>
            </a:pP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27</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23916635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342900" lvl="1" indent="-342900">
              <a:buFont typeface="Arial" charset="0"/>
              <a:buChar char="•"/>
              <a:defRPr/>
            </a:pPr>
            <a:r>
              <a:rPr lang="nl-BE" sz="2400" dirty="0" smtClean="0"/>
              <a:t>toegang </a:t>
            </a:r>
            <a:r>
              <a:rPr lang="nl-BE" sz="2400" dirty="0"/>
              <a:t>tot </a:t>
            </a:r>
            <a:r>
              <a:rPr lang="nl-BE" sz="2400" dirty="0" smtClean="0"/>
              <a:t>gegevens</a:t>
            </a:r>
          </a:p>
          <a:p>
            <a:pPr marL="342900" lvl="1" indent="-342900">
              <a:buFont typeface="Arial" charset="0"/>
              <a:buChar char="•"/>
              <a:defRPr/>
            </a:pPr>
            <a:endParaRPr lang="nl-BE" sz="2400" dirty="0" smtClean="0"/>
          </a:p>
          <a:p>
            <a:pPr lvl="1">
              <a:defRPr/>
            </a:pPr>
            <a:r>
              <a:rPr lang="nl-NL" dirty="0"/>
              <a:t>de betrokkene heeft het recht om uitsluitsel te verkrijgen over het al dan niet verwerken van hem betreffende </a:t>
            </a:r>
            <a:r>
              <a:rPr lang="nl-NL" dirty="0" smtClean="0"/>
              <a:t>persoonsgegevens </a:t>
            </a:r>
            <a:r>
              <a:rPr lang="nl-NL" dirty="0"/>
              <a:t>en, wanneer dat het geval is, om inzage te verkrijgen van die </a:t>
            </a:r>
            <a:r>
              <a:rPr lang="nl-NL" dirty="0" smtClean="0"/>
              <a:t>persoonsgegevens (kopie </a:t>
            </a:r>
            <a:r>
              <a:rPr lang="nl-NL" dirty="0"/>
              <a:t>of elektronische vorm</a:t>
            </a:r>
            <a:r>
              <a:rPr lang="nl-NL" dirty="0" smtClean="0"/>
              <a:t>) en bijvoorbeeld </a:t>
            </a:r>
            <a:r>
              <a:rPr lang="nl-NL" dirty="0"/>
              <a:t>van de volgende informatie</a:t>
            </a:r>
          </a:p>
          <a:p>
            <a:pPr lvl="2">
              <a:defRPr/>
            </a:pPr>
            <a:r>
              <a:rPr lang="en-US" dirty="0">
                <a:solidFill>
                  <a:srgbClr val="000000"/>
                </a:solidFill>
                <a:latin typeface="Times New Roman"/>
              </a:rPr>
              <a:t>de </a:t>
            </a:r>
            <a:r>
              <a:rPr lang="en-US" dirty="0" err="1">
                <a:solidFill>
                  <a:srgbClr val="000000"/>
                </a:solidFill>
                <a:latin typeface="Times New Roman"/>
              </a:rPr>
              <a:t>verwerkingsdoeleinden</a:t>
            </a:r>
            <a:r>
              <a:rPr lang="en-US" dirty="0">
                <a:solidFill>
                  <a:srgbClr val="000000"/>
                </a:solidFill>
                <a:latin typeface="Times New Roman"/>
              </a:rPr>
              <a:t> </a:t>
            </a:r>
          </a:p>
          <a:p>
            <a:pPr lvl="2">
              <a:defRPr/>
            </a:pPr>
            <a:r>
              <a:rPr lang="nl-NL" dirty="0">
                <a:solidFill>
                  <a:srgbClr val="000000"/>
                </a:solidFill>
                <a:latin typeface="Times New Roman"/>
              </a:rPr>
              <a:t>de betrokken categorieën van persoonsgegevens </a:t>
            </a:r>
          </a:p>
          <a:p>
            <a:pPr lvl="2">
              <a:defRPr/>
            </a:pPr>
            <a:r>
              <a:rPr lang="nl-NL" dirty="0">
                <a:solidFill>
                  <a:srgbClr val="000000"/>
                </a:solidFill>
                <a:latin typeface="Times New Roman"/>
              </a:rPr>
              <a:t>de ontvangers of categorieën van ontvangers aan wie de persoonsgegevens zijn of zullen worden verstrekt, met name ontvangers in derde landen of internationale organisaties </a:t>
            </a:r>
          </a:p>
          <a:p>
            <a:pPr lvl="2">
              <a:defRPr/>
            </a:pPr>
            <a:r>
              <a:rPr lang="nl-NL" dirty="0">
                <a:solidFill>
                  <a:srgbClr val="7030A0"/>
                </a:solidFill>
                <a:latin typeface="Times New Roman"/>
              </a:rPr>
              <a:t>indien mogelijk, de periode gedurende welke de persoonsgegevens naar verwachting zullen worden opgeslagen, of indien dat niet mogelijk is, de criteria om die termijn te bepalen </a:t>
            </a:r>
            <a:r>
              <a:rPr lang="nl-NL" dirty="0" smtClean="0">
                <a:solidFill>
                  <a:srgbClr val="000000"/>
                </a:solidFill>
                <a:latin typeface="Times New Roman"/>
              </a:rPr>
              <a:t> </a:t>
            </a:r>
            <a:endParaRPr lang="nl-NL" dirty="0">
              <a:solidFill>
                <a:srgbClr val="000000"/>
              </a:solidFill>
              <a:latin typeface="Times New Roman"/>
            </a:endParaRPr>
          </a:p>
          <a:p>
            <a:pPr lvl="2">
              <a:defRPr/>
            </a:pPr>
            <a:r>
              <a:rPr lang="nl-NL" dirty="0">
                <a:solidFill>
                  <a:srgbClr val="7030A0"/>
                </a:solidFill>
                <a:latin typeface="Times New Roman"/>
              </a:rPr>
              <a:t>het recht om een klacht in te dienen bij een toezichthoudende autoriteit </a:t>
            </a:r>
            <a:endParaRPr lang="nl-BE" dirty="0">
              <a:solidFill>
                <a:srgbClr val="000000"/>
              </a:solidFill>
              <a:latin typeface="Times New Roman"/>
            </a:endParaRPr>
          </a:p>
          <a:p>
            <a:pPr marL="342900" lvl="1" indent="-342900">
              <a:buFont typeface="Arial" charset="0"/>
              <a:buChar char="•"/>
              <a:defRPr/>
            </a:pPr>
            <a:endParaRPr lang="nl-NL" altLang="en-US" sz="2400" dirty="0">
              <a:sym typeface="Arial" charset="0"/>
            </a:endParaRPr>
          </a:p>
          <a:p>
            <a:pPr>
              <a:defRPr/>
            </a:pPr>
            <a:endParaRPr lang="nl-BE" dirty="0"/>
          </a:p>
          <a:p>
            <a:pPr marL="0" indent="0">
              <a:buNone/>
              <a:defRPr/>
            </a:pPr>
            <a:endParaRPr lang="en-US"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28</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97921246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normAutofit/>
          </a:bodyPr>
          <a:lstStyle/>
          <a:p>
            <a:pPr>
              <a:defRPr/>
            </a:pPr>
            <a:endParaRPr lang="nl-BE" dirty="0" smtClean="0"/>
          </a:p>
          <a:p>
            <a:pPr>
              <a:defRPr/>
            </a:pPr>
            <a:r>
              <a:rPr lang="nl-BE" dirty="0"/>
              <a:t>r</a:t>
            </a:r>
            <a:r>
              <a:rPr lang="nl-BE" dirty="0" smtClean="0"/>
              <a:t>ectificatie </a:t>
            </a:r>
          </a:p>
          <a:p>
            <a:pPr>
              <a:defRPr/>
            </a:pPr>
            <a:endParaRPr lang="nl-BE" dirty="0"/>
          </a:p>
          <a:p>
            <a:pPr lvl="1">
              <a:defRPr/>
            </a:pPr>
            <a:r>
              <a:rPr lang="nl-BE" dirty="0"/>
              <a:t>d</a:t>
            </a:r>
            <a:r>
              <a:rPr lang="nl-BE" dirty="0" smtClean="0"/>
              <a:t>e </a:t>
            </a:r>
            <a:r>
              <a:rPr lang="nl-BE" dirty="0"/>
              <a:t>betrokkene heeft het recht om onverwijld rectificatie van hem betreffende onjuiste persoonsgegevens te verkrijgen</a:t>
            </a:r>
          </a:p>
          <a:p>
            <a:pPr>
              <a:defRPr/>
            </a:pPr>
            <a:endParaRPr lang="nl-BE" dirty="0" smtClean="0"/>
          </a:p>
          <a:p>
            <a:pPr>
              <a:defRPr/>
            </a:pPr>
            <a:r>
              <a:rPr lang="nl-BE" dirty="0"/>
              <a:t>r</a:t>
            </a:r>
            <a:r>
              <a:rPr lang="nl-BE" dirty="0" smtClean="0"/>
              <a:t>echt </a:t>
            </a:r>
            <a:r>
              <a:rPr lang="nl-BE" dirty="0"/>
              <a:t>op </a:t>
            </a:r>
            <a:r>
              <a:rPr lang="nl-BE" dirty="0" smtClean="0"/>
              <a:t>vergetelheid</a:t>
            </a:r>
          </a:p>
          <a:p>
            <a:pPr>
              <a:defRPr/>
            </a:pPr>
            <a:endParaRPr lang="nl-BE" dirty="0" smtClean="0"/>
          </a:p>
          <a:p>
            <a:pPr lvl="1">
              <a:defRPr/>
            </a:pPr>
            <a:r>
              <a:rPr lang="nl-NL" dirty="0" smtClean="0"/>
              <a:t>de </a:t>
            </a:r>
            <a:r>
              <a:rPr lang="nl-NL" dirty="0"/>
              <a:t>verwerkingsverantwoordelijke moet onverwijld de gegevens wissen voor een van de hiernavolgende redenen:</a:t>
            </a:r>
            <a:endParaRPr lang="nl-BE" dirty="0"/>
          </a:p>
          <a:p>
            <a:pPr lvl="2">
              <a:defRPr/>
            </a:pPr>
            <a:r>
              <a:rPr lang="nl-NL" dirty="0" smtClean="0"/>
              <a:t>de </a:t>
            </a:r>
            <a:r>
              <a:rPr lang="nl-NL" dirty="0"/>
              <a:t>gegevens zijn niet meer noodzakelijk voor de </a:t>
            </a:r>
            <a:r>
              <a:rPr lang="nl-NL" dirty="0" smtClean="0"/>
              <a:t>doeleinden</a:t>
            </a:r>
            <a:endParaRPr lang="nl-NL" dirty="0"/>
          </a:p>
          <a:p>
            <a:pPr lvl="2">
              <a:defRPr/>
            </a:pPr>
            <a:r>
              <a:rPr lang="nl-NL" dirty="0" smtClean="0"/>
              <a:t>de </a:t>
            </a:r>
            <a:r>
              <a:rPr lang="nl-NL" dirty="0"/>
              <a:t>betrokkene trekt de toestemming waarop de verwerking berust in en er is geen andere rechtsgrond voor de verwerking</a:t>
            </a:r>
          </a:p>
          <a:p>
            <a:pPr lvl="2">
              <a:defRPr/>
            </a:pPr>
            <a:endParaRPr lang="nl-NL" dirty="0"/>
          </a:p>
          <a:p>
            <a:pPr lvl="2">
              <a:defRPr/>
            </a:pPr>
            <a:endParaRPr lang="nl-NL" dirty="0" smtClean="0"/>
          </a:p>
          <a:p>
            <a:pPr lvl="1">
              <a:defRPr/>
            </a:pPr>
            <a:endParaRPr lang="nl-NL"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29</a:t>
            </a:fld>
            <a:endParaRPr lang="en-GB" dirty="0"/>
          </a:p>
        </p:txBody>
      </p:sp>
    </p:spTree>
    <p:extLst>
      <p:ext uri="{BB962C8B-B14F-4D97-AF65-F5344CB8AC3E}">
        <p14:creationId xmlns:p14="http://schemas.microsoft.com/office/powerpoint/2010/main" val="1756083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cs typeface="Arial" charset="0"/>
                <a:sym typeface="Arial" charset="0"/>
              </a:rPr>
              <a:t>Structuur</a:t>
            </a:r>
            <a:endParaRPr lang="en-US"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smtClean="0"/>
              <a:t>7.	</a:t>
            </a:r>
            <a:r>
              <a:rPr lang="fr-BE" dirty="0" err="1" smtClean="0"/>
              <a:t>verwerkingsverantwoordelijke</a:t>
            </a:r>
            <a:r>
              <a:rPr lang="fr-BE" dirty="0" smtClean="0"/>
              <a:t> </a:t>
            </a:r>
            <a:r>
              <a:rPr lang="fr-BE" dirty="0"/>
              <a:t>en </a:t>
            </a:r>
            <a:r>
              <a:rPr lang="fr-BE" dirty="0" err="1" smtClean="0"/>
              <a:t>verwerker</a:t>
            </a:r>
            <a:endParaRPr lang="fr-BE" dirty="0" smtClean="0"/>
          </a:p>
          <a:p>
            <a:endParaRPr lang="fr-BE" dirty="0" smtClean="0"/>
          </a:p>
          <a:p>
            <a:pPr marL="457200" lvl="1" indent="0">
              <a:buNone/>
            </a:pPr>
            <a:r>
              <a:rPr lang="fr-BE" dirty="0" smtClean="0"/>
              <a:t>7.1. </a:t>
            </a:r>
            <a:r>
              <a:rPr lang="fr-BE" dirty="0" err="1" smtClean="0"/>
              <a:t>risk-based</a:t>
            </a:r>
            <a:r>
              <a:rPr lang="fr-BE" dirty="0" smtClean="0"/>
              <a:t> </a:t>
            </a:r>
            <a:r>
              <a:rPr lang="fr-BE" dirty="0" err="1" smtClean="0"/>
              <a:t>approach</a:t>
            </a:r>
            <a:endParaRPr lang="fr-BE" dirty="0" smtClean="0"/>
          </a:p>
          <a:p>
            <a:pPr marL="457200" lvl="1" indent="0">
              <a:buNone/>
            </a:pPr>
            <a:r>
              <a:rPr lang="fr-BE" dirty="0" smtClean="0"/>
              <a:t>7.2. </a:t>
            </a:r>
            <a:r>
              <a:rPr lang="fr-BE" dirty="0" err="1" smtClean="0"/>
              <a:t>privacy</a:t>
            </a:r>
            <a:r>
              <a:rPr lang="fr-BE" dirty="0" smtClean="0"/>
              <a:t> </a:t>
            </a:r>
            <a:r>
              <a:rPr lang="fr-BE" dirty="0"/>
              <a:t>by </a:t>
            </a:r>
            <a:r>
              <a:rPr lang="fr-BE" dirty="0" smtClean="0"/>
              <a:t>design/default</a:t>
            </a:r>
            <a:endParaRPr lang="fr-BE" dirty="0"/>
          </a:p>
          <a:p>
            <a:pPr marL="457200" lvl="1" indent="0">
              <a:buNone/>
            </a:pPr>
            <a:r>
              <a:rPr lang="fr-BE" dirty="0" smtClean="0"/>
              <a:t>7.3.	</a:t>
            </a:r>
            <a:r>
              <a:rPr lang="fr-BE" dirty="0" err="1" smtClean="0"/>
              <a:t>verhouding</a:t>
            </a:r>
            <a:r>
              <a:rPr lang="fr-BE" dirty="0" smtClean="0"/>
              <a:t> </a:t>
            </a:r>
            <a:r>
              <a:rPr lang="fr-BE" dirty="0"/>
              <a:t>met </a:t>
            </a:r>
            <a:r>
              <a:rPr lang="fr-BE" dirty="0" err="1"/>
              <a:t>verwerker</a:t>
            </a:r>
            <a:endParaRPr lang="fr-BE" dirty="0"/>
          </a:p>
          <a:p>
            <a:pPr marL="457200" lvl="1" indent="0">
              <a:buNone/>
            </a:pPr>
            <a:r>
              <a:rPr lang="fr-BE" dirty="0" smtClean="0"/>
              <a:t>7.4.	</a:t>
            </a:r>
            <a:r>
              <a:rPr lang="fr-BE" dirty="0" err="1" smtClean="0"/>
              <a:t>beveiliging</a:t>
            </a:r>
            <a:endParaRPr lang="fr-BE" dirty="0"/>
          </a:p>
          <a:p>
            <a:pPr marL="457200" lvl="1" indent="0">
              <a:buNone/>
            </a:pPr>
            <a:r>
              <a:rPr lang="fr-BE" dirty="0" smtClean="0"/>
              <a:t>7.5.	</a:t>
            </a:r>
            <a:r>
              <a:rPr lang="fr-BE" dirty="0" err="1" smtClean="0"/>
              <a:t>documentatie</a:t>
            </a:r>
            <a:endParaRPr lang="fr-BE" dirty="0"/>
          </a:p>
          <a:p>
            <a:pPr marL="457200" lvl="1" indent="0">
              <a:buNone/>
            </a:pPr>
            <a:r>
              <a:rPr lang="fr-BE" dirty="0" smtClean="0"/>
              <a:t>7.6.	</a:t>
            </a:r>
            <a:r>
              <a:rPr lang="fr-BE" dirty="0" err="1" smtClean="0"/>
              <a:t>kennisgeving</a:t>
            </a:r>
            <a:r>
              <a:rPr lang="fr-BE" dirty="0" smtClean="0"/>
              <a:t> </a:t>
            </a:r>
            <a:r>
              <a:rPr lang="fr-BE" dirty="0" err="1"/>
              <a:t>veiligheidsincidenten</a:t>
            </a:r>
            <a:endParaRPr lang="fr-BE" dirty="0"/>
          </a:p>
          <a:p>
            <a:pPr marL="457200" lvl="1" indent="0">
              <a:buNone/>
            </a:pPr>
            <a:r>
              <a:rPr lang="fr-BE" dirty="0" smtClean="0"/>
              <a:t>7.7. </a:t>
            </a:r>
            <a:r>
              <a:rPr lang="fr-BE" dirty="0" err="1" smtClean="0"/>
              <a:t>gegevensbeschermingseffectbeoordeling</a:t>
            </a:r>
            <a:endParaRPr lang="fr-BE" dirty="0"/>
          </a:p>
          <a:p>
            <a:pPr marL="457200" lvl="1" indent="0">
              <a:buNone/>
            </a:pPr>
            <a:r>
              <a:rPr lang="fr-BE" dirty="0" smtClean="0"/>
              <a:t>7.8. </a:t>
            </a:r>
            <a:r>
              <a:rPr lang="fr-BE" dirty="0" err="1" smtClean="0"/>
              <a:t>toezichthoudende</a:t>
            </a:r>
            <a:r>
              <a:rPr lang="fr-BE" dirty="0" smtClean="0"/>
              <a:t> </a:t>
            </a:r>
            <a:r>
              <a:rPr lang="fr-BE" dirty="0" err="1" smtClean="0"/>
              <a:t>autoriteit</a:t>
            </a:r>
            <a:endParaRPr lang="fr-BE" dirty="0" smtClean="0"/>
          </a:p>
          <a:p>
            <a:pPr marL="457200" lvl="1" indent="0">
              <a:buNone/>
            </a:pPr>
            <a:r>
              <a:rPr lang="fr-BE" dirty="0" smtClean="0"/>
              <a:t>7.9. </a:t>
            </a:r>
            <a:r>
              <a:rPr lang="fr-BE" dirty="0" err="1" smtClean="0"/>
              <a:t>machtigingscomité</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a:t>
            </a:fld>
            <a:endParaRPr lang="en-GB" dirty="0">
              <a:solidFill>
                <a:prstClr val="white">
                  <a:lumMod val="50000"/>
                </a:prstClr>
              </a:solidFill>
            </a:endParaRPr>
          </a:p>
        </p:txBody>
      </p:sp>
    </p:spTree>
    <p:extLst>
      <p:ext uri="{BB962C8B-B14F-4D97-AF65-F5344CB8AC3E}">
        <p14:creationId xmlns:p14="http://schemas.microsoft.com/office/powerpoint/2010/main" val="3547414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normAutofit fontScale="92500" lnSpcReduction="10000"/>
          </a:bodyPr>
          <a:lstStyle/>
          <a:p>
            <a:pPr>
              <a:defRPr/>
            </a:pPr>
            <a:endParaRPr lang="nl-BE" dirty="0" smtClean="0"/>
          </a:p>
          <a:p>
            <a:pPr>
              <a:defRPr/>
            </a:pPr>
            <a:r>
              <a:rPr lang="nl-BE" dirty="0" smtClean="0"/>
              <a:t>recht </a:t>
            </a:r>
            <a:r>
              <a:rPr lang="nl-BE" dirty="0"/>
              <a:t>op </a:t>
            </a:r>
            <a:r>
              <a:rPr lang="nl-BE" dirty="0" smtClean="0"/>
              <a:t>vergetelheid</a:t>
            </a:r>
          </a:p>
          <a:p>
            <a:pPr lvl="2">
              <a:defRPr/>
            </a:pPr>
            <a:r>
              <a:rPr lang="nl-NL" dirty="0" smtClean="0"/>
              <a:t>de </a:t>
            </a:r>
            <a:r>
              <a:rPr lang="nl-NL" dirty="0"/>
              <a:t>betrokkene maakt bezwaar tegen de verwerking en er zijn geen prevalerende dwingende gerechtvaardigde gronden voor de verwerking</a:t>
            </a:r>
          </a:p>
          <a:p>
            <a:pPr lvl="2">
              <a:defRPr/>
            </a:pPr>
            <a:r>
              <a:rPr lang="nl-NL" dirty="0" smtClean="0"/>
              <a:t>de </a:t>
            </a:r>
            <a:r>
              <a:rPr lang="nl-NL" dirty="0"/>
              <a:t>persoonsgegevens zijn onrechtmatig verwerkt</a:t>
            </a:r>
          </a:p>
          <a:p>
            <a:pPr lvl="2">
              <a:defRPr/>
            </a:pPr>
            <a:r>
              <a:rPr lang="nl-NL" dirty="0" smtClean="0"/>
              <a:t>de </a:t>
            </a:r>
            <a:r>
              <a:rPr lang="nl-NL" dirty="0"/>
              <a:t>persoonsgegevens moeten worden gewist om te voldoen aan een in het Unierecht of het </a:t>
            </a:r>
            <a:r>
              <a:rPr lang="nl-NL" dirty="0" err="1"/>
              <a:t>lidstatelijk</a:t>
            </a:r>
            <a:r>
              <a:rPr lang="nl-NL" dirty="0"/>
              <a:t> recht neergelegde wettelijke verplichting die op de verwerkingsverantwoordelijke rust</a:t>
            </a:r>
          </a:p>
          <a:p>
            <a:pPr lvl="1">
              <a:defRPr/>
            </a:pPr>
            <a:r>
              <a:rPr lang="nl-NL" dirty="0" smtClean="0">
                <a:solidFill>
                  <a:srgbClr val="7030A0"/>
                </a:solidFill>
              </a:rPr>
              <a:t>wanneer </a:t>
            </a:r>
            <a:r>
              <a:rPr lang="nl-NL" dirty="0">
                <a:solidFill>
                  <a:srgbClr val="7030A0"/>
                </a:solidFill>
              </a:rPr>
              <a:t>de verwerkingsverantwoordelijke de persoonsgegevens openbaar heeft gemaakt </a:t>
            </a:r>
            <a:r>
              <a:rPr lang="nl-NL" dirty="0" smtClean="0">
                <a:solidFill>
                  <a:srgbClr val="7030A0"/>
                </a:solidFill>
              </a:rPr>
              <a:t>neemt hij redelijke maatregelen om </a:t>
            </a:r>
            <a:r>
              <a:rPr lang="nl-NL" dirty="0">
                <a:solidFill>
                  <a:srgbClr val="7030A0"/>
                </a:solidFill>
              </a:rPr>
              <a:t>verwerkingsverantwoordelijken die de persoonsgegevens verwerken, ervan op de hoogte te stellen dat de betrokkene de verwerkingsverantwoordelijken heeft verzocht om iedere koppeling naar, of kopie of reproductie van die persoonsgegevens te </a:t>
            </a:r>
            <a:r>
              <a:rPr lang="nl-NL" dirty="0" smtClean="0">
                <a:solidFill>
                  <a:srgbClr val="7030A0"/>
                </a:solidFill>
              </a:rPr>
              <a:t>wissen</a:t>
            </a:r>
            <a:r>
              <a:rPr lang="nl-NL" dirty="0">
                <a:solidFill>
                  <a:srgbClr val="7030A0"/>
                </a:solidFill>
              </a:rPr>
              <a:t> </a:t>
            </a:r>
            <a:r>
              <a:rPr lang="nl-NL" dirty="0" smtClean="0">
                <a:solidFill>
                  <a:srgbClr val="7030A0"/>
                </a:solidFill>
              </a:rPr>
              <a:t>(middelenverbintenis)</a:t>
            </a:r>
            <a:endParaRPr lang="nl-NL" dirty="0">
              <a:solidFill>
                <a:srgbClr val="7030A0"/>
              </a:solidFill>
            </a:endParaRPr>
          </a:p>
          <a:p>
            <a:pPr lvl="1">
              <a:defRPr/>
            </a:pPr>
            <a:r>
              <a:rPr lang="nl-NL" dirty="0" smtClean="0"/>
              <a:t>uitzonderingen</a:t>
            </a:r>
            <a:r>
              <a:rPr lang="nl-NL" dirty="0"/>
              <a:t>, onder meer:</a:t>
            </a:r>
          </a:p>
          <a:p>
            <a:pPr lvl="2">
              <a:defRPr/>
            </a:pPr>
            <a:r>
              <a:rPr lang="nl-NL" sz="1800" dirty="0"/>
              <a:t>wanneer het verwerken van persoonsgegevens wettelijk is vastgesteld</a:t>
            </a:r>
          </a:p>
          <a:p>
            <a:pPr lvl="2">
              <a:defRPr/>
            </a:pPr>
            <a:r>
              <a:rPr lang="nl-NL" sz="1800" dirty="0"/>
              <a:t>om redenen van algemeen belang op het gebied van </a:t>
            </a:r>
            <a:r>
              <a:rPr lang="nl-NL" sz="1800" dirty="0" smtClean="0"/>
              <a:t>volksgezondheid</a:t>
            </a:r>
          </a:p>
          <a:p>
            <a:pPr lvl="2">
              <a:defRPr/>
            </a:pPr>
            <a:endParaRPr lang="nl-NL" dirty="0"/>
          </a:p>
          <a:p>
            <a:pPr lvl="2">
              <a:defRPr/>
            </a:pPr>
            <a:endParaRPr lang="nl-NL" dirty="0" smtClean="0"/>
          </a:p>
          <a:p>
            <a:pPr lvl="1">
              <a:defRPr/>
            </a:pPr>
            <a:endParaRPr lang="nl-NL"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30</a:t>
            </a:fld>
            <a:endParaRPr lang="en-GB" dirty="0">
              <a:solidFill>
                <a:prstClr val="white">
                  <a:lumMod val="50000"/>
                </a:prstClr>
              </a:solidFill>
            </a:endParaRPr>
          </a:p>
        </p:txBody>
      </p:sp>
    </p:spTree>
    <p:extLst>
      <p:ext uri="{BB962C8B-B14F-4D97-AF65-F5344CB8AC3E}">
        <p14:creationId xmlns:p14="http://schemas.microsoft.com/office/powerpoint/2010/main" val="42385045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fontScale="92500" lnSpcReduction="10000"/>
          </a:bodyPr>
          <a:lstStyle/>
          <a:p>
            <a:pPr marL="914400" lvl="2" indent="0">
              <a:buNone/>
              <a:defRPr/>
            </a:pPr>
            <a:endParaRPr lang="nl-NL" dirty="0"/>
          </a:p>
          <a:p>
            <a:pPr>
              <a:defRPr/>
            </a:pPr>
            <a:r>
              <a:rPr lang="nl-NL" dirty="0"/>
              <a:t>r</a:t>
            </a:r>
            <a:r>
              <a:rPr lang="nl-NL" dirty="0" smtClean="0"/>
              <a:t>echt </a:t>
            </a:r>
            <a:r>
              <a:rPr lang="nl-NL" dirty="0"/>
              <a:t>op beperking van de verwerking </a:t>
            </a:r>
            <a:endParaRPr lang="nl-NL" dirty="0" smtClean="0"/>
          </a:p>
          <a:p>
            <a:pPr>
              <a:defRPr/>
            </a:pPr>
            <a:endParaRPr lang="nl-NL" dirty="0" smtClean="0"/>
          </a:p>
          <a:p>
            <a:pPr lvl="1">
              <a:defRPr/>
            </a:pPr>
            <a:r>
              <a:rPr lang="nl-NL" dirty="0"/>
              <a:t>o</a:t>
            </a:r>
            <a:r>
              <a:rPr lang="nl-NL" dirty="0" smtClean="0"/>
              <a:t>nder meer indien de </a:t>
            </a:r>
            <a:r>
              <a:rPr lang="nl-NL" dirty="0"/>
              <a:t>juistheid van de persoonsgegevens door de betrokkene wordt betwist</a:t>
            </a:r>
          </a:p>
          <a:p>
            <a:pPr marL="457200" lvl="1" indent="0">
              <a:buNone/>
              <a:defRPr/>
            </a:pPr>
            <a:r>
              <a:rPr lang="nl-NL" dirty="0"/>
              <a:t> </a:t>
            </a:r>
          </a:p>
          <a:p>
            <a:pPr>
              <a:defRPr/>
            </a:pPr>
            <a:r>
              <a:rPr lang="nl-NL" dirty="0" smtClean="0"/>
              <a:t>kennisgevingsplicht </a:t>
            </a:r>
            <a:r>
              <a:rPr lang="nl-NL" dirty="0"/>
              <a:t>inzake rectificatie of </a:t>
            </a:r>
            <a:r>
              <a:rPr lang="nl-NL" dirty="0" err="1"/>
              <a:t>wissing</a:t>
            </a:r>
            <a:r>
              <a:rPr lang="nl-NL" dirty="0"/>
              <a:t> van persoonsgegevens of </a:t>
            </a:r>
            <a:r>
              <a:rPr lang="nl-NL" dirty="0" smtClean="0"/>
              <a:t>verwerkingsbeperking</a:t>
            </a:r>
          </a:p>
          <a:p>
            <a:pPr>
              <a:defRPr/>
            </a:pPr>
            <a:endParaRPr lang="nl-BE" dirty="0" smtClean="0"/>
          </a:p>
          <a:p>
            <a:pPr lvl="1">
              <a:defRPr/>
            </a:pPr>
            <a:r>
              <a:rPr lang="nl-NL" dirty="0" smtClean="0"/>
              <a:t>de </a:t>
            </a:r>
            <a:r>
              <a:rPr lang="nl-NL" dirty="0"/>
              <a:t>verwerkingsverantwoordelijke stelt iedere ontvanger aan wie persoonsgegevens zijn verstrekt, in kennis van elke rectificatie of </a:t>
            </a:r>
            <a:r>
              <a:rPr lang="nl-NL" dirty="0" err="1"/>
              <a:t>wissing</a:t>
            </a:r>
            <a:r>
              <a:rPr lang="nl-NL" dirty="0"/>
              <a:t> van persoonsgegevens of beperking van de </a:t>
            </a:r>
            <a:r>
              <a:rPr lang="nl-NL" dirty="0" smtClean="0"/>
              <a:t>verwerking, </a:t>
            </a:r>
            <a:r>
              <a:rPr lang="nl-NL" dirty="0"/>
              <a:t>tenzij dit onmogelijk blijkt of onevenredig veel </a:t>
            </a:r>
            <a:r>
              <a:rPr lang="nl-NL" dirty="0" smtClean="0"/>
              <a:t>inspanning vergt</a:t>
            </a:r>
          </a:p>
          <a:p>
            <a:pPr lvl="1">
              <a:defRPr/>
            </a:pPr>
            <a:endParaRPr lang="nl-NL" dirty="0" smtClean="0"/>
          </a:p>
          <a:p>
            <a:pPr lvl="1">
              <a:defRPr/>
            </a:pPr>
            <a:r>
              <a:rPr lang="nl-NL" dirty="0"/>
              <a:t>d</a:t>
            </a:r>
            <a:r>
              <a:rPr lang="nl-NL" dirty="0" smtClean="0"/>
              <a:t>e </a:t>
            </a:r>
            <a:r>
              <a:rPr lang="nl-NL" dirty="0"/>
              <a:t>verwerkingsverantwoordelijke verstrekt de betrokkene informatie over deze ontvangers indien de betrokkene hierom </a:t>
            </a:r>
            <a:r>
              <a:rPr lang="nl-NL" dirty="0" smtClean="0"/>
              <a:t>verzoekt</a:t>
            </a:r>
            <a:endParaRPr lang="nl-NL" dirty="0"/>
          </a:p>
          <a:p>
            <a:pPr marL="457200" lvl="1" indent="0">
              <a:buNone/>
              <a:defRPr/>
            </a:pPr>
            <a:endParaRPr lang="nl-NL"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31</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a:bodyPr>
          <a:lstStyle/>
          <a:p>
            <a:pPr marL="914400" lvl="2" indent="0">
              <a:buNone/>
              <a:defRPr/>
            </a:pPr>
            <a:endParaRPr lang="nl-NL" dirty="0"/>
          </a:p>
          <a:p>
            <a:pPr>
              <a:defRPr/>
            </a:pPr>
            <a:r>
              <a:rPr lang="nl-NL" dirty="0" smtClean="0">
                <a:solidFill>
                  <a:srgbClr val="7030A0"/>
                </a:solidFill>
              </a:rPr>
              <a:t>recht </a:t>
            </a:r>
            <a:r>
              <a:rPr lang="nl-NL" dirty="0">
                <a:solidFill>
                  <a:srgbClr val="7030A0"/>
                </a:solidFill>
              </a:rPr>
              <a:t>op overdraagbaarheid van </a:t>
            </a:r>
            <a:r>
              <a:rPr lang="nl-NL" dirty="0" smtClean="0">
                <a:solidFill>
                  <a:srgbClr val="7030A0"/>
                </a:solidFill>
              </a:rPr>
              <a:t>gegevens </a:t>
            </a:r>
            <a:endParaRPr lang="nl-NL" dirty="0">
              <a:solidFill>
                <a:srgbClr val="7030A0"/>
              </a:solidFill>
            </a:endParaRPr>
          </a:p>
          <a:p>
            <a:pPr lvl="1">
              <a:defRPr/>
            </a:pPr>
            <a:endParaRPr lang="nl-BE" dirty="0" smtClean="0">
              <a:solidFill>
                <a:srgbClr val="7030A0"/>
              </a:solidFill>
            </a:endParaRPr>
          </a:p>
          <a:p>
            <a:pPr lvl="1">
              <a:defRPr/>
            </a:pPr>
            <a:r>
              <a:rPr lang="nl-BE" dirty="0"/>
              <a:t>de betrokkene heeft het recht de hem betreffende persoonsgegevens in een gestructureerde, gangbare en machinaal leesbare vorm te </a:t>
            </a:r>
            <a:r>
              <a:rPr lang="nl-BE" dirty="0" smtClean="0"/>
              <a:t>verkrijgen (</a:t>
            </a:r>
            <a:r>
              <a:rPr lang="nl-NL" dirty="0"/>
              <a:t>e</a:t>
            </a:r>
            <a:r>
              <a:rPr lang="nl-NL" dirty="0" smtClean="0"/>
              <a:t>nkel </a:t>
            </a:r>
            <a:r>
              <a:rPr lang="nl-NL" dirty="0"/>
              <a:t>wanneer de verwerking gebeurt op basis van een toestemming of overeenkomst en het een geautomatiseerde verwerking </a:t>
            </a:r>
            <a:r>
              <a:rPr lang="nl-NL" dirty="0" smtClean="0"/>
              <a:t>betreft)</a:t>
            </a:r>
          </a:p>
          <a:p>
            <a:pPr lvl="1">
              <a:defRPr/>
            </a:pPr>
            <a:r>
              <a:rPr lang="nl-NL" dirty="0"/>
              <a:t>de betrokkene heeft hierbij het recht dat de persoonsgegevens, indien dit technisch mogelijk is, rechtstreeks van de ene verwerkingsverantwoordelijke naar de andere worden </a:t>
            </a:r>
            <a:r>
              <a:rPr lang="nl-NL" dirty="0" smtClean="0"/>
              <a:t>doorgezonden</a:t>
            </a:r>
            <a:endParaRPr lang="nl-NL" dirty="0"/>
          </a:p>
          <a:p>
            <a:pPr lvl="2">
              <a:defRPr/>
            </a:pPr>
            <a:r>
              <a:rPr lang="nl-NL" sz="1800" dirty="0" smtClean="0"/>
              <a:t>uitzondering</a:t>
            </a:r>
            <a:r>
              <a:rPr lang="nl-NL" sz="1800" dirty="0"/>
              <a:t>: </a:t>
            </a:r>
            <a:r>
              <a:rPr lang="nl-NL" sz="1800" dirty="0" smtClean="0"/>
              <a:t>het </a:t>
            </a:r>
            <a:r>
              <a:rPr lang="nl-NL" sz="1800" dirty="0"/>
              <a:t>recht geldt niet voor de verwerking die noodzakelijk is voor de vervulling van een taak van algemeen belang of van een taak in het kader van de uitoefening van het openbaar gezag dat aan de verwerkingsverantwoordelijke is </a:t>
            </a:r>
            <a:r>
              <a:rPr lang="nl-NL" sz="1800" dirty="0" smtClean="0"/>
              <a:t>verleend</a:t>
            </a:r>
          </a:p>
          <a:p>
            <a:pPr lvl="2">
              <a:defRPr/>
            </a:pPr>
            <a:endParaRPr lang="nl-NL" sz="1800" dirty="0"/>
          </a:p>
          <a:p>
            <a:pPr marL="457200" lvl="1" indent="0">
              <a:buNone/>
              <a:defRPr/>
            </a:pPr>
            <a:endParaRPr lang="nl-NL"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32</a:t>
            </a:fld>
            <a:endParaRPr lang="en-US"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lstStyle/>
          <a:p>
            <a:pPr>
              <a:defRPr/>
            </a:pPr>
            <a:endParaRPr lang="nl-NL" dirty="0" smtClean="0"/>
          </a:p>
          <a:p>
            <a:pPr>
              <a:defRPr/>
            </a:pPr>
            <a:r>
              <a:rPr lang="nl-NL" dirty="0" smtClean="0"/>
              <a:t>recht </a:t>
            </a:r>
            <a:r>
              <a:rPr lang="nl-NL" dirty="0"/>
              <a:t>van </a:t>
            </a:r>
            <a:r>
              <a:rPr lang="nl-NL" dirty="0" smtClean="0"/>
              <a:t>bezwaar</a:t>
            </a:r>
          </a:p>
          <a:p>
            <a:pPr marL="0" indent="0">
              <a:buNone/>
              <a:defRPr/>
            </a:pPr>
            <a:endParaRPr lang="nl-NL" dirty="0"/>
          </a:p>
          <a:p>
            <a:pPr lvl="1">
              <a:defRPr/>
            </a:pPr>
            <a:r>
              <a:rPr lang="nl-NL" altLang="en-US" dirty="0">
                <a:sym typeface="Arial" charset="0"/>
              </a:rPr>
              <a:t>d</a:t>
            </a:r>
            <a:r>
              <a:rPr lang="nl-NL" altLang="en-US" dirty="0" smtClean="0">
                <a:sym typeface="Arial" charset="0"/>
              </a:rPr>
              <a:t>e </a:t>
            </a:r>
            <a:r>
              <a:rPr lang="nl-NL" altLang="en-US" dirty="0">
                <a:sym typeface="Arial" charset="0"/>
              </a:rPr>
              <a:t>betrokkene heeft te allen tijde het recht om vanwege met zijn specifieke situatie verband houdende redenen bezwaar te maken tegen de verwerking van hem betreffende persoonsgegevens voor de vervulling van een taak van algemeen belang of voor de behartiging van de gerechtvaardigde </a:t>
            </a:r>
            <a:r>
              <a:rPr lang="nl-NL" altLang="en-US" dirty="0" smtClean="0">
                <a:sym typeface="Arial" charset="0"/>
              </a:rPr>
              <a:t>belangen</a:t>
            </a:r>
          </a:p>
          <a:p>
            <a:pPr lvl="2">
              <a:defRPr/>
            </a:pPr>
            <a:r>
              <a:rPr lang="nl-NL" sz="1800" dirty="0"/>
              <a:t>u</a:t>
            </a:r>
            <a:r>
              <a:rPr lang="nl-NL" sz="1800" dirty="0" smtClean="0"/>
              <a:t>itzondering: de </a:t>
            </a:r>
            <a:r>
              <a:rPr lang="nl-NL" sz="1800" dirty="0"/>
              <a:t>verwerkingsverantwoordelijke </a:t>
            </a:r>
            <a:r>
              <a:rPr lang="nl-NL" sz="1800" dirty="0" smtClean="0"/>
              <a:t>voert </a:t>
            </a:r>
            <a:r>
              <a:rPr lang="nl-NL" sz="1800" dirty="0"/>
              <a:t>dwingende gerechtvaardigde gronden voor de verwerking </a:t>
            </a:r>
            <a:r>
              <a:rPr lang="nl-NL" sz="1800" dirty="0" smtClean="0"/>
              <a:t>aan </a:t>
            </a:r>
            <a:r>
              <a:rPr lang="nl-NL" sz="1800" dirty="0"/>
              <a:t>die zwaarder wegen dan de belangen, rechten en vrijheden van de betrokkene </a:t>
            </a:r>
            <a:endParaRPr lang="nl-NL" altLang="en-US" sz="1800" dirty="0">
              <a:sym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33</a:t>
            </a:fld>
            <a:endParaRPr lang="en-GB" dirty="0"/>
          </a:p>
        </p:txBody>
      </p:sp>
    </p:spTree>
    <p:extLst>
      <p:ext uri="{BB962C8B-B14F-4D97-AF65-F5344CB8AC3E}">
        <p14:creationId xmlns:p14="http://schemas.microsoft.com/office/powerpoint/2010/main" val="6055008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cs typeface="Arial" charset="0"/>
                <a:sym typeface="Arial" charset="0"/>
              </a:rPr>
              <a:t>6.2. </a:t>
            </a:r>
            <a:r>
              <a:rPr lang="en-US" altLang="en-US" dirty="0" err="1" smtClean="0">
                <a:cs typeface="Arial" charset="0"/>
                <a:sym typeface="Arial" charset="0"/>
              </a:rPr>
              <a:t>Specifieke</a:t>
            </a:r>
            <a:r>
              <a:rPr lang="en-US" altLang="en-US" dirty="0" smtClean="0">
                <a:cs typeface="Arial" charset="0"/>
                <a:sym typeface="Arial" charset="0"/>
              </a:rPr>
              <a:t> </a:t>
            </a:r>
            <a:r>
              <a:rPr lang="en-US" altLang="en-US" dirty="0" err="1" smtClean="0">
                <a:cs typeface="Arial" charset="0"/>
                <a:sym typeface="Arial" charset="0"/>
              </a:rPr>
              <a:t>rechten</a:t>
            </a:r>
            <a:endParaRPr lang="en-US" dirty="0"/>
          </a:p>
        </p:txBody>
      </p:sp>
      <p:sp>
        <p:nvSpPr>
          <p:cNvPr id="3" name="Content Placeholder 2"/>
          <p:cNvSpPr>
            <a:spLocks noGrp="1"/>
          </p:cNvSpPr>
          <p:nvPr>
            <p:ph idx="1"/>
          </p:nvPr>
        </p:nvSpPr>
        <p:spPr/>
        <p:txBody>
          <a:bodyPr/>
          <a:lstStyle/>
          <a:p>
            <a:pPr marL="342900" lvl="1" indent="-342900">
              <a:buFont typeface="Arial" charset="0"/>
              <a:buChar char="•"/>
              <a:defRPr/>
            </a:pPr>
            <a:endParaRPr lang="nl-BE" sz="2400" dirty="0" smtClean="0"/>
          </a:p>
          <a:p>
            <a:pPr marL="342900" lvl="1" indent="-342900">
              <a:buFont typeface="Arial" charset="0"/>
              <a:buChar char="•"/>
              <a:defRPr/>
            </a:pPr>
            <a:r>
              <a:rPr lang="nl-BE" sz="2400" dirty="0"/>
              <a:t>g</a:t>
            </a:r>
            <a:r>
              <a:rPr lang="nl-BE" sz="2400" dirty="0" smtClean="0"/>
              <a:t>eautomatiseerde </a:t>
            </a:r>
            <a:r>
              <a:rPr lang="nl-BE" sz="2400" dirty="0"/>
              <a:t>individuele besluitvorming</a:t>
            </a:r>
          </a:p>
          <a:p>
            <a:pPr marL="742950" lvl="2" indent="-342900">
              <a:defRPr/>
            </a:pPr>
            <a:endParaRPr lang="nl-NL" sz="2000" dirty="0" smtClean="0"/>
          </a:p>
          <a:p>
            <a:pPr marL="742950" lvl="2" indent="-342900">
              <a:buFontTx/>
              <a:buChar char="-"/>
              <a:defRPr/>
            </a:pPr>
            <a:r>
              <a:rPr lang="nl-NL" sz="2000" dirty="0"/>
              <a:t>d</a:t>
            </a:r>
            <a:r>
              <a:rPr lang="nl-NL" sz="2000" dirty="0" smtClean="0"/>
              <a:t>e </a:t>
            </a:r>
            <a:r>
              <a:rPr lang="nl-NL" sz="2000" dirty="0"/>
              <a:t>betrokkene heeft het recht niet te worden onderworpen aan een uitsluitend op </a:t>
            </a:r>
            <a:r>
              <a:rPr lang="nl-NL" sz="2000" dirty="0" smtClean="0"/>
              <a:t>geautomatiseerde </a:t>
            </a:r>
            <a:r>
              <a:rPr lang="nl-NL" sz="2000" dirty="0"/>
              <a:t>verwerking, waaronder profilering, gebaseerd besluit waaraan voor hem rechtsgevolgen zijn verbonden of dat hem anderszins in aanmerkelijke mate </a:t>
            </a:r>
            <a:r>
              <a:rPr lang="nl-NL" sz="2000" dirty="0" smtClean="0"/>
              <a:t>treft</a:t>
            </a:r>
            <a:endParaRPr lang="nl-NL" sz="1800" dirty="0"/>
          </a:p>
          <a:p>
            <a:pPr marL="1200150" lvl="3" indent="-342900">
              <a:buFont typeface="Arial" panose="020B0604020202020204" pitchFamily="34" charset="0"/>
              <a:buChar char="•"/>
              <a:defRPr/>
            </a:pPr>
            <a:r>
              <a:rPr lang="nl-NL" sz="1800" dirty="0"/>
              <a:t>u</a:t>
            </a:r>
            <a:r>
              <a:rPr lang="nl-NL" sz="1800" dirty="0" smtClean="0"/>
              <a:t>itzondering</a:t>
            </a:r>
            <a:r>
              <a:rPr lang="nl-NL" sz="1800" dirty="0"/>
              <a:t>: </a:t>
            </a:r>
            <a:r>
              <a:rPr lang="nl-NL" sz="1800" dirty="0" smtClean="0"/>
              <a:t>dit geldt onder meer </a:t>
            </a:r>
            <a:r>
              <a:rPr lang="nl-NL" sz="1800" dirty="0"/>
              <a:t>niet indien het besluit is toegestaan bij een Unierechtelijke of lidstaatrechtelijke bepaling die op de verwerkingsverantwoordelijke van toepassing is en die ook voorziet in passende maatregelen ter bescherming van de rechten en vrijheden en gerechtvaardigde belangen van de </a:t>
            </a:r>
            <a:r>
              <a:rPr lang="nl-NL" sz="1800" dirty="0" smtClean="0"/>
              <a:t>betrokkene of indien het berust </a:t>
            </a:r>
            <a:r>
              <a:rPr lang="nl-NL" sz="1800" dirty="0"/>
              <a:t>op de uitdrukkelijke toestemming van de betrokkene</a:t>
            </a:r>
            <a:endParaRPr lang="nl-NL" altLang="en-US" sz="1800" dirty="0">
              <a:sym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34</a:t>
            </a:fld>
            <a:endParaRPr lang="en-GB" dirty="0"/>
          </a:p>
        </p:txBody>
      </p:sp>
    </p:spTree>
    <p:extLst>
      <p:ext uri="{BB962C8B-B14F-4D97-AF65-F5344CB8AC3E}">
        <p14:creationId xmlns:p14="http://schemas.microsoft.com/office/powerpoint/2010/main" val="529302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7. </a:t>
            </a:r>
            <a:r>
              <a:rPr lang="fr-BE" dirty="0" err="1" smtClean="0"/>
              <a:t>Verwerkingsverantwoordelijke</a:t>
            </a:r>
            <a:r>
              <a:rPr lang="fr-BE" dirty="0" smtClean="0"/>
              <a:t> en </a:t>
            </a:r>
            <a:r>
              <a:rPr lang="fr-BE" dirty="0" err="1" smtClean="0"/>
              <a:t>verwerker</a:t>
            </a:r>
            <a:r>
              <a:rPr lang="fr-BE" dirty="0" smtClean="0"/>
              <a:t> </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35</a:t>
            </a:fld>
            <a:endParaRPr lang="en-GB" dirty="0"/>
          </a:p>
        </p:txBody>
      </p:sp>
    </p:spTree>
    <p:extLst>
      <p:ext uri="{BB962C8B-B14F-4D97-AF65-F5344CB8AC3E}">
        <p14:creationId xmlns:p14="http://schemas.microsoft.com/office/powerpoint/2010/main" val="8679906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3528" y="260648"/>
            <a:ext cx="8568951" cy="922337"/>
          </a:xfrm>
        </p:spPr>
        <p:txBody>
          <a:bodyPr>
            <a:noAutofit/>
          </a:bodyPr>
          <a:lstStyle/>
          <a:p>
            <a:r>
              <a:rPr lang="nl-BE" dirty="0" smtClean="0"/>
              <a:t>7.1. Risk-</a:t>
            </a:r>
            <a:r>
              <a:rPr lang="nl-BE" dirty="0" err="1" smtClean="0"/>
              <a:t>based</a:t>
            </a:r>
            <a:r>
              <a:rPr lang="nl-BE" dirty="0" smtClean="0"/>
              <a:t> approach</a:t>
            </a:r>
            <a:endParaRPr lang="en-US" dirty="0"/>
          </a:p>
        </p:txBody>
      </p:sp>
      <p:sp>
        <p:nvSpPr>
          <p:cNvPr id="16387" name="Rectangle 3"/>
          <p:cNvSpPr>
            <a:spLocks noGrp="1" noChangeArrowheads="1"/>
          </p:cNvSpPr>
          <p:nvPr>
            <p:ph idx="1"/>
          </p:nvPr>
        </p:nvSpPr>
        <p:spPr>
          <a:xfrm>
            <a:off x="457200" y="1196975"/>
            <a:ext cx="8229600" cy="5111750"/>
          </a:xfrm>
        </p:spPr>
        <p:txBody>
          <a:bodyPr>
            <a:normAutofit fontScale="92500" lnSpcReduction="10000"/>
          </a:bodyPr>
          <a:lstStyle/>
          <a:p>
            <a:pPr marL="0" indent="0">
              <a:buNone/>
            </a:pPr>
            <a:endParaRPr lang="en-US" altLang="en-US" dirty="0" smtClean="0">
              <a:solidFill>
                <a:srgbClr val="000000"/>
              </a:solidFill>
              <a:cs typeface="Arial" charset="0"/>
              <a:sym typeface="Arial" charset="0"/>
            </a:endParaRPr>
          </a:p>
          <a:p>
            <a:r>
              <a:rPr lang="en-US" altLang="en-US" dirty="0" smtClean="0">
                <a:solidFill>
                  <a:srgbClr val="7030A0"/>
                </a:solidFill>
                <a:cs typeface="Arial" charset="0"/>
                <a:sym typeface="Arial" charset="0"/>
              </a:rPr>
              <a:t>risk-based approach</a:t>
            </a:r>
          </a:p>
          <a:p>
            <a:pPr marL="0" indent="0">
              <a:buNone/>
            </a:pPr>
            <a:endParaRPr lang="en-US" altLang="en-US" dirty="0" smtClean="0">
              <a:solidFill>
                <a:srgbClr val="7030A0"/>
              </a:solidFill>
              <a:cs typeface="Arial" charset="0"/>
              <a:sym typeface="Arial" charset="0"/>
            </a:endParaRPr>
          </a:p>
          <a:p>
            <a:pPr lvl="1"/>
            <a:r>
              <a:rPr lang="nl-NL" altLang="en-US" dirty="0">
                <a:cs typeface="Arial" charset="0"/>
                <a:sym typeface="Arial" charset="0"/>
              </a:rPr>
              <a:t>nieuwe benadering gebaseerd op het </a:t>
            </a:r>
            <a:r>
              <a:rPr lang="nl-NL" altLang="en-US" dirty="0" smtClean="0">
                <a:cs typeface="Arial" charset="0"/>
                <a:sym typeface="Arial" charset="0"/>
              </a:rPr>
              <a:t>risico: de verwerkingsverantwoordelijke zal </a:t>
            </a:r>
            <a:r>
              <a:rPr lang="nl-NL" altLang="en-US" dirty="0">
                <a:cs typeface="Arial" charset="0"/>
                <a:sym typeface="Arial" charset="0"/>
              </a:rPr>
              <a:t>immers voortaan op een objectieve wijze de waarschijnlijkheid en de ernst moeten inschatten van de risico's voor de rechten en vrijheden van personen wanneer hij een verwerking uitvoert </a:t>
            </a:r>
            <a:r>
              <a:rPr lang="nl-NL" altLang="en-US" dirty="0" smtClean="0">
                <a:cs typeface="Arial" charset="0"/>
                <a:sym typeface="Arial" charset="0"/>
              </a:rPr>
              <a:t>(rode </a:t>
            </a:r>
            <a:r>
              <a:rPr lang="nl-NL" altLang="en-US" dirty="0">
                <a:cs typeface="Arial" charset="0"/>
                <a:sym typeface="Arial" charset="0"/>
              </a:rPr>
              <a:t>draad </a:t>
            </a:r>
            <a:r>
              <a:rPr lang="nl-NL" altLang="en-US" dirty="0" smtClean="0">
                <a:cs typeface="Arial" charset="0"/>
                <a:sym typeface="Arial" charset="0"/>
              </a:rPr>
              <a:t>doorheen </a:t>
            </a:r>
            <a:r>
              <a:rPr lang="nl-NL" altLang="en-US" dirty="0">
                <a:cs typeface="Arial" charset="0"/>
                <a:sym typeface="Arial" charset="0"/>
              </a:rPr>
              <a:t>de hele </a:t>
            </a:r>
            <a:r>
              <a:rPr lang="nl-NL" altLang="en-US" dirty="0" smtClean="0">
                <a:cs typeface="Arial" charset="0"/>
                <a:sym typeface="Arial" charset="0"/>
              </a:rPr>
              <a:t>verordening)</a:t>
            </a:r>
          </a:p>
          <a:p>
            <a:pPr lvl="1"/>
            <a:endParaRPr lang="nl-NL" altLang="en-US" dirty="0">
              <a:cs typeface="Arial" charset="0"/>
              <a:sym typeface="Arial" charset="0"/>
            </a:endParaRPr>
          </a:p>
          <a:p>
            <a:pPr lvl="1"/>
            <a:r>
              <a:rPr lang="nl-NL" altLang="en-US" dirty="0" smtClean="0">
                <a:cs typeface="Arial" charset="0"/>
                <a:sym typeface="Arial" charset="0"/>
              </a:rPr>
              <a:t>sommige verplichtingen worden steeds toegepast, </a:t>
            </a:r>
            <a:r>
              <a:rPr lang="nl-NL" altLang="en-US" dirty="0">
                <a:cs typeface="Arial" charset="0"/>
                <a:sym typeface="Arial" charset="0"/>
              </a:rPr>
              <a:t>ongeacht </a:t>
            </a:r>
            <a:r>
              <a:rPr lang="nl-NL" altLang="en-US" dirty="0" smtClean="0">
                <a:cs typeface="Arial" charset="0"/>
                <a:sym typeface="Arial" charset="0"/>
              </a:rPr>
              <a:t>het risico; </a:t>
            </a:r>
            <a:r>
              <a:rPr lang="nl-NL" altLang="en-US" dirty="0">
                <a:cs typeface="Arial" charset="0"/>
                <a:sym typeface="Arial" charset="0"/>
              </a:rPr>
              <a:t>bij de tenuitvoerlegging ervan kan rekening worden gehouden met het </a:t>
            </a:r>
            <a:r>
              <a:rPr lang="nl-NL" altLang="en-US" dirty="0" smtClean="0">
                <a:cs typeface="Arial" charset="0"/>
                <a:sym typeface="Arial" charset="0"/>
              </a:rPr>
              <a:t>risico</a:t>
            </a:r>
          </a:p>
          <a:p>
            <a:pPr lvl="1"/>
            <a:endParaRPr lang="en-US" altLang="en-US" dirty="0" smtClean="0">
              <a:cs typeface="Arial" charset="0"/>
              <a:sym typeface="Arial" charset="0"/>
            </a:endParaRPr>
          </a:p>
          <a:p>
            <a:pPr lvl="1"/>
            <a:r>
              <a:rPr lang="fr-BE" altLang="en-US" dirty="0" err="1" smtClean="0">
                <a:cs typeface="Arial" charset="0"/>
                <a:sym typeface="Arial" charset="0"/>
              </a:rPr>
              <a:t>sommige</a:t>
            </a:r>
            <a:r>
              <a:rPr lang="fr-BE" altLang="en-US" dirty="0" smtClean="0">
                <a:cs typeface="Arial" charset="0"/>
                <a:sym typeface="Arial" charset="0"/>
              </a:rPr>
              <a:t> </a:t>
            </a:r>
            <a:r>
              <a:rPr lang="fr-BE" altLang="en-US" dirty="0" err="1" smtClean="0">
                <a:cs typeface="Arial" charset="0"/>
                <a:sym typeface="Arial" charset="0"/>
              </a:rPr>
              <a:t>verplichtingen</a:t>
            </a:r>
            <a:r>
              <a:rPr lang="fr-BE" altLang="en-US" dirty="0" smtClean="0">
                <a:cs typeface="Arial" charset="0"/>
                <a:sym typeface="Arial" charset="0"/>
              </a:rPr>
              <a:t> </a:t>
            </a:r>
            <a:r>
              <a:rPr lang="fr-BE" altLang="en-US" dirty="0" err="1" smtClean="0">
                <a:cs typeface="Arial" charset="0"/>
                <a:sym typeface="Arial" charset="0"/>
              </a:rPr>
              <a:t>worden</a:t>
            </a:r>
            <a:r>
              <a:rPr lang="fr-BE" altLang="en-US" dirty="0" smtClean="0">
                <a:cs typeface="Arial" charset="0"/>
                <a:sym typeface="Arial" charset="0"/>
              </a:rPr>
              <a:t> </a:t>
            </a:r>
            <a:r>
              <a:rPr lang="fr-BE" altLang="en-US" dirty="0" err="1" smtClean="0">
                <a:cs typeface="Arial" charset="0"/>
                <a:sym typeface="Arial" charset="0"/>
              </a:rPr>
              <a:t>vrijgesteld</a:t>
            </a:r>
            <a:r>
              <a:rPr lang="fr-BE" altLang="en-US" dirty="0" smtClean="0">
                <a:cs typeface="Arial" charset="0"/>
                <a:sym typeface="Arial" charset="0"/>
              </a:rPr>
              <a:t> op basis van het </a:t>
            </a:r>
            <a:r>
              <a:rPr lang="fr-BE" altLang="en-US" dirty="0" err="1" smtClean="0">
                <a:cs typeface="Arial" charset="0"/>
                <a:sym typeface="Arial" charset="0"/>
              </a:rPr>
              <a:t>risico</a:t>
            </a:r>
            <a:endParaRPr lang="fr-BE" altLang="en-US" dirty="0" smtClean="0">
              <a:cs typeface="Arial" charset="0"/>
              <a:sym typeface="Arial" charset="0"/>
            </a:endParaRPr>
          </a:p>
          <a:p>
            <a:pPr marL="457200" lvl="1" indent="0">
              <a:buNone/>
            </a:pPr>
            <a:endParaRPr lang="fr-BE" altLang="en-US" dirty="0" smtClean="0">
              <a:cs typeface="Arial" charset="0"/>
              <a:sym typeface="Arial" charset="0"/>
            </a:endParaRPr>
          </a:p>
          <a:p>
            <a:pPr lvl="1"/>
            <a:r>
              <a:rPr lang="fr-BE" altLang="en-US" dirty="0" err="1">
                <a:cs typeface="Arial" charset="0"/>
                <a:sym typeface="Arial" charset="0"/>
              </a:rPr>
              <a:t>s</a:t>
            </a:r>
            <a:r>
              <a:rPr lang="fr-BE" altLang="en-US" dirty="0" err="1" smtClean="0">
                <a:cs typeface="Arial" charset="0"/>
                <a:sym typeface="Arial" charset="0"/>
              </a:rPr>
              <a:t>ommige</a:t>
            </a:r>
            <a:r>
              <a:rPr lang="fr-BE" altLang="en-US" dirty="0" smtClean="0">
                <a:cs typeface="Arial" charset="0"/>
                <a:sym typeface="Arial" charset="0"/>
              </a:rPr>
              <a:t> </a:t>
            </a:r>
            <a:r>
              <a:rPr lang="fr-BE" altLang="en-US" dirty="0" err="1" smtClean="0">
                <a:cs typeface="Arial" charset="0"/>
                <a:sym typeface="Arial" charset="0"/>
              </a:rPr>
              <a:t>verplichtingen</a:t>
            </a:r>
            <a:r>
              <a:rPr lang="fr-BE" altLang="en-US" dirty="0">
                <a:cs typeface="Arial" charset="0"/>
                <a:sym typeface="Arial" charset="0"/>
              </a:rPr>
              <a:t> </a:t>
            </a:r>
            <a:r>
              <a:rPr lang="fr-BE" altLang="en-US" dirty="0" err="1" smtClean="0">
                <a:cs typeface="Arial" charset="0"/>
                <a:sym typeface="Arial" charset="0"/>
              </a:rPr>
              <a:t>zijn</a:t>
            </a:r>
            <a:r>
              <a:rPr lang="fr-BE" altLang="en-US" dirty="0" smtClean="0">
                <a:cs typeface="Arial" charset="0"/>
                <a:sym typeface="Arial" charset="0"/>
              </a:rPr>
              <a:t> </a:t>
            </a:r>
            <a:r>
              <a:rPr lang="fr-BE" altLang="en-US" dirty="0" err="1" smtClean="0">
                <a:cs typeface="Arial" charset="0"/>
                <a:sym typeface="Arial" charset="0"/>
              </a:rPr>
              <a:t>enkel</a:t>
            </a:r>
            <a:r>
              <a:rPr lang="fr-BE" altLang="en-US" dirty="0" smtClean="0">
                <a:cs typeface="Arial" charset="0"/>
                <a:sym typeface="Arial" charset="0"/>
              </a:rPr>
              <a:t> van </a:t>
            </a:r>
            <a:r>
              <a:rPr lang="fr-BE" altLang="en-US" dirty="0" err="1" smtClean="0">
                <a:cs typeface="Arial" charset="0"/>
                <a:sym typeface="Arial" charset="0"/>
              </a:rPr>
              <a:t>toepassing</a:t>
            </a:r>
            <a:r>
              <a:rPr lang="fr-BE" altLang="en-US" dirty="0" smtClean="0">
                <a:cs typeface="Arial" charset="0"/>
                <a:sym typeface="Arial" charset="0"/>
              </a:rPr>
              <a:t> indien het </a:t>
            </a:r>
            <a:r>
              <a:rPr lang="fr-BE" altLang="en-US" dirty="0" err="1" smtClean="0">
                <a:cs typeface="Arial" charset="0"/>
                <a:sym typeface="Arial" charset="0"/>
              </a:rPr>
              <a:t>risico</a:t>
            </a:r>
            <a:r>
              <a:rPr lang="fr-BE" altLang="en-US" dirty="0" smtClean="0">
                <a:cs typeface="Arial" charset="0"/>
                <a:sym typeface="Arial" charset="0"/>
              </a:rPr>
              <a:t> </a:t>
            </a:r>
            <a:r>
              <a:rPr lang="fr-BE" altLang="en-US" dirty="0" err="1" smtClean="0">
                <a:cs typeface="Arial" charset="0"/>
                <a:sym typeface="Arial" charset="0"/>
              </a:rPr>
              <a:t>hoog</a:t>
            </a:r>
            <a:r>
              <a:rPr lang="fr-BE" altLang="en-US" dirty="0" smtClean="0">
                <a:cs typeface="Arial" charset="0"/>
                <a:sym typeface="Arial" charset="0"/>
              </a:rPr>
              <a:t> </a:t>
            </a:r>
            <a:r>
              <a:rPr lang="fr-BE" altLang="en-US" dirty="0" err="1" smtClean="0">
                <a:cs typeface="Arial" charset="0"/>
                <a:sym typeface="Arial" charset="0"/>
              </a:rPr>
              <a:t>is</a:t>
            </a:r>
            <a:r>
              <a:rPr lang="fr-BE" altLang="en-US" dirty="0" smtClean="0">
                <a:cs typeface="Arial" charset="0"/>
                <a:sym typeface="Arial" charset="0"/>
              </a:rPr>
              <a:t> (« high </a:t>
            </a:r>
            <a:r>
              <a:rPr lang="fr-BE" altLang="en-US" dirty="0" err="1" smtClean="0">
                <a:cs typeface="Arial" charset="0"/>
                <a:sym typeface="Arial" charset="0"/>
              </a:rPr>
              <a:t>risk</a:t>
            </a:r>
            <a:r>
              <a:rPr lang="fr-BE" altLang="en-US" dirty="0" smtClean="0">
                <a:cs typeface="Arial" charset="0"/>
                <a:sym typeface="Arial" charset="0"/>
              </a:rPr>
              <a:t> »)</a:t>
            </a:r>
            <a:endParaRPr lang="en-US" altLang="en-US" dirty="0" smtClean="0">
              <a:cs typeface="Arial" charset="0"/>
              <a:sym typeface="Arial" charset="0"/>
            </a:endParaRPr>
          </a:p>
          <a:p>
            <a:endParaRPr lang="nl-NL" altLang="en-US" dirty="0" smtClean="0">
              <a:solidFill>
                <a:srgbClr val="000000"/>
              </a:solidFill>
              <a:cs typeface="Arial" charset="0"/>
              <a:sym typeface="Arial" charset="0"/>
            </a:endParaRPr>
          </a:p>
          <a:p>
            <a:pPr lvl="1"/>
            <a:endParaRPr lang="en-US" altLang="en-US" dirty="0" smtClean="0">
              <a:solidFill>
                <a:srgbClr val="000000"/>
              </a:solidFill>
              <a:cs typeface="Arial" charset="0"/>
              <a:sym typeface="Arial" charset="0"/>
            </a:endParaRPr>
          </a:p>
        </p:txBody>
      </p:sp>
      <p:sp>
        <p:nvSpPr>
          <p:cNvPr id="1638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E03D01E-B338-4DD2-A5E0-F9A2A5003F2F}" type="slidenum">
              <a:rPr lang="en-US" altLang="en-US" sz="1000" smtClean="0">
                <a:solidFill>
                  <a:srgbClr val="7F7F7F"/>
                </a:solidFill>
                <a:cs typeface="Arial" charset="0"/>
              </a:rPr>
              <a:pPr fontAlgn="base">
                <a:spcBef>
                  <a:spcPct val="0"/>
                </a:spcBef>
                <a:spcAft>
                  <a:spcPct val="0"/>
                </a:spcAft>
                <a:buFontTx/>
                <a:buNone/>
              </a:pPr>
              <a:t>36</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922114"/>
          </a:xfrm>
        </p:spPr>
        <p:txBody>
          <a:bodyPr>
            <a:noAutofit/>
          </a:bodyPr>
          <a:lstStyle/>
          <a:p>
            <a:r>
              <a:rPr lang="nl-BE" dirty="0" smtClean="0"/>
              <a:t>7.1. Risk-</a:t>
            </a:r>
            <a:r>
              <a:rPr lang="nl-BE" dirty="0" err="1" smtClean="0"/>
              <a:t>based</a:t>
            </a:r>
            <a:r>
              <a:rPr lang="nl-BE" dirty="0" smtClean="0"/>
              <a:t> approach</a:t>
            </a:r>
            <a:endParaRPr lang="en-US" dirty="0"/>
          </a:p>
        </p:txBody>
      </p:sp>
      <p:sp>
        <p:nvSpPr>
          <p:cNvPr id="3" name="Content Placeholder 2"/>
          <p:cNvSpPr>
            <a:spLocks noGrp="1"/>
          </p:cNvSpPr>
          <p:nvPr>
            <p:ph idx="1"/>
          </p:nvPr>
        </p:nvSpPr>
        <p:spPr/>
        <p:txBody>
          <a:bodyPr/>
          <a:lstStyle/>
          <a:p>
            <a:pPr marL="400050" lvl="2" indent="0">
              <a:buNone/>
            </a:pPr>
            <a:endParaRPr lang="nl-NL" altLang="en-US" sz="2400" dirty="0" smtClean="0">
              <a:solidFill>
                <a:srgbClr val="000000"/>
              </a:solidFill>
              <a:cs typeface="Arial" charset="0"/>
              <a:sym typeface="Arial" charset="0"/>
            </a:endParaRPr>
          </a:p>
          <a:p>
            <a:pPr marL="342900" lvl="1" indent="-342900">
              <a:buFont typeface="Arial" panose="020B0604020202020204" pitchFamily="34" charset="0"/>
              <a:buChar char="•"/>
            </a:pPr>
            <a:r>
              <a:rPr lang="nl-NL" altLang="en-US" sz="2400" dirty="0" smtClean="0">
                <a:solidFill>
                  <a:srgbClr val="7030A0"/>
                </a:solidFill>
                <a:cs typeface="Arial" charset="0"/>
                <a:sym typeface="Arial" charset="0"/>
              </a:rPr>
              <a:t>verantwoordelijkheid </a:t>
            </a:r>
            <a:r>
              <a:rPr lang="nl-NL" altLang="en-US" sz="2400" dirty="0">
                <a:solidFill>
                  <a:srgbClr val="7030A0"/>
                </a:solidFill>
                <a:cs typeface="Arial" charset="0"/>
                <a:sym typeface="Arial" charset="0"/>
              </a:rPr>
              <a:t>van </a:t>
            </a:r>
            <a:r>
              <a:rPr lang="nl-NL" altLang="en-US" sz="2400" dirty="0" smtClean="0">
                <a:solidFill>
                  <a:srgbClr val="7030A0"/>
                </a:solidFill>
                <a:cs typeface="Arial" charset="0"/>
                <a:sym typeface="Arial" charset="0"/>
              </a:rPr>
              <a:t>de verwerkingsverantwoordelijke</a:t>
            </a:r>
          </a:p>
          <a:p>
            <a:pPr marL="400050" lvl="2" indent="0">
              <a:buNone/>
            </a:pPr>
            <a:endParaRPr lang="nl-NL" altLang="en-US" sz="2400" dirty="0">
              <a:solidFill>
                <a:srgbClr val="000000"/>
              </a:solidFill>
              <a:cs typeface="Arial" charset="0"/>
              <a:sym typeface="Arial" charset="0"/>
            </a:endParaRPr>
          </a:p>
          <a:p>
            <a:pPr marL="742950" lvl="2" indent="-342900">
              <a:buFontTx/>
              <a:buChar char="-"/>
            </a:pPr>
            <a:r>
              <a:rPr lang="nl-BE" sz="2000" dirty="0"/>
              <a:t>r</a:t>
            </a:r>
            <a:r>
              <a:rPr lang="nl-BE" sz="2000" dirty="0" smtClean="0"/>
              <a:t>ekening </a:t>
            </a:r>
            <a:r>
              <a:rPr lang="nl-BE" sz="2000" dirty="0"/>
              <a:t>houdend met de aard, de omvang, de context en het doel van de verwerking, alsook met de qua waarschijnlijkheid en ernst </a:t>
            </a:r>
            <a:r>
              <a:rPr lang="nl-BE" sz="2000" u="sng" dirty="0"/>
              <a:t>uiteenlopende risico's</a:t>
            </a:r>
            <a:r>
              <a:rPr lang="nl-BE" sz="2000" dirty="0"/>
              <a:t> voor de rechten en vrijheden van natuurlijke personen, treft de verwerkingsverantwoordelijke </a:t>
            </a:r>
            <a:r>
              <a:rPr lang="nl-BE" sz="2000" u="sng" dirty="0"/>
              <a:t>passende technische en organisatorische maatregelen</a:t>
            </a:r>
            <a:r>
              <a:rPr lang="nl-BE" sz="2000" dirty="0"/>
              <a:t> om te waarborgen en te kunnen aantonen dat de verwerking in overeenstemming met deze verordening wordt uitgevoerd. </a:t>
            </a:r>
            <a:endParaRPr lang="nl-BE"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37</a:t>
            </a:fld>
            <a:endParaRPr lang="en-GB" dirty="0"/>
          </a:p>
        </p:txBody>
      </p:sp>
    </p:spTree>
    <p:extLst>
      <p:ext uri="{BB962C8B-B14F-4D97-AF65-F5344CB8AC3E}">
        <p14:creationId xmlns:p14="http://schemas.microsoft.com/office/powerpoint/2010/main" val="42404427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188913"/>
            <a:ext cx="8229600" cy="922337"/>
          </a:xfrm>
        </p:spPr>
        <p:txBody>
          <a:bodyPr>
            <a:noAutofit/>
          </a:bodyPr>
          <a:lstStyle/>
          <a:p>
            <a:r>
              <a:rPr lang="nl-BE" dirty="0" smtClean="0"/>
              <a:t>7.2. Privacy </a:t>
            </a:r>
            <a:r>
              <a:rPr lang="nl-BE" dirty="0" err="1" smtClean="0"/>
              <a:t>by</a:t>
            </a:r>
            <a:r>
              <a:rPr lang="nl-BE" dirty="0" smtClean="0"/>
              <a:t> design/default</a:t>
            </a:r>
            <a:endParaRPr lang="en-US" altLang="en-US" dirty="0" smtClean="0">
              <a:cs typeface="Arial" charset="0"/>
              <a:sym typeface="Arial" charset="0"/>
            </a:endParaRPr>
          </a:p>
        </p:txBody>
      </p:sp>
      <p:sp>
        <p:nvSpPr>
          <p:cNvPr id="34819" name="Rectangle 3"/>
          <p:cNvSpPr>
            <a:spLocks noGrp="1" noChangeArrowheads="1"/>
          </p:cNvSpPr>
          <p:nvPr>
            <p:ph idx="1"/>
          </p:nvPr>
        </p:nvSpPr>
        <p:spPr>
          <a:xfrm>
            <a:off x="467544" y="1556792"/>
            <a:ext cx="8229600" cy="5111750"/>
          </a:xfrm>
        </p:spPr>
        <p:txBody>
          <a:bodyPr>
            <a:normAutofit/>
          </a:bodyPr>
          <a:lstStyle/>
          <a:p>
            <a:pPr>
              <a:buFont typeface="Arial" panose="020B0604020202020204" pitchFamily="34" charset="0"/>
              <a:buChar char="•"/>
            </a:pPr>
            <a:r>
              <a:rPr lang="en-GB" altLang="en-US" dirty="0">
                <a:solidFill>
                  <a:srgbClr val="7030A0"/>
                </a:solidFill>
                <a:cs typeface="Arial" charset="0"/>
                <a:sym typeface="Arial" charset="0"/>
              </a:rPr>
              <a:t>p</a:t>
            </a:r>
            <a:r>
              <a:rPr lang="en-GB" altLang="en-US" dirty="0" smtClean="0">
                <a:solidFill>
                  <a:srgbClr val="7030A0"/>
                </a:solidFill>
                <a:cs typeface="Arial" charset="0"/>
                <a:sym typeface="Arial" charset="0"/>
              </a:rPr>
              <a:t>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design</a:t>
            </a:r>
          </a:p>
          <a:p>
            <a:pPr>
              <a:buFont typeface="Arial" panose="020B0604020202020204" pitchFamily="34" charset="0"/>
              <a:buChar char="•"/>
            </a:pPr>
            <a:endParaRPr lang="nl-BE" sz="2000" dirty="0" smtClean="0"/>
          </a:p>
          <a:p>
            <a:pPr lvl="1">
              <a:buFontTx/>
              <a:buChar char="-"/>
            </a:pPr>
            <a:r>
              <a:rPr lang="nl-BE" dirty="0"/>
              <a:t>r</a:t>
            </a:r>
            <a:r>
              <a:rPr lang="nl-BE" dirty="0" smtClean="0"/>
              <a:t>ekening </a:t>
            </a:r>
            <a:r>
              <a:rPr lang="nl-BE" dirty="0"/>
              <a:t>houdend met de stand van de techniek, de uitvoeringskosten, en de aard, de omvang, de context en het doel van de verwerking alsook met de qua waarschijnlijkheid en ernst </a:t>
            </a:r>
            <a:r>
              <a:rPr lang="nl-BE" u="sng" dirty="0"/>
              <a:t>uiteenlopende risico's</a:t>
            </a:r>
            <a:r>
              <a:rPr lang="nl-BE" dirty="0"/>
              <a:t> voor de rechten en vrijheden van natuurlijke personen welke aan de verwerking zijn verbonden, treft de verwerkingsverantwoordelijke, zowel bij de bepaling van de verwerkingsmiddelen als bij de verwerking zelf, </a:t>
            </a:r>
            <a:r>
              <a:rPr lang="nl-BE" u="sng" dirty="0"/>
              <a:t>passende technische en organisatorische </a:t>
            </a:r>
            <a:r>
              <a:rPr lang="nl-BE" u="sng" dirty="0" smtClean="0"/>
              <a:t>maatregelen</a:t>
            </a:r>
            <a:r>
              <a:rPr lang="nl-BE" dirty="0" smtClean="0"/>
              <a:t> </a:t>
            </a:r>
            <a:r>
              <a:rPr lang="nl-BE" dirty="0"/>
              <a:t>die zijn opgesteld met als doel </a:t>
            </a:r>
            <a:r>
              <a:rPr lang="nl-BE" u="sng" dirty="0"/>
              <a:t>de </a:t>
            </a:r>
            <a:r>
              <a:rPr lang="nl-BE" u="sng" dirty="0" smtClean="0"/>
              <a:t>beginselen van gegevensbescherming</a:t>
            </a:r>
            <a:r>
              <a:rPr lang="nl-BE" dirty="0" smtClean="0"/>
              <a:t>, </a:t>
            </a:r>
            <a:r>
              <a:rPr lang="nl-BE" dirty="0"/>
              <a:t>zoals minimale gegevensverwerking, </a:t>
            </a:r>
            <a:r>
              <a:rPr lang="nl-BE" u="sng" dirty="0"/>
              <a:t>op een doeltreffende manier uit te voeren </a:t>
            </a:r>
            <a:r>
              <a:rPr lang="nl-BE" dirty="0"/>
              <a:t>en de nodige waarborgen in de verwerking in te bouwen ter naleving van de voorschriften van deze verordening en ter bescherming van de rechten van de </a:t>
            </a:r>
            <a:r>
              <a:rPr lang="nl-BE" dirty="0" smtClean="0"/>
              <a:t>betrokkenen</a:t>
            </a:r>
          </a:p>
          <a:p>
            <a:pPr marL="457200" lvl="1" indent="0">
              <a:buNone/>
            </a:pPr>
            <a:endParaRPr lang="nl-BE" dirty="0" smtClean="0"/>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AEFBA4-79AE-403A-92C6-7305AAA308CC}" type="slidenum">
              <a:rPr lang="en-US" altLang="en-US" sz="1000" smtClean="0">
                <a:solidFill>
                  <a:srgbClr val="7F7F7F"/>
                </a:solidFill>
                <a:cs typeface="Arial" charset="0"/>
              </a:rPr>
              <a:pPr fontAlgn="base">
                <a:spcBef>
                  <a:spcPct val="0"/>
                </a:spcBef>
                <a:spcAft>
                  <a:spcPct val="0"/>
                </a:spcAft>
                <a:buFontTx/>
                <a:buNone/>
              </a:pPr>
              <a:t>38</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nl-BE" dirty="0" smtClean="0"/>
              <a:t>7.2. Privacy </a:t>
            </a:r>
            <a:r>
              <a:rPr lang="nl-BE" dirty="0" err="1" smtClean="0"/>
              <a:t>by</a:t>
            </a:r>
            <a:r>
              <a:rPr lang="nl-BE" dirty="0" smtClean="0"/>
              <a:t> design/default</a:t>
            </a:r>
            <a:endParaRPr lang="en-US" dirty="0"/>
          </a:p>
        </p:txBody>
      </p:sp>
      <p:sp>
        <p:nvSpPr>
          <p:cNvPr id="3" name="Content Placeholder 2"/>
          <p:cNvSpPr>
            <a:spLocks noGrp="1"/>
          </p:cNvSpPr>
          <p:nvPr>
            <p:ph idx="1"/>
          </p:nvPr>
        </p:nvSpPr>
        <p:spPr/>
        <p:txBody>
          <a:bodyPr/>
          <a:lstStyle/>
          <a:p>
            <a:pPr marL="400050" lvl="2" indent="0">
              <a:buNone/>
            </a:pPr>
            <a:endParaRPr lang="nl-BE" sz="2200" dirty="0" smtClean="0"/>
          </a:p>
          <a:p>
            <a:pPr lvl="0">
              <a:buFont typeface="Arial" panose="020B0604020202020204" pitchFamily="34" charset="0"/>
              <a:buChar char="•"/>
            </a:pPr>
            <a:r>
              <a:rPr lang="en-GB" altLang="en-US" dirty="0" smtClean="0">
                <a:solidFill>
                  <a:srgbClr val="7030A0"/>
                </a:solidFill>
                <a:cs typeface="Arial" charset="0"/>
                <a:sym typeface="Arial" charset="0"/>
              </a:rPr>
              <a:t>privacy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default</a:t>
            </a:r>
          </a:p>
          <a:p>
            <a:pPr lvl="0">
              <a:buFont typeface="Arial" panose="020B0604020202020204" pitchFamily="34" charset="0"/>
              <a:buChar char="•"/>
            </a:pPr>
            <a:endParaRPr lang="nl-BE" sz="2000" dirty="0" smtClean="0"/>
          </a:p>
          <a:p>
            <a:pPr marL="685800" lvl="2" indent="-285750">
              <a:buFontTx/>
              <a:buChar char="-"/>
            </a:pPr>
            <a:r>
              <a:rPr lang="nl-BE" sz="2000" dirty="0" smtClean="0"/>
              <a:t>de </a:t>
            </a:r>
            <a:r>
              <a:rPr lang="nl-BE" sz="2000" dirty="0"/>
              <a:t>verwerkingsverantwoordelijke treft </a:t>
            </a:r>
            <a:r>
              <a:rPr lang="nl-BE" sz="2000" u="sng" dirty="0"/>
              <a:t>passende technische en organisatorische maatregelen</a:t>
            </a:r>
            <a:r>
              <a:rPr lang="nl-BE" sz="2000" dirty="0"/>
              <a:t> om ervoor te zorgen dat in beginsel </a:t>
            </a:r>
            <a:r>
              <a:rPr lang="nl-BE" sz="2000" u="sng" dirty="0"/>
              <a:t>alleen persoonsgegevens worden verwerkt die noodzakelijk zijn </a:t>
            </a:r>
            <a:r>
              <a:rPr lang="nl-BE" sz="2000" dirty="0"/>
              <a:t>voor elk specifiek doel van de verwerking. Die verplichting geldt voor de hoeveelheid verzamelde persoonsgegevens, de mate waarin zij worden verwerkt, de periode waarin zij worden opgeslagen en de toegankelijkheid daarvan. Deze maatregelen zorgen met name ervoor dat persoonsgegevens in beginsel niet zonder menselijke tussenkomst voor een onbeperkt aantal natuurlijke personen toegankelijk worden </a:t>
            </a:r>
            <a:r>
              <a:rPr lang="nl-BE" sz="2000" dirty="0" smtClean="0"/>
              <a:t>gemaakt</a:t>
            </a:r>
          </a:p>
          <a:p>
            <a:pPr marL="400050" lvl="2"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39</a:t>
            </a:fld>
            <a:endParaRPr lang="en-GB" dirty="0"/>
          </a:p>
        </p:txBody>
      </p:sp>
    </p:spTree>
    <p:extLst>
      <p:ext uri="{BB962C8B-B14F-4D97-AF65-F5344CB8AC3E}">
        <p14:creationId xmlns:p14="http://schemas.microsoft.com/office/powerpoint/2010/main" val="3547728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cs typeface="Arial" charset="0"/>
                <a:sym typeface="Arial" charset="0"/>
              </a:rPr>
              <a:t>Structuur</a:t>
            </a:r>
            <a:endParaRPr lang="en-US" dirty="0"/>
          </a:p>
        </p:txBody>
      </p:sp>
      <p:sp>
        <p:nvSpPr>
          <p:cNvPr id="3" name="Content Placeholder 2"/>
          <p:cNvSpPr>
            <a:spLocks noGrp="1"/>
          </p:cNvSpPr>
          <p:nvPr>
            <p:ph idx="1"/>
          </p:nvPr>
        </p:nvSpPr>
        <p:spPr/>
        <p:txBody>
          <a:bodyPr>
            <a:normAutofit/>
          </a:bodyPr>
          <a:lstStyle/>
          <a:p>
            <a:pPr marL="457200" indent="-457200">
              <a:buAutoNum type="arabicPeriod" startAt="8"/>
              <a:tabLst>
                <a:tab pos="450850" algn="l"/>
              </a:tabLst>
            </a:pPr>
            <a:r>
              <a:rPr lang="fr-BE" dirty="0" err="1" smtClean="0"/>
              <a:t>functionaris</a:t>
            </a:r>
            <a:r>
              <a:rPr lang="fr-BE" dirty="0" smtClean="0"/>
              <a:t> </a:t>
            </a:r>
            <a:r>
              <a:rPr lang="fr-BE" dirty="0" err="1" smtClean="0"/>
              <a:t>voor</a:t>
            </a:r>
            <a:r>
              <a:rPr lang="fr-BE" dirty="0" smtClean="0"/>
              <a:t> </a:t>
            </a:r>
            <a:r>
              <a:rPr lang="fr-BE" dirty="0" err="1" smtClean="0"/>
              <a:t>gegevensbescherming</a:t>
            </a:r>
            <a:endParaRPr lang="fr-BE" dirty="0" smtClean="0"/>
          </a:p>
          <a:p>
            <a:pPr marL="457200" indent="-457200">
              <a:buAutoNum type="arabicPeriod" startAt="8"/>
              <a:tabLst>
                <a:tab pos="450850" algn="l"/>
              </a:tabLst>
            </a:pPr>
            <a:endParaRPr lang="fr-BE" dirty="0"/>
          </a:p>
          <a:p>
            <a:pPr marL="457200" indent="-457200">
              <a:buAutoNum type="arabicPeriod" startAt="8"/>
              <a:tabLst>
                <a:tab pos="450850" algn="l"/>
              </a:tabLst>
            </a:pPr>
            <a:r>
              <a:rPr lang="fr-BE" dirty="0"/>
              <a:t>d</a:t>
            </a:r>
            <a:r>
              <a:rPr lang="fr-BE" dirty="0" smtClean="0"/>
              <a:t>ivers</a:t>
            </a:r>
          </a:p>
          <a:p>
            <a:pPr marL="457200" indent="-457200">
              <a:buAutoNum type="arabicPeriod" startAt="8"/>
              <a:tabLst>
                <a:tab pos="450850" algn="l"/>
              </a:tabLst>
            </a:pPr>
            <a:endParaRPr lang="fr-BE" dirty="0"/>
          </a:p>
          <a:p>
            <a:pPr marL="457200" lvl="1" indent="0">
              <a:buNone/>
              <a:tabLst>
                <a:tab pos="450850" algn="l"/>
              </a:tabLst>
            </a:pPr>
            <a:r>
              <a:rPr lang="en-GB" dirty="0"/>
              <a:t>9.1. </a:t>
            </a:r>
            <a:r>
              <a:rPr lang="en-GB" dirty="0" err="1"/>
              <a:t>gebruik</a:t>
            </a:r>
            <a:r>
              <a:rPr lang="en-GB" dirty="0"/>
              <a:t> </a:t>
            </a:r>
            <a:r>
              <a:rPr lang="en-GB" dirty="0" err="1"/>
              <a:t>uniek</a:t>
            </a:r>
            <a:r>
              <a:rPr lang="en-GB" dirty="0"/>
              <a:t> </a:t>
            </a:r>
            <a:r>
              <a:rPr lang="en-GB" dirty="0" err="1" smtClean="0"/>
              <a:t>nummer</a:t>
            </a:r>
            <a:endParaRPr lang="en-GB" dirty="0"/>
          </a:p>
          <a:p>
            <a:pPr marL="457200" lvl="1" indent="0">
              <a:buNone/>
              <a:tabLst>
                <a:tab pos="450850" algn="l"/>
              </a:tabLst>
            </a:pPr>
            <a:r>
              <a:rPr lang="en-GB" dirty="0"/>
              <a:t>9.2. </a:t>
            </a:r>
            <a:r>
              <a:rPr lang="en-GB" dirty="0" err="1"/>
              <a:t>wetenschappelijke</a:t>
            </a:r>
            <a:r>
              <a:rPr lang="en-GB" dirty="0"/>
              <a:t> </a:t>
            </a:r>
            <a:r>
              <a:rPr lang="en-GB" dirty="0" err="1"/>
              <a:t>rapporten</a:t>
            </a:r>
            <a:endParaRPr lang="en-GB" dirty="0"/>
          </a:p>
          <a:p>
            <a:pPr marL="457200" lvl="1" indent="0">
              <a:buNone/>
            </a:pPr>
            <a:endParaRPr lang="fr-BE" dirty="0" smtClean="0"/>
          </a:p>
          <a:p>
            <a:pPr marL="0" indent="0">
              <a:buNone/>
            </a:pPr>
            <a:r>
              <a:rPr lang="nl-BE" dirty="0" smtClean="0"/>
              <a:t>10</a:t>
            </a:r>
            <a:r>
              <a:rPr lang="nl-BE" dirty="0"/>
              <a:t>. </a:t>
            </a:r>
            <a:r>
              <a:rPr lang="nl-BE" dirty="0" smtClean="0"/>
              <a:t>enkele </a:t>
            </a:r>
            <a:r>
              <a:rPr lang="nl-BE" dirty="0"/>
              <a:t>actiepunten voor </a:t>
            </a:r>
            <a:r>
              <a:rPr lang="nl-BE" dirty="0" err="1"/>
              <a:t>healthdata</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a:t>
            </a:fld>
            <a:endParaRPr lang="en-GB" dirty="0">
              <a:solidFill>
                <a:prstClr val="white">
                  <a:lumMod val="50000"/>
                </a:prstClr>
              </a:solidFill>
            </a:endParaRPr>
          </a:p>
        </p:txBody>
      </p:sp>
    </p:spTree>
    <p:extLst>
      <p:ext uri="{BB962C8B-B14F-4D97-AF65-F5344CB8AC3E}">
        <p14:creationId xmlns:p14="http://schemas.microsoft.com/office/powerpoint/2010/main" val="4912678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nl-BE" dirty="0" smtClean="0"/>
              <a:t>7.2. Privacy </a:t>
            </a:r>
            <a:r>
              <a:rPr lang="nl-BE" dirty="0" err="1" smtClean="0"/>
              <a:t>by</a:t>
            </a:r>
            <a:r>
              <a:rPr lang="nl-BE" dirty="0" smtClean="0"/>
              <a:t> design/default</a:t>
            </a:r>
            <a:endParaRPr lang="en-US" dirty="0"/>
          </a:p>
        </p:txBody>
      </p:sp>
      <p:sp>
        <p:nvSpPr>
          <p:cNvPr id="3" name="Content Placeholder 2"/>
          <p:cNvSpPr>
            <a:spLocks noGrp="1"/>
          </p:cNvSpPr>
          <p:nvPr>
            <p:ph idx="1"/>
          </p:nvPr>
        </p:nvSpPr>
        <p:spPr/>
        <p:txBody>
          <a:bodyPr/>
          <a:lstStyle/>
          <a:p>
            <a:pPr marL="400050" lvl="2" indent="0">
              <a:buNone/>
            </a:pPr>
            <a:endParaRPr lang="nl-BE" sz="2200" dirty="0" smtClean="0"/>
          </a:p>
          <a:p>
            <a:pPr lvl="0">
              <a:buFont typeface="Arial" panose="020B0604020202020204" pitchFamily="34" charset="0"/>
              <a:buChar char="•"/>
            </a:pPr>
            <a:r>
              <a:rPr lang="en-GB" altLang="en-US" dirty="0" smtClean="0">
                <a:solidFill>
                  <a:srgbClr val="7030A0"/>
                </a:solidFill>
                <a:cs typeface="Arial" charset="0"/>
                <a:sym typeface="Arial" charset="0"/>
              </a:rPr>
              <a:t>privacy </a:t>
            </a:r>
            <a:r>
              <a:rPr lang="en-GB" altLang="en-US" dirty="0">
                <a:solidFill>
                  <a:srgbClr val="7030A0"/>
                </a:solidFill>
                <a:cs typeface="Arial" charset="0"/>
                <a:sym typeface="Arial" charset="0"/>
              </a:rPr>
              <a:t>by </a:t>
            </a:r>
            <a:r>
              <a:rPr lang="en-GB" altLang="en-US" dirty="0" smtClean="0">
                <a:solidFill>
                  <a:srgbClr val="7030A0"/>
                </a:solidFill>
                <a:cs typeface="Arial" charset="0"/>
                <a:sym typeface="Arial" charset="0"/>
              </a:rPr>
              <a:t>design/default</a:t>
            </a:r>
          </a:p>
          <a:p>
            <a:pPr lvl="0">
              <a:buFont typeface="Arial" panose="020B0604020202020204" pitchFamily="34" charset="0"/>
              <a:buChar char="•"/>
            </a:pPr>
            <a:endParaRPr lang="nl-BE" sz="2000" dirty="0" smtClean="0"/>
          </a:p>
          <a:p>
            <a:pPr marL="685800" lvl="2" indent="-285750">
              <a:buFontTx/>
              <a:buChar char="-"/>
            </a:pPr>
            <a:r>
              <a:rPr lang="nl-NL" sz="2000" dirty="0"/>
              <a:t>maatregelen kunnen onder meer bestaan in </a:t>
            </a:r>
            <a:endParaRPr lang="nl-NL" sz="2000" dirty="0" smtClean="0"/>
          </a:p>
          <a:p>
            <a:pPr lvl="2">
              <a:defRPr/>
            </a:pPr>
            <a:r>
              <a:rPr lang="nl-NL" sz="1800" dirty="0"/>
              <a:t>het minimaliseren van de verwerking van </a:t>
            </a:r>
            <a:r>
              <a:rPr lang="nl-NL" sz="1800" dirty="0" smtClean="0"/>
              <a:t>persoonsgegevens </a:t>
            </a:r>
            <a:endParaRPr lang="nl-NL" sz="1800" dirty="0"/>
          </a:p>
          <a:p>
            <a:pPr lvl="2">
              <a:defRPr/>
            </a:pPr>
            <a:r>
              <a:rPr lang="nl-NL" sz="1800" dirty="0"/>
              <a:t>het zo spoedig mogelijk </a:t>
            </a:r>
            <a:r>
              <a:rPr lang="nl-NL" sz="1800" dirty="0" err="1"/>
              <a:t>pseudonimiseren</a:t>
            </a:r>
            <a:r>
              <a:rPr lang="nl-NL" sz="1800" dirty="0"/>
              <a:t> van persoonsgegevens, transparantie met betrekking tot de functies en de verwerking van </a:t>
            </a:r>
            <a:r>
              <a:rPr lang="nl-NL" sz="1800" dirty="0" smtClean="0"/>
              <a:t>persoonsgegevens </a:t>
            </a:r>
            <a:endParaRPr lang="nl-NL" sz="1800" dirty="0"/>
          </a:p>
          <a:p>
            <a:pPr lvl="2">
              <a:defRPr/>
            </a:pPr>
            <a:r>
              <a:rPr lang="nl-NL" sz="1800" dirty="0"/>
              <a:t>het in staat stellen van de betrokkene om controle uit te oefenen op de informatieverwerking</a:t>
            </a:r>
          </a:p>
          <a:p>
            <a:pPr lvl="2">
              <a:defRPr/>
            </a:pPr>
            <a:r>
              <a:rPr lang="nl-NL" sz="1800" dirty="0"/>
              <a:t>het in staat stellen van de verwerkingsverantwoordelijke om beveiligingskenmerken te creëren en te verbeteren</a:t>
            </a:r>
            <a:endParaRPr lang="en-US" sz="18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40</a:t>
            </a:fld>
            <a:endParaRPr lang="en-GB" dirty="0">
              <a:solidFill>
                <a:prstClr val="white">
                  <a:lumMod val="50000"/>
                </a:prstClr>
              </a:solidFill>
            </a:endParaRPr>
          </a:p>
        </p:txBody>
      </p:sp>
    </p:spTree>
    <p:extLst>
      <p:ext uri="{BB962C8B-B14F-4D97-AF65-F5344CB8AC3E}">
        <p14:creationId xmlns:p14="http://schemas.microsoft.com/office/powerpoint/2010/main" val="414030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88640"/>
            <a:ext cx="8229600" cy="922337"/>
          </a:xfrm>
        </p:spPr>
        <p:txBody>
          <a:bodyPr>
            <a:noAutofit/>
          </a:bodyPr>
          <a:lstStyle/>
          <a:p>
            <a:r>
              <a:rPr lang="nl-BE" dirty="0" smtClean="0"/>
              <a:t>7.3. Verhouding met verwerker</a:t>
            </a:r>
            <a:endParaRPr lang="en-US" altLang="en-US" dirty="0" smtClean="0">
              <a:cs typeface="Arial" charset="0"/>
              <a:sym typeface="Arial" charset="0"/>
            </a:endParaRPr>
          </a:p>
        </p:txBody>
      </p:sp>
      <p:sp>
        <p:nvSpPr>
          <p:cNvPr id="35843" name="Rectangle 3"/>
          <p:cNvSpPr>
            <a:spLocks noGrp="1" noChangeArrowheads="1"/>
          </p:cNvSpPr>
          <p:nvPr>
            <p:ph idx="1"/>
          </p:nvPr>
        </p:nvSpPr>
        <p:spPr>
          <a:xfrm>
            <a:off x="457200" y="1196975"/>
            <a:ext cx="8229600" cy="5111750"/>
          </a:xfrm>
        </p:spPr>
        <p:txBody>
          <a:bodyPr>
            <a:normAutofit/>
          </a:bodyPr>
          <a:lstStyle/>
          <a:p>
            <a:endParaRPr lang="nl-NL" altLang="en-US" sz="2800" dirty="0" smtClean="0">
              <a:solidFill>
                <a:srgbClr val="000000"/>
              </a:solidFill>
              <a:cs typeface="Arial" charset="0"/>
              <a:sym typeface="Arial" charset="0"/>
            </a:endParaRPr>
          </a:p>
          <a:p>
            <a:pPr>
              <a:buFont typeface="Arial" panose="020B0604020202020204" pitchFamily="34" charset="0"/>
              <a:buChar char="•"/>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erhouding </a:t>
            </a:r>
            <a:r>
              <a:rPr lang="nl-NL" altLang="en-US" dirty="0">
                <a:solidFill>
                  <a:srgbClr val="000000"/>
                </a:solidFill>
                <a:cs typeface="Arial" charset="0"/>
                <a:sym typeface="Arial" charset="0"/>
              </a:rPr>
              <a:t>met </a:t>
            </a:r>
            <a:r>
              <a:rPr lang="nl-NL" altLang="en-US" dirty="0" smtClean="0">
                <a:solidFill>
                  <a:srgbClr val="000000"/>
                </a:solidFill>
                <a:cs typeface="Arial" charset="0"/>
                <a:sym typeface="Arial" charset="0"/>
              </a:rPr>
              <a:t>verwerker</a:t>
            </a:r>
          </a:p>
          <a:p>
            <a:pPr marL="457200" lvl="1" indent="0">
              <a:buNone/>
            </a:pPr>
            <a:endParaRPr lang="nl-BE" dirty="0" smtClean="0"/>
          </a:p>
          <a:p>
            <a:pPr lvl="1"/>
            <a:r>
              <a:rPr lang="nl-BE" dirty="0"/>
              <a:t>j</a:t>
            </a:r>
            <a:r>
              <a:rPr lang="nl-BE" dirty="0" smtClean="0"/>
              <a:t>uiste keuze van een verwerker: wanneer </a:t>
            </a:r>
            <a:r>
              <a:rPr lang="nl-BE" dirty="0"/>
              <a:t>een verwerking namens een verwerkingsverantwoordelijke wordt verricht, doet de verwerkingsverantwoordelijke </a:t>
            </a:r>
            <a:r>
              <a:rPr lang="nl-BE" u="sng" dirty="0"/>
              <a:t>uitsluitend een beroep op verwerkers die afdoende garanties </a:t>
            </a:r>
            <a:r>
              <a:rPr lang="nl-BE" dirty="0"/>
              <a:t>met betrekking tot het toepassen van passende technische en organisatorische maatregelen </a:t>
            </a:r>
            <a:r>
              <a:rPr lang="nl-BE" u="sng" dirty="0"/>
              <a:t>bieden</a:t>
            </a:r>
            <a:r>
              <a:rPr lang="nl-BE" dirty="0"/>
              <a:t> opdat de verwerking aan de vereisten van deze verordening voldoet en de bescherming van de rechten van de betrokkene is </a:t>
            </a:r>
            <a:r>
              <a:rPr lang="nl-BE" dirty="0" smtClean="0"/>
              <a:t>gewaarborgd</a:t>
            </a:r>
          </a:p>
          <a:p>
            <a:pPr marL="457200" lvl="1" indent="0">
              <a:buNone/>
            </a:pPr>
            <a:endParaRPr lang="en-US" dirty="0"/>
          </a:p>
        </p:txBody>
      </p:sp>
      <p:sp>
        <p:nvSpPr>
          <p:cNvPr id="1843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19CBEA8-F1C0-4661-8CCA-1C1A142677A4}" type="slidenum">
              <a:rPr lang="en-US" altLang="en-US" sz="1000" smtClean="0">
                <a:solidFill>
                  <a:srgbClr val="7F7F7F"/>
                </a:solidFill>
                <a:cs typeface="Arial" charset="0"/>
              </a:rPr>
              <a:pPr fontAlgn="base">
                <a:spcBef>
                  <a:spcPct val="0"/>
                </a:spcBef>
                <a:spcAft>
                  <a:spcPct val="0"/>
                </a:spcAft>
                <a:buFontTx/>
                <a:buNone/>
              </a:pPr>
              <a:t>41</a:t>
            </a:fld>
            <a:endParaRPr lang="en-US"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7.3. Verhouding met verwerker</a:t>
            </a:r>
            <a:endParaRPr lang="en-US" dirty="0"/>
          </a:p>
        </p:txBody>
      </p:sp>
      <p:sp>
        <p:nvSpPr>
          <p:cNvPr id="3" name="Content Placeholder 2"/>
          <p:cNvSpPr>
            <a:spLocks noGrp="1"/>
          </p:cNvSpPr>
          <p:nvPr>
            <p:ph idx="1"/>
          </p:nvPr>
        </p:nvSpPr>
        <p:spPr/>
        <p:txBody>
          <a:bodyPr>
            <a:normAutofit fontScale="92500" lnSpcReduction="10000"/>
          </a:bodyPr>
          <a:lstStyle/>
          <a:p>
            <a:pPr lvl="1"/>
            <a:endParaRPr lang="nl-BE" dirty="0" smtClean="0"/>
          </a:p>
          <a:p>
            <a:pPr marL="342900" lvl="1" indent="-342900">
              <a:buFont typeface="Arial" panose="020B0604020202020204" pitchFamily="34" charset="0"/>
              <a:buChar char="•"/>
            </a:pPr>
            <a:r>
              <a:rPr lang="nl-NL" altLang="en-US" sz="2400" dirty="0">
                <a:solidFill>
                  <a:srgbClr val="000000"/>
                </a:solidFill>
                <a:cs typeface="Arial" charset="0"/>
                <a:sym typeface="Arial" charset="0"/>
              </a:rPr>
              <a:t>verhouding met </a:t>
            </a:r>
            <a:r>
              <a:rPr lang="nl-NL" altLang="en-US" sz="2400" dirty="0" smtClean="0">
                <a:solidFill>
                  <a:srgbClr val="000000"/>
                </a:solidFill>
                <a:cs typeface="Arial" charset="0"/>
                <a:sym typeface="Arial" charset="0"/>
              </a:rPr>
              <a:t>verwerker</a:t>
            </a:r>
          </a:p>
          <a:p>
            <a:pPr marL="342900" lvl="1" indent="-342900">
              <a:buFont typeface="Arial" panose="020B0604020202020204" pitchFamily="34" charset="0"/>
              <a:buChar char="•"/>
            </a:pPr>
            <a:endParaRPr lang="nl-BE" dirty="0" smtClean="0"/>
          </a:p>
          <a:p>
            <a:pPr lvl="1"/>
            <a:r>
              <a:rPr lang="nl-BE" dirty="0" smtClean="0"/>
              <a:t>verwerking </a:t>
            </a:r>
            <a:r>
              <a:rPr lang="nl-BE" dirty="0"/>
              <a:t>regelen in een overeenkomst, met onder meer volgende </a:t>
            </a:r>
            <a:r>
              <a:rPr lang="nl-BE" dirty="0" smtClean="0"/>
              <a:t>punten (</a:t>
            </a:r>
            <a:r>
              <a:rPr lang="nl-BE" sz="2200" dirty="0">
                <a:solidFill>
                  <a:srgbClr val="7030A0"/>
                </a:solidFill>
              </a:rPr>
              <a:t>ruimer dan regime WVP</a:t>
            </a:r>
            <a:r>
              <a:rPr lang="nl-BE" dirty="0" smtClean="0"/>
              <a:t>):</a:t>
            </a:r>
            <a:endParaRPr lang="nl-BE" dirty="0"/>
          </a:p>
          <a:p>
            <a:pPr lvl="2"/>
            <a:r>
              <a:rPr lang="nl-BE" sz="1800" dirty="0"/>
              <a:t>de doeleinden van de </a:t>
            </a:r>
            <a:r>
              <a:rPr lang="nl-BE" sz="1800" dirty="0" smtClean="0"/>
              <a:t>gegevensverwerking</a:t>
            </a:r>
            <a:endParaRPr lang="en-US" sz="1800" dirty="0"/>
          </a:p>
          <a:p>
            <a:pPr lvl="2"/>
            <a:r>
              <a:rPr lang="nl-BE" sz="1800" dirty="0"/>
              <a:t>het soort </a:t>
            </a:r>
            <a:r>
              <a:rPr lang="nl-BE" sz="1800" dirty="0" smtClean="0"/>
              <a:t>persoonsgegevens</a:t>
            </a:r>
            <a:endParaRPr lang="nl-BE" sz="1800" dirty="0"/>
          </a:p>
          <a:p>
            <a:pPr lvl="2"/>
            <a:r>
              <a:rPr lang="nl-BE" sz="1800" dirty="0"/>
              <a:t>de categorieën van </a:t>
            </a:r>
            <a:r>
              <a:rPr lang="nl-BE" sz="1800" dirty="0" smtClean="0"/>
              <a:t>betrokkenen</a:t>
            </a:r>
            <a:endParaRPr lang="nl-BE" sz="1800" dirty="0"/>
          </a:p>
          <a:p>
            <a:pPr lvl="2"/>
            <a:r>
              <a:rPr lang="nl-BE" sz="1800" dirty="0"/>
              <a:t>het passend beveiligen van de </a:t>
            </a:r>
            <a:r>
              <a:rPr lang="nl-BE" sz="1800" dirty="0" smtClean="0"/>
              <a:t>gegevens</a:t>
            </a:r>
            <a:endParaRPr lang="nl-BE" sz="1800" dirty="0"/>
          </a:p>
          <a:p>
            <a:pPr lvl="2"/>
            <a:r>
              <a:rPr lang="nl-BE" sz="1800" dirty="0"/>
              <a:t>het uitvoeren van </a:t>
            </a:r>
            <a:r>
              <a:rPr lang="nl-BE" sz="1800" dirty="0" smtClean="0"/>
              <a:t>audits</a:t>
            </a:r>
            <a:endParaRPr lang="nl-BE" sz="1800" dirty="0"/>
          </a:p>
          <a:p>
            <a:pPr lvl="2"/>
            <a:r>
              <a:rPr lang="nl-BE" sz="1800" dirty="0"/>
              <a:t>het na afloop vernietigen of </a:t>
            </a:r>
            <a:r>
              <a:rPr lang="nl-BE" sz="1800" dirty="0" err="1"/>
              <a:t>terugleveren</a:t>
            </a:r>
            <a:r>
              <a:rPr lang="nl-BE" sz="1800" dirty="0"/>
              <a:t> van de gegevens aan de </a:t>
            </a:r>
            <a:r>
              <a:rPr lang="nl-BE" sz="1800" dirty="0" smtClean="0"/>
              <a:t>verantwoordelijke</a:t>
            </a:r>
            <a:endParaRPr lang="nl-BE" sz="1800" dirty="0"/>
          </a:p>
          <a:p>
            <a:pPr marL="914400" lvl="2" indent="0">
              <a:buNone/>
            </a:pPr>
            <a:endParaRPr lang="nl-BE" dirty="0"/>
          </a:p>
          <a:p>
            <a:pPr lvl="1"/>
            <a:r>
              <a:rPr lang="nl-BE" dirty="0">
                <a:solidFill>
                  <a:srgbClr val="7030A0"/>
                </a:solidFill>
              </a:rPr>
              <a:t>d</a:t>
            </a:r>
            <a:r>
              <a:rPr lang="nl-BE" dirty="0" smtClean="0">
                <a:solidFill>
                  <a:srgbClr val="7030A0"/>
                </a:solidFill>
              </a:rPr>
              <a:t>e verwerkingsverantwoordelijke moet de controle bewaren en de verwerker neemt geen andere verwerker in dienst zonder voorafgaande specifieke of algemene schriftelijke toestemming van de verwerkingsverantwoordelijke (belangrijk in </a:t>
            </a:r>
            <a:r>
              <a:rPr lang="nl-BE" dirty="0" err="1" smtClean="0">
                <a:solidFill>
                  <a:srgbClr val="7030A0"/>
                </a:solidFill>
              </a:rPr>
              <a:t>cloud</a:t>
            </a:r>
            <a:r>
              <a:rPr lang="nl-BE" dirty="0" smtClean="0">
                <a:solidFill>
                  <a:srgbClr val="7030A0"/>
                </a:solidFill>
              </a:rPr>
              <a:t>-omgevingen)</a:t>
            </a:r>
            <a:endParaRPr lang="en-US" dirty="0" smtClean="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42</a:t>
            </a:fld>
            <a:endParaRPr lang="en-GB" dirty="0"/>
          </a:p>
        </p:txBody>
      </p:sp>
    </p:spTree>
    <p:extLst>
      <p:ext uri="{BB962C8B-B14F-4D97-AF65-F5344CB8AC3E}">
        <p14:creationId xmlns:p14="http://schemas.microsoft.com/office/powerpoint/2010/main" val="29675919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7.4. Beveiliging</a:t>
            </a:r>
            <a:endParaRPr lang="en-US" dirty="0"/>
          </a:p>
        </p:txBody>
      </p:sp>
      <p:sp>
        <p:nvSpPr>
          <p:cNvPr id="3" name="Content Placeholder 2"/>
          <p:cNvSpPr>
            <a:spLocks noGrp="1"/>
          </p:cNvSpPr>
          <p:nvPr>
            <p:ph idx="1"/>
          </p:nvPr>
        </p:nvSpPr>
        <p:spPr/>
        <p:txBody>
          <a:bodyPr>
            <a:normAutofit/>
          </a:bodyPr>
          <a:lstStyle/>
          <a:p>
            <a:endParaRPr lang="nl-BE" dirty="0" smtClean="0"/>
          </a:p>
          <a:p>
            <a:r>
              <a:rPr lang="nl-BE" dirty="0"/>
              <a:t>b</a:t>
            </a:r>
            <a:r>
              <a:rPr lang="nl-BE" dirty="0" smtClean="0"/>
              <a:t>eveiliging</a:t>
            </a:r>
          </a:p>
          <a:p>
            <a:endParaRPr lang="nl-BE" dirty="0" smtClean="0"/>
          </a:p>
          <a:p>
            <a:pPr lvl="1"/>
            <a:r>
              <a:rPr lang="nl-BE" dirty="0" smtClean="0"/>
              <a:t>rekening </a:t>
            </a:r>
            <a:r>
              <a:rPr lang="nl-BE" dirty="0"/>
              <a:t>houdend met de stand van de techniek, de uitvoeringskosten, alsook met de aard, de omvang, de context en de verwerkingsdoeleinden en de qua waarschijnlijkheid en ernst </a:t>
            </a:r>
            <a:r>
              <a:rPr lang="nl-BE" u="sng" dirty="0"/>
              <a:t>uiteenlopende risico's </a:t>
            </a:r>
            <a:r>
              <a:rPr lang="nl-BE" dirty="0"/>
              <a:t>voor de rechten en vrijheden van personen, treffen de verwerkingsverantwoordelijke en de verwerker </a:t>
            </a:r>
            <a:r>
              <a:rPr lang="nl-BE" u="sng" dirty="0"/>
              <a:t>passende technische en organisatorische maatregelen</a:t>
            </a:r>
            <a:r>
              <a:rPr lang="nl-BE" dirty="0"/>
              <a:t> om een op het risico afgestemd </a:t>
            </a:r>
            <a:r>
              <a:rPr lang="nl-BE" u="sng" dirty="0"/>
              <a:t>beveiligingsniveau te </a:t>
            </a:r>
            <a:r>
              <a:rPr lang="nl-BE" u="sng" dirty="0" smtClean="0"/>
              <a:t>waarborgen</a:t>
            </a:r>
            <a:endParaRPr lang="nl-BE"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43</a:t>
            </a:fld>
            <a:endParaRPr lang="en-GB" dirty="0"/>
          </a:p>
        </p:txBody>
      </p:sp>
    </p:spTree>
    <p:extLst>
      <p:ext uri="{BB962C8B-B14F-4D97-AF65-F5344CB8AC3E}">
        <p14:creationId xmlns:p14="http://schemas.microsoft.com/office/powerpoint/2010/main" val="345731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BE" dirty="0" smtClean="0"/>
              <a:t>7.4. Beveiliging</a:t>
            </a:r>
            <a:endParaRPr lang="en-US" dirty="0"/>
          </a:p>
        </p:txBody>
      </p:sp>
      <p:sp>
        <p:nvSpPr>
          <p:cNvPr id="3" name="Content Placeholder 2"/>
          <p:cNvSpPr>
            <a:spLocks noGrp="1"/>
          </p:cNvSpPr>
          <p:nvPr>
            <p:ph idx="1"/>
          </p:nvPr>
        </p:nvSpPr>
        <p:spPr/>
        <p:txBody>
          <a:bodyPr>
            <a:normAutofit fontScale="77500" lnSpcReduction="20000"/>
          </a:bodyPr>
          <a:lstStyle/>
          <a:p>
            <a:pPr marL="914400" lvl="2" indent="0">
              <a:buNone/>
            </a:pPr>
            <a:endParaRPr lang="nl-NL" sz="1700" dirty="0" smtClean="0"/>
          </a:p>
          <a:p>
            <a:r>
              <a:rPr lang="nl-NL" dirty="0"/>
              <a:t>m</a:t>
            </a:r>
            <a:r>
              <a:rPr lang="nl-NL" dirty="0" smtClean="0"/>
              <a:t>aatregelen kunnen, </a:t>
            </a:r>
            <a:r>
              <a:rPr lang="nl-NL" u="sng" dirty="0" smtClean="0"/>
              <a:t>waar passend</a:t>
            </a:r>
            <a:r>
              <a:rPr lang="nl-NL" dirty="0" smtClean="0"/>
              <a:t>, onder meer het volgende omvatten:</a:t>
            </a:r>
          </a:p>
          <a:p>
            <a:endParaRPr lang="nl-NL" sz="2000" dirty="0" smtClean="0"/>
          </a:p>
          <a:p>
            <a:pPr lvl="1"/>
            <a:r>
              <a:rPr lang="nl-NL" dirty="0" smtClean="0"/>
              <a:t>de </a:t>
            </a:r>
            <a:r>
              <a:rPr lang="nl-NL" dirty="0" err="1"/>
              <a:t>pseudonimisering</a:t>
            </a:r>
            <a:r>
              <a:rPr lang="nl-NL" dirty="0"/>
              <a:t>  </a:t>
            </a:r>
            <a:r>
              <a:rPr lang="nl-NL" dirty="0" smtClean="0"/>
              <a:t>(verwerken </a:t>
            </a:r>
            <a:r>
              <a:rPr lang="nl-NL" dirty="0"/>
              <a:t>van persoonsgegevens op zodanige wijze dat de persoonsgegevens niet meer aan een specifieke betrokkene kunnen worden gekoppeld zonder dat er aanvullende gegevens worden gebruikt, mits deze aanvullende gegevens apart worden bewaard en technische en organisatorische maatregelen worden genomen om ervoor te zorgen dat de persoonsgegevens niet aan een geïdentificeerde of identificeerbare natuurlijke persoon worden </a:t>
            </a:r>
            <a:r>
              <a:rPr lang="nl-NL" dirty="0" smtClean="0"/>
              <a:t>gekoppeld) en </a:t>
            </a:r>
            <a:r>
              <a:rPr lang="nl-NL" dirty="0"/>
              <a:t>versleuteling van </a:t>
            </a:r>
            <a:r>
              <a:rPr lang="nl-NL" dirty="0" smtClean="0"/>
              <a:t>persoonsgegevens  </a:t>
            </a:r>
          </a:p>
          <a:p>
            <a:pPr lvl="1"/>
            <a:endParaRPr lang="nl-NL" dirty="0"/>
          </a:p>
          <a:p>
            <a:pPr lvl="1"/>
            <a:r>
              <a:rPr lang="nl-NL" dirty="0"/>
              <a:t>het vermogen om op permanente basis de vertrouwelijkheid, integriteit, beschikbaarheid en veerkracht van de verwerkingssystemen en diensten te </a:t>
            </a:r>
            <a:r>
              <a:rPr lang="nl-NL" dirty="0" smtClean="0"/>
              <a:t>garanderen </a:t>
            </a:r>
          </a:p>
          <a:p>
            <a:pPr lvl="1"/>
            <a:endParaRPr lang="nl-NL" dirty="0"/>
          </a:p>
          <a:p>
            <a:pPr lvl="1"/>
            <a:r>
              <a:rPr lang="nl-NL" dirty="0"/>
              <a:t>het vermogen om bij een fysiek of technisch incident de beschikbaarheid van en de toegang tot de persoonsgegevens tijdig te </a:t>
            </a:r>
            <a:r>
              <a:rPr lang="nl-NL" dirty="0" smtClean="0"/>
              <a:t>herstellen </a:t>
            </a:r>
          </a:p>
          <a:p>
            <a:pPr lvl="1"/>
            <a:endParaRPr lang="nl-NL" dirty="0"/>
          </a:p>
          <a:p>
            <a:pPr lvl="1"/>
            <a:r>
              <a:rPr lang="nl-NL" dirty="0"/>
              <a:t>een procedure voor het op gezette tijdstippen testen, beoordelen en evalueren van de doeltreffendheid van de technische en organisatorische maatregelen ter beveiliging van de </a:t>
            </a:r>
            <a:r>
              <a:rPr lang="nl-NL" dirty="0" smtClean="0"/>
              <a:t>verwerking</a:t>
            </a:r>
          </a:p>
          <a:p>
            <a:pPr lvl="1"/>
            <a:endParaRPr lang="en-US" dirty="0"/>
          </a:p>
          <a:p>
            <a:r>
              <a:rPr lang="en-US" dirty="0" err="1"/>
              <a:t>z</a:t>
            </a:r>
            <a:r>
              <a:rPr lang="en-US" dirty="0" err="1" smtClean="0"/>
              <a:t>ie</a:t>
            </a:r>
            <a:r>
              <a:rPr lang="en-US" dirty="0" smtClean="0"/>
              <a:t> </a:t>
            </a:r>
            <a:r>
              <a:rPr lang="en-US" dirty="0" err="1" smtClean="0"/>
              <a:t>richtlijnen</a:t>
            </a:r>
            <a:r>
              <a:rPr lang="en-US" dirty="0" smtClean="0"/>
              <a:t> </a:t>
            </a:r>
            <a:r>
              <a:rPr lang="en-US" dirty="0" err="1"/>
              <a:t>en</a:t>
            </a:r>
            <a:r>
              <a:rPr lang="en-US" dirty="0"/>
              <a:t> </a:t>
            </a:r>
            <a:r>
              <a:rPr lang="en-US" dirty="0" err="1" smtClean="0"/>
              <a:t>referentiemaatregelen</a:t>
            </a:r>
            <a:r>
              <a:rPr lang="en-US" dirty="0" smtClean="0"/>
              <a:t> CBPL</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44</a:t>
            </a:fld>
            <a:endParaRPr lang="en-GB" dirty="0"/>
          </a:p>
        </p:txBody>
      </p:sp>
    </p:spTree>
    <p:extLst>
      <p:ext uri="{BB962C8B-B14F-4D97-AF65-F5344CB8AC3E}">
        <p14:creationId xmlns:p14="http://schemas.microsoft.com/office/powerpoint/2010/main" val="23647480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BE" dirty="0" smtClean="0"/>
              <a:t>7.5. Documentatie</a:t>
            </a:r>
            <a:endParaRPr lang="en-US" dirty="0"/>
          </a:p>
        </p:txBody>
      </p:sp>
      <p:sp>
        <p:nvSpPr>
          <p:cNvPr id="3" name="Content Placeholder 2"/>
          <p:cNvSpPr>
            <a:spLocks noGrp="1"/>
          </p:cNvSpPr>
          <p:nvPr>
            <p:ph idx="1"/>
          </p:nvPr>
        </p:nvSpPr>
        <p:spPr>
          <a:xfrm>
            <a:off x="467544" y="1484784"/>
            <a:ext cx="8229600" cy="5112568"/>
          </a:xfrm>
        </p:spPr>
        <p:txBody>
          <a:bodyPr>
            <a:normAutofit/>
          </a:bodyPr>
          <a:lstStyle/>
          <a:p>
            <a:pPr>
              <a:lnSpc>
                <a:spcPct val="80000"/>
              </a:lnSpc>
            </a:pPr>
            <a:r>
              <a:rPr lang="nl-NL" altLang="en-US" dirty="0">
                <a:cs typeface="Arial" charset="0"/>
                <a:sym typeface="Arial" charset="0"/>
              </a:rPr>
              <a:t>d</a:t>
            </a:r>
            <a:r>
              <a:rPr lang="nl-NL" altLang="en-US" dirty="0" smtClean="0">
                <a:cs typeface="Arial" charset="0"/>
                <a:sym typeface="Arial" charset="0"/>
              </a:rPr>
              <a:t>ocumentatie </a:t>
            </a:r>
            <a:r>
              <a:rPr lang="nl-NL" altLang="en-US" dirty="0">
                <a:cs typeface="Arial" charset="0"/>
                <a:sym typeface="Arial" charset="0"/>
              </a:rPr>
              <a:t>– </a:t>
            </a:r>
            <a:r>
              <a:rPr lang="nl-NL" altLang="en-US" dirty="0">
                <a:solidFill>
                  <a:srgbClr val="7030A0"/>
                </a:solidFill>
                <a:cs typeface="Arial" charset="0"/>
                <a:sym typeface="Arial" charset="0"/>
              </a:rPr>
              <a:t>register van </a:t>
            </a:r>
            <a:r>
              <a:rPr lang="nl-NL" altLang="en-US" dirty="0" smtClean="0">
                <a:solidFill>
                  <a:srgbClr val="7030A0"/>
                </a:solidFill>
                <a:cs typeface="Arial" charset="0"/>
                <a:sym typeface="Arial" charset="0"/>
              </a:rPr>
              <a:t>verwerkingsactiviteiten</a:t>
            </a:r>
          </a:p>
          <a:p>
            <a:pPr>
              <a:lnSpc>
                <a:spcPct val="80000"/>
              </a:lnSpc>
            </a:pPr>
            <a:endParaRPr lang="nl-NL" altLang="en-US" dirty="0" smtClean="0">
              <a:cs typeface="Arial" charset="0"/>
              <a:sym typeface="Arial" charset="0"/>
            </a:endParaRPr>
          </a:p>
          <a:p>
            <a:pPr lvl="1"/>
            <a:r>
              <a:rPr lang="nl-BE" dirty="0"/>
              <a:t>z</a:t>
            </a:r>
            <a:r>
              <a:rPr lang="nl-BE" dirty="0" smtClean="0"/>
              <a:t>owel </a:t>
            </a:r>
            <a:r>
              <a:rPr lang="nl-BE" dirty="0"/>
              <a:t>de verantwoordelijke als de verwerker dient verplicht een schriftelijk (of elektronisch) register bij te houden, waarin alle activiteiten worden omschreven waarbij persoonsgegevens worden verwerkt. In een register dient onder andere het volgende opgenomen te worden:</a:t>
            </a:r>
          </a:p>
          <a:p>
            <a:pPr lvl="2"/>
            <a:r>
              <a:rPr lang="nl-BE" sz="1800" dirty="0" smtClean="0"/>
              <a:t>contactgegevens</a:t>
            </a:r>
            <a:endParaRPr lang="en-US" sz="1800" dirty="0"/>
          </a:p>
          <a:p>
            <a:pPr lvl="2"/>
            <a:r>
              <a:rPr lang="nl-BE" sz="1800" dirty="0"/>
              <a:t>de doeleinden van de </a:t>
            </a:r>
            <a:r>
              <a:rPr lang="nl-BE" sz="1800" dirty="0" smtClean="0"/>
              <a:t>gegevensverwerking</a:t>
            </a:r>
            <a:endParaRPr lang="en-US" sz="1800" dirty="0"/>
          </a:p>
          <a:p>
            <a:pPr lvl="2"/>
            <a:r>
              <a:rPr lang="nl-BE" sz="1800" dirty="0"/>
              <a:t>een beschrijving van de categorieën van betrokkenen en van de categorieën van </a:t>
            </a:r>
            <a:r>
              <a:rPr lang="nl-BE" sz="1800" dirty="0" smtClean="0"/>
              <a:t>persoonsgegevens</a:t>
            </a:r>
            <a:endParaRPr lang="en-US" sz="1800" dirty="0"/>
          </a:p>
          <a:p>
            <a:pPr lvl="2"/>
            <a:r>
              <a:rPr lang="nl-BE" sz="1800" dirty="0"/>
              <a:t>de categorieën van ontvangers van de </a:t>
            </a:r>
            <a:r>
              <a:rPr lang="nl-BE" sz="1800" dirty="0" smtClean="0"/>
              <a:t>gegevens</a:t>
            </a:r>
            <a:endParaRPr lang="en-US" sz="1800" dirty="0"/>
          </a:p>
          <a:p>
            <a:pPr lvl="2"/>
            <a:r>
              <a:rPr lang="nl-BE" sz="1800" dirty="0"/>
              <a:t>indien mogelijk de beoogde </a:t>
            </a:r>
            <a:r>
              <a:rPr lang="nl-BE" sz="1800" dirty="0" smtClean="0"/>
              <a:t>bewaartermijnen</a:t>
            </a:r>
            <a:endParaRPr lang="en-US" sz="1800" dirty="0"/>
          </a:p>
          <a:p>
            <a:pPr lvl="2"/>
            <a:r>
              <a:rPr lang="nl-BE" sz="1800" dirty="0"/>
              <a:t>indien mogelijk een beschrijving van de </a:t>
            </a:r>
            <a:r>
              <a:rPr lang="nl-BE" sz="1800" dirty="0" smtClean="0"/>
              <a:t>beveiligingsmaatregelen</a:t>
            </a:r>
            <a:endParaRPr lang="nl-BE" sz="1800"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45</a:t>
            </a:fld>
            <a:endParaRPr lang="en-GB" dirty="0"/>
          </a:p>
        </p:txBody>
      </p:sp>
    </p:spTree>
    <p:extLst>
      <p:ext uri="{BB962C8B-B14F-4D97-AF65-F5344CB8AC3E}">
        <p14:creationId xmlns:p14="http://schemas.microsoft.com/office/powerpoint/2010/main" val="24180158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7.5. Documentatie</a:t>
            </a:r>
            <a:endParaRPr lang="en-US" dirty="0"/>
          </a:p>
        </p:txBody>
      </p:sp>
      <p:sp>
        <p:nvSpPr>
          <p:cNvPr id="3" name="Content Placeholder 2"/>
          <p:cNvSpPr>
            <a:spLocks noGrp="1"/>
          </p:cNvSpPr>
          <p:nvPr>
            <p:ph idx="1"/>
          </p:nvPr>
        </p:nvSpPr>
        <p:spPr/>
        <p:txBody>
          <a:bodyPr/>
          <a:lstStyle/>
          <a:p>
            <a:endParaRPr lang="nl-NL" dirty="0" smtClean="0"/>
          </a:p>
          <a:p>
            <a:r>
              <a:rPr lang="nl-NL" altLang="en-US" dirty="0">
                <a:cs typeface="Arial" charset="0"/>
                <a:sym typeface="Arial" charset="0"/>
              </a:rPr>
              <a:t>documentatie – </a:t>
            </a:r>
            <a:r>
              <a:rPr lang="nl-NL" altLang="en-US" dirty="0">
                <a:solidFill>
                  <a:srgbClr val="7030A0"/>
                </a:solidFill>
                <a:cs typeface="Arial" charset="0"/>
                <a:sym typeface="Arial" charset="0"/>
              </a:rPr>
              <a:t>register van </a:t>
            </a:r>
            <a:r>
              <a:rPr lang="nl-NL" altLang="en-US" dirty="0" smtClean="0">
                <a:solidFill>
                  <a:srgbClr val="7030A0"/>
                </a:solidFill>
                <a:cs typeface="Arial" charset="0"/>
                <a:sym typeface="Arial" charset="0"/>
              </a:rPr>
              <a:t>verwerkingsactiviteiten</a:t>
            </a:r>
          </a:p>
          <a:p>
            <a:endParaRPr lang="nl-NL" dirty="0"/>
          </a:p>
          <a:p>
            <a:pPr lvl="1"/>
            <a:r>
              <a:rPr lang="nl-NL" dirty="0"/>
              <a:t>d</a:t>
            </a:r>
            <a:r>
              <a:rPr lang="nl-NL" dirty="0" smtClean="0"/>
              <a:t>esgevraagd </a:t>
            </a:r>
            <a:r>
              <a:rPr lang="nl-NL" dirty="0"/>
              <a:t>wordt het register ter beschikking gesteld van de toezichthoudende </a:t>
            </a:r>
            <a:r>
              <a:rPr lang="nl-NL" dirty="0" smtClean="0"/>
              <a:t>autoriteit</a:t>
            </a:r>
          </a:p>
          <a:p>
            <a:pPr marL="457200" lvl="1" indent="0">
              <a:buNone/>
            </a:pPr>
            <a:endParaRPr lang="nl-NL" dirty="0"/>
          </a:p>
          <a:p>
            <a:pPr lvl="1"/>
            <a:r>
              <a:rPr lang="nl-BE" dirty="0" smtClean="0"/>
              <a:t>dit </a:t>
            </a:r>
            <a:r>
              <a:rPr lang="nl-BE" dirty="0"/>
              <a:t>register is niet verplicht voor organisaties met minder dan 250 medewerkers, </a:t>
            </a:r>
            <a:r>
              <a:rPr lang="nl-BE" u="sng" dirty="0"/>
              <a:t>tenzij</a:t>
            </a:r>
            <a:r>
              <a:rPr lang="nl-BE" dirty="0"/>
              <a:t> het waarschijnlijk is dat </a:t>
            </a:r>
            <a:r>
              <a:rPr lang="nl-BE" u="sng" dirty="0"/>
              <a:t>de verwerking</a:t>
            </a:r>
            <a:r>
              <a:rPr lang="nl-BE" dirty="0"/>
              <a:t> die zij verrichten </a:t>
            </a:r>
            <a:r>
              <a:rPr lang="nl-BE" u="sng" dirty="0"/>
              <a:t>een risico inhoudt</a:t>
            </a:r>
            <a:r>
              <a:rPr lang="nl-BE" dirty="0"/>
              <a:t> voor de rechten en vrijheden van de betrokkenen, </a:t>
            </a:r>
            <a:r>
              <a:rPr lang="nl-BE" u="sng" dirty="0"/>
              <a:t>niet incidenteel</a:t>
            </a:r>
            <a:r>
              <a:rPr lang="nl-BE" dirty="0"/>
              <a:t> is of “</a:t>
            </a:r>
            <a:r>
              <a:rPr lang="nl-BE" u="sng" dirty="0"/>
              <a:t>gevoelige</a:t>
            </a:r>
            <a:r>
              <a:rPr lang="nl-BE" dirty="0"/>
              <a:t>” gegevens </a:t>
            </a:r>
            <a:r>
              <a:rPr lang="nl-BE" dirty="0" smtClean="0"/>
              <a:t>betreft</a:t>
            </a:r>
          </a:p>
          <a:p>
            <a:pPr lvl="1"/>
            <a:endParaRPr lang="nl-BE" dirty="0"/>
          </a:p>
          <a:p>
            <a:r>
              <a:rPr lang="nl-BE" dirty="0">
                <a:solidFill>
                  <a:srgbClr val="7030A0"/>
                </a:solidFill>
              </a:rPr>
              <a:t>voorafgaande aangifteverplichting wordt </a:t>
            </a:r>
            <a:r>
              <a:rPr lang="nl-BE" dirty="0" smtClean="0">
                <a:solidFill>
                  <a:srgbClr val="7030A0"/>
                </a:solidFill>
              </a:rPr>
              <a:t>opgeheven</a:t>
            </a:r>
            <a:endParaRPr lang="en-US" dirty="0">
              <a:solidFill>
                <a:srgbClr val="7030A0"/>
              </a:solidFill>
            </a:endParaRPr>
          </a:p>
          <a:p>
            <a:pPr marL="0" indent="0">
              <a:buNone/>
            </a:pPr>
            <a:endParaRPr lang="en-US" dirty="0">
              <a:cs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46</a:t>
            </a:fld>
            <a:endParaRPr lang="en-GB" dirty="0"/>
          </a:p>
        </p:txBody>
      </p:sp>
    </p:spTree>
    <p:extLst>
      <p:ext uri="{BB962C8B-B14F-4D97-AF65-F5344CB8AC3E}">
        <p14:creationId xmlns:p14="http://schemas.microsoft.com/office/powerpoint/2010/main" val="11416322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22114"/>
          </a:xfrm>
        </p:spPr>
        <p:txBody>
          <a:bodyPr>
            <a:noAutofit/>
          </a:bodyPr>
          <a:lstStyle/>
          <a:p>
            <a:r>
              <a:rPr lang="nl-BE" dirty="0" smtClean="0"/>
              <a:t>7.6. Kennisgeving veiligheidsincidenten</a:t>
            </a:r>
            <a:endParaRPr lang="en-US" dirty="0"/>
          </a:p>
        </p:txBody>
      </p:sp>
      <p:sp>
        <p:nvSpPr>
          <p:cNvPr id="3" name="Content Placeholder 2"/>
          <p:cNvSpPr>
            <a:spLocks noGrp="1"/>
          </p:cNvSpPr>
          <p:nvPr>
            <p:ph idx="1"/>
          </p:nvPr>
        </p:nvSpPr>
        <p:spPr/>
        <p:txBody>
          <a:bodyPr>
            <a:normAutofit lnSpcReduction="10000"/>
          </a:bodyPr>
          <a:lstStyle/>
          <a:p>
            <a:pPr lvl="1">
              <a:lnSpc>
                <a:spcPct val="80000"/>
              </a:lnSpc>
            </a:pPr>
            <a:endParaRPr lang="nl-NL" altLang="en-US" sz="1800" dirty="0" smtClean="0">
              <a:cs typeface="Arial" charset="0"/>
              <a:sym typeface="Arial" charset="0"/>
            </a:endParaRPr>
          </a:p>
          <a:p>
            <a:pPr lvl="1">
              <a:lnSpc>
                <a:spcPct val="80000"/>
              </a:lnSpc>
            </a:pPr>
            <a:endParaRPr lang="nl-NL" altLang="en-US" sz="1800" dirty="0">
              <a:cs typeface="Arial" charset="0"/>
              <a:sym typeface="Arial" charset="0"/>
            </a:endParaRPr>
          </a:p>
          <a:p>
            <a:pPr>
              <a:lnSpc>
                <a:spcPct val="80000"/>
              </a:lnSpc>
            </a:pPr>
            <a:r>
              <a:rPr lang="nl-NL" altLang="en-US" dirty="0" smtClean="0">
                <a:solidFill>
                  <a:srgbClr val="7030A0"/>
                </a:solidFill>
                <a:cs typeface="Arial" charset="0"/>
                <a:sym typeface="Arial" charset="0"/>
              </a:rPr>
              <a:t>kennisgeving veiligheidsincidenten</a:t>
            </a:r>
            <a:endParaRPr lang="nl-NL" altLang="en-US" dirty="0">
              <a:solidFill>
                <a:srgbClr val="7030A0"/>
              </a:solidFill>
              <a:cs typeface="Arial" charset="0"/>
              <a:sym typeface="Arial" charset="0"/>
            </a:endParaRPr>
          </a:p>
          <a:p>
            <a:pPr marL="0" indent="0">
              <a:lnSpc>
                <a:spcPct val="80000"/>
              </a:lnSpc>
              <a:buNone/>
            </a:pPr>
            <a:endParaRPr lang="nl-NL" altLang="en-US" sz="2200" dirty="0">
              <a:cs typeface="Arial" charset="0"/>
              <a:sym typeface="Arial" charset="0"/>
            </a:endParaRPr>
          </a:p>
          <a:p>
            <a:pPr lvl="1"/>
            <a:r>
              <a:rPr lang="nl-BE" dirty="0"/>
              <a:t>indien een inbreuk in verband met persoonsgegevens heeft plaatsgevonden, meldt de verwerkingsverantwoordelijke deze zonder onredelijke vertraging en, indien mogelijk, </a:t>
            </a:r>
            <a:r>
              <a:rPr lang="nl-BE" u="sng" dirty="0"/>
              <a:t>uiterlijk 72 uur nadat hij er kennis van heeft genomen</a:t>
            </a:r>
            <a:r>
              <a:rPr lang="nl-BE" dirty="0"/>
              <a:t>, </a:t>
            </a:r>
            <a:r>
              <a:rPr lang="nl-BE" u="sng" dirty="0"/>
              <a:t>aan de bevoegde toezichthoudende autoriteit</a:t>
            </a:r>
            <a:r>
              <a:rPr lang="nl-BE" dirty="0"/>
              <a:t>, </a:t>
            </a:r>
            <a:r>
              <a:rPr lang="nl-BE" u="sng" dirty="0"/>
              <a:t>tenzij het niet waarschijnlijk is dat de inbreuk</a:t>
            </a:r>
            <a:r>
              <a:rPr lang="nl-BE" dirty="0"/>
              <a:t> in verband met persoonsgegevens </a:t>
            </a:r>
            <a:r>
              <a:rPr lang="nl-BE" u="sng" dirty="0"/>
              <a:t>een risico inhoudt</a:t>
            </a:r>
            <a:r>
              <a:rPr lang="nl-BE" dirty="0"/>
              <a:t> voor de rechten en vrijheden van natuurlijke </a:t>
            </a:r>
            <a:r>
              <a:rPr lang="nl-BE" dirty="0" smtClean="0"/>
              <a:t>personen</a:t>
            </a:r>
            <a:endParaRPr lang="nl-BE" dirty="0"/>
          </a:p>
          <a:p>
            <a:pPr lvl="1"/>
            <a:endParaRPr lang="en-US" dirty="0"/>
          </a:p>
          <a:p>
            <a:pPr lvl="1"/>
            <a:r>
              <a:rPr lang="nl-BE" dirty="0"/>
              <a:t>indien een inbreuk in verband met persoonsgegevens </a:t>
            </a:r>
            <a:r>
              <a:rPr lang="nl-BE" u="sng" dirty="0"/>
              <a:t>waarschijnlijk een hoog risico inhoudt</a:t>
            </a:r>
            <a:r>
              <a:rPr lang="nl-BE" dirty="0"/>
              <a:t> voor de rechten en vrijheden van natuurlijke personen, deelt de verwerkingsverantwoordelijke </a:t>
            </a:r>
            <a:r>
              <a:rPr lang="nl-BE" u="sng" dirty="0"/>
              <a:t>de betrokkene </a:t>
            </a:r>
            <a:r>
              <a:rPr lang="nl-BE" dirty="0"/>
              <a:t>de inbreuk in verband met persoonsgegevens </a:t>
            </a:r>
            <a:r>
              <a:rPr lang="nl-BE" u="sng" dirty="0"/>
              <a:t>onverwijld</a:t>
            </a:r>
            <a:r>
              <a:rPr lang="nl-BE" dirty="0"/>
              <a:t> </a:t>
            </a:r>
            <a:r>
              <a:rPr lang="nl-BE" dirty="0" smtClean="0"/>
              <a:t>mee</a:t>
            </a:r>
            <a:endParaRPr lang="nl-BE"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47</a:t>
            </a:fld>
            <a:endParaRPr lang="en-GB" dirty="0"/>
          </a:p>
        </p:txBody>
      </p:sp>
    </p:spTree>
    <p:extLst>
      <p:ext uri="{BB962C8B-B14F-4D97-AF65-F5344CB8AC3E}">
        <p14:creationId xmlns:p14="http://schemas.microsoft.com/office/powerpoint/2010/main" val="19205797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BE" dirty="0" smtClean="0"/>
              <a:t>7.6. Kennisgeving veiligheidsincidenten</a:t>
            </a:r>
            <a:endParaRPr lang="en-US" dirty="0"/>
          </a:p>
        </p:txBody>
      </p:sp>
      <p:sp>
        <p:nvSpPr>
          <p:cNvPr id="3" name="Content Placeholder 2"/>
          <p:cNvSpPr>
            <a:spLocks noGrp="1"/>
          </p:cNvSpPr>
          <p:nvPr>
            <p:ph idx="1"/>
          </p:nvPr>
        </p:nvSpPr>
        <p:spPr/>
        <p:txBody>
          <a:bodyPr>
            <a:normAutofit/>
          </a:bodyPr>
          <a:lstStyle/>
          <a:p>
            <a:pPr lvl="1"/>
            <a:endParaRPr lang="nl-BE" dirty="0" smtClean="0"/>
          </a:p>
          <a:p>
            <a:r>
              <a:rPr lang="nl-BE" dirty="0">
                <a:solidFill>
                  <a:srgbClr val="7030A0"/>
                </a:solidFill>
              </a:rPr>
              <a:t>kennisgeving </a:t>
            </a:r>
            <a:r>
              <a:rPr lang="nl-BE" dirty="0" smtClean="0">
                <a:solidFill>
                  <a:srgbClr val="7030A0"/>
                </a:solidFill>
              </a:rPr>
              <a:t>veiligheidsincidenten</a:t>
            </a:r>
          </a:p>
          <a:p>
            <a:endParaRPr lang="nl-BE" dirty="0"/>
          </a:p>
          <a:p>
            <a:pPr lvl="1"/>
            <a:r>
              <a:rPr lang="nl-BE" dirty="0" smtClean="0"/>
              <a:t>mededeling </a:t>
            </a:r>
            <a:r>
              <a:rPr lang="nl-BE" dirty="0"/>
              <a:t>aan betrokkene niet </a:t>
            </a:r>
            <a:r>
              <a:rPr lang="nl-BE" dirty="0" smtClean="0"/>
              <a:t>vereist</a:t>
            </a:r>
          </a:p>
          <a:p>
            <a:pPr lvl="2"/>
            <a:r>
              <a:rPr lang="nl-NL" dirty="0"/>
              <a:t>de verwerkingsverantwoordelijke heeft passende technische en organisatorische beschermingsmaatregelen genomen en deze maatregelen zijn toegepast op de persoonsgegevens waarop de inbreuk in verband met persoonsgegevens betrekking heeft, met name die welke de persoonsgegevens onbegrijpelijk maken voor onbevoegden, zoals </a:t>
            </a:r>
            <a:r>
              <a:rPr lang="nl-NL" dirty="0" smtClean="0"/>
              <a:t>versleuteling</a:t>
            </a:r>
            <a:endParaRPr lang="nl-BE" dirty="0" smtClean="0"/>
          </a:p>
          <a:p>
            <a:pPr lvl="2"/>
            <a:r>
              <a:rPr lang="nl-BE" dirty="0" smtClean="0"/>
              <a:t>de </a:t>
            </a:r>
            <a:r>
              <a:rPr lang="nl-BE" dirty="0"/>
              <a:t>verwerkingsverantwoordelijke heeft achteraf maatregelen genomen om ervoor te zorgen dat </a:t>
            </a:r>
            <a:r>
              <a:rPr lang="nl-BE" dirty="0" smtClean="0"/>
              <a:t>het bedoelde </a:t>
            </a:r>
            <a:r>
              <a:rPr lang="nl-BE" dirty="0"/>
              <a:t>hoge risico voor de rechten en vrijheden van betrokkenen zich waarschijnlijk niet meer zal </a:t>
            </a:r>
            <a:r>
              <a:rPr lang="nl-BE" dirty="0" smtClean="0"/>
              <a:t>voordoen</a:t>
            </a:r>
            <a:endParaRPr lang="nl-BE" dirty="0"/>
          </a:p>
          <a:p>
            <a:pPr lvl="2"/>
            <a:r>
              <a:rPr lang="nl-BE" dirty="0"/>
              <a:t>indien de mededeling onevenredige inspanningen zou vergen, komt er in de plaats daarvan een openbare mededeling of een soortgelijke maatregel waarbij betrokkenen even doeltreffend worden </a:t>
            </a:r>
            <a:r>
              <a:rPr lang="nl-BE" dirty="0" smtClean="0"/>
              <a:t>geïnformeerd</a:t>
            </a:r>
            <a:endParaRPr lang="nl-BE" dirty="0"/>
          </a:p>
          <a:p>
            <a:pPr lvl="2"/>
            <a:r>
              <a:rPr lang="nl-BE" dirty="0"/>
              <a:t>toepassing van de algemene uitzondering op de rechten van </a:t>
            </a:r>
            <a:r>
              <a:rPr lang="nl-BE" dirty="0" smtClean="0"/>
              <a:t>betrokkene (zie slide 31)</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48</a:t>
            </a:fld>
            <a:endParaRPr lang="en-GB" dirty="0"/>
          </a:p>
        </p:txBody>
      </p:sp>
    </p:spTree>
    <p:extLst>
      <p:ext uri="{BB962C8B-B14F-4D97-AF65-F5344CB8AC3E}">
        <p14:creationId xmlns:p14="http://schemas.microsoft.com/office/powerpoint/2010/main" val="23691058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7.7. </a:t>
            </a:r>
            <a:r>
              <a:rPr lang="nl-BE" sz="3200" dirty="0" err="1" smtClean="0"/>
              <a:t>Gegevensbeschermingseffectbeoordeling</a:t>
            </a:r>
            <a:endParaRPr lang="en-US" sz="3200" dirty="0"/>
          </a:p>
        </p:txBody>
      </p:sp>
      <p:sp>
        <p:nvSpPr>
          <p:cNvPr id="3" name="Content Placeholder 2"/>
          <p:cNvSpPr>
            <a:spLocks noGrp="1"/>
          </p:cNvSpPr>
          <p:nvPr>
            <p:ph idx="1"/>
          </p:nvPr>
        </p:nvSpPr>
        <p:spPr/>
        <p:txBody>
          <a:bodyPr>
            <a:normAutofit/>
          </a:bodyPr>
          <a:lstStyle/>
          <a:p>
            <a:endParaRPr lang="nl-BE" sz="2000" dirty="0" smtClean="0"/>
          </a:p>
          <a:p>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endParaRPr lang="nl-BE" dirty="0" smtClean="0">
              <a:solidFill>
                <a:srgbClr val="7030A0"/>
              </a:solidFill>
            </a:endParaRPr>
          </a:p>
          <a:p>
            <a:pPr lvl="1"/>
            <a:r>
              <a:rPr lang="nl-BE" dirty="0" smtClean="0"/>
              <a:t>wanneer </a:t>
            </a:r>
            <a:r>
              <a:rPr lang="nl-BE" dirty="0"/>
              <a:t>een soort verwerking, in het bijzonder een verwerking waarbij nieuwe technologieën worden gebruikt, gelet op de aard, de omvang, de context en de doeleinden daarvan waarschijnlijk </a:t>
            </a:r>
            <a:r>
              <a:rPr lang="nl-BE" u="sng" dirty="0"/>
              <a:t>een hoog risico inhouden</a:t>
            </a:r>
            <a:r>
              <a:rPr lang="nl-BE" dirty="0"/>
              <a:t> voor de rechten en vrijheden van natuurlijke personen voert de verwerkingsverantwoordelijke </a:t>
            </a:r>
            <a:r>
              <a:rPr lang="nl-BE" u="sng" dirty="0"/>
              <a:t>vóór de verwerking </a:t>
            </a:r>
            <a:r>
              <a:rPr lang="nl-BE" dirty="0"/>
              <a:t>een </a:t>
            </a:r>
            <a:r>
              <a:rPr lang="nl-BE" u="sng" dirty="0"/>
              <a:t>beoordeling</a:t>
            </a:r>
            <a:r>
              <a:rPr lang="nl-BE" dirty="0"/>
              <a:t> uit van het effect van de beoogde verwerkingsactiviteiten op de bescherming van </a:t>
            </a:r>
            <a:r>
              <a:rPr lang="nl-BE" dirty="0" smtClean="0"/>
              <a:t>persoonsgegevens; </a:t>
            </a:r>
            <a:r>
              <a:rPr lang="nl-BE" dirty="0"/>
              <a:t>é</a:t>
            </a:r>
            <a:r>
              <a:rPr lang="nl-BE" dirty="0" smtClean="0"/>
              <a:t>én </a:t>
            </a:r>
            <a:r>
              <a:rPr lang="nl-BE" dirty="0"/>
              <a:t>beoordeling kan een reeks vergelijkbare verwerkingen bestrijken die vergelijkbare hoge risico's </a:t>
            </a:r>
            <a:r>
              <a:rPr lang="nl-BE" dirty="0" smtClean="0"/>
              <a:t>inhouden</a:t>
            </a:r>
          </a:p>
          <a:p>
            <a:endParaRPr lang="nl-BE"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49</a:t>
            </a:fld>
            <a:endParaRPr lang="en-GB" dirty="0"/>
          </a:p>
        </p:txBody>
      </p:sp>
    </p:spTree>
    <p:extLst>
      <p:ext uri="{BB962C8B-B14F-4D97-AF65-F5344CB8AC3E}">
        <p14:creationId xmlns:p14="http://schemas.microsoft.com/office/powerpoint/2010/main" val="4147608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 </a:t>
            </a:r>
            <a:r>
              <a:rPr lang="fr-BE" dirty="0" err="1" smtClean="0"/>
              <a:t>Algemeen</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a:t>
            </a:fld>
            <a:endParaRPr lang="en-GB" dirty="0"/>
          </a:p>
        </p:txBody>
      </p:sp>
    </p:spTree>
    <p:extLst>
      <p:ext uri="{BB962C8B-B14F-4D97-AF65-F5344CB8AC3E}">
        <p14:creationId xmlns:p14="http://schemas.microsoft.com/office/powerpoint/2010/main" val="27815433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7.7. </a:t>
            </a:r>
            <a:r>
              <a:rPr lang="nl-BE" sz="3200" dirty="0" err="1" smtClean="0"/>
              <a:t>Gegevensbeschermingseffectbeoordeling</a:t>
            </a:r>
            <a:endParaRPr lang="en-US" sz="3200" dirty="0"/>
          </a:p>
        </p:txBody>
      </p:sp>
      <p:sp>
        <p:nvSpPr>
          <p:cNvPr id="3" name="Content Placeholder 2"/>
          <p:cNvSpPr>
            <a:spLocks noGrp="1"/>
          </p:cNvSpPr>
          <p:nvPr>
            <p:ph idx="1"/>
          </p:nvPr>
        </p:nvSpPr>
        <p:spPr/>
        <p:txBody>
          <a:bodyPr>
            <a:normAutofit/>
          </a:bodyPr>
          <a:lstStyle/>
          <a:p>
            <a:pPr marL="0" indent="0">
              <a:buNone/>
            </a:pPr>
            <a:endParaRPr lang="nl-BE" dirty="0"/>
          </a:p>
          <a:p>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endParaRPr lang="nl-BE" dirty="0"/>
          </a:p>
          <a:p>
            <a:pPr lvl="1"/>
            <a:r>
              <a:rPr lang="nl-BE" dirty="0" smtClean="0"/>
              <a:t>dergelijke </a:t>
            </a:r>
            <a:r>
              <a:rPr lang="nl-BE" dirty="0"/>
              <a:t>beoordeling is in ieder geval verplicht bij </a:t>
            </a:r>
            <a:r>
              <a:rPr lang="nl-BE" dirty="0" err="1"/>
              <a:t>profiling</a:t>
            </a:r>
            <a:r>
              <a:rPr lang="nl-BE" dirty="0"/>
              <a:t>, grootschalige verwerking van bijzondere persoonsgegevens of monitoring van openbare ruimten. Hierbij wordt vastgelegd waarom, op welke manier en hoelang er persoonsgegevens verwerkt worden. Daarbij moeten de aanwezige risico’s in kaart gebracht en beoordeeld worden. In sommige gevallen is het zelfs verplicht om de beoordeling met betrokkenen te </a:t>
            </a:r>
            <a:r>
              <a:rPr lang="nl-BE" dirty="0" smtClean="0"/>
              <a:t>bespreken</a:t>
            </a:r>
            <a:endParaRPr lang="nl-BE"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50</a:t>
            </a:fld>
            <a:endParaRPr lang="en-GB" dirty="0"/>
          </a:p>
        </p:txBody>
      </p:sp>
    </p:spTree>
    <p:extLst>
      <p:ext uri="{BB962C8B-B14F-4D97-AF65-F5344CB8AC3E}">
        <p14:creationId xmlns:p14="http://schemas.microsoft.com/office/powerpoint/2010/main" val="3491450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7.7. </a:t>
            </a:r>
            <a:r>
              <a:rPr lang="nl-BE" sz="3200" dirty="0" err="1" smtClean="0"/>
              <a:t>Gegevensbeschermingseffectbeoordeling</a:t>
            </a:r>
            <a:endParaRPr lang="en-US" sz="3200" dirty="0"/>
          </a:p>
        </p:txBody>
      </p:sp>
      <p:sp>
        <p:nvSpPr>
          <p:cNvPr id="3" name="Content Placeholder 2"/>
          <p:cNvSpPr>
            <a:spLocks noGrp="1"/>
          </p:cNvSpPr>
          <p:nvPr>
            <p:ph idx="1"/>
          </p:nvPr>
        </p:nvSpPr>
        <p:spPr>
          <a:xfrm>
            <a:off x="467544" y="1268760"/>
            <a:ext cx="8229600" cy="5112568"/>
          </a:xfrm>
        </p:spPr>
        <p:txBody>
          <a:bodyPr>
            <a:normAutofit/>
          </a:bodyPr>
          <a:lstStyle/>
          <a:p>
            <a:r>
              <a:rPr lang="nl-BE" sz="2600" dirty="0" err="1">
                <a:solidFill>
                  <a:srgbClr val="7030A0"/>
                </a:solidFill>
              </a:rPr>
              <a:t>g</a:t>
            </a:r>
            <a:r>
              <a:rPr lang="nl-BE" sz="2600" dirty="0" err="1" smtClean="0">
                <a:solidFill>
                  <a:srgbClr val="7030A0"/>
                </a:solidFill>
              </a:rPr>
              <a:t>egevensbeschermingseffectbeoordeling</a:t>
            </a:r>
            <a:endParaRPr lang="nl-BE" sz="2600" dirty="0" smtClean="0">
              <a:solidFill>
                <a:srgbClr val="7030A0"/>
              </a:solidFill>
            </a:endParaRPr>
          </a:p>
          <a:p>
            <a:endParaRPr lang="nl-BE" dirty="0"/>
          </a:p>
          <a:p>
            <a:pPr lvl="1"/>
            <a:r>
              <a:rPr lang="nl-NL" dirty="0">
                <a:solidFill>
                  <a:prstClr val="black"/>
                </a:solidFill>
              </a:rPr>
              <a:t>de beoordeling bevat ten </a:t>
            </a:r>
            <a:r>
              <a:rPr lang="nl-NL" dirty="0" smtClean="0">
                <a:solidFill>
                  <a:prstClr val="black"/>
                </a:solidFill>
              </a:rPr>
              <a:t>minste</a:t>
            </a:r>
            <a:endParaRPr lang="nl-NL" dirty="0">
              <a:solidFill>
                <a:prstClr val="black"/>
              </a:solidFill>
            </a:endParaRPr>
          </a:p>
          <a:p>
            <a:pPr lvl="2"/>
            <a:r>
              <a:rPr lang="nl-NL" dirty="0">
                <a:solidFill>
                  <a:srgbClr val="000000"/>
                </a:solidFill>
                <a:latin typeface="+mj-lt"/>
              </a:rPr>
              <a:t>een systematische beschrijving van de beoogde verwerkingen en de verwerkingsdoeleinden </a:t>
            </a:r>
            <a:endParaRPr lang="fr-FR" dirty="0">
              <a:solidFill>
                <a:prstClr val="black"/>
              </a:solidFill>
              <a:latin typeface="+mj-lt"/>
            </a:endParaRPr>
          </a:p>
          <a:p>
            <a:pPr lvl="2"/>
            <a:r>
              <a:rPr lang="nl-NL" dirty="0">
                <a:solidFill>
                  <a:srgbClr val="000000"/>
                </a:solidFill>
                <a:latin typeface="+mj-lt"/>
              </a:rPr>
              <a:t>een beoordeling van de noodzaak en de evenredigheid van de verwerkingen met betrekking tot de doeleinden</a:t>
            </a:r>
            <a:endParaRPr lang="fr-FR" dirty="0">
              <a:solidFill>
                <a:prstClr val="black"/>
              </a:solidFill>
              <a:latin typeface="+mj-lt"/>
            </a:endParaRPr>
          </a:p>
          <a:p>
            <a:pPr lvl="2"/>
            <a:r>
              <a:rPr lang="nl-NL" dirty="0">
                <a:solidFill>
                  <a:srgbClr val="000000"/>
                </a:solidFill>
                <a:latin typeface="+mj-lt"/>
              </a:rPr>
              <a:t>een beoordeling van de bedoelde risico's voor de rechten en vrijheden van betrokkenen </a:t>
            </a:r>
          </a:p>
          <a:p>
            <a:pPr lvl="2"/>
            <a:r>
              <a:rPr lang="nl-NL" dirty="0">
                <a:solidFill>
                  <a:srgbClr val="000000"/>
                </a:solidFill>
                <a:latin typeface="+mj-lt"/>
              </a:rPr>
              <a:t>de beoogde maatregelen om de risico's aan te pakken </a:t>
            </a:r>
            <a:endParaRPr lang="nl-NL" dirty="0" smtClean="0">
              <a:solidFill>
                <a:srgbClr val="000000"/>
              </a:solidFill>
              <a:latin typeface="+mj-lt"/>
            </a:endParaRPr>
          </a:p>
          <a:p>
            <a:pPr lvl="2"/>
            <a:endParaRPr lang="fr-FR" dirty="0">
              <a:solidFill>
                <a:prstClr val="black"/>
              </a:solidFill>
              <a:latin typeface="+mj-lt"/>
            </a:endParaRPr>
          </a:p>
          <a:p>
            <a:pPr lvl="1"/>
            <a:r>
              <a:rPr lang="nl-NL" dirty="0">
                <a:solidFill>
                  <a:prstClr val="black"/>
                </a:solidFill>
              </a:rPr>
              <a:t>de toezichthoudende autoriteit stelt een lijst op van het soort verwerkingen waarvoor een </a:t>
            </a:r>
            <a:r>
              <a:rPr lang="nl-NL" dirty="0" err="1" smtClean="0">
                <a:solidFill>
                  <a:prstClr val="black"/>
                </a:solidFill>
              </a:rPr>
              <a:t>gegevensbeschermingseffectbeoordeling</a:t>
            </a:r>
            <a:r>
              <a:rPr lang="nl-NL" dirty="0" smtClean="0">
                <a:solidFill>
                  <a:prstClr val="black"/>
                </a:solidFill>
              </a:rPr>
              <a:t> vereist is </a:t>
            </a:r>
            <a:r>
              <a:rPr lang="nl-NL" dirty="0">
                <a:solidFill>
                  <a:prstClr val="black"/>
                </a:solidFill>
              </a:rPr>
              <a:t>en maakt deze </a:t>
            </a:r>
            <a:r>
              <a:rPr lang="nl-NL" dirty="0" smtClean="0">
                <a:solidFill>
                  <a:prstClr val="black"/>
                </a:solidFill>
              </a:rPr>
              <a:t>openbaar</a:t>
            </a:r>
          </a:p>
          <a:p>
            <a:pPr lvl="1"/>
            <a:endParaRPr lang="nl-NL" dirty="0">
              <a:solidFill>
                <a:prstClr val="black"/>
              </a:solidFill>
            </a:endParaRPr>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51</a:t>
            </a:fld>
            <a:endParaRPr lang="en-GB" dirty="0">
              <a:solidFill>
                <a:prstClr val="white">
                  <a:lumMod val="50000"/>
                </a:prstClr>
              </a:solidFill>
            </a:endParaRPr>
          </a:p>
        </p:txBody>
      </p:sp>
    </p:spTree>
    <p:extLst>
      <p:ext uri="{BB962C8B-B14F-4D97-AF65-F5344CB8AC3E}">
        <p14:creationId xmlns:p14="http://schemas.microsoft.com/office/powerpoint/2010/main" val="30049393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3200" dirty="0" smtClean="0"/>
              <a:t>7.7. </a:t>
            </a:r>
            <a:r>
              <a:rPr lang="nl-BE" sz="3200" dirty="0" err="1" smtClean="0"/>
              <a:t>Gegevensbeschermingseffectbeoordeling</a:t>
            </a:r>
            <a:endParaRPr lang="en-US" sz="3200" dirty="0"/>
          </a:p>
        </p:txBody>
      </p:sp>
      <p:sp>
        <p:nvSpPr>
          <p:cNvPr id="3" name="Content Placeholder 2"/>
          <p:cNvSpPr>
            <a:spLocks noGrp="1"/>
          </p:cNvSpPr>
          <p:nvPr>
            <p:ph idx="1"/>
          </p:nvPr>
        </p:nvSpPr>
        <p:spPr>
          <a:xfrm>
            <a:off x="467544" y="1268760"/>
            <a:ext cx="8229600" cy="5112568"/>
          </a:xfrm>
        </p:spPr>
        <p:txBody>
          <a:bodyPr>
            <a:normAutofit lnSpcReduction="10000"/>
          </a:bodyPr>
          <a:lstStyle/>
          <a:p>
            <a:pPr>
              <a:buFont typeface="Arial" panose="020B0604020202020204" pitchFamily="34" charset="0"/>
              <a:buChar char="•"/>
            </a:pPr>
            <a:endParaRPr lang="nl-BE" dirty="0" smtClean="0"/>
          </a:p>
          <a:p>
            <a:pPr>
              <a:buFont typeface="Arial" panose="020B0604020202020204" pitchFamily="34" charset="0"/>
              <a:buChar char="•"/>
            </a:pPr>
            <a:r>
              <a:rPr lang="nl-BE" dirty="0" err="1">
                <a:solidFill>
                  <a:srgbClr val="7030A0"/>
                </a:solidFill>
              </a:rPr>
              <a:t>g</a:t>
            </a:r>
            <a:r>
              <a:rPr lang="nl-BE" dirty="0" err="1" smtClean="0">
                <a:solidFill>
                  <a:srgbClr val="7030A0"/>
                </a:solidFill>
              </a:rPr>
              <a:t>egevensbeschermingseffectbeoordeling</a:t>
            </a:r>
            <a:endParaRPr lang="nl-BE" dirty="0" smtClean="0">
              <a:solidFill>
                <a:srgbClr val="7030A0"/>
              </a:solidFill>
            </a:endParaRPr>
          </a:p>
          <a:p>
            <a:pPr>
              <a:buFont typeface="Arial" panose="020B0604020202020204" pitchFamily="34" charset="0"/>
              <a:buChar char="•"/>
            </a:pPr>
            <a:endParaRPr lang="nl-BE" dirty="0" smtClean="0"/>
          </a:p>
          <a:p>
            <a:pPr lvl="1"/>
            <a:r>
              <a:rPr lang="nl-BE" dirty="0"/>
              <a:t>nieuwe </a:t>
            </a:r>
            <a:r>
              <a:rPr lang="nl-BE" dirty="0" smtClean="0"/>
              <a:t>effectbeoordeling niet noodzakelijk wanneer verwerking </a:t>
            </a:r>
            <a:r>
              <a:rPr lang="nl-NL" dirty="0" smtClean="0"/>
              <a:t>gerechtvaardigd wordt </a:t>
            </a:r>
            <a:r>
              <a:rPr lang="nl-NL" dirty="0"/>
              <a:t>door de noodzaak een wettelijke verplichting na te leven of </a:t>
            </a:r>
            <a:r>
              <a:rPr lang="nl-NL" dirty="0" smtClean="0"/>
              <a:t>wordt </a:t>
            </a:r>
            <a:r>
              <a:rPr lang="nl-NL" dirty="0"/>
              <a:t>uitgevoerd in het </a:t>
            </a:r>
            <a:r>
              <a:rPr lang="nl-NL" dirty="0" smtClean="0"/>
              <a:t>algemeen belang indien </a:t>
            </a:r>
            <a:r>
              <a:rPr lang="nl-NL" dirty="0"/>
              <a:t>deze reeds werd uitgevoerd bij de goedkeuring van de wettelijke </a:t>
            </a:r>
            <a:r>
              <a:rPr lang="nl-NL" dirty="0" smtClean="0"/>
              <a:t>basis</a:t>
            </a:r>
          </a:p>
          <a:p>
            <a:pPr lvl="1"/>
            <a:endParaRPr lang="nl-BE" dirty="0" smtClean="0"/>
          </a:p>
          <a:p>
            <a:pPr lvl="1"/>
            <a:r>
              <a:rPr lang="nl-NL" dirty="0"/>
              <a:t>n</a:t>
            </a:r>
            <a:r>
              <a:rPr lang="nl-NL" dirty="0" smtClean="0"/>
              <a:t>iet verplicht </a:t>
            </a:r>
            <a:r>
              <a:rPr lang="nl-NL" dirty="0"/>
              <a:t>als het gaat om de verwerking van persoonsgegevens van patiënten of cliënten door een individuele arts, een andere zorgprofessional of door een </a:t>
            </a:r>
            <a:r>
              <a:rPr lang="nl-NL" dirty="0" smtClean="0"/>
              <a:t>advocaat</a:t>
            </a:r>
          </a:p>
          <a:p>
            <a:pPr lvl="1"/>
            <a:endParaRPr lang="nl-NL" dirty="0" smtClean="0"/>
          </a:p>
          <a:p>
            <a:pPr lvl="1"/>
            <a:r>
              <a:rPr lang="nl-NL" dirty="0"/>
              <a:t>de toezichthoudende autoriteit kan ook een lijst opstellen en openbaar maken van het soort verwerking waarvoor geen </a:t>
            </a:r>
            <a:r>
              <a:rPr lang="nl-NL" dirty="0" err="1"/>
              <a:t>gegevensbeschermingseffectbeoordeling</a:t>
            </a:r>
            <a:r>
              <a:rPr lang="nl-NL" dirty="0"/>
              <a:t> is vereist</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52</a:t>
            </a:fld>
            <a:endParaRPr lang="en-GB" dirty="0">
              <a:solidFill>
                <a:prstClr val="white">
                  <a:lumMod val="50000"/>
                </a:prstClr>
              </a:solidFill>
            </a:endParaRPr>
          </a:p>
        </p:txBody>
      </p:sp>
    </p:spTree>
    <p:extLst>
      <p:ext uri="{BB962C8B-B14F-4D97-AF65-F5344CB8AC3E}">
        <p14:creationId xmlns:p14="http://schemas.microsoft.com/office/powerpoint/2010/main" val="394668207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7.8. </a:t>
            </a:r>
            <a:r>
              <a:rPr lang="nl-NL" sz="3600" dirty="0"/>
              <a:t>T</a:t>
            </a:r>
            <a:r>
              <a:rPr lang="nl-NL" sz="3600" dirty="0" smtClean="0"/>
              <a:t>oezichthoudende autoriteit</a:t>
            </a:r>
            <a:endParaRPr lang="en-US" sz="3600" dirty="0"/>
          </a:p>
        </p:txBody>
      </p:sp>
      <p:sp>
        <p:nvSpPr>
          <p:cNvPr id="3" name="Content Placeholder 2"/>
          <p:cNvSpPr>
            <a:spLocks noGrp="1"/>
          </p:cNvSpPr>
          <p:nvPr>
            <p:ph idx="1"/>
          </p:nvPr>
        </p:nvSpPr>
        <p:spPr/>
        <p:txBody>
          <a:bodyPr>
            <a:normAutofit/>
          </a:bodyPr>
          <a:lstStyle/>
          <a:p>
            <a:endParaRPr lang="nl-BE" sz="2000" dirty="0" smtClean="0"/>
          </a:p>
          <a:p>
            <a:endParaRPr lang="nl-BE" sz="2000" dirty="0" smtClean="0"/>
          </a:p>
          <a:p>
            <a:r>
              <a:rPr lang="nl-BE" dirty="0" smtClean="0">
                <a:solidFill>
                  <a:srgbClr val="7030A0"/>
                </a:solidFill>
              </a:rPr>
              <a:t>voorafgaande </a:t>
            </a:r>
            <a:r>
              <a:rPr lang="nl-BE" dirty="0">
                <a:solidFill>
                  <a:srgbClr val="7030A0"/>
                </a:solidFill>
              </a:rPr>
              <a:t>raadpleging </a:t>
            </a:r>
            <a:r>
              <a:rPr lang="nl-BE" dirty="0" smtClean="0">
                <a:solidFill>
                  <a:srgbClr val="7030A0"/>
                </a:solidFill>
              </a:rPr>
              <a:t>toezichthoudende autoriteit</a:t>
            </a:r>
          </a:p>
          <a:p>
            <a:endParaRPr lang="nl-BE" dirty="0">
              <a:solidFill>
                <a:srgbClr val="7030A0"/>
              </a:solidFill>
            </a:endParaRPr>
          </a:p>
          <a:p>
            <a:pPr lvl="1"/>
            <a:r>
              <a:rPr lang="nl-BE" dirty="0" smtClean="0"/>
              <a:t>wanneer </a:t>
            </a:r>
            <a:r>
              <a:rPr lang="nl-BE" dirty="0"/>
              <a:t>uit een </a:t>
            </a:r>
            <a:r>
              <a:rPr lang="nl-BE" dirty="0" err="1"/>
              <a:t>gegevensbeschermingseffectbeoordeling</a:t>
            </a:r>
            <a:r>
              <a:rPr lang="nl-BE" dirty="0"/>
              <a:t> </a:t>
            </a:r>
            <a:r>
              <a:rPr lang="nl-BE" dirty="0" smtClean="0"/>
              <a:t>blijkt </a:t>
            </a:r>
            <a:r>
              <a:rPr lang="nl-BE" dirty="0"/>
              <a:t>dat de verwerking </a:t>
            </a:r>
            <a:r>
              <a:rPr lang="nl-BE" u="sng" dirty="0"/>
              <a:t>een hoog risico</a:t>
            </a:r>
            <a:r>
              <a:rPr lang="nl-BE" dirty="0"/>
              <a:t> zou opleveren indien de verwerkingsverantwoordelijke geen maatregelen neemt om het risico te beperken, raadpleegt de verwerkingsverantwoordelijke voorafgaand aan de verwerking de toezichthoudende </a:t>
            </a:r>
            <a:r>
              <a:rPr lang="nl-BE" dirty="0" smtClean="0"/>
              <a:t>autoriteit</a:t>
            </a:r>
            <a:endParaRPr lang="en-US" dirty="0"/>
          </a:p>
          <a:p>
            <a:pPr marL="0" indent="0">
              <a:buNone/>
            </a:pPr>
            <a:endParaRPr lang="en-US" sz="2000" dirty="0">
              <a:solidFill>
                <a:srgbClr val="7030A0"/>
              </a:solidFill>
            </a:endParaRPr>
          </a:p>
          <a:p>
            <a:r>
              <a:rPr lang="nl-NL" dirty="0">
                <a:solidFill>
                  <a:srgbClr val="7030A0"/>
                </a:solidFill>
              </a:rPr>
              <a:t>nieuwe verplichting voor de verwerkingsverantwoordelijke en de verwerker tot medewerking met de toezichthoudende autoriteit indien deze daarom vraagt</a:t>
            </a:r>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solidFill>
                  <a:prstClr val="white">
                    <a:lumMod val="50000"/>
                  </a:prstClr>
                </a:solidFill>
              </a:rPr>
              <a:pPr>
                <a:defRPr/>
              </a:pPr>
              <a:t>53</a:t>
            </a:fld>
            <a:endParaRPr lang="en-GB" dirty="0">
              <a:solidFill>
                <a:prstClr val="white">
                  <a:lumMod val="50000"/>
                </a:prstClr>
              </a:solidFill>
            </a:endParaRPr>
          </a:p>
        </p:txBody>
      </p:sp>
    </p:spTree>
    <p:extLst>
      <p:ext uri="{BB962C8B-B14F-4D97-AF65-F5344CB8AC3E}">
        <p14:creationId xmlns:p14="http://schemas.microsoft.com/office/powerpoint/2010/main" val="21379421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dirty="0" smtClean="0"/>
              <a:t>7.9. </a:t>
            </a:r>
            <a:r>
              <a:rPr lang="nl-NL" sz="3600" dirty="0"/>
              <a:t>M</a:t>
            </a:r>
            <a:r>
              <a:rPr lang="nl-NL" sz="3600" dirty="0" smtClean="0"/>
              <a:t>achtigingscomité</a:t>
            </a:r>
            <a:endParaRPr lang="en-US" sz="3600" dirty="0"/>
          </a:p>
        </p:txBody>
      </p:sp>
      <p:sp>
        <p:nvSpPr>
          <p:cNvPr id="3" name="Content Placeholder 2"/>
          <p:cNvSpPr>
            <a:spLocks noGrp="1"/>
          </p:cNvSpPr>
          <p:nvPr>
            <p:ph idx="1"/>
          </p:nvPr>
        </p:nvSpPr>
        <p:spPr/>
        <p:txBody>
          <a:bodyPr>
            <a:normAutofit/>
          </a:bodyPr>
          <a:lstStyle/>
          <a:p>
            <a:endParaRPr lang="nl-BE" sz="2000" dirty="0" smtClean="0"/>
          </a:p>
          <a:p>
            <a:r>
              <a:rPr lang="nl-NL" dirty="0"/>
              <a:t>behoud van </a:t>
            </a:r>
            <a:r>
              <a:rPr lang="nl-NL" dirty="0" smtClean="0"/>
              <a:t>door </a:t>
            </a:r>
            <a:r>
              <a:rPr lang="nl-NL" dirty="0"/>
              <a:t>het Parlement benoemd machtigingsorgaan, evenwel niet in de schoot van de </a:t>
            </a:r>
            <a:r>
              <a:rPr lang="nl-NL" dirty="0" smtClean="0"/>
              <a:t>CBPL</a:t>
            </a:r>
          </a:p>
          <a:p>
            <a:pPr lvl="1"/>
            <a:r>
              <a:rPr lang="nl-NL" sz="1600" dirty="0" smtClean="0"/>
              <a:t>voorafgaand machtigen van uitwisseling </a:t>
            </a:r>
            <a:r>
              <a:rPr lang="nl-NL" sz="1600" dirty="0"/>
              <a:t>van persoonsgegevens van of naar actoren in </a:t>
            </a:r>
            <a:r>
              <a:rPr lang="nl-NL" sz="1600" dirty="0" smtClean="0"/>
              <a:t>de </a:t>
            </a:r>
            <a:r>
              <a:rPr lang="nl-NL" sz="1600" dirty="0"/>
              <a:t>gezondheidssector </a:t>
            </a:r>
            <a:endParaRPr lang="nl-NL" sz="1600" dirty="0" smtClean="0"/>
          </a:p>
          <a:p>
            <a:pPr lvl="1"/>
            <a:r>
              <a:rPr lang="nl-NL" sz="1600" dirty="0"/>
              <a:t>s</a:t>
            </a:r>
            <a:r>
              <a:rPr lang="nl-NL" sz="1600" dirty="0" smtClean="0"/>
              <a:t>timuleren van preventieve </a:t>
            </a:r>
            <a:r>
              <a:rPr lang="nl-NL" sz="1600" dirty="0"/>
              <a:t>maatregelen inzake informatieveiligheid en bescherming van de persoonlijke levenssfeer in de </a:t>
            </a:r>
            <a:r>
              <a:rPr lang="nl-NL" sz="1600" dirty="0" smtClean="0"/>
              <a:t>gezondheidssector, </a:t>
            </a:r>
            <a:r>
              <a:rPr lang="nl-NL" sz="1600" dirty="0" err="1"/>
              <a:t>bvb</a:t>
            </a:r>
            <a:r>
              <a:rPr lang="nl-NL" sz="1600" dirty="0"/>
              <a:t>. door de goedkeuring van </a:t>
            </a:r>
            <a:r>
              <a:rPr lang="nl-NL" sz="1600" dirty="0" err="1" smtClean="0"/>
              <a:t>informatieveiligheidspolicies</a:t>
            </a:r>
            <a:endParaRPr lang="nl-NL" sz="1600" dirty="0" smtClean="0"/>
          </a:p>
          <a:p>
            <a:pPr lvl="1"/>
            <a:r>
              <a:rPr lang="nl-NL" sz="1600" dirty="0"/>
              <a:t>n</a:t>
            </a:r>
            <a:r>
              <a:rPr lang="nl-NL" sz="1600" dirty="0" smtClean="0"/>
              <a:t>iet bevoegd voor  adviesverstrekking </a:t>
            </a:r>
            <a:r>
              <a:rPr lang="nl-NL" sz="1600" dirty="0"/>
              <a:t>over ontwerpregelgeving, </a:t>
            </a:r>
            <a:r>
              <a:rPr lang="nl-NL" sz="1600" dirty="0" smtClean="0"/>
              <a:t>behandelen </a:t>
            </a:r>
            <a:r>
              <a:rPr lang="nl-NL" sz="1600" dirty="0"/>
              <a:t>van klachten, </a:t>
            </a:r>
            <a:r>
              <a:rPr lang="nl-NL" sz="1600" dirty="0" smtClean="0"/>
              <a:t>uitvoeren </a:t>
            </a:r>
            <a:r>
              <a:rPr lang="nl-NL" sz="1600" dirty="0"/>
              <a:t>van controles en onderzoeken of </a:t>
            </a:r>
            <a:r>
              <a:rPr lang="nl-NL" sz="1600" dirty="0" smtClean="0"/>
              <a:t>opleggen </a:t>
            </a:r>
            <a:r>
              <a:rPr lang="nl-NL" sz="1600" dirty="0"/>
              <a:t>van </a:t>
            </a:r>
            <a:r>
              <a:rPr lang="nl-NL" sz="1600" dirty="0" smtClean="0"/>
              <a:t>sancties</a:t>
            </a:r>
          </a:p>
          <a:p>
            <a:pPr marL="342900" lvl="1" indent="-342900">
              <a:buFont typeface="Arial" charset="0"/>
              <a:buChar char="•"/>
            </a:pPr>
            <a:r>
              <a:rPr lang="nl-NL" sz="2400" dirty="0" smtClean="0"/>
              <a:t>normatieve bevoegdheid</a:t>
            </a:r>
          </a:p>
          <a:p>
            <a:pPr marL="342900" lvl="1" indent="-342900">
              <a:buFont typeface="Arial" charset="0"/>
              <a:buChar char="•"/>
            </a:pPr>
            <a:r>
              <a:rPr lang="nl-NL" sz="2400" dirty="0"/>
              <a:t>b</a:t>
            </a:r>
            <a:r>
              <a:rPr lang="nl-NL" sz="2400" dirty="0" smtClean="0"/>
              <a:t>eraadslagingen van het sectoraal comité van de sociale zekerheid en van de gezondheid m.b.t. </a:t>
            </a:r>
            <a:r>
              <a:rPr lang="nl-NL" sz="2400" dirty="0" err="1" smtClean="0"/>
              <a:t>healthdata</a:t>
            </a:r>
            <a:r>
              <a:rPr lang="nl-NL" sz="2400" dirty="0" smtClean="0"/>
              <a:t> behouden hun volle uitwerking</a:t>
            </a:r>
            <a:endParaRPr lang="nl-NL" sz="2400" dirty="0"/>
          </a:p>
          <a:p>
            <a:pPr lvl="1"/>
            <a:endParaRPr lang="nl-BE"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54</a:t>
            </a:fld>
            <a:endParaRPr lang="en-GB" dirty="0"/>
          </a:p>
        </p:txBody>
      </p:sp>
    </p:spTree>
    <p:extLst>
      <p:ext uri="{BB962C8B-B14F-4D97-AF65-F5344CB8AC3E}">
        <p14:creationId xmlns:p14="http://schemas.microsoft.com/office/powerpoint/2010/main" val="20832442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8. </a:t>
            </a:r>
            <a:r>
              <a:rPr lang="fr-BE" dirty="0" err="1" smtClean="0"/>
              <a:t>Functionaris</a:t>
            </a:r>
            <a:r>
              <a:rPr lang="fr-BE" dirty="0" smtClean="0"/>
              <a:t> </a:t>
            </a:r>
            <a:r>
              <a:rPr lang="fr-BE" dirty="0" err="1" smtClean="0"/>
              <a:t>voor</a:t>
            </a:r>
            <a:r>
              <a:rPr lang="fr-BE" dirty="0" smtClean="0"/>
              <a:t> </a:t>
            </a:r>
            <a:r>
              <a:rPr lang="fr-BE" dirty="0" err="1" smtClean="0"/>
              <a:t>gegevensbescherming</a:t>
            </a:r>
            <a:r>
              <a:rPr lang="fr-BE" dirty="0" smtClean="0"/>
              <a:t> </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55</a:t>
            </a:fld>
            <a:endParaRPr lang="en-GB" dirty="0"/>
          </a:p>
        </p:txBody>
      </p:sp>
    </p:spTree>
    <p:extLst>
      <p:ext uri="{BB962C8B-B14F-4D97-AF65-F5344CB8AC3E}">
        <p14:creationId xmlns:p14="http://schemas.microsoft.com/office/powerpoint/2010/main" val="15621128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
            </a:r>
            <a:br>
              <a:rPr lang="nl-NL" sz="3600" dirty="0" smtClean="0"/>
            </a:br>
            <a:r>
              <a:rPr lang="nl-NL" sz="3600" dirty="0" smtClean="0"/>
              <a:t>8. </a:t>
            </a:r>
            <a:r>
              <a:rPr lang="nl-NL" dirty="0" smtClean="0"/>
              <a:t>Aanwijzing van de functionaris voor gegevensbescherming</a:t>
            </a:r>
            <a:endParaRPr lang="en-US" dirty="0"/>
          </a:p>
        </p:txBody>
      </p:sp>
      <p:sp>
        <p:nvSpPr>
          <p:cNvPr id="3" name="Content Placeholder 2"/>
          <p:cNvSpPr>
            <a:spLocks noGrp="1"/>
          </p:cNvSpPr>
          <p:nvPr>
            <p:ph idx="1"/>
          </p:nvPr>
        </p:nvSpPr>
        <p:spPr/>
        <p:txBody>
          <a:bodyPr>
            <a:normAutofit fontScale="40000" lnSpcReduction="20000"/>
          </a:bodyPr>
          <a:lstStyle/>
          <a:p>
            <a:endParaRPr lang="nl-BE" sz="6000" dirty="0" smtClean="0"/>
          </a:p>
          <a:p>
            <a:endParaRPr lang="nl-BE" sz="5500" dirty="0" smtClean="0"/>
          </a:p>
          <a:p>
            <a:r>
              <a:rPr lang="nl-BE" sz="5500" dirty="0" smtClean="0"/>
              <a:t>de </a:t>
            </a:r>
            <a:r>
              <a:rPr lang="nl-BE" sz="5500" dirty="0"/>
              <a:t>functionaris </a:t>
            </a:r>
            <a:r>
              <a:rPr lang="nl-BE" sz="5500" dirty="0" smtClean="0"/>
              <a:t>gegevensbescherming </a:t>
            </a:r>
            <a:r>
              <a:rPr lang="nl-BE" sz="5500" dirty="0"/>
              <a:t>is een persoon die toeziet op de omgang met persoonsgegevens binnen een organisatie en controleert of de organisatie voldoet aan de wet en toepasselijke regelgeving. Hij moet onafhankelijk kunnen functioneren als contactpersoon en mag zowel intern als extern aangesteld worden </a:t>
            </a:r>
          </a:p>
          <a:p>
            <a:endParaRPr lang="en-US" sz="6000" dirty="0"/>
          </a:p>
          <a:p>
            <a:r>
              <a:rPr lang="nl-BE" sz="6000" dirty="0"/>
              <a:t>v</a:t>
            </a:r>
            <a:r>
              <a:rPr lang="nl-BE" sz="6000" dirty="0" smtClean="0"/>
              <a:t>erplicht bij</a:t>
            </a:r>
          </a:p>
          <a:p>
            <a:pPr lvl="1"/>
            <a:r>
              <a:rPr lang="nl-BE" sz="5000" dirty="0" smtClean="0"/>
              <a:t>overheidsinstanties</a:t>
            </a:r>
            <a:endParaRPr lang="en-US" sz="5000" dirty="0"/>
          </a:p>
          <a:p>
            <a:pPr lvl="1"/>
            <a:r>
              <a:rPr lang="nl-BE" sz="5000" dirty="0"/>
              <a:t>organisaties die stelselmatig op grote schaal personen </a:t>
            </a:r>
            <a:r>
              <a:rPr lang="nl-BE" sz="5000" dirty="0" smtClean="0"/>
              <a:t>observeren</a:t>
            </a:r>
            <a:endParaRPr lang="en-US" sz="5000" dirty="0"/>
          </a:p>
          <a:p>
            <a:pPr lvl="1"/>
            <a:r>
              <a:rPr lang="nl-BE" sz="5000" dirty="0"/>
              <a:t>organisaties die op grote schaal “gevoelige gegevens” </a:t>
            </a:r>
            <a:r>
              <a:rPr lang="nl-BE" sz="5000" dirty="0" smtClean="0"/>
              <a:t>verwerken</a:t>
            </a:r>
            <a:endParaRPr lang="en-US" sz="5000" dirty="0"/>
          </a:p>
          <a:p>
            <a:pPr lvl="1"/>
            <a:r>
              <a:rPr lang="nl-BE" sz="5000" dirty="0"/>
              <a:t>in de gevallen bepaald door een </a:t>
            </a:r>
            <a:r>
              <a:rPr lang="nl-BE" sz="5000" dirty="0" smtClean="0"/>
              <a:t>Lidstaat</a:t>
            </a:r>
          </a:p>
          <a:p>
            <a:pPr marL="457200" lvl="1" indent="0">
              <a:buNone/>
            </a:pPr>
            <a:endParaRPr lang="nl-BE" sz="5000" dirty="0" smtClean="0"/>
          </a:p>
          <a:p>
            <a:r>
              <a:rPr lang="nl-BE" sz="5400" dirty="0"/>
              <a:t>f</a:t>
            </a:r>
            <a:r>
              <a:rPr lang="nl-BE" sz="5400" dirty="0" smtClean="0"/>
              <a:t>acultatief in andere gevallen</a:t>
            </a:r>
          </a:p>
          <a:p>
            <a:endParaRPr lang="en-US" sz="5400" dirty="0"/>
          </a:p>
          <a:p>
            <a:pPr marL="0" indent="0">
              <a:buNone/>
            </a:pPr>
            <a:endParaRPr lang="en-US" sz="4800" dirty="0"/>
          </a:p>
          <a:p>
            <a:pPr lvl="1"/>
            <a:endParaRPr lang="nl-BE" sz="6000" dirty="0" smtClean="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56</a:t>
            </a:fld>
            <a:endParaRPr lang="en-GB" dirty="0"/>
          </a:p>
        </p:txBody>
      </p:sp>
    </p:spTree>
    <p:extLst>
      <p:ext uri="{BB962C8B-B14F-4D97-AF65-F5344CB8AC3E}">
        <p14:creationId xmlns:p14="http://schemas.microsoft.com/office/powerpoint/2010/main" val="7935534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dirty="0" smtClean="0"/>
              <a:t/>
            </a:r>
            <a:br>
              <a:rPr lang="nl-NL" sz="3600" dirty="0" smtClean="0"/>
            </a:br>
            <a:r>
              <a:rPr lang="nl-NL" sz="3600" dirty="0" smtClean="0"/>
              <a:t>8. </a:t>
            </a:r>
            <a:r>
              <a:rPr lang="nl-NL" dirty="0" smtClean="0"/>
              <a:t>Aanwijzing </a:t>
            </a:r>
            <a:r>
              <a:rPr lang="nl-NL" dirty="0"/>
              <a:t>van de functionaris voor </a:t>
            </a:r>
            <a:r>
              <a:rPr lang="nl-NL" dirty="0" smtClean="0"/>
              <a:t>gegevensbescherming</a:t>
            </a:r>
            <a:endParaRPr lang="en-US" dirty="0"/>
          </a:p>
        </p:txBody>
      </p:sp>
      <p:sp>
        <p:nvSpPr>
          <p:cNvPr id="3" name="Content Placeholder 2"/>
          <p:cNvSpPr>
            <a:spLocks noGrp="1"/>
          </p:cNvSpPr>
          <p:nvPr>
            <p:ph idx="1"/>
          </p:nvPr>
        </p:nvSpPr>
        <p:spPr>
          <a:xfrm>
            <a:off x="467544" y="1268760"/>
            <a:ext cx="8229600" cy="5112568"/>
          </a:xfrm>
        </p:spPr>
        <p:txBody>
          <a:bodyPr>
            <a:normAutofit/>
          </a:bodyPr>
          <a:lstStyle/>
          <a:p>
            <a:endParaRPr lang="nl-BE" dirty="0" smtClean="0"/>
          </a:p>
          <a:p>
            <a:r>
              <a:rPr lang="nl-BE" dirty="0"/>
              <a:t>w</a:t>
            </a:r>
            <a:r>
              <a:rPr lang="nl-BE" dirty="0" smtClean="0"/>
              <a:t>anneer </a:t>
            </a:r>
            <a:r>
              <a:rPr lang="nl-BE" dirty="0"/>
              <a:t>de verwerkingsverantwoordelijke of de verwerker een overheidsinstantie of overheidsorgaan is, kan één functionaris voor gegevensbescherming worden aangewezen voor verschillende dergelijke instanties of organen, met inachtneming van hun organisatiestructuur en </a:t>
            </a:r>
            <a:r>
              <a:rPr lang="nl-BE" dirty="0" smtClean="0"/>
              <a:t>omvang</a:t>
            </a:r>
            <a:endParaRPr lang="en-US" dirty="0"/>
          </a:p>
          <a:p>
            <a:pPr marL="0" indent="0">
              <a:buNone/>
            </a:pPr>
            <a:endParaRPr lang="en-US" dirty="0"/>
          </a:p>
          <a:p>
            <a:r>
              <a:rPr lang="nl-BE" dirty="0"/>
              <a:t>d</a:t>
            </a:r>
            <a:r>
              <a:rPr lang="nl-BE" dirty="0" smtClean="0"/>
              <a:t>e </a:t>
            </a:r>
            <a:r>
              <a:rPr lang="nl-BE" dirty="0"/>
              <a:t>functionaris voor gegevensbescherming wordt aangewezen op grond van zijn professionele kwaliteiten en, in het bijzonder, zijn deskundigheid op het gebied van de wetgeving en de praktijk inzake gegevensbescherming en zijn vermogen de opgedragen taken te </a:t>
            </a:r>
            <a:r>
              <a:rPr lang="nl-BE" dirty="0" smtClean="0"/>
              <a:t>vervullen</a:t>
            </a:r>
            <a:endParaRPr lang="en-US" dirty="0"/>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57</a:t>
            </a:fld>
            <a:endParaRPr lang="en-GB" dirty="0"/>
          </a:p>
        </p:txBody>
      </p:sp>
    </p:spTree>
    <p:extLst>
      <p:ext uri="{BB962C8B-B14F-4D97-AF65-F5344CB8AC3E}">
        <p14:creationId xmlns:p14="http://schemas.microsoft.com/office/powerpoint/2010/main" val="21242665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dirty="0" smtClean="0"/>
              <a:t/>
            </a:r>
            <a:br>
              <a:rPr lang="nl-NL" dirty="0" smtClean="0"/>
            </a:br>
            <a:r>
              <a:rPr lang="nl-NL" dirty="0" smtClean="0"/>
              <a:t>8. Aanwijzing </a:t>
            </a:r>
            <a:r>
              <a:rPr lang="nl-NL" dirty="0"/>
              <a:t>van de functionaris voor </a:t>
            </a:r>
            <a:r>
              <a:rPr lang="nl-NL" dirty="0" smtClean="0"/>
              <a:t>gegevensbescherming</a:t>
            </a:r>
            <a:endParaRPr lang="en-US" dirty="0"/>
          </a:p>
        </p:txBody>
      </p:sp>
      <p:sp>
        <p:nvSpPr>
          <p:cNvPr id="3" name="Content Placeholder 2"/>
          <p:cNvSpPr>
            <a:spLocks noGrp="1"/>
          </p:cNvSpPr>
          <p:nvPr>
            <p:ph idx="1"/>
          </p:nvPr>
        </p:nvSpPr>
        <p:spPr/>
        <p:txBody>
          <a:bodyPr>
            <a:normAutofit fontScale="92500"/>
          </a:bodyPr>
          <a:lstStyle/>
          <a:p>
            <a:endParaRPr lang="nl-BE" dirty="0" smtClean="0"/>
          </a:p>
          <a:p>
            <a:endParaRPr lang="nl-BE" dirty="0" smtClean="0"/>
          </a:p>
          <a:p>
            <a:r>
              <a:rPr lang="nl-BE" dirty="0"/>
              <a:t>d</a:t>
            </a:r>
            <a:r>
              <a:rPr lang="nl-BE" dirty="0" smtClean="0"/>
              <a:t>e </a:t>
            </a:r>
            <a:r>
              <a:rPr lang="nl-BE" dirty="0"/>
              <a:t>functionaris voor gegevensbescherming kan een personeelslid van de verwerkingsverantwoordelijke of de verwerker zijn, of kan de taken op grond van een dienstverleningsovereenkomst </a:t>
            </a:r>
            <a:r>
              <a:rPr lang="nl-BE" dirty="0" smtClean="0"/>
              <a:t>verrichten</a:t>
            </a:r>
            <a:endParaRPr lang="en-US" dirty="0"/>
          </a:p>
          <a:p>
            <a:pPr marL="0" indent="0">
              <a:buNone/>
            </a:pPr>
            <a:endParaRPr lang="en-US" dirty="0"/>
          </a:p>
          <a:p>
            <a:r>
              <a:rPr lang="nl-BE" dirty="0"/>
              <a:t>d</a:t>
            </a:r>
            <a:r>
              <a:rPr lang="nl-BE" dirty="0" smtClean="0"/>
              <a:t>e </a:t>
            </a:r>
            <a:r>
              <a:rPr lang="nl-BE" dirty="0"/>
              <a:t>verwerkingsverantwoordelijke of de verwerker maakt de contactgegevens van de functionaris voor gegevensbescherming bekend en deelt die mee aan de toezichthoudende </a:t>
            </a:r>
            <a:r>
              <a:rPr lang="nl-BE" dirty="0" smtClean="0"/>
              <a:t>autoriteit</a:t>
            </a:r>
          </a:p>
          <a:p>
            <a:endParaRPr lang="nl-BE" dirty="0"/>
          </a:p>
          <a:p>
            <a:r>
              <a:rPr lang="nl-NL" dirty="0">
                <a:solidFill>
                  <a:srgbClr val="7030A0"/>
                </a:solidFill>
              </a:rPr>
              <a:t>veiligheidsconsulent </a:t>
            </a:r>
            <a:r>
              <a:rPr lang="nl-NL" dirty="0" smtClean="0">
                <a:solidFill>
                  <a:srgbClr val="7030A0"/>
                </a:solidFill>
              </a:rPr>
              <a:t>kan </a:t>
            </a:r>
            <a:r>
              <a:rPr lang="nl-NL" dirty="0">
                <a:solidFill>
                  <a:srgbClr val="7030A0"/>
                </a:solidFill>
              </a:rPr>
              <a:t>de functie </a:t>
            </a:r>
            <a:r>
              <a:rPr lang="nl-NL" dirty="0" smtClean="0">
                <a:solidFill>
                  <a:srgbClr val="7030A0"/>
                </a:solidFill>
              </a:rPr>
              <a:t>uitoefenen </a:t>
            </a:r>
            <a:r>
              <a:rPr lang="nl-NL" dirty="0">
                <a:solidFill>
                  <a:srgbClr val="7030A0"/>
                </a:solidFill>
              </a:rPr>
              <a:t>van functionaris voor gegevensbescherming</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58</a:t>
            </a:fld>
            <a:endParaRPr lang="en-GB" dirty="0"/>
          </a:p>
        </p:txBody>
      </p:sp>
    </p:spTree>
    <p:extLst>
      <p:ext uri="{BB962C8B-B14F-4D97-AF65-F5344CB8AC3E}">
        <p14:creationId xmlns:p14="http://schemas.microsoft.com/office/powerpoint/2010/main" val="33186348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260648"/>
            <a:ext cx="8229600" cy="922337"/>
          </a:xfrm>
        </p:spPr>
        <p:txBody>
          <a:bodyPr>
            <a:noAutofit/>
          </a:bodyPr>
          <a:lstStyle/>
          <a:p>
            <a:r>
              <a:rPr lang="nl-NL" dirty="0" smtClean="0"/>
              <a:t>8. Positie van de functionaris voor gegevensbescherming </a:t>
            </a:r>
            <a:endParaRPr lang="en-US" altLang="en-US" dirty="0" smtClean="0">
              <a:cs typeface="Arial" charset="0"/>
              <a:sym typeface="Arial" charset="0"/>
            </a:endParaRPr>
          </a:p>
        </p:txBody>
      </p:sp>
      <p:sp>
        <p:nvSpPr>
          <p:cNvPr id="31747" name="Content Placeholder 2"/>
          <p:cNvSpPr>
            <a:spLocks noGrp="1"/>
          </p:cNvSpPr>
          <p:nvPr>
            <p:ph idx="1"/>
          </p:nvPr>
        </p:nvSpPr>
        <p:spPr>
          <a:xfrm>
            <a:off x="457200" y="1196975"/>
            <a:ext cx="8229600" cy="5111750"/>
          </a:xfrm>
        </p:spPr>
        <p:txBody>
          <a:bodyPr>
            <a:normAutofit fontScale="92500" lnSpcReduction="20000"/>
          </a:bodyPr>
          <a:lstStyle/>
          <a:p>
            <a:endParaRPr lang="nl-BE" dirty="0" smtClean="0"/>
          </a:p>
          <a:p>
            <a:endParaRPr lang="nl-BE" dirty="0" smtClean="0"/>
          </a:p>
          <a:p>
            <a:r>
              <a:rPr lang="nl-BE" dirty="0" smtClean="0"/>
              <a:t>de </a:t>
            </a:r>
            <a:r>
              <a:rPr lang="nl-BE" dirty="0"/>
              <a:t>verwerkingsverantwoordelijke en de verwerker zullen de functionaris voor gegevensbescherming </a:t>
            </a:r>
            <a:endParaRPr lang="nl-BE" dirty="0" smtClean="0"/>
          </a:p>
          <a:p>
            <a:endParaRPr lang="nl-BE" dirty="0" smtClean="0"/>
          </a:p>
          <a:p>
            <a:pPr lvl="1"/>
            <a:r>
              <a:rPr lang="nl-BE" dirty="0" smtClean="0"/>
              <a:t>naar </a:t>
            </a:r>
            <a:r>
              <a:rPr lang="nl-BE" dirty="0"/>
              <a:t>behoren en tijdig betrekken bij alle aangelegenheden die verband houden met de bescherming van </a:t>
            </a:r>
            <a:r>
              <a:rPr lang="nl-BE" dirty="0" smtClean="0"/>
              <a:t>persoonsgegevens</a:t>
            </a:r>
          </a:p>
          <a:p>
            <a:pPr lvl="1"/>
            <a:endParaRPr lang="en-US" dirty="0"/>
          </a:p>
          <a:p>
            <a:pPr lvl="1"/>
            <a:r>
              <a:rPr lang="nl-BE" dirty="0"/>
              <a:t>ondersteunen bij de vervulling van zijn taken door hem toegang te verschaffen tot persoonsgegevens en verwerkingsactiviteiten en door hem de benodigde middelen ter beschikking te stellen voor het vervullen van deze taken en het in stand houden van zijn </a:t>
            </a:r>
            <a:r>
              <a:rPr lang="nl-BE" dirty="0" smtClean="0"/>
              <a:t>deskundigheid</a:t>
            </a:r>
          </a:p>
          <a:p>
            <a:pPr lvl="1"/>
            <a:endParaRPr lang="en-US" dirty="0"/>
          </a:p>
          <a:p>
            <a:pPr lvl="1"/>
            <a:r>
              <a:rPr lang="nl-BE" dirty="0"/>
              <a:t>geen instructies opleggen met betrekking tot de uitvoering van die taken en niet ontslaan of straffen voor de uitvoering van zijn </a:t>
            </a:r>
            <a:r>
              <a:rPr lang="nl-BE" dirty="0" smtClean="0"/>
              <a:t>taken</a:t>
            </a:r>
          </a:p>
          <a:p>
            <a:pPr lvl="1"/>
            <a:endParaRPr lang="en-US" dirty="0"/>
          </a:p>
          <a:p>
            <a:pPr lvl="1"/>
            <a:r>
              <a:rPr lang="nl-BE" dirty="0"/>
              <a:t>geen andere taken of plichten opleggen, die leiden tot een </a:t>
            </a:r>
            <a:r>
              <a:rPr lang="nl-BE" dirty="0" smtClean="0"/>
              <a:t>belangenconflict</a:t>
            </a:r>
            <a:endParaRPr lang="en-US" dirty="0"/>
          </a:p>
          <a:p>
            <a:endParaRPr lang="en-US" dirty="0"/>
          </a:p>
        </p:txBody>
      </p:sp>
      <p:sp>
        <p:nvSpPr>
          <p:cNvPr id="317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9430B7A-75EC-4D7C-9578-E13FB28E4EEB}" type="slidenum">
              <a:rPr lang="en-US" altLang="en-US" sz="1000" smtClean="0">
                <a:solidFill>
                  <a:srgbClr val="7F7F7F"/>
                </a:solidFill>
                <a:cs typeface="Arial" charset="0"/>
              </a:rPr>
              <a:pPr fontAlgn="base">
                <a:spcBef>
                  <a:spcPct val="0"/>
                </a:spcBef>
                <a:spcAft>
                  <a:spcPct val="0"/>
                </a:spcAft>
                <a:buFontTx/>
                <a:buNone/>
              </a:pPr>
              <a:t>59</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normAutofit/>
          </a:bodyPr>
          <a:lstStyle/>
          <a:p>
            <a:pPr>
              <a:lnSpc>
                <a:spcPct val="90000"/>
              </a:lnSpc>
            </a:pPr>
            <a:endParaRPr lang="nl-NL" altLang="en-US" dirty="0" smtClean="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n</a:t>
            </a:r>
            <a:r>
              <a:rPr lang="nl-NL" altLang="en-US" dirty="0" smtClean="0">
                <a:solidFill>
                  <a:srgbClr val="000000"/>
                </a:solidFill>
                <a:cs typeface="Arial" charset="0"/>
                <a:sym typeface="Arial" charset="0"/>
              </a:rPr>
              <a:t>a </a:t>
            </a:r>
            <a:r>
              <a:rPr lang="nl-NL" altLang="en-US" dirty="0">
                <a:solidFill>
                  <a:srgbClr val="000000"/>
                </a:solidFill>
                <a:cs typeface="Arial" charset="0"/>
                <a:sym typeface="Arial" charset="0"/>
              </a:rPr>
              <a:t>vier jaar onderhandelen </a:t>
            </a:r>
            <a:r>
              <a:rPr lang="nl-NL" altLang="en-US" dirty="0" smtClean="0">
                <a:solidFill>
                  <a:srgbClr val="000000"/>
                </a:solidFill>
                <a:cs typeface="Arial" charset="0"/>
                <a:sym typeface="Arial" charset="0"/>
              </a:rPr>
              <a:t>akkoord bereikt </a:t>
            </a:r>
            <a:r>
              <a:rPr lang="nl-NL" altLang="en-US" dirty="0">
                <a:solidFill>
                  <a:srgbClr val="000000"/>
                </a:solidFill>
                <a:cs typeface="Arial" charset="0"/>
                <a:sym typeface="Arial" charset="0"/>
              </a:rPr>
              <a:t>tussen de Raad, de Europese Commissie en het Europees Parlement over een nieuwe verordening op </a:t>
            </a:r>
            <a:r>
              <a:rPr lang="nl-NL" altLang="en-US" dirty="0" smtClean="0">
                <a:solidFill>
                  <a:srgbClr val="000000"/>
                </a:solidFill>
                <a:cs typeface="Arial" charset="0"/>
                <a:sym typeface="Arial" charset="0"/>
              </a:rPr>
              <a:t>het vlak </a:t>
            </a:r>
            <a:r>
              <a:rPr lang="nl-NL" altLang="en-US" dirty="0">
                <a:solidFill>
                  <a:srgbClr val="000000"/>
                </a:solidFill>
                <a:cs typeface="Arial" charset="0"/>
                <a:sym typeface="Arial" charset="0"/>
              </a:rPr>
              <a:t>van de bescherming van </a:t>
            </a:r>
            <a:r>
              <a:rPr lang="nl-NL" altLang="en-US" dirty="0" smtClean="0">
                <a:solidFill>
                  <a:srgbClr val="000000"/>
                </a:solidFill>
                <a:cs typeface="Arial" charset="0"/>
                <a:sym typeface="Arial" charset="0"/>
              </a:rPr>
              <a:t>persoonsgegevens</a:t>
            </a:r>
          </a:p>
          <a:p>
            <a:pPr marL="0" indent="0">
              <a:lnSpc>
                <a:spcPct val="90000"/>
              </a:lnSpc>
              <a:buNone/>
            </a:pPr>
            <a:endParaRPr lang="nl-NL" altLang="en-US" dirty="0" smtClean="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b</a:t>
            </a:r>
            <a:r>
              <a:rPr lang="nl-NL" altLang="en-US" dirty="0" smtClean="0">
                <a:solidFill>
                  <a:srgbClr val="000000"/>
                </a:solidFill>
                <a:cs typeface="Arial" charset="0"/>
                <a:sym typeface="Arial" charset="0"/>
              </a:rPr>
              <a:t>ezorgdheden </a:t>
            </a:r>
            <a:r>
              <a:rPr lang="nl-NL" altLang="en-US" dirty="0">
                <a:solidFill>
                  <a:srgbClr val="000000"/>
                </a:solidFill>
                <a:cs typeface="Arial" charset="0"/>
                <a:sym typeface="Arial" charset="0"/>
              </a:rPr>
              <a:t>van de Belgische </a:t>
            </a:r>
            <a:r>
              <a:rPr lang="nl-NL" altLang="en-US" dirty="0" smtClean="0">
                <a:solidFill>
                  <a:srgbClr val="000000"/>
                </a:solidFill>
                <a:cs typeface="Arial" charset="0"/>
                <a:sym typeface="Arial" charset="0"/>
              </a:rPr>
              <a:t>sociale- </a:t>
            </a:r>
            <a:r>
              <a:rPr lang="nl-NL" altLang="en-US" dirty="0">
                <a:solidFill>
                  <a:srgbClr val="000000"/>
                </a:solidFill>
                <a:cs typeface="Arial" charset="0"/>
                <a:sym typeface="Arial" charset="0"/>
              </a:rPr>
              <a:t>en gezondheidssector werden gedurende deze vier jaar van intensieve onderhandelingen steeds opgenomen in het </a:t>
            </a:r>
            <a:r>
              <a:rPr lang="nl-NL" altLang="en-US" dirty="0" smtClean="0">
                <a:solidFill>
                  <a:srgbClr val="000000"/>
                </a:solidFill>
                <a:cs typeface="Arial" charset="0"/>
                <a:sym typeface="Arial" charset="0"/>
              </a:rPr>
              <a:t>onderhandelingsmandaat</a:t>
            </a:r>
          </a:p>
          <a:p>
            <a:pPr>
              <a:lnSpc>
                <a:spcPct val="90000"/>
              </a:lnSpc>
            </a:pPr>
            <a:endParaRPr lang="nl-NL" altLang="en-US" dirty="0" smtClean="0">
              <a:solidFill>
                <a:srgbClr val="000000"/>
              </a:solidFill>
              <a:cs typeface="Arial" charset="0"/>
              <a:sym typeface="Arial" charset="0"/>
            </a:endParaRPr>
          </a:p>
          <a:p>
            <a:pPr lvl="1">
              <a:lnSpc>
                <a:spcPct val="90000"/>
              </a:lnSpc>
            </a:pPr>
            <a:r>
              <a:rPr lang="nl-NL" altLang="en-US" dirty="0" smtClean="0">
                <a:solidFill>
                  <a:srgbClr val="000000"/>
                </a:solidFill>
                <a:cs typeface="Arial" charset="0"/>
                <a:sym typeface="Arial" charset="0"/>
              </a:rPr>
              <a:t>evolutie naar een uitvoerbare tekst met waarborg van belangrijkste principes </a:t>
            </a:r>
          </a:p>
          <a:p>
            <a:pPr lvl="1">
              <a:lnSpc>
                <a:spcPct val="90000"/>
              </a:lnSpc>
            </a:pPr>
            <a:r>
              <a:rPr lang="nl-NL" altLang="en-US" dirty="0" smtClean="0">
                <a:solidFill>
                  <a:srgbClr val="7030A0"/>
                </a:solidFill>
                <a:cs typeface="Arial" charset="0"/>
                <a:sym typeface="Arial" charset="0"/>
              </a:rPr>
              <a:t>nieuwe aspecten worden in de presentatie in kleur aangegeven</a:t>
            </a:r>
            <a:endParaRPr lang="nl-NL" altLang="en-US" dirty="0" smtClean="0">
              <a:solidFill>
                <a:srgbClr val="000000"/>
              </a:solidFill>
              <a:cs typeface="Arial" charset="0"/>
              <a:sym typeface="Arial" charset="0"/>
            </a:endParaRPr>
          </a:p>
          <a:p>
            <a:pPr marL="0" indent="0">
              <a:lnSpc>
                <a:spcPct val="90000"/>
              </a:lnSpc>
              <a:buNone/>
            </a:pPr>
            <a:endParaRPr lang="nl-NL" altLang="en-US" dirty="0" smtClean="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a:t>
            </a:fld>
            <a:endParaRPr lang="en-GB" dirty="0"/>
          </a:p>
        </p:txBody>
      </p:sp>
    </p:spTree>
    <p:extLst>
      <p:ext uri="{BB962C8B-B14F-4D97-AF65-F5344CB8AC3E}">
        <p14:creationId xmlns:p14="http://schemas.microsoft.com/office/powerpoint/2010/main" val="10775120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NL" dirty="0" smtClean="0"/>
              <a:t>8. Positie van de functionaris voor </a:t>
            </a:r>
            <a:r>
              <a:rPr lang="nl-NL" dirty="0"/>
              <a:t>gegevensbescherming </a:t>
            </a:r>
            <a:endParaRPr lang="en-US" dirty="0"/>
          </a:p>
        </p:txBody>
      </p:sp>
      <p:sp>
        <p:nvSpPr>
          <p:cNvPr id="3" name="Content Placeholder 2"/>
          <p:cNvSpPr>
            <a:spLocks noGrp="1"/>
          </p:cNvSpPr>
          <p:nvPr>
            <p:ph idx="1"/>
          </p:nvPr>
        </p:nvSpPr>
        <p:spPr/>
        <p:txBody>
          <a:bodyPr/>
          <a:lstStyle/>
          <a:p>
            <a:endParaRPr lang="nl-BE" dirty="0" smtClean="0"/>
          </a:p>
          <a:p>
            <a:endParaRPr lang="nl-BE" dirty="0"/>
          </a:p>
          <a:p>
            <a:r>
              <a:rPr lang="nl-BE" dirty="0"/>
              <a:t>d</a:t>
            </a:r>
            <a:r>
              <a:rPr lang="nl-BE" dirty="0" smtClean="0"/>
              <a:t>e </a:t>
            </a:r>
            <a:r>
              <a:rPr lang="nl-BE" dirty="0"/>
              <a:t>functionaris voor gegevensbescherming </a:t>
            </a:r>
            <a:endParaRPr lang="nl-BE" dirty="0" smtClean="0"/>
          </a:p>
          <a:p>
            <a:pPr marL="0" indent="0">
              <a:buNone/>
            </a:pPr>
            <a:endParaRPr lang="en-US" dirty="0"/>
          </a:p>
          <a:p>
            <a:pPr lvl="1"/>
            <a:r>
              <a:rPr lang="nl-BE" dirty="0"/>
              <a:t>brengt rechtstreeks verslag uit aan de hoogste leidinggevende van de verwerkingsverantwoordelijke of de </a:t>
            </a:r>
            <a:r>
              <a:rPr lang="nl-BE" dirty="0" smtClean="0"/>
              <a:t>verwerker</a:t>
            </a:r>
          </a:p>
          <a:p>
            <a:pPr lvl="1"/>
            <a:endParaRPr lang="en-US" dirty="0"/>
          </a:p>
          <a:p>
            <a:pPr lvl="1"/>
            <a:r>
              <a:rPr lang="nl-BE" dirty="0"/>
              <a:t>kan gecontacteerd worden door betrokkenen over alle aangelegenheden die verband houden met de verwerking van hun gegevens en met de uitoefening van hun rechten uit hoofde van deze </a:t>
            </a:r>
            <a:r>
              <a:rPr lang="nl-BE" dirty="0" smtClean="0"/>
              <a:t>verordening</a:t>
            </a:r>
          </a:p>
          <a:p>
            <a:pPr lvl="1"/>
            <a:endParaRPr lang="en-US" dirty="0"/>
          </a:p>
          <a:p>
            <a:pPr lvl="1"/>
            <a:r>
              <a:rPr lang="nl-BE" dirty="0"/>
              <a:t>is gehouden tot geheimhouding en </a:t>
            </a:r>
            <a:r>
              <a:rPr lang="nl-BE" dirty="0" smtClean="0"/>
              <a:t>vertrouwelijkheid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60</a:t>
            </a:fld>
            <a:endParaRPr lang="en-GB" dirty="0"/>
          </a:p>
        </p:txBody>
      </p:sp>
    </p:spTree>
    <p:extLst>
      <p:ext uri="{BB962C8B-B14F-4D97-AF65-F5344CB8AC3E}">
        <p14:creationId xmlns:p14="http://schemas.microsoft.com/office/powerpoint/2010/main" val="828797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68313" y="188913"/>
            <a:ext cx="8229600" cy="922337"/>
          </a:xfrm>
        </p:spPr>
        <p:txBody>
          <a:bodyPr>
            <a:noAutofit/>
          </a:bodyPr>
          <a:lstStyle/>
          <a:p>
            <a:r>
              <a:rPr lang="nl-NL" dirty="0" smtClean="0"/>
              <a:t>8. Taken van de functionaris voor gegevensbescherming</a:t>
            </a:r>
            <a:endParaRPr lang="en-US" altLang="en-US" dirty="0" smtClean="0">
              <a:cs typeface="Arial" charset="0"/>
              <a:sym typeface="Arial" charset="0"/>
            </a:endParaRPr>
          </a:p>
        </p:txBody>
      </p:sp>
      <p:sp>
        <p:nvSpPr>
          <p:cNvPr id="27651" name="Content Placeholder 2"/>
          <p:cNvSpPr>
            <a:spLocks noGrp="1"/>
          </p:cNvSpPr>
          <p:nvPr>
            <p:ph idx="1"/>
          </p:nvPr>
        </p:nvSpPr>
        <p:spPr>
          <a:xfrm>
            <a:off x="457200" y="1196975"/>
            <a:ext cx="8229600" cy="5111750"/>
          </a:xfrm>
        </p:spPr>
        <p:txBody>
          <a:bodyPr>
            <a:normAutofit fontScale="92500" lnSpcReduction="10000"/>
          </a:bodyPr>
          <a:lstStyle/>
          <a:p>
            <a:endParaRPr lang="en-US" altLang="en-US" sz="2200" dirty="0" smtClean="0"/>
          </a:p>
          <a:p>
            <a:pPr lvl="0"/>
            <a:endParaRPr lang="nl-NL" sz="2600" dirty="0" smtClean="0"/>
          </a:p>
          <a:p>
            <a:pPr lvl="0"/>
            <a:r>
              <a:rPr lang="nl-BE" sz="2600" dirty="0" smtClean="0"/>
              <a:t>de </a:t>
            </a:r>
            <a:r>
              <a:rPr lang="nl-BE" sz="2600" dirty="0"/>
              <a:t>verwerkingsverantwoordelijke of de verwerker en de werknemers die verwerken, informeren en adviseren over hun verplichtingen krachtens de </a:t>
            </a:r>
            <a:r>
              <a:rPr lang="nl-BE" sz="2600" dirty="0" smtClean="0"/>
              <a:t>gegevensbeschermingsbepalingen</a:t>
            </a:r>
          </a:p>
          <a:p>
            <a:pPr marL="0" lvl="0" indent="0">
              <a:buNone/>
            </a:pPr>
            <a:endParaRPr lang="en-US" sz="2600" dirty="0"/>
          </a:p>
          <a:p>
            <a:pPr lvl="0"/>
            <a:r>
              <a:rPr lang="nl-BE" sz="2600" dirty="0"/>
              <a:t>toezien op de naleving van de gegevensbeschermingsbepalingen en van het beleid van de verwerkingsverantwoordelijke of de verwerker met betrekking tot de bescherming van persoonsgegevens, met inbegrip van de toewijzing van verantwoordelijkheden, bewustmaking en opleiding van het bij de verwerking betrokken personeel en de betreffende </a:t>
            </a:r>
            <a:r>
              <a:rPr lang="nl-BE" sz="2600" dirty="0" smtClean="0"/>
              <a:t>audits</a:t>
            </a:r>
            <a:endParaRPr lang="en-US" sz="2600" dirty="0"/>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6858E0-3C93-48C3-A842-B53CCC3DF998}" type="slidenum">
              <a:rPr lang="en-US" altLang="en-US" sz="1000" smtClean="0">
                <a:solidFill>
                  <a:srgbClr val="7F7F7F"/>
                </a:solidFill>
                <a:cs typeface="Arial" charset="0"/>
              </a:rPr>
              <a:pPr fontAlgn="base">
                <a:spcBef>
                  <a:spcPct val="0"/>
                </a:spcBef>
                <a:spcAft>
                  <a:spcPct val="0"/>
                </a:spcAft>
                <a:buFontTx/>
                <a:buNone/>
              </a:pPr>
              <a:t>61</a:t>
            </a:fld>
            <a:endParaRPr lang="en-US"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nl-NL" dirty="0" smtClean="0"/>
              <a:t>8. Taken </a:t>
            </a:r>
            <a:r>
              <a:rPr lang="nl-NL" dirty="0"/>
              <a:t>van de functionaris voor gegevensbescherming</a:t>
            </a:r>
            <a:endParaRPr lang="en-US" dirty="0"/>
          </a:p>
        </p:txBody>
      </p:sp>
      <p:sp>
        <p:nvSpPr>
          <p:cNvPr id="3" name="Content Placeholder 2"/>
          <p:cNvSpPr>
            <a:spLocks noGrp="1"/>
          </p:cNvSpPr>
          <p:nvPr>
            <p:ph idx="1"/>
          </p:nvPr>
        </p:nvSpPr>
        <p:spPr/>
        <p:txBody>
          <a:bodyPr/>
          <a:lstStyle/>
          <a:p>
            <a:pPr lvl="0"/>
            <a:endParaRPr lang="nl-BE" sz="2200" dirty="0" smtClean="0"/>
          </a:p>
          <a:p>
            <a:pPr lvl="0"/>
            <a:endParaRPr lang="nl-BE" sz="2200" dirty="0"/>
          </a:p>
          <a:p>
            <a:pPr lvl="0"/>
            <a:r>
              <a:rPr lang="nl-BE" dirty="0" smtClean="0">
                <a:solidFill>
                  <a:srgbClr val="7030A0"/>
                </a:solidFill>
              </a:rPr>
              <a:t>desgevraagd </a:t>
            </a:r>
            <a:r>
              <a:rPr lang="nl-BE" dirty="0">
                <a:solidFill>
                  <a:srgbClr val="7030A0"/>
                </a:solidFill>
              </a:rPr>
              <a:t>advies verstrekken met betrekking tot de </a:t>
            </a:r>
            <a:r>
              <a:rPr lang="nl-BE" dirty="0" err="1" smtClean="0">
                <a:solidFill>
                  <a:srgbClr val="7030A0"/>
                </a:solidFill>
              </a:rPr>
              <a:t>gegevensbeschermingseffectbeoordeling</a:t>
            </a:r>
            <a:r>
              <a:rPr lang="nl-BE" dirty="0" smtClean="0">
                <a:solidFill>
                  <a:srgbClr val="7030A0"/>
                </a:solidFill>
              </a:rPr>
              <a:t> </a:t>
            </a:r>
            <a:r>
              <a:rPr lang="nl-BE" dirty="0">
                <a:solidFill>
                  <a:srgbClr val="7030A0"/>
                </a:solidFill>
              </a:rPr>
              <a:t>en toezien op de uitvoering daarvan</a:t>
            </a:r>
            <a:endParaRPr lang="en-US" dirty="0">
              <a:solidFill>
                <a:srgbClr val="7030A0"/>
              </a:solidFill>
            </a:endParaRPr>
          </a:p>
          <a:p>
            <a:pPr lvl="0"/>
            <a:endParaRPr lang="nl-BE" dirty="0" smtClean="0">
              <a:solidFill>
                <a:srgbClr val="7030A0"/>
              </a:solidFill>
            </a:endParaRPr>
          </a:p>
          <a:p>
            <a:pPr lvl="0"/>
            <a:endParaRPr lang="nl-BE" dirty="0" smtClean="0">
              <a:solidFill>
                <a:srgbClr val="7030A0"/>
              </a:solidFill>
            </a:endParaRPr>
          </a:p>
          <a:p>
            <a:pPr lvl="0"/>
            <a:r>
              <a:rPr lang="nl-BE" dirty="0" smtClean="0">
                <a:solidFill>
                  <a:srgbClr val="7030A0"/>
                </a:solidFill>
              </a:rPr>
              <a:t>samenwerken </a:t>
            </a:r>
            <a:r>
              <a:rPr lang="nl-BE" dirty="0">
                <a:solidFill>
                  <a:srgbClr val="7030A0"/>
                </a:solidFill>
              </a:rPr>
              <a:t>met de toezichthoudende autoriteit en optreden als contactpunt voor de toezichthoudende autoriteit</a:t>
            </a:r>
            <a:endParaRPr lang="en-US" dirty="0">
              <a:solidFill>
                <a:srgbClr val="7030A0"/>
              </a:solidFill>
            </a:endParaRPr>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62</a:t>
            </a:fld>
            <a:endParaRPr lang="en-GB" dirty="0"/>
          </a:p>
        </p:txBody>
      </p:sp>
    </p:spTree>
    <p:extLst>
      <p:ext uri="{BB962C8B-B14F-4D97-AF65-F5344CB8AC3E}">
        <p14:creationId xmlns:p14="http://schemas.microsoft.com/office/powerpoint/2010/main" val="19137288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9. Varia</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63</a:t>
            </a:fld>
            <a:endParaRPr lang="en-GB" dirty="0"/>
          </a:p>
        </p:txBody>
      </p:sp>
    </p:spTree>
    <p:extLst>
      <p:ext uri="{BB962C8B-B14F-4D97-AF65-F5344CB8AC3E}">
        <p14:creationId xmlns:p14="http://schemas.microsoft.com/office/powerpoint/2010/main" val="9303638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smtClean="0"/>
              <a:t>9.1. Gebruik </a:t>
            </a:r>
            <a:r>
              <a:rPr lang="nl-BE" dirty="0"/>
              <a:t>uniek </a:t>
            </a:r>
            <a:r>
              <a:rPr lang="nl-BE" dirty="0" smtClean="0"/>
              <a:t>nummer</a:t>
            </a:r>
            <a:endParaRPr lang="en-US" dirty="0"/>
          </a:p>
        </p:txBody>
      </p:sp>
      <p:sp>
        <p:nvSpPr>
          <p:cNvPr id="3" name="Content Placeholder 2"/>
          <p:cNvSpPr>
            <a:spLocks noGrp="1"/>
          </p:cNvSpPr>
          <p:nvPr>
            <p:ph idx="1"/>
          </p:nvPr>
        </p:nvSpPr>
        <p:spPr/>
        <p:txBody>
          <a:bodyPr>
            <a:normAutofit/>
          </a:bodyPr>
          <a:lstStyle/>
          <a:p>
            <a:endParaRPr lang="nl-BE" u="sng" dirty="0" smtClean="0"/>
          </a:p>
          <a:p>
            <a:endParaRPr lang="nl-BE" u="sng" dirty="0" smtClean="0"/>
          </a:p>
          <a:p>
            <a:r>
              <a:rPr lang="nl-BE" dirty="0"/>
              <a:t>s</a:t>
            </a:r>
            <a:r>
              <a:rPr lang="nl-BE" dirty="0" smtClean="0"/>
              <a:t>tatus-quo</a:t>
            </a:r>
          </a:p>
          <a:p>
            <a:endParaRPr lang="en-US" dirty="0"/>
          </a:p>
          <a:p>
            <a:pPr lvl="1"/>
            <a:r>
              <a:rPr lang="nl-BE" dirty="0"/>
              <a:t>specifiek artikel dat het gebruik van een uniek nummer </a:t>
            </a:r>
            <a:r>
              <a:rPr lang="nl-BE" dirty="0" smtClean="0"/>
              <a:t>toelaat</a:t>
            </a:r>
          </a:p>
          <a:p>
            <a:pPr lvl="1"/>
            <a:endParaRPr lang="en-US" dirty="0"/>
          </a:p>
          <a:p>
            <a:pPr lvl="1"/>
            <a:r>
              <a:rPr lang="nl-BE" dirty="0"/>
              <a:t>de nationale autoriteiten bepalen de specifieke voorwaarden met gepaste waarborgen opdat de individuele rechten worden </a:t>
            </a:r>
            <a:r>
              <a:rPr lang="nl-BE" dirty="0" smtClean="0"/>
              <a:t>gegarandeerd</a:t>
            </a:r>
          </a:p>
          <a:p>
            <a:pPr lvl="1"/>
            <a:endParaRPr lang="en-US" dirty="0"/>
          </a:p>
          <a:p>
            <a:pPr lvl="1"/>
            <a:r>
              <a:rPr lang="nl-BE" dirty="0"/>
              <a:t>geen </a:t>
            </a:r>
            <a:r>
              <a:rPr lang="nl-BE" dirty="0" smtClean="0"/>
              <a:t>verplichting: </a:t>
            </a:r>
            <a:r>
              <a:rPr lang="nl-BE" dirty="0"/>
              <a:t>andere lidstaten kunnen nog steeds het gebruik van een uniek nummer </a:t>
            </a:r>
            <a:r>
              <a:rPr lang="nl-BE" dirty="0" smtClean="0"/>
              <a:t>weigeren</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64</a:t>
            </a:fld>
            <a:endParaRPr lang="en-GB" dirty="0"/>
          </a:p>
        </p:txBody>
      </p:sp>
    </p:spTree>
    <p:extLst>
      <p:ext uri="{BB962C8B-B14F-4D97-AF65-F5344CB8AC3E}">
        <p14:creationId xmlns:p14="http://schemas.microsoft.com/office/powerpoint/2010/main" val="16291417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smtClean="0"/>
              <a:t>9.2. Wetenschappelijke rapporten</a:t>
            </a:r>
            <a:endParaRPr lang="en-US" dirty="0"/>
          </a:p>
        </p:txBody>
      </p:sp>
      <p:sp>
        <p:nvSpPr>
          <p:cNvPr id="3" name="Content Placeholder 2"/>
          <p:cNvSpPr>
            <a:spLocks noGrp="1"/>
          </p:cNvSpPr>
          <p:nvPr>
            <p:ph idx="1"/>
          </p:nvPr>
        </p:nvSpPr>
        <p:spPr/>
        <p:txBody>
          <a:bodyPr>
            <a:normAutofit fontScale="92500" lnSpcReduction="10000"/>
          </a:bodyPr>
          <a:lstStyle/>
          <a:p>
            <a:endParaRPr lang="nl-BE" u="sng" dirty="0" smtClean="0"/>
          </a:p>
          <a:p>
            <a:r>
              <a:rPr lang="nl-NL" sz="2600" dirty="0" smtClean="0"/>
              <a:t>de </a:t>
            </a:r>
            <a:r>
              <a:rPr lang="nl-NL" sz="2600" dirty="0"/>
              <a:t>verwerking met het oog op archivering in het algemeen belang, wetenschappelijk of historisch onderzoek of statistische doeleinden is onderworpen aan passende </a:t>
            </a:r>
            <a:r>
              <a:rPr lang="nl-NL" sz="2600" dirty="0" smtClean="0"/>
              <a:t>waarborgen. </a:t>
            </a:r>
            <a:r>
              <a:rPr lang="nl-NL" sz="2600" dirty="0"/>
              <a:t>Die waarborgen zorgen ervoor dat er technische en organisatorische maatregelen zijn getroffen om de inachtneming van het beginsel van minimale gegevensverwerking te </a:t>
            </a:r>
            <a:r>
              <a:rPr lang="nl-NL" sz="2600" dirty="0" smtClean="0"/>
              <a:t>garanderen</a:t>
            </a:r>
          </a:p>
          <a:p>
            <a:endParaRPr lang="nl-NL" sz="2600" dirty="0"/>
          </a:p>
          <a:p>
            <a:r>
              <a:rPr lang="nl-NL" sz="2600" dirty="0"/>
              <a:t>deze maatregelen kunnen </a:t>
            </a:r>
            <a:r>
              <a:rPr lang="nl-NL" sz="2600" dirty="0" err="1"/>
              <a:t>pseudonimisering</a:t>
            </a:r>
            <a:r>
              <a:rPr lang="nl-NL" sz="2600" dirty="0"/>
              <a:t> omvatten, mits aldus die doeleinden in kwestie kunnen worden verwezenlijkt. Wanneer die doeleinden kunnen worden verwezenlijkt door verdere verwerking die de identificatie van betrokkenen niet of niet langer toelaat, moeten zij aldus worden </a:t>
            </a:r>
            <a:r>
              <a:rPr lang="nl-NL" sz="2600" dirty="0" smtClean="0"/>
              <a:t>verwezenlijkt</a:t>
            </a:r>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65</a:t>
            </a:fld>
            <a:endParaRPr lang="en-GB" dirty="0">
              <a:solidFill>
                <a:prstClr val="white">
                  <a:lumMod val="50000"/>
                </a:prstClr>
              </a:solidFill>
            </a:endParaRPr>
          </a:p>
        </p:txBody>
      </p:sp>
    </p:spTree>
    <p:extLst>
      <p:ext uri="{BB962C8B-B14F-4D97-AF65-F5344CB8AC3E}">
        <p14:creationId xmlns:p14="http://schemas.microsoft.com/office/powerpoint/2010/main" val="27499830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10. </a:t>
            </a:r>
            <a:r>
              <a:rPr lang="fr-BE" dirty="0" err="1" smtClean="0"/>
              <a:t>Enkele</a:t>
            </a:r>
            <a:r>
              <a:rPr lang="fr-BE" dirty="0" smtClean="0"/>
              <a:t> </a:t>
            </a:r>
            <a:r>
              <a:rPr lang="fr-BE" dirty="0" err="1" smtClean="0"/>
              <a:t>actiepunten</a:t>
            </a:r>
            <a:r>
              <a:rPr lang="fr-BE" dirty="0" smtClean="0"/>
              <a:t> </a:t>
            </a:r>
            <a:r>
              <a:rPr lang="fr-BE" dirty="0" err="1" smtClean="0"/>
              <a:t>voor</a:t>
            </a:r>
            <a:r>
              <a:rPr lang="fr-BE" dirty="0" smtClean="0"/>
              <a:t> </a:t>
            </a:r>
            <a:r>
              <a:rPr lang="fr-BE" dirty="0" err="1" smtClean="0"/>
              <a:t>healthdata</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66</a:t>
            </a:fld>
            <a:endParaRPr lang="en-GB" dirty="0"/>
          </a:p>
        </p:txBody>
      </p:sp>
    </p:spTree>
    <p:extLst>
      <p:ext uri="{BB962C8B-B14F-4D97-AF65-F5344CB8AC3E}">
        <p14:creationId xmlns:p14="http://schemas.microsoft.com/office/powerpoint/2010/main" val="194830610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10. Actiepunten</a:t>
            </a:r>
            <a:endParaRPr lang="en-US" dirty="0"/>
          </a:p>
        </p:txBody>
      </p:sp>
      <p:sp>
        <p:nvSpPr>
          <p:cNvPr id="3" name="Content Placeholder 2"/>
          <p:cNvSpPr>
            <a:spLocks noGrp="1"/>
          </p:cNvSpPr>
          <p:nvPr>
            <p:ph idx="1"/>
          </p:nvPr>
        </p:nvSpPr>
        <p:spPr/>
        <p:txBody>
          <a:bodyPr>
            <a:normAutofit lnSpcReduction="10000"/>
          </a:bodyPr>
          <a:lstStyle/>
          <a:p>
            <a:r>
              <a:rPr lang="nl-NL" dirty="0" smtClean="0"/>
              <a:t>aanduiding </a:t>
            </a:r>
            <a:r>
              <a:rPr lang="nl-NL" dirty="0"/>
              <a:t>van de functionaris voor </a:t>
            </a:r>
            <a:r>
              <a:rPr lang="nl-NL" dirty="0" smtClean="0"/>
              <a:t>gegevensverwerking (DPO); evt</a:t>
            </a:r>
            <a:r>
              <a:rPr lang="nl-NL" dirty="0"/>
              <a:t>.</a:t>
            </a:r>
            <a:r>
              <a:rPr lang="nl-NL" dirty="0" smtClean="0"/>
              <a:t> huidige veiligheidsconsulent</a:t>
            </a:r>
            <a:endParaRPr lang="nl-NL" dirty="0"/>
          </a:p>
          <a:p>
            <a:r>
              <a:rPr lang="nl-NL" dirty="0" smtClean="0"/>
              <a:t>policy </a:t>
            </a:r>
            <a:r>
              <a:rPr lang="nl-NL" dirty="0"/>
              <a:t>inzake het verzamelen, vernietigen, opslaan en opzoeken van </a:t>
            </a:r>
            <a:r>
              <a:rPr lang="nl-NL" dirty="0" smtClean="0"/>
              <a:t>persoonsgegevens</a:t>
            </a:r>
            <a:endParaRPr lang="nl-BE" dirty="0" smtClean="0"/>
          </a:p>
          <a:p>
            <a:r>
              <a:rPr lang="nl-BE" dirty="0" smtClean="0"/>
              <a:t>procescultuur met </a:t>
            </a:r>
            <a:r>
              <a:rPr lang="nl-NL" dirty="0" smtClean="0"/>
              <a:t>interne </a:t>
            </a:r>
            <a:r>
              <a:rPr lang="nl-NL" dirty="0"/>
              <a:t>beleidsmaatregelen </a:t>
            </a:r>
            <a:r>
              <a:rPr lang="nl-NL" dirty="0" smtClean="0"/>
              <a:t>die </a:t>
            </a:r>
            <a:r>
              <a:rPr lang="nl-NL" dirty="0"/>
              <a:t>voldoen aan </a:t>
            </a:r>
            <a:r>
              <a:rPr lang="nl-NL" dirty="0" smtClean="0"/>
              <a:t>de </a:t>
            </a:r>
            <a:r>
              <a:rPr lang="nl-NL" dirty="0"/>
              <a:t>beginselen van gegevensbescherming </a:t>
            </a:r>
            <a:r>
              <a:rPr lang="nl-NL" dirty="0" smtClean="0"/>
              <a:t>(privacy </a:t>
            </a:r>
            <a:r>
              <a:rPr lang="nl-NL" dirty="0" err="1"/>
              <a:t>by</a:t>
            </a:r>
            <a:r>
              <a:rPr lang="nl-NL" dirty="0"/>
              <a:t> </a:t>
            </a:r>
            <a:r>
              <a:rPr lang="nl-NL" dirty="0" smtClean="0"/>
              <a:t>design/default)</a:t>
            </a:r>
          </a:p>
          <a:p>
            <a:pPr lvl="1"/>
            <a:r>
              <a:rPr lang="nl-NL" dirty="0" smtClean="0"/>
              <a:t>minimaliseren </a:t>
            </a:r>
            <a:r>
              <a:rPr lang="nl-NL" dirty="0"/>
              <a:t>van de verwerking van </a:t>
            </a:r>
            <a:r>
              <a:rPr lang="nl-NL" dirty="0" smtClean="0"/>
              <a:t>persoonsgegevens, zo </a:t>
            </a:r>
            <a:r>
              <a:rPr lang="nl-NL" dirty="0"/>
              <a:t>spoedig mogelijk </a:t>
            </a:r>
            <a:r>
              <a:rPr lang="nl-NL" dirty="0" err="1" smtClean="0"/>
              <a:t>pseudonimiseren</a:t>
            </a:r>
            <a:r>
              <a:rPr lang="nl-NL" dirty="0"/>
              <a:t> </a:t>
            </a:r>
            <a:r>
              <a:rPr lang="nl-NL" dirty="0" smtClean="0"/>
              <a:t>van </a:t>
            </a:r>
            <a:r>
              <a:rPr lang="nl-NL" dirty="0"/>
              <a:t>persoonsgegevens, transparantie met betrekking tot de functies en de verwerking van persoonsgegevens, het in staat stellen van de betrokkene om controle uit te oefenen op de informatieverwerking en </a:t>
            </a:r>
            <a:r>
              <a:rPr lang="nl-NL" dirty="0" smtClean="0"/>
              <a:t>van de </a:t>
            </a:r>
            <a:r>
              <a:rPr lang="nl-NL" dirty="0"/>
              <a:t>verwerkingsverantwoordelijke om beveiligingskenmerken te creëren en te </a:t>
            </a:r>
            <a:r>
              <a:rPr lang="nl-NL" dirty="0" smtClean="0"/>
              <a:t>verbeteren</a:t>
            </a:r>
            <a:endParaRPr lang="nl-NL" dirty="0"/>
          </a:p>
          <a:p>
            <a:r>
              <a:rPr lang="nl-NL" dirty="0" smtClean="0"/>
              <a:t>policy </a:t>
            </a:r>
            <a:r>
              <a:rPr lang="nl-NL" dirty="0"/>
              <a:t>om te bewijzen dat voldaan wordt aan de vereiste standaarden (verantwoordingsplicht</a:t>
            </a:r>
            <a:r>
              <a:rPr lang="nl-NL" dirty="0" smtClean="0"/>
              <a:t>)</a:t>
            </a:r>
          </a:p>
          <a:p>
            <a:pPr marL="0" indent="0">
              <a:buNone/>
            </a:pPr>
            <a:endParaRPr lang="nl-NL"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67</a:t>
            </a:fld>
            <a:endParaRPr lang="en-GB" dirty="0">
              <a:solidFill>
                <a:prstClr val="white">
                  <a:lumMod val="50000"/>
                </a:prstClr>
              </a:solidFill>
            </a:endParaRPr>
          </a:p>
        </p:txBody>
      </p:sp>
    </p:spTree>
    <p:extLst>
      <p:ext uri="{BB962C8B-B14F-4D97-AF65-F5344CB8AC3E}">
        <p14:creationId xmlns:p14="http://schemas.microsoft.com/office/powerpoint/2010/main" val="38114780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10. Actiepunten</a:t>
            </a:r>
            <a:endParaRPr lang="en-US" dirty="0"/>
          </a:p>
        </p:txBody>
      </p:sp>
      <p:sp>
        <p:nvSpPr>
          <p:cNvPr id="3" name="Content Placeholder 2"/>
          <p:cNvSpPr>
            <a:spLocks noGrp="1"/>
          </p:cNvSpPr>
          <p:nvPr>
            <p:ph idx="1"/>
          </p:nvPr>
        </p:nvSpPr>
        <p:spPr/>
        <p:txBody>
          <a:bodyPr>
            <a:normAutofit/>
          </a:bodyPr>
          <a:lstStyle/>
          <a:p>
            <a:r>
              <a:rPr lang="nl-NL" dirty="0" smtClean="0"/>
              <a:t>policy </a:t>
            </a:r>
            <a:r>
              <a:rPr lang="nl-NL" dirty="0"/>
              <a:t>inzake kennisgeving van veiligheidsincidenten</a:t>
            </a:r>
          </a:p>
          <a:p>
            <a:r>
              <a:rPr lang="nl-NL" dirty="0"/>
              <a:t>voorafgaande gegevensbeschermingsbeoordeling verplicht</a:t>
            </a:r>
          </a:p>
          <a:p>
            <a:pPr lvl="1"/>
            <a:r>
              <a:rPr lang="nl-NL" dirty="0" smtClean="0"/>
              <a:t>grootschalige </a:t>
            </a:r>
            <a:r>
              <a:rPr lang="nl-NL" dirty="0"/>
              <a:t>verwerking van </a:t>
            </a:r>
            <a:r>
              <a:rPr lang="nl-NL" dirty="0" smtClean="0"/>
              <a:t>gegevens </a:t>
            </a:r>
            <a:r>
              <a:rPr lang="nl-NL" dirty="0"/>
              <a:t>over gezondheid</a:t>
            </a:r>
          </a:p>
          <a:p>
            <a:pPr lvl="1"/>
            <a:r>
              <a:rPr lang="nl-NL" dirty="0"/>
              <a:t>raadplegen DPO</a:t>
            </a:r>
          </a:p>
          <a:p>
            <a:r>
              <a:rPr lang="nl-NL" dirty="0"/>
              <a:t>voorafgaand advies toezichthoudende autoriteit bij hoog restrisico </a:t>
            </a:r>
            <a:r>
              <a:rPr lang="nl-NL" dirty="0" smtClean="0"/>
              <a:t>(enkel indien </a:t>
            </a:r>
            <a:r>
              <a:rPr lang="nl-NL" dirty="0"/>
              <a:t>geen maatregelen worden genomen om het risico te beperken) </a:t>
            </a:r>
            <a:endParaRPr lang="nl-NL" dirty="0" smtClean="0"/>
          </a:p>
          <a:p>
            <a:r>
              <a:rPr lang="nl-NL" dirty="0"/>
              <a:t>een register van verwerkingsactiviteiten, schriftelijk en elektronisch bij te houden (schrapping van voorafgaande aangifte</a:t>
            </a:r>
            <a:r>
              <a:rPr lang="nl-NL" dirty="0" smtClean="0"/>
              <a:t>)</a:t>
            </a:r>
            <a:endParaRPr lang="nl-NL" dirty="0"/>
          </a:p>
          <a:p>
            <a:pPr marL="0" indent="0">
              <a:buNone/>
            </a:pPr>
            <a:endParaRPr lang="nl-NL"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68</a:t>
            </a:fld>
            <a:endParaRPr lang="en-GB" dirty="0">
              <a:solidFill>
                <a:prstClr val="white">
                  <a:lumMod val="50000"/>
                </a:prstClr>
              </a:solidFill>
            </a:endParaRPr>
          </a:p>
        </p:txBody>
      </p:sp>
    </p:spTree>
    <p:extLst>
      <p:ext uri="{BB962C8B-B14F-4D97-AF65-F5344CB8AC3E}">
        <p14:creationId xmlns:p14="http://schemas.microsoft.com/office/powerpoint/2010/main" val="246470831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10. Actiepunten</a:t>
            </a:r>
            <a:endParaRPr lang="en-US" dirty="0"/>
          </a:p>
        </p:txBody>
      </p:sp>
      <p:sp>
        <p:nvSpPr>
          <p:cNvPr id="3" name="Content Placeholder 2"/>
          <p:cNvSpPr>
            <a:spLocks noGrp="1"/>
          </p:cNvSpPr>
          <p:nvPr>
            <p:ph idx="1"/>
          </p:nvPr>
        </p:nvSpPr>
        <p:spPr/>
        <p:txBody>
          <a:bodyPr>
            <a:normAutofit fontScale="85000" lnSpcReduction="20000"/>
          </a:bodyPr>
          <a:lstStyle/>
          <a:p>
            <a:r>
              <a:rPr lang="nl-NL" sz="2800" dirty="0" smtClean="0"/>
              <a:t>evaluatie van bestaande procedures en evolutie van </a:t>
            </a:r>
            <a:r>
              <a:rPr lang="nl-NL" sz="2800" dirty="0"/>
              <a:t>ad hoc behandeling  naargelang </a:t>
            </a:r>
            <a:r>
              <a:rPr lang="nl-NL" sz="2800" dirty="0" smtClean="0"/>
              <a:t>register </a:t>
            </a:r>
            <a:r>
              <a:rPr lang="nl-NL" sz="2800" dirty="0"/>
              <a:t>naar uniforme </a:t>
            </a:r>
            <a:r>
              <a:rPr lang="nl-NL" sz="2800" dirty="0" err="1" smtClean="0"/>
              <a:t>policies</a:t>
            </a:r>
            <a:r>
              <a:rPr lang="nl-NL" sz="2800" dirty="0" smtClean="0"/>
              <a:t> inzake </a:t>
            </a:r>
            <a:endParaRPr lang="nl-NL" sz="2800" dirty="0"/>
          </a:p>
          <a:p>
            <a:pPr lvl="1"/>
            <a:r>
              <a:rPr lang="nl-NL" dirty="0"/>
              <a:t>communicatie naar betrokkenen met nieuwe informatietypes</a:t>
            </a:r>
          </a:p>
          <a:p>
            <a:pPr lvl="1"/>
            <a:r>
              <a:rPr lang="nl-NL" dirty="0"/>
              <a:t>rechten van betrokkenen</a:t>
            </a:r>
          </a:p>
          <a:p>
            <a:pPr lvl="1"/>
            <a:r>
              <a:rPr lang="nl-NL" dirty="0"/>
              <a:t>verzoeken tot </a:t>
            </a:r>
            <a:r>
              <a:rPr lang="nl-NL" dirty="0" smtClean="0"/>
              <a:t>toegang</a:t>
            </a:r>
          </a:p>
          <a:p>
            <a:pPr lvl="1"/>
            <a:r>
              <a:rPr lang="nl-NL" dirty="0" smtClean="0"/>
              <a:t>toestemmingsvoorwaarden</a:t>
            </a:r>
            <a:endParaRPr lang="nl-NL" dirty="0"/>
          </a:p>
          <a:p>
            <a:pPr marL="0" indent="0">
              <a:buNone/>
            </a:pPr>
            <a:endParaRPr lang="nl-NL" dirty="0" smtClean="0"/>
          </a:p>
          <a:p>
            <a:r>
              <a:rPr lang="nl-NL" sz="2800" dirty="0"/>
              <a:t>continuïteit bestaande beraadslagingen sectoraal </a:t>
            </a:r>
            <a:r>
              <a:rPr lang="nl-NL" sz="2800" dirty="0" smtClean="0"/>
              <a:t>comité (met respect voor de principes van de verordening): gebruik </a:t>
            </a:r>
            <a:r>
              <a:rPr lang="nl-NL" sz="2800" dirty="0" err="1" smtClean="0"/>
              <a:t>eHealthBox</a:t>
            </a:r>
            <a:r>
              <a:rPr lang="nl-NL" sz="2800" dirty="0" smtClean="0"/>
              <a:t>, </a:t>
            </a:r>
            <a:r>
              <a:rPr lang="nl-NL" sz="2800" dirty="0" err="1" smtClean="0"/>
              <a:t>pseudonimisering</a:t>
            </a:r>
            <a:r>
              <a:rPr lang="nl-NL" sz="2800" dirty="0" smtClean="0"/>
              <a:t>, versleuteling, UAM, rechten van betrokkene…</a:t>
            </a:r>
          </a:p>
          <a:p>
            <a:endParaRPr lang="nl-NL" sz="2800" dirty="0" smtClean="0"/>
          </a:p>
          <a:p>
            <a:r>
              <a:rPr lang="nl-NL" sz="2800" dirty="0"/>
              <a:t>e</a:t>
            </a:r>
            <a:r>
              <a:rPr lang="nl-NL" sz="2800" dirty="0" smtClean="0"/>
              <a:t>valuatie bestaande overeenkomsten</a:t>
            </a:r>
            <a:endParaRPr lang="nl-NL" sz="2800" dirty="0"/>
          </a:p>
          <a:p>
            <a:pPr marL="0" indent="0">
              <a:buNone/>
            </a:pPr>
            <a:endParaRPr lang="nl-NL" dirty="0"/>
          </a:p>
          <a:p>
            <a:r>
              <a:rPr lang="nl-NL" sz="2800" dirty="0" smtClean="0"/>
              <a:t>sensibilisering </a:t>
            </a:r>
            <a:r>
              <a:rPr lang="nl-NL" sz="2800" dirty="0"/>
              <a:t>van de stafleden </a:t>
            </a:r>
            <a:r>
              <a:rPr lang="nl-NL" sz="2800" dirty="0" smtClean="0"/>
              <a:t>binnen de instelling</a:t>
            </a:r>
            <a:endParaRPr lang="nl-NL" sz="2800" dirty="0"/>
          </a:p>
          <a:p>
            <a:endParaRPr lang="nl-NL"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69</a:t>
            </a:fld>
            <a:endParaRPr lang="en-GB" dirty="0">
              <a:solidFill>
                <a:prstClr val="white">
                  <a:lumMod val="50000"/>
                </a:prstClr>
              </a:solidFill>
            </a:endParaRPr>
          </a:p>
        </p:txBody>
      </p:sp>
    </p:spTree>
    <p:extLst>
      <p:ext uri="{BB962C8B-B14F-4D97-AF65-F5344CB8AC3E}">
        <p14:creationId xmlns:p14="http://schemas.microsoft.com/office/powerpoint/2010/main" val="229512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a:t>
            </a:r>
            <a:r>
              <a:rPr lang="fr-BE" dirty="0" err="1" smtClean="0"/>
              <a:t>Algemeen</a:t>
            </a:r>
            <a:endParaRPr lang="en-US" dirty="0"/>
          </a:p>
        </p:txBody>
      </p:sp>
      <p:sp>
        <p:nvSpPr>
          <p:cNvPr id="3" name="Content Placeholder 2"/>
          <p:cNvSpPr>
            <a:spLocks noGrp="1"/>
          </p:cNvSpPr>
          <p:nvPr>
            <p:ph idx="1"/>
          </p:nvPr>
        </p:nvSpPr>
        <p:spPr/>
        <p:txBody>
          <a:bodyPr>
            <a:normAutofit lnSpcReduction="10000"/>
          </a:bodyPr>
          <a:lstStyle/>
          <a:p>
            <a:pPr>
              <a:lnSpc>
                <a:spcPct val="90000"/>
              </a:lnSpc>
            </a:pPr>
            <a:endParaRPr lang="nl-NL" altLang="en-US" dirty="0" smtClean="0">
              <a:solidFill>
                <a:srgbClr val="000000"/>
              </a:solidFill>
              <a:cs typeface="Arial" charset="0"/>
              <a:sym typeface="Arial" charset="0"/>
            </a:endParaRPr>
          </a:p>
          <a:p>
            <a:pPr>
              <a:lnSpc>
                <a:spcPct val="90000"/>
              </a:lnSpc>
            </a:pPr>
            <a:endParaRPr lang="nl-NL" altLang="en-US" dirty="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v</a:t>
            </a:r>
            <a:r>
              <a:rPr lang="nl-NL" altLang="en-US" dirty="0" smtClean="0">
                <a:solidFill>
                  <a:srgbClr val="000000"/>
                </a:solidFill>
                <a:cs typeface="Arial" charset="0"/>
                <a:sym typeface="Arial" charset="0"/>
              </a:rPr>
              <a:t>erordening </a:t>
            </a:r>
            <a:r>
              <a:rPr lang="nl-NL" altLang="en-US" dirty="0">
                <a:solidFill>
                  <a:srgbClr val="000000"/>
                </a:solidFill>
                <a:cs typeface="Arial" charset="0"/>
                <a:sym typeface="Arial" charset="0"/>
              </a:rPr>
              <a:t>treedt in werking op 24 mei 2016; van toepassing met ingang van 25 mei 2018</a:t>
            </a:r>
          </a:p>
          <a:p>
            <a:pPr marL="0" indent="0">
              <a:lnSpc>
                <a:spcPct val="90000"/>
              </a:lnSpc>
              <a:buNone/>
            </a:pPr>
            <a:endParaRPr lang="nl-NL" altLang="en-US" dirty="0" smtClean="0">
              <a:solidFill>
                <a:srgbClr val="000000"/>
              </a:solidFill>
              <a:cs typeface="Arial" charset="0"/>
              <a:sym typeface="Arial" charset="0"/>
            </a:endParaRPr>
          </a:p>
          <a:p>
            <a:pPr>
              <a:lnSpc>
                <a:spcPct val="90000"/>
              </a:lnSpc>
            </a:pPr>
            <a:r>
              <a:rPr lang="nl-NL" altLang="en-US" dirty="0" smtClean="0">
                <a:solidFill>
                  <a:srgbClr val="000000"/>
                </a:solidFill>
                <a:cs typeface="Arial" charset="0"/>
                <a:sym typeface="Arial" charset="0"/>
              </a:rPr>
              <a:t>verordening </a:t>
            </a:r>
            <a:r>
              <a:rPr lang="nl-NL" altLang="en-US" dirty="0">
                <a:solidFill>
                  <a:srgbClr val="000000"/>
                </a:solidFill>
                <a:cs typeface="Arial" charset="0"/>
                <a:sym typeface="Arial" charset="0"/>
              </a:rPr>
              <a:t>met rechtstreekse werking en meer uniforme, globale toepassing van de regels, daar waar de richtlijn nog moest worden omgezet in nationaal recht door de lidstaten, met de nodige verschillen tot </a:t>
            </a:r>
            <a:r>
              <a:rPr lang="nl-NL" altLang="en-US" dirty="0" smtClean="0">
                <a:solidFill>
                  <a:srgbClr val="000000"/>
                </a:solidFill>
                <a:cs typeface="Arial" charset="0"/>
                <a:sym typeface="Arial" charset="0"/>
              </a:rPr>
              <a:t>gevolg</a:t>
            </a:r>
          </a:p>
          <a:p>
            <a:pPr>
              <a:lnSpc>
                <a:spcPct val="90000"/>
              </a:lnSpc>
            </a:pPr>
            <a:endParaRPr lang="nl-NL" altLang="en-US" dirty="0" smtClean="0">
              <a:solidFill>
                <a:srgbClr val="000000"/>
              </a:solidFill>
              <a:cs typeface="Arial" charset="0"/>
              <a:sym typeface="Arial" charset="0"/>
            </a:endParaRPr>
          </a:p>
          <a:p>
            <a:pPr>
              <a:lnSpc>
                <a:spcPct val="90000"/>
              </a:lnSpc>
            </a:pPr>
            <a:r>
              <a:rPr lang="nl-NL" altLang="en-US" dirty="0">
                <a:solidFill>
                  <a:srgbClr val="000000"/>
                </a:solidFill>
                <a:cs typeface="Arial" charset="0"/>
                <a:sym typeface="Arial" charset="0"/>
              </a:rPr>
              <a:t>d</a:t>
            </a:r>
            <a:r>
              <a:rPr lang="nl-NL" altLang="en-US" dirty="0" smtClean="0">
                <a:solidFill>
                  <a:srgbClr val="000000"/>
                </a:solidFill>
                <a:cs typeface="Arial" charset="0"/>
                <a:sym typeface="Arial" charset="0"/>
              </a:rPr>
              <a:t>iverse uitzonderingen voor </a:t>
            </a:r>
            <a:r>
              <a:rPr lang="nl-NL" altLang="en-US" dirty="0">
                <a:solidFill>
                  <a:srgbClr val="000000"/>
                </a:solidFill>
                <a:cs typeface="Arial" charset="0"/>
                <a:sym typeface="Arial" charset="0"/>
              </a:rPr>
              <a:t>de publieke sector </a:t>
            </a:r>
            <a:endParaRPr lang="nl-NL" altLang="en-US" dirty="0" smtClean="0">
              <a:solidFill>
                <a:srgbClr val="000000"/>
              </a:solidFill>
              <a:cs typeface="Arial" charset="0"/>
              <a:sym typeface="Arial" charset="0"/>
            </a:endParaRPr>
          </a:p>
          <a:p>
            <a:pPr>
              <a:lnSpc>
                <a:spcPct val="90000"/>
              </a:lnSpc>
            </a:pPr>
            <a:endParaRPr lang="nl-NL" altLang="en-US" dirty="0">
              <a:solidFill>
                <a:srgbClr val="000000"/>
              </a:solidFill>
              <a:cs typeface="Arial" charset="0"/>
              <a:sym typeface="Arial" charset="0"/>
            </a:endParaRPr>
          </a:p>
          <a:p>
            <a:pPr>
              <a:lnSpc>
                <a:spcPct val="90000"/>
              </a:lnSpc>
            </a:pPr>
            <a:r>
              <a:rPr lang="nl-NL" altLang="en-US" dirty="0" smtClean="0">
                <a:solidFill>
                  <a:srgbClr val="000000"/>
                </a:solidFill>
                <a:cs typeface="Arial" charset="0"/>
                <a:sym typeface="Arial" charset="0"/>
              </a:rPr>
              <a:t>relevante documentatie </a:t>
            </a:r>
            <a:r>
              <a:rPr lang="nl-NL" altLang="en-US" dirty="0">
                <a:solidFill>
                  <a:srgbClr val="000000"/>
                </a:solidFill>
                <a:cs typeface="Arial" charset="0"/>
                <a:sym typeface="Arial" charset="0"/>
              </a:rPr>
              <a:t>op </a:t>
            </a:r>
            <a:r>
              <a:rPr lang="nl-NL" altLang="en-US" dirty="0">
                <a:solidFill>
                  <a:srgbClr val="000000"/>
                </a:solidFill>
                <a:cs typeface="Arial" charset="0"/>
                <a:sym typeface="Arial" charset="0"/>
                <a:hlinkClick r:id="rId2"/>
              </a:rPr>
              <a:t>https://</a:t>
            </a:r>
            <a:r>
              <a:rPr lang="nl-NL" altLang="en-US" dirty="0" smtClean="0">
                <a:solidFill>
                  <a:srgbClr val="000000"/>
                </a:solidFill>
                <a:cs typeface="Arial" charset="0"/>
                <a:sym typeface="Arial" charset="0"/>
                <a:hlinkClick r:id="rId2"/>
              </a:rPr>
              <a:t>www.ehealth.fgov.be/nl/basisdiensten/general-data-protection-regulation</a:t>
            </a:r>
            <a:endParaRPr lang="nl-NL" altLang="en-US" dirty="0" smtClean="0">
              <a:solidFill>
                <a:srgbClr val="000000"/>
              </a:solidFill>
              <a:cs typeface="Arial" charset="0"/>
              <a:sym typeface="Arial" charset="0"/>
            </a:endParaRPr>
          </a:p>
          <a:p>
            <a:pPr>
              <a:lnSpc>
                <a:spcPct val="90000"/>
              </a:lnSpc>
            </a:pPr>
            <a:endParaRPr lang="nl-NL" altLang="en-US" dirty="0">
              <a:solidFill>
                <a:srgbClr val="000000"/>
              </a:solidFill>
              <a:cs typeface="Arial" charset="0"/>
              <a:sym typeface="Arial" charset="0"/>
            </a:endParaRPr>
          </a:p>
          <a:p>
            <a:pPr>
              <a:lnSpc>
                <a:spcPct val="90000"/>
              </a:lnSpc>
            </a:pPr>
            <a:endParaRPr lang="nl-NL" altLang="en-US" dirty="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a:t>
            </a:fld>
            <a:endParaRPr lang="en-GB" dirty="0"/>
          </a:p>
        </p:txBody>
      </p:sp>
    </p:spTree>
    <p:extLst>
      <p:ext uri="{BB962C8B-B14F-4D97-AF65-F5344CB8AC3E}">
        <p14:creationId xmlns:p14="http://schemas.microsoft.com/office/powerpoint/2010/main" val="16470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647700" y="1033462"/>
            <a:ext cx="7848600" cy="1927225"/>
          </a:xfrm>
        </p:spPr>
        <p:txBody>
          <a:bodyPr/>
          <a:lstStyle/>
          <a:p>
            <a:pPr eaLnBrk="1" fontAlgn="auto" hangingPunct="1">
              <a:spcAft>
                <a:spcPts val="0"/>
              </a:spcAft>
              <a:defRPr/>
            </a:pPr>
            <a:r>
              <a:rPr lang="nl-BE" cap="none" dirty="0" err="1" smtClean="0"/>
              <a:t>Thank</a:t>
            </a:r>
            <a:r>
              <a:rPr lang="nl-BE" cap="none" dirty="0" smtClean="0"/>
              <a:t> </a:t>
            </a:r>
            <a:r>
              <a:rPr lang="nl-BE" cap="none" dirty="0" err="1" smtClean="0"/>
              <a:t>you</a:t>
            </a:r>
            <a:r>
              <a:rPr lang="nl-BE" cap="none" dirty="0" smtClean="0"/>
              <a:t> ! </a:t>
            </a:r>
            <a:r>
              <a:rPr lang="nl-BE" dirty="0" smtClean="0"/>
              <a:t/>
            </a:r>
            <a:br>
              <a:rPr lang="nl-BE" dirty="0" smtClean="0"/>
            </a:br>
            <a:r>
              <a:rPr lang="nl-BE" cap="none" dirty="0" err="1" smtClean="0"/>
              <a:t>Any</a:t>
            </a:r>
            <a:r>
              <a:rPr lang="nl-BE" cap="none" dirty="0" smtClean="0"/>
              <a:t> </a:t>
            </a:r>
            <a:r>
              <a:rPr lang="nl-BE" cap="none" dirty="0" err="1" smtClean="0"/>
              <a:t>questions</a:t>
            </a:r>
            <a:r>
              <a:rPr lang="nl-BE" cap="none" dirty="0" smtClean="0"/>
              <a:t> ?</a:t>
            </a:r>
            <a:endParaRPr lang="nl-BE" cap="none" dirty="0"/>
          </a:p>
        </p:txBody>
      </p:sp>
      <p:sp>
        <p:nvSpPr>
          <p:cNvPr id="84995" name="Rectangle 3"/>
          <p:cNvSpPr>
            <a:spLocks noChangeArrowheads="1"/>
          </p:cNvSpPr>
          <p:nvPr/>
        </p:nvSpPr>
        <p:spPr bwMode="auto">
          <a:xfrm>
            <a:off x="2286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buSzPct val="100000"/>
            </a:pPr>
            <a:endParaRPr lang="fr-BE" altLang="en-US"/>
          </a:p>
        </p:txBody>
      </p:sp>
      <p:grpSp>
        <p:nvGrpSpPr>
          <p:cNvPr id="4" name="Group 11"/>
          <p:cNvGrpSpPr>
            <a:grpSpLocks/>
          </p:cNvGrpSpPr>
          <p:nvPr/>
        </p:nvGrpSpPr>
        <p:grpSpPr bwMode="auto">
          <a:xfrm>
            <a:off x="4279900" y="3619501"/>
            <a:ext cx="4268788" cy="2554545"/>
            <a:chOff x="4406900" y="2676525"/>
            <a:chExt cx="4268788" cy="2555687"/>
          </a:xfrm>
        </p:grpSpPr>
        <p:pic>
          <p:nvPicPr>
            <p:cNvPr id="5"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2"/>
            <p:cNvSpPr txBox="1">
              <a:spLocks noChangeArrowheads="1"/>
            </p:cNvSpPr>
            <p:nvPr userDrawn="1"/>
          </p:nvSpPr>
          <p:spPr bwMode="auto">
            <a:xfrm>
              <a:off x="4787900" y="2676525"/>
              <a:ext cx="3887788" cy="25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t>frank.robben@ehealth.fgov.be </a:t>
              </a:r>
            </a:p>
            <a:p>
              <a:pPr>
                <a:defRPr/>
              </a:pPr>
              <a:endParaRPr lang="fr-BE" altLang="en-US" sz="1600" dirty="0" smtClean="0">
                <a:sym typeface="Arial" pitchFamily="34" charset="0"/>
              </a:endParaRPr>
            </a:p>
            <a:p>
              <a:pPr>
                <a:defRPr/>
              </a:pPr>
              <a:r>
                <a:rPr lang="fr-BE" altLang="en-US" sz="1600" dirty="0" smtClean="0">
                  <a:sym typeface="Arial" pitchFamily="34" charset="0"/>
                </a:rPr>
                <a:t>@</a:t>
              </a:r>
              <a:r>
                <a:rPr lang="fr-BE" altLang="en-US" sz="1600" dirty="0" err="1" smtClean="0">
                  <a:sym typeface="Arial" pitchFamily="34" charset="0"/>
                </a:rPr>
                <a:t>FrRobben</a:t>
              </a:r>
              <a:endParaRPr lang="fr-BE" altLang="en-US" sz="1600" dirty="0" smtClean="0">
                <a:sym typeface="Arial" pitchFamily="34" charset="0"/>
              </a:endParaRPr>
            </a:p>
            <a:p>
              <a:pPr>
                <a:defRPr/>
              </a:pPr>
              <a:endParaRPr lang="fr-BE" altLang="en-US" sz="1600" dirty="0" smtClean="0">
                <a:sym typeface="Arial" pitchFamily="34" charset="0"/>
              </a:endParaRPr>
            </a:p>
            <a:p>
              <a:pPr>
                <a:defRPr/>
              </a:pPr>
              <a:r>
                <a:rPr lang="fr-BE" altLang="en-US" sz="1600" dirty="0" smtClean="0">
                  <a:sym typeface="Arial" pitchFamily="34" charset="0"/>
                </a:rPr>
                <a:t>https://www.ehealth.fgov.be</a:t>
              </a:r>
            </a:p>
            <a:p>
              <a:pPr>
                <a:defRPr/>
              </a:pPr>
              <a:r>
                <a:rPr lang="fr-BE" altLang="en-US" sz="1600" dirty="0" smtClean="0">
                  <a:sym typeface="Arial" pitchFamily="34" charset="0"/>
                </a:rPr>
                <a:t>http://www.frankrobben.be</a:t>
              </a:r>
              <a:endParaRPr lang="fr-BE" altLang="en-US" sz="1600" dirty="0" smtClean="0"/>
            </a:p>
          </p:txBody>
        </p:sp>
      </p:grpSp>
    </p:spTree>
    <p:extLst>
      <p:ext uri="{BB962C8B-B14F-4D97-AF65-F5344CB8AC3E}">
        <p14:creationId xmlns:p14="http://schemas.microsoft.com/office/powerpoint/2010/main" val="1885774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2. </a:t>
            </a:r>
            <a:r>
              <a:rPr lang="fr-BE" dirty="0" err="1" smtClean="0"/>
              <a:t>Algemene</a:t>
            </a:r>
            <a:r>
              <a:rPr lang="fr-BE" dirty="0" smtClean="0"/>
              <a:t> </a:t>
            </a:r>
            <a:r>
              <a:rPr lang="fr-BE" dirty="0" err="1" smtClean="0"/>
              <a:t>beginselen</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8</a:t>
            </a:fld>
            <a:endParaRPr lang="en-GB" dirty="0"/>
          </a:p>
        </p:txBody>
      </p:sp>
    </p:spTree>
    <p:extLst>
      <p:ext uri="{BB962C8B-B14F-4D97-AF65-F5344CB8AC3E}">
        <p14:creationId xmlns:p14="http://schemas.microsoft.com/office/powerpoint/2010/main" val="2435285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2. </a:t>
            </a:r>
            <a:r>
              <a:rPr lang="fr-BE" sz="3600" dirty="0" err="1" smtClean="0"/>
              <a:t>Algemene</a:t>
            </a:r>
            <a:r>
              <a:rPr lang="fr-BE" sz="3600" dirty="0" smtClean="0"/>
              <a:t> </a:t>
            </a:r>
            <a:r>
              <a:rPr lang="fr-BE" sz="3600" dirty="0" err="1" smtClean="0"/>
              <a:t>beginselen</a:t>
            </a:r>
            <a:endParaRPr lang="en-US" sz="3600" dirty="0"/>
          </a:p>
        </p:txBody>
      </p:sp>
      <p:sp>
        <p:nvSpPr>
          <p:cNvPr id="3" name="Content Placeholder 2"/>
          <p:cNvSpPr>
            <a:spLocks noGrp="1"/>
          </p:cNvSpPr>
          <p:nvPr>
            <p:ph idx="1"/>
          </p:nvPr>
        </p:nvSpPr>
        <p:spPr/>
        <p:txBody>
          <a:bodyPr>
            <a:normAutofit/>
          </a:bodyPr>
          <a:lstStyle/>
          <a:p>
            <a:pPr marL="457200" lvl="3" indent="0">
              <a:buNone/>
            </a:pPr>
            <a:endParaRPr lang="nl-NL" sz="1500" dirty="0"/>
          </a:p>
          <a:p>
            <a:pPr marL="0" lvl="2" indent="0">
              <a:buNone/>
            </a:pPr>
            <a:endParaRPr lang="fr-BE" sz="2400" dirty="0" smtClean="0"/>
          </a:p>
          <a:p>
            <a:pPr marL="342900" lvl="2" indent="-342900">
              <a:buFont typeface="Arial" panose="020B0604020202020204" pitchFamily="34" charset="0"/>
              <a:buChar char="•"/>
            </a:pPr>
            <a:r>
              <a:rPr lang="fr-BE" sz="2400" dirty="0" err="1"/>
              <a:t>r</a:t>
            </a:r>
            <a:r>
              <a:rPr lang="fr-BE" sz="2400" dirty="0" err="1" smtClean="0"/>
              <a:t>echtmatigheid</a:t>
            </a:r>
            <a:r>
              <a:rPr lang="fr-BE" sz="2400" dirty="0"/>
              <a:t>, </a:t>
            </a:r>
            <a:r>
              <a:rPr lang="fr-BE" sz="2400" dirty="0" err="1"/>
              <a:t>behoorlijkheid</a:t>
            </a:r>
            <a:r>
              <a:rPr lang="fr-BE" sz="2400" dirty="0"/>
              <a:t> en </a:t>
            </a:r>
            <a:r>
              <a:rPr lang="fr-BE" sz="2400" dirty="0" err="1" smtClean="0">
                <a:solidFill>
                  <a:srgbClr val="7030A0"/>
                </a:solidFill>
              </a:rPr>
              <a:t>transparantie</a:t>
            </a:r>
            <a:endParaRPr lang="fr-BE" sz="2400" dirty="0" smtClean="0">
              <a:solidFill>
                <a:srgbClr val="7030A0"/>
              </a:solidFill>
            </a:endParaRPr>
          </a:p>
          <a:p>
            <a:pPr marL="342900" lvl="2" indent="-342900">
              <a:buFont typeface="Arial" panose="020B0604020202020204" pitchFamily="34" charset="0"/>
              <a:buChar char="•"/>
            </a:pPr>
            <a:endParaRPr lang="fr-BE" sz="2400" dirty="0" smtClean="0"/>
          </a:p>
          <a:p>
            <a:pPr marL="800100" lvl="3" indent="-342900">
              <a:buFontTx/>
              <a:buChar char="-"/>
            </a:pPr>
            <a:r>
              <a:rPr lang="nl-NL" sz="2000" dirty="0"/>
              <a:t>d</a:t>
            </a:r>
            <a:r>
              <a:rPr lang="nl-NL" sz="2000" dirty="0" smtClean="0"/>
              <a:t>e </a:t>
            </a:r>
            <a:r>
              <a:rPr lang="nl-NL" sz="2000" dirty="0"/>
              <a:t>gegevens moeten rechtmatig, eerlijk en </a:t>
            </a:r>
            <a:r>
              <a:rPr lang="nl-NL" sz="2000" dirty="0">
                <a:solidFill>
                  <a:srgbClr val="7030A0"/>
                </a:solidFill>
              </a:rPr>
              <a:t>transparant</a:t>
            </a:r>
            <a:r>
              <a:rPr lang="nl-NL" sz="2000" dirty="0"/>
              <a:t> </a:t>
            </a:r>
            <a:r>
              <a:rPr lang="nl-NL" sz="2000" dirty="0" smtClean="0"/>
              <a:t>worden </a:t>
            </a:r>
            <a:r>
              <a:rPr lang="nl-NL" sz="2000" dirty="0"/>
              <a:t>verwerkt ten aanzien van de </a:t>
            </a:r>
            <a:r>
              <a:rPr lang="nl-NL" sz="2000" dirty="0" smtClean="0"/>
              <a:t>betrokkene</a:t>
            </a:r>
          </a:p>
          <a:p>
            <a:pPr marL="457200" lvl="3" indent="0">
              <a:buNone/>
            </a:pPr>
            <a:endParaRPr lang="fr-BE" sz="1800" dirty="0" smtClean="0"/>
          </a:p>
          <a:p>
            <a:pPr marL="342900" lvl="2" indent="-342900">
              <a:buFont typeface="Arial" panose="020B0604020202020204" pitchFamily="34" charset="0"/>
              <a:buChar char="•"/>
            </a:pPr>
            <a:r>
              <a:rPr lang="en-US" sz="2400" dirty="0" err="1"/>
              <a:t>d</a:t>
            </a:r>
            <a:r>
              <a:rPr lang="en-US" sz="2400" dirty="0" err="1" smtClean="0"/>
              <a:t>oelbinding</a:t>
            </a:r>
            <a:endParaRPr lang="en-US" sz="2400" dirty="0" smtClean="0"/>
          </a:p>
          <a:p>
            <a:pPr marL="342900" lvl="2" indent="-342900">
              <a:buFont typeface="Arial" panose="020B0604020202020204" pitchFamily="34" charset="0"/>
              <a:buChar char="•"/>
            </a:pPr>
            <a:endParaRPr lang="en-US" sz="2400" dirty="0" smtClean="0"/>
          </a:p>
          <a:p>
            <a:pPr marL="800100" lvl="3" indent="-342900">
              <a:buFontTx/>
              <a:buChar char="-"/>
            </a:pPr>
            <a:r>
              <a:rPr lang="nl-NL" sz="2000" dirty="0"/>
              <a:t>d</a:t>
            </a:r>
            <a:r>
              <a:rPr lang="nl-NL" sz="2000" dirty="0" smtClean="0"/>
              <a:t>e </a:t>
            </a:r>
            <a:r>
              <a:rPr lang="nl-NL" sz="2000" dirty="0"/>
              <a:t>gegevens moeten voor welbepaalde, uitdrukkelijk omschreven en gerechtvaardigde doeleinden worden verzameld en mogen niet verder op een met die doeleinden onverenigbare wijze worden </a:t>
            </a:r>
            <a:r>
              <a:rPr lang="nl-NL" sz="2000" dirty="0" smtClean="0"/>
              <a:t>verwerkt</a:t>
            </a:r>
          </a:p>
          <a:p>
            <a:pPr marL="800100" lvl="3"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9</a:t>
            </a:fld>
            <a:endParaRPr lang="en-GB" dirty="0"/>
          </a:p>
        </p:txBody>
      </p:sp>
    </p:spTree>
    <p:extLst>
      <p:ext uri="{BB962C8B-B14F-4D97-AF65-F5344CB8AC3E}">
        <p14:creationId xmlns:p14="http://schemas.microsoft.com/office/powerpoint/2010/main" val="3775830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5908</TotalTime>
  <Words>4708</Words>
  <Application>Microsoft Office PowerPoint</Application>
  <PresentationFormat>On-screen Show (4:3)</PresentationFormat>
  <Paragraphs>626</Paragraphs>
  <Slides>70</Slides>
  <Notes>2</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  ALGEMENE VERORDENING GEGEVENSBESCHERMING   VERORDENING (EU) 2016/679 VAN HET EUROPEES PARLEMENT EN DE RAAD van 27 april 2016 betreffende de bescherming van natuurlijke personen in verband met de verwerking van persoonsgegevens en betreffende het vrije verkeer van die gegevens en tot intrekking van Richtlijn 95/46/EG   Impact op beleidsondersteunende wetenschappelijke datacollecties van healthdata.be</vt:lpstr>
      <vt:lpstr>Structuur</vt:lpstr>
      <vt:lpstr>Structuur</vt:lpstr>
      <vt:lpstr>Structuur</vt:lpstr>
      <vt:lpstr>PowerPoint Presentation</vt:lpstr>
      <vt:lpstr>1. Algemeen</vt:lpstr>
      <vt:lpstr>1. Algemeen</vt:lpstr>
      <vt:lpstr>PowerPoint Presentation</vt:lpstr>
      <vt:lpstr>2. Algemene beginselen</vt:lpstr>
      <vt:lpstr>2. Algemene beginselen</vt:lpstr>
      <vt:lpstr>2. Algemene beginselen</vt:lpstr>
      <vt:lpstr>PowerPoint Presentation</vt:lpstr>
      <vt:lpstr>3. Rechtmatigheid van de verwerking</vt:lpstr>
      <vt:lpstr>PowerPoint Presentation</vt:lpstr>
      <vt:lpstr>4. Voorwaarden voor toestemming </vt:lpstr>
      <vt:lpstr>4. Voorwaarden voor toestemming </vt:lpstr>
      <vt:lpstr>PowerPoint Presentation</vt:lpstr>
      <vt:lpstr>5. Gevoelige gegevens</vt:lpstr>
      <vt:lpstr>5. Gevoelige gegevens</vt:lpstr>
      <vt:lpstr>5. Gevoelige gegevens</vt:lpstr>
      <vt:lpstr>5. Gevoelige gegevens</vt:lpstr>
      <vt:lpstr>PowerPoint Presentation</vt:lpstr>
      <vt:lpstr>6.1. Algemene modaliteiten</vt:lpstr>
      <vt:lpstr>6.1. Algemene modaliteiten</vt:lpstr>
      <vt:lpstr>6.2. Specifieke rechten</vt:lpstr>
      <vt:lpstr>6.2. Specifieke rechten</vt:lpstr>
      <vt:lpstr>6.2. Specifieke rechten</vt:lpstr>
      <vt:lpstr>6.2. Specifieke rechten</vt:lpstr>
      <vt:lpstr>6.2. Specifieke rechten</vt:lpstr>
      <vt:lpstr>6.2. Specifieke rechten</vt:lpstr>
      <vt:lpstr>6.2. Specifieke rechten</vt:lpstr>
      <vt:lpstr>6.2. Specifieke rechten</vt:lpstr>
      <vt:lpstr>6.2. Specifieke rechten</vt:lpstr>
      <vt:lpstr>6.2. Specifieke rechten</vt:lpstr>
      <vt:lpstr>PowerPoint Presentation</vt:lpstr>
      <vt:lpstr>7.1. Risk-based approach</vt:lpstr>
      <vt:lpstr>7.1. Risk-based approach</vt:lpstr>
      <vt:lpstr>7.2. Privacy by design/default</vt:lpstr>
      <vt:lpstr>7.2. Privacy by design/default</vt:lpstr>
      <vt:lpstr>7.2. Privacy by design/default</vt:lpstr>
      <vt:lpstr>7.3. Verhouding met verwerker</vt:lpstr>
      <vt:lpstr>7.3. Verhouding met verwerker</vt:lpstr>
      <vt:lpstr>7.4. Beveiliging</vt:lpstr>
      <vt:lpstr>7.4. Beveiliging</vt:lpstr>
      <vt:lpstr>7.5. Documentatie</vt:lpstr>
      <vt:lpstr>7.5. Documentatie</vt:lpstr>
      <vt:lpstr>7.6. Kennisgeving veiligheidsincidenten</vt:lpstr>
      <vt:lpstr>7.6. Kennisgeving veiligheidsincidenten</vt:lpstr>
      <vt:lpstr>7.7. Gegevensbeschermingseffectbeoordeling</vt:lpstr>
      <vt:lpstr>7.7. Gegevensbeschermingseffectbeoordeling</vt:lpstr>
      <vt:lpstr>7.7. Gegevensbeschermingseffectbeoordeling</vt:lpstr>
      <vt:lpstr>7.7. Gegevensbeschermingseffectbeoordeling</vt:lpstr>
      <vt:lpstr>7.8. Toezichthoudende autoriteit</vt:lpstr>
      <vt:lpstr>7.9. Machtigingscomité</vt:lpstr>
      <vt:lpstr>PowerPoint Presentation</vt:lpstr>
      <vt:lpstr> 8. Aanwijzing van de functionaris voor gegevensbescherming</vt:lpstr>
      <vt:lpstr> 8. Aanwijzing van de functionaris voor gegevensbescherming</vt:lpstr>
      <vt:lpstr> 8. Aanwijzing van de functionaris voor gegevensbescherming</vt:lpstr>
      <vt:lpstr>8. Positie van de functionaris voor gegevensbescherming </vt:lpstr>
      <vt:lpstr>8. Positie van de functionaris voor gegevensbescherming </vt:lpstr>
      <vt:lpstr>8. Taken van de functionaris voor gegevensbescherming</vt:lpstr>
      <vt:lpstr>8. Taken van de functionaris voor gegevensbescherming</vt:lpstr>
      <vt:lpstr>PowerPoint Presentation</vt:lpstr>
      <vt:lpstr>9.1. Gebruik uniek nummer</vt:lpstr>
      <vt:lpstr>9.2. Wetenschappelijke rapporten</vt:lpstr>
      <vt:lpstr>PowerPoint Presentation</vt:lpstr>
      <vt:lpstr>10. Actiepunten</vt:lpstr>
      <vt:lpstr>10. Actiepunten</vt:lpstr>
      <vt:lpstr>10. Actiepunten</vt:lpstr>
      <vt:lpstr>Thank you !  Any questions ?</vt:lpstr>
    </vt:vector>
  </TitlesOfParts>
  <Company>SmalS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Sanne Miseur</cp:lastModifiedBy>
  <cp:revision>520</cp:revision>
  <cp:lastPrinted>2016-05-10T09:30:58Z</cp:lastPrinted>
  <dcterms:created xsi:type="dcterms:W3CDTF">2013-03-05T07:37:33Z</dcterms:created>
  <dcterms:modified xsi:type="dcterms:W3CDTF">2017-03-29T13:47:26Z</dcterms:modified>
</cp:coreProperties>
</file>