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 id="2147483866" r:id="rId2"/>
  </p:sldMasterIdLst>
  <p:notesMasterIdLst>
    <p:notesMasterId r:id="rId103"/>
  </p:notesMasterIdLst>
  <p:handoutMasterIdLst>
    <p:handoutMasterId r:id="rId104"/>
  </p:handoutMasterIdLst>
  <p:sldIdLst>
    <p:sldId id="332" r:id="rId3"/>
    <p:sldId id="261" r:id="rId4"/>
    <p:sldId id="262" r:id="rId5"/>
    <p:sldId id="263" r:id="rId6"/>
    <p:sldId id="390" r:id="rId7"/>
    <p:sldId id="264" r:id="rId8"/>
    <p:sldId id="265" r:id="rId9"/>
    <p:sldId id="266" r:id="rId10"/>
    <p:sldId id="267" r:id="rId11"/>
    <p:sldId id="341" r:id="rId12"/>
    <p:sldId id="343" r:id="rId13"/>
    <p:sldId id="268" r:id="rId14"/>
    <p:sldId id="354" r:id="rId15"/>
    <p:sldId id="382" r:id="rId16"/>
    <p:sldId id="355" r:id="rId17"/>
    <p:sldId id="356" r:id="rId18"/>
    <p:sldId id="391" r:id="rId19"/>
    <p:sldId id="360" r:id="rId20"/>
    <p:sldId id="357" r:id="rId21"/>
    <p:sldId id="358" r:id="rId22"/>
    <p:sldId id="359" r:id="rId23"/>
    <p:sldId id="392" r:id="rId24"/>
    <p:sldId id="269" r:id="rId25"/>
    <p:sldId id="271" r:id="rId26"/>
    <p:sldId id="275" r:id="rId27"/>
    <p:sldId id="459" r:id="rId28"/>
    <p:sldId id="277" r:id="rId29"/>
    <p:sldId id="393" r:id="rId30"/>
    <p:sldId id="394" r:id="rId31"/>
    <p:sldId id="395" r:id="rId32"/>
    <p:sldId id="396" r:id="rId33"/>
    <p:sldId id="397" r:id="rId34"/>
    <p:sldId id="276" r:id="rId35"/>
    <p:sldId id="383" r:id="rId36"/>
    <p:sldId id="384" r:id="rId37"/>
    <p:sldId id="385" r:id="rId38"/>
    <p:sldId id="441" r:id="rId39"/>
    <p:sldId id="455" r:id="rId40"/>
    <p:sldId id="387" r:id="rId41"/>
    <p:sldId id="285" r:id="rId42"/>
    <p:sldId id="286" r:id="rId43"/>
    <p:sldId id="453" r:id="rId44"/>
    <p:sldId id="288" r:id="rId45"/>
    <p:sldId id="289" r:id="rId46"/>
    <p:sldId id="454" r:id="rId47"/>
    <p:sldId id="388" r:id="rId48"/>
    <p:sldId id="389" r:id="rId49"/>
    <p:sldId id="442" r:id="rId50"/>
    <p:sldId id="398" r:id="rId51"/>
    <p:sldId id="451" r:id="rId52"/>
    <p:sldId id="400" r:id="rId53"/>
    <p:sldId id="401" r:id="rId54"/>
    <p:sldId id="402" r:id="rId55"/>
    <p:sldId id="307" r:id="rId56"/>
    <p:sldId id="308" r:id="rId57"/>
    <p:sldId id="309" r:id="rId58"/>
    <p:sldId id="418" r:id="rId59"/>
    <p:sldId id="419" r:id="rId60"/>
    <p:sldId id="420" r:id="rId61"/>
    <p:sldId id="421" r:id="rId62"/>
    <p:sldId id="422" r:id="rId63"/>
    <p:sldId id="423" r:id="rId64"/>
    <p:sldId id="424" r:id="rId65"/>
    <p:sldId id="425" r:id="rId66"/>
    <p:sldId id="426" r:id="rId67"/>
    <p:sldId id="427" r:id="rId68"/>
    <p:sldId id="429" r:id="rId69"/>
    <p:sldId id="430" r:id="rId70"/>
    <p:sldId id="435" r:id="rId71"/>
    <p:sldId id="438" r:id="rId72"/>
    <p:sldId id="440" r:id="rId73"/>
    <p:sldId id="403" r:id="rId74"/>
    <p:sldId id="404" r:id="rId75"/>
    <p:sldId id="405" r:id="rId76"/>
    <p:sldId id="458" r:id="rId77"/>
    <p:sldId id="406" r:id="rId78"/>
    <p:sldId id="407" r:id="rId79"/>
    <p:sldId id="408" r:id="rId80"/>
    <p:sldId id="411" r:id="rId81"/>
    <p:sldId id="409" r:id="rId82"/>
    <p:sldId id="410" r:id="rId83"/>
    <p:sldId id="461" r:id="rId84"/>
    <p:sldId id="414" r:id="rId85"/>
    <p:sldId id="413" r:id="rId86"/>
    <p:sldId id="334" r:id="rId87"/>
    <p:sldId id="335" r:id="rId88"/>
    <p:sldId id="315" r:id="rId89"/>
    <p:sldId id="316" r:id="rId90"/>
    <p:sldId id="333" r:id="rId91"/>
    <p:sldId id="452" r:id="rId92"/>
    <p:sldId id="317" r:id="rId93"/>
    <p:sldId id="444" r:id="rId94"/>
    <p:sldId id="445" r:id="rId95"/>
    <p:sldId id="446" r:id="rId96"/>
    <p:sldId id="447" r:id="rId97"/>
    <p:sldId id="448" r:id="rId98"/>
    <p:sldId id="449" r:id="rId99"/>
    <p:sldId id="450" r:id="rId100"/>
    <p:sldId id="345" r:id="rId101"/>
    <p:sldId id="331" r:id="rId102"/>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BFFF"/>
    <a:srgbClr val="3E6E5A"/>
    <a:srgbClr val="FA0000"/>
    <a:srgbClr val="FF3737"/>
    <a:srgbClr val="FFC1C1"/>
    <a:srgbClr val="E898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94628" autoAdjust="0"/>
  </p:normalViewPr>
  <p:slideViewPr>
    <p:cSldViewPr snapToGrid="0" snapToObjects="1">
      <p:cViewPr varScale="1">
        <p:scale>
          <a:sx n="112" d="100"/>
          <a:sy n="112" d="100"/>
        </p:scale>
        <p:origin x="-1656" y="-78"/>
      </p:cViewPr>
      <p:guideLst>
        <p:guide orient="horz" pos="2160"/>
        <p:guide pos="2880"/>
      </p:guideLst>
    </p:cSldViewPr>
  </p:slideViewPr>
  <p:outlineViewPr>
    <p:cViewPr>
      <p:scale>
        <a:sx n="33" d="100"/>
        <a:sy n="33" d="100"/>
      </p:scale>
      <p:origin x="48" y="63192"/>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7" d="100"/>
          <a:sy n="77" d="100"/>
        </p:scale>
        <p:origin x="-2106"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theme" Target="theme/theme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BE" dirty="0" smtClean="0"/>
              <a:t>Budgets partiels </a:t>
            </a:r>
            <a:r>
              <a:rPr lang="nl-BE" dirty="0"/>
              <a:t>en %</a:t>
            </a:r>
          </a:p>
        </c:rich>
      </c:tx>
      <c:overlay val="0"/>
      <c:spPr>
        <a:noFill/>
        <a:ln>
          <a:noFill/>
        </a:ln>
        <a:effectLst/>
      </c:spPr>
    </c:title>
    <c:autoTitleDeleted val="0"/>
    <c:plotArea>
      <c:layout/>
      <c:barChart>
        <c:barDir val="col"/>
        <c:grouping val="stacked"/>
        <c:varyColors val="0"/>
        <c:ser>
          <c:idx val="0"/>
          <c:order val="0"/>
          <c:tx>
            <c:strRef>
              <c:f>'Verdeling High Level'!$A$11</c:f>
              <c:strCache>
                <c:ptCount val="1"/>
                <c:pt idx="0">
                  <c:v>Sokkel per Ziekenhuis</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Level'!$B$10:$E$10</c:f>
              <c:strCache>
                <c:ptCount val="4"/>
                <c:pt idx="0">
                  <c:v>2016</c:v>
                </c:pt>
                <c:pt idx="1">
                  <c:v>2017</c:v>
                </c:pt>
                <c:pt idx="2">
                  <c:v>2018</c:v>
                </c:pt>
                <c:pt idx="3">
                  <c:v>2019</c:v>
                </c:pt>
              </c:strCache>
            </c:strRef>
          </c:cat>
          <c:val>
            <c:numRef>
              <c:f>'Verdeling High Level'!$B$11:$E$11</c:f>
              <c:numCache>
                <c:formatCode>0%</c:formatCode>
                <c:ptCount val="4"/>
                <c:pt idx="0">
                  <c:v>0.2</c:v>
                </c:pt>
                <c:pt idx="1">
                  <c:v>0.15</c:v>
                </c:pt>
                <c:pt idx="2">
                  <c:v>0.1</c:v>
                </c:pt>
                <c:pt idx="3">
                  <c:v>0.05</c:v>
                </c:pt>
              </c:numCache>
            </c:numRef>
          </c:val>
        </c:ser>
        <c:ser>
          <c:idx val="1"/>
          <c:order val="1"/>
          <c:tx>
            <c:strRef>
              <c:f>'Verdeling High Level'!$A$12</c:f>
              <c:strCache>
                <c:ptCount val="1"/>
                <c:pt idx="0">
                  <c:v>Sokkel per Bed</c:v>
                </c:pt>
              </c:strCache>
            </c:strRef>
          </c:tx>
          <c:spPr>
            <a:solidFill>
              <a:srgbClr val="E8987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Level'!$B$10:$E$10</c:f>
              <c:strCache>
                <c:ptCount val="4"/>
                <c:pt idx="0">
                  <c:v>2016</c:v>
                </c:pt>
                <c:pt idx="1">
                  <c:v>2017</c:v>
                </c:pt>
                <c:pt idx="2">
                  <c:v>2018</c:v>
                </c:pt>
                <c:pt idx="3">
                  <c:v>2019</c:v>
                </c:pt>
              </c:strCache>
            </c:strRef>
          </c:cat>
          <c:val>
            <c:numRef>
              <c:f>'Verdeling High Level'!$B$12:$E$12</c:f>
              <c:numCache>
                <c:formatCode>0%</c:formatCode>
                <c:ptCount val="4"/>
                <c:pt idx="0">
                  <c:v>0.25</c:v>
                </c:pt>
                <c:pt idx="1">
                  <c:v>0.2</c:v>
                </c:pt>
                <c:pt idx="2">
                  <c:v>0.15</c:v>
                </c:pt>
                <c:pt idx="3">
                  <c:v>0.1</c:v>
                </c:pt>
              </c:numCache>
            </c:numRef>
          </c:val>
        </c:ser>
        <c:ser>
          <c:idx val="2"/>
          <c:order val="2"/>
          <c:tx>
            <c:strRef>
              <c:f>'Verdeling High Level'!$A$13</c:f>
              <c:strCache>
                <c:ptCount val="1"/>
                <c:pt idx="0">
                  <c:v>Acceleratorbudget</c:v>
                </c:pt>
              </c:strCache>
            </c:strRef>
          </c:tx>
          <c:spPr>
            <a:solidFill>
              <a:srgbClr val="3E6E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Level'!$B$10:$E$10</c:f>
              <c:strCache>
                <c:ptCount val="4"/>
                <c:pt idx="0">
                  <c:v>2016</c:v>
                </c:pt>
                <c:pt idx="1">
                  <c:v>2017</c:v>
                </c:pt>
                <c:pt idx="2">
                  <c:v>2018</c:v>
                </c:pt>
                <c:pt idx="3">
                  <c:v>2019</c:v>
                </c:pt>
              </c:strCache>
            </c:strRef>
          </c:cat>
          <c:val>
            <c:numRef>
              <c:f>'Verdeling High Level'!$B$13:$E$13</c:f>
              <c:numCache>
                <c:formatCode>0%</c:formatCode>
                <c:ptCount val="4"/>
                <c:pt idx="0">
                  <c:v>0.55000000000000004</c:v>
                </c:pt>
                <c:pt idx="1">
                  <c:v>0.59999999999999987</c:v>
                </c:pt>
                <c:pt idx="2">
                  <c:v>0.65</c:v>
                </c:pt>
                <c:pt idx="3">
                  <c:v>0.7</c:v>
                </c:pt>
              </c:numCache>
            </c:numRef>
          </c:val>
        </c:ser>
        <c:ser>
          <c:idx val="3"/>
          <c:order val="3"/>
          <c:tx>
            <c:strRef>
              <c:f>'Verdeling High Level'!$A$14</c:f>
              <c:strCache>
                <c:ptCount val="1"/>
                <c:pt idx="0">
                  <c:v>Early Adopters Budget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Level'!$B$10:$E$10</c:f>
              <c:strCache>
                <c:ptCount val="4"/>
                <c:pt idx="0">
                  <c:v>2016</c:v>
                </c:pt>
                <c:pt idx="1">
                  <c:v>2017</c:v>
                </c:pt>
                <c:pt idx="2">
                  <c:v>2018</c:v>
                </c:pt>
                <c:pt idx="3">
                  <c:v>2019</c:v>
                </c:pt>
              </c:strCache>
            </c:strRef>
          </c:cat>
          <c:val>
            <c:numRef>
              <c:f>'Verdeling High Level'!$B$14:$E$14</c:f>
              <c:numCache>
                <c:formatCode>0%</c:formatCode>
                <c:ptCount val="4"/>
                <c:pt idx="0">
                  <c:v>0</c:v>
                </c:pt>
                <c:pt idx="1">
                  <c:v>0.05</c:v>
                </c:pt>
                <c:pt idx="2">
                  <c:v>0.1</c:v>
                </c:pt>
                <c:pt idx="3">
                  <c:v>0.15</c:v>
                </c:pt>
              </c:numCache>
            </c:numRef>
          </c:val>
        </c:ser>
        <c:dLbls>
          <c:showLegendKey val="0"/>
          <c:showVal val="0"/>
          <c:showCatName val="0"/>
          <c:showSerName val="0"/>
          <c:showPercent val="0"/>
          <c:showBubbleSize val="0"/>
        </c:dLbls>
        <c:gapWidth val="150"/>
        <c:overlap val="100"/>
        <c:axId val="118066560"/>
        <c:axId val="118092928"/>
      </c:barChart>
      <c:catAx>
        <c:axId val="118066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092928"/>
        <c:crosses val="autoZero"/>
        <c:auto val="1"/>
        <c:lblAlgn val="ctr"/>
        <c:lblOffset val="100"/>
        <c:noMultiLvlLbl val="0"/>
      </c:catAx>
      <c:valAx>
        <c:axId val="11809292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066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diagrams/_rels/data3.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image" Target="../media/image85.jpeg"/><Relationship Id="rId7" Type="http://schemas.openxmlformats.org/officeDocument/2006/relationships/image" Target="../media/image89.jpeg"/><Relationship Id="rId2" Type="http://schemas.openxmlformats.org/officeDocument/2006/relationships/image" Target="../media/image84.jpeg"/><Relationship Id="rId1" Type="http://schemas.openxmlformats.org/officeDocument/2006/relationships/image" Target="../media/image83.jpeg"/><Relationship Id="rId6" Type="http://schemas.openxmlformats.org/officeDocument/2006/relationships/image" Target="../media/image88.jpeg"/><Relationship Id="rId5" Type="http://schemas.openxmlformats.org/officeDocument/2006/relationships/image" Target="../media/image87.jpeg"/><Relationship Id="rId10" Type="http://schemas.openxmlformats.org/officeDocument/2006/relationships/image" Target="../media/image92.jpeg"/><Relationship Id="rId4" Type="http://schemas.openxmlformats.org/officeDocument/2006/relationships/image" Target="../media/image86.jpeg"/><Relationship Id="rId9" Type="http://schemas.openxmlformats.org/officeDocument/2006/relationships/image" Target="../media/image9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3E63E5-401D-47F3-B99A-0A8B0671698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B8410C7-D6F2-43A6-AD81-C74A81EE903F}">
      <dgm:prSet custT="1"/>
      <dgm:spPr>
        <a:solidFill>
          <a:srgbClr val="3F6D57"/>
        </a:solidFill>
      </dgm:spPr>
      <dgm:t>
        <a:bodyPr/>
        <a:lstStyle/>
        <a:p>
          <a:pPr rtl="0"/>
          <a:r>
            <a:t>Via l'eID du patient</a:t>
          </a:r>
          <a:endParaRPr lang="fr-BE" sz="2400" dirty="0"/>
        </a:p>
      </dgm:t>
    </dgm:pt>
    <dgm:pt modelId="{ACCFBA62-DDEF-4127-B645-520AA41B4F8A}" type="parTrans" cxnId="{03526AE1-05F1-4C32-8DE9-AE0A385864D3}">
      <dgm:prSet/>
      <dgm:spPr/>
      <dgm:t>
        <a:bodyPr/>
        <a:lstStyle/>
        <a:p>
          <a:endParaRPr lang="en-US"/>
        </a:p>
      </dgm:t>
    </dgm:pt>
    <dgm:pt modelId="{7DE52F99-A8E5-4399-B884-D16AC076D88F}" type="sibTrans" cxnId="{03526AE1-05F1-4C32-8DE9-AE0A385864D3}">
      <dgm:prSet/>
      <dgm:spPr/>
      <dgm:t>
        <a:bodyPr/>
        <a:lstStyle/>
        <a:p>
          <a:endParaRPr lang="en-US"/>
        </a:p>
      </dgm:t>
    </dgm:pt>
    <dgm:pt modelId="{9ED7CC8B-16A7-4240-9857-889C660DF3CC}">
      <dgm:prSet/>
      <dgm:spPr>
        <a:solidFill>
          <a:srgbClr val="3F6D57">
            <a:alpha val="52000"/>
          </a:srgbClr>
        </a:solidFill>
      </dgm:spPr>
      <dgm:t>
        <a:bodyPr/>
        <a:lstStyle/>
        <a:p>
          <a:pPr rtl="0"/>
          <a:r>
            <a:t>Authentification de l’identité du patient</a:t>
          </a:r>
          <a:endParaRPr lang="fr-BE" dirty="0"/>
        </a:p>
      </dgm:t>
    </dgm:pt>
    <dgm:pt modelId="{7CD7F47E-A0C2-4D70-A837-75D86987CFEA}" type="parTrans" cxnId="{454C29D1-B97A-410D-8F3C-2464C2BF16F3}">
      <dgm:prSet/>
      <dgm:spPr/>
      <dgm:t>
        <a:bodyPr/>
        <a:lstStyle/>
        <a:p>
          <a:endParaRPr lang="en-US"/>
        </a:p>
      </dgm:t>
    </dgm:pt>
    <dgm:pt modelId="{E1988EE8-5A2B-4E71-A8DC-E0EEC5E18584}" type="sibTrans" cxnId="{454C29D1-B97A-410D-8F3C-2464C2BF16F3}">
      <dgm:prSet/>
      <dgm:spPr/>
      <dgm:t>
        <a:bodyPr/>
        <a:lstStyle/>
        <a:p>
          <a:endParaRPr lang="en-US"/>
        </a:p>
      </dgm:t>
    </dgm:pt>
    <dgm:pt modelId="{34490C8B-2247-4E32-894B-BE662C9FFFD3}">
      <dgm:prSet/>
      <dgm:spPr>
        <a:solidFill>
          <a:srgbClr val="3F6D57">
            <a:alpha val="52000"/>
          </a:srgbClr>
        </a:solidFill>
      </dgm:spPr>
      <dgm:t>
        <a:bodyPr/>
        <a:lstStyle/>
        <a:p>
          <a:pPr rtl="0"/>
          <a:r>
            <a:rPr lang="fr-BE" b="0" dirty="0" smtClean="0"/>
            <a:t>Vérification de l'assurabilité</a:t>
          </a:r>
          <a:endParaRPr lang="fr-BE" dirty="0"/>
        </a:p>
      </dgm:t>
    </dgm:pt>
    <dgm:pt modelId="{A32F660C-9046-4ADA-9732-63E181EE52E5}" type="parTrans" cxnId="{0921C39E-B6AD-4BBC-8885-9E7EB0E03D29}">
      <dgm:prSet/>
      <dgm:spPr/>
      <dgm:t>
        <a:bodyPr/>
        <a:lstStyle/>
        <a:p>
          <a:endParaRPr lang="en-US"/>
        </a:p>
      </dgm:t>
    </dgm:pt>
    <dgm:pt modelId="{55134588-2800-49BF-8B90-F73AD7FAAB0B}" type="sibTrans" cxnId="{0921C39E-B6AD-4BBC-8885-9E7EB0E03D29}">
      <dgm:prSet/>
      <dgm:spPr/>
      <dgm:t>
        <a:bodyPr/>
        <a:lstStyle/>
        <a:p>
          <a:endParaRPr lang="en-US"/>
        </a:p>
      </dgm:t>
    </dgm:pt>
    <dgm:pt modelId="{35715EF4-ADAC-4047-A852-40F529468407}">
      <dgm:prSet/>
      <dgm:spPr>
        <a:solidFill>
          <a:srgbClr val="3F6D57">
            <a:alpha val="52000"/>
          </a:srgbClr>
        </a:solidFill>
      </dgm:spPr>
      <dgm:t>
        <a:bodyPr/>
        <a:lstStyle/>
        <a:p>
          <a:pPr rtl="0"/>
          <a:r>
            <a:t>DMG?</a:t>
          </a:r>
          <a:endParaRPr lang="fr-BE" dirty="0"/>
        </a:p>
      </dgm:t>
    </dgm:pt>
    <dgm:pt modelId="{A7719D87-96F8-4FB5-B829-94CE47A688AF}" type="parTrans" cxnId="{4FBC4A24-DA44-4919-BDC4-95EBB63DA4B6}">
      <dgm:prSet/>
      <dgm:spPr/>
      <dgm:t>
        <a:bodyPr/>
        <a:lstStyle/>
        <a:p>
          <a:endParaRPr lang="en-US"/>
        </a:p>
      </dgm:t>
    </dgm:pt>
    <dgm:pt modelId="{6DD83869-7934-4496-87FA-2596FE85C266}" type="sibTrans" cxnId="{4FBC4A24-DA44-4919-BDC4-95EBB63DA4B6}">
      <dgm:prSet/>
      <dgm:spPr/>
      <dgm:t>
        <a:bodyPr/>
        <a:lstStyle/>
        <a:p>
          <a:endParaRPr lang="en-US"/>
        </a:p>
      </dgm:t>
    </dgm:pt>
    <dgm:pt modelId="{4F5301D4-6D10-4291-8DF6-6956AF37A1EA}" type="pres">
      <dgm:prSet presAssocID="{283E63E5-401D-47F3-B99A-0A8B0671698F}" presName="Name0" presStyleCnt="0">
        <dgm:presLayoutVars>
          <dgm:dir/>
          <dgm:animLvl val="lvl"/>
          <dgm:resizeHandles val="exact"/>
        </dgm:presLayoutVars>
      </dgm:prSet>
      <dgm:spPr/>
      <dgm:t>
        <a:bodyPr/>
        <a:lstStyle/>
        <a:p>
          <a:endParaRPr lang="en-US"/>
        </a:p>
      </dgm:t>
    </dgm:pt>
    <dgm:pt modelId="{88B521AE-D9F3-4F7D-B4C1-A88FFE9E2366}" type="pres">
      <dgm:prSet presAssocID="{CB8410C7-D6F2-43A6-AD81-C74A81EE903F}" presName="linNode" presStyleCnt="0"/>
      <dgm:spPr/>
    </dgm:pt>
    <dgm:pt modelId="{6273677B-BEF3-4B28-96B6-2A414649EAEE}" type="pres">
      <dgm:prSet presAssocID="{CB8410C7-D6F2-43A6-AD81-C74A81EE903F}" presName="parentText" presStyleLbl="node1" presStyleIdx="0" presStyleCnt="1" custLinFactNeighborX="-4133" custLinFactNeighborY="-3713">
        <dgm:presLayoutVars>
          <dgm:chMax val="1"/>
          <dgm:bulletEnabled val="1"/>
        </dgm:presLayoutVars>
      </dgm:prSet>
      <dgm:spPr/>
      <dgm:t>
        <a:bodyPr/>
        <a:lstStyle/>
        <a:p>
          <a:endParaRPr lang="en-US"/>
        </a:p>
      </dgm:t>
    </dgm:pt>
    <dgm:pt modelId="{F13FEE27-CFB8-4A27-A48D-DB155A6B42B7}" type="pres">
      <dgm:prSet presAssocID="{CB8410C7-D6F2-43A6-AD81-C74A81EE903F}" presName="descendantText" presStyleLbl="alignAccFollowNode1" presStyleIdx="0" presStyleCnt="1">
        <dgm:presLayoutVars>
          <dgm:bulletEnabled val="1"/>
        </dgm:presLayoutVars>
      </dgm:prSet>
      <dgm:spPr/>
      <dgm:t>
        <a:bodyPr/>
        <a:lstStyle/>
        <a:p>
          <a:endParaRPr lang="en-US"/>
        </a:p>
      </dgm:t>
    </dgm:pt>
  </dgm:ptLst>
  <dgm:cxnLst>
    <dgm:cxn modelId="{4FBC4A24-DA44-4919-BDC4-95EBB63DA4B6}" srcId="{CB8410C7-D6F2-43A6-AD81-C74A81EE903F}" destId="{35715EF4-ADAC-4047-A852-40F529468407}" srcOrd="2" destOrd="0" parTransId="{A7719D87-96F8-4FB5-B829-94CE47A688AF}" sibTransId="{6DD83869-7934-4496-87FA-2596FE85C266}"/>
    <dgm:cxn modelId="{09898CAA-AF97-4969-922F-18D4AA51C3BB}" type="presOf" srcId="{35715EF4-ADAC-4047-A852-40F529468407}" destId="{F13FEE27-CFB8-4A27-A48D-DB155A6B42B7}" srcOrd="0" destOrd="2" presId="urn:microsoft.com/office/officeart/2005/8/layout/vList5"/>
    <dgm:cxn modelId="{03526AE1-05F1-4C32-8DE9-AE0A385864D3}" srcId="{283E63E5-401D-47F3-B99A-0A8B0671698F}" destId="{CB8410C7-D6F2-43A6-AD81-C74A81EE903F}" srcOrd="0" destOrd="0" parTransId="{ACCFBA62-DDEF-4127-B645-520AA41B4F8A}" sibTransId="{7DE52F99-A8E5-4399-B884-D16AC076D88F}"/>
    <dgm:cxn modelId="{454C29D1-B97A-410D-8F3C-2464C2BF16F3}" srcId="{CB8410C7-D6F2-43A6-AD81-C74A81EE903F}" destId="{9ED7CC8B-16A7-4240-9857-889C660DF3CC}" srcOrd="0" destOrd="0" parTransId="{7CD7F47E-A0C2-4D70-A837-75D86987CFEA}" sibTransId="{E1988EE8-5A2B-4E71-A8DC-E0EEC5E18584}"/>
    <dgm:cxn modelId="{0921C39E-B6AD-4BBC-8885-9E7EB0E03D29}" srcId="{CB8410C7-D6F2-43A6-AD81-C74A81EE903F}" destId="{34490C8B-2247-4E32-894B-BE662C9FFFD3}" srcOrd="1" destOrd="0" parTransId="{A32F660C-9046-4ADA-9732-63E181EE52E5}" sibTransId="{55134588-2800-49BF-8B90-F73AD7FAAB0B}"/>
    <dgm:cxn modelId="{813C0DD2-B404-44E1-A2C0-B75FB9DC06C6}" type="presOf" srcId="{CB8410C7-D6F2-43A6-AD81-C74A81EE903F}" destId="{6273677B-BEF3-4B28-96B6-2A414649EAEE}" srcOrd="0" destOrd="0" presId="urn:microsoft.com/office/officeart/2005/8/layout/vList5"/>
    <dgm:cxn modelId="{65D37112-6CB8-46F8-BB48-F69F9A02A5A2}" type="presOf" srcId="{9ED7CC8B-16A7-4240-9857-889C660DF3CC}" destId="{F13FEE27-CFB8-4A27-A48D-DB155A6B42B7}" srcOrd="0" destOrd="0" presId="urn:microsoft.com/office/officeart/2005/8/layout/vList5"/>
    <dgm:cxn modelId="{92245C00-BE67-423A-93C3-6650CDBA95C0}" type="presOf" srcId="{34490C8B-2247-4E32-894B-BE662C9FFFD3}" destId="{F13FEE27-CFB8-4A27-A48D-DB155A6B42B7}" srcOrd="0" destOrd="1" presId="urn:microsoft.com/office/officeart/2005/8/layout/vList5"/>
    <dgm:cxn modelId="{128298FB-A580-46F2-A3A3-28F53E52EB4F}" type="presOf" srcId="{283E63E5-401D-47F3-B99A-0A8B0671698F}" destId="{4F5301D4-6D10-4291-8DF6-6956AF37A1EA}" srcOrd="0" destOrd="0" presId="urn:microsoft.com/office/officeart/2005/8/layout/vList5"/>
    <dgm:cxn modelId="{9724FC08-A9B0-4A49-BBA4-24C0DD5F6F66}" type="presParOf" srcId="{4F5301D4-6D10-4291-8DF6-6956AF37A1EA}" destId="{88B521AE-D9F3-4F7D-B4C1-A88FFE9E2366}" srcOrd="0" destOrd="0" presId="urn:microsoft.com/office/officeart/2005/8/layout/vList5"/>
    <dgm:cxn modelId="{F6D8B108-CF15-404E-A467-336BB72D7CD8}" type="presParOf" srcId="{88B521AE-D9F3-4F7D-B4C1-A88FFE9E2366}" destId="{6273677B-BEF3-4B28-96B6-2A414649EAEE}" srcOrd="0" destOrd="0" presId="urn:microsoft.com/office/officeart/2005/8/layout/vList5"/>
    <dgm:cxn modelId="{8FAA7030-B982-4E01-ADBE-E836830A9C12}" type="presParOf" srcId="{88B521AE-D9F3-4F7D-B4C1-A88FFE9E2366}" destId="{F13FEE27-CFB8-4A27-A48D-DB155A6B42B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8A3637-3684-44E5-9A10-5F4B5C36144B}"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lang="en-US"/>
        </a:p>
      </dgm:t>
    </dgm:pt>
    <dgm:pt modelId="{E0675BF5-6A30-463F-BCCC-7325BA213CB0}">
      <dgm:prSet custT="1"/>
      <dgm:spPr>
        <a:solidFill>
          <a:srgbClr val="C00000"/>
        </a:solidFill>
      </dgm:spPr>
      <dgm:t>
        <a:bodyPr/>
        <a:lstStyle/>
        <a:p>
          <a:pPr rtl="0"/>
          <a:r>
            <a:rPr lang="fr-BE" sz="2400" dirty="0" smtClean="0"/>
            <a:t>Défis</a:t>
          </a:r>
          <a:endParaRPr lang="fr-BE" sz="2400" dirty="0"/>
        </a:p>
      </dgm:t>
    </dgm:pt>
    <dgm:pt modelId="{9F98DFF4-3924-4895-A6DB-5392D59636BC}" type="parTrans" cxnId="{5F36DACB-CDB9-4664-880E-ED806FA3C25A}">
      <dgm:prSet/>
      <dgm:spPr/>
      <dgm:t>
        <a:bodyPr/>
        <a:lstStyle/>
        <a:p>
          <a:endParaRPr lang="en-US"/>
        </a:p>
      </dgm:t>
    </dgm:pt>
    <dgm:pt modelId="{C196FDB1-7434-4BC8-8564-16B2F402BF78}" type="sibTrans" cxnId="{5F36DACB-CDB9-4664-880E-ED806FA3C25A}">
      <dgm:prSet/>
      <dgm:spPr/>
      <dgm:t>
        <a:bodyPr/>
        <a:lstStyle/>
        <a:p>
          <a:endParaRPr lang="en-US"/>
        </a:p>
      </dgm:t>
    </dgm:pt>
    <dgm:pt modelId="{9EC295CC-6447-4F8A-ACF1-9777618B0F2D}">
      <dgm:prSet/>
      <dgm:spPr/>
      <dgm:t>
        <a:bodyPr/>
        <a:lstStyle/>
        <a:p>
          <a:pPr rtl="0"/>
          <a:r>
            <a:t>Sécurité</a:t>
          </a:r>
          <a:endParaRPr lang="fr-BE" dirty="0"/>
        </a:p>
      </dgm:t>
    </dgm:pt>
    <dgm:pt modelId="{2E7026BF-E4D5-4D6A-B02F-E98BA808BDF2}" type="parTrans" cxnId="{5EE030F7-6B42-4A7E-B784-0A4E3B893ACF}">
      <dgm:prSet/>
      <dgm:spPr/>
      <dgm:t>
        <a:bodyPr/>
        <a:lstStyle/>
        <a:p>
          <a:endParaRPr lang="en-US"/>
        </a:p>
      </dgm:t>
    </dgm:pt>
    <dgm:pt modelId="{E6E7EC79-AA2E-4735-B24A-F7F6ADD9746F}" type="sibTrans" cxnId="{5EE030F7-6B42-4A7E-B784-0A4E3B893ACF}">
      <dgm:prSet/>
      <dgm:spPr/>
      <dgm:t>
        <a:bodyPr/>
        <a:lstStyle/>
        <a:p>
          <a:endParaRPr lang="en-US"/>
        </a:p>
      </dgm:t>
    </dgm:pt>
    <dgm:pt modelId="{9634512C-E61C-47E9-8316-17039CBEE0C6}">
      <dgm:prSet custT="1"/>
      <dgm:spPr>
        <a:solidFill>
          <a:srgbClr val="3E6E5A"/>
        </a:solidFill>
      </dgm:spPr>
      <dgm:t>
        <a:bodyPr/>
        <a:lstStyle/>
        <a:p>
          <a:pPr rtl="0"/>
          <a:r>
            <a:rPr lang="fr-BE" sz="2400" dirty="0" smtClean="0"/>
            <a:t>Opportunités</a:t>
          </a:r>
          <a:endParaRPr lang="fr-BE" sz="2400" dirty="0"/>
        </a:p>
      </dgm:t>
    </dgm:pt>
    <dgm:pt modelId="{DAAC38F8-0281-4002-937D-324721893B14}" type="parTrans" cxnId="{05D0C5BD-7CFC-4CC6-81C4-76ADEDA1112F}">
      <dgm:prSet/>
      <dgm:spPr/>
      <dgm:t>
        <a:bodyPr/>
        <a:lstStyle/>
        <a:p>
          <a:endParaRPr lang="en-US"/>
        </a:p>
      </dgm:t>
    </dgm:pt>
    <dgm:pt modelId="{2112AD8B-D139-4C08-B0B5-A9CFA5A9EC2B}" type="sibTrans" cxnId="{05D0C5BD-7CFC-4CC6-81C4-76ADEDA1112F}">
      <dgm:prSet/>
      <dgm:spPr/>
      <dgm:t>
        <a:bodyPr/>
        <a:lstStyle/>
        <a:p>
          <a:endParaRPr lang="en-US"/>
        </a:p>
      </dgm:t>
    </dgm:pt>
    <dgm:pt modelId="{ADEC2C73-3E26-4EE0-ABF8-609EE10494D8}">
      <dgm:prSet/>
      <dgm:spPr/>
      <dgm:t>
        <a:bodyPr/>
        <a:lstStyle/>
        <a:p>
          <a:pPr rtl="0"/>
          <a:r>
            <a:t>Flexibilité</a:t>
          </a:r>
          <a:endParaRPr lang="fr-BE" b="1" dirty="0"/>
        </a:p>
      </dgm:t>
    </dgm:pt>
    <dgm:pt modelId="{2063D6DF-92FB-4336-A118-519FE498DEE9}" type="parTrans" cxnId="{3C749E42-8BC2-4450-A07A-BF570F9C81CE}">
      <dgm:prSet/>
      <dgm:spPr/>
      <dgm:t>
        <a:bodyPr/>
        <a:lstStyle/>
        <a:p>
          <a:endParaRPr lang="en-US"/>
        </a:p>
      </dgm:t>
    </dgm:pt>
    <dgm:pt modelId="{81AFA94A-D6B5-4773-9356-912C1EE5DAFF}" type="sibTrans" cxnId="{3C749E42-8BC2-4450-A07A-BF570F9C81CE}">
      <dgm:prSet/>
      <dgm:spPr/>
      <dgm:t>
        <a:bodyPr/>
        <a:lstStyle/>
        <a:p>
          <a:endParaRPr lang="en-US"/>
        </a:p>
      </dgm:t>
    </dgm:pt>
    <dgm:pt modelId="{32A969B1-1F84-48C7-8423-8D352327BF04}">
      <dgm:prSet/>
      <dgm:spPr/>
      <dgm:t>
        <a:bodyPr/>
        <a:lstStyle/>
        <a:p>
          <a:r>
            <a:t>Qualité</a:t>
          </a:r>
        </a:p>
      </dgm:t>
    </dgm:pt>
    <dgm:pt modelId="{D0172E33-3F46-4ED6-AB75-95D902FD48D2}" type="parTrans" cxnId="{020162CD-EBEC-4DAA-94C8-63388DCDDF67}">
      <dgm:prSet/>
      <dgm:spPr/>
      <dgm:t>
        <a:bodyPr/>
        <a:lstStyle/>
        <a:p>
          <a:endParaRPr lang="en-GB"/>
        </a:p>
      </dgm:t>
    </dgm:pt>
    <dgm:pt modelId="{1EA2AEF5-5FED-404F-8E3A-16E361AC7B78}" type="sibTrans" cxnId="{020162CD-EBEC-4DAA-94C8-63388DCDDF67}">
      <dgm:prSet/>
      <dgm:spPr/>
      <dgm:t>
        <a:bodyPr/>
        <a:lstStyle/>
        <a:p>
          <a:endParaRPr lang="en-GB"/>
        </a:p>
      </dgm:t>
    </dgm:pt>
    <dgm:pt modelId="{F7B8BE3E-EC52-433F-8932-8278C3E01037}">
      <dgm:prSet/>
      <dgm:spPr/>
      <dgm:t>
        <a:bodyPr/>
        <a:lstStyle/>
        <a:p>
          <a:r>
            <a:t>Effet d'échelle</a:t>
          </a:r>
        </a:p>
      </dgm:t>
    </dgm:pt>
    <dgm:pt modelId="{4A04AD3D-6025-4001-835D-75272DF9BC01}" type="parTrans" cxnId="{BB8E1F94-F206-47F1-9E99-23BAA41F8509}">
      <dgm:prSet/>
      <dgm:spPr/>
      <dgm:t>
        <a:bodyPr/>
        <a:lstStyle/>
        <a:p>
          <a:endParaRPr lang="en-GB"/>
        </a:p>
      </dgm:t>
    </dgm:pt>
    <dgm:pt modelId="{EA58653D-F053-44CC-99E9-ABA6AC9D69A3}" type="sibTrans" cxnId="{BB8E1F94-F206-47F1-9E99-23BAA41F8509}">
      <dgm:prSet/>
      <dgm:spPr/>
      <dgm:t>
        <a:bodyPr/>
        <a:lstStyle/>
        <a:p>
          <a:endParaRPr lang="en-GB"/>
        </a:p>
      </dgm:t>
    </dgm:pt>
    <dgm:pt modelId="{EB25E094-9C4C-4BCC-9A30-5E398003B320}">
      <dgm:prSet/>
      <dgm:spPr/>
      <dgm:t>
        <a:bodyPr/>
        <a:lstStyle/>
        <a:p>
          <a:r>
            <a:t>Self-service</a:t>
          </a:r>
          <a:endParaRPr lang="fr-BE" dirty="0" smtClean="0"/>
        </a:p>
      </dgm:t>
    </dgm:pt>
    <dgm:pt modelId="{0A09CA47-7793-4201-A41A-929E9FB5A0DB}" type="parTrans" cxnId="{4E9E4C42-A850-48F4-8DCC-55EBAF0BEE8C}">
      <dgm:prSet/>
      <dgm:spPr/>
      <dgm:t>
        <a:bodyPr/>
        <a:lstStyle/>
        <a:p>
          <a:endParaRPr lang="en-GB"/>
        </a:p>
      </dgm:t>
    </dgm:pt>
    <dgm:pt modelId="{DBDF2901-2517-46FA-8717-0652BAE770EF}" type="sibTrans" cxnId="{4E9E4C42-A850-48F4-8DCC-55EBAF0BEE8C}">
      <dgm:prSet/>
      <dgm:spPr/>
      <dgm:t>
        <a:bodyPr/>
        <a:lstStyle/>
        <a:p>
          <a:endParaRPr lang="en-GB"/>
        </a:p>
      </dgm:t>
    </dgm:pt>
    <dgm:pt modelId="{8D5D99A5-F19B-49D4-8590-91CE5ECFFFC2}">
      <dgm:prSet/>
      <dgm:spPr/>
      <dgm:t>
        <a:bodyPr/>
        <a:lstStyle/>
        <a:p>
          <a:r>
            <a:t>Collaboration</a:t>
          </a:r>
          <a:endParaRPr lang="fr-BE" dirty="0"/>
        </a:p>
      </dgm:t>
    </dgm:pt>
    <dgm:pt modelId="{1B456A15-A31F-44F0-A81B-3DEC063B81D4}" type="parTrans" cxnId="{A2CA01D8-D87F-472C-9586-0C00454CF4E1}">
      <dgm:prSet/>
      <dgm:spPr/>
      <dgm:t>
        <a:bodyPr/>
        <a:lstStyle/>
        <a:p>
          <a:endParaRPr lang="en-GB"/>
        </a:p>
      </dgm:t>
    </dgm:pt>
    <dgm:pt modelId="{6B932A0E-9D74-441D-A19C-D973B185DF85}" type="sibTrans" cxnId="{A2CA01D8-D87F-472C-9586-0C00454CF4E1}">
      <dgm:prSet/>
      <dgm:spPr/>
      <dgm:t>
        <a:bodyPr/>
        <a:lstStyle/>
        <a:p>
          <a:endParaRPr lang="en-GB"/>
        </a:p>
      </dgm:t>
    </dgm:pt>
    <dgm:pt modelId="{292F29B3-4064-4D5E-9237-16A687B3BCCC}">
      <dgm:prSet/>
      <dgm:spPr/>
      <dgm:t>
        <a:bodyPr/>
        <a:lstStyle/>
        <a:p>
          <a:r>
            <a:t>Maîtrise des coûts</a:t>
          </a:r>
        </a:p>
      </dgm:t>
    </dgm:pt>
    <dgm:pt modelId="{01599353-3359-469C-B97D-03521C61CF4B}" type="parTrans" cxnId="{C0442B50-C078-4E08-9806-C7A2AB1F3A54}">
      <dgm:prSet/>
      <dgm:spPr/>
      <dgm:t>
        <a:bodyPr/>
        <a:lstStyle/>
        <a:p>
          <a:endParaRPr lang="en-GB"/>
        </a:p>
      </dgm:t>
    </dgm:pt>
    <dgm:pt modelId="{EA1AA80D-D284-44FB-847E-084FDD17FD8B}" type="sibTrans" cxnId="{C0442B50-C078-4E08-9806-C7A2AB1F3A54}">
      <dgm:prSet/>
      <dgm:spPr/>
      <dgm:t>
        <a:bodyPr/>
        <a:lstStyle/>
        <a:p>
          <a:endParaRPr lang="en-GB"/>
        </a:p>
      </dgm:t>
    </dgm:pt>
    <dgm:pt modelId="{CC7299B2-00E7-43E0-A481-9C3CFBA49986}">
      <dgm:prSet/>
      <dgm:spPr/>
      <dgm:t>
        <a:bodyPr/>
        <a:lstStyle/>
        <a:p>
          <a:r>
            <a:t>Confidentialité</a:t>
          </a:r>
        </a:p>
      </dgm:t>
    </dgm:pt>
    <dgm:pt modelId="{ED4F5C25-A6D2-440D-AC1C-436338EAA9F4}" type="parTrans" cxnId="{243C162F-3ADA-4716-95BE-52DA4D24B72F}">
      <dgm:prSet/>
      <dgm:spPr/>
      <dgm:t>
        <a:bodyPr/>
        <a:lstStyle/>
        <a:p>
          <a:endParaRPr lang="en-GB"/>
        </a:p>
      </dgm:t>
    </dgm:pt>
    <dgm:pt modelId="{BA7077CF-0888-4328-B33C-231D2F8FEFC0}" type="sibTrans" cxnId="{243C162F-3ADA-4716-95BE-52DA4D24B72F}">
      <dgm:prSet/>
      <dgm:spPr/>
      <dgm:t>
        <a:bodyPr/>
        <a:lstStyle/>
        <a:p>
          <a:endParaRPr lang="en-GB"/>
        </a:p>
      </dgm:t>
    </dgm:pt>
    <dgm:pt modelId="{4BE8089C-AC18-465F-84F3-8EC2E87E75EE}">
      <dgm:prSet/>
      <dgm:spPr/>
      <dgm:t>
        <a:bodyPr/>
        <a:lstStyle/>
        <a:p>
          <a:r>
            <a:t>Continuité</a:t>
          </a:r>
          <a:endParaRPr lang="fr-BE" dirty="0"/>
        </a:p>
      </dgm:t>
    </dgm:pt>
    <dgm:pt modelId="{DD3A12E5-EC70-4D68-8BEF-E0A835A07028}" type="parTrans" cxnId="{EC914EAA-75F9-4C97-B4EA-0D312B7ED137}">
      <dgm:prSet/>
      <dgm:spPr/>
      <dgm:t>
        <a:bodyPr/>
        <a:lstStyle/>
        <a:p>
          <a:endParaRPr lang="en-GB"/>
        </a:p>
      </dgm:t>
    </dgm:pt>
    <dgm:pt modelId="{3177DAC6-4532-4A36-87D3-E263ECE016BF}" type="sibTrans" cxnId="{EC914EAA-75F9-4C97-B4EA-0D312B7ED137}">
      <dgm:prSet/>
      <dgm:spPr/>
      <dgm:t>
        <a:bodyPr/>
        <a:lstStyle/>
        <a:p>
          <a:endParaRPr lang="en-GB"/>
        </a:p>
      </dgm:t>
    </dgm:pt>
    <dgm:pt modelId="{A442147E-3FB5-406E-AD79-F4CEFEEF172C}">
      <dgm:prSet/>
      <dgm:spPr/>
      <dgm:t>
        <a:bodyPr/>
        <a:lstStyle/>
        <a:p>
          <a:r>
            <a:t>Connaissance</a:t>
          </a:r>
        </a:p>
      </dgm:t>
    </dgm:pt>
    <dgm:pt modelId="{92DA622A-E776-4F6E-AEB6-4F7298B8FD33}" type="parTrans" cxnId="{3FF03A07-A8C6-4560-93E2-139BD1D128B7}">
      <dgm:prSet/>
      <dgm:spPr/>
      <dgm:t>
        <a:bodyPr/>
        <a:lstStyle/>
        <a:p>
          <a:endParaRPr lang="en-GB"/>
        </a:p>
      </dgm:t>
    </dgm:pt>
    <dgm:pt modelId="{D16689F3-4C48-44D0-BB2E-21218478189D}" type="sibTrans" cxnId="{3FF03A07-A8C6-4560-93E2-139BD1D128B7}">
      <dgm:prSet/>
      <dgm:spPr/>
      <dgm:t>
        <a:bodyPr/>
        <a:lstStyle/>
        <a:p>
          <a:endParaRPr lang="en-GB"/>
        </a:p>
      </dgm:t>
    </dgm:pt>
    <dgm:pt modelId="{7F94B6EE-E940-4BF8-9FCD-86835691750D}">
      <dgm:prSet/>
      <dgm:spPr/>
      <dgm:t>
        <a:bodyPr/>
        <a:lstStyle/>
        <a:p>
          <a:r>
            <a:rPr lang="fr-BE" dirty="0" smtClean="0"/>
            <a:t>Contrôle stratégique</a:t>
          </a:r>
          <a:endParaRPr lang="fr-BE" dirty="0"/>
        </a:p>
      </dgm:t>
    </dgm:pt>
    <dgm:pt modelId="{BC7966F2-AA5D-43F4-9127-040396FE6BA4}" type="parTrans" cxnId="{5A763549-9B30-4BCF-B93B-00D91A8603B8}">
      <dgm:prSet/>
      <dgm:spPr/>
      <dgm:t>
        <a:bodyPr/>
        <a:lstStyle/>
        <a:p>
          <a:endParaRPr lang="en-GB"/>
        </a:p>
      </dgm:t>
    </dgm:pt>
    <dgm:pt modelId="{2E176003-D09F-4246-8197-28944C872C5B}" type="sibTrans" cxnId="{5A763549-9B30-4BCF-B93B-00D91A8603B8}">
      <dgm:prSet/>
      <dgm:spPr/>
      <dgm:t>
        <a:bodyPr/>
        <a:lstStyle/>
        <a:p>
          <a:endParaRPr lang="en-GB"/>
        </a:p>
      </dgm:t>
    </dgm:pt>
    <dgm:pt modelId="{2B73E981-B842-4BEA-A2C0-509F6D978567}" type="pres">
      <dgm:prSet presAssocID="{AB8A3637-3684-44E5-9A10-5F4B5C36144B}" presName="Name0" presStyleCnt="0">
        <dgm:presLayoutVars>
          <dgm:dir/>
          <dgm:animLvl val="lvl"/>
          <dgm:resizeHandles val="exact"/>
        </dgm:presLayoutVars>
      </dgm:prSet>
      <dgm:spPr/>
      <dgm:t>
        <a:bodyPr/>
        <a:lstStyle/>
        <a:p>
          <a:endParaRPr lang="fr-BE"/>
        </a:p>
      </dgm:t>
    </dgm:pt>
    <dgm:pt modelId="{13D971C7-C27A-48B1-8591-FF8061B8D539}" type="pres">
      <dgm:prSet presAssocID="{E0675BF5-6A30-463F-BCCC-7325BA213CB0}" presName="composite" presStyleCnt="0"/>
      <dgm:spPr/>
      <dgm:t>
        <a:bodyPr/>
        <a:lstStyle/>
        <a:p>
          <a:endParaRPr lang="en-US"/>
        </a:p>
      </dgm:t>
    </dgm:pt>
    <dgm:pt modelId="{C17315EE-2492-4F67-BC27-8FA2B2624ACB}" type="pres">
      <dgm:prSet presAssocID="{E0675BF5-6A30-463F-BCCC-7325BA213CB0}" presName="parTx" presStyleLbl="alignNode1" presStyleIdx="0" presStyleCnt="2" custLinFactX="14531" custLinFactNeighborX="100000" custLinFactNeighborY="-414">
        <dgm:presLayoutVars>
          <dgm:chMax val="0"/>
          <dgm:chPref val="0"/>
          <dgm:bulletEnabled val="1"/>
        </dgm:presLayoutVars>
      </dgm:prSet>
      <dgm:spPr/>
      <dgm:t>
        <a:bodyPr/>
        <a:lstStyle/>
        <a:p>
          <a:endParaRPr lang="fr-BE"/>
        </a:p>
      </dgm:t>
    </dgm:pt>
    <dgm:pt modelId="{C07D37A6-CB37-4202-957D-F7DC1E6B4179}" type="pres">
      <dgm:prSet presAssocID="{E0675BF5-6A30-463F-BCCC-7325BA213CB0}" presName="desTx" presStyleLbl="alignAccFollowNode1" presStyleIdx="0" presStyleCnt="2" custLinFactX="14531" custLinFactNeighborX="100000" custLinFactNeighborY="441">
        <dgm:presLayoutVars>
          <dgm:bulletEnabled val="1"/>
        </dgm:presLayoutVars>
      </dgm:prSet>
      <dgm:spPr/>
      <dgm:t>
        <a:bodyPr/>
        <a:lstStyle/>
        <a:p>
          <a:endParaRPr lang="fr-BE"/>
        </a:p>
      </dgm:t>
    </dgm:pt>
    <dgm:pt modelId="{272249B5-E59A-4069-8772-CDD68FDB595C}" type="pres">
      <dgm:prSet presAssocID="{C196FDB1-7434-4BC8-8564-16B2F402BF78}" presName="space" presStyleCnt="0"/>
      <dgm:spPr/>
      <dgm:t>
        <a:bodyPr/>
        <a:lstStyle/>
        <a:p>
          <a:endParaRPr lang="en-US"/>
        </a:p>
      </dgm:t>
    </dgm:pt>
    <dgm:pt modelId="{5F3F2DBF-108F-4FB2-91BE-020C6509EE90}" type="pres">
      <dgm:prSet presAssocID="{9634512C-E61C-47E9-8316-17039CBEE0C6}" presName="composite" presStyleCnt="0"/>
      <dgm:spPr/>
      <dgm:t>
        <a:bodyPr/>
        <a:lstStyle/>
        <a:p>
          <a:endParaRPr lang="en-US"/>
        </a:p>
      </dgm:t>
    </dgm:pt>
    <dgm:pt modelId="{41006EA0-1C35-4ADD-BA65-5F5F80C2EF6E}" type="pres">
      <dgm:prSet presAssocID="{9634512C-E61C-47E9-8316-17039CBEE0C6}" presName="parTx" presStyleLbl="alignNode1" presStyleIdx="1" presStyleCnt="2" custLinFactX="-14806" custLinFactNeighborX="-100000" custLinFactNeighborY="-414">
        <dgm:presLayoutVars>
          <dgm:chMax val="0"/>
          <dgm:chPref val="0"/>
          <dgm:bulletEnabled val="1"/>
        </dgm:presLayoutVars>
      </dgm:prSet>
      <dgm:spPr/>
      <dgm:t>
        <a:bodyPr/>
        <a:lstStyle/>
        <a:p>
          <a:endParaRPr lang="fr-BE"/>
        </a:p>
      </dgm:t>
    </dgm:pt>
    <dgm:pt modelId="{E9700F79-E3C7-4DDC-921A-EAB47CBD965F}" type="pres">
      <dgm:prSet presAssocID="{9634512C-E61C-47E9-8316-17039CBEE0C6}" presName="desTx" presStyleLbl="alignAccFollowNode1" presStyleIdx="1" presStyleCnt="2" custLinFactX="-14806" custLinFactNeighborX="-100000" custLinFactNeighborY="-315">
        <dgm:presLayoutVars>
          <dgm:bulletEnabled val="1"/>
        </dgm:presLayoutVars>
      </dgm:prSet>
      <dgm:spPr/>
      <dgm:t>
        <a:bodyPr/>
        <a:lstStyle/>
        <a:p>
          <a:endParaRPr lang="fr-BE"/>
        </a:p>
      </dgm:t>
    </dgm:pt>
  </dgm:ptLst>
  <dgm:cxnLst>
    <dgm:cxn modelId="{9B47AA08-61D8-4A1D-B6CF-D2A10AC613D3}" type="presOf" srcId="{CC7299B2-00E7-43E0-A481-9C3CFBA49986}" destId="{C07D37A6-CB37-4202-957D-F7DC1E6B4179}" srcOrd="0" destOrd="1" presId="urn:microsoft.com/office/officeart/2005/8/layout/hList1"/>
    <dgm:cxn modelId="{9918AE66-30EF-4FDB-B04F-2CC5CE9AE024}" type="presOf" srcId="{7F94B6EE-E940-4BF8-9FCD-86835691750D}" destId="{C07D37A6-CB37-4202-957D-F7DC1E6B4179}" srcOrd="0" destOrd="4" presId="urn:microsoft.com/office/officeart/2005/8/layout/hList1"/>
    <dgm:cxn modelId="{3FF03A07-A8C6-4560-93E2-139BD1D128B7}" srcId="{E0675BF5-6A30-463F-BCCC-7325BA213CB0}" destId="{A442147E-3FB5-406E-AD79-F4CEFEEF172C}" srcOrd="3" destOrd="0" parTransId="{92DA622A-E776-4F6E-AEB6-4F7298B8FD33}" sibTransId="{D16689F3-4C48-44D0-BB2E-21218478189D}"/>
    <dgm:cxn modelId="{988D94B5-654F-4634-B361-92591613C611}" type="presOf" srcId="{32A969B1-1F84-48C7-8423-8D352327BF04}" destId="{E9700F79-E3C7-4DDC-921A-EAB47CBD965F}" srcOrd="0" destOrd="1" presId="urn:microsoft.com/office/officeart/2005/8/layout/hList1"/>
    <dgm:cxn modelId="{4E9E4C42-A850-48F4-8DCC-55EBAF0BEE8C}" srcId="{9634512C-E61C-47E9-8316-17039CBEE0C6}" destId="{EB25E094-9C4C-4BCC-9A30-5E398003B320}" srcOrd="3" destOrd="0" parTransId="{0A09CA47-7793-4201-A41A-929E9FB5A0DB}" sibTransId="{DBDF2901-2517-46FA-8717-0652BAE770EF}"/>
    <dgm:cxn modelId="{6775A1AB-940E-457B-8B4D-7A553DCA2DA8}" type="presOf" srcId="{9EC295CC-6447-4F8A-ACF1-9777618B0F2D}" destId="{C07D37A6-CB37-4202-957D-F7DC1E6B4179}" srcOrd="0" destOrd="0" presId="urn:microsoft.com/office/officeart/2005/8/layout/hList1"/>
    <dgm:cxn modelId="{15F9C88E-3F02-4CAC-A137-2DA59F52928A}" type="presOf" srcId="{EB25E094-9C4C-4BCC-9A30-5E398003B320}" destId="{E9700F79-E3C7-4DDC-921A-EAB47CBD965F}" srcOrd="0" destOrd="3" presId="urn:microsoft.com/office/officeart/2005/8/layout/hList1"/>
    <dgm:cxn modelId="{BB8E1F94-F206-47F1-9E99-23BAA41F8509}" srcId="{9634512C-E61C-47E9-8316-17039CBEE0C6}" destId="{F7B8BE3E-EC52-433F-8932-8278C3E01037}" srcOrd="2" destOrd="0" parTransId="{4A04AD3D-6025-4001-835D-75272DF9BC01}" sibTransId="{EA58653D-F053-44CC-99E9-ABA6AC9D69A3}"/>
    <dgm:cxn modelId="{5A763549-9B30-4BCF-B93B-00D91A8603B8}" srcId="{E0675BF5-6A30-463F-BCCC-7325BA213CB0}" destId="{7F94B6EE-E940-4BF8-9FCD-86835691750D}" srcOrd="4" destOrd="0" parTransId="{BC7966F2-AA5D-43F4-9127-040396FE6BA4}" sibTransId="{2E176003-D09F-4246-8197-28944C872C5B}"/>
    <dgm:cxn modelId="{C0442B50-C078-4E08-9806-C7A2AB1F3A54}" srcId="{9634512C-E61C-47E9-8316-17039CBEE0C6}" destId="{292F29B3-4064-4D5E-9237-16A687B3BCCC}" srcOrd="5" destOrd="0" parTransId="{01599353-3359-469C-B97D-03521C61CF4B}" sibTransId="{EA1AA80D-D284-44FB-847E-084FDD17FD8B}"/>
    <dgm:cxn modelId="{105E628E-D80A-41D7-8960-CBDBCF30804B}" type="presOf" srcId="{E0675BF5-6A30-463F-BCCC-7325BA213CB0}" destId="{C17315EE-2492-4F67-BC27-8FA2B2624ACB}" srcOrd="0" destOrd="0" presId="urn:microsoft.com/office/officeart/2005/8/layout/hList1"/>
    <dgm:cxn modelId="{5DCF8146-0B61-449F-ACD2-703A41CA2A27}" type="presOf" srcId="{ADEC2C73-3E26-4EE0-ABF8-609EE10494D8}" destId="{E9700F79-E3C7-4DDC-921A-EAB47CBD965F}" srcOrd="0" destOrd="0" presId="urn:microsoft.com/office/officeart/2005/8/layout/hList1"/>
    <dgm:cxn modelId="{A2CA01D8-D87F-472C-9586-0C00454CF4E1}" srcId="{9634512C-E61C-47E9-8316-17039CBEE0C6}" destId="{8D5D99A5-F19B-49D4-8590-91CE5ECFFFC2}" srcOrd="4" destOrd="0" parTransId="{1B456A15-A31F-44F0-A81B-3DEC063B81D4}" sibTransId="{6B932A0E-9D74-441D-A19C-D973B185DF85}"/>
    <dgm:cxn modelId="{05D0C5BD-7CFC-4CC6-81C4-76ADEDA1112F}" srcId="{AB8A3637-3684-44E5-9A10-5F4B5C36144B}" destId="{9634512C-E61C-47E9-8316-17039CBEE0C6}" srcOrd="1" destOrd="0" parTransId="{DAAC38F8-0281-4002-937D-324721893B14}" sibTransId="{2112AD8B-D139-4C08-B0B5-A9CFA5A9EC2B}"/>
    <dgm:cxn modelId="{3A4B18F1-2B19-4ADD-A112-DB3BF0B6F561}" type="presOf" srcId="{292F29B3-4064-4D5E-9237-16A687B3BCCC}" destId="{E9700F79-E3C7-4DDC-921A-EAB47CBD965F}" srcOrd="0" destOrd="5" presId="urn:microsoft.com/office/officeart/2005/8/layout/hList1"/>
    <dgm:cxn modelId="{EE768156-A082-4573-8D70-A1B381E60E48}" type="presOf" srcId="{A442147E-3FB5-406E-AD79-F4CEFEEF172C}" destId="{C07D37A6-CB37-4202-957D-F7DC1E6B4179}" srcOrd="0" destOrd="3" presId="urn:microsoft.com/office/officeart/2005/8/layout/hList1"/>
    <dgm:cxn modelId="{D2A47AB5-4B54-44DC-B72A-F3FE197E2534}" type="presOf" srcId="{8D5D99A5-F19B-49D4-8590-91CE5ECFFFC2}" destId="{E9700F79-E3C7-4DDC-921A-EAB47CBD965F}" srcOrd="0" destOrd="4" presId="urn:microsoft.com/office/officeart/2005/8/layout/hList1"/>
    <dgm:cxn modelId="{962D40BF-0F42-4E1B-81D1-65BC321B655C}" type="presOf" srcId="{AB8A3637-3684-44E5-9A10-5F4B5C36144B}" destId="{2B73E981-B842-4BEA-A2C0-509F6D978567}" srcOrd="0" destOrd="0" presId="urn:microsoft.com/office/officeart/2005/8/layout/hList1"/>
    <dgm:cxn modelId="{E2D2BA54-AEBC-43D5-9251-284B0E0FA53F}" type="presOf" srcId="{4BE8089C-AC18-465F-84F3-8EC2E87E75EE}" destId="{C07D37A6-CB37-4202-957D-F7DC1E6B4179}" srcOrd="0" destOrd="2" presId="urn:microsoft.com/office/officeart/2005/8/layout/hList1"/>
    <dgm:cxn modelId="{3C749E42-8BC2-4450-A07A-BF570F9C81CE}" srcId="{9634512C-E61C-47E9-8316-17039CBEE0C6}" destId="{ADEC2C73-3E26-4EE0-ABF8-609EE10494D8}" srcOrd="0" destOrd="0" parTransId="{2063D6DF-92FB-4336-A118-519FE498DEE9}" sibTransId="{81AFA94A-D6B5-4773-9356-912C1EE5DAFF}"/>
    <dgm:cxn modelId="{21F1FB60-860E-4F61-B87C-FD6B7E42F47E}" type="presOf" srcId="{F7B8BE3E-EC52-433F-8932-8278C3E01037}" destId="{E9700F79-E3C7-4DDC-921A-EAB47CBD965F}" srcOrd="0" destOrd="2" presId="urn:microsoft.com/office/officeart/2005/8/layout/hList1"/>
    <dgm:cxn modelId="{5EE030F7-6B42-4A7E-B784-0A4E3B893ACF}" srcId="{E0675BF5-6A30-463F-BCCC-7325BA213CB0}" destId="{9EC295CC-6447-4F8A-ACF1-9777618B0F2D}" srcOrd="0" destOrd="0" parTransId="{2E7026BF-E4D5-4D6A-B02F-E98BA808BDF2}" sibTransId="{E6E7EC79-AA2E-4735-B24A-F7F6ADD9746F}"/>
    <dgm:cxn modelId="{EC914EAA-75F9-4C97-B4EA-0D312B7ED137}" srcId="{E0675BF5-6A30-463F-BCCC-7325BA213CB0}" destId="{4BE8089C-AC18-465F-84F3-8EC2E87E75EE}" srcOrd="2" destOrd="0" parTransId="{DD3A12E5-EC70-4D68-8BEF-E0A835A07028}" sibTransId="{3177DAC6-4532-4A36-87D3-E263ECE016BF}"/>
    <dgm:cxn modelId="{0BB5B33E-B76D-434B-A647-60C9F986B3CC}" type="presOf" srcId="{9634512C-E61C-47E9-8316-17039CBEE0C6}" destId="{41006EA0-1C35-4ADD-BA65-5F5F80C2EF6E}" srcOrd="0" destOrd="0" presId="urn:microsoft.com/office/officeart/2005/8/layout/hList1"/>
    <dgm:cxn modelId="{020162CD-EBEC-4DAA-94C8-63388DCDDF67}" srcId="{9634512C-E61C-47E9-8316-17039CBEE0C6}" destId="{32A969B1-1F84-48C7-8423-8D352327BF04}" srcOrd="1" destOrd="0" parTransId="{D0172E33-3F46-4ED6-AB75-95D902FD48D2}" sibTransId="{1EA2AEF5-5FED-404F-8E3A-16E361AC7B78}"/>
    <dgm:cxn modelId="{5F36DACB-CDB9-4664-880E-ED806FA3C25A}" srcId="{AB8A3637-3684-44E5-9A10-5F4B5C36144B}" destId="{E0675BF5-6A30-463F-BCCC-7325BA213CB0}" srcOrd="0" destOrd="0" parTransId="{9F98DFF4-3924-4895-A6DB-5392D59636BC}" sibTransId="{C196FDB1-7434-4BC8-8564-16B2F402BF78}"/>
    <dgm:cxn modelId="{243C162F-3ADA-4716-95BE-52DA4D24B72F}" srcId="{E0675BF5-6A30-463F-BCCC-7325BA213CB0}" destId="{CC7299B2-00E7-43E0-A481-9C3CFBA49986}" srcOrd="1" destOrd="0" parTransId="{ED4F5C25-A6D2-440D-AC1C-436338EAA9F4}" sibTransId="{BA7077CF-0888-4328-B33C-231D2F8FEFC0}"/>
    <dgm:cxn modelId="{D38C19B8-7E5D-4142-84C4-C61D521211DC}" type="presParOf" srcId="{2B73E981-B842-4BEA-A2C0-509F6D978567}" destId="{13D971C7-C27A-48B1-8591-FF8061B8D539}" srcOrd="0" destOrd="0" presId="urn:microsoft.com/office/officeart/2005/8/layout/hList1"/>
    <dgm:cxn modelId="{128DF433-8C0C-409E-9F41-36C909705130}" type="presParOf" srcId="{13D971C7-C27A-48B1-8591-FF8061B8D539}" destId="{C17315EE-2492-4F67-BC27-8FA2B2624ACB}" srcOrd="0" destOrd="0" presId="urn:microsoft.com/office/officeart/2005/8/layout/hList1"/>
    <dgm:cxn modelId="{364D247F-9F77-4492-B4CC-4E9D63C0E838}" type="presParOf" srcId="{13D971C7-C27A-48B1-8591-FF8061B8D539}" destId="{C07D37A6-CB37-4202-957D-F7DC1E6B4179}" srcOrd="1" destOrd="0" presId="urn:microsoft.com/office/officeart/2005/8/layout/hList1"/>
    <dgm:cxn modelId="{8D83B694-CA0D-477C-97E6-F05E656C1F6D}" type="presParOf" srcId="{2B73E981-B842-4BEA-A2C0-509F6D978567}" destId="{272249B5-E59A-4069-8772-CDD68FDB595C}" srcOrd="1" destOrd="0" presId="urn:microsoft.com/office/officeart/2005/8/layout/hList1"/>
    <dgm:cxn modelId="{02CD3083-BE89-469B-845F-CC939ADDD291}" type="presParOf" srcId="{2B73E981-B842-4BEA-A2C0-509F6D978567}" destId="{5F3F2DBF-108F-4FB2-91BE-020C6509EE90}" srcOrd="2" destOrd="0" presId="urn:microsoft.com/office/officeart/2005/8/layout/hList1"/>
    <dgm:cxn modelId="{36F87811-B1C4-4B72-B53C-A244912B6FF0}" type="presParOf" srcId="{5F3F2DBF-108F-4FB2-91BE-020C6509EE90}" destId="{41006EA0-1C35-4ADD-BA65-5F5F80C2EF6E}" srcOrd="0" destOrd="0" presId="urn:microsoft.com/office/officeart/2005/8/layout/hList1"/>
    <dgm:cxn modelId="{F1065D73-6ADF-488D-97AA-2A48B20746E6}" type="presParOf" srcId="{5F3F2DBF-108F-4FB2-91BE-020C6509EE90}" destId="{E9700F79-E3C7-4DDC-921A-EAB47CBD965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t>Coordination de sous-processus électroniques</a:t>
          </a:r>
          <a:endParaRPr lang="fr-BE"/>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Portail </a:t>
          </a:r>
          <a:endParaRPr lang="fr-BE"/>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t>Gestion intégrée des utilisateurs et des accès</a:t>
          </a:r>
          <a:endParaRPr lang="fr-BE"/>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Gestion de loggings</a:t>
          </a:r>
          <a:endParaRPr lang="fr-BE"/>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t>Système de chiffrement end-to-end</a:t>
          </a:r>
          <a:endParaRPr lang="fr-BE"/>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dirty="0" smtClean="0">
              <a:solidFill>
                <a:srgbClr val="3E6E5A"/>
              </a:solidFill>
            </a:rPr>
            <a:t>eHealth</a:t>
          </a:r>
          <a:r>
            <a:t>Box</a:t>
          </a:r>
          <a:endParaRPr lang="fr-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fr-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t>Codage et anonymisation</a:t>
          </a:r>
          <a:endParaRPr lang="fr-BE"/>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rPr lang="fr-BE" b="0" dirty="0" smtClean="0"/>
            <a:t>Consultation du Registre national et des registres BCSS</a:t>
          </a:r>
          <a:endParaRPr lang="fr-BE"/>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t>Répertoire des références (metahub)</a:t>
          </a:r>
          <a:endParaRPr lang="fr-BE"/>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F236D3E8-5E24-4C25-815D-6438B56F96C7}" type="presOf" srcId="{81FDCA61-7A32-4339-89E8-DD3704FB86F4}" destId="{6F6ACCCA-7573-4F27-BB76-D1BFA52EAEE3}" srcOrd="0" destOrd="0" presId="urn:microsoft.com/office/officeart/2008/layout/PictureStrips"/>
    <dgm:cxn modelId="{9740A16C-AFB4-42E8-AB1B-B37F86D3AC88}" type="presOf" srcId="{AE2357B3-F8D1-4E13-B807-E393E9FC5539}" destId="{DC5DD086-89E5-4CD9-B1D2-0E7FF2C522A2}"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9E451CEA-DCC2-4DC5-8D02-FB6C587DFEFA}" type="presOf" srcId="{53250AAA-89D6-4377-B3C0-0E5BF972A3C0}" destId="{411BB13E-A3FD-42F9-8D3A-DD2DDC4A3516}" srcOrd="0" destOrd="0" presId="urn:microsoft.com/office/officeart/2008/layout/PictureStrips"/>
    <dgm:cxn modelId="{C4084BF0-F635-4676-89A9-D65F024FF168}" srcId="{D1B0C0D0-7AB7-487B-ADF8-3BB3DD4E9EE7}" destId="{AE2357B3-F8D1-4E13-B807-E393E9FC5539}" srcOrd="2" destOrd="0" parTransId="{DF983F23-5BAE-428F-AFD9-BF0943C63ACC}" sibTransId="{486EB6E6-F0BE-4E7B-A3F0-7DC5C5021754}"/>
    <dgm:cxn modelId="{3AA5B55E-BAFF-4E59-844F-0B3A890F9AB2}" srcId="{D1B0C0D0-7AB7-487B-ADF8-3BB3DD4E9EE7}" destId="{53250AAA-89D6-4377-B3C0-0E5BF972A3C0}" srcOrd="7" destOrd="0" parTransId="{470AA8AF-6A66-4DE7-8F3A-D2B315A90BE8}" sibTransId="{4828047A-C139-4049-9231-4057A0E3B9D2}"/>
    <dgm:cxn modelId="{DB050EC4-F2AC-4ACB-BEFA-69C14AE7D74E}" srcId="{D1B0C0D0-7AB7-487B-ADF8-3BB3DD4E9EE7}" destId="{ADE4E262-EB9E-448C-8B46-6B6521E6B92F}" srcOrd="8" destOrd="0" parTransId="{28664F9A-4277-4158-A312-1D48A34DD546}" sibTransId="{DC8C0C9F-FA74-4A97-BA58-15F42B37D9FB}"/>
    <dgm:cxn modelId="{729BA9A8-928E-462D-ACDE-EAFF3E5D9F1C}" type="presOf" srcId="{ADE4E262-EB9E-448C-8B46-6B6521E6B92F}" destId="{E0757731-3698-433B-8E7C-2EB749869931}" srcOrd="0" destOrd="0" presId="urn:microsoft.com/office/officeart/2008/layout/PictureStrips"/>
    <dgm:cxn modelId="{01E51483-8FD9-43B7-AC2A-D6D70DB48B9D}" type="presOf" srcId="{D1B0C0D0-7AB7-487B-ADF8-3BB3DD4E9EE7}" destId="{9E029134-162C-442E-A062-F55ADB999C33}" srcOrd="0" destOrd="0" presId="urn:microsoft.com/office/officeart/2008/layout/PictureStrips"/>
    <dgm:cxn modelId="{9A70653B-1890-4F38-A017-8862BFB49075}" type="presOf" srcId="{E7919EDD-7680-4985-B198-1CBB0F9E96AC}" destId="{7A8D609C-F894-4686-8594-F633FD78C201}" srcOrd="0" destOrd="0" presId="urn:microsoft.com/office/officeart/2008/layout/PictureStrips"/>
    <dgm:cxn modelId="{57C0AC0E-984D-4802-91E2-6854D7F2A5B9}" type="presOf" srcId="{DE482DF0-5C86-4767-9CE5-54725DF28573}" destId="{4F50CB91-2850-4662-936D-F5CF85EB32D2}"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5CA9D703-EEF7-4699-AD07-B96629D64A88}" type="presOf" srcId="{3069D4A7-A9EB-432B-8415-5BE83922B144}" destId="{9C5C0C8B-F255-4694-B3C6-8BE7DBC5F7E5}" srcOrd="0" destOrd="0" presId="urn:microsoft.com/office/officeart/2008/layout/PictureStrips"/>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4CF6C6A0-29DC-4CE5-88B0-6D1CFBD75CD6}" type="presOf" srcId="{426C232F-332D-4FF2-A820-7A068898BF0D}" destId="{A9AE0183-4578-4303-9373-BBB0DAF179FE}"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2356DCAA-F7D8-475F-9D8C-3C7A3FE205CA}" type="presOf" srcId="{F9B22A10-E2AD-420E-86FD-C6A619FB34C3}" destId="{610D24CD-EC64-4585-8806-7B24163BBCA5}" srcOrd="0" destOrd="0" presId="urn:microsoft.com/office/officeart/2008/layout/PictureStrips"/>
    <dgm:cxn modelId="{491A00E3-9768-4857-B163-D526432EA458}" type="presOf" srcId="{66800CA2-1263-488B-9901-BF5AA9A26379}" destId="{22C56DC3-2158-416C-A2CA-0A41276F6E72}"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D091B902-5958-48BC-8D2A-41C625BA3203}" type="presParOf" srcId="{9E029134-162C-442E-A062-F55ADB999C33}" destId="{60E777AF-AE30-4678-946F-1FF94928EBDC}" srcOrd="0" destOrd="0" presId="urn:microsoft.com/office/officeart/2008/layout/PictureStrips"/>
    <dgm:cxn modelId="{045230EF-7670-4314-9BE5-62CFE9C1AE39}" type="presParOf" srcId="{60E777AF-AE30-4678-946F-1FF94928EBDC}" destId="{7A8D609C-F894-4686-8594-F633FD78C201}" srcOrd="0" destOrd="0" presId="urn:microsoft.com/office/officeart/2008/layout/PictureStrips"/>
    <dgm:cxn modelId="{3D731544-AA4C-489D-9D06-20E64E577759}" type="presParOf" srcId="{60E777AF-AE30-4678-946F-1FF94928EBDC}" destId="{8B00EC11-24E0-4E0C-8101-DB576F31F9D2}" srcOrd="1" destOrd="0" presId="urn:microsoft.com/office/officeart/2008/layout/PictureStrips"/>
    <dgm:cxn modelId="{01CF0814-BDA4-447F-A930-D618E241B96A}" type="presParOf" srcId="{9E029134-162C-442E-A062-F55ADB999C33}" destId="{7105A6FE-D318-4A98-A922-671C581530DC}" srcOrd="1" destOrd="0" presId="urn:microsoft.com/office/officeart/2008/layout/PictureStrips"/>
    <dgm:cxn modelId="{1C523098-1EA1-41B4-B2AD-5D3A77E98B70}" type="presParOf" srcId="{9E029134-162C-442E-A062-F55ADB999C33}" destId="{85CFEB57-FC52-4321-A97D-3211B5D63D4D}" srcOrd="2" destOrd="0" presId="urn:microsoft.com/office/officeart/2008/layout/PictureStrips"/>
    <dgm:cxn modelId="{99F2B336-7EDB-41A0-9BAB-4B5C4A793976}" type="presParOf" srcId="{85CFEB57-FC52-4321-A97D-3211B5D63D4D}" destId="{A9AE0183-4578-4303-9373-BBB0DAF179FE}" srcOrd="0" destOrd="0" presId="urn:microsoft.com/office/officeart/2008/layout/PictureStrips"/>
    <dgm:cxn modelId="{C7B10838-3C83-4558-B2B9-22AA22F5AED5}" type="presParOf" srcId="{85CFEB57-FC52-4321-A97D-3211B5D63D4D}" destId="{17BB8C5E-ACC5-4AEA-AC3B-15C53CC548C0}" srcOrd="1" destOrd="0" presId="urn:microsoft.com/office/officeart/2008/layout/PictureStrips"/>
    <dgm:cxn modelId="{D3A1E413-46A8-4F66-856E-3027DCA9CC72}" type="presParOf" srcId="{9E029134-162C-442E-A062-F55ADB999C33}" destId="{3DF2FDF0-8F29-4351-969E-A1025413C53F}" srcOrd="3" destOrd="0" presId="urn:microsoft.com/office/officeart/2008/layout/PictureStrips"/>
    <dgm:cxn modelId="{A0C5C757-4AB3-4C8F-B78D-B29B2349C37F}" type="presParOf" srcId="{9E029134-162C-442E-A062-F55ADB999C33}" destId="{51949F69-36F9-42ED-A197-4A357D3FCC84}" srcOrd="4" destOrd="0" presId="urn:microsoft.com/office/officeart/2008/layout/PictureStrips"/>
    <dgm:cxn modelId="{2D12EFE1-7A00-41E4-836C-32FFFF025DBA}" type="presParOf" srcId="{51949F69-36F9-42ED-A197-4A357D3FCC84}" destId="{DC5DD086-89E5-4CD9-B1D2-0E7FF2C522A2}" srcOrd="0" destOrd="0" presId="urn:microsoft.com/office/officeart/2008/layout/PictureStrips"/>
    <dgm:cxn modelId="{1D453952-A7A8-4A35-9EBC-34503C199ABA}" type="presParOf" srcId="{51949F69-36F9-42ED-A197-4A357D3FCC84}" destId="{DEDE190B-7605-44A7-B19B-482157C4ED09}" srcOrd="1" destOrd="0" presId="urn:microsoft.com/office/officeart/2008/layout/PictureStrips"/>
    <dgm:cxn modelId="{3CFF6307-E884-499F-A0DA-5096C36EEE11}" type="presParOf" srcId="{9E029134-162C-442E-A062-F55ADB999C33}" destId="{800A896D-7DD0-4D28-BE08-D3B8F3F2A8C6}" srcOrd="5" destOrd="0" presId="urn:microsoft.com/office/officeart/2008/layout/PictureStrips"/>
    <dgm:cxn modelId="{670BCE5E-60EC-4770-8AD7-9E45737C23E9}" type="presParOf" srcId="{9E029134-162C-442E-A062-F55ADB999C33}" destId="{09DCF082-D387-4036-A517-A57508B9F296}" srcOrd="6" destOrd="0" presId="urn:microsoft.com/office/officeart/2008/layout/PictureStrips"/>
    <dgm:cxn modelId="{D44C5724-B6F4-4AEA-8C50-7FFB4F0849E8}" type="presParOf" srcId="{09DCF082-D387-4036-A517-A57508B9F296}" destId="{6F6ACCCA-7573-4F27-BB76-D1BFA52EAEE3}" srcOrd="0" destOrd="0" presId="urn:microsoft.com/office/officeart/2008/layout/PictureStrips"/>
    <dgm:cxn modelId="{B7CB5D18-B4AE-449C-AEF5-C11ECB63C24D}" type="presParOf" srcId="{09DCF082-D387-4036-A517-A57508B9F296}" destId="{F94043AE-FBAE-4418-8D10-10B1481C95AF}" srcOrd="1" destOrd="0" presId="urn:microsoft.com/office/officeart/2008/layout/PictureStrips"/>
    <dgm:cxn modelId="{2711A579-6567-4086-AA21-6B13F09FF959}" type="presParOf" srcId="{9E029134-162C-442E-A062-F55ADB999C33}" destId="{2F838AD4-66C5-4737-8D8D-66F3281C6FE1}" srcOrd="7" destOrd="0" presId="urn:microsoft.com/office/officeart/2008/layout/PictureStrips"/>
    <dgm:cxn modelId="{702A81E9-AA88-48DB-81B4-D8AE1B31CCB4}" type="presParOf" srcId="{9E029134-162C-442E-A062-F55ADB999C33}" destId="{0F749A16-F5F6-45E8-9E08-2382EA901724}" srcOrd="8" destOrd="0" presId="urn:microsoft.com/office/officeart/2008/layout/PictureStrips"/>
    <dgm:cxn modelId="{3FBA07D5-92DE-41BF-8569-1185380AD8A8}" type="presParOf" srcId="{0F749A16-F5F6-45E8-9E08-2382EA901724}" destId="{610D24CD-EC64-4585-8806-7B24163BBCA5}" srcOrd="0" destOrd="0" presId="urn:microsoft.com/office/officeart/2008/layout/PictureStrips"/>
    <dgm:cxn modelId="{B742F133-B2E6-4150-95A8-A333E089B91A}" type="presParOf" srcId="{0F749A16-F5F6-45E8-9E08-2382EA901724}" destId="{1D377189-38FA-44FB-9886-A25D865375A4}" srcOrd="1" destOrd="0" presId="urn:microsoft.com/office/officeart/2008/layout/PictureStrips"/>
    <dgm:cxn modelId="{F9BE27B1-8AC8-451A-8E52-C75FD99373F3}" type="presParOf" srcId="{9E029134-162C-442E-A062-F55ADB999C33}" destId="{D0690CA7-5AC0-41CF-B946-24781BCFD1A5}" srcOrd="9" destOrd="0" presId="urn:microsoft.com/office/officeart/2008/layout/PictureStrips"/>
    <dgm:cxn modelId="{8A8D1EA4-E5F5-44F7-A4BA-BE9AB7719445}" type="presParOf" srcId="{9E029134-162C-442E-A062-F55ADB999C33}" destId="{B7B3EDE5-7630-4030-822E-F5E4C9706E85}" srcOrd="10" destOrd="0" presId="urn:microsoft.com/office/officeart/2008/layout/PictureStrips"/>
    <dgm:cxn modelId="{29CDA5EC-668F-4478-A9F9-111D712FF035}" type="presParOf" srcId="{B7B3EDE5-7630-4030-822E-F5E4C9706E85}" destId="{4F50CB91-2850-4662-936D-F5CF85EB32D2}" srcOrd="0" destOrd="0" presId="urn:microsoft.com/office/officeart/2008/layout/PictureStrips"/>
    <dgm:cxn modelId="{47F377F0-6239-430D-BE03-7D57F0466C2D}" type="presParOf" srcId="{B7B3EDE5-7630-4030-822E-F5E4C9706E85}" destId="{82E38FB2-A96C-4D7A-A866-6D7BE57189A0}" srcOrd="1" destOrd="0" presId="urn:microsoft.com/office/officeart/2008/layout/PictureStrips"/>
    <dgm:cxn modelId="{4DFFDA7F-8BEB-4B04-8A3D-FC3490776D54}" type="presParOf" srcId="{9E029134-162C-442E-A062-F55ADB999C33}" destId="{FFADA039-4E63-4656-B69A-9CDE6DF7D22E}" srcOrd="11" destOrd="0" presId="urn:microsoft.com/office/officeart/2008/layout/PictureStrips"/>
    <dgm:cxn modelId="{AB562E2F-4658-4B2A-ABA0-50B50075BC37}" type="presParOf" srcId="{9E029134-162C-442E-A062-F55ADB999C33}" destId="{617E62FE-8B7F-4345-A007-B8285279A613}" srcOrd="12" destOrd="0" presId="urn:microsoft.com/office/officeart/2008/layout/PictureStrips"/>
    <dgm:cxn modelId="{A7721F22-138C-47C7-9ECA-4903BF65B381}" type="presParOf" srcId="{617E62FE-8B7F-4345-A007-B8285279A613}" destId="{9C5C0C8B-F255-4694-B3C6-8BE7DBC5F7E5}" srcOrd="0" destOrd="0" presId="urn:microsoft.com/office/officeart/2008/layout/PictureStrips"/>
    <dgm:cxn modelId="{EBC7430B-FD3C-4380-A51D-4638F09A24FF}" type="presParOf" srcId="{617E62FE-8B7F-4345-A007-B8285279A613}" destId="{A9E14B50-194E-4A93-B9D9-20BB56D81973}" srcOrd="1" destOrd="0" presId="urn:microsoft.com/office/officeart/2008/layout/PictureStrips"/>
    <dgm:cxn modelId="{481BA240-F7C7-44BF-AF68-342ED60FDBC6}" type="presParOf" srcId="{9E029134-162C-442E-A062-F55ADB999C33}" destId="{CC5C64CB-AB52-41A1-B231-D8699C0C625F}" srcOrd="13" destOrd="0" presId="urn:microsoft.com/office/officeart/2008/layout/PictureStrips"/>
    <dgm:cxn modelId="{BEFC6C8F-7FBF-48D6-B77E-D66A81EABB45}" type="presParOf" srcId="{9E029134-162C-442E-A062-F55ADB999C33}" destId="{F8E94CFA-B945-48E5-BE10-370DD69F16A4}" srcOrd="14" destOrd="0" presId="urn:microsoft.com/office/officeart/2008/layout/PictureStrips"/>
    <dgm:cxn modelId="{D9987562-732C-4AD1-A206-2F4EDF69B8B5}" type="presParOf" srcId="{F8E94CFA-B945-48E5-BE10-370DD69F16A4}" destId="{411BB13E-A3FD-42F9-8D3A-DD2DDC4A3516}" srcOrd="0" destOrd="0" presId="urn:microsoft.com/office/officeart/2008/layout/PictureStrips"/>
    <dgm:cxn modelId="{FEEA82CD-D01E-4509-A16B-D840251111E0}" type="presParOf" srcId="{F8E94CFA-B945-48E5-BE10-370DD69F16A4}" destId="{70C2EA1E-D7DB-4E74-806D-4590DBE781A3}" srcOrd="1" destOrd="0" presId="urn:microsoft.com/office/officeart/2008/layout/PictureStrips"/>
    <dgm:cxn modelId="{A2C641CE-D091-4B0E-91B3-1E7435D18A19}" type="presParOf" srcId="{9E029134-162C-442E-A062-F55ADB999C33}" destId="{B6819F3B-727A-4EDF-BC16-FDFFBB563868}" srcOrd="15" destOrd="0" presId="urn:microsoft.com/office/officeart/2008/layout/PictureStrips"/>
    <dgm:cxn modelId="{20DC4495-EC5B-493A-8CC0-A740D151A99B}" type="presParOf" srcId="{9E029134-162C-442E-A062-F55ADB999C33}" destId="{BB272E9F-26C5-4655-93E5-F3616BF119CC}" srcOrd="16" destOrd="0" presId="urn:microsoft.com/office/officeart/2008/layout/PictureStrips"/>
    <dgm:cxn modelId="{862A6530-B47F-4B9D-99A9-D74841156419}" type="presParOf" srcId="{BB272E9F-26C5-4655-93E5-F3616BF119CC}" destId="{E0757731-3698-433B-8E7C-2EB749869931}" srcOrd="0" destOrd="0" presId="urn:microsoft.com/office/officeart/2008/layout/PictureStrips"/>
    <dgm:cxn modelId="{46B34BA9-6847-402B-9032-AA35E7674D1A}" type="presParOf" srcId="{BB272E9F-26C5-4655-93E5-F3616BF119CC}" destId="{139FD9EA-3509-4D4C-98D4-BC741BA871D8}" srcOrd="1" destOrd="0" presId="urn:microsoft.com/office/officeart/2008/layout/PictureStrips"/>
    <dgm:cxn modelId="{0A524597-BEA7-4F91-8583-92E248BFE37D}" type="presParOf" srcId="{9E029134-162C-442E-A062-F55ADB999C33}" destId="{979B97D2-0F97-437F-8686-ABD1B910F38F}" srcOrd="17" destOrd="0" presId="urn:microsoft.com/office/officeart/2008/layout/PictureStrips"/>
    <dgm:cxn modelId="{75E49FA9-DB87-476C-9E47-7269A2824E26}" type="presParOf" srcId="{9E029134-162C-442E-A062-F55ADB999C33}" destId="{0216C3D0-FCC6-4B0C-AA10-7E78E85A1DE2}" srcOrd="18" destOrd="0" presId="urn:microsoft.com/office/officeart/2008/layout/PictureStrips"/>
    <dgm:cxn modelId="{2E923514-3797-445B-B352-11292E6D3BC9}" type="presParOf" srcId="{0216C3D0-FCC6-4B0C-AA10-7E78E85A1DE2}" destId="{22C56DC3-2158-416C-A2CA-0A41276F6E72}" srcOrd="0" destOrd="0" presId="urn:microsoft.com/office/officeart/2008/layout/PictureStrips"/>
    <dgm:cxn modelId="{94D75B1E-8BD5-412E-9B9D-C0039909ABE5}"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FEE27-CFB8-4A27-A48D-DB155A6B42B7}">
      <dsp:nvSpPr>
        <dsp:cNvPr id="0" name=""/>
        <dsp:cNvSpPr/>
      </dsp:nvSpPr>
      <dsp:spPr>
        <a:xfrm rot="5400000">
          <a:off x="2454987" y="-728869"/>
          <a:ext cx="1094205" cy="2825496"/>
        </a:xfrm>
        <a:prstGeom prst="round2SameRect">
          <a:avLst/>
        </a:prstGeom>
        <a:solidFill>
          <a:srgbClr val="3F6D57">
            <a:alpha val="52000"/>
          </a:srgb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sz="1600" kern="1200"/>
            <a:t>Authentification de l’identité du patient</a:t>
          </a:r>
          <a:endParaRPr lang="fr-BE" sz="1600" kern="1200" dirty="0"/>
        </a:p>
        <a:p>
          <a:pPr marL="171450" lvl="1" indent="-171450" algn="l" defTabSz="711200" rtl="0">
            <a:lnSpc>
              <a:spcPct val="90000"/>
            </a:lnSpc>
            <a:spcBef>
              <a:spcPct val="0"/>
            </a:spcBef>
            <a:spcAft>
              <a:spcPct val="15000"/>
            </a:spcAft>
            <a:buChar char="••"/>
          </a:pPr>
          <a:r>
            <a:rPr lang="fr-BE" sz="1600" b="0" kern="1200" dirty="0" smtClean="0"/>
            <a:t>Vérification de l'assurabilité</a:t>
          </a:r>
          <a:endParaRPr lang="fr-BE" sz="1600" kern="1200" dirty="0"/>
        </a:p>
        <a:p>
          <a:pPr marL="171450" lvl="1" indent="-171450" algn="l" defTabSz="711200" rtl="0">
            <a:lnSpc>
              <a:spcPct val="90000"/>
            </a:lnSpc>
            <a:spcBef>
              <a:spcPct val="0"/>
            </a:spcBef>
            <a:spcAft>
              <a:spcPct val="15000"/>
            </a:spcAft>
            <a:buChar char="••"/>
          </a:pPr>
          <a:r>
            <a:rPr sz="1600" kern="1200"/>
            <a:t>DMG?</a:t>
          </a:r>
          <a:endParaRPr lang="fr-BE" sz="1600" kern="1200" dirty="0"/>
        </a:p>
      </dsp:txBody>
      <dsp:txXfrm rot="-5400000">
        <a:off x="1589342" y="190191"/>
        <a:ext cx="2772081" cy="987375"/>
      </dsp:txXfrm>
    </dsp:sp>
    <dsp:sp modelId="{6273677B-BEF3-4B28-96B6-2A414649EAEE}">
      <dsp:nvSpPr>
        <dsp:cNvPr id="0" name=""/>
        <dsp:cNvSpPr/>
      </dsp:nvSpPr>
      <dsp:spPr>
        <a:xfrm>
          <a:off x="0" y="0"/>
          <a:ext cx="1589341" cy="1367757"/>
        </a:xfrm>
        <a:prstGeom prst="roundRect">
          <a:avLst/>
        </a:prstGeom>
        <a:solidFill>
          <a:srgbClr val="3F6D57"/>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2889250" rtl="0">
            <a:lnSpc>
              <a:spcPct val="90000"/>
            </a:lnSpc>
            <a:spcBef>
              <a:spcPct val="0"/>
            </a:spcBef>
            <a:spcAft>
              <a:spcPct val="35000"/>
            </a:spcAft>
          </a:pPr>
          <a:r>
            <a:rPr kern="1200"/>
            <a:t>Via l'eID du patient</a:t>
          </a:r>
          <a:endParaRPr lang="fr-BE" sz="2400" kern="1200" dirty="0"/>
        </a:p>
      </dsp:txBody>
      <dsp:txXfrm>
        <a:off x="66768" y="66768"/>
        <a:ext cx="1455805" cy="1234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2632670-9C39-41E8-A3C7-979B2FC7F137}" type="datetimeFigureOut">
              <a:rPr lang="en-US"/>
              <a:pPr>
                <a:defRPr/>
              </a:pPr>
              <a:t>11/22/2016</a:t>
            </a:fld>
            <a:endParaRPr lang="fr-BE"/>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FD5DF3E-94C3-42E5-B9F2-0ADA31ABF99F}" type="slidenum">
              <a:rPr lang="en-US"/>
              <a:pPr>
                <a:defRPr/>
              </a:pPr>
              <a:t>‹#›</a:t>
            </a:fld>
            <a:endParaRPr lang="fr-BE"/>
          </a:p>
        </p:txBody>
      </p:sp>
    </p:spTree>
    <p:extLst>
      <p:ext uri="{BB962C8B-B14F-4D97-AF65-F5344CB8AC3E}">
        <p14:creationId xmlns:p14="http://schemas.microsoft.com/office/powerpoint/2010/main" val="2523522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D5246D9-1CEC-4ED8-A61B-F93A50C4566C}" type="datetimeFigureOut">
              <a:rPr lang="en-US"/>
              <a:pPr>
                <a:defRPr/>
              </a:pPr>
              <a:t>11/22/2016</a:t>
            </a:fld>
            <a:endParaRPr lang="fr-B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4A62674-ADB2-42D4-B8E9-13688C3B98A9}" type="slidenum">
              <a:rPr lang="en-US"/>
              <a:pPr>
                <a:defRPr/>
              </a:pPr>
              <a:t>‹#›</a:t>
            </a:fld>
            <a:endParaRPr lang="fr-BE"/>
          </a:p>
        </p:txBody>
      </p:sp>
    </p:spTree>
    <p:extLst>
      <p:ext uri="{BB962C8B-B14F-4D97-AF65-F5344CB8AC3E}">
        <p14:creationId xmlns:p14="http://schemas.microsoft.com/office/powerpoint/2010/main" val="3399976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FFA2C57-6F2A-4A75-B143-BC40857E40EC}" type="slidenum">
              <a:rPr lang="en-US" altLang="en-US" smtClean="0">
                <a:latin typeface="Calibri" pitchFamily="34" charset="0"/>
              </a:rPr>
              <a:pPr fontAlgn="base">
                <a:spcBef>
                  <a:spcPct val="0"/>
                </a:spcBef>
                <a:spcAft>
                  <a:spcPct val="0"/>
                </a:spcAft>
                <a:defRPr/>
              </a:pPr>
              <a:t>1</a:t>
            </a:fld>
            <a:endParaRPr lang="fr-BE" altLang="en-US"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BE" altLang="fr-FR" smtClean="0"/>
              <a:t>Il ne s'agit pas du nombre de documents, mais du nombre de différentes relations thérapeutiques d'un patient. </a:t>
            </a:r>
          </a:p>
        </p:txBody>
      </p:sp>
      <p:sp>
        <p:nvSpPr>
          <p:cNvPr id="4" name="Slide Number Placeholder 3"/>
          <p:cNvSpPr>
            <a:spLocks noGrp="1"/>
          </p:cNvSpPr>
          <p:nvPr>
            <p:ph type="sldNum" sz="quarter" idx="5"/>
          </p:nvPr>
        </p:nvSpPr>
        <p:spPr/>
        <p:txBody>
          <a:bodyPr/>
          <a:lstStyle/>
          <a:p>
            <a:pPr>
              <a:defRPr/>
            </a:pPr>
            <a:fld id="{7E86933D-A325-43C8-AA29-C55BFA00609D}" type="slidenum">
              <a:rPr lang="en-US" smtClean="0"/>
              <a:pPr>
                <a:defRPr/>
              </a:pPr>
              <a:t>34</a:t>
            </a:fld>
            <a:endParaRPr lang="fr-B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A62674-ADB2-42D4-B8E9-13688C3B98A9}" type="slidenum">
              <a:rPr lang="en-US" smtClean="0"/>
              <a:pPr>
                <a:defRPr/>
              </a:pPr>
              <a:t>35</a:t>
            </a:fld>
            <a:endParaRPr lang="fr-BE"/>
          </a:p>
        </p:txBody>
      </p:sp>
    </p:spTree>
    <p:extLst>
      <p:ext uri="{BB962C8B-B14F-4D97-AF65-F5344CB8AC3E}">
        <p14:creationId xmlns:p14="http://schemas.microsoft.com/office/powerpoint/2010/main" val="3177451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smtClean="0"/>
          </a:p>
        </p:txBody>
      </p:sp>
      <p:sp>
        <p:nvSpPr>
          <p:cNvPr id="4" name="Slide Number Placeholder 3"/>
          <p:cNvSpPr>
            <a:spLocks noGrp="1"/>
          </p:cNvSpPr>
          <p:nvPr>
            <p:ph type="sldNum" sz="quarter" idx="5"/>
          </p:nvPr>
        </p:nvSpPr>
        <p:spPr/>
        <p:txBody>
          <a:bodyPr/>
          <a:lstStyle/>
          <a:p>
            <a:pPr>
              <a:defRPr/>
            </a:pPr>
            <a:fld id="{147956F4-D5FD-4BE9-8AA2-2CEA6FD81989}" type="slidenum">
              <a:rPr lang="en-US" smtClean="0"/>
              <a:pPr>
                <a:defRPr/>
              </a:pPr>
              <a:t>46</a:t>
            </a:fld>
            <a:endParaRPr lang="fr-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80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0F14B466-97F6-42AD-BA69-3128B6BE031F}" type="slidenum">
              <a:rPr lang="en-GB" altLang="en-US" smtClean="0">
                <a:latin typeface="Calibri" pitchFamily="34" charset="0"/>
              </a:rPr>
              <a:pPr fontAlgn="base">
                <a:spcBef>
                  <a:spcPct val="0"/>
                </a:spcBef>
                <a:spcAft>
                  <a:spcPct val="0"/>
                </a:spcAft>
                <a:defRPr/>
              </a:pPr>
              <a:t>7</a:t>
            </a:fld>
            <a:endParaRPr lang="fr-BE" altLang="en-US"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en-US" smtClean="0"/>
          </a:p>
        </p:txBody>
      </p:sp>
      <p:sp>
        <p:nvSpPr>
          <p:cNvPr id="1105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F534544D-A64E-4D6A-88B4-EAD63BE12CB1}" type="slidenum">
              <a:rPr lang="en-US" altLang="en-US" smtClean="0">
                <a:latin typeface="Calibri" pitchFamily="34" charset="0"/>
              </a:rPr>
              <a:pPr fontAlgn="base">
                <a:spcBef>
                  <a:spcPct val="0"/>
                </a:spcBef>
                <a:spcAft>
                  <a:spcPct val="0"/>
                </a:spcAft>
                <a:defRPr/>
              </a:pPr>
              <a:t>61</a:t>
            </a:fld>
            <a:endParaRPr lang="fr-BE" altLang="en-US" smtClean="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16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7F130FD-3822-4479-BEAB-17D9DC4E8751}" type="slidenum">
              <a:rPr lang="en-US" altLang="en-US" smtClean="0">
                <a:latin typeface="Calibri" pitchFamily="34" charset="0"/>
              </a:rPr>
              <a:pPr fontAlgn="base">
                <a:spcBef>
                  <a:spcPct val="0"/>
                </a:spcBef>
                <a:spcAft>
                  <a:spcPct val="0"/>
                </a:spcAft>
                <a:defRPr/>
              </a:pPr>
              <a:t>85</a:t>
            </a:fld>
            <a:endParaRPr lang="fr-BE" altLang="en-US" smtClean="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8AEB3D34-D951-4230-BE2A-6FE606726F5B}" type="slidenum">
              <a:rPr lang="nl-NL" altLang="en-US" sz="1200">
                <a:solidFill>
                  <a:prstClr val="black"/>
                </a:solidFill>
                <a:latin typeface="Arial" charset="0"/>
              </a:rPr>
              <a:pPr algn="r" eaLnBrk="1" hangingPunct="1"/>
              <a:t>90</a:t>
            </a:fld>
            <a:endParaRPr lang="fr-BE" altLang="en-US" sz="1200">
              <a:solidFill>
                <a:prstClr val="black"/>
              </a:solidFill>
              <a:latin typeface="Arial" charset="0"/>
            </a:endParaRPr>
          </a:p>
        </p:txBody>
      </p:sp>
      <p:sp>
        <p:nvSpPr>
          <p:cNvPr id="60419"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26157620-3D31-4072-88FD-FE5C84BB4A60}" type="slidenum">
              <a:rPr lang="nl-NL" altLang="en-US" sz="1200">
                <a:solidFill>
                  <a:prstClr val="black"/>
                </a:solidFill>
                <a:latin typeface="Arial" charset="0"/>
              </a:rPr>
              <a:pPr algn="r" eaLnBrk="1" hangingPunct="1"/>
              <a:t>90</a:t>
            </a:fld>
            <a:endParaRPr lang="fr-BE" altLang="en-US" sz="1200">
              <a:solidFill>
                <a:prstClr val="black"/>
              </a:solidFill>
              <a:latin typeface="Arial" charset="0"/>
            </a:endParaRPr>
          </a:p>
        </p:txBody>
      </p:sp>
      <p:sp>
        <p:nvSpPr>
          <p:cNvPr id="604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4C3A004C-9A8F-48C6-8A1C-94C4889F131E}" type="slidenum">
              <a:rPr lang="en-US" altLang="en-US" smtClean="0">
                <a:latin typeface="Calibri" pitchFamily="34" charset="0"/>
              </a:rPr>
              <a:pPr fontAlgn="base">
                <a:spcBef>
                  <a:spcPct val="0"/>
                </a:spcBef>
                <a:spcAft>
                  <a:spcPct val="0"/>
                </a:spcAft>
                <a:defRPr/>
              </a:pPr>
              <a:t>91</a:t>
            </a:fld>
            <a:endParaRPr lang="fr-BE" altLang="en-US" smtClean="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9EED8009-BBE8-4295-AFC9-A095123C9CD0}" type="slidenum">
              <a:rPr lang="en-US" smtClean="0"/>
              <a:pPr>
                <a:defRPr/>
              </a:pPr>
              <a:t>92</a:t>
            </a:fld>
            <a:endParaRPr lang="fr-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90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B2D31976-9B74-4DEB-BA7A-338D8B7DCAC4}" type="slidenum">
              <a:rPr lang="en-GB" altLang="en-US" smtClean="0">
                <a:latin typeface="Calibri" pitchFamily="34" charset="0"/>
              </a:rPr>
              <a:pPr fontAlgn="base">
                <a:spcBef>
                  <a:spcPct val="0"/>
                </a:spcBef>
                <a:spcAft>
                  <a:spcPct val="0"/>
                </a:spcAft>
                <a:defRPr/>
              </a:pPr>
              <a:t>8</a:t>
            </a:fld>
            <a:endParaRPr lang="fr-BE" altLang="en-US" smtClean="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49CF5DA9-9EEE-4BC7-BB43-CECBDCBED1EF}" type="slidenum">
              <a:rPr lang="en-US" smtClean="0"/>
              <a:pPr>
                <a:defRPr/>
              </a:pPr>
              <a:t>93</a:t>
            </a:fld>
            <a:endParaRPr lang="fr-B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E4DBEC1-93FB-4B91-9E59-62B174088C80}" type="slidenum">
              <a:rPr lang="en-US" smtClean="0"/>
              <a:pPr>
                <a:defRPr/>
              </a:pPr>
              <a:t>94</a:t>
            </a:fld>
            <a:endParaRPr lang="fr-B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6526CCBD-3767-4E34-8DAB-16D8960B8DA1}" type="slidenum">
              <a:rPr lang="en-US" smtClean="0"/>
              <a:pPr>
                <a:defRPr/>
              </a:pPr>
              <a:t>95</a:t>
            </a:fld>
            <a:endParaRPr lang="fr-B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67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E44DA22-75FB-4E11-B454-DD080F4D5A51}" type="slidenum">
              <a:rPr lang="en-US" altLang="en-US" smtClean="0">
                <a:latin typeface="Calibri" pitchFamily="34" charset="0"/>
              </a:rPr>
              <a:pPr fontAlgn="base">
                <a:spcBef>
                  <a:spcPct val="0"/>
                </a:spcBef>
                <a:spcAft>
                  <a:spcPct val="0"/>
                </a:spcAft>
                <a:defRPr/>
              </a:pPr>
              <a:t>100</a:t>
            </a:fld>
            <a:endParaRPr lang="fr-BE" alt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62BC17D-7774-43FE-987C-7D682A3CD72E}" type="slidenum">
              <a:rPr lang="en-US" altLang="en-US" smtClean="0">
                <a:latin typeface="Calibri" pitchFamily="34" charset="0"/>
              </a:rPr>
              <a:pPr fontAlgn="base">
                <a:spcBef>
                  <a:spcPct val="0"/>
                </a:spcBef>
                <a:spcAft>
                  <a:spcPct val="0"/>
                </a:spcAft>
                <a:defRPr/>
              </a:pPr>
              <a:t>9</a:t>
            </a:fld>
            <a:endParaRPr lang="fr-BE" alt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smtClean="0"/>
          </a:p>
        </p:txBody>
      </p:sp>
      <p:sp>
        <p:nvSpPr>
          <p:cNvPr id="911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2CD6338-BEDF-43B6-9497-59283FC58D4F}" type="slidenum">
              <a:rPr lang="en-US" altLang="en-US" smtClean="0">
                <a:latin typeface="Calibri" pitchFamily="34" charset="0"/>
              </a:rPr>
              <a:pPr fontAlgn="base">
                <a:spcBef>
                  <a:spcPct val="0"/>
                </a:spcBef>
                <a:spcAft>
                  <a:spcPct val="0"/>
                </a:spcAft>
                <a:defRPr/>
              </a:pPr>
              <a:t>20</a:t>
            </a:fld>
            <a:endParaRPr lang="fr-BE" alt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A62674-ADB2-42D4-B8E9-13688C3B98A9}" type="slidenum">
              <a:rPr lang="en-US" smtClean="0"/>
              <a:pPr>
                <a:defRPr/>
              </a:pPr>
              <a:t>27</a:t>
            </a:fld>
            <a:endParaRPr lang="fr-BE"/>
          </a:p>
        </p:txBody>
      </p:sp>
    </p:spTree>
    <p:extLst>
      <p:ext uri="{BB962C8B-B14F-4D97-AF65-F5344CB8AC3E}">
        <p14:creationId xmlns:p14="http://schemas.microsoft.com/office/powerpoint/2010/main" val="22361989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3" name="Straight Connector 8"/>
          <p:cNvCxnSpPr/>
          <p:nvPr/>
        </p:nvCxnSpPr>
        <p:spPr>
          <a:xfrm>
            <a:off x="685800" y="4005263"/>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11"/>
          <p:cNvGrpSpPr>
            <a:grpSpLocks/>
          </p:cNvGrpSpPr>
          <p:nvPr userDrawn="1"/>
        </p:nvGrpSpPr>
        <p:grpSpPr bwMode="auto">
          <a:xfrm>
            <a:off x="4279900" y="3619500"/>
            <a:ext cx="4268788" cy="2800350"/>
            <a:chOff x="4406900" y="2676525"/>
            <a:chExt cx="4268788" cy="2801603"/>
          </a:xfrm>
        </p:grpSpPr>
        <p:pic>
          <p:nvPicPr>
            <p:cNvPr id="5"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r>
                <a:rPr lang="fr-BE" altLang="en-US" sz="1600" smtClean="0"/>
                <a:t>frank.robben@ehealth.fgov.be </a:t>
              </a:r>
            </a:p>
            <a:p>
              <a:pPr>
                <a:defRPr/>
              </a:pPr>
              <a:endParaRPr lang="fr-BE" altLang="en-US" sz="1600" smtClean="0">
                <a:cs typeface="Arial" pitchFamily="34" charset="0"/>
                <a:sym typeface="Arial" pitchFamily="34" charset="0"/>
              </a:endParaRPr>
            </a:p>
            <a:p>
              <a:pPr>
                <a:defRPr/>
              </a:pPr>
              <a:r>
                <a:rPr lang="fr-BE" altLang="en-US" sz="1600" smtClean="0">
                  <a:sym typeface="Arial" pitchFamily="34" charset="0"/>
                </a:rPr>
                <a:t>@FrRobben</a:t>
              </a:r>
            </a:p>
            <a:p>
              <a:pPr>
                <a:defRPr/>
              </a:pPr>
              <a:endParaRPr lang="fr-BE" altLang="en-US" sz="1600" smtClean="0">
                <a:cs typeface="Arial" pitchFamily="34" charset="0"/>
                <a:sym typeface="Arial" pitchFamily="34" charset="0"/>
              </a:endParaRPr>
            </a:p>
            <a:p>
              <a:pPr>
                <a:defRPr/>
              </a:pPr>
              <a:r>
                <a:rPr lang="fr-BE" altLang="en-US" sz="1600" smtClean="0">
                  <a:sym typeface="Arial" pitchFamily="34" charset="0"/>
                </a:rPr>
                <a:t>https://www.ehealth.fgov.be</a:t>
              </a:r>
            </a:p>
            <a:p>
              <a:pPr>
                <a:defRPr/>
              </a:pPr>
              <a:r>
                <a:rPr lang="fr-BE" altLang="en-US" sz="1600" smtClean="0">
                  <a:sym typeface="Arial" pitchFamily="34" charset="0"/>
                </a:rPr>
                <a:t>http://www.bcss.fgov.be</a:t>
              </a:r>
            </a:p>
            <a:p>
              <a:pPr>
                <a:defRPr/>
              </a:pPr>
              <a:r>
                <a:rPr lang="fr-BE" altLang="en-US" sz="1600" smtClean="0">
                  <a:sym typeface="Arial" pitchFamily="34" charset="0"/>
                </a:rPr>
                <a:t>http://www.frankrobben.be</a:t>
              </a:r>
              <a:endParaRPr lang="fr-BE" altLang="en-US" sz="1600" smtClean="0">
                <a:cs typeface="Arial" pitchFamily="34" charset="0"/>
              </a:endParaRPr>
            </a:p>
          </p:txBody>
        </p:sp>
      </p:grpSp>
      <p:sp>
        <p:nvSpPr>
          <p:cNvPr id="2" name="Title 1"/>
          <p:cNvSpPr>
            <a:spLocks noGrp="1"/>
          </p:cNvSpPr>
          <p:nvPr>
            <p:ph type="ctrTitle"/>
          </p:nvPr>
        </p:nvSpPr>
        <p:spPr>
          <a:xfrm>
            <a:off x="685800" y="1861815"/>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r>
              <a:rPr lang="en-US" smtClean="0"/>
              <a:t>23/11/2016</a:t>
            </a:r>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lgn="r">
              <a:defRPr b="0"/>
            </a:lvl1pPr>
          </a:lstStyle>
          <a:p>
            <a:pPr>
              <a:defRPr/>
            </a:pPr>
            <a:fld id="{47161507-E980-4A7F-B183-41CB67DCE966}" type="slidenum">
              <a:rPr lang="en-US"/>
              <a:pPr>
                <a:defRPr/>
              </a:pPr>
              <a:t>‹#›</a:t>
            </a:fld>
            <a:endParaRPr lang="en-US" dirty="0"/>
          </a:p>
        </p:txBody>
      </p:sp>
    </p:spTree>
    <p:extLst>
      <p:ext uri="{BB962C8B-B14F-4D97-AF65-F5344CB8AC3E}">
        <p14:creationId xmlns:p14="http://schemas.microsoft.com/office/powerpoint/2010/main" val="2055272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r>
              <a:rPr lang="en-US" smtClean="0"/>
              <a:t>23/11/2016</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A0D4E4B-BC9D-4A89-AE36-999F4A7B197E}" type="slidenum">
              <a:rPr lang="en-US"/>
              <a:pPr>
                <a:defRPr/>
              </a:pPr>
              <a:t>‹#›</a:t>
            </a:fld>
            <a:endParaRPr lang="en-US" dirty="0"/>
          </a:p>
        </p:txBody>
      </p:sp>
    </p:spTree>
    <p:extLst>
      <p:ext uri="{BB962C8B-B14F-4D97-AF65-F5344CB8AC3E}">
        <p14:creationId xmlns:p14="http://schemas.microsoft.com/office/powerpoint/2010/main" val="2475513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r>
              <a:rPr lang="en-US" smtClean="0"/>
              <a:t>23/11/2016</a:t>
            </a: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lgn="r">
              <a:defRPr b="0"/>
            </a:lvl1pPr>
          </a:lstStyle>
          <a:p>
            <a:pPr>
              <a:defRPr/>
            </a:pPr>
            <a:fld id="{21D49362-58CD-47C2-88E3-91BFAE9E48FB}" type="slidenum">
              <a:rPr lang="en-US"/>
              <a:pPr>
                <a:defRPr/>
              </a:pPr>
              <a:t>‹#›</a:t>
            </a:fld>
            <a:endParaRPr lang="en-US" dirty="0"/>
          </a:p>
        </p:txBody>
      </p:sp>
    </p:spTree>
    <p:extLst>
      <p:ext uri="{BB962C8B-B14F-4D97-AF65-F5344CB8AC3E}">
        <p14:creationId xmlns:p14="http://schemas.microsoft.com/office/powerpoint/2010/main" val="4001858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en-US" smtClean="0"/>
              <a:t>23/11/2016</a:t>
            </a: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517E9F9-624A-4017-8A91-A08CBF88450C}" type="slidenum">
              <a:rPr lang="en-US"/>
              <a:pPr>
                <a:defRPr/>
              </a:pPr>
              <a:t>‹#›</a:t>
            </a:fld>
            <a:endParaRPr lang="en-US" dirty="0"/>
          </a:p>
        </p:txBody>
      </p:sp>
    </p:spTree>
    <p:extLst>
      <p:ext uri="{BB962C8B-B14F-4D97-AF65-F5344CB8AC3E}">
        <p14:creationId xmlns:p14="http://schemas.microsoft.com/office/powerpoint/2010/main" val="1338480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23/11/2016</a:t>
            </a: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54C25D2-7D78-4C61-AA5C-4BD13D831AFB}" type="slidenum">
              <a:rPr lang="en-US"/>
              <a:pPr>
                <a:defRPr/>
              </a:pPr>
              <a:t>‹#›</a:t>
            </a:fld>
            <a:endParaRPr lang="en-US" dirty="0"/>
          </a:p>
        </p:txBody>
      </p:sp>
    </p:spTree>
    <p:extLst>
      <p:ext uri="{BB962C8B-B14F-4D97-AF65-F5344CB8AC3E}">
        <p14:creationId xmlns:p14="http://schemas.microsoft.com/office/powerpoint/2010/main" val="3904415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2" name="Straight Connector 1"/>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 name="Group 11"/>
          <p:cNvGrpSpPr>
            <a:grpSpLocks/>
          </p:cNvGrpSpPr>
          <p:nvPr userDrawn="1"/>
        </p:nvGrpSpPr>
        <p:grpSpPr bwMode="auto">
          <a:xfrm>
            <a:off x="4279900" y="3619500"/>
            <a:ext cx="4268788" cy="2800350"/>
            <a:chOff x="4406900" y="2676525"/>
            <a:chExt cx="4268788" cy="2802019"/>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2"/>
            <p:cNvSpPr txBox="1">
              <a:spLocks noChangeArrowheads="1"/>
            </p:cNvSpPr>
            <p:nvPr userDrawn="1"/>
          </p:nvSpPr>
          <p:spPr bwMode="auto">
            <a:xfrm>
              <a:off x="4787900" y="2676525"/>
              <a:ext cx="3887788" cy="280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r>
                <a:rPr lang="fr-BE" altLang="en-US" sz="1600" smtClean="0">
                  <a:solidFill>
                    <a:srgbClr val="000000"/>
                  </a:solidFill>
                  <a:cs typeface="Arial" pitchFamily="34" charset="0"/>
                </a:rPr>
                <a:t>frank.robben@ehealth.fgov.be </a:t>
              </a:r>
            </a:p>
            <a:p>
              <a:pPr>
                <a:defRPr/>
              </a:pPr>
              <a:endParaRPr lang="fr-BE" altLang="en-US" sz="1600" smtClean="0">
                <a:solidFill>
                  <a:srgbClr val="000000"/>
                </a:solidFill>
                <a:cs typeface="Arial" pitchFamily="34" charset="0"/>
                <a:sym typeface="Arial" pitchFamily="34" charset="0"/>
              </a:endParaRPr>
            </a:p>
            <a:p>
              <a:pPr>
                <a:defRPr/>
              </a:pPr>
              <a:r>
                <a:rPr lang="fr-BE" altLang="en-US" sz="1600" smtClean="0">
                  <a:solidFill>
                    <a:srgbClr val="000000"/>
                  </a:solidFill>
                  <a:cs typeface="Arial" pitchFamily="34" charset="0"/>
                  <a:sym typeface="Arial" pitchFamily="34" charset="0"/>
                </a:rPr>
                <a:t>@FrRobben</a:t>
              </a:r>
            </a:p>
            <a:p>
              <a:pPr>
                <a:defRPr/>
              </a:pPr>
              <a:endParaRPr lang="fr-BE" altLang="en-US" sz="1600" smtClean="0">
                <a:solidFill>
                  <a:srgbClr val="000000"/>
                </a:solidFill>
                <a:cs typeface="Arial" pitchFamily="34" charset="0"/>
                <a:sym typeface="Arial" pitchFamily="34" charset="0"/>
              </a:endParaRPr>
            </a:p>
            <a:p>
              <a:pPr>
                <a:defRPr/>
              </a:pPr>
              <a:r>
                <a:rPr lang="fr-BE" altLang="en-US" sz="1600" smtClean="0">
                  <a:solidFill>
                    <a:srgbClr val="000000"/>
                  </a:solidFill>
                  <a:cs typeface="Arial" pitchFamily="34" charset="0"/>
                  <a:sym typeface="Arial" pitchFamily="34" charset="0"/>
                </a:rPr>
                <a:t>https://www.ehealth.fgov.be</a:t>
              </a:r>
            </a:p>
            <a:p>
              <a:pPr>
                <a:defRPr/>
              </a:pPr>
              <a:r>
                <a:rPr lang="fr-BE" altLang="en-US" sz="1600" smtClean="0">
                  <a:solidFill>
                    <a:srgbClr val="000000"/>
                  </a:solidFill>
                  <a:cs typeface="Arial" pitchFamily="34" charset="0"/>
                  <a:sym typeface="Arial" pitchFamily="34" charset="0"/>
                </a:rPr>
                <a:t>http://www.bcss.fgov.be</a:t>
              </a:r>
            </a:p>
            <a:p>
              <a:pPr>
                <a:defRPr/>
              </a:pPr>
              <a:r>
                <a:rPr lang="fr-BE" altLang="en-US" sz="1600" smtClean="0">
                  <a:solidFill>
                    <a:srgbClr val="000000"/>
                  </a:solidFill>
                  <a:cs typeface="Arial" pitchFamily="34" charset="0"/>
                  <a:sym typeface="Arial" pitchFamily="34" charset="0"/>
                </a:rPr>
                <a:t>http://www.frankrobben.be</a:t>
              </a:r>
              <a:endParaRPr lang="fr-BE" altLang="en-US" sz="1600" smtClean="0">
                <a:solidFill>
                  <a:srgbClr val="000000"/>
                </a:solidFill>
                <a:cs typeface="Arial" pitchFamily="34" charset="0"/>
              </a:endParaRPr>
            </a:p>
          </p:txBody>
        </p:sp>
      </p:grpSp>
      <p:sp>
        <p:nvSpPr>
          <p:cNvPr id="7" name="TextBox 6"/>
          <p:cNvSpPr txBox="1">
            <a:spLocks noChangeArrowheads="1"/>
          </p:cNvSpPr>
          <p:nvPr userDrawn="1"/>
        </p:nvSpPr>
        <p:spPr bwMode="auto">
          <a:xfrm>
            <a:off x="755650" y="2276475"/>
            <a:ext cx="7632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en-US" altLang="en-US" smtClean="0">
              <a:solidFill>
                <a:srgbClr val="000000"/>
              </a:solidFill>
              <a:cs typeface="Arial" pitchFamily="34" charset="0"/>
            </a:endParaRPr>
          </a:p>
        </p:txBody>
      </p:sp>
      <p:pic>
        <p:nvPicPr>
          <p:cNvPr id="8"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8313" y="1808163"/>
            <a:ext cx="30543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9616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20666"/>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473896"/>
            <a:ext cx="8229600" cy="4953000"/>
          </a:xfrm>
        </p:spPr>
        <p:txBody>
          <a:bodyPr/>
          <a:lstStyle>
            <a:lvl1pPr>
              <a:lnSpc>
                <a:spcPts val="2600"/>
              </a:lnSpc>
              <a:defRPr/>
            </a:lvl1pPr>
            <a:lvl2pPr>
              <a:lnSpc>
                <a:spcPts val="2600"/>
              </a:lnSpc>
              <a:defRPr/>
            </a:lvl2pPr>
            <a:lvl3pPr>
              <a:lnSpc>
                <a:spcPts val="2600"/>
              </a:lnSpc>
              <a:defRPr/>
            </a:lvl3pPr>
            <a:lvl4pPr>
              <a:lnSpc>
                <a:spcPts val="2600"/>
              </a:lnSpc>
              <a:defRPr/>
            </a:lvl4pPr>
            <a:lvl5pPr>
              <a:lnSpc>
                <a:spcPts val="26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23/11/2016</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356A36-FB20-481F-ADDA-2C00D2E0A77A}" type="slidenum">
              <a:rPr lang="en-US"/>
              <a:pPr>
                <a:defRPr/>
              </a:pPr>
              <a:t>‹#›</a:t>
            </a:fld>
            <a:endParaRPr lang="en-US" dirty="0"/>
          </a:p>
        </p:txBody>
      </p:sp>
    </p:spTree>
    <p:extLst>
      <p:ext uri="{BB962C8B-B14F-4D97-AF65-F5344CB8AC3E}">
        <p14:creationId xmlns:p14="http://schemas.microsoft.com/office/powerpoint/2010/main" val="1583544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r>
              <a:rPr lang="en-US" smtClean="0"/>
              <a:t>23/11/2016</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EB236B-CB2E-4277-9494-45B36453DFF4}" type="slidenum">
              <a:rPr lang="en-US"/>
              <a:pPr>
                <a:defRPr/>
              </a:pPr>
              <a:t>‹#›</a:t>
            </a:fld>
            <a:endParaRPr lang="en-US" dirty="0"/>
          </a:p>
        </p:txBody>
      </p:sp>
    </p:spTree>
    <p:extLst>
      <p:ext uri="{BB962C8B-B14F-4D97-AF65-F5344CB8AC3E}">
        <p14:creationId xmlns:p14="http://schemas.microsoft.com/office/powerpoint/2010/main" val="3693553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r>
              <a:rPr lang="en-US" smtClean="0"/>
              <a:t>23/11/2016</a:t>
            </a: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lgn="r">
              <a:defRPr b="0"/>
            </a:lvl1pPr>
          </a:lstStyle>
          <a:p>
            <a:pPr>
              <a:defRPr/>
            </a:pPr>
            <a:fld id="{5EF713CA-6646-4FDC-B69D-D9A69BD7CF9C}" type="slidenum">
              <a:rPr lang="en-US"/>
              <a:pPr>
                <a:defRPr/>
              </a:pPr>
              <a:t>‹#›</a:t>
            </a:fld>
            <a:endParaRPr lang="en-US" dirty="0"/>
          </a:p>
        </p:txBody>
      </p:sp>
    </p:spTree>
    <p:extLst>
      <p:ext uri="{BB962C8B-B14F-4D97-AF65-F5344CB8AC3E}">
        <p14:creationId xmlns:p14="http://schemas.microsoft.com/office/powerpoint/2010/main" val="481767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08140"/>
            <a:ext cx="8229600" cy="990600"/>
          </a:xfrm>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en-US" smtClean="0"/>
              <a:t>23/11/2016</a:t>
            </a: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0092D60-1784-4708-9BC1-5449CCE5C43B}" type="slidenum">
              <a:rPr lang="en-US"/>
              <a:pPr>
                <a:defRPr/>
              </a:pPr>
              <a:t>‹#›</a:t>
            </a:fld>
            <a:endParaRPr lang="en-US" dirty="0"/>
          </a:p>
        </p:txBody>
      </p:sp>
    </p:spTree>
    <p:extLst>
      <p:ext uri="{BB962C8B-B14F-4D97-AF65-F5344CB8AC3E}">
        <p14:creationId xmlns:p14="http://schemas.microsoft.com/office/powerpoint/2010/main" val="370987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23/11/2016</a:t>
            </a: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33EC94E-6E31-4F9F-AF01-2C43F9D0E3D3}" type="slidenum">
              <a:rPr lang="en-US"/>
              <a:pPr>
                <a:defRPr/>
              </a:pPr>
              <a:t>‹#›</a:t>
            </a:fld>
            <a:endParaRPr lang="en-US" dirty="0"/>
          </a:p>
        </p:txBody>
      </p:sp>
    </p:spTree>
    <p:extLst>
      <p:ext uri="{BB962C8B-B14F-4D97-AF65-F5344CB8AC3E}">
        <p14:creationId xmlns:p14="http://schemas.microsoft.com/office/powerpoint/2010/main" val="1841501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2" name="Straight Connector 8"/>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 name="Group 11"/>
          <p:cNvGrpSpPr>
            <a:grpSpLocks/>
          </p:cNvGrpSpPr>
          <p:nvPr userDrawn="1"/>
        </p:nvGrpSpPr>
        <p:grpSpPr bwMode="auto">
          <a:xfrm>
            <a:off x="4279900" y="3619500"/>
            <a:ext cx="4268788" cy="2800350"/>
            <a:chOff x="4406900" y="2676525"/>
            <a:chExt cx="4268788" cy="2802019"/>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2"/>
            <p:cNvSpPr txBox="1">
              <a:spLocks noChangeArrowheads="1"/>
            </p:cNvSpPr>
            <p:nvPr userDrawn="1"/>
          </p:nvSpPr>
          <p:spPr bwMode="auto">
            <a:xfrm>
              <a:off x="4787900" y="2676525"/>
              <a:ext cx="3887788" cy="280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r>
                <a:rPr lang="fr-BE" altLang="en-US" sz="1600" smtClean="0"/>
                <a:t>frank.robben@ehealth.fgov.be </a:t>
              </a:r>
            </a:p>
            <a:p>
              <a:pPr>
                <a:defRPr/>
              </a:pPr>
              <a:endParaRPr lang="fr-BE" altLang="en-US" sz="1600" smtClean="0">
                <a:cs typeface="Arial" pitchFamily="34" charset="0"/>
                <a:sym typeface="Arial" pitchFamily="34" charset="0"/>
              </a:endParaRPr>
            </a:p>
            <a:p>
              <a:pPr>
                <a:defRPr/>
              </a:pPr>
              <a:r>
                <a:rPr lang="fr-BE" altLang="en-US" sz="1600" smtClean="0">
                  <a:sym typeface="Arial" pitchFamily="34" charset="0"/>
                </a:rPr>
                <a:t>@FrRobben</a:t>
              </a:r>
            </a:p>
            <a:p>
              <a:pPr>
                <a:defRPr/>
              </a:pPr>
              <a:endParaRPr lang="fr-BE" altLang="en-US" sz="1600" smtClean="0">
                <a:cs typeface="Arial" pitchFamily="34" charset="0"/>
                <a:sym typeface="Arial" pitchFamily="34" charset="0"/>
              </a:endParaRPr>
            </a:p>
            <a:p>
              <a:pPr>
                <a:defRPr/>
              </a:pPr>
              <a:r>
                <a:rPr lang="fr-BE" altLang="en-US" sz="1600" smtClean="0">
                  <a:sym typeface="Arial" pitchFamily="34" charset="0"/>
                </a:rPr>
                <a:t>https://www.ehealth.fgov.be</a:t>
              </a:r>
            </a:p>
            <a:p>
              <a:pPr>
                <a:defRPr/>
              </a:pPr>
              <a:r>
                <a:rPr lang="fr-BE" altLang="en-US" sz="1600" smtClean="0">
                  <a:sym typeface="Arial" pitchFamily="34" charset="0"/>
                </a:rPr>
                <a:t>http://www.bcss.fgov.be</a:t>
              </a:r>
            </a:p>
            <a:p>
              <a:pPr>
                <a:defRPr/>
              </a:pPr>
              <a:r>
                <a:rPr lang="fr-BE" altLang="en-US" sz="1600" smtClean="0">
                  <a:sym typeface="Arial" pitchFamily="34" charset="0"/>
                </a:rPr>
                <a:t>http://www.frankrobben.be</a:t>
              </a:r>
              <a:endParaRPr lang="fr-BE" altLang="en-US" sz="1600" smtClean="0">
                <a:cs typeface="Arial" pitchFamily="34" charset="0"/>
              </a:endParaRPr>
            </a:p>
          </p:txBody>
        </p:sp>
      </p:grpSp>
      <p:sp>
        <p:nvSpPr>
          <p:cNvPr id="7" name="TextBox 14"/>
          <p:cNvSpPr txBox="1">
            <a:spLocks noChangeArrowheads="1"/>
          </p:cNvSpPr>
          <p:nvPr userDrawn="1"/>
        </p:nvSpPr>
        <p:spPr bwMode="auto">
          <a:xfrm>
            <a:off x="755650" y="2276475"/>
            <a:ext cx="7632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pic>
        <p:nvPicPr>
          <p:cNvPr id="8"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8313" y="1808163"/>
            <a:ext cx="30543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5278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3" name="Straight Connector 2"/>
          <p:cNvCxnSpPr/>
          <p:nvPr/>
        </p:nvCxnSpPr>
        <p:spPr>
          <a:xfrm>
            <a:off x="685800" y="4005263"/>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11"/>
          <p:cNvGrpSpPr>
            <a:grpSpLocks/>
          </p:cNvGrpSpPr>
          <p:nvPr userDrawn="1"/>
        </p:nvGrpSpPr>
        <p:grpSpPr bwMode="auto">
          <a:xfrm>
            <a:off x="4279900" y="3619500"/>
            <a:ext cx="4268788" cy="2800350"/>
            <a:chOff x="4406900" y="2676525"/>
            <a:chExt cx="4268788" cy="2801603"/>
          </a:xfrm>
        </p:grpSpPr>
        <p:pic>
          <p:nvPicPr>
            <p:cNvPr id="5"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r>
                <a:rPr lang="fr-BE" altLang="en-US" sz="1600" smtClean="0">
                  <a:solidFill>
                    <a:srgbClr val="000000"/>
                  </a:solidFill>
                  <a:cs typeface="Arial" pitchFamily="34" charset="0"/>
                </a:rPr>
                <a:t>frank.robben@ehealth.fgov.be </a:t>
              </a:r>
            </a:p>
            <a:p>
              <a:pPr>
                <a:defRPr/>
              </a:pPr>
              <a:endParaRPr lang="fr-BE" altLang="en-US" sz="1600" smtClean="0">
                <a:solidFill>
                  <a:srgbClr val="000000"/>
                </a:solidFill>
                <a:cs typeface="Arial" pitchFamily="34" charset="0"/>
                <a:sym typeface="Arial" pitchFamily="34" charset="0"/>
              </a:endParaRPr>
            </a:p>
            <a:p>
              <a:pPr>
                <a:defRPr/>
              </a:pPr>
              <a:r>
                <a:rPr lang="fr-BE" altLang="en-US" sz="1600" smtClean="0">
                  <a:solidFill>
                    <a:srgbClr val="000000"/>
                  </a:solidFill>
                  <a:cs typeface="Arial" pitchFamily="34" charset="0"/>
                  <a:sym typeface="Arial" pitchFamily="34" charset="0"/>
                </a:rPr>
                <a:t>@FrRobben</a:t>
              </a:r>
            </a:p>
            <a:p>
              <a:pPr>
                <a:defRPr/>
              </a:pPr>
              <a:endParaRPr lang="fr-BE" altLang="en-US" sz="1600" smtClean="0">
                <a:solidFill>
                  <a:srgbClr val="000000"/>
                </a:solidFill>
                <a:cs typeface="Arial" pitchFamily="34" charset="0"/>
                <a:sym typeface="Arial" pitchFamily="34" charset="0"/>
              </a:endParaRPr>
            </a:p>
            <a:p>
              <a:pPr>
                <a:defRPr/>
              </a:pPr>
              <a:r>
                <a:rPr lang="fr-BE" altLang="en-US" sz="1600" smtClean="0">
                  <a:solidFill>
                    <a:srgbClr val="000000"/>
                  </a:solidFill>
                  <a:cs typeface="Arial" pitchFamily="34" charset="0"/>
                  <a:sym typeface="Arial" pitchFamily="34" charset="0"/>
                </a:rPr>
                <a:t>https://www.ehealth.fgov.be</a:t>
              </a:r>
            </a:p>
            <a:p>
              <a:pPr>
                <a:defRPr/>
              </a:pPr>
              <a:r>
                <a:rPr lang="fr-BE" altLang="en-US" sz="1600" smtClean="0">
                  <a:solidFill>
                    <a:srgbClr val="000000"/>
                  </a:solidFill>
                  <a:cs typeface="Arial" pitchFamily="34" charset="0"/>
                  <a:sym typeface="Arial" pitchFamily="34" charset="0"/>
                </a:rPr>
                <a:t>http://www.bcss.fgov.be</a:t>
              </a:r>
            </a:p>
            <a:p>
              <a:pPr>
                <a:defRPr/>
              </a:pPr>
              <a:r>
                <a:rPr lang="fr-BE" altLang="en-US" sz="1600" smtClean="0">
                  <a:solidFill>
                    <a:srgbClr val="000000"/>
                  </a:solidFill>
                  <a:cs typeface="Arial" pitchFamily="34" charset="0"/>
                  <a:sym typeface="Arial" pitchFamily="34" charset="0"/>
                </a:rPr>
                <a:t>http://www.frankrobben.be</a:t>
              </a:r>
              <a:endParaRPr lang="fr-BE" altLang="en-US" sz="1600" smtClean="0">
                <a:solidFill>
                  <a:srgbClr val="000000"/>
                </a:solidFill>
                <a:cs typeface="Arial" pitchFamily="34" charset="0"/>
              </a:endParaRPr>
            </a:p>
          </p:txBody>
        </p:sp>
      </p:grpSp>
      <p:sp>
        <p:nvSpPr>
          <p:cNvPr id="2" name="Title 1"/>
          <p:cNvSpPr>
            <a:spLocks noGrp="1"/>
          </p:cNvSpPr>
          <p:nvPr>
            <p:ph type="ctrTitle"/>
          </p:nvPr>
        </p:nvSpPr>
        <p:spPr>
          <a:xfrm>
            <a:off x="685800" y="1861815"/>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r>
              <a:rPr lang="en-US" smtClean="0"/>
              <a:t>23/11/2016</a:t>
            </a:r>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lgn="r">
              <a:defRPr b="0"/>
            </a:lvl1pPr>
          </a:lstStyle>
          <a:p>
            <a:pPr>
              <a:defRPr/>
            </a:pPr>
            <a:fld id="{7224FC39-042F-4CE2-B0AD-FE6A4D65AB98}" type="slidenum">
              <a:rPr lang="en-US"/>
              <a:pPr>
                <a:defRPr/>
              </a:pPr>
              <a:t>‹#›</a:t>
            </a:fld>
            <a:endParaRPr lang="en-US" dirty="0"/>
          </a:p>
        </p:txBody>
      </p:sp>
    </p:spTree>
    <p:extLst>
      <p:ext uri="{BB962C8B-B14F-4D97-AF65-F5344CB8AC3E}">
        <p14:creationId xmlns:p14="http://schemas.microsoft.com/office/powerpoint/2010/main" val="3612678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23/11/2016</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C1E7FF-7E34-4FE5-A533-04EE46AAAD1B}" type="slidenum">
              <a:rPr lang="en-US"/>
              <a:pPr>
                <a:defRPr/>
              </a:pPr>
              <a:t>‹#›</a:t>
            </a:fld>
            <a:endParaRPr lang="en-US" dirty="0"/>
          </a:p>
        </p:txBody>
      </p:sp>
    </p:spTree>
    <p:extLst>
      <p:ext uri="{BB962C8B-B14F-4D97-AF65-F5344CB8AC3E}">
        <p14:creationId xmlns:p14="http://schemas.microsoft.com/office/powerpoint/2010/main" val="4088144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433192"/>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486422"/>
            <a:ext cx="8229600" cy="505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cs typeface="+mn-cs"/>
              </a:defRPr>
            </a:lvl1pPr>
          </a:lstStyle>
          <a:p>
            <a:pPr>
              <a:defRPr/>
            </a:pPr>
            <a:r>
              <a:rPr lang="en-US" smtClean="0"/>
              <a:t>23/11/2016</a:t>
            </a:r>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r" fontAlgn="auto">
              <a:spcBef>
                <a:spcPts val="0"/>
              </a:spcBef>
              <a:spcAft>
                <a:spcPts val="0"/>
              </a:spcAft>
              <a:defRPr sz="1200" b="0">
                <a:solidFill>
                  <a:srgbClr val="FFFFFF"/>
                </a:solidFill>
                <a:latin typeface="+mn-lt"/>
                <a:cs typeface="+mn-cs"/>
              </a:defRPr>
            </a:lvl1pPr>
          </a:lstStyle>
          <a:p>
            <a:pPr>
              <a:defRPr/>
            </a:pPr>
            <a:fld id="{FFCE82F8-2569-42C2-9FFB-CB181346829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63" r:id="rId1"/>
    <p:sldLayoutId id="2147483859" r:id="rId2"/>
    <p:sldLayoutId id="2147483860" r:id="rId3"/>
    <p:sldLayoutId id="2147483864" r:id="rId4"/>
    <p:sldLayoutId id="2147483861" r:id="rId5"/>
    <p:sldLayoutId id="2147483862" r:id="rId6"/>
    <p:sldLayoutId id="2147483865" r:id="rId7"/>
  </p:sldLayoutIdLst>
  <p:hf hdr="0" ftr="0"/>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34" charset="0"/>
        </a:defRPr>
      </a:lvl2pPr>
      <a:lvl3pPr algn="l" rtl="0" eaLnBrk="0" fontAlgn="base" hangingPunct="0">
        <a:spcBef>
          <a:spcPct val="0"/>
        </a:spcBef>
        <a:spcAft>
          <a:spcPct val="0"/>
        </a:spcAft>
        <a:defRPr sz="4000">
          <a:solidFill>
            <a:schemeClr val="tx2"/>
          </a:solidFill>
          <a:latin typeface="Arial" pitchFamily="34" charset="0"/>
        </a:defRPr>
      </a:lvl3pPr>
      <a:lvl4pPr algn="l" rtl="0" eaLnBrk="0" fontAlgn="base" hangingPunct="0">
        <a:spcBef>
          <a:spcPct val="0"/>
        </a:spcBef>
        <a:spcAft>
          <a:spcPct val="0"/>
        </a:spcAft>
        <a:defRPr sz="4000">
          <a:solidFill>
            <a:schemeClr val="tx2"/>
          </a:solidFill>
          <a:latin typeface="Arial" pitchFamily="34" charset="0"/>
        </a:defRPr>
      </a:lvl4pPr>
      <a:lvl5pPr algn="l" rtl="0" eaLnBrk="0" fontAlgn="base" hangingPunct="0">
        <a:spcBef>
          <a:spcPct val="0"/>
        </a:spcBef>
        <a:spcAft>
          <a:spcPct val="0"/>
        </a:spcAft>
        <a:defRPr sz="4000">
          <a:solidFill>
            <a:schemeClr val="tx2"/>
          </a:solidFill>
          <a:latin typeface="Arial" pitchFamily="34" charset="0"/>
        </a:defRPr>
      </a:lvl5pPr>
      <a:lvl6pPr marL="457200" algn="l" rtl="0" fontAlgn="base">
        <a:spcBef>
          <a:spcPct val="0"/>
        </a:spcBef>
        <a:spcAft>
          <a:spcPct val="0"/>
        </a:spcAft>
        <a:defRPr sz="4000">
          <a:solidFill>
            <a:schemeClr val="tx2"/>
          </a:solidFill>
          <a:latin typeface="Arial" pitchFamily="34" charset="0"/>
        </a:defRPr>
      </a:lvl6pPr>
      <a:lvl7pPr marL="914400" algn="l" rtl="0" fontAlgn="base">
        <a:spcBef>
          <a:spcPct val="0"/>
        </a:spcBef>
        <a:spcAft>
          <a:spcPct val="0"/>
        </a:spcAft>
        <a:defRPr sz="4000">
          <a:solidFill>
            <a:schemeClr val="tx2"/>
          </a:solidFill>
          <a:latin typeface="Arial" pitchFamily="34" charset="0"/>
        </a:defRPr>
      </a:lvl7pPr>
      <a:lvl8pPr marL="1371600" algn="l" rtl="0" fontAlgn="base">
        <a:spcBef>
          <a:spcPct val="0"/>
        </a:spcBef>
        <a:spcAft>
          <a:spcPct val="0"/>
        </a:spcAft>
        <a:defRPr sz="4000">
          <a:solidFill>
            <a:schemeClr val="tx2"/>
          </a:solidFill>
          <a:latin typeface="Arial" pitchFamily="34" charset="0"/>
        </a:defRPr>
      </a:lvl8pPr>
      <a:lvl9pPr marL="1828800" algn="l" rtl="0" fontAlgn="base">
        <a:spcBef>
          <a:spcPct val="0"/>
        </a:spcBef>
        <a:spcAft>
          <a:spcPct val="0"/>
        </a:spcAft>
        <a:defRPr sz="4000">
          <a:solidFill>
            <a:schemeClr val="tx2"/>
          </a:solidFill>
          <a:latin typeface="Arial" pitchFamily="34"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cs typeface="+mn-cs"/>
              </a:defRPr>
            </a:lvl1pPr>
          </a:lstStyle>
          <a:p>
            <a:pPr>
              <a:defRPr/>
            </a:pPr>
            <a:r>
              <a:rPr lang="en-US" smtClean="0"/>
              <a:t>23/11/2016</a:t>
            </a:r>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r" fontAlgn="auto">
              <a:spcBef>
                <a:spcPts val="0"/>
              </a:spcBef>
              <a:spcAft>
                <a:spcPts val="0"/>
              </a:spcAft>
              <a:defRPr sz="1200" b="0">
                <a:solidFill>
                  <a:srgbClr val="FFFFFF"/>
                </a:solidFill>
                <a:latin typeface="+mn-lt"/>
                <a:cs typeface="+mn-cs"/>
              </a:defRPr>
            </a:lvl1pPr>
          </a:lstStyle>
          <a:p>
            <a:pPr>
              <a:defRPr/>
            </a:pPr>
            <a:fld id="{CCA39688-82B6-4423-A2BE-13905D8A3F18}" type="slidenum">
              <a:rPr lang="en-US"/>
              <a:pPr>
                <a:defRPr/>
              </a:pPr>
              <a:t>‹#›</a:t>
            </a:fld>
            <a:endParaRPr lang="en-US" dirty="0"/>
          </a:p>
        </p:txBody>
      </p:sp>
    </p:spTree>
    <p:extLst>
      <p:ext uri="{BB962C8B-B14F-4D97-AF65-F5344CB8AC3E}">
        <p14:creationId xmlns:p14="http://schemas.microsoft.com/office/powerpoint/2010/main" val="2864605431"/>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Lst>
  <p:hf hdr="0" ftr="0"/>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34" charset="0"/>
        </a:defRPr>
      </a:lvl2pPr>
      <a:lvl3pPr algn="l" rtl="0" eaLnBrk="0" fontAlgn="base" hangingPunct="0">
        <a:spcBef>
          <a:spcPct val="0"/>
        </a:spcBef>
        <a:spcAft>
          <a:spcPct val="0"/>
        </a:spcAft>
        <a:defRPr sz="4000">
          <a:solidFill>
            <a:schemeClr val="tx2"/>
          </a:solidFill>
          <a:latin typeface="Arial" pitchFamily="34" charset="0"/>
        </a:defRPr>
      </a:lvl3pPr>
      <a:lvl4pPr algn="l" rtl="0" eaLnBrk="0" fontAlgn="base" hangingPunct="0">
        <a:spcBef>
          <a:spcPct val="0"/>
        </a:spcBef>
        <a:spcAft>
          <a:spcPct val="0"/>
        </a:spcAft>
        <a:defRPr sz="4000">
          <a:solidFill>
            <a:schemeClr val="tx2"/>
          </a:solidFill>
          <a:latin typeface="Arial" pitchFamily="34" charset="0"/>
        </a:defRPr>
      </a:lvl4pPr>
      <a:lvl5pPr algn="l" rtl="0" eaLnBrk="0" fontAlgn="base" hangingPunct="0">
        <a:spcBef>
          <a:spcPct val="0"/>
        </a:spcBef>
        <a:spcAft>
          <a:spcPct val="0"/>
        </a:spcAft>
        <a:defRPr sz="4000">
          <a:solidFill>
            <a:schemeClr val="tx2"/>
          </a:solidFill>
          <a:latin typeface="Arial" pitchFamily="34" charset="0"/>
        </a:defRPr>
      </a:lvl5pPr>
      <a:lvl6pPr marL="457200" algn="l" rtl="0" fontAlgn="base">
        <a:spcBef>
          <a:spcPct val="0"/>
        </a:spcBef>
        <a:spcAft>
          <a:spcPct val="0"/>
        </a:spcAft>
        <a:defRPr sz="4000">
          <a:solidFill>
            <a:schemeClr val="tx2"/>
          </a:solidFill>
          <a:latin typeface="Arial" pitchFamily="34" charset="0"/>
        </a:defRPr>
      </a:lvl6pPr>
      <a:lvl7pPr marL="914400" algn="l" rtl="0" fontAlgn="base">
        <a:spcBef>
          <a:spcPct val="0"/>
        </a:spcBef>
        <a:spcAft>
          <a:spcPct val="0"/>
        </a:spcAft>
        <a:defRPr sz="4000">
          <a:solidFill>
            <a:schemeClr val="tx2"/>
          </a:solidFill>
          <a:latin typeface="Arial" pitchFamily="34" charset="0"/>
        </a:defRPr>
      </a:lvl7pPr>
      <a:lvl8pPr marL="1371600" algn="l" rtl="0" fontAlgn="base">
        <a:spcBef>
          <a:spcPct val="0"/>
        </a:spcBef>
        <a:spcAft>
          <a:spcPct val="0"/>
        </a:spcAft>
        <a:defRPr sz="4000">
          <a:solidFill>
            <a:schemeClr val="tx2"/>
          </a:solidFill>
          <a:latin typeface="Arial" pitchFamily="34" charset="0"/>
        </a:defRPr>
      </a:lvl8pPr>
      <a:lvl9pPr marL="1828800" algn="l" rtl="0" fontAlgn="base">
        <a:spcBef>
          <a:spcPct val="0"/>
        </a:spcBef>
        <a:spcAft>
          <a:spcPct val="0"/>
        </a:spcAft>
        <a:defRPr sz="4000">
          <a:solidFill>
            <a:schemeClr val="tx2"/>
          </a:solidFill>
          <a:latin typeface="Arial" pitchFamily="34" charset="0"/>
        </a:defRPr>
      </a:lvl9pPr>
    </p:titleStyle>
    <p:bodyStyle>
      <a:lvl1pPr marL="182563" indent="-182563" algn="l" rtl="0" eaLnBrk="0" fontAlgn="base" hangingPunct="0">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5.pn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www.patientcontent.b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image" Target="../media/image11.jpeg"/><Relationship Id="rId5" Type="http://schemas.openxmlformats.org/officeDocument/2006/relationships/diagramQuickStyle" Target="../diagrams/quickStyle1.xml"/><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diagramLayout" Target="../diagrams/layout1.xml"/><Relationship Id="rId9" Type="http://schemas.openxmlformats.org/officeDocument/2006/relationships/image" Target="../media/image9.png"/><Relationship Id="rId14" Type="http://schemas.openxmlformats.org/officeDocument/2006/relationships/image" Target="../media/image1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6.emf"/><Relationship Id="rId5" Type="http://schemas.openxmlformats.org/officeDocument/2006/relationships/oleObject" Target="../embeddings/oleObject2.bin"/><Relationship Id="rId4" Type="http://schemas.openxmlformats.org/officeDocument/2006/relationships/hyperlink" Target="https://www.nictiz.nl/"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s://www.youtube.com/watch?v=0pE_InOy1mk" TargetMode="External"/><Relationship Id="rId1" Type="http://schemas.openxmlformats.org/officeDocument/2006/relationships/slideLayout" Target="../slideLayouts/slideLayout5.xml"/><Relationship Id="rId5" Type="http://schemas.openxmlformats.org/officeDocument/2006/relationships/image" Target="../media/image69.png"/><Relationship Id="rId4" Type="http://schemas.openxmlformats.org/officeDocument/2006/relationships/image" Target="../media/image6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4.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32.png"/><Relationship Id="rId5" Type="http://schemas.openxmlformats.org/officeDocument/2006/relationships/image" Target="../media/image18.png"/><Relationship Id="rId10" Type="http://schemas.openxmlformats.org/officeDocument/2006/relationships/image" Target="../media/image31.png"/><Relationship Id="rId4" Type="http://schemas.openxmlformats.org/officeDocument/2006/relationships/image" Target="../media/image17.png"/><Relationship Id="rId9" Type="http://schemas.openxmlformats.org/officeDocument/2006/relationships/image" Target="../media/image30.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jpe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jpeg"/><Relationship Id="rId10" Type="http://schemas.openxmlformats.org/officeDocument/2006/relationships/image" Target="../media/image81.png"/><Relationship Id="rId4" Type="http://schemas.openxmlformats.org/officeDocument/2006/relationships/image" Target="../media/image75.jpeg"/><Relationship Id="rId9" Type="http://schemas.openxmlformats.org/officeDocument/2006/relationships/image" Target="../media/image80.jpeg"/></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8161" y="1862138"/>
            <a:ext cx="8113143" cy="1927225"/>
          </a:xfrm>
        </p:spPr>
        <p:txBody>
          <a:bodyPr/>
          <a:lstStyle/>
          <a:p>
            <a:pPr eaLnBrk="1" fontAlgn="auto" hangingPunct="1">
              <a:spcAft>
                <a:spcPts val="0"/>
              </a:spcAft>
              <a:defRPr/>
            </a:pPr>
            <a:r>
              <a:rPr lang="fr-BE" sz="4000" b="1" cap="none" dirty="0" err="1" smtClean="0">
                <a:solidFill>
                  <a:srgbClr val="3E6E5A"/>
                </a:solidFill>
              </a:rPr>
              <a:t>eSanté</a:t>
            </a:r>
            <a:r>
              <a:rPr lang="fr-BE" sz="4000" b="1" cap="none" dirty="0" smtClean="0">
                <a:solidFill>
                  <a:srgbClr val="3E6E5A"/>
                </a:solidFill>
              </a:rPr>
              <a:t> : </a:t>
            </a:r>
            <a:r>
              <a:rPr lang="fr-BE" sz="4000" b="1" cap="none" dirty="0" smtClean="0">
                <a:solidFill>
                  <a:srgbClr val="C00000"/>
                </a:solidFill>
              </a:rPr>
              <a:t>la Roadmap 2.0 et le rôle de la Plate-forme </a:t>
            </a:r>
            <a:r>
              <a:rPr lang="fr-BE" sz="4000" b="1" cap="none" dirty="0" err="1" smtClean="0">
                <a:solidFill>
                  <a:srgbClr val="3E6E5A"/>
                </a:solidFill>
              </a:rPr>
              <a:t>eHealth</a:t>
            </a:r>
            <a:endParaRPr lang="fr-BE" sz="4000" b="1" cap="none" dirty="0">
              <a:solidFill>
                <a:srgbClr val="3E6E5A"/>
              </a:solidFill>
            </a:endParaRPr>
          </a:p>
        </p:txBody>
      </p:sp>
      <p:pic>
        <p:nvPicPr>
          <p:cNvPr id="512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1925" y="620713"/>
            <a:ext cx="23812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620713"/>
            <a:ext cx="2992438"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fr-BE" sz="3600" dirty="0" smtClean="0"/>
              <a:t>Plan d'action </a:t>
            </a:r>
            <a:r>
              <a:rPr lang="fr-BE" sz="3600" dirty="0" err="1" smtClean="0">
                <a:solidFill>
                  <a:srgbClr val="3E6E5A"/>
                </a:solidFill>
              </a:rPr>
              <a:t>eSanté</a:t>
            </a:r>
            <a:r>
              <a:rPr lang="fr-BE" sz="3600" dirty="0" smtClean="0">
                <a:solidFill>
                  <a:srgbClr val="3E6E5A"/>
                </a:solidFill>
              </a:rPr>
              <a:t> </a:t>
            </a:r>
            <a:r>
              <a:rPr lang="fr-BE" sz="3600" dirty="0" smtClean="0"/>
              <a:t>2015-2019</a:t>
            </a:r>
            <a:endParaRPr lang="fr-BE" sz="3600" dirty="0"/>
          </a:p>
        </p:txBody>
      </p:sp>
      <p:sp>
        <p:nvSpPr>
          <p:cNvPr id="14339" name="Content Placeholder 2"/>
          <p:cNvSpPr>
            <a:spLocks noGrp="1"/>
          </p:cNvSpPr>
          <p:nvPr>
            <p:ph idx="1"/>
          </p:nvPr>
        </p:nvSpPr>
        <p:spPr/>
        <p:txBody>
          <a:bodyPr/>
          <a:lstStyle/>
          <a:p>
            <a:pPr eaLnBrk="1" hangingPunct="1"/>
            <a:r>
              <a:rPr lang="fr-BE" altLang="en-US" dirty="0"/>
              <a:t>p</a:t>
            </a:r>
            <a:r>
              <a:rPr lang="fr-BE" altLang="en-US" dirty="0" smtClean="0"/>
              <a:t>rincipes</a:t>
            </a:r>
          </a:p>
          <a:p>
            <a:pPr lvl="1" eaLnBrk="1" hangingPunct="1"/>
            <a:r>
              <a:rPr lang="fr-BE" altLang="en-US" sz="1900" dirty="0" smtClean="0"/>
              <a:t>collaboration : coalition de bonnes volontés</a:t>
            </a:r>
          </a:p>
          <a:p>
            <a:pPr lvl="1" eaLnBrk="1" hangingPunct="1"/>
            <a:r>
              <a:rPr lang="fr-BE" altLang="en-US" sz="1900" dirty="0" smtClean="0"/>
              <a:t>participation de toutes les parties prenantes</a:t>
            </a:r>
          </a:p>
          <a:p>
            <a:pPr lvl="1" eaLnBrk="1" hangingPunct="1"/>
            <a:r>
              <a:rPr lang="fr-BE" altLang="en-US" sz="1900" dirty="0" smtClean="0"/>
              <a:t>responsabilisation de toutes les parties prenantes</a:t>
            </a:r>
          </a:p>
          <a:p>
            <a:pPr lvl="1" eaLnBrk="1" hangingPunct="1"/>
            <a:r>
              <a:rPr lang="fr-BE" altLang="en-US" sz="1900" dirty="0" smtClean="0"/>
              <a:t>services de base fiables et actions en matière de continuité des activités</a:t>
            </a:r>
          </a:p>
          <a:p>
            <a:pPr lvl="1" eaLnBrk="1" hangingPunct="1"/>
            <a:r>
              <a:rPr lang="fr-BE" altLang="en-US" sz="1900" dirty="0" smtClean="0"/>
              <a:t>simplification dans la mesure du possible</a:t>
            </a:r>
          </a:p>
          <a:p>
            <a:pPr lvl="1" eaLnBrk="1" hangingPunct="1"/>
            <a:r>
              <a:rPr lang="fr-BE" altLang="en-US" sz="1900" dirty="0" smtClean="0"/>
              <a:t>accent sur des résultats concrets au lieu de discussions interminables </a:t>
            </a:r>
          </a:p>
          <a:p>
            <a:pPr lvl="1" eaLnBrk="1" hangingPunct="1"/>
            <a:r>
              <a:rPr lang="fr-BE" altLang="en-US" sz="1900" dirty="0" smtClean="0"/>
              <a:t>progrès constant grâce à objectifs SMART et points d'action</a:t>
            </a:r>
          </a:p>
          <a:p>
            <a:pPr lvl="1" eaLnBrk="1" hangingPunct="1"/>
            <a:r>
              <a:rPr lang="fr-BE" altLang="en-US" sz="1900" dirty="0" smtClean="0"/>
              <a:t>approche multidisciplinaire, y compris formation et aspects financiers</a:t>
            </a:r>
          </a:p>
          <a:p>
            <a:pPr lvl="1" eaLnBrk="1" hangingPunct="1"/>
            <a:r>
              <a:rPr lang="fr-BE" altLang="en-US" sz="1900" dirty="0" smtClean="0"/>
              <a:t>besoin de synergies pour des soins de santé de qualité et accessibles</a:t>
            </a:r>
          </a:p>
        </p:txBody>
      </p:sp>
      <p:sp>
        <p:nvSpPr>
          <p:cNvPr id="13316"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133066F6-AC22-4499-B7E9-9EF020165237}" type="slidenum">
              <a:rPr lang="en-US" altLang="en-US" smtClean="0">
                <a:solidFill>
                  <a:srgbClr val="FFFFFF"/>
                </a:solidFill>
              </a:rPr>
              <a:pPr fontAlgn="base">
                <a:spcBef>
                  <a:spcPct val="0"/>
                </a:spcBef>
                <a:spcAft>
                  <a:spcPct val="0"/>
                </a:spcAft>
                <a:defRPr/>
              </a:pPr>
              <a:t>10</a:t>
            </a:fld>
            <a:endParaRPr lang="fr-BE" altLang="en-US" smtClean="0">
              <a:solidFill>
                <a:srgbClr val="FFFFFF"/>
              </a:solidFill>
            </a:endParaRPr>
          </a:p>
        </p:txBody>
      </p:sp>
      <p:sp>
        <p:nvSpPr>
          <p:cNvPr id="13317" name="Date Placeholder 5"/>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685800" y="1862138"/>
            <a:ext cx="7848600" cy="1927225"/>
          </a:xfrm>
        </p:spPr>
        <p:txBody>
          <a:bodyPr/>
          <a:lstStyle/>
          <a:p>
            <a:pPr eaLnBrk="1" fontAlgn="auto" hangingPunct="1">
              <a:spcAft>
                <a:spcPts val="0"/>
              </a:spcAft>
              <a:defRPr/>
            </a:pPr>
            <a:r>
              <a:rPr lang="fr-BE" smtClean="0"/>
              <a:t>Merci ! </a:t>
            </a:r>
            <a:r>
              <a:rPr smtClean="0"/>
              <a:t/>
            </a:r>
            <a:br>
              <a:rPr smtClean="0"/>
            </a:br>
            <a:r>
              <a:rPr lang="fr-BE" smtClean="0"/>
              <a:t>Des questions ?</a:t>
            </a:r>
            <a:endParaRPr lang="fr-BE" dirty="0"/>
          </a:p>
        </p:txBody>
      </p:sp>
      <p:sp>
        <p:nvSpPr>
          <p:cNvPr id="106499" name="Rectangle 3"/>
          <p:cNvSpPr>
            <a:spLocks noChangeArrowheads="1"/>
          </p:cNvSpPr>
          <p:nvPr/>
        </p:nvSpPr>
        <p:spPr bwMode="auto">
          <a:xfrm>
            <a:off x="2286000" y="19970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SzPct val="100000"/>
            </a:pPr>
            <a:endParaRPr lang="fr-BE"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eaLnBrk="1" fontAlgn="auto" hangingPunct="1">
              <a:spcAft>
                <a:spcPts val="0"/>
              </a:spcAft>
              <a:defRPr/>
            </a:pPr>
            <a:r>
              <a:rPr lang="fr-BE" sz="3600" dirty="0" smtClean="0"/>
              <a:t>Gestion du changement : effet Nexus</a:t>
            </a:r>
            <a:endParaRPr lang="fr-BE" sz="3600" dirty="0"/>
          </a:p>
        </p:txBody>
      </p:sp>
      <p:sp>
        <p:nvSpPr>
          <p:cNvPr id="14339" name="Tijdelijke aanduiding voor dianumm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928FB1E-8B1A-47EF-A713-99937EEA89FD}" type="slidenum">
              <a:rPr lang="en-US" altLang="en-US" smtClean="0">
                <a:solidFill>
                  <a:srgbClr val="FFFFFF"/>
                </a:solidFill>
              </a:rPr>
              <a:pPr fontAlgn="base">
                <a:spcBef>
                  <a:spcPct val="0"/>
                </a:spcBef>
                <a:spcAft>
                  <a:spcPct val="0"/>
                </a:spcAft>
                <a:defRPr/>
              </a:pPr>
              <a:t>11</a:t>
            </a:fld>
            <a:endParaRPr lang="fr-BE" altLang="en-US" smtClean="0">
              <a:solidFill>
                <a:srgbClr val="FFFFFF"/>
              </a:solidFill>
            </a:endParaRPr>
          </a:p>
        </p:txBody>
      </p:sp>
      <p:pic>
        <p:nvPicPr>
          <p:cNvPr id="15364" name="Picture 4"/>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2738" y="1481138"/>
            <a:ext cx="6184900" cy="540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TextBox 6"/>
          <p:cNvSpPr txBox="1">
            <a:spLocks noChangeArrowheads="1"/>
          </p:cNvSpPr>
          <p:nvPr/>
        </p:nvSpPr>
        <p:spPr bwMode="auto">
          <a:xfrm>
            <a:off x="6802438" y="6361113"/>
            <a:ext cx="209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fr-BE" altLang="fr-FR" sz="1400">
                <a:latin typeface="Calibri" pitchFamily="34" charset="0"/>
              </a:rPr>
              <a:t>Source : MIT Sloan</a:t>
            </a:r>
          </a:p>
        </p:txBody>
      </p:sp>
      <p:sp>
        <p:nvSpPr>
          <p:cNvPr id="14342" name="Date Placeholder 5"/>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fr-BE" sz="3600" dirty="0" smtClean="0"/>
              <a:t>Détails sur www.plan-esante.be</a:t>
            </a:r>
            <a:endParaRPr lang="fr-BE" sz="3600" dirty="0"/>
          </a:p>
        </p:txBody>
      </p:sp>
      <p:sp>
        <p:nvSpPr>
          <p:cNvPr id="16387" name="Content Placeholder 2"/>
          <p:cNvSpPr>
            <a:spLocks noGrp="1"/>
          </p:cNvSpPr>
          <p:nvPr>
            <p:ph idx="1"/>
          </p:nvPr>
        </p:nvSpPr>
        <p:spPr/>
        <p:txBody>
          <a:bodyPr/>
          <a:lstStyle/>
          <a:p>
            <a:pPr eaLnBrk="1" hangingPunct="1"/>
            <a:endParaRPr lang="en-US" altLang="en-US" smtClean="0"/>
          </a:p>
          <a:p>
            <a:pPr eaLnBrk="1" hangingPunct="1"/>
            <a:endParaRPr lang="en-US" altLang="en-US" smtClean="0"/>
          </a:p>
        </p:txBody>
      </p:sp>
      <p:sp>
        <p:nvSpPr>
          <p:cNvPr id="1536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15365"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F3EFFEE6-DDEA-4596-B5B7-CCB9EB3401CD}" type="slidenum">
              <a:rPr lang="en-US" altLang="en-US" smtClean="0">
                <a:solidFill>
                  <a:srgbClr val="FFFFFF"/>
                </a:solidFill>
              </a:rPr>
              <a:pPr fontAlgn="base">
                <a:spcBef>
                  <a:spcPct val="0"/>
                </a:spcBef>
                <a:spcAft>
                  <a:spcPct val="0"/>
                </a:spcAft>
                <a:defRPr/>
              </a:pPr>
              <a:t>12</a:t>
            </a:fld>
            <a:endParaRPr lang="fr-BE" altLang="en-US" smtClean="0">
              <a:solidFill>
                <a:srgbClr val="FFFFFF"/>
              </a:solidFill>
            </a:endParaRPr>
          </a:p>
        </p:txBody>
      </p:sp>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7663"/>
            <a:ext cx="9144000" cy="4209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3400" dirty="0" err="1" smtClean="0"/>
              <a:t>Roadmap</a:t>
            </a:r>
            <a:r>
              <a:rPr lang="fr-BE" sz="3400" dirty="0" smtClean="0"/>
              <a:t> 2.0: prestataires de soins en 2019</a:t>
            </a:r>
            <a:endParaRPr lang="fr-BE" sz="3400" dirty="0"/>
          </a:p>
        </p:txBody>
      </p:sp>
      <p:sp>
        <p:nvSpPr>
          <p:cNvPr id="3" name="Content Placeholder 2"/>
          <p:cNvSpPr>
            <a:spLocks noGrp="1"/>
          </p:cNvSpPr>
          <p:nvPr>
            <p:ph idx="1"/>
          </p:nvPr>
        </p:nvSpPr>
        <p:spPr/>
        <p:txBody>
          <a:bodyPr/>
          <a:lstStyle/>
          <a:p>
            <a:pPr>
              <a:buFont typeface="Wingdings" pitchFamily="2" charset="2"/>
              <a:buChar char="v"/>
            </a:pPr>
            <a:r>
              <a:rPr lang="fr-BE" sz="2000" dirty="0" smtClean="0"/>
              <a:t>Tout médecin généraliste gèrera un dossier médical informatisé (DMI) pour chaque patient et publiera et actualisera pour chaque patient un </a:t>
            </a:r>
            <a:r>
              <a:rPr lang="fr-BE" sz="2000" dirty="0" err="1" smtClean="0"/>
              <a:t>SumEHR</a:t>
            </a:r>
            <a:r>
              <a:rPr lang="fr-BE" sz="2000" dirty="0" smtClean="0"/>
              <a:t> dans le coffre-fort sécurisé (</a:t>
            </a:r>
            <a:r>
              <a:rPr lang="fr-BE" sz="2000" dirty="0" err="1" smtClean="0"/>
              <a:t>Vitalink</a:t>
            </a:r>
            <a:r>
              <a:rPr lang="fr-BE" sz="2000" dirty="0" smtClean="0"/>
              <a:t>, </a:t>
            </a:r>
            <a:r>
              <a:rPr lang="fr-BE" sz="2000" dirty="0" err="1" smtClean="0"/>
              <a:t>Intermed</a:t>
            </a:r>
            <a:r>
              <a:rPr lang="fr-BE" sz="2000" dirty="0" smtClean="0"/>
              <a:t> ou </a:t>
            </a:r>
            <a:r>
              <a:rPr lang="fr-BE" sz="2000" dirty="0" err="1" smtClean="0"/>
              <a:t>BruSafe</a:t>
            </a:r>
            <a:r>
              <a:rPr lang="fr-BE" sz="2000" dirty="0" smtClean="0"/>
              <a:t>)</a:t>
            </a:r>
          </a:p>
          <a:p>
            <a:pPr>
              <a:buFont typeface="Wingdings" pitchFamily="2" charset="2"/>
              <a:buChar char="v"/>
            </a:pPr>
            <a:endParaRPr lang="fr-BE" sz="2000" dirty="0" smtClean="0"/>
          </a:p>
          <a:p>
            <a:pPr>
              <a:buFont typeface="Wingdings" pitchFamily="2" charset="2"/>
              <a:buChar char="v"/>
            </a:pPr>
            <a:r>
              <a:rPr lang="fr-BE" sz="2000" dirty="0" smtClean="0"/>
              <a:t>Tout hôpital, tout établissement psychiatrique et tout laboratoire mettront certains documents à la disposition par la voie électronique pour lesquels des références seront enregistrées dans le système des hubs et du </a:t>
            </a:r>
            <a:r>
              <a:rPr lang="fr-BE" sz="2000" dirty="0" err="1" smtClean="0"/>
              <a:t>metahub</a:t>
            </a:r>
            <a:r>
              <a:rPr lang="fr-BE" sz="2000" dirty="0" smtClean="0"/>
              <a:t> et seront en mesure de consulter des informations pertinentes dans les </a:t>
            </a:r>
            <a:r>
              <a:rPr lang="fr-BE" sz="2000" dirty="0" err="1" smtClean="0"/>
              <a:t>coffres-forts</a:t>
            </a:r>
            <a:r>
              <a:rPr lang="fr-BE" sz="2000" dirty="0" smtClean="0"/>
              <a:t> sécurisés</a:t>
            </a:r>
          </a:p>
          <a:p>
            <a:pPr>
              <a:buFont typeface="Wingdings" pitchFamily="2" charset="2"/>
              <a:buChar char="v"/>
            </a:pPr>
            <a:endParaRPr lang="fr-BE" sz="2000" dirty="0" smtClean="0"/>
          </a:p>
          <a:p>
            <a:pPr>
              <a:buFont typeface="Wingdings" pitchFamily="2" charset="2"/>
              <a:buChar char="v"/>
            </a:pPr>
            <a:r>
              <a:rPr lang="fr-BE" sz="2000" dirty="0" smtClean="0"/>
              <a:t>Tout hôpital disposera d'un dossier de patient informatisé multidisciplinaire et intégré (DPI)</a:t>
            </a:r>
          </a:p>
          <a:p>
            <a:endParaRPr lang="fr-BE" dirty="0" smtClean="0"/>
          </a:p>
          <a:p>
            <a:endParaRPr lang="fr-BE" dirty="0" smtClean="0"/>
          </a:p>
          <a:p>
            <a:endParaRPr lang="fr-BE" dirty="0" smtClean="0"/>
          </a:p>
          <a:p>
            <a:endParaRPr lang="fr-BE" dirty="0"/>
          </a:p>
        </p:txBody>
      </p:sp>
      <p:sp>
        <p:nvSpPr>
          <p:cNvPr id="16388" name="Date Placeholder 3"/>
          <p:cNvSpPr>
            <a:spLocks noGrp="1"/>
          </p:cNvSpPr>
          <p:nvPr>
            <p:ph type="dt" sz="quarter" idx="10"/>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dirty="0" smtClean="0">
                <a:solidFill>
                  <a:schemeClr val="bg1"/>
                </a:solidFill>
              </a:rPr>
              <a:t>23/11/2016</a:t>
            </a:r>
            <a:endParaRPr lang="fr-BE" altLang="en-US" dirty="0">
              <a:solidFill>
                <a:schemeClr val="bg1"/>
              </a:solidFill>
            </a:endParaRPr>
          </a:p>
        </p:txBody>
      </p:sp>
      <p:sp>
        <p:nvSpPr>
          <p:cNvPr id="16389" name="Slide Number Placeholder 4"/>
          <p:cNvSpPr>
            <a:spLocks noGrp="1"/>
          </p:cNvSpPr>
          <p:nvPr>
            <p:ph type="sldNum" sz="quarter" idx="12"/>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92312761-1B37-4C84-8AD7-8EA0A0BD0805}" type="slidenum">
              <a:rPr lang="en-US" altLang="en-US" smtClean="0">
                <a:solidFill>
                  <a:schemeClr val="bg1"/>
                </a:solidFill>
              </a:rPr>
              <a:pPr/>
              <a:t>13</a:t>
            </a:fld>
            <a:endParaRPr lang="fr-BE" altLang="en-US" dirty="0" smtClean="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BE" sz="3400" dirty="0" err="1" smtClean="0"/>
              <a:t>Roadmap</a:t>
            </a:r>
            <a:r>
              <a:rPr lang="fr-BE" sz="3400" dirty="0" smtClean="0"/>
              <a:t> 2.0: prestataires de soins en 2019</a:t>
            </a:r>
          </a:p>
        </p:txBody>
      </p:sp>
      <p:sp>
        <p:nvSpPr>
          <p:cNvPr id="3" name="Tijdelijke aanduiding voor inhoud 2"/>
          <p:cNvSpPr>
            <a:spLocks noGrp="1"/>
          </p:cNvSpPr>
          <p:nvPr>
            <p:ph idx="1"/>
          </p:nvPr>
        </p:nvSpPr>
        <p:spPr/>
        <p:txBody>
          <a:bodyPr/>
          <a:lstStyle/>
          <a:p>
            <a:r>
              <a:rPr lang="fr-BE" sz="2000" dirty="0" smtClean="0"/>
              <a:t>Pour tous les autres prestataires de soins, un DPI aura été défini; ces derniers seront aussi en mesure de publier et d'actualiser certaines informations issues de leur DPI dans le coffre-fort sécurisé</a:t>
            </a:r>
          </a:p>
          <a:p>
            <a:endParaRPr lang="fr-BE" sz="2000" dirty="0" smtClean="0"/>
          </a:p>
          <a:p>
            <a:r>
              <a:rPr lang="fr-BE" sz="2000" dirty="0" smtClean="0"/>
              <a:t>Les médicaments et les prestations médicales seront prescrits par la voie électronique</a:t>
            </a:r>
          </a:p>
          <a:p>
            <a:endParaRPr lang="fr-BE" sz="2000" dirty="0" smtClean="0"/>
          </a:p>
          <a:p>
            <a:r>
              <a:rPr lang="fr-BE" sz="2000" dirty="0" smtClean="0"/>
              <a:t>Les pharmaciens publieront des informations concernant les médicaments délivrés dans le dossier pharmaceutique partagé (DPP) qui alimente le schéma de médication; le schéma de médication du patient sera également disponible dans le coffre-fort sécurisé et sera notamment partagé par les médecins, pharmaciens, infirmiers à domicile et hôpitaux</a:t>
            </a:r>
          </a:p>
          <a:p>
            <a:endParaRPr lang="fr-BE" dirty="0"/>
          </a:p>
        </p:txBody>
      </p:sp>
      <p:sp>
        <p:nvSpPr>
          <p:cNvPr id="17412" name="Tijdelijke aanduiding voor datum 3"/>
          <p:cNvSpPr>
            <a:spLocks noGrp="1"/>
          </p:cNvSpPr>
          <p:nvPr>
            <p:ph type="dt" sz="quarter" idx="10"/>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dirty="0" smtClean="0">
                <a:solidFill>
                  <a:schemeClr val="bg1"/>
                </a:solidFill>
              </a:rPr>
              <a:t>23/11/2016</a:t>
            </a:r>
            <a:endParaRPr lang="fr-BE" altLang="en-US" dirty="0">
              <a:solidFill>
                <a:schemeClr val="bg1"/>
              </a:solidFill>
            </a:endParaRPr>
          </a:p>
        </p:txBody>
      </p:sp>
      <p:sp>
        <p:nvSpPr>
          <p:cNvPr id="17413" name="Tijdelijke aanduiding voor dianummer 4"/>
          <p:cNvSpPr>
            <a:spLocks noGrp="1"/>
          </p:cNvSpPr>
          <p:nvPr>
            <p:ph type="sldNum" sz="quarter" idx="12"/>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7805295F-8FEE-47D1-B2B2-14D650DF79E4}" type="slidenum">
              <a:rPr lang="en-US" altLang="en-US" smtClean="0">
                <a:solidFill>
                  <a:schemeClr val="bg1"/>
                </a:solidFill>
              </a:rPr>
              <a:pPr/>
              <a:t>14</a:t>
            </a:fld>
            <a:endParaRPr lang="fr-BE" altLang="en-US" dirty="0" smtClean="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3400" dirty="0" err="1" smtClean="0"/>
              <a:t>Roadmap</a:t>
            </a:r>
            <a:r>
              <a:rPr lang="fr-BE" sz="3400" dirty="0" smtClean="0"/>
              <a:t> 2.0: prestataires de soins en 2019</a:t>
            </a:r>
          </a:p>
        </p:txBody>
      </p:sp>
      <p:sp>
        <p:nvSpPr>
          <p:cNvPr id="3" name="Content Placeholder 2"/>
          <p:cNvSpPr>
            <a:spLocks noGrp="1"/>
          </p:cNvSpPr>
          <p:nvPr>
            <p:ph idx="1"/>
          </p:nvPr>
        </p:nvSpPr>
        <p:spPr/>
        <p:txBody>
          <a:bodyPr/>
          <a:lstStyle/>
          <a:p>
            <a:r>
              <a:rPr lang="fr-BE" sz="2000" dirty="0" smtClean="0"/>
              <a:t>Le médecin généraliste, par le biais de son DMI, aura accès à toutes les informations médicales publiées de son/sa patient(e)</a:t>
            </a:r>
          </a:p>
          <a:p>
            <a:endParaRPr lang="fr-BE" sz="2000" dirty="0" smtClean="0"/>
          </a:p>
          <a:p>
            <a:r>
              <a:rPr lang="fr-BE" sz="2000" dirty="0" smtClean="0"/>
              <a:t>L’ensemble des prestataires de soins auront accès à toutes les données médicales publiées de leur patient, pour autant qu’elles soient pertinentes pour eux; des filtres seront définis à cet effet. L’information pourra également être complétée de façon multidisciplinaire</a:t>
            </a:r>
          </a:p>
          <a:p>
            <a:endParaRPr lang="fr-BE" sz="2000" dirty="0" smtClean="0"/>
          </a:p>
          <a:p>
            <a:r>
              <a:rPr lang="fr-BE" sz="2000" dirty="0" smtClean="0"/>
              <a:t>Les informations médicales seront au maximum créées et publiées de manière structurée et interopérable sur le plan sémantique</a:t>
            </a:r>
          </a:p>
        </p:txBody>
      </p:sp>
      <p:sp>
        <p:nvSpPr>
          <p:cNvPr id="18436" name="Date Placeholder 3"/>
          <p:cNvSpPr>
            <a:spLocks noGrp="1"/>
          </p:cNvSpPr>
          <p:nvPr>
            <p:ph type="dt" sz="quarter" idx="10"/>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dirty="0" smtClean="0">
                <a:solidFill>
                  <a:schemeClr val="bg1"/>
                </a:solidFill>
              </a:rPr>
              <a:t>23/11/2016</a:t>
            </a:r>
            <a:endParaRPr lang="fr-BE" altLang="en-US" dirty="0">
              <a:solidFill>
                <a:schemeClr val="bg1"/>
              </a:solidFill>
            </a:endParaRPr>
          </a:p>
        </p:txBody>
      </p:sp>
      <p:sp>
        <p:nvSpPr>
          <p:cNvPr id="18437" name="Slide Number Placeholder 4"/>
          <p:cNvSpPr>
            <a:spLocks noGrp="1"/>
          </p:cNvSpPr>
          <p:nvPr>
            <p:ph type="sldNum" sz="quarter" idx="12"/>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9071862B-965A-49D0-8DF2-F6833CFAA5F0}" type="slidenum">
              <a:rPr lang="en-US" altLang="en-US" smtClean="0">
                <a:solidFill>
                  <a:schemeClr val="bg1"/>
                </a:solidFill>
              </a:rPr>
              <a:pPr/>
              <a:t>15</a:t>
            </a:fld>
            <a:endParaRPr lang="fr-BE" altLang="en-US" dirty="0" smtClean="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3400" dirty="0" err="1" smtClean="0"/>
              <a:t>Roadmap</a:t>
            </a:r>
            <a:r>
              <a:rPr lang="fr-BE" sz="3400" dirty="0" smtClean="0"/>
              <a:t> 2.0: prestataires de soins en 2019</a:t>
            </a:r>
          </a:p>
        </p:txBody>
      </p:sp>
      <p:sp>
        <p:nvSpPr>
          <p:cNvPr id="3" name="Content Placeholder 2"/>
          <p:cNvSpPr>
            <a:spLocks noGrp="1"/>
          </p:cNvSpPr>
          <p:nvPr>
            <p:ph idx="1"/>
          </p:nvPr>
        </p:nvSpPr>
        <p:spPr/>
        <p:txBody>
          <a:bodyPr/>
          <a:lstStyle/>
          <a:p>
            <a:pPr>
              <a:buFont typeface="Wingdings" pitchFamily="2" charset="2"/>
              <a:buChar char="v"/>
            </a:pPr>
            <a:r>
              <a:rPr lang="fr-BE" sz="2000" dirty="0" smtClean="0"/>
              <a:t>Tous les prestataires de soins pourront communiquer entre eux via la </a:t>
            </a:r>
            <a:r>
              <a:rPr lang="fr-BE" sz="2000" dirty="0" err="1" smtClean="0"/>
              <a:t>eHealthBox</a:t>
            </a:r>
            <a:r>
              <a:rPr lang="fr-BE" sz="2000" dirty="0" smtClean="0"/>
              <a:t>, certains formulaires standards seront mis à disposition à cet effet</a:t>
            </a:r>
          </a:p>
          <a:p>
            <a:pPr>
              <a:buFont typeface="Wingdings" pitchFamily="2" charset="2"/>
              <a:buChar char="v"/>
            </a:pPr>
            <a:endParaRPr lang="fr-BE" sz="2000" dirty="0" smtClean="0"/>
          </a:p>
          <a:p>
            <a:pPr>
              <a:buFont typeface="Wingdings" pitchFamily="2" charset="2"/>
              <a:buChar char="v"/>
            </a:pPr>
            <a:r>
              <a:rPr lang="fr-BE" sz="2000" dirty="0" smtClean="0"/>
              <a:t>Les prestataires de soins pourront faire appel à la télémédecine en utilisant des applications de ‘mobile </a:t>
            </a:r>
            <a:r>
              <a:rPr lang="fr-BE" sz="2000" dirty="0" err="1" smtClean="0"/>
              <a:t>health</a:t>
            </a:r>
            <a:r>
              <a:rPr lang="fr-BE" sz="2000" dirty="0" smtClean="0"/>
              <a:t>’ qui auront fait l’objet d’un enregistrement officiel. Cet enregistrement sera conditionné par un certain nombre de contrôles en termes de protection des données, interopérabilité, label CE pour les dispositifs médicaux et </a:t>
            </a:r>
            <a:r>
              <a:rPr lang="fr-BE" sz="2000" dirty="0" err="1" smtClean="0"/>
              <a:t>evidence</a:t>
            </a:r>
            <a:r>
              <a:rPr lang="fr-BE" sz="2000" dirty="0" smtClean="0"/>
              <a:t> </a:t>
            </a:r>
            <a:r>
              <a:rPr lang="fr-BE" sz="2000" dirty="0" err="1" smtClean="0"/>
              <a:t>based</a:t>
            </a:r>
            <a:r>
              <a:rPr lang="fr-BE" sz="2000" dirty="0" smtClean="0"/>
              <a:t> </a:t>
            </a:r>
            <a:r>
              <a:rPr lang="fr-BE" sz="2000" dirty="0" err="1" smtClean="0"/>
              <a:t>medicine</a:t>
            </a:r>
            <a:r>
              <a:rPr lang="fr-BE" sz="2000" dirty="0" smtClean="0"/>
              <a:t> (EBM)</a:t>
            </a:r>
          </a:p>
          <a:p>
            <a:pPr>
              <a:buFont typeface="Wingdings" pitchFamily="2" charset="2"/>
              <a:buChar char="v"/>
            </a:pPr>
            <a:endParaRPr lang="fr-BE" sz="2000" dirty="0" smtClean="0"/>
          </a:p>
          <a:p>
            <a:endParaRPr lang="fr-BE" dirty="0" smtClean="0"/>
          </a:p>
          <a:p>
            <a:endParaRPr lang="fr-BE" dirty="0"/>
          </a:p>
        </p:txBody>
      </p:sp>
      <p:sp>
        <p:nvSpPr>
          <p:cNvPr id="19460" name="Date Placeholder 3"/>
          <p:cNvSpPr>
            <a:spLocks noGrp="1"/>
          </p:cNvSpPr>
          <p:nvPr>
            <p:ph type="dt" sz="quarter" idx="10"/>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dirty="0" smtClean="0">
                <a:solidFill>
                  <a:schemeClr val="bg1"/>
                </a:solidFill>
              </a:rPr>
              <a:t>23/11/2016</a:t>
            </a:r>
            <a:endParaRPr lang="fr-BE" altLang="en-US" dirty="0">
              <a:solidFill>
                <a:schemeClr val="bg1"/>
              </a:solidFill>
            </a:endParaRPr>
          </a:p>
        </p:txBody>
      </p:sp>
      <p:sp>
        <p:nvSpPr>
          <p:cNvPr id="19461" name="Slide Number Placeholder 4"/>
          <p:cNvSpPr>
            <a:spLocks noGrp="1"/>
          </p:cNvSpPr>
          <p:nvPr>
            <p:ph type="sldNum" sz="quarter" idx="12"/>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70FCDC3C-8C56-4C96-9826-6A59A5686233}" type="slidenum">
              <a:rPr lang="en-US" altLang="en-US" smtClean="0">
                <a:solidFill>
                  <a:schemeClr val="bg1"/>
                </a:solidFill>
              </a:rPr>
              <a:pPr/>
              <a:t>16</a:t>
            </a:fld>
            <a:endParaRPr lang="fr-BE" altLang="en-US" dirty="0" smtClean="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fr-BE" sz="3400" dirty="0" smtClean="0"/>
              <a:t>Roadmap 2.0: prestataires de soins en 2019</a:t>
            </a:r>
            <a:endParaRPr lang="fr-BE" sz="3400" dirty="0"/>
          </a:p>
        </p:txBody>
      </p:sp>
      <p:sp>
        <p:nvSpPr>
          <p:cNvPr id="3" name="Content Placeholder 2"/>
          <p:cNvSpPr>
            <a:spLocks noGrp="1"/>
          </p:cNvSpPr>
          <p:nvPr>
            <p:ph idx="1"/>
          </p:nvPr>
        </p:nvSpPr>
        <p:spPr/>
        <p:txBody>
          <a:bodyPr/>
          <a:lstStyle/>
          <a:p>
            <a:pPr marL="182880" indent="-182880" eaLnBrk="1" fontAlgn="auto" hangingPunct="1">
              <a:spcAft>
                <a:spcPts val="0"/>
              </a:spcAft>
              <a:buFont typeface="Arial" pitchFamily="34" charset="0"/>
              <a:buChar char="•"/>
              <a:defRPr/>
            </a:pPr>
            <a:r>
              <a:rPr lang="fr-BE" sz="2000" dirty="0" smtClean="0"/>
              <a:t>Les registres seront optimalisés et uniformisés et l’enregistrement sera le plus possible automatisé à partir du DMI/DPI</a:t>
            </a:r>
          </a:p>
          <a:p>
            <a:pPr marL="182880" indent="-182880" eaLnBrk="1" fontAlgn="auto" hangingPunct="1">
              <a:spcAft>
                <a:spcPts val="0"/>
              </a:spcAft>
              <a:buFont typeface="Arial" pitchFamily="34" charset="0"/>
              <a:buChar char="•"/>
              <a:defRPr/>
            </a:pPr>
            <a:endParaRPr lang="fr-BE" sz="900" dirty="0" smtClean="0"/>
          </a:p>
          <a:p>
            <a:pPr marL="182880" indent="-182880" eaLnBrk="1" fontAlgn="auto" hangingPunct="1">
              <a:spcAft>
                <a:spcPts val="0"/>
              </a:spcAft>
              <a:buFont typeface="Arial" pitchFamily="34" charset="0"/>
              <a:buChar char="•"/>
              <a:defRPr/>
            </a:pPr>
            <a:r>
              <a:rPr lang="fr-BE" sz="2000" dirty="0" smtClean="0"/>
              <a:t>La traçabilité des implants et des médicaments respectera les normes internationales</a:t>
            </a:r>
          </a:p>
          <a:p>
            <a:pPr marL="182880" indent="-182880" eaLnBrk="1" fontAlgn="auto" hangingPunct="1">
              <a:spcAft>
                <a:spcPts val="0"/>
              </a:spcAft>
              <a:buFont typeface="Arial" pitchFamily="34" charset="0"/>
              <a:buChar char="•"/>
              <a:defRPr/>
            </a:pPr>
            <a:endParaRPr lang="fr-BE" sz="900" dirty="0" smtClean="0"/>
          </a:p>
          <a:p>
            <a:pPr marL="182880" indent="-182880" eaLnBrk="1" fontAlgn="auto" hangingPunct="1">
              <a:spcAft>
                <a:spcPts val="0"/>
              </a:spcAft>
              <a:buFont typeface="Arial" pitchFamily="34" charset="0"/>
              <a:buChar char="•"/>
              <a:defRPr/>
            </a:pPr>
            <a:r>
              <a:rPr lang="fr-BE" sz="2000" dirty="0" smtClean="0"/>
              <a:t>Tous les échanges de données entre les prestataires de soins et les mutualités auront lieu par la voie électronique</a:t>
            </a:r>
          </a:p>
          <a:p>
            <a:pPr marL="182880" indent="-182880" eaLnBrk="1" fontAlgn="auto" hangingPunct="1">
              <a:spcAft>
                <a:spcPts val="0"/>
              </a:spcAft>
              <a:buFont typeface="Arial" pitchFamily="34" charset="0"/>
              <a:buChar char="•"/>
              <a:defRPr/>
            </a:pPr>
            <a:endParaRPr lang="fr-BE" sz="2000" dirty="0"/>
          </a:p>
          <a:p>
            <a:pPr marL="182880" indent="-182880" eaLnBrk="1" fontAlgn="auto" hangingPunct="1">
              <a:spcAft>
                <a:spcPts val="0"/>
              </a:spcAft>
              <a:buFont typeface="Arial" pitchFamily="34" charset="0"/>
              <a:buChar char="•"/>
              <a:defRPr/>
            </a:pPr>
            <a:r>
              <a:rPr lang="fr-BE" altLang="fr-FR" sz="2000" dirty="0"/>
              <a:t>Les prestataires de soins recevront des incitants pour l’utilisation et l’usage adéquat de l’</a:t>
            </a:r>
            <a:r>
              <a:rPr lang="fr-BE" altLang="fr-FR" sz="2000" dirty="0" err="1"/>
              <a:t>eSanté</a:t>
            </a:r>
            <a:r>
              <a:rPr lang="fr-BE" altLang="fr-FR" sz="2000" dirty="0"/>
              <a:t>; les incitants financiers peuvent contenir un volet fédéral ainsi qu’un volet relatif aux différentes Communautés et </a:t>
            </a:r>
            <a:r>
              <a:rPr lang="fr-BE" altLang="fr-FR" sz="2000" dirty="0" smtClean="0"/>
              <a:t>Régions</a:t>
            </a:r>
            <a:endParaRPr lang="fr-BE" sz="2000" dirty="0" smtClean="0"/>
          </a:p>
          <a:p>
            <a:pPr>
              <a:buFont typeface="Arial" pitchFamily="34" charset="0"/>
              <a:buChar char="•"/>
              <a:defRPr/>
            </a:pPr>
            <a:endParaRPr lang="fr-BE" sz="2000" dirty="0"/>
          </a:p>
        </p:txBody>
      </p:sp>
      <p:sp>
        <p:nvSpPr>
          <p:cNvPr id="4" name="Date Placeholder 3"/>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A7D78FC6-1769-4A0B-B8EE-F1E4C53A9037}" type="slidenum">
              <a:rPr lang="en-US" smtClean="0"/>
              <a:pPr>
                <a:defRPr/>
              </a:pPr>
              <a:t>17</a:t>
            </a:fld>
            <a:endParaRPr lang="fr-B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3400" dirty="0" err="1" smtClean="0"/>
              <a:t>Roadmap</a:t>
            </a:r>
            <a:r>
              <a:rPr lang="fr-BE" sz="3400" dirty="0" smtClean="0"/>
              <a:t> 2.0: prestataires de soins en 2019</a:t>
            </a:r>
          </a:p>
        </p:txBody>
      </p:sp>
      <p:sp>
        <p:nvSpPr>
          <p:cNvPr id="22531" name="Content Placeholder 2"/>
          <p:cNvSpPr>
            <a:spLocks noGrp="1"/>
          </p:cNvSpPr>
          <p:nvPr>
            <p:ph idx="1"/>
          </p:nvPr>
        </p:nvSpPr>
        <p:spPr/>
        <p:txBody>
          <a:bodyPr/>
          <a:lstStyle/>
          <a:p>
            <a:r>
              <a:rPr lang="fr-BE" altLang="fr-FR" sz="2000" dirty="0" smtClean="0"/>
              <a:t>Ils seront formés à l’</a:t>
            </a:r>
            <a:r>
              <a:rPr lang="fr-BE" altLang="fr-FR" sz="2000" dirty="0" err="1" smtClean="0"/>
              <a:t>eSanté</a:t>
            </a:r>
            <a:r>
              <a:rPr lang="fr-BE" altLang="fr-FR" sz="2000" dirty="0" smtClean="0"/>
              <a:t>, tant dans le cadre de leur formation de base que par des formations continuées</a:t>
            </a:r>
          </a:p>
          <a:p>
            <a:endParaRPr lang="fr-BE" altLang="fr-FR" sz="2000" dirty="0" smtClean="0"/>
          </a:p>
          <a:p>
            <a:r>
              <a:rPr lang="fr-BE" altLang="fr-FR" sz="2000" dirty="0" smtClean="0"/>
              <a:t>Ils disposeront également d’un guichet unique pour toute information administrative à l’intention de l’INAMI, du SPF Santé publique et des autorités fédérées (principe du « </a:t>
            </a:r>
            <a:r>
              <a:rPr lang="fr-BE" altLang="fr-FR" sz="2000" dirty="0" err="1" smtClean="0"/>
              <a:t>only</a:t>
            </a:r>
            <a:r>
              <a:rPr lang="fr-BE" altLang="fr-FR" sz="2000" dirty="0" smtClean="0"/>
              <a:t> once »)</a:t>
            </a:r>
          </a:p>
          <a:p>
            <a:endParaRPr lang="fr-BE" altLang="fr-FR" dirty="0" smtClean="0"/>
          </a:p>
        </p:txBody>
      </p:sp>
      <p:sp>
        <p:nvSpPr>
          <p:cNvPr id="20484" name="Date Placeholder 3"/>
          <p:cNvSpPr>
            <a:spLocks noGrp="1"/>
          </p:cNvSpPr>
          <p:nvPr>
            <p:ph type="dt" sz="quarter" idx="10"/>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dirty="0" smtClean="0">
                <a:solidFill>
                  <a:schemeClr val="bg1"/>
                </a:solidFill>
              </a:rPr>
              <a:t>23/11/2016</a:t>
            </a:r>
            <a:endParaRPr lang="fr-BE" altLang="en-US" dirty="0">
              <a:solidFill>
                <a:schemeClr val="bg1"/>
              </a:solidFill>
            </a:endParaRPr>
          </a:p>
        </p:txBody>
      </p:sp>
      <p:sp>
        <p:nvSpPr>
          <p:cNvPr id="20485" name="Slide Number Placeholder 4"/>
          <p:cNvSpPr>
            <a:spLocks noGrp="1"/>
          </p:cNvSpPr>
          <p:nvPr>
            <p:ph type="sldNum" sz="quarter" idx="12"/>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037EFB5E-EFCE-4829-9FB1-1C1FEAA63D91}" type="slidenum">
              <a:rPr lang="en-US" altLang="en-US" smtClean="0">
                <a:solidFill>
                  <a:schemeClr val="bg1"/>
                </a:solidFill>
              </a:rPr>
              <a:pPr/>
              <a:t>18</a:t>
            </a:fld>
            <a:endParaRPr lang="fr-BE" altLang="en-US" dirty="0" smtClean="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Roadmap 2.0: patients en 2019</a:t>
            </a:r>
            <a:endParaRPr lang="fr-BE" dirty="0"/>
          </a:p>
        </p:txBody>
      </p:sp>
      <p:sp>
        <p:nvSpPr>
          <p:cNvPr id="23555" name="Content Placeholder 2"/>
          <p:cNvSpPr>
            <a:spLocks noGrp="1"/>
          </p:cNvSpPr>
          <p:nvPr>
            <p:ph idx="1"/>
          </p:nvPr>
        </p:nvSpPr>
        <p:spPr/>
        <p:txBody>
          <a:bodyPr/>
          <a:lstStyle/>
          <a:p>
            <a:r>
              <a:rPr lang="fr-FR" altLang="fr-FR" sz="2000" dirty="0" smtClean="0"/>
              <a:t>Le patient aura accès à toutes les informations qui le</a:t>
            </a:r>
            <a:r>
              <a:rPr lang="fr-FR" sz="2000" dirty="0" smtClean="0"/>
              <a:t/>
            </a:r>
            <a:br>
              <a:rPr lang="fr-FR" sz="2000" dirty="0" smtClean="0"/>
            </a:br>
            <a:r>
              <a:rPr lang="fr-FR" altLang="fr-FR" sz="2000" dirty="0" smtClean="0"/>
              <a:t>concernent et qui seront disponibles via les ‘</a:t>
            </a:r>
            <a:r>
              <a:rPr lang="fr-FR" altLang="fr-FR" sz="2000" dirty="0" err="1" smtClean="0"/>
              <a:t>coffres-forts</a:t>
            </a:r>
            <a:r>
              <a:rPr lang="fr-FR" altLang="fr-FR" sz="2000" dirty="0" smtClean="0"/>
              <a:t>’</a:t>
            </a:r>
            <a:r>
              <a:rPr lang="fr-FR" sz="2000" dirty="0" smtClean="0"/>
              <a:t/>
            </a:r>
            <a:br>
              <a:rPr lang="fr-FR" sz="2000" dirty="0" smtClean="0"/>
            </a:br>
            <a:r>
              <a:rPr lang="fr-FR" altLang="fr-FR" sz="2000" dirty="0" smtClean="0"/>
              <a:t>sécurisés et le système des hubs et du </a:t>
            </a:r>
            <a:r>
              <a:rPr lang="fr-FR" altLang="fr-FR" sz="2000" dirty="0" err="1" smtClean="0"/>
              <a:t>metahub</a:t>
            </a:r>
            <a:r>
              <a:rPr lang="fr-FR" altLang="fr-FR" sz="2000" dirty="0" smtClean="0"/>
              <a:t>; des filtres pourraient être définis (en examen)</a:t>
            </a:r>
          </a:p>
          <a:p>
            <a:endParaRPr lang="fr-FR" altLang="fr-FR" sz="2000" dirty="0" smtClean="0"/>
          </a:p>
          <a:p>
            <a:r>
              <a:rPr lang="fr-FR" altLang="fr-FR" sz="2000" dirty="0" smtClean="0"/>
              <a:t>La possibilité de mettre en place une plate-forme consolidée permettant au patient de disposer de toute l’information au même endroit, qui mettrait des instruments d’analyse à disposition du patient ainsi que des instruments de ‘traduction’ lui permettant de mieux comprendre son dossier est à l’étude; ceci contribuerait à la ‘</a:t>
            </a:r>
            <a:r>
              <a:rPr lang="fr-FR" altLang="fr-FR" sz="2000" dirty="0" err="1" smtClean="0"/>
              <a:t>health</a:t>
            </a:r>
            <a:r>
              <a:rPr lang="fr-FR" altLang="fr-FR" sz="2000" dirty="0" smtClean="0"/>
              <a:t> </a:t>
            </a:r>
            <a:r>
              <a:rPr lang="fr-FR" altLang="fr-FR" sz="2000" dirty="0" err="1" smtClean="0"/>
              <a:t>literacy</a:t>
            </a:r>
            <a:r>
              <a:rPr lang="fr-FR" altLang="fr-FR" sz="2000" dirty="0" smtClean="0"/>
              <a:t>’ du patient</a:t>
            </a:r>
          </a:p>
          <a:p>
            <a:endParaRPr lang="fr-FR" altLang="fr-FR" dirty="0" smtClean="0"/>
          </a:p>
        </p:txBody>
      </p:sp>
      <p:sp>
        <p:nvSpPr>
          <p:cNvPr id="21508" name="Date Placeholder 3"/>
          <p:cNvSpPr>
            <a:spLocks noGrp="1"/>
          </p:cNvSpPr>
          <p:nvPr>
            <p:ph type="dt" sz="quarter" idx="10"/>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dirty="0" smtClean="0">
                <a:solidFill>
                  <a:schemeClr val="bg1"/>
                </a:solidFill>
              </a:rPr>
              <a:t>23/11/2016</a:t>
            </a:r>
            <a:endParaRPr lang="fr-BE" altLang="en-US" dirty="0" smtClean="0">
              <a:solidFill>
                <a:schemeClr val="bg1"/>
              </a:solidFill>
            </a:endParaRPr>
          </a:p>
        </p:txBody>
      </p:sp>
      <p:sp>
        <p:nvSpPr>
          <p:cNvPr id="21509" name="Slide Number Placeholder 4"/>
          <p:cNvSpPr>
            <a:spLocks noGrp="1"/>
          </p:cNvSpPr>
          <p:nvPr>
            <p:ph type="sldNum" sz="quarter" idx="12"/>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7149968C-FB00-46F3-8DBE-D146FC3B1853}" type="slidenum">
              <a:rPr lang="en-US" altLang="en-US" smtClean="0">
                <a:solidFill>
                  <a:schemeClr val="bg1"/>
                </a:solidFill>
              </a:rPr>
              <a:pPr/>
              <a:t>19</a:t>
            </a:fld>
            <a:endParaRPr lang="fr-BE" altLang="en-US" dirty="0" smtClean="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eaLnBrk="1" fontAlgn="auto" hangingPunct="1">
              <a:spcAft>
                <a:spcPts val="0"/>
              </a:spcAft>
              <a:defRPr/>
            </a:pPr>
            <a:r>
              <a:rPr lang="fr-BE" altLang="en-US" sz="3600" smtClean="0">
                <a:sym typeface="Arial" charset="0"/>
              </a:rPr>
              <a:t>Structure de l'exposé</a:t>
            </a:r>
            <a:endParaRPr lang="fr-BE" altLang="en-US" sz="3600" dirty="0">
              <a:sym typeface="Arial" charset="0"/>
            </a:endParaRPr>
          </a:p>
        </p:txBody>
      </p:sp>
      <p:sp>
        <p:nvSpPr>
          <p:cNvPr id="5123" name="Rectangle 3"/>
          <p:cNvSpPr>
            <a:spLocks noGrp="1" noChangeArrowheads="1"/>
          </p:cNvSpPr>
          <p:nvPr>
            <p:ph idx="1"/>
          </p:nvPr>
        </p:nvSpPr>
        <p:spPr/>
        <p:txBody>
          <a:bodyPr rtlCol="0">
            <a:normAutofit/>
          </a:bodyPr>
          <a:lstStyle/>
          <a:p>
            <a:pPr marL="182880" indent="-182880" eaLnBrk="1" fontAlgn="auto" hangingPunct="1">
              <a:spcAft>
                <a:spcPts val="0"/>
              </a:spcAft>
              <a:buFont typeface="Arial" pitchFamily="34" charset="0"/>
              <a:buChar char="•"/>
              <a:defRPr/>
            </a:pPr>
            <a:r>
              <a:rPr lang="fr-BE" altLang="en-US" smtClean="0">
                <a:sym typeface="Arial" charset="0"/>
              </a:rPr>
              <a:t>Introduction</a:t>
            </a:r>
          </a:p>
          <a:p>
            <a:pPr marL="182880" indent="-182880" eaLnBrk="1" fontAlgn="auto" hangingPunct="1">
              <a:spcAft>
                <a:spcPts val="0"/>
              </a:spcAft>
              <a:buFont typeface="Arial" pitchFamily="34" charset="0"/>
              <a:buChar char="•"/>
              <a:defRPr/>
            </a:pPr>
            <a:endParaRPr lang="fr-BE" altLang="en-US" smtClean="0">
              <a:sym typeface="Arial" charset="0"/>
            </a:endParaRPr>
          </a:p>
          <a:p>
            <a:pPr marL="182880" indent="-182880" eaLnBrk="1" fontAlgn="auto" hangingPunct="1">
              <a:spcAft>
                <a:spcPts val="0"/>
              </a:spcAft>
              <a:buFont typeface="Arial" pitchFamily="34" charset="0"/>
              <a:buChar char="•"/>
              <a:defRPr/>
            </a:pPr>
            <a:r>
              <a:rPr lang="fr-BE" altLang="en-US" smtClean="0">
                <a:sym typeface="Arial" charset="0"/>
              </a:rPr>
              <a:t>L’eSanté, en pratique</a:t>
            </a:r>
          </a:p>
          <a:p>
            <a:pPr marL="182880" indent="-182880" eaLnBrk="1" fontAlgn="auto" hangingPunct="1">
              <a:spcAft>
                <a:spcPts val="0"/>
              </a:spcAft>
              <a:buFont typeface="Arial" pitchFamily="34" charset="0"/>
              <a:buChar char="•"/>
              <a:defRPr/>
            </a:pPr>
            <a:endParaRPr lang="fr-BE" altLang="en-US" smtClean="0">
              <a:sym typeface="Arial" charset="0"/>
            </a:endParaRPr>
          </a:p>
          <a:p>
            <a:pPr marL="182880" indent="-182880" eaLnBrk="1" fontAlgn="auto" hangingPunct="1">
              <a:spcAft>
                <a:spcPts val="0"/>
              </a:spcAft>
              <a:buFont typeface="Arial" pitchFamily="34" charset="0"/>
              <a:buChar char="•"/>
              <a:defRPr/>
            </a:pPr>
            <a:r>
              <a:rPr lang="fr-BE" altLang="en-US" smtClean="0">
                <a:sym typeface="Arial" charset="0"/>
              </a:rPr>
              <a:t>Roadmap</a:t>
            </a:r>
            <a:r>
              <a:rPr lang="fr-BE" smtClean="0"/>
              <a:t> </a:t>
            </a:r>
            <a:r>
              <a:rPr lang="fr-BE" altLang="en-US" smtClean="0">
                <a:solidFill>
                  <a:srgbClr val="3E6E5A"/>
                </a:solidFill>
                <a:sym typeface="Arial" charset="0"/>
              </a:rPr>
              <a:t>eSanté</a:t>
            </a:r>
            <a:r>
              <a:rPr lang="fr-BE" altLang="en-US" smtClean="0">
                <a:sym typeface="Arial" charset="0"/>
              </a:rPr>
              <a:t> 2.0</a:t>
            </a:r>
          </a:p>
          <a:p>
            <a:pPr lvl="1" indent="-182880" eaLnBrk="1" fontAlgn="auto" hangingPunct="1">
              <a:spcAft>
                <a:spcPts val="0"/>
              </a:spcAft>
              <a:buFont typeface="Arial" pitchFamily="34" charset="0"/>
              <a:buChar char="•"/>
              <a:defRPr/>
            </a:pPr>
            <a:r>
              <a:rPr lang="fr-BE" altLang="en-US" smtClean="0">
                <a:sym typeface="Arial" charset="0"/>
              </a:rPr>
              <a:t>aperçu général</a:t>
            </a:r>
          </a:p>
          <a:p>
            <a:pPr lvl="1" indent="-182880" eaLnBrk="1" fontAlgn="auto" hangingPunct="1">
              <a:spcAft>
                <a:spcPts val="0"/>
              </a:spcAft>
              <a:buFont typeface="Arial" pitchFamily="34" charset="0"/>
              <a:buChar char="•"/>
              <a:defRPr/>
            </a:pPr>
            <a:r>
              <a:rPr lang="fr-BE" altLang="en-US" smtClean="0">
                <a:sym typeface="Arial" charset="0"/>
              </a:rPr>
              <a:t>accent sur quelques points d'action</a:t>
            </a:r>
          </a:p>
          <a:p>
            <a:pPr indent="-182880" eaLnBrk="1" fontAlgn="auto" hangingPunct="1">
              <a:spcAft>
                <a:spcPts val="0"/>
              </a:spcAft>
              <a:buFont typeface="Arial" pitchFamily="34" charset="0"/>
              <a:buChar char="•"/>
              <a:defRPr/>
            </a:pPr>
            <a:endParaRPr lang="fr-BE" altLang="en-US" smtClean="0">
              <a:sym typeface="Arial" charset="0"/>
            </a:endParaRPr>
          </a:p>
          <a:p>
            <a:pPr indent="-182880" eaLnBrk="1" fontAlgn="auto" hangingPunct="1">
              <a:spcAft>
                <a:spcPts val="0"/>
              </a:spcAft>
              <a:buFont typeface="Arial" pitchFamily="34" charset="0"/>
              <a:buChar char="•"/>
              <a:defRPr/>
            </a:pPr>
            <a:r>
              <a:rPr lang="fr-BE" altLang="en-US" smtClean="0">
                <a:sym typeface="Arial" charset="0"/>
              </a:rPr>
              <a:t>Quelques leviers pour une utilisation rationnelle des TIC dans les hôpitaux en termes de coûts</a:t>
            </a:r>
          </a:p>
          <a:p>
            <a:pPr marL="182880" indent="-182880" eaLnBrk="1" fontAlgn="auto" hangingPunct="1">
              <a:spcAft>
                <a:spcPts val="0"/>
              </a:spcAft>
              <a:buFont typeface="Arial" pitchFamily="34" charset="0"/>
              <a:buChar char="•"/>
              <a:defRPr/>
            </a:pPr>
            <a:endParaRPr lang="fr-BE" altLang="en-US" smtClean="0">
              <a:sym typeface="Arial" charset="0"/>
            </a:endParaRPr>
          </a:p>
          <a:p>
            <a:pPr marL="182880" indent="-182880" eaLnBrk="1" fontAlgn="auto" hangingPunct="1">
              <a:spcAft>
                <a:spcPts val="0"/>
              </a:spcAft>
              <a:buFont typeface="Arial" pitchFamily="34" charset="0"/>
              <a:buChar char="•"/>
              <a:defRPr/>
            </a:pPr>
            <a:r>
              <a:rPr lang="fr-BE" altLang="en-US" smtClean="0">
                <a:sym typeface="Arial" charset="0"/>
              </a:rPr>
              <a:t>Le rôle de la Plate-forme</a:t>
            </a:r>
            <a:r>
              <a:rPr lang="fr-BE" smtClean="0"/>
              <a:t> </a:t>
            </a:r>
            <a:r>
              <a:rPr lang="fr-BE" altLang="en-US" smtClean="0">
                <a:solidFill>
                  <a:srgbClr val="3E6E5A"/>
                </a:solidFill>
                <a:sym typeface="Arial" charset="0"/>
              </a:rPr>
              <a:t>eHealth</a:t>
            </a:r>
            <a:endParaRPr lang="fr-BE" altLang="en-US" smtClean="0">
              <a:sym typeface="Arial" charset="0"/>
            </a:endParaRPr>
          </a:p>
          <a:p>
            <a:pPr marL="182880" indent="-182880" eaLnBrk="1" fontAlgn="auto" hangingPunct="1">
              <a:spcAft>
                <a:spcPts val="0"/>
              </a:spcAft>
              <a:buFont typeface="Arial" pitchFamily="34" charset="0"/>
              <a:buChar char="•"/>
              <a:defRPr/>
            </a:pPr>
            <a:endParaRPr lang="fr-BE" altLang="en-US" dirty="0" smtClean="0">
              <a:sym typeface="Arial" charset="0"/>
            </a:endParaRPr>
          </a:p>
        </p:txBody>
      </p:sp>
      <p:sp>
        <p:nvSpPr>
          <p:cNvPr id="6148"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23/11/2016</a:t>
            </a:r>
            <a:endParaRPr lang="fr-BE" altLang="en-US" dirty="0" smtClean="0">
              <a:solidFill>
                <a:srgbClr val="FFFFFF"/>
              </a:solidFill>
            </a:endParaRPr>
          </a:p>
        </p:txBody>
      </p:sp>
      <p:sp>
        <p:nvSpPr>
          <p:cNvPr id="6149"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523CA85A-9D56-4122-ADB4-E01A3A9A558D}" type="slidenum">
              <a:rPr lang="en-US" altLang="en-US" smtClean="0">
                <a:solidFill>
                  <a:srgbClr val="FFFFFF"/>
                </a:solidFill>
              </a:rPr>
              <a:pPr fontAlgn="base">
                <a:spcBef>
                  <a:spcPct val="0"/>
                </a:spcBef>
                <a:spcAft>
                  <a:spcPct val="0"/>
                </a:spcAft>
                <a:defRPr/>
              </a:pPr>
              <a:t>2</a:t>
            </a:fld>
            <a:endParaRPr lang="fr-BE" altLang="en-US" smtClean="0">
              <a:solidFill>
                <a:srgbClr val="FFFF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fr-BE" dirty="0" err="1" smtClean="0"/>
              <a:t>Roadmap</a:t>
            </a:r>
            <a:r>
              <a:rPr lang="fr-BE" dirty="0" smtClean="0"/>
              <a:t> 2.0: patients en 2019</a:t>
            </a:r>
          </a:p>
        </p:txBody>
      </p:sp>
      <p:sp>
        <p:nvSpPr>
          <p:cNvPr id="3" name="Content Placeholder 2"/>
          <p:cNvSpPr>
            <a:spLocks noGrp="1"/>
          </p:cNvSpPr>
          <p:nvPr>
            <p:ph idx="1"/>
          </p:nvPr>
        </p:nvSpPr>
        <p:spPr/>
        <p:txBody>
          <a:bodyPr rtlCol="0">
            <a:normAutofit/>
          </a:bodyPr>
          <a:lstStyle/>
          <a:p>
            <a:pPr marL="182880" indent="-182880" eaLnBrk="1" fontAlgn="auto" hangingPunct="1">
              <a:spcAft>
                <a:spcPts val="0"/>
              </a:spcAft>
              <a:buFont typeface="Arial" pitchFamily="34" charset="0"/>
              <a:buChar char="•"/>
              <a:defRPr/>
            </a:pPr>
            <a:r>
              <a:rPr lang="fr-BE" sz="2000" dirty="0" smtClean="0"/>
              <a:t>Le patient pourra lui-même ajouter des informations, via la plate-forme consolidée, dans le coffre-fort sécurisé, via le hub ou dans un </a:t>
            </a:r>
            <a:r>
              <a:rPr lang="fr-BE" sz="2000" dirty="0" err="1" smtClean="0"/>
              <a:t>cloud</a:t>
            </a:r>
            <a:r>
              <a:rPr lang="fr-BE" sz="2000" dirty="0" smtClean="0"/>
              <a:t> sécurisé</a:t>
            </a:r>
          </a:p>
          <a:p>
            <a:pPr marL="182880" indent="-182880" eaLnBrk="1" fontAlgn="auto" hangingPunct="1">
              <a:spcAft>
                <a:spcPts val="0"/>
              </a:spcAft>
              <a:buFont typeface="Arial" pitchFamily="34" charset="0"/>
              <a:buChar char="•"/>
              <a:defRPr/>
            </a:pPr>
            <a:endParaRPr lang="fr-BE" sz="2000" dirty="0" smtClean="0"/>
          </a:p>
          <a:p>
            <a:pPr marL="182880" indent="-182880" eaLnBrk="1" fontAlgn="auto" hangingPunct="1">
              <a:spcAft>
                <a:spcPts val="0"/>
              </a:spcAft>
              <a:buFont typeface="Arial" pitchFamily="34" charset="0"/>
              <a:buChar char="•"/>
              <a:defRPr/>
            </a:pPr>
            <a:r>
              <a:rPr lang="fr-BE" sz="2000" dirty="0" smtClean="0"/>
              <a:t>L'ensemble des informations présentes dans les hubs, les </a:t>
            </a:r>
            <a:r>
              <a:rPr lang="fr-BE" sz="2000" dirty="0" err="1" smtClean="0"/>
              <a:t>coffres-forts</a:t>
            </a:r>
            <a:r>
              <a:rPr lang="fr-BE" sz="2000" dirty="0" smtClean="0"/>
              <a:t>, la plateforme de consolidation, et éventuellement le </a:t>
            </a:r>
            <a:r>
              <a:rPr lang="fr-BE" sz="2000" dirty="0" err="1" smtClean="0"/>
              <a:t>cloud</a:t>
            </a:r>
            <a:r>
              <a:rPr lang="fr-BE" sz="2000" dirty="0" smtClean="0"/>
              <a:t> sécurisé constituent le PHR (</a:t>
            </a:r>
            <a:r>
              <a:rPr lang="fr-BE" sz="2000" dirty="0" err="1" smtClean="0"/>
              <a:t>Personal</a:t>
            </a:r>
            <a:r>
              <a:rPr lang="fr-BE" sz="2000" dirty="0" smtClean="0"/>
              <a:t> </a:t>
            </a:r>
            <a:r>
              <a:rPr lang="fr-BE" sz="2000" dirty="0" err="1" smtClean="0"/>
              <a:t>Health</a:t>
            </a:r>
            <a:r>
              <a:rPr lang="fr-BE" sz="2000" dirty="0" smtClean="0"/>
              <a:t> Record) du patient</a:t>
            </a:r>
          </a:p>
          <a:p>
            <a:pPr marL="182880" indent="-182880" eaLnBrk="1" fontAlgn="auto" hangingPunct="1">
              <a:spcAft>
                <a:spcPts val="0"/>
              </a:spcAft>
              <a:buFont typeface="Arial" pitchFamily="34" charset="0"/>
              <a:buChar char="•"/>
              <a:defRPr/>
            </a:pPr>
            <a:endParaRPr lang="fr-BE" sz="2000" dirty="0" smtClean="0"/>
          </a:p>
          <a:p>
            <a:pPr marL="182880" indent="-182880" eaLnBrk="1" fontAlgn="auto" hangingPunct="1">
              <a:spcAft>
                <a:spcPts val="0"/>
              </a:spcAft>
              <a:buFont typeface="Arial" pitchFamily="34" charset="0"/>
              <a:buChar char="•"/>
              <a:defRPr/>
            </a:pPr>
            <a:r>
              <a:rPr lang="fr-BE" sz="2000" dirty="0" smtClean="0"/>
              <a:t>Via la plate-forme consolidée seront aussi mises à la disposition d’autres informations pertinentes provenant des mutualités, de la Banque Carrefour de la sécurité sociale et d’autres sources pertinentes telles que les déclarations de volonté du patient en matière de don d’organe ou d’euthanasie</a:t>
            </a:r>
          </a:p>
        </p:txBody>
      </p:sp>
      <p:sp>
        <p:nvSpPr>
          <p:cNvPr id="22532"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22533"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ADD3E498-ED51-4F9F-B2D4-23B13FFA3EBF}" type="slidenum">
              <a:rPr lang="en-US" altLang="en-US" smtClean="0">
                <a:solidFill>
                  <a:srgbClr val="FFFFFF"/>
                </a:solidFill>
              </a:rPr>
              <a:pPr fontAlgn="base">
                <a:spcBef>
                  <a:spcPct val="0"/>
                </a:spcBef>
                <a:spcAft>
                  <a:spcPct val="0"/>
                </a:spcAft>
                <a:defRPr/>
              </a:pPr>
              <a:t>20</a:t>
            </a:fld>
            <a:endParaRPr lang="fr-BE" altLang="en-US" smtClean="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fr-BE" dirty="0" smtClean="0"/>
              <a:t>Roadmap 2.0: patients en 2019</a:t>
            </a:r>
          </a:p>
        </p:txBody>
      </p:sp>
      <p:sp>
        <p:nvSpPr>
          <p:cNvPr id="23555" name="Content Placeholder 2"/>
          <p:cNvSpPr>
            <a:spLocks noGrp="1"/>
          </p:cNvSpPr>
          <p:nvPr>
            <p:ph idx="1"/>
          </p:nvPr>
        </p:nvSpPr>
        <p:spPr/>
        <p:txBody>
          <a:bodyPr/>
          <a:lstStyle/>
          <a:p>
            <a:pPr marL="182880" indent="-182880" eaLnBrk="1" fontAlgn="auto" hangingPunct="1">
              <a:spcAft>
                <a:spcPts val="0"/>
              </a:spcAft>
              <a:buFont typeface="Arial" pitchFamily="34" charset="0"/>
              <a:buChar char="•"/>
              <a:defRPr/>
            </a:pPr>
            <a:r>
              <a:rPr lang="fr-BE" sz="2000" dirty="0" smtClean="0"/>
              <a:t>Le patient aura accès à son PHR par divers canaux, par ex. au moyen d'une appli préinstallée sur son smartphone. Le patient est ainsi informé de son état de santé réel et peut jouer un rôle majeur dans le cadre de son traitement</a:t>
            </a:r>
          </a:p>
          <a:p>
            <a:pPr marL="182880" indent="-182880" eaLnBrk="1" fontAlgn="auto" hangingPunct="1">
              <a:spcAft>
                <a:spcPts val="0"/>
              </a:spcAft>
              <a:buFont typeface="Arial" pitchFamily="34" charset="0"/>
              <a:buChar char="•"/>
              <a:defRPr/>
            </a:pPr>
            <a:endParaRPr lang="fr-BE" altLang="en-US" sz="2000" dirty="0"/>
          </a:p>
          <a:p>
            <a:pPr marL="182880" indent="-182880" eaLnBrk="1" fontAlgn="auto" hangingPunct="1">
              <a:spcAft>
                <a:spcPts val="0"/>
              </a:spcAft>
              <a:buFont typeface="Arial" pitchFamily="34" charset="0"/>
              <a:buChar char="•"/>
              <a:defRPr/>
            </a:pPr>
            <a:r>
              <a:rPr lang="fr-BE" altLang="en-US" sz="2000" dirty="0"/>
              <a:t>Le patient ne recevra en principe plus d'attestation papier (sauf demandes exceptionnelles). L'attestation des soins dispensés sera transmise par le médecin par la voie électronique à la mutualité, la prescription de médicaments sera disponible dans le schéma de médication, la preuve d'incapacité de travail sera envoyée sous format électronique à l'employeur, le patient recevra l'accusé de réception dans sa boîte aux lettres électronique, ...</a:t>
            </a:r>
          </a:p>
          <a:p>
            <a:pPr marL="182880" indent="-182880" eaLnBrk="1" fontAlgn="auto" hangingPunct="1">
              <a:spcAft>
                <a:spcPts val="0"/>
              </a:spcAft>
              <a:buFont typeface="Arial" pitchFamily="34" charset="0"/>
              <a:buChar char="•"/>
              <a:defRPr/>
            </a:pPr>
            <a:endParaRPr lang="fr-BE" altLang="en-US" sz="2000" dirty="0" smtClean="0"/>
          </a:p>
          <a:p>
            <a:pPr eaLnBrk="1" hangingPunct="1">
              <a:buFont typeface="Arial" pitchFamily="34" charset="0"/>
              <a:buChar char="•"/>
              <a:defRPr/>
            </a:pPr>
            <a:endParaRPr lang="fr-BE" altLang="en-US" sz="2000" dirty="0" smtClean="0"/>
          </a:p>
        </p:txBody>
      </p:sp>
      <p:sp>
        <p:nvSpPr>
          <p:cNvPr id="23556"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23557"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69CE3714-CF7A-4BF5-B79D-4DC49E9EC337}" type="slidenum">
              <a:rPr lang="en-US" altLang="en-US" smtClean="0">
                <a:solidFill>
                  <a:srgbClr val="FFFFFF"/>
                </a:solidFill>
              </a:rPr>
              <a:pPr fontAlgn="base">
                <a:spcBef>
                  <a:spcPct val="0"/>
                </a:spcBef>
                <a:spcAft>
                  <a:spcPct val="0"/>
                </a:spcAft>
                <a:defRPr/>
              </a:pPr>
              <a:t>21</a:t>
            </a:fld>
            <a:endParaRPr lang="fr-BE" altLang="en-US" smtClean="0">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fr-BE" dirty="0" smtClean="0"/>
              <a:t>Roadmap 2.0: patients en 2019</a:t>
            </a:r>
            <a:endParaRPr lang="fr-BE" dirty="0"/>
          </a:p>
        </p:txBody>
      </p:sp>
      <p:sp>
        <p:nvSpPr>
          <p:cNvPr id="3" name="Content Placeholder 2"/>
          <p:cNvSpPr>
            <a:spLocks noGrp="1"/>
          </p:cNvSpPr>
          <p:nvPr>
            <p:ph idx="1"/>
          </p:nvPr>
        </p:nvSpPr>
        <p:spPr/>
        <p:txBody>
          <a:bodyPr/>
          <a:lstStyle/>
          <a:p>
            <a:pPr eaLnBrk="1" hangingPunct="1">
              <a:buFont typeface="Wingdings" pitchFamily="2" charset="2"/>
              <a:buChar char="v"/>
              <a:defRPr/>
            </a:pPr>
            <a:r>
              <a:rPr lang="fr-BE" altLang="en-US" sz="2000" dirty="0" smtClean="0"/>
              <a:t>Condition préalable pour ce qui précède: le patient doit avoir donné son consentement éclairé</a:t>
            </a:r>
          </a:p>
          <a:p>
            <a:pPr eaLnBrk="1" hangingPunct="1">
              <a:buFont typeface="Arial" panose="020B0604020202020204" pitchFamily="34" charset="0"/>
              <a:buChar char="•"/>
              <a:defRPr/>
            </a:pPr>
            <a:endParaRPr lang="fr-BE" altLang="en-US" sz="2000" dirty="0"/>
          </a:p>
        </p:txBody>
      </p:sp>
      <p:sp>
        <p:nvSpPr>
          <p:cNvPr id="4" name="Date Placeholder 3"/>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0CF74708-105E-4762-A47A-477A798D62E5}" type="slidenum">
              <a:rPr lang="en-US" smtClean="0"/>
              <a:pPr>
                <a:defRPr/>
              </a:pPr>
              <a:t>22</a:t>
            </a:fld>
            <a:endParaRPr lang="fr-B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Action 1 : DMG = DMI =&gt; Sumehr</a:t>
            </a:r>
            <a:endParaRPr lang="fr-BE" dirty="0"/>
          </a:p>
        </p:txBody>
      </p:sp>
      <p:sp>
        <p:nvSpPr>
          <p:cNvPr id="4099" name="Rectangle 3"/>
          <p:cNvSpPr>
            <a:spLocks noGrp="1" noChangeArrowheads="1"/>
          </p:cNvSpPr>
          <p:nvPr>
            <p:ph idx="1"/>
          </p:nvPr>
        </p:nvSpPr>
        <p:spPr/>
        <p:txBody>
          <a:bodyPr/>
          <a:lstStyle/>
          <a:p>
            <a:r>
              <a:rPr lang="fr-BE" sz="2000" dirty="0" smtClean="0"/>
              <a:t>Afin d’assurer la qualité des soins et d’informer correctement le patient, le généraliste enregistre les données médicales dans un DMI (dossier médical informatisé)</a:t>
            </a:r>
          </a:p>
          <a:p>
            <a:r>
              <a:rPr lang="fr-BE" sz="2000" dirty="0" smtClean="0"/>
              <a:t>Le DMI est la source authentique pour le partage d’informations par le médecin généraliste</a:t>
            </a:r>
          </a:p>
          <a:p>
            <a:r>
              <a:rPr lang="fr-BE" sz="2000" dirty="0" smtClean="0"/>
              <a:t>Le </a:t>
            </a:r>
            <a:r>
              <a:rPr lang="fr-BE" sz="2000" dirty="0" err="1" smtClean="0"/>
              <a:t>Sumehr</a:t>
            </a:r>
            <a:r>
              <a:rPr lang="fr-BE" sz="2000" dirty="0" smtClean="0"/>
              <a:t> (</a:t>
            </a:r>
            <a:r>
              <a:rPr lang="fr-BE" sz="2000" dirty="0" err="1" smtClean="0"/>
              <a:t>SUMmarized</a:t>
            </a:r>
            <a:r>
              <a:rPr lang="fr-BE" sz="2000" dirty="0" smtClean="0"/>
              <a:t> </a:t>
            </a:r>
            <a:r>
              <a:rPr lang="fr-BE" sz="2000" dirty="0" err="1" smtClean="0"/>
              <a:t>Electronic</a:t>
            </a:r>
            <a:r>
              <a:rPr lang="fr-BE" sz="2000" dirty="0" smtClean="0"/>
              <a:t> </a:t>
            </a:r>
            <a:r>
              <a:rPr lang="fr-BE" sz="2000" dirty="0" err="1" smtClean="0"/>
              <a:t>Health</a:t>
            </a:r>
            <a:r>
              <a:rPr lang="fr-BE" sz="2000" dirty="0" smtClean="0"/>
              <a:t> Record) est un résumé succinct du DMI sous forme structurée et codée</a:t>
            </a:r>
          </a:p>
          <a:p>
            <a:r>
              <a:rPr lang="fr-BE" sz="2000" dirty="0" smtClean="0"/>
              <a:t>Tout patient, s’il le souhaite, a droit à un </a:t>
            </a:r>
            <a:r>
              <a:rPr lang="fr-BE" sz="2000" dirty="0" err="1" smtClean="0"/>
              <a:t>Sumehr</a:t>
            </a:r>
            <a:endParaRPr lang="fr-BE" sz="2000" dirty="0" smtClean="0"/>
          </a:p>
          <a:p>
            <a:r>
              <a:rPr lang="fr-BE" sz="2000" dirty="0" smtClean="0"/>
              <a:t>Les informations présentes dans le </a:t>
            </a:r>
            <a:r>
              <a:rPr lang="fr-BE" sz="2000" dirty="0" err="1" smtClean="0"/>
              <a:t>Sumehr</a:t>
            </a:r>
            <a:r>
              <a:rPr lang="fr-BE" sz="2000" dirty="0" smtClean="0"/>
              <a:t> sont accessibles pour tout médecin ayant une relation thérapeutique avec le patient, moyennant le consentement du patient, ainsi que pour le patient lui-même</a:t>
            </a:r>
          </a:p>
          <a:p>
            <a:r>
              <a:rPr lang="fr-BE" sz="2000" dirty="0" smtClean="0"/>
              <a:t>Emploi du </a:t>
            </a:r>
            <a:r>
              <a:rPr lang="fr-BE" sz="2000" dirty="0" err="1" smtClean="0"/>
              <a:t>Sumehr</a:t>
            </a:r>
            <a:r>
              <a:rPr lang="fr-BE" sz="2000" dirty="0" smtClean="0"/>
              <a:t> en priorité dans les postes de garde des médecins généralistes et dans les services des urgences</a:t>
            </a:r>
          </a:p>
        </p:txBody>
      </p:sp>
      <p:sp>
        <p:nvSpPr>
          <p:cNvPr id="24580" name="Date Placeholder 2"/>
          <p:cNvSpPr>
            <a:spLocks noGrp="1"/>
          </p:cNvSpPr>
          <p:nvPr>
            <p:ph type="dt" sz="half" idx="10"/>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dirty="0" smtClean="0">
                <a:solidFill>
                  <a:schemeClr val="bg1"/>
                </a:solidFill>
              </a:rPr>
              <a:t>23/11/2016</a:t>
            </a:r>
            <a:endParaRPr lang="fr-BE" altLang="en-US" dirty="0">
              <a:solidFill>
                <a:schemeClr val="bg1"/>
              </a:solidFill>
            </a:endParaRPr>
          </a:p>
        </p:txBody>
      </p:sp>
      <p:sp>
        <p:nvSpPr>
          <p:cNvPr id="24581" name="Slide Number Placeholder 3"/>
          <p:cNvSpPr>
            <a:spLocks noGrp="1"/>
          </p:cNvSpPr>
          <p:nvPr>
            <p:ph type="sldNum" sz="quarter" idx="12"/>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160B570D-EE40-41E4-ADF4-2D6B0788BD21}" type="slidenum">
              <a:rPr lang="en-US" altLang="en-US" smtClean="0">
                <a:solidFill>
                  <a:schemeClr val="bg1"/>
                </a:solidFill>
              </a:rPr>
              <a:pPr/>
              <a:t>23</a:t>
            </a:fld>
            <a:endParaRPr lang="fr-BE" altLang="en-US" dirty="0" smtClean="0">
              <a:solidFill>
                <a:schemeClr val="bg1"/>
              </a:solidFill>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fr-BE" sz="3600" dirty="0" smtClean="0"/>
              <a:t>Action 1 : DMG = DMI =&gt; </a:t>
            </a:r>
            <a:r>
              <a:rPr lang="fr-BE" sz="3600" dirty="0" err="1" smtClean="0"/>
              <a:t>Sumehr</a:t>
            </a:r>
            <a:endParaRPr lang="fr-BE" sz="3600" dirty="0"/>
          </a:p>
        </p:txBody>
      </p:sp>
      <p:sp>
        <p:nvSpPr>
          <p:cNvPr id="28675" name="Rectangle 3"/>
          <p:cNvSpPr>
            <a:spLocks noGrp="1" noChangeArrowheads="1"/>
          </p:cNvSpPr>
          <p:nvPr>
            <p:ph idx="1"/>
          </p:nvPr>
        </p:nvSpPr>
        <p:spPr/>
        <p:txBody>
          <a:bodyPr/>
          <a:lstStyle/>
          <a:p>
            <a:pPr eaLnBrk="1" hangingPunct="1"/>
            <a:r>
              <a:rPr lang="fr-BE" altLang="en-US" dirty="0" smtClean="0"/>
              <a:t>Objectifs 2019</a:t>
            </a:r>
          </a:p>
          <a:p>
            <a:pPr lvl="1" eaLnBrk="1" hangingPunct="1"/>
            <a:r>
              <a:rPr lang="fr-BE" altLang="en-US" dirty="0" smtClean="0"/>
              <a:t>pour 100 % des médecins généralistes </a:t>
            </a:r>
          </a:p>
          <a:p>
            <a:pPr lvl="2" eaLnBrk="1" hangingPunct="1"/>
            <a:r>
              <a:rPr lang="fr-BE" altLang="en-US" dirty="0" smtClean="0"/>
              <a:t>un DMI pour chaque patient</a:t>
            </a:r>
          </a:p>
          <a:p>
            <a:pPr lvl="2" eaLnBrk="1" hangingPunct="1"/>
            <a:r>
              <a:rPr lang="fr-BE" altLang="en-US" dirty="0" smtClean="0"/>
              <a:t>publication et mise à jour des </a:t>
            </a:r>
            <a:r>
              <a:rPr lang="fr-BE" altLang="en-US" dirty="0" err="1" smtClean="0"/>
              <a:t>SumEHR</a:t>
            </a:r>
            <a:r>
              <a:rPr lang="fr-BE" altLang="en-US" dirty="0" smtClean="0"/>
              <a:t> dans un ‘coffre-fort’ sécurisé</a:t>
            </a:r>
          </a:p>
          <a:p>
            <a:pPr lvl="2" eaLnBrk="1" hangingPunct="1"/>
            <a:endParaRPr lang="fr-BE" altLang="en-US" dirty="0" smtClean="0"/>
          </a:p>
          <a:p>
            <a:pPr lvl="1" eaLnBrk="1" hangingPunct="1"/>
            <a:r>
              <a:rPr lang="fr-BE" altLang="en-US" dirty="0" smtClean="0"/>
              <a:t>pour tous les autres prestataires de soins</a:t>
            </a:r>
          </a:p>
          <a:p>
            <a:pPr lvl="2" eaLnBrk="1" hangingPunct="1"/>
            <a:r>
              <a:rPr lang="fr-BE" altLang="en-US" dirty="0" smtClean="0"/>
              <a:t>définition du DMI</a:t>
            </a:r>
          </a:p>
          <a:p>
            <a:pPr lvl="2" eaLnBrk="1" hangingPunct="1"/>
            <a:r>
              <a:rPr lang="fr-BE" altLang="en-US" dirty="0" smtClean="0"/>
              <a:t>publication et mise à jour de certaines informations dans les ‘</a:t>
            </a:r>
            <a:r>
              <a:rPr lang="fr-BE" altLang="en-US" dirty="0" err="1" smtClean="0"/>
              <a:t>coffres-forts</a:t>
            </a:r>
            <a:r>
              <a:rPr lang="fr-BE" altLang="en-US" dirty="0" smtClean="0"/>
              <a:t>’ sécurisés</a:t>
            </a:r>
          </a:p>
          <a:p>
            <a:pPr eaLnBrk="1" hangingPunct="1"/>
            <a:endParaRPr lang="fr-BE" altLang="en-US" dirty="0" smtClean="0"/>
          </a:p>
          <a:p>
            <a:pPr eaLnBrk="1" hangingPunct="1"/>
            <a:r>
              <a:rPr lang="fr-BE" altLang="en-US" dirty="0" smtClean="0"/>
              <a:t>Organisation responsable : </a:t>
            </a:r>
            <a:r>
              <a:rPr lang="fr-BE" dirty="0" smtClean="0"/>
              <a:t>INAMI et Plate-forme </a:t>
            </a:r>
            <a:r>
              <a:rPr lang="fr-BE" altLang="en-US" dirty="0" err="1" smtClean="0">
                <a:solidFill>
                  <a:srgbClr val="3E6E5A"/>
                </a:solidFill>
              </a:rPr>
              <a:t>eHealth</a:t>
            </a:r>
            <a:r>
              <a:rPr lang="fr-BE" altLang="en-US" dirty="0" smtClean="0"/>
              <a:t> </a:t>
            </a:r>
          </a:p>
          <a:p>
            <a:pPr lvl="1" eaLnBrk="1" hangingPunct="1"/>
            <a:endParaRPr lang="fr-BE" altLang="en-US" dirty="0" smtClean="0"/>
          </a:p>
          <a:p>
            <a:pPr lvl="1" eaLnBrk="1" hangingPunct="1"/>
            <a:endParaRPr lang="fr-BE" altLang="en-US" dirty="0" smtClean="0"/>
          </a:p>
          <a:p>
            <a:pPr lvl="1" eaLnBrk="1" hangingPunct="1"/>
            <a:endParaRPr lang="fr-BE" altLang="en-US" dirty="0" smtClean="0"/>
          </a:p>
          <a:p>
            <a:pPr eaLnBrk="1" hangingPunct="1"/>
            <a:endParaRPr lang="fr-BE" altLang="en-US" dirty="0" smtClean="0"/>
          </a:p>
          <a:p>
            <a:pPr eaLnBrk="1" hangingPunct="1"/>
            <a:endParaRPr lang="fr-BE" altLang="en-US" dirty="0" smtClean="0"/>
          </a:p>
          <a:p>
            <a:pPr eaLnBrk="1" hangingPunct="1"/>
            <a:endParaRPr lang="fr-BE" altLang="en-US" dirty="0" smtClean="0"/>
          </a:p>
          <a:p>
            <a:pPr eaLnBrk="1" hangingPunct="1"/>
            <a:endParaRPr lang="fr-BE" altLang="en-US" dirty="0" smtClean="0"/>
          </a:p>
          <a:p>
            <a:pPr lvl="1" eaLnBrk="1" hangingPunct="1"/>
            <a:endParaRPr lang="fr-BE" altLang="en-US" dirty="0" smtClean="0"/>
          </a:p>
          <a:p>
            <a:pPr eaLnBrk="1" hangingPunct="1"/>
            <a:endParaRPr lang="fr-BE" altLang="en-US" dirty="0" smtClean="0"/>
          </a:p>
        </p:txBody>
      </p:sp>
      <p:sp>
        <p:nvSpPr>
          <p:cNvPr id="26628"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26629"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A63B88C-E3B4-421D-8A5F-BFC348FF0923}" type="slidenum">
              <a:rPr lang="en-US" altLang="en-US" smtClean="0">
                <a:solidFill>
                  <a:srgbClr val="FFFFFF"/>
                </a:solidFill>
              </a:rPr>
              <a:pPr fontAlgn="base">
                <a:spcBef>
                  <a:spcPct val="0"/>
                </a:spcBef>
                <a:spcAft>
                  <a:spcPct val="0"/>
                </a:spcAft>
                <a:defRPr/>
              </a:pPr>
              <a:t>24</a:t>
            </a:fld>
            <a:endParaRPr lang="fr-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Action 5 : Hubs &amp; </a:t>
            </a:r>
            <a:r>
              <a:rPr lang="fr-BE" dirty="0" err="1" smtClean="0"/>
              <a:t>Metahub</a:t>
            </a:r>
            <a:endParaRPr lang="fr-BE" dirty="0"/>
          </a:p>
        </p:txBody>
      </p:sp>
      <p:sp>
        <p:nvSpPr>
          <p:cNvPr id="4099" name="Rectangle 3"/>
          <p:cNvSpPr>
            <a:spLocks noGrp="1" noChangeArrowheads="1"/>
          </p:cNvSpPr>
          <p:nvPr>
            <p:ph idx="1"/>
          </p:nvPr>
        </p:nvSpPr>
        <p:spPr/>
        <p:txBody>
          <a:bodyPr/>
          <a:lstStyle/>
          <a:p>
            <a:r>
              <a:rPr lang="fr-BE" smtClean="0"/>
              <a:t>Système Hubs &amp; Metahubs = système d’échange de données médicales entre prestataires de soins</a:t>
            </a:r>
          </a:p>
          <a:p>
            <a:pPr lvl="1"/>
            <a:r>
              <a:rPr lang="fr-BE" smtClean="0"/>
              <a:t>rapports de consultation et d'intervention chirurgicale</a:t>
            </a:r>
          </a:p>
          <a:p>
            <a:pPr lvl="1"/>
            <a:r>
              <a:rPr lang="fr-BE" smtClean="0"/>
              <a:t>lettres de sortie</a:t>
            </a:r>
          </a:p>
          <a:p>
            <a:pPr lvl="1"/>
            <a:r>
              <a:rPr lang="fr-BE" smtClean="0"/>
              <a:t>protocoles d'imagerie médicale et résultats d'examens de laboratoire</a:t>
            </a:r>
          </a:p>
          <a:p>
            <a:pPr lvl="1"/>
            <a:r>
              <a:rPr lang="fr-BE" smtClean="0"/>
              <a:t>SumEHR, schémas de médication, ... dans les coffres-forts de santé</a:t>
            </a:r>
          </a:p>
          <a:p>
            <a:pPr lvl="1"/>
            <a:r>
              <a:rPr lang="fr-BE" smtClean="0"/>
              <a:t>...</a:t>
            </a:r>
          </a:p>
          <a:p>
            <a:endParaRPr lang="fr-BE" dirty="0" smtClean="0"/>
          </a:p>
        </p:txBody>
      </p:sp>
      <p:sp>
        <p:nvSpPr>
          <p:cNvPr id="27652" name="Date Placeholder 2"/>
          <p:cNvSpPr>
            <a:spLocks noGrp="1"/>
          </p:cNvSpPr>
          <p:nvPr>
            <p:ph type="dt" sz="quarter" idx="10"/>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dirty="0" smtClean="0">
                <a:solidFill>
                  <a:schemeClr val="bg1"/>
                </a:solidFill>
              </a:rPr>
              <a:t>23/11/2016</a:t>
            </a:r>
            <a:endParaRPr lang="fr-BE" altLang="en-US" dirty="0">
              <a:solidFill>
                <a:schemeClr val="bg1"/>
              </a:solidFill>
            </a:endParaRPr>
          </a:p>
        </p:txBody>
      </p:sp>
      <p:sp>
        <p:nvSpPr>
          <p:cNvPr id="27653" name="Slide Number Placeholder 3"/>
          <p:cNvSpPr>
            <a:spLocks noGrp="1"/>
          </p:cNvSpPr>
          <p:nvPr>
            <p:ph type="sldNum" sz="quarter" idx="12"/>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08A34DAE-9451-4047-9142-04B5B524C5FC}" type="slidenum">
              <a:rPr lang="en-US" altLang="en-US" smtClean="0">
                <a:solidFill>
                  <a:schemeClr val="bg1"/>
                </a:solidFill>
              </a:rPr>
              <a:pPr/>
              <a:t>25</a:t>
            </a:fld>
            <a:endParaRPr lang="fr-BE" altLang="en-US" dirty="0" smtClean="0">
              <a:solidFill>
                <a:schemeClr val="bg1"/>
              </a:solidFill>
            </a:endParaRP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fr-BE" dirty="0"/>
              <a:t>Action 5 : Hubs &amp; </a:t>
            </a:r>
            <a:r>
              <a:rPr lang="fr-BE" dirty="0" err="1"/>
              <a:t>Metahub</a:t>
            </a:r>
            <a:endParaRPr lang="nl-BE" dirty="0"/>
          </a:p>
        </p:txBody>
      </p:sp>
      <p:sp>
        <p:nvSpPr>
          <p:cNvPr id="3" name="Tijdelijke aanduiding voor inhoud 2"/>
          <p:cNvSpPr>
            <a:spLocks noGrp="1"/>
          </p:cNvSpPr>
          <p:nvPr>
            <p:ph idx="1"/>
          </p:nvPr>
        </p:nvSpPr>
        <p:spPr/>
        <p:txBody>
          <a:bodyPr/>
          <a:lstStyle/>
          <a:p>
            <a:r>
              <a:rPr lang="fr-BE" smtClean="0"/>
              <a:t>Objectifs</a:t>
            </a:r>
          </a:p>
          <a:p>
            <a:pPr lvl="1"/>
            <a:r>
              <a:rPr lang="fr-BE" smtClean="0"/>
              <a:t>interconnexion des systèmes régionaux et locaux d’échange d’information médicale (hubs)</a:t>
            </a:r>
          </a:p>
          <a:p>
            <a:pPr lvl="1"/>
            <a:r>
              <a:rPr lang="fr-BE" smtClean="0"/>
              <a:t>permettre à un prestataire de soins de retrouver et de consulter les documents médicaux électroniques disponibles au sujet d’un patient indépendamment </a:t>
            </a:r>
          </a:p>
          <a:p>
            <a:pPr lvl="2"/>
            <a:r>
              <a:rPr lang="fr-BE" smtClean="0"/>
              <a:t>du lieu effectif de stockage des documents</a:t>
            </a:r>
          </a:p>
          <a:p>
            <a:pPr lvl="2"/>
            <a:r>
              <a:rPr lang="fr-BE" smtClean="0"/>
              <a:t>du point d’entrée du prestataire dans le système</a:t>
            </a:r>
          </a:p>
          <a:p>
            <a:endParaRPr lang="nl-BE" dirty="0"/>
          </a:p>
        </p:txBody>
      </p:sp>
      <p:sp>
        <p:nvSpPr>
          <p:cNvPr id="4" name="Tijdelijke aanduiding voor datum 3"/>
          <p:cNvSpPr>
            <a:spLocks noGrp="1"/>
          </p:cNvSpPr>
          <p:nvPr>
            <p:ph type="dt" sz="half" idx="10"/>
          </p:nvPr>
        </p:nvSpPr>
        <p:spPr/>
        <p:txBody>
          <a:bodyPr/>
          <a:lstStyle/>
          <a:p>
            <a:r>
              <a:rPr lang="en-US" smtClean="0"/>
              <a:t>23/11/2016</a:t>
            </a:r>
            <a:endParaRPr lang="en-US" dirty="0"/>
          </a:p>
        </p:txBody>
      </p:sp>
      <p:sp>
        <p:nvSpPr>
          <p:cNvPr id="5" name="Tijdelijke aanduiding voor dianummer 4"/>
          <p:cNvSpPr>
            <a:spLocks noGrp="1"/>
          </p:cNvSpPr>
          <p:nvPr>
            <p:ph type="sldNum" sz="quarter" idx="12"/>
          </p:nvPr>
        </p:nvSpPr>
        <p:spPr/>
        <p:txBody>
          <a:bodyPr/>
          <a:lstStyle/>
          <a:p>
            <a:fld id="{47356A36-FB20-481F-ADDA-2C00D2E0A77A}" type="slidenum">
              <a:rPr lang="en-US" smtClean="0"/>
              <a:pPr/>
              <a:t>26</a:t>
            </a:fld>
            <a:endParaRPr lang="en-US" dirty="0"/>
          </a:p>
        </p:txBody>
      </p:sp>
    </p:spTree>
    <p:extLst>
      <p:ext uri="{BB962C8B-B14F-4D97-AF65-F5344CB8AC3E}">
        <p14:creationId xmlns:p14="http://schemas.microsoft.com/office/powerpoint/2010/main" val="4289656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306513"/>
            <a:ext cx="7597775" cy="550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404813"/>
            <a:ext cx="8229600" cy="990600"/>
          </a:xfrm>
        </p:spPr>
        <p:txBody>
          <a:bodyPr>
            <a:normAutofit/>
          </a:bodyPr>
          <a:lstStyle/>
          <a:p>
            <a:pPr eaLnBrk="1" fontAlgn="auto" hangingPunct="1">
              <a:spcAft>
                <a:spcPts val="0"/>
              </a:spcAft>
              <a:defRPr/>
            </a:pPr>
            <a:r>
              <a:rPr lang="fr-BE" sz="3600" dirty="0" smtClean="0"/>
              <a:t>Hubs &amp; </a:t>
            </a:r>
            <a:r>
              <a:rPr lang="fr-BE" sz="3600" dirty="0" err="1" smtClean="0"/>
              <a:t>Metahub</a:t>
            </a:r>
            <a:r>
              <a:rPr lang="fr-BE" sz="3600" dirty="0" smtClean="0"/>
              <a:t> - Schéma</a:t>
            </a:r>
            <a:endParaRPr lang="fr-BE" sz="3600" dirty="0"/>
          </a:p>
        </p:txBody>
      </p:sp>
      <p:sp>
        <p:nvSpPr>
          <p:cNvPr id="29700"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29701"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B0B07D0-8057-4F21-B0DB-254F2CDFDA20}" type="slidenum">
              <a:rPr lang="en-US" altLang="en-US" smtClean="0">
                <a:solidFill>
                  <a:srgbClr val="FFFFFF"/>
                </a:solidFill>
              </a:rPr>
              <a:pPr fontAlgn="base">
                <a:spcBef>
                  <a:spcPct val="0"/>
                </a:spcBef>
                <a:spcAft>
                  <a:spcPct val="0"/>
                </a:spcAft>
                <a:defRPr/>
              </a:pPr>
              <a:t>27</a:t>
            </a:fld>
            <a:endParaRPr lang="fr-BE" altLang="en-US" smtClean="0">
              <a:solidFill>
                <a:srgbClr val="FFFFFF"/>
              </a:solidFill>
            </a:endParaRPr>
          </a:p>
        </p:txBody>
      </p:sp>
      <p:sp>
        <p:nvSpPr>
          <p:cNvPr id="30726" name="Rectangle 6"/>
          <p:cNvSpPr>
            <a:spLocks noChangeArrowheads="1"/>
          </p:cNvSpPr>
          <p:nvPr/>
        </p:nvSpPr>
        <p:spPr bwMode="auto">
          <a:xfrm>
            <a:off x="468313" y="4005263"/>
            <a:ext cx="4391025" cy="1616075"/>
          </a:xfrm>
          <a:prstGeom prst="rect">
            <a:avLst/>
          </a:prstGeom>
          <a:noFill/>
          <a:ln>
            <a:noFill/>
          </a:ln>
          <a:effectLst/>
          <a:extLst>
            <a:ext uri="{909E8E84-426E-40DD-AFC4-6F175D3DCCD1}">
              <a14:hiddenFill xmlns:a14="http://schemas.microsoft.com/office/drawing/2010/main">
                <a:solidFill>
                  <a:srgbClr val="3E6E5A">
                    <a:alpha val="50195"/>
                  </a:srgbClr>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800100" lvl="4" indent="-285750"/>
            <a:r>
              <a:rPr lang="fr-BE" altLang="en-US" sz="1200" b="1" dirty="0"/>
              <a:t>5 hubs</a:t>
            </a:r>
          </a:p>
          <a:p>
            <a:pPr marL="800100" lvl="4" indent="-285750"/>
            <a:r>
              <a:rPr lang="fr-BE" altLang="en-US" sz="1200" dirty="0"/>
              <a:t>Collaboratief Zorgplatform (Cozo)</a:t>
            </a:r>
          </a:p>
          <a:p>
            <a:pPr marL="800100" lvl="4" indent="-285750"/>
            <a:r>
              <a:rPr lang="fr-BE" altLang="en-US" sz="1200" dirty="0"/>
              <a:t>Antwerpse Regionale Hub (ARH)</a:t>
            </a:r>
          </a:p>
          <a:p>
            <a:pPr marL="800100" lvl="4" indent="-285750"/>
            <a:r>
              <a:rPr lang="fr-BE" altLang="en-US" sz="1200" dirty="0"/>
              <a:t>Vlaams Ziekenhuisnetwerk KU Leuven (VZN)</a:t>
            </a:r>
          </a:p>
          <a:p>
            <a:pPr marL="800100" lvl="4" indent="-285750"/>
            <a:r>
              <a:rPr lang="fr-BE" altLang="en-US" sz="1200" dirty="0"/>
              <a:t>Réseau Santé Wallon (RSW)</a:t>
            </a:r>
          </a:p>
          <a:p>
            <a:pPr marL="800100" lvl="4" indent="-285750"/>
            <a:r>
              <a:rPr lang="fr-BE" altLang="en-US" sz="1200" dirty="0"/>
              <a:t>Réseau Santé Bruxellois (RSB)</a:t>
            </a:r>
          </a:p>
          <a:p>
            <a:pPr marL="101600" indent="-101600" algn="ctr">
              <a:spcBef>
                <a:spcPct val="50000"/>
              </a:spcBef>
              <a:buSzPct val="100000"/>
            </a:pPr>
            <a:endParaRPr lang="fr-BE" altLang="en-US" b="1" dirty="0">
              <a:solidFill>
                <a:srgbClr val="000000"/>
              </a:solidFill>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val 3"/>
          <p:cNvSpPr>
            <a:spLocks noChangeArrowheads="1"/>
          </p:cNvSpPr>
          <p:nvPr/>
        </p:nvSpPr>
        <p:spPr bwMode="auto">
          <a:xfrm>
            <a:off x="6580188" y="2593975"/>
            <a:ext cx="430212"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1747" name="Line 4"/>
          <p:cNvSpPr>
            <a:spLocks noChangeShapeType="1"/>
          </p:cNvSpPr>
          <p:nvPr/>
        </p:nvSpPr>
        <p:spPr bwMode="auto">
          <a:xfrm>
            <a:off x="6015038" y="254317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48" name="Line 5"/>
          <p:cNvSpPr>
            <a:spLocks noChangeShapeType="1"/>
          </p:cNvSpPr>
          <p:nvPr/>
        </p:nvSpPr>
        <p:spPr bwMode="auto">
          <a:xfrm flipH="1">
            <a:off x="6337300" y="2967038"/>
            <a:ext cx="304800" cy="407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49" name="Line 6"/>
          <p:cNvSpPr>
            <a:spLocks noChangeShapeType="1"/>
          </p:cNvSpPr>
          <p:nvPr/>
        </p:nvSpPr>
        <p:spPr bwMode="auto">
          <a:xfrm>
            <a:off x="7010400" y="2879725"/>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0" name="Line 7"/>
          <p:cNvSpPr>
            <a:spLocks noChangeShapeType="1"/>
          </p:cNvSpPr>
          <p:nvPr/>
        </p:nvSpPr>
        <p:spPr bwMode="auto">
          <a:xfrm flipV="1">
            <a:off x="6991350" y="2505075"/>
            <a:ext cx="493713"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1" name="Line 8"/>
          <p:cNvSpPr>
            <a:spLocks noChangeShapeType="1"/>
          </p:cNvSpPr>
          <p:nvPr/>
        </p:nvSpPr>
        <p:spPr bwMode="auto">
          <a:xfrm flipV="1">
            <a:off x="6802438" y="2170113"/>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2" name="Oval 9"/>
          <p:cNvSpPr>
            <a:spLocks noChangeArrowheads="1"/>
          </p:cNvSpPr>
          <p:nvPr/>
        </p:nvSpPr>
        <p:spPr bwMode="auto">
          <a:xfrm>
            <a:off x="5486400" y="4721225"/>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1753" name="Line 10"/>
          <p:cNvSpPr>
            <a:spLocks noChangeShapeType="1"/>
          </p:cNvSpPr>
          <p:nvPr/>
        </p:nvSpPr>
        <p:spPr bwMode="auto">
          <a:xfrm flipH="1">
            <a:off x="5211763" y="5084763"/>
            <a:ext cx="298450" cy="522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4" name="Line 11"/>
          <p:cNvSpPr>
            <a:spLocks noChangeShapeType="1"/>
          </p:cNvSpPr>
          <p:nvPr/>
        </p:nvSpPr>
        <p:spPr bwMode="auto">
          <a:xfrm>
            <a:off x="5822950" y="5140325"/>
            <a:ext cx="374650" cy="608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5" name="Line 12"/>
          <p:cNvSpPr>
            <a:spLocks noChangeShapeType="1"/>
          </p:cNvSpPr>
          <p:nvPr/>
        </p:nvSpPr>
        <p:spPr bwMode="auto">
          <a:xfrm flipH="1" flipV="1">
            <a:off x="5360988" y="4294188"/>
            <a:ext cx="285750" cy="427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6" name="Freeform 2"/>
          <p:cNvSpPr>
            <a:spLocks/>
          </p:cNvSpPr>
          <p:nvPr/>
        </p:nvSpPr>
        <p:spPr bwMode="auto">
          <a:xfrm>
            <a:off x="536575" y="1208088"/>
            <a:ext cx="2173288" cy="2979737"/>
          </a:xfrm>
          <a:custGeom>
            <a:avLst/>
            <a:gdLst>
              <a:gd name="T0" fmla="*/ 2876 w 2174750"/>
              <a:gd name="T1" fmla="*/ 0 h 2979415"/>
              <a:gd name="T2" fmla="*/ 326291 w 2174750"/>
              <a:gd name="T3" fmla="*/ 2439458 h 2979415"/>
              <a:gd name="T4" fmla="*/ 2051162 w 2174750"/>
              <a:gd name="T5" fmla="*/ 2488909 h 2979415"/>
              <a:gd name="T6" fmla="*/ 0 60000 65536"/>
              <a:gd name="T7" fmla="*/ 0 60000 65536"/>
              <a:gd name="T8" fmla="*/ 0 60000 65536"/>
              <a:gd name="T9" fmla="*/ 0 w 2174750"/>
              <a:gd name="T10" fmla="*/ 0 h 2979415"/>
              <a:gd name="T11" fmla="*/ 2174750 w 2174750"/>
              <a:gd name="T12" fmla="*/ 2979415 h 2979415"/>
            </a:gdLst>
            <a:ahLst/>
            <a:cxnLst>
              <a:cxn ang="T6">
                <a:pos x="T0" y="T1"/>
              </a:cxn>
              <a:cxn ang="T7">
                <a:pos x="T2" y="T3"/>
              </a:cxn>
              <a:cxn ang="T8">
                <a:pos x="T4" y="T5"/>
              </a:cxn>
            </a:cxnLst>
            <a:rect l="T9" t="T10" r="T11" b="T12"/>
            <a:pathLst>
              <a:path w="2174750" h="2979415">
                <a:moveTo>
                  <a:pt x="3050" y="0"/>
                </a:moveTo>
                <a:cubicBezTo>
                  <a:pt x="-6475" y="1002846"/>
                  <a:pt x="-16000" y="2005693"/>
                  <a:pt x="345950" y="2416629"/>
                </a:cubicBezTo>
                <a:cubicBezTo>
                  <a:pt x="707900" y="2827565"/>
                  <a:pt x="999093" y="3420837"/>
                  <a:pt x="2174750" y="2465615"/>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nl-BE"/>
          </a:p>
        </p:txBody>
      </p:sp>
      <p:sp>
        <p:nvSpPr>
          <p:cNvPr id="31757" name="Freeform 3"/>
          <p:cNvSpPr>
            <a:spLocks/>
          </p:cNvSpPr>
          <p:nvPr/>
        </p:nvSpPr>
        <p:spPr bwMode="auto">
          <a:xfrm>
            <a:off x="309563" y="1028700"/>
            <a:ext cx="2995612" cy="2628900"/>
          </a:xfrm>
          <a:custGeom>
            <a:avLst/>
            <a:gdLst>
              <a:gd name="T0" fmla="*/ 218696 w 2994574"/>
              <a:gd name="T1" fmla="*/ 244929 h 2628900"/>
              <a:gd name="T2" fmla="*/ 336450 w 2994574"/>
              <a:gd name="T3" fmla="*/ 146957 h 2628900"/>
              <a:gd name="T4" fmla="*/ 487853 w 2994574"/>
              <a:gd name="T5" fmla="*/ 81643 h 2628900"/>
              <a:gd name="T6" fmla="*/ 622435 w 2994574"/>
              <a:gd name="T7" fmla="*/ 48986 h 2628900"/>
              <a:gd name="T8" fmla="*/ 908419 w 2994574"/>
              <a:gd name="T9" fmla="*/ 0 h 2628900"/>
              <a:gd name="T10" fmla="*/ 2069175 w 2994574"/>
              <a:gd name="T11" fmla="*/ 81643 h 2628900"/>
              <a:gd name="T12" fmla="*/ 2254222 w 2994574"/>
              <a:gd name="T13" fmla="*/ 179614 h 2628900"/>
              <a:gd name="T14" fmla="*/ 2456094 w 2994574"/>
              <a:gd name="T15" fmla="*/ 310243 h 2628900"/>
              <a:gd name="T16" fmla="*/ 2540207 w 2994574"/>
              <a:gd name="T17" fmla="*/ 424543 h 2628900"/>
              <a:gd name="T18" fmla="*/ 2657962 w 2994574"/>
              <a:gd name="T19" fmla="*/ 587829 h 2628900"/>
              <a:gd name="T20" fmla="*/ 2775721 w 2994574"/>
              <a:gd name="T21" fmla="*/ 751114 h 2628900"/>
              <a:gd name="T22" fmla="*/ 2910302 w 2994574"/>
              <a:gd name="T23" fmla="*/ 914400 h 2628900"/>
              <a:gd name="T24" fmla="*/ 2960771 w 2994574"/>
              <a:gd name="T25" fmla="*/ 1028700 h 2628900"/>
              <a:gd name="T26" fmla="*/ 3044884 w 2994574"/>
              <a:gd name="T27" fmla="*/ 1240971 h 2628900"/>
              <a:gd name="T28" fmla="*/ 3061704 w 2994574"/>
              <a:gd name="T29" fmla="*/ 1943100 h 2628900"/>
              <a:gd name="T30" fmla="*/ 2994417 w 2994574"/>
              <a:gd name="T31" fmla="*/ 2090057 h 2628900"/>
              <a:gd name="T32" fmla="*/ 2943946 w 2994574"/>
              <a:gd name="T33" fmla="*/ 2188028 h 2628900"/>
              <a:gd name="T34" fmla="*/ 2859839 w 2994574"/>
              <a:gd name="T35" fmla="*/ 2351314 h 2628900"/>
              <a:gd name="T36" fmla="*/ 2725252 w 2994574"/>
              <a:gd name="T37" fmla="*/ 2465614 h 2628900"/>
              <a:gd name="T38" fmla="*/ 2624317 w 2994574"/>
              <a:gd name="T39" fmla="*/ 2530928 h 2628900"/>
              <a:gd name="T40" fmla="*/ 2439273 w 2994574"/>
              <a:gd name="T41" fmla="*/ 2628900 h 2628900"/>
              <a:gd name="T42" fmla="*/ 1143934 w 2994574"/>
              <a:gd name="T43" fmla="*/ 2563586 h 2628900"/>
              <a:gd name="T44" fmla="*/ 891595 w 2994574"/>
              <a:gd name="T45" fmla="*/ 2498270 h 2628900"/>
              <a:gd name="T46" fmla="*/ 622435 w 2994574"/>
              <a:gd name="T47" fmla="*/ 2432956 h 2628900"/>
              <a:gd name="T48" fmla="*/ 538321 w 2994574"/>
              <a:gd name="T49" fmla="*/ 2383970 h 2628900"/>
              <a:gd name="T50" fmla="*/ 437386 w 2994574"/>
              <a:gd name="T51" fmla="*/ 2237014 h 2628900"/>
              <a:gd name="T52" fmla="*/ 353272 w 2994574"/>
              <a:gd name="T53" fmla="*/ 2073729 h 2628900"/>
              <a:gd name="T54" fmla="*/ 285984 w 2994574"/>
              <a:gd name="T55" fmla="*/ 1910443 h 2628900"/>
              <a:gd name="T56" fmla="*/ 151397 w 2994574"/>
              <a:gd name="T57" fmla="*/ 1567543 h 2628900"/>
              <a:gd name="T58" fmla="*/ 84116 w 2994574"/>
              <a:gd name="T59" fmla="*/ 1338943 h 2628900"/>
              <a:gd name="T60" fmla="*/ 50448 w 2994574"/>
              <a:gd name="T61" fmla="*/ 1191986 h 2628900"/>
              <a:gd name="T62" fmla="*/ 0 w 2994574"/>
              <a:gd name="T63" fmla="*/ 898071 h 2628900"/>
              <a:gd name="T64" fmla="*/ 50448 w 2994574"/>
              <a:gd name="T65" fmla="*/ 228600 h 2628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94574"/>
              <a:gd name="T100" fmla="*/ 0 h 2628900"/>
              <a:gd name="T101" fmla="*/ 2994574 w 2994574"/>
              <a:gd name="T102" fmla="*/ 2628900 h 26289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94574" h="2628900">
                <a:moveTo>
                  <a:pt x="179614" y="391886"/>
                </a:moveTo>
                <a:cubicBezTo>
                  <a:pt x="190836" y="335779"/>
                  <a:pt x="196901" y="298725"/>
                  <a:pt x="212271" y="244929"/>
                </a:cubicBezTo>
                <a:cubicBezTo>
                  <a:pt x="216999" y="228379"/>
                  <a:pt x="217848" y="209383"/>
                  <a:pt x="228600" y="195943"/>
                </a:cubicBezTo>
                <a:cubicBezTo>
                  <a:pt x="259796" y="156949"/>
                  <a:pt x="287132" y="166677"/>
                  <a:pt x="326571" y="146957"/>
                </a:cubicBezTo>
                <a:cubicBezTo>
                  <a:pt x="344124" y="138181"/>
                  <a:pt x="357624" y="122270"/>
                  <a:pt x="375557" y="114300"/>
                </a:cubicBezTo>
                <a:cubicBezTo>
                  <a:pt x="407014" y="100319"/>
                  <a:pt x="440871" y="92529"/>
                  <a:pt x="473528" y="81643"/>
                </a:cubicBezTo>
                <a:cubicBezTo>
                  <a:pt x="489857" y="76200"/>
                  <a:pt x="505636" y="68689"/>
                  <a:pt x="522514" y="65314"/>
                </a:cubicBezTo>
                <a:cubicBezTo>
                  <a:pt x="549728" y="59871"/>
                  <a:pt x="577065" y="55007"/>
                  <a:pt x="604157" y="48986"/>
                </a:cubicBezTo>
                <a:cubicBezTo>
                  <a:pt x="626064" y="44118"/>
                  <a:pt x="647465" y="37058"/>
                  <a:pt x="669471" y="32657"/>
                </a:cubicBezTo>
                <a:cubicBezTo>
                  <a:pt x="726090" y="21333"/>
                  <a:pt x="826870" y="7839"/>
                  <a:pt x="881743" y="0"/>
                </a:cubicBezTo>
                <a:lnTo>
                  <a:pt x="1845128" y="32657"/>
                </a:lnTo>
                <a:cubicBezTo>
                  <a:pt x="1875974" y="34713"/>
                  <a:pt x="1993251" y="76589"/>
                  <a:pt x="2008414" y="81643"/>
                </a:cubicBezTo>
                <a:lnTo>
                  <a:pt x="2057400" y="97971"/>
                </a:lnTo>
                <a:cubicBezTo>
                  <a:pt x="2209011" y="211681"/>
                  <a:pt x="2038603" y="89959"/>
                  <a:pt x="2188028" y="179614"/>
                </a:cubicBezTo>
                <a:cubicBezTo>
                  <a:pt x="2221684" y="199808"/>
                  <a:pt x="2253343" y="223157"/>
                  <a:pt x="2286000" y="244929"/>
                </a:cubicBezTo>
                <a:cubicBezTo>
                  <a:pt x="2286001" y="244930"/>
                  <a:pt x="2383970" y="310241"/>
                  <a:pt x="2383971" y="310243"/>
                </a:cubicBezTo>
                <a:cubicBezTo>
                  <a:pt x="2400300" y="332014"/>
                  <a:pt x="2417139" y="353412"/>
                  <a:pt x="2432957" y="375557"/>
                </a:cubicBezTo>
                <a:cubicBezTo>
                  <a:pt x="2444364" y="391526"/>
                  <a:pt x="2453051" y="409467"/>
                  <a:pt x="2465614" y="424543"/>
                </a:cubicBezTo>
                <a:cubicBezTo>
                  <a:pt x="2480397" y="442283"/>
                  <a:pt x="2499817" y="455789"/>
                  <a:pt x="2514600" y="473529"/>
                </a:cubicBezTo>
                <a:cubicBezTo>
                  <a:pt x="2591738" y="566095"/>
                  <a:pt x="2500055" y="476027"/>
                  <a:pt x="2579914" y="587829"/>
                </a:cubicBezTo>
                <a:cubicBezTo>
                  <a:pt x="2593336" y="606620"/>
                  <a:pt x="2612571" y="620486"/>
                  <a:pt x="2628900" y="636814"/>
                </a:cubicBezTo>
                <a:cubicBezTo>
                  <a:pt x="2648864" y="676743"/>
                  <a:pt x="2665363" y="716493"/>
                  <a:pt x="2694214" y="751114"/>
                </a:cubicBezTo>
                <a:cubicBezTo>
                  <a:pt x="2708997" y="768854"/>
                  <a:pt x="2729778" y="781309"/>
                  <a:pt x="2743200" y="800100"/>
                </a:cubicBezTo>
                <a:cubicBezTo>
                  <a:pt x="2850661" y="950545"/>
                  <a:pt x="2697476" y="787033"/>
                  <a:pt x="2824843" y="914400"/>
                </a:cubicBezTo>
                <a:cubicBezTo>
                  <a:pt x="2830286" y="930729"/>
                  <a:pt x="2834391" y="947566"/>
                  <a:pt x="2841171" y="963386"/>
                </a:cubicBezTo>
                <a:cubicBezTo>
                  <a:pt x="2850759" y="985759"/>
                  <a:pt x="2866131" y="1005608"/>
                  <a:pt x="2873828" y="1028700"/>
                </a:cubicBezTo>
                <a:cubicBezTo>
                  <a:pt x="2882604" y="1055029"/>
                  <a:pt x="2880194" y="1084440"/>
                  <a:pt x="2890157" y="1110343"/>
                </a:cubicBezTo>
                <a:cubicBezTo>
                  <a:pt x="2907633" y="1155780"/>
                  <a:pt x="2940076" y="1194787"/>
                  <a:pt x="2955471" y="1240971"/>
                </a:cubicBezTo>
                <a:lnTo>
                  <a:pt x="2971800" y="1289957"/>
                </a:lnTo>
                <a:cubicBezTo>
                  <a:pt x="2999412" y="1566085"/>
                  <a:pt x="3004801" y="1547085"/>
                  <a:pt x="2971800" y="1943100"/>
                </a:cubicBezTo>
                <a:cubicBezTo>
                  <a:pt x="2968941" y="1977405"/>
                  <a:pt x="2958238" y="2012429"/>
                  <a:pt x="2939143" y="2041071"/>
                </a:cubicBezTo>
                <a:lnTo>
                  <a:pt x="2906486" y="2090057"/>
                </a:lnTo>
                <a:cubicBezTo>
                  <a:pt x="2901043" y="2111828"/>
                  <a:pt x="2900193" y="2135299"/>
                  <a:pt x="2890157" y="2155371"/>
                </a:cubicBezTo>
                <a:cubicBezTo>
                  <a:pt x="2883272" y="2169141"/>
                  <a:pt x="2864385" y="2174259"/>
                  <a:pt x="2857500" y="2188029"/>
                </a:cubicBezTo>
                <a:cubicBezTo>
                  <a:pt x="2842105" y="2218818"/>
                  <a:pt x="2845497" y="2258461"/>
                  <a:pt x="2824843" y="2286000"/>
                </a:cubicBezTo>
                <a:cubicBezTo>
                  <a:pt x="2808514" y="2307771"/>
                  <a:pt x="2791675" y="2329169"/>
                  <a:pt x="2775857" y="2351314"/>
                </a:cubicBezTo>
                <a:cubicBezTo>
                  <a:pt x="2764450" y="2367283"/>
                  <a:pt x="2757969" y="2387377"/>
                  <a:pt x="2743200" y="2400300"/>
                </a:cubicBezTo>
                <a:cubicBezTo>
                  <a:pt x="2713662" y="2426146"/>
                  <a:pt x="2672981" y="2437860"/>
                  <a:pt x="2645228" y="2465614"/>
                </a:cubicBezTo>
                <a:cubicBezTo>
                  <a:pt x="2628900" y="2481943"/>
                  <a:pt x="2615457" y="2501791"/>
                  <a:pt x="2596243" y="2514600"/>
                </a:cubicBezTo>
                <a:cubicBezTo>
                  <a:pt x="2581922" y="2524148"/>
                  <a:pt x="2562652" y="2523232"/>
                  <a:pt x="2547257" y="2530929"/>
                </a:cubicBezTo>
                <a:cubicBezTo>
                  <a:pt x="2529704" y="2539705"/>
                  <a:pt x="2515499" y="2554189"/>
                  <a:pt x="2498271" y="2563586"/>
                </a:cubicBezTo>
                <a:cubicBezTo>
                  <a:pt x="2455533" y="2586898"/>
                  <a:pt x="2367643" y="2628900"/>
                  <a:pt x="2367643" y="2628900"/>
                </a:cubicBezTo>
                <a:lnTo>
                  <a:pt x="1273628" y="2612571"/>
                </a:lnTo>
                <a:cubicBezTo>
                  <a:pt x="1186057" y="2610138"/>
                  <a:pt x="1193660" y="2585804"/>
                  <a:pt x="1110343" y="2563586"/>
                </a:cubicBezTo>
                <a:cubicBezTo>
                  <a:pt x="1056711" y="2549284"/>
                  <a:pt x="947057" y="2530929"/>
                  <a:pt x="947057" y="2530929"/>
                </a:cubicBezTo>
                <a:cubicBezTo>
                  <a:pt x="919843" y="2520043"/>
                  <a:pt x="893221" y="2507540"/>
                  <a:pt x="865414" y="2498271"/>
                </a:cubicBezTo>
                <a:cubicBezTo>
                  <a:pt x="807678" y="2479026"/>
                  <a:pt x="745285" y="2474112"/>
                  <a:pt x="685800" y="2465614"/>
                </a:cubicBezTo>
                <a:cubicBezTo>
                  <a:pt x="658586" y="2454728"/>
                  <a:pt x="631602" y="2443249"/>
                  <a:pt x="604157" y="2432957"/>
                </a:cubicBezTo>
                <a:cubicBezTo>
                  <a:pt x="588041" y="2426914"/>
                  <a:pt x="569930" y="2425484"/>
                  <a:pt x="555171" y="2416629"/>
                </a:cubicBezTo>
                <a:cubicBezTo>
                  <a:pt x="541970" y="2408708"/>
                  <a:pt x="534535" y="2393588"/>
                  <a:pt x="522514" y="2383971"/>
                </a:cubicBezTo>
                <a:cubicBezTo>
                  <a:pt x="507190" y="2371712"/>
                  <a:pt x="489857" y="2362200"/>
                  <a:pt x="473528" y="2351314"/>
                </a:cubicBezTo>
                <a:cubicBezTo>
                  <a:pt x="391541" y="2228335"/>
                  <a:pt x="487806" y="2384631"/>
                  <a:pt x="424543" y="2237014"/>
                </a:cubicBezTo>
                <a:cubicBezTo>
                  <a:pt x="416813" y="2218976"/>
                  <a:pt x="402772" y="2204357"/>
                  <a:pt x="391886" y="2188029"/>
                </a:cubicBezTo>
                <a:cubicBezTo>
                  <a:pt x="357902" y="2052095"/>
                  <a:pt x="399282" y="2186492"/>
                  <a:pt x="342900" y="2073729"/>
                </a:cubicBezTo>
                <a:cubicBezTo>
                  <a:pt x="311122" y="2010173"/>
                  <a:pt x="341636" y="2032680"/>
                  <a:pt x="310243" y="1959429"/>
                </a:cubicBezTo>
                <a:cubicBezTo>
                  <a:pt x="302513" y="1941391"/>
                  <a:pt x="288472" y="1926772"/>
                  <a:pt x="277586" y="1910443"/>
                </a:cubicBezTo>
                <a:cubicBezTo>
                  <a:pt x="248885" y="1766943"/>
                  <a:pt x="282566" y="1887747"/>
                  <a:pt x="212271" y="1747157"/>
                </a:cubicBezTo>
                <a:cubicBezTo>
                  <a:pt x="189551" y="1701717"/>
                  <a:pt x="162198" y="1613266"/>
                  <a:pt x="146957" y="1567543"/>
                </a:cubicBezTo>
                <a:cubicBezTo>
                  <a:pt x="76901" y="1357375"/>
                  <a:pt x="144127" y="1572554"/>
                  <a:pt x="97971" y="1387929"/>
                </a:cubicBezTo>
                <a:cubicBezTo>
                  <a:pt x="93797" y="1371231"/>
                  <a:pt x="86371" y="1355493"/>
                  <a:pt x="81643" y="1338943"/>
                </a:cubicBezTo>
                <a:cubicBezTo>
                  <a:pt x="75478" y="1317365"/>
                  <a:pt x="70182" y="1295536"/>
                  <a:pt x="65314" y="1273629"/>
                </a:cubicBezTo>
                <a:cubicBezTo>
                  <a:pt x="59293" y="1246537"/>
                  <a:pt x="55717" y="1218911"/>
                  <a:pt x="48986" y="1191986"/>
                </a:cubicBezTo>
                <a:cubicBezTo>
                  <a:pt x="44812" y="1175288"/>
                  <a:pt x="36391" y="1159802"/>
                  <a:pt x="32657" y="1143000"/>
                </a:cubicBezTo>
                <a:cubicBezTo>
                  <a:pt x="16368" y="1069700"/>
                  <a:pt x="7862" y="968829"/>
                  <a:pt x="0" y="898071"/>
                </a:cubicBezTo>
                <a:cubicBezTo>
                  <a:pt x="5443" y="740228"/>
                  <a:pt x="7567" y="582236"/>
                  <a:pt x="16328" y="424543"/>
                </a:cubicBezTo>
                <a:cubicBezTo>
                  <a:pt x="18852" y="379103"/>
                  <a:pt x="37894" y="278514"/>
                  <a:pt x="48986" y="228600"/>
                </a:cubicBezTo>
                <a:cubicBezTo>
                  <a:pt x="67954" y="143243"/>
                  <a:pt x="65314" y="190327"/>
                  <a:pt x="65314" y="130629"/>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nl-BE"/>
          </a:p>
        </p:txBody>
      </p:sp>
      <p:pic>
        <p:nvPicPr>
          <p:cNvPr id="3175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7463" y="2144713"/>
            <a:ext cx="912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4463" y="38401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409825"/>
            <a:ext cx="614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1"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50180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2"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25" y="37592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3"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549775"/>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4" name="Pictur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4181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5"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27325" y="44894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6" name="Picture 3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125" y="5445125"/>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7" name="Picture 3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4664075"/>
            <a:ext cx="8016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8" name="Picture 4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7363" y="3759200"/>
            <a:ext cx="80168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9" name="Picture 4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8225" y="56070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0"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6163" y="547211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1" name="Picture 5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2388" y="37512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2" name="Picture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31321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3" name="Picture 5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9950" y="31194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4" name="Pictur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07275" y="21828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5" name="Picture 5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9713" y="167640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6"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9600" y="234950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defRPr/>
            </a:pPr>
            <a:r>
              <a:rPr lang="fr-BE" sz="3600" dirty="0" smtClean="0"/>
              <a:t>Hubs &amp; Metahub - Avant</a:t>
            </a:r>
            <a:endParaRPr lang="fr-BE" sz="3600" b="1" dirty="0"/>
          </a:p>
        </p:txBody>
      </p:sp>
      <p:sp>
        <p:nvSpPr>
          <p:cNvPr id="3075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30755"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BDEC9C4A-6593-4661-AE21-34BC4FA7C068}" type="slidenum">
              <a:rPr lang="en-US" altLang="en-US" smtClean="0">
                <a:solidFill>
                  <a:srgbClr val="FFFFFF"/>
                </a:solidFill>
              </a:rPr>
              <a:pPr fontAlgn="base">
                <a:spcBef>
                  <a:spcPct val="0"/>
                </a:spcBef>
                <a:spcAft>
                  <a:spcPct val="0"/>
                </a:spcAft>
                <a:defRPr/>
              </a:pPr>
              <a:t>28</a:t>
            </a:fld>
            <a:endParaRPr lang="fr-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3"/>
          <p:cNvSpPr>
            <a:spLocks noChangeArrowheads="1"/>
          </p:cNvSpPr>
          <p:nvPr/>
        </p:nvSpPr>
        <p:spPr bwMode="auto">
          <a:xfrm>
            <a:off x="6500813" y="1993900"/>
            <a:ext cx="433387"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1" name="Line 4"/>
          <p:cNvSpPr>
            <a:spLocks noChangeShapeType="1"/>
          </p:cNvSpPr>
          <p:nvPr/>
        </p:nvSpPr>
        <p:spPr bwMode="auto">
          <a:xfrm>
            <a:off x="5924550" y="2066925"/>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2" name="Line 5"/>
          <p:cNvSpPr>
            <a:spLocks noChangeShapeType="1"/>
          </p:cNvSpPr>
          <p:nvPr/>
        </p:nvSpPr>
        <p:spPr bwMode="auto">
          <a:xfrm flipH="1">
            <a:off x="6500813" y="24257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3" name="Line 6"/>
          <p:cNvSpPr>
            <a:spLocks noChangeShapeType="1"/>
          </p:cNvSpPr>
          <p:nvPr/>
        </p:nvSpPr>
        <p:spPr bwMode="auto">
          <a:xfrm>
            <a:off x="6862763" y="2354263"/>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4" name="Line 7"/>
          <p:cNvSpPr>
            <a:spLocks noChangeShapeType="1"/>
          </p:cNvSpPr>
          <p:nvPr/>
        </p:nvSpPr>
        <p:spPr bwMode="auto">
          <a:xfrm flipV="1">
            <a:off x="6934200" y="1855788"/>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5" name="Line 8"/>
          <p:cNvSpPr>
            <a:spLocks noChangeShapeType="1"/>
          </p:cNvSpPr>
          <p:nvPr/>
        </p:nvSpPr>
        <p:spPr bwMode="auto">
          <a:xfrm flipH="1" flipV="1">
            <a:off x="6651625" y="1700213"/>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6"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7"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8"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9"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0"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1"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2" name="Oval 15"/>
          <p:cNvSpPr>
            <a:spLocks noChangeArrowheads="1"/>
          </p:cNvSpPr>
          <p:nvPr/>
        </p:nvSpPr>
        <p:spPr bwMode="auto">
          <a:xfrm>
            <a:off x="2409825" y="4941888"/>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83" name="Line 16"/>
          <p:cNvSpPr>
            <a:spLocks noChangeShapeType="1"/>
          </p:cNvSpPr>
          <p:nvPr/>
        </p:nvSpPr>
        <p:spPr bwMode="auto">
          <a:xfrm>
            <a:off x="1833563" y="5014913"/>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4" name="Line 17"/>
          <p:cNvSpPr>
            <a:spLocks noChangeShapeType="1"/>
          </p:cNvSpPr>
          <p:nvPr/>
        </p:nvSpPr>
        <p:spPr bwMode="auto">
          <a:xfrm flipH="1">
            <a:off x="2362200"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5" name="Line 18"/>
          <p:cNvSpPr>
            <a:spLocks noChangeShapeType="1"/>
          </p:cNvSpPr>
          <p:nvPr/>
        </p:nvSpPr>
        <p:spPr bwMode="auto">
          <a:xfrm>
            <a:off x="2760663" y="5330825"/>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6" name="Line 19"/>
          <p:cNvSpPr>
            <a:spLocks noChangeShapeType="1"/>
          </p:cNvSpPr>
          <p:nvPr/>
        </p:nvSpPr>
        <p:spPr bwMode="auto">
          <a:xfrm flipV="1">
            <a:off x="2860675" y="5060950"/>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7" name="Line 20"/>
          <p:cNvSpPr>
            <a:spLocks noChangeShapeType="1"/>
          </p:cNvSpPr>
          <p:nvPr/>
        </p:nvSpPr>
        <p:spPr bwMode="auto">
          <a:xfrm flipV="1">
            <a:off x="2625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8" name="Line 21"/>
          <p:cNvSpPr>
            <a:spLocks noChangeShapeType="1"/>
          </p:cNvSpPr>
          <p:nvPr/>
        </p:nvSpPr>
        <p:spPr bwMode="auto">
          <a:xfrm flipV="1">
            <a:off x="2773363"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9" name="Line 22"/>
          <p:cNvSpPr>
            <a:spLocks noChangeShapeType="1"/>
          </p:cNvSpPr>
          <p:nvPr/>
        </p:nvSpPr>
        <p:spPr bwMode="auto">
          <a:xfrm flipH="1" flipV="1">
            <a:off x="4991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0" name="Line 23"/>
          <p:cNvSpPr>
            <a:spLocks noChangeShapeType="1"/>
          </p:cNvSpPr>
          <p:nvPr/>
        </p:nvSpPr>
        <p:spPr bwMode="auto">
          <a:xfrm flipH="1">
            <a:off x="4799013"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1" name="Line 24"/>
          <p:cNvSpPr>
            <a:spLocks noChangeShapeType="1"/>
          </p:cNvSpPr>
          <p:nvPr/>
        </p:nvSpPr>
        <p:spPr bwMode="auto">
          <a:xfrm>
            <a:off x="2297113" y="2557463"/>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2" name="Text Box 25"/>
          <p:cNvSpPr txBox="1">
            <a:spLocks noChangeArrowheads="1"/>
          </p:cNvSpPr>
          <p:nvPr/>
        </p:nvSpPr>
        <p:spPr bwMode="auto">
          <a:xfrm>
            <a:off x="6499225" y="2003425"/>
            <a:ext cx="430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fr-BE" altLang="en-US" sz="1800">
                <a:solidFill>
                  <a:srgbClr val="000000"/>
                </a:solidFill>
                <a:sym typeface="Arial" charset="0"/>
              </a:rPr>
              <a:t>A</a:t>
            </a:r>
          </a:p>
        </p:txBody>
      </p:sp>
      <p:sp>
        <p:nvSpPr>
          <p:cNvPr id="32793"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altLang="en-US" sz="1800">
                <a:solidFill>
                  <a:srgbClr val="000000"/>
                </a:solidFill>
                <a:sym typeface="Arial" charset="0"/>
              </a:rPr>
              <a:t>C</a:t>
            </a:r>
          </a:p>
        </p:txBody>
      </p:sp>
      <p:sp>
        <p:nvSpPr>
          <p:cNvPr id="32794" name="Text Box 27"/>
          <p:cNvSpPr txBox="1">
            <a:spLocks noChangeArrowheads="1"/>
          </p:cNvSpPr>
          <p:nvPr/>
        </p:nvSpPr>
        <p:spPr bwMode="auto">
          <a:xfrm>
            <a:off x="2465388" y="4972050"/>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altLang="en-US" sz="1800">
                <a:solidFill>
                  <a:srgbClr val="000000"/>
                </a:solidFill>
                <a:sym typeface="Arial" charset="0"/>
              </a:rPr>
              <a:t>B</a:t>
            </a:r>
          </a:p>
        </p:txBody>
      </p:sp>
      <p:sp>
        <p:nvSpPr>
          <p:cNvPr id="32795" name="Text Box 28"/>
          <p:cNvSpPr txBox="1">
            <a:spLocks noChangeArrowheads="1"/>
          </p:cNvSpPr>
          <p:nvPr/>
        </p:nvSpPr>
        <p:spPr bwMode="auto">
          <a:xfrm rot="1203491">
            <a:off x="2174875" y="2608263"/>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altLang="en-US" sz="1200" b="1">
                <a:solidFill>
                  <a:srgbClr val="000000"/>
                </a:solidFill>
                <a:sym typeface="Arial" charset="0"/>
              </a:rPr>
              <a:t>1: Where can we find data?</a:t>
            </a:r>
          </a:p>
        </p:txBody>
      </p:sp>
      <p:sp>
        <p:nvSpPr>
          <p:cNvPr id="32796" name="Line 29"/>
          <p:cNvSpPr>
            <a:spLocks noChangeShapeType="1"/>
          </p:cNvSpPr>
          <p:nvPr/>
        </p:nvSpPr>
        <p:spPr bwMode="auto">
          <a:xfrm flipH="1" flipV="1">
            <a:off x="2206625" y="2649538"/>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7" name="Line 30"/>
          <p:cNvSpPr>
            <a:spLocks noChangeShapeType="1"/>
          </p:cNvSpPr>
          <p:nvPr/>
        </p:nvSpPr>
        <p:spPr bwMode="auto">
          <a:xfrm>
            <a:off x="2108200" y="2254250"/>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8" name="Line 31"/>
          <p:cNvSpPr>
            <a:spLocks noChangeShapeType="1"/>
          </p:cNvSpPr>
          <p:nvPr/>
        </p:nvSpPr>
        <p:spPr bwMode="auto">
          <a:xfrm>
            <a:off x="1997075"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9" name="Line 32"/>
          <p:cNvSpPr>
            <a:spLocks noChangeShapeType="1"/>
          </p:cNvSpPr>
          <p:nvPr/>
        </p:nvSpPr>
        <p:spPr bwMode="auto">
          <a:xfrm>
            <a:off x="7323138" y="4979988"/>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0" name="Line 33"/>
          <p:cNvSpPr>
            <a:spLocks noChangeShapeType="1"/>
          </p:cNvSpPr>
          <p:nvPr/>
        </p:nvSpPr>
        <p:spPr bwMode="auto">
          <a:xfrm>
            <a:off x="6921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1" name="Text Box 35"/>
          <p:cNvSpPr txBox="1">
            <a:spLocks noChangeArrowheads="1"/>
          </p:cNvSpPr>
          <p:nvPr/>
        </p:nvSpPr>
        <p:spPr bwMode="auto">
          <a:xfrm>
            <a:off x="2922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fr-BE" altLang="en-US" sz="1200" b="1">
                <a:solidFill>
                  <a:srgbClr val="000000"/>
                </a:solidFill>
                <a:sym typeface="Arial" charset="0"/>
              </a:rPr>
              <a:t>3 Retrieve data from hub A</a:t>
            </a:r>
          </a:p>
        </p:txBody>
      </p:sp>
      <p:sp>
        <p:nvSpPr>
          <p:cNvPr id="32802" name="Text Box 36"/>
          <p:cNvSpPr txBox="1">
            <a:spLocks noChangeArrowheads="1"/>
          </p:cNvSpPr>
          <p:nvPr/>
        </p:nvSpPr>
        <p:spPr bwMode="auto">
          <a:xfrm rot="1389709">
            <a:off x="4017963" y="4187825"/>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altLang="en-US" sz="1200" b="1">
                <a:solidFill>
                  <a:srgbClr val="000000"/>
                </a:solidFill>
                <a:sym typeface="Arial" charset="0"/>
              </a:rPr>
              <a:t>3: Retrieve data from hub C</a:t>
            </a:r>
          </a:p>
        </p:txBody>
      </p:sp>
      <p:sp>
        <p:nvSpPr>
          <p:cNvPr id="32803" name="Text Box 39"/>
          <p:cNvSpPr txBox="1">
            <a:spLocks noChangeArrowheads="1"/>
          </p:cNvSpPr>
          <p:nvPr/>
        </p:nvSpPr>
        <p:spPr bwMode="auto">
          <a:xfrm>
            <a:off x="1060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altLang="en-US" sz="1200" b="1">
                <a:solidFill>
                  <a:srgbClr val="000000"/>
                </a:solidFill>
                <a:sym typeface="Arial" charset="0"/>
              </a:rPr>
              <a:t>     4:</a:t>
            </a:r>
            <a:r>
              <a:t/>
            </a:r>
            <a:br/>
            <a:r>
              <a:rPr lang="fr-BE" altLang="en-US" sz="1200" b="1">
                <a:solidFill>
                  <a:srgbClr val="000000"/>
                </a:solidFill>
                <a:sym typeface="Arial" charset="0"/>
              </a:rPr>
              <a:t>All data available</a:t>
            </a:r>
          </a:p>
        </p:txBody>
      </p:sp>
      <p:sp>
        <p:nvSpPr>
          <p:cNvPr id="32804" name="Text Box 42"/>
          <p:cNvSpPr txBox="1">
            <a:spLocks noChangeArrowheads="1"/>
          </p:cNvSpPr>
          <p:nvPr/>
        </p:nvSpPr>
        <p:spPr bwMode="auto">
          <a:xfrm rot="1314741">
            <a:off x="2373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altLang="en-US" sz="1200" b="1">
                <a:solidFill>
                  <a:srgbClr val="990033"/>
                </a:solidFill>
                <a:sym typeface="Arial" charset="0"/>
              </a:rPr>
              <a:t>2: In hub A and C</a:t>
            </a:r>
          </a:p>
        </p:txBody>
      </p:sp>
      <p:sp>
        <p:nvSpPr>
          <p:cNvPr id="32805" name="Line 34"/>
          <p:cNvSpPr>
            <a:spLocks noChangeShapeType="1"/>
          </p:cNvSpPr>
          <p:nvPr/>
        </p:nvSpPr>
        <p:spPr bwMode="auto">
          <a:xfrm flipH="1" flipV="1">
            <a:off x="6789738" y="2432050"/>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pic>
        <p:nvPicPr>
          <p:cNvPr id="32806"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7"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863"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8"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61300" y="2141538"/>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0663"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91275"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1"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0713"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2"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6800"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3"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7113"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4"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15621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5"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1813"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6"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1413" y="41560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7"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52355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8"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9"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99150" y="46767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0"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14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1"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3875" y="531812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2"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47069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3"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9350"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4"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6850"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5"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8163" y="31511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57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defRPr/>
            </a:pPr>
            <a:r>
              <a:rPr lang="fr-BE" sz="3600" dirty="0" smtClean="0"/>
              <a:t>Hubs &amp; Metahub - Actuellement</a:t>
            </a:r>
            <a:endParaRPr lang="fr-BE" sz="3600" b="1" dirty="0"/>
          </a:p>
        </p:txBody>
      </p:sp>
      <p:sp>
        <p:nvSpPr>
          <p:cNvPr id="3180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31805"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D19BA845-9691-475E-8030-83D010EDE535}" type="slidenum">
              <a:rPr lang="en-US" altLang="en-US" smtClean="0">
                <a:solidFill>
                  <a:srgbClr val="FFFFFF"/>
                </a:solidFill>
              </a:rPr>
              <a:pPr fontAlgn="base">
                <a:spcBef>
                  <a:spcPct val="0"/>
                </a:spcBef>
                <a:spcAft>
                  <a:spcPct val="0"/>
                </a:spcAft>
                <a:defRPr/>
              </a:pPr>
              <a:t>29</a:t>
            </a:fld>
            <a:endParaRPr lang="fr-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eaLnBrk="1" fontAlgn="auto" hangingPunct="1">
              <a:spcAft>
                <a:spcPts val="0"/>
              </a:spcAft>
              <a:defRPr/>
            </a:pPr>
            <a:r>
              <a:rPr lang="fr-BE" altLang="en-US" sz="3400" dirty="0" smtClean="0">
                <a:sym typeface="Arial" charset="0"/>
              </a:rPr>
              <a:t>Quelques évolutions dans les soins de santé</a:t>
            </a:r>
            <a:endParaRPr lang="fr-BE" altLang="en-US" sz="3400" dirty="0">
              <a:sym typeface="Arial" charset="0"/>
            </a:endParaRPr>
          </a:p>
        </p:txBody>
      </p:sp>
      <p:sp>
        <p:nvSpPr>
          <p:cNvPr id="5123" name="Rectangle 3"/>
          <p:cNvSpPr>
            <a:spLocks noGrp="1" noChangeArrowheads="1"/>
          </p:cNvSpPr>
          <p:nvPr>
            <p:ph idx="1"/>
          </p:nvPr>
        </p:nvSpPr>
        <p:spPr/>
        <p:txBody>
          <a:bodyPr rtlCol="0">
            <a:normAutofit fontScale="92500"/>
          </a:bodyPr>
          <a:lstStyle/>
          <a:p>
            <a:pPr marL="182880" indent="-182880" eaLnBrk="1" fontAlgn="auto" hangingPunct="1">
              <a:spcAft>
                <a:spcPts val="0"/>
              </a:spcAft>
              <a:buFont typeface="Arial" pitchFamily="34" charset="0"/>
              <a:buChar char="•"/>
              <a:defRPr/>
            </a:pPr>
            <a:r>
              <a:rPr lang="fr-BE" altLang="en-US" dirty="0" smtClean="0">
                <a:sym typeface="Arial" charset="0"/>
              </a:rPr>
              <a:t>plus de soins chroniques</a:t>
            </a:r>
            <a:r>
              <a:rPr lang="fr-BE" dirty="0" smtClean="0"/>
              <a:t> </a:t>
            </a:r>
            <a:r>
              <a:rPr lang="fr-BE" altLang="en-US" dirty="0" smtClean="0">
                <a:sym typeface="Arial" charset="0"/>
              </a:rPr>
              <a:t>(vs soins</a:t>
            </a:r>
            <a:r>
              <a:rPr lang="fr-BE" dirty="0" smtClean="0"/>
              <a:t> </a:t>
            </a:r>
            <a:r>
              <a:rPr lang="fr-BE" altLang="en-US" dirty="0" smtClean="0">
                <a:sym typeface="Arial" charset="0"/>
              </a:rPr>
              <a:t>aigus</a:t>
            </a:r>
            <a:r>
              <a:rPr lang="fr-BE" dirty="0" smtClean="0"/>
              <a:t> </a:t>
            </a:r>
            <a:r>
              <a:rPr lang="fr-BE" altLang="en-US" dirty="0" smtClean="0">
                <a:sym typeface="Arial" charset="0"/>
              </a:rPr>
              <a:t>uniquement)</a:t>
            </a:r>
          </a:p>
          <a:p>
            <a:pPr marL="182880" indent="-182880" eaLnBrk="1" fontAlgn="auto" hangingPunct="1">
              <a:spcAft>
                <a:spcPts val="0"/>
              </a:spcAft>
              <a:buFont typeface="Arial" pitchFamily="34" charset="0"/>
              <a:buChar char="•"/>
              <a:defRPr/>
            </a:pPr>
            <a:r>
              <a:rPr lang="fr-BE" altLang="en-US" dirty="0" smtClean="0">
                <a:sym typeface="Arial" charset="0"/>
              </a:rPr>
              <a:t>soins à distance (monitoring, aide, consultation, diagnostic, opération, ...), </a:t>
            </a:r>
            <a:r>
              <a:rPr lang="fr-BE" altLang="en-US" dirty="0" err="1" smtClean="0">
                <a:sym typeface="Arial" charset="0"/>
              </a:rPr>
              <a:t>e.a</a:t>
            </a:r>
            <a:r>
              <a:rPr lang="fr-BE" altLang="en-US" dirty="0" smtClean="0">
                <a:sym typeface="Arial" charset="0"/>
              </a:rPr>
              <a:t>. soins à domicile</a:t>
            </a:r>
          </a:p>
          <a:p>
            <a:pPr marL="182880" indent="-182880" eaLnBrk="1" fontAlgn="auto" hangingPunct="1">
              <a:spcAft>
                <a:spcPts val="0"/>
              </a:spcAft>
              <a:buFont typeface="Arial" pitchFamily="34" charset="0"/>
              <a:buChar char="•"/>
              <a:defRPr/>
            </a:pPr>
            <a:r>
              <a:rPr lang="fr-BE" altLang="en-US" dirty="0" smtClean="0">
                <a:sym typeface="Arial" charset="0"/>
              </a:rPr>
              <a:t>soins mobiles</a:t>
            </a:r>
          </a:p>
          <a:p>
            <a:pPr marL="182880" indent="-182880" eaLnBrk="1" fontAlgn="auto" hangingPunct="1">
              <a:spcAft>
                <a:spcPts val="0"/>
              </a:spcAft>
              <a:buFont typeface="Arial" pitchFamily="34" charset="0"/>
              <a:buChar char="•"/>
              <a:defRPr/>
            </a:pPr>
            <a:r>
              <a:rPr lang="fr-BE" altLang="en-US" dirty="0" smtClean="0">
                <a:sym typeface="Arial" charset="0"/>
              </a:rPr>
              <a:t>soins</a:t>
            </a:r>
            <a:r>
              <a:rPr lang="fr-BE" dirty="0" smtClean="0"/>
              <a:t> </a:t>
            </a:r>
            <a:r>
              <a:rPr lang="fr-BE" altLang="en-US" dirty="0" smtClean="0">
                <a:sym typeface="Arial" charset="0"/>
              </a:rPr>
              <a:t>multidisciplinaires, </a:t>
            </a:r>
            <a:r>
              <a:rPr lang="fr-BE" altLang="en-US" dirty="0" err="1" smtClean="0">
                <a:sym typeface="Arial" charset="0"/>
              </a:rPr>
              <a:t>transmuraux</a:t>
            </a:r>
            <a:r>
              <a:rPr lang="fr-BE" altLang="en-US" dirty="0" smtClean="0">
                <a:sym typeface="Arial" charset="0"/>
              </a:rPr>
              <a:t> et intégrés</a:t>
            </a:r>
          </a:p>
          <a:p>
            <a:pPr marL="182880" indent="-182880" eaLnBrk="1" fontAlgn="auto" hangingPunct="1">
              <a:spcAft>
                <a:spcPts val="0"/>
              </a:spcAft>
              <a:buFont typeface="Arial" pitchFamily="34" charset="0"/>
              <a:buChar char="•"/>
              <a:defRPr/>
            </a:pPr>
            <a:r>
              <a:rPr lang="fr-BE" altLang="en-US" dirty="0" smtClean="0">
                <a:sym typeface="Arial" charset="0"/>
              </a:rPr>
              <a:t>patient au centre des soins et autonomisation du patient</a:t>
            </a:r>
          </a:p>
          <a:p>
            <a:pPr marL="182880" indent="-182880" eaLnBrk="1" fontAlgn="auto" hangingPunct="1">
              <a:spcAft>
                <a:spcPts val="0"/>
              </a:spcAft>
              <a:buFont typeface="Arial" pitchFamily="34" charset="0"/>
              <a:buChar char="•"/>
              <a:defRPr/>
            </a:pPr>
            <a:r>
              <a:rPr lang="fr-BE" altLang="en-US" dirty="0" smtClean="0">
                <a:sym typeface="Arial" charset="0"/>
              </a:rPr>
              <a:t>évolution</a:t>
            </a:r>
            <a:r>
              <a:rPr lang="fr-BE" dirty="0" smtClean="0"/>
              <a:t> </a:t>
            </a:r>
            <a:r>
              <a:rPr lang="fr-BE" altLang="en-US" dirty="0" smtClean="0">
                <a:sym typeface="Arial" charset="0"/>
              </a:rPr>
              <a:t>rapide des connaissances =&gt; besoin</a:t>
            </a:r>
            <a:r>
              <a:rPr lang="fr-BE" dirty="0" smtClean="0"/>
              <a:t> </a:t>
            </a:r>
            <a:r>
              <a:rPr lang="fr-BE" altLang="en-US" dirty="0" smtClean="0">
                <a:sym typeface="Arial" charset="0"/>
              </a:rPr>
              <a:t>d'une gestion et d'une valorisation</a:t>
            </a:r>
            <a:r>
              <a:rPr lang="fr-BE" dirty="0" smtClean="0"/>
              <a:t> </a:t>
            </a:r>
            <a:r>
              <a:rPr lang="fr-BE" altLang="en-US" dirty="0" smtClean="0">
                <a:sym typeface="Arial" charset="0"/>
              </a:rPr>
              <a:t>fiables et coordonnées</a:t>
            </a:r>
            <a:r>
              <a:rPr lang="fr-BE" dirty="0" smtClean="0"/>
              <a:t> </a:t>
            </a:r>
            <a:r>
              <a:rPr lang="fr-BE" altLang="en-US" dirty="0" smtClean="0">
                <a:sym typeface="Arial" charset="0"/>
              </a:rPr>
              <a:t>des</a:t>
            </a:r>
            <a:r>
              <a:rPr lang="fr-BE" dirty="0" smtClean="0"/>
              <a:t> </a:t>
            </a:r>
            <a:r>
              <a:rPr lang="fr-BE" altLang="en-US" dirty="0" smtClean="0">
                <a:sym typeface="Arial" charset="0"/>
              </a:rPr>
              <a:t>connaissances</a:t>
            </a:r>
          </a:p>
          <a:p>
            <a:pPr marL="182880" indent="-182880" eaLnBrk="1" fontAlgn="auto" hangingPunct="1">
              <a:spcAft>
                <a:spcPts val="0"/>
              </a:spcAft>
              <a:buFont typeface="Arial" pitchFamily="34" charset="0"/>
              <a:buChar char="•"/>
              <a:defRPr/>
            </a:pPr>
            <a:r>
              <a:rPr lang="fr-BE" altLang="en-US" dirty="0" smtClean="0">
                <a:sym typeface="Arial" charset="0"/>
              </a:rPr>
              <a:t>danger</a:t>
            </a:r>
            <a:r>
              <a:rPr lang="fr-BE" dirty="0" smtClean="0"/>
              <a:t> </a:t>
            </a:r>
            <a:r>
              <a:rPr lang="fr-BE" altLang="en-US" dirty="0" smtClean="0">
                <a:sym typeface="Arial" charset="0"/>
              </a:rPr>
              <a:t>de</a:t>
            </a:r>
            <a:r>
              <a:rPr lang="fr-BE" dirty="0" smtClean="0"/>
              <a:t> </a:t>
            </a:r>
            <a:r>
              <a:rPr lang="fr-BE" altLang="en-US" dirty="0" smtClean="0">
                <a:sym typeface="Arial" charset="0"/>
              </a:rPr>
              <a:t>processus administratifs</a:t>
            </a:r>
            <a:r>
              <a:rPr lang="fr-BE" dirty="0" smtClean="0"/>
              <a:t> </a:t>
            </a:r>
            <a:r>
              <a:rPr lang="fr-BE" altLang="en-US" dirty="0" smtClean="0">
                <a:sym typeface="Arial" charset="0"/>
              </a:rPr>
              <a:t>qui</a:t>
            </a:r>
            <a:r>
              <a:rPr lang="fr-BE" dirty="0" smtClean="0"/>
              <a:t> </a:t>
            </a:r>
            <a:r>
              <a:rPr lang="fr-BE" altLang="en-US" dirty="0" smtClean="0">
                <a:sym typeface="Arial" charset="0"/>
              </a:rPr>
              <a:t>prennent trop de temps</a:t>
            </a:r>
          </a:p>
          <a:p>
            <a:pPr marL="182880" indent="-182880" eaLnBrk="1" fontAlgn="auto" hangingPunct="1">
              <a:spcAft>
                <a:spcPts val="0"/>
              </a:spcAft>
              <a:buFont typeface="Arial" pitchFamily="34" charset="0"/>
              <a:buChar char="•"/>
              <a:defRPr/>
            </a:pPr>
            <a:r>
              <a:rPr lang="fr-BE" altLang="en-US" dirty="0" smtClean="0">
                <a:sym typeface="Arial" charset="0"/>
              </a:rPr>
              <a:t>un soutien</a:t>
            </a:r>
            <a:r>
              <a:rPr lang="fr-BE" dirty="0" smtClean="0"/>
              <a:t> </a:t>
            </a:r>
            <a:r>
              <a:rPr lang="fr-BE" altLang="en-US" dirty="0" smtClean="0">
                <a:sym typeface="Arial" charset="0"/>
              </a:rPr>
              <a:t>de qualité de la politique et de la recherche en matière de soins de santé doit être basé</a:t>
            </a:r>
            <a:r>
              <a:rPr lang="fr-BE" dirty="0" smtClean="0"/>
              <a:t> </a:t>
            </a:r>
            <a:r>
              <a:rPr lang="fr-BE" altLang="en-US" dirty="0" smtClean="0">
                <a:sym typeface="Arial" charset="0"/>
              </a:rPr>
              <a:t>sur des données de qualité intégrées et </a:t>
            </a:r>
            <a:r>
              <a:rPr lang="fr-BE" altLang="en-US" dirty="0" err="1" smtClean="0">
                <a:sym typeface="Arial" charset="0"/>
              </a:rPr>
              <a:t>anonymisées</a:t>
            </a:r>
            <a:endParaRPr lang="fr-BE" altLang="en-US" dirty="0" smtClean="0">
              <a:sym typeface="Arial" charset="0"/>
            </a:endParaRPr>
          </a:p>
          <a:p>
            <a:pPr marL="182880" indent="-182880" eaLnBrk="1" fontAlgn="auto" hangingPunct="1">
              <a:spcAft>
                <a:spcPts val="0"/>
              </a:spcAft>
              <a:buFont typeface="Arial" pitchFamily="34" charset="0"/>
              <a:buChar char="•"/>
              <a:defRPr/>
            </a:pPr>
            <a:r>
              <a:rPr lang="fr-BE" altLang="en-US" dirty="0" smtClean="0">
                <a:sym typeface="Arial" charset="0"/>
              </a:rPr>
              <a:t>mobilité</a:t>
            </a:r>
            <a:r>
              <a:rPr lang="fr-BE" dirty="0" smtClean="0"/>
              <a:t> </a:t>
            </a:r>
            <a:r>
              <a:rPr lang="fr-BE" altLang="en-US" dirty="0" smtClean="0">
                <a:sym typeface="Arial" charset="0"/>
              </a:rPr>
              <a:t>transfrontalière</a:t>
            </a:r>
          </a:p>
        </p:txBody>
      </p:sp>
      <p:sp>
        <p:nvSpPr>
          <p:cNvPr id="7172"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23/11/2016</a:t>
            </a:r>
            <a:endParaRPr lang="fr-BE" altLang="en-US" dirty="0">
              <a:solidFill>
                <a:srgbClr val="FFFFFF"/>
              </a:solidFill>
            </a:endParaRPr>
          </a:p>
        </p:txBody>
      </p:sp>
      <p:sp>
        <p:nvSpPr>
          <p:cNvPr id="7173"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EF02D134-6442-47F5-9F62-93AFAAC3054E}" type="slidenum">
              <a:rPr lang="en-US" altLang="en-US" smtClean="0">
                <a:solidFill>
                  <a:srgbClr val="FFFFFF"/>
                </a:solidFill>
              </a:rPr>
              <a:pPr fontAlgn="base">
                <a:spcBef>
                  <a:spcPct val="0"/>
                </a:spcBef>
                <a:spcAft>
                  <a:spcPct val="0"/>
                </a:spcAft>
                <a:defRPr/>
              </a:pPr>
              <a:t>3</a:t>
            </a:fld>
            <a:endParaRPr lang="fr-BE" altLang="en-US" smtClean="0">
              <a:solidFill>
                <a:srgbClr val="FFFFFF"/>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val 3"/>
          <p:cNvSpPr>
            <a:spLocks noChangeArrowheads="1"/>
          </p:cNvSpPr>
          <p:nvPr/>
        </p:nvSpPr>
        <p:spPr bwMode="auto">
          <a:xfrm>
            <a:off x="6657975" y="2159000"/>
            <a:ext cx="433388"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795" name="Line 4"/>
          <p:cNvSpPr>
            <a:spLocks noChangeShapeType="1"/>
          </p:cNvSpPr>
          <p:nvPr/>
        </p:nvSpPr>
        <p:spPr bwMode="auto">
          <a:xfrm>
            <a:off x="6081713" y="22320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6" name="Line 5"/>
          <p:cNvSpPr>
            <a:spLocks noChangeShapeType="1"/>
          </p:cNvSpPr>
          <p:nvPr/>
        </p:nvSpPr>
        <p:spPr bwMode="auto">
          <a:xfrm flipH="1">
            <a:off x="6657975" y="25908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7" name="Line 6"/>
          <p:cNvSpPr>
            <a:spLocks noChangeShapeType="1"/>
          </p:cNvSpPr>
          <p:nvPr/>
        </p:nvSpPr>
        <p:spPr bwMode="auto">
          <a:xfrm>
            <a:off x="7019925" y="2519363"/>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8" name="Line 7"/>
          <p:cNvSpPr>
            <a:spLocks noChangeShapeType="1"/>
          </p:cNvSpPr>
          <p:nvPr/>
        </p:nvSpPr>
        <p:spPr bwMode="auto">
          <a:xfrm flipV="1">
            <a:off x="7091363" y="2020888"/>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9" name="Line 8"/>
          <p:cNvSpPr>
            <a:spLocks noChangeShapeType="1"/>
          </p:cNvSpPr>
          <p:nvPr/>
        </p:nvSpPr>
        <p:spPr bwMode="auto">
          <a:xfrm flipH="1" flipV="1">
            <a:off x="6804025" y="1916113"/>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0"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1"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2"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3"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4"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5"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6" name="Oval 15"/>
          <p:cNvSpPr>
            <a:spLocks noChangeArrowheads="1"/>
          </p:cNvSpPr>
          <p:nvPr/>
        </p:nvSpPr>
        <p:spPr bwMode="auto">
          <a:xfrm>
            <a:off x="2997200" y="5143500"/>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7" name="Line 16"/>
          <p:cNvSpPr>
            <a:spLocks noChangeShapeType="1"/>
          </p:cNvSpPr>
          <p:nvPr/>
        </p:nvSpPr>
        <p:spPr bwMode="auto">
          <a:xfrm>
            <a:off x="2420938" y="52165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8" name="Line 17"/>
          <p:cNvSpPr>
            <a:spLocks noChangeShapeType="1"/>
          </p:cNvSpPr>
          <p:nvPr/>
        </p:nvSpPr>
        <p:spPr bwMode="auto">
          <a:xfrm flipH="1">
            <a:off x="2949575" y="5527675"/>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9" name="Line 18"/>
          <p:cNvSpPr>
            <a:spLocks noChangeShapeType="1"/>
          </p:cNvSpPr>
          <p:nvPr/>
        </p:nvSpPr>
        <p:spPr bwMode="auto">
          <a:xfrm>
            <a:off x="3348038"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0" name="Line 19"/>
          <p:cNvSpPr>
            <a:spLocks noChangeShapeType="1"/>
          </p:cNvSpPr>
          <p:nvPr/>
        </p:nvSpPr>
        <p:spPr bwMode="auto">
          <a:xfrm flipV="1">
            <a:off x="3448050" y="5262563"/>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1" name="Line 20"/>
          <p:cNvSpPr>
            <a:spLocks noChangeShapeType="1"/>
          </p:cNvSpPr>
          <p:nvPr/>
        </p:nvSpPr>
        <p:spPr bwMode="auto">
          <a:xfrm flipV="1">
            <a:off x="3213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2" name="Line 21"/>
          <p:cNvSpPr>
            <a:spLocks noChangeShapeType="1"/>
          </p:cNvSpPr>
          <p:nvPr/>
        </p:nvSpPr>
        <p:spPr bwMode="auto">
          <a:xfrm flipV="1">
            <a:off x="3360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3" name="Line 22"/>
          <p:cNvSpPr>
            <a:spLocks noChangeShapeType="1"/>
          </p:cNvSpPr>
          <p:nvPr/>
        </p:nvSpPr>
        <p:spPr bwMode="auto">
          <a:xfrm flipH="1" flipV="1">
            <a:off x="5076825" y="3557588"/>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4" name="Line 23"/>
          <p:cNvSpPr>
            <a:spLocks noChangeShapeType="1"/>
          </p:cNvSpPr>
          <p:nvPr/>
        </p:nvSpPr>
        <p:spPr bwMode="auto">
          <a:xfrm flipH="1">
            <a:off x="5008563"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5" name="Text Box 25"/>
          <p:cNvSpPr txBox="1">
            <a:spLocks noChangeArrowheads="1"/>
          </p:cNvSpPr>
          <p:nvPr/>
        </p:nvSpPr>
        <p:spPr bwMode="auto">
          <a:xfrm>
            <a:off x="6656388" y="2168525"/>
            <a:ext cx="430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fr-BE" altLang="en-US" sz="1800">
                <a:solidFill>
                  <a:srgbClr val="000000"/>
                </a:solidFill>
                <a:sym typeface="Arial" charset="0"/>
              </a:rPr>
              <a:t>A</a:t>
            </a:r>
          </a:p>
        </p:txBody>
      </p:sp>
      <p:sp>
        <p:nvSpPr>
          <p:cNvPr id="33816"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altLang="en-US" sz="1800">
                <a:solidFill>
                  <a:srgbClr val="000000"/>
                </a:solidFill>
                <a:sym typeface="Arial" charset="0"/>
              </a:rPr>
              <a:t>C</a:t>
            </a:r>
          </a:p>
        </p:txBody>
      </p:sp>
      <p:sp>
        <p:nvSpPr>
          <p:cNvPr id="33817" name="Text Box 27"/>
          <p:cNvSpPr txBox="1">
            <a:spLocks noChangeArrowheads="1"/>
          </p:cNvSpPr>
          <p:nvPr/>
        </p:nvSpPr>
        <p:spPr bwMode="auto">
          <a:xfrm>
            <a:off x="3052763" y="5173663"/>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altLang="en-US" sz="1800">
                <a:solidFill>
                  <a:srgbClr val="000000"/>
                </a:solidFill>
                <a:sym typeface="Arial" charset="0"/>
              </a:rPr>
              <a:t>B</a:t>
            </a:r>
          </a:p>
        </p:txBody>
      </p:sp>
      <p:cxnSp>
        <p:nvCxnSpPr>
          <p:cNvPr id="33818" name="Straight Connector 2"/>
          <p:cNvCxnSpPr>
            <a:cxnSpLocks noChangeShapeType="1"/>
          </p:cNvCxnSpPr>
          <p:nvPr/>
        </p:nvCxnSpPr>
        <p:spPr bwMode="auto">
          <a:xfrm>
            <a:off x="2420938" y="4113213"/>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3819" name="TextBox 74"/>
          <p:cNvSpPr txBox="1">
            <a:spLocks noChangeArrowheads="1"/>
          </p:cNvSpPr>
          <p:nvPr/>
        </p:nvSpPr>
        <p:spPr bwMode="auto">
          <a:xfrm>
            <a:off x="1797050" y="3362325"/>
            <a:ext cx="1357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fr-BE" altLang="en-US" sz="2000" b="1">
                <a:solidFill>
                  <a:srgbClr val="00B0F0"/>
                </a:solidFill>
                <a:latin typeface="Consolas" pitchFamily="49" charset="0"/>
              </a:rPr>
              <a:t>InterMed</a:t>
            </a:r>
          </a:p>
          <a:p>
            <a:pPr algn="ctr" eaLnBrk="0" hangingPunct="0">
              <a:buSzPct val="100000"/>
            </a:pPr>
            <a:r>
              <a:rPr lang="fr-BE" altLang="en-US" sz="2000" b="1">
                <a:solidFill>
                  <a:srgbClr val="00B0F0"/>
                </a:solidFill>
                <a:latin typeface="Consolas" pitchFamily="49" charset="0"/>
              </a:rPr>
              <a:t>BruSafe</a:t>
            </a:r>
          </a:p>
        </p:txBody>
      </p:sp>
      <p:cxnSp>
        <p:nvCxnSpPr>
          <p:cNvPr id="33820" name="Straight Connector 11"/>
          <p:cNvCxnSpPr>
            <a:cxnSpLocks noChangeShapeType="1"/>
          </p:cNvCxnSpPr>
          <p:nvPr/>
        </p:nvCxnSpPr>
        <p:spPr bwMode="auto">
          <a:xfrm>
            <a:off x="1028700"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1" name="Straight Connector 13"/>
          <p:cNvCxnSpPr>
            <a:cxnSpLocks noChangeShapeType="1"/>
          </p:cNvCxnSpPr>
          <p:nvPr/>
        </p:nvCxnSpPr>
        <p:spPr bwMode="auto">
          <a:xfrm>
            <a:off x="990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2" name="Straight Connector 15"/>
          <p:cNvCxnSpPr>
            <a:cxnSpLocks noChangeShapeType="1"/>
          </p:cNvCxnSpPr>
          <p:nvPr/>
        </p:nvCxnSpPr>
        <p:spPr bwMode="auto">
          <a:xfrm flipV="1">
            <a:off x="990600" y="3911600"/>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3" name="Straight Connector 17"/>
          <p:cNvCxnSpPr>
            <a:cxnSpLocks noChangeShapeType="1"/>
          </p:cNvCxnSpPr>
          <p:nvPr/>
        </p:nvCxnSpPr>
        <p:spPr bwMode="auto">
          <a:xfrm flipV="1">
            <a:off x="2420938" y="1844675"/>
            <a:ext cx="420687" cy="350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4" name="Straight Connector 19"/>
          <p:cNvCxnSpPr>
            <a:cxnSpLocks noChangeShapeType="1"/>
          </p:cNvCxnSpPr>
          <p:nvPr/>
        </p:nvCxnSpPr>
        <p:spPr bwMode="auto">
          <a:xfrm flipV="1">
            <a:off x="3021013" y="2089150"/>
            <a:ext cx="266700" cy="4921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5" name="Straight Connector 21"/>
          <p:cNvCxnSpPr>
            <a:cxnSpLocks noChangeShapeType="1"/>
          </p:cNvCxnSpPr>
          <p:nvPr/>
        </p:nvCxnSpPr>
        <p:spPr bwMode="auto">
          <a:xfrm>
            <a:off x="2395538" y="1701800"/>
            <a:ext cx="379412" cy="222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3952875"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fontAlgn="auto">
              <a:spcBef>
                <a:spcPts val="0"/>
              </a:spcBef>
              <a:spcAft>
                <a:spcPts val="0"/>
              </a:spcAft>
              <a:defRPr/>
            </a:pPr>
            <a:endParaRPr lang="nl-BE">
              <a:latin typeface="+mn-lt"/>
              <a:cs typeface="+mn-cs"/>
            </a:endParaRPr>
          </a:p>
        </p:txBody>
      </p:sp>
      <p:pic>
        <p:nvPicPr>
          <p:cNvPr id="3382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2263" y="1603375"/>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20838" y="1347788"/>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30488" y="2581275"/>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0" name="Picture 5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17688" y="2057400"/>
            <a:ext cx="912812"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1" name="Picture 5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990975"/>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2" name="Picture 6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3" name="Picture 6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3713" y="2571750"/>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4" name="Picture 6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68625" y="418147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5"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4375"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6" name="Picture 8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19375" y="55753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7" name="Picture 8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92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8" name="Picture 8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2863" y="49085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9" name="Picture 8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64225"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0" name="Picture 8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92888" y="13398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1" name="Picture 8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67625"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2" name="Picture 9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23163" y="266700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3" name="Picture 9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38875" y="26733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4" name="Picture 9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40650" y="520065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5" name="Picture 9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94600" y="43386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6" name="Picture 9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4988" y="38290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7" name="Picture 9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81688" y="4732338"/>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8" name="Picture 9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9"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06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defRPr/>
            </a:pPr>
            <a:r>
              <a:rPr lang="fr-BE" sz="3600" dirty="0" smtClean="0"/>
              <a:t>Données extramurales : coffres-forts</a:t>
            </a:r>
            <a:endParaRPr lang="fr-BE" sz="3600" dirty="0"/>
          </a:p>
        </p:txBody>
      </p:sp>
      <p:sp>
        <p:nvSpPr>
          <p:cNvPr id="32827"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32828"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7BFA4A2-C9F3-4195-8A7B-DDAE639321EA}" type="slidenum">
              <a:rPr lang="en-US" altLang="en-US" smtClean="0">
                <a:solidFill>
                  <a:srgbClr val="FFFFFF"/>
                </a:solidFill>
              </a:rPr>
              <a:pPr fontAlgn="base">
                <a:spcBef>
                  <a:spcPct val="0"/>
                </a:spcBef>
                <a:spcAft>
                  <a:spcPct val="0"/>
                </a:spcAft>
                <a:defRPr/>
              </a:pPr>
              <a:t>30</a:t>
            </a:fld>
            <a:endParaRPr lang="fr-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16325" y="792163"/>
            <a:ext cx="4425950" cy="5578475"/>
          </a:xfrm>
        </p:spPr>
      </p:pic>
      <p:sp>
        <p:nvSpPr>
          <p:cNvPr id="9" name="Text Placeholder 8"/>
          <p:cNvSpPr>
            <a:spLocks noGrp="1"/>
          </p:cNvSpPr>
          <p:nvPr>
            <p:ph type="body" sz="half" idx="2"/>
          </p:nvPr>
        </p:nvSpPr>
        <p:spPr>
          <a:xfrm>
            <a:off x="457200" y="2130425"/>
            <a:ext cx="2139950" cy="4243388"/>
          </a:xfrm>
        </p:spPr>
        <p:txBody>
          <a:bodyPr rtlCol="0">
            <a:normAutofit/>
          </a:bodyPr>
          <a:lstStyle/>
          <a:p>
            <a:pPr eaLnBrk="1" fontAlgn="auto" hangingPunct="1">
              <a:spcAft>
                <a:spcPts val="0"/>
              </a:spcAft>
              <a:buFont typeface="Arial" pitchFamily="34" charset="0"/>
              <a:buNone/>
              <a:defRPr/>
            </a:pPr>
            <a:r>
              <a:rPr lang="fr-BE" smtClean="0"/>
              <a:t>Partage de données</a:t>
            </a:r>
          </a:p>
          <a:p>
            <a:pPr marL="285750" indent="-285750" eaLnBrk="1" fontAlgn="auto" hangingPunct="1">
              <a:spcAft>
                <a:spcPts val="0"/>
              </a:spcAft>
              <a:buFont typeface="Arial" pitchFamily="34" charset="0"/>
              <a:buChar char="•"/>
              <a:defRPr/>
            </a:pPr>
            <a:r>
              <a:rPr lang="fr-BE" smtClean="0"/>
              <a:t>chaque acteur conserve son propre dossier</a:t>
            </a:r>
          </a:p>
          <a:p>
            <a:pPr marL="285750" indent="-285750" eaLnBrk="1" fontAlgn="auto" hangingPunct="1">
              <a:spcAft>
                <a:spcPts val="0"/>
              </a:spcAft>
              <a:buFont typeface="Arial" pitchFamily="34" charset="0"/>
              <a:buChar char="•"/>
              <a:defRPr/>
            </a:pPr>
            <a:r>
              <a:rPr lang="fr-BE" smtClean="0"/>
              <a:t>mais peut partager certaines parties du dossier avec d'autres acteurs</a:t>
            </a:r>
          </a:p>
          <a:p>
            <a:pPr eaLnBrk="1" fontAlgn="auto" hangingPunct="1">
              <a:spcAft>
                <a:spcPts val="0"/>
              </a:spcAft>
              <a:buFont typeface="Arial" pitchFamily="34" charset="0"/>
              <a:buNone/>
              <a:defRPr/>
            </a:pPr>
            <a:r>
              <a:rPr lang="fr-BE" smtClean="0"/>
              <a:t>Exemples</a:t>
            </a:r>
          </a:p>
          <a:p>
            <a:pPr marL="285750" lvl="1" indent="-285750" eaLnBrk="1" fontAlgn="auto" hangingPunct="1">
              <a:spcAft>
                <a:spcPts val="0"/>
              </a:spcAft>
              <a:buFont typeface="Arial" pitchFamily="34" charset="0"/>
              <a:buChar char="•"/>
              <a:defRPr/>
            </a:pPr>
            <a:r>
              <a:rPr lang="fr-BE" sz="1400" smtClean="0"/>
              <a:t>schéma de médication</a:t>
            </a:r>
          </a:p>
          <a:p>
            <a:pPr marL="285750" lvl="1" indent="-285750" eaLnBrk="1" fontAlgn="auto" hangingPunct="1">
              <a:spcAft>
                <a:spcPts val="0"/>
              </a:spcAft>
              <a:buFont typeface="Arial" pitchFamily="34" charset="0"/>
              <a:buChar char="•"/>
              <a:defRPr/>
            </a:pPr>
            <a:r>
              <a:rPr lang="fr-BE" sz="1400" smtClean="0"/>
              <a:t>SumEHR</a:t>
            </a:r>
          </a:p>
          <a:p>
            <a:pPr marL="285750" lvl="1" indent="-285750" eaLnBrk="1" fontAlgn="auto" hangingPunct="1">
              <a:spcAft>
                <a:spcPts val="0"/>
              </a:spcAft>
              <a:buFont typeface="Arial" pitchFamily="34" charset="0"/>
              <a:buChar char="•"/>
              <a:defRPr/>
            </a:pPr>
            <a:r>
              <a:rPr lang="fr-BE" sz="1400" smtClean="0"/>
              <a:t>paramètres</a:t>
            </a:r>
          </a:p>
          <a:p>
            <a:pPr marL="285750" lvl="1" indent="-285750" eaLnBrk="1" fontAlgn="auto" hangingPunct="1">
              <a:spcAft>
                <a:spcPts val="0"/>
              </a:spcAft>
              <a:buFont typeface="Arial" pitchFamily="34" charset="0"/>
              <a:buChar char="•"/>
              <a:defRPr/>
            </a:pPr>
            <a:r>
              <a:rPr lang="fr-BE" sz="1400" smtClean="0"/>
              <a:t>journal</a:t>
            </a:r>
          </a:p>
          <a:p>
            <a:pPr marL="285750" lvl="1" indent="-285750" eaLnBrk="1" fontAlgn="auto" hangingPunct="1">
              <a:spcAft>
                <a:spcPts val="0"/>
              </a:spcAft>
              <a:buFont typeface="Arial" pitchFamily="34" charset="0"/>
              <a:buChar char="•"/>
              <a:defRPr/>
            </a:pPr>
            <a:r>
              <a:rPr lang="fr-BE" sz="1400" smtClean="0"/>
              <a:t> …</a:t>
            </a:r>
          </a:p>
          <a:p>
            <a:pPr eaLnBrk="1" fontAlgn="auto" hangingPunct="1">
              <a:spcAft>
                <a:spcPts val="0"/>
              </a:spcAft>
              <a:buFont typeface="Arial" pitchFamily="34" charset="0"/>
              <a:buNone/>
              <a:defRPr/>
            </a:pPr>
            <a:endParaRPr lang="fr-BE" dirty="0"/>
          </a:p>
        </p:txBody>
      </p:sp>
      <p:sp>
        <p:nvSpPr>
          <p:cNvPr id="33796"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33797" name="Slide Number Placeholder 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D22B3C9B-BE70-4B44-9D8E-FBE6A494546C}" type="slidenum">
              <a:rPr lang="en-US" altLang="en-US" smtClean="0">
                <a:solidFill>
                  <a:srgbClr val="FFFFFF"/>
                </a:solidFill>
              </a:rPr>
              <a:pPr fontAlgn="base">
                <a:spcBef>
                  <a:spcPct val="0"/>
                </a:spcBef>
                <a:spcAft>
                  <a:spcPct val="0"/>
                </a:spcAft>
                <a:defRPr/>
              </a:pPr>
              <a:t>31</a:t>
            </a:fld>
            <a:endParaRPr lang="fr-BE" altLang="en-US" smtClean="0">
              <a:solidFill>
                <a:srgbClr val="FFFFFF"/>
              </a:solidFill>
            </a:endParaRPr>
          </a:p>
        </p:txBody>
      </p:sp>
      <p:pic>
        <p:nvPicPr>
          <p:cNvPr id="348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125538"/>
            <a:ext cx="200501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16325" y="792163"/>
            <a:ext cx="4425950" cy="5578475"/>
          </a:xfrm>
        </p:spPr>
      </p:pic>
      <p:sp>
        <p:nvSpPr>
          <p:cNvPr id="9" name="Text Placeholder 8"/>
          <p:cNvSpPr>
            <a:spLocks noGrp="1"/>
          </p:cNvSpPr>
          <p:nvPr>
            <p:ph type="body" sz="half" idx="2"/>
          </p:nvPr>
        </p:nvSpPr>
        <p:spPr>
          <a:xfrm>
            <a:off x="457200" y="2130425"/>
            <a:ext cx="2139950" cy="4243388"/>
          </a:xfrm>
        </p:spPr>
        <p:txBody>
          <a:bodyPr rtlCol="0">
            <a:normAutofit/>
          </a:bodyPr>
          <a:lstStyle/>
          <a:p>
            <a:pPr eaLnBrk="1" fontAlgn="auto" hangingPunct="1">
              <a:spcAft>
                <a:spcPts val="0"/>
              </a:spcAft>
              <a:buFont typeface="Arial" pitchFamily="34" charset="0"/>
              <a:buNone/>
              <a:defRPr/>
            </a:pPr>
            <a:r>
              <a:rPr lang="fr-BE" smtClean="0"/>
              <a:t>Accès pour prestataires de soins</a:t>
            </a:r>
          </a:p>
          <a:p>
            <a:pPr marL="285750" indent="-285750" eaLnBrk="1" fontAlgn="auto" hangingPunct="1">
              <a:spcAft>
                <a:spcPts val="0"/>
              </a:spcAft>
              <a:buFont typeface="Arial" pitchFamily="34" charset="0"/>
              <a:buChar char="•"/>
              <a:defRPr/>
            </a:pPr>
            <a:r>
              <a:rPr lang="fr-BE" smtClean="0"/>
              <a:t>avec une relation de soins</a:t>
            </a:r>
          </a:p>
          <a:p>
            <a:pPr marL="285750" indent="-285750" eaLnBrk="1" fontAlgn="auto" hangingPunct="1">
              <a:spcAft>
                <a:spcPts val="0"/>
              </a:spcAft>
              <a:buFont typeface="Arial" pitchFamily="34" charset="0"/>
              <a:buChar char="•"/>
              <a:defRPr/>
            </a:pPr>
            <a:r>
              <a:rPr lang="fr-BE" smtClean="0"/>
              <a:t>en fonction de leur rôle</a:t>
            </a:r>
          </a:p>
          <a:p>
            <a:pPr eaLnBrk="1" fontAlgn="auto" hangingPunct="1">
              <a:spcAft>
                <a:spcPts val="0"/>
              </a:spcAft>
              <a:buFont typeface="Arial" pitchFamily="34" charset="0"/>
              <a:buNone/>
              <a:defRPr/>
            </a:pPr>
            <a:r>
              <a:rPr lang="fr-BE" smtClean="0"/>
              <a:t>Pas d'accès pour</a:t>
            </a:r>
          </a:p>
          <a:p>
            <a:pPr marL="285750" indent="-285750" eaLnBrk="1" fontAlgn="auto" hangingPunct="1">
              <a:spcAft>
                <a:spcPts val="0"/>
              </a:spcAft>
              <a:buFont typeface="Arial" pitchFamily="34" charset="0"/>
              <a:buChar char="•"/>
              <a:defRPr/>
            </a:pPr>
            <a:r>
              <a:rPr lang="fr-BE" smtClean="0"/>
              <a:t>les gestionnaires IT, hébergeur, ...</a:t>
            </a:r>
          </a:p>
          <a:p>
            <a:pPr marL="285750" indent="-285750" eaLnBrk="1" fontAlgn="auto" hangingPunct="1">
              <a:spcAft>
                <a:spcPts val="0"/>
              </a:spcAft>
              <a:buFont typeface="Arial" pitchFamily="34" charset="0"/>
              <a:buChar char="•"/>
              <a:defRPr/>
            </a:pPr>
            <a:r>
              <a:rPr lang="fr-BE" smtClean="0"/>
              <a:t>Plate-forme </a:t>
            </a:r>
            <a:r>
              <a:rPr lang="fr-BE" smtClean="0">
                <a:solidFill>
                  <a:srgbClr val="3E6E5A"/>
                </a:solidFill>
              </a:rPr>
              <a:t>eHealth</a:t>
            </a:r>
          </a:p>
          <a:p>
            <a:pPr marL="285750" indent="-285750" eaLnBrk="1" fontAlgn="auto" hangingPunct="1">
              <a:spcAft>
                <a:spcPts val="0"/>
              </a:spcAft>
              <a:buFont typeface="Arial" pitchFamily="34" charset="0"/>
              <a:buChar char="•"/>
              <a:defRPr/>
            </a:pPr>
            <a:r>
              <a:rPr lang="fr-BE" smtClean="0"/>
              <a:t>autorités</a:t>
            </a:r>
          </a:p>
          <a:p>
            <a:pPr marL="285750" indent="-285750" eaLnBrk="1" fontAlgn="auto" hangingPunct="1">
              <a:spcAft>
                <a:spcPts val="0"/>
              </a:spcAft>
              <a:buFont typeface="Arial" pitchFamily="34" charset="0"/>
              <a:buChar char="•"/>
              <a:defRPr/>
            </a:pPr>
            <a:r>
              <a:rPr lang="fr-BE" smtClean="0"/>
              <a:t>sans la collaboration active du détenteur de la 2ième clé </a:t>
            </a:r>
          </a:p>
          <a:p>
            <a:pPr eaLnBrk="1" fontAlgn="auto" hangingPunct="1">
              <a:spcAft>
                <a:spcPts val="0"/>
              </a:spcAft>
              <a:buFont typeface="Arial" pitchFamily="34" charset="0"/>
              <a:buNone/>
              <a:defRPr/>
            </a:pPr>
            <a:endParaRPr lang="fr-BE" dirty="0"/>
          </a:p>
        </p:txBody>
      </p:sp>
      <p:sp>
        <p:nvSpPr>
          <p:cNvPr id="34820"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34821" name="Slide Number Placeholder 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664489D-BC21-4377-BB02-BF058722E246}" type="slidenum">
              <a:rPr lang="en-US" altLang="en-US" smtClean="0">
                <a:solidFill>
                  <a:srgbClr val="FFFFFF"/>
                </a:solidFill>
              </a:rPr>
              <a:pPr fontAlgn="base">
                <a:spcBef>
                  <a:spcPct val="0"/>
                </a:spcBef>
                <a:spcAft>
                  <a:spcPct val="0"/>
                </a:spcAft>
                <a:defRPr/>
              </a:pPr>
              <a:t>32</a:t>
            </a:fld>
            <a:endParaRPr lang="fr-BE" altLang="en-US" smtClean="0">
              <a:solidFill>
                <a:srgbClr val="FFFFFF"/>
              </a:solidFill>
            </a:endParaRPr>
          </a:p>
        </p:txBody>
      </p:sp>
      <p:pic>
        <p:nvPicPr>
          <p:cNvPr id="358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981075"/>
            <a:ext cx="20002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BE" dirty="0" smtClean="0"/>
              <a:t>Action 5 : Hubs &amp; </a:t>
            </a:r>
            <a:r>
              <a:rPr lang="fr-BE" dirty="0" err="1" smtClean="0"/>
              <a:t>Metahub</a:t>
            </a:r>
            <a:endParaRPr lang="fr-BE" dirty="0"/>
          </a:p>
        </p:txBody>
      </p:sp>
      <p:sp>
        <p:nvSpPr>
          <p:cNvPr id="4099" name="Rectangle 3"/>
          <p:cNvSpPr>
            <a:spLocks noGrp="1" noChangeArrowheads="1"/>
          </p:cNvSpPr>
          <p:nvPr>
            <p:ph idx="1"/>
          </p:nvPr>
        </p:nvSpPr>
        <p:spPr/>
        <p:txBody>
          <a:bodyPr rtlCol="0">
            <a:normAutofit/>
          </a:bodyPr>
          <a:lstStyle/>
          <a:p>
            <a:pPr marL="182880" indent="-182880" eaLnBrk="1" fontAlgn="auto" hangingPunct="1">
              <a:spcAft>
                <a:spcPts val="0"/>
              </a:spcAft>
              <a:buFont typeface="Arial" pitchFamily="34" charset="0"/>
              <a:buChar char="•"/>
              <a:defRPr/>
            </a:pPr>
            <a:r>
              <a:rPr lang="fr-BE" dirty="0" smtClean="0"/>
              <a:t>Situation 2016</a:t>
            </a:r>
          </a:p>
          <a:p>
            <a:pPr marL="457517" lvl="1" indent="-182880" eaLnBrk="1" fontAlgn="auto" hangingPunct="1">
              <a:spcAft>
                <a:spcPts val="0"/>
              </a:spcAft>
              <a:buFont typeface="Arial" pitchFamily="34" charset="0"/>
              <a:buChar char="•"/>
              <a:defRPr/>
            </a:pPr>
            <a:r>
              <a:rPr lang="fr-BE" dirty="0" smtClean="0"/>
              <a:t>système de partage des données et documents pour les hôpitaux généraux et psychiatriques via les 5 hubs</a:t>
            </a:r>
          </a:p>
          <a:p>
            <a:pPr marL="731202" lvl="2" indent="-182880" eaLnBrk="1" fontAlgn="auto" hangingPunct="1">
              <a:spcAft>
                <a:spcPts val="0"/>
              </a:spcAft>
              <a:buFont typeface="Arial" pitchFamily="34" charset="0"/>
              <a:buChar char="•"/>
              <a:defRPr/>
            </a:pPr>
            <a:r>
              <a:rPr lang="fr-BE" dirty="0" smtClean="0"/>
              <a:t>Réseau Santé Wallon (RSW)</a:t>
            </a:r>
          </a:p>
          <a:p>
            <a:pPr marL="731202" lvl="2" indent="-182880" eaLnBrk="1" fontAlgn="auto" hangingPunct="1">
              <a:spcAft>
                <a:spcPts val="0"/>
              </a:spcAft>
              <a:buFont typeface="Arial" pitchFamily="34" charset="0"/>
              <a:buChar char="•"/>
              <a:defRPr/>
            </a:pPr>
            <a:r>
              <a:rPr lang="fr-BE" dirty="0" smtClean="0"/>
              <a:t>Réseau Santé Bruxellois (RSB)</a:t>
            </a:r>
          </a:p>
          <a:p>
            <a:pPr marL="731202" lvl="2" indent="-182880" eaLnBrk="1" fontAlgn="auto" hangingPunct="1">
              <a:spcAft>
                <a:spcPts val="0"/>
              </a:spcAft>
              <a:buFont typeface="Arial" pitchFamily="34" charset="0"/>
              <a:buChar char="•"/>
              <a:defRPr/>
            </a:pPr>
            <a:r>
              <a:rPr lang="fr-BE" dirty="0" err="1" smtClean="0"/>
              <a:t>Collaboratief</a:t>
            </a:r>
            <a:r>
              <a:rPr lang="fr-BE" dirty="0" smtClean="0"/>
              <a:t> </a:t>
            </a:r>
            <a:r>
              <a:rPr lang="fr-BE" dirty="0" err="1" smtClean="0"/>
              <a:t>Zorgplatform</a:t>
            </a:r>
            <a:r>
              <a:rPr lang="fr-BE" dirty="0" smtClean="0"/>
              <a:t> (</a:t>
            </a:r>
            <a:r>
              <a:rPr lang="fr-BE" dirty="0" err="1" smtClean="0"/>
              <a:t>Cozo</a:t>
            </a:r>
            <a:r>
              <a:rPr lang="fr-BE" dirty="0" smtClean="0"/>
              <a:t>)</a:t>
            </a:r>
          </a:p>
          <a:p>
            <a:pPr marL="731202" lvl="2" indent="-182880" eaLnBrk="1" fontAlgn="auto" hangingPunct="1">
              <a:spcAft>
                <a:spcPts val="0"/>
              </a:spcAft>
              <a:buFont typeface="Arial" pitchFamily="34" charset="0"/>
              <a:buChar char="•"/>
              <a:defRPr/>
            </a:pPr>
            <a:r>
              <a:rPr lang="fr-BE" dirty="0" err="1" smtClean="0"/>
              <a:t>Antwerpse</a:t>
            </a:r>
            <a:r>
              <a:rPr lang="fr-BE" dirty="0" smtClean="0"/>
              <a:t> </a:t>
            </a:r>
            <a:r>
              <a:rPr lang="fr-BE" dirty="0" err="1" smtClean="0"/>
              <a:t>Regionale</a:t>
            </a:r>
            <a:r>
              <a:rPr lang="fr-BE" dirty="0" smtClean="0"/>
              <a:t> Hub (ARH)</a:t>
            </a:r>
          </a:p>
          <a:p>
            <a:pPr marL="731202" lvl="2" indent="-182880" eaLnBrk="1" fontAlgn="auto" hangingPunct="1">
              <a:spcAft>
                <a:spcPts val="0"/>
              </a:spcAft>
              <a:buFont typeface="Arial" pitchFamily="34" charset="0"/>
              <a:buChar char="•"/>
              <a:defRPr/>
            </a:pPr>
            <a:r>
              <a:rPr lang="fr-BE" dirty="0" smtClean="0"/>
              <a:t>Vlaams </a:t>
            </a:r>
            <a:r>
              <a:rPr lang="fr-BE" dirty="0" err="1" smtClean="0"/>
              <a:t>Ziekenhuisnetwerk</a:t>
            </a:r>
            <a:r>
              <a:rPr lang="fr-BE" dirty="0" smtClean="0"/>
              <a:t> KU Leuven (VZN)</a:t>
            </a:r>
          </a:p>
          <a:p>
            <a:pPr lvl="1" indent="-182880" eaLnBrk="1" fontAlgn="auto" hangingPunct="1">
              <a:spcAft>
                <a:spcPts val="0"/>
              </a:spcAft>
              <a:buFont typeface="Arial" pitchFamily="34" charset="0"/>
              <a:buChar char="•"/>
              <a:defRPr/>
            </a:pPr>
            <a:r>
              <a:rPr lang="fr-BE" dirty="0" smtClean="0"/>
              <a:t>référencement des documents de la 1ère ligne (</a:t>
            </a:r>
            <a:r>
              <a:rPr lang="fr-BE" dirty="0" err="1" smtClean="0"/>
              <a:t>SumEHR</a:t>
            </a:r>
            <a:r>
              <a:rPr lang="fr-BE" dirty="0" smtClean="0"/>
              <a:t>,  schémas de médication, …)</a:t>
            </a:r>
          </a:p>
          <a:p>
            <a:pPr marL="731520" lvl="2" indent="-182880" eaLnBrk="1" fontAlgn="auto" hangingPunct="1">
              <a:spcAft>
                <a:spcPts val="0"/>
              </a:spcAft>
              <a:buFont typeface="Arial" pitchFamily="34" charset="0"/>
              <a:buChar char="•"/>
              <a:defRPr/>
            </a:pPr>
            <a:r>
              <a:rPr lang="fr-BE" dirty="0" smtClean="0"/>
              <a:t>via les 3 </a:t>
            </a:r>
            <a:r>
              <a:rPr lang="fr-BE" dirty="0" err="1" smtClean="0"/>
              <a:t>coffres-forts</a:t>
            </a:r>
            <a:r>
              <a:rPr lang="fr-BE" dirty="0" smtClean="0"/>
              <a:t>/</a:t>
            </a:r>
            <a:r>
              <a:rPr lang="fr-BE" dirty="0" err="1" smtClean="0"/>
              <a:t>metahubs</a:t>
            </a:r>
            <a:r>
              <a:rPr lang="fr-BE" dirty="0"/>
              <a:t> </a:t>
            </a:r>
            <a:r>
              <a:rPr lang="fr-BE" dirty="0" smtClean="0"/>
              <a:t>(</a:t>
            </a:r>
            <a:r>
              <a:rPr lang="fr-BE" dirty="0" err="1" smtClean="0"/>
              <a:t>Vitalink</a:t>
            </a:r>
            <a:r>
              <a:rPr lang="fr-BE" dirty="0" smtClean="0"/>
              <a:t>, </a:t>
            </a:r>
            <a:r>
              <a:rPr lang="fr-BE" dirty="0" err="1" smtClean="0"/>
              <a:t>InterMed</a:t>
            </a:r>
            <a:r>
              <a:rPr lang="fr-BE" dirty="0" smtClean="0"/>
              <a:t>, </a:t>
            </a:r>
            <a:r>
              <a:rPr lang="fr-BE" dirty="0" err="1" smtClean="0"/>
              <a:t>BruSafe</a:t>
            </a:r>
            <a:endParaRPr lang="fr-BE" dirty="0" smtClean="0"/>
          </a:p>
          <a:p>
            <a:pPr lvl="1" indent="-182880" eaLnBrk="1" fontAlgn="auto" hangingPunct="1">
              <a:spcAft>
                <a:spcPts val="0"/>
              </a:spcAft>
              <a:buFont typeface="Arial" pitchFamily="34" charset="0"/>
              <a:buChar char="•"/>
              <a:defRPr/>
            </a:pPr>
            <a:r>
              <a:rPr lang="fr-BE" dirty="0" smtClean="0"/>
              <a:t>01/11/2016: 16.746.066 liens hubs-patients enregistrés dans le </a:t>
            </a:r>
            <a:r>
              <a:rPr lang="fr-BE" dirty="0" err="1" smtClean="0"/>
              <a:t>Metahub</a:t>
            </a:r>
            <a:r>
              <a:rPr lang="fr-BE" dirty="0" smtClean="0"/>
              <a:t> (volume total)</a:t>
            </a:r>
          </a:p>
          <a:p>
            <a:pPr marL="731520" lvl="2" indent="-182880" eaLnBrk="1" fontAlgn="auto" hangingPunct="1">
              <a:spcAft>
                <a:spcPts val="0"/>
              </a:spcAft>
              <a:buFont typeface="Arial" pitchFamily="34" charset="0"/>
              <a:buChar char="•"/>
              <a:defRPr/>
            </a:pPr>
            <a:endParaRPr lang="fr-BE" dirty="0" smtClean="0"/>
          </a:p>
          <a:p>
            <a:pPr marL="731520" lvl="2" indent="-182880" eaLnBrk="1" fontAlgn="auto" hangingPunct="1">
              <a:spcAft>
                <a:spcPts val="0"/>
              </a:spcAft>
              <a:buFont typeface="Arial" pitchFamily="34" charset="0"/>
              <a:buChar char="•"/>
              <a:defRPr/>
            </a:pPr>
            <a:endParaRPr lang="fr-BE" dirty="0" smtClean="0"/>
          </a:p>
          <a:p>
            <a:pPr marL="731520" lvl="2" indent="-182880" eaLnBrk="1" fontAlgn="auto" hangingPunct="1">
              <a:spcAft>
                <a:spcPts val="0"/>
              </a:spcAft>
              <a:buFont typeface="Arial" pitchFamily="34" charset="0"/>
              <a:buChar char="•"/>
              <a:defRPr/>
            </a:pPr>
            <a:endParaRPr lang="fr-BE" dirty="0" smtClean="0"/>
          </a:p>
          <a:p>
            <a:pPr marL="182880" indent="-182880" eaLnBrk="1" fontAlgn="auto" hangingPunct="1">
              <a:spcAft>
                <a:spcPts val="0"/>
              </a:spcAft>
              <a:buFont typeface="Arial" pitchFamily="34" charset="0"/>
              <a:buChar char="•"/>
              <a:defRPr/>
            </a:pPr>
            <a:endParaRPr lang="fr-BE" dirty="0" smtClean="0"/>
          </a:p>
          <a:p>
            <a:pPr marL="182880" indent="-182880" eaLnBrk="1" fontAlgn="auto" hangingPunct="1">
              <a:spcAft>
                <a:spcPts val="0"/>
              </a:spcAft>
              <a:buFont typeface="Arial" pitchFamily="34" charset="0"/>
              <a:buChar char="•"/>
              <a:defRPr/>
            </a:pPr>
            <a:endParaRPr lang="fr-BE" dirty="0" smtClean="0"/>
          </a:p>
          <a:p>
            <a:pPr marL="182880" indent="-182880" eaLnBrk="1" fontAlgn="auto" hangingPunct="1">
              <a:spcAft>
                <a:spcPts val="0"/>
              </a:spcAft>
              <a:buFont typeface="Arial" pitchFamily="34" charset="0"/>
              <a:buChar char="•"/>
              <a:defRPr/>
            </a:pPr>
            <a:endParaRPr lang="fr-BE" dirty="0" smtClean="0"/>
          </a:p>
          <a:p>
            <a:pPr marL="182880" indent="-182880" eaLnBrk="1" fontAlgn="auto" hangingPunct="1">
              <a:spcAft>
                <a:spcPts val="0"/>
              </a:spcAft>
              <a:buFont typeface="Arial" pitchFamily="34" charset="0"/>
              <a:buChar char="•"/>
              <a:defRPr/>
            </a:pPr>
            <a:endParaRPr lang="fr-BE" dirty="0" smtClean="0"/>
          </a:p>
          <a:p>
            <a:pPr lvl="1" indent="-182880" eaLnBrk="1" fontAlgn="auto" hangingPunct="1">
              <a:spcAft>
                <a:spcPts val="0"/>
              </a:spcAft>
              <a:buFont typeface="Arial" pitchFamily="34" charset="0"/>
              <a:buChar char="•"/>
              <a:defRPr/>
            </a:pPr>
            <a:endParaRPr lang="fr-BE" dirty="0" smtClean="0"/>
          </a:p>
          <a:p>
            <a:pPr marL="182880" indent="-182880" eaLnBrk="1" fontAlgn="auto" hangingPunct="1">
              <a:spcAft>
                <a:spcPts val="0"/>
              </a:spcAft>
              <a:buFont typeface="Arial" pitchFamily="34" charset="0"/>
              <a:buChar char="•"/>
              <a:defRPr/>
            </a:pPr>
            <a:endParaRPr lang="fr-BE" dirty="0" smtClean="0"/>
          </a:p>
        </p:txBody>
      </p:sp>
      <p:sp>
        <p:nvSpPr>
          <p:cNvPr id="28676"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28677"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09FE7F5-FD76-41BA-99B0-AEE6AF01F303}" type="slidenum">
              <a:rPr lang="en-US" altLang="en-US" smtClean="0">
                <a:solidFill>
                  <a:srgbClr val="FFFFFF"/>
                </a:solidFill>
              </a:rPr>
              <a:pPr fontAlgn="base">
                <a:spcBef>
                  <a:spcPct val="0"/>
                </a:spcBef>
                <a:spcAft>
                  <a:spcPct val="0"/>
                </a:spcAft>
                <a:defRPr/>
              </a:pPr>
              <a:t>33</a:t>
            </a:fld>
            <a:endParaRPr lang="fr-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B949D2EA-5D93-41A8-AAFD-373928292033}" type="slidenum">
              <a:rPr lang="en-US" smtClean="0"/>
              <a:pPr>
                <a:defRPr/>
              </a:pPr>
              <a:t>34</a:t>
            </a:fld>
            <a:endParaRPr lang="fr-BE"/>
          </a:p>
        </p:txBody>
      </p:sp>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418" y="815009"/>
            <a:ext cx="8658819" cy="564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altLang="en-US" smtClean="0">
                <a:solidFill>
                  <a:schemeClr val="bg1"/>
                </a:solidFill>
              </a:rPr>
              <a:t>23/11/2016</a:t>
            </a:r>
            <a:endParaRPr lang="fr-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7C58C9C4-3157-478A-A6C7-99391D65CB54}" type="slidenum">
              <a:rPr lang="en-US" smtClean="0"/>
              <a:pPr>
                <a:defRPr/>
              </a:pPr>
              <a:t>35</a:t>
            </a:fld>
            <a:endParaRPr lang="fr-BE"/>
          </a:p>
        </p:txBody>
      </p:sp>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188" y="815009"/>
            <a:ext cx="8552062" cy="557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EFFBD73E-7F29-4D7A-875E-CB3EC40D358C}" type="slidenum">
              <a:rPr lang="en-US" smtClean="0"/>
              <a:pPr>
                <a:defRPr/>
              </a:pPr>
              <a:t>36</a:t>
            </a:fld>
            <a:endParaRPr lang="fr-BE"/>
          </a:p>
        </p:txBody>
      </p:sp>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83" y="775252"/>
            <a:ext cx="8719824" cy="568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7F8A1B4C-EC49-44C4-8258-AB33A80ADC60}" type="slidenum">
              <a:rPr lang="en-US" smtClean="0"/>
              <a:pPr>
                <a:defRPr/>
              </a:pPr>
              <a:t>37</a:t>
            </a:fld>
            <a:endParaRPr lang="fr-BE"/>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05" y="695739"/>
            <a:ext cx="8841833" cy="576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7F8A1B4C-EC49-44C4-8258-AB33A80ADC60}" type="slidenum">
              <a:rPr lang="en-US" smtClean="0"/>
              <a:pPr>
                <a:defRPr/>
              </a:pPr>
              <a:t>38</a:t>
            </a:fld>
            <a:endParaRPr lang="fr-BE"/>
          </a:p>
        </p:txBody>
      </p:sp>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660" y="755374"/>
            <a:ext cx="8750325" cy="5702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93855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11FCD300-101B-40CC-9373-96E3E3568284}" type="slidenum">
              <a:rPr lang="en-US" smtClean="0"/>
              <a:pPr>
                <a:defRPr/>
              </a:pPr>
              <a:t>39</a:t>
            </a:fld>
            <a:endParaRPr lang="fr-BE"/>
          </a:p>
        </p:txBody>
      </p:sp>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966" y="695739"/>
            <a:ext cx="8841833" cy="576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fontAlgn="auto" hangingPunct="1">
              <a:spcAft>
                <a:spcPts val="0"/>
              </a:spcAft>
              <a:defRPr/>
            </a:pPr>
            <a:r>
              <a:rPr lang="fr-BE" altLang="en-US" dirty="0" smtClean="0">
                <a:sym typeface="Arial" charset="0"/>
              </a:rPr>
              <a:t>Les évolutions précitées requièrent …</a:t>
            </a:r>
            <a:endParaRPr lang="fr-BE" altLang="en-US" dirty="0">
              <a:sym typeface="Arial" charset="0"/>
            </a:endParaRPr>
          </a:p>
        </p:txBody>
      </p:sp>
      <p:sp>
        <p:nvSpPr>
          <p:cNvPr id="8195" name="Rectangle 3"/>
          <p:cNvSpPr>
            <a:spLocks noGrp="1" noChangeArrowheads="1"/>
          </p:cNvSpPr>
          <p:nvPr>
            <p:ph idx="1"/>
          </p:nvPr>
        </p:nvSpPr>
        <p:spPr>
          <a:xfrm>
            <a:off x="457200" y="1381125"/>
            <a:ext cx="8229600" cy="4876800"/>
          </a:xfrm>
        </p:spPr>
        <p:txBody>
          <a:bodyPr/>
          <a:lstStyle/>
          <a:p>
            <a:pPr eaLnBrk="1" hangingPunct="1">
              <a:lnSpc>
                <a:spcPts val="2600"/>
              </a:lnSpc>
            </a:pPr>
            <a:r>
              <a:rPr lang="fr-BE" altLang="en-US" sz="2200" dirty="0" smtClean="0">
                <a:sym typeface="Arial" charset="0"/>
              </a:rPr>
              <a:t>une collaboration</a:t>
            </a:r>
            <a:r>
              <a:rPr lang="fr-BE" dirty="0" smtClean="0"/>
              <a:t> </a:t>
            </a:r>
            <a:r>
              <a:rPr lang="fr-BE" altLang="en-US" sz="2200" dirty="0" smtClean="0">
                <a:sym typeface="Arial" charset="0"/>
              </a:rPr>
              <a:t>entre</a:t>
            </a:r>
            <a:r>
              <a:rPr lang="fr-BE" dirty="0" smtClean="0"/>
              <a:t> </a:t>
            </a:r>
            <a:r>
              <a:rPr lang="fr-BE" altLang="en-US" sz="2200" dirty="0" smtClean="0">
                <a:sym typeface="Arial" charset="0"/>
              </a:rPr>
              <a:t>l'ensemble des acteurs des soins de santé</a:t>
            </a:r>
          </a:p>
          <a:p>
            <a:pPr eaLnBrk="1" hangingPunct="1">
              <a:lnSpc>
                <a:spcPts val="2600"/>
              </a:lnSpc>
            </a:pPr>
            <a:r>
              <a:rPr lang="fr-BE" altLang="en-US" sz="2200" dirty="0" smtClean="0">
                <a:sym typeface="Arial" charset="0"/>
              </a:rPr>
              <a:t>une communication</a:t>
            </a:r>
            <a:r>
              <a:rPr lang="fr-BE" dirty="0" smtClean="0"/>
              <a:t> </a:t>
            </a:r>
            <a:r>
              <a:rPr lang="fr-BE" altLang="en-US" sz="2200" dirty="0" smtClean="0">
                <a:sym typeface="Arial" charset="0"/>
              </a:rPr>
              <a:t>électronique sécurisée et efficace</a:t>
            </a:r>
            <a:r>
              <a:rPr lang="fr-BE" dirty="0" smtClean="0"/>
              <a:t> </a:t>
            </a:r>
            <a:r>
              <a:rPr lang="fr-BE" altLang="en-US" sz="2200" dirty="0" smtClean="0">
                <a:sym typeface="Arial" charset="0"/>
              </a:rPr>
              <a:t>entre</a:t>
            </a:r>
            <a:r>
              <a:rPr lang="fr-BE" dirty="0" smtClean="0"/>
              <a:t> </a:t>
            </a:r>
            <a:r>
              <a:rPr lang="fr-BE" altLang="en-US" sz="2200" dirty="0" smtClean="0">
                <a:sym typeface="Arial" charset="0"/>
              </a:rPr>
              <a:t>tous les acteurs</a:t>
            </a:r>
            <a:r>
              <a:rPr lang="fr-BE" dirty="0" smtClean="0"/>
              <a:t> </a:t>
            </a:r>
            <a:r>
              <a:rPr lang="fr-BE" altLang="en-US" sz="2200" dirty="0" smtClean="0">
                <a:sym typeface="Arial" charset="0"/>
              </a:rPr>
              <a:t>des soins de santé</a:t>
            </a:r>
          </a:p>
          <a:p>
            <a:pPr eaLnBrk="1" hangingPunct="1">
              <a:lnSpc>
                <a:spcPts val="2600"/>
              </a:lnSpc>
            </a:pPr>
            <a:r>
              <a:rPr lang="fr-BE" altLang="en-US" sz="2200" dirty="0" smtClean="0">
                <a:sym typeface="Arial" charset="0"/>
              </a:rPr>
              <a:t>des dossiers de patients informatisés, de qualité et dépassant le niveau de la spécialité</a:t>
            </a:r>
          </a:p>
          <a:p>
            <a:pPr eaLnBrk="1" hangingPunct="1">
              <a:lnSpc>
                <a:spcPts val="2600"/>
              </a:lnSpc>
            </a:pPr>
            <a:r>
              <a:rPr lang="fr-BE" altLang="en-US" sz="2200" dirty="0" smtClean="0">
                <a:sym typeface="Arial" charset="0"/>
              </a:rPr>
              <a:t>des plans de soins et trajets de soins</a:t>
            </a:r>
          </a:p>
          <a:p>
            <a:pPr eaLnBrk="1" hangingPunct="1">
              <a:lnSpc>
                <a:spcPts val="2600"/>
              </a:lnSpc>
            </a:pPr>
            <a:r>
              <a:rPr lang="fr-BE" altLang="en-US" sz="2200" dirty="0" smtClean="0">
                <a:sym typeface="Arial" charset="0"/>
              </a:rPr>
              <a:t>des processus</a:t>
            </a:r>
            <a:r>
              <a:rPr lang="fr-BE" dirty="0" smtClean="0"/>
              <a:t> </a:t>
            </a:r>
            <a:r>
              <a:rPr lang="fr-BE" altLang="en-US" sz="2200" dirty="0" smtClean="0">
                <a:sym typeface="Arial" charset="0"/>
              </a:rPr>
              <a:t>administratifs</a:t>
            </a:r>
            <a:r>
              <a:rPr lang="fr-BE" dirty="0" smtClean="0"/>
              <a:t> </a:t>
            </a:r>
            <a:r>
              <a:rPr lang="fr-BE" altLang="en-US" sz="2200" dirty="0" smtClean="0">
                <a:sym typeface="Arial" charset="0"/>
              </a:rPr>
              <a:t>optimalisés</a:t>
            </a:r>
          </a:p>
          <a:p>
            <a:pPr eaLnBrk="1" hangingPunct="1">
              <a:lnSpc>
                <a:spcPts val="2600"/>
              </a:lnSpc>
            </a:pPr>
            <a:r>
              <a:rPr lang="fr-BE" altLang="en-US" sz="2200" dirty="0" smtClean="0">
                <a:sym typeface="Arial" charset="0"/>
              </a:rPr>
              <a:t>une interopérabilité</a:t>
            </a:r>
            <a:r>
              <a:rPr lang="fr-BE" dirty="0" smtClean="0"/>
              <a:t> </a:t>
            </a:r>
            <a:r>
              <a:rPr lang="fr-BE" altLang="en-US" sz="2200" dirty="0" smtClean="0">
                <a:sym typeface="Arial" charset="0"/>
              </a:rPr>
              <a:t>technique et sémantique</a:t>
            </a:r>
          </a:p>
          <a:p>
            <a:pPr eaLnBrk="1" hangingPunct="1">
              <a:lnSpc>
                <a:spcPts val="2600"/>
              </a:lnSpc>
            </a:pPr>
            <a:r>
              <a:rPr lang="fr-BE" altLang="en-US" sz="2200" dirty="0" smtClean="0">
                <a:sym typeface="Arial" charset="0"/>
              </a:rPr>
              <a:t>des garanties en matière de</a:t>
            </a:r>
          </a:p>
          <a:p>
            <a:pPr lvl="1" eaLnBrk="1" hangingPunct="1">
              <a:lnSpc>
                <a:spcPts val="2600"/>
              </a:lnSpc>
            </a:pPr>
            <a:r>
              <a:rPr lang="fr-BE" altLang="en-US" dirty="0" smtClean="0">
                <a:sym typeface="Arial" charset="0"/>
              </a:rPr>
              <a:t>sécurité de l’information</a:t>
            </a:r>
          </a:p>
          <a:p>
            <a:pPr lvl="1" eaLnBrk="1" hangingPunct="1">
              <a:lnSpc>
                <a:spcPts val="2600"/>
              </a:lnSpc>
            </a:pPr>
            <a:r>
              <a:rPr lang="fr-BE" altLang="en-US" dirty="0" smtClean="0">
                <a:sym typeface="Arial" charset="0"/>
              </a:rPr>
              <a:t>protection</a:t>
            </a:r>
            <a:r>
              <a:rPr lang="fr-BE" dirty="0" smtClean="0"/>
              <a:t> </a:t>
            </a:r>
            <a:r>
              <a:rPr lang="fr-BE" altLang="en-US" dirty="0" smtClean="0">
                <a:sym typeface="Arial" charset="0"/>
              </a:rPr>
              <a:t>de la vie privée</a:t>
            </a:r>
          </a:p>
          <a:p>
            <a:pPr lvl="1" eaLnBrk="1" hangingPunct="1">
              <a:lnSpc>
                <a:spcPts val="2600"/>
              </a:lnSpc>
            </a:pPr>
            <a:r>
              <a:rPr lang="fr-BE" altLang="en-US" dirty="0" smtClean="0">
                <a:sym typeface="Arial" charset="0"/>
              </a:rPr>
              <a:t>respect du secret professionnel</a:t>
            </a:r>
            <a:r>
              <a:rPr lang="fr-BE" dirty="0" smtClean="0"/>
              <a:t> </a:t>
            </a:r>
            <a:r>
              <a:rPr lang="fr-BE" altLang="en-US" dirty="0" smtClean="0">
                <a:sym typeface="Arial" charset="0"/>
              </a:rPr>
              <a:t>des prestataires de soins</a:t>
            </a:r>
          </a:p>
        </p:txBody>
      </p:sp>
      <p:sp>
        <p:nvSpPr>
          <p:cNvPr id="8196" name="Date Placeholder 1"/>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23/11/2016</a:t>
            </a:r>
            <a:endParaRPr lang="fr-BE" altLang="en-US" dirty="0">
              <a:solidFill>
                <a:srgbClr val="FFFFFF"/>
              </a:solidFill>
            </a:endParaRPr>
          </a:p>
        </p:txBody>
      </p:sp>
      <p:sp>
        <p:nvSpPr>
          <p:cNvPr id="8197"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D0012855-1F5A-46A9-A7FA-4917C6E000D1}" type="slidenum">
              <a:rPr lang="en-US" altLang="en-US" smtClean="0">
                <a:solidFill>
                  <a:srgbClr val="FFFFFF"/>
                </a:solidFill>
              </a:rPr>
              <a:pPr fontAlgn="base">
                <a:spcBef>
                  <a:spcPct val="0"/>
                </a:spcBef>
                <a:spcAft>
                  <a:spcPct val="0"/>
                </a:spcAft>
                <a:defRPr/>
              </a:pPr>
              <a:t>4</a:t>
            </a:fld>
            <a:endParaRPr lang="fr-BE" altLang="en-US" smtClean="0">
              <a:solidFill>
                <a:srgbClr val="FFFFFF"/>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BE" smtClean="0"/>
              <a:t>Consentement éclairé </a:t>
            </a:r>
            <a:endParaRPr lang="fr-BE" dirty="0"/>
          </a:p>
        </p:txBody>
      </p:sp>
      <p:sp>
        <p:nvSpPr>
          <p:cNvPr id="4099" name="Rectangle 3"/>
          <p:cNvSpPr>
            <a:spLocks noGrp="1" noChangeArrowheads="1"/>
          </p:cNvSpPr>
          <p:nvPr>
            <p:ph idx="1"/>
          </p:nvPr>
        </p:nvSpPr>
        <p:spPr/>
        <p:txBody>
          <a:bodyPr rtlCol="0">
            <a:normAutofit/>
          </a:bodyPr>
          <a:lstStyle/>
          <a:p>
            <a:pPr marL="182880" indent="-182880" eaLnBrk="1" fontAlgn="auto" hangingPunct="1">
              <a:spcAft>
                <a:spcPts val="0"/>
              </a:spcAft>
              <a:buFont typeface="Arial" pitchFamily="34" charset="0"/>
              <a:buChar char="•"/>
              <a:defRPr/>
            </a:pPr>
            <a:r>
              <a:rPr lang="fr-BE" dirty="0" smtClean="0"/>
              <a:t>Prérequis essentiel à l’échange de données de santé : consentement du patient pour l’échange électronique de ses données de santé</a:t>
            </a:r>
          </a:p>
          <a:p>
            <a:pPr lvl="1" indent="-182880" eaLnBrk="1" fontAlgn="auto" hangingPunct="1">
              <a:spcAft>
                <a:spcPts val="0"/>
              </a:spcAft>
              <a:buFont typeface="Arial" pitchFamily="34" charset="0"/>
              <a:buChar char="•"/>
              <a:defRPr/>
            </a:pPr>
            <a:r>
              <a:rPr lang="fr-BE" altLang="en-US" dirty="0" smtClean="0"/>
              <a:t>règlement approuvé par les différents organes de gestion et d’avis de la Plate-forme</a:t>
            </a:r>
            <a:r>
              <a:rPr lang="fr-BE" dirty="0" smtClean="0"/>
              <a:t> </a:t>
            </a:r>
            <a:r>
              <a:rPr lang="fr-BE" altLang="en-US" dirty="0" err="1" smtClean="0">
                <a:solidFill>
                  <a:srgbClr val="3E6E5A"/>
                </a:solidFill>
              </a:rPr>
              <a:t>eHealth</a:t>
            </a:r>
            <a:r>
              <a:rPr lang="fr-BE" dirty="0" smtClean="0"/>
              <a:t> </a:t>
            </a:r>
            <a:r>
              <a:rPr lang="fr-BE" altLang="en-US" dirty="0" smtClean="0"/>
              <a:t>(Comité de concertation des utilisateurs, Comité de gestion et Comité sectoriel santé)</a:t>
            </a:r>
          </a:p>
          <a:p>
            <a:pPr lvl="1" indent="-182880" eaLnBrk="1" fontAlgn="auto" hangingPunct="1">
              <a:spcAft>
                <a:spcPts val="0"/>
              </a:spcAft>
              <a:buFont typeface="Arial" pitchFamily="34" charset="0"/>
              <a:buChar char="•"/>
              <a:defRPr/>
            </a:pPr>
            <a:endParaRPr lang="fr-BE" dirty="0" smtClean="0"/>
          </a:p>
          <a:p>
            <a:pPr lvl="1" indent="-182880" eaLnBrk="1" fontAlgn="auto" hangingPunct="1">
              <a:spcAft>
                <a:spcPts val="0"/>
              </a:spcAft>
              <a:buFont typeface="Arial" pitchFamily="34" charset="0"/>
              <a:buChar char="•"/>
              <a:defRPr/>
            </a:pPr>
            <a:r>
              <a:rPr lang="fr-BE" dirty="0" smtClean="0"/>
              <a:t>uniquement entre prestataires/établissements de soins qui ont une relation thérapeutique / relation de soins avec le patient (p.ex. pas d'accès pour le médecin du travail)</a:t>
            </a:r>
          </a:p>
          <a:p>
            <a:pPr lvl="1" indent="-182880" eaLnBrk="1" fontAlgn="auto" hangingPunct="1">
              <a:spcAft>
                <a:spcPts val="0"/>
              </a:spcAft>
              <a:buFont typeface="Arial" pitchFamily="34" charset="0"/>
              <a:buChar char="•"/>
              <a:defRPr/>
            </a:pPr>
            <a:endParaRPr lang="fr-BE" dirty="0" smtClean="0"/>
          </a:p>
          <a:p>
            <a:pPr lvl="1" indent="-182880" eaLnBrk="1" fontAlgn="auto" hangingPunct="1">
              <a:spcAft>
                <a:spcPts val="0"/>
              </a:spcAft>
              <a:buFont typeface="Arial" pitchFamily="34" charset="0"/>
              <a:buChar char="•"/>
              <a:defRPr/>
            </a:pPr>
            <a:r>
              <a:rPr lang="fr-BE" dirty="0" smtClean="0"/>
              <a:t>enregistrement du consentement soit par le patient, soit via son médecin, son pharmacien, sa mutuelle ou son hôpital </a:t>
            </a:r>
          </a:p>
          <a:p>
            <a:pPr marL="182880" indent="-182880" eaLnBrk="1" fontAlgn="auto" hangingPunct="1">
              <a:spcAft>
                <a:spcPts val="0"/>
              </a:spcAft>
              <a:buFont typeface="Arial" pitchFamily="34" charset="0"/>
              <a:buChar char="•"/>
              <a:defRPr/>
            </a:pPr>
            <a:endParaRPr lang="fr-BE" dirty="0" smtClean="0"/>
          </a:p>
          <a:p>
            <a:pPr marL="182880" indent="-182880" eaLnBrk="1" fontAlgn="auto" hangingPunct="1">
              <a:spcAft>
                <a:spcPts val="0"/>
              </a:spcAft>
              <a:buFont typeface="Arial" pitchFamily="34" charset="0"/>
              <a:buChar char="•"/>
              <a:defRPr/>
            </a:pPr>
            <a:endParaRPr lang="fr-BE" dirty="0" smtClean="0"/>
          </a:p>
          <a:p>
            <a:pPr lvl="1" indent="-182880" eaLnBrk="1" fontAlgn="auto" hangingPunct="1">
              <a:spcAft>
                <a:spcPts val="0"/>
              </a:spcAft>
              <a:buFont typeface="Arial" pitchFamily="34" charset="0"/>
              <a:buChar char="•"/>
              <a:defRPr/>
            </a:pPr>
            <a:endParaRPr lang="fr-BE" dirty="0" smtClean="0"/>
          </a:p>
          <a:p>
            <a:pPr lvl="1" indent="-182880" eaLnBrk="1" fontAlgn="auto" hangingPunct="1">
              <a:spcAft>
                <a:spcPts val="0"/>
              </a:spcAft>
              <a:buFont typeface="Arial" pitchFamily="34" charset="0"/>
              <a:buChar char="•"/>
              <a:defRPr/>
            </a:pPr>
            <a:endParaRPr lang="fr-BE" dirty="0" smtClean="0"/>
          </a:p>
          <a:p>
            <a:pPr lvl="1" indent="-182880" eaLnBrk="1" fontAlgn="auto" hangingPunct="1">
              <a:spcAft>
                <a:spcPts val="0"/>
              </a:spcAft>
              <a:buFont typeface="Arial" pitchFamily="34" charset="0"/>
              <a:buChar char="•"/>
              <a:defRPr/>
            </a:pPr>
            <a:endParaRPr lang="fr-BE" dirty="0" smtClean="0"/>
          </a:p>
          <a:p>
            <a:pPr marL="182880" indent="-182880" eaLnBrk="1" fontAlgn="auto" hangingPunct="1">
              <a:spcAft>
                <a:spcPts val="0"/>
              </a:spcAft>
              <a:buFont typeface="Arial" pitchFamily="34" charset="0"/>
              <a:buChar char="•"/>
              <a:defRPr/>
            </a:pPr>
            <a:endParaRPr lang="fr-BE" dirty="0" smtClean="0"/>
          </a:p>
          <a:p>
            <a:pPr marL="182880" indent="-182880" eaLnBrk="1" fontAlgn="auto" hangingPunct="1">
              <a:spcAft>
                <a:spcPts val="0"/>
              </a:spcAft>
              <a:buFont typeface="Arial" pitchFamily="34" charset="0"/>
              <a:buChar char="•"/>
              <a:defRPr/>
            </a:pPr>
            <a:endParaRPr lang="fr-BE" dirty="0" smtClean="0"/>
          </a:p>
          <a:p>
            <a:pPr marL="182880" indent="-182880" eaLnBrk="1" fontAlgn="auto" hangingPunct="1">
              <a:spcAft>
                <a:spcPts val="0"/>
              </a:spcAft>
              <a:buFont typeface="Arial" pitchFamily="34" charset="0"/>
              <a:buChar char="•"/>
              <a:defRPr/>
            </a:pPr>
            <a:endParaRPr lang="fr-BE" dirty="0" smtClean="0"/>
          </a:p>
          <a:p>
            <a:pPr marL="182880" indent="-182880" eaLnBrk="1" fontAlgn="auto" hangingPunct="1">
              <a:spcAft>
                <a:spcPts val="0"/>
              </a:spcAft>
              <a:buFont typeface="Arial" pitchFamily="34" charset="0"/>
              <a:buChar char="•"/>
              <a:defRPr/>
            </a:pPr>
            <a:endParaRPr lang="fr-BE" dirty="0" smtClean="0"/>
          </a:p>
          <a:p>
            <a:pPr lvl="1" indent="-182880" eaLnBrk="1" fontAlgn="auto" hangingPunct="1">
              <a:spcAft>
                <a:spcPts val="0"/>
              </a:spcAft>
              <a:buFont typeface="Arial" pitchFamily="34" charset="0"/>
              <a:buChar char="•"/>
              <a:defRPr/>
            </a:pPr>
            <a:endParaRPr lang="fr-BE" dirty="0" smtClean="0"/>
          </a:p>
          <a:p>
            <a:pPr marL="182880" indent="-182880" eaLnBrk="1" fontAlgn="auto" hangingPunct="1">
              <a:spcAft>
                <a:spcPts val="0"/>
              </a:spcAft>
              <a:buFont typeface="Arial" pitchFamily="34" charset="0"/>
              <a:buChar char="•"/>
              <a:defRPr/>
            </a:pPr>
            <a:endParaRPr lang="fr-BE" dirty="0" smtClean="0"/>
          </a:p>
        </p:txBody>
      </p:sp>
      <p:sp>
        <p:nvSpPr>
          <p:cNvPr id="40964"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40965"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7CEFF994-1EB9-407C-9EEE-D739843D0530}" type="slidenum">
              <a:rPr lang="en-US" altLang="en-US" smtClean="0">
                <a:solidFill>
                  <a:srgbClr val="FFFFFF"/>
                </a:solidFill>
              </a:rPr>
              <a:pPr fontAlgn="base">
                <a:spcBef>
                  <a:spcPct val="0"/>
                </a:spcBef>
                <a:spcAft>
                  <a:spcPct val="0"/>
                </a:spcAft>
                <a:defRPr/>
              </a:pPr>
              <a:t>40</a:t>
            </a:fld>
            <a:endParaRPr lang="fr-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BE" smtClean="0"/>
              <a:t>Consentement éclairé </a:t>
            </a:r>
            <a:endParaRPr lang="fr-BE" dirty="0"/>
          </a:p>
        </p:txBody>
      </p:sp>
      <p:sp>
        <p:nvSpPr>
          <p:cNvPr id="44035" name="Rectangle 3"/>
          <p:cNvSpPr>
            <a:spLocks noGrp="1" noChangeArrowheads="1"/>
          </p:cNvSpPr>
          <p:nvPr>
            <p:ph idx="1"/>
          </p:nvPr>
        </p:nvSpPr>
        <p:spPr/>
        <p:txBody>
          <a:bodyPr/>
          <a:lstStyle/>
          <a:p>
            <a:pPr eaLnBrk="1" hangingPunct="1"/>
            <a:r>
              <a:rPr lang="fr-BE" altLang="en-US" dirty="0" smtClean="0"/>
              <a:t>Possibilité d’exclure un prestataire de soins</a:t>
            </a:r>
          </a:p>
          <a:p>
            <a:pPr lvl="1" eaLnBrk="1" hangingPunct="1"/>
            <a:endParaRPr lang="fr-BE" altLang="en-US" dirty="0" smtClean="0"/>
          </a:p>
          <a:p>
            <a:pPr lvl="1" eaLnBrk="1" hangingPunct="1"/>
            <a:endParaRPr lang="fr-BE" altLang="en-US" dirty="0" smtClean="0"/>
          </a:p>
          <a:p>
            <a:pPr eaLnBrk="1" hangingPunct="1"/>
            <a:r>
              <a:rPr lang="fr-BE" altLang="en-US" dirty="0" smtClean="0"/>
              <a:t>Possibilité de retirer son consentement</a:t>
            </a:r>
          </a:p>
          <a:p>
            <a:pPr lvl="1" eaLnBrk="1" hangingPunct="1"/>
            <a:endParaRPr lang="fr-BE" altLang="en-US" dirty="0" smtClean="0"/>
          </a:p>
          <a:p>
            <a:pPr lvl="1" eaLnBrk="1" hangingPunct="1"/>
            <a:endParaRPr lang="fr-BE" altLang="en-US" dirty="0" smtClean="0"/>
          </a:p>
          <a:p>
            <a:pPr eaLnBrk="1" hangingPunct="1"/>
            <a:r>
              <a:rPr lang="fr-BE" altLang="en-US" dirty="0" smtClean="0"/>
              <a:t>Possibilité de modifier son profil de consentement à tout moment, sans limitation dans les changements</a:t>
            </a:r>
          </a:p>
          <a:p>
            <a:pPr eaLnBrk="1" hangingPunct="1"/>
            <a:endParaRPr lang="fr-BE" altLang="en-US" dirty="0" smtClean="0"/>
          </a:p>
          <a:p>
            <a:pPr eaLnBrk="1" hangingPunct="1"/>
            <a:endParaRPr lang="fr-BE" altLang="en-US" dirty="0" smtClean="0"/>
          </a:p>
          <a:p>
            <a:pPr eaLnBrk="1" hangingPunct="1"/>
            <a:r>
              <a:rPr lang="fr-BE" altLang="en-US" dirty="0" smtClean="0"/>
              <a:t>Possibilité de voir qui a introduit / modifié le consentement éclairé</a:t>
            </a:r>
          </a:p>
          <a:p>
            <a:pPr lvl="1" eaLnBrk="1" hangingPunct="1"/>
            <a:endParaRPr lang="fr-BE" altLang="en-US" dirty="0" smtClean="0"/>
          </a:p>
          <a:p>
            <a:pPr lvl="1" eaLnBrk="1" hangingPunct="1"/>
            <a:endParaRPr lang="fr-BE" altLang="en-US" dirty="0" smtClean="0"/>
          </a:p>
          <a:p>
            <a:pPr eaLnBrk="1" hangingPunct="1"/>
            <a:endParaRPr lang="fr-BE" altLang="en-US" dirty="0" smtClean="0"/>
          </a:p>
          <a:p>
            <a:pPr eaLnBrk="1" hangingPunct="1"/>
            <a:endParaRPr lang="fr-BE" altLang="en-US" dirty="0" smtClean="0"/>
          </a:p>
          <a:p>
            <a:pPr lvl="1" eaLnBrk="1" hangingPunct="1"/>
            <a:endParaRPr lang="fr-BE" altLang="en-US" dirty="0" smtClean="0"/>
          </a:p>
          <a:p>
            <a:pPr lvl="1" eaLnBrk="1" hangingPunct="1"/>
            <a:endParaRPr lang="fr-BE" altLang="en-US" dirty="0" smtClean="0"/>
          </a:p>
          <a:p>
            <a:pPr lvl="1" eaLnBrk="1" hangingPunct="1"/>
            <a:endParaRPr lang="fr-BE" altLang="en-US" dirty="0" smtClean="0"/>
          </a:p>
          <a:p>
            <a:pPr eaLnBrk="1" hangingPunct="1"/>
            <a:endParaRPr lang="fr-BE" altLang="en-US" dirty="0" smtClean="0"/>
          </a:p>
          <a:p>
            <a:pPr eaLnBrk="1" hangingPunct="1"/>
            <a:endParaRPr lang="fr-BE" altLang="en-US" dirty="0" smtClean="0"/>
          </a:p>
          <a:p>
            <a:pPr eaLnBrk="1" hangingPunct="1"/>
            <a:endParaRPr lang="fr-BE" altLang="en-US" dirty="0" smtClean="0"/>
          </a:p>
          <a:p>
            <a:pPr eaLnBrk="1" hangingPunct="1"/>
            <a:endParaRPr lang="fr-BE" altLang="en-US" dirty="0" smtClean="0"/>
          </a:p>
          <a:p>
            <a:pPr lvl="1" eaLnBrk="1" hangingPunct="1"/>
            <a:endParaRPr lang="fr-BE" altLang="en-US" dirty="0" smtClean="0"/>
          </a:p>
          <a:p>
            <a:pPr eaLnBrk="1" hangingPunct="1"/>
            <a:endParaRPr lang="fr-BE" altLang="en-US" dirty="0" smtClean="0"/>
          </a:p>
        </p:txBody>
      </p:sp>
      <p:sp>
        <p:nvSpPr>
          <p:cNvPr id="41988"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41989"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08AEEFC-9905-4311-BA2E-3484D7FBEC4A}" type="slidenum">
              <a:rPr lang="en-US" altLang="en-US" smtClean="0">
                <a:solidFill>
                  <a:srgbClr val="FFFFFF"/>
                </a:solidFill>
              </a:rPr>
              <a:pPr fontAlgn="base">
                <a:spcBef>
                  <a:spcPct val="0"/>
                </a:spcBef>
                <a:spcAft>
                  <a:spcPct val="0"/>
                </a:spcAft>
                <a:defRPr/>
              </a:pPr>
              <a:t>41</a:t>
            </a:fld>
            <a:endParaRPr lang="fr-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smtClean="0">
                <a:solidFill>
                  <a:srgbClr val="3E6E5A"/>
                </a:solidFill>
              </a:rPr>
              <a:t>eHealth</a:t>
            </a:r>
            <a:r>
              <a:rPr lang="fr-BE" altLang="en-US" smtClean="0"/>
              <a:t>Consent</a:t>
            </a:r>
            <a:endParaRPr lang="fr-BE" dirty="0"/>
          </a:p>
        </p:txBody>
      </p:sp>
      <p:sp>
        <p:nvSpPr>
          <p:cNvPr id="3" name="Date Placeholder 2"/>
          <p:cNvSpPr>
            <a:spLocks noGrp="1"/>
          </p:cNvSpPr>
          <p:nvPr>
            <p:ph type="dt" sz="half" idx="10"/>
          </p:nvPr>
        </p:nvSpPr>
        <p:spPr/>
        <p:txBody>
          <a:bodyPr/>
          <a:lstStyle/>
          <a:p>
            <a:r>
              <a:rPr lang="en-US" smtClean="0"/>
              <a:t>23/11/2016</a:t>
            </a:r>
            <a:endParaRPr lang="fr-BE"/>
          </a:p>
        </p:txBody>
      </p:sp>
      <p:sp>
        <p:nvSpPr>
          <p:cNvPr id="4" name="Slide Number Placeholder 3"/>
          <p:cNvSpPr>
            <a:spLocks noGrp="1"/>
          </p:cNvSpPr>
          <p:nvPr>
            <p:ph type="sldNum" sz="quarter" idx="12"/>
          </p:nvPr>
        </p:nvSpPr>
        <p:spPr/>
        <p:txBody>
          <a:bodyPr/>
          <a:lstStyle/>
          <a:p>
            <a:fld id="{BAADB71D-6A6A-403E-B8B0-DAC18C9A03D5}" type="slidenum">
              <a:rPr lang="en-US" smtClean="0"/>
              <a:pPr/>
              <a:t>42</a:t>
            </a:fld>
            <a:endParaRPr lang="fr-BE"/>
          </a:p>
        </p:txBody>
      </p:sp>
      <p:pic>
        <p:nvPicPr>
          <p:cNvPr id="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2763" y="1916113"/>
            <a:ext cx="8118475"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474535"/>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BE" smtClean="0"/>
              <a:t>Consentement éclairé </a:t>
            </a:r>
            <a:endParaRPr lang="fr-BE" dirty="0"/>
          </a:p>
        </p:txBody>
      </p:sp>
      <p:sp>
        <p:nvSpPr>
          <p:cNvPr id="4099" name="Rectangle 3"/>
          <p:cNvSpPr>
            <a:spLocks noGrp="1" noChangeArrowheads="1"/>
          </p:cNvSpPr>
          <p:nvPr>
            <p:ph idx="1"/>
          </p:nvPr>
        </p:nvSpPr>
        <p:spPr/>
        <p:txBody>
          <a:bodyPr rtlCol="0">
            <a:normAutofit/>
          </a:bodyPr>
          <a:lstStyle/>
          <a:p>
            <a:pPr lvl="1" indent="-182880" eaLnBrk="1" fontAlgn="auto" hangingPunct="1">
              <a:spcAft>
                <a:spcPts val="0"/>
              </a:spcAft>
              <a:buFont typeface="Arial" pitchFamily="34" charset="0"/>
              <a:buChar char="•"/>
              <a:defRPr/>
            </a:pPr>
            <a:endParaRPr lang="fr-BE" dirty="0" smtClean="0"/>
          </a:p>
          <a:p>
            <a:pPr marL="182880" indent="-182880" eaLnBrk="1" fontAlgn="auto" hangingPunct="1">
              <a:spcAft>
                <a:spcPts val="0"/>
              </a:spcAft>
              <a:buFont typeface="Arial" pitchFamily="34" charset="0"/>
              <a:buChar char="•"/>
              <a:defRPr/>
            </a:pPr>
            <a:r>
              <a:rPr lang="fr-BE" dirty="0" smtClean="0"/>
              <a:t>Objectif 31/12/2016 : 4,5 millions de consentements enregistrés</a:t>
            </a:r>
          </a:p>
          <a:p>
            <a:pPr marL="182880" indent="-182880" eaLnBrk="1" fontAlgn="auto" hangingPunct="1">
              <a:spcAft>
                <a:spcPts val="0"/>
              </a:spcAft>
              <a:buFont typeface="Arial" pitchFamily="34" charset="0"/>
              <a:buChar char="•"/>
              <a:defRPr/>
            </a:pPr>
            <a:endParaRPr lang="fr-BE" dirty="0" smtClean="0"/>
          </a:p>
          <a:p>
            <a:pPr marL="182880" indent="-182880" eaLnBrk="1" fontAlgn="auto" hangingPunct="1">
              <a:spcAft>
                <a:spcPts val="0"/>
              </a:spcAft>
              <a:buFont typeface="Arial" pitchFamily="34" charset="0"/>
              <a:buChar char="•"/>
              <a:defRPr/>
            </a:pPr>
            <a:endParaRPr lang="fr-BE" dirty="0" smtClean="0"/>
          </a:p>
          <a:p>
            <a:pPr marL="182880" indent="-182880" eaLnBrk="1" fontAlgn="auto" hangingPunct="1">
              <a:spcAft>
                <a:spcPts val="0"/>
              </a:spcAft>
              <a:buFont typeface="Arial" pitchFamily="34" charset="0"/>
              <a:buChar char="•"/>
              <a:defRPr/>
            </a:pPr>
            <a:r>
              <a:rPr lang="fr-BE" dirty="0" smtClean="0"/>
              <a:t>13/11/2016: </a:t>
            </a:r>
            <a:r>
              <a:rPr lang="fr-BE" b="1" dirty="0" smtClean="0"/>
              <a:t>4.468.792</a:t>
            </a:r>
            <a:r>
              <a:rPr lang="fr-BE" dirty="0" smtClean="0"/>
              <a:t> millions de consentements enregistrés</a:t>
            </a:r>
          </a:p>
          <a:p>
            <a:pPr marL="182880" indent="-182880" eaLnBrk="1" fontAlgn="auto" hangingPunct="1">
              <a:spcAft>
                <a:spcPts val="0"/>
              </a:spcAft>
              <a:buFont typeface="Arial" pitchFamily="34" charset="0"/>
              <a:buChar char="•"/>
              <a:defRPr/>
            </a:pPr>
            <a:endParaRPr lang="fr-BE" dirty="0" smtClean="0"/>
          </a:p>
          <a:p>
            <a:pPr marL="182880" indent="-182880" eaLnBrk="1" fontAlgn="auto" hangingPunct="1">
              <a:spcAft>
                <a:spcPts val="0"/>
              </a:spcAft>
              <a:buFont typeface="Arial" pitchFamily="34" charset="0"/>
              <a:buChar char="•"/>
              <a:defRPr/>
            </a:pPr>
            <a:endParaRPr lang="fr-BE" dirty="0" smtClean="0"/>
          </a:p>
          <a:p>
            <a:pPr marL="177800" lvl="1" indent="-177800" eaLnBrk="1" fontAlgn="auto" hangingPunct="1">
              <a:spcAft>
                <a:spcPts val="0"/>
              </a:spcAft>
              <a:buFont typeface="Arial" pitchFamily="34" charset="0"/>
              <a:buChar char="•"/>
              <a:defRPr/>
            </a:pPr>
            <a:r>
              <a:rPr lang="fr-BE" sz="2400" dirty="0" smtClean="0">
                <a:hlinkClick r:id="rId3"/>
              </a:rPr>
              <a:t>www.patientconsent.be</a:t>
            </a:r>
            <a:endParaRPr lang="fr-BE" dirty="0" smtClean="0"/>
          </a:p>
          <a:p>
            <a:pPr marL="274320" lvl="1" indent="0" eaLnBrk="1" fontAlgn="auto" hangingPunct="1">
              <a:spcAft>
                <a:spcPts val="0"/>
              </a:spcAft>
              <a:buFont typeface="Arial" pitchFamily="34" charset="0"/>
              <a:buNone/>
              <a:defRPr/>
            </a:pPr>
            <a:endParaRPr lang="fr-BE" dirty="0" smtClean="0"/>
          </a:p>
          <a:p>
            <a:pPr marL="182880" indent="-182880" eaLnBrk="1" fontAlgn="auto" hangingPunct="1">
              <a:spcAft>
                <a:spcPts val="0"/>
              </a:spcAft>
              <a:buFont typeface="Arial" pitchFamily="34" charset="0"/>
              <a:buChar char="•"/>
              <a:defRPr/>
            </a:pPr>
            <a:endParaRPr lang="fr-BE" dirty="0" smtClean="0"/>
          </a:p>
          <a:p>
            <a:pPr marL="182880" indent="-182880" eaLnBrk="1" fontAlgn="auto" hangingPunct="1">
              <a:spcAft>
                <a:spcPts val="0"/>
              </a:spcAft>
              <a:buFont typeface="Arial" pitchFamily="34" charset="0"/>
              <a:buChar char="•"/>
              <a:defRPr/>
            </a:pPr>
            <a:endParaRPr lang="fr-BE" dirty="0" smtClean="0"/>
          </a:p>
          <a:p>
            <a:pPr lvl="1" indent="-182880" eaLnBrk="1" fontAlgn="auto" hangingPunct="1">
              <a:spcAft>
                <a:spcPts val="0"/>
              </a:spcAft>
              <a:buFont typeface="Arial" pitchFamily="34" charset="0"/>
              <a:buChar char="•"/>
              <a:defRPr/>
            </a:pPr>
            <a:endParaRPr lang="fr-BE" dirty="0" smtClean="0"/>
          </a:p>
          <a:p>
            <a:pPr lvl="1" indent="-182880" eaLnBrk="1" fontAlgn="auto" hangingPunct="1">
              <a:spcAft>
                <a:spcPts val="0"/>
              </a:spcAft>
              <a:buFont typeface="Arial" pitchFamily="34" charset="0"/>
              <a:buChar char="•"/>
              <a:defRPr/>
            </a:pPr>
            <a:endParaRPr lang="fr-BE" dirty="0" smtClean="0"/>
          </a:p>
          <a:p>
            <a:pPr lvl="1" indent="-182880" eaLnBrk="1" fontAlgn="auto" hangingPunct="1">
              <a:spcAft>
                <a:spcPts val="0"/>
              </a:spcAft>
              <a:buFont typeface="Arial" pitchFamily="34" charset="0"/>
              <a:buChar char="•"/>
              <a:defRPr/>
            </a:pPr>
            <a:endParaRPr lang="fr-BE" dirty="0" smtClean="0"/>
          </a:p>
          <a:p>
            <a:pPr marL="182880" indent="-182880" eaLnBrk="1" fontAlgn="auto" hangingPunct="1">
              <a:spcAft>
                <a:spcPts val="0"/>
              </a:spcAft>
              <a:buFont typeface="Arial" pitchFamily="34" charset="0"/>
              <a:buChar char="•"/>
              <a:defRPr/>
            </a:pPr>
            <a:endParaRPr lang="fr-BE" dirty="0" smtClean="0"/>
          </a:p>
          <a:p>
            <a:pPr marL="182880" indent="-182880" eaLnBrk="1" fontAlgn="auto" hangingPunct="1">
              <a:spcAft>
                <a:spcPts val="0"/>
              </a:spcAft>
              <a:buFont typeface="Arial" pitchFamily="34" charset="0"/>
              <a:buChar char="•"/>
              <a:defRPr/>
            </a:pPr>
            <a:endParaRPr lang="fr-BE" dirty="0" smtClean="0"/>
          </a:p>
          <a:p>
            <a:pPr marL="182880" indent="-182880" eaLnBrk="1" fontAlgn="auto" hangingPunct="1">
              <a:spcAft>
                <a:spcPts val="0"/>
              </a:spcAft>
              <a:buFont typeface="Arial" pitchFamily="34" charset="0"/>
              <a:buChar char="•"/>
              <a:defRPr/>
            </a:pPr>
            <a:endParaRPr lang="fr-BE" dirty="0" smtClean="0"/>
          </a:p>
          <a:p>
            <a:pPr marL="182880" indent="-182880" eaLnBrk="1" fontAlgn="auto" hangingPunct="1">
              <a:spcAft>
                <a:spcPts val="0"/>
              </a:spcAft>
              <a:buFont typeface="Arial" pitchFamily="34" charset="0"/>
              <a:buChar char="•"/>
              <a:defRPr/>
            </a:pPr>
            <a:endParaRPr lang="fr-BE" dirty="0" smtClean="0"/>
          </a:p>
          <a:p>
            <a:pPr lvl="1" indent="-182880" eaLnBrk="1" fontAlgn="auto" hangingPunct="1">
              <a:spcAft>
                <a:spcPts val="0"/>
              </a:spcAft>
              <a:buFont typeface="Arial" pitchFamily="34" charset="0"/>
              <a:buChar char="•"/>
              <a:defRPr/>
            </a:pPr>
            <a:endParaRPr lang="fr-BE" dirty="0" smtClean="0"/>
          </a:p>
          <a:p>
            <a:pPr marL="182880" indent="-182880" eaLnBrk="1" fontAlgn="auto" hangingPunct="1">
              <a:spcAft>
                <a:spcPts val="0"/>
              </a:spcAft>
              <a:buFont typeface="Arial" pitchFamily="34" charset="0"/>
              <a:buChar char="•"/>
              <a:defRPr/>
            </a:pPr>
            <a:endParaRPr lang="fr-BE" dirty="0" smtClean="0"/>
          </a:p>
        </p:txBody>
      </p:sp>
      <p:sp>
        <p:nvSpPr>
          <p:cNvPr id="44036"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44037"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ADC2BC41-277C-433A-A38C-D8204770F439}" type="slidenum">
              <a:rPr lang="en-US" altLang="en-US" smtClean="0">
                <a:solidFill>
                  <a:srgbClr val="FFFFFF"/>
                </a:solidFill>
              </a:rPr>
              <a:pPr fontAlgn="base">
                <a:spcBef>
                  <a:spcPct val="0"/>
                </a:spcBef>
                <a:spcAft>
                  <a:spcPct val="0"/>
                </a:spcAft>
                <a:defRPr/>
              </a:pPr>
              <a:t>43</a:t>
            </a:fld>
            <a:endParaRPr lang="fr-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BE" smtClean="0"/>
              <a:t>www.patientconsent.be</a:t>
            </a:r>
            <a:endParaRPr lang="fr-BE" dirty="0"/>
          </a:p>
        </p:txBody>
      </p:sp>
      <p:sp>
        <p:nvSpPr>
          <p:cNvPr id="47107" name="Content Placeholder 2"/>
          <p:cNvSpPr>
            <a:spLocks noGrp="1"/>
          </p:cNvSpPr>
          <p:nvPr>
            <p:ph idx="1"/>
          </p:nvPr>
        </p:nvSpPr>
        <p:spPr/>
        <p:txBody>
          <a:bodyPr/>
          <a:lstStyle/>
          <a:p>
            <a:pPr eaLnBrk="1" hangingPunct="1"/>
            <a:endParaRPr lang="fr-BE" altLang="en-US" smtClean="0"/>
          </a:p>
          <a:p>
            <a:pPr eaLnBrk="1" hangingPunct="1"/>
            <a:endParaRPr lang="en-US" altLang="en-US" smtClean="0"/>
          </a:p>
          <a:p>
            <a:pPr eaLnBrk="1" hangingPunct="1"/>
            <a:endParaRPr lang="fr-FR" altLang="en-US" smtClean="0"/>
          </a:p>
          <a:p>
            <a:pPr eaLnBrk="1" hangingPunct="1"/>
            <a:endParaRPr lang="en-US" altLang="en-US" smtClean="0"/>
          </a:p>
        </p:txBody>
      </p:sp>
      <p:sp>
        <p:nvSpPr>
          <p:cNvPr id="45060" name="Date Placeholder 4"/>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45061"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900DA24B-0A7F-45C7-9922-771D7D45DE54}" type="slidenum">
              <a:rPr lang="en-US" altLang="en-US" smtClean="0">
                <a:solidFill>
                  <a:srgbClr val="FFFFFF"/>
                </a:solidFill>
              </a:rPr>
              <a:pPr fontAlgn="base">
                <a:spcBef>
                  <a:spcPct val="0"/>
                </a:spcBef>
                <a:spcAft>
                  <a:spcPct val="0"/>
                </a:spcAft>
                <a:defRPr/>
              </a:pPr>
              <a:t>44</a:t>
            </a:fld>
            <a:endParaRPr lang="fr-BE" altLang="en-US" smtClean="0">
              <a:solidFill>
                <a:srgbClr val="FFFFFF"/>
              </a:solidFill>
            </a:endParaRPr>
          </a:p>
        </p:txBody>
      </p:sp>
      <p:pic>
        <p:nvPicPr>
          <p:cNvPr id="471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557338"/>
            <a:ext cx="7683500" cy="4868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www.patientconsent.be/folder</a:t>
            </a:r>
            <a:endParaRPr lang="fr-BE" dirty="0"/>
          </a:p>
        </p:txBody>
      </p:sp>
      <p:sp>
        <p:nvSpPr>
          <p:cNvPr id="3" name="Content Placeholder 2"/>
          <p:cNvSpPr>
            <a:spLocks noGrp="1"/>
          </p:cNvSpPr>
          <p:nvPr>
            <p:ph idx="1"/>
          </p:nvPr>
        </p:nvSpPr>
        <p:spPr/>
        <p:txBody>
          <a:bodyPr/>
          <a:lstStyle/>
          <a:p>
            <a:endParaRPr lang="fr-BE" smtClean="0"/>
          </a:p>
          <a:p>
            <a:endParaRPr lang="en-US" smtClean="0"/>
          </a:p>
          <a:p>
            <a:endParaRPr lang="fr-FR" smtClean="0"/>
          </a:p>
          <a:p>
            <a:endParaRPr lang="en-US" dirty="0"/>
          </a:p>
        </p:txBody>
      </p:sp>
      <p:sp>
        <p:nvSpPr>
          <p:cNvPr id="4" name="Date Placeholder 3"/>
          <p:cNvSpPr>
            <a:spLocks noGrp="1"/>
          </p:cNvSpPr>
          <p:nvPr>
            <p:ph type="dt" sz="half" idx="10"/>
          </p:nvPr>
        </p:nvSpPr>
        <p:spPr/>
        <p:txBody>
          <a:bodyPr/>
          <a:lstStyle/>
          <a:p>
            <a:r>
              <a:rPr lang="en-US" smtClean="0"/>
              <a:t>23/11/2016</a:t>
            </a:r>
            <a:endParaRPr lang="fr-BE"/>
          </a:p>
        </p:txBody>
      </p:sp>
      <p:sp>
        <p:nvSpPr>
          <p:cNvPr id="5" name="Slide Number Placeholder 4"/>
          <p:cNvSpPr>
            <a:spLocks noGrp="1"/>
          </p:cNvSpPr>
          <p:nvPr>
            <p:ph type="sldNum" sz="quarter" idx="12"/>
          </p:nvPr>
        </p:nvSpPr>
        <p:spPr/>
        <p:txBody>
          <a:bodyPr/>
          <a:lstStyle/>
          <a:p>
            <a:fld id="{4C242A18-EC12-4F37-9DE3-9352234277DF}" type="slidenum">
              <a:rPr lang="en-US" smtClean="0"/>
              <a:pPr/>
              <a:t>45</a:t>
            </a:fld>
            <a:endParaRPr lang="fr-BE"/>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7" y="1412776"/>
            <a:ext cx="7181793" cy="5060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56505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562FF23A-2711-481F-8319-FA88FDDA0745}" type="slidenum">
              <a:rPr lang="en-US" smtClean="0"/>
              <a:pPr>
                <a:defRPr/>
              </a:pPr>
              <a:t>46</a:t>
            </a:fld>
            <a:endParaRPr lang="fr-BE"/>
          </a:p>
        </p:txBody>
      </p:sp>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13" y="695738"/>
            <a:ext cx="8841832" cy="576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A8AF9D67-430F-41F5-8583-5B59E63B2B33}" type="slidenum">
              <a:rPr lang="en-US" smtClean="0"/>
              <a:pPr>
                <a:defRPr/>
              </a:pPr>
              <a:t>47</a:t>
            </a:fld>
            <a:endParaRPr lang="fr-BE"/>
          </a:p>
        </p:txBody>
      </p:sp>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843" y="695738"/>
            <a:ext cx="8841833" cy="576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E4543535-347B-4BC9-96C9-479EAD5FF453}" type="slidenum">
              <a:rPr lang="en-US" smtClean="0"/>
              <a:pPr>
                <a:defRPr/>
              </a:pPr>
              <a:t>48</a:t>
            </a:fld>
            <a:endParaRPr lang="fr-BE"/>
          </a:p>
        </p:txBody>
      </p:sp>
      <p:pic>
        <p:nvPicPr>
          <p:cNvPr id="737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965" y="705678"/>
            <a:ext cx="8826582" cy="5752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fr-BE" smtClean="0"/>
              <a:t>Action 2: DPI hospitalier intégré</a:t>
            </a:r>
            <a:endParaRPr lang="fr-BE" dirty="0"/>
          </a:p>
        </p:txBody>
      </p:sp>
      <p:sp>
        <p:nvSpPr>
          <p:cNvPr id="4099" name="Rectangle 3"/>
          <p:cNvSpPr>
            <a:spLocks noGrp="1" noChangeArrowheads="1"/>
          </p:cNvSpPr>
          <p:nvPr>
            <p:ph idx="1"/>
          </p:nvPr>
        </p:nvSpPr>
        <p:spPr/>
        <p:txBody>
          <a:bodyPr rtlCol="0">
            <a:normAutofit/>
          </a:bodyPr>
          <a:lstStyle/>
          <a:p>
            <a:pPr marL="182880" indent="-182880" eaLnBrk="1" fontAlgn="auto" hangingPunct="1">
              <a:spcAft>
                <a:spcPts val="0"/>
              </a:spcAft>
              <a:buFont typeface="Arial" pitchFamily="34" charset="0"/>
              <a:buChar char="•"/>
              <a:defRPr/>
            </a:pPr>
            <a:r>
              <a:rPr lang="fr-BE" smtClean="0"/>
              <a:t>Objectifs</a:t>
            </a:r>
          </a:p>
          <a:p>
            <a:pPr lvl="1" indent="-182880" eaLnBrk="1" fontAlgn="auto" hangingPunct="1">
              <a:spcAft>
                <a:spcPts val="0"/>
              </a:spcAft>
              <a:buFont typeface="Arial" pitchFamily="34" charset="0"/>
              <a:buChar char="•"/>
              <a:defRPr/>
            </a:pPr>
            <a:r>
              <a:rPr lang="fr-BE" altLang="en-US" smtClean="0"/>
              <a:t>Un programme ‘accélérateur’ est mis en place; l'objectif est que tous les hôpitaux aient mis en production d'ici 2019 un DPI intégré et l’utilisent effectivement</a:t>
            </a:r>
          </a:p>
          <a:p>
            <a:pPr lvl="1" indent="-182880" eaLnBrk="1" fontAlgn="auto" hangingPunct="1">
              <a:spcAft>
                <a:spcPts val="0"/>
              </a:spcAft>
              <a:buFont typeface="Arial" pitchFamily="34" charset="0"/>
              <a:buChar char="•"/>
              <a:defRPr/>
            </a:pPr>
            <a:endParaRPr lang="fr-BE" smtClean="0"/>
          </a:p>
          <a:p>
            <a:pPr lvl="1" indent="-182880" eaLnBrk="1" fontAlgn="auto" hangingPunct="1">
              <a:spcAft>
                <a:spcPts val="0"/>
              </a:spcAft>
              <a:buFont typeface="Arial" pitchFamily="34" charset="0"/>
              <a:buChar char="•"/>
              <a:defRPr/>
            </a:pPr>
            <a:r>
              <a:rPr lang="fr-BE" smtClean="0"/>
              <a:t>chaque hôpital doit, pour le mois d'août 2016,</a:t>
            </a:r>
          </a:p>
          <a:p>
            <a:pPr lvl="2" indent="-182880" eaLnBrk="1" fontAlgn="auto" hangingPunct="1">
              <a:spcAft>
                <a:spcPts val="0"/>
              </a:spcAft>
              <a:buFont typeface="Arial" pitchFamily="34" charset="0"/>
              <a:buChar char="•"/>
              <a:defRPr/>
            </a:pPr>
            <a:r>
              <a:rPr lang="fr-BE" smtClean="0"/>
              <a:t>avoir approuvé un plan opérationnel informatique pluriannuel dans le but d'atteindre l'objectif</a:t>
            </a:r>
          </a:p>
          <a:p>
            <a:pPr lvl="2" indent="-182880" eaLnBrk="1" fontAlgn="auto" hangingPunct="1">
              <a:spcAft>
                <a:spcPts val="0"/>
              </a:spcAft>
              <a:buFont typeface="Arial" pitchFamily="34" charset="0"/>
              <a:buChar char="•"/>
              <a:defRPr/>
            </a:pPr>
            <a:r>
              <a:rPr lang="fr-BE" smtClean="0"/>
              <a:t>avoir mis au point une structure de gouvernance (équipe de coordination multidisciplinaire) afin de garantir l’implémentation, l’évaluation et la mise à jour de ce plan pluriannuel</a:t>
            </a:r>
          </a:p>
          <a:p>
            <a:pPr lvl="1" indent="-182880" eaLnBrk="1" fontAlgn="auto" hangingPunct="1">
              <a:spcAft>
                <a:spcPts val="0"/>
              </a:spcAft>
              <a:buFont typeface="Arial" pitchFamily="34" charset="0"/>
              <a:buChar char="•"/>
              <a:defRPr/>
            </a:pPr>
            <a:endParaRPr lang="fr-BE" smtClean="0"/>
          </a:p>
          <a:p>
            <a:pPr indent="-182880" eaLnBrk="1" fontAlgn="auto" hangingPunct="1">
              <a:spcAft>
                <a:spcPts val="0"/>
              </a:spcAft>
              <a:buFont typeface="Arial" pitchFamily="34" charset="0"/>
              <a:buChar char="•"/>
              <a:defRPr/>
            </a:pPr>
            <a:r>
              <a:rPr lang="fr-BE" altLang="en-US" smtClean="0"/>
              <a:t>Organisation responsable : SPF Santé publique</a:t>
            </a:r>
            <a:endParaRPr lang="fr-BE" smtClean="0"/>
          </a:p>
          <a:p>
            <a:pPr lvl="1" indent="-182880" eaLnBrk="1" fontAlgn="auto" hangingPunct="1">
              <a:spcAft>
                <a:spcPts val="0"/>
              </a:spcAft>
              <a:buFont typeface="Arial" pitchFamily="34" charset="0"/>
              <a:buChar char="•"/>
              <a:defRPr/>
            </a:pPr>
            <a:endParaRPr lang="fr-BE" smtClean="0"/>
          </a:p>
          <a:p>
            <a:pPr lvl="1" indent="-182880" eaLnBrk="1" fontAlgn="auto" hangingPunct="1">
              <a:spcAft>
                <a:spcPts val="0"/>
              </a:spcAft>
              <a:buFont typeface="Arial" pitchFamily="34" charset="0"/>
              <a:buChar char="•"/>
              <a:defRPr/>
            </a:pPr>
            <a:endParaRPr lang="fr-BE" smtClean="0"/>
          </a:p>
          <a:p>
            <a:pPr lvl="1" indent="-182880" eaLnBrk="1" fontAlgn="auto" hangingPunct="1">
              <a:spcAft>
                <a:spcPts val="0"/>
              </a:spcAft>
              <a:buFont typeface="Arial" pitchFamily="34" charset="0"/>
              <a:buChar char="•"/>
              <a:defRPr/>
            </a:pPr>
            <a:endParaRPr lang="fr-BE" smtClean="0">
              <a:sym typeface="Arial" charset="0"/>
            </a:endParaRPr>
          </a:p>
          <a:p>
            <a:pPr marL="182880" indent="-182880" eaLnBrk="1" fontAlgn="auto" hangingPunct="1">
              <a:spcAft>
                <a:spcPts val="0"/>
              </a:spcAft>
              <a:buFont typeface="Arial" pitchFamily="34" charset="0"/>
              <a:buChar char="•"/>
              <a:defRPr/>
            </a:pPr>
            <a:endParaRPr lang="fr-BE" smtClean="0"/>
          </a:p>
          <a:p>
            <a:pPr marL="182880" indent="-182880" eaLnBrk="1" fontAlgn="auto" hangingPunct="1">
              <a:spcAft>
                <a:spcPts val="0"/>
              </a:spcAft>
              <a:buFont typeface="Arial" pitchFamily="34" charset="0"/>
              <a:buChar char="•"/>
              <a:defRPr/>
            </a:pPr>
            <a:endParaRPr lang="fr-BE" dirty="0"/>
          </a:p>
        </p:txBody>
      </p:sp>
      <p:sp>
        <p:nvSpPr>
          <p:cNvPr id="51204"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51205"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5EE2050C-DF0B-4C0D-8A5F-51FD2E4CC93E}" type="slidenum">
              <a:rPr lang="en-US" altLang="en-US" smtClean="0">
                <a:solidFill>
                  <a:srgbClr val="FFFFFF"/>
                </a:solidFill>
              </a:rPr>
              <a:pPr fontAlgn="base">
                <a:spcBef>
                  <a:spcPct val="0"/>
                </a:spcBef>
                <a:spcAft>
                  <a:spcPct val="0"/>
                </a:spcAft>
                <a:defRPr/>
              </a:pPr>
              <a:t>49</a:t>
            </a:fld>
            <a:endParaRPr lang="fr-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a:defRPr/>
            </a:pPr>
            <a:r>
              <a:rPr lang="fr-BE" altLang="fr-FR" smtClean="0"/>
              <a:t>La communication électronique promeut également ...</a:t>
            </a:r>
            <a:endParaRPr lang="fr-BE" altLang="fr-FR" dirty="0" smtClean="0"/>
          </a:p>
        </p:txBody>
      </p:sp>
      <p:sp>
        <p:nvSpPr>
          <p:cNvPr id="9219" name="Rectangle 3"/>
          <p:cNvSpPr>
            <a:spLocks noGrp="1" noChangeArrowheads="1"/>
          </p:cNvSpPr>
          <p:nvPr>
            <p:ph type="body" idx="1"/>
          </p:nvPr>
        </p:nvSpPr>
        <p:spPr/>
        <p:txBody>
          <a:bodyPr/>
          <a:lstStyle/>
          <a:p>
            <a:endParaRPr lang="fr-BE" altLang="fr-FR" sz="2000" dirty="0" smtClean="0"/>
          </a:p>
          <a:p>
            <a:r>
              <a:rPr lang="fr-BE" altLang="fr-FR" sz="2000" dirty="0" smtClean="0"/>
              <a:t>la qualité des prestations de soins de santé et la sécurité du patient</a:t>
            </a:r>
          </a:p>
          <a:p>
            <a:pPr lvl="1"/>
            <a:r>
              <a:rPr lang="fr-BE" altLang="fr-FR" sz="1800" dirty="0" smtClean="0"/>
              <a:t>éviter les mauvais soins ou médicaments</a:t>
            </a:r>
          </a:p>
          <a:p>
            <a:pPr lvl="2"/>
            <a:r>
              <a:rPr lang="fr-BE" altLang="fr-FR" sz="1600" dirty="0" smtClean="0"/>
              <a:t>incompatibilité de plusieurs médicaments</a:t>
            </a:r>
          </a:p>
          <a:p>
            <a:pPr lvl="2"/>
            <a:r>
              <a:rPr lang="fr-BE" altLang="fr-FR" sz="1600" dirty="0" smtClean="0"/>
              <a:t>contre-indications à certains médicaments chez un patient (p. ex. allergies, affections, ...)</a:t>
            </a:r>
          </a:p>
          <a:p>
            <a:pPr lvl="1"/>
            <a:r>
              <a:rPr lang="fr-BE" altLang="fr-FR" sz="1800" dirty="0" smtClean="0"/>
              <a:t>éviter des fautes lors de l'administration de soins et de médicaments</a:t>
            </a:r>
          </a:p>
          <a:p>
            <a:pPr lvl="1"/>
            <a:r>
              <a:rPr lang="fr-BE" altLang="fr-FR" sz="1800" dirty="0" smtClean="0"/>
              <a:t>disponibilité de banques de données fiables contenant des informations relatives aux bonnes pratiques en matière de traitement et des scripts d'appui à la politique</a:t>
            </a:r>
          </a:p>
          <a:p>
            <a:endParaRPr lang="fr-BE" altLang="fr-FR" sz="2000" dirty="0" smtClean="0"/>
          </a:p>
          <a:p>
            <a:r>
              <a:rPr lang="fr-BE" altLang="fr-FR" sz="2000" dirty="0" smtClean="0"/>
              <a:t>et permet éviter des examens multiples inutiles &gt; simplifie la vie du patient et pas de frais supplémentaires inutiles</a:t>
            </a:r>
          </a:p>
        </p:txBody>
      </p:sp>
      <p:sp>
        <p:nvSpPr>
          <p:cNvPr id="5" name="Date Placeholder 1"/>
          <p:cNvSpPr>
            <a:spLocks noGrp="1"/>
          </p:cNvSpPr>
          <p:nvPr>
            <p:ph type="dt" sz="quarter" idx="10"/>
          </p:nvPr>
        </p:nvSpPr>
        <p:spPr/>
        <p:txBody>
          <a:bodyPr/>
          <a:lstStyle/>
          <a:p>
            <a:pPr fontAlgn="base">
              <a:spcBef>
                <a:spcPct val="0"/>
              </a:spcBef>
              <a:spcAft>
                <a:spcPct val="0"/>
              </a:spcAft>
              <a:defRPr/>
            </a:pPr>
            <a:r>
              <a:rPr lang="en-US" altLang="en-US" smtClean="0"/>
              <a:t>23/11/2016</a:t>
            </a:r>
            <a:endParaRPr lang="fr-BE" altLang="en-US" dirty="0"/>
          </a:p>
        </p:txBody>
      </p:sp>
      <p:sp>
        <p:nvSpPr>
          <p:cNvPr id="4" name="Slide Number Placeholder 4"/>
          <p:cNvSpPr>
            <a:spLocks noGrp="1"/>
          </p:cNvSpPr>
          <p:nvPr>
            <p:ph type="sldNum" sz="quarter" idx="12"/>
          </p:nvPr>
        </p:nvSpPr>
        <p:spPr/>
        <p:txBody>
          <a:bodyPr/>
          <a:lstStyle/>
          <a:p>
            <a:pPr>
              <a:defRPr/>
            </a:pPr>
            <a:fld id="{51BA5BD3-32C4-45E5-A6AE-7E1D7DEF2CEA}" type="slidenum">
              <a:rPr lang="en-US" smtClean="0"/>
              <a:pPr>
                <a:defRPr/>
              </a:pPr>
              <a:t>5</a:t>
            </a:fld>
            <a:endParaRPr lang="fr-BE"/>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a:lstStyle/>
          <a:p>
            <a:r>
              <a:rPr lang="fr-BE" smtClean="0"/>
              <a:t>Action 2: DPI hospitalier intégré</a:t>
            </a:r>
            <a:endParaRPr lang="fr-BE" dirty="0"/>
          </a:p>
        </p:txBody>
      </p:sp>
      <p:sp>
        <p:nvSpPr>
          <p:cNvPr id="3" name="Tijdelijke aanduiding voor inhoud 2"/>
          <p:cNvSpPr>
            <a:spLocks noGrp="1"/>
          </p:cNvSpPr>
          <p:nvPr>
            <p:ph idx="1"/>
          </p:nvPr>
        </p:nvSpPr>
        <p:spPr/>
        <p:txBody>
          <a:bodyPr/>
          <a:lstStyle/>
          <a:p>
            <a:pPr>
              <a:lnSpc>
                <a:spcPts val="2100"/>
              </a:lnSpc>
            </a:pPr>
            <a:r>
              <a:rPr lang="fr-BE" altLang="fr-FR" sz="2000" dirty="0" smtClean="0"/>
              <a:t>Objectifs DPI hospitalier intégré</a:t>
            </a:r>
          </a:p>
          <a:p>
            <a:pPr lvl="1">
              <a:lnSpc>
                <a:spcPts val="2100"/>
              </a:lnSpc>
            </a:pPr>
            <a:r>
              <a:rPr lang="fr-BE" altLang="fr-FR" sz="1800" dirty="0" smtClean="0"/>
              <a:t>de meilleurs soins</a:t>
            </a:r>
          </a:p>
          <a:p>
            <a:pPr lvl="2">
              <a:lnSpc>
                <a:spcPts val="2100"/>
              </a:lnSpc>
            </a:pPr>
            <a:r>
              <a:rPr lang="fr-BE" altLang="fr-FR" sz="1400" dirty="0" smtClean="0"/>
              <a:t>de meilleures informations plus complètes sur le patient et ses antécédents</a:t>
            </a:r>
          </a:p>
          <a:p>
            <a:pPr lvl="2">
              <a:lnSpc>
                <a:spcPts val="2100"/>
              </a:lnSpc>
            </a:pPr>
            <a:r>
              <a:rPr lang="fr-BE" altLang="fr-FR" sz="1400" dirty="0" smtClean="0"/>
              <a:t>réduire les examens en double et par conséquent la toxicité inutile </a:t>
            </a:r>
          </a:p>
          <a:p>
            <a:pPr lvl="2">
              <a:lnSpc>
                <a:spcPts val="2100"/>
              </a:lnSpc>
            </a:pPr>
            <a:r>
              <a:rPr lang="fr-BE" altLang="fr-FR" sz="1400" dirty="0" smtClean="0"/>
              <a:t>réduire les risques d'erreurs, notamment par des programmes de soutien à la décision</a:t>
            </a:r>
          </a:p>
          <a:p>
            <a:pPr lvl="1">
              <a:lnSpc>
                <a:spcPts val="2100"/>
              </a:lnSpc>
            </a:pPr>
            <a:r>
              <a:rPr lang="fr-BE" altLang="fr-FR" sz="1800" dirty="0" smtClean="0"/>
              <a:t>catalyseur d'innovations</a:t>
            </a:r>
          </a:p>
          <a:p>
            <a:pPr lvl="2">
              <a:lnSpc>
                <a:spcPts val="2100"/>
              </a:lnSpc>
            </a:pPr>
            <a:r>
              <a:rPr lang="fr-BE" altLang="fr-FR" sz="1400" dirty="0" smtClean="0"/>
              <a:t>réfléchir à de nouveaux processus</a:t>
            </a:r>
          </a:p>
          <a:p>
            <a:pPr lvl="2">
              <a:lnSpc>
                <a:spcPts val="2100"/>
              </a:lnSpc>
            </a:pPr>
            <a:r>
              <a:rPr lang="fr-BE" altLang="fr-FR" sz="1400" dirty="0" smtClean="0"/>
              <a:t>permet de collecter des données au profit de O&amp;O et meilleure gestion</a:t>
            </a:r>
          </a:p>
          <a:p>
            <a:pPr lvl="2">
              <a:lnSpc>
                <a:spcPts val="2100"/>
              </a:lnSpc>
            </a:pPr>
            <a:r>
              <a:rPr lang="fr-BE" altLang="fr-FR" sz="1400" dirty="0" smtClean="0"/>
              <a:t>applications spécifiques pour des études cliniques</a:t>
            </a:r>
          </a:p>
          <a:p>
            <a:pPr lvl="2">
              <a:lnSpc>
                <a:spcPts val="2100"/>
              </a:lnSpc>
            </a:pPr>
            <a:r>
              <a:rPr lang="fr-BE" altLang="fr-FR" sz="1400" dirty="0" smtClean="0"/>
              <a:t>permet d'aborder différemment l'épidémiologique</a:t>
            </a:r>
          </a:p>
          <a:p>
            <a:pPr lvl="1">
              <a:lnSpc>
                <a:spcPts val="2100"/>
              </a:lnSpc>
            </a:pPr>
            <a:r>
              <a:rPr lang="fr-BE" altLang="fr-FR" sz="1800" dirty="0" smtClean="0"/>
              <a:t>meilleure allocation des maigres ressources</a:t>
            </a:r>
          </a:p>
          <a:p>
            <a:pPr lvl="2">
              <a:lnSpc>
                <a:spcPts val="2100"/>
              </a:lnSpc>
            </a:pPr>
            <a:r>
              <a:rPr lang="fr-BE" altLang="fr-FR" sz="1400" dirty="0" smtClean="0"/>
              <a:t>trajets de santé plus efficaces donnent lieu à des gains d'efficacité</a:t>
            </a:r>
          </a:p>
          <a:p>
            <a:pPr lvl="2">
              <a:lnSpc>
                <a:spcPts val="2100"/>
              </a:lnSpc>
            </a:pPr>
            <a:r>
              <a:rPr lang="fr-BE" altLang="fr-FR" sz="1400" dirty="0" smtClean="0"/>
              <a:t>le suivi des besoins des patients en temps réel permet d'éviter des gaspillages </a:t>
            </a:r>
          </a:p>
          <a:p>
            <a:pPr lvl="2">
              <a:lnSpc>
                <a:spcPts val="2100"/>
              </a:lnSpc>
            </a:pPr>
            <a:r>
              <a:rPr lang="fr-BE" altLang="fr-FR" sz="1400" dirty="0" smtClean="0"/>
              <a:t>simplification administrative </a:t>
            </a:r>
          </a:p>
          <a:p>
            <a:pPr lvl="2">
              <a:lnSpc>
                <a:spcPts val="2100"/>
              </a:lnSpc>
            </a:pPr>
            <a:r>
              <a:rPr lang="fr-BE" altLang="fr-FR" sz="1400" dirty="0" smtClean="0"/>
              <a:t>automatisation des processus</a:t>
            </a:r>
          </a:p>
        </p:txBody>
      </p:sp>
      <p:sp>
        <p:nvSpPr>
          <p:cNvPr id="4" name="Tijdelijke aanduiding voor datum 3"/>
          <p:cNvSpPr>
            <a:spLocks noGrp="1"/>
          </p:cNvSpPr>
          <p:nvPr>
            <p:ph type="dt" sz="half" idx="10"/>
          </p:nvPr>
        </p:nvSpPr>
        <p:spPr/>
        <p:txBody>
          <a:bodyPr/>
          <a:lstStyle/>
          <a:p>
            <a:r>
              <a:rPr lang="en-US" smtClean="0"/>
              <a:t>23/11/2016</a:t>
            </a:r>
            <a:endParaRPr lang="fr-BE" dirty="0"/>
          </a:p>
        </p:txBody>
      </p:sp>
      <p:sp>
        <p:nvSpPr>
          <p:cNvPr id="5" name="Tijdelijke aanduiding voor dianummer 4"/>
          <p:cNvSpPr>
            <a:spLocks noGrp="1"/>
          </p:cNvSpPr>
          <p:nvPr>
            <p:ph type="sldNum" sz="quarter" idx="12"/>
          </p:nvPr>
        </p:nvSpPr>
        <p:spPr/>
        <p:txBody>
          <a:bodyPr/>
          <a:lstStyle/>
          <a:p>
            <a:fld id="{47356A36-FB20-481F-ADDA-2C00D2E0A77A}" type="slidenum">
              <a:rPr lang="en-US" smtClean="0"/>
              <a:pPr/>
              <a:t>50</a:t>
            </a:fld>
            <a:endParaRPr lang="fr-BE" dirty="0"/>
          </a:p>
        </p:txBody>
      </p:sp>
    </p:spTree>
    <p:extLst>
      <p:ext uri="{BB962C8B-B14F-4D97-AF65-F5344CB8AC3E}">
        <p14:creationId xmlns:p14="http://schemas.microsoft.com/office/powerpoint/2010/main" val="2398292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BE" smtClean="0"/>
              <a:t>Action 2: DPI hospitalier intégré</a:t>
            </a:r>
            <a:endParaRPr lang="fr-BE" dirty="0"/>
          </a:p>
        </p:txBody>
      </p:sp>
      <p:sp>
        <p:nvSpPr>
          <p:cNvPr id="54275" name="Content Placeholder 2"/>
          <p:cNvSpPr>
            <a:spLocks noGrp="1"/>
          </p:cNvSpPr>
          <p:nvPr>
            <p:ph idx="1"/>
          </p:nvPr>
        </p:nvSpPr>
        <p:spPr>
          <a:xfrm>
            <a:off x="457200" y="1273436"/>
            <a:ext cx="8229600" cy="4953000"/>
          </a:xfrm>
        </p:spPr>
        <p:txBody>
          <a:bodyPr/>
          <a:lstStyle/>
          <a:p>
            <a:pPr>
              <a:lnSpc>
                <a:spcPts val="2300"/>
              </a:lnSpc>
            </a:pPr>
            <a:r>
              <a:rPr lang="fr-BE" altLang="fr-FR" sz="2000" dirty="0" smtClean="0"/>
              <a:t>Principes</a:t>
            </a:r>
          </a:p>
          <a:p>
            <a:pPr lvl="1">
              <a:lnSpc>
                <a:spcPts val="2300"/>
              </a:lnSpc>
            </a:pPr>
            <a:r>
              <a:rPr lang="fr-BE" altLang="fr-FR" sz="1800" dirty="0" smtClean="0"/>
              <a:t>en phases</a:t>
            </a:r>
          </a:p>
          <a:p>
            <a:pPr lvl="1">
              <a:lnSpc>
                <a:spcPts val="2300"/>
              </a:lnSpc>
            </a:pPr>
            <a:r>
              <a:rPr lang="fr-BE" altLang="fr-FR" sz="1800" dirty="0" smtClean="0"/>
              <a:t>responsabilité de tout hôpital</a:t>
            </a:r>
          </a:p>
          <a:p>
            <a:pPr lvl="1">
              <a:lnSpc>
                <a:spcPts val="2300"/>
              </a:lnSpc>
            </a:pPr>
            <a:r>
              <a:rPr lang="fr-BE" altLang="fr-FR" sz="1800" dirty="0" smtClean="0"/>
              <a:t>modèle lié au </a:t>
            </a:r>
            <a:r>
              <a:rPr lang="fr-BE" altLang="fr-FR" sz="1800" dirty="0" err="1" smtClean="0"/>
              <a:t>meaningful</a:t>
            </a:r>
            <a:r>
              <a:rPr lang="fr-BE" altLang="fr-FR" sz="1800" dirty="0" smtClean="0"/>
              <a:t> use </a:t>
            </a:r>
          </a:p>
          <a:p>
            <a:pPr lvl="2">
              <a:lnSpc>
                <a:spcPts val="2300"/>
              </a:lnSpc>
            </a:pPr>
            <a:r>
              <a:rPr lang="fr-BE" altLang="fr-FR" sz="1600" dirty="0" smtClean="0"/>
              <a:t>fonctionnalités de base: obligatoires</a:t>
            </a:r>
          </a:p>
          <a:p>
            <a:pPr lvl="2">
              <a:lnSpc>
                <a:spcPts val="2300"/>
              </a:lnSpc>
            </a:pPr>
            <a:r>
              <a:rPr lang="fr-BE" altLang="fr-FR" sz="1600" dirty="0" smtClean="0"/>
              <a:t>fonctionnalités de menu: x à choisir dans une liste</a:t>
            </a:r>
          </a:p>
          <a:p>
            <a:pPr lvl="1">
              <a:lnSpc>
                <a:spcPts val="2300"/>
              </a:lnSpc>
            </a:pPr>
            <a:r>
              <a:rPr lang="fr-BE" altLang="fr-FR" sz="1800" dirty="0" smtClean="0"/>
              <a:t>incitants économiques à démarrer rapidement</a:t>
            </a:r>
          </a:p>
          <a:p>
            <a:pPr>
              <a:lnSpc>
                <a:spcPts val="2300"/>
              </a:lnSpc>
            </a:pPr>
            <a:r>
              <a:rPr lang="fr-BE" altLang="fr-FR" sz="2000" dirty="0" smtClean="0"/>
              <a:t>Timing</a:t>
            </a:r>
          </a:p>
          <a:p>
            <a:pPr lvl="1"/>
            <a:endParaRPr lang="fr-BE" altLang="fr-FR" dirty="0" smtClean="0"/>
          </a:p>
        </p:txBody>
      </p:sp>
      <p:sp>
        <p:nvSpPr>
          <p:cNvPr id="4" name="Date Placeholder 3"/>
          <p:cNvSpPr>
            <a:spLocks noGrp="1"/>
          </p:cNvSpPr>
          <p:nvPr>
            <p:ph type="dt" sz="quarter" idx="10"/>
          </p:nvPr>
        </p:nvSpPr>
        <p:spPr/>
        <p:txBody>
          <a:bodyPr/>
          <a:lstStyle/>
          <a:p>
            <a:pPr>
              <a:defRPr/>
            </a:pPr>
            <a:r>
              <a:rPr lang="en-US" altLang="en-US" smtClean="0">
                <a:solidFill>
                  <a:schemeClr val="bg1"/>
                </a:solidFill>
              </a:rPr>
              <a:t>23/11/2016</a:t>
            </a:r>
            <a:endParaRPr lang="fr-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EF146F26-8CBE-415E-A4E0-FA34D6FF1B71}" type="slidenum">
              <a:rPr lang="en-US" smtClean="0"/>
              <a:pPr>
                <a:defRPr/>
              </a:pPr>
              <a:t>51</a:t>
            </a:fld>
            <a:endParaRPr lang="fr-BE" dirty="0"/>
          </a:p>
        </p:txBody>
      </p:sp>
      <p:grpSp>
        <p:nvGrpSpPr>
          <p:cNvPr id="54278" name="Group 6"/>
          <p:cNvGrpSpPr>
            <a:grpSpLocks/>
          </p:cNvGrpSpPr>
          <p:nvPr/>
        </p:nvGrpSpPr>
        <p:grpSpPr bwMode="auto">
          <a:xfrm>
            <a:off x="1089028" y="3876936"/>
            <a:ext cx="6772275" cy="2668588"/>
            <a:chOff x="1562100" y="1524434"/>
            <a:chExt cx="9029700" cy="4368367"/>
          </a:xfrm>
        </p:grpSpPr>
        <p:sp>
          <p:nvSpPr>
            <p:cNvPr id="7" name="Pentagon 6"/>
            <p:cNvSpPr/>
            <p:nvPr/>
          </p:nvSpPr>
          <p:spPr>
            <a:xfrm>
              <a:off x="1562100" y="4143895"/>
              <a:ext cx="8832851" cy="8523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defRPr/>
              </a:pPr>
              <a:endParaRPr lang="en-US" sz="1500"/>
            </a:p>
          </p:txBody>
        </p:sp>
        <p:cxnSp>
          <p:nvCxnSpPr>
            <p:cNvPr id="8" name="Elbow Connector 7"/>
            <p:cNvCxnSpPr/>
            <p:nvPr/>
          </p:nvCxnSpPr>
          <p:spPr>
            <a:xfrm flipV="1">
              <a:off x="3067051" y="3288933"/>
              <a:ext cx="69849" cy="836772"/>
            </a:xfrm>
            <a:prstGeom prst="bentConnector3">
              <a:avLst>
                <a:gd name="adj1" fmla="val 4833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V="1">
              <a:off x="4631267" y="2636665"/>
              <a:ext cx="71967" cy="147604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flipV="1">
              <a:off x="6413500" y="3431859"/>
              <a:ext cx="67733" cy="76400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flipV="1">
              <a:off x="7977717" y="2543113"/>
              <a:ext cx="67733" cy="17073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111500" y="4962477"/>
              <a:ext cx="0" cy="3378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75717" y="4962477"/>
              <a:ext cx="0" cy="3378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455833" y="4962477"/>
              <a:ext cx="0" cy="3378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034867" y="4926095"/>
              <a:ext cx="0" cy="3378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Box 22"/>
            <p:cNvSpPr txBox="1"/>
            <p:nvPr/>
          </p:nvSpPr>
          <p:spPr>
            <a:xfrm>
              <a:off x="2459567" y="5352277"/>
              <a:ext cx="1073151" cy="517135"/>
            </a:xfrm>
            <a:prstGeom prst="rect">
              <a:avLst/>
            </a:prstGeom>
            <a:noFill/>
            <a:ln>
              <a:noFill/>
            </a:ln>
            <a:effectLst/>
          </p:spPr>
          <p:txBody>
            <a:bodyPr wrap="none" lIns="68580" tIns="34290" rIns="68580" bIns="34290"/>
            <a:lstStyle/>
            <a:p>
              <a:pPr algn="ctr">
                <a:lnSpc>
                  <a:spcPct val="107000"/>
                </a:lnSpc>
                <a:spcAft>
                  <a:spcPts val="600"/>
                </a:spcAft>
                <a:defRPr/>
              </a:pPr>
              <a:r>
                <a:rPr lang="fr-BE" sz="900" dirty="0">
                  <a:solidFill>
                    <a:srgbClr val="000000"/>
                  </a:solidFill>
                  <a:effectLst>
                    <a:outerShdw blurRad="38100" dist="19050" dir="2700000" algn="tl">
                      <a:schemeClr val="dk1">
                        <a:alpha val="40000"/>
                      </a:schemeClr>
                    </a:outerShdw>
                  </a:effectLst>
                  <a:latin typeface="Calibri" panose="020F0502020204030204" pitchFamily="34" charset="0"/>
                </a:rPr>
                <a:t>2016/07</a:t>
              </a:r>
              <a:endParaRPr lang="fr-BE" sz="825"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27"/>
            <p:cNvSpPr txBox="1"/>
            <p:nvPr/>
          </p:nvSpPr>
          <p:spPr>
            <a:xfrm>
              <a:off x="4080933" y="5375665"/>
              <a:ext cx="1073151" cy="517136"/>
            </a:xfrm>
            <a:prstGeom prst="rect">
              <a:avLst/>
            </a:prstGeom>
            <a:noFill/>
            <a:ln>
              <a:noFill/>
            </a:ln>
            <a:effectLst/>
          </p:spPr>
          <p:txBody>
            <a:bodyPr wrap="none" lIns="68580" tIns="34290" rIns="68580" bIns="34290"/>
            <a:lstStyle/>
            <a:p>
              <a:pPr algn="ctr">
                <a:lnSpc>
                  <a:spcPct val="107000"/>
                </a:lnSpc>
                <a:spcAft>
                  <a:spcPts val="600"/>
                </a:spcAft>
                <a:defRPr/>
              </a:pPr>
              <a:r>
                <a:rPr lang="fr-BE" sz="900">
                  <a:solidFill>
                    <a:srgbClr val="000000"/>
                  </a:solidFill>
                  <a:effectLst>
                    <a:outerShdw blurRad="38100" dist="19050" dir="2700000" algn="tl">
                      <a:schemeClr val="dk1">
                        <a:alpha val="40000"/>
                      </a:schemeClr>
                    </a:outerShdw>
                  </a:effectLst>
                  <a:latin typeface="Calibri" panose="020F0502020204030204" pitchFamily="34" charset="0"/>
                </a:rPr>
                <a:t>2017/06</a:t>
              </a:r>
              <a:endParaRPr lang="fr-BE" sz="825">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28"/>
            <p:cNvSpPr txBox="1"/>
            <p:nvPr/>
          </p:nvSpPr>
          <p:spPr>
            <a:xfrm>
              <a:off x="5983817" y="5370467"/>
              <a:ext cx="1073149" cy="517136"/>
            </a:xfrm>
            <a:prstGeom prst="rect">
              <a:avLst/>
            </a:prstGeom>
            <a:noFill/>
            <a:ln>
              <a:noFill/>
            </a:ln>
            <a:effectLst/>
          </p:spPr>
          <p:txBody>
            <a:bodyPr wrap="none" lIns="68580" tIns="34290" rIns="68580" bIns="34290"/>
            <a:lstStyle/>
            <a:p>
              <a:pPr algn="ctr">
                <a:lnSpc>
                  <a:spcPct val="107000"/>
                </a:lnSpc>
                <a:spcAft>
                  <a:spcPts val="600"/>
                </a:spcAft>
                <a:defRPr/>
              </a:pPr>
              <a:r>
                <a:rPr lang="fr-BE" sz="900" dirty="0">
                  <a:solidFill>
                    <a:srgbClr val="000000"/>
                  </a:solidFill>
                  <a:effectLst>
                    <a:outerShdw blurRad="38100" dist="19050" dir="2700000" algn="tl">
                      <a:schemeClr val="dk1">
                        <a:alpha val="40000"/>
                      </a:schemeClr>
                    </a:outerShdw>
                  </a:effectLst>
                  <a:latin typeface="Calibri" panose="020F0502020204030204" pitchFamily="34" charset="0"/>
                </a:rPr>
                <a:t>2018/01</a:t>
              </a:r>
              <a:endParaRPr lang="fr-BE" sz="825" dirty="0">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29"/>
            <p:cNvSpPr txBox="1"/>
            <p:nvPr/>
          </p:nvSpPr>
          <p:spPr>
            <a:xfrm>
              <a:off x="7514167" y="5370467"/>
              <a:ext cx="1071033" cy="517136"/>
            </a:xfrm>
            <a:prstGeom prst="rect">
              <a:avLst/>
            </a:prstGeom>
            <a:noFill/>
            <a:ln>
              <a:noFill/>
            </a:ln>
            <a:effectLst/>
          </p:spPr>
          <p:txBody>
            <a:bodyPr wrap="none" lIns="68580" tIns="34290" rIns="68580" bIns="34290"/>
            <a:lstStyle/>
            <a:p>
              <a:pPr algn="ctr">
                <a:lnSpc>
                  <a:spcPct val="107000"/>
                </a:lnSpc>
                <a:spcAft>
                  <a:spcPts val="600"/>
                </a:spcAft>
                <a:defRPr/>
              </a:pPr>
              <a:r>
                <a:rPr lang="fr-BE" sz="900" dirty="0">
                  <a:solidFill>
                    <a:srgbClr val="000000"/>
                  </a:solidFill>
                  <a:effectLst>
                    <a:outerShdw blurRad="38100" dist="19050" dir="2700000" algn="tl">
                      <a:schemeClr val="dk1">
                        <a:alpha val="40000"/>
                      </a:schemeClr>
                    </a:outerShdw>
                  </a:effectLst>
                  <a:latin typeface="Calibri" panose="020F0502020204030204" pitchFamily="34" charset="0"/>
                </a:rPr>
                <a:t>2019/01</a:t>
              </a:r>
              <a:endParaRPr lang="fr-BE" sz="825"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31"/>
            <p:cNvSpPr txBox="1"/>
            <p:nvPr/>
          </p:nvSpPr>
          <p:spPr>
            <a:xfrm>
              <a:off x="2078567" y="2779593"/>
              <a:ext cx="1830917" cy="517135"/>
            </a:xfrm>
            <a:prstGeom prst="rect">
              <a:avLst/>
            </a:prstGeom>
            <a:noFill/>
            <a:ln>
              <a:noFill/>
            </a:ln>
            <a:effectLst/>
          </p:spPr>
          <p:txBody>
            <a:bodyPr wrap="none" lIns="68580" tIns="34290" rIns="68580" bIns="34290"/>
            <a:lstStyle/>
            <a:p>
              <a:pPr algn="ctr">
                <a:lnSpc>
                  <a:spcPct val="107000"/>
                </a:lnSpc>
                <a:spcAft>
                  <a:spcPts val="600"/>
                </a:spcAft>
                <a:defRPr/>
              </a:pPr>
              <a:r>
                <a:rPr lang="fr-BE" sz="1200" dirty="0">
                  <a:solidFill>
                    <a:srgbClr val="000000"/>
                  </a:solidFill>
                  <a:effectLst>
                    <a:outerShdw blurRad="38100" dist="19050" dir="2700000" algn="tl">
                      <a:schemeClr val="dk1">
                        <a:alpha val="40000"/>
                      </a:schemeClr>
                    </a:outerShdw>
                  </a:effectLst>
                  <a:latin typeface="Calibri" panose="020F0502020204030204" pitchFamily="34" charset="0"/>
                </a:rPr>
                <a:t>Plan pluriannuel</a:t>
              </a:r>
              <a:endParaRPr lang="fr-BE"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32"/>
            <p:cNvSpPr txBox="1"/>
            <p:nvPr/>
          </p:nvSpPr>
          <p:spPr>
            <a:xfrm>
              <a:off x="3657600" y="2192293"/>
              <a:ext cx="2093384" cy="891343"/>
            </a:xfrm>
            <a:prstGeom prst="rect">
              <a:avLst/>
            </a:prstGeom>
            <a:noFill/>
            <a:ln>
              <a:noFill/>
            </a:ln>
            <a:effectLst/>
          </p:spPr>
          <p:txBody>
            <a:bodyPr lIns="68580" tIns="34290" rIns="68580" bIns="34290"/>
            <a:lstStyle/>
            <a:p>
              <a:pPr algn="ctr">
                <a:lnSpc>
                  <a:spcPct val="107000"/>
                </a:lnSpc>
                <a:spcAft>
                  <a:spcPts val="600"/>
                </a:spcAft>
                <a:defRPr/>
              </a:pPr>
              <a:r>
                <a:rPr lang="fr-BE" sz="1200" dirty="0">
                  <a:solidFill>
                    <a:srgbClr val="000000"/>
                  </a:solidFill>
                  <a:effectLst>
                    <a:outerShdw blurRad="38100" dist="19050" dir="2700000" algn="tl">
                      <a:schemeClr val="dk1">
                        <a:alpha val="40000"/>
                      </a:schemeClr>
                    </a:outerShdw>
                  </a:effectLst>
                  <a:latin typeface="Calibri" panose="020F0502020204030204" pitchFamily="34" charset="0"/>
                </a:rPr>
                <a:t>Contrat</a:t>
              </a:r>
              <a:endParaRPr lang="fr-BE"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33"/>
            <p:cNvSpPr txBox="1"/>
            <p:nvPr/>
          </p:nvSpPr>
          <p:spPr>
            <a:xfrm>
              <a:off x="5327651" y="2535318"/>
              <a:ext cx="2093383" cy="1049863"/>
            </a:xfrm>
            <a:prstGeom prst="rect">
              <a:avLst/>
            </a:prstGeom>
            <a:noFill/>
            <a:ln>
              <a:noFill/>
            </a:ln>
            <a:effectLst/>
          </p:spPr>
          <p:txBody>
            <a:bodyPr lIns="68580" tIns="34290" rIns="68580" bIns="34290"/>
            <a:lstStyle/>
            <a:p>
              <a:pPr algn="ctr">
                <a:lnSpc>
                  <a:spcPct val="107000"/>
                </a:lnSpc>
                <a:spcAft>
                  <a:spcPts val="600"/>
                </a:spcAft>
                <a:defRPr/>
              </a:pPr>
              <a:r>
                <a:rPr lang="fr-BE" sz="1200" dirty="0">
                  <a:solidFill>
                    <a:srgbClr val="000000"/>
                  </a:solidFill>
                  <a:effectLst>
                    <a:outerShdw blurRad="38100" dist="19050" dir="2700000" algn="tl">
                      <a:schemeClr val="dk1">
                        <a:alpha val="40000"/>
                      </a:schemeClr>
                    </a:outerShdw>
                  </a:effectLst>
                  <a:latin typeface="Calibri" panose="020F0502020204030204" pitchFamily="34" charset="0"/>
                </a:rPr>
                <a:t>Lancement</a:t>
              </a:r>
            </a:p>
            <a:p>
              <a:pPr algn="ctr">
                <a:lnSpc>
                  <a:spcPct val="107000"/>
                </a:lnSpc>
                <a:spcAft>
                  <a:spcPts val="600"/>
                </a:spcAft>
                <a:defRPr/>
              </a:pPr>
              <a:r>
                <a:rPr lang="fr-BE" sz="1200" dirty="0">
                  <a:solidFill>
                    <a:srgbClr val="000000"/>
                  </a:solidFill>
                  <a:effectLst>
                    <a:outerShdw blurRad="38100" dist="19050" dir="2700000" algn="tl">
                      <a:schemeClr val="dk1">
                        <a:alpha val="40000"/>
                      </a:schemeClr>
                    </a:outerShdw>
                  </a:effectLst>
                  <a:latin typeface="Calibri" panose="020F0502020204030204" pitchFamily="34" charset="0"/>
                </a:rPr>
                <a:t>meaningful</a:t>
              </a:r>
              <a:r>
                <a:rPr lang="fr-BE" dirty="0" smtClean="0"/>
                <a:t> </a:t>
              </a:r>
              <a:r>
                <a:rPr lang="fr-BE" sz="1200" dirty="0">
                  <a:solidFill>
                    <a:srgbClr val="000000"/>
                  </a:solidFill>
                  <a:effectLst>
                    <a:outerShdw blurRad="38100" dist="19050" dir="2700000" algn="tl">
                      <a:schemeClr val="dk1">
                        <a:alpha val="40000"/>
                      </a:schemeClr>
                    </a:outerShdw>
                  </a:effectLst>
                  <a:latin typeface="Calibri" panose="020F0502020204030204" pitchFamily="34" charset="0"/>
                </a:rPr>
                <a:t>use</a:t>
              </a:r>
              <a:r>
                <a:rPr lang="fr-BE" dirty="0" smtClean="0"/>
                <a:t> </a:t>
              </a:r>
              <a:endParaRPr lang="fr-BE"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34"/>
            <p:cNvSpPr txBox="1"/>
            <p:nvPr/>
          </p:nvSpPr>
          <p:spPr>
            <a:xfrm>
              <a:off x="6987117" y="1524434"/>
              <a:ext cx="2205567" cy="888746"/>
            </a:xfrm>
            <a:prstGeom prst="rect">
              <a:avLst/>
            </a:prstGeom>
            <a:noFill/>
            <a:ln>
              <a:noFill/>
            </a:ln>
            <a:effectLst/>
          </p:spPr>
          <p:txBody>
            <a:bodyPr lIns="68580" tIns="34290" rIns="68580" bIns="34290"/>
            <a:lstStyle/>
            <a:p>
              <a:pPr algn="ctr">
                <a:lnSpc>
                  <a:spcPct val="107000"/>
                </a:lnSpc>
                <a:spcAft>
                  <a:spcPts val="600"/>
                </a:spcAft>
                <a:defRPr/>
              </a:pPr>
              <a:r>
                <a:rPr lang="fr-BE" sz="1200" dirty="0">
                  <a:solidFill>
                    <a:srgbClr val="000000"/>
                  </a:solidFill>
                  <a:effectLst>
                    <a:outerShdw blurRad="38100" dist="19050" dir="2700000" algn="tl">
                      <a:schemeClr val="dk1">
                        <a:alpha val="40000"/>
                      </a:schemeClr>
                    </a:outerShdw>
                  </a:effectLst>
                  <a:latin typeface="Calibri" panose="020F0502020204030204" pitchFamily="34" charset="0"/>
                </a:rPr>
                <a:t>Meaningful use en production</a:t>
              </a:r>
              <a:endParaRPr lang="fr-BE"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4296" name="Text Box 35"/>
            <p:cNvSpPr txBox="1">
              <a:spLocks noChangeArrowheads="1"/>
            </p:cNvSpPr>
            <p:nvPr/>
          </p:nvSpPr>
          <p:spPr bwMode="auto">
            <a:xfrm>
              <a:off x="8497998" y="2774501"/>
              <a:ext cx="2093802" cy="1084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a:lnSpc>
                  <a:spcPct val="107000"/>
                </a:lnSpc>
                <a:spcAft>
                  <a:spcPts val="600"/>
                </a:spcAft>
              </a:pPr>
              <a:endParaRPr lang="en-US" altLang="en-US" sz="1200">
                <a:latin typeface="Calibri" pitchFamily="34" charset="0"/>
                <a:ea typeface="Calibri" pitchFamily="34" charset="0"/>
                <a:cs typeface="Times New Roman" pitchFamily="18" charset="0"/>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fr-BE" dirty="0" smtClean="0"/>
              <a:t>Critères obligatoires liés au </a:t>
            </a:r>
            <a:r>
              <a:rPr lang="fr-BE" dirty="0" err="1" smtClean="0"/>
              <a:t>meaningful</a:t>
            </a:r>
            <a:r>
              <a:rPr lang="fr-BE" dirty="0" smtClean="0"/>
              <a:t> use</a:t>
            </a:r>
            <a:endParaRPr lang="fr-BE" dirty="0"/>
          </a:p>
        </p:txBody>
      </p:sp>
      <p:sp>
        <p:nvSpPr>
          <p:cNvPr id="4" name="Date Placeholder 3"/>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F510DBB4-AE98-4BA5-A1A3-E10573BDCCFC}" type="slidenum">
              <a:rPr lang="en-US" smtClean="0"/>
              <a:pPr>
                <a:defRPr/>
              </a:pPr>
              <a:t>52</a:t>
            </a:fld>
            <a:endParaRPr lang="fr-BE" dirty="0"/>
          </a:p>
        </p:txBody>
      </p:sp>
      <p:pic>
        <p:nvPicPr>
          <p:cNvPr id="5530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838" y="1547813"/>
            <a:ext cx="8788400" cy="495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BE" smtClean="0"/>
              <a:t>Mécanisme de financement</a:t>
            </a:r>
            <a:endParaRPr lang="fr-BE" dirty="0"/>
          </a:p>
        </p:txBody>
      </p:sp>
      <p:sp>
        <p:nvSpPr>
          <p:cNvPr id="4" name="Date Placeholder 3"/>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6C7BCB18-8316-4E28-BEF3-7EEDD9B974D1}" type="slidenum">
              <a:rPr lang="en-US" smtClean="0"/>
              <a:pPr>
                <a:defRPr/>
              </a:pPr>
              <a:t>53</a:t>
            </a:fld>
            <a:endParaRPr lang="fr-BE" dirty="0"/>
          </a:p>
        </p:txBody>
      </p:sp>
      <p:sp>
        <p:nvSpPr>
          <p:cNvPr id="56325" name="Content Placeholder 2"/>
          <p:cNvSpPr txBox="1">
            <a:spLocks/>
          </p:cNvSpPr>
          <p:nvPr/>
        </p:nvSpPr>
        <p:spPr bwMode="auto">
          <a:xfrm>
            <a:off x="6384925" y="2024063"/>
            <a:ext cx="2693988"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2400">
                <a:solidFill>
                  <a:schemeClr val="tx1"/>
                </a:solidFill>
                <a:latin typeface="Arial" charset="0"/>
              </a:defRPr>
            </a:lvl1pPr>
            <a:lvl2pPr>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lvl="1">
              <a:lnSpc>
                <a:spcPct val="90000"/>
              </a:lnSpc>
              <a:spcBef>
                <a:spcPts val="500"/>
              </a:spcBef>
              <a:buFont typeface="Arial" charset="0"/>
              <a:buNone/>
            </a:pPr>
            <a:r>
              <a:rPr lang="fr-BE" altLang="fr-FR" sz="1400"/>
              <a:t>Budget early adopters : progressif 0%  -&gt; 15%</a:t>
            </a:r>
          </a:p>
          <a:p>
            <a:pPr lvl="1">
              <a:lnSpc>
                <a:spcPct val="90000"/>
              </a:lnSpc>
              <a:spcBef>
                <a:spcPts val="500"/>
              </a:spcBef>
              <a:buFont typeface="Arial" charset="0"/>
              <a:buNone/>
            </a:pPr>
            <a:endParaRPr lang="fr-BE" altLang="fr-FR" sz="1400"/>
          </a:p>
          <a:p>
            <a:pPr lvl="1">
              <a:lnSpc>
                <a:spcPct val="90000"/>
              </a:lnSpc>
              <a:spcBef>
                <a:spcPts val="500"/>
              </a:spcBef>
              <a:buFont typeface="Arial" charset="0"/>
              <a:buNone/>
            </a:pPr>
            <a:endParaRPr lang="fr-BE" altLang="fr-FR" sz="1400"/>
          </a:p>
          <a:p>
            <a:pPr lvl="1">
              <a:lnSpc>
                <a:spcPct val="90000"/>
              </a:lnSpc>
              <a:spcBef>
                <a:spcPts val="500"/>
              </a:spcBef>
              <a:buFont typeface="Arial" charset="0"/>
              <a:buNone/>
            </a:pPr>
            <a:r>
              <a:rPr lang="fr-BE" altLang="fr-FR" sz="1400"/>
              <a:t>Budget accélérateur:</a:t>
            </a:r>
          </a:p>
          <a:p>
            <a:pPr lvl="1">
              <a:lnSpc>
                <a:spcPct val="90000"/>
              </a:lnSpc>
              <a:spcBef>
                <a:spcPts val="500"/>
              </a:spcBef>
              <a:buFont typeface="Arial" charset="0"/>
              <a:buNone/>
            </a:pPr>
            <a:r>
              <a:rPr lang="fr-BE" altLang="fr-FR" sz="1400"/>
              <a:t>évolutif</a:t>
            </a:r>
          </a:p>
          <a:p>
            <a:pPr lvl="1">
              <a:lnSpc>
                <a:spcPct val="90000"/>
              </a:lnSpc>
              <a:spcBef>
                <a:spcPts val="500"/>
              </a:spcBef>
              <a:buFont typeface="Arial" charset="0"/>
              <a:buNone/>
            </a:pPr>
            <a:endParaRPr lang="fr-BE" altLang="fr-FR" sz="1400"/>
          </a:p>
          <a:p>
            <a:pPr lvl="1">
              <a:lnSpc>
                <a:spcPct val="90000"/>
              </a:lnSpc>
              <a:spcBef>
                <a:spcPts val="500"/>
              </a:spcBef>
              <a:buFont typeface="Arial" charset="0"/>
              <a:buNone/>
            </a:pPr>
            <a:endParaRPr lang="fr-BE" altLang="fr-FR" sz="1400"/>
          </a:p>
          <a:p>
            <a:pPr lvl="1">
              <a:lnSpc>
                <a:spcPct val="90000"/>
              </a:lnSpc>
              <a:spcBef>
                <a:spcPts val="500"/>
              </a:spcBef>
              <a:buFont typeface="Arial" charset="0"/>
              <a:buNone/>
            </a:pPr>
            <a:endParaRPr lang="fr-BE" altLang="fr-FR" sz="1400"/>
          </a:p>
          <a:p>
            <a:pPr lvl="1">
              <a:lnSpc>
                <a:spcPct val="90000"/>
              </a:lnSpc>
              <a:spcBef>
                <a:spcPts val="500"/>
              </a:spcBef>
              <a:buFont typeface="Arial" charset="0"/>
              <a:buNone/>
            </a:pPr>
            <a:endParaRPr lang="fr-BE" altLang="fr-FR" sz="1400"/>
          </a:p>
          <a:p>
            <a:pPr lvl="1">
              <a:lnSpc>
                <a:spcPct val="90000"/>
              </a:lnSpc>
              <a:spcBef>
                <a:spcPts val="500"/>
              </a:spcBef>
              <a:buFont typeface="Arial" charset="0"/>
              <a:buNone/>
            </a:pPr>
            <a:endParaRPr lang="fr-BE" altLang="fr-FR" sz="1400"/>
          </a:p>
          <a:p>
            <a:pPr lvl="1">
              <a:lnSpc>
                <a:spcPct val="90000"/>
              </a:lnSpc>
              <a:spcBef>
                <a:spcPts val="500"/>
              </a:spcBef>
              <a:buFont typeface="Arial" charset="0"/>
              <a:buNone/>
            </a:pPr>
            <a:r>
              <a:rPr lang="fr-BE" altLang="fr-FR" sz="1400"/>
              <a:t>Socle par lit: dégressif 25% -&gt; 10%</a:t>
            </a:r>
          </a:p>
          <a:p>
            <a:pPr lvl="1">
              <a:lnSpc>
                <a:spcPct val="90000"/>
              </a:lnSpc>
              <a:spcBef>
                <a:spcPts val="500"/>
              </a:spcBef>
              <a:buFont typeface="Arial" charset="0"/>
              <a:buNone/>
            </a:pPr>
            <a:endParaRPr lang="fr-BE" altLang="fr-FR" sz="1400"/>
          </a:p>
          <a:p>
            <a:pPr lvl="1">
              <a:lnSpc>
                <a:spcPct val="90000"/>
              </a:lnSpc>
              <a:spcBef>
                <a:spcPts val="500"/>
              </a:spcBef>
              <a:buFont typeface="Arial" charset="0"/>
              <a:buNone/>
            </a:pPr>
            <a:r>
              <a:rPr lang="fr-BE" altLang="fr-FR" sz="1400"/>
              <a:t>Socle par hôpital:</a:t>
            </a:r>
          </a:p>
          <a:p>
            <a:pPr lvl="1">
              <a:lnSpc>
                <a:spcPct val="90000"/>
              </a:lnSpc>
              <a:spcBef>
                <a:spcPts val="500"/>
              </a:spcBef>
              <a:buFont typeface="Arial" charset="0"/>
              <a:buNone/>
            </a:pPr>
            <a:r>
              <a:rPr lang="fr-BE" altLang="fr-FR" sz="1400"/>
              <a:t>dégressif 20% -&gt; 5%</a:t>
            </a:r>
          </a:p>
          <a:p>
            <a:pPr lvl="1">
              <a:lnSpc>
                <a:spcPct val="90000"/>
              </a:lnSpc>
              <a:spcBef>
                <a:spcPts val="500"/>
              </a:spcBef>
              <a:buFont typeface="Arial" charset="0"/>
              <a:buNone/>
            </a:pPr>
            <a:endParaRPr lang="fr-BE" altLang="fr-FR" sz="2400"/>
          </a:p>
        </p:txBody>
      </p:sp>
      <p:graphicFrame>
        <p:nvGraphicFramePr>
          <p:cNvPr id="9" name="Chart 8"/>
          <p:cNvGraphicFramePr/>
          <p:nvPr>
            <p:extLst>
              <p:ext uri="{D42A27DB-BD31-4B8C-83A1-F6EECF244321}">
                <p14:modId xmlns:p14="http://schemas.microsoft.com/office/powerpoint/2010/main" val="1758549014"/>
              </p:ext>
            </p:extLst>
          </p:nvPr>
        </p:nvGraphicFramePr>
        <p:xfrm>
          <a:off x="288018" y="1524000"/>
          <a:ext cx="6717734" cy="4682367"/>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6384925" y="5545138"/>
            <a:ext cx="541338" cy="1984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384925" y="3309938"/>
            <a:ext cx="541338" cy="431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384925" y="5027613"/>
            <a:ext cx="541338" cy="295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84925" y="2278063"/>
            <a:ext cx="5413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fr-BE" smtClean="0"/>
              <a:t>Action 17 : </a:t>
            </a:r>
            <a:r>
              <a:rPr lang="fr-BE" smtClean="0">
                <a:solidFill>
                  <a:srgbClr val="3E6E5A"/>
                </a:solidFill>
              </a:rPr>
              <a:t>eHealth</a:t>
            </a:r>
            <a:r>
              <a:rPr lang="fr-BE" smtClean="0"/>
              <a:t>Box</a:t>
            </a:r>
            <a:endParaRPr lang="fr-BE" dirty="0"/>
          </a:p>
        </p:txBody>
      </p:sp>
      <p:sp>
        <p:nvSpPr>
          <p:cNvPr id="57347" name="Rectangle 3"/>
          <p:cNvSpPr>
            <a:spLocks noGrp="1" noChangeArrowheads="1"/>
          </p:cNvSpPr>
          <p:nvPr>
            <p:ph idx="1"/>
          </p:nvPr>
        </p:nvSpPr>
        <p:spPr/>
        <p:txBody>
          <a:bodyPr/>
          <a:lstStyle/>
          <a:p>
            <a:pPr eaLnBrk="1" hangingPunct="1">
              <a:lnSpc>
                <a:spcPts val="2300"/>
              </a:lnSpc>
            </a:pPr>
            <a:r>
              <a:rPr lang="fr-BE" altLang="en-US" dirty="0" err="1" smtClean="0">
                <a:solidFill>
                  <a:srgbClr val="3E6E5A"/>
                </a:solidFill>
              </a:rPr>
              <a:t>eHealth</a:t>
            </a:r>
            <a:r>
              <a:rPr lang="fr-BE" dirty="0" err="1" smtClean="0"/>
              <a:t>Box</a:t>
            </a:r>
            <a:r>
              <a:rPr lang="fr-BE" dirty="0" smtClean="0"/>
              <a:t> – Situation 2015</a:t>
            </a:r>
          </a:p>
          <a:p>
            <a:pPr eaLnBrk="1" hangingPunct="1">
              <a:lnSpc>
                <a:spcPts val="2300"/>
              </a:lnSpc>
            </a:pPr>
            <a:endParaRPr lang="fr-BE" altLang="en-US" sz="1000" dirty="0" smtClean="0"/>
          </a:p>
          <a:p>
            <a:pPr lvl="1" eaLnBrk="1" hangingPunct="1">
              <a:lnSpc>
                <a:spcPts val="2300"/>
              </a:lnSpc>
            </a:pPr>
            <a:r>
              <a:rPr lang="fr-BE" dirty="0" smtClean="0"/>
              <a:t>fonctionnalités standard d'un système de messagerie électronique avec un niveau de sécurité élevé pour </a:t>
            </a:r>
            <a:r>
              <a:rPr lang="fr-BE" altLang="en-US" dirty="0" smtClean="0">
                <a:sym typeface="Arial" charset="0"/>
              </a:rPr>
              <a:t>l'échange de données médicales</a:t>
            </a:r>
          </a:p>
          <a:p>
            <a:pPr lvl="1" eaLnBrk="1" hangingPunct="1">
              <a:lnSpc>
                <a:spcPts val="2300"/>
              </a:lnSpc>
            </a:pPr>
            <a:endParaRPr lang="fr-BE" altLang="en-US" sz="1000" dirty="0" smtClean="0">
              <a:sym typeface="Arial" charset="0"/>
            </a:endParaRPr>
          </a:p>
          <a:p>
            <a:pPr lvl="1" eaLnBrk="1" hangingPunct="1">
              <a:lnSpc>
                <a:spcPts val="2300"/>
              </a:lnSpc>
            </a:pPr>
            <a:r>
              <a:rPr lang="fr-BE" altLang="en-US" dirty="0" smtClean="0"/>
              <a:t>tout message est entièrement chiffré &gt; les données médicales peuvent ainsi être échangées de manière sûre entre les divers acteurs des soins de santé</a:t>
            </a:r>
          </a:p>
          <a:p>
            <a:pPr lvl="1" eaLnBrk="1" hangingPunct="1">
              <a:lnSpc>
                <a:spcPts val="2300"/>
              </a:lnSpc>
            </a:pPr>
            <a:endParaRPr lang="fr-BE" altLang="en-US" sz="1000" dirty="0" smtClean="0"/>
          </a:p>
          <a:p>
            <a:pPr lvl="1" eaLnBrk="1" hangingPunct="1">
              <a:lnSpc>
                <a:spcPts val="2300"/>
              </a:lnSpc>
            </a:pPr>
            <a:r>
              <a:rPr lang="fr-BE" altLang="en-US" dirty="0" smtClean="0"/>
              <a:t>2015 : +/- 4 millions de messages envoyés/mois</a:t>
            </a:r>
          </a:p>
          <a:p>
            <a:pPr lvl="1" eaLnBrk="1" hangingPunct="1">
              <a:lnSpc>
                <a:spcPts val="2300"/>
              </a:lnSpc>
            </a:pPr>
            <a:endParaRPr lang="fr-BE" altLang="en-US" sz="1000" dirty="0" smtClean="0"/>
          </a:p>
          <a:p>
            <a:pPr lvl="1" eaLnBrk="1" hangingPunct="1">
              <a:lnSpc>
                <a:spcPts val="2300"/>
              </a:lnSpc>
            </a:pPr>
            <a:r>
              <a:rPr lang="fr-BE" dirty="0"/>
              <a:t>o</a:t>
            </a:r>
            <a:r>
              <a:rPr lang="fr-BE" dirty="0" smtClean="0"/>
              <a:t>ctobre  2016 :</a:t>
            </a:r>
            <a:r>
              <a:rPr lang="fr-BE" altLang="en-US" dirty="0" smtClean="0"/>
              <a:t> 6.487.388 messages envoyés </a:t>
            </a:r>
          </a:p>
          <a:p>
            <a:pPr lvl="1" eaLnBrk="1" hangingPunct="1">
              <a:lnSpc>
                <a:spcPts val="2000"/>
              </a:lnSpc>
            </a:pPr>
            <a:endParaRPr lang="fr-BE" altLang="en-US" dirty="0" smtClean="0"/>
          </a:p>
          <a:p>
            <a:pPr lvl="1" eaLnBrk="1" hangingPunct="1">
              <a:lnSpc>
                <a:spcPts val="2000"/>
              </a:lnSpc>
            </a:pPr>
            <a:endParaRPr lang="fr-BE" altLang="en-US" dirty="0" smtClean="0"/>
          </a:p>
          <a:p>
            <a:pPr lvl="1" eaLnBrk="1" hangingPunct="1"/>
            <a:endParaRPr lang="fr-BE" altLang="en-US" dirty="0" smtClean="0">
              <a:sym typeface="Arial" charset="0"/>
            </a:endParaRPr>
          </a:p>
          <a:p>
            <a:pPr eaLnBrk="1" hangingPunct="1"/>
            <a:endParaRPr lang="fr-BE" altLang="en-US" dirty="0" smtClean="0"/>
          </a:p>
          <a:p>
            <a:pPr eaLnBrk="1" hangingPunct="1"/>
            <a:endParaRPr lang="fr-BE" altLang="en-US" dirty="0" smtClean="0"/>
          </a:p>
        </p:txBody>
      </p:sp>
      <p:sp>
        <p:nvSpPr>
          <p:cNvPr id="51204"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51205"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7F8654E-8C16-4BCB-ABA6-8DF033E00093}" type="slidenum">
              <a:rPr lang="en-US" altLang="en-US" smtClean="0">
                <a:solidFill>
                  <a:srgbClr val="FFFFFF"/>
                </a:solidFill>
              </a:rPr>
              <a:pPr fontAlgn="base">
                <a:spcBef>
                  <a:spcPct val="0"/>
                </a:spcBef>
                <a:spcAft>
                  <a:spcPct val="0"/>
                </a:spcAft>
                <a:defRPr/>
              </a:pPr>
              <a:t>54</a:t>
            </a:fld>
            <a:endParaRPr lang="fr-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fr-BE" smtClean="0"/>
              <a:t>Action 17 : </a:t>
            </a:r>
            <a:r>
              <a:rPr lang="fr-BE" smtClean="0">
                <a:solidFill>
                  <a:srgbClr val="3E6E5A"/>
                </a:solidFill>
              </a:rPr>
              <a:t>eHealth</a:t>
            </a:r>
            <a:r>
              <a:rPr lang="fr-BE" smtClean="0"/>
              <a:t>Box</a:t>
            </a:r>
            <a:endParaRPr lang="fr-BE" dirty="0"/>
          </a:p>
        </p:txBody>
      </p:sp>
      <p:sp>
        <p:nvSpPr>
          <p:cNvPr id="4099" name="Rectangle 3"/>
          <p:cNvSpPr>
            <a:spLocks noGrp="1" noChangeArrowheads="1"/>
          </p:cNvSpPr>
          <p:nvPr>
            <p:ph idx="1"/>
          </p:nvPr>
        </p:nvSpPr>
        <p:spPr/>
        <p:txBody>
          <a:bodyPr rtlCol="0">
            <a:normAutofit/>
          </a:bodyPr>
          <a:lstStyle/>
          <a:p>
            <a:pPr marL="182880" indent="-182880" eaLnBrk="1" fontAlgn="auto" hangingPunct="1">
              <a:lnSpc>
                <a:spcPts val="2300"/>
              </a:lnSpc>
              <a:spcAft>
                <a:spcPts val="0"/>
              </a:spcAft>
              <a:buFont typeface="Arial" pitchFamily="34" charset="0"/>
              <a:buChar char="•"/>
              <a:defRPr/>
            </a:pPr>
            <a:r>
              <a:rPr lang="fr-BE" sz="2000" dirty="0" smtClean="0"/>
              <a:t>Objectifs 2019</a:t>
            </a:r>
          </a:p>
          <a:p>
            <a:pPr lvl="1" indent="-182880" eaLnBrk="1" fontAlgn="auto" hangingPunct="1">
              <a:lnSpc>
                <a:spcPts val="2300"/>
              </a:lnSpc>
              <a:spcAft>
                <a:spcPts val="0"/>
              </a:spcAft>
              <a:buFont typeface="Arial" pitchFamily="34" charset="0"/>
              <a:buChar char="•"/>
              <a:defRPr/>
            </a:pPr>
            <a:r>
              <a:rPr lang="fr-BE" sz="1800" dirty="0" smtClean="0"/>
              <a:t>utilisation généralisée de la </a:t>
            </a:r>
            <a:r>
              <a:rPr lang="fr-BE" sz="1800" dirty="0" err="1" smtClean="0">
                <a:solidFill>
                  <a:srgbClr val="3E6E5A"/>
                </a:solidFill>
              </a:rPr>
              <a:t>eHealth</a:t>
            </a:r>
            <a:r>
              <a:rPr lang="fr-BE" sz="1800" dirty="0" err="1" smtClean="0"/>
              <a:t>Box</a:t>
            </a:r>
            <a:r>
              <a:rPr lang="fr-BE" sz="1800" dirty="0" smtClean="0"/>
              <a:t> et des données des prestataires de soins disponibles dans </a:t>
            </a:r>
            <a:r>
              <a:rPr lang="fr-BE" sz="1800" dirty="0" err="1" smtClean="0"/>
              <a:t>CoBRHA</a:t>
            </a:r>
            <a:endParaRPr lang="fr-BE" sz="1800" dirty="0" smtClean="0"/>
          </a:p>
          <a:p>
            <a:pPr lvl="1" indent="-182880" eaLnBrk="1" fontAlgn="auto" hangingPunct="1">
              <a:lnSpc>
                <a:spcPts val="2300"/>
              </a:lnSpc>
              <a:spcAft>
                <a:spcPts val="0"/>
              </a:spcAft>
              <a:buFont typeface="Arial" pitchFamily="34" charset="0"/>
              <a:buChar char="•"/>
              <a:defRPr/>
            </a:pPr>
            <a:r>
              <a:rPr lang="fr-BE" sz="1800" dirty="0" smtClean="0"/>
              <a:t>permettre une communication électronique de données médicales et confidentielles sécurisée entre les acteurs des soins de santé</a:t>
            </a:r>
          </a:p>
          <a:p>
            <a:pPr lvl="1" indent="-182880" eaLnBrk="1" fontAlgn="auto" hangingPunct="1">
              <a:lnSpc>
                <a:spcPts val="2300"/>
              </a:lnSpc>
              <a:spcAft>
                <a:spcPts val="0"/>
              </a:spcAft>
              <a:buFont typeface="Arial" pitchFamily="34" charset="0"/>
              <a:buChar char="•"/>
              <a:defRPr/>
            </a:pPr>
            <a:r>
              <a:rPr lang="fr-BE" sz="1800" dirty="0" smtClean="0"/>
              <a:t>développement et maintenance d’une banque de données commune contenant les données des acteurs et établissements de soins </a:t>
            </a:r>
          </a:p>
          <a:p>
            <a:pPr lvl="1" indent="-182880" eaLnBrk="1" fontAlgn="auto" hangingPunct="1">
              <a:lnSpc>
                <a:spcPts val="2300"/>
              </a:lnSpc>
              <a:spcAft>
                <a:spcPts val="0"/>
              </a:spcAft>
              <a:buFont typeface="Arial" pitchFamily="34" charset="0"/>
              <a:buChar char="•"/>
              <a:defRPr/>
            </a:pPr>
            <a:r>
              <a:rPr lang="fr-BE" sz="1800" dirty="0" smtClean="0"/>
              <a:t>permettre aux acteurs de soins de consulter et modifier/ajouter eux-mêmes certaines données</a:t>
            </a:r>
          </a:p>
          <a:p>
            <a:pPr marL="731520" lvl="2" indent="-182880" eaLnBrk="1" fontAlgn="auto" hangingPunct="1">
              <a:lnSpc>
                <a:spcPts val="2300"/>
              </a:lnSpc>
              <a:spcAft>
                <a:spcPts val="0"/>
              </a:spcAft>
              <a:buFont typeface="Arial" pitchFamily="34" charset="0"/>
              <a:buChar char="•"/>
              <a:defRPr/>
            </a:pPr>
            <a:r>
              <a:rPr lang="fr-BE" sz="1600" dirty="0" err="1" smtClean="0"/>
              <a:t>adressbook</a:t>
            </a:r>
            <a:r>
              <a:rPr lang="fr-BE" sz="1600" dirty="0" smtClean="0"/>
              <a:t> (base de données </a:t>
            </a:r>
            <a:r>
              <a:rPr lang="fr-BE" sz="1600" dirty="0" err="1" smtClean="0"/>
              <a:t>CoBRHA</a:t>
            </a:r>
            <a:r>
              <a:rPr lang="fr-BE" sz="1600" dirty="0" smtClean="0"/>
              <a:t>)</a:t>
            </a:r>
          </a:p>
          <a:p>
            <a:pPr marL="731520" lvl="2" indent="-182880" eaLnBrk="1" fontAlgn="auto" hangingPunct="1">
              <a:lnSpc>
                <a:spcPts val="2300"/>
              </a:lnSpc>
              <a:spcAft>
                <a:spcPts val="0"/>
              </a:spcAft>
              <a:buFont typeface="Arial" pitchFamily="34" charset="0"/>
              <a:buChar char="•"/>
              <a:defRPr/>
            </a:pPr>
            <a:r>
              <a:rPr lang="fr-BE" sz="1600" dirty="0" smtClean="0"/>
              <a:t>guichet unique du prestataire de soins</a:t>
            </a:r>
          </a:p>
          <a:p>
            <a:pPr lvl="1" indent="-182880" eaLnBrk="1" fontAlgn="auto" hangingPunct="1">
              <a:lnSpc>
                <a:spcPts val="2300"/>
              </a:lnSpc>
              <a:spcAft>
                <a:spcPts val="0"/>
              </a:spcAft>
              <a:buFont typeface="Arial" pitchFamily="34" charset="0"/>
              <a:buChar char="•"/>
              <a:defRPr/>
            </a:pPr>
            <a:endParaRPr lang="fr-BE" sz="1000" dirty="0" smtClean="0"/>
          </a:p>
          <a:p>
            <a:pPr marL="182880" indent="-182880" eaLnBrk="1" fontAlgn="auto" hangingPunct="1">
              <a:lnSpc>
                <a:spcPts val="2300"/>
              </a:lnSpc>
              <a:spcAft>
                <a:spcPts val="0"/>
              </a:spcAft>
              <a:buFont typeface="Arial" pitchFamily="34" charset="0"/>
              <a:buChar char="•"/>
              <a:defRPr/>
            </a:pPr>
            <a:r>
              <a:rPr lang="fr-BE" sz="2000" dirty="0" smtClean="0"/>
              <a:t>Organisation responsable : Plate-forme </a:t>
            </a:r>
            <a:r>
              <a:rPr lang="fr-BE" sz="2000" dirty="0" err="1" smtClean="0">
                <a:solidFill>
                  <a:srgbClr val="3E6E5A"/>
                </a:solidFill>
              </a:rPr>
              <a:t>eHealth</a:t>
            </a:r>
            <a:r>
              <a:rPr lang="fr-BE" sz="2000" dirty="0" smtClean="0"/>
              <a:t> et SPF Santé publique</a:t>
            </a:r>
          </a:p>
          <a:p>
            <a:pPr lvl="1" indent="-182880" eaLnBrk="1" fontAlgn="auto" hangingPunct="1">
              <a:spcAft>
                <a:spcPts val="0"/>
              </a:spcAft>
              <a:buFont typeface="Arial" pitchFamily="34" charset="0"/>
              <a:buChar char="•"/>
              <a:defRPr/>
            </a:pPr>
            <a:endParaRPr lang="fr-BE" dirty="0" smtClean="0"/>
          </a:p>
          <a:p>
            <a:pPr lvl="1" indent="-182880" eaLnBrk="1" fontAlgn="auto" hangingPunct="1">
              <a:spcAft>
                <a:spcPts val="0"/>
              </a:spcAft>
              <a:buFont typeface="Arial" pitchFamily="34" charset="0"/>
              <a:buChar char="•"/>
              <a:defRPr/>
            </a:pPr>
            <a:endParaRPr lang="fr-BE" dirty="0" smtClean="0"/>
          </a:p>
          <a:p>
            <a:pPr lvl="1" indent="-182880" eaLnBrk="1" fontAlgn="auto" hangingPunct="1">
              <a:spcAft>
                <a:spcPts val="0"/>
              </a:spcAft>
              <a:buFont typeface="Arial" pitchFamily="34" charset="0"/>
              <a:buChar char="•"/>
              <a:defRPr/>
            </a:pPr>
            <a:endParaRPr lang="fr-BE" dirty="0" smtClean="0"/>
          </a:p>
          <a:p>
            <a:pPr lvl="1" indent="-182880" eaLnBrk="1" fontAlgn="auto" hangingPunct="1">
              <a:spcAft>
                <a:spcPts val="0"/>
              </a:spcAft>
              <a:buFont typeface="Arial" pitchFamily="34" charset="0"/>
              <a:buChar char="•"/>
              <a:defRPr/>
            </a:pPr>
            <a:endParaRPr lang="fr-BE" dirty="0" smtClean="0">
              <a:sym typeface="Arial" charset="0"/>
            </a:endParaRPr>
          </a:p>
          <a:p>
            <a:pPr marL="182880" indent="-182880" eaLnBrk="1" fontAlgn="auto" hangingPunct="1">
              <a:spcAft>
                <a:spcPts val="0"/>
              </a:spcAft>
              <a:buFont typeface="Arial" pitchFamily="34" charset="0"/>
              <a:buChar char="•"/>
              <a:defRPr/>
            </a:pPr>
            <a:endParaRPr lang="fr-BE" dirty="0" smtClean="0"/>
          </a:p>
          <a:p>
            <a:pPr marL="182880" indent="-182880" eaLnBrk="1" fontAlgn="auto" hangingPunct="1">
              <a:spcAft>
                <a:spcPts val="0"/>
              </a:spcAft>
              <a:buFont typeface="Arial" pitchFamily="34" charset="0"/>
              <a:buChar char="•"/>
              <a:defRPr/>
            </a:pPr>
            <a:endParaRPr lang="fr-BE" dirty="0"/>
          </a:p>
        </p:txBody>
      </p:sp>
      <p:sp>
        <p:nvSpPr>
          <p:cNvPr id="52228"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52229"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B50EEF60-B9D4-4E60-A6C0-47B252A4C09C}" type="slidenum">
              <a:rPr lang="en-US" altLang="en-US" smtClean="0">
                <a:solidFill>
                  <a:srgbClr val="FFFFFF"/>
                </a:solidFill>
              </a:rPr>
              <a:pPr fontAlgn="base">
                <a:spcBef>
                  <a:spcPct val="0"/>
                </a:spcBef>
                <a:spcAft>
                  <a:spcPct val="0"/>
                </a:spcAft>
                <a:defRPr/>
              </a:pPr>
              <a:t>55</a:t>
            </a:fld>
            <a:endParaRPr lang="fr-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53251"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6C8EE5B4-CCEE-469D-9E57-43D83A72C416}" type="slidenum">
              <a:rPr lang="en-US" altLang="en-US" smtClean="0">
                <a:solidFill>
                  <a:srgbClr val="FFFFFF"/>
                </a:solidFill>
              </a:rPr>
              <a:pPr fontAlgn="base">
                <a:spcBef>
                  <a:spcPct val="0"/>
                </a:spcBef>
                <a:spcAft>
                  <a:spcPct val="0"/>
                </a:spcAft>
                <a:defRPr/>
              </a:pPr>
              <a:t>56</a:t>
            </a:fld>
            <a:endParaRPr lang="fr-BE" altLang="en-US" smtClean="0">
              <a:solidFill>
                <a:srgbClr val="FFFFFF"/>
              </a:solidFill>
            </a:endParaRPr>
          </a:p>
        </p:txBody>
      </p:sp>
      <p:sp>
        <p:nvSpPr>
          <p:cNvPr id="59396" name="Rectangle 3"/>
          <p:cNvSpPr>
            <a:spLocks noChangeArrowheads="1"/>
          </p:cNvSpPr>
          <p:nvPr/>
        </p:nvSpPr>
        <p:spPr bwMode="auto">
          <a:xfrm>
            <a:off x="3762431" y="1052513"/>
            <a:ext cx="15969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BE" altLang="en-US" sz="2000" b="1" dirty="0" err="1">
                <a:solidFill>
                  <a:srgbClr val="3E6E5A"/>
                </a:solidFill>
              </a:rPr>
              <a:t>eHealth</a:t>
            </a:r>
            <a:r>
              <a:rPr lang="fr-BE" altLang="en-US" sz="2000" b="1" dirty="0" err="1">
                <a:solidFill>
                  <a:srgbClr val="000000"/>
                </a:solidFill>
              </a:rPr>
              <a:t>Box</a:t>
            </a:r>
            <a:endParaRPr lang="fr-BE" altLang="en-US" sz="2400" b="1" dirty="0">
              <a:solidFill>
                <a:srgbClr val="000000"/>
              </a:solidFill>
            </a:endParaRPr>
          </a:p>
        </p:txBody>
      </p:sp>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688" y="1868488"/>
            <a:ext cx="5761037"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fr-BE" smtClean="0"/>
              <a:t>Action 19 : Mobile Health (mHealth)</a:t>
            </a:r>
            <a:endParaRPr lang="fr-BE" dirty="0"/>
          </a:p>
        </p:txBody>
      </p:sp>
      <p:sp>
        <p:nvSpPr>
          <p:cNvPr id="59395" name="Rectangle 3"/>
          <p:cNvSpPr>
            <a:spLocks noGrp="1" noChangeArrowheads="1"/>
          </p:cNvSpPr>
          <p:nvPr>
            <p:ph idx="1"/>
          </p:nvPr>
        </p:nvSpPr>
        <p:spPr/>
        <p:txBody>
          <a:bodyPr/>
          <a:lstStyle/>
          <a:p>
            <a:pPr eaLnBrk="1" hangingPunct="1">
              <a:defRPr/>
            </a:pPr>
            <a:r>
              <a:rPr lang="fr-BE" altLang="en-US" dirty="0" smtClean="0"/>
              <a:t>Objectifs 2019</a:t>
            </a:r>
          </a:p>
          <a:p>
            <a:pPr marL="457517" lvl="1" indent="-182880" eaLnBrk="1" fontAlgn="auto" hangingPunct="1">
              <a:spcAft>
                <a:spcPts val="0"/>
              </a:spcAft>
              <a:defRPr/>
            </a:pPr>
            <a:r>
              <a:rPr lang="fr-BE" dirty="0" smtClean="0"/>
              <a:t>réaliser une meilleure santé et un meilleur confort dans les soins de santé belges en facilitant un soutien des soins effectif et efficient qui a recours aux applications </a:t>
            </a:r>
            <a:r>
              <a:rPr lang="fr-BE" dirty="0" err="1" smtClean="0"/>
              <a:t>mHealth</a:t>
            </a:r>
            <a:endParaRPr lang="fr-BE" dirty="0" smtClean="0"/>
          </a:p>
          <a:p>
            <a:pPr marL="457517" lvl="1" indent="-182880" eaLnBrk="1" fontAlgn="auto" hangingPunct="1">
              <a:spcAft>
                <a:spcPts val="0"/>
              </a:spcAft>
              <a:defRPr/>
            </a:pPr>
            <a:r>
              <a:rPr lang="fr-BE" dirty="0" smtClean="0"/>
              <a:t>créer un cadre dans le secteur des soins permettant d'intégrer les applications </a:t>
            </a:r>
            <a:r>
              <a:rPr lang="fr-BE" dirty="0" err="1" smtClean="0"/>
              <a:t>mHealth</a:t>
            </a:r>
            <a:r>
              <a:rPr lang="fr-BE" dirty="0" smtClean="0"/>
              <a:t> au niveau juridique, financier et organisationnel dans les accords de soins existants et nouveaux</a:t>
            </a:r>
            <a:endParaRPr lang="fr-BE" altLang="en-US" dirty="0" smtClean="0"/>
          </a:p>
          <a:p>
            <a:pPr marL="457517" lvl="1" indent="-182880" eaLnBrk="1" fontAlgn="auto" hangingPunct="1">
              <a:spcAft>
                <a:spcPts val="0"/>
              </a:spcAft>
              <a:defRPr/>
            </a:pPr>
            <a:r>
              <a:rPr lang="fr-BE" dirty="0" smtClean="0"/>
              <a:t>rendre les services de la Plate-forme </a:t>
            </a:r>
            <a:r>
              <a:rPr lang="fr-BE" dirty="0" err="1" smtClean="0">
                <a:solidFill>
                  <a:srgbClr val="3E6E5A"/>
                </a:solidFill>
              </a:rPr>
              <a:t>eHealth</a:t>
            </a:r>
            <a:r>
              <a:rPr lang="fr-BE" dirty="0" smtClean="0"/>
              <a:t> disponibles pour des applications mobiles</a:t>
            </a:r>
          </a:p>
          <a:p>
            <a:pPr marL="457517" lvl="1" indent="-182880" eaLnBrk="1" fontAlgn="auto" hangingPunct="1">
              <a:spcAft>
                <a:spcPts val="0"/>
              </a:spcAft>
              <a:defRPr/>
            </a:pPr>
            <a:r>
              <a:rPr lang="fr-BE" dirty="0" smtClean="0"/>
              <a:t>soutenir la qualité et l’accessibilité de m-</a:t>
            </a:r>
            <a:r>
              <a:rPr lang="fr-BE" dirty="0" err="1" smtClean="0"/>
              <a:t>Health</a:t>
            </a:r>
            <a:endParaRPr lang="fr-BE" altLang="en-US" dirty="0" smtClean="0"/>
          </a:p>
          <a:p>
            <a:pPr lvl="1" eaLnBrk="1" hangingPunct="1">
              <a:defRPr/>
            </a:pPr>
            <a:r>
              <a:rPr lang="fr-BE" altLang="en-US" dirty="0" smtClean="0"/>
              <a:t>soutien aux soins qui utilisent des applications m-</a:t>
            </a:r>
            <a:r>
              <a:rPr lang="fr-BE" altLang="en-US" dirty="0" err="1" smtClean="0"/>
              <a:t>Health</a:t>
            </a:r>
            <a:endParaRPr lang="fr-BE" altLang="en-US" dirty="0" smtClean="0"/>
          </a:p>
          <a:p>
            <a:pPr lvl="1" eaLnBrk="1" hangingPunct="1">
              <a:defRPr/>
            </a:pPr>
            <a:endParaRPr lang="fr-BE" altLang="en-US" dirty="0" smtClean="0"/>
          </a:p>
          <a:p>
            <a:pPr lvl="1" eaLnBrk="1" hangingPunct="1">
              <a:defRPr/>
            </a:pPr>
            <a:endParaRPr lang="fr-BE" altLang="en-US" dirty="0" smtClean="0"/>
          </a:p>
          <a:p>
            <a:pPr lvl="1" eaLnBrk="1" hangingPunct="1">
              <a:defRPr/>
            </a:pPr>
            <a:endParaRPr lang="fr-BE" altLang="en-US" dirty="0" smtClean="0"/>
          </a:p>
          <a:p>
            <a:pPr lvl="1" eaLnBrk="1" hangingPunct="1">
              <a:defRPr/>
            </a:pPr>
            <a:endParaRPr lang="fr-BE" altLang="en-US" dirty="0" smtClean="0">
              <a:sym typeface="Arial" pitchFamily="34" charset="0"/>
            </a:endParaRPr>
          </a:p>
          <a:p>
            <a:pPr eaLnBrk="1" hangingPunct="1">
              <a:defRPr/>
            </a:pPr>
            <a:endParaRPr lang="fr-BE" altLang="en-US" dirty="0" smtClean="0"/>
          </a:p>
          <a:p>
            <a:pPr eaLnBrk="1" hangingPunct="1">
              <a:defRPr/>
            </a:pPr>
            <a:endParaRPr lang="fr-BE" altLang="en-US" dirty="0" smtClean="0"/>
          </a:p>
        </p:txBody>
      </p:sp>
      <p:sp>
        <p:nvSpPr>
          <p:cNvPr id="54276"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23/11/2016</a:t>
            </a:r>
            <a:endParaRPr lang="fr-BE" altLang="en-US" dirty="0">
              <a:solidFill>
                <a:srgbClr val="FFFFFF"/>
              </a:solidFill>
            </a:endParaRPr>
          </a:p>
        </p:txBody>
      </p:sp>
      <p:sp>
        <p:nvSpPr>
          <p:cNvPr id="54277"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E2297006-B836-4869-8542-34A46A1511D9}" type="slidenum">
              <a:rPr lang="en-US" altLang="en-US" smtClean="0">
                <a:solidFill>
                  <a:srgbClr val="FFFFFF"/>
                </a:solidFill>
              </a:rPr>
              <a:pPr fontAlgn="base">
                <a:spcBef>
                  <a:spcPct val="0"/>
                </a:spcBef>
                <a:spcAft>
                  <a:spcPct val="0"/>
                </a:spcAft>
                <a:defRPr/>
              </a:pPr>
              <a:t>57</a:t>
            </a:fld>
            <a:endParaRPr lang="fr-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fontAlgn="auto" hangingPunct="1">
              <a:spcAft>
                <a:spcPts val="0"/>
              </a:spcAft>
              <a:defRPr/>
            </a:pPr>
            <a:r>
              <a:rPr lang="fr-BE" altLang="en-US" dirty="0" err="1" smtClean="0">
                <a:sym typeface="Arial" charset="0"/>
              </a:rPr>
              <a:t>mHealth</a:t>
            </a:r>
            <a:r>
              <a:rPr lang="fr-BE" altLang="en-US" dirty="0" smtClean="0">
                <a:sym typeface="Arial" charset="0"/>
              </a:rPr>
              <a:t>: types</a:t>
            </a:r>
            <a:r>
              <a:rPr lang="fr-BE" dirty="0" smtClean="0"/>
              <a:t> </a:t>
            </a:r>
            <a:r>
              <a:rPr lang="fr-BE" altLang="en-US" dirty="0" smtClean="0">
                <a:sym typeface="Arial" charset="0"/>
              </a:rPr>
              <a:t>d'applis et d’objets connectés (</a:t>
            </a:r>
            <a:r>
              <a:rPr lang="fr-BE" altLang="en-US" dirty="0" err="1" smtClean="0">
                <a:sym typeface="Arial" charset="0"/>
              </a:rPr>
              <a:t>wearables</a:t>
            </a:r>
            <a:r>
              <a:rPr lang="fr-BE" altLang="en-US" dirty="0" smtClean="0">
                <a:sym typeface="Arial" charset="0"/>
              </a:rPr>
              <a:t>)</a:t>
            </a:r>
            <a:endParaRPr lang="fr-BE" altLang="en-US" dirty="0">
              <a:sym typeface="Arial" charset="0"/>
            </a:endParaRPr>
          </a:p>
        </p:txBody>
      </p:sp>
      <p:sp>
        <p:nvSpPr>
          <p:cNvPr id="5123" name="Rectangle 3"/>
          <p:cNvSpPr>
            <a:spLocks noGrp="1" noChangeArrowheads="1"/>
          </p:cNvSpPr>
          <p:nvPr>
            <p:ph idx="1"/>
          </p:nvPr>
        </p:nvSpPr>
        <p:spPr>
          <a:xfrm>
            <a:off x="457200" y="1702496"/>
            <a:ext cx="8229600" cy="4953000"/>
          </a:xfrm>
        </p:spPr>
        <p:txBody>
          <a:bodyPr rtlCol="0">
            <a:normAutofit/>
          </a:bodyPr>
          <a:lstStyle/>
          <a:p>
            <a:pPr marL="182880" indent="-182880" eaLnBrk="1" fontAlgn="auto" hangingPunct="1">
              <a:spcAft>
                <a:spcPts val="0"/>
              </a:spcAft>
              <a:defRPr/>
            </a:pPr>
            <a:r>
              <a:rPr lang="fr-BE" sz="2000" dirty="0" smtClean="0"/>
              <a:t>Applis axées sur la communication, p. ex.</a:t>
            </a:r>
          </a:p>
          <a:p>
            <a:pPr lvl="1" indent="-182880" eaLnBrk="1" fontAlgn="auto" hangingPunct="1">
              <a:spcAft>
                <a:spcPts val="0"/>
              </a:spcAft>
              <a:defRPr/>
            </a:pPr>
            <a:r>
              <a:rPr lang="fr-BE" sz="1800" dirty="0" smtClean="0"/>
              <a:t>applis permettant aux patients de poser directement des questions en ligne à un prestataire de soins (</a:t>
            </a:r>
            <a:r>
              <a:rPr lang="fr-BE" sz="1800" dirty="0" err="1" smtClean="0"/>
              <a:t>télécoaching</a:t>
            </a:r>
            <a:r>
              <a:rPr lang="fr-BE" sz="1800" dirty="0" smtClean="0"/>
              <a:t>)</a:t>
            </a:r>
          </a:p>
          <a:p>
            <a:pPr lvl="1" indent="-182880" eaLnBrk="1" fontAlgn="auto" hangingPunct="1">
              <a:spcAft>
                <a:spcPts val="0"/>
              </a:spcAft>
              <a:defRPr/>
            </a:pPr>
            <a:r>
              <a:rPr lang="fr-BE" sz="1800" dirty="0" smtClean="0"/>
              <a:t>applis permettant aux patients de répondre à des questions de chercheurs</a:t>
            </a:r>
          </a:p>
          <a:p>
            <a:pPr lvl="1" indent="-182880" eaLnBrk="1" fontAlgn="auto" hangingPunct="1">
              <a:spcAft>
                <a:spcPts val="0"/>
              </a:spcAft>
              <a:defRPr/>
            </a:pPr>
            <a:r>
              <a:rPr lang="fr-BE" sz="1800" dirty="0" smtClean="0"/>
              <a:t>applis permettant aux patients d'accéder à leur dossier de patient informatisé</a:t>
            </a:r>
          </a:p>
          <a:p>
            <a:pPr marL="182880" indent="-182880" eaLnBrk="1" fontAlgn="auto" hangingPunct="1">
              <a:spcAft>
                <a:spcPts val="0"/>
              </a:spcAft>
              <a:defRPr/>
            </a:pPr>
            <a:r>
              <a:rPr lang="fr-BE" sz="2000" dirty="0" smtClean="0"/>
              <a:t>Applis servant d'ouvrage de référence pour des informations relatives à la santé (pour les prestataires de soins et/ou patients)</a:t>
            </a:r>
          </a:p>
          <a:p>
            <a:pPr marL="182880" indent="-182880" eaLnBrk="1" fontAlgn="auto" hangingPunct="1">
              <a:spcAft>
                <a:spcPts val="0"/>
              </a:spcAft>
              <a:defRPr/>
            </a:pPr>
            <a:r>
              <a:rPr lang="fr-BE" sz="2000" dirty="0" smtClean="0"/>
              <a:t>Applis d'entraînement: applis utilisées pour la formation (continue) de prestataires de soins ou de patients</a:t>
            </a:r>
          </a:p>
          <a:p>
            <a:pPr marL="182880" indent="-182880" eaLnBrk="1" fontAlgn="auto" hangingPunct="1">
              <a:spcAft>
                <a:spcPts val="0"/>
              </a:spcAft>
              <a:defRPr/>
            </a:pPr>
            <a:endParaRPr lang="fr-BE" dirty="0" smtClean="0"/>
          </a:p>
        </p:txBody>
      </p:sp>
      <p:sp>
        <p:nvSpPr>
          <p:cNvPr id="55300"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23/11/2016</a:t>
            </a:r>
            <a:endParaRPr lang="fr-BE" altLang="en-US" dirty="0">
              <a:solidFill>
                <a:srgbClr val="FFFFFF"/>
              </a:solidFill>
            </a:endParaRPr>
          </a:p>
        </p:txBody>
      </p:sp>
      <p:sp>
        <p:nvSpPr>
          <p:cNvPr id="55301"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74DA39E9-C1AF-441B-9018-EE57EA8097F5}" type="slidenum">
              <a:rPr lang="en-US" altLang="en-US" smtClean="0">
                <a:solidFill>
                  <a:srgbClr val="FFFFFF"/>
                </a:solidFill>
              </a:rPr>
              <a:pPr fontAlgn="base">
                <a:spcBef>
                  <a:spcPct val="0"/>
                </a:spcBef>
                <a:spcAft>
                  <a:spcPct val="0"/>
                </a:spcAft>
                <a:defRPr/>
              </a:pPr>
              <a:t>58</a:t>
            </a:fld>
            <a:endParaRPr lang="fr-BE" altLang="en-US" smtClean="0">
              <a:solidFill>
                <a:srgbClr val="FFFFFF"/>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eaLnBrk="1" fontAlgn="auto" hangingPunct="1">
              <a:spcAft>
                <a:spcPts val="0"/>
              </a:spcAft>
              <a:defRPr/>
            </a:pPr>
            <a:r>
              <a:rPr lang="fr-BE" altLang="en-US" dirty="0" err="1">
                <a:sym typeface="Arial" charset="0"/>
              </a:rPr>
              <a:t>mHealth</a:t>
            </a:r>
            <a:r>
              <a:rPr lang="fr-BE" altLang="en-US" dirty="0">
                <a:sym typeface="Arial" charset="0"/>
              </a:rPr>
              <a:t>: types</a:t>
            </a:r>
            <a:r>
              <a:rPr lang="fr-BE" dirty="0"/>
              <a:t> </a:t>
            </a:r>
            <a:r>
              <a:rPr lang="fr-BE" altLang="en-US" dirty="0">
                <a:sym typeface="Arial" charset="0"/>
              </a:rPr>
              <a:t>d'applis et d’objets connectés (</a:t>
            </a:r>
            <a:r>
              <a:rPr lang="fr-BE" altLang="en-US" dirty="0" err="1">
                <a:sym typeface="Arial" charset="0"/>
              </a:rPr>
              <a:t>wearables</a:t>
            </a:r>
            <a:r>
              <a:rPr lang="fr-BE" altLang="en-US" dirty="0">
                <a:sym typeface="Arial" charset="0"/>
              </a:rPr>
              <a:t>)</a:t>
            </a:r>
            <a:endParaRPr lang="fr-BE" dirty="0"/>
          </a:p>
        </p:txBody>
      </p:sp>
      <p:sp>
        <p:nvSpPr>
          <p:cNvPr id="62467" name="Tijdelijke aanduiding voor inhoud 2"/>
          <p:cNvSpPr>
            <a:spLocks noGrp="1"/>
          </p:cNvSpPr>
          <p:nvPr>
            <p:ph idx="1"/>
          </p:nvPr>
        </p:nvSpPr>
        <p:spPr/>
        <p:txBody>
          <a:bodyPr/>
          <a:lstStyle/>
          <a:p>
            <a:pPr eaLnBrk="1" hangingPunct="1"/>
            <a:endParaRPr lang="fr-BE" altLang="en-US" dirty="0" smtClean="0"/>
          </a:p>
          <a:p>
            <a:pPr eaLnBrk="1" hangingPunct="1"/>
            <a:r>
              <a:rPr lang="fr-BE" altLang="en-US" dirty="0" smtClean="0"/>
              <a:t>Applis et accessoires électroniques de monitoring: applis et accessoires qui mesurent, enregistrent et/ou transmettent des paramètres de santé</a:t>
            </a:r>
          </a:p>
          <a:p>
            <a:pPr eaLnBrk="1" hangingPunct="1"/>
            <a:endParaRPr lang="fr-BE" altLang="en-US" dirty="0" smtClean="0"/>
          </a:p>
          <a:p>
            <a:pPr eaLnBrk="1" hangingPunct="1"/>
            <a:r>
              <a:rPr lang="fr-BE" altLang="en-US" dirty="0" smtClean="0"/>
              <a:t>Applis et accessoires électroniques d'autogestion au niveau de la santé</a:t>
            </a:r>
          </a:p>
          <a:p>
            <a:pPr eaLnBrk="1" hangingPunct="1"/>
            <a:endParaRPr lang="fr-BE" altLang="en-US" dirty="0" smtClean="0"/>
          </a:p>
          <a:p>
            <a:pPr eaLnBrk="1" hangingPunct="1"/>
            <a:r>
              <a:rPr lang="fr-BE" altLang="en-US" dirty="0" smtClean="0"/>
              <a:t>Dispositifs médicaux: applis et accessoires électroniques destinées à des finalités thérapeutiques ou diagnostiques</a:t>
            </a:r>
          </a:p>
          <a:p>
            <a:pPr marL="273050" lvl="1" indent="0" eaLnBrk="1" hangingPunct="1">
              <a:buFont typeface="Arial" charset="0"/>
              <a:buNone/>
            </a:pPr>
            <a:endParaRPr lang="fr-BE" altLang="en-US" dirty="0" smtClean="0"/>
          </a:p>
        </p:txBody>
      </p:sp>
      <p:sp>
        <p:nvSpPr>
          <p:cNvPr id="56324" name="Tijdelijke aanduiding voor dianumm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3CEE4B2-3FB7-4FAB-B07D-3700394BB01A}" type="slidenum">
              <a:rPr lang="en-US" altLang="en-US" smtClean="0">
                <a:solidFill>
                  <a:srgbClr val="FFFFFF"/>
                </a:solidFill>
              </a:rPr>
              <a:pPr fontAlgn="base">
                <a:spcBef>
                  <a:spcPct val="0"/>
                </a:spcBef>
                <a:spcAft>
                  <a:spcPct val="0"/>
                </a:spcAft>
                <a:defRPr/>
              </a:pPr>
              <a:t>59</a:t>
            </a:fld>
            <a:endParaRPr lang="fr-BE" altLang="en-US" smtClean="0">
              <a:solidFill>
                <a:srgbClr val="FFFFFF"/>
              </a:solidFill>
            </a:endParaRPr>
          </a:p>
        </p:txBody>
      </p:sp>
      <p:sp>
        <p:nvSpPr>
          <p:cNvPr id="56325"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23/11/2016</a:t>
            </a:r>
            <a:endParaRPr lang="fr-BE" altLang="en-US" dirty="0">
              <a:solidFill>
                <a:srgbClr val="FFFFF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a:grpSpLocks/>
          </p:cNvGrpSpPr>
          <p:nvPr/>
        </p:nvGrpSpPr>
        <p:grpSpPr bwMode="auto">
          <a:xfrm>
            <a:off x="1711325" y="3513138"/>
            <a:ext cx="4414838" cy="1822450"/>
            <a:chOff x="827584" y="4305393"/>
            <a:chExt cx="4415381" cy="1822976"/>
          </a:xfrm>
        </p:grpSpPr>
        <p:pic>
          <p:nvPicPr>
            <p:cNvPr id="10264" name="Picture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6673" y="5589240"/>
              <a:ext cx="872121" cy="539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Diagram 13"/>
            <p:cNvGraphicFramePr/>
            <p:nvPr/>
          </p:nvGraphicFramePr>
          <p:xfrm>
            <a:off x="827584" y="4305393"/>
            <a:ext cx="4415381"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pic>
        <p:nvPicPr>
          <p:cNvPr id="15"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45200" y="3305175"/>
            <a:ext cx="15367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1525588" y="1411288"/>
            <a:ext cx="1952625" cy="1952625"/>
          </a:xfrm>
          <a:prstGeom prst="ellipse">
            <a:avLst/>
          </a:prstGeom>
          <a:blipFill>
            <a:blip r:embed="rId9"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21" name="Group 20"/>
          <p:cNvGrpSpPr>
            <a:grpSpLocks/>
          </p:cNvGrpSpPr>
          <p:nvPr/>
        </p:nvGrpSpPr>
        <p:grpSpPr bwMode="auto">
          <a:xfrm>
            <a:off x="3641725" y="1703388"/>
            <a:ext cx="2016125" cy="752475"/>
            <a:chOff x="2528844" y="2139533"/>
            <a:chExt cx="2016224" cy="752011"/>
          </a:xfrm>
        </p:grpSpPr>
        <p:sp>
          <p:nvSpPr>
            <p:cNvPr id="4" name="TextBox 3"/>
            <p:cNvSpPr txBox="1"/>
            <p:nvPr/>
          </p:nvSpPr>
          <p:spPr>
            <a:xfrm>
              <a:off x="2528844" y="2139533"/>
              <a:ext cx="2016224" cy="515619"/>
            </a:xfrm>
            <a:prstGeom prst="rect">
              <a:avLst/>
            </a:prstGeom>
          </p:spPr>
          <p:txBody>
            <a:bodyPr/>
            <a:lstStyle/>
            <a:p>
              <a:pPr algn="ctr" fontAlgn="auto">
                <a:spcBef>
                  <a:spcPts val="0"/>
                </a:spcBef>
                <a:spcAft>
                  <a:spcPts val="0"/>
                </a:spcAft>
                <a:defRPr/>
              </a:pPr>
              <a:r>
                <a:rPr lang="fr-BE" sz="1600" dirty="0">
                  <a:solidFill>
                    <a:schemeClr val="tx1">
                      <a:lumMod val="95000"/>
                      <a:lumOff val="5000"/>
                    </a:schemeClr>
                  </a:solidFill>
                  <a:latin typeface="+mn-lt"/>
                </a:rPr>
                <a:t>Le patient consulte son médecin</a:t>
              </a:r>
            </a:p>
            <a:p>
              <a:pPr algn="ctr" fontAlgn="auto">
                <a:spcBef>
                  <a:spcPts val="0"/>
                </a:spcBef>
                <a:spcAft>
                  <a:spcPts val="0"/>
                </a:spcAft>
                <a:defRPr/>
              </a:pPr>
              <a:endParaRPr lang="fr-BE" sz="1100" dirty="0">
                <a:solidFill>
                  <a:schemeClr val="tx1">
                    <a:lumMod val="95000"/>
                    <a:lumOff val="5000"/>
                  </a:schemeClr>
                </a:solidFill>
                <a:latin typeface="+mn-lt"/>
                <a:cs typeface="+mn-cs"/>
              </a:endParaRPr>
            </a:p>
          </p:txBody>
        </p:sp>
        <p:sp>
          <p:nvSpPr>
            <p:cNvPr id="10" name="Right Arrow 9"/>
            <p:cNvSpPr/>
            <p:nvPr/>
          </p:nvSpPr>
          <p:spPr>
            <a:xfrm>
              <a:off x="2528844" y="2747170"/>
              <a:ext cx="2016224" cy="144374"/>
            </a:xfrm>
            <a:prstGeom prst="rightArrow">
              <a:avLst/>
            </a:prstGeom>
            <a:solidFill>
              <a:srgbClr val="3F6D57"/>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7" name="Rectangle 16"/>
          <p:cNvSpPr/>
          <p:nvPr/>
        </p:nvSpPr>
        <p:spPr>
          <a:xfrm>
            <a:off x="5824538" y="1477963"/>
            <a:ext cx="1857375" cy="1865312"/>
          </a:xfrm>
          <a:prstGeom prst="rect">
            <a:avLst/>
          </a:prstGeom>
          <a:blipFill>
            <a:blip r:embed="rId10"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TextBox 19"/>
          <p:cNvSpPr txBox="1"/>
          <p:nvPr/>
        </p:nvSpPr>
        <p:spPr>
          <a:xfrm rot="16200000">
            <a:off x="4145757" y="1600993"/>
            <a:ext cx="609600" cy="3351213"/>
          </a:xfrm>
          <a:prstGeom prst="rect">
            <a:avLst/>
          </a:prstGeom>
        </p:spPr>
        <p:txBody>
          <a:bodyPr vert="vert"/>
          <a:lstStyle/>
          <a:p>
            <a:pPr algn="ctr" fontAlgn="auto">
              <a:spcBef>
                <a:spcPts val="0"/>
              </a:spcBef>
              <a:spcAft>
                <a:spcPts val="0"/>
              </a:spcAft>
              <a:defRPr/>
            </a:pPr>
            <a:r>
              <a:rPr lang="fr-BE" b="1" dirty="0">
                <a:solidFill>
                  <a:srgbClr val="C00000"/>
                </a:solidFill>
                <a:latin typeface="+mn-lt"/>
              </a:rPr>
              <a:t>Avantages administratifs</a:t>
            </a:r>
          </a:p>
        </p:txBody>
      </p:sp>
      <p:sp>
        <p:nvSpPr>
          <p:cNvPr id="27" name="Curved Left Arrow 26"/>
          <p:cNvSpPr/>
          <p:nvPr/>
        </p:nvSpPr>
        <p:spPr>
          <a:xfrm flipH="1">
            <a:off x="882650" y="4368800"/>
            <a:ext cx="719138" cy="1585913"/>
          </a:xfrm>
          <a:prstGeom prst="curvedLeftArrow">
            <a:avLst/>
          </a:prstGeom>
          <a:solidFill>
            <a:srgbClr val="3E6E5A"/>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nvGrpSpPr>
          <p:cNvPr id="1028" name="Group 1027"/>
          <p:cNvGrpSpPr>
            <a:grpSpLocks/>
          </p:cNvGrpSpPr>
          <p:nvPr/>
        </p:nvGrpSpPr>
        <p:grpSpPr bwMode="auto">
          <a:xfrm>
            <a:off x="1609725" y="5362575"/>
            <a:ext cx="6413500" cy="839788"/>
            <a:chOff x="1380654" y="5494811"/>
            <a:chExt cx="6413643" cy="840772"/>
          </a:xfrm>
        </p:grpSpPr>
        <p:sp>
          <p:nvSpPr>
            <p:cNvPr id="1027" name="Rectangle 1026"/>
            <p:cNvSpPr/>
            <p:nvPr/>
          </p:nvSpPr>
          <p:spPr>
            <a:xfrm>
              <a:off x="5859092" y="5494811"/>
              <a:ext cx="1935205" cy="840772"/>
            </a:xfrm>
            <a:prstGeom prst="rect">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TextBox 29"/>
            <p:cNvSpPr txBox="1"/>
            <p:nvPr/>
          </p:nvSpPr>
          <p:spPr>
            <a:xfrm>
              <a:off x="1380654" y="5650568"/>
              <a:ext cx="4435574" cy="489523"/>
            </a:xfrm>
            <a:prstGeom prst="rect">
              <a:avLst/>
            </a:prstGeom>
          </p:spPr>
          <p:txBody>
            <a:bodyPr>
              <a:normAutofit fontScale="85000" lnSpcReduction="20000"/>
            </a:bodyPr>
            <a:lstStyle/>
            <a:p>
              <a:pPr fontAlgn="auto">
                <a:spcBef>
                  <a:spcPts val="0"/>
                </a:spcBef>
                <a:spcAft>
                  <a:spcPts val="0"/>
                </a:spcAft>
                <a:defRPr/>
              </a:pPr>
              <a:r>
                <a:rPr lang="fr-BE" dirty="0">
                  <a:solidFill>
                    <a:schemeClr val="tx1">
                      <a:lumMod val="95000"/>
                      <a:lumOff val="5000"/>
                    </a:schemeClr>
                  </a:solidFill>
                  <a:latin typeface="+mn-lt"/>
                </a:rPr>
                <a:t>Possibilité d’enregistrer des liens thérapeutiques et le consentement éclairé du patient </a:t>
              </a:r>
            </a:p>
          </p:txBody>
        </p:sp>
        <p:pic>
          <p:nvPicPr>
            <p:cNvPr id="10260" name="Picture 2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953670" y="5531037"/>
              <a:ext cx="768319" cy="76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1" name="Picture 3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945149" y="5540558"/>
              <a:ext cx="768319" cy="76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375150" y="4616450"/>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908550" y="4616450"/>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843213" y="5961063"/>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417888" y="5961063"/>
            <a:ext cx="433387"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994150" y="5961063"/>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normAutofit/>
          </a:bodyPr>
          <a:lstStyle/>
          <a:p>
            <a:pPr eaLnBrk="1" fontAlgn="auto" hangingPunct="1">
              <a:spcAft>
                <a:spcPts val="0"/>
              </a:spcAft>
              <a:defRPr/>
            </a:pPr>
            <a:r>
              <a:rPr lang="fr-BE" sz="3600" dirty="0" smtClean="0"/>
              <a:t>L’</a:t>
            </a:r>
            <a:r>
              <a:rPr lang="fr-BE" sz="3600" dirty="0" err="1" smtClean="0"/>
              <a:t>eSanté</a:t>
            </a:r>
            <a:r>
              <a:rPr lang="fr-BE" sz="3600" dirty="0" smtClean="0"/>
              <a:t>, en pratique </a:t>
            </a:r>
            <a:endParaRPr lang="fr-BE" sz="3600" dirty="0"/>
          </a:p>
        </p:txBody>
      </p:sp>
      <p:sp>
        <p:nvSpPr>
          <p:cNvPr id="9232"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9233" name="Slide Number Placeholder 1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5463EEC9-09E8-447B-A46C-83C8B39B8BF1}" type="slidenum">
              <a:rPr lang="en-US" altLang="en-US" smtClean="0">
                <a:solidFill>
                  <a:srgbClr val="FFFFFF"/>
                </a:solidFill>
              </a:rPr>
              <a:pPr fontAlgn="base">
                <a:spcBef>
                  <a:spcPct val="0"/>
                </a:spcBef>
                <a:spcAft>
                  <a:spcPct val="0"/>
                </a:spcAft>
                <a:defRPr/>
              </a:pPr>
              <a:t>6</a:t>
            </a:fld>
            <a:endParaRPr lang="fr-BE" altLang="en-US" smtClean="0">
              <a:solidFill>
                <a:srgbClr val="FFFFFF"/>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249"/>
                                          </p:stCondLst>
                                        </p:cTn>
                                        <p:tgtEl>
                                          <p:spTgt spid="20"/>
                                        </p:tgtEl>
                                        <p:attrNameLst>
                                          <p:attrName>style.visibility</p:attrName>
                                        </p:attrNameLst>
                                      </p:cBhvr>
                                      <p:to>
                                        <p:strVal val="visible"/>
                                      </p:to>
                                    </p:set>
                                  </p:childTnLst>
                                </p:cTn>
                              </p:par>
                            </p:childTnLst>
                          </p:cTn>
                        </p:par>
                        <p:par>
                          <p:cTn id="20" fill="hold" nodeType="afterGroup">
                            <p:stCondLst>
                              <p:cond delay="25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nodeType="afterGroup">
                            <p:stCondLst>
                              <p:cond delay="75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250"/>
                            </p:stCondLst>
                            <p:childTnLst>
                              <p:par>
                                <p:cTn id="30" presetID="1"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arn(inVertical)">
                                      <p:cBhvr>
                                        <p:cTn id="38" dur="500"/>
                                        <p:tgtEl>
                                          <p:spTgt spid="27"/>
                                        </p:tgtEl>
                                      </p:cBhvr>
                                    </p:animEffect>
                                  </p:childTnLst>
                                </p:cTn>
                              </p:par>
                            </p:childTnLst>
                          </p:cTn>
                        </p:par>
                        <p:par>
                          <p:cTn id="39" fill="hold" nodeType="afterGroup">
                            <p:stCondLst>
                              <p:cond delay="500"/>
                            </p:stCondLst>
                            <p:childTnLst>
                              <p:par>
                                <p:cTn id="40" presetID="14" presetClass="entr" presetSubtype="10" fill="hold" nodeType="after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randombar(horizontal)">
                                      <p:cBhvr>
                                        <p:cTn id="42" dur="500"/>
                                        <p:tgtEl>
                                          <p:spTgt spid="1028"/>
                                        </p:tgtEl>
                                      </p:cBhvr>
                                    </p:animEffect>
                                  </p:childTnLst>
                                </p:cTn>
                              </p:par>
                            </p:childTnLst>
                          </p:cTn>
                        </p:par>
                        <p:par>
                          <p:cTn id="43" fill="hold" nodeType="afterGroup">
                            <p:stCondLst>
                              <p:cond delay="1000"/>
                            </p:stCondLst>
                            <p:childTnLst>
                              <p:par>
                                <p:cTn id="44" presetID="1"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fr-BE" altLang="en-US" smtClean="0">
                <a:sym typeface="Arial" charset="0"/>
              </a:rPr>
              <a:t>Dispositif</a:t>
            </a:r>
            <a:r>
              <a:rPr lang="fr-BE" smtClean="0"/>
              <a:t> </a:t>
            </a:r>
            <a:r>
              <a:rPr lang="fr-BE" altLang="en-US" smtClean="0">
                <a:sym typeface="Arial" charset="0"/>
              </a:rPr>
              <a:t>médical</a:t>
            </a:r>
            <a:endParaRPr lang="fr-BE" altLang="en-US" dirty="0">
              <a:sym typeface="Arial" charset="0"/>
            </a:endParaRPr>
          </a:p>
        </p:txBody>
      </p:sp>
      <p:sp>
        <p:nvSpPr>
          <p:cNvPr id="63491" name="Rectangle 3"/>
          <p:cNvSpPr>
            <a:spLocks noGrp="1" noChangeArrowheads="1"/>
          </p:cNvSpPr>
          <p:nvPr>
            <p:ph idx="1"/>
          </p:nvPr>
        </p:nvSpPr>
        <p:spPr/>
        <p:txBody>
          <a:bodyPr/>
          <a:lstStyle/>
          <a:p>
            <a:pPr eaLnBrk="1" hangingPunct="1"/>
            <a:r>
              <a:rPr lang="fr-BE" dirty="0" smtClean="0"/>
              <a:t>Tout instrument, appareil, logiciel ou substance ou tout autre article,</a:t>
            </a:r>
            <a:endParaRPr lang="fr-BE" altLang="en-US" dirty="0" smtClean="0">
              <a:sym typeface="Arial" charset="0"/>
            </a:endParaRPr>
          </a:p>
          <a:p>
            <a:pPr eaLnBrk="1" hangingPunct="1"/>
            <a:r>
              <a:rPr lang="fr-BE" dirty="0" smtClean="0"/>
              <a:t>en ce compris tout accessoire et logiciel nécessaire à son bon fonctionnement,</a:t>
            </a:r>
            <a:endParaRPr lang="fr-BE" altLang="en-US" dirty="0" smtClean="0">
              <a:sym typeface="Arial" charset="0"/>
            </a:endParaRPr>
          </a:p>
          <a:p>
            <a:pPr eaLnBrk="1" hangingPunct="1"/>
            <a:r>
              <a:rPr lang="fr-BE" dirty="0" smtClean="0"/>
              <a:t>utilisé seul ou en combinaison</a:t>
            </a:r>
          </a:p>
          <a:p>
            <a:pPr eaLnBrk="1" hangingPunct="1"/>
            <a:r>
              <a:rPr lang="fr-BE" dirty="0" smtClean="0"/>
              <a:t>qui est expressément destiné par le fabricant à être utilisé à des fins diagnostiques ou thérapeutiques</a:t>
            </a:r>
            <a:endParaRPr lang="fr-BE" altLang="en-US" dirty="0" smtClean="0">
              <a:sym typeface="Arial" charset="0"/>
            </a:endParaRPr>
          </a:p>
          <a:p>
            <a:pPr lvl="1" eaLnBrk="1" hangingPunct="1"/>
            <a:r>
              <a:rPr lang="fr-BE" altLang="en-US" dirty="0" smtClean="0">
                <a:sym typeface="Arial" charset="0"/>
              </a:rPr>
              <a:t>informer</a:t>
            </a:r>
          </a:p>
          <a:p>
            <a:pPr lvl="1" eaLnBrk="1" hangingPunct="1"/>
            <a:r>
              <a:rPr lang="fr-BE" altLang="en-US" dirty="0" smtClean="0">
                <a:sym typeface="Arial" charset="0"/>
              </a:rPr>
              <a:t>diagnostiquer</a:t>
            </a:r>
          </a:p>
          <a:p>
            <a:pPr lvl="1" eaLnBrk="1" hangingPunct="1"/>
            <a:r>
              <a:rPr lang="fr-BE" dirty="0" smtClean="0"/>
              <a:t>soutenir un diagnostic ou une décision clinique</a:t>
            </a:r>
            <a:endParaRPr lang="fr-BE" altLang="en-US" dirty="0" smtClean="0">
              <a:sym typeface="Arial" charset="0"/>
            </a:endParaRPr>
          </a:p>
          <a:p>
            <a:pPr lvl="1" eaLnBrk="1" hangingPunct="1"/>
            <a:r>
              <a:rPr lang="fr-BE" dirty="0" smtClean="0"/>
              <a:t>réaliser des calculs pour déterminer le diagnostic ou le traitement</a:t>
            </a:r>
            <a:endParaRPr lang="fr-BE" altLang="en-US" dirty="0" smtClean="0">
              <a:sym typeface="Arial" charset="0"/>
            </a:endParaRPr>
          </a:p>
        </p:txBody>
      </p:sp>
      <p:sp>
        <p:nvSpPr>
          <p:cNvPr id="57348"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1C8A6B8D-F82A-4345-8562-5B3168D91757}" type="slidenum">
              <a:rPr lang="en-US" altLang="en-US" smtClean="0">
                <a:solidFill>
                  <a:srgbClr val="FFFFFF"/>
                </a:solidFill>
              </a:rPr>
              <a:pPr fontAlgn="base">
                <a:spcBef>
                  <a:spcPct val="0"/>
                </a:spcBef>
                <a:spcAft>
                  <a:spcPct val="0"/>
                </a:spcAft>
                <a:defRPr/>
              </a:pPr>
              <a:t>60</a:t>
            </a:fld>
            <a:endParaRPr lang="fr-BE" altLang="en-US" smtClean="0">
              <a:solidFill>
                <a:srgbClr val="FFFFFF"/>
              </a:solidFill>
            </a:endParaRPr>
          </a:p>
        </p:txBody>
      </p:sp>
      <p:sp>
        <p:nvSpPr>
          <p:cNvPr id="57349"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23/11/2016</a:t>
            </a:r>
            <a:endParaRPr lang="fr-BE" altLang="en-US" dirty="0">
              <a:solidFill>
                <a:srgbClr val="FFFFFF"/>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D9A2821B-EA7E-4B1A-B715-708CDB3FFE4B}" type="slidenum">
              <a:rPr lang="en-US" altLang="en-US" smtClean="0">
                <a:solidFill>
                  <a:srgbClr val="FFFFFF"/>
                </a:solidFill>
              </a:rPr>
              <a:pPr fontAlgn="base">
                <a:spcBef>
                  <a:spcPct val="0"/>
                </a:spcBef>
                <a:spcAft>
                  <a:spcPct val="0"/>
                </a:spcAft>
                <a:defRPr/>
              </a:pPr>
              <a:t>61</a:t>
            </a:fld>
            <a:endParaRPr lang="fr-BE" altLang="en-US" smtClean="0">
              <a:solidFill>
                <a:srgbClr val="FFFFFF"/>
              </a:solidFill>
            </a:endParaRPr>
          </a:p>
        </p:txBody>
      </p:sp>
      <p:sp>
        <p:nvSpPr>
          <p:cNvPr id="64516" name="TextBox 14"/>
          <p:cNvSpPr txBox="1">
            <a:spLocks noChangeArrowheads="1"/>
          </p:cNvSpPr>
          <p:nvPr/>
        </p:nvSpPr>
        <p:spPr bwMode="auto">
          <a:xfrm>
            <a:off x="6757988" y="5995988"/>
            <a:ext cx="235426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fr-BE" altLang="en-US" sz="1400"/>
              <a:t>Source:</a:t>
            </a:r>
          </a:p>
          <a:p>
            <a:r>
              <a:rPr lang="fr-BE" altLang="en-US" sz="1400">
                <a:hlinkClick r:id="rId4"/>
              </a:rPr>
              <a:t>https://www.nictiz.nl</a:t>
            </a:r>
            <a:endParaRPr lang="fr-BE" altLang="en-US" sz="1400"/>
          </a:p>
          <a:p>
            <a:r>
              <a:rPr lang="fr-BE" altLang="en-US" sz="1400"/>
              <a:t>Whitepaper medische apps</a:t>
            </a:r>
          </a:p>
        </p:txBody>
      </p:sp>
      <p:sp>
        <p:nvSpPr>
          <p:cNvPr id="58373"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23/11/2016</a:t>
            </a:r>
            <a:endParaRPr lang="fr-BE" altLang="en-US" dirty="0">
              <a:solidFill>
                <a:srgbClr val="FFFFFF"/>
              </a:solidFill>
            </a:endParaRPr>
          </a:p>
        </p:txBody>
      </p:sp>
      <p:graphicFrame>
        <p:nvGraphicFramePr>
          <p:cNvPr id="10" name="Object 9"/>
          <p:cNvGraphicFramePr>
            <a:graphicFrameLocks noChangeAspect="1"/>
          </p:cNvGraphicFramePr>
          <p:nvPr/>
        </p:nvGraphicFramePr>
        <p:xfrm>
          <a:off x="2197100" y="454025"/>
          <a:ext cx="4319588" cy="6323013"/>
        </p:xfrm>
        <a:graphic>
          <a:graphicData uri="http://schemas.openxmlformats.org/presentationml/2006/ole">
            <mc:AlternateContent xmlns:mc="http://schemas.openxmlformats.org/markup-compatibility/2006">
              <mc:Choice xmlns:v="urn:schemas-microsoft-com:vml" Requires="v">
                <p:oleObj spid="_x0000_s64581" name="Acrobat Document" r:id="rId5" imgW="5834880" imgH="8528400" progId="AcroExch.Document.DC">
                  <p:embed/>
                </p:oleObj>
              </mc:Choice>
              <mc:Fallback>
                <p:oleObj name="Acrobat Document" r:id="rId5" imgW="5834880" imgH="8528400" progId="AcroExch.Document.DC">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7100" y="454025"/>
                        <a:ext cx="4319588" cy="632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fr-BE" smtClean="0"/>
              <a:t>mHealth – intérêt social</a:t>
            </a:r>
            <a:endParaRPr lang="fr-BE" altLang="en-US" dirty="0">
              <a:sym typeface="Arial" charset="0"/>
            </a:endParaRPr>
          </a:p>
        </p:txBody>
      </p:sp>
      <p:sp>
        <p:nvSpPr>
          <p:cNvPr id="62467"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AF63D596-0D52-4E98-9114-CEE37ABFF66C}" type="slidenum">
              <a:rPr lang="en-US" altLang="en-US" smtClean="0">
                <a:solidFill>
                  <a:srgbClr val="FFFFFF"/>
                </a:solidFill>
              </a:rPr>
              <a:pPr fontAlgn="base">
                <a:spcBef>
                  <a:spcPct val="0"/>
                </a:spcBef>
                <a:spcAft>
                  <a:spcPct val="0"/>
                </a:spcAft>
                <a:defRPr/>
              </a:pPr>
              <a:t>62</a:t>
            </a:fld>
            <a:endParaRPr lang="fr-BE" altLang="en-US" smtClean="0">
              <a:solidFill>
                <a:srgbClr val="FFFFFF"/>
              </a:solidFill>
            </a:endParaRPr>
          </a:p>
        </p:txBody>
      </p:sp>
      <p:sp>
        <p:nvSpPr>
          <p:cNvPr id="65540" name="Content Placeholder 3"/>
          <p:cNvSpPr>
            <a:spLocks noGrp="1"/>
          </p:cNvSpPr>
          <p:nvPr>
            <p:ph idx="1"/>
          </p:nvPr>
        </p:nvSpPr>
        <p:spPr/>
        <p:txBody>
          <a:bodyPr/>
          <a:lstStyle/>
          <a:p>
            <a:pPr eaLnBrk="1" hangingPunct="1"/>
            <a:r>
              <a:rPr lang="fr-BE" altLang="en-US" smtClean="0"/>
              <a:t>Améliorer la qualité des soins en mettant l'accent sur la prévention</a:t>
            </a:r>
          </a:p>
          <a:p>
            <a:pPr eaLnBrk="1" hangingPunct="1"/>
            <a:endParaRPr lang="fr-BE" altLang="en-US" smtClean="0"/>
          </a:p>
          <a:p>
            <a:pPr eaLnBrk="1" hangingPunct="1"/>
            <a:r>
              <a:rPr lang="fr-BE" altLang="en-US" smtClean="0"/>
              <a:t>Soutenir les soins à tout instant et en tout lieu, tant pour le patient que pour le prestataire de soins</a:t>
            </a:r>
          </a:p>
          <a:p>
            <a:pPr eaLnBrk="1" hangingPunct="1"/>
            <a:endParaRPr lang="fr-BE" altLang="en-US" smtClean="0"/>
          </a:p>
          <a:p>
            <a:pPr eaLnBrk="1" hangingPunct="1"/>
            <a:r>
              <a:rPr lang="fr-BE" altLang="en-US" smtClean="0"/>
              <a:t>Augmenter l'autonomie du patient</a:t>
            </a:r>
          </a:p>
          <a:p>
            <a:pPr eaLnBrk="1" hangingPunct="1"/>
            <a:endParaRPr lang="fr-BE" altLang="en-US" smtClean="0"/>
          </a:p>
          <a:p>
            <a:pPr eaLnBrk="1" hangingPunct="1"/>
            <a:r>
              <a:rPr lang="fr-BE" altLang="en-US" smtClean="0"/>
              <a:t>Promouvoir l'innovation technologique et l'esprit d'entreprise</a:t>
            </a:r>
          </a:p>
          <a:p>
            <a:pPr eaLnBrk="1" hangingPunct="1"/>
            <a:endParaRPr lang="fr-BE" altLang="en-US" smtClean="0"/>
          </a:p>
          <a:p>
            <a:pPr eaLnBrk="1" hangingPunct="1"/>
            <a:endParaRPr lang="fr-BE" altLang="en-US" smtClean="0"/>
          </a:p>
        </p:txBody>
      </p:sp>
      <p:sp>
        <p:nvSpPr>
          <p:cNvPr id="62469"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23/11/2016</a:t>
            </a:r>
            <a:endParaRPr lang="fr-BE" altLang="en-US" dirty="0">
              <a:solidFill>
                <a:srgbClr val="FFFFFF"/>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fr-BE" altLang="en-US" smtClean="0">
                <a:sym typeface="Arial" charset="0"/>
              </a:rPr>
              <a:t>Applis et données</a:t>
            </a:r>
            <a:endParaRPr lang="fr-BE" altLang="en-US" dirty="0">
              <a:sym typeface="Arial" charset="0"/>
            </a:endParaRPr>
          </a:p>
        </p:txBody>
      </p:sp>
      <p:sp>
        <p:nvSpPr>
          <p:cNvPr id="63491"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0FB71421-68B5-4D67-8D31-47AED446F13B}" type="slidenum">
              <a:rPr lang="en-US" altLang="en-US" smtClean="0">
                <a:solidFill>
                  <a:srgbClr val="FFFFFF"/>
                </a:solidFill>
              </a:rPr>
              <a:pPr fontAlgn="base">
                <a:spcBef>
                  <a:spcPct val="0"/>
                </a:spcBef>
                <a:spcAft>
                  <a:spcPct val="0"/>
                </a:spcAft>
                <a:defRPr/>
              </a:pPr>
              <a:t>63</a:t>
            </a:fld>
            <a:endParaRPr lang="fr-BE" altLang="en-US" smtClean="0">
              <a:solidFill>
                <a:srgbClr val="FFFFFF"/>
              </a:solidFill>
            </a:endParaRPr>
          </a:p>
        </p:txBody>
      </p:sp>
      <p:sp>
        <p:nvSpPr>
          <p:cNvPr id="66564" name="Content Placeholder 3"/>
          <p:cNvSpPr>
            <a:spLocks noGrp="1"/>
          </p:cNvSpPr>
          <p:nvPr>
            <p:ph idx="1"/>
          </p:nvPr>
        </p:nvSpPr>
        <p:spPr/>
        <p:txBody>
          <a:bodyPr/>
          <a:lstStyle/>
          <a:p>
            <a:pPr eaLnBrk="1" hangingPunct="1"/>
            <a:r>
              <a:rPr lang="fr-BE" altLang="en-US" smtClean="0"/>
              <a:t>Les données sont  </a:t>
            </a:r>
          </a:p>
          <a:p>
            <a:pPr lvl="1" eaLnBrk="1" hangingPunct="1"/>
            <a:r>
              <a:rPr lang="fr-BE" altLang="en-US" smtClean="0"/>
              <a:t>soit enregistrées et traitées au niveau local dans l’appareil mobile</a:t>
            </a:r>
          </a:p>
          <a:p>
            <a:pPr lvl="1" eaLnBrk="1" hangingPunct="1"/>
            <a:r>
              <a:rPr lang="fr-BE" altLang="en-US" smtClean="0"/>
              <a:t>soit transmises par l’appareil mobile à une plateforme centrale qui est gérée par une instance chargée de l'agrégation, du traitement et de la transmission des données </a:t>
            </a:r>
          </a:p>
          <a:p>
            <a:pPr eaLnBrk="1" hangingPunct="1"/>
            <a:endParaRPr lang="fr-BE" altLang="en-US" smtClean="0"/>
          </a:p>
          <a:p>
            <a:pPr eaLnBrk="1" hangingPunct="1"/>
            <a:r>
              <a:rPr lang="fr-BE" altLang="en-US" smtClean="0"/>
              <a:t>Besoin de clarté sur les finalités du traitement des données: les applis et plateformes sont souvent développées et gérées par l'industrie pharmaceutique même ou par des firmes qui vendent les données de télésurveillance à des tiers</a:t>
            </a:r>
          </a:p>
        </p:txBody>
      </p:sp>
      <p:sp>
        <p:nvSpPr>
          <p:cNvPr id="63493"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23/11/2016</a:t>
            </a:r>
            <a:endParaRPr lang="fr-BE" altLang="en-US" dirty="0">
              <a:solidFill>
                <a:srgbClr val="FFFFFF"/>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fr-BE" smtClean="0"/>
              <a:t>Roadmap 2.0 – mHealth</a:t>
            </a:r>
            <a:endParaRPr lang="fr-BE" altLang="en-US" dirty="0">
              <a:sym typeface="Arial" charset="0"/>
            </a:endParaRPr>
          </a:p>
        </p:txBody>
      </p:sp>
      <p:sp>
        <p:nvSpPr>
          <p:cNvPr id="67587" name="Content Placeholder 3"/>
          <p:cNvSpPr>
            <a:spLocks noGrp="1"/>
          </p:cNvSpPr>
          <p:nvPr>
            <p:ph idx="1"/>
          </p:nvPr>
        </p:nvSpPr>
        <p:spPr/>
        <p:txBody>
          <a:bodyPr/>
          <a:lstStyle/>
          <a:p>
            <a:pPr eaLnBrk="1" hangingPunct="1"/>
            <a:r>
              <a:rPr lang="fr-BE" altLang="en-US" smtClean="0"/>
              <a:t>Accent est mis sur les applications mHealth susceptibles d'être intégrées au système des soins de santé</a:t>
            </a:r>
          </a:p>
          <a:p>
            <a:pPr eaLnBrk="1" hangingPunct="1"/>
            <a:endParaRPr lang="fr-BE" altLang="en-US" smtClean="0"/>
          </a:p>
          <a:p>
            <a:pPr eaLnBrk="1" hangingPunct="1"/>
            <a:r>
              <a:rPr lang="fr-BE" altLang="en-US" smtClean="0"/>
              <a:t>Organismes publics responsables</a:t>
            </a:r>
          </a:p>
          <a:p>
            <a:pPr lvl="1" eaLnBrk="1" hangingPunct="1"/>
            <a:r>
              <a:rPr lang="fr-BE" altLang="en-US" smtClean="0"/>
              <a:t>AFMPS (certification dispositifs médicaux)</a:t>
            </a:r>
          </a:p>
          <a:p>
            <a:pPr lvl="1" eaLnBrk="1" hangingPunct="1"/>
            <a:r>
              <a:rPr lang="fr-BE" altLang="en-US" smtClean="0"/>
              <a:t>INAMI (remboursement)</a:t>
            </a:r>
          </a:p>
          <a:p>
            <a:pPr lvl="1" eaLnBrk="1" hangingPunct="1"/>
            <a:r>
              <a:rPr lang="fr-BE" altLang="en-US" smtClean="0"/>
              <a:t>Plate-forme eHealth (aspects techniques)</a:t>
            </a:r>
          </a:p>
          <a:p>
            <a:pPr lvl="2" eaLnBrk="1" hangingPunct="1"/>
            <a:endParaRPr lang="fr-BE" altLang="en-US" smtClean="0"/>
          </a:p>
          <a:p>
            <a:pPr eaLnBrk="1" hangingPunct="1"/>
            <a:endParaRPr lang="fr-BE" altLang="en-US" smtClean="0"/>
          </a:p>
          <a:p>
            <a:pPr eaLnBrk="1" hangingPunct="1"/>
            <a:endParaRPr lang="fr-BE" altLang="en-US" smtClean="0"/>
          </a:p>
        </p:txBody>
      </p:sp>
      <p:sp>
        <p:nvSpPr>
          <p:cNvPr id="65540"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0820F1AB-7144-485F-BD26-9E7D15904CF5}" type="slidenum">
              <a:rPr lang="en-US" altLang="en-US" smtClean="0">
                <a:solidFill>
                  <a:srgbClr val="FFFFFF"/>
                </a:solidFill>
              </a:rPr>
              <a:pPr fontAlgn="base">
                <a:spcBef>
                  <a:spcPct val="0"/>
                </a:spcBef>
                <a:spcAft>
                  <a:spcPct val="0"/>
                </a:spcAft>
                <a:defRPr/>
              </a:pPr>
              <a:t>64</a:t>
            </a:fld>
            <a:endParaRPr lang="fr-BE" altLang="en-US" smtClean="0">
              <a:solidFill>
                <a:srgbClr val="FFFFFF"/>
              </a:solidFill>
            </a:endParaRPr>
          </a:p>
        </p:txBody>
      </p:sp>
      <p:sp>
        <p:nvSpPr>
          <p:cNvPr id="65541"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23/11/2016</a:t>
            </a:r>
            <a:endParaRPr lang="fr-BE" altLang="en-US" dirty="0">
              <a:solidFill>
                <a:srgbClr val="FFFFFF"/>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fontAlgn="auto" hangingPunct="1">
              <a:spcAft>
                <a:spcPts val="0"/>
              </a:spcAft>
              <a:defRPr/>
            </a:pPr>
            <a:r>
              <a:rPr lang="fr-BE" smtClean="0"/>
              <a:t>Roadmap 2.0 – Répartition des tâches mHealth </a:t>
            </a:r>
            <a:endParaRPr lang="fr-BE" altLang="en-US" dirty="0">
              <a:sym typeface="Arial" charset="0"/>
            </a:endParaRPr>
          </a:p>
        </p:txBody>
      </p:sp>
      <p:sp>
        <p:nvSpPr>
          <p:cNvPr id="66563"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70A98117-4AE6-4542-8BD2-3D4667F0711F}" type="slidenum">
              <a:rPr lang="en-US" altLang="en-US" smtClean="0">
                <a:solidFill>
                  <a:srgbClr val="FFFFFF"/>
                </a:solidFill>
              </a:rPr>
              <a:pPr fontAlgn="base">
                <a:spcBef>
                  <a:spcPct val="0"/>
                </a:spcBef>
                <a:spcAft>
                  <a:spcPct val="0"/>
                </a:spcAft>
                <a:defRPr/>
              </a:pPr>
              <a:t>65</a:t>
            </a:fld>
            <a:endParaRPr lang="fr-BE" altLang="en-US" smtClean="0">
              <a:solidFill>
                <a:srgbClr val="FFFFFF"/>
              </a:solidFill>
            </a:endParaRPr>
          </a:p>
        </p:txBody>
      </p:sp>
      <p:sp>
        <p:nvSpPr>
          <p:cNvPr id="4" name="Content Placeholder 3"/>
          <p:cNvSpPr>
            <a:spLocks noGrp="1"/>
          </p:cNvSpPr>
          <p:nvPr>
            <p:ph idx="1"/>
          </p:nvPr>
        </p:nvSpPr>
        <p:spPr/>
        <p:txBody>
          <a:bodyPr rtlCol="0">
            <a:normAutofit fontScale="77500" lnSpcReduction="20000"/>
          </a:bodyPr>
          <a:lstStyle/>
          <a:p>
            <a:pPr marL="182880" indent="-182880" eaLnBrk="1" fontAlgn="auto" hangingPunct="1">
              <a:lnSpc>
                <a:spcPts val="2300"/>
              </a:lnSpc>
              <a:spcAft>
                <a:spcPts val="0"/>
              </a:spcAft>
              <a:defRPr/>
            </a:pPr>
            <a:r>
              <a:rPr lang="fr-BE" dirty="0"/>
              <a:t>L'entreprenariat social de soins et l'industrie examinent la plus-value des applications </a:t>
            </a:r>
            <a:r>
              <a:rPr lang="fr-BE" dirty="0" err="1"/>
              <a:t>mHealth</a:t>
            </a:r>
            <a:endParaRPr lang="fr-BE" dirty="0"/>
          </a:p>
          <a:p>
            <a:pPr marL="182880" indent="-182880" eaLnBrk="1" fontAlgn="auto" hangingPunct="1">
              <a:lnSpc>
                <a:spcPts val="2300"/>
              </a:lnSpc>
              <a:spcAft>
                <a:spcPts val="0"/>
              </a:spcAft>
              <a:defRPr/>
            </a:pPr>
            <a:r>
              <a:rPr lang="fr-BE" dirty="0" smtClean="0"/>
              <a:t>Les autorités, en synergie avec le modèle de gouvernance de coordination, et en ayant au maximum recours à des exemples et à des meilleures pratiques internationales, sont responsables pour</a:t>
            </a:r>
          </a:p>
          <a:p>
            <a:pPr lvl="1" indent="-182880" eaLnBrk="1" fontAlgn="auto" hangingPunct="1">
              <a:lnSpc>
                <a:spcPts val="2300"/>
              </a:lnSpc>
              <a:spcAft>
                <a:spcPts val="0"/>
              </a:spcAft>
              <a:defRPr/>
            </a:pPr>
            <a:r>
              <a:rPr lang="fr-BE" dirty="0" smtClean="0"/>
              <a:t>la définition des principes généraux auxquels les applications </a:t>
            </a:r>
            <a:r>
              <a:rPr lang="fr-BE" dirty="0" err="1" smtClean="0"/>
              <a:t>mHealth</a:t>
            </a:r>
            <a:r>
              <a:rPr lang="fr-BE" dirty="0" smtClean="0"/>
              <a:t> doivent satisfaire dans un contexte de soins intégrés et de soins à distance remboursables</a:t>
            </a:r>
          </a:p>
          <a:p>
            <a:pPr lvl="1" indent="-182880" eaLnBrk="1" fontAlgn="auto" hangingPunct="1">
              <a:lnSpc>
                <a:spcPts val="2300"/>
              </a:lnSpc>
              <a:spcAft>
                <a:spcPts val="0"/>
              </a:spcAft>
              <a:defRPr/>
            </a:pPr>
            <a:r>
              <a:rPr lang="fr-BE" dirty="0" smtClean="0"/>
              <a:t>l'organisation de l'accès mobile par l'ensemble des prestataires de soins et patients aux informations pertinentes dans le cadre de la continuité des soins</a:t>
            </a:r>
          </a:p>
          <a:p>
            <a:pPr lvl="1" indent="-182880" eaLnBrk="1" fontAlgn="auto" hangingPunct="1">
              <a:lnSpc>
                <a:spcPts val="2300"/>
              </a:lnSpc>
              <a:spcAft>
                <a:spcPts val="0"/>
              </a:spcAft>
              <a:defRPr/>
            </a:pPr>
            <a:r>
              <a:rPr lang="fr-BE" dirty="0" smtClean="0"/>
              <a:t>le soutien de la qualité, de l'usage déontologique, de la sécurité et de l'accessibilité des applications </a:t>
            </a:r>
            <a:r>
              <a:rPr lang="fr-BE" dirty="0" err="1" smtClean="0"/>
              <a:t>mHealth</a:t>
            </a:r>
            <a:endParaRPr lang="fr-BE" dirty="0" smtClean="0"/>
          </a:p>
          <a:p>
            <a:pPr lvl="1" indent="-182880" eaLnBrk="1" fontAlgn="auto" hangingPunct="1">
              <a:lnSpc>
                <a:spcPts val="2300"/>
              </a:lnSpc>
              <a:spcAft>
                <a:spcPts val="0"/>
              </a:spcAft>
              <a:defRPr/>
            </a:pPr>
            <a:r>
              <a:rPr lang="fr-BE" dirty="0" smtClean="0"/>
              <a:t>le contrôle du respect de la vie privée lors de l'utilisation des applications </a:t>
            </a:r>
            <a:r>
              <a:rPr lang="fr-BE" dirty="0" err="1" smtClean="0"/>
              <a:t>mHealth</a:t>
            </a:r>
            <a:endParaRPr lang="fr-BE" dirty="0" smtClean="0"/>
          </a:p>
          <a:p>
            <a:pPr lvl="1" indent="-182880" eaLnBrk="1" fontAlgn="auto" hangingPunct="1">
              <a:lnSpc>
                <a:spcPts val="2300"/>
              </a:lnSpc>
              <a:spcAft>
                <a:spcPts val="0"/>
              </a:spcAft>
              <a:defRPr/>
            </a:pPr>
            <a:r>
              <a:rPr lang="fr-BE" dirty="0" smtClean="0"/>
              <a:t>la précision de la responsabilité des utilisateurs et de l'industrie lors de l'utilisation des applications </a:t>
            </a:r>
            <a:r>
              <a:rPr lang="fr-BE" dirty="0" err="1" smtClean="0"/>
              <a:t>mHealth</a:t>
            </a:r>
            <a:endParaRPr lang="fr-BE" dirty="0" smtClean="0"/>
          </a:p>
        </p:txBody>
      </p:sp>
      <p:sp>
        <p:nvSpPr>
          <p:cNvPr id="66565"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23/11/2016</a:t>
            </a:r>
            <a:endParaRPr lang="fr-BE" altLang="en-US" dirty="0">
              <a:solidFill>
                <a:srgbClr val="FFFFFF"/>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fontAlgn="auto" hangingPunct="1">
              <a:spcAft>
                <a:spcPts val="0"/>
              </a:spcAft>
              <a:defRPr/>
            </a:pPr>
            <a:r>
              <a:rPr lang="fr-BE" smtClean="0"/>
              <a:t>Roadmap 2.0 – Points d'action mHealth </a:t>
            </a:r>
            <a:endParaRPr lang="fr-BE" altLang="en-US" dirty="0">
              <a:sym typeface="Arial" charset="0"/>
            </a:endParaRPr>
          </a:p>
        </p:txBody>
      </p:sp>
      <p:sp>
        <p:nvSpPr>
          <p:cNvPr id="67587"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5314179F-3C14-4B86-A079-D0533E17F574}" type="slidenum">
              <a:rPr lang="en-US" altLang="en-US" smtClean="0">
                <a:solidFill>
                  <a:srgbClr val="FFFFFF"/>
                </a:solidFill>
              </a:rPr>
              <a:pPr fontAlgn="base">
                <a:spcBef>
                  <a:spcPct val="0"/>
                </a:spcBef>
                <a:spcAft>
                  <a:spcPct val="0"/>
                </a:spcAft>
                <a:defRPr/>
              </a:pPr>
              <a:t>66</a:t>
            </a:fld>
            <a:endParaRPr lang="fr-BE" altLang="en-US" smtClean="0">
              <a:solidFill>
                <a:srgbClr val="FFFFFF"/>
              </a:solidFill>
            </a:endParaRPr>
          </a:p>
        </p:txBody>
      </p:sp>
      <p:sp>
        <p:nvSpPr>
          <p:cNvPr id="69636" name="Content Placeholder 3"/>
          <p:cNvSpPr>
            <a:spLocks noGrp="1"/>
          </p:cNvSpPr>
          <p:nvPr>
            <p:ph idx="1"/>
          </p:nvPr>
        </p:nvSpPr>
        <p:spPr/>
        <p:txBody>
          <a:bodyPr/>
          <a:lstStyle/>
          <a:p>
            <a:pPr eaLnBrk="1" hangingPunct="1">
              <a:lnSpc>
                <a:spcPts val="2400"/>
              </a:lnSpc>
            </a:pPr>
            <a:r>
              <a:rPr lang="fr-BE" altLang="en-US" dirty="0" smtClean="0"/>
              <a:t>Les autorités le font grâce</a:t>
            </a:r>
          </a:p>
          <a:p>
            <a:pPr lvl="1" eaLnBrk="1" hangingPunct="1">
              <a:lnSpc>
                <a:spcPts val="2400"/>
              </a:lnSpc>
            </a:pPr>
            <a:r>
              <a:rPr lang="fr-BE" altLang="en-US" dirty="0" smtClean="0"/>
              <a:t>à la fixation de standards ou spécifications sur les plans de</a:t>
            </a:r>
          </a:p>
          <a:p>
            <a:pPr lvl="2" eaLnBrk="1" hangingPunct="1">
              <a:lnSpc>
                <a:spcPts val="2400"/>
              </a:lnSpc>
            </a:pPr>
            <a:r>
              <a:rPr lang="fr-BE" altLang="en-US" dirty="0" smtClean="0"/>
              <a:t>l'interopérabilité</a:t>
            </a:r>
          </a:p>
          <a:p>
            <a:pPr lvl="2" eaLnBrk="1" hangingPunct="1">
              <a:lnSpc>
                <a:spcPts val="2400"/>
              </a:lnSpc>
            </a:pPr>
            <a:r>
              <a:rPr lang="fr-BE" altLang="en-US" dirty="0" smtClean="0"/>
              <a:t>la sécurité de l'information et la protection de la vie privée (notamment gestion des utilisateurs et des accès, chiffrement, ...)</a:t>
            </a:r>
          </a:p>
          <a:p>
            <a:pPr lvl="2" eaLnBrk="1" hangingPunct="1">
              <a:lnSpc>
                <a:spcPts val="2400"/>
              </a:lnSpc>
            </a:pPr>
            <a:r>
              <a:rPr lang="fr-BE" altLang="en-US" dirty="0" smtClean="0"/>
              <a:t>la convivialité</a:t>
            </a:r>
          </a:p>
          <a:p>
            <a:pPr lvl="2" eaLnBrk="1" hangingPunct="1">
              <a:lnSpc>
                <a:spcPts val="2400"/>
              </a:lnSpc>
            </a:pPr>
            <a:r>
              <a:rPr lang="fr-BE" altLang="en-US" dirty="0" smtClean="0"/>
              <a:t>la fiabilité</a:t>
            </a:r>
          </a:p>
          <a:p>
            <a:pPr lvl="1" eaLnBrk="1" hangingPunct="1">
              <a:lnSpc>
                <a:spcPts val="2400"/>
              </a:lnSpc>
            </a:pPr>
            <a:r>
              <a:rPr lang="fr-BE" altLang="en-US" dirty="0" smtClean="0"/>
              <a:t>au contrôle du respect des standards</a:t>
            </a:r>
          </a:p>
          <a:p>
            <a:pPr lvl="1" eaLnBrk="1" hangingPunct="1">
              <a:lnSpc>
                <a:spcPts val="2400"/>
              </a:lnSpc>
            </a:pPr>
            <a:r>
              <a:rPr lang="fr-BE" altLang="en-US" dirty="0" smtClean="0"/>
              <a:t>au </a:t>
            </a:r>
            <a:r>
              <a:rPr lang="fr-BE" altLang="en-US" dirty="0" err="1" smtClean="0"/>
              <a:t>review</a:t>
            </a:r>
            <a:r>
              <a:rPr lang="fr-BE" altLang="en-US" dirty="0" smtClean="0"/>
              <a:t> indépendant et au </a:t>
            </a:r>
            <a:r>
              <a:rPr lang="fr-BE" altLang="en-US" dirty="0" err="1" smtClean="0"/>
              <a:t>review</a:t>
            </a:r>
            <a:r>
              <a:rPr lang="fr-BE" altLang="en-US" dirty="0" smtClean="0"/>
              <a:t> des utilisateurs</a:t>
            </a:r>
          </a:p>
          <a:p>
            <a:pPr lvl="1" eaLnBrk="1" hangingPunct="1">
              <a:lnSpc>
                <a:spcPts val="2400"/>
              </a:lnSpc>
            </a:pPr>
            <a:r>
              <a:rPr lang="fr-BE" altLang="en-US" dirty="0" smtClean="0"/>
              <a:t>à l'organisation de la formation</a:t>
            </a:r>
          </a:p>
          <a:p>
            <a:pPr lvl="1" eaLnBrk="1" hangingPunct="1">
              <a:lnSpc>
                <a:spcPts val="2400"/>
              </a:lnSpc>
            </a:pPr>
            <a:r>
              <a:rPr lang="fr-BE" altLang="en-US" dirty="0" smtClean="0"/>
              <a:t>aux directives relatives à l'utilisation des applications </a:t>
            </a:r>
            <a:r>
              <a:rPr lang="fr-BE" altLang="en-US" dirty="0" err="1" smtClean="0"/>
              <a:t>mHealth</a:t>
            </a:r>
            <a:r>
              <a:rPr lang="fr-BE" altLang="en-US" dirty="0" smtClean="0"/>
              <a:t> </a:t>
            </a:r>
          </a:p>
          <a:p>
            <a:pPr lvl="1" eaLnBrk="1" hangingPunct="1">
              <a:lnSpc>
                <a:spcPts val="2400"/>
              </a:lnSpc>
            </a:pPr>
            <a:r>
              <a:rPr lang="fr-BE" altLang="en-US" dirty="0" smtClean="0"/>
              <a:t>à la stimulation d'adaptations utiles spécifiques pour les groupes cibles</a:t>
            </a:r>
          </a:p>
          <a:p>
            <a:pPr lvl="1" eaLnBrk="1" hangingPunct="1"/>
            <a:endParaRPr lang="fr-BE" altLang="en-US" dirty="0" smtClean="0"/>
          </a:p>
          <a:p>
            <a:pPr eaLnBrk="1" hangingPunct="1"/>
            <a:endParaRPr lang="fr-BE" altLang="en-US" dirty="0" smtClean="0"/>
          </a:p>
        </p:txBody>
      </p:sp>
      <p:sp>
        <p:nvSpPr>
          <p:cNvPr id="67589"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23/11/2016</a:t>
            </a:r>
            <a:endParaRPr lang="fr-BE" altLang="en-US" dirty="0">
              <a:solidFill>
                <a:srgbClr val="FFFFFF"/>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fontAlgn="auto" hangingPunct="1">
              <a:spcAft>
                <a:spcPts val="0"/>
              </a:spcAft>
              <a:defRPr/>
            </a:pPr>
            <a:r>
              <a:rPr lang="fr-BE" smtClean="0"/>
              <a:t>Roadmap 2.0 – Points d'action mHealth</a:t>
            </a:r>
            <a:endParaRPr lang="fr-BE" altLang="en-US" dirty="0">
              <a:sym typeface="Arial" charset="0"/>
            </a:endParaRPr>
          </a:p>
        </p:txBody>
      </p:sp>
      <p:sp>
        <p:nvSpPr>
          <p:cNvPr id="68611"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10A861A1-5ECC-4E7B-B0D6-2C9AD82CD62C}" type="slidenum">
              <a:rPr lang="en-US" altLang="en-US" smtClean="0">
                <a:solidFill>
                  <a:srgbClr val="FFFFFF"/>
                </a:solidFill>
              </a:rPr>
              <a:pPr fontAlgn="base">
                <a:spcBef>
                  <a:spcPct val="0"/>
                </a:spcBef>
                <a:spcAft>
                  <a:spcPct val="0"/>
                </a:spcAft>
                <a:defRPr/>
              </a:pPr>
              <a:t>67</a:t>
            </a:fld>
            <a:endParaRPr lang="fr-BE" altLang="en-US" smtClean="0">
              <a:solidFill>
                <a:srgbClr val="FFFFFF"/>
              </a:solidFill>
            </a:endParaRPr>
          </a:p>
        </p:txBody>
      </p:sp>
      <p:sp>
        <p:nvSpPr>
          <p:cNvPr id="70660" name="Content Placeholder 3"/>
          <p:cNvSpPr>
            <a:spLocks noGrp="1"/>
          </p:cNvSpPr>
          <p:nvPr>
            <p:ph idx="1"/>
          </p:nvPr>
        </p:nvSpPr>
        <p:spPr/>
        <p:txBody>
          <a:bodyPr/>
          <a:lstStyle/>
          <a:p>
            <a:pPr eaLnBrk="1" hangingPunct="1"/>
            <a:endParaRPr lang="fr-BE" altLang="en-US" smtClean="0"/>
          </a:p>
          <a:p>
            <a:pPr eaLnBrk="1" hangingPunct="1"/>
            <a:r>
              <a:rPr lang="fr-BE" altLang="en-US" smtClean="0"/>
              <a:t>5 use cases prioritaires choisis sur la base de leur impact (nombre de patients x sévérité) et des outils techniques disponibles de mHealth</a:t>
            </a:r>
          </a:p>
          <a:p>
            <a:pPr eaLnBrk="1" hangingPunct="1"/>
            <a:endParaRPr lang="fr-BE" altLang="en-US" smtClean="0"/>
          </a:p>
          <a:p>
            <a:pPr eaLnBrk="1" hangingPunct="1"/>
            <a:endParaRPr lang="fr-BE" altLang="en-US" smtClean="0"/>
          </a:p>
          <a:p>
            <a:pPr eaLnBrk="1" hangingPunct="1"/>
            <a:r>
              <a:rPr lang="fr-BE" altLang="en-US" smtClean="0"/>
              <a:t>Le fonctionnement et les résultats de ces cases sont rendus publics et appliqués d'emblée dans une situation de marché concrète &gt; ils reçoivent la garantie politique d'être intégrés dans le système de santé belge</a:t>
            </a:r>
          </a:p>
          <a:p>
            <a:pPr eaLnBrk="1" hangingPunct="1"/>
            <a:endParaRPr lang="fr-BE" altLang="en-US" smtClean="0"/>
          </a:p>
          <a:p>
            <a:pPr marL="0" indent="0" eaLnBrk="1" hangingPunct="1">
              <a:buNone/>
            </a:pPr>
            <a:endParaRPr lang="fr-BE" altLang="en-US" smtClean="0"/>
          </a:p>
          <a:p>
            <a:pPr lvl="1" eaLnBrk="1" hangingPunct="1"/>
            <a:endParaRPr lang="fr-BE" altLang="en-US" dirty="0" smtClean="0"/>
          </a:p>
        </p:txBody>
      </p:sp>
      <p:sp>
        <p:nvSpPr>
          <p:cNvPr id="68613"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23/11/2016</a:t>
            </a:r>
            <a:endParaRPr lang="fr-BE" altLang="en-US" dirty="0">
              <a:solidFill>
                <a:srgbClr val="FFFFFF"/>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fr-BE" smtClean="0"/>
              <a:t>Roadmap 2.0 – Use cases prioritaires</a:t>
            </a:r>
            <a:endParaRPr lang="fr-BE" altLang="en-US" dirty="0">
              <a:sym typeface="Arial" charset="0"/>
            </a:endParaRPr>
          </a:p>
        </p:txBody>
      </p:sp>
      <p:sp>
        <p:nvSpPr>
          <p:cNvPr id="69635"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19F67D22-E55F-4EA4-B93C-EC8C4EC02788}" type="slidenum">
              <a:rPr lang="en-US" altLang="en-US" smtClean="0">
                <a:solidFill>
                  <a:srgbClr val="FFFFFF"/>
                </a:solidFill>
              </a:rPr>
              <a:pPr fontAlgn="base">
                <a:spcBef>
                  <a:spcPct val="0"/>
                </a:spcBef>
                <a:spcAft>
                  <a:spcPct val="0"/>
                </a:spcAft>
                <a:defRPr/>
              </a:pPr>
              <a:t>68</a:t>
            </a:fld>
            <a:endParaRPr lang="fr-BE" altLang="en-US" smtClean="0">
              <a:solidFill>
                <a:srgbClr val="FFFFFF"/>
              </a:solidFill>
            </a:endParaRPr>
          </a:p>
        </p:txBody>
      </p:sp>
      <p:sp>
        <p:nvSpPr>
          <p:cNvPr id="4" name="Content Placeholder 3"/>
          <p:cNvSpPr>
            <a:spLocks noGrp="1"/>
          </p:cNvSpPr>
          <p:nvPr>
            <p:ph idx="1"/>
          </p:nvPr>
        </p:nvSpPr>
        <p:spPr/>
        <p:txBody>
          <a:bodyPr rtlCol="0">
            <a:normAutofit/>
          </a:bodyPr>
          <a:lstStyle/>
          <a:p>
            <a:pPr marL="182880" indent="-182880" eaLnBrk="1" fontAlgn="auto" hangingPunct="1">
              <a:lnSpc>
                <a:spcPts val="2400"/>
              </a:lnSpc>
              <a:spcAft>
                <a:spcPts val="0"/>
              </a:spcAft>
              <a:defRPr/>
            </a:pPr>
            <a:r>
              <a:rPr lang="fr-BE" sz="1800" dirty="0" smtClean="0"/>
              <a:t>Apoplexie (stroke): applis </a:t>
            </a:r>
            <a:r>
              <a:rPr lang="fr-BE" sz="1800" dirty="0" err="1" smtClean="0"/>
              <a:t>mHealth</a:t>
            </a:r>
            <a:r>
              <a:rPr lang="fr-BE" sz="1800" dirty="0" smtClean="0"/>
              <a:t> pour des soins aigus au moyen d'un traitement ultrarapide et spécialisé, pour la rééducation à domicile, la réintégration, l'accès mobile, l'autogestion et l'autonomisation du patient et de l'environnement</a:t>
            </a:r>
          </a:p>
          <a:p>
            <a:pPr marL="182880" indent="-182880" eaLnBrk="1" fontAlgn="auto" hangingPunct="1">
              <a:lnSpc>
                <a:spcPts val="2400"/>
              </a:lnSpc>
              <a:spcAft>
                <a:spcPts val="0"/>
              </a:spcAft>
              <a:defRPr/>
            </a:pPr>
            <a:r>
              <a:rPr lang="fr-BE" sz="1800" dirty="0" smtClean="0"/>
              <a:t>Maladies cardiovasculaires: gestion des risques et soins (lipides, poids, tension artérielle)</a:t>
            </a:r>
          </a:p>
          <a:p>
            <a:pPr marL="182880" indent="-182880" eaLnBrk="1" fontAlgn="auto" hangingPunct="1">
              <a:lnSpc>
                <a:spcPts val="2400"/>
              </a:lnSpc>
              <a:spcAft>
                <a:spcPts val="0"/>
              </a:spcAft>
              <a:defRPr/>
            </a:pPr>
            <a:r>
              <a:rPr lang="fr-BE" sz="1800" dirty="0"/>
              <a:t>Diabète: télésurveillance, tests </a:t>
            </a:r>
            <a:r>
              <a:rPr lang="fr-BE" sz="1800" i="1" dirty="0"/>
              <a:t>point-of-care</a:t>
            </a:r>
            <a:r>
              <a:rPr lang="fr-BE" sz="1800" dirty="0"/>
              <a:t> et soutien numérique des soins intégrés</a:t>
            </a:r>
          </a:p>
          <a:p>
            <a:pPr marL="182880" indent="-182880" eaLnBrk="1" fontAlgn="auto" hangingPunct="1">
              <a:lnSpc>
                <a:spcPts val="2400"/>
              </a:lnSpc>
              <a:spcAft>
                <a:spcPts val="0"/>
              </a:spcAft>
              <a:defRPr/>
            </a:pPr>
            <a:r>
              <a:rPr lang="fr-BE" sz="1800" dirty="0" smtClean="0"/>
              <a:t>Soins </a:t>
            </a:r>
            <a:r>
              <a:rPr lang="fr-BE" sz="1800" dirty="0"/>
              <a:t>de santé mentale: soins et psychothérapie à distance, </a:t>
            </a:r>
            <a:r>
              <a:rPr lang="fr-BE" sz="1800" dirty="0" err="1"/>
              <a:t>compliance</a:t>
            </a:r>
            <a:r>
              <a:rPr lang="fr-BE" sz="1800" dirty="0"/>
              <a:t> thérapeutique, combinaison avec des équipes mobiles, ...</a:t>
            </a:r>
          </a:p>
          <a:p>
            <a:pPr marL="182880" indent="-182880" eaLnBrk="1" fontAlgn="auto" hangingPunct="1">
              <a:lnSpc>
                <a:spcPts val="2400"/>
              </a:lnSpc>
              <a:spcAft>
                <a:spcPts val="0"/>
              </a:spcAft>
              <a:defRPr/>
            </a:pPr>
            <a:r>
              <a:rPr lang="fr-BE" sz="1800" dirty="0" smtClean="0"/>
              <a:t>Douleur </a:t>
            </a:r>
            <a:r>
              <a:rPr lang="fr-BE" sz="1800" dirty="0"/>
              <a:t>chronique : approche multidisciplinaire de la douleur chronique dans des centres de la douleur spécialisés avec surveillance du patient : effort, qualité du sommeil, intensité de la douleur et </a:t>
            </a:r>
            <a:r>
              <a:rPr lang="fr-BE" sz="1800" dirty="0" err="1"/>
              <a:t>compliance</a:t>
            </a:r>
            <a:r>
              <a:rPr lang="fr-BE" sz="1800" dirty="0"/>
              <a:t> thérapeutique</a:t>
            </a:r>
          </a:p>
          <a:p>
            <a:pPr marL="182880" indent="-182880" eaLnBrk="1" fontAlgn="auto" hangingPunct="1">
              <a:spcAft>
                <a:spcPts val="0"/>
              </a:spcAft>
              <a:defRPr/>
            </a:pPr>
            <a:endParaRPr lang="fr-BE" sz="2000" dirty="0" smtClean="0"/>
          </a:p>
        </p:txBody>
      </p:sp>
      <p:sp>
        <p:nvSpPr>
          <p:cNvPr id="69637"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23/11/2016</a:t>
            </a:r>
            <a:endParaRPr lang="fr-BE" altLang="en-US" dirty="0">
              <a:solidFill>
                <a:srgbClr val="FFFFFF"/>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fontAlgn="auto" hangingPunct="1">
              <a:spcAft>
                <a:spcPts val="0"/>
              </a:spcAft>
              <a:defRPr/>
            </a:pPr>
            <a:r>
              <a:rPr lang="fr-BE" smtClean="0"/>
              <a:t>Roadmap 2.0 – Dates cibles points d'action</a:t>
            </a:r>
            <a:endParaRPr lang="fr-BE" altLang="en-US" dirty="0">
              <a:sym typeface="Arial" charset="0"/>
            </a:endParaRPr>
          </a:p>
        </p:txBody>
      </p:sp>
      <p:sp>
        <p:nvSpPr>
          <p:cNvPr id="70659"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13DB16F8-9725-44FE-971F-9473BE60B7F6}" type="slidenum">
              <a:rPr lang="en-US" altLang="en-US" smtClean="0">
                <a:solidFill>
                  <a:srgbClr val="FFFFFF"/>
                </a:solidFill>
              </a:rPr>
              <a:pPr fontAlgn="base">
                <a:spcBef>
                  <a:spcPct val="0"/>
                </a:spcBef>
                <a:spcAft>
                  <a:spcPct val="0"/>
                </a:spcAft>
                <a:defRPr/>
              </a:pPr>
              <a:t>69</a:t>
            </a:fld>
            <a:endParaRPr lang="fr-BE" altLang="en-US" smtClean="0">
              <a:solidFill>
                <a:srgbClr val="FFFFFF"/>
              </a:solidFill>
            </a:endParaRPr>
          </a:p>
        </p:txBody>
      </p:sp>
      <p:sp>
        <p:nvSpPr>
          <p:cNvPr id="4" name="Content Placeholder 3"/>
          <p:cNvSpPr>
            <a:spLocks noGrp="1"/>
          </p:cNvSpPr>
          <p:nvPr>
            <p:ph idx="1"/>
          </p:nvPr>
        </p:nvSpPr>
        <p:spPr/>
        <p:txBody>
          <a:bodyPr rtlCol="0">
            <a:normAutofit fontScale="85000" lnSpcReduction="10000"/>
          </a:bodyPr>
          <a:lstStyle/>
          <a:p>
            <a:pPr marL="182880" indent="-182880" eaLnBrk="1" fontAlgn="t" hangingPunct="1">
              <a:lnSpc>
                <a:spcPts val="2400"/>
              </a:lnSpc>
              <a:spcAft>
                <a:spcPts val="0"/>
              </a:spcAft>
              <a:defRPr/>
            </a:pPr>
            <a:r>
              <a:rPr lang="fr-BE" sz="2100" dirty="0" smtClean="0"/>
              <a:t>Mi-2016</a:t>
            </a:r>
          </a:p>
          <a:p>
            <a:pPr lvl="1" indent="-182880" eaLnBrk="1" fontAlgn="t" hangingPunct="1">
              <a:lnSpc>
                <a:spcPts val="2400"/>
              </a:lnSpc>
              <a:spcAft>
                <a:spcPts val="0"/>
              </a:spcAft>
              <a:defRPr/>
            </a:pPr>
            <a:r>
              <a:rPr lang="fr-BE" sz="1900" dirty="0" smtClean="0"/>
              <a:t>cadre défini pour les actions </a:t>
            </a:r>
            <a:r>
              <a:rPr lang="fr-BE" sz="1900" dirty="0" err="1" smtClean="0"/>
              <a:t>mHealth</a:t>
            </a:r>
            <a:r>
              <a:rPr lang="fr-BE" sz="1900" dirty="0" smtClean="0"/>
              <a:t> entre tous les niveaux de pouvoir, dans le but de les appliquer d'une manière aussi efficace et large et aussi simple que possible sur le plan administratif</a:t>
            </a:r>
          </a:p>
          <a:p>
            <a:pPr lvl="1" indent="-182880" eaLnBrk="1" fontAlgn="t" hangingPunct="1">
              <a:lnSpc>
                <a:spcPts val="2400"/>
              </a:lnSpc>
              <a:spcAft>
                <a:spcPts val="0"/>
              </a:spcAft>
              <a:defRPr/>
            </a:pPr>
            <a:r>
              <a:rPr lang="fr-BE" sz="1900" dirty="0" smtClean="0"/>
              <a:t>valorisation progressive du nombre d'applications dans le contexte actuel (voir infra) et lancement des use cases prioritaires (voir supra)</a:t>
            </a:r>
          </a:p>
          <a:p>
            <a:pPr marL="182880" indent="-182880" eaLnBrk="1" fontAlgn="t" hangingPunct="1">
              <a:lnSpc>
                <a:spcPts val="2400"/>
              </a:lnSpc>
              <a:spcAft>
                <a:spcPts val="0"/>
              </a:spcAft>
              <a:defRPr/>
            </a:pPr>
            <a:r>
              <a:rPr lang="fr-BE" sz="2100" dirty="0" smtClean="0"/>
              <a:t>Fin 2016</a:t>
            </a:r>
          </a:p>
          <a:p>
            <a:pPr lvl="1" indent="-182880" eaLnBrk="1" fontAlgn="t" hangingPunct="1">
              <a:lnSpc>
                <a:spcPts val="2400"/>
              </a:lnSpc>
              <a:spcAft>
                <a:spcPts val="0"/>
              </a:spcAft>
              <a:defRPr/>
            </a:pPr>
            <a:r>
              <a:rPr lang="fr-BE" sz="1900" dirty="0" smtClean="0"/>
              <a:t>possibilité pour les prestataires de soins d'accéder par la voie mobile (via smartphones, tablettes, ...) aux données existantes dans le cadre de la continuité des soins &gt; appel aux fournisseurs de logiciels</a:t>
            </a:r>
          </a:p>
          <a:p>
            <a:pPr lvl="1" indent="-182880" eaLnBrk="1" fontAlgn="t" hangingPunct="1">
              <a:lnSpc>
                <a:spcPts val="2400"/>
              </a:lnSpc>
              <a:spcAft>
                <a:spcPts val="0"/>
              </a:spcAft>
              <a:defRPr/>
            </a:pPr>
            <a:r>
              <a:rPr lang="fr-BE" sz="1900" dirty="0" smtClean="0"/>
              <a:t>proposition de cadre juridique, en ce compris les conditions de remboursement</a:t>
            </a:r>
          </a:p>
          <a:p>
            <a:pPr marL="182880" indent="-182880" eaLnBrk="1" fontAlgn="t" hangingPunct="1">
              <a:lnSpc>
                <a:spcPts val="2400"/>
              </a:lnSpc>
              <a:spcAft>
                <a:spcPts val="0"/>
              </a:spcAft>
              <a:defRPr/>
            </a:pPr>
            <a:r>
              <a:rPr lang="fr-BE" sz="2100" dirty="0" smtClean="0"/>
              <a:t>Fin 2017: évaluation des 5 use cases prioritaires</a:t>
            </a:r>
          </a:p>
          <a:p>
            <a:pPr marL="182880" indent="-182880" eaLnBrk="1" fontAlgn="t" hangingPunct="1">
              <a:lnSpc>
                <a:spcPts val="2400"/>
              </a:lnSpc>
              <a:spcAft>
                <a:spcPts val="0"/>
              </a:spcAft>
              <a:defRPr/>
            </a:pPr>
            <a:r>
              <a:rPr lang="fr-BE" sz="2100" dirty="0" smtClean="0"/>
              <a:t>Fin 2018: possibilité pour les patients d'avoir accès par la voie mobile à leur </a:t>
            </a:r>
            <a:r>
              <a:rPr lang="fr-BE" sz="2100" dirty="0" err="1" smtClean="0"/>
              <a:t>Personal</a:t>
            </a:r>
            <a:r>
              <a:rPr lang="fr-BE" sz="2100" dirty="0" smtClean="0"/>
              <a:t> </a:t>
            </a:r>
            <a:r>
              <a:rPr lang="fr-BE" sz="2100" dirty="0" err="1" smtClean="0"/>
              <a:t>Health</a:t>
            </a:r>
            <a:r>
              <a:rPr lang="fr-BE" sz="2100" dirty="0" smtClean="0"/>
              <a:t> Record </a:t>
            </a:r>
          </a:p>
          <a:p>
            <a:pPr lvl="1" indent="-182880" eaLnBrk="1" fontAlgn="t" hangingPunct="1">
              <a:spcAft>
                <a:spcPts val="0"/>
              </a:spcAft>
              <a:defRPr/>
            </a:pPr>
            <a:endParaRPr lang="fr-BE" dirty="0" smtClean="0"/>
          </a:p>
          <a:p>
            <a:pPr marL="731520" lvl="2" indent="-182880" eaLnBrk="1" fontAlgn="t" hangingPunct="1">
              <a:spcAft>
                <a:spcPts val="0"/>
              </a:spcAft>
              <a:defRPr/>
            </a:pPr>
            <a:endParaRPr lang="fr-BE" dirty="0"/>
          </a:p>
        </p:txBody>
      </p:sp>
      <p:sp>
        <p:nvSpPr>
          <p:cNvPr id="70661"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23/11/2016</a:t>
            </a:r>
            <a:endParaRPr lang="fr-BE" altLang="en-US" dirty="0">
              <a:solidFill>
                <a:srgbClr val="FFFF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2955925" y="2522538"/>
            <a:ext cx="3054350" cy="2659062"/>
            <a:chOff x="2955608" y="2523164"/>
            <a:chExt cx="3054830" cy="2657760"/>
          </a:xfrm>
        </p:grpSpPr>
        <p:sp>
          <p:nvSpPr>
            <p:cNvPr id="22" name="Flowchart: Connector 21"/>
            <p:cNvSpPr/>
            <p:nvPr/>
          </p:nvSpPr>
          <p:spPr>
            <a:xfrm>
              <a:off x="3203297" y="2523164"/>
              <a:ext cx="2657893"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Flowchart: Connector 20"/>
            <p:cNvSpPr/>
            <p:nvPr/>
          </p:nvSpPr>
          <p:spPr>
            <a:xfrm>
              <a:off x="3839985" y="3178480"/>
              <a:ext cx="1384518" cy="13471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b="1" dirty="0">
                  <a:solidFill>
                    <a:schemeClr val="bg1"/>
                  </a:solidFill>
                </a:rPr>
                <a:t>Avantages médicaux</a:t>
              </a:r>
            </a:p>
          </p:txBody>
        </p:sp>
        <p:cxnSp>
          <p:nvCxnSpPr>
            <p:cNvPr id="24" name="Straight Connector 23"/>
            <p:cNvCxnSpPr/>
            <p:nvPr/>
          </p:nvCxnSpPr>
          <p:spPr>
            <a:xfrm>
              <a:off x="3628814" y="2669142"/>
              <a:ext cx="552537" cy="607714"/>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22830" y="2669142"/>
              <a:ext cx="562063" cy="6346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55" idx="1"/>
            </p:cNvCxnSpPr>
            <p:nvPr/>
          </p:nvCxnSpPr>
          <p:spPr>
            <a:xfrm flipV="1">
              <a:off x="5224503" y="3833797"/>
              <a:ext cx="785935" cy="9520"/>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22830" y="4431991"/>
              <a:ext cx="562063" cy="67594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563717" y="4425644"/>
              <a:ext cx="611283" cy="64103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1" idx="2"/>
              <a:endCxn id="44" idx="3"/>
            </p:cNvCxnSpPr>
            <p:nvPr/>
          </p:nvCxnSpPr>
          <p:spPr>
            <a:xfrm flipH="1" flipV="1">
              <a:off x="2955608" y="3830623"/>
              <a:ext cx="884377" cy="2221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319"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366605" y="401264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0"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256567" y="457849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1"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220318" y="404458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2"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276225" y="2669854"/>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3"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43115" y="3201159"/>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4"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390861" y="3204316"/>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normAutofit/>
          </a:bodyPr>
          <a:lstStyle/>
          <a:p>
            <a:pPr eaLnBrk="1" fontAlgn="auto" hangingPunct="1">
              <a:spcAft>
                <a:spcPts val="0"/>
              </a:spcAft>
              <a:defRPr/>
            </a:pPr>
            <a:r>
              <a:rPr lang="fr-BE" sz="3600" dirty="0" smtClean="0"/>
              <a:t>L’</a:t>
            </a:r>
            <a:r>
              <a:rPr lang="fr-BE" sz="3600" dirty="0" err="1" smtClean="0"/>
              <a:t>eSanté</a:t>
            </a:r>
            <a:r>
              <a:rPr lang="fr-BE" sz="3600" dirty="0" smtClean="0"/>
              <a:t>, en pratique</a:t>
            </a:r>
            <a:endParaRPr lang="fr-BE" sz="3600" dirty="0"/>
          </a:p>
        </p:txBody>
      </p:sp>
      <p:sp>
        <p:nvSpPr>
          <p:cNvPr id="1024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10245" name="Slide Number Placeholder 1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F789BA4F-5DA8-4DBF-93FC-50B0070C67FD}" type="slidenum">
              <a:rPr lang="en-US" altLang="en-US" smtClean="0">
                <a:solidFill>
                  <a:srgbClr val="FFFFFF"/>
                </a:solidFill>
              </a:rPr>
              <a:pPr fontAlgn="base">
                <a:spcBef>
                  <a:spcPct val="0"/>
                </a:spcBef>
                <a:spcAft>
                  <a:spcPct val="0"/>
                </a:spcAft>
                <a:defRPr/>
              </a:pPr>
              <a:t>7</a:t>
            </a:fld>
            <a:endParaRPr lang="fr-BE" altLang="en-US" smtClean="0">
              <a:solidFill>
                <a:srgbClr val="FFFFFF"/>
              </a:solidFill>
            </a:endParaRPr>
          </a:p>
        </p:txBody>
      </p:sp>
      <p:grpSp>
        <p:nvGrpSpPr>
          <p:cNvPr id="108" name="Group 107"/>
          <p:cNvGrpSpPr>
            <a:grpSpLocks/>
          </p:cNvGrpSpPr>
          <p:nvPr/>
        </p:nvGrpSpPr>
        <p:grpSpPr bwMode="auto">
          <a:xfrm>
            <a:off x="482600" y="5135563"/>
            <a:ext cx="3240088" cy="1089025"/>
            <a:chOff x="483110" y="5136172"/>
            <a:chExt cx="3240360" cy="1088504"/>
          </a:xfrm>
        </p:grpSpPr>
        <p:grpSp>
          <p:nvGrpSpPr>
            <p:cNvPr id="11306" name="Group 67"/>
            <p:cNvGrpSpPr>
              <a:grpSpLocks/>
            </p:cNvGrpSpPr>
            <p:nvPr/>
          </p:nvGrpSpPr>
          <p:grpSpPr bwMode="auto">
            <a:xfrm>
              <a:off x="483110" y="5136172"/>
              <a:ext cx="3240360" cy="1088504"/>
              <a:chOff x="398612" y="5107746"/>
              <a:chExt cx="3240360" cy="1088504"/>
            </a:xfrm>
          </p:grpSpPr>
          <p:sp>
            <p:nvSpPr>
              <p:cNvPr id="47" name="Rectangle 46"/>
              <p:cNvSpPr/>
              <p:nvPr/>
            </p:nvSpPr>
            <p:spPr>
              <a:xfrm>
                <a:off x="398612" y="5107746"/>
                <a:ext cx="1152622"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Rectangle 47"/>
              <p:cNvSpPr/>
              <p:nvPr/>
            </p:nvSpPr>
            <p:spPr>
              <a:xfrm>
                <a:off x="1551234" y="5107746"/>
                <a:ext cx="208773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TextBox 48"/>
              <p:cNvSpPr txBox="1"/>
              <p:nvPr/>
            </p:nvSpPr>
            <p:spPr>
              <a:xfrm>
                <a:off x="1521069" y="5137894"/>
                <a:ext cx="2024232" cy="1058356"/>
              </a:xfrm>
              <a:prstGeom prst="rect">
                <a:avLst/>
              </a:prstGeom>
            </p:spPr>
            <p:txBody>
              <a:bodyPr>
                <a:normAutofit lnSpcReduction="10000"/>
              </a:bodyPr>
              <a:lstStyle/>
              <a:p>
                <a:pPr fontAlgn="auto">
                  <a:spcBef>
                    <a:spcPts val="0"/>
                  </a:spcBef>
                  <a:spcAft>
                    <a:spcPts val="0"/>
                  </a:spcAft>
                  <a:defRPr/>
                </a:pPr>
                <a:endParaRPr lang="fr-BE" sz="1000" dirty="0">
                  <a:solidFill>
                    <a:schemeClr val="bg1"/>
                  </a:solidFill>
                  <a:latin typeface="+mn-lt"/>
                  <a:cs typeface="+mn-cs"/>
                </a:endParaRPr>
              </a:p>
              <a:p>
                <a:pPr algn="ctr" fontAlgn="auto">
                  <a:spcBef>
                    <a:spcPts val="0"/>
                  </a:spcBef>
                  <a:spcAft>
                    <a:spcPts val="0"/>
                  </a:spcAft>
                  <a:defRPr/>
                </a:pPr>
                <a:r>
                  <a:rPr lang="fr-BE" dirty="0">
                    <a:solidFill>
                      <a:schemeClr val="bg1"/>
                    </a:solidFill>
                    <a:latin typeface="+mn-lt"/>
                  </a:rPr>
                  <a:t>Consultation des résultats de laboratoire</a:t>
                </a:r>
              </a:p>
              <a:p>
                <a:pPr fontAlgn="auto">
                  <a:spcBef>
                    <a:spcPts val="0"/>
                  </a:spcBef>
                  <a:spcAft>
                    <a:spcPts val="0"/>
                  </a:spcAft>
                  <a:defRPr/>
                </a:pPr>
                <a:endParaRPr lang="fr-BE" dirty="0">
                  <a:solidFill>
                    <a:schemeClr val="tx1">
                      <a:lumMod val="95000"/>
                      <a:lumOff val="5000"/>
                    </a:schemeClr>
                  </a:solidFill>
                  <a:latin typeface="+mn-lt"/>
                  <a:cs typeface="+mn-cs"/>
                </a:endParaRPr>
              </a:p>
            </p:txBody>
          </p:sp>
        </p:grpSp>
        <p:pic>
          <p:nvPicPr>
            <p:cNvPr id="11307" name="Picture 9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9019" y="5163796"/>
              <a:ext cx="1016496" cy="101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6" name="Group 105"/>
          <p:cNvGrpSpPr>
            <a:grpSpLocks/>
          </p:cNvGrpSpPr>
          <p:nvPr/>
        </p:nvGrpSpPr>
        <p:grpSpPr bwMode="auto">
          <a:xfrm>
            <a:off x="519113" y="1382713"/>
            <a:ext cx="3260725" cy="1158875"/>
            <a:chOff x="518456" y="1382445"/>
            <a:chExt cx="3261456" cy="1158760"/>
          </a:xfrm>
        </p:grpSpPr>
        <p:grpSp>
          <p:nvGrpSpPr>
            <p:cNvPr id="11300" name="Group 93"/>
            <p:cNvGrpSpPr>
              <a:grpSpLocks/>
            </p:cNvGrpSpPr>
            <p:nvPr/>
          </p:nvGrpSpPr>
          <p:grpSpPr bwMode="auto">
            <a:xfrm>
              <a:off x="546770" y="1394932"/>
              <a:ext cx="3233142" cy="1146273"/>
              <a:chOff x="546770" y="1424385"/>
              <a:chExt cx="3233142" cy="1146273"/>
            </a:xfrm>
          </p:grpSpPr>
          <p:grpSp>
            <p:nvGrpSpPr>
              <p:cNvPr id="11302"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495" y="1773027"/>
                  <a:ext cx="1100384" cy="1079393"/>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1835176" y="1773027"/>
                  <a:ext cx="2088031" cy="1079393"/>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8" name="TextBox 37"/>
              <p:cNvSpPr txBox="1"/>
              <p:nvPr/>
            </p:nvSpPr>
            <p:spPr>
              <a:xfrm>
                <a:off x="1691881" y="1508726"/>
                <a:ext cx="2088031" cy="1061932"/>
              </a:xfrm>
              <a:prstGeom prst="rect">
                <a:avLst/>
              </a:prstGeom>
            </p:spPr>
            <p:txBody>
              <a:bodyPr>
                <a:normAutofit fontScale="92500" lnSpcReduction="10000"/>
              </a:bodyPr>
              <a:lstStyle/>
              <a:p>
                <a:pPr algn="ctr" fontAlgn="auto">
                  <a:spcBef>
                    <a:spcPts val="0"/>
                  </a:spcBef>
                  <a:spcAft>
                    <a:spcPts val="0"/>
                  </a:spcAft>
                  <a:defRPr/>
                </a:pPr>
                <a:r>
                  <a:rPr lang="fr-BE" dirty="0">
                    <a:solidFill>
                      <a:schemeClr val="bg1"/>
                    </a:solidFill>
                    <a:latin typeface="+mn-lt"/>
                  </a:rPr>
                  <a:t>Recherche des antécédents médicaux via le SumEHR</a:t>
                </a:r>
                <a:endParaRPr lang="fr-BE" dirty="0">
                  <a:latin typeface="+mn-lt"/>
                  <a:cs typeface="+mn-cs"/>
                </a:endParaRPr>
              </a:p>
              <a:p>
                <a:pPr fontAlgn="auto">
                  <a:spcBef>
                    <a:spcPts val="0"/>
                  </a:spcBef>
                  <a:spcAft>
                    <a:spcPts val="0"/>
                  </a:spcAft>
                  <a:defRPr/>
                </a:pPr>
                <a:endParaRPr lang="fr-BE" dirty="0">
                  <a:solidFill>
                    <a:schemeClr val="tx1">
                      <a:lumMod val="95000"/>
                      <a:lumOff val="5000"/>
                    </a:schemeClr>
                  </a:solidFill>
                  <a:latin typeface="+mn-lt"/>
                  <a:cs typeface="+mn-cs"/>
                </a:endParaRPr>
              </a:p>
            </p:txBody>
          </p:sp>
        </p:grpSp>
        <p:pic>
          <p:nvPicPr>
            <p:cNvPr id="11301" name="Picture 9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8456" y="1382445"/>
              <a:ext cx="1129308" cy="112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7" name="Group 106"/>
          <p:cNvGrpSpPr>
            <a:grpSpLocks/>
          </p:cNvGrpSpPr>
          <p:nvPr/>
        </p:nvGrpSpPr>
        <p:grpSpPr bwMode="auto">
          <a:xfrm>
            <a:off x="495300" y="3290888"/>
            <a:ext cx="2460625" cy="1204912"/>
            <a:chOff x="495636" y="3290765"/>
            <a:chExt cx="2459972" cy="1205400"/>
          </a:xfrm>
        </p:grpSpPr>
        <p:grpSp>
          <p:nvGrpSpPr>
            <p:cNvPr id="11295" name="Group 68"/>
            <p:cNvGrpSpPr>
              <a:grpSpLocks/>
            </p:cNvGrpSpPr>
            <p:nvPr/>
          </p:nvGrpSpPr>
          <p:grpSpPr bwMode="auto">
            <a:xfrm>
              <a:off x="495636" y="3290765"/>
              <a:ext cx="2459972" cy="1205400"/>
              <a:chOff x="455844" y="3290765"/>
              <a:chExt cx="2459972" cy="1205400"/>
            </a:xfrm>
          </p:grpSpPr>
          <p:sp>
            <p:nvSpPr>
              <p:cNvPr id="42" name="Rectangle 41"/>
              <p:cNvSpPr/>
              <p:nvPr/>
            </p:nvSpPr>
            <p:spPr>
              <a:xfrm>
                <a:off x="455844" y="3290765"/>
                <a:ext cx="1152219" cy="1079937"/>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ectangle 43"/>
              <p:cNvSpPr/>
              <p:nvPr/>
            </p:nvSpPr>
            <p:spPr>
              <a:xfrm>
                <a:off x="1608063" y="3290765"/>
                <a:ext cx="1307753" cy="1079937"/>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299" name="TextBox 44"/>
              <p:cNvSpPr txBox="1">
                <a:spLocks noChangeArrowheads="1"/>
              </p:cNvSpPr>
              <p:nvPr/>
            </p:nvSpPr>
            <p:spPr bwMode="auto">
              <a:xfrm>
                <a:off x="1668825" y="3462392"/>
                <a:ext cx="1246991" cy="103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a:r>
                  <a:rPr lang="fr-BE" altLang="en-US" sz="1600" dirty="0">
                    <a:solidFill>
                      <a:schemeClr val="bg1"/>
                    </a:solidFill>
                  </a:rPr>
                  <a:t>Schéma de médication</a:t>
                </a:r>
              </a:p>
            </p:txBody>
          </p:sp>
        </p:grpSp>
        <p:pic>
          <p:nvPicPr>
            <p:cNvPr id="11296" name="Picture 9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48526" y="3320177"/>
              <a:ext cx="1086712" cy="108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1" name="Group 110"/>
          <p:cNvGrpSpPr>
            <a:grpSpLocks/>
          </p:cNvGrpSpPr>
          <p:nvPr/>
        </p:nvGrpSpPr>
        <p:grpSpPr bwMode="auto">
          <a:xfrm>
            <a:off x="5402263" y="1443038"/>
            <a:ext cx="3257550" cy="1079500"/>
            <a:chOff x="5403035" y="1443044"/>
            <a:chExt cx="3255987" cy="1080120"/>
          </a:xfrm>
        </p:grpSpPr>
        <p:grpSp>
          <p:nvGrpSpPr>
            <p:cNvPr id="11290" name="Group 69"/>
            <p:cNvGrpSpPr>
              <a:grpSpLocks/>
            </p:cNvGrpSpPr>
            <p:nvPr/>
          </p:nvGrpSpPr>
          <p:grpSpPr bwMode="auto">
            <a:xfrm>
              <a:off x="5403035" y="1443044"/>
              <a:ext cx="3255987" cy="1080120"/>
              <a:chOff x="5425798" y="1315063"/>
              <a:chExt cx="3255987" cy="1080120"/>
            </a:xfrm>
          </p:grpSpPr>
          <p:sp>
            <p:nvSpPr>
              <p:cNvPr id="51" name="Rectangle 50"/>
              <p:cNvSpPr/>
              <p:nvPr/>
            </p:nvSpPr>
            <p:spPr>
              <a:xfrm>
                <a:off x="5425798" y="1315063"/>
                <a:ext cx="11519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Rectangle 51"/>
              <p:cNvSpPr/>
              <p:nvPr/>
            </p:nvSpPr>
            <p:spPr>
              <a:xfrm>
                <a:off x="6577770" y="1315063"/>
                <a:ext cx="2088148"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TextBox 52"/>
              <p:cNvSpPr txBox="1"/>
              <p:nvPr/>
            </p:nvSpPr>
            <p:spPr>
              <a:xfrm>
                <a:off x="6595224" y="1345242"/>
                <a:ext cx="2086561" cy="1038821"/>
              </a:xfrm>
              <a:prstGeom prst="rect">
                <a:avLst/>
              </a:prstGeom>
            </p:spPr>
            <p:txBody>
              <a:bodyPr>
                <a:normAutofit/>
              </a:bodyPr>
              <a:lstStyle/>
              <a:p>
                <a:pPr fontAlgn="auto">
                  <a:spcBef>
                    <a:spcPts val="0"/>
                  </a:spcBef>
                  <a:spcAft>
                    <a:spcPts val="0"/>
                  </a:spcAft>
                  <a:defRPr/>
                </a:pPr>
                <a:endParaRPr lang="fr-BE" sz="1000" dirty="0">
                  <a:solidFill>
                    <a:schemeClr val="bg1"/>
                  </a:solidFill>
                  <a:latin typeface="+mn-lt"/>
                  <a:cs typeface="+mn-cs"/>
                </a:endParaRPr>
              </a:p>
              <a:p>
                <a:pPr marL="82550" algn="ctr" fontAlgn="auto">
                  <a:spcBef>
                    <a:spcPts val="0"/>
                  </a:spcBef>
                  <a:spcAft>
                    <a:spcPts val="0"/>
                  </a:spcAft>
                  <a:defRPr/>
                </a:pPr>
                <a:r>
                  <a:rPr lang="fr-BE" dirty="0">
                    <a:solidFill>
                      <a:schemeClr val="bg1"/>
                    </a:solidFill>
                    <a:latin typeface="+mn-lt"/>
                  </a:rPr>
                  <a:t>Guidelines et avis disponibles online</a:t>
                </a:r>
              </a:p>
            </p:txBody>
          </p:sp>
        </p:grpSp>
        <p:pic>
          <p:nvPicPr>
            <p:cNvPr id="11291" name="Picture 9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464394" y="1478427"/>
              <a:ext cx="985292" cy="98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9" name="Group 108"/>
          <p:cNvGrpSpPr>
            <a:grpSpLocks/>
          </p:cNvGrpSpPr>
          <p:nvPr/>
        </p:nvGrpSpPr>
        <p:grpSpPr bwMode="auto">
          <a:xfrm>
            <a:off x="5389563" y="5106988"/>
            <a:ext cx="3270250" cy="1185862"/>
            <a:chOff x="5389884" y="5107746"/>
            <a:chExt cx="3269138" cy="1184852"/>
          </a:xfrm>
        </p:grpSpPr>
        <p:grpSp>
          <p:nvGrpSpPr>
            <p:cNvPr id="11283" name="Group 70"/>
            <p:cNvGrpSpPr>
              <a:grpSpLocks/>
            </p:cNvGrpSpPr>
            <p:nvPr/>
          </p:nvGrpSpPr>
          <p:grpSpPr bwMode="auto">
            <a:xfrm>
              <a:off x="5403035" y="5149276"/>
              <a:ext cx="3255987" cy="1088504"/>
              <a:chOff x="5508175" y="5117132"/>
              <a:chExt cx="3255987" cy="1088504"/>
            </a:xfrm>
          </p:grpSpPr>
          <p:sp>
            <p:nvSpPr>
              <p:cNvPr id="59" name="Rectangle 58"/>
              <p:cNvSpPr/>
              <p:nvPr/>
            </p:nvSpPr>
            <p:spPr>
              <a:xfrm>
                <a:off x="5507720" y="5116842"/>
                <a:ext cx="1152133" cy="1080166"/>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Rectangle 59"/>
              <p:cNvSpPr/>
              <p:nvPr/>
            </p:nvSpPr>
            <p:spPr>
              <a:xfrm>
                <a:off x="6659853" y="5116842"/>
                <a:ext cx="2088439" cy="1080166"/>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TextBox 60"/>
              <p:cNvSpPr txBox="1"/>
              <p:nvPr/>
            </p:nvSpPr>
            <p:spPr>
              <a:xfrm>
                <a:off x="6677309" y="5146979"/>
                <a:ext cx="2086853" cy="1057961"/>
              </a:xfrm>
              <a:prstGeom prst="rect">
                <a:avLst/>
              </a:prstGeom>
            </p:spPr>
            <p:txBody>
              <a:bodyPr>
                <a:normAutofit/>
              </a:bodyPr>
              <a:lstStyle/>
              <a:p>
                <a:pPr fontAlgn="auto">
                  <a:spcBef>
                    <a:spcPts val="0"/>
                  </a:spcBef>
                  <a:spcAft>
                    <a:spcPts val="0"/>
                  </a:spcAft>
                  <a:defRPr/>
                </a:pPr>
                <a:endParaRPr lang="fr-BE" sz="1000" dirty="0">
                  <a:solidFill>
                    <a:schemeClr val="bg1"/>
                  </a:solidFill>
                  <a:latin typeface="+mn-lt"/>
                  <a:cs typeface="+mn-cs"/>
                </a:endParaRPr>
              </a:p>
              <a:p>
                <a:pPr marL="177800" algn="ctr" fontAlgn="auto">
                  <a:spcBef>
                    <a:spcPts val="0"/>
                  </a:spcBef>
                  <a:spcAft>
                    <a:spcPts val="0"/>
                  </a:spcAft>
                  <a:defRPr/>
                </a:pPr>
                <a:r>
                  <a:rPr lang="fr-BE" dirty="0">
                    <a:solidFill>
                      <a:schemeClr val="bg1"/>
                    </a:solidFill>
                    <a:latin typeface="+mn-lt"/>
                  </a:rPr>
                  <a:t>Lettres de renvoi électroniques</a:t>
                </a:r>
                <a:endParaRPr lang="fr-BE" dirty="0">
                  <a:latin typeface="+mn-lt"/>
                  <a:cs typeface="+mn-cs"/>
                </a:endParaRPr>
              </a:p>
            </p:txBody>
          </p:sp>
        </p:grpSp>
        <p:grpSp>
          <p:nvGrpSpPr>
            <p:cNvPr id="11284" name="Group 101"/>
            <p:cNvGrpSpPr>
              <a:grpSpLocks/>
            </p:cNvGrpSpPr>
            <p:nvPr/>
          </p:nvGrpSpPr>
          <p:grpSpPr bwMode="auto">
            <a:xfrm>
              <a:off x="5389884" y="5107746"/>
              <a:ext cx="1186811" cy="1184852"/>
              <a:chOff x="5389884" y="5104775"/>
              <a:chExt cx="1241108" cy="1241108"/>
            </a:xfrm>
          </p:grpSpPr>
          <p:pic>
            <p:nvPicPr>
              <p:cNvPr id="11285" name="Picture 9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89884" y="5104775"/>
                <a:ext cx="1241108" cy="124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6" name="Picture 10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62196" y="5445224"/>
                <a:ext cx="174979" cy="17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0" name="Group 109"/>
          <p:cNvGrpSpPr>
            <a:grpSpLocks/>
          </p:cNvGrpSpPr>
          <p:nvPr/>
        </p:nvGrpSpPr>
        <p:grpSpPr bwMode="auto">
          <a:xfrm>
            <a:off x="6010275" y="3294063"/>
            <a:ext cx="2738438" cy="1119187"/>
            <a:chOff x="6010438" y="3294151"/>
            <a:chExt cx="2738025" cy="1118781"/>
          </a:xfrm>
        </p:grpSpPr>
        <p:grpSp>
          <p:nvGrpSpPr>
            <p:cNvPr id="11276" name="Group 40"/>
            <p:cNvGrpSpPr>
              <a:grpSpLocks/>
            </p:cNvGrpSpPr>
            <p:nvPr/>
          </p:nvGrpSpPr>
          <p:grpSpPr bwMode="auto">
            <a:xfrm>
              <a:off x="6010438" y="3294151"/>
              <a:ext cx="2738025" cy="1081997"/>
              <a:chOff x="5926858" y="3418319"/>
              <a:chExt cx="2658929" cy="1081997"/>
            </a:xfrm>
          </p:grpSpPr>
          <p:sp>
            <p:nvSpPr>
              <p:cNvPr id="55" name="Rectangle 54"/>
              <p:cNvSpPr/>
              <p:nvPr/>
            </p:nvSpPr>
            <p:spPr>
              <a:xfrm>
                <a:off x="5926858" y="3418319"/>
                <a:ext cx="1072820" cy="108069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Rectangle 55"/>
              <p:cNvSpPr/>
              <p:nvPr/>
            </p:nvSpPr>
            <p:spPr>
              <a:xfrm>
                <a:off x="6999678" y="3418319"/>
                <a:ext cx="1461255" cy="108069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TextBox 56"/>
              <p:cNvSpPr txBox="1"/>
              <p:nvPr/>
            </p:nvSpPr>
            <p:spPr>
              <a:xfrm>
                <a:off x="6907193" y="3419905"/>
                <a:ext cx="1678594" cy="1080695"/>
              </a:xfrm>
              <a:prstGeom prst="rect">
                <a:avLst/>
              </a:prstGeom>
            </p:spPr>
            <p:txBody>
              <a:bodyPr>
                <a:normAutofit/>
              </a:bodyPr>
              <a:lstStyle/>
              <a:p>
                <a:pPr fontAlgn="auto">
                  <a:spcBef>
                    <a:spcPts val="0"/>
                  </a:spcBef>
                  <a:spcAft>
                    <a:spcPts val="0"/>
                  </a:spcAft>
                  <a:defRPr/>
                </a:pPr>
                <a:endParaRPr lang="fr-BE" sz="1000" dirty="0">
                  <a:solidFill>
                    <a:schemeClr val="bg1"/>
                  </a:solidFill>
                  <a:latin typeface="+mn-lt"/>
                  <a:cs typeface="+mn-cs"/>
                </a:endParaRPr>
              </a:p>
              <a:p>
                <a:pPr algn="ctr" fontAlgn="auto">
                  <a:spcBef>
                    <a:spcPts val="0"/>
                  </a:spcBef>
                  <a:spcAft>
                    <a:spcPts val="0"/>
                  </a:spcAft>
                  <a:defRPr/>
                </a:pPr>
                <a:r>
                  <a:rPr lang="fr-BE" dirty="0">
                    <a:solidFill>
                      <a:schemeClr val="bg1"/>
                    </a:solidFill>
                    <a:latin typeface="+mn-lt"/>
                  </a:rPr>
                  <a:t>Prescriptions électroniques</a:t>
                </a:r>
                <a:endParaRPr lang="fr-BE" dirty="0">
                  <a:latin typeface="+mn-lt"/>
                  <a:cs typeface="+mn-cs"/>
                </a:endParaRPr>
              </a:p>
              <a:p>
                <a:pPr fontAlgn="auto">
                  <a:spcBef>
                    <a:spcPts val="0"/>
                  </a:spcBef>
                  <a:spcAft>
                    <a:spcPts val="0"/>
                  </a:spcAft>
                  <a:defRPr/>
                </a:pPr>
                <a:endParaRPr lang="fr-BE" dirty="0">
                  <a:solidFill>
                    <a:schemeClr val="tx1">
                      <a:lumMod val="95000"/>
                      <a:lumOff val="5000"/>
                    </a:schemeClr>
                  </a:solidFill>
                  <a:latin typeface="+mn-lt"/>
                  <a:cs typeface="+mn-cs"/>
                </a:endParaRPr>
              </a:p>
            </p:txBody>
          </p:sp>
        </p:grpSp>
        <p:grpSp>
          <p:nvGrpSpPr>
            <p:cNvPr id="11277" name="Group 102"/>
            <p:cNvGrpSpPr>
              <a:grpSpLocks/>
            </p:cNvGrpSpPr>
            <p:nvPr/>
          </p:nvGrpSpPr>
          <p:grpSpPr bwMode="auto">
            <a:xfrm>
              <a:off x="6036635" y="3332812"/>
              <a:ext cx="1080120" cy="1080120"/>
              <a:chOff x="5005213" y="3401807"/>
              <a:chExt cx="1080120" cy="1080120"/>
            </a:xfrm>
          </p:grpSpPr>
          <p:pic>
            <p:nvPicPr>
              <p:cNvPr id="11278" name="Picture 10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005213" y="3401807"/>
                <a:ext cx="10801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10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400944" y="3481442"/>
                <a:ext cx="270030" cy="27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up)">
                                      <p:cBhvr>
                                        <p:cTn id="11" dur="500"/>
                                        <p:tgtEl>
                                          <p:spTgt spid="1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wipe(up)">
                                      <p:cBhvr>
                                        <p:cTn id="16" dur="500"/>
                                        <p:tgtEl>
                                          <p:spTgt spid="10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wipe(up)">
                                      <p:cBhvr>
                                        <p:cTn id="21" dur="500"/>
                                        <p:tgtEl>
                                          <p:spTgt spid="10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wipe(up)">
                                      <p:cBhvr>
                                        <p:cTn id="26" dur="500"/>
                                        <p:tgtEl>
                                          <p:spTgt spid="1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wipe(up)">
                                      <p:cBhvr>
                                        <p:cTn id="31" dur="500"/>
                                        <p:tgtEl>
                                          <p:spTgt spid="1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up)">
                                      <p:cBhvr>
                                        <p:cTn id="3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BE" smtClean="0"/>
              <a:t>Use cases: planning</a:t>
            </a:r>
            <a:endParaRPr lang="fr-BE" dirty="0"/>
          </a:p>
        </p:txBody>
      </p:sp>
      <p:sp>
        <p:nvSpPr>
          <p:cNvPr id="77827" name="Content Placeholder 2"/>
          <p:cNvSpPr>
            <a:spLocks noGrp="1"/>
          </p:cNvSpPr>
          <p:nvPr>
            <p:ph idx="1"/>
          </p:nvPr>
        </p:nvSpPr>
        <p:spPr/>
        <p:txBody>
          <a:bodyPr/>
          <a:lstStyle/>
          <a:p>
            <a:r>
              <a:rPr lang="fr-BE" altLang="en-US" dirty="0" smtClean="0"/>
              <a:t>30/9 : deadline introduction projets pilotes &gt; </a:t>
            </a:r>
            <a:r>
              <a:rPr lang="fr-BE" dirty="0" smtClean="0"/>
              <a:t>97 propositions de projets pilotes ont été introduites</a:t>
            </a:r>
            <a:endParaRPr lang="fr-BE" altLang="en-US" dirty="0" smtClean="0"/>
          </a:p>
          <a:p>
            <a:r>
              <a:rPr lang="fr-BE" altLang="en-US" dirty="0" smtClean="0"/>
              <a:t>octobre 2016 : sélection par écrit (30 projets pilotes) + via </a:t>
            </a:r>
            <a:r>
              <a:rPr lang="fr-BE" altLang="en-US" dirty="0" err="1" smtClean="0"/>
              <a:t>pitching</a:t>
            </a:r>
            <a:r>
              <a:rPr lang="fr-BE" dirty="0" smtClean="0"/>
              <a:t> </a:t>
            </a:r>
          </a:p>
          <a:p>
            <a:r>
              <a:rPr lang="fr-BE" altLang="en-US" dirty="0" smtClean="0"/>
              <a:t>novembre 2016: phase de négociation, plan budgétaire, plan de projet, preuve</a:t>
            </a:r>
          </a:p>
          <a:p>
            <a:r>
              <a:rPr lang="fr-BE" altLang="en-US" dirty="0" smtClean="0"/>
              <a:t>décembre 2016: approbation des premiers projets</a:t>
            </a:r>
          </a:p>
          <a:p>
            <a:r>
              <a:rPr lang="fr-BE" altLang="en-US" dirty="0" smtClean="0"/>
              <a:t>Q1-Q2/2017 : projets pilotes étalés sur 6 mois</a:t>
            </a:r>
          </a:p>
          <a:p>
            <a:r>
              <a:rPr lang="fr-BE" altLang="en-US" dirty="0" smtClean="0"/>
              <a:t>Q3/2017 : évaluation, projection et adaptation</a:t>
            </a:r>
          </a:p>
          <a:p>
            <a:r>
              <a:rPr lang="fr-BE" altLang="en-US" dirty="0" smtClean="0"/>
              <a:t>Q4/2017 : fixation projets positivement évalués</a:t>
            </a:r>
          </a:p>
          <a:p>
            <a:endParaRPr lang="fr-BE" altLang="en-US" dirty="0" smtClean="0"/>
          </a:p>
        </p:txBody>
      </p:sp>
      <p:sp>
        <p:nvSpPr>
          <p:cNvPr id="4" name="Date Placeholder 3"/>
          <p:cNvSpPr>
            <a:spLocks noGrp="1"/>
          </p:cNvSpPr>
          <p:nvPr>
            <p:ph type="dt" sz="quarter" idx="10"/>
          </p:nvPr>
        </p:nvSpPr>
        <p:spPr/>
        <p:txBody>
          <a:bodyPr/>
          <a:lstStyle/>
          <a:p>
            <a:pPr fontAlgn="base">
              <a:spcBef>
                <a:spcPct val="0"/>
              </a:spcBef>
              <a:spcAft>
                <a:spcPct val="0"/>
              </a:spcAft>
              <a:defRPr/>
            </a:pPr>
            <a:r>
              <a:rPr lang="en-US" altLang="en-US" smtClean="0"/>
              <a:t>23/11/2016</a:t>
            </a:r>
            <a:endParaRPr lang="fr-BE" altLang="en-US" dirty="0"/>
          </a:p>
        </p:txBody>
      </p:sp>
      <p:sp>
        <p:nvSpPr>
          <p:cNvPr id="5" name="Slide Number Placeholder 4"/>
          <p:cNvSpPr>
            <a:spLocks noGrp="1"/>
          </p:cNvSpPr>
          <p:nvPr>
            <p:ph type="sldNum" sz="quarter" idx="12"/>
          </p:nvPr>
        </p:nvSpPr>
        <p:spPr/>
        <p:txBody>
          <a:bodyPr/>
          <a:lstStyle/>
          <a:p>
            <a:pPr>
              <a:defRPr/>
            </a:pPr>
            <a:fld id="{2933C048-36D4-4056-8D59-1282E1316DBE}" type="slidenum">
              <a:rPr lang="en-US" smtClean="0"/>
              <a:pPr>
                <a:defRPr/>
              </a:pPr>
              <a:t>70</a:t>
            </a:fld>
            <a:endParaRPr lang="fr-BE"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BE" smtClean="0"/>
              <a:t>Exemple: cardiovasculaire</a:t>
            </a:r>
            <a:endParaRPr lang="fr-BE" dirty="0"/>
          </a:p>
        </p:txBody>
      </p:sp>
      <p:sp>
        <p:nvSpPr>
          <p:cNvPr id="3" name="Date Placeholder 2"/>
          <p:cNvSpPr>
            <a:spLocks noGrp="1"/>
          </p:cNvSpPr>
          <p:nvPr>
            <p:ph type="dt" sz="quarter" idx="10"/>
          </p:nvPr>
        </p:nvSpPr>
        <p:spPr/>
        <p:txBody>
          <a:bodyPr/>
          <a:lstStyle/>
          <a:p>
            <a:pPr fontAlgn="base">
              <a:spcBef>
                <a:spcPct val="0"/>
              </a:spcBef>
              <a:spcAft>
                <a:spcPct val="0"/>
              </a:spcAft>
              <a:defRPr/>
            </a:pPr>
            <a:r>
              <a:rPr lang="en-US" altLang="en-US" smtClean="0"/>
              <a:t>23/11/2016</a:t>
            </a:r>
            <a:endParaRPr lang="fr-BE" altLang="en-US" dirty="0"/>
          </a:p>
        </p:txBody>
      </p:sp>
      <p:sp>
        <p:nvSpPr>
          <p:cNvPr id="4" name="Slide Number Placeholder 3"/>
          <p:cNvSpPr>
            <a:spLocks noGrp="1"/>
          </p:cNvSpPr>
          <p:nvPr>
            <p:ph type="sldNum" sz="quarter" idx="12"/>
          </p:nvPr>
        </p:nvSpPr>
        <p:spPr/>
        <p:txBody>
          <a:bodyPr/>
          <a:lstStyle/>
          <a:p>
            <a:pPr>
              <a:defRPr/>
            </a:pPr>
            <a:fld id="{6C5C487D-7C7B-4DE9-A9F9-363CDD31ECF5}" type="slidenum">
              <a:rPr lang="en-US" smtClean="0"/>
              <a:pPr>
                <a:defRPr/>
              </a:pPr>
              <a:t>71</a:t>
            </a:fld>
            <a:endParaRPr lang="fr-BE" dirty="0"/>
          </a:p>
        </p:txBody>
      </p:sp>
      <p:pic>
        <p:nvPicPr>
          <p:cNvPr id="78853" name="Picture 4">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0075" y="4094163"/>
            <a:ext cx="4114800"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Picture 5" descr="2016-02-04 11.12.2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6275" y="2266950"/>
            <a:ext cx="183515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62275" y="2185988"/>
            <a:ext cx="3581400"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629"/>
            <a:ext cx="8229600" cy="990600"/>
          </a:xfrm>
        </p:spPr>
        <p:txBody>
          <a:bodyPr>
            <a:normAutofit fontScale="90000"/>
          </a:bodyPr>
          <a:lstStyle/>
          <a:p>
            <a:pPr>
              <a:defRPr/>
            </a:pPr>
            <a:r>
              <a:rPr lang="fr-BE" dirty="0" smtClean="0"/>
              <a:t>Leviers utilisation rationnelle des TIC en termes de coûts</a:t>
            </a:r>
            <a:endParaRPr lang="fr-BE" dirty="0"/>
          </a:p>
        </p:txBody>
      </p:sp>
      <p:sp>
        <p:nvSpPr>
          <p:cNvPr id="79875" name="Content Placeholder 2"/>
          <p:cNvSpPr>
            <a:spLocks noGrp="1"/>
          </p:cNvSpPr>
          <p:nvPr>
            <p:ph idx="1"/>
          </p:nvPr>
        </p:nvSpPr>
        <p:spPr/>
        <p:txBody>
          <a:bodyPr/>
          <a:lstStyle/>
          <a:p>
            <a:pPr>
              <a:lnSpc>
                <a:spcPts val="2400"/>
              </a:lnSpc>
            </a:pPr>
            <a:endParaRPr lang="fr-BE" altLang="en-US" dirty="0" smtClean="0"/>
          </a:p>
          <a:p>
            <a:pPr>
              <a:lnSpc>
                <a:spcPts val="2400"/>
              </a:lnSpc>
            </a:pPr>
            <a:r>
              <a:rPr lang="fr-BE" altLang="en-US" dirty="0" smtClean="0"/>
              <a:t>Comprendre les coûts</a:t>
            </a:r>
          </a:p>
          <a:p>
            <a:pPr>
              <a:lnSpc>
                <a:spcPts val="2400"/>
              </a:lnSpc>
            </a:pPr>
            <a:endParaRPr lang="fr-BE" altLang="en-US" dirty="0" smtClean="0"/>
          </a:p>
          <a:p>
            <a:pPr>
              <a:lnSpc>
                <a:spcPts val="2400"/>
              </a:lnSpc>
            </a:pPr>
            <a:r>
              <a:rPr lang="fr-BE" altLang="en-US" dirty="0" smtClean="0"/>
              <a:t>Comprendre les inducteurs de coûts</a:t>
            </a:r>
          </a:p>
          <a:p>
            <a:pPr>
              <a:lnSpc>
                <a:spcPts val="2400"/>
              </a:lnSpc>
            </a:pPr>
            <a:endParaRPr lang="fr-BE" altLang="en-US" dirty="0" smtClean="0"/>
          </a:p>
          <a:p>
            <a:pPr>
              <a:lnSpc>
                <a:spcPts val="2400"/>
              </a:lnSpc>
            </a:pPr>
            <a:r>
              <a:rPr lang="fr-BE" altLang="en-US" dirty="0" smtClean="0"/>
              <a:t>Comprendre les besoins</a:t>
            </a:r>
          </a:p>
          <a:p>
            <a:pPr>
              <a:lnSpc>
                <a:spcPts val="2400"/>
              </a:lnSpc>
            </a:pPr>
            <a:endParaRPr lang="fr-BE" altLang="en-US" dirty="0" smtClean="0"/>
          </a:p>
          <a:p>
            <a:pPr>
              <a:lnSpc>
                <a:spcPts val="2400"/>
              </a:lnSpc>
            </a:pPr>
            <a:r>
              <a:rPr lang="fr-BE" altLang="en-US" dirty="0" smtClean="0"/>
              <a:t>Comprendre les clés de succès</a:t>
            </a:r>
          </a:p>
          <a:p>
            <a:pPr>
              <a:lnSpc>
                <a:spcPts val="2400"/>
              </a:lnSpc>
            </a:pPr>
            <a:endParaRPr lang="fr-BE" altLang="en-US" dirty="0" smtClean="0"/>
          </a:p>
          <a:p>
            <a:pPr>
              <a:lnSpc>
                <a:spcPts val="2400"/>
              </a:lnSpc>
            </a:pPr>
            <a:r>
              <a:rPr lang="fr-BE" altLang="en-US" dirty="0" smtClean="0"/>
              <a:t>Et quid</a:t>
            </a:r>
          </a:p>
          <a:p>
            <a:pPr lvl="1">
              <a:lnSpc>
                <a:spcPts val="2400"/>
              </a:lnSpc>
            </a:pPr>
            <a:r>
              <a:rPr lang="fr-BE" altLang="en-US" dirty="0" smtClean="0"/>
              <a:t>du return on </a:t>
            </a:r>
            <a:r>
              <a:rPr lang="fr-BE" altLang="en-US" dirty="0" err="1" smtClean="0"/>
              <a:t>investment</a:t>
            </a:r>
            <a:r>
              <a:rPr lang="fr-BE" altLang="en-US" dirty="0" smtClean="0"/>
              <a:t> (ROI)?</a:t>
            </a:r>
          </a:p>
          <a:p>
            <a:pPr lvl="1">
              <a:lnSpc>
                <a:spcPts val="2400"/>
              </a:lnSpc>
            </a:pPr>
            <a:r>
              <a:rPr lang="fr-BE" altLang="en-US" dirty="0" smtClean="0"/>
              <a:t>du cloud?</a:t>
            </a:r>
          </a:p>
        </p:txBody>
      </p:sp>
      <p:sp>
        <p:nvSpPr>
          <p:cNvPr id="4" name="Date Placeholder 3"/>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33F14525-6FD8-43E4-B9DC-81FE8FE7730A}" type="slidenum">
              <a:rPr lang="en-US" smtClean="0"/>
              <a:pPr>
                <a:defRPr/>
              </a:pPr>
              <a:t>72</a:t>
            </a:fld>
            <a:endParaRPr lang="fr-BE"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BE" dirty="0" smtClean="0"/>
              <a:t>Comprendre les coûts</a:t>
            </a:r>
            <a:endParaRPr lang="fr-BE" dirty="0"/>
          </a:p>
        </p:txBody>
      </p:sp>
      <p:sp>
        <p:nvSpPr>
          <p:cNvPr id="80899" name="Content Placeholder 2"/>
          <p:cNvSpPr>
            <a:spLocks noGrp="1"/>
          </p:cNvSpPr>
          <p:nvPr>
            <p:ph idx="1"/>
          </p:nvPr>
        </p:nvSpPr>
        <p:spPr/>
        <p:txBody>
          <a:bodyPr/>
          <a:lstStyle/>
          <a:p>
            <a:pPr>
              <a:lnSpc>
                <a:spcPts val="2400"/>
              </a:lnSpc>
            </a:pPr>
            <a:r>
              <a:rPr lang="fr-BE" altLang="en-US" dirty="0" smtClean="0"/>
              <a:t>Concept du total </a:t>
            </a:r>
            <a:r>
              <a:rPr lang="fr-BE" altLang="en-US" dirty="0" err="1" smtClean="0"/>
              <a:t>cost</a:t>
            </a:r>
            <a:r>
              <a:rPr lang="fr-BE" altLang="en-US" dirty="0" smtClean="0"/>
              <a:t> of </a:t>
            </a:r>
            <a:r>
              <a:rPr lang="fr-BE" altLang="en-US" dirty="0" err="1" smtClean="0"/>
              <a:t>ownership</a:t>
            </a:r>
            <a:r>
              <a:rPr lang="fr-BE" altLang="en-US" dirty="0" smtClean="0"/>
              <a:t> (TCO)</a:t>
            </a:r>
          </a:p>
          <a:p>
            <a:pPr lvl="1">
              <a:lnSpc>
                <a:spcPts val="2400"/>
              </a:lnSpc>
            </a:pPr>
            <a:r>
              <a:rPr lang="fr-BE" altLang="en-US" dirty="0" smtClean="0"/>
              <a:t>en moyenne, le coût de lancement d'une application business s'élève à 8% du coût pour une durée de vie sur 15 ans </a:t>
            </a:r>
          </a:p>
          <a:p>
            <a:pPr lvl="2">
              <a:lnSpc>
                <a:spcPts val="2400"/>
              </a:lnSpc>
            </a:pPr>
            <a:r>
              <a:rPr lang="fr-BE" altLang="en-US" dirty="0" smtClean="0"/>
              <a:t>intégration dans l'environnement propre</a:t>
            </a:r>
          </a:p>
          <a:p>
            <a:pPr lvl="2">
              <a:lnSpc>
                <a:spcPts val="2400"/>
              </a:lnSpc>
            </a:pPr>
            <a:r>
              <a:rPr lang="fr-BE" altLang="en-US" dirty="0" smtClean="0"/>
              <a:t>maintenance corrective</a:t>
            </a:r>
          </a:p>
          <a:p>
            <a:pPr lvl="2">
              <a:lnSpc>
                <a:spcPts val="2400"/>
              </a:lnSpc>
            </a:pPr>
            <a:r>
              <a:rPr lang="fr-BE" altLang="en-US" dirty="0" smtClean="0"/>
              <a:t>maintenance évolutive</a:t>
            </a:r>
          </a:p>
          <a:p>
            <a:pPr lvl="2">
              <a:lnSpc>
                <a:spcPts val="2400"/>
              </a:lnSpc>
            </a:pPr>
            <a:r>
              <a:rPr lang="fr-BE" altLang="en-US" dirty="0" smtClean="0"/>
              <a:t>exploitation</a:t>
            </a:r>
          </a:p>
          <a:p>
            <a:pPr lvl="2">
              <a:lnSpc>
                <a:spcPts val="2400"/>
              </a:lnSpc>
            </a:pPr>
            <a:r>
              <a:rPr lang="fr-BE" altLang="en-US" dirty="0" smtClean="0"/>
              <a:t>nouvelles major releases à des intervalles réguliers</a:t>
            </a:r>
          </a:p>
          <a:p>
            <a:pPr lvl="2">
              <a:lnSpc>
                <a:spcPts val="2400"/>
              </a:lnSpc>
            </a:pPr>
            <a:r>
              <a:rPr lang="fr-BE" altLang="en-US" dirty="0" smtClean="0"/>
              <a:t>nouveaux modules</a:t>
            </a:r>
          </a:p>
          <a:p>
            <a:pPr lvl="2">
              <a:lnSpc>
                <a:spcPts val="2400"/>
              </a:lnSpc>
            </a:pPr>
            <a:r>
              <a:rPr lang="fr-BE" altLang="en-US" dirty="0" smtClean="0"/>
              <a:t>travail sur mesure</a:t>
            </a:r>
          </a:p>
          <a:p>
            <a:pPr lvl="2">
              <a:lnSpc>
                <a:spcPts val="2400"/>
              </a:lnSpc>
            </a:pPr>
            <a:r>
              <a:rPr lang="fr-BE" altLang="en-US" dirty="0" smtClean="0"/>
              <a:t>formation</a:t>
            </a:r>
          </a:p>
          <a:p>
            <a:pPr lvl="2">
              <a:lnSpc>
                <a:spcPts val="2400"/>
              </a:lnSpc>
            </a:pPr>
            <a:r>
              <a:rPr lang="fr-BE" altLang="en-US" dirty="0" smtClean="0"/>
              <a:t>help desk</a:t>
            </a:r>
          </a:p>
          <a:p>
            <a:pPr lvl="1">
              <a:lnSpc>
                <a:spcPts val="2400"/>
              </a:lnSpc>
            </a:pPr>
            <a:r>
              <a:rPr lang="fr-BE" altLang="en-US" dirty="0" smtClean="0"/>
              <a:t>nécessité de bien comprendre les inducteurs de coûts</a:t>
            </a:r>
          </a:p>
        </p:txBody>
      </p:sp>
      <p:sp>
        <p:nvSpPr>
          <p:cNvPr id="4" name="Date Placeholder 3"/>
          <p:cNvSpPr>
            <a:spLocks noGrp="1"/>
          </p:cNvSpPr>
          <p:nvPr>
            <p:ph type="dt" sz="quarter" idx="10"/>
          </p:nvPr>
        </p:nvSpPr>
        <p:spPr/>
        <p:txBody>
          <a:bodyPr/>
          <a:lstStyle/>
          <a:p>
            <a:pPr>
              <a:defRPr/>
            </a:pPr>
            <a:r>
              <a:rPr lang="en-US" altLang="en-US" smtClean="0">
                <a:solidFill>
                  <a:schemeClr val="bg1"/>
                </a:solidFill>
              </a:rPr>
              <a:t>23/11/2016</a:t>
            </a:r>
            <a:endParaRPr lang="fr-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6B3E2893-0F52-458E-BD65-E3BFCBD1A87A}" type="slidenum">
              <a:rPr lang="en-US" smtClean="0"/>
              <a:pPr>
                <a:defRPr/>
              </a:pPr>
              <a:t>73</a:t>
            </a:fld>
            <a:endParaRPr lang="fr-BE"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BE" smtClean="0"/>
              <a:t>Comprendre les inducteurs de coûts</a:t>
            </a:r>
            <a:endParaRPr lang="fr-BE" dirty="0"/>
          </a:p>
        </p:txBody>
      </p:sp>
      <p:sp>
        <p:nvSpPr>
          <p:cNvPr id="81923" name="Content Placeholder 2"/>
          <p:cNvSpPr>
            <a:spLocks noGrp="1"/>
          </p:cNvSpPr>
          <p:nvPr>
            <p:ph idx="1"/>
          </p:nvPr>
        </p:nvSpPr>
        <p:spPr/>
        <p:txBody>
          <a:bodyPr/>
          <a:lstStyle/>
          <a:p>
            <a:r>
              <a:rPr lang="fr-BE" altLang="en-US" dirty="0" smtClean="0"/>
              <a:t>Projet de maintenabilité</a:t>
            </a:r>
          </a:p>
          <a:p>
            <a:pPr lvl="1"/>
            <a:r>
              <a:rPr lang="fr-BE" altLang="en-US" dirty="0" smtClean="0"/>
              <a:t>standardiser lors de l'écriture du code, pour la documentation, le release management</a:t>
            </a:r>
          </a:p>
          <a:p>
            <a:pPr lvl="1"/>
            <a:r>
              <a:rPr lang="fr-BE" altLang="en-US" dirty="0" smtClean="0"/>
              <a:t>architecture orientée services</a:t>
            </a:r>
          </a:p>
          <a:p>
            <a:pPr lvl="1"/>
            <a:endParaRPr lang="fr-BE" altLang="en-US" dirty="0" smtClean="0"/>
          </a:p>
          <a:p>
            <a:r>
              <a:rPr lang="fr-BE" altLang="en-US" dirty="0" smtClean="0"/>
              <a:t>En cas d'achat de logiciels</a:t>
            </a:r>
          </a:p>
          <a:p>
            <a:pPr lvl="1"/>
            <a:r>
              <a:rPr lang="fr-BE" altLang="en-US" dirty="0" smtClean="0"/>
              <a:t>customisez le moins possible</a:t>
            </a:r>
          </a:p>
          <a:p>
            <a:pPr lvl="1"/>
            <a:r>
              <a:rPr lang="fr-BE" altLang="en-US" dirty="0" smtClean="0"/>
              <a:t>une bonne architecture réduit les coûts de &gt; 50 % =&gt; intégrer ceci dans les exigences</a:t>
            </a:r>
          </a:p>
          <a:p>
            <a:endParaRPr lang="fr-BE" altLang="en-US" dirty="0" smtClean="0"/>
          </a:p>
        </p:txBody>
      </p:sp>
      <p:sp>
        <p:nvSpPr>
          <p:cNvPr id="4" name="Date Placeholder 3"/>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B4C45065-AD7A-4D73-B74F-43FF5062A4C0}" type="slidenum">
              <a:rPr lang="en-US" smtClean="0"/>
              <a:pPr>
                <a:defRPr/>
              </a:pPr>
              <a:t>74</a:t>
            </a:fld>
            <a:endParaRPr lang="fr-BE"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BE" smtClean="0"/>
              <a:t>Comprendre les inducteurs de coûts</a:t>
            </a:r>
            <a:endParaRPr lang="fr-BE" dirty="0"/>
          </a:p>
        </p:txBody>
      </p:sp>
      <p:sp>
        <p:nvSpPr>
          <p:cNvPr id="81923" name="Content Placeholder 2"/>
          <p:cNvSpPr>
            <a:spLocks noGrp="1"/>
          </p:cNvSpPr>
          <p:nvPr>
            <p:ph idx="1"/>
          </p:nvPr>
        </p:nvSpPr>
        <p:spPr/>
        <p:txBody>
          <a:bodyPr/>
          <a:lstStyle/>
          <a:p>
            <a:r>
              <a:rPr lang="fr-BE" altLang="en-US" dirty="0" smtClean="0"/>
              <a:t>Limitez le nombre de modifications</a:t>
            </a:r>
          </a:p>
          <a:p>
            <a:pPr lvl="1"/>
            <a:r>
              <a:rPr lang="fr-BE" altLang="en-US" dirty="0" smtClean="0"/>
              <a:t>un grand nombre de modifications multiplie les coûts par un facteur variant de 2 à 3</a:t>
            </a:r>
          </a:p>
          <a:p>
            <a:pPr lvl="1"/>
            <a:endParaRPr lang="fr-BE" altLang="en-US" dirty="0" smtClean="0"/>
          </a:p>
          <a:p>
            <a:r>
              <a:rPr lang="fr-BE" altLang="en-US" dirty="0" smtClean="0"/>
              <a:t>Conclusion: bonne architecture, peu de customisation et parcimonie en ce qui concerne les modifications diminuent le coût par un facteur 6 </a:t>
            </a:r>
          </a:p>
          <a:p>
            <a:endParaRPr lang="fr-BE" altLang="en-US" dirty="0" smtClean="0"/>
          </a:p>
        </p:txBody>
      </p:sp>
      <p:sp>
        <p:nvSpPr>
          <p:cNvPr id="4" name="Date Placeholder 3"/>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B4C45065-AD7A-4D73-B74F-43FF5062A4C0}" type="slidenum">
              <a:rPr lang="en-US" smtClean="0"/>
              <a:pPr>
                <a:defRPr/>
              </a:pPr>
              <a:t>75</a:t>
            </a:fld>
            <a:endParaRPr lang="fr-BE" dirty="0"/>
          </a:p>
        </p:txBody>
      </p:sp>
    </p:spTree>
    <p:extLst>
      <p:ext uri="{BB962C8B-B14F-4D97-AF65-F5344CB8AC3E}">
        <p14:creationId xmlns:p14="http://schemas.microsoft.com/office/powerpoint/2010/main" val="23571185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BE" smtClean="0"/>
              <a:t>Comprendre les besoins</a:t>
            </a:r>
            <a:endParaRPr lang="fr-BE" dirty="0"/>
          </a:p>
        </p:txBody>
      </p:sp>
      <p:sp>
        <p:nvSpPr>
          <p:cNvPr id="4" name="Date Placeholder 3"/>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85FCA6DD-799B-413F-82E1-FC63397E7E9A}" type="slidenum">
              <a:rPr lang="en-US" smtClean="0"/>
              <a:pPr>
                <a:defRPr/>
              </a:pPr>
              <a:t>76</a:t>
            </a:fld>
            <a:endParaRPr lang="fr-BE" dirty="0"/>
          </a:p>
        </p:txBody>
      </p:sp>
      <p:pic>
        <p:nvPicPr>
          <p:cNvPr id="8294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557338"/>
            <a:ext cx="8207375"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BE" smtClean="0"/>
              <a:t>Comprendre les besoins</a:t>
            </a:r>
            <a:endParaRPr lang="fr-BE" dirty="0"/>
          </a:p>
        </p:txBody>
      </p:sp>
      <p:sp>
        <p:nvSpPr>
          <p:cNvPr id="83971" name="Content Placeholder 2"/>
          <p:cNvSpPr>
            <a:spLocks noGrp="1"/>
          </p:cNvSpPr>
          <p:nvPr>
            <p:ph idx="1"/>
          </p:nvPr>
        </p:nvSpPr>
        <p:spPr/>
        <p:txBody>
          <a:bodyPr/>
          <a:lstStyle/>
          <a:p>
            <a:r>
              <a:rPr lang="fr-BE" altLang="en-US" smtClean="0"/>
              <a:t>Il n'y a pas de projets TIC, seuls des projets business</a:t>
            </a:r>
          </a:p>
          <a:p>
            <a:endParaRPr lang="fr-BE" altLang="en-US" smtClean="0"/>
          </a:p>
          <a:p>
            <a:r>
              <a:rPr lang="fr-BE" altLang="en-US" smtClean="0"/>
              <a:t>En cas d'achat de logiciels, payez uniquement pour les modules utilisés (parfois jusqu'à 90% de fonctions non utilisées)</a:t>
            </a:r>
          </a:p>
          <a:p>
            <a:endParaRPr lang="fr-BE" altLang="en-US" smtClean="0"/>
          </a:p>
          <a:p>
            <a:r>
              <a:rPr lang="fr-BE" altLang="en-US" smtClean="0"/>
              <a:t>Pas de big bang, mais développement incrémental et implémentation (développement souple)</a:t>
            </a:r>
          </a:p>
          <a:p>
            <a:pPr lvl="1"/>
            <a:r>
              <a:rPr lang="fr-BE" altLang="en-US" smtClean="0"/>
              <a:t>développez une petite partie</a:t>
            </a:r>
          </a:p>
          <a:p>
            <a:pPr lvl="1"/>
            <a:r>
              <a:rPr lang="fr-BE" altLang="en-US" smtClean="0"/>
              <a:t>implémentez</a:t>
            </a:r>
          </a:p>
          <a:p>
            <a:pPr lvl="1"/>
            <a:r>
              <a:rPr lang="fr-BE" altLang="en-US" smtClean="0"/>
              <a:t>évaluez et rectifiez</a:t>
            </a:r>
          </a:p>
          <a:p>
            <a:pPr lvl="1"/>
            <a:r>
              <a:rPr lang="fr-BE" altLang="en-US" smtClean="0"/>
              <a:t>continuez à répéter ceci (approche souple)</a:t>
            </a:r>
          </a:p>
          <a:p>
            <a:endParaRPr lang="fr-BE" altLang="en-US" smtClean="0"/>
          </a:p>
          <a:p>
            <a:endParaRPr lang="fr-BE" altLang="en-US" smtClean="0"/>
          </a:p>
          <a:p>
            <a:endParaRPr lang="fr-BE" altLang="en-US" smtClean="0"/>
          </a:p>
        </p:txBody>
      </p:sp>
      <p:sp>
        <p:nvSpPr>
          <p:cNvPr id="4" name="Date Placeholder 3"/>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EEABEEB9-4376-4479-AA90-0B005D72A695}" type="slidenum">
              <a:rPr lang="en-US" smtClean="0"/>
              <a:pPr>
                <a:defRPr/>
              </a:pPr>
              <a:t>77</a:t>
            </a:fld>
            <a:endParaRPr lang="fr-BE"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Comprendre les clés de succès</a:t>
            </a:r>
            <a:endParaRPr lang="fr-BE" dirty="0"/>
          </a:p>
        </p:txBody>
      </p:sp>
      <p:sp>
        <p:nvSpPr>
          <p:cNvPr id="84995" name="Content Placeholder 2"/>
          <p:cNvSpPr>
            <a:spLocks noGrp="1"/>
          </p:cNvSpPr>
          <p:nvPr>
            <p:ph idx="1"/>
          </p:nvPr>
        </p:nvSpPr>
        <p:spPr/>
        <p:txBody>
          <a:bodyPr/>
          <a:lstStyle/>
          <a:p>
            <a:endParaRPr lang="fr-BE" altLang="en-US" dirty="0" smtClean="0"/>
          </a:p>
          <a:p>
            <a:r>
              <a:rPr lang="fr-BE" altLang="en-US" dirty="0" smtClean="0"/>
              <a:t>Veillez à un </a:t>
            </a:r>
            <a:r>
              <a:rPr lang="fr-BE" altLang="en-US" dirty="0" err="1" smtClean="0"/>
              <a:t>buy</a:t>
            </a:r>
            <a:r>
              <a:rPr lang="fr-BE" altLang="en-US" dirty="0" smtClean="0"/>
              <a:t>-in des prestataires de soins</a:t>
            </a:r>
          </a:p>
          <a:p>
            <a:pPr lvl="1"/>
            <a:r>
              <a:rPr lang="fr-BE" altLang="en-US" dirty="0" smtClean="0"/>
              <a:t>au sein de l'hôpital</a:t>
            </a:r>
          </a:p>
          <a:p>
            <a:pPr lvl="1"/>
            <a:r>
              <a:rPr lang="fr-BE" altLang="en-US" dirty="0" smtClean="0"/>
              <a:t>en dehors de l'hôpital</a:t>
            </a:r>
          </a:p>
          <a:p>
            <a:endParaRPr lang="fr-BE" altLang="en-US" dirty="0" smtClean="0"/>
          </a:p>
          <a:p>
            <a:r>
              <a:rPr lang="fr-BE" altLang="en-US" dirty="0" smtClean="0"/>
              <a:t>Accent sur les processus cliniques</a:t>
            </a:r>
          </a:p>
          <a:p>
            <a:endParaRPr lang="fr-BE" altLang="en-US" dirty="0" smtClean="0"/>
          </a:p>
          <a:p>
            <a:r>
              <a:rPr lang="fr-BE" altLang="en-US" dirty="0" smtClean="0"/>
              <a:t>Prévoyez une formation et un soutien suffisants</a:t>
            </a:r>
          </a:p>
        </p:txBody>
      </p:sp>
      <p:sp>
        <p:nvSpPr>
          <p:cNvPr id="4" name="Date Placeholder 3"/>
          <p:cNvSpPr>
            <a:spLocks noGrp="1"/>
          </p:cNvSpPr>
          <p:nvPr>
            <p:ph type="dt" sz="quarter" idx="10"/>
          </p:nvPr>
        </p:nvSpPr>
        <p:spPr/>
        <p:txBody>
          <a:bodyPr/>
          <a:lstStyle/>
          <a:p>
            <a:r>
              <a:rPr lang="en-US" altLang="en-US" smtClean="0"/>
              <a:t>23/11/2016</a:t>
            </a:r>
            <a:endParaRPr lang="fr-BE" altLang="en-US" dirty="0"/>
          </a:p>
        </p:txBody>
      </p:sp>
      <p:sp>
        <p:nvSpPr>
          <p:cNvPr id="5" name="Slide Number Placeholder 4"/>
          <p:cNvSpPr>
            <a:spLocks noGrp="1"/>
          </p:cNvSpPr>
          <p:nvPr>
            <p:ph type="sldNum" sz="quarter" idx="12"/>
          </p:nvPr>
        </p:nvSpPr>
        <p:spPr/>
        <p:txBody>
          <a:bodyPr/>
          <a:lstStyle/>
          <a:p>
            <a:fld id="{7B195DC8-73D0-417B-AE02-E6C044219481}" type="slidenum">
              <a:rPr lang="en-US" smtClean="0"/>
              <a:pPr/>
              <a:t>78</a:t>
            </a:fld>
            <a:endParaRPr lang="fr-BE"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BE" smtClean="0"/>
              <a:t>Comprendre les clés de succès</a:t>
            </a:r>
            <a:endParaRPr lang="fr-BE" dirty="0"/>
          </a:p>
        </p:txBody>
      </p:sp>
      <p:sp>
        <p:nvSpPr>
          <p:cNvPr id="86019" name="Content Placeholder 2"/>
          <p:cNvSpPr>
            <a:spLocks noGrp="1"/>
          </p:cNvSpPr>
          <p:nvPr>
            <p:ph idx="1"/>
          </p:nvPr>
        </p:nvSpPr>
        <p:spPr>
          <a:xfrm>
            <a:off x="457200" y="1600200"/>
            <a:ext cx="8526463" cy="4876800"/>
          </a:xfrm>
        </p:spPr>
        <p:txBody>
          <a:bodyPr/>
          <a:lstStyle/>
          <a:p>
            <a:pPr>
              <a:lnSpc>
                <a:spcPts val="2400"/>
              </a:lnSpc>
            </a:pPr>
            <a:r>
              <a:rPr lang="fr-BE" altLang="en-US" dirty="0" smtClean="0"/>
              <a:t>Collaborez avec d'autres hôpitaux et prestataires de soins</a:t>
            </a:r>
          </a:p>
          <a:p>
            <a:pPr lvl="1">
              <a:lnSpc>
                <a:spcPts val="2400"/>
              </a:lnSpc>
            </a:pPr>
            <a:r>
              <a:rPr lang="fr-BE" altLang="en-US" dirty="0" smtClean="0"/>
              <a:t>bonne structure de gouvernance</a:t>
            </a:r>
          </a:p>
          <a:p>
            <a:pPr lvl="1">
              <a:lnSpc>
                <a:spcPts val="2400"/>
              </a:lnSpc>
            </a:pPr>
            <a:r>
              <a:rPr lang="fr-BE" altLang="en-US" dirty="0" smtClean="0"/>
              <a:t>bonne gestion des attentes: avantages d'échelle requièrent une standardisation =&gt; évitez des matières trop spécifiques</a:t>
            </a:r>
          </a:p>
          <a:p>
            <a:pPr lvl="1">
              <a:lnSpc>
                <a:spcPts val="2400"/>
              </a:lnSpc>
            </a:pPr>
            <a:r>
              <a:rPr lang="fr-BE" altLang="en-US" dirty="0" smtClean="0"/>
              <a:t>déléguez la définition des processus à un seul comité directeur et rendez vos processus personnels conformes à ces derniers</a:t>
            </a:r>
          </a:p>
          <a:p>
            <a:pPr>
              <a:lnSpc>
                <a:spcPts val="2400"/>
              </a:lnSpc>
            </a:pPr>
            <a:endParaRPr lang="fr-BE" altLang="en-US" dirty="0" smtClean="0"/>
          </a:p>
          <a:p>
            <a:pPr>
              <a:lnSpc>
                <a:spcPts val="2400"/>
              </a:lnSpc>
            </a:pPr>
            <a:r>
              <a:rPr lang="fr-BE" altLang="en-US" dirty="0" smtClean="0"/>
              <a:t>Alignez la compétence de décision et la responsabilité financière: facturez les coûts à l’auteur</a:t>
            </a:r>
          </a:p>
          <a:p>
            <a:pPr lvl="1">
              <a:lnSpc>
                <a:spcPts val="2400"/>
              </a:lnSpc>
            </a:pPr>
            <a:r>
              <a:rPr lang="fr-BE" altLang="en-US" dirty="0" smtClean="0"/>
              <a:t>modérez la demande</a:t>
            </a:r>
          </a:p>
          <a:p>
            <a:pPr lvl="1">
              <a:lnSpc>
                <a:spcPts val="2400"/>
              </a:lnSpc>
            </a:pPr>
            <a:r>
              <a:rPr lang="fr-BE" altLang="en-US" dirty="0" smtClean="0"/>
              <a:t>limitez les modifications</a:t>
            </a:r>
          </a:p>
          <a:p>
            <a:pPr lvl="1">
              <a:lnSpc>
                <a:spcPts val="2400"/>
              </a:lnSpc>
            </a:pPr>
            <a:r>
              <a:rPr lang="fr-BE" altLang="en-US" dirty="0" smtClean="0"/>
              <a:t>veillez à ce que les bonnes personnes aient une bonne intelligence des coûts des TIC et de ce qu'elle entraîne</a:t>
            </a:r>
          </a:p>
          <a:p>
            <a:endParaRPr lang="fr-BE" altLang="en-US" dirty="0" smtClean="0"/>
          </a:p>
        </p:txBody>
      </p:sp>
      <p:sp>
        <p:nvSpPr>
          <p:cNvPr id="4" name="Date Placeholder 3"/>
          <p:cNvSpPr>
            <a:spLocks noGrp="1"/>
          </p:cNvSpPr>
          <p:nvPr>
            <p:ph type="dt" sz="quarter" idx="10"/>
          </p:nvPr>
        </p:nvSpPr>
        <p:spPr/>
        <p:txBody>
          <a:bodyPr/>
          <a:lstStyle/>
          <a:p>
            <a:pPr>
              <a:defRPr/>
            </a:pPr>
            <a:r>
              <a:rPr lang="en-US" altLang="en-US" smtClean="0">
                <a:solidFill>
                  <a:schemeClr val="bg1"/>
                </a:solidFill>
              </a:rPr>
              <a:t>23/11/2016</a:t>
            </a:r>
            <a:endParaRPr lang="fr-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17781731-50AE-4C66-97DA-9309CF49B38E}" type="slidenum">
              <a:rPr lang="en-US" smtClean="0"/>
              <a:pPr>
                <a:defRPr/>
              </a:pPr>
              <a:t>79</a:t>
            </a:fld>
            <a:endParaRPr lang="fr-B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3125788" y="2524125"/>
            <a:ext cx="2959100" cy="2776538"/>
            <a:chOff x="3078646" y="2523164"/>
            <a:chExt cx="2958799" cy="2776730"/>
          </a:xfrm>
        </p:grpSpPr>
        <p:sp>
          <p:nvSpPr>
            <p:cNvPr id="22" name="Flowchart: Connector 21"/>
            <p:cNvSpPr/>
            <p:nvPr/>
          </p:nvSpPr>
          <p:spPr>
            <a:xfrm>
              <a:off x="3204045" y="2523164"/>
              <a:ext cx="2657205" cy="2657659"/>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 name="Straight Connector 23"/>
            <p:cNvCxnSpPr/>
            <p:nvPr/>
          </p:nvCxnSpPr>
          <p:spPr>
            <a:xfrm>
              <a:off x="3564372" y="2548566"/>
              <a:ext cx="617474" cy="728713"/>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51705" y="2613658"/>
              <a:ext cx="582553" cy="663621"/>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65996" y="4164753"/>
              <a:ext cx="871449" cy="198452"/>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18362" y="4533078"/>
              <a:ext cx="0" cy="76681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078646" y="4177453"/>
              <a:ext cx="803193" cy="15399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331"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732318" y="448492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798838" y="4498483"/>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373454" y="3766142"/>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315897" y="2602852"/>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5"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64307" y="3124036"/>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6"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256564" y="3386537"/>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lowchart: Connector 20"/>
            <p:cNvSpPr/>
            <p:nvPr/>
          </p:nvSpPr>
          <p:spPr>
            <a:xfrm>
              <a:off x="3756439" y="3085178"/>
              <a:ext cx="1552417" cy="14828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b="1" dirty="0">
                  <a:solidFill>
                    <a:schemeClr val="bg1"/>
                  </a:solidFill>
                </a:rPr>
                <a:t>Avantages en fin de consultation</a:t>
              </a:r>
            </a:p>
          </p:txBody>
        </p:sp>
      </p:grpSp>
      <p:sp>
        <p:nvSpPr>
          <p:cNvPr id="3" name="Title 2"/>
          <p:cNvSpPr>
            <a:spLocks noGrp="1"/>
          </p:cNvSpPr>
          <p:nvPr>
            <p:ph type="title"/>
          </p:nvPr>
        </p:nvSpPr>
        <p:spPr/>
        <p:txBody>
          <a:bodyPr>
            <a:normAutofit/>
          </a:bodyPr>
          <a:lstStyle/>
          <a:p>
            <a:pPr eaLnBrk="1" fontAlgn="auto" hangingPunct="1">
              <a:spcAft>
                <a:spcPts val="0"/>
              </a:spcAft>
              <a:defRPr/>
            </a:pPr>
            <a:r>
              <a:rPr lang="fr-BE" sz="3600" dirty="0" smtClean="0"/>
              <a:t>L’</a:t>
            </a:r>
            <a:r>
              <a:rPr lang="fr-BE" sz="3600" dirty="0" err="1" smtClean="0"/>
              <a:t>eSanté</a:t>
            </a:r>
            <a:r>
              <a:rPr lang="fr-BE" sz="3600" dirty="0" smtClean="0"/>
              <a:t>, en pratique</a:t>
            </a:r>
            <a:endParaRPr lang="fr-BE" sz="3600" dirty="0"/>
          </a:p>
        </p:txBody>
      </p:sp>
      <p:sp>
        <p:nvSpPr>
          <p:cNvPr id="11268"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11269" name="Slide Number Placeholder 1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DC860BF6-6878-4A6F-BD3B-23A42F8C1040}" type="slidenum">
              <a:rPr lang="en-US" altLang="en-US" smtClean="0">
                <a:solidFill>
                  <a:srgbClr val="FFFFFF"/>
                </a:solidFill>
              </a:rPr>
              <a:pPr fontAlgn="base">
                <a:spcBef>
                  <a:spcPct val="0"/>
                </a:spcBef>
                <a:spcAft>
                  <a:spcPct val="0"/>
                </a:spcAft>
                <a:defRPr/>
              </a:pPr>
              <a:t>8</a:t>
            </a:fld>
            <a:endParaRPr lang="fr-BE" altLang="en-US" smtClean="0">
              <a:solidFill>
                <a:srgbClr val="FFFFFF"/>
              </a:solidFill>
            </a:endParaRPr>
          </a:p>
        </p:txBody>
      </p:sp>
      <p:grpSp>
        <p:nvGrpSpPr>
          <p:cNvPr id="17" name="Group 16"/>
          <p:cNvGrpSpPr>
            <a:grpSpLocks/>
          </p:cNvGrpSpPr>
          <p:nvPr/>
        </p:nvGrpSpPr>
        <p:grpSpPr bwMode="auto">
          <a:xfrm>
            <a:off x="546100" y="1395413"/>
            <a:ext cx="3233738" cy="1146175"/>
            <a:chOff x="546770" y="1394932"/>
            <a:chExt cx="3233142" cy="1146273"/>
          </a:xfrm>
        </p:grpSpPr>
        <p:grpSp>
          <p:nvGrpSpPr>
            <p:cNvPr id="12319" name="Group 93"/>
            <p:cNvGrpSpPr>
              <a:grpSpLocks/>
            </p:cNvGrpSpPr>
            <p:nvPr/>
          </p:nvGrpSpPr>
          <p:grpSpPr bwMode="auto">
            <a:xfrm>
              <a:off x="546770" y="1394932"/>
              <a:ext cx="3233142" cy="1146273"/>
              <a:chOff x="546770" y="1424385"/>
              <a:chExt cx="3233142" cy="1146273"/>
            </a:xfrm>
          </p:grpSpPr>
          <p:grpSp>
            <p:nvGrpSpPr>
              <p:cNvPr id="12321"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228" y="1772815"/>
                  <a:ext cx="1101522" cy="107959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1836052" y="1772815"/>
                  <a:ext cx="2087178" cy="107959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8" name="TextBox 37"/>
              <p:cNvSpPr txBox="1"/>
              <p:nvPr/>
            </p:nvSpPr>
            <p:spPr>
              <a:xfrm>
                <a:off x="1691147" y="1508529"/>
                <a:ext cx="2088765" cy="1062129"/>
              </a:xfrm>
              <a:prstGeom prst="rect">
                <a:avLst/>
              </a:prstGeom>
            </p:spPr>
            <p:txBody>
              <a:bodyPr>
                <a:normAutofit/>
              </a:bodyPr>
              <a:lstStyle/>
              <a:p>
                <a:pPr marL="177800" fontAlgn="auto">
                  <a:spcBef>
                    <a:spcPts val="0"/>
                  </a:spcBef>
                  <a:spcAft>
                    <a:spcPts val="0"/>
                  </a:spcAft>
                  <a:defRPr/>
                </a:pPr>
                <a:endParaRPr lang="fr-BE" sz="300" dirty="0">
                  <a:solidFill>
                    <a:schemeClr val="bg1"/>
                  </a:solidFill>
                  <a:latin typeface="+mn-lt"/>
                  <a:cs typeface="+mn-cs"/>
                </a:endParaRPr>
              </a:p>
              <a:p>
                <a:pPr algn="ctr" fontAlgn="auto">
                  <a:spcBef>
                    <a:spcPts val="0"/>
                  </a:spcBef>
                  <a:spcAft>
                    <a:spcPts val="0"/>
                  </a:spcAft>
                  <a:defRPr/>
                </a:pPr>
                <a:endParaRPr lang="fr-BE" sz="200" dirty="0">
                  <a:solidFill>
                    <a:schemeClr val="bg1"/>
                  </a:solidFill>
                  <a:latin typeface="+mn-lt"/>
                  <a:cs typeface="+mn-cs"/>
                </a:endParaRPr>
              </a:p>
              <a:p>
                <a:pPr algn="ctr" fontAlgn="auto">
                  <a:spcBef>
                    <a:spcPts val="0"/>
                  </a:spcBef>
                  <a:spcAft>
                    <a:spcPts val="0"/>
                  </a:spcAft>
                  <a:defRPr/>
                </a:pPr>
                <a:r>
                  <a:rPr lang="fr-BE" dirty="0">
                    <a:solidFill>
                      <a:schemeClr val="bg1"/>
                    </a:solidFill>
                    <a:latin typeface="+mn-lt"/>
                  </a:rPr>
                  <a:t>Tarification,</a:t>
                </a:r>
              </a:p>
              <a:p>
                <a:pPr algn="ctr" fontAlgn="auto">
                  <a:spcBef>
                    <a:spcPts val="0"/>
                  </a:spcBef>
                  <a:spcAft>
                    <a:spcPts val="0"/>
                  </a:spcAft>
                  <a:defRPr/>
                </a:pPr>
                <a:r>
                  <a:rPr lang="fr-BE" dirty="0">
                    <a:solidFill>
                      <a:schemeClr val="bg1"/>
                    </a:solidFill>
                    <a:latin typeface="+mn-lt"/>
                  </a:rPr>
                  <a:t>facturation</a:t>
                </a:r>
                <a:endParaRPr lang="fr-BE" dirty="0">
                  <a:latin typeface="+mn-lt"/>
                  <a:cs typeface="+mn-cs"/>
                </a:endParaRPr>
              </a:p>
            </p:txBody>
          </p:sp>
        </p:grpSp>
        <p:pic>
          <p:nvPicPr>
            <p:cNvPr id="12320" name="Picture 5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0409" y="1414578"/>
              <a:ext cx="1040828" cy="104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a:grpSpLocks/>
          </p:cNvGrpSpPr>
          <p:nvPr/>
        </p:nvGrpSpPr>
        <p:grpSpPr bwMode="auto">
          <a:xfrm>
            <a:off x="477838" y="3605213"/>
            <a:ext cx="2647950" cy="1101725"/>
            <a:chOff x="477657" y="3605133"/>
            <a:chExt cx="2648583" cy="1101151"/>
          </a:xfrm>
        </p:grpSpPr>
        <p:grpSp>
          <p:nvGrpSpPr>
            <p:cNvPr id="12314" name="Group 40"/>
            <p:cNvGrpSpPr>
              <a:grpSpLocks/>
            </p:cNvGrpSpPr>
            <p:nvPr/>
          </p:nvGrpSpPr>
          <p:grpSpPr bwMode="auto">
            <a:xfrm>
              <a:off x="477657" y="3624287"/>
              <a:ext cx="2648583" cy="1081997"/>
              <a:chOff x="5926858" y="3418319"/>
              <a:chExt cx="2572071" cy="1081997"/>
            </a:xfrm>
          </p:grpSpPr>
          <p:sp>
            <p:nvSpPr>
              <p:cNvPr id="55" name="Rectangle 54"/>
              <p:cNvSpPr/>
              <p:nvPr/>
            </p:nvSpPr>
            <p:spPr>
              <a:xfrm>
                <a:off x="5926858" y="3418205"/>
                <a:ext cx="1073238" cy="108052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Rectangle 55"/>
              <p:cNvSpPr/>
              <p:nvPr/>
            </p:nvSpPr>
            <p:spPr>
              <a:xfrm>
                <a:off x="7000096" y="3418205"/>
                <a:ext cx="1460282" cy="108052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TextBox 56"/>
              <p:cNvSpPr txBox="1"/>
              <p:nvPr/>
            </p:nvSpPr>
            <p:spPr>
              <a:xfrm>
                <a:off x="7000096" y="3419791"/>
                <a:ext cx="1498833" cy="1080525"/>
              </a:xfrm>
              <a:prstGeom prst="rect">
                <a:avLst/>
              </a:prstGeom>
            </p:spPr>
            <p:txBody>
              <a:bodyPr>
                <a:normAutofit/>
              </a:bodyPr>
              <a:lstStyle/>
              <a:p>
                <a:pPr algn="ctr" fontAlgn="auto">
                  <a:spcBef>
                    <a:spcPts val="0"/>
                  </a:spcBef>
                  <a:spcAft>
                    <a:spcPts val="0"/>
                  </a:spcAft>
                  <a:defRPr/>
                </a:pPr>
                <a:endParaRPr lang="fr-BE" sz="300" dirty="0">
                  <a:solidFill>
                    <a:schemeClr val="bg1"/>
                  </a:solidFill>
                  <a:latin typeface="+mn-lt"/>
                  <a:cs typeface="+mn-cs"/>
                </a:endParaRPr>
              </a:p>
              <a:p>
                <a:pPr algn="ctr" fontAlgn="auto">
                  <a:spcBef>
                    <a:spcPts val="0"/>
                  </a:spcBef>
                  <a:spcAft>
                    <a:spcPts val="0"/>
                  </a:spcAft>
                  <a:defRPr/>
                </a:pPr>
                <a:r>
                  <a:rPr lang="fr-BE" dirty="0">
                    <a:solidFill>
                      <a:schemeClr val="bg1"/>
                    </a:solidFill>
                    <a:latin typeface="+mn-lt"/>
                  </a:rPr>
                  <a:t>Création et envoi d’attestations</a:t>
                </a:r>
              </a:p>
              <a:p>
                <a:pPr fontAlgn="auto">
                  <a:spcBef>
                    <a:spcPts val="0"/>
                  </a:spcBef>
                  <a:spcAft>
                    <a:spcPts val="0"/>
                  </a:spcAft>
                  <a:defRPr/>
                </a:pPr>
                <a:endParaRPr lang="fr-BE" dirty="0">
                  <a:solidFill>
                    <a:schemeClr val="tx1">
                      <a:lumMod val="95000"/>
                      <a:lumOff val="5000"/>
                    </a:schemeClr>
                  </a:solidFill>
                  <a:latin typeface="+mn-lt"/>
                  <a:cs typeface="+mn-cs"/>
                </a:endParaRPr>
              </a:p>
            </p:txBody>
          </p:sp>
        </p:grpSp>
        <p:pic>
          <p:nvPicPr>
            <p:cNvPr id="12315" name="Picture 6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23316" y="3605133"/>
              <a:ext cx="1082869" cy="108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a:grpSpLocks/>
          </p:cNvGrpSpPr>
          <p:nvPr/>
        </p:nvGrpSpPr>
        <p:grpSpPr bwMode="auto">
          <a:xfrm>
            <a:off x="5254625" y="1452563"/>
            <a:ext cx="3565525" cy="1098550"/>
            <a:chOff x="5254692" y="1452701"/>
            <a:chExt cx="3565782" cy="1097874"/>
          </a:xfrm>
        </p:grpSpPr>
        <p:grpSp>
          <p:nvGrpSpPr>
            <p:cNvPr id="12309" name="Group 67"/>
            <p:cNvGrpSpPr>
              <a:grpSpLocks/>
            </p:cNvGrpSpPr>
            <p:nvPr/>
          </p:nvGrpSpPr>
          <p:grpSpPr bwMode="auto">
            <a:xfrm>
              <a:off x="5254692" y="1452701"/>
              <a:ext cx="3565782" cy="1088504"/>
              <a:chOff x="398612" y="5107746"/>
              <a:chExt cx="3373796" cy="1088504"/>
            </a:xfrm>
          </p:grpSpPr>
          <p:sp>
            <p:nvSpPr>
              <p:cNvPr id="47" name="Rectangle 46"/>
              <p:cNvSpPr/>
              <p:nvPr/>
            </p:nvSpPr>
            <p:spPr>
              <a:xfrm>
                <a:off x="398612" y="5107746"/>
                <a:ext cx="1152138" cy="108042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Rectangle 47"/>
              <p:cNvSpPr/>
              <p:nvPr/>
            </p:nvSpPr>
            <p:spPr>
              <a:xfrm>
                <a:off x="1477145" y="5107746"/>
                <a:ext cx="2295263" cy="108042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TextBox 48"/>
              <p:cNvSpPr txBox="1"/>
              <p:nvPr/>
            </p:nvSpPr>
            <p:spPr>
              <a:xfrm>
                <a:off x="1477145" y="5137889"/>
                <a:ext cx="2295263" cy="1058212"/>
              </a:xfrm>
              <a:prstGeom prst="rect">
                <a:avLst/>
              </a:prstGeom>
            </p:spPr>
            <p:txBody>
              <a:bodyPr>
                <a:normAutofit lnSpcReduction="10000"/>
              </a:bodyPr>
              <a:lstStyle/>
              <a:p>
                <a:pPr fontAlgn="auto">
                  <a:spcBef>
                    <a:spcPts val="0"/>
                  </a:spcBef>
                  <a:spcAft>
                    <a:spcPts val="0"/>
                  </a:spcAft>
                  <a:defRPr/>
                </a:pPr>
                <a:endParaRPr lang="fr-BE" sz="1000" dirty="0">
                  <a:solidFill>
                    <a:schemeClr val="bg1"/>
                  </a:solidFill>
                  <a:latin typeface="+mn-lt"/>
                  <a:cs typeface="+mn-cs"/>
                </a:endParaRPr>
              </a:p>
              <a:p>
                <a:pPr algn="ctr" fontAlgn="auto">
                  <a:spcBef>
                    <a:spcPts val="0"/>
                  </a:spcBef>
                  <a:spcAft>
                    <a:spcPts val="0"/>
                  </a:spcAft>
                  <a:defRPr/>
                </a:pPr>
                <a:r>
                  <a:rPr lang="fr-BE" dirty="0">
                    <a:solidFill>
                      <a:schemeClr val="bg1"/>
                    </a:solidFill>
                    <a:latin typeface="+mn-lt"/>
                  </a:rPr>
                  <a:t>Mise à jour du SumEHR, du schéma de médication, ... </a:t>
                </a:r>
              </a:p>
              <a:p>
                <a:pPr fontAlgn="auto">
                  <a:spcBef>
                    <a:spcPts val="0"/>
                  </a:spcBef>
                  <a:spcAft>
                    <a:spcPts val="0"/>
                  </a:spcAft>
                  <a:defRPr/>
                </a:pPr>
                <a:endParaRPr lang="fr-BE" dirty="0">
                  <a:solidFill>
                    <a:schemeClr val="tx1">
                      <a:lumMod val="95000"/>
                      <a:lumOff val="5000"/>
                    </a:schemeClr>
                  </a:solidFill>
                  <a:latin typeface="+mn-lt"/>
                  <a:cs typeface="+mn-cs"/>
                </a:endParaRPr>
              </a:p>
            </p:txBody>
          </p:sp>
        </p:grpSp>
        <p:pic>
          <p:nvPicPr>
            <p:cNvPr id="12310" name="Picture 6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317644" y="1473472"/>
              <a:ext cx="1077103" cy="107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p:cNvGrpSpPr>
            <a:grpSpLocks/>
          </p:cNvGrpSpPr>
          <p:nvPr/>
        </p:nvGrpSpPr>
        <p:grpSpPr bwMode="auto">
          <a:xfrm>
            <a:off x="2952750" y="5300663"/>
            <a:ext cx="3255963" cy="1089025"/>
            <a:chOff x="2952328" y="5301208"/>
            <a:chExt cx="3255987" cy="1088504"/>
          </a:xfrm>
        </p:grpSpPr>
        <p:grpSp>
          <p:nvGrpSpPr>
            <p:cNvPr id="12304" name="Group 70"/>
            <p:cNvGrpSpPr>
              <a:grpSpLocks/>
            </p:cNvGrpSpPr>
            <p:nvPr/>
          </p:nvGrpSpPr>
          <p:grpSpPr bwMode="auto">
            <a:xfrm>
              <a:off x="2952328" y="5301208"/>
              <a:ext cx="3255987" cy="1088504"/>
              <a:chOff x="5508175" y="5117132"/>
              <a:chExt cx="3255987" cy="1088504"/>
            </a:xfrm>
          </p:grpSpPr>
          <p:sp>
            <p:nvSpPr>
              <p:cNvPr id="59" name="Rectangle 58"/>
              <p:cNvSpPr/>
              <p:nvPr/>
            </p:nvSpPr>
            <p:spPr>
              <a:xfrm>
                <a:off x="5508175" y="5117132"/>
                <a:ext cx="1152533"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Rectangle 59"/>
              <p:cNvSpPr/>
              <p:nvPr/>
            </p:nvSpPr>
            <p:spPr>
              <a:xfrm>
                <a:off x="6660708" y="5117132"/>
                <a:ext cx="208757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TextBox 60"/>
              <p:cNvSpPr txBox="1"/>
              <p:nvPr/>
            </p:nvSpPr>
            <p:spPr>
              <a:xfrm>
                <a:off x="6678172" y="5147280"/>
                <a:ext cx="2085990" cy="1058356"/>
              </a:xfrm>
              <a:prstGeom prst="rect">
                <a:avLst/>
              </a:prstGeom>
            </p:spPr>
            <p:txBody>
              <a:bodyPr>
                <a:normAutofit lnSpcReduction="10000"/>
              </a:bodyPr>
              <a:lstStyle/>
              <a:p>
                <a:pPr fontAlgn="auto">
                  <a:spcBef>
                    <a:spcPts val="0"/>
                  </a:spcBef>
                  <a:spcAft>
                    <a:spcPts val="0"/>
                  </a:spcAft>
                  <a:defRPr/>
                </a:pPr>
                <a:endParaRPr lang="fr-BE" sz="1000" dirty="0">
                  <a:solidFill>
                    <a:schemeClr val="bg1"/>
                  </a:solidFill>
                  <a:latin typeface="+mn-lt"/>
                  <a:cs typeface="+mn-cs"/>
                </a:endParaRPr>
              </a:p>
              <a:p>
                <a:pPr algn="ctr" fontAlgn="auto">
                  <a:spcBef>
                    <a:spcPts val="0"/>
                  </a:spcBef>
                  <a:spcAft>
                    <a:spcPts val="0"/>
                  </a:spcAft>
                  <a:defRPr/>
                </a:pPr>
                <a:r>
                  <a:rPr lang="fr-BE" dirty="0">
                    <a:solidFill>
                      <a:schemeClr val="bg1"/>
                    </a:solidFill>
                    <a:latin typeface="+mn-lt"/>
                  </a:rPr>
                  <a:t>Envoi du rapport au détenteur du DMG</a:t>
                </a:r>
              </a:p>
            </p:txBody>
          </p:sp>
        </p:grpSp>
        <p:pic>
          <p:nvPicPr>
            <p:cNvPr id="12305" name="Picture 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41159" y="5322504"/>
              <a:ext cx="1063297" cy="106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p:cNvGrpSpPr>
            <a:grpSpLocks/>
          </p:cNvGrpSpPr>
          <p:nvPr/>
        </p:nvGrpSpPr>
        <p:grpSpPr bwMode="auto">
          <a:xfrm>
            <a:off x="6086475" y="3624263"/>
            <a:ext cx="2949575" cy="1090612"/>
            <a:chOff x="6264041" y="3624287"/>
            <a:chExt cx="3169333" cy="1090476"/>
          </a:xfrm>
        </p:grpSpPr>
        <p:grpSp>
          <p:nvGrpSpPr>
            <p:cNvPr id="12299" name="Group 69"/>
            <p:cNvGrpSpPr>
              <a:grpSpLocks/>
            </p:cNvGrpSpPr>
            <p:nvPr/>
          </p:nvGrpSpPr>
          <p:grpSpPr bwMode="auto">
            <a:xfrm>
              <a:off x="6276202" y="3624287"/>
              <a:ext cx="3157172" cy="1090476"/>
              <a:chOff x="5588673" y="1304707"/>
              <a:chExt cx="3702569" cy="1090476"/>
            </a:xfrm>
          </p:grpSpPr>
          <p:sp>
            <p:nvSpPr>
              <p:cNvPr id="51" name="Rectangle 50"/>
              <p:cNvSpPr/>
              <p:nvPr/>
            </p:nvSpPr>
            <p:spPr>
              <a:xfrm>
                <a:off x="5588415" y="1304707"/>
                <a:ext cx="1152258" cy="1079365"/>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Rectangle 51"/>
              <p:cNvSpPr/>
              <p:nvPr/>
            </p:nvSpPr>
            <p:spPr>
              <a:xfrm>
                <a:off x="6750674" y="1315818"/>
                <a:ext cx="2540568" cy="1079365"/>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03" name="TextBox 52"/>
              <p:cNvSpPr txBox="1">
                <a:spLocks noChangeArrowheads="1"/>
              </p:cNvSpPr>
              <p:nvPr/>
            </p:nvSpPr>
            <p:spPr bwMode="auto">
              <a:xfrm>
                <a:off x="6751106" y="1344851"/>
                <a:ext cx="2409466" cy="103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endParaRPr lang="fr-BE" altLang="en-US" sz="1600">
                  <a:solidFill>
                    <a:schemeClr val="bg1"/>
                  </a:solidFill>
                </a:endParaRPr>
              </a:p>
              <a:p>
                <a:r>
                  <a:rPr lang="fr-BE" altLang="en-US" sz="1600">
                    <a:solidFill>
                      <a:schemeClr val="bg1"/>
                    </a:solidFill>
                  </a:rPr>
                  <a:t>Enregistrements</a:t>
                </a:r>
              </a:p>
            </p:txBody>
          </p:sp>
        </p:grpSp>
        <p:pic>
          <p:nvPicPr>
            <p:cNvPr id="12300" name="Picture 1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264041" y="3677967"/>
              <a:ext cx="993471" cy="99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BE" smtClean="0"/>
              <a:t>Et quid du ROI?</a:t>
            </a:r>
            <a:endParaRPr lang="fr-BE" dirty="0"/>
          </a:p>
        </p:txBody>
      </p:sp>
      <p:sp>
        <p:nvSpPr>
          <p:cNvPr id="87043" name="Content Placeholder 2"/>
          <p:cNvSpPr>
            <a:spLocks noGrp="1"/>
          </p:cNvSpPr>
          <p:nvPr>
            <p:ph idx="1"/>
          </p:nvPr>
        </p:nvSpPr>
        <p:spPr/>
        <p:txBody>
          <a:bodyPr/>
          <a:lstStyle/>
          <a:p>
            <a:r>
              <a:rPr lang="fr-BE" altLang="en-US" dirty="0" smtClean="0"/>
              <a:t>Estimation brute</a:t>
            </a:r>
          </a:p>
          <a:p>
            <a:pPr lvl="1"/>
            <a:r>
              <a:rPr lang="fr-BE" altLang="en-US" dirty="0" smtClean="0"/>
              <a:t>investissement en TIC: 50%</a:t>
            </a:r>
          </a:p>
          <a:p>
            <a:pPr lvl="1"/>
            <a:r>
              <a:rPr lang="fr-BE" altLang="en-US" dirty="0" smtClean="0"/>
              <a:t>temps du personnel et des médecins 50%</a:t>
            </a:r>
          </a:p>
          <a:p>
            <a:endParaRPr lang="fr-BE" altLang="en-US" sz="1000" dirty="0" smtClean="0"/>
          </a:p>
          <a:p>
            <a:r>
              <a:rPr lang="fr-BE" altLang="en-US" dirty="0" smtClean="0"/>
              <a:t>Le rendement pour la société constitue rarement un bénéficie financier direct pour l'hôpital individuel</a:t>
            </a:r>
          </a:p>
          <a:p>
            <a:endParaRPr lang="fr-BE" altLang="en-US" sz="1000" dirty="0" smtClean="0"/>
          </a:p>
          <a:p>
            <a:r>
              <a:rPr lang="fr-BE" altLang="en-US" dirty="0" smtClean="0"/>
              <a:t>Devient positif lorsqu'il est tenu compte du gain de productivité, mais dépend</a:t>
            </a:r>
          </a:p>
          <a:p>
            <a:pPr lvl="1"/>
            <a:r>
              <a:rPr lang="fr-BE" altLang="en-US" dirty="0" smtClean="0"/>
              <a:t>d'une bonne utilisation des inducteurs de coûts</a:t>
            </a:r>
          </a:p>
          <a:p>
            <a:pPr lvl="1"/>
            <a:r>
              <a:rPr lang="fr-BE" altLang="en-US" dirty="0" smtClean="0"/>
              <a:t>d'une bonne anticipation sur les clés de succès</a:t>
            </a:r>
          </a:p>
          <a:p>
            <a:pPr lvl="1"/>
            <a:r>
              <a:rPr lang="fr-BE" altLang="en-US" dirty="0" smtClean="0"/>
              <a:t>donc: requiert gestion de changement et temps</a:t>
            </a:r>
          </a:p>
          <a:p>
            <a:endParaRPr lang="fr-BE" altLang="en-US" dirty="0" smtClean="0"/>
          </a:p>
          <a:p>
            <a:endParaRPr lang="fr-BE" altLang="en-US" dirty="0" smtClean="0"/>
          </a:p>
          <a:p>
            <a:pPr lvl="1"/>
            <a:endParaRPr lang="fr-BE" altLang="en-US" dirty="0" smtClean="0"/>
          </a:p>
        </p:txBody>
      </p:sp>
      <p:sp>
        <p:nvSpPr>
          <p:cNvPr id="4" name="Date Placeholder 3"/>
          <p:cNvSpPr>
            <a:spLocks noGrp="1"/>
          </p:cNvSpPr>
          <p:nvPr>
            <p:ph type="dt" sz="quarter" idx="10"/>
          </p:nvPr>
        </p:nvSpPr>
        <p:spPr/>
        <p:txBody>
          <a:bodyPr/>
          <a:lstStyle/>
          <a:p>
            <a:pPr>
              <a:defRPr/>
            </a:pPr>
            <a:r>
              <a:rPr lang="en-US" altLang="en-US" smtClean="0">
                <a:solidFill>
                  <a:schemeClr val="bg1"/>
                </a:solidFill>
              </a:rPr>
              <a:t>23/11/2016</a:t>
            </a:r>
            <a:endParaRPr lang="fr-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8EFCE326-E06F-4D21-82E8-816B726159A2}" type="slidenum">
              <a:rPr lang="en-US" smtClean="0"/>
              <a:pPr>
                <a:defRPr/>
              </a:pPr>
              <a:t>80</a:t>
            </a:fld>
            <a:endParaRPr lang="fr-BE"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BE" dirty="0" smtClean="0"/>
              <a:t>Et quid du cloud?</a:t>
            </a:r>
            <a:endParaRPr lang="fr-BE" dirty="0"/>
          </a:p>
        </p:txBody>
      </p:sp>
      <p:sp>
        <p:nvSpPr>
          <p:cNvPr id="7" name="Content Placeholder 6"/>
          <p:cNvSpPr>
            <a:spLocks noGrp="1"/>
          </p:cNvSpPr>
          <p:nvPr>
            <p:ph idx="1"/>
          </p:nvPr>
        </p:nvSpPr>
        <p:spPr/>
        <p:txBody>
          <a:bodyPr/>
          <a:lstStyle/>
          <a:p>
            <a:pPr>
              <a:buFont typeface="Arial" pitchFamily="34" charset="0"/>
              <a:buChar char="•"/>
              <a:defRPr/>
            </a:pPr>
            <a:r>
              <a:rPr lang="fr-BE" dirty="0" smtClean="0"/>
              <a:t>Transition d'investissements personnels vers l’utilisation de services</a:t>
            </a:r>
          </a:p>
          <a:p>
            <a:pPr lvl="1">
              <a:buFont typeface="Arial" pitchFamily="34" charset="0"/>
              <a:buChar char="•"/>
              <a:defRPr/>
            </a:pPr>
            <a:r>
              <a:rPr lang="fr-BE" dirty="0" smtClean="0"/>
              <a:t>Infrastructure as a Service (</a:t>
            </a:r>
            <a:r>
              <a:rPr lang="fr-BE" dirty="0" err="1" smtClean="0"/>
              <a:t>IaaS</a:t>
            </a:r>
            <a:r>
              <a:rPr lang="fr-BE" dirty="0" smtClean="0"/>
              <a:t>)</a:t>
            </a:r>
          </a:p>
          <a:p>
            <a:pPr lvl="1">
              <a:buFont typeface="Arial" pitchFamily="34" charset="0"/>
              <a:buChar char="•"/>
              <a:defRPr/>
            </a:pPr>
            <a:r>
              <a:rPr lang="fr-BE" dirty="0" smtClean="0"/>
              <a:t>Platform as a Service (</a:t>
            </a:r>
            <a:r>
              <a:rPr lang="fr-BE" dirty="0" err="1" smtClean="0"/>
              <a:t>PaaS</a:t>
            </a:r>
            <a:r>
              <a:rPr lang="fr-BE" dirty="0" smtClean="0"/>
              <a:t>)</a:t>
            </a:r>
          </a:p>
          <a:p>
            <a:pPr lvl="1">
              <a:buFont typeface="Arial" pitchFamily="34" charset="0"/>
              <a:buChar char="•"/>
              <a:defRPr/>
            </a:pPr>
            <a:r>
              <a:rPr lang="fr-BE" dirty="0" smtClean="0"/>
              <a:t>Software as a Service (</a:t>
            </a:r>
            <a:r>
              <a:rPr lang="fr-BE" dirty="0" err="1" smtClean="0"/>
              <a:t>SaaS</a:t>
            </a:r>
            <a:r>
              <a:rPr lang="fr-BE" dirty="0" smtClean="0"/>
              <a:t>)</a:t>
            </a:r>
          </a:p>
          <a:p>
            <a:pPr>
              <a:buFont typeface="Arial" pitchFamily="34" charset="0"/>
              <a:buChar char="•"/>
              <a:defRPr/>
            </a:pPr>
            <a:endParaRPr lang="fr-BE" dirty="0" smtClean="0"/>
          </a:p>
          <a:p>
            <a:pPr lvl="2">
              <a:buFont typeface="Arial" pitchFamily="34" charset="0"/>
              <a:buChar char="•"/>
              <a:defRPr/>
            </a:pPr>
            <a:endParaRPr lang="fr-BE" dirty="0" smtClean="0"/>
          </a:p>
          <a:p>
            <a:pPr marL="0" indent="0">
              <a:buFont typeface="Arial" pitchFamily="34" charset="0"/>
              <a:buNone/>
              <a:defRPr/>
            </a:pPr>
            <a:endParaRPr lang="fr-BE" dirty="0" smtClean="0"/>
          </a:p>
          <a:p>
            <a:pPr marL="0" indent="0">
              <a:buFont typeface="Arial" pitchFamily="34" charset="0"/>
              <a:buNone/>
              <a:defRPr/>
            </a:pPr>
            <a:endParaRPr lang="fr-BE" dirty="0"/>
          </a:p>
        </p:txBody>
      </p:sp>
      <p:sp>
        <p:nvSpPr>
          <p:cNvPr id="4" name="Date Placeholder 3"/>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5BBE7F16-7BEA-43E2-B875-B6E1BCDD8A10}" type="slidenum">
              <a:rPr lang="en-US" smtClean="0"/>
              <a:pPr>
                <a:defRPr/>
              </a:pPr>
              <a:t>81</a:t>
            </a:fld>
            <a:endParaRPr lang="fr-BE" dirty="0"/>
          </a:p>
        </p:txBody>
      </p:sp>
      <p:graphicFrame>
        <p:nvGraphicFramePr>
          <p:cNvPr id="9" name="Content Placeholder 7"/>
          <p:cNvGraphicFramePr>
            <a:graphicFrameLocks/>
          </p:cNvGraphicFramePr>
          <p:nvPr>
            <p:extLst>
              <p:ext uri="{D42A27DB-BD31-4B8C-83A1-F6EECF244321}">
                <p14:modId xmlns:p14="http://schemas.microsoft.com/office/powerpoint/2010/main" val="3486504463"/>
              </p:ext>
            </p:extLst>
          </p:nvPr>
        </p:nvGraphicFramePr>
        <p:xfrm>
          <a:off x="570488" y="3502378"/>
          <a:ext cx="7975201" cy="2830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Types de déploiements dans le cloud</a:t>
            </a:r>
            <a:endParaRPr lang="fr-BE" dirty="0"/>
          </a:p>
        </p:txBody>
      </p:sp>
      <p:sp>
        <p:nvSpPr>
          <p:cNvPr id="3" name="Date Placeholder 2"/>
          <p:cNvSpPr>
            <a:spLocks noGrp="1"/>
          </p:cNvSpPr>
          <p:nvPr>
            <p:ph type="dt" sz="half" idx="10"/>
          </p:nvPr>
        </p:nvSpPr>
        <p:spPr/>
        <p:txBody>
          <a:bodyPr/>
          <a:lstStyle/>
          <a:p>
            <a:pPr>
              <a:defRPr/>
            </a:pPr>
            <a:r>
              <a:rPr lang="en-US" smtClean="0"/>
              <a:t>23/11/2016</a:t>
            </a:r>
            <a:endParaRPr lang="en-US" dirty="0"/>
          </a:p>
        </p:txBody>
      </p:sp>
      <p:sp>
        <p:nvSpPr>
          <p:cNvPr id="4" name="Slide Number Placeholder 3"/>
          <p:cNvSpPr>
            <a:spLocks noGrp="1"/>
          </p:cNvSpPr>
          <p:nvPr>
            <p:ph type="sldNum" sz="quarter" idx="12"/>
          </p:nvPr>
        </p:nvSpPr>
        <p:spPr/>
        <p:txBody>
          <a:bodyPr/>
          <a:lstStyle/>
          <a:p>
            <a:pPr>
              <a:defRPr/>
            </a:pPr>
            <a:fld id="{10092D60-1784-4708-9BC1-5449CCE5C43B}" type="slidenum">
              <a:rPr lang="en-US" smtClean="0"/>
              <a:pPr>
                <a:defRPr/>
              </a:pPr>
              <a:t>82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30" y="1097160"/>
            <a:ext cx="9143245" cy="5595666"/>
          </a:xfrm>
          <a:prstGeom prst="rect">
            <a:avLst/>
          </a:prstGeom>
        </p:spPr>
      </p:pic>
    </p:spTree>
    <p:extLst>
      <p:ext uri="{BB962C8B-B14F-4D97-AF65-F5344CB8AC3E}">
        <p14:creationId xmlns:p14="http://schemas.microsoft.com/office/powerpoint/2010/main" val="334853294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288" y="476250"/>
            <a:ext cx="8967787" cy="990600"/>
          </a:xfrm>
        </p:spPr>
        <p:txBody>
          <a:bodyPr>
            <a:normAutofit fontScale="90000"/>
          </a:bodyPr>
          <a:lstStyle/>
          <a:p>
            <a:pPr>
              <a:defRPr/>
            </a:pPr>
            <a:r>
              <a:rPr lang="fr-BE" dirty="0" smtClean="0"/>
              <a:t>Exemple: G-Cloud: www.gcloud.belgium.be</a:t>
            </a:r>
            <a:r>
              <a:rPr dirty="0" smtClean="0"/>
              <a:t/>
            </a:r>
            <a:br>
              <a:rPr dirty="0" smtClean="0"/>
            </a:br>
            <a:endParaRPr lang="fr-BE" dirty="0"/>
          </a:p>
        </p:txBody>
      </p:sp>
      <p:sp>
        <p:nvSpPr>
          <p:cNvPr id="4" name="Date Placeholder 3"/>
          <p:cNvSpPr>
            <a:spLocks noGrp="1"/>
          </p:cNvSpPr>
          <p:nvPr>
            <p:ph type="dt" sz="quarter" idx="10"/>
          </p:nvPr>
        </p:nvSpPr>
        <p:spPr/>
        <p:txBody>
          <a:bodyPr/>
          <a:lstStyle/>
          <a:p>
            <a:pPr>
              <a:defRPr/>
            </a:pPr>
            <a:r>
              <a:rPr lang="en-US" smtClean="0"/>
              <a:t>23/11/2016</a:t>
            </a:r>
            <a:endParaRPr lang="fr-BE" dirty="0"/>
          </a:p>
        </p:txBody>
      </p:sp>
      <p:sp>
        <p:nvSpPr>
          <p:cNvPr id="5" name="Slide Number Placeholder 4"/>
          <p:cNvSpPr>
            <a:spLocks noGrp="1"/>
          </p:cNvSpPr>
          <p:nvPr>
            <p:ph type="sldNum" sz="quarter" idx="12"/>
          </p:nvPr>
        </p:nvSpPr>
        <p:spPr/>
        <p:txBody>
          <a:bodyPr/>
          <a:lstStyle/>
          <a:p>
            <a:pPr>
              <a:defRPr/>
            </a:pPr>
            <a:fld id="{A138DA55-E01A-4509-B954-3B653AD58269}" type="slidenum">
              <a:rPr lang="en-US" smtClean="0"/>
              <a:pPr>
                <a:defRPr/>
              </a:pPr>
              <a:t>83</a:t>
            </a:fld>
            <a:endParaRPr lang="fr-BE" dirty="0"/>
          </a:p>
        </p:txBody>
      </p:sp>
      <p:pic>
        <p:nvPicPr>
          <p:cNvPr id="9" name="Picture 8"/>
          <p:cNvPicPr>
            <a:picLocks noChangeAspect="1"/>
          </p:cNvPicPr>
          <p:nvPr/>
        </p:nvPicPr>
        <p:blipFill>
          <a:blip r:embed="rId2">
            <a:grayscl/>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457200" y="1191301"/>
            <a:ext cx="8079494" cy="5277074"/>
          </a:xfrm>
          <a:prstGeom prst="rect">
            <a:avLst/>
          </a:prstGeo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Facteurs de succès cloud</a:t>
            </a:r>
            <a:endParaRPr lang="fr-BE" dirty="0"/>
          </a:p>
        </p:txBody>
      </p:sp>
      <p:sp>
        <p:nvSpPr>
          <p:cNvPr id="90115" name="Content Placeholder 2"/>
          <p:cNvSpPr>
            <a:spLocks noGrp="1"/>
          </p:cNvSpPr>
          <p:nvPr>
            <p:ph idx="1"/>
          </p:nvPr>
        </p:nvSpPr>
        <p:spPr/>
        <p:txBody>
          <a:bodyPr/>
          <a:lstStyle/>
          <a:p>
            <a:pPr>
              <a:lnSpc>
                <a:spcPts val="2100"/>
              </a:lnSpc>
            </a:pPr>
            <a:r>
              <a:rPr lang="fr-BE" altLang="en-US" sz="2000" dirty="0" smtClean="0"/>
              <a:t>Efficacité</a:t>
            </a:r>
          </a:p>
          <a:p>
            <a:pPr>
              <a:lnSpc>
                <a:spcPts val="2100"/>
              </a:lnSpc>
            </a:pPr>
            <a:endParaRPr lang="fr-BE" altLang="en-US" sz="1000" dirty="0" smtClean="0"/>
          </a:p>
          <a:p>
            <a:pPr>
              <a:lnSpc>
                <a:spcPts val="2100"/>
              </a:lnSpc>
            </a:pPr>
            <a:r>
              <a:rPr lang="fr-BE" altLang="en-US" sz="2000" dirty="0" smtClean="0"/>
              <a:t>Protection adéquate (risque ↘) </a:t>
            </a:r>
          </a:p>
          <a:p>
            <a:pPr>
              <a:lnSpc>
                <a:spcPts val="2100"/>
              </a:lnSpc>
            </a:pPr>
            <a:endParaRPr lang="fr-BE" altLang="en-US" sz="1000" dirty="0"/>
          </a:p>
          <a:p>
            <a:pPr>
              <a:lnSpc>
                <a:spcPts val="2100"/>
              </a:lnSpc>
            </a:pPr>
            <a:r>
              <a:rPr lang="fr-BE" altLang="en-US" sz="2000" dirty="0" smtClean="0"/>
              <a:t>Collaboration et confiance optimales entre les institutions</a:t>
            </a:r>
          </a:p>
          <a:p>
            <a:pPr>
              <a:lnSpc>
                <a:spcPts val="2100"/>
              </a:lnSpc>
            </a:pPr>
            <a:endParaRPr lang="fr-BE" altLang="en-US" sz="1000" dirty="0" smtClean="0"/>
          </a:p>
          <a:p>
            <a:pPr>
              <a:lnSpc>
                <a:spcPts val="2100"/>
              </a:lnSpc>
            </a:pPr>
            <a:r>
              <a:rPr lang="fr-BE" altLang="en-US" sz="2000" dirty="0" smtClean="0"/>
              <a:t>Différentiation de l'offre: pas de “one</a:t>
            </a:r>
            <a:r>
              <a:rPr lang="fr-BE" sz="2000" dirty="0" smtClean="0"/>
              <a:t> </a:t>
            </a:r>
            <a:r>
              <a:rPr lang="fr-BE" altLang="en-US" sz="2000" dirty="0" smtClean="0"/>
              <a:t>size </a:t>
            </a:r>
            <a:r>
              <a:rPr lang="fr-BE" altLang="en-US" sz="2000" dirty="0" err="1" smtClean="0"/>
              <a:t>fits</a:t>
            </a:r>
            <a:r>
              <a:rPr lang="fr-BE" altLang="en-US" sz="2000" dirty="0" smtClean="0"/>
              <a:t> all” mais pas non plus de “travail sur mesure” par client </a:t>
            </a:r>
          </a:p>
          <a:p>
            <a:pPr>
              <a:lnSpc>
                <a:spcPts val="2100"/>
              </a:lnSpc>
            </a:pPr>
            <a:endParaRPr lang="fr-BE" altLang="en-US" sz="1000" dirty="0" smtClean="0"/>
          </a:p>
          <a:p>
            <a:pPr>
              <a:lnSpc>
                <a:spcPts val="2100"/>
              </a:lnSpc>
            </a:pPr>
            <a:r>
              <a:rPr lang="fr-BE" altLang="en-US" sz="2000" dirty="0" err="1" smtClean="0"/>
              <a:t>Capacity</a:t>
            </a:r>
            <a:r>
              <a:rPr lang="fr-BE" altLang="en-US" sz="2000" dirty="0" smtClean="0"/>
              <a:t> management</a:t>
            </a:r>
          </a:p>
          <a:p>
            <a:pPr>
              <a:lnSpc>
                <a:spcPts val="2100"/>
              </a:lnSpc>
            </a:pPr>
            <a:endParaRPr lang="fr-BE" altLang="en-US" sz="1000" dirty="0" smtClean="0"/>
          </a:p>
          <a:p>
            <a:pPr>
              <a:lnSpc>
                <a:spcPts val="2100"/>
              </a:lnSpc>
            </a:pPr>
            <a:r>
              <a:rPr lang="fr-BE" altLang="en-US" sz="2000" dirty="0" smtClean="0"/>
              <a:t>Approche en phases, pas de "</a:t>
            </a:r>
            <a:r>
              <a:rPr lang="fr-BE" altLang="en-US" sz="2000" dirty="0" err="1" smtClean="0"/>
              <a:t>big</a:t>
            </a:r>
            <a:r>
              <a:rPr lang="fr-BE" altLang="en-US" sz="2000" dirty="0" smtClean="0"/>
              <a:t> bang"</a:t>
            </a:r>
          </a:p>
          <a:p>
            <a:pPr>
              <a:lnSpc>
                <a:spcPts val="2100"/>
              </a:lnSpc>
            </a:pPr>
            <a:endParaRPr lang="fr-BE" altLang="en-US" sz="1000" dirty="0" smtClean="0"/>
          </a:p>
          <a:p>
            <a:pPr>
              <a:lnSpc>
                <a:spcPts val="2100"/>
              </a:lnSpc>
            </a:pPr>
            <a:r>
              <a:rPr lang="fr-BE" altLang="en-US" sz="2000" dirty="0" smtClean="0"/>
              <a:t>Prestation de services solide: service  / SLA</a:t>
            </a:r>
          </a:p>
        </p:txBody>
      </p:sp>
      <p:sp>
        <p:nvSpPr>
          <p:cNvPr id="4" name="Date Placeholder 3"/>
          <p:cNvSpPr>
            <a:spLocks noGrp="1"/>
          </p:cNvSpPr>
          <p:nvPr>
            <p:ph type="dt" sz="quarter" idx="10"/>
          </p:nvPr>
        </p:nvSpPr>
        <p:spPr/>
        <p:txBody>
          <a:bodyPr/>
          <a:lstStyle/>
          <a:p>
            <a:r>
              <a:rPr lang="en-US" smtClean="0"/>
              <a:t>23/11/2016</a:t>
            </a:r>
            <a:endParaRPr lang="fr-BE" dirty="0"/>
          </a:p>
        </p:txBody>
      </p:sp>
      <p:sp>
        <p:nvSpPr>
          <p:cNvPr id="5" name="Slide Number Placeholder 4"/>
          <p:cNvSpPr>
            <a:spLocks noGrp="1"/>
          </p:cNvSpPr>
          <p:nvPr>
            <p:ph type="sldNum" sz="quarter" idx="12"/>
          </p:nvPr>
        </p:nvSpPr>
        <p:spPr/>
        <p:txBody>
          <a:bodyPr/>
          <a:lstStyle/>
          <a:p>
            <a:fld id="{1A414401-CF72-41CE-BACF-EA36D261A55A}" type="slidenum">
              <a:rPr lang="en-US" smtClean="0"/>
              <a:pPr/>
              <a:t>84</a:t>
            </a:fld>
            <a:endParaRPr lang="fr-BE"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smtClean="0"/>
              <a:t/>
            </a:r>
            <a:br>
              <a:rPr smtClean="0"/>
            </a:br>
            <a:r>
              <a:rPr smtClean="0"/>
              <a:t/>
            </a:r>
            <a:br>
              <a:rPr smtClean="0"/>
            </a:br>
            <a:r>
              <a:rPr lang="fr-BE" sz="4400" b="1" smtClean="0"/>
              <a:t>Rôle et responsabilités de la Plate-forme </a:t>
            </a:r>
            <a:r>
              <a:rPr lang="fr-BE" sz="4400" b="1" smtClean="0">
                <a:solidFill>
                  <a:srgbClr val="3E6E5A"/>
                </a:solidFill>
              </a:rPr>
              <a:t>eHealth</a:t>
            </a:r>
            <a:r>
              <a:rPr smtClean="0"/>
              <a:t/>
            </a:r>
            <a:br>
              <a:rPr smtClean="0"/>
            </a:br>
            <a:endParaRPr lang="fr-BE" b="1" dirty="0"/>
          </a:p>
        </p:txBody>
      </p:sp>
      <p:pic>
        <p:nvPicPr>
          <p:cNvPr id="91139" name="Picture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379663"/>
            <a:ext cx="8229600" cy="3317875"/>
          </a:xfrm>
        </p:spPr>
      </p:pic>
      <p:sp>
        <p:nvSpPr>
          <p:cNvPr id="11" name="Content Placeholder 10"/>
          <p:cNvSpPr>
            <a:spLocks noGrp="1"/>
          </p:cNvSpPr>
          <p:nvPr>
            <p:ph type="body" sz="half" idx="4294967295"/>
          </p:nvPr>
        </p:nvSpPr>
        <p:spPr>
          <a:xfrm>
            <a:off x="0" y="2133600"/>
            <a:ext cx="2139950" cy="4243388"/>
          </a:xfrm>
        </p:spPr>
        <p:txBody>
          <a:bodyPr rtlCol="0">
            <a:normAutofit/>
          </a:bodyPr>
          <a:lstStyle/>
          <a:p>
            <a:pPr marL="92075" lvl="1" indent="0" eaLnBrk="1" fontAlgn="auto" hangingPunct="1">
              <a:lnSpc>
                <a:spcPct val="80000"/>
              </a:lnSpc>
              <a:spcAft>
                <a:spcPts val="0"/>
              </a:spcAft>
              <a:buFont typeface="Arial" pitchFamily="34" charset="0"/>
              <a:buNone/>
              <a:defRPr/>
            </a:pPr>
            <a:endParaRPr lang="fr-BE" dirty="0" smtClean="0">
              <a:sym typeface="Arial" pitchFamily="34" charset="0"/>
            </a:endParaRPr>
          </a:p>
          <a:p>
            <a:pPr marL="416878" indent="-342900" eaLnBrk="1" fontAlgn="auto" hangingPunct="1">
              <a:lnSpc>
                <a:spcPct val="80000"/>
              </a:lnSpc>
              <a:spcAft>
                <a:spcPts val="0"/>
              </a:spcAft>
              <a:buFont typeface="Arial" pitchFamily="34" charset="0"/>
              <a:buChar char="•"/>
              <a:defRPr/>
            </a:pPr>
            <a:endParaRPr lang="fr-BE" sz="2000" dirty="0" smtClean="0"/>
          </a:p>
          <a:p>
            <a:pPr marL="73978" indent="0" eaLnBrk="1" fontAlgn="auto" hangingPunct="1">
              <a:lnSpc>
                <a:spcPct val="80000"/>
              </a:lnSpc>
              <a:spcAft>
                <a:spcPts val="0"/>
              </a:spcAft>
              <a:buFont typeface="Calibri" pitchFamily="34" charset="0"/>
              <a:buNone/>
              <a:defRPr/>
            </a:pPr>
            <a:endParaRPr lang="fr-BE" dirty="0">
              <a:solidFill>
                <a:srgbClr val="000000"/>
              </a:solidFill>
              <a:sym typeface="Arial" pitchFamily="34" charset="0"/>
            </a:endParaRPr>
          </a:p>
          <a:p>
            <a:pPr marL="0" indent="0">
              <a:buFont typeface="Arial" pitchFamily="34" charset="0"/>
              <a:buNone/>
              <a:defRPr/>
            </a:pPr>
            <a:endParaRPr lang="fr-FR" sz="1600" dirty="0"/>
          </a:p>
        </p:txBody>
      </p:sp>
      <p:sp>
        <p:nvSpPr>
          <p:cNvPr id="75781"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75782"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D51D21B8-AED2-47BA-8AF5-E93596D89094}" type="slidenum">
              <a:rPr lang="en-US" altLang="en-US" smtClean="0">
                <a:solidFill>
                  <a:srgbClr val="FFFFFF"/>
                </a:solidFill>
              </a:rPr>
              <a:pPr fontAlgn="base">
                <a:spcBef>
                  <a:spcPct val="0"/>
                </a:spcBef>
                <a:spcAft>
                  <a:spcPct val="0"/>
                </a:spcAft>
                <a:defRPr/>
              </a:pPr>
              <a:t>85</a:t>
            </a:fld>
            <a:endParaRPr lang="fr-BE" altLang="en-US" smtClean="0">
              <a:solidFill>
                <a:srgbClr val="FFFFFF"/>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idx="1"/>
          </p:nvPr>
        </p:nvSpPr>
        <p:spPr>
          <a:xfrm>
            <a:off x="457200" y="1331913"/>
            <a:ext cx="8267700" cy="5337175"/>
          </a:xfrm>
        </p:spPr>
        <p:txBody>
          <a:bodyPr/>
          <a:lstStyle/>
          <a:p>
            <a:pPr eaLnBrk="1" hangingPunct="1"/>
            <a:r>
              <a:rPr lang="fr-BE" altLang="en-US" sz="2000" b="1" dirty="0" smtClean="0"/>
              <a:t>Comment ?</a:t>
            </a:r>
          </a:p>
          <a:p>
            <a:pPr lvl="1" eaLnBrk="1" hangingPunct="1"/>
            <a:r>
              <a:rPr lang="fr-BE" altLang="en-US" sz="1800" dirty="0" smtClean="0"/>
              <a:t>grâce à une </a:t>
            </a:r>
            <a:r>
              <a:rPr lang="fr-BE" altLang="en-US" sz="1800" b="1" dirty="0" smtClean="0"/>
              <a:t>prestation de services</a:t>
            </a:r>
            <a:r>
              <a:rPr lang="fr-BE" altLang="en-US" sz="1800" dirty="0" smtClean="0"/>
              <a:t> et un </a:t>
            </a:r>
            <a:r>
              <a:rPr lang="fr-BE" altLang="en-US" sz="1800" b="1" dirty="0" smtClean="0"/>
              <a:t>échange d’informations électroniques mutuels bien organisés</a:t>
            </a:r>
            <a:r>
              <a:rPr lang="fr-BE" altLang="en-US" sz="1800" dirty="0" smtClean="0"/>
              <a:t> entre tous les acteurs des soins de santé</a:t>
            </a:r>
          </a:p>
          <a:p>
            <a:pPr lvl="1" eaLnBrk="1" hangingPunct="1"/>
            <a:r>
              <a:rPr lang="fr-BE" altLang="en-US" sz="1800" dirty="0" smtClean="0"/>
              <a:t>tout en offrant les </a:t>
            </a:r>
            <a:r>
              <a:rPr lang="fr-BE" altLang="en-US" sz="1800" b="1" dirty="0" smtClean="0"/>
              <a:t>garanties nécessaires</a:t>
            </a:r>
            <a:r>
              <a:rPr lang="fr-BE" altLang="en-US" sz="1800" dirty="0" smtClean="0"/>
              <a:t> au niveau de la</a:t>
            </a:r>
            <a:r>
              <a:rPr lang="fr-BE" altLang="en-US" sz="1800" b="1" dirty="0" smtClean="0"/>
              <a:t> sécurité de l’information</a:t>
            </a:r>
            <a:r>
              <a:rPr lang="fr-BE" altLang="en-US" sz="1800" dirty="0" smtClean="0"/>
              <a:t>, de la </a:t>
            </a:r>
            <a:r>
              <a:rPr lang="fr-BE" altLang="en-US" sz="1800" b="1" dirty="0" smtClean="0"/>
              <a:t>protection de la vie privée</a:t>
            </a:r>
            <a:r>
              <a:rPr lang="fr-BE" altLang="en-US" sz="1800" dirty="0" smtClean="0"/>
              <a:t> et du </a:t>
            </a:r>
            <a:r>
              <a:rPr lang="fr-BE" altLang="en-US" sz="1800" b="1" dirty="0" smtClean="0"/>
              <a:t>secret professionnel</a:t>
            </a:r>
          </a:p>
          <a:p>
            <a:pPr lvl="1" eaLnBrk="1" hangingPunct="1"/>
            <a:endParaRPr lang="fr-BE" altLang="en-US" sz="800" b="1" dirty="0" smtClean="0"/>
          </a:p>
          <a:p>
            <a:pPr eaLnBrk="1" hangingPunct="1"/>
            <a:r>
              <a:rPr lang="fr-BE" altLang="en-US" sz="2000" b="1" dirty="0" smtClean="0"/>
              <a:t>Quoi ?</a:t>
            </a:r>
          </a:p>
          <a:p>
            <a:pPr lvl="1" eaLnBrk="1" hangingPunct="1"/>
            <a:r>
              <a:rPr lang="fr-BE" altLang="en-US" sz="1800" dirty="0" smtClean="0"/>
              <a:t>optimaliser la </a:t>
            </a:r>
            <a:r>
              <a:rPr lang="fr-BE" altLang="en-US" sz="1800" b="1" dirty="0" smtClean="0"/>
              <a:t>qualité </a:t>
            </a:r>
            <a:r>
              <a:rPr lang="fr-BE" altLang="en-US" sz="1800" dirty="0" smtClean="0"/>
              <a:t>et la </a:t>
            </a:r>
            <a:r>
              <a:rPr lang="fr-BE" altLang="en-US" sz="1800" b="1" dirty="0" smtClean="0"/>
              <a:t>continuité</a:t>
            </a:r>
            <a:r>
              <a:rPr lang="fr-BE" altLang="en-US" sz="1800" dirty="0" smtClean="0"/>
              <a:t> des prestations de soins de santé </a:t>
            </a:r>
          </a:p>
          <a:p>
            <a:pPr lvl="1" eaLnBrk="1" hangingPunct="1"/>
            <a:r>
              <a:rPr lang="fr-BE" altLang="en-US" sz="1800" dirty="0" smtClean="0"/>
              <a:t>optimaliser la </a:t>
            </a:r>
            <a:r>
              <a:rPr lang="fr-BE" altLang="en-US" sz="1800" b="1" dirty="0" smtClean="0"/>
              <a:t>sécurité du patient</a:t>
            </a:r>
          </a:p>
          <a:p>
            <a:pPr lvl="1" eaLnBrk="1" hangingPunct="1"/>
            <a:r>
              <a:rPr lang="fr-BE" altLang="en-US" sz="1800" b="1" dirty="0" smtClean="0"/>
              <a:t>simplifier les formalités administratives</a:t>
            </a:r>
            <a:r>
              <a:rPr lang="fr-BE" dirty="0" smtClean="0"/>
              <a:t> </a:t>
            </a:r>
            <a:r>
              <a:rPr lang="fr-BE" altLang="en-US" sz="1800" dirty="0" smtClean="0"/>
              <a:t>pour</a:t>
            </a:r>
            <a:r>
              <a:rPr lang="fr-BE" dirty="0" smtClean="0"/>
              <a:t> </a:t>
            </a:r>
            <a:r>
              <a:rPr lang="fr-BE" altLang="en-US" sz="1800" dirty="0" smtClean="0"/>
              <a:t>tous les acteurs des soins de santé</a:t>
            </a:r>
          </a:p>
          <a:p>
            <a:pPr lvl="1" eaLnBrk="1" hangingPunct="1"/>
            <a:r>
              <a:rPr lang="fr-BE" altLang="en-US" sz="1800" dirty="0" smtClean="0"/>
              <a:t>offrir un </a:t>
            </a:r>
            <a:r>
              <a:rPr lang="fr-BE" altLang="en-US" sz="1800" b="1" dirty="0" smtClean="0"/>
              <a:t>soutien </a:t>
            </a:r>
            <a:r>
              <a:rPr lang="fr-BE" altLang="en-US" sz="1800" dirty="0" smtClean="0"/>
              <a:t>optimal à la politique des soins de santé</a:t>
            </a:r>
          </a:p>
          <a:p>
            <a:pPr lvl="1" eaLnBrk="1" hangingPunct="1"/>
            <a:endParaRPr lang="fr-BE" altLang="en-US" dirty="0" smtClean="0"/>
          </a:p>
          <a:p>
            <a:pPr eaLnBrk="1" hangingPunct="1"/>
            <a:endParaRPr lang="fr-BE" altLang="en-US" dirty="0" smtClean="0"/>
          </a:p>
        </p:txBody>
      </p:sp>
      <p:sp>
        <p:nvSpPr>
          <p:cNvPr id="2" name="Title 1"/>
          <p:cNvSpPr>
            <a:spLocks noGrp="1"/>
          </p:cNvSpPr>
          <p:nvPr>
            <p:ph type="title"/>
          </p:nvPr>
        </p:nvSpPr>
        <p:spPr/>
        <p:txBody>
          <a:bodyPr/>
          <a:lstStyle/>
          <a:p>
            <a:pPr eaLnBrk="1" fontAlgn="auto" hangingPunct="1">
              <a:spcAft>
                <a:spcPts val="0"/>
              </a:spcAft>
              <a:defRPr/>
            </a:pPr>
            <a:r>
              <a:rPr lang="fr-BE" altLang="en-US" smtClean="0"/>
              <a:t>Objectifs la plate-forme</a:t>
            </a:r>
            <a:r>
              <a:rPr lang="fr-BE" smtClean="0"/>
              <a:t> </a:t>
            </a:r>
            <a:r>
              <a:rPr lang="fr-BE" altLang="en-US" smtClean="0">
                <a:solidFill>
                  <a:srgbClr val="3E6E5A"/>
                </a:solidFill>
              </a:rPr>
              <a:t>eHealth</a:t>
            </a:r>
            <a:endParaRPr lang="fr-BE" dirty="0"/>
          </a:p>
        </p:txBody>
      </p:sp>
      <p:sp>
        <p:nvSpPr>
          <p:cNvPr id="76804"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76805"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E327A034-D774-4B09-8D10-BE1717AB3200}" type="slidenum">
              <a:rPr lang="en-US" altLang="en-US" smtClean="0">
                <a:solidFill>
                  <a:srgbClr val="FFFFFF"/>
                </a:solidFill>
              </a:rPr>
              <a:pPr fontAlgn="base">
                <a:spcBef>
                  <a:spcPct val="0"/>
                </a:spcBef>
                <a:spcAft>
                  <a:spcPct val="0"/>
                </a:spcAft>
                <a:defRPr/>
              </a:pPr>
              <a:t>86</a:t>
            </a:fld>
            <a:endParaRPr lang="fr-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fr-BE" altLang="en-US" smtClean="0">
                <a:sym typeface="Arial" charset="0"/>
              </a:rPr>
              <a:t>10 missions</a:t>
            </a:r>
            <a:endParaRPr lang="fr-BE" dirty="0"/>
          </a:p>
        </p:txBody>
      </p:sp>
      <p:sp>
        <p:nvSpPr>
          <p:cNvPr id="15363" name="Rectangle 3"/>
          <p:cNvSpPr>
            <a:spLocks noGrp="1" noChangeArrowheads="1"/>
          </p:cNvSpPr>
          <p:nvPr>
            <p:ph idx="1"/>
          </p:nvPr>
        </p:nvSpPr>
        <p:spPr/>
        <p:txBody>
          <a:bodyPr rtlCol="0">
            <a:normAutofit/>
          </a:bodyPr>
          <a:lstStyle/>
          <a:p>
            <a:pPr marL="182880" indent="-182880" eaLnBrk="1" fontAlgn="auto" hangingPunct="1">
              <a:lnSpc>
                <a:spcPts val="2400"/>
              </a:lnSpc>
              <a:spcAft>
                <a:spcPts val="0"/>
              </a:spcAft>
              <a:buFont typeface="Arial" pitchFamily="34" charset="0"/>
              <a:buChar char="•"/>
              <a:defRPr/>
            </a:pPr>
            <a:r>
              <a:rPr lang="fr-BE" altLang="en-US" sz="2000" dirty="0" smtClean="0">
                <a:sym typeface="Arial" charset="0"/>
              </a:rPr>
              <a:t>Développer une </a:t>
            </a:r>
            <a:r>
              <a:rPr lang="fr-BE" altLang="en-US" sz="2000" b="0" dirty="0" smtClean="0">
                <a:sym typeface="Arial" charset="0"/>
              </a:rPr>
              <a:t>vision</a:t>
            </a:r>
            <a:r>
              <a:rPr lang="fr-BE" altLang="en-US" sz="2000" dirty="0" smtClean="0">
                <a:sym typeface="Arial" charset="0"/>
              </a:rPr>
              <a:t> et une </a:t>
            </a:r>
            <a:r>
              <a:rPr lang="fr-BE" altLang="en-US" sz="2000" b="0" dirty="0" smtClean="0">
                <a:sym typeface="Arial" charset="0"/>
              </a:rPr>
              <a:t>stratégie</a:t>
            </a:r>
            <a:r>
              <a:rPr lang="fr-BE" altLang="en-US" sz="2000" dirty="0" smtClean="0">
                <a:sym typeface="Arial" charset="0"/>
              </a:rPr>
              <a:t> en matière d'</a:t>
            </a:r>
            <a:r>
              <a:rPr lang="fr-BE" altLang="en-US" sz="2000" dirty="0" err="1" smtClean="0">
                <a:solidFill>
                  <a:srgbClr val="3E6E5A"/>
                </a:solidFill>
                <a:sym typeface="Arial" charset="0"/>
              </a:rPr>
              <a:t>eHealth</a:t>
            </a:r>
            <a:r>
              <a:rPr lang="fr-BE" sz="2000" dirty="0" smtClean="0"/>
              <a:t> </a:t>
            </a:r>
          </a:p>
          <a:p>
            <a:pPr marL="182880" indent="-182880" eaLnBrk="1" fontAlgn="auto" hangingPunct="1">
              <a:lnSpc>
                <a:spcPts val="2400"/>
              </a:lnSpc>
              <a:spcAft>
                <a:spcPts val="0"/>
              </a:spcAft>
              <a:buFont typeface="Arial" pitchFamily="34" charset="0"/>
              <a:buChar char="•"/>
              <a:defRPr/>
            </a:pPr>
            <a:endParaRPr lang="fr-BE" altLang="en-US" sz="2000" dirty="0" smtClean="0">
              <a:sym typeface="Arial" charset="0"/>
            </a:endParaRPr>
          </a:p>
          <a:p>
            <a:pPr marL="182880" indent="-182880" eaLnBrk="1" fontAlgn="auto" hangingPunct="1">
              <a:lnSpc>
                <a:spcPts val="2400"/>
              </a:lnSpc>
              <a:spcAft>
                <a:spcPts val="0"/>
              </a:spcAft>
              <a:buFont typeface="Arial" pitchFamily="34" charset="0"/>
              <a:buChar char="•"/>
              <a:defRPr/>
            </a:pPr>
            <a:r>
              <a:rPr lang="fr-BE" altLang="en-US" sz="2000" dirty="0" smtClean="0">
                <a:sym typeface="Arial" charset="0"/>
              </a:rPr>
              <a:t>Organiser la collaboration avec d’autres instances publiques chargées de la coordination de la prestation de services électronique</a:t>
            </a:r>
            <a:r>
              <a:rPr lang="fr-BE" sz="2000" dirty="0" smtClean="0"/>
              <a:t> </a:t>
            </a:r>
          </a:p>
          <a:p>
            <a:pPr marL="182880" indent="-182880" eaLnBrk="1" fontAlgn="auto" hangingPunct="1">
              <a:lnSpc>
                <a:spcPts val="2400"/>
              </a:lnSpc>
              <a:spcAft>
                <a:spcPts val="0"/>
              </a:spcAft>
              <a:buFont typeface="Arial" pitchFamily="34" charset="0"/>
              <a:buChar char="•"/>
              <a:defRPr/>
            </a:pPr>
            <a:endParaRPr lang="fr-BE" altLang="en-US" sz="2000" dirty="0" smtClean="0">
              <a:sym typeface="Arial" charset="0"/>
            </a:endParaRPr>
          </a:p>
          <a:p>
            <a:pPr marL="182880" indent="-182880" eaLnBrk="1" fontAlgn="auto" hangingPunct="1">
              <a:lnSpc>
                <a:spcPts val="2400"/>
              </a:lnSpc>
              <a:spcAft>
                <a:spcPts val="0"/>
              </a:spcAft>
              <a:buFont typeface="Arial" pitchFamily="34" charset="0"/>
              <a:buChar char="•"/>
              <a:defRPr/>
            </a:pPr>
            <a:r>
              <a:rPr lang="fr-BE" altLang="en-US" sz="2000" dirty="0" smtClean="0">
                <a:sym typeface="Arial" charset="0"/>
              </a:rPr>
              <a:t>Etre le moteur des changements nécessaires en vue de l'exécution de la vision et de la stratégie en matière d'</a:t>
            </a:r>
            <a:r>
              <a:rPr lang="fr-BE" altLang="en-US" sz="2000" dirty="0" err="1" smtClean="0">
                <a:solidFill>
                  <a:srgbClr val="3E6E5A"/>
                </a:solidFill>
                <a:sym typeface="Arial" charset="0"/>
              </a:rPr>
              <a:t>eHealth</a:t>
            </a:r>
            <a:r>
              <a:rPr lang="fr-BE" sz="2000" dirty="0" smtClean="0"/>
              <a:t>  </a:t>
            </a:r>
          </a:p>
          <a:p>
            <a:pPr marL="182880" indent="-182880" eaLnBrk="1" fontAlgn="auto" hangingPunct="1">
              <a:lnSpc>
                <a:spcPts val="2400"/>
              </a:lnSpc>
              <a:spcAft>
                <a:spcPts val="0"/>
              </a:spcAft>
              <a:buFont typeface="Arial" pitchFamily="34" charset="0"/>
              <a:buChar char="•"/>
              <a:defRPr/>
            </a:pPr>
            <a:endParaRPr lang="fr-BE" altLang="en-US" sz="2000" dirty="0" smtClean="0">
              <a:sym typeface="Arial" charset="0"/>
            </a:endParaRPr>
          </a:p>
          <a:p>
            <a:pPr marL="182880" indent="-182880" eaLnBrk="1" fontAlgn="auto" hangingPunct="1">
              <a:lnSpc>
                <a:spcPts val="2400"/>
              </a:lnSpc>
              <a:spcAft>
                <a:spcPts val="0"/>
              </a:spcAft>
              <a:buFont typeface="Arial" pitchFamily="34" charset="0"/>
              <a:buChar char="•"/>
              <a:defRPr/>
            </a:pPr>
            <a:r>
              <a:rPr lang="fr-BE" altLang="en-US" sz="2000" dirty="0" smtClean="0">
                <a:sym typeface="Arial" charset="0"/>
              </a:rPr>
              <a:t>Déterminer des normes, standards, spécifications fonctionnels et techniques ainsi qu'une architecture de base en matière de TIC  </a:t>
            </a:r>
          </a:p>
          <a:p>
            <a:pPr marL="182880" indent="-182880" eaLnBrk="1" fontAlgn="auto" hangingPunct="1">
              <a:spcAft>
                <a:spcPts val="0"/>
              </a:spcAft>
              <a:buFont typeface="Arial" pitchFamily="34" charset="0"/>
              <a:buChar char="•"/>
              <a:defRPr/>
            </a:pPr>
            <a:endParaRPr lang="fr-BE" altLang="en-US" dirty="0" smtClean="0">
              <a:sym typeface="Arial" charset="0"/>
            </a:endParaRPr>
          </a:p>
          <a:p>
            <a:pPr marL="182880" indent="-182880" eaLnBrk="1" fontAlgn="auto" hangingPunct="1">
              <a:spcAft>
                <a:spcPts val="0"/>
              </a:spcAft>
              <a:buFont typeface="Arial" pitchFamily="34" charset="0"/>
              <a:buChar char="•"/>
              <a:defRPr/>
            </a:pPr>
            <a:endParaRPr lang="fr-BE" altLang="en-US" dirty="0" smtClean="0">
              <a:sym typeface="Arial" charset="0"/>
            </a:endParaRPr>
          </a:p>
        </p:txBody>
      </p:sp>
      <p:sp>
        <p:nvSpPr>
          <p:cNvPr id="77828"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77829"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2AE334D-FBA1-4CD8-AB6F-686F5025F0AA}" type="slidenum">
              <a:rPr lang="en-US" altLang="en-US" smtClean="0">
                <a:solidFill>
                  <a:srgbClr val="FFFFFF"/>
                </a:solidFill>
              </a:rPr>
              <a:pPr fontAlgn="base">
                <a:spcBef>
                  <a:spcPct val="0"/>
                </a:spcBef>
                <a:spcAft>
                  <a:spcPct val="0"/>
                </a:spcAft>
                <a:defRPr/>
              </a:pPr>
              <a:t>87</a:t>
            </a:fld>
            <a:endParaRPr lang="fr-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BE" altLang="en-US" smtClean="0">
                <a:sym typeface="Arial" charset="0"/>
              </a:rPr>
              <a:t>10 missions</a:t>
            </a:r>
            <a:endParaRPr lang="fr-BE" dirty="0"/>
          </a:p>
        </p:txBody>
      </p:sp>
      <p:sp>
        <p:nvSpPr>
          <p:cNvPr id="94211" name="Rectangle 3"/>
          <p:cNvSpPr>
            <a:spLocks noGrp="1" noChangeArrowheads="1"/>
          </p:cNvSpPr>
          <p:nvPr>
            <p:ph idx="1"/>
          </p:nvPr>
        </p:nvSpPr>
        <p:spPr/>
        <p:txBody>
          <a:bodyPr/>
          <a:lstStyle/>
          <a:p>
            <a:pPr eaLnBrk="1" hangingPunct="1">
              <a:lnSpc>
                <a:spcPts val="2400"/>
              </a:lnSpc>
            </a:pPr>
            <a:r>
              <a:rPr lang="fr-BE" altLang="en-US" sz="2000" dirty="0" smtClean="0">
                <a:sym typeface="Arial" charset="0"/>
              </a:rPr>
              <a:t>Enregistrer des logiciels de gestion des dossiers de patients électroniques  </a:t>
            </a:r>
          </a:p>
          <a:p>
            <a:pPr eaLnBrk="1" hangingPunct="1">
              <a:lnSpc>
                <a:spcPts val="2400"/>
              </a:lnSpc>
            </a:pPr>
            <a:endParaRPr lang="fr-BE" altLang="en-US" sz="2000" dirty="0" smtClean="0">
              <a:sym typeface="Arial" charset="0"/>
            </a:endParaRPr>
          </a:p>
          <a:p>
            <a:pPr eaLnBrk="1" hangingPunct="1">
              <a:lnSpc>
                <a:spcPts val="2400"/>
              </a:lnSpc>
            </a:pPr>
            <a:r>
              <a:rPr lang="fr-BE" altLang="en-US" sz="2000" dirty="0" smtClean="0">
                <a:sym typeface="Arial" charset="0"/>
              </a:rPr>
              <a:t>Concevoir, élaborer et gérer une plate-forme de collaboration pour l'échange électronique de données sécurisé ainsi que les services de base y afférents </a:t>
            </a:r>
          </a:p>
          <a:p>
            <a:pPr eaLnBrk="1" hangingPunct="1">
              <a:lnSpc>
                <a:spcPts val="2400"/>
              </a:lnSpc>
            </a:pPr>
            <a:endParaRPr lang="fr-BE" altLang="en-US" sz="2000" dirty="0" smtClean="0">
              <a:sym typeface="Arial" charset="0"/>
            </a:endParaRPr>
          </a:p>
          <a:p>
            <a:pPr eaLnBrk="1" hangingPunct="1">
              <a:lnSpc>
                <a:spcPts val="2400"/>
              </a:lnSpc>
            </a:pPr>
            <a:r>
              <a:rPr lang="fr-BE" altLang="en-US" sz="2000" dirty="0" smtClean="0">
                <a:sym typeface="Arial" charset="0"/>
              </a:rPr>
              <a:t>S'accorder sur une répartition des tâches et sur les normes de qualité et contrôler le respect de ces normes de qualité</a:t>
            </a:r>
          </a:p>
        </p:txBody>
      </p:sp>
      <p:sp>
        <p:nvSpPr>
          <p:cNvPr id="78852"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78853"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D7873811-4E15-47F3-84CF-08DE0931F4A1}" type="slidenum">
              <a:rPr lang="en-US" altLang="en-US" smtClean="0">
                <a:solidFill>
                  <a:srgbClr val="FFFFFF"/>
                </a:solidFill>
              </a:rPr>
              <a:pPr fontAlgn="base">
                <a:spcBef>
                  <a:spcPct val="0"/>
                </a:spcBef>
                <a:spcAft>
                  <a:spcPct val="0"/>
                </a:spcAft>
                <a:defRPr/>
              </a:pPr>
              <a:t>88</a:t>
            </a:fld>
            <a:endParaRPr lang="fr-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fontAlgn="auto" hangingPunct="1">
              <a:spcAft>
                <a:spcPts val="0"/>
              </a:spcAft>
              <a:defRPr/>
            </a:pPr>
            <a:r>
              <a:rPr lang="fr-BE" smtClean="0"/>
              <a:t>10 missions</a:t>
            </a:r>
            <a:endParaRPr lang="fr-BE" dirty="0"/>
          </a:p>
        </p:txBody>
      </p:sp>
      <p:sp>
        <p:nvSpPr>
          <p:cNvPr id="3" name="Tijdelijke aanduiding voor inhoud 2"/>
          <p:cNvSpPr>
            <a:spLocks noGrp="1"/>
          </p:cNvSpPr>
          <p:nvPr>
            <p:ph idx="1"/>
          </p:nvPr>
        </p:nvSpPr>
        <p:spPr/>
        <p:txBody>
          <a:bodyPr rtlCol="0">
            <a:normAutofit/>
          </a:bodyPr>
          <a:lstStyle/>
          <a:p>
            <a:pPr marL="182880" indent="-182880" eaLnBrk="1" fontAlgn="auto" hangingPunct="1">
              <a:lnSpc>
                <a:spcPts val="2400"/>
              </a:lnSpc>
              <a:spcAft>
                <a:spcPts val="0"/>
              </a:spcAft>
              <a:buFont typeface="Arial" pitchFamily="34" charset="0"/>
              <a:buChar char="•"/>
              <a:defRPr/>
            </a:pPr>
            <a:r>
              <a:rPr lang="fr-BE" sz="2000" dirty="0" smtClean="0"/>
              <a:t>Intervenir comme tierce partie de confiance indépendante</a:t>
            </a:r>
            <a:r>
              <a:rPr lang="fr-BE" altLang="en-US" sz="2000" dirty="0" smtClean="0">
                <a:sym typeface="Arial" charset="0"/>
              </a:rPr>
              <a:t> (TTP) pour le </a:t>
            </a:r>
            <a:r>
              <a:rPr lang="fr-BE" sz="2000" dirty="0" smtClean="0"/>
              <a:t>codage et l'anonymisation</a:t>
            </a:r>
            <a:r>
              <a:rPr lang="fr-BE" altLang="en-US" sz="2000" dirty="0" smtClean="0">
                <a:sym typeface="Arial" charset="0"/>
              </a:rPr>
              <a:t> de données à caractère personnel relatives à la santé </a:t>
            </a:r>
            <a:r>
              <a:rPr lang="fr-BE" sz="2000" dirty="0" smtClean="0"/>
              <a:t>pour certaines instances énumérées dans la loi, à l'appui de la recherche scientifique et de la politique</a:t>
            </a:r>
            <a:r>
              <a:rPr lang="fr-BE" altLang="en-US" sz="2000" dirty="0" smtClean="0">
                <a:sym typeface="Arial" charset="0"/>
              </a:rPr>
              <a:t> </a:t>
            </a:r>
          </a:p>
          <a:p>
            <a:pPr marL="182880" indent="-182880" eaLnBrk="1" fontAlgn="auto" hangingPunct="1">
              <a:lnSpc>
                <a:spcPts val="2400"/>
              </a:lnSpc>
              <a:spcAft>
                <a:spcPts val="0"/>
              </a:spcAft>
              <a:buFont typeface="Arial" pitchFamily="34" charset="0"/>
              <a:buChar char="•"/>
              <a:defRPr/>
            </a:pPr>
            <a:endParaRPr lang="fr-BE" altLang="en-US" sz="2000" dirty="0" smtClean="0">
              <a:sym typeface="Arial" charset="0"/>
            </a:endParaRPr>
          </a:p>
          <a:p>
            <a:pPr marL="182880" indent="-182880" eaLnBrk="1" fontAlgn="auto" hangingPunct="1">
              <a:lnSpc>
                <a:spcPts val="2400"/>
              </a:lnSpc>
              <a:spcAft>
                <a:spcPts val="0"/>
              </a:spcAft>
              <a:buFont typeface="Arial" pitchFamily="34" charset="0"/>
              <a:buChar char="•"/>
              <a:defRPr/>
            </a:pPr>
            <a:r>
              <a:rPr lang="fr-BE" altLang="en-US" sz="2000" dirty="0" smtClean="0">
                <a:sym typeface="Arial" charset="0"/>
              </a:rPr>
              <a:t>Promouvoir et coordonner la réalisation de programmes et de projets</a:t>
            </a:r>
            <a:r>
              <a:rPr lang="fr-BE" sz="2000" dirty="0" smtClean="0"/>
              <a:t> </a:t>
            </a:r>
          </a:p>
          <a:p>
            <a:pPr marL="182880" indent="-182880" eaLnBrk="1" fontAlgn="auto" hangingPunct="1">
              <a:lnSpc>
                <a:spcPts val="2400"/>
              </a:lnSpc>
              <a:spcAft>
                <a:spcPts val="0"/>
              </a:spcAft>
              <a:buFont typeface="Arial" pitchFamily="34" charset="0"/>
              <a:buChar char="•"/>
              <a:defRPr/>
            </a:pPr>
            <a:endParaRPr lang="fr-BE" altLang="en-US" sz="2000" dirty="0" smtClean="0">
              <a:sym typeface="Arial" charset="0"/>
            </a:endParaRPr>
          </a:p>
          <a:p>
            <a:pPr marL="182880" indent="-182880" eaLnBrk="1" fontAlgn="auto" hangingPunct="1">
              <a:lnSpc>
                <a:spcPts val="2400"/>
              </a:lnSpc>
              <a:spcAft>
                <a:spcPts val="0"/>
              </a:spcAft>
              <a:buFont typeface="Arial" pitchFamily="34" charset="0"/>
              <a:buChar char="•"/>
              <a:defRPr/>
            </a:pPr>
            <a:r>
              <a:rPr lang="fr-BE" altLang="en-US" sz="2000" dirty="0" smtClean="0">
                <a:sym typeface="Arial" charset="0"/>
              </a:rPr>
              <a:t>Gérer et coordonner les aspects TIC de l'échange de données dans le cadre des dossiers de patients électroniques et des prescriptions médicales électroniques</a:t>
            </a:r>
            <a:endParaRPr lang="fr-BE" altLang="en-US" sz="2000" dirty="0">
              <a:sym typeface="Arial" charset="0"/>
            </a:endParaRPr>
          </a:p>
        </p:txBody>
      </p:sp>
      <p:sp>
        <p:nvSpPr>
          <p:cNvPr id="79876" name="Tijdelijke aanduiding voor dianumm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9D0516F4-363B-4B21-A2CC-2397F94D23B9}" type="slidenum">
              <a:rPr lang="en-US" altLang="en-US" smtClean="0">
                <a:solidFill>
                  <a:srgbClr val="FFFFFF"/>
                </a:solidFill>
              </a:rPr>
              <a:pPr fontAlgn="base">
                <a:spcBef>
                  <a:spcPct val="0"/>
                </a:spcBef>
                <a:spcAft>
                  <a:spcPct val="0"/>
                </a:spcAft>
                <a:defRPr/>
              </a:pPr>
              <a:t>89</a:t>
            </a:fld>
            <a:endParaRPr lang="fr-BE" altLang="en-US" smtClean="0">
              <a:solidFill>
                <a:srgbClr val="FFFFFF"/>
              </a:solidFill>
            </a:endParaRPr>
          </a:p>
        </p:txBody>
      </p:sp>
      <p:sp>
        <p:nvSpPr>
          <p:cNvPr id="79877"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fr-BE" sz="3600" dirty="0" smtClean="0"/>
              <a:t>Plan d'action </a:t>
            </a:r>
            <a:r>
              <a:rPr lang="fr-BE" sz="3600" dirty="0" err="1" smtClean="0">
                <a:solidFill>
                  <a:srgbClr val="3E6E5A"/>
                </a:solidFill>
              </a:rPr>
              <a:t>eSanté</a:t>
            </a:r>
            <a:r>
              <a:rPr lang="fr-BE" sz="3600" dirty="0" smtClean="0">
                <a:solidFill>
                  <a:srgbClr val="3E6E5A"/>
                </a:solidFill>
              </a:rPr>
              <a:t> </a:t>
            </a:r>
            <a:r>
              <a:rPr lang="fr-BE" sz="3600" dirty="0" smtClean="0"/>
              <a:t>2015-2019</a:t>
            </a:r>
            <a:endParaRPr lang="fr-BE" sz="3600" dirty="0"/>
          </a:p>
        </p:txBody>
      </p:sp>
      <p:sp>
        <p:nvSpPr>
          <p:cNvPr id="13315" name="Content Placeholder 10"/>
          <p:cNvSpPr>
            <a:spLocks noGrp="1"/>
          </p:cNvSpPr>
          <p:nvPr>
            <p:ph idx="1"/>
          </p:nvPr>
        </p:nvSpPr>
        <p:spPr/>
        <p:txBody>
          <a:bodyPr/>
          <a:lstStyle/>
          <a:p>
            <a:pPr eaLnBrk="1" hangingPunct="1"/>
            <a:r>
              <a:rPr lang="fr-BE" altLang="en-US" dirty="0"/>
              <a:t>f</a:t>
            </a:r>
            <a:r>
              <a:rPr lang="fr-BE" altLang="en-US" dirty="0" smtClean="0"/>
              <a:t>in 2012 : organisation d’une table ronde sur les priorités en matière d'informatisation du secteur des soins de santé</a:t>
            </a:r>
          </a:p>
          <a:p>
            <a:pPr eaLnBrk="1" hangingPunct="1"/>
            <a:endParaRPr lang="fr-BE" altLang="en-US" dirty="0" smtClean="0"/>
          </a:p>
          <a:p>
            <a:pPr eaLnBrk="1" hangingPunct="1"/>
            <a:r>
              <a:rPr lang="fr-BE" altLang="en-US" dirty="0"/>
              <a:t>p</a:t>
            </a:r>
            <a:r>
              <a:rPr lang="fr-BE" altLang="en-US" dirty="0" smtClean="0"/>
              <a:t>articipation de près de 300 personnes du secteur </a:t>
            </a:r>
          </a:p>
          <a:p>
            <a:pPr eaLnBrk="1" hangingPunct="1"/>
            <a:endParaRPr lang="fr-BE" altLang="en-US" dirty="0" smtClean="0"/>
          </a:p>
          <a:p>
            <a:pPr eaLnBrk="1" hangingPunct="1"/>
            <a:r>
              <a:rPr lang="fr-BE" altLang="en-US" dirty="0"/>
              <a:t>r</a:t>
            </a:r>
            <a:r>
              <a:rPr lang="fr-BE" altLang="en-US" dirty="0" smtClean="0"/>
              <a:t>ésultat : </a:t>
            </a:r>
            <a:r>
              <a:rPr lang="fr-BE" dirty="0" err="1" smtClean="0"/>
              <a:t>Roadmap</a:t>
            </a:r>
            <a:r>
              <a:rPr lang="fr-BE" dirty="0" smtClean="0"/>
              <a:t> </a:t>
            </a:r>
            <a:r>
              <a:rPr lang="fr-BE" altLang="en-US" dirty="0" err="1" smtClean="0">
                <a:solidFill>
                  <a:srgbClr val="3E6E5A"/>
                </a:solidFill>
              </a:rPr>
              <a:t>eSanté</a:t>
            </a:r>
            <a:r>
              <a:rPr lang="fr-BE" dirty="0" smtClean="0"/>
              <a:t> avec des objectifs concrets pour les 5 années à venir</a:t>
            </a:r>
          </a:p>
          <a:p>
            <a:pPr eaLnBrk="1" hangingPunct="1"/>
            <a:endParaRPr lang="fr-BE" altLang="en-US" dirty="0" smtClean="0"/>
          </a:p>
          <a:p>
            <a:pPr eaLnBrk="1" hangingPunct="1"/>
            <a:r>
              <a:rPr lang="fr-BE" dirty="0" smtClean="0"/>
              <a:t>2015 : actualisation de la </a:t>
            </a:r>
            <a:r>
              <a:rPr lang="fr-BE" dirty="0" err="1" smtClean="0"/>
              <a:t>Roadmap</a:t>
            </a:r>
            <a:r>
              <a:rPr lang="fr-BE" dirty="0" smtClean="0"/>
              <a:t> </a:t>
            </a:r>
            <a:r>
              <a:rPr lang="fr-BE" altLang="en-US" dirty="0" err="1" smtClean="0">
                <a:solidFill>
                  <a:srgbClr val="3E6E5A"/>
                </a:solidFill>
              </a:rPr>
              <a:t>eSanté</a:t>
            </a:r>
            <a:r>
              <a:rPr lang="fr-BE" dirty="0" smtClean="0"/>
              <a:t> :</a:t>
            </a:r>
            <a:r>
              <a:rPr lang="fr-BE" altLang="en-US" dirty="0" smtClean="0"/>
              <a:t> </a:t>
            </a:r>
            <a:r>
              <a:rPr lang="fr-BE" altLang="en-US" dirty="0" err="1" smtClean="0"/>
              <a:t>Roadmap</a:t>
            </a:r>
            <a:r>
              <a:rPr lang="fr-BE" altLang="en-US" dirty="0" smtClean="0"/>
              <a:t> 2.0</a:t>
            </a:r>
          </a:p>
        </p:txBody>
      </p:sp>
      <p:sp>
        <p:nvSpPr>
          <p:cNvPr id="12292" name="Date Placeholder 5"/>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12293" name="Slide Number Placeholder 6"/>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E97C73C1-20FF-4ACD-BE71-76B6F08E618E}" type="slidenum">
              <a:rPr lang="en-US" altLang="en-US" smtClean="0">
                <a:solidFill>
                  <a:srgbClr val="FFFFFF"/>
                </a:solidFill>
              </a:rPr>
              <a:pPr fontAlgn="base">
                <a:spcBef>
                  <a:spcPct val="0"/>
                </a:spcBef>
                <a:spcAft>
                  <a:spcPct val="0"/>
                </a:spcAft>
                <a:defRPr/>
              </a:pPr>
              <a:t>9</a:t>
            </a:fld>
            <a:endParaRPr lang="fr-BE" altLang="en-US" smtClean="0">
              <a:solidFill>
                <a:srgbClr val="FFFFFF"/>
              </a:solidFill>
            </a:endParaRPr>
          </a:p>
        </p:txBody>
      </p:sp>
      <p:pic>
        <p:nvPicPr>
          <p:cNvPr id="1331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876925"/>
            <a:ext cx="2992438"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smtClean="0"/>
              <a:t>Architecture de base</a:t>
            </a:r>
            <a:endParaRPr lang="fr-BE" dirty="0"/>
          </a:p>
        </p:txBody>
      </p:sp>
      <p:sp>
        <p:nvSpPr>
          <p:cNvPr id="75" name="Date Placeholder 3"/>
          <p:cNvSpPr>
            <a:spLocks noGrp="1"/>
          </p:cNvSpPr>
          <p:nvPr>
            <p:ph type="dt" sz="half" idx="10"/>
          </p:nvPr>
        </p:nvSpPr>
        <p:spPr/>
        <p:txBody>
          <a:bodyPr/>
          <a:lstStyle/>
          <a:p>
            <a:r>
              <a:rPr lang="en-US" smtClean="0"/>
              <a:t>23/11/2016</a:t>
            </a:r>
            <a:endParaRPr lang="fr-BE" dirty="0"/>
          </a:p>
        </p:txBody>
      </p:sp>
      <p:sp>
        <p:nvSpPr>
          <p:cNvPr id="4" name="Slide Number Placeholder 3"/>
          <p:cNvSpPr>
            <a:spLocks noGrp="1"/>
          </p:cNvSpPr>
          <p:nvPr>
            <p:ph type="sldNum" sz="quarter" idx="12"/>
          </p:nvPr>
        </p:nvSpPr>
        <p:spPr/>
        <p:txBody>
          <a:bodyPr/>
          <a:lstStyle/>
          <a:p>
            <a:fld id="{BAADB71D-6A6A-403E-B8B0-DAC18C9A03D5}" type="slidenum">
              <a:rPr lang="en-US" smtClean="0"/>
              <a:pPr/>
              <a:t>90</a:t>
            </a:fld>
            <a:endParaRPr lang="fr-BE"/>
          </a:p>
        </p:txBody>
      </p:sp>
      <p:pic>
        <p:nvPicPr>
          <p:cNvPr id="76"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fr-FR" altLang="en-US" sz="2400" b="1" i="1">
              <a:solidFill>
                <a:srgbClr val="000000"/>
              </a:solidFill>
            </a:endParaRPr>
          </a:p>
        </p:txBody>
      </p:sp>
      <p:sp>
        <p:nvSpPr>
          <p:cNvPr id="78"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a:defRPr/>
            </a:pPr>
            <a:endParaRPr lang="fr-BE" sz="2400" b="1" i="1">
              <a:solidFill>
                <a:srgbClr val="FFFFFF"/>
              </a:solidFill>
              <a:effectLst>
                <a:outerShdw blurRad="38100" dist="38100" dir="2700000" algn="tl">
                  <a:srgbClr val="000000"/>
                </a:outerShdw>
              </a:effectLst>
              <a:latin typeface="Arial" pitchFamily="34" charset="0"/>
              <a:cs typeface="Arial" pitchFamily="34" charset="0"/>
            </a:endParaRPr>
          </a:p>
          <a:p>
            <a:pPr algn="ctr">
              <a:defRPr/>
            </a:pPr>
            <a:endParaRPr lang="en-GB" sz="2400" b="1" i="1">
              <a:solidFill>
                <a:srgbClr val="FFFFFF"/>
              </a:solidFill>
              <a:effectLst>
                <a:outerShdw blurRad="38100" dist="38100" dir="2700000" algn="tl">
                  <a:srgbClr val="000000"/>
                </a:outerShdw>
              </a:effectLst>
              <a:latin typeface="Arial" pitchFamily="34" charset="0"/>
              <a:cs typeface="Arial" pitchFamily="34" charset="0"/>
            </a:endParaRPr>
          </a:p>
        </p:txBody>
      </p:sp>
      <p:sp>
        <p:nvSpPr>
          <p:cNvPr id="80"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81"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a:defRPr/>
            </a:pPr>
            <a:r>
              <a:rPr lang="fr-BE" sz="2400" b="1" i="1" dirty="0">
                <a:solidFill>
                  <a:srgbClr val="FFFFFF"/>
                </a:solidFill>
                <a:effectLst>
                  <a:outerShdw blurRad="38100" dist="38100" dir="2700000" algn="tl">
                    <a:srgbClr val="000000"/>
                  </a:outerShdw>
                </a:effectLst>
                <a:latin typeface="Arial" pitchFamily="34" charset="0"/>
                <a:cs typeface="Arial" pitchFamily="34" charset="0"/>
              </a:rPr>
              <a:t>Services de base</a:t>
            </a:r>
          </a:p>
          <a:p>
            <a:pPr algn="ctr">
              <a:defRPr/>
            </a:pPr>
            <a:r>
              <a:rPr lang="fr-BE" sz="2400" b="1" i="1" dirty="0">
                <a:solidFill>
                  <a:srgbClr val="FFFFFF"/>
                </a:solidFill>
                <a:effectLst>
                  <a:outerShdw blurRad="38100" dist="38100" dir="2700000" algn="tl">
                    <a:srgbClr val="000000"/>
                  </a:outerShdw>
                </a:effectLst>
                <a:latin typeface="Arial" pitchFamily="34" charset="0"/>
                <a:cs typeface="Arial" pitchFamily="34" charset="0"/>
              </a:rPr>
              <a:t>Plate-forme</a:t>
            </a:r>
            <a:r>
              <a:rPr lang="fr-BE" sz="2400" b="1" i="1" dirty="0" smtClean="0">
                <a:solidFill>
                  <a:srgbClr val="3E6E5A"/>
                </a:solidFill>
                <a:effectLst>
                  <a:outerShdw blurRad="38100" dist="38100" dir="2700000" algn="tl">
                    <a:srgbClr val="000000"/>
                  </a:outerShdw>
                </a:effectLst>
                <a:latin typeface="Arial" pitchFamily="34" charset="0"/>
                <a:cs typeface="Arial" pitchFamily="34" charset="0"/>
              </a:rPr>
              <a:t> </a:t>
            </a:r>
            <a:r>
              <a:rPr lang="fr-BE" sz="2400" b="1" i="1" dirty="0" err="1" smtClean="0">
                <a:solidFill>
                  <a:srgbClr val="3E6E5A"/>
                </a:solidFill>
                <a:effectLst>
                  <a:outerShdw blurRad="38100" dist="38100" dir="2700000" algn="tl">
                    <a:srgbClr val="000000"/>
                  </a:outerShdw>
                </a:effectLst>
                <a:latin typeface="Arial" pitchFamily="34" charset="0"/>
                <a:cs typeface="Arial" pitchFamily="34" charset="0"/>
              </a:rPr>
              <a:t>eHealth</a:t>
            </a:r>
            <a:endParaRPr lang="fr-BE" sz="2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83"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BE" altLang="en-US" sz="2400" b="1" i="1">
                <a:solidFill>
                  <a:srgbClr val="000000"/>
                </a:solidFill>
                <a:latin typeface="Arial" charset="0"/>
              </a:rPr>
              <a:t>Réseau</a:t>
            </a:r>
          </a:p>
        </p:txBody>
      </p:sp>
      <p:sp>
        <p:nvSpPr>
          <p:cNvPr id="85"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a:defRPr/>
            </a:pPr>
            <a:r>
              <a:rPr lang="fr-BE" b="1" i="1" dirty="0">
                <a:solidFill>
                  <a:srgbClr val="000000"/>
                </a:solidFill>
                <a:effectLst>
                  <a:outerShdw blurRad="38100" dist="38100" dir="2700000" algn="tl">
                    <a:srgbClr val="C0C0C0"/>
                  </a:outerShdw>
                </a:effectLst>
                <a:latin typeface="Arial" pitchFamily="34" charset="0"/>
                <a:cs typeface="Arial" pitchFamily="34" charset="0"/>
              </a:rPr>
              <a:t>Patients, prestataires de soins</a:t>
            </a:r>
          </a:p>
          <a:p>
            <a:pPr algn="ctr">
              <a:defRPr/>
            </a:pPr>
            <a:r>
              <a:rPr lang="fr-BE" b="1" i="1" dirty="0">
                <a:solidFill>
                  <a:srgbClr val="000000"/>
                </a:solidFill>
                <a:effectLst>
                  <a:outerShdw blurRad="38100" dist="38100" dir="2700000" algn="tl">
                    <a:srgbClr val="C0C0C0"/>
                  </a:outerShdw>
                </a:effectLst>
                <a:latin typeface="Arial" pitchFamily="34" charset="0"/>
                <a:cs typeface="Arial" pitchFamily="34" charset="0"/>
              </a:rPr>
              <a:t>et établissements de soins</a:t>
            </a:r>
            <a:endParaRPr lang="fr-BE" b="1" i="1" dirty="0">
              <a:solidFill>
                <a:srgbClr val="FFFFFF"/>
              </a:solidFill>
              <a:effectLst>
                <a:outerShdw blurRad="38100" dist="38100" dir="2700000" algn="tl">
                  <a:srgbClr val="C0C0C0"/>
                </a:outerShdw>
              </a:effectLst>
              <a:latin typeface="Arial" pitchFamily="34" charset="0"/>
              <a:cs typeface="Arial" pitchFamily="34" charset="0"/>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latin typeface="Arial" pitchFamily="34" charset="0"/>
                <a:cs typeface="Arial" pitchFamily="34" charset="0"/>
              </a:rPr>
              <a:t>SAV</a:t>
            </a: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latin typeface="Arial" pitchFamily="34" charset="0"/>
                <a:cs typeface="Arial" pitchFamily="34" charset="0"/>
              </a:rPr>
              <a:t>SAV</a:t>
            </a: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latin typeface="Arial" pitchFamily="34" charset="0"/>
                <a:cs typeface="Arial" pitchFamily="34" charset="0"/>
              </a:rPr>
              <a:t>SAV</a:t>
            </a:r>
          </a:p>
        </p:txBody>
      </p:sp>
      <p:pic>
        <p:nvPicPr>
          <p:cNvPr id="89" name="Picture 20" descr="FOD_tekeni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Rectangle 21"/>
          <p:cNvSpPr>
            <a:spLocks noChangeArrowheads="1"/>
          </p:cNvSpPr>
          <p:nvPr/>
        </p:nvSpPr>
        <p:spPr bwMode="auto">
          <a:xfrm>
            <a:off x="315913" y="6091873"/>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BE" altLang="en-US" sz="2000" b="1" i="1" dirty="0">
                <a:solidFill>
                  <a:srgbClr val="CC9900"/>
                </a:solidFill>
              </a:rPr>
              <a:t>Fournisseurs</a:t>
            </a:r>
          </a:p>
        </p:txBody>
      </p:sp>
      <p:sp>
        <p:nvSpPr>
          <p:cNvPr id="91"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BE" altLang="en-US" sz="2000" b="1" i="1">
                <a:solidFill>
                  <a:srgbClr val="CC9900"/>
                </a:solidFill>
              </a:rPr>
              <a:t>Utilisateurs</a:t>
            </a: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400" i="1" dirty="0">
                <a:solidFill>
                  <a:srgbClr val="FFFFFF"/>
                </a:solidFill>
                <a:effectLst>
                  <a:outerShdw blurRad="38100" dist="38100" dir="2700000" algn="tl">
                    <a:srgbClr val="000000"/>
                  </a:outerShdw>
                </a:effectLst>
                <a:latin typeface="Arial" pitchFamily="34" charset="0"/>
                <a:cs typeface="Arial" pitchFamily="34" charset="0"/>
              </a:rPr>
              <a:t>Objectifs la plate-forme</a:t>
            </a:r>
            <a:r>
              <a:rPr lang="fr-BE" dirty="0" smtClean="0">
                <a:solidFill>
                  <a:srgbClr val="000000"/>
                </a:solidFill>
                <a:latin typeface="Arial" pitchFamily="34" charset="0"/>
                <a:cs typeface="Arial" pitchFamily="34" charset="0"/>
              </a:rPr>
              <a:t> </a:t>
            </a:r>
            <a:r>
              <a:rPr lang="fr-BE" sz="1400" i="1" dirty="0">
                <a:solidFill>
                  <a:srgbClr val="3E6E5A"/>
                </a:solidFill>
                <a:effectLst>
                  <a:outerShdw blurRad="38100" dist="38100" dir="2700000" algn="tl">
                    <a:srgbClr val="000000"/>
                  </a:outerShdw>
                </a:effectLst>
                <a:latin typeface="Arial" pitchFamily="34" charset="0"/>
                <a:cs typeface="Arial" pitchFamily="34" charset="0"/>
              </a:rPr>
              <a:t>eHealth</a:t>
            </a:r>
          </a:p>
        </p:txBody>
      </p:sp>
      <p:grpSp>
        <p:nvGrpSpPr>
          <p:cNvPr id="93"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400" i="1">
                  <a:solidFill>
                    <a:srgbClr val="FFFFFF"/>
                  </a:solidFill>
                  <a:effectLst>
                    <a:outerShdw blurRad="38100" dist="38100" dir="2700000" algn="tl">
                      <a:srgbClr val="000000"/>
                    </a:outerShdw>
                  </a:effectLst>
                  <a:latin typeface="Arial" pitchFamily="34" charset="0"/>
                  <a:cs typeface="Arial" pitchFamily="34" charset="0"/>
                </a:rPr>
                <a:t>Portail Health</a:t>
              </a:r>
              <a:endParaRPr lang="fr-BE" sz="1000" i="1">
                <a:solidFill>
                  <a:srgbClr val="FFFFFF"/>
                </a:solidFill>
                <a:latin typeface="Arial" pitchFamily="34" charset="0"/>
                <a:cs typeface="Arial" pitchFamily="34" charset="0"/>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fr-BE" sz="1600" b="1" i="1">
                  <a:solidFill>
                    <a:srgbClr val="FFFFFF"/>
                  </a:solidFill>
                  <a:effectLst>
                    <a:outerShdw blurRad="38100" dist="38100" dir="2700000" algn="tl">
                      <a:srgbClr val="000000"/>
                    </a:outerShdw>
                  </a:effectLst>
                  <a:latin typeface="Arial" pitchFamily="34" charset="0"/>
                  <a:cs typeface="Arial" pitchFamily="34" charset="0"/>
                </a:rPr>
                <a:t>SVA</a:t>
              </a:r>
            </a:p>
          </p:txBody>
        </p:sp>
        <p:pic>
          <p:nvPicPr>
            <p:cNvPr id="99" name="Picture 30" descr="FOD_teken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200" i="1" dirty="0">
                <a:solidFill>
                  <a:srgbClr val="FFFFFF"/>
                </a:solidFill>
                <a:effectLst>
                  <a:outerShdw blurRad="38100" dist="38100" dir="2700000" algn="tl">
                    <a:srgbClr val="000000"/>
                  </a:outerShdw>
                </a:effectLst>
                <a:latin typeface="Arial" pitchFamily="34" charset="0"/>
                <a:cs typeface="Arial" pitchFamily="34" charset="0"/>
              </a:rPr>
              <a:t>Logiciel établissement de soins</a:t>
            </a:r>
            <a:endParaRPr lang="fr-BE" sz="1200" i="1" dirty="0">
              <a:solidFill>
                <a:srgbClr val="FFFFFF"/>
              </a:solidFill>
              <a:latin typeface="Arial" pitchFamily="34" charset="0"/>
              <a:cs typeface="Arial" pitchFamily="34" charset="0"/>
            </a:endParaRPr>
          </a:p>
        </p:txBody>
      </p:sp>
      <p:sp>
        <p:nvSpPr>
          <p:cNvPr id="101"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02"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fr-BE" sz="1600" b="1" i="1">
                <a:solidFill>
                  <a:srgbClr val="FFFFFF"/>
                </a:solidFill>
                <a:effectLst>
                  <a:outerShdw blurRad="38100" dist="38100" dir="2700000" algn="tl">
                    <a:srgbClr val="000000"/>
                  </a:outerShdw>
                </a:effectLst>
                <a:latin typeface="Arial" pitchFamily="34" charset="0"/>
                <a:cs typeface="Arial" pitchFamily="34" charset="0"/>
              </a:rPr>
              <a:t>SVA</a:t>
            </a: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400" i="1">
                <a:solidFill>
                  <a:srgbClr val="FFFFFF"/>
                </a:solidFill>
                <a:effectLst>
                  <a:outerShdw blurRad="38100" dist="38100" dir="2700000" algn="tl">
                    <a:srgbClr val="000000"/>
                  </a:outerShdw>
                </a:effectLst>
                <a:latin typeface="Arial" pitchFamily="34" charset="0"/>
                <a:cs typeface="Arial" pitchFamily="34" charset="0"/>
              </a:rPr>
              <a:t>MyCareNet</a:t>
            </a:r>
            <a:endParaRPr lang="fr-BE" sz="1000" i="1">
              <a:solidFill>
                <a:srgbClr val="FFFFFF"/>
              </a:solidFill>
              <a:latin typeface="Arial" pitchFamily="34" charset="0"/>
              <a:cs typeface="Arial" pitchFamily="34" charset="0"/>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fr-BE" sz="1600" b="1" i="1">
                <a:solidFill>
                  <a:srgbClr val="FFFFFF"/>
                </a:solidFill>
                <a:effectLst>
                  <a:outerShdw blurRad="38100" dist="38100" dir="2700000" algn="tl">
                    <a:srgbClr val="000000"/>
                  </a:outerShdw>
                </a:effectLst>
                <a:latin typeface="Arial" pitchFamily="34" charset="0"/>
                <a:cs typeface="Arial" pitchFamily="34" charset="0"/>
              </a:rPr>
              <a:t>SVA</a:t>
            </a: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200" i="1" dirty="0">
                <a:solidFill>
                  <a:srgbClr val="FFFFFF"/>
                </a:solidFill>
                <a:effectLst>
                  <a:outerShdw blurRad="38100" dist="38100" dir="2700000" algn="tl">
                    <a:srgbClr val="000000"/>
                  </a:outerShdw>
                </a:effectLst>
                <a:latin typeface="Arial" pitchFamily="34" charset="0"/>
                <a:cs typeface="Arial" pitchFamily="34" charset="0"/>
              </a:rPr>
              <a:t>Logiciel prestataire de soins</a:t>
            </a:r>
            <a:endParaRPr lang="fr-BE" sz="1200" i="1" dirty="0">
              <a:solidFill>
                <a:srgbClr val="FFFFFF"/>
              </a:solidFill>
              <a:latin typeface="Arial" pitchFamily="34" charset="0"/>
              <a:cs typeface="Arial" pitchFamily="34" charset="0"/>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16" name="AutoShape 52"/>
          <p:cNvSpPr>
            <a:spLocks noChangeArrowheads="1"/>
          </p:cNvSpPr>
          <p:nvPr/>
        </p:nvSpPr>
        <p:spPr bwMode="auto">
          <a:xfrm rot="5400000">
            <a:off x="2617788" y="1408956"/>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Arial" pitchFamily="34" charset="0"/>
              <a:cs typeface="Arial" pitchFamily="34" charset="0"/>
            </a:endParaRPr>
          </a:p>
        </p:txBody>
      </p:sp>
      <p:sp>
        <p:nvSpPr>
          <p:cNvPr id="117" name="AutoShape 53"/>
          <p:cNvSpPr>
            <a:spLocks noChangeArrowheads="1"/>
          </p:cNvSpPr>
          <p:nvPr/>
        </p:nvSpPr>
        <p:spPr bwMode="auto">
          <a:xfrm rot="5400000">
            <a:off x="1239838" y="917476"/>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Arial" pitchFamily="34" charset="0"/>
              <a:cs typeface="Arial" pitchFamily="34" charset="0"/>
            </a:endParaRPr>
          </a:p>
        </p:txBody>
      </p:sp>
      <p:sp>
        <p:nvSpPr>
          <p:cNvPr id="118" name="AutoShape 54"/>
          <p:cNvSpPr>
            <a:spLocks noChangeArrowheads="1"/>
          </p:cNvSpPr>
          <p:nvPr/>
        </p:nvSpPr>
        <p:spPr bwMode="auto">
          <a:xfrm rot="5400000">
            <a:off x="5346700" y="1709564"/>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Arial" pitchFamily="34" charset="0"/>
              <a:cs typeface="Arial" pitchFamily="34" charset="0"/>
            </a:endParaRPr>
          </a:p>
        </p:txBody>
      </p:sp>
      <p:sp>
        <p:nvSpPr>
          <p:cNvPr id="119" name="AutoShape 55"/>
          <p:cNvSpPr>
            <a:spLocks noChangeArrowheads="1"/>
          </p:cNvSpPr>
          <p:nvPr/>
        </p:nvSpPr>
        <p:spPr bwMode="auto">
          <a:xfrm rot="5400000">
            <a:off x="7808119" y="710754"/>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Arial" pitchFamily="34" charset="0"/>
              <a:cs typeface="Arial" pitchFamily="34" charset="0"/>
            </a:endParaRPr>
          </a:p>
        </p:txBody>
      </p:sp>
      <p:sp>
        <p:nvSpPr>
          <p:cNvPr id="120" name="AutoShape 56"/>
          <p:cNvSpPr>
            <a:spLocks noChangeArrowheads="1"/>
          </p:cNvSpPr>
          <p:nvPr/>
        </p:nvSpPr>
        <p:spPr bwMode="auto">
          <a:xfrm rot="5400000">
            <a:off x="6622257" y="1221283"/>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Arial" pitchFamily="34" charset="0"/>
              <a:cs typeface="Arial" pitchFamily="34" charset="0"/>
            </a:endParaRPr>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400" i="1">
                <a:solidFill>
                  <a:srgbClr val="FFFFFF"/>
                </a:solidFill>
                <a:effectLst>
                  <a:outerShdw blurRad="38100" dist="38100" dir="2700000" algn="tl">
                    <a:srgbClr val="000000"/>
                  </a:outerShdw>
                </a:effectLst>
                <a:latin typeface="Arial" pitchFamily="34" charset="0"/>
                <a:cs typeface="Arial" pitchFamily="34" charset="0"/>
              </a:rPr>
              <a:t>Site INAMI</a:t>
            </a:r>
            <a:endParaRPr lang="fr-BE" sz="1000" i="1">
              <a:solidFill>
                <a:srgbClr val="FFFFFF"/>
              </a:solidFill>
              <a:latin typeface="Arial" pitchFamily="34" charset="0"/>
              <a:cs typeface="Arial" pitchFamily="34" charset="0"/>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fr-BE" sz="1600" b="1" i="1">
                <a:solidFill>
                  <a:srgbClr val="FFFFFF"/>
                </a:solidFill>
                <a:effectLst>
                  <a:outerShdw blurRad="38100" dist="38100" dir="2700000" algn="tl">
                    <a:srgbClr val="000000"/>
                  </a:outerShdw>
                </a:effectLst>
                <a:latin typeface="Arial" pitchFamily="34" charset="0"/>
                <a:cs typeface="Arial" pitchFamily="34" charset="0"/>
              </a:rPr>
              <a:t>SVA</a:t>
            </a:r>
          </a:p>
        </p:txBody>
      </p:sp>
      <p:pic>
        <p:nvPicPr>
          <p:cNvPr id="126"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latin typeface="Arial" pitchFamily="34" charset="0"/>
                <a:cs typeface="Arial" pitchFamily="34" charset="0"/>
              </a:rPr>
              <a:t>SAV</a:t>
            </a: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latin typeface="Arial" pitchFamily="34" charset="0"/>
                <a:cs typeface="Arial" pitchFamily="34" charset="0"/>
              </a:rPr>
              <a:t>SAV</a:t>
            </a: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latin typeface="Arial" pitchFamily="34" charset="0"/>
                <a:cs typeface="Arial" pitchFamily="34" charset="0"/>
              </a:rPr>
              <a:t>SAV</a:t>
            </a: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31"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2"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3"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4"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5"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6"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pic>
        <p:nvPicPr>
          <p:cNvPr id="137" name="Picture 57"/>
          <p:cNvPicPr>
            <a:picLocks noChangeAspect="1" noChangeArrowheads="1"/>
          </p:cNvPicPr>
          <p:nvPr/>
        </p:nvPicPr>
        <p:blipFill>
          <a:blip r:embed="rId6"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8"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3916"/>
            <a:ext cx="368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583" y="207422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43" name="AutoShape 33">
            <a:hlinkClick r:id="" action="ppaction://noaction" highlightClick="1"/>
          </p:cNvPr>
          <p:cNvSpPr>
            <a:spLocks noChangeArrowheads="1"/>
          </p:cNvSpPr>
          <p:nvPr/>
        </p:nvSpPr>
        <p:spPr bwMode="blackWhite">
          <a:xfrm>
            <a:off x="7899083" y="213931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44" name="AutoShape 34">
            <a:hlinkClick r:id="" action="ppaction://noaction" highlightClick="1"/>
          </p:cNvPr>
          <p:cNvSpPr>
            <a:spLocks noChangeArrowheads="1"/>
          </p:cNvSpPr>
          <p:nvPr/>
        </p:nvSpPr>
        <p:spPr bwMode="blackWhite">
          <a:xfrm>
            <a:off x="7962583" y="220440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45" name="AutoShape 35">
            <a:hlinkClick r:id="" action="ppaction://noaction" highlightClick="1"/>
          </p:cNvPr>
          <p:cNvSpPr>
            <a:spLocks noChangeArrowheads="1"/>
          </p:cNvSpPr>
          <p:nvPr/>
        </p:nvSpPr>
        <p:spPr bwMode="blackWhite">
          <a:xfrm>
            <a:off x="8026083" y="226949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fr-BE" sz="1600" b="1" i="1">
                <a:solidFill>
                  <a:srgbClr val="FFFFFF"/>
                </a:solidFill>
                <a:effectLst>
                  <a:outerShdw blurRad="38100" dist="38100" dir="2700000" algn="tl">
                    <a:srgbClr val="000000"/>
                  </a:outerShdw>
                </a:effectLst>
                <a:latin typeface="Arial" pitchFamily="34" charset="0"/>
                <a:cs typeface="Arial" pitchFamily="34" charset="0"/>
              </a:rPr>
              <a:t>SVA</a:t>
            </a:r>
          </a:p>
        </p:txBody>
      </p:sp>
      <p:pic>
        <p:nvPicPr>
          <p:cNvPr id="147" name="Picture 76"/>
          <p:cNvPicPr>
            <a:picLocks noGrp="1" noChangeAspect="1" noChangeArrowheads="1"/>
          </p:cNvPicPr>
          <p:nvPr>
            <p:ph idx="1"/>
          </p:nvPr>
        </p:nvPicPr>
        <p:blipFill>
          <a:blip r:embed="rId11">
            <a:extLst>
              <a:ext uri="{28A0092B-C50C-407E-A947-70E740481C1C}">
                <a14:useLocalDpi xmlns:a14="http://schemas.microsoft.com/office/drawing/2010/main" val="0"/>
              </a:ext>
            </a:extLst>
          </a:blip>
          <a:srcRect/>
          <a:stretch>
            <a:fillRect/>
          </a:stretch>
        </p:blipFill>
        <p:spPr bwMode="auto">
          <a:xfrm>
            <a:off x="4216400" y="5657850"/>
            <a:ext cx="571500" cy="4159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2F4D71"/>
                  </a:outerShdw>
                </a:effectLst>
              </a14:hiddenEffects>
            </a:ext>
          </a:extLst>
        </p:spPr>
      </p:pic>
    </p:spTree>
    <p:extLst>
      <p:ext uri="{BB962C8B-B14F-4D97-AF65-F5344CB8AC3E}">
        <p14:creationId xmlns:p14="http://schemas.microsoft.com/office/powerpoint/2010/main" val="257699104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BE" smtClean="0"/>
              <a:t>10 services de base</a:t>
            </a:r>
            <a:endParaRPr lang="fr-BE" dirty="0"/>
          </a:p>
        </p:txBody>
      </p:sp>
      <p:graphicFrame>
        <p:nvGraphicFramePr>
          <p:cNvPr id="6" name="Content Placeholder 5"/>
          <p:cNvGraphicFramePr>
            <a:graphicFrameLocks noGrp="1"/>
          </p:cNvGraphicFramePr>
          <p:nvPr>
            <p:ph idx="1"/>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2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81925"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6BBB84C9-5F7A-4659-8AAC-7A3CAD6670C7}" type="slidenum">
              <a:rPr lang="en-US" altLang="en-US" smtClean="0">
                <a:solidFill>
                  <a:srgbClr val="FFFFFF"/>
                </a:solidFill>
              </a:rPr>
              <a:pPr fontAlgn="base">
                <a:spcBef>
                  <a:spcPct val="0"/>
                </a:spcBef>
                <a:spcAft>
                  <a:spcPct val="0"/>
                </a:spcAft>
                <a:defRPr/>
              </a:pPr>
              <a:t>91</a:t>
            </a:fld>
            <a:endParaRPr lang="fr-BE" altLang="en-US" smtClean="0">
              <a:solidFill>
                <a:srgbClr val="FFFFFF"/>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BE" dirty="0" smtClean="0"/>
              <a:t>www.ehealth.fgov.be</a:t>
            </a:r>
            <a:endParaRPr lang="fr-BE" dirty="0"/>
          </a:p>
        </p:txBody>
      </p:sp>
      <p:sp>
        <p:nvSpPr>
          <p:cNvPr id="4" name="Date Placeholder 3"/>
          <p:cNvSpPr>
            <a:spLocks noGrp="1"/>
          </p:cNvSpPr>
          <p:nvPr>
            <p:ph type="dt" sz="quarter" idx="10"/>
          </p:nvPr>
        </p:nvSpPr>
        <p:spPr/>
        <p:txBody>
          <a:bodyPr/>
          <a:lstStyle/>
          <a:p>
            <a:pPr>
              <a:defRPr/>
            </a:pPr>
            <a:r>
              <a:rPr lang="en-US" smtClean="0"/>
              <a:t>23/11/2016</a:t>
            </a:r>
            <a:endParaRPr lang="fr-BE" dirty="0"/>
          </a:p>
        </p:txBody>
      </p:sp>
      <p:sp>
        <p:nvSpPr>
          <p:cNvPr id="5" name="Slide Number Placeholder 4"/>
          <p:cNvSpPr>
            <a:spLocks noGrp="1"/>
          </p:cNvSpPr>
          <p:nvPr>
            <p:ph type="sldNum" sz="quarter" idx="12"/>
          </p:nvPr>
        </p:nvSpPr>
        <p:spPr/>
        <p:txBody>
          <a:bodyPr/>
          <a:lstStyle/>
          <a:p>
            <a:pPr>
              <a:defRPr/>
            </a:pPr>
            <a:fld id="{A0FA8A64-C167-4DEA-8502-218C6C78F4DE}" type="slidenum">
              <a:rPr lang="en-US" smtClean="0"/>
              <a:pPr>
                <a:defRPr/>
              </a:pPr>
              <a:t>92</a:t>
            </a:fld>
            <a:endParaRPr lang="fr-BE"/>
          </a:p>
        </p:txBody>
      </p:sp>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08183"/>
            <a:ext cx="9144000" cy="5188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163"/>
            <a:ext cx="2139950" cy="1262062"/>
          </a:xfrm>
        </p:spPr>
        <p:txBody>
          <a:bodyPr/>
          <a:lstStyle/>
          <a:p>
            <a:pPr>
              <a:defRPr/>
            </a:pPr>
            <a:r>
              <a:rPr lang="fr-BE" smtClean="0"/>
              <a:t>10 services de base</a:t>
            </a:r>
            <a:endParaRPr lang="fr-BE" dirty="0"/>
          </a:p>
        </p:txBody>
      </p:sp>
      <p:sp>
        <p:nvSpPr>
          <p:cNvPr id="3" name="Content Placeholder 2"/>
          <p:cNvSpPr>
            <a:spLocks noGrp="1"/>
          </p:cNvSpPr>
          <p:nvPr>
            <p:ph idx="1"/>
          </p:nvPr>
        </p:nvSpPr>
        <p:spPr>
          <a:xfrm>
            <a:off x="2971800" y="792163"/>
            <a:ext cx="5715000" cy="5578475"/>
          </a:xfrm>
        </p:spPr>
        <p:txBody>
          <a:bodyPr>
            <a:normAutofit fontScale="62500" lnSpcReduction="20000"/>
          </a:bodyPr>
          <a:lstStyle/>
          <a:p>
            <a:pPr>
              <a:defRPr/>
            </a:pPr>
            <a:r>
              <a:rPr lang="fr-BE" smtClean="0"/>
              <a:t>Garantit que seuls les prestataires de soins/établissements de soins autorisés puissent accéder aux données à caractère personnel auxquelles ils peuvent avoir accès</a:t>
            </a:r>
          </a:p>
          <a:p>
            <a:pPr>
              <a:defRPr/>
            </a:pPr>
            <a:endParaRPr lang="fr-BE" smtClean="0"/>
          </a:p>
          <a:p>
            <a:pPr lvl="1">
              <a:defRPr/>
            </a:pPr>
            <a:r>
              <a:rPr lang="fr-BE" smtClean="0"/>
              <a:t>les règles d'accès sont notamment imposées par la loi ou par les autorisations de la section Santé du Comité sectoriel (instituée au sein de la Commission de la protection de la vie privée) </a:t>
            </a:r>
          </a:p>
          <a:p>
            <a:pPr lvl="1">
              <a:defRPr/>
            </a:pPr>
            <a:endParaRPr lang="fr-BE" smtClean="0"/>
          </a:p>
          <a:p>
            <a:pPr lvl="1">
              <a:defRPr/>
            </a:pPr>
            <a:r>
              <a:rPr lang="fr-BE" smtClean="0"/>
              <a:t>chaque application fait l'objet de règles d'accès spécifiques  </a:t>
            </a:r>
          </a:p>
          <a:p>
            <a:pPr lvl="1">
              <a:defRPr/>
            </a:pPr>
            <a:endParaRPr lang="fr-BE" smtClean="0"/>
          </a:p>
          <a:p>
            <a:pPr lvl="1">
              <a:defRPr/>
            </a:pPr>
            <a:r>
              <a:rPr lang="fr-BE" smtClean="0"/>
              <a:t>lorsque l'utilisateur authentifie son identité (au moyen de la carte d'identité électronique ou du token), le modèle de vérification générique de l'outil est lancé: le modèle consulte les règles qui ont été fixées pour l'application, vérifie si l'utilisateur satisfait effectivement à ces règles et accorde ou n'accorde pas l'accès à l'application </a:t>
            </a:r>
          </a:p>
          <a:p>
            <a:pPr lvl="1">
              <a:defRPr/>
            </a:pPr>
            <a:endParaRPr lang="fr-BE" smtClean="0">
              <a:sym typeface="Arial" pitchFamily="34" charset="0"/>
            </a:endParaRPr>
          </a:p>
          <a:p>
            <a:pPr>
              <a:defRPr/>
            </a:pPr>
            <a:endParaRPr lang="fr-BE" dirty="0"/>
          </a:p>
        </p:txBody>
      </p:sp>
      <p:sp>
        <p:nvSpPr>
          <p:cNvPr id="99332" name="Text Placeholder 6"/>
          <p:cNvSpPr>
            <a:spLocks noGrp="1"/>
          </p:cNvSpPr>
          <p:nvPr>
            <p:ph type="body" sz="half" idx="2"/>
          </p:nvPr>
        </p:nvSpPr>
        <p:spPr>
          <a:xfrm>
            <a:off x="457200" y="2130425"/>
            <a:ext cx="2139950" cy="4243388"/>
          </a:xfrm>
        </p:spPr>
        <p:txBody>
          <a:bodyPr/>
          <a:lstStyle/>
          <a:p>
            <a:r>
              <a:rPr lang="fr-BE" altLang="en-US" smtClean="0">
                <a:sym typeface="Arial" charset="0"/>
              </a:rPr>
              <a:t>Gestion intégrée des utilisateurs et des accès</a:t>
            </a:r>
          </a:p>
          <a:p>
            <a:endParaRPr lang="fr-BE" altLang="en-US" smtClean="0"/>
          </a:p>
        </p:txBody>
      </p:sp>
      <p:sp>
        <p:nvSpPr>
          <p:cNvPr id="8" name="Date Placeholder 3"/>
          <p:cNvSpPr>
            <a:spLocks noGrp="1"/>
          </p:cNvSpPr>
          <p:nvPr>
            <p:ph type="dt" sz="quarter" idx="10"/>
          </p:nvPr>
        </p:nvSpPr>
        <p:spPr/>
        <p:txBody>
          <a:bodyPr/>
          <a:lstStyle/>
          <a:p>
            <a:pPr>
              <a:defRPr/>
            </a:pPr>
            <a:r>
              <a:rPr lang="en-US" smtClean="0"/>
              <a:t>23/11/2016</a:t>
            </a:r>
            <a:endParaRPr lang="fr-BE" dirty="0"/>
          </a:p>
        </p:txBody>
      </p:sp>
      <p:sp>
        <p:nvSpPr>
          <p:cNvPr id="5" name="Slide Number Placeholder 4"/>
          <p:cNvSpPr>
            <a:spLocks noGrp="1"/>
          </p:cNvSpPr>
          <p:nvPr>
            <p:ph type="sldNum" sz="quarter" idx="12"/>
          </p:nvPr>
        </p:nvSpPr>
        <p:spPr/>
        <p:txBody>
          <a:bodyPr/>
          <a:lstStyle/>
          <a:p>
            <a:pPr>
              <a:defRPr/>
            </a:pPr>
            <a:fld id="{203A8DEE-FA5E-4BDE-B18B-2BA79E072A7D}" type="slidenum">
              <a:rPr lang="en-US" smtClean="0"/>
              <a:pPr>
                <a:defRPr/>
              </a:pPr>
              <a:t>93</a:t>
            </a:fld>
            <a:endParaRPr lang="fr-B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76" y="4077072"/>
            <a:ext cx="1908000" cy="190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fr-BE" sz="3200" smtClean="0">
                <a:sym typeface="Arial" pitchFamily="34" charset="0"/>
              </a:rPr>
              <a:t>Gestion intégrée des utilisateurs et des accès</a:t>
            </a:r>
            <a:r>
              <a:rPr sz="3200" smtClean="0"/>
              <a:t/>
            </a:r>
            <a:br>
              <a:rPr sz="3200" smtClean="0"/>
            </a:br>
            <a:r>
              <a:rPr lang="fr-BE" sz="3200" smtClean="0">
                <a:sym typeface="Arial" pitchFamily="34" charset="0"/>
              </a:rPr>
              <a:t>Comment cela fonctionne-t-il?</a:t>
            </a:r>
            <a:endParaRPr lang="fr-BE" sz="3200" dirty="0" smtClean="0">
              <a:sym typeface="Arial" pitchFamily="34" charset="0"/>
            </a:endParaRPr>
          </a:p>
        </p:txBody>
      </p:sp>
      <p:sp>
        <p:nvSpPr>
          <p:cNvPr id="100355" name="Content Placeholder 2"/>
          <p:cNvSpPr>
            <a:spLocks noGrp="1"/>
          </p:cNvSpPr>
          <p:nvPr>
            <p:ph idx="1"/>
          </p:nvPr>
        </p:nvSpPr>
        <p:spPr/>
        <p:txBody>
          <a:bodyPr/>
          <a:lstStyle/>
          <a:p>
            <a:pPr lvl="1"/>
            <a:endParaRPr lang="fr-BE" altLang="en-US" smtClean="0">
              <a:sym typeface="Arial" charset="0"/>
            </a:endParaRPr>
          </a:p>
          <a:p>
            <a:endParaRPr lang="en-US" altLang="en-US" smtClean="0"/>
          </a:p>
        </p:txBody>
      </p:sp>
      <p:sp>
        <p:nvSpPr>
          <p:cNvPr id="7" name="Date Placeholder 3"/>
          <p:cNvSpPr>
            <a:spLocks noGrp="1"/>
          </p:cNvSpPr>
          <p:nvPr>
            <p:ph type="dt" sz="quarter" idx="10"/>
          </p:nvPr>
        </p:nvSpPr>
        <p:spPr/>
        <p:txBody>
          <a:bodyPr/>
          <a:lstStyle/>
          <a:p>
            <a:pPr>
              <a:defRPr/>
            </a:pPr>
            <a:r>
              <a:rPr lang="en-US" smtClean="0"/>
              <a:t>23/11/2016</a:t>
            </a:r>
            <a:endParaRPr lang="fr-BE" dirty="0"/>
          </a:p>
        </p:txBody>
      </p:sp>
      <p:sp>
        <p:nvSpPr>
          <p:cNvPr id="5" name="Slide Number Placeholder 4"/>
          <p:cNvSpPr>
            <a:spLocks noGrp="1"/>
          </p:cNvSpPr>
          <p:nvPr>
            <p:ph type="sldNum" sz="quarter" idx="12"/>
          </p:nvPr>
        </p:nvSpPr>
        <p:spPr/>
        <p:txBody>
          <a:bodyPr/>
          <a:lstStyle/>
          <a:p>
            <a:pPr>
              <a:defRPr/>
            </a:pPr>
            <a:fld id="{4B185FC6-1958-44FC-BC1E-62D2890FA84A}" type="slidenum">
              <a:rPr lang="en-US" smtClean="0"/>
              <a:pPr>
                <a:defRPr/>
              </a:pPr>
              <a:t>94</a:t>
            </a:fld>
            <a:endParaRPr lang="fr-BE"/>
          </a:p>
        </p:txBody>
      </p:sp>
      <p:pic>
        <p:nvPicPr>
          <p:cNvPr id="100358"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82725"/>
            <a:ext cx="8204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163"/>
            <a:ext cx="2139950" cy="1262062"/>
          </a:xfrm>
        </p:spPr>
        <p:txBody>
          <a:bodyPr/>
          <a:lstStyle/>
          <a:p>
            <a:pPr>
              <a:defRPr/>
            </a:pPr>
            <a:r>
              <a:rPr lang="fr-BE" smtClean="0"/>
              <a:t>10 services de base</a:t>
            </a:r>
            <a:endParaRPr lang="fr-BE" dirty="0"/>
          </a:p>
        </p:txBody>
      </p:sp>
      <p:sp>
        <p:nvSpPr>
          <p:cNvPr id="3" name="Content Placeholder 2"/>
          <p:cNvSpPr>
            <a:spLocks noGrp="1"/>
          </p:cNvSpPr>
          <p:nvPr>
            <p:ph idx="1"/>
          </p:nvPr>
        </p:nvSpPr>
        <p:spPr>
          <a:xfrm>
            <a:off x="2971800" y="792163"/>
            <a:ext cx="5715000" cy="5578475"/>
          </a:xfrm>
        </p:spPr>
        <p:txBody>
          <a:bodyPr>
            <a:normAutofit fontScale="70000" lnSpcReduction="20000"/>
          </a:bodyPr>
          <a:lstStyle/>
          <a:p>
            <a:pPr>
              <a:defRPr/>
            </a:pPr>
            <a:r>
              <a:rPr lang="fr-BE" smtClean="0"/>
              <a:t>Chiffrement des données transmises entre l'émetteur et le destinataire, de sorte que ces données ne soient ni lisibles pour des tiers, ni puissent être modifiées par ces derniers</a:t>
            </a:r>
          </a:p>
          <a:p>
            <a:pPr>
              <a:defRPr/>
            </a:pPr>
            <a:endParaRPr lang="fr-BE" smtClean="0"/>
          </a:p>
          <a:p>
            <a:pPr>
              <a:defRPr/>
            </a:pPr>
            <a:r>
              <a:rPr lang="fr-BE" smtClean="0"/>
              <a:t>2 méthodes:</a:t>
            </a:r>
          </a:p>
          <a:p>
            <a:pPr>
              <a:defRPr/>
            </a:pPr>
            <a:endParaRPr lang="fr-BE" smtClean="0"/>
          </a:p>
          <a:p>
            <a:pPr lvl="1">
              <a:defRPr/>
            </a:pPr>
            <a:r>
              <a:rPr lang="fr-BE" smtClean="0"/>
              <a:t>lorsque le destinataire est connu lors de l'envoi: utilisation d'un système de chiffrement asymétrique (2 clés)</a:t>
            </a:r>
          </a:p>
          <a:p>
            <a:pPr lvl="1">
              <a:defRPr/>
            </a:pPr>
            <a:endParaRPr lang="fr-BE" smtClean="0"/>
          </a:p>
          <a:p>
            <a:pPr lvl="1">
              <a:defRPr/>
            </a:pPr>
            <a:r>
              <a:rPr lang="fr-BE" smtClean="0"/>
              <a:t>lorsque le destinataire n'est pas connu lors de l'envoi: utilisation d'un chiffrement symétrique (les informations sont chiffrées et conservées en dehors de la Plate-forme </a:t>
            </a:r>
            <a:r>
              <a:rPr lang="fr-BE" smtClean="0">
                <a:solidFill>
                  <a:srgbClr val="3E6E5A"/>
                </a:solidFill>
              </a:rPr>
              <a:t>eHealth</a:t>
            </a:r>
            <a:r>
              <a:rPr lang="fr-BE" smtClean="0"/>
              <a:t>; la clé de déchiffrement peut uniquement être obtenue auprès de la Plate-forme </a:t>
            </a:r>
            <a:r>
              <a:rPr lang="fr-BE" smtClean="0">
                <a:solidFill>
                  <a:srgbClr val="3E6E5A"/>
                </a:solidFill>
              </a:rPr>
              <a:t>eHealth</a:t>
            </a:r>
            <a:r>
              <a:rPr lang="fr-BE" smtClean="0"/>
              <a:t>)</a:t>
            </a:r>
          </a:p>
          <a:p>
            <a:pPr lvl="1">
              <a:defRPr/>
            </a:pPr>
            <a:endParaRPr lang="fr-BE" smtClean="0">
              <a:sym typeface="Arial" pitchFamily="34" charset="0"/>
            </a:endParaRPr>
          </a:p>
          <a:p>
            <a:pPr>
              <a:defRPr/>
            </a:pPr>
            <a:endParaRPr lang="fr-BE" dirty="0"/>
          </a:p>
        </p:txBody>
      </p:sp>
      <p:sp>
        <p:nvSpPr>
          <p:cNvPr id="101380" name="Text Placeholder 6"/>
          <p:cNvSpPr>
            <a:spLocks noGrp="1"/>
          </p:cNvSpPr>
          <p:nvPr>
            <p:ph type="body" sz="half" idx="2"/>
          </p:nvPr>
        </p:nvSpPr>
        <p:spPr>
          <a:xfrm>
            <a:off x="457200" y="2130425"/>
            <a:ext cx="2139950" cy="4243388"/>
          </a:xfrm>
        </p:spPr>
        <p:txBody>
          <a:bodyPr/>
          <a:lstStyle/>
          <a:p>
            <a:r>
              <a:rPr lang="fr-BE" altLang="en-US" smtClean="0">
                <a:sym typeface="Arial" charset="0"/>
              </a:rPr>
              <a:t>Système de chiffrement end-to-end</a:t>
            </a:r>
            <a:endParaRPr lang="fr-BE" altLang="en-US" smtClean="0"/>
          </a:p>
        </p:txBody>
      </p:sp>
      <p:sp>
        <p:nvSpPr>
          <p:cNvPr id="8" name="Date Placeholder 3"/>
          <p:cNvSpPr>
            <a:spLocks noGrp="1"/>
          </p:cNvSpPr>
          <p:nvPr>
            <p:ph type="dt" sz="quarter" idx="10"/>
          </p:nvPr>
        </p:nvSpPr>
        <p:spPr/>
        <p:txBody>
          <a:bodyPr/>
          <a:lstStyle/>
          <a:p>
            <a:pPr>
              <a:defRPr/>
            </a:pPr>
            <a:r>
              <a:rPr lang="en-US" smtClean="0"/>
              <a:t>23/11/2016</a:t>
            </a:r>
            <a:endParaRPr lang="fr-BE" dirty="0"/>
          </a:p>
        </p:txBody>
      </p:sp>
      <p:sp>
        <p:nvSpPr>
          <p:cNvPr id="5" name="Slide Number Placeholder 4"/>
          <p:cNvSpPr>
            <a:spLocks noGrp="1"/>
          </p:cNvSpPr>
          <p:nvPr>
            <p:ph type="sldNum" sz="quarter" idx="12"/>
          </p:nvPr>
        </p:nvSpPr>
        <p:spPr/>
        <p:txBody>
          <a:bodyPr/>
          <a:lstStyle/>
          <a:p>
            <a:pPr>
              <a:defRPr/>
            </a:pPr>
            <a:fld id="{1E24C8E1-7F80-4B49-8579-3E3DB82FC079}" type="slidenum">
              <a:rPr lang="en-US" smtClean="0"/>
              <a:pPr>
                <a:defRPr/>
              </a:pPr>
              <a:t>95</a:t>
            </a:fld>
            <a:endParaRPr lang="fr-BE"/>
          </a:p>
        </p:txBody>
      </p:sp>
      <p:pic>
        <p:nvPicPr>
          <p:cNvPr id="10138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752850"/>
            <a:ext cx="190817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2403" name="Rectangle 3"/>
          <p:cNvSpPr>
            <a:spLocks noChangeArrowheads="1"/>
          </p:cNvSpPr>
          <p:nvPr/>
        </p:nvSpPr>
        <p:spPr bwMode="auto">
          <a:xfrm>
            <a:off x="296863" y="12112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2404" name="Line 5"/>
          <p:cNvSpPr>
            <a:spLocks noChangeShapeType="1"/>
          </p:cNvSpPr>
          <p:nvPr/>
        </p:nvSpPr>
        <p:spPr bwMode="auto">
          <a:xfrm>
            <a:off x="4868863" y="1277938"/>
            <a:ext cx="0" cy="4792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05"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altLang="en-US" sz="1800">
                <a:solidFill>
                  <a:srgbClr val="000000"/>
                </a:solidFill>
                <a:sym typeface="Arial" charset="0"/>
              </a:rPr>
              <a:t>plate-forme eHealth</a:t>
            </a:r>
          </a:p>
        </p:txBody>
      </p:sp>
      <p:sp>
        <p:nvSpPr>
          <p:cNvPr id="102406" name="Text Box 7"/>
          <p:cNvSpPr txBox="1">
            <a:spLocks noChangeArrowheads="1"/>
          </p:cNvSpPr>
          <p:nvPr/>
        </p:nvSpPr>
        <p:spPr bwMode="auto">
          <a:xfrm>
            <a:off x="487363" y="1203325"/>
            <a:ext cx="1860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altLang="en-US" sz="1800">
                <a:solidFill>
                  <a:srgbClr val="000000"/>
                </a:solidFill>
                <a:sym typeface="Arial" charset="0"/>
              </a:rPr>
              <a:t>Healthcare actor</a:t>
            </a:r>
          </a:p>
          <a:p>
            <a:pPr eaLnBrk="0" hangingPunct="0">
              <a:buSzPct val="100000"/>
            </a:pPr>
            <a:r>
              <a:rPr lang="fr-BE" altLang="en-US" sz="1800">
                <a:solidFill>
                  <a:srgbClr val="000000"/>
                </a:solidFill>
                <a:sym typeface="Arial" charset="0"/>
              </a:rPr>
              <a:t>Person or entity</a:t>
            </a:r>
          </a:p>
        </p:txBody>
      </p:sp>
      <p:sp>
        <p:nvSpPr>
          <p:cNvPr id="102407" name="Line 8"/>
          <p:cNvSpPr>
            <a:spLocks noChangeShapeType="1"/>
          </p:cNvSpPr>
          <p:nvPr/>
        </p:nvSpPr>
        <p:spPr bwMode="auto">
          <a:xfrm>
            <a:off x="4402138" y="1273175"/>
            <a:ext cx="0" cy="4792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08" name="Text Box 9"/>
          <p:cNvSpPr txBox="1">
            <a:spLocks noChangeArrowheads="1"/>
          </p:cNvSpPr>
          <p:nvPr/>
        </p:nvSpPr>
        <p:spPr bwMode="auto">
          <a:xfrm rot="-5400000">
            <a:off x="4115594" y="1550194"/>
            <a:ext cx="95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altLang="en-US" sz="1800">
                <a:solidFill>
                  <a:srgbClr val="000000"/>
                </a:solidFill>
                <a:sym typeface="Arial" charset="0"/>
              </a:rPr>
              <a:t>Internet</a:t>
            </a:r>
          </a:p>
        </p:txBody>
      </p:sp>
      <p:sp>
        <p:nvSpPr>
          <p:cNvPr id="102409" name="Text Box 10"/>
          <p:cNvSpPr txBox="1">
            <a:spLocks noChangeArrowheads="1"/>
          </p:cNvSpPr>
          <p:nvPr/>
        </p:nvSpPr>
        <p:spPr bwMode="auto">
          <a:xfrm>
            <a:off x="590550" y="19351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endParaRPr lang="en-US" altLang="en-US" sz="1800"/>
          </a:p>
        </p:txBody>
      </p:sp>
      <p:sp>
        <p:nvSpPr>
          <p:cNvPr id="102410" name="Text Box 11"/>
          <p:cNvSpPr txBox="1">
            <a:spLocks noChangeArrowheads="1"/>
          </p:cNvSpPr>
          <p:nvPr/>
        </p:nvSpPr>
        <p:spPr bwMode="auto">
          <a:xfrm rot="-5400000">
            <a:off x="2541588" y="3359150"/>
            <a:ext cx="1479550" cy="64770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altLang="en-US" sz="1800">
                <a:solidFill>
                  <a:srgbClr val="3E6E5A"/>
                </a:solidFill>
                <a:sym typeface="Arial" charset="0"/>
              </a:rPr>
              <a:t>Identification</a:t>
            </a:r>
          </a:p>
          <a:p>
            <a:pPr eaLnBrk="0" hangingPunct="0">
              <a:buSzPct val="100000"/>
            </a:pPr>
            <a:r>
              <a:rPr lang="fr-BE" altLang="en-US" sz="1800">
                <a:solidFill>
                  <a:srgbClr val="3E6E5A"/>
                </a:solidFill>
                <a:sym typeface="Arial" charset="0"/>
              </a:rPr>
              <a:t>certificate</a:t>
            </a:r>
          </a:p>
        </p:txBody>
      </p:sp>
      <p:sp>
        <p:nvSpPr>
          <p:cNvPr id="102411" name="Text Box 12"/>
          <p:cNvSpPr txBox="1">
            <a:spLocks noChangeArrowheads="1"/>
          </p:cNvSpPr>
          <p:nvPr/>
        </p:nvSpPr>
        <p:spPr bwMode="auto">
          <a:xfrm rot="-5400000">
            <a:off x="4687888" y="3430588"/>
            <a:ext cx="2597150" cy="36830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altLang="en-US" sz="1800">
                <a:solidFill>
                  <a:srgbClr val="3E6E5A"/>
                </a:solidFill>
                <a:sym typeface="Arial" charset="0"/>
              </a:rPr>
              <a:t>Identificationcertificate</a:t>
            </a:r>
          </a:p>
        </p:txBody>
      </p:sp>
      <p:sp>
        <p:nvSpPr>
          <p:cNvPr id="102412" name="Line 13"/>
          <p:cNvSpPr>
            <a:spLocks noChangeShapeType="1"/>
          </p:cNvSpPr>
          <p:nvPr/>
        </p:nvSpPr>
        <p:spPr bwMode="auto">
          <a:xfrm>
            <a:off x="3613150" y="3833813"/>
            <a:ext cx="2038350" cy="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3" name="Text Box 14"/>
          <p:cNvSpPr txBox="1">
            <a:spLocks noChangeArrowheads="1"/>
          </p:cNvSpPr>
          <p:nvPr/>
        </p:nvSpPr>
        <p:spPr bwMode="auto">
          <a:xfrm>
            <a:off x="4108450" y="3571875"/>
            <a:ext cx="118268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altLang="en-US" sz="1400">
                <a:solidFill>
                  <a:srgbClr val="A50021"/>
                </a:solidFill>
                <a:sym typeface="Arial" charset="0"/>
              </a:rPr>
              <a:t>Web service</a:t>
            </a:r>
          </a:p>
          <a:p>
            <a:pPr eaLnBrk="0" hangingPunct="0">
              <a:buSzPct val="100000"/>
            </a:pPr>
            <a:r>
              <a:rPr lang="fr-BE" altLang="en-US" sz="1400">
                <a:solidFill>
                  <a:srgbClr val="A50021"/>
                </a:solidFill>
                <a:sym typeface="Arial" charset="0"/>
              </a:rPr>
              <a:t>Register key</a:t>
            </a:r>
          </a:p>
        </p:txBody>
      </p:sp>
      <p:sp>
        <p:nvSpPr>
          <p:cNvPr id="102414" name="Text Box 15"/>
          <p:cNvSpPr txBox="1">
            <a:spLocks noChangeArrowheads="1"/>
          </p:cNvSpPr>
          <p:nvPr/>
        </p:nvSpPr>
        <p:spPr bwMode="auto">
          <a:xfrm>
            <a:off x="598488" y="2039938"/>
            <a:ext cx="1962150" cy="928687"/>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altLang="en-US" sz="1800">
                <a:solidFill>
                  <a:srgbClr val="000000"/>
                </a:solidFill>
                <a:sym typeface="Arial" charset="0"/>
              </a:rPr>
              <a:t>Connector or </a:t>
            </a:r>
          </a:p>
          <a:p>
            <a:pPr eaLnBrk="0" hangingPunct="0">
              <a:buSzPct val="100000"/>
            </a:pPr>
            <a:r>
              <a:rPr lang="fr-BE" altLang="en-US" sz="1800">
                <a:solidFill>
                  <a:srgbClr val="000000"/>
                </a:solidFill>
                <a:sym typeface="Arial" charset="0"/>
              </a:rPr>
              <a:t>other software to</a:t>
            </a:r>
          </a:p>
          <a:p>
            <a:pPr eaLnBrk="0" hangingPunct="0">
              <a:buSzPct val="100000"/>
            </a:pPr>
            <a:r>
              <a:rPr lang="fr-BE" altLang="en-US" sz="1800">
                <a:solidFill>
                  <a:srgbClr val="000000"/>
                </a:solidFill>
                <a:sym typeface="Arial" charset="0"/>
              </a:rPr>
              <a:t>generate key pair</a:t>
            </a:r>
          </a:p>
        </p:txBody>
      </p:sp>
      <p:sp>
        <p:nvSpPr>
          <p:cNvPr id="102415" name="Text Box 16"/>
          <p:cNvSpPr txBox="1">
            <a:spLocks noChangeArrowheads="1"/>
          </p:cNvSpPr>
          <p:nvPr/>
        </p:nvSpPr>
        <p:spPr bwMode="auto">
          <a:xfrm>
            <a:off x="1135063" y="3489325"/>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altLang="en-US" sz="1800">
                <a:solidFill>
                  <a:srgbClr val="000000"/>
                </a:solidFill>
                <a:sym typeface="Arial" charset="0"/>
              </a:rPr>
              <a:t>Sends</a:t>
            </a:r>
          </a:p>
          <a:p>
            <a:pPr eaLnBrk="0" hangingPunct="0">
              <a:buSzPct val="100000"/>
            </a:pPr>
            <a:r>
              <a:rPr lang="fr-BE" altLang="en-US" sz="1800">
                <a:solidFill>
                  <a:srgbClr val="000000"/>
                </a:solidFill>
                <a:sym typeface="Arial" charset="0"/>
              </a:rPr>
              <a:t>public key</a:t>
            </a:r>
          </a:p>
        </p:txBody>
      </p:sp>
      <p:sp>
        <p:nvSpPr>
          <p:cNvPr id="102416" name="Text Box 17"/>
          <p:cNvSpPr txBox="1">
            <a:spLocks noChangeArrowheads="1"/>
          </p:cNvSpPr>
          <p:nvPr/>
        </p:nvSpPr>
        <p:spPr bwMode="auto">
          <a:xfrm>
            <a:off x="438150" y="4818063"/>
            <a:ext cx="20256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altLang="en-US" sz="1800">
                <a:solidFill>
                  <a:srgbClr val="000000"/>
                </a:solidFill>
                <a:sym typeface="Arial" charset="0"/>
              </a:rPr>
              <a:t>Stores private key</a:t>
            </a:r>
          </a:p>
          <a:p>
            <a:pPr eaLnBrk="0" hangingPunct="0">
              <a:buSzPct val="100000"/>
            </a:pPr>
            <a:r>
              <a:rPr lang="fr-BE" altLang="en-US" sz="1800">
                <a:solidFill>
                  <a:srgbClr val="000000"/>
                </a:solidFill>
                <a:sym typeface="Arial" charset="0"/>
              </a:rPr>
              <a:t>in a secure way</a:t>
            </a:r>
          </a:p>
        </p:txBody>
      </p:sp>
      <p:sp>
        <p:nvSpPr>
          <p:cNvPr id="102417" name="Line 18"/>
          <p:cNvSpPr>
            <a:spLocks noChangeShapeType="1"/>
          </p:cNvSpPr>
          <p:nvPr/>
        </p:nvSpPr>
        <p:spPr bwMode="auto">
          <a:xfrm>
            <a:off x="1685925" y="2974975"/>
            <a:ext cx="0" cy="5064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8" name="Line 19"/>
          <p:cNvSpPr>
            <a:spLocks noChangeShapeType="1"/>
          </p:cNvSpPr>
          <p:nvPr/>
        </p:nvSpPr>
        <p:spPr bwMode="auto">
          <a:xfrm>
            <a:off x="800100" y="2981325"/>
            <a:ext cx="0" cy="18399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9" name="Oval 20"/>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fr-BE" altLang="en-US">
                <a:solidFill>
                  <a:srgbClr val="000000"/>
                </a:solidFill>
                <a:sym typeface="Arial" charset="0"/>
              </a:rPr>
              <a:t>Public keys</a:t>
            </a:r>
          </a:p>
          <a:p>
            <a:pPr eaLnBrk="0" hangingPunct="0">
              <a:buSzPct val="100000"/>
            </a:pPr>
            <a:r>
              <a:rPr lang="fr-BE" altLang="en-US">
                <a:solidFill>
                  <a:srgbClr val="000000"/>
                </a:solidFill>
                <a:sym typeface="Arial" charset="0"/>
              </a:rPr>
              <a:t>repository</a:t>
            </a:r>
          </a:p>
        </p:txBody>
      </p:sp>
      <p:sp>
        <p:nvSpPr>
          <p:cNvPr id="102420" name="Line 21"/>
          <p:cNvSpPr>
            <a:spLocks noChangeShapeType="1"/>
          </p:cNvSpPr>
          <p:nvPr/>
        </p:nvSpPr>
        <p:spPr bwMode="auto">
          <a:xfrm flipV="1">
            <a:off x="2386013" y="3851275"/>
            <a:ext cx="561975" cy="1588"/>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1" name="Oval 22"/>
          <p:cNvSpPr>
            <a:spLocks noChangeArrowheads="1"/>
          </p:cNvSpPr>
          <p:nvPr/>
        </p:nvSpPr>
        <p:spPr bwMode="auto">
          <a:xfrm>
            <a:off x="320675" y="1860550"/>
            <a:ext cx="360363"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altLang="en-US" sz="1200" b="1">
                <a:solidFill>
                  <a:srgbClr val="000000"/>
                </a:solidFill>
                <a:sym typeface="Arial" charset="0"/>
              </a:rPr>
              <a:t>1</a:t>
            </a:r>
          </a:p>
        </p:txBody>
      </p:sp>
      <p:sp>
        <p:nvSpPr>
          <p:cNvPr id="102422" name="Oval 23"/>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altLang="en-US" sz="1200" b="1">
                <a:solidFill>
                  <a:srgbClr val="000000"/>
                </a:solidFill>
                <a:sym typeface="Arial" charset="0"/>
              </a:rPr>
              <a:t>2</a:t>
            </a:r>
          </a:p>
        </p:txBody>
      </p:sp>
      <p:sp>
        <p:nvSpPr>
          <p:cNvPr id="102423" name="Oval 24"/>
          <p:cNvSpPr>
            <a:spLocks noChangeArrowheads="1"/>
          </p:cNvSpPr>
          <p:nvPr/>
        </p:nvSpPr>
        <p:spPr bwMode="auto">
          <a:xfrm>
            <a:off x="311150" y="4573588"/>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altLang="en-US" sz="1200" b="1">
                <a:solidFill>
                  <a:srgbClr val="000000"/>
                </a:solidFill>
                <a:sym typeface="Arial" charset="0"/>
              </a:rPr>
              <a:t>2</a:t>
            </a:r>
          </a:p>
        </p:txBody>
      </p:sp>
      <p:sp>
        <p:nvSpPr>
          <p:cNvPr id="102424" name="Text Box 25"/>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altLang="en-US" sz="1800">
                <a:solidFill>
                  <a:srgbClr val="000000"/>
                </a:solidFill>
                <a:sym typeface="Arial" charset="0"/>
              </a:rPr>
              <a:t>Authenticates sender</a:t>
            </a:r>
          </a:p>
        </p:txBody>
      </p:sp>
      <p:sp>
        <p:nvSpPr>
          <p:cNvPr id="102425" name="Text Box 26"/>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altLang="en-US" sz="1800">
                <a:solidFill>
                  <a:srgbClr val="000000"/>
                </a:solidFill>
                <a:sym typeface="Arial" charset="0"/>
              </a:rPr>
              <a:t>Stores</a:t>
            </a:r>
          </a:p>
          <a:p>
            <a:pPr eaLnBrk="0" hangingPunct="0">
              <a:buSzPct val="100000"/>
            </a:pPr>
            <a:r>
              <a:rPr lang="fr-BE" altLang="en-US" sz="1800">
                <a:solidFill>
                  <a:srgbClr val="000000"/>
                </a:solidFill>
                <a:sym typeface="Arial" charset="0"/>
              </a:rPr>
              <a:t>public key</a:t>
            </a:r>
          </a:p>
        </p:txBody>
      </p:sp>
      <p:sp>
        <p:nvSpPr>
          <p:cNvPr id="102426" name="Line 27"/>
          <p:cNvSpPr>
            <a:spLocks noChangeShapeType="1"/>
          </p:cNvSpPr>
          <p:nvPr/>
        </p:nvSpPr>
        <p:spPr bwMode="auto">
          <a:xfrm flipV="1">
            <a:off x="6324600" y="2535238"/>
            <a:ext cx="330200" cy="104775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7" name="Line 28"/>
          <p:cNvSpPr>
            <a:spLocks noChangeShapeType="1"/>
          </p:cNvSpPr>
          <p:nvPr/>
        </p:nvSpPr>
        <p:spPr bwMode="auto">
          <a:xfrm>
            <a:off x="7669213" y="2525713"/>
            <a:ext cx="0" cy="8588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8" name="Line 29"/>
          <p:cNvSpPr>
            <a:spLocks noChangeShapeType="1"/>
          </p:cNvSpPr>
          <p:nvPr/>
        </p:nvSpPr>
        <p:spPr bwMode="auto">
          <a:xfrm>
            <a:off x="7675563" y="4019550"/>
            <a:ext cx="0" cy="62706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9" name="Oval 3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altLang="en-US" sz="1200" b="1">
                <a:solidFill>
                  <a:srgbClr val="000000"/>
                </a:solidFill>
                <a:sym typeface="Arial" charset="0"/>
              </a:rPr>
              <a:t>3</a:t>
            </a:r>
          </a:p>
        </p:txBody>
      </p:sp>
      <p:sp>
        <p:nvSpPr>
          <p:cNvPr id="102430" name="Oval 3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altLang="en-US" sz="1200" b="1">
                <a:solidFill>
                  <a:srgbClr val="000000"/>
                </a:solidFill>
                <a:sym typeface="Arial" charset="0"/>
              </a:rPr>
              <a:t>4</a:t>
            </a:r>
          </a:p>
        </p:txBody>
      </p:sp>
      <p:sp>
        <p:nvSpPr>
          <p:cNvPr id="2" name="Title 1"/>
          <p:cNvSpPr>
            <a:spLocks noGrp="1"/>
          </p:cNvSpPr>
          <p:nvPr>
            <p:ph type="title"/>
          </p:nvPr>
        </p:nvSpPr>
        <p:spPr>
          <a:xfrm>
            <a:off x="457200" y="333375"/>
            <a:ext cx="8229600" cy="990600"/>
          </a:xfrm>
        </p:spPr>
        <p:txBody>
          <a:bodyPr/>
          <a:lstStyle/>
          <a:p>
            <a:pPr>
              <a:defRPr/>
            </a:pPr>
            <a:r>
              <a:rPr lang="fr-BE" smtClean="0"/>
              <a:t>Chiffrement destinataire connu</a:t>
            </a:r>
            <a:endParaRPr lang="fr-BE" dirty="0"/>
          </a:p>
        </p:txBody>
      </p:sp>
      <p:sp>
        <p:nvSpPr>
          <p:cNvPr id="3" name="Date Placeholder 2"/>
          <p:cNvSpPr>
            <a:spLocks noGrp="1"/>
          </p:cNvSpPr>
          <p:nvPr>
            <p:ph type="dt" sz="quarter" idx="10"/>
          </p:nvPr>
        </p:nvSpPr>
        <p:spPr/>
        <p:txBody>
          <a:bodyPr/>
          <a:lstStyle/>
          <a:p>
            <a:pPr>
              <a:defRPr/>
            </a:pPr>
            <a:r>
              <a:rPr lang="en-US" smtClean="0"/>
              <a:t>23/11/2016</a:t>
            </a:r>
            <a:endParaRPr lang="fr-BE"/>
          </a:p>
        </p:txBody>
      </p:sp>
      <p:sp>
        <p:nvSpPr>
          <p:cNvPr id="4" name="Slide Number Placeholder 3"/>
          <p:cNvSpPr>
            <a:spLocks noGrp="1"/>
          </p:cNvSpPr>
          <p:nvPr>
            <p:ph type="sldNum" sz="quarter" idx="12"/>
          </p:nvPr>
        </p:nvSpPr>
        <p:spPr/>
        <p:txBody>
          <a:bodyPr/>
          <a:lstStyle/>
          <a:p>
            <a:pPr>
              <a:defRPr/>
            </a:pPr>
            <a:fld id="{53CB05A1-1822-45EB-8C04-CE0F24120886}" type="slidenum">
              <a:rPr lang="en-US" smtClean="0"/>
              <a:pPr>
                <a:defRPr/>
              </a:pPr>
              <a:t>96</a:t>
            </a:fld>
            <a:endParaRPr lang="fr-BE"/>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14"/>
          <p:cNvSpPr txBox="1">
            <a:spLocks noChangeArrowheads="1"/>
          </p:cNvSpPr>
          <p:nvPr/>
        </p:nvSpPr>
        <p:spPr bwMode="auto">
          <a:xfrm rot="-5400000">
            <a:off x="2132013" y="1636713"/>
            <a:ext cx="1497012"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altLang="en-US" sz="1800">
                <a:solidFill>
                  <a:srgbClr val="3E6E5A"/>
                </a:solidFill>
                <a:sym typeface="Arial" charset="0"/>
              </a:rPr>
              <a:t>Identification certificate</a:t>
            </a:r>
          </a:p>
        </p:txBody>
      </p:sp>
      <p:sp>
        <p:nvSpPr>
          <p:cNvPr id="103427" name="Text Box 2"/>
          <p:cNvSpPr txBox="1">
            <a:spLocks noChangeArrowheads="1"/>
          </p:cNvSpPr>
          <p:nvPr/>
        </p:nvSpPr>
        <p:spPr bwMode="auto">
          <a:xfrm rot="-5400000">
            <a:off x="5248275" y="1820863"/>
            <a:ext cx="1479550" cy="65405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altLang="en-US" sz="1800">
                <a:solidFill>
                  <a:srgbClr val="3E6E5A"/>
                </a:solidFill>
                <a:sym typeface="Arial" charset="0"/>
              </a:rPr>
              <a:t>Identification</a:t>
            </a:r>
          </a:p>
          <a:p>
            <a:pPr eaLnBrk="0" hangingPunct="0">
              <a:buSzPct val="100000"/>
            </a:pPr>
            <a:r>
              <a:rPr lang="fr-BE" altLang="en-US" sz="1800">
                <a:solidFill>
                  <a:srgbClr val="3E6E5A"/>
                </a:solidFill>
                <a:sym typeface="Arial" charset="0"/>
              </a:rPr>
              <a:t>certificate</a:t>
            </a:r>
          </a:p>
        </p:txBody>
      </p:sp>
      <p:sp>
        <p:nvSpPr>
          <p:cNvPr id="103428" name="Rectangle 4"/>
          <p:cNvSpPr>
            <a:spLocks noChangeArrowheads="1"/>
          </p:cNvSpPr>
          <p:nvPr/>
        </p:nvSpPr>
        <p:spPr bwMode="auto">
          <a:xfrm>
            <a:off x="3449638" y="1433513"/>
            <a:ext cx="1920875" cy="2482850"/>
          </a:xfrm>
          <a:prstGeom prst="rect">
            <a:avLst/>
          </a:prstGeom>
          <a:solidFill>
            <a:schemeClr val="bg1"/>
          </a:solidFill>
          <a:ln w="12700" algn="ctr">
            <a:solidFill>
              <a:schemeClr val="tx1"/>
            </a:solidFill>
            <a:miter lim="800000"/>
            <a:headEnd/>
            <a:tailEnd/>
          </a:ln>
        </p:spPr>
        <p:txBody>
          <a:bodyPr anchor="ctr"/>
          <a:lstStyle/>
          <a:p>
            <a:pPr eaLnBrk="0" hangingPunct="0">
              <a:buSzPct val="100000"/>
            </a:pPr>
            <a:r>
              <a:rPr lang="fr-BE" altLang="en-US">
                <a:solidFill>
                  <a:srgbClr val="000000"/>
                </a:solidFill>
                <a:sym typeface="Arial" charset="0"/>
              </a:rPr>
              <a:t>Internet</a:t>
            </a:r>
          </a:p>
        </p:txBody>
      </p:sp>
      <p:sp>
        <p:nvSpPr>
          <p:cNvPr id="103429" name="Rectangle 5"/>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30"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altLang="en-US" sz="1800">
                <a:solidFill>
                  <a:srgbClr val="000000"/>
                </a:solidFill>
                <a:sym typeface="Arial" charset="0"/>
              </a:rPr>
              <a:t>plate-forme eHealth</a:t>
            </a:r>
          </a:p>
        </p:txBody>
      </p:sp>
      <p:sp>
        <p:nvSpPr>
          <p:cNvPr id="103431" name="Oval 7"/>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fr-BE" altLang="en-US">
                <a:solidFill>
                  <a:srgbClr val="000000"/>
                </a:solidFill>
                <a:sym typeface="Arial" charset="0"/>
              </a:rPr>
              <a:t>Public keys</a:t>
            </a:r>
          </a:p>
          <a:p>
            <a:pPr eaLnBrk="0" hangingPunct="0">
              <a:buSzPct val="100000"/>
            </a:pPr>
            <a:r>
              <a:rPr lang="fr-BE" altLang="en-US">
                <a:solidFill>
                  <a:srgbClr val="000000"/>
                </a:solidFill>
                <a:sym typeface="Arial" charset="0"/>
              </a:rPr>
              <a:t>repository</a:t>
            </a:r>
          </a:p>
        </p:txBody>
      </p:sp>
      <p:sp>
        <p:nvSpPr>
          <p:cNvPr id="103432" name="Text Box 8"/>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altLang="en-US" sz="1800">
                <a:solidFill>
                  <a:srgbClr val="000000"/>
                </a:solidFill>
                <a:sym typeface="Arial" charset="0"/>
              </a:rPr>
              <a:t>Authenticates sender</a:t>
            </a:r>
          </a:p>
        </p:txBody>
      </p:sp>
      <p:sp>
        <p:nvSpPr>
          <p:cNvPr id="103433" name="Text Box 9"/>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altLang="en-US" sz="1800">
                <a:solidFill>
                  <a:srgbClr val="000000"/>
                </a:solidFill>
                <a:sym typeface="Arial" charset="0"/>
              </a:rPr>
              <a:t>Sends</a:t>
            </a:r>
          </a:p>
          <a:p>
            <a:pPr eaLnBrk="0" hangingPunct="0">
              <a:buSzPct val="100000"/>
            </a:pPr>
            <a:r>
              <a:rPr lang="fr-BE" altLang="en-US" sz="1800">
                <a:solidFill>
                  <a:srgbClr val="000000"/>
                </a:solidFill>
                <a:sym typeface="Arial" charset="0"/>
              </a:rPr>
              <a:t>public key</a:t>
            </a:r>
          </a:p>
        </p:txBody>
      </p:sp>
      <p:sp>
        <p:nvSpPr>
          <p:cNvPr id="103434" name="Oval 1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altLang="en-US" sz="1200" b="1">
                <a:solidFill>
                  <a:srgbClr val="000000"/>
                </a:solidFill>
                <a:sym typeface="Arial" charset="0"/>
              </a:rPr>
              <a:t>2</a:t>
            </a:r>
          </a:p>
        </p:txBody>
      </p:sp>
      <p:sp>
        <p:nvSpPr>
          <p:cNvPr id="103435" name="Oval 1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altLang="en-US" sz="1200" b="1">
                <a:solidFill>
                  <a:srgbClr val="000000"/>
                </a:solidFill>
                <a:sym typeface="Arial" charset="0"/>
              </a:rPr>
              <a:t>3</a:t>
            </a:r>
          </a:p>
        </p:txBody>
      </p:sp>
      <p:sp>
        <p:nvSpPr>
          <p:cNvPr id="103436" name="Rectangle 12"/>
          <p:cNvSpPr>
            <a:spLocks noChangeArrowheads="1"/>
          </p:cNvSpPr>
          <p:nvPr/>
        </p:nvSpPr>
        <p:spPr bwMode="auto">
          <a:xfrm>
            <a:off x="296863" y="1211263"/>
            <a:ext cx="2247900" cy="3249612"/>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37" name="Text Box 13"/>
          <p:cNvSpPr txBox="1">
            <a:spLocks noChangeArrowheads="1"/>
          </p:cNvSpPr>
          <p:nvPr/>
        </p:nvSpPr>
        <p:spPr bwMode="auto">
          <a:xfrm>
            <a:off x="331788" y="1258888"/>
            <a:ext cx="212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altLang="en-US" sz="1800">
                <a:solidFill>
                  <a:srgbClr val="000000"/>
                </a:solidFill>
                <a:sym typeface="Arial" charset="0"/>
              </a:rPr>
              <a:t>Message originator</a:t>
            </a:r>
          </a:p>
        </p:txBody>
      </p:sp>
      <p:sp>
        <p:nvSpPr>
          <p:cNvPr id="103438" name="Text Box 15"/>
          <p:cNvSpPr txBox="1">
            <a:spLocks noChangeArrowheads="1"/>
          </p:cNvSpPr>
          <p:nvPr/>
        </p:nvSpPr>
        <p:spPr bwMode="auto">
          <a:xfrm>
            <a:off x="396875" y="2051050"/>
            <a:ext cx="21018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altLang="en-US" sz="1800">
                <a:solidFill>
                  <a:srgbClr val="000000"/>
                </a:solidFill>
                <a:sym typeface="Arial" charset="0"/>
              </a:rPr>
              <a:t>Asks for public key</a:t>
            </a:r>
          </a:p>
        </p:txBody>
      </p:sp>
      <p:sp>
        <p:nvSpPr>
          <p:cNvPr id="103439" name="Text Box 16"/>
          <p:cNvSpPr txBox="1">
            <a:spLocks noChangeArrowheads="1"/>
          </p:cNvSpPr>
          <p:nvPr/>
        </p:nvSpPr>
        <p:spPr bwMode="auto">
          <a:xfrm>
            <a:off x="1179513" y="3489325"/>
            <a:ext cx="11239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altLang="en-US" sz="1800">
                <a:solidFill>
                  <a:srgbClr val="000000"/>
                </a:solidFill>
                <a:sym typeface="Arial" charset="0"/>
              </a:rPr>
              <a:t>Encrypts</a:t>
            </a:r>
          </a:p>
          <a:p>
            <a:pPr eaLnBrk="0" hangingPunct="0">
              <a:buSzPct val="100000"/>
            </a:pPr>
            <a:r>
              <a:rPr lang="fr-BE" altLang="en-US" sz="1800">
                <a:solidFill>
                  <a:srgbClr val="000000"/>
                </a:solidFill>
                <a:sym typeface="Arial" charset="0"/>
              </a:rPr>
              <a:t>message</a:t>
            </a:r>
          </a:p>
        </p:txBody>
      </p:sp>
      <p:sp>
        <p:nvSpPr>
          <p:cNvPr id="103440" name="Oval 17"/>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altLang="en-US" sz="1200" b="1">
                <a:solidFill>
                  <a:srgbClr val="000000"/>
                </a:solidFill>
                <a:sym typeface="Arial" charset="0"/>
              </a:rPr>
              <a:t>4</a:t>
            </a:r>
          </a:p>
        </p:txBody>
      </p:sp>
      <p:sp>
        <p:nvSpPr>
          <p:cNvPr id="103441" name="Oval 18"/>
          <p:cNvSpPr>
            <a:spLocks noChangeArrowheads="1"/>
          </p:cNvSpPr>
          <p:nvPr/>
        </p:nvSpPr>
        <p:spPr bwMode="auto">
          <a:xfrm>
            <a:off x="341313" y="1782763"/>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altLang="en-US" sz="1200" b="1">
                <a:solidFill>
                  <a:srgbClr val="000000"/>
                </a:solidFill>
                <a:sym typeface="Arial" charset="0"/>
              </a:rPr>
              <a:t>1</a:t>
            </a:r>
          </a:p>
        </p:txBody>
      </p:sp>
      <p:sp>
        <p:nvSpPr>
          <p:cNvPr id="103442" name="Rectangle 19"/>
          <p:cNvSpPr>
            <a:spLocks noChangeArrowheads="1"/>
          </p:cNvSpPr>
          <p:nvPr/>
        </p:nvSpPr>
        <p:spPr bwMode="auto">
          <a:xfrm>
            <a:off x="733425" y="4721225"/>
            <a:ext cx="4703763" cy="1674813"/>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43" name="Text Box 20"/>
          <p:cNvSpPr txBox="1">
            <a:spLocks noChangeArrowheads="1"/>
          </p:cNvSpPr>
          <p:nvPr/>
        </p:nvSpPr>
        <p:spPr bwMode="auto">
          <a:xfrm>
            <a:off x="987425" y="4737100"/>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altLang="en-US" sz="1800">
                <a:solidFill>
                  <a:srgbClr val="000000"/>
                </a:solidFill>
                <a:sym typeface="Arial" charset="0"/>
              </a:rPr>
              <a:t>Message recipient</a:t>
            </a:r>
          </a:p>
        </p:txBody>
      </p:sp>
      <p:sp>
        <p:nvSpPr>
          <p:cNvPr id="103444" name="Text Box 21"/>
          <p:cNvSpPr txBox="1">
            <a:spLocks noChangeArrowheads="1"/>
          </p:cNvSpPr>
          <p:nvPr/>
        </p:nvSpPr>
        <p:spPr bwMode="auto">
          <a:xfrm>
            <a:off x="915988" y="5353050"/>
            <a:ext cx="2089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altLang="en-US" sz="1800">
                <a:solidFill>
                  <a:srgbClr val="000000"/>
                </a:solidFill>
                <a:sym typeface="Arial" charset="0"/>
              </a:rPr>
              <a:t>Decrypts message</a:t>
            </a:r>
          </a:p>
        </p:txBody>
      </p:sp>
      <p:sp>
        <p:nvSpPr>
          <p:cNvPr id="103445" name="Oval 22"/>
          <p:cNvSpPr>
            <a:spLocks noChangeArrowheads="1"/>
          </p:cNvSpPr>
          <p:nvPr/>
        </p:nvSpPr>
        <p:spPr bwMode="auto">
          <a:xfrm>
            <a:off x="777875" y="508476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altLang="en-US" sz="1200" b="1">
                <a:solidFill>
                  <a:srgbClr val="000000"/>
                </a:solidFill>
                <a:sym typeface="Arial" charset="0"/>
              </a:rPr>
              <a:t>5</a:t>
            </a:r>
          </a:p>
        </p:txBody>
      </p:sp>
      <p:sp>
        <p:nvSpPr>
          <p:cNvPr id="103446" name="Oval 23"/>
          <p:cNvSpPr>
            <a:spLocks noChangeArrowheads="1"/>
          </p:cNvSpPr>
          <p:nvPr/>
        </p:nvSpPr>
        <p:spPr bwMode="auto">
          <a:xfrm>
            <a:off x="3497263" y="495776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fr-BE" altLang="en-US">
                <a:solidFill>
                  <a:srgbClr val="000000"/>
                </a:solidFill>
                <a:sym typeface="Arial" charset="0"/>
              </a:rPr>
              <a:t>Stored</a:t>
            </a:r>
          </a:p>
          <a:p>
            <a:pPr eaLnBrk="0" hangingPunct="0">
              <a:buSzPct val="100000"/>
            </a:pPr>
            <a:r>
              <a:rPr lang="fr-BE" altLang="en-US">
                <a:solidFill>
                  <a:srgbClr val="000000"/>
                </a:solidFill>
                <a:sym typeface="Arial" charset="0"/>
              </a:rPr>
              <a:t>private</a:t>
            </a:r>
          </a:p>
          <a:p>
            <a:pPr eaLnBrk="0" hangingPunct="0">
              <a:buSzPct val="100000"/>
            </a:pPr>
            <a:r>
              <a:rPr lang="fr-BE" altLang="en-US">
                <a:solidFill>
                  <a:srgbClr val="000000"/>
                </a:solidFill>
                <a:sym typeface="Arial" charset="0"/>
              </a:rPr>
              <a:t>key</a:t>
            </a:r>
          </a:p>
        </p:txBody>
      </p:sp>
      <p:sp>
        <p:nvSpPr>
          <p:cNvPr id="103447" name="Line 24"/>
          <p:cNvSpPr>
            <a:spLocks noChangeShapeType="1"/>
          </p:cNvSpPr>
          <p:nvPr/>
        </p:nvSpPr>
        <p:spPr bwMode="auto">
          <a:xfrm flipH="1">
            <a:off x="2949575" y="5583238"/>
            <a:ext cx="528638" cy="158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48" name="Text Box 25"/>
          <p:cNvSpPr txBox="1">
            <a:spLocks noChangeArrowheads="1"/>
          </p:cNvSpPr>
          <p:nvPr/>
        </p:nvSpPr>
        <p:spPr bwMode="auto">
          <a:xfrm>
            <a:off x="3644900" y="4056063"/>
            <a:ext cx="1479550"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altLang="en-US" sz="1800">
                <a:solidFill>
                  <a:srgbClr val="3E6E5A"/>
                </a:solidFill>
                <a:sym typeface="Arial" charset="0"/>
              </a:rPr>
              <a:t>Identification</a:t>
            </a:r>
          </a:p>
          <a:p>
            <a:pPr eaLnBrk="0" hangingPunct="0">
              <a:buSzPct val="100000"/>
            </a:pPr>
            <a:r>
              <a:rPr lang="fr-BE" altLang="en-US" sz="1800">
                <a:solidFill>
                  <a:srgbClr val="3E6E5A"/>
                </a:solidFill>
                <a:sym typeface="Arial" charset="0"/>
              </a:rPr>
              <a:t>certificate</a:t>
            </a:r>
          </a:p>
        </p:txBody>
      </p:sp>
      <p:sp>
        <p:nvSpPr>
          <p:cNvPr id="103449" name="Line 26"/>
          <p:cNvSpPr>
            <a:spLocks noChangeShapeType="1"/>
          </p:cNvSpPr>
          <p:nvPr/>
        </p:nvSpPr>
        <p:spPr bwMode="auto">
          <a:xfrm>
            <a:off x="3227388" y="2016125"/>
            <a:ext cx="2427287" cy="0"/>
          </a:xfrm>
          <a:prstGeom prst="line">
            <a:avLst/>
          </a:prstGeom>
          <a:noFill/>
          <a:ln w="2857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0" name="Text Box 28"/>
          <p:cNvSpPr txBox="1">
            <a:spLocks noChangeArrowheads="1"/>
          </p:cNvSpPr>
          <p:nvPr/>
        </p:nvSpPr>
        <p:spPr bwMode="auto">
          <a:xfrm>
            <a:off x="3814763" y="1754188"/>
            <a:ext cx="1331912" cy="530225"/>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altLang="en-US" sz="1400">
                <a:solidFill>
                  <a:srgbClr val="A50021"/>
                </a:solidFill>
                <a:sym typeface="Arial" charset="0"/>
              </a:rPr>
              <a:t>Web service</a:t>
            </a:r>
          </a:p>
          <a:p>
            <a:pPr eaLnBrk="0" hangingPunct="0">
              <a:buSzPct val="100000"/>
            </a:pPr>
            <a:r>
              <a:rPr lang="fr-BE" altLang="en-US" sz="1400">
                <a:solidFill>
                  <a:srgbClr val="A50021"/>
                </a:solidFill>
                <a:sym typeface="Arial" charset="0"/>
              </a:rPr>
              <a:t>Ask public key</a:t>
            </a:r>
          </a:p>
        </p:txBody>
      </p:sp>
      <p:sp>
        <p:nvSpPr>
          <p:cNvPr id="103451" name="Text Box 29"/>
          <p:cNvSpPr txBox="1">
            <a:spLocks noChangeArrowheads="1"/>
          </p:cNvSpPr>
          <p:nvPr/>
        </p:nvSpPr>
        <p:spPr bwMode="auto">
          <a:xfrm rot="3135873">
            <a:off x="3082132" y="3047206"/>
            <a:ext cx="1379538" cy="530225"/>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altLang="en-US" sz="1400">
                <a:solidFill>
                  <a:srgbClr val="A50021"/>
                </a:solidFill>
                <a:sym typeface="Arial" charset="0"/>
              </a:rPr>
              <a:t>Send message</a:t>
            </a:r>
          </a:p>
          <a:p>
            <a:pPr eaLnBrk="0" hangingPunct="0">
              <a:buSzPct val="100000"/>
            </a:pPr>
            <a:r>
              <a:rPr lang="fr-BE" altLang="en-US" sz="1400">
                <a:solidFill>
                  <a:srgbClr val="A50021"/>
                </a:solidFill>
                <a:sym typeface="Arial" charset="0"/>
              </a:rPr>
              <a:t>Any protocol</a:t>
            </a:r>
          </a:p>
        </p:txBody>
      </p:sp>
      <p:sp>
        <p:nvSpPr>
          <p:cNvPr id="103452" name="Line 30"/>
          <p:cNvSpPr>
            <a:spLocks noChangeShapeType="1"/>
          </p:cNvSpPr>
          <p:nvPr/>
        </p:nvSpPr>
        <p:spPr bwMode="auto">
          <a:xfrm flipH="1">
            <a:off x="2271713" y="4719638"/>
            <a:ext cx="2016125" cy="6191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3" name="Line 31"/>
          <p:cNvSpPr>
            <a:spLocks noChangeShapeType="1"/>
          </p:cNvSpPr>
          <p:nvPr/>
        </p:nvSpPr>
        <p:spPr bwMode="auto">
          <a:xfrm flipH="1" flipV="1">
            <a:off x="7726363" y="4005263"/>
            <a:ext cx="0" cy="5937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4" name="Line 32"/>
          <p:cNvSpPr>
            <a:spLocks noChangeShapeType="1"/>
          </p:cNvSpPr>
          <p:nvPr/>
        </p:nvSpPr>
        <p:spPr bwMode="auto">
          <a:xfrm flipH="1" flipV="1">
            <a:off x="6315075" y="2436813"/>
            <a:ext cx="1217613"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5" name="Line 33"/>
          <p:cNvSpPr>
            <a:spLocks noChangeShapeType="1"/>
          </p:cNvSpPr>
          <p:nvPr/>
        </p:nvSpPr>
        <p:spPr bwMode="auto">
          <a:xfrm>
            <a:off x="7712075" y="2532063"/>
            <a:ext cx="7938" cy="849312"/>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6" name="Line 34"/>
          <p:cNvSpPr>
            <a:spLocks noChangeShapeType="1"/>
          </p:cNvSpPr>
          <p:nvPr/>
        </p:nvSpPr>
        <p:spPr bwMode="auto">
          <a:xfrm>
            <a:off x="1703388" y="2432050"/>
            <a:ext cx="7937" cy="10382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7" name="Line 35"/>
          <p:cNvSpPr>
            <a:spLocks noChangeShapeType="1"/>
          </p:cNvSpPr>
          <p:nvPr/>
        </p:nvSpPr>
        <p:spPr bwMode="auto">
          <a:xfrm flipV="1">
            <a:off x="2403475" y="2232025"/>
            <a:ext cx="250825" cy="9525"/>
          </a:xfrm>
          <a:prstGeom prst="line">
            <a:avLst/>
          </a:prstGeom>
          <a:noFill/>
          <a:ln w="28575">
            <a:solidFill>
              <a:srgbClr val="3E6E5A"/>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8" name="Line 36"/>
          <p:cNvSpPr>
            <a:spLocks noChangeShapeType="1"/>
          </p:cNvSpPr>
          <p:nvPr/>
        </p:nvSpPr>
        <p:spPr bwMode="auto">
          <a:xfrm flipV="1">
            <a:off x="2073275" y="2573338"/>
            <a:ext cx="471488"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9" name="Line 37"/>
          <p:cNvSpPr>
            <a:spLocks noChangeShapeType="1"/>
          </p:cNvSpPr>
          <p:nvPr/>
        </p:nvSpPr>
        <p:spPr bwMode="auto">
          <a:xfrm>
            <a:off x="6321425" y="2343150"/>
            <a:ext cx="180975" cy="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2" name="Title 1"/>
          <p:cNvSpPr>
            <a:spLocks noGrp="1"/>
          </p:cNvSpPr>
          <p:nvPr>
            <p:ph type="title"/>
          </p:nvPr>
        </p:nvSpPr>
        <p:spPr>
          <a:xfrm>
            <a:off x="457200" y="333375"/>
            <a:ext cx="8229600" cy="990600"/>
          </a:xfrm>
        </p:spPr>
        <p:txBody>
          <a:bodyPr/>
          <a:lstStyle/>
          <a:p>
            <a:pPr>
              <a:defRPr/>
            </a:pPr>
            <a:r>
              <a:rPr lang="fr-BE" smtClean="0"/>
              <a:t>Chiffrement destinataire connu</a:t>
            </a:r>
            <a:endParaRPr lang="fr-BE" dirty="0"/>
          </a:p>
        </p:txBody>
      </p:sp>
      <p:sp>
        <p:nvSpPr>
          <p:cNvPr id="3" name="Date Placeholder 2"/>
          <p:cNvSpPr>
            <a:spLocks noGrp="1"/>
          </p:cNvSpPr>
          <p:nvPr>
            <p:ph type="dt" sz="quarter" idx="10"/>
          </p:nvPr>
        </p:nvSpPr>
        <p:spPr/>
        <p:txBody>
          <a:bodyPr/>
          <a:lstStyle/>
          <a:p>
            <a:pPr>
              <a:defRPr/>
            </a:pPr>
            <a:r>
              <a:rPr lang="en-US" smtClean="0"/>
              <a:t>23/11/2016</a:t>
            </a:r>
            <a:endParaRPr lang="fr-BE"/>
          </a:p>
        </p:txBody>
      </p:sp>
      <p:sp>
        <p:nvSpPr>
          <p:cNvPr id="4" name="Slide Number Placeholder 3"/>
          <p:cNvSpPr>
            <a:spLocks noGrp="1"/>
          </p:cNvSpPr>
          <p:nvPr>
            <p:ph type="sldNum" sz="quarter" idx="12"/>
          </p:nvPr>
        </p:nvSpPr>
        <p:spPr/>
        <p:txBody>
          <a:bodyPr/>
          <a:lstStyle/>
          <a:p>
            <a:pPr>
              <a:defRPr/>
            </a:pPr>
            <a:fld id="{5DC811BA-C3C5-4651-B0AD-34A44F8AFF17}" type="slidenum">
              <a:rPr lang="en-US" smtClean="0"/>
              <a:pPr>
                <a:defRPr/>
              </a:pPr>
              <a:t>97</a:t>
            </a:fld>
            <a:endParaRPr lang="fr-BE"/>
          </a:p>
        </p:txBody>
      </p:sp>
      <p:sp>
        <p:nvSpPr>
          <p:cNvPr id="103463" name="Line 27"/>
          <p:cNvSpPr>
            <a:spLocks noChangeShapeType="1"/>
          </p:cNvSpPr>
          <p:nvPr/>
        </p:nvSpPr>
        <p:spPr bwMode="auto">
          <a:xfrm>
            <a:off x="3211513" y="2606675"/>
            <a:ext cx="1101725" cy="1431925"/>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Oval 3"/>
          <p:cNvSpPr>
            <a:spLocks noChangeArrowheads="1"/>
          </p:cNvSpPr>
          <p:nvPr/>
        </p:nvSpPr>
        <p:spPr bwMode="auto">
          <a:xfrm>
            <a:off x="7237413" y="2568575"/>
            <a:ext cx="1708150" cy="1271588"/>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fr-BE" altLang="en-US">
                <a:solidFill>
                  <a:srgbClr val="000000"/>
                </a:solidFill>
                <a:sym typeface="Arial" charset="0"/>
              </a:rPr>
              <a:t>User 2</a:t>
            </a:r>
          </a:p>
          <a:p>
            <a:pPr eaLnBrk="0" hangingPunct="0">
              <a:buSzPct val="100000"/>
            </a:pPr>
            <a:r>
              <a:rPr lang="fr-BE" altLang="en-US">
                <a:solidFill>
                  <a:srgbClr val="000000"/>
                </a:solidFill>
                <a:sym typeface="Arial" charset="0"/>
              </a:rPr>
              <a:t>Recipient</a:t>
            </a:r>
          </a:p>
        </p:txBody>
      </p:sp>
      <p:sp>
        <p:nvSpPr>
          <p:cNvPr id="104451" name="Oval 4"/>
          <p:cNvSpPr>
            <a:spLocks noChangeArrowheads="1"/>
          </p:cNvSpPr>
          <p:nvPr/>
        </p:nvSpPr>
        <p:spPr bwMode="auto">
          <a:xfrm>
            <a:off x="142875" y="2576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fr-BE" altLang="en-US">
                <a:solidFill>
                  <a:srgbClr val="000000"/>
                </a:solidFill>
                <a:sym typeface="Arial" charset="0"/>
              </a:rPr>
              <a:t>User 1</a:t>
            </a:r>
          </a:p>
          <a:p>
            <a:pPr eaLnBrk="0" hangingPunct="0">
              <a:buSzPct val="100000"/>
            </a:pPr>
            <a:r>
              <a:rPr lang="fr-BE" altLang="en-US">
                <a:solidFill>
                  <a:srgbClr val="000000"/>
                </a:solidFill>
                <a:sym typeface="Arial" charset="0"/>
              </a:rPr>
              <a:t>Originator</a:t>
            </a:r>
          </a:p>
        </p:txBody>
      </p:sp>
      <p:sp>
        <p:nvSpPr>
          <p:cNvPr id="104452" name="Oval 5"/>
          <p:cNvSpPr>
            <a:spLocks noChangeArrowheads="1"/>
          </p:cNvSpPr>
          <p:nvPr/>
        </p:nvSpPr>
        <p:spPr bwMode="auto">
          <a:xfrm>
            <a:off x="3489325" y="1049338"/>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fr-BE" altLang="en-US">
                <a:solidFill>
                  <a:srgbClr val="000000"/>
                </a:solidFill>
                <a:sym typeface="Arial" charset="0"/>
              </a:rPr>
              <a:t>Key </a:t>
            </a:r>
          </a:p>
          <a:p>
            <a:pPr eaLnBrk="0" hangingPunct="0">
              <a:buSzPct val="100000"/>
            </a:pPr>
            <a:r>
              <a:rPr lang="fr-BE" altLang="en-US">
                <a:solidFill>
                  <a:srgbClr val="000000"/>
                </a:solidFill>
                <a:sym typeface="Arial" charset="0"/>
              </a:rPr>
              <a:t>Management</a:t>
            </a:r>
          </a:p>
          <a:p>
            <a:pPr eaLnBrk="0" hangingPunct="0">
              <a:buSzPct val="100000"/>
            </a:pPr>
            <a:r>
              <a:rPr lang="fr-BE" altLang="en-US">
                <a:solidFill>
                  <a:srgbClr val="000000"/>
                </a:solidFill>
                <a:sym typeface="Arial" charset="0"/>
              </a:rPr>
              <a:t>/ Depot</a:t>
            </a:r>
          </a:p>
        </p:txBody>
      </p:sp>
      <p:sp>
        <p:nvSpPr>
          <p:cNvPr id="104453" name="Oval 6"/>
          <p:cNvSpPr>
            <a:spLocks noChangeArrowheads="1"/>
          </p:cNvSpPr>
          <p:nvPr/>
        </p:nvSpPr>
        <p:spPr bwMode="auto">
          <a:xfrm>
            <a:off x="3497263" y="4603750"/>
            <a:ext cx="1708150" cy="1282700"/>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fr-BE" altLang="en-US">
                <a:solidFill>
                  <a:srgbClr val="000000"/>
                </a:solidFill>
                <a:sym typeface="Arial" charset="0"/>
              </a:rPr>
              <a:t>Messages</a:t>
            </a:r>
          </a:p>
          <a:p>
            <a:pPr eaLnBrk="0" hangingPunct="0">
              <a:buSzPct val="100000"/>
            </a:pPr>
            <a:r>
              <a:rPr lang="fr-BE" altLang="en-US">
                <a:solidFill>
                  <a:srgbClr val="000000"/>
                </a:solidFill>
                <a:sym typeface="Arial" charset="0"/>
              </a:rPr>
              <a:t>Depot</a:t>
            </a:r>
          </a:p>
        </p:txBody>
      </p:sp>
      <p:sp>
        <p:nvSpPr>
          <p:cNvPr id="104454" name="Line 7"/>
          <p:cNvSpPr>
            <a:spLocks noChangeShapeType="1"/>
          </p:cNvSpPr>
          <p:nvPr/>
        </p:nvSpPr>
        <p:spPr bwMode="auto">
          <a:xfrm flipV="1">
            <a:off x="1754188" y="2044700"/>
            <a:ext cx="1852612" cy="8937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5" name="Text Box 8"/>
          <p:cNvSpPr txBox="1">
            <a:spLocks noChangeArrowheads="1"/>
          </p:cNvSpPr>
          <p:nvPr/>
        </p:nvSpPr>
        <p:spPr bwMode="auto">
          <a:xfrm>
            <a:off x="2554288" y="2566988"/>
            <a:ext cx="9636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altLang="en-US" sz="1000" b="1">
                <a:solidFill>
                  <a:srgbClr val="000000"/>
                </a:solidFill>
                <a:sym typeface="Arial" charset="0"/>
              </a:rPr>
              <a:t>1</a:t>
            </a:r>
            <a:r>
              <a:rPr lang="fr-BE" altLang="en-US" sz="1000">
                <a:solidFill>
                  <a:srgbClr val="000000"/>
                </a:solidFill>
                <a:sym typeface="Arial" charset="0"/>
              </a:rPr>
              <a:t> asks for key</a:t>
            </a:r>
          </a:p>
        </p:txBody>
      </p:sp>
      <p:sp>
        <p:nvSpPr>
          <p:cNvPr id="104456" name="Line 9"/>
          <p:cNvSpPr>
            <a:spLocks noChangeShapeType="1"/>
          </p:cNvSpPr>
          <p:nvPr/>
        </p:nvSpPr>
        <p:spPr bwMode="auto">
          <a:xfrm flipH="1">
            <a:off x="1636713" y="1906588"/>
            <a:ext cx="1874837" cy="893762"/>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7" name="Text Box 10"/>
          <p:cNvSpPr txBox="1">
            <a:spLocks noChangeArrowheads="1"/>
          </p:cNvSpPr>
          <p:nvPr/>
        </p:nvSpPr>
        <p:spPr bwMode="auto">
          <a:xfrm>
            <a:off x="1196975" y="2314575"/>
            <a:ext cx="857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altLang="en-US" sz="1000" b="1">
                <a:solidFill>
                  <a:srgbClr val="000000"/>
                </a:solidFill>
                <a:sym typeface="Arial" charset="0"/>
              </a:rPr>
              <a:t>2</a:t>
            </a:r>
            <a:r>
              <a:rPr lang="fr-BE" altLang="en-US" sz="1000">
                <a:solidFill>
                  <a:srgbClr val="000000"/>
                </a:solidFill>
                <a:sym typeface="Arial" charset="0"/>
              </a:rPr>
              <a:t> sends key</a:t>
            </a:r>
          </a:p>
        </p:txBody>
      </p:sp>
      <p:grpSp>
        <p:nvGrpSpPr>
          <p:cNvPr id="104458" name="Group 11"/>
          <p:cNvGrpSpPr>
            <a:grpSpLocks/>
          </p:cNvGrpSpPr>
          <p:nvPr/>
        </p:nvGrpSpPr>
        <p:grpSpPr bwMode="auto">
          <a:xfrm rot="-1540434">
            <a:off x="1582582" y="1432041"/>
            <a:ext cx="1833563" cy="815975"/>
            <a:chOff x="1174" y="2491"/>
            <a:chExt cx="1155" cy="514"/>
          </a:xfrm>
        </p:grpSpPr>
        <p:sp>
          <p:nvSpPr>
            <p:cNvPr id="104482" name="Text Box 12"/>
            <p:cNvSpPr txBox="1">
              <a:spLocks noChangeArrowheads="1"/>
            </p:cNvSpPr>
            <p:nvPr/>
          </p:nvSpPr>
          <p:spPr bwMode="auto">
            <a:xfrm>
              <a:off x="1375" y="2824"/>
              <a:ext cx="753" cy="181"/>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altLang="en-US" sz="1200">
                  <a:solidFill>
                    <a:srgbClr val="990000"/>
                  </a:solidFill>
                  <a:sym typeface="Arial" charset="0"/>
                </a:rPr>
                <a:t>Symmetric key</a:t>
              </a:r>
            </a:p>
          </p:txBody>
        </p:sp>
        <p:sp>
          <p:nvSpPr>
            <p:cNvPr id="104484" name="Text Box 14"/>
            <p:cNvSpPr txBox="1">
              <a:spLocks noChangeArrowheads="1"/>
            </p:cNvSpPr>
            <p:nvPr/>
          </p:nvSpPr>
          <p:spPr bwMode="auto">
            <a:xfrm>
              <a:off x="1174" y="2491"/>
              <a:ext cx="11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altLang="en-US" sz="1200">
                  <a:solidFill>
                    <a:srgbClr val="000000"/>
                  </a:solidFill>
                  <a:sym typeface="Arial" charset="0"/>
                </a:rPr>
                <a:t>Encrypted with public key of user 1</a:t>
              </a:r>
            </a:p>
          </p:txBody>
        </p:sp>
      </p:grpSp>
      <p:sp>
        <p:nvSpPr>
          <p:cNvPr id="104459" name="Line 15"/>
          <p:cNvSpPr>
            <a:spLocks noChangeShapeType="1"/>
          </p:cNvSpPr>
          <p:nvPr/>
        </p:nvSpPr>
        <p:spPr bwMode="auto">
          <a:xfrm>
            <a:off x="1679575" y="3597275"/>
            <a:ext cx="2084388" cy="12223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0" name="Text Box 16"/>
          <p:cNvSpPr txBox="1">
            <a:spLocks noChangeArrowheads="1"/>
          </p:cNvSpPr>
          <p:nvPr/>
        </p:nvSpPr>
        <p:spPr bwMode="auto">
          <a:xfrm>
            <a:off x="2500313" y="3881438"/>
            <a:ext cx="1762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altLang="en-US" sz="1000" b="1">
                <a:solidFill>
                  <a:srgbClr val="000000"/>
                </a:solidFill>
                <a:sym typeface="Arial" charset="0"/>
              </a:rPr>
              <a:t>3</a:t>
            </a:r>
            <a:r>
              <a:rPr lang="fr-BE" altLang="en-US" sz="1000">
                <a:solidFill>
                  <a:srgbClr val="000000"/>
                </a:solidFill>
                <a:sym typeface="Arial" charset="0"/>
              </a:rPr>
              <a:t> sends encrypted message</a:t>
            </a:r>
          </a:p>
        </p:txBody>
      </p:sp>
      <p:sp>
        <p:nvSpPr>
          <p:cNvPr id="104461" name="Text Box 17"/>
          <p:cNvSpPr txBox="1">
            <a:spLocks noChangeArrowheads="1"/>
          </p:cNvSpPr>
          <p:nvPr/>
        </p:nvSpPr>
        <p:spPr bwMode="auto">
          <a:xfrm rot="1788510">
            <a:off x="1322388" y="4587875"/>
            <a:ext cx="1835150" cy="469900"/>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altLang="en-US" sz="1200">
                <a:solidFill>
                  <a:srgbClr val="990000"/>
                </a:solidFill>
                <a:sym typeface="Arial" charset="0"/>
              </a:rPr>
              <a:t>Message encrypted with</a:t>
            </a:r>
          </a:p>
          <a:p>
            <a:pPr eaLnBrk="0" hangingPunct="0">
              <a:buSzPct val="100000"/>
            </a:pPr>
            <a:r>
              <a:rPr lang="fr-BE" altLang="en-US" sz="1200">
                <a:solidFill>
                  <a:srgbClr val="990000"/>
                </a:solidFill>
                <a:sym typeface="Arial" charset="0"/>
              </a:rPr>
              <a:t>symmetric key</a:t>
            </a:r>
          </a:p>
        </p:txBody>
      </p:sp>
      <p:sp>
        <p:nvSpPr>
          <p:cNvPr id="104463" name="Text Box 19"/>
          <p:cNvSpPr txBox="1">
            <a:spLocks noChangeArrowheads="1"/>
          </p:cNvSpPr>
          <p:nvPr/>
        </p:nvSpPr>
        <p:spPr bwMode="auto">
          <a:xfrm rot="1788510">
            <a:off x="1352550" y="4132263"/>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altLang="en-US" sz="1200">
                <a:solidFill>
                  <a:srgbClr val="000000"/>
                </a:solidFill>
                <a:sym typeface="Arial" charset="0"/>
              </a:rPr>
              <a:t>Encrypted with public key of Message depot</a:t>
            </a:r>
          </a:p>
        </p:txBody>
      </p:sp>
      <p:sp>
        <p:nvSpPr>
          <p:cNvPr id="104464" name="Text Box 20"/>
          <p:cNvSpPr txBox="1">
            <a:spLocks noChangeArrowheads="1"/>
          </p:cNvSpPr>
          <p:nvPr/>
        </p:nvSpPr>
        <p:spPr bwMode="auto">
          <a:xfrm>
            <a:off x="3452813" y="5888038"/>
            <a:ext cx="1835150" cy="469900"/>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altLang="en-US" sz="1200">
                <a:solidFill>
                  <a:srgbClr val="990000"/>
                </a:solidFill>
                <a:sym typeface="Arial" charset="0"/>
              </a:rPr>
              <a:t>Message encrypted with</a:t>
            </a:r>
          </a:p>
          <a:p>
            <a:pPr eaLnBrk="0" hangingPunct="0">
              <a:buSzPct val="100000"/>
            </a:pPr>
            <a:r>
              <a:rPr lang="fr-BE" altLang="en-US" sz="1200">
                <a:solidFill>
                  <a:srgbClr val="990000"/>
                </a:solidFill>
                <a:sym typeface="Arial" charset="0"/>
              </a:rPr>
              <a:t>symmetric key</a:t>
            </a:r>
          </a:p>
        </p:txBody>
      </p:sp>
      <p:sp>
        <p:nvSpPr>
          <p:cNvPr id="104465" name="Line 21"/>
          <p:cNvSpPr>
            <a:spLocks noChangeShapeType="1"/>
          </p:cNvSpPr>
          <p:nvPr/>
        </p:nvSpPr>
        <p:spPr bwMode="auto">
          <a:xfrm flipH="1" flipV="1">
            <a:off x="5076825" y="1970088"/>
            <a:ext cx="2233613" cy="96837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6" name="Text Box 22"/>
          <p:cNvSpPr txBox="1">
            <a:spLocks noChangeArrowheads="1"/>
          </p:cNvSpPr>
          <p:nvPr/>
        </p:nvSpPr>
        <p:spPr bwMode="auto">
          <a:xfrm>
            <a:off x="5965825" y="279241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altLang="en-US" sz="1000" b="1">
                <a:solidFill>
                  <a:srgbClr val="000000"/>
                </a:solidFill>
                <a:sym typeface="Arial" charset="0"/>
              </a:rPr>
              <a:t>4</a:t>
            </a:r>
            <a:r>
              <a:rPr lang="fr-BE" altLang="en-US" sz="1000">
                <a:solidFill>
                  <a:srgbClr val="000000"/>
                </a:solidFill>
                <a:sym typeface="Arial" charset="0"/>
              </a:rPr>
              <a:t> justifies right to</a:t>
            </a:r>
          </a:p>
          <a:p>
            <a:pPr eaLnBrk="0" hangingPunct="0">
              <a:buSzPct val="100000"/>
            </a:pPr>
            <a:r>
              <a:rPr lang="fr-BE" altLang="en-US" sz="1000">
                <a:solidFill>
                  <a:srgbClr val="000000"/>
                </a:solidFill>
                <a:sym typeface="Arial" charset="0"/>
              </a:rPr>
              <a:t>obtain key</a:t>
            </a:r>
          </a:p>
        </p:txBody>
      </p:sp>
      <p:sp>
        <p:nvSpPr>
          <p:cNvPr id="104467" name="Line 23"/>
          <p:cNvSpPr>
            <a:spLocks noChangeShapeType="1"/>
          </p:cNvSpPr>
          <p:nvPr/>
        </p:nvSpPr>
        <p:spPr bwMode="auto">
          <a:xfrm flipH="1">
            <a:off x="5053013" y="3673475"/>
            <a:ext cx="2489200" cy="120332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8" name="Text Box 24"/>
          <p:cNvSpPr txBox="1">
            <a:spLocks noChangeArrowheads="1"/>
          </p:cNvSpPr>
          <p:nvPr/>
        </p:nvSpPr>
        <p:spPr bwMode="auto">
          <a:xfrm>
            <a:off x="5899150" y="357346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altLang="en-US" sz="1000" b="1">
                <a:solidFill>
                  <a:srgbClr val="000000"/>
                </a:solidFill>
                <a:sym typeface="Arial" charset="0"/>
              </a:rPr>
              <a:t>4</a:t>
            </a:r>
            <a:r>
              <a:rPr lang="fr-BE" altLang="en-US" sz="1000">
                <a:solidFill>
                  <a:srgbClr val="000000"/>
                </a:solidFill>
                <a:sym typeface="Arial" charset="0"/>
              </a:rPr>
              <a:t> justifies right to</a:t>
            </a:r>
          </a:p>
          <a:p>
            <a:pPr eaLnBrk="0" hangingPunct="0">
              <a:buSzPct val="100000"/>
            </a:pPr>
            <a:r>
              <a:rPr lang="fr-BE" altLang="en-US" sz="1000">
                <a:solidFill>
                  <a:srgbClr val="000000"/>
                </a:solidFill>
                <a:sym typeface="Arial" charset="0"/>
              </a:rPr>
              <a:t>obtain message</a:t>
            </a:r>
          </a:p>
        </p:txBody>
      </p:sp>
      <p:sp>
        <p:nvSpPr>
          <p:cNvPr id="104469" name="Text Box 25"/>
          <p:cNvSpPr txBox="1">
            <a:spLocks noChangeArrowheads="1"/>
          </p:cNvSpPr>
          <p:nvPr/>
        </p:nvSpPr>
        <p:spPr bwMode="auto">
          <a:xfrm rot="1408605">
            <a:off x="5695950" y="1935163"/>
            <a:ext cx="1195388" cy="287337"/>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altLang="en-US" sz="1200">
                <a:solidFill>
                  <a:srgbClr val="990000"/>
                </a:solidFill>
                <a:sym typeface="Arial" charset="0"/>
              </a:rPr>
              <a:t>Symmetric key</a:t>
            </a:r>
          </a:p>
        </p:txBody>
      </p:sp>
      <p:sp>
        <p:nvSpPr>
          <p:cNvPr id="104471" name="Text Box 27"/>
          <p:cNvSpPr txBox="1">
            <a:spLocks noChangeArrowheads="1"/>
          </p:cNvSpPr>
          <p:nvPr/>
        </p:nvSpPr>
        <p:spPr bwMode="auto">
          <a:xfrm rot="1408605">
            <a:off x="5554663" y="1444625"/>
            <a:ext cx="1833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altLang="en-US" sz="1200">
                <a:solidFill>
                  <a:srgbClr val="000000"/>
                </a:solidFill>
                <a:sym typeface="Arial" charset="0"/>
              </a:rPr>
              <a:t>Encrypted with public key of user 2</a:t>
            </a:r>
          </a:p>
        </p:txBody>
      </p:sp>
      <p:sp>
        <p:nvSpPr>
          <p:cNvPr id="104472" name="Line 28"/>
          <p:cNvSpPr>
            <a:spLocks noChangeShapeType="1"/>
          </p:cNvSpPr>
          <p:nvPr/>
        </p:nvSpPr>
        <p:spPr bwMode="auto">
          <a:xfrm>
            <a:off x="5170488" y="1870075"/>
            <a:ext cx="2244725" cy="965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3" name="Text Box 29"/>
          <p:cNvSpPr txBox="1">
            <a:spLocks noChangeArrowheads="1"/>
          </p:cNvSpPr>
          <p:nvPr/>
        </p:nvSpPr>
        <p:spPr bwMode="auto">
          <a:xfrm>
            <a:off x="4652963" y="2303463"/>
            <a:ext cx="1009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altLang="en-US" sz="1000" b="1">
                <a:solidFill>
                  <a:srgbClr val="000000"/>
                </a:solidFill>
                <a:sym typeface="Arial" charset="0"/>
              </a:rPr>
              <a:t>5 </a:t>
            </a:r>
            <a:r>
              <a:rPr lang="fr-BE" altLang="en-US" sz="1000">
                <a:solidFill>
                  <a:srgbClr val="000000"/>
                </a:solidFill>
                <a:sym typeface="Arial" charset="0"/>
              </a:rPr>
              <a:t>receives key</a:t>
            </a:r>
          </a:p>
        </p:txBody>
      </p:sp>
      <p:sp>
        <p:nvSpPr>
          <p:cNvPr id="104474" name="Text Box 30"/>
          <p:cNvSpPr txBox="1">
            <a:spLocks noChangeArrowheads="1"/>
          </p:cNvSpPr>
          <p:nvPr/>
        </p:nvSpPr>
        <p:spPr bwMode="auto">
          <a:xfrm>
            <a:off x="4545013" y="4316413"/>
            <a:ext cx="1387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altLang="en-US" sz="1000" b="1">
                <a:solidFill>
                  <a:srgbClr val="000000"/>
                </a:solidFill>
                <a:sym typeface="Arial" charset="0"/>
              </a:rPr>
              <a:t>5 </a:t>
            </a:r>
            <a:r>
              <a:rPr lang="fr-BE" altLang="en-US" sz="1000">
                <a:solidFill>
                  <a:srgbClr val="000000"/>
                </a:solidFill>
                <a:sym typeface="Arial" charset="0"/>
              </a:rPr>
              <a:t>receives message</a:t>
            </a:r>
          </a:p>
        </p:txBody>
      </p:sp>
      <p:sp>
        <p:nvSpPr>
          <p:cNvPr id="104475" name="Line 31"/>
          <p:cNvSpPr>
            <a:spLocks noChangeShapeType="1"/>
          </p:cNvSpPr>
          <p:nvPr/>
        </p:nvSpPr>
        <p:spPr bwMode="auto">
          <a:xfrm flipV="1">
            <a:off x="5126038" y="3771900"/>
            <a:ext cx="2581275" cy="12525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6" name="Text Box 32"/>
          <p:cNvSpPr txBox="1">
            <a:spLocks noChangeArrowheads="1"/>
          </p:cNvSpPr>
          <p:nvPr/>
        </p:nvSpPr>
        <p:spPr bwMode="auto">
          <a:xfrm rot="-1568230">
            <a:off x="5959475" y="4843463"/>
            <a:ext cx="1835150" cy="469900"/>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altLang="en-US" sz="1200">
                <a:solidFill>
                  <a:srgbClr val="990000"/>
                </a:solidFill>
                <a:sym typeface="Arial" charset="0"/>
              </a:rPr>
              <a:t>Message encrypted with</a:t>
            </a:r>
          </a:p>
          <a:p>
            <a:pPr eaLnBrk="0" hangingPunct="0">
              <a:buSzPct val="100000"/>
            </a:pPr>
            <a:r>
              <a:rPr lang="fr-BE" altLang="en-US" sz="1200">
                <a:solidFill>
                  <a:srgbClr val="990000"/>
                </a:solidFill>
                <a:sym typeface="Arial" charset="0"/>
              </a:rPr>
              <a:t>symmetric key</a:t>
            </a:r>
          </a:p>
        </p:txBody>
      </p:sp>
      <p:sp>
        <p:nvSpPr>
          <p:cNvPr id="104478" name="Text Box 34"/>
          <p:cNvSpPr txBox="1">
            <a:spLocks noChangeArrowheads="1"/>
          </p:cNvSpPr>
          <p:nvPr/>
        </p:nvSpPr>
        <p:spPr bwMode="auto">
          <a:xfrm rot="-1568230">
            <a:off x="5489575" y="4370388"/>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altLang="en-US" sz="1200">
                <a:solidFill>
                  <a:srgbClr val="000000"/>
                </a:solidFill>
                <a:sym typeface="Arial" charset="0"/>
              </a:rPr>
              <a:t>Encrypted with public key of user 2</a:t>
            </a:r>
          </a:p>
        </p:txBody>
      </p:sp>
      <p:sp>
        <p:nvSpPr>
          <p:cNvPr id="2" name="Title 1"/>
          <p:cNvSpPr>
            <a:spLocks noGrp="1"/>
          </p:cNvSpPr>
          <p:nvPr>
            <p:ph type="title"/>
          </p:nvPr>
        </p:nvSpPr>
        <p:spPr>
          <a:xfrm>
            <a:off x="457200" y="260350"/>
            <a:ext cx="8229600" cy="990600"/>
          </a:xfrm>
        </p:spPr>
        <p:txBody>
          <a:bodyPr>
            <a:normAutofit/>
          </a:bodyPr>
          <a:lstStyle/>
          <a:p>
            <a:pPr>
              <a:defRPr/>
            </a:pPr>
            <a:r>
              <a:rPr lang="fr-BE" smtClean="0"/>
              <a:t>Chiffrement destinataire inconnu</a:t>
            </a:r>
            <a:endParaRPr lang="fr-BE" dirty="0"/>
          </a:p>
        </p:txBody>
      </p:sp>
      <p:sp>
        <p:nvSpPr>
          <p:cNvPr id="3" name="Date Placeholder 2"/>
          <p:cNvSpPr>
            <a:spLocks noGrp="1"/>
          </p:cNvSpPr>
          <p:nvPr>
            <p:ph type="dt" sz="quarter" idx="10"/>
          </p:nvPr>
        </p:nvSpPr>
        <p:spPr/>
        <p:txBody>
          <a:bodyPr/>
          <a:lstStyle/>
          <a:p>
            <a:pPr>
              <a:defRPr/>
            </a:pPr>
            <a:r>
              <a:rPr lang="en-US" smtClean="0"/>
              <a:t>23/11/2016</a:t>
            </a:r>
            <a:endParaRPr lang="fr-BE"/>
          </a:p>
        </p:txBody>
      </p:sp>
      <p:sp>
        <p:nvSpPr>
          <p:cNvPr id="4" name="Slide Number Placeholder 3"/>
          <p:cNvSpPr>
            <a:spLocks noGrp="1"/>
          </p:cNvSpPr>
          <p:nvPr>
            <p:ph type="sldNum" sz="quarter" idx="12"/>
          </p:nvPr>
        </p:nvSpPr>
        <p:spPr/>
        <p:txBody>
          <a:bodyPr/>
          <a:lstStyle/>
          <a:p>
            <a:pPr>
              <a:defRPr/>
            </a:pPr>
            <a:fld id="{B4920811-828D-497F-BF85-6DB12D89F2E4}" type="slidenum">
              <a:rPr lang="en-US" smtClean="0"/>
              <a:pPr>
                <a:defRPr/>
              </a:pPr>
              <a:t>98</a:t>
            </a:fld>
            <a:endParaRPr lang="fr-BE"/>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http://tonyevansdotcom.files.wordpress.com/2013/05/20130507-0917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363538"/>
            <a:ext cx="6588125"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23/11/2016</a:t>
            </a:r>
            <a:endParaRPr lang="fr-BE" altLang="en-US" dirty="0">
              <a:solidFill>
                <a:schemeClr val="bg1"/>
              </a:solidFill>
            </a:endParaRPr>
          </a:p>
        </p:txBody>
      </p:sp>
      <p:sp>
        <p:nvSpPr>
          <p:cNvPr id="83972"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E3DD3CCF-68B6-429A-B714-764DA9A1E3D8}" type="slidenum">
              <a:rPr lang="en-US" altLang="en-US" smtClean="0">
                <a:solidFill>
                  <a:srgbClr val="FFFFFF"/>
                </a:solidFill>
              </a:rPr>
              <a:pPr fontAlgn="base">
                <a:spcBef>
                  <a:spcPct val="0"/>
                </a:spcBef>
                <a:spcAft>
                  <a:spcPct val="0"/>
                </a:spcAft>
                <a:defRPr/>
              </a:pPr>
              <a:t>99</a:t>
            </a:fld>
            <a:endParaRPr lang="fr-BE" altLang="en-US" smtClean="0">
              <a:solidFill>
                <a:srgbClr val="FFFFFF"/>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4">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3E6E5A"/>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Clarity">
  <a:themeElements>
    <a:clrScheme name="Custom 4">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3E6E5A"/>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Clarity</Template>
  <TotalTime>6944</TotalTime>
  <Words>5264</Words>
  <Application>Microsoft Office PowerPoint</Application>
  <PresentationFormat>On-screen Show (4:3)</PresentationFormat>
  <Paragraphs>1027</Paragraphs>
  <Slides>100</Slides>
  <Notes>33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100</vt:i4>
      </vt:variant>
    </vt:vector>
  </HeadingPairs>
  <TitlesOfParts>
    <vt:vector size="103" baseType="lpstr">
      <vt:lpstr>Clarity</vt:lpstr>
      <vt:lpstr>1_Clarity</vt:lpstr>
      <vt:lpstr>Acrobat Document</vt:lpstr>
      <vt:lpstr>eSanté : la Roadmap 2.0 et le rôle de la Plate-forme eHealth</vt:lpstr>
      <vt:lpstr>Structure de l'exposé</vt:lpstr>
      <vt:lpstr>Quelques évolutions dans les soins de santé</vt:lpstr>
      <vt:lpstr>Les évolutions précitées requièrent …</vt:lpstr>
      <vt:lpstr>La communication électronique promeut également ...</vt:lpstr>
      <vt:lpstr>L’eSanté, en pratique </vt:lpstr>
      <vt:lpstr>L’eSanté, en pratique</vt:lpstr>
      <vt:lpstr>L’eSanté, en pratique</vt:lpstr>
      <vt:lpstr>Plan d'action eSanté 2015-2019</vt:lpstr>
      <vt:lpstr>Plan d'action eSanté 2015-2019</vt:lpstr>
      <vt:lpstr>Gestion du changement : effet Nexus</vt:lpstr>
      <vt:lpstr>Détails sur www.plan-esante.be</vt:lpstr>
      <vt:lpstr>Roadmap 2.0: prestataires de soins en 2019</vt:lpstr>
      <vt:lpstr>Roadmap 2.0: prestataires de soins en 2019</vt:lpstr>
      <vt:lpstr>Roadmap 2.0: prestataires de soins en 2019</vt:lpstr>
      <vt:lpstr>Roadmap 2.0: prestataires de soins en 2019</vt:lpstr>
      <vt:lpstr>Roadmap 2.0: prestataires de soins en 2019</vt:lpstr>
      <vt:lpstr>Roadmap 2.0: prestataires de soins en 2019</vt:lpstr>
      <vt:lpstr>Roadmap 2.0: patients en 2019</vt:lpstr>
      <vt:lpstr>Roadmap 2.0: patients en 2019</vt:lpstr>
      <vt:lpstr>Roadmap 2.0: patients en 2019</vt:lpstr>
      <vt:lpstr>Roadmap 2.0: patients en 2019</vt:lpstr>
      <vt:lpstr>Action 1 : DMG = DMI =&gt; Sumehr</vt:lpstr>
      <vt:lpstr>Action 1 : DMG = DMI =&gt; Sumehr</vt:lpstr>
      <vt:lpstr>Action 5 : Hubs &amp; Metahub</vt:lpstr>
      <vt:lpstr>Action 5 : Hubs &amp; Metahub</vt:lpstr>
      <vt:lpstr>Hubs &amp; Metahub - Schéma</vt:lpstr>
      <vt:lpstr>PowerPoint Presentation</vt:lpstr>
      <vt:lpstr>PowerPoint Presentation</vt:lpstr>
      <vt:lpstr>PowerPoint Presentation</vt:lpstr>
      <vt:lpstr>PowerPoint Presentation</vt:lpstr>
      <vt:lpstr>PowerPoint Presentation</vt:lpstr>
      <vt:lpstr>Action 5 : Hubs &amp; Metahub</vt:lpstr>
      <vt:lpstr>PowerPoint Presentation</vt:lpstr>
      <vt:lpstr>PowerPoint Presentation</vt:lpstr>
      <vt:lpstr>PowerPoint Presentation</vt:lpstr>
      <vt:lpstr>PowerPoint Presentation</vt:lpstr>
      <vt:lpstr>PowerPoint Presentation</vt:lpstr>
      <vt:lpstr>PowerPoint Presentation</vt:lpstr>
      <vt:lpstr>Consentement éclairé </vt:lpstr>
      <vt:lpstr>Consentement éclairé </vt:lpstr>
      <vt:lpstr>eHealthConsent</vt:lpstr>
      <vt:lpstr>Consentement éclairé </vt:lpstr>
      <vt:lpstr>www.patientconsent.be</vt:lpstr>
      <vt:lpstr>www.patientconsent.be/folder</vt:lpstr>
      <vt:lpstr>PowerPoint Presentation</vt:lpstr>
      <vt:lpstr>PowerPoint Presentation</vt:lpstr>
      <vt:lpstr>PowerPoint Presentation</vt:lpstr>
      <vt:lpstr>Action 2: DPI hospitalier intégré</vt:lpstr>
      <vt:lpstr>Action 2: DPI hospitalier intégré</vt:lpstr>
      <vt:lpstr>Action 2: DPI hospitalier intégré</vt:lpstr>
      <vt:lpstr>Critères obligatoires liés au meaningful use</vt:lpstr>
      <vt:lpstr>Mécanisme de financement</vt:lpstr>
      <vt:lpstr>Action 17 : eHealthBox</vt:lpstr>
      <vt:lpstr>Action 17 : eHealthBox</vt:lpstr>
      <vt:lpstr>PowerPoint Presentation</vt:lpstr>
      <vt:lpstr>Action 19 : Mobile Health (mHealth)</vt:lpstr>
      <vt:lpstr>mHealth: types d'applis et d’objets connectés (wearables)</vt:lpstr>
      <vt:lpstr>mHealth: types d'applis et d’objets connectés (wearables)</vt:lpstr>
      <vt:lpstr>Dispositif médical</vt:lpstr>
      <vt:lpstr>PowerPoint Presentation</vt:lpstr>
      <vt:lpstr>mHealth – intérêt social</vt:lpstr>
      <vt:lpstr>Applis et données</vt:lpstr>
      <vt:lpstr>Roadmap 2.0 – mHealth</vt:lpstr>
      <vt:lpstr>Roadmap 2.0 – Répartition des tâches mHealth </vt:lpstr>
      <vt:lpstr>Roadmap 2.0 – Points d'action mHealth </vt:lpstr>
      <vt:lpstr>Roadmap 2.0 – Points d'action mHealth</vt:lpstr>
      <vt:lpstr>Roadmap 2.0 – Use cases prioritaires</vt:lpstr>
      <vt:lpstr>Roadmap 2.0 – Dates cibles points d'action</vt:lpstr>
      <vt:lpstr>Use cases: planning</vt:lpstr>
      <vt:lpstr>Exemple: cardiovasculaire</vt:lpstr>
      <vt:lpstr>Leviers utilisation rationnelle des TIC en termes de coûts</vt:lpstr>
      <vt:lpstr>Comprendre les coûts</vt:lpstr>
      <vt:lpstr>Comprendre les inducteurs de coûts</vt:lpstr>
      <vt:lpstr>Comprendre les inducteurs de coûts</vt:lpstr>
      <vt:lpstr>Comprendre les besoins</vt:lpstr>
      <vt:lpstr>Comprendre les besoins</vt:lpstr>
      <vt:lpstr>Comprendre les clés de succès</vt:lpstr>
      <vt:lpstr>Comprendre les clés de succès</vt:lpstr>
      <vt:lpstr>Et quid du ROI?</vt:lpstr>
      <vt:lpstr>Et quid du cloud?</vt:lpstr>
      <vt:lpstr>Types de déploiements dans le cloud</vt:lpstr>
      <vt:lpstr>Exemple: G-Cloud: www.gcloud.belgium.be </vt:lpstr>
      <vt:lpstr>Facteurs de succès cloud</vt:lpstr>
      <vt:lpstr>  Rôle et responsabilités de la Plate-forme eHealth </vt:lpstr>
      <vt:lpstr>Objectifs la plate-forme eHealth</vt:lpstr>
      <vt:lpstr>10 missions</vt:lpstr>
      <vt:lpstr>10 missions</vt:lpstr>
      <vt:lpstr>10 missions</vt:lpstr>
      <vt:lpstr>Architecture de base</vt:lpstr>
      <vt:lpstr>10 services de base</vt:lpstr>
      <vt:lpstr>www.ehealth.fgov.be</vt:lpstr>
      <vt:lpstr>10 services de base</vt:lpstr>
      <vt:lpstr>Gestion intégrée des utilisateurs et des accès Comment cela fonctionne-t-il?</vt:lpstr>
      <vt:lpstr>10 services de base</vt:lpstr>
      <vt:lpstr>Chiffrement destinataire connu</vt:lpstr>
      <vt:lpstr>Chiffrement destinataire connu</vt:lpstr>
      <vt:lpstr>Chiffrement destinataire inconnu</vt:lpstr>
      <vt:lpstr>PowerPoint Presentation</vt:lpstr>
      <vt:lpstr>Merci !  Des questions ?</vt:lpstr>
    </vt:vector>
  </TitlesOfParts>
  <Company>KSZ-BCSS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Plate-forme eHealth: état d'avancement et perspectives</dc:title>
  <dc:creator>Ann-Sophie Gewelt</dc:creator>
  <cp:lastModifiedBy>Sanne Miseur</cp:lastModifiedBy>
  <cp:revision>385</cp:revision>
  <cp:lastPrinted>2016-09-12T06:55:25Z</cp:lastPrinted>
  <dcterms:created xsi:type="dcterms:W3CDTF">2014-04-14T09:14:56Z</dcterms:created>
  <dcterms:modified xsi:type="dcterms:W3CDTF">2016-11-22T09:46:10Z</dcterms:modified>
</cp:coreProperties>
</file>