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5"/>
  </p:sldMasterIdLst>
  <p:notesMasterIdLst>
    <p:notesMasterId r:id="rId83"/>
  </p:notesMasterIdLst>
  <p:handoutMasterIdLst>
    <p:handoutMasterId r:id="rId84"/>
  </p:handoutMasterIdLst>
  <p:sldIdLst>
    <p:sldId id="332" r:id="rId6"/>
    <p:sldId id="517" r:id="rId7"/>
    <p:sldId id="506" r:id="rId8"/>
    <p:sldId id="508" r:id="rId9"/>
    <p:sldId id="491" r:id="rId10"/>
    <p:sldId id="521" r:id="rId11"/>
    <p:sldId id="493" r:id="rId12"/>
    <p:sldId id="495" r:id="rId13"/>
    <p:sldId id="507" r:id="rId14"/>
    <p:sldId id="480" r:id="rId15"/>
    <p:sldId id="511" r:id="rId16"/>
    <p:sldId id="510" r:id="rId17"/>
    <p:sldId id="512" r:id="rId18"/>
    <p:sldId id="525" r:id="rId19"/>
    <p:sldId id="526" r:id="rId20"/>
    <p:sldId id="399" r:id="rId21"/>
    <p:sldId id="400" r:id="rId22"/>
    <p:sldId id="402" r:id="rId23"/>
    <p:sldId id="514" r:id="rId24"/>
    <p:sldId id="403" r:id="rId25"/>
    <p:sldId id="476" r:id="rId26"/>
    <p:sldId id="497" r:id="rId27"/>
    <p:sldId id="498" r:id="rId28"/>
    <p:sldId id="408" r:id="rId29"/>
    <p:sldId id="515" r:id="rId30"/>
    <p:sldId id="522" r:id="rId31"/>
    <p:sldId id="414" r:id="rId32"/>
    <p:sldId id="477" r:id="rId33"/>
    <p:sldId id="436" r:id="rId34"/>
    <p:sldId id="446" r:id="rId35"/>
    <p:sldId id="447" r:id="rId36"/>
    <p:sldId id="440" r:id="rId37"/>
    <p:sldId id="478" r:id="rId38"/>
    <p:sldId id="441" r:id="rId39"/>
    <p:sldId id="516" r:id="rId40"/>
    <p:sldId id="488" r:id="rId41"/>
    <p:sldId id="455" r:id="rId42"/>
    <p:sldId id="456" r:id="rId43"/>
    <p:sldId id="527" r:id="rId44"/>
    <p:sldId id="504" r:id="rId45"/>
    <p:sldId id="503" r:id="rId46"/>
    <p:sldId id="487" r:id="rId47"/>
    <p:sldId id="479" r:id="rId48"/>
    <p:sldId id="523" r:id="rId49"/>
    <p:sldId id="524" r:id="rId50"/>
    <p:sldId id="520" r:id="rId51"/>
    <p:sldId id="486" r:id="rId52"/>
    <p:sldId id="484" r:id="rId53"/>
    <p:sldId id="485" r:id="rId54"/>
    <p:sldId id="451" r:id="rId55"/>
    <p:sldId id="502" r:id="rId56"/>
    <p:sldId id="528" r:id="rId57"/>
    <p:sldId id="501" r:id="rId58"/>
    <p:sldId id="459" r:id="rId59"/>
    <p:sldId id="460" r:id="rId60"/>
    <p:sldId id="461" r:id="rId61"/>
    <p:sldId id="462" r:id="rId62"/>
    <p:sldId id="472" r:id="rId63"/>
    <p:sldId id="473" r:id="rId64"/>
    <p:sldId id="499" r:id="rId65"/>
    <p:sldId id="530" r:id="rId66"/>
    <p:sldId id="529" r:id="rId67"/>
    <p:sldId id="531" r:id="rId68"/>
    <p:sldId id="466" r:id="rId69"/>
    <p:sldId id="483" r:id="rId70"/>
    <p:sldId id="532" r:id="rId71"/>
    <p:sldId id="533" r:id="rId72"/>
    <p:sldId id="535" r:id="rId73"/>
    <p:sldId id="537" r:id="rId74"/>
    <p:sldId id="536" r:id="rId75"/>
    <p:sldId id="539" r:id="rId76"/>
    <p:sldId id="540" r:id="rId77"/>
    <p:sldId id="538" r:id="rId78"/>
    <p:sldId id="505" r:id="rId79"/>
    <p:sldId id="470" r:id="rId80"/>
    <p:sldId id="471" r:id="rId81"/>
    <p:sldId id="482" r:id="rId82"/>
  </p:sldIdLst>
  <p:sldSz cx="9144000" cy="6858000" type="screen4x3"/>
  <p:notesSz cx="9931400" cy="679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5DAF5D"/>
    <a:srgbClr val="008CB2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1073" autoAdjust="0"/>
  </p:normalViewPr>
  <p:slideViewPr>
    <p:cSldViewPr>
      <p:cViewPr>
        <p:scale>
          <a:sx n="75" d="100"/>
          <a:sy n="75" d="100"/>
        </p:scale>
        <p:origin x="-2580" y="-9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howGuides="1">
      <p:cViewPr>
        <p:scale>
          <a:sx n="80" d="100"/>
          <a:sy n="80" d="100"/>
        </p:scale>
        <p:origin x="-2400" y="-780"/>
      </p:cViewPr>
      <p:guideLst>
        <p:guide orient="horz" pos="2140"/>
        <p:guide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01\AppData\Local\Temp\notesFFF692\MultiYear-2016-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Aantal berichten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1066221001.1400001</c:v>
                </c:pt>
                <c:pt idx="1">
                  <c:v>1005868869</c:v>
                </c:pt>
                <c:pt idx="2">
                  <c:v>945512286</c:v>
                </c:pt>
                <c:pt idx="3">
                  <c:v>784054996</c:v>
                </c:pt>
                <c:pt idx="4">
                  <c:v>722551944</c:v>
                </c:pt>
                <c:pt idx="5">
                  <c:v>699344915</c:v>
                </c:pt>
                <c:pt idx="6">
                  <c:v>806288690</c:v>
                </c:pt>
                <c:pt idx="7">
                  <c:v>685817242</c:v>
                </c:pt>
                <c:pt idx="8">
                  <c:v>656078395</c:v>
                </c:pt>
                <c:pt idx="9">
                  <c:v>511556218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54976"/>
        <c:axId val="121856768"/>
      </c:line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ICT budget in €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Sheet1!$B$2:$K$2</c:f>
              <c:numCache>
                <c:formatCode>"€"\ #,##0</c:formatCode>
                <c:ptCount val="10"/>
                <c:pt idx="0">
                  <c:v>835892</c:v>
                </c:pt>
                <c:pt idx="1">
                  <c:v>1031671</c:v>
                </c:pt>
                <c:pt idx="2">
                  <c:v>1412850.41</c:v>
                </c:pt>
                <c:pt idx="3">
                  <c:v>1604952</c:v>
                </c:pt>
                <c:pt idx="4">
                  <c:v>1861930</c:v>
                </c:pt>
                <c:pt idx="5">
                  <c:v>3146838.16</c:v>
                </c:pt>
                <c:pt idx="6">
                  <c:v>3047050.7</c:v>
                </c:pt>
                <c:pt idx="7">
                  <c:v>3264786.88</c:v>
                </c:pt>
                <c:pt idx="8">
                  <c:v>2419883.0724999998</c:v>
                </c:pt>
                <c:pt idx="9">
                  <c:v>2072401.7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60096"/>
        <c:axId val="121858304"/>
      </c:lineChart>
      <c:dateAx>
        <c:axId val="12185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1856768"/>
        <c:crosses val="autoZero"/>
        <c:auto val="0"/>
        <c:lblOffset val="100"/>
        <c:baseTimeUnit val="days"/>
      </c:dateAx>
      <c:valAx>
        <c:axId val="121856768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21854976"/>
        <c:crosses val="autoZero"/>
        <c:crossBetween val="between"/>
      </c:valAx>
      <c:valAx>
        <c:axId val="121858304"/>
        <c:scaling>
          <c:orientation val="minMax"/>
        </c:scaling>
        <c:delete val="0"/>
        <c:axPos val="r"/>
        <c:numFmt formatCode="&quot;€&quot;\ #,##0" sourceLinked="1"/>
        <c:majorTickMark val="out"/>
        <c:minorTickMark val="none"/>
        <c:tickLblPos val="nextTo"/>
        <c:crossAx val="121860096"/>
        <c:crosses val="max"/>
        <c:crossBetween val="between"/>
      </c:valAx>
      <c:catAx>
        <c:axId val="12186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8583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E6B1F0ED-14C2-45FA-AB0C-39C561AEEE4A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dirty="0" err="1" smtClean="0"/>
            <a:t>Défis</a:t>
          </a:r>
          <a:endParaRPr lang="nl-BE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err="1" smtClean="0"/>
            <a:t>Sécurité</a:t>
          </a:r>
          <a:endParaRPr lang="nl-BE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CC7299B2-00E7-43E0-A481-9C3CFBA49986}">
      <dgm:prSet/>
      <dgm:spPr/>
      <dgm:t>
        <a:bodyPr/>
        <a:lstStyle/>
        <a:p>
          <a:r>
            <a:rPr lang="nl-BE" dirty="0" err="1" smtClean="0"/>
            <a:t>Confidentialité</a:t>
          </a:r>
          <a:endParaRPr dirty="0"/>
        </a:p>
      </dgm:t>
    </dgm:pt>
    <dgm:pt modelId="{ED4F5C25-A6D2-440D-AC1C-436338EAA9F4}" type="parTrans" cxnId="{243C162F-3ADA-4716-95BE-52DA4D24B72F}">
      <dgm:prSet/>
      <dgm:spPr/>
      <dgm:t>
        <a:bodyPr/>
        <a:lstStyle/>
        <a:p>
          <a:endParaRPr lang="en-GB"/>
        </a:p>
      </dgm:t>
    </dgm:pt>
    <dgm:pt modelId="{BA7077CF-0888-4328-B33C-231D2F8FEFC0}" type="sibTrans" cxnId="{243C162F-3ADA-4716-95BE-52DA4D24B72F}">
      <dgm:prSet/>
      <dgm:spPr/>
      <dgm:t>
        <a:bodyPr/>
        <a:lstStyle/>
        <a:p>
          <a:endParaRPr lang="en-GB"/>
        </a:p>
      </dgm:t>
    </dgm:pt>
    <dgm:pt modelId="{4BE8089C-AC18-465F-84F3-8EC2E87E75EE}">
      <dgm:prSet/>
      <dgm:spPr/>
      <dgm:t>
        <a:bodyPr/>
        <a:lstStyle/>
        <a:p>
          <a:r>
            <a:rPr dirty="0" err="1" smtClean="0"/>
            <a:t>Continu</a:t>
          </a:r>
          <a:r>
            <a:rPr lang="nl-BE" dirty="0" err="1" smtClean="0"/>
            <a:t>ité</a:t>
          </a:r>
          <a:endParaRPr lang="nl-BE" dirty="0"/>
        </a:p>
      </dgm:t>
    </dgm:pt>
    <dgm:pt modelId="{DD3A12E5-EC70-4D68-8BEF-E0A835A07028}" type="parTrans" cxnId="{EC914EAA-75F9-4C97-B4EA-0D312B7ED137}">
      <dgm:prSet/>
      <dgm:spPr/>
      <dgm:t>
        <a:bodyPr/>
        <a:lstStyle/>
        <a:p>
          <a:endParaRPr lang="en-GB"/>
        </a:p>
      </dgm:t>
    </dgm:pt>
    <dgm:pt modelId="{3177DAC6-4532-4A36-87D3-E263ECE016BF}" type="sibTrans" cxnId="{EC914EAA-75F9-4C97-B4EA-0D312B7ED137}">
      <dgm:prSet/>
      <dgm:spPr/>
      <dgm:t>
        <a:bodyPr/>
        <a:lstStyle/>
        <a:p>
          <a:endParaRPr lang="en-GB"/>
        </a:p>
      </dgm:t>
    </dgm:pt>
    <dgm:pt modelId="{A442147E-3FB5-406E-AD79-F4CEFEEF172C}">
      <dgm:prSet/>
      <dgm:spPr/>
      <dgm:t>
        <a:bodyPr/>
        <a:lstStyle/>
        <a:p>
          <a:r>
            <a:rPr lang="nl-BE" dirty="0" err="1" smtClean="0"/>
            <a:t>Connaissance</a:t>
          </a:r>
          <a:endParaRPr dirty="0"/>
        </a:p>
      </dgm:t>
    </dgm:pt>
    <dgm:pt modelId="{92DA622A-E776-4F6E-AEB6-4F7298B8FD33}" type="parTrans" cxnId="{3FF03A07-A8C6-4560-93E2-139BD1D128B7}">
      <dgm:prSet/>
      <dgm:spPr/>
      <dgm:t>
        <a:bodyPr/>
        <a:lstStyle/>
        <a:p>
          <a:endParaRPr lang="en-GB"/>
        </a:p>
      </dgm:t>
    </dgm:pt>
    <dgm:pt modelId="{D16689F3-4C48-44D0-BB2E-21218478189D}" type="sibTrans" cxnId="{3FF03A07-A8C6-4560-93E2-139BD1D128B7}">
      <dgm:prSet/>
      <dgm:spPr/>
      <dgm:t>
        <a:bodyPr/>
        <a:lstStyle/>
        <a:p>
          <a:endParaRPr lang="en-GB"/>
        </a:p>
      </dgm:t>
    </dgm:pt>
    <dgm:pt modelId="{7F94B6EE-E940-4BF8-9FCD-86835691750D}">
      <dgm:prSet/>
      <dgm:spPr/>
      <dgm:t>
        <a:bodyPr/>
        <a:lstStyle/>
        <a:p>
          <a:r>
            <a:rPr lang="nl-BE" dirty="0" smtClean="0"/>
            <a:t>Controle </a:t>
          </a:r>
          <a:r>
            <a:rPr lang="nl-BE" dirty="0" err="1" smtClean="0"/>
            <a:t>stratégique</a:t>
          </a:r>
          <a:r>
            <a:rPr dirty="0" smtClean="0"/>
            <a:t>  </a:t>
          </a:r>
          <a:endParaRPr lang="nl-BE" dirty="0"/>
        </a:p>
      </dgm:t>
    </dgm:pt>
    <dgm:pt modelId="{BC7966F2-AA5D-43F4-9127-040396FE6BA4}" type="parTrans" cxnId="{5A763549-9B30-4BCF-B93B-00D91A8603B8}">
      <dgm:prSet/>
      <dgm:spPr/>
      <dgm:t>
        <a:bodyPr/>
        <a:lstStyle/>
        <a:p>
          <a:endParaRPr lang="en-GB"/>
        </a:p>
      </dgm:t>
    </dgm:pt>
    <dgm:pt modelId="{2E176003-D09F-4246-8197-28944C872C5B}" type="sibTrans" cxnId="{5A763549-9B30-4BCF-B93B-00D91A8603B8}">
      <dgm:prSet/>
      <dgm:spPr/>
      <dgm:t>
        <a:bodyPr/>
        <a:lstStyle/>
        <a:p>
          <a:endParaRPr lang="en-GB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dirty="0" err="1" smtClean="0"/>
            <a:t>Opportunités</a:t>
          </a:r>
          <a:r>
            <a:rPr lang="nl-BE" sz="3600" dirty="0" smtClean="0"/>
            <a:t> </a:t>
          </a:r>
          <a:endParaRPr lang="nl-BE" sz="3600" dirty="0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92F29B3-4064-4D5E-9237-16A687B3BCCC}">
      <dgm:prSet/>
      <dgm:spPr/>
      <dgm:t>
        <a:bodyPr/>
        <a:lstStyle/>
        <a:p>
          <a:r>
            <a:rPr lang="nl-BE" dirty="0" err="1" smtClean="0"/>
            <a:t>Maîtrise</a:t>
          </a:r>
          <a:r>
            <a:rPr lang="nl-BE" dirty="0" smtClean="0"/>
            <a:t> des </a:t>
          </a:r>
          <a:r>
            <a:rPr lang="nl-BE" dirty="0" err="1" smtClean="0"/>
            <a:t>coûts</a:t>
          </a:r>
          <a:endParaRPr dirty="0"/>
        </a:p>
      </dgm:t>
    </dgm:pt>
    <dgm:pt modelId="{EA1AA80D-D284-44FB-847E-084FDD17FD8B}" type="sibTrans" cxnId="{C0442B50-C078-4E08-9806-C7A2AB1F3A54}">
      <dgm:prSet/>
      <dgm:spPr/>
      <dgm:t>
        <a:bodyPr/>
        <a:lstStyle/>
        <a:p>
          <a:endParaRPr lang="en-GB"/>
        </a:p>
      </dgm:t>
    </dgm:pt>
    <dgm:pt modelId="{01599353-3359-469C-B97D-03521C61CF4B}" type="parTrans" cxnId="{C0442B50-C078-4E08-9806-C7A2AB1F3A54}">
      <dgm:prSet/>
      <dgm:spPr/>
      <dgm:t>
        <a:bodyPr/>
        <a:lstStyle/>
        <a:p>
          <a:endParaRPr lang="en-GB"/>
        </a:p>
      </dgm:t>
    </dgm:pt>
    <dgm:pt modelId="{8D5D99A5-F19B-49D4-8590-91CE5ECFFFC2}">
      <dgm:prSet/>
      <dgm:spPr/>
      <dgm:t>
        <a:bodyPr/>
        <a:lstStyle/>
        <a:p>
          <a:r>
            <a:rPr lang="nl-BE" dirty="0" err="1" smtClean="0"/>
            <a:t>Collaboration</a:t>
          </a:r>
          <a:endParaRPr lang="nl-BE" dirty="0"/>
        </a:p>
      </dgm:t>
    </dgm:pt>
    <dgm:pt modelId="{6B932A0E-9D74-441D-A19C-D973B185DF85}" type="sibTrans" cxnId="{A2CA01D8-D87F-472C-9586-0C00454CF4E1}">
      <dgm:prSet/>
      <dgm:spPr/>
      <dgm:t>
        <a:bodyPr/>
        <a:lstStyle/>
        <a:p>
          <a:endParaRPr lang="en-GB"/>
        </a:p>
      </dgm:t>
    </dgm:pt>
    <dgm:pt modelId="{1B456A15-A31F-44F0-A81B-3DEC063B81D4}" type="parTrans" cxnId="{A2CA01D8-D87F-472C-9586-0C00454CF4E1}">
      <dgm:prSet/>
      <dgm:spPr/>
      <dgm:t>
        <a:bodyPr/>
        <a:lstStyle/>
        <a:p>
          <a:endParaRPr lang="en-GB"/>
        </a:p>
      </dgm:t>
    </dgm:pt>
    <dgm:pt modelId="{EB25E094-9C4C-4BCC-9A30-5E398003B320}">
      <dgm:prSet/>
      <dgm:spPr/>
      <dgm:t>
        <a:bodyPr/>
        <a:lstStyle/>
        <a:p>
          <a:r>
            <a:rPr dirty="0"/>
            <a:t>Self-service</a:t>
          </a:r>
          <a:endParaRPr lang="nl-BE" dirty="0" smtClean="0"/>
        </a:p>
      </dgm:t>
    </dgm:pt>
    <dgm:pt modelId="{DBDF2901-2517-46FA-8717-0652BAE770EF}" type="sibTrans" cxnId="{4E9E4C42-A850-48F4-8DCC-55EBAF0BEE8C}">
      <dgm:prSet/>
      <dgm:spPr/>
      <dgm:t>
        <a:bodyPr/>
        <a:lstStyle/>
        <a:p>
          <a:endParaRPr lang="en-GB"/>
        </a:p>
      </dgm:t>
    </dgm:pt>
    <dgm:pt modelId="{0A09CA47-7793-4201-A41A-929E9FB5A0DB}" type="parTrans" cxnId="{4E9E4C42-A850-48F4-8DCC-55EBAF0BEE8C}">
      <dgm:prSet/>
      <dgm:spPr/>
      <dgm:t>
        <a:bodyPr/>
        <a:lstStyle/>
        <a:p>
          <a:endParaRPr lang="en-GB"/>
        </a:p>
      </dgm:t>
    </dgm:pt>
    <dgm:pt modelId="{F7B8BE3E-EC52-433F-8932-8278C3E01037}">
      <dgm:prSet/>
      <dgm:spPr/>
      <dgm:t>
        <a:bodyPr/>
        <a:lstStyle/>
        <a:p>
          <a:r>
            <a:rPr lang="nl-BE" dirty="0" err="1" smtClean="0"/>
            <a:t>Effet</a:t>
          </a:r>
          <a:r>
            <a:rPr lang="nl-BE" dirty="0" smtClean="0"/>
            <a:t> </a:t>
          </a:r>
          <a:r>
            <a:rPr lang="nl-BE" dirty="0" err="1" smtClean="0"/>
            <a:t>d’échelle</a:t>
          </a:r>
          <a:endParaRPr dirty="0"/>
        </a:p>
      </dgm:t>
    </dgm:pt>
    <dgm:pt modelId="{EA58653D-F053-44CC-99E9-ABA6AC9D69A3}" type="sibTrans" cxnId="{BB8E1F94-F206-47F1-9E99-23BAA41F8509}">
      <dgm:prSet/>
      <dgm:spPr/>
      <dgm:t>
        <a:bodyPr/>
        <a:lstStyle/>
        <a:p>
          <a:endParaRPr lang="en-GB"/>
        </a:p>
      </dgm:t>
    </dgm:pt>
    <dgm:pt modelId="{4A04AD3D-6025-4001-835D-75272DF9BC01}" type="parTrans" cxnId="{BB8E1F94-F206-47F1-9E99-23BAA41F8509}">
      <dgm:prSet/>
      <dgm:spPr/>
      <dgm:t>
        <a:bodyPr/>
        <a:lstStyle/>
        <a:p>
          <a:endParaRPr lang="en-GB"/>
        </a:p>
      </dgm:t>
    </dgm:pt>
    <dgm:pt modelId="{32A969B1-1F84-48C7-8423-8D352327BF04}">
      <dgm:prSet/>
      <dgm:spPr/>
      <dgm:t>
        <a:bodyPr/>
        <a:lstStyle/>
        <a:p>
          <a:r>
            <a:rPr lang="nl-BE" dirty="0" err="1" smtClean="0"/>
            <a:t>Qualité</a:t>
          </a:r>
          <a:endParaRPr dirty="0"/>
        </a:p>
      </dgm:t>
    </dgm:pt>
    <dgm:pt modelId="{1EA2AEF5-5FED-404F-8E3A-16E361AC7B78}" type="sibTrans" cxnId="{020162CD-EBEC-4DAA-94C8-63388DCDDF67}">
      <dgm:prSet/>
      <dgm:spPr/>
      <dgm:t>
        <a:bodyPr/>
        <a:lstStyle/>
        <a:p>
          <a:endParaRPr lang="en-GB"/>
        </a:p>
      </dgm:t>
    </dgm:pt>
    <dgm:pt modelId="{D0172E33-3F46-4ED6-AB75-95D902FD48D2}" type="parTrans" cxnId="{020162CD-EBEC-4DAA-94C8-63388DCDDF67}">
      <dgm:prSet/>
      <dgm:spPr/>
      <dgm:t>
        <a:bodyPr/>
        <a:lstStyle/>
        <a:p>
          <a:endParaRPr lang="en-GB"/>
        </a:p>
      </dgm:t>
    </dgm:pt>
    <dgm:pt modelId="{ADEC2C73-3E26-4EE0-ABF8-609EE10494D8}">
      <dgm:prSet/>
      <dgm:spPr/>
      <dgm:t>
        <a:bodyPr/>
        <a:lstStyle/>
        <a:p>
          <a:pPr rtl="0"/>
          <a:r>
            <a:rPr dirty="0" err="1" smtClean="0"/>
            <a:t>Flexibili</a:t>
          </a:r>
          <a:r>
            <a:rPr lang="nl-BE" dirty="0" smtClean="0"/>
            <a:t>té</a:t>
          </a:r>
          <a:endParaRPr lang="nl-BE" b="1" dirty="0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  <dgm:t>
        <a:bodyPr/>
        <a:lstStyle/>
        <a:p>
          <a:endParaRPr lang="en-US"/>
        </a:p>
      </dgm:t>
    </dgm:pt>
    <dgm:pt modelId="{C17315EE-2492-4F67-BC27-8FA2B2624ACB}" type="pres">
      <dgm:prSet presAssocID="{E0675BF5-6A30-463F-BCCC-7325BA213CB0}" presName="parTx" presStyleLbl="alignNode1" presStyleIdx="0" presStyleCnt="2" custLinFactX="14531" custLinFactNeighborX="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 custLinFactX="14531" custLinFactNeighborX="100000" custLinFactNeighborY="44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  <dgm:t>
        <a:bodyPr/>
        <a:lstStyle/>
        <a:p>
          <a:endParaRPr lang="en-US"/>
        </a:p>
      </dgm:t>
    </dgm:pt>
    <dgm:pt modelId="{5F3F2DBF-108F-4FB2-91BE-020C6509EE90}" type="pres">
      <dgm:prSet presAssocID="{9634512C-E61C-47E9-8316-17039CBEE0C6}" presName="composite" presStyleCnt="0"/>
      <dgm:spPr/>
      <dgm:t>
        <a:bodyPr/>
        <a:lstStyle/>
        <a:p>
          <a:endParaRPr lang="en-US"/>
        </a:p>
      </dgm:t>
    </dgm:pt>
    <dgm:pt modelId="{41006EA0-1C35-4ADD-BA65-5F5F80C2EF6E}" type="pres">
      <dgm:prSet presAssocID="{9634512C-E61C-47E9-8316-17039CBEE0C6}" presName="parTx" presStyleLbl="alignNode1" presStyleIdx="1" presStyleCnt="2" custScaleX="107699" custLinFactX="-14806" custLinFactNeighborX="-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 custScaleX="107411" custLinFactX="-14806" custLinFactNeighborX="-100000" custLinFactNeighborY="-31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49E9ACA-E674-4232-B950-691C844A854F}" type="presOf" srcId="{7F94B6EE-E940-4BF8-9FCD-86835691750D}" destId="{C07D37A6-CB37-4202-957D-F7DC1E6B4179}" srcOrd="0" destOrd="4" presId="urn:microsoft.com/office/officeart/2005/8/layout/hList1"/>
    <dgm:cxn modelId="{05F67E10-8E01-4305-9A9C-E7B4BBDF3F1E}" type="presOf" srcId="{F7B8BE3E-EC52-433F-8932-8278C3E01037}" destId="{E9700F79-E3C7-4DDC-921A-EAB47CBD965F}" srcOrd="0" destOrd="2" presId="urn:microsoft.com/office/officeart/2005/8/layout/hList1"/>
    <dgm:cxn modelId="{A16B50F8-847F-45E4-8D6E-F61A12C816A5}" type="presOf" srcId="{A442147E-3FB5-406E-AD79-F4CEFEEF172C}" destId="{C07D37A6-CB37-4202-957D-F7DC1E6B4179}" srcOrd="0" destOrd="3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C0442B50-C078-4E08-9806-C7A2AB1F3A54}" srcId="{9634512C-E61C-47E9-8316-17039CBEE0C6}" destId="{292F29B3-4064-4D5E-9237-16A687B3BCCC}" srcOrd="5" destOrd="0" parTransId="{01599353-3359-469C-B97D-03521C61CF4B}" sibTransId="{EA1AA80D-D284-44FB-847E-084FDD17FD8B}"/>
    <dgm:cxn modelId="{020162CD-EBEC-4DAA-94C8-63388DCDDF67}" srcId="{9634512C-E61C-47E9-8316-17039CBEE0C6}" destId="{32A969B1-1F84-48C7-8423-8D352327BF04}" srcOrd="1" destOrd="0" parTransId="{D0172E33-3F46-4ED6-AB75-95D902FD48D2}" sibTransId="{1EA2AEF5-5FED-404F-8E3A-16E361AC7B78}"/>
    <dgm:cxn modelId="{77CA3A0B-4532-4439-A61E-4EA3577A4499}" type="presOf" srcId="{292F29B3-4064-4D5E-9237-16A687B3BCCC}" destId="{E9700F79-E3C7-4DDC-921A-EAB47CBD965F}" srcOrd="0" destOrd="5" presId="urn:microsoft.com/office/officeart/2005/8/layout/hList1"/>
    <dgm:cxn modelId="{A2CA01D8-D87F-472C-9586-0C00454CF4E1}" srcId="{9634512C-E61C-47E9-8316-17039CBEE0C6}" destId="{8D5D99A5-F19B-49D4-8590-91CE5ECFFFC2}" srcOrd="4" destOrd="0" parTransId="{1B456A15-A31F-44F0-A81B-3DEC063B81D4}" sibTransId="{6B932A0E-9D74-441D-A19C-D973B185DF85}"/>
    <dgm:cxn modelId="{87262193-D18E-4ACF-AD69-DCCFDB95BAEB}" type="presOf" srcId="{9EC295CC-6447-4F8A-ACF1-9777618B0F2D}" destId="{C07D37A6-CB37-4202-957D-F7DC1E6B4179}" srcOrd="0" destOrd="0" presId="urn:microsoft.com/office/officeart/2005/8/layout/hList1"/>
    <dgm:cxn modelId="{545B7C5E-6855-4946-A496-C0B9CE13C3E7}" type="presOf" srcId="{4BE8089C-AC18-465F-84F3-8EC2E87E75EE}" destId="{C07D37A6-CB37-4202-957D-F7DC1E6B4179}" srcOrd="0" destOrd="2" presId="urn:microsoft.com/office/officeart/2005/8/layout/hList1"/>
    <dgm:cxn modelId="{BB8E1F94-F206-47F1-9E99-23BAA41F8509}" srcId="{9634512C-E61C-47E9-8316-17039CBEE0C6}" destId="{F7B8BE3E-EC52-433F-8932-8278C3E01037}" srcOrd="2" destOrd="0" parTransId="{4A04AD3D-6025-4001-835D-75272DF9BC01}" sibTransId="{EA58653D-F053-44CC-99E9-ABA6AC9D69A3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EC914EAA-75F9-4C97-B4EA-0D312B7ED137}" srcId="{E0675BF5-6A30-463F-BCCC-7325BA213CB0}" destId="{4BE8089C-AC18-465F-84F3-8EC2E87E75EE}" srcOrd="2" destOrd="0" parTransId="{DD3A12E5-EC70-4D68-8BEF-E0A835A07028}" sibTransId="{3177DAC6-4532-4A36-87D3-E263ECE016BF}"/>
    <dgm:cxn modelId="{3FF03A07-A8C6-4560-93E2-139BD1D128B7}" srcId="{E0675BF5-6A30-463F-BCCC-7325BA213CB0}" destId="{A442147E-3FB5-406E-AD79-F4CEFEEF172C}" srcOrd="3" destOrd="0" parTransId="{92DA622A-E776-4F6E-AEB6-4F7298B8FD33}" sibTransId="{D16689F3-4C48-44D0-BB2E-21218478189D}"/>
    <dgm:cxn modelId="{84EF5A78-0969-47EA-A5D3-C434CB06458D}" type="presOf" srcId="{EB25E094-9C4C-4BCC-9A30-5E398003B320}" destId="{E9700F79-E3C7-4DDC-921A-EAB47CBD965F}" srcOrd="0" destOrd="3" presId="urn:microsoft.com/office/officeart/2005/8/layout/hList1"/>
    <dgm:cxn modelId="{A10468F9-C481-42EC-BEC5-0185BEA0EE03}" type="presOf" srcId="{8D5D99A5-F19B-49D4-8590-91CE5ECFFFC2}" destId="{E9700F79-E3C7-4DDC-921A-EAB47CBD965F}" srcOrd="0" destOrd="4" presId="urn:microsoft.com/office/officeart/2005/8/layout/hList1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243C162F-3ADA-4716-95BE-52DA4D24B72F}" srcId="{E0675BF5-6A30-463F-BCCC-7325BA213CB0}" destId="{CC7299B2-00E7-43E0-A481-9C3CFBA49986}" srcOrd="1" destOrd="0" parTransId="{ED4F5C25-A6D2-440D-AC1C-436338EAA9F4}" sibTransId="{BA7077CF-0888-4328-B33C-231D2F8FEFC0}"/>
    <dgm:cxn modelId="{4607AF53-8D5D-4F3D-A922-69C94E55A230}" type="presOf" srcId="{AB8A3637-3684-44E5-9A10-5F4B5C36144B}" destId="{2B73E981-B842-4BEA-A2C0-509F6D978567}" srcOrd="0" destOrd="0" presId="urn:microsoft.com/office/officeart/2005/8/layout/hList1"/>
    <dgm:cxn modelId="{5A763549-9B30-4BCF-B93B-00D91A8603B8}" srcId="{E0675BF5-6A30-463F-BCCC-7325BA213CB0}" destId="{7F94B6EE-E940-4BF8-9FCD-86835691750D}" srcOrd="4" destOrd="0" parTransId="{BC7966F2-AA5D-43F4-9127-040396FE6BA4}" sibTransId="{2E176003-D09F-4246-8197-28944C872C5B}"/>
    <dgm:cxn modelId="{4EB77388-1A77-4D34-9821-E4AC1A7F9AED}" type="presOf" srcId="{32A969B1-1F84-48C7-8423-8D352327BF04}" destId="{E9700F79-E3C7-4DDC-921A-EAB47CBD965F}" srcOrd="0" destOrd="1" presId="urn:microsoft.com/office/officeart/2005/8/layout/hList1"/>
    <dgm:cxn modelId="{7C1A610A-33C6-4866-8834-33CADA4FB740}" type="presOf" srcId="{ADEC2C73-3E26-4EE0-ABF8-609EE10494D8}" destId="{E9700F79-E3C7-4DDC-921A-EAB47CBD965F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4E9E4C42-A850-48F4-8DCC-55EBAF0BEE8C}" srcId="{9634512C-E61C-47E9-8316-17039CBEE0C6}" destId="{EB25E094-9C4C-4BCC-9A30-5E398003B320}" srcOrd="3" destOrd="0" parTransId="{0A09CA47-7793-4201-A41A-929E9FB5A0DB}" sibTransId="{DBDF2901-2517-46FA-8717-0652BAE770EF}"/>
    <dgm:cxn modelId="{5032AEB7-2437-43C4-8218-F0FF0719D96E}" type="presOf" srcId="{9634512C-E61C-47E9-8316-17039CBEE0C6}" destId="{41006EA0-1C35-4ADD-BA65-5F5F80C2EF6E}" srcOrd="0" destOrd="0" presId="urn:microsoft.com/office/officeart/2005/8/layout/hList1"/>
    <dgm:cxn modelId="{FC6D47C1-8C46-4AA6-9BCC-304D6072B2BE}" type="presOf" srcId="{E0675BF5-6A30-463F-BCCC-7325BA213CB0}" destId="{C17315EE-2492-4F67-BC27-8FA2B2624ACB}" srcOrd="0" destOrd="0" presId="urn:microsoft.com/office/officeart/2005/8/layout/hList1"/>
    <dgm:cxn modelId="{A1C58DB2-1A3E-4326-8899-805B0759B94D}" type="presOf" srcId="{CC7299B2-00E7-43E0-A481-9C3CFBA49986}" destId="{C07D37A6-CB37-4202-957D-F7DC1E6B4179}" srcOrd="0" destOrd="1" presId="urn:microsoft.com/office/officeart/2005/8/layout/hList1"/>
    <dgm:cxn modelId="{8E399EA5-5B54-4F35-8F52-1DE6EA0412C5}" type="presParOf" srcId="{2B73E981-B842-4BEA-A2C0-509F6D978567}" destId="{13D971C7-C27A-48B1-8591-FF8061B8D539}" srcOrd="0" destOrd="0" presId="urn:microsoft.com/office/officeart/2005/8/layout/hList1"/>
    <dgm:cxn modelId="{EC965126-7C97-4831-A515-A07FDA26F306}" type="presParOf" srcId="{13D971C7-C27A-48B1-8591-FF8061B8D539}" destId="{C17315EE-2492-4F67-BC27-8FA2B2624ACB}" srcOrd="0" destOrd="0" presId="urn:microsoft.com/office/officeart/2005/8/layout/hList1"/>
    <dgm:cxn modelId="{468640AE-47B2-4DA3-8BC0-6435107469A0}" type="presParOf" srcId="{13D971C7-C27A-48B1-8591-FF8061B8D539}" destId="{C07D37A6-CB37-4202-957D-F7DC1E6B4179}" srcOrd="1" destOrd="0" presId="urn:microsoft.com/office/officeart/2005/8/layout/hList1"/>
    <dgm:cxn modelId="{AAB6A2F5-125B-40AF-8ADC-FD5172D09F60}" type="presParOf" srcId="{2B73E981-B842-4BEA-A2C0-509F6D978567}" destId="{272249B5-E59A-4069-8772-CDD68FDB595C}" srcOrd="1" destOrd="0" presId="urn:microsoft.com/office/officeart/2005/8/layout/hList1"/>
    <dgm:cxn modelId="{47262DE5-EE98-4324-B141-232E15E2EC2A}" type="presParOf" srcId="{2B73E981-B842-4BEA-A2C0-509F6D978567}" destId="{5F3F2DBF-108F-4FB2-91BE-020C6509EE90}" srcOrd="2" destOrd="0" presId="urn:microsoft.com/office/officeart/2005/8/layout/hList1"/>
    <dgm:cxn modelId="{DB675376-B4B9-4A0E-9070-783716BB7E62}" type="presParOf" srcId="{5F3F2DBF-108F-4FB2-91BE-020C6509EE90}" destId="{41006EA0-1C35-4ADD-BA65-5F5F80C2EF6E}" srcOrd="0" destOrd="0" presId="urn:microsoft.com/office/officeart/2005/8/layout/hList1"/>
    <dgm:cxn modelId="{646CB7F3-B5A7-4B3B-928B-2AB05C06F97A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7CABF-C4D3-4E46-8CB2-F1BF8C0DDA9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D8B4D9-92FF-4D1C-8111-B74FCEAD93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Regering</a:t>
          </a:r>
          <a:endParaRPr lang="nl-BE" sz="1600" dirty="0"/>
        </a:p>
      </dgm:t>
    </dgm:pt>
    <dgm:pt modelId="{87D37558-7AA3-40EE-897D-AC94FFD5C4C6}" type="parTrans" cxnId="{8172E3DD-15EF-49DD-BD74-87E7CCA52130}">
      <dgm:prSet/>
      <dgm:spPr/>
      <dgm:t>
        <a:bodyPr/>
        <a:lstStyle/>
        <a:p>
          <a:endParaRPr lang="en-US" sz="2400"/>
        </a:p>
      </dgm:t>
    </dgm:pt>
    <dgm:pt modelId="{F7F5AE2F-164C-4CBD-B1F1-34D03D93B765}" type="sibTrans" cxnId="{8172E3DD-15EF-49DD-BD74-87E7CCA52130}">
      <dgm:prSet/>
      <dgm:spPr/>
      <dgm:t>
        <a:bodyPr/>
        <a:lstStyle/>
        <a:p>
          <a:endParaRPr lang="en-US" sz="2400"/>
        </a:p>
      </dgm:t>
    </dgm:pt>
    <dgm:pt modelId="{38B411DE-4B5E-4B7B-8930-D6C1F48E34F0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G-Cloud Operations &amp; </a:t>
          </a:r>
          <a:r>
            <a:rPr lang="en-GB" sz="1600" noProof="0" dirty="0" smtClean="0"/>
            <a:t>Programme </a:t>
          </a:r>
          <a:r>
            <a:rPr lang="nl-BE" sz="1600" dirty="0" smtClean="0"/>
            <a:t>Board</a:t>
          </a:r>
          <a:endParaRPr lang="nl-BE" sz="1600" dirty="0"/>
        </a:p>
      </dgm:t>
    </dgm:pt>
    <dgm:pt modelId="{40032254-4C80-4E86-82B3-8A87108DAC90}" type="sibTrans" cxnId="{C12819EF-AE26-4267-933A-E40223B8A5CC}">
      <dgm:prSet/>
      <dgm:spPr/>
      <dgm:t>
        <a:bodyPr/>
        <a:lstStyle/>
        <a:p>
          <a:endParaRPr lang="en-US" sz="2400"/>
        </a:p>
      </dgm:t>
    </dgm:pt>
    <dgm:pt modelId="{8931F1E0-7628-4BEB-84A4-BC1CEF98712D}" type="parTrans" cxnId="{C12819EF-AE26-4267-933A-E40223B8A5CC}">
      <dgm:prSet/>
      <dgm:spPr/>
      <dgm:t>
        <a:bodyPr/>
        <a:lstStyle/>
        <a:p>
          <a:endParaRPr lang="en-US" sz="2400"/>
        </a:p>
      </dgm:t>
    </dgm:pt>
    <dgm:pt modelId="{AF21F6B1-F4B5-49AB-AA90-887358530BF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dirty="0" smtClean="0"/>
            <a:t>G-Cloud Strategic Board</a:t>
          </a:r>
        </a:p>
      </dgm:t>
    </dgm:pt>
    <dgm:pt modelId="{BBA71D42-7F51-481E-ABE0-20A25BF91406}" type="sibTrans" cxnId="{29D448B6-3171-44EA-8497-8C788FE2CE05}">
      <dgm:prSet/>
      <dgm:spPr/>
      <dgm:t>
        <a:bodyPr/>
        <a:lstStyle/>
        <a:p>
          <a:endParaRPr lang="en-US" sz="2400"/>
        </a:p>
      </dgm:t>
    </dgm:pt>
    <dgm:pt modelId="{36C890F9-09F1-4E78-8C45-63FE13A49FCE}" type="parTrans" cxnId="{29D448B6-3171-44EA-8497-8C788FE2CE05}">
      <dgm:prSet/>
      <dgm:spPr/>
      <dgm:t>
        <a:bodyPr/>
        <a:lstStyle/>
        <a:p>
          <a:endParaRPr lang="en-US" sz="2400"/>
        </a:p>
      </dgm:t>
    </dgm:pt>
    <dgm:pt modelId="{F430EE30-5580-4F71-8518-C178E57E20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FODs/PODs</a:t>
          </a:r>
          <a:r>
            <a:rPr dirty="0"/>
            <a:t/>
          </a:r>
          <a:br>
            <a:rPr dirty="0"/>
          </a:br>
          <a:r>
            <a:rPr lang="nl-BE" sz="1600" dirty="0" smtClean="0"/>
            <a:t>(Horizontale FOD, FOD FIN, Belnet, …)</a:t>
          </a:r>
          <a:endParaRPr lang="nl-BE" sz="1600" dirty="0"/>
        </a:p>
      </dgm:t>
    </dgm:pt>
    <dgm:pt modelId="{8EAB2EAF-293E-4BF8-B15C-04C4020C711D}" type="parTrans" cxnId="{BA1711C6-F7C1-47B3-85DA-41D052D91703}">
      <dgm:prSet/>
      <dgm:spPr/>
      <dgm:t>
        <a:bodyPr/>
        <a:lstStyle/>
        <a:p>
          <a:endParaRPr lang="en-US" sz="2400"/>
        </a:p>
      </dgm:t>
    </dgm:pt>
    <dgm:pt modelId="{B517E046-FDC5-4868-BFD0-BF88BB8ADA5F}" type="sibTrans" cxnId="{BA1711C6-F7C1-47B3-85DA-41D052D91703}">
      <dgm:prSet/>
      <dgm:spPr/>
      <dgm:t>
        <a:bodyPr/>
        <a:lstStyle/>
        <a:p>
          <a:endParaRPr lang="en-US" sz="2400"/>
        </a:p>
      </dgm:t>
    </dgm:pt>
    <dgm:pt modelId="{10BCECCC-3286-41B1-BE04-C771606F78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OISZ/ION (KSZ, ...)</a:t>
          </a:r>
          <a:endParaRPr lang="nl-BE" sz="1600" dirty="0"/>
        </a:p>
      </dgm:t>
    </dgm:pt>
    <dgm:pt modelId="{B7D6A699-EE8D-44A7-B75B-34C841BCA3B8}" type="parTrans" cxnId="{74C09B2B-C49D-443D-A64B-6E9EC157AC05}">
      <dgm:prSet/>
      <dgm:spPr/>
      <dgm:t>
        <a:bodyPr/>
        <a:lstStyle/>
        <a:p>
          <a:endParaRPr lang="en-US" sz="2400"/>
        </a:p>
      </dgm:t>
    </dgm:pt>
    <dgm:pt modelId="{D8DACB58-054E-4FCA-8191-9AD2432E5A87}" type="sibTrans" cxnId="{74C09B2B-C49D-443D-A64B-6E9EC157AC05}">
      <dgm:prSet/>
      <dgm:spPr/>
      <dgm:t>
        <a:bodyPr/>
        <a:lstStyle/>
        <a:p>
          <a:endParaRPr lang="en-US" sz="2400"/>
        </a:p>
      </dgm:t>
    </dgm:pt>
    <dgm:pt modelId="{5F2AE96D-6AA0-4924-A53B-2425DDED626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n-US" sz="1600" dirty="0" smtClean="0"/>
            <a:t>Vereniging van FODs/PODs/ ION</a:t>
          </a:r>
          <a:endParaRPr lang="nl-BE" sz="1600" dirty="0"/>
        </a:p>
      </dgm:t>
    </dgm:pt>
    <dgm:pt modelId="{E3046455-3174-4E7D-81DB-C305D1125A45}" type="parTrans" cxnId="{85970516-D158-4413-97AC-8933BFF15FBD}">
      <dgm:prSet/>
      <dgm:spPr/>
      <dgm:t>
        <a:bodyPr/>
        <a:lstStyle/>
        <a:p>
          <a:endParaRPr lang="en-US" sz="2400"/>
        </a:p>
      </dgm:t>
    </dgm:pt>
    <dgm:pt modelId="{02032209-A947-4267-B9BC-2023FE66DEF3}" type="sibTrans" cxnId="{85970516-D158-4413-97AC-8933BFF15FBD}">
      <dgm:prSet/>
      <dgm:spPr/>
      <dgm:t>
        <a:bodyPr/>
        <a:lstStyle/>
        <a:p>
          <a:endParaRPr lang="en-US" sz="2400"/>
        </a:p>
      </dgm:t>
    </dgm:pt>
    <dgm:pt modelId="{D5877657-DD1C-4DF1-9C8B-74C14944155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Privé-ICT-firma’s o.l.v. FOD/OISZ/... </a:t>
          </a:r>
          <a:endParaRPr lang="nl-BE" sz="1600" dirty="0"/>
        </a:p>
      </dgm:t>
    </dgm:pt>
    <dgm:pt modelId="{F7CFAA3F-3ECE-4546-92EE-B235278F1C15}" type="parTrans" cxnId="{11453AD5-D6AE-4645-90E2-52428AD3390E}">
      <dgm:prSet/>
      <dgm:spPr/>
      <dgm:t>
        <a:bodyPr/>
        <a:lstStyle/>
        <a:p>
          <a:endParaRPr lang="en-US" sz="2400"/>
        </a:p>
      </dgm:t>
    </dgm:pt>
    <dgm:pt modelId="{0F035546-D055-415A-A591-2F4BEE411E46}" type="sibTrans" cxnId="{11453AD5-D6AE-4645-90E2-52428AD3390E}">
      <dgm:prSet/>
      <dgm:spPr/>
      <dgm:t>
        <a:bodyPr/>
        <a:lstStyle/>
        <a:p>
          <a:endParaRPr lang="en-US" sz="2400"/>
        </a:p>
      </dgm:t>
    </dgm:pt>
    <dgm:pt modelId="{604BF32C-DEF7-4466-8382-C91F28728D50}" type="pres">
      <dgm:prSet presAssocID="{A317CABF-C4D3-4E46-8CB2-F1BF8C0DDA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289A5DB4-DE7B-434B-BADD-FD6629BAE3DF}" type="pres">
      <dgm:prSet presAssocID="{A317CABF-C4D3-4E46-8CB2-F1BF8C0DDA94}" presName="hierFlow" presStyleCnt="0"/>
      <dgm:spPr/>
    </dgm:pt>
    <dgm:pt modelId="{AACED06D-AD31-47F4-8948-873838845214}" type="pres">
      <dgm:prSet presAssocID="{A317CABF-C4D3-4E46-8CB2-F1BF8C0DDA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4C74B8-D5F8-4C63-B6AE-C740EC012BCD}" type="pres">
      <dgm:prSet presAssocID="{96D8B4D9-92FF-4D1C-8111-B74FCEAD93D0}" presName="Name14" presStyleCnt="0"/>
      <dgm:spPr/>
    </dgm:pt>
    <dgm:pt modelId="{EFBDBDBB-F016-42CB-9185-D17AE18730A2}" type="pres">
      <dgm:prSet presAssocID="{96D8B4D9-92FF-4D1C-8111-B74FCEAD93D0}" presName="level1Shape" presStyleLbl="node0" presStyleIdx="0" presStyleCnt="1" custScaleX="110604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87C704E9-22F4-4374-96C3-69F5CAD1DB1C}" type="pres">
      <dgm:prSet presAssocID="{96D8B4D9-92FF-4D1C-8111-B74FCEAD93D0}" presName="hierChild2" presStyleCnt="0"/>
      <dgm:spPr/>
    </dgm:pt>
    <dgm:pt modelId="{E753885E-5E29-4AA1-97C6-E523B79A20E0}" type="pres">
      <dgm:prSet presAssocID="{36C890F9-09F1-4E78-8C45-63FE13A49FCE}" presName="Name19" presStyleLbl="parChTrans1D2" presStyleIdx="0" presStyleCnt="1"/>
      <dgm:spPr/>
      <dgm:t>
        <a:bodyPr/>
        <a:lstStyle/>
        <a:p>
          <a:endParaRPr lang="fr-BE"/>
        </a:p>
      </dgm:t>
    </dgm:pt>
    <dgm:pt modelId="{F199B688-71AA-46D0-8335-ADF92C47C0DE}" type="pres">
      <dgm:prSet presAssocID="{AF21F6B1-F4B5-49AB-AA90-887358530BF3}" presName="Name21" presStyleCnt="0"/>
      <dgm:spPr/>
    </dgm:pt>
    <dgm:pt modelId="{FC62007E-0289-41CD-808B-B2867874EBE1}" type="pres">
      <dgm:prSet presAssocID="{AF21F6B1-F4B5-49AB-AA90-887358530BF3}" presName="level2Shape" presStyleLbl="node2" presStyleIdx="0" presStyleCnt="1"/>
      <dgm:spPr/>
      <dgm:t>
        <a:bodyPr/>
        <a:lstStyle/>
        <a:p>
          <a:endParaRPr lang="en-US"/>
        </a:p>
      </dgm:t>
    </dgm:pt>
    <dgm:pt modelId="{17BB4D9A-058A-49FF-9C88-03AE3DFD27D8}" type="pres">
      <dgm:prSet presAssocID="{AF21F6B1-F4B5-49AB-AA90-887358530BF3}" presName="hierChild3" presStyleCnt="0"/>
      <dgm:spPr/>
    </dgm:pt>
    <dgm:pt modelId="{2ABDDC3B-0E3F-4094-B2A0-81DDA2235859}" type="pres">
      <dgm:prSet presAssocID="{8931F1E0-7628-4BEB-84A4-BC1CEF98712D}" presName="Name19" presStyleLbl="parChTrans1D3" presStyleIdx="0" presStyleCnt="1"/>
      <dgm:spPr/>
      <dgm:t>
        <a:bodyPr/>
        <a:lstStyle/>
        <a:p>
          <a:endParaRPr lang="fr-BE"/>
        </a:p>
      </dgm:t>
    </dgm:pt>
    <dgm:pt modelId="{46DB721C-FC66-4A6D-B0C7-4838A570E708}" type="pres">
      <dgm:prSet presAssocID="{38B411DE-4B5E-4B7B-8930-D6C1F48E34F0}" presName="Name21" presStyleCnt="0"/>
      <dgm:spPr/>
    </dgm:pt>
    <dgm:pt modelId="{1719D184-4BDA-4438-BCFC-3C8F0189EFDE}" type="pres">
      <dgm:prSet presAssocID="{38B411DE-4B5E-4B7B-8930-D6C1F48E34F0}" presName="level2Shape" presStyleLbl="node3" presStyleIdx="0" presStyleCnt="1" custLinFactNeighborY="-7097"/>
      <dgm:spPr/>
      <dgm:t>
        <a:bodyPr/>
        <a:lstStyle/>
        <a:p>
          <a:endParaRPr lang="fr-BE"/>
        </a:p>
      </dgm:t>
    </dgm:pt>
    <dgm:pt modelId="{87D81BB3-A358-4DD2-BFA3-25700280D231}" type="pres">
      <dgm:prSet presAssocID="{38B411DE-4B5E-4B7B-8930-D6C1F48E34F0}" presName="hierChild3" presStyleCnt="0"/>
      <dgm:spPr/>
    </dgm:pt>
    <dgm:pt modelId="{10FA042D-5615-4BF9-958C-81FFB5A6DD35}" type="pres">
      <dgm:prSet presAssocID="{8EAB2EAF-293E-4BF8-B15C-04C4020C711D}" presName="Name19" presStyleLbl="parChTrans1D4" presStyleIdx="0" presStyleCnt="4"/>
      <dgm:spPr/>
      <dgm:t>
        <a:bodyPr/>
        <a:lstStyle/>
        <a:p>
          <a:endParaRPr lang="fr-BE"/>
        </a:p>
      </dgm:t>
    </dgm:pt>
    <dgm:pt modelId="{68128852-1A94-46BF-986E-52DDA8CBD552}" type="pres">
      <dgm:prSet presAssocID="{F430EE30-5580-4F71-8518-C178E57E206D}" presName="Name21" presStyleCnt="0"/>
      <dgm:spPr/>
    </dgm:pt>
    <dgm:pt modelId="{69F70529-B724-4F85-8AAE-BA0FB5B39E22}" type="pres">
      <dgm:prSet presAssocID="{F430EE30-5580-4F71-8518-C178E57E206D}" presName="level2Shape" presStyleLbl="node4" presStyleIdx="0" presStyleCnt="4" custLinFactNeighborX="-3512" custLinFactNeighborY="-7176"/>
      <dgm:spPr/>
      <dgm:t>
        <a:bodyPr/>
        <a:lstStyle/>
        <a:p>
          <a:endParaRPr lang="en-US"/>
        </a:p>
      </dgm:t>
    </dgm:pt>
    <dgm:pt modelId="{A5AB88D3-5F22-4E42-8A3C-08F45849A1CF}" type="pres">
      <dgm:prSet presAssocID="{F430EE30-5580-4F71-8518-C178E57E206D}" presName="hierChild3" presStyleCnt="0"/>
      <dgm:spPr/>
    </dgm:pt>
    <dgm:pt modelId="{16DB20CB-D959-404A-86D4-DBD9F03D41C8}" type="pres">
      <dgm:prSet presAssocID="{B7D6A699-EE8D-44A7-B75B-34C841BCA3B8}" presName="Name19" presStyleLbl="parChTrans1D4" presStyleIdx="1" presStyleCnt="4"/>
      <dgm:spPr/>
      <dgm:t>
        <a:bodyPr/>
        <a:lstStyle/>
        <a:p>
          <a:endParaRPr lang="fr-BE"/>
        </a:p>
      </dgm:t>
    </dgm:pt>
    <dgm:pt modelId="{5479D8CD-E0C4-4DF4-965C-69F44E106FAB}" type="pres">
      <dgm:prSet presAssocID="{10BCECCC-3286-41B1-BE04-C771606F7820}" presName="Name21" presStyleCnt="0"/>
      <dgm:spPr/>
    </dgm:pt>
    <dgm:pt modelId="{0C15A292-2059-4B9C-9C47-E66478AFF3EC}" type="pres">
      <dgm:prSet presAssocID="{10BCECCC-3286-41B1-BE04-C771606F7820}" presName="level2Shape" presStyleLbl="node4" presStyleIdx="1" presStyleCnt="4" custLinFactNeighborX="-3512" custLinFactNeighborY="-7176"/>
      <dgm:spPr/>
      <dgm:t>
        <a:bodyPr/>
        <a:lstStyle/>
        <a:p>
          <a:endParaRPr lang="fr-BE"/>
        </a:p>
      </dgm:t>
    </dgm:pt>
    <dgm:pt modelId="{831469DF-BC44-4131-848A-A8B29B0AA5C7}" type="pres">
      <dgm:prSet presAssocID="{10BCECCC-3286-41B1-BE04-C771606F7820}" presName="hierChild3" presStyleCnt="0"/>
      <dgm:spPr/>
    </dgm:pt>
    <dgm:pt modelId="{040AE0B6-74FA-4EA9-BB98-39A17B3C414B}" type="pres">
      <dgm:prSet presAssocID="{E3046455-3174-4E7D-81DB-C305D1125A45}" presName="Name19" presStyleLbl="parChTrans1D4" presStyleIdx="2" presStyleCnt="4"/>
      <dgm:spPr/>
      <dgm:t>
        <a:bodyPr/>
        <a:lstStyle/>
        <a:p>
          <a:endParaRPr lang="fr-BE"/>
        </a:p>
      </dgm:t>
    </dgm:pt>
    <dgm:pt modelId="{19A1C920-E555-45AD-AC9F-346DBA47834F}" type="pres">
      <dgm:prSet presAssocID="{5F2AE96D-6AA0-4924-A53B-2425DDED6264}" presName="Name21" presStyleCnt="0"/>
      <dgm:spPr/>
    </dgm:pt>
    <dgm:pt modelId="{DA09A7DB-7503-4C8C-93E2-88A6921B7EEA}" type="pres">
      <dgm:prSet presAssocID="{5F2AE96D-6AA0-4924-A53B-2425DDED6264}" presName="level2Shape" presStyleLbl="node4" presStyleIdx="2" presStyleCnt="4" custLinFactNeighborX="-3512" custLinFactNeighborY="-7176"/>
      <dgm:spPr/>
      <dgm:t>
        <a:bodyPr/>
        <a:lstStyle/>
        <a:p>
          <a:endParaRPr lang="fr-BE"/>
        </a:p>
      </dgm:t>
    </dgm:pt>
    <dgm:pt modelId="{9D9C7E91-4374-4874-9F63-A9226241D523}" type="pres">
      <dgm:prSet presAssocID="{5F2AE96D-6AA0-4924-A53B-2425DDED6264}" presName="hierChild3" presStyleCnt="0"/>
      <dgm:spPr/>
    </dgm:pt>
    <dgm:pt modelId="{CB131D3F-5060-48D1-BCD5-E503DCC482AE}" type="pres">
      <dgm:prSet presAssocID="{F7CFAA3F-3ECE-4546-92EE-B235278F1C15}" presName="Name19" presStyleLbl="parChTrans1D4" presStyleIdx="3" presStyleCnt="4"/>
      <dgm:spPr/>
      <dgm:t>
        <a:bodyPr/>
        <a:lstStyle/>
        <a:p>
          <a:endParaRPr lang="fr-BE"/>
        </a:p>
      </dgm:t>
    </dgm:pt>
    <dgm:pt modelId="{7137467F-8AC4-4131-97C6-D48AA837876B}" type="pres">
      <dgm:prSet presAssocID="{D5877657-DD1C-4DF1-9C8B-74C149441555}" presName="Name21" presStyleCnt="0"/>
      <dgm:spPr/>
    </dgm:pt>
    <dgm:pt modelId="{ED81BA74-ED83-4275-917A-DA21C4B264F1}" type="pres">
      <dgm:prSet presAssocID="{D5877657-DD1C-4DF1-9C8B-74C149441555}" presName="level2Shape" presStyleLbl="node4" presStyleIdx="3" presStyleCnt="4" custLinFactNeighborX="-3512" custLinFactNeighborY="-7176"/>
      <dgm:spPr/>
      <dgm:t>
        <a:bodyPr/>
        <a:lstStyle/>
        <a:p>
          <a:endParaRPr lang="fr-BE"/>
        </a:p>
      </dgm:t>
    </dgm:pt>
    <dgm:pt modelId="{64C9E638-BE39-4BE4-AE91-D70D6DD27F39}" type="pres">
      <dgm:prSet presAssocID="{D5877657-DD1C-4DF1-9C8B-74C149441555}" presName="hierChild3" presStyleCnt="0"/>
      <dgm:spPr/>
    </dgm:pt>
    <dgm:pt modelId="{57620202-8132-447B-BCC2-AD079B766F0D}" type="pres">
      <dgm:prSet presAssocID="{A317CABF-C4D3-4E46-8CB2-F1BF8C0DDA94}" presName="bgShapesFlow" presStyleCnt="0"/>
      <dgm:spPr/>
    </dgm:pt>
  </dgm:ptLst>
  <dgm:cxnLst>
    <dgm:cxn modelId="{BA1711C6-F7C1-47B3-85DA-41D052D91703}" srcId="{38B411DE-4B5E-4B7B-8930-D6C1F48E34F0}" destId="{F430EE30-5580-4F71-8518-C178E57E206D}" srcOrd="0" destOrd="0" parTransId="{8EAB2EAF-293E-4BF8-B15C-04C4020C711D}" sibTransId="{B517E046-FDC5-4868-BFD0-BF88BB8ADA5F}"/>
    <dgm:cxn modelId="{0BF4524F-57FE-4851-BCA7-646448079C7B}" type="presOf" srcId="{AF21F6B1-F4B5-49AB-AA90-887358530BF3}" destId="{FC62007E-0289-41CD-808B-B2867874EBE1}" srcOrd="0" destOrd="0" presId="urn:microsoft.com/office/officeart/2005/8/layout/hierarchy6"/>
    <dgm:cxn modelId="{4DF6279A-6B48-419C-9B69-277BB4FA5F71}" type="presOf" srcId="{8EAB2EAF-293E-4BF8-B15C-04C4020C711D}" destId="{10FA042D-5615-4BF9-958C-81FFB5A6DD35}" srcOrd="0" destOrd="0" presId="urn:microsoft.com/office/officeart/2005/8/layout/hierarchy6"/>
    <dgm:cxn modelId="{350BA453-2B45-4EE6-AE79-9CB70F4395D2}" type="presOf" srcId="{D5877657-DD1C-4DF1-9C8B-74C149441555}" destId="{ED81BA74-ED83-4275-917A-DA21C4B264F1}" srcOrd="0" destOrd="0" presId="urn:microsoft.com/office/officeart/2005/8/layout/hierarchy6"/>
    <dgm:cxn modelId="{BE87CD58-7AC6-4D5B-B983-2A276ABCFC06}" type="presOf" srcId="{B7D6A699-EE8D-44A7-B75B-34C841BCA3B8}" destId="{16DB20CB-D959-404A-86D4-DBD9F03D41C8}" srcOrd="0" destOrd="0" presId="urn:microsoft.com/office/officeart/2005/8/layout/hierarchy6"/>
    <dgm:cxn modelId="{74C09B2B-C49D-443D-A64B-6E9EC157AC05}" srcId="{38B411DE-4B5E-4B7B-8930-D6C1F48E34F0}" destId="{10BCECCC-3286-41B1-BE04-C771606F7820}" srcOrd="1" destOrd="0" parTransId="{B7D6A699-EE8D-44A7-B75B-34C841BCA3B8}" sibTransId="{D8DACB58-054E-4FCA-8191-9AD2432E5A87}"/>
    <dgm:cxn modelId="{22C01C6B-8782-43F7-89E4-7240A4EFD61C}" type="presOf" srcId="{10BCECCC-3286-41B1-BE04-C771606F7820}" destId="{0C15A292-2059-4B9C-9C47-E66478AFF3EC}" srcOrd="0" destOrd="0" presId="urn:microsoft.com/office/officeart/2005/8/layout/hierarchy6"/>
    <dgm:cxn modelId="{85970516-D158-4413-97AC-8933BFF15FBD}" srcId="{38B411DE-4B5E-4B7B-8930-D6C1F48E34F0}" destId="{5F2AE96D-6AA0-4924-A53B-2425DDED6264}" srcOrd="2" destOrd="0" parTransId="{E3046455-3174-4E7D-81DB-C305D1125A45}" sibTransId="{02032209-A947-4267-B9BC-2023FE66DEF3}"/>
    <dgm:cxn modelId="{5084379A-59C2-45EE-B33A-A06546636DE7}" type="presOf" srcId="{36C890F9-09F1-4E78-8C45-63FE13A49FCE}" destId="{E753885E-5E29-4AA1-97C6-E523B79A20E0}" srcOrd="0" destOrd="0" presId="urn:microsoft.com/office/officeart/2005/8/layout/hierarchy6"/>
    <dgm:cxn modelId="{974CCD34-0166-4746-B6C0-48075B8C2F6E}" type="presOf" srcId="{96D8B4D9-92FF-4D1C-8111-B74FCEAD93D0}" destId="{EFBDBDBB-F016-42CB-9185-D17AE18730A2}" srcOrd="0" destOrd="0" presId="urn:microsoft.com/office/officeart/2005/8/layout/hierarchy6"/>
    <dgm:cxn modelId="{29D448B6-3171-44EA-8497-8C788FE2CE05}" srcId="{96D8B4D9-92FF-4D1C-8111-B74FCEAD93D0}" destId="{AF21F6B1-F4B5-49AB-AA90-887358530BF3}" srcOrd="0" destOrd="0" parTransId="{36C890F9-09F1-4E78-8C45-63FE13A49FCE}" sibTransId="{BBA71D42-7F51-481E-ABE0-20A25BF91406}"/>
    <dgm:cxn modelId="{5838D682-3245-427D-8C8E-E13A0F89B27B}" type="presOf" srcId="{F7CFAA3F-3ECE-4546-92EE-B235278F1C15}" destId="{CB131D3F-5060-48D1-BCD5-E503DCC482AE}" srcOrd="0" destOrd="0" presId="urn:microsoft.com/office/officeart/2005/8/layout/hierarchy6"/>
    <dgm:cxn modelId="{8172E3DD-15EF-49DD-BD74-87E7CCA52130}" srcId="{A317CABF-C4D3-4E46-8CB2-F1BF8C0DDA94}" destId="{96D8B4D9-92FF-4D1C-8111-B74FCEAD93D0}" srcOrd="0" destOrd="0" parTransId="{87D37558-7AA3-40EE-897D-AC94FFD5C4C6}" sibTransId="{F7F5AE2F-164C-4CBD-B1F1-34D03D93B765}"/>
    <dgm:cxn modelId="{89DECA55-8B08-4B73-9571-FC3D93113CFD}" type="presOf" srcId="{38B411DE-4B5E-4B7B-8930-D6C1F48E34F0}" destId="{1719D184-4BDA-4438-BCFC-3C8F0189EFDE}" srcOrd="0" destOrd="0" presId="urn:microsoft.com/office/officeart/2005/8/layout/hierarchy6"/>
    <dgm:cxn modelId="{C12819EF-AE26-4267-933A-E40223B8A5CC}" srcId="{AF21F6B1-F4B5-49AB-AA90-887358530BF3}" destId="{38B411DE-4B5E-4B7B-8930-D6C1F48E34F0}" srcOrd="0" destOrd="0" parTransId="{8931F1E0-7628-4BEB-84A4-BC1CEF98712D}" sibTransId="{40032254-4C80-4E86-82B3-8A87108DAC90}"/>
    <dgm:cxn modelId="{6574EFC0-2A38-4CB1-97ED-AF037671E3B0}" type="presOf" srcId="{E3046455-3174-4E7D-81DB-C305D1125A45}" destId="{040AE0B6-74FA-4EA9-BB98-39A17B3C414B}" srcOrd="0" destOrd="0" presId="urn:microsoft.com/office/officeart/2005/8/layout/hierarchy6"/>
    <dgm:cxn modelId="{CAFA331D-86F5-490D-A257-8ABAB0F59353}" type="presOf" srcId="{F430EE30-5580-4F71-8518-C178E57E206D}" destId="{69F70529-B724-4F85-8AAE-BA0FB5B39E22}" srcOrd="0" destOrd="0" presId="urn:microsoft.com/office/officeart/2005/8/layout/hierarchy6"/>
    <dgm:cxn modelId="{7392ADD8-1BAA-44D9-96AC-0FBEE80DAED2}" type="presOf" srcId="{5F2AE96D-6AA0-4924-A53B-2425DDED6264}" destId="{DA09A7DB-7503-4C8C-93E2-88A6921B7EEA}" srcOrd="0" destOrd="0" presId="urn:microsoft.com/office/officeart/2005/8/layout/hierarchy6"/>
    <dgm:cxn modelId="{EC2BF5D1-6B06-4E30-BD31-493D175FA740}" type="presOf" srcId="{A317CABF-C4D3-4E46-8CB2-F1BF8C0DDA94}" destId="{604BF32C-DEF7-4466-8382-C91F28728D50}" srcOrd="0" destOrd="0" presId="urn:microsoft.com/office/officeart/2005/8/layout/hierarchy6"/>
    <dgm:cxn modelId="{11453AD5-D6AE-4645-90E2-52428AD3390E}" srcId="{38B411DE-4B5E-4B7B-8930-D6C1F48E34F0}" destId="{D5877657-DD1C-4DF1-9C8B-74C149441555}" srcOrd="3" destOrd="0" parTransId="{F7CFAA3F-3ECE-4546-92EE-B235278F1C15}" sibTransId="{0F035546-D055-415A-A591-2F4BEE411E46}"/>
    <dgm:cxn modelId="{DCF40808-8480-4C37-BE02-A6CDDE416832}" type="presOf" srcId="{8931F1E0-7628-4BEB-84A4-BC1CEF98712D}" destId="{2ABDDC3B-0E3F-4094-B2A0-81DDA2235859}" srcOrd="0" destOrd="0" presId="urn:microsoft.com/office/officeart/2005/8/layout/hierarchy6"/>
    <dgm:cxn modelId="{178DA95A-ADDB-4C47-A9A3-121CC68D9802}" type="presParOf" srcId="{604BF32C-DEF7-4466-8382-C91F28728D50}" destId="{289A5DB4-DE7B-434B-BADD-FD6629BAE3DF}" srcOrd="0" destOrd="0" presId="urn:microsoft.com/office/officeart/2005/8/layout/hierarchy6"/>
    <dgm:cxn modelId="{165599BE-4640-4FE6-B1C5-EA4C45496728}" type="presParOf" srcId="{289A5DB4-DE7B-434B-BADD-FD6629BAE3DF}" destId="{AACED06D-AD31-47F4-8948-873838845214}" srcOrd="0" destOrd="0" presId="urn:microsoft.com/office/officeart/2005/8/layout/hierarchy6"/>
    <dgm:cxn modelId="{BFF620B2-AA50-4C5E-9EB1-D805ADE2BA61}" type="presParOf" srcId="{AACED06D-AD31-47F4-8948-873838845214}" destId="{A84C74B8-D5F8-4C63-B6AE-C740EC012BCD}" srcOrd="0" destOrd="0" presId="urn:microsoft.com/office/officeart/2005/8/layout/hierarchy6"/>
    <dgm:cxn modelId="{873516E5-A52E-4D8B-98D3-58EE499A8516}" type="presParOf" srcId="{A84C74B8-D5F8-4C63-B6AE-C740EC012BCD}" destId="{EFBDBDBB-F016-42CB-9185-D17AE18730A2}" srcOrd="0" destOrd="0" presId="urn:microsoft.com/office/officeart/2005/8/layout/hierarchy6"/>
    <dgm:cxn modelId="{E39A142D-E24D-4058-9D61-80C36436B1BA}" type="presParOf" srcId="{A84C74B8-D5F8-4C63-B6AE-C740EC012BCD}" destId="{87C704E9-22F4-4374-96C3-69F5CAD1DB1C}" srcOrd="1" destOrd="0" presId="urn:microsoft.com/office/officeart/2005/8/layout/hierarchy6"/>
    <dgm:cxn modelId="{59F0865B-602A-4954-B5C7-CDCD6F2B58EB}" type="presParOf" srcId="{87C704E9-22F4-4374-96C3-69F5CAD1DB1C}" destId="{E753885E-5E29-4AA1-97C6-E523B79A20E0}" srcOrd="0" destOrd="0" presId="urn:microsoft.com/office/officeart/2005/8/layout/hierarchy6"/>
    <dgm:cxn modelId="{E549EA27-DFE5-43E3-BF94-FF36FEC8E8AB}" type="presParOf" srcId="{87C704E9-22F4-4374-96C3-69F5CAD1DB1C}" destId="{F199B688-71AA-46D0-8335-ADF92C47C0DE}" srcOrd="1" destOrd="0" presId="urn:microsoft.com/office/officeart/2005/8/layout/hierarchy6"/>
    <dgm:cxn modelId="{AA615E47-E926-456F-8B55-5E07E0D23D0A}" type="presParOf" srcId="{F199B688-71AA-46D0-8335-ADF92C47C0DE}" destId="{FC62007E-0289-41CD-808B-B2867874EBE1}" srcOrd="0" destOrd="0" presId="urn:microsoft.com/office/officeart/2005/8/layout/hierarchy6"/>
    <dgm:cxn modelId="{19A496E6-D40C-46BF-A9D2-C29AA620B310}" type="presParOf" srcId="{F199B688-71AA-46D0-8335-ADF92C47C0DE}" destId="{17BB4D9A-058A-49FF-9C88-03AE3DFD27D8}" srcOrd="1" destOrd="0" presId="urn:microsoft.com/office/officeart/2005/8/layout/hierarchy6"/>
    <dgm:cxn modelId="{0264EB01-D571-419B-9BA1-A3D82A7FD6F7}" type="presParOf" srcId="{17BB4D9A-058A-49FF-9C88-03AE3DFD27D8}" destId="{2ABDDC3B-0E3F-4094-B2A0-81DDA2235859}" srcOrd="0" destOrd="0" presId="urn:microsoft.com/office/officeart/2005/8/layout/hierarchy6"/>
    <dgm:cxn modelId="{68C689F4-6B77-4199-91AD-BDFBB8E68D8F}" type="presParOf" srcId="{17BB4D9A-058A-49FF-9C88-03AE3DFD27D8}" destId="{46DB721C-FC66-4A6D-B0C7-4838A570E708}" srcOrd="1" destOrd="0" presId="urn:microsoft.com/office/officeart/2005/8/layout/hierarchy6"/>
    <dgm:cxn modelId="{31322C19-3583-404D-8C0C-0ED8B8C11756}" type="presParOf" srcId="{46DB721C-FC66-4A6D-B0C7-4838A570E708}" destId="{1719D184-4BDA-4438-BCFC-3C8F0189EFDE}" srcOrd="0" destOrd="0" presId="urn:microsoft.com/office/officeart/2005/8/layout/hierarchy6"/>
    <dgm:cxn modelId="{22E0E02A-4030-4EE4-9FF0-64641FFE3345}" type="presParOf" srcId="{46DB721C-FC66-4A6D-B0C7-4838A570E708}" destId="{87D81BB3-A358-4DD2-BFA3-25700280D231}" srcOrd="1" destOrd="0" presId="urn:microsoft.com/office/officeart/2005/8/layout/hierarchy6"/>
    <dgm:cxn modelId="{04F74F26-7316-4537-872E-A805DCC30A2C}" type="presParOf" srcId="{87D81BB3-A358-4DD2-BFA3-25700280D231}" destId="{10FA042D-5615-4BF9-958C-81FFB5A6DD35}" srcOrd="0" destOrd="0" presId="urn:microsoft.com/office/officeart/2005/8/layout/hierarchy6"/>
    <dgm:cxn modelId="{D3DDA0F5-5DBE-4221-8619-1D51D84D10A9}" type="presParOf" srcId="{87D81BB3-A358-4DD2-BFA3-25700280D231}" destId="{68128852-1A94-46BF-986E-52DDA8CBD552}" srcOrd="1" destOrd="0" presId="urn:microsoft.com/office/officeart/2005/8/layout/hierarchy6"/>
    <dgm:cxn modelId="{A7EA1A77-6BCC-463B-BE8D-C9D1FF2C024A}" type="presParOf" srcId="{68128852-1A94-46BF-986E-52DDA8CBD552}" destId="{69F70529-B724-4F85-8AAE-BA0FB5B39E22}" srcOrd="0" destOrd="0" presId="urn:microsoft.com/office/officeart/2005/8/layout/hierarchy6"/>
    <dgm:cxn modelId="{34FA37C0-D434-4A8C-B79B-E18B53346FA9}" type="presParOf" srcId="{68128852-1A94-46BF-986E-52DDA8CBD552}" destId="{A5AB88D3-5F22-4E42-8A3C-08F45849A1CF}" srcOrd="1" destOrd="0" presId="urn:microsoft.com/office/officeart/2005/8/layout/hierarchy6"/>
    <dgm:cxn modelId="{D9D20943-B516-48DB-BD3A-DC4AFDC7F17A}" type="presParOf" srcId="{87D81BB3-A358-4DD2-BFA3-25700280D231}" destId="{16DB20CB-D959-404A-86D4-DBD9F03D41C8}" srcOrd="2" destOrd="0" presId="urn:microsoft.com/office/officeart/2005/8/layout/hierarchy6"/>
    <dgm:cxn modelId="{50A77B77-BB8F-42C3-A268-3A148106D7FD}" type="presParOf" srcId="{87D81BB3-A358-4DD2-BFA3-25700280D231}" destId="{5479D8CD-E0C4-4DF4-965C-69F44E106FAB}" srcOrd="3" destOrd="0" presId="urn:microsoft.com/office/officeart/2005/8/layout/hierarchy6"/>
    <dgm:cxn modelId="{72EC8D90-A45F-4857-AAFB-923737BABDFD}" type="presParOf" srcId="{5479D8CD-E0C4-4DF4-965C-69F44E106FAB}" destId="{0C15A292-2059-4B9C-9C47-E66478AFF3EC}" srcOrd="0" destOrd="0" presId="urn:microsoft.com/office/officeart/2005/8/layout/hierarchy6"/>
    <dgm:cxn modelId="{284E0983-2545-42F3-AD55-15A3B033E309}" type="presParOf" srcId="{5479D8CD-E0C4-4DF4-965C-69F44E106FAB}" destId="{831469DF-BC44-4131-848A-A8B29B0AA5C7}" srcOrd="1" destOrd="0" presId="urn:microsoft.com/office/officeart/2005/8/layout/hierarchy6"/>
    <dgm:cxn modelId="{7222F709-F3AB-4F38-8143-FBC5FA69ABA9}" type="presParOf" srcId="{87D81BB3-A358-4DD2-BFA3-25700280D231}" destId="{040AE0B6-74FA-4EA9-BB98-39A17B3C414B}" srcOrd="4" destOrd="0" presId="urn:microsoft.com/office/officeart/2005/8/layout/hierarchy6"/>
    <dgm:cxn modelId="{C2482BAE-CF50-4172-B789-6447EE657639}" type="presParOf" srcId="{87D81BB3-A358-4DD2-BFA3-25700280D231}" destId="{19A1C920-E555-45AD-AC9F-346DBA47834F}" srcOrd="5" destOrd="0" presId="urn:microsoft.com/office/officeart/2005/8/layout/hierarchy6"/>
    <dgm:cxn modelId="{A21A7566-BE21-4375-9EED-19D5F65CEB71}" type="presParOf" srcId="{19A1C920-E555-45AD-AC9F-346DBA47834F}" destId="{DA09A7DB-7503-4C8C-93E2-88A6921B7EEA}" srcOrd="0" destOrd="0" presId="urn:microsoft.com/office/officeart/2005/8/layout/hierarchy6"/>
    <dgm:cxn modelId="{473917DF-A58C-4310-A376-8B3AF9A4A1DC}" type="presParOf" srcId="{19A1C920-E555-45AD-AC9F-346DBA47834F}" destId="{9D9C7E91-4374-4874-9F63-A9226241D523}" srcOrd="1" destOrd="0" presId="urn:microsoft.com/office/officeart/2005/8/layout/hierarchy6"/>
    <dgm:cxn modelId="{96EDC149-7CA3-424E-A258-701D66F266BA}" type="presParOf" srcId="{87D81BB3-A358-4DD2-BFA3-25700280D231}" destId="{CB131D3F-5060-48D1-BCD5-E503DCC482AE}" srcOrd="6" destOrd="0" presId="urn:microsoft.com/office/officeart/2005/8/layout/hierarchy6"/>
    <dgm:cxn modelId="{97E307B0-769C-40F2-9ED7-7D1AB563A9F0}" type="presParOf" srcId="{87D81BB3-A358-4DD2-BFA3-25700280D231}" destId="{7137467F-8AC4-4131-97C6-D48AA837876B}" srcOrd="7" destOrd="0" presId="urn:microsoft.com/office/officeart/2005/8/layout/hierarchy6"/>
    <dgm:cxn modelId="{4E232ECE-AF80-4B11-ADA9-02FA0B326D20}" type="presParOf" srcId="{7137467F-8AC4-4131-97C6-D48AA837876B}" destId="{ED81BA74-ED83-4275-917A-DA21C4B264F1}" srcOrd="0" destOrd="0" presId="urn:microsoft.com/office/officeart/2005/8/layout/hierarchy6"/>
    <dgm:cxn modelId="{1F57937D-9A72-47AD-8A6F-826AB0137754}" type="presParOf" srcId="{7137467F-8AC4-4131-97C6-D48AA837876B}" destId="{64C9E638-BE39-4BE4-AE91-D70D6DD27F39}" srcOrd="1" destOrd="0" presId="urn:microsoft.com/office/officeart/2005/8/layout/hierarchy6"/>
    <dgm:cxn modelId="{272FED0A-AE33-4E90-A470-267D72D8A663}" type="presParOf" srcId="{604BF32C-DEF7-4466-8382-C91F28728D50}" destId="{57620202-8132-447B-BCC2-AD079B766F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251344" y="34331"/>
          <a:ext cx="370894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Défis</a:t>
          </a:r>
          <a:endParaRPr lang="nl-BE" sz="3600" kern="1200" dirty="0"/>
        </a:p>
      </dsp:txBody>
      <dsp:txXfrm>
        <a:off x="4251344" y="34331"/>
        <a:ext cx="3708945" cy="950400"/>
      </dsp:txXfrm>
    </dsp:sp>
    <dsp:sp modelId="{C07D37A6-CB37-4202-957D-F7DC1E6B4179}">
      <dsp:nvSpPr>
        <dsp:cNvPr id="0" name=""/>
        <dsp:cNvSpPr/>
      </dsp:nvSpPr>
      <dsp:spPr>
        <a:xfrm>
          <a:off x="4251344" y="1006680"/>
          <a:ext cx="370894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Sécurité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Confidentialité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Continu</a:t>
          </a:r>
          <a:r>
            <a:rPr lang="nl-BE" sz="3300" kern="1200" dirty="0" err="1" smtClean="0"/>
            <a:t>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Connaissance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smtClean="0"/>
            <a:t>Controle </a:t>
          </a:r>
          <a:r>
            <a:rPr lang="nl-BE" sz="3300" kern="1200" dirty="0" err="1" smtClean="0"/>
            <a:t>stratégique</a:t>
          </a:r>
          <a:r>
            <a:rPr sz="3300" kern="1200" dirty="0" smtClean="0"/>
            <a:t>  </a:t>
          </a:r>
          <a:endParaRPr lang="nl-BE" sz="3300" kern="1200" dirty="0"/>
        </a:p>
      </dsp:txBody>
      <dsp:txXfrm>
        <a:off x="4251344" y="1006680"/>
        <a:ext cx="3708945" cy="4084817"/>
      </dsp:txXfrm>
    </dsp:sp>
    <dsp:sp modelId="{41006EA0-1C35-4ADD-BA65-5F5F80C2EF6E}">
      <dsp:nvSpPr>
        <dsp:cNvPr id="0" name=""/>
        <dsp:cNvSpPr/>
      </dsp:nvSpPr>
      <dsp:spPr>
        <a:xfrm>
          <a:off x="0" y="34331"/>
          <a:ext cx="3994497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Opportunités</a:t>
          </a:r>
          <a:r>
            <a:rPr lang="nl-BE" sz="3600" kern="1200" dirty="0" smtClean="0"/>
            <a:t> </a:t>
          </a:r>
          <a:endParaRPr lang="nl-BE" sz="3600" kern="1200" dirty="0"/>
        </a:p>
      </dsp:txBody>
      <dsp:txXfrm>
        <a:off x="0" y="34331"/>
        <a:ext cx="3994497" cy="950400"/>
      </dsp:txXfrm>
    </dsp:sp>
    <dsp:sp modelId="{E9700F79-E3C7-4DDC-921A-EAB47CBD965F}">
      <dsp:nvSpPr>
        <dsp:cNvPr id="0" name=""/>
        <dsp:cNvSpPr/>
      </dsp:nvSpPr>
      <dsp:spPr>
        <a:xfrm>
          <a:off x="0" y="975799"/>
          <a:ext cx="398381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Flexibili</a:t>
          </a:r>
          <a:r>
            <a:rPr lang="nl-BE" sz="3300" kern="1200" dirty="0" smtClean="0"/>
            <a:t>té</a:t>
          </a:r>
          <a:endParaRPr lang="nl-BE" sz="3300" b="1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Qualité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Effet</a:t>
          </a:r>
          <a:r>
            <a:rPr lang="nl-BE" sz="3300" kern="1200" dirty="0" smtClean="0"/>
            <a:t> </a:t>
          </a:r>
          <a:r>
            <a:rPr lang="nl-BE" sz="3300" kern="1200" dirty="0" err="1" smtClean="0"/>
            <a:t>d’échelle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/>
            <a:t>Self-service</a:t>
          </a:r>
          <a:endParaRPr lang="nl-BE" sz="3300" kern="1200" dirty="0" smtClean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Collaboration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Maîtrise</a:t>
          </a:r>
          <a:r>
            <a:rPr lang="nl-BE" sz="3300" kern="1200" dirty="0" smtClean="0"/>
            <a:t> des </a:t>
          </a:r>
          <a:r>
            <a:rPr lang="nl-BE" sz="3300" kern="1200" dirty="0" err="1" smtClean="0"/>
            <a:t>coûts</a:t>
          </a:r>
          <a:endParaRPr sz="3300" kern="1200" dirty="0"/>
        </a:p>
      </dsp:txBody>
      <dsp:txXfrm>
        <a:off x="0" y="975799"/>
        <a:ext cx="3983815" cy="4084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BDBB-F016-42CB-9185-D17AE18730A2}">
      <dsp:nvSpPr>
        <dsp:cNvPr id="0" name=""/>
        <dsp:cNvSpPr/>
      </dsp:nvSpPr>
      <dsp:spPr>
        <a:xfrm>
          <a:off x="2639614" y="155690"/>
          <a:ext cx="1536851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Regering</a:t>
          </a:r>
          <a:endParaRPr lang="nl-BE" sz="1600" kern="1200" dirty="0"/>
        </a:p>
      </dsp:txBody>
      <dsp:txXfrm>
        <a:off x="2666746" y="182822"/>
        <a:ext cx="1482587" cy="872074"/>
      </dsp:txXfrm>
    </dsp:sp>
    <dsp:sp modelId="{E753885E-5E29-4AA1-97C6-E523B79A20E0}">
      <dsp:nvSpPr>
        <dsp:cNvPr id="0" name=""/>
        <dsp:cNvSpPr/>
      </dsp:nvSpPr>
      <dsp:spPr>
        <a:xfrm>
          <a:off x="3362320" y="1082029"/>
          <a:ext cx="91440" cy="3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007E-0289-41CD-808B-B2867874EBE1}">
      <dsp:nvSpPr>
        <dsp:cNvPr id="0" name=""/>
        <dsp:cNvSpPr/>
      </dsp:nvSpPr>
      <dsp:spPr>
        <a:xfrm>
          <a:off x="2713285" y="1452565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kern="1200" dirty="0" smtClean="0"/>
            <a:t>G-Cloud Strategic Board</a:t>
          </a:r>
        </a:p>
      </dsp:txBody>
      <dsp:txXfrm>
        <a:off x="2740417" y="1479697"/>
        <a:ext cx="1335244" cy="872074"/>
      </dsp:txXfrm>
    </dsp:sp>
    <dsp:sp modelId="{2ABDDC3B-0E3F-4094-B2A0-81DDA2235859}">
      <dsp:nvSpPr>
        <dsp:cNvPr id="0" name=""/>
        <dsp:cNvSpPr/>
      </dsp:nvSpPr>
      <dsp:spPr>
        <a:xfrm>
          <a:off x="3362320" y="2378904"/>
          <a:ext cx="91440" cy="3047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4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9D184-4BDA-4438-BCFC-3C8F0189EFDE}">
      <dsp:nvSpPr>
        <dsp:cNvPr id="0" name=""/>
        <dsp:cNvSpPr/>
      </dsp:nvSpPr>
      <dsp:spPr>
        <a:xfrm>
          <a:off x="2713285" y="2683697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G-Cloud Operations &amp; </a:t>
          </a:r>
          <a:r>
            <a:rPr lang="en-GB" sz="1600" kern="1200" noProof="0" dirty="0" smtClean="0"/>
            <a:t>Programme </a:t>
          </a:r>
          <a:r>
            <a:rPr lang="nl-BE" sz="1600" kern="1200" dirty="0" smtClean="0"/>
            <a:t>Board</a:t>
          </a:r>
          <a:endParaRPr lang="nl-BE" sz="1600" kern="1200" dirty="0"/>
        </a:p>
      </dsp:txBody>
      <dsp:txXfrm>
        <a:off x="2740417" y="2710829"/>
        <a:ext cx="1335244" cy="872074"/>
      </dsp:txXfrm>
    </dsp:sp>
    <dsp:sp modelId="{10FA042D-5615-4BF9-958C-81FFB5A6DD35}">
      <dsp:nvSpPr>
        <dsp:cNvPr id="0" name=""/>
        <dsp:cNvSpPr/>
      </dsp:nvSpPr>
      <dsp:spPr>
        <a:xfrm>
          <a:off x="694754" y="3610036"/>
          <a:ext cx="2713285" cy="369803"/>
        </a:xfrm>
        <a:custGeom>
          <a:avLst/>
          <a:gdLst/>
          <a:ahLst/>
          <a:cxnLst/>
          <a:rect l="0" t="0" r="0" b="0"/>
          <a:pathLst>
            <a:path>
              <a:moveTo>
                <a:pt x="2713285" y="0"/>
              </a:moveTo>
              <a:lnTo>
                <a:pt x="2713285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70529-B724-4F85-8AAE-BA0FB5B39E22}">
      <dsp:nvSpPr>
        <dsp:cNvPr id="0" name=""/>
        <dsp:cNvSpPr/>
      </dsp:nvSpPr>
      <dsp:spPr>
        <a:xfrm>
          <a:off x="0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FODs/PODs</a:t>
          </a:r>
          <a:r>
            <a:rPr kern="1200" dirty="0"/>
            <a:t/>
          </a:r>
          <a:br>
            <a:rPr kern="1200" dirty="0"/>
          </a:br>
          <a:r>
            <a:rPr lang="nl-BE" sz="1600" kern="1200" dirty="0" smtClean="0"/>
            <a:t>(Horizontale FOD, FOD FIN, Belnet, …)</a:t>
          </a:r>
          <a:endParaRPr lang="nl-BE" sz="1600" kern="1200" dirty="0"/>
        </a:p>
      </dsp:txBody>
      <dsp:txXfrm>
        <a:off x="27132" y="4006972"/>
        <a:ext cx="1335244" cy="872074"/>
      </dsp:txXfrm>
    </dsp:sp>
    <dsp:sp modelId="{16DB20CB-D959-404A-86D4-DBD9F03D41C8}">
      <dsp:nvSpPr>
        <dsp:cNvPr id="0" name=""/>
        <dsp:cNvSpPr/>
      </dsp:nvSpPr>
      <dsp:spPr>
        <a:xfrm>
          <a:off x="2456059" y="3610036"/>
          <a:ext cx="951980" cy="369803"/>
        </a:xfrm>
        <a:custGeom>
          <a:avLst/>
          <a:gdLst/>
          <a:ahLst/>
          <a:cxnLst/>
          <a:rect l="0" t="0" r="0" b="0"/>
          <a:pathLst>
            <a:path>
              <a:moveTo>
                <a:pt x="951980" y="0"/>
              </a:moveTo>
              <a:lnTo>
                <a:pt x="951980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A292-2059-4B9C-9C47-E66478AFF3EC}">
      <dsp:nvSpPr>
        <dsp:cNvPr id="0" name=""/>
        <dsp:cNvSpPr/>
      </dsp:nvSpPr>
      <dsp:spPr>
        <a:xfrm>
          <a:off x="1761305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OISZ/ION (KSZ, ...)</a:t>
          </a:r>
          <a:endParaRPr lang="nl-BE" sz="1600" kern="1200" dirty="0"/>
        </a:p>
      </dsp:txBody>
      <dsp:txXfrm>
        <a:off x="1788437" y="4006972"/>
        <a:ext cx="1335244" cy="872074"/>
      </dsp:txXfrm>
    </dsp:sp>
    <dsp:sp modelId="{040AE0B6-74FA-4EA9-BB98-39A17B3C414B}">
      <dsp:nvSpPr>
        <dsp:cNvPr id="0" name=""/>
        <dsp:cNvSpPr/>
      </dsp:nvSpPr>
      <dsp:spPr>
        <a:xfrm>
          <a:off x="3408040" y="3610036"/>
          <a:ext cx="854380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854380" y="184901"/>
              </a:lnTo>
              <a:lnTo>
                <a:pt x="85438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9A7DB-7503-4C8C-93E2-88A6921B7EEA}">
      <dsp:nvSpPr>
        <dsp:cNvPr id="0" name=""/>
        <dsp:cNvSpPr/>
      </dsp:nvSpPr>
      <dsp:spPr>
        <a:xfrm>
          <a:off x="3567666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Vereniging van FODs/PODs/ ION</a:t>
          </a:r>
          <a:endParaRPr lang="nl-BE" sz="1600" kern="1200" dirty="0"/>
        </a:p>
      </dsp:txBody>
      <dsp:txXfrm>
        <a:off x="3594798" y="4006972"/>
        <a:ext cx="1335244" cy="872074"/>
      </dsp:txXfrm>
    </dsp:sp>
    <dsp:sp modelId="{CB131D3F-5060-48D1-BCD5-E503DCC482AE}">
      <dsp:nvSpPr>
        <dsp:cNvPr id="0" name=""/>
        <dsp:cNvSpPr/>
      </dsp:nvSpPr>
      <dsp:spPr>
        <a:xfrm>
          <a:off x="3408040" y="3610036"/>
          <a:ext cx="2660742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2660742" y="184901"/>
              </a:lnTo>
              <a:lnTo>
                <a:pt x="2660742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BA74-ED83-4275-917A-DA21C4B264F1}">
      <dsp:nvSpPr>
        <dsp:cNvPr id="0" name=""/>
        <dsp:cNvSpPr/>
      </dsp:nvSpPr>
      <dsp:spPr>
        <a:xfrm>
          <a:off x="5374027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Privé-ICT-firma’s o.l.v. FOD/OISZ/... </a:t>
          </a:r>
          <a:endParaRPr lang="nl-BE" sz="1600" kern="1200" dirty="0"/>
        </a:p>
      </dsp:txBody>
      <dsp:txXfrm>
        <a:off x="5401159" y="4006972"/>
        <a:ext cx="1335244" cy="872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1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enturebeat.com/author/reuter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rtland,_Oreg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etworkworld.com/community/blog/gartner-analyst%E2%80%99s-advice-customers-shuttering-nirvanix-panic" TargetMode="External"/><Relationship Id="rId5" Type="http://schemas.openxmlformats.org/officeDocument/2006/relationships/hyperlink" Target="http://www.networkworld.com/news/2013/091713-nirvanix-cloud-273926.html" TargetMode="External"/><Relationship Id="rId4" Type="http://schemas.openxmlformats.org/officeDocument/2006/relationships/hyperlink" Target="https://en.wikipedia.org/wiki/Platform_as_a_Servic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1) authority </a:t>
            </a:r>
            <a:r>
              <a:rPr lang="en-US" b="1" dirty="0"/>
              <a:t>in the government to require a Cloud </a:t>
            </a:r>
            <a:r>
              <a:rPr lang="en-US" b="1" dirty="0" smtClean="0"/>
              <a:t>service provider </a:t>
            </a:r>
            <a:r>
              <a:rPr lang="en-US" b="1" dirty="0"/>
              <a:t>to disclose customer data in certain situations</a:t>
            </a:r>
            <a:r>
              <a:rPr lang="en-US" b="1" dirty="0" smtClean="0"/>
              <a:t>, and </a:t>
            </a:r>
            <a:r>
              <a:rPr lang="en-US" b="1" dirty="0"/>
              <a:t>in most instances this authority enables </a:t>
            </a:r>
            <a:r>
              <a:rPr lang="en-US" b="1" dirty="0" smtClean="0"/>
              <a:t>the government </a:t>
            </a:r>
            <a:r>
              <a:rPr lang="en-US" b="1" dirty="0"/>
              <a:t>to access data physically stored outside </a:t>
            </a:r>
            <a:r>
              <a:rPr lang="en-US" b="1" dirty="0" smtClean="0"/>
              <a:t>the country’s </a:t>
            </a:r>
            <a:r>
              <a:rPr lang="en-US" b="1" dirty="0"/>
              <a:t>borders, provided there is some </a:t>
            </a:r>
            <a:r>
              <a:rPr lang="en-US" b="1" dirty="0" smtClean="0"/>
              <a:t>jurisdictional hook</a:t>
            </a:r>
            <a:r>
              <a:rPr lang="en-US" b="1" dirty="0"/>
              <a:t>, such as the presence of a business within </a:t>
            </a:r>
            <a:r>
              <a:rPr lang="en-US" b="1" dirty="0" smtClean="0"/>
              <a:t>the country’s </a:t>
            </a:r>
            <a:r>
              <a:rPr lang="en-US" b="1" dirty="0"/>
              <a:t>borders. </a:t>
            </a:r>
            <a:r>
              <a:rPr lang="en-US" dirty="0"/>
              <a:t>Even without that “hook,” MLATs </a:t>
            </a:r>
            <a:r>
              <a:rPr lang="en-US" dirty="0" smtClean="0"/>
              <a:t>can be </a:t>
            </a:r>
            <a:r>
              <a:rPr lang="en-US" dirty="0"/>
              <a:t>used to allow access to data across borders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(…) </a:t>
            </a:r>
            <a:r>
              <a:rPr lang="en-US" dirty="0"/>
              <a:t>The existence of MLATs diminishes any argument </a:t>
            </a:r>
            <a:r>
              <a:rPr lang="en-US" dirty="0" smtClean="0"/>
              <a:t>that data </a:t>
            </a:r>
            <a:r>
              <a:rPr lang="en-US" dirty="0"/>
              <a:t>stored in one jurisdiction is immune from access </a:t>
            </a:r>
            <a:r>
              <a:rPr lang="en-US" dirty="0" smtClean="0"/>
              <a:t>by governmental </a:t>
            </a:r>
            <a:r>
              <a:rPr lang="en-US" dirty="0"/>
              <a:t>authorities in another jurisdiction. </a:t>
            </a:r>
            <a:r>
              <a:rPr lang="en-US" dirty="0" smtClean="0"/>
              <a:t>For example</a:t>
            </a:r>
            <a:r>
              <a:rPr lang="en-US" dirty="0"/>
              <a:t>, Germany signed a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with the United States in </a:t>
            </a:r>
            <a:r>
              <a:rPr lang="en-US" dirty="0" smtClean="0"/>
              <a:t>2003 and </a:t>
            </a:r>
            <a:r>
              <a:rPr lang="en-US" dirty="0"/>
              <a:t>a Supplementary Treaty to the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in 2006. Both treaties entered</a:t>
            </a:r>
          </a:p>
          <a:p>
            <a:r>
              <a:rPr lang="en-US" dirty="0"/>
              <a:t>into force on October 18, 2009 and allow authorities </a:t>
            </a:r>
            <a:r>
              <a:rPr lang="en-US" dirty="0" smtClean="0"/>
              <a:t>in each </a:t>
            </a:r>
            <a:r>
              <a:rPr lang="en-US" dirty="0"/>
              <a:t>country to request and receive information located </a:t>
            </a:r>
            <a:r>
              <a:rPr lang="en-US" dirty="0" smtClean="0"/>
              <a:t>in the </a:t>
            </a:r>
            <a:r>
              <a:rPr lang="en-US" dirty="0"/>
              <a:t>other’s jurisdiction (including information stored </a:t>
            </a:r>
            <a:r>
              <a:rPr lang="en-US" dirty="0" smtClean="0"/>
              <a:t>in </a:t>
            </a:r>
            <a:r>
              <a:rPr lang="en-GB" dirty="0" smtClean="0"/>
              <a:t>third-party </a:t>
            </a:r>
            <a:r>
              <a:rPr lang="en-GB" dirty="0"/>
              <a:t>facilities</a:t>
            </a:r>
            <a:r>
              <a:rPr lang="en-GB" dirty="0" smtClean="0"/>
              <a:t>).</a:t>
            </a:r>
            <a:br>
              <a:rPr lang="en-GB" dirty="0" smtClean="0"/>
            </a:br>
            <a:r>
              <a:rPr lang="en-GB" b="1" dirty="0"/>
              <a:t>A Global Reality</a:t>
            </a:r>
            <a:r>
              <a:rPr lang="en-GB" b="1" dirty="0" smtClean="0"/>
              <a:t>: Governmental </a:t>
            </a:r>
            <a:r>
              <a:rPr lang="en-GB" b="1" dirty="0"/>
              <a:t>Access </a:t>
            </a:r>
            <a:r>
              <a:rPr lang="en-GB" b="1" dirty="0" smtClean="0"/>
              <a:t>to Data </a:t>
            </a:r>
            <a:r>
              <a:rPr lang="en-GB" b="1" dirty="0"/>
              <a:t>in the </a:t>
            </a:r>
            <a:r>
              <a:rPr lang="en-GB" b="1" dirty="0" smtClean="0"/>
              <a:t>Cloud - </a:t>
            </a:r>
            <a:r>
              <a:rPr lang="en-GB" b="1" i="1" dirty="0" smtClean="0"/>
              <a:t>A </a:t>
            </a:r>
            <a:r>
              <a:rPr lang="en-GB" b="1" i="1" dirty="0"/>
              <a:t>comparative analysis </a:t>
            </a:r>
            <a:r>
              <a:rPr lang="en-GB" b="1" i="1" dirty="0" smtClean="0"/>
              <a:t>of ten </a:t>
            </a:r>
            <a:r>
              <a:rPr lang="en-GB" b="1" i="1" dirty="0"/>
              <a:t>international </a:t>
            </a:r>
            <a:r>
              <a:rPr lang="en-GB" b="1" i="1" dirty="0" smtClean="0"/>
              <a:t>jurisdictions  </a:t>
            </a:r>
            <a:r>
              <a:rPr lang="en-US" i="1" dirty="0" smtClean="0"/>
              <a:t>Governmental </a:t>
            </a:r>
            <a:r>
              <a:rPr lang="en-US" i="1" dirty="0"/>
              <a:t>access to data stored in the</a:t>
            </a:r>
          </a:p>
          <a:p>
            <a:r>
              <a:rPr lang="en-GB" i="1" dirty="0"/>
              <a:t>Cloud – including cross-border access </a:t>
            </a:r>
            <a:r>
              <a:rPr lang="en-GB" i="1" dirty="0" smtClean="0"/>
              <a:t>– exists </a:t>
            </a:r>
            <a:r>
              <a:rPr lang="en-GB" i="1" dirty="0"/>
              <a:t>in every </a:t>
            </a:r>
            <a:r>
              <a:rPr lang="en-GB" i="1" dirty="0" smtClean="0"/>
              <a:t>jurisdiction by</a:t>
            </a:r>
            <a:endParaRPr lang="en-GB" i="1" dirty="0"/>
          </a:p>
          <a:p>
            <a:r>
              <a:rPr lang="en-GB" dirty="0"/>
              <a:t>Winston Maxwell, Paris, </a:t>
            </a:r>
            <a:r>
              <a:rPr lang="en-GB" dirty="0" smtClean="0"/>
              <a:t>France Christopher </a:t>
            </a:r>
            <a:r>
              <a:rPr lang="en-GB" dirty="0"/>
              <a:t>Wolf, Washington, DC</a:t>
            </a:r>
            <a:r>
              <a:rPr lang="en-GB" dirty="0" smtClean="0"/>
              <a:t> 23 </a:t>
            </a:r>
            <a:r>
              <a:rPr lang="en-GB" dirty="0"/>
              <a:t>May 2012</a:t>
            </a:r>
          </a:p>
          <a:p>
            <a:r>
              <a:rPr lang="en-GB" dirty="0"/>
              <a:t>Updated 18 July </a:t>
            </a:r>
            <a:r>
              <a:rPr lang="en-GB" dirty="0" smtClean="0"/>
              <a:t>2012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2) </a:t>
            </a:r>
            <a:r>
              <a:rPr lang="en-GB" b="1" dirty="0" smtClean="0"/>
              <a:t>US </a:t>
            </a:r>
            <a:r>
              <a:rPr lang="en-GB" b="1" dirty="0"/>
              <a:t>judges issue warrants on computers in any jurisdiction</a:t>
            </a:r>
            <a:endParaRPr lang="en-GB" dirty="0"/>
          </a:p>
          <a:p>
            <a:r>
              <a:rPr lang="en-GB" cap="all" dirty="0">
                <a:hlinkClick r:id="rId3" tooltip="Posts by Reuters"/>
              </a:rPr>
              <a:t>REUTERS</a:t>
            </a:r>
            <a:r>
              <a:rPr lang="en-GB" cap="all" dirty="0"/>
              <a:t> APRIL 28, 2016 9:33 PM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June 14, 2013, CenturyLink announced the acquisition of </a:t>
            </a:r>
            <a:r>
              <a:rPr lang="en-US" dirty="0" err="1"/>
              <a:t>AppFog</a:t>
            </a:r>
            <a:r>
              <a:rPr lang="en-US" dirty="0"/>
              <a:t>, a </a:t>
            </a:r>
            <a:r>
              <a:rPr lang="en-US" dirty="0">
                <a:hlinkClick r:id="rId3" tooltip="Portland, Oregon"/>
              </a:rPr>
              <a:t>Portland</a:t>
            </a:r>
            <a:r>
              <a:rPr lang="en-US" dirty="0"/>
              <a:t>-based </a:t>
            </a:r>
            <a:r>
              <a:rPr lang="en-US" dirty="0">
                <a:hlinkClick r:id="rId4" tooltip="Platform as a Service"/>
              </a:rPr>
              <a:t>Platform as a Service</a:t>
            </a:r>
            <a:r>
              <a:rPr lang="en-US" dirty="0"/>
              <a:t> used by over 100,000 developers to automate the deployment of software on public clouds such as Amazon Web Services and </a:t>
            </a:r>
            <a:r>
              <a:rPr lang="en-US" dirty="0" err="1"/>
              <a:t>OpenStack</a:t>
            </a:r>
            <a:r>
              <a:rPr lang="en-US" dirty="0" smtClean="0"/>
              <a:t>.</a:t>
            </a:r>
          </a:p>
          <a:p>
            <a:r>
              <a:rPr lang="en-GB" dirty="0"/>
              <a:t>Last September (2014) customers of storage provider </a:t>
            </a:r>
            <a:r>
              <a:rPr lang="en-GB" dirty="0" err="1"/>
              <a:t>Nirvanix</a:t>
            </a:r>
            <a:r>
              <a:rPr lang="en-GB" dirty="0"/>
              <a:t> got what could be worst-case scenario news for a cloud user: The company was </a:t>
            </a:r>
            <a:r>
              <a:rPr lang="en-GB" u="sng" dirty="0">
                <a:hlinkClick r:id="rId5"/>
              </a:rPr>
              <a:t>going out of business</a:t>
            </a:r>
            <a:r>
              <a:rPr lang="en-GB" dirty="0"/>
              <a:t> and they had </a:t>
            </a:r>
            <a:r>
              <a:rPr lang="en-GB" dirty="0" err="1"/>
              <a:t>to</a:t>
            </a:r>
            <a:r>
              <a:rPr lang="en-GB" u="sng" dirty="0" err="1">
                <a:hlinkClick r:id="rId6"/>
              </a:rPr>
              <a:t>get</a:t>
            </a:r>
            <a:r>
              <a:rPr lang="en-GB" u="sng" dirty="0">
                <a:hlinkClick r:id="rId6"/>
              </a:rPr>
              <a:t> data out, fast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2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Uit</a:t>
            </a:r>
            <a:r>
              <a:rPr lang="fr-BE" dirty="0" smtClean="0"/>
              <a:t>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weten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vendors</a:t>
            </a:r>
            <a:r>
              <a:rPr lang="fr-BE" dirty="0" smtClean="0"/>
              <a:t> </a:t>
            </a:r>
            <a:r>
              <a:rPr lang="fr-BE" dirty="0" err="1" smtClean="0"/>
              <a:t>nauwelijks</a:t>
            </a:r>
            <a:r>
              <a:rPr lang="fr-BE" dirty="0" smtClean="0"/>
              <a:t> te </a:t>
            </a:r>
            <a:r>
              <a:rPr lang="fr-BE" dirty="0" err="1" smtClean="0"/>
              <a:t>bewegen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in </a:t>
            </a:r>
            <a:r>
              <a:rPr lang="fr-BE" dirty="0" err="1" smtClean="0"/>
              <a:t>belangrijke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</a:t>
            </a:r>
            <a:r>
              <a:rPr lang="fr-BE" dirty="0" err="1" smtClean="0"/>
              <a:t>gedurende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zij</a:t>
            </a:r>
            <a:r>
              <a:rPr lang="fr-BE" dirty="0" smtClean="0"/>
              <a:t> </a:t>
            </a:r>
            <a:r>
              <a:rPr lang="fr-BE" dirty="0" err="1" smtClean="0"/>
              <a:t>zich</a:t>
            </a:r>
            <a:r>
              <a:rPr lang="fr-BE" dirty="0" smtClean="0"/>
              <a:t> </a:t>
            </a:r>
            <a:r>
              <a:rPr lang="fr-BE" dirty="0" err="1" smtClean="0"/>
              <a:t>bewust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van de </a:t>
            </a:r>
            <a:r>
              <a:rPr lang="fr-BE" dirty="0" err="1" smtClean="0"/>
              <a:t>lock</a:t>
            </a:r>
            <a:r>
              <a:rPr lang="fr-BE" dirty="0" smtClean="0"/>
              <a:t>-in van de </a:t>
            </a:r>
            <a:r>
              <a:rPr lang="fr-BE" dirty="0" err="1" smtClean="0"/>
              <a:t>klant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denken</a:t>
            </a:r>
            <a:r>
              <a:rPr lang="fr-BE" dirty="0" smtClean="0"/>
              <a:t> </a:t>
            </a:r>
            <a:r>
              <a:rPr lang="fr-BE" dirty="0" err="1" smtClean="0"/>
              <a:t>hierbij</a:t>
            </a:r>
            <a:r>
              <a:rPr lang="fr-BE" dirty="0" smtClean="0"/>
              <a:t>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de </a:t>
            </a:r>
            <a:r>
              <a:rPr lang="fr-BE" dirty="0" err="1" smtClean="0"/>
              <a:t>weigering</a:t>
            </a:r>
            <a:r>
              <a:rPr lang="fr-BE" dirty="0" smtClean="0"/>
              <a:t> om de audit clausules </a:t>
            </a:r>
            <a:r>
              <a:rPr lang="fr-BE" dirty="0" err="1" smtClean="0"/>
              <a:t>aan</a:t>
            </a:r>
            <a:r>
              <a:rPr lang="fr-BE" dirty="0" smtClean="0"/>
              <a:t> te </a:t>
            </a:r>
            <a:r>
              <a:rPr lang="fr-BE" dirty="0" err="1" smtClean="0"/>
              <a:t>passen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smtClean="0"/>
              <a:t>In Cloud </a:t>
            </a:r>
            <a:r>
              <a:rPr lang="fr-BE" dirty="0" err="1" smtClean="0"/>
              <a:t>is</a:t>
            </a:r>
            <a:r>
              <a:rPr lang="fr-BE" dirty="0" smtClean="0"/>
              <a:t> dit niet </a:t>
            </a:r>
            <a:r>
              <a:rPr lang="fr-BE" dirty="0" err="1" smtClean="0"/>
              <a:t>anders</a:t>
            </a:r>
            <a:r>
              <a:rPr lang="fr-BE" dirty="0" smtClean="0"/>
              <a:t> dan in </a:t>
            </a:r>
            <a:r>
              <a:rPr lang="fr-BE" dirty="0" err="1" smtClean="0"/>
              <a:t>klassieke</a:t>
            </a:r>
            <a:r>
              <a:rPr lang="fr-BE" dirty="0" smtClean="0"/>
              <a:t> software </a:t>
            </a:r>
            <a:r>
              <a:rPr lang="fr-BE" dirty="0" err="1" smtClean="0"/>
              <a:t>licenties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ervaren</a:t>
            </a:r>
            <a:r>
              <a:rPr lang="fr-BE" dirty="0" smtClean="0"/>
              <a:t> </a:t>
            </a:r>
            <a:r>
              <a:rPr lang="fr-BE" dirty="0" err="1" smtClean="0"/>
              <a:t>wat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al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vendor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diensten</a:t>
            </a:r>
            <a:r>
              <a:rPr lang="fr-BE" dirty="0" smtClean="0"/>
              <a:t> kan </a:t>
            </a:r>
            <a:r>
              <a:rPr lang="fr-BE" dirty="0" err="1" smtClean="0"/>
              <a:t>afsluiten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misverstand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van « JIRA » en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met </a:t>
            </a:r>
            <a:r>
              <a:rPr lang="fr-BE" dirty="0" err="1" smtClean="0"/>
              <a:t>onmiddellijke</a:t>
            </a:r>
            <a:r>
              <a:rPr lang="fr-BE" dirty="0" smtClean="0"/>
              <a:t> </a:t>
            </a:r>
            <a:r>
              <a:rPr lang="fr-BE" dirty="0" err="1" smtClean="0"/>
              <a:t>ingang</a:t>
            </a:r>
            <a:r>
              <a:rPr lang="fr-BE" dirty="0" smtClean="0"/>
              <a:t> en </a:t>
            </a:r>
            <a:r>
              <a:rPr lang="fr-BE" dirty="0" err="1" smtClean="0"/>
              <a:t>eenzijdig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afgesloten</a:t>
            </a:r>
            <a:r>
              <a:rPr lang="fr-BE" dirty="0" smtClean="0"/>
              <a:t>. Na </a:t>
            </a:r>
            <a:r>
              <a:rPr lang="fr-BE" dirty="0" err="1" smtClean="0"/>
              <a:t>overleg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hersteld</a:t>
            </a:r>
            <a:r>
              <a:rPr lang="fr-BE" dirty="0" smtClean="0"/>
              <a:t>, maar </a:t>
            </a:r>
            <a:r>
              <a:rPr lang="fr-BE" dirty="0" err="1" smtClean="0"/>
              <a:t>als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fundamentele</a:t>
            </a:r>
            <a:r>
              <a:rPr lang="fr-BE" dirty="0" smtClean="0"/>
              <a:t> </a:t>
            </a:r>
            <a:r>
              <a:rPr lang="fr-BE" dirty="0" err="1" smtClean="0"/>
              <a:t>discussie</a:t>
            </a:r>
            <a:r>
              <a:rPr lang="fr-BE" dirty="0" smtClean="0"/>
              <a:t> zou </a:t>
            </a:r>
            <a:r>
              <a:rPr lang="fr-BE" dirty="0" err="1" smtClean="0"/>
              <a:t>geweest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dan </a:t>
            </a:r>
            <a:r>
              <a:rPr lang="fr-BE" dirty="0" err="1" smtClean="0"/>
              <a:t>stonden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onder</a:t>
            </a:r>
            <a:r>
              <a:rPr lang="fr-BE" dirty="0" smtClean="0"/>
              <a:t> </a:t>
            </a:r>
            <a:r>
              <a:rPr lang="fr-BE" dirty="0" err="1" smtClean="0"/>
              <a:t>onvergelijkelijke</a:t>
            </a:r>
            <a:r>
              <a:rPr lang="fr-BE" dirty="0" smtClean="0"/>
              <a:t> </a:t>
            </a:r>
            <a:r>
              <a:rPr lang="fr-BE" dirty="0" err="1" smtClean="0"/>
              <a:t>druk</a:t>
            </a:r>
            <a:r>
              <a:rPr lang="fr-BE" dirty="0" smtClean="0"/>
              <a:t> om </a:t>
            </a:r>
            <a:r>
              <a:rPr lang="fr-BE" dirty="0" err="1" smtClean="0"/>
              <a:t>toe</a:t>
            </a:r>
            <a:r>
              <a:rPr lang="fr-BE" dirty="0" smtClean="0"/>
              <a:t> te </a:t>
            </a:r>
            <a:r>
              <a:rPr lang="fr-BE" dirty="0" err="1" smtClean="0"/>
              <a:t>geven</a:t>
            </a:r>
            <a:r>
              <a:rPr lang="fr-BE" dirty="0" smtClean="0"/>
              <a:t>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In de </a:t>
            </a:r>
            <a:r>
              <a:rPr lang="fr-BE" dirty="0" err="1" smtClean="0"/>
              <a:t>huidige</a:t>
            </a:r>
            <a:r>
              <a:rPr lang="fr-BE" dirty="0" smtClean="0"/>
              <a:t> </a:t>
            </a:r>
            <a:r>
              <a:rPr lang="fr-BE" dirty="0" err="1" smtClean="0"/>
              <a:t>situatie</a:t>
            </a:r>
            <a:r>
              <a:rPr lang="fr-BE" dirty="0" smtClean="0"/>
              <a:t>,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meningsverschil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verder</a:t>
            </a:r>
            <a:r>
              <a:rPr lang="fr-BE" dirty="0" smtClean="0"/>
              <a:t> </a:t>
            </a:r>
            <a:r>
              <a:rPr lang="fr-BE" dirty="0" err="1" smtClean="0"/>
              <a:t>werken</a:t>
            </a:r>
            <a:r>
              <a:rPr lang="fr-BE" dirty="0" smtClean="0"/>
              <a:t> met de </a:t>
            </a:r>
            <a:r>
              <a:rPr lang="fr-BE" dirty="0" err="1" smtClean="0"/>
              <a:t>beschikbare</a:t>
            </a:r>
            <a:r>
              <a:rPr lang="fr-BE" dirty="0" smtClean="0"/>
              <a:t> </a:t>
            </a:r>
            <a:r>
              <a:rPr lang="fr-BE" dirty="0" err="1" smtClean="0"/>
              <a:t>licentie</a:t>
            </a:r>
            <a:r>
              <a:rPr lang="fr-BE" dirty="0" smtClean="0"/>
              <a:t>. (Dit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mindere</a:t>
            </a:r>
            <a:r>
              <a:rPr lang="fr-BE" dirty="0" smtClean="0"/>
              <a:t> mate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geval</a:t>
            </a:r>
            <a:r>
              <a:rPr lang="fr-BE" dirty="0" smtClean="0"/>
              <a:t>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sleutel</a:t>
            </a:r>
            <a:r>
              <a:rPr lang="fr-BE" dirty="0" smtClean="0"/>
              <a:t> </a:t>
            </a:r>
            <a:r>
              <a:rPr lang="fr-BE" dirty="0" err="1" smtClean="0"/>
              <a:t>nodig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SAS). </a:t>
            </a:r>
            <a:r>
              <a:rPr lang="fr-BE" dirty="0" err="1" smtClean="0"/>
              <a:t>Bij</a:t>
            </a:r>
            <a:r>
              <a:rPr lang="fr-BE" dirty="0" smtClean="0"/>
              <a:t> Cloud </a:t>
            </a:r>
            <a:r>
              <a:rPr lang="fr-BE" dirty="0" err="1" smtClean="0"/>
              <a:t>diensten</a:t>
            </a:r>
            <a:r>
              <a:rPr lang="fr-BE" dirty="0" smtClean="0"/>
              <a:t> kan de </a:t>
            </a:r>
            <a:r>
              <a:rPr lang="fr-BE" dirty="0" err="1" smtClean="0"/>
              <a:t>dienst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doorgeknipt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7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4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4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4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19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5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Basisschema</a:t>
            </a:r>
            <a:r>
              <a:rPr lang="fr-BE" dirty="0" smtClean="0"/>
              <a:t> </a:t>
            </a:r>
            <a:r>
              <a:rPr lang="fr-BE" dirty="0" err="1" smtClean="0"/>
              <a:t>dienstenaanbod</a:t>
            </a:r>
            <a:r>
              <a:rPr lang="fr-BE" baseline="0" dirty="0" smtClean="0"/>
              <a:t> G-Cloud.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>
                <a:solidFill>
                  <a:prstClr val="black"/>
                </a:solidFill>
              </a:rPr>
              <a:pPr/>
              <a:t>38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5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2231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1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7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53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687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9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0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2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1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BB088-1526-4C59-BA1A-1366A3F82C5D}" type="slidenum">
              <a:rPr lang="en-US" smtClean="0"/>
              <a:pPr>
                <a:defRPr/>
              </a:pPr>
              <a:t>62</a:t>
            </a:fld>
            <a:endParaRPr lang="fr-B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717F-F120-447C-90A1-F86FCFED418F}" type="slidenum">
              <a:rPr lang="en-US" smtClean="0"/>
              <a:pPr>
                <a:defRPr/>
              </a:pPr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1661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6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" y="882491"/>
            <a:ext cx="8998360" cy="5069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252808"/>
            <a:ext cx="6771737" cy="560716"/>
          </a:xfrm>
        </p:spPr>
        <p:txBody>
          <a:bodyPr/>
          <a:lstStyle>
            <a:lvl1pPr algn="r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709" y="4835509"/>
            <a:ext cx="5576724" cy="42659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3099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680" y="274638"/>
            <a:ext cx="7676183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93112" y="6597352"/>
            <a:ext cx="750888" cy="260648"/>
          </a:xfrm>
        </p:spPr>
        <p:txBody>
          <a:bodyPr rIns="36000" bIns="0"/>
          <a:lstStyle/>
          <a:p>
            <a:pPr>
              <a:defRPr/>
            </a:pPr>
            <a:fld id="{5471B662-E07F-4B45-AF7C-5436FF003EC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26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729" y="528825"/>
            <a:ext cx="3700422" cy="208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366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71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420316" y="6247389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630821" y="6237312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3" y="6247389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82606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74124" y="916996"/>
            <a:ext cx="9011675" cy="5020991"/>
            <a:chOff x="688828" y="1380227"/>
            <a:chExt cx="7648452" cy="426145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 userDrawn="1"/>
          </p:nvSpPr>
          <p:spPr>
            <a:xfrm>
              <a:off x="3045125" y="1380227"/>
              <a:ext cx="4261451" cy="42614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5131127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2055139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688828" y="2181842"/>
              <a:ext cx="2709980" cy="27099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3" y="2389223"/>
            <a:ext cx="9011675" cy="1470025"/>
          </a:xfrm>
        </p:spPr>
        <p:txBody>
          <a:bodyPr/>
          <a:lstStyle>
            <a:lvl1pPr algn="ctr">
              <a:defRPr sz="5400" b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113" y="3968156"/>
            <a:ext cx="7746521" cy="70736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2" y="6372214"/>
            <a:ext cx="137739" cy="142573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420316" y="6372214"/>
            <a:ext cx="140156" cy="142573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30821" y="6350466"/>
            <a:ext cx="157072" cy="164321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3641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21/10/2016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3088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7" name="Freeform 16"/>
          <p:cNvSpPr>
            <a:spLocks/>
          </p:cNvSpPr>
          <p:nvPr/>
        </p:nvSpPr>
        <p:spPr bwMode="auto">
          <a:xfrm>
            <a:off x="8434133" y="6448725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420316" y="6448725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630821" y="6438648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16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21/10/2016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54044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21/10/2016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61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8229600" cy="52654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3E65878D-D70F-4777-BCA7-482314B97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D4301FB5-EDC5-4DB2-BB43-4E246C7F07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9660"/>
            <a:ext cx="8229600" cy="526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FC3260-4D20-49AE-BE64-822DF93CCE9D}" type="datetime1">
              <a:rPr lang="nl-BE" smtClean="0"/>
              <a:pPr/>
              <a:t>21/10/2016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75656" y="876300"/>
            <a:ext cx="7538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6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lvl1pPr algn="ctr">
              <a:defRPr sz="10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8434133" y="6747314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66" name="Group 65"/>
          <p:cNvGrpSpPr/>
          <p:nvPr/>
        </p:nvGrpSpPr>
        <p:grpSpPr>
          <a:xfrm>
            <a:off x="8491930" y="6525344"/>
            <a:ext cx="652068" cy="246477"/>
            <a:chOff x="3879850" y="3306763"/>
            <a:chExt cx="625773" cy="236538"/>
          </a:xfrm>
        </p:grpSpPr>
        <p:sp>
          <p:nvSpPr>
            <p:cNvPr id="67" name="Line 6"/>
            <p:cNvSpPr>
              <a:spLocks noChangeShapeType="1"/>
            </p:cNvSpPr>
            <p:nvPr userDrawn="1"/>
          </p:nvSpPr>
          <p:spPr bwMode="auto">
            <a:xfrm flipH="1" flipV="1">
              <a:off x="4106863" y="3357563"/>
              <a:ext cx="15875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9" name="Line 7"/>
            <p:cNvSpPr>
              <a:spLocks noChangeShapeType="1"/>
            </p:cNvSpPr>
            <p:nvPr userDrawn="1"/>
          </p:nvSpPr>
          <p:spPr bwMode="auto">
            <a:xfrm flipH="1" flipV="1">
              <a:off x="4092575" y="3341688"/>
              <a:ext cx="142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" name="Line 8"/>
            <p:cNvSpPr>
              <a:spLocks noChangeShapeType="1"/>
            </p:cNvSpPr>
            <p:nvPr userDrawn="1"/>
          </p:nvSpPr>
          <p:spPr bwMode="auto">
            <a:xfrm flipH="1" flipV="1">
              <a:off x="4075113" y="3330576"/>
              <a:ext cx="174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1" name="Line 9"/>
            <p:cNvSpPr>
              <a:spLocks noChangeShapeType="1"/>
            </p:cNvSpPr>
            <p:nvPr userDrawn="1"/>
          </p:nvSpPr>
          <p:spPr bwMode="auto">
            <a:xfrm flipH="1" flipV="1">
              <a:off x="4059238" y="3321051"/>
              <a:ext cx="1587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2" name="Line 10"/>
            <p:cNvSpPr>
              <a:spLocks noChangeShapeType="1"/>
            </p:cNvSpPr>
            <p:nvPr userDrawn="1"/>
          </p:nvSpPr>
          <p:spPr bwMode="auto">
            <a:xfrm flipH="1" flipV="1">
              <a:off x="4043363" y="3314701"/>
              <a:ext cx="1587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3" name="Line 11"/>
            <p:cNvSpPr>
              <a:spLocks noChangeShapeType="1"/>
            </p:cNvSpPr>
            <p:nvPr userDrawn="1"/>
          </p:nvSpPr>
          <p:spPr bwMode="auto">
            <a:xfrm flipH="1" flipV="1">
              <a:off x="4025900" y="3309938"/>
              <a:ext cx="17463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4" name="Line 12"/>
            <p:cNvSpPr>
              <a:spLocks noChangeShapeType="1"/>
            </p:cNvSpPr>
            <p:nvPr userDrawn="1"/>
          </p:nvSpPr>
          <p:spPr bwMode="auto">
            <a:xfrm flipH="1" flipV="1">
              <a:off x="4010025" y="3306763"/>
              <a:ext cx="1587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5" name="Line 13"/>
            <p:cNvSpPr>
              <a:spLocks noChangeShapeType="1"/>
            </p:cNvSpPr>
            <p:nvPr userDrawn="1"/>
          </p:nvSpPr>
          <p:spPr bwMode="auto">
            <a:xfrm flipH="1" flipV="1">
              <a:off x="3994150" y="3306763"/>
              <a:ext cx="15875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6" name="Line 14"/>
            <p:cNvSpPr>
              <a:spLocks noChangeShapeType="1"/>
            </p:cNvSpPr>
            <p:nvPr userDrawn="1"/>
          </p:nvSpPr>
          <p:spPr bwMode="auto">
            <a:xfrm flipH="1">
              <a:off x="3979863" y="3306763"/>
              <a:ext cx="1428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7" name="Line 15"/>
            <p:cNvSpPr>
              <a:spLocks noChangeShapeType="1"/>
            </p:cNvSpPr>
            <p:nvPr userDrawn="1"/>
          </p:nvSpPr>
          <p:spPr bwMode="auto">
            <a:xfrm flipH="1">
              <a:off x="3965575" y="3308351"/>
              <a:ext cx="14288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" name="Line 16"/>
            <p:cNvSpPr>
              <a:spLocks noChangeShapeType="1"/>
            </p:cNvSpPr>
            <p:nvPr userDrawn="1"/>
          </p:nvSpPr>
          <p:spPr bwMode="auto">
            <a:xfrm flipH="1">
              <a:off x="3951288" y="3311526"/>
              <a:ext cx="14288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9" name="Line 17"/>
            <p:cNvSpPr>
              <a:spLocks noChangeShapeType="1"/>
            </p:cNvSpPr>
            <p:nvPr userDrawn="1"/>
          </p:nvSpPr>
          <p:spPr bwMode="auto">
            <a:xfrm flipH="1">
              <a:off x="3938588" y="331628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0" name="Line 18"/>
            <p:cNvSpPr>
              <a:spLocks noChangeShapeType="1"/>
            </p:cNvSpPr>
            <p:nvPr userDrawn="1"/>
          </p:nvSpPr>
          <p:spPr bwMode="auto">
            <a:xfrm flipH="1">
              <a:off x="3925888" y="332263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1" name="Line 19"/>
            <p:cNvSpPr>
              <a:spLocks noChangeShapeType="1"/>
            </p:cNvSpPr>
            <p:nvPr userDrawn="1"/>
          </p:nvSpPr>
          <p:spPr bwMode="auto">
            <a:xfrm flipH="1">
              <a:off x="3916363" y="3328988"/>
              <a:ext cx="952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2" name="Line 20"/>
            <p:cNvSpPr>
              <a:spLocks noChangeShapeType="1"/>
            </p:cNvSpPr>
            <p:nvPr userDrawn="1"/>
          </p:nvSpPr>
          <p:spPr bwMode="auto">
            <a:xfrm flipH="1">
              <a:off x="3905250" y="3338513"/>
              <a:ext cx="1111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3" name="Line 21"/>
            <p:cNvSpPr>
              <a:spLocks noChangeShapeType="1"/>
            </p:cNvSpPr>
            <p:nvPr userDrawn="1"/>
          </p:nvSpPr>
          <p:spPr bwMode="auto">
            <a:xfrm flipH="1">
              <a:off x="3897313" y="3349626"/>
              <a:ext cx="7938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4" name="Line 22"/>
            <p:cNvSpPr>
              <a:spLocks noChangeShapeType="1"/>
            </p:cNvSpPr>
            <p:nvPr userDrawn="1"/>
          </p:nvSpPr>
          <p:spPr bwMode="auto">
            <a:xfrm flipH="1">
              <a:off x="3890963" y="3360738"/>
              <a:ext cx="6350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5" name="Line 23"/>
            <p:cNvSpPr>
              <a:spLocks noChangeShapeType="1"/>
            </p:cNvSpPr>
            <p:nvPr userDrawn="1"/>
          </p:nvSpPr>
          <p:spPr bwMode="auto">
            <a:xfrm flipH="1">
              <a:off x="3886200" y="3373438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6" name="Line 24"/>
            <p:cNvSpPr>
              <a:spLocks noChangeShapeType="1"/>
            </p:cNvSpPr>
            <p:nvPr userDrawn="1"/>
          </p:nvSpPr>
          <p:spPr bwMode="auto">
            <a:xfrm flipH="1">
              <a:off x="3881438" y="3387726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7" name="Line 25"/>
            <p:cNvSpPr>
              <a:spLocks noChangeShapeType="1"/>
            </p:cNvSpPr>
            <p:nvPr userDrawn="1"/>
          </p:nvSpPr>
          <p:spPr bwMode="auto">
            <a:xfrm flipH="1">
              <a:off x="3879850" y="340201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8" name="Line 26"/>
            <p:cNvSpPr>
              <a:spLocks noChangeShapeType="1"/>
            </p:cNvSpPr>
            <p:nvPr userDrawn="1"/>
          </p:nvSpPr>
          <p:spPr bwMode="auto">
            <a:xfrm flipH="1">
              <a:off x="3879850" y="3417888"/>
              <a:ext cx="0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9" name="Line 27"/>
            <p:cNvSpPr>
              <a:spLocks noChangeShapeType="1"/>
            </p:cNvSpPr>
            <p:nvPr userDrawn="1"/>
          </p:nvSpPr>
          <p:spPr bwMode="auto">
            <a:xfrm>
              <a:off x="3879850" y="343376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0" name="Line 28"/>
            <p:cNvSpPr>
              <a:spLocks noChangeShapeType="1"/>
            </p:cNvSpPr>
            <p:nvPr userDrawn="1"/>
          </p:nvSpPr>
          <p:spPr bwMode="auto">
            <a:xfrm>
              <a:off x="3881438" y="3449638"/>
              <a:ext cx="1588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1" name="Line 29"/>
            <p:cNvSpPr>
              <a:spLocks noChangeShapeType="1"/>
            </p:cNvSpPr>
            <p:nvPr userDrawn="1"/>
          </p:nvSpPr>
          <p:spPr bwMode="auto">
            <a:xfrm>
              <a:off x="3883025" y="3462338"/>
              <a:ext cx="4763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2" name="Line 30"/>
            <p:cNvSpPr>
              <a:spLocks noChangeShapeType="1"/>
            </p:cNvSpPr>
            <p:nvPr userDrawn="1"/>
          </p:nvSpPr>
          <p:spPr bwMode="auto">
            <a:xfrm>
              <a:off x="3887788" y="3475038"/>
              <a:ext cx="47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3" name="Line 31"/>
            <p:cNvSpPr>
              <a:spLocks noChangeShapeType="1"/>
            </p:cNvSpPr>
            <p:nvPr userDrawn="1"/>
          </p:nvSpPr>
          <p:spPr bwMode="auto">
            <a:xfrm>
              <a:off x="3892550" y="3486151"/>
              <a:ext cx="6350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4" name="Line 32"/>
            <p:cNvSpPr>
              <a:spLocks noChangeShapeType="1"/>
            </p:cNvSpPr>
            <p:nvPr userDrawn="1"/>
          </p:nvSpPr>
          <p:spPr bwMode="auto">
            <a:xfrm>
              <a:off x="3898900" y="3497263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5" name="Line 33"/>
            <p:cNvSpPr>
              <a:spLocks noChangeShapeType="1"/>
            </p:cNvSpPr>
            <p:nvPr userDrawn="1"/>
          </p:nvSpPr>
          <p:spPr bwMode="auto">
            <a:xfrm>
              <a:off x="3906838" y="3505201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6" name="Line 34"/>
            <p:cNvSpPr>
              <a:spLocks noChangeShapeType="1"/>
            </p:cNvSpPr>
            <p:nvPr userDrawn="1"/>
          </p:nvSpPr>
          <p:spPr bwMode="auto">
            <a:xfrm>
              <a:off x="3914775" y="3513138"/>
              <a:ext cx="7938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7" name="Line 35"/>
            <p:cNvSpPr>
              <a:spLocks noChangeShapeType="1"/>
            </p:cNvSpPr>
            <p:nvPr userDrawn="1"/>
          </p:nvSpPr>
          <p:spPr bwMode="auto">
            <a:xfrm>
              <a:off x="3922713" y="3519488"/>
              <a:ext cx="952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8" name="Line 36"/>
            <p:cNvSpPr>
              <a:spLocks noChangeShapeType="1"/>
            </p:cNvSpPr>
            <p:nvPr userDrawn="1"/>
          </p:nvSpPr>
          <p:spPr bwMode="auto">
            <a:xfrm>
              <a:off x="3932238" y="3525838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9" name="Line 37"/>
            <p:cNvSpPr>
              <a:spLocks noChangeShapeType="1"/>
            </p:cNvSpPr>
            <p:nvPr userDrawn="1"/>
          </p:nvSpPr>
          <p:spPr bwMode="auto">
            <a:xfrm>
              <a:off x="3941763" y="3530601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0" name="Line 38"/>
            <p:cNvSpPr>
              <a:spLocks noChangeShapeType="1"/>
            </p:cNvSpPr>
            <p:nvPr userDrawn="1"/>
          </p:nvSpPr>
          <p:spPr bwMode="auto">
            <a:xfrm>
              <a:off x="3951288" y="3535363"/>
              <a:ext cx="952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1" name="Line 39"/>
            <p:cNvSpPr>
              <a:spLocks noChangeShapeType="1"/>
            </p:cNvSpPr>
            <p:nvPr userDrawn="1"/>
          </p:nvSpPr>
          <p:spPr bwMode="auto">
            <a:xfrm>
              <a:off x="3960813" y="3538538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" name="Line 40"/>
            <p:cNvSpPr>
              <a:spLocks noChangeShapeType="1"/>
            </p:cNvSpPr>
            <p:nvPr userDrawn="1"/>
          </p:nvSpPr>
          <p:spPr bwMode="auto">
            <a:xfrm>
              <a:off x="3970338" y="3540126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3" name="Line 41"/>
            <p:cNvSpPr>
              <a:spLocks noChangeShapeType="1"/>
            </p:cNvSpPr>
            <p:nvPr userDrawn="1"/>
          </p:nvSpPr>
          <p:spPr bwMode="auto">
            <a:xfrm>
              <a:off x="3979863" y="3541713"/>
              <a:ext cx="793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4" name="Line 42"/>
            <p:cNvSpPr>
              <a:spLocks noChangeShapeType="1"/>
            </p:cNvSpPr>
            <p:nvPr userDrawn="1"/>
          </p:nvSpPr>
          <p:spPr bwMode="auto">
            <a:xfrm>
              <a:off x="3987800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5" name="Line 43"/>
            <p:cNvSpPr>
              <a:spLocks noChangeShapeType="1"/>
            </p:cNvSpPr>
            <p:nvPr userDrawn="1"/>
          </p:nvSpPr>
          <p:spPr bwMode="auto">
            <a:xfrm>
              <a:off x="3995738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6" name="Line 44"/>
            <p:cNvSpPr>
              <a:spLocks noChangeShapeType="1"/>
            </p:cNvSpPr>
            <p:nvPr userDrawn="1"/>
          </p:nvSpPr>
          <p:spPr bwMode="auto">
            <a:xfrm>
              <a:off x="4003672" y="3543301"/>
              <a:ext cx="501951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08" name="Freeform 13"/>
          <p:cNvSpPr>
            <a:spLocks/>
          </p:cNvSpPr>
          <p:nvPr/>
        </p:nvSpPr>
        <p:spPr bwMode="auto">
          <a:xfrm>
            <a:off x="5420316" y="6747314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9" name="Freeform 15"/>
          <p:cNvSpPr>
            <a:spLocks/>
          </p:cNvSpPr>
          <p:nvPr/>
        </p:nvSpPr>
        <p:spPr bwMode="auto">
          <a:xfrm>
            <a:off x="630821" y="6737237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73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2" r:id="rId7"/>
    <p:sldLayoutId id="2147483893" r:id="rId8"/>
    <p:sldLayoutId id="2147483894" r:id="rId9"/>
    <p:sldLayoutId id="2147483825" r:id="rId10"/>
    <p:sldLayoutId id="21474838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91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4252808"/>
            <a:ext cx="8064896" cy="560716"/>
          </a:xfrm>
        </p:spPr>
        <p:txBody>
          <a:bodyPr>
            <a:noAutofit/>
          </a:bodyPr>
          <a:lstStyle/>
          <a:p>
            <a:r>
              <a:rPr lang="fr-BE" sz="4000" dirty="0" err="1" smtClean="0"/>
              <a:t>Samen</a:t>
            </a:r>
            <a:r>
              <a:rPr lang="fr-BE" sz="4000" dirty="0" smtClean="0"/>
              <a:t> </a:t>
            </a:r>
            <a:r>
              <a:rPr lang="fr-BE" sz="4000" dirty="0" err="1" smtClean="0"/>
              <a:t>bouwen</a:t>
            </a:r>
            <a:r>
              <a:rPr lang="fr-BE" sz="4000" dirty="0" smtClean="0"/>
              <a:t> </a:t>
            </a:r>
            <a:r>
              <a:rPr lang="fr-BE" sz="4000" dirty="0" err="1" smtClean="0"/>
              <a:t>aan</a:t>
            </a:r>
            <a:r>
              <a:rPr lang="fr-BE" sz="4000" dirty="0" smtClean="0"/>
              <a:t> de ICT-</a:t>
            </a:r>
            <a:r>
              <a:rPr lang="fr-BE" sz="4000" dirty="0" err="1" smtClean="0"/>
              <a:t>toekomst</a:t>
            </a:r>
            <a:endParaRPr lang="en-GB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Frank </a:t>
            </a:r>
            <a:r>
              <a:rPr lang="fr-BE" dirty="0" err="1"/>
              <a:t>Robben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V\Downloads\business-1219868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40152" y="0"/>
            <a:ext cx="35283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Bestaffing</a:t>
            </a:r>
            <a:r>
              <a:rPr lang="fr-BE" sz="3600" dirty="0" smtClean="0"/>
              <a:t>: </a:t>
            </a:r>
            <a:r>
              <a:rPr lang="fr-BE" sz="3600" dirty="0" err="1" smtClean="0"/>
              <a:t>goede</a:t>
            </a:r>
            <a:r>
              <a:rPr lang="fr-BE" sz="3600" dirty="0" smtClean="0"/>
              <a:t> mix</a:t>
            </a:r>
            <a:endParaRPr lang="fr-BE" sz="3600" dirty="0"/>
          </a:p>
          <a:p>
            <a:pPr algn="ctr"/>
            <a:endParaRPr lang="fr-BE" sz="2000" dirty="0"/>
          </a:p>
          <a:p>
            <a:r>
              <a:rPr lang="fr-BE" sz="2000" dirty="0" err="1" smtClean="0"/>
              <a:t>Structurele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 smtClean="0"/>
              <a:t>eigen</a:t>
            </a:r>
            <a:r>
              <a:rPr lang="fr-BE" sz="2000" dirty="0" smtClean="0"/>
              <a:t> </a:t>
            </a:r>
            <a:r>
              <a:rPr lang="fr-BE" sz="2000" dirty="0" err="1"/>
              <a:t>mensen</a:t>
            </a:r>
            <a:r>
              <a:rPr lang="fr-BE" sz="2000" dirty="0"/>
              <a:t> </a:t>
            </a:r>
            <a:r>
              <a:rPr lang="fr-BE" sz="2000" dirty="0" smtClean="0"/>
              <a:t> (</a:t>
            </a:r>
            <a:r>
              <a:rPr lang="fr-BE" sz="2000" dirty="0" err="1" smtClean="0"/>
              <a:t>statutairen</a:t>
            </a:r>
            <a:r>
              <a:rPr lang="fr-BE" sz="2000" dirty="0" smtClean="0"/>
              <a:t> of </a:t>
            </a:r>
            <a:r>
              <a:rPr lang="fr-BE" sz="2000" dirty="0" err="1" smtClean="0"/>
              <a:t>contractuelen</a:t>
            </a:r>
            <a:r>
              <a:rPr lang="fr-BE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gedetacheerden</a:t>
            </a:r>
            <a:endParaRPr lang="fr-BE" sz="2000" dirty="0"/>
          </a:p>
          <a:p>
            <a:endParaRPr lang="fr-BE" sz="3600" dirty="0"/>
          </a:p>
          <a:p>
            <a:r>
              <a:rPr lang="fr-BE" sz="2000" dirty="0" err="1" smtClean="0"/>
              <a:t>Punctuele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externe </a:t>
            </a:r>
            <a:r>
              <a:rPr lang="fr-BE" sz="2000" dirty="0"/>
              <a:t>consultants</a:t>
            </a:r>
          </a:p>
          <a:p>
            <a:endParaRPr lang="fr-BE" sz="3600" dirty="0"/>
          </a:p>
          <a:p>
            <a:r>
              <a:rPr lang="fr-BE" sz="2000" dirty="0" err="1"/>
              <a:t>Bewezen</a:t>
            </a:r>
            <a:r>
              <a:rPr lang="fr-BE" sz="2000" dirty="0"/>
              <a:t> </a:t>
            </a:r>
            <a:r>
              <a:rPr lang="fr-BE" sz="2000" dirty="0" err="1" smtClean="0"/>
              <a:t>systeem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25 </a:t>
            </a:r>
            <a:r>
              <a:rPr lang="fr-BE" sz="2000" dirty="0" err="1"/>
              <a:t>jaar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900 </a:t>
            </a:r>
            <a:r>
              <a:rPr lang="fr-BE" sz="2000" dirty="0" err="1"/>
              <a:t>IT’ers</a:t>
            </a:r>
            <a:r>
              <a:rPr lang="fr-BE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09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/>
              <a:t>As a Service</a:t>
            </a:r>
            <a:r>
              <a:rPr lang="fr-BE" dirty="0"/>
              <a:t> - TIC offert comme un service</a:t>
            </a:r>
          </a:p>
          <a:p>
            <a:pPr lvl="1"/>
            <a:r>
              <a:rPr lang="fr-BE" altLang="en-US" strike="sngStrike" dirty="0"/>
              <a:t>Propre hardware et logiciel</a:t>
            </a:r>
            <a:r>
              <a:rPr lang="fr-BE" altLang="en-US" dirty="0"/>
              <a:t> -&gt; prestataire de services</a:t>
            </a:r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as a Service: </a:t>
            </a:r>
            <a:r>
              <a:rPr lang="nl-BE" dirty="0" err="1"/>
              <a:t>i</a:t>
            </a:r>
            <a:r>
              <a:rPr lang="nl-BE" dirty="0" err="1" smtClean="0"/>
              <a:t>nfrastructure</a:t>
            </a:r>
            <a:r>
              <a:rPr lang="nl-BE" dirty="0" smtClean="0"/>
              <a:t> </a:t>
            </a:r>
            <a:r>
              <a:rPr lang="nl-BE" dirty="0" err="1" smtClean="0"/>
              <a:t>physique</a:t>
            </a:r>
            <a:r>
              <a:rPr lang="nl-BE" dirty="0" smtClean="0"/>
              <a:t> </a:t>
            </a:r>
            <a:r>
              <a:rPr lang="nl-BE" dirty="0" err="1" smtClean="0"/>
              <a:t>virtualisée</a:t>
            </a:r>
            <a:r>
              <a:rPr lang="nl-BE" dirty="0" smtClean="0"/>
              <a:t> et </a:t>
            </a:r>
            <a:r>
              <a:rPr lang="nl-BE" dirty="0" err="1" smtClean="0"/>
              <a:t>partagée</a:t>
            </a:r>
            <a:endParaRPr lang="fr-BE" dirty="0" smtClean="0"/>
          </a:p>
          <a:p>
            <a:pPr lvl="1"/>
            <a:r>
              <a:rPr lang="fr-BE" dirty="0" smtClean="0"/>
              <a:t>Platform </a:t>
            </a:r>
            <a:r>
              <a:rPr lang="fr-BE" dirty="0"/>
              <a:t>as a Service</a:t>
            </a:r>
          </a:p>
          <a:p>
            <a:pPr lvl="1"/>
            <a:r>
              <a:rPr lang="fr-BE" dirty="0" smtClean="0"/>
              <a:t>Software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11</a:t>
            </a:fld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4427984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4716016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focus</a:t>
            </a:r>
            <a:endParaRPr lang="fr-BE" dirty="0"/>
          </a:p>
        </p:txBody>
      </p:sp>
      <p:sp>
        <p:nvSpPr>
          <p:cNvPr id="26" name="Rounded Rectangle 25"/>
          <p:cNvSpPr/>
          <p:nvPr/>
        </p:nvSpPr>
        <p:spPr>
          <a:xfrm>
            <a:off x="248523" y="2161833"/>
            <a:ext cx="8640960" cy="4680520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"/>
          <p:cNvSpPr>
            <a:spLocks noGrp="1"/>
          </p:cNvSpPr>
          <p:nvPr/>
        </p:nvSpPr>
        <p:spPr>
          <a:xfrm>
            <a:off x="8436132" y="6565320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71B662-E07F-4B45-AF7C-5436FF003ECE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32308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0320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9569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7581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95593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8332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79852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87770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1075" y="5726229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dure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Computing	 |	 Network 	|	 Storage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1075" y="4574101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</a:t>
            </a:r>
            <a:r>
              <a:rPr lang="nl-BE" sz="3200" b="1" dirty="0" err="1" smtClean="0">
                <a:solidFill>
                  <a:schemeClr val="tx1"/>
                </a:solidFill>
              </a:rPr>
              <a:t>douce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err="1" smtClean="0">
                <a:solidFill>
                  <a:schemeClr val="tx1"/>
                </a:solidFill>
              </a:rPr>
              <a:t>Virtualisation</a:t>
            </a:r>
            <a:r>
              <a:rPr lang="nl-BE" sz="2400" dirty="0" smtClean="0">
                <a:solidFill>
                  <a:schemeClr val="tx1"/>
                </a:solidFill>
              </a:rPr>
              <a:t>  |   </a:t>
            </a:r>
            <a:r>
              <a:rPr lang="nl-BE" sz="2400" dirty="0" err="1" smtClean="0">
                <a:solidFill>
                  <a:schemeClr val="tx1"/>
                </a:solidFill>
              </a:rPr>
              <a:t>Securité</a:t>
            </a:r>
            <a:r>
              <a:rPr lang="nl-BE" sz="2400" dirty="0" smtClean="0">
                <a:solidFill>
                  <a:schemeClr val="tx1"/>
                </a:solidFill>
              </a:rPr>
              <a:t>   | 	Mail	|   VoIP	    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1075" y="3421973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Plateforme</a:t>
            </a:r>
            <a:r>
              <a:rPr lang="nl-BE" sz="3200" b="1" dirty="0" smtClean="0">
                <a:solidFill>
                  <a:schemeClr val="tx1"/>
                </a:solidFill>
              </a:rPr>
              <a:t>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applicative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Open Source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IBM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Microsoft| Oracle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SAS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1075" y="1045709"/>
            <a:ext cx="8640960" cy="108012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b="1" dirty="0" smtClean="0">
                <a:solidFill>
                  <a:schemeClr val="tx1"/>
                </a:solidFill>
              </a:rPr>
              <a:t>Applications business</a:t>
            </a:r>
          </a:p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Core business (déclarations, processus métier…)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075" y="2269845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Composants</a:t>
            </a:r>
            <a:r>
              <a:rPr lang="nl-BE" sz="3200" b="1" dirty="0" smtClean="0">
                <a:solidFill>
                  <a:schemeClr val="tx1"/>
                </a:solidFill>
              </a:rPr>
              <a:t> et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applications</a:t>
            </a:r>
            <a:r>
              <a:rPr lang="nl-BE" sz="3200" b="1" dirty="0" smtClean="0">
                <a:solidFill>
                  <a:schemeClr val="tx1"/>
                </a:solidFill>
              </a:rPr>
              <a:t> standard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Site web | </a:t>
            </a:r>
            <a:r>
              <a:rPr lang="nl-BE" sz="2400" dirty="0" err="1" smtClean="0">
                <a:solidFill>
                  <a:schemeClr val="tx1"/>
                </a:solidFill>
              </a:rPr>
              <a:t>Gestion</a:t>
            </a:r>
            <a:r>
              <a:rPr lang="nl-BE" sz="2400" dirty="0" smtClean="0">
                <a:solidFill>
                  <a:schemeClr val="tx1"/>
                </a:solidFill>
              </a:rPr>
              <a:t> des </a:t>
            </a:r>
            <a:r>
              <a:rPr lang="nl-BE" sz="2400" dirty="0" err="1" smtClean="0">
                <a:solidFill>
                  <a:schemeClr val="tx1"/>
                </a:solidFill>
              </a:rPr>
              <a:t>accès</a:t>
            </a:r>
            <a:r>
              <a:rPr lang="nl-BE" sz="2400" dirty="0" smtClean="0">
                <a:solidFill>
                  <a:schemeClr val="tx1"/>
                </a:solidFill>
              </a:rPr>
              <a:t> | </a:t>
            </a:r>
            <a:r>
              <a:rPr lang="nl-BE" sz="2400" dirty="0" err="1" smtClean="0">
                <a:solidFill>
                  <a:schemeClr val="tx1"/>
                </a:solidFill>
              </a:rPr>
              <a:t>Outil</a:t>
            </a:r>
            <a:r>
              <a:rPr lang="nl-BE" sz="2400" dirty="0" smtClean="0">
                <a:solidFill>
                  <a:schemeClr val="tx1"/>
                </a:solidFill>
              </a:rPr>
              <a:t> de </a:t>
            </a:r>
            <a:r>
              <a:rPr lang="nl-BE" sz="2400" dirty="0" err="1" smtClean="0">
                <a:solidFill>
                  <a:schemeClr val="tx1"/>
                </a:solidFill>
              </a:rPr>
              <a:t>traduction</a:t>
            </a:r>
            <a:r>
              <a:rPr lang="nl-BE" sz="2400" dirty="0" smtClean="0">
                <a:solidFill>
                  <a:schemeClr val="tx1"/>
                </a:solidFill>
              </a:rPr>
              <a:t>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2" name="TextBox 1"/>
          <p:cNvSpPr txBox="1"/>
          <p:nvPr/>
        </p:nvSpPr>
        <p:spPr>
          <a:xfrm rot="2777394">
            <a:off x="8079459" y="2426817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3" name="TextBox 22"/>
          <p:cNvSpPr txBox="1"/>
          <p:nvPr/>
        </p:nvSpPr>
        <p:spPr>
          <a:xfrm rot="2777394">
            <a:off x="8066650" y="3604750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4" name="TextBox 23"/>
          <p:cNvSpPr txBox="1"/>
          <p:nvPr/>
        </p:nvSpPr>
        <p:spPr>
          <a:xfrm rot="2777394">
            <a:off x="8053841" y="4731073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5" name="TextBox 24"/>
          <p:cNvSpPr txBox="1"/>
          <p:nvPr/>
        </p:nvSpPr>
        <p:spPr>
          <a:xfrm rot="2777394">
            <a:off x="8041032" y="5883201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1118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9797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As a service : principes majeurs</a:t>
            </a:r>
            <a:endParaRPr lang="nl-BE" altLang="en-US" dirty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>
          <a:xfrm>
            <a:off x="1979712" y="980728"/>
            <a:ext cx="7164288" cy="5328592"/>
          </a:xfrm>
        </p:spPr>
        <p:txBody>
          <a:bodyPr>
            <a:noAutofit/>
          </a:bodyPr>
          <a:lstStyle/>
          <a:p>
            <a:r>
              <a:rPr lang="fr-FR" altLang="en-US" sz="2200" b="1" dirty="0"/>
              <a:t>Self-service </a:t>
            </a:r>
            <a:r>
              <a:rPr lang="fr-FR" altLang="en-US" sz="2200" dirty="0"/>
              <a:t>: le service est entièrement industrialisé et automatisé</a:t>
            </a:r>
          </a:p>
          <a:p>
            <a:r>
              <a:rPr lang="fr-FR" altLang="en-US" sz="2200" b="1" dirty="0"/>
              <a:t>Disponibilité </a:t>
            </a:r>
            <a:r>
              <a:rPr lang="fr-FR" altLang="en-US" sz="2200" dirty="0"/>
              <a:t>: le service peut démarrer immédiatement</a:t>
            </a:r>
          </a:p>
          <a:p>
            <a:r>
              <a:rPr lang="fr-FR" altLang="en-US" sz="2200" b="1" dirty="0"/>
              <a:t>Extensible et élastique </a:t>
            </a:r>
            <a:r>
              <a:rPr lang="fr-FR" altLang="en-US" sz="2200" dirty="0"/>
              <a:t>: la capacité utilisée peut augmenter et diminuer en toute flexibilité pour chaque client</a:t>
            </a:r>
          </a:p>
          <a:p>
            <a:r>
              <a:rPr lang="fr-FR" altLang="en-US" sz="2200" b="1" dirty="0"/>
              <a:t>Partagé </a:t>
            </a:r>
            <a:r>
              <a:rPr lang="fr-FR" altLang="en-US" sz="2200" dirty="0"/>
              <a:t>: utilisateurs multiples pour des effets d’échelle</a:t>
            </a:r>
          </a:p>
          <a:p>
            <a:r>
              <a:rPr lang="fr-FR" altLang="en-US" sz="2200" b="1" dirty="0"/>
              <a:t>Facturation basée sur la consommation </a:t>
            </a:r>
            <a:r>
              <a:rPr lang="fr-FR" altLang="en-US" sz="2200" dirty="0"/>
              <a:t>: en fonction de l’utilisation réelle (mais avec partage des coûts de toute la plateforme)</a:t>
            </a:r>
          </a:p>
          <a:p>
            <a:r>
              <a:rPr lang="fr-FR" altLang="en-US" sz="2200" b="1" dirty="0"/>
              <a:t>Seuil d’accès peu élevé </a:t>
            </a:r>
            <a:r>
              <a:rPr lang="fr-FR" altLang="en-US" sz="2200" dirty="0"/>
              <a:t>: la complexité sous-jacente est rendue transparente pour l’utilisateur</a:t>
            </a:r>
          </a:p>
          <a:p>
            <a:r>
              <a:rPr lang="fr-FR" altLang="en-US" sz="2200" b="1" dirty="0"/>
              <a:t>Hétérogénéité et flexibilité </a:t>
            </a:r>
          </a:p>
          <a:p>
            <a:r>
              <a:rPr lang="fr-FR" altLang="en-US" sz="2200" b="1" dirty="0"/>
              <a:t>Approche incrémentielle, </a:t>
            </a:r>
            <a:r>
              <a:rPr lang="fr-FR" altLang="en-US" sz="2200" b="1" dirty="0" err="1"/>
              <a:t>explorative</a:t>
            </a:r>
            <a:r>
              <a:rPr lang="fr-FR" altLang="en-US" sz="2200" b="1" dirty="0"/>
              <a:t> et itérative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fr-FR" smtClean="0"/>
              <a:pPr/>
              <a:t>13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6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Virtualisatie</a:t>
            </a:r>
            <a:endParaRPr lang="fr-BE" dirty="0"/>
          </a:p>
        </p:txBody>
      </p:sp>
      <p:sp>
        <p:nvSpPr>
          <p:cNvPr id="134" name="Content Placeholder 1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en-US" dirty="0" err="1"/>
              <a:t>Consolidatie</a:t>
            </a:r>
            <a:r>
              <a:rPr lang="fr-BE" altLang="en-US" dirty="0"/>
              <a:t> van </a:t>
            </a:r>
            <a:r>
              <a:rPr lang="fr-BE" altLang="en-US" dirty="0" err="1"/>
              <a:t>fysieke</a:t>
            </a:r>
            <a:r>
              <a:rPr lang="fr-BE" altLang="en-US" dirty="0"/>
              <a:t> servers</a:t>
            </a:r>
          </a:p>
          <a:p>
            <a:r>
              <a:rPr lang="fr-BE" altLang="en-US" dirty="0" smtClean="0"/>
              <a:t>&gt; 70</a:t>
            </a:r>
            <a:r>
              <a:rPr lang="fr-BE" altLang="en-US" dirty="0"/>
              <a:t>% van niet </a:t>
            </a:r>
            <a:r>
              <a:rPr lang="fr-BE" altLang="en-US" dirty="0" err="1"/>
              <a:t>geconsolideerde</a:t>
            </a:r>
            <a:r>
              <a:rPr lang="fr-BE" altLang="en-US" dirty="0"/>
              <a:t> servers </a:t>
            </a:r>
            <a:r>
              <a:rPr lang="fr-BE" altLang="en-US" dirty="0" err="1"/>
              <a:t>makkelijk</a:t>
            </a:r>
            <a:r>
              <a:rPr lang="fr-BE" altLang="en-US" dirty="0"/>
              <a:t> te </a:t>
            </a:r>
            <a:r>
              <a:rPr lang="fr-BE" altLang="en-US" dirty="0" err="1"/>
              <a:t>consolideren</a:t>
            </a:r>
            <a:endParaRPr lang="fr-BE" altLang="en-US" dirty="0"/>
          </a:p>
          <a:p>
            <a:endParaRPr lang="fr-BE" dirty="0"/>
          </a:p>
        </p:txBody>
      </p:sp>
      <p:sp>
        <p:nvSpPr>
          <p:cNvPr id="1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3" y="2996952"/>
            <a:ext cx="3135365" cy="3135365"/>
            <a:chOff x="860574" y="3244822"/>
            <a:chExt cx="3135365" cy="3135365"/>
          </a:xfrm>
        </p:grpSpPr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60575" y="3244822"/>
              <a:ext cx="3135364" cy="3135357"/>
              <a:chOff x="385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gray">
              <a:xfrm>
                <a:off x="38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gray">
              <a:xfrm>
                <a:off x="70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gray">
              <a:xfrm>
                <a:off x="1020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gray">
              <a:xfrm>
                <a:off x="133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gray">
              <a:xfrm>
                <a:off x="165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gray">
              <a:xfrm>
                <a:off x="38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gray">
              <a:xfrm>
                <a:off x="70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gray">
              <a:xfrm>
                <a:off x="1020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gray">
              <a:xfrm>
                <a:off x="133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gray">
              <a:xfrm>
                <a:off x="165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gray">
              <a:xfrm>
                <a:off x="38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gray">
              <a:xfrm>
                <a:off x="70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gray">
              <a:xfrm>
                <a:off x="1020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gray">
              <a:xfrm>
                <a:off x="133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gray">
              <a:xfrm>
                <a:off x="165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gray">
              <a:xfrm>
                <a:off x="38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gray">
              <a:xfrm>
                <a:off x="70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gray">
              <a:xfrm>
                <a:off x="1020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gray">
              <a:xfrm>
                <a:off x="133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gray">
              <a:xfrm>
                <a:off x="165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gray">
              <a:xfrm>
                <a:off x="38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gray">
              <a:xfrm>
                <a:off x="70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gray">
              <a:xfrm>
                <a:off x="1020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gray">
              <a:xfrm>
                <a:off x="133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gray">
              <a:xfrm>
                <a:off x="165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82" name="Rectangle 81"/>
            <p:cNvSpPr>
              <a:spLocks noChangeArrowheads="1"/>
            </p:cNvSpPr>
            <p:nvPr/>
          </p:nvSpPr>
          <p:spPr bwMode="gray">
            <a:xfrm>
              <a:off x="3520500" y="6332016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gray">
            <a:xfrm>
              <a:off x="2854471" y="6285938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gray">
            <a:xfrm>
              <a:off x="2190538" y="6189595"/>
              <a:ext cx="475435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gray">
            <a:xfrm>
              <a:off x="2854471" y="4859631"/>
              <a:ext cx="475436" cy="190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gray">
            <a:xfrm>
              <a:off x="860574" y="6189595"/>
              <a:ext cx="475436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gray">
            <a:xfrm>
              <a:off x="3520500" y="4289947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gray">
            <a:xfrm>
              <a:off x="1524509" y="4955975"/>
              <a:ext cx="475435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gray">
            <a:xfrm>
              <a:off x="2854471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gray">
            <a:xfrm>
              <a:off x="860574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gray">
            <a:xfrm>
              <a:off x="2190538" y="5619910"/>
              <a:ext cx="475435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gray">
            <a:xfrm>
              <a:off x="1524509" y="6332016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gray">
            <a:xfrm>
              <a:off x="3520500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gray">
            <a:xfrm>
              <a:off x="2854471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gray">
            <a:xfrm>
              <a:off x="1524509" y="5665987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gray">
            <a:xfrm>
              <a:off x="860574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gray">
            <a:xfrm>
              <a:off x="3520500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gray">
            <a:xfrm>
              <a:off x="2190538" y="5002053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gray">
            <a:xfrm>
              <a:off x="860574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gray">
            <a:xfrm>
              <a:off x="2854471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gray">
            <a:xfrm>
              <a:off x="2190538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gray">
            <a:xfrm>
              <a:off x="860574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gray">
            <a:xfrm>
              <a:off x="3520500" y="3672091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gray">
            <a:xfrm>
              <a:off x="1524509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gray">
            <a:xfrm>
              <a:off x="1524509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gray">
            <a:xfrm>
              <a:off x="2190538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087" y="2996952"/>
            <a:ext cx="3135369" cy="3135365"/>
            <a:chOff x="5253062" y="3244822"/>
            <a:chExt cx="3135369" cy="313536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53067" y="3244822"/>
              <a:ext cx="3135364" cy="3135357"/>
              <a:chOff x="3152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gray">
              <a:xfrm>
                <a:off x="315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gray">
              <a:xfrm>
                <a:off x="3469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gray">
              <a:xfrm>
                <a:off x="378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gray">
              <a:xfrm>
                <a:off x="4104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gray">
              <a:xfrm>
                <a:off x="442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gray">
              <a:xfrm>
                <a:off x="315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gray">
              <a:xfrm>
                <a:off x="3469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gray">
              <a:xfrm>
                <a:off x="378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gray">
              <a:xfrm>
                <a:off x="4104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gray">
              <a:xfrm>
                <a:off x="442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gray">
              <a:xfrm>
                <a:off x="315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gray">
              <a:xfrm>
                <a:off x="3469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gray">
              <a:xfrm>
                <a:off x="378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gray">
              <a:xfrm>
                <a:off x="4104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gray">
              <a:xfrm>
                <a:off x="442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gray">
              <a:xfrm>
                <a:off x="315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gray">
              <a:xfrm>
                <a:off x="3469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gray">
              <a:xfrm>
                <a:off x="378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gray">
              <a:xfrm>
                <a:off x="4104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gray">
              <a:xfrm>
                <a:off x="442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gray">
              <a:xfrm>
                <a:off x="315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gray">
              <a:xfrm>
                <a:off x="3469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gray">
              <a:xfrm>
                <a:off x="378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gray">
              <a:xfrm>
                <a:off x="4104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gray">
              <a:xfrm>
                <a:off x="442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6583025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5253062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5916996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5916996" y="5999001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5253062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gray">
            <a:xfrm>
              <a:off x="6583025" y="6189594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gray">
            <a:xfrm>
              <a:off x="6583025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gray">
            <a:xfrm>
              <a:off x="6583025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gray">
            <a:xfrm>
              <a:off x="7246960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5253062" y="600109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6583025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7246960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gray">
            <a:xfrm>
              <a:off x="7246960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gray">
            <a:xfrm>
              <a:off x="7246960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gray">
            <a:xfrm>
              <a:off x="7246960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246960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gray">
            <a:xfrm>
              <a:off x="7912988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gray">
            <a:xfrm>
              <a:off x="7246960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gray">
            <a:xfrm>
              <a:off x="7912988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gray">
            <a:xfrm>
              <a:off x="7912988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gray">
            <a:xfrm>
              <a:off x="7912988" y="633201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gray">
            <a:xfrm>
              <a:off x="7912988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gray">
            <a:xfrm>
              <a:off x="7912988" y="628384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gray">
            <a:xfrm>
              <a:off x="7912988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gray">
            <a:xfrm>
              <a:off x="7912988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253066" y="3244823"/>
              <a:ext cx="3135364" cy="2469329"/>
              <a:chOff x="2472" y="2024"/>
              <a:chExt cx="1497" cy="1179"/>
            </a:xfrm>
          </p:grpSpPr>
          <p:sp>
            <p:nvSpPr>
              <p:cNvPr id="36" name="Rectangle 35" descr="5%"/>
              <p:cNvSpPr>
                <a:spLocks noChangeArrowheads="1"/>
              </p:cNvSpPr>
              <p:nvPr/>
            </p:nvSpPr>
            <p:spPr bwMode="gray">
              <a:xfrm>
                <a:off x="247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7" name="Rectangle 36" descr="5%"/>
              <p:cNvSpPr>
                <a:spLocks noChangeArrowheads="1"/>
              </p:cNvSpPr>
              <p:nvPr/>
            </p:nvSpPr>
            <p:spPr bwMode="gray">
              <a:xfrm>
                <a:off x="2789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8" name="Rectangle 37" descr="5%"/>
              <p:cNvSpPr>
                <a:spLocks noChangeArrowheads="1"/>
              </p:cNvSpPr>
              <p:nvPr/>
            </p:nvSpPr>
            <p:spPr bwMode="gray">
              <a:xfrm>
                <a:off x="3107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9" name="Rectangle 38" descr="5%"/>
              <p:cNvSpPr>
                <a:spLocks noChangeArrowheads="1"/>
              </p:cNvSpPr>
              <p:nvPr/>
            </p:nvSpPr>
            <p:spPr bwMode="gray">
              <a:xfrm>
                <a:off x="3424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0" name="Rectangle 39" descr="5%"/>
              <p:cNvSpPr>
                <a:spLocks noChangeArrowheads="1"/>
              </p:cNvSpPr>
              <p:nvPr/>
            </p:nvSpPr>
            <p:spPr bwMode="gray">
              <a:xfrm>
                <a:off x="374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1" name="Rectangle 40" descr="5%"/>
              <p:cNvSpPr>
                <a:spLocks noChangeArrowheads="1"/>
              </p:cNvSpPr>
              <p:nvPr/>
            </p:nvSpPr>
            <p:spPr bwMode="gray">
              <a:xfrm>
                <a:off x="247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2" name="Rectangle 41" descr="5%"/>
              <p:cNvSpPr>
                <a:spLocks noChangeArrowheads="1"/>
              </p:cNvSpPr>
              <p:nvPr/>
            </p:nvSpPr>
            <p:spPr bwMode="gray">
              <a:xfrm>
                <a:off x="2789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3" name="Rectangle 42" descr="5%"/>
              <p:cNvSpPr>
                <a:spLocks noChangeArrowheads="1"/>
              </p:cNvSpPr>
              <p:nvPr/>
            </p:nvSpPr>
            <p:spPr bwMode="gray">
              <a:xfrm>
                <a:off x="3107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4" name="Rectangle 43" descr="5%"/>
              <p:cNvSpPr>
                <a:spLocks noChangeArrowheads="1"/>
              </p:cNvSpPr>
              <p:nvPr/>
            </p:nvSpPr>
            <p:spPr bwMode="gray">
              <a:xfrm>
                <a:off x="3424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5" name="Rectangle 44" descr="5%"/>
              <p:cNvSpPr>
                <a:spLocks noChangeArrowheads="1"/>
              </p:cNvSpPr>
              <p:nvPr/>
            </p:nvSpPr>
            <p:spPr bwMode="gray">
              <a:xfrm>
                <a:off x="374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6" name="Rectangle 45" descr="5%"/>
              <p:cNvSpPr>
                <a:spLocks noChangeArrowheads="1"/>
              </p:cNvSpPr>
              <p:nvPr/>
            </p:nvSpPr>
            <p:spPr bwMode="gray">
              <a:xfrm>
                <a:off x="247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7" name="Rectangle 46" descr="5%"/>
              <p:cNvSpPr>
                <a:spLocks noChangeArrowheads="1"/>
              </p:cNvSpPr>
              <p:nvPr/>
            </p:nvSpPr>
            <p:spPr bwMode="gray">
              <a:xfrm>
                <a:off x="2789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8" name="Rectangle 47" descr="5%"/>
              <p:cNvSpPr>
                <a:spLocks noChangeArrowheads="1"/>
              </p:cNvSpPr>
              <p:nvPr/>
            </p:nvSpPr>
            <p:spPr bwMode="gray">
              <a:xfrm>
                <a:off x="3107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9" name="Rectangle 48" descr="5%"/>
              <p:cNvSpPr>
                <a:spLocks noChangeArrowheads="1"/>
              </p:cNvSpPr>
              <p:nvPr/>
            </p:nvSpPr>
            <p:spPr bwMode="gray">
              <a:xfrm>
                <a:off x="3424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0" name="Rectangle 49" descr="5%"/>
              <p:cNvSpPr>
                <a:spLocks noChangeArrowheads="1"/>
              </p:cNvSpPr>
              <p:nvPr/>
            </p:nvSpPr>
            <p:spPr bwMode="gray">
              <a:xfrm>
                <a:off x="374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1" name="Rectangle 50" descr="5%"/>
              <p:cNvSpPr>
                <a:spLocks noChangeArrowheads="1"/>
              </p:cNvSpPr>
              <p:nvPr/>
            </p:nvSpPr>
            <p:spPr bwMode="gray">
              <a:xfrm>
                <a:off x="247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2" name="Rectangle 51" descr="5%"/>
              <p:cNvSpPr>
                <a:spLocks noChangeArrowheads="1"/>
              </p:cNvSpPr>
              <p:nvPr/>
            </p:nvSpPr>
            <p:spPr bwMode="gray">
              <a:xfrm>
                <a:off x="2789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3" name="Rectangle 52" descr="5%"/>
              <p:cNvSpPr>
                <a:spLocks noChangeArrowheads="1"/>
              </p:cNvSpPr>
              <p:nvPr/>
            </p:nvSpPr>
            <p:spPr bwMode="gray">
              <a:xfrm>
                <a:off x="3107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4" name="Rectangle 53" descr="5%"/>
              <p:cNvSpPr>
                <a:spLocks noChangeArrowheads="1"/>
              </p:cNvSpPr>
              <p:nvPr/>
            </p:nvSpPr>
            <p:spPr bwMode="gray">
              <a:xfrm>
                <a:off x="3424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5" name="Rectangle 54" descr="5%"/>
              <p:cNvSpPr>
                <a:spLocks noChangeArrowheads="1"/>
              </p:cNvSpPr>
              <p:nvPr/>
            </p:nvSpPr>
            <p:spPr bwMode="gray">
              <a:xfrm>
                <a:off x="374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</p:grpSp>
      <p:sp>
        <p:nvSpPr>
          <p:cNvPr id="8" name="Right Arrow 7"/>
          <p:cNvSpPr/>
          <p:nvPr/>
        </p:nvSpPr>
        <p:spPr>
          <a:xfrm>
            <a:off x="4067937" y="4326919"/>
            <a:ext cx="1080120" cy="47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34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612" y="116632"/>
            <a:ext cx="8054653" cy="656430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smtClean="0"/>
              <a:t>Types </a:t>
            </a:r>
            <a:r>
              <a:rPr lang="fr-FR" dirty="0"/>
              <a:t>de déploiements dans le </a:t>
            </a:r>
            <a:r>
              <a:rPr lang="fr-FR" dirty="0" smtClean="0"/>
              <a:t>cloud</a:t>
            </a:r>
            <a:endParaRPr lang="fr-F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600" y="1268760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6200" y="2636912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6200" y="4365104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969" y="1412776"/>
            <a:ext cx="0" cy="4680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838" y="4512955"/>
            <a:ext cx="461665" cy="1477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err="1" smtClean="0"/>
              <a:t>Dedicated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6990" y="5990283"/>
            <a:ext cx="7452344" cy="393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439" y="2523961"/>
            <a:ext cx="461665" cy="19540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/>
              <a:t>Access/Control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1519" y="1458650"/>
            <a:ext cx="461665" cy="11782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/>
              <a:t>S</a:t>
            </a:r>
            <a:r>
              <a:rPr lang="nl-BE" dirty="0" smtClean="0"/>
              <a:t>hared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88096" y="62051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Customer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74492" y="60614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/>
              <a:t>L</a:t>
            </a:r>
            <a:r>
              <a:rPr lang="nl-BE" dirty="0" err="1" smtClean="0"/>
              <a:t>ocation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72088" y="6205140"/>
            <a:ext cx="2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Service Provider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78999" y="11045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Public Cloud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25606" y="2668270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Community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6610" y="2636912"/>
            <a:ext cx="47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Community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51902" y="4328289"/>
            <a:ext cx="48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Private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5048" y="4365104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Private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416259" y="3922545"/>
            <a:ext cx="189198" cy="266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845965" y="3952124"/>
            <a:ext cx="189198" cy="26638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211960" y="1938216"/>
            <a:ext cx="648072" cy="3096344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BE" sz="2800" dirty="0" err="1" smtClean="0">
                <a:solidFill>
                  <a:schemeClr val="tx1"/>
                </a:solidFill>
              </a:rPr>
              <a:t>Hybrid</a:t>
            </a:r>
            <a:r>
              <a:rPr lang="nl-BE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2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54" y="1473845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18" y="3085835"/>
            <a:ext cx="684193" cy="6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43" y="4804514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978666" y="2986983"/>
            <a:ext cx="928742" cy="928742"/>
            <a:chOff x="6782780" y="3149672"/>
            <a:chExt cx="928742" cy="928742"/>
          </a:xfrm>
        </p:grpSpPr>
        <p:pic>
          <p:nvPicPr>
            <p:cNvPr id="102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213" y="3392270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694659" y="4697621"/>
            <a:ext cx="1120431" cy="1100281"/>
            <a:chOff x="6782780" y="3149672"/>
            <a:chExt cx="928742" cy="928742"/>
          </a:xfrm>
        </p:grpSpPr>
        <p:pic>
          <p:nvPicPr>
            <p:cNvPr id="4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975283" y="3149672"/>
            <a:ext cx="882098" cy="603364"/>
            <a:chOff x="975283" y="3149672"/>
            <a:chExt cx="882098" cy="6033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46282" y="3099817"/>
            <a:ext cx="1129573" cy="1207810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664153" y="3376681"/>
            <a:ext cx="189198" cy="26638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05205" y="3704263"/>
            <a:ext cx="882098" cy="603364"/>
            <a:chOff x="975283" y="3149672"/>
            <a:chExt cx="882098" cy="6033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74824" y="3044768"/>
            <a:ext cx="882098" cy="603364"/>
            <a:chOff x="975283" y="3149672"/>
            <a:chExt cx="882098" cy="60336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299458" y="1857711"/>
            <a:ext cx="189198" cy="2663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667758" y="2023107"/>
            <a:ext cx="189198" cy="26638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111805" y="1772755"/>
            <a:ext cx="882098" cy="603364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623402" y="1256023"/>
            <a:ext cx="882098" cy="603364"/>
            <a:chOff x="975283" y="3149672"/>
            <a:chExt cx="882098" cy="60336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89728" y="5084210"/>
            <a:ext cx="882098" cy="603364"/>
            <a:chOff x="975283" y="3149672"/>
            <a:chExt cx="882098" cy="603364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4882196"/>
            <a:ext cx="189198" cy="26638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5435546"/>
            <a:ext cx="189198" cy="2663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427718" y="4734436"/>
            <a:ext cx="2424201" cy="114283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07215" y="5421194"/>
            <a:ext cx="189198" cy="26638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20008" y="4840142"/>
            <a:ext cx="189198" cy="266380"/>
          </a:xfrm>
          <a:prstGeom prst="rect">
            <a:avLst/>
          </a:prstGeom>
        </p:spPr>
      </p:pic>
      <p:cxnSp>
        <p:nvCxnSpPr>
          <p:cNvPr id="89" name="Straight Arrow Connector 88"/>
          <p:cNvCxnSpPr>
            <a:stCxn id="46" idx="3"/>
            <a:endCxn id="43" idx="1"/>
          </p:cNvCxnSpPr>
          <p:nvPr/>
        </p:nvCxnSpPr>
        <p:spPr>
          <a:xfrm flipV="1">
            <a:off x="1857381" y="3427932"/>
            <a:ext cx="530037" cy="234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14606" y="3264655"/>
            <a:ext cx="481329" cy="52306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stCxn id="37" idx="0"/>
          </p:cNvCxnSpPr>
          <p:nvPr/>
        </p:nvCxnSpPr>
        <p:spPr>
          <a:xfrm flipH="1" flipV="1">
            <a:off x="2845966" y="3643062"/>
            <a:ext cx="94598" cy="3090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1" idx="1"/>
          </p:cNvCxnSpPr>
          <p:nvPr/>
        </p:nvCxnSpPr>
        <p:spPr>
          <a:xfrm flipH="1" flipV="1">
            <a:off x="3107845" y="3486388"/>
            <a:ext cx="406761" cy="39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5993903" y="2047781"/>
            <a:ext cx="416751" cy="419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70" idx="1"/>
          </p:cNvCxnSpPr>
          <p:nvPr/>
        </p:nvCxnSpPr>
        <p:spPr>
          <a:xfrm flipH="1">
            <a:off x="7254874" y="1557705"/>
            <a:ext cx="368528" cy="300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104" idx="1"/>
          </p:cNvCxnSpPr>
          <p:nvPr/>
        </p:nvCxnSpPr>
        <p:spPr>
          <a:xfrm flipH="1" flipV="1">
            <a:off x="7315711" y="2156298"/>
            <a:ext cx="694159" cy="2215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45" idx="1"/>
          </p:cNvCxnSpPr>
          <p:nvPr/>
        </p:nvCxnSpPr>
        <p:spPr>
          <a:xfrm>
            <a:off x="5956922" y="3333000"/>
            <a:ext cx="1213177" cy="180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8" idx="3"/>
          </p:cNvCxnSpPr>
          <p:nvPr/>
        </p:nvCxnSpPr>
        <p:spPr>
          <a:xfrm flipV="1">
            <a:off x="6787303" y="3604741"/>
            <a:ext cx="361264" cy="4012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49" idx="1"/>
          </p:cNvCxnSpPr>
          <p:nvPr/>
        </p:nvCxnSpPr>
        <p:spPr>
          <a:xfrm>
            <a:off x="6069128" y="5321987"/>
            <a:ext cx="920458" cy="12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857380" y="5065384"/>
            <a:ext cx="547280" cy="1037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3084240" y="5040581"/>
            <a:ext cx="335541" cy="1533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7" idx="1"/>
          </p:cNvCxnSpPr>
          <p:nvPr/>
        </p:nvCxnSpPr>
        <p:spPr>
          <a:xfrm flipH="1" flipV="1">
            <a:off x="3204685" y="5487789"/>
            <a:ext cx="202530" cy="665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1857381" y="5467752"/>
            <a:ext cx="418562" cy="133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8009870" y="2244688"/>
            <a:ext cx="189198" cy="266380"/>
          </a:xfrm>
          <a:prstGeom prst="rect">
            <a:avLst/>
          </a:prstGeom>
        </p:spPr>
      </p:pic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ABAFA-ABC8-4E94-A238-939346DDB17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8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113" y="6489700"/>
            <a:ext cx="750887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44208" y="0"/>
            <a:ext cx="26997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 err="1" smtClean="0"/>
              <a:t>Kunnen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we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naar</a:t>
            </a:r>
            <a:r>
              <a:rPr lang="fr-BE" sz="3600" b="1" dirty="0" smtClean="0"/>
              <a:t> de </a:t>
            </a:r>
            <a:r>
              <a:rPr lang="fr-BE" sz="3600" b="1" dirty="0" err="1" smtClean="0"/>
              <a:t>publieke</a:t>
            </a:r>
            <a:r>
              <a:rPr lang="fr-BE" sz="3600" b="1" dirty="0" smtClean="0"/>
              <a:t> cloud?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99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hotography-7318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699792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Geen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landen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gekend</a:t>
            </a:r>
            <a:r>
              <a:rPr lang="fr-BE" sz="3400" b="1" dirty="0" smtClean="0"/>
              <a:t> die </a:t>
            </a:r>
            <a:r>
              <a:rPr lang="fr-BE" sz="3400" b="1" dirty="0" err="1" smtClean="0"/>
              <a:t>massaal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gevoelige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gegevens</a:t>
            </a:r>
            <a:r>
              <a:rPr lang="fr-BE" sz="3400" b="1" dirty="0" smtClean="0"/>
              <a:t> in </a:t>
            </a:r>
            <a:r>
              <a:rPr lang="fr-BE" sz="3400" b="1" dirty="0" err="1" smtClean="0"/>
              <a:t>publieke</a:t>
            </a:r>
            <a:r>
              <a:rPr lang="fr-BE" sz="3400" b="1" dirty="0" smtClean="0"/>
              <a:t> cloud </a:t>
            </a:r>
            <a:r>
              <a:rPr lang="fr-BE" sz="3400" b="1" dirty="0" err="1" smtClean="0"/>
              <a:t>brengen</a:t>
            </a:r>
            <a:endParaRPr lang="en-GB" sz="3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300192" y="0"/>
            <a:ext cx="2843808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Privaat</a:t>
            </a:r>
            <a:r>
              <a:rPr lang="fr-BE" sz="3400" b="1" dirty="0" smtClean="0"/>
              <a:t> </a:t>
            </a:r>
            <a:r>
              <a:rPr lang="fr-BE" sz="3400" b="1" dirty="0" smtClean="0">
                <a:sym typeface="Wingdings" panose="05000000000000000000" pitchFamily="2" charset="2"/>
              </a:rPr>
              <a:t> </a:t>
            </a:r>
            <a:r>
              <a:rPr lang="fr-BE" sz="3400" b="1" dirty="0" err="1" smtClean="0">
                <a:sym typeface="Wingdings" panose="05000000000000000000" pitchFamily="2" charset="2"/>
              </a:rPr>
              <a:t>algemeen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belang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Kost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Confidentia-liteit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Continuiteit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Vendor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lock</a:t>
            </a:r>
            <a:r>
              <a:rPr lang="fr-BE" sz="3400" b="1" dirty="0" smtClean="0">
                <a:sym typeface="Wingdings" panose="05000000000000000000" pitchFamily="2" charset="2"/>
              </a:rPr>
              <a:t>-in 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2182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80728"/>
            <a:ext cx="7036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de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van </a:t>
            </a:r>
            <a:r>
              <a:rPr lang="fr-BE" sz="2800" b="1" dirty="0" err="1" smtClean="0"/>
              <a:t>één</a:t>
            </a:r>
            <a:r>
              <a:rPr lang="fr-BE" sz="2800" b="1" dirty="0" smtClean="0"/>
              <a:t> individu of </a:t>
            </a:r>
          </a:p>
          <a:p>
            <a:r>
              <a:rPr lang="fr-BE" sz="2800" b="1" dirty="0" err="1" smtClean="0"/>
              <a:t>bedrijf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wordt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een</a:t>
            </a:r>
            <a:endParaRPr lang="fr-BE" sz="2800" b="1" dirty="0" smtClean="0"/>
          </a:p>
          <a:p>
            <a:r>
              <a:rPr lang="fr-BE" sz="2800" b="1" dirty="0" err="1" smtClean="0"/>
              <a:t>privaat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belang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geschonden</a:t>
            </a:r>
            <a:endParaRPr lang="fr-BE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6521" y="2792597"/>
            <a:ext cx="53442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 van </a:t>
            </a:r>
            <a:r>
              <a:rPr lang="fr-BE" sz="2800" b="1" dirty="0" err="1" smtClean="0"/>
              <a:t>massaal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veel</a:t>
            </a:r>
            <a:r>
              <a:rPr lang="fr-BE" sz="2800" b="1" dirty="0" smtClean="0"/>
              <a:t> </a:t>
            </a:r>
          </a:p>
          <a:p>
            <a:r>
              <a:rPr lang="fr-BE" sz="2800" b="1" dirty="0" smtClean="0"/>
              <a:t>burgers of </a:t>
            </a:r>
            <a:r>
              <a:rPr lang="fr-BE" sz="2800" b="1" dirty="0" err="1" smtClean="0"/>
              <a:t>bedrijven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</a:t>
            </a:r>
          </a:p>
          <a:p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dan </a:t>
            </a:r>
            <a:r>
              <a:rPr lang="fr-BE" sz="2800" b="1" dirty="0" err="1" smtClean="0"/>
              <a:t>ontstaat</a:t>
            </a:r>
            <a:r>
              <a:rPr lang="fr-BE" sz="2800" b="1" dirty="0" smtClean="0"/>
              <a:t> er </a:t>
            </a:r>
            <a:r>
              <a:rPr lang="fr-BE" sz="2800" b="1" dirty="0" err="1" smtClean="0"/>
              <a:t>een</a:t>
            </a:r>
            <a:r>
              <a:rPr lang="fr-BE" sz="2800" b="1" dirty="0" smtClean="0"/>
              <a:t> </a:t>
            </a:r>
          </a:p>
          <a:p>
            <a:r>
              <a:rPr lang="fr-BE" sz="2800" b="1" dirty="0" err="1" smtClean="0"/>
              <a:t>bedreiging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voor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essentiële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econo</a:t>
            </a:r>
            <a:r>
              <a:rPr lang="fr-BE" sz="2800" b="1" dirty="0" smtClean="0"/>
              <a:t>-</a:t>
            </a:r>
          </a:p>
          <a:p>
            <a:r>
              <a:rPr lang="fr-BE" sz="2800" b="1" dirty="0" err="1" smtClean="0"/>
              <a:t>mische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veiligheidsbelangen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1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 UK: gebruik impact levels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800" dirty="0"/>
              <a:t>Secret en Top Secret </a:t>
            </a:r>
            <a:r>
              <a:rPr lang="fr-BE" sz="2800" dirty="0" err="1"/>
              <a:t>nooit</a:t>
            </a:r>
            <a:r>
              <a:rPr lang="fr-BE" sz="2800" dirty="0"/>
              <a:t> in </a:t>
            </a:r>
            <a:r>
              <a:rPr lang="fr-BE" sz="2800" dirty="0" err="1" smtClean="0"/>
              <a:t>een</a:t>
            </a:r>
            <a:r>
              <a:rPr lang="fr-BE" sz="2800" dirty="0" smtClean="0"/>
              <a:t> </a:t>
            </a:r>
            <a:r>
              <a:rPr lang="fr-BE" sz="2800" dirty="0" err="1" smtClean="0"/>
              <a:t>community</a:t>
            </a:r>
            <a:r>
              <a:rPr lang="fr-BE" sz="2800" dirty="0" smtClean="0"/>
              <a:t> cloud</a:t>
            </a: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>Massale data met impact op burgers (</a:t>
            </a:r>
            <a:r>
              <a:rPr lang="fr-BE" sz="2800" dirty="0" err="1"/>
              <a:t>vb</a:t>
            </a:r>
            <a:r>
              <a:rPr lang="fr-BE" sz="2800" dirty="0"/>
              <a:t> op sociale </a:t>
            </a:r>
            <a:r>
              <a:rPr lang="fr-BE" sz="2800" dirty="0" err="1" smtClean="0"/>
              <a:t>zekerheidsrechten</a:t>
            </a:r>
            <a:r>
              <a:rPr lang="fr-BE" sz="2800" dirty="0"/>
              <a:t>) </a:t>
            </a:r>
            <a:r>
              <a:rPr lang="fr-BE" sz="2800" dirty="0" err="1"/>
              <a:t>enkel</a:t>
            </a:r>
            <a:r>
              <a:rPr lang="fr-BE" sz="2800" dirty="0"/>
              <a:t> in </a:t>
            </a:r>
            <a:r>
              <a:rPr lang="fr-BE" sz="2800" dirty="0" err="1"/>
              <a:t>overheidscloud</a:t>
            </a:r>
            <a:endParaRPr lang="fr-BE" sz="2800" dirty="0"/>
          </a:p>
          <a:p>
            <a:endParaRPr lang="fr-BE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1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8136904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85000" lnSpcReduction="20000"/>
          </a:bodyPr>
          <a:lstStyle/>
          <a:p>
            <a:r>
              <a:rPr lang="nl-BE" dirty="0" smtClean="0"/>
              <a:t>Context</a:t>
            </a:r>
            <a:endParaRPr lang="nl-BE" dirty="0"/>
          </a:p>
          <a:p>
            <a:r>
              <a:rPr lang="nl-BE" dirty="0" smtClean="0"/>
              <a:t>Cloud: wat en soorten</a:t>
            </a:r>
          </a:p>
          <a:p>
            <a:r>
              <a:rPr lang="nl-BE" dirty="0" smtClean="0"/>
              <a:t>Evaluatie 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89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V\Downloads\key-31467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0739">
            <a:off x="5863750" y="4364243"/>
            <a:ext cx="3593009" cy="23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Confidentialiteit</a:t>
            </a:r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89660"/>
            <a:ext cx="8686800" cy="4211548"/>
          </a:xfrm>
        </p:spPr>
        <p:txBody>
          <a:bodyPr>
            <a:noAutofit/>
          </a:bodyPr>
          <a:lstStyle/>
          <a:p>
            <a:r>
              <a:rPr lang="fr-BE" dirty="0" err="1"/>
              <a:t>Ongeveer</a:t>
            </a:r>
            <a:r>
              <a:rPr lang="fr-BE" dirty="0"/>
              <a:t> </a:t>
            </a:r>
            <a:r>
              <a:rPr lang="fr-BE" dirty="0" err="1"/>
              <a:t>elke</a:t>
            </a:r>
            <a:r>
              <a:rPr lang="fr-BE" dirty="0"/>
              <a:t> </a:t>
            </a:r>
            <a:r>
              <a:rPr lang="fr-BE" dirty="0" err="1"/>
              <a:t>staat</a:t>
            </a:r>
            <a:r>
              <a:rPr lang="fr-BE" dirty="0"/>
              <a:t> </a:t>
            </a:r>
            <a:r>
              <a:rPr lang="fr-BE" dirty="0" err="1"/>
              <a:t>heeft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van ‘</a:t>
            </a:r>
            <a:r>
              <a:rPr lang="fr-BE" dirty="0" err="1" smtClean="0"/>
              <a:t>patriot</a:t>
            </a:r>
            <a:r>
              <a:rPr lang="fr-BE" dirty="0" smtClean="0"/>
              <a:t> </a:t>
            </a:r>
            <a:r>
              <a:rPr lang="fr-BE" dirty="0" err="1" smtClean="0"/>
              <a:t>act</a:t>
            </a:r>
            <a:r>
              <a:rPr lang="fr-BE" dirty="0" smtClean="0"/>
              <a:t>’</a:t>
            </a:r>
          </a:p>
          <a:p>
            <a:endParaRPr lang="fr-BE" sz="2400" dirty="0"/>
          </a:p>
          <a:p>
            <a:r>
              <a:rPr lang="fr-BE" dirty="0" err="1"/>
              <a:t>MLAT’s</a:t>
            </a:r>
            <a:r>
              <a:rPr lang="fr-BE" dirty="0"/>
              <a:t>: </a:t>
            </a:r>
            <a:r>
              <a:rPr lang="en-US" dirty="0"/>
              <a:t>Mutual Legal Assistance Treaty </a:t>
            </a:r>
            <a:endParaRPr lang="en-US" dirty="0" smtClean="0"/>
          </a:p>
          <a:p>
            <a:endParaRPr lang="fr-BE" sz="2400" dirty="0"/>
          </a:p>
          <a:p>
            <a:r>
              <a:rPr lang="fr-BE" dirty="0" err="1"/>
              <a:t>Evolueert</a:t>
            </a:r>
            <a:r>
              <a:rPr lang="fr-BE" dirty="0"/>
              <a:t> </a:t>
            </a:r>
            <a:r>
              <a:rPr lang="fr-BE" dirty="0" err="1"/>
              <a:t>steeds</a:t>
            </a:r>
            <a:r>
              <a:rPr lang="fr-BE" dirty="0"/>
              <a:t>: US </a:t>
            </a:r>
            <a:r>
              <a:rPr lang="fr-BE" dirty="0" err="1"/>
              <a:t>hoog</a:t>
            </a:r>
            <a:r>
              <a:rPr lang="fr-BE" dirty="0"/>
              <a:t> </a:t>
            </a:r>
            <a:r>
              <a:rPr lang="fr-BE" dirty="0" err="1"/>
              <a:t>gerechtshof</a:t>
            </a:r>
            <a:r>
              <a:rPr lang="fr-BE" dirty="0"/>
              <a:t> </a:t>
            </a:r>
            <a:r>
              <a:rPr lang="fr-BE" dirty="0" err="1"/>
              <a:t>stelt</a:t>
            </a:r>
            <a:r>
              <a:rPr lang="fr-BE" dirty="0"/>
              <a:t> </a:t>
            </a:r>
            <a:r>
              <a:rPr lang="fr-BE" dirty="0" err="1" smtClean="0"/>
              <a:t>huiszoekingsbevel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/>
              <a:t>dat</a:t>
            </a:r>
            <a:r>
              <a:rPr lang="fr-BE" dirty="0"/>
              <a:t> </a:t>
            </a:r>
            <a:r>
              <a:rPr lang="fr-BE" dirty="0" err="1"/>
              <a:t>geldig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in </a:t>
            </a:r>
            <a:r>
              <a:rPr lang="fr-BE" dirty="0" err="1"/>
              <a:t>alle</a:t>
            </a:r>
            <a:r>
              <a:rPr lang="fr-BE" dirty="0"/>
              <a:t> </a:t>
            </a:r>
            <a:r>
              <a:rPr lang="fr-BE" dirty="0" err="1"/>
              <a:t>rechtsgebieden</a:t>
            </a:r>
            <a:r>
              <a:rPr lang="fr-BE" dirty="0"/>
              <a:t> in US (</a:t>
            </a:r>
            <a:r>
              <a:rPr lang="fr-BE" dirty="0" err="1"/>
              <a:t>april</a:t>
            </a:r>
            <a:r>
              <a:rPr lang="fr-BE" dirty="0"/>
              <a:t> 2016</a:t>
            </a:r>
            <a:r>
              <a:rPr lang="fr-BE" dirty="0" smtClean="0"/>
              <a:t>)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Confidentialiteit</a:t>
            </a:r>
            <a:r>
              <a:rPr lang="fr-BE" sz="3400" dirty="0" smtClean="0"/>
              <a:t>: </a:t>
            </a:r>
            <a:r>
              <a:rPr lang="fr-BE" sz="3400" dirty="0" err="1" smtClean="0"/>
              <a:t>encryptie</a:t>
            </a:r>
            <a:r>
              <a:rPr lang="fr-BE" sz="3400" dirty="0" smtClean="0"/>
              <a:t> </a:t>
            </a:r>
            <a:r>
              <a:rPr lang="fr-BE" sz="3400" dirty="0" err="1" smtClean="0"/>
              <a:t>als</a:t>
            </a:r>
            <a:r>
              <a:rPr lang="fr-BE" sz="3400" dirty="0" smtClean="0"/>
              <a:t> </a:t>
            </a:r>
            <a:r>
              <a:rPr lang="fr-BE" sz="3400" dirty="0" err="1" smtClean="0"/>
              <a:t>oplossing</a:t>
            </a:r>
            <a:r>
              <a:rPr lang="fr-BE" sz="3400" dirty="0" smtClean="0"/>
              <a:t> ?</a:t>
            </a:r>
            <a:endParaRPr lang="fr-BE" sz="3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Homomorfe</a:t>
            </a:r>
            <a:r>
              <a:rPr lang="fr-BE" dirty="0" smtClean="0"/>
              <a:t>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onvoldoende</a:t>
            </a:r>
            <a:r>
              <a:rPr lang="fr-BE" dirty="0" smtClean="0"/>
              <a:t> performant</a:t>
            </a:r>
          </a:p>
          <a:p>
            <a:r>
              <a:rPr lang="fr-BE" dirty="0" err="1" smtClean="0"/>
              <a:t>Algoritmen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in 10 – 15 </a:t>
            </a:r>
            <a:r>
              <a:rPr lang="fr-BE" dirty="0" err="1" smtClean="0"/>
              <a:t>jaar</a:t>
            </a:r>
            <a:r>
              <a:rPr lang="fr-BE" dirty="0" smtClean="0"/>
              <a:t>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(MD-5 </a:t>
            </a:r>
            <a:r>
              <a:rPr lang="fr-BE" dirty="0" err="1" smtClean="0"/>
              <a:t>ontworpen</a:t>
            </a:r>
            <a:r>
              <a:rPr lang="fr-BE" dirty="0" smtClean="0"/>
              <a:t> 1991, </a:t>
            </a:r>
            <a:r>
              <a:rPr lang="fr-BE" dirty="0" err="1" smtClean="0"/>
              <a:t>zwaktes</a:t>
            </a:r>
            <a:r>
              <a:rPr lang="fr-BE" dirty="0" smtClean="0"/>
              <a:t> in 1996,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2010)</a:t>
            </a:r>
          </a:p>
          <a:p>
            <a:r>
              <a:rPr lang="fr-BE" dirty="0" smtClean="0"/>
              <a:t>Quantum </a:t>
            </a:r>
            <a:r>
              <a:rPr lang="fr-BE" dirty="0" err="1" smtClean="0"/>
              <a:t>computing</a:t>
            </a:r>
            <a:r>
              <a:rPr lang="fr-BE" dirty="0" smtClean="0"/>
              <a:t> 15 à 30 </a:t>
            </a:r>
            <a:r>
              <a:rPr lang="fr-BE" dirty="0" err="1" smtClean="0"/>
              <a:t>jaar</a:t>
            </a:r>
            <a:r>
              <a:rPr lang="fr-BE" dirty="0" smtClean="0"/>
              <a:t> ? RSA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kwetsbaar</a:t>
            </a:r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21</a:t>
            </a:fld>
            <a:endParaRPr lang="nl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2086" flipV="1">
            <a:off x="7034899" y="4405452"/>
            <a:ext cx="1302549" cy="233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JV\RootJV\4 1 presentatie defensie gcloud\fotos\knot-1242654 bewerk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220072" y="0"/>
            <a:ext cx="2915816" cy="68580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3600" dirty="0" err="1" smtClean="0">
                <a:solidFill>
                  <a:schemeClr val="bg1"/>
                </a:solidFill>
              </a:rPr>
              <a:t>Continuiteit</a:t>
            </a:r>
            <a:endParaRPr lang="fr-BE" sz="3600" dirty="0" smtClean="0">
              <a:solidFill>
                <a:schemeClr val="bg1"/>
              </a:solidFill>
            </a:endParaRPr>
          </a:p>
          <a:p>
            <a:pPr algn="ctr"/>
            <a:endParaRPr lang="fr-BE" dirty="0" smtClean="0"/>
          </a:p>
          <a:p>
            <a:pPr algn="ctr"/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Overnames</a:t>
            </a:r>
            <a:r>
              <a:rPr lang="fr-BE" sz="2400" dirty="0" smtClean="0">
                <a:solidFill>
                  <a:schemeClr val="bg1"/>
                </a:solidFill>
              </a:rPr>
              <a:t> en </a:t>
            </a:r>
            <a:r>
              <a:rPr lang="fr-BE" sz="2400" dirty="0" err="1" smtClean="0">
                <a:solidFill>
                  <a:schemeClr val="bg1"/>
                </a:solidFill>
              </a:rPr>
              <a:t>fusies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fr-BE" sz="2400" dirty="0" err="1" smtClean="0">
                <a:solidFill>
                  <a:schemeClr val="bg1"/>
                </a:solidFill>
              </a:rPr>
              <a:t>Appfog</a:t>
            </a:r>
            <a:r>
              <a:rPr lang="fr-BE" sz="2400" dirty="0" smtClean="0">
                <a:solidFill>
                  <a:schemeClr val="bg1"/>
                </a:solidFill>
              </a:rPr>
              <a:t>)</a:t>
            </a:r>
          </a:p>
          <a:p>
            <a:endParaRPr lang="fr-BE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Faillissement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en-GB" sz="2400" dirty="0" err="1" smtClean="0">
                <a:solidFill>
                  <a:schemeClr val="bg1"/>
                </a:solidFill>
              </a:rPr>
              <a:t>Nirvanix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19"/>
            <a:ext cx="9144000" cy="6869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44624"/>
            <a:ext cx="3600400" cy="792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dirty="0" err="1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Vendor</a:t>
            </a:r>
            <a:r>
              <a:rPr lang="fr-BE" sz="4400" dirty="0" smtClean="0"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Lock-In</a:t>
            </a:r>
            <a:endParaRPr lang="en-GB" sz="440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88747"/>
            <a:ext cx="9144000" cy="1700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Zéér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moeilijk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onderhandelen</a:t>
            </a:r>
            <a:endParaRPr lang="fr-BE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Onmiddellijke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stopzetting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diensten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5013176"/>
            <a:ext cx="2376264" cy="133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Concluderende vaststellingen</a:t>
            </a:r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fr-BE" dirty="0" err="1"/>
              <a:t>Zuivere</a:t>
            </a:r>
            <a:r>
              <a:rPr lang="fr-BE" dirty="0"/>
              <a:t> public cloud niet </a:t>
            </a:r>
            <a:r>
              <a:rPr lang="fr-BE" dirty="0" err="1"/>
              <a:t>geschikt</a:t>
            </a:r>
            <a:endParaRPr lang="fr-BE" dirty="0"/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Secure </a:t>
            </a:r>
            <a:r>
              <a:rPr lang="fr-BE" dirty="0" err="1"/>
              <a:t>private</a:t>
            </a:r>
            <a:r>
              <a:rPr lang="fr-BE" dirty="0"/>
              <a:t> cloud </a:t>
            </a:r>
            <a:r>
              <a:rPr lang="fr-BE" dirty="0" smtClean="0"/>
              <a:t>on-</a:t>
            </a:r>
            <a:r>
              <a:rPr lang="fr-BE" dirty="0" err="1" smtClean="0"/>
              <a:t>premise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/>
              <a:t>secret en top secret</a:t>
            </a:r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Hybride (mix van </a:t>
            </a:r>
            <a:r>
              <a:rPr lang="fr-BE" dirty="0" err="1" smtClean="0"/>
              <a:t>community</a:t>
            </a:r>
            <a:r>
              <a:rPr lang="fr-BE" dirty="0" smtClean="0"/>
              <a:t> on-</a:t>
            </a:r>
            <a:r>
              <a:rPr lang="fr-BE" dirty="0" err="1" smtClean="0"/>
              <a:t>premise</a:t>
            </a:r>
            <a:r>
              <a:rPr lang="fr-BE" dirty="0" smtClean="0"/>
              <a:t> en </a:t>
            </a:r>
            <a:r>
              <a:rPr lang="fr-BE" dirty="0"/>
              <a:t>public) cloud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niveaus</a:t>
            </a:r>
            <a:r>
              <a:rPr lang="fr-BE" dirty="0" smtClean="0"/>
              <a:t> =&gt; </a:t>
            </a:r>
            <a:endParaRPr lang="en-GB" dirty="0"/>
          </a:p>
          <a:p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13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Plateforme ICT publique </a:t>
            </a:r>
            <a:r>
              <a:rPr lang="fr-FR" b="1" dirty="0"/>
              <a:t>commune</a:t>
            </a:r>
          </a:p>
          <a:p>
            <a:pPr lvl="1"/>
            <a:r>
              <a:rPr lang="fr-FR" dirty="0" smtClean="0"/>
              <a:t>cible </a:t>
            </a:r>
            <a:r>
              <a:rPr lang="fr-FR" dirty="0"/>
              <a:t>actuelle : État fédéral (SPF, SPP, IPSS, OIP)</a:t>
            </a:r>
          </a:p>
          <a:p>
            <a:pPr lvl="1"/>
            <a:r>
              <a:rPr lang="fr-FR" dirty="0" smtClean="0"/>
              <a:t>extensible </a:t>
            </a:r>
            <a:r>
              <a:rPr lang="fr-FR" dirty="0"/>
              <a:t>à d’autres autorités intéressées</a:t>
            </a:r>
          </a:p>
          <a:p>
            <a:r>
              <a:rPr lang="fr-FR" dirty="0"/>
              <a:t>Modèle de </a:t>
            </a:r>
            <a:r>
              <a:rPr lang="fr-FR" b="1" dirty="0"/>
              <a:t>cloud communautaire hybride</a:t>
            </a:r>
            <a:endParaRPr lang="fr-FR" dirty="0"/>
          </a:p>
          <a:p>
            <a:pPr lvl="1"/>
            <a:r>
              <a:rPr lang="fr-FR" dirty="0" smtClean="0"/>
              <a:t>appel </a:t>
            </a:r>
            <a:r>
              <a:rPr lang="fr-FR" dirty="0"/>
              <a:t>au cloud public si possible</a:t>
            </a:r>
          </a:p>
          <a:p>
            <a:pPr lvl="1"/>
            <a:r>
              <a:rPr lang="fr-FR" dirty="0" smtClean="0"/>
              <a:t>cloud </a:t>
            </a:r>
            <a:r>
              <a:rPr lang="fr-FR" dirty="0"/>
              <a:t>communautaire privé depuis les data </a:t>
            </a:r>
            <a:r>
              <a:rPr lang="fr-FR" dirty="0" err="1"/>
              <a:t>centers</a:t>
            </a:r>
            <a:r>
              <a:rPr lang="fr-FR" dirty="0"/>
              <a:t> géré par l’État</a:t>
            </a:r>
          </a:p>
          <a:p>
            <a:pPr lvl="1"/>
            <a:r>
              <a:rPr lang="fr-FR" dirty="0" smtClean="0"/>
              <a:t>exécution </a:t>
            </a:r>
            <a:r>
              <a:rPr lang="fr-FR" dirty="0"/>
              <a:t>opérationnelle avec un large recours au secteur privé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fr-FR" smtClean="0"/>
              <a:pPr>
                <a:defRPr/>
              </a:pPr>
              <a:t>25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8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Principes de base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BE" smtClean="0"/>
              <a:pPr/>
              <a:t>26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Synergie maximale lorsque c’est possible et lorsque cela génère des gains d’efficacité et/ou des économies tout en maintenant ou en améliorant la qualité du service au client</a:t>
            </a:r>
          </a:p>
          <a:p>
            <a:r>
              <a:rPr lang="fr-BE" dirty="0"/>
              <a:t>Dans les domaines de synergie, pas d’offre multiple au sein de l’État fédéral et attribution à celui qui est le plus à même de proposer une forme de service commune</a:t>
            </a:r>
          </a:p>
          <a:p>
            <a:r>
              <a:rPr lang="fr-BE" dirty="0"/>
              <a:t>Synergie basée sur l’orientation résultat, le sens des responsabilités et la </a:t>
            </a:r>
            <a:r>
              <a:rPr lang="fr-BE" dirty="0" smtClean="0"/>
              <a:t>confiance</a:t>
            </a:r>
          </a:p>
          <a:p>
            <a:r>
              <a:rPr lang="nl-BE" dirty="0" smtClean="0"/>
              <a:t>Principe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51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" y="836712"/>
            <a:ext cx="91394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27</a:t>
            </a:fld>
            <a:endParaRPr lang="nl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19672" y="1268760"/>
            <a:ext cx="5904656" cy="4818792"/>
            <a:chOff x="1619672" y="1268760"/>
            <a:chExt cx="5904656" cy="481879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876256" y="2276872"/>
              <a:ext cx="648072" cy="3600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372200" y="4869160"/>
              <a:ext cx="656456" cy="86409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99314" y="5003532"/>
              <a:ext cx="196593" cy="65771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19672" y="4581128"/>
              <a:ext cx="864096" cy="42240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051720" y="4869160"/>
              <a:ext cx="792088" cy="1218392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099314" y="1445908"/>
              <a:ext cx="393186" cy="6149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1646" y="2149422"/>
              <a:ext cx="608106" cy="70351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084168" y="1268760"/>
              <a:ext cx="432048" cy="57606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91396" y="2404482"/>
            <a:ext cx="1921395" cy="3602911"/>
            <a:chOff x="7827591" y="2420888"/>
            <a:chExt cx="1294096" cy="3026847"/>
          </a:xfrm>
        </p:grpSpPr>
        <p:grpSp>
          <p:nvGrpSpPr>
            <p:cNvPr id="18" name="Group 17"/>
            <p:cNvGrpSpPr/>
            <p:nvPr/>
          </p:nvGrpSpPr>
          <p:grpSpPr>
            <a:xfrm>
              <a:off x="7827591" y="2420888"/>
              <a:ext cx="1232736" cy="816901"/>
              <a:chOff x="621511" y="2708919"/>
              <a:chExt cx="2081423" cy="137930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1511" y="3289319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Collaboration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0" name="Picture 4" descr="https://livebinders.files.wordpress.com/2010/10/collaboration_2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928" y="2708919"/>
                <a:ext cx="1306469" cy="979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865718" y="3197376"/>
              <a:ext cx="1232736" cy="734845"/>
              <a:chOff x="4120938" y="2856064"/>
              <a:chExt cx="2081423" cy="124075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20938" y="3297916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Efficacité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3" name="Picture 8" descr="http://www.thinkautomation.com/Sitefinity/WebsiteTemplates/Think/App_Themes/images/auto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8415" y="2856064"/>
                <a:ext cx="1306469" cy="738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888951" y="4740597"/>
              <a:ext cx="1232736" cy="707138"/>
              <a:chOff x="621511" y="5421585"/>
              <a:chExt cx="2081423" cy="119397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21511" y="5816655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Qualité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6" name="Picture 10" descr="http://www.dcregionrealestate.com/wp-content/uploads/2014/03/top_quality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198" y="5421585"/>
                <a:ext cx="964049" cy="682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7868870" y="3974715"/>
              <a:ext cx="1232736" cy="765882"/>
              <a:chOff x="4466625" y="5334255"/>
              <a:chExt cx="2081423" cy="129315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466625" y="5828512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Coût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â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9" name="Picture 6" descr="http://www.addit.pl/new/images/stories/cost%20reduction%20projects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102" y="5334255"/>
                <a:ext cx="1295827" cy="86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993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28</a:t>
            </a:fld>
            <a:endParaRPr lang="nl-BE" dirty="0"/>
          </a:p>
        </p:txBody>
      </p:sp>
      <p:pic>
        <p:nvPicPr>
          <p:cNvPr id="1026" name="Picture 2" descr="C:\Users\JV\Downloads\drink-20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" y="2252529"/>
            <a:ext cx="2010011" cy="15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57" y="1089029"/>
            <a:ext cx="2442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/>
              <a:t>Un programme comprenant des </a:t>
            </a:r>
            <a:r>
              <a:rPr lang="fr-BE" sz="2200" b="1" dirty="0"/>
              <a:t>projets de synergie</a:t>
            </a:r>
          </a:p>
        </p:txBody>
      </p:sp>
      <p:pic>
        <p:nvPicPr>
          <p:cNvPr id="1027" name="Picture 3" descr="C:\Users\JV\Downloads\monitor-862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26" y="2252530"/>
            <a:ext cx="2253687" cy="14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2126" y="1089029"/>
            <a:ext cx="2457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200" dirty="0"/>
              <a:t>Synergie pour des</a:t>
            </a:r>
            <a:r>
              <a:rPr lang="fr-BE" sz="2200" b="1" dirty="0"/>
              <a:t> services existants et nouveaux</a:t>
            </a:r>
            <a:endParaRPr lang="fr-BE" sz="2200" dirty="0"/>
          </a:p>
        </p:txBody>
      </p:sp>
      <p:sp>
        <p:nvSpPr>
          <p:cNvPr id="8" name="Rectangle 7"/>
          <p:cNvSpPr/>
          <p:nvPr/>
        </p:nvSpPr>
        <p:spPr>
          <a:xfrm>
            <a:off x="6340767" y="1406378"/>
            <a:ext cx="2156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Pour</a:t>
            </a:r>
            <a:r>
              <a:rPr lang="fr-BE" sz="2200" dirty="0"/>
              <a:t> les services </a:t>
            </a:r>
            <a:endParaRPr lang="fr-BE" sz="2200" dirty="0" smtClean="0"/>
          </a:p>
          <a:p>
            <a:pPr algn="ctr"/>
            <a:r>
              <a:rPr lang="fr-BE" sz="2200" dirty="0" smtClean="0"/>
              <a:t>publics</a:t>
            </a:r>
            <a:endParaRPr lang="fr-BE" sz="2200" dirty="0"/>
          </a:p>
        </p:txBody>
      </p:sp>
      <p:sp>
        <p:nvSpPr>
          <p:cNvPr id="9" name="Rectangle 8"/>
          <p:cNvSpPr/>
          <p:nvPr/>
        </p:nvSpPr>
        <p:spPr>
          <a:xfrm>
            <a:off x="584370" y="4274562"/>
            <a:ext cx="3423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Géré par </a:t>
            </a:r>
            <a:r>
              <a:rPr lang="fr-BE" sz="2200" dirty="0"/>
              <a:t>les services publics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636" y="4274562"/>
            <a:ext cx="4469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dirty="0"/>
              <a:t>En collaboration avec le </a:t>
            </a:r>
            <a:r>
              <a:rPr lang="fr-BE" sz="2200" b="1" dirty="0"/>
              <a:t>secteur privé</a:t>
            </a:r>
            <a:endParaRPr lang="fr-BE" sz="2200" dirty="0"/>
          </a:p>
        </p:txBody>
      </p:sp>
      <p:pic>
        <p:nvPicPr>
          <p:cNvPr id="1028" name="Picture 4" descr="C:\Users\JV\Downloads\belgium-436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63883"/>
            <a:ext cx="2237191" cy="14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V\Downloads\belgium-9904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0" y="4932056"/>
            <a:ext cx="109805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V\Downloads\globalisation-10145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5013176"/>
            <a:ext cx="4211960" cy="13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75656" y="1484313"/>
            <a:ext cx="6192688" cy="4897015"/>
            <a:chOff x="1475656" y="1484313"/>
            <a:chExt cx="6192688" cy="4897015"/>
          </a:xfrm>
        </p:grpSpPr>
        <p:sp>
          <p:nvSpPr>
            <p:cNvPr id="36" name="Oval 35"/>
            <p:cNvSpPr/>
            <p:nvPr/>
          </p:nvSpPr>
          <p:spPr>
            <a:xfrm>
              <a:off x="1475656" y="1484313"/>
              <a:ext cx="6192688" cy="4897015"/>
            </a:xfrm>
            <a:prstGeom prst="ellipse">
              <a:avLst/>
            </a:prstGeom>
            <a:noFill/>
            <a:ln w="5080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88909" y="3256722"/>
              <a:ext cx="2363211" cy="830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nl-BE" sz="4800" b="1">
                  <a:solidFill>
                    <a:schemeClr val="tx2"/>
                  </a:solidFill>
                </a:rPr>
                <a:t>Synergie</a:t>
              </a:r>
              <a:endParaRPr lang="nl-BE" sz="4800"/>
            </a:p>
          </p:txBody>
        </p:sp>
      </p:grp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G-Cloud-’producten’ 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29</a:t>
            </a:fld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3055440" y="1009861"/>
            <a:ext cx="3033120" cy="1267011"/>
            <a:chOff x="3055440" y="1009861"/>
            <a:chExt cx="3033120" cy="1267011"/>
          </a:xfrm>
        </p:grpSpPr>
        <p:sp>
          <p:nvSpPr>
            <p:cNvPr id="24" name="Oval 23"/>
            <p:cNvSpPr/>
            <p:nvPr/>
          </p:nvSpPr>
          <p:spPr>
            <a:xfrm>
              <a:off x="3055440" y="1009861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3499630" y="1195410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Procurement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88144" y="2993762"/>
            <a:ext cx="3248352" cy="1356919"/>
            <a:chOff x="5788144" y="2993762"/>
            <a:chExt cx="3248352" cy="1356919"/>
          </a:xfrm>
        </p:grpSpPr>
        <p:sp>
          <p:nvSpPr>
            <p:cNvPr id="27" name="Oval 26"/>
            <p:cNvSpPr/>
            <p:nvPr/>
          </p:nvSpPr>
          <p:spPr>
            <a:xfrm>
              <a:off x="5788144" y="2993762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Oval 4"/>
            <p:cNvSpPr/>
            <p:nvPr/>
          </p:nvSpPr>
          <p:spPr>
            <a:xfrm>
              <a:off x="6263854" y="3192478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Services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504" y="2993762"/>
            <a:ext cx="3033120" cy="1267011"/>
            <a:chOff x="107504" y="2993762"/>
            <a:chExt cx="3033120" cy="1267011"/>
          </a:xfrm>
        </p:grpSpPr>
        <p:sp>
          <p:nvSpPr>
            <p:cNvPr id="30" name="Oval 29"/>
            <p:cNvSpPr/>
            <p:nvPr/>
          </p:nvSpPr>
          <p:spPr>
            <a:xfrm>
              <a:off x="107504" y="2993762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551694" y="3179311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Projecten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47824" y="5373216"/>
            <a:ext cx="3248352" cy="1356919"/>
            <a:chOff x="2947824" y="5373216"/>
            <a:chExt cx="3248352" cy="1356919"/>
          </a:xfrm>
        </p:grpSpPr>
        <p:sp>
          <p:nvSpPr>
            <p:cNvPr id="33" name="Oval 32"/>
            <p:cNvSpPr/>
            <p:nvPr/>
          </p:nvSpPr>
          <p:spPr>
            <a:xfrm>
              <a:off x="2947824" y="5373216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423534" y="5571932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Kennis &amp; Expertise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450" y="1268760"/>
            <a:ext cx="2081423" cy="1379302"/>
            <a:chOff x="621511" y="2708919"/>
            <a:chExt cx="2081423" cy="1379302"/>
          </a:xfrm>
        </p:grpSpPr>
        <p:sp>
          <p:nvSpPr>
            <p:cNvPr id="40" name="Oval 39"/>
            <p:cNvSpPr/>
            <p:nvPr/>
          </p:nvSpPr>
          <p:spPr>
            <a:xfrm>
              <a:off x="621511" y="3289319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Samenwerking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1" name="Picture 4" descr="https://livebinders.files.wordpress.com/2010/10/collaboration_2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928" y="2708919"/>
              <a:ext cx="1306469" cy="97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6149929" y="1394508"/>
            <a:ext cx="2081423" cy="1240754"/>
            <a:chOff x="4120938" y="2856064"/>
            <a:chExt cx="2081423" cy="1240754"/>
          </a:xfrm>
        </p:grpSpPr>
        <p:sp>
          <p:nvSpPr>
            <p:cNvPr id="43" name="Oval 42"/>
            <p:cNvSpPr/>
            <p:nvPr/>
          </p:nvSpPr>
          <p:spPr>
            <a:xfrm>
              <a:off x="4120938" y="3297916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Efficiëntie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4" name="Picture 8" descr="http://www.thinkautomation.com/Sitefinity/WebsiteTemplates/Think/App_Themes/images/auto1.pn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415" y="2856064"/>
              <a:ext cx="1306469" cy="7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6149929" y="4440097"/>
            <a:ext cx="2081423" cy="1193972"/>
            <a:chOff x="621511" y="5421585"/>
            <a:chExt cx="2081423" cy="1193972"/>
          </a:xfrm>
        </p:grpSpPr>
        <p:sp>
          <p:nvSpPr>
            <p:cNvPr id="46" name="Oval 45"/>
            <p:cNvSpPr/>
            <p:nvPr/>
          </p:nvSpPr>
          <p:spPr>
            <a:xfrm>
              <a:off x="621511" y="5816655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Kwaliteit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7" name="Picture 10" descr="http://www.dcregionrealestate.com/wp-content/uploads/2014/03/top_quality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98" y="5421585"/>
              <a:ext cx="964049" cy="68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759450" y="4440097"/>
            <a:ext cx="2081423" cy="1293159"/>
            <a:chOff x="4466625" y="5334255"/>
            <a:chExt cx="2081423" cy="1293159"/>
          </a:xfrm>
        </p:grpSpPr>
        <p:sp>
          <p:nvSpPr>
            <p:cNvPr id="49" name="Oval 48"/>
            <p:cNvSpPr/>
            <p:nvPr/>
          </p:nvSpPr>
          <p:spPr>
            <a:xfrm>
              <a:off x="4466625" y="5828512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Kost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â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50" name="Picture 6" descr="http://www.addit.pl/new/images/stories/cost%20reduction%20projects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102" y="5334255"/>
              <a:ext cx="1295827" cy="86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46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err="1" smtClean="0"/>
              <a:t>Quelques</a:t>
            </a:r>
            <a:r>
              <a:rPr lang="nl-BE" sz="3600" dirty="0" smtClean="0"/>
              <a:t> </a:t>
            </a:r>
            <a:r>
              <a:rPr lang="nl-BE" sz="3600" dirty="0" err="1"/>
              <a:t>tendances</a:t>
            </a:r>
            <a:r>
              <a:rPr lang="nl-BE" sz="3600" dirty="0"/>
              <a:t> </a:t>
            </a:r>
            <a:r>
              <a:rPr lang="nl-BE" sz="3600" dirty="0" err="1"/>
              <a:t>importantes</a:t>
            </a:r>
            <a:r>
              <a:rPr lang="nl-BE" sz="3600" dirty="0"/>
              <a:t> en </a:t>
            </a:r>
            <a:r>
              <a:rPr lang="nl-BE" sz="3600" dirty="0" smtClean="0"/>
              <a:t>ICT</a:t>
            </a:r>
            <a:endParaRPr lang="fr-BE" sz="3600" dirty="0"/>
          </a:p>
        </p:txBody>
      </p:sp>
      <p:sp>
        <p:nvSpPr>
          <p:cNvPr id="4" name="Hexagon 3"/>
          <p:cNvSpPr/>
          <p:nvPr/>
        </p:nvSpPr>
        <p:spPr>
          <a:xfrm>
            <a:off x="1115616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Mobile </a:t>
            </a:r>
            <a:r>
              <a:rPr lang="nl-BE" dirty="0" err="1" smtClean="0"/>
              <a:t>devices</a:t>
            </a:r>
            <a:r>
              <a:rPr lang="nl-BE" dirty="0" smtClean="0"/>
              <a:t> &amp; wearables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2843808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Internet of </a:t>
            </a:r>
            <a:r>
              <a:rPr lang="nl-BE" dirty="0" err="1"/>
              <a:t>things</a:t>
            </a:r>
            <a:r>
              <a:rPr lang="nl-BE" dirty="0"/>
              <a:t> platforms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1115616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Autonomous</a:t>
            </a:r>
            <a:r>
              <a:rPr lang="nl-BE" dirty="0"/>
              <a:t> </a:t>
            </a:r>
            <a:r>
              <a:rPr lang="nl-BE" dirty="0" err="1"/>
              <a:t>agents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things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2843808" y="4725144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Big data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572000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Adaptive</a:t>
            </a:r>
            <a:r>
              <a:rPr lang="nl-BE" dirty="0" smtClean="0"/>
              <a:t> security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4572000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3D </a:t>
            </a:r>
            <a:r>
              <a:rPr lang="nl-BE" dirty="0" err="1" smtClean="0"/>
              <a:t>printing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6300192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6300192" y="1268760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Service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5" name="Hexagon 14"/>
          <p:cNvSpPr/>
          <p:nvPr/>
        </p:nvSpPr>
        <p:spPr>
          <a:xfrm>
            <a:off x="2843808" y="126456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Interconnec-tivity</a:t>
            </a:r>
            <a:endParaRPr lang="fr-BE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508585" y="6536343"/>
            <a:ext cx="311887" cy="216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3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1945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fr-BE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1F1A-F5EF-46B9-BE9F-A1C39E82A4F4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altLang="fr-FR" smtClean="0"/>
              <a:t>Gepaste ICT-architectuur op verschillende lagen (infrastructuur, gegevens, basissoftware, business-toepassingen)</a:t>
            </a:r>
          </a:p>
          <a:p>
            <a:pPr lvl="1"/>
            <a:r>
              <a:rPr lang="nl-BE" altLang="fr-FR" smtClean="0"/>
              <a:t>waarom ?</a:t>
            </a:r>
          </a:p>
          <a:p>
            <a:pPr lvl="2"/>
            <a:r>
              <a:rPr lang="nl-BE" altLang="fr-FR" smtClean="0"/>
              <a:t>kostenbeheersing: slechte design en veel </a:t>
            </a:r>
            <a:br>
              <a:rPr lang="nl-BE" altLang="fr-FR" smtClean="0"/>
            </a:br>
            <a:r>
              <a:rPr lang="nl-BE" altLang="fr-FR" smtClean="0"/>
              <a:t>wijzigingen verhogen kost exponentieel</a:t>
            </a:r>
          </a:p>
          <a:p>
            <a:pPr lvl="2"/>
            <a:r>
              <a:rPr lang="nl-BE" altLang="fr-FR" smtClean="0"/>
              <a:t>time to market</a:t>
            </a:r>
          </a:p>
          <a:p>
            <a:pPr lvl="2"/>
            <a:r>
              <a:rPr lang="nl-BE" altLang="fr-FR" smtClean="0"/>
              <a:t>onderhoudbaarheid</a:t>
            </a:r>
          </a:p>
          <a:p>
            <a:pPr lvl="2"/>
            <a:r>
              <a:rPr lang="nl-BE" altLang="fr-FR" smtClean="0"/>
              <a:t>flexibiliteit</a:t>
            </a:r>
          </a:p>
          <a:p>
            <a:pPr lvl="2"/>
            <a:r>
              <a:rPr lang="nl-BE" altLang="fr-FR" smtClean="0"/>
              <a:t>mobiliteit</a:t>
            </a:r>
          </a:p>
          <a:p>
            <a:pPr lvl="2"/>
            <a:r>
              <a:rPr lang="nl-BE" altLang="fr-FR" smtClean="0"/>
              <a:t>veiligheid</a:t>
            </a:r>
          </a:p>
          <a:p>
            <a:pPr lvl="2"/>
            <a:r>
              <a:rPr lang="nl-BE" altLang="fr-FR" smtClean="0"/>
              <a:t>beschikbaarheid van resources</a:t>
            </a:r>
          </a:p>
          <a:p>
            <a:pPr lvl="1"/>
            <a:r>
              <a:rPr lang="nl-BE" altLang="fr-FR" smtClean="0"/>
              <a:t>kenmerken</a:t>
            </a:r>
          </a:p>
          <a:p>
            <a:pPr lvl="2"/>
            <a:r>
              <a:rPr lang="nl-BE" altLang="fr-FR" smtClean="0"/>
              <a:t>dienstengeörienteerd</a:t>
            </a:r>
          </a:p>
          <a:p>
            <a:pPr lvl="2"/>
            <a:r>
              <a:rPr lang="nl-BE" altLang="fr-FR" smtClean="0"/>
              <a:t>modulair</a:t>
            </a:r>
          </a:p>
          <a:p>
            <a:pPr lvl="2"/>
            <a:r>
              <a:rPr lang="nl-BE" altLang="fr-FR" smtClean="0"/>
              <a:t>interoperabel (gebaseerd op open standaarden of open specificaties)</a:t>
            </a:r>
          </a:p>
          <a:p>
            <a:pPr lvl="2"/>
            <a:r>
              <a:rPr lang="nl-BE" altLang="fr-FR" smtClean="0"/>
              <a:t>uitbreidbaar</a:t>
            </a:r>
          </a:p>
          <a:p>
            <a:pPr lvl="2"/>
            <a:r>
              <a:rPr lang="nl-BE" altLang="fr-FR" smtClean="0"/>
              <a:t>gebaseerd op hergebruik van componenten en gegevens</a:t>
            </a:r>
          </a:p>
          <a:p>
            <a:pPr lvl="1"/>
            <a:endParaRPr lang="nl-BE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7807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nl-BE" altLang="fr-FR" sz="36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18EB-00A6-41F5-9DE7-A10FA8304E5F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Gepaste </a:t>
            </a:r>
            <a:r>
              <a:rPr lang="nl-BE" dirty="0" err="1" smtClean="0"/>
              <a:t>sourcingkeuzes</a:t>
            </a:r>
            <a:endParaRPr lang="nl-BE" dirty="0" smtClean="0"/>
          </a:p>
          <a:p>
            <a:pPr lvl="1"/>
            <a:r>
              <a:rPr lang="nl-BE" dirty="0"/>
              <a:t>w</a:t>
            </a:r>
            <a:r>
              <a:rPr lang="nl-BE" dirty="0" smtClean="0"/>
              <a:t>aarvoor wordt beroep gedaan op</a:t>
            </a:r>
          </a:p>
          <a:p>
            <a:pPr lvl="2"/>
            <a:r>
              <a:rPr lang="nl-BE" dirty="0" err="1" smtClean="0"/>
              <a:t>Infrastructure</a:t>
            </a:r>
            <a:r>
              <a:rPr lang="nl-BE" dirty="0" smtClean="0"/>
              <a:t> as a Service (IaaS)</a:t>
            </a:r>
          </a:p>
          <a:p>
            <a:pPr lvl="2"/>
            <a:r>
              <a:rPr lang="nl-BE" dirty="0" smtClean="0"/>
              <a:t>Platform as a Service (PaaS)</a:t>
            </a:r>
          </a:p>
          <a:p>
            <a:pPr lvl="2"/>
            <a:r>
              <a:rPr lang="nl-BE" dirty="0" smtClean="0"/>
              <a:t>Software as a Service (SaaS)</a:t>
            </a:r>
          </a:p>
          <a:p>
            <a:pPr lvl="1"/>
            <a:r>
              <a:rPr lang="nl-BE" dirty="0" smtClean="0"/>
              <a:t>wat doen we nog zelf ?</a:t>
            </a:r>
          </a:p>
          <a:p>
            <a:pPr lvl="1"/>
            <a:r>
              <a:rPr lang="nl-BE" dirty="0" smtClean="0"/>
              <a:t>grote impact op ICT-afdeling</a:t>
            </a:r>
          </a:p>
          <a:p>
            <a:pPr lvl="2"/>
            <a:r>
              <a:rPr lang="nl-BE" dirty="0" smtClean="0"/>
              <a:t>reductie van</a:t>
            </a:r>
          </a:p>
          <a:p>
            <a:pPr lvl="3"/>
            <a:r>
              <a:rPr lang="nl-BE" dirty="0" smtClean="0"/>
              <a:t>technisch infrastructuur- en platformbeheer</a:t>
            </a:r>
          </a:p>
          <a:p>
            <a:pPr lvl="3"/>
            <a:r>
              <a:rPr lang="nl-BE" dirty="0" smtClean="0"/>
              <a:t>eigen ontwikkeling =&gt; vervangen door standaard</a:t>
            </a:r>
            <a:br>
              <a:rPr lang="nl-BE" dirty="0" smtClean="0"/>
            </a:br>
            <a:r>
              <a:rPr lang="nl-BE" dirty="0" smtClean="0"/>
              <a:t>pakketten en SaaS-oplossingen (geen </a:t>
            </a:r>
            <a:r>
              <a:rPr lang="nl-BE" dirty="0" err="1" smtClean="0"/>
              <a:t>customisatie</a:t>
            </a:r>
            <a:r>
              <a:rPr lang="nl-BE" dirty="0" smtClean="0"/>
              <a:t> !</a:t>
            </a:r>
            <a:br>
              <a:rPr lang="nl-BE" dirty="0" smtClean="0"/>
            </a:br>
            <a:r>
              <a:rPr lang="nl-BE" dirty="0" err="1" smtClean="0"/>
              <a:t>good</a:t>
            </a:r>
            <a:r>
              <a:rPr lang="nl-BE" dirty="0" smtClean="0"/>
              <a:t> is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enough</a:t>
            </a:r>
            <a:r>
              <a:rPr lang="nl-BE" dirty="0" smtClean="0"/>
              <a:t> – enkel relevante modules)</a:t>
            </a:r>
          </a:p>
          <a:p>
            <a:pPr lvl="2"/>
            <a:r>
              <a:rPr lang="nl-BE" dirty="0" smtClean="0"/>
              <a:t>ontwikkeling van</a:t>
            </a:r>
          </a:p>
          <a:p>
            <a:pPr lvl="3"/>
            <a:r>
              <a:rPr lang="nl-BE" dirty="0" smtClean="0"/>
              <a:t>architectuurfunctie</a:t>
            </a:r>
          </a:p>
          <a:p>
            <a:pPr lvl="3"/>
            <a:r>
              <a:rPr lang="nl-BE" dirty="0" err="1" smtClean="0"/>
              <a:t>informatieveiligheids</a:t>
            </a:r>
            <a:r>
              <a:rPr lang="nl-BE" dirty="0" smtClean="0"/>
              <a:t>- en </a:t>
            </a:r>
            <a:r>
              <a:rPr lang="nl-BE" dirty="0" err="1" smtClean="0"/>
              <a:t>compliancefunctie</a:t>
            </a:r>
            <a:endParaRPr lang="nl-BE" dirty="0" smtClean="0"/>
          </a:p>
          <a:p>
            <a:pPr lvl="3"/>
            <a:r>
              <a:rPr lang="nl-BE" dirty="0" smtClean="0"/>
              <a:t>proces- en </a:t>
            </a:r>
            <a:r>
              <a:rPr lang="nl-BE" dirty="0" err="1" smtClean="0"/>
              <a:t>informatie-analyse</a:t>
            </a:r>
            <a:endParaRPr lang="nl-BE" dirty="0" smtClean="0"/>
          </a:p>
          <a:p>
            <a:pPr lvl="3"/>
            <a:r>
              <a:rPr lang="nl-BE" dirty="0"/>
              <a:t>b</a:t>
            </a:r>
            <a:r>
              <a:rPr lang="nl-BE" dirty="0" smtClean="0"/>
              <a:t>usinesskennis</a:t>
            </a:r>
          </a:p>
          <a:p>
            <a:pPr lvl="3"/>
            <a:r>
              <a:rPr lang="nl-BE" dirty="0" smtClean="0"/>
              <a:t>kennis van ICT-markt en haar ontwikkeling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089660"/>
            <a:ext cx="5122912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Création d’un </a:t>
            </a:r>
            <a:r>
              <a:rPr lang="fr-BE" b="1" dirty="0"/>
              <a:t>effet d’échelle </a:t>
            </a:r>
            <a:r>
              <a:rPr lang="fr-BE" dirty="0"/>
              <a:t>: efficience et haute </a:t>
            </a:r>
            <a:r>
              <a:rPr lang="fr-BE" dirty="0" smtClean="0"/>
              <a:t>qualité/disponibilité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Respect </a:t>
            </a:r>
            <a:r>
              <a:rPr lang="fr-BE" dirty="0"/>
              <a:t>de la </a:t>
            </a:r>
            <a:r>
              <a:rPr lang="fr-BE" b="1" dirty="0"/>
              <a:t>confidentialité </a:t>
            </a:r>
            <a:r>
              <a:rPr lang="fr-BE" dirty="0"/>
              <a:t>et </a:t>
            </a:r>
            <a:r>
              <a:rPr lang="fr-BE" b="1" dirty="0"/>
              <a:t>protection des </a:t>
            </a:r>
            <a:r>
              <a:rPr lang="fr-BE" b="1" dirty="0" smtClean="0"/>
              <a:t>données</a:t>
            </a:r>
          </a:p>
          <a:p>
            <a:pPr marL="0" indent="0">
              <a:buNone/>
            </a:pPr>
            <a:endParaRPr lang="fr-BE" b="1" dirty="0"/>
          </a:p>
          <a:p>
            <a:pPr marL="0" indent="0">
              <a:buNone/>
            </a:pPr>
            <a:r>
              <a:rPr lang="fr-BE" dirty="0"/>
              <a:t>Plus grande </a:t>
            </a:r>
            <a:r>
              <a:rPr lang="fr-BE" b="1" dirty="0"/>
              <a:t>concentration sur le business et la  flexibilité </a:t>
            </a:r>
            <a:r>
              <a:rPr lang="fr-BE" dirty="0"/>
              <a:t>pour le réaliser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32</a:t>
            </a:fld>
            <a:endParaRPr lang="nl-BE" dirty="0"/>
          </a:p>
        </p:txBody>
      </p:sp>
      <p:pic>
        <p:nvPicPr>
          <p:cNvPr id="8194" name="Picture 2" descr="C:\Users\JV\Downloads\tipper-417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1674"/>
            <a:ext cx="1560460" cy="20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V\Downloads\castle-979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8" y="3068961"/>
            <a:ext cx="2325214" cy="16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V\Downloads\ball-563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2" y="4712355"/>
            <a:ext cx="2271010" cy="18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33</a:t>
            </a:fld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905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79501"/>
            <a:ext cx="2905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Plus grands poids </a:t>
            </a:r>
            <a:endParaRPr lang="fr-BE" sz="2400" b="1" dirty="0" smtClean="0"/>
          </a:p>
          <a:p>
            <a:pPr algn="ctr"/>
            <a:r>
              <a:rPr lang="fr-BE" sz="2400" dirty="0" smtClean="0"/>
              <a:t>vis-à-vis </a:t>
            </a:r>
            <a:r>
              <a:rPr lang="fr-BE" sz="2400" dirty="0"/>
              <a:t>des fournisseurs</a:t>
            </a:r>
          </a:p>
          <a:p>
            <a:pPr algn="ctr"/>
            <a:endParaRPr lang="en-GB" dirty="0"/>
          </a:p>
        </p:txBody>
      </p:sp>
      <p:pic>
        <p:nvPicPr>
          <p:cNvPr id="9221" name="Picture 5" descr="https://upload.wikimedia.org/wikipedia/commons/1/16/VilloStationAlmost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07" y="3717033"/>
            <a:ext cx="2258821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7" y="1479501"/>
            <a:ext cx="2088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Mutualisation</a:t>
            </a:r>
            <a:r>
              <a:rPr lang="fr-BE" sz="2400" dirty="0"/>
              <a:t> de la connaissance et des ressources</a:t>
            </a:r>
          </a:p>
          <a:p>
            <a:pPr algn="ctr"/>
            <a:endParaRPr lang="en-GB" dirty="0"/>
          </a:p>
        </p:txBody>
      </p:sp>
      <p:pic>
        <p:nvPicPr>
          <p:cNvPr id="9222" name="Picture 6" descr="C:\Users\JV\Downloads\light-bulb-978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6" y="3717032"/>
            <a:ext cx="2566226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9414" y="1495014"/>
            <a:ext cx="2551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/>
              <a:t>Évolution technologique </a:t>
            </a:r>
            <a:r>
              <a:rPr lang="fr-BE" sz="2400" dirty="0"/>
              <a:t>plus rapidement disponible pour tous</a:t>
            </a:r>
          </a:p>
        </p:txBody>
      </p:sp>
    </p:spTree>
    <p:extLst>
      <p:ext uri="{BB962C8B-B14F-4D97-AF65-F5344CB8AC3E}">
        <p14:creationId xmlns:p14="http://schemas.microsoft.com/office/powerpoint/2010/main" val="1147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Opportunités</a:t>
            </a:r>
            <a:r>
              <a:rPr lang="nl-BE" dirty="0"/>
              <a:t> et </a:t>
            </a:r>
            <a:r>
              <a:rPr lang="nl-BE" dirty="0" err="1"/>
              <a:t>défis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34</a:t>
            </a:fld>
            <a:endParaRPr lang="nl-B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222166"/>
              </p:ext>
            </p:extLst>
          </p:nvPr>
        </p:nvGraphicFramePr>
        <p:xfrm>
          <a:off x="570489" y="1190003"/>
          <a:ext cx="82296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1080120" cy="25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7715200" cy="526542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Efficience</a:t>
            </a:r>
          </a:p>
          <a:p>
            <a:r>
              <a:rPr lang="fr-BE" dirty="0"/>
              <a:t>Sécurisation adaptée (risque ↘) </a:t>
            </a:r>
          </a:p>
          <a:p>
            <a:r>
              <a:rPr lang="fr-BE" dirty="0"/>
              <a:t>Collaboration et confiance optimales entre les institutions</a:t>
            </a:r>
          </a:p>
          <a:p>
            <a:r>
              <a:rPr lang="fr-BE" dirty="0"/>
              <a:t>Différenciation de l’offre : pas de </a:t>
            </a:r>
            <a:r>
              <a:rPr lang="fr-BE" dirty="0" smtClean="0"/>
              <a:t>‘one </a:t>
            </a:r>
            <a:r>
              <a:rPr lang="fr-BE" dirty="0"/>
              <a:t>size </a:t>
            </a:r>
            <a:r>
              <a:rPr lang="fr-BE" dirty="0" err="1"/>
              <a:t>fits</a:t>
            </a:r>
            <a:r>
              <a:rPr lang="fr-BE" dirty="0"/>
              <a:t> </a:t>
            </a:r>
            <a:r>
              <a:rPr lang="fr-BE" dirty="0" smtClean="0"/>
              <a:t>all’ </a:t>
            </a:r>
            <a:r>
              <a:rPr lang="fr-BE" dirty="0"/>
              <a:t>mais pas de travail sur mesure non plus </a:t>
            </a:r>
          </a:p>
          <a:p>
            <a:r>
              <a:rPr lang="fr-BE" dirty="0" err="1"/>
              <a:t>Capacity</a:t>
            </a:r>
            <a:r>
              <a:rPr lang="fr-BE" dirty="0"/>
              <a:t> management</a:t>
            </a:r>
          </a:p>
          <a:p>
            <a:r>
              <a:rPr lang="fr-BE" dirty="0"/>
              <a:t>Approche en phases, pas de </a:t>
            </a:r>
            <a:r>
              <a:rPr lang="fr-BE" dirty="0" smtClean="0"/>
              <a:t>‘</a:t>
            </a:r>
            <a:r>
              <a:rPr lang="fr-BE" dirty="0" err="1" smtClean="0"/>
              <a:t>big</a:t>
            </a:r>
            <a:r>
              <a:rPr lang="fr-BE" dirty="0" smtClean="0"/>
              <a:t> bang’</a:t>
            </a:r>
            <a:endParaRPr lang="fr-BE" dirty="0"/>
          </a:p>
          <a:p>
            <a:r>
              <a:rPr lang="fr-BE" dirty="0"/>
              <a:t>Service de qualité : service  / </a:t>
            </a:r>
            <a:r>
              <a:rPr lang="fr-BE" dirty="0" smtClean="0"/>
              <a:t>SLA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Facteurs de succès du G-Cloud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35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42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364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9613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625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5637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8376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80297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88215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Businesstoepassingen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504" y="1124744"/>
            <a:ext cx="9001000" cy="5328592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3776" y="5222620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Harde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3776" y="3986921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Zachte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6115" y="2429094"/>
            <a:ext cx="8284520" cy="15103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 smtClean="0">
                <a:solidFill>
                  <a:schemeClr val="tx1"/>
                </a:solidFill>
              </a:rPr>
              <a:t>Platform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3776" y="1193394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>
                <a:solidFill>
                  <a:schemeClr val="tx1"/>
                </a:solidFill>
              </a:rPr>
              <a:t>Standaardcomponenten en -toepassingen</a:t>
            </a:r>
          </a:p>
        </p:txBody>
      </p:sp>
      <p:sp>
        <p:nvSpPr>
          <p:cNvPr id="26" name="Snip Single Corner Rectangle 25"/>
          <p:cNvSpPr/>
          <p:nvPr/>
        </p:nvSpPr>
        <p:spPr>
          <a:xfrm>
            <a:off x="4105280" y="5787041"/>
            <a:ext cx="1563042" cy="584845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Consolidation datacenter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7" name="Snip Single Corner Rectangle 26"/>
          <p:cNvSpPr/>
          <p:nvPr/>
        </p:nvSpPr>
        <p:spPr>
          <a:xfrm>
            <a:off x="948978" y="5906479"/>
            <a:ext cx="1684987" cy="435664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LAN/WAN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9" name="Snip Single Corner Rectangle 28"/>
          <p:cNvSpPr/>
          <p:nvPr/>
        </p:nvSpPr>
        <p:spPr>
          <a:xfrm>
            <a:off x="948978" y="5351377"/>
            <a:ext cx="1684987" cy="435664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Compute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1" name="Snip Single Corner Rectangle 30"/>
          <p:cNvSpPr/>
          <p:nvPr/>
        </p:nvSpPr>
        <p:spPr>
          <a:xfrm>
            <a:off x="7138496" y="5351377"/>
            <a:ext cx="1684987" cy="435664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Network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2" name="Snip Single Corner Rectangle 31"/>
          <p:cNvSpPr/>
          <p:nvPr/>
        </p:nvSpPr>
        <p:spPr>
          <a:xfrm>
            <a:off x="7133681" y="5875391"/>
            <a:ext cx="1684987" cy="435664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Storage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4" name="Snip Single Corner Rectangle 33"/>
          <p:cNvSpPr/>
          <p:nvPr/>
        </p:nvSpPr>
        <p:spPr>
          <a:xfrm>
            <a:off x="1070386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Database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35" name="Snip Single Corner Rectangle 34"/>
          <p:cNvSpPr/>
          <p:nvPr/>
        </p:nvSpPr>
        <p:spPr>
          <a:xfrm>
            <a:off x="3053681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Middleware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2" name="Snip Single Corner Rectangle 41"/>
          <p:cNvSpPr/>
          <p:nvPr/>
        </p:nvSpPr>
        <p:spPr>
          <a:xfrm>
            <a:off x="5036976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Communication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3" name="Snip Single Corner Rectangle 42"/>
          <p:cNvSpPr/>
          <p:nvPr/>
        </p:nvSpPr>
        <p:spPr>
          <a:xfrm>
            <a:off x="7020272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BIDA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21" name="Snip Single Corner Rectangle 20"/>
          <p:cNvSpPr/>
          <p:nvPr/>
        </p:nvSpPr>
        <p:spPr>
          <a:xfrm>
            <a:off x="1043608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BabelFed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Translation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24" name="Snip Single Corner Rectangle 23"/>
          <p:cNvSpPr/>
          <p:nvPr/>
        </p:nvSpPr>
        <p:spPr>
          <a:xfrm>
            <a:off x="2575241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prstClr val="white"/>
                </a:solidFill>
              </a:rPr>
              <a:t>ITSM</a:t>
            </a:r>
          </a:p>
          <a:p>
            <a:pPr algn="ctr"/>
            <a:r>
              <a:rPr lang="nl-BE" sz="1600" dirty="0">
                <a:solidFill>
                  <a:prstClr val="white"/>
                </a:solidFill>
              </a:rPr>
              <a:t>Service desk</a:t>
            </a:r>
          </a:p>
        </p:txBody>
      </p:sp>
      <p:sp>
        <p:nvSpPr>
          <p:cNvPr id="44" name="Snip Single Corner Rectangle 43"/>
          <p:cNvSpPr/>
          <p:nvPr/>
        </p:nvSpPr>
        <p:spPr>
          <a:xfrm>
            <a:off x="4106874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WCM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Websites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9" name="Snip Single Corner Rectangle 58"/>
          <p:cNvSpPr/>
          <p:nvPr/>
        </p:nvSpPr>
        <p:spPr>
          <a:xfrm>
            <a:off x="5638507" y="1681247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nl-BE" dirty="0" err="1">
                <a:solidFill>
                  <a:prstClr val="white"/>
                </a:solidFill>
              </a:rPr>
              <a:t>BeConnected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2526968" y="4488593"/>
            <a:ext cx="1505336" cy="576645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prstClr val="white"/>
                </a:solidFill>
              </a:rPr>
              <a:t>UCC</a:t>
            </a:r>
          </a:p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VoiP, Mail, ...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4082336" y="4488593"/>
            <a:ext cx="1620567" cy="576645"/>
          </a:xfrm>
          <a:prstGeom prst="snip1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IAP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Firewalls, proxy ...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3" name="Snip Single Corner Rectangle 32"/>
          <p:cNvSpPr/>
          <p:nvPr/>
        </p:nvSpPr>
        <p:spPr>
          <a:xfrm>
            <a:off x="971600" y="4488593"/>
            <a:ext cx="1505336" cy="576645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Backup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5" name="Snip Single Corner Rectangle 44"/>
          <p:cNvSpPr/>
          <p:nvPr/>
        </p:nvSpPr>
        <p:spPr>
          <a:xfrm>
            <a:off x="5752935" y="4488593"/>
            <a:ext cx="1505336" cy="576645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Archiving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6" name="Snip Single Corner Rectangle 45"/>
          <p:cNvSpPr/>
          <p:nvPr/>
        </p:nvSpPr>
        <p:spPr>
          <a:xfrm>
            <a:off x="7308304" y="4488593"/>
            <a:ext cx="1505336" cy="576645"/>
          </a:xfrm>
          <a:prstGeom prst="snip1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ShaD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Directory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8" name="Snip Single Corner Rectangle 47"/>
          <p:cNvSpPr/>
          <p:nvPr/>
        </p:nvSpPr>
        <p:spPr>
          <a:xfrm rot="16200000">
            <a:off x="-2094113" y="3535673"/>
            <a:ext cx="5080101" cy="532843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Architectuur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663" y="-27384"/>
            <a:ext cx="248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G-Cloud-projecten</a:t>
            </a:r>
            <a:endParaRPr lang="nl-BE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35696" y="6597352"/>
            <a:ext cx="5184576" cy="216024"/>
            <a:chOff x="1691680" y="6567735"/>
            <a:chExt cx="5741754" cy="317649"/>
          </a:xfrm>
        </p:grpSpPr>
        <p:sp>
          <p:nvSpPr>
            <p:cNvPr id="53" name="Rectangle 52"/>
            <p:cNvSpPr/>
            <p:nvPr/>
          </p:nvSpPr>
          <p:spPr>
            <a:xfrm>
              <a:off x="1691680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Voorbereiding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3233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Beschikbaar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52305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Bezig</a:t>
              </a:r>
              <a:endParaRPr lang="nl-BE" dirty="0">
                <a:solidFill>
                  <a:prstClr val="white"/>
                </a:solidFill>
              </a:endParaRPr>
            </a:p>
          </p:txBody>
        </p:sp>
      </p:grp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36</a:t>
            </a:fld>
            <a:endParaRPr lang="nl-BE" dirty="0"/>
          </a:p>
        </p:txBody>
      </p:sp>
      <p:sp>
        <p:nvSpPr>
          <p:cNvPr id="49" name="Trapezoid 48"/>
          <p:cNvSpPr/>
          <p:nvPr/>
        </p:nvSpPr>
        <p:spPr>
          <a:xfrm>
            <a:off x="1103015" y="3429000"/>
            <a:ext cx="1407847" cy="442867"/>
          </a:xfrm>
          <a:prstGeom prst="trapezoi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prstClr val="white"/>
                </a:solidFill>
              </a:rPr>
              <a:t>Green</a:t>
            </a:r>
          </a:p>
          <a:p>
            <a:pPr algn="ctr"/>
            <a:r>
              <a:rPr lang="nl-BE" sz="1400" dirty="0">
                <a:solidFill>
                  <a:prstClr val="white"/>
                </a:solidFill>
              </a:rPr>
              <a:t>Open Source</a:t>
            </a:r>
          </a:p>
        </p:txBody>
      </p:sp>
      <p:sp>
        <p:nvSpPr>
          <p:cNvPr id="51" name="Trapezoid 50"/>
          <p:cNvSpPr/>
          <p:nvPr/>
        </p:nvSpPr>
        <p:spPr>
          <a:xfrm>
            <a:off x="2644413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Yellow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Microsoft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2" name="Trapezoid 51"/>
          <p:cNvSpPr/>
          <p:nvPr/>
        </p:nvSpPr>
        <p:spPr>
          <a:xfrm>
            <a:off x="4185811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Blue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IBM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7" name="Trapezoid 56"/>
          <p:cNvSpPr/>
          <p:nvPr/>
        </p:nvSpPr>
        <p:spPr>
          <a:xfrm>
            <a:off x="5727210" y="3429000"/>
            <a:ext cx="1407847" cy="442867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Red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Oracle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8" name="Trapezoid 57"/>
          <p:cNvSpPr/>
          <p:nvPr/>
        </p:nvSpPr>
        <p:spPr>
          <a:xfrm>
            <a:off x="7268609" y="3429000"/>
            <a:ext cx="1407847" cy="442867"/>
          </a:xfrm>
          <a:prstGeom prst="trapezoid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SAS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1" name="Snip Single Corner Rectangle 60"/>
          <p:cNvSpPr/>
          <p:nvPr/>
        </p:nvSpPr>
        <p:spPr>
          <a:xfrm>
            <a:off x="7170139" y="1673943"/>
            <a:ext cx="1572474" cy="625153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prstClr val="white"/>
                </a:solidFill>
              </a:rPr>
              <a:t>Sharepoint</a:t>
            </a:r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Possibilités</a:t>
            </a:r>
            <a:r>
              <a:rPr lang="nl-BE" dirty="0" smtClean="0"/>
              <a:t> </a:t>
            </a:r>
            <a:r>
              <a:rPr lang="nl-BE" dirty="0" err="1" smtClean="0"/>
              <a:t>d'entrer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37</a:t>
            </a:fld>
            <a:endParaRPr lang="nl-B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673" y="980728"/>
            <a:ext cx="7685751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05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8424" y="6535738"/>
            <a:ext cx="481012" cy="215900"/>
          </a:xfrm>
        </p:spPr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38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2530"/>
            <a:ext cx="9095307" cy="64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Compute Types versus Workloads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39</a:t>
            </a:fld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68" y="1088740"/>
            <a:ext cx="8420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3830" y="5222590"/>
            <a:ext cx="7988610" cy="864096"/>
            <a:chOff x="541412" y="5877272"/>
            <a:chExt cx="7988610" cy="86409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Down Arrow 4"/>
            <p:cNvSpPr/>
            <p:nvPr/>
          </p:nvSpPr>
          <p:spPr>
            <a:xfrm rot="10800000">
              <a:off x="2915816" y="5877272"/>
              <a:ext cx="288032" cy="288032"/>
            </a:xfrm>
            <a:prstGeom prst="downArrow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412" y="6218148"/>
              <a:ext cx="7988610" cy="52322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BE" sz="1400" b="1" dirty="0" smtClean="0">
                  <a:solidFill>
                    <a:schemeClr val="tx2"/>
                  </a:solidFill>
                </a:rPr>
                <a:t>Gebruikers hier willen typisch meer controle over de onderste lagen van de technologiestack (servers, netwerkapparatuur, hypervisor, OS, ...)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6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5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513459"/>
            <a:ext cx="7344816" cy="55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4764" y="6090501"/>
            <a:ext cx="4087476" cy="650867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/>
                <a:t>Magere</a:t>
              </a:r>
              <a:r>
                <a:rPr lang="fr-BE" sz="3400" dirty="0"/>
                <a:t> </a:t>
              </a:r>
              <a:r>
                <a:rPr lang="fr-BE" sz="3400" dirty="0" err="1"/>
                <a:t>jaren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45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et le secteur privé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G-Cloud ≠ ICT </a:t>
            </a:r>
            <a:r>
              <a:rPr lang="nl-BE" dirty="0" err="1"/>
              <a:t>insourcing</a:t>
            </a:r>
            <a:endParaRPr lang="nl-BE" dirty="0"/>
          </a:p>
          <a:p>
            <a:endParaRPr lang="fr-BE" dirty="0"/>
          </a:p>
          <a:p>
            <a:r>
              <a:rPr lang="fr-BE" dirty="0"/>
              <a:t>Marchés publics </a:t>
            </a:r>
            <a:br>
              <a:rPr lang="fr-BE" dirty="0"/>
            </a:br>
            <a:r>
              <a:rPr lang="fr-BE" sz="2800" dirty="0"/>
              <a:t>o</a:t>
            </a:r>
            <a:r>
              <a:rPr lang="fr-BE" sz="2800" dirty="0" smtClean="0"/>
              <a:t>util </a:t>
            </a:r>
            <a:r>
              <a:rPr lang="fr-BE" sz="2800" dirty="0"/>
              <a:t>de traduction, </a:t>
            </a:r>
            <a:r>
              <a:rPr lang="fr-BE" sz="2800" dirty="0" err="1"/>
              <a:t>c</a:t>
            </a:r>
            <a:r>
              <a:rPr lang="fr-BE" sz="2800" dirty="0" err="1" smtClean="0"/>
              <a:t>onverged</a:t>
            </a:r>
            <a:r>
              <a:rPr lang="fr-BE" sz="2800" dirty="0" smtClean="0"/>
              <a:t> </a:t>
            </a:r>
            <a:r>
              <a:rPr lang="fr-BE" sz="2800" dirty="0"/>
              <a:t>i</a:t>
            </a:r>
            <a:r>
              <a:rPr lang="fr-BE" sz="2800" dirty="0" smtClean="0"/>
              <a:t>nfrastructure</a:t>
            </a:r>
            <a:r>
              <a:rPr lang="fr-BE" sz="2800" dirty="0"/>
              <a:t>, </a:t>
            </a:r>
            <a:r>
              <a:rPr lang="fr-BE" sz="2800" dirty="0" err="1"/>
              <a:t>u</a:t>
            </a:r>
            <a:r>
              <a:rPr lang="fr-BE" sz="2800" dirty="0" err="1" smtClean="0"/>
              <a:t>nified</a:t>
            </a:r>
            <a:r>
              <a:rPr lang="fr-BE" sz="2800" dirty="0" smtClean="0"/>
              <a:t> </a:t>
            </a:r>
            <a:r>
              <a:rPr lang="fr-BE" sz="2800" dirty="0"/>
              <a:t>c</a:t>
            </a:r>
            <a:r>
              <a:rPr lang="fr-BE" sz="2800" dirty="0" smtClean="0"/>
              <a:t>ommunications</a:t>
            </a:r>
            <a:r>
              <a:rPr lang="fr-BE" sz="2800" dirty="0"/>
              <a:t>, sécurisation de réseau, </a:t>
            </a:r>
            <a:r>
              <a:rPr lang="fr-BE" sz="2800" dirty="0" err="1"/>
              <a:t>storage</a:t>
            </a:r>
            <a:r>
              <a:rPr lang="fr-BE" sz="2800" dirty="0"/>
              <a:t>, back-up...</a:t>
            </a:r>
          </a:p>
          <a:p>
            <a:endParaRPr lang="fr-BE" dirty="0"/>
          </a:p>
          <a:p>
            <a:r>
              <a:rPr lang="fr-BE" dirty="0"/>
              <a:t>Concertation avec le secteur dans le cadre de certaines plateformes spécifiques</a:t>
            </a:r>
            <a:br>
              <a:rPr lang="fr-BE" dirty="0"/>
            </a:br>
            <a:r>
              <a:rPr lang="fr-BE" sz="2800" dirty="0"/>
              <a:t>IBM, Microsoft, Oracle, SAS...</a:t>
            </a:r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40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2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97606" y="227687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3 Colleges (FODs, OISZ, ION)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7606" y="352550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SIT (ICT-managers van FODs, OISZ, ION)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97606" y="4821646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Service </a:t>
            </a:r>
            <a:endParaRPr lang="nl-B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nl-BE" sz="1600" dirty="0" smtClean="0">
                <a:solidFill>
                  <a:schemeClr val="tx1">
                    <a:lumMod val="75000"/>
                  </a:schemeClr>
                </a:solidFill>
              </a:rPr>
              <a:t>owners</a:t>
            </a:r>
            <a:r>
              <a:rPr lang="nl-BE" dirty="0" smtClean="0"/>
              <a:t> </a:t>
            </a:r>
            <a:endParaRPr lang="nl-BE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Organisatie van de G-Cloud</a:t>
            </a:r>
            <a:endParaRPr lang="nl-BE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711995582"/>
              </p:ext>
            </p:extLst>
          </p:nvPr>
        </p:nvGraphicFramePr>
        <p:xfrm>
          <a:off x="1880753" y="961330"/>
          <a:ext cx="68160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482846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41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5962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G-Cloud Strategic Board : strategische aansturing door topambtenaren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G-Cloud Operations &amp; </a:t>
            </a:r>
            <a:r>
              <a:rPr lang="nl-BE" dirty="0" err="1" smtClean="0"/>
              <a:t>Programme</a:t>
            </a:r>
            <a:r>
              <a:rPr lang="nl-BE" dirty="0" smtClean="0"/>
              <a:t> Board:</a:t>
            </a:r>
          </a:p>
          <a:p>
            <a:pPr marL="0" indent="0">
              <a:buNone/>
            </a:pPr>
            <a:r>
              <a:rPr lang="nl-BE" dirty="0" err="1" smtClean="0"/>
              <a:t>CIO’s</a:t>
            </a:r>
            <a:r>
              <a:rPr lang="nl-BE" dirty="0" smtClean="0"/>
              <a:t> voor operationele aansturing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42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28871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hasseurs ardenn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5" y="3917515"/>
            <a:ext cx="2880829" cy="19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Concrete technische projecten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Interinstitutionele samenwerking in specifieke projecten</a:t>
            </a:r>
          </a:p>
          <a:p>
            <a:pPr marL="457200" lvl="1" indent="0">
              <a:buNone/>
            </a:pPr>
            <a:r>
              <a:rPr lang="nl-BE" dirty="0" smtClean="0"/>
              <a:t>Afhankelijk van interesse en engagement van overheidsdiensten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43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3074" name="Picture 2" descr="C:\Users\JV\Downloads\office-87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48165" cy="22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V\Downloads\board-78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26810"/>
            <a:ext cx="3248164" cy="22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Rôle du G-Cloud Strategic Board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smtClean="0"/>
              <a:t>fixe la vision G-Cloud</a:t>
            </a:r>
          </a:p>
          <a:p>
            <a:r>
              <a:rPr lang="nl-BE" smtClean="0"/>
              <a:t>détermine les priorités</a:t>
            </a:r>
          </a:p>
          <a:p>
            <a:r>
              <a:rPr lang="nl-BE" smtClean="0"/>
              <a:t>veille à ce que chaque service G-Cloud soit proposé par un Service Owner disposant des compétences nécessaires</a:t>
            </a:r>
          </a:p>
          <a:p>
            <a:r>
              <a:rPr lang="fr-BE" smtClean="0"/>
              <a:t>suit les services (disponibilité, performance, capacité) (SLA)</a:t>
            </a:r>
          </a:p>
          <a:p>
            <a:r>
              <a:rPr lang="fr-BE" smtClean="0"/>
              <a:t>veille à une méthode d’imputation des coûts adaptée</a:t>
            </a:r>
          </a:p>
          <a:p>
            <a:r>
              <a:rPr lang="fr-BE" smtClean="0"/>
              <a:t>suit le program management (‘projets’)</a:t>
            </a:r>
          </a:p>
          <a:p>
            <a:r>
              <a:rPr lang="fr-BE" smtClean="0"/>
              <a:t>assure la politique générale pour la façon dont les opérations doivent être proposées</a:t>
            </a:r>
          </a:p>
          <a:p>
            <a:r>
              <a:rPr lang="fr-BE" smtClean="0"/>
              <a:t>apporte un input pour la politique ICT du gouvernement</a:t>
            </a:r>
          </a:p>
          <a:p>
            <a:r>
              <a:rPr lang="fr-BE" smtClean="0"/>
              <a:t>exécute la politique ICT et rend compte au gouvernement</a:t>
            </a:r>
          </a:p>
          <a:p>
            <a:r>
              <a:rPr lang="fr-BE" smtClean="0"/>
              <a:t>les membres rendent compte au Collège où ils siègent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BE" smtClean="0"/>
              <a:pPr/>
              <a:t>44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2576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84367" cy="656430"/>
          </a:xfrm>
        </p:spPr>
        <p:txBody>
          <a:bodyPr rIns="0"/>
          <a:lstStyle/>
          <a:p>
            <a:pPr lvl="0" algn="r"/>
            <a:r>
              <a:rPr lang="nl-BE" sz="3000" smtClean="0"/>
              <a:t>Rôle du G-Cloud Operations &amp; Programme Board</a:t>
            </a:r>
            <a:endParaRPr lang="nl-BE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fournit l’input nécessaire au G-Cloud Strategic </a:t>
            </a:r>
            <a:r>
              <a:rPr lang="fr-FR" dirty="0" err="1" smtClean="0"/>
              <a:t>Board</a:t>
            </a:r>
            <a:endParaRPr lang="fr-FR" dirty="0" smtClean="0"/>
          </a:p>
          <a:p>
            <a:r>
              <a:rPr lang="fr-FR" dirty="0" smtClean="0"/>
              <a:t>concrétise les priorités qui y sont fixées dans le respect des SLA</a:t>
            </a:r>
          </a:p>
          <a:p>
            <a:r>
              <a:rPr lang="fr-FR" dirty="0" smtClean="0"/>
              <a:t>émet des propositions d’attribution des services G-Cloud à un ‘service </a:t>
            </a:r>
            <a:r>
              <a:rPr lang="fr-FR" dirty="0" err="1" smtClean="0"/>
              <a:t>owner</a:t>
            </a:r>
            <a:r>
              <a:rPr lang="fr-FR" dirty="0" smtClean="0"/>
              <a:t>’</a:t>
            </a:r>
          </a:p>
          <a:p>
            <a:r>
              <a:rPr lang="fr-FR" dirty="0" smtClean="0"/>
              <a:t>détermine les caractéristiques, l’architecture et la sécurité des services fournis</a:t>
            </a:r>
          </a:p>
          <a:p>
            <a:r>
              <a:rPr lang="fr-FR" dirty="0" smtClean="0"/>
              <a:t>gère le catalogue des services</a:t>
            </a:r>
          </a:p>
          <a:p>
            <a:r>
              <a:rPr lang="fr-FR" dirty="0" smtClean="0"/>
              <a:t>détermine le calendrier des cahiers des charges</a:t>
            </a:r>
          </a:p>
          <a:p>
            <a:r>
              <a:rPr lang="fr-FR" dirty="0" smtClean="0"/>
              <a:t>exécute le program management </a:t>
            </a:r>
          </a:p>
          <a:p>
            <a:r>
              <a:rPr lang="fr-FR" dirty="0" smtClean="0"/>
              <a:t>assure la gestion RH d’encadrement des collaborateurs qui travaillent pour les différents services G-Cloud</a:t>
            </a:r>
          </a:p>
          <a:p>
            <a:r>
              <a:rPr lang="fr-FR" dirty="0" smtClean="0"/>
              <a:t>rend compte aux collègues du SIT (directeurs IT)</a:t>
            </a:r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FR" smtClean="0"/>
              <a:pPr/>
              <a:t>45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445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Gestion</a:t>
            </a:r>
            <a:r>
              <a:rPr lang="nl-BE" dirty="0" smtClean="0"/>
              <a:t> du changement</a:t>
            </a:r>
            <a:endParaRPr lang="fr-BE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121494"/>
            <a:ext cx="6184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46</a:t>
            </a:fld>
            <a:endParaRPr lang="en-GB" dirty="0">
              <a:solidFill>
                <a:srgbClr val="364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- </a:t>
            </a:r>
            <a:r>
              <a:rPr lang="nl-BE" dirty="0" err="1"/>
              <a:t>Aspects</a:t>
            </a:r>
            <a:r>
              <a:rPr lang="nl-BE" dirty="0"/>
              <a:t> financiers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coût d’un service </a:t>
            </a:r>
            <a:r>
              <a:rPr lang="fr-BE" dirty="0" smtClean="0"/>
              <a:t>est</a:t>
            </a:r>
            <a:endParaRPr lang="fr-BE" dirty="0"/>
          </a:p>
          <a:p>
            <a:pPr lvl="1"/>
            <a:r>
              <a:rPr lang="fr-BE" dirty="0"/>
              <a:t>soit à charge de l’institution qui en est </a:t>
            </a:r>
            <a:r>
              <a:rPr lang="fr-BE" dirty="0" smtClean="0"/>
              <a:t>responsable</a:t>
            </a:r>
            <a:endParaRPr lang="fr-BE" dirty="0"/>
          </a:p>
          <a:p>
            <a:pPr lvl="1"/>
            <a:r>
              <a:rPr lang="fr-BE" dirty="0"/>
              <a:t>soit reparti entre les </a:t>
            </a:r>
            <a:r>
              <a:rPr lang="fr-BE" dirty="0" smtClean="0"/>
              <a:t>clients </a:t>
            </a:r>
            <a:r>
              <a:rPr lang="fr-BE" dirty="0"/>
              <a:t>du </a:t>
            </a:r>
            <a:r>
              <a:rPr lang="fr-BE" dirty="0" smtClean="0"/>
              <a:t>service</a:t>
            </a:r>
            <a:endParaRPr lang="fr-BE" dirty="0"/>
          </a:p>
          <a:p>
            <a:r>
              <a:rPr lang="nl-BE" dirty="0"/>
              <a:t>Services G-Cloud </a:t>
            </a:r>
            <a:r>
              <a:rPr lang="nl-BE" dirty="0" err="1"/>
              <a:t>économiques</a:t>
            </a:r>
            <a:r>
              <a:rPr lang="nl-BE" dirty="0"/>
              <a:t> par rapport à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implémentation</a:t>
            </a:r>
            <a:r>
              <a:rPr lang="nl-BE" dirty="0"/>
              <a:t> interne (</a:t>
            </a:r>
            <a:r>
              <a:rPr lang="nl-BE" b="1" dirty="0"/>
              <a:t>TCO</a:t>
            </a:r>
            <a:r>
              <a:rPr lang="nl-BE" dirty="0"/>
              <a:t> - Total </a:t>
            </a:r>
            <a:r>
              <a:rPr lang="nl-BE" dirty="0" err="1"/>
              <a:t>Cost</a:t>
            </a:r>
            <a:r>
              <a:rPr lang="nl-BE" dirty="0"/>
              <a:t> of </a:t>
            </a:r>
            <a:r>
              <a:rPr lang="nl-BE" dirty="0" err="1"/>
              <a:t>Ownership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c</a:t>
            </a:r>
            <a:r>
              <a:rPr lang="nl-BE" dirty="0" err="1" smtClean="0"/>
              <a:t>alcul</a:t>
            </a:r>
            <a:r>
              <a:rPr lang="nl-BE" dirty="0" smtClean="0"/>
              <a:t> </a:t>
            </a:r>
            <a:r>
              <a:rPr lang="nl-BE" dirty="0"/>
              <a:t>du TCO complet </a:t>
            </a:r>
            <a:r>
              <a:rPr lang="nl-BE" dirty="0" err="1"/>
              <a:t>difficile</a:t>
            </a:r>
            <a:r>
              <a:rPr lang="nl-BE" b="1" dirty="0"/>
              <a:t> </a:t>
            </a:r>
          </a:p>
          <a:p>
            <a:r>
              <a:rPr lang="nl-BE" dirty="0"/>
              <a:t>Le plus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fr-BE" dirty="0"/>
              <a:t>‘</a:t>
            </a:r>
            <a:r>
              <a:rPr lang="nl-BE" b="1" dirty="0" err="1" smtClean="0"/>
              <a:t>pay-for-use</a:t>
            </a:r>
            <a:r>
              <a:rPr lang="nl-BE" b="1" dirty="0" smtClean="0"/>
              <a:t>’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78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G-Cloud - Ressources humaines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000" dirty="0"/>
              <a:t>3500 collaborateurs avec un profil IT au sein de l’État fédéral</a:t>
            </a:r>
          </a:p>
          <a:p>
            <a:r>
              <a:rPr lang="fr-FR" sz="3000" dirty="0" err="1"/>
              <a:t>War</a:t>
            </a:r>
            <a:r>
              <a:rPr lang="fr-FR" sz="3000" dirty="0"/>
              <a:t>-for-talent et pyramide des âges inversée</a:t>
            </a:r>
          </a:p>
          <a:p>
            <a:r>
              <a:rPr lang="fr-FR" sz="3000" dirty="0"/>
              <a:t>Organisation à frais partagés</a:t>
            </a:r>
          </a:p>
          <a:p>
            <a:r>
              <a:rPr lang="fr-FR" sz="3000" dirty="0"/>
              <a:t>Impact sur les collaborateurs ICT : shift de travail de routine vers la création des solutions novatrices</a:t>
            </a:r>
          </a:p>
          <a:p>
            <a:r>
              <a:rPr lang="fr-FR" sz="3000" dirty="0"/>
              <a:t>Réalisation des projets en utilisant des </a:t>
            </a:r>
            <a:r>
              <a:rPr lang="fr-FR" sz="3000" dirty="0" smtClean="0"/>
              <a:t>‘Tiger Teams’, </a:t>
            </a:r>
            <a:r>
              <a:rPr lang="fr-FR" sz="3000" dirty="0"/>
              <a:t>des équipes virtuelles contenant des experts des différentes institutions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FR" smtClean="0"/>
              <a:pPr/>
              <a:t>48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- Sécurité et </a:t>
            </a:r>
            <a:r>
              <a:rPr lang="fr-BE" dirty="0" err="1"/>
              <a:t>policies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Eléments cruciaux du G-Cloud</a:t>
            </a:r>
          </a:p>
          <a:p>
            <a:pPr lvl="1"/>
            <a:r>
              <a:rPr lang="fr-BE" dirty="0"/>
              <a:t>mutualisation des services</a:t>
            </a:r>
          </a:p>
          <a:p>
            <a:pPr lvl="1"/>
            <a:r>
              <a:rPr lang="fr-BE" dirty="0"/>
              <a:t>couverture des risques</a:t>
            </a:r>
          </a:p>
          <a:p>
            <a:r>
              <a:rPr lang="fr-BE" dirty="0"/>
              <a:t>Non orienté vers des use cases spécifiques </a:t>
            </a:r>
            <a:br>
              <a:rPr lang="fr-BE" dirty="0"/>
            </a:br>
            <a:r>
              <a:rPr lang="fr-BE" dirty="0"/>
              <a:t>(ex. sûreté de l’État...)</a:t>
            </a:r>
          </a:p>
          <a:p>
            <a:r>
              <a:rPr lang="fr-BE" dirty="0"/>
              <a:t>Security </a:t>
            </a:r>
            <a:r>
              <a:rPr lang="fr-BE" dirty="0" err="1"/>
              <a:t>framework</a:t>
            </a:r>
            <a:r>
              <a:rPr lang="fr-BE" dirty="0"/>
              <a:t> conforme aux standards</a:t>
            </a:r>
          </a:p>
          <a:p>
            <a:r>
              <a:rPr lang="fr-BE" dirty="0"/>
              <a:t>Projet G-Cloud &lt;-&gt; besoins au niveau de la sécurité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71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JV\RootJV\4 1 presentatie defensie gcloud\credit-squeeze-522549 walle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" y="8698"/>
            <a:ext cx="9149314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9512" y="5589241"/>
            <a:ext cx="8856984" cy="115212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 smtClean="0"/>
                <a:t>Hoe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kosten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beheersen</a:t>
              </a:r>
              <a:r>
                <a:rPr lang="fr-BE" sz="3400" dirty="0" smtClean="0"/>
                <a:t> en</a:t>
              </a:r>
            </a:p>
            <a:p>
              <a:pPr algn="ctr"/>
              <a:r>
                <a:rPr lang="fr-BE" sz="3400" dirty="0" err="1" smtClean="0"/>
                <a:t>toch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inspelen</a:t>
              </a:r>
              <a:r>
                <a:rPr lang="fr-BE" sz="3400" dirty="0" smtClean="0"/>
                <a:t> op </a:t>
              </a:r>
              <a:r>
                <a:rPr lang="fr-BE" sz="3400" dirty="0" err="1" smtClean="0"/>
                <a:t>opportuniteiten</a:t>
              </a:r>
              <a:r>
                <a:rPr lang="fr-BE" sz="3400" dirty="0" smtClean="0"/>
                <a:t> ? 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57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V\Downloads\project-363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55" y="2780928"/>
            <a:ext cx="4062833" cy="287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Identification d’un besoin concret d’une institution </a:t>
            </a:r>
            <a:r>
              <a:rPr lang="fr-BE" dirty="0">
                <a:sym typeface="Wingdings" panose="05000000000000000000" pitchFamily="2" charset="2"/>
              </a:rPr>
              <a:t> est-ce une mutualisation possible ?</a:t>
            </a:r>
          </a:p>
          <a:p>
            <a:r>
              <a:rPr lang="fr-BE" dirty="0">
                <a:sym typeface="Wingdings" panose="05000000000000000000" pitchFamily="2" charset="2"/>
              </a:rPr>
              <a:t>Intérêt des CIO ?</a:t>
            </a:r>
          </a:p>
          <a:p>
            <a:r>
              <a:rPr lang="fr-BE" dirty="0">
                <a:sym typeface="Wingdings" panose="05000000000000000000" pitchFamily="2" charset="2"/>
              </a:rPr>
              <a:t>Composition d’un groupe de projet </a:t>
            </a:r>
            <a:br>
              <a:rPr lang="fr-BE" dirty="0">
                <a:sym typeface="Wingdings" panose="05000000000000000000" pitchFamily="2" charset="2"/>
              </a:rPr>
            </a:br>
            <a:r>
              <a:rPr lang="fr-BE" dirty="0">
                <a:sym typeface="Wingdings" panose="05000000000000000000" pitchFamily="2" charset="2"/>
              </a:rPr>
              <a:t>interinstitutionnel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définition du scope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méthodologie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coûts / bénéfices</a:t>
            </a:r>
          </a:p>
          <a:p>
            <a:r>
              <a:rPr lang="fr-BE" dirty="0">
                <a:sym typeface="Wingdings" panose="05000000000000000000" pitchFamily="2" charset="2"/>
              </a:rPr>
              <a:t>Réalisation du projet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devis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développement ‘</a:t>
            </a:r>
            <a:r>
              <a:rPr lang="fr-BE" dirty="0" smtClean="0">
                <a:sym typeface="Wingdings" panose="05000000000000000000" pitchFamily="2" charset="2"/>
              </a:rPr>
              <a:t>in-house’</a:t>
            </a:r>
            <a:endParaRPr lang="fr-BE" dirty="0">
              <a:sym typeface="Wingdings" panose="05000000000000000000" pitchFamily="2" charset="2"/>
            </a:endParaRPr>
          </a:p>
          <a:p>
            <a:pPr lvl="1"/>
            <a:r>
              <a:rPr lang="fr-BE" dirty="0">
                <a:sym typeface="Wingdings" panose="05000000000000000000" pitchFamily="2" charset="2"/>
              </a:rPr>
              <a:t>ou une combinaison des deux</a:t>
            </a:r>
            <a:endParaRPr lang="fr-BE" dirty="0"/>
          </a:p>
          <a:p>
            <a:r>
              <a:rPr lang="fr-BE" dirty="0"/>
              <a:t>! Transition mode projet -&gt; service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Réalisation des projets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Approvisionnement partagé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Collaboration concernant les marchés publics</a:t>
            </a:r>
          </a:p>
          <a:p>
            <a:pPr lvl="1"/>
            <a:r>
              <a:rPr lang="fr-BE" dirty="0"/>
              <a:t>j</a:t>
            </a:r>
            <a:r>
              <a:rPr lang="fr-BE" dirty="0" smtClean="0"/>
              <a:t>uridique </a:t>
            </a:r>
            <a:r>
              <a:rPr lang="fr-BE" dirty="0"/>
              <a:t>: clause de centrale des marchés</a:t>
            </a:r>
          </a:p>
          <a:p>
            <a:pPr lvl="1"/>
            <a:r>
              <a:rPr lang="fr-BE" dirty="0" smtClean="0"/>
              <a:t>savoir-faire </a:t>
            </a:r>
            <a:r>
              <a:rPr lang="fr-BE" dirty="0"/>
              <a:t>: achat ICT spécialisé</a:t>
            </a:r>
          </a:p>
          <a:p>
            <a:pPr lvl="1"/>
            <a:r>
              <a:rPr lang="fr-BE" dirty="0"/>
              <a:t>s</a:t>
            </a:r>
            <a:r>
              <a:rPr lang="fr-BE" dirty="0" smtClean="0"/>
              <a:t>implicité </a:t>
            </a:r>
            <a:r>
              <a:rPr lang="fr-BE" dirty="0"/>
              <a:t>: moins de charge administrative pour le secteur privé et l’État</a:t>
            </a:r>
          </a:p>
          <a:p>
            <a:pPr lvl="1"/>
            <a:r>
              <a:rPr lang="fr-BE" dirty="0"/>
              <a:t>p</a:t>
            </a:r>
            <a:r>
              <a:rPr lang="fr-BE" dirty="0" smtClean="0"/>
              <a:t>ossibilité </a:t>
            </a:r>
            <a:r>
              <a:rPr lang="fr-BE" dirty="0"/>
              <a:t>d’accélérer les achats et d’éviter des doubles procédures de cahiers des charges</a:t>
            </a:r>
          </a:p>
          <a:p>
            <a:pPr lvl="1"/>
            <a:r>
              <a:rPr lang="fr-BE" dirty="0"/>
              <a:t>r</a:t>
            </a:r>
            <a:r>
              <a:rPr lang="fr-BE" dirty="0" smtClean="0"/>
              <a:t>éductions </a:t>
            </a:r>
            <a:r>
              <a:rPr lang="fr-BE" dirty="0"/>
              <a:t>de prix grâce au volume</a:t>
            </a:r>
          </a:p>
          <a:p>
            <a:r>
              <a:rPr lang="fr-BE" dirty="0"/>
              <a:t>Licences logicielles </a:t>
            </a:r>
          </a:p>
          <a:p>
            <a:pPr lvl="1"/>
            <a:r>
              <a:rPr lang="fr-BE" dirty="0"/>
              <a:t>n</a:t>
            </a:r>
            <a:r>
              <a:rPr lang="fr-BE" dirty="0" smtClean="0"/>
              <a:t>égociations </a:t>
            </a:r>
            <a:r>
              <a:rPr lang="fr-BE" dirty="0"/>
              <a:t>avec les fournisseurs</a:t>
            </a:r>
          </a:p>
          <a:p>
            <a:pPr lvl="1"/>
            <a:r>
              <a:rPr lang="fr-BE" dirty="0"/>
              <a:t>é</a:t>
            </a:r>
            <a:r>
              <a:rPr lang="fr-BE" dirty="0" smtClean="0"/>
              <a:t>change </a:t>
            </a:r>
            <a:r>
              <a:rPr lang="fr-BE" dirty="0"/>
              <a:t>des licences inutilisées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51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35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impact: voorbeelden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Gecentraliseerde licentieonderhandelingen met Microsoft: extra kortingen bekomen op O365 licenties ( ~ 0,5M€ jaarlijks voordeel)</a:t>
            </a:r>
          </a:p>
          <a:p>
            <a:endParaRPr lang="nl-BE" dirty="0" smtClean="0"/>
          </a:p>
          <a:p>
            <a:r>
              <a:rPr lang="nl-BE" dirty="0" smtClean="0"/>
              <a:t>Schaalvergroting =&gt; dalende kostprijs G-Cloud diensten: </a:t>
            </a:r>
            <a:r>
              <a:rPr lang="nl-BE" dirty="0" err="1" smtClean="0"/>
              <a:t>compute</a:t>
            </a:r>
            <a:r>
              <a:rPr lang="nl-BE" dirty="0" smtClean="0"/>
              <a:t> -12%, storage -40% in 9 maanden tijd</a:t>
            </a:r>
          </a:p>
          <a:p>
            <a:endParaRPr lang="nl-BE" dirty="0" smtClean="0"/>
          </a:p>
          <a:p>
            <a:r>
              <a:rPr lang="nl-BE" dirty="0" smtClean="0"/>
              <a:t>Hergebruik van opdrachtencentrales op grote schaal 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52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9431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Datacenter consolidatie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53</a:t>
            </a:fld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/>
              <a:t>VAN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1052513"/>
            <a:ext cx="4041775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NAAR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92498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40 </a:t>
            </a:r>
            <a:r>
              <a:rPr lang="fr-BE" sz="2800" dirty="0" err="1" smtClean="0"/>
              <a:t>datacenters</a:t>
            </a:r>
            <a:r>
              <a:rPr lang="fr-BE" sz="2800" dirty="0" smtClean="0"/>
              <a:t> </a:t>
            </a:r>
          </a:p>
          <a:p>
            <a:r>
              <a:rPr lang="nl-BE" sz="2800" dirty="0" smtClean="0"/>
              <a:t>≠ schaal</a:t>
            </a:r>
            <a:endParaRPr lang="fr-BE" sz="2800" dirty="0" smtClean="0"/>
          </a:p>
          <a:p>
            <a:r>
              <a:rPr lang="fr-BE" sz="2800" dirty="0" err="1"/>
              <a:t>l</a:t>
            </a:r>
            <a:r>
              <a:rPr lang="fr-BE" sz="2800" dirty="0" err="1" smtClean="0"/>
              <a:t>egacy</a:t>
            </a:r>
            <a:r>
              <a:rPr lang="fr-BE" sz="2800" dirty="0" smtClean="0"/>
              <a:t>, </a:t>
            </a:r>
            <a:r>
              <a:rPr lang="fr-BE" sz="2800" dirty="0" err="1" smtClean="0"/>
              <a:t>complexiteit</a:t>
            </a:r>
            <a:endParaRPr lang="fr-BE" sz="2800" dirty="0" smtClean="0"/>
          </a:p>
          <a:p>
            <a:r>
              <a:rPr lang="fr-BE" sz="2800" dirty="0" err="1"/>
              <a:t>h</a:t>
            </a:r>
            <a:r>
              <a:rPr lang="fr-BE" sz="2800" dirty="0" err="1" smtClean="0"/>
              <a:t>oge</a:t>
            </a:r>
            <a:r>
              <a:rPr lang="fr-BE" sz="2800" dirty="0" smtClean="0"/>
              <a:t> </a:t>
            </a:r>
            <a:r>
              <a:rPr lang="fr-BE" sz="2800" dirty="0" err="1" smtClean="0"/>
              <a:t>kost</a:t>
            </a:r>
            <a:r>
              <a:rPr lang="fr-BE" sz="2800" dirty="0" smtClean="0"/>
              <a:t> </a:t>
            </a:r>
            <a:r>
              <a:rPr lang="fr-BE" sz="2800" dirty="0" err="1" smtClean="0"/>
              <a:t>connectiviteit</a:t>
            </a:r>
            <a:r>
              <a:rPr lang="fr-BE" sz="2800" dirty="0" smtClean="0"/>
              <a:t> per datacenter</a:t>
            </a:r>
          </a:p>
          <a:p>
            <a:r>
              <a:rPr lang="nl-BE" sz="2800" dirty="0"/>
              <a:t>≠ </a:t>
            </a:r>
            <a:r>
              <a:rPr lang="nl-BE" sz="2800" dirty="0" smtClean="0"/>
              <a:t> service levels</a:t>
            </a:r>
            <a:endParaRPr lang="fr-BE" sz="2800" dirty="0" smtClean="0"/>
          </a:p>
          <a:p>
            <a:r>
              <a:rPr lang="fr-BE" sz="2800" dirty="0"/>
              <a:t>p</a:t>
            </a:r>
            <a:r>
              <a:rPr lang="fr-BE" sz="2800" dirty="0" smtClean="0"/>
              <a:t>ower &amp; </a:t>
            </a:r>
            <a:r>
              <a:rPr lang="fr-BE" sz="2800" dirty="0" err="1" smtClean="0"/>
              <a:t>cooling</a:t>
            </a:r>
            <a:r>
              <a:rPr lang="fr-BE" sz="2800" dirty="0" smtClean="0"/>
              <a:t> </a:t>
            </a:r>
            <a:r>
              <a:rPr lang="fr-BE" sz="2800" dirty="0" err="1" smtClean="0"/>
              <a:t>limitaties</a:t>
            </a:r>
            <a:endParaRPr lang="fr-BE" sz="2800" dirty="0" smtClean="0"/>
          </a:p>
          <a:p>
            <a:r>
              <a:rPr lang="nl-BE" sz="2800" dirty="0" smtClean="0"/>
              <a:t>aparte supervisie</a:t>
            </a:r>
            <a:endParaRPr lang="fr-BE" sz="2800" dirty="0" smtClean="0"/>
          </a:p>
          <a:p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645029" y="1692498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 </a:t>
            </a:r>
            <a:r>
              <a:rPr lang="fr-BE" sz="2800" dirty="0" err="1" smtClean="0"/>
              <a:t>datacenters</a:t>
            </a:r>
            <a:endParaRPr lang="fr-BE" sz="2800" dirty="0" smtClean="0"/>
          </a:p>
          <a:p>
            <a:r>
              <a:rPr lang="fr-BE" sz="2800" dirty="0" err="1"/>
              <a:t>g</a:t>
            </a:r>
            <a:r>
              <a:rPr lang="fr-BE" sz="2800" dirty="0" err="1" smtClean="0"/>
              <a:t>rote</a:t>
            </a:r>
            <a:r>
              <a:rPr lang="fr-BE" sz="2800" dirty="0" smtClean="0"/>
              <a:t> </a:t>
            </a:r>
            <a:r>
              <a:rPr lang="fr-BE" sz="2800" dirty="0" err="1" smtClean="0"/>
              <a:t>schaal</a:t>
            </a:r>
            <a:endParaRPr lang="fr-BE" sz="2800" dirty="0" smtClean="0"/>
          </a:p>
          <a:p>
            <a:r>
              <a:rPr lang="fr-BE" sz="2800" dirty="0" err="1" smtClean="0"/>
              <a:t>gestandaardiseerd</a:t>
            </a:r>
            <a:endParaRPr lang="fr-BE" sz="2800" dirty="0" smtClean="0"/>
          </a:p>
          <a:p>
            <a:r>
              <a:rPr lang="fr-BE" sz="2800" dirty="0"/>
              <a:t>h</a:t>
            </a:r>
            <a:r>
              <a:rPr lang="fr-BE" sz="2800" dirty="0" smtClean="0"/>
              <a:t>igh-speed </a:t>
            </a:r>
            <a:r>
              <a:rPr lang="fr-BE" sz="2800" dirty="0" err="1" smtClean="0"/>
              <a:t>fiber</a:t>
            </a:r>
            <a:r>
              <a:rPr lang="fr-BE" sz="2800" dirty="0" smtClean="0"/>
              <a:t> </a:t>
            </a:r>
            <a:r>
              <a:rPr lang="fr-BE" sz="2800" dirty="0" err="1" smtClean="0"/>
              <a:t>interconnectie</a:t>
            </a:r>
            <a:endParaRPr lang="fr-BE" sz="2800" dirty="0" smtClean="0"/>
          </a:p>
          <a:p>
            <a:r>
              <a:rPr lang="fr-BE" sz="2800" dirty="0" smtClean="0"/>
              <a:t>24x7 services</a:t>
            </a:r>
          </a:p>
          <a:p>
            <a:r>
              <a:rPr lang="fr-BE" sz="2800" dirty="0"/>
              <a:t>f</a:t>
            </a:r>
            <a:r>
              <a:rPr lang="fr-BE" sz="2800" dirty="0" smtClean="0"/>
              <a:t>uture-proof power &amp; </a:t>
            </a:r>
            <a:r>
              <a:rPr lang="fr-BE" sz="2800" dirty="0" err="1" smtClean="0"/>
              <a:t>cooling</a:t>
            </a:r>
            <a:endParaRPr lang="fr-BE" sz="2800" dirty="0"/>
          </a:p>
          <a:p>
            <a:r>
              <a:rPr lang="nl-BE" sz="2800" dirty="0" smtClean="0"/>
              <a:t>gemeenschappelijke supervisie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4867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209182" y="2753024"/>
            <a:ext cx="1171130" cy="11087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28702" y="2957662"/>
            <a:ext cx="1151610" cy="104740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71365" y="2853662"/>
            <a:ext cx="1151610" cy="100811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28702" y="2596171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59648" y="2420888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56176" y="4221088"/>
            <a:ext cx="107173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2957662"/>
            <a:ext cx="0" cy="94640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Datacenter </a:t>
            </a:r>
            <a:r>
              <a:rPr lang="fr-BE" dirty="0" err="1" smtClean="0"/>
              <a:t>consolidatie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89660"/>
            <a:ext cx="3888432" cy="54356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BE" sz="2800" dirty="0" smtClean="0"/>
              <a:t>Performante </a:t>
            </a:r>
            <a:r>
              <a:rPr lang="fr-BE" sz="2800" dirty="0" err="1"/>
              <a:t>interconnecties</a:t>
            </a:r>
            <a:r>
              <a:rPr lang="fr-BE" sz="2800" dirty="0"/>
              <a:t> (DWDM, Extranet, </a:t>
            </a:r>
            <a:r>
              <a:rPr lang="fr-BE" sz="2800" dirty="0" err="1"/>
              <a:t>Belnet</a:t>
            </a:r>
            <a:r>
              <a:rPr lang="fr-BE" sz="2800" dirty="0"/>
              <a:t>, </a:t>
            </a:r>
            <a:r>
              <a:rPr lang="fr-BE" sz="2800" dirty="0" err="1"/>
              <a:t>commerciële</a:t>
            </a:r>
            <a:r>
              <a:rPr lang="fr-BE" sz="2800" dirty="0"/>
              <a:t> </a:t>
            </a:r>
            <a:r>
              <a:rPr lang="fr-BE" sz="2800" dirty="0" err="1"/>
              <a:t>operatoren</a:t>
            </a:r>
            <a:r>
              <a:rPr lang="fr-BE" sz="2800" dirty="0"/>
              <a:t>…)</a:t>
            </a:r>
          </a:p>
          <a:p>
            <a:pPr>
              <a:spcBef>
                <a:spcPts val="1200"/>
              </a:spcBef>
            </a:pPr>
            <a:r>
              <a:rPr lang="fr-BE" sz="2800" dirty="0"/>
              <a:t>24x7 </a:t>
            </a:r>
            <a:r>
              <a:rPr lang="fr-BE" sz="2800" dirty="0" err="1"/>
              <a:t>Bewaking</a:t>
            </a:r>
            <a:r>
              <a:rPr lang="fr-BE" sz="2800" dirty="0"/>
              <a:t> &amp; </a:t>
            </a:r>
            <a:r>
              <a:rPr lang="fr-BE" sz="2800" dirty="0" err="1"/>
              <a:t>beheer</a:t>
            </a:r>
            <a:endParaRPr lang="fr-BE" sz="2800" dirty="0"/>
          </a:p>
          <a:p>
            <a:pPr>
              <a:spcBef>
                <a:spcPts val="1200"/>
              </a:spcBef>
            </a:pPr>
            <a:r>
              <a:rPr lang="fr-BE" sz="2800" dirty="0"/>
              <a:t>SLA (end-to-end</a:t>
            </a:r>
            <a:r>
              <a:rPr lang="fr-BE" sz="2800" dirty="0" smtClean="0"/>
              <a:t>):            </a:t>
            </a:r>
            <a:r>
              <a:rPr lang="fr-BE" sz="2800" dirty="0"/>
              <a:t>&gt;99,9% </a:t>
            </a:r>
            <a:endParaRPr lang="fr-BE" sz="2800" dirty="0" smtClean="0"/>
          </a:p>
          <a:p>
            <a:pPr>
              <a:spcBef>
                <a:spcPts val="1200"/>
              </a:spcBef>
            </a:pPr>
            <a:r>
              <a:rPr lang="fr-BE" sz="2800" dirty="0" smtClean="0"/>
              <a:t>Future-proof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2" descr="g-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589" y="1124744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384" y="3861048"/>
            <a:ext cx="814410" cy="76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975" y="2170982"/>
            <a:ext cx="814410" cy="8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2157866"/>
            <a:ext cx="820606" cy="83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3857319"/>
            <a:ext cx="820606" cy="7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724128" y="2990119"/>
            <a:ext cx="0" cy="86036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292080" y="2853662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292080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7918008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7918008" y="2880661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979618" y="5589240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940152" y="5157192"/>
            <a:ext cx="28855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940152" y="5309592"/>
            <a:ext cx="288550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40152" y="5445224"/>
            <a:ext cx="28855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200" y="5147900"/>
            <a:ext cx="235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Glasvezel-verbindingen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6372200" y="5507940"/>
            <a:ext cx="79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Belnet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2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VISUALS\Smals-sites\Datacenter\Datacenter UP\Datacenter UP-54-cu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261" y="1268760"/>
            <a:ext cx="39951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VISUALS\Smals-sites\Datacenter\Datacenter UP\Datacenter UP-43-cu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536104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Ecologisch</a:t>
            </a:r>
            <a:r>
              <a:rPr lang="fr-BE" dirty="0" smtClean="0"/>
              <a:t> en </a:t>
            </a:r>
            <a:r>
              <a:rPr lang="fr-BE" dirty="0" err="1" smtClean="0"/>
              <a:t>economisch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676"/>
            <a:ext cx="4114800" cy="5147652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Koeling</a:t>
            </a:r>
            <a:r>
              <a:rPr lang="fr-BE" sz="2800" dirty="0" smtClean="0"/>
              <a:t> met </a:t>
            </a:r>
            <a:r>
              <a:rPr lang="fr-BE" sz="2800" dirty="0" err="1" smtClean="0"/>
              <a:t>buitenlucht</a:t>
            </a:r>
            <a:endParaRPr lang="fr-BE" sz="2800" dirty="0" smtClean="0"/>
          </a:p>
          <a:p>
            <a:r>
              <a:rPr lang="fr-BE" sz="2800" dirty="0" err="1" smtClean="0"/>
              <a:t>Koeling</a:t>
            </a:r>
            <a:r>
              <a:rPr lang="fr-BE" sz="2800" dirty="0" smtClean="0"/>
              <a:t> met water (</a:t>
            </a:r>
            <a:r>
              <a:rPr lang="fr-BE" sz="2800" dirty="0" err="1" smtClean="0"/>
              <a:t>kanaal</a:t>
            </a:r>
            <a:r>
              <a:rPr lang="fr-BE" sz="2800" dirty="0" smtClean="0"/>
              <a:t>)</a:t>
            </a:r>
          </a:p>
          <a:p>
            <a:r>
              <a:rPr lang="fr-BE" sz="2800" dirty="0" err="1" smtClean="0"/>
              <a:t>Sterk</a:t>
            </a:r>
            <a:r>
              <a:rPr lang="fr-BE" sz="2800" dirty="0" smtClean="0"/>
              <a:t> </a:t>
            </a:r>
            <a:r>
              <a:rPr lang="fr-BE" sz="2800" dirty="0" err="1" smtClean="0"/>
              <a:t>kostenbesparend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27" name="Picture 3" descr="Y:\VISUALS\Smals-sites\Datacenter\Datacenter-13-cut'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459782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334573" cy="656430"/>
          </a:xfrm>
        </p:spPr>
        <p:txBody>
          <a:bodyPr/>
          <a:lstStyle/>
          <a:p>
            <a:r>
              <a:rPr lang="fr-BE" dirty="0" err="1" smtClean="0"/>
              <a:t>Omgevingsbeveiliging</a:t>
            </a:r>
            <a:r>
              <a:rPr lang="fr-BE" dirty="0" smtClean="0"/>
              <a:t> </a:t>
            </a:r>
            <a:r>
              <a:rPr lang="fr-BE" dirty="0" err="1" smtClean="0"/>
              <a:t>Tier</a:t>
            </a:r>
            <a:r>
              <a:rPr lang="fr-BE" dirty="0" smtClean="0"/>
              <a:t> 3+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2962672" cy="5400600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Stroomtoevoer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smtClean="0"/>
              <a:t>UPS (</a:t>
            </a:r>
            <a:r>
              <a:rPr lang="fr-BE" sz="2400" dirty="0" err="1" smtClean="0"/>
              <a:t>batterijen</a:t>
            </a:r>
            <a:r>
              <a:rPr lang="fr-BE" sz="2400" dirty="0" smtClean="0"/>
              <a:t>)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Dieselgeneratoren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Koeling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Netwerktoegang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</a:p>
          <a:p>
            <a:r>
              <a:rPr lang="fr-BE" sz="2400" dirty="0" err="1" smtClean="0"/>
              <a:t>Toegangscontrole</a:t>
            </a:r>
            <a:endParaRPr lang="fr-BE" sz="2400" dirty="0" smtClean="0"/>
          </a:p>
          <a:p>
            <a:r>
              <a:rPr lang="fr-BE" sz="2400" dirty="0" err="1" smtClean="0"/>
              <a:t>Bewaking</a:t>
            </a:r>
            <a:r>
              <a:rPr lang="fr-BE" sz="2400" dirty="0" smtClean="0"/>
              <a:t> 24x7</a:t>
            </a:r>
          </a:p>
          <a:p>
            <a:r>
              <a:rPr lang="fr-BE" sz="2400" dirty="0" err="1" smtClean="0"/>
              <a:t>Branddetectie</a:t>
            </a:r>
            <a:endParaRPr lang="fr-BE" sz="2400" dirty="0" smtClean="0"/>
          </a:p>
          <a:p>
            <a:r>
              <a:rPr lang="fr-BE" sz="2400" dirty="0" err="1" smtClean="0"/>
              <a:t>Blusinstallaties</a:t>
            </a:r>
            <a:endParaRPr lang="fr-B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884" y="2996952"/>
            <a:ext cx="1584176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586379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442" y="4725143"/>
            <a:ext cx="1570358" cy="1568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002285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1282578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Users\jfl\Desktop\LIGHTROOM EXPORTS\DC fotos\DC-0293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4751436"/>
            <a:ext cx="1581074" cy="1581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jfl\Desktop\LIGHTROOM EXPORTS\DC fotos\DC-029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4725143"/>
            <a:ext cx="1584176" cy="1584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jfl\Desktop\LIGHTROOM EXPORTS\DC fotos\DC-0290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917" y="3002285"/>
            <a:ext cx="1570358" cy="1570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44522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*</a:t>
            </a:r>
            <a:r>
              <a:rPr lang="fr-BE" b="1" dirty="0" err="1" smtClean="0">
                <a:solidFill>
                  <a:schemeClr val="accent1"/>
                </a:solidFill>
              </a:rPr>
              <a:t>Ontdubbeld</a:t>
            </a:r>
            <a:r>
              <a:rPr lang="fr-BE" b="1" dirty="0" smtClean="0">
                <a:solidFill>
                  <a:schemeClr val="accent1"/>
                </a:solidFill>
              </a:rPr>
              <a:t> (2N of 2N+1)</a:t>
            </a:r>
          </a:p>
          <a:p>
            <a:r>
              <a:rPr lang="fr-BE" b="1" dirty="0" smtClean="0">
                <a:solidFill>
                  <a:schemeClr val="accent1"/>
                </a:solidFill>
              </a:rPr>
              <a:t>Op </a:t>
            </a:r>
            <a:r>
              <a:rPr lang="fr-BE" b="1" dirty="0" err="1" smtClean="0">
                <a:solidFill>
                  <a:schemeClr val="accent1"/>
                </a:solidFill>
              </a:rPr>
              <a:t>essentiële</a:t>
            </a:r>
            <a:r>
              <a:rPr lang="fr-BE" b="1" dirty="0" smtClean="0">
                <a:solidFill>
                  <a:schemeClr val="accent1"/>
                </a:solidFill>
              </a:rPr>
              <a:t> </a:t>
            </a:r>
            <a:r>
              <a:rPr lang="fr-BE" b="1" dirty="0" err="1" smtClean="0">
                <a:solidFill>
                  <a:schemeClr val="accent1"/>
                </a:solidFill>
              </a:rPr>
              <a:t>punten</a:t>
            </a:r>
            <a:r>
              <a:rPr lang="fr-BE" b="1" dirty="0" smtClean="0">
                <a:solidFill>
                  <a:schemeClr val="accent1"/>
                </a:solidFill>
              </a:rPr>
              <a:t> Tier-4 </a:t>
            </a:r>
            <a:r>
              <a:rPr lang="fr-BE" b="1" dirty="0" err="1" smtClean="0">
                <a:solidFill>
                  <a:schemeClr val="accent1"/>
                </a:solidFill>
              </a:rPr>
              <a:t>equivalent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1271400"/>
            <a:ext cx="1584176" cy="1581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Gecoördineerde supervisie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3826768" cy="54356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dirty="0" smtClean="0"/>
              <a:t>24x7 monitoring</a:t>
            </a:r>
          </a:p>
          <a:p>
            <a:r>
              <a:rPr lang="fr-BE" dirty="0" smtClean="0"/>
              <a:t>Multi-</a:t>
            </a:r>
            <a:r>
              <a:rPr lang="fr-BE" dirty="0" err="1" smtClean="0"/>
              <a:t>datacenter</a:t>
            </a:r>
            <a:endParaRPr lang="fr-BE" dirty="0" smtClean="0"/>
          </a:p>
          <a:p>
            <a:r>
              <a:rPr lang="fr-BE" dirty="0" smtClean="0"/>
              <a:t>End-to-end</a:t>
            </a:r>
          </a:p>
          <a:p>
            <a:pPr lvl="1"/>
            <a:r>
              <a:rPr lang="fr-BE" dirty="0" smtClean="0"/>
              <a:t>Hardware</a:t>
            </a:r>
          </a:p>
          <a:p>
            <a:pPr lvl="1"/>
            <a:r>
              <a:rPr lang="fr-BE" dirty="0" err="1" smtClean="0"/>
              <a:t>Basiscomponenten</a:t>
            </a:r>
            <a:endParaRPr lang="fr-BE" dirty="0" smtClean="0"/>
          </a:p>
          <a:p>
            <a:pPr lvl="1"/>
            <a:r>
              <a:rPr lang="fr-BE" dirty="0" err="1" smtClean="0"/>
              <a:t>Applicaties</a:t>
            </a:r>
            <a:endParaRPr lang="fr-BE" dirty="0" smtClean="0"/>
          </a:p>
          <a:p>
            <a:pPr lvl="1"/>
            <a:r>
              <a:rPr lang="fr-BE" dirty="0" err="1" smtClean="0"/>
              <a:t>Bedrijfsprocessen</a:t>
            </a:r>
            <a:endParaRPr lang="fr-BE" dirty="0" smtClean="0"/>
          </a:p>
          <a:p>
            <a:r>
              <a:rPr lang="fr-BE" dirty="0" smtClean="0"/>
              <a:t>SLA-management</a:t>
            </a:r>
          </a:p>
          <a:p>
            <a:r>
              <a:rPr lang="fr-BE" dirty="0" smtClean="0"/>
              <a:t>Permanent on-site + </a:t>
            </a:r>
            <a:r>
              <a:rPr lang="fr-BE" dirty="0" err="1" smtClean="0"/>
              <a:t>wachtdienst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12974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1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G-Cloud “Compute”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Virtuele servers </a:t>
            </a:r>
          </a:p>
          <a:p>
            <a:r>
              <a:rPr lang="nl-NL" dirty="0" smtClean="0"/>
              <a:t>Gemakkelijk en snel te verkrijgen zonder zelf logistieke en technische operaties te moeten uitvoeren</a:t>
            </a:r>
          </a:p>
          <a:p>
            <a:r>
              <a:rPr lang="nl-NL" dirty="0" smtClean="0"/>
              <a:t>Met het ruim en gediversifieerd aanbod kan de gebruiker de beste oplossing kiezen in functie van specifieke behoeften (bare metal, hypervisor, VM)</a:t>
            </a:r>
          </a:p>
          <a:p>
            <a:r>
              <a:rPr lang="nl-NL" dirty="0" err="1" smtClean="0"/>
              <a:t>Unmanaged</a:t>
            </a:r>
            <a:r>
              <a:rPr lang="nl-NL" dirty="0" smtClean="0"/>
              <a:t> (in eigen beheer) en </a:t>
            </a:r>
            <a:r>
              <a:rPr lang="nl-NL" dirty="0" err="1" smtClean="0"/>
              <a:t>managed</a:t>
            </a:r>
            <a:r>
              <a:rPr lang="nl-NL" dirty="0" smtClean="0"/>
              <a:t> </a:t>
            </a:r>
            <a:r>
              <a:rPr lang="nl-NL" dirty="0" err="1" smtClean="0"/>
              <a:t>VMs</a:t>
            </a:r>
            <a:endParaRPr lang="nl-NL" dirty="0" smtClean="0"/>
          </a:p>
          <a:p>
            <a:r>
              <a:rPr lang="nl-NL" dirty="0" smtClean="0"/>
              <a:t>Facturatiemodel</a:t>
            </a:r>
          </a:p>
          <a:p>
            <a:r>
              <a:rPr lang="nl-NL" dirty="0" smtClean="0"/>
              <a:t>Beschikbaar in partiële </a:t>
            </a:r>
            <a:r>
              <a:rPr lang="nl-NL" dirty="0" err="1" smtClean="0"/>
              <a:t>self-service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“Storage”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85395"/>
          </a:xfrm>
        </p:spPr>
        <p:txBody>
          <a:bodyPr>
            <a:normAutofit/>
          </a:bodyPr>
          <a:lstStyle/>
          <a:p>
            <a:r>
              <a:rPr lang="nl-NL" sz="2800" b="1" dirty="0"/>
              <a:t>Opslagmogelijkheden van gegevens</a:t>
            </a:r>
            <a:r>
              <a:rPr lang="nl-NL" sz="2800" dirty="0"/>
              <a:t> op een veilige </a:t>
            </a:r>
            <a:r>
              <a:rPr lang="nl-NL" sz="2800" dirty="0" smtClean="0"/>
              <a:t>manier </a:t>
            </a:r>
            <a:r>
              <a:rPr lang="nl-NL" sz="2800" dirty="0"/>
              <a:t>en rekening </a:t>
            </a:r>
            <a:r>
              <a:rPr lang="nl-NL" sz="2800" dirty="0" smtClean="0"/>
              <a:t>houdend </a:t>
            </a:r>
            <a:r>
              <a:rPr lang="nl-NL" sz="2800" dirty="0"/>
              <a:t>met een snelle beschikbaarheid.</a:t>
            </a:r>
            <a:endParaRPr lang="fr-BE" sz="2800" dirty="0"/>
          </a:p>
          <a:p>
            <a:r>
              <a:rPr lang="nl-BE" sz="2800" dirty="0" smtClean="0"/>
              <a:t>Geen eigen investering in fysieke opslagcapaciteit</a:t>
            </a:r>
          </a:p>
          <a:p>
            <a:r>
              <a:rPr lang="nl-BE" sz="2800" dirty="0" smtClean="0"/>
              <a:t>Beschikbaarheid van verschillende “classes”</a:t>
            </a:r>
            <a:endParaRPr lang="fr-BE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00458"/>
              </p:ext>
            </p:extLst>
          </p:nvPr>
        </p:nvGraphicFramePr>
        <p:xfrm>
          <a:off x="873853" y="3517558"/>
          <a:ext cx="7344816" cy="2615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060"/>
                <a:gridCol w="933005"/>
                <a:gridCol w="882208"/>
                <a:gridCol w="884281"/>
                <a:gridCol w="858363"/>
                <a:gridCol w="1438899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Storage Class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Response Time (*)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Peak Response Time (**)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Availa­bility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Min. LUN Size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Netwerk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 High Performance +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 High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 Standard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99,5%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 Basic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 Low-cost Storage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err="1">
                          <a:effectLst/>
                        </a:rPr>
                        <a:t>ms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Copper or Fibre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1688" y="6109846"/>
            <a:ext cx="43669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(*) Average reponse time: maximale antwoordtijd gedurende 95% van de tijd</a:t>
            </a:r>
            <a:endParaRPr lang="fr-BE" altLang="fr-F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(**) Peak </a:t>
            </a:r>
            <a:r>
              <a:rPr lang="nl-BE" altLang="fr-FR" sz="1050" i="1" dirty="0" err="1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reponse</a:t>
            </a: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 time: maximale antwoordtijd gedurende 99% van de tijd</a:t>
            </a:r>
            <a:endParaRPr lang="nl-BE" alt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4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KSZ - # berichten - ICT budget in €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6</a:t>
            </a:fld>
            <a:endParaRPr lang="nl-BE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80813"/>
              </p:ext>
            </p:extLst>
          </p:nvPr>
        </p:nvGraphicFramePr>
        <p:xfrm>
          <a:off x="539553" y="908720"/>
          <a:ext cx="7992888" cy="563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5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Platform as a Service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Abstractie van onderliggend platform voor </a:t>
            </a:r>
            <a:r>
              <a:rPr lang="nl-BE" dirty="0" err="1" smtClean="0"/>
              <a:t>developers</a:t>
            </a:r>
            <a:endParaRPr lang="nl-BE" dirty="0" smtClean="0"/>
          </a:p>
          <a:p>
            <a:r>
              <a:rPr lang="nl-BE" dirty="0" smtClean="0"/>
              <a:t>Hoge graad automatisatie (‘zero </a:t>
            </a:r>
            <a:r>
              <a:rPr lang="nl-BE" dirty="0" err="1" smtClean="0"/>
              <a:t>touch</a:t>
            </a:r>
            <a:r>
              <a:rPr lang="nl-BE" dirty="0" smtClean="0"/>
              <a:t> </a:t>
            </a:r>
            <a:r>
              <a:rPr lang="nl-BE" dirty="0" err="1" smtClean="0"/>
              <a:t>deployment</a:t>
            </a:r>
            <a:r>
              <a:rPr lang="nl-BE" dirty="0" smtClean="0"/>
              <a:t>’)</a:t>
            </a:r>
          </a:p>
          <a:p>
            <a:r>
              <a:rPr lang="nl-BE" dirty="0" smtClean="0"/>
              <a:t>Hogere productiviteit</a:t>
            </a:r>
          </a:p>
          <a:p>
            <a:r>
              <a:rPr lang="nl-BE" dirty="0" err="1" smtClean="0"/>
              <a:t>DevOps</a:t>
            </a:r>
            <a:r>
              <a:rPr lang="nl-BE" dirty="0" smtClean="0"/>
              <a:t> manier van werken</a:t>
            </a:r>
          </a:p>
          <a:p>
            <a:r>
              <a:rPr lang="nl-BE" dirty="0" smtClean="0"/>
              <a:t>‘</a:t>
            </a:r>
            <a:r>
              <a:rPr lang="nl-BE" dirty="0" err="1" smtClean="0"/>
              <a:t>Shifts</a:t>
            </a:r>
            <a:r>
              <a:rPr lang="nl-BE" dirty="0" smtClean="0"/>
              <a:t>’: Green (open source), Blue (IBM), </a:t>
            </a:r>
            <a:r>
              <a:rPr lang="nl-BE" dirty="0" err="1" smtClean="0"/>
              <a:t>Yellow</a:t>
            </a:r>
            <a:r>
              <a:rPr lang="nl-BE" dirty="0" smtClean="0"/>
              <a:t> (Microsoft), Red (Oracle)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9" y="1124744"/>
            <a:ext cx="7306088" cy="597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Down Arrow 3"/>
          <p:cNvSpPr/>
          <p:nvPr/>
        </p:nvSpPr>
        <p:spPr>
          <a:xfrm>
            <a:off x="6482685" y="764704"/>
            <a:ext cx="288032" cy="720080"/>
          </a:xfrm>
          <a:prstGeom prst="downArrow">
            <a:avLst>
              <a:gd name="adj1" fmla="val 50000"/>
              <a:gd name="adj2" fmla="val 1054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TextBox 4"/>
          <p:cNvSpPr txBox="1"/>
          <p:nvPr/>
        </p:nvSpPr>
        <p:spPr>
          <a:xfrm>
            <a:off x="5163031" y="332656"/>
            <a:ext cx="292734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Hoogste meerwaarde in </a:t>
            </a:r>
            <a:r>
              <a:rPr lang="nl-BE" dirty="0" err="1" smtClean="0"/>
              <a:t>PaaS</a:t>
            </a:r>
            <a:endParaRPr lang="fr-BE" dirty="0"/>
          </a:p>
        </p:txBody>
      </p:sp>
      <p:sp>
        <p:nvSpPr>
          <p:cNvPr id="6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78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Platform as a Service - containers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115A-5C25-4C4F-AB9A-53CF64EA9C2D}" type="slidenum">
              <a:rPr lang="nl-BE" smtClean="0"/>
              <a:pPr/>
              <a:t>62</a:t>
            </a:fld>
            <a:endParaRPr lang="nl-BE" dirty="0"/>
          </a:p>
        </p:txBody>
      </p:sp>
      <p:sp>
        <p:nvSpPr>
          <p:cNvPr id="12294" name="AutoShape 14" descr="Image result for conta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BE" altLang="fr-FR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851050"/>
            <a:ext cx="1077913" cy="1258888"/>
            <a:chOff x="685800" y="2425700"/>
            <a:chExt cx="1077913" cy="1258888"/>
          </a:xfrm>
        </p:grpSpPr>
        <p:pic>
          <p:nvPicPr>
            <p:cNvPr id="12324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425700"/>
              <a:ext cx="1077913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Box 25"/>
            <p:cNvSpPr txBox="1">
              <a:spLocks noChangeArrowheads="1"/>
            </p:cNvSpPr>
            <p:nvPr/>
          </p:nvSpPr>
          <p:spPr bwMode="auto">
            <a:xfrm>
              <a:off x="685800" y="3254375"/>
              <a:ext cx="103187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Individuele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inhoud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85950" y="1628800"/>
            <a:ext cx="3128963" cy="1379538"/>
            <a:chOff x="1885950" y="2203450"/>
            <a:chExt cx="3128963" cy="1379538"/>
          </a:xfrm>
        </p:grpSpPr>
        <p:grpSp>
          <p:nvGrpSpPr>
            <p:cNvPr id="12320" name="Group 4"/>
            <p:cNvGrpSpPr>
              <a:grpSpLocks/>
            </p:cNvGrpSpPr>
            <p:nvPr/>
          </p:nvGrpSpPr>
          <p:grpSpPr bwMode="auto">
            <a:xfrm>
              <a:off x="2800350" y="2203450"/>
              <a:ext cx="2214563" cy="1379538"/>
              <a:chOff x="2800350" y="2203450"/>
              <a:chExt cx="2214563" cy="1379538"/>
            </a:xfrm>
          </p:grpSpPr>
          <p:pic>
            <p:nvPicPr>
              <p:cNvPr id="12322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350" y="2203450"/>
                <a:ext cx="221456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23" name="TextBox 33"/>
              <p:cNvSpPr txBox="1">
                <a:spLocks noChangeArrowheads="1"/>
              </p:cNvSpPr>
              <p:nvPr/>
            </p:nvSpPr>
            <p:spPr bwMode="auto">
              <a:xfrm>
                <a:off x="2935288" y="3321050"/>
                <a:ext cx="1952625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Geïsoleerd opgeslagen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1885950" y="2757488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24450" y="1766913"/>
            <a:ext cx="3667125" cy="1250950"/>
            <a:chOff x="5124450" y="2341563"/>
            <a:chExt cx="3667125" cy="1250950"/>
          </a:xfrm>
        </p:grpSpPr>
        <p:grpSp>
          <p:nvGrpSpPr>
            <p:cNvPr id="12315" name="Group 5"/>
            <p:cNvGrpSpPr>
              <a:grpSpLocks/>
            </p:cNvGrpSpPr>
            <p:nvPr/>
          </p:nvGrpSpPr>
          <p:grpSpPr bwMode="auto">
            <a:xfrm>
              <a:off x="6015038" y="2341563"/>
              <a:ext cx="2776537" cy="1250950"/>
              <a:chOff x="6015038" y="2341563"/>
              <a:chExt cx="2776537" cy="1250950"/>
            </a:xfrm>
          </p:grpSpPr>
          <p:pic>
            <p:nvPicPr>
              <p:cNvPr id="12317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8" y="2341563"/>
                <a:ext cx="1111250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63" y="2341563"/>
                <a:ext cx="1433512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9" name="TextBox 36"/>
              <p:cNvSpPr txBox="1">
                <a:spLocks noChangeArrowheads="1"/>
              </p:cNvSpPr>
              <p:nvPr/>
            </p:nvSpPr>
            <p:spPr bwMode="auto">
              <a:xfrm>
                <a:off x="6345238" y="3330575"/>
                <a:ext cx="2297112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En makkelijk verplaatsbaar</a:t>
                </a: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5124450" y="2752725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4221163"/>
            <a:ext cx="498475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95475" y="4205288"/>
            <a:ext cx="1671638" cy="2633662"/>
            <a:chOff x="1895475" y="4205288"/>
            <a:chExt cx="1671638" cy="2633662"/>
          </a:xfrm>
        </p:grpSpPr>
        <p:grpSp>
          <p:nvGrpSpPr>
            <p:cNvPr id="12309" name="Group 8"/>
            <p:cNvGrpSpPr>
              <a:grpSpLocks/>
            </p:cNvGrpSpPr>
            <p:nvPr/>
          </p:nvGrpSpPr>
          <p:grpSpPr bwMode="auto">
            <a:xfrm>
              <a:off x="2747963" y="4205288"/>
              <a:ext cx="819150" cy="2633662"/>
              <a:chOff x="2747963" y="4205288"/>
              <a:chExt cx="819150" cy="2633662"/>
            </a:xfrm>
          </p:grpSpPr>
          <p:pic>
            <p:nvPicPr>
              <p:cNvPr id="12311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313" y="6115050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2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5381625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63" y="4205288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0" name="Straight Connector 29"/>
              <p:cNvCxnSpPr>
                <a:stCxn id="12313" idx="2"/>
                <a:endCxn id="12312" idx="0"/>
              </p:cNvCxnSpPr>
              <p:nvPr/>
            </p:nvCxnSpPr>
            <p:spPr>
              <a:xfrm>
                <a:off x="3154363" y="4929188"/>
                <a:ext cx="4762" cy="452437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/>
            <p:cNvCxnSpPr/>
            <p:nvPr/>
          </p:nvCxnSpPr>
          <p:spPr>
            <a:xfrm>
              <a:off x="1895475" y="5338763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Arrow 53"/>
          <p:cNvSpPr/>
          <p:nvPr/>
        </p:nvSpPr>
        <p:spPr>
          <a:xfrm flipH="1">
            <a:off x="6310313" y="4619625"/>
            <a:ext cx="2087562" cy="1728788"/>
          </a:xfrm>
          <a:prstGeom prst="rightArrow">
            <a:avLst/>
          </a:prstGeom>
          <a:solidFill>
            <a:srgbClr val="3E6E5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Monitoring</a:t>
            </a:r>
          </a:p>
          <a:p>
            <a:pPr algn="ctr">
              <a:defRPr/>
            </a:pPr>
            <a:r>
              <a:rPr lang="fr-BE" dirty="0" err="1"/>
              <a:t>Beveiliging</a:t>
            </a:r>
            <a:endParaRPr lang="fr-BE" b="1" dirty="0"/>
          </a:p>
          <a:p>
            <a:pPr algn="ctr">
              <a:defRPr/>
            </a:pPr>
            <a:r>
              <a:rPr lang="fr-BE" dirty="0" err="1"/>
              <a:t>Logging</a:t>
            </a:r>
            <a:endParaRPr lang="fr-BE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51325" y="4205288"/>
            <a:ext cx="1916113" cy="2625725"/>
            <a:chOff x="4251325" y="4205288"/>
            <a:chExt cx="1916113" cy="2625725"/>
          </a:xfrm>
        </p:grpSpPr>
        <p:pic>
          <p:nvPicPr>
            <p:cNvPr id="12307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4929188"/>
              <a:ext cx="1849438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251325" y="4205288"/>
              <a:ext cx="1916113" cy="262572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163" y="4013200"/>
            <a:ext cx="1524745" cy="2679699"/>
            <a:chOff x="411163" y="4012748"/>
            <a:chExt cx="1524208" cy="2679694"/>
          </a:xfrm>
        </p:grpSpPr>
        <p:pic>
          <p:nvPicPr>
            <p:cNvPr id="12303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4012748"/>
              <a:ext cx="1141866" cy="114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18" y="6178776"/>
              <a:ext cx="477951" cy="47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5358833"/>
              <a:ext cx="92075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Box 25"/>
            <p:cNvSpPr txBox="1">
              <a:spLocks noChangeArrowheads="1"/>
            </p:cNvSpPr>
            <p:nvPr/>
          </p:nvSpPr>
          <p:spPr bwMode="auto">
            <a:xfrm>
              <a:off x="1170687" y="6261556"/>
              <a:ext cx="7646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Coming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>
                  <a:latin typeface="Arial Black" pitchFamily="34" charset="0"/>
                </a:rPr>
                <a:t>soon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89659"/>
            <a:ext cx="8229600" cy="5741353"/>
          </a:xfrm>
        </p:spPr>
        <p:txBody>
          <a:bodyPr/>
          <a:lstStyle/>
          <a:p>
            <a:r>
              <a:rPr lang="fr-BE" altLang="fr-FR" dirty="0" err="1" smtClean="0"/>
              <a:t>Introductie</a:t>
            </a:r>
            <a:r>
              <a:rPr lang="fr-BE" altLang="fr-FR" dirty="0" smtClean="0"/>
              <a:t> container technologie</a:t>
            </a:r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sz="1050" dirty="0" smtClean="0"/>
          </a:p>
          <a:p>
            <a:r>
              <a:rPr lang="fr-BE" altLang="fr-FR" dirty="0" err="1" smtClean="0"/>
              <a:t>Vertaald</a:t>
            </a:r>
            <a:r>
              <a:rPr lang="fr-BE" altLang="fr-FR" dirty="0" smtClean="0"/>
              <a:t> in moderne technologie </a:t>
            </a:r>
            <a:r>
              <a:rPr lang="fr-BE" altLang="fr-FR" dirty="0" err="1" smtClean="0"/>
              <a:t>als</a:t>
            </a:r>
            <a:r>
              <a:rPr lang="fr-BE" altLang="fr-FR" dirty="0" smtClean="0"/>
              <a:t> Platform-as-a-Service</a:t>
            </a:r>
          </a:p>
        </p:txBody>
      </p:sp>
    </p:spTree>
    <p:extLst>
      <p:ext uri="{BB962C8B-B14F-4D97-AF65-F5344CB8AC3E}">
        <p14:creationId xmlns:p14="http://schemas.microsoft.com/office/powerpoint/2010/main" val="33746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850168" y="2314573"/>
            <a:ext cx="3000375" cy="4514850"/>
          </a:xfrm>
          <a:prstGeom prst="rect">
            <a:avLst/>
          </a:prstGeom>
          <a:solidFill>
            <a:srgbClr val="7030A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21539" name="TextBox 52"/>
          <p:cNvSpPr txBox="1">
            <a:spLocks noChangeArrowheads="1"/>
          </p:cNvSpPr>
          <p:nvPr/>
        </p:nvSpPr>
        <p:spPr bwMode="auto">
          <a:xfrm>
            <a:off x="6291493" y="2392361"/>
            <a:ext cx="2227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Andere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sectoren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06" name="Group 20"/>
          <p:cNvGrpSpPr>
            <a:grpSpLocks/>
          </p:cNvGrpSpPr>
          <p:nvPr/>
        </p:nvGrpSpPr>
        <p:grpSpPr bwMode="auto">
          <a:xfrm>
            <a:off x="466956" y="4189411"/>
            <a:ext cx="8328025" cy="669925"/>
            <a:chOff x="700088" y="5087058"/>
            <a:chExt cx="8328566" cy="670805"/>
          </a:xfrm>
        </p:grpSpPr>
        <p:sp>
          <p:nvSpPr>
            <p:cNvPr id="7" name="Rectangle 6"/>
            <p:cNvSpPr/>
            <p:nvPr/>
          </p:nvSpPr>
          <p:spPr>
            <a:xfrm>
              <a:off x="700088" y="5087058"/>
              <a:ext cx="8328566" cy="6708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88440" y="4146601"/>
              <a:ext cx="49847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80282"/>
            <a:ext cx="7531743" cy="656430"/>
          </a:xfrm>
        </p:spPr>
        <p:txBody>
          <a:bodyPr/>
          <a:lstStyle/>
          <a:p>
            <a:r>
              <a:rPr lang="fr-BE" dirty="0" err="1" smtClean="0"/>
              <a:t>PaaS</a:t>
            </a:r>
            <a:r>
              <a:rPr lang="fr-BE" dirty="0" smtClean="0"/>
              <a:t> - </a:t>
            </a:r>
            <a:r>
              <a:rPr lang="fr-BE" dirty="0" err="1" smtClean="0"/>
              <a:t>Samenwerkingsvormen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06/09/2016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2FB-A2AA-4A53-B0A8-C8D8A9D05D9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8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8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1" y="3532186"/>
            <a:ext cx="812800" cy="723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1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5870267" y="3002754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1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20" name="Group 23"/>
          <p:cNvGrpSpPr>
            <a:grpSpLocks/>
          </p:cNvGrpSpPr>
          <p:nvPr/>
        </p:nvGrpSpPr>
        <p:grpSpPr bwMode="auto">
          <a:xfrm>
            <a:off x="466956" y="5226048"/>
            <a:ext cx="8328025" cy="676275"/>
            <a:chOff x="654992" y="4823937"/>
            <a:chExt cx="8328566" cy="677144"/>
          </a:xfrm>
        </p:grpSpPr>
        <p:sp>
          <p:nvSpPr>
            <p:cNvPr id="22" name="Rectangle 21"/>
            <p:cNvSpPr/>
            <p:nvPr/>
          </p:nvSpPr>
          <p:spPr>
            <a:xfrm>
              <a:off x="654992" y="4823937"/>
              <a:ext cx="8328566" cy="67714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2" name="Picture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922" y="4849307"/>
              <a:ext cx="1155733" cy="65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31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6798161" y="3002754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2</a:t>
            </a:r>
            <a:endParaRPr lang="fr-BE" altLang="fr-FR" sz="1100" dirty="0">
              <a:latin typeface="Arial Black" pitchFamily="34" charset="0"/>
            </a:endParaRPr>
          </a:p>
        </p:txBody>
      </p:sp>
      <p:pic>
        <p:nvPicPr>
          <p:cNvPr id="215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43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6" name="TextBox 32"/>
          <p:cNvSpPr txBox="1">
            <a:spLocks noChangeArrowheads="1"/>
          </p:cNvSpPr>
          <p:nvPr/>
        </p:nvSpPr>
        <p:spPr bwMode="auto">
          <a:xfrm>
            <a:off x="7789446" y="3002754"/>
            <a:ext cx="922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N</a:t>
            </a:r>
            <a:endParaRPr lang="fr-BE" altLang="fr-FR" sz="1100" dirty="0">
              <a:latin typeface="Arial Black" pitchFamily="34" charset="0"/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742306" y="488314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5" name="Flowchart: Magnetic Disk 34"/>
          <p:cNvSpPr/>
          <p:nvPr/>
        </p:nvSpPr>
        <p:spPr>
          <a:xfrm>
            <a:off x="1766243" y="488314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6" name="Flowchart: Magnetic Disk 35"/>
          <p:cNvSpPr/>
          <p:nvPr/>
        </p:nvSpPr>
        <p:spPr>
          <a:xfrm>
            <a:off x="5991456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7" name="Flowchart: Magnetic Disk 36"/>
          <p:cNvSpPr/>
          <p:nvPr/>
        </p:nvSpPr>
        <p:spPr>
          <a:xfrm>
            <a:off x="6939193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8" name="Flowchart: Magnetic Disk 37"/>
          <p:cNvSpPr/>
          <p:nvPr/>
        </p:nvSpPr>
        <p:spPr>
          <a:xfrm>
            <a:off x="7937731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048818" y="2776536"/>
            <a:ext cx="0" cy="1635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7" name="TextBox 50"/>
          <p:cNvSpPr txBox="1">
            <a:spLocks noChangeArrowheads="1"/>
          </p:cNvSpPr>
          <p:nvPr/>
        </p:nvSpPr>
        <p:spPr bwMode="auto">
          <a:xfrm>
            <a:off x="1126481" y="2370136"/>
            <a:ext cx="2227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Overheid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ecosysteem</a:t>
            </a:r>
            <a:endParaRPr lang="fr-BE" altLang="fr-FR" sz="1100" dirty="0">
              <a:latin typeface="Arial Black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2510781" y="3883023"/>
            <a:ext cx="279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720122" y="5094513"/>
            <a:ext cx="1086983" cy="946027"/>
            <a:chOff x="6782780" y="3149672"/>
            <a:chExt cx="928742" cy="928742"/>
          </a:xfrm>
        </p:grpSpPr>
        <p:pic>
          <p:nvPicPr>
            <p:cNvPr id="43" name="Picture 42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14"/>
          <p:cNvSpPr txBox="1">
            <a:spLocks noChangeArrowheads="1"/>
          </p:cNvSpPr>
          <p:nvPr/>
        </p:nvSpPr>
        <p:spPr bwMode="auto">
          <a:xfrm>
            <a:off x="2772545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N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672282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fr-BE" altLang="fr-FR" sz="1000" dirty="0" smtClean="0">
                <a:latin typeface="Arial Black" pitchFamily="34" charset="0"/>
              </a:rPr>
              <a:t>1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3" name="TextBox 14"/>
          <p:cNvSpPr txBox="1">
            <a:spLocks noChangeArrowheads="1"/>
          </p:cNvSpPr>
          <p:nvPr/>
        </p:nvSpPr>
        <p:spPr bwMode="auto">
          <a:xfrm>
            <a:off x="1554727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2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5502" y="2293936"/>
            <a:ext cx="3238096" cy="4513262"/>
          </a:xfrm>
          <a:prstGeom prst="rect">
            <a:avLst/>
          </a:prstGeom>
          <a:solidFill>
            <a:srgbClr val="E89878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Left-Right Arrow 7"/>
          <p:cNvSpPr/>
          <p:nvPr/>
        </p:nvSpPr>
        <p:spPr>
          <a:xfrm>
            <a:off x="3783613" y="5127048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Technologische samenwerking</a:t>
            </a:r>
            <a:endParaRPr lang="fr-BE" sz="1600" dirty="0"/>
          </a:p>
        </p:txBody>
      </p:sp>
      <p:sp>
        <p:nvSpPr>
          <p:cNvPr id="55" name="Left-Right Arrow 54"/>
          <p:cNvSpPr/>
          <p:nvPr/>
        </p:nvSpPr>
        <p:spPr>
          <a:xfrm>
            <a:off x="3783613" y="3883023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Platform samenwerking</a:t>
            </a:r>
            <a:endParaRPr lang="fr-BE" sz="1600" dirty="0"/>
          </a:p>
        </p:txBody>
      </p:sp>
      <p:sp>
        <p:nvSpPr>
          <p:cNvPr id="56" name="Left-Right Arrow 55"/>
          <p:cNvSpPr/>
          <p:nvPr/>
        </p:nvSpPr>
        <p:spPr>
          <a:xfrm>
            <a:off x="3779912" y="2636912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Componenten delen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127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TERNET"/>
          <p:cNvGrpSpPr/>
          <p:nvPr/>
        </p:nvGrpSpPr>
        <p:grpSpPr>
          <a:xfrm>
            <a:off x="107504" y="980727"/>
            <a:ext cx="3715956" cy="4176465"/>
            <a:chOff x="-122376" y="1142910"/>
            <a:chExt cx="5054416" cy="5322393"/>
          </a:xfrm>
        </p:grpSpPr>
        <p:sp>
          <p:nvSpPr>
            <p:cNvPr id="82" name="Cloud 81"/>
            <p:cNvSpPr/>
            <p:nvPr/>
          </p:nvSpPr>
          <p:spPr>
            <a:xfrm>
              <a:off x="1807768" y="1142910"/>
              <a:ext cx="3124272" cy="300617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r">
                <a:defRPr/>
              </a:pP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  </a:t>
              </a:r>
              <a:r>
                <a:rPr lang="fr-BE" sz="12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BE" sz="12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INTERNET</a:t>
              </a: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	</a:t>
              </a:r>
              <a:endParaRPr lang="en-GB" sz="14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25" name="PROTECTED KLANT"/>
            <p:cNvGrpSpPr/>
            <p:nvPr/>
          </p:nvGrpSpPr>
          <p:grpSpPr>
            <a:xfrm>
              <a:off x="813457" y="1750285"/>
              <a:ext cx="1058720" cy="608404"/>
              <a:chOff x="797885" y="380291"/>
              <a:chExt cx="1577110" cy="892486"/>
            </a:xfrm>
          </p:grpSpPr>
          <p:sp>
            <p:nvSpPr>
              <p:cNvPr id="62" name="VPDC - C  FOD"/>
              <p:cNvSpPr/>
              <p:nvPr/>
            </p:nvSpPr>
            <p:spPr>
              <a:xfrm>
                <a:off x="797885" y="467424"/>
                <a:ext cx="1577110" cy="80535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Print" panose="02000600000000000000" pitchFamily="2" charset="0"/>
                  </a:rPr>
                  <a:t>LAN</a:t>
                </a:r>
              </a:p>
              <a:p>
                <a:pPr algn="ctr"/>
                <a:endParaRPr lang="fr-BE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  <p:sp>
            <p:nvSpPr>
              <p:cNvPr id="64" name="VPDC - C  FOD"/>
              <p:cNvSpPr/>
              <p:nvPr/>
            </p:nvSpPr>
            <p:spPr>
              <a:xfrm>
                <a:off x="882737" y="380291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  <a:latin typeface="Segoe Print" panose="02000600000000000000" pitchFamily="2" charset="0"/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p:grpSp>
        <p:sp>
          <p:nvSpPr>
            <p:cNvPr id="83" name="Cloud 82"/>
            <p:cNvSpPr/>
            <p:nvPr/>
          </p:nvSpPr>
          <p:spPr>
            <a:xfrm>
              <a:off x="-122376" y="2358689"/>
              <a:ext cx="2995519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6514269">
              <a:off x="1076341" y="825707"/>
              <a:ext cx="1797051" cy="327554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Cloud 84"/>
            <p:cNvSpPr/>
            <p:nvPr/>
          </p:nvSpPr>
          <p:spPr>
            <a:xfrm>
              <a:off x="131692" y="3533499"/>
              <a:ext cx="4197408" cy="293180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Cloud 85"/>
            <p:cNvSpPr/>
            <p:nvPr/>
          </p:nvSpPr>
          <p:spPr>
            <a:xfrm>
              <a:off x="2051720" y="2132856"/>
              <a:ext cx="266536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Cloud 127"/>
            <p:cNvSpPr/>
            <p:nvPr/>
          </p:nvSpPr>
          <p:spPr>
            <a:xfrm>
              <a:off x="2263263" y="3469071"/>
              <a:ext cx="2668777" cy="281519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1" name="Cloud 200"/>
            <p:cNvSpPr/>
            <p:nvPr/>
          </p:nvSpPr>
          <p:spPr>
            <a:xfrm>
              <a:off x="959166" y="1571987"/>
              <a:ext cx="262058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" name="UNTRUSTED"/>
          <p:cNvSpPr/>
          <p:nvPr/>
        </p:nvSpPr>
        <p:spPr>
          <a:xfrm rot="21014322">
            <a:off x="886907" y="1463609"/>
            <a:ext cx="1410685" cy="362790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smtClean="0">
                <a:solidFill>
                  <a:srgbClr val="FFFF00"/>
                </a:solidFill>
              </a:rPr>
              <a:t>UNTRUSTED</a:t>
            </a:r>
            <a:endParaRPr lang="en-GB" sz="1400" b="1">
              <a:solidFill>
                <a:srgbClr val="FFFF00"/>
              </a:solidFill>
            </a:endParaRPr>
          </a:p>
        </p:txBody>
      </p:sp>
      <p:grpSp>
        <p:nvGrpSpPr>
          <p:cNvPr id="5" name="INDIVIDUEN"/>
          <p:cNvGrpSpPr/>
          <p:nvPr/>
        </p:nvGrpSpPr>
        <p:grpSpPr>
          <a:xfrm>
            <a:off x="436486" y="2127640"/>
            <a:ext cx="3170174" cy="1018546"/>
            <a:chOff x="465722" y="2415671"/>
            <a:chExt cx="3170174" cy="1018546"/>
          </a:xfrm>
        </p:grpSpPr>
        <p:pic>
          <p:nvPicPr>
            <p:cNvPr id="99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2" y="3140968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050" y="2415671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Protected GOV's"/>
          <p:cNvGrpSpPr/>
          <p:nvPr/>
        </p:nvGrpSpPr>
        <p:grpSpPr>
          <a:xfrm>
            <a:off x="833524" y="2971726"/>
            <a:ext cx="2513214" cy="1632436"/>
            <a:chOff x="862760" y="3259757"/>
            <a:chExt cx="2513214" cy="1632436"/>
          </a:xfrm>
        </p:grpSpPr>
        <p:grpSp>
          <p:nvGrpSpPr>
            <p:cNvPr id="9" name="Individual protected GOV"/>
            <p:cNvGrpSpPr/>
            <p:nvPr/>
          </p:nvGrpSpPr>
          <p:grpSpPr>
            <a:xfrm>
              <a:off x="2277413" y="3259757"/>
              <a:ext cx="1098561" cy="929742"/>
              <a:chOff x="4295110" y="3878785"/>
              <a:chExt cx="1098561" cy="929742"/>
            </a:xfrm>
          </p:grpSpPr>
          <p:sp>
            <p:nvSpPr>
              <p:cNvPr id="105" name="VPDC - C  FOD"/>
              <p:cNvSpPr/>
              <p:nvPr/>
            </p:nvSpPr>
            <p:spPr>
              <a:xfrm rot="690229">
                <a:off x="4295110" y="3878785"/>
                <a:ext cx="109856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VPDC - C  FOD"/>
              <p:cNvSpPr/>
              <p:nvPr/>
            </p:nvSpPr>
            <p:spPr>
              <a:xfrm rot="709789">
                <a:off x="4419487" y="4056422"/>
                <a:ext cx="901887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9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10" name="Individual protected GOV"/>
            <p:cNvGrpSpPr/>
            <p:nvPr/>
          </p:nvGrpSpPr>
          <p:grpSpPr>
            <a:xfrm rot="20230963">
              <a:off x="862760" y="3962451"/>
              <a:ext cx="1150371" cy="929742"/>
              <a:chOff x="4359469" y="3883951"/>
              <a:chExt cx="1150371" cy="929742"/>
            </a:xfrm>
          </p:grpSpPr>
          <p:sp>
            <p:nvSpPr>
              <p:cNvPr id="111" name="VPDC - C  FOD"/>
              <p:cNvSpPr/>
              <p:nvPr/>
            </p:nvSpPr>
            <p:spPr>
              <a:xfrm rot="690229">
                <a:off x="4359469" y="3883951"/>
                <a:ext cx="115037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VPDC - C  FOD"/>
              <p:cNvSpPr/>
              <p:nvPr/>
            </p:nvSpPr>
            <p:spPr>
              <a:xfrm rot="709789">
                <a:off x="4474141" y="4004338"/>
                <a:ext cx="937454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3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1" name="COMMON PROTECTION"/>
          <p:cNvGrpSpPr/>
          <p:nvPr/>
        </p:nvGrpSpPr>
        <p:grpSpPr>
          <a:xfrm>
            <a:off x="616264" y="2875745"/>
            <a:ext cx="3011982" cy="1707376"/>
            <a:chOff x="3937048" y="4400172"/>
            <a:chExt cx="3011982" cy="1707376"/>
          </a:xfrm>
        </p:grpSpPr>
        <p:sp>
          <p:nvSpPr>
            <p:cNvPr id="117" name="COMMON SHIELD"/>
            <p:cNvSpPr/>
            <p:nvPr/>
          </p:nvSpPr>
          <p:spPr>
            <a:xfrm rot="20797929">
              <a:off x="3937048" y="4400172"/>
              <a:ext cx="3011982" cy="166980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bIns="36000" anchor="t" anchorCtr="0"/>
            <a:lstStyle/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8" name="Protected GOV's"/>
            <p:cNvGrpSpPr/>
            <p:nvPr/>
          </p:nvGrpSpPr>
          <p:grpSpPr>
            <a:xfrm>
              <a:off x="4149086" y="4498227"/>
              <a:ext cx="2531489" cy="1609321"/>
              <a:chOff x="862750" y="3282773"/>
              <a:chExt cx="2531489" cy="1609321"/>
            </a:xfrm>
          </p:grpSpPr>
          <p:grpSp>
            <p:nvGrpSpPr>
              <p:cNvPr id="119" name="Individual protected GOV"/>
              <p:cNvGrpSpPr/>
              <p:nvPr/>
            </p:nvGrpSpPr>
            <p:grpSpPr>
              <a:xfrm>
                <a:off x="2282491" y="3282773"/>
                <a:ext cx="1111748" cy="929742"/>
                <a:chOff x="4300188" y="3901801"/>
                <a:chExt cx="1111748" cy="929742"/>
              </a:xfrm>
            </p:grpSpPr>
            <p:sp>
              <p:nvSpPr>
                <p:cNvPr id="124" name="VPDC - C  FOD"/>
                <p:cNvSpPr/>
                <p:nvPr/>
              </p:nvSpPr>
              <p:spPr>
                <a:xfrm rot="690229">
                  <a:off x="4300188" y="3901801"/>
                  <a:ext cx="1111748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VPDC - C  FOD"/>
                <p:cNvSpPr/>
                <p:nvPr/>
              </p:nvSpPr>
              <p:spPr>
                <a:xfrm rot="709789">
                  <a:off x="4426789" y="4076400"/>
                  <a:ext cx="911282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6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grpSp>
            <p:nvGrpSpPr>
              <p:cNvPr id="120" name="Individual protected GOV"/>
              <p:cNvGrpSpPr/>
              <p:nvPr/>
            </p:nvGrpSpPr>
            <p:grpSpPr>
              <a:xfrm rot="20230963">
                <a:off x="862750" y="3962352"/>
                <a:ext cx="1151373" cy="929742"/>
                <a:chOff x="4359459" y="3884050"/>
                <a:chExt cx="1151373" cy="929742"/>
              </a:xfrm>
            </p:grpSpPr>
            <p:sp>
              <p:nvSpPr>
                <p:cNvPr id="121" name="VPDC - C  FOD"/>
                <p:cNvSpPr/>
                <p:nvPr/>
              </p:nvSpPr>
              <p:spPr>
                <a:xfrm rot="690229">
                  <a:off x="4359459" y="3884050"/>
                  <a:ext cx="1151373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VPDC - C  FOD"/>
                <p:cNvSpPr/>
                <p:nvPr/>
              </p:nvSpPr>
              <p:spPr>
                <a:xfrm rot="709789">
                  <a:off x="4474062" y="4005099"/>
                  <a:ext cx="944875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3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4" name="NETWORKS"/>
          <p:cNvGrpSpPr/>
          <p:nvPr/>
        </p:nvGrpSpPr>
        <p:grpSpPr>
          <a:xfrm>
            <a:off x="654332" y="1868562"/>
            <a:ext cx="2632975" cy="2636797"/>
            <a:chOff x="683568" y="2156593"/>
            <a:chExt cx="2632975" cy="2636797"/>
          </a:xfrm>
        </p:grpSpPr>
        <p:grpSp>
          <p:nvGrpSpPr>
            <p:cNvPr id="72" name="PROTECTED KLANT"/>
            <p:cNvGrpSpPr/>
            <p:nvPr/>
          </p:nvGrpSpPr>
          <p:grpSpPr>
            <a:xfrm rot="20992601">
              <a:off x="981946" y="4021929"/>
              <a:ext cx="930454" cy="771461"/>
              <a:chOff x="-2497995" y="6161909"/>
              <a:chExt cx="1257571" cy="1438491"/>
            </a:xfrm>
          </p:grpSpPr>
          <p:sp>
            <p:nvSpPr>
              <p:cNvPr id="73" name="VPDC - C  FOD"/>
              <p:cNvSpPr/>
              <p:nvPr/>
            </p:nvSpPr>
            <p:spPr>
              <a:xfrm>
                <a:off x="-2497995" y="6271884"/>
                <a:ext cx="1257571" cy="1328516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t" anchorCtr="0"/>
              <a:lstStyle/>
              <a:p>
                <a:pPr algn="ctr"/>
                <a:endParaRPr lang="fr-BE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74" name="VPDC - C  FOD"/>
              <p:cNvSpPr/>
              <p:nvPr/>
            </p:nvSpPr>
            <p:spPr>
              <a:xfrm>
                <a:off x="-2398866" y="6161909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79" name="PROTECTED KLANT"/>
            <p:cNvGrpSpPr/>
            <p:nvPr/>
          </p:nvGrpSpPr>
          <p:grpSpPr>
            <a:xfrm>
              <a:off x="683568" y="2294189"/>
              <a:ext cx="768789" cy="414731"/>
              <a:chOff x="1087803" y="875657"/>
              <a:chExt cx="1145218" cy="608381"/>
            </a:xfrm>
          </p:grpSpPr>
          <p:sp>
            <p:nvSpPr>
              <p:cNvPr id="80" name="VPDC - C  FOD"/>
              <p:cNvSpPr/>
              <p:nvPr/>
            </p:nvSpPr>
            <p:spPr>
              <a:xfrm>
                <a:off x="1087803" y="962790"/>
                <a:ext cx="1145218" cy="521248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81" name="VPDC - C  FOD"/>
              <p:cNvSpPr/>
              <p:nvPr/>
            </p:nvSpPr>
            <p:spPr>
              <a:xfrm>
                <a:off x="1172654" y="875657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2" name="PROTECTED KLANT"/>
            <p:cNvGrpSpPr/>
            <p:nvPr/>
          </p:nvGrpSpPr>
          <p:grpSpPr>
            <a:xfrm rot="709789">
              <a:off x="2414155" y="3317934"/>
              <a:ext cx="902388" cy="819360"/>
              <a:chOff x="-2542188" y="6292952"/>
              <a:chExt cx="1219638" cy="1527804"/>
            </a:xfrm>
          </p:grpSpPr>
          <p:sp>
            <p:nvSpPr>
              <p:cNvPr id="23" name="VPDC - C  FOD"/>
              <p:cNvSpPr/>
              <p:nvPr/>
            </p:nvSpPr>
            <p:spPr>
              <a:xfrm>
                <a:off x="-2542188" y="6517995"/>
                <a:ext cx="1219638" cy="130276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VPDC - C  FOD"/>
              <p:cNvSpPr/>
              <p:nvPr/>
            </p:nvSpPr>
            <p:spPr>
              <a:xfrm>
                <a:off x="-2427674" y="6292952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93" name="PROTECTED KLANT"/>
            <p:cNvGrpSpPr/>
            <p:nvPr/>
          </p:nvGrpSpPr>
          <p:grpSpPr>
            <a:xfrm>
              <a:off x="2319073" y="2156593"/>
              <a:ext cx="903782" cy="408311"/>
              <a:chOff x="797886" y="696915"/>
              <a:chExt cx="1346309" cy="598964"/>
            </a:xfrm>
          </p:grpSpPr>
          <p:sp>
            <p:nvSpPr>
              <p:cNvPr id="94" name="VPDC - C  FOD"/>
              <p:cNvSpPr/>
              <p:nvPr/>
            </p:nvSpPr>
            <p:spPr>
              <a:xfrm>
                <a:off x="797886" y="784048"/>
                <a:ext cx="1346309" cy="51183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95" name="VPDC - C  FOD"/>
              <p:cNvSpPr/>
              <p:nvPr/>
            </p:nvSpPr>
            <p:spPr>
              <a:xfrm>
                <a:off x="882737" y="696915"/>
                <a:ext cx="836973" cy="216025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98" name="TEXT &quot;Data Comm Stijgt&quot;"/>
          <p:cNvSpPr/>
          <p:nvPr/>
        </p:nvSpPr>
        <p:spPr>
          <a:xfrm>
            <a:off x="4644008" y="764704"/>
            <a:ext cx="4464496" cy="816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communicatie tussen verschillende partijen over internet neemt toe</a:t>
            </a:r>
          </a:p>
        </p:txBody>
      </p:sp>
      <p:sp>
        <p:nvSpPr>
          <p:cNvPr id="104" name="TEXT: individuele bescherming"/>
          <p:cNvSpPr/>
          <p:nvPr/>
        </p:nvSpPr>
        <p:spPr>
          <a:xfrm>
            <a:off x="4644007" y="2708920"/>
            <a:ext cx="4464497" cy="52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/>
                </a:solidFill>
              </a:rPr>
              <a:t>Overheidsinstellingen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investeren</a:t>
            </a:r>
            <a:r>
              <a:rPr lang="fr-BE" sz="1600" dirty="0" smtClean="0">
                <a:solidFill>
                  <a:schemeClr val="tx1"/>
                </a:solidFill>
              </a:rPr>
              <a:t> in </a:t>
            </a:r>
            <a:r>
              <a:rPr lang="fr-BE" sz="1600" dirty="0" err="1" smtClean="0">
                <a:solidFill>
                  <a:schemeClr val="tx1"/>
                </a:solidFill>
              </a:rPr>
              <a:t>individuele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bescherming</a:t>
            </a:r>
            <a:endParaRPr lang="fr-BE" sz="1600" dirty="0" smtClean="0">
              <a:solidFill>
                <a:schemeClr val="tx1"/>
              </a:solidFill>
            </a:endParaRPr>
          </a:p>
        </p:txBody>
      </p:sp>
      <p:sp>
        <p:nvSpPr>
          <p:cNvPr id="114" name="TEXT: Gemeenschappelijke Bescherming"/>
          <p:cNvSpPr/>
          <p:nvPr/>
        </p:nvSpPr>
        <p:spPr>
          <a:xfrm>
            <a:off x="4644006" y="4559697"/>
            <a:ext cx="4464497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 smtClean="0">
                <a:solidFill>
                  <a:srgbClr val="0070C0"/>
                </a:solidFill>
              </a:rPr>
              <a:t>Een</a:t>
            </a:r>
            <a:r>
              <a:rPr lang="fr-BE" sz="1600" dirty="0" smtClean="0">
                <a:solidFill>
                  <a:srgbClr val="0070C0"/>
                </a:solidFill>
              </a:rPr>
              <a:t> 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minimaal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gegarandeerde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bescherming</a:t>
            </a:r>
            <a:endParaRPr lang="fr-BE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6" name="Arrow 3"/>
          <p:cNvSpPr/>
          <p:nvPr/>
        </p:nvSpPr>
        <p:spPr>
          <a:xfrm>
            <a:off x="6444207" y="3356992"/>
            <a:ext cx="474406" cy="19401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7" name="ARROW 2"/>
          <p:cNvSpPr/>
          <p:nvPr/>
        </p:nvSpPr>
        <p:spPr>
          <a:xfrm>
            <a:off x="6436702" y="2420888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9" name="Arrow 1"/>
          <p:cNvSpPr/>
          <p:nvPr/>
        </p:nvSpPr>
        <p:spPr>
          <a:xfrm>
            <a:off x="6436702" y="1556792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1" name="TEXT Individuele &quot;Samen aankoop&quot;"/>
          <p:cNvSpPr/>
          <p:nvPr/>
        </p:nvSpPr>
        <p:spPr>
          <a:xfrm>
            <a:off x="4644006" y="5711825"/>
            <a:ext cx="446449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>
                <a:solidFill>
                  <a:srgbClr val="0070C0"/>
                </a:solidFill>
              </a:rPr>
              <a:t>Aanvullende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individuele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>
                <a:solidFill>
                  <a:srgbClr val="0070C0"/>
                </a:solidFill>
              </a:rPr>
              <a:t>bescherming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smtClean="0">
                <a:solidFill>
                  <a:srgbClr val="0070C0"/>
                </a:solidFill>
              </a:rPr>
              <a:t>via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kadercontracten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32" name="TEXT &quot;nood Aan&quot;"/>
          <p:cNvSpPr/>
          <p:nvPr/>
        </p:nvSpPr>
        <p:spPr>
          <a:xfrm>
            <a:off x="4644008" y="1556792"/>
            <a:ext cx="4464496" cy="76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B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ood aan bescherming tegen bedreigingen vanaf internet</a:t>
            </a:r>
          </a:p>
        </p:txBody>
      </p:sp>
      <p:sp>
        <p:nvSpPr>
          <p:cNvPr id="8" name="Plus 7"/>
          <p:cNvSpPr/>
          <p:nvPr/>
        </p:nvSpPr>
        <p:spPr>
          <a:xfrm>
            <a:off x="6473859" y="5394647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3" name="IAP Group"/>
          <p:cNvGrpSpPr/>
          <p:nvPr/>
        </p:nvGrpSpPr>
        <p:grpSpPr>
          <a:xfrm>
            <a:off x="3535431" y="3719430"/>
            <a:ext cx="685023" cy="2517882"/>
            <a:chOff x="3535431" y="3719430"/>
            <a:chExt cx="685023" cy="2517882"/>
          </a:xfrm>
        </p:grpSpPr>
        <p:sp>
          <p:nvSpPr>
            <p:cNvPr id="218" name="TEXT &quot;= IAP&quot;"/>
            <p:cNvSpPr/>
            <p:nvPr/>
          </p:nvSpPr>
          <p:spPr>
            <a:xfrm>
              <a:off x="3535431" y="4725144"/>
              <a:ext cx="676529" cy="4932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IAP</a:t>
              </a:r>
              <a:endParaRPr lang="fr-BE" sz="16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4030719" y="3719430"/>
              <a:ext cx="189735" cy="2517882"/>
            </a:xfrm>
            <a:prstGeom prst="leftBrace">
              <a:avLst>
                <a:gd name="adj1" fmla="val 61045"/>
                <a:gd name="adj2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TEXT: Connectiviteit"/>
          <p:cNvSpPr/>
          <p:nvPr/>
        </p:nvSpPr>
        <p:spPr>
          <a:xfrm>
            <a:off x="4644005" y="3632317"/>
            <a:ext cx="4464497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err="1" smtClean="0">
                <a:solidFill>
                  <a:srgbClr val="0070C0"/>
                </a:solidFill>
              </a:rPr>
              <a:t>Connectiviteit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naar</a:t>
            </a:r>
            <a:r>
              <a:rPr lang="fr-BE" sz="1600" dirty="0" smtClean="0">
                <a:solidFill>
                  <a:srgbClr val="0070C0"/>
                </a:solidFill>
              </a:rPr>
              <a:t> het </a:t>
            </a:r>
            <a:r>
              <a:rPr lang="fr-BE" sz="1600" dirty="0" err="1" smtClean="0">
                <a:solidFill>
                  <a:srgbClr val="0070C0"/>
                </a:solidFill>
              </a:rPr>
              <a:t>gemeenschappelijk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beschermings</a:t>
            </a:r>
            <a:r>
              <a:rPr lang="fr-BE" sz="1600" dirty="0" smtClean="0">
                <a:solidFill>
                  <a:srgbClr val="0070C0"/>
                </a:solidFill>
              </a:rPr>
              <a:t> « </a:t>
            </a:r>
            <a:r>
              <a:rPr lang="fr-BE" sz="1600" dirty="0" err="1" smtClean="0">
                <a:solidFill>
                  <a:srgbClr val="0070C0"/>
                </a:solidFill>
              </a:rPr>
              <a:t>schild</a:t>
            </a:r>
            <a:r>
              <a:rPr lang="fr-BE" sz="1600" dirty="0" smtClean="0">
                <a:solidFill>
                  <a:srgbClr val="0070C0"/>
                </a:solidFill>
              </a:rPr>
              <a:t> »</a:t>
            </a:r>
          </a:p>
        </p:txBody>
      </p:sp>
      <p:sp>
        <p:nvSpPr>
          <p:cNvPr id="78" name="Plus 77"/>
          <p:cNvSpPr/>
          <p:nvPr/>
        </p:nvSpPr>
        <p:spPr>
          <a:xfrm>
            <a:off x="6473859" y="4221088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6" name="TEXT: Gemeenschappelijke Bescherming"/>
          <p:cNvSpPr/>
          <p:nvPr/>
        </p:nvSpPr>
        <p:spPr>
          <a:xfrm>
            <a:off x="4211959" y="4556522"/>
            <a:ext cx="432046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smtClean="0">
                <a:solidFill>
                  <a:srgbClr val="0070C0"/>
                </a:solidFill>
              </a:rPr>
              <a:t>B.</a:t>
            </a:r>
            <a:endParaRPr lang="fr-BE" sz="16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TEXT Individuele &quot;Samen aankoop&quot;"/>
          <p:cNvSpPr/>
          <p:nvPr/>
        </p:nvSpPr>
        <p:spPr>
          <a:xfrm>
            <a:off x="4211958" y="5708650"/>
            <a:ext cx="43204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C.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15" name="TEXT: Connectiviteit"/>
          <p:cNvSpPr/>
          <p:nvPr/>
        </p:nvSpPr>
        <p:spPr>
          <a:xfrm>
            <a:off x="4211957" y="3629142"/>
            <a:ext cx="432048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A.</a:t>
            </a:r>
            <a:endParaRPr lang="fr-BE" sz="1600" dirty="0" smtClean="0">
              <a:solidFill>
                <a:srgbClr val="0070C0"/>
              </a:solidFill>
            </a:endParaRPr>
          </a:p>
        </p:txBody>
      </p:sp>
      <p:grpSp>
        <p:nvGrpSpPr>
          <p:cNvPr id="14" name="Connectivity to Central"/>
          <p:cNvGrpSpPr/>
          <p:nvPr/>
        </p:nvGrpSpPr>
        <p:grpSpPr>
          <a:xfrm>
            <a:off x="805274" y="2950328"/>
            <a:ext cx="2579491" cy="1652066"/>
            <a:chOff x="805274" y="2950328"/>
            <a:chExt cx="2579491" cy="1652066"/>
          </a:xfrm>
        </p:grpSpPr>
        <p:sp>
          <p:nvSpPr>
            <p:cNvPr id="130" name="VPDC - C  FOD"/>
            <p:cNvSpPr/>
            <p:nvPr/>
          </p:nvSpPr>
          <p:spPr>
            <a:xfrm rot="690229">
              <a:off x="2223071" y="2950328"/>
              <a:ext cx="1161694" cy="975166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  <p:sp>
          <p:nvSpPr>
            <p:cNvPr id="133" name="VPDC - C  FOD"/>
            <p:cNvSpPr>
              <a:spLocks noChangeAspect="1"/>
            </p:cNvSpPr>
            <p:nvPr/>
          </p:nvSpPr>
          <p:spPr>
            <a:xfrm rot="20921192">
              <a:off x="805274" y="3635462"/>
              <a:ext cx="1197429" cy="96693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OUMMUNICATTION"/>
          <p:cNvGrpSpPr/>
          <p:nvPr/>
        </p:nvGrpSpPr>
        <p:grpSpPr>
          <a:xfrm>
            <a:off x="651702" y="2339226"/>
            <a:ext cx="2833383" cy="1842236"/>
            <a:chOff x="680938" y="2627257"/>
            <a:chExt cx="2833383" cy="1842236"/>
          </a:xfrm>
        </p:grpSpPr>
        <p:sp>
          <p:nvSpPr>
            <p:cNvPr id="87" name="Down Arrow 86"/>
            <p:cNvSpPr/>
            <p:nvPr/>
          </p:nvSpPr>
          <p:spPr>
            <a:xfrm rot="20497852">
              <a:off x="976749" y="2815359"/>
              <a:ext cx="206334" cy="119447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Down Arrow 87"/>
            <p:cNvSpPr/>
            <p:nvPr/>
          </p:nvSpPr>
          <p:spPr>
            <a:xfrm rot="18591911">
              <a:off x="1876546" y="2456373"/>
              <a:ext cx="206334" cy="1009541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Down Arrow 88"/>
            <p:cNvSpPr/>
            <p:nvPr/>
          </p:nvSpPr>
          <p:spPr>
            <a:xfrm rot="9717416">
              <a:off x="1144747" y="2758819"/>
              <a:ext cx="206334" cy="121012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Down Arrow 89"/>
            <p:cNvSpPr/>
            <p:nvPr/>
          </p:nvSpPr>
          <p:spPr>
            <a:xfrm rot="14679367">
              <a:off x="2169003" y="3943562"/>
              <a:ext cx="206334" cy="54947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Down Arrow 90"/>
            <p:cNvSpPr/>
            <p:nvPr/>
          </p:nvSpPr>
          <p:spPr>
            <a:xfrm rot="7787663">
              <a:off x="1756264" y="2548913"/>
              <a:ext cx="206334" cy="10203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Down Arrow 91"/>
            <p:cNvSpPr/>
            <p:nvPr/>
          </p:nvSpPr>
          <p:spPr>
            <a:xfrm rot="3801590">
              <a:off x="2229113" y="4087479"/>
              <a:ext cx="206334" cy="55769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2699792" y="2627257"/>
              <a:ext cx="206334" cy="5416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Down Arrow 96"/>
            <p:cNvSpPr/>
            <p:nvPr/>
          </p:nvSpPr>
          <p:spPr>
            <a:xfrm rot="10800000">
              <a:off x="2555777" y="2632273"/>
              <a:ext cx="206334" cy="51961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Down Arrow 99"/>
            <p:cNvSpPr/>
            <p:nvPr/>
          </p:nvSpPr>
          <p:spPr>
            <a:xfrm rot="19712452">
              <a:off x="680938" y="3402647"/>
              <a:ext cx="206334" cy="6752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Down Arrow 101"/>
            <p:cNvSpPr/>
            <p:nvPr/>
          </p:nvSpPr>
          <p:spPr>
            <a:xfrm rot="1252011">
              <a:off x="3307987" y="2713449"/>
              <a:ext cx="206334" cy="645786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Down Arrow 102"/>
            <p:cNvSpPr/>
            <p:nvPr/>
          </p:nvSpPr>
          <p:spPr>
            <a:xfrm rot="11997562">
              <a:off x="3154613" y="2654022"/>
              <a:ext cx="206334" cy="6028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Internet Access </a:t>
            </a:r>
            <a:r>
              <a:rPr lang="nl-BE" dirty="0" err="1" smtClean="0"/>
              <a:t>Protection</a:t>
            </a:r>
            <a:endParaRPr lang="fr-B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64</a:t>
            </a:fld>
            <a:endParaRPr lang="nl-BE" dirty="0"/>
          </a:p>
        </p:txBody>
      </p:sp>
      <p:pic>
        <p:nvPicPr>
          <p:cNvPr id="184" name="Picture 6" descr="http://www2.psd100.com/ppp/2013/10/0501/security-icon-10050603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5652999"/>
            <a:ext cx="787152" cy="7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14" grpId="0"/>
      <p:bldP spid="116" grpId="0" animBg="1"/>
      <p:bldP spid="127" grpId="0" animBg="1"/>
      <p:bldP spid="129" grpId="0" animBg="1"/>
      <p:bldP spid="131" grpId="0"/>
      <p:bldP spid="132" grpId="0"/>
      <p:bldP spid="8" grpId="0" animBg="1"/>
      <p:bldP spid="77" grpId="0"/>
      <p:bldP spid="78" grpId="0" animBg="1"/>
      <p:bldP spid="106" grpId="0"/>
      <p:bldP spid="107" grpId="0"/>
      <p:bldP spid="1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Unified</a:t>
            </a:r>
            <a:r>
              <a:rPr lang="fr-BE" sz="3400" dirty="0" smtClean="0"/>
              <a:t> Communications &amp; Collaboration</a:t>
            </a:r>
            <a:endParaRPr lang="fr-BE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Bestek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UCC - </a:t>
            </a:r>
            <a:r>
              <a:rPr lang="fr-BE" dirty="0" err="1" smtClean="0"/>
              <a:t>aaS</a:t>
            </a:r>
            <a:endParaRPr lang="fr-BE" dirty="0" smtClean="0"/>
          </a:p>
          <a:p>
            <a:r>
              <a:rPr lang="fr-BE" dirty="0" smtClean="0"/>
              <a:t>4  </a:t>
            </a:r>
            <a:r>
              <a:rPr lang="fr-BE" dirty="0" err="1" smtClean="0"/>
              <a:t>luiken</a:t>
            </a:r>
            <a:endParaRPr lang="fr-BE" dirty="0" smtClean="0"/>
          </a:p>
          <a:p>
            <a:pPr lvl="1"/>
            <a:r>
              <a:rPr lang="fr-BE" dirty="0" err="1"/>
              <a:t>v</a:t>
            </a:r>
            <a:r>
              <a:rPr lang="fr-BE" dirty="0" err="1" smtClean="0"/>
              <a:t>oice</a:t>
            </a:r>
            <a:r>
              <a:rPr lang="fr-BE" dirty="0" smtClean="0"/>
              <a:t> (</a:t>
            </a:r>
            <a:r>
              <a:rPr lang="fr-BE" dirty="0" err="1" smtClean="0"/>
              <a:t>VoIP</a:t>
            </a:r>
            <a:r>
              <a:rPr lang="fr-BE" dirty="0" smtClean="0"/>
              <a:t>, </a:t>
            </a:r>
            <a:r>
              <a:rPr lang="fr-BE" dirty="0" err="1" smtClean="0"/>
              <a:t>conferencing</a:t>
            </a:r>
            <a:r>
              <a:rPr lang="fr-BE" dirty="0" smtClean="0"/>
              <a:t>, </a:t>
            </a:r>
            <a:r>
              <a:rPr lang="fr-BE" dirty="0" err="1" smtClean="0"/>
              <a:t>contactcenter</a:t>
            </a:r>
            <a:r>
              <a:rPr lang="fr-BE" dirty="0" smtClean="0"/>
              <a:t>)</a:t>
            </a:r>
          </a:p>
          <a:p>
            <a:pPr lvl="1"/>
            <a:r>
              <a:rPr lang="fr-BE" dirty="0"/>
              <a:t>m</a:t>
            </a:r>
            <a:r>
              <a:rPr lang="fr-BE" dirty="0" smtClean="0"/>
              <a:t>ail</a:t>
            </a:r>
          </a:p>
          <a:p>
            <a:pPr lvl="1"/>
            <a:r>
              <a:rPr lang="fr-BE" dirty="0"/>
              <a:t>d</a:t>
            </a:r>
            <a:r>
              <a:rPr lang="fr-BE" dirty="0" smtClean="0"/>
              <a:t>ocument management</a:t>
            </a:r>
          </a:p>
          <a:p>
            <a:pPr lvl="1"/>
            <a:r>
              <a:rPr lang="fr-BE" dirty="0"/>
              <a:t>m</a:t>
            </a:r>
            <a:r>
              <a:rPr lang="fr-BE" dirty="0" smtClean="0"/>
              <a:t>obile </a:t>
            </a:r>
            <a:r>
              <a:rPr lang="fr-BE" dirty="0" err="1" smtClean="0"/>
              <a:t>device</a:t>
            </a:r>
            <a:r>
              <a:rPr lang="fr-BE" dirty="0" smtClean="0"/>
              <a:t> management</a:t>
            </a:r>
          </a:p>
          <a:p>
            <a:r>
              <a:rPr lang="nl-BE" dirty="0" smtClean="0"/>
              <a:t>Hybride model: community + public </a:t>
            </a:r>
            <a:r>
              <a:rPr lang="nl-BE" dirty="0" err="1" smtClean="0"/>
              <a:t>cloud</a:t>
            </a:r>
            <a:endParaRPr lang="fr-BE" dirty="0" smtClean="0"/>
          </a:p>
          <a:p>
            <a:r>
              <a:rPr lang="nl-BE" dirty="0" smtClean="0"/>
              <a:t>Uitgevoerd door privé sector</a:t>
            </a: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5" name="AutoShape 17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19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ShaD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Shared</a:t>
            </a:r>
            <a:r>
              <a:rPr lang="fr-BE" dirty="0" smtClean="0"/>
              <a:t> Directory</a:t>
            </a:r>
          </a:p>
          <a:p>
            <a:r>
              <a:rPr lang="fr-BE" dirty="0" err="1" smtClean="0"/>
              <a:t>Basiscomponent</a:t>
            </a:r>
            <a:r>
              <a:rPr lang="fr-BE" dirty="0" smtClean="0"/>
              <a:t> </a:t>
            </a:r>
            <a:r>
              <a:rPr lang="fr-BE" dirty="0" err="1"/>
              <a:t>voor</a:t>
            </a:r>
            <a:r>
              <a:rPr lang="fr-BE" dirty="0"/>
              <a:t> </a:t>
            </a:r>
            <a:r>
              <a:rPr lang="fr-BE" dirty="0" err="1"/>
              <a:t>gedeelde</a:t>
            </a:r>
            <a:r>
              <a:rPr lang="fr-BE" dirty="0"/>
              <a:t> </a:t>
            </a:r>
            <a:r>
              <a:rPr lang="fr-BE" dirty="0" err="1"/>
              <a:t>diensten</a:t>
            </a:r>
            <a:r>
              <a:rPr lang="fr-BE" dirty="0"/>
              <a:t> </a:t>
            </a:r>
            <a:r>
              <a:rPr lang="fr-BE" dirty="0" smtClean="0"/>
              <a:t>(Babelfed, </a:t>
            </a:r>
            <a:r>
              <a:rPr lang="fr-BE" dirty="0" err="1" smtClean="0"/>
              <a:t>VMaaS</a:t>
            </a:r>
            <a:r>
              <a:rPr lang="fr-BE" dirty="0" smtClean="0"/>
              <a:t>, </a:t>
            </a:r>
            <a:r>
              <a:rPr lang="fr-BE" dirty="0" err="1" smtClean="0"/>
              <a:t>Sharepoint</a:t>
            </a:r>
            <a:r>
              <a:rPr lang="fr-BE" dirty="0" smtClean="0"/>
              <a:t>, </a:t>
            </a:r>
            <a:r>
              <a:rPr lang="fr-BE" dirty="0" err="1" smtClean="0"/>
              <a:t>BeConnected</a:t>
            </a:r>
            <a:r>
              <a:rPr lang="fr-BE" dirty="0" smtClean="0"/>
              <a:t>, ...)</a:t>
            </a:r>
            <a:endParaRPr lang="fr-BE" dirty="0"/>
          </a:p>
          <a:p>
            <a:r>
              <a:rPr lang="nl-NL" dirty="0"/>
              <a:t>Authenticatie van gebruiker </a:t>
            </a:r>
            <a:r>
              <a:rPr lang="nl-NL" dirty="0" err="1"/>
              <a:t>ahv</a:t>
            </a:r>
            <a:r>
              <a:rPr lang="nl-NL" dirty="0"/>
              <a:t> </a:t>
            </a:r>
            <a:r>
              <a:rPr lang="nl-NL" dirty="0" err="1"/>
              <a:t>credentials</a:t>
            </a:r>
            <a:r>
              <a:rPr lang="nl-NL" dirty="0"/>
              <a:t> instelling</a:t>
            </a:r>
          </a:p>
          <a:p>
            <a:r>
              <a:rPr lang="nl-NL" dirty="0"/>
              <a:t>Contactgegevens van de gebruiker</a:t>
            </a:r>
          </a:p>
          <a:p>
            <a:r>
              <a:rPr lang="fr-BE" dirty="0" err="1"/>
              <a:t>Instellingen</a:t>
            </a:r>
            <a:r>
              <a:rPr lang="fr-BE" dirty="0"/>
              <a:t> </a:t>
            </a:r>
            <a:r>
              <a:rPr lang="fr-BE" dirty="0" err="1"/>
              <a:t>blijven</a:t>
            </a:r>
            <a:r>
              <a:rPr lang="fr-BE" dirty="0"/>
              <a:t> </a:t>
            </a:r>
            <a:r>
              <a:rPr lang="fr-BE" dirty="0" err="1"/>
              <a:t>eigenaar</a:t>
            </a:r>
            <a:r>
              <a:rPr lang="fr-BE" dirty="0"/>
              <a:t> en </a:t>
            </a:r>
            <a:r>
              <a:rPr lang="fr-BE" dirty="0" err="1"/>
              <a:t>beheerder</a:t>
            </a:r>
            <a:r>
              <a:rPr lang="fr-BE" dirty="0"/>
              <a:t> van hun </a:t>
            </a:r>
            <a:r>
              <a:rPr lang="fr-BE" dirty="0" err="1"/>
              <a:t>gegevens</a:t>
            </a:r>
            <a:endParaRPr lang="fr-BE" dirty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1872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ITSM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Helpdesk</a:t>
            </a:r>
            <a:r>
              <a:rPr lang="fr-BE" dirty="0"/>
              <a:t>, </a:t>
            </a:r>
            <a:r>
              <a:rPr lang="fr-BE" dirty="0" err="1"/>
              <a:t>ticketing</a:t>
            </a:r>
            <a:r>
              <a:rPr lang="fr-BE" dirty="0"/>
              <a:t> en </a:t>
            </a:r>
            <a:r>
              <a:rPr lang="fr-BE" dirty="0" err="1"/>
              <a:t>algemene</a:t>
            </a:r>
            <a:r>
              <a:rPr lang="fr-BE" dirty="0"/>
              <a:t> </a:t>
            </a:r>
            <a:r>
              <a:rPr lang="fr-BE" dirty="0" err="1"/>
              <a:t>technische</a:t>
            </a:r>
            <a:r>
              <a:rPr lang="fr-BE" dirty="0"/>
              <a:t> </a:t>
            </a:r>
            <a:r>
              <a:rPr lang="fr-BE" dirty="0" err="1"/>
              <a:t>ondersteuning</a:t>
            </a:r>
            <a:r>
              <a:rPr lang="fr-BE" dirty="0"/>
              <a:t> van ITIL-</a:t>
            </a:r>
            <a:r>
              <a:rPr lang="fr-BE" dirty="0" err="1"/>
              <a:t>processen</a:t>
            </a:r>
            <a:r>
              <a:rPr lang="fr-BE" dirty="0"/>
              <a:t> (</a:t>
            </a:r>
            <a:r>
              <a:rPr lang="fr-BE" dirty="0" err="1"/>
              <a:t>incidentmanagement</a:t>
            </a:r>
            <a:r>
              <a:rPr lang="fr-BE" dirty="0"/>
              <a:t> en CRM/</a:t>
            </a:r>
            <a:r>
              <a:rPr lang="fr-BE" dirty="0" err="1"/>
              <a:t>ondersteuning</a:t>
            </a:r>
            <a:r>
              <a:rPr lang="fr-BE" dirty="0"/>
              <a:t> call </a:t>
            </a:r>
            <a:r>
              <a:rPr lang="fr-BE" dirty="0" err="1"/>
              <a:t>centers</a:t>
            </a:r>
            <a:r>
              <a:rPr lang="fr-BE" dirty="0" smtClean="0"/>
              <a:t>)</a:t>
            </a:r>
          </a:p>
          <a:p>
            <a:endParaRPr lang="nl-BE" dirty="0" smtClean="0"/>
          </a:p>
          <a:p>
            <a:r>
              <a:rPr lang="nl-BE" dirty="0" smtClean="0"/>
              <a:t>Centrale instantie (uitwisseling van </a:t>
            </a:r>
            <a:r>
              <a:rPr lang="nl-BE" dirty="0" err="1" smtClean="0"/>
              <a:t>ticketten</a:t>
            </a:r>
            <a:r>
              <a:rPr lang="nl-BE" dirty="0" smtClean="0"/>
              <a:t>) of eigen instantie</a:t>
            </a:r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SaaS-oplossing</a:t>
            </a:r>
            <a:r>
              <a:rPr lang="fr-BE" dirty="0" smtClean="0"/>
              <a:t> </a:t>
            </a:r>
            <a:r>
              <a:rPr lang="fr-BE" dirty="0"/>
              <a:t>(</a:t>
            </a:r>
            <a:r>
              <a:rPr lang="fr-BE" dirty="0" err="1"/>
              <a:t>ServiceNow</a:t>
            </a:r>
            <a:r>
              <a:rPr lang="fr-BE" dirty="0"/>
              <a:t> – Fujitsu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7354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Regie, inbesteding en uitbesteding</a:t>
            </a:r>
            <a:endParaRPr lang="nl-BE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 charset="0"/>
              <a:buChar char="•"/>
            </a:pPr>
            <a:r>
              <a:rPr lang="nl-BE" b="1" dirty="0"/>
              <a:t>Regie: </a:t>
            </a:r>
            <a:r>
              <a:rPr lang="nl-BE" dirty="0"/>
              <a:t>uitvoering met eigen </a:t>
            </a:r>
            <a:r>
              <a:rPr lang="nl-BE" dirty="0" smtClean="0"/>
              <a:t>middelen</a:t>
            </a:r>
            <a:endParaRPr lang="nl-BE" dirty="0"/>
          </a:p>
          <a:p>
            <a:pPr marL="285750" indent="-285750">
              <a:buFont typeface="Arial" charset="0"/>
              <a:buChar char="•"/>
            </a:pPr>
            <a:r>
              <a:rPr lang="nl-BE" b="1" dirty="0" err="1" smtClean="0"/>
              <a:t>Inbesteding</a:t>
            </a:r>
            <a:r>
              <a:rPr lang="nl-BE" b="1" dirty="0"/>
              <a:t>: </a:t>
            </a:r>
            <a:r>
              <a:rPr lang="nl-BE" dirty="0"/>
              <a:t>opdracht rechtstreeks gegund aan (“quasi”) in-house </a:t>
            </a:r>
            <a:r>
              <a:rPr lang="nl-BE" dirty="0" smtClean="0"/>
              <a:t>operator =&gt; nieuwe </a:t>
            </a:r>
            <a:r>
              <a:rPr lang="nl-BE" dirty="0"/>
              <a:t>OO wet 17 juni 2016 regelt nu expliciet als uitsluiting: “</a:t>
            </a:r>
            <a:r>
              <a:rPr lang="nl-BE" dirty="0" smtClean="0"/>
              <a:t>in-house</a:t>
            </a:r>
            <a:r>
              <a:rPr lang="nl-BE" dirty="0"/>
              <a:t>” (art. 30) alsook “niet-geïnstitutionaliseerde horizontale </a:t>
            </a:r>
            <a:r>
              <a:rPr lang="nl-BE" dirty="0" smtClean="0"/>
              <a:t>samenwerking</a:t>
            </a:r>
            <a:r>
              <a:rPr lang="nl-BE" dirty="0"/>
              <a:t>” (art. 31).</a:t>
            </a:r>
          </a:p>
          <a:p>
            <a:pPr marL="285750" indent="-285750">
              <a:buFont typeface="Arial" charset="0"/>
              <a:buChar char="•"/>
            </a:pPr>
            <a:r>
              <a:rPr lang="nl-BE" b="1" dirty="0" smtClean="0"/>
              <a:t>Uitbesteding:</a:t>
            </a:r>
          </a:p>
          <a:p>
            <a:pPr marL="685800" lvl="1">
              <a:buFont typeface="Arial" charset="0"/>
              <a:buChar char="•"/>
            </a:pPr>
            <a:r>
              <a:rPr lang="nl-BE" dirty="0" smtClean="0"/>
              <a:t>meestal</a:t>
            </a:r>
            <a:r>
              <a:rPr lang="nl-BE" dirty="0"/>
              <a:t>: klassieke overheidsopdrachten en </a:t>
            </a:r>
            <a:r>
              <a:rPr lang="nl-BE" dirty="0" smtClean="0"/>
              <a:t>raamovereenkomsten</a:t>
            </a:r>
          </a:p>
          <a:p>
            <a:pPr marL="685800" lvl="1">
              <a:buFont typeface="Arial" charset="0"/>
              <a:buChar char="•"/>
            </a:pPr>
            <a:r>
              <a:rPr lang="nl-BE" dirty="0" smtClean="0"/>
              <a:t>zelden</a:t>
            </a:r>
            <a:r>
              <a:rPr lang="nl-BE" dirty="0"/>
              <a:t>: samengevoegde </a:t>
            </a:r>
            <a:r>
              <a:rPr lang="nl-BE" dirty="0" smtClean="0"/>
              <a:t>opdrachten</a:t>
            </a:r>
            <a:endParaRPr lang="nl-BE" dirty="0"/>
          </a:p>
          <a:p>
            <a:pPr marL="285750" indent="-285750">
              <a:buFont typeface="Arial" charset="0"/>
              <a:buChar char="•"/>
            </a:pPr>
            <a:r>
              <a:rPr lang="nl-BE" b="1" dirty="0" smtClean="0"/>
              <a:t>Opdrachtencentrale: </a:t>
            </a:r>
            <a:endParaRPr lang="nl-BE" b="1" dirty="0"/>
          </a:p>
          <a:p>
            <a:pPr lvl="1">
              <a:buFont typeface="Arial" charset="0"/>
              <a:buChar char="•"/>
            </a:pPr>
            <a:r>
              <a:rPr lang="nl-BE" dirty="0" smtClean="0"/>
              <a:t>raamovereenkomst </a:t>
            </a:r>
            <a:r>
              <a:rPr lang="nl-BE" dirty="0"/>
              <a:t>gesloten overeenkomstig regels van toepassing op die aanbestedende overheid</a:t>
            </a:r>
          </a:p>
          <a:p>
            <a:pPr lvl="1">
              <a:buFont typeface="Arial" charset="0"/>
              <a:buChar char="•"/>
            </a:pPr>
            <a:r>
              <a:rPr lang="nl-BE" dirty="0"/>
              <a:t>die optreedt als overheidsopdrachtencentrale via gestandaardiseerde </a:t>
            </a:r>
            <a:r>
              <a:rPr lang="nl-BE" dirty="0" smtClean="0"/>
              <a:t>clausule</a:t>
            </a:r>
            <a:endParaRPr lang="nl-BE" dirty="0"/>
          </a:p>
          <a:p>
            <a:pPr lvl="1">
              <a:buFont typeface="Arial" charset="0"/>
              <a:buChar char="•"/>
            </a:pPr>
            <a:r>
              <a:rPr lang="nl-BE" dirty="0" smtClean="0"/>
              <a:t>deelopdrachten </a:t>
            </a:r>
            <a:r>
              <a:rPr lang="nl-BE" dirty="0"/>
              <a:t>geplaatst overeenkomstig regels van toepassing op die aanbestedende overheid;</a:t>
            </a:r>
          </a:p>
          <a:p>
            <a:pPr lvl="1">
              <a:buFont typeface="Arial" charset="0"/>
              <a:buChar char="•"/>
            </a:pPr>
            <a:r>
              <a:rPr lang="nl-BE" dirty="0" smtClean="0"/>
              <a:t>o.m</a:t>
            </a:r>
            <a:r>
              <a:rPr lang="nl-BE" dirty="0"/>
              <a:t>. impact op regels m.b.t. begroting, toezicht, verhaalinstanties, …</a:t>
            </a:r>
          </a:p>
          <a:p>
            <a:pPr lvl="1">
              <a:buFont typeface="Arial" charset="0"/>
              <a:buChar char="•"/>
            </a:pPr>
            <a:r>
              <a:rPr lang="nl-BE" dirty="0" smtClean="0"/>
              <a:t>opdrachtendocumenten </a:t>
            </a:r>
            <a:r>
              <a:rPr lang="nl-BE" dirty="0"/>
              <a:t>beschikbaar via </a:t>
            </a:r>
            <a:r>
              <a:rPr lang="nl-BE" dirty="0" err="1" smtClean="0"/>
              <a:t>eCatalogue</a:t>
            </a:r>
            <a:endParaRPr lang="fr-BE" dirty="0"/>
          </a:p>
          <a:p>
            <a:endParaRPr lang="fr-BE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68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86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Rol Inspectie van Financiën</a:t>
            </a:r>
          </a:p>
          <a:p>
            <a:pPr lvl="1"/>
            <a:r>
              <a:rPr lang="nl-BE" dirty="0" smtClean="0"/>
              <a:t>advies en controle</a:t>
            </a:r>
          </a:p>
          <a:p>
            <a:pPr lvl="1"/>
            <a:r>
              <a:rPr lang="nl-BE" dirty="0" err="1" smtClean="0"/>
              <a:t>mbt</a:t>
            </a:r>
            <a:endParaRPr lang="nl-BE" dirty="0"/>
          </a:p>
          <a:p>
            <a:pPr lvl="2"/>
            <a:r>
              <a:rPr lang="nl-BE" dirty="0" smtClean="0"/>
              <a:t>wettelijkheid</a:t>
            </a:r>
          </a:p>
          <a:p>
            <a:pPr lvl="2"/>
            <a:r>
              <a:rPr lang="nl-BE" dirty="0" smtClean="0"/>
              <a:t>regelmatigheid</a:t>
            </a:r>
          </a:p>
          <a:p>
            <a:pPr lvl="2"/>
            <a:r>
              <a:rPr lang="nl-BE" dirty="0" smtClean="0"/>
              <a:t>budgettaire haalbaarheid</a:t>
            </a:r>
          </a:p>
          <a:p>
            <a:pPr lvl="2"/>
            <a:r>
              <a:rPr lang="nl-BE" dirty="0" smtClean="0"/>
              <a:t>opportuniteit</a:t>
            </a:r>
          </a:p>
          <a:p>
            <a:pPr lvl="1"/>
            <a:r>
              <a:rPr lang="nl-BE" dirty="0" smtClean="0"/>
              <a:t>vanuit het oogpunt van</a:t>
            </a:r>
          </a:p>
          <a:p>
            <a:pPr lvl="2"/>
            <a:r>
              <a:rPr lang="nl-BE" dirty="0" smtClean="0"/>
              <a:t>doelmatigheid</a:t>
            </a:r>
          </a:p>
          <a:p>
            <a:pPr lvl="2"/>
            <a:r>
              <a:rPr lang="nl-BE" dirty="0" smtClean="0"/>
              <a:t>doeltreffendheid</a:t>
            </a:r>
          </a:p>
          <a:p>
            <a:pPr lvl="2"/>
            <a:r>
              <a:rPr lang="nl-BE" dirty="0" smtClean="0"/>
              <a:t>zuinigheid</a:t>
            </a:r>
          </a:p>
          <a:p>
            <a:pPr lvl="1"/>
            <a:r>
              <a:rPr lang="nl-BE" dirty="0" err="1" smtClean="0"/>
              <a:t>oa</a:t>
            </a:r>
            <a:r>
              <a:rPr lang="nl-BE" dirty="0" smtClean="0"/>
              <a:t> gebaseerd op onafhankelijkheid, continue opleiding en specialisatie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608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atience-games-232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7053" y="10224"/>
            <a:ext cx="3952899" cy="6855174"/>
            <a:chOff x="627593" y="-8638633"/>
            <a:chExt cx="3067202" cy="4576482"/>
          </a:xfr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627593" y="-8638633"/>
              <a:ext cx="3067202" cy="457648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857949" y="-6596635"/>
              <a:ext cx="2730950" cy="10273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600" kern="1200" dirty="0" smtClean="0"/>
                <a:t>Er </a:t>
              </a:r>
              <a:r>
                <a:rPr lang="fr-BE" sz="3600" kern="1200" dirty="0" err="1" smtClean="0"/>
                <a:t>bestaat</a:t>
              </a:r>
              <a:r>
                <a:rPr lang="fr-BE" sz="3600" kern="1200" dirty="0" smtClean="0"/>
                <a:t> niet </a:t>
              </a:r>
              <a:r>
                <a:rPr lang="fr-BE" sz="3600" kern="1200" dirty="0" err="1" smtClean="0"/>
                <a:t>één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enkele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oplossing</a:t>
              </a:r>
              <a:endParaRPr lang="fr-BE" sz="3600" dirty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3600" kern="1200" dirty="0" smtClean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3600" kern="1200" dirty="0" smtClean="0"/>
                <a:t>Enkele ideeën</a:t>
              </a:r>
              <a:endParaRPr lang="fr-BE" sz="3600" kern="1200" dirty="0" smtClean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Synergieën</a:t>
              </a:r>
              <a:r>
                <a:rPr lang="nl-BE" sz="2000" dirty="0" smtClean="0"/>
                <a:t> - transformaties</a:t>
              </a:r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Ontwerp toepassingen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Bestaffing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Deling van ressources</a:t>
              </a:r>
              <a:endParaRPr lang="fr-BE" sz="2000" kern="1200" dirty="0" smtClean="0"/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r-BE" sz="2000" dirty="0" err="1"/>
                <a:t>p</a:t>
              </a:r>
              <a:r>
                <a:rPr lang="fr-BE" sz="2000" dirty="0" err="1" smtClean="0"/>
                <a:t>ublieke</a:t>
              </a:r>
              <a:r>
                <a:rPr lang="fr-BE" sz="2000" dirty="0" smtClean="0"/>
                <a:t> cloud</a:t>
              </a:r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/>
                <a:t>h</a:t>
              </a:r>
              <a:r>
                <a:rPr lang="nl-BE" sz="2000" dirty="0" smtClean="0"/>
                <a:t>ybride G-Cloud</a:t>
              </a:r>
              <a:endParaRPr lang="fr-B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Uitdagingen</a:t>
            </a:r>
          </a:p>
          <a:p>
            <a:pPr lvl="1"/>
            <a:r>
              <a:rPr lang="nl-BE" dirty="0" smtClean="0"/>
              <a:t>wederzijds </a:t>
            </a:r>
            <a:r>
              <a:rPr lang="nl-BE" dirty="0" err="1" smtClean="0"/>
              <a:t>know-how</a:t>
            </a:r>
            <a:r>
              <a:rPr lang="nl-BE" dirty="0" smtClean="0"/>
              <a:t> delen tussen overheidsdiensten en </a:t>
            </a:r>
            <a:r>
              <a:rPr lang="nl-BE" dirty="0" err="1" smtClean="0"/>
              <a:t>IFs</a:t>
            </a:r>
            <a:endParaRPr lang="nl-BE" dirty="0" smtClean="0"/>
          </a:p>
          <a:p>
            <a:pPr lvl="1"/>
            <a:r>
              <a:rPr lang="nl-BE" dirty="0" smtClean="0"/>
              <a:t>in </a:t>
            </a:r>
            <a:r>
              <a:rPr lang="nl-BE" dirty="0" err="1" smtClean="0"/>
              <a:t>partenariaat</a:t>
            </a:r>
            <a:r>
              <a:rPr lang="nl-BE" dirty="0" smtClean="0"/>
              <a:t> samenwerken tussen overheidsdiensten en </a:t>
            </a:r>
            <a:r>
              <a:rPr lang="nl-BE" dirty="0" err="1" smtClean="0"/>
              <a:t>IFs</a:t>
            </a:r>
            <a:r>
              <a:rPr lang="nl-BE" dirty="0" smtClean="0"/>
              <a:t> zonder onafhankelijkheid IF in gedrang te brengen</a:t>
            </a:r>
          </a:p>
          <a:p>
            <a:pPr lvl="1"/>
            <a:r>
              <a:rPr lang="nl-BE" dirty="0" err="1" smtClean="0"/>
              <a:t>doelmatigheids</a:t>
            </a:r>
            <a:r>
              <a:rPr lang="nl-BE" dirty="0" smtClean="0"/>
              <a:t>/</a:t>
            </a:r>
            <a:r>
              <a:rPr lang="nl-BE" dirty="0" err="1" smtClean="0"/>
              <a:t>doeltreffendheidsverhogende</a:t>
            </a:r>
            <a:r>
              <a:rPr lang="nl-BE" dirty="0" smtClean="0"/>
              <a:t> en kostenbesparende </a:t>
            </a:r>
            <a:r>
              <a:rPr lang="nl-BE" dirty="0" err="1" smtClean="0"/>
              <a:t>synergieën</a:t>
            </a:r>
            <a:r>
              <a:rPr lang="nl-BE" dirty="0" smtClean="0"/>
              <a:t> bevorderen</a:t>
            </a:r>
          </a:p>
          <a:p>
            <a:pPr lvl="1"/>
            <a:r>
              <a:rPr lang="nl-BE" dirty="0" smtClean="0"/>
              <a:t>administratieve last beperken</a:t>
            </a:r>
          </a:p>
          <a:p>
            <a:pPr lvl="1"/>
            <a:r>
              <a:rPr lang="nl-BE" dirty="0" smtClean="0"/>
              <a:t>regelgeving overheidsopdrachten teleologisch interpreteren </a:t>
            </a:r>
            <a:r>
              <a:rPr lang="nl-BE" dirty="0" err="1" smtClean="0"/>
              <a:t>ipv</a:t>
            </a:r>
            <a:r>
              <a:rPr lang="nl-BE" dirty="0" smtClean="0"/>
              <a:t> formalistisch</a:t>
            </a:r>
          </a:p>
          <a:p>
            <a:pPr lvl="1"/>
            <a:r>
              <a:rPr lang="nl-BE" dirty="0" smtClean="0"/>
              <a:t>waarborgen van principe van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  <a:endParaRPr lang="fr-BE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70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4777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Concreet voorstel</a:t>
            </a:r>
          </a:p>
          <a:p>
            <a:pPr lvl="1"/>
            <a:r>
              <a:rPr lang="nl-BE" dirty="0" smtClean="0"/>
              <a:t>G-Cloud beschouwen als synergieprogramma dat gevolgd wordt door 1 of 2 </a:t>
            </a:r>
            <a:r>
              <a:rPr lang="nl-BE" dirty="0" err="1" smtClean="0"/>
              <a:t>IFs</a:t>
            </a:r>
            <a:endParaRPr lang="nl-BE" dirty="0" smtClean="0"/>
          </a:p>
          <a:p>
            <a:pPr lvl="1"/>
            <a:r>
              <a:rPr lang="nl-BE" dirty="0" smtClean="0"/>
              <a:t>de betrokken </a:t>
            </a:r>
            <a:r>
              <a:rPr lang="nl-BE" dirty="0" err="1" smtClean="0"/>
              <a:t>IFs</a:t>
            </a:r>
            <a:r>
              <a:rPr lang="nl-BE" dirty="0" smtClean="0"/>
              <a:t> specialiseren zich in strategische inzet van ICT en ICT-overheidsopdrachten</a:t>
            </a:r>
          </a:p>
          <a:p>
            <a:pPr lvl="1"/>
            <a:r>
              <a:rPr lang="nl-BE" dirty="0" smtClean="0"/>
              <a:t>regelmatige </a:t>
            </a:r>
            <a:r>
              <a:rPr lang="nl-BE" dirty="0"/>
              <a:t>briefing van deze personen door </a:t>
            </a:r>
            <a:r>
              <a:rPr lang="nl-BE" dirty="0" smtClean="0"/>
              <a:t>de G-Cloud </a:t>
            </a:r>
            <a:r>
              <a:rPr lang="nl-BE" dirty="0"/>
              <a:t>organen</a:t>
            </a:r>
          </a:p>
          <a:p>
            <a:pPr lvl="1"/>
            <a:r>
              <a:rPr lang="nl-BE" dirty="0" smtClean="0"/>
              <a:t>advies en controle op doelmatigheid, doeltreffendheid en zuinigheid van het G-Cloud synergieprogramma en van overheidsopdrachten in het kader van dat programma geschiedt eenmalig door die </a:t>
            </a:r>
            <a:r>
              <a:rPr lang="nl-BE" dirty="0" err="1" smtClean="0"/>
              <a:t>IFs</a:t>
            </a:r>
            <a:endParaRPr lang="nl-BE" dirty="0" smtClean="0"/>
          </a:p>
          <a:p>
            <a:pPr lvl="1"/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71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76913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Concreet voorstel</a:t>
            </a:r>
          </a:p>
          <a:p>
            <a:pPr lvl="1"/>
            <a:r>
              <a:rPr lang="nl-BE" dirty="0" err="1" smtClean="0"/>
              <a:t>IFs</a:t>
            </a:r>
            <a:r>
              <a:rPr lang="nl-BE" dirty="0" smtClean="0"/>
              <a:t>/Regeringscommissarissen Begroting geaccrediteerd bij overheidsdienst bewaakt</a:t>
            </a:r>
          </a:p>
          <a:p>
            <a:pPr lvl="2"/>
            <a:r>
              <a:rPr lang="nl-BE" dirty="0" smtClean="0"/>
              <a:t>beschikbaarheid van budget bij gebruikende/bestellende overheidsdienst</a:t>
            </a:r>
          </a:p>
          <a:p>
            <a:pPr lvl="2"/>
            <a:r>
              <a:rPr lang="nl-BE" dirty="0" smtClean="0"/>
              <a:t>doelmatigheid en doeltreffendheid bij gebruikende/bestellende overheidsdienst</a:t>
            </a:r>
          </a:p>
          <a:p>
            <a:pPr lvl="2"/>
            <a:r>
              <a:rPr lang="nl-BE" dirty="0" smtClean="0"/>
              <a:t>respect van principe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</a:p>
          <a:p>
            <a:pPr lvl="1"/>
            <a:r>
              <a:rPr lang="nl-BE" dirty="0" smtClean="0"/>
              <a:t>gespecialiseerde </a:t>
            </a:r>
            <a:r>
              <a:rPr lang="nl-BE" dirty="0" err="1" smtClean="0"/>
              <a:t>IFs</a:t>
            </a:r>
            <a:r>
              <a:rPr lang="nl-BE" dirty="0" smtClean="0"/>
              <a:t> </a:t>
            </a:r>
            <a:r>
              <a:rPr lang="nl-BE" dirty="0" smtClean="0"/>
              <a:t>fungeren als competentiecentrum inzake ICT voor hun collega’s, </a:t>
            </a:r>
            <a:r>
              <a:rPr lang="nl-BE" dirty="0" err="1" smtClean="0"/>
              <a:t>oa</a:t>
            </a:r>
            <a:r>
              <a:rPr lang="nl-BE" dirty="0" smtClean="0"/>
              <a:t> om na te gaan dat overheidsopdrachten correct worden aangewend</a:t>
            </a:r>
          </a:p>
          <a:p>
            <a:pPr lvl="1"/>
            <a:endParaRPr lang="nl-BE" dirty="0" smtClean="0"/>
          </a:p>
          <a:p>
            <a:pPr lvl="1"/>
            <a:endParaRPr lang="fr-BE" dirty="0" smtClean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72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41745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Concreet voorstel: vragen</a:t>
            </a:r>
          </a:p>
          <a:p>
            <a:pPr lvl="1"/>
            <a:r>
              <a:rPr lang="nl-BE" dirty="0" smtClean="0"/>
              <a:t>hoe hierover afspraken maken ?</a:t>
            </a:r>
          </a:p>
          <a:p>
            <a:pPr lvl="1"/>
            <a:r>
              <a:rPr lang="nl-BE" dirty="0" smtClean="0"/>
              <a:t>hoe advies en controle op ICT-dossiers stroomlijnen ?</a:t>
            </a:r>
            <a:endParaRPr lang="nl-BE" dirty="0"/>
          </a:p>
          <a:p>
            <a:pPr lvl="2"/>
            <a:r>
              <a:rPr lang="nl-BE" dirty="0" smtClean="0"/>
              <a:t>over hele proces heen, van </a:t>
            </a:r>
            <a:r>
              <a:rPr lang="nl-BE" dirty="0" err="1" smtClean="0"/>
              <a:t>procurement</a:t>
            </a:r>
            <a:r>
              <a:rPr lang="nl-BE" dirty="0" smtClean="0"/>
              <a:t> tot </a:t>
            </a:r>
            <a:r>
              <a:rPr lang="nl-BE" dirty="0"/>
              <a:t>bestelling</a:t>
            </a:r>
          </a:p>
          <a:p>
            <a:pPr lvl="2"/>
            <a:r>
              <a:rPr lang="nl-BE" dirty="0"/>
              <a:t>over grenzen van overheidsinstellingen </a:t>
            </a:r>
            <a:r>
              <a:rPr lang="nl-BE" dirty="0" smtClean="0"/>
              <a:t>heen</a:t>
            </a:r>
          </a:p>
          <a:p>
            <a:pPr lvl="1"/>
            <a:r>
              <a:rPr lang="nl-BE" dirty="0" smtClean="0"/>
              <a:t>hoe </a:t>
            </a:r>
            <a:r>
              <a:rPr lang="nl-BE" dirty="0" err="1" smtClean="0"/>
              <a:t>IFs</a:t>
            </a:r>
            <a:r>
              <a:rPr lang="nl-BE" dirty="0" smtClean="0"/>
              <a:t> voldoende betrekken bij G-Cloud-programma met oog op kennisdeling, zonder onafhankelijkheid </a:t>
            </a:r>
            <a:r>
              <a:rPr lang="nl-BE" dirty="0" err="1" smtClean="0"/>
              <a:t>Ifs</a:t>
            </a:r>
            <a:r>
              <a:rPr lang="nl-BE" dirty="0" smtClean="0"/>
              <a:t> in gedrang te brengen ?</a:t>
            </a:r>
            <a:endParaRPr lang="nl-BE" dirty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73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07976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10"/>
          <a:stretch/>
        </p:blipFill>
        <p:spPr bwMode="auto">
          <a:xfrm>
            <a:off x="1681163" y="9897"/>
            <a:ext cx="5781675" cy="18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1810" y="6453336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Schrijf u in via info@gcloud.belgium.be</a:t>
            </a:r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1916832"/>
            <a:ext cx="54006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Samen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werken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aan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de G-Cloud</a:t>
            </a:r>
          </a:p>
          <a:p>
            <a:endParaRPr lang="fr-BE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Met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e-newsletter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houdt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Board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overlegorgaan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toeziet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G-Cloud, u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hoogte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recente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We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nodigen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vriendelijk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en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aandrang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uit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om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informatie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mogelijk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geïnteresseerden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binnen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uw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kunt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indien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gewenst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ook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het e-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mailadres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 van de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betrokkene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(n)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doorgeven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zodat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persoon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volgende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newsletters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rechtstreeks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ontvangt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De G-Cloud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mikt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vrijwillige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het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beheer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beter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elkaar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stemmen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Daarom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gemeenschappelijke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«roadmap» die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dient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leidraad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niet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keurslijf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Elke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bepaalt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zelf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wenselijkheid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snelheid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waarmee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evolueert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lastenboeken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stroomlijnt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met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De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noden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meerdere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worden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gebundeld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versnippering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budgetten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administratieve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overlast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terug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dringen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fr-BE" sz="1000" b="1" dirty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Veel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leesplezier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!</a:t>
            </a: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Jan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Deprest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Frank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Robben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&amp; de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voltallige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Cloud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Board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endParaRPr lang="en-GB" sz="10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81163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8809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81163" y="6525344"/>
            <a:ext cx="5781675" cy="0"/>
          </a:xfrm>
          <a:prstGeom prst="line">
            <a:avLst/>
          </a:prstGeom>
          <a:ln w="38100" cap="flat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6"/>
          <p:cNvSpPr txBox="1">
            <a:spLocks/>
          </p:cNvSpPr>
          <p:nvPr/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mtClean="0"/>
              <a:pPr/>
              <a:t>74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1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458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1138" y="5301208"/>
            <a:ext cx="372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www.gcloud.belgium.be</a:t>
            </a:r>
            <a:endParaRPr lang="fr-BE" sz="2800" dirty="0"/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mtClean="0"/>
              <a:pPr/>
              <a:t>75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56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452460"/>
            <a:ext cx="6771737" cy="560716"/>
          </a:xfrm>
        </p:spPr>
        <p:txBody>
          <a:bodyPr/>
          <a:lstStyle/>
          <a:p>
            <a:pPr algn="ctr"/>
            <a:r>
              <a:rPr lang="nl-BE" sz="3600" dirty="0" smtClean="0"/>
              <a:t>            bouwen we samen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8340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98963" y="1597025"/>
            <a:ext cx="4268787" cy="3292475"/>
            <a:chOff x="4407024" y="1916832"/>
            <a:chExt cx="4269432" cy="2699972"/>
          </a:xfrm>
        </p:grpSpPr>
        <p:pic>
          <p:nvPicPr>
            <p:cNvPr id="5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69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Frank </a:t>
              </a:r>
              <a:r>
                <a:rPr lang="fr-BE" sz="1600" b="1" dirty="0" err="1" smtClean="0">
                  <a:sym typeface="Arial" charset="0"/>
                </a:rPr>
                <a:t>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Administrateur-</a:t>
              </a:r>
              <a:r>
                <a:rPr lang="fr-BE" sz="1600" dirty="0" err="1" smtClean="0">
                  <a:sym typeface="Arial" charset="0"/>
                </a:rPr>
                <a:t>generaal</a:t>
              </a:r>
              <a:r>
                <a:rPr lang="fr-BE" sz="1600" dirty="0" smtClean="0">
                  <a:sym typeface="Arial" charset="0"/>
                </a:rPr>
                <a:t>  </a:t>
              </a: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Kruispuntbank</a:t>
              </a:r>
              <a:r>
                <a:rPr lang="fr-BE" sz="1600" dirty="0" smtClean="0">
                  <a:sym typeface="Arial" charset="0"/>
                </a:rPr>
                <a:t> van de Sociale </a:t>
              </a:r>
              <a:r>
                <a:rPr lang="fr-BE" sz="1600" dirty="0" err="1" smtClean="0">
                  <a:sym typeface="Arial" charset="0"/>
                </a:rPr>
                <a:t>Zekerheid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eHealth-platform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/>
                <a:t>frank.robben@ksz.fgov.be</a:t>
              </a:r>
              <a:r>
                <a:rPr lang="en-US" sz="1600" dirty="0" smtClean="0"/>
                <a:t> </a:t>
              </a: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@</a:t>
              </a:r>
              <a:r>
                <a:rPr lang="fr-BE" sz="1600" b="1" dirty="0" err="1" smtClean="0">
                  <a:sym typeface="Arial" charset="0"/>
                </a:rPr>
                <a:t>FrRobben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http://www.ksz.fgov.be</a:t>
              </a: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https://www.ehealth.fgov.be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http://www.frankrobben.be</a:t>
              </a:r>
              <a:endParaRPr lang="en-GB" sz="1600" dirty="0" smtClean="0"/>
            </a:p>
          </p:txBody>
        </p:sp>
      </p:grpSp>
      <p:pic>
        <p:nvPicPr>
          <p:cNvPr id="8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30000"/>
                    </a14:imgEffect>
                    <a14:imgEffect>
                      <a14:brightnessContrast bright="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1124744"/>
            <a:ext cx="8543925" cy="537527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 err="1" smtClean="0"/>
              <a:t>Synergies</a:t>
            </a:r>
            <a:r>
              <a:rPr lang="nl-BE" altLang="fr-FR" dirty="0" smtClean="0"/>
              <a:t> - </a:t>
            </a:r>
            <a:r>
              <a:rPr lang="nl-BE" altLang="fr-FR" dirty="0" err="1" smtClean="0"/>
              <a:t>transformations</a:t>
            </a:r>
            <a:endParaRPr lang="nl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4ADED-38B9-4879-B65B-EF8A5A6CF7F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607175" y="5997575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400"/>
              <a:t>Bron: Booz Allen Hamilton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3897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50597" cy="915536"/>
          </a:xfrm>
        </p:spPr>
        <p:txBody>
          <a:bodyPr/>
          <a:lstStyle/>
          <a:p>
            <a:r>
              <a:rPr lang="nl-BE" dirty="0" smtClean="0"/>
              <a:t>TCO van toepassingen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9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5149812"/>
              </p:ext>
            </p:extLst>
          </p:nvPr>
        </p:nvGraphicFramePr>
        <p:xfrm>
          <a:off x="1535832" y="1484784"/>
          <a:ext cx="73052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Up Arrow 6"/>
          <p:cNvSpPr/>
          <p:nvPr/>
        </p:nvSpPr>
        <p:spPr>
          <a:xfrm>
            <a:off x="1259632" y="1097684"/>
            <a:ext cx="360040" cy="4491556"/>
          </a:xfrm>
          <a:prstGeom prst="up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5847655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686235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5847655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grpSp>
        <p:nvGrpSpPr>
          <p:cNvPr id="12" name="Diagram group"/>
          <p:cNvGrpSpPr/>
          <p:nvPr/>
        </p:nvGrpSpPr>
        <p:grpSpPr>
          <a:xfrm>
            <a:off x="6228184" y="1851566"/>
            <a:ext cx="2233135" cy="2297514"/>
            <a:chOff x="1499615" y="1895643"/>
            <a:chExt cx="1347825" cy="1347598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1499615" y="1895643"/>
              <a:ext cx="1347825" cy="1347598"/>
            </a:xfrm>
            <a:prstGeom prst="ellipse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Diagram group"/>
          <p:cNvGrpSpPr/>
          <p:nvPr/>
        </p:nvGrpSpPr>
        <p:grpSpPr>
          <a:xfrm>
            <a:off x="1907704" y="4005064"/>
            <a:ext cx="1488932" cy="1560973"/>
            <a:chOff x="3054095" y="2160499"/>
            <a:chExt cx="673608" cy="67367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5" name="Oval 14"/>
            <p:cNvSpPr/>
            <p:nvPr/>
          </p:nvSpPr>
          <p:spPr>
            <a:xfrm>
              <a:off x="3054095" y="2160499"/>
              <a:ext cx="673608" cy="673672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1475656" y="339009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 6 à 7 X</a:t>
            </a:r>
          </a:p>
          <a:p>
            <a:pPr algn="ctr"/>
            <a:r>
              <a:rPr lang="fr-BE" sz="2400" dirty="0" err="1" smtClean="0"/>
              <a:t>ontwikkelkost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14975" y="899428"/>
            <a:ext cx="1486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50 X</a:t>
            </a:r>
            <a:br>
              <a:rPr lang="fr-BE" sz="2400" dirty="0" smtClean="0"/>
            </a:br>
            <a:r>
              <a:rPr lang="fr-BE" sz="2400" dirty="0" err="1" smtClean="0"/>
              <a:t>ontwikkel</a:t>
            </a:r>
            <a:r>
              <a:rPr lang="fr-BE" sz="2400" dirty="0" smtClean="0"/>
              <a:t>-</a:t>
            </a:r>
            <a:br>
              <a:rPr lang="fr-BE" sz="2400" dirty="0" smtClean="0"/>
            </a:br>
            <a:r>
              <a:rPr lang="fr-BE" sz="2400" dirty="0" err="1" smtClean="0"/>
              <a:t>kost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17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loud">
  <a:themeElements>
    <a:clrScheme name="Custom 1">
      <a:dk1>
        <a:srgbClr val="364C9D"/>
      </a:dk1>
      <a:lt1>
        <a:sysClr val="window" lastClr="FFFFFF"/>
      </a:lt1>
      <a:dk2>
        <a:srgbClr val="364C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364C9D"/>
    </a:dk1>
    <a:lt1>
      <a:sysClr val="window" lastClr="FFFFFF"/>
    </a:lt1>
    <a:dk2>
      <a:srgbClr val="364C9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f9f758b7-f6eb-44e3-bd59-2cbef40d0fc5" ContentTypeId="0x01010020EFE7AA9E56B84FB1D6B88B12929688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Category xmlns="c8e0f1c9-a97e-424a-9462-00f87a844f62" xsi:nil="true"/>
    <KeyDocument xmlns="6c2ef7ed-c2f8-46e5-bc8a-af14b0d2a9a1">false</KeyDocument>
    <a577826f36e3408da264d17bc6322cd1 xmlns="6c2ef7ed-c2f8-46e5-bc8a-af14b0d2a9a1">
      <Terms xmlns="http://schemas.microsoft.com/office/infopath/2007/PartnerControls"/>
    </a577826f36e3408da264d17bc6322cd1>
    <TaxCatchAll xmlns="6c2ef7ed-c2f8-46e5-bc8a-af14b0d2a9a1"/>
    <TaxKeywordTaxHTField xmlns="6c2ef7ed-c2f8-46e5-bc8a-af14b0d2a9a1">
      <Terms xmlns="http://schemas.microsoft.com/office/infopath/2007/PartnerControls"/>
    </TaxKeywordTaxHTField>
    <IsArchived xmlns="6c2ef7ed-c2f8-46e5-bc8a-af14b0d2a9a1">false</IsArchive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20EFE7AA9E56B84FB1D6B88B12929688004810EF39369CDC4495268951860020FC01004EEEAFEEA0DB91409A024D38E12654AD" ma:contentTypeVersion="9" ma:contentTypeDescription="Base Content Type to categorize Documents in Project Library" ma:contentTypeScope="" ma:versionID="1269393f1de5a1ac8fb561fcb3ca7068">
  <xsd:schema xmlns:xsd="http://www.w3.org/2001/XMLSchema" xmlns:xs="http://www.w3.org/2001/XMLSchema" xmlns:p="http://schemas.microsoft.com/office/2006/metadata/properties" xmlns:ns2="6c2ef7ed-c2f8-46e5-bc8a-af14b0d2a9a1" xmlns:ns3="c8e0f1c9-a97e-424a-9462-00f87a844f62" targetNamespace="http://schemas.microsoft.com/office/2006/metadata/properties" ma:root="true" ma:fieldsID="0519ed3f74b9d3b94666b188ab85ea8a" ns2:_="" ns3:_="">
    <xsd:import namespace="6c2ef7ed-c2f8-46e5-bc8a-af14b0d2a9a1"/>
    <xsd:import namespace="c8e0f1c9-a97e-424a-9462-00f87a844f62"/>
    <xsd:element name="properties">
      <xsd:complexType>
        <xsd:sequence>
          <xsd:element name="documentManagement">
            <xsd:complexType>
              <xsd:all>
                <xsd:element ref="ns2:KeyDocument" minOccurs="0"/>
                <xsd:element ref="ns2:IsArchived" minOccurs="0"/>
                <xsd:element ref="ns2:a577826f36e3408da264d17bc6322cd1" minOccurs="0"/>
                <xsd:element ref="ns2:TaxCatchAll" minOccurs="0"/>
                <xsd:element ref="ns2:TaxCatchAllLabel" minOccurs="0"/>
                <xsd:element ref="ns2:TaxKeywordTaxHTField" minOccurs="0"/>
                <xsd:element ref="ns3:Project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8" nillable="true" ma:displayName="KeyDocument" ma:default="0" ma:description="Allow to promote a document to key document status" ma:internalName="KeyDocument">
      <xsd:simpleType>
        <xsd:restriction base="dms:Boolean"/>
      </xsd:simpleType>
    </xsd:element>
    <xsd:element name="IsArchived" ma:index="9" nillable="true" ma:displayName="IsArchived" ma:default="0" ma:description="Allow to display the document only in Archive View" ma:internalName="IsArchived">
      <xsd:simpleType>
        <xsd:restriction base="dms:Boolean"/>
      </xsd:simpleType>
    </xsd:element>
    <xsd:element name="a577826f36e3408da264d17bc6322cd1" ma:index="10" nillable="true" ma:taxonomy="true" ma:internalName="a577826f36e3408da264d17bc6322cd1" ma:taxonomyFieldName="ProjectActivity" ma:displayName="ProjectActivity" ma:default="" ma:fieldId="{a577826f-36e3-408d-a264-d17bc6322cd1}" ma:sspId="f9f758b7-f6eb-44e3-bd59-2cbef40d0fc5" ma:termSetId="0a1d2ce2-4385-4174-a46f-178db92b35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523672b5-cecb-49a2-93b6-f77294116280}" ma:internalName="TaxCatchAll" ma:showField="CatchAllData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523672b5-cecb-49a2-93b6-f77294116280}" ma:internalName="TaxCatchAllLabel" ma:readOnly="true" ma:showField="CatchAllDataLabel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0f1c9-a97e-424a-9462-00f87a844f62" elementFormDefault="qualified">
    <xsd:import namespace="http://schemas.microsoft.com/office/2006/documentManagement/types"/>
    <xsd:import namespace="http://schemas.microsoft.com/office/infopath/2007/PartnerControls"/>
    <xsd:element name="ProjectCategory" ma:index="16" nillable="true" ma:displayName="ProjectCategory" ma:list="{949074CE-9EE1-4500-9AC1-64FF3466EA64}" ma:internalName="Project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0F5F77-D03A-4B1B-ADD4-D8B895BA2E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BCC57-8FAA-42F3-8ADE-B014BA6BBB0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F272300F-722E-4E25-815B-679B46CD9A71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6c2ef7ed-c2f8-46e5-bc8a-af14b0d2a9a1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8e0f1c9-a97e-424a-9462-00f87a844f62"/>
  </ds:schemaRefs>
</ds:datastoreItem>
</file>

<file path=customXml/itemProps4.xml><?xml version="1.0" encoding="utf-8"?>
<ds:datastoreItem xmlns:ds="http://schemas.openxmlformats.org/officeDocument/2006/customXml" ds:itemID="{0CC7BCE7-171A-4471-9580-D7182BE1E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ef7ed-c2f8-46e5-bc8a-af14b0d2a9a1"/>
    <ds:schemaRef ds:uri="c8e0f1c9-a97e-424a-9462-00f87a84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8836</TotalTime>
  <Words>3226</Words>
  <Application>Microsoft Office PowerPoint</Application>
  <PresentationFormat>On-screen Show (4:3)</PresentationFormat>
  <Paragraphs>812</Paragraphs>
  <Slides>77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GCloud</vt:lpstr>
      <vt:lpstr>Samen bouwen aan de ICT-toekomst</vt:lpstr>
      <vt:lpstr>Agenda</vt:lpstr>
      <vt:lpstr>Quelques tendances importantes en ICT</vt:lpstr>
      <vt:lpstr>PowerPoint Presentation</vt:lpstr>
      <vt:lpstr>PowerPoint Presentation</vt:lpstr>
      <vt:lpstr>KSZ - # berichten - ICT budget in €</vt:lpstr>
      <vt:lpstr>PowerPoint Presentation</vt:lpstr>
      <vt:lpstr>Synergies - transformations</vt:lpstr>
      <vt:lpstr>TCO van toepassingen</vt:lpstr>
      <vt:lpstr>PowerPoint Presentation</vt:lpstr>
      <vt:lpstr>Qu’est-ce que le G-Cloud ?</vt:lpstr>
      <vt:lpstr>G-Cloud: focus</vt:lpstr>
      <vt:lpstr>As a service : principes majeurs</vt:lpstr>
      <vt:lpstr>Virtualisatie</vt:lpstr>
      <vt:lpstr> Types de déploiements dans le cloud</vt:lpstr>
      <vt:lpstr>PowerPoint Presentation</vt:lpstr>
      <vt:lpstr>PowerPoint Presentation</vt:lpstr>
      <vt:lpstr>PowerPoint Presentation</vt:lpstr>
      <vt:lpstr>Voorbeeld UK: gebruik impact levels</vt:lpstr>
      <vt:lpstr>Confidentialiteit</vt:lpstr>
      <vt:lpstr>Confidentialiteit: encryptie als oplossing ?</vt:lpstr>
      <vt:lpstr>PowerPoint Presentation</vt:lpstr>
      <vt:lpstr>PowerPoint Presentation</vt:lpstr>
      <vt:lpstr>Concluderende vaststellingen</vt:lpstr>
      <vt:lpstr>Qu’est-ce que le G-Cloud ?</vt:lpstr>
      <vt:lpstr>Principes de base</vt:lpstr>
      <vt:lpstr>PowerPoint Presentation</vt:lpstr>
      <vt:lpstr>Qu’est-ce que le G-Cloud ?</vt:lpstr>
      <vt:lpstr>G-Cloud-’producten’ </vt:lpstr>
      <vt:lpstr>Niet alleen technisch, ook strategisch</vt:lpstr>
      <vt:lpstr>Niet alleen technisch, ook strategisch</vt:lpstr>
      <vt:lpstr>Pourquoi le G-Cloud ?</vt:lpstr>
      <vt:lpstr>Pourquoi le G-Cloud ?</vt:lpstr>
      <vt:lpstr>Opportunités et défis</vt:lpstr>
      <vt:lpstr>Facteurs de succès du G-Cloud</vt:lpstr>
      <vt:lpstr>PowerPoint Presentation</vt:lpstr>
      <vt:lpstr>Possibilités d'entrer</vt:lpstr>
      <vt:lpstr>PowerPoint Presentation</vt:lpstr>
      <vt:lpstr>Compute Types versus Workloads</vt:lpstr>
      <vt:lpstr>G-Cloud et le secteur privé</vt:lpstr>
      <vt:lpstr>Organisatie van de G-Cloud</vt:lpstr>
      <vt:lpstr>G-Cloud organisatie</vt:lpstr>
      <vt:lpstr>G-Cloud organisatie</vt:lpstr>
      <vt:lpstr>Rôle du G-Cloud Strategic Board</vt:lpstr>
      <vt:lpstr>Rôle du G-Cloud Operations &amp; Programme Board</vt:lpstr>
      <vt:lpstr>Gestion du changement</vt:lpstr>
      <vt:lpstr>G-Cloud - Aspects financiers</vt:lpstr>
      <vt:lpstr>G-Cloud - Ressources humaines</vt:lpstr>
      <vt:lpstr>G-Cloud - Sécurité et policies</vt:lpstr>
      <vt:lpstr>Réalisation des projets</vt:lpstr>
      <vt:lpstr>Approvisionnement partagé</vt:lpstr>
      <vt:lpstr>G-Cloud impact: voorbeelden</vt:lpstr>
      <vt:lpstr>Datacenter consolidatie</vt:lpstr>
      <vt:lpstr>Datacenter consolidatie</vt:lpstr>
      <vt:lpstr>Ecologisch en economisch</vt:lpstr>
      <vt:lpstr>Omgevingsbeveiliging Tier 3+ </vt:lpstr>
      <vt:lpstr>Gecoördineerde supervisie</vt:lpstr>
      <vt:lpstr>G-Cloud “Compute”</vt:lpstr>
      <vt:lpstr>G-Cloud “Storage”</vt:lpstr>
      <vt:lpstr>Platform as a Service</vt:lpstr>
      <vt:lpstr>PowerPoint Presentation</vt:lpstr>
      <vt:lpstr>Platform as a Service - containers</vt:lpstr>
      <vt:lpstr>PaaS - Samenwerkingsvormen</vt:lpstr>
      <vt:lpstr>Internet Access Protection</vt:lpstr>
      <vt:lpstr>Unified Communications &amp; Collaboration</vt:lpstr>
      <vt:lpstr>ShaD</vt:lpstr>
      <vt:lpstr>ITSM</vt:lpstr>
      <vt:lpstr>Regie, inbesteding en uitbesteding</vt:lpstr>
      <vt:lpstr>G-Cloud en Inspectie van Financiën</vt:lpstr>
      <vt:lpstr>G-Cloud en Inspectie van Financiën</vt:lpstr>
      <vt:lpstr>G-Cloud en Inspectie van Financiën</vt:lpstr>
      <vt:lpstr>G-Cloud en Inspectie van Financiën</vt:lpstr>
      <vt:lpstr>G-Cloud en Inspectie van Financiën</vt:lpstr>
      <vt:lpstr>PowerPoint Presentation</vt:lpstr>
      <vt:lpstr>PowerPoint Presentation</vt:lpstr>
      <vt:lpstr>            bouwen we samen</vt:lpstr>
      <vt:lpstr>PowerPoint Presentation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Robben</dc:creator>
  <cp:lastModifiedBy>Frank Robben</cp:lastModifiedBy>
  <cp:revision>606</cp:revision>
  <cp:lastPrinted>2016-05-18T12:37:01Z</cp:lastPrinted>
  <dcterms:created xsi:type="dcterms:W3CDTF">2013-03-05T07:37:33Z</dcterms:created>
  <dcterms:modified xsi:type="dcterms:W3CDTF">2016-10-21T17:13:04Z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0x01010020EFE7AA9E56B84FB1D6B88B12929688004810EF39369CDC4495268951860020FC01004EEEAFEEA0DB91409A024D38E12654AD</vt:lpwstr>
  </property>
</Properties>
</file>