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02"/>
  </p:notesMasterIdLst>
  <p:handoutMasterIdLst>
    <p:handoutMasterId r:id="rId103"/>
  </p:handoutMasterIdLst>
  <p:sldIdLst>
    <p:sldId id="332" r:id="rId2"/>
    <p:sldId id="261" r:id="rId3"/>
    <p:sldId id="262" r:id="rId4"/>
    <p:sldId id="263" r:id="rId5"/>
    <p:sldId id="390" r:id="rId6"/>
    <p:sldId id="264" r:id="rId7"/>
    <p:sldId id="265" r:id="rId8"/>
    <p:sldId id="266" r:id="rId9"/>
    <p:sldId id="267" r:id="rId10"/>
    <p:sldId id="341" r:id="rId11"/>
    <p:sldId id="343" r:id="rId12"/>
    <p:sldId id="268" r:id="rId13"/>
    <p:sldId id="354" r:id="rId14"/>
    <p:sldId id="382" r:id="rId15"/>
    <p:sldId id="355" r:id="rId16"/>
    <p:sldId id="356" r:id="rId17"/>
    <p:sldId id="391" r:id="rId18"/>
    <p:sldId id="360" r:id="rId19"/>
    <p:sldId id="357" r:id="rId20"/>
    <p:sldId id="358" r:id="rId21"/>
    <p:sldId id="359" r:id="rId22"/>
    <p:sldId id="392" r:id="rId23"/>
    <p:sldId id="269" r:id="rId24"/>
    <p:sldId id="271" r:id="rId25"/>
    <p:sldId id="275" r:id="rId26"/>
    <p:sldId id="277" r:id="rId27"/>
    <p:sldId id="393" r:id="rId28"/>
    <p:sldId id="394" r:id="rId29"/>
    <p:sldId id="395" r:id="rId30"/>
    <p:sldId id="396" r:id="rId31"/>
    <p:sldId id="397" r:id="rId32"/>
    <p:sldId id="276" r:id="rId33"/>
    <p:sldId id="383" r:id="rId34"/>
    <p:sldId id="384" r:id="rId35"/>
    <p:sldId id="385" r:id="rId36"/>
    <p:sldId id="441" r:id="rId37"/>
    <p:sldId id="387" r:id="rId38"/>
    <p:sldId id="285" r:id="rId39"/>
    <p:sldId id="286" r:id="rId40"/>
    <p:sldId id="287" r:id="rId41"/>
    <p:sldId id="288" r:id="rId42"/>
    <p:sldId id="289" r:id="rId43"/>
    <p:sldId id="290" r:id="rId44"/>
    <p:sldId id="388" r:id="rId45"/>
    <p:sldId id="389" r:id="rId46"/>
    <p:sldId id="442" r:id="rId47"/>
    <p:sldId id="398" r:id="rId48"/>
    <p:sldId id="451" r:id="rId49"/>
    <p:sldId id="400" r:id="rId50"/>
    <p:sldId id="401" r:id="rId51"/>
    <p:sldId id="402" r:id="rId52"/>
    <p:sldId id="307" r:id="rId53"/>
    <p:sldId id="308" r:id="rId54"/>
    <p:sldId id="309" r:id="rId55"/>
    <p:sldId id="418" r:id="rId56"/>
    <p:sldId id="419" r:id="rId57"/>
    <p:sldId id="420" r:id="rId58"/>
    <p:sldId id="421" r:id="rId59"/>
    <p:sldId id="422" r:id="rId60"/>
    <p:sldId id="423" r:id="rId61"/>
    <p:sldId id="424" r:id="rId62"/>
    <p:sldId id="425" r:id="rId63"/>
    <p:sldId id="426" r:id="rId64"/>
    <p:sldId id="427" r:id="rId65"/>
    <p:sldId id="429" r:id="rId66"/>
    <p:sldId id="430" r:id="rId67"/>
    <p:sldId id="431" r:id="rId68"/>
    <p:sldId id="432" r:id="rId69"/>
    <p:sldId id="433" r:id="rId70"/>
    <p:sldId id="434" r:id="rId71"/>
    <p:sldId id="435" r:id="rId72"/>
    <p:sldId id="438" r:id="rId73"/>
    <p:sldId id="440" r:id="rId74"/>
    <p:sldId id="403" r:id="rId75"/>
    <p:sldId id="404" r:id="rId76"/>
    <p:sldId id="405" r:id="rId77"/>
    <p:sldId id="406" r:id="rId78"/>
    <p:sldId id="407" r:id="rId79"/>
    <p:sldId id="408" r:id="rId80"/>
    <p:sldId id="411" r:id="rId81"/>
    <p:sldId id="409" r:id="rId82"/>
    <p:sldId id="410" r:id="rId83"/>
    <p:sldId id="414" r:id="rId84"/>
    <p:sldId id="413" r:id="rId85"/>
    <p:sldId id="334" r:id="rId86"/>
    <p:sldId id="335" r:id="rId87"/>
    <p:sldId id="315" r:id="rId88"/>
    <p:sldId id="316" r:id="rId89"/>
    <p:sldId id="333" r:id="rId90"/>
    <p:sldId id="314" r:id="rId91"/>
    <p:sldId id="317" r:id="rId92"/>
    <p:sldId id="444" r:id="rId93"/>
    <p:sldId id="445" r:id="rId94"/>
    <p:sldId id="446" r:id="rId95"/>
    <p:sldId id="447" r:id="rId96"/>
    <p:sldId id="448" r:id="rId97"/>
    <p:sldId id="449" r:id="rId98"/>
    <p:sldId id="450" r:id="rId99"/>
    <p:sldId id="345" r:id="rId100"/>
    <p:sldId id="331" r:id="rId10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a:srgbClr val="FA0000"/>
    <a:srgbClr val="FF3737"/>
    <a:srgbClr val="FFC1C1"/>
    <a:srgbClr val="E89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2" autoAdjust="0"/>
    <p:restoredTop sz="94676" autoAdjust="0"/>
  </p:normalViewPr>
  <p:slideViewPr>
    <p:cSldViewPr snapToGrid="0" snapToObjects="1">
      <p:cViewPr varScale="1">
        <p:scale>
          <a:sx n="112" d="100"/>
          <a:sy n="112" d="100"/>
        </p:scale>
        <p:origin x="-1656" y="-78"/>
      </p:cViewPr>
      <p:guideLst>
        <p:guide orient="horz" pos="2160"/>
        <p:guide pos="2880"/>
      </p:guideLst>
    </p:cSldViewPr>
  </p:slideViewPr>
  <p:outlineViewPr>
    <p:cViewPr>
      <p:scale>
        <a:sx n="33" d="100"/>
        <a:sy n="33" d="100"/>
      </p:scale>
      <p:origin x="48" y="631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Deelbudgetten in %</a:t>
            </a:r>
            <a:endParaRPr lang="en-US"/>
          </a:p>
        </c:rich>
      </c:tx>
      <c:layout/>
      <c:overlay val="0"/>
      <c:spPr>
        <a:noFill/>
        <a:ln>
          <a:noFill/>
        </a:ln>
        <a:effectLst/>
      </c:spPr>
    </c:title>
    <c:autoTitleDeleted val="0"/>
    <c:plotArea>
      <c:layout/>
      <c:barChart>
        <c:barDir val="col"/>
        <c:grouping val="stacked"/>
        <c:varyColors val="0"/>
        <c:ser>
          <c:idx val="0"/>
          <c:order val="0"/>
          <c:tx>
            <c:strRef>
              <c:f>'Verdeling High Level'!$A$11</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Level'!$B$11:$E$11</c:f>
              <c:numCache>
                <c:formatCode>0%</c:formatCode>
                <c:ptCount val="4"/>
                <c:pt idx="0">
                  <c:v>0.2</c:v>
                </c:pt>
                <c:pt idx="1">
                  <c:v>0.15</c:v>
                </c:pt>
                <c:pt idx="2">
                  <c:v>0.1</c:v>
                </c:pt>
                <c:pt idx="3">
                  <c:v>0.05</c:v>
                </c:pt>
              </c:numCache>
            </c:numRef>
          </c:val>
        </c:ser>
        <c:ser>
          <c:idx val="1"/>
          <c:order val="1"/>
          <c:tx>
            <c:strRef>
              <c:f>'Verdeling High Level'!$A$12</c:f>
              <c:strCache>
                <c:ptCount val="1"/>
                <c:pt idx="0">
                  <c:v>Sokkel per Bed</c:v>
                </c:pt>
              </c:strCache>
            </c:strRef>
          </c:tx>
          <c:spPr>
            <a:solidFill>
              <a:srgbClr val="E89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Level'!$B$12:$E$12</c:f>
              <c:numCache>
                <c:formatCode>0%</c:formatCode>
                <c:ptCount val="4"/>
                <c:pt idx="0">
                  <c:v>0.25</c:v>
                </c:pt>
                <c:pt idx="1">
                  <c:v>0.2</c:v>
                </c:pt>
                <c:pt idx="2">
                  <c:v>0.15</c:v>
                </c:pt>
                <c:pt idx="3">
                  <c:v>0.1</c:v>
                </c:pt>
              </c:numCache>
            </c:numRef>
          </c:val>
        </c:ser>
        <c:ser>
          <c:idx val="2"/>
          <c:order val="2"/>
          <c:tx>
            <c:strRef>
              <c:f>'Verdeling High Level'!$A$13</c:f>
              <c:strCache>
                <c:ptCount val="1"/>
                <c:pt idx="0">
                  <c:v>Acceleratorbudget</c:v>
                </c:pt>
              </c:strCache>
            </c:strRef>
          </c:tx>
          <c:spPr>
            <a:solidFill>
              <a:srgbClr val="3E6E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Level'!$B$13:$E$13</c:f>
              <c:numCache>
                <c:formatCode>0%</c:formatCode>
                <c:ptCount val="4"/>
                <c:pt idx="0">
                  <c:v>0.55000000000000004</c:v>
                </c:pt>
                <c:pt idx="1">
                  <c:v>0.59999999999999987</c:v>
                </c:pt>
                <c:pt idx="2">
                  <c:v>0.65</c:v>
                </c:pt>
                <c:pt idx="3">
                  <c:v>0.7</c:v>
                </c:pt>
              </c:numCache>
            </c:numRef>
          </c:val>
        </c:ser>
        <c:ser>
          <c:idx val="3"/>
          <c:order val="3"/>
          <c:tx>
            <c:strRef>
              <c:f>'Verdeling High Level'!$A$14</c:f>
              <c:strCache>
                <c:ptCount val="1"/>
                <c:pt idx="0">
                  <c:v>Early Adopters Budget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Level'!$B$14:$E$14</c:f>
              <c:numCache>
                <c:formatCode>0%</c:formatCode>
                <c:ptCount val="4"/>
                <c:pt idx="0">
                  <c:v>0</c:v>
                </c:pt>
                <c:pt idx="1">
                  <c:v>0.05</c:v>
                </c:pt>
                <c:pt idx="2">
                  <c:v>0.1</c:v>
                </c:pt>
                <c:pt idx="3">
                  <c:v>0.15</c:v>
                </c:pt>
              </c:numCache>
            </c:numRef>
          </c:val>
        </c:ser>
        <c:dLbls>
          <c:showLegendKey val="0"/>
          <c:showVal val="0"/>
          <c:showCatName val="0"/>
          <c:showSerName val="0"/>
          <c:showPercent val="0"/>
          <c:showBubbleSize val="0"/>
        </c:dLbls>
        <c:gapWidth val="150"/>
        <c:overlap val="100"/>
        <c:axId val="160953088"/>
        <c:axId val="160954624"/>
      </c:barChart>
      <c:catAx>
        <c:axId val="16095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54624"/>
        <c:crosses val="autoZero"/>
        <c:auto val="1"/>
        <c:lblAlgn val="ctr"/>
        <c:lblOffset val="100"/>
        <c:noMultiLvlLbl val="0"/>
      </c:catAx>
      <c:valAx>
        <c:axId val="16095462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5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image" Target="../media/image80.jpeg"/><Relationship Id="rId6" Type="http://schemas.openxmlformats.org/officeDocument/2006/relationships/image" Target="../media/image85.jpeg"/><Relationship Id="rId5" Type="http://schemas.openxmlformats.org/officeDocument/2006/relationships/image" Target="../media/image84.jpe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4FBC4A24-DA44-4919-BDC4-95EBB63DA4B6}" srcId="{CB8410C7-D6F2-43A6-AD81-C74A81EE903F}" destId="{35715EF4-ADAC-4047-A852-40F529468407}" srcOrd="2" destOrd="0" parTransId="{A7719D87-96F8-4FB5-B829-94CE47A688AF}" sibTransId="{6DD83869-7934-4496-87FA-2596FE85C266}"/>
    <dgm:cxn modelId="{09898CAA-AF97-4969-922F-18D4AA51C3BB}" type="presOf" srcId="{35715EF4-ADAC-4047-A852-40F529468407}" destId="{F13FEE27-CFB8-4A27-A48D-DB155A6B42B7}" srcOrd="0" destOrd="2"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0921C39E-B6AD-4BBC-8885-9E7EB0E03D29}" srcId="{CB8410C7-D6F2-43A6-AD81-C74A81EE903F}" destId="{34490C8B-2247-4E32-894B-BE662C9FFFD3}" srcOrd="1" destOrd="0" parTransId="{A32F660C-9046-4ADA-9732-63E181EE52E5}" sibTransId="{55134588-2800-49BF-8B90-F73AD7FAAB0B}"/>
    <dgm:cxn modelId="{813C0DD2-B404-44E1-A2C0-B75FB9DC06C6}" type="presOf" srcId="{CB8410C7-D6F2-43A6-AD81-C74A81EE903F}" destId="{6273677B-BEF3-4B28-96B6-2A414649EAEE}" srcOrd="0" destOrd="0" presId="urn:microsoft.com/office/officeart/2005/8/layout/vList5"/>
    <dgm:cxn modelId="{65D37112-6CB8-46F8-BB48-F69F9A02A5A2}" type="presOf" srcId="{9ED7CC8B-16A7-4240-9857-889C660DF3CC}" destId="{F13FEE27-CFB8-4A27-A48D-DB155A6B42B7}" srcOrd="0" destOrd="0" presId="urn:microsoft.com/office/officeart/2005/8/layout/vList5"/>
    <dgm:cxn modelId="{92245C00-BE67-423A-93C3-6650CDBA95C0}" type="presOf" srcId="{34490C8B-2247-4E32-894B-BE662C9FFFD3}" destId="{F13FEE27-CFB8-4A27-A48D-DB155A6B42B7}" srcOrd="0" destOrd="1" presId="urn:microsoft.com/office/officeart/2005/8/layout/vList5"/>
    <dgm:cxn modelId="{128298FB-A580-46F2-A3A3-28F53E52EB4F}" type="presOf" srcId="{283E63E5-401D-47F3-B99A-0A8B0671698F}" destId="{4F5301D4-6D10-4291-8DF6-6956AF37A1EA}" srcOrd="0" destOrd="0" presId="urn:microsoft.com/office/officeart/2005/8/layout/vList5"/>
    <dgm:cxn modelId="{9724FC08-A9B0-4A49-BBA4-24C0DD5F6F66}" type="presParOf" srcId="{4F5301D4-6D10-4291-8DF6-6956AF37A1EA}" destId="{88B521AE-D9F3-4F7D-B4C1-A88FFE9E2366}" srcOrd="0" destOrd="0" presId="urn:microsoft.com/office/officeart/2005/8/layout/vList5"/>
    <dgm:cxn modelId="{F6D8B108-CF15-404E-A467-336BB72D7CD8}" type="presParOf" srcId="{88B521AE-D9F3-4F7D-B4C1-A88FFE9E2366}" destId="{6273677B-BEF3-4B28-96B6-2A414649EAEE}" srcOrd="0" destOrd="0" presId="urn:microsoft.com/office/officeart/2005/8/layout/vList5"/>
    <dgm:cxn modelId="{8FAA7030-B982-4E01-ADBE-E836830A9C12}"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E0675BF5-6A30-463F-BCCC-7325BA213CB0}">
      <dgm:prSet custT="1"/>
      <dgm:spPr>
        <a:solidFill>
          <a:srgbClr val="C00000"/>
        </a:solidFill>
      </dgm:spPr>
      <dgm:t>
        <a:bodyPr/>
        <a:lstStyle/>
        <a:p>
          <a:pPr rtl="0"/>
          <a:r>
            <a:rPr lang="fr-BE" sz="2400" dirty="0" smtClean="0"/>
            <a:t>Uitdagingen</a:t>
          </a:r>
          <a:endParaRPr lang="nl-BE" sz="24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rPr dirty="0" err="1"/>
            <a:t>Veiligheid</a:t>
          </a:r>
          <a:endParaRPr lang="nl-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a:solidFill>
          <a:srgbClr val="3E6E5A"/>
        </a:solidFill>
      </dgm:spPr>
      <dgm:t>
        <a:bodyPr/>
        <a:lstStyle/>
        <a:p>
          <a:pPr rtl="0"/>
          <a:r>
            <a:rPr lang="fr-BE" sz="2400" dirty="0" smtClean="0"/>
            <a:t>Opportuniteiten</a:t>
          </a:r>
          <a:endParaRPr lang="nl-BE" sz="24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rPr dirty="0" err="1"/>
            <a:t>Flexibiliteit</a:t>
          </a:r>
          <a:endParaRPr lang="nl-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32A969B1-1F84-48C7-8423-8D352327BF04}">
      <dgm:prSet/>
      <dgm:spPr/>
      <dgm:t>
        <a:bodyPr/>
        <a:lstStyle/>
        <a:p>
          <a:r>
            <a:t>Kwaliteit</a:t>
          </a:r>
        </a:p>
      </dgm:t>
    </dgm:pt>
    <dgm:pt modelId="{D0172E33-3F46-4ED6-AB75-95D902FD48D2}" type="parTrans" cxnId="{020162CD-EBEC-4DAA-94C8-63388DCDDF67}">
      <dgm:prSet/>
      <dgm:spPr/>
      <dgm:t>
        <a:bodyPr/>
        <a:lstStyle/>
        <a:p>
          <a:endParaRPr lang="en-GB"/>
        </a:p>
      </dgm:t>
    </dgm:pt>
    <dgm:pt modelId="{1EA2AEF5-5FED-404F-8E3A-16E361AC7B78}" type="sibTrans" cxnId="{020162CD-EBEC-4DAA-94C8-63388DCDDF67}">
      <dgm:prSet/>
      <dgm:spPr/>
      <dgm:t>
        <a:bodyPr/>
        <a:lstStyle/>
        <a:p>
          <a:endParaRPr lang="en-GB"/>
        </a:p>
      </dgm:t>
    </dgm:pt>
    <dgm:pt modelId="{F7B8BE3E-EC52-433F-8932-8278C3E01037}">
      <dgm:prSet/>
      <dgm:spPr/>
      <dgm:t>
        <a:bodyPr/>
        <a:lstStyle/>
        <a:p>
          <a:r>
            <a:t>Schaalvoordeel</a:t>
          </a:r>
        </a:p>
      </dgm:t>
    </dgm:pt>
    <dgm:pt modelId="{4A04AD3D-6025-4001-835D-75272DF9BC01}" type="parTrans" cxnId="{BB8E1F94-F206-47F1-9E99-23BAA41F8509}">
      <dgm:prSet/>
      <dgm:spPr/>
      <dgm:t>
        <a:bodyPr/>
        <a:lstStyle/>
        <a:p>
          <a:endParaRPr lang="en-GB"/>
        </a:p>
      </dgm:t>
    </dgm:pt>
    <dgm:pt modelId="{EA58653D-F053-44CC-99E9-ABA6AC9D69A3}" type="sibTrans" cxnId="{BB8E1F94-F206-47F1-9E99-23BAA41F8509}">
      <dgm:prSet/>
      <dgm:spPr/>
      <dgm:t>
        <a:bodyPr/>
        <a:lstStyle/>
        <a:p>
          <a:endParaRPr lang="en-GB"/>
        </a:p>
      </dgm:t>
    </dgm:pt>
    <dgm:pt modelId="{EB25E094-9C4C-4BCC-9A30-5E398003B320}">
      <dgm:prSet/>
      <dgm:spPr/>
      <dgm:t>
        <a:bodyPr/>
        <a:lstStyle/>
        <a:p>
          <a:r>
            <a:t>Self-service</a:t>
          </a:r>
          <a:endParaRPr lang="nl-BE" dirty="0" smtClean="0"/>
        </a:p>
      </dgm:t>
    </dgm:pt>
    <dgm:pt modelId="{0A09CA47-7793-4201-A41A-929E9FB5A0DB}" type="parTrans" cxnId="{4E9E4C42-A850-48F4-8DCC-55EBAF0BEE8C}">
      <dgm:prSet/>
      <dgm:spPr/>
      <dgm:t>
        <a:bodyPr/>
        <a:lstStyle/>
        <a:p>
          <a:endParaRPr lang="en-GB"/>
        </a:p>
      </dgm:t>
    </dgm:pt>
    <dgm:pt modelId="{DBDF2901-2517-46FA-8717-0652BAE770EF}" type="sibTrans" cxnId="{4E9E4C42-A850-48F4-8DCC-55EBAF0BEE8C}">
      <dgm:prSet/>
      <dgm:spPr/>
      <dgm:t>
        <a:bodyPr/>
        <a:lstStyle/>
        <a:p>
          <a:endParaRPr lang="en-GB"/>
        </a:p>
      </dgm:t>
    </dgm:pt>
    <dgm:pt modelId="{8D5D99A5-F19B-49D4-8590-91CE5ECFFFC2}">
      <dgm:prSet/>
      <dgm:spPr/>
      <dgm:t>
        <a:bodyPr/>
        <a:lstStyle/>
        <a:p>
          <a:r>
            <a:t>Samenwerking</a:t>
          </a:r>
          <a:endParaRPr lang="nl-BE" dirty="0"/>
        </a:p>
      </dgm:t>
    </dgm:pt>
    <dgm:pt modelId="{1B456A15-A31F-44F0-A81B-3DEC063B81D4}" type="parTrans" cxnId="{A2CA01D8-D87F-472C-9586-0C00454CF4E1}">
      <dgm:prSet/>
      <dgm:spPr/>
      <dgm:t>
        <a:bodyPr/>
        <a:lstStyle/>
        <a:p>
          <a:endParaRPr lang="en-GB"/>
        </a:p>
      </dgm:t>
    </dgm:pt>
    <dgm:pt modelId="{6B932A0E-9D74-441D-A19C-D973B185DF85}" type="sibTrans" cxnId="{A2CA01D8-D87F-472C-9586-0C00454CF4E1}">
      <dgm:prSet/>
      <dgm:spPr/>
      <dgm:t>
        <a:bodyPr/>
        <a:lstStyle/>
        <a:p>
          <a:endParaRPr lang="en-GB"/>
        </a:p>
      </dgm:t>
    </dgm:pt>
    <dgm:pt modelId="{292F29B3-4064-4D5E-9237-16A687B3BCCC}">
      <dgm:prSet/>
      <dgm:spPr/>
      <dgm:t>
        <a:bodyPr/>
        <a:lstStyle/>
        <a:p>
          <a:r>
            <a:t>Kostenbeheersing</a:t>
          </a:r>
        </a:p>
      </dgm:t>
    </dgm:pt>
    <dgm:pt modelId="{01599353-3359-469C-B97D-03521C61CF4B}" type="parTrans" cxnId="{C0442B50-C078-4E08-9806-C7A2AB1F3A54}">
      <dgm:prSet/>
      <dgm:spPr/>
      <dgm:t>
        <a:bodyPr/>
        <a:lstStyle/>
        <a:p>
          <a:endParaRPr lang="en-GB"/>
        </a:p>
      </dgm:t>
    </dgm:pt>
    <dgm:pt modelId="{EA1AA80D-D284-44FB-847E-084FDD17FD8B}" type="sibTrans" cxnId="{C0442B50-C078-4E08-9806-C7A2AB1F3A54}">
      <dgm:prSet/>
      <dgm:spPr/>
      <dgm:t>
        <a:bodyPr/>
        <a:lstStyle/>
        <a:p>
          <a:endParaRPr lang="en-GB"/>
        </a:p>
      </dgm:t>
    </dgm:pt>
    <dgm:pt modelId="{CC7299B2-00E7-43E0-A481-9C3CFBA49986}">
      <dgm:prSet/>
      <dgm:spPr/>
      <dgm:t>
        <a:bodyPr/>
        <a:lstStyle/>
        <a:p>
          <a:r>
            <a:t>Vertrouwelijkheid</a:t>
          </a:r>
        </a:p>
      </dgm:t>
    </dgm:pt>
    <dgm:pt modelId="{ED4F5C25-A6D2-440D-AC1C-436338EAA9F4}" type="parTrans" cxnId="{243C162F-3ADA-4716-95BE-52DA4D24B72F}">
      <dgm:prSet/>
      <dgm:spPr/>
      <dgm:t>
        <a:bodyPr/>
        <a:lstStyle/>
        <a:p>
          <a:endParaRPr lang="en-GB"/>
        </a:p>
      </dgm:t>
    </dgm:pt>
    <dgm:pt modelId="{BA7077CF-0888-4328-B33C-231D2F8FEFC0}" type="sibTrans" cxnId="{243C162F-3ADA-4716-95BE-52DA4D24B72F}">
      <dgm:prSet/>
      <dgm:spPr/>
      <dgm:t>
        <a:bodyPr/>
        <a:lstStyle/>
        <a:p>
          <a:endParaRPr lang="en-GB"/>
        </a:p>
      </dgm:t>
    </dgm:pt>
    <dgm:pt modelId="{4BE8089C-AC18-465F-84F3-8EC2E87E75EE}">
      <dgm:prSet/>
      <dgm:spPr/>
      <dgm:t>
        <a:bodyPr/>
        <a:lstStyle/>
        <a:p>
          <a:r>
            <a:t>Continuïteit</a:t>
          </a:r>
          <a:endParaRPr lang="nl-BE" dirty="0"/>
        </a:p>
      </dgm:t>
    </dgm:pt>
    <dgm:pt modelId="{DD3A12E5-EC70-4D68-8BEF-E0A835A07028}" type="parTrans" cxnId="{EC914EAA-75F9-4C97-B4EA-0D312B7ED137}">
      <dgm:prSet/>
      <dgm:spPr/>
      <dgm:t>
        <a:bodyPr/>
        <a:lstStyle/>
        <a:p>
          <a:endParaRPr lang="en-GB"/>
        </a:p>
      </dgm:t>
    </dgm:pt>
    <dgm:pt modelId="{3177DAC6-4532-4A36-87D3-E263ECE016BF}" type="sibTrans" cxnId="{EC914EAA-75F9-4C97-B4EA-0D312B7ED137}">
      <dgm:prSet/>
      <dgm:spPr/>
      <dgm:t>
        <a:bodyPr/>
        <a:lstStyle/>
        <a:p>
          <a:endParaRPr lang="en-GB"/>
        </a:p>
      </dgm:t>
    </dgm:pt>
    <dgm:pt modelId="{A442147E-3FB5-406E-AD79-F4CEFEEF172C}">
      <dgm:prSet/>
      <dgm:spPr/>
      <dgm:t>
        <a:bodyPr/>
        <a:lstStyle/>
        <a:p>
          <a:r>
            <a:t>Kennis</a:t>
          </a:r>
        </a:p>
      </dgm:t>
    </dgm:pt>
    <dgm:pt modelId="{92DA622A-E776-4F6E-AEB6-4F7298B8FD33}" type="parTrans" cxnId="{3FF03A07-A8C6-4560-93E2-139BD1D128B7}">
      <dgm:prSet/>
      <dgm:spPr/>
      <dgm:t>
        <a:bodyPr/>
        <a:lstStyle/>
        <a:p>
          <a:endParaRPr lang="en-GB"/>
        </a:p>
      </dgm:t>
    </dgm:pt>
    <dgm:pt modelId="{D16689F3-4C48-44D0-BB2E-21218478189D}" type="sibTrans" cxnId="{3FF03A07-A8C6-4560-93E2-139BD1D128B7}">
      <dgm:prSet/>
      <dgm:spPr/>
      <dgm:t>
        <a:bodyPr/>
        <a:lstStyle/>
        <a:p>
          <a:endParaRPr lang="en-GB"/>
        </a:p>
      </dgm:t>
    </dgm:pt>
    <dgm:pt modelId="{7F94B6EE-E940-4BF8-9FCD-86835691750D}">
      <dgm:prSet/>
      <dgm:spPr/>
      <dgm:t>
        <a:bodyPr/>
        <a:lstStyle/>
        <a:p>
          <a:r>
            <a:t>Strategische controle  </a:t>
          </a:r>
          <a:endParaRPr lang="nl-BE" dirty="0"/>
        </a:p>
      </dgm:t>
    </dgm:pt>
    <dgm:pt modelId="{BC7966F2-AA5D-43F4-9127-040396FE6BA4}" type="parTrans" cxnId="{5A763549-9B30-4BCF-B93B-00D91A8603B8}">
      <dgm:prSet/>
      <dgm:spPr/>
      <dgm:t>
        <a:bodyPr/>
        <a:lstStyle/>
        <a:p>
          <a:endParaRPr lang="en-GB"/>
        </a:p>
      </dgm:t>
    </dgm:pt>
    <dgm:pt modelId="{2E176003-D09F-4246-8197-28944C872C5B}" type="sibTrans" cxnId="{5A763549-9B30-4BCF-B93B-00D91A8603B8}">
      <dgm:prSet/>
      <dgm:spPr/>
      <dgm:t>
        <a:bodyPr/>
        <a:lstStyle/>
        <a:p>
          <a:endParaRPr lang="en-GB"/>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9B47AA08-61D8-4A1D-B6CF-D2A10AC613D3}" type="presOf" srcId="{CC7299B2-00E7-43E0-A481-9C3CFBA49986}" destId="{C07D37A6-CB37-4202-957D-F7DC1E6B4179}" srcOrd="0" destOrd="1" presId="urn:microsoft.com/office/officeart/2005/8/layout/hList1"/>
    <dgm:cxn modelId="{9918AE66-30EF-4FDB-B04F-2CC5CE9AE024}" type="presOf" srcId="{7F94B6EE-E940-4BF8-9FCD-86835691750D}" destId="{C07D37A6-CB37-4202-957D-F7DC1E6B4179}" srcOrd="0" destOrd="4" presId="urn:microsoft.com/office/officeart/2005/8/layout/hList1"/>
    <dgm:cxn modelId="{3FF03A07-A8C6-4560-93E2-139BD1D128B7}" srcId="{E0675BF5-6A30-463F-BCCC-7325BA213CB0}" destId="{A442147E-3FB5-406E-AD79-F4CEFEEF172C}" srcOrd="3" destOrd="0" parTransId="{92DA622A-E776-4F6E-AEB6-4F7298B8FD33}" sibTransId="{D16689F3-4C48-44D0-BB2E-21218478189D}"/>
    <dgm:cxn modelId="{988D94B5-654F-4634-B361-92591613C611}" type="presOf" srcId="{32A969B1-1F84-48C7-8423-8D352327BF04}" destId="{E9700F79-E3C7-4DDC-921A-EAB47CBD965F}" srcOrd="0" destOrd="1" presId="urn:microsoft.com/office/officeart/2005/8/layout/hList1"/>
    <dgm:cxn modelId="{4E9E4C42-A850-48F4-8DCC-55EBAF0BEE8C}" srcId="{9634512C-E61C-47E9-8316-17039CBEE0C6}" destId="{EB25E094-9C4C-4BCC-9A30-5E398003B320}" srcOrd="3" destOrd="0" parTransId="{0A09CA47-7793-4201-A41A-929E9FB5A0DB}" sibTransId="{DBDF2901-2517-46FA-8717-0652BAE770EF}"/>
    <dgm:cxn modelId="{6775A1AB-940E-457B-8B4D-7A553DCA2DA8}" type="presOf" srcId="{9EC295CC-6447-4F8A-ACF1-9777618B0F2D}" destId="{C07D37A6-CB37-4202-957D-F7DC1E6B4179}" srcOrd="0" destOrd="0" presId="urn:microsoft.com/office/officeart/2005/8/layout/hList1"/>
    <dgm:cxn modelId="{15F9C88E-3F02-4CAC-A137-2DA59F52928A}" type="presOf" srcId="{EB25E094-9C4C-4BCC-9A30-5E398003B320}" destId="{E9700F79-E3C7-4DDC-921A-EAB47CBD965F}" srcOrd="0" destOrd="3" presId="urn:microsoft.com/office/officeart/2005/8/layout/hList1"/>
    <dgm:cxn modelId="{BB8E1F94-F206-47F1-9E99-23BAA41F8509}" srcId="{9634512C-E61C-47E9-8316-17039CBEE0C6}" destId="{F7B8BE3E-EC52-433F-8932-8278C3E01037}" srcOrd="2" destOrd="0" parTransId="{4A04AD3D-6025-4001-835D-75272DF9BC01}" sibTransId="{EA58653D-F053-44CC-99E9-ABA6AC9D69A3}"/>
    <dgm:cxn modelId="{5A763549-9B30-4BCF-B93B-00D91A8603B8}" srcId="{E0675BF5-6A30-463F-BCCC-7325BA213CB0}" destId="{7F94B6EE-E940-4BF8-9FCD-86835691750D}" srcOrd="4" destOrd="0" parTransId="{BC7966F2-AA5D-43F4-9127-040396FE6BA4}" sibTransId="{2E176003-D09F-4246-8197-28944C872C5B}"/>
    <dgm:cxn modelId="{C0442B50-C078-4E08-9806-C7A2AB1F3A54}" srcId="{9634512C-E61C-47E9-8316-17039CBEE0C6}" destId="{292F29B3-4064-4D5E-9237-16A687B3BCCC}" srcOrd="5" destOrd="0" parTransId="{01599353-3359-469C-B97D-03521C61CF4B}" sibTransId="{EA1AA80D-D284-44FB-847E-084FDD17FD8B}"/>
    <dgm:cxn modelId="{105E628E-D80A-41D7-8960-CBDBCF30804B}" type="presOf" srcId="{E0675BF5-6A30-463F-BCCC-7325BA213CB0}" destId="{C17315EE-2492-4F67-BC27-8FA2B2624ACB}" srcOrd="0" destOrd="0" presId="urn:microsoft.com/office/officeart/2005/8/layout/hList1"/>
    <dgm:cxn modelId="{5DCF8146-0B61-449F-ACD2-703A41CA2A27}" type="presOf" srcId="{ADEC2C73-3E26-4EE0-ABF8-609EE10494D8}" destId="{E9700F79-E3C7-4DDC-921A-EAB47CBD965F}" srcOrd="0" destOrd="0" presId="urn:microsoft.com/office/officeart/2005/8/layout/hList1"/>
    <dgm:cxn modelId="{A2CA01D8-D87F-472C-9586-0C00454CF4E1}" srcId="{9634512C-E61C-47E9-8316-17039CBEE0C6}" destId="{8D5D99A5-F19B-49D4-8590-91CE5ECFFFC2}" srcOrd="4" destOrd="0" parTransId="{1B456A15-A31F-44F0-A81B-3DEC063B81D4}" sibTransId="{6B932A0E-9D74-441D-A19C-D973B185DF85}"/>
    <dgm:cxn modelId="{05D0C5BD-7CFC-4CC6-81C4-76ADEDA1112F}" srcId="{AB8A3637-3684-44E5-9A10-5F4B5C36144B}" destId="{9634512C-E61C-47E9-8316-17039CBEE0C6}" srcOrd="1" destOrd="0" parTransId="{DAAC38F8-0281-4002-937D-324721893B14}" sibTransId="{2112AD8B-D139-4C08-B0B5-A9CFA5A9EC2B}"/>
    <dgm:cxn modelId="{3A4B18F1-2B19-4ADD-A112-DB3BF0B6F561}" type="presOf" srcId="{292F29B3-4064-4D5E-9237-16A687B3BCCC}" destId="{E9700F79-E3C7-4DDC-921A-EAB47CBD965F}" srcOrd="0" destOrd="5" presId="urn:microsoft.com/office/officeart/2005/8/layout/hList1"/>
    <dgm:cxn modelId="{EE768156-A082-4573-8D70-A1B381E60E48}" type="presOf" srcId="{A442147E-3FB5-406E-AD79-F4CEFEEF172C}" destId="{C07D37A6-CB37-4202-957D-F7DC1E6B4179}" srcOrd="0" destOrd="3" presId="urn:microsoft.com/office/officeart/2005/8/layout/hList1"/>
    <dgm:cxn modelId="{D2A47AB5-4B54-44DC-B72A-F3FE197E2534}" type="presOf" srcId="{8D5D99A5-F19B-49D4-8590-91CE5ECFFFC2}" destId="{E9700F79-E3C7-4DDC-921A-EAB47CBD965F}" srcOrd="0" destOrd="4" presId="urn:microsoft.com/office/officeart/2005/8/layout/hList1"/>
    <dgm:cxn modelId="{962D40BF-0F42-4E1B-81D1-65BC321B655C}" type="presOf" srcId="{AB8A3637-3684-44E5-9A10-5F4B5C36144B}" destId="{2B73E981-B842-4BEA-A2C0-509F6D978567}" srcOrd="0" destOrd="0" presId="urn:microsoft.com/office/officeart/2005/8/layout/hList1"/>
    <dgm:cxn modelId="{E2D2BA54-AEBC-43D5-9251-284B0E0FA53F}" type="presOf" srcId="{4BE8089C-AC18-465F-84F3-8EC2E87E75EE}" destId="{C07D37A6-CB37-4202-957D-F7DC1E6B4179}" srcOrd="0" destOrd="2" presId="urn:microsoft.com/office/officeart/2005/8/layout/hList1"/>
    <dgm:cxn modelId="{3C749E42-8BC2-4450-A07A-BF570F9C81CE}" srcId="{9634512C-E61C-47E9-8316-17039CBEE0C6}" destId="{ADEC2C73-3E26-4EE0-ABF8-609EE10494D8}" srcOrd="0" destOrd="0" parTransId="{2063D6DF-92FB-4336-A118-519FE498DEE9}" sibTransId="{81AFA94A-D6B5-4773-9356-912C1EE5DAFF}"/>
    <dgm:cxn modelId="{21F1FB60-860E-4F61-B87C-FD6B7E42F47E}" type="presOf" srcId="{F7B8BE3E-EC52-433F-8932-8278C3E01037}" destId="{E9700F79-E3C7-4DDC-921A-EAB47CBD965F}" srcOrd="0" destOrd="2"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EC914EAA-75F9-4C97-B4EA-0D312B7ED137}" srcId="{E0675BF5-6A30-463F-BCCC-7325BA213CB0}" destId="{4BE8089C-AC18-465F-84F3-8EC2E87E75EE}" srcOrd="2" destOrd="0" parTransId="{DD3A12E5-EC70-4D68-8BEF-E0A835A07028}" sibTransId="{3177DAC6-4532-4A36-87D3-E263ECE016BF}"/>
    <dgm:cxn modelId="{0BB5B33E-B76D-434B-A647-60C9F986B3CC}" type="presOf" srcId="{9634512C-E61C-47E9-8316-17039CBEE0C6}" destId="{41006EA0-1C35-4ADD-BA65-5F5F80C2EF6E}" srcOrd="0" destOrd="0" presId="urn:microsoft.com/office/officeart/2005/8/layout/hList1"/>
    <dgm:cxn modelId="{020162CD-EBEC-4DAA-94C8-63388DCDDF67}" srcId="{9634512C-E61C-47E9-8316-17039CBEE0C6}" destId="{32A969B1-1F84-48C7-8423-8D352327BF04}" srcOrd="1" destOrd="0" parTransId="{D0172E33-3F46-4ED6-AB75-95D902FD48D2}" sibTransId="{1EA2AEF5-5FED-404F-8E3A-16E361AC7B78}"/>
    <dgm:cxn modelId="{5F36DACB-CDB9-4664-880E-ED806FA3C25A}" srcId="{AB8A3637-3684-44E5-9A10-5F4B5C36144B}" destId="{E0675BF5-6A30-463F-BCCC-7325BA213CB0}" srcOrd="0" destOrd="0" parTransId="{9F98DFF4-3924-4895-A6DB-5392D59636BC}" sibTransId="{C196FDB1-7434-4BC8-8564-16B2F402BF78}"/>
    <dgm:cxn modelId="{243C162F-3ADA-4716-95BE-52DA4D24B72F}" srcId="{E0675BF5-6A30-463F-BCCC-7325BA213CB0}" destId="{CC7299B2-00E7-43E0-A481-9C3CFBA49986}" srcOrd="1" destOrd="0" parTransId="{ED4F5C25-A6D2-440D-AC1C-436338EAA9F4}" sibTransId="{BA7077CF-0888-4328-B33C-231D2F8FEFC0}"/>
    <dgm:cxn modelId="{D38C19B8-7E5D-4142-84C4-C61D521211DC}" type="presParOf" srcId="{2B73E981-B842-4BEA-A2C0-509F6D978567}" destId="{13D971C7-C27A-48B1-8591-FF8061B8D539}" srcOrd="0" destOrd="0" presId="urn:microsoft.com/office/officeart/2005/8/layout/hList1"/>
    <dgm:cxn modelId="{128DF433-8C0C-409E-9F41-36C909705130}" type="presParOf" srcId="{13D971C7-C27A-48B1-8591-FF8061B8D539}" destId="{C17315EE-2492-4F67-BC27-8FA2B2624ACB}" srcOrd="0" destOrd="0" presId="urn:microsoft.com/office/officeart/2005/8/layout/hList1"/>
    <dgm:cxn modelId="{364D247F-9F77-4492-B4CC-4E9D63C0E838}" type="presParOf" srcId="{13D971C7-C27A-48B1-8591-FF8061B8D539}" destId="{C07D37A6-CB37-4202-957D-F7DC1E6B4179}" srcOrd="1" destOrd="0" presId="urn:microsoft.com/office/officeart/2005/8/layout/hList1"/>
    <dgm:cxn modelId="{8D83B694-CA0D-477C-97E6-F05E656C1F6D}" type="presParOf" srcId="{2B73E981-B842-4BEA-A2C0-509F6D978567}" destId="{272249B5-E59A-4069-8772-CDD68FDB595C}" srcOrd="1" destOrd="0" presId="urn:microsoft.com/office/officeart/2005/8/layout/hList1"/>
    <dgm:cxn modelId="{02CD3083-BE89-469B-845F-CC939ADDD291}" type="presParOf" srcId="{2B73E981-B842-4BEA-A2C0-509F6D978567}" destId="{5F3F2DBF-108F-4FB2-91BE-020C6509EE90}" srcOrd="2" destOrd="0" presId="urn:microsoft.com/office/officeart/2005/8/layout/hList1"/>
    <dgm:cxn modelId="{36F87811-B1C4-4B72-B53C-A244912B6FF0}" type="presParOf" srcId="{5F3F2DBF-108F-4FB2-91BE-020C6509EE90}" destId="{41006EA0-1C35-4ADD-BA65-5F5F80C2EF6E}" srcOrd="0" destOrd="0" presId="urn:microsoft.com/office/officeart/2005/8/layout/hList1"/>
    <dgm:cxn modelId="{F1065D73-6ADF-488D-97AA-2A48B20746E6}"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632670-9C39-41E8-A3C7-979B2FC7F137}" type="datetimeFigureOut">
              <a:rPr lang="en-US"/>
              <a:pPr>
                <a:defRPr/>
              </a:pPr>
              <a:t>9/12/2016</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D5DF3E-94C3-42E5-B9F2-0ADA31ABF99F}" type="slidenum">
              <a:rPr lang="en-US"/>
              <a:pPr>
                <a:defRPr/>
              </a:pPr>
              <a:t>‹#›</a:t>
            </a:fld>
            <a:endParaRPr lang="fr-BE"/>
          </a:p>
        </p:txBody>
      </p:sp>
    </p:spTree>
    <p:extLst>
      <p:ext uri="{BB962C8B-B14F-4D97-AF65-F5344CB8AC3E}">
        <p14:creationId xmlns:p14="http://schemas.microsoft.com/office/powerpoint/2010/main" val="252352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5246D9-1CEC-4ED8-A61B-F93A50C4566C}" type="datetimeFigureOut">
              <a:rPr lang="en-US"/>
              <a:pPr>
                <a:defRPr/>
              </a:pPr>
              <a:t>9/12/2016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A62674-ADB2-42D4-B8E9-13688C3B98A9}" type="slidenum">
              <a:rPr lang="en-US"/>
              <a:pPr>
                <a:defRPr/>
              </a:pPr>
              <a:t>‹#›</a:t>
            </a:fld>
            <a:endParaRPr lang="fr-BE"/>
          </a:p>
        </p:txBody>
      </p:sp>
    </p:spTree>
    <p:extLst>
      <p:ext uri="{BB962C8B-B14F-4D97-AF65-F5344CB8AC3E}">
        <p14:creationId xmlns:p14="http://schemas.microsoft.com/office/powerpoint/2010/main" val="3399976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BE" altLang="fr-FR" smtClean="0"/>
              <a:t>Dit zijn niet het aantal documenten, wel het aantal verschillende therapeutische relaties die een patiënt heeft. </a:t>
            </a:r>
            <a:endParaRPr lang="en-US" altLang="fr-FR" smtClean="0"/>
          </a:p>
        </p:txBody>
      </p:sp>
      <p:sp>
        <p:nvSpPr>
          <p:cNvPr id="4" name="Slide Number Placeholder 3"/>
          <p:cNvSpPr>
            <a:spLocks noGrp="1"/>
          </p:cNvSpPr>
          <p:nvPr>
            <p:ph type="sldNum" sz="quarter" idx="5"/>
          </p:nvPr>
        </p:nvSpPr>
        <p:spPr/>
        <p:txBody>
          <a:bodyPr/>
          <a:lstStyle/>
          <a:p>
            <a:pPr>
              <a:defRPr/>
            </a:pPr>
            <a:fld id="{7E86933D-A325-43C8-AA29-C55BFA00609D}" type="slidenum">
              <a:rPr lang="en-US" smtClean="0"/>
              <a:pPr>
                <a:defRPr/>
              </a:pPr>
              <a:t>33</a:t>
            </a:fld>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Slide Number Placeholder 3"/>
          <p:cNvSpPr>
            <a:spLocks noGrp="1"/>
          </p:cNvSpPr>
          <p:nvPr>
            <p:ph type="sldNum" sz="quarter" idx="5"/>
          </p:nvPr>
        </p:nvSpPr>
        <p:spPr/>
        <p:txBody>
          <a:bodyPr/>
          <a:lstStyle/>
          <a:p>
            <a:pPr>
              <a:defRPr/>
            </a:pPr>
            <a:fld id="{147956F4-D5FD-4BE9-8AA2-2CEA6FD81989}" type="slidenum">
              <a:rPr lang="en-US" smtClean="0"/>
              <a:pPr>
                <a:defRPr/>
              </a:pPr>
              <a:t>44</a:t>
            </a:fld>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7</a:t>
            </a:fld>
            <a:endParaRPr lang="nl-BE"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534544D-A64E-4D6A-88B4-EAD63BE12CB1}" type="slidenum">
              <a:rPr lang="en-US" altLang="en-US" smtClean="0">
                <a:latin typeface="Calibri" pitchFamily="34" charset="0"/>
              </a:rPr>
              <a:pPr fontAlgn="base">
                <a:spcBef>
                  <a:spcPct val="0"/>
                </a:spcBef>
                <a:spcAft>
                  <a:spcPct val="0"/>
                </a:spcAft>
                <a:defRPr/>
              </a:pPr>
              <a:t>59</a:t>
            </a:fld>
            <a:endParaRPr lang="fr-BE" alt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85</a:t>
            </a:fld>
            <a:endParaRPr lang="nl-BE" alt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90</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90</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91</a:t>
            </a:fld>
            <a:endParaRPr lang="nl-BE" alt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EED8009-BBE8-4295-AFC9-A095123C9CD0}" type="slidenum">
              <a:rPr lang="en-US" smtClean="0"/>
              <a:pPr>
                <a:defRPr/>
              </a:pPr>
              <a:t>92</a:t>
            </a:fld>
            <a:endParaRPr lang="nl-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9CF5DA9-9EEE-4BC7-BB43-CECBDCBED1EF}" type="slidenum">
              <a:rPr lang="en-US" smtClean="0"/>
              <a:pPr>
                <a:defRPr/>
              </a:pPr>
              <a:t>93</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8</a:t>
            </a:fld>
            <a:endParaRPr lang="nl-BE" alt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94</a:t>
            </a:fld>
            <a:endParaRPr lang="nl-B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526CCBD-3767-4E34-8DAB-16D8960B8DA1}" type="slidenum">
              <a:rPr lang="en-US" smtClean="0"/>
              <a:pPr>
                <a:defRPr/>
              </a:pPr>
              <a:t>95</a:t>
            </a:fld>
            <a:endParaRPr lang="nl-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100</a:t>
            </a:fld>
            <a:endParaRPr lang="nl-BE"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9</a:t>
            </a:fld>
            <a:endParaRPr lang="nl-BE"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20</a:t>
            </a:fld>
            <a:endParaRPr lang="nl-BE"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26</a:t>
            </a:fld>
            <a:endParaRPr lang="fr-BE"/>
          </a:p>
        </p:txBody>
      </p:sp>
    </p:spTree>
    <p:extLst>
      <p:ext uri="{BB962C8B-B14F-4D97-AF65-F5344CB8AC3E}">
        <p14:creationId xmlns:p14="http://schemas.microsoft.com/office/powerpoint/2010/main" val="2236198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cs typeface="Arial" pitchFamily="34" charset="0"/>
                </a:rPr>
                <a:t>frank.robben@ehealth.fgov.be </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https://www.ehealth.fgov.be</a:t>
              </a:r>
            </a:p>
            <a:p>
              <a:pPr>
                <a:defRPr/>
              </a:pPr>
              <a:r>
                <a:rPr lang="fr-BE" altLang="en-US" sz="1600" smtClean="0">
                  <a:cs typeface="Arial" pitchFamily="34" charset="0"/>
                  <a:sym typeface="Arial" pitchFamily="34" charset="0"/>
                </a:rPr>
                <a:t>http://www.ksz.fgov.be</a:t>
              </a:r>
            </a:p>
            <a:p>
              <a:pPr>
                <a:defRPr/>
              </a:pPr>
              <a:r>
                <a:rPr lang="fr-BE" altLang="en-US" sz="1600" smtClean="0">
                  <a:cs typeface="Arial" pitchFamily="34" charset="0"/>
                  <a:sym typeface="Arial" pitchFamily="34" charset="0"/>
                </a:rPr>
                <a:t>http://www.frankrobben.be</a:t>
              </a:r>
              <a:endParaRPr lang="fr-BE" altLang="en-US" sz="160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en-US"/>
              <a:t>13/09/2016</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05527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13/09/2016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356A36-FB20-481F-ADDA-2C00D2E0A77A}" type="slidenum">
              <a:rPr lang="en-US"/>
              <a:pPr>
                <a:defRPr/>
              </a:pPr>
              <a:t>‹#›</a:t>
            </a:fld>
            <a:endParaRPr lang="en-US" dirty="0"/>
          </a:p>
        </p:txBody>
      </p:sp>
    </p:spTree>
    <p:extLst>
      <p:ext uri="{BB962C8B-B14F-4D97-AF65-F5344CB8AC3E}">
        <p14:creationId xmlns:p14="http://schemas.microsoft.com/office/powerpoint/2010/main" val="158354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13/09/2016</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EB236B-CB2E-4277-9494-45B36453DFF4}" type="slidenum">
              <a:rPr lang="en-US"/>
              <a:pPr>
                <a:defRPr/>
              </a:pPr>
              <a:t>‹#›</a:t>
            </a:fld>
            <a:endParaRPr lang="en-US" dirty="0"/>
          </a:p>
        </p:txBody>
      </p:sp>
    </p:spTree>
    <p:extLst>
      <p:ext uri="{BB962C8B-B14F-4D97-AF65-F5344CB8AC3E}">
        <p14:creationId xmlns:p14="http://schemas.microsoft.com/office/powerpoint/2010/main" val="369355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a:t>13/09/2016</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5EF713CA-6646-4FDC-B69D-D9A69BD7CF9C}" type="slidenum">
              <a:rPr lang="en-US"/>
              <a:pPr>
                <a:defRPr/>
              </a:pPr>
              <a:t>‹#›</a:t>
            </a:fld>
            <a:endParaRPr lang="en-US" dirty="0"/>
          </a:p>
        </p:txBody>
      </p:sp>
    </p:spTree>
    <p:extLst>
      <p:ext uri="{BB962C8B-B14F-4D97-AF65-F5344CB8AC3E}">
        <p14:creationId xmlns:p14="http://schemas.microsoft.com/office/powerpoint/2010/main" val="481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13/09/2016</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92D60-1784-4708-9BC1-5449CCE5C43B}" type="slidenum">
              <a:rPr lang="en-US"/>
              <a:pPr>
                <a:defRPr/>
              </a:pPr>
              <a:t>‹#›</a:t>
            </a:fld>
            <a:endParaRPr lang="en-US" dirty="0"/>
          </a:p>
        </p:txBody>
      </p:sp>
    </p:spTree>
    <p:extLst>
      <p:ext uri="{BB962C8B-B14F-4D97-AF65-F5344CB8AC3E}">
        <p14:creationId xmlns:p14="http://schemas.microsoft.com/office/powerpoint/2010/main" val="3709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13/09/2016</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3EC94E-6E31-4F9F-AF01-2C43F9D0E3D3}" type="slidenum">
              <a:rPr lang="en-US"/>
              <a:pPr>
                <a:defRPr/>
              </a:pPr>
              <a:t>‹#›</a:t>
            </a:fld>
            <a:endParaRPr lang="en-US" dirty="0"/>
          </a:p>
        </p:txBody>
      </p:sp>
    </p:spTree>
    <p:extLst>
      <p:ext uri="{BB962C8B-B14F-4D97-AF65-F5344CB8AC3E}">
        <p14:creationId xmlns:p14="http://schemas.microsoft.com/office/powerpoint/2010/main" val="18415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8"/>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cs typeface="Arial" pitchFamily="34" charset="0"/>
                </a:rPr>
                <a:t>frank.robben@ehealth.fgov.be </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https://www.ehealth.fgov.be</a:t>
              </a:r>
            </a:p>
            <a:p>
              <a:pPr>
                <a:defRPr/>
              </a:pPr>
              <a:r>
                <a:rPr lang="fr-BE" altLang="en-US" sz="1600" smtClean="0">
                  <a:cs typeface="Arial" pitchFamily="34" charset="0"/>
                  <a:sym typeface="Arial" pitchFamily="34" charset="0"/>
                </a:rPr>
                <a:t>http://www.ksz.fgov.be</a:t>
              </a:r>
            </a:p>
            <a:p>
              <a:pPr>
                <a:defRPr/>
              </a:pPr>
              <a:r>
                <a:rPr lang="fr-BE" altLang="en-US" sz="1600" smtClean="0">
                  <a:cs typeface="Arial" pitchFamily="34" charset="0"/>
                  <a:sym typeface="Arial" pitchFamily="34" charset="0"/>
                </a:rPr>
                <a:t>http://www.frankrobben.be</a:t>
              </a:r>
              <a:endParaRPr lang="fr-BE" altLang="en-US" sz="1600" smtClean="0">
                <a:cs typeface="Arial" pitchFamily="34" charset="0"/>
              </a:endParaRPr>
            </a:p>
          </p:txBody>
        </p:sp>
      </p:grpSp>
      <p:sp>
        <p:nvSpPr>
          <p:cNvPr id="7" name="TextBox 14"/>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27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en-US"/>
              <a:t>13/09/2016</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FFCE82F8-2569-42C2-9FFB-CB18134682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0" r:id="rId3"/>
    <p:sldLayoutId id="2147483864" r:id="rId4"/>
    <p:sldLayoutId id="2147483861" r:id="rId5"/>
    <p:sldLayoutId id="2147483862" r:id="rId6"/>
    <p:sldLayoutId id="2147483865" r:id="rId7"/>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nictiz.nl/" TargetMode="External"/><Relationship Id="rId5" Type="http://schemas.openxmlformats.org/officeDocument/2006/relationships/image" Target="../media/image6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youtube.com/watch?v=0pE_InOy1mk" TargetMode="Externa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jpeg"/></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2138"/>
            <a:ext cx="7848600" cy="1927225"/>
          </a:xfrm>
        </p:spPr>
        <p:txBody>
          <a:bodyPr/>
          <a:lstStyle/>
          <a:p>
            <a:pPr eaLnBrk="1" fontAlgn="auto" hangingPunct="1">
              <a:spcAft>
                <a:spcPts val="0"/>
              </a:spcAft>
              <a:defRPr/>
            </a:pPr>
            <a:r>
              <a:rPr lang="nl-BE" sz="4000" b="1" cap="none" dirty="0" err="1" smtClean="0">
                <a:solidFill>
                  <a:srgbClr val="3E6E5A"/>
                </a:solidFill>
              </a:rPr>
              <a:t>eGezondheid</a:t>
            </a:r>
            <a:r>
              <a:rPr lang="nl-BE" sz="4000" b="1" cap="none" dirty="0" smtClean="0">
                <a:solidFill>
                  <a:srgbClr val="3E6E5A"/>
                </a:solidFill>
              </a:rPr>
              <a:t>: </a:t>
            </a:r>
            <a:r>
              <a:rPr lang="nl-BE" sz="4000" b="1" cap="none" dirty="0" smtClean="0">
                <a:solidFill>
                  <a:srgbClr val="C00000"/>
                </a:solidFill>
              </a:rPr>
              <a:t>de </a:t>
            </a:r>
            <a:r>
              <a:rPr lang="nl-BE" sz="4000" b="1" cap="none" dirty="0" err="1">
                <a:solidFill>
                  <a:srgbClr val="C00000"/>
                </a:solidFill>
              </a:rPr>
              <a:t>R</a:t>
            </a:r>
            <a:r>
              <a:rPr lang="nl-BE" sz="4000" b="1" cap="none" dirty="0" err="1" smtClean="0">
                <a:solidFill>
                  <a:srgbClr val="C00000"/>
                </a:solidFill>
              </a:rPr>
              <a:t>oadmap</a:t>
            </a:r>
            <a:r>
              <a:rPr lang="nl-BE" sz="4000" b="1" cap="none" dirty="0" smtClean="0">
                <a:solidFill>
                  <a:srgbClr val="C00000"/>
                </a:solidFill>
              </a:rPr>
              <a:t> 2.0, met bijzondere aandacht voor actiepunten voor cardiologen</a:t>
            </a:r>
            <a:endParaRPr lang="nl-BE" sz="4000" b="1" cap="none" dirty="0">
              <a:solidFill>
                <a:srgbClr val="C00000"/>
              </a:solidFill>
            </a:endParaRP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20713"/>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0713"/>
            <a:ext cx="29924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14339" name="Content Placeholder 2"/>
          <p:cNvSpPr>
            <a:spLocks noGrp="1"/>
          </p:cNvSpPr>
          <p:nvPr>
            <p:ph idx="1"/>
          </p:nvPr>
        </p:nvSpPr>
        <p:spPr/>
        <p:txBody>
          <a:bodyPr/>
          <a:lstStyle/>
          <a:p>
            <a:pPr eaLnBrk="1" hangingPunct="1"/>
            <a:r>
              <a:rPr lang="nl-BE" altLang="en-US" smtClean="0"/>
              <a:t>Principes</a:t>
            </a:r>
          </a:p>
          <a:p>
            <a:pPr lvl="1" eaLnBrk="1" hangingPunct="1"/>
            <a:r>
              <a:rPr lang="nl-BE" altLang="en-US" smtClean="0"/>
              <a:t>samenwerking: coalition of the willing</a:t>
            </a:r>
          </a:p>
          <a:p>
            <a:pPr lvl="1" eaLnBrk="1" hangingPunct="1"/>
            <a:r>
              <a:rPr lang="nl-BE" altLang="en-US" smtClean="0"/>
              <a:t>betrokkenheid van alle stakeholders</a:t>
            </a:r>
          </a:p>
          <a:p>
            <a:pPr lvl="1" eaLnBrk="1" hangingPunct="1"/>
            <a:r>
              <a:rPr lang="nl-BE" altLang="en-US" smtClean="0"/>
              <a:t>responsabilisering van alle stakeholders</a:t>
            </a:r>
          </a:p>
          <a:p>
            <a:pPr lvl="1" eaLnBrk="1" hangingPunct="1"/>
            <a:r>
              <a:rPr lang="nl-BE" altLang="en-US" smtClean="0"/>
              <a:t>betrouwbare basisdiensten en business continuity acties</a:t>
            </a:r>
            <a:endParaRPr lang="fr-BE" altLang="en-US" smtClean="0"/>
          </a:p>
          <a:p>
            <a:pPr lvl="1" eaLnBrk="1" hangingPunct="1"/>
            <a:r>
              <a:rPr lang="nl-BE" altLang="en-US" smtClean="0"/>
              <a:t>vereenvoudiging waar mogelijk</a:t>
            </a:r>
          </a:p>
          <a:p>
            <a:pPr lvl="1" eaLnBrk="1" hangingPunct="1"/>
            <a:r>
              <a:rPr lang="nl-BE" altLang="en-US" smtClean="0"/>
              <a:t>klemtoon op concrete resultaten eerder dan op eeuwigdurende discussies </a:t>
            </a:r>
          </a:p>
          <a:p>
            <a:pPr lvl="1" eaLnBrk="1" hangingPunct="1"/>
            <a:r>
              <a:rPr lang="nl-BE" altLang="en-US" smtClean="0"/>
              <a:t>gestage vooruitgang door SMART doelstellingen en actiepunten</a:t>
            </a:r>
          </a:p>
          <a:p>
            <a:pPr lvl="1" eaLnBrk="1" hangingPunct="1"/>
            <a:r>
              <a:rPr lang="nl-BE" altLang="en-US" smtClean="0"/>
              <a:t>multidisciplinaire aanpak, miv vorming en financiële aspecten</a:t>
            </a:r>
          </a:p>
          <a:p>
            <a:pPr lvl="1" eaLnBrk="1" hangingPunct="1"/>
            <a:r>
              <a:rPr lang="nl-BE" altLang="en-US" smtClean="0"/>
              <a:t>basis voor synergieën noodzakelijk voor een kwalitatief hoogstaande en betaalbare gezondheidszorg</a:t>
            </a:r>
          </a:p>
          <a:p>
            <a:pPr lvl="2" eaLnBrk="1" hangingPunct="1"/>
            <a:endParaRPr lang="nl-BE" altLang="en-US" smtClean="0"/>
          </a:p>
        </p:txBody>
      </p:sp>
      <p:sp>
        <p:nvSpPr>
          <p:cNvPr id="13316"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33066F6-AC22-4499-B7E9-9EF020165237}" type="slidenum">
              <a:rPr lang="en-US" altLang="en-US" smtClean="0">
                <a:solidFill>
                  <a:srgbClr val="FFFFFF"/>
                </a:solidFill>
              </a:rPr>
              <a:pPr fontAlgn="base">
                <a:spcBef>
                  <a:spcPct val="0"/>
                </a:spcBef>
                <a:spcAft>
                  <a:spcPct val="0"/>
                </a:spcAft>
                <a:defRPr/>
              </a:pPr>
              <a:t>10</a:t>
            </a:fld>
            <a:endParaRPr lang="en-US" altLang="en-US" smtClean="0">
              <a:solidFill>
                <a:srgbClr val="FFFFFF"/>
              </a:solidFill>
            </a:endParaRPr>
          </a:p>
        </p:txBody>
      </p:sp>
      <p:sp>
        <p:nvSpPr>
          <p:cNvPr id="13317"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862138"/>
            <a:ext cx="7848600" cy="1927225"/>
          </a:xfrm>
        </p:spPr>
        <p:txBody>
          <a:bodyPr/>
          <a:lstStyle/>
          <a:p>
            <a:pPr eaLnBrk="1" fontAlgn="auto" hangingPunct="1">
              <a:spcAft>
                <a:spcPts val="0"/>
              </a:spcAft>
              <a:defRPr/>
            </a:pPr>
            <a:r>
              <a:rPr lang="nl-BE" smtClean="0"/>
              <a:t>BEDANKT! </a:t>
            </a:r>
            <a:br>
              <a:rPr lang="nl-BE" smtClean="0"/>
            </a:br>
            <a:r>
              <a:rPr lang="nl-BE" smtClean="0"/>
              <a:t>Vragen ?</a:t>
            </a:r>
            <a:endParaRPr lang="nl-BE" dirty="0"/>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Veranderingsbeheer: </a:t>
            </a:r>
            <a:r>
              <a:rPr lang="nl-BE" dirty="0" err="1" smtClean="0"/>
              <a:t>Nexus</a:t>
            </a:r>
            <a:r>
              <a:rPr lang="nl-BE" dirty="0" smtClean="0"/>
              <a:t>-effect</a:t>
            </a:r>
            <a:endParaRPr lang="nl-BE" dirty="0"/>
          </a:p>
        </p:txBody>
      </p:sp>
      <p:sp>
        <p:nvSpPr>
          <p:cNvPr id="14339"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928FB1E-8B1A-47EF-A713-99937EEA89FD}" type="slidenum">
              <a:rPr lang="en-US" altLang="en-US" smtClean="0">
                <a:solidFill>
                  <a:srgbClr val="FFFFFF"/>
                </a:solidFill>
              </a:rPr>
              <a:pPr fontAlgn="base">
                <a:spcBef>
                  <a:spcPct val="0"/>
                </a:spcBef>
                <a:spcAft>
                  <a:spcPct val="0"/>
                </a:spcAft>
                <a:defRPr/>
              </a:pPr>
              <a:t>11</a:t>
            </a:fld>
            <a:endParaRPr lang="en-US" altLang="en-US" smtClean="0">
              <a:solidFill>
                <a:srgbClr val="FFFFFF"/>
              </a:solidFill>
            </a:endParaRPr>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138"/>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802438" y="6361113"/>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a:latin typeface="Calibri" pitchFamily="34" charset="0"/>
              </a:rPr>
              <a:t>Bron: MIT Sloan</a:t>
            </a:r>
            <a:endParaRPr lang="en-US" altLang="fr-FR" sz="1400">
              <a:latin typeface="Calibri" pitchFamily="34" charset="0"/>
            </a:endParaRPr>
          </a:p>
        </p:txBody>
      </p:sp>
      <p:sp>
        <p:nvSpPr>
          <p:cNvPr id="1434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Detail op www.plan-egezondheid.be</a:t>
            </a:r>
            <a:endParaRPr lang="nl-BE" dirty="0"/>
          </a:p>
        </p:txBody>
      </p:sp>
      <p:sp>
        <p:nvSpPr>
          <p:cNvPr id="16387" name="Content Placeholder 2"/>
          <p:cNvSpPr>
            <a:spLocks noGrp="1"/>
          </p:cNvSpPr>
          <p:nvPr>
            <p:ph idx="1"/>
          </p:nvPr>
        </p:nvSpPr>
        <p:spPr/>
        <p:txBody>
          <a:bodyPr/>
          <a:lstStyle/>
          <a:p>
            <a:pPr eaLnBrk="1" hangingPunct="1"/>
            <a:endParaRPr lang="en-US" altLang="en-US" smtClean="0"/>
          </a:p>
          <a:p>
            <a:pPr eaLnBrk="1" hangingPunct="1"/>
            <a:endParaRPr lang="en-US" altLang="en-US" smtClean="0"/>
          </a:p>
        </p:txBody>
      </p:sp>
      <p:sp>
        <p:nvSpPr>
          <p:cNvPr id="1536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1536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3EFFEE6-DDEA-4596-B5B7-CCB9EB3401CD}" type="slidenum">
              <a:rPr lang="en-US" altLang="en-US" smtClean="0">
                <a:solidFill>
                  <a:srgbClr val="FFFFFF"/>
                </a:solidFill>
              </a:rPr>
              <a:pPr fontAlgn="base">
                <a:spcBef>
                  <a:spcPct val="0"/>
                </a:spcBef>
                <a:spcAft>
                  <a:spcPct val="0"/>
                </a:spcAft>
                <a:defRPr/>
              </a:pPr>
              <a:t>12</a:t>
            </a:fld>
            <a:endParaRPr lang="nl-BE" altLang="en-US" smtClean="0">
              <a:solidFill>
                <a:srgbClr val="FFFFFF"/>
              </a:solidFill>
            </a:endParaRPr>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2.0: zorgverstrekkers in 2019</a:t>
            </a:r>
            <a:endParaRPr lang="nl-BE" dirty="0"/>
          </a:p>
        </p:txBody>
      </p:sp>
      <p:sp>
        <p:nvSpPr>
          <p:cNvPr id="3" name="Content Placeholder 2"/>
          <p:cNvSpPr>
            <a:spLocks noGrp="1"/>
          </p:cNvSpPr>
          <p:nvPr>
            <p:ph idx="1"/>
          </p:nvPr>
        </p:nvSpPr>
        <p:spPr/>
        <p:txBody>
          <a:bodyPr rtlCol="0">
            <a:normAutofit/>
          </a:bodyPr>
          <a:lstStyle/>
          <a:p>
            <a:pPr marL="261938" indent="-261938" eaLnBrk="1" fontAlgn="auto" hangingPunct="1">
              <a:spcAft>
                <a:spcPts val="0"/>
              </a:spcAft>
              <a:buFont typeface="Wingdings" panose="05000000000000000000" pitchFamily="2" charset="2"/>
              <a:buChar char="v"/>
              <a:defRPr/>
            </a:pPr>
            <a:r>
              <a:rPr lang="nl-BE" dirty="0" smtClean="0"/>
              <a:t>Elke huisarts beheert een </a:t>
            </a:r>
            <a:r>
              <a:rPr lang="nl-BE" dirty="0"/>
              <a:t>elektronisch medisch dossier (EMD) </a:t>
            </a:r>
            <a:r>
              <a:rPr lang="nl-BE" dirty="0" smtClean="0"/>
              <a:t>voor elke patiënt, en publiceert en actualiseert voor elke patiënt </a:t>
            </a:r>
            <a:r>
              <a:rPr lang="nl-BE" dirty="0"/>
              <a:t>een </a:t>
            </a:r>
            <a:r>
              <a:rPr lang="nl-BE" dirty="0" err="1" smtClean="0"/>
              <a:t>SumEHR</a:t>
            </a:r>
            <a:r>
              <a:rPr lang="nl-BE" dirty="0" smtClean="0"/>
              <a:t> in </a:t>
            </a:r>
            <a:r>
              <a:rPr lang="nl-BE" dirty="0"/>
              <a:t>de beveiligde kluis (Vitalink, </a:t>
            </a:r>
            <a:r>
              <a:rPr lang="nl-BE" dirty="0" err="1"/>
              <a:t>Intermed</a:t>
            </a:r>
            <a:r>
              <a:rPr lang="nl-BE" dirty="0"/>
              <a:t> of </a:t>
            </a:r>
            <a:r>
              <a:rPr lang="nl-BE" dirty="0" err="1" smtClean="0"/>
              <a:t>BruSafe</a:t>
            </a:r>
            <a:r>
              <a:rPr lang="nl-BE" dirty="0" smtClean="0">
                <a:solidFill>
                  <a:srgbClr val="3E6E5A"/>
                </a:solidFill>
              </a:rPr>
              <a:t>)</a:t>
            </a:r>
          </a:p>
          <a:p>
            <a:pPr marL="261938" indent="-261938" eaLnBrk="1" fontAlgn="auto" hangingPunct="1">
              <a:spcAft>
                <a:spcPts val="0"/>
              </a:spcAft>
              <a:buFont typeface="Arial" pitchFamily="34" charset="0"/>
              <a:buChar char="•"/>
              <a:defRPr/>
            </a:pPr>
            <a:endParaRPr lang="nl-BE" dirty="0">
              <a:solidFill>
                <a:srgbClr val="3E6E5A"/>
              </a:solidFill>
            </a:endParaRPr>
          </a:p>
          <a:p>
            <a:pPr marL="261938" indent="-261938" eaLnBrk="1" fontAlgn="auto" hangingPunct="1">
              <a:spcAft>
                <a:spcPts val="0"/>
              </a:spcAft>
              <a:buFont typeface="Wingdings" panose="05000000000000000000" pitchFamily="2" charset="2"/>
              <a:buChar char="v"/>
              <a:defRPr/>
            </a:pPr>
            <a:r>
              <a:rPr lang="nl-BE" dirty="0" smtClean="0"/>
              <a:t>Elk ziekenhuis, elke psychiatrische instelling en elk labo stelt bepaalde documenten elektronisch beschikbaar met referentie in het hub-</a:t>
            </a:r>
            <a:r>
              <a:rPr lang="nl-BE" dirty="0" err="1" smtClean="0"/>
              <a:t>metahubsysteem</a:t>
            </a:r>
            <a:r>
              <a:rPr lang="nl-BE" dirty="0" smtClean="0"/>
              <a:t> en kan relevante gegevens uit de beveiligde kluizen raadplegen</a:t>
            </a:r>
          </a:p>
          <a:p>
            <a:pPr marL="261938" indent="-261938" eaLnBrk="1" fontAlgn="auto" hangingPunct="1">
              <a:spcAft>
                <a:spcPts val="0"/>
              </a:spcAft>
              <a:buFont typeface="Wingdings" panose="05000000000000000000" pitchFamily="2" charset="2"/>
              <a:buChar char="v"/>
              <a:defRPr/>
            </a:pPr>
            <a:endParaRPr lang="nl-BE" dirty="0"/>
          </a:p>
          <a:p>
            <a:pPr marL="261938" indent="-261938" eaLnBrk="1" fontAlgn="auto" hangingPunct="1">
              <a:spcAft>
                <a:spcPts val="0"/>
              </a:spcAft>
              <a:buFont typeface="Wingdings" panose="05000000000000000000" pitchFamily="2" charset="2"/>
              <a:buChar char="v"/>
              <a:defRPr/>
            </a:pPr>
            <a:r>
              <a:rPr lang="nl-BE" dirty="0" smtClean="0"/>
              <a:t>Elk ziekenhuis beschikt over een geïntegreerd, multidisciplinair elektronisch patiëntendossier (EPD)</a:t>
            </a:r>
            <a:endParaRPr lang="nl-BE" dirty="0"/>
          </a:p>
          <a:p>
            <a:pPr marL="182880" indent="-182880" eaLnBrk="1" fontAlgn="auto" hangingPunct="1">
              <a:spcAft>
                <a:spcPts val="0"/>
              </a:spcAft>
              <a:buFont typeface="Arial" pitchFamily="34" charset="0"/>
              <a:buChar char="•"/>
              <a:defRPr/>
            </a:pPr>
            <a:endParaRPr lang="nl-BE" dirty="0" smtClean="0">
              <a:solidFill>
                <a:srgbClr val="3E6E5A"/>
              </a:solidFill>
            </a:endParaRPr>
          </a:p>
          <a:p>
            <a:pPr marL="182880" indent="-182880" eaLnBrk="1" fontAlgn="auto" hangingPunct="1">
              <a:spcAft>
                <a:spcPts val="0"/>
              </a:spcAft>
              <a:buFont typeface="Arial" pitchFamily="34" charset="0"/>
              <a:buChar char="•"/>
              <a:defRPr/>
            </a:pPr>
            <a:endParaRPr lang="nl-BE" dirty="0">
              <a:solidFill>
                <a:srgbClr val="3E6E5A"/>
              </a:solidFill>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1638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1638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312761-1B37-4C84-8AD7-8EA0A0BD0805}" type="slidenum">
              <a:rPr lang="en-US" altLang="en-US" smtClean="0">
                <a:solidFill>
                  <a:srgbClr val="FFFFFF"/>
                </a:solidFill>
              </a:rPr>
              <a:pPr fontAlgn="base">
                <a:spcBef>
                  <a:spcPct val="0"/>
                </a:spcBef>
                <a:spcAft>
                  <a:spcPct val="0"/>
                </a:spcAft>
                <a:defRPr/>
              </a:pPr>
              <a:t>13</a:t>
            </a:fld>
            <a:endParaRPr lang="nl-BE" altLang="en-US" smtClean="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nl-BE" dirty="0" err="1"/>
              <a:t>Roadmap</a:t>
            </a:r>
            <a:r>
              <a:rPr lang="nl-BE" dirty="0"/>
              <a:t> </a:t>
            </a:r>
            <a:r>
              <a:rPr lang="nl-BE" dirty="0" smtClean="0"/>
              <a:t>2.0: zorgverstrekkers </a:t>
            </a:r>
            <a:r>
              <a:rPr lang="nl-BE" dirty="0"/>
              <a:t>in 2019</a:t>
            </a:r>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Voor alle andere soorten zorgverstrekkers is een EPD gedefinieerd, en ook zij kunnen bepaalde informatie uit hun EPD publiceren en actualiseren in de beveiligde kluis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Geneesmiddelen en medische prestaties worden elektronisch voorgeschreven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smtClean="0"/>
              <a:t>Apothekers </a:t>
            </a:r>
            <a:r>
              <a:rPr lang="nl-BE" dirty="0"/>
              <a:t>publiceren </a:t>
            </a:r>
            <a:r>
              <a:rPr lang="nl-BE" dirty="0" smtClean="0"/>
              <a:t>informatie over de afgeleverde geneesmiddelen in het </a:t>
            </a:r>
            <a:r>
              <a:rPr lang="nl-BE" dirty="0"/>
              <a:t>Gedeeld Farmaceutisch Dossier (GFD), dat het medicatieschema </a:t>
            </a:r>
            <a:r>
              <a:rPr lang="nl-BE" dirty="0" smtClean="0"/>
              <a:t>voedt; het </a:t>
            </a:r>
            <a:r>
              <a:rPr lang="nl-BE" dirty="0"/>
              <a:t>medicatieschema van de patiënt bevindt zich eveneens in de beveiligde kluis en wordt onder andere gedeeld tussen </a:t>
            </a:r>
            <a:r>
              <a:rPr lang="nl-BE" dirty="0" smtClean="0"/>
              <a:t>artsen</a:t>
            </a:r>
            <a:r>
              <a:rPr lang="nl-BE" dirty="0"/>
              <a:t>, apothekers, thuisverpleging en </a:t>
            </a:r>
            <a:r>
              <a:rPr lang="nl-BE" dirty="0" smtClean="0"/>
              <a:t>ziekenhuizen</a:t>
            </a:r>
            <a:endParaRPr lang="nl-BE" dirty="0"/>
          </a:p>
          <a:p>
            <a:pPr marL="182880" indent="-182880" eaLnBrk="1" fontAlgn="auto" hangingPunct="1">
              <a:spcAft>
                <a:spcPts val="0"/>
              </a:spcAft>
              <a:buFont typeface="Arial" pitchFamily="34" charset="0"/>
              <a:buChar char="•"/>
              <a:defRPr/>
            </a:pPr>
            <a:endParaRPr lang="nl-BE" dirty="0"/>
          </a:p>
        </p:txBody>
      </p:sp>
      <p:sp>
        <p:nvSpPr>
          <p:cNvPr id="17412" name="Tijdelijke aanduiding voor datum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17413"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805295F-8FEE-47D1-B2B2-14D650DF79E4}" type="slidenum">
              <a:rPr lang="en-US" altLang="en-US" smtClean="0">
                <a:solidFill>
                  <a:srgbClr val="FFFFFF"/>
                </a:solidFill>
              </a:rPr>
              <a:pPr fontAlgn="base">
                <a:spcBef>
                  <a:spcPct val="0"/>
                </a:spcBef>
                <a:spcAft>
                  <a:spcPct val="0"/>
                </a:spcAft>
                <a:defRPr/>
              </a:pPr>
              <a:t>14</a:t>
            </a:fld>
            <a:endParaRPr lang="en-US" altLang="en-US" smtClean="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De </a:t>
            </a:r>
            <a:r>
              <a:rPr lang="nl-BE" dirty="0"/>
              <a:t>huisarts heeft via zijn EMD toegang tot alle relevante, gepubliceerde medische informatie over zijn/haar patiënten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andere zorgverstrekker heeft toegang tot alle relevante, gepubliceerde informatie van zijn/haar patiënten; hiervoor worden filters gedefinieerd; de informatie kan ook multidisciplinair aangevuld worden</a:t>
            </a:r>
          </a:p>
          <a:p>
            <a:pPr marL="0" indent="0" eaLnBrk="1" fontAlgn="auto" hangingPunct="1">
              <a:spcAft>
                <a:spcPts val="0"/>
              </a:spcAft>
              <a:buFont typeface="Arial" pitchFamily="34" charset="0"/>
              <a:buNone/>
              <a:defRPr/>
            </a:pPr>
            <a:endParaRPr lang="nl-BE" dirty="0" smtClean="0"/>
          </a:p>
          <a:p>
            <a:pPr marL="182880" indent="-182880" eaLnBrk="1" fontAlgn="auto" hangingPunct="1">
              <a:spcAft>
                <a:spcPts val="0"/>
              </a:spcAft>
              <a:buFont typeface="Arial" pitchFamily="34" charset="0"/>
              <a:buChar char="•"/>
              <a:defRPr/>
            </a:pPr>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p:txBody>
      </p:sp>
      <p:sp>
        <p:nvSpPr>
          <p:cNvPr id="1843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1843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071862B-965A-49D0-8DF2-F6833CFAA5F0}" type="slidenum">
              <a:rPr lang="en-US" altLang="en-US" smtClean="0">
                <a:solidFill>
                  <a:srgbClr val="FFFFFF"/>
                </a:solidFill>
              </a:rPr>
              <a:pPr fontAlgn="base">
                <a:spcBef>
                  <a:spcPct val="0"/>
                </a:spcBef>
                <a:spcAft>
                  <a:spcPct val="0"/>
                </a:spcAft>
                <a:defRPr/>
              </a:pPr>
              <a:t>15</a:t>
            </a:fld>
            <a:endParaRPr lang="nl-BE" altLang="en-US" smtClean="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a:bodyPr>
          <a:lstStyle/>
          <a:p>
            <a:pPr marL="261938" indent="-261938" eaLnBrk="1" fontAlgn="auto" hangingPunct="1">
              <a:spcAft>
                <a:spcPts val="0"/>
              </a:spcAft>
              <a:buFont typeface="Wingdings" panose="05000000000000000000" pitchFamily="2" charset="2"/>
              <a:buChar char="v"/>
              <a:defRPr/>
            </a:pPr>
            <a:r>
              <a:rPr lang="nl-BE" dirty="0" smtClean="0"/>
              <a:t>Alle </a:t>
            </a:r>
            <a:r>
              <a:rPr lang="nl-BE" dirty="0"/>
              <a:t>zorgverstrekkers kunnen met elkaar communiceren via de </a:t>
            </a:r>
            <a:r>
              <a:rPr lang="nl-BE" dirty="0" err="1"/>
              <a:t>eHealthbox</a:t>
            </a:r>
            <a:r>
              <a:rPr lang="nl-BE" dirty="0"/>
              <a:t>; een aantal elektronische standaardformulieren worden hiertoe ter beschikking </a:t>
            </a:r>
            <a:r>
              <a:rPr lang="nl-BE" dirty="0" smtClean="0"/>
              <a:t>gesteld</a:t>
            </a:r>
          </a:p>
          <a:p>
            <a:pPr marL="261938" indent="-261938" eaLnBrk="1" fontAlgn="auto" hangingPunct="1">
              <a:spcAft>
                <a:spcPts val="0"/>
              </a:spcAft>
              <a:buFont typeface="Wingdings" panose="05000000000000000000" pitchFamily="2" charset="2"/>
              <a:buChar char="v"/>
              <a:defRPr/>
            </a:pPr>
            <a:endParaRPr lang="nl-BE" dirty="0"/>
          </a:p>
          <a:p>
            <a:pPr marL="261938" indent="-261938" eaLnBrk="1" fontAlgn="auto" hangingPunct="1">
              <a:spcAft>
                <a:spcPts val="0"/>
              </a:spcAft>
              <a:buFont typeface="Wingdings" panose="05000000000000000000" pitchFamily="2" charset="2"/>
              <a:buChar char="v"/>
              <a:defRPr/>
            </a:pPr>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1946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1946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0FCDC3C-8C56-4C96-9826-6A59A5686233}" type="slidenum">
              <a:rPr lang="en-US" altLang="en-US" smtClean="0">
                <a:solidFill>
                  <a:srgbClr val="FFFFFF"/>
                </a:solidFill>
              </a:rPr>
              <a:pPr fontAlgn="base">
                <a:spcBef>
                  <a:spcPct val="0"/>
                </a:spcBef>
                <a:spcAft>
                  <a:spcPct val="0"/>
                </a:spcAft>
                <a:defRPr/>
              </a:pPr>
              <a:t>16</a:t>
            </a:fld>
            <a:endParaRPr lang="nl-BE" altLang="en-US" smtClean="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BE" dirty="0" err="1" smtClean="0"/>
              <a:t>Roadmap</a:t>
            </a:r>
            <a:r>
              <a:rPr lang="nl-BE" dirty="0" smtClean="0"/>
              <a:t> 2.0: zorgverstrekkers in 2019</a:t>
            </a:r>
            <a:endParaRPr lang="fr-BE" dirty="0"/>
          </a:p>
        </p:txBody>
      </p:sp>
      <p:sp>
        <p:nvSpPr>
          <p:cNvPr id="3"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registers zijn geoptimaliseerd en </a:t>
            </a:r>
            <a:r>
              <a:rPr lang="nl-BE" dirty="0" err="1"/>
              <a:t>geüniformiseerd</a:t>
            </a:r>
            <a:r>
              <a:rPr lang="nl-BE" dirty="0"/>
              <a:t> en de registratie gebeurt zoveel mogelijk automatisch vanuit het EMD/EPD</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Tracering van implantaten en geneesmiddelen gebeurt volgens internationale </a:t>
            </a:r>
            <a:r>
              <a:rPr lang="nl-BE" dirty="0" smtClean="0"/>
              <a:t>normen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Alle gegevensuitwisseling tussen de zorgverstrekkers en de ziekenfondsen verloopt elektronisch</a:t>
            </a:r>
          </a:p>
          <a:p>
            <a:pPr>
              <a:buFont typeface="Arial" pitchFamily="34" charset="0"/>
              <a:buChar char="•"/>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A7D78FC6-1769-4A0B-B8EE-F1E4C53A9037}"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2.0: zorgverstrekkers </a:t>
            </a:r>
            <a:r>
              <a:rPr lang="nl-BE" dirty="0"/>
              <a:t>in 2019</a:t>
            </a:r>
          </a:p>
        </p:txBody>
      </p:sp>
      <p:sp>
        <p:nvSpPr>
          <p:cNvPr id="22531" name="Content Placeholder 2"/>
          <p:cNvSpPr>
            <a:spLocks noGrp="1"/>
          </p:cNvSpPr>
          <p:nvPr>
            <p:ph idx="1"/>
          </p:nvPr>
        </p:nvSpPr>
        <p:spPr/>
        <p:txBody>
          <a:bodyPr/>
          <a:lstStyle/>
          <a:p>
            <a:pPr eaLnBrk="1" hangingPunct="1"/>
            <a:r>
              <a:rPr lang="nl-BE" altLang="fr-FR" smtClean="0"/>
              <a:t>De zorgverstrekkers krijgen incentives voor het gebruik van en zinvol toepassen van eGezondheid; financiële incentives kunnen zowel een federaal luik hebben als een luik voor de verschillende gemeenschappen en gewesten</a:t>
            </a:r>
          </a:p>
          <a:p>
            <a:pPr eaLnBrk="1" hangingPunct="1"/>
            <a:endParaRPr lang="nl-BE" altLang="fr-FR" smtClean="0"/>
          </a:p>
          <a:p>
            <a:pPr eaLnBrk="1" hangingPunct="1"/>
            <a:r>
              <a:rPr lang="nl-BE" altLang="fr-FR" smtClean="0"/>
              <a:t>Elke zorgverstrekker wordt opgeleid in eGezondheid, zowel via het basisonderwijspakket als via navorming</a:t>
            </a:r>
          </a:p>
          <a:p>
            <a:pPr eaLnBrk="1" hangingPunct="1"/>
            <a:endParaRPr lang="nl-BE" altLang="fr-FR" smtClean="0"/>
          </a:p>
          <a:p>
            <a:pPr eaLnBrk="1" hangingPunct="1"/>
            <a:r>
              <a:rPr lang="nl-BE" altLang="fr-FR" smtClean="0"/>
              <a:t>Elke zorgverstrekker heeft een uniek loket ter beschikking voor de verstrekking van alle administratieve informatie ten behoeve van het RIZIV, de FOD Volksgezondheid en de deelstaten (“only once” principe)</a:t>
            </a:r>
          </a:p>
          <a:p>
            <a:pPr eaLnBrk="1" hangingPunct="1"/>
            <a:endParaRPr lang="nl-BE" altLang="fr-FR" smtClean="0"/>
          </a:p>
        </p:txBody>
      </p:sp>
      <p:sp>
        <p:nvSpPr>
          <p:cNvPr id="204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2048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37EFB5E-EFCE-4829-9FB1-1C1FEAA63D91}" type="slidenum">
              <a:rPr lang="en-US" altLang="en-US" smtClean="0">
                <a:solidFill>
                  <a:srgbClr val="FFFFFF"/>
                </a:solidFill>
              </a:rPr>
              <a:pPr fontAlgn="base">
                <a:spcBef>
                  <a:spcPct val="0"/>
                </a:spcBef>
                <a:spcAft>
                  <a:spcPct val="0"/>
                </a:spcAft>
                <a:defRPr/>
              </a:pPr>
              <a:t>18</a:t>
            </a:fld>
            <a:endParaRPr lang="nl-BE" altLang="en-US" smtClean="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2.0: patiënten in 2019</a:t>
            </a:r>
            <a:endParaRPr lang="nl-BE" dirty="0"/>
          </a:p>
        </p:txBody>
      </p:sp>
      <p:sp>
        <p:nvSpPr>
          <p:cNvPr id="23555" name="Content Placeholder 2"/>
          <p:cNvSpPr>
            <a:spLocks noGrp="1"/>
          </p:cNvSpPr>
          <p:nvPr>
            <p:ph idx="1"/>
          </p:nvPr>
        </p:nvSpPr>
        <p:spPr/>
        <p:txBody>
          <a:bodyPr/>
          <a:lstStyle/>
          <a:p>
            <a:pPr eaLnBrk="1" hangingPunct="1"/>
            <a:r>
              <a:rPr lang="nl-BE" altLang="fr-FR" smtClean="0"/>
              <a:t>De patiënt heeft toegang tot de informatie over zichzelf die in de beveiligde kluizen en via het hub-metahubsysteem beschikbaar is; mogelijk worden hier filters gedefinieerd (in bespreking)</a:t>
            </a:r>
          </a:p>
          <a:p>
            <a:pPr eaLnBrk="1" hangingPunct="1"/>
            <a:endParaRPr lang="nl-BE" altLang="fr-FR" smtClean="0"/>
          </a:p>
          <a:p>
            <a:pPr eaLnBrk="1" hangingPunct="1"/>
            <a:r>
              <a:rPr lang="nl-BE" altLang="fr-FR"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literacy” van de patiënt</a:t>
            </a:r>
          </a:p>
          <a:p>
            <a:pPr eaLnBrk="1" hangingPunct="1"/>
            <a:endParaRPr lang="nl-BE" altLang="fr-FR" smtClean="0"/>
          </a:p>
        </p:txBody>
      </p:sp>
      <p:sp>
        <p:nvSpPr>
          <p:cNvPr id="2150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smtClean="0">
              <a:solidFill>
                <a:srgbClr val="FFFFFF"/>
              </a:solidFill>
            </a:endParaRPr>
          </a:p>
        </p:txBody>
      </p:sp>
      <p:sp>
        <p:nvSpPr>
          <p:cNvPr id="2150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149968C-FB00-46F3-8DBE-D146FC3B1853}" type="slidenum">
              <a:rPr lang="en-US" altLang="en-US" smtClean="0">
                <a:solidFill>
                  <a:srgbClr val="FFFFFF"/>
                </a:solidFill>
              </a:rPr>
              <a:pPr fontAlgn="base">
                <a:spcBef>
                  <a:spcPct val="0"/>
                </a:spcBef>
                <a:spcAft>
                  <a:spcPct val="0"/>
                </a:spcAft>
                <a:defRPr/>
              </a:pPr>
              <a:t>19</a:t>
            </a:fld>
            <a:endParaRPr lang="nl-BE" altLang="en-US" smtClean="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nl-BE" altLang="en-US" dirty="0" smtClean="0">
                <a:sym typeface="Arial" charset="0"/>
              </a:rPr>
              <a:t>Structuur van de uiteenzetting</a:t>
            </a:r>
            <a:endParaRPr lang="nl-BE" altLang="en-US" dirty="0">
              <a:sym typeface="Arial" charset="0"/>
            </a:endParaRPr>
          </a:p>
        </p:txBody>
      </p:sp>
      <p:sp>
        <p:nvSpPr>
          <p:cNvPr id="5123" name="Rectangle 3"/>
          <p:cNvSpPr>
            <a:spLocks noGrp="1" noChangeArrowheads="1"/>
          </p:cNvSpPr>
          <p:nvPr>
            <p:ph idx="1"/>
          </p:nvPr>
        </p:nvSpPr>
        <p:spPr/>
        <p:txBody>
          <a:bodyPr rtlCol="0">
            <a:normAutofit fontScale="92500" lnSpcReduction="20000"/>
          </a:bodyPr>
          <a:lstStyle/>
          <a:p>
            <a:pPr marL="182880" indent="-182880" eaLnBrk="1" fontAlgn="auto" hangingPunct="1">
              <a:spcAft>
                <a:spcPts val="0"/>
              </a:spcAft>
              <a:buFont typeface="Arial" pitchFamily="34" charset="0"/>
              <a:buChar char="•"/>
              <a:defRPr/>
            </a:pPr>
            <a:r>
              <a:rPr lang="nl-BE" altLang="en-US" dirty="0" smtClean="0">
                <a:sym typeface="Arial" charset="0"/>
              </a:rPr>
              <a:t>Inleiding</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err="1" smtClean="0">
                <a:sym typeface="Arial" charset="0"/>
              </a:rPr>
              <a:t>eGezondheid</a:t>
            </a:r>
            <a:r>
              <a:rPr lang="nl-BE" altLang="en-US" dirty="0" smtClean="0">
                <a:sym typeface="Arial" charset="0"/>
              </a:rPr>
              <a:t> in de praktijk</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err="1" smtClean="0">
                <a:sym typeface="Arial" charset="0"/>
              </a:rPr>
              <a:t>Roadmap</a:t>
            </a:r>
            <a:r>
              <a:rPr lang="nl-BE" dirty="0" smtClean="0"/>
              <a:t> </a:t>
            </a:r>
            <a:r>
              <a:rPr lang="nl-BE" altLang="en-US" dirty="0" err="1" smtClean="0">
                <a:solidFill>
                  <a:srgbClr val="3E6E5A"/>
                </a:solidFill>
                <a:sym typeface="Arial" charset="0"/>
              </a:rPr>
              <a:t>eGezondheid</a:t>
            </a:r>
            <a:r>
              <a:rPr lang="nl-BE" altLang="en-US" dirty="0" smtClean="0">
                <a:sym typeface="Arial" charset="0"/>
              </a:rPr>
              <a:t> 2.0</a:t>
            </a:r>
          </a:p>
          <a:p>
            <a:pPr lvl="1" indent="-182880" eaLnBrk="1" fontAlgn="auto" hangingPunct="1">
              <a:spcAft>
                <a:spcPts val="0"/>
              </a:spcAft>
              <a:buFont typeface="Arial" pitchFamily="34" charset="0"/>
              <a:buChar char="•"/>
              <a:defRPr/>
            </a:pPr>
            <a:r>
              <a:rPr lang="nl-BE" altLang="en-US" dirty="0" smtClean="0">
                <a:sym typeface="Arial" charset="0"/>
              </a:rPr>
              <a:t>algemeen overzicht</a:t>
            </a:r>
          </a:p>
          <a:p>
            <a:pPr lvl="1" indent="-182880" eaLnBrk="1" fontAlgn="auto" hangingPunct="1">
              <a:spcAft>
                <a:spcPts val="0"/>
              </a:spcAft>
              <a:buFont typeface="Arial" pitchFamily="34" charset="0"/>
              <a:buChar char="•"/>
              <a:defRPr/>
            </a:pPr>
            <a:r>
              <a:rPr lang="nl-BE" altLang="en-US" dirty="0" smtClean="0">
                <a:sym typeface="Arial" charset="0"/>
              </a:rPr>
              <a:t>enkele actiepunten in de kijker</a:t>
            </a:r>
          </a:p>
          <a:p>
            <a:pPr lvl="1" indent="-182880" eaLnBrk="1" fontAlgn="auto" hangingPunct="1">
              <a:spcAft>
                <a:spcPts val="0"/>
              </a:spcAft>
              <a:buFont typeface="Arial" pitchFamily="34" charset="0"/>
              <a:buChar char="•"/>
              <a:defRPr/>
            </a:pPr>
            <a:endParaRPr lang="nl-BE" altLang="en-US" dirty="0">
              <a:sym typeface="Arial" charset="0"/>
            </a:endParaRPr>
          </a:p>
          <a:p>
            <a:pPr indent="-182880" eaLnBrk="1" fontAlgn="auto" hangingPunct="1">
              <a:spcAft>
                <a:spcPts val="0"/>
              </a:spcAft>
              <a:buFont typeface="Arial" pitchFamily="34" charset="0"/>
              <a:buChar char="•"/>
              <a:defRPr/>
            </a:pPr>
            <a:r>
              <a:rPr lang="nl-BE" altLang="en-US" dirty="0" smtClean="0">
                <a:sym typeface="Arial" charset="0"/>
              </a:rPr>
              <a:t>Enkele hefbomen voor kostenefficiënte inzet van ICT in ziekenhuizen</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rol van het </a:t>
            </a:r>
            <a:r>
              <a:rPr lang="nl-BE" altLang="en-US" dirty="0" smtClean="0">
                <a:solidFill>
                  <a:srgbClr val="3E6E5A"/>
                </a:solidFill>
                <a:sym typeface="Arial" charset="0"/>
              </a:rPr>
              <a:t>eHealth</a:t>
            </a:r>
            <a:r>
              <a:rPr lang="nl-BE" altLang="en-US" dirty="0" smtClean="0">
                <a:sym typeface="Arial" charset="0"/>
              </a:rPr>
              <a:t>-platform</a:t>
            </a:r>
          </a:p>
          <a:p>
            <a:pPr marL="182880" indent="-182880" eaLnBrk="1" fontAlgn="auto" hangingPunct="1">
              <a:spcAft>
                <a:spcPts val="0"/>
              </a:spcAft>
              <a:buFont typeface="Arial" pitchFamily="34" charset="0"/>
              <a:buChar char="•"/>
              <a:defRPr/>
            </a:pPr>
            <a:endParaRPr lang="nl-BE" altLang="en-US" dirty="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Besluit</a:t>
            </a:r>
          </a:p>
          <a:p>
            <a:pPr marL="182880" indent="-182880" eaLnBrk="1" fontAlgn="auto" hangingPunct="1">
              <a:spcAft>
                <a:spcPts val="0"/>
              </a:spcAft>
              <a:buFont typeface="Arial" pitchFamily="34" charset="0"/>
              <a:buChar char="•"/>
              <a:defRPr/>
            </a:pPr>
            <a:endParaRPr lang="nl-BE" altLang="en-US" dirty="0" smtClean="0">
              <a:sym typeface="Arial" charset="0"/>
            </a:endParaRPr>
          </a:p>
        </p:txBody>
      </p:sp>
      <p:sp>
        <p:nvSpPr>
          <p:cNvPr id="614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smtClean="0">
              <a:solidFill>
                <a:srgbClr val="FFFFFF"/>
              </a:solidFill>
            </a:endParaRPr>
          </a:p>
        </p:txBody>
      </p:sp>
      <p:sp>
        <p:nvSpPr>
          <p:cNvPr id="614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23CA85A-9D56-4122-ADB4-E01A3A9A558D}" type="slidenum">
              <a:rPr lang="en-US" altLang="en-US" smtClean="0">
                <a:solidFill>
                  <a:srgbClr val="FFFFFF"/>
                </a:solidFill>
              </a:rPr>
              <a:pPr fontAlgn="base">
                <a:spcBef>
                  <a:spcPct val="0"/>
                </a:spcBef>
                <a:spcAft>
                  <a:spcPct val="0"/>
                </a:spcAft>
                <a:defRPr/>
              </a:pPr>
              <a:t>2</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De patiënt kan zelf informatie toevoegen, via het consolidatieplatform, in de beveiligde kluis, via een hub of in een beveiligde </a:t>
            </a:r>
            <a:r>
              <a:rPr lang="nl-BE" dirty="0" err="1"/>
              <a:t>cloud</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Via het consolidatieplatform is ook andere relevante informatie beschikbaar vanuit de ziekenfondsen, de Kruispuntbank van de Sociale </a:t>
            </a:r>
            <a:r>
              <a:rPr lang="nl-BE" dirty="0"/>
              <a:t>Z</a:t>
            </a:r>
            <a:r>
              <a:rPr lang="nl-BE" dirty="0" smtClean="0"/>
              <a:t>ekerheid en andere relevante bronnen zoals bv. de wilsverklaringen inzake orgaandonatie of euthanasie</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2253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2253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D3E498-ED51-4F9F-B2D4-23B13FFA3EBF}" type="slidenum">
              <a:rPr lang="en-US" altLang="en-US" smtClean="0">
                <a:solidFill>
                  <a:srgbClr val="FFFFFF"/>
                </a:solidFill>
              </a:rPr>
              <a:pPr fontAlgn="base">
                <a:spcBef>
                  <a:spcPct val="0"/>
                </a:spcBef>
                <a:spcAft>
                  <a:spcPct val="0"/>
                </a:spcAft>
                <a:defRPr/>
              </a:pPr>
              <a:t>20</a:t>
            </a:fld>
            <a:endParaRPr lang="nl-BE" altLang="en-US" smtClean="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23555"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patiënt heeft toegang tot zijn/haar PHR via verschillende kanalen, </a:t>
            </a:r>
            <a:r>
              <a:rPr lang="nl-BE" dirty="0" err="1"/>
              <a:t>bvb</a:t>
            </a:r>
            <a:r>
              <a:rPr lang="nl-BE" dirty="0"/>
              <a:t>. via een app die </a:t>
            </a:r>
            <a:r>
              <a:rPr lang="nl-BE" dirty="0" err="1"/>
              <a:t>voorgeïnstalleerd</a:t>
            </a:r>
            <a:r>
              <a:rPr lang="nl-BE" dirty="0"/>
              <a:t> is op de smartphone; hierdoor wordt de patiënt geïnformeerd en op de hoogte gebracht van zijn/haar werkelijke toestand en kan hij een hoofdrol vervullen in zijn/haar </a:t>
            </a:r>
            <a:r>
              <a:rPr lang="nl-BE" dirty="0" smtClean="0"/>
              <a:t>behandeling</a:t>
            </a:r>
            <a:endParaRPr lang="nl-BE" altLang="en-US" dirty="0" smtClean="0"/>
          </a:p>
          <a:p>
            <a:pPr eaLnBrk="1" hangingPunct="1">
              <a:buFont typeface="Arial" pitchFamily="34" charset="0"/>
              <a:buChar char="•"/>
              <a:defRPr/>
            </a:pPr>
            <a:endParaRPr lang="nl-BE" altLang="en-US" dirty="0" smtClean="0"/>
          </a:p>
        </p:txBody>
      </p:sp>
      <p:sp>
        <p:nvSpPr>
          <p:cNvPr id="2355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2355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9CE3714-CF7A-4BF5-B79D-4DC49E9EC337}" type="slidenum">
              <a:rPr lang="en-US" altLang="en-US" smtClean="0">
                <a:solidFill>
                  <a:srgbClr val="FFFFFF"/>
                </a:solidFill>
              </a:rPr>
              <a:pPr fontAlgn="base">
                <a:spcBef>
                  <a:spcPct val="0"/>
                </a:spcBef>
                <a:spcAft>
                  <a:spcPct val="0"/>
                </a:spcAft>
                <a:defRPr/>
              </a:pPr>
              <a:t>21</a:t>
            </a:fld>
            <a:endParaRPr lang="nl-BE" altLang="en-US" smtClean="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err="1" smtClean="0"/>
              <a:t>Roadmap</a:t>
            </a:r>
            <a:r>
              <a:rPr lang="nl-BE" dirty="0" smtClean="0"/>
              <a:t> 2.0: patiënten in 2019</a:t>
            </a:r>
            <a:endParaRPr lang="fr-BE" dirty="0"/>
          </a:p>
        </p:txBody>
      </p:sp>
      <p:sp>
        <p:nvSpPr>
          <p:cNvPr id="3" name="Content Placeholder 2"/>
          <p:cNvSpPr>
            <a:spLocks noGrp="1"/>
          </p:cNvSpPr>
          <p:nvPr>
            <p:ph idx="1"/>
          </p:nvPr>
        </p:nvSpPr>
        <p:spPr/>
        <p:txBody>
          <a:bodyPr/>
          <a:lstStyle/>
          <a:p>
            <a:pPr marL="261938" indent="-261938" eaLnBrk="1" hangingPunct="1">
              <a:buFont typeface="Arial" pitchFamily="34" charset="0"/>
              <a:buChar char="•"/>
              <a:defRPr/>
            </a:pPr>
            <a:r>
              <a:rPr lang="nl-BE" altLang="en-US" dirty="0"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pPr marL="261938" indent="-261938" eaLnBrk="1" hangingPunct="1">
              <a:buFont typeface="Arial" pitchFamily="34" charset="0"/>
              <a:buChar char="•"/>
              <a:defRPr/>
            </a:pPr>
            <a:endParaRPr lang="nl-BE" altLang="en-US" dirty="0"/>
          </a:p>
          <a:p>
            <a:pPr marL="261938" indent="-261938" eaLnBrk="1" hangingPunct="1">
              <a:buFont typeface="Wingdings" panose="05000000000000000000" pitchFamily="2" charset="2"/>
              <a:buChar char="v"/>
              <a:defRPr/>
            </a:pPr>
            <a:r>
              <a:rPr lang="nl-BE" altLang="en-US" dirty="0" smtClean="0"/>
              <a:t>Voorafgaande vereiste voor het bovenstaande: de patiënt geeft zijn/haar geïnformeerde toestemming</a:t>
            </a:r>
          </a:p>
          <a:p>
            <a:pPr>
              <a:buFont typeface="Arial" pitchFamily="34" charset="0"/>
              <a:buChar char="•"/>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0CF74708-105E-4762-A47A-477A798D62E5}"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Actie 1: GMD = EMD =&gt; Sumehr</a:t>
            </a:r>
            <a:endParaRPr lang="nl-BE" dirty="0"/>
          </a:p>
        </p:txBody>
      </p:sp>
      <p:sp>
        <p:nvSpPr>
          <p:cNvPr id="4099" name="Rectangle 3"/>
          <p:cNvSpPr>
            <a:spLocks noGrp="1" noChangeArrowheads="1"/>
          </p:cNvSpPr>
          <p:nvPr>
            <p:ph idx="1"/>
          </p:nvPr>
        </p:nvSpPr>
        <p:spPr/>
        <p:txBody>
          <a:bodyPr rtlCol="0">
            <a:normAutofit fontScale="77500" lnSpcReduction="20000"/>
          </a:bodyPr>
          <a:lstStyle/>
          <a:p>
            <a:pPr marL="182880" indent="-182880" eaLnBrk="1" fontAlgn="auto" hangingPunct="1">
              <a:spcAft>
                <a:spcPts val="0"/>
              </a:spcAft>
              <a:buFont typeface="Arial" pitchFamily="34" charset="0"/>
              <a:buChar char="•"/>
              <a:defRPr/>
            </a:pPr>
            <a:r>
              <a:rPr lang="nl-BE" dirty="0"/>
              <a:t>Om de kwaliteit van de zorg te waarborgen en de patiënt correct te informeren, registreert de huisarts de medische gegevens in een </a:t>
            </a:r>
            <a:r>
              <a:rPr lang="nl-BE" dirty="0" smtClean="0"/>
              <a:t>EMD (Elektronisch Medisch Dossier)</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EMD is de authentieke bron voor gegevensdeling door de huisarts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patiënt heeft, indien hij dat wenst, recht op een </a:t>
            </a:r>
            <a:r>
              <a:rPr lang="nl-BE" dirty="0" err="1" smtClean="0"/>
              <a:t>SumEHR</a:t>
            </a: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Prioriteit voor gebruik van de </a:t>
            </a:r>
            <a:r>
              <a:rPr lang="nl-BE" dirty="0" err="1" smtClean="0"/>
              <a:t>SumEHR</a:t>
            </a:r>
            <a:r>
              <a:rPr lang="nl-BE" dirty="0" smtClean="0"/>
              <a:t> op huisartsenwachtposten en spoedgevallendiensten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458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24581"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60B570D-EE40-41E4-ADF4-2D6B0788BD21}" type="slidenum">
              <a:rPr lang="en-US" altLang="en-US" smtClean="0">
                <a:solidFill>
                  <a:srgbClr val="FFFFFF"/>
                </a:solidFill>
              </a:rPr>
              <a:pPr fontAlgn="base">
                <a:spcBef>
                  <a:spcPct val="0"/>
                </a:spcBef>
                <a:spcAft>
                  <a:spcPct val="0"/>
                </a:spcAft>
                <a:defRPr/>
              </a:pPr>
              <a:t>23</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Actie 1: GMD = EMD =&gt; Sumehr</a:t>
            </a:r>
            <a:endParaRPr lang="nl-BE" dirty="0"/>
          </a:p>
        </p:txBody>
      </p:sp>
      <p:sp>
        <p:nvSpPr>
          <p:cNvPr id="28675" name="Rectangle 3"/>
          <p:cNvSpPr>
            <a:spLocks noGrp="1" noChangeArrowheads="1"/>
          </p:cNvSpPr>
          <p:nvPr>
            <p:ph idx="1"/>
          </p:nvPr>
        </p:nvSpPr>
        <p:spPr/>
        <p:txBody>
          <a:bodyPr/>
          <a:lstStyle/>
          <a:p>
            <a:pPr eaLnBrk="1" hangingPunct="1"/>
            <a:r>
              <a:rPr lang="nl-BE" altLang="en-US" smtClean="0"/>
              <a:t>Doelstellingen 2019</a:t>
            </a:r>
          </a:p>
          <a:p>
            <a:pPr eaLnBrk="1" hangingPunct="1"/>
            <a:endParaRPr lang="nl-BE" altLang="en-US" smtClean="0"/>
          </a:p>
          <a:p>
            <a:pPr lvl="1" eaLnBrk="1" hangingPunct="1"/>
            <a:r>
              <a:rPr lang="nl-BE" altLang="en-US" smtClean="0"/>
              <a:t>voor 100 % van de huisartsen </a:t>
            </a:r>
          </a:p>
          <a:p>
            <a:pPr lvl="2" eaLnBrk="1" hangingPunct="1"/>
            <a:r>
              <a:rPr lang="nl-BE" altLang="en-US" smtClean="0"/>
              <a:t>een EMD voor elke patiënt</a:t>
            </a:r>
          </a:p>
          <a:p>
            <a:pPr lvl="2" eaLnBrk="1" hangingPunct="1"/>
            <a:r>
              <a:rPr lang="nl-BE" altLang="en-US" smtClean="0"/>
              <a:t>publicatie en bijwerking van de SumEHR in een beveiligde ‘gezondheidskluis‘</a:t>
            </a:r>
          </a:p>
          <a:p>
            <a:pPr lvl="2" eaLnBrk="1" hangingPunct="1"/>
            <a:endParaRPr lang="nl-BE" altLang="en-US" smtClean="0"/>
          </a:p>
          <a:p>
            <a:pPr lvl="1" eaLnBrk="1" hangingPunct="1"/>
            <a:r>
              <a:rPr lang="nl-BE" altLang="en-US" smtClean="0"/>
              <a:t>voor alle andere zorgverstrekkers</a:t>
            </a:r>
          </a:p>
          <a:p>
            <a:pPr lvl="2" eaLnBrk="1" hangingPunct="1"/>
            <a:r>
              <a:rPr lang="nl-BE" altLang="en-US" smtClean="0"/>
              <a:t>definitie van het EMD</a:t>
            </a:r>
          </a:p>
          <a:p>
            <a:pPr lvl="2" eaLnBrk="1" hangingPunct="1"/>
            <a:r>
              <a:rPr lang="nl-BE" altLang="en-US" smtClean="0"/>
              <a:t>publicatie en bijwerking van bepaalde informatie in de beveiligde ‘gezondheidskluizen‘</a:t>
            </a:r>
          </a:p>
          <a:p>
            <a:pPr eaLnBrk="1" hangingPunct="1"/>
            <a:endParaRPr lang="nl-BE" altLang="en-US" smtClean="0"/>
          </a:p>
          <a:p>
            <a:pPr eaLnBrk="1" hangingPunct="1"/>
            <a:r>
              <a:rPr lang="nl-BE" altLang="en-US" smtClean="0"/>
              <a:t>Verantwoordelijke organisatie: RIZIV en </a:t>
            </a:r>
            <a:r>
              <a:rPr lang="nl-BE" altLang="en-US" smtClean="0">
                <a:solidFill>
                  <a:srgbClr val="3E6E5A"/>
                </a:solidFill>
              </a:rPr>
              <a:t>eHealth</a:t>
            </a:r>
            <a:r>
              <a:rPr lang="nl-BE" altLang="en-US" smtClean="0"/>
              <a:t>-platform </a:t>
            </a:r>
          </a:p>
          <a:p>
            <a:pPr lvl="1" eaLnBrk="1" hangingPunct="1"/>
            <a:endParaRPr lang="nl-BE" altLang="en-US" smtClean="0"/>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eaLnBrk="1" hangingPunct="1"/>
            <a:endParaRPr lang="nl-BE" altLang="en-US" smtClean="0"/>
          </a:p>
        </p:txBody>
      </p:sp>
      <p:sp>
        <p:nvSpPr>
          <p:cNvPr id="2662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2662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A63B88C-E3B4-421D-8A5F-BFC348FF0923}" type="slidenum">
              <a:rPr lang="en-US" altLang="en-US" smtClean="0">
                <a:solidFill>
                  <a:srgbClr val="FFFFFF"/>
                </a:solidFill>
              </a:rPr>
              <a:pPr fontAlgn="base">
                <a:spcBef>
                  <a:spcPct val="0"/>
                </a:spcBef>
                <a:spcAft>
                  <a:spcPct val="0"/>
                </a:spcAft>
                <a:defRPr/>
              </a:pPr>
              <a:t>24</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dirty="0" smtClean="0"/>
              <a:t>Hubs-</a:t>
            </a:r>
            <a:r>
              <a:rPr lang="nl-BE" dirty="0" err="1" smtClean="0"/>
              <a:t>Metahub</a:t>
            </a:r>
            <a:r>
              <a:rPr lang="nl-BE" dirty="0" smtClean="0"/>
              <a:t>-systeem = systeem voor de terbeschikkingstelling van medische gegevens tussen zorgverstrekkers</a:t>
            </a:r>
          </a:p>
          <a:p>
            <a:pPr marL="731520" lvl="2" indent="-182880" eaLnBrk="1" fontAlgn="auto" hangingPunct="1">
              <a:spcAft>
                <a:spcPts val="0"/>
              </a:spcAft>
              <a:buFont typeface="Arial" pitchFamily="34" charset="0"/>
              <a:buChar char="•"/>
              <a:defRPr/>
            </a:pPr>
            <a:r>
              <a:rPr lang="nl-BE" dirty="0" smtClean="0"/>
              <a:t>raadplegings- en operatieverslagen</a:t>
            </a:r>
          </a:p>
          <a:p>
            <a:pPr marL="731520" lvl="2" indent="-182880" eaLnBrk="1" fontAlgn="auto" hangingPunct="1">
              <a:spcAft>
                <a:spcPts val="0"/>
              </a:spcAft>
              <a:buFont typeface="Arial" pitchFamily="34" charset="0"/>
              <a:buChar char="•"/>
              <a:defRPr/>
            </a:pPr>
            <a:r>
              <a:rPr lang="nl-BE" dirty="0"/>
              <a:t>o</a:t>
            </a:r>
            <a:r>
              <a:rPr lang="nl-BE" dirty="0" smtClean="0"/>
              <a:t>ntslagbrieven</a:t>
            </a:r>
          </a:p>
          <a:p>
            <a:pPr marL="731520" lvl="2" indent="-182880" eaLnBrk="1" fontAlgn="auto" hangingPunct="1">
              <a:spcAft>
                <a:spcPts val="0"/>
              </a:spcAft>
              <a:buFont typeface="Arial" pitchFamily="34" charset="0"/>
              <a:buChar char="•"/>
              <a:defRPr/>
            </a:pPr>
            <a:r>
              <a:rPr lang="nl-BE" dirty="0" err="1"/>
              <a:t>p</a:t>
            </a:r>
            <a:r>
              <a:rPr lang="nl-BE" dirty="0" err="1" smtClean="0"/>
              <a:t>rotocols</a:t>
            </a:r>
            <a:r>
              <a:rPr lang="nl-BE" dirty="0" smtClean="0"/>
              <a:t> van medische beeldvorming en resultaten van labo-onderzoeken</a:t>
            </a:r>
          </a:p>
          <a:p>
            <a:pPr marL="731520" lvl="2" indent="-182880" eaLnBrk="1" fontAlgn="auto" hangingPunct="1">
              <a:spcAft>
                <a:spcPts val="0"/>
              </a:spcAft>
              <a:buFont typeface="Arial" pitchFamily="34" charset="0"/>
              <a:buChar char="•"/>
              <a:defRPr/>
            </a:pPr>
            <a:r>
              <a:rPr lang="nl-BE" dirty="0" err="1" smtClean="0"/>
              <a:t>SumEHRs</a:t>
            </a:r>
            <a:r>
              <a:rPr lang="nl-BE" dirty="0" smtClean="0"/>
              <a:t>, medicatieschema’s, … in gezondheidskluizen</a:t>
            </a:r>
          </a:p>
          <a:p>
            <a:pPr marL="731520" lvl="2" indent="-182880" eaLnBrk="1" fontAlgn="auto" hangingPunct="1">
              <a:spcAft>
                <a:spcPts val="0"/>
              </a:spcAft>
              <a:buFont typeface="Arial" pitchFamily="34" charset="0"/>
              <a:buChar char="•"/>
              <a:defRPr/>
            </a:pPr>
            <a:r>
              <a:rPr lang="nl-BE" dirty="0" smtClean="0"/>
              <a:t>...</a:t>
            </a:r>
          </a:p>
          <a:p>
            <a:pPr marL="182880" indent="-182880" eaLnBrk="1" fontAlgn="auto" hangingPunct="1">
              <a:spcAft>
                <a:spcPts val="0"/>
              </a:spcAft>
              <a:buFont typeface="Arial" pitchFamily="34" charset="0"/>
              <a:buChar char="•"/>
              <a:defRPr/>
            </a:pPr>
            <a:r>
              <a:rPr lang="nl-BE" dirty="0" smtClean="0"/>
              <a:t>Doel</a:t>
            </a:r>
          </a:p>
          <a:p>
            <a:pPr lvl="1" indent="-182880" eaLnBrk="1" fontAlgn="auto" hangingPunct="1">
              <a:spcAft>
                <a:spcPts val="0"/>
              </a:spcAft>
              <a:buFont typeface="Arial" pitchFamily="34" charset="0"/>
              <a:buChar char="•"/>
              <a:defRPr/>
            </a:pPr>
            <a:r>
              <a:rPr lang="nl-BE" dirty="0" smtClean="0"/>
              <a:t>koppeling van regionale en lokale uitwisselingssystemen van medische gegevens (hubs)</a:t>
            </a:r>
          </a:p>
          <a:p>
            <a:pPr lvl="1" indent="-182880" eaLnBrk="1" fontAlgn="auto" hangingPunct="1">
              <a:spcAft>
                <a:spcPts val="0"/>
              </a:spcAft>
              <a:buFont typeface="Arial" pitchFamily="34" charset="0"/>
              <a:buChar char="•"/>
              <a:defRPr/>
            </a:pPr>
            <a:r>
              <a:rPr lang="nl-BE" dirty="0" smtClean="0"/>
              <a:t>mogelijkheid voor een zorgverstrekker om de beschikbare elektronische medische documenten m.b.t. een bepaalde patiënt terug te vinden en te raadplegen ongeacht </a:t>
            </a:r>
          </a:p>
          <a:p>
            <a:pPr marL="731520" lvl="2" indent="-182880" eaLnBrk="1" fontAlgn="auto" hangingPunct="1">
              <a:spcAft>
                <a:spcPts val="0"/>
              </a:spcAft>
              <a:buFont typeface="Arial" pitchFamily="34" charset="0"/>
              <a:buChar char="•"/>
              <a:defRPr/>
            </a:pPr>
            <a:r>
              <a:rPr lang="nl-BE" dirty="0" smtClean="0"/>
              <a:t>de plaats waar deze documenten opgeslagen zijn</a:t>
            </a:r>
          </a:p>
          <a:p>
            <a:pPr marL="731520" lvl="2" indent="-182880" eaLnBrk="1" fontAlgn="auto" hangingPunct="1">
              <a:spcAft>
                <a:spcPts val="0"/>
              </a:spcAft>
              <a:buFont typeface="Arial" pitchFamily="34" charset="0"/>
              <a:buChar char="•"/>
              <a:defRPr/>
            </a:pPr>
            <a:r>
              <a:rPr lang="nl-BE" dirty="0" smtClean="0"/>
              <a:t>de plaats waar de zorgverstrekker inlogt in het systeem</a:t>
            </a:r>
          </a:p>
          <a:p>
            <a:pPr marL="1005840" lvl="3"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7652"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276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8A34DAE-9451-4047-9142-04B5B524C5FC}" type="slidenum">
              <a:rPr lang="en-US" altLang="en-US" smtClean="0">
                <a:solidFill>
                  <a:srgbClr val="FFFFFF"/>
                </a:solidFill>
              </a:rPr>
              <a:pPr fontAlgn="base">
                <a:spcBef>
                  <a:spcPct val="0"/>
                </a:spcBef>
                <a:spcAft>
                  <a:spcPct val="0"/>
                </a:spcAft>
                <a:defRPr/>
              </a:pPr>
              <a:t>25</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06513"/>
            <a:ext cx="759777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813"/>
            <a:ext cx="8229600" cy="990600"/>
          </a:xfrm>
        </p:spPr>
        <p:txBody>
          <a:bodyPr/>
          <a:lstStyle/>
          <a:p>
            <a:pPr eaLnBrk="1" fontAlgn="auto" hangingPunct="1">
              <a:spcAft>
                <a:spcPts val="0"/>
              </a:spcAft>
              <a:defRPr/>
            </a:pPr>
            <a:r>
              <a:rPr lang="nl-BE" dirty="0" smtClean="0"/>
              <a:t>Hubs &amp; </a:t>
            </a:r>
            <a:r>
              <a:rPr lang="nl-BE" dirty="0" err="1" smtClean="0"/>
              <a:t>Metahub</a:t>
            </a:r>
            <a:r>
              <a:rPr lang="nl-BE" dirty="0" smtClean="0"/>
              <a:t> - Schema</a:t>
            </a:r>
            <a:endParaRPr lang="nl-BE" dirty="0"/>
          </a:p>
        </p:txBody>
      </p:sp>
      <p:sp>
        <p:nvSpPr>
          <p:cNvPr id="2970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2970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B0B07D0-8057-4F21-B0DB-254F2CDFDA20}" type="slidenum">
              <a:rPr lang="en-US" altLang="en-US" smtClean="0">
                <a:solidFill>
                  <a:srgbClr val="FFFFFF"/>
                </a:solidFill>
              </a:rPr>
              <a:pPr fontAlgn="base">
                <a:spcBef>
                  <a:spcPct val="0"/>
                </a:spcBef>
                <a:spcAft>
                  <a:spcPct val="0"/>
                </a:spcAft>
                <a:defRPr/>
              </a:pPr>
              <a:t>26</a:t>
            </a:fld>
            <a:endParaRPr lang="nl-BE" altLang="en-US" smtClean="0">
              <a:solidFill>
                <a:srgbClr val="FFFFFF"/>
              </a:solidFill>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a:t>
            </a:r>
            <a:r>
              <a:rPr lang="nl-BE" altLang="en-US" sz="1200" dirty="0" err="1"/>
              <a:t>Cozo</a:t>
            </a:r>
            <a:r>
              <a:rPr lang="nl-BE" altLang="en-US" sz="1200" dirty="0"/>
              <a:t>)</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err="1"/>
              <a:t>Réseau</a:t>
            </a:r>
            <a:r>
              <a:rPr lang="nl-BE" altLang="en-US" sz="1200" dirty="0"/>
              <a:t> Santé Wallon (RSW)</a:t>
            </a:r>
          </a:p>
          <a:p>
            <a:pPr marL="800100" lvl="4" indent="-285750"/>
            <a:r>
              <a:rPr lang="nl-BE" altLang="en-US" sz="1200" dirty="0" err="1"/>
              <a:t>Réseau</a:t>
            </a:r>
            <a:r>
              <a:rPr lang="nl-BE" altLang="en-US" sz="1200" dirty="0"/>
              <a:t> Santé </a:t>
            </a:r>
            <a:r>
              <a:rPr lang="nl-BE" altLang="en-US" sz="1200" dirty="0" err="1"/>
              <a:t>Bruxellois</a:t>
            </a:r>
            <a:r>
              <a:rPr lang="nl-BE" altLang="en-US" sz="1200" dirty="0"/>
              <a:t> (RSB)</a:t>
            </a:r>
          </a:p>
          <a:p>
            <a:pPr marL="101600" indent="-101600" algn="ctr">
              <a:spcBef>
                <a:spcPct val="50000"/>
              </a:spcBef>
              <a:buSzPct val="100000"/>
            </a:pPr>
            <a:endParaRPr lang="nl-BE" altLang="en-US" b="1" dirty="0">
              <a:solidFill>
                <a:srgbClr val="000000"/>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075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3075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DEC9C4A-6593-4661-AE21-34BC4FA7C068}" type="slidenum">
              <a:rPr lang="en-US" altLang="en-US" smtClean="0">
                <a:solidFill>
                  <a:srgbClr val="FFFFFF"/>
                </a:solidFill>
              </a:rPr>
              <a:pPr fontAlgn="base">
                <a:spcBef>
                  <a:spcPct val="0"/>
                </a:spcBef>
                <a:spcAft>
                  <a:spcPct val="0"/>
                </a:spcAft>
                <a:defRPr/>
              </a:pPr>
              <a:t>27</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3180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3180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19BA845-9691-475E-8030-83D010EDE535}" type="slidenum">
              <a:rPr lang="en-US" altLang="en-US" smtClean="0">
                <a:solidFill>
                  <a:srgbClr val="FFFFFF"/>
                </a:solidFill>
              </a:rPr>
              <a:pPr fontAlgn="base">
                <a:spcBef>
                  <a:spcPct val="0"/>
                </a:spcBef>
                <a:spcAft>
                  <a:spcPct val="0"/>
                </a:spcAft>
                <a:defRPr/>
              </a:pPr>
              <a:t>28</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smtClean="0"/>
              <a:t>Extramurale gegevens: kluizen</a:t>
            </a:r>
            <a:endParaRPr lang="fr-BE" dirty="0"/>
          </a:p>
        </p:txBody>
      </p:sp>
      <p:sp>
        <p:nvSpPr>
          <p:cNvPr id="32827"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32828"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BFA4A2-C9F3-4195-8A7B-DDAE639321EA}" type="slidenum">
              <a:rPr lang="en-US" altLang="en-US" smtClean="0">
                <a:solidFill>
                  <a:srgbClr val="FFFFFF"/>
                </a:solidFill>
              </a:rPr>
              <a:pPr fontAlgn="base">
                <a:spcBef>
                  <a:spcPct val="0"/>
                </a:spcBef>
                <a:spcAft>
                  <a:spcPct val="0"/>
                </a:spcAft>
                <a:defRPr/>
              </a:pPr>
              <a:t>29</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pPr marL="182880" indent="-182880" eaLnBrk="1" fontAlgn="auto" hangingPunct="1">
              <a:spcAft>
                <a:spcPts val="0"/>
              </a:spcAft>
              <a:buFont typeface="Arial" pitchFamily="34" charset="0"/>
              <a:buChar char="•"/>
              <a:defRPr/>
            </a:pPr>
            <a:r>
              <a:rPr lang="nl-BE" altLang="en-US" smtClean="0">
                <a:sym typeface="Arial" charset="0"/>
              </a:rPr>
              <a:t>Zorg op afstand (monitoring, bijstand, raadpleging, diagnose, operatie , …), oa thuiszorg</a:t>
            </a:r>
          </a:p>
          <a:p>
            <a:pPr marL="182880" indent="-182880" eaLnBrk="1" fontAlgn="auto" hangingPunct="1">
              <a:spcAft>
                <a:spcPts val="0"/>
              </a:spcAft>
              <a:buFont typeface="Arial" pitchFamily="34" charset="0"/>
              <a:buChar char="•"/>
              <a:defRPr/>
            </a:pPr>
            <a:r>
              <a:rPr lang="nl-BE" altLang="en-US" smtClean="0">
                <a:sym typeface="Arial" charset="0"/>
              </a:rPr>
              <a:t>Mobiele zorg</a:t>
            </a:r>
          </a:p>
          <a:p>
            <a:pPr marL="182880" indent="-182880" eaLnBrk="1" fontAlgn="auto" hangingPunct="1">
              <a:spcAft>
                <a:spcPts val="0"/>
              </a:spcAft>
              <a:buFont typeface="Arial" pitchFamily="34" charset="0"/>
              <a:buChar char="•"/>
              <a:defRPr/>
            </a:pPr>
            <a:r>
              <a:rPr lang="nl-BE" altLang="en-US" smtClean="0">
                <a:sym typeface="Arial" charset="0"/>
              </a:rPr>
              <a:t>Geïntegreerde, multidisciplinaire en transmurale</a:t>
            </a:r>
            <a:r>
              <a:rPr lang="nl-BE" smtClean="0"/>
              <a:t> </a:t>
            </a:r>
            <a:r>
              <a:rPr lang="nl-BE" altLang="en-US" smtClean="0">
                <a:sym typeface="Arial" charset="0"/>
              </a:rPr>
              <a:t>zorg</a:t>
            </a:r>
          </a:p>
          <a:p>
            <a:pPr marL="182880" indent="-182880" eaLnBrk="1" fontAlgn="auto" hangingPunct="1">
              <a:spcAft>
                <a:spcPts val="0"/>
              </a:spcAft>
              <a:buFont typeface="Arial" pitchFamily="34" charset="0"/>
              <a:buChar char="•"/>
              <a:defRPr/>
            </a:pPr>
            <a:r>
              <a:rPr lang="nl-BE" altLang="en-US" smtClean="0">
                <a:sym typeface="Arial" charset="0"/>
              </a:rPr>
              <a:t>Patiëntgerichte zorg en empowerment van de patiënt</a:t>
            </a:r>
          </a:p>
          <a:p>
            <a:pPr marL="182880" indent="-182880" eaLnBrk="1" fontAlgn="auto" hangingPunct="1">
              <a:spcAft>
                <a:spcPts val="0"/>
              </a:spcAft>
              <a:buFont typeface="Arial" pitchFamily="34" charset="0"/>
              <a:buChar char="•"/>
              <a:defRPr/>
            </a:pPr>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pPr marL="182880" indent="-182880" eaLnBrk="1" fontAlgn="auto" hangingPunct="1">
              <a:spcAft>
                <a:spcPts val="0"/>
              </a:spcAft>
              <a:buFont typeface="Arial" pitchFamily="34" charset="0"/>
              <a:buChar char="•"/>
              <a:defRPr/>
            </a:pPr>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pPr marL="182880" indent="-182880" eaLnBrk="1" fontAlgn="auto" hangingPunct="1">
              <a:spcAft>
                <a:spcPts val="0"/>
              </a:spcAft>
              <a:buFont typeface="Arial" pitchFamily="34" charset="0"/>
              <a:buChar char="•"/>
              <a:defRPr/>
            </a:pPr>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pPr marL="182880" indent="-182880" eaLnBrk="1" fontAlgn="auto" hangingPunct="1">
              <a:spcAft>
                <a:spcPts val="0"/>
              </a:spcAft>
              <a:buFont typeface="Arial" pitchFamily="34" charset="0"/>
              <a:buChar char="•"/>
              <a:defRPr/>
            </a:pPr>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717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
        <p:nvSpPr>
          <p:cNvPr id="717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F02D134-6442-47F5-9F62-93AFAAC3054E}" type="slidenum">
              <a:rPr lang="en-US" altLang="en-US" smtClean="0">
                <a:solidFill>
                  <a:srgbClr val="FFFFFF"/>
                </a:solidFill>
              </a:rPr>
              <a:pPr fontAlgn="base">
                <a:spcBef>
                  <a:spcPct val="0"/>
                </a:spcBef>
                <a:spcAft>
                  <a:spcPct val="0"/>
                </a:spcAft>
                <a:defRPr/>
              </a:pPr>
              <a:t>3</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nl-BE" dirty="0" smtClean="0"/>
              <a:t>Delen van gegevens</a:t>
            </a:r>
          </a:p>
          <a:p>
            <a:pPr marL="285750" indent="-285750" eaLnBrk="1" fontAlgn="auto" hangingPunct="1">
              <a:spcAft>
                <a:spcPts val="0"/>
              </a:spcAft>
              <a:buFont typeface="Arial" pitchFamily="34" charset="0"/>
              <a:buChar char="•"/>
              <a:defRPr/>
            </a:pPr>
            <a:r>
              <a:rPr lang="nl-BE" dirty="0" smtClean="0"/>
              <a:t>elke actor houdt zijn eigen dossier bij</a:t>
            </a:r>
          </a:p>
          <a:p>
            <a:pPr marL="285750" indent="-285750" eaLnBrk="1" fontAlgn="auto" hangingPunct="1">
              <a:spcAft>
                <a:spcPts val="0"/>
              </a:spcAft>
              <a:buFont typeface="Arial" pitchFamily="34" charset="0"/>
              <a:buChar char="•"/>
              <a:defRPr/>
            </a:pPr>
            <a:r>
              <a:rPr lang="nl-BE" dirty="0" smtClean="0"/>
              <a:t>maar kan bepaalde onderdelen ervan delen met andere actoren</a:t>
            </a:r>
          </a:p>
          <a:p>
            <a:pPr eaLnBrk="1" fontAlgn="auto" hangingPunct="1">
              <a:spcAft>
                <a:spcPts val="0"/>
              </a:spcAft>
              <a:buFont typeface="Arial" pitchFamily="34" charset="0"/>
              <a:buNone/>
              <a:defRPr/>
            </a:pPr>
            <a:r>
              <a:rPr lang="nl-BE" dirty="0" smtClean="0"/>
              <a:t>Voorbeelden</a:t>
            </a:r>
          </a:p>
          <a:p>
            <a:pPr marL="285750" lvl="1" indent="-285750" eaLnBrk="1" fontAlgn="auto" hangingPunct="1">
              <a:spcAft>
                <a:spcPts val="0"/>
              </a:spcAft>
              <a:buFont typeface="Arial" pitchFamily="34" charset="0"/>
              <a:buChar char="•"/>
              <a:defRPr/>
            </a:pPr>
            <a:r>
              <a:rPr lang="nl-BE" sz="1400" dirty="0"/>
              <a:t>medicatieschema</a:t>
            </a:r>
          </a:p>
          <a:p>
            <a:pPr marL="285750" lvl="1" indent="-285750" eaLnBrk="1" fontAlgn="auto" hangingPunct="1">
              <a:spcAft>
                <a:spcPts val="0"/>
              </a:spcAft>
              <a:buFont typeface="Arial" pitchFamily="34" charset="0"/>
              <a:buChar char="•"/>
              <a:defRPr/>
            </a:pPr>
            <a:r>
              <a:rPr lang="nl-BE" sz="1400" dirty="0" err="1"/>
              <a:t>SumEHR</a:t>
            </a:r>
            <a:endParaRPr lang="nl-BE" sz="1400" dirty="0"/>
          </a:p>
          <a:p>
            <a:pPr marL="285750" lvl="1" indent="-285750" eaLnBrk="1" fontAlgn="auto" hangingPunct="1">
              <a:spcAft>
                <a:spcPts val="0"/>
              </a:spcAft>
              <a:buFont typeface="Arial" pitchFamily="34" charset="0"/>
              <a:buChar char="•"/>
              <a:defRPr/>
            </a:pPr>
            <a:r>
              <a:rPr lang="nl-BE" sz="1400" dirty="0"/>
              <a:t>parameters</a:t>
            </a:r>
          </a:p>
          <a:p>
            <a:pPr marL="285750" lvl="1" indent="-285750" eaLnBrk="1" fontAlgn="auto" hangingPunct="1">
              <a:spcAft>
                <a:spcPts val="0"/>
              </a:spcAft>
              <a:buFont typeface="Arial" pitchFamily="34" charset="0"/>
              <a:buChar char="•"/>
              <a:defRPr/>
            </a:pPr>
            <a:r>
              <a:rPr lang="nl-BE" sz="1400" dirty="0"/>
              <a:t>journaal</a:t>
            </a:r>
          </a:p>
          <a:p>
            <a:pPr marL="285750" lvl="1" indent="-285750" eaLnBrk="1" fontAlgn="auto" hangingPunct="1">
              <a:spcAft>
                <a:spcPts val="0"/>
              </a:spcAft>
              <a:buFont typeface="Arial" pitchFamily="34" charset="0"/>
              <a:buChar char="•"/>
              <a:defRPr/>
            </a:pPr>
            <a:r>
              <a:rPr lang="nl-BE" sz="1400" dirty="0"/>
              <a:t> …</a:t>
            </a:r>
            <a:endParaRPr lang="en-US" sz="1400" dirty="0"/>
          </a:p>
          <a:p>
            <a:pPr eaLnBrk="1" fontAlgn="auto" hangingPunct="1">
              <a:spcAft>
                <a:spcPts val="0"/>
              </a:spcAft>
              <a:buFont typeface="Arial" pitchFamily="34" charset="0"/>
              <a:buNone/>
              <a:defRPr/>
            </a:pPr>
            <a:endParaRPr lang="en-US" dirty="0"/>
          </a:p>
        </p:txBody>
      </p:sp>
      <p:sp>
        <p:nvSpPr>
          <p:cNvPr id="3379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33797"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22B3C9B-BE70-4B44-9D8E-FBE6A494546C}" type="slidenum">
              <a:rPr lang="en-US" altLang="en-US" smtClean="0">
                <a:solidFill>
                  <a:srgbClr val="FFFFFF"/>
                </a:solidFill>
              </a:rPr>
              <a:pPr fontAlgn="base">
                <a:spcBef>
                  <a:spcPct val="0"/>
                </a:spcBef>
                <a:spcAft>
                  <a:spcPct val="0"/>
                </a:spcAft>
                <a:defRPr/>
              </a:pPr>
              <a:t>30</a:t>
            </a:fld>
            <a:endParaRPr lang="en-US" altLang="en-US" smtClean="0">
              <a:solidFill>
                <a:srgbClr val="FFFFFF"/>
              </a:solidFill>
            </a:endParaRP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nl-BE" dirty="0" smtClean="0"/>
              <a:t>Toegang voor</a:t>
            </a:r>
            <a:br>
              <a:rPr lang="nl-BE" dirty="0" smtClean="0"/>
            </a:br>
            <a:r>
              <a:rPr lang="nl-BE" dirty="0" smtClean="0"/>
              <a:t>zorgverstrekkers</a:t>
            </a:r>
          </a:p>
          <a:p>
            <a:pPr marL="285750" indent="-285750" eaLnBrk="1" fontAlgn="auto" hangingPunct="1">
              <a:spcAft>
                <a:spcPts val="0"/>
              </a:spcAft>
              <a:buFont typeface="Arial" pitchFamily="34" charset="0"/>
              <a:buChar char="•"/>
              <a:defRPr/>
            </a:pPr>
            <a:r>
              <a:rPr lang="nl-BE" dirty="0" smtClean="0"/>
              <a:t>met een “zorgrelatie”</a:t>
            </a:r>
          </a:p>
          <a:p>
            <a:pPr marL="285750" indent="-285750" eaLnBrk="1" fontAlgn="auto" hangingPunct="1">
              <a:spcAft>
                <a:spcPts val="0"/>
              </a:spcAft>
              <a:buFont typeface="Arial" pitchFamily="34" charset="0"/>
              <a:buChar char="•"/>
              <a:defRPr/>
            </a:pPr>
            <a:r>
              <a:rPr lang="nl-BE" dirty="0" smtClean="0"/>
              <a:t>afhankelijk van hun rol</a:t>
            </a:r>
          </a:p>
          <a:p>
            <a:pPr eaLnBrk="1" fontAlgn="auto" hangingPunct="1">
              <a:spcAft>
                <a:spcPts val="0"/>
              </a:spcAft>
              <a:buFont typeface="Arial" pitchFamily="34" charset="0"/>
              <a:buNone/>
              <a:defRPr/>
            </a:pPr>
            <a:r>
              <a:rPr lang="nl-BE" dirty="0" smtClean="0"/>
              <a:t>Geen toegang voor</a:t>
            </a:r>
          </a:p>
          <a:p>
            <a:pPr marL="285750" indent="-285750" eaLnBrk="1" fontAlgn="auto" hangingPunct="1">
              <a:spcAft>
                <a:spcPts val="0"/>
              </a:spcAft>
              <a:buFont typeface="Arial" pitchFamily="34" charset="0"/>
              <a:buChar char="•"/>
              <a:defRPr/>
            </a:pPr>
            <a:r>
              <a:rPr lang="nl-BE" dirty="0"/>
              <a:t>IT-administrators, </a:t>
            </a:r>
            <a:r>
              <a:rPr lang="nl-BE" dirty="0" err="1"/>
              <a:t>hoster</a:t>
            </a:r>
            <a:r>
              <a:rPr lang="nl-BE" dirty="0"/>
              <a:t>,..</a:t>
            </a:r>
          </a:p>
          <a:p>
            <a:pPr marL="285750" indent="-285750" eaLnBrk="1" fontAlgn="auto" hangingPunct="1">
              <a:spcAft>
                <a:spcPts val="0"/>
              </a:spcAft>
              <a:buFont typeface="Arial" pitchFamily="34" charset="0"/>
              <a:buChar char="•"/>
              <a:defRPr/>
            </a:pPr>
            <a:r>
              <a:rPr lang="nl-BE" dirty="0">
                <a:solidFill>
                  <a:srgbClr val="3E6E5A"/>
                </a:solidFill>
              </a:rPr>
              <a:t>eHealth</a:t>
            </a:r>
            <a:r>
              <a:rPr lang="nl-BE" dirty="0"/>
              <a:t>-platform</a:t>
            </a:r>
          </a:p>
          <a:p>
            <a:pPr marL="285750" indent="-285750" eaLnBrk="1" fontAlgn="auto" hangingPunct="1">
              <a:spcAft>
                <a:spcPts val="0"/>
              </a:spcAft>
              <a:buFont typeface="Arial" pitchFamily="34" charset="0"/>
              <a:buChar char="•"/>
              <a:defRPr/>
            </a:pPr>
            <a:r>
              <a:rPr lang="nl-BE" dirty="0"/>
              <a:t>overheid</a:t>
            </a:r>
          </a:p>
          <a:p>
            <a:pPr marL="285750" indent="-285750" eaLnBrk="1" fontAlgn="auto" hangingPunct="1">
              <a:spcAft>
                <a:spcPts val="0"/>
              </a:spcAft>
              <a:buFont typeface="Arial" pitchFamily="34" charset="0"/>
              <a:buChar char="•"/>
              <a:defRPr/>
            </a:pPr>
            <a:r>
              <a:rPr lang="nl-BE" dirty="0"/>
              <a:t>zonder de actieve medewerking van de </a:t>
            </a:r>
            <a:br>
              <a:rPr lang="nl-BE" dirty="0"/>
            </a:br>
            <a:r>
              <a:rPr lang="nl-BE" dirty="0"/>
              <a:t>houder van de 2e sleutel </a:t>
            </a:r>
            <a:endParaRPr lang="en-US" dirty="0"/>
          </a:p>
          <a:p>
            <a:pPr eaLnBrk="1" fontAlgn="auto" hangingPunct="1">
              <a:spcAft>
                <a:spcPts val="0"/>
              </a:spcAft>
              <a:buFont typeface="Arial" pitchFamily="34" charset="0"/>
              <a:buNone/>
              <a:defRPr/>
            </a:pPr>
            <a:endParaRPr lang="en-US" dirty="0"/>
          </a:p>
        </p:txBody>
      </p:sp>
      <p:sp>
        <p:nvSpPr>
          <p:cNvPr id="3482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34821"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64489D-BC21-4377-BB02-BF058722E246}" type="slidenum">
              <a:rPr lang="en-US" altLang="en-US" smtClean="0">
                <a:solidFill>
                  <a:srgbClr val="FFFFFF"/>
                </a:solidFill>
              </a:rPr>
              <a:pPr fontAlgn="base">
                <a:spcBef>
                  <a:spcPct val="0"/>
                </a:spcBef>
                <a:spcAft>
                  <a:spcPct val="0"/>
                </a:spcAft>
                <a:defRPr/>
              </a:pPr>
              <a:t>31</a:t>
            </a:fld>
            <a:endParaRPr lang="en-US" altLang="en-US" smtClean="0">
              <a:solidFill>
                <a:srgbClr val="FFFFFF"/>
              </a:solidFill>
            </a:endParaRPr>
          </a:p>
        </p:txBody>
      </p:sp>
      <p:pic>
        <p:nvPicPr>
          <p:cNvPr id="358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81075"/>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Situatie 2016</a:t>
            </a:r>
          </a:p>
          <a:p>
            <a:pPr lvl="1" indent="-182880" eaLnBrk="1" fontAlgn="auto" hangingPunct="1">
              <a:spcAft>
                <a:spcPts val="0"/>
              </a:spcAft>
              <a:buFont typeface="Arial" pitchFamily="34" charset="0"/>
              <a:buChar char="•"/>
              <a:defRPr/>
            </a:pPr>
            <a:r>
              <a:rPr lang="nl-BE" dirty="0" smtClean="0"/>
              <a:t>systeem voor het delen van gegevens en documenten voor de algemene en psychiatrische ziekenhuizen via de 5 hubs</a:t>
            </a:r>
          </a:p>
          <a:p>
            <a:pPr marL="1005840" lvl="3" indent="-182880" eaLnBrk="1" fontAlgn="auto" hangingPunct="1">
              <a:spcAft>
                <a:spcPts val="0"/>
              </a:spcAft>
              <a:buFont typeface="Arial" pitchFamily="34" charset="0"/>
              <a:buChar char="•"/>
              <a:defRPr/>
            </a:pPr>
            <a:r>
              <a:rPr lang="nl-BE" dirty="0" smtClean="0"/>
              <a:t>Collaboratief Zorgplatform (</a:t>
            </a:r>
            <a:r>
              <a:rPr lang="nl-BE" dirty="0" err="1" smtClean="0"/>
              <a:t>Cozo</a:t>
            </a:r>
            <a:r>
              <a:rPr lang="nl-BE" dirty="0" smtClean="0"/>
              <a:t>)</a:t>
            </a:r>
          </a:p>
          <a:p>
            <a:pPr marL="1005840" lvl="3" indent="-182880" eaLnBrk="1" fontAlgn="auto" hangingPunct="1">
              <a:spcAft>
                <a:spcPts val="0"/>
              </a:spcAft>
              <a:buFont typeface="Arial" pitchFamily="34" charset="0"/>
              <a:buChar char="•"/>
              <a:defRPr/>
            </a:pPr>
            <a:r>
              <a:rPr lang="nl-BE" dirty="0" smtClean="0"/>
              <a:t>Antwerpse Regionale Hub (ARH)</a:t>
            </a:r>
          </a:p>
          <a:p>
            <a:pPr marL="1005840" lvl="3" indent="-182880" eaLnBrk="1" fontAlgn="auto" hangingPunct="1">
              <a:spcAft>
                <a:spcPts val="0"/>
              </a:spcAft>
              <a:buFont typeface="Arial" pitchFamily="34" charset="0"/>
              <a:buChar char="•"/>
              <a:defRPr/>
            </a:pPr>
            <a:r>
              <a:rPr lang="nl-BE" dirty="0" smtClean="0"/>
              <a:t>Vlaams Ziekenhuisnetwerk KU Leuven (VZN)</a:t>
            </a:r>
          </a:p>
          <a:p>
            <a:pPr marL="1005840" lvl="3" indent="-182880" eaLnBrk="1" fontAlgn="auto" hangingPunct="1">
              <a:spcAft>
                <a:spcPts val="0"/>
              </a:spcAft>
              <a:buFont typeface="Arial" pitchFamily="34" charset="0"/>
              <a:buChar char="•"/>
              <a:defRPr/>
            </a:pPr>
            <a:r>
              <a:rPr lang="nl-BE" dirty="0" err="1" smtClean="0"/>
              <a:t>Réseau</a:t>
            </a:r>
            <a:r>
              <a:rPr lang="nl-BE" dirty="0" smtClean="0"/>
              <a:t> Santé Wallon (RSW)</a:t>
            </a:r>
          </a:p>
          <a:p>
            <a:pPr marL="1005840" lvl="3" indent="-182880" eaLnBrk="1" fontAlgn="auto" hangingPunct="1">
              <a:spcAft>
                <a:spcPts val="0"/>
              </a:spcAft>
              <a:buFont typeface="Arial" pitchFamily="34" charset="0"/>
              <a:buChar char="•"/>
              <a:defRPr/>
            </a:pPr>
            <a:r>
              <a:rPr lang="nl-BE" dirty="0" err="1" smtClean="0"/>
              <a:t>Réseau</a:t>
            </a:r>
            <a:r>
              <a:rPr lang="nl-BE" dirty="0" smtClean="0"/>
              <a:t> Santé </a:t>
            </a:r>
            <a:r>
              <a:rPr lang="nl-BE" dirty="0" err="1" smtClean="0"/>
              <a:t>Bruxellois</a:t>
            </a:r>
            <a:r>
              <a:rPr lang="nl-BE" dirty="0" smtClean="0"/>
              <a:t> (RSB)</a:t>
            </a:r>
          </a:p>
          <a:p>
            <a:pPr lvl="1" indent="-182880" eaLnBrk="1" fontAlgn="auto" hangingPunct="1">
              <a:spcAft>
                <a:spcPts val="0"/>
              </a:spcAft>
              <a:buFont typeface="Arial" pitchFamily="34" charset="0"/>
              <a:buChar char="•"/>
              <a:defRPr/>
            </a:pPr>
            <a:r>
              <a:rPr lang="nl-BE" dirty="0" smtClean="0"/>
              <a:t>verwijzing naar de documenten van de eerste lijn (</a:t>
            </a:r>
            <a:r>
              <a:rPr lang="nl-BE" dirty="0" err="1" smtClean="0"/>
              <a:t>SumEHR</a:t>
            </a:r>
            <a:r>
              <a:rPr lang="nl-BE" dirty="0" smtClean="0"/>
              <a:t>, medicatieschema, ...)</a:t>
            </a:r>
          </a:p>
          <a:p>
            <a:pPr marL="731520" lvl="2" indent="-182880" eaLnBrk="1" fontAlgn="auto" hangingPunct="1">
              <a:spcAft>
                <a:spcPts val="0"/>
              </a:spcAft>
              <a:buFont typeface="Arial" pitchFamily="34" charset="0"/>
              <a:buChar char="•"/>
              <a:defRPr/>
            </a:pPr>
            <a:r>
              <a:rPr lang="nl-BE" dirty="0" smtClean="0"/>
              <a:t>via de 3 ‘gezondheidskluizen’ / </a:t>
            </a:r>
            <a:r>
              <a:rPr lang="nl-BE" dirty="0" err="1" smtClean="0"/>
              <a:t>metahub</a:t>
            </a:r>
            <a:endParaRPr lang="nl-BE" dirty="0" smtClean="0"/>
          </a:p>
          <a:p>
            <a:pPr marL="1005840" lvl="3" indent="-182880" eaLnBrk="1" fontAlgn="auto" hangingPunct="1">
              <a:spcAft>
                <a:spcPts val="0"/>
              </a:spcAft>
              <a:buFont typeface="Arial" pitchFamily="34" charset="0"/>
              <a:buChar char="•"/>
              <a:defRPr/>
            </a:pPr>
            <a:r>
              <a:rPr lang="nl-BE" dirty="0" smtClean="0"/>
              <a:t>Vitalink</a:t>
            </a:r>
          </a:p>
          <a:p>
            <a:pPr marL="1005840" lvl="3" indent="-182880" eaLnBrk="1" fontAlgn="auto" hangingPunct="1">
              <a:spcAft>
                <a:spcPts val="0"/>
              </a:spcAft>
              <a:buFont typeface="Arial" pitchFamily="34" charset="0"/>
              <a:buChar char="•"/>
              <a:defRPr/>
            </a:pPr>
            <a:r>
              <a:rPr lang="nl-BE" dirty="0" err="1" smtClean="0"/>
              <a:t>InterMed</a:t>
            </a:r>
            <a:endParaRPr lang="nl-BE" dirty="0" smtClean="0"/>
          </a:p>
          <a:p>
            <a:pPr marL="1005840" lvl="3" indent="-182880" eaLnBrk="1" fontAlgn="auto" hangingPunct="1">
              <a:spcAft>
                <a:spcPts val="0"/>
              </a:spcAft>
              <a:buFont typeface="Arial" pitchFamily="34" charset="0"/>
              <a:buChar char="•"/>
              <a:defRPr/>
            </a:pPr>
            <a:r>
              <a:rPr lang="nl-BE" dirty="0" err="1" smtClean="0"/>
              <a:t>BruSafe</a:t>
            </a:r>
            <a:endParaRPr lang="nl-BE" dirty="0" smtClean="0"/>
          </a:p>
          <a:p>
            <a:pPr lvl="1" indent="-182880" eaLnBrk="1" fontAlgn="auto" hangingPunct="1">
              <a:spcAft>
                <a:spcPts val="0"/>
              </a:spcAft>
              <a:buFont typeface="Arial" pitchFamily="34" charset="0"/>
              <a:buChar char="•"/>
              <a:defRPr/>
            </a:pPr>
            <a:r>
              <a:rPr lang="nl-BE" dirty="0" smtClean="0"/>
              <a:t>01/07/2016</a:t>
            </a:r>
            <a:r>
              <a:rPr lang="nl-BE" dirty="0"/>
              <a:t>: </a:t>
            </a:r>
            <a:r>
              <a:rPr lang="nl-BE" dirty="0" smtClean="0"/>
              <a:t>14.798.726 relaties hubs-patiënten geregistreerd in de </a:t>
            </a:r>
            <a:r>
              <a:rPr lang="nl-BE" dirty="0" err="1"/>
              <a:t>m</a:t>
            </a:r>
            <a:r>
              <a:rPr lang="nl-BE" dirty="0" err="1" smtClean="0"/>
              <a:t>etahub</a:t>
            </a:r>
            <a:r>
              <a:rPr lang="nl-BE" dirty="0" smtClean="0"/>
              <a:t> (totaal volume)</a:t>
            </a:r>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867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2867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9FE7F5-FD76-41BA-99B0-AEE6AF01F303}" type="slidenum">
              <a:rPr lang="en-US" altLang="en-US" smtClean="0">
                <a:solidFill>
                  <a:srgbClr val="FFFFFF"/>
                </a:solidFill>
              </a:rPr>
              <a:pPr fontAlgn="base">
                <a:spcBef>
                  <a:spcPct val="0"/>
                </a:spcBef>
                <a:spcAft>
                  <a:spcPct val="0"/>
                </a:spcAft>
                <a:defRPr/>
              </a:pPr>
              <a:t>32</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B949D2EA-5D93-41A8-AAFD-373928292033}" type="slidenum">
              <a:rPr lang="en-US" smtClean="0"/>
              <a:pPr>
                <a:defRPr/>
              </a:pPr>
              <a:t>33</a:t>
            </a:fld>
            <a:endParaRPr lang="en-US"/>
          </a:p>
        </p:txBody>
      </p:sp>
      <p:pic>
        <p:nvPicPr>
          <p:cNvPr id="378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619125"/>
            <a:ext cx="8878887"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494949"/>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ltLang="en-US">
                <a:solidFill>
                  <a:schemeClr val="bg1"/>
                </a:solidFill>
              </a:rPr>
              <a:t>13/09/2016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C58C9C4-3157-478A-A6C7-99391D65CB54}" type="slidenum">
              <a:rPr lang="en-US" smtClean="0"/>
              <a:pPr>
                <a:defRPr/>
              </a:pPr>
              <a:t>34</a:t>
            </a:fld>
            <a:endParaRPr lang="en-US"/>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08025"/>
            <a:ext cx="873125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494949"/>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FFBD73E-7F29-4D7A-875E-CB3EC40D358C}" type="slidenum">
              <a:rPr lang="en-US" smtClean="0"/>
              <a:pPr>
                <a:defRPr/>
              </a:pPr>
              <a:t>35</a:t>
            </a:fld>
            <a:endParaRPr lang="en-US"/>
          </a:p>
        </p:txBody>
      </p:sp>
      <p:pic>
        <p:nvPicPr>
          <p:cNvPr id="399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73100"/>
            <a:ext cx="8664575" cy="564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494949"/>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F8A1B4C-EC49-44C4-8258-AB33A80ADC60}" type="slidenum">
              <a:rPr lang="en-US" smtClean="0"/>
              <a:pPr>
                <a:defRPr/>
              </a:pPr>
              <a:t>36</a:t>
            </a:fld>
            <a:endParaRPr lang="en-US"/>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19125"/>
            <a:ext cx="8747125"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494949"/>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11FCD300-101B-40CC-9373-96E3E3568284}" type="slidenum">
              <a:rPr lang="en-US" smtClean="0"/>
              <a:pPr>
                <a:defRPr/>
              </a:pPr>
              <a:t>37</a:t>
            </a:fld>
            <a:endParaRPr lang="en-US"/>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701675"/>
            <a:ext cx="868680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494949"/>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Noodzakelijke voorwaarde voor de uitwisseling van gezondheidsgegevens: toestemming van de patiënt tot de elektronische delen van zijn gezondheidsgegevens</a:t>
            </a:r>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indent="-182880" eaLnBrk="1" fontAlgn="auto" hangingPunct="1">
              <a:spcAft>
                <a:spcPts val="0"/>
              </a:spcAft>
              <a:buFont typeface="Arial" pitchFamily="34" charset="0"/>
              <a:buChar char="•"/>
              <a:defRPr/>
            </a:pPr>
            <a:endParaRPr lang="nl-BE" altLang="en-US" dirty="0" smtClean="0"/>
          </a:p>
          <a:p>
            <a:pPr lvl="1" indent="-182880" eaLnBrk="1" fontAlgn="auto" hangingPunct="1">
              <a:spcAft>
                <a:spcPts val="0"/>
              </a:spcAft>
              <a:buFont typeface="Arial" pitchFamily="34" charset="0"/>
              <a:buChar char="•"/>
              <a:defRPr/>
            </a:pPr>
            <a:r>
              <a:rPr lang="nl-BE" dirty="0" smtClean="0"/>
              <a:t>enkel tussen zorgverstrekkers/instellingen die een therapeutische relatie/zorgrelatie hebben met de patiënt (</a:t>
            </a:r>
            <a:r>
              <a:rPr lang="nl-BE" dirty="0" err="1" smtClean="0"/>
              <a:t>bvb</a:t>
            </a:r>
            <a:r>
              <a:rPr lang="nl-BE" dirty="0" smtClean="0"/>
              <a:t>. geen toegang voor arbeidsgeneesheer)</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r>
              <a:rPr lang="nl-BE" dirty="0" smtClean="0"/>
              <a:t>registratie van de toestemming door de patiënt zelf of via zijn arts, apotheker, ziekenfonds of ziekenhuis </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40964"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4096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CEFF994-1EB9-407C-9EEE-D739843D0530}" type="slidenum">
              <a:rPr lang="en-US" altLang="en-US" smtClean="0">
                <a:solidFill>
                  <a:srgbClr val="FFFFFF"/>
                </a:solidFill>
              </a:rPr>
              <a:pPr fontAlgn="base">
                <a:spcBef>
                  <a:spcPct val="0"/>
                </a:spcBef>
                <a:spcAft>
                  <a:spcPct val="0"/>
                </a:spcAft>
                <a:defRPr/>
              </a:pPr>
              <a:t>38</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4035" name="Rectangle 3"/>
          <p:cNvSpPr>
            <a:spLocks noGrp="1" noChangeArrowheads="1"/>
          </p:cNvSpPr>
          <p:nvPr>
            <p:ph idx="1"/>
          </p:nvPr>
        </p:nvSpPr>
        <p:spPr/>
        <p:txBody>
          <a:bodyPr/>
          <a:lstStyle/>
          <a:p>
            <a:pPr eaLnBrk="1" hangingPunct="1"/>
            <a:endParaRPr lang="nl-BE" altLang="en-US" dirty="0" smtClean="0"/>
          </a:p>
          <a:p>
            <a:pPr eaLnBrk="1" hangingPunct="1"/>
            <a:r>
              <a:rPr lang="nl-BE" altLang="en-US" dirty="0" smtClean="0"/>
              <a:t>Mogelijkheid tot uitsluiting van een zorgverstrekker</a:t>
            </a:r>
          </a:p>
          <a:p>
            <a:pPr lvl="1" eaLnBrk="1" hangingPunct="1"/>
            <a:endParaRPr lang="nl-BE" altLang="en-US" dirty="0" smtClean="0"/>
          </a:p>
          <a:p>
            <a:pPr eaLnBrk="1" hangingPunct="1"/>
            <a:r>
              <a:rPr lang="nl-BE" altLang="en-US" dirty="0" smtClean="0"/>
              <a:t>Mogelijkheid om zijn toestemming in te trekken</a:t>
            </a:r>
          </a:p>
          <a:p>
            <a:pPr lvl="1" eaLnBrk="1" hangingPunct="1"/>
            <a:endParaRPr lang="nl-BE" altLang="en-US" dirty="0" smtClean="0"/>
          </a:p>
          <a:p>
            <a:pPr eaLnBrk="1" hangingPunct="1"/>
            <a:r>
              <a:rPr lang="nl-BE" altLang="en-US" dirty="0" smtClean="0"/>
              <a:t>Mogelijkheid om op elk moment zijn toestemmingsprofiel te wijzigen, zonder restrictie inzake wijzigingen</a:t>
            </a:r>
          </a:p>
          <a:p>
            <a:pPr eaLnBrk="1" hangingPunct="1"/>
            <a:endParaRPr lang="nl-BE" altLang="en-US" dirty="0" smtClean="0"/>
          </a:p>
          <a:p>
            <a:pPr eaLnBrk="1" hangingPunct="1"/>
            <a:r>
              <a:rPr lang="nl-BE" altLang="en-US" dirty="0" smtClean="0"/>
              <a:t>Mogelijkheid om te zien wie de geïnformeerde toestemming heeft ingebracht/gewijzigd</a:t>
            </a:r>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eaLnBrk="1" hangingPunct="1"/>
            <a:endParaRPr lang="nl-BE" altLang="en-US" dirty="0" smtClean="0"/>
          </a:p>
        </p:txBody>
      </p:sp>
      <p:sp>
        <p:nvSpPr>
          <p:cNvPr id="4198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4198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8AEEFC-9905-4311-BA2E-3484D7FBEC4A}" type="slidenum">
              <a:rPr lang="en-US" altLang="en-US" smtClean="0">
                <a:solidFill>
                  <a:srgbClr val="FFFFFF"/>
                </a:solidFill>
              </a:rPr>
              <a:pPr fontAlgn="base">
                <a:spcBef>
                  <a:spcPct val="0"/>
                </a:spcBef>
                <a:spcAft>
                  <a:spcPct val="0"/>
                </a:spcAft>
                <a:defRPr/>
              </a:pPr>
              <a:t>39</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lstStyle/>
          <a:p>
            <a:pPr eaLnBrk="1" hangingPunct="1"/>
            <a:r>
              <a:rPr lang="nl-BE" altLang="en-US" sz="2200" smtClean="0">
                <a:sym typeface="Arial" charset="0"/>
              </a:rPr>
              <a:t>Een samenwerking</a:t>
            </a:r>
            <a:r>
              <a:rPr lang="nl-BE" altLang="en-US" sz="2200" smtClean="0"/>
              <a:t> </a:t>
            </a:r>
            <a:r>
              <a:rPr lang="nl-BE" altLang="en-US" sz="2200" smtClean="0">
                <a:sym typeface="Arial" charset="0"/>
              </a:rPr>
              <a:t>tussen</a:t>
            </a:r>
            <a:r>
              <a:rPr lang="nl-BE" altLang="en-US" sz="2200" smtClean="0"/>
              <a:t> </a:t>
            </a:r>
            <a:r>
              <a:rPr lang="nl-BE" altLang="en-US" sz="2200" smtClean="0">
                <a:sym typeface="Arial" charset="0"/>
              </a:rPr>
              <a:t>alle actoren in de gezondheidszorg</a:t>
            </a:r>
          </a:p>
          <a:p>
            <a:pPr eaLnBrk="1" hangingPunct="1"/>
            <a:r>
              <a:rPr lang="nl-BE" altLang="en-US" sz="2200" smtClean="0">
                <a:sym typeface="Arial" charset="0"/>
              </a:rPr>
              <a:t>Efficiënte en veilige</a:t>
            </a:r>
            <a:r>
              <a:rPr lang="nl-BE" altLang="en-US" sz="2200" smtClean="0"/>
              <a:t> </a:t>
            </a:r>
            <a:r>
              <a:rPr lang="nl-BE" altLang="en-US" sz="2200" smtClean="0">
                <a:sym typeface="Arial" charset="0"/>
              </a:rPr>
              <a:t>elektronische</a:t>
            </a:r>
            <a:r>
              <a:rPr lang="nl-BE" altLang="en-US" sz="2200" smtClean="0"/>
              <a:t> </a:t>
            </a:r>
            <a:r>
              <a:rPr lang="nl-BE" altLang="en-US" sz="2200" smtClean="0">
                <a:sym typeface="Arial" charset="0"/>
              </a:rPr>
              <a:t>communicatie</a:t>
            </a:r>
            <a:r>
              <a:rPr lang="nl-BE" altLang="en-US" sz="2200" smtClean="0"/>
              <a:t> </a:t>
            </a:r>
            <a:r>
              <a:rPr lang="nl-BE" altLang="en-US" sz="2200" smtClean="0">
                <a:sym typeface="Arial" charset="0"/>
              </a:rPr>
              <a:t>tussen</a:t>
            </a:r>
            <a:r>
              <a:rPr lang="nl-BE" altLang="en-US" sz="2200" smtClean="0"/>
              <a:t> </a:t>
            </a:r>
            <a:r>
              <a:rPr lang="nl-BE" altLang="en-US" sz="2200" smtClean="0">
                <a:sym typeface="Arial" charset="0"/>
              </a:rPr>
              <a:t>alle actoren in de gezondheidszorg</a:t>
            </a:r>
          </a:p>
          <a:p>
            <a:pPr eaLnBrk="1" hangingPunct="1"/>
            <a:r>
              <a:rPr lang="nl-BE" altLang="en-US" sz="2200" smtClean="0">
                <a:sym typeface="Arial" charset="0"/>
              </a:rPr>
              <a:t>Kwaliteitsvolle,</a:t>
            </a:r>
            <a:r>
              <a:rPr lang="nl-BE" altLang="en-US" sz="2200" smtClean="0"/>
              <a:t> </a:t>
            </a:r>
            <a:r>
              <a:rPr lang="nl-BE" altLang="en-US" sz="2200" smtClean="0">
                <a:sym typeface="Arial" charset="0"/>
              </a:rPr>
              <a:t>specialisme-overschrijdende</a:t>
            </a:r>
            <a:r>
              <a:rPr lang="nl-BE" altLang="en-US" sz="2200" smtClean="0"/>
              <a:t> </a:t>
            </a:r>
            <a:r>
              <a:rPr lang="nl-BE" altLang="en-US" sz="2200" smtClean="0">
                <a:sym typeface="Arial" charset="0"/>
              </a:rPr>
              <a:t>elektronische patiëntendossiers</a:t>
            </a:r>
          </a:p>
          <a:p>
            <a:pPr eaLnBrk="1" hangingPunct="1"/>
            <a:r>
              <a:rPr lang="nl-BE" altLang="en-US" sz="2200" smtClean="0">
                <a:sym typeface="Arial" charset="0"/>
              </a:rPr>
              <a:t>Zorgplannen en zorgtrajecten</a:t>
            </a:r>
          </a:p>
          <a:p>
            <a:pPr eaLnBrk="1" hangingPunct="1"/>
            <a:r>
              <a:rPr lang="nl-BE" altLang="en-US" sz="2200" smtClean="0">
                <a:sym typeface="Arial" charset="0"/>
              </a:rPr>
              <a:t>Geoptimaliseerde</a:t>
            </a:r>
            <a:r>
              <a:rPr lang="nl-BE" altLang="en-US" sz="2200" smtClean="0"/>
              <a:t> </a:t>
            </a:r>
            <a:r>
              <a:rPr lang="nl-BE" altLang="en-US" sz="2200" smtClean="0">
                <a:sym typeface="Arial" charset="0"/>
              </a:rPr>
              <a:t>administratieve</a:t>
            </a:r>
            <a:r>
              <a:rPr lang="nl-BE" altLang="en-US" sz="2200" smtClean="0"/>
              <a:t> </a:t>
            </a:r>
            <a:r>
              <a:rPr lang="nl-BE" altLang="en-US" sz="2200" smtClean="0">
                <a:sym typeface="Arial" charset="0"/>
              </a:rPr>
              <a:t>processen</a:t>
            </a:r>
          </a:p>
          <a:p>
            <a:pPr eaLnBrk="1" hangingPunct="1"/>
            <a:r>
              <a:rPr lang="nl-BE" altLang="en-US" sz="2200" smtClean="0">
                <a:sym typeface="Arial" charset="0"/>
              </a:rPr>
              <a:t>Technische en semantische</a:t>
            </a:r>
            <a:r>
              <a:rPr lang="nl-BE" altLang="en-US" sz="2200" smtClean="0"/>
              <a:t> </a:t>
            </a:r>
            <a:r>
              <a:rPr lang="nl-BE" altLang="en-US" sz="2200" smtClean="0">
                <a:sym typeface="Arial" charset="0"/>
              </a:rPr>
              <a:t>interoperabiliteit</a:t>
            </a:r>
          </a:p>
          <a:p>
            <a:pPr eaLnBrk="1" hangingPunct="1"/>
            <a:r>
              <a:rPr lang="nl-BE" altLang="en-US" sz="2200" smtClean="0">
                <a:sym typeface="Arial" charset="0"/>
              </a:rPr>
              <a:t>Waarborgen inzake</a:t>
            </a:r>
          </a:p>
          <a:p>
            <a:pPr lvl="1" eaLnBrk="1" hangingPunct="1"/>
            <a:r>
              <a:rPr lang="nl-BE" altLang="en-US" smtClean="0">
                <a:sym typeface="Arial" charset="0"/>
              </a:rPr>
              <a:t>informatieveiligheid</a:t>
            </a:r>
          </a:p>
          <a:p>
            <a:pPr lvl="1" eaLnBrk="1" hangingPunct="1"/>
            <a:r>
              <a:rPr lang="nl-BE" altLang="en-US" smtClean="0">
                <a:sym typeface="Arial" charset="0"/>
              </a:rPr>
              <a:t>bescherming van de persoonlijke</a:t>
            </a:r>
            <a:r>
              <a:rPr lang="nl-BE" altLang="en-US" smtClean="0"/>
              <a:t> </a:t>
            </a:r>
            <a:r>
              <a:rPr lang="nl-BE" altLang="en-US" smtClean="0">
                <a:sym typeface="Arial" charset="0"/>
              </a:rPr>
              <a:t>levenssfeer</a:t>
            </a:r>
          </a:p>
          <a:p>
            <a:pPr lvl="1" eaLnBrk="1" hangingPunct="1"/>
            <a:r>
              <a:rPr lang="nl-BE" altLang="en-US" smtClean="0">
                <a:sym typeface="Arial" charset="0"/>
              </a:rPr>
              <a:t>naleving van het beroepsgeheim</a:t>
            </a:r>
            <a:r>
              <a:rPr lang="nl-BE" altLang="en-US" smtClean="0"/>
              <a:t> </a:t>
            </a:r>
            <a:r>
              <a:rPr lang="nl-BE" altLang="en-US" smtClean="0">
                <a:sym typeface="Arial" charset="0"/>
              </a:rPr>
              <a:t>van de zorgverstrekkers</a:t>
            </a:r>
          </a:p>
        </p:txBody>
      </p:sp>
      <p:sp>
        <p:nvSpPr>
          <p:cNvPr id="819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
        <p:nvSpPr>
          <p:cNvPr id="819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0012855-1F5A-46A9-A7FA-4917C6E000D1}" type="slidenum">
              <a:rPr lang="en-US" altLang="en-US" smtClean="0">
                <a:solidFill>
                  <a:srgbClr val="FFFFFF"/>
                </a:solidFill>
              </a:rPr>
              <a:pPr fontAlgn="base">
                <a:spcBef>
                  <a:spcPct val="0"/>
                </a:spcBef>
                <a:spcAft>
                  <a:spcPct val="0"/>
                </a:spcAft>
                <a:defRPr/>
              </a:pPr>
              <a:t>4</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dirty="0" err="1" smtClean="0">
                <a:solidFill>
                  <a:srgbClr val="3E6E5A"/>
                </a:solidFill>
              </a:rPr>
              <a:t>eHealth</a:t>
            </a:r>
            <a:r>
              <a:rPr lang="nl-BE" altLang="en-US" dirty="0" err="1" smtClean="0"/>
              <a:t>Consent</a:t>
            </a:r>
            <a:endParaRPr lang="nl-BE" dirty="0"/>
          </a:p>
        </p:txBody>
      </p:sp>
      <p:sp>
        <p:nvSpPr>
          <p:cNvPr id="43011"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4301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8243136-420A-48FC-800D-C810D73F4950}" type="slidenum">
              <a:rPr lang="en-US" altLang="en-US" smtClean="0">
                <a:solidFill>
                  <a:srgbClr val="FFFFFF"/>
                </a:solidFill>
              </a:rPr>
              <a:pPr fontAlgn="base">
                <a:spcBef>
                  <a:spcPct val="0"/>
                </a:spcBef>
                <a:spcAft>
                  <a:spcPct val="0"/>
                </a:spcAft>
                <a:defRPr/>
              </a:pPr>
              <a:t>40</a:t>
            </a:fld>
            <a:endParaRPr lang="nl-BE" altLang="en-US" smtClean="0">
              <a:solidFill>
                <a:srgbClr val="FFFFFF"/>
              </a:solidFill>
            </a:endParaRPr>
          </a:p>
        </p:txBody>
      </p:sp>
      <p:pic>
        <p:nvPicPr>
          <p:cNvPr id="4506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836453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rtlCol="0">
            <a:normAutofit/>
          </a:bodyPr>
          <a:lstStyle/>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Doelstelling 31/12/2016: 4,5 miljoen geregistreerde toestemmingen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fr-BE" dirty="0" smtClean="0"/>
              <a:t>11/09/2016</a:t>
            </a:r>
            <a:r>
              <a:rPr lang="fr-BE" dirty="0"/>
              <a:t>: </a:t>
            </a:r>
            <a:r>
              <a:rPr lang="en-US" b="1" dirty="0" smtClean="0"/>
              <a:t>4.024.618 </a:t>
            </a:r>
            <a:r>
              <a:rPr lang="nl-BE" dirty="0" smtClean="0"/>
              <a:t>geregistreerde toestemmingen</a:t>
            </a:r>
          </a:p>
          <a:p>
            <a:pPr marL="182880" indent="-182880" eaLnBrk="1" fontAlgn="auto" hangingPunct="1">
              <a:spcAft>
                <a:spcPts val="0"/>
              </a:spcAft>
              <a:buFont typeface="Arial" pitchFamily="34" charset="0"/>
              <a:buChar char="•"/>
              <a:defRPr/>
            </a:pPr>
            <a:endParaRPr lang="nl-BE" dirty="0"/>
          </a:p>
          <a:p>
            <a:pPr marL="177800" lvl="1" indent="-177800" eaLnBrk="1" fontAlgn="auto" hangingPunct="1">
              <a:spcAft>
                <a:spcPts val="0"/>
              </a:spcAft>
              <a:buFont typeface="Arial" pitchFamily="34" charset="0"/>
              <a:buChar char="•"/>
              <a:defRPr/>
            </a:pPr>
            <a:r>
              <a:rPr lang="nl-BE" sz="2400" dirty="0" smtClean="0">
                <a:hlinkClick r:id="rId3"/>
              </a:rPr>
              <a:t>www.patientconsent.be</a:t>
            </a:r>
            <a:endParaRPr lang="nl-BE" dirty="0" smtClean="0"/>
          </a:p>
          <a:p>
            <a:pPr marL="274320" lvl="1" indent="0" eaLnBrk="1" fontAlgn="auto" hangingPunct="1">
              <a:spcAft>
                <a:spcPts val="0"/>
              </a:spcAft>
              <a:buFont typeface="Arial" pitchFamily="34" charset="0"/>
              <a:buNone/>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4403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4403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C2BC41-277C-433A-A38C-D8204770F439}" type="slidenum">
              <a:rPr lang="en-US" altLang="en-US" smtClean="0">
                <a:solidFill>
                  <a:srgbClr val="FFFFFF"/>
                </a:solidFill>
              </a:rPr>
              <a:pPr fontAlgn="base">
                <a:spcBef>
                  <a:spcPct val="0"/>
                </a:spcBef>
                <a:spcAft>
                  <a:spcPct val="0"/>
                </a:spcAft>
                <a:defRPr/>
              </a:pPr>
              <a:t>41</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a:t>
            </a:r>
            <a:endParaRPr lang="nl-BE" dirty="0"/>
          </a:p>
        </p:txBody>
      </p:sp>
      <p:sp>
        <p:nvSpPr>
          <p:cNvPr id="47107"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5060" name="Date Placeholder 4"/>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4506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00DA24B-0A7F-45C7-9922-771D7D45DE54}" type="slidenum">
              <a:rPr lang="en-US" altLang="en-US" smtClean="0">
                <a:solidFill>
                  <a:srgbClr val="FFFFFF"/>
                </a:solidFill>
              </a:rPr>
              <a:pPr fontAlgn="base">
                <a:spcBef>
                  <a:spcPct val="0"/>
                </a:spcBef>
                <a:spcAft>
                  <a:spcPct val="0"/>
                </a:spcAft>
                <a:defRPr/>
              </a:pPr>
              <a:t>42</a:t>
            </a:fld>
            <a:endParaRPr lang="nl-BE" altLang="en-US" smtClean="0">
              <a:solidFill>
                <a:srgbClr val="FFFFFF"/>
              </a:solidFill>
            </a:endParaRPr>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683500" cy="48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www.patientconsent.be/folder</a:t>
            </a:r>
            <a:endParaRPr lang="nl-BE" dirty="0"/>
          </a:p>
        </p:txBody>
      </p:sp>
      <p:sp>
        <p:nvSpPr>
          <p:cNvPr id="48131"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60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4608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93C62E1-D56C-4B2D-8B30-BA0BF219E2A1}" type="slidenum">
              <a:rPr lang="en-US" altLang="en-US" smtClean="0">
                <a:solidFill>
                  <a:srgbClr val="FFFFFF"/>
                </a:solidFill>
              </a:rPr>
              <a:pPr fontAlgn="base">
                <a:spcBef>
                  <a:spcPct val="0"/>
                </a:spcBef>
                <a:spcAft>
                  <a:spcPct val="0"/>
                </a:spcAft>
                <a:defRPr/>
              </a:pPr>
              <a:t>43</a:t>
            </a:fld>
            <a:endParaRPr lang="nl-BE" altLang="en-US" smtClean="0">
              <a:solidFill>
                <a:srgbClr val="FFFFFF"/>
              </a:solidFill>
            </a:endParaRPr>
          </a:p>
        </p:txBody>
      </p:sp>
      <p:pic>
        <p:nvPicPr>
          <p:cNvPr id="481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7583487"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562FF23A-2711-481F-8319-FA88FDDA0745}" type="slidenum">
              <a:rPr lang="en-US" smtClean="0"/>
              <a:pPr>
                <a:defRPr/>
              </a:pPr>
              <a:t>44</a:t>
            </a:fld>
            <a:endParaRPr lang="en-US"/>
          </a:p>
        </p:txBody>
      </p:sp>
      <p:pic>
        <p:nvPicPr>
          <p:cNvPr id="491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836613"/>
            <a:ext cx="865346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494949"/>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A8AF9D67-430F-41F5-8583-5B59E63B2B33}" type="slidenum">
              <a:rPr lang="en-US" smtClean="0"/>
              <a:pPr>
                <a:defRPr/>
              </a:pPr>
              <a:t>45</a:t>
            </a:fld>
            <a:endParaRPr lang="en-US"/>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679450"/>
            <a:ext cx="8893175" cy="579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494949"/>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4543535-347B-4BC9-96C9-479EAD5FF453}" type="slidenum">
              <a:rPr lang="en-US" smtClean="0"/>
              <a:pPr>
                <a:defRPr/>
              </a:pPr>
              <a:t>46</a:t>
            </a:fld>
            <a:endParaRPr lang="en-US"/>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79450"/>
            <a:ext cx="8893175" cy="579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494949"/>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a:t>
            </a:r>
            <a:r>
              <a:rPr lang="nl-BE" dirty="0"/>
              <a:t>2</a:t>
            </a:r>
            <a:r>
              <a:rPr lang="nl-BE" dirty="0" smtClean="0"/>
              <a:t>: geïntegreerd ziekenhuis EPD</a:t>
            </a:r>
            <a:endParaRPr lang="nl-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nl-BE" dirty="0" smtClean="0"/>
              <a:t>Doelstellingen</a:t>
            </a:r>
          </a:p>
          <a:p>
            <a:pPr lvl="1" indent="-182880" eaLnBrk="1" fontAlgn="auto" hangingPunct="1">
              <a:spcAft>
                <a:spcPts val="0"/>
              </a:spcAft>
              <a:buFont typeface="Arial" pitchFamily="34" charset="0"/>
              <a:buChar char="•"/>
              <a:defRPr/>
            </a:pPr>
            <a:r>
              <a:rPr lang="nl-NL" altLang="en-US" dirty="0" smtClean="0"/>
              <a:t>een </a:t>
            </a:r>
            <a:r>
              <a:rPr lang="nl-NL" altLang="en-US" dirty="0"/>
              <a:t>accelerator program wordt opgestart met als doelstelling </a:t>
            </a:r>
            <a:r>
              <a:rPr lang="nl-NL" altLang="en-US" dirty="0" smtClean="0"/>
              <a:t>dat </a:t>
            </a:r>
            <a:r>
              <a:rPr lang="nl-NL" altLang="en-US" dirty="0"/>
              <a:t>alle ziekenhuizen </a:t>
            </a:r>
            <a:r>
              <a:rPr lang="nl-NL" altLang="en-US" dirty="0" smtClean="0"/>
              <a:t>tegen 2019 een </a:t>
            </a:r>
            <a:r>
              <a:rPr lang="nl-NL" altLang="en-US" dirty="0"/>
              <a:t>geïntegreerd EPD in productie hebben en het effectief </a:t>
            </a:r>
            <a:r>
              <a:rPr lang="nl-NL" altLang="en-US" dirty="0" smtClean="0"/>
              <a:t>gebruiken</a:t>
            </a:r>
          </a:p>
          <a:p>
            <a:pPr lvl="1" indent="-182880" eaLnBrk="1" fontAlgn="auto" hangingPunct="1">
              <a:spcAft>
                <a:spcPts val="0"/>
              </a:spcAft>
              <a:buFont typeface="Arial" pitchFamily="34" charset="0"/>
              <a:buChar char="•"/>
              <a:defRPr/>
            </a:pPr>
            <a:endParaRPr lang="nl-NL" dirty="0"/>
          </a:p>
          <a:p>
            <a:pPr lvl="1" indent="-182880" eaLnBrk="1" fontAlgn="auto" hangingPunct="1">
              <a:spcAft>
                <a:spcPts val="0"/>
              </a:spcAft>
              <a:buFont typeface="Arial" pitchFamily="34" charset="0"/>
              <a:buChar char="•"/>
              <a:defRPr/>
            </a:pPr>
            <a:r>
              <a:rPr lang="nl-NL" dirty="0" smtClean="0"/>
              <a:t>elk </a:t>
            </a:r>
            <a:r>
              <a:rPr lang="nl-NL" dirty="0"/>
              <a:t>ziekenhuis moet </a:t>
            </a:r>
            <a:r>
              <a:rPr lang="nl-NL" dirty="0" smtClean="0"/>
              <a:t>tegen augustus 2016</a:t>
            </a:r>
          </a:p>
          <a:p>
            <a:pPr lvl="2" indent="-182880" eaLnBrk="1" fontAlgn="auto" hangingPunct="1">
              <a:spcAft>
                <a:spcPts val="0"/>
              </a:spcAft>
              <a:buFont typeface="Arial" pitchFamily="34" charset="0"/>
              <a:buChar char="•"/>
              <a:defRPr/>
            </a:pPr>
            <a:r>
              <a:rPr lang="nl-NL" dirty="0" smtClean="0"/>
              <a:t>een </a:t>
            </a:r>
            <a:r>
              <a:rPr lang="nl-NL" dirty="0"/>
              <a:t>intern operationeel </a:t>
            </a:r>
            <a:r>
              <a:rPr lang="nl-NL" dirty="0" smtClean="0"/>
              <a:t>ICT-meerjarenplan hebben </a:t>
            </a:r>
            <a:r>
              <a:rPr lang="nl-NL" dirty="0"/>
              <a:t>goedgekeurd </a:t>
            </a:r>
            <a:r>
              <a:rPr lang="nl-NL" dirty="0" smtClean="0"/>
              <a:t>om de doelstelling te bereiken</a:t>
            </a:r>
            <a:endParaRPr lang="nl-NL" dirty="0"/>
          </a:p>
          <a:p>
            <a:pPr lvl="2" indent="-182880" eaLnBrk="1" fontAlgn="auto" hangingPunct="1">
              <a:spcAft>
                <a:spcPts val="0"/>
              </a:spcAft>
              <a:buFont typeface="Arial" pitchFamily="34" charset="0"/>
              <a:buChar char="•"/>
              <a:defRPr/>
            </a:pPr>
            <a:r>
              <a:rPr lang="nl-NL" dirty="0" smtClean="0"/>
              <a:t>een </a:t>
            </a:r>
            <a:r>
              <a:rPr lang="nl-NL" dirty="0"/>
              <a:t>beheersstructuur (multidisciplinair coördinatieteam) hebben uitgewerkt om de implementatie, de evaluatie en de actualisering van dat meerjarenplan te </a:t>
            </a:r>
            <a:r>
              <a:rPr lang="nl-NL" dirty="0" smtClean="0"/>
              <a:t>waarborgen</a:t>
            </a:r>
          </a:p>
          <a:p>
            <a:pPr lvl="1" indent="-182880" eaLnBrk="1" fontAlgn="auto" hangingPunct="1">
              <a:spcAft>
                <a:spcPts val="0"/>
              </a:spcAft>
              <a:buFont typeface="Arial" pitchFamily="34" charset="0"/>
              <a:buChar char="•"/>
              <a:defRPr/>
            </a:pPr>
            <a:endParaRPr lang="nl-NL" dirty="0"/>
          </a:p>
          <a:p>
            <a:pPr indent="-182880" eaLnBrk="1" fontAlgn="auto" hangingPunct="1">
              <a:spcAft>
                <a:spcPts val="0"/>
              </a:spcAft>
              <a:buFont typeface="Arial" pitchFamily="34" charset="0"/>
              <a:buChar char="•"/>
              <a:defRPr/>
            </a:pPr>
            <a:r>
              <a:rPr lang="nl-BE" altLang="en-US" dirty="0"/>
              <a:t>Verantwoordelijke organisatie: </a:t>
            </a:r>
            <a:r>
              <a:rPr lang="nl-BE" altLang="en-US" dirty="0" smtClean="0"/>
              <a:t>FOD Volksgezondheid</a:t>
            </a: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EE2050C-DF0B-4C0D-8A5F-51FD2E4CC93E}" type="slidenum">
              <a:rPr lang="en-US" altLang="en-US" smtClean="0">
                <a:solidFill>
                  <a:srgbClr val="FFFFFF"/>
                </a:solidFill>
              </a:rPr>
              <a:pPr fontAlgn="base">
                <a:spcBef>
                  <a:spcPct val="0"/>
                </a:spcBef>
                <a:spcAft>
                  <a:spcPct val="0"/>
                </a:spcAft>
                <a:defRPr/>
              </a:pPr>
              <a:t>47</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BE" dirty="0" smtClean="0"/>
              <a:t>Actie 2: geïntegreerd ziekenhuis EPD</a:t>
            </a:r>
            <a:endParaRPr lang="nl-BE" dirty="0"/>
          </a:p>
        </p:txBody>
      </p:sp>
      <p:sp>
        <p:nvSpPr>
          <p:cNvPr id="3" name="Tijdelijke aanduiding voor inhoud 2"/>
          <p:cNvSpPr>
            <a:spLocks noGrp="1"/>
          </p:cNvSpPr>
          <p:nvPr>
            <p:ph idx="1"/>
          </p:nvPr>
        </p:nvSpPr>
        <p:spPr/>
        <p:txBody>
          <a:bodyPr/>
          <a:lstStyle/>
          <a:p>
            <a:r>
              <a:rPr lang="nl-BE" altLang="fr-FR" dirty="0" smtClean="0"/>
              <a:t>Doelstellingen geïntegreerd ziekenhuis EPD</a:t>
            </a:r>
          </a:p>
          <a:p>
            <a:pPr lvl="1"/>
            <a:r>
              <a:rPr lang="nl-NL" altLang="fr-FR" dirty="0" smtClean="0"/>
              <a:t>betere zorg</a:t>
            </a:r>
          </a:p>
          <a:p>
            <a:pPr lvl="2"/>
            <a:r>
              <a:rPr lang="nl-NL" altLang="fr-FR" sz="1700" dirty="0" smtClean="0"/>
              <a:t>betere en vollediger informatie over de patiënt en zijn voorgeschiedenis</a:t>
            </a:r>
          </a:p>
          <a:p>
            <a:pPr lvl="2"/>
            <a:r>
              <a:rPr lang="nl-NL" altLang="fr-FR" sz="1700" dirty="0" smtClean="0"/>
              <a:t>verminderen dubbele onderzoeken en bijgevolg onnodige toxiciteit </a:t>
            </a:r>
          </a:p>
          <a:p>
            <a:pPr lvl="2"/>
            <a:r>
              <a:rPr lang="nl-NL" altLang="fr-FR" sz="1700" dirty="0" smtClean="0"/>
              <a:t>verminderen risico op fouten, o.a. via </a:t>
            </a:r>
            <a:r>
              <a:rPr lang="nl-NL" altLang="fr-FR" sz="1700" dirty="0" err="1" smtClean="0"/>
              <a:t>decision</a:t>
            </a:r>
            <a:r>
              <a:rPr lang="nl-NL" altLang="fr-FR" sz="1700" dirty="0" smtClean="0"/>
              <a:t> support programma’s</a:t>
            </a:r>
          </a:p>
          <a:p>
            <a:pPr lvl="1"/>
            <a:r>
              <a:rPr lang="nl-NL" altLang="fr-FR" dirty="0" smtClean="0"/>
              <a:t>katalysator van innovatie</a:t>
            </a:r>
          </a:p>
          <a:p>
            <a:pPr lvl="2"/>
            <a:r>
              <a:rPr lang="nl-NL" altLang="fr-FR" sz="1700" dirty="0" smtClean="0"/>
              <a:t>nadenken over nieuwe processen</a:t>
            </a:r>
          </a:p>
          <a:p>
            <a:pPr lvl="2"/>
            <a:r>
              <a:rPr lang="nl-NL" altLang="fr-FR" sz="1700" dirty="0" smtClean="0"/>
              <a:t>laat toe data te verzamelen ten voordele van O&amp;O en beter beheer</a:t>
            </a:r>
          </a:p>
          <a:p>
            <a:pPr lvl="2"/>
            <a:r>
              <a:rPr lang="nl-NL" altLang="fr-FR" sz="1700" dirty="0" smtClean="0"/>
              <a:t>bijzondere applicaties voor klinische studies</a:t>
            </a:r>
          </a:p>
          <a:p>
            <a:pPr lvl="2"/>
            <a:r>
              <a:rPr lang="nl-NL" altLang="fr-FR" sz="1700" dirty="0" smtClean="0"/>
              <a:t>toelaten op een andere manier naar epidemiologie te kijken</a:t>
            </a:r>
          </a:p>
          <a:p>
            <a:pPr lvl="1"/>
            <a:r>
              <a:rPr lang="nl-NL" altLang="fr-FR" dirty="0" smtClean="0"/>
              <a:t>betere allocatie van de schaarse middelen</a:t>
            </a:r>
          </a:p>
          <a:p>
            <a:pPr lvl="2"/>
            <a:r>
              <a:rPr lang="nl-NL" altLang="fr-FR" sz="1700" dirty="0" smtClean="0"/>
              <a:t>efficiëntere zorgpaden leiden tot efficiëntiewinsten</a:t>
            </a:r>
          </a:p>
          <a:p>
            <a:pPr lvl="2"/>
            <a:r>
              <a:rPr lang="nl-NL" altLang="fr-FR" sz="1700" dirty="0" smtClean="0"/>
              <a:t>real time opvolging van noden van patiënten vermijdt verspilling </a:t>
            </a:r>
          </a:p>
          <a:p>
            <a:pPr lvl="2"/>
            <a:r>
              <a:rPr lang="nl-NL" altLang="fr-FR" sz="1700" dirty="0" smtClean="0"/>
              <a:t>administratieve vereenvoudiging </a:t>
            </a:r>
          </a:p>
          <a:p>
            <a:pPr lvl="2"/>
            <a:r>
              <a:rPr lang="nl-NL" altLang="fr-FR" sz="1700" dirty="0" smtClean="0"/>
              <a:t>automatisering van processen</a:t>
            </a:r>
          </a:p>
        </p:txBody>
      </p:sp>
      <p:sp>
        <p:nvSpPr>
          <p:cNvPr id="4" name="Tijdelijke aanduiding voor datum 3"/>
          <p:cNvSpPr>
            <a:spLocks noGrp="1"/>
          </p:cNvSpPr>
          <p:nvPr>
            <p:ph type="dt" sz="half" idx="10"/>
          </p:nvPr>
        </p:nvSpPr>
        <p:spPr/>
        <p:txBody>
          <a:bodyPr/>
          <a:lstStyle/>
          <a:p>
            <a:r>
              <a:rPr lang="en-US" smtClean="0"/>
              <a:t>13/09/2016</a:t>
            </a:r>
            <a:endParaRPr lang="en-US" dirty="0"/>
          </a:p>
        </p:txBody>
      </p:sp>
      <p:sp>
        <p:nvSpPr>
          <p:cNvPr id="5" name="Tijdelijke aanduiding voor dianummer 4"/>
          <p:cNvSpPr>
            <a:spLocks noGrp="1"/>
          </p:cNvSpPr>
          <p:nvPr>
            <p:ph type="sldNum" sz="quarter" idx="12"/>
          </p:nvPr>
        </p:nvSpPr>
        <p:spPr/>
        <p:txBody>
          <a:bodyPr/>
          <a:lstStyle/>
          <a:p>
            <a:fld id="{47356A36-FB20-481F-ADDA-2C00D2E0A77A}" type="slidenum">
              <a:rPr lang="en-US" smtClean="0"/>
              <a:pPr/>
              <a:t>48</a:t>
            </a:fld>
            <a:endParaRPr lang="en-US" dirty="0"/>
          </a:p>
        </p:txBody>
      </p:sp>
    </p:spTree>
    <p:extLst>
      <p:ext uri="{BB962C8B-B14F-4D97-AF65-F5344CB8AC3E}">
        <p14:creationId xmlns:p14="http://schemas.microsoft.com/office/powerpoint/2010/main" val="239829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Actie 2: geïntegreerd ziekenhuis EPD</a:t>
            </a:r>
            <a:endParaRPr lang="fr-BE" dirty="0"/>
          </a:p>
        </p:txBody>
      </p:sp>
      <p:sp>
        <p:nvSpPr>
          <p:cNvPr id="54275" name="Content Placeholder 2"/>
          <p:cNvSpPr>
            <a:spLocks noGrp="1"/>
          </p:cNvSpPr>
          <p:nvPr>
            <p:ph idx="1"/>
          </p:nvPr>
        </p:nvSpPr>
        <p:spPr/>
        <p:txBody>
          <a:bodyPr/>
          <a:lstStyle/>
          <a:p>
            <a:r>
              <a:rPr lang="nl-BE" altLang="fr-FR" smtClean="0"/>
              <a:t>Principes</a:t>
            </a:r>
          </a:p>
          <a:p>
            <a:pPr lvl="1"/>
            <a:r>
              <a:rPr lang="nl-BE" altLang="fr-FR" smtClean="0"/>
              <a:t>gefaseerd</a:t>
            </a:r>
          </a:p>
          <a:p>
            <a:pPr lvl="1"/>
            <a:r>
              <a:rPr lang="nl-BE" altLang="fr-FR" smtClean="0"/>
              <a:t>verantwoordelijkheid bij elk ziekenhuis</a:t>
            </a:r>
          </a:p>
          <a:p>
            <a:pPr lvl="1"/>
            <a:r>
              <a:rPr lang="nl-BE" altLang="fr-FR" smtClean="0"/>
              <a:t>meaningful use model</a:t>
            </a:r>
          </a:p>
          <a:p>
            <a:pPr lvl="2"/>
            <a:r>
              <a:rPr lang="nl-BE" altLang="fr-FR" smtClean="0"/>
              <a:t>core functionaliteiten: verplicht</a:t>
            </a:r>
          </a:p>
          <a:p>
            <a:pPr lvl="2"/>
            <a:r>
              <a:rPr lang="nl-BE" altLang="fr-FR" smtClean="0"/>
              <a:t>menu functionaliteiten: x te kiezen uit een lijst</a:t>
            </a:r>
          </a:p>
          <a:p>
            <a:pPr lvl="1"/>
            <a:r>
              <a:rPr lang="nl-BE" altLang="fr-FR" smtClean="0"/>
              <a:t>economische incentives om snel op te starten</a:t>
            </a:r>
          </a:p>
          <a:p>
            <a:r>
              <a:rPr lang="nl-BE" altLang="fr-FR" smtClean="0"/>
              <a:t>Timing</a:t>
            </a:r>
          </a:p>
          <a:p>
            <a:pPr lvl="1"/>
            <a:endParaRPr lang="fr-BE" altLang="fr-FR" smtClean="0"/>
          </a:p>
        </p:txBody>
      </p:sp>
      <p:sp>
        <p:nvSpPr>
          <p:cNvPr id="4" name="Date Placeholder 3"/>
          <p:cNvSpPr>
            <a:spLocks noGrp="1"/>
          </p:cNvSpPr>
          <p:nvPr>
            <p:ph type="dt" sz="quarter" idx="10"/>
          </p:nvPr>
        </p:nvSpPr>
        <p:spPr/>
        <p:txBody>
          <a:bodyPr/>
          <a:lstStyle/>
          <a:p>
            <a:pPr>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EF146F26-8CBE-415E-A4E0-FA34D6FF1B71}" type="slidenum">
              <a:rPr lang="en-US" smtClean="0"/>
              <a:pPr>
                <a:defRPr/>
              </a:pPr>
              <a:t>49</a:t>
            </a:fld>
            <a:endParaRPr lang="en-US" dirty="0"/>
          </a:p>
        </p:txBody>
      </p:sp>
      <p:grpSp>
        <p:nvGrpSpPr>
          <p:cNvPr id="54278" name="Group 6"/>
          <p:cNvGrpSpPr>
            <a:grpSpLocks/>
          </p:cNvGrpSpPr>
          <p:nvPr/>
        </p:nvGrpSpPr>
        <p:grpSpPr bwMode="auto">
          <a:xfrm>
            <a:off x="1098550" y="4219575"/>
            <a:ext cx="6772275" cy="2668588"/>
            <a:chOff x="1562100" y="1524434"/>
            <a:chExt cx="9029700" cy="4368367"/>
          </a:xfrm>
        </p:grpSpPr>
        <p:sp>
          <p:nvSpPr>
            <p:cNvPr id="7" name="Pentagon 6"/>
            <p:cNvSpPr/>
            <p:nvPr/>
          </p:nvSpPr>
          <p:spPr>
            <a:xfrm>
              <a:off x="1562100" y="4143895"/>
              <a:ext cx="8832851" cy="8523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sz="1500"/>
            </a:p>
          </p:txBody>
        </p:sp>
        <p:cxnSp>
          <p:nvCxnSpPr>
            <p:cNvPr id="8" name="Elbow Connector 7"/>
            <p:cNvCxnSpPr/>
            <p:nvPr/>
          </p:nvCxnSpPr>
          <p:spPr>
            <a:xfrm flipV="1">
              <a:off x="3067051" y="3288933"/>
              <a:ext cx="69849" cy="836772"/>
            </a:xfrm>
            <a:prstGeom prst="bentConnector3">
              <a:avLst>
                <a:gd name="adj1" fmla="val 4833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631267" y="2636665"/>
              <a:ext cx="71967" cy="14760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13500" y="3431859"/>
              <a:ext cx="67733" cy="7640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7977717" y="2543113"/>
              <a:ext cx="67733" cy="17073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1500"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5717"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5833"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34867" y="4926095"/>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2"/>
            <p:cNvSpPr txBox="1"/>
            <p:nvPr/>
          </p:nvSpPr>
          <p:spPr>
            <a:xfrm>
              <a:off x="2459567" y="5352277"/>
              <a:ext cx="1073151" cy="517135"/>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2016/07</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7"/>
            <p:cNvSpPr txBox="1"/>
            <p:nvPr/>
          </p:nvSpPr>
          <p:spPr>
            <a:xfrm>
              <a:off x="4080933" y="5375665"/>
              <a:ext cx="1073151"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2017/06</a:t>
              </a:r>
              <a:endParaRPr lang="en-US" sz="825">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8"/>
            <p:cNvSpPr txBox="1"/>
            <p:nvPr/>
          </p:nvSpPr>
          <p:spPr>
            <a:xfrm>
              <a:off x="5983817" y="5370467"/>
              <a:ext cx="1073149"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2018/01</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9"/>
            <p:cNvSpPr txBox="1"/>
            <p:nvPr/>
          </p:nvSpPr>
          <p:spPr>
            <a:xfrm>
              <a:off x="7514167" y="5370467"/>
              <a:ext cx="1071033"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2019/01</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31"/>
            <p:cNvSpPr txBox="1"/>
            <p:nvPr/>
          </p:nvSpPr>
          <p:spPr>
            <a:xfrm>
              <a:off x="2078567" y="2779593"/>
              <a:ext cx="1830917" cy="517135"/>
            </a:xfrm>
            <a:prstGeom prst="rect">
              <a:avLst/>
            </a:prstGeom>
            <a:noFill/>
            <a:ln>
              <a:noFill/>
            </a:ln>
            <a:effectLst/>
          </p:spPr>
          <p:txBody>
            <a:bodyPr wrap="none"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Meerjarenplan</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32"/>
            <p:cNvSpPr txBox="1"/>
            <p:nvPr/>
          </p:nvSpPr>
          <p:spPr>
            <a:xfrm>
              <a:off x="3657600" y="2192293"/>
              <a:ext cx="2093384" cy="891343"/>
            </a:xfrm>
            <a:prstGeom prst="rect">
              <a:avLst/>
            </a:prstGeom>
            <a:noFill/>
            <a:ln>
              <a:noFill/>
            </a:ln>
            <a:effectLst/>
          </p:spPr>
          <p:txBody>
            <a:bodyPr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Contract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33"/>
            <p:cNvSpPr txBox="1"/>
            <p:nvPr/>
          </p:nvSpPr>
          <p:spPr>
            <a:xfrm>
              <a:off x="5327651" y="2535318"/>
              <a:ext cx="2093383" cy="1049863"/>
            </a:xfrm>
            <a:prstGeom prst="rect">
              <a:avLst/>
            </a:prstGeom>
            <a:noFill/>
            <a:ln>
              <a:noFill/>
            </a:ln>
            <a:effectLst/>
          </p:spPr>
          <p:txBody>
            <a:bodyPr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Opstart</a:t>
              </a:r>
            </a:p>
            <a:p>
              <a:pPr algn="ctr">
                <a:lnSpc>
                  <a:spcPct val="107000"/>
                </a:lnSpc>
                <a:spcAft>
                  <a:spcPts val="600"/>
                </a:spcAft>
                <a:defRPr/>
              </a:pPr>
              <a:r>
                <a:rPr lang="nl-BE"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a:t>
              </a: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nl-BE"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use</a:t>
              </a: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34"/>
            <p:cNvSpPr txBox="1"/>
            <p:nvPr/>
          </p:nvSpPr>
          <p:spPr>
            <a:xfrm>
              <a:off x="6987117" y="1524434"/>
              <a:ext cx="2205567" cy="888746"/>
            </a:xfrm>
            <a:prstGeom prst="rect">
              <a:avLst/>
            </a:prstGeom>
            <a:noFill/>
            <a:ln>
              <a:noFill/>
            </a:ln>
            <a:effectLst/>
          </p:spPr>
          <p:txBody>
            <a:bodyPr lIns="68580" tIns="34290" rIns="68580" bIns="34290"/>
            <a:lstStyle/>
            <a:p>
              <a:pPr algn="ctr">
                <a:lnSpc>
                  <a:spcPct val="107000"/>
                </a:lnSpc>
                <a:spcAft>
                  <a:spcPts val="600"/>
                </a:spcAft>
                <a:defRPr/>
              </a:pPr>
              <a:r>
                <a:rPr lang="de-D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 use in productie</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4296" name="Text Box 35"/>
            <p:cNvSpPr txBox="1">
              <a:spLocks noChangeArrowheads="1"/>
            </p:cNvSpPr>
            <p:nvPr/>
          </p:nvSpPr>
          <p:spPr bwMode="auto">
            <a:xfrm>
              <a:off x="8497998" y="2774501"/>
              <a:ext cx="2093802" cy="108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lnSpc>
                  <a:spcPct val="107000"/>
                </a:lnSpc>
                <a:spcAft>
                  <a:spcPts val="600"/>
                </a:spcAft>
              </a:pPr>
              <a:endParaRPr lang="en-US" altLang="en-US" sz="1200">
                <a:latin typeface="Calibri" pitchFamily="34" charset="0"/>
                <a:ea typeface="Calibri" pitchFamily="34" charset="0"/>
                <a:cs typeface="Times New Roman" pitchFamily="18"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nl-BE" altLang="fr-FR" dirty="0" smtClean="0"/>
              <a:t>Elektronische communicatie bevordert ook …</a:t>
            </a:r>
            <a:endParaRPr lang="en-US" altLang="fr-FR" dirty="0" smtClean="0"/>
          </a:p>
        </p:txBody>
      </p:sp>
      <p:sp>
        <p:nvSpPr>
          <p:cNvPr id="9219" name="Rectangle 3"/>
          <p:cNvSpPr>
            <a:spLocks noGrp="1" noChangeArrowheads="1"/>
          </p:cNvSpPr>
          <p:nvPr>
            <p:ph type="body" idx="1"/>
          </p:nvPr>
        </p:nvSpPr>
        <p:spPr/>
        <p:txBody>
          <a:bodyPr/>
          <a:lstStyle/>
          <a:p>
            <a:r>
              <a:rPr lang="nl-BE" altLang="fr-FR" smtClean="0"/>
              <a:t>Kwaliteit van de zorgverlening en patiëntveiligheid</a:t>
            </a:r>
          </a:p>
          <a:p>
            <a:pPr lvl="1"/>
            <a:r>
              <a:rPr lang="nl-BE" altLang="fr-FR" smtClean="0"/>
              <a:t>vermijden van verkeerde zorgen en geneesmiddelen</a:t>
            </a:r>
          </a:p>
          <a:p>
            <a:pPr lvl="2"/>
            <a:r>
              <a:rPr lang="nl-BE" altLang="fr-FR" smtClean="0"/>
              <a:t>onverenigbaarheid tussen geneesmiddelen onderling</a:t>
            </a:r>
          </a:p>
          <a:p>
            <a:pPr lvl="2"/>
            <a:r>
              <a:rPr lang="nl-BE" altLang="fr-FR" smtClean="0"/>
              <a:t>contra-indicaties tegen bepaalde geneesmiddelen bij een patiënt (bvb. allergieën, aandoeningen, …)</a:t>
            </a:r>
          </a:p>
          <a:p>
            <a:pPr lvl="1"/>
            <a:r>
              <a:rPr lang="nl-BE" altLang="fr-FR" smtClean="0"/>
              <a:t>vermijden van fouten bij de toediening van de zorgen en geneesmiddelen</a:t>
            </a:r>
          </a:p>
          <a:p>
            <a:pPr lvl="1"/>
            <a:r>
              <a:rPr lang="nl-BE" altLang="fr-FR" smtClean="0"/>
              <a:t>beschikbaarheid van betrouwbare gegevensbanken met informatie over goede behandelingspraktijken en beslissingsondersteunende scripts</a:t>
            </a:r>
          </a:p>
          <a:p>
            <a:r>
              <a:rPr lang="nl-BE" altLang="fr-FR" smtClean="0"/>
              <a:t>Vermijden van onnodig meervoudige onderzoeken =&gt; minder belasting voor patiënt en vermijden onnodige meerkosten</a:t>
            </a:r>
          </a:p>
        </p:txBody>
      </p:sp>
      <p:sp>
        <p:nvSpPr>
          <p:cNvPr id="5" name="Date Placeholder 1"/>
          <p:cNvSpPr>
            <a:spLocks noGrp="1"/>
          </p:cNvSpPr>
          <p:nvPr>
            <p:ph type="dt" sz="quarter" idx="10"/>
          </p:nvPr>
        </p:nvSpPr>
        <p:spPr/>
        <p:txBody>
          <a:bodyPr/>
          <a:lstStyle/>
          <a:p>
            <a:pPr fontAlgn="base">
              <a:spcBef>
                <a:spcPct val="0"/>
              </a:spcBef>
              <a:spcAft>
                <a:spcPct val="0"/>
              </a:spcAft>
              <a:defRPr/>
            </a:pPr>
            <a:r>
              <a:rPr lang="en-US" altLang="en-US"/>
              <a:t>13/09/2016</a:t>
            </a:r>
            <a:endParaRPr lang="nl-BE" altLang="en-US" dirty="0"/>
          </a:p>
        </p:txBody>
      </p:sp>
      <p:sp>
        <p:nvSpPr>
          <p:cNvPr id="4" name="Slide Number Placeholder 4"/>
          <p:cNvSpPr>
            <a:spLocks noGrp="1"/>
          </p:cNvSpPr>
          <p:nvPr>
            <p:ph type="sldNum" sz="quarter" idx="12"/>
          </p:nvPr>
        </p:nvSpPr>
        <p:spPr/>
        <p:txBody>
          <a:bodyPr/>
          <a:lstStyle/>
          <a:p>
            <a:pPr>
              <a:defRPr/>
            </a:pPr>
            <a:fld id="{51BA5BD3-32C4-45E5-A6AE-7E1D7DEF2CEA}" type="slidenum">
              <a:rPr lang="en-US" smtClean="0"/>
              <a:pPr>
                <a:defRPr/>
              </a:pPr>
              <a:t>5</a:t>
            </a:fld>
            <a:endParaRPr lang="en-US"/>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Verplichte </a:t>
            </a:r>
            <a:r>
              <a:rPr lang="nl-BE" dirty="0" err="1" smtClean="0"/>
              <a:t>meaningful</a:t>
            </a:r>
            <a:r>
              <a:rPr lang="nl-BE" dirty="0" smtClean="0"/>
              <a:t> </a:t>
            </a:r>
            <a:r>
              <a:rPr lang="nl-BE" dirty="0" err="1" smtClean="0"/>
              <a:t>use</a:t>
            </a:r>
            <a:r>
              <a:rPr lang="nl-BE" dirty="0" smtClean="0"/>
              <a:t> criteria</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510DBB4-AE98-4BA5-A1A3-E10573BDCCFC}" type="slidenum">
              <a:rPr lang="en-US" smtClean="0"/>
              <a:pPr>
                <a:defRPr/>
              </a:pPr>
              <a:t>50</a:t>
            </a:fld>
            <a:endParaRPr lang="en-US" dirty="0"/>
          </a:p>
        </p:txBody>
      </p:sp>
      <p:pic>
        <p:nvPicPr>
          <p:cNvPr id="553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547813"/>
            <a:ext cx="87884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Financieringsmechanisme</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6C7BCB18-8316-4E28-BEF3-7EEDD9B974D1}" type="slidenum">
              <a:rPr lang="en-US" smtClean="0"/>
              <a:pPr>
                <a:defRPr/>
              </a:pPr>
              <a:t>51</a:t>
            </a:fld>
            <a:endParaRPr lang="en-US" dirty="0"/>
          </a:p>
        </p:txBody>
      </p:sp>
      <p:sp>
        <p:nvSpPr>
          <p:cNvPr id="56325" name="Content Placeholder 2"/>
          <p:cNvSpPr txBox="1">
            <a:spLocks/>
          </p:cNvSpPr>
          <p:nvPr/>
        </p:nvSpPr>
        <p:spPr bwMode="auto">
          <a:xfrm>
            <a:off x="6384925" y="2024063"/>
            <a:ext cx="269398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a:solidFill>
                  <a:schemeClr val="tx1"/>
                </a:solidFill>
                <a:latin typeface="Arial" charset="0"/>
              </a:defRPr>
            </a:lvl1pPr>
            <a:lvl2pPr>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lvl="1">
              <a:lnSpc>
                <a:spcPct val="90000"/>
              </a:lnSpc>
              <a:spcBef>
                <a:spcPts val="500"/>
              </a:spcBef>
              <a:buFont typeface="Arial" charset="0"/>
              <a:buNone/>
            </a:pPr>
            <a:r>
              <a:rPr lang="nl-BE" altLang="fr-FR" sz="1400"/>
              <a:t>Early adopters budget: progressief 0%  -&gt; 15%</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Accelerator budget:</a:t>
            </a:r>
          </a:p>
          <a:p>
            <a:pPr lvl="1">
              <a:lnSpc>
                <a:spcPct val="90000"/>
              </a:lnSpc>
              <a:spcBef>
                <a:spcPts val="500"/>
              </a:spcBef>
              <a:buFont typeface="Arial" charset="0"/>
              <a:buNone/>
            </a:pPr>
            <a:r>
              <a:rPr lang="nl-BE" altLang="fr-FR" sz="1400"/>
              <a:t>evolutief</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Sokkel per bed: degressief 25% -&gt; 10%</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Sokkel per ziekenhuis:</a:t>
            </a:r>
          </a:p>
          <a:p>
            <a:pPr lvl="1">
              <a:lnSpc>
                <a:spcPct val="90000"/>
              </a:lnSpc>
              <a:spcBef>
                <a:spcPts val="500"/>
              </a:spcBef>
              <a:buFont typeface="Arial" charset="0"/>
              <a:buNone/>
            </a:pPr>
            <a:r>
              <a:rPr lang="nl-BE" altLang="fr-FR" sz="1400"/>
              <a:t>degressief 20% -&gt; 5%</a:t>
            </a:r>
          </a:p>
          <a:p>
            <a:pPr lvl="1">
              <a:lnSpc>
                <a:spcPct val="90000"/>
              </a:lnSpc>
              <a:spcBef>
                <a:spcPts val="500"/>
              </a:spcBef>
              <a:buFont typeface="Arial" charset="0"/>
              <a:buNone/>
            </a:pPr>
            <a:endParaRPr lang="nl-BE" altLang="fr-FR" sz="2400"/>
          </a:p>
        </p:txBody>
      </p:sp>
      <p:graphicFrame>
        <p:nvGraphicFramePr>
          <p:cNvPr id="9" name="Chart 8"/>
          <p:cNvGraphicFramePr/>
          <p:nvPr/>
        </p:nvGraphicFramePr>
        <p:xfrm>
          <a:off x="288018" y="1524000"/>
          <a:ext cx="6717734" cy="468236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6384925" y="5545138"/>
            <a:ext cx="541338" cy="198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384925" y="3309938"/>
            <a:ext cx="541338" cy="43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384925" y="5027613"/>
            <a:ext cx="541338" cy="29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84925" y="2278063"/>
            <a:ext cx="5413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err="1" smtClean="0">
                <a:solidFill>
                  <a:srgbClr val="3E6E5A"/>
                </a:solidFill>
              </a:rPr>
              <a:t>eHealth</a:t>
            </a:r>
            <a:r>
              <a:rPr lang="nl-BE" dirty="0" err="1" smtClean="0"/>
              <a:t>Box</a:t>
            </a:r>
            <a:endParaRPr lang="nl-BE" dirty="0"/>
          </a:p>
        </p:txBody>
      </p:sp>
      <p:sp>
        <p:nvSpPr>
          <p:cNvPr id="57347" name="Rectangle 3"/>
          <p:cNvSpPr>
            <a:spLocks noGrp="1" noChangeArrowheads="1"/>
          </p:cNvSpPr>
          <p:nvPr>
            <p:ph idx="1"/>
          </p:nvPr>
        </p:nvSpPr>
        <p:spPr/>
        <p:txBody>
          <a:bodyPr/>
          <a:lstStyle/>
          <a:p>
            <a:pPr eaLnBrk="1" hangingPunct="1"/>
            <a:r>
              <a:rPr lang="nl-BE" altLang="en-US" dirty="0" err="1" smtClean="0">
                <a:solidFill>
                  <a:srgbClr val="3E6E5A"/>
                </a:solidFill>
              </a:rPr>
              <a:t>eHealth</a:t>
            </a:r>
            <a:r>
              <a:rPr lang="nl-BE" altLang="en-US" dirty="0" err="1" smtClean="0"/>
              <a:t>Box</a:t>
            </a:r>
            <a:r>
              <a:rPr lang="nl-BE" altLang="en-US" dirty="0" smtClean="0"/>
              <a:t> – Situatie 2015</a:t>
            </a:r>
          </a:p>
          <a:p>
            <a:pPr eaLnBrk="1" hangingPunct="1"/>
            <a:endParaRPr lang="nl-BE" altLang="en-US" dirty="0" smtClean="0"/>
          </a:p>
          <a:p>
            <a:pPr lvl="1" eaLnBrk="1" hangingPunct="1"/>
            <a:r>
              <a:rPr lang="nl-BE" altLang="en-US" dirty="0" smtClean="0"/>
              <a:t>standaardfunctionaliteiten van een elektronisch mailboxsysteem met een hoog beveiligingsniveau voor </a:t>
            </a:r>
            <a:r>
              <a:rPr lang="nl-BE" altLang="en-US" dirty="0" smtClean="0">
                <a:sym typeface="Arial" charset="0"/>
              </a:rPr>
              <a:t>de uitwisseling van medische gegevens</a:t>
            </a:r>
          </a:p>
          <a:p>
            <a:pPr lvl="1" eaLnBrk="1" hangingPunct="1"/>
            <a:endParaRPr lang="nl-BE" altLang="en-US" dirty="0" smtClean="0">
              <a:sym typeface="Arial" charset="0"/>
            </a:endParaRPr>
          </a:p>
          <a:p>
            <a:pPr lvl="1" eaLnBrk="1" hangingPunct="1"/>
            <a:r>
              <a:rPr lang="nl-BE" altLang="en-US" dirty="0" smtClean="0"/>
              <a:t>elk bericht wordt volledig vercijferd &gt; de medische gegevens kunnen veilig worden uitgewisseld tussen de verschillende actoren in de gezondheidszorg</a:t>
            </a:r>
          </a:p>
          <a:p>
            <a:pPr lvl="1" eaLnBrk="1" hangingPunct="1"/>
            <a:endParaRPr lang="nl-BE" altLang="en-US" dirty="0" smtClean="0"/>
          </a:p>
          <a:p>
            <a:pPr lvl="1" eaLnBrk="1" hangingPunct="1"/>
            <a:r>
              <a:rPr lang="nl-BE" altLang="en-US" dirty="0" smtClean="0"/>
              <a:t>2015: +/- 4 miljoen verzonden berichten / maand</a:t>
            </a:r>
          </a:p>
          <a:p>
            <a:pPr lvl="1" eaLnBrk="1" hangingPunct="1"/>
            <a:endParaRPr lang="nl-BE" altLang="en-US" dirty="0" smtClean="0"/>
          </a:p>
          <a:p>
            <a:pPr lvl="1" eaLnBrk="1" hangingPunct="1"/>
            <a:r>
              <a:rPr lang="nl-BE" altLang="en-US" dirty="0" smtClean="0"/>
              <a:t>augustus 2016: 3.887.171 verzonden berichten </a:t>
            </a:r>
          </a:p>
          <a:p>
            <a:pPr lvl="1" eaLnBrk="1" hangingPunct="1"/>
            <a:endParaRPr lang="nl-BE" altLang="en-US" dirty="0" smtClean="0"/>
          </a:p>
          <a:p>
            <a:pPr lvl="1" eaLnBrk="1" hangingPunct="1"/>
            <a:endParaRPr lang="nl-BE" altLang="en-US" dirty="0" smtClean="0"/>
          </a:p>
          <a:p>
            <a:pPr lvl="1" eaLnBrk="1" hangingPunct="1"/>
            <a:endParaRPr lang="nl-BE" altLang="en-US" dirty="0" smtClean="0">
              <a:sym typeface="Arial" charset="0"/>
            </a:endParaRPr>
          </a:p>
          <a:p>
            <a:pPr eaLnBrk="1" hangingPunct="1"/>
            <a:endParaRPr lang="nl-BE" altLang="en-US" dirty="0" smtClean="0"/>
          </a:p>
          <a:p>
            <a:pPr eaLnBrk="1" hangingPunct="1"/>
            <a:endParaRPr lang="nl-BE" altLang="en-US" dirty="0" smtClean="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7F8654E-8C16-4BCB-ABA6-8DF033E00093}" type="slidenum">
              <a:rPr lang="en-US" altLang="en-US" smtClean="0">
                <a:solidFill>
                  <a:srgbClr val="FFFFFF"/>
                </a:solidFill>
              </a:rPr>
              <a:pPr fontAlgn="base">
                <a:spcBef>
                  <a:spcPct val="0"/>
                </a:spcBef>
                <a:spcAft>
                  <a:spcPct val="0"/>
                </a:spcAft>
                <a:defRPr/>
              </a:pPr>
              <a:t>52</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Doelstellingen 2019</a:t>
            </a:r>
          </a:p>
          <a:p>
            <a:pPr lvl="1" indent="-182880" eaLnBrk="1" fontAlgn="auto" hangingPunct="1">
              <a:spcAft>
                <a:spcPts val="0"/>
              </a:spcAft>
              <a:buFont typeface="Arial" pitchFamily="34" charset="0"/>
              <a:buChar char="•"/>
              <a:defRPr/>
            </a:pPr>
            <a:r>
              <a:rPr lang="nl-BE" dirty="0" smtClean="0"/>
              <a:t>veralgemeend gebruik van de </a:t>
            </a:r>
            <a:r>
              <a:rPr lang="nl-BE" dirty="0" err="1" smtClean="0">
                <a:solidFill>
                  <a:srgbClr val="3E6E5A"/>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indent="-182880" eaLnBrk="1" fontAlgn="auto" hangingPunct="1">
              <a:spcAft>
                <a:spcPts val="0"/>
              </a:spcAft>
              <a:buFont typeface="Arial" pitchFamily="34" charset="0"/>
              <a:buChar char="•"/>
              <a:defRPr/>
            </a:pPr>
            <a:r>
              <a:rPr lang="nl-BE" dirty="0" smtClean="0"/>
              <a:t>een veilige elektronische communicatie van medische en vertrouwelijke gegevens tussen de actoren in de gezondheidszorg mogelijk maken</a:t>
            </a:r>
          </a:p>
          <a:p>
            <a:pPr lvl="1" indent="-182880" eaLnBrk="1" fontAlgn="auto" hangingPunct="1">
              <a:spcAft>
                <a:spcPts val="0"/>
              </a:spcAft>
              <a:buFont typeface="Arial" pitchFamily="34" charset="0"/>
              <a:buChar char="•"/>
              <a:defRPr/>
            </a:pPr>
            <a:r>
              <a:rPr lang="nl-BE" dirty="0" smtClean="0"/>
              <a:t>ontwikkeling en onderhoud van een gezamenlijke databank met de gegevens van de zorgactoren en verzorgingsinstellingen </a:t>
            </a:r>
          </a:p>
          <a:p>
            <a:pPr lvl="1" indent="-182880" eaLnBrk="1" fontAlgn="auto" hangingPunct="1">
              <a:spcAft>
                <a:spcPts val="0"/>
              </a:spcAft>
              <a:buFont typeface="Arial" pitchFamily="34" charset="0"/>
              <a:buChar char="•"/>
              <a:defRPr/>
            </a:pPr>
            <a:r>
              <a:rPr lang="nl-BE" dirty="0" smtClean="0"/>
              <a:t>de zorgactoren in de mogelijkheid stellen om bepaalde gegevens zelf te raadplegen en aan te passen/aan te vullen</a:t>
            </a:r>
          </a:p>
          <a:p>
            <a:pPr marL="731520" lvl="2" indent="-182880" eaLnBrk="1" fontAlgn="auto" hangingPunct="1">
              <a:spcAft>
                <a:spcPts val="0"/>
              </a:spcAft>
              <a:buFont typeface="Arial" pitchFamily="34" charset="0"/>
              <a:buChar char="•"/>
              <a:defRPr/>
            </a:pPr>
            <a:r>
              <a:rPr lang="nl-BE" dirty="0" err="1" smtClean="0"/>
              <a:t>addressbook</a:t>
            </a:r>
            <a:r>
              <a:rPr lang="nl-BE" dirty="0" smtClean="0"/>
              <a:t> (databank </a:t>
            </a:r>
            <a:r>
              <a:rPr lang="nl-BE" dirty="0" err="1" smtClean="0"/>
              <a:t>CoBRHA</a:t>
            </a:r>
            <a:r>
              <a:rPr lang="nl-BE" dirty="0" smtClean="0"/>
              <a:t>)</a:t>
            </a:r>
          </a:p>
          <a:p>
            <a:pPr marL="731520" lvl="2" indent="-182880" eaLnBrk="1" fontAlgn="auto" hangingPunct="1">
              <a:spcAft>
                <a:spcPts val="0"/>
              </a:spcAft>
              <a:buFont typeface="Arial" pitchFamily="34" charset="0"/>
              <a:buChar char="•"/>
              <a:defRPr/>
            </a:pPr>
            <a:r>
              <a:rPr lang="nl-BE" dirty="0" smtClean="0"/>
              <a:t>uniek loket van de zorgverstrekker</a:t>
            </a:r>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Verantwoordelijke organisatie: </a:t>
            </a:r>
            <a:r>
              <a:rPr lang="nl-BE" dirty="0" smtClean="0">
                <a:solidFill>
                  <a:srgbClr val="3E6E5A"/>
                </a:solidFill>
              </a:rPr>
              <a:t>eHealth</a:t>
            </a:r>
            <a:r>
              <a:rPr lang="nl-BE" dirty="0" smtClean="0"/>
              <a:t>-platform en FOD Volksgezondheid</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222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5222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50EEF60-B9D4-4E60-A6C0-47B252A4C09C}" type="slidenum">
              <a:rPr lang="en-US" altLang="en-US" smtClean="0">
                <a:solidFill>
                  <a:srgbClr val="FFFFFF"/>
                </a:solidFill>
              </a:rPr>
              <a:pPr fontAlgn="base">
                <a:spcBef>
                  <a:spcPct val="0"/>
                </a:spcBef>
                <a:spcAft>
                  <a:spcPct val="0"/>
                </a:spcAft>
                <a:defRPr/>
              </a:pPr>
              <a:t>53</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dirty="0" smtClean="0">
                <a:solidFill>
                  <a:schemeClr val="bg1"/>
                </a:solidFill>
              </a:rPr>
              <a:t>13/09/2016</a:t>
            </a:r>
            <a:endParaRPr lang="nl-BE" altLang="en-US" dirty="0">
              <a:solidFill>
                <a:schemeClr val="bg1"/>
              </a:solidFill>
            </a:endParaRPr>
          </a:p>
        </p:txBody>
      </p:sp>
      <p:sp>
        <p:nvSpPr>
          <p:cNvPr id="5325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C8EE5B4-CCEE-469D-9E57-43D83A72C416}" type="slidenum">
              <a:rPr lang="en-US" altLang="en-US" smtClean="0">
                <a:solidFill>
                  <a:srgbClr val="FFFFFF"/>
                </a:solidFill>
              </a:rPr>
              <a:pPr fontAlgn="base">
                <a:spcBef>
                  <a:spcPct val="0"/>
                </a:spcBef>
                <a:spcAft>
                  <a:spcPct val="0"/>
                </a:spcAft>
                <a:defRPr/>
              </a:pPr>
              <a:t>54</a:t>
            </a:fld>
            <a:endParaRPr lang="en-US" altLang="en-US" smtClean="0">
              <a:solidFill>
                <a:srgbClr val="FFFFFF"/>
              </a:solidFill>
            </a:endParaRPr>
          </a:p>
        </p:txBody>
      </p:sp>
      <p:sp>
        <p:nvSpPr>
          <p:cNvPr id="59396" name="Rectangle 3"/>
          <p:cNvSpPr>
            <a:spLocks noChangeArrowheads="1"/>
          </p:cNvSpPr>
          <p:nvPr/>
        </p:nvSpPr>
        <p:spPr bwMode="auto">
          <a:xfrm>
            <a:off x="3905250" y="1052513"/>
            <a:ext cx="1311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sz="1600" b="1">
                <a:solidFill>
                  <a:srgbClr val="3E6E5A"/>
                </a:solidFill>
              </a:rPr>
              <a:t>eHealth</a:t>
            </a:r>
            <a:r>
              <a:rPr lang="en-GB" altLang="en-US" sz="1600" b="1">
                <a:solidFill>
                  <a:srgbClr val="000000"/>
                </a:solidFill>
              </a:rPr>
              <a:t>Box</a:t>
            </a:r>
            <a:endParaRPr lang="en-GB" altLang="en-US" b="1">
              <a:solidFill>
                <a:srgbClr val="000000"/>
              </a:solidFill>
            </a:endParaRP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65" y="1720293"/>
            <a:ext cx="8143125" cy="389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19: Mobile Health (</a:t>
            </a:r>
            <a:r>
              <a:rPr lang="nl-BE" dirty="0" err="1" smtClean="0"/>
              <a:t>mHealth</a:t>
            </a:r>
            <a:r>
              <a:rPr lang="nl-BE" dirty="0" smtClean="0"/>
              <a:t>)</a:t>
            </a:r>
            <a:endParaRPr lang="nl-BE" dirty="0"/>
          </a:p>
        </p:txBody>
      </p:sp>
      <p:sp>
        <p:nvSpPr>
          <p:cNvPr id="59395" name="Rectangle 3"/>
          <p:cNvSpPr>
            <a:spLocks noGrp="1" noChangeArrowheads="1"/>
          </p:cNvSpPr>
          <p:nvPr>
            <p:ph idx="1"/>
          </p:nvPr>
        </p:nvSpPr>
        <p:spPr/>
        <p:txBody>
          <a:bodyPr/>
          <a:lstStyle/>
          <a:p>
            <a:pPr eaLnBrk="1" hangingPunct="1">
              <a:defRPr/>
            </a:pPr>
            <a:r>
              <a:rPr lang="nl-BE" altLang="en-US" dirty="0" smtClean="0"/>
              <a:t>Doelstellingen 2019</a:t>
            </a:r>
          </a:p>
          <a:p>
            <a:pPr marL="457517" lvl="1" indent="-182880" eaLnBrk="1" fontAlgn="auto" hangingPunct="1">
              <a:spcAft>
                <a:spcPts val="0"/>
              </a:spcAft>
              <a:defRPr/>
            </a:pPr>
            <a:r>
              <a:rPr lang="nl-NL" dirty="0" smtClean="0"/>
              <a:t>betere </a:t>
            </a:r>
            <a:r>
              <a:rPr lang="nl-NL" dirty="0"/>
              <a:t>gezondheid en comfort </a:t>
            </a:r>
            <a:r>
              <a:rPr lang="nl-NL" dirty="0" smtClean="0"/>
              <a:t>realiseren </a:t>
            </a:r>
            <a:r>
              <a:rPr lang="nl-NL" dirty="0"/>
              <a:t>in de Belgische gezondheidszorg door het faciliteren van effectieve en efficiënte zorgondersteuning die gebruik maakt van </a:t>
            </a:r>
            <a:r>
              <a:rPr lang="nl-NL" dirty="0" err="1" smtClean="0"/>
              <a:t>mHealth</a:t>
            </a:r>
            <a:r>
              <a:rPr lang="nl-NL" dirty="0" smtClean="0"/>
              <a:t>-toepassingen</a:t>
            </a:r>
          </a:p>
          <a:p>
            <a:pPr marL="457517" lvl="1" indent="-182880" eaLnBrk="1" fontAlgn="auto" hangingPunct="1">
              <a:spcAft>
                <a:spcPts val="0"/>
              </a:spcAft>
              <a:defRPr/>
            </a:pPr>
            <a:r>
              <a:rPr lang="nl-NL" dirty="0"/>
              <a:t>k</a:t>
            </a:r>
            <a:r>
              <a:rPr lang="nl-NL" dirty="0" smtClean="0"/>
              <a:t>ader </a:t>
            </a:r>
            <a:r>
              <a:rPr lang="nl-NL" dirty="0"/>
              <a:t>creëren in de zorgsector om </a:t>
            </a:r>
            <a:r>
              <a:rPr lang="nl-NL" dirty="0" err="1"/>
              <a:t>mHealth</a:t>
            </a:r>
            <a:r>
              <a:rPr lang="nl-NL" dirty="0"/>
              <a:t>-toepassingen juridisch, financieel en organisatorisch te integreren in de bestaande en nieuwe </a:t>
            </a:r>
            <a:r>
              <a:rPr lang="nl-NL" dirty="0" smtClean="0"/>
              <a:t>zorgafspraken</a:t>
            </a:r>
            <a:endParaRPr lang="nl-BE" altLang="en-US" dirty="0" smtClean="0"/>
          </a:p>
          <a:p>
            <a:pPr marL="457517" lvl="1" indent="-182880" eaLnBrk="1" fontAlgn="auto" hangingPunct="1">
              <a:spcAft>
                <a:spcPts val="0"/>
              </a:spcAft>
              <a:defRPr/>
            </a:pPr>
            <a:r>
              <a:rPr lang="nl-BE" dirty="0" smtClean="0"/>
              <a:t>die</a:t>
            </a:r>
            <a:r>
              <a:rPr lang="nl-NL" dirty="0" err="1" smtClean="0"/>
              <a:t>nsten</a:t>
            </a:r>
            <a:r>
              <a:rPr lang="nl-NL" dirty="0" smtClean="0"/>
              <a:t> </a:t>
            </a:r>
            <a:r>
              <a:rPr lang="nl-NL" dirty="0"/>
              <a:t>van het </a:t>
            </a:r>
            <a:r>
              <a:rPr lang="nl-NL" dirty="0">
                <a:solidFill>
                  <a:srgbClr val="3E6E5A"/>
                </a:solidFill>
              </a:rPr>
              <a:t>eHealth</a:t>
            </a:r>
            <a:r>
              <a:rPr lang="nl-NL" dirty="0"/>
              <a:t>-platform mobiel beschikbaar </a:t>
            </a:r>
            <a:r>
              <a:rPr lang="nl-NL" dirty="0" smtClean="0"/>
              <a:t>maken</a:t>
            </a:r>
          </a:p>
          <a:p>
            <a:pPr marL="457517" lvl="1" indent="-182880" eaLnBrk="1" fontAlgn="auto" hangingPunct="1">
              <a:spcAft>
                <a:spcPts val="0"/>
              </a:spcAft>
              <a:defRPr/>
            </a:pPr>
            <a:r>
              <a:rPr lang="nl-NL" dirty="0" smtClean="0"/>
              <a:t>kwaliteit </a:t>
            </a:r>
            <a:r>
              <a:rPr lang="nl-NL" dirty="0"/>
              <a:t>en toegankelijkheid van </a:t>
            </a:r>
            <a:r>
              <a:rPr lang="nl-NL" dirty="0" err="1"/>
              <a:t>mHealth</a:t>
            </a:r>
            <a:r>
              <a:rPr lang="nl-NL" dirty="0"/>
              <a:t> </a:t>
            </a:r>
            <a:r>
              <a:rPr lang="nl-NL" dirty="0" smtClean="0"/>
              <a:t>ondersteunen</a:t>
            </a:r>
            <a:endParaRPr lang="nl-BE" altLang="en-US" dirty="0" smtClean="0"/>
          </a:p>
          <a:p>
            <a:pPr lvl="1" eaLnBrk="1" hangingPunct="1">
              <a:defRPr/>
            </a:pPr>
            <a:r>
              <a:rPr lang="nl-BE" altLang="en-US" dirty="0" smtClean="0"/>
              <a:t>ondersteuning van de zorg die gebruik maakt van m-Health toepassingen</a:t>
            </a:r>
          </a:p>
          <a:p>
            <a:pPr lvl="1" eaLnBrk="1" hangingPunct="1">
              <a:defRPr/>
            </a:pPr>
            <a:endParaRPr lang="nl-BE" altLang="en-US" dirty="0" smtClean="0"/>
          </a:p>
          <a:p>
            <a:pPr lvl="1" eaLnBrk="1" hangingPunct="1">
              <a:defRPr/>
            </a:pPr>
            <a:endParaRPr lang="nl-BE" altLang="en-US" dirty="0" smtClean="0"/>
          </a:p>
          <a:p>
            <a:pPr lvl="1" eaLnBrk="1" hangingPunct="1">
              <a:defRPr/>
            </a:pPr>
            <a:endParaRPr lang="nl-BE" altLang="en-US" dirty="0" smtClean="0"/>
          </a:p>
          <a:p>
            <a:pPr lvl="1" eaLnBrk="1" hangingPunct="1">
              <a:defRPr/>
            </a:pPr>
            <a:endParaRPr lang="nl-BE" altLang="en-US" dirty="0" smtClean="0">
              <a:sym typeface="Arial" pitchFamily="34" charset="0"/>
            </a:endParaRPr>
          </a:p>
          <a:p>
            <a:pPr eaLnBrk="1" hangingPunct="1">
              <a:defRPr/>
            </a:pPr>
            <a:endParaRPr lang="nl-BE" altLang="en-US" dirty="0" smtClean="0"/>
          </a:p>
          <a:p>
            <a:pPr eaLnBrk="1" hangingPunct="1">
              <a:defRPr/>
            </a:pPr>
            <a:endParaRPr lang="nl-BE" altLang="en-US" dirty="0" smtClean="0"/>
          </a:p>
        </p:txBody>
      </p:sp>
      <p:sp>
        <p:nvSpPr>
          <p:cNvPr id="5427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
        <p:nvSpPr>
          <p:cNvPr id="542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2297006-B836-4869-8542-34A46A1511D9}" type="slidenum">
              <a:rPr lang="en-US" altLang="en-US" smtClean="0">
                <a:solidFill>
                  <a:srgbClr val="FFFFFF"/>
                </a:solidFill>
              </a:rPr>
              <a:pPr fontAlgn="base">
                <a:spcBef>
                  <a:spcPct val="0"/>
                </a:spcBef>
                <a:spcAft>
                  <a:spcPct val="0"/>
                </a:spcAft>
                <a:defRPr/>
              </a:pPr>
              <a:t>55</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mHealth</a:t>
            </a:r>
            <a:r>
              <a:rPr lang="fr-BE" altLang="en-US" dirty="0" smtClean="0">
                <a:sym typeface="Arial" charset="0"/>
              </a:rPr>
              <a:t>: </a:t>
            </a:r>
            <a:r>
              <a:rPr lang="fr-BE" altLang="en-US" dirty="0" err="1" smtClean="0">
                <a:sym typeface="Arial" charset="0"/>
              </a:rPr>
              <a:t>soorten</a:t>
            </a:r>
            <a:r>
              <a:rPr lang="fr-BE" altLang="en-US" dirty="0" smtClean="0">
                <a:sym typeface="Arial" charset="0"/>
              </a:rPr>
              <a:t> </a:t>
            </a:r>
            <a:r>
              <a:rPr lang="fr-BE" altLang="en-US" dirty="0" err="1" smtClean="0">
                <a:sym typeface="Arial" charset="0"/>
              </a:rPr>
              <a:t>apps</a:t>
            </a:r>
            <a:r>
              <a:rPr lang="fr-BE" altLang="en-US" dirty="0" smtClean="0">
                <a:sym typeface="Arial" charset="0"/>
              </a:rPr>
              <a:t> en </a:t>
            </a:r>
            <a:r>
              <a:rPr lang="fr-BE" altLang="en-US" dirty="0" err="1" smtClean="0">
                <a:sym typeface="Arial" charset="0"/>
              </a:rPr>
              <a:t>wearables</a:t>
            </a:r>
            <a:endParaRPr lang="fr-BE" altLang="en-US" dirty="0">
              <a:sym typeface="Arial" charset="0"/>
            </a:endParaRPr>
          </a:p>
        </p:txBody>
      </p:sp>
      <p:sp>
        <p:nvSpPr>
          <p:cNvPr id="512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fr-BE" dirty="0" smtClean="0"/>
              <a:t>Apps </a:t>
            </a:r>
            <a:r>
              <a:rPr lang="fr-BE" dirty="0" err="1" smtClean="0"/>
              <a:t>gericht</a:t>
            </a:r>
            <a:r>
              <a:rPr lang="fr-BE" dirty="0" smtClean="0"/>
              <a:t> op </a:t>
            </a:r>
            <a:r>
              <a:rPr lang="fr-BE" dirty="0" err="1" smtClean="0"/>
              <a:t>communicatie</a:t>
            </a:r>
            <a:r>
              <a:rPr lang="fr-BE" dirty="0" smtClean="0"/>
              <a:t>, </a:t>
            </a:r>
            <a:r>
              <a:rPr lang="fr-BE" dirty="0" err="1" smtClean="0"/>
              <a:t>bvb</a:t>
            </a:r>
            <a:endParaRPr lang="fr-BE" dirty="0" smtClean="0"/>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on line en </a:t>
            </a:r>
            <a:r>
              <a:rPr lang="fr-BE" dirty="0" err="1" smtClean="0"/>
              <a:t>rechtstreeks</a:t>
            </a:r>
            <a:r>
              <a:rPr lang="fr-BE" dirty="0" smtClean="0"/>
              <a:t> </a:t>
            </a:r>
            <a:r>
              <a:rPr lang="fr-BE" dirty="0" err="1" smtClean="0"/>
              <a:t>vragen</a:t>
            </a:r>
            <a:r>
              <a:rPr lang="fr-BE" dirty="0" smtClean="0"/>
              <a:t> </a:t>
            </a:r>
            <a:r>
              <a:rPr lang="fr-BE" dirty="0" err="1" smtClean="0"/>
              <a:t>kunnen</a:t>
            </a:r>
            <a:r>
              <a:rPr lang="fr-BE" dirty="0" smtClean="0"/>
              <a:t> </a:t>
            </a:r>
            <a:r>
              <a:rPr lang="fr-BE" dirty="0" err="1" smtClean="0"/>
              <a:t>stellen</a:t>
            </a:r>
            <a:r>
              <a:rPr lang="fr-BE" dirty="0" smtClean="0"/>
              <a:t> </a:t>
            </a:r>
            <a:r>
              <a:rPr lang="fr-BE" dirty="0" err="1" smtClean="0"/>
              <a:t>aan</a:t>
            </a:r>
            <a:r>
              <a:rPr lang="fr-BE" dirty="0" smtClean="0"/>
              <a:t> </a:t>
            </a:r>
            <a:r>
              <a:rPr lang="fr-BE" dirty="0" err="1" smtClean="0"/>
              <a:t>een</a:t>
            </a:r>
            <a:r>
              <a:rPr lang="fr-BE" dirty="0" smtClean="0"/>
              <a:t> </a:t>
            </a:r>
            <a:r>
              <a:rPr lang="fr-BE" dirty="0" err="1" smtClean="0"/>
              <a:t>zorgverstrekker</a:t>
            </a:r>
            <a:r>
              <a:rPr lang="fr-BE" dirty="0" smtClean="0"/>
              <a:t> (</a:t>
            </a:r>
            <a:r>
              <a:rPr lang="fr-BE" dirty="0" err="1" smtClean="0"/>
              <a:t>telecoaching</a:t>
            </a:r>
            <a:r>
              <a:rPr lang="fr-BE" dirty="0" smtClean="0"/>
              <a:t>)</a:t>
            </a:r>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a:t>
            </a:r>
            <a:r>
              <a:rPr lang="fr-BE" dirty="0" err="1" smtClean="0"/>
              <a:t>kunnen</a:t>
            </a:r>
            <a:r>
              <a:rPr lang="fr-BE" dirty="0" smtClean="0"/>
              <a:t> </a:t>
            </a:r>
            <a:r>
              <a:rPr lang="fr-BE" dirty="0" err="1" smtClean="0"/>
              <a:t>antwoorden</a:t>
            </a:r>
            <a:r>
              <a:rPr lang="fr-BE" dirty="0" smtClean="0"/>
              <a:t> op </a:t>
            </a:r>
            <a:r>
              <a:rPr lang="fr-BE" dirty="0" err="1" smtClean="0"/>
              <a:t>vragen</a:t>
            </a:r>
            <a:r>
              <a:rPr lang="fr-BE" dirty="0" smtClean="0"/>
              <a:t> van </a:t>
            </a:r>
            <a:r>
              <a:rPr lang="fr-BE" dirty="0" err="1" smtClean="0"/>
              <a:t>onderzoekers</a:t>
            </a:r>
            <a:endParaRPr lang="fr-BE" dirty="0" smtClean="0"/>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a:t>
            </a:r>
            <a:r>
              <a:rPr lang="fr-BE" dirty="0" err="1" smtClean="0"/>
              <a:t>toegang</a:t>
            </a:r>
            <a:r>
              <a:rPr lang="fr-BE" dirty="0" smtClean="0"/>
              <a:t> </a:t>
            </a:r>
            <a:r>
              <a:rPr lang="fr-BE" dirty="0" err="1" smtClean="0"/>
              <a:t>kunnen</a:t>
            </a:r>
            <a:r>
              <a:rPr lang="fr-BE" dirty="0" smtClean="0"/>
              <a:t> </a:t>
            </a:r>
            <a:r>
              <a:rPr lang="fr-BE" dirty="0" err="1" smtClean="0"/>
              <a:t>hebben</a:t>
            </a:r>
            <a:r>
              <a:rPr lang="fr-BE" dirty="0" smtClean="0"/>
              <a:t> </a:t>
            </a:r>
            <a:r>
              <a:rPr lang="fr-BE" dirty="0" err="1" smtClean="0"/>
              <a:t>tot</a:t>
            </a:r>
            <a:r>
              <a:rPr lang="fr-BE" dirty="0" smtClean="0"/>
              <a:t> hun </a:t>
            </a:r>
            <a:r>
              <a:rPr lang="fr-BE" dirty="0" err="1" smtClean="0"/>
              <a:t>elektronisch</a:t>
            </a:r>
            <a:r>
              <a:rPr lang="fr-BE" dirty="0" smtClean="0"/>
              <a:t> </a:t>
            </a:r>
            <a:r>
              <a:rPr lang="fr-BE" dirty="0" err="1" smtClean="0"/>
              <a:t>patiëntendossier</a:t>
            </a:r>
            <a:endParaRPr lang="fr-BE" dirty="0" smtClean="0"/>
          </a:p>
          <a:p>
            <a:pPr marL="182880" indent="-182880" eaLnBrk="1" fontAlgn="auto" hangingPunct="1">
              <a:spcAft>
                <a:spcPts val="0"/>
              </a:spcAft>
              <a:defRPr/>
            </a:pPr>
            <a:endParaRPr lang="fr-BE" dirty="0" smtClean="0"/>
          </a:p>
          <a:p>
            <a:pPr marL="182880" indent="-182880" eaLnBrk="1" fontAlgn="auto" hangingPunct="1">
              <a:spcAft>
                <a:spcPts val="0"/>
              </a:spcAft>
              <a:defRPr/>
            </a:pPr>
            <a:r>
              <a:rPr lang="fr-BE" dirty="0" smtClean="0"/>
              <a:t>Apps die </a:t>
            </a:r>
            <a:r>
              <a:rPr lang="fr-BE" dirty="0" err="1" smtClean="0"/>
              <a:t>dienst</a:t>
            </a:r>
            <a:r>
              <a:rPr lang="fr-BE" dirty="0" smtClean="0"/>
              <a:t> </a:t>
            </a:r>
            <a:r>
              <a:rPr lang="fr-BE" dirty="0" err="1" smtClean="0"/>
              <a:t>doen</a:t>
            </a:r>
            <a:r>
              <a:rPr lang="fr-BE" dirty="0" smtClean="0"/>
              <a:t> </a:t>
            </a:r>
            <a:r>
              <a:rPr lang="fr-BE" dirty="0" err="1" smtClean="0"/>
              <a:t>als</a:t>
            </a:r>
            <a:r>
              <a:rPr lang="fr-BE" dirty="0" smtClean="0"/>
              <a:t> </a:t>
            </a:r>
            <a:r>
              <a:rPr lang="fr-BE" dirty="0" err="1" smtClean="0"/>
              <a:t>referentiewerk</a:t>
            </a:r>
            <a:r>
              <a:rPr lang="fr-BE" dirty="0" smtClean="0"/>
              <a:t> </a:t>
            </a:r>
            <a:r>
              <a:rPr lang="fr-BE" dirty="0" err="1" smtClean="0"/>
              <a:t>voor</a:t>
            </a:r>
            <a:r>
              <a:rPr lang="fr-BE" dirty="0" smtClean="0"/>
              <a:t> </a:t>
            </a:r>
            <a:r>
              <a:rPr lang="fr-BE" dirty="0" err="1" smtClean="0"/>
              <a:t>gezondheidsinformatie</a:t>
            </a:r>
            <a:r>
              <a:rPr lang="fr-BE" dirty="0" smtClean="0"/>
              <a:t> (</a:t>
            </a:r>
            <a:r>
              <a:rPr lang="fr-BE" dirty="0" err="1" smtClean="0"/>
              <a:t>voor</a:t>
            </a:r>
            <a:r>
              <a:rPr lang="fr-BE" dirty="0" smtClean="0"/>
              <a:t> </a:t>
            </a:r>
            <a:r>
              <a:rPr lang="fr-BE" dirty="0" err="1" smtClean="0"/>
              <a:t>zorgverstrekkers</a:t>
            </a:r>
            <a:r>
              <a:rPr lang="fr-BE" dirty="0" smtClean="0"/>
              <a:t> en/of </a:t>
            </a:r>
            <a:r>
              <a:rPr lang="fr-BE" dirty="0" err="1" smtClean="0"/>
              <a:t>patienten</a:t>
            </a:r>
            <a:r>
              <a:rPr lang="fr-BE" dirty="0" smtClean="0"/>
              <a:t>)</a:t>
            </a:r>
          </a:p>
          <a:p>
            <a:pPr marL="182880" indent="-182880" eaLnBrk="1" fontAlgn="auto" hangingPunct="1">
              <a:spcAft>
                <a:spcPts val="0"/>
              </a:spcAft>
              <a:defRPr/>
            </a:pPr>
            <a:endParaRPr lang="fr-BE" dirty="0" smtClean="0"/>
          </a:p>
          <a:p>
            <a:pPr marL="182880" indent="-182880" eaLnBrk="1" fontAlgn="auto" hangingPunct="1">
              <a:spcAft>
                <a:spcPts val="0"/>
              </a:spcAft>
              <a:defRPr/>
            </a:pPr>
            <a:r>
              <a:rPr lang="fr-BE" dirty="0" err="1" smtClean="0"/>
              <a:t>Trainingsapps</a:t>
            </a:r>
            <a:r>
              <a:rPr lang="fr-BE" dirty="0" smtClean="0"/>
              <a:t>: </a:t>
            </a:r>
            <a:r>
              <a:rPr lang="fr-BE" dirty="0" err="1" smtClean="0"/>
              <a:t>apps</a:t>
            </a:r>
            <a:r>
              <a:rPr lang="fr-BE" dirty="0" smtClean="0"/>
              <a:t> </a:t>
            </a:r>
            <a:r>
              <a:rPr lang="fr-BE" dirty="0" err="1" smtClean="0"/>
              <a:t>gebruikt</a:t>
            </a:r>
            <a:r>
              <a:rPr lang="fr-BE" dirty="0" smtClean="0"/>
              <a:t> </a:t>
            </a:r>
            <a:r>
              <a:rPr lang="fr-BE" dirty="0" err="1" smtClean="0"/>
              <a:t>voor</a:t>
            </a:r>
            <a:r>
              <a:rPr lang="fr-BE" dirty="0" smtClean="0"/>
              <a:t> (permanente) </a:t>
            </a:r>
            <a:r>
              <a:rPr lang="fr-BE" dirty="0" err="1" smtClean="0"/>
              <a:t>vorming</a:t>
            </a:r>
            <a:r>
              <a:rPr lang="fr-BE" dirty="0" smtClean="0"/>
              <a:t> van </a:t>
            </a:r>
            <a:r>
              <a:rPr lang="fr-BE" dirty="0" err="1" smtClean="0"/>
              <a:t>zorgverstrekkers</a:t>
            </a:r>
            <a:r>
              <a:rPr lang="fr-BE" dirty="0" smtClean="0"/>
              <a:t> en/of </a:t>
            </a:r>
            <a:r>
              <a:rPr lang="fr-BE" dirty="0" err="1" smtClean="0"/>
              <a:t>patienten</a:t>
            </a:r>
            <a:endParaRPr lang="fr-BE" dirty="0" smtClean="0"/>
          </a:p>
          <a:p>
            <a:pPr marL="182880" indent="-182880" eaLnBrk="1" fontAlgn="auto" hangingPunct="1">
              <a:spcAft>
                <a:spcPts val="0"/>
              </a:spcAft>
              <a:defRPr/>
            </a:pPr>
            <a:endParaRPr lang="fr-BE" dirty="0" smtClean="0"/>
          </a:p>
        </p:txBody>
      </p:sp>
      <p:sp>
        <p:nvSpPr>
          <p:cNvPr id="5530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
        <p:nvSpPr>
          <p:cNvPr id="5530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4DA39E9-C1AF-441B-9018-EE57EA8097F5}" type="slidenum">
              <a:rPr lang="en-US" altLang="en-US" smtClean="0">
                <a:solidFill>
                  <a:srgbClr val="FFFFFF"/>
                </a:solidFill>
              </a:rPr>
              <a:pPr fontAlgn="base">
                <a:spcBef>
                  <a:spcPct val="0"/>
                </a:spcBef>
                <a:spcAft>
                  <a:spcPct val="0"/>
                </a:spcAft>
                <a:defRPr/>
              </a:pPr>
              <a:t>56</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fr-BE" dirty="0" err="1" smtClean="0"/>
              <a:t>mHealth</a:t>
            </a:r>
            <a:r>
              <a:rPr lang="fr-BE" dirty="0" smtClean="0"/>
              <a:t>: </a:t>
            </a:r>
            <a:r>
              <a:rPr lang="fr-BE" dirty="0" err="1" smtClean="0"/>
              <a:t>soorten</a:t>
            </a:r>
            <a:r>
              <a:rPr lang="fr-BE" dirty="0" smtClean="0"/>
              <a:t> </a:t>
            </a:r>
            <a:r>
              <a:rPr lang="fr-BE" dirty="0" err="1" smtClean="0"/>
              <a:t>apps</a:t>
            </a:r>
            <a:r>
              <a:rPr lang="fr-BE" dirty="0" smtClean="0"/>
              <a:t> en </a:t>
            </a:r>
            <a:r>
              <a:rPr lang="fr-BE" dirty="0" err="1" smtClean="0"/>
              <a:t>wearables</a:t>
            </a:r>
            <a:endParaRPr lang="fr-BE" dirty="0"/>
          </a:p>
        </p:txBody>
      </p:sp>
      <p:sp>
        <p:nvSpPr>
          <p:cNvPr id="62467" name="Tijdelijke aanduiding voor inhoud 2"/>
          <p:cNvSpPr>
            <a:spLocks noGrp="1"/>
          </p:cNvSpPr>
          <p:nvPr>
            <p:ph idx="1"/>
          </p:nvPr>
        </p:nvSpPr>
        <p:spPr/>
        <p:txBody>
          <a:bodyPr/>
          <a:lstStyle/>
          <a:p>
            <a:pPr eaLnBrk="1" hangingPunct="1"/>
            <a:r>
              <a:rPr lang="fr-BE" altLang="en-US" smtClean="0"/>
              <a:t>Monitoringapps en -wearables: apps en wearables die gezondheidsparameters meten, registreren en/of doorsturen</a:t>
            </a:r>
          </a:p>
          <a:p>
            <a:pPr eaLnBrk="1" hangingPunct="1"/>
            <a:endParaRPr lang="fr-BE" altLang="en-US" smtClean="0"/>
          </a:p>
          <a:p>
            <a:pPr eaLnBrk="1" hangingPunct="1"/>
            <a:r>
              <a:rPr lang="fr-BE" altLang="en-US" smtClean="0"/>
              <a:t>Apps en wearables voor zelfmanagement op het vlak van gezondheid</a:t>
            </a:r>
          </a:p>
          <a:p>
            <a:pPr eaLnBrk="1" hangingPunct="1"/>
            <a:endParaRPr lang="fr-BE" altLang="en-US" smtClean="0"/>
          </a:p>
          <a:p>
            <a:pPr eaLnBrk="1" hangingPunct="1"/>
            <a:r>
              <a:rPr lang="fr-BE" altLang="en-US" smtClean="0"/>
              <a:t>Medische hulpmiddelen: apps en wearables gebruikt voor diagnostische of therapeutische doeleinden</a:t>
            </a:r>
          </a:p>
          <a:p>
            <a:pPr marL="273050" lvl="1" indent="0" eaLnBrk="1" hangingPunct="1">
              <a:buFont typeface="Arial" charset="0"/>
              <a:buNone/>
            </a:pPr>
            <a:endParaRPr lang="fr-BE" altLang="en-US" smtClean="0"/>
          </a:p>
        </p:txBody>
      </p:sp>
      <p:sp>
        <p:nvSpPr>
          <p:cNvPr id="56324"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3CEE4B2-3FB7-4FAB-B07D-3700394BB01A}" type="slidenum">
              <a:rPr lang="en-US" altLang="en-US" smtClean="0">
                <a:solidFill>
                  <a:srgbClr val="FFFFFF"/>
                </a:solidFill>
              </a:rPr>
              <a:pPr fontAlgn="base">
                <a:spcBef>
                  <a:spcPct val="0"/>
                </a:spcBef>
                <a:spcAft>
                  <a:spcPct val="0"/>
                </a:spcAft>
                <a:defRPr/>
              </a:pPr>
              <a:t>57</a:t>
            </a:fld>
            <a:endParaRPr lang="fr-BE" altLang="en-US" smtClean="0">
              <a:solidFill>
                <a:srgbClr val="FFFFFF"/>
              </a:solidFill>
            </a:endParaRPr>
          </a:p>
        </p:txBody>
      </p:sp>
      <p:sp>
        <p:nvSpPr>
          <p:cNvPr id="5632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Medisch</a:t>
            </a:r>
            <a:r>
              <a:rPr lang="fr-BE" altLang="en-US" dirty="0" smtClean="0">
                <a:sym typeface="Arial" charset="0"/>
              </a:rPr>
              <a:t> </a:t>
            </a:r>
            <a:r>
              <a:rPr lang="fr-BE" altLang="en-US" dirty="0" err="1" smtClean="0">
                <a:sym typeface="Arial" charset="0"/>
              </a:rPr>
              <a:t>hulpmiddel</a:t>
            </a:r>
            <a:endParaRPr lang="fr-BE" altLang="en-US" dirty="0">
              <a:sym typeface="Arial" charset="0"/>
            </a:endParaRPr>
          </a:p>
        </p:txBody>
      </p:sp>
      <p:sp>
        <p:nvSpPr>
          <p:cNvPr id="63491" name="Rectangle 3"/>
          <p:cNvSpPr>
            <a:spLocks noGrp="1" noChangeArrowheads="1"/>
          </p:cNvSpPr>
          <p:nvPr>
            <p:ph idx="1"/>
          </p:nvPr>
        </p:nvSpPr>
        <p:spPr/>
        <p:txBody>
          <a:bodyPr/>
          <a:lstStyle/>
          <a:p>
            <a:pPr eaLnBrk="1" hangingPunct="1"/>
            <a:r>
              <a:rPr lang="fr-BE" altLang="en-US" dirty="0" err="1" smtClean="0">
                <a:sym typeface="Arial" charset="0"/>
              </a:rPr>
              <a:t>Elk</a:t>
            </a:r>
            <a:r>
              <a:rPr lang="fr-BE" altLang="en-US" dirty="0" smtClean="0">
                <a:sym typeface="Arial" charset="0"/>
              </a:rPr>
              <a:t>(e) instrument, </a:t>
            </a:r>
            <a:r>
              <a:rPr lang="fr-BE" altLang="en-US" dirty="0" err="1" smtClean="0">
                <a:sym typeface="Arial" charset="0"/>
              </a:rPr>
              <a:t>apparaat</a:t>
            </a:r>
            <a:r>
              <a:rPr lang="fr-BE" altLang="en-US" dirty="0" smtClean="0">
                <a:sym typeface="Arial" charset="0"/>
              </a:rPr>
              <a:t>, software, </a:t>
            </a:r>
            <a:r>
              <a:rPr lang="fr-BE" altLang="en-US" dirty="0" err="1" smtClean="0">
                <a:sym typeface="Arial" charset="0"/>
              </a:rPr>
              <a:t>substantie</a:t>
            </a:r>
            <a:r>
              <a:rPr lang="fr-BE" altLang="en-US" dirty="0" smtClean="0">
                <a:sym typeface="Arial" charset="0"/>
              </a:rPr>
              <a:t> of </a:t>
            </a:r>
            <a:r>
              <a:rPr lang="fr-BE" altLang="en-US" dirty="0" err="1" smtClean="0">
                <a:sym typeface="Arial" charset="0"/>
              </a:rPr>
              <a:t>ander</a:t>
            </a:r>
            <a:r>
              <a:rPr lang="fr-BE" altLang="en-US" dirty="0" smtClean="0">
                <a:sym typeface="Arial" charset="0"/>
              </a:rPr>
              <a:t> </a:t>
            </a:r>
            <a:r>
              <a:rPr lang="fr-BE" altLang="en-US" dirty="0" err="1" smtClean="0">
                <a:sym typeface="Arial" charset="0"/>
              </a:rPr>
              <a:t>middel</a:t>
            </a:r>
            <a:endParaRPr lang="fr-BE" altLang="en-US" dirty="0" smtClean="0">
              <a:sym typeface="Arial" charset="0"/>
            </a:endParaRPr>
          </a:p>
          <a:p>
            <a:pPr eaLnBrk="1" hangingPunct="1"/>
            <a:r>
              <a:rPr lang="fr-BE" altLang="en-US" dirty="0">
                <a:sym typeface="Arial" charset="0"/>
              </a:rPr>
              <a:t>M</a:t>
            </a:r>
            <a:r>
              <a:rPr lang="fr-BE" altLang="en-US" dirty="0" smtClean="0">
                <a:sym typeface="Arial" charset="0"/>
              </a:rPr>
              <a:t>et </a:t>
            </a:r>
            <a:r>
              <a:rPr lang="fr-BE" altLang="en-US" dirty="0" err="1" smtClean="0">
                <a:sym typeface="Arial" charset="0"/>
              </a:rPr>
              <a:t>inbegrip</a:t>
            </a:r>
            <a:r>
              <a:rPr lang="fr-BE" altLang="en-US" dirty="0" smtClean="0">
                <a:sym typeface="Arial" charset="0"/>
              </a:rPr>
              <a:t> van </a:t>
            </a:r>
            <a:r>
              <a:rPr lang="fr-BE" altLang="en-US" dirty="0" err="1" smtClean="0">
                <a:sym typeface="Arial" charset="0"/>
              </a:rPr>
              <a:t>elk</a:t>
            </a:r>
            <a:r>
              <a:rPr lang="fr-BE" altLang="en-US" dirty="0" smtClean="0">
                <a:sym typeface="Arial" charset="0"/>
              </a:rPr>
              <a:t> </a:t>
            </a:r>
            <a:r>
              <a:rPr lang="fr-BE" altLang="en-US" dirty="0" err="1" smtClean="0">
                <a:sym typeface="Arial" charset="0"/>
              </a:rPr>
              <a:t>hulpmiddel</a:t>
            </a:r>
            <a:r>
              <a:rPr lang="fr-BE" altLang="en-US" dirty="0" smtClean="0">
                <a:sym typeface="Arial" charset="0"/>
              </a:rPr>
              <a:t> of software </a:t>
            </a:r>
            <a:r>
              <a:rPr lang="fr-BE" altLang="en-US" dirty="0" err="1" smtClean="0">
                <a:sym typeface="Arial" charset="0"/>
              </a:rPr>
              <a:t>nodig</a:t>
            </a:r>
            <a:r>
              <a:rPr lang="fr-BE" altLang="en-US" dirty="0" smtClean="0">
                <a:sym typeface="Arial" charset="0"/>
              </a:rPr>
              <a:t> </a:t>
            </a:r>
            <a:r>
              <a:rPr lang="fr-BE" altLang="en-US" dirty="0" err="1" smtClean="0">
                <a:sym typeface="Arial" charset="0"/>
              </a:rPr>
              <a:t>voor</a:t>
            </a:r>
            <a:r>
              <a:rPr lang="fr-BE" altLang="en-US" dirty="0" smtClean="0">
                <a:sym typeface="Arial" charset="0"/>
              </a:rPr>
              <a:t> </a:t>
            </a:r>
            <a:r>
              <a:rPr lang="fr-BE" altLang="en-US" dirty="0" err="1" smtClean="0">
                <a:sym typeface="Arial" charset="0"/>
              </a:rPr>
              <a:t>zijn</a:t>
            </a:r>
            <a:r>
              <a:rPr lang="fr-BE" altLang="en-US" dirty="0" smtClean="0">
                <a:sym typeface="Arial" charset="0"/>
              </a:rPr>
              <a:t> </a:t>
            </a:r>
            <a:r>
              <a:rPr lang="fr-BE" altLang="en-US" dirty="0" err="1" smtClean="0">
                <a:sym typeface="Arial" charset="0"/>
              </a:rPr>
              <a:t>goede</a:t>
            </a:r>
            <a:r>
              <a:rPr lang="fr-BE" altLang="en-US" dirty="0" smtClean="0">
                <a:sym typeface="Arial" charset="0"/>
              </a:rPr>
              <a:t> </a:t>
            </a:r>
            <a:r>
              <a:rPr lang="fr-BE" altLang="en-US" dirty="0" err="1" smtClean="0">
                <a:sym typeface="Arial" charset="0"/>
              </a:rPr>
              <a:t>werking</a:t>
            </a:r>
            <a:endParaRPr lang="fr-BE" altLang="en-US" dirty="0" smtClean="0">
              <a:sym typeface="Arial" charset="0"/>
            </a:endParaRPr>
          </a:p>
          <a:p>
            <a:pPr eaLnBrk="1" hangingPunct="1"/>
            <a:r>
              <a:rPr lang="fr-BE" altLang="en-US" dirty="0">
                <a:sym typeface="Arial" charset="0"/>
              </a:rPr>
              <a:t>D</a:t>
            </a:r>
            <a:r>
              <a:rPr lang="fr-BE" altLang="en-US" dirty="0" smtClean="0">
                <a:sym typeface="Arial" charset="0"/>
              </a:rPr>
              <a:t>at, </a:t>
            </a:r>
            <a:r>
              <a:rPr lang="fr-BE" altLang="en-US" dirty="0" err="1" smtClean="0">
                <a:sym typeface="Arial" charset="0"/>
              </a:rPr>
              <a:t>afzonderlijk</a:t>
            </a:r>
            <a:r>
              <a:rPr lang="fr-BE" altLang="en-US" dirty="0" smtClean="0">
                <a:sym typeface="Arial" charset="0"/>
              </a:rPr>
              <a:t> of in </a:t>
            </a:r>
            <a:r>
              <a:rPr lang="fr-BE" altLang="en-US" dirty="0" err="1" smtClean="0">
                <a:sym typeface="Arial" charset="0"/>
              </a:rPr>
              <a:t>combinatie</a:t>
            </a:r>
            <a:r>
              <a:rPr lang="fr-BE" altLang="en-US" dirty="0" smtClean="0">
                <a:sym typeface="Arial" charset="0"/>
              </a:rPr>
              <a:t> met </a:t>
            </a:r>
            <a:r>
              <a:rPr lang="fr-BE" altLang="en-US" dirty="0" err="1" smtClean="0">
                <a:sym typeface="Arial" charset="0"/>
              </a:rPr>
              <a:t>andere</a:t>
            </a:r>
            <a:r>
              <a:rPr lang="fr-BE" altLang="en-US" dirty="0" smtClean="0">
                <a:sym typeface="Arial" charset="0"/>
              </a:rPr>
              <a:t> </a:t>
            </a:r>
            <a:r>
              <a:rPr lang="fr-BE" altLang="en-US" dirty="0" err="1" smtClean="0">
                <a:sym typeface="Arial" charset="0"/>
              </a:rPr>
              <a:t>middelen</a:t>
            </a:r>
            <a:r>
              <a:rPr lang="fr-BE" altLang="en-US" dirty="0" smtClean="0">
                <a:sym typeface="Arial" charset="0"/>
              </a:rPr>
              <a:t>,</a:t>
            </a:r>
          </a:p>
          <a:p>
            <a:pPr eaLnBrk="1" hangingPunct="1"/>
            <a:r>
              <a:rPr lang="fr-BE" altLang="en-US" dirty="0" err="1">
                <a:sym typeface="Arial" charset="0"/>
              </a:rPr>
              <a:t>D</a:t>
            </a:r>
            <a:r>
              <a:rPr lang="fr-BE" altLang="en-US" dirty="0" err="1" smtClean="0">
                <a:sym typeface="Arial" charset="0"/>
              </a:rPr>
              <a:t>oor</a:t>
            </a:r>
            <a:r>
              <a:rPr lang="fr-BE" altLang="en-US" dirty="0" smtClean="0">
                <a:sym typeface="Arial" charset="0"/>
              </a:rPr>
              <a:t> de </a:t>
            </a:r>
            <a:r>
              <a:rPr lang="fr-BE" altLang="en-US" dirty="0" err="1" smtClean="0">
                <a:sym typeface="Arial" charset="0"/>
              </a:rPr>
              <a:t>fabrikant</a:t>
            </a:r>
            <a:r>
              <a:rPr lang="fr-BE" altLang="en-US" dirty="0" smtClean="0">
                <a:sym typeface="Arial" charset="0"/>
              </a:rPr>
              <a:t> </a:t>
            </a:r>
            <a:r>
              <a:rPr lang="fr-BE" altLang="en-US" dirty="0" err="1" smtClean="0">
                <a:sym typeface="Arial" charset="0"/>
              </a:rPr>
              <a:t>uitdrukkelijk</a:t>
            </a:r>
            <a:r>
              <a:rPr lang="fr-BE" altLang="en-US" dirty="0" smtClean="0">
                <a:sym typeface="Arial" charset="0"/>
              </a:rPr>
              <a:t> </a:t>
            </a:r>
            <a:r>
              <a:rPr lang="fr-BE" altLang="en-US" dirty="0" err="1" smtClean="0">
                <a:sym typeface="Arial" charset="0"/>
              </a:rPr>
              <a:t>is</a:t>
            </a:r>
            <a:r>
              <a:rPr lang="fr-BE" altLang="en-US" dirty="0" smtClean="0">
                <a:sym typeface="Arial" charset="0"/>
              </a:rPr>
              <a:t> </a:t>
            </a:r>
            <a:r>
              <a:rPr lang="fr-BE" altLang="en-US" dirty="0" err="1" smtClean="0">
                <a:sym typeface="Arial" charset="0"/>
              </a:rPr>
              <a:t>bestemd</a:t>
            </a:r>
            <a:r>
              <a:rPr lang="fr-BE" altLang="en-US" dirty="0" smtClean="0">
                <a:sym typeface="Arial" charset="0"/>
              </a:rPr>
              <a:t> om </a:t>
            </a:r>
            <a:r>
              <a:rPr lang="fr-BE" altLang="en-US" dirty="0" err="1" smtClean="0">
                <a:sym typeface="Arial" charset="0"/>
              </a:rPr>
              <a:t>gebruikt</a:t>
            </a:r>
            <a:r>
              <a:rPr lang="fr-BE" altLang="en-US" dirty="0" smtClean="0">
                <a:sym typeface="Arial" charset="0"/>
              </a:rPr>
              <a:t> te </a:t>
            </a:r>
            <a:r>
              <a:rPr lang="fr-BE" altLang="en-US" dirty="0" err="1" smtClean="0">
                <a:sym typeface="Arial" charset="0"/>
              </a:rPr>
              <a:t>worden</a:t>
            </a:r>
            <a:r>
              <a:rPr lang="fr-BE" altLang="en-US" dirty="0" smtClean="0">
                <a:sym typeface="Arial" charset="0"/>
              </a:rPr>
              <a:t> </a:t>
            </a:r>
            <a:r>
              <a:rPr lang="fr-BE" altLang="en-US" dirty="0" err="1" smtClean="0">
                <a:sym typeface="Arial" charset="0"/>
              </a:rPr>
              <a:t>voor</a:t>
            </a:r>
            <a:r>
              <a:rPr lang="fr-BE" altLang="en-US" dirty="0" smtClean="0">
                <a:sym typeface="Arial" charset="0"/>
              </a:rPr>
              <a:t>  </a:t>
            </a:r>
            <a:r>
              <a:rPr lang="fr-BE" altLang="en-US" dirty="0" err="1" smtClean="0">
                <a:sym typeface="Arial" charset="0"/>
              </a:rPr>
              <a:t>therapeutische</a:t>
            </a:r>
            <a:r>
              <a:rPr lang="fr-BE" altLang="en-US" dirty="0" smtClean="0">
                <a:sym typeface="Arial" charset="0"/>
              </a:rPr>
              <a:t> of </a:t>
            </a:r>
            <a:r>
              <a:rPr lang="fr-BE" altLang="en-US" dirty="0" err="1" smtClean="0">
                <a:sym typeface="Arial" charset="0"/>
              </a:rPr>
              <a:t>diagnostische</a:t>
            </a:r>
            <a:r>
              <a:rPr lang="fr-BE" altLang="en-US" dirty="0" smtClean="0">
                <a:sym typeface="Arial" charset="0"/>
              </a:rPr>
              <a:t> </a:t>
            </a:r>
            <a:r>
              <a:rPr lang="fr-BE" altLang="en-US" dirty="0" err="1" smtClean="0">
                <a:sym typeface="Arial" charset="0"/>
              </a:rPr>
              <a:t>doeleinden</a:t>
            </a:r>
            <a:endParaRPr lang="fr-BE" altLang="en-US" dirty="0" smtClean="0">
              <a:sym typeface="Arial" charset="0"/>
            </a:endParaRPr>
          </a:p>
          <a:p>
            <a:pPr lvl="1" eaLnBrk="1" hangingPunct="1"/>
            <a:r>
              <a:rPr lang="fr-BE" altLang="en-US" dirty="0" err="1" smtClean="0">
                <a:sym typeface="Arial" charset="0"/>
              </a:rPr>
              <a:t>informeren</a:t>
            </a:r>
            <a:endParaRPr lang="fr-BE" altLang="en-US" dirty="0" smtClean="0">
              <a:sym typeface="Arial" charset="0"/>
            </a:endParaRPr>
          </a:p>
          <a:p>
            <a:pPr lvl="1" eaLnBrk="1" hangingPunct="1"/>
            <a:r>
              <a:rPr lang="fr-BE" altLang="en-US" dirty="0" err="1" smtClean="0">
                <a:sym typeface="Arial" charset="0"/>
              </a:rPr>
              <a:t>diagnosticeren</a:t>
            </a:r>
            <a:endParaRPr lang="fr-BE" altLang="en-US" dirty="0" smtClean="0">
              <a:sym typeface="Arial" charset="0"/>
            </a:endParaRPr>
          </a:p>
          <a:p>
            <a:pPr lvl="1" eaLnBrk="1" hangingPunct="1"/>
            <a:r>
              <a:rPr lang="fr-BE" altLang="en-US" dirty="0" err="1" smtClean="0">
                <a:sym typeface="Arial" charset="0"/>
              </a:rPr>
              <a:t>een</a:t>
            </a:r>
            <a:r>
              <a:rPr lang="fr-BE" altLang="en-US" dirty="0" smtClean="0">
                <a:sym typeface="Arial" charset="0"/>
              </a:rPr>
              <a:t> diagnose of </a:t>
            </a:r>
            <a:r>
              <a:rPr lang="fr-BE" altLang="en-US" dirty="0" err="1" smtClean="0">
                <a:sym typeface="Arial" charset="0"/>
              </a:rPr>
              <a:t>klinische</a:t>
            </a:r>
            <a:r>
              <a:rPr lang="fr-BE" altLang="en-US" dirty="0" smtClean="0">
                <a:sym typeface="Arial" charset="0"/>
              </a:rPr>
              <a:t> </a:t>
            </a:r>
            <a:r>
              <a:rPr lang="fr-BE" altLang="en-US" dirty="0" err="1" smtClean="0">
                <a:sym typeface="Arial" charset="0"/>
              </a:rPr>
              <a:t>beslissing</a:t>
            </a:r>
            <a:r>
              <a:rPr lang="fr-BE" altLang="en-US" dirty="0" smtClean="0">
                <a:sym typeface="Arial" charset="0"/>
              </a:rPr>
              <a:t> </a:t>
            </a:r>
            <a:r>
              <a:rPr lang="fr-BE" altLang="en-US" dirty="0" err="1" smtClean="0">
                <a:sym typeface="Arial" charset="0"/>
              </a:rPr>
              <a:t>ondersteunen</a:t>
            </a:r>
            <a:endParaRPr lang="fr-BE" altLang="en-US" dirty="0" smtClean="0">
              <a:sym typeface="Arial" charset="0"/>
            </a:endParaRPr>
          </a:p>
          <a:p>
            <a:pPr lvl="1" eaLnBrk="1" hangingPunct="1"/>
            <a:r>
              <a:rPr lang="fr-BE" altLang="en-US" dirty="0" err="1" smtClean="0">
                <a:sym typeface="Arial" charset="0"/>
              </a:rPr>
              <a:t>berekeningen</a:t>
            </a:r>
            <a:r>
              <a:rPr lang="fr-BE" altLang="en-US" dirty="0" smtClean="0">
                <a:sym typeface="Arial" charset="0"/>
              </a:rPr>
              <a:t> </a:t>
            </a:r>
            <a:r>
              <a:rPr lang="fr-BE" altLang="en-US" dirty="0" err="1" smtClean="0">
                <a:sym typeface="Arial" charset="0"/>
              </a:rPr>
              <a:t>uitvoeren</a:t>
            </a:r>
            <a:r>
              <a:rPr lang="fr-BE" altLang="en-US" dirty="0" smtClean="0">
                <a:sym typeface="Arial" charset="0"/>
              </a:rPr>
              <a:t> om </a:t>
            </a:r>
            <a:r>
              <a:rPr lang="fr-BE" altLang="en-US" dirty="0" err="1" smtClean="0">
                <a:sym typeface="Arial" charset="0"/>
              </a:rPr>
              <a:t>een</a:t>
            </a:r>
            <a:r>
              <a:rPr lang="fr-BE" altLang="en-US" dirty="0" smtClean="0">
                <a:sym typeface="Arial" charset="0"/>
              </a:rPr>
              <a:t> diagnose of </a:t>
            </a:r>
            <a:r>
              <a:rPr lang="fr-BE" altLang="en-US" dirty="0" err="1" smtClean="0">
                <a:sym typeface="Arial" charset="0"/>
              </a:rPr>
              <a:t>behandeling</a:t>
            </a:r>
            <a:r>
              <a:rPr lang="fr-BE" altLang="en-US" dirty="0" smtClean="0">
                <a:sym typeface="Arial" charset="0"/>
              </a:rPr>
              <a:t> te </a:t>
            </a:r>
            <a:r>
              <a:rPr lang="fr-BE" altLang="en-US" dirty="0" err="1" smtClean="0">
                <a:sym typeface="Arial" charset="0"/>
              </a:rPr>
              <a:t>bepalen</a:t>
            </a:r>
            <a:endParaRPr lang="fr-BE" altLang="en-US" dirty="0" smtClean="0">
              <a:sym typeface="Arial" charset="0"/>
            </a:endParaRPr>
          </a:p>
        </p:txBody>
      </p:sp>
      <p:sp>
        <p:nvSpPr>
          <p:cNvPr id="57348"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C8A6B8D-F82A-4345-8562-5B3168D91757}" type="slidenum">
              <a:rPr lang="en-US" altLang="en-US" smtClean="0">
                <a:solidFill>
                  <a:srgbClr val="FFFFFF"/>
                </a:solidFill>
              </a:rPr>
              <a:pPr fontAlgn="base">
                <a:spcBef>
                  <a:spcPct val="0"/>
                </a:spcBef>
                <a:spcAft>
                  <a:spcPct val="0"/>
                </a:spcAft>
                <a:defRPr/>
              </a:pPr>
              <a:t>58</a:t>
            </a:fld>
            <a:endParaRPr lang="fr-BE" altLang="en-US" smtClean="0">
              <a:solidFill>
                <a:srgbClr val="FFFFFF"/>
              </a:solidFill>
            </a:endParaRPr>
          </a:p>
        </p:txBody>
      </p:sp>
      <p:sp>
        <p:nvSpPr>
          <p:cNvPr id="5734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9A2821B-EA7E-4B1A-B715-708CDB3FFE4B}" type="slidenum">
              <a:rPr lang="en-US" altLang="en-US" smtClean="0">
                <a:solidFill>
                  <a:srgbClr val="FFFFFF"/>
                </a:solidFill>
              </a:rPr>
              <a:pPr fontAlgn="base">
                <a:spcBef>
                  <a:spcPct val="0"/>
                </a:spcBef>
                <a:spcAft>
                  <a:spcPct val="0"/>
                </a:spcAft>
                <a:defRPr/>
              </a:pPr>
              <a:t>59</a:t>
            </a:fld>
            <a:endParaRPr lang="en-US" altLang="en-US" smtClean="0">
              <a:solidFill>
                <a:srgbClr val="FFFFFF"/>
              </a:solidFill>
            </a:endParaRPr>
          </a:p>
        </p:txBody>
      </p:sp>
      <p:graphicFrame>
        <p:nvGraphicFramePr>
          <p:cNvPr id="64515" name="Object 13"/>
          <p:cNvGraphicFramePr>
            <a:graphicFrameLocks noChangeAspect="1"/>
          </p:cNvGraphicFramePr>
          <p:nvPr/>
        </p:nvGraphicFramePr>
        <p:xfrm>
          <a:off x="2197100" y="454025"/>
          <a:ext cx="4319588" cy="6323013"/>
        </p:xfrm>
        <a:graphic>
          <a:graphicData uri="http://schemas.openxmlformats.org/presentationml/2006/ole">
            <mc:AlternateContent xmlns:mc="http://schemas.openxmlformats.org/markup-compatibility/2006">
              <mc:Choice xmlns:v="urn:schemas-microsoft-com:vml" Requires="v">
                <p:oleObj spid="_x0000_s64526" name="Acrobat Document" r:id="rId4" imgW="5834880" imgH="8528400" progId="AcroExch.Document.DC">
                  <p:embed/>
                </p:oleObj>
              </mc:Choice>
              <mc:Fallback>
                <p:oleObj name="Acrobat Document" r:id="rId4" imgW="5834880" imgH="8528400" progId="AcroExch.Document.DC">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100" y="454025"/>
                        <a:ext cx="4319588" cy="63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6" name="TextBox 14"/>
          <p:cNvSpPr txBox="1">
            <a:spLocks noChangeArrowheads="1"/>
          </p:cNvSpPr>
          <p:nvPr/>
        </p:nvSpPr>
        <p:spPr bwMode="auto">
          <a:xfrm>
            <a:off x="6757988" y="5995988"/>
            <a:ext cx="23542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altLang="en-US" sz="1400"/>
              <a:t>Bron:</a:t>
            </a:r>
          </a:p>
          <a:p>
            <a:r>
              <a:rPr lang="fr-BE" altLang="en-US" sz="1400">
                <a:hlinkClick r:id="rId6"/>
              </a:rPr>
              <a:t>https://www.nictiz.nl</a:t>
            </a:r>
            <a:endParaRPr lang="fr-BE" altLang="en-US" sz="1400"/>
          </a:p>
          <a:p>
            <a:r>
              <a:rPr lang="nl-BE" altLang="en-US" sz="1400"/>
              <a:t>Whitepaper medische apps</a:t>
            </a:r>
            <a:endParaRPr lang="fr-BE" altLang="en-US" sz="1400"/>
          </a:p>
        </p:txBody>
      </p:sp>
      <p:sp>
        <p:nvSpPr>
          <p:cNvPr id="5837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1026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703388"/>
            <a:ext cx="2016125" cy="752475"/>
            <a:chOff x="2528844" y="2139533"/>
            <a:chExt cx="2016224" cy="752011"/>
          </a:xfrm>
        </p:grpSpPr>
        <p:sp>
          <p:nvSpPr>
            <p:cNvPr id="4" name="TextBox 3"/>
            <p:cNvSpPr txBox="1"/>
            <p:nvPr/>
          </p:nvSpPr>
          <p:spPr>
            <a:xfrm>
              <a:off x="2528844" y="2139533"/>
              <a:ext cx="2016224" cy="515619"/>
            </a:xfrm>
            <a:prstGeom prst="rect">
              <a:avLst/>
            </a:prstGeom>
          </p:spPr>
          <p:txBody>
            <a:bodyPr/>
            <a:lstStyle/>
            <a:p>
              <a:pPr algn="ctr" fontAlgn="auto">
                <a:spcBef>
                  <a:spcPts val="0"/>
                </a:spcBef>
                <a:spcAft>
                  <a:spcPts val="0"/>
                </a:spcAft>
                <a:defRPr/>
              </a:pPr>
              <a:r>
                <a:rPr lang="nl-BE" sz="1600" dirty="0">
                  <a:solidFill>
                    <a:schemeClr val="tx1">
                      <a:lumMod val="95000"/>
                      <a:lumOff val="5000"/>
                    </a:schemeClr>
                  </a:solidFill>
                  <a:latin typeface="+mn-lt"/>
                  <a:cs typeface="+mn-cs"/>
                </a:rPr>
                <a:t>De patiënt raadpleegt zijn arts</a:t>
              </a:r>
            </a:p>
            <a:p>
              <a:pPr algn="ctr" fontAlgn="auto">
                <a:spcBef>
                  <a:spcPts val="0"/>
                </a:spcBef>
                <a:spcAft>
                  <a:spcPts val="0"/>
                </a:spcAft>
                <a:defRPr/>
              </a:pPr>
              <a:endParaRPr lang="nl-BE" sz="1100" dirty="0">
                <a:solidFill>
                  <a:schemeClr val="tx1">
                    <a:lumMod val="95000"/>
                    <a:lumOff val="5000"/>
                  </a:schemeClr>
                </a:solidFill>
                <a:latin typeface="+mn-lt"/>
                <a:cs typeface="+mn-cs"/>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5757" y="1600993"/>
            <a:ext cx="609600" cy="3351213"/>
          </a:xfrm>
          <a:prstGeom prst="rect">
            <a:avLst/>
          </a:prstGeom>
        </p:spPr>
        <p:txBody>
          <a:bodyPr vert="vert"/>
          <a:lstStyle/>
          <a:p>
            <a:pPr algn="ctr" fontAlgn="auto">
              <a:spcBef>
                <a:spcPts val="0"/>
              </a:spcBef>
              <a:spcAft>
                <a:spcPts val="0"/>
              </a:spcAft>
              <a:defRPr/>
            </a:pPr>
            <a:r>
              <a:rPr lang="nl-BE" b="1" dirty="0">
                <a:solidFill>
                  <a:srgbClr val="C00000"/>
                </a:solidFill>
                <a:latin typeface="+mn-lt"/>
                <a:cs typeface="+mn-cs"/>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9"/>
            <p:cNvSpPr txBox="1"/>
            <p:nvPr/>
          </p:nvSpPr>
          <p:spPr>
            <a:xfrm>
              <a:off x="1380654" y="5650568"/>
              <a:ext cx="4435574" cy="489523"/>
            </a:xfrm>
            <a:prstGeom prst="rect">
              <a:avLst/>
            </a:prstGeom>
          </p:spPr>
          <p:txBody>
            <a:bodyPr>
              <a:normAutofit fontScale="70000" lnSpcReduction="20000"/>
            </a:bodyPr>
            <a:lstStyle/>
            <a:p>
              <a:pPr fontAlgn="auto">
                <a:spcBef>
                  <a:spcPts val="0"/>
                </a:spcBef>
                <a:spcAft>
                  <a:spcPts val="0"/>
                </a:spcAft>
                <a:defRPr/>
              </a:pPr>
              <a:r>
                <a:rPr lang="nl-BE" dirty="0">
                  <a:solidFill>
                    <a:schemeClr val="tx1">
                      <a:lumMod val="95000"/>
                      <a:lumOff val="5000"/>
                    </a:schemeClr>
                  </a:solidFill>
                  <a:latin typeface="+mn-lt"/>
                  <a:cs typeface="+mn-cs"/>
                </a:rPr>
                <a:t>Mogelijkheid om de therapeutische relaties en de geïnformeerde toestemming van de patiënt te registreren </a:t>
              </a:r>
            </a:p>
          </p:txBody>
        </p:sp>
        <p:pic>
          <p:nvPicPr>
            <p:cNvPr id="10260"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 </a:t>
            </a:r>
            <a:endParaRPr lang="nl-BE" dirty="0"/>
          </a:p>
        </p:txBody>
      </p:sp>
      <p:sp>
        <p:nvSpPr>
          <p:cNvPr id="923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9233"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463EEC9-09E8-447B-A46C-83C8B39B8BF1}" type="slidenum">
              <a:rPr lang="en-US" altLang="en-US" smtClean="0">
                <a:solidFill>
                  <a:srgbClr val="FFFFFF"/>
                </a:solidFill>
              </a:rPr>
              <a:pPr fontAlgn="base">
                <a:spcBef>
                  <a:spcPct val="0"/>
                </a:spcBef>
                <a:spcAft>
                  <a:spcPct val="0"/>
                </a:spcAft>
                <a:defRPr/>
              </a:pPr>
              <a:t>6</a:t>
            </a:fld>
            <a:endParaRPr lang="nl-BE" altLang="en-US" smtClean="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dirty="0" err="1" smtClean="0"/>
              <a:t>mHealth</a:t>
            </a:r>
            <a:r>
              <a:rPr lang="fr-BE" dirty="0" smtClean="0"/>
              <a:t> – </a:t>
            </a:r>
            <a:r>
              <a:rPr lang="fr-BE" dirty="0" err="1" smtClean="0"/>
              <a:t>Maatschappelijk</a:t>
            </a:r>
            <a:r>
              <a:rPr lang="fr-BE" dirty="0" smtClean="0"/>
              <a:t> </a:t>
            </a:r>
            <a:r>
              <a:rPr lang="fr-BE" dirty="0" err="1" smtClean="0"/>
              <a:t>nut</a:t>
            </a:r>
            <a:endParaRPr lang="fr-BE" altLang="en-US" dirty="0">
              <a:sym typeface="Arial" charset="0"/>
            </a:endParaRPr>
          </a:p>
        </p:txBody>
      </p:sp>
      <p:sp>
        <p:nvSpPr>
          <p:cNvPr id="6246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F63D596-0D52-4E98-9114-CEE37ABFF66C}" type="slidenum">
              <a:rPr lang="en-US" altLang="en-US" smtClean="0">
                <a:solidFill>
                  <a:srgbClr val="FFFFFF"/>
                </a:solidFill>
              </a:rPr>
              <a:pPr fontAlgn="base">
                <a:spcBef>
                  <a:spcPct val="0"/>
                </a:spcBef>
                <a:spcAft>
                  <a:spcPct val="0"/>
                </a:spcAft>
                <a:defRPr/>
              </a:pPr>
              <a:t>60</a:t>
            </a:fld>
            <a:endParaRPr lang="fr-BE" altLang="en-US" smtClean="0">
              <a:solidFill>
                <a:srgbClr val="FFFFFF"/>
              </a:solidFill>
            </a:endParaRPr>
          </a:p>
        </p:txBody>
      </p:sp>
      <p:sp>
        <p:nvSpPr>
          <p:cNvPr id="65540" name="Content Placeholder 3"/>
          <p:cNvSpPr>
            <a:spLocks noGrp="1"/>
          </p:cNvSpPr>
          <p:nvPr>
            <p:ph idx="1"/>
          </p:nvPr>
        </p:nvSpPr>
        <p:spPr/>
        <p:txBody>
          <a:bodyPr/>
          <a:lstStyle/>
          <a:p>
            <a:pPr eaLnBrk="1" hangingPunct="1"/>
            <a:r>
              <a:rPr lang="fr-BE" altLang="en-US" smtClean="0"/>
              <a:t>Verbetering van de kwaliteit van de zorg door de klemtoon te leggen op preventie</a:t>
            </a:r>
          </a:p>
          <a:p>
            <a:pPr eaLnBrk="1" hangingPunct="1"/>
            <a:endParaRPr lang="fr-BE" altLang="en-US" smtClean="0"/>
          </a:p>
          <a:p>
            <a:pPr eaLnBrk="1" hangingPunct="1"/>
            <a:r>
              <a:rPr lang="fr-BE" altLang="en-US" smtClean="0"/>
              <a:t>Ondersteuning van de zorg op elk plaats en tijdstip, zowel voor de zorgverstrekker als voor de patiënt</a:t>
            </a:r>
          </a:p>
          <a:p>
            <a:pPr eaLnBrk="1" hangingPunct="1"/>
            <a:endParaRPr lang="fr-BE" altLang="en-US" smtClean="0"/>
          </a:p>
          <a:p>
            <a:pPr eaLnBrk="1" hangingPunct="1"/>
            <a:r>
              <a:rPr lang="fr-BE" altLang="en-US" smtClean="0"/>
              <a:t>Verhoging van de autonomie van de patiënt</a:t>
            </a:r>
          </a:p>
          <a:p>
            <a:pPr eaLnBrk="1" hangingPunct="1"/>
            <a:endParaRPr lang="fr-BE" altLang="en-US" smtClean="0"/>
          </a:p>
          <a:p>
            <a:pPr eaLnBrk="1" hangingPunct="1"/>
            <a:r>
              <a:rPr lang="fr-BE" altLang="en-US" smtClean="0"/>
              <a:t>Bevordering van  technologische innovatie en ondernemerschap</a:t>
            </a:r>
          </a:p>
          <a:p>
            <a:pPr eaLnBrk="1" hangingPunct="1"/>
            <a:endParaRPr lang="fr-BE" altLang="en-US" smtClean="0"/>
          </a:p>
          <a:p>
            <a:pPr eaLnBrk="1" hangingPunct="1"/>
            <a:endParaRPr lang="fr-BE" altLang="en-US" smtClean="0"/>
          </a:p>
        </p:txBody>
      </p:sp>
      <p:sp>
        <p:nvSpPr>
          <p:cNvPr id="6246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smtClean="0">
                <a:sym typeface="Arial" charset="0"/>
              </a:rPr>
              <a:t>Apps en </a:t>
            </a:r>
            <a:r>
              <a:rPr lang="fr-BE" altLang="en-US" dirty="0" err="1" smtClean="0">
                <a:sym typeface="Arial" charset="0"/>
              </a:rPr>
              <a:t>gegevens</a:t>
            </a:r>
            <a:endParaRPr lang="fr-BE" altLang="en-US" dirty="0">
              <a:sym typeface="Arial" charset="0"/>
            </a:endParaRPr>
          </a:p>
        </p:txBody>
      </p:sp>
      <p:sp>
        <p:nvSpPr>
          <p:cNvPr id="6349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B71421-68B5-4D67-8D31-47AED446F13B}" type="slidenum">
              <a:rPr lang="en-US" altLang="en-US" smtClean="0">
                <a:solidFill>
                  <a:srgbClr val="FFFFFF"/>
                </a:solidFill>
              </a:rPr>
              <a:pPr fontAlgn="base">
                <a:spcBef>
                  <a:spcPct val="0"/>
                </a:spcBef>
                <a:spcAft>
                  <a:spcPct val="0"/>
                </a:spcAft>
                <a:defRPr/>
              </a:pPr>
              <a:t>61</a:t>
            </a:fld>
            <a:endParaRPr lang="fr-BE" altLang="en-US" smtClean="0">
              <a:solidFill>
                <a:srgbClr val="FFFFFF"/>
              </a:solidFill>
            </a:endParaRPr>
          </a:p>
        </p:txBody>
      </p:sp>
      <p:sp>
        <p:nvSpPr>
          <p:cNvPr id="66564" name="Content Placeholder 3"/>
          <p:cNvSpPr>
            <a:spLocks noGrp="1"/>
          </p:cNvSpPr>
          <p:nvPr>
            <p:ph idx="1"/>
          </p:nvPr>
        </p:nvSpPr>
        <p:spPr/>
        <p:txBody>
          <a:bodyPr/>
          <a:lstStyle/>
          <a:p>
            <a:pPr eaLnBrk="1" hangingPunct="1"/>
            <a:r>
              <a:rPr lang="fr-BE" altLang="en-US" smtClean="0"/>
              <a:t>De gegevens worden  </a:t>
            </a:r>
          </a:p>
          <a:p>
            <a:pPr lvl="1" eaLnBrk="1" hangingPunct="1"/>
            <a:r>
              <a:rPr lang="fr-BE" altLang="en-US" smtClean="0"/>
              <a:t>hetzij lokaal opgeslagen en verwerkt in het mobiel apparaat</a:t>
            </a:r>
          </a:p>
          <a:p>
            <a:pPr lvl="1" eaLnBrk="1" hangingPunct="1"/>
            <a:r>
              <a:rPr lang="fr-BE" altLang="en-US" smtClean="0"/>
              <a:t>hetzij door het mobiel apparaat doorgestuurd naar een centraal platform beheerd door instantie die instaat voor de aggregatie, verwerking en uitwisseling van de gegevens </a:t>
            </a:r>
          </a:p>
          <a:p>
            <a:pPr eaLnBrk="1" hangingPunct="1"/>
            <a:endParaRPr lang="fr-BE" altLang="en-US" smtClean="0"/>
          </a:p>
          <a:p>
            <a:pPr eaLnBrk="1" hangingPunct="1"/>
            <a:r>
              <a:rPr lang="fr-BE" altLang="en-US" smtClean="0"/>
              <a:t>Nood aan duidelijkheid over de doeleinden van de verwerking van de gegevens: de apps en platformen worden vaak ontwikkeld of beheerd door de farmaceutische industrie zelf of door firma’s die de telemonitoringgegevens verkopen aan derden</a:t>
            </a:r>
          </a:p>
        </p:txBody>
      </p:sp>
      <p:sp>
        <p:nvSpPr>
          <p:cNvPr id="6349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nl-NL" dirty="0" err="1" smtClean="0"/>
              <a:t>mHealth</a:t>
            </a:r>
            <a:endParaRPr lang="nl-BE" altLang="en-US" dirty="0">
              <a:sym typeface="Arial" charset="0"/>
            </a:endParaRPr>
          </a:p>
        </p:txBody>
      </p:sp>
      <p:sp>
        <p:nvSpPr>
          <p:cNvPr id="67587" name="Content Placeholder 3"/>
          <p:cNvSpPr>
            <a:spLocks noGrp="1"/>
          </p:cNvSpPr>
          <p:nvPr>
            <p:ph idx="1"/>
          </p:nvPr>
        </p:nvSpPr>
        <p:spPr/>
        <p:txBody>
          <a:bodyPr/>
          <a:lstStyle/>
          <a:p>
            <a:pPr eaLnBrk="1" hangingPunct="1"/>
            <a:r>
              <a:rPr lang="nl-NL" altLang="en-US" smtClean="0"/>
              <a:t>Klemtoon op mHealth-toepassingen die in het gezondheidszorgsysteem kunnen worden geïntegreerd</a:t>
            </a:r>
          </a:p>
          <a:p>
            <a:pPr eaLnBrk="1" hangingPunct="1"/>
            <a:endParaRPr lang="nl-NL" altLang="en-US" smtClean="0"/>
          </a:p>
          <a:p>
            <a:pPr eaLnBrk="1" hangingPunct="1"/>
            <a:r>
              <a:rPr lang="nl-NL" altLang="en-US" smtClean="0"/>
              <a:t>Verantwoordelijke overheidsinstellingen</a:t>
            </a:r>
          </a:p>
          <a:p>
            <a:pPr lvl="1" eaLnBrk="1" hangingPunct="1"/>
            <a:r>
              <a:rPr lang="nl-NL" altLang="en-US" smtClean="0"/>
              <a:t>FAGG (certificatie medische hulpmiddelen)</a:t>
            </a:r>
          </a:p>
          <a:p>
            <a:pPr lvl="1" eaLnBrk="1" hangingPunct="1"/>
            <a:r>
              <a:rPr lang="nl-NL" altLang="en-US" smtClean="0"/>
              <a:t>RIZIV (terugbetaling)</a:t>
            </a:r>
          </a:p>
          <a:p>
            <a:pPr lvl="1" eaLnBrk="1" hangingPunct="1"/>
            <a:r>
              <a:rPr lang="nl-NL" altLang="en-US" smtClean="0"/>
              <a:t>eHealth-platform (technische aspecten)</a:t>
            </a:r>
          </a:p>
          <a:p>
            <a:pPr lvl="2" eaLnBrk="1" hangingPunct="1"/>
            <a:endParaRPr lang="nl-NL" altLang="en-US" smtClean="0"/>
          </a:p>
          <a:p>
            <a:pPr eaLnBrk="1" hangingPunct="1"/>
            <a:endParaRPr lang="nl-NL" altLang="en-US" smtClean="0"/>
          </a:p>
          <a:p>
            <a:pPr eaLnBrk="1" hangingPunct="1"/>
            <a:endParaRPr lang="en-US" altLang="en-US" smtClean="0"/>
          </a:p>
        </p:txBody>
      </p:sp>
      <p:sp>
        <p:nvSpPr>
          <p:cNvPr id="6554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820F1AB-7144-485F-BD26-9E7D15904CF5}" type="slidenum">
              <a:rPr lang="en-US" altLang="en-US" smtClean="0">
                <a:solidFill>
                  <a:srgbClr val="FFFFFF"/>
                </a:solidFill>
              </a:rPr>
              <a:pPr fontAlgn="base">
                <a:spcBef>
                  <a:spcPct val="0"/>
                </a:spcBef>
                <a:spcAft>
                  <a:spcPct val="0"/>
                </a:spcAft>
                <a:defRPr/>
              </a:pPr>
              <a:t>62</a:t>
            </a:fld>
            <a:endParaRPr lang="nl-BE" altLang="en-US" smtClean="0">
              <a:solidFill>
                <a:srgbClr val="FFFFFF"/>
              </a:solidFill>
            </a:endParaRPr>
          </a:p>
        </p:txBody>
      </p:sp>
      <p:sp>
        <p:nvSpPr>
          <p:cNvPr id="6554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Roadmap 2.0 – </a:t>
            </a:r>
            <a:r>
              <a:rPr lang="en-US" dirty="0" err="1" smtClean="0"/>
              <a:t>Taakverdeling</a:t>
            </a:r>
            <a:r>
              <a:rPr lang="en-US" dirty="0" smtClean="0"/>
              <a:t> </a:t>
            </a:r>
            <a:r>
              <a:rPr lang="en-US" dirty="0" err="1" smtClean="0"/>
              <a:t>mHealth</a:t>
            </a:r>
            <a:r>
              <a:rPr lang="nl-NL" dirty="0" smtClean="0"/>
              <a:t> </a:t>
            </a:r>
            <a:endParaRPr lang="nl-BE" altLang="en-US" dirty="0">
              <a:sym typeface="Arial" charset="0"/>
            </a:endParaRPr>
          </a:p>
        </p:txBody>
      </p:sp>
      <p:sp>
        <p:nvSpPr>
          <p:cNvPr id="6656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0A98117-4AE6-4542-8BD2-3D4667F0711F}" type="slidenum">
              <a:rPr lang="en-US" altLang="en-US" smtClean="0">
                <a:solidFill>
                  <a:srgbClr val="FFFFFF"/>
                </a:solidFill>
              </a:rPr>
              <a:pPr fontAlgn="base">
                <a:spcBef>
                  <a:spcPct val="0"/>
                </a:spcBef>
                <a:spcAft>
                  <a:spcPct val="0"/>
                </a:spcAft>
                <a:defRPr/>
              </a:pPr>
              <a:t>63</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lnSpcReduction="20000"/>
          </a:bodyPr>
          <a:lstStyle/>
          <a:p>
            <a:pPr marL="182880" indent="-182880" eaLnBrk="1" fontAlgn="auto" hangingPunct="1">
              <a:spcAft>
                <a:spcPts val="0"/>
              </a:spcAft>
              <a:defRPr/>
            </a:pPr>
            <a:r>
              <a:rPr lang="nl-NL" dirty="0" smtClean="0"/>
              <a:t>Het </a:t>
            </a:r>
            <a:r>
              <a:rPr lang="nl-NL" dirty="0"/>
              <a:t>sociaal zorg-ondernemerschap en de industrie onderzoeken de meerwaarde van </a:t>
            </a:r>
            <a:r>
              <a:rPr lang="nl-NL" dirty="0" err="1" smtClean="0"/>
              <a:t>mHealth</a:t>
            </a:r>
            <a:r>
              <a:rPr lang="nl-NL" dirty="0" smtClean="0"/>
              <a:t>-toepassingen</a:t>
            </a:r>
          </a:p>
          <a:p>
            <a:pPr marL="182880" indent="-182880" eaLnBrk="1" fontAlgn="auto" hangingPunct="1">
              <a:spcAft>
                <a:spcPts val="0"/>
              </a:spcAft>
              <a:defRPr/>
            </a:pPr>
            <a:r>
              <a:rPr lang="nl-NL" dirty="0"/>
              <a:t>D</a:t>
            </a:r>
            <a:r>
              <a:rPr lang="nl-NL" dirty="0" smtClean="0"/>
              <a:t>e overheid, in </a:t>
            </a:r>
            <a:r>
              <a:rPr lang="nl-NL" dirty="0"/>
              <a:t>synergie met het overkoepelende </a:t>
            </a:r>
            <a:r>
              <a:rPr lang="nl-NL" dirty="0" err="1" smtClean="0"/>
              <a:t>governance</a:t>
            </a:r>
            <a:r>
              <a:rPr lang="nl-NL" dirty="0" smtClean="0"/>
              <a:t>-model, </a:t>
            </a:r>
            <a:r>
              <a:rPr lang="nl-NL" dirty="0"/>
              <a:t>en zoveel </a:t>
            </a:r>
            <a:r>
              <a:rPr lang="nl-NL" dirty="0" smtClean="0"/>
              <a:t>mogelijk </a:t>
            </a:r>
            <a:r>
              <a:rPr lang="nl-NL" dirty="0"/>
              <a:t>gebruik makend van internationale voorbeelden en best </a:t>
            </a:r>
            <a:r>
              <a:rPr lang="nl-NL" dirty="0" err="1" smtClean="0"/>
              <a:t>practices</a:t>
            </a:r>
            <a:r>
              <a:rPr lang="nl-NL" dirty="0"/>
              <a:t>,</a:t>
            </a:r>
            <a:r>
              <a:rPr lang="nl-NL" dirty="0" smtClean="0"/>
              <a:t> </a:t>
            </a:r>
            <a:r>
              <a:rPr lang="nl-NL" dirty="0"/>
              <a:t>staat </a:t>
            </a:r>
            <a:r>
              <a:rPr lang="nl-NL" dirty="0" smtClean="0"/>
              <a:t>in voor</a:t>
            </a:r>
          </a:p>
          <a:p>
            <a:pPr lvl="1" indent="-182880" eaLnBrk="1" fontAlgn="auto" hangingPunct="1">
              <a:spcAft>
                <a:spcPts val="0"/>
              </a:spcAft>
              <a:defRPr/>
            </a:pPr>
            <a:r>
              <a:rPr lang="nl-NL" dirty="0" smtClean="0"/>
              <a:t>het </a:t>
            </a:r>
            <a:r>
              <a:rPr lang="nl-NL" dirty="0"/>
              <a:t>vastleggen van algemene principes waaraan </a:t>
            </a:r>
            <a:r>
              <a:rPr lang="nl-NL" dirty="0" err="1" smtClean="0"/>
              <a:t>mHealth</a:t>
            </a:r>
            <a:r>
              <a:rPr lang="nl-NL" dirty="0" smtClean="0"/>
              <a:t>-toepassingen </a:t>
            </a:r>
            <a:r>
              <a:rPr lang="nl-NL" dirty="0"/>
              <a:t>moeten voldoen in een context van geïntegreerde zorg en van terugbetaalde zorg op </a:t>
            </a:r>
            <a:r>
              <a:rPr lang="nl-NL" dirty="0" smtClean="0"/>
              <a:t>afstand</a:t>
            </a:r>
          </a:p>
          <a:p>
            <a:pPr lvl="1" indent="-182880" eaLnBrk="1" fontAlgn="auto" hangingPunct="1">
              <a:spcAft>
                <a:spcPts val="0"/>
              </a:spcAft>
              <a:defRPr/>
            </a:pPr>
            <a:r>
              <a:rPr lang="nl-NL" dirty="0"/>
              <a:t>h</a:t>
            </a:r>
            <a:r>
              <a:rPr lang="nl-NL" dirty="0" smtClean="0"/>
              <a:t>et organiseren </a:t>
            </a:r>
            <a:r>
              <a:rPr lang="nl-NL" dirty="0"/>
              <a:t>van </a:t>
            </a:r>
            <a:r>
              <a:rPr lang="nl-NL" dirty="0" smtClean="0"/>
              <a:t>mobiele </a:t>
            </a:r>
            <a:r>
              <a:rPr lang="nl-NL" dirty="0"/>
              <a:t>toegang voor alle </a:t>
            </a:r>
            <a:r>
              <a:rPr lang="nl-NL" dirty="0" smtClean="0"/>
              <a:t>zorgverstrekkers </a:t>
            </a:r>
            <a:r>
              <a:rPr lang="nl-NL" dirty="0"/>
              <a:t>en patiënten tot relevante informatie in het kader van de continuïteit van de zorg</a:t>
            </a:r>
          </a:p>
          <a:p>
            <a:pPr lvl="1" indent="-182880" eaLnBrk="1" fontAlgn="auto" hangingPunct="1">
              <a:spcAft>
                <a:spcPts val="0"/>
              </a:spcAft>
              <a:defRPr/>
            </a:pPr>
            <a:r>
              <a:rPr lang="nl-NL" dirty="0" smtClean="0"/>
              <a:t>het ondersteunen van kwaliteit, deontologisch gebruik, veiligheid en toegankelijkheid </a:t>
            </a:r>
            <a:r>
              <a:rPr lang="nl-NL" dirty="0"/>
              <a:t>van </a:t>
            </a:r>
            <a:r>
              <a:rPr lang="nl-NL" dirty="0" err="1"/>
              <a:t>mHealth</a:t>
            </a:r>
            <a:r>
              <a:rPr lang="nl-NL" dirty="0"/>
              <a:t>-toepassingen</a:t>
            </a:r>
          </a:p>
          <a:p>
            <a:pPr lvl="1" indent="-182880" eaLnBrk="1" fontAlgn="auto" hangingPunct="1">
              <a:spcAft>
                <a:spcPts val="0"/>
              </a:spcAft>
              <a:defRPr/>
            </a:pPr>
            <a:r>
              <a:rPr lang="nl-NL" dirty="0" smtClean="0"/>
              <a:t>het toetsen </a:t>
            </a:r>
            <a:r>
              <a:rPr lang="nl-NL" dirty="0"/>
              <a:t>van </a:t>
            </a:r>
            <a:r>
              <a:rPr lang="nl-NL" dirty="0" smtClean="0"/>
              <a:t>het respect </a:t>
            </a:r>
            <a:r>
              <a:rPr lang="nl-NL" dirty="0"/>
              <a:t>voor </a:t>
            </a:r>
            <a:r>
              <a:rPr lang="nl-NL" dirty="0" smtClean="0"/>
              <a:t>de privacy bij het gebruik van </a:t>
            </a:r>
            <a:r>
              <a:rPr lang="nl-NL" dirty="0" err="1" smtClean="0"/>
              <a:t>mHelath</a:t>
            </a:r>
            <a:r>
              <a:rPr lang="nl-NL" dirty="0" smtClean="0"/>
              <a:t>-toepassingen</a:t>
            </a:r>
          </a:p>
          <a:p>
            <a:pPr lvl="1" indent="-182880" eaLnBrk="1" fontAlgn="auto" hangingPunct="1">
              <a:spcAft>
                <a:spcPts val="0"/>
              </a:spcAft>
              <a:defRPr/>
            </a:pPr>
            <a:r>
              <a:rPr lang="nl-NL" dirty="0" smtClean="0"/>
              <a:t>het uitklaren van de </a:t>
            </a:r>
            <a:r>
              <a:rPr lang="nl-NL" dirty="0"/>
              <a:t>aansprakelijkheid van gebruikers en industrie </a:t>
            </a:r>
            <a:r>
              <a:rPr lang="nl-NL" dirty="0" smtClean="0"/>
              <a:t>bij het gebruik van </a:t>
            </a:r>
            <a:r>
              <a:rPr lang="nl-NL" dirty="0" err="1" smtClean="0"/>
              <a:t>mHealth</a:t>
            </a:r>
            <a:r>
              <a:rPr lang="nl-NL" dirty="0" smtClean="0"/>
              <a:t>-toepassingen</a:t>
            </a:r>
          </a:p>
          <a:p>
            <a:pPr marL="182880" indent="-182880" eaLnBrk="1" fontAlgn="auto" hangingPunct="1">
              <a:spcAft>
                <a:spcPts val="0"/>
              </a:spcAft>
              <a:defRPr/>
            </a:pPr>
            <a:endParaRPr lang="nl-NL" dirty="0"/>
          </a:p>
          <a:p>
            <a:pPr marL="182880" indent="-182880" eaLnBrk="1" fontAlgn="auto" hangingPunct="1">
              <a:spcAft>
                <a:spcPts val="0"/>
              </a:spcAft>
              <a:defRPr/>
            </a:pPr>
            <a:endParaRPr lang="en-US" dirty="0"/>
          </a:p>
        </p:txBody>
      </p:sp>
      <p:sp>
        <p:nvSpPr>
          <p:cNvPr id="6656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a:t>
            </a:r>
            <a:r>
              <a:rPr lang="nl-NL" dirty="0" err="1" smtClean="0"/>
              <a:t>ctiepunten</a:t>
            </a:r>
            <a:r>
              <a:rPr lang="nl-NL" dirty="0" smtClean="0"/>
              <a:t> </a:t>
            </a:r>
            <a:r>
              <a:rPr lang="nl-NL" dirty="0" err="1" smtClean="0"/>
              <a:t>mHealth</a:t>
            </a:r>
            <a:r>
              <a:rPr lang="nl-NL" dirty="0" smtClean="0"/>
              <a:t> </a:t>
            </a:r>
            <a:endParaRPr lang="nl-BE" altLang="en-US" dirty="0">
              <a:sym typeface="Arial" charset="0"/>
            </a:endParaRPr>
          </a:p>
        </p:txBody>
      </p:sp>
      <p:sp>
        <p:nvSpPr>
          <p:cNvPr id="6758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314179F-3C14-4B86-A079-D0533E17F574}" type="slidenum">
              <a:rPr lang="en-US" altLang="en-US" smtClean="0">
                <a:solidFill>
                  <a:srgbClr val="FFFFFF"/>
                </a:solidFill>
              </a:rPr>
              <a:pPr fontAlgn="base">
                <a:spcBef>
                  <a:spcPct val="0"/>
                </a:spcBef>
                <a:spcAft>
                  <a:spcPct val="0"/>
                </a:spcAft>
                <a:defRPr/>
              </a:pPr>
              <a:t>64</a:t>
            </a:fld>
            <a:endParaRPr lang="nl-BE" altLang="en-US" smtClean="0">
              <a:solidFill>
                <a:srgbClr val="FFFFFF"/>
              </a:solidFill>
            </a:endParaRPr>
          </a:p>
        </p:txBody>
      </p:sp>
      <p:sp>
        <p:nvSpPr>
          <p:cNvPr id="69636" name="Content Placeholder 3"/>
          <p:cNvSpPr>
            <a:spLocks noGrp="1"/>
          </p:cNvSpPr>
          <p:nvPr>
            <p:ph idx="1"/>
          </p:nvPr>
        </p:nvSpPr>
        <p:spPr/>
        <p:txBody>
          <a:bodyPr/>
          <a:lstStyle/>
          <a:p>
            <a:pPr eaLnBrk="1" hangingPunct="1"/>
            <a:r>
              <a:rPr lang="nl-NL" altLang="en-US" smtClean="0"/>
              <a:t>Overheid doet dit door middel van</a:t>
            </a:r>
          </a:p>
          <a:p>
            <a:pPr lvl="1" eaLnBrk="1" hangingPunct="1"/>
            <a:r>
              <a:rPr lang="nl-NL" altLang="en-US" smtClean="0"/>
              <a:t>vastleggen van standaarden of specificaties op het vlak van</a:t>
            </a:r>
          </a:p>
          <a:p>
            <a:pPr lvl="2" eaLnBrk="1" hangingPunct="1"/>
            <a:r>
              <a:rPr lang="nl-NL" altLang="en-US" smtClean="0"/>
              <a:t>interoperabiliteit</a:t>
            </a:r>
          </a:p>
          <a:p>
            <a:pPr lvl="2" eaLnBrk="1" hangingPunct="1"/>
            <a:r>
              <a:rPr lang="nl-NL" altLang="en-US" smtClean="0"/>
              <a:t>informatieveiligheid en bescherming van de privacy (oa gebruikers- en toegangsbeheer, vercijfering, …)</a:t>
            </a:r>
          </a:p>
          <a:p>
            <a:pPr lvl="2" eaLnBrk="1" hangingPunct="1"/>
            <a:r>
              <a:rPr lang="nl-NL" altLang="en-US" smtClean="0"/>
              <a:t>gebruiksvriendelijkheid</a:t>
            </a:r>
          </a:p>
          <a:p>
            <a:pPr lvl="2" eaLnBrk="1" hangingPunct="1"/>
            <a:r>
              <a:rPr lang="nl-NL" altLang="en-US" smtClean="0"/>
              <a:t>betrouwbaarheid</a:t>
            </a:r>
          </a:p>
          <a:p>
            <a:pPr lvl="1" eaLnBrk="1" hangingPunct="1"/>
            <a:r>
              <a:rPr lang="nl-NL" altLang="en-US" smtClean="0"/>
              <a:t>verificatie van naleving van standaarden</a:t>
            </a:r>
          </a:p>
          <a:p>
            <a:pPr lvl="1" eaLnBrk="1" hangingPunct="1"/>
            <a:r>
              <a:rPr lang="nl-NL" altLang="en-US" smtClean="0"/>
              <a:t>onafhankelijke review en gebruikersreview</a:t>
            </a:r>
          </a:p>
          <a:p>
            <a:pPr lvl="1" eaLnBrk="1" hangingPunct="1"/>
            <a:r>
              <a:rPr lang="nl-NL" altLang="en-US" smtClean="0"/>
              <a:t>organisatie van vorming</a:t>
            </a:r>
          </a:p>
          <a:p>
            <a:pPr lvl="1" eaLnBrk="1" hangingPunct="1"/>
            <a:r>
              <a:rPr lang="nl-NL" altLang="en-US" smtClean="0"/>
              <a:t>richtlijnen ivm gebruik van mHealth-toepassingen </a:t>
            </a:r>
          </a:p>
          <a:p>
            <a:pPr lvl="1" eaLnBrk="1" hangingPunct="1"/>
            <a:r>
              <a:rPr lang="nl-NL" altLang="en-US" smtClean="0"/>
              <a:t>stimuleren van nuttige doelgroep-specifieke aanpassingen</a:t>
            </a:r>
          </a:p>
          <a:p>
            <a:pPr lvl="1" eaLnBrk="1" hangingPunct="1"/>
            <a:endParaRPr lang="nl-NL" altLang="en-US" smtClean="0"/>
          </a:p>
          <a:p>
            <a:pPr eaLnBrk="1" hangingPunct="1"/>
            <a:endParaRPr lang="en-US" altLang="en-US" smtClean="0"/>
          </a:p>
        </p:txBody>
      </p:sp>
      <p:sp>
        <p:nvSpPr>
          <p:cNvPr id="6758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en-US" dirty="0" err="1" smtClean="0"/>
              <a:t>Actiepunten</a:t>
            </a:r>
            <a:r>
              <a:rPr lang="en-US" dirty="0" smtClean="0"/>
              <a:t> </a:t>
            </a:r>
            <a:r>
              <a:rPr lang="en-US" dirty="0" err="1" smtClean="0"/>
              <a:t>mHealth</a:t>
            </a:r>
            <a:endParaRPr lang="nl-BE" altLang="en-US" dirty="0">
              <a:sym typeface="Arial" charset="0"/>
            </a:endParaRPr>
          </a:p>
        </p:txBody>
      </p:sp>
      <p:sp>
        <p:nvSpPr>
          <p:cNvPr id="6861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0A861A1-5ECC-4E7B-B0D6-2C9AD82CD62C}" type="slidenum">
              <a:rPr lang="en-US" altLang="en-US" smtClean="0">
                <a:solidFill>
                  <a:srgbClr val="FFFFFF"/>
                </a:solidFill>
              </a:rPr>
              <a:pPr fontAlgn="base">
                <a:spcBef>
                  <a:spcPct val="0"/>
                </a:spcBef>
                <a:spcAft>
                  <a:spcPct val="0"/>
                </a:spcAft>
                <a:defRPr/>
              </a:pPr>
              <a:t>65</a:t>
            </a:fld>
            <a:endParaRPr lang="nl-BE" altLang="en-US" smtClean="0">
              <a:solidFill>
                <a:srgbClr val="FFFFFF"/>
              </a:solidFill>
            </a:endParaRPr>
          </a:p>
        </p:txBody>
      </p:sp>
      <p:sp>
        <p:nvSpPr>
          <p:cNvPr id="70660" name="Content Placeholder 3"/>
          <p:cNvSpPr>
            <a:spLocks noGrp="1"/>
          </p:cNvSpPr>
          <p:nvPr>
            <p:ph idx="1"/>
          </p:nvPr>
        </p:nvSpPr>
        <p:spPr/>
        <p:txBody>
          <a:bodyPr/>
          <a:lstStyle/>
          <a:p>
            <a:pPr eaLnBrk="1" hangingPunct="1"/>
            <a:endParaRPr lang="nl-NL" altLang="en-US" dirty="0" smtClean="0"/>
          </a:p>
          <a:p>
            <a:pPr eaLnBrk="1" hangingPunct="1"/>
            <a:r>
              <a:rPr lang="nl-NL" altLang="en-US" dirty="0" smtClean="0"/>
              <a:t>5 prioritaire </a:t>
            </a:r>
            <a:r>
              <a:rPr lang="nl-NL" altLang="en-US" dirty="0" err="1" smtClean="0"/>
              <a:t>use</a:t>
            </a:r>
            <a:r>
              <a:rPr lang="nl-NL" altLang="en-US" dirty="0" smtClean="0"/>
              <a:t> cases, gekozen op basis van hun impact (aantal patiënten x ernst) en de beschikbare technische tools van </a:t>
            </a:r>
            <a:r>
              <a:rPr lang="nl-NL" altLang="en-US" dirty="0" err="1" smtClean="0"/>
              <a:t>mHealth</a:t>
            </a:r>
            <a:endParaRPr lang="nl-NL" altLang="en-US" dirty="0" smtClean="0"/>
          </a:p>
          <a:p>
            <a:pPr eaLnBrk="1" hangingPunct="1"/>
            <a:endParaRPr lang="nl-NL" altLang="en-US" dirty="0" smtClean="0"/>
          </a:p>
          <a:p>
            <a:pPr eaLnBrk="1" hangingPunct="1"/>
            <a:endParaRPr lang="nl-NL" altLang="en-US" dirty="0" smtClean="0"/>
          </a:p>
          <a:p>
            <a:pPr eaLnBrk="1" hangingPunct="1"/>
            <a:r>
              <a:rPr lang="nl-NL" altLang="en-US" dirty="0" smtClean="0"/>
              <a:t>De werking en de resultaten van deze cases worden publiek gedeeld en meteen in een concrete marktsituatie toegepast &gt; zij krijgen de beleidsgarantie van inbedding in het Belgische zorgsysteem</a:t>
            </a:r>
          </a:p>
          <a:p>
            <a:pPr eaLnBrk="1" hangingPunct="1"/>
            <a:endParaRPr lang="nl-NL" altLang="en-US" dirty="0" smtClean="0"/>
          </a:p>
          <a:p>
            <a:pPr marL="0" indent="0" eaLnBrk="1" hangingPunct="1">
              <a:buNone/>
            </a:pPr>
            <a:endParaRPr lang="nl-NL" altLang="en-US" dirty="0" smtClean="0"/>
          </a:p>
          <a:p>
            <a:pPr lvl="1" eaLnBrk="1" hangingPunct="1"/>
            <a:endParaRPr lang="nl-NL" altLang="en-US" dirty="0" smtClean="0"/>
          </a:p>
        </p:txBody>
      </p:sp>
      <p:sp>
        <p:nvSpPr>
          <p:cNvPr id="6861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nl-NL" dirty="0" smtClean="0"/>
              <a:t>Prioritaire </a:t>
            </a:r>
            <a:r>
              <a:rPr lang="nl-NL" dirty="0" err="1" smtClean="0"/>
              <a:t>use</a:t>
            </a:r>
            <a:r>
              <a:rPr lang="nl-NL" dirty="0" smtClean="0"/>
              <a:t> cases</a:t>
            </a:r>
            <a:endParaRPr lang="nl-BE" altLang="en-US" dirty="0">
              <a:sym typeface="Arial" charset="0"/>
            </a:endParaRPr>
          </a:p>
        </p:txBody>
      </p:sp>
      <p:sp>
        <p:nvSpPr>
          <p:cNvPr id="6963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9F67D22-E55F-4EA4-B93C-EC8C4EC02788}" type="slidenum">
              <a:rPr lang="en-US" altLang="en-US" smtClean="0">
                <a:solidFill>
                  <a:srgbClr val="FFFFFF"/>
                </a:solidFill>
              </a:rPr>
              <a:pPr fontAlgn="base">
                <a:spcBef>
                  <a:spcPct val="0"/>
                </a:spcBef>
                <a:spcAft>
                  <a:spcPct val="0"/>
                </a:spcAft>
                <a:defRPr/>
              </a:pPr>
              <a:t>66</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a:bodyPr>
          <a:lstStyle/>
          <a:p>
            <a:pPr marL="182880" indent="-182880" eaLnBrk="1" fontAlgn="auto" hangingPunct="1">
              <a:spcAft>
                <a:spcPts val="0"/>
              </a:spcAft>
              <a:defRPr/>
            </a:pPr>
            <a:r>
              <a:rPr lang="nl-NL" dirty="0" smtClean="0"/>
              <a:t>Beroerte </a:t>
            </a:r>
            <a:r>
              <a:rPr lang="nl-NL" dirty="0"/>
              <a:t>(</a:t>
            </a:r>
            <a:r>
              <a:rPr lang="nl-NL" dirty="0" err="1"/>
              <a:t>stroke</a:t>
            </a:r>
            <a:r>
              <a:rPr lang="nl-NL" dirty="0"/>
              <a:t>): </a:t>
            </a:r>
            <a:r>
              <a:rPr lang="nl-NL" dirty="0" err="1"/>
              <a:t>mHealth</a:t>
            </a:r>
            <a:r>
              <a:rPr lang="nl-NL" dirty="0"/>
              <a:t> apps voor acute beroertezorg met ultrasnelle en gespecialiseerde behandeling, thuisrevalidatie, herintegratie - mobiele toegang, </a:t>
            </a:r>
            <a:r>
              <a:rPr lang="nl-NL" dirty="0" err="1"/>
              <a:t>selfmanagement</a:t>
            </a:r>
            <a:r>
              <a:rPr lang="nl-NL" dirty="0"/>
              <a:t> en empowerment van de patiënt en omgeving</a:t>
            </a:r>
          </a:p>
          <a:p>
            <a:pPr marL="182880" indent="-182880" eaLnBrk="1" fontAlgn="auto" hangingPunct="1">
              <a:spcAft>
                <a:spcPts val="0"/>
              </a:spcAft>
              <a:defRPr/>
            </a:pPr>
            <a:r>
              <a:rPr lang="nl-NL" dirty="0" smtClean="0"/>
              <a:t>Cardiovasculaire aandoeningen: </a:t>
            </a:r>
            <a:r>
              <a:rPr lang="nl-NL" dirty="0"/>
              <a:t>risicobeheer en zorg (lipiden, gewicht, bloeddruk, …)</a:t>
            </a:r>
          </a:p>
          <a:p>
            <a:pPr marL="182880" indent="-182880" eaLnBrk="1" fontAlgn="auto" hangingPunct="1">
              <a:spcAft>
                <a:spcPts val="0"/>
              </a:spcAft>
              <a:defRPr/>
            </a:pPr>
            <a:r>
              <a:rPr lang="nl-NL" dirty="0" smtClean="0"/>
              <a:t>Diabetes </a:t>
            </a:r>
            <a:r>
              <a:rPr lang="nl-NL" dirty="0"/>
              <a:t>: </a:t>
            </a:r>
            <a:r>
              <a:rPr lang="nl-NL" dirty="0" err="1"/>
              <a:t>telemonitoring</a:t>
            </a:r>
            <a:r>
              <a:rPr lang="nl-NL" dirty="0"/>
              <a:t>, point-of-care testen en digitale ondersteuning van geïntegreerde </a:t>
            </a:r>
            <a:r>
              <a:rPr lang="nl-NL" dirty="0" smtClean="0"/>
              <a:t>zorg</a:t>
            </a:r>
          </a:p>
          <a:p>
            <a:pPr marL="182880" indent="-182880" eaLnBrk="1" fontAlgn="auto" hangingPunct="1">
              <a:spcAft>
                <a:spcPts val="0"/>
              </a:spcAft>
              <a:defRPr/>
            </a:pPr>
            <a:r>
              <a:rPr lang="nl-NL" dirty="0"/>
              <a:t>G</a:t>
            </a:r>
            <a:r>
              <a:rPr lang="nl-NL" dirty="0" smtClean="0"/>
              <a:t>eestelijke </a:t>
            </a:r>
            <a:r>
              <a:rPr lang="nl-NL" dirty="0"/>
              <a:t>gezondheidszorg : </a:t>
            </a:r>
            <a:r>
              <a:rPr lang="nl-NL" dirty="0" err="1"/>
              <a:t>telezorg</a:t>
            </a:r>
            <a:r>
              <a:rPr lang="nl-NL" dirty="0"/>
              <a:t> en </a:t>
            </a:r>
            <a:r>
              <a:rPr lang="nl-NL" dirty="0" err="1"/>
              <a:t>tele</a:t>
            </a:r>
            <a:r>
              <a:rPr lang="nl-NL" dirty="0"/>
              <a:t>-psychotherapie, therapietrouw, combinatie met mobiele teams, </a:t>
            </a:r>
            <a:r>
              <a:rPr lang="nl-NL" dirty="0" smtClean="0"/>
              <a:t>…</a:t>
            </a:r>
          </a:p>
          <a:p>
            <a:pPr marL="182880" indent="-182880" eaLnBrk="1" fontAlgn="auto" hangingPunct="1">
              <a:spcAft>
                <a:spcPts val="0"/>
              </a:spcAft>
              <a:defRPr/>
            </a:pPr>
            <a:r>
              <a:rPr lang="nl-NL" dirty="0"/>
              <a:t>C</a:t>
            </a:r>
            <a:r>
              <a:rPr lang="nl-NL" dirty="0" smtClean="0"/>
              <a:t>hronische </a:t>
            </a:r>
            <a:r>
              <a:rPr lang="nl-NL" dirty="0"/>
              <a:t>pijn : multidisciplinaire aanpak van chronische pijn in gespecialiseerd pijncentrum met monitoring van patiënt : inspanning, slaapkwaliteit, pijnintensiteit en </a:t>
            </a:r>
            <a:r>
              <a:rPr lang="nl-NL" dirty="0" smtClean="0"/>
              <a:t>therapietrouw</a:t>
            </a:r>
            <a:endParaRPr lang="nl-NL" dirty="0"/>
          </a:p>
        </p:txBody>
      </p:sp>
      <p:sp>
        <p:nvSpPr>
          <p:cNvPr id="6963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smtClean="0">
                <a:sym typeface="Arial" charset="0"/>
              </a:rPr>
              <a:t>Toepassingen</a:t>
            </a:r>
            <a:r>
              <a:rPr lang="fr-BE" altLang="en-US" dirty="0" smtClean="0">
                <a:sym typeface="Arial" charset="0"/>
              </a:rPr>
              <a:t> </a:t>
            </a:r>
            <a:r>
              <a:rPr lang="fr-BE" altLang="en-US" dirty="0" err="1" smtClean="0">
                <a:sym typeface="Arial" charset="0"/>
              </a:rPr>
              <a:t>binnen</a:t>
            </a:r>
            <a:r>
              <a:rPr lang="fr-BE" altLang="en-US" dirty="0" smtClean="0">
                <a:sym typeface="Arial" charset="0"/>
              </a:rPr>
              <a:t> </a:t>
            </a:r>
            <a:r>
              <a:rPr lang="fr-BE" altLang="en-US" dirty="0" err="1" smtClean="0">
                <a:sym typeface="Arial" charset="0"/>
              </a:rPr>
              <a:t>bestaande</a:t>
            </a:r>
            <a:r>
              <a:rPr lang="fr-BE" altLang="en-US" dirty="0" smtClean="0">
                <a:sym typeface="Arial" charset="0"/>
              </a:rPr>
              <a:t> </a:t>
            </a:r>
            <a:r>
              <a:rPr lang="fr-BE" altLang="en-US" dirty="0" err="1" smtClean="0">
                <a:sym typeface="Arial" charset="0"/>
              </a:rPr>
              <a:t>context</a:t>
            </a:r>
            <a:endParaRPr lang="nl-BE" altLang="en-US" dirty="0">
              <a:sym typeface="Arial" charset="0"/>
            </a:endParaRPr>
          </a:p>
        </p:txBody>
      </p:sp>
      <p:sp>
        <p:nvSpPr>
          <p:cNvPr id="7168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B6934FD-79E4-4D94-B221-A42FE0C9E0EE}" type="slidenum">
              <a:rPr lang="en-US" altLang="en-US" smtClean="0">
                <a:solidFill>
                  <a:srgbClr val="FFFFFF"/>
                </a:solidFill>
              </a:rPr>
              <a:pPr fontAlgn="base">
                <a:spcBef>
                  <a:spcPct val="0"/>
                </a:spcBef>
                <a:spcAft>
                  <a:spcPct val="0"/>
                </a:spcAft>
                <a:defRPr/>
              </a:pPr>
              <a:t>67</a:t>
            </a:fld>
            <a:endParaRPr lang="nl-BE" altLang="en-US" smtClean="0">
              <a:solidFill>
                <a:srgbClr val="FFFFFF"/>
              </a:solidFill>
            </a:endParaRPr>
          </a:p>
        </p:txBody>
      </p:sp>
      <p:sp>
        <p:nvSpPr>
          <p:cNvPr id="4" name="Content Placeholder 3"/>
          <p:cNvSpPr>
            <a:spLocks noGrp="1"/>
          </p:cNvSpPr>
          <p:nvPr>
            <p:ph idx="1"/>
          </p:nvPr>
        </p:nvSpPr>
        <p:spPr/>
        <p:txBody>
          <a:bodyPr rtlCol="0">
            <a:normAutofit/>
          </a:bodyPr>
          <a:lstStyle/>
          <a:p>
            <a:pPr marL="182880" indent="-182880" eaLnBrk="1" fontAlgn="auto" hangingPunct="1">
              <a:spcAft>
                <a:spcPts val="0"/>
              </a:spcAft>
              <a:defRPr/>
            </a:pPr>
            <a:r>
              <a:rPr lang="en-US" dirty="0" err="1" smtClean="0"/>
              <a:t>BelRAI</a:t>
            </a:r>
            <a:r>
              <a:rPr lang="en-US" dirty="0" smtClean="0"/>
              <a:t>* screener</a:t>
            </a:r>
            <a:endParaRPr lang="en-US" dirty="0"/>
          </a:p>
          <a:p>
            <a:pPr lvl="1" indent="-182880" eaLnBrk="1" fontAlgn="auto" hangingPunct="1">
              <a:spcAft>
                <a:spcPts val="0"/>
              </a:spcAft>
              <a:defRPr/>
            </a:pPr>
            <a:r>
              <a:rPr lang="nl-BE" dirty="0" smtClean="0"/>
              <a:t>vereenvoudigde </a:t>
            </a:r>
            <a:r>
              <a:rPr lang="nl-BE" dirty="0"/>
              <a:t>versie van de volledige </a:t>
            </a:r>
            <a:r>
              <a:rPr lang="nl-BE" dirty="0" err="1" smtClean="0"/>
              <a:t>BelRAI</a:t>
            </a:r>
            <a:r>
              <a:rPr lang="nl-BE" dirty="0" smtClean="0"/>
              <a:t> (zie verder)</a:t>
            </a:r>
            <a:endParaRPr lang="nl-BE" dirty="0"/>
          </a:p>
          <a:p>
            <a:pPr lvl="1" indent="-182880" eaLnBrk="1" fontAlgn="auto" hangingPunct="1">
              <a:spcAft>
                <a:spcPts val="0"/>
              </a:spcAft>
              <a:defRPr/>
            </a:pPr>
            <a:r>
              <a:rPr lang="nl-BE" dirty="0" smtClean="0"/>
              <a:t>screening wordt </a:t>
            </a:r>
            <a:r>
              <a:rPr lang="nl-BE" dirty="0" err="1" smtClean="0"/>
              <a:t>oa</a:t>
            </a:r>
            <a:r>
              <a:rPr lang="nl-BE" dirty="0" smtClean="0"/>
              <a:t> </a:t>
            </a:r>
            <a:r>
              <a:rPr lang="nl-BE" dirty="0"/>
              <a:t>uitgevoerd ter plaatste bij een </a:t>
            </a:r>
            <a:r>
              <a:rPr lang="nl-BE" dirty="0" smtClean="0"/>
              <a:t>burger</a:t>
            </a:r>
          </a:p>
          <a:p>
            <a:pPr lvl="1" indent="-182880" eaLnBrk="1" fontAlgn="auto" hangingPunct="1">
              <a:spcAft>
                <a:spcPts val="0"/>
              </a:spcAft>
              <a:defRPr/>
            </a:pPr>
            <a:r>
              <a:rPr lang="nl-BE" dirty="0"/>
              <a:t>o</a:t>
            </a:r>
            <a:r>
              <a:rPr lang="nl-BE" dirty="0" smtClean="0"/>
              <a:t>ntwikkeling door het RIZIV van </a:t>
            </a:r>
            <a:r>
              <a:rPr lang="nl-BE" dirty="0"/>
              <a:t>een </a:t>
            </a:r>
            <a:r>
              <a:rPr lang="nl-BE" dirty="0" smtClean="0"/>
              <a:t>mobiele </a:t>
            </a:r>
            <a:r>
              <a:rPr lang="nl-BE" dirty="0"/>
              <a:t>toepassing </a:t>
            </a:r>
            <a:r>
              <a:rPr lang="nl-BE" dirty="0" smtClean="0"/>
              <a:t>‘</a:t>
            </a:r>
            <a:r>
              <a:rPr lang="nl-BE" dirty="0" err="1" smtClean="0"/>
              <a:t>BelRAI-screener</a:t>
            </a:r>
            <a:r>
              <a:rPr lang="nl-BE" dirty="0" smtClean="0"/>
              <a:t>’ </a:t>
            </a:r>
            <a:r>
              <a:rPr lang="nl-BE" dirty="0"/>
              <a:t>nog dit jaar </a:t>
            </a:r>
            <a:r>
              <a:rPr lang="nl-BE" dirty="0" smtClean="0"/>
              <a:t>&gt; een </a:t>
            </a:r>
            <a:r>
              <a:rPr lang="nl-BE" dirty="0"/>
              <a:t>lastenboek zou hiervoor gepubliceerd </a:t>
            </a:r>
            <a:r>
              <a:rPr lang="nl-BE" dirty="0" smtClean="0"/>
              <a:t>worden</a:t>
            </a:r>
          </a:p>
          <a:p>
            <a:pPr lvl="1" indent="-182880" eaLnBrk="1" fontAlgn="auto" hangingPunct="1">
              <a:spcAft>
                <a:spcPts val="0"/>
              </a:spcAft>
              <a:defRPr/>
            </a:pPr>
            <a:r>
              <a:rPr lang="nl-BE" dirty="0" smtClean="0"/>
              <a:t>in </a:t>
            </a:r>
            <a:r>
              <a:rPr lang="nl-BE" dirty="0"/>
              <a:t>Vlaanderen wordt de komende maanden een pilootproject opgestart met </a:t>
            </a:r>
            <a:r>
              <a:rPr lang="nl-BE" dirty="0" smtClean="0"/>
              <a:t>een commerciële </a:t>
            </a:r>
            <a:r>
              <a:rPr lang="nl-BE" dirty="0"/>
              <a:t>mobiele </a:t>
            </a:r>
            <a:r>
              <a:rPr lang="nl-BE" dirty="0" err="1" smtClean="0"/>
              <a:t>screener</a:t>
            </a:r>
            <a:r>
              <a:rPr lang="nl-BE" dirty="0" smtClean="0"/>
              <a:t> </a:t>
            </a:r>
            <a:r>
              <a:rPr lang="nl-BE" dirty="0"/>
              <a:t>van de organisatie </a:t>
            </a:r>
            <a:r>
              <a:rPr lang="nl-BE" dirty="0" err="1" smtClean="0"/>
              <a:t>Pyxima</a:t>
            </a:r>
            <a:endParaRPr lang="nl-BE" dirty="0" smtClean="0"/>
          </a:p>
          <a:p>
            <a:pPr lvl="1" indent="-182880" eaLnBrk="1" fontAlgn="auto" hangingPunct="1">
              <a:spcAft>
                <a:spcPts val="0"/>
              </a:spcAft>
              <a:defRPr/>
            </a:pPr>
            <a:endParaRPr lang="nl-BE" dirty="0"/>
          </a:p>
          <a:p>
            <a:pPr lvl="1" indent="-182880" eaLnBrk="1" fontAlgn="auto" hangingPunct="1">
              <a:spcAft>
                <a:spcPts val="0"/>
              </a:spcAft>
              <a:defRPr/>
            </a:pPr>
            <a:endParaRPr lang="nl-BE" dirty="0" smtClean="0"/>
          </a:p>
          <a:p>
            <a:pPr marL="0" indent="0" eaLnBrk="1" fontAlgn="auto" hangingPunct="1">
              <a:spcAft>
                <a:spcPts val="0"/>
              </a:spcAft>
              <a:buFont typeface="Arial" pitchFamily="34" charset="0"/>
              <a:buNone/>
              <a:defRPr/>
            </a:pPr>
            <a:endParaRPr lang="nl-BE" dirty="0"/>
          </a:p>
          <a:p>
            <a:pPr marL="0" indent="0" eaLnBrk="1" fontAlgn="auto" hangingPunct="1">
              <a:spcAft>
                <a:spcPts val="0"/>
              </a:spcAft>
              <a:buFont typeface="Arial" pitchFamily="34" charset="0"/>
              <a:buNone/>
              <a:defRPr/>
            </a:pPr>
            <a:r>
              <a:rPr lang="nl-BE" dirty="0" smtClean="0"/>
              <a:t>* </a:t>
            </a:r>
            <a:r>
              <a:rPr lang="nl-BE" dirty="0" err="1" smtClean="0"/>
              <a:t>Belgian</a:t>
            </a:r>
            <a:r>
              <a:rPr lang="nl-BE" dirty="0" smtClean="0"/>
              <a:t> Resident Assessment Instrument</a:t>
            </a:r>
            <a:endParaRPr lang="en-US" dirty="0"/>
          </a:p>
          <a:p>
            <a:pPr marL="182880" indent="-182880" eaLnBrk="1" fontAlgn="t" hangingPunct="1">
              <a:spcAft>
                <a:spcPts val="0"/>
              </a:spcAft>
              <a:defRPr/>
            </a:pPr>
            <a:endParaRPr lang="nl-NL" dirty="0"/>
          </a:p>
        </p:txBody>
      </p:sp>
      <p:sp>
        <p:nvSpPr>
          <p:cNvPr id="7168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a:sym typeface="Arial" charset="0"/>
              </a:rPr>
              <a:t>Toepassingen</a:t>
            </a:r>
            <a:r>
              <a:rPr lang="fr-BE" altLang="en-US" dirty="0">
                <a:sym typeface="Arial" charset="0"/>
              </a:rPr>
              <a:t> </a:t>
            </a:r>
            <a:r>
              <a:rPr lang="fr-BE" altLang="en-US" dirty="0" err="1">
                <a:sym typeface="Arial" charset="0"/>
              </a:rPr>
              <a:t>binnen</a:t>
            </a:r>
            <a:r>
              <a:rPr lang="fr-BE" altLang="en-US" dirty="0">
                <a:sym typeface="Arial" charset="0"/>
              </a:rPr>
              <a:t> </a:t>
            </a:r>
            <a:r>
              <a:rPr lang="fr-BE" altLang="en-US" dirty="0" err="1">
                <a:sym typeface="Arial" charset="0"/>
              </a:rPr>
              <a:t>bestaande</a:t>
            </a:r>
            <a:r>
              <a:rPr lang="fr-BE" altLang="en-US" dirty="0">
                <a:sym typeface="Arial" charset="0"/>
              </a:rPr>
              <a:t> </a:t>
            </a:r>
            <a:r>
              <a:rPr lang="fr-BE" altLang="en-US" dirty="0" err="1">
                <a:sym typeface="Arial" charset="0"/>
              </a:rPr>
              <a:t>context</a:t>
            </a:r>
            <a:endParaRPr lang="nl-BE" altLang="en-US" dirty="0">
              <a:sym typeface="Arial" charset="0"/>
            </a:endParaRPr>
          </a:p>
        </p:txBody>
      </p:sp>
      <p:sp>
        <p:nvSpPr>
          <p:cNvPr id="7270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21C32BF-4AE3-46CA-8221-F21D0326A5C2}" type="slidenum">
              <a:rPr lang="en-US" altLang="en-US" smtClean="0">
                <a:solidFill>
                  <a:srgbClr val="FFFFFF"/>
                </a:solidFill>
              </a:rPr>
              <a:pPr fontAlgn="base">
                <a:spcBef>
                  <a:spcPct val="0"/>
                </a:spcBef>
                <a:spcAft>
                  <a:spcPct val="0"/>
                </a:spcAft>
                <a:defRPr/>
              </a:pPr>
              <a:t>68</a:t>
            </a:fld>
            <a:endParaRPr lang="nl-BE" altLang="en-US" smtClean="0">
              <a:solidFill>
                <a:srgbClr val="FFFFFF"/>
              </a:solidFill>
            </a:endParaRPr>
          </a:p>
        </p:txBody>
      </p:sp>
      <p:sp>
        <p:nvSpPr>
          <p:cNvPr id="73732" name="Content Placeholder 3"/>
          <p:cNvSpPr>
            <a:spLocks noGrp="1"/>
          </p:cNvSpPr>
          <p:nvPr>
            <p:ph idx="1"/>
          </p:nvPr>
        </p:nvSpPr>
        <p:spPr/>
        <p:txBody>
          <a:bodyPr/>
          <a:lstStyle/>
          <a:p>
            <a:pPr eaLnBrk="1" hangingPunct="1"/>
            <a:r>
              <a:rPr lang="nl-BE" altLang="en-US" smtClean="0"/>
              <a:t>BelRAI screener</a:t>
            </a:r>
            <a:endParaRPr lang="en-US" altLang="en-US" smtClean="0"/>
          </a:p>
          <a:p>
            <a:pPr lvl="1" eaLnBrk="1" hangingPunct="1"/>
            <a:r>
              <a:rPr lang="nl-BE" altLang="en-US" smtClean="0"/>
              <a:t>kort screeningsinstrument om te bepalen welke cliënten in de thuiszorg en residentiële zorg een volledige BelRAI-beoordeling nodig hebben</a:t>
            </a:r>
          </a:p>
          <a:p>
            <a:pPr lvl="1" eaLnBrk="1" hangingPunct="1"/>
            <a:r>
              <a:rPr lang="nl-BE" altLang="en-US" smtClean="0"/>
              <a:t>uitgangspunt is dat niet alle cliënten die professionele zorg ontvangen een comprehensief geriatrisch assessment (CGA) nodig hebben</a:t>
            </a:r>
          </a:p>
          <a:p>
            <a:pPr lvl="1" eaLnBrk="1" hangingPunct="1"/>
            <a:r>
              <a:rPr lang="nl-BE" altLang="en-US" smtClean="0"/>
              <a:t>balans tussen de meerwaarde van een CGA en de benodigde tijdsinvestering is niet bij alle cliënten in evenwicht, in het bijzonder in de thuiszorg &gt; dit is een probleem van efficiëntie</a:t>
            </a:r>
          </a:p>
          <a:p>
            <a:pPr lvl="1" eaLnBrk="1" hangingPunct="1"/>
            <a:r>
              <a:rPr lang="nl-BE" altLang="en-US" smtClean="0"/>
              <a:t>BelRAI Screener is een oplossing voor de behoefte aan een getrapt systeem zodat voor minder zwaar zorgbehoevenden niet de volledige BelRAI ingevuld moet worden</a:t>
            </a:r>
            <a:endParaRPr lang="en-US" altLang="en-US" smtClean="0"/>
          </a:p>
          <a:p>
            <a:pPr eaLnBrk="1" fontAlgn="t" hangingPunct="1"/>
            <a:endParaRPr lang="nl-NL" altLang="en-US" smtClean="0"/>
          </a:p>
        </p:txBody>
      </p:sp>
      <p:sp>
        <p:nvSpPr>
          <p:cNvPr id="7270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a:sym typeface="Arial" charset="0"/>
              </a:rPr>
              <a:t>Toepassingen</a:t>
            </a:r>
            <a:r>
              <a:rPr lang="fr-BE" altLang="en-US" dirty="0">
                <a:sym typeface="Arial" charset="0"/>
              </a:rPr>
              <a:t> </a:t>
            </a:r>
            <a:r>
              <a:rPr lang="fr-BE" altLang="en-US" dirty="0" err="1">
                <a:sym typeface="Arial" charset="0"/>
              </a:rPr>
              <a:t>binnen</a:t>
            </a:r>
            <a:r>
              <a:rPr lang="fr-BE" altLang="en-US" dirty="0">
                <a:sym typeface="Arial" charset="0"/>
              </a:rPr>
              <a:t> </a:t>
            </a:r>
            <a:r>
              <a:rPr lang="fr-BE" altLang="en-US" dirty="0" err="1">
                <a:sym typeface="Arial" charset="0"/>
              </a:rPr>
              <a:t>bestaande</a:t>
            </a:r>
            <a:r>
              <a:rPr lang="fr-BE" altLang="en-US" dirty="0">
                <a:sym typeface="Arial" charset="0"/>
              </a:rPr>
              <a:t> </a:t>
            </a:r>
            <a:r>
              <a:rPr lang="fr-BE" altLang="en-US" dirty="0" err="1">
                <a:sym typeface="Arial" charset="0"/>
              </a:rPr>
              <a:t>context</a:t>
            </a:r>
            <a:endParaRPr lang="nl-BE" altLang="en-US" dirty="0">
              <a:solidFill>
                <a:srgbClr val="3E6E5A"/>
              </a:solidFill>
              <a:sym typeface="Arial" charset="0"/>
            </a:endParaRPr>
          </a:p>
        </p:txBody>
      </p:sp>
      <p:sp>
        <p:nvSpPr>
          <p:cNvPr id="7373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BE1E8B2-BED7-408E-B038-264EAFB4D790}" type="slidenum">
              <a:rPr lang="en-US" altLang="en-US" smtClean="0">
                <a:solidFill>
                  <a:srgbClr val="FFFFFF"/>
                </a:solidFill>
              </a:rPr>
              <a:pPr fontAlgn="base">
                <a:spcBef>
                  <a:spcPct val="0"/>
                </a:spcBef>
                <a:spcAft>
                  <a:spcPct val="0"/>
                </a:spcAft>
                <a:defRPr/>
              </a:pPr>
              <a:t>69</a:t>
            </a:fld>
            <a:endParaRPr lang="nl-BE" altLang="en-US" smtClean="0">
              <a:solidFill>
                <a:srgbClr val="FFFFFF"/>
              </a:solidFill>
            </a:endParaRPr>
          </a:p>
        </p:txBody>
      </p:sp>
      <p:sp>
        <p:nvSpPr>
          <p:cNvPr id="74756" name="Content Placeholder 3"/>
          <p:cNvSpPr>
            <a:spLocks noGrp="1"/>
          </p:cNvSpPr>
          <p:nvPr>
            <p:ph idx="1"/>
          </p:nvPr>
        </p:nvSpPr>
        <p:spPr/>
        <p:txBody>
          <a:bodyPr/>
          <a:lstStyle/>
          <a:p>
            <a:pPr eaLnBrk="1" hangingPunct="1"/>
            <a:r>
              <a:rPr lang="nl-BE" altLang="en-US" smtClean="0"/>
              <a:t>Vitalink &amp; mobiele toepassingen</a:t>
            </a:r>
            <a:endParaRPr lang="en-US" altLang="en-US" smtClean="0"/>
          </a:p>
          <a:p>
            <a:pPr lvl="1" eaLnBrk="1" hangingPunct="1"/>
            <a:r>
              <a:rPr lang="nl-BE" altLang="en-US" smtClean="0"/>
              <a:t>op basis van de gegevenssets die nu al in Vitalink beschikbaar zijn of die er in toekomst zullen worden toegevoegd, wordt onderzocht of mobiele toepassingen voor invoer en ontsluiting van gegevens nuttig kunnen zijn</a:t>
            </a:r>
            <a:endParaRPr lang="en-US" altLang="en-US" smtClean="0"/>
          </a:p>
          <a:p>
            <a:pPr lvl="1" eaLnBrk="1" hangingPunct="1"/>
            <a:r>
              <a:rPr lang="nl-BE" altLang="en-US" smtClean="0"/>
              <a:t>momenteel bevat Vitalink oa vaccinatiegegevens en het medicatieschema  &gt; deze gegevens zouden aan de zorgverstrekkers en/of aan de burger ter beschikking gesteld kunnen worden via een mobiele toepassing</a:t>
            </a:r>
            <a:endParaRPr lang="en-US" altLang="en-US" smtClean="0"/>
          </a:p>
          <a:p>
            <a:pPr lvl="1" eaLnBrk="1" hangingPunct="1"/>
            <a:r>
              <a:rPr lang="nl-BE" altLang="en-US" smtClean="0"/>
              <a:t>in de toekomst zal Vitalink worden uitgebreid met een journaal &gt; mogelijke mobiele toepassing voor raadpleging een aanpassing journaal</a:t>
            </a:r>
            <a:endParaRPr lang="en-US" altLang="en-US" smtClean="0"/>
          </a:p>
          <a:p>
            <a:pPr eaLnBrk="1" fontAlgn="t" hangingPunct="1"/>
            <a:endParaRPr lang="nl-NL" altLang="en-US" smtClean="0"/>
          </a:p>
        </p:txBody>
      </p:sp>
      <p:sp>
        <p:nvSpPr>
          <p:cNvPr id="7373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a:t>
            </a:r>
            <a:endParaRPr lang="nl-BE" dirty="0"/>
          </a:p>
        </p:txBody>
      </p:sp>
      <p:sp>
        <p:nvSpPr>
          <p:cNvPr id="1024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10245"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789BA4F-5DA8-4DBF-93FC-50B0070C67FD}" type="slidenum">
              <a:rPr lang="en-US" altLang="en-US" smtClean="0">
                <a:solidFill>
                  <a:srgbClr val="FFFFFF"/>
                </a:solidFill>
              </a:rPr>
              <a:pPr fontAlgn="base">
                <a:spcBef>
                  <a:spcPct val="0"/>
                </a:spcBef>
                <a:spcAft>
                  <a:spcPct val="0"/>
                </a:spcAft>
                <a:defRPr/>
              </a:pPr>
              <a:t>7</a:t>
            </a:fld>
            <a:endParaRPr lang="nl-BE" altLang="en-US" smtClean="0">
              <a:solidFill>
                <a:srgbClr val="FFFFFF"/>
              </a:solidFill>
            </a:endParaRPr>
          </a:p>
        </p:txBody>
      </p:sp>
      <p:grpSp>
        <p:nvGrpSpPr>
          <p:cNvPr id="108" name="Group 107"/>
          <p:cNvGrpSpPr>
            <a:grpSpLocks/>
          </p:cNvGrpSpPr>
          <p:nvPr/>
        </p:nvGrpSpPr>
        <p:grpSpPr bwMode="auto">
          <a:xfrm>
            <a:off x="482600" y="5135563"/>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Raadpleging van de laboresultaten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fontScale="92500" lnSpcReduction="10000"/>
              </a:bodyPr>
              <a:lstStyle/>
              <a:p>
                <a:pPr algn="ctr" fontAlgn="auto">
                  <a:spcBef>
                    <a:spcPts val="0"/>
                  </a:spcBef>
                  <a:spcAft>
                    <a:spcPts val="0"/>
                  </a:spcAft>
                  <a:defRPr/>
                </a:pPr>
                <a:r>
                  <a:rPr lang="nl-BE" dirty="0">
                    <a:solidFill>
                      <a:schemeClr val="bg1"/>
                    </a:solidFill>
                    <a:latin typeface="+mn-lt"/>
                    <a:cs typeface="+mn-cs"/>
                  </a:rPr>
                  <a:t>Opzoeken van de medische voorgeschiedenis via de SumEHR</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800">
                    <a:solidFill>
                      <a:schemeClr val="bg1"/>
                    </a:solidFill>
                  </a:rPr>
                  <a:t>Medicatie-schema</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marL="82550" algn="ctr" fontAlgn="auto">
                  <a:spcBef>
                    <a:spcPts val="0"/>
                  </a:spcBef>
                  <a:spcAft>
                    <a:spcPts val="0"/>
                  </a:spcAft>
                  <a:defRPr/>
                </a:pPr>
                <a:r>
                  <a:rPr lang="nl-BE" dirty="0">
                    <a:solidFill>
                      <a:schemeClr val="bg1"/>
                    </a:solidFill>
                    <a:latin typeface="+mn-lt"/>
                    <a:cs typeface="+mn-cs"/>
                  </a:rPr>
                  <a:t>Richtlijnen en adviezen online beschikbaar</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marL="177800" algn="ctr" fontAlgn="auto">
                  <a:spcBef>
                    <a:spcPts val="0"/>
                  </a:spcBef>
                  <a:spcAft>
                    <a:spcPts val="0"/>
                  </a:spcAft>
                  <a:defRPr/>
                </a:pPr>
                <a:r>
                  <a:rPr lang="nl-BE" dirty="0">
                    <a:solidFill>
                      <a:schemeClr val="bg1"/>
                    </a:solidFill>
                    <a:latin typeface="+mn-lt"/>
                    <a:cs typeface="+mn-cs"/>
                  </a:rPr>
                  <a:t>Elektronische verwijsbrieven</a:t>
                </a:r>
                <a:endParaRPr lang="nl-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5" y="3294063"/>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Elektronische</a:t>
                </a:r>
                <a:r>
                  <a:rPr lang="nl-BE" dirty="0">
                    <a:latin typeface="+mn-lt"/>
                    <a:cs typeface="+mn-cs"/>
                  </a:rPr>
                  <a:t> </a:t>
                </a:r>
                <a:r>
                  <a:rPr lang="nl-BE" dirty="0">
                    <a:solidFill>
                      <a:schemeClr val="bg1"/>
                    </a:solidFill>
                    <a:latin typeface="+mn-lt"/>
                    <a:cs typeface="+mn-cs"/>
                  </a:rPr>
                  <a:t>voorschriften</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a:sym typeface="Arial" charset="0"/>
              </a:rPr>
              <a:t>Toepassingen</a:t>
            </a:r>
            <a:r>
              <a:rPr lang="fr-BE" altLang="en-US" dirty="0">
                <a:sym typeface="Arial" charset="0"/>
              </a:rPr>
              <a:t> </a:t>
            </a:r>
            <a:r>
              <a:rPr lang="fr-BE" altLang="en-US" dirty="0" err="1">
                <a:sym typeface="Arial" charset="0"/>
              </a:rPr>
              <a:t>binnen</a:t>
            </a:r>
            <a:r>
              <a:rPr lang="fr-BE" altLang="en-US" dirty="0">
                <a:sym typeface="Arial" charset="0"/>
              </a:rPr>
              <a:t> </a:t>
            </a:r>
            <a:r>
              <a:rPr lang="fr-BE" altLang="en-US" dirty="0" err="1">
                <a:sym typeface="Arial" charset="0"/>
              </a:rPr>
              <a:t>bestaande</a:t>
            </a:r>
            <a:r>
              <a:rPr lang="fr-BE" altLang="en-US" dirty="0">
                <a:sym typeface="Arial" charset="0"/>
              </a:rPr>
              <a:t> </a:t>
            </a:r>
            <a:r>
              <a:rPr lang="fr-BE" altLang="en-US" dirty="0" err="1">
                <a:sym typeface="Arial" charset="0"/>
              </a:rPr>
              <a:t>context</a:t>
            </a:r>
            <a:endParaRPr lang="nl-BE" altLang="en-US" dirty="0">
              <a:solidFill>
                <a:srgbClr val="3E6E5A"/>
              </a:solidFill>
              <a:sym typeface="Arial" charset="0"/>
            </a:endParaRPr>
          </a:p>
        </p:txBody>
      </p:sp>
      <p:sp>
        <p:nvSpPr>
          <p:cNvPr id="7475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6F6E358-3FEF-4790-969A-9841F0704B5F}" type="slidenum">
              <a:rPr lang="en-US" altLang="en-US" smtClean="0">
                <a:solidFill>
                  <a:srgbClr val="FFFFFF"/>
                </a:solidFill>
              </a:rPr>
              <a:pPr fontAlgn="base">
                <a:spcBef>
                  <a:spcPct val="0"/>
                </a:spcBef>
                <a:spcAft>
                  <a:spcPct val="0"/>
                </a:spcAft>
                <a:defRPr/>
              </a:pPr>
              <a:t>70</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lnSpcReduction="10000"/>
          </a:bodyPr>
          <a:lstStyle/>
          <a:p>
            <a:pPr marL="182880" indent="-182880" eaLnBrk="1" fontAlgn="auto" hangingPunct="1">
              <a:spcAft>
                <a:spcPts val="0"/>
              </a:spcAft>
              <a:defRPr/>
            </a:pPr>
            <a:r>
              <a:rPr lang="nl-BE" dirty="0" err="1"/>
              <a:t>CoZo</a:t>
            </a:r>
            <a:endParaRPr lang="en-US" dirty="0"/>
          </a:p>
          <a:p>
            <a:pPr lvl="1" indent="-182880" eaLnBrk="1" fontAlgn="auto" hangingPunct="1">
              <a:spcAft>
                <a:spcPts val="0"/>
              </a:spcAft>
              <a:defRPr/>
            </a:pPr>
            <a:r>
              <a:rPr lang="nl-BE" dirty="0" smtClean="0"/>
              <a:t>mobiele </a:t>
            </a:r>
            <a:r>
              <a:rPr lang="nl-BE" dirty="0"/>
              <a:t>app </a:t>
            </a:r>
            <a:r>
              <a:rPr lang="nl-BE" dirty="0" smtClean="0"/>
              <a:t>wordt ontwikkeld </a:t>
            </a:r>
            <a:r>
              <a:rPr lang="nl-BE" dirty="0"/>
              <a:t>voor mobiele toegang tot </a:t>
            </a:r>
            <a:r>
              <a:rPr lang="nl-BE" dirty="0" err="1" smtClean="0"/>
              <a:t>CoZo</a:t>
            </a:r>
            <a:r>
              <a:rPr lang="nl-BE" dirty="0" smtClean="0"/>
              <a:t> (collaboratief zorgplatform – </a:t>
            </a:r>
            <a:r>
              <a:rPr lang="nl-BE" dirty="0" err="1" smtClean="0"/>
              <a:t>ziekenhuishub</a:t>
            </a:r>
            <a:r>
              <a:rPr lang="nl-BE" dirty="0" smtClean="0"/>
              <a:t> van Gent)</a:t>
            </a:r>
          </a:p>
          <a:p>
            <a:pPr lvl="1" indent="-182880" eaLnBrk="1" fontAlgn="auto" hangingPunct="1">
              <a:spcAft>
                <a:spcPts val="0"/>
              </a:spcAft>
              <a:defRPr/>
            </a:pPr>
            <a:r>
              <a:rPr lang="nl-BE" dirty="0" smtClean="0"/>
              <a:t>doelpubliek &gt; in </a:t>
            </a:r>
            <a:r>
              <a:rPr lang="nl-BE" dirty="0"/>
              <a:t>eerste instantie artsen, later zouden ook patiënten toegang moeten </a:t>
            </a:r>
            <a:r>
              <a:rPr lang="nl-BE" dirty="0" smtClean="0"/>
              <a:t>krijgen</a:t>
            </a:r>
          </a:p>
          <a:p>
            <a:pPr marL="182880" indent="-182880" eaLnBrk="1" fontAlgn="auto" hangingPunct="1">
              <a:spcAft>
                <a:spcPts val="0"/>
              </a:spcAft>
              <a:defRPr/>
            </a:pPr>
            <a:r>
              <a:rPr lang="nl-BE" dirty="0" smtClean="0"/>
              <a:t>EMD-leveranciers</a:t>
            </a:r>
            <a:endParaRPr lang="en-US" dirty="0"/>
          </a:p>
          <a:p>
            <a:pPr lvl="1" indent="-182880" eaLnBrk="1" fontAlgn="auto" hangingPunct="1">
              <a:spcAft>
                <a:spcPts val="0"/>
              </a:spcAft>
              <a:defRPr/>
            </a:pPr>
            <a:r>
              <a:rPr lang="nl-BE" dirty="0"/>
              <a:t>v</a:t>
            </a:r>
            <a:r>
              <a:rPr lang="nl-BE" dirty="0" smtClean="0"/>
              <a:t>eilige toegang </a:t>
            </a:r>
            <a:r>
              <a:rPr lang="nl-BE" dirty="0"/>
              <a:t>tot EMD vanop mobiele </a:t>
            </a:r>
            <a:r>
              <a:rPr lang="nl-BE" dirty="0" smtClean="0"/>
              <a:t>toestellen</a:t>
            </a:r>
            <a:endParaRPr lang="en-US" dirty="0"/>
          </a:p>
          <a:p>
            <a:pPr lvl="1" indent="-182880" eaLnBrk="1" fontAlgn="auto" hangingPunct="1">
              <a:spcAft>
                <a:spcPts val="0"/>
              </a:spcAft>
              <a:defRPr/>
            </a:pPr>
            <a:r>
              <a:rPr lang="nl-BE" dirty="0"/>
              <a:t>t</a:t>
            </a:r>
            <a:r>
              <a:rPr lang="nl-BE" dirty="0" smtClean="0"/>
              <a:t>ransparante </a:t>
            </a:r>
            <a:r>
              <a:rPr lang="nl-BE" dirty="0"/>
              <a:t>toegang vanuit het EMD naar externe bronnen (Vitalink, </a:t>
            </a:r>
            <a:r>
              <a:rPr lang="nl-BE" dirty="0" err="1"/>
              <a:t>CoZo</a:t>
            </a:r>
            <a:r>
              <a:rPr lang="nl-BE" dirty="0"/>
              <a:t>, </a:t>
            </a:r>
            <a:r>
              <a:rPr lang="nl-BE" dirty="0" err="1" smtClean="0"/>
              <a:t>eHealthBox</a:t>
            </a:r>
            <a:r>
              <a:rPr lang="nl-BE" dirty="0"/>
              <a:t>, </a:t>
            </a:r>
            <a:r>
              <a:rPr lang="nl-BE" dirty="0" err="1"/>
              <a:t>Recip</a:t>
            </a:r>
            <a:r>
              <a:rPr lang="nl-BE" dirty="0"/>
              <a:t>-e, </a:t>
            </a:r>
            <a:r>
              <a:rPr lang="nl-BE" dirty="0" smtClean="0"/>
              <a:t>enz.)</a:t>
            </a:r>
            <a:endParaRPr lang="en-US" dirty="0"/>
          </a:p>
          <a:p>
            <a:pPr marL="182880" indent="-182880" eaLnBrk="1" fontAlgn="auto" hangingPunct="1">
              <a:spcAft>
                <a:spcPts val="0"/>
              </a:spcAft>
              <a:defRPr/>
            </a:pPr>
            <a:r>
              <a:rPr lang="nl-BE" dirty="0" err="1"/>
              <a:t>Wit-Gele</a:t>
            </a:r>
            <a:r>
              <a:rPr lang="nl-BE" dirty="0"/>
              <a:t> Kruis</a:t>
            </a:r>
            <a:endParaRPr lang="en-US" dirty="0"/>
          </a:p>
          <a:p>
            <a:pPr lvl="1" indent="-182880" eaLnBrk="1" fontAlgn="auto" hangingPunct="1">
              <a:spcAft>
                <a:spcPts val="0"/>
              </a:spcAft>
              <a:defRPr/>
            </a:pPr>
            <a:r>
              <a:rPr lang="nl-BE" dirty="0"/>
              <a:t>momenteel is er een </a:t>
            </a:r>
            <a:r>
              <a:rPr lang="nl-BE" dirty="0" err="1"/>
              <a:t>webportaal</a:t>
            </a:r>
            <a:r>
              <a:rPr lang="nl-BE" dirty="0"/>
              <a:t> (extranet) in ontwikkeling voor artsen en patiënten &gt; ook mobiel in de toekomst</a:t>
            </a:r>
            <a:endParaRPr lang="en-US" dirty="0"/>
          </a:p>
          <a:p>
            <a:pPr lvl="1" indent="-182880" eaLnBrk="1" fontAlgn="auto" hangingPunct="1">
              <a:spcAft>
                <a:spcPts val="0"/>
              </a:spcAft>
              <a:defRPr/>
            </a:pPr>
            <a:r>
              <a:rPr lang="nl-BE" dirty="0"/>
              <a:t>een thuisverpleegkundige is, in de context van facturatie derde betaler, verplicht om de </a:t>
            </a:r>
            <a:r>
              <a:rPr lang="nl-BE" dirty="0" err="1"/>
              <a:t>eID</a:t>
            </a:r>
            <a:r>
              <a:rPr lang="nl-BE" dirty="0"/>
              <a:t> in te lezen bij elk bezoek &gt; vraag of dat niet handiger kan</a:t>
            </a:r>
            <a:endParaRPr lang="en-US" dirty="0"/>
          </a:p>
          <a:p>
            <a:pPr marL="182880" indent="-182880" eaLnBrk="1" fontAlgn="auto" hangingPunct="1">
              <a:spcAft>
                <a:spcPts val="0"/>
              </a:spcAft>
              <a:defRPr/>
            </a:pPr>
            <a:endParaRPr lang="en-US" dirty="0"/>
          </a:p>
          <a:p>
            <a:pPr marL="182880" indent="-182880" eaLnBrk="1" fontAlgn="t" hangingPunct="1">
              <a:spcAft>
                <a:spcPts val="0"/>
              </a:spcAft>
              <a:defRPr/>
            </a:pPr>
            <a:endParaRPr lang="nl-NL" dirty="0"/>
          </a:p>
        </p:txBody>
      </p:sp>
      <p:sp>
        <p:nvSpPr>
          <p:cNvPr id="7475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Roadmap 2.0 – </a:t>
            </a:r>
            <a:r>
              <a:rPr lang="en-US" dirty="0" err="1" smtClean="0"/>
              <a:t>Streefdata</a:t>
            </a:r>
            <a:r>
              <a:rPr lang="en-US" dirty="0" smtClean="0"/>
              <a:t> </a:t>
            </a:r>
            <a:r>
              <a:rPr lang="en-US" dirty="0" err="1" smtClean="0"/>
              <a:t>actiepunten</a:t>
            </a:r>
            <a:endParaRPr lang="nl-BE" altLang="en-US" dirty="0">
              <a:sym typeface="Arial" charset="0"/>
            </a:endParaRPr>
          </a:p>
        </p:txBody>
      </p:sp>
      <p:sp>
        <p:nvSpPr>
          <p:cNvPr id="706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3DB16F8-9725-44FE-971F-9473BE60B7F6}" type="slidenum">
              <a:rPr lang="en-US" altLang="en-US" smtClean="0">
                <a:solidFill>
                  <a:srgbClr val="FFFFFF"/>
                </a:solidFill>
              </a:rPr>
              <a:pPr fontAlgn="base">
                <a:spcBef>
                  <a:spcPct val="0"/>
                </a:spcBef>
                <a:spcAft>
                  <a:spcPct val="0"/>
                </a:spcAft>
                <a:defRPr/>
              </a:pPr>
              <a:t>71</a:t>
            </a:fld>
            <a:endParaRPr lang="nl-BE" altLang="en-US" smtClean="0">
              <a:solidFill>
                <a:srgbClr val="FFFFFF"/>
              </a:solidFill>
            </a:endParaRPr>
          </a:p>
        </p:txBody>
      </p:sp>
      <p:sp>
        <p:nvSpPr>
          <p:cNvPr id="4" name="Content Placeholder 3"/>
          <p:cNvSpPr>
            <a:spLocks noGrp="1"/>
          </p:cNvSpPr>
          <p:nvPr>
            <p:ph idx="1"/>
          </p:nvPr>
        </p:nvSpPr>
        <p:spPr/>
        <p:txBody>
          <a:bodyPr rtlCol="0">
            <a:normAutofit lnSpcReduction="10000"/>
          </a:bodyPr>
          <a:lstStyle/>
          <a:p>
            <a:pPr marL="182880" indent="-182880" eaLnBrk="1" fontAlgn="t" hangingPunct="1">
              <a:spcAft>
                <a:spcPts val="0"/>
              </a:spcAft>
              <a:defRPr/>
            </a:pPr>
            <a:r>
              <a:rPr lang="nl-NL" dirty="0" smtClean="0"/>
              <a:t>Medio 2016</a:t>
            </a:r>
          </a:p>
          <a:p>
            <a:pPr lvl="1" indent="-182880" eaLnBrk="1" fontAlgn="t" hangingPunct="1">
              <a:spcAft>
                <a:spcPts val="0"/>
              </a:spcAft>
              <a:defRPr/>
            </a:pPr>
            <a:r>
              <a:rPr lang="nl-NL" dirty="0" smtClean="0"/>
              <a:t>afgesproken kader voor </a:t>
            </a:r>
            <a:r>
              <a:rPr lang="nl-NL" dirty="0" err="1" smtClean="0"/>
              <a:t>mHealth</a:t>
            </a:r>
            <a:r>
              <a:rPr lang="nl-NL" dirty="0" smtClean="0"/>
              <a:t>-acties tussen </a:t>
            </a:r>
            <a:r>
              <a:rPr lang="nl-NL" dirty="0"/>
              <a:t>alle </a:t>
            </a:r>
            <a:r>
              <a:rPr lang="nl-NL" dirty="0" smtClean="0"/>
              <a:t>beleidsniveaus, </a:t>
            </a:r>
            <a:r>
              <a:rPr lang="nl-NL" dirty="0"/>
              <a:t>met </a:t>
            </a:r>
            <a:r>
              <a:rPr lang="nl-NL" dirty="0" smtClean="0"/>
              <a:t>de bedoeling om </a:t>
            </a:r>
            <a:r>
              <a:rPr lang="nl-NL" dirty="0"/>
              <a:t>dit zo efficiënt, ruim en administratief eenvoudig mogelijk toe te </a:t>
            </a:r>
            <a:r>
              <a:rPr lang="nl-NL" dirty="0" smtClean="0"/>
              <a:t>kunnen passen</a:t>
            </a:r>
          </a:p>
          <a:p>
            <a:pPr lvl="1" indent="-182880" eaLnBrk="1" fontAlgn="t" hangingPunct="1">
              <a:spcAft>
                <a:spcPts val="0"/>
              </a:spcAft>
              <a:defRPr/>
            </a:pPr>
            <a:r>
              <a:rPr lang="nl-NL" dirty="0" smtClean="0"/>
              <a:t>geleidelijke valorisatie van aantal toepassingen binnen bestaande context (zie lager) en start van de prioritaire </a:t>
            </a:r>
            <a:r>
              <a:rPr lang="nl-NL" dirty="0" err="1" smtClean="0"/>
              <a:t>use</a:t>
            </a:r>
            <a:r>
              <a:rPr lang="nl-NL" dirty="0" smtClean="0"/>
              <a:t> cases (zie hoger)</a:t>
            </a:r>
          </a:p>
          <a:p>
            <a:pPr marL="182880" indent="-182880" eaLnBrk="1" fontAlgn="t" hangingPunct="1">
              <a:spcAft>
                <a:spcPts val="0"/>
              </a:spcAft>
              <a:defRPr/>
            </a:pPr>
            <a:r>
              <a:rPr lang="nl-NL" dirty="0" smtClean="0"/>
              <a:t>Einde 2016</a:t>
            </a:r>
          </a:p>
          <a:p>
            <a:pPr lvl="1" indent="-182880" eaLnBrk="1" fontAlgn="t" hangingPunct="1">
              <a:spcAft>
                <a:spcPts val="0"/>
              </a:spcAft>
              <a:defRPr/>
            </a:pPr>
            <a:r>
              <a:rPr lang="nl-NL" dirty="0" smtClean="0"/>
              <a:t>mogelijkheid voor zorgverstrekkers om mobiel (via smartphones, tablets,…) toegang te hebben tot bestaande gegevens in het kader van de continuïteit van de zorg &gt; oproep tot softwareleveranciers</a:t>
            </a:r>
          </a:p>
          <a:p>
            <a:pPr lvl="1" indent="-182880" eaLnBrk="1" fontAlgn="t" hangingPunct="1">
              <a:spcAft>
                <a:spcPts val="0"/>
              </a:spcAft>
              <a:defRPr/>
            </a:pPr>
            <a:r>
              <a:rPr lang="nl-NL" dirty="0" smtClean="0"/>
              <a:t>voorstel van juridisch kader, inclusief terugbetalingsvoorwaarden</a:t>
            </a:r>
          </a:p>
          <a:p>
            <a:pPr marL="182880" indent="-182880" eaLnBrk="1" fontAlgn="t" hangingPunct="1">
              <a:spcAft>
                <a:spcPts val="0"/>
              </a:spcAft>
              <a:defRPr/>
            </a:pPr>
            <a:r>
              <a:rPr lang="nl-NL" dirty="0" smtClean="0"/>
              <a:t>Einde 2017: evaluatie van 5 prioritaire </a:t>
            </a:r>
            <a:r>
              <a:rPr lang="nl-NL" dirty="0" err="1" smtClean="0"/>
              <a:t>use</a:t>
            </a:r>
            <a:r>
              <a:rPr lang="nl-NL" dirty="0" smtClean="0"/>
              <a:t> cases</a:t>
            </a:r>
          </a:p>
          <a:p>
            <a:pPr marL="182880" indent="-182880" eaLnBrk="1" fontAlgn="t" hangingPunct="1">
              <a:spcAft>
                <a:spcPts val="0"/>
              </a:spcAft>
              <a:defRPr/>
            </a:pPr>
            <a:r>
              <a:rPr lang="nl-NL" dirty="0" smtClean="0"/>
              <a:t>Einde 2018: mogelijkheid voor patiënten om mobiel toegang te hebben tot hun Personal Health record </a:t>
            </a:r>
          </a:p>
          <a:p>
            <a:pPr lvl="1" indent="-182880" eaLnBrk="1" fontAlgn="t" hangingPunct="1">
              <a:spcAft>
                <a:spcPts val="0"/>
              </a:spcAft>
              <a:defRPr/>
            </a:pPr>
            <a:endParaRPr lang="nl-NL" dirty="0"/>
          </a:p>
          <a:p>
            <a:pPr marL="731520" lvl="2" indent="-182880" eaLnBrk="1" fontAlgn="t" hangingPunct="1">
              <a:spcAft>
                <a:spcPts val="0"/>
              </a:spcAft>
              <a:defRPr/>
            </a:pPr>
            <a:endParaRPr lang="nl-NL" dirty="0"/>
          </a:p>
        </p:txBody>
      </p:sp>
      <p:sp>
        <p:nvSpPr>
          <p:cNvPr id="7066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13/09/2016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mtClean="0"/>
              <a:t>Use cases: planning</a:t>
            </a:r>
            <a:endParaRPr lang="fr-BE" dirty="0"/>
          </a:p>
        </p:txBody>
      </p:sp>
      <p:sp>
        <p:nvSpPr>
          <p:cNvPr id="77827" name="Content Placeholder 2"/>
          <p:cNvSpPr>
            <a:spLocks noGrp="1"/>
          </p:cNvSpPr>
          <p:nvPr>
            <p:ph idx="1"/>
          </p:nvPr>
        </p:nvSpPr>
        <p:spPr/>
        <p:txBody>
          <a:bodyPr/>
          <a:lstStyle/>
          <a:p>
            <a:r>
              <a:rPr lang="nl-BE" altLang="en-US" dirty="0" smtClean="0"/>
              <a:t>30/9 : deadline indiening pilootprojecten</a:t>
            </a:r>
            <a:endParaRPr lang="en-US" altLang="en-US" dirty="0" smtClean="0"/>
          </a:p>
          <a:p>
            <a:r>
              <a:rPr lang="nl-BE" altLang="en-US" dirty="0" smtClean="0"/>
              <a:t>Oktober 2016 : selectie schriftelijk + via </a:t>
            </a:r>
            <a:r>
              <a:rPr lang="nl-BE" altLang="en-US" dirty="0" err="1" smtClean="0"/>
              <a:t>pitching</a:t>
            </a:r>
            <a:r>
              <a:rPr lang="nl-BE" altLang="en-US" dirty="0" smtClean="0"/>
              <a:t> </a:t>
            </a:r>
          </a:p>
          <a:p>
            <a:r>
              <a:rPr lang="nl-BE" altLang="en-US" dirty="0"/>
              <a:t>N</a:t>
            </a:r>
            <a:r>
              <a:rPr lang="nl-BE" altLang="en-US" dirty="0" smtClean="0"/>
              <a:t>ovember 2016 : besprekingsfase, budgettair plan, projectplan, evidentie</a:t>
            </a:r>
            <a:endParaRPr lang="en-US" altLang="en-US" dirty="0" smtClean="0"/>
          </a:p>
          <a:p>
            <a:r>
              <a:rPr lang="nl-BE" altLang="en-US" dirty="0"/>
              <a:t>D</a:t>
            </a:r>
            <a:r>
              <a:rPr lang="nl-BE" altLang="en-US" dirty="0" smtClean="0"/>
              <a:t>ecember 2016 : goedkeuring eerste projecten</a:t>
            </a:r>
            <a:endParaRPr lang="en-US" altLang="en-US" dirty="0" smtClean="0"/>
          </a:p>
          <a:p>
            <a:r>
              <a:rPr lang="nl-BE" altLang="en-US" dirty="0" smtClean="0"/>
              <a:t>Q1-Q2/2017 : proefprojecten met 6 maand doorlooptijd</a:t>
            </a:r>
            <a:endParaRPr lang="en-US" altLang="en-US" dirty="0" smtClean="0"/>
          </a:p>
          <a:p>
            <a:r>
              <a:rPr lang="nl-BE" altLang="en-US" dirty="0" smtClean="0"/>
              <a:t>Q3/2017 : evaluatie, projectie en bijsturing</a:t>
            </a:r>
          </a:p>
          <a:p>
            <a:r>
              <a:rPr lang="nl-BE" altLang="en-US" dirty="0" smtClean="0"/>
              <a:t>Q4/2017 : vastklikken positief geëvalueerde projecten</a:t>
            </a:r>
            <a:endParaRPr lang="en-US" altLang="en-US" dirty="0" smtClean="0"/>
          </a:p>
          <a:p>
            <a:endParaRPr lang="fr-BE" altLang="en-US" dirty="0"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a:t>13/09/2016</a:t>
            </a:r>
            <a:endParaRPr lang="nl-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Voorbeeld: cardiovasculair</a:t>
            </a:r>
            <a:endParaRPr lang="fr-BE" dirty="0"/>
          </a:p>
        </p:txBody>
      </p:sp>
      <p:sp>
        <p:nvSpPr>
          <p:cNvPr id="3" name="Date Placeholder 2"/>
          <p:cNvSpPr>
            <a:spLocks noGrp="1"/>
          </p:cNvSpPr>
          <p:nvPr>
            <p:ph type="dt" sz="quarter" idx="10"/>
          </p:nvPr>
        </p:nvSpPr>
        <p:spPr/>
        <p:txBody>
          <a:bodyPr/>
          <a:lstStyle/>
          <a:p>
            <a:pPr fontAlgn="base">
              <a:spcBef>
                <a:spcPct val="0"/>
              </a:spcBef>
              <a:spcAft>
                <a:spcPct val="0"/>
              </a:spcAft>
              <a:defRPr/>
            </a:pPr>
            <a:r>
              <a:rPr lang="en-US" altLang="en-US"/>
              <a:t>13/09/2016</a:t>
            </a:r>
            <a:endParaRPr lang="nl-BE" altLang="en-US" dirty="0"/>
          </a:p>
        </p:txBody>
      </p:sp>
      <p:sp>
        <p:nvSpPr>
          <p:cNvPr id="4" name="Slide Number Placeholder 3"/>
          <p:cNvSpPr>
            <a:spLocks noGrp="1"/>
          </p:cNvSpPr>
          <p:nvPr>
            <p:ph type="sldNum" sz="quarter" idx="12"/>
          </p:nvPr>
        </p:nvSpPr>
        <p:spPr/>
        <p:txBody>
          <a:bodyPr/>
          <a:lstStyle/>
          <a:p>
            <a:pPr>
              <a:defRPr/>
            </a:pPr>
            <a:fld id="{6C5C487D-7C7B-4DE9-A9F9-363CDD31ECF5}" type="slidenum">
              <a:rPr lang="en-US" smtClean="0"/>
              <a:pPr>
                <a:defRPr/>
              </a:pPr>
              <a:t>73</a:t>
            </a:fld>
            <a:endParaRPr lang="en-US" dirty="0"/>
          </a:p>
        </p:txBody>
      </p:sp>
      <p:pic>
        <p:nvPicPr>
          <p:cNvPr id="78853"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4094163"/>
            <a:ext cx="41148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5" descr="2016-02-04 11.12.2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275" y="2266950"/>
            <a:ext cx="18351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2275" y="2185988"/>
            <a:ext cx="35814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Hefbomen kostenefficiënte inzet ICT</a:t>
            </a:r>
            <a:endParaRPr lang="fr-BE" dirty="0"/>
          </a:p>
        </p:txBody>
      </p:sp>
      <p:sp>
        <p:nvSpPr>
          <p:cNvPr id="79875" name="Content Placeholder 2"/>
          <p:cNvSpPr>
            <a:spLocks noGrp="1"/>
          </p:cNvSpPr>
          <p:nvPr>
            <p:ph idx="1"/>
          </p:nvPr>
        </p:nvSpPr>
        <p:spPr/>
        <p:txBody>
          <a:bodyPr/>
          <a:lstStyle/>
          <a:p>
            <a:r>
              <a:rPr lang="nl-BE" altLang="en-US" smtClean="0"/>
              <a:t>Begrijp de kosten</a:t>
            </a:r>
          </a:p>
          <a:p>
            <a:endParaRPr lang="nl-BE" altLang="en-US" smtClean="0"/>
          </a:p>
          <a:p>
            <a:r>
              <a:rPr lang="nl-BE" altLang="en-US" smtClean="0"/>
              <a:t>Begrijp de kostendrivers</a:t>
            </a:r>
          </a:p>
          <a:p>
            <a:endParaRPr lang="nl-BE" altLang="en-US" smtClean="0"/>
          </a:p>
          <a:p>
            <a:r>
              <a:rPr lang="nl-BE" altLang="en-US" smtClean="0"/>
              <a:t>Begrijp de behoeften</a:t>
            </a:r>
          </a:p>
          <a:p>
            <a:endParaRPr lang="nl-BE" altLang="en-US" smtClean="0"/>
          </a:p>
          <a:p>
            <a:r>
              <a:rPr lang="nl-BE" altLang="en-US" smtClean="0"/>
              <a:t>Begrijp de sleutels tot succes</a:t>
            </a:r>
          </a:p>
          <a:p>
            <a:endParaRPr lang="nl-BE" altLang="en-US" smtClean="0"/>
          </a:p>
          <a:p>
            <a:r>
              <a:rPr lang="nl-BE" altLang="en-US" smtClean="0"/>
              <a:t>En wat met</a:t>
            </a:r>
          </a:p>
          <a:p>
            <a:pPr lvl="1"/>
            <a:r>
              <a:rPr lang="nl-BE" altLang="en-US" smtClean="0"/>
              <a:t>de return on investment (ROI) ?</a:t>
            </a:r>
          </a:p>
          <a:p>
            <a:pPr lvl="1"/>
            <a:r>
              <a:rPr lang="nl-BE" altLang="en-US" smtClean="0"/>
              <a:t>de cloud ?</a:t>
            </a:r>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33F14525-6FD8-43E4-B9DC-81FE8FE7730A}"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kosten</a:t>
            </a:r>
            <a:endParaRPr lang="fr-BE" dirty="0"/>
          </a:p>
        </p:txBody>
      </p:sp>
      <p:sp>
        <p:nvSpPr>
          <p:cNvPr id="80899" name="Content Placeholder 2"/>
          <p:cNvSpPr>
            <a:spLocks noGrp="1"/>
          </p:cNvSpPr>
          <p:nvPr>
            <p:ph idx="1"/>
          </p:nvPr>
        </p:nvSpPr>
        <p:spPr/>
        <p:txBody>
          <a:bodyPr/>
          <a:lstStyle/>
          <a:p>
            <a:r>
              <a:rPr lang="nl-BE" altLang="en-US" smtClean="0"/>
              <a:t>Concept van total cost of ownership (TCO)</a:t>
            </a:r>
          </a:p>
          <a:p>
            <a:pPr lvl="1"/>
            <a:r>
              <a:rPr lang="nl-BE" altLang="en-US" smtClean="0"/>
              <a:t>gemiddeld is opstartkost van bedrijfstoepassing 8% van de levensduurkost over 15 jaar</a:t>
            </a:r>
            <a:endParaRPr lang="fr-BE" altLang="en-US" smtClean="0"/>
          </a:p>
          <a:p>
            <a:pPr lvl="2"/>
            <a:r>
              <a:rPr lang="nl-BE" altLang="en-US" smtClean="0"/>
              <a:t>integratie in eigen omgeving</a:t>
            </a:r>
          </a:p>
          <a:p>
            <a:pPr lvl="2"/>
            <a:r>
              <a:rPr lang="nl-BE" altLang="en-US" smtClean="0"/>
              <a:t>correctief onderhoud</a:t>
            </a:r>
          </a:p>
          <a:p>
            <a:pPr lvl="2"/>
            <a:r>
              <a:rPr lang="nl-BE" altLang="en-US" smtClean="0"/>
              <a:t>evolutief onderhoud</a:t>
            </a:r>
          </a:p>
          <a:p>
            <a:pPr lvl="2"/>
            <a:r>
              <a:rPr lang="nl-BE" altLang="en-US" smtClean="0"/>
              <a:t>exploitatie</a:t>
            </a:r>
          </a:p>
          <a:p>
            <a:pPr lvl="2"/>
            <a:r>
              <a:rPr lang="nl-BE" altLang="en-US" smtClean="0"/>
              <a:t>regelmatig nieuwe major releases</a:t>
            </a:r>
          </a:p>
          <a:p>
            <a:pPr lvl="2"/>
            <a:r>
              <a:rPr lang="nl-BE" altLang="en-US" smtClean="0"/>
              <a:t>nieuwe modules</a:t>
            </a:r>
          </a:p>
          <a:p>
            <a:pPr lvl="2"/>
            <a:r>
              <a:rPr lang="nl-BE" altLang="en-US" smtClean="0"/>
              <a:t>maatwerk</a:t>
            </a:r>
          </a:p>
          <a:p>
            <a:pPr lvl="2"/>
            <a:r>
              <a:rPr lang="nl-BE" altLang="en-US" smtClean="0"/>
              <a:t>opleiding</a:t>
            </a:r>
          </a:p>
          <a:p>
            <a:pPr lvl="2"/>
            <a:r>
              <a:rPr lang="nl-BE" altLang="en-US" smtClean="0"/>
              <a:t>help desk</a:t>
            </a:r>
          </a:p>
          <a:p>
            <a:pPr lvl="1"/>
            <a:r>
              <a:rPr lang="nl-BE" altLang="en-US" smtClean="0"/>
              <a:t>nood aan goed inzicht in kostendrivers</a:t>
            </a:r>
          </a:p>
        </p:txBody>
      </p:sp>
      <p:sp>
        <p:nvSpPr>
          <p:cNvPr id="4" name="Date Placeholder 3"/>
          <p:cNvSpPr>
            <a:spLocks noGrp="1"/>
          </p:cNvSpPr>
          <p:nvPr>
            <p:ph type="dt" sz="quarter" idx="10"/>
          </p:nvPr>
        </p:nvSpPr>
        <p:spPr/>
        <p:txBody>
          <a:bodyPr/>
          <a:lstStyle/>
          <a:p>
            <a:pPr>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6B3E2893-0F52-458E-BD65-E3BFCBD1A87A}" type="slidenum">
              <a:rPr lang="en-US" smtClean="0"/>
              <a:pPr>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kostendrivers</a:t>
            </a:r>
            <a:endParaRPr lang="fr-BE" dirty="0"/>
          </a:p>
        </p:txBody>
      </p:sp>
      <p:sp>
        <p:nvSpPr>
          <p:cNvPr id="81923" name="Content Placeholder 2"/>
          <p:cNvSpPr>
            <a:spLocks noGrp="1"/>
          </p:cNvSpPr>
          <p:nvPr>
            <p:ph idx="1"/>
          </p:nvPr>
        </p:nvSpPr>
        <p:spPr/>
        <p:txBody>
          <a:bodyPr/>
          <a:lstStyle/>
          <a:p>
            <a:r>
              <a:rPr lang="nl-BE" altLang="en-US" smtClean="0"/>
              <a:t>Ontwerp voor onderhoudbaarheid</a:t>
            </a:r>
          </a:p>
          <a:p>
            <a:pPr lvl="1"/>
            <a:r>
              <a:rPr lang="nl-BE" altLang="en-US" smtClean="0"/>
              <a:t>standaardiseren bij code schrijven, bij documentatie, bij release management</a:t>
            </a:r>
          </a:p>
          <a:p>
            <a:pPr lvl="1"/>
            <a:r>
              <a:rPr lang="nl-BE" altLang="en-US" smtClean="0"/>
              <a:t>modulaire, dienstgeoriënteerde architectuur</a:t>
            </a:r>
          </a:p>
          <a:p>
            <a:r>
              <a:rPr lang="nl-BE" altLang="en-US" smtClean="0"/>
              <a:t>Bij aankoop van software</a:t>
            </a:r>
          </a:p>
          <a:p>
            <a:pPr lvl="1"/>
            <a:r>
              <a:rPr lang="nl-BE" altLang="en-US" smtClean="0"/>
              <a:t>customiseer zo weinig mogelijk</a:t>
            </a:r>
          </a:p>
          <a:p>
            <a:pPr lvl="1"/>
            <a:r>
              <a:rPr lang="nl-BE" altLang="en-US" smtClean="0"/>
              <a:t>goede architectuur vermindert kosten met &gt; 50 % =&gt; neem dit op in vereisten</a:t>
            </a:r>
          </a:p>
          <a:p>
            <a:r>
              <a:rPr lang="nl-BE" altLang="en-US" smtClean="0"/>
              <a:t>Beperk het aantal wijzigingen</a:t>
            </a:r>
          </a:p>
          <a:p>
            <a:pPr lvl="1"/>
            <a:r>
              <a:rPr lang="nl-BE" altLang="en-US" smtClean="0"/>
              <a:t>hoog aantal wijzigingen vermenigvuldigt kosten met f	actor 2 tot 3</a:t>
            </a:r>
          </a:p>
          <a:p>
            <a:r>
              <a:rPr lang="nl-BE" altLang="en-US" smtClean="0"/>
              <a:t>Besluit: goede architectuur, weinig customisatie en zuinigheid met wijzigingen vermindert kost met factor 6</a:t>
            </a:r>
          </a:p>
          <a:p>
            <a:endParaRPr lang="fr-BE" altLang="en-US"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B4C45065-AD7A-4D73-B74F-43FF5062A4C0}"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behoeften</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85FCA6DD-799B-413F-82E1-FC63397E7E9A}" type="slidenum">
              <a:rPr lang="en-US" smtClean="0"/>
              <a:pPr>
                <a:defRPr/>
              </a:pPr>
              <a:t>77</a:t>
            </a:fld>
            <a:endParaRPr lang="en-US" dirty="0"/>
          </a:p>
        </p:txBody>
      </p:sp>
      <p:pic>
        <p:nvPicPr>
          <p:cNvPr id="829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820737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behoeften</a:t>
            </a:r>
            <a:endParaRPr lang="fr-BE" dirty="0"/>
          </a:p>
        </p:txBody>
      </p:sp>
      <p:sp>
        <p:nvSpPr>
          <p:cNvPr id="83971" name="Content Placeholder 2"/>
          <p:cNvSpPr>
            <a:spLocks noGrp="1"/>
          </p:cNvSpPr>
          <p:nvPr>
            <p:ph idx="1"/>
          </p:nvPr>
        </p:nvSpPr>
        <p:spPr/>
        <p:txBody>
          <a:bodyPr/>
          <a:lstStyle/>
          <a:p>
            <a:r>
              <a:rPr lang="fr-BE" altLang="en-US" smtClean="0"/>
              <a:t>Er bestaan geen ICT-projecten, enkel business-projecten</a:t>
            </a:r>
          </a:p>
          <a:p>
            <a:endParaRPr lang="nl-BE" altLang="en-US" smtClean="0"/>
          </a:p>
          <a:p>
            <a:r>
              <a:rPr lang="fr-BE" altLang="en-US" smtClean="0"/>
              <a:t>Betaal bij aankoop van software alleen de gebruikte modules (vaak tot 90% niet-gebruikte functies)</a:t>
            </a:r>
          </a:p>
          <a:p>
            <a:endParaRPr lang="fr-BE" altLang="en-US" smtClean="0"/>
          </a:p>
          <a:p>
            <a:r>
              <a:rPr lang="fr-BE" altLang="en-US" smtClean="0"/>
              <a:t>Géén big bang, maar incrementele ontwikkeling en implementatie (agile ontwikkeling)</a:t>
            </a:r>
          </a:p>
          <a:p>
            <a:pPr lvl="1"/>
            <a:r>
              <a:rPr lang="fr-BE" altLang="en-US" smtClean="0"/>
              <a:t>ontwikkel klein deel</a:t>
            </a:r>
          </a:p>
          <a:p>
            <a:pPr lvl="1"/>
            <a:r>
              <a:rPr lang="fr-BE" altLang="en-US" smtClean="0"/>
              <a:t>implementeer</a:t>
            </a:r>
          </a:p>
          <a:p>
            <a:pPr lvl="1"/>
            <a:r>
              <a:rPr lang="fr-BE" altLang="en-US" smtClean="0"/>
              <a:t>evalueer en stuur bij</a:t>
            </a:r>
          </a:p>
          <a:p>
            <a:pPr lvl="1"/>
            <a:r>
              <a:rPr lang="fr-BE" altLang="en-US" smtClean="0"/>
              <a:t>blijf dit herhalen (agile aanpak)</a:t>
            </a:r>
            <a:endParaRPr lang="en-GB" altLang="en-US" smtClean="0"/>
          </a:p>
          <a:p>
            <a:endParaRPr lang="en-GB" altLang="en-US" smtClean="0"/>
          </a:p>
          <a:p>
            <a:endParaRPr lang="en-GB" altLang="en-US" smtClean="0"/>
          </a:p>
          <a:p>
            <a:endParaRPr lang="fr-BE" altLang="en-US"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EEABEEB9-4376-4479-AA90-0B005D72A695}" type="slidenum">
              <a:rPr lang="en-US" smtClean="0"/>
              <a:pP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sleutels tot succes</a:t>
            </a:r>
            <a:endParaRPr lang="fr-BE" dirty="0"/>
          </a:p>
        </p:txBody>
      </p:sp>
      <p:sp>
        <p:nvSpPr>
          <p:cNvPr id="84995" name="Content Placeholder 2"/>
          <p:cNvSpPr>
            <a:spLocks noGrp="1"/>
          </p:cNvSpPr>
          <p:nvPr>
            <p:ph idx="1"/>
          </p:nvPr>
        </p:nvSpPr>
        <p:spPr>
          <a:xfrm>
            <a:off x="457200" y="1600200"/>
            <a:ext cx="8686800" cy="4876800"/>
          </a:xfrm>
        </p:spPr>
        <p:txBody>
          <a:bodyPr/>
          <a:lstStyle/>
          <a:p>
            <a:endParaRPr lang="nl-BE" altLang="en-US" smtClean="0"/>
          </a:p>
          <a:p>
            <a:r>
              <a:rPr lang="nl-BE" altLang="en-US" smtClean="0"/>
              <a:t>Zorg voor buy-in van zorgverstrekkers</a:t>
            </a:r>
          </a:p>
          <a:p>
            <a:pPr lvl="1"/>
            <a:r>
              <a:rPr lang="nl-BE" altLang="en-US" smtClean="0"/>
              <a:t>binnen ziekenhuis</a:t>
            </a:r>
          </a:p>
          <a:p>
            <a:pPr lvl="1"/>
            <a:r>
              <a:rPr lang="nl-BE" altLang="en-US" smtClean="0"/>
              <a:t>buiten ziekenhuis</a:t>
            </a:r>
          </a:p>
          <a:p>
            <a:endParaRPr lang="nl-BE" altLang="en-US" smtClean="0"/>
          </a:p>
          <a:p>
            <a:endParaRPr lang="nl-BE" altLang="en-US" smtClean="0"/>
          </a:p>
          <a:p>
            <a:r>
              <a:rPr lang="nl-BE" altLang="en-US" smtClean="0"/>
              <a:t>Focus op klinische processen</a:t>
            </a:r>
          </a:p>
          <a:p>
            <a:endParaRPr lang="nl-BE" altLang="en-US" smtClean="0"/>
          </a:p>
          <a:p>
            <a:endParaRPr lang="nl-BE" altLang="en-US" smtClean="0"/>
          </a:p>
          <a:p>
            <a:r>
              <a:rPr lang="nl-BE" altLang="en-US" smtClean="0"/>
              <a:t>Voorzie voldoende opleiding en ondersteuning</a:t>
            </a:r>
          </a:p>
        </p:txBody>
      </p:sp>
      <p:sp>
        <p:nvSpPr>
          <p:cNvPr id="4" name="Date Placeholder 3"/>
          <p:cNvSpPr>
            <a:spLocks noGrp="1"/>
          </p:cNvSpPr>
          <p:nvPr>
            <p:ph type="dt" sz="quarter" idx="10"/>
          </p:nvPr>
        </p:nvSpPr>
        <p:spPr/>
        <p:txBody>
          <a:bodyPr/>
          <a:lstStyle/>
          <a:p>
            <a:pPr>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7B195DC8-73D0-417B-AE02-E6C044219481}" type="slidenum">
              <a:rPr lang="en-US"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Voordelen bij afsluiting raadpleging</a:t>
              </a:r>
            </a:p>
          </p:txBody>
        </p:sp>
      </p:grpSp>
      <p:sp>
        <p:nvSpPr>
          <p:cNvPr id="3" name="Title 2"/>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a:t>
            </a:r>
            <a:endParaRPr lang="nl-BE" dirty="0"/>
          </a:p>
        </p:txBody>
      </p:sp>
      <p:sp>
        <p:nvSpPr>
          <p:cNvPr id="1126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11269"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C860BF6-6878-4A6F-BD3B-23A42F8C1040}" type="slidenum">
              <a:rPr lang="en-US" altLang="en-US" smtClean="0">
                <a:solidFill>
                  <a:srgbClr val="FFFFFF"/>
                </a:solidFill>
              </a:rPr>
              <a:pPr fontAlgn="base">
                <a:spcBef>
                  <a:spcPct val="0"/>
                </a:spcBef>
                <a:spcAft>
                  <a:spcPct val="0"/>
                </a:spcAft>
                <a:defRPr/>
              </a:pPr>
              <a:t>8</a:t>
            </a:fld>
            <a:endParaRPr lang="nl-BE" altLang="en-US" smtClean="0">
              <a:solidFill>
                <a:srgbClr val="FFFFFF"/>
              </a:solidFill>
            </a:endParaRPr>
          </a:p>
        </p:txBody>
      </p:sp>
      <p:grpSp>
        <p:nvGrpSpPr>
          <p:cNvPr id="17" name="Group 16"/>
          <p:cNvGrpSpPr>
            <a:grpSpLocks/>
          </p:cNvGrpSpPr>
          <p:nvPr/>
        </p:nvGrpSpPr>
        <p:grpSpPr bwMode="auto">
          <a:xfrm>
            <a:off x="546100" y="1395413"/>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endParaRPr lang="nl-BE" sz="2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Tarificatie,</a:t>
                </a:r>
              </a:p>
              <a:p>
                <a:pPr algn="ctr" fontAlgn="auto">
                  <a:spcBef>
                    <a:spcPts val="0"/>
                  </a:spcBef>
                  <a:spcAft>
                    <a:spcPts val="0"/>
                  </a:spcAft>
                  <a:defRPr/>
                </a:pPr>
                <a:r>
                  <a:rPr lang="nl-BE" dirty="0">
                    <a:solidFill>
                      <a:schemeClr val="bg1"/>
                    </a:solidFill>
                    <a:latin typeface="+mn-lt"/>
                    <a:cs typeface="+mn-cs"/>
                  </a:rPr>
                  <a:t>facturatie</a:t>
                </a:r>
                <a:endParaRPr lang="nl-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Aanmaken en versturen van attesten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Bijwerking van de SumEHR, van het medicatieschema, ... </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Verslag versturen naar de houder van het GMD</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600">
                  <a:solidFill>
                    <a:schemeClr val="bg1"/>
                  </a:solidFill>
                </a:endParaRPr>
              </a:p>
              <a:p>
                <a:r>
                  <a:rPr lang="nl-BE" altLang="en-US" sz="1600">
                    <a:solidFill>
                      <a:schemeClr val="bg1"/>
                    </a:solidFill>
                  </a:rPr>
                  <a:t>Registraties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sleutels tot succes</a:t>
            </a:r>
            <a:endParaRPr lang="fr-BE" dirty="0"/>
          </a:p>
        </p:txBody>
      </p:sp>
      <p:sp>
        <p:nvSpPr>
          <p:cNvPr id="86019" name="Content Placeholder 2"/>
          <p:cNvSpPr>
            <a:spLocks noGrp="1"/>
          </p:cNvSpPr>
          <p:nvPr>
            <p:ph idx="1"/>
          </p:nvPr>
        </p:nvSpPr>
        <p:spPr>
          <a:xfrm>
            <a:off x="457200" y="1600200"/>
            <a:ext cx="8526463" cy="4876800"/>
          </a:xfrm>
        </p:spPr>
        <p:txBody>
          <a:bodyPr/>
          <a:lstStyle/>
          <a:p>
            <a:r>
              <a:rPr lang="nl-BE" altLang="en-US" smtClean="0"/>
              <a:t>Werk samen met andere ziekenhuizen en zorgverstrekkers</a:t>
            </a:r>
          </a:p>
          <a:p>
            <a:pPr lvl="1"/>
            <a:r>
              <a:rPr lang="nl-BE" altLang="en-US" smtClean="0"/>
              <a:t>goede governance structuur</a:t>
            </a:r>
          </a:p>
          <a:p>
            <a:pPr lvl="1"/>
            <a:r>
              <a:rPr lang="nl-BE" altLang="en-US" smtClean="0"/>
              <a:t>goed verwachtingsmanagement: schaalvoordelen vereisen standaardisering =&gt; vermijd te veel specifieke zaken</a:t>
            </a:r>
          </a:p>
          <a:p>
            <a:pPr lvl="1"/>
            <a:r>
              <a:rPr lang="nl-BE" altLang="en-US" smtClean="0"/>
              <a:t>delegeer procesbepaling aan één stuurgroep en stem je eigen processen daarop af</a:t>
            </a:r>
          </a:p>
          <a:p>
            <a:endParaRPr lang="nl-BE" altLang="en-US" smtClean="0"/>
          </a:p>
          <a:p>
            <a:r>
              <a:rPr lang="nl-BE" altLang="en-US" smtClean="0"/>
              <a:t>Aligneer beslissingsbevoegdheid en financierings-verantwoordelijkheid: reken kosten door aan veroorzaker</a:t>
            </a:r>
          </a:p>
          <a:p>
            <a:pPr lvl="1"/>
            <a:r>
              <a:rPr lang="nl-BE" altLang="en-US" smtClean="0"/>
              <a:t>matigt de vraag</a:t>
            </a:r>
          </a:p>
          <a:p>
            <a:pPr lvl="1"/>
            <a:r>
              <a:rPr lang="nl-BE" altLang="en-US" smtClean="0"/>
              <a:t>beperkt de wijzigingen</a:t>
            </a:r>
          </a:p>
          <a:p>
            <a:pPr lvl="1"/>
            <a:r>
              <a:rPr lang="nl-BE" altLang="en-US" smtClean="0"/>
              <a:t>geeft aan juiste personen inzicht in ICT-kosten en wat ze veroorzaakt</a:t>
            </a:r>
            <a:endParaRPr lang="fr-BE" altLang="en-US" smtClean="0"/>
          </a:p>
          <a:p>
            <a:endParaRPr lang="fr-BE" altLang="en-US" smtClean="0"/>
          </a:p>
        </p:txBody>
      </p:sp>
      <p:sp>
        <p:nvSpPr>
          <p:cNvPr id="4" name="Date Placeholder 3"/>
          <p:cNvSpPr>
            <a:spLocks noGrp="1"/>
          </p:cNvSpPr>
          <p:nvPr>
            <p:ph type="dt" sz="quarter" idx="10"/>
          </p:nvPr>
        </p:nvSpPr>
        <p:spPr/>
        <p:txBody>
          <a:bodyPr/>
          <a:lstStyle/>
          <a:p>
            <a:pPr>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17781731-50AE-4C66-97DA-9309CF49B38E}" type="slidenum">
              <a:rPr lang="en-US" smtClean="0"/>
              <a:pPr>
                <a:defRPr/>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En wat met de ROI ?</a:t>
            </a:r>
            <a:endParaRPr lang="fr-BE" dirty="0"/>
          </a:p>
        </p:txBody>
      </p:sp>
      <p:sp>
        <p:nvSpPr>
          <p:cNvPr id="87043" name="Content Placeholder 2"/>
          <p:cNvSpPr>
            <a:spLocks noGrp="1"/>
          </p:cNvSpPr>
          <p:nvPr>
            <p:ph idx="1"/>
          </p:nvPr>
        </p:nvSpPr>
        <p:spPr/>
        <p:txBody>
          <a:bodyPr/>
          <a:lstStyle/>
          <a:p>
            <a:r>
              <a:rPr lang="nl-BE" altLang="en-US" smtClean="0"/>
              <a:t>Ruwe schatting</a:t>
            </a:r>
          </a:p>
          <a:p>
            <a:pPr lvl="1"/>
            <a:r>
              <a:rPr lang="fr-BE" altLang="en-US" smtClean="0"/>
              <a:t>investering in ICT: 50%</a:t>
            </a:r>
          </a:p>
          <a:p>
            <a:pPr lvl="1"/>
            <a:r>
              <a:rPr lang="fr-BE" altLang="en-US" smtClean="0"/>
              <a:t>tijd van personeel en artsen: 50%</a:t>
            </a:r>
          </a:p>
          <a:p>
            <a:r>
              <a:rPr lang="fr-BE" altLang="en-US" smtClean="0"/>
              <a:t>Maatschappelijke opbrengst is zelden rechtstreekse financiële opbrengst voor individueel ziekenhuis</a:t>
            </a:r>
          </a:p>
          <a:p>
            <a:r>
              <a:rPr lang="fr-BE" altLang="en-US" smtClean="0"/>
              <a:t>Wordt wel positief wanneer productiviteitswinst in rekening wordt gebracht, maar is afhankelijk van</a:t>
            </a:r>
          </a:p>
          <a:p>
            <a:pPr lvl="1"/>
            <a:r>
              <a:rPr lang="nl-BE" altLang="en-US" smtClean="0"/>
              <a:t>goed omgaan met kostendrivers</a:t>
            </a:r>
          </a:p>
          <a:p>
            <a:pPr lvl="1"/>
            <a:r>
              <a:rPr lang="nl-BE" altLang="en-US" smtClean="0"/>
              <a:t>goed inspelen op sleutels tot succes</a:t>
            </a:r>
          </a:p>
          <a:p>
            <a:pPr lvl="1"/>
            <a:r>
              <a:rPr lang="nl-BE" altLang="en-US" smtClean="0"/>
              <a:t>dus: vereist veranderingsbeheer en tijd</a:t>
            </a:r>
            <a:endParaRPr lang="en-GB" altLang="en-US" smtClean="0"/>
          </a:p>
          <a:p>
            <a:endParaRPr lang="en-GB" altLang="en-US" smtClean="0"/>
          </a:p>
          <a:p>
            <a:endParaRPr lang="en-GB" altLang="en-US" smtClean="0"/>
          </a:p>
          <a:p>
            <a:pPr lvl="1"/>
            <a:endParaRPr lang="fr-BE" altLang="en-US" smtClean="0"/>
          </a:p>
        </p:txBody>
      </p:sp>
      <p:sp>
        <p:nvSpPr>
          <p:cNvPr id="4" name="Date Placeholder 3"/>
          <p:cNvSpPr>
            <a:spLocks noGrp="1"/>
          </p:cNvSpPr>
          <p:nvPr>
            <p:ph type="dt" sz="quarter" idx="10"/>
          </p:nvPr>
        </p:nvSpPr>
        <p:spPr/>
        <p:txBody>
          <a:bodyPr/>
          <a:lstStyle/>
          <a:p>
            <a:pPr>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8EFCE326-E06F-4D21-82E8-816B726159A2}" type="slidenum">
              <a:rPr lang="en-US" smtClean="0"/>
              <a:pPr>
                <a:defRPr/>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En wat met de </a:t>
            </a:r>
            <a:r>
              <a:rPr lang="nl-BE" dirty="0" err="1" smtClean="0"/>
              <a:t>cloud</a:t>
            </a:r>
            <a:r>
              <a:rPr lang="nl-BE" dirty="0" smtClean="0"/>
              <a:t> ?</a:t>
            </a:r>
            <a:endParaRPr lang="fr-BE" dirty="0"/>
          </a:p>
        </p:txBody>
      </p:sp>
      <p:sp>
        <p:nvSpPr>
          <p:cNvPr id="7" name="Content Placeholder 6"/>
          <p:cNvSpPr>
            <a:spLocks noGrp="1"/>
          </p:cNvSpPr>
          <p:nvPr>
            <p:ph idx="1"/>
          </p:nvPr>
        </p:nvSpPr>
        <p:spPr/>
        <p:txBody>
          <a:bodyPr/>
          <a:lstStyle/>
          <a:p>
            <a:pPr>
              <a:buFont typeface="Arial" pitchFamily="34" charset="0"/>
              <a:buChar char="•"/>
              <a:defRPr/>
            </a:pPr>
            <a:r>
              <a:rPr lang="nl-BE" dirty="0" smtClean="0"/>
              <a:t>Overgang van eigen investeringen naar gebruik van diensten</a:t>
            </a:r>
          </a:p>
          <a:p>
            <a:pPr lvl="1">
              <a:buFont typeface="Arial" pitchFamily="34" charset="0"/>
              <a:buChar char="•"/>
              <a:defRPr/>
            </a:pPr>
            <a:r>
              <a:rPr lang="nl-BE" dirty="0" err="1" smtClean="0"/>
              <a:t>Infrastructure</a:t>
            </a:r>
            <a:r>
              <a:rPr lang="nl-BE" dirty="0" smtClean="0"/>
              <a:t> as a Service (IaaS)</a:t>
            </a:r>
          </a:p>
          <a:p>
            <a:pPr lvl="1">
              <a:buFont typeface="Arial" pitchFamily="34" charset="0"/>
              <a:buChar char="•"/>
              <a:defRPr/>
            </a:pPr>
            <a:r>
              <a:rPr lang="nl-BE" dirty="0" smtClean="0"/>
              <a:t>Platform as a Service (PaaS)</a:t>
            </a:r>
          </a:p>
          <a:p>
            <a:pPr lvl="1">
              <a:buFont typeface="Arial" pitchFamily="34" charset="0"/>
              <a:buChar char="•"/>
              <a:defRPr/>
            </a:pPr>
            <a:r>
              <a:rPr lang="nl-BE" dirty="0" smtClean="0"/>
              <a:t>Software as a Service (SaaS)</a:t>
            </a:r>
          </a:p>
          <a:p>
            <a:pPr>
              <a:buFont typeface="Arial" pitchFamily="34" charset="0"/>
              <a:buChar char="•"/>
              <a:defRPr/>
            </a:pPr>
            <a:endParaRPr lang="nl-BE" dirty="0" smtClean="0"/>
          </a:p>
          <a:p>
            <a:pPr lvl="2">
              <a:buFont typeface="Arial" pitchFamily="34" charset="0"/>
              <a:buChar char="•"/>
              <a:defRPr/>
            </a:pPr>
            <a:endParaRPr lang="nl-BE" dirty="0" smtClean="0"/>
          </a:p>
          <a:p>
            <a:pPr marL="0" indent="0">
              <a:buFont typeface="Arial" pitchFamily="34" charset="0"/>
              <a:buNone/>
              <a:defRPr/>
            </a:pPr>
            <a:endParaRPr lang="nl-BE" dirty="0" smtClean="0"/>
          </a:p>
          <a:p>
            <a:pPr marL="0" indent="0">
              <a:buFont typeface="Arial" pitchFamily="34" charset="0"/>
              <a:buNone/>
              <a:defRPr/>
            </a:pPr>
            <a:endParaRPr lang="nl-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a:solidFill>
                  <a:schemeClr val="bg1"/>
                </a:solidFill>
              </a:rPr>
              <a:t>13/09/2016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5BBE7F16-7BEA-43E2-B875-B6E1BCDD8A10}" type="slidenum">
              <a:rPr lang="en-US" smtClean="0"/>
              <a:pPr>
                <a:defRPr/>
              </a:pPr>
              <a:t>82</a:t>
            </a:fld>
            <a:endParaRPr lang="en-US" dirty="0"/>
          </a:p>
        </p:txBody>
      </p:sp>
      <p:graphicFrame>
        <p:nvGraphicFramePr>
          <p:cNvPr id="9" name="Content Placeholder 7"/>
          <p:cNvGraphicFramePr>
            <a:graphicFrameLocks/>
          </p:cNvGraphicFramePr>
          <p:nvPr/>
        </p:nvGraphicFramePr>
        <p:xfrm>
          <a:off x="570488" y="3646311"/>
          <a:ext cx="7975201" cy="2830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8" y="619125"/>
            <a:ext cx="8967787" cy="990600"/>
          </a:xfrm>
        </p:spPr>
        <p:txBody>
          <a:bodyPr>
            <a:normAutofit fontScale="90000"/>
          </a:bodyPr>
          <a:lstStyle/>
          <a:p>
            <a:pPr>
              <a:defRPr/>
            </a:pPr>
            <a:r>
              <a:rPr lang="nl-BE" dirty="0" smtClean="0"/>
              <a:t>Voorbeeld: G-Cloud: www.gcloud.belgium.be</a:t>
            </a:r>
            <a:br>
              <a:rPr lang="nl-BE" dirty="0" smtClean="0"/>
            </a:br>
            <a:endParaRPr lang="fr-BE" dirty="0"/>
          </a:p>
        </p:txBody>
      </p:sp>
      <p:sp>
        <p:nvSpPr>
          <p:cNvPr id="4" name="Date Placeholder 3"/>
          <p:cNvSpPr>
            <a:spLocks noGrp="1"/>
          </p:cNvSpPr>
          <p:nvPr>
            <p:ph type="dt" sz="quarter" idx="10"/>
          </p:nvPr>
        </p:nvSpPr>
        <p:spPr/>
        <p:txBody>
          <a:bodyPr/>
          <a:lstStyle/>
          <a:p>
            <a:pPr>
              <a:defRPr/>
            </a:pPr>
            <a:r>
              <a:rPr lang="en-US"/>
              <a:t>13/09/2016</a:t>
            </a:r>
            <a:endParaRPr lang="en-US" dirty="0"/>
          </a:p>
        </p:txBody>
      </p:sp>
      <p:sp>
        <p:nvSpPr>
          <p:cNvPr id="5" name="Slide Number Placeholder 4"/>
          <p:cNvSpPr>
            <a:spLocks noGrp="1"/>
          </p:cNvSpPr>
          <p:nvPr>
            <p:ph type="sldNum" sz="quarter" idx="12"/>
          </p:nvPr>
        </p:nvSpPr>
        <p:spPr/>
        <p:txBody>
          <a:bodyPr/>
          <a:lstStyle/>
          <a:p>
            <a:pPr>
              <a:defRPr/>
            </a:pPr>
            <a:fld id="{A138DA55-E01A-4509-B954-3B653AD58269}" type="slidenum">
              <a:rPr lang="en-US" smtClean="0"/>
              <a:pPr>
                <a:defRPr/>
              </a:pPr>
              <a:t>83</a:t>
            </a:fld>
            <a:endParaRPr lang="en-US" dirty="0"/>
          </a:p>
        </p:txBody>
      </p:sp>
      <p:pic>
        <p:nvPicPr>
          <p:cNvPr id="8909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8" y="1501775"/>
            <a:ext cx="756285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mtClean="0"/>
              <a:t>Succesfactoren cloud</a:t>
            </a:r>
            <a:endParaRPr lang="fr-BE" dirty="0"/>
          </a:p>
        </p:txBody>
      </p:sp>
      <p:sp>
        <p:nvSpPr>
          <p:cNvPr id="90115" name="Content Placeholder 2"/>
          <p:cNvSpPr>
            <a:spLocks noGrp="1"/>
          </p:cNvSpPr>
          <p:nvPr>
            <p:ph idx="1"/>
          </p:nvPr>
        </p:nvSpPr>
        <p:spPr/>
        <p:txBody>
          <a:bodyPr/>
          <a:lstStyle/>
          <a:p>
            <a:r>
              <a:rPr lang="nl-BE" altLang="en-US" smtClean="0"/>
              <a:t>Efficiëntie</a:t>
            </a:r>
          </a:p>
          <a:p>
            <a:r>
              <a:rPr lang="nl-BE" altLang="en-US" smtClean="0"/>
              <a:t>Gepaste beveiliging (risico ↘) </a:t>
            </a:r>
          </a:p>
          <a:p>
            <a:r>
              <a:rPr lang="nl-BE" altLang="en-US" smtClean="0"/>
              <a:t>Optimale samenwerking en vertrouwen tussen instellingen</a:t>
            </a:r>
          </a:p>
          <a:p>
            <a:r>
              <a:rPr lang="nl-BE" altLang="en-US" smtClean="0"/>
              <a:t>Differentiatie van aanbod: geen “one size fits all” maar ook geen “maatwerk” per klant </a:t>
            </a:r>
          </a:p>
          <a:p>
            <a:r>
              <a:rPr lang="nl-BE" altLang="en-US" smtClean="0"/>
              <a:t>Capacity management</a:t>
            </a:r>
          </a:p>
          <a:p>
            <a:r>
              <a:rPr lang="nl-BE" altLang="en-US" smtClean="0"/>
              <a:t>Gefaseerde aanpak, geen “big bang”</a:t>
            </a:r>
          </a:p>
          <a:p>
            <a:r>
              <a:rPr lang="nl-BE" altLang="en-US" smtClean="0"/>
              <a:t>Degelijke dienstverlening: service  / SLA</a:t>
            </a:r>
            <a:endParaRPr lang="fr-BE" altLang="en-US" smtClean="0"/>
          </a:p>
        </p:txBody>
      </p:sp>
      <p:sp>
        <p:nvSpPr>
          <p:cNvPr id="4" name="Date Placeholder 3"/>
          <p:cNvSpPr>
            <a:spLocks noGrp="1"/>
          </p:cNvSpPr>
          <p:nvPr>
            <p:ph type="dt" sz="quarter" idx="10"/>
          </p:nvPr>
        </p:nvSpPr>
        <p:spPr/>
        <p:txBody>
          <a:bodyPr/>
          <a:lstStyle/>
          <a:p>
            <a:pPr>
              <a:defRPr/>
            </a:pPr>
            <a:r>
              <a:rPr lang="en-US"/>
              <a:t>13/09/2016</a:t>
            </a:r>
            <a:endParaRPr lang="en-US" dirty="0"/>
          </a:p>
        </p:txBody>
      </p:sp>
      <p:sp>
        <p:nvSpPr>
          <p:cNvPr id="5" name="Slide Number Placeholder 4"/>
          <p:cNvSpPr>
            <a:spLocks noGrp="1"/>
          </p:cNvSpPr>
          <p:nvPr>
            <p:ph type="sldNum" sz="quarter" idx="12"/>
          </p:nvPr>
        </p:nvSpPr>
        <p:spPr/>
        <p:txBody>
          <a:bodyPr/>
          <a:lstStyle/>
          <a:p>
            <a:pPr>
              <a:defRPr/>
            </a:pPr>
            <a:fld id="{1A414401-CF72-41CE-BACF-EA36D261A55A}" type="slidenum">
              <a:rPr lang="en-US" smtClean="0"/>
              <a:pPr>
                <a:defRPr/>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91139" name="Picture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79663"/>
            <a:ext cx="8229600" cy="3317875"/>
          </a:xfrm>
        </p:spPr>
      </p:pic>
      <p:sp>
        <p:nvSpPr>
          <p:cNvPr id="11" name="Content Placeholder 10"/>
          <p:cNvSpPr>
            <a:spLocks noGrp="1"/>
          </p:cNvSpPr>
          <p:nvPr>
            <p:ph type="body" sz="half" idx="4294967295"/>
          </p:nvPr>
        </p:nvSpPr>
        <p:spPr>
          <a:xfrm>
            <a:off x="0" y="2133600"/>
            <a:ext cx="2139950" cy="4243388"/>
          </a:xfrm>
        </p:spPr>
        <p:txBody>
          <a:bodyPr rtlCol="0">
            <a:normAutofit/>
          </a:bodyPr>
          <a:lstStyle/>
          <a:p>
            <a:pPr marL="92075" lvl="1" indent="0" eaLnBrk="1" fontAlgn="auto" hangingPunct="1">
              <a:lnSpc>
                <a:spcPct val="80000"/>
              </a:lnSpc>
              <a:spcAft>
                <a:spcPts val="0"/>
              </a:spcAft>
              <a:buFont typeface="Arial" pitchFamily="34" charset="0"/>
              <a:buNone/>
              <a:defRPr/>
            </a:pPr>
            <a:endParaRPr lang="fr-BE" dirty="0" smtClean="0">
              <a:sym typeface="Arial" pitchFamily="34" charset="0"/>
            </a:endParaRPr>
          </a:p>
          <a:p>
            <a:pPr marL="416878" indent="-342900" eaLnBrk="1" fontAlgn="auto" hangingPunct="1">
              <a:lnSpc>
                <a:spcPct val="80000"/>
              </a:lnSpc>
              <a:spcAft>
                <a:spcPts val="0"/>
              </a:spcAft>
              <a:buFont typeface="Arial" pitchFamily="34" charset="0"/>
              <a:buChar char="•"/>
              <a:defRPr/>
            </a:pPr>
            <a:endParaRPr lang="fr-BE" sz="2000" dirty="0" smtClean="0"/>
          </a:p>
          <a:p>
            <a:pPr marL="73978" indent="0" eaLnBrk="1" fontAlgn="auto" hangingPunct="1">
              <a:lnSpc>
                <a:spcPct val="80000"/>
              </a:lnSpc>
              <a:spcAft>
                <a:spcPts val="0"/>
              </a:spcAft>
              <a:buFont typeface="Calibri" pitchFamily="34" charset="0"/>
              <a:buNone/>
              <a:defRPr/>
            </a:pPr>
            <a:endParaRPr lang="fr-BE" dirty="0">
              <a:solidFill>
                <a:srgbClr val="000000"/>
              </a:solidFill>
              <a:sym typeface="Arial" pitchFamily="34" charset="0"/>
            </a:endParaRPr>
          </a:p>
          <a:p>
            <a:pPr marL="0" indent="0">
              <a:buFont typeface="Arial" pitchFamily="34" charset="0"/>
              <a:buNone/>
              <a:defRPr/>
            </a:pPr>
            <a:endParaRPr lang="fr-FR" sz="1600" dirty="0"/>
          </a:p>
        </p:txBody>
      </p:sp>
      <p:sp>
        <p:nvSpPr>
          <p:cNvPr id="7578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75782"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51D21B8-AED2-47BA-8AF5-E93596D89094}" type="slidenum">
              <a:rPr lang="en-US" altLang="en-US" smtClean="0">
                <a:solidFill>
                  <a:srgbClr val="FFFFFF"/>
                </a:solidFill>
              </a:rPr>
              <a:pPr fontAlgn="base">
                <a:spcBef>
                  <a:spcPct val="0"/>
                </a:spcBef>
                <a:spcAft>
                  <a:spcPct val="0"/>
                </a:spcAft>
                <a:defRPr/>
              </a:pPr>
              <a:t>85</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457200" y="1331913"/>
            <a:ext cx="8267700" cy="5337175"/>
          </a:xfrm>
        </p:spPr>
        <p:txBody>
          <a:bodyPr/>
          <a:lstStyle/>
          <a:p>
            <a:pPr eaLnBrk="1" hangingPunct="1"/>
            <a:endParaRPr lang="nl-BE" altLang="en-US" sz="800" b="1" smtClean="0"/>
          </a:p>
          <a:p>
            <a:pPr eaLnBrk="1" hangingPunct="1"/>
            <a:r>
              <a:rPr lang="nl-BE" altLang="en-US" sz="2000" b="1" smtClean="0"/>
              <a:t>Hoe?</a:t>
            </a:r>
          </a:p>
          <a:p>
            <a:pPr eaLnBrk="1" hangingPunct="1"/>
            <a:endParaRPr lang="nl-BE" altLang="en-US" sz="800" b="1" smtClean="0"/>
          </a:p>
          <a:p>
            <a:pPr lvl="1" eaLnBrk="1" hangingPunct="1"/>
            <a:r>
              <a:rPr lang="nl-BE" altLang="en-US" sz="1800" smtClean="0"/>
              <a:t>door </a:t>
            </a:r>
            <a:r>
              <a:rPr lang="nl-BE" altLang="en-US" sz="1800" b="1" smtClean="0"/>
              <a:t>een goed georganiseerde, onderlinge elektronische dienstverlening</a:t>
            </a:r>
            <a:r>
              <a:rPr lang="nl-BE" altLang="en-US" sz="1800" smtClean="0"/>
              <a:t> en </a:t>
            </a:r>
            <a:r>
              <a:rPr lang="nl-BE" altLang="en-US" sz="1800" b="1" smtClean="0"/>
              <a:t>informatie-uitwisseling</a:t>
            </a:r>
            <a:r>
              <a:rPr lang="nl-BE" altLang="en-US" sz="1800" smtClean="0"/>
              <a:t> tussen alle actoren in de gezondheidszorg</a:t>
            </a:r>
          </a:p>
          <a:p>
            <a:pPr lvl="1" eaLnBrk="1" hangingPunct="1"/>
            <a:r>
              <a:rPr lang="nl-BE" altLang="en-US" sz="1800" smtClean="0"/>
              <a:t>met de </a:t>
            </a:r>
            <a:r>
              <a:rPr lang="nl-BE" altLang="en-US" sz="1800" b="1" smtClean="0"/>
              <a:t>nodige waarborgen</a:t>
            </a:r>
            <a:r>
              <a:rPr lang="nl-BE" altLang="en-US" sz="1800" smtClean="0"/>
              <a:t> op het vlak van de </a:t>
            </a:r>
            <a:r>
              <a:rPr lang="nl-BE" altLang="en-US" sz="1800" b="1" smtClean="0"/>
              <a:t>informatieveiligheid</a:t>
            </a:r>
            <a:r>
              <a:rPr lang="nl-BE" altLang="en-US" sz="1800" smtClean="0"/>
              <a:t>, de </a:t>
            </a:r>
            <a:r>
              <a:rPr lang="nl-BE" altLang="en-US" sz="1800" b="1" smtClean="0"/>
              <a:t>bescherming van de persoonlijke levenssfeer</a:t>
            </a:r>
            <a:r>
              <a:rPr lang="nl-BE" altLang="en-US" sz="1800" smtClean="0"/>
              <a:t> en het </a:t>
            </a:r>
            <a:r>
              <a:rPr lang="nl-BE" altLang="en-US" sz="1800" b="1" smtClean="0"/>
              <a:t>beroepsgeheim</a:t>
            </a:r>
          </a:p>
          <a:p>
            <a:pPr lvl="1" eaLnBrk="1" hangingPunct="1"/>
            <a:endParaRPr lang="nl-BE" altLang="en-US" sz="800" b="1" smtClean="0"/>
          </a:p>
          <a:p>
            <a:pPr eaLnBrk="1" hangingPunct="1"/>
            <a:r>
              <a:rPr lang="nl-BE" altLang="en-US" sz="2000" b="1" smtClean="0"/>
              <a:t>Wat?</a:t>
            </a:r>
          </a:p>
          <a:p>
            <a:pPr eaLnBrk="1" hangingPunct="1"/>
            <a:endParaRPr lang="nl-BE" altLang="en-US" sz="800" b="1" smtClean="0"/>
          </a:p>
          <a:p>
            <a:pPr lvl="1" eaLnBrk="1" hangingPunct="1"/>
            <a:r>
              <a:rPr lang="nl-BE" altLang="en-US" sz="1800" smtClean="0"/>
              <a:t>optimaliseren van de </a:t>
            </a:r>
            <a:r>
              <a:rPr lang="nl-BE" altLang="en-US" sz="1800" b="1" smtClean="0"/>
              <a:t>kwaliteit</a:t>
            </a:r>
            <a:r>
              <a:rPr lang="nl-BE" altLang="en-US" sz="1800" smtClean="0"/>
              <a:t> en de </a:t>
            </a:r>
            <a:r>
              <a:rPr lang="nl-BE" altLang="en-US" sz="1800" b="1" smtClean="0"/>
              <a:t>continuïteit</a:t>
            </a:r>
            <a:r>
              <a:rPr lang="nl-BE" altLang="en-US" sz="1800" smtClean="0"/>
              <a:t> van de gezondheidszorgverstrekking </a:t>
            </a:r>
          </a:p>
          <a:p>
            <a:pPr lvl="1" eaLnBrk="1" hangingPunct="1"/>
            <a:r>
              <a:rPr lang="nl-BE" altLang="en-US" sz="1800" smtClean="0"/>
              <a:t>optimaliseren van de </a:t>
            </a:r>
            <a:r>
              <a:rPr lang="nl-BE" altLang="en-US" sz="1800" b="1" smtClean="0"/>
              <a:t>veiligheid van de patiënt</a:t>
            </a:r>
          </a:p>
          <a:p>
            <a:pPr lvl="1" eaLnBrk="1" hangingPunct="1"/>
            <a:r>
              <a:rPr lang="nl-BE" altLang="en-US" sz="1800" b="1" smtClean="0"/>
              <a:t>vereenvoudigen van de administratieve formaliteiten</a:t>
            </a:r>
            <a:r>
              <a:rPr lang="nl-BE" altLang="en-US" sz="1800" smtClean="0"/>
              <a:t> voor alle actoren in de gezondheidszorg</a:t>
            </a:r>
          </a:p>
          <a:p>
            <a:pPr lvl="1" eaLnBrk="1" hangingPunct="1"/>
            <a:r>
              <a:rPr lang="nl-BE" altLang="en-US" sz="1800" smtClean="0"/>
              <a:t>degelijk </a:t>
            </a:r>
            <a:r>
              <a:rPr lang="nl-BE" altLang="en-US" sz="1800" b="1" smtClean="0"/>
              <a:t>ondersteunen</a:t>
            </a:r>
            <a:r>
              <a:rPr lang="nl-BE" altLang="en-US" sz="1800" smtClean="0"/>
              <a:t> van het gezondheidszorgbeleid</a:t>
            </a:r>
          </a:p>
          <a:p>
            <a:pPr lvl="1" eaLnBrk="1" hangingPunct="1"/>
            <a:endParaRPr lang="nl-BE" altLang="en-US" smtClean="0"/>
          </a:p>
          <a:p>
            <a:pPr eaLnBrk="1" hangingPunct="1"/>
            <a:endParaRPr lang="nl-BE" altLang="en-US" smtClean="0"/>
          </a:p>
        </p:txBody>
      </p:sp>
      <p:sp>
        <p:nvSpPr>
          <p:cNvPr id="2" name="Title 1"/>
          <p:cNvSpPr>
            <a:spLocks noGrp="1"/>
          </p:cNvSpPr>
          <p:nvPr>
            <p:ph type="title"/>
          </p:nvPr>
        </p:nvSpPr>
        <p:spPr/>
        <p:txBody>
          <a:bodyPr/>
          <a:lstStyle/>
          <a:p>
            <a:pPr eaLnBrk="1" fontAlgn="auto" hangingPunct="1">
              <a:spcAft>
                <a:spcPts val="0"/>
              </a:spcAft>
              <a:defRPr/>
            </a:pPr>
            <a:r>
              <a:rPr lang="nl-BE" altLang="en-US" dirty="0"/>
              <a:t>Doelstellingen </a:t>
            </a:r>
            <a:r>
              <a:rPr lang="nl-BE" altLang="en-US" dirty="0" err="1">
                <a:solidFill>
                  <a:srgbClr val="3E6E5A"/>
                </a:solidFill>
              </a:rPr>
              <a:t>eHealth</a:t>
            </a:r>
            <a:r>
              <a:rPr lang="nl-BE" altLang="en-US" dirty="0"/>
              <a:t>-platform</a:t>
            </a:r>
            <a:endParaRPr lang="en-US" dirty="0"/>
          </a:p>
        </p:txBody>
      </p:sp>
      <p:sp>
        <p:nvSpPr>
          <p:cNvPr id="768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768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327A034-D774-4B09-8D10-BE1717AB3200}" type="slidenum">
              <a:rPr lang="en-US" altLang="en-US" smtClean="0">
                <a:solidFill>
                  <a:srgbClr val="FFFFFF"/>
                </a:solidFill>
              </a:rPr>
              <a:pPr fontAlgn="base">
                <a:spcBef>
                  <a:spcPct val="0"/>
                </a:spcBef>
                <a:spcAft>
                  <a:spcPct val="0"/>
                </a:spcAft>
                <a:defRPr/>
              </a:pPr>
              <a:t>86</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endParaRPr lang="nl-BE" altLang="en-US" dirty="0" smtClean="0">
              <a:sym typeface="Arial" charset="0"/>
            </a:endParaRPr>
          </a:p>
        </p:txBody>
      </p:sp>
      <p:sp>
        <p:nvSpPr>
          <p:cNvPr id="7782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7782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2AE334D-FBA1-4CD8-AB6F-686F5025F0AA}" type="slidenum">
              <a:rPr lang="en-US" altLang="en-US" smtClean="0">
                <a:solidFill>
                  <a:srgbClr val="FFFFFF"/>
                </a:solidFill>
              </a:rPr>
              <a:pPr fontAlgn="base">
                <a:spcBef>
                  <a:spcPct val="0"/>
                </a:spcBef>
                <a:spcAft>
                  <a:spcPct val="0"/>
                </a:spcAft>
                <a:defRPr/>
              </a:pPr>
              <a:t>87</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pPr eaLnBrk="1" hangingPunct="1"/>
            <a:r>
              <a:rPr lang="nl-BE" altLang="en-US" smtClean="0">
                <a:sym typeface="Arial" charset="0"/>
              </a:rPr>
              <a:t>Registreren van software voor het beheer van elektronische patiëntendossiers  </a:t>
            </a:r>
          </a:p>
          <a:p>
            <a:pPr eaLnBrk="1" hangingPunct="1"/>
            <a:endParaRPr lang="nl-BE" altLang="en-US" smtClean="0">
              <a:sym typeface="Arial" charset="0"/>
            </a:endParaRPr>
          </a:p>
          <a:p>
            <a:pPr eaLnBrk="1" hangingPunct="1"/>
            <a:r>
              <a:rPr lang="nl-BE" altLang="en-US" smtClean="0">
                <a:sym typeface="Arial" charset="0"/>
              </a:rPr>
              <a:t>Concipiëren, uitwerken en beheren van een samenwerkingsplatform voor de veilige elektronische gegevensuitwisseling met de bijhorende basisdiensten </a:t>
            </a:r>
          </a:p>
          <a:p>
            <a:pPr eaLnBrk="1" hangingPunct="1"/>
            <a:endParaRPr lang="nl-BE" altLang="en-US" smtClean="0">
              <a:sym typeface="Arial" charset="0"/>
            </a:endParaRPr>
          </a:p>
          <a:p>
            <a:pPr eaLnBrk="1" hangingPunct="1"/>
            <a:r>
              <a:rPr lang="nl-BE" altLang="en-US" smtClean="0">
                <a:sym typeface="Arial" charset="0"/>
              </a:rPr>
              <a:t>Een akkoord bereiken over een taakverdeling en over de kwaliteitsnormen en nagaan of de kwaliteitsnormen worden nageleefd</a:t>
            </a:r>
          </a:p>
        </p:txBody>
      </p:sp>
      <p:sp>
        <p:nvSpPr>
          <p:cNvPr id="7885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788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7873811-4E15-47F3-84CF-08DE0931F4A1}" type="slidenum">
              <a:rPr lang="en-US" altLang="en-US" smtClean="0">
                <a:solidFill>
                  <a:srgbClr val="FFFFFF"/>
                </a:solidFill>
              </a:rPr>
              <a:pPr fontAlgn="base">
                <a:spcBef>
                  <a:spcPct val="0"/>
                </a:spcBef>
                <a:spcAft>
                  <a:spcPct val="0"/>
                </a:spcAft>
                <a:defRPr/>
              </a:pPr>
              <a:t>88</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10 opdrachten</a:t>
            </a:r>
            <a:endParaRPr lang="nl-BE" dirty="0"/>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pPr marL="182880" indent="-182880" eaLnBrk="1" fontAlgn="auto" hangingPunct="1">
              <a:spcAft>
                <a:spcPts val="0"/>
              </a:spcAft>
              <a:buFont typeface="Arial" pitchFamily="34" charset="0"/>
              <a:buChar char="•"/>
              <a:defRPr/>
            </a:pPr>
            <a:endParaRPr lang="nl-BE" altLang="en-US" dirty="0">
              <a:sym typeface="Arial" charset="0"/>
            </a:endParaRPr>
          </a:p>
          <a:p>
            <a:pPr marL="182880" indent="-182880" eaLnBrk="1" fontAlgn="auto" hangingPunct="1">
              <a:spcAft>
                <a:spcPts val="0"/>
              </a:spcAft>
              <a:buFont typeface="Arial" pitchFamily="34" charset="0"/>
              <a:buChar char="•"/>
              <a:defRPr/>
            </a:pPr>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79876"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D0516F4-363B-4B21-A2CC-2397F94D23B9}" type="slidenum">
              <a:rPr lang="en-US" altLang="en-US" smtClean="0">
                <a:solidFill>
                  <a:srgbClr val="FFFFFF"/>
                </a:solidFill>
              </a:rPr>
              <a:pPr fontAlgn="base">
                <a:spcBef>
                  <a:spcPct val="0"/>
                </a:spcBef>
                <a:spcAft>
                  <a:spcPct val="0"/>
                </a:spcAft>
                <a:defRPr/>
              </a:pPr>
              <a:t>89</a:t>
            </a:fld>
            <a:endParaRPr lang="en-US" altLang="en-US" smtClean="0">
              <a:solidFill>
                <a:srgbClr val="FFFFFF"/>
              </a:solidFill>
            </a:endParaRPr>
          </a:p>
        </p:txBody>
      </p:sp>
      <p:sp>
        <p:nvSpPr>
          <p:cNvPr id="7987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3315" name="Content Placeholder 10"/>
          <p:cNvSpPr>
            <a:spLocks noGrp="1"/>
          </p:cNvSpPr>
          <p:nvPr>
            <p:ph idx="1"/>
          </p:nvPr>
        </p:nvSpPr>
        <p:spPr/>
        <p:txBody>
          <a:bodyPr/>
          <a:lstStyle/>
          <a:p>
            <a:pPr eaLnBrk="1" hangingPunct="1"/>
            <a:r>
              <a:rPr lang="nl-BE" altLang="en-US" smtClean="0"/>
              <a:t>Einde 2012: organisatie van een Rondetafelconferentie over de prioriteiten inzake informatisering van de gezondheidszorgsector</a:t>
            </a:r>
          </a:p>
          <a:p>
            <a:pPr eaLnBrk="1" hangingPunct="1"/>
            <a:endParaRPr lang="nl-BE" altLang="en-US" smtClean="0"/>
          </a:p>
          <a:p>
            <a:pPr eaLnBrk="1" hangingPunct="1"/>
            <a:r>
              <a:rPr lang="nl-BE" altLang="en-US" smtClean="0"/>
              <a:t>Deelname van ongeveer 300 personen uit de sector </a:t>
            </a:r>
          </a:p>
          <a:p>
            <a:pPr eaLnBrk="1" hangingPunct="1"/>
            <a:endParaRPr lang="nl-BE" altLang="en-US" smtClean="0"/>
          </a:p>
          <a:p>
            <a:pPr eaLnBrk="1" hangingPunct="1"/>
            <a:r>
              <a:rPr lang="nl-BE" altLang="en-US" smtClean="0"/>
              <a:t>Resultaat: Roadmap </a:t>
            </a:r>
            <a:r>
              <a:rPr lang="nl-BE" altLang="en-US" smtClean="0">
                <a:solidFill>
                  <a:srgbClr val="3E6E5A"/>
                </a:solidFill>
              </a:rPr>
              <a:t>eGezondheid</a:t>
            </a:r>
            <a:r>
              <a:rPr lang="nl-BE" altLang="en-US" smtClean="0"/>
              <a:t> met concrete doelstellingen voor de volgende 5 jaar</a:t>
            </a:r>
          </a:p>
          <a:p>
            <a:pPr eaLnBrk="1" hangingPunct="1"/>
            <a:endParaRPr lang="nl-BE" altLang="en-US" smtClean="0"/>
          </a:p>
          <a:p>
            <a:pPr eaLnBrk="1" hangingPunct="1"/>
            <a:r>
              <a:rPr lang="nl-BE" altLang="en-US" smtClean="0"/>
              <a:t>2015: actualisering van de Roadmap </a:t>
            </a:r>
            <a:r>
              <a:rPr lang="nl-BE" altLang="en-US" smtClean="0">
                <a:solidFill>
                  <a:srgbClr val="3E6E5A"/>
                </a:solidFill>
              </a:rPr>
              <a:t>eGezondheid</a:t>
            </a:r>
            <a:r>
              <a:rPr lang="nl-BE" altLang="en-US" smtClean="0"/>
              <a:t>: Roadmap 2.0</a:t>
            </a:r>
          </a:p>
        </p:txBody>
      </p:sp>
      <p:sp>
        <p:nvSpPr>
          <p:cNvPr id="1229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12293" name="Slide Number Placeholder 6"/>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97C73C1-20FF-4ACD-BE71-76B6F08E618E}" type="slidenum">
              <a:rPr lang="en-US" altLang="en-US" smtClean="0">
                <a:solidFill>
                  <a:srgbClr val="FFFFFF"/>
                </a:solidFill>
              </a:rPr>
              <a:pPr fontAlgn="base">
                <a:spcBef>
                  <a:spcPct val="0"/>
                </a:spcBef>
                <a:spcAft>
                  <a:spcPct val="0"/>
                </a:spcAft>
                <a:defRPr/>
              </a:pPr>
              <a:t>9</a:t>
            </a:fld>
            <a:endParaRPr lang="nl-BE" altLang="en-US" smtClean="0">
              <a:solidFill>
                <a:srgbClr val="FFFFFF"/>
              </a:solidFill>
            </a:endParaRPr>
          </a:p>
        </p:txBody>
      </p:sp>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76925"/>
            <a:ext cx="29924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sp>
        <p:nvSpPr>
          <p:cNvPr id="80899"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809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E95B988-833F-48D7-8576-5D2804474D57}" type="slidenum">
              <a:rPr lang="en-US" altLang="en-US" smtClean="0">
                <a:solidFill>
                  <a:srgbClr val="FFFFFF"/>
                </a:solidFill>
              </a:rPr>
              <a:pPr fontAlgn="base">
                <a:spcBef>
                  <a:spcPct val="0"/>
                </a:spcBef>
                <a:spcAft>
                  <a:spcPct val="0"/>
                </a:spcAft>
                <a:defRPr/>
              </a:pPr>
              <a:t>90</a:t>
            </a:fld>
            <a:endParaRPr lang="en-US" altLang="en-US" smtClean="0">
              <a:solidFill>
                <a:srgbClr val="FFFFFF"/>
              </a:solidFill>
            </a:endParaRP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10 basisdiensten</a:t>
            </a:r>
            <a:endParaRPr lang="nl-BE" dirty="0"/>
          </a:p>
        </p:txBody>
      </p:sp>
      <p:graphicFrame>
        <p:nvGraphicFramePr>
          <p:cNvPr id="6" name="Content Placeholder 5"/>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8192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BBB84C9-5F7A-4659-8AAC-7A3CAD6670C7}" type="slidenum">
              <a:rPr lang="en-US" altLang="en-US" smtClean="0">
                <a:solidFill>
                  <a:srgbClr val="FFFFFF"/>
                </a:solidFill>
              </a:rPr>
              <a:pPr fontAlgn="base">
                <a:spcBef>
                  <a:spcPct val="0"/>
                </a:spcBef>
                <a:spcAft>
                  <a:spcPct val="0"/>
                </a:spcAft>
                <a:defRPr/>
              </a:pPr>
              <a:t>91</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dirty="0" smtClean="0"/>
              <a:t>www.ehealth.fgov.be</a:t>
            </a:r>
            <a:endParaRPr lang="en-US" dirty="0"/>
          </a:p>
        </p:txBody>
      </p:sp>
      <p:sp>
        <p:nvSpPr>
          <p:cNvPr id="4" name="Date Placeholder 3"/>
          <p:cNvSpPr>
            <a:spLocks noGrp="1"/>
          </p:cNvSpPr>
          <p:nvPr>
            <p:ph type="dt" sz="quarter" idx="10"/>
          </p:nvPr>
        </p:nvSpPr>
        <p:spPr/>
        <p:txBody>
          <a:bodyPr/>
          <a:lstStyle/>
          <a:p>
            <a:pPr>
              <a:defRPr/>
            </a:pPr>
            <a:r>
              <a:rPr lang="en-US"/>
              <a:t>13/09/2016</a:t>
            </a:r>
            <a:endParaRPr lang="nl-BE" dirty="0"/>
          </a:p>
        </p:txBody>
      </p:sp>
      <p:sp>
        <p:nvSpPr>
          <p:cNvPr id="5" name="Slide Number Placeholder 4"/>
          <p:cNvSpPr>
            <a:spLocks noGrp="1"/>
          </p:cNvSpPr>
          <p:nvPr>
            <p:ph type="sldNum" sz="quarter" idx="12"/>
          </p:nvPr>
        </p:nvSpPr>
        <p:spPr/>
        <p:txBody>
          <a:bodyPr/>
          <a:lstStyle/>
          <a:p>
            <a:pPr>
              <a:defRPr/>
            </a:pPr>
            <a:fld id="{A0FA8A64-C167-4DEA-8502-218C6C78F4DE}" type="slidenum">
              <a:rPr lang="en-US" smtClean="0"/>
              <a:pPr>
                <a:defRPr/>
              </a:pPr>
              <a:t>92</a:t>
            </a:fld>
            <a:endParaRPr lang="nl-BE"/>
          </a:p>
        </p:txBody>
      </p:sp>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449388"/>
            <a:ext cx="9026525" cy="506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nl-BE" smtClean="0"/>
              <a:t>10 basisdiensten</a:t>
            </a:r>
            <a:endParaRPr lang="nl-BE" dirty="0"/>
          </a:p>
        </p:txBody>
      </p:sp>
      <p:sp>
        <p:nvSpPr>
          <p:cNvPr id="3" name="Content Placeholder 2"/>
          <p:cNvSpPr>
            <a:spLocks noGrp="1"/>
          </p:cNvSpPr>
          <p:nvPr>
            <p:ph idx="1"/>
          </p:nvPr>
        </p:nvSpPr>
        <p:spPr>
          <a:xfrm>
            <a:off x="2971800" y="792163"/>
            <a:ext cx="5715000" cy="5578475"/>
          </a:xfrm>
        </p:spPr>
        <p:txBody>
          <a:bodyPr>
            <a:normAutofit fontScale="62500" lnSpcReduction="20000"/>
          </a:bodyPr>
          <a:lstStyle/>
          <a:p>
            <a:pPr>
              <a:defRPr/>
            </a:pPr>
            <a:r>
              <a:rPr lang="nl-BE" dirty="0" smtClean="0"/>
              <a:t>Garandeert dat enkel de gemachtigde zorgverleners/instellingen toegang krijgen tot de persoonsgegevens waartoe ze toegang mogen hebben</a:t>
            </a:r>
          </a:p>
          <a:p>
            <a:pPr>
              <a:defRPr/>
            </a:pPr>
            <a:endParaRPr lang="nl-BE" dirty="0" smtClean="0"/>
          </a:p>
          <a:p>
            <a:pPr lvl="1">
              <a:defRPr/>
            </a:pPr>
            <a:r>
              <a:rPr lang="nl-BE" dirty="0" smtClean="0"/>
              <a:t>de toegangsregels worden onder meer opgelegd door de wet of door de machtigingen van de afdeling Gezondheid van het Sectoraal Comité (opgericht binnen de Commissie voor de Bescherming van de Persoonlijke Levenssfeer) </a:t>
            </a:r>
          </a:p>
          <a:p>
            <a:pPr lvl="1">
              <a:defRPr/>
            </a:pPr>
            <a:endParaRPr lang="nl-BE" dirty="0" smtClean="0"/>
          </a:p>
          <a:p>
            <a:pPr lvl="1">
              <a:defRPr/>
            </a:pPr>
            <a:r>
              <a:rPr lang="nl-BE" dirty="0" smtClean="0"/>
              <a:t>voor elke toepassing gelden specifieke toegangsregels  </a:t>
            </a:r>
          </a:p>
          <a:p>
            <a:pPr lvl="1">
              <a:defRPr/>
            </a:pPr>
            <a:endParaRPr lang="nl-BE" dirty="0" smtClean="0"/>
          </a:p>
          <a:p>
            <a:pPr lvl="1">
              <a:defRPr/>
            </a:pPr>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de toegang tot de toepassing </a:t>
            </a:r>
          </a:p>
          <a:p>
            <a:pPr lvl="1">
              <a:defRPr/>
            </a:pPr>
            <a:endParaRPr lang="nl-BE" dirty="0" smtClean="0">
              <a:sym typeface="Arial" pitchFamily="34" charset="0"/>
            </a:endParaRPr>
          </a:p>
          <a:p>
            <a:pPr>
              <a:defRPr/>
            </a:pPr>
            <a:endParaRPr lang="nl-BE" dirty="0"/>
          </a:p>
        </p:txBody>
      </p:sp>
      <p:sp>
        <p:nvSpPr>
          <p:cNvPr id="99332" name="Text Placeholder 6"/>
          <p:cNvSpPr>
            <a:spLocks noGrp="1"/>
          </p:cNvSpPr>
          <p:nvPr>
            <p:ph type="body" sz="half" idx="2"/>
          </p:nvPr>
        </p:nvSpPr>
        <p:spPr>
          <a:xfrm>
            <a:off x="457200" y="2130425"/>
            <a:ext cx="2139950" cy="4243388"/>
          </a:xfrm>
        </p:spPr>
        <p:txBody>
          <a:bodyPr/>
          <a:lstStyle/>
          <a:p>
            <a:r>
              <a:rPr lang="nl-BE" altLang="en-US" smtClean="0">
                <a:sym typeface="Arial" charset="0"/>
              </a:rPr>
              <a:t>Geïntegreerd gebruikers- en toegangsbeheer</a:t>
            </a:r>
          </a:p>
          <a:p>
            <a:endParaRPr lang="nl-BE" altLang="en-US" smtClean="0"/>
          </a:p>
        </p:txBody>
      </p:sp>
      <p:sp>
        <p:nvSpPr>
          <p:cNvPr id="8" name="Date Placeholder 3"/>
          <p:cNvSpPr>
            <a:spLocks noGrp="1"/>
          </p:cNvSpPr>
          <p:nvPr>
            <p:ph type="dt" sz="quarter" idx="10"/>
          </p:nvPr>
        </p:nvSpPr>
        <p:spPr/>
        <p:txBody>
          <a:bodyPr/>
          <a:lstStyle/>
          <a:p>
            <a:pPr>
              <a:defRPr/>
            </a:pPr>
            <a:r>
              <a:rPr lang="en-US"/>
              <a:t>13/09/2016</a:t>
            </a:r>
            <a:endParaRPr lang="nl-BE" dirty="0"/>
          </a:p>
        </p:txBody>
      </p:sp>
      <p:sp>
        <p:nvSpPr>
          <p:cNvPr id="5" name="Slide Number Placeholder 4"/>
          <p:cNvSpPr>
            <a:spLocks noGrp="1"/>
          </p:cNvSpPr>
          <p:nvPr>
            <p:ph type="sldNum" sz="quarter" idx="12"/>
          </p:nvPr>
        </p:nvSpPr>
        <p:spPr/>
        <p:txBody>
          <a:bodyPr/>
          <a:lstStyle/>
          <a:p>
            <a:pPr>
              <a:defRPr/>
            </a:pPr>
            <a:fld id="{203A8DEE-FA5E-4BDE-B18B-2BA79E072A7D}" type="slidenum">
              <a:rPr lang="en-US" smtClean="0"/>
              <a:pPr>
                <a:defRPr/>
              </a:pPr>
              <a:t>93</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NL" dirty="0" smtClean="0">
                <a:sym typeface="Arial" pitchFamily="34" charset="0"/>
              </a:rPr>
              <a:t>Geïntegreerd gebruikers- en toegangsbeheer - Hoe werkt dat ?</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sp>
        <p:nvSpPr>
          <p:cNvPr id="7" name="Date Placeholder 3"/>
          <p:cNvSpPr>
            <a:spLocks noGrp="1"/>
          </p:cNvSpPr>
          <p:nvPr>
            <p:ph type="dt" sz="quarter" idx="10"/>
          </p:nvPr>
        </p:nvSpPr>
        <p:spPr/>
        <p:txBody>
          <a:bodyPr/>
          <a:lstStyle/>
          <a:p>
            <a:pPr>
              <a:defRPr/>
            </a:pPr>
            <a:r>
              <a:rPr lang="en-US"/>
              <a:t>13/09/2016</a:t>
            </a:r>
            <a:endParaRPr lang="nl-BE" dirty="0"/>
          </a:p>
        </p:txBody>
      </p:sp>
      <p:sp>
        <p:nvSpPr>
          <p:cNvPr id="5" name="Slide Number Placeholder 4"/>
          <p:cNvSpPr>
            <a:spLocks noGrp="1"/>
          </p:cNvSpPr>
          <p:nvPr>
            <p:ph type="sldNum" sz="quarter" idx="12"/>
          </p:nvPr>
        </p:nvSpPr>
        <p:spPr/>
        <p:txBody>
          <a:bodyPr/>
          <a:lstStyle/>
          <a:p>
            <a:pPr>
              <a:defRPr/>
            </a:pPr>
            <a:fld id="{4B185FC6-1958-44FC-BC1E-62D2890FA84A}" type="slidenum">
              <a:rPr lang="en-US" smtClean="0"/>
              <a:pPr>
                <a:defRPr/>
              </a:pPr>
              <a:t>94</a:t>
            </a:fld>
            <a:endParaRPr lang="nl-BE"/>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nl-BE" smtClean="0"/>
              <a:t>10 basisdiensten</a:t>
            </a:r>
            <a:endParaRPr lang="nl-BE" dirty="0"/>
          </a:p>
        </p:txBody>
      </p:sp>
      <p:sp>
        <p:nvSpPr>
          <p:cNvPr id="3" name="Content Placeholder 2"/>
          <p:cNvSpPr>
            <a:spLocks noGrp="1"/>
          </p:cNvSpPr>
          <p:nvPr>
            <p:ph idx="1"/>
          </p:nvPr>
        </p:nvSpPr>
        <p:spPr>
          <a:xfrm>
            <a:off x="2971800" y="792163"/>
            <a:ext cx="5715000" cy="5578475"/>
          </a:xfrm>
        </p:spPr>
        <p:txBody>
          <a:bodyPr>
            <a:normAutofit fontScale="70000" lnSpcReduction="20000"/>
          </a:bodyPr>
          <a:lstStyle/>
          <a:p>
            <a:pPr>
              <a:defRPr/>
            </a:pPr>
            <a:r>
              <a:rPr lang="nl-BE" dirty="0" err="1" smtClean="0"/>
              <a:t>Vercijfering</a:t>
            </a:r>
            <a:r>
              <a:rPr lang="nl-BE" dirty="0" smtClean="0"/>
              <a:t> van overgemaakte gegevens tussen de verzender en de bestemmeling, zodat deze gegevens onleesbaar zijn voor en onwijzigbaar zijn door derden</a:t>
            </a:r>
          </a:p>
          <a:p>
            <a:pPr>
              <a:defRPr/>
            </a:pPr>
            <a:endParaRPr lang="nl-BE" dirty="0" smtClean="0"/>
          </a:p>
          <a:p>
            <a:pPr>
              <a:defRPr/>
            </a:pPr>
            <a:r>
              <a:rPr lang="nl-BE" dirty="0" smtClean="0"/>
              <a:t>2 methodes:</a:t>
            </a:r>
          </a:p>
          <a:p>
            <a:pPr>
              <a:defRPr/>
            </a:pPr>
            <a:endParaRPr lang="nl-BE" dirty="0" smtClean="0"/>
          </a:p>
          <a:p>
            <a:pPr lvl="1">
              <a:defRPr/>
            </a:pPr>
            <a:r>
              <a:rPr lang="nl-BE" dirty="0" smtClean="0"/>
              <a:t>wanneer de bestemmeling gekend is bij de verzending: gebruik van asymmetrische </a:t>
            </a:r>
            <a:r>
              <a:rPr lang="nl-BE" dirty="0" err="1" smtClean="0"/>
              <a:t>vercijfering</a:t>
            </a:r>
            <a:r>
              <a:rPr lang="nl-BE" dirty="0" smtClean="0"/>
              <a:t> (2 sleutels)</a:t>
            </a:r>
          </a:p>
          <a:p>
            <a:pPr lvl="1">
              <a:defRPr/>
            </a:pPr>
            <a:endParaRPr lang="nl-BE" dirty="0" smtClean="0"/>
          </a:p>
          <a:p>
            <a:pPr lvl="1">
              <a:defRPr/>
            </a:pPr>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defRPr/>
            </a:pPr>
            <a:endParaRPr lang="nl-BE" dirty="0" smtClean="0">
              <a:sym typeface="Arial" pitchFamily="34" charset="0"/>
            </a:endParaRPr>
          </a:p>
          <a:p>
            <a:pPr>
              <a:defRPr/>
            </a:pPr>
            <a:endParaRPr lang="nl-BE" dirty="0"/>
          </a:p>
        </p:txBody>
      </p:sp>
      <p:sp>
        <p:nvSpPr>
          <p:cNvPr id="101380" name="Text Placeholder 6"/>
          <p:cNvSpPr>
            <a:spLocks noGrp="1"/>
          </p:cNvSpPr>
          <p:nvPr>
            <p:ph type="body" sz="half" idx="2"/>
          </p:nvPr>
        </p:nvSpPr>
        <p:spPr>
          <a:xfrm>
            <a:off x="457200" y="2130425"/>
            <a:ext cx="2139950" cy="4243388"/>
          </a:xfrm>
        </p:spPr>
        <p:txBody>
          <a:bodyPr/>
          <a:lstStyle/>
          <a:p>
            <a:r>
              <a:rPr lang="nl-BE" altLang="en-US" smtClean="0">
                <a:sym typeface="Arial" charset="0"/>
              </a:rPr>
              <a:t>Systeem voor end-to-end vercijfering</a:t>
            </a:r>
            <a:endParaRPr lang="nl-BE" altLang="en-US" smtClean="0"/>
          </a:p>
        </p:txBody>
      </p:sp>
      <p:sp>
        <p:nvSpPr>
          <p:cNvPr id="8" name="Date Placeholder 3"/>
          <p:cNvSpPr>
            <a:spLocks noGrp="1"/>
          </p:cNvSpPr>
          <p:nvPr>
            <p:ph type="dt" sz="quarter" idx="10"/>
          </p:nvPr>
        </p:nvSpPr>
        <p:spPr/>
        <p:txBody>
          <a:bodyPr/>
          <a:lstStyle/>
          <a:p>
            <a:pPr>
              <a:defRPr/>
            </a:pPr>
            <a:r>
              <a:rPr lang="en-US"/>
              <a:t>13/09/2016</a:t>
            </a:r>
            <a:endParaRPr lang="nl-BE" dirty="0"/>
          </a:p>
        </p:txBody>
      </p:sp>
      <p:sp>
        <p:nvSpPr>
          <p:cNvPr id="5" name="Slide Number Placeholder 4"/>
          <p:cNvSpPr>
            <a:spLocks noGrp="1"/>
          </p:cNvSpPr>
          <p:nvPr>
            <p:ph type="sldNum" sz="quarter" idx="12"/>
          </p:nvPr>
        </p:nvSpPr>
        <p:spPr/>
        <p:txBody>
          <a:bodyPr/>
          <a:lstStyle/>
          <a:p>
            <a:pPr>
              <a:defRPr/>
            </a:pPr>
            <a:fld id="{1E24C8E1-7F80-4B49-8579-3E3DB82FC079}" type="slidenum">
              <a:rPr lang="en-US" smtClean="0"/>
              <a:pPr>
                <a:defRPr/>
              </a:pPr>
              <a:t>95</a:t>
            </a:fld>
            <a:endParaRPr lang="nl-BE"/>
          </a:p>
        </p:txBody>
      </p:sp>
      <p:pic>
        <p:nvPicPr>
          <p:cNvPr id="10138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52850"/>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Connector or </a:t>
            </a:r>
          </a:p>
          <a:p>
            <a:pPr eaLnBrk="0" hangingPunct="0">
              <a:buSzPct val="100000"/>
            </a:pPr>
            <a:r>
              <a:rPr lang="nl-BE" altLang="en-US" sz="1800">
                <a:solidFill>
                  <a:srgbClr val="000000"/>
                </a:solidFill>
                <a:sym typeface="Arial" charset="0"/>
              </a:rPr>
              <a:t>other software to</a:t>
            </a:r>
          </a:p>
          <a:p>
            <a:pPr eaLnBrk="0" hangingPunct="0">
              <a:buSzPct val="100000"/>
            </a:pPr>
            <a:r>
              <a:rPr lang="nl-BE" altLang="en-US" sz="18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3375"/>
            <a:ext cx="8229600" cy="990600"/>
          </a:xfrm>
        </p:spPr>
        <p:txBody>
          <a:bodyPr/>
          <a:lstStyle/>
          <a:p>
            <a:pPr>
              <a:defRPr/>
            </a:pPr>
            <a:r>
              <a:rPr lang="nl-BE" dirty="0" err="1" smtClean="0"/>
              <a:t>Vercijfering</a:t>
            </a:r>
            <a:r>
              <a:rPr lang="nl-BE" dirty="0" smtClean="0"/>
              <a:t> gekende bestemmeling</a:t>
            </a:r>
            <a:endParaRPr lang="nl-BE" dirty="0"/>
          </a:p>
        </p:txBody>
      </p:sp>
      <p:sp>
        <p:nvSpPr>
          <p:cNvPr id="3" name="Date Placeholder 2"/>
          <p:cNvSpPr>
            <a:spLocks noGrp="1"/>
          </p:cNvSpPr>
          <p:nvPr>
            <p:ph type="dt" sz="quarter" idx="10"/>
          </p:nvPr>
        </p:nvSpPr>
        <p:spPr/>
        <p:txBody>
          <a:bodyPr/>
          <a:lstStyle/>
          <a:p>
            <a:pPr>
              <a:defRPr/>
            </a:pPr>
            <a:r>
              <a:rPr lang="en-US"/>
              <a:t>13/09/2016</a:t>
            </a:r>
            <a:endParaRPr lang="nl-BE"/>
          </a:p>
        </p:txBody>
      </p:sp>
      <p:sp>
        <p:nvSpPr>
          <p:cNvPr id="4" name="Slide Number Placeholder 3"/>
          <p:cNvSpPr>
            <a:spLocks noGrp="1"/>
          </p:cNvSpPr>
          <p:nvPr>
            <p:ph type="sldNum" sz="quarter" idx="12"/>
          </p:nvPr>
        </p:nvSpPr>
        <p:spPr/>
        <p:txBody>
          <a:bodyPr/>
          <a:lstStyle/>
          <a:p>
            <a:pPr>
              <a:defRPr/>
            </a:pPr>
            <a:fld id="{53CB05A1-1822-45EB-8C04-CE0F24120886}" type="slidenum">
              <a:rPr lang="en-US" smtClean="0"/>
              <a:pPr>
                <a:defRPr/>
              </a:pPr>
              <a:t>96</a:t>
            </a:fld>
            <a:endParaRPr lang="nl-BE"/>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 name="Title 1"/>
          <p:cNvSpPr>
            <a:spLocks noGrp="1"/>
          </p:cNvSpPr>
          <p:nvPr>
            <p:ph type="title"/>
          </p:nvPr>
        </p:nvSpPr>
        <p:spPr>
          <a:xfrm>
            <a:off x="457200" y="333375"/>
            <a:ext cx="8229600" cy="990600"/>
          </a:xfrm>
        </p:spPr>
        <p:txBody>
          <a:bodyPr/>
          <a:lstStyle/>
          <a:p>
            <a:pPr>
              <a:defRPr/>
            </a:pPr>
            <a:r>
              <a:rPr lang="nl-BE" dirty="0" err="1" smtClean="0"/>
              <a:t>Vercijfering</a:t>
            </a:r>
            <a:r>
              <a:rPr lang="nl-BE" dirty="0" smtClean="0"/>
              <a:t> gekende bestemmeling</a:t>
            </a:r>
            <a:endParaRPr lang="nl-BE" dirty="0"/>
          </a:p>
        </p:txBody>
      </p:sp>
      <p:sp>
        <p:nvSpPr>
          <p:cNvPr id="3" name="Date Placeholder 2"/>
          <p:cNvSpPr>
            <a:spLocks noGrp="1"/>
          </p:cNvSpPr>
          <p:nvPr>
            <p:ph type="dt" sz="quarter" idx="10"/>
          </p:nvPr>
        </p:nvSpPr>
        <p:spPr/>
        <p:txBody>
          <a:bodyPr/>
          <a:lstStyle/>
          <a:p>
            <a:pPr>
              <a:defRPr/>
            </a:pPr>
            <a:r>
              <a:rPr lang="en-US"/>
              <a:t>13/09/2016</a:t>
            </a:r>
            <a:endParaRPr lang="nl-BE"/>
          </a:p>
        </p:txBody>
      </p:sp>
      <p:sp>
        <p:nvSpPr>
          <p:cNvPr id="4" name="Slide Number Placeholder 3"/>
          <p:cNvSpPr>
            <a:spLocks noGrp="1"/>
          </p:cNvSpPr>
          <p:nvPr>
            <p:ph type="sldNum" sz="quarter" idx="12"/>
          </p:nvPr>
        </p:nvSpPr>
        <p:spPr/>
        <p:txBody>
          <a:bodyPr/>
          <a:lstStyle/>
          <a:p>
            <a:pPr>
              <a:defRPr/>
            </a:pPr>
            <a:fld id="{5DC811BA-C3C5-4651-B0AD-34A44F8AFF17}" type="slidenum">
              <a:rPr lang="en-US" smtClean="0"/>
              <a:pPr>
                <a:defRPr/>
              </a:pPr>
              <a:t>97</a:t>
            </a:fld>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350"/>
            <a:ext cx="8229600" cy="990600"/>
          </a:xfrm>
        </p:spPr>
        <p:txBody>
          <a:bodyPr>
            <a:normAutofit fontScale="90000"/>
          </a:bodyPr>
          <a:lstStyle/>
          <a:p>
            <a:pPr>
              <a:defRPr/>
            </a:pPr>
            <a:r>
              <a:rPr lang="nl-BE" dirty="0" err="1" smtClean="0"/>
              <a:t>Vercijfering</a:t>
            </a:r>
            <a:r>
              <a:rPr lang="nl-BE" dirty="0" smtClean="0"/>
              <a:t> niet-gekende bestemmeling</a:t>
            </a:r>
            <a:endParaRPr lang="nl-BE" dirty="0"/>
          </a:p>
        </p:txBody>
      </p:sp>
      <p:sp>
        <p:nvSpPr>
          <p:cNvPr id="3" name="Date Placeholder 2"/>
          <p:cNvSpPr>
            <a:spLocks noGrp="1"/>
          </p:cNvSpPr>
          <p:nvPr>
            <p:ph type="dt" sz="quarter" idx="10"/>
          </p:nvPr>
        </p:nvSpPr>
        <p:spPr/>
        <p:txBody>
          <a:bodyPr/>
          <a:lstStyle/>
          <a:p>
            <a:pPr>
              <a:defRPr/>
            </a:pPr>
            <a:r>
              <a:rPr lang="en-US"/>
              <a:t>13/09/2016</a:t>
            </a:r>
            <a:endParaRPr lang="nl-BE"/>
          </a:p>
        </p:txBody>
      </p:sp>
      <p:sp>
        <p:nvSpPr>
          <p:cNvPr id="4" name="Slide Number Placeholder 3"/>
          <p:cNvSpPr>
            <a:spLocks noGrp="1"/>
          </p:cNvSpPr>
          <p:nvPr>
            <p:ph type="sldNum" sz="quarter" idx="12"/>
          </p:nvPr>
        </p:nvSpPr>
        <p:spPr/>
        <p:txBody>
          <a:bodyPr/>
          <a:lstStyle/>
          <a:p>
            <a:pPr>
              <a:defRPr/>
            </a:pPr>
            <a:fld id="{B4920811-828D-497F-BF85-6DB12D89F2E4}" type="slidenum">
              <a:rPr lang="en-US" smtClean="0"/>
              <a:pPr>
                <a:defRPr/>
              </a:pPr>
              <a:t>98</a:t>
            </a:fld>
            <a:endParaRPr lang="nl-BE"/>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63538"/>
            <a:ext cx="658812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13/09/2016</a:t>
            </a:r>
            <a:endParaRPr lang="nl-BE" altLang="en-US" dirty="0">
              <a:solidFill>
                <a:schemeClr val="bg1"/>
              </a:solidFill>
            </a:endParaRPr>
          </a:p>
        </p:txBody>
      </p:sp>
      <p:sp>
        <p:nvSpPr>
          <p:cNvPr id="83972"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3DD3CCF-68B6-429A-B714-764DA9A1E3D8}" type="slidenum">
              <a:rPr lang="en-US" altLang="en-US" smtClean="0">
                <a:solidFill>
                  <a:srgbClr val="FFFFFF"/>
                </a:solidFill>
              </a:rPr>
              <a:pPr fontAlgn="base">
                <a:spcBef>
                  <a:spcPct val="0"/>
                </a:spcBef>
                <a:spcAft>
                  <a:spcPct val="0"/>
                </a:spcAft>
                <a:defRPr/>
              </a:pPr>
              <a:t>99</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6613</TotalTime>
  <Words>4909</Words>
  <Application>Microsoft Office PowerPoint</Application>
  <PresentationFormat>On-screen Show (4:3)</PresentationFormat>
  <Paragraphs>1082</Paragraphs>
  <Slides>100</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2" baseType="lpstr">
      <vt:lpstr>Clarity</vt:lpstr>
      <vt:lpstr>Acrobat Document</vt:lpstr>
      <vt:lpstr>eGezondheid: de Roadmap 2.0, met bijzondere aandacht voor actiepunten voor cardiologen</vt:lpstr>
      <vt:lpstr>Structuur van de uiteenzetting</vt:lpstr>
      <vt:lpstr>Enkele evoluties in de gezondheidszorg</vt:lpstr>
      <vt:lpstr>De voormelde evoluties vereisen …</vt:lpstr>
      <vt:lpstr>Elektronische communicatie bevordert ook …</vt:lpstr>
      <vt:lpstr>eGezondheid in de praktijk </vt:lpstr>
      <vt:lpstr>eGezondheid in de praktijk</vt:lpstr>
      <vt:lpstr>eGezondheid in de praktijk</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Actie 1: GMD = EMD =&gt; Sumehr</vt:lpstr>
      <vt:lpstr>Actie 1: GMD = EMD =&gt; Sumehr</vt:lpstr>
      <vt:lpstr>Actie 5: Hubs &amp; Metahub</vt:lpstr>
      <vt:lpstr>Hubs &amp; Metahub - Schema</vt:lpstr>
      <vt:lpstr>PowerPoint Presentation</vt:lpstr>
      <vt:lpstr>PowerPoint Presentation</vt:lpstr>
      <vt:lpstr>PowerPoint Presentation</vt:lpstr>
      <vt:lpstr>PowerPoint Presentation</vt:lpstr>
      <vt:lpstr>PowerPoint Presentation</vt:lpstr>
      <vt:lpstr>Actie 5: Hubs &amp; Metahub</vt:lpstr>
      <vt:lpstr>PowerPoint Presentation</vt:lpstr>
      <vt:lpstr>PowerPoint Presentation</vt:lpstr>
      <vt:lpstr>PowerPoint Presentation</vt:lpstr>
      <vt:lpstr>PowerPoint Presentation</vt:lpstr>
      <vt:lpstr>PowerPoint Presentation</vt:lpstr>
      <vt:lpstr>Geïnformeerde toestemming </vt:lpstr>
      <vt:lpstr>Geïnformeerde toestemming </vt:lpstr>
      <vt:lpstr>eHealthConsent</vt:lpstr>
      <vt:lpstr>Geïnformeerde toestemming </vt:lpstr>
      <vt:lpstr>www.patientconsent.be</vt:lpstr>
      <vt:lpstr>www.patientconsent.be/folder</vt:lpstr>
      <vt:lpstr>PowerPoint Presentation</vt:lpstr>
      <vt:lpstr>PowerPoint Presentation</vt:lpstr>
      <vt:lpstr>PowerPoint Presentation</vt:lpstr>
      <vt:lpstr>Actie 2: geïntegreerd ziekenhuis EPD</vt:lpstr>
      <vt:lpstr>Actie 2: geïntegreerd ziekenhuis EPD</vt:lpstr>
      <vt:lpstr>Actie 2: geïntegreerd ziekenhuis EPD</vt:lpstr>
      <vt:lpstr>Verplichte meaningful use criteria</vt:lpstr>
      <vt:lpstr>Financieringsmechanisme</vt:lpstr>
      <vt:lpstr>Actie 17: eHealthBox</vt:lpstr>
      <vt:lpstr>Actie 17: eHealthBox</vt:lpstr>
      <vt:lpstr>PowerPoint Presentation</vt:lpstr>
      <vt:lpstr>Actie 19: Mobile Health (mHealth)</vt:lpstr>
      <vt:lpstr>mHealth: soorten apps en wearables</vt:lpstr>
      <vt:lpstr>mHealth: soorten apps en wearables</vt:lpstr>
      <vt:lpstr>Medisch hulpmiddel</vt:lpstr>
      <vt:lpstr>PowerPoint Presentation</vt:lpstr>
      <vt:lpstr>mHealth – Maatschappelijk nut</vt:lpstr>
      <vt:lpstr>Apps en gegevens</vt:lpstr>
      <vt:lpstr>Roadmap 2.0 – mHealth</vt:lpstr>
      <vt:lpstr>Roadmap 2.0 – Taakverdeling mHealth </vt:lpstr>
      <vt:lpstr>Roadmap 2.0 – Actiepunten mHealth </vt:lpstr>
      <vt:lpstr>Roadmap 2.0 – Actiepunten mHealth</vt:lpstr>
      <vt:lpstr>Roadmap 2.0 – Prioritaire use cases</vt:lpstr>
      <vt:lpstr>Toepassingen binnen bestaande context</vt:lpstr>
      <vt:lpstr>Toepassingen binnen bestaande context</vt:lpstr>
      <vt:lpstr>Toepassingen binnen bestaande context</vt:lpstr>
      <vt:lpstr>Toepassingen binnen bestaande context</vt:lpstr>
      <vt:lpstr>Roadmap 2.0 – Streefdata actiepunten</vt:lpstr>
      <vt:lpstr>Use cases: planning</vt:lpstr>
      <vt:lpstr>Voorbeeld: cardiovasculair</vt:lpstr>
      <vt:lpstr>Hefbomen kostenefficiënte inzet ICT</vt:lpstr>
      <vt:lpstr>Begrijp de kosten</vt:lpstr>
      <vt:lpstr>Begrijp de kostendrivers</vt:lpstr>
      <vt:lpstr>Begrijp de behoeften</vt:lpstr>
      <vt:lpstr>Begrijp de behoeften</vt:lpstr>
      <vt:lpstr>Begrijp de sleutels tot succes</vt:lpstr>
      <vt:lpstr>Begrijp de sleutels tot succes</vt:lpstr>
      <vt:lpstr>En wat met de ROI ?</vt:lpstr>
      <vt:lpstr>En wat met de cloud ?</vt:lpstr>
      <vt:lpstr>Voorbeeld: G-Cloud: www.gcloud.belgium.be </vt:lpstr>
      <vt:lpstr>Succesfactoren cloud</vt:lpstr>
      <vt:lpstr>  Rol en verantwoordelijkheden van het eHealth-platform </vt:lpstr>
      <vt:lpstr>Doelstellingen eHealth-platform</vt:lpstr>
      <vt:lpstr>10 opdrachten</vt:lpstr>
      <vt:lpstr>10 opdrachten</vt:lpstr>
      <vt:lpstr>10 opdrachten</vt:lpstr>
      <vt:lpstr>Basisarchitectuur</vt:lpstr>
      <vt:lpstr>10 basisdiensten</vt:lpstr>
      <vt:lpstr>www.ehealth.fgov.be</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337</cp:revision>
  <cp:lastPrinted>2016-09-12T06:55:25Z</cp:lastPrinted>
  <dcterms:created xsi:type="dcterms:W3CDTF">2014-04-14T09:14:56Z</dcterms:created>
  <dcterms:modified xsi:type="dcterms:W3CDTF">2016-09-12T13:16:44Z</dcterms:modified>
</cp:coreProperties>
</file>