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9" r:id="rId10"/>
    <p:sldId id="276" r:id="rId11"/>
    <p:sldId id="280" r:id="rId12"/>
    <p:sldId id="265" r:id="rId13"/>
    <p:sldId id="266" r:id="rId14"/>
    <p:sldId id="267" r:id="rId15"/>
    <p:sldId id="268" r:id="rId16"/>
    <p:sldId id="277" r:id="rId17"/>
    <p:sldId id="278" r:id="rId18"/>
    <p:sldId id="271" r:id="rId19"/>
    <p:sldId id="274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E89878"/>
    <a:srgbClr val="3E6E5A"/>
    <a:srgbClr val="FA0000"/>
    <a:srgbClr val="FF3737"/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75393" autoAdjust="0"/>
  </p:normalViewPr>
  <p:slideViewPr>
    <p:cSldViewPr snapToGrid="0" snapToObjects="1">
      <p:cViewPr>
        <p:scale>
          <a:sx n="66" d="100"/>
          <a:sy n="66" d="100"/>
        </p:scale>
        <p:origin x="-300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2106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1FFDA-7ADA-41DC-98CF-B33DFE5966CA}" type="doc">
      <dgm:prSet loTypeId="urn:microsoft.com/office/officeart/2005/8/layout/venn3" loCatId="relationship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fr-BE"/>
        </a:p>
      </dgm:t>
    </dgm:pt>
    <dgm:pt modelId="{AEAF32AC-0CBB-4D2E-A3D3-017CEB553371}">
      <dgm:prSet phldrT="[Text]"/>
      <dgm:spPr>
        <a:solidFill>
          <a:srgbClr val="3E6E5A">
            <a:alpha val="41000"/>
          </a:srgbClr>
        </a:solidFill>
      </dgm:spPr>
      <dgm:t>
        <a:bodyPr/>
        <a:lstStyle/>
        <a:p>
          <a:r>
            <a:rPr lang="fr-BE" dirty="0" err="1" smtClean="0"/>
            <a:t>Eigenaar-schap</a:t>
          </a:r>
          <a:endParaRPr lang="fr-BE" dirty="0"/>
        </a:p>
      </dgm:t>
    </dgm:pt>
    <dgm:pt modelId="{FEAD4560-C975-46F6-A4C7-D1E9D8DCED62}" type="parTrans" cxnId="{AAA8DD82-D9E6-4E46-A60F-1DB54DB0A598}">
      <dgm:prSet/>
      <dgm:spPr/>
      <dgm:t>
        <a:bodyPr/>
        <a:lstStyle/>
        <a:p>
          <a:endParaRPr lang="fr-BE"/>
        </a:p>
      </dgm:t>
    </dgm:pt>
    <dgm:pt modelId="{95F0232E-8F8F-444D-9B17-6F1DDF4EA404}" type="sibTrans" cxnId="{AAA8DD82-D9E6-4E46-A60F-1DB54DB0A598}">
      <dgm:prSet/>
      <dgm:spPr/>
      <dgm:t>
        <a:bodyPr/>
        <a:lstStyle/>
        <a:p>
          <a:endParaRPr lang="fr-BE"/>
        </a:p>
      </dgm:t>
    </dgm:pt>
    <dgm:pt modelId="{9BC2B7B0-62A8-48F1-A485-1DDFEB4FE03C}">
      <dgm:prSet phldrT="[Text]"/>
      <dgm:spPr>
        <a:solidFill>
          <a:srgbClr val="3E6E5A">
            <a:alpha val="41000"/>
          </a:srgbClr>
        </a:solidFill>
      </dgm:spPr>
      <dgm:t>
        <a:bodyPr/>
        <a:lstStyle/>
        <a:p>
          <a:r>
            <a:rPr lang="fr-BE" dirty="0" smtClean="0"/>
            <a:t>Technologie</a:t>
          </a:r>
          <a:endParaRPr lang="fr-BE" dirty="0"/>
        </a:p>
      </dgm:t>
    </dgm:pt>
    <dgm:pt modelId="{94786110-3B5C-4EE2-BE1E-099F3F07B495}" type="parTrans" cxnId="{4735086D-5453-4007-8EE8-1A68EFB43801}">
      <dgm:prSet/>
      <dgm:spPr/>
      <dgm:t>
        <a:bodyPr/>
        <a:lstStyle/>
        <a:p>
          <a:endParaRPr lang="fr-BE"/>
        </a:p>
      </dgm:t>
    </dgm:pt>
    <dgm:pt modelId="{F5B1C6A1-C719-4F19-9F10-DC07C3E3D22C}" type="sibTrans" cxnId="{4735086D-5453-4007-8EE8-1A68EFB43801}">
      <dgm:prSet/>
      <dgm:spPr/>
      <dgm:t>
        <a:bodyPr/>
        <a:lstStyle/>
        <a:p>
          <a:endParaRPr lang="fr-BE"/>
        </a:p>
      </dgm:t>
    </dgm:pt>
    <dgm:pt modelId="{E64A31FF-4D70-404B-9D45-12C96BE773B7}">
      <dgm:prSet phldrT="[Text]"/>
      <dgm:spPr>
        <a:solidFill>
          <a:srgbClr val="3E6E5A">
            <a:alpha val="41000"/>
          </a:srgbClr>
        </a:solidFill>
      </dgm:spPr>
      <dgm:t>
        <a:bodyPr/>
        <a:lstStyle/>
        <a:p>
          <a:r>
            <a:rPr lang="fr-BE" dirty="0" err="1" smtClean="0"/>
            <a:t>Aansluiten</a:t>
          </a:r>
          <a:r>
            <a:rPr lang="fr-BE" dirty="0" smtClean="0"/>
            <a:t> en </a:t>
          </a:r>
          <a:r>
            <a:rPr lang="fr-BE" dirty="0" err="1" smtClean="0"/>
            <a:t>vertrekken</a:t>
          </a:r>
          <a:endParaRPr lang="fr-BE" dirty="0"/>
        </a:p>
      </dgm:t>
    </dgm:pt>
    <dgm:pt modelId="{93A7AC4D-BE97-4A07-8B6E-350914A3EA69}" type="parTrans" cxnId="{6D0D5206-372C-48AC-8AAA-BF5D1DDA8B08}">
      <dgm:prSet/>
      <dgm:spPr/>
      <dgm:t>
        <a:bodyPr/>
        <a:lstStyle/>
        <a:p>
          <a:endParaRPr lang="fr-BE"/>
        </a:p>
      </dgm:t>
    </dgm:pt>
    <dgm:pt modelId="{7CF990AD-3B0C-4DC0-82F9-EE08ED65FF54}" type="sibTrans" cxnId="{6D0D5206-372C-48AC-8AAA-BF5D1DDA8B08}">
      <dgm:prSet/>
      <dgm:spPr/>
      <dgm:t>
        <a:bodyPr/>
        <a:lstStyle/>
        <a:p>
          <a:endParaRPr lang="fr-BE"/>
        </a:p>
      </dgm:t>
    </dgm:pt>
    <dgm:pt modelId="{9971EAF7-A1FC-4DAB-9EB7-08F83BC87AB9}">
      <dgm:prSet phldrT="[Text]"/>
      <dgm:spPr>
        <a:solidFill>
          <a:srgbClr val="3E6E5A">
            <a:alpha val="41000"/>
          </a:srgbClr>
        </a:solidFill>
      </dgm:spPr>
      <dgm:t>
        <a:bodyPr/>
        <a:lstStyle/>
        <a:p>
          <a:r>
            <a:rPr lang="fr-BE" dirty="0" err="1" smtClean="0"/>
            <a:t>Operationeel</a:t>
          </a:r>
          <a:r>
            <a:rPr lang="fr-BE" dirty="0" smtClean="0"/>
            <a:t> </a:t>
          </a:r>
          <a:r>
            <a:rPr lang="fr-BE" dirty="0" err="1" smtClean="0"/>
            <a:t>beheer</a:t>
          </a:r>
          <a:endParaRPr lang="fr-BE" dirty="0"/>
        </a:p>
      </dgm:t>
    </dgm:pt>
    <dgm:pt modelId="{F02F10AA-1691-4D65-9511-8207FBFD15B3}" type="parTrans" cxnId="{81EC3943-E694-4A83-9607-CB1C3168B443}">
      <dgm:prSet/>
      <dgm:spPr/>
      <dgm:t>
        <a:bodyPr/>
        <a:lstStyle/>
        <a:p>
          <a:endParaRPr lang="fr-BE"/>
        </a:p>
      </dgm:t>
    </dgm:pt>
    <dgm:pt modelId="{69FCD583-75F2-449B-B6DA-8C36A8EBB4C9}" type="sibTrans" cxnId="{81EC3943-E694-4A83-9607-CB1C3168B443}">
      <dgm:prSet/>
      <dgm:spPr/>
      <dgm:t>
        <a:bodyPr/>
        <a:lstStyle/>
        <a:p>
          <a:endParaRPr lang="fr-BE"/>
        </a:p>
      </dgm:t>
    </dgm:pt>
    <dgm:pt modelId="{DCE2C9F0-3853-4618-800F-7C134243CC47}">
      <dgm:prSet phldrT="[Text]"/>
      <dgm:spPr>
        <a:solidFill>
          <a:srgbClr val="3E6E5A">
            <a:alpha val="41000"/>
          </a:srgbClr>
        </a:solidFill>
      </dgm:spPr>
      <dgm:t>
        <a:bodyPr/>
        <a:lstStyle/>
        <a:p>
          <a:r>
            <a:rPr lang="fr-BE" dirty="0" smtClean="0"/>
            <a:t>Release </a:t>
          </a:r>
        </a:p>
        <a:p>
          <a:r>
            <a:rPr lang="fr-BE" dirty="0" err="1" smtClean="0"/>
            <a:t>beheer</a:t>
          </a:r>
          <a:endParaRPr lang="fr-BE" dirty="0"/>
        </a:p>
      </dgm:t>
    </dgm:pt>
    <dgm:pt modelId="{0E303626-45D6-49AE-AC7B-5FA74205054F}" type="parTrans" cxnId="{820FBC8C-A5BC-4EBD-A8F2-F382E2EB646A}">
      <dgm:prSet/>
      <dgm:spPr/>
      <dgm:t>
        <a:bodyPr/>
        <a:lstStyle/>
        <a:p>
          <a:endParaRPr lang="fr-BE"/>
        </a:p>
      </dgm:t>
    </dgm:pt>
    <dgm:pt modelId="{4D2EFF71-D9EB-4837-84E9-D02FB8277751}" type="sibTrans" cxnId="{820FBC8C-A5BC-4EBD-A8F2-F382E2EB646A}">
      <dgm:prSet/>
      <dgm:spPr/>
      <dgm:t>
        <a:bodyPr/>
        <a:lstStyle/>
        <a:p>
          <a:endParaRPr lang="fr-BE"/>
        </a:p>
      </dgm:t>
    </dgm:pt>
    <dgm:pt modelId="{9E69862A-11E1-4A23-B552-BAE357CDA920}" type="pres">
      <dgm:prSet presAssocID="{BB81FFDA-7ADA-41DC-98CF-B33DFE5966C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DD3054-59F5-49C3-9558-6C16BD20F232}" type="pres">
      <dgm:prSet presAssocID="{AEAF32AC-0CBB-4D2E-A3D3-017CEB553371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E8704-2D44-40B6-BCE2-9CA01B57922A}" type="pres">
      <dgm:prSet presAssocID="{95F0232E-8F8F-444D-9B17-6F1DDF4EA404}" presName="space" presStyleCnt="0"/>
      <dgm:spPr/>
      <dgm:t>
        <a:bodyPr/>
        <a:lstStyle/>
        <a:p>
          <a:endParaRPr lang="en-US"/>
        </a:p>
      </dgm:t>
    </dgm:pt>
    <dgm:pt modelId="{40AEE8A7-502D-4655-837B-5E943A6F9DE3}" type="pres">
      <dgm:prSet presAssocID="{9971EAF7-A1FC-4DAB-9EB7-08F83BC87AB9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393BF-66E3-486C-A235-8DDBF3E98122}" type="pres">
      <dgm:prSet presAssocID="{69FCD583-75F2-449B-B6DA-8C36A8EBB4C9}" presName="space" presStyleCnt="0"/>
      <dgm:spPr/>
      <dgm:t>
        <a:bodyPr/>
        <a:lstStyle/>
        <a:p>
          <a:endParaRPr lang="en-US"/>
        </a:p>
      </dgm:t>
    </dgm:pt>
    <dgm:pt modelId="{CAB78181-4B79-485F-97B9-E3A59810C98D}" type="pres">
      <dgm:prSet presAssocID="{DCE2C9F0-3853-4618-800F-7C134243CC47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2BAEB-D44F-4959-90B6-9983DB5F2840}" type="pres">
      <dgm:prSet presAssocID="{4D2EFF71-D9EB-4837-84E9-D02FB8277751}" presName="space" presStyleCnt="0"/>
      <dgm:spPr/>
      <dgm:t>
        <a:bodyPr/>
        <a:lstStyle/>
        <a:p>
          <a:endParaRPr lang="en-US"/>
        </a:p>
      </dgm:t>
    </dgm:pt>
    <dgm:pt modelId="{C6CBB8F5-327A-4569-BD4D-BDB021336192}" type="pres">
      <dgm:prSet presAssocID="{9BC2B7B0-62A8-48F1-A485-1DDFEB4FE03C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39C6C-9808-40F5-AC48-9E8B6109B078}" type="pres">
      <dgm:prSet presAssocID="{F5B1C6A1-C719-4F19-9F10-DC07C3E3D22C}" presName="space" presStyleCnt="0"/>
      <dgm:spPr/>
      <dgm:t>
        <a:bodyPr/>
        <a:lstStyle/>
        <a:p>
          <a:endParaRPr lang="en-US"/>
        </a:p>
      </dgm:t>
    </dgm:pt>
    <dgm:pt modelId="{4FFFC8F5-2200-4596-8E65-B63760EBC7AF}" type="pres">
      <dgm:prSet presAssocID="{E64A31FF-4D70-404B-9D45-12C96BE773B7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35086D-5453-4007-8EE8-1A68EFB43801}" srcId="{BB81FFDA-7ADA-41DC-98CF-B33DFE5966CA}" destId="{9BC2B7B0-62A8-48F1-A485-1DDFEB4FE03C}" srcOrd="3" destOrd="0" parTransId="{94786110-3B5C-4EE2-BE1E-099F3F07B495}" sibTransId="{F5B1C6A1-C719-4F19-9F10-DC07C3E3D22C}"/>
    <dgm:cxn modelId="{69C6D3C3-E414-49F6-8DBE-AC14E2600376}" type="presOf" srcId="{E64A31FF-4D70-404B-9D45-12C96BE773B7}" destId="{4FFFC8F5-2200-4596-8E65-B63760EBC7AF}" srcOrd="0" destOrd="0" presId="urn:microsoft.com/office/officeart/2005/8/layout/venn3"/>
    <dgm:cxn modelId="{AAA8DD82-D9E6-4E46-A60F-1DB54DB0A598}" srcId="{BB81FFDA-7ADA-41DC-98CF-B33DFE5966CA}" destId="{AEAF32AC-0CBB-4D2E-A3D3-017CEB553371}" srcOrd="0" destOrd="0" parTransId="{FEAD4560-C975-46F6-A4C7-D1E9D8DCED62}" sibTransId="{95F0232E-8F8F-444D-9B17-6F1DDF4EA404}"/>
    <dgm:cxn modelId="{CF7BFF69-F952-434E-A54A-03B909303B73}" type="presOf" srcId="{AEAF32AC-0CBB-4D2E-A3D3-017CEB553371}" destId="{DBDD3054-59F5-49C3-9558-6C16BD20F232}" srcOrd="0" destOrd="0" presId="urn:microsoft.com/office/officeart/2005/8/layout/venn3"/>
    <dgm:cxn modelId="{0240759F-35E4-42BD-BF3E-6A2F13D5CDBD}" type="presOf" srcId="{9971EAF7-A1FC-4DAB-9EB7-08F83BC87AB9}" destId="{40AEE8A7-502D-4655-837B-5E943A6F9DE3}" srcOrd="0" destOrd="0" presId="urn:microsoft.com/office/officeart/2005/8/layout/venn3"/>
    <dgm:cxn modelId="{3FB3A269-1707-4EA3-BCE6-F3F2AF9F8F8C}" type="presOf" srcId="{BB81FFDA-7ADA-41DC-98CF-B33DFE5966CA}" destId="{9E69862A-11E1-4A23-B552-BAE357CDA920}" srcOrd="0" destOrd="0" presId="urn:microsoft.com/office/officeart/2005/8/layout/venn3"/>
    <dgm:cxn modelId="{820FBC8C-A5BC-4EBD-A8F2-F382E2EB646A}" srcId="{BB81FFDA-7ADA-41DC-98CF-B33DFE5966CA}" destId="{DCE2C9F0-3853-4618-800F-7C134243CC47}" srcOrd="2" destOrd="0" parTransId="{0E303626-45D6-49AE-AC7B-5FA74205054F}" sibTransId="{4D2EFF71-D9EB-4837-84E9-D02FB8277751}"/>
    <dgm:cxn modelId="{FB5AC38A-813F-4DC2-9DB6-B5DE68F56A24}" type="presOf" srcId="{DCE2C9F0-3853-4618-800F-7C134243CC47}" destId="{CAB78181-4B79-485F-97B9-E3A59810C98D}" srcOrd="0" destOrd="0" presId="urn:microsoft.com/office/officeart/2005/8/layout/venn3"/>
    <dgm:cxn modelId="{3C9B699D-91DA-49A2-926D-E94CE8F9A9A3}" type="presOf" srcId="{9BC2B7B0-62A8-48F1-A485-1DDFEB4FE03C}" destId="{C6CBB8F5-327A-4569-BD4D-BDB021336192}" srcOrd="0" destOrd="0" presId="urn:microsoft.com/office/officeart/2005/8/layout/venn3"/>
    <dgm:cxn modelId="{6D0D5206-372C-48AC-8AAA-BF5D1DDA8B08}" srcId="{BB81FFDA-7ADA-41DC-98CF-B33DFE5966CA}" destId="{E64A31FF-4D70-404B-9D45-12C96BE773B7}" srcOrd="4" destOrd="0" parTransId="{93A7AC4D-BE97-4A07-8B6E-350914A3EA69}" sibTransId="{7CF990AD-3B0C-4DC0-82F9-EE08ED65FF54}"/>
    <dgm:cxn modelId="{81EC3943-E694-4A83-9607-CB1C3168B443}" srcId="{BB81FFDA-7ADA-41DC-98CF-B33DFE5966CA}" destId="{9971EAF7-A1FC-4DAB-9EB7-08F83BC87AB9}" srcOrd="1" destOrd="0" parTransId="{F02F10AA-1691-4D65-9511-8207FBFD15B3}" sibTransId="{69FCD583-75F2-449B-B6DA-8C36A8EBB4C9}"/>
    <dgm:cxn modelId="{8E3E3CD1-811E-4CB7-9E39-4EA88F6D8D6C}" type="presParOf" srcId="{9E69862A-11E1-4A23-B552-BAE357CDA920}" destId="{DBDD3054-59F5-49C3-9558-6C16BD20F232}" srcOrd="0" destOrd="0" presId="urn:microsoft.com/office/officeart/2005/8/layout/venn3"/>
    <dgm:cxn modelId="{9B822942-BBB6-4EC7-89B7-353AE125B3EE}" type="presParOf" srcId="{9E69862A-11E1-4A23-B552-BAE357CDA920}" destId="{B21E8704-2D44-40B6-BCE2-9CA01B57922A}" srcOrd="1" destOrd="0" presId="urn:microsoft.com/office/officeart/2005/8/layout/venn3"/>
    <dgm:cxn modelId="{5A469B96-9AAB-4671-AC06-90DD836EA3ED}" type="presParOf" srcId="{9E69862A-11E1-4A23-B552-BAE357CDA920}" destId="{40AEE8A7-502D-4655-837B-5E943A6F9DE3}" srcOrd="2" destOrd="0" presId="urn:microsoft.com/office/officeart/2005/8/layout/venn3"/>
    <dgm:cxn modelId="{414A4B1D-EEE7-4889-94C3-CC0EA4FC9DE9}" type="presParOf" srcId="{9E69862A-11E1-4A23-B552-BAE357CDA920}" destId="{161393BF-66E3-486C-A235-8DDBF3E98122}" srcOrd="3" destOrd="0" presId="urn:microsoft.com/office/officeart/2005/8/layout/venn3"/>
    <dgm:cxn modelId="{72FCA4FE-2BDF-4E11-BB45-2FD478315EDB}" type="presParOf" srcId="{9E69862A-11E1-4A23-B552-BAE357CDA920}" destId="{CAB78181-4B79-485F-97B9-E3A59810C98D}" srcOrd="4" destOrd="0" presId="urn:microsoft.com/office/officeart/2005/8/layout/venn3"/>
    <dgm:cxn modelId="{6FC7BA6F-842A-472E-B7F5-2C3C38D475BE}" type="presParOf" srcId="{9E69862A-11E1-4A23-B552-BAE357CDA920}" destId="{F9A2BAEB-D44F-4959-90B6-9983DB5F2840}" srcOrd="5" destOrd="0" presId="urn:microsoft.com/office/officeart/2005/8/layout/venn3"/>
    <dgm:cxn modelId="{EA443251-37A2-44A7-8F9B-288196418AB7}" type="presParOf" srcId="{9E69862A-11E1-4A23-B552-BAE357CDA920}" destId="{C6CBB8F5-327A-4569-BD4D-BDB021336192}" srcOrd="6" destOrd="0" presId="urn:microsoft.com/office/officeart/2005/8/layout/venn3"/>
    <dgm:cxn modelId="{0F600812-9D01-422B-B942-F2E6D8A8AF92}" type="presParOf" srcId="{9E69862A-11E1-4A23-B552-BAE357CDA920}" destId="{B9339C6C-9808-40F5-AC48-9E8B6109B078}" srcOrd="7" destOrd="0" presId="urn:microsoft.com/office/officeart/2005/8/layout/venn3"/>
    <dgm:cxn modelId="{ECBDA72D-D436-4303-93B4-1E256C067D96}" type="presParOf" srcId="{9E69862A-11E1-4A23-B552-BAE357CDA920}" destId="{4FFFC8F5-2200-4596-8E65-B63760EBC7AF}" srcOrd="8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D3054-59F5-49C3-9558-6C16BD20F232}">
      <dsp:nvSpPr>
        <dsp:cNvPr id="0" name=""/>
        <dsp:cNvSpPr/>
      </dsp:nvSpPr>
      <dsp:spPr>
        <a:xfrm>
          <a:off x="864" y="770195"/>
          <a:ext cx="1685409" cy="1685409"/>
        </a:xfrm>
        <a:prstGeom prst="ellipse">
          <a:avLst/>
        </a:prstGeom>
        <a:solidFill>
          <a:srgbClr val="3E6E5A">
            <a:alpha val="41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2754" tIns="16510" rIns="92754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err="1" smtClean="0"/>
            <a:t>Eigenaar-schap</a:t>
          </a:r>
          <a:endParaRPr lang="fr-BE" sz="1300" kern="1200" dirty="0"/>
        </a:p>
      </dsp:txBody>
      <dsp:txXfrm>
        <a:off x="247686" y="1017017"/>
        <a:ext cx="1191765" cy="1191765"/>
      </dsp:txXfrm>
    </dsp:sp>
    <dsp:sp modelId="{40AEE8A7-502D-4655-837B-5E943A6F9DE3}">
      <dsp:nvSpPr>
        <dsp:cNvPr id="0" name=""/>
        <dsp:cNvSpPr/>
      </dsp:nvSpPr>
      <dsp:spPr>
        <a:xfrm>
          <a:off x="1349191" y="770195"/>
          <a:ext cx="1685409" cy="1685409"/>
        </a:xfrm>
        <a:prstGeom prst="ellipse">
          <a:avLst/>
        </a:prstGeom>
        <a:solidFill>
          <a:srgbClr val="3E6E5A">
            <a:alpha val="41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2754" tIns="16510" rIns="92754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err="1" smtClean="0"/>
            <a:t>Operationeel</a:t>
          </a:r>
          <a:r>
            <a:rPr lang="fr-BE" sz="1300" kern="1200" dirty="0" smtClean="0"/>
            <a:t> </a:t>
          </a:r>
          <a:r>
            <a:rPr lang="fr-BE" sz="1300" kern="1200" dirty="0" err="1" smtClean="0"/>
            <a:t>beheer</a:t>
          </a:r>
          <a:endParaRPr lang="fr-BE" sz="1300" kern="1200" dirty="0"/>
        </a:p>
      </dsp:txBody>
      <dsp:txXfrm>
        <a:off x="1596013" y="1017017"/>
        <a:ext cx="1191765" cy="1191765"/>
      </dsp:txXfrm>
    </dsp:sp>
    <dsp:sp modelId="{CAB78181-4B79-485F-97B9-E3A59810C98D}">
      <dsp:nvSpPr>
        <dsp:cNvPr id="0" name=""/>
        <dsp:cNvSpPr/>
      </dsp:nvSpPr>
      <dsp:spPr>
        <a:xfrm>
          <a:off x="2697519" y="770195"/>
          <a:ext cx="1685409" cy="1685409"/>
        </a:xfrm>
        <a:prstGeom prst="ellipse">
          <a:avLst/>
        </a:prstGeom>
        <a:solidFill>
          <a:srgbClr val="3E6E5A">
            <a:alpha val="41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2754" tIns="16510" rIns="92754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/>
            <a:t>Release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err="1" smtClean="0"/>
            <a:t>beheer</a:t>
          </a:r>
          <a:endParaRPr lang="fr-BE" sz="1300" kern="1200" dirty="0"/>
        </a:p>
      </dsp:txBody>
      <dsp:txXfrm>
        <a:off x="2944341" y="1017017"/>
        <a:ext cx="1191765" cy="1191765"/>
      </dsp:txXfrm>
    </dsp:sp>
    <dsp:sp modelId="{C6CBB8F5-327A-4569-BD4D-BDB021336192}">
      <dsp:nvSpPr>
        <dsp:cNvPr id="0" name=""/>
        <dsp:cNvSpPr/>
      </dsp:nvSpPr>
      <dsp:spPr>
        <a:xfrm>
          <a:off x="4045846" y="770195"/>
          <a:ext cx="1685409" cy="1685409"/>
        </a:xfrm>
        <a:prstGeom prst="ellipse">
          <a:avLst/>
        </a:prstGeom>
        <a:solidFill>
          <a:srgbClr val="3E6E5A">
            <a:alpha val="41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2754" tIns="16510" rIns="92754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/>
            <a:t>Technologie</a:t>
          </a:r>
          <a:endParaRPr lang="fr-BE" sz="1300" kern="1200" dirty="0"/>
        </a:p>
      </dsp:txBody>
      <dsp:txXfrm>
        <a:off x="4292668" y="1017017"/>
        <a:ext cx="1191765" cy="1191765"/>
      </dsp:txXfrm>
    </dsp:sp>
    <dsp:sp modelId="{4FFFC8F5-2200-4596-8E65-B63760EBC7AF}">
      <dsp:nvSpPr>
        <dsp:cNvPr id="0" name=""/>
        <dsp:cNvSpPr/>
      </dsp:nvSpPr>
      <dsp:spPr>
        <a:xfrm>
          <a:off x="5394174" y="770195"/>
          <a:ext cx="1685409" cy="1685409"/>
        </a:xfrm>
        <a:prstGeom prst="ellipse">
          <a:avLst/>
        </a:prstGeom>
        <a:solidFill>
          <a:srgbClr val="3E6E5A">
            <a:alpha val="41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2754" tIns="16510" rIns="92754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err="1" smtClean="0"/>
            <a:t>Aansluiten</a:t>
          </a:r>
          <a:r>
            <a:rPr lang="fr-BE" sz="1300" kern="1200" dirty="0" smtClean="0"/>
            <a:t> en </a:t>
          </a:r>
          <a:r>
            <a:rPr lang="fr-BE" sz="1300" kern="1200" dirty="0" err="1" smtClean="0"/>
            <a:t>vertrekken</a:t>
          </a:r>
          <a:endParaRPr lang="fr-BE" sz="1300" kern="1200" dirty="0"/>
        </a:p>
      </dsp:txBody>
      <dsp:txXfrm>
        <a:off x="5640996" y="1017017"/>
        <a:ext cx="1191765" cy="1191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5EA92E-B4F3-4B09-9CE4-2B768C3386D5}" type="datetimeFigureOut">
              <a:rPr lang="en-US"/>
              <a:pPr>
                <a:defRPr/>
              </a:pPr>
              <a:t>9/6/2016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1BAE32-C815-4FB8-AA5D-C89F42D400FD}" type="slidenum">
              <a:rPr lang="en-US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4488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A543ED-1D78-4F00-A4A0-E5BFFFE0C25D}" type="datetimeFigureOut">
              <a:rPr lang="en-US"/>
              <a:pPr>
                <a:defRPr/>
              </a:pPr>
              <a:t>9/6/2016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14717F-F120-447C-90A1-F86FCFED418F}" type="slidenum">
              <a:rPr lang="en-US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4778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F9E1BE-7D1B-4612-99DD-D1E2C680DDE3}" type="slidenum">
              <a:rPr lang="nl-BE" smtClean="0"/>
              <a:pPr>
                <a:defRPr/>
              </a:pPr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7CBDB5-57E3-4DFF-8F06-6D1CC0B74FD0}" type="slidenum">
              <a:rPr lang="nl-BE" smtClean="0"/>
              <a:pPr>
                <a:defRPr/>
              </a:pPr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9BB088-1526-4C59-BA1A-1366A3F82C5D}" type="slidenum">
              <a:rPr lang="en-US" smtClean="0"/>
              <a:pPr>
                <a:defRPr/>
              </a:pPr>
              <a:t>8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E530C2-1B24-4BBB-BC73-86CA2F96E23B}" type="slidenum">
              <a:rPr lang="nl-BE" smtClean="0"/>
              <a:pPr>
                <a:defRPr/>
              </a:pPr>
              <a:t>14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322CD0-E7C0-4929-A061-372BA0C6B92B}" type="slidenum">
              <a:rPr lang="en-US" smtClean="0"/>
              <a:pPr>
                <a:defRPr/>
              </a:pPr>
              <a:t>15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F1683-6966-42A4-8EB9-B749E3E088A3}" type="slidenum">
              <a:rPr lang="en-US" smtClean="0"/>
              <a:pPr>
                <a:defRPr/>
              </a:pPr>
              <a:t>16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6A94E4-DBB2-4907-8229-CFC6BDCCCC96}" type="slidenum">
              <a:rPr lang="en-US" smtClean="0"/>
              <a:pPr>
                <a:defRPr/>
              </a:pPr>
              <a:t>17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33829" y="4006850"/>
            <a:ext cx="8548914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4279900" y="3619500"/>
            <a:ext cx="4268788" cy="2800350"/>
            <a:chOff x="4406900" y="2676525"/>
            <a:chExt cx="4268788" cy="2801603"/>
          </a:xfrm>
        </p:grpSpPr>
        <p:pic>
          <p:nvPicPr>
            <p:cNvPr id="5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@</a:t>
              </a:r>
              <a:r>
                <a:rPr lang="fr-BE" altLang="en-US" sz="1600" dirty="0" err="1" smtClean="0">
                  <a:cs typeface="Arial" pitchFamily="34" charset="0"/>
                  <a:sym typeface="Arial" pitchFamily="34" charset="0"/>
                </a:rPr>
                <a:t>FrRobben</a:t>
              </a: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 smtClean="0"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1815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b="0"/>
            </a:lvl1pPr>
          </a:lstStyle>
          <a:p>
            <a:pPr>
              <a:defRPr/>
            </a:pPr>
            <a:fld id="{50EF4F0F-8290-449D-9A28-0CD87FB6B2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4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839"/>
            <a:ext cx="8229600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15897-B345-4221-A313-17D14F9FB9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3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356B-B310-4F46-B588-8ECBEFA886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8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b="0"/>
            </a:lvl1pPr>
          </a:lstStyle>
          <a:p>
            <a:pPr>
              <a:defRPr/>
            </a:pPr>
            <a:fld id="{8FFA3437-EA88-4649-9B3C-2BDCF43F4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4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FA25-2ED0-4B7C-B735-39520C3DD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9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5D04-EB6E-44CB-91D7-2402950531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5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1"/>
          <p:cNvGrpSpPr>
            <a:grpSpLocks/>
          </p:cNvGrpSpPr>
          <p:nvPr userDrawn="1"/>
        </p:nvGrpSpPr>
        <p:grpSpPr bwMode="auto">
          <a:xfrm>
            <a:off x="4279900" y="3619500"/>
            <a:ext cx="4268788" cy="2800350"/>
            <a:chOff x="4406900" y="2676525"/>
            <a:chExt cx="4268788" cy="2802019"/>
          </a:xfrm>
        </p:grpSpPr>
        <p:pic>
          <p:nvPicPr>
            <p:cNvPr id="4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</a:rPr>
                <a:t>frank.robben@ehealth.fgov.be </a:t>
              </a: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@</a:t>
              </a:r>
              <a:r>
                <a:rPr lang="fr-BE" altLang="en-US" sz="1600" dirty="0" err="1" smtClean="0">
                  <a:cs typeface="Arial" pitchFamily="34" charset="0"/>
                  <a:sym typeface="Arial" pitchFamily="34" charset="0"/>
                </a:rPr>
                <a:t>FrRobben</a:t>
              </a: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http://www.ksz.fgov.be</a:t>
              </a:r>
            </a:p>
            <a:p>
              <a:pPr>
                <a:defRPr/>
              </a:pPr>
              <a:r>
                <a:rPr lang="fr-BE" altLang="en-US" sz="1600" dirty="0" smtClean="0">
                  <a:cs typeface="Arial" pitchFamily="34" charset="0"/>
                  <a:sym typeface="Arial" pitchFamily="34" charset="0"/>
                </a:rPr>
                <a:t>http://www.frankrobben.be</a:t>
              </a:r>
              <a:endParaRPr lang="fr-BE" altLang="en-US" sz="1600" dirty="0" smtClean="0"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55650" y="2276475"/>
            <a:ext cx="763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en-US" altLang="en-US" smtClean="0"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08163"/>
            <a:ext cx="30543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062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C019C7-6C63-41DE-A2FF-83E5EB892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7" r:id="rId2"/>
    <p:sldLayoutId id="2147483868" r:id="rId3"/>
    <p:sldLayoutId id="2147483872" r:id="rId4"/>
    <p:sldLayoutId id="2147483869" r:id="rId5"/>
    <p:sldLayoutId id="2147483870" r:id="rId6"/>
    <p:sldLayoutId id="2147483873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microsoft.com/office/2007/relationships/hdphoto" Target="../media/hdphoto1.wdp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microsoft.com/office/2007/relationships/hdphoto" Target="../media/hdphoto2.wdp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3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31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31.png"/><Relationship Id="rId4" Type="http://schemas.openxmlformats.org/officeDocument/2006/relationships/image" Target="../media/image11.png"/><Relationship Id="rId9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1" y="2021792"/>
            <a:ext cx="8636000" cy="1927225"/>
          </a:xfrm>
        </p:spPr>
        <p:txBody>
          <a:bodyPr/>
          <a:lstStyle/>
          <a:p>
            <a:pPr>
              <a:defRPr/>
            </a:pPr>
            <a:r>
              <a:rPr lang="nl-NL" sz="4400" b="1" cap="none" dirty="0">
                <a:solidFill>
                  <a:srgbClr val="C00000"/>
                </a:solidFill>
              </a:rPr>
              <a:t>Onafhankelijk functioneel beheer </a:t>
            </a:r>
            <a:r>
              <a:rPr lang="nl-NL" sz="4400" b="1" cap="none" dirty="0" smtClean="0">
                <a:solidFill>
                  <a:srgbClr val="C00000"/>
                </a:solidFill>
              </a:rPr>
              <a:t>van ICT-toepassingen op </a:t>
            </a:r>
            <a:r>
              <a:rPr lang="nl-NL" sz="4400" b="1" cap="none" dirty="0">
                <a:solidFill>
                  <a:srgbClr val="C00000"/>
                </a:solidFill>
              </a:rPr>
              <a:t>een gemeenschappelijk platform</a:t>
            </a:r>
            <a:endParaRPr lang="en-US" sz="4400" b="1" cap="none" dirty="0">
              <a:solidFill>
                <a:srgbClr val="C00000"/>
              </a:solidFill>
            </a:endParaRPr>
          </a:p>
        </p:txBody>
      </p:sp>
      <p:pic>
        <p:nvPicPr>
          <p:cNvPr id="512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620713"/>
            <a:ext cx="23812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G-cloud </a:t>
            </a:r>
            <a:r>
              <a:rPr lang="fr-BE" dirty="0" err="1" smtClean="0"/>
              <a:t>producten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85D2E-04E2-45F3-8284-4ACE0D12A9F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13317" name="Group 32"/>
          <p:cNvGrpSpPr>
            <a:grpSpLocks/>
          </p:cNvGrpSpPr>
          <p:nvPr/>
        </p:nvGrpSpPr>
        <p:grpSpPr bwMode="auto">
          <a:xfrm>
            <a:off x="522288" y="1525588"/>
            <a:ext cx="8123237" cy="5203825"/>
            <a:chOff x="107504" y="1009861"/>
            <a:chExt cx="8928992" cy="5720274"/>
          </a:xfrm>
        </p:grpSpPr>
        <p:grpSp>
          <p:nvGrpSpPr>
            <p:cNvPr id="13318" name="Group 33"/>
            <p:cNvGrpSpPr>
              <a:grpSpLocks/>
            </p:cNvGrpSpPr>
            <p:nvPr/>
          </p:nvGrpSpPr>
          <p:grpSpPr bwMode="auto">
            <a:xfrm>
              <a:off x="1475557" y="1484514"/>
              <a:ext cx="6192885" cy="4896610"/>
              <a:chOff x="1475557" y="1484514"/>
              <a:chExt cx="6192885" cy="489661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475558" y="1484515"/>
                <a:ext cx="6192885" cy="4896610"/>
              </a:xfrm>
              <a:prstGeom prst="ellipse">
                <a:avLst/>
              </a:prstGeom>
              <a:noFill/>
              <a:ln w="5080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288578" y="3257486"/>
                <a:ext cx="2345235" cy="710235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nl-BE" sz="3600" b="1" dirty="0">
                    <a:solidFill>
                      <a:schemeClr val="tx2"/>
                    </a:solidFill>
                  </a:rPr>
                  <a:t>Synergie</a:t>
                </a:r>
                <a:endParaRPr lang="nl-BE" sz="4800" dirty="0"/>
              </a:p>
            </p:txBody>
          </p:sp>
        </p:grpSp>
        <p:grpSp>
          <p:nvGrpSpPr>
            <p:cNvPr id="13319" name="Group 34"/>
            <p:cNvGrpSpPr>
              <a:grpSpLocks/>
            </p:cNvGrpSpPr>
            <p:nvPr/>
          </p:nvGrpSpPr>
          <p:grpSpPr bwMode="auto">
            <a:xfrm>
              <a:off x="3055440" y="1009861"/>
              <a:ext cx="3033120" cy="1267011"/>
              <a:chOff x="3055440" y="1009861"/>
              <a:chExt cx="3033120" cy="1267011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3054752" y="1009861"/>
                <a:ext cx="3034497" cy="1266907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58" name="Oval 4"/>
              <p:cNvSpPr/>
              <p:nvPr/>
            </p:nvSpPr>
            <p:spPr>
              <a:xfrm>
                <a:off x="3288577" y="1194836"/>
                <a:ext cx="2668054" cy="89695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5560" tIns="35560" rIns="35560" bIns="35560" spcCol="1270" anchor="ctr"/>
              <a:lstStyle/>
              <a:p>
                <a:pPr algn="ctr" defTabSz="12446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nl-BE" sz="2800" b="1" dirty="0" err="1">
                    <a:solidFill>
                      <a:schemeClr val="bg1"/>
                    </a:solidFill>
                  </a:rPr>
                  <a:t>Procurement</a:t>
                </a:r>
                <a:endParaRPr lang="nl-BE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320" name="Group 35"/>
            <p:cNvGrpSpPr>
              <a:grpSpLocks/>
            </p:cNvGrpSpPr>
            <p:nvPr/>
          </p:nvGrpSpPr>
          <p:grpSpPr bwMode="auto">
            <a:xfrm>
              <a:off x="5788144" y="2993762"/>
              <a:ext cx="3248352" cy="1356919"/>
              <a:chOff x="5788144" y="2993762"/>
              <a:chExt cx="3248352" cy="1356919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5787369" y="2993982"/>
                <a:ext cx="3249127" cy="1355904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56" name="Oval 4"/>
              <p:cNvSpPr/>
              <p:nvPr/>
            </p:nvSpPr>
            <p:spPr>
              <a:xfrm>
                <a:off x="6263745" y="3192918"/>
                <a:ext cx="2296375" cy="95803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5560" tIns="35560" rIns="35560" bIns="35560" spcCol="1270" anchor="ctr"/>
              <a:lstStyle/>
              <a:p>
                <a:pPr algn="ctr" defTabSz="12446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nl-BE" sz="2800" b="1">
                    <a:solidFill>
                      <a:schemeClr val="bg1"/>
                    </a:solidFill>
                  </a:rPr>
                  <a:t>Services</a:t>
                </a:r>
              </a:p>
            </p:txBody>
          </p:sp>
        </p:grpSp>
        <p:grpSp>
          <p:nvGrpSpPr>
            <p:cNvPr id="13321" name="Group 36"/>
            <p:cNvGrpSpPr>
              <a:grpSpLocks/>
            </p:cNvGrpSpPr>
            <p:nvPr/>
          </p:nvGrpSpPr>
          <p:grpSpPr bwMode="auto">
            <a:xfrm>
              <a:off x="107504" y="2993762"/>
              <a:ext cx="3033120" cy="1267011"/>
              <a:chOff x="107504" y="2993762"/>
              <a:chExt cx="3033120" cy="1267011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107504" y="2993982"/>
                <a:ext cx="3032752" cy="1266907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54" name="Oval 4"/>
              <p:cNvSpPr/>
              <p:nvPr/>
            </p:nvSpPr>
            <p:spPr>
              <a:xfrm>
                <a:off x="552470" y="3178957"/>
                <a:ext cx="2142819" cy="89695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5560" tIns="35560" rIns="35560" bIns="35560" spcCol="1270" anchor="ctr"/>
              <a:lstStyle/>
              <a:p>
                <a:pPr algn="ctr" defTabSz="12446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nl-BE" sz="2800" b="1" dirty="0">
                    <a:solidFill>
                      <a:schemeClr val="bg1"/>
                    </a:solidFill>
                  </a:rPr>
                  <a:t>Projecten</a:t>
                </a:r>
              </a:p>
            </p:txBody>
          </p:sp>
        </p:grpSp>
        <p:grpSp>
          <p:nvGrpSpPr>
            <p:cNvPr id="13322" name="Group 37"/>
            <p:cNvGrpSpPr>
              <a:grpSpLocks/>
            </p:cNvGrpSpPr>
            <p:nvPr/>
          </p:nvGrpSpPr>
          <p:grpSpPr bwMode="auto">
            <a:xfrm>
              <a:off x="2947824" y="5373216"/>
              <a:ext cx="3248352" cy="1356919"/>
              <a:chOff x="2947824" y="5373216"/>
              <a:chExt cx="3248352" cy="1356919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2948309" y="5372486"/>
                <a:ext cx="3247381" cy="135764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52" name="Oval 4"/>
              <p:cNvSpPr/>
              <p:nvPr/>
            </p:nvSpPr>
            <p:spPr>
              <a:xfrm>
                <a:off x="3424684" y="5571422"/>
                <a:ext cx="2294631" cy="95977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35560" tIns="35560" rIns="35560" bIns="35560" spcCol="1270" anchor="ctr"/>
              <a:lstStyle/>
              <a:p>
                <a:pPr algn="ctr" defTabSz="12446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nl-BE" sz="2800" b="1" dirty="0">
                    <a:solidFill>
                      <a:schemeClr val="bg1"/>
                    </a:solidFill>
                  </a:rPr>
                  <a:t>Kennis &amp; Expertise</a:t>
                </a:r>
              </a:p>
            </p:txBody>
          </p:sp>
        </p:grpSp>
        <p:grpSp>
          <p:nvGrpSpPr>
            <p:cNvPr id="13323" name="Group 38"/>
            <p:cNvGrpSpPr>
              <a:grpSpLocks/>
            </p:cNvGrpSpPr>
            <p:nvPr/>
          </p:nvGrpSpPr>
          <p:grpSpPr bwMode="auto">
            <a:xfrm>
              <a:off x="759450" y="1268760"/>
              <a:ext cx="2081423" cy="1379302"/>
              <a:chOff x="621511" y="2708919"/>
              <a:chExt cx="2081423" cy="1379302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622183" y="3289388"/>
                <a:ext cx="2080000" cy="799233"/>
              </a:xfrm>
              <a:prstGeom prst="ellipse">
                <a:avLst/>
              </a:prstGeom>
              <a:ln w="57150">
                <a:solidFill>
                  <a:schemeClr val="tx2">
                    <a:lumMod val="20000"/>
                    <a:lumOff val="8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anchor="ctr"/>
              <a:lstStyle/>
              <a:p>
                <a:pPr algn="ctr">
                  <a:defRPr/>
                </a:pPr>
                <a:r>
                  <a:rPr lang="nl-BE" sz="2000" b="1" dirty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Samenwerking</a:t>
                </a:r>
                <a:r>
                  <a:rPr lang="nl-BE" sz="2000" b="1" dirty="0">
                    <a:solidFill>
                      <a:schemeClr val="tx2"/>
                    </a:solidFill>
                    <a:latin typeface="Wingdings" panose="05000000000000000000" pitchFamily="2" charset="2"/>
                  </a:rPr>
                  <a:t>á</a:t>
                </a:r>
                <a:endParaRPr lang="nl-BE" sz="2000" b="1" dirty="0">
                  <a:solidFill>
                    <a:schemeClr val="tx2"/>
                  </a:solidFill>
                  <a:latin typeface="Symbol" panose="05050102010706020507" pitchFamily="18" charset="2"/>
                </a:endParaRPr>
              </a:p>
            </p:txBody>
          </p:sp>
          <p:pic>
            <p:nvPicPr>
              <p:cNvPr id="13334" name="Picture 4" descr="https://livebinders.files.wordpress.com/2010/10/collaboration_2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6928" y="2708919"/>
                <a:ext cx="1306469" cy="979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4" name="Group 39"/>
            <p:cNvGrpSpPr>
              <a:grpSpLocks/>
            </p:cNvGrpSpPr>
            <p:nvPr/>
          </p:nvGrpSpPr>
          <p:grpSpPr bwMode="auto">
            <a:xfrm>
              <a:off x="6149929" y="1394508"/>
              <a:ext cx="2081423" cy="1240754"/>
              <a:chOff x="4120938" y="2856064"/>
              <a:chExt cx="2081423" cy="1240754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121330" y="3296825"/>
                <a:ext cx="2081745" cy="799233"/>
              </a:xfrm>
              <a:prstGeom prst="ellipse">
                <a:avLst/>
              </a:prstGeom>
              <a:ln w="57150">
                <a:solidFill>
                  <a:schemeClr val="tx2">
                    <a:lumMod val="20000"/>
                    <a:lumOff val="8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anchor="ctr"/>
              <a:lstStyle/>
              <a:p>
                <a:pPr algn="ctr">
                  <a:defRPr/>
                </a:pPr>
                <a:r>
                  <a:rPr lang="nl-BE" sz="2000" b="1" dirty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Efficiëntie</a:t>
                </a:r>
                <a:r>
                  <a:rPr lang="nl-BE" sz="2000" b="1" dirty="0">
                    <a:solidFill>
                      <a:schemeClr val="tx2"/>
                    </a:solidFill>
                    <a:latin typeface="Wingdings" panose="05000000000000000000" pitchFamily="2" charset="2"/>
                  </a:rPr>
                  <a:t>á</a:t>
                </a:r>
                <a:endParaRPr lang="nl-BE" sz="2000" b="1" dirty="0">
                  <a:solidFill>
                    <a:schemeClr val="tx2"/>
                  </a:solidFill>
                  <a:latin typeface="Symbol" panose="05050102010706020507" pitchFamily="18" charset="2"/>
                </a:endParaRPr>
              </a:p>
            </p:txBody>
          </p:sp>
          <p:pic>
            <p:nvPicPr>
              <p:cNvPr id="13332" name="Picture 8" descr="http://www.thinkautomation.com/Sitefinity/WebsiteTemplates/Think/App_Themes/images/auto1.png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8415" y="2856064"/>
                <a:ext cx="1306469" cy="73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5" name="Group 40"/>
            <p:cNvGrpSpPr>
              <a:grpSpLocks/>
            </p:cNvGrpSpPr>
            <p:nvPr/>
          </p:nvGrpSpPr>
          <p:grpSpPr bwMode="auto">
            <a:xfrm>
              <a:off x="6149929" y="4440097"/>
              <a:ext cx="2081423" cy="1193972"/>
              <a:chOff x="621511" y="5421585"/>
              <a:chExt cx="2081423" cy="1193972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621903" y="5816499"/>
                <a:ext cx="2081745" cy="799233"/>
              </a:xfrm>
              <a:prstGeom prst="ellipse">
                <a:avLst/>
              </a:prstGeom>
              <a:ln w="57150">
                <a:solidFill>
                  <a:schemeClr val="tx2">
                    <a:lumMod val="20000"/>
                    <a:lumOff val="8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anchor="ctr"/>
              <a:lstStyle/>
              <a:p>
                <a:pPr algn="ctr">
                  <a:defRPr/>
                </a:pPr>
                <a:r>
                  <a:rPr lang="nl-BE" sz="2000" b="1" dirty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Kwaliteit</a:t>
                </a:r>
                <a:r>
                  <a:rPr lang="nl-BE" sz="2000" b="1" dirty="0">
                    <a:solidFill>
                      <a:schemeClr val="tx2"/>
                    </a:solidFill>
                    <a:latin typeface="Wingdings" panose="05000000000000000000" pitchFamily="2" charset="2"/>
                  </a:rPr>
                  <a:t>á</a:t>
                </a:r>
                <a:endParaRPr lang="nl-BE" sz="2000" b="1" dirty="0">
                  <a:solidFill>
                    <a:schemeClr val="tx2"/>
                  </a:solidFill>
                  <a:latin typeface="Symbol" panose="05050102010706020507" pitchFamily="18" charset="2"/>
                </a:endParaRPr>
              </a:p>
            </p:txBody>
          </p:sp>
          <p:pic>
            <p:nvPicPr>
              <p:cNvPr id="13330" name="Picture 10" descr="http://www.dcregionrealestate.com/wp-content/uploads/2014/03/top_quality.jp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0198" y="5421585"/>
                <a:ext cx="964049" cy="682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6" name="Group 41"/>
            <p:cNvGrpSpPr>
              <a:grpSpLocks/>
            </p:cNvGrpSpPr>
            <p:nvPr/>
          </p:nvGrpSpPr>
          <p:grpSpPr bwMode="auto">
            <a:xfrm>
              <a:off x="759450" y="4440097"/>
              <a:ext cx="2081423" cy="1293159"/>
              <a:chOff x="4466625" y="5334255"/>
              <a:chExt cx="2081423" cy="1293159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4467297" y="5828636"/>
                <a:ext cx="2080000" cy="799233"/>
              </a:xfrm>
              <a:prstGeom prst="ellipse">
                <a:avLst/>
              </a:prstGeom>
              <a:ln w="57150">
                <a:solidFill>
                  <a:schemeClr val="tx2">
                    <a:lumMod val="20000"/>
                    <a:lumOff val="8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anchor="ctr"/>
              <a:lstStyle/>
              <a:p>
                <a:pPr algn="ctr">
                  <a:defRPr/>
                </a:pPr>
                <a:r>
                  <a:rPr lang="nl-BE" sz="2000" b="1" dirty="0">
                    <a:solidFill>
                      <a:schemeClr val="tx2"/>
                    </a:solidFill>
                    <a:latin typeface="Calibri" panose="020F0502020204030204" pitchFamily="34" charset="0"/>
                  </a:rPr>
                  <a:t>Kost</a:t>
                </a:r>
                <a:r>
                  <a:rPr lang="nl-BE" sz="2000" b="1" dirty="0">
                    <a:solidFill>
                      <a:schemeClr val="tx2"/>
                    </a:solidFill>
                    <a:latin typeface="Wingdings" panose="05000000000000000000" pitchFamily="2" charset="2"/>
                  </a:rPr>
                  <a:t>â</a:t>
                </a:r>
                <a:endParaRPr lang="nl-BE" sz="2000" b="1" dirty="0">
                  <a:solidFill>
                    <a:schemeClr val="tx2"/>
                  </a:solidFill>
                  <a:latin typeface="Symbol" panose="05050102010706020507" pitchFamily="18" charset="2"/>
                </a:endParaRPr>
              </a:p>
            </p:txBody>
          </p:sp>
          <p:pic>
            <p:nvPicPr>
              <p:cNvPr id="13328" name="Picture 6" descr="http://www.addit.pl/new/images/stories/cost%20reduction%20projects.jpg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54102" y="5334255"/>
                <a:ext cx="1295827" cy="868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Cloud implementaties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15897-B345-4221-A313-17D14F9FB9A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267269" y="1380772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6869" y="2748924"/>
            <a:ext cx="7380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6869" y="4477116"/>
            <a:ext cx="7380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8638" y="1524788"/>
            <a:ext cx="0" cy="4680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/>
          <p:nvPr/>
        </p:nvSpPr>
        <p:spPr>
          <a:xfrm>
            <a:off x="20507" y="4624967"/>
            <a:ext cx="461665" cy="14773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err="1" smtClean="0"/>
              <a:t>Dedicated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27659" y="6102295"/>
            <a:ext cx="7452344" cy="393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9"/>
          <p:cNvSpPr txBox="1"/>
          <p:nvPr/>
        </p:nvSpPr>
        <p:spPr>
          <a:xfrm>
            <a:off x="-4892" y="2635973"/>
            <a:ext cx="461665" cy="19540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smtClean="0"/>
              <a:t>Access/Control</a:t>
            </a:r>
            <a:endParaRPr lang="en-US" dirty="0"/>
          </a:p>
        </p:txBody>
      </p:sp>
      <p:sp>
        <p:nvSpPr>
          <p:cNvPr id="13" name="TextBox 20"/>
          <p:cNvSpPr txBox="1"/>
          <p:nvPr/>
        </p:nvSpPr>
        <p:spPr>
          <a:xfrm>
            <a:off x="-27812" y="1570662"/>
            <a:ext cx="461665" cy="11782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/>
              <a:t>S</a:t>
            </a:r>
            <a:r>
              <a:rPr lang="nl-BE" dirty="0" smtClean="0"/>
              <a:t>hared</a:t>
            </a:r>
            <a:endParaRPr lang="en-US" dirty="0"/>
          </a:p>
        </p:txBody>
      </p:sp>
      <p:sp>
        <p:nvSpPr>
          <p:cNvPr id="14" name="TextBox 21"/>
          <p:cNvSpPr txBox="1"/>
          <p:nvPr/>
        </p:nvSpPr>
        <p:spPr>
          <a:xfrm>
            <a:off x="1508765" y="63171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smtClean="0"/>
              <a:t>Customer</a:t>
            </a:r>
            <a:endParaRPr lang="en-US" dirty="0"/>
          </a:p>
        </p:txBody>
      </p:sp>
      <p:sp>
        <p:nvSpPr>
          <p:cNvPr id="15" name="TextBox 22"/>
          <p:cNvSpPr txBox="1"/>
          <p:nvPr/>
        </p:nvSpPr>
        <p:spPr>
          <a:xfrm>
            <a:off x="3295161" y="61734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err="1"/>
              <a:t>L</a:t>
            </a:r>
            <a:r>
              <a:rPr lang="nl-BE" dirty="0" err="1" smtClean="0"/>
              <a:t>ocation</a:t>
            </a:r>
            <a:endParaRPr lang="en-US" dirty="0"/>
          </a:p>
        </p:txBody>
      </p:sp>
      <p:sp>
        <p:nvSpPr>
          <p:cNvPr id="16" name="TextBox 23"/>
          <p:cNvSpPr txBox="1"/>
          <p:nvPr/>
        </p:nvSpPr>
        <p:spPr>
          <a:xfrm>
            <a:off x="5992757" y="6317152"/>
            <a:ext cx="2087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nl-BE" dirty="0" smtClean="0"/>
              <a:t>Service Provider</a:t>
            </a:r>
            <a:endParaRPr lang="en-US" dirty="0"/>
          </a:p>
        </p:txBody>
      </p:sp>
      <p:sp>
        <p:nvSpPr>
          <p:cNvPr id="17" name="TextBox 25"/>
          <p:cNvSpPr txBox="1"/>
          <p:nvPr/>
        </p:nvSpPr>
        <p:spPr>
          <a:xfrm>
            <a:off x="5599668" y="121652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smtClean="0"/>
              <a:t>Public Cloud</a:t>
            </a:r>
            <a:endParaRPr lang="en-US" dirty="0"/>
          </a:p>
        </p:txBody>
      </p:sp>
      <p:sp>
        <p:nvSpPr>
          <p:cNvPr id="18" name="TextBox 26"/>
          <p:cNvSpPr txBox="1"/>
          <p:nvPr/>
        </p:nvSpPr>
        <p:spPr>
          <a:xfrm>
            <a:off x="746275" y="2780282"/>
            <a:ext cx="352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smtClean="0"/>
              <a:t>Community Cloud on-</a:t>
            </a:r>
            <a:r>
              <a:rPr lang="nl-BE" dirty="0" err="1" smtClean="0"/>
              <a:t>premise</a:t>
            </a:r>
            <a:endParaRPr lang="en-US" dirty="0"/>
          </a:p>
        </p:txBody>
      </p:sp>
      <p:sp>
        <p:nvSpPr>
          <p:cNvPr id="19" name="TextBox 30"/>
          <p:cNvSpPr txBox="1"/>
          <p:nvPr/>
        </p:nvSpPr>
        <p:spPr>
          <a:xfrm>
            <a:off x="4357279" y="2748924"/>
            <a:ext cx="475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err="1" smtClean="0"/>
              <a:t>Outsourced</a:t>
            </a:r>
            <a:r>
              <a:rPr lang="nl-BE" dirty="0" smtClean="0"/>
              <a:t> Community Cloud (= off-</a:t>
            </a:r>
            <a:r>
              <a:rPr lang="nl-BE" dirty="0" err="1" smtClean="0"/>
              <a:t>premise</a:t>
            </a:r>
            <a:r>
              <a:rPr lang="nl-BE" dirty="0" smtClean="0"/>
              <a:t>)</a:t>
            </a:r>
            <a:endParaRPr lang="en-US" dirty="0"/>
          </a:p>
        </p:txBody>
      </p:sp>
      <p:sp>
        <p:nvSpPr>
          <p:cNvPr id="20" name="TextBox 31"/>
          <p:cNvSpPr txBox="1"/>
          <p:nvPr/>
        </p:nvSpPr>
        <p:spPr>
          <a:xfrm>
            <a:off x="4172571" y="4440301"/>
            <a:ext cx="484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err="1" smtClean="0"/>
              <a:t>Outsourced</a:t>
            </a:r>
            <a:r>
              <a:rPr lang="nl-BE" dirty="0" smtClean="0"/>
              <a:t> Private Cloud (= off-</a:t>
            </a:r>
            <a:r>
              <a:rPr lang="nl-BE" dirty="0" err="1" smtClean="0"/>
              <a:t>premise</a:t>
            </a:r>
            <a:r>
              <a:rPr lang="nl-BE" dirty="0" smtClean="0"/>
              <a:t>)</a:t>
            </a:r>
            <a:endParaRPr lang="en-US" dirty="0"/>
          </a:p>
        </p:txBody>
      </p:sp>
      <p:sp>
        <p:nvSpPr>
          <p:cNvPr id="21" name="TextBox 32"/>
          <p:cNvSpPr txBox="1"/>
          <p:nvPr/>
        </p:nvSpPr>
        <p:spPr>
          <a:xfrm>
            <a:off x="695717" y="4477116"/>
            <a:ext cx="352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nl-BE" dirty="0" smtClean="0"/>
              <a:t>Private Cloud on-</a:t>
            </a:r>
            <a:r>
              <a:rPr lang="nl-BE" dirty="0" err="1" smtClean="0"/>
              <a:t>premise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2136928" y="4034557"/>
            <a:ext cx="189198" cy="2663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2566634" y="4064136"/>
            <a:ext cx="189198" cy="26638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3932629" y="2050228"/>
            <a:ext cx="648072" cy="3096344"/>
          </a:xfrm>
          <a:prstGeom prst="ellipse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BE" sz="2800" dirty="0" err="1" smtClean="0">
                <a:solidFill>
                  <a:schemeClr val="tx1"/>
                </a:solidFill>
              </a:rPr>
              <a:t>Hybrid</a:t>
            </a:r>
            <a:r>
              <a:rPr lang="nl-BE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5" name="Picture 24" descr="http://icons.iconarchive.com/icons/custom-icon-design/pretty-office-12/512/cloud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323" y="1585857"/>
            <a:ext cx="928742" cy="92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 descr="http://icons.iconarchive.com/icons/custom-icon-design/pretty-office-12/512/cloud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087" y="3197847"/>
            <a:ext cx="684193" cy="68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http://icons.iconarchive.com/icons/custom-icon-design/pretty-office-12/512/cloud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612" y="4916526"/>
            <a:ext cx="928742" cy="92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6699335" y="3098995"/>
            <a:ext cx="928742" cy="928742"/>
            <a:chOff x="6782780" y="3149672"/>
            <a:chExt cx="928742" cy="928742"/>
          </a:xfrm>
        </p:grpSpPr>
        <p:pic>
          <p:nvPicPr>
            <p:cNvPr id="77" name="Picture 76" descr="http://icons.iconarchive.com/icons/custom-icon-design/pretty-office-12/512/cloud-ico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2780" y="3149672"/>
              <a:ext cx="928742" cy="9287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77" descr="http://icons.iconarchive.com/icons/custom-icon-design/pretty-office-12/512/cloud-icon.png"/>
            <p:cNvPicPr>
              <a:picLocks noChangeAspect="1" noChangeArrowheads="1"/>
            </p:cNvPicPr>
            <p:nvPr/>
          </p:nvPicPr>
          <p:blipFill>
            <a:blip r:embed="rId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4213" y="3392270"/>
              <a:ext cx="568012" cy="568012"/>
            </a:xfrm>
            <a:prstGeom prst="rect">
              <a:avLst/>
            </a:prstGeom>
            <a:noFill/>
            <a:scene3d>
              <a:camera prst="orthographicFront">
                <a:rot lat="0" lon="21299999" rev="0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6415328" y="4809633"/>
            <a:ext cx="1120431" cy="1100281"/>
            <a:chOff x="6782780" y="3149672"/>
            <a:chExt cx="928742" cy="928742"/>
          </a:xfrm>
        </p:grpSpPr>
        <p:pic>
          <p:nvPicPr>
            <p:cNvPr id="75" name="Picture 74" descr="http://icons.iconarchive.com/icons/custom-icon-design/pretty-office-12/512/cloud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2780" y="3149672"/>
              <a:ext cx="928742" cy="9287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75" descr="http://icons.iconarchive.com/icons/custom-icon-design/pretty-office-12/512/cloud-icon.png"/>
            <p:cNvPicPr>
              <a:picLocks noChangeAspect="1" noChangeArrowheads="1"/>
            </p:cNvPicPr>
            <p:nvPr/>
          </p:nvPicPr>
          <p:blipFill>
            <a:blip r:embed="rId8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7249" y="3403305"/>
              <a:ext cx="568012" cy="568012"/>
            </a:xfrm>
            <a:prstGeom prst="rect">
              <a:avLst/>
            </a:prstGeom>
            <a:noFill/>
            <a:scene3d>
              <a:camera prst="orthographicFront">
                <a:rot lat="0" lon="21299999" rev="0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29"/>
          <p:cNvGrpSpPr/>
          <p:nvPr/>
        </p:nvGrpSpPr>
        <p:grpSpPr>
          <a:xfrm>
            <a:off x="695952" y="3261684"/>
            <a:ext cx="882098" cy="603364"/>
            <a:chOff x="975283" y="3149672"/>
            <a:chExt cx="882098" cy="603364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162936" y="3234628"/>
              <a:ext cx="189198" cy="266380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531236" y="3400024"/>
              <a:ext cx="189198" cy="266380"/>
            </a:xfrm>
            <a:prstGeom prst="rect">
              <a:avLst/>
            </a:prstGeom>
          </p:spPr>
        </p:pic>
        <p:sp>
          <p:nvSpPr>
            <p:cNvPr id="74" name="Rectangle 73"/>
            <p:cNvSpPr/>
            <p:nvPr/>
          </p:nvSpPr>
          <p:spPr>
            <a:xfrm>
              <a:off x="975283" y="3149672"/>
              <a:ext cx="882098" cy="603364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866951" y="3211829"/>
            <a:ext cx="1129573" cy="1207810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3384822" y="3488693"/>
            <a:ext cx="189198" cy="266380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5625874" y="3816275"/>
            <a:ext cx="882098" cy="603364"/>
            <a:chOff x="975283" y="3149672"/>
            <a:chExt cx="882098" cy="603364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162936" y="3234628"/>
              <a:ext cx="189198" cy="266380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531236" y="3400024"/>
              <a:ext cx="189198" cy="266380"/>
            </a:xfrm>
            <a:prstGeom prst="rect">
              <a:avLst/>
            </a:prstGeom>
          </p:spPr>
        </p:pic>
        <p:sp>
          <p:nvSpPr>
            <p:cNvPr id="71" name="Rectangle 70"/>
            <p:cNvSpPr/>
            <p:nvPr/>
          </p:nvSpPr>
          <p:spPr>
            <a:xfrm>
              <a:off x="975283" y="3149672"/>
              <a:ext cx="882098" cy="603364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95493" y="3156780"/>
            <a:ext cx="882098" cy="603364"/>
            <a:chOff x="975283" y="3149672"/>
            <a:chExt cx="882098" cy="603364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162936" y="3234628"/>
              <a:ext cx="189198" cy="266380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531236" y="3400024"/>
              <a:ext cx="189198" cy="266380"/>
            </a:xfrm>
            <a:prstGeom prst="rect">
              <a:avLst/>
            </a:prstGeom>
          </p:spPr>
        </p:pic>
        <p:sp>
          <p:nvSpPr>
            <p:cNvPr id="68" name="Rectangle 67"/>
            <p:cNvSpPr/>
            <p:nvPr/>
          </p:nvSpPr>
          <p:spPr>
            <a:xfrm>
              <a:off x="975283" y="3149672"/>
              <a:ext cx="882098" cy="603364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5020127" y="1969723"/>
            <a:ext cx="189198" cy="26638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5388427" y="2135119"/>
            <a:ext cx="189198" cy="266380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4832474" y="1884767"/>
            <a:ext cx="882098" cy="603364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7344071" y="1368035"/>
            <a:ext cx="882098" cy="603364"/>
            <a:chOff x="975283" y="3149672"/>
            <a:chExt cx="882098" cy="603364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162936" y="3234628"/>
              <a:ext cx="189198" cy="266380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531236" y="3400024"/>
              <a:ext cx="189198" cy="266380"/>
            </a:xfrm>
            <a:prstGeom prst="rect">
              <a:avLst/>
            </a:prstGeom>
          </p:spPr>
        </p:pic>
        <p:sp>
          <p:nvSpPr>
            <p:cNvPr id="65" name="Rectangle 64"/>
            <p:cNvSpPr/>
            <p:nvPr/>
          </p:nvSpPr>
          <p:spPr>
            <a:xfrm>
              <a:off x="975283" y="3149672"/>
              <a:ext cx="882098" cy="603364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910397" y="5196222"/>
            <a:ext cx="882098" cy="603364"/>
            <a:chOff x="975283" y="3149672"/>
            <a:chExt cx="882098" cy="603364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162936" y="3234628"/>
              <a:ext cx="189198" cy="266380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67" b="90000" l="5167" r="90000">
                          <a14:foregroundMark x1="28167" y1="17000" x2="28167" y2="1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9" t="7037" r="43148" b="18394"/>
            <a:stretch/>
          </p:blipFill>
          <p:spPr>
            <a:xfrm>
              <a:off x="1531236" y="3400024"/>
              <a:ext cx="189198" cy="266380"/>
            </a:xfrm>
            <a:prstGeom prst="rect">
              <a:avLst/>
            </a:prstGeom>
          </p:spPr>
        </p:pic>
        <p:sp>
          <p:nvSpPr>
            <p:cNvPr id="62" name="Rectangle 61"/>
            <p:cNvSpPr/>
            <p:nvPr/>
          </p:nvSpPr>
          <p:spPr>
            <a:xfrm>
              <a:off x="975283" y="3149672"/>
              <a:ext cx="882098" cy="603364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1406094" y="4994208"/>
            <a:ext cx="189198" cy="26638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1406094" y="5547558"/>
            <a:ext cx="189198" cy="26638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148387" y="4846448"/>
            <a:ext cx="2424201" cy="1142836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3127884" y="5533206"/>
            <a:ext cx="189198" cy="26638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3140677" y="4952154"/>
            <a:ext cx="189198" cy="266380"/>
          </a:xfrm>
          <a:prstGeom prst="rect">
            <a:avLst/>
          </a:prstGeom>
        </p:spPr>
      </p:pic>
      <p:cxnSp>
        <p:nvCxnSpPr>
          <p:cNvPr id="45" name="Straight Arrow Connector 44"/>
          <p:cNvCxnSpPr>
            <a:stCxn id="74" idx="3"/>
            <a:endCxn id="26" idx="1"/>
          </p:cNvCxnSpPr>
          <p:nvPr/>
        </p:nvCxnSpPr>
        <p:spPr>
          <a:xfrm flipV="1">
            <a:off x="1578050" y="3539944"/>
            <a:ext cx="530037" cy="2342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3235275" y="3376667"/>
            <a:ext cx="481329" cy="523066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23" idx="0"/>
          </p:cNvCxnSpPr>
          <p:nvPr/>
        </p:nvCxnSpPr>
        <p:spPr>
          <a:xfrm flipH="1" flipV="1">
            <a:off x="2566635" y="3755074"/>
            <a:ext cx="94598" cy="30906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1"/>
          </p:cNvCxnSpPr>
          <p:nvPr/>
        </p:nvCxnSpPr>
        <p:spPr>
          <a:xfrm flipH="1" flipV="1">
            <a:off x="2828514" y="3598400"/>
            <a:ext cx="406761" cy="39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5714572" y="2159793"/>
            <a:ext cx="416751" cy="419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65" idx="1"/>
          </p:cNvCxnSpPr>
          <p:nvPr/>
        </p:nvCxnSpPr>
        <p:spPr>
          <a:xfrm flipH="1">
            <a:off x="6975543" y="1669717"/>
            <a:ext cx="368528" cy="3000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9" idx="1"/>
          </p:cNvCxnSpPr>
          <p:nvPr/>
        </p:nvCxnSpPr>
        <p:spPr>
          <a:xfrm flipH="1" flipV="1">
            <a:off x="7036380" y="2268310"/>
            <a:ext cx="694159" cy="2215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78" idx="1"/>
          </p:cNvCxnSpPr>
          <p:nvPr/>
        </p:nvCxnSpPr>
        <p:spPr>
          <a:xfrm>
            <a:off x="5677591" y="3445012"/>
            <a:ext cx="1213177" cy="1805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1" idx="3"/>
          </p:cNvCxnSpPr>
          <p:nvPr/>
        </p:nvCxnSpPr>
        <p:spPr>
          <a:xfrm flipV="1">
            <a:off x="6507972" y="3716753"/>
            <a:ext cx="361264" cy="4012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76" idx="1"/>
          </p:cNvCxnSpPr>
          <p:nvPr/>
        </p:nvCxnSpPr>
        <p:spPr>
          <a:xfrm>
            <a:off x="5789797" y="5433999"/>
            <a:ext cx="920458" cy="125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578049" y="5177396"/>
            <a:ext cx="547280" cy="10378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2804909" y="5152593"/>
            <a:ext cx="335541" cy="1533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1"/>
          </p:cNvCxnSpPr>
          <p:nvPr/>
        </p:nvCxnSpPr>
        <p:spPr>
          <a:xfrm flipH="1" flipV="1">
            <a:off x="2925354" y="5599801"/>
            <a:ext cx="202530" cy="6659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1578050" y="5579764"/>
            <a:ext cx="418562" cy="13319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67" b="90000" l="5167" r="90000">
                        <a14:foregroundMark x1="28167" y1="17000" x2="28167" y2="1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89" t="7037" r="43148" b="18394"/>
          <a:stretch/>
        </p:blipFill>
        <p:spPr>
          <a:xfrm>
            <a:off x="7730539" y="2356700"/>
            <a:ext cx="189198" cy="26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95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mtClean="0"/>
              <a:t>Hoe aansluiten bij en vertrekken uit een platform?</a:t>
            </a:r>
            <a:endParaRPr lang="fr-BE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smtClean="0"/>
              <a:t>Stateless componenten zijn essentieel </a:t>
            </a:r>
            <a:br>
              <a:rPr lang="fr-BE" altLang="fr-FR" smtClean="0"/>
            </a:br>
            <a:r>
              <a:rPr lang="fr-BE" altLang="fr-FR" smtClean="0"/>
              <a:t>voor de ontwikkeling op een PaaS</a:t>
            </a:r>
          </a:p>
          <a:p>
            <a:pPr lvl="1"/>
            <a:r>
              <a:rPr lang="fr-BE" altLang="fr-FR" smtClean="0"/>
              <a:t>garantie voor schaalbaarheid</a:t>
            </a:r>
          </a:p>
          <a:p>
            <a:pPr lvl="1"/>
            <a:r>
              <a:rPr lang="fr-BE" altLang="fr-FR" smtClean="0"/>
              <a:t>onafhankelijkheid van de opslag van tijdelijke gegevens</a:t>
            </a:r>
          </a:p>
          <a:p>
            <a:r>
              <a:rPr lang="fr-BE" altLang="fr-FR" smtClean="0"/>
              <a:t>Container technologie dwingt de ontwikkeling van stateless componenten af en verhindert manuele interventies</a:t>
            </a:r>
          </a:p>
          <a:p>
            <a:r>
              <a:rPr lang="fr-BE" altLang="fr-FR" smtClean="0"/>
              <a:t>Containers kunnen op elk moment in productie toegevoegd of weggenomen worden uit de OpenShift omgeving</a:t>
            </a:r>
          </a:p>
          <a:p>
            <a:r>
              <a:rPr lang="fr-BE" altLang="fr-FR" smtClean="0"/>
              <a:t>Dezelfde container kan op meerdere plaatsen geinstalleerd worden</a:t>
            </a:r>
            <a:endParaRPr lang="fr-BE" altLang="fr-FR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C130-0F09-4390-B696-C7E5DA391777}" type="slidenum">
              <a:rPr lang="nl-BE" smtClean="0"/>
              <a:pPr/>
              <a:t>12</a:t>
            </a:fld>
            <a:endParaRPr lang="nl-BE" dirty="0"/>
          </a:p>
        </p:txBody>
      </p:sp>
      <p:sp>
        <p:nvSpPr>
          <p:cNvPr id="14342" name="TextBox 2"/>
          <p:cNvSpPr txBox="1">
            <a:spLocks noChangeArrowheads="1"/>
          </p:cNvSpPr>
          <p:nvPr/>
        </p:nvSpPr>
        <p:spPr bwMode="auto">
          <a:xfrm>
            <a:off x="6026150" y="1367066"/>
            <a:ext cx="3082925" cy="1384300"/>
          </a:xfrm>
          <a:prstGeom prst="rect">
            <a:avLst/>
          </a:prstGeom>
          <a:noFill/>
          <a:ln w="9525">
            <a:solidFill>
              <a:srgbClr val="3E6E5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BE" altLang="fr-FR" sz="1400"/>
              <a:t>Stateless componenten zijn atomair. </a:t>
            </a:r>
          </a:p>
          <a:p>
            <a:pPr eaLnBrk="1" hangingPunct="1"/>
            <a:r>
              <a:rPr lang="fr-BE" altLang="fr-FR" sz="1400"/>
              <a:t>Ze hebben geen notie van infrastructuurconfiguraties. </a:t>
            </a:r>
            <a:br>
              <a:rPr lang="fr-BE" altLang="fr-FR" sz="1400"/>
            </a:br>
            <a:r>
              <a:rPr lang="fr-BE" altLang="fr-FR" sz="1400"/>
              <a:t>Ze kunnen dus onmiddellijk </a:t>
            </a:r>
            <a:br>
              <a:rPr lang="fr-BE" altLang="fr-FR" sz="1400"/>
            </a:br>
            <a:r>
              <a:rPr lang="fr-BE" altLang="fr-FR" sz="1400"/>
              <a:t>vervangen worden zonder verlies </a:t>
            </a:r>
            <a:br>
              <a:rPr lang="fr-BE" altLang="fr-FR" sz="1400"/>
            </a:br>
            <a:r>
              <a:rPr lang="fr-BE" altLang="fr-FR" sz="1400"/>
              <a:t>van informatie.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Gegevensbeheer</a:t>
            </a:r>
            <a:endParaRPr lang="fr-BE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dirty="0" err="1" smtClean="0"/>
              <a:t>Gegevens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zijn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uiteraard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eigendom</a:t>
            </a:r>
            <a:r>
              <a:rPr lang="fr-BE" altLang="fr-FR" dirty="0" smtClean="0"/>
              <a:t> van de </a:t>
            </a:r>
            <a:r>
              <a:rPr lang="fr-BE" altLang="fr-FR" dirty="0" err="1" smtClean="0"/>
              <a:t>instelling</a:t>
            </a:r>
            <a:endParaRPr lang="fr-BE" altLang="fr-FR" dirty="0" smtClean="0"/>
          </a:p>
          <a:p>
            <a:r>
              <a:rPr lang="fr-BE" altLang="fr-FR" dirty="0" err="1" smtClean="0"/>
              <a:t>Voor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gegevens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zijn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verschillende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configuraties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mogelijk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afhankelijk</a:t>
            </a:r>
            <a:r>
              <a:rPr lang="fr-BE" altLang="fr-FR" dirty="0" smtClean="0"/>
              <a:t> van </a:t>
            </a:r>
            <a:r>
              <a:rPr lang="fr-BE" altLang="fr-FR" dirty="0" err="1" smtClean="0"/>
              <a:t>oa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grootte</a:t>
            </a:r>
            <a:r>
              <a:rPr lang="fr-BE" altLang="fr-FR" dirty="0" smtClean="0"/>
              <a:t> van de data en de </a:t>
            </a:r>
            <a:r>
              <a:rPr lang="fr-BE" altLang="fr-FR" dirty="0" err="1" smtClean="0"/>
              <a:t>gewenste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snelheid</a:t>
            </a:r>
            <a:r>
              <a:rPr lang="fr-BE" altLang="fr-FR" dirty="0" smtClean="0"/>
              <a:t> van de </a:t>
            </a:r>
            <a:r>
              <a:rPr lang="fr-BE" altLang="fr-FR" dirty="0" err="1" smtClean="0"/>
              <a:t>toepassing</a:t>
            </a:r>
            <a:endParaRPr lang="fr-BE" altLang="fr-FR" dirty="0" smtClean="0"/>
          </a:p>
          <a:p>
            <a:pPr lvl="1"/>
            <a:r>
              <a:rPr lang="fr-BE" altLang="fr-FR" dirty="0" err="1" smtClean="0"/>
              <a:t>binnen</a:t>
            </a:r>
            <a:r>
              <a:rPr lang="fr-BE" altLang="fr-FR" dirty="0" smtClean="0"/>
              <a:t> of </a:t>
            </a:r>
            <a:r>
              <a:rPr lang="fr-BE" altLang="fr-FR" dirty="0" err="1" smtClean="0"/>
              <a:t>buiten</a:t>
            </a:r>
            <a:r>
              <a:rPr lang="fr-BE" altLang="fr-FR" dirty="0" smtClean="0"/>
              <a:t> het </a:t>
            </a:r>
            <a:r>
              <a:rPr lang="fr-BE" altLang="fr-FR" dirty="0" err="1" smtClean="0"/>
              <a:t>PaaS-platform</a:t>
            </a:r>
            <a:endParaRPr lang="fr-BE" altLang="fr-FR" dirty="0" smtClean="0"/>
          </a:p>
          <a:p>
            <a:pPr lvl="1"/>
            <a:r>
              <a:rPr lang="fr-BE" altLang="fr-FR" dirty="0" err="1" smtClean="0"/>
              <a:t>binnen</a:t>
            </a:r>
            <a:r>
              <a:rPr lang="fr-BE" altLang="fr-FR" dirty="0" smtClean="0"/>
              <a:t> of </a:t>
            </a:r>
            <a:r>
              <a:rPr lang="fr-BE" altLang="fr-FR" dirty="0" err="1" smtClean="0"/>
              <a:t>buiten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container</a:t>
            </a:r>
          </a:p>
          <a:p>
            <a:pPr lvl="1"/>
            <a:r>
              <a:rPr lang="fr-BE" altLang="fr-FR" dirty="0" err="1" smtClean="0"/>
              <a:t>bij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hosting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leverancier</a:t>
            </a:r>
            <a:r>
              <a:rPr lang="fr-BE" altLang="fr-FR" dirty="0" smtClean="0"/>
              <a:t> of niet</a:t>
            </a:r>
          </a:p>
          <a:p>
            <a:pPr lvl="1"/>
            <a:r>
              <a:rPr lang="fr-BE" altLang="fr-FR" dirty="0" err="1" smtClean="0"/>
              <a:t>beheerd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door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hosting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leverancier</a:t>
            </a:r>
            <a:r>
              <a:rPr lang="fr-BE" altLang="fr-FR" dirty="0" smtClean="0"/>
              <a:t> of niet</a:t>
            </a:r>
          </a:p>
          <a:p>
            <a:r>
              <a:rPr lang="nl-BE" altLang="fr-FR" dirty="0" smtClean="0"/>
              <a:t>Voorbeelden</a:t>
            </a:r>
            <a:endParaRPr lang="fr-BE" altLang="fr-FR" dirty="0" smtClean="0"/>
          </a:p>
          <a:p>
            <a:pPr lvl="1"/>
            <a:r>
              <a:rPr lang="fr-BE" altLang="fr-FR" sz="1600" dirty="0" smtClean="0"/>
              <a:t>SIPAR case: </a:t>
            </a:r>
            <a:r>
              <a:rPr lang="fr-BE" altLang="fr-FR" sz="1600" dirty="0" err="1" smtClean="0"/>
              <a:t>buiten</a:t>
            </a:r>
            <a:r>
              <a:rPr lang="fr-BE" altLang="fr-FR" sz="1600" dirty="0" smtClean="0"/>
              <a:t> het </a:t>
            </a:r>
            <a:r>
              <a:rPr lang="fr-BE" altLang="fr-FR" sz="1600" dirty="0" err="1" smtClean="0"/>
              <a:t>PaaS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platform</a:t>
            </a:r>
            <a:r>
              <a:rPr lang="fr-BE" altLang="fr-FR" sz="1600" dirty="0" smtClean="0"/>
              <a:t>, </a:t>
            </a:r>
            <a:r>
              <a:rPr lang="fr-BE" altLang="fr-FR" sz="1600" dirty="0" err="1" smtClean="0"/>
              <a:t>beheerd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door</a:t>
            </a:r>
            <a:r>
              <a:rPr lang="fr-BE" altLang="fr-FR" sz="1600" dirty="0" smtClean="0"/>
              <a:t> de </a:t>
            </a:r>
            <a:r>
              <a:rPr lang="fr-BE" altLang="fr-FR" sz="1600" dirty="0" err="1" smtClean="0"/>
              <a:t>hosting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leverancier</a:t>
            </a:r>
            <a:endParaRPr lang="fr-BE" altLang="fr-FR" sz="1600" dirty="0" smtClean="0"/>
          </a:p>
          <a:p>
            <a:pPr lvl="1"/>
            <a:r>
              <a:rPr lang="fr-BE" altLang="fr-FR" sz="1600" dirty="0" err="1" smtClean="0"/>
              <a:t>eHealth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platform</a:t>
            </a:r>
            <a:r>
              <a:rPr lang="fr-BE" altLang="fr-FR" sz="1600" dirty="0" smtClean="0"/>
              <a:t> case: </a:t>
            </a:r>
            <a:r>
              <a:rPr lang="fr-BE" altLang="fr-FR" sz="1600" dirty="0" err="1" smtClean="0"/>
              <a:t>buiten</a:t>
            </a:r>
            <a:r>
              <a:rPr lang="fr-BE" altLang="fr-FR" sz="1600" dirty="0" smtClean="0"/>
              <a:t> het </a:t>
            </a:r>
            <a:r>
              <a:rPr lang="fr-BE" altLang="fr-FR" sz="1600" dirty="0" err="1" smtClean="0"/>
              <a:t>PaaS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platform</a:t>
            </a:r>
            <a:r>
              <a:rPr lang="fr-BE" altLang="fr-FR" sz="1600" dirty="0" smtClean="0"/>
              <a:t>, </a:t>
            </a:r>
            <a:r>
              <a:rPr lang="fr-BE" altLang="fr-FR" sz="1600" dirty="0" err="1" smtClean="0"/>
              <a:t>bij</a:t>
            </a:r>
            <a:r>
              <a:rPr lang="fr-BE" altLang="fr-FR" sz="1600" dirty="0" smtClean="0"/>
              <a:t> de </a:t>
            </a:r>
            <a:r>
              <a:rPr lang="fr-BE" altLang="fr-FR" sz="1600" dirty="0" err="1" smtClean="0"/>
              <a:t>hosting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leverancier</a:t>
            </a:r>
            <a:r>
              <a:rPr lang="fr-BE" altLang="fr-FR" sz="1600" dirty="0" smtClean="0"/>
              <a:t> en </a:t>
            </a:r>
            <a:r>
              <a:rPr lang="fr-BE" altLang="fr-FR" sz="1600" dirty="0" err="1" smtClean="0"/>
              <a:t>beheerd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door</a:t>
            </a:r>
            <a:r>
              <a:rPr lang="fr-BE" altLang="fr-FR" sz="1600" dirty="0" smtClean="0"/>
              <a:t> de </a:t>
            </a:r>
            <a:r>
              <a:rPr lang="fr-BE" altLang="fr-FR" sz="1600" dirty="0" err="1" smtClean="0"/>
              <a:t>hosting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leverancier</a:t>
            </a:r>
            <a:endParaRPr lang="fr-BE" altLang="fr-FR" sz="1600" dirty="0" smtClean="0"/>
          </a:p>
          <a:p>
            <a:pPr lvl="1"/>
            <a:r>
              <a:rPr lang="fr-BE" altLang="fr-FR" sz="1600" dirty="0" smtClean="0"/>
              <a:t>HZIV case: </a:t>
            </a:r>
            <a:r>
              <a:rPr lang="fr-BE" altLang="fr-FR" sz="1600" dirty="0" err="1" smtClean="0"/>
              <a:t>buiten</a:t>
            </a:r>
            <a:r>
              <a:rPr lang="fr-BE" altLang="fr-FR" sz="1600" dirty="0" smtClean="0"/>
              <a:t> het </a:t>
            </a:r>
            <a:r>
              <a:rPr lang="fr-BE" altLang="fr-FR" sz="1600" dirty="0" err="1" smtClean="0"/>
              <a:t>PaaS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platform</a:t>
            </a:r>
            <a:r>
              <a:rPr lang="fr-BE" altLang="fr-FR" sz="1600" dirty="0" smtClean="0"/>
              <a:t>, </a:t>
            </a:r>
            <a:r>
              <a:rPr lang="fr-BE" altLang="fr-FR" sz="1600" dirty="0" err="1" smtClean="0"/>
              <a:t>bij</a:t>
            </a:r>
            <a:r>
              <a:rPr lang="fr-BE" altLang="fr-FR" sz="1600" dirty="0" smtClean="0"/>
              <a:t> de </a:t>
            </a:r>
            <a:r>
              <a:rPr lang="fr-BE" altLang="fr-FR" sz="1600" dirty="0" err="1" smtClean="0"/>
              <a:t>hosting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leverancier</a:t>
            </a:r>
            <a:r>
              <a:rPr lang="fr-BE" altLang="fr-FR" sz="1600" dirty="0" smtClean="0"/>
              <a:t>, maar niet </a:t>
            </a:r>
            <a:r>
              <a:rPr lang="fr-BE" altLang="fr-FR" sz="1600" dirty="0" err="1" smtClean="0"/>
              <a:t>beheerd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door</a:t>
            </a:r>
            <a:r>
              <a:rPr lang="fr-BE" altLang="fr-FR" sz="1600" dirty="0" smtClean="0"/>
              <a:t> de </a:t>
            </a:r>
            <a:r>
              <a:rPr lang="fr-BE" altLang="fr-FR" sz="1600" dirty="0" err="1" smtClean="0"/>
              <a:t>hosting</a:t>
            </a:r>
            <a:r>
              <a:rPr lang="fr-BE" altLang="fr-FR" sz="1600" dirty="0" smtClean="0"/>
              <a:t> </a:t>
            </a:r>
            <a:r>
              <a:rPr lang="fr-BE" altLang="fr-FR" sz="1600" dirty="0" err="1" smtClean="0"/>
              <a:t>leverancier</a:t>
            </a:r>
            <a:endParaRPr lang="fr-BE" altLang="fr-FR" sz="1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16E6B-F237-45EE-9595-C936E6DE4223}" type="slidenum">
              <a:rPr lang="nl-BE" smtClean="0"/>
              <a:pPr/>
              <a:t>13</a:t>
            </a:fld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Cases</a:t>
            </a:r>
            <a:endParaRPr lang="fr-BE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altLang="fr-FR" dirty="0" smtClean="0"/>
          </a:p>
          <a:p>
            <a:r>
              <a:rPr lang="fr-BE" altLang="fr-FR" dirty="0" smtClean="0"/>
              <a:t>SIPAR</a:t>
            </a:r>
          </a:p>
          <a:p>
            <a:endParaRPr lang="fr-BE" altLang="fr-FR" dirty="0" smtClean="0"/>
          </a:p>
          <a:p>
            <a:r>
              <a:rPr lang="fr-BE" altLang="fr-FR" dirty="0" smtClean="0"/>
              <a:t>HZIV</a:t>
            </a:r>
          </a:p>
          <a:p>
            <a:endParaRPr lang="fr-BE" altLang="fr-FR" dirty="0" smtClean="0">
              <a:solidFill>
                <a:srgbClr val="3E6E5A"/>
              </a:solidFill>
            </a:endParaRPr>
          </a:p>
          <a:p>
            <a:r>
              <a:rPr lang="fr-BE" altLang="fr-FR" dirty="0" err="1" smtClean="0">
                <a:solidFill>
                  <a:srgbClr val="3E6E5A"/>
                </a:solidFill>
              </a:rPr>
              <a:t>eHealth</a:t>
            </a:r>
            <a:r>
              <a:rPr lang="fr-BE" altLang="fr-FR" dirty="0" err="1" smtClean="0"/>
              <a:t>-platform</a:t>
            </a:r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err="1" smtClean="0"/>
              <a:t>generiek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uitwisselingsplatform</a:t>
            </a:r>
            <a:endParaRPr lang="fr-BE" altLang="fr-FR" dirty="0" smtClean="0"/>
          </a:p>
          <a:p>
            <a:endParaRPr lang="fr-BE" alt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4D329-0CEF-43A4-828F-F315B92E39C7}" type="slidenum">
              <a:rPr lang="nl-BE" smtClean="0"/>
              <a:pPr>
                <a:defRPr/>
              </a:pPr>
              <a:t>14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SIPAR - </a:t>
            </a:r>
            <a:r>
              <a:rPr lang="fr-BE" dirty="0" err="1"/>
              <a:t>b</a:t>
            </a:r>
            <a:r>
              <a:rPr lang="fr-BE" dirty="0" err="1" smtClean="0"/>
              <a:t>asisbeheer</a:t>
            </a:r>
            <a:endParaRPr lang="fr-BE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576388"/>
            <a:ext cx="8229600" cy="4876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BE" altLang="fr-FR" dirty="0" err="1"/>
              <a:t>R</a:t>
            </a:r>
            <a:r>
              <a:rPr lang="fr-BE" altLang="fr-FR" dirty="0" err="1" smtClean="0"/>
              <a:t>egistratiesysteem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voor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Justitiehuizen</a:t>
            </a:r>
            <a:endParaRPr lang="fr-BE" alt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706C1-D058-4014-BC34-F9ABCBD040B5}" type="slidenum">
              <a:rPr lang="nl-BE" smtClean="0"/>
              <a:pPr>
                <a:defRPr/>
              </a:pPr>
              <a:t>15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pic>
        <p:nvPicPr>
          <p:cNvPr id="17414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5" y="3941763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Box 25"/>
          <p:cNvSpPr txBox="1">
            <a:spLocks noChangeArrowheads="1"/>
          </p:cNvSpPr>
          <p:nvPr/>
        </p:nvSpPr>
        <p:spPr bwMode="auto">
          <a:xfrm>
            <a:off x="2062163" y="2238375"/>
            <a:ext cx="19129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Ontwikkeling &amp;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voorbereiding</a:t>
            </a:r>
          </a:p>
        </p:txBody>
      </p:sp>
      <p:sp>
        <p:nvSpPr>
          <p:cNvPr id="17416" name="TextBox 25"/>
          <p:cNvSpPr txBox="1">
            <a:spLocks noChangeArrowheads="1"/>
          </p:cNvSpPr>
          <p:nvPr/>
        </p:nvSpPr>
        <p:spPr bwMode="auto">
          <a:xfrm>
            <a:off x="366713" y="2227263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Requirements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planning</a:t>
            </a:r>
          </a:p>
        </p:txBody>
      </p:sp>
      <p:pic>
        <p:nvPicPr>
          <p:cNvPr id="1741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3187700"/>
            <a:ext cx="1422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135313"/>
            <a:ext cx="14986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4772025"/>
            <a:ext cx="812800" cy="72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420" name="TextBox 25"/>
          <p:cNvSpPr txBox="1">
            <a:spLocks noChangeArrowheads="1"/>
          </p:cNvSpPr>
          <p:nvPr/>
        </p:nvSpPr>
        <p:spPr bwMode="auto">
          <a:xfrm>
            <a:off x="4167188" y="2227263"/>
            <a:ext cx="16303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uitvoering</a:t>
            </a:r>
          </a:p>
        </p:txBody>
      </p:sp>
      <p:pic>
        <p:nvPicPr>
          <p:cNvPr id="17421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5545138"/>
            <a:ext cx="19065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422" name="Picture 5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88" y="6184900"/>
            <a:ext cx="120173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23" name="Group 8"/>
          <p:cNvGrpSpPr>
            <a:grpSpLocks/>
          </p:cNvGrpSpPr>
          <p:nvPr/>
        </p:nvGrpSpPr>
        <p:grpSpPr bwMode="auto">
          <a:xfrm>
            <a:off x="4219575" y="3055938"/>
            <a:ext cx="1525588" cy="538162"/>
            <a:chOff x="3542315" y="3875964"/>
            <a:chExt cx="1524367" cy="537241"/>
          </a:xfrm>
        </p:grpSpPr>
        <p:pic>
          <p:nvPicPr>
            <p:cNvPr id="17441" name="Picture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315" y="3875964"/>
              <a:ext cx="952642" cy="53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TextBox 2"/>
            <p:cNvSpPr txBox="1">
              <a:spLocks noChangeArrowheads="1"/>
            </p:cNvSpPr>
            <p:nvPr/>
          </p:nvSpPr>
          <p:spPr bwMode="auto">
            <a:xfrm>
              <a:off x="4454014" y="4014510"/>
              <a:ext cx="61266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BE" altLang="fr-FR" sz="1200">
                  <a:latin typeface="Arial Black" pitchFamily="34" charset="0"/>
                </a:rPr>
                <a:t>- unit</a:t>
              </a:r>
            </a:p>
          </p:txBody>
        </p:sp>
      </p:grpSp>
      <p:sp>
        <p:nvSpPr>
          <p:cNvPr id="17424" name="TextBox 25"/>
          <p:cNvSpPr txBox="1">
            <a:spLocks noChangeArrowheads="1"/>
          </p:cNvSpPr>
          <p:nvPr/>
        </p:nvSpPr>
        <p:spPr bwMode="auto">
          <a:xfrm>
            <a:off x="6564313" y="23114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Incident beheer</a:t>
            </a:r>
          </a:p>
        </p:txBody>
      </p:sp>
      <p:sp>
        <p:nvSpPr>
          <p:cNvPr id="17425" name="TextBox 25"/>
          <p:cNvSpPr txBox="1">
            <a:spLocks noChangeArrowheads="1"/>
          </p:cNvSpPr>
          <p:nvPr/>
        </p:nvSpPr>
        <p:spPr bwMode="auto">
          <a:xfrm>
            <a:off x="6162675" y="3057525"/>
            <a:ext cx="8032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1ste lijn</a:t>
            </a:r>
          </a:p>
        </p:txBody>
      </p:sp>
      <p:pic>
        <p:nvPicPr>
          <p:cNvPr id="1742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2886075"/>
            <a:ext cx="142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7" name="TextBox 25"/>
          <p:cNvSpPr txBox="1">
            <a:spLocks noChangeArrowheads="1"/>
          </p:cNvSpPr>
          <p:nvPr/>
        </p:nvSpPr>
        <p:spPr bwMode="auto">
          <a:xfrm>
            <a:off x="6178550" y="4165600"/>
            <a:ext cx="7493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2de lijn</a:t>
            </a:r>
          </a:p>
        </p:txBody>
      </p:sp>
      <p:grpSp>
        <p:nvGrpSpPr>
          <p:cNvPr id="17428" name="Group 28"/>
          <p:cNvGrpSpPr>
            <a:grpSpLocks/>
          </p:cNvGrpSpPr>
          <p:nvPr/>
        </p:nvGrpSpPr>
        <p:grpSpPr bwMode="auto">
          <a:xfrm>
            <a:off x="7265988" y="3817938"/>
            <a:ext cx="1524000" cy="538162"/>
            <a:chOff x="3542315" y="3875964"/>
            <a:chExt cx="1524367" cy="537241"/>
          </a:xfrm>
        </p:grpSpPr>
        <p:pic>
          <p:nvPicPr>
            <p:cNvPr id="17439" name="Picture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315" y="3875964"/>
              <a:ext cx="952642" cy="53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" name="TextBox 30"/>
            <p:cNvSpPr txBox="1">
              <a:spLocks noChangeArrowheads="1"/>
            </p:cNvSpPr>
            <p:nvPr/>
          </p:nvSpPr>
          <p:spPr bwMode="auto">
            <a:xfrm>
              <a:off x="4454014" y="4014510"/>
              <a:ext cx="61266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BE" altLang="fr-FR" sz="1200">
                  <a:latin typeface="Arial Black" pitchFamily="34" charset="0"/>
                </a:rPr>
                <a:t>- unit</a:t>
              </a:r>
            </a:p>
          </p:txBody>
        </p:sp>
      </p:grpSp>
      <p:pic>
        <p:nvPicPr>
          <p:cNvPr id="1742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4492625"/>
            <a:ext cx="1498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30" name="TextBox 25"/>
          <p:cNvSpPr txBox="1">
            <a:spLocks noChangeArrowheads="1"/>
          </p:cNvSpPr>
          <p:nvPr/>
        </p:nvSpPr>
        <p:spPr bwMode="auto">
          <a:xfrm>
            <a:off x="6167438" y="5395913"/>
            <a:ext cx="749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3de lijn</a:t>
            </a:r>
          </a:p>
        </p:txBody>
      </p:sp>
      <p:pic>
        <p:nvPicPr>
          <p:cNvPr id="1743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088" y="5395913"/>
            <a:ext cx="14986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236538" y="2774950"/>
            <a:ext cx="8766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25650" y="2097088"/>
            <a:ext cx="0" cy="4702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943350" y="2106613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135688" y="2122488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135688" y="3660775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145213" y="5105400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Magnetic Disk 36"/>
          <p:cNvSpPr/>
          <p:nvPr/>
        </p:nvSpPr>
        <p:spPr>
          <a:xfrm>
            <a:off x="5441950" y="5957888"/>
            <a:ext cx="598488" cy="3698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1400" dirty="0"/>
              <a:t>DB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19931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HZIV – </a:t>
            </a:r>
            <a:r>
              <a:rPr lang="fr-BE" dirty="0"/>
              <a:t>s</a:t>
            </a:r>
            <a:r>
              <a:rPr lang="fr-BE" dirty="0" smtClean="0"/>
              <a:t>elf service</a:t>
            </a:r>
            <a:endParaRPr lang="fr-BE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76388"/>
            <a:ext cx="8555038" cy="4876800"/>
          </a:xfrm>
        </p:spPr>
        <p:txBody>
          <a:bodyPr/>
          <a:lstStyle/>
          <a:p>
            <a:r>
              <a:rPr lang="fr-BE" altLang="fr-FR" smtClean="0"/>
              <a:t>Kerntoepassingen van de Hulpkas voor Ziekte en Invaliditeit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C87DC-663E-460D-9104-57B85A334E83}" type="slidenum">
              <a:rPr lang="nl-BE" smtClean="0"/>
              <a:pPr>
                <a:defRPr/>
              </a:pPr>
              <a:t>16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pic>
        <p:nvPicPr>
          <p:cNvPr id="18438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5" y="3941763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25"/>
          <p:cNvSpPr txBox="1">
            <a:spLocks noChangeArrowheads="1"/>
          </p:cNvSpPr>
          <p:nvPr/>
        </p:nvSpPr>
        <p:spPr bwMode="auto">
          <a:xfrm>
            <a:off x="2062163" y="2238375"/>
            <a:ext cx="19129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Ontwikkeling &amp;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voorbereiding</a:t>
            </a:r>
          </a:p>
        </p:txBody>
      </p:sp>
      <p:sp>
        <p:nvSpPr>
          <p:cNvPr id="18440" name="TextBox 25"/>
          <p:cNvSpPr txBox="1">
            <a:spLocks noChangeArrowheads="1"/>
          </p:cNvSpPr>
          <p:nvPr/>
        </p:nvSpPr>
        <p:spPr bwMode="auto">
          <a:xfrm>
            <a:off x="366713" y="2227263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Requirements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planning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4759325"/>
            <a:ext cx="812800" cy="72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8442" name="TextBox 25"/>
          <p:cNvSpPr txBox="1">
            <a:spLocks noChangeArrowheads="1"/>
          </p:cNvSpPr>
          <p:nvPr/>
        </p:nvSpPr>
        <p:spPr bwMode="auto">
          <a:xfrm>
            <a:off x="4167188" y="2227263"/>
            <a:ext cx="16303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uitvoering</a:t>
            </a:r>
          </a:p>
        </p:txBody>
      </p:sp>
      <p:sp>
        <p:nvSpPr>
          <p:cNvPr id="18443" name="TextBox 25"/>
          <p:cNvSpPr txBox="1">
            <a:spLocks noChangeArrowheads="1"/>
          </p:cNvSpPr>
          <p:nvPr/>
        </p:nvSpPr>
        <p:spPr bwMode="auto">
          <a:xfrm>
            <a:off x="6564313" y="23114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Incident beheer</a:t>
            </a:r>
          </a:p>
        </p:txBody>
      </p:sp>
      <p:sp>
        <p:nvSpPr>
          <p:cNvPr id="18444" name="TextBox 25"/>
          <p:cNvSpPr txBox="1">
            <a:spLocks noChangeArrowheads="1"/>
          </p:cNvSpPr>
          <p:nvPr/>
        </p:nvSpPr>
        <p:spPr bwMode="auto">
          <a:xfrm>
            <a:off x="6162675" y="3057525"/>
            <a:ext cx="8032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1ste lijn</a:t>
            </a:r>
          </a:p>
        </p:txBody>
      </p:sp>
      <p:sp>
        <p:nvSpPr>
          <p:cNvPr id="18445" name="TextBox 25"/>
          <p:cNvSpPr txBox="1">
            <a:spLocks noChangeArrowheads="1"/>
          </p:cNvSpPr>
          <p:nvPr/>
        </p:nvSpPr>
        <p:spPr bwMode="auto">
          <a:xfrm>
            <a:off x="6178550" y="4165600"/>
            <a:ext cx="7493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2de lijn</a:t>
            </a:r>
          </a:p>
        </p:txBody>
      </p:sp>
      <p:grpSp>
        <p:nvGrpSpPr>
          <p:cNvPr id="18446" name="Group 28"/>
          <p:cNvGrpSpPr>
            <a:grpSpLocks/>
          </p:cNvGrpSpPr>
          <p:nvPr/>
        </p:nvGrpSpPr>
        <p:grpSpPr bwMode="auto">
          <a:xfrm>
            <a:off x="7265988" y="3817938"/>
            <a:ext cx="1524000" cy="538162"/>
            <a:chOff x="3542315" y="3875964"/>
            <a:chExt cx="1524367" cy="537241"/>
          </a:xfrm>
        </p:grpSpPr>
        <p:pic>
          <p:nvPicPr>
            <p:cNvPr id="18463" name="Picture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315" y="3875964"/>
              <a:ext cx="952642" cy="53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4" name="TextBox 30"/>
            <p:cNvSpPr txBox="1">
              <a:spLocks noChangeArrowheads="1"/>
            </p:cNvSpPr>
            <p:nvPr/>
          </p:nvSpPr>
          <p:spPr bwMode="auto">
            <a:xfrm>
              <a:off x="4454014" y="4014510"/>
              <a:ext cx="61266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BE" altLang="fr-FR" sz="1200">
                  <a:latin typeface="Arial Black" pitchFamily="34" charset="0"/>
                </a:rPr>
                <a:t>- unit</a:t>
              </a:r>
            </a:p>
          </p:txBody>
        </p:sp>
      </p:grpSp>
      <p:sp>
        <p:nvSpPr>
          <p:cNvPr id="18447" name="TextBox 25"/>
          <p:cNvSpPr txBox="1">
            <a:spLocks noChangeArrowheads="1"/>
          </p:cNvSpPr>
          <p:nvPr/>
        </p:nvSpPr>
        <p:spPr bwMode="auto">
          <a:xfrm>
            <a:off x="6167438" y="5395913"/>
            <a:ext cx="749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3de lijn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6538" y="2774950"/>
            <a:ext cx="8766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25650" y="2097088"/>
            <a:ext cx="0" cy="4702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943350" y="2106613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135688" y="2122488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135688" y="3660775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145213" y="5105400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5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5545138"/>
            <a:ext cx="19065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455" name="Picture 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88" y="6184900"/>
            <a:ext cx="120173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Flowchart: Magnetic Disk 45"/>
          <p:cNvSpPr/>
          <p:nvPr/>
        </p:nvSpPr>
        <p:spPr>
          <a:xfrm>
            <a:off x="5441950" y="5957888"/>
            <a:ext cx="598488" cy="3698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1400" dirty="0"/>
              <a:t>DB</a:t>
            </a:r>
            <a:endParaRPr lang="fr-BE" dirty="0"/>
          </a:p>
        </p:txBody>
      </p:sp>
      <p:pic>
        <p:nvPicPr>
          <p:cNvPr id="1845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3216275"/>
            <a:ext cx="9937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3216275"/>
            <a:ext cx="9937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63" y="3216275"/>
            <a:ext cx="9953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3019425"/>
            <a:ext cx="99377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4481513"/>
            <a:ext cx="9937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5438775"/>
            <a:ext cx="9937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19931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err="1">
                <a:solidFill>
                  <a:srgbClr val="3E6E5A"/>
                </a:solidFill>
              </a:rPr>
              <a:t>eHealth</a:t>
            </a:r>
            <a:r>
              <a:rPr lang="fr-BE" dirty="0" err="1"/>
              <a:t>-platform</a:t>
            </a:r>
            <a:r>
              <a:rPr lang="fr-BE" dirty="0"/>
              <a:t> – </a:t>
            </a:r>
            <a:r>
              <a:rPr lang="fr-BE" dirty="0" err="1"/>
              <a:t>uitgebreid</a:t>
            </a:r>
            <a:r>
              <a:rPr lang="fr-BE" dirty="0"/>
              <a:t> </a:t>
            </a:r>
            <a:r>
              <a:rPr lang="fr-BE" dirty="0" err="1"/>
              <a:t>beheer</a:t>
            </a:r>
            <a:endParaRPr lang="fr-BE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76388"/>
            <a:ext cx="8555038" cy="4876800"/>
          </a:xfrm>
        </p:spPr>
        <p:txBody>
          <a:bodyPr/>
          <a:lstStyle/>
          <a:p>
            <a:r>
              <a:rPr lang="fr-BE" altLang="fr-FR" smtClean="0"/>
              <a:t>Basisdiensten van het </a:t>
            </a:r>
            <a:r>
              <a:rPr lang="fr-BE" altLang="fr-FR" smtClean="0">
                <a:solidFill>
                  <a:srgbClr val="3E6E5A"/>
                </a:solidFill>
              </a:rPr>
              <a:t>eHealth</a:t>
            </a:r>
            <a:r>
              <a:rPr lang="fr-BE" altLang="fr-FR" smtClean="0"/>
              <a:t>-platform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03982-BACF-41A5-B2FD-07EF79EF0BDB}" type="slidenum">
              <a:rPr lang="nl-BE" smtClean="0"/>
              <a:pPr>
                <a:defRPr/>
              </a:pPr>
              <a:t>17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pic>
        <p:nvPicPr>
          <p:cNvPr id="19462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5" y="3941763"/>
            <a:ext cx="822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25"/>
          <p:cNvSpPr txBox="1">
            <a:spLocks noChangeArrowheads="1"/>
          </p:cNvSpPr>
          <p:nvPr/>
        </p:nvSpPr>
        <p:spPr bwMode="auto">
          <a:xfrm>
            <a:off x="2062163" y="2238375"/>
            <a:ext cx="19129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Ontwikkeling &amp;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voorbereiding</a:t>
            </a:r>
          </a:p>
        </p:txBody>
      </p:sp>
      <p:sp>
        <p:nvSpPr>
          <p:cNvPr id="19464" name="TextBox 25"/>
          <p:cNvSpPr txBox="1">
            <a:spLocks noChangeArrowheads="1"/>
          </p:cNvSpPr>
          <p:nvPr/>
        </p:nvSpPr>
        <p:spPr bwMode="auto">
          <a:xfrm>
            <a:off x="366713" y="2227263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Requirements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planning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4822825"/>
            <a:ext cx="812800" cy="72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9466" name="TextBox 25"/>
          <p:cNvSpPr txBox="1">
            <a:spLocks noChangeArrowheads="1"/>
          </p:cNvSpPr>
          <p:nvPr/>
        </p:nvSpPr>
        <p:spPr bwMode="auto">
          <a:xfrm>
            <a:off x="4167188" y="2227263"/>
            <a:ext cx="16303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Release uitvoering</a:t>
            </a:r>
          </a:p>
        </p:txBody>
      </p:sp>
      <p:sp>
        <p:nvSpPr>
          <p:cNvPr id="19467" name="TextBox 25"/>
          <p:cNvSpPr txBox="1">
            <a:spLocks noChangeArrowheads="1"/>
          </p:cNvSpPr>
          <p:nvPr/>
        </p:nvSpPr>
        <p:spPr bwMode="auto">
          <a:xfrm>
            <a:off x="6564313" y="23114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Incident beheer</a:t>
            </a:r>
          </a:p>
        </p:txBody>
      </p:sp>
      <p:sp>
        <p:nvSpPr>
          <p:cNvPr id="19468" name="TextBox 25"/>
          <p:cNvSpPr txBox="1">
            <a:spLocks noChangeArrowheads="1"/>
          </p:cNvSpPr>
          <p:nvPr/>
        </p:nvSpPr>
        <p:spPr bwMode="auto">
          <a:xfrm>
            <a:off x="6162675" y="3057525"/>
            <a:ext cx="8032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1ste lijn</a:t>
            </a:r>
          </a:p>
        </p:txBody>
      </p:sp>
      <p:sp>
        <p:nvSpPr>
          <p:cNvPr id="19469" name="TextBox 25"/>
          <p:cNvSpPr txBox="1">
            <a:spLocks noChangeArrowheads="1"/>
          </p:cNvSpPr>
          <p:nvPr/>
        </p:nvSpPr>
        <p:spPr bwMode="auto">
          <a:xfrm>
            <a:off x="6178550" y="4165600"/>
            <a:ext cx="7493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2de lijn</a:t>
            </a:r>
          </a:p>
        </p:txBody>
      </p:sp>
      <p:grpSp>
        <p:nvGrpSpPr>
          <p:cNvPr id="19470" name="Group 28"/>
          <p:cNvGrpSpPr>
            <a:grpSpLocks/>
          </p:cNvGrpSpPr>
          <p:nvPr/>
        </p:nvGrpSpPr>
        <p:grpSpPr bwMode="auto">
          <a:xfrm>
            <a:off x="7265988" y="3817938"/>
            <a:ext cx="1524000" cy="538162"/>
            <a:chOff x="3542315" y="3875964"/>
            <a:chExt cx="1524367" cy="537241"/>
          </a:xfrm>
        </p:grpSpPr>
        <p:pic>
          <p:nvPicPr>
            <p:cNvPr id="19490" name="Picture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315" y="3875964"/>
              <a:ext cx="952642" cy="53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1" name="TextBox 30"/>
            <p:cNvSpPr txBox="1">
              <a:spLocks noChangeArrowheads="1"/>
            </p:cNvSpPr>
            <p:nvPr/>
          </p:nvSpPr>
          <p:spPr bwMode="auto">
            <a:xfrm>
              <a:off x="4454014" y="4014510"/>
              <a:ext cx="61266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r-BE" altLang="fr-FR" sz="1200">
                  <a:latin typeface="Arial Black" pitchFamily="34" charset="0"/>
                </a:rPr>
                <a:t>- unit</a:t>
              </a:r>
            </a:p>
          </p:txBody>
        </p:sp>
      </p:grpSp>
      <p:sp>
        <p:nvSpPr>
          <p:cNvPr id="19471" name="TextBox 25"/>
          <p:cNvSpPr txBox="1">
            <a:spLocks noChangeArrowheads="1"/>
          </p:cNvSpPr>
          <p:nvPr/>
        </p:nvSpPr>
        <p:spPr bwMode="auto">
          <a:xfrm>
            <a:off x="6167438" y="5395913"/>
            <a:ext cx="749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BE" altLang="fr-FR" sz="1100">
                <a:latin typeface="Arial Black" pitchFamily="34" charset="0"/>
              </a:rPr>
              <a:t>3de lijn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6538" y="2774950"/>
            <a:ext cx="8766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25650" y="2097088"/>
            <a:ext cx="0" cy="4702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943350" y="2106613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135688" y="2122488"/>
            <a:ext cx="0" cy="47037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135688" y="3660775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6145213" y="5105400"/>
            <a:ext cx="28670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7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5545138"/>
            <a:ext cx="1906588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479" name="Picture 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88" y="6184900"/>
            <a:ext cx="120173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Flowchart: Magnetic Disk 44"/>
          <p:cNvSpPr/>
          <p:nvPr/>
        </p:nvSpPr>
        <p:spPr>
          <a:xfrm>
            <a:off x="5441950" y="5957888"/>
            <a:ext cx="598488" cy="3698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sz="1400" dirty="0"/>
              <a:t>DB</a:t>
            </a:r>
            <a:endParaRPr lang="fr-BE" dirty="0"/>
          </a:p>
        </p:txBody>
      </p:sp>
      <p:pic>
        <p:nvPicPr>
          <p:cNvPr id="19481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0" y="3613150"/>
            <a:ext cx="6619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2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838" y="3082925"/>
            <a:ext cx="1068387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3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2989263"/>
            <a:ext cx="10699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4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4473575"/>
            <a:ext cx="106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5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6142038"/>
            <a:ext cx="1068388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6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2867025"/>
            <a:ext cx="1423988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7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638" y="2924175"/>
            <a:ext cx="14239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8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3524250"/>
            <a:ext cx="711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89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5184775"/>
            <a:ext cx="14255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19931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err="1" smtClean="0"/>
              <a:t>Generiek</a:t>
            </a:r>
            <a:r>
              <a:rPr lang="fr-BE" dirty="0" smtClean="0"/>
              <a:t> </a:t>
            </a:r>
            <a:r>
              <a:rPr lang="fr-BE" dirty="0" err="1" smtClean="0"/>
              <a:t>uitwisselingsplatform</a:t>
            </a:r>
            <a:endParaRPr lang="fr-BE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dirty="0" err="1"/>
              <a:t>G</a:t>
            </a:r>
            <a:r>
              <a:rPr lang="fr-BE" altLang="fr-FR" dirty="0" err="1" smtClean="0"/>
              <a:t>eneriek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uitwisselingsplatform</a:t>
            </a:r>
            <a:r>
              <a:rPr lang="fr-BE" altLang="fr-FR" dirty="0" smtClean="0"/>
              <a:t> om de </a:t>
            </a:r>
            <a:r>
              <a:rPr lang="fr-BE" altLang="fr-FR" dirty="0" err="1" smtClean="0"/>
              <a:t>technische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koppelingen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tussen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zorgactoren</a:t>
            </a:r>
            <a:r>
              <a:rPr lang="fr-BE" altLang="fr-FR" dirty="0" smtClean="0"/>
              <a:t> (</a:t>
            </a:r>
            <a:r>
              <a:rPr lang="fr-BE" altLang="fr-FR" dirty="0" err="1" smtClean="0"/>
              <a:t>rusthuizen</a:t>
            </a:r>
            <a:r>
              <a:rPr lang="fr-BE" altLang="fr-FR" dirty="0" smtClean="0"/>
              <a:t>, </a:t>
            </a:r>
            <a:r>
              <a:rPr lang="fr-BE" altLang="fr-FR" dirty="0" err="1" smtClean="0"/>
              <a:t>ziekenhuizen</a:t>
            </a:r>
            <a:r>
              <a:rPr lang="fr-BE" altLang="fr-FR" dirty="0" smtClean="0"/>
              <a:t>, </a:t>
            </a:r>
            <a:r>
              <a:rPr lang="fr-BE" altLang="fr-FR" dirty="0" err="1" smtClean="0"/>
              <a:t>instellingen</a:t>
            </a:r>
            <a:r>
              <a:rPr lang="fr-BE" altLang="fr-FR" dirty="0" smtClean="0"/>
              <a:t>, …) te </a:t>
            </a:r>
            <a:r>
              <a:rPr lang="fr-BE" altLang="fr-FR" dirty="0" err="1" smtClean="0"/>
              <a:t>stroomlijnen</a:t>
            </a:r>
            <a:r>
              <a:rPr lang="fr-BE" altLang="fr-FR" dirty="0" smtClean="0"/>
              <a:t/>
            </a:r>
            <a:br>
              <a:rPr lang="fr-BE" altLang="fr-FR" dirty="0" smtClean="0"/>
            </a:br>
            <a:endParaRPr lang="fr-BE" altLang="fr-FR" dirty="0" smtClean="0"/>
          </a:p>
          <a:p>
            <a:endParaRPr lang="fr-BE" alt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44FE1-E2BF-4A60-B44D-5C1928703F25}" type="slidenum">
              <a:rPr lang="nl-BE" smtClean="0"/>
              <a:pPr>
                <a:defRPr/>
              </a:pPr>
              <a:t>18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73978"/>
              </p:ext>
            </p:extLst>
          </p:nvPr>
        </p:nvGraphicFramePr>
        <p:xfrm>
          <a:off x="457200" y="2971800"/>
          <a:ext cx="8229600" cy="27543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6359"/>
                <a:gridCol w="5833241"/>
              </a:tblGrid>
              <a:tr h="370968">
                <a:tc>
                  <a:txBody>
                    <a:bodyPr/>
                    <a:lstStyle/>
                    <a:p>
                      <a:r>
                        <a:rPr lang="fr-BE" altLang="fr-FR" sz="1800" dirty="0" err="1" smtClean="0"/>
                        <a:t>toepassingseigenaar</a:t>
                      </a:r>
                      <a:endParaRPr lang="fr-BE" sz="1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altLang="fr-FR" sz="1800" dirty="0" err="1" smtClean="0"/>
                        <a:t>elke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deelnemende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partij</a:t>
                      </a:r>
                      <a:endParaRPr lang="fr-BE" sz="1800" dirty="0"/>
                    </a:p>
                  </a:txBody>
                  <a:tcPr marT="45736" marB="45736"/>
                </a:tc>
              </a:tr>
              <a:tr h="370968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ontwikkeling</a:t>
                      </a:r>
                      <a:endParaRPr lang="fr-BE" sz="1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altLang="fr-FR" sz="1800" dirty="0" err="1" smtClean="0"/>
                        <a:t>door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verschillende</a:t>
                      </a:r>
                      <a:r>
                        <a:rPr lang="fr-BE" altLang="fr-FR" sz="1800" dirty="0" smtClean="0"/>
                        <a:t> IT-</a:t>
                      </a:r>
                      <a:r>
                        <a:rPr lang="fr-BE" altLang="fr-FR" sz="1800" dirty="0" err="1" smtClean="0"/>
                        <a:t>leveranciers</a:t>
                      </a:r>
                      <a:r>
                        <a:rPr lang="fr-BE" altLang="fr-FR" sz="1800" dirty="0" smtClean="0"/>
                        <a:t> of </a:t>
                      </a:r>
                      <a:r>
                        <a:rPr lang="fr-BE" altLang="fr-FR" sz="1800" dirty="0" err="1" smtClean="0"/>
                        <a:t>instellingen</a:t>
                      </a:r>
                      <a:endParaRPr lang="fr-BE" altLang="fr-FR" sz="1800" dirty="0" smtClean="0"/>
                    </a:p>
                  </a:txBody>
                  <a:tcPr marT="45736" marB="45736"/>
                </a:tc>
              </a:tr>
              <a:tr h="2012376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operationeel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beheer</a:t>
                      </a:r>
                      <a:endParaRPr lang="fr-BE" sz="1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marL="361950" lvl="1" indent="-361950">
                        <a:buFont typeface="Arial" panose="020B0604020202020204" pitchFamily="34" charset="0"/>
                        <a:buChar char="•"/>
                      </a:pPr>
                      <a:r>
                        <a:rPr lang="fr-BE" altLang="fr-FR" sz="1800" dirty="0" smtClean="0"/>
                        <a:t>self-service</a:t>
                      </a:r>
                    </a:p>
                    <a:p>
                      <a:pPr marL="361950" lvl="1" indent="-361950">
                        <a:buFont typeface="Arial" panose="020B0604020202020204" pitchFamily="34" charset="0"/>
                        <a:buChar char="•"/>
                      </a:pPr>
                      <a:r>
                        <a:rPr lang="fr-BE" altLang="fr-FR" sz="1800" dirty="0" err="1" smtClean="0"/>
                        <a:t>basisbeheer</a:t>
                      </a:r>
                      <a:endParaRPr lang="fr-BE" altLang="fr-FR" sz="1800" dirty="0" smtClean="0"/>
                    </a:p>
                    <a:p>
                      <a:pPr marL="361950" lvl="1" indent="-361950">
                        <a:buFont typeface="Arial" panose="020B0604020202020204" pitchFamily="34" charset="0"/>
                        <a:buChar char="•"/>
                      </a:pPr>
                      <a:r>
                        <a:rPr lang="fr-BE" altLang="fr-FR" sz="1800" dirty="0" err="1" smtClean="0"/>
                        <a:t>uitgebreid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beheer</a:t>
                      </a:r>
                      <a:endParaRPr lang="fr-BE" altLang="fr-FR" sz="1800" dirty="0" smtClean="0"/>
                    </a:p>
                    <a:p>
                      <a:pPr marL="361950" lvl="1" indent="-361950"/>
                      <a:endParaRPr lang="fr-BE" altLang="fr-FR" sz="1800" dirty="0" smtClean="0"/>
                    </a:p>
                    <a:p>
                      <a:pPr marL="0" lvl="1" indent="0"/>
                      <a:r>
                        <a:rPr lang="fr-BE" altLang="fr-FR" sz="1800" dirty="0" err="1" smtClean="0"/>
                        <a:t>afhankelijk</a:t>
                      </a:r>
                      <a:r>
                        <a:rPr lang="fr-BE" altLang="fr-FR" sz="1800" dirty="0" smtClean="0"/>
                        <a:t> van de </a:t>
                      </a:r>
                      <a:r>
                        <a:rPr lang="fr-BE" altLang="fr-FR" sz="1800" dirty="0" err="1" smtClean="0"/>
                        <a:t>individuele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noden</a:t>
                      </a:r>
                      <a:r>
                        <a:rPr lang="fr-BE" altLang="fr-FR" sz="1800" dirty="0" smtClean="0"/>
                        <a:t> van </a:t>
                      </a:r>
                      <a:r>
                        <a:rPr lang="fr-BE" altLang="fr-FR" sz="1800" dirty="0" err="1" smtClean="0"/>
                        <a:t>elke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deelnemende</a:t>
                      </a:r>
                      <a:r>
                        <a:rPr lang="fr-BE" altLang="fr-FR" sz="1800" dirty="0" smtClean="0"/>
                        <a:t> </a:t>
                      </a:r>
                      <a:r>
                        <a:rPr lang="fr-BE" altLang="fr-FR" sz="1800" dirty="0" err="1" smtClean="0"/>
                        <a:t>instelling</a:t>
                      </a:r>
                      <a:endParaRPr lang="fr-BE" altLang="fr-FR" sz="1800" dirty="0" smtClean="0"/>
                    </a:p>
                    <a:p>
                      <a:endParaRPr lang="fr-BE" sz="1800" dirty="0"/>
                    </a:p>
                  </a:txBody>
                  <a:tcPr marT="45736" marB="4573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err="1" smtClean="0"/>
              <a:t>Besluit</a:t>
            </a:r>
            <a:endParaRPr lang="fr-BE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dirty="0" smtClean="0"/>
              <a:t>Platform-as-a-Service </a:t>
            </a:r>
            <a:r>
              <a:rPr lang="fr-BE" altLang="fr-FR" dirty="0" err="1" smtClean="0"/>
              <a:t>oplossingen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werken</a:t>
            </a:r>
            <a:r>
              <a:rPr lang="fr-BE" altLang="fr-FR" dirty="0" smtClean="0"/>
              <a:t> in de </a:t>
            </a:r>
            <a:r>
              <a:rPr lang="fr-BE" altLang="fr-FR" dirty="0" err="1" smtClean="0"/>
              <a:t>praktijk</a:t>
            </a:r>
            <a:r>
              <a:rPr lang="fr-BE" altLang="fr-FR" dirty="0" smtClean="0"/>
              <a:t> (</a:t>
            </a:r>
            <a:r>
              <a:rPr lang="fr-BE" altLang="fr-FR" dirty="0" err="1" smtClean="0"/>
              <a:t>zie</a:t>
            </a:r>
            <a:r>
              <a:rPr lang="fr-BE" altLang="fr-FR" dirty="0" smtClean="0"/>
              <a:t> cases)</a:t>
            </a:r>
          </a:p>
          <a:p>
            <a:endParaRPr lang="nl-BE" altLang="fr-FR" dirty="0" smtClean="0"/>
          </a:p>
          <a:p>
            <a:endParaRPr lang="fr-BE" altLang="fr-FR" dirty="0" smtClean="0"/>
          </a:p>
          <a:p>
            <a:r>
              <a:rPr lang="fr-BE" altLang="fr-FR" dirty="0" smtClean="0"/>
              <a:t>De </a:t>
            </a:r>
            <a:r>
              <a:rPr lang="fr-BE" altLang="fr-FR" dirty="0" err="1" smtClean="0"/>
              <a:t>voorgestelde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technische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implementatie</a:t>
            </a:r>
            <a:r>
              <a:rPr lang="fr-BE" altLang="fr-FR" dirty="0" smtClean="0"/>
              <a:t> (docker containers en </a:t>
            </a:r>
            <a:r>
              <a:rPr lang="fr-BE" altLang="fr-FR" dirty="0" err="1" smtClean="0"/>
              <a:t>OpenShift</a:t>
            </a:r>
            <a:r>
              <a:rPr lang="fr-BE" altLang="fr-FR" dirty="0" smtClean="0"/>
              <a:t>) </a:t>
            </a:r>
            <a:r>
              <a:rPr lang="fr-BE" altLang="fr-FR" dirty="0" err="1" smtClean="0"/>
              <a:t>bestaat</a:t>
            </a:r>
            <a:r>
              <a:rPr lang="fr-BE" altLang="fr-FR" dirty="0" smtClean="0"/>
              <a:t> en </a:t>
            </a:r>
            <a:r>
              <a:rPr lang="fr-BE" altLang="fr-FR" dirty="0" err="1" smtClean="0"/>
              <a:t>biedt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flexibele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oplossing</a:t>
            </a:r>
            <a:r>
              <a:rPr lang="fr-BE" altLang="fr-FR" dirty="0" smtClean="0"/>
              <a:t> op </a:t>
            </a:r>
            <a:r>
              <a:rPr lang="fr-BE" altLang="fr-FR" dirty="0" err="1" smtClean="0"/>
              <a:t>maat</a:t>
            </a:r>
            <a:r>
              <a:rPr lang="fr-BE" altLang="fr-FR" dirty="0" smtClean="0"/>
              <a:t/>
            </a:r>
            <a:br>
              <a:rPr lang="fr-BE" altLang="fr-FR" dirty="0" smtClean="0"/>
            </a:br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smtClean="0"/>
              <a:t>In </a:t>
            </a:r>
            <a:r>
              <a:rPr lang="fr-BE" altLang="fr-FR" dirty="0" err="1" smtClean="0"/>
              <a:t>combinatie</a:t>
            </a:r>
            <a:r>
              <a:rPr lang="fr-BE" altLang="fr-FR" dirty="0" smtClean="0"/>
              <a:t> met (G-)cloud </a:t>
            </a:r>
            <a:r>
              <a:rPr lang="fr-BE" altLang="fr-FR" dirty="0" err="1" smtClean="0"/>
              <a:t>wordt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schaalvoordeel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gecombineerd</a:t>
            </a:r>
            <a:r>
              <a:rPr lang="fr-BE" altLang="fr-FR" dirty="0" smtClean="0"/>
              <a:t> met </a:t>
            </a:r>
            <a:r>
              <a:rPr lang="fr-BE" altLang="fr-FR" dirty="0" err="1" smtClean="0"/>
              <a:t>onafhankelijkheid</a:t>
            </a:r>
            <a:endParaRPr lang="fr-BE" altLang="fr-FR" dirty="0" smtClean="0"/>
          </a:p>
          <a:p>
            <a:endParaRPr lang="fr-BE" altLang="fr-F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7EFE0-82FB-4584-8FC2-F3A42334B02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Waarom</a:t>
            </a:r>
            <a:r>
              <a:rPr lang="fr-BE" dirty="0" smtClean="0"/>
              <a:t> ?</a:t>
            </a:r>
            <a:endParaRPr lang="fr-BE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smtClean="0"/>
              <a:t>Een gemeenschappelijk platform voor</a:t>
            </a:r>
          </a:p>
          <a:p>
            <a:pPr lvl="1"/>
            <a:r>
              <a:rPr lang="fr-BE" altLang="fr-FR" smtClean="0"/>
              <a:t>meer kostefficiëntie en hogere kwaliteit/beschikbaarheid</a:t>
            </a:r>
          </a:p>
          <a:p>
            <a:pPr lvl="1"/>
            <a:r>
              <a:rPr lang="fr-BE" altLang="fr-FR" smtClean="0"/>
              <a:t>focus op business en flexibiliteit</a:t>
            </a:r>
          </a:p>
          <a:p>
            <a:pPr lvl="1"/>
            <a:r>
              <a:rPr lang="fr-BE" altLang="fr-FR" smtClean="0"/>
              <a:t>groter gewicht naar leveranciers toe</a:t>
            </a:r>
          </a:p>
          <a:p>
            <a:pPr lvl="1"/>
            <a:r>
              <a:rPr lang="fr-BE" altLang="fr-FR" smtClean="0"/>
              <a:t>mutualisatie van kennis en resources</a:t>
            </a:r>
          </a:p>
          <a:p>
            <a:pPr lvl="1"/>
            <a:r>
              <a:rPr lang="fr-BE" altLang="fr-FR" smtClean="0"/>
              <a:t>snellere toegang tot technologische vernieuwing</a:t>
            </a:r>
            <a:br>
              <a:rPr lang="fr-BE" altLang="fr-FR" smtClean="0"/>
            </a:br>
            <a:endParaRPr lang="fr-BE" altLang="fr-FR" smtClean="0"/>
          </a:p>
          <a:p>
            <a:r>
              <a:rPr lang="fr-BE" altLang="fr-FR" smtClean="0"/>
              <a:t>Onafhankelijk beheer omdat federale en regionale deelnemers vanuit verschillende inhoudelijke business processen het platform moeten kunnen delen</a:t>
            </a:r>
            <a:endParaRPr lang="fr-BE" altLang="fr-FR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C714-D261-48B7-A6C5-61BD46A29168}" type="slidenum">
              <a:rPr lang="nl-BE" smtClean="0"/>
              <a:pPr/>
              <a:t>2</a:t>
            </a:fld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err="1" smtClean="0"/>
              <a:t>Bouwstenen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8E312-F633-4FF1-9D37-6E821214C7F8}" type="slidenum">
              <a:rPr lang="nl-BE" smtClean="0"/>
              <a:pPr>
                <a:defRPr/>
              </a:pPr>
              <a:t>3</a:t>
            </a:fld>
            <a:endParaRPr lang="nl-BE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948266" y="1735667"/>
          <a:ext cx="7080448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 smtClean="0"/>
              <a:t>Wie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eigenaar</a:t>
            </a:r>
            <a:r>
              <a:rPr lang="fr-BE" dirty="0" smtClean="0"/>
              <a:t> van </a:t>
            </a:r>
            <a:r>
              <a:rPr lang="fr-BE" dirty="0" err="1" smtClean="0"/>
              <a:t>een</a:t>
            </a:r>
            <a:r>
              <a:rPr lang="fr-BE" dirty="0" smtClean="0"/>
              <a:t> </a:t>
            </a:r>
            <a:r>
              <a:rPr lang="fr-BE" dirty="0" err="1" smtClean="0"/>
              <a:t>toepassing</a:t>
            </a:r>
            <a:r>
              <a:rPr lang="fr-BE" dirty="0" smtClean="0"/>
              <a:t> en </a:t>
            </a:r>
            <a:r>
              <a:rPr lang="fr-BE" dirty="0" err="1" smtClean="0"/>
              <a:t>haar</a:t>
            </a:r>
            <a:r>
              <a:rPr lang="fr-BE" dirty="0" smtClean="0"/>
              <a:t> </a:t>
            </a:r>
            <a:r>
              <a:rPr lang="fr-BE" dirty="0" err="1" smtClean="0"/>
              <a:t>gegevens</a:t>
            </a:r>
            <a:r>
              <a:rPr lang="fr-BE" dirty="0" smtClean="0"/>
              <a:t> ?</a:t>
            </a:r>
            <a:endParaRPr lang="fr-BE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altLang="fr-FR" dirty="0" smtClean="0"/>
          </a:p>
          <a:p>
            <a:r>
              <a:rPr lang="fr-BE" altLang="fr-FR" dirty="0" err="1" smtClean="0"/>
              <a:t>Maak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onderscheid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tussen</a:t>
            </a:r>
            <a:r>
              <a:rPr lang="fr-BE" altLang="fr-FR" dirty="0" smtClean="0"/>
              <a:t> de </a:t>
            </a:r>
            <a:r>
              <a:rPr lang="fr-BE" altLang="fr-FR" dirty="0" err="1" smtClean="0"/>
              <a:t>eigenaar</a:t>
            </a:r>
            <a:r>
              <a:rPr lang="fr-BE" altLang="fr-FR" dirty="0" smtClean="0"/>
              <a:t> van het </a:t>
            </a:r>
            <a:r>
              <a:rPr lang="fr-BE" altLang="fr-FR" dirty="0" err="1" smtClean="0"/>
              <a:t>platform</a:t>
            </a:r>
            <a:r>
              <a:rPr lang="fr-BE" altLang="fr-FR" dirty="0" smtClean="0"/>
              <a:t> (Platform-as-a-service, </a:t>
            </a:r>
            <a:r>
              <a:rPr lang="fr-BE" altLang="fr-FR" dirty="0" err="1" smtClean="0"/>
              <a:t>PaaS</a:t>
            </a:r>
            <a:r>
              <a:rPr lang="fr-BE" altLang="fr-FR" dirty="0" smtClean="0"/>
              <a:t>) en de </a:t>
            </a:r>
            <a:r>
              <a:rPr lang="fr-BE" altLang="fr-FR" dirty="0" err="1" smtClean="0"/>
              <a:t>eigenaar</a:t>
            </a:r>
            <a:r>
              <a:rPr lang="fr-BE" altLang="fr-FR" dirty="0" smtClean="0"/>
              <a:t> van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toepassing</a:t>
            </a:r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smtClean="0"/>
              <a:t>Het </a:t>
            </a:r>
            <a:r>
              <a:rPr lang="fr-BE" altLang="fr-FR" dirty="0" err="1" smtClean="0"/>
              <a:t>platform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is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eigendom</a:t>
            </a:r>
            <a:r>
              <a:rPr lang="fr-BE" altLang="fr-FR" dirty="0" smtClean="0"/>
              <a:t> van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privé-</a:t>
            </a:r>
            <a:r>
              <a:rPr lang="fr-BE" altLang="fr-FR" dirty="0" err="1" smtClean="0"/>
              <a:t>leverancier</a:t>
            </a:r>
            <a:r>
              <a:rPr lang="fr-BE" altLang="fr-FR" dirty="0" smtClean="0"/>
              <a:t> of van </a:t>
            </a:r>
            <a:r>
              <a:rPr lang="fr-BE" altLang="fr-FR" dirty="0" err="1" smtClean="0"/>
              <a:t>een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samenwerking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tussen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partners</a:t>
            </a:r>
            <a:r>
              <a:rPr lang="fr-BE" altLang="fr-FR" dirty="0" smtClean="0"/>
              <a:t> (</a:t>
            </a:r>
            <a:r>
              <a:rPr lang="fr-BE" altLang="fr-FR" dirty="0" err="1" smtClean="0"/>
              <a:t>bvb</a:t>
            </a:r>
            <a:r>
              <a:rPr lang="fr-BE" altLang="fr-FR" dirty="0" smtClean="0"/>
              <a:t> G-cloud)</a:t>
            </a:r>
          </a:p>
          <a:p>
            <a:endParaRPr lang="fr-BE" altLang="fr-FR" dirty="0" smtClean="0"/>
          </a:p>
          <a:p>
            <a:r>
              <a:rPr lang="fr-BE" altLang="fr-FR" dirty="0" smtClean="0"/>
              <a:t>Op het </a:t>
            </a:r>
            <a:r>
              <a:rPr lang="fr-BE" altLang="fr-FR" dirty="0" err="1" smtClean="0"/>
              <a:t>platform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worden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toepassingen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geplaatst</a:t>
            </a:r>
            <a:r>
              <a:rPr lang="fr-BE" altLang="fr-FR" dirty="0" smtClean="0"/>
              <a:t> (</a:t>
            </a:r>
            <a:r>
              <a:rPr lang="fr-BE" altLang="fr-FR" dirty="0" err="1" smtClean="0"/>
              <a:t>hosting</a:t>
            </a:r>
            <a:r>
              <a:rPr lang="fr-BE" altLang="fr-FR" dirty="0" smtClean="0"/>
              <a:t>) en </a:t>
            </a:r>
            <a:r>
              <a:rPr lang="fr-BE" altLang="fr-FR" dirty="0" err="1" smtClean="0"/>
              <a:t>deze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toepassingen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zijn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eigendom</a:t>
            </a:r>
            <a:r>
              <a:rPr lang="fr-BE" altLang="fr-FR" dirty="0" smtClean="0"/>
              <a:t> van de </a:t>
            </a:r>
            <a:r>
              <a:rPr lang="fr-BE" altLang="fr-FR" dirty="0" err="1" smtClean="0"/>
              <a:t>verantwoordelijke</a:t>
            </a:r>
            <a:r>
              <a:rPr lang="fr-BE" altLang="fr-FR" dirty="0" smtClean="0"/>
              <a:t> </a:t>
            </a:r>
            <a:r>
              <a:rPr lang="fr-BE" altLang="fr-FR" dirty="0" err="1" smtClean="0"/>
              <a:t>instelling</a:t>
            </a:r>
            <a:r>
              <a:rPr lang="fr-BE" altLang="fr-FR" dirty="0" smtClean="0"/>
              <a:t> of </a:t>
            </a:r>
            <a:r>
              <a:rPr lang="fr-BE" altLang="fr-FR" dirty="0" err="1" smtClean="0"/>
              <a:t>partner</a:t>
            </a:r>
            <a:endParaRPr lang="fr-BE" altLang="fr-FR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9A87-4567-4DE2-B7EA-66505ECEF9DF}" type="slidenum">
              <a:rPr lang="nl-BE" smtClean="0"/>
              <a:pPr/>
              <a:t>4</a:t>
            </a:fld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 smtClean="0"/>
              <a:t>Wie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verantwoordelijk</a:t>
            </a:r>
            <a:r>
              <a:rPr lang="fr-BE" dirty="0" smtClean="0"/>
              <a:t> </a:t>
            </a:r>
            <a:r>
              <a:rPr lang="fr-BE" dirty="0" err="1" smtClean="0"/>
              <a:t>voor</a:t>
            </a:r>
            <a:r>
              <a:rPr lang="fr-BE" dirty="0" smtClean="0"/>
              <a:t> het </a:t>
            </a:r>
            <a:r>
              <a:rPr lang="fr-BE" dirty="0" err="1" smtClean="0"/>
              <a:t>operationeel</a:t>
            </a:r>
            <a:r>
              <a:rPr lang="fr-BE" dirty="0" smtClean="0"/>
              <a:t> </a:t>
            </a:r>
            <a:r>
              <a:rPr lang="fr-BE" dirty="0" err="1" smtClean="0"/>
              <a:t>beheer</a:t>
            </a:r>
            <a:r>
              <a:rPr lang="fr-BE" dirty="0" smtClean="0"/>
              <a:t> van het </a:t>
            </a:r>
            <a:r>
              <a:rPr lang="fr-BE" dirty="0" err="1" smtClean="0"/>
              <a:t>platform</a:t>
            </a:r>
            <a:r>
              <a:rPr lang="fr-BE" dirty="0" smtClean="0"/>
              <a:t> ?</a:t>
            </a:r>
            <a:endParaRPr lang="fr-BE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altLang="fr-FR" smtClean="0"/>
          </a:p>
          <a:p>
            <a:r>
              <a:rPr lang="fr-BE" altLang="fr-FR" smtClean="0"/>
              <a:t>De aanbieder van het platform is verantwoordelijk voor het operationeel beheer</a:t>
            </a:r>
            <a:br>
              <a:rPr lang="fr-BE" altLang="fr-FR" smtClean="0"/>
            </a:br>
            <a:endParaRPr lang="fr-BE" altLang="fr-FR" smtClean="0"/>
          </a:p>
          <a:p>
            <a:r>
              <a:rPr lang="fr-BE" altLang="fr-FR" smtClean="0"/>
              <a:t>Dit houdt in</a:t>
            </a:r>
          </a:p>
          <a:p>
            <a:pPr lvl="1"/>
            <a:r>
              <a:rPr lang="fr-BE" altLang="fr-FR" smtClean="0"/>
              <a:t>proactief capaciteitsbeheer gebaseerd op business informatie</a:t>
            </a:r>
          </a:p>
          <a:p>
            <a:pPr lvl="1"/>
            <a:r>
              <a:rPr lang="fr-BE" altLang="fr-FR" smtClean="0"/>
              <a:t>monitoring van het platform</a:t>
            </a:r>
          </a:p>
          <a:p>
            <a:pPr lvl="1"/>
            <a:r>
              <a:rPr lang="fr-BE" altLang="fr-FR" smtClean="0"/>
              <a:t>opstellen en testen van disaster recovery strategieën</a:t>
            </a:r>
          </a:p>
          <a:p>
            <a:pPr lvl="1"/>
            <a:r>
              <a:rPr lang="fr-BE" altLang="fr-FR" smtClean="0"/>
              <a:t>release beheer van het hosting platform</a:t>
            </a:r>
          </a:p>
          <a:p>
            <a:pPr lvl="1"/>
            <a:endParaRPr lang="fr-BE" altLang="fr-FR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233F1-9909-4DB4-AFA7-C792ABBC9E04}" type="slidenum">
              <a:rPr lang="nl-BE" smtClean="0"/>
              <a:pPr/>
              <a:t>5</a:t>
            </a:fld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mtClean="0"/>
              <a:t>Wie is verantwoordelijk voor het operationeel beheer van een toepassing ?</a:t>
            </a:r>
            <a:endParaRPr lang="fr-BE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altLang="fr-FR" smtClean="0"/>
          </a:p>
          <a:p>
            <a:r>
              <a:rPr lang="fr-BE" altLang="fr-FR" smtClean="0"/>
              <a:t>De business eigenaar (instelling of partner) is verantwoordelijk voor de functionaliteit van de toepassing</a:t>
            </a:r>
          </a:p>
          <a:p>
            <a:endParaRPr lang="fr-BE" altLang="fr-FR" smtClean="0"/>
          </a:p>
          <a:p>
            <a:r>
              <a:rPr lang="fr-BE" altLang="fr-FR" smtClean="0"/>
              <a:t>Het dagdagelijks operationeel beheer kan op drie manieren gebeuren</a:t>
            </a:r>
            <a:endParaRPr lang="fr-BE" altLang="fr-FR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6638-8C4D-4F0C-8DB7-6C8979CB9B21}" type="slidenum">
              <a:rPr lang="nl-BE" smtClean="0"/>
              <a:pPr/>
              <a:t>6</a:t>
            </a:fld>
            <a:endParaRPr lang="nl-B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54122"/>
              </p:ext>
            </p:extLst>
          </p:nvPr>
        </p:nvGraphicFramePr>
        <p:xfrm>
          <a:off x="747713" y="4144963"/>
          <a:ext cx="7704137" cy="219435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088037"/>
                <a:gridCol w="5616100"/>
              </a:tblGrid>
              <a:tr h="639889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self service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gebeurt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exclusief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door</a:t>
                      </a:r>
                      <a:r>
                        <a:rPr lang="fr-BE" sz="1800" dirty="0" smtClean="0"/>
                        <a:t> de business </a:t>
                      </a:r>
                      <a:r>
                        <a:rPr lang="fr-BE" sz="1800" dirty="0" err="1" smtClean="0"/>
                        <a:t>eigenaar</a:t>
                      </a:r>
                      <a:r>
                        <a:rPr lang="fr-BE" sz="1800" dirty="0" smtClean="0"/>
                        <a:t> (HZIV case)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</a:tr>
              <a:tr h="639889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basisbeheer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enkel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basistechnieken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zoals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heropstarten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gebeurt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door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PaaS-aanbieder</a:t>
                      </a:r>
                      <a:r>
                        <a:rPr lang="fr-BE" sz="1800" baseline="0" dirty="0" smtClean="0"/>
                        <a:t> (SIPAR case)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</a:tr>
              <a:tr h="914148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uitgebreid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beheer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PaaS-</a:t>
                      </a:r>
                      <a:r>
                        <a:rPr lang="fr-BE" sz="1800" baseline="0" dirty="0" err="1" smtClean="0"/>
                        <a:t>aanbieder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kent</a:t>
                      </a:r>
                      <a:r>
                        <a:rPr lang="fr-BE" sz="1800" baseline="0" dirty="0" smtClean="0"/>
                        <a:t> in </a:t>
                      </a:r>
                      <a:r>
                        <a:rPr lang="fr-BE" sz="1800" baseline="0" dirty="0" err="1" smtClean="0"/>
                        <a:t>behoorlijk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detail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architectuur</a:t>
                      </a:r>
                      <a:r>
                        <a:rPr lang="fr-BE" sz="1800" baseline="0" dirty="0" smtClean="0"/>
                        <a:t> van de </a:t>
                      </a:r>
                      <a:r>
                        <a:rPr lang="fr-BE" sz="1800" baseline="0" dirty="0" err="1" smtClean="0"/>
                        <a:t>toepassing</a:t>
                      </a:r>
                      <a:r>
                        <a:rPr lang="fr-BE" sz="1800" baseline="0" dirty="0" smtClean="0"/>
                        <a:t> en </a:t>
                      </a:r>
                      <a:r>
                        <a:rPr lang="fr-BE" sz="1800" baseline="0" dirty="0" err="1" smtClean="0"/>
                        <a:t>doet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proactief</a:t>
                      </a:r>
                      <a:r>
                        <a:rPr lang="fr-BE" sz="1800" baseline="0" dirty="0" smtClean="0"/>
                        <a:t> en </a:t>
                      </a:r>
                      <a:r>
                        <a:rPr lang="fr-BE" sz="1800" baseline="0" dirty="0" err="1" smtClean="0"/>
                        <a:t>reactief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beheer</a:t>
                      </a:r>
                      <a:r>
                        <a:rPr lang="fr-BE" sz="1800" baseline="0" dirty="0" smtClean="0"/>
                        <a:t> (</a:t>
                      </a:r>
                      <a:r>
                        <a:rPr lang="fr-BE" sz="1800" baseline="0" dirty="0" err="1" smtClean="0">
                          <a:solidFill>
                            <a:srgbClr val="3E6E5A"/>
                          </a:solidFill>
                        </a:rPr>
                        <a:t>eHealth</a:t>
                      </a:r>
                      <a:r>
                        <a:rPr lang="fr-BE" sz="1800" baseline="0" dirty="0" err="1" smtClean="0"/>
                        <a:t>-platform</a:t>
                      </a:r>
                      <a:r>
                        <a:rPr lang="fr-BE" sz="1800" baseline="0" dirty="0" smtClean="0"/>
                        <a:t> case)</a:t>
                      </a:r>
                      <a:endParaRPr lang="fr-BE" sz="1800" dirty="0"/>
                    </a:p>
                  </a:txBody>
                  <a:tcPr marL="91431" marR="91431" marT="45685" marB="4568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 smtClean="0"/>
              <a:t>Hoe</a:t>
            </a:r>
            <a:r>
              <a:rPr lang="fr-BE" dirty="0" smtClean="0"/>
              <a:t> </a:t>
            </a:r>
            <a:r>
              <a:rPr lang="fr-BE" dirty="0" err="1" smtClean="0"/>
              <a:t>werkt</a:t>
            </a:r>
            <a:r>
              <a:rPr lang="fr-BE" dirty="0" smtClean="0"/>
              <a:t> release management in </a:t>
            </a:r>
            <a:r>
              <a:rPr lang="fr-BE" dirty="0" err="1" smtClean="0"/>
              <a:t>deze</a:t>
            </a:r>
            <a:r>
              <a:rPr lang="fr-BE" dirty="0" smtClean="0"/>
              <a:t> </a:t>
            </a:r>
            <a:r>
              <a:rPr lang="fr-BE" dirty="0" err="1" smtClean="0"/>
              <a:t>context</a:t>
            </a:r>
            <a:r>
              <a:rPr lang="fr-BE" dirty="0" smtClean="0"/>
              <a:t> ?</a:t>
            </a:r>
            <a:endParaRPr lang="fr-BE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altLang="fr-FR" smtClean="0"/>
              <a:t>Van de toepassing</a:t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r>
              <a:rPr lang="fr-BE" altLang="fr-FR" smtClean="0"/>
              <a:t/>
            </a:r>
            <a:br>
              <a:rPr lang="fr-BE" altLang="fr-FR" smtClean="0"/>
            </a:br>
            <a:endParaRPr lang="fr-BE" altLang="fr-FR" smtClean="0"/>
          </a:p>
          <a:p>
            <a:r>
              <a:rPr lang="fr-BE" altLang="fr-FR" smtClean="0"/>
              <a:t>Van het platform</a:t>
            </a:r>
            <a:endParaRPr lang="fr-BE" altLang="fr-FR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C47D-BB6D-43CB-BA1F-C8DEBA90A3D5}" type="slidenum">
              <a:rPr lang="nl-BE" smtClean="0"/>
              <a:pPr/>
              <a:t>7</a:t>
            </a:fld>
            <a:endParaRPr lang="nl-B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94998"/>
              </p:ext>
            </p:extLst>
          </p:nvPr>
        </p:nvGraphicFramePr>
        <p:xfrm>
          <a:off x="769938" y="2103438"/>
          <a:ext cx="7848600" cy="2468784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595888"/>
                <a:gridCol w="5252712"/>
              </a:tblGrid>
              <a:tr h="639993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self</a:t>
                      </a:r>
                      <a:r>
                        <a:rPr lang="fr-BE" sz="1800" baseline="0" dirty="0" smtClean="0"/>
                        <a:t> service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geen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interactie</a:t>
                      </a:r>
                      <a:r>
                        <a:rPr lang="fr-BE" sz="1800" dirty="0" smtClean="0"/>
                        <a:t> met de </a:t>
                      </a:r>
                      <a:r>
                        <a:rPr lang="fr-BE" sz="1800" dirty="0" err="1" smtClean="0"/>
                        <a:t>PaaS-aanbieder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tenzij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een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grote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capaciteitsverhoging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nodig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is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</a:tr>
              <a:tr h="914285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basisbeheer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PaaS-aanbieder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treedt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als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integrator</a:t>
                      </a:r>
                      <a:r>
                        <a:rPr lang="fr-BE" sz="1800" baseline="0" dirty="0" smtClean="0"/>
                        <a:t> op, </a:t>
                      </a:r>
                      <a:r>
                        <a:rPr lang="fr-BE" sz="1800" baseline="0" dirty="0" err="1" smtClean="0"/>
                        <a:t>voert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installatie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uit</a:t>
                      </a:r>
                      <a:r>
                        <a:rPr lang="fr-BE" sz="1800" baseline="0" dirty="0" smtClean="0"/>
                        <a:t> en </a:t>
                      </a:r>
                      <a:r>
                        <a:rPr lang="fr-BE" sz="1800" baseline="0" dirty="0" err="1" smtClean="0"/>
                        <a:t>maakt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omgeving</a:t>
                      </a:r>
                      <a:r>
                        <a:rPr lang="fr-BE" sz="1800" baseline="0" dirty="0" smtClean="0"/>
                        <a:t> op </a:t>
                      </a:r>
                      <a:r>
                        <a:rPr lang="fr-BE" sz="1800" baseline="0" dirty="0" err="1" smtClean="0"/>
                        <a:t>maat</a:t>
                      </a:r>
                      <a:r>
                        <a:rPr lang="fr-BE" sz="1800" baseline="0" dirty="0" smtClean="0"/>
                        <a:t> van de </a:t>
                      </a:r>
                      <a:r>
                        <a:rPr lang="fr-BE" sz="1800" baseline="0" dirty="0" err="1" smtClean="0"/>
                        <a:t>toepassingseigenaar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</a:tr>
              <a:tr h="914285"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uitgebreid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beheer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  <a:tc>
                  <a:txBody>
                    <a:bodyPr/>
                    <a:lstStyle/>
                    <a:p>
                      <a:r>
                        <a:rPr lang="fr-BE" sz="1800" dirty="0" err="1" smtClean="0"/>
                        <a:t>PaaS-aanbieder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is</a:t>
                      </a:r>
                      <a:r>
                        <a:rPr lang="fr-BE" sz="1800" dirty="0" smtClean="0"/>
                        <a:t> in </a:t>
                      </a:r>
                      <a:r>
                        <a:rPr lang="fr-BE" sz="1800" dirty="0" err="1" smtClean="0"/>
                        <a:t>detail</a:t>
                      </a:r>
                      <a:r>
                        <a:rPr lang="fr-BE" sz="1800" dirty="0" smtClean="0"/>
                        <a:t> op de </a:t>
                      </a:r>
                      <a:r>
                        <a:rPr lang="fr-BE" sz="1800" dirty="0" err="1" smtClean="0"/>
                        <a:t>hoogte</a:t>
                      </a:r>
                      <a:r>
                        <a:rPr lang="fr-BE" sz="1800" dirty="0" smtClean="0"/>
                        <a:t> van de </a:t>
                      </a:r>
                      <a:r>
                        <a:rPr lang="fr-BE" sz="1800" dirty="0" err="1" smtClean="0"/>
                        <a:t>applicatiearchitectuur</a:t>
                      </a:r>
                      <a:r>
                        <a:rPr lang="fr-BE" sz="1800" baseline="0" dirty="0" smtClean="0"/>
                        <a:t> en kan </a:t>
                      </a:r>
                      <a:r>
                        <a:rPr lang="fr-BE" sz="1800" baseline="0" dirty="0" err="1" smtClean="0"/>
                        <a:t>grotendeels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instaan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voor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uitrol</a:t>
                      </a:r>
                      <a:r>
                        <a:rPr lang="fr-BE" sz="1800" baseline="0" dirty="0" smtClean="0"/>
                        <a:t> van </a:t>
                      </a:r>
                      <a:r>
                        <a:rPr lang="fr-BE" sz="1800" baseline="0" dirty="0" err="1" smtClean="0"/>
                        <a:t>nieuwe</a:t>
                      </a:r>
                      <a:r>
                        <a:rPr lang="fr-BE" sz="1800" baseline="0" dirty="0" smtClean="0"/>
                        <a:t> releases</a:t>
                      </a:r>
                      <a:endParaRPr lang="fr-BE" sz="1800" dirty="0"/>
                    </a:p>
                  </a:txBody>
                  <a:tcPr marL="91437" marR="91437" marT="45704" marB="45704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755904"/>
              </p:ext>
            </p:extLst>
          </p:nvPr>
        </p:nvGraphicFramePr>
        <p:xfrm>
          <a:off x="769938" y="5097463"/>
          <a:ext cx="7848600" cy="128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6356"/>
                <a:gridCol w="5222244"/>
              </a:tblGrid>
              <a:tr h="640556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major release</a:t>
                      </a:r>
                      <a:endParaRPr lang="fr-BE" sz="1800" dirty="0"/>
                    </a:p>
                  </a:txBody>
                  <a:tcPr marL="91437" marR="91437" marT="45754" marB="45754"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kan </a:t>
                      </a:r>
                      <a:r>
                        <a:rPr lang="fr-BE" sz="1800" dirty="0" err="1" smtClean="0"/>
                        <a:t>een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geplande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onderbreking</a:t>
                      </a:r>
                      <a:r>
                        <a:rPr lang="fr-BE" sz="1800" dirty="0" smtClean="0"/>
                        <a:t> van het </a:t>
                      </a:r>
                      <a:r>
                        <a:rPr lang="fr-BE" sz="1800" dirty="0" err="1" smtClean="0"/>
                        <a:t>platform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tot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gevolg</a:t>
                      </a:r>
                      <a:r>
                        <a:rPr lang="fr-BE" sz="1800" dirty="0" smtClean="0"/>
                        <a:t> </a:t>
                      </a:r>
                      <a:r>
                        <a:rPr lang="fr-BE" sz="1800" dirty="0" err="1" smtClean="0"/>
                        <a:t>hebben</a:t>
                      </a:r>
                      <a:endParaRPr lang="fr-BE" sz="1800" dirty="0"/>
                    </a:p>
                  </a:txBody>
                  <a:tcPr marL="91437" marR="91437" marT="45754" marB="45754"/>
                </a:tc>
              </a:tr>
              <a:tr h="640556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minor release</a:t>
                      </a:r>
                      <a:endParaRPr lang="fr-BE" sz="1800" dirty="0"/>
                    </a:p>
                  </a:txBody>
                  <a:tcPr marL="91437" marR="91437" marT="45754" marB="45754"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kan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uitgevoerd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worden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zonder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onderbreking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baseline="0" dirty="0" err="1" smtClean="0"/>
                        <a:t>voor</a:t>
                      </a:r>
                      <a:r>
                        <a:rPr lang="fr-BE" sz="1800" baseline="0" dirty="0" smtClean="0"/>
                        <a:t> de </a:t>
                      </a:r>
                      <a:r>
                        <a:rPr lang="fr-BE" sz="1800" baseline="0" dirty="0" err="1" smtClean="0"/>
                        <a:t>toepassingen</a:t>
                      </a:r>
                      <a:r>
                        <a:rPr lang="fr-BE" sz="1800" baseline="0" dirty="0" smtClean="0"/>
                        <a:t> in </a:t>
                      </a:r>
                      <a:r>
                        <a:rPr lang="fr-BE" sz="1800" baseline="0" dirty="0" err="1" smtClean="0"/>
                        <a:t>productie</a:t>
                      </a:r>
                      <a:endParaRPr lang="fr-BE" sz="1800" dirty="0"/>
                    </a:p>
                  </a:txBody>
                  <a:tcPr marL="91437" marR="91437" marT="45754" marB="4575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963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Technologie </a:t>
            </a:r>
            <a:r>
              <a:rPr lang="fr-BE" dirty="0" err="1" smtClean="0"/>
              <a:t>als</a:t>
            </a:r>
            <a:r>
              <a:rPr lang="fr-BE" dirty="0" smtClean="0"/>
              <a:t> </a:t>
            </a:r>
            <a:r>
              <a:rPr lang="fr-BE" dirty="0" err="1" smtClean="0"/>
              <a:t>enabler</a:t>
            </a:r>
            <a:endParaRPr lang="fr-BE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39713" y="1600200"/>
            <a:ext cx="8551862" cy="4876800"/>
          </a:xfrm>
        </p:spPr>
        <p:txBody>
          <a:bodyPr/>
          <a:lstStyle/>
          <a:p>
            <a:r>
              <a:rPr lang="fr-BE" altLang="fr-FR" dirty="0" err="1" smtClean="0"/>
              <a:t>Introductie</a:t>
            </a:r>
            <a:r>
              <a:rPr lang="fr-BE" altLang="fr-FR" dirty="0" smtClean="0"/>
              <a:t> </a:t>
            </a:r>
            <a:r>
              <a:rPr lang="fr-BE" altLang="fr-FR" i="1" dirty="0" smtClean="0"/>
              <a:t>container </a:t>
            </a:r>
            <a:r>
              <a:rPr lang="fr-BE" altLang="fr-FR" dirty="0" smtClean="0"/>
              <a:t>technologie</a:t>
            </a:r>
          </a:p>
          <a:p>
            <a:endParaRPr lang="fr-BE" altLang="fr-FR" dirty="0" smtClean="0"/>
          </a:p>
          <a:p>
            <a:endParaRPr lang="fr-BE" altLang="fr-FR" sz="1600" dirty="0" smtClean="0"/>
          </a:p>
          <a:p>
            <a:endParaRPr lang="fr-BE" altLang="fr-FR" dirty="0" smtClean="0"/>
          </a:p>
          <a:p>
            <a:endParaRPr lang="fr-BE" altLang="fr-FR" dirty="0" smtClean="0"/>
          </a:p>
          <a:p>
            <a:r>
              <a:rPr lang="fr-BE" altLang="fr-FR" dirty="0" err="1" smtClean="0"/>
              <a:t>Vertaald</a:t>
            </a:r>
            <a:r>
              <a:rPr lang="fr-BE" altLang="fr-FR" dirty="0" smtClean="0"/>
              <a:t> in moderne technologie </a:t>
            </a:r>
            <a:r>
              <a:rPr lang="fr-BE" altLang="fr-FR" dirty="0" err="1" smtClean="0"/>
              <a:t>als</a:t>
            </a:r>
            <a:r>
              <a:rPr lang="fr-BE" altLang="fr-FR" dirty="0" smtClean="0"/>
              <a:t> Platform-as-a-Service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A115A-5C25-4C4F-AB9A-53CF64EA9C2D}" type="slidenum">
              <a:rPr lang="nl-BE" smtClean="0"/>
              <a:pPr>
                <a:defRPr/>
              </a:pPr>
              <a:t>8</a:t>
            </a:fld>
            <a:endParaRPr lang="nl-BE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06/09/2016</a:t>
            </a:r>
            <a:endParaRPr lang="en-US" dirty="0"/>
          </a:p>
        </p:txBody>
      </p:sp>
      <p:sp>
        <p:nvSpPr>
          <p:cNvPr id="12294" name="AutoShape 14" descr="Image result for contain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BE" altLang="fr-FR" sz="180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85800" y="2425700"/>
            <a:ext cx="1077913" cy="1258888"/>
            <a:chOff x="685800" y="2425700"/>
            <a:chExt cx="1077913" cy="1258888"/>
          </a:xfrm>
        </p:grpSpPr>
        <p:pic>
          <p:nvPicPr>
            <p:cNvPr id="12324" name="Picture 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2425700"/>
              <a:ext cx="1077913" cy="663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5" name="TextBox 25"/>
            <p:cNvSpPr txBox="1">
              <a:spLocks noChangeArrowheads="1"/>
            </p:cNvSpPr>
            <p:nvPr/>
          </p:nvSpPr>
          <p:spPr bwMode="auto">
            <a:xfrm>
              <a:off x="685800" y="3254375"/>
              <a:ext cx="103187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charset="0"/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BE" altLang="fr-FR" sz="1100">
                  <a:latin typeface="Arial Black" pitchFamily="34" charset="0"/>
                </a:rPr>
                <a:t>Individuele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BE" altLang="fr-FR" sz="1100">
                  <a:latin typeface="Arial Black" pitchFamily="34" charset="0"/>
                </a:rPr>
                <a:t>inhoud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885950" y="2203450"/>
            <a:ext cx="3128963" cy="1379538"/>
            <a:chOff x="1885950" y="2203450"/>
            <a:chExt cx="3128963" cy="1379538"/>
          </a:xfrm>
        </p:grpSpPr>
        <p:grpSp>
          <p:nvGrpSpPr>
            <p:cNvPr id="12320" name="Group 4"/>
            <p:cNvGrpSpPr>
              <a:grpSpLocks/>
            </p:cNvGrpSpPr>
            <p:nvPr/>
          </p:nvGrpSpPr>
          <p:grpSpPr bwMode="auto">
            <a:xfrm>
              <a:off x="2800350" y="2203450"/>
              <a:ext cx="2214563" cy="1379538"/>
              <a:chOff x="2800350" y="2203450"/>
              <a:chExt cx="2214563" cy="1379538"/>
            </a:xfrm>
          </p:grpSpPr>
          <p:pic>
            <p:nvPicPr>
              <p:cNvPr id="12322" name="Picture 1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0350" y="2203450"/>
                <a:ext cx="2214563" cy="1108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23" name="TextBox 33"/>
              <p:cNvSpPr txBox="1">
                <a:spLocks noChangeArrowheads="1"/>
              </p:cNvSpPr>
              <p:nvPr/>
            </p:nvSpPr>
            <p:spPr bwMode="auto">
              <a:xfrm>
                <a:off x="2935288" y="3321050"/>
                <a:ext cx="1952625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fr-BE" altLang="fr-FR" sz="1100">
                    <a:latin typeface="Arial Black" pitchFamily="34" charset="0"/>
                  </a:rPr>
                  <a:t>Geïsoleerd opgeslagen</a:t>
                </a:r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>
            <a:xfrm>
              <a:off x="1885950" y="2757488"/>
              <a:ext cx="771525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124450" y="2341563"/>
            <a:ext cx="3667125" cy="1250950"/>
            <a:chOff x="5124450" y="2341563"/>
            <a:chExt cx="3667125" cy="1250950"/>
          </a:xfrm>
        </p:grpSpPr>
        <p:grpSp>
          <p:nvGrpSpPr>
            <p:cNvPr id="12315" name="Group 5"/>
            <p:cNvGrpSpPr>
              <a:grpSpLocks/>
            </p:cNvGrpSpPr>
            <p:nvPr/>
          </p:nvGrpSpPr>
          <p:grpSpPr bwMode="auto">
            <a:xfrm>
              <a:off x="6015038" y="2341563"/>
              <a:ext cx="2776537" cy="1250950"/>
              <a:chOff x="6015038" y="2341563"/>
              <a:chExt cx="2776537" cy="1250950"/>
            </a:xfrm>
          </p:grpSpPr>
          <p:pic>
            <p:nvPicPr>
              <p:cNvPr id="12317" name="Picture 1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15038" y="2341563"/>
                <a:ext cx="1111250" cy="757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8" name="Picture 2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58063" y="2341563"/>
                <a:ext cx="1433512" cy="757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19" name="TextBox 36"/>
              <p:cNvSpPr txBox="1">
                <a:spLocks noChangeArrowheads="1"/>
              </p:cNvSpPr>
              <p:nvPr/>
            </p:nvSpPr>
            <p:spPr bwMode="auto">
              <a:xfrm>
                <a:off x="6345238" y="3330575"/>
                <a:ext cx="2297112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charset="0"/>
                  <a:buChar char="•"/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charset="0"/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fr-BE" altLang="fr-FR" sz="1100">
                    <a:latin typeface="Arial Black" pitchFamily="34" charset="0"/>
                  </a:rPr>
                  <a:t>En makkelijk verplaatsbaar</a:t>
                </a:r>
              </a:p>
            </p:txBody>
          </p:sp>
        </p:grpSp>
        <p:cxnSp>
          <p:nvCxnSpPr>
            <p:cNvPr id="40" name="Straight Arrow Connector 39"/>
            <p:cNvCxnSpPr/>
            <p:nvPr/>
          </p:nvCxnSpPr>
          <p:spPr>
            <a:xfrm>
              <a:off x="5124450" y="2752725"/>
              <a:ext cx="771525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30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4221163"/>
            <a:ext cx="498475" cy="2609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895475" y="4205288"/>
            <a:ext cx="1671638" cy="2633662"/>
            <a:chOff x="1895475" y="4205288"/>
            <a:chExt cx="1671638" cy="2633662"/>
          </a:xfrm>
        </p:grpSpPr>
        <p:grpSp>
          <p:nvGrpSpPr>
            <p:cNvPr id="12309" name="Group 8"/>
            <p:cNvGrpSpPr>
              <a:grpSpLocks/>
            </p:cNvGrpSpPr>
            <p:nvPr/>
          </p:nvGrpSpPr>
          <p:grpSpPr bwMode="auto">
            <a:xfrm>
              <a:off x="2747963" y="4205288"/>
              <a:ext cx="819150" cy="2633662"/>
              <a:chOff x="2747963" y="4205288"/>
              <a:chExt cx="819150" cy="2633662"/>
            </a:xfrm>
          </p:grpSpPr>
          <p:pic>
            <p:nvPicPr>
              <p:cNvPr id="12311" name="Picture 3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4313" y="6115050"/>
                <a:ext cx="812800" cy="723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2312" name="Picture 3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2725" y="5381625"/>
                <a:ext cx="812800" cy="723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2313" name="Picture 3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7963" y="4205288"/>
                <a:ext cx="812800" cy="7239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0" name="Straight Connector 29"/>
              <p:cNvCxnSpPr>
                <a:stCxn id="12313" idx="2"/>
                <a:endCxn id="12312" idx="0"/>
              </p:cNvCxnSpPr>
              <p:nvPr/>
            </p:nvCxnSpPr>
            <p:spPr>
              <a:xfrm>
                <a:off x="3154363" y="4929188"/>
                <a:ext cx="4762" cy="452437"/>
              </a:xfrm>
              <a:prstGeom prst="line">
                <a:avLst/>
              </a:prstGeom>
              <a:ln w="28575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Arrow Connector 48"/>
            <p:cNvCxnSpPr/>
            <p:nvPr/>
          </p:nvCxnSpPr>
          <p:spPr>
            <a:xfrm>
              <a:off x="1895475" y="5338763"/>
              <a:ext cx="771525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ight Arrow 53"/>
          <p:cNvSpPr/>
          <p:nvPr/>
        </p:nvSpPr>
        <p:spPr>
          <a:xfrm flipH="1">
            <a:off x="6310313" y="4619625"/>
            <a:ext cx="2087562" cy="1728788"/>
          </a:xfrm>
          <a:prstGeom prst="rightArrow">
            <a:avLst/>
          </a:prstGeom>
          <a:solidFill>
            <a:srgbClr val="3E6E5A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BE" dirty="0"/>
              <a:t>Monitoring</a:t>
            </a:r>
          </a:p>
          <a:p>
            <a:pPr algn="ctr">
              <a:defRPr/>
            </a:pPr>
            <a:r>
              <a:rPr lang="fr-BE" dirty="0" err="1"/>
              <a:t>Beveiliging</a:t>
            </a:r>
            <a:endParaRPr lang="fr-BE" b="1" dirty="0"/>
          </a:p>
          <a:p>
            <a:pPr algn="ctr">
              <a:defRPr/>
            </a:pPr>
            <a:r>
              <a:rPr lang="fr-BE" dirty="0" err="1"/>
              <a:t>Logging</a:t>
            </a:r>
            <a:endParaRPr lang="fr-BE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251325" y="4205288"/>
            <a:ext cx="1916113" cy="2625725"/>
            <a:chOff x="4251325" y="4205288"/>
            <a:chExt cx="1916113" cy="2625725"/>
          </a:xfrm>
        </p:grpSpPr>
        <p:pic>
          <p:nvPicPr>
            <p:cNvPr id="12307" name="Picture 5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8000" y="4929188"/>
              <a:ext cx="1849438" cy="1042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ectangle 32"/>
            <p:cNvSpPr/>
            <p:nvPr/>
          </p:nvSpPr>
          <p:spPr>
            <a:xfrm>
              <a:off x="4251325" y="4205288"/>
              <a:ext cx="1916113" cy="2625725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BE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11163" y="4013200"/>
            <a:ext cx="1595437" cy="2679700"/>
            <a:chOff x="411163" y="4012748"/>
            <a:chExt cx="1594875" cy="2679695"/>
          </a:xfrm>
        </p:grpSpPr>
        <p:pic>
          <p:nvPicPr>
            <p:cNvPr id="12303" name="Picture 2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163" y="4012748"/>
              <a:ext cx="1141866" cy="1141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4" name="Picture 2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18" y="6178776"/>
              <a:ext cx="477951" cy="477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5" name="Picture 2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375" y="5358833"/>
              <a:ext cx="920750" cy="496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6" name="TextBox 25"/>
            <p:cNvSpPr txBox="1">
              <a:spLocks noChangeArrowheads="1"/>
            </p:cNvSpPr>
            <p:nvPr/>
          </p:nvSpPr>
          <p:spPr bwMode="auto">
            <a:xfrm>
              <a:off x="1100021" y="6261556"/>
              <a:ext cx="90601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charset="0"/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charset="0"/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BE" altLang="fr-FR" sz="1100">
                  <a:latin typeface="Arial Black" pitchFamily="34" charset="0"/>
                </a:rPr>
                <a:t>Comming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BE" altLang="fr-FR" sz="1100">
                  <a:latin typeface="Arial Black" pitchFamily="34" charset="0"/>
                </a:rPr>
                <a:t>soon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Technologie als enabler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endParaRPr lang="fr-BE" smtClean="0"/>
          </a:p>
          <a:p>
            <a:r>
              <a:rPr lang="fr-BE" smtClean="0"/>
              <a:t>Samen vormen ze een werkende implementatie van een Platform-as-a-Service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5897-B345-4221-A313-17D14F9FB9A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04788"/>
              </p:ext>
            </p:extLst>
          </p:nvPr>
        </p:nvGraphicFramePr>
        <p:xfrm>
          <a:off x="449943" y="1600200"/>
          <a:ext cx="8577944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88"/>
                <a:gridCol w="6255656"/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Technologie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Doel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docker container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dwingt</a:t>
                      </a:r>
                      <a:r>
                        <a:rPr lang="fr-BE" baseline="0" dirty="0" smtClean="0"/>
                        <a:t> de </a:t>
                      </a:r>
                      <a:r>
                        <a:rPr lang="fr-BE" baseline="0" dirty="0" err="1" smtClean="0"/>
                        <a:t>ontwikkelaar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een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toepassing</a:t>
                      </a:r>
                      <a:r>
                        <a:rPr lang="fr-BE" baseline="0" dirty="0" smtClean="0"/>
                        <a:t> te </a:t>
                      </a:r>
                      <a:r>
                        <a:rPr lang="fr-BE" baseline="0" dirty="0" err="1" smtClean="0"/>
                        <a:t>maken</a:t>
                      </a:r>
                      <a:r>
                        <a:rPr lang="fr-BE" baseline="0" dirty="0" smtClean="0"/>
                        <a:t> die </a:t>
                      </a:r>
                      <a:r>
                        <a:rPr lang="fr-BE" baseline="0" dirty="0" err="1" smtClean="0"/>
                        <a:t>schaalbaar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is</a:t>
                      </a:r>
                      <a:r>
                        <a:rPr lang="fr-BE" baseline="0" dirty="0" smtClean="0"/>
                        <a:t> en </a:t>
                      </a:r>
                      <a:r>
                        <a:rPr lang="fr-BE" baseline="0" dirty="0" err="1" smtClean="0"/>
                        <a:t>onafhankelijk</a:t>
                      </a:r>
                      <a:r>
                        <a:rPr lang="fr-BE" baseline="0" dirty="0" smtClean="0"/>
                        <a:t> van de </a:t>
                      </a:r>
                      <a:r>
                        <a:rPr lang="fr-BE" baseline="0" dirty="0" err="1" smtClean="0"/>
                        <a:t>onderliggende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infrastructuur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OpenShift</a:t>
                      </a:r>
                      <a:r>
                        <a:rPr lang="fr-BE" dirty="0" smtClean="0"/>
                        <a:t> </a:t>
                      </a:r>
                      <a:r>
                        <a:rPr lang="fr-BE" dirty="0" err="1" smtClean="0"/>
                        <a:t>platform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maakt</a:t>
                      </a:r>
                      <a:r>
                        <a:rPr lang="fr-BE" dirty="0" smtClean="0"/>
                        <a:t> het </a:t>
                      </a:r>
                      <a:r>
                        <a:rPr lang="fr-BE" dirty="0" err="1" smtClean="0"/>
                        <a:t>beheer</a:t>
                      </a:r>
                      <a:r>
                        <a:rPr lang="fr-BE" dirty="0" smtClean="0"/>
                        <a:t> (</a:t>
                      </a:r>
                      <a:r>
                        <a:rPr lang="fr-BE" dirty="0" err="1" smtClean="0"/>
                        <a:t>versies</a:t>
                      </a:r>
                      <a:r>
                        <a:rPr lang="fr-BE" dirty="0" smtClean="0"/>
                        <a:t>, </a:t>
                      </a:r>
                      <a:r>
                        <a:rPr lang="fr-BE" dirty="0" err="1" smtClean="0"/>
                        <a:t>verplaatsen</a:t>
                      </a:r>
                      <a:r>
                        <a:rPr lang="fr-BE" dirty="0" smtClean="0"/>
                        <a:t>,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enz</a:t>
                      </a:r>
                      <a:r>
                        <a:rPr lang="fr-BE" baseline="0" dirty="0" smtClean="0"/>
                        <a:t>.) </a:t>
                      </a:r>
                      <a:r>
                        <a:rPr lang="fr-BE" dirty="0" smtClean="0"/>
                        <a:t>van docker containers </a:t>
                      </a:r>
                      <a:r>
                        <a:rPr lang="fr-BE" dirty="0" err="1" smtClean="0"/>
                        <a:t>eenvoudiger</a:t>
                      </a:r>
                      <a:endParaRPr lang="fr-BE" dirty="0" smtClean="0"/>
                    </a:p>
                    <a:p>
                      <a:r>
                        <a:rPr lang="fr-BE" dirty="0" err="1" smtClean="0"/>
                        <a:t>beheert</a:t>
                      </a:r>
                      <a:r>
                        <a:rPr lang="fr-BE" dirty="0" smtClean="0"/>
                        <a:t> </a:t>
                      </a:r>
                      <a:r>
                        <a:rPr lang="fr-BE" dirty="0" err="1" smtClean="0"/>
                        <a:t>dynamisch</a:t>
                      </a:r>
                      <a:r>
                        <a:rPr lang="fr-BE" dirty="0" smtClean="0"/>
                        <a:t> het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aanbod</a:t>
                      </a:r>
                      <a:r>
                        <a:rPr lang="fr-BE" baseline="0" dirty="0" smtClean="0"/>
                        <a:t> van containers </a:t>
                      </a:r>
                      <a:r>
                        <a:rPr lang="fr-BE" baseline="0" dirty="0" err="1" smtClean="0"/>
                        <a:t>afhankelijk</a:t>
                      </a:r>
                      <a:r>
                        <a:rPr lang="fr-BE" baseline="0" dirty="0" smtClean="0"/>
                        <a:t> van de real-time business </a:t>
                      </a:r>
                      <a:r>
                        <a:rPr lang="fr-BE" baseline="0" dirty="0" err="1" smtClean="0"/>
                        <a:t>vraag</a:t>
                      </a:r>
                      <a:r>
                        <a:rPr lang="fr-BE" baseline="0" dirty="0" smtClean="0"/>
                        <a:t> (</a:t>
                      </a:r>
                      <a:r>
                        <a:rPr lang="fr-BE" baseline="0" dirty="0" err="1" smtClean="0"/>
                        <a:t>meer</a:t>
                      </a:r>
                      <a:r>
                        <a:rPr lang="fr-BE" baseline="0" dirty="0" smtClean="0"/>
                        <a:t> containers </a:t>
                      </a:r>
                      <a:r>
                        <a:rPr lang="fr-BE" baseline="0" dirty="0" err="1" smtClean="0"/>
                        <a:t>bij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hoger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gebruik</a:t>
                      </a:r>
                      <a:r>
                        <a:rPr lang="fr-BE" baseline="0" dirty="0" smtClean="0"/>
                        <a:t>)</a:t>
                      </a:r>
                    </a:p>
                    <a:p>
                      <a:r>
                        <a:rPr lang="fr-BE" baseline="0" dirty="0" err="1" smtClean="0"/>
                        <a:t>waarborgt</a:t>
                      </a:r>
                      <a:r>
                        <a:rPr lang="fr-BE" baseline="0" dirty="0" smtClean="0"/>
                        <a:t> de </a:t>
                      </a:r>
                      <a:r>
                        <a:rPr lang="fr-BE" baseline="0" dirty="0" err="1" smtClean="0"/>
                        <a:t>beveiliging</a:t>
                      </a:r>
                      <a:r>
                        <a:rPr lang="fr-BE" baseline="0" dirty="0" smtClean="0"/>
                        <a:t> van de docker containers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G-cloud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baseline="0" dirty="0" err="1" smtClean="0"/>
                        <a:t>zorgt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voor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flexibele</a:t>
                      </a:r>
                      <a:r>
                        <a:rPr lang="fr-BE" baseline="0" dirty="0" smtClean="0"/>
                        <a:t> en </a:t>
                      </a:r>
                      <a:r>
                        <a:rPr lang="fr-BE" baseline="0" dirty="0" err="1" smtClean="0"/>
                        <a:t>vooral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voldoende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baseline="0" dirty="0" err="1" smtClean="0"/>
                        <a:t>beschikbaarheid</a:t>
                      </a:r>
                      <a:r>
                        <a:rPr lang="fr-BE" baseline="0" dirty="0" smtClean="0"/>
                        <a:t> van </a:t>
                      </a:r>
                      <a:r>
                        <a:rPr lang="fr-BE" baseline="0" dirty="0" err="1" smtClean="0"/>
                        <a:t>rekenkracht</a:t>
                      </a:r>
                      <a:endParaRPr lang="fr-BE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2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3E6E5A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9380</TotalTime>
  <Words>806</Words>
  <Application>Microsoft Office PowerPoint</Application>
  <PresentationFormat>On-screen Show (4:3)</PresentationFormat>
  <Paragraphs>246</Paragraphs>
  <Slides>19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Onafhankelijk functioneel beheer van ICT-toepassingen op een gemeenschappelijk platform</vt:lpstr>
      <vt:lpstr>Waarom ?</vt:lpstr>
      <vt:lpstr>Bouwstenen</vt:lpstr>
      <vt:lpstr>Wie is eigenaar van een toepassing en haar gegevens ?</vt:lpstr>
      <vt:lpstr>Wie is verantwoordelijk voor het operationeel beheer van het platform ?</vt:lpstr>
      <vt:lpstr>Wie is verantwoordelijk voor het operationeel beheer van een toepassing ?</vt:lpstr>
      <vt:lpstr>Hoe werkt release management in deze context ?</vt:lpstr>
      <vt:lpstr>Technologie als enabler</vt:lpstr>
      <vt:lpstr>Technologie als enabler</vt:lpstr>
      <vt:lpstr>G-cloud producten</vt:lpstr>
      <vt:lpstr>Cloud implementaties</vt:lpstr>
      <vt:lpstr>Hoe aansluiten bij en vertrekken uit een platform?</vt:lpstr>
      <vt:lpstr>Gegevensbeheer</vt:lpstr>
      <vt:lpstr>Cases</vt:lpstr>
      <vt:lpstr>SIPAR - basisbeheer</vt:lpstr>
      <vt:lpstr>HZIV – self service</vt:lpstr>
      <vt:lpstr>eHealth-platform – uitgebreid beheer</vt:lpstr>
      <vt:lpstr>Generiek uitwisselingsplatform</vt:lpstr>
      <vt:lpstr>Besluit</vt:lpstr>
    </vt:vector>
  </TitlesOfParts>
  <Company>KSZ-BCSS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Plate-forme eHealth: état d'avancement et perspectives</dc:title>
  <dc:creator>Ann-Sophie Gewelt</dc:creator>
  <cp:lastModifiedBy>Frank Robben</cp:lastModifiedBy>
  <cp:revision>394</cp:revision>
  <cp:lastPrinted>2015-01-05T10:57:53Z</cp:lastPrinted>
  <dcterms:created xsi:type="dcterms:W3CDTF">2014-04-14T09:14:56Z</dcterms:created>
  <dcterms:modified xsi:type="dcterms:W3CDTF">2016-09-06T18:18:59Z</dcterms:modified>
</cp:coreProperties>
</file>