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2"/>
  </p:notesMasterIdLst>
  <p:handoutMasterIdLst>
    <p:handoutMasterId r:id="rId33"/>
  </p:handoutMasterIdLst>
  <p:sldIdLst>
    <p:sldId id="322" r:id="rId5"/>
    <p:sldId id="257" r:id="rId6"/>
    <p:sldId id="314" r:id="rId7"/>
    <p:sldId id="315" r:id="rId8"/>
    <p:sldId id="316" r:id="rId9"/>
    <p:sldId id="263" r:id="rId10"/>
    <p:sldId id="317" r:id="rId11"/>
    <p:sldId id="318" r:id="rId12"/>
    <p:sldId id="319" r:id="rId13"/>
    <p:sldId id="306" r:id="rId14"/>
    <p:sldId id="312" r:id="rId15"/>
    <p:sldId id="308" r:id="rId16"/>
    <p:sldId id="309" r:id="rId17"/>
    <p:sldId id="264" r:id="rId18"/>
    <p:sldId id="266" r:id="rId19"/>
    <p:sldId id="313" r:id="rId20"/>
    <p:sldId id="275" r:id="rId21"/>
    <p:sldId id="274" r:id="rId22"/>
    <p:sldId id="287" r:id="rId23"/>
    <p:sldId id="289" r:id="rId24"/>
    <p:sldId id="311" r:id="rId25"/>
    <p:sldId id="321" r:id="rId26"/>
    <p:sldId id="320" r:id="rId27"/>
    <p:sldId id="323" r:id="rId28"/>
    <p:sldId id="310" r:id="rId29"/>
    <p:sldId id="300" r:id="rId30"/>
    <p:sldId id="258" r:id="rId31"/>
  </p:sldIdLst>
  <p:sldSz cx="9144000" cy="6858000" type="screen4x3"/>
  <p:notesSz cx="9931400" cy="6794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27C"/>
    <a:srgbClr val="57B7CB"/>
    <a:srgbClr val="002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92" autoAdjust="0"/>
  </p:normalViewPr>
  <p:slideViewPr>
    <p:cSldViewPr>
      <p:cViewPr>
        <p:scale>
          <a:sx n="80" d="100"/>
          <a:sy n="80" d="100"/>
        </p:scale>
        <p:origin x="-768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fr-BE" sz="3600" dirty="0" err="1" smtClean="0"/>
            <a:t>Uitdagingen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fr-BE" smtClean="0"/>
            <a:t>Veiligheid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fr-BE" sz="3600" dirty="0" err="1" smtClean="0"/>
            <a:t>Opportuniteiten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fr-BE" dirty="0" err="1" smtClean="0"/>
            <a:t>Flexibiliteit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32A969B1-1F84-48C7-8423-8D352327BF04}">
      <dgm:prSet/>
      <dgm:spPr/>
      <dgm:t>
        <a:bodyPr/>
        <a:lstStyle/>
        <a:p>
          <a:r>
            <a:rPr lang="fr-BE" smtClean="0"/>
            <a:t>Kwaliteit</a:t>
          </a:r>
          <a:endParaRPr lang="fr-BE" dirty="0" smtClean="0"/>
        </a:p>
      </dgm:t>
    </dgm:pt>
    <dgm:pt modelId="{D0172E33-3F46-4ED6-AB75-95D902FD48D2}" type="parTrans" cxnId="{020162CD-EBEC-4DAA-94C8-63388DCDDF67}">
      <dgm:prSet/>
      <dgm:spPr/>
      <dgm:t>
        <a:bodyPr/>
        <a:lstStyle/>
        <a:p>
          <a:endParaRPr lang="en-GB"/>
        </a:p>
      </dgm:t>
    </dgm:pt>
    <dgm:pt modelId="{1EA2AEF5-5FED-404F-8E3A-16E361AC7B78}" type="sibTrans" cxnId="{020162CD-EBEC-4DAA-94C8-63388DCDDF67}">
      <dgm:prSet/>
      <dgm:spPr/>
      <dgm:t>
        <a:bodyPr/>
        <a:lstStyle/>
        <a:p>
          <a:endParaRPr lang="en-GB"/>
        </a:p>
      </dgm:t>
    </dgm:pt>
    <dgm:pt modelId="{F7B8BE3E-EC52-433F-8932-8278C3E01037}">
      <dgm:prSet/>
      <dgm:spPr/>
      <dgm:t>
        <a:bodyPr/>
        <a:lstStyle/>
        <a:p>
          <a:r>
            <a:rPr lang="fr-BE" smtClean="0"/>
            <a:t>Schaalvoordeel</a:t>
          </a:r>
          <a:endParaRPr lang="fr-BE" dirty="0" smtClean="0"/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EB25E094-9C4C-4BCC-9A30-5E398003B320}">
      <dgm:prSet/>
      <dgm:spPr/>
      <dgm:t>
        <a:bodyPr/>
        <a:lstStyle/>
        <a:p>
          <a:r>
            <a:rPr lang="fr-BE" smtClean="0"/>
            <a:t>Self-service</a:t>
          </a:r>
          <a:endParaRPr lang="fr-BE" dirty="0" smtClean="0"/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8D5D99A5-F19B-49D4-8590-91CE5ECFFFC2}">
      <dgm:prSet/>
      <dgm:spPr/>
      <dgm:t>
        <a:bodyPr/>
        <a:lstStyle/>
        <a:p>
          <a:r>
            <a:rPr lang="fr-BE" smtClean="0"/>
            <a:t>Samenwerking</a:t>
          </a:r>
          <a:endParaRPr lang="fr-BE" dirty="0"/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292F29B3-4064-4D5E-9237-16A687B3BCCC}">
      <dgm:prSet/>
      <dgm:spPr/>
      <dgm:t>
        <a:bodyPr/>
        <a:lstStyle/>
        <a:p>
          <a:r>
            <a:rPr lang="fr-BE" dirty="0" err="1" smtClean="0"/>
            <a:t>Kostenbeheersing</a:t>
          </a:r>
          <a:endParaRPr lang="fr-BE" dirty="0" smtClean="0"/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CC7299B2-00E7-43E0-A481-9C3CFBA49986}">
      <dgm:prSet/>
      <dgm:spPr/>
      <dgm:t>
        <a:bodyPr/>
        <a:lstStyle/>
        <a:p>
          <a:r>
            <a:rPr lang="fr-BE" smtClean="0"/>
            <a:t>Privacy</a:t>
          </a:r>
          <a:endParaRPr lang="fr-BE" dirty="0" smtClean="0"/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/>
      <dgm:spPr/>
      <dgm:t>
        <a:bodyPr/>
        <a:lstStyle/>
        <a:p>
          <a:r>
            <a:rPr lang="fr-BE" smtClean="0"/>
            <a:t>Continuïteit</a:t>
          </a:r>
          <a:endParaRPr lang="fr-BE" dirty="0"/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A442147E-3FB5-406E-AD79-F4CEFEEF172C}">
      <dgm:prSet/>
      <dgm:spPr/>
      <dgm:t>
        <a:bodyPr/>
        <a:lstStyle/>
        <a:p>
          <a:r>
            <a:rPr lang="fr-BE" smtClean="0"/>
            <a:t>Kennis</a:t>
          </a:r>
          <a:endParaRPr lang="fr-BE" dirty="0" smtClean="0"/>
        </a:p>
      </dgm:t>
    </dgm:pt>
    <dgm:pt modelId="{92DA622A-E776-4F6E-AEB6-4F7298B8FD33}" type="parTrans" cxnId="{3FF03A07-A8C6-4560-93E2-139BD1D128B7}">
      <dgm:prSet/>
      <dgm:spPr/>
      <dgm:t>
        <a:bodyPr/>
        <a:lstStyle/>
        <a:p>
          <a:endParaRPr lang="en-GB"/>
        </a:p>
      </dgm:t>
    </dgm:pt>
    <dgm:pt modelId="{D16689F3-4C48-44D0-BB2E-21218478189D}" type="sibTrans" cxnId="{3FF03A07-A8C6-4560-93E2-139BD1D128B7}">
      <dgm:prSet/>
      <dgm:spPr/>
      <dgm:t>
        <a:bodyPr/>
        <a:lstStyle/>
        <a:p>
          <a:endParaRPr lang="en-GB"/>
        </a:p>
      </dgm:t>
    </dgm:pt>
    <dgm:pt modelId="{7F94B6EE-E940-4BF8-9FCD-86835691750D}">
      <dgm:prSet/>
      <dgm:spPr/>
      <dgm:t>
        <a:bodyPr/>
        <a:lstStyle/>
        <a:p>
          <a:r>
            <a:rPr lang="fr-BE" dirty="0" err="1" smtClean="0"/>
            <a:t>Strategische</a:t>
          </a:r>
          <a:r>
            <a:rPr lang="fr-BE" dirty="0" smtClean="0"/>
            <a:t> </a:t>
          </a:r>
          <a:r>
            <a:rPr lang="fr-BE" dirty="0" err="1" smtClean="0"/>
            <a:t>controle</a:t>
          </a:r>
          <a:endParaRPr lang="en-GB" dirty="0"/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99D7E78-94AC-4DB1-AFAB-AA58EF0090C1}" type="presOf" srcId="{9EC295CC-6447-4F8A-ACF1-9777618B0F2D}" destId="{C07D37A6-CB37-4202-957D-F7DC1E6B4179}" srcOrd="0" destOrd="0" presId="urn:microsoft.com/office/officeart/2005/8/layout/hList1"/>
    <dgm:cxn modelId="{3FF03A07-A8C6-4560-93E2-139BD1D128B7}" srcId="{E0675BF5-6A30-463F-BCCC-7325BA213CB0}" destId="{A442147E-3FB5-406E-AD79-F4CEFEEF172C}" srcOrd="3" destOrd="0" parTransId="{92DA622A-E776-4F6E-AEB6-4F7298B8FD33}" sibTransId="{D16689F3-4C48-44D0-BB2E-21218478189D}"/>
    <dgm:cxn modelId="{3FCC0D6A-F956-4E52-B444-DFA4403A6F88}" type="presOf" srcId="{9634512C-E61C-47E9-8316-17039CBEE0C6}" destId="{41006EA0-1C35-4ADD-BA65-5F5F80C2EF6E}" srcOrd="0" destOrd="0" presId="urn:microsoft.com/office/officeart/2005/8/layout/hList1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E4F5F25A-DBDB-472C-85BF-E1230D71E6B8}" type="presOf" srcId="{32A969B1-1F84-48C7-8423-8D352327BF04}" destId="{E9700F79-E3C7-4DDC-921A-EAB47CBD965F}" srcOrd="0" destOrd="1" presId="urn:microsoft.com/office/officeart/2005/8/layout/hList1"/>
    <dgm:cxn modelId="{EEBCF2E5-4F38-486E-B691-36A9D96FE7E4}" type="presOf" srcId="{E0675BF5-6A30-463F-BCCC-7325BA213CB0}" destId="{C17315EE-2492-4F67-BC27-8FA2B2624ACB}" srcOrd="0" destOrd="0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0F820AF0-48A7-4C29-838B-F0A65A051129}" type="presOf" srcId="{4BE8089C-AC18-465F-84F3-8EC2E87E75EE}" destId="{C07D37A6-CB37-4202-957D-F7DC1E6B4179}" srcOrd="0" destOrd="2" presId="urn:microsoft.com/office/officeart/2005/8/layout/hList1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DF078ED5-C47C-4A17-9BD6-48898FB14B65}" type="presOf" srcId="{292F29B3-4064-4D5E-9237-16A687B3BCCC}" destId="{E9700F79-E3C7-4DDC-921A-EAB47CBD965F}" srcOrd="0" destOrd="5" presId="urn:microsoft.com/office/officeart/2005/8/layout/hList1"/>
    <dgm:cxn modelId="{83E72912-3730-467C-A1F8-489484FD4541}" type="presOf" srcId="{F7B8BE3E-EC52-433F-8932-8278C3E01037}" destId="{E9700F79-E3C7-4DDC-921A-EAB47CBD965F}" srcOrd="0" destOrd="2" presId="urn:microsoft.com/office/officeart/2005/8/layout/hList1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1BC7FFAE-C745-46B1-847E-D135D54C9AA2}" type="presOf" srcId="{A442147E-3FB5-406E-AD79-F4CEFEEF172C}" destId="{C07D37A6-CB37-4202-957D-F7DC1E6B4179}" srcOrd="0" destOrd="3" presId="urn:microsoft.com/office/officeart/2005/8/layout/hList1"/>
    <dgm:cxn modelId="{F8B2925A-481C-4680-9B71-D7911241076F}" type="presOf" srcId="{8D5D99A5-F19B-49D4-8590-91CE5ECFFFC2}" destId="{E9700F79-E3C7-4DDC-921A-EAB47CBD965F}" srcOrd="0" destOrd="4" presId="urn:microsoft.com/office/officeart/2005/8/layout/hList1"/>
    <dgm:cxn modelId="{C5C0CBAA-AB99-4F3E-A822-CE35C35BDC43}" type="presOf" srcId="{EB25E094-9C4C-4BCC-9A30-5E398003B320}" destId="{E9700F79-E3C7-4DDC-921A-EAB47CBD965F}" srcOrd="0" destOrd="3" presId="urn:microsoft.com/office/officeart/2005/8/layout/hList1"/>
    <dgm:cxn modelId="{D9CAAEBD-7B71-473E-B9D6-88906BF65177}" type="presOf" srcId="{ADEC2C73-3E26-4EE0-ABF8-609EE10494D8}" destId="{E9700F79-E3C7-4DDC-921A-EAB47CBD965F}" srcOrd="0" destOrd="0" presId="urn:microsoft.com/office/officeart/2005/8/layout/hList1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B4D2AAC9-D215-4180-8E5F-17AB49A08559}" type="presOf" srcId="{CC7299B2-00E7-43E0-A481-9C3CFBA49986}" destId="{C07D37A6-CB37-4202-957D-F7DC1E6B4179}" srcOrd="0" destOrd="1" presId="urn:microsoft.com/office/officeart/2005/8/layout/hList1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C4A4A118-E6C1-4777-8FD6-71BD33D2BE77}" type="presOf" srcId="{AB8A3637-3684-44E5-9A10-5F4B5C36144B}" destId="{2B73E981-B842-4BEA-A2C0-509F6D978567}" srcOrd="0" destOrd="0" presId="urn:microsoft.com/office/officeart/2005/8/layout/hList1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11BA702B-C1AE-42BE-8A2B-E545B471F280}" type="presOf" srcId="{7F94B6EE-E940-4BF8-9FCD-86835691750D}" destId="{C07D37A6-CB37-4202-957D-F7DC1E6B4179}" srcOrd="0" destOrd="4" presId="urn:microsoft.com/office/officeart/2005/8/layout/hList1"/>
    <dgm:cxn modelId="{020162CD-EBEC-4DAA-94C8-63388DCDDF67}" srcId="{9634512C-E61C-47E9-8316-17039CBEE0C6}" destId="{32A969B1-1F84-48C7-8423-8D352327BF04}" srcOrd="1" destOrd="0" parTransId="{D0172E33-3F46-4ED6-AB75-95D902FD48D2}" sibTransId="{1EA2AEF5-5FED-404F-8E3A-16E361AC7B78}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C578CC19-59C3-40A4-A879-59ACDDD1B947}" type="presParOf" srcId="{2B73E981-B842-4BEA-A2C0-509F6D978567}" destId="{13D971C7-C27A-48B1-8591-FF8061B8D539}" srcOrd="0" destOrd="0" presId="urn:microsoft.com/office/officeart/2005/8/layout/hList1"/>
    <dgm:cxn modelId="{7C28D9B7-9F0C-45E1-B478-E2772929EFF5}" type="presParOf" srcId="{13D971C7-C27A-48B1-8591-FF8061B8D539}" destId="{C17315EE-2492-4F67-BC27-8FA2B2624ACB}" srcOrd="0" destOrd="0" presId="urn:microsoft.com/office/officeart/2005/8/layout/hList1"/>
    <dgm:cxn modelId="{B49D3973-4607-40B6-8201-51D9C25F7873}" type="presParOf" srcId="{13D971C7-C27A-48B1-8591-FF8061B8D539}" destId="{C07D37A6-CB37-4202-957D-F7DC1E6B4179}" srcOrd="1" destOrd="0" presId="urn:microsoft.com/office/officeart/2005/8/layout/hList1"/>
    <dgm:cxn modelId="{8B4C0523-88AF-459F-9720-1DA70E1FC54F}" type="presParOf" srcId="{2B73E981-B842-4BEA-A2C0-509F6D978567}" destId="{272249B5-E59A-4069-8772-CDD68FDB595C}" srcOrd="1" destOrd="0" presId="urn:microsoft.com/office/officeart/2005/8/layout/hList1"/>
    <dgm:cxn modelId="{9AC74BC6-EDBB-4694-AB65-5CC39A756055}" type="presParOf" srcId="{2B73E981-B842-4BEA-A2C0-509F6D978567}" destId="{5F3F2DBF-108F-4FB2-91BE-020C6509EE90}" srcOrd="2" destOrd="0" presId="urn:microsoft.com/office/officeart/2005/8/layout/hList1"/>
    <dgm:cxn modelId="{FD600773-3864-4E2A-AB19-10C2954210A0}" type="presParOf" srcId="{5F3F2DBF-108F-4FB2-91BE-020C6509EE90}" destId="{41006EA0-1C35-4ADD-BA65-5F5F80C2EF6E}" srcOrd="0" destOrd="0" presId="urn:microsoft.com/office/officeart/2005/8/layout/hList1"/>
    <dgm:cxn modelId="{937BDF0B-6DEB-4181-8316-5EED52024265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nl-BE" sz="3600" b="1" dirty="0" smtClean="0"/>
            <a:t>Hoe ?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nl-BE" dirty="0" smtClean="0"/>
            <a:t>Zeer gedetailleerde </a:t>
          </a:r>
          <a:r>
            <a:rPr lang="nl-BE" b="1" dirty="0" smtClean="0"/>
            <a:t>vragenlijst</a:t>
          </a:r>
          <a:r>
            <a:rPr lang="nl-BE" dirty="0" smtClean="0"/>
            <a:t> met scores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BDCFB8CA-0339-48AA-A984-A490D5E648F9}">
      <dgm:prSet/>
      <dgm:spPr/>
      <dgm:t>
        <a:bodyPr/>
        <a:lstStyle/>
        <a:p>
          <a:pPr rtl="0"/>
          <a:r>
            <a:rPr lang="en-US" dirty="0" smtClean="0"/>
            <a:t>Excel-</a:t>
          </a:r>
          <a:r>
            <a:rPr lang="en-US" dirty="0" err="1" smtClean="0"/>
            <a:t>invulformulieren</a:t>
          </a:r>
          <a:endParaRPr lang="en-US" dirty="0"/>
        </a:p>
      </dgm:t>
    </dgm:pt>
    <dgm:pt modelId="{52879EA5-6448-4D13-BD4C-183FD49E3909}" type="parTrans" cxnId="{328BCB9B-41DD-435B-B461-C572FD851939}">
      <dgm:prSet/>
      <dgm:spPr/>
      <dgm:t>
        <a:bodyPr/>
        <a:lstStyle/>
        <a:p>
          <a:endParaRPr lang="en-US"/>
        </a:p>
      </dgm:t>
    </dgm:pt>
    <dgm:pt modelId="{BE793659-0C59-4B17-AB97-7A641EE2049A}" type="sibTrans" cxnId="{328BCB9B-41DD-435B-B461-C572FD851939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nl-BE" sz="3600" b="1" dirty="0" smtClean="0"/>
            <a:t>Wat ?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nl-BE" dirty="0" smtClean="0"/>
            <a:t>Evaluatie veiligheid van </a:t>
          </a:r>
          <a:r>
            <a:rPr lang="nl-BE" b="1" dirty="0" smtClean="0"/>
            <a:t>Cloud-provider/dienst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FDE76771-2243-4247-A5B8-BDDEFFE14A7B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err="1" smtClean="0"/>
            <a:t>functie</a:t>
          </a:r>
          <a:r>
            <a:rPr lang="en-US" dirty="0" smtClean="0"/>
            <a:t> van </a:t>
          </a:r>
          <a:r>
            <a:rPr lang="en-US" b="1" dirty="0" err="1" smtClean="0"/>
            <a:t>aard</a:t>
          </a:r>
          <a:r>
            <a:rPr lang="en-US" b="1" dirty="0" smtClean="0"/>
            <a:t> en </a:t>
          </a:r>
          <a:r>
            <a:rPr lang="en-US" b="1" dirty="0" err="1" smtClean="0"/>
            <a:t>gevoeligheid</a:t>
          </a:r>
          <a:r>
            <a:rPr lang="en-US" dirty="0" smtClean="0"/>
            <a:t> van de </a:t>
          </a:r>
          <a:r>
            <a:rPr lang="en-US" dirty="0" err="1" smtClean="0"/>
            <a:t>verwerkte</a:t>
          </a:r>
          <a:r>
            <a:rPr lang="en-US" dirty="0" smtClean="0"/>
            <a:t> </a:t>
          </a:r>
          <a:r>
            <a:rPr lang="en-US" b="1" dirty="0" err="1" smtClean="0"/>
            <a:t>gegevens</a:t>
          </a:r>
          <a:endParaRPr lang="en-US" b="1" dirty="0"/>
        </a:p>
      </dgm:t>
    </dgm:pt>
    <dgm:pt modelId="{B757BC6D-DB3C-454C-B4B5-A61F3AADB1F5}" type="parTrans" cxnId="{3F5C62F2-83A2-4D8D-AD95-09876BABAC3A}">
      <dgm:prSet/>
      <dgm:spPr/>
      <dgm:t>
        <a:bodyPr/>
        <a:lstStyle/>
        <a:p>
          <a:endParaRPr lang="en-US"/>
        </a:p>
      </dgm:t>
    </dgm:pt>
    <dgm:pt modelId="{1ADA3103-7B5F-40DB-9311-41A0343A67E9}" type="sibTrans" cxnId="{3F5C62F2-83A2-4D8D-AD95-09876BABAC3A}">
      <dgm:prSet/>
      <dgm:spPr/>
      <dgm:t>
        <a:bodyPr/>
        <a:lstStyle/>
        <a:p>
          <a:endParaRPr lang="en-US"/>
        </a:p>
      </dgm:t>
    </dgm:pt>
    <dgm:pt modelId="{AC8FA829-C256-4485-B4EA-6A0B3DBC09DD}">
      <dgm:prSet/>
      <dgm:spPr/>
      <dgm:t>
        <a:bodyPr/>
        <a:lstStyle/>
        <a:p>
          <a:pPr rtl="0"/>
          <a:r>
            <a:rPr lang="en-US" dirty="0" smtClean="0"/>
            <a:t>4 </a:t>
          </a:r>
          <a:r>
            <a:rPr lang="en-US" dirty="0" err="1" smtClean="0"/>
            <a:t>hoofdcriteria</a:t>
          </a:r>
          <a:r>
            <a:rPr lang="en-US" dirty="0" smtClean="0"/>
            <a:t>: IAM, IT-</a:t>
          </a:r>
          <a:r>
            <a:rPr lang="en-US" dirty="0" err="1" smtClean="0"/>
            <a:t>veiligheid</a:t>
          </a:r>
          <a:r>
            <a:rPr lang="en-US" dirty="0" smtClean="0"/>
            <a:t>, </a:t>
          </a:r>
          <a:r>
            <a:rPr lang="en-US" dirty="0" err="1" smtClean="0"/>
            <a:t>operationele</a:t>
          </a:r>
          <a:r>
            <a:rPr lang="en-US" dirty="0" smtClean="0"/>
            <a:t> </a:t>
          </a:r>
          <a:r>
            <a:rPr lang="en-US" dirty="0" err="1" smtClean="0"/>
            <a:t>veiligheid</a:t>
          </a:r>
          <a:r>
            <a:rPr lang="en-US" dirty="0" smtClean="0"/>
            <a:t>, governance</a:t>
          </a:r>
          <a:endParaRPr lang="en-US" dirty="0"/>
        </a:p>
      </dgm:t>
    </dgm:pt>
    <dgm:pt modelId="{B517BD8E-411B-4860-8C0D-ACF41CD6C8BB}" type="parTrans" cxnId="{296D8A80-3E0C-45C5-9E8E-6443A499EF0A}">
      <dgm:prSet/>
      <dgm:spPr/>
      <dgm:t>
        <a:bodyPr/>
        <a:lstStyle/>
        <a:p>
          <a:endParaRPr lang="en-GB"/>
        </a:p>
      </dgm:t>
    </dgm:pt>
    <dgm:pt modelId="{8F7331EA-4770-41F9-B828-16B9CB3CEF25}" type="sibTrans" cxnId="{296D8A80-3E0C-45C5-9E8E-6443A499EF0A}">
      <dgm:prSet/>
      <dgm:spPr/>
      <dgm:t>
        <a:bodyPr/>
        <a:lstStyle/>
        <a:p>
          <a:endParaRPr lang="en-GB"/>
        </a:p>
      </dgm:t>
    </dgm:pt>
    <dgm:pt modelId="{329DC0F9-F46B-4B7B-863F-591BFD4BCFAD}">
      <dgm:prSet/>
      <dgm:spPr/>
      <dgm:t>
        <a:bodyPr/>
        <a:lstStyle/>
        <a:p>
          <a:pPr rtl="0"/>
          <a:r>
            <a:rPr lang="en-US" dirty="0" err="1" smtClean="0"/>
            <a:t>Visuele</a:t>
          </a:r>
          <a:r>
            <a:rPr lang="en-US" dirty="0" smtClean="0"/>
            <a:t> mapping van </a:t>
          </a:r>
          <a:r>
            <a:rPr lang="en-US" dirty="0" err="1" smtClean="0"/>
            <a:t>beide</a:t>
          </a:r>
          <a:r>
            <a:rPr lang="en-US" dirty="0" smtClean="0"/>
            <a:t> </a:t>
          </a:r>
          <a:r>
            <a:rPr lang="en-US" dirty="0" err="1" smtClean="0"/>
            <a:t>voor</a:t>
          </a:r>
          <a:r>
            <a:rPr lang="en-US" dirty="0" smtClean="0"/>
            <a:t> </a:t>
          </a:r>
          <a:r>
            <a:rPr lang="en-US" dirty="0" err="1" smtClean="0"/>
            <a:t>handig</a:t>
          </a:r>
          <a:r>
            <a:rPr lang="en-US" dirty="0" smtClean="0"/>
            <a:t> </a:t>
          </a:r>
          <a:r>
            <a:rPr lang="en-US" b="1" dirty="0" err="1" smtClean="0"/>
            <a:t>overzicht</a:t>
          </a:r>
          <a:endParaRPr lang="en-US" b="1" dirty="0"/>
        </a:p>
      </dgm:t>
    </dgm:pt>
    <dgm:pt modelId="{2A870574-887A-46A4-9DF0-B561279BB9B1}" type="parTrans" cxnId="{6E6F2829-BB91-4C44-B82F-B0EEF1377D03}">
      <dgm:prSet/>
      <dgm:spPr/>
      <dgm:t>
        <a:bodyPr/>
        <a:lstStyle/>
        <a:p>
          <a:endParaRPr lang="en-GB"/>
        </a:p>
      </dgm:t>
    </dgm:pt>
    <dgm:pt modelId="{5413D7FB-B30A-46B5-B52D-F8AADE4BA1F4}" type="sibTrans" cxnId="{6E6F2829-BB91-4C44-B82F-B0EEF1377D03}">
      <dgm:prSet/>
      <dgm:spPr/>
      <dgm:t>
        <a:bodyPr/>
        <a:lstStyle/>
        <a:p>
          <a:endParaRPr lang="en-GB"/>
        </a:p>
      </dgm:t>
    </dgm:pt>
    <dgm:pt modelId="{CE907552-D52B-4122-9F13-830EF754BF50}">
      <dgm:prSet/>
      <dgm:spPr/>
      <dgm:t>
        <a:bodyPr/>
        <a:lstStyle/>
        <a:p>
          <a:pPr rtl="0"/>
          <a:r>
            <a:rPr lang="en-US" b="1" dirty="0" smtClean="0"/>
            <a:t>Gratis &amp; </a:t>
          </a:r>
          <a:r>
            <a:rPr lang="en-US" b="1" dirty="0" err="1" smtClean="0"/>
            <a:t>publiek</a:t>
          </a:r>
          <a:r>
            <a:rPr lang="en-US" b="1" dirty="0" smtClean="0"/>
            <a:t> </a:t>
          </a:r>
          <a:r>
            <a:rPr lang="en-US" b="1" dirty="0" err="1" smtClean="0"/>
            <a:t>beschikbaar</a:t>
          </a:r>
          <a:endParaRPr lang="en-US" b="1" dirty="0"/>
        </a:p>
      </dgm:t>
    </dgm:pt>
    <dgm:pt modelId="{9CAB1F57-BAFA-4183-919A-540453E2497C}" type="parTrans" cxnId="{6395BFA5-2F8F-4F88-B269-D5FB1B2A3F9C}">
      <dgm:prSet/>
      <dgm:spPr/>
      <dgm:t>
        <a:bodyPr/>
        <a:lstStyle/>
        <a:p>
          <a:endParaRPr lang="en-GB"/>
        </a:p>
      </dgm:t>
    </dgm:pt>
    <dgm:pt modelId="{B43F52E1-973E-4D58-80ED-66FD5F9751BF}" type="sibTrans" cxnId="{6395BFA5-2F8F-4F88-B269-D5FB1B2A3F9C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B8FB860-C798-402C-844F-53C3A9DCC9D5}" type="presOf" srcId="{BDCFB8CA-0339-48AA-A984-A490D5E648F9}" destId="{C07D37A6-CB37-4202-957D-F7DC1E6B4179}" srcOrd="0" destOrd="2" presId="urn:microsoft.com/office/officeart/2005/8/layout/hList1"/>
    <dgm:cxn modelId="{296D8A80-3E0C-45C5-9E8E-6443A499EF0A}" srcId="{E0675BF5-6A30-463F-BCCC-7325BA213CB0}" destId="{AC8FA829-C256-4485-B4EA-6A0B3DBC09DD}" srcOrd="1" destOrd="0" parTransId="{B517BD8E-411B-4860-8C0D-ACF41CD6C8BB}" sibTransId="{8F7331EA-4770-41F9-B828-16B9CB3CEF25}"/>
    <dgm:cxn modelId="{9B7D50B1-5A61-4820-8353-2E2F2358BE3A}" type="presOf" srcId="{CE907552-D52B-4122-9F13-830EF754BF50}" destId="{C07D37A6-CB37-4202-957D-F7DC1E6B4179}" srcOrd="0" destOrd="3" presId="urn:microsoft.com/office/officeart/2005/8/layout/hList1"/>
    <dgm:cxn modelId="{D48470C5-3A35-4F32-886F-DF1847996C77}" type="presOf" srcId="{AC8FA829-C256-4485-B4EA-6A0B3DBC09DD}" destId="{C07D37A6-CB37-4202-957D-F7DC1E6B4179}" srcOrd="0" destOrd="1" presId="urn:microsoft.com/office/officeart/2005/8/layout/hList1"/>
    <dgm:cxn modelId="{BF6FE25A-50B8-4719-803A-8AFF09A2BDFB}" type="presOf" srcId="{ADEC2C73-3E26-4EE0-ABF8-609EE10494D8}" destId="{E9700F79-E3C7-4DDC-921A-EAB47CBD965F}" srcOrd="0" destOrd="0" presId="urn:microsoft.com/office/officeart/2005/8/layout/hList1"/>
    <dgm:cxn modelId="{81DF9599-43EC-4564-BB3B-F1ECC7C0C86A}" type="presOf" srcId="{9EC295CC-6447-4F8A-ACF1-9777618B0F2D}" destId="{C07D37A6-CB37-4202-957D-F7DC1E6B4179}" srcOrd="0" destOrd="0" presId="urn:microsoft.com/office/officeart/2005/8/layout/hList1"/>
    <dgm:cxn modelId="{6395BFA5-2F8F-4F88-B269-D5FB1B2A3F9C}" srcId="{E0675BF5-6A30-463F-BCCC-7325BA213CB0}" destId="{CE907552-D52B-4122-9F13-830EF754BF50}" srcOrd="3" destOrd="0" parTransId="{9CAB1F57-BAFA-4183-919A-540453E2497C}" sibTransId="{B43F52E1-973E-4D58-80ED-66FD5F9751BF}"/>
    <dgm:cxn modelId="{D206318C-5576-431E-B13C-E0E9E3F1A9AF}" type="presOf" srcId="{E0675BF5-6A30-463F-BCCC-7325BA213CB0}" destId="{C17315EE-2492-4F67-BC27-8FA2B2624ACB}" srcOrd="0" destOrd="0" presId="urn:microsoft.com/office/officeart/2005/8/layout/hList1"/>
    <dgm:cxn modelId="{F0397F4B-4F30-4A5C-B81E-4365A7DD7676}" type="presOf" srcId="{329DC0F9-F46B-4B7B-863F-591BFD4BCFAD}" destId="{E9700F79-E3C7-4DDC-921A-EAB47CBD965F}" srcOrd="0" destOrd="2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33D22566-2030-4A5F-8A9E-18B22DA844A7}" type="presOf" srcId="{FDE76771-2243-4247-A5B8-BDDEFFE14A7B}" destId="{E9700F79-E3C7-4DDC-921A-EAB47CBD965F}" srcOrd="0" destOrd="1" presId="urn:microsoft.com/office/officeart/2005/8/layout/hList1"/>
    <dgm:cxn modelId="{328BCB9B-41DD-435B-B461-C572FD851939}" srcId="{E0675BF5-6A30-463F-BCCC-7325BA213CB0}" destId="{BDCFB8CA-0339-48AA-A984-A490D5E648F9}" srcOrd="2" destOrd="0" parTransId="{52879EA5-6448-4D13-BD4C-183FD49E3909}" sibTransId="{BE793659-0C59-4B17-AB97-7A641EE2049A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519503E1-8C8B-4521-93BA-53ECDBD1B822}" type="presOf" srcId="{9634512C-E61C-47E9-8316-17039CBEE0C6}" destId="{41006EA0-1C35-4ADD-BA65-5F5F80C2EF6E}" srcOrd="0" destOrd="0" presId="urn:microsoft.com/office/officeart/2005/8/layout/hList1"/>
    <dgm:cxn modelId="{47588B66-4AAB-4315-8A2B-9139E736B136}" type="presOf" srcId="{AB8A3637-3684-44E5-9A10-5F4B5C36144B}" destId="{2B73E981-B842-4BEA-A2C0-509F6D978567}" srcOrd="0" destOrd="0" presId="urn:microsoft.com/office/officeart/2005/8/layout/hList1"/>
    <dgm:cxn modelId="{3F5C62F2-83A2-4D8D-AD95-09876BABAC3A}" srcId="{9634512C-E61C-47E9-8316-17039CBEE0C6}" destId="{FDE76771-2243-4247-A5B8-BDDEFFE14A7B}" srcOrd="1" destOrd="0" parTransId="{B757BC6D-DB3C-454C-B4B5-A61F3AADB1F5}" sibTransId="{1ADA3103-7B5F-40DB-9311-41A0343A67E9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6E6F2829-BB91-4C44-B82F-B0EEF1377D03}" srcId="{9634512C-E61C-47E9-8316-17039CBEE0C6}" destId="{329DC0F9-F46B-4B7B-863F-591BFD4BCFAD}" srcOrd="2" destOrd="0" parTransId="{2A870574-887A-46A4-9DF0-B561279BB9B1}" sibTransId="{5413D7FB-B30A-46B5-B52D-F8AADE4BA1F4}"/>
    <dgm:cxn modelId="{A4550059-5121-4B3F-823D-A1B775664A8E}" type="presParOf" srcId="{2B73E981-B842-4BEA-A2C0-509F6D978567}" destId="{13D971C7-C27A-48B1-8591-FF8061B8D539}" srcOrd="0" destOrd="0" presId="urn:microsoft.com/office/officeart/2005/8/layout/hList1"/>
    <dgm:cxn modelId="{FEA9C971-5FD5-48E6-8425-95C2DF668C92}" type="presParOf" srcId="{13D971C7-C27A-48B1-8591-FF8061B8D539}" destId="{C17315EE-2492-4F67-BC27-8FA2B2624ACB}" srcOrd="0" destOrd="0" presId="urn:microsoft.com/office/officeart/2005/8/layout/hList1"/>
    <dgm:cxn modelId="{6A6151C6-662E-4D3D-BBE3-9C4CE684DDDE}" type="presParOf" srcId="{13D971C7-C27A-48B1-8591-FF8061B8D539}" destId="{C07D37A6-CB37-4202-957D-F7DC1E6B4179}" srcOrd="1" destOrd="0" presId="urn:microsoft.com/office/officeart/2005/8/layout/hList1"/>
    <dgm:cxn modelId="{D703522B-E664-4EF8-A0DF-ADBB1433FFDA}" type="presParOf" srcId="{2B73E981-B842-4BEA-A2C0-509F6D978567}" destId="{272249B5-E59A-4069-8772-CDD68FDB595C}" srcOrd="1" destOrd="0" presId="urn:microsoft.com/office/officeart/2005/8/layout/hList1"/>
    <dgm:cxn modelId="{F64A1494-B64F-43E7-B55A-373D89AC5A2F}" type="presParOf" srcId="{2B73E981-B842-4BEA-A2C0-509F6D978567}" destId="{5F3F2DBF-108F-4FB2-91BE-020C6509EE90}" srcOrd="2" destOrd="0" presId="urn:microsoft.com/office/officeart/2005/8/layout/hList1"/>
    <dgm:cxn modelId="{92C54BC8-4CBC-4490-827B-435A29B52D12}" type="presParOf" srcId="{5F3F2DBF-108F-4FB2-91BE-020C6509EE90}" destId="{41006EA0-1C35-4ADD-BA65-5F5F80C2EF6E}" srcOrd="0" destOrd="0" presId="urn:microsoft.com/office/officeart/2005/8/layout/hList1"/>
    <dgm:cxn modelId="{E53F9CB7-530B-4A32-A514-6CB16921CD18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/>
      <dgm:spPr/>
      <dgm:t>
        <a:bodyPr/>
        <a:lstStyle/>
        <a:p>
          <a:r>
            <a:rPr lang="nl-BE" sz="1600" dirty="0" smtClean="0"/>
            <a:t>Regering</a:t>
          </a:r>
          <a:endParaRPr lang="en-US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/>
      <dgm:spPr/>
      <dgm:t>
        <a:bodyPr/>
        <a:lstStyle/>
        <a:p>
          <a:r>
            <a:rPr lang="nl-BE" sz="1600" dirty="0" smtClean="0"/>
            <a:t>G-Cloud </a:t>
          </a:r>
          <a:r>
            <a:rPr lang="nl-BE" sz="1600" dirty="0" err="1" smtClean="0"/>
            <a:t>Operational</a:t>
          </a:r>
          <a:r>
            <a:rPr lang="nl-BE" sz="1600" dirty="0" smtClean="0"/>
            <a:t> &amp; Program Board</a:t>
          </a:r>
          <a:endParaRPr lang="en-US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  <a:endParaRPr lang="fr-BE" sz="1600" dirty="0" smtClean="0"/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/>
      <dgm:spPr/>
      <dgm:t>
        <a:bodyPr/>
        <a:lstStyle/>
        <a:p>
          <a:r>
            <a:rPr lang="nl-BE" sz="1600" dirty="0" err="1" smtClean="0"/>
            <a:t>FODs</a:t>
          </a:r>
          <a:r>
            <a:rPr lang="nl-BE" sz="1600" dirty="0" smtClean="0"/>
            <a:t>/</a:t>
          </a:r>
          <a:r>
            <a:rPr lang="nl-BE" sz="1600" dirty="0" err="1" smtClean="0"/>
            <a:t>PODs</a:t>
          </a:r>
          <a:r>
            <a:rPr lang="nl-BE" sz="1600" dirty="0" smtClean="0"/>
            <a:t> </a:t>
          </a:r>
          <a:br>
            <a:rPr lang="nl-BE" sz="1600" dirty="0" smtClean="0"/>
          </a:br>
          <a:r>
            <a:rPr lang="nl-BE" sz="1600" dirty="0" smtClean="0"/>
            <a:t>(horizontale FOD, FOD FIN, </a:t>
          </a:r>
          <a:r>
            <a:rPr lang="nl-BE" sz="1600" dirty="0" err="1" smtClean="0"/>
            <a:t>Belnet</a:t>
          </a:r>
          <a:r>
            <a:rPr lang="nl-BE" sz="1600" dirty="0" smtClean="0"/>
            <a:t>, …)</a:t>
          </a:r>
          <a:endParaRPr lang="fr-BE" sz="160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/>
      <dgm:spPr/>
      <dgm:t>
        <a:bodyPr/>
        <a:lstStyle/>
        <a:p>
          <a:r>
            <a:rPr lang="nl-BE" sz="1600" smtClean="0"/>
            <a:t>OISZ/ION (KSZ, …)</a:t>
          </a:r>
          <a:endParaRPr lang="fr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/>
      <dgm:spPr/>
      <dgm:t>
        <a:bodyPr/>
        <a:lstStyle/>
        <a:p>
          <a:r>
            <a:rPr lang="en-US" sz="1600" dirty="0" err="1" smtClean="0"/>
            <a:t>Vereniging</a:t>
          </a:r>
          <a:r>
            <a:rPr lang="en-US" sz="1600" dirty="0" smtClean="0"/>
            <a:t> van FODs/PODs/ OISZ/ION</a:t>
          </a:r>
          <a:endParaRPr lang="en-US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/>
      <dgm:spPr/>
      <dgm:t>
        <a:bodyPr/>
        <a:lstStyle/>
        <a:p>
          <a:r>
            <a:rPr lang="nl-BE" sz="1600" dirty="0" smtClean="0"/>
            <a:t>Privé-ICT-firma’s </a:t>
          </a:r>
          <a:r>
            <a:rPr lang="nl-BE" sz="1600" dirty="0" err="1" smtClean="0"/>
            <a:t>olv</a:t>
          </a:r>
          <a:r>
            <a:rPr lang="nl-BE" sz="1600" dirty="0" smtClean="0"/>
            <a:t> FOD/OISZ/…</a:t>
          </a:r>
          <a:endParaRPr lang="en-US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53324329-6278-4B05-9002-09EC7D233477}" type="presOf" srcId="{96D8B4D9-92FF-4D1C-8111-B74FCEAD93D0}" destId="{EFBDBDBB-F016-42CB-9185-D17AE18730A2}" srcOrd="0" destOrd="0" presId="urn:microsoft.com/office/officeart/2005/8/layout/hierarchy6"/>
    <dgm:cxn modelId="{3F51BB05-CD1D-491B-9487-70D827370110}" type="presOf" srcId="{5F2AE96D-6AA0-4924-A53B-2425DDED6264}" destId="{DA09A7DB-7503-4C8C-93E2-88A6921B7EEA}" srcOrd="0" destOrd="0" presId="urn:microsoft.com/office/officeart/2005/8/layout/hierarchy6"/>
    <dgm:cxn modelId="{3AEB43EE-7FAC-460F-8294-52447EFF25FF}" type="presOf" srcId="{10BCECCC-3286-41B1-BE04-C771606F7820}" destId="{0C15A292-2059-4B9C-9C47-E66478AFF3EC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054C5839-3C85-4B12-A733-781182D35782}" type="presOf" srcId="{8EAB2EAF-293E-4BF8-B15C-04C4020C711D}" destId="{10FA042D-5615-4BF9-958C-81FFB5A6DD35}" srcOrd="0" destOrd="0" presId="urn:microsoft.com/office/officeart/2005/8/layout/hierarchy6"/>
    <dgm:cxn modelId="{ED1E51B4-2AD3-4205-9FD4-FA24F75DF032}" type="presOf" srcId="{E3046455-3174-4E7D-81DB-C305D1125A45}" destId="{040AE0B6-74FA-4EA9-BB98-39A17B3C414B}" srcOrd="0" destOrd="0" presId="urn:microsoft.com/office/officeart/2005/8/layout/hierarchy6"/>
    <dgm:cxn modelId="{6B4C2A67-D3A7-481A-916C-AD605FE1EB31}" type="presOf" srcId="{B7D6A699-EE8D-44A7-B75B-34C841BCA3B8}" destId="{16DB20CB-D959-404A-86D4-DBD9F03D41C8}" srcOrd="0" destOrd="0" presId="urn:microsoft.com/office/officeart/2005/8/layout/hierarchy6"/>
    <dgm:cxn modelId="{2F48129D-D584-4B1D-B854-4A3F0297872E}" type="presOf" srcId="{A317CABF-C4D3-4E46-8CB2-F1BF8C0DDA94}" destId="{604BF32C-DEF7-4466-8382-C91F28728D50}" srcOrd="0" destOrd="0" presId="urn:microsoft.com/office/officeart/2005/8/layout/hierarchy6"/>
    <dgm:cxn modelId="{8FF98387-293B-4C48-B350-94B092E09F51}" type="presOf" srcId="{8931F1E0-7628-4BEB-84A4-BC1CEF98712D}" destId="{2ABDDC3B-0E3F-4094-B2A0-81DDA2235859}" srcOrd="0" destOrd="0" presId="urn:microsoft.com/office/officeart/2005/8/layout/hierarchy6"/>
    <dgm:cxn modelId="{5D740CF7-E99D-4A9C-976D-8ACD5B5A0E61}" type="presOf" srcId="{D5877657-DD1C-4DF1-9C8B-74C149441555}" destId="{ED81BA74-ED83-4275-917A-DA21C4B264F1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1937A970-9B20-425C-AFA8-D47C15504D52}" type="presOf" srcId="{36C890F9-09F1-4E78-8C45-63FE13A49FCE}" destId="{E753885E-5E29-4AA1-97C6-E523B79A20E0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90B128F9-050C-48FD-B445-D7196961E347}" type="presOf" srcId="{F7CFAA3F-3ECE-4546-92EE-B235278F1C15}" destId="{CB131D3F-5060-48D1-BCD5-E503DCC482AE}" srcOrd="0" destOrd="0" presId="urn:microsoft.com/office/officeart/2005/8/layout/hierarchy6"/>
    <dgm:cxn modelId="{3DD4B44A-6091-4703-9C54-64DC185C5C38}" type="presOf" srcId="{38B411DE-4B5E-4B7B-8930-D6C1F48E34F0}" destId="{1719D184-4BDA-4438-BCFC-3C8F0189EFDE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35C0F54F-C4FA-4721-85A1-32DD0BB7F1A5}" type="presOf" srcId="{F430EE30-5580-4F71-8518-C178E57E206D}" destId="{69F70529-B724-4F85-8AAE-BA0FB5B39E22}" srcOrd="0" destOrd="0" presId="urn:microsoft.com/office/officeart/2005/8/layout/hierarchy6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9C48D6CB-2A4C-46FD-A804-276A95DA2282}" type="presOf" srcId="{AF21F6B1-F4B5-49AB-AA90-887358530BF3}" destId="{FC62007E-0289-41CD-808B-B2867874EBE1}" srcOrd="0" destOrd="0" presId="urn:microsoft.com/office/officeart/2005/8/layout/hierarchy6"/>
    <dgm:cxn modelId="{6DD9F9BC-3D96-4B66-9714-91A5E3A66864}" type="presParOf" srcId="{604BF32C-DEF7-4466-8382-C91F28728D50}" destId="{289A5DB4-DE7B-434B-BADD-FD6629BAE3DF}" srcOrd="0" destOrd="0" presId="urn:microsoft.com/office/officeart/2005/8/layout/hierarchy6"/>
    <dgm:cxn modelId="{3461A28B-426D-46B5-B778-0F6BF1E8B041}" type="presParOf" srcId="{289A5DB4-DE7B-434B-BADD-FD6629BAE3DF}" destId="{AACED06D-AD31-47F4-8948-873838845214}" srcOrd="0" destOrd="0" presId="urn:microsoft.com/office/officeart/2005/8/layout/hierarchy6"/>
    <dgm:cxn modelId="{F0E56CFC-F6DE-4956-80C7-33E60BF7744B}" type="presParOf" srcId="{AACED06D-AD31-47F4-8948-873838845214}" destId="{A84C74B8-D5F8-4C63-B6AE-C740EC012BCD}" srcOrd="0" destOrd="0" presId="urn:microsoft.com/office/officeart/2005/8/layout/hierarchy6"/>
    <dgm:cxn modelId="{91B50231-F0EA-46AB-B91F-0ED5EC14022E}" type="presParOf" srcId="{A84C74B8-D5F8-4C63-B6AE-C740EC012BCD}" destId="{EFBDBDBB-F016-42CB-9185-D17AE18730A2}" srcOrd="0" destOrd="0" presId="urn:microsoft.com/office/officeart/2005/8/layout/hierarchy6"/>
    <dgm:cxn modelId="{ADF36438-FBC0-4F09-8D63-59AE68CC9FBB}" type="presParOf" srcId="{A84C74B8-D5F8-4C63-B6AE-C740EC012BCD}" destId="{87C704E9-22F4-4374-96C3-69F5CAD1DB1C}" srcOrd="1" destOrd="0" presId="urn:microsoft.com/office/officeart/2005/8/layout/hierarchy6"/>
    <dgm:cxn modelId="{F4E8471D-CE10-424A-940F-FF83F15DBAEB}" type="presParOf" srcId="{87C704E9-22F4-4374-96C3-69F5CAD1DB1C}" destId="{E753885E-5E29-4AA1-97C6-E523B79A20E0}" srcOrd="0" destOrd="0" presId="urn:microsoft.com/office/officeart/2005/8/layout/hierarchy6"/>
    <dgm:cxn modelId="{CCD1FC08-03E1-4BFB-B51E-810A5F0E3F42}" type="presParOf" srcId="{87C704E9-22F4-4374-96C3-69F5CAD1DB1C}" destId="{F199B688-71AA-46D0-8335-ADF92C47C0DE}" srcOrd="1" destOrd="0" presId="urn:microsoft.com/office/officeart/2005/8/layout/hierarchy6"/>
    <dgm:cxn modelId="{DBC362F5-0698-4AC1-A8D2-8C8DF8E16143}" type="presParOf" srcId="{F199B688-71AA-46D0-8335-ADF92C47C0DE}" destId="{FC62007E-0289-41CD-808B-B2867874EBE1}" srcOrd="0" destOrd="0" presId="urn:microsoft.com/office/officeart/2005/8/layout/hierarchy6"/>
    <dgm:cxn modelId="{C9115A83-3340-47A2-87AA-638BF6200C49}" type="presParOf" srcId="{F199B688-71AA-46D0-8335-ADF92C47C0DE}" destId="{17BB4D9A-058A-49FF-9C88-03AE3DFD27D8}" srcOrd="1" destOrd="0" presId="urn:microsoft.com/office/officeart/2005/8/layout/hierarchy6"/>
    <dgm:cxn modelId="{F3D05CC5-F854-4D28-BBAA-D755DA05C958}" type="presParOf" srcId="{17BB4D9A-058A-49FF-9C88-03AE3DFD27D8}" destId="{2ABDDC3B-0E3F-4094-B2A0-81DDA2235859}" srcOrd="0" destOrd="0" presId="urn:microsoft.com/office/officeart/2005/8/layout/hierarchy6"/>
    <dgm:cxn modelId="{2D9ACF05-98F5-41D9-BB54-F83BD8431655}" type="presParOf" srcId="{17BB4D9A-058A-49FF-9C88-03AE3DFD27D8}" destId="{46DB721C-FC66-4A6D-B0C7-4838A570E708}" srcOrd="1" destOrd="0" presId="urn:microsoft.com/office/officeart/2005/8/layout/hierarchy6"/>
    <dgm:cxn modelId="{3950C0D1-2238-44AE-9B59-29A63EF929C4}" type="presParOf" srcId="{46DB721C-FC66-4A6D-B0C7-4838A570E708}" destId="{1719D184-4BDA-4438-BCFC-3C8F0189EFDE}" srcOrd="0" destOrd="0" presId="urn:microsoft.com/office/officeart/2005/8/layout/hierarchy6"/>
    <dgm:cxn modelId="{BE9C1B25-1204-4BB8-A4C7-94D24F99ABD0}" type="presParOf" srcId="{46DB721C-FC66-4A6D-B0C7-4838A570E708}" destId="{87D81BB3-A358-4DD2-BFA3-25700280D231}" srcOrd="1" destOrd="0" presId="urn:microsoft.com/office/officeart/2005/8/layout/hierarchy6"/>
    <dgm:cxn modelId="{C73E45EB-BA70-4A34-8FC5-6C2A71EC8F8C}" type="presParOf" srcId="{87D81BB3-A358-4DD2-BFA3-25700280D231}" destId="{10FA042D-5615-4BF9-958C-81FFB5A6DD35}" srcOrd="0" destOrd="0" presId="urn:microsoft.com/office/officeart/2005/8/layout/hierarchy6"/>
    <dgm:cxn modelId="{FA787184-AE08-4571-9D94-FB121BF0C5F9}" type="presParOf" srcId="{87D81BB3-A358-4DD2-BFA3-25700280D231}" destId="{68128852-1A94-46BF-986E-52DDA8CBD552}" srcOrd="1" destOrd="0" presId="urn:microsoft.com/office/officeart/2005/8/layout/hierarchy6"/>
    <dgm:cxn modelId="{AFAEEFFA-A47B-466C-AC8E-9046A6603BA1}" type="presParOf" srcId="{68128852-1A94-46BF-986E-52DDA8CBD552}" destId="{69F70529-B724-4F85-8AAE-BA0FB5B39E22}" srcOrd="0" destOrd="0" presId="urn:microsoft.com/office/officeart/2005/8/layout/hierarchy6"/>
    <dgm:cxn modelId="{B4435926-7542-40D8-828D-596B23B35A90}" type="presParOf" srcId="{68128852-1A94-46BF-986E-52DDA8CBD552}" destId="{A5AB88D3-5F22-4E42-8A3C-08F45849A1CF}" srcOrd="1" destOrd="0" presId="urn:microsoft.com/office/officeart/2005/8/layout/hierarchy6"/>
    <dgm:cxn modelId="{58396FC4-8553-486E-932F-1C47ED7074A0}" type="presParOf" srcId="{87D81BB3-A358-4DD2-BFA3-25700280D231}" destId="{16DB20CB-D959-404A-86D4-DBD9F03D41C8}" srcOrd="2" destOrd="0" presId="urn:microsoft.com/office/officeart/2005/8/layout/hierarchy6"/>
    <dgm:cxn modelId="{4CD39B13-3AE0-4F4D-8EFF-3250CDFD39F0}" type="presParOf" srcId="{87D81BB3-A358-4DD2-BFA3-25700280D231}" destId="{5479D8CD-E0C4-4DF4-965C-69F44E106FAB}" srcOrd="3" destOrd="0" presId="urn:microsoft.com/office/officeart/2005/8/layout/hierarchy6"/>
    <dgm:cxn modelId="{854D32DF-B57A-4DB5-905B-C1E334CFB7EB}" type="presParOf" srcId="{5479D8CD-E0C4-4DF4-965C-69F44E106FAB}" destId="{0C15A292-2059-4B9C-9C47-E66478AFF3EC}" srcOrd="0" destOrd="0" presId="urn:microsoft.com/office/officeart/2005/8/layout/hierarchy6"/>
    <dgm:cxn modelId="{AF9E068D-0296-454F-948B-5F4825B80A0D}" type="presParOf" srcId="{5479D8CD-E0C4-4DF4-965C-69F44E106FAB}" destId="{831469DF-BC44-4131-848A-A8B29B0AA5C7}" srcOrd="1" destOrd="0" presId="urn:microsoft.com/office/officeart/2005/8/layout/hierarchy6"/>
    <dgm:cxn modelId="{50C075FD-A7B3-47D3-9376-608B8AF22D0F}" type="presParOf" srcId="{87D81BB3-A358-4DD2-BFA3-25700280D231}" destId="{040AE0B6-74FA-4EA9-BB98-39A17B3C414B}" srcOrd="4" destOrd="0" presId="urn:microsoft.com/office/officeart/2005/8/layout/hierarchy6"/>
    <dgm:cxn modelId="{16E8582E-E0D9-447B-BCCD-5802A331E63F}" type="presParOf" srcId="{87D81BB3-A358-4DD2-BFA3-25700280D231}" destId="{19A1C920-E555-45AD-AC9F-346DBA47834F}" srcOrd="5" destOrd="0" presId="urn:microsoft.com/office/officeart/2005/8/layout/hierarchy6"/>
    <dgm:cxn modelId="{5C5A0CAA-158A-4BDE-91E2-AF424DB613D6}" type="presParOf" srcId="{19A1C920-E555-45AD-AC9F-346DBA47834F}" destId="{DA09A7DB-7503-4C8C-93E2-88A6921B7EEA}" srcOrd="0" destOrd="0" presId="urn:microsoft.com/office/officeart/2005/8/layout/hierarchy6"/>
    <dgm:cxn modelId="{ADFFC737-5A3A-41CE-82D4-924C0E2DD048}" type="presParOf" srcId="{19A1C920-E555-45AD-AC9F-346DBA47834F}" destId="{9D9C7E91-4374-4874-9F63-A9226241D523}" srcOrd="1" destOrd="0" presId="urn:microsoft.com/office/officeart/2005/8/layout/hierarchy6"/>
    <dgm:cxn modelId="{0F21C27F-043E-4206-BF4A-82BD7AEB1617}" type="presParOf" srcId="{87D81BB3-A358-4DD2-BFA3-25700280D231}" destId="{CB131D3F-5060-48D1-BCD5-E503DCC482AE}" srcOrd="6" destOrd="0" presId="urn:microsoft.com/office/officeart/2005/8/layout/hierarchy6"/>
    <dgm:cxn modelId="{7916E391-10A2-4BA2-BD54-D0F3FAE9E63B}" type="presParOf" srcId="{87D81BB3-A358-4DD2-BFA3-25700280D231}" destId="{7137467F-8AC4-4131-97C6-D48AA837876B}" srcOrd="7" destOrd="0" presId="urn:microsoft.com/office/officeart/2005/8/layout/hierarchy6"/>
    <dgm:cxn modelId="{94F17B7E-8CB2-4B9B-BD7F-F9CDBB942E32}" type="presParOf" srcId="{7137467F-8AC4-4131-97C6-D48AA837876B}" destId="{ED81BA74-ED83-4275-917A-DA21C4B264F1}" srcOrd="0" destOrd="0" presId="urn:microsoft.com/office/officeart/2005/8/layout/hierarchy6"/>
    <dgm:cxn modelId="{480208FA-08B4-4402-AF5A-49CDD87BB1DC}" type="presParOf" srcId="{7137467F-8AC4-4131-97C6-D48AA837876B}" destId="{64C9E638-BE39-4BE4-AE91-D70D6DD27F39}" srcOrd="1" destOrd="0" presId="urn:microsoft.com/office/officeart/2005/8/layout/hierarchy6"/>
    <dgm:cxn modelId="{2D56DF1B-C1AC-491F-9E60-CE9F85EAF7D3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384030" y="18541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err="1" smtClean="0"/>
            <a:t>Uitdagingen</a:t>
          </a:r>
          <a:endParaRPr lang="en-US" sz="3600" kern="1200" dirty="0"/>
        </a:p>
      </dsp:txBody>
      <dsp:txXfrm>
        <a:off x="4384030" y="185413"/>
        <a:ext cx="3845569" cy="979200"/>
      </dsp:txXfrm>
    </dsp:sp>
    <dsp:sp modelId="{C07D37A6-CB37-4202-957D-F7DC1E6B4179}">
      <dsp:nvSpPr>
        <dsp:cNvPr id="0" name=""/>
        <dsp:cNvSpPr/>
      </dsp:nvSpPr>
      <dsp:spPr>
        <a:xfrm>
          <a:off x="4384030" y="1185220"/>
          <a:ext cx="3845569" cy="37536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Veiligheid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Privacy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Continuïteit</a:t>
          </a:r>
          <a:endParaRPr lang="fr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Kennis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dirty="0" err="1" smtClean="0"/>
            <a:t>Strategische</a:t>
          </a:r>
          <a:r>
            <a:rPr lang="fr-BE" sz="3400" kern="1200" dirty="0" smtClean="0"/>
            <a:t> </a:t>
          </a:r>
          <a:r>
            <a:rPr lang="fr-BE" sz="3400" kern="1200" dirty="0" err="1" smtClean="0"/>
            <a:t>controle</a:t>
          </a:r>
          <a:endParaRPr lang="en-GB" sz="3400" kern="1200" dirty="0"/>
        </a:p>
      </dsp:txBody>
      <dsp:txXfrm>
        <a:off x="4384030" y="1185220"/>
        <a:ext cx="3845569" cy="3753615"/>
      </dsp:txXfrm>
    </dsp:sp>
    <dsp:sp modelId="{41006EA0-1C35-4ADD-BA65-5F5F80C2EF6E}">
      <dsp:nvSpPr>
        <dsp:cNvPr id="0" name=""/>
        <dsp:cNvSpPr/>
      </dsp:nvSpPr>
      <dsp:spPr>
        <a:xfrm>
          <a:off x="0" y="18541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err="1" smtClean="0"/>
            <a:t>Opportuniteiten</a:t>
          </a:r>
          <a:endParaRPr lang="en-US" sz="3600" kern="1200" dirty="0"/>
        </a:p>
      </dsp:txBody>
      <dsp:txXfrm>
        <a:off x="0" y="185413"/>
        <a:ext cx="3845569" cy="979200"/>
      </dsp:txXfrm>
    </dsp:sp>
    <dsp:sp modelId="{E9700F79-E3C7-4DDC-921A-EAB47CBD965F}">
      <dsp:nvSpPr>
        <dsp:cNvPr id="0" name=""/>
        <dsp:cNvSpPr/>
      </dsp:nvSpPr>
      <dsp:spPr>
        <a:xfrm>
          <a:off x="0" y="1156843"/>
          <a:ext cx="3845569" cy="375361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dirty="0" err="1" smtClean="0"/>
            <a:t>Flexibiliteit</a:t>
          </a:r>
          <a:endParaRPr lang="en-US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Kwaliteit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Schaalvoordeel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Self-service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Samenwerking</a:t>
          </a:r>
          <a:endParaRPr lang="fr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dirty="0" err="1" smtClean="0"/>
            <a:t>Kostenbeheersing</a:t>
          </a:r>
          <a:endParaRPr lang="fr-BE" sz="3400" kern="1200" dirty="0" smtClean="0"/>
        </a:p>
      </dsp:txBody>
      <dsp:txXfrm>
        <a:off x="0" y="1156843"/>
        <a:ext cx="3845569" cy="3753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0" y="154085"/>
          <a:ext cx="3845569" cy="8013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b="1" kern="1200" dirty="0" smtClean="0"/>
            <a:t>Hoe ?</a:t>
          </a:r>
          <a:endParaRPr lang="en-US" sz="3600" kern="1200" dirty="0"/>
        </a:p>
      </dsp:txBody>
      <dsp:txXfrm>
        <a:off x="40" y="154085"/>
        <a:ext cx="3845569" cy="801369"/>
      </dsp:txXfrm>
    </dsp:sp>
    <dsp:sp modelId="{C07D37A6-CB37-4202-957D-F7DC1E6B4179}">
      <dsp:nvSpPr>
        <dsp:cNvPr id="0" name=""/>
        <dsp:cNvSpPr/>
      </dsp:nvSpPr>
      <dsp:spPr>
        <a:xfrm>
          <a:off x="40" y="955454"/>
          <a:ext cx="3845569" cy="40022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700" kern="1200" dirty="0" smtClean="0"/>
            <a:t>Zeer gedetailleerde </a:t>
          </a:r>
          <a:r>
            <a:rPr lang="nl-BE" sz="2700" b="1" kern="1200" dirty="0" smtClean="0"/>
            <a:t>vragenlijst</a:t>
          </a:r>
          <a:r>
            <a:rPr lang="nl-BE" sz="2700" kern="1200" dirty="0" smtClean="0"/>
            <a:t> met scores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4 </a:t>
          </a:r>
          <a:r>
            <a:rPr lang="en-US" sz="2700" kern="1200" dirty="0" err="1" smtClean="0"/>
            <a:t>hoofdcriteria</a:t>
          </a:r>
          <a:r>
            <a:rPr lang="en-US" sz="2700" kern="1200" dirty="0" smtClean="0"/>
            <a:t>: IAM, IT-</a:t>
          </a:r>
          <a:r>
            <a:rPr lang="en-US" sz="2700" kern="1200" dirty="0" err="1" smtClean="0"/>
            <a:t>veiligheid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operationele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veiligheid</a:t>
          </a:r>
          <a:r>
            <a:rPr lang="en-US" sz="2700" kern="1200" dirty="0" smtClean="0"/>
            <a:t>, governance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Excel-</a:t>
          </a:r>
          <a:r>
            <a:rPr lang="en-US" sz="2700" kern="1200" dirty="0" err="1" smtClean="0"/>
            <a:t>invulformulieren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Gratis &amp; </a:t>
          </a:r>
          <a:r>
            <a:rPr lang="en-US" sz="2700" b="1" kern="1200" dirty="0" err="1" smtClean="0"/>
            <a:t>publiek</a:t>
          </a:r>
          <a:r>
            <a:rPr lang="en-US" sz="2700" b="1" kern="1200" dirty="0" smtClean="0"/>
            <a:t> </a:t>
          </a:r>
          <a:r>
            <a:rPr lang="en-US" sz="2700" b="1" kern="1200" dirty="0" err="1" smtClean="0"/>
            <a:t>beschikbaar</a:t>
          </a:r>
          <a:endParaRPr lang="en-US" sz="2700" b="1" kern="1200" dirty="0"/>
        </a:p>
      </dsp:txBody>
      <dsp:txXfrm>
        <a:off x="40" y="955454"/>
        <a:ext cx="3845569" cy="4002209"/>
      </dsp:txXfrm>
    </dsp:sp>
    <dsp:sp modelId="{41006EA0-1C35-4ADD-BA65-5F5F80C2EF6E}">
      <dsp:nvSpPr>
        <dsp:cNvPr id="0" name=""/>
        <dsp:cNvSpPr/>
      </dsp:nvSpPr>
      <dsp:spPr>
        <a:xfrm>
          <a:off x="4383989" y="154085"/>
          <a:ext cx="3845569" cy="80136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b="1" kern="1200" dirty="0" smtClean="0"/>
            <a:t>Wat ?</a:t>
          </a:r>
          <a:endParaRPr lang="en-US" sz="3600" kern="1200" dirty="0"/>
        </a:p>
      </dsp:txBody>
      <dsp:txXfrm>
        <a:off x="4383989" y="154085"/>
        <a:ext cx="3845569" cy="801369"/>
      </dsp:txXfrm>
    </dsp:sp>
    <dsp:sp modelId="{E9700F79-E3C7-4DDC-921A-EAB47CBD965F}">
      <dsp:nvSpPr>
        <dsp:cNvPr id="0" name=""/>
        <dsp:cNvSpPr/>
      </dsp:nvSpPr>
      <dsp:spPr>
        <a:xfrm>
          <a:off x="4383989" y="955454"/>
          <a:ext cx="3845569" cy="400220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700" kern="1200" dirty="0" smtClean="0"/>
            <a:t>Evaluatie veiligheid van </a:t>
          </a:r>
          <a:r>
            <a:rPr lang="nl-BE" sz="2700" b="1" kern="1200" dirty="0" smtClean="0"/>
            <a:t>Cloud-provider/dienst</a:t>
          </a: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 </a:t>
          </a:r>
          <a:r>
            <a:rPr lang="en-US" sz="2700" kern="1200" dirty="0" err="1" smtClean="0"/>
            <a:t>functie</a:t>
          </a:r>
          <a:r>
            <a:rPr lang="en-US" sz="2700" kern="1200" dirty="0" smtClean="0"/>
            <a:t> van </a:t>
          </a:r>
          <a:r>
            <a:rPr lang="en-US" sz="2700" b="1" kern="1200" dirty="0" err="1" smtClean="0"/>
            <a:t>aard</a:t>
          </a:r>
          <a:r>
            <a:rPr lang="en-US" sz="2700" b="1" kern="1200" dirty="0" smtClean="0"/>
            <a:t> en </a:t>
          </a:r>
          <a:r>
            <a:rPr lang="en-US" sz="2700" b="1" kern="1200" dirty="0" err="1" smtClean="0"/>
            <a:t>gevoeligheid</a:t>
          </a:r>
          <a:r>
            <a:rPr lang="en-US" sz="2700" kern="1200" dirty="0" smtClean="0"/>
            <a:t> van de </a:t>
          </a:r>
          <a:r>
            <a:rPr lang="en-US" sz="2700" kern="1200" dirty="0" err="1" smtClean="0"/>
            <a:t>verwerkte</a:t>
          </a:r>
          <a:r>
            <a:rPr lang="en-US" sz="2700" kern="1200" dirty="0" smtClean="0"/>
            <a:t> </a:t>
          </a:r>
          <a:r>
            <a:rPr lang="en-US" sz="2700" b="1" kern="1200" dirty="0" err="1" smtClean="0"/>
            <a:t>gegevens</a:t>
          </a: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Visuele</a:t>
          </a:r>
          <a:r>
            <a:rPr lang="en-US" sz="2700" kern="1200" dirty="0" smtClean="0"/>
            <a:t> mapping van </a:t>
          </a:r>
          <a:r>
            <a:rPr lang="en-US" sz="2700" kern="1200" dirty="0" err="1" smtClean="0"/>
            <a:t>beide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voor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handig</a:t>
          </a:r>
          <a:r>
            <a:rPr lang="en-US" sz="2700" kern="1200" dirty="0" smtClean="0"/>
            <a:t> </a:t>
          </a:r>
          <a:r>
            <a:rPr lang="en-US" sz="2700" b="1" kern="1200" dirty="0" err="1" smtClean="0"/>
            <a:t>overzicht</a:t>
          </a:r>
          <a:endParaRPr lang="en-US" sz="2700" b="1" kern="1200" dirty="0"/>
        </a:p>
      </dsp:txBody>
      <dsp:txXfrm>
        <a:off x="4383989" y="955454"/>
        <a:ext cx="3845569" cy="4002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713285" y="0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Regering</a:t>
          </a:r>
          <a:endParaRPr lang="en-US" sz="1600" kern="1200" dirty="0"/>
        </a:p>
      </dsp:txBody>
      <dsp:txXfrm>
        <a:off x="2740417" y="27132"/>
        <a:ext cx="1335244" cy="872074"/>
      </dsp:txXfrm>
    </dsp:sp>
    <dsp:sp modelId="{E753885E-5E29-4AA1-97C6-E523B79A20E0}">
      <dsp:nvSpPr>
        <dsp:cNvPr id="0" name=""/>
        <dsp:cNvSpPr/>
      </dsp:nvSpPr>
      <dsp:spPr>
        <a:xfrm>
          <a:off x="3362320" y="926338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29687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 dirty="0" smtClean="0"/>
            <a:t>G-Cloud Strategic Board</a:t>
          </a:r>
          <a:endParaRPr lang="fr-BE" sz="1600" kern="1200" dirty="0" smtClean="0"/>
        </a:p>
      </dsp:txBody>
      <dsp:txXfrm>
        <a:off x="2740417" y="1324006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223213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593749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G-Cloud </a:t>
          </a:r>
          <a:r>
            <a:rPr lang="nl-BE" sz="1600" kern="1200" dirty="0" err="1" smtClean="0"/>
            <a:t>Operational</a:t>
          </a:r>
          <a:r>
            <a:rPr lang="nl-BE" sz="1600" kern="1200" dirty="0" smtClean="0"/>
            <a:t> &amp; Program Board</a:t>
          </a:r>
          <a:endParaRPr lang="en-US" sz="1600" kern="1200" dirty="0"/>
        </a:p>
      </dsp:txBody>
      <dsp:txXfrm>
        <a:off x="2740417" y="2620881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8498" y="352008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2709541" y="0"/>
              </a:moveTo>
              <a:lnTo>
                <a:pt x="2709541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3744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FODs</a:t>
          </a:r>
          <a:r>
            <a:rPr lang="nl-BE" sz="1600" kern="1200" dirty="0" smtClean="0"/>
            <a:t>/</a:t>
          </a:r>
          <a:r>
            <a:rPr lang="nl-BE" sz="1600" kern="1200" dirty="0" err="1" smtClean="0"/>
            <a:t>PODs</a:t>
          </a:r>
          <a:r>
            <a:rPr lang="nl-BE" sz="1600" kern="1200" dirty="0" smtClean="0"/>
            <a:t> </a:t>
          </a:r>
          <a:br>
            <a:rPr lang="nl-BE" sz="1600" kern="1200" dirty="0" smtClean="0"/>
          </a:br>
          <a:r>
            <a:rPr lang="nl-BE" sz="1600" kern="1200" dirty="0" smtClean="0"/>
            <a:t>(horizontale FOD, FOD FIN, </a:t>
          </a:r>
          <a:r>
            <a:rPr lang="nl-BE" sz="1600" kern="1200" dirty="0" err="1" smtClean="0"/>
            <a:t>Belnet</a:t>
          </a:r>
          <a:r>
            <a:rPr lang="nl-BE" sz="1600" kern="1200" dirty="0" smtClean="0"/>
            <a:t>, …)</a:t>
          </a:r>
          <a:endParaRPr lang="fr-BE" sz="1600" kern="1200" dirty="0"/>
        </a:p>
      </dsp:txBody>
      <dsp:txXfrm>
        <a:off x="30876" y="3917755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504859" y="352008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903180" y="0"/>
              </a:moveTo>
              <a:lnTo>
                <a:pt x="903180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810105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smtClean="0"/>
            <a:t>OISZ/ION (KSZ, …)</a:t>
          </a:r>
          <a:endParaRPr lang="fr-BE" sz="1600" kern="1200" dirty="0"/>
        </a:p>
      </dsp:txBody>
      <dsp:txXfrm>
        <a:off x="1837237" y="3917755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52008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903180" y="185267"/>
              </a:lnTo>
              <a:lnTo>
                <a:pt x="90318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616466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Vereniging</a:t>
          </a:r>
          <a:r>
            <a:rPr lang="en-US" sz="1600" kern="1200" dirty="0" smtClean="0"/>
            <a:t> van FODs/PODs/ OISZ/ION</a:t>
          </a:r>
          <a:endParaRPr lang="en-US" sz="1600" kern="1200" dirty="0"/>
        </a:p>
      </dsp:txBody>
      <dsp:txXfrm>
        <a:off x="3643598" y="3917755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52008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2709541" y="185267"/>
              </a:lnTo>
              <a:lnTo>
                <a:pt x="2709541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422827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Privé-ICT-firma’s </a:t>
          </a:r>
          <a:r>
            <a:rPr lang="nl-BE" sz="1600" kern="1200" dirty="0" err="1" smtClean="0"/>
            <a:t>olv</a:t>
          </a:r>
          <a:r>
            <a:rPr lang="nl-BE" sz="1600" kern="1200" dirty="0" smtClean="0"/>
            <a:t> FOD/OISZ/…</a:t>
          </a:r>
          <a:endParaRPr lang="en-US" sz="1600" kern="1200" dirty="0"/>
        </a:p>
      </dsp:txBody>
      <dsp:txXfrm>
        <a:off x="5449959" y="3917755"/>
        <a:ext cx="1335244" cy="87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D026-D04A-45CD-A2BC-9FD5DDE71028}" type="datetimeFigureOut">
              <a:rPr lang="fr-BE" smtClean="0"/>
              <a:t>21/03/2016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D4DB-1119-416E-9F4E-86A7DAD0AFC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4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21/03/2016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0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21/03/2016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2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4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5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6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9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0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1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3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4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5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6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8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9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0" name="Freeform 16"/>
          <p:cNvSpPr>
            <a:spLocks/>
          </p:cNvSpPr>
          <p:nvPr userDrawn="1"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1" name="Freeform 13"/>
          <p:cNvSpPr>
            <a:spLocks/>
          </p:cNvSpPr>
          <p:nvPr userDrawn="1"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Freeform 15"/>
          <p:cNvSpPr>
            <a:spLocks/>
          </p:cNvSpPr>
          <p:nvPr userDrawn="1"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326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21/03/2016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21/03/2016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82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21/03/2016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6" r:id="rId5"/>
    <p:sldLayoutId id="2147483671" r:id="rId6"/>
    <p:sldLayoutId id="2147483673" r:id="rId7"/>
    <p:sldLayoutId id="2147483675" r:id="rId8"/>
    <p:sldLayoutId id="214748367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1" cy="39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08920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 err="1" smtClean="0"/>
              <a:t>Bouwstenen</a:t>
            </a:r>
            <a:r>
              <a:rPr lang="fr-BE" b="1" dirty="0" smtClean="0"/>
              <a:t> </a:t>
            </a:r>
            <a:r>
              <a:rPr lang="fr-BE" b="1" dirty="0" err="1" smtClean="0"/>
              <a:t>voor</a:t>
            </a:r>
            <a:r>
              <a:rPr lang="fr-BE" b="1" dirty="0" smtClean="0"/>
              <a:t> de G-Cloud</a:t>
            </a:r>
            <a:br>
              <a:rPr lang="fr-BE" b="1" dirty="0" smtClean="0"/>
            </a:br>
            <a:r>
              <a:rPr lang="fr-BE" dirty="0" err="1" smtClean="0"/>
              <a:t>Datacenters</a:t>
            </a:r>
            <a:r>
              <a:rPr lang="fr-BE" dirty="0" smtClean="0"/>
              <a:t> in de </a:t>
            </a:r>
            <a:r>
              <a:rPr lang="fr-BE" dirty="0" err="1" smtClean="0"/>
              <a:t>Belgische</a:t>
            </a:r>
            <a:r>
              <a:rPr lang="fr-BE" dirty="0" smtClean="0"/>
              <a:t> </a:t>
            </a:r>
            <a:r>
              <a:rPr lang="fr-BE" dirty="0" err="1" smtClean="0"/>
              <a:t>overheid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4509120"/>
            <a:ext cx="2952328" cy="1752600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Frank </a:t>
            </a:r>
            <a:r>
              <a:rPr lang="fr-B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Robben</a:t>
            </a:r>
            <a:endParaRPr lang="fr-BE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nl-B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www.frankrobben.be</a:t>
            </a:r>
            <a:endParaRPr lang="fr-BE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Cloud </a:t>
            </a:r>
            <a:r>
              <a:rPr lang="fr-BE" dirty="0" err="1" smtClean="0"/>
              <a:t>computing</a:t>
            </a:r>
            <a:r>
              <a:rPr lang="fr-BE" dirty="0" smtClean="0"/>
              <a:t> in de </a:t>
            </a:r>
            <a:r>
              <a:rPr lang="fr-BE" dirty="0" err="1" smtClean="0"/>
              <a:t>overheid</a:t>
            </a:r>
            <a:r>
              <a:rPr lang="fr-BE" dirty="0" smtClean="0"/>
              <a:t>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165140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1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Y:\VISUALS\istock\2016 Smals.be\iStock_000047877716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16568" cy="3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Cloud </a:t>
            </a:r>
            <a:r>
              <a:rPr lang="fr-BE" dirty="0" err="1"/>
              <a:t>computing</a:t>
            </a:r>
            <a:r>
              <a:rPr lang="fr-BE" dirty="0"/>
              <a:t> in de </a:t>
            </a:r>
            <a:r>
              <a:rPr lang="fr-BE" dirty="0" err="1"/>
              <a:t>overheid</a:t>
            </a:r>
            <a:r>
              <a:rPr lang="fr-BE" dirty="0"/>
              <a:t>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556792"/>
            <a:ext cx="5112568" cy="4464496"/>
          </a:xfrm>
        </p:spPr>
        <p:txBody>
          <a:bodyPr/>
          <a:lstStyle/>
          <a:p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welke</a:t>
            </a:r>
            <a:r>
              <a:rPr lang="fr-BE" dirty="0" smtClean="0"/>
              <a:t> </a:t>
            </a:r>
            <a:r>
              <a:rPr lang="fr-BE" dirty="0" err="1" smtClean="0"/>
              <a:t>toepassingen</a:t>
            </a:r>
            <a:r>
              <a:rPr lang="fr-BE" dirty="0" smtClean="0"/>
              <a:t>?</a:t>
            </a:r>
          </a:p>
          <a:p>
            <a:r>
              <a:rPr lang="fr-BE" dirty="0" smtClean="0"/>
              <a:t>Op </a:t>
            </a:r>
            <a:r>
              <a:rPr lang="fr-BE" dirty="0" err="1" smtClean="0"/>
              <a:t>welke</a:t>
            </a:r>
            <a:r>
              <a:rPr lang="fr-BE" dirty="0" smtClean="0"/>
              <a:t> manier?</a:t>
            </a:r>
          </a:p>
          <a:p>
            <a:r>
              <a:rPr lang="fr-BE" dirty="0" err="1" smtClean="0"/>
              <a:t>Technische</a:t>
            </a:r>
            <a:r>
              <a:rPr lang="fr-BE" dirty="0" smtClean="0"/>
              <a:t> garanties?</a:t>
            </a:r>
          </a:p>
          <a:p>
            <a:r>
              <a:rPr lang="fr-BE" dirty="0" smtClean="0"/>
              <a:t>Exit-</a:t>
            </a:r>
            <a:r>
              <a:rPr lang="fr-BE" dirty="0" err="1" smtClean="0"/>
              <a:t>scenario’s</a:t>
            </a:r>
            <a:r>
              <a:rPr lang="fr-BE" dirty="0" smtClean="0"/>
              <a:t>?</a:t>
            </a:r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 smtClean="0"/>
              <a:t>evaluatiemodel</a:t>
            </a:r>
            <a:endParaRPr lang="fr-BE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8751690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12</a:t>
            </a:fld>
            <a:endParaRPr lang="nl-BE" dirty="0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 smtClean="0"/>
              <a:t>evaluatiemodel</a:t>
            </a:r>
            <a:endParaRPr lang="fr-BE" sz="3600" dirty="0"/>
          </a:p>
        </p:txBody>
      </p:sp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13</a:t>
            </a:fld>
            <a:endParaRPr lang="nl-BE" dirty="0">
              <a:solidFill>
                <a:srgbClr val="364C9D"/>
              </a:solidFill>
            </a:endParaRPr>
          </a:p>
        </p:txBody>
      </p:sp>
      <p:pic>
        <p:nvPicPr>
          <p:cNvPr id="7" name="Picture 2" descr="Resultat-DfB-Compar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84784"/>
            <a:ext cx="43204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malsresearch.be/wp-content/uploads/2014/11/Resultat-govern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24" y="1373325"/>
            <a:ext cx="1586384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6044540" y="3101774"/>
            <a:ext cx="2885756" cy="1078267"/>
            <a:chOff x="5565249" y="10255286"/>
            <a:chExt cx="3665084" cy="1334890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5565249" y="10255286"/>
              <a:ext cx="3665084" cy="1334890"/>
            </a:xfrm>
            <a:prstGeom prst="roundRect">
              <a:avLst>
                <a:gd name="adj" fmla="val 1667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596739" y="10391213"/>
              <a:ext cx="3585566" cy="11046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dirty="0" smtClean="0">
                  <a:solidFill>
                    <a:prstClr val="white"/>
                  </a:solidFill>
                </a:rPr>
                <a:t>Beschikbaar op</a:t>
              </a:r>
              <a:endParaRPr lang="fr-BE" sz="2800" dirty="0" smtClean="0">
                <a:solidFill>
                  <a:prstClr val="white"/>
                </a:solidFill>
              </a:endParaRPr>
            </a:p>
            <a:p>
              <a:pPr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dirty="0" smtClean="0">
                  <a:solidFill>
                    <a:prstClr val="white"/>
                  </a:solidFill>
                </a:rPr>
                <a:t>www.SmalsResearch.be</a:t>
              </a:r>
            </a:p>
            <a:p>
              <a:pPr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 smtClean="0">
                  <a:solidFill>
                    <a:prstClr val="white"/>
                  </a:solidFill>
                </a:rPr>
                <a:t>Rubriek Tools</a:t>
              </a:r>
              <a:endParaRPr lang="en-GB" sz="2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4169" y="1373325"/>
            <a:ext cx="1579586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524" y="4552161"/>
            <a:ext cx="1581662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583" y="4552161"/>
            <a:ext cx="1579038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8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Schaalvoordeel</a:t>
            </a:r>
            <a:r>
              <a:rPr lang="en-US" dirty="0" smtClean="0"/>
              <a:t> creëren: kostenefficiënt en hogere kwaliteit/beschikbaarheid</a:t>
            </a:r>
          </a:p>
          <a:p>
            <a:r>
              <a:rPr lang="en-US" dirty="0" smtClean="0"/>
              <a:t>Respect voor </a:t>
            </a:r>
            <a:r>
              <a:rPr lang="en-US" b="1" dirty="0" smtClean="0"/>
              <a:t>privacy</a:t>
            </a:r>
            <a:r>
              <a:rPr lang="en-US" dirty="0" smtClean="0"/>
              <a:t> en </a:t>
            </a:r>
            <a:r>
              <a:rPr lang="en-US" b="1" dirty="0" smtClean="0"/>
              <a:t>bescherming van gegevens</a:t>
            </a:r>
          </a:p>
          <a:p>
            <a:r>
              <a:rPr lang="en-US" dirty="0" smtClean="0"/>
              <a:t>Meer </a:t>
            </a:r>
            <a:r>
              <a:rPr lang="en-US" b="1" dirty="0" smtClean="0"/>
              <a:t>focus op business &amp; flexibiliteit </a:t>
            </a:r>
            <a:r>
              <a:rPr lang="en-US" dirty="0" smtClean="0"/>
              <a:t>om dit te realiseren</a:t>
            </a:r>
          </a:p>
          <a:p>
            <a:r>
              <a:rPr lang="en-US" b="1" dirty="0" smtClean="0"/>
              <a:t>Groter gewicht</a:t>
            </a:r>
            <a:r>
              <a:rPr lang="en-US" dirty="0" smtClean="0"/>
              <a:t> naar leveranciers toe</a:t>
            </a:r>
          </a:p>
          <a:p>
            <a:r>
              <a:rPr lang="en-US" b="1" dirty="0" smtClean="0"/>
              <a:t>Mutualisatie</a:t>
            </a:r>
            <a:r>
              <a:rPr lang="en-US" dirty="0" smtClean="0"/>
              <a:t> van kennis en resources</a:t>
            </a:r>
          </a:p>
          <a:p>
            <a:r>
              <a:rPr lang="en-US" b="1" dirty="0" smtClean="0"/>
              <a:t>Technologische vernieuwing </a:t>
            </a:r>
            <a:r>
              <a:rPr lang="en-US" dirty="0" smtClean="0"/>
              <a:t>sneller beschikbaar voor iedereen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Succesfactoren G-Cloud?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Kosten</a:t>
            </a:r>
            <a:r>
              <a:rPr lang="nl-BE" dirty="0" smtClean="0"/>
              <a:t>efficiënt</a:t>
            </a:r>
          </a:p>
          <a:p>
            <a:r>
              <a:rPr lang="nl-BE" b="1" dirty="0" smtClean="0"/>
              <a:t>Gepaste beveiliging </a:t>
            </a:r>
            <a:r>
              <a:rPr lang="nl-BE" dirty="0" smtClean="0"/>
              <a:t>(risico ↘) </a:t>
            </a:r>
          </a:p>
          <a:p>
            <a:r>
              <a:rPr lang="nl-BE" b="1" dirty="0" smtClean="0"/>
              <a:t>Optimale samenwerking en vertrouwen</a:t>
            </a:r>
            <a:r>
              <a:rPr lang="nl-BE" dirty="0" smtClean="0"/>
              <a:t> tussen instellingen</a:t>
            </a:r>
          </a:p>
          <a:p>
            <a:r>
              <a:rPr lang="nl-BE" b="1" dirty="0" smtClean="0"/>
              <a:t>Differentiatie</a:t>
            </a:r>
            <a:r>
              <a:rPr lang="nl-BE" dirty="0" smtClean="0"/>
              <a:t> van aanbod: geen “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 fits </a:t>
            </a:r>
            <a:r>
              <a:rPr lang="nl-BE" dirty="0" err="1" smtClean="0"/>
              <a:t>all</a:t>
            </a:r>
            <a:r>
              <a:rPr lang="nl-BE" dirty="0" smtClean="0"/>
              <a:t>” maar ook geen “maatwerk” per klant</a:t>
            </a:r>
          </a:p>
          <a:p>
            <a:r>
              <a:rPr lang="nl-BE" b="1" dirty="0" smtClean="0"/>
              <a:t>Capacity management</a:t>
            </a:r>
          </a:p>
          <a:p>
            <a:r>
              <a:rPr lang="nl-BE" b="1" dirty="0" smtClean="0"/>
              <a:t>Gefaseerde aanpak,</a:t>
            </a:r>
            <a:r>
              <a:rPr lang="nl-BE" dirty="0" smtClean="0"/>
              <a:t> geen “big bang”</a:t>
            </a:r>
          </a:p>
          <a:p>
            <a:r>
              <a:rPr lang="nl-BE" dirty="0" smtClean="0"/>
              <a:t>Degelijke dienstverlening: </a:t>
            </a:r>
            <a:r>
              <a:rPr lang="nl-BE" b="1" dirty="0" smtClean="0"/>
              <a:t>service  / SLA</a:t>
            </a:r>
            <a:endParaRPr lang="fr-B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Colleges (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</a:rPr>
              <a:t>FODs</a:t>
            </a:r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, OISZ, ION)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(ICT-managers van 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</a:rPr>
              <a:t>FODs</a:t>
            </a:r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, OISZ, ION)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err="1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</a:t>
            </a:r>
            <a:r>
              <a:rPr lang="nl-BE" dirty="0"/>
              <a:t>C</a:t>
            </a:r>
            <a:r>
              <a:rPr lang="nl-BE" dirty="0" smtClean="0"/>
              <a:t>loud organisatie</a:t>
            </a:r>
            <a:endParaRPr lang="fr-BE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294672737"/>
              </p:ext>
            </p:extLst>
          </p:nvPr>
        </p:nvGraphicFramePr>
        <p:xfrm>
          <a:off x="1835696" y="1052736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prstClr val="black"/>
                </a:solidFill>
              </a:rPr>
              <a:t>Businesstoepassingen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7504" y="1124744"/>
            <a:ext cx="9001000" cy="5328592"/>
            <a:chOff x="-339315" y="1268760"/>
            <a:chExt cx="9231795" cy="5589240"/>
          </a:xfrm>
        </p:grpSpPr>
        <p:sp>
          <p:nvSpPr>
            <p:cNvPr id="22" name="Rounded Rectangle 21"/>
            <p:cNvSpPr/>
            <p:nvPr/>
          </p:nvSpPr>
          <p:spPr>
            <a:xfrm>
              <a:off x="-339315" y="1268760"/>
              <a:ext cx="9231795" cy="5589240"/>
            </a:xfrm>
            <a:prstGeom prst="roundRect">
              <a:avLst>
                <a:gd name="adj" fmla="val 28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5567084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>
                  <a:solidFill>
                    <a:prstClr val="black"/>
                  </a:solidFill>
                </a:rPr>
                <a:t>Harde </a:t>
              </a:r>
              <a:r>
                <a:rPr lang="fr-BE" sz="2800" b="1" dirty="0" err="1" smtClean="0">
                  <a:solidFill>
                    <a:prstClr val="black"/>
                  </a:solidFill>
                </a:rPr>
                <a:t>infrastructuur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3528" y="4270940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err="1">
                  <a:solidFill>
                    <a:prstClr val="black"/>
                  </a:solidFill>
                </a:rPr>
                <a:t>Zachte</a:t>
              </a:r>
              <a:r>
                <a:rPr lang="fr-BE" sz="2800" b="1" dirty="0">
                  <a:solidFill>
                    <a:prstClr val="black"/>
                  </a:solidFill>
                </a:rPr>
                <a:t> </a:t>
              </a:r>
              <a:r>
                <a:rPr lang="fr-BE" sz="2800" b="1" dirty="0" err="1" smtClean="0">
                  <a:solidFill>
                    <a:prstClr val="black"/>
                  </a:solidFill>
                </a:rPr>
                <a:t>infrastructuur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3528" y="2636912"/>
              <a:ext cx="8496944" cy="158417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err="1" smtClean="0">
                  <a:solidFill>
                    <a:prstClr val="black"/>
                  </a:solidFill>
                </a:rPr>
                <a:t>Toepassingsplatform</a:t>
              </a:r>
              <a:endParaRPr lang="fr-BE" sz="28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528" y="1340768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Horizontale software (Solutions)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3760968" y="6159113"/>
              <a:ext cx="1603120" cy="613453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Datacenter consolidatie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523735" y="6284394"/>
              <a:ext cx="1728192" cy="456974"/>
            </a:xfrm>
            <a:prstGeom prst="snip1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LAN/WAN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523735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Compute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6871959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Network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>
            <a:xfrm>
              <a:off x="6867020" y="6251785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Storage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>
            <a:xfrm>
              <a:off x="899592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Database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2843808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prstClr val="black"/>
                  </a:solidFill>
                </a:rPr>
                <a:t>Middleware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55576" y="3610198"/>
              <a:ext cx="7867387" cy="540060"/>
              <a:chOff x="755576" y="3610198"/>
              <a:chExt cx="7867387" cy="540060"/>
            </a:xfrm>
          </p:grpSpPr>
          <p:sp>
            <p:nvSpPr>
              <p:cNvPr id="37" name="Trapezoid 36"/>
              <p:cNvSpPr/>
              <p:nvPr/>
            </p:nvSpPr>
            <p:spPr>
              <a:xfrm>
                <a:off x="755576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Green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Open Source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rapezoid 37"/>
              <p:cNvSpPr/>
              <p:nvPr/>
            </p:nvSpPr>
            <p:spPr>
              <a:xfrm>
                <a:off x="2346556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Yellow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Microsoft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rapezoid 38"/>
              <p:cNvSpPr/>
              <p:nvPr/>
            </p:nvSpPr>
            <p:spPr>
              <a:xfrm>
                <a:off x="3916698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Blue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IBM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rapezoid 39"/>
              <p:cNvSpPr/>
              <p:nvPr/>
            </p:nvSpPr>
            <p:spPr>
              <a:xfrm>
                <a:off x="5510989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Red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Oracle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rapezoid 40"/>
              <p:cNvSpPr/>
              <p:nvPr/>
            </p:nvSpPr>
            <p:spPr>
              <a:xfrm>
                <a:off x="7079262" y="3610198"/>
                <a:ext cx="1543701" cy="540060"/>
              </a:xfrm>
              <a:prstGeom prst="trapezoid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SAS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Snip Single Corner Rectangle 41"/>
            <p:cNvSpPr/>
            <p:nvPr/>
          </p:nvSpPr>
          <p:spPr>
            <a:xfrm>
              <a:off x="4752020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Communication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3" name="Snip Single Corner Rectangle 42"/>
            <p:cNvSpPr/>
            <p:nvPr/>
          </p:nvSpPr>
          <p:spPr>
            <a:xfrm>
              <a:off x="6678747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BI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265457" y="1412776"/>
              <a:ext cx="8937165" cy="5328594"/>
              <a:chOff x="-265457" y="1412776"/>
              <a:chExt cx="8937165" cy="5328594"/>
            </a:xfrm>
          </p:grpSpPr>
          <p:sp>
            <p:nvSpPr>
              <p:cNvPr id="23" name="Snip Single Corner Rectangle 22"/>
              <p:cNvSpPr/>
              <p:nvPr/>
            </p:nvSpPr>
            <p:spPr>
              <a:xfrm>
                <a:off x="2168747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UCC</a:t>
                </a:r>
              </a:p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Mail, </a:t>
                </a:r>
                <a:r>
                  <a:rPr lang="nl-BE" sz="1600" dirty="0" err="1">
                    <a:solidFill>
                      <a:prstClr val="white"/>
                    </a:solidFill>
                  </a:rPr>
                  <a:t>VoiP</a:t>
                </a:r>
                <a:r>
                  <a:rPr lang="nl-BE" sz="1600" dirty="0">
                    <a:solidFill>
                      <a:prstClr val="white"/>
                    </a:solidFill>
                  </a:rPr>
                  <a:t>, ...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nip Single Corner Rectangle 27"/>
              <p:cNvSpPr/>
              <p:nvPr/>
            </p:nvSpPr>
            <p:spPr>
              <a:xfrm>
                <a:off x="3813758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IAP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Firewalls proxy, ...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nip Single Corner Rectangle 32"/>
              <p:cNvSpPr/>
              <p:nvPr/>
            </p:nvSpPr>
            <p:spPr>
              <a:xfrm>
                <a:off x="523736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Backup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nip Single Corner Rectangle 44"/>
              <p:cNvSpPr/>
              <p:nvPr/>
            </p:nvSpPr>
            <p:spPr>
              <a:xfrm>
                <a:off x="5458769" y="4797152"/>
                <a:ext cx="1567927" cy="604852"/>
              </a:xfrm>
              <a:prstGeom prst="snip1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Archiving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Snip Single Corner Rectangle 45"/>
              <p:cNvSpPr/>
              <p:nvPr/>
            </p:nvSpPr>
            <p:spPr>
              <a:xfrm>
                <a:off x="7103781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ShaD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Directory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nip Single Corner Rectangle 47"/>
              <p:cNvSpPr/>
              <p:nvPr/>
            </p:nvSpPr>
            <p:spPr>
              <a:xfrm rot="16200000">
                <a:off x="-2656501" y="3803820"/>
                <a:ext cx="5328594" cy="546506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Architectuur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41663" y="-27384"/>
            <a:ext cx="246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prstClr val="black"/>
                </a:solidFill>
              </a:rPr>
              <a:t>G-Cloud projecten</a:t>
            </a:r>
            <a:endParaRPr lang="fr-BE" sz="24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5696" y="6597352"/>
            <a:ext cx="5184576" cy="216024"/>
            <a:chOff x="1691680" y="6567735"/>
            <a:chExt cx="5741754" cy="317649"/>
          </a:xfrm>
        </p:grpSpPr>
        <p:sp>
          <p:nvSpPr>
            <p:cNvPr id="53" name="Rectangle 52"/>
            <p:cNvSpPr/>
            <p:nvPr/>
          </p:nvSpPr>
          <p:spPr>
            <a:xfrm>
              <a:off x="1691680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Voorbereiding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3233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Beschikbaar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2305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Bezig</a:t>
              </a:r>
              <a:endParaRPr lang="fr-BE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1" name="Snip Single Corner Rectangle 50"/>
          <p:cNvSpPr/>
          <p:nvPr/>
        </p:nvSpPr>
        <p:spPr>
          <a:xfrm>
            <a:off x="1475656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prstClr val="white"/>
                </a:solidFill>
              </a:rPr>
              <a:t>BabelFed</a:t>
            </a:r>
            <a:endParaRPr lang="nl-BE" dirty="0" smtClean="0">
              <a:solidFill>
                <a:prstClr val="white"/>
              </a:solidFill>
            </a:endParaRPr>
          </a:p>
          <a:p>
            <a:pPr algn="ctr"/>
            <a:r>
              <a:rPr lang="nl-BE" sz="1400" dirty="0" err="1" smtClean="0">
                <a:solidFill>
                  <a:prstClr val="white"/>
                </a:solidFill>
              </a:rPr>
              <a:t>Translation</a:t>
            </a:r>
            <a:endParaRPr lang="fr-BE" sz="1400" dirty="0">
              <a:solidFill>
                <a:prstClr val="white"/>
              </a:solidFill>
            </a:endParaRPr>
          </a:p>
        </p:txBody>
      </p:sp>
      <p:sp>
        <p:nvSpPr>
          <p:cNvPr id="52" name="Snip Single Corner Rectangle 51"/>
          <p:cNvSpPr/>
          <p:nvPr/>
        </p:nvSpPr>
        <p:spPr>
          <a:xfrm>
            <a:off x="3995936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prstClr val="white"/>
                </a:solidFill>
              </a:rPr>
              <a:t>ITSM</a:t>
            </a:r>
          </a:p>
          <a:p>
            <a:pPr algn="ctr"/>
            <a:r>
              <a:rPr lang="nl-BE" dirty="0">
                <a:solidFill>
                  <a:prstClr val="white"/>
                </a:solidFill>
              </a:rPr>
              <a:t>Service desk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6476871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WCM</a:t>
            </a:r>
          </a:p>
          <a:p>
            <a:pPr algn="ctr"/>
            <a:r>
              <a:rPr lang="nl-BE" sz="1400" dirty="0" smtClean="0">
                <a:solidFill>
                  <a:prstClr val="white"/>
                </a:solidFill>
              </a:rPr>
              <a:t>Websites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31840" y="5774249"/>
            <a:ext cx="864096" cy="463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&amp; private sector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340768"/>
            <a:ext cx="8748464" cy="5112568"/>
          </a:xfrm>
        </p:spPr>
        <p:txBody>
          <a:bodyPr/>
          <a:lstStyle/>
          <a:p>
            <a:r>
              <a:rPr lang="nl-BE" dirty="0" smtClean="0"/>
              <a:t>G-Cloud ≠ ICT </a:t>
            </a:r>
            <a:r>
              <a:rPr lang="nl-BE" dirty="0" err="1" smtClean="0"/>
              <a:t>insourcing</a:t>
            </a:r>
            <a:endParaRPr lang="nl-BE" dirty="0" smtClean="0"/>
          </a:p>
          <a:p>
            <a:r>
              <a:rPr lang="nl-BE" dirty="0" smtClean="0"/>
              <a:t>Bestaande, lopende en voorziene overheidsopdrachten (</a:t>
            </a:r>
            <a:r>
              <a:rPr lang="nl-BE" dirty="0"/>
              <a:t>Vertaaltool, Converged I</a:t>
            </a:r>
            <a:r>
              <a:rPr lang="nl-BE" dirty="0" smtClean="0"/>
              <a:t>nfrastructure</a:t>
            </a:r>
            <a:r>
              <a:rPr lang="nl-BE" dirty="0"/>
              <a:t>, </a:t>
            </a:r>
            <a:r>
              <a:rPr lang="nl-BE" dirty="0" smtClean="0"/>
              <a:t>Unified Communications, netwerkbeveiligingsapparatuur</a:t>
            </a:r>
            <a:r>
              <a:rPr lang="nl-BE" dirty="0"/>
              <a:t>, opslagsystemen, </a:t>
            </a:r>
            <a:r>
              <a:rPr lang="nl-BE" dirty="0" smtClean="0"/>
              <a:t>back-up, ...)</a:t>
            </a:r>
          </a:p>
          <a:p>
            <a:r>
              <a:rPr lang="nl-BE" dirty="0" smtClean="0"/>
              <a:t>Overleg met sector voor specifieke projecten zoals </a:t>
            </a:r>
            <a:r>
              <a:rPr lang="nl-BE" dirty="0" err="1" smtClean="0"/>
              <a:t>vendorspecifieke</a:t>
            </a:r>
            <a:r>
              <a:rPr lang="nl-BE" dirty="0" smtClean="0"/>
              <a:t> PaaS platformen</a:t>
            </a:r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856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Datacenter-consolidatie</a:t>
            </a:r>
            <a:endParaRPr lang="fr-BE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052736"/>
            <a:ext cx="4040188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VAN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92498"/>
            <a:ext cx="4040188" cy="38247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BE" sz="2800" dirty="0" smtClean="0">
                <a:solidFill>
                  <a:srgbClr val="0070C0"/>
                </a:solidFill>
              </a:rPr>
              <a:t>ca. 40 </a:t>
            </a:r>
            <a:r>
              <a:rPr lang="fr-BE" sz="2800" dirty="0" err="1" smtClean="0">
                <a:solidFill>
                  <a:srgbClr val="0070C0"/>
                </a:solidFill>
              </a:rPr>
              <a:t>datacenters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400"/>
              </a:spcBef>
            </a:pPr>
            <a:r>
              <a:rPr lang="nl-BE" sz="2800" dirty="0" smtClean="0">
                <a:solidFill>
                  <a:srgbClr val="0070C0"/>
                </a:solidFill>
              </a:rPr>
              <a:t>≠ schaal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l</a:t>
            </a:r>
            <a:r>
              <a:rPr lang="fr-BE" sz="2800" dirty="0" err="1" smtClean="0">
                <a:solidFill>
                  <a:srgbClr val="0070C0"/>
                </a:solidFill>
              </a:rPr>
              <a:t>egacy</a:t>
            </a:r>
            <a:r>
              <a:rPr lang="fr-BE" sz="2800" dirty="0" smtClean="0">
                <a:solidFill>
                  <a:srgbClr val="0070C0"/>
                </a:solidFill>
              </a:rPr>
              <a:t>, </a:t>
            </a:r>
            <a:r>
              <a:rPr lang="fr-BE" sz="2800" dirty="0" err="1" smtClean="0">
                <a:solidFill>
                  <a:srgbClr val="0070C0"/>
                </a:solidFill>
              </a:rPr>
              <a:t>complexiteit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h</a:t>
            </a:r>
            <a:r>
              <a:rPr lang="fr-BE" sz="2800" dirty="0" err="1" smtClean="0">
                <a:solidFill>
                  <a:srgbClr val="0070C0"/>
                </a:solidFill>
              </a:rPr>
              <a:t>oge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kost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connectiviteit</a:t>
            </a:r>
            <a:r>
              <a:rPr lang="fr-BE" sz="2800" dirty="0" smtClean="0">
                <a:solidFill>
                  <a:srgbClr val="0070C0"/>
                </a:solidFill>
              </a:rPr>
              <a:t> per datacenter</a:t>
            </a:r>
          </a:p>
          <a:p>
            <a:pPr>
              <a:spcBef>
                <a:spcPts val="400"/>
              </a:spcBef>
            </a:pPr>
            <a:r>
              <a:rPr lang="nl-BE" sz="2800" dirty="0">
                <a:solidFill>
                  <a:srgbClr val="0070C0"/>
                </a:solidFill>
              </a:rPr>
              <a:t>≠ </a:t>
            </a:r>
            <a:r>
              <a:rPr lang="nl-BE" sz="2800" dirty="0" smtClean="0">
                <a:solidFill>
                  <a:srgbClr val="0070C0"/>
                </a:solidFill>
              </a:rPr>
              <a:t> service levels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>
                <a:solidFill>
                  <a:srgbClr val="0070C0"/>
                </a:solidFill>
              </a:rPr>
              <a:t>p</a:t>
            </a:r>
            <a:r>
              <a:rPr lang="fr-BE" sz="2800" dirty="0" smtClean="0">
                <a:solidFill>
                  <a:srgbClr val="0070C0"/>
                </a:solidFill>
              </a:rPr>
              <a:t>ower &amp; </a:t>
            </a:r>
            <a:r>
              <a:rPr lang="fr-BE" sz="2800" dirty="0" err="1" smtClean="0">
                <a:solidFill>
                  <a:srgbClr val="0070C0"/>
                </a:solidFill>
              </a:rPr>
              <a:t>cooling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limitaties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nl-BE" sz="2800" dirty="0" smtClean="0">
                <a:solidFill>
                  <a:srgbClr val="0070C0"/>
                </a:solidFill>
              </a:rPr>
              <a:t>aparte supervisie</a:t>
            </a:r>
            <a:endParaRPr lang="fr-BE" sz="2800" dirty="0" smtClean="0">
              <a:solidFill>
                <a:srgbClr val="0070C0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5029" y="1052736"/>
            <a:ext cx="4041775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NAAR</a:t>
            </a:r>
            <a:endParaRPr lang="en-GB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5029" y="1692498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BE" sz="2800" dirty="0" smtClean="0">
                <a:solidFill>
                  <a:srgbClr val="0070C0"/>
                </a:solidFill>
              </a:rPr>
              <a:t>ca. 4 </a:t>
            </a:r>
            <a:r>
              <a:rPr lang="fr-BE" sz="2800" dirty="0" err="1" smtClean="0">
                <a:solidFill>
                  <a:srgbClr val="0070C0"/>
                </a:solidFill>
              </a:rPr>
              <a:t>datacenters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g</a:t>
            </a:r>
            <a:r>
              <a:rPr lang="fr-BE" sz="2800" dirty="0" err="1" smtClean="0">
                <a:solidFill>
                  <a:srgbClr val="0070C0"/>
                </a:solidFill>
              </a:rPr>
              <a:t>rote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schaal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g</a:t>
            </a:r>
            <a:r>
              <a:rPr lang="fr-BE" sz="2800" dirty="0" err="1" smtClean="0">
                <a:solidFill>
                  <a:srgbClr val="0070C0"/>
                </a:solidFill>
              </a:rPr>
              <a:t>estandardiseerd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>
                <a:solidFill>
                  <a:srgbClr val="0070C0"/>
                </a:solidFill>
              </a:rPr>
              <a:t>h</a:t>
            </a:r>
            <a:r>
              <a:rPr lang="fr-BE" sz="2800" dirty="0" smtClean="0">
                <a:solidFill>
                  <a:srgbClr val="0070C0"/>
                </a:solidFill>
              </a:rPr>
              <a:t>igh-speed </a:t>
            </a:r>
            <a:r>
              <a:rPr lang="fr-BE" sz="2800" dirty="0" err="1" smtClean="0">
                <a:solidFill>
                  <a:srgbClr val="0070C0"/>
                </a:solidFill>
              </a:rPr>
              <a:t>fiber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interconnecties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smtClean="0">
                <a:solidFill>
                  <a:srgbClr val="0070C0"/>
                </a:solidFill>
              </a:rPr>
              <a:t>24x7 services</a:t>
            </a:r>
          </a:p>
          <a:p>
            <a:pPr>
              <a:spcBef>
                <a:spcPts val="400"/>
              </a:spcBef>
            </a:pPr>
            <a:r>
              <a:rPr lang="fr-BE" sz="2800" dirty="0">
                <a:solidFill>
                  <a:srgbClr val="0070C0"/>
                </a:solidFill>
              </a:rPr>
              <a:t>f</a:t>
            </a:r>
            <a:r>
              <a:rPr lang="fr-BE" sz="2800" dirty="0" smtClean="0">
                <a:solidFill>
                  <a:srgbClr val="0070C0"/>
                </a:solidFill>
              </a:rPr>
              <a:t>uture-proof power &amp; </a:t>
            </a:r>
            <a:r>
              <a:rPr lang="fr-BE" sz="2800" dirty="0" err="1" smtClean="0">
                <a:solidFill>
                  <a:srgbClr val="0070C0"/>
                </a:solidFill>
              </a:rPr>
              <a:t>cooling</a:t>
            </a:r>
            <a:endParaRPr lang="fr-BE" sz="2800" dirty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nl-BE" sz="2800" dirty="0" smtClean="0">
                <a:solidFill>
                  <a:srgbClr val="0070C0"/>
                </a:solidFill>
              </a:rPr>
              <a:t>gemeenschappelijke supervisie</a:t>
            </a:r>
            <a:endParaRPr lang="fr-BE" sz="2800" dirty="0" smtClean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8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536" y="1385392"/>
            <a:ext cx="8748464" cy="4131840"/>
          </a:xfrm>
        </p:spPr>
        <p:txBody>
          <a:bodyPr>
            <a:normAutofit/>
          </a:bodyPr>
          <a:lstStyle/>
          <a:p>
            <a:r>
              <a:rPr lang="nl-BE" dirty="0" smtClean="0"/>
              <a:t>Context: besparen door synergie en transformatie</a:t>
            </a:r>
          </a:p>
          <a:p>
            <a:r>
              <a:rPr lang="nl-BE" dirty="0" smtClean="0"/>
              <a:t>Wat </a:t>
            </a:r>
            <a:r>
              <a:rPr lang="nl-BE" dirty="0"/>
              <a:t>is </a:t>
            </a:r>
            <a:r>
              <a:rPr lang="nl-BE" dirty="0" smtClean="0"/>
              <a:t>G-Cloud ?</a:t>
            </a:r>
            <a:endParaRPr lang="nl-BE" dirty="0"/>
          </a:p>
          <a:p>
            <a:r>
              <a:rPr lang="nl-BE" dirty="0" smtClean="0"/>
              <a:t>Waarom G-Cloud ?</a:t>
            </a:r>
          </a:p>
          <a:p>
            <a:r>
              <a:rPr lang="nl-BE" dirty="0" smtClean="0"/>
              <a:t>Succesfactoren G-Cloud</a:t>
            </a:r>
          </a:p>
          <a:p>
            <a:r>
              <a:rPr lang="nl-BE" dirty="0" smtClean="0"/>
              <a:t>G-Cloud </a:t>
            </a:r>
            <a:r>
              <a:rPr lang="nl-BE" dirty="0" err="1" smtClean="0"/>
              <a:t>governance</a:t>
            </a:r>
            <a:endParaRPr lang="nl-BE" dirty="0"/>
          </a:p>
          <a:p>
            <a:r>
              <a:rPr lang="nl-BE" dirty="0" smtClean="0"/>
              <a:t>In dat kader: datacenter-consolidatie</a:t>
            </a:r>
            <a:endParaRPr 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1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Datacenter-</a:t>
            </a:r>
            <a:r>
              <a:rPr lang="fr-BE" dirty="0" err="1" smtClean="0"/>
              <a:t>consolidatie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Samenwerking Regie der Gebouwen / FOD Financiën / Smals</a:t>
            </a:r>
            <a:endParaRPr lang="fr-BE" dirty="0" smtClean="0"/>
          </a:p>
          <a:p>
            <a:r>
              <a:rPr lang="fr-BE" dirty="0" smtClean="0"/>
              <a:t>Finance Tower (FINTO)</a:t>
            </a:r>
          </a:p>
          <a:p>
            <a:r>
              <a:rPr lang="fr-BE" dirty="0" err="1" smtClean="0"/>
              <a:t>Industrielaan</a:t>
            </a:r>
            <a:r>
              <a:rPr lang="fr-BE" dirty="0" smtClean="0"/>
              <a:t> (IN)</a:t>
            </a:r>
          </a:p>
          <a:p>
            <a:r>
              <a:rPr lang="fr-BE" dirty="0" err="1" smtClean="0"/>
              <a:t>North</a:t>
            </a:r>
            <a:r>
              <a:rPr lang="fr-BE" dirty="0" smtClean="0"/>
              <a:t> </a:t>
            </a:r>
            <a:r>
              <a:rPr lang="fr-BE" dirty="0" err="1" smtClean="0"/>
              <a:t>Galaxy</a:t>
            </a:r>
            <a:r>
              <a:rPr lang="fr-BE" dirty="0" smtClean="0"/>
              <a:t> (</a:t>
            </a:r>
            <a:r>
              <a:rPr lang="fr-BE" dirty="0" err="1" smtClean="0"/>
              <a:t>MinFin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Willebroekkaai</a:t>
            </a:r>
            <a:r>
              <a:rPr lang="fr-BE" dirty="0" smtClean="0"/>
              <a:t> (UP)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669516"/>
            <a:ext cx="1544775" cy="1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14" y="4669517"/>
            <a:ext cx="1567794" cy="15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669516"/>
            <a:ext cx="1563091" cy="15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669518"/>
            <a:ext cx="1674381" cy="15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209182" y="2753024"/>
            <a:ext cx="1171130" cy="11087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28702" y="2957662"/>
            <a:ext cx="1151610" cy="104740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71365" y="2853662"/>
            <a:ext cx="1151610" cy="100811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28702" y="2596171"/>
            <a:ext cx="10717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59648" y="2420888"/>
            <a:ext cx="10717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56176" y="4221088"/>
            <a:ext cx="107173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0152" y="2957662"/>
            <a:ext cx="0" cy="94640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Datacenter-</a:t>
            </a:r>
            <a:r>
              <a:rPr lang="fr-BE" dirty="0" err="1" smtClean="0"/>
              <a:t>consolidatie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89660"/>
            <a:ext cx="3888432" cy="54356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BE" sz="2800" dirty="0" smtClean="0"/>
              <a:t>Performante </a:t>
            </a:r>
            <a:r>
              <a:rPr lang="fr-BE" sz="2800" dirty="0" err="1"/>
              <a:t>interconnecties</a:t>
            </a:r>
            <a:r>
              <a:rPr lang="fr-BE" sz="2800" dirty="0"/>
              <a:t> (DWDM, Extranet, </a:t>
            </a:r>
            <a:r>
              <a:rPr lang="fr-BE" sz="2800" dirty="0" err="1"/>
              <a:t>Belnet</a:t>
            </a:r>
            <a:r>
              <a:rPr lang="fr-BE" sz="2800" dirty="0"/>
              <a:t>, </a:t>
            </a:r>
            <a:r>
              <a:rPr lang="fr-BE" sz="2800" dirty="0" err="1"/>
              <a:t>commerciële</a:t>
            </a:r>
            <a:r>
              <a:rPr lang="fr-BE" sz="2800" dirty="0"/>
              <a:t> </a:t>
            </a:r>
            <a:r>
              <a:rPr lang="fr-BE" sz="2800" dirty="0" err="1"/>
              <a:t>operatoren</a:t>
            </a:r>
            <a:r>
              <a:rPr lang="fr-BE" sz="2800" dirty="0"/>
              <a:t>…)</a:t>
            </a:r>
          </a:p>
          <a:p>
            <a:pPr>
              <a:spcBef>
                <a:spcPts val="1200"/>
              </a:spcBef>
            </a:pPr>
            <a:r>
              <a:rPr lang="fr-BE" sz="2800" dirty="0"/>
              <a:t>24x7 </a:t>
            </a:r>
            <a:r>
              <a:rPr lang="fr-BE" sz="2800" dirty="0" err="1"/>
              <a:t>Bewaking</a:t>
            </a:r>
            <a:r>
              <a:rPr lang="fr-BE" sz="2800" dirty="0"/>
              <a:t> &amp; </a:t>
            </a:r>
            <a:r>
              <a:rPr lang="fr-BE" sz="2800" dirty="0" err="1"/>
              <a:t>beheer</a:t>
            </a:r>
            <a:endParaRPr lang="fr-BE" sz="2800" dirty="0"/>
          </a:p>
          <a:p>
            <a:pPr>
              <a:spcBef>
                <a:spcPts val="1200"/>
              </a:spcBef>
            </a:pPr>
            <a:r>
              <a:rPr lang="fr-BE" sz="2800" dirty="0"/>
              <a:t>SLA (end-to-end</a:t>
            </a:r>
            <a:r>
              <a:rPr lang="fr-BE" sz="2800" dirty="0" smtClean="0"/>
              <a:t>):            </a:t>
            </a:r>
            <a:r>
              <a:rPr lang="fr-BE" sz="2800" dirty="0"/>
              <a:t>&gt;99,9% </a:t>
            </a:r>
            <a:endParaRPr lang="fr-BE" sz="2800" dirty="0" smtClean="0"/>
          </a:p>
          <a:p>
            <a:pPr>
              <a:spcBef>
                <a:spcPts val="1200"/>
              </a:spcBef>
            </a:pPr>
            <a:r>
              <a:rPr lang="fr-BE" sz="2800" dirty="0" smtClean="0"/>
              <a:t>Future-proof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g-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9" y="1124744"/>
            <a:ext cx="1076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4" y="3861048"/>
            <a:ext cx="814410" cy="7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75" y="2170982"/>
            <a:ext cx="814410" cy="8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4" y="2157866"/>
            <a:ext cx="820606" cy="8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4" y="3857319"/>
            <a:ext cx="820606" cy="7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724128" y="2990119"/>
            <a:ext cx="0" cy="86036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92080" y="2853662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292080" y="4509206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918008" y="4509206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918008" y="2880661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979618" y="5589240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940152" y="5157192"/>
            <a:ext cx="28855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40152" y="5309592"/>
            <a:ext cx="28855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40152" y="5445224"/>
            <a:ext cx="2885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2200" y="5147900"/>
            <a:ext cx="23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Glasvezel-verbindingen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372200" y="5507940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Belnet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VISUALS\Smals-sites\Datacenter\Datacenter UP\Datacenter UP-54-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61" y="1268760"/>
            <a:ext cx="39951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VISUALS\Smals-sites\Datacenter\Datacenter UP\Datacenter UP-43-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536104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Ecologisch</a:t>
            </a:r>
            <a:r>
              <a:rPr lang="fr-BE" dirty="0" smtClean="0"/>
              <a:t> en </a:t>
            </a:r>
            <a:r>
              <a:rPr lang="fr-BE" dirty="0" err="1" smtClean="0"/>
              <a:t>economisch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676"/>
            <a:ext cx="4114800" cy="514765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Koeling</a:t>
            </a:r>
            <a:r>
              <a:rPr lang="fr-BE" sz="2800" dirty="0" smtClean="0"/>
              <a:t> met </a:t>
            </a:r>
            <a:r>
              <a:rPr lang="fr-BE" sz="2800" dirty="0" err="1" smtClean="0"/>
              <a:t>buitenlucht</a:t>
            </a:r>
            <a:endParaRPr lang="fr-BE" sz="2800" dirty="0" smtClean="0"/>
          </a:p>
          <a:p>
            <a:r>
              <a:rPr lang="fr-BE" sz="2800" dirty="0" err="1" smtClean="0"/>
              <a:t>Koeling</a:t>
            </a:r>
            <a:r>
              <a:rPr lang="fr-BE" sz="2800" dirty="0" smtClean="0"/>
              <a:t> met water (</a:t>
            </a:r>
            <a:r>
              <a:rPr lang="fr-BE" sz="2800" dirty="0" err="1" smtClean="0"/>
              <a:t>kanaal</a:t>
            </a:r>
            <a:r>
              <a:rPr lang="fr-BE" sz="2800" dirty="0" smtClean="0"/>
              <a:t>)</a:t>
            </a:r>
          </a:p>
          <a:p>
            <a:r>
              <a:rPr lang="fr-BE" sz="2800" dirty="0" err="1" smtClean="0"/>
              <a:t>Sterk</a:t>
            </a:r>
            <a:r>
              <a:rPr lang="fr-BE" sz="2800" dirty="0" smtClean="0"/>
              <a:t> </a:t>
            </a:r>
            <a:r>
              <a:rPr lang="fr-BE" sz="2800" dirty="0" err="1" smtClean="0"/>
              <a:t>kostenbesparend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7" name="Picture 3" descr="Y:\VISUALS\Smals-sites\Datacenter\Datacenter-13-cut'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459782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334573" cy="656430"/>
          </a:xfrm>
        </p:spPr>
        <p:txBody>
          <a:bodyPr/>
          <a:lstStyle/>
          <a:p>
            <a:r>
              <a:rPr lang="fr-BE" dirty="0" err="1" smtClean="0"/>
              <a:t>Omgevingsbeveiliging</a:t>
            </a:r>
            <a:r>
              <a:rPr lang="fr-BE" dirty="0" smtClean="0"/>
              <a:t> </a:t>
            </a:r>
            <a:r>
              <a:rPr lang="fr-BE" dirty="0" err="1" smtClean="0"/>
              <a:t>Tier</a:t>
            </a:r>
            <a:r>
              <a:rPr lang="fr-BE" dirty="0" smtClean="0"/>
              <a:t> 3+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2962672" cy="54006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Stroomtoevoer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smtClean="0"/>
              <a:t>UPS (</a:t>
            </a:r>
            <a:r>
              <a:rPr lang="fr-BE" sz="2400" dirty="0" err="1" smtClean="0"/>
              <a:t>batterijen</a:t>
            </a:r>
            <a:r>
              <a:rPr lang="fr-BE" sz="2400" dirty="0" smtClean="0"/>
              <a:t>)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Dieselgeneratoren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Koeling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Netwerktoegang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</a:p>
          <a:p>
            <a:r>
              <a:rPr lang="fr-BE" sz="2400" dirty="0" err="1" smtClean="0"/>
              <a:t>Toegangscontrole</a:t>
            </a:r>
            <a:endParaRPr lang="fr-BE" sz="2400" dirty="0" smtClean="0"/>
          </a:p>
          <a:p>
            <a:r>
              <a:rPr lang="fr-BE" sz="2400" dirty="0" err="1" smtClean="0"/>
              <a:t>Bewaking</a:t>
            </a:r>
            <a:r>
              <a:rPr lang="fr-BE" sz="2400" dirty="0" smtClean="0"/>
              <a:t> 24x7</a:t>
            </a:r>
          </a:p>
          <a:p>
            <a:r>
              <a:rPr lang="fr-BE" sz="2400" dirty="0" err="1" smtClean="0"/>
              <a:t>Branddetectie</a:t>
            </a:r>
            <a:endParaRPr lang="fr-BE" sz="2400" dirty="0" smtClean="0"/>
          </a:p>
          <a:p>
            <a:r>
              <a:rPr lang="fr-BE" sz="2400" dirty="0" err="1" smtClean="0"/>
              <a:t>Blusinstallaties</a:t>
            </a:r>
            <a:endParaRPr lang="fr-B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84" y="2996952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586379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42" y="4725143"/>
            <a:ext cx="1570358" cy="1568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02285"/>
            <a:ext cx="1570358" cy="157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4" y="1282578"/>
            <a:ext cx="1570358" cy="157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jfl\Desktop\LIGHTROOM EXPORTS\DC fotos\DC-029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4" y="4751436"/>
            <a:ext cx="1581074" cy="1581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fl\Desktop\LIGHTROOM EXPORTS\DC fotos\DC-029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4" y="4725143"/>
            <a:ext cx="1584176" cy="158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fl\Desktop\LIGHTROOM EXPORTS\DC fotos\DC-029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7" y="3002285"/>
            <a:ext cx="1570358" cy="1570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B1027C"/>
                </a:solidFill>
              </a:rPr>
              <a:t>*</a:t>
            </a:r>
            <a:r>
              <a:rPr lang="fr-BE" b="1" dirty="0" err="1" smtClean="0">
                <a:solidFill>
                  <a:srgbClr val="B1027C"/>
                </a:solidFill>
              </a:rPr>
              <a:t>Ontdubbeld</a:t>
            </a:r>
            <a:r>
              <a:rPr lang="fr-BE" b="1" dirty="0" smtClean="0">
                <a:solidFill>
                  <a:srgbClr val="B1027C"/>
                </a:solidFill>
              </a:rPr>
              <a:t> (2N of 2N+1)</a:t>
            </a:r>
          </a:p>
          <a:p>
            <a:r>
              <a:rPr lang="fr-BE" b="1" dirty="0" smtClean="0">
                <a:solidFill>
                  <a:srgbClr val="B1027C"/>
                </a:solidFill>
              </a:rPr>
              <a:t>Op </a:t>
            </a:r>
            <a:r>
              <a:rPr lang="fr-BE" b="1" dirty="0" err="1" smtClean="0">
                <a:solidFill>
                  <a:srgbClr val="B1027C"/>
                </a:solidFill>
              </a:rPr>
              <a:t>essentiële</a:t>
            </a:r>
            <a:r>
              <a:rPr lang="fr-BE" b="1" dirty="0" smtClean="0">
                <a:solidFill>
                  <a:srgbClr val="B1027C"/>
                </a:solidFill>
              </a:rPr>
              <a:t> </a:t>
            </a:r>
            <a:r>
              <a:rPr lang="fr-BE" b="1" dirty="0" err="1" smtClean="0">
                <a:solidFill>
                  <a:srgbClr val="B1027C"/>
                </a:solidFill>
              </a:rPr>
              <a:t>punten</a:t>
            </a:r>
            <a:r>
              <a:rPr lang="fr-BE" b="1" dirty="0" smtClean="0">
                <a:solidFill>
                  <a:srgbClr val="B1027C"/>
                </a:solidFill>
              </a:rPr>
              <a:t> Tier-4 </a:t>
            </a:r>
            <a:r>
              <a:rPr lang="fr-BE" b="1" dirty="0" err="1" smtClean="0">
                <a:solidFill>
                  <a:srgbClr val="B1027C"/>
                </a:solidFill>
              </a:rPr>
              <a:t>equivalent</a:t>
            </a:r>
            <a:endParaRPr lang="en-GB" b="1" dirty="0">
              <a:solidFill>
                <a:srgbClr val="B1027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4" y="1271400"/>
            <a:ext cx="1584176" cy="158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Gecoördineerde</a:t>
            </a:r>
            <a:r>
              <a:rPr lang="fr-BE" dirty="0" smtClean="0"/>
              <a:t> </a:t>
            </a:r>
            <a:r>
              <a:rPr lang="fr-BE" dirty="0" err="1" smtClean="0"/>
              <a:t>supervisie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3826768" cy="5435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24x7 monitoring</a:t>
            </a:r>
          </a:p>
          <a:p>
            <a:r>
              <a:rPr lang="fr-BE" dirty="0" smtClean="0"/>
              <a:t>Multi-</a:t>
            </a:r>
            <a:r>
              <a:rPr lang="fr-BE" dirty="0" err="1" smtClean="0"/>
              <a:t>datacenter</a:t>
            </a:r>
            <a:endParaRPr lang="fr-BE" dirty="0" smtClean="0"/>
          </a:p>
          <a:p>
            <a:r>
              <a:rPr lang="fr-BE" dirty="0" smtClean="0"/>
              <a:t>End-to-end</a:t>
            </a:r>
          </a:p>
          <a:p>
            <a:pPr lvl="1"/>
            <a:r>
              <a:rPr lang="fr-BE" dirty="0" smtClean="0"/>
              <a:t>Hardware</a:t>
            </a:r>
          </a:p>
          <a:p>
            <a:pPr lvl="1"/>
            <a:r>
              <a:rPr lang="fr-BE" dirty="0" err="1" smtClean="0"/>
              <a:t>Basiscomponenten</a:t>
            </a:r>
            <a:endParaRPr lang="fr-BE" dirty="0" smtClean="0"/>
          </a:p>
          <a:p>
            <a:pPr lvl="1"/>
            <a:r>
              <a:rPr lang="fr-BE" dirty="0" err="1" smtClean="0"/>
              <a:t>Applicaties</a:t>
            </a:r>
            <a:endParaRPr lang="fr-BE" dirty="0" smtClean="0"/>
          </a:p>
          <a:p>
            <a:pPr lvl="1"/>
            <a:r>
              <a:rPr lang="fr-BE" dirty="0" err="1" smtClean="0"/>
              <a:t>Bedrijfsprocessen</a:t>
            </a:r>
            <a:endParaRPr lang="fr-BE" dirty="0" smtClean="0"/>
          </a:p>
          <a:p>
            <a:r>
              <a:rPr lang="fr-BE" dirty="0" smtClean="0"/>
              <a:t>SLA-management</a:t>
            </a:r>
          </a:p>
          <a:p>
            <a:r>
              <a:rPr lang="fr-BE" dirty="0" smtClean="0"/>
              <a:t>Permanent on-site + </a:t>
            </a:r>
            <a:r>
              <a:rPr lang="fr-BE" dirty="0" err="1" smtClean="0"/>
              <a:t>wachtdienst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1297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Wat G-Cloud </a:t>
            </a:r>
            <a:r>
              <a:rPr lang="fr-BE" dirty="0" err="1" smtClean="0"/>
              <a:t>gebruikers</a:t>
            </a:r>
            <a:r>
              <a:rPr lang="fr-BE" dirty="0" smtClean="0"/>
              <a:t> </a:t>
            </a:r>
            <a:r>
              <a:rPr lang="fr-BE" dirty="0" err="1" smtClean="0"/>
              <a:t>zeggen</a:t>
            </a:r>
            <a:r>
              <a:rPr lang="fr-BE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61668"/>
            <a:ext cx="7056784" cy="54356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b="1" dirty="0" smtClean="0"/>
              <a:t>HZIV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Levenscyclus</a:t>
            </a:r>
            <a:r>
              <a:rPr lang="fr-BE" dirty="0" smtClean="0"/>
              <a:t> </a:t>
            </a:r>
            <a:r>
              <a:rPr lang="fr-BE" dirty="0" err="1" smtClean="0"/>
              <a:t>infrastructuur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geen</a:t>
            </a:r>
            <a:r>
              <a:rPr lang="fr-BE" dirty="0" smtClean="0"/>
              <a:t> </a:t>
            </a:r>
            <a:r>
              <a:rPr lang="fr-BE" dirty="0" err="1" smtClean="0"/>
              <a:t>beperking</a:t>
            </a:r>
            <a:r>
              <a:rPr lang="fr-BE" dirty="0" smtClean="0"/>
              <a:t> </a:t>
            </a:r>
            <a:r>
              <a:rPr lang="fr-BE" dirty="0" err="1" smtClean="0"/>
              <a:t>meer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software-</a:t>
            </a:r>
            <a:r>
              <a:rPr lang="fr-BE" dirty="0" err="1" smtClean="0"/>
              <a:t>development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Twee</a:t>
            </a:r>
            <a:r>
              <a:rPr lang="fr-BE" dirty="0" smtClean="0"/>
              <a:t> </a:t>
            </a:r>
            <a:r>
              <a:rPr lang="fr-BE" dirty="0" err="1" smtClean="0"/>
              <a:t>datacenters</a:t>
            </a:r>
            <a:r>
              <a:rPr lang="fr-BE" dirty="0" smtClean="0"/>
              <a:t> </a:t>
            </a:r>
            <a:r>
              <a:rPr lang="fr-BE" dirty="0" err="1" smtClean="0"/>
              <a:t>uit</a:t>
            </a:r>
            <a:r>
              <a:rPr lang="fr-BE" dirty="0" smtClean="0"/>
              <a:t> </a:t>
            </a:r>
            <a:r>
              <a:rPr lang="fr-BE" dirty="0" err="1" smtClean="0"/>
              <a:t>dienst</a:t>
            </a:r>
            <a:r>
              <a:rPr lang="fr-BE" dirty="0" smtClean="0"/>
              <a:t> </a:t>
            </a:r>
            <a:r>
              <a:rPr lang="fr-BE" dirty="0" err="1" smtClean="0"/>
              <a:t>genomen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endParaRPr lang="fr-BE" sz="1200" dirty="0" smtClean="0"/>
          </a:p>
          <a:p>
            <a:pPr marL="0" indent="0">
              <a:buNone/>
            </a:pPr>
            <a:r>
              <a:rPr lang="fr-BE" b="1" dirty="0" smtClean="0"/>
              <a:t>RIZIV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Groeicapaciteit</a:t>
            </a:r>
            <a:r>
              <a:rPr lang="fr-BE" dirty="0" smtClean="0"/>
              <a:t> </a:t>
            </a:r>
            <a:r>
              <a:rPr lang="fr-BE" dirty="0" err="1" smtClean="0"/>
              <a:t>zonder</a:t>
            </a:r>
            <a:r>
              <a:rPr lang="fr-BE" dirty="0" smtClean="0"/>
              <a:t> </a:t>
            </a:r>
            <a:r>
              <a:rPr lang="fr-BE" dirty="0" err="1" smtClean="0"/>
              <a:t>investering</a:t>
            </a:r>
            <a:r>
              <a:rPr lang="fr-BE" dirty="0" smtClean="0"/>
              <a:t> </a:t>
            </a:r>
            <a:r>
              <a:rPr lang="fr-BE" dirty="0" err="1" smtClean="0"/>
              <a:t>vooraf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r>
              <a:rPr lang="fr-BE" dirty="0" smtClean="0"/>
              <a:t>« ICT kan </a:t>
            </a:r>
            <a:r>
              <a:rPr lang="fr-BE" dirty="0" err="1" smtClean="0"/>
              <a:t>focussen</a:t>
            </a:r>
            <a:r>
              <a:rPr lang="fr-BE" dirty="0" smtClean="0"/>
              <a:t> op </a:t>
            </a:r>
            <a:r>
              <a:rPr lang="fr-BE" dirty="0" err="1" smtClean="0"/>
              <a:t>core</a:t>
            </a:r>
            <a:r>
              <a:rPr lang="fr-BE" dirty="0" smtClean="0"/>
              <a:t> business »</a:t>
            </a:r>
          </a:p>
          <a:p>
            <a:pPr marL="457200" lvl="1" indent="0">
              <a:buNone/>
            </a:pPr>
            <a:endParaRPr lang="fr-BE" sz="1200" dirty="0" smtClean="0"/>
          </a:p>
          <a:p>
            <a:pPr marL="0" indent="0">
              <a:buNone/>
            </a:pPr>
            <a:r>
              <a:rPr lang="fr-BE" b="1" dirty="0" smtClean="0"/>
              <a:t>FAMIFED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Definitief</a:t>
            </a:r>
            <a:r>
              <a:rPr lang="fr-BE" dirty="0" smtClean="0"/>
              <a:t> </a:t>
            </a:r>
            <a:r>
              <a:rPr lang="fr-BE" dirty="0" err="1" smtClean="0"/>
              <a:t>weg</a:t>
            </a:r>
            <a:r>
              <a:rPr lang="fr-BE" dirty="0" smtClean="0"/>
              <a:t> </a:t>
            </a:r>
            <a:r>
              <a:rPr lang="fr-BE" dirty="0" err="1"/>
              <a:t>uit</a:t>
            </a:r>
            <a:r>
              <a:rPr lang="fr-BE" dirty="0"/>
              <a:t> </a:t>
            </a:r>
            <a:r>
              <a:rPr lang="fr-BE" dirty="0" err="1"/>
              <a:t>vijfjaarlijkse</a:t>
            </a:r>
            <a:r>
              <a:rPr lang="fr-BE" dirty="0"/>
              <a:t> upgrade-</a:t>
            </a:r>
            <a:r>
              <a:rPr lang="fr-BE" dirty="0" err="1"/>
              <a:t>cyclus</a:t>
            </a:r>
            <a:r>
              <a:rPr lang="fr-BE" dirty="0"/>
              <a:t> </a:t>
            </a:r>
            <a:r>
              <a:rPr lang="fr-BE" dirty="0" smtClean="0"/>
              <a:t>»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Capaciteit</a:t>
            </a:r>
            <a:r>
              <a:rPr lang="fr-BE" dirty="0" smtClean="0"/>
              <a:t> niet langer </a:t>
            </a:r>
            <a:r>
              <a:rPr lang="fr-BE" dirty="0" err="1" smtClean="0"/>
              <a:t>overschalen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pieksituaties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4" name="Picture 2" descr="https://www.gcloud.belgium.be/images/profiles/kosc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36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cloud.belgium.be/images/profiles/mar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12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gcloud.belgium.be/images/profiles/coore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745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26</a:t>
            </a:fld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45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138" y="5301208"/>
            <a:ext cx="382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www.gcloud.belgium.be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09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452460"/>
            <a:ext cx="6771737" cy="560716"/>
          </a:xfrm>
        </p:spPr>
        <p:txBody>
          <a:bodyPr/>
          <a:lstStyle/>
          <a:p>
            <a:pPr algn="ctr"/>
            <a:r>
              <a:rPr lang="nl-BE" sz="3600" dirty="0" smtClean="0"/>
              <a:t>            bouwen we samen</a:t>
            </a:r>
            <a:endParaRPr lang="fr-BE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" y="5204619"/>
            <a:ext cx="380942" cy="4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" y="5689079"/>
            <a:ext cx="380942" cy="4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827584" y="5085184"/>
            <a:ext cx="3887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 sz="1600" dirty="0" smtClean="0">
              <a:solidFill>
                <a:srgbClr val="0D0D0D"/>
              </a:solidFill>
              <a:sym typeface="Arial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D0D0D"/>
                </a:solidFill>
              </a:rPr>
              <a:t>frank.robben@ksz.fgov.be </a:t>
            </a:r>
          </a:p>
          <a:p>
            <a:pPr>
              <a:defRPr/>
            </a:pPr>
            <a:endParaRPr lang="en-US" sz="1600" dirty="0" smtClean="0">
              <a:solidFill>
                <a:srgbClr val="0D0D0D"/>
              </a:solidFill>
              <a:sym typeface="Arial" charset="0"/>
            </a:endParaRPr>
          </a:p>
          <a:p>
            <a:pPr>
              <a:defRPr/>
            </a:pPr>
            <a:r>
              <a:rPr lang="fr-BE" sz="1600" dirty="0" smtClean="0">
                <a:solidFill>
                  <a:srgbClr val="0D0D0D"/>
                </a:solidFill>
                <a:sym typeface="Arial" charset="0"/>
              </a:rPr>
              <a:t>@</a:t>
            </a:r>
            <a:r>
              <a:rPr lang="fr-BE" sz="1600" dirty="0" err="1" smtClean="0">
                <a:solidFill>
                  <a:srgbClr val="0D0D0D"/>
                </a:solidFill>
                <a:sym typeface="Arial" charset="0"/>
              </a:rPr>
              <a:t>FrRobben</a:t>
            </a:r>
            <a:endParaRPr lang="fr-BE" sz="1600" dirty="0" smtClean="0">
              <a:solidFill>
                <a:srgbClr val="0D0D0D"/>
              </a:solidFill>
              <a:sym typeface="Arial" charset="0"/>
            </a:endParaRPr>
          </a:p>
          <a:p>
            <a:pPr>
              <a:defRPr/>
            </a:pPr>
            <a:endParaRPr lang="fr-BE" sz="1600" dirty="0" smtClean="0">
              <a:solidFill>
                <a:schemeClr val="bg2">
                  <a:lumMod val="10000"/>
                </a:schemeClr>
              </a:solidFill>
              <a:sym typeface="Arial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sym typeface="Arial" charset="0"/>
              </a:rPr>
              <a:t>www.frankrobben.be</a:t>
            </a:r>
            <a:endParaRPr lang="en-GB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Context: overheid moet  besparen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92080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Efficiëntie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9632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Kost  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â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3848" y="4869160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Kwaliteit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53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 smtClean="0"/>
              <a:t>Hoe? Synergie / transformatie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40414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38884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BE" dirty="0" smtClean="0"/>
              <a:t>Programma met </a:t>
            </a:r>
            <a:r>
              <a:rPr lang="nl-BE" b="1" dirty="0" smtClean="0"/>
              <a:t>synergieprojecten</a:t>
            </a:r>
          </a:p>
          <a:p>
            <a:pPr>
              <a:spcBef>
                <a:spcPts val="1200"/>
              </a:spcBef>
            </a:pPr>
            <a:r>
              <a:rPr lang="nl-BE" dirty="0" smtClean="0"/>
              <a:t>Bevat zowel </a:t>
            </a:r>
            <a:r>
              <a:rPr lang="nl-BE" b="1" dirty="0" smtClean="0"/>
              <a:t>synergie voor bestaande diensten </a:t>
            </a:r>
            <a:r>
              <a:rPr lang="nl-BE" dirty="0" smtClean="0"/>
              <a:t>als </a:t>
            </a:r>
            <a:r>
              <a:rPr lang="nl-BE" b="1" dirty="0" smtClean="0"/>
              <a:t>nieuwe diensten</a:t>
            </a:r>
          </a:p>
          <a:p>
            <a:pPr>
              <a:spcBef>
                <a:spcPts val="1200"/>
              </a:spcBef>
            </a:pPr>
            <a:r>
              <a:rPr lang="nl-BE" b="1" dirty="0" smtClean="0"/>
              <a:t>Voor </a:t>
            </a:r>
            <a:r>
              <a:rPr lang="nl-BE" dirty="0" smtClean="0"/>
              <a:t>de overheid</a:t>
            </a:r>
          </a:p>
          <a:p>
            <a:pPr>
              <a:spcBef>
                <a:spcPts val="1200"/>
              </a:spcBef>
            </a:pPr>
            <a:r>
              <a:rPr lang="nl-BE" b="1" dirty="0" smtClean="0"/>
              <a:t>Beheerd door</a:t>
            </a:r>
            <a:r>
              <a:rPr lang="nl-BE" dirty="0" smtClean="0"/>
              <a:t> de overheid</a:t>
            </a:r>
          </a:p>
          <a:p>
            <a:pPr>
              <a:spcBef>
                <a:spcPts val="1200"/>
              </a:spcBef>
            </a:pPr>
            <a:r>
              <a:rPr lang="nl-BE" dirty="0" smtClean="0"/>
              <a:t>In samenwerking met </a:t>
            </a:r>
            <a:r>
              <a:rPr lang="nl-BE" b="1" dirty="0" err="1" smtClean="0"/>
              <a:t>privé-bedrijven</a:t>
            </a:r>
            <a:endParaRPr lang="nl-B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6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</a:t>
            </a:r>
            <a:r>
              <a:rPr lang="nl-BE" dirty="0" err="1" smtClean="0"/>
              <a:t>cloud</a:t>
            </a:r>
            <a:r>
              <a:rPr lang="nl-BE" dirty="0" smtClean="0"/>
              <a:t>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Gezamenlijk</a:t>
            </a:r>
            <a:r>
              <a:rPr lang="nl-BE" dirty="0" smtClean="0"/>
              <a:t> overheids ICT-platform</a:t>
            </a:r>
          </a:p>
          <a:p>
            <a:pPr lvl="1"/>
            <a:r>
              <a:rPr lang="nl-BE" dirty="0"/>
              <a:t>h</a:t>
            </a:r>
            <a:r>
              <a:rPr lang="nl-BE" dirty="0" smtClean="0"/>
              <a:t>uidige focus: federale overheid (</a:t>
            </a:r>
            <a:r>
              <a:rPr lang="nl-BE" dirty="0" err="1" smtClean="0"/>
              <a:t>FODs</a:t>
            </a:r>
            <a:r>
              <a:rPr lang="nl-BE" dirty="0" smtClean="0"/>
              <a:t>, </a:t>
            </a:r>
            <a:r>
              <a:rPr lang="nl-BE" dirty="0" err="1" smtClean="0"/>
              <a:t>PODs</a:t>
            </a:r>
            <a:r>
              <a:rPr lang="nl-BE" dirty="0" smtClean="0"/>
              <a:t>, OISZ, </a:t>
            </a:r>
            <a:r>
              <a:rPr lang="nl-BE" dirty="0" err="1" smtClean="0"/>
              <a:t>IONs</a:t>
            </a:r>
            <a:r>
              <a:rPr lang="nl-BE" dirty="0" smtClean="0"/>
              <a:t>)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ij interesse </a:t>
            </a:r>
            <a:r>
              <a:rPr lang="nl-BE" dirty="0" err="1" smtClean="0"/>
              <a:t>uitbreidbaar</a:t>
            </a:r>
            <a:r>
              <a:rPr lang="nl-BE" dirty="0" smtClean="0"/>
              <a:t> naar andere overheden</a:t>
            </a:r>
          </a:p>
          <a:p>
            <a:r>
              <a:rPr lang="nl-BE" b="1" dirty="0" smtClean="0"/>
              <a:t>Hybride </a:t>
            </a:r>
            <a:r>
              <a:rPr lang="nl-BE" dirty="0" err="1" smtClean="0"/>
              <a:t>government</a:t>
            </a:r>
            <a:r>
              <a:rPr lang="nl-BE" dirty="0" smtClean="0"/>
              <a:t> community </a:t>
            </a:r>
            <a:r>
              <a:rPr lang="nl-BE" dirty="0" err="1" smtClean="0"/>
              <a:t>cloud</a:t>
            </a:r>
            <a:endParaRPr lang="nl-BE" dirty="0" smtClean="0"/>
          </a:p>
          <a:p>
            <a:pPr lvl="1"/>
            <a:r>
              <a:rPr lang="nl-BE" dirty="0" smtClean="0"/>
              <a:t>beroep op publieke </a:t>
            </a:r>
            <a:r>
              <a:rPr lang="nl-BE" dirty="0" err="1" smtClean="0"/>
              <a:t>cloud</a:t>
            </a:r>
            <a:r>
              <a:rPr lang="nl-BE" dirty="0" smtClean="0"/>
              <a:t> waar mogelijk</a:t>
            </a:r>
          </a:p>
          <a:p>
            <a:pPr lvl="1"/>
            <a:r>
              <a:rPr lang="nl-BE" dirty="0" smtClean="0"/>
              <a:t>private community </a:t>
            </a:r>
            <a:r>
              <a:rPr lang="nl-BE" dirty="0" err="1" smtClean="0"/>
              <a:t>cloud</a:t>
            </a:r>
            <a:r>
              <a:rPr lang="nl-BE" dirty="0" smtClean="0"/>
              <a:t> vanuit datacenters in beheer van de overheid</a:t>
            </a:r>
          </a:p>
          <a:p>
            <a:pPr lvl="1"/>
            <a:r>
              <a:rPr lang="nl-BE" dirty="0" smtClean="0"/>
              <a:t>operationele uitvoering met ruim beroep op privésector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504" y="1988840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5471B662-E07F-4B45-AF7C-5436FF003ECE}" type="slidenum">
              <a:rPr lang="en-GB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ounded Rectangle 3"/>
          <p:cNvSpPr/>
          <p:nvPr/>
        </p:nvSpPr>
        <p:spPr>
          <a:xfrm>
            <a:off x="17951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5212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3224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236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975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36281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4199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51723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Harde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36510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Zachte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Virtualisatie  |   Security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21297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Toepassingsplatform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| IBM | Microsoft | Oracle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SAS </a:t>
            </a:r>
            <a:r>
              <a:rPr lang="nl-BE" sz="2400" dirty="0">
                <a:solidFill>
                  <a:schemeClr val="tx1"/>
                </a:solidFill>
              </a:rPr>
              <a:t>|</a:t>
            </a:r>
            <a:r>
              <a:rPr lang="nl-BE" sz="2400" dirty="0" smtClean="0">
                <a:solidFill>
                  <a:schemeClr val="tx1"/>
                </a:solidFill>
              </a:rPr>
              <a:t> …</a:t>
            </a:r>
            <a:endParaRPr lang="nl-BE" sz="2400" dirty="0">
              <a:solidFill>
                <a:schemeClr val="tx1"/>
              </a:solidFill>
            </a:endParaRPr>
          </a:p>
          <a:p>
            <a:pPr algn="ctr"/>
            <a:endParaRPr lang="nl-BE" sz="3200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83671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Businesstoepassingen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(aangiften, businessprocessen, 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06084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Standaardcomponenten en -toepassingen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Websites | Toegangsbeheer | Vertaaltool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160020" y="2372334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1" name="TextBox 20"/>
          <p:cNvSpPr txBox="1"/>
          <p:nvPr/>
        </p:nvSpPr>
        <p:spPr>
          <a:xfrm rot="2777394">
            <a:off x="8147766" y="3524462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8147765" y="4676591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8147765" y="5817473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4331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</a:t>
            </a:r>
            <a:r>
              <a:rPr lang="nl-BE" dirty="0" err="1" smtClean="0"/>
              <a:t>cloud</a:t>
            </a:r>
            <a:r>
              <a:rPr lang="nl-BE" dirty="0" smtClean="0"/>
              <a:t>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A</a:t>
            </a:r>
            <a:r>
              <a:rPr lang="nl-BE" b="1" dirty="0" smtClean="0"/>
              <a:t>s </a:t>
            </a:r>
            <a:r>
              <a:rPr lang="nl-BE" b="1" dirty="0"/>
              <a:t>a Service</a:t>
            </a:r>
            <a:r>
              <a:rPr lang="nl-BE" dirty="0"/>
              <a:t> – IT als dienstverlening</a:t>
            </a:r>
          </a:p>
          <a:p>
            <a:pPr lvl="1"/>
            <a:r>
              <a:rPr lang="nl-BE" altLang="en-US" dirty="0"/>
              <a:t>e</a:t>
            </a:r>
            <a:r>
              <a:rPr lang="nl-BE" altLang="en-US" dirty="0" smtClean="0"/>
              <a:t>igen </a:t>
            </a:r>
            <a:r>
              <a:rPr lang="nl-BE" altLang="en-US" dirty="0"/>
              <a:t>apparatuur en software vervangen door een dienstverlener</a:t>
            </a:r>
            <a:endParaRPr lang="nl-BE" dirty="0"/>
          </a:p>
          <a:p>
            <a:pPr lvl="1"/>
            <a:r>
              <a:rPr lang="nl-BE" b="1" dirty="0"/>
              <a:t>Software as a Service</a:t>
            </a:r>
            <a:endParaRPr lang="nl-BE" dirty="0"/>
          </a:p>
          <a:p>
            <a:pPr lvl="1"/>
            <a:r>
              <a:rPr lang="nl-BE" b="1" dirty="0"/>
              <a:t>Platform as a Service</a:t>
            </a:r>
          </a:p>
          <a:p>
            <a:pPr lvl="1"/>
            <a:r>
              <a:rPr lang="nl-BE" b="1" dirty="0"/>
              <a:t>Infrastructure as a Service</a:t>
            </a:r>
          </a:p>
          <a:p>
            <a:pPr lvl="1"/>
            <a:r>
              <a:rPr lang="nl-BE" b="1" dirty="0" smtClean="0"/>
              <a:t>gedeelde, </a:t>
            </a:r>
            <a:r>
              <a:rPr lang="nl-BE" b="1" dirty="0" err="1" smtClean="0"/>
              <a:t>gevirtualiseerde</a:t>
            </a:r>
            <a:r>
              <a:rPr lang="nl-BE" b="1" dirty="0" smtClean="0"/>
              <a:t> fysieke </a:t>
            </a:r>
            <a:r>
              <a:rPr lang="nl-BE" b="1" dirty="0"/>
              <a:t>infrastructuur</a:t>
            </a:r>
            <a:endParaRPr lang="nl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As a service: kernprincipes</a:t>
            </a:r>
            <a:endParaRPr lang="nl-BE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9660"/>
            <a:ext cx="8229600" cy="5579700"/>
          </a:xfrm>
        </p:spPr>
        <p:txBody>
          <a:bodyPr>
            <a:noAutofit/>
          </a:bodyPr>
          <a:lstStyle/>
          <a:p>
            <a:r>
              <a:rPr lang="nl-BE" altLang="en-US" sz="2400" b="1" dirty="0" smtClean="0"/>
              <a:t>Zelfbediening</a:t>
            </a:r>
            <a:r>
              <a:rPr lang="nl-BE" altLang="en-US" sz="2400" dirty="0" smtClean="0"/>
              <a:t>: de dienstverlening is volledig geïndustrialiseerd en geautomatiseerd</a:t>
            </a:r>
          </a:p>
          <a:p>
            <a:r>
              <a:rPr lang="nl-BE" altLang="en-US" sz="2400" b="1" dirty="0" smtClean="0"/>
              <a:t>Beschikbaarheid</a:t>
            </a:r>
            <a:r>
              <a:rPr lang="nl-BE" altLang="en-US" sz="2400" dirty="0" smtClean="0"/>
              <a:t>: de dienstverlening kan onmiddellijk starten</a:t>
            </a:r>
          </a:p>
          <a:p>
            <a:r>
              <a:rPr lang="nl-BE" altLang="en-US" sz="2400" b="1" dirty="0" smtClean="0"/>
              <a:t>Schaalbaar en elastisch</a:t>
            </a:r>
            <a:r>
              <a:rPr lang="nl-BE" altLang="en-US" sz="2400" dirty="0" smtClean="0"/>
              <a:t>: de gebruikte capaciteit kan flexibel toenemen en afnemen per klant</a:t>
            </a:r>
          </a:p>
          <a:p>
            <a:r>
              <a:rPr lang="nl-BE" altLang="en-US" sz="2400" b="1" dirty="0" smtClean="0"/>
              <a:t>Gedeeld</a:t>
            </a:r>
            <a:r>
              <a:rPr lang="nl-BE" altLang="en-US" sz="2400" dirty="0" smtClean="0"/>
              <a:t>: meerdere gebruikers voor schaaleffecten</a:t>
            </a:r>
          </a:p>
          <a:p>
            <a:r>
              <a:rPr lang="nl-BE" altLang="en-US" sz="2400" b="1" dirty="0" smtClean="0"/>
              <a:t>Consumptiegebaseerde aanrekening</a:t>
            </a:r>
            <a:r>
              <a:rPr lang="nl-BE" altLang="en-US" sz="2400" dirty="0" smtClean="0"/>
              <a:t>: op basis van reëel gebruik (maar met cost sharing van gehele platform)</a:t>
            </a:r>
          </a:p>
          <a:p>
            <a:r>
              <a:rPr lang="nl-BE" altLang="en-US" sz="2400" b="1" dirty="0" smtClean="0"/>
              <a:t>Laagdrempelige instap</a:t>
            </a:r>
            <a:r>
              <a:rPr lang="nl-BE" altLang="en-US" sz="2400" dirty="0" smtClean="0"/>
              <a:t>: onderliggende complexiteit wordt transparant gemaakt voor de gebruiker</a:t>
            </a:r>
          </a:p>
          <a:p>
            <a:r>
              <a:rPr lang="nl-BE" altLang="en-US" sz="2400" b="1" dirty="0" smtClean="0"/>
              <a:t>Heterogeniteit en flexibiliteit ingebakken</a:t>
            </a:r>
          </a:p>
          <a:p>
            <a:r>
              <a:rPr lang="nl-BE" altLang="en-US" sz="2400" b="1" dirty="0" smtClean="0"/>
              <a:t>Incrementele, exploratieve, iteratieve aanpak</a:t>
            </a:r>
            <a:endParaRPr lang="nl-BE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CEED44E01334A8FDE427A8589CD04" ma:contentTypeVersion="1" ma:contentTypeDescription="Create a new document." ma:contentTypeScope="" ma:versionID="42d5dafbbf323c7e9722060a1e2b1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B89CD-203B-44BB-9498-AE3BBAEC8AA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82D81-355F-493A-A9FB-A0D17346C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1982</TotalTime>
  <Words>835</Words>
  <Application>Microsoft Office PowerPoint</Application>
  <PresentationFormat>On-screen Show (4:3)</PresentationFormat>
  <Paragraphs>272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G-Cloud</vt:lpstr>
      <vt:lpstr>Bouwstenen voor de G-Cloud Datacenters in de Belgische overheid</vt:lpstr>
      <vt:lpstr>Agenda</vt:lpstr>
      <vt:lpstr>Context: overheid moet  besparen</vt:lpstr>
      <vt:lpstr>Hoe? Synergie / transformatie</vt:lpstr>
      <vt:lpstr>Wat is G-Cloud?</vt:lpstr>
      <vt:lpstr>Wat is G-cloud ?</vt:lpstr>
      <vt:lpstr>Focus</vt:lpstr>
      <vt:lpstr>Wat is G-cloud ?</vt:lpstr>
      <vt:lpstr>As a service: kernprincipes</vt:lpstr>
      <vt:lpstr>Cloud computing in de overheid?</vt:lpstr>
      <vt:lpstr>Cloud computing in de overheid?</vt:lpstr>
      <vt:lpstr>Cloud security evaluatiemodel</vt:lpstr>
      <vt:lpstr>Cloud security evaluatiemodel</vt:lpstr>
      <vt:lpstr>Waarom G-Cloud?</vt:lpstr>
      <vt:lpstr>Succesfactoren G-Cloud?</vt:lpstr>
      <vt:lpstr>G-Cloud organisatie</vt:lpstr>
      <vt:lpstr>PowerPoint Presentation</vt:lpstr>
      <vt:lpstr>G-Cloud &amp; private sector</vt:lpstr>
      <vt:lpstr>Datacenter-consolidatie</vt:lpstr>
      <vt:lpstr>Datacenter-consolidatie</vt:lpstr>
      <vt:lpstr>Datacenter-consolidatie</vt:lpstr>
      <vt:lpstr>Ecologisch en economisch</vt:lpstr>
      <vt:lpstr>Omgevingsbeveiliging Tier 3+ </vt:lpstr>
      <vt:lpstr>Gecoördineerde supervisie</vt:lpstr>
      <vt:lpstr>Wat G-Cloud gebruikers zeggen…</vt:lpstr>
      <vt:lpstr>PowerPoint Presentation</vt:lpstr>
      <vt:lpstr>            bouwen we samen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Pragmatisch helpen bouwen aan de government cloud</dc:title>
  <dc:creator>Bob Lannoy</dc:creator>
  <cp:lastModifiedBy>Frank Robben</cp:lastModifiedBy>
  <cp:revision>107</cp:revision>
  <cp:lastPrinted>2015-11-12T11:11:36Z</cp:lastPrinted>
  <dcterms:created xsi:type="dcterms:W3CDTF">2015-11-12T09:30:21Z</dcterms:created>
  <dcterms:modified xsi:type="dcterms:W3CDTF">2016-03-21T20:32:00Z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0x0101007E7CEED44E01334A8FDE427A8589CD04</vt:lpwstr>
  </property>
</Properties>
</file>