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2"/>
  </p:notesMasterIdLst>
  <p:handoutMasterIdLst>
    <p:handoutMasterId r:id="rId83"/>
  </p:handoutMasterIdLst>
  <p:sldIdLst>
    <p:sldId id="332" r:id="rId2"/>
    <p:sldId id="261" r:id="rId3"/>
    <p:sldId id="262" r:id="rId4"/>
    <p:sldId id="263" r:id="rId5"/>
    <p:sldId id="264" r:id="rId6"/>
    <p:sldId id="265" r:id="rId7"/>
    <p:sldId id="266" r:id="rId8"/>
    <p:sldId id="267" r:id="rId9"/>
    <p:sldId id="341" r:id="rId10"/>
    <p:sldId id="343" r:id="rId11"/>
    <p:sldId id="268" r:id="rId12"/>
    <p:sldId id="269" r:id="rId13"/>
    <p:sldId id="342" r:id="rId14"/>
    <p:sldId id="271" r:id="rId15"/>
    <p:sldId id="272" r:id="rId16"/>
    <p:sldId id="273" r:id="rId17"/>
    <p:sldId id="274" r:id="rId18"/>
    <p:sldId id="275" r:id="rId19"/>
    <p:sldId id="276" r:id="rId20"/>
    <p:sldId id="277" r:id="rId21"/>
    <p:sldId id="336" r:id="rId22"/>
    <p:sldId id="337" r:id="rId23"/>
    <p:sldId id="339" r:id="rId24"/>
    <p:sldId id="278" r:id="rId25"/>
    <p:sldId id="279" r:id="rId26"/>
    <p:sldId id="280" r:id="rId27"/>
    <p:sldId id="281" r:id="rId28"/>
    <p:sldId id="340"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34" r:id="rId60"/>
    <p:sldId id="335" r:id="rId61"/>
    <p:sldId id="315" r:id="rId62"/>
    <p:sldId id="316" r:id="rId63"/>
    <p:sldId id="333" r:id="rId64"/>
    <p:sldId id="314"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45" r:id="rId80"/>
    <p:sldId id="331" r:id="rId8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8" autoAdjust="0"/>
  </p:normalViewPr>
  <p:slideViewPr>
    <p:cSldViewPr snapToGrid="0" snapToObjects="1">
      <p:cViewPr varScale="1">
        <p:scale>
          <a:sx n="71" d="100"/>
          <a:sy n="71" d="100"/>
        </p:scale>
        <p:origin x="-12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BEC2D81-6A4B-4224-AAE4-337FD69F90AE}" type="presOf" srcId="{283E63E5-401D-47F3-B99A-0A8B0671698F}" destId="{4F5301D4-6D10-4291-8DF6-6956AF37A1EA}" srcOrd="0" destOrd="0" presId="urn:microsoft.com/office/officeart/2005/8/layout/vList5"/>
    <dgm:cxn modelId="{4FBC4A24-DA44-4919-BDC4-95EBB63DA4B6}" srcId="{CB8410C7-D6F2-43A6-AD81-C74A81EE903F}" destId="{35715EF4-ADAC-4047-A852-40F529468407}" srcOrd="2" destOrd="0" parTransId="{A7719D87-96F8-4FB5-B829-94CE47A688AF}" sibTransId="{6DD83869-7934-4496-87FA-2596FE85C266}"/>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DCE1D5B8-275E-44EA-935E-F911C4F4ECFE}" type="presOf" srcId="{9ED7CC8B-16A7-4240-9857-889C660DF3CC}" destId="{F13FEE27-CFB8-4A27-A48D-DB155A6B42B7}" srcOrd="0" destOrd="0" presId="urn:microsoft.com/office/officeart/2005/8/layout/vList5"/>
    <dgm:cxn modelId="{87112453-3185-4900-8948-6FB1896B8510}" type="presOf" srcId="{35715EF4-ADAC-4047-A852-40F529468407}" destId="{F13FEE27-CFB8-4A27-A48D-DB155A6B42B7}" srcOrd="0" destOrd="2"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4B4C87A1-0B8D-49A8-BCA4-997169F803B1}" type="presOf" srcId="{CB8410C7-D6F2-43A6-AD81-C74A81EE903F}" destId="{6273677B-BEF3-4B28-96B6-2A414649EAEE}" srcOrd="0" destOrd="0" presId="urn:microsoft.com/office/officeart/2005/8/layout/vList5"/>
    <dgm:cxn modelId="{849FFC1B-297D-4791-8B81-424D0AA0C358}" type="presOf" srcId="{34490C8B-2247-4E32-894B-BE662C9FFFD3}" destId="{F13FEE27-CFB8-4A27-A48D-DB155A6B42B7}" srcOrd="0" destOrd="1" presId="urn:microsoft.com/office/officeart/2005/8/layout/vList5"/>
    <dgm:cxn modelId="{2114D478-C0EF-4287-927E-2E23817AA672}" type="presParOf" srcId="{4F5301D4-6D10-4291-8DF6-6956AF37A1EA}" destId="{88B521AE-D9F3-4F7D-B4C1-A88FFE9E2366}" srcOrd="0" destOrd="0" presId="urn:microsoft.com/office/officeart/2005/8/layout/vList5"/>
    <dgm:cxn modelId="{CCC318C0-B2F1-4BAA-BF59-38E2B13CBA42}" type="presParOf" srcId="{88B521AE-D9F3-4F7D-B4C1-A88FFE9E2366}" destId="{6273677B-BEF3-4B28-96B6-2A414649EAEE}" srcOrd="0" destOrd="0" presId="urn:microsoft.com/office/officeart/2005/8/layout/vList5"/>
    <dgm:cxn modelId="{055E837B-08DC-40F1-B2DE-6085E8A73EA8}"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E9A50E15-8F33-49F0-B3E1-41F04A9C6C75}" type="presOf" srcId="{66800CA2-1263-488B-9901-BF5AA9A26379}" destId="{22C56DC3-2158-416C-A2CA-0A41276F6E72}" srcOrd="0" destOrd="0" presId="urn:microsoft.com/office/officeart/2008/layout/PictureStrips"/>
    <dgm:cxn modelId="{564DAABC-3D6F-47E5-9365-3B8109CE791E}"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E7D40263-A98A-4245-993E-FF40D6326670}" type="presOf" srcId="{53250AAA-89D6-4377-B3C0-0E5BF972A3C0}" destId="{411BB13E-A3FD-42F9-8D3A-DD2DDC4A3516}"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3E99F778-66E9-4AA7-825D-0AD4A37B0A9F}" type="presOf" srcId="{DE482DF0-5C86-4767-9CE5-54725DF28573}" destId="{4F50CB91-2850-4662-936D-F5CF85EB32D2}" srcOrd="0" destOrd="0" presId="urn:microsoft.com/office/officeart/2008/layout/PictureStrips"/>
    <dgm:cxn modelId="{B08242E0-DF15-476C-B1DE-873CE6B41610}"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A5FC7250-AC68-44BD-ABCB-59CDBABB7B7B}" type="presOf" srcId="{ADE4E262-EB9E-448C-8B46-6B6521E6B92F}" destId="{E0757731-3698-433B-8E7C-2EB74986993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304DBA32-49F3-41B1-8D5C-B71BCC61DEEA}" type="presOf" srcId="{D1B0C0D0-7AB7-487B-ADF8-3BB3DD4E9EE7}" destId="{9E029134-162C-442E-A062-F55ADB999C33}" srcOrd="0" destOrd="0" presId="urn:microsoft.com/office/officeart/2008/layout/PictureStrips"/>
    <dgm:cxn modelId="{23B03727-E715-4CF6-8EA1-EA77472CB6C3}" type="presOf" srcId="{AE2357B3-F8D1-4E13-B807-E393E9FC5539}" destId="{DC5DD086-89E5-4CD9-B1D2-0E7FF2C522A2}" srcOrd="0" destOrd="0" presId="urn:microsoft.com/office/officeart/2008/layout/PictureStrips"/>
    <dgm:cxn modelId="{1F8C4892-3CCD-48D1-8871-AF3348FD3971}" type="presOf" srcId="{81FDCA61-7A32-4339-89E8-DD3704FB86F4}" destId="{6F6ACCCA-7573-4F27-BB76-D1BFA52EAEE3}" srcOrd="0" destOrd="0" presId="urn:microsoft.com/office/officeart/2008/layout/PictureStrips"/>
    <dgm:cxn modelId="{33DC8B80-E800-4B43-9AC2-D5557373A9A4}" type="presOf" srcId="{E7919EDD-7680-4985-B198-1CBB0F9E96AC}" destId="{7A8D609C-F894-4686-8594-F633FD78C201}" srcOrd="0" destOrd="0" presId="urn:microsoft.com/office/officeart/2008/layout/PictureStrips"/>
    <dgm:cxn modelId="{EB73D509-B700-451F-84B3-674C2711F070}"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FEFD500-53DB-468A-898C-ACA38E18B998}" type="presParOf" srcId="{9E029134-162C-442E-A062-F55ADB999C33}" destId="{60E777AF-AE30-4678-946F-1FF94928EBDC}" srcOrd="0" destOrd="0" presId="urn:microsoft.com/office/officeart/2008/layout/PictureStrips"/>
    <dgm:cxn modelId="{D524AFBB-A47D-402B-8AEE-E4063BD3C1C8}" type="presParOf" srcId="{60E777AF-AE30-4678-946F-1FF94928EBDC}" destId="{7A8D609C-F894-4686-8594-F633FD78C201}" srcOrd="0" destOrd="0" presId="urn:microsoft.com/office/officeart/2008/layout/PictureStrips"/>
    <dgm:cxn modelId="{6CA938DF-E4E7-4687-B0E3-280DFBD6086F}" type="presParOf" srcId="{60E777AF-AE30-4678-946F-1FF94928EBDC}" destId="{8B00EC11-24E0-4E0C-8101-DB576F31F9D2}" srcOrd="1" destOrd="0" presId="urn:microsoft.com/office/officeart/2008/layout/PictureStrips"/>
    <dgm:cxn modelId="{8114A501-0DDD-4EDA-92B6-4BA059CF70CE}" type="presParOf" srcId="{9E029134-162C-442E-A062-F55ADB999C33}" destId="{7105A6FE-D318-4A98-A922-671C581530DC}" srcOrd="1" destOrd="0" presId="urn:microsoft.com/office/officeart/2008/layout/PictureStrips"/>
    <dgm:cxn modelId="{875DCD02-C994-4FD2-B92F-F50177DA1847}" type="presParOf" srcId="{9E029134-162C-442E-A062-F55ADB999C33}" destId="{85CFEB57-FC52-4321-A97D-3211B5D63D4D}" srcOrd="2" destOrd="0" presId="urn:microsoft.com/office/officeart/2008/layout/PictureStrips"/>
    <dgm:cxn modelId="{743E2990-CD07-4A65-8A60-0C1EB7AB2276}" type="presParOf" srcId="{85CFEB57-FC52-4321-A97D-3211B5D63D4D}" destId="{A9AE0183-4578-4303-9373-BBB0DAF179FE}" srcOrd="0" destOrd="0" presId="urn:microsoft.com/office/officeart/2008/layout/PictureStrips"/>
    <dgm:cxn modelId="{00A8E6D3-677D-4B8E-9629-38DCB3AF17D0}" type="presParOf" srcId="{85CFEB57-FC52-4321-A97D-3211B5D63D4D}" destId="{17BB8C5E-ACC5-4AEA-AC3B-15C53CC548C0}" srcOrd="1" destOrd="0" presId="urn:microsoft.com/office/officeart/2008/layout/PictureStrips"/>
    <dgm:cxn modelId="{1DC5FFFB-56CF-40F6-A918-653ECF5B8B4E}" type="presParOf" srcId="{9E029134-162C-442E-A062-F55ADB999C33}" destId="{3DF2FDF0-8F29-4351-969E-A1025413C53F}" srcOrd="3" destOrd="0" presId="urn:microsoft.com/office/officeart/2008/layout/PictureStrips"/>
    <dgm:cxn modelId="{1D289832-D089-479B-9B81-1E22606DCE31}" type="presParOf" srcId="{9E029134-162C-442E-A062-F55ADB999C33}" destId="{51949F69-36F9-42ED-A197-4A357D3FCC84}" srcOrd="4" destOrd="0" presId="urn:microsoft.com/office/officeart/2008/layout/PictureStrips"/>
    <dgm:cxn modelId="{B01F358E-5183-498A-BCE6-CFD478ADDAAB}" type="presParOf" srcId="{51949F69-36F9-42ED-A197-4A357D3FCC84}" destId="{DC5DD086-89E5-4CD9-B1D2-0E7FF2C522A2}" srcOrd="0" destOrd="0" presId="urn:microsoft.com/office/officeart/2008/layout/PictureStrips"/>
    <dgm:cxn modelId="{3D9E9106-CD2D-4825-ACA8-1FEB6D28E3BB}" type="presParOf" srcId="{51949F69-36F9-42ED-A197-4A357D3FCC84}" destId="{DEDE190B-7605-44A7-B19B-482157C4ED09}" srcOrd="1" destOrd="0" presId="urn:microsoft.com/office/officeart/2008/layout/PictureStrips"/>
    <dgm:cxn modelId="{EF7881FC-8D2F-445C-A6D5-944B6F5CA842}" type="presParOf" srcId="{9E029134-162C-442E-A062-F55ADB999C33}" destId="{800A896D-7DD0-4D28-BE08-D3B8F3F2A8C6}" srcOrd="5" destOrd="0" presId="urn:microsoft.com/office/officeart/2008/layout/PictureStrips"/>
    <dgm:cxn modelId="{988875D2-9157-402E-9C99-72353E3B80FC}" type="presParOf" srcId="{9E029134-162C-442E-A062-F55ADB999C33}" destId="{09DCF082-D387-4036-A517-A57508B9F296}" srcOrd="6" destOrd="0" presId="urn:microsoft.com/office/officeart/2008/layout/PictureStrips"/>
    <dgm:cxn modelId="{6ADBB8DF-8717-46BB-8F4F-0B242EFAAA93}" type="presParOf" srcId="{09DCF082-D387-4036-A517-A57508B9F296}" destId="{6F6ACCCA-7573-4F27-BB76-D1BFA52EAEE3}" srcOrd="0" destOrd="0" presId="urn:microsoft.com/office/officeart/2008/layout/PictureStrips"/>
    <dgm:cxn modelId="{3652301B-CBE3-4522-924D-BCAA08D58B74}" type="presParOf" srcId="{09DCF082-D387-4036-A517-A57508B9F296}" destId="{F94043AE-FBAE-4418-8D10-10B1481C95AF}" srcOrd="1" destOrd="0" presId="urn:microsoft.com/office/officeart/2008/layout/PictureStrips"/>
    <dgm:cxn modelId="{E05663C7-135E-42A0-8E62-BCE675AE7995}" type="presParOf" srcId="{9E029134-162C-442E-A062-F55ADB999C33}" destId="{2F838AD4-66C5-4737-8D8D-66F3281C6FE1}" srcOrd="7" destOrd="0" presId="urn:microsoft.com/office/officeart/2008/layout/PictureStrips"/>
    <dgm:cxn modelId="{5EB51AA0-B0F1-4F58-BD59-D1ECAD8921D3}" type="presParOf" srcId="{9E029134-162C-442E-A062-F55ADB999C33}" destId="{0F749A16-F5F6-45E8-9E08-2382EA901724}" srcOrd="8" destOrd="0" presId="urn:microsoft.com/office/officeart/2008/layout/PictureStrips"/>
    <dgm:cxn modelId="{6098BE56-B51C-4997-B9DB-8041FB7EBC83}" type="presParOf" srcId="{0F749A16-F5F6-45E8-9E08-2382EA901724}" destId="{610D24CD-EC64-4585-8806-7B24163BBCA5}" srcOrd="0" destOrd="0" presId="urn:microsoft.com/office/officeart/2008/layout/PictureStrips"/>
    <dgm:cxn modelId="{3039E355-6A2F-4B32-A012-5B323FBB5A38}" type="presParOf" srcId="{0F749A16-F5F6-45E8-9E08-2382EA901724}" destId="{1D377189-38FA-44FB-9886-A25D865375A4}" srcOrd="1" destOrd="0" presId="urn:microsoft.com/office/officeart/2008/layout/PictureStrips"/>
    <dgm:cxn modelId="{914551F1-73DE-46C4-9D2F-9095FF340EE8}" type="presParOf" srcId="{9E029134-162C-442E-A062-F55ADB999C33}" destId="{D0690CA7-5AC0-41CF-B946-24781BCFD1A5}" srcOrd="9" destOrd="0" presId="urn:microsoft.com/office/officeart/2008/layout/PictureStrips"/>
    <dgm:cxn modelId="{1BE38CCB-4224-4AFD-BDC4-CE70EB9C73F6}" type="presParOf" srcId="{9E029134-162C-442E-A062-F55ADB999C33}" destId="{B7B3EDE5-7630-4030-822E-F5E4C9706E85}" srcOrd="10" destOrd="0" presId="urn:microsoft.com/office/officeart/2008/layout/PictureStrips"/>
    <dgm:cxn modelId="{15E6112E-106D-4E1B-9F9C-B7AE1A250DBF}" type="presParOf" srcId="{B7B3EDE5-7630-4030-822E-F5E4C9706E85}" destId="{4F50CB91-2850-4662-936D-F5CF85EB32D2}" srcOrd="0" destOrd="0" presId="urn:microsoft.com/office/officeart/2008/layout/PictureStrips"/>
    <dgm:cxn modelId="{A324EDBB-1BD6-4A60-9C72-16252444A1C7}" type="presParOf" srcId="{B7B3EDE5-7630-4030-822E-F5E4C9706E85}" destId="{82E38FB2-A96C-4D7A-A866-6D7BE57189A0}" srcOrd="1" destOrd="0" presId="urn:microsoft.com/office/officeart/2008/layout/PictureStrips"/>
    <dgm:cxn modelId="{9BDBDACF-673D-441F-877C-57EC3B80F7BB}" type="presParOf" srcId="{9E029134-162C-442E-A062-F55ADB999C33}" destId="{FFADA039-4E63-4656-B69A-9CDE6DF7D22E}" srcOrd="11" destOrd="0" presId="urn:microsoft.com/office/officeart/2008/layout/PictureStrips"/>
    <dgm:cxn modelId="{CFDB1B9F-E74D-4389-8D27-19564655EAAB}" type="presParOf" srcId="{9E029134-162C-442E-A062-F55ADB999C33}" destId="{617E62FE-8B7F-4345-A007-B8285279A613}" srcOrd="12" destOrd="0" presId="urn:microsoft.com/office/officeart/2008/layout/PictureStrips"/>
    <dgm:cxn modelId="{443AE89C-A184-4490-BD01-74A6A9DB1EC7}" type="presParOf" srcId="{617E62FE-8B7F-4345-A007-B8285279A613}" destId="{9C5C0C8B-F255-4694-B3C6-8BE7DBC5F7E5}" srcOrd="0" destOrd="0" presId="urn:microsoft.com/office/officeart/2008/layout/PictureStrips"/>
    <dgm:cxn modelId="{B0AA353B-E40B-4B96-A85D-CE763273FB48}" type="presParOf" srcId="{617E62FE-8B7F-4345-A007-B8285279A613}" destId="{A9E14B50-194E-4A93-B9D9-20BB56D81973}" srcOrd="1" destOrd="0" presId="urn:microsoft.com/office/officeart/2008/layout/PictureStrips"/>
    <dgm:cxn modelId="{9920FC51-917A-4210-91F0-C856F3943E48}" type="presParOf" srcId="{9E029134-162C-442E-A062-F55ADB999C33}" destId="{CC5C64CB-AB52-41A1-B231-D8699C0C625F}" srcOrd="13" destOrd="0" presId="urn:microsoft.com/office/officeart/2008/layout/PictureStrips"/>
    <dgm:cxn modelId="{1D1103F8-C025-4B50-B802-99C0D5D076DF}" type="presParOf" srcId="{9E029134-162C-442E-A062-F55ADB999C33}" destId="{F8E94CFA-B945-48E5-BE10-370DD69F16A4}" srcOrd="14" destOrd="0" presId="urn:microsoft.com/office/officeart/2008/layout/PictureStrips"/>
    <dgm:cxn modelId="{236D1B75-D63A-451C-9BA9-32555D5964B6}" type="presParOf" srcId="{F8E94CFA-B945-48E5-BE10-370DD69F16A4}" destId="{411BB13E-A3FD-42F9-8D3A-DD2DDC4A3516}" srcOrd="0" destOrd="0" presId="urn:microsoft.com/office/officeart/2008/layout/PictureStrips"/>
    <dgm:cxn modelId="{838229EF-5A43-4A90-B043-BD20D68F4CE3}" type="presParOf" srcId="{F8E94CFA-B945-48E5-BE10-370DD69F16A4}" destId="{70C2EA1E-D7DB-4E74-806D-4590DBE781A3}" srcOrd="1" destOrd="0" presId="urn:microsoft.com/office/officeart/2008/layout/PictureStrips"/>
    <dgm:cxn modelId="{BD47B7DC-BC7C-424B-9D11-DC91203A43CF}" type="presParOf" srcId="{9E029134-162C-442E-A062-F55ADB999C33}" destId="{B6819F3B-727A-4EDF-BC16-FDFFBB563868}" srcOrd="15" destOrd="0" presId="urn:microsoft.com/office/officeart/2008/layout/PictureStrips"/>
    <dgm:cxn modelId="{E7FCE2A0-C368-4FE0-AEAD-9D50E1B7E845}" type="presParOf" srcId="{9E029134-162C-442E-A062-F55ADB999C33}" destId="{BB272E9F-26C5-4655-93E5-F3616BF119CC}" srcOrd="16" destOrd="0" presId="urn:microsoft.com/office/officeart/2008/layout/PictureStrips"/>
    <dgm:cxn modelId="{C264E4F6-E42E-4F0D-B4D3-527ECAA90D3F}" type="presParOf" srcId="{BB272E9F-26C5-4655-93E5-F3616BF119CC}" destId="{E0757731-3698-433B-8E7C-2EB749869931}" srcOrd="0" destOrd="0" presId="urn:microsoft.com/office/officeart/2008/layout/PictureStrips"/>
    <dgm:cxn modelId="{450396E3-356E-46CB-96AA-0BF76CF41E26}" type="presParOf" srcId="{BB272E9F-26C5-4655-93E5-F3616BF119CC}" destId="{139FD9EA-3509-4D4C-98D4-BC741BA871D8}" srcOrd="1" destOrd="0" presId="urn:microsoft.com/office/officeart/2008/layout/PictureStrips"/>
    <dgm:cxn modelId="{29837A7B-23EC-4AA3-AD02-ED8C798CD959}" type="presParOf" srcId="{9E029134-162C-442E-A062-F55ADB999C33}" destId="{979B97D2-0F97-437F-8686-ABD1B910F38F}" srcOrd="17" destOrd="0" presId="urn:microsoft.com/office/officeart/2008/layout/PictureStrips"/>
    <dgm:cxn modelId="{E935D6E1-F835-4E86-86E6-85FA554A6488}" type="presParOf" srcId="{9E029134-162C-442E-A062-F55ADB999C33}" destId="{0216C3D0-FCC6-4B0C-AA10-7E78E85A1DE2}" srcOrd="18" destOrd="0" presId="urn:microsoft.com/office/officeart/2008/layout/PictureStrips"/>
    <dgm:cxn modelId="{41C47F14-0F17-40C6-876F-162130FF3838}" type="presParOf" srcId="{0216C3D0-FCC6-4B0C-AA10-7E78E85A1DE2}" destId="{22C56DC3-2158-416C-A2CA-0A41276F6E72}" srcOrd="0" destOrd="0" presId="urn:microsoft.com/office/officeart/2008/layout/PictureStrips"/>
    <dgm:cxn modelId="{24CFC5C8-79DF-4E71-A24F-F103B36E8E4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11/14/2015</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‹nr.›</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11/14/2015</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‹nr.›</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17</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Dit zijn niet het aantal</a:t>
            </a:r>
            <a:r>
              <a:rPr lang="nl-BE" baseline="0" dirty="0" smtClean="0"/>
              <a:t> documenten, wel het aantal verschillende therapeutische relaties die een patiënt heeft. </a:t>
            </a:r>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nl-BE"/>
          </a:p>
        </p:txBody>
      </p:sp>
    </p:spTree>
    <p:extLst>
      <p:ext uri="{BB962C8B-B14F-4D97-AF65-F5344CB8AC3E}">
        <p14:creationId xmlns:p14="http://schemas.microsoft.com/office/powerpoint/2010/main" val="81835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nl-BE"/>
          </a:p>
        </p:txBody>
      </p:sp>
    </p:spTree>
    <p:extLst>
      <p:ext uri="{BB962C8B-B14F-4D97-AF65-F5344CB8AC3E}">
        <p14:creationId xmlns:p14="http://schemas.microsoft.com/office/powerpoint/2010/main" val="56759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nl-BE"/>
          </a:p>
        </p:txBody>
      </p:sp>
    </p:spTree>
    <p:extLst>
      <p:ext uri="{BB962C8B-B14F-4D97-AF65-F5344CB8AC3E}">
        <p14:creationId xmlns:p14="http://schemas.microsoft.com/office/powerpoint/2010/main" val="42904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7</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64</a:t>
            </a:fld>
            <a:endParaRPr lang="nl-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64</a:t>
            </a:fld>
            <a:endParaRPr lang="nl-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65</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66</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67</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68</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69</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70</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74</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76</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77</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78</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80</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nl-BE"/>
          </a:p>
        </p:txBody>
      </p:sp>
    </p:spTree>
    <p:extLst>
      <p:ext uri="{BB962C8B-B14F-4D97-AF65-F5344CB8AC3E}">
        <p14:creationId xmlns:p14="http://schemas.microsoft.com/office/powerpoint/2010/main" val="3317176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22/09/2015</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22/09/2015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22/09/2015</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22/09/2015</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22/09/2015</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22/09/2015</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22/09/2015</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image" Target="../media/image7.jpeg"/><Relationship Id="rId16"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7.png"/><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23.png"/><Relationship Id="rId2" Type="http://schemas.openxmlformats.org/officeDocument/2006/relationships/notesSlide" Target="../notesSlides/notesSlide2.xml"/><Relationship Id="rId16" Type="http://schemas.microsoft.com/office/2007/relationships/hdphoto" Target="../media/hdphoto10.wdp"/><Relationship Id="rId20" Type="http://schemas.openxmlformats.org/officeDocument/2006/relationships/image" Target="../media/image26.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9.png"/><Relationship Id="rId10" Type="http://schemas.microsoft.com/office/2007/relationships/hdphoto" Target="../media/hdphoto7.wdp"/><Relationship Id="rId19" Type="http://schemas.openxmlformats.org/officeDocument/2006/relationships/image" Target="../media/image25.png"/><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 Id="rId22"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jpe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ehealth.fgov.be/"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82.jpe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33.png"/><Relationship Id="rId3" Type="http://schemas.openxmlformats.org/officeDocument/2006/relationships/image" Target="../media/image16.png"/><Relationship Id="rId21" Type="http://schemas.microsoft.com/office/2007/relationships/hdphoto" Target="../media/hdphoto12.wdp"/><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30.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eGezondheid</a:t>
            </a:r>
            <a:r>
              <a:rPr lang="nl-BE" sz="4000" b="1" cap="none" dirty="0" smtClean="0">
                <a:solidFill>
                  <a:srgbClr val="3E6E5A"/>
                </a:solidFill>
              </a:rPr>
              <a:t>: </a:t>
            </a:r>
            <a:r>
              <a:rPr lang="nl-BE" sz="4000" b="1" cap="none" dirty="0" smtClean="0">
                <a:solidFill>
                  <a:srgbClr val="C00000"/>
                </a:solidFill>
              </a:rPr>
              <a:t>stand van zaken, prioriteiten en rol van het </a:t>
            </a:r>
            <a:r>
              <a:rPr lang="nl-BE" sz="4000" b="1" cap="none" dirty="0" err="1" smtClean="0">
                <a:solidFill>
                  <a:srgbClr val="3E6E5A"/>
                </a:solidFill>
              </a:rPr>
              <a:t>eHealth</a:t>
            </a:r>
            <a:r>
              <a:rPr lang="nl-BE" sz="4000" b="1" cap="none" dirty="0" smtClean="0">
                <a:solidFill>
                  <a:srgbClr val="C00000"/>
                </a:solidFill>
              </a:rPr>
              <a:t>-platform</a:t>
            </a:r>
            <a:endParaRPr lang="nl-BE" sz="40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18874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Veranderingsbeheer: </a:t>
            </a:r>
            <a:r>
              <a:rPr lang="nl-BE" dirty="0" err="1" smtClean="0"/>
              <a:t>Nexus</a:t>
            </a:r>
            <a:r>
              <a:rPr lang="nl-BE" dirty="0" smtClean="0"/>
              <a:t>-effect</a:t>
            </a:r>
            <a:endParaRPr lang="nl-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10</a:t>
            </a:fld>
            <a:endParaRPr lang="en-US"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53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9" name="Date Placeholder 5"/>
          <p:cNvSpPr>
            <a:spLocks noGrp="1"/>
          </p:cNvSpPr>
          <p:nvPr>
            <p:ph type="dt" sz="half" idx="10"/>
          </p:nvPr>
        </p:nvSpPr>
        <p:spPr>
          <a:xfrm>
            <a:off x="457200" y="18288"/>
            <a:ext cx="2895600" cy="329184"/>
          </a:xfrm>
        </p:spPr>
        <p:txBody>
          <a:bodyPr/>
          <a:lstStyle/>
          <a:p>
            <a:r>
              <a:rPr lang="en-US" dirty="0" smtClean="0"/>
              <a:t>14/11/2015</a:t>
            </a:r>
            <a:endParaRPr lang="nl-BE" dirty="0"/>
          </a:p>
        </p:txBody>
      </p:sp>
    </p:spTree>
    <p:extLst>
      <p:ext uri="{BB962C8B-B14F-4D97-AF65-F5344CB8AC3E}">
        <p14:creationId xmlns:p14="http://schemas.microsoft.com/office/powerpoint/2010/main" val="136913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Detail op www.plan-egezondheid.be</a:t>
            </a:r>
            <a:endParaRPr lang="nl-BE" dirty="0"/>
          </a:p>
        </p:txBody>
      </p:sp>
      <p:sp>
        <p:nvSpPr>
          <p:cNvPr id="3" name="Content Placeholder 2"/>
          <p:cNvSpPr>
            <a:spLocks noGrp="1"/>
          </p:cNvSpPr>
          <p:nvPr>
            <p:ph idx="1"/>
          </p:nvPr>
        </p:nvSpPr>
        <p:spPr/>
        <p:txBody>
          <a:bodyPr/>
          <a:lstStyle/>
          <a:p>
            <a:endParaRPr lang="en-US" smtClean="0"/>
          </a:p>
          <a:p>
            <a:endParaRPr lang="en-US" dirty="0"/>
          </a:p>
        </p:txBody>
      </p:sp>
      <p:sp>
        <p:nvSpPr>
          <p:cNvPr id="4" name="Date Placeholder 3"/>
          <p:cNvSpPr>
            <a:spLocks noGrp="1"/>
          </p:cNvSpPr>
          <p:nvPr>
            <p:ph type="dt" sz="half" idx="10"/>
          </p:nvPr>
        </p:nvSpPr>
        <p:spPr/>
        <p:txBody>
          <a:bodyPr/>
          <a:lstStyle/>
          <a:p>
            <a:r>
              <a:rPr lang="en-US" smtClean="0"/>
              <a:t>14/11/2015</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11</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40960" cy="41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3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7500" lnSpcReduction="20000"/>
          </a:bodyPr>
          <a:lstStyle/>
          <a:p>
            <a:r>
              <a:rPr lang="nl-BE" dirty="0"/>
              <a:t>Om de kwaliteit van de zorg te waarborgen en de patiënt correct te informeren, registreert de huisarts de medische gegevens in een </a:t>
            </a:r>
            <a:r>
              <a:rPr lang="nl-BE" dirty="0" smtClean="0"/>
              <a:t>EMD (Elektronisch Medisch Dossier)</a:t>
            </a:r>
            <a:endParaRPr lang="nl-BE" dirty="0"/>
          </a:p>
          <a:p>
            <a:endParaRPr lang="nl-BE" dirty="0" smtClean="0"/>
          </a:p>
          <a:p>
            <a:r>
              <a:rPr lang="nl-BE" dirty="0" smtClean="0"/>
              <a:t>Het EMD is de authentieke bron voor gegevensdeling door de huisarts</a:t>
            </a:r>
          </a:p>
          <a:p>
            <a:endParaRPr lang="nl-BE" dirty="0" smtClean="0"/>
          </a:p>
          <a:p>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endParaRPr lang="nl-BE" dirty="0" smtClean="0"/>
          </a:p>
          <a:p>
            <a:r>
              <a:rPr lang="nl-BE" dirty="0" smtClean="0"/>
              <a:t>Elke patiënt heeft, indien hij dat wenst, recht op een </a:t>
            </a:r>
            <a:r>
              <a:rPr lang="nl-BE" dirty="0" err="1" smtClean="0"/>
              <a:t>SumEHR</a:t>
            </a:r>
            <a:endParaRPr lang="nl-BE" dirty="0" smtClean="0"/>
          </a:p>
          <a:p>
            <a:endParaRPr lang="nl-BE" dirty="0" smtClean="0"/>
          </a:p>
          <a:p>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endParaRPr lang="nl-BE" dirty="0" smtClean="0"/>
          </a:p>
          <a:p>
            <a:r>
              <a:rPr lang="nl-BE" dirty="0" smtClean="0"/>
              <a:t>Prioriteit voor gebruik van de </a:t>
            </a:r>
            <a:r>
              <a:rPr lang="nl-BE" dirty="0" err="1" smtClean="0"/>
              <a:t>SumEHR</a:t>
            </a:r>
            <a:r>
              <a:rPr lang="nl-BE" dirty="0" smtClean="0"/>
              <a:t> op huisartsenwachtposten en spoedgevallendiensten</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12</a:t>
            </a:fld>
            <a:endParaRPr lang="nl-BE"/>
          </a:p>
        </p:txBody>
      </p:sp>
    </p:spTree>
    <p:extLst>
      <p:ext uri="{BB962C8B-B14F-4D97-AF65-F5344CB8AC3E}">
        <p14:creationId xmlns:p14="http://schemas.microsoft.com/office/powerpoint/2010/main" val="371251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Situatie GMD 2015</a:t>
            </a:r>
          </a:p>
          <a:p>
            <a:endParaRPr lang="nl-BE" dirty="0" smtClean="0"/>
          </a:p>
          <a:p>
            <a:pPr lvl="1"/>
            <a:r>
              <a:rPr lang="nl-BE" dirty="0" smtClean="0"/>
              <a:t>meer dan de helft van de Belgen beschikt over een GMD</a:t>
            </a:r>
          </a:p>
          <a:p>
            <a:pPr lvl="1"/>
            <a:endParaRPr lang="nl-BE" dirty="0" smtClean="0"/>
          </a:p>
          <a:p>
            <a:pPr lvl="1"/>
            <a:r>
              <a:rPr lang="nl-BE" dirty="0" smtClean="0"/>
              <a:t>928 artsen beheren de GMD-houderschappen via </a:t>
            </a:r>
            <a:r>
              <a:rPr lang="nl-BE" dirty="0" err="1" smtClean="0"/>
              <a:t>MyCareNet</a:t>
            </a:r>
            <a:endParaRPr lang="nl-BE" dirty="0" smtClean="0"/>
          </a:p>
          <a:p>
            <a:pPr lvl="1"/>
            <a:endParaRPr lang="nl-BE" dirty="0" smtClean="0"/>
          </a:p>
          <a:p>
            <a:pPr lvl="1"/>
            <a:r>
              <a:rPr lang="nl-BE" dirty="0" smtClean="0"/>
              <a:t>3.575 artsen gebruiken de dienst voor het raadplegen van het GMD-houderschap</a:t>
            </a:r>
          </a:p>
          <a:p>
            <a:pPr lvl="1"/>
            <a:endParaRPr lang="nl-BE" dirty="0" smtClean="0"/>
          </a:p>
          <a:p>
            <a:pPr lvl="1"/>
            <a:r>
              <a:rPr lang="nl-BE" dirty="0" smtClean="0"/>
              <a:t>3.131.094 raadplegingen van het GMD-houderschap</a:t>
            </a:r>
          </a:p>
          <a:p>
            <a:pPr lvl="1"/>
            <a:endParaRPr lang="nl-BE" dirty="0" smtClean="0"/>
          </a:p>
          <a:p>
            <a:pPr lvl="1"/>
            <a:r>
              <a:rPr lang="nl-BE" dirty="0" smtClean="0"/>
              <a:t>928 artsen verstuurden 165.202 kennisgevingen GMD-houderschap</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13</a:t>
            </a:fld>
            <a:endParaRPr lang="nl-BE"/>
          </a:p>
        </p:txBody>
      </p:sp>
    </p:spTree>
    <p:extLst>
      <p:ext uri="{BB962C8B-B14F-4D97-AF65-F5344CB8AC3E}">
        <p14:creationId xmlns:p14="http://schemas.microsoft.com/office/powerpoint/2010/main" val="400106471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Doelstellingen 2019</a:t>
            </a:r>
          </a:p>
          <a:p>
            <a:endParaRPr lang="nl-BE" dirty="0" smtClean="0"/>
          </a:p>
          <a:p>
            <a:pPr lvl="1"/>
            <a:r>
              <a:rPr lang="nl-BE" dirty="0" smtClean="0"/>
              <a:t>voor 100 % van de huisartsen </a:t>
            </a:r>
          </a:p>
          <a:p>
            <a:pPr lvl="2"/>
            <a:r>
              <a:rPr lang="nl-BE" dirty="0"/>
              <a:t>e</a:t>
            </a:r>
            <a:r>
              <a:rPr lang="nl-BE" dirty="0" smtClean="0"/>
              <a:t>en EMD voor elke patiënt</a:t>
            </a:r>
          </a:p>
          <a:p>
            <a:pPr lvl="2"/>
            <a:r>
              <a:rPr lang="nl-BE" dirty="0" smtClean="0"/>
              <a:t>publicatie en bijwerking van de </a:t>
            </a:r>
            <a:r>
              <a:rPr lang="nl-BE" dirty="0" err="1" smtClean="0"/>
              <a:t>SumEHR</a:t>
            </a:r>
            <a:r>
              <a:rPr lang="nl-BE" dirty="0" smtClean="0"/>
              <a:t> in een beveiligde ‘gezondheidskluis‘</a:t>
            </a:r>
          </a:p>
          <a:p>
            <a:pPr lvl="2"/>
            <a:endParaRPr lang="nl-BE" dirty="0" smtClean="0"/>
          </a:p>
          <a:p>
            <a:pPr lvl="1"/>
            <a:r>
              <a:rPr lang="nl-BE" dirty="0" smtClean="0"/>
              <a:t>voor alle andere zorgverleners</a:t>
            </a:r>
          </a:p>
          <a:p>
            <a:pPr lvl="2"/>
            <a:r>
              <a:rPr lang="nl-BE" dirty="0" smtClean="0"/>
              <a:t>definitie van het EMD</a:t>
            </a:r>
          </a:p>
          <a:p>
            <a:pPr lvl="2"/>
            <a:r>
              <a:rPr lang="nl-BE" dirty="0" smtClean="0"/>
              <a:t>publicatie en bijwerking van bepaalde informatie in de beveiligde ‘gezondheidskluizen‘</a:t>
            </a:r>
          </a:p>
          <a:p>
            <a:endParaRPr lang="nl-BE" dirty="0" smtClean="0"/>
          </a:p>
          <a:p>
            <a:r>
              <a:rPr lang="nl-BE" dirty="0" smtClean="0"/>
              <a:t>Verantwoordelijke organisatie: RIZIV en </a:t>
            </a:r>
            <a:r>
              <a:rPr lang="nl-BE" dirty="0" smtClean="0">
                <a:solidFill>
                  <a:srgbClr val="3E6E5A"/>
                </a:solidFill>
              </a:rPr>
              <a:t>eHealth</a:t>
            </a:r>
            <a:r>
              <a:rPr lang="nl-BE" dirty="0" smtClean="0"/>
              <a:t>-platform </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14</a:t>
            </a:fld>
            <a:endParaRPr lang="nl-BE"/>
          </a:p>
        </p:txBody>
      </p:sp>
    </p:spTree>
    <p:extLst>
      <p:ext uri="{BB962C8B-B14F-4D97-AF65-F5344CB8AC3E}">
        <p14:creationId xmlns:p14="http://schemas.microsoft.com/office/powerpoint/2010/main" val="66257842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2: Ziekenhuis-EPD</a:t>
            </a:r>
            <a:endParaRPr lang="nl-BE" dirty="0"/>
          </a:p>
        </p:txBody>
      </p:sp>
      <p:sp>
        <p:nvSpPr>
          <p:cNvPr id="3" name="Content Placeholder 2"/>
          <p:cNvSpPr>
            <a:spLocks noGrp="1"/>
          </p:cNvSpPr>
          <p:nvPr>
            <p:ph idx="1"/>
          </p:nvPr>
        </p:nvSpPr>
        <p:spPr/>
        <p:txBody>
          <a:bodyPr>
            <a:normAutofit fontScale="85000" lnSpcReduction="20000"/>
          </a:bodyPr>
          <a:lstStyle/>
          <a:p>
            <a:r>
              <a:rPr lang="nl-BE" dirty="0" smtClean="0"/>
              <a:t>EMD = elektronisch medisch dossier &gt; huisartsen</a:t>
            </a:r>
          </a:p>
          <a:p>
            <a:r>
              <a:rPr lang="nl-BE" dirty="0" smtClean="0"/>
              <a:t>EPD = elektronisch patiëntendossier &gt; zorgverleners in het algemeen</a:t>
            </a:r>
          </a:p>
          <a:p>
            <a:endParaRPr lang="nl-BE" dirty="0" smtClean="0"/>
          </a:p>
          <a:p>
            <a:r>
              <a:rPr lang="nl-BE" dirty="0" smtClean="0"/>
              <a:t>Situatie 2015</a:t>
            </a:r>
          </a:p>
          <a:p>
            <a:pPr lvl="1"/>
            <a:r>
              <a:rPr lang="nl-BE" dirty="0" smtClean="0"/>
              <a:t>heel wat Belgische ziekenhuizen hebben nog geen geïntegreerd, multidisciplinair ziekenhuis-EPD</a:t>
            </a:r>
          </a:p>
          <a:p>
            <a:pPr lvl="1"/>
            <a:r>
              <a:rPr lang="nl-BE" dirty="0" smtClean="0"/>
              <a:t>relatieve </a:t>
            </a:r>
            <a:r>
              <a:rPr lang="nl-BE" dirty="0" err="1" smtClean="0"/>
              <a:t>performantie</a:t>
            </a:r>
            <a:endParaRPr lang="nl-BE" dirty="0" smtClean="0"/>
          </a:p>
          <a:p>
            <a:pPr lvl="1"/>
            <a:endParaRPr lang="nl-BE" dirty="0" smtClean="0"/>
          </a:p>
          <a:p>
            <a:r>
              <a:rPr lang="nl-BE" dirty="0" smtClean="0"/>
              <a:t>Doelstellingen 2019</a:t>
            </a:r>
          </a:p>
          <a:p>
            <a:pPr lvl="1"/>
            <a:r>
              <a:rPr lang="nl-BE" dirty="0" smtClean="0"/>
              <a:t>alle ziekenhuizen hebben een geïntegreerd EPD in productie en gebruiken dat ook effectief</a:t>
            </a:r>
          </a:p>
          <a:p>
            <a:pPr lvl="1"/>
            <a:r>
              <a:rPr lang="nl-BE" dirty="0" smtClean="0"/>
              <a:t>intern operationeel ICT-meerjarenplan in elk ziekenhuis en beheersstructuur tegen medio 2016 om dat te bereiken</a:t>
            </a:r>
          </a:p>
          <a:p>
            <a:pPr lvl="1"/>
            <a:r>
              <a:rPr lang="nl-BE" dirty="0"/>
              <a:t>o</a:t>
            </a:r>
            <a:r>
              <a:rPr lang="nl-BE" dirty="0" smtClean="0"/>
              <a:t>nmiddellijk reeds publicatie van belangrijke elektronische documenten via de hubs (zie lager)</a:t>
            </a:r>
          </a:p>
          <a:p>
            <a:endParaRPr lang="nl-BE" dirty="0" smtClean="0"/>
          </a:p>
          <a:p>
            <a:r>
              <a:rPr lang="nl-BE" dirty="0"/>
              <a:t>Verantwoordelijke </a:t>
            </a:r>
            <a:r>
              <a:rPr lang="nl-BE" dirty="0" smtClean="0"/>
              <a:t>organisatie: FOD Volksgezondheid</a:t>
            </a:r>
          </a:p>
          <a:p>
            <a:pPr lvl="2"/>
            <a:endParaRPr lang="nl-BE" dirty="0" smtClean="0"/>
          </a:p>
          <a:p>
            <a:endParaRPr lang="nl-BE" dirty="0" smtClean="0"/>
          </a:p>
          <a:p>
            <a:endParaRPr lang="nl-BE" dirty="0"/>
          </a:p>
        </p:txBody>
      </p:sp>
      <p:sp>
        <p:nvSpPr>
          <p:cNvPr id="4" name="Date Placeholder 3"/>
          <p:cNvSpPr>
            <a:spLocks noGrp="1"/>
          </p:cNvSpPr>
          <p:nvPr>
            <p:ph type="dt" sz="half" idx="10"/>
          </p:nvPr>
        </p:nvSpPr>
        <p:spPr/>
        <p:txBody>
          <a:bodyPr/>
          <a:lstStyle/>
          <a:p>
            <a:r>
              <a:rPr lang="en-US" smtClean="0"/>
              <a:t>14/11/2015</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15</a:t>
            </a:fld>
            <a:endParaRPr lang="nl-BE"/>
          </a:p>
        </p:txBody>
      </p:sp>
    </p:spTree>
    <p:extLst>
      <p:ext uri="{BB962C8B-B14F-4D97-AF65-F5344CB8AC3E}">
        <p14:creationId xmlns:p14="http://schemas.microsoft.com/office/powerpoint/2010/main" val="223537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3: Medicatieschema</a:t>
            </a:r>
            <a:endParaRPr lang="nl-BE" dirty="0"/>
          </a:p>
        </p:txBody>
      </p:sp>
      <p:sp>
        <p:nvSpPr>
          <p:cNvPr id="3" name="Content Placeholder 2"/>
          <p:cNvSpPr>
            <a:spLocks noGrp="1"/>
          </p:cNvSpPr>
          <p:nvPr>
            <p:ph idx="1"/>
          </p:nvPr>
        </p:nvSpPr>
        <p:spPr/>
        <p:txBody>
          <a:bodyPr>
            <a:normAutofit/>
          </a:bodyPr>
          <a:lstStyle/>
          <a:p>
            <a:r>
              <a:rPr lang="nl-BE" dirty="0" smtClean="0"/>
              <a:t>Situatie 2015</a:t>
            </a:r>
          </a:p>
          <a:p>
            <a:pPr lvl="1"/>
            <a:r>
              <a:rPr lang="nl-BE" dirty="0" smtClean="0"/>
              <a:t>verschillende initiatieven: elektronisch geneesmiddelenvoorschrift, elektronisch medicatieschema, </a:t>
            </a:r>
            <a:r>
              <a:rPr lang="nl-BE" dirty="0" err="1" smtClean="0"/>
              <a:t>SumEHR</a:t>
            </a:r>
            <a:r>
              <a:rPr lang="nl-BE" dirty="0" smtClean="0"/>
              <a:t>, Gedeeld Farmaceutisch Dossier (GFD)</a:t>
            </a:r>
          </a:p>
          <a:p>
            <a:pPr lvl="1"/>
            <a:r>
              <a:rPr lang="nl-BE" dirty="0" smtClean="0"/>
              <a:t>verschillende benaderingen, geen eenvormig gebruik</a:t>
            </a:r>
          </a:p>
          <a:p>
            <a:pPr lvl="1"/>
            <a:endParaRPr lang="nl-BE" dirty="0" smtClean="0"/>
          </a:p>
          <a:p>
            <a:r>
              <a:rPr lang="nl-BE" dirty="0" smtClean="0"/>
              <a:t>Doelstellingen 2019</a:t>
            </a:r>
          </a:p>
          <a:p>
            <a:pPr lvl="1"/>
            <a:r>
              <a:rPr lang="nl-BE" dirty="0" smtClean="0"/>
              <a:t>betere integratie van de bestaande toepassingen: VIDIS (geïntegreerd beheerssysteem voor alle aspecten van de medicamenteuze behandeling van de patiënt)</a:t>
            </a:r>
          </a:p>
          <a:p>
            <a:pPr lvl="1"/>
            <a:r>
              <a:rPr lang="nl-BE" dirty="0" smtClean="0"/>
              <a:t>het gebruik van elektronische informatiedeling veralgemenen </a:t>
            </a:r>
          </a:p>
          <a:p>
            <a:endParaRPr lang="nl-BE" dirty="0" smtClean="0"/>
          </a:p>
          <a:p>
            <a:r>
              <a:rPr lang="nl-BE" dirty="0"/>
              <a:t>Verantwoordelijke </a:t>
            </a:r>
            <a:r>
              <a:rPr lang="nl-BE" dirty="0" smtClean="0"/>
              <a:t>organisatie: RIZIV</a:t>
            </a:r>
          </a:p>
          <a:p>
            <a:endParaRPr lang="nl-BE" dirty="0"/>
          </a:p>
        </p:txBody>
      </p:sp>
      <p:sp>
        <p:nvSpPr>
          <p:cNvPr id="4" name="Date Placeholder 3"/>
          <p:cNvSpPr>
            <a:spLocks noGrp="1"/>
          </p:cNvSpPr>
          <p:nvPr>
            <p:ph type="dt" sz="half" idx="10"/>
          </p:nvPr>
        </p:nvSpPr>
        <p:spPr/>
        <p:txBody>
          <a:bodyPr/>
          <a:lstStyle/>
          <a:p>
            <a:r>
              <a:rPr lang="en-US" smtClean="0"/>
              <a:t>14/11/2015</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16</a:t>
            </a:fld>
            <a:endParaRPr lang="nl-BE"/>
          </a:p>
        </p:txBody>
      </p:sp>
    </p:spTree>
    <p:extLst>
      <p:ext uri="{BB962C8B-B14F-4D97-AF65-F5344CB8AC3E}">
        <p14:creationId xmlns:p14="http://schemas.microsoft.com/office/powerpoint/2010/main" val="331900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Actie 4: Elektronisch voorschrift</a:t>
            </a:r>
            <a:endParaRPr lang="nl-BE" dirty="0"/>
          </a:p>
        </p:txBody>
      </p:sp>
      <p:sp>
        <p:nvSpPr>
          <p:cNvPr id="3" name="Content Placeholder 2"/>
          <p:cNvSpPr>
            <a:spLocks noGrp="1"/>
          </p:cNvSpPr>
          <p:nvPr>
            <p:ph idx="1"/>
          </p:nvPr>
        </p:nvSpPr>
        <p:spPr/>
        <p:txBody>
          <a:bodyPr>
            <a:normAutofit fontScale="92500" lnSpcReduction="20000"/>
          </a:bodyPr>
          <a:lstStyle/>
          <a:p>
            <a:r>
              <a:rPr lang="nl-BE" dirty="0" smtClean="0"/>
              <a:t>Situatie 2015</a:t>
            </a:r>
          </a:p>
          <a:p>
            <a:pPr lvl="1"/>
            <a:r>
              <a:rPr lang="nl-BE" dirty="0" smtClean="0"/>
              <a:t>alle softwarepakketten van de huisartsen en van de apothekers hebben kunnen elektronische voorschriften aanmaken </a:t>
            </a:r>
            <a:r>
              <a:rPr lang="nl-BE" dirty="0" err="1" smtClean="0"/>
              <a:t>resp</a:t>
            </a:r>
            <a:r>
              <a:rPr lang="nl-BE" dirty="0" smtClean="0"/>
              <a:t> verwerken</a:t>
            </a:r>
          </a:p>
          <a:p>
            <a:pPr lvl="1"/>
            <a:r>
              <a:rPr lang="nl-BE" dirty="0" smtClean="0"/>
              <a:t>gemiddeld worden 40.000 voorschriften verstuurd per maand</a:t>
            </a:r>
          </a:p>
          <a:p>
            <a:pPr lvl="1"/>
            <a:r>
              <a:rPr lang="nl-BE" dirty="0" smtClean="0"/>
              <a:t>6.180.000 voorschriften waren verstuurd in september 2015</a:t>
            </a:r>
          </a:p>
          <a:p>
            <a:endParaRPr lang="nl-BE" dirty="0" smtClean="0"/>
          </a:p>
          <a:p>
            <a:r>
              <a:rPr lang="nl-BE" dirty="0" smtClean="0"/>
              <a:t>Doelstellingen</a:t>
            </a:r>
          </a:p>
          <a:p>
            <a:pPr lvl="1"/>
            <a:r>
              <a:rPr lang="nl-BE" dirty="0" smtClean="0"/>
              <a:t>de kwaliteit van het elektronisch voorschrift waarborgen - 2016</a:t>
            </a:r>
          </a:p>
          <a:p>
            <a:pPr lvl="1"/>
            <a:r>
              <a:rPr lang="nl-BE" dirty="0" smtClean="0"/>
              <a:t>het gebruik van het elektronisch voorschrift veralgemenen – 2016</a:t>
            </a:r>
          </a:p>
          <a:p>
            <a:pPr lvl="2"/>
            <a:r>
              <a:rPr lang="nl-BE" dirty="0" smtClean="0"/>
              <a:t>ambulante patiënten in ziekenhuizen</a:t>
            </a:r>
          </a:p>
          <a:p>
            <a:pPr lvl="2"/>
            <a:r>
              <a:rPr lang="nl-BE" dirty="0" smtClean="0"/>
              <a:t>Voorschriften voor kine, verpleegkundige zorg, labo’s, medische beeldvorming</a:t>
            </a:r>
          </a:p>
          <a:p>
            <a:pPr lvl="1"/>
            <a:r>
              <a:rPr lang="nl-BE" dirty="0" smtClean="0"/>
              <a:t>elektronisch voorschrift = authentieke bron - 2017</a:t>
            </a:r>
          </a:p>
          <a:p>
            <a:pPr lvl="1"/>
            <a:r>
              <a:rPr lang="nl-BE" dirty="0" smtClean="0"/>
              <a:t>alle geneesmiddelenvoorschriften zijn elektronisch (behalve noodgevallen) – 2018</a:t>
            </a:r>
          </a:p>
          <a:p>
            <a:pPr lvl="1"/>
            <a:endParaRPr lang="nl-BE" dirty="0" smtClean="0"/>
          </a:p>
          <a:p>
            <a:r>
              <a:rPr lang="nl-BE" dirty="0"/>
              <a:t>Verantwoordelijke </a:t>
            </a:r>
            <a:r>
              <a:rPr lang="nl-BE" dirty="0" smtClean="0"/>
              <a:t>organisatie: RIZIV / </a:t>
            </a:r>
            <a:r>
              <a:rPr lang="nl-BE" dirty="0" err="1" smtClean="0"/>
              <a:t>Recip</a:t>
            </a:r>
            <a:r>
              <a:rPr lang="nl-BE" dirty="0" smtClean="0"/>
              <a:t>-e vzw</a:t>
            </a:r>
          </a:p>
          <a:p>
            <a:pPr lvl="1"/>
            <a:endParaRPr lang="nl-BE" dirty="0" smtClean="0"/>
          </a:p>
          <a:p>
            <a:endParaRPr lang="nl-BE" dirty="0"/>
          </a:p>
        </p:txBody>
      </p:sp>
      <p:sp>
        <p:nvSpPr>
          <p:cNvPr id="4" name="Date Placeholder 3"/>
          <p:cNvSpPr>
            <a:spLocks noGrp="1"/>
          </p:cNvSpPr>
          <p:nvPr>
            <p:ph type="dt" sz="half" idx="10"/>
          </p:nvPr>
        </p:nvSpPr>
        <p:spPr/>
        <p:txBody>
          <a:bodyPr/>
          <a:lstStyle/>
          <a:p>
            <a:r>
              <a:rPr lang="en-US" smtClean="0"/>
              <a:t>14/11/2015</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17</a:t>
            </a:fld>
            <a:endParaRPr lang="nl-BE"/>
          </a:p>
        </p:txBody>
      </p:sp>
    </p:spTree>
    <p:extLst>
      <p:ext uri="{BB962C8B-B14F-4D97-AF65-F5344CB8AC3E}">
        <p14:creationId xmlns:p14="http://schemas.microsoft.com/office/powerpoint/2010/main" val="286369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Hubs-</a:t>
            </a:r>
            <a:r>
              <a:rPr lang="nl-BE" dirty="0" err="1" smtClean="0"/>
              <a:t>Metahubsysteem</a:t>
            </a:r>
            <a:r>
              <a:rPr lang="nl-BE" dirty="0" smtClean="0"/>
              <a:t> = systeem voor de terbeschikkingstelling van medische gegevens tussen zorgverleners</a:t>
            </a:r>
          </a:p>
          <a:p>
            <a:pPr lvl="2"/>
            <a:r>
              <a:rPr lang="nl-BE" dirty="0" smtClean="0"/>
              <a:t>raadplegingsverslagen</a:t>
            </a:r>
          </a:p>
          <a:p>
            <a:pPr lvl="2"/>
            <a:r>
              <a:rPr lang="nl-BE" dirty="0" smtClean="0"/>
              <a:t>operatieverslagen</a:t>
            </a:r>
          </a:p>
          <a:p>
            <a:pPr lvl="2"/>
            <a:r>
              <a:rPr lang="nl-BE" dirty="0"/>
              <a:t>o</a:t>
            </a:r>
            <a:r>
              <a:rPr lang="nl-BE" dirty="0" smtClean="0"/>
              <a:t>ntslagbrieven</a:t>
            </a:r>
          </a:p>
          <a:p>
            <a:pPr lvl="2"/>
            <a:r>
              <a:rPr lang="nl-BE" dirty="0" err="1"/>
              <a:t>p</a:t>
            </a:r>
            <a:r>
              <a:rPr lang="nl-BE" dirty="0" err="1" smtClean="0"/>
              <a:t>rotocols</a:t>
            </a:r>
            <a:r>
              <a:rPr lang="nl-BE" dirty="0" smtClean="0"/>
              <a:t> van medische beeldvorming</a:t>
            </a:r>
          </a:p>
          <a:p>
            <a:pPr lvl="2"/>
            <a:r>
              <a:rPr lang="nl-BE" dirty="0" smtClean="0"/>
              <a:t>...</a:t>
            </a:r>
          </a:p>
          <a:p>
            <a:r>
              <a:rPr lang="nl-BE" dirty="0" smtClean="0"/>
              <a:t>Doel</a:t>
            </a:r>
          </a:p>
          <a:p>
            <a:pPr lvl="1"/>
            <a:r>
              <a:rPr lang="nl-BE" dirty="0" smtClean="0"/>
              <a:t>koppeling van regionale en lokale uitwisselingssystemen van medische gegevens (hubs);</a:t>
            </a:r>
          </a:p>
          <a:p>
            <a:pPr lvl="1"/>
            <a:r>
              <a:rPr lang="nl-BE" dirty="0" smtClean="0"/>
              <a:t>mogelijkheid voor een zorgverlener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zorgverlener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18</a:t>
            </a:fld>
            <a:endParaRPr lang="nl-BE"/>
          </a:p>
        </p:txBody>
      </p:sp>
    </p:spTree>
    <p:extLst>
      <p:ext uri="{BB962C8B-B14F-4D97-AF65-F5344CB8AC3E}">
        <p14:creationId xmlns:p14="http://schemas.microsoft.com/office/powerpoint/2010/main" val="4163778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2015</a:t>
            </a:r>
          </a:p>
          <a:p>
            <a:pPr lvl="1"/>
            <a:r>
              <a:rPr lang="nl-BE" dirty="0" smtClean="0"/>
              <a:t>systeem voor het delen van gegevens en documenten voor de algemene en psychiatrische ziekenhuizen via de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a:t>
            </a:r>
          </a:p>
          <a:p>
            <a:pPr lvl="3"/>
            <a:r>
              <a:rPr lang="nl-BE" dirty="0" err="1" smtClean="0"/>
              <a:t>Réseau</a:t>
            </a:r>
            <a:r>
              <a:rPr lang="nl-BE" dirty="0" smtClean="0"/>
              <a:t> Santé Wallon (RSW)</a:t>
            </a:r>
          </a:p>
          <a:p>
            <a:pPr lvl="3"/>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a:t>
            </a:r>
          </a:p>
          <a:p>
            <a:pPr lvl="2"/>
            <a:r>
              <a:rPr lang="nl-BE" dirty="0" smtClean="0"/>
              <a:t>via de 3 ‘gezondheidskluizen’ / </a:t>
            </a:r>
            <a:r>
              <a:rPr lang="nl-BE" dirty="0" err="1" smtClean="0"/>
              <a:t>metahub</a:t>
            </a:r>
            <a:endParaRPr lang="nl-BE" dirty="0" smtClean="0"/>
          </a:p>
          <a:p>
            <a:pPr lvl="3"/>
            <a:r>
              <a:rPr lang="nl-BE" dirty="0" smtClean="0"/>
              <a:t>Vitalink</a:t>
            </a:r>
          </a:p>
          <a:p>
            <a:pPr lvl="3"/>
            <a:r>
              <a:rPr lang="nl-BE" dirty="0" err="1" smtClean="0"/>
              <a:t>InterMed</a:t>
            </a:r>
            <a:endParaRPr lang="nl-BE" dirty="0" smtClean="0"/>
          </a:p>
          <a:p>
            <a:pPr lvl="3"/>
            <a:r>
              <a:rPr lang="nl-BE" dirty="0" err="1" smtClean="0"/>
              <a:t>BruSafe</a:t>
            </a:r>
            <a:endParaRPr lang="nl-BE" dirty="0" smtClean="0"/>
          </a:p>
          <a:p>
            <a:pPr lvl="1"/>
            <a:r>
              <a:rPr lang="nl-BE" dirty="0"/>
              <a:t>n</a:t>
            </a:r>
            <a:r>
              <a:rPr lang="nl-BE" dirty="0" smtClean="0"/>
              <a:t>ovember 2015: 11.264.403 relaties Hubs-patiënten geregistreerd in de </a:t>
            </a:r>
            <a:r>
              <a:rPr lang="nl-BE" dirty="0" err="1"/>
              <a:t>M</a:t>
            </a:r>
            <a:r>
              <a:rPr lang="nl-BE" dirty="0" err="1" smtClean="0"/>
              <a:t>etahub</a:t>
            </a:r>
            <a:r>
              <a:rPr lang="nl-BE" dirty="0" smtClean="0"/>
              <a:t> (totaal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19</a:t>
            </a:fld>
            <a:endParaRPr lang="nl-BE"/>
          </a:p>
        </p:txBody>
      </p:sp>
    </p:spTree>
    <p:extLst>
      <p:ext uri="{BB962C8B-B14F-4D97-AF65-F5344CB8AC3E}">
        <p14:creationId xmlns:p14="http://schemas.microsoft.com/office/powerpoint/2010/main" val="25840783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a:lstStyle/>
          <a:p>
            <a:r>
              <a:rPr lang="nl-BE" altLang="en-US" dirty="0" smtClean="0">
                <a:sym typeface="Arial" charset="0"/>
              </a:rPr>
              <a:t>Inleiding</a:t>
            </a:r>
          </a:p>
          <a:p>
            <a:endParaRPr lang="nl-BE" altLang="en-US" dirty="0" smtClean="0">
              <a:sym typeface="Arial" charset="0"/>
            </a:endParaRPr>
          </a:p>
          <a:p>
            <a:r>
              <a:rPr lang="nl-BE" altLang="en-US" dirty="0" err="1" smtClean="0">
                <a:sym typeface="Arial" charset="0"/>
              </a:rPr>
              <a:t>eGezondheid</a:t>
            </a:r>
            <a:r>
              <a:rPr lang="nl-BE" altLang="en-US" dirty="0" smtClean="0">
                <a:sym typeface="Arial" charset="0"/>
              </a:rPr>
              <a:t> in de praktijk</a:t>
            </a:r>
          </a:p>
          <a:p>
            <a:endParaRPr lang="nl-BE" altLang="en-US" dirty="0" smtClean="0">
              <a:sym typeface="Arial" charset="0"/>
            </a:endParaRPr>
          </a:p>
          <a:p>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endParaRPr lang="nl-BE" altLang="en-US" dirty="0" smtClean="0">
              <a:sym typeface="Arial" charset="0"/>
            </a:endParaRPr>
          </a:p>
          <a:p>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endParaRPr lang="nl-BE" altLang="en-US" dirty="0">
              <a:sym typeface="Arial" charset="0"/>
            </a:endParaRPr>
          </a:p>
          <a:p>
            <a:r>
              <a:rPr lang="nl-BE" altLang="en-US" dirty="0" smtClean="0">
                <a:sym typeface="Arial" charset="0"/>
              </a:rPr>
              <a:t>Besluit</a:t>
            </a:r>
          </a:p>
          <a:p>
            <a:endParaRPr lang="nl-BE" altLang="en-US" dirty="0" smtClean="0">
              <a:sym typeface="Arial" charset="0"/>
            </a:endParaRPr>
          </a:p>
        </p:txBody>
      </p:sp>
      <p:sp>
        <p:nvSpPr>
          <p:cNvPr id="2" name="Date Placeholder 1"/>
          <p:cNvSpPr>
            <a:spLocks noGrp="1"/>
          </p:cNvSpPr>
          <p:nvPr>
            <p:ph type="dt" sz="half" idx="10"/>
          </p:nvPr>
        </p:nvSpPr>
        <p:spPr/>
        <p:txBody>
          <a:bodyPr/>
          <a:lstStyle/>
          <a:p>
            <a:r>
              <a:rPr lang="en-US" smtClean="0"/>
              <a:t>14/11/2015</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nl-BE"/>
          </a:p>
        </p:txBody>
      </p:sp>
    </p:spTree>
    <p:extLst>
      <p:ext uri="{BB962C8B-B14F-4D97-AF65-F5344CB8AC3E}">
        <p14:creationId xmlns:p14="http://schemas.microsoft.com/office/powerpoint/2010/main" val="121281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nl-BE" dirty="0" smtClean="0"/>
              <a:t>Hubs &amp; </a:t>
            </a:r>
            <a:r>
              <a:rPr lang="nl-BE" dirty="0" err="1" smtClean="0"/>
              <a:t>Metahub</a:t>
            </a:r>
            <a:r>
              <a:rPr lang="nl-BE" dirty="0" smtClean="0"/>
              <a:t> - Schema</a:t>
            </a:r>
            <a:endParaRPr lang="nl-BE" dirty="0"/>
          </a:p>
        </p:txBody>
      </p:sp>
      <p:sp>
        <p:nvSpPr>
          <p:cNvPr id="4" name="Date Placeholder 3"/>
          <p:cNvSpPr>
            <a:spLocks noGrp="1"/>
          </p:cNvSpPr>
          <p:nvPr>
            <p:ph type="dt" sz="half" idx="10"/>
          </p:nvPr>
        </p:nvSpPr>
        <p:spPr/>
        <p:txBody>
          <a:bodyPr/>
          <a:lstStyle/>
          <a:p>
            <a:r>
              <a:rPr lang="en-US" dirty="0"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20</a:t>
            </a:fld>
            <a:endParaRPr lang="nl-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nl-BE" sz="1200" b="1" dirty="0" smtClean="0"/>
              <a:t>5 hubs</a:t>
            </a:r>
          </a:p>
          <a:p>
            <a:pPr marL="800100" lvl="4" indent="-285750"/>
            <a:r>
              <a:rPr lang="nl-BE" sz="1200" dirty="0" smtClean="0"/>
              <a:t>Collaboratief </a:t>
            </a:r>
            <a:r>
              <a:rPr lang="nl-BE" sz="1200" dirty="0"/>
              <a:t>Zorgplatform (Cozo)</a:t>
            </a:r>
          </a:p>
          <a:p>
            <a:pPr marL="800100" lvl="4" indent="-285750"/>
            <a:r>
              <a:rPr lang="nl-BE" sz="1200" dirty="0"/>
              <a:t>Antwerpse Regionale Hub (ARH)</a:t>
            </a:r>
          </a:p>
          <a:p>
            <a:pPr marL="800100" lvl="4" indent="-285750"/>
            <a:r>
              <a:rPr lang="nl-BE" sz="1200" dirty="0"/>
              <a:t>Vlaams Ziekenhuisnetwerk KU Leuven (VZN</a:t>
            </a:r>
            <a:r>
              <a:rPr lang="nl-BE" sz="1200" dirty="0" smtClean="0"/>
              <a:t>)</a:t>
            </a:r>
          </a:p>
          <a:p>
            <a:pPr marL="800100" lvl="4" indent="-285750"/>
            <a:r>
              <a:rPr lang="nl-BE" sz="1200" dirty="0" err="1"/>
              <a:t>Réseau</a:t>
            </a:r>
            <a:r>
              <a:rPr lang="nl-BE" sz="1200" dirty="0"/>
              <a:t> Santé Wallon (RSW)</a:t>
            </a:r>
          </a:p>
          <a:p>
            <a:pPr marL="800100" lvl="4" indent="-285750"/>
            <a:r>
              <a:rPr lang="nl-BE" sz="1200" dirty="0" err="1" smtClean="0"/>
              <a:t>Réseau</a:t>
            </a:r>
            <a:r>
              <a:rPr lang="nl-BE" sz="1200" dirty="0" smtClean="0"/>
              <a:t> </a:t>
            </a:r>
            <a:r>
              <a:rPr lang="nl-BE" sz="1200" dirty="0"/>
              <a:t>Santé </a:t>
            </a:r>
            <a:r>
              <a:rPr lang="nl-BE" sz="1200" dirty="0" err="1"/>
              <a:t>Bruxellois</a:t>
            </a:r>
            <a:r>
              <a:rPr lang="nl-BE" sz="1200" dirty="0"/>
              <a:t> (RSB)</a:t>
            </a:r>
          </a:p>
          <a:p>
            <a:pPr marL="101600" indent="-101600" algn="ctr">
              <a:spcBef>
                <a:spcPct val="50000"/>
              </a:spcBef>
              <a:buSzPct val="100000"/>
            </a:pPr>
            <a:endParaRPr lang="nl-BE" b="1" dirty="0">
              <a:solidFill>
                <a:srgbClr val="000000"/>
              </a:solidFill>
            </a:endParaRPr>
          </a:p>
        </p:txBody>
      </p:sp>
    </p:spTree>
    <p:extLst>
      <p:ext uri="{BB962C8B-B14F-4D97-AF65-F5344CB8AC3E}">
        <p14:creationId xmlns:p14="http://schemas.microsoft.com/office/powerpoint/2010/main" val="38809739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5" name="Date Placeholder 3"/>
          <p:cNvSpPr>
            <a:spLocks noGrp="1"/>
          </p:cNvSpPr>
          <p:nvPr>
            <p:ph type="dt" sz="half" idx="10"/>
          </p:nvPr>
        </p:nvSpPr>
        <p:spPr>
          <a:xfrm>
            <a:off x="457200" y="18288"/>
            <a:ext cx="2895600" cy="329184"/>
          </a:xfrm>
        </p:spPr>
        <p:txBody>
          <a:bodyPr/>
          <a:lstStyle/>
          <a:p>
            <a:r>
              <a:rPr lang="en-US" dirty="0" smtClean="0"/>
              <a:t>14/11/2015</a:t>
            </a:r>
            <a:endParaRPr lang="nl-BE" dirty="0"/>
          </a:p>
        </p:txBody>
      </p:sp>
      <p:sp>
        <p:nvSpPr>
          <p:cNvPr id="3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21</a:t>
            </a:fld>
            <a:endParaRPr lang="nl-BE" dirty="0"/>
          </a:p>
        </p:txBody>
      </p:sp>
    </p:spTree>
    <p:extLst>
      <p:ext uri="{BB962C8B-B14F-4D97-AF65-F5344CB8AC3E}">
        <p14:creationId xmlns:p14="http://schemas.microsoft.com/office/powerpoint/2010/main" val="233103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61" name="Date Placeholder 3"/>
          <p:cNvSpPr>
            <a:spLocks noGrp="1"/>
          </p:cNvSpPr>
          <p:nvPr>
            <p:ph type="dt" sz="half" idx="10"/>
          </p:nvPr>
        </p:nvSpPr>
        <p:spPr>
          <a:xfrm>
            <a:off x="457200" y="18288"/>
            <a:ext cx="2895600" cy="329184"/>
          </a:xfrm>
        </p:spPr>
        <p:txBody>
          <a:bodyPr/>
          <a:lstStyle/>
          <a:p>
            <a:r>
              <a:rPr lang="en-US" dirty="0" smtClean="0"/>
              <a:t>14/11/2015</a:t>
            </a:r>
            <a:endParaRPr lang="nl-BE" dirty="0"/>
          </a:p>
        </p:txBody>
      </p:sp>
      <p:sp>
        <p:nvSpPr>
          <p:cNvPr id="63"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22</a:t>
            </a:fld>
            <a:endParaRPr lang="nl-BE" dirty="0"/>
          </a:p>
        </p:txBody>
      </p:sp>
    </p:spTree>
    <p:extLst>
      <p:ext uri="{BB962C8B-B14F-4D97-AF65-F5344CB8AC3E}">
        <p14:creationId xmlns:p14="http://schemas.microsoft.com/office/powerpoint/2010/main" val="223397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50" y="3362325"/>
            <a:ext cx="104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a:solidFill>
                  <a:srgbClr val="00B0F0"/>
                </a:solidFill>
                <a:latin typeface="Consolas" pitchFamily="49" charset="0"/>
              </a:rPr>
              <a:t>Inter-Med</a:t>
            </a: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Extramurale gegevens: kluizen</a:t>
            </a:r>
            <a:endParaRPr lang="fr-BE" dirty="0"/>
          </a:p>
        </p:txBody>
      </p:sp>
      <p:sp>
        <p:nvSpPr>
          <p:cNvPr id="60" name="Date Placeholder 3"/>
          <p:cNvSpPr>
            <a:spLocks noGrp="1"/>
          </p:cNvSpPr>
          <p:nvPr>
            <p:ph type="dt" sz="half" idx="10"/>
          </p:nvPr>
        </p:nvSpPr>
        <p:spPr>
          <a:xfrm>
            <a:off x="457200" y="18288"/>
            <a:ext cx="2895600" cy="329184"/>
          </a:xfrm>
        </p:spPr>
        <p:txBody>
          <a:bodyPr/>
          <a:lstStyle/>
          <a:p>
            <a:r>
              <a:rPr lang="en-US" dirty="0" smtClean="0"/>
              <a:t>14/11/2015</a:t>
            </a:r>
            <a:endParaRPr lang="nl-BE" dirty="0"/>
          </a:p>
        </p:txBody>
      </p:sp>
      <p:sp>
        <p:nvSpPr>
          <p:cNvPr id="2" name="Rectangle 1"/>
          <p:cNvSpPr/>
          <p:nvPr/>
        </p:nvSpPr>
        <p:spPr>
          <a:xfrm>
            <a:off x="4757312" y="6025634"/>
            <a:ext cx="1324401" cy="369332"/>
          </a:xfrm>
          <a:prstGeom prst="rect">
            <a:avLst/>
          </a:prstGeom>
        </p:spPr>
        <p:txBody>
          <a:bodyPr wrap="none">
            <a:spAutoFit/>
          </a:bodyPr>
          <a:lstStyle/>
          <a:p>
            <a:pPr algn="ctr">
              <a:buSzPct val="100000"/>
            </a:pPr>
            <a:r>
              <a:rPr lang="en-US" altLang="en-US" b="1" dirty="0" smtClean="0">
                <a:solidFill>
                  <a:srgbClr val="00B0F0"/>
                </a:solidFill>
                <a:latin typeface="Consolas" pitchFamily="49" charset="0"/>
              </a:rPr>
              <a:t>+ </a:t>
            </a:r>
            <a:r>
              <a:rPr lang="en-US" altLang="en-US" b="1" dirty="0" err="1" smtClean="0">
                <a:solidFill>
                  <a:srgbClr val="00B0F0"/>
                </a:solidFill>
                <a:latin typeface="Consolas" pitchFamily="49" charset="0"/>
              </a:rPr>
              <a:t>BruSafe</a:t>
            </a:r>
            <a:endParaRPr lang="en-US" altLang="en-US" b="1" dirty="0">
              <a:solidFill>
                <a:srgbClr val="00B0F0"/>
              </a:solidFill>
              <a:latin typeface="Consolas" pitchFamily="49" charset="0"/>
            </a:endParaRPr>
          </a:p>
        </p:txBody>
      </p:sp>
      <p:sp>
        <p:nvSpPr>
          <p:cNvPr id="62"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23</a:t>
            </a:fld>
            <a:endParaRPr lang="nl-BE" dirty="0"/>
          </a:p>
        </p:txBody>
      </p:sp>
    </p:spTree>
    <p:extLst>
      <p:ext uri="{BB962C8B-B14F-4D97-AF65-F5344CB8AC3E}">
        <p14:creationId xmlns:p14="http://schemas.microsoft.com/office/powerpoint/2010/main" val="162193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Delen van gegevens</a:t>
            </a:r>
          </a:p>
          <a:p>
            <a:pPr marL="285750" indent="-285750">
              <a:buFont typeface="Arial" panose="020B0604020202020204" pitchFamily="34" charset="0"/>
              <a:buChar char="•"/>
            </a:pPr>
            <a:r>
              <a:rPr lang="nl-BE" dirty="0" smtClean="0"/>
              <a:t>elke actor houdt zijn eigen dossier bij</a:t>
            </a:r>
          </a:p>
          <a:p>
            <a:pPr marL="285750" indent="-285750">
              <a:buFont typeface="Arial" panose="020B0604020202020204" pitchFamily="34" charset="0"/>
              <a:buChar char="•"/>
            </a:pPr>
            <a:r>
              <a:rPr lang="nl-BE" dirty="0" smtClean="0"/>
              <a:t>maar kan bepaalde onderdelen ervan delen met andere actoren</a:t>
            </a:r>
          </a:p>
          <a:p>
            <a:r>
              <a:rPr lang="nl-BE" dirty="0" smtClean="0"/>
              <a:t>Voorbeelden</a:t>
            </a:r>
          </a:p>
          <a:p>
            <a:pPr marL="285750" lvl="1" indent="-285750">
              <a:buFont typeface="Arial" pitchFamily="34" charset="0"/>
              <a:buChar char="•"/>
            </a:pPr>
            <a:r>
              <a:rPr lang="nl-BE" sz="1400" dirty="0"/>
              <a:t>medicatieschema</a:t>
            </a:r>
          </a:p>
          <a:p>
            <a:pPr marL="285750" lvl="1" indent="-285750">
              <a:buFont typeface="Arial" pitchFamily="34" charset="0"/>
              <a:buChar char="•"/>
            </a:pPr>
            <a:r>
              <a:rPr lang="nl-BE" sz="1400" dirty="0" err="1"/>
              <a:t>SumEHR</a:t>
            </a:r>
            <a:endParaRPr lang="nl-BE" sz="1400" dirty="0"/>
          </a:p>
          <a:p>
            <a:pPr marL="285750" lvl="1" indent="-285750">
              <a:buFont typeface="Arial" pitchFamily="34" charset="0"/>
              <a:buChar char="•"/>
            </a:pPr>
            <a:r>
              <a:rPr lang="nl-BE" sz="1400" dirty="0"/>
              <a:t>parameters</a:t>
            </a:r>
          </a:p>
          <a:p>
            <a:pPr marL="285750" lvl="1" indent="-285750">
              <a:buFont typeface="Arial" pitchFamily="34" charset="0"/>
              <a:buChar char="•"/>
            </a:pPr>
            <a:r>
              <a:rPr lang="nl-BE" sz="1400" dirty="0"/>
              <a:t>journaal</a:t>
            </a:r>
          </a:p>
          <a:p>
            <a:pPr marL="285750" lvl="1" indent="-285750">
              <a:buFont typeface="Arial" pitchFamily="34" charset="0"/>
              <a:buChar char="•"/>
            </a:pPr>
            <a:r>
              <a:rPr lang="nl-BE" sz="1400" dirty="0"/>
              <a:t> …</a:t>
            </a:r>
            <a:endParaRPr lang="en-US" sz="1400" dirty="0"/>
          </a:p>
          <a:p>
            <a:endParaRPr lang="en-US" dirty="0"/>
          </a:p>
        </p:txBody>
      </p:sp>
      <p:sp>
        <p:nvSpPr>
          <p:cNvPr id="7" name="Date Placeholder 2"/>
          <p:cNvSpPr>
            <a:spLocks noGrp="1"/>
          </p:cNvSpPr>
          <p:nvPr>
            <p:ph type="dt" sz="half" idx="10"/>
          </p:nvPr>
        </p:nvSpPr>
        <p:spPr/>
        <p:txBody>
          <a:bodyPr/>
          <a:lstStyle/>
          <a:p>
            <a:r>
              <a:rPr lang="en-US" smtClean="0"/>
              <a:t>14/11/2015</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61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Toegang voor</a:t>
            </a:r>
            <a:br>
              <a:rPr lang="nl-BE" dirty="0" smtClean="0"/>
            </a:br>
            <a:r>
              <a:rPr lang="nl-BE" dirty="0" smtClean="0"/>
              <a:t>zorgverstrekkers</a:t>
            </a:r>
          </a:p>
          <a:p>
            <a:pPr marL="285750" indent="-285750">
              <a:buFont typeface="Arial" panose="020B0604020202020204" pitchFamily="34" charset="0"/>
              <a:buChar char="•"/>
            </a:pPr>
            <a:r>
              <a:rPr lang="nl-BE" dirty="0" smtClean="0"/>
              <a:t>met een “zorgrelatie”</a:t>
            </a:r>
          </a:p>
          <a:p>
            <a:pPr marL="285750" indent="-285750">
              <a:buFont typeface="Arial" panose="020B0604020202020204" pitchFamily="34" charset="0"/>
              <a:buChar char="•"/>
            </a:pPr>
            <a:r>
              <a:rPr lang="nl-BE" dirty="0" smtClean="0"/>
              <a:t>afhankelijk van hun rol</a:t>
            </a:r>
          </a:p>
          <a:p>
            <a:r>
              <a:rPr lang="nl-BE" dirty="0" smtClean="0"/>
              <a:t>Geen toegang voor</a:t>
            </a:r>
          </a:p>
          <a:p>
            <a:pPr marL="285750" indent="-285750">
              <a:buFont typeface="Arial" pitchFamily="34" charset="0"/>
              <a:buChar char="•"/>
            </a:pPr>
            <a:r>
              <a:rPr lang="nl-BE" dirty="0"/>
              <a:t>IT-administrators, </a:t>
            </a:r>
            <a:r>
              <a:rPr lang="nl-BE" dirty="0" err="1"/>
              <a:t>hoster</a:t>
            </a:r>
            <a:r>
              <a:rPr lang="nl-BE" dirty="0"/>
              <a:t>,..</a:t>
            </a:r>
          </a:p>
          <a:p>
            <a:pPr marL="285750" indent="-285750">
              <a:buFont typeface="Arial" pitchFamily="34" charset="0"/>
              <a:buChar char="•"/>
            </a:pPr>
            <a:r>
              <a:rPr lang="nl-BE" dirty="0">
                <a:solidFill>
                  <a:srgbClr val="3E6E5A"/>
                </a:solidFill>
              </a:rPr>
              <a:t>eHealth</a:t>
            </a:r>
            <a:r>
              <a:rPr lang="nl-BE" dirty="0"/>
              <a:t>-platform</a:t>
            </a:r>
          </a:p>
          <a:p>
            <a:pPr marL="285750" indent="-285750">
              <a:buFont typeface="Arial" pitchFamily="34" charset="0"/>
              <a:buChar char="•"/>
            </a:pPr>
            <a:r>
              <a:rPr lang="nl-BE" dirty="0"/>
              <a:t>overheid</a:t>
            </a:r>
          </a:p>
          <a:p>
            <a:pPr marL="285750" indent="-285750">
              <a:buFont typeface="Arial" pitchFamily="34" charset="0"/>
              <a:buChar char="•"/>
            </a:pPr>
            <a:r>
              <a:rPr lang="nl-BE" dirty="0"/>
              <a:t>zonder de actieve medewerking van de </a:t>
            </a:r>
            <a:br>
              <a:rPr lang="nl-BE" dirty="0"/>
            </a:br>
            <a:r>
              <a:rPr lang="nl-BE" dirty="0"/>
              <a:t>houder van de 2e sleutel </a:t>
            </a:r>
            <a:endParaRPr lang="en-US" dirty="0"/>
          </a:p>
          <a:p>
            <a:endParaRPr lang="en-US" dirty="0"/>
          </a:p>
        </p:txBody>
      </p:sp>
      <p:sp>
        <p:nvSpPr>
          <p:cNvPr id="7" name="Date Placeholder 2"/>
          <p:cNvSpPr>
            <a:spLocks noGrp="1"/>
          </p:cNvSpPr>
          <p:nvPr>
            <p:ph type="dt" sz="half" idx="10"/>
          </p:nvPr>
        </p:nvSpPr>
        <p:spPr/>
        <p:txBody>
          <a:bodyPr/>
          <a:lstStyle/>
          <a:p>
            <a:r>
              <a:rPr lang="en-US" smtClean="0"/>
              <a:t>14/11/2015</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25</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10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1" y="836712"/>
            <a:ext cx="9069982" cy="59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8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57999"/>
            <a:ext cx="8899847" cy="580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1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78205" cy="586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34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849528" cy="578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1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10000"/>
          </a:bodyPr>
          <a:lstStyle/>
          <a:p>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r>
              <a:rPr lang="nl-BE" altLang="en-US" dirty="0" smtClean="0">
                <a:sym typeface="Arial" charset="0"/>
              </a:rPr>
              <a:t>Mobiele zorg</a:t>
            </a:r>
          </a:p>
          <a:p>
            <a:r>
              <a:rPr lang="nl-BE" altLang="en-US" dirty="0" smtClean="0">
                <a:sym typeface="Arial" charset="0"/>
              </a:rPr>
              <a:t>Geïntegreerde, multidisciplinaire en transmurale</a:t>
            </a:r>
            <a:r>
              <a:rPr lang="nl-BE" dirty="0" smtClean="0"/>
              <a:t> </a:t>
            </a:r>
            <a:r>
              <a:rPr lang="nl-BE" altLang="en-US" dirty="0" smtClean="0">
                <a:sym typeface="Arial" charset="0"/>
              </a:rPr>
              <a:t>zorg</a:t>
            </a:r>
          </a:p>
          <a:p>
            <a:r>
              <a:rPr lang="nl-BE" altLang="en-US" dirty="0" smtClean="0">
                <a:sym typeface="Arial" charset="0"/>
              </a:rPr>
              <a:t>Patiëntgerichte zorg en empowerment van de patiënt</a:t>
            </a:r>
          </a:p>
          <a:p>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r>
              <a:rPr lang="nl-BE" altLang="en-US" dirty="0" smtClean="0">
                <a:sym typeface="Arial" charset="0"/>
              </a:rPr>
              <a:t>Degelijke </a:t>
            </a:r>
            <a:r>
              <a:rPr lang="nl-BE" dirty="0" smtClean="0"/>
              <a:t> </a:t>
            </a:r>
            <a:r>
              <a:rPr lang="nl-BE" altLang="en-US" dirty="0" smtClean="0">
                <a:sym typeface="Arial" charset="0"/>
              </a:rPr>
              <a:t>ondersteuning van het gezondheidszorgbeleid en –onderzoek vergt </a:t>
            </a:r>
            <a:r>
              <a:rPr lang="nl-BE" dirty="0" smtClean="0"/>
              <a:t> </a:t>
            </a:r>
            <a:r>
              <a:rPr lang="nl-BE" altLang="en-US" dirty="0" smtClean="0">
                <a:sym typeface="Arial" charset="0"/>
              </a:rPr>
              <a:t>degelijke, geïntegreerde en geanonimiseerde informatie</a:t>
            </a:r>
          </a:p>
          <a:p>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2" name="Date Placeholder 1"/>
          <p:cNvSpPr>
            <a:spLocks noGrp="1"/>
          </p:cNvSpPr>
          <p:nvPr>
            <p:ph type="dt" sz="half" idx="10"/>
          </p:nvPr>
        </p:nvSpPr>
        <p:spPr/>
        <p:txBody>
          <a:bodyPr/>
          <a:lstStyle/>
          <a:p>
            <a:r>
              <a:rPr lang="en-US" smtClean="0"/>
              <a:t>14/11/2015</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nl-BE"/>
          </a:p>
        </p:txBody>
      </p:sp>
    </p:spTree>
    <p:extLst>
      <p:ext uri="{BB962C8B-B14F-4D97-AF65-F5344CB8AC3E}">
        <p14:creationId xmlns:p14="http://schemas.microsoft.com/office/powerpoint/2010/main" val="49736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2839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394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Noodzakelijke voorwaarde voor de uitwisseling van gezondheidsgegevens: toestemming van de patiënt tot de elektronische delen van zijn gezondheidsgegevens</a:t>
            </a:r>
          </a:p>
          <a:p>
            <a:endParaRPr lang="nl-BE" dirty="0" smtClean="0"/>
          </a:p>
          <a:p>
            <a:pPr lvl="1"/>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a:endParaRPr lang="nl-BE" altLang="en-US" dirty="0" smtClean="0"/>
          </a:p>
          <a:p>
            <a:pPr lvl="1"/>
            <a:r>
              <a:rPr lang="nl-BE" dirty="0" smtClean="0"/>
              <a:t>enkel tussen zorgverleners/instellingen die een therapeutische relatie/zorgrelatie hebben met de patiënt (</a:t>
            </a:r>
            <a:r>
              <a:rPr lang="nl-BE" dirty="0" err="1" smtClean="0"/>
              <a:t>bvb</a:t>
            </a:r>
            <a:r>
              <a:rPr lang="nl-BE" dirty="0" smtClean="0"/>
              <a:t>. geen toegang voor arbeidsgeneesheer)</a:t>
            </a:r>
          </a:p>
          <a:p>
            <a:pPr lvl="1"/>
            <a:endParaRPr lang="nl-BE" dirty="0" smtClean="0"/>
          </a:p>
          <a:p>
            <a:pPr lvl="1"/>
            <a:r>
              <a:rPr lang="nl-BE" dirty="0" smtClean="0"/>
              <a:t>registratie van de toestemming door de patiënt zelf of via zijn arts, apotheker, ziekenfonds of ziekenhuis </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31</a:t>
            </a:fld>
            <a:endParaRPr lang="nl-BE"/>
          </a:p>
        </p:txBody>
      </p:sp>
    </p:spTree>
    <p:extLst>
      <p:ext uri="{BB962C8B-B14F-4D97-AF65-F5344CB8AC3E}">
        <p14:creationId xmlns:p14="http://schemas.microsoft.com/office/powerpoint/2010/main" val="80975776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Mogelijkheid tot uitsluiting van een zorgverlener</a:t>
            </a:r>
          </a:p>
          <a:p>
            <a:pPr lvl="1"/>
            <a:endParaRPr lang="nl-BE" dirty="0" smtClean="0"/>
          </a:p>
          <a:p>
            <a:r>
              <a:rPr lang="nl-BE" dirty="0"/>
              <a:t>M</a:t>
            </a:r>
            <a:r>
              <a:rPr lang="nl-BE" dirty="0" smtClean="0"/>
              <a:t>ogelijkheid om zijn toestemming in te trekken</a:t>
            </a:r>
          </a:p>
          <a:p>
            <a:pPr lvl="1"/>
            <a:endParaRPr lang="nl-BE" dirty="0" smtClean="0"/>
          </a:p>
          <a:p>
            <a:r>
              <a:rPr lang="nl-BE" dirty="0" smtClean="0"/>
              <a:t>Mogelijkheid om op elk moment zijn toestemmingsprofiel te wijzigen, zonder restrictie inzake wijzigingen</a:t>
            </a:r>
          </a:p>
          <a:p>
            <a:endParaRPr lang="nl-BE" dirty="0"/>
          </a:p>
          <a:p>
            <a:r>
              <a:rPr lang="nl-BE" dirty="0" smtClean="0"/>
              <a:t>Mogelijkheid om te zien wie de geïnformeerde toestemming heeft ingebracht/gewijzigd</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32</a:t>
            </a:fld>
            <a:endParaRPr lang="nl-BE"/>
          </a:p>
        </p:txBody>
      </p:sp>
    </p:spTree>
    <p:extLst>
      <p:ext uri="{BB962C8B-B14F-4D97-AF65-F5344CB8AC3E}">
        <p14:creationId xmlns:p14="http://schemas.microsoft.com/office/powerpoint/2010/main" val="13390077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nl-BE" dirty="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33</a:t>
            </a:fld>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376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normAutofit/>
          </a:bodyPr>
          <a:lstStyle/>
          <a:p>
            <a:pPr lvl="1"/>
            <a:endParaRPr lang="nl-BE" dirty="0" smtClean="0"/>
          </a:p>
          <a:p>
            <a:r>
              <a:rPr lang="nl-BE" dirty="0" smtClean="0"/>
              <a:t>Doelstelling 31/12/2015: 2.75 miljoen geregistreerde toestemmingen</a:t>
            </a:r>
          </a:p>
          <a:p>
            <a:pPr lvl="1"/>
            <a:endParaRPr lang="nl-BE" dirty="0" smtClean="0"/>
          </a:p>
          <a:p>
            <a:r>
              <a:rPr lang="nl-BE" dirty="0" smtClean="0"/>
              <a:t>November 2015: 2.105.336 geregistreerde toestemmingen </a:t>
            </a:r>
            <a:r>
              <a:rPr lang="nl-BE" dirty="0"/>
              <a:t>(1.825.336 </a:t>
            </a:r>
            <a:r>
              <a:rPr lang="nl-BE" dirty="0" smtClean="0"/>
              <a:t>in gegevensbank + 280.000 </a:t>
            </a:r>
            <a:r>
              <a:rPr lang="nl-BE" dirty="0" err="1" smtClean="0"/>
              <a:t>overlaadbaar</a:t>
            </a:r>
            <a:r>
              <a:rPr lang="nl-BE" dirty="0" smtClean="0"/>
              <a:t> vanuit RSW)</a:t>
            </a:r>
          </a:p>
          <a:p>
            <a:pPr marL="274320" lvl="1" indent="0">
              <a:buNone/>
            </a:pPr>
            <a:endParaRPr lang="nl-BE" dirty="0"/>
          </a:p>
          <a:p>
            <a:pPr marL="177800" lvl="1" indent="-177800"/>
            <a:r>
              <a:rPr lang="nl-BE" sz="2400" dirty="0" smtClean="0">
                <a:hlinkClick r:id="rId3"/>
              </a:rPr>
              <a:t>www.patientconsent.be</a:t>
            </a:r>
            <a:endParaRPr lang="nl-BE" dirty="0" smtClean="0"/>
          </a:p>
          <a:p>
            <a:pPr lvl="2"/>
            <a:r>
              <a:rPr lang="nl-BE" dirty="0" smtClean="0"/>
              <a:t>informatiefolders</a:t>
            </a:r>
          </a:p>
          <a:p>
            <a:pPr lvl="2"/>
            <a:r>
              <a:rPr lang="nl-BE" dirty="0" smtClean="0"/>
              <a:t>promotiespot verspreid bij ziekenhuizen, ziekenfondsen, apothekers</a:t>
            </a:r>
          </a:p>
          <a:p>
            <a:pPr lvl="2"/>
            <a:r>
              <a:rPr lang="nl-BE" dirty="0" smtClean="0"/>
              <a:t>call center</a:t>
            </a:r>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34</a:t>
            </a:fld>
            <a:endParaRPr lang="nl-BE"/>
          </a:p>
        </p:txBody>
      </p:sp>
    </p:spTree>
    <p:extLst>
      <p:ext uri="{BB962C8B-B14F-4D97-AF65-F5344CB8AC3E}">
        <p14:creationId xmlns:p14="http://schemas.microsoft.com/office/powerpoint/2010/main" val="30640428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en-US" smtClean="0"/>
              <a:t>14/11/2015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pPr/>
              <a:t>35</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098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14/11/2015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pPr/>
              <a:t>36</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013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5" y="836712"/>
            <a:ext cx="902014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31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47548" cy="58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230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6: Delen om samen te werken</a:t>
            </a:r>
            <a:endParaRPr lang="nl-BE" dirty="0"/>
          </a:p>
        </p:txBody>
      </p:sp>
      <p:sp>
        <p:nvSpPr>
          <p:cNvPr id="4099" name="Rectangle 3"/>
          <p:cNvSpPr>
            <a:spLocks noGrp="1" noChangeArrowheads="1"/>
          </p:cNvSpPr>
          <p:nvPr>
            <p:ph idx="1"/>
          </p:nvPr>
        </p:nvSpPr>
        <p:spPr/>
        <p:txBody>
          <a:bodyPr>
            <a:normAutofit/>
          </a:bodyPr>
          <a:lstStyle/>
          <a:p>
            <a:r>
              <a:rPr lang="nl-BE" dirty="0" smtClean="0"/>
              <a:t>Zie hoger: Hubs &amp; </a:t>
            </a:r>
            <a:r>
              <a:rPr lang="nl-BE" dirty="0" err="1" smtClean="0"/>
              <a:t>Metahub</a:t>
            </a:r>
            <a:r>
              <a:rPr lang="nl-BE" dirty="0" smtClean="0"/>
              <a:t>, gezondheidskluizen</a:t>
            </a:r>
          </a:p>
          <a:p>
            <a:endParaRPr lang="nl-BE" dirty="0" smtClean="0"/>
          </a:p>
          <a:p>
            <a:r>
              <a:rPr lang="nl-BE" dirty="0" smtClean="0"/>
              <a:t>Om gegevens te delen moet elke zorgverlener/instelling over een gestructureerde EMD/EPD beschikken</a:t>
            </a:r>
          </a:p>
          <a:p>
            <a:endParaRPr lang="nl-BE" dirty="0" smtClean="0"/>
          </a:p>
          <a:p>
            <a:r>
              <a:rPr lang="nl-BE" dirty="0" smtClean="0"/>
              <a:t>Doelstellingen 2019</a:t>
            </a:r>
          </a:p>
          <a:p>
            <a:pPr lvl="1"/>
            <a:r>
              <a:rPr lang="nl-BE" dirty="0" smtClean="0"/>
              <a:t>elk beroep beschikt over een eigen EPD</a:t>
            </a:r>
          </a:p>
          <a:p>
            <a:pPr lvl="1"/>
            <a:r>
              <a:rPr lang="nl-BE" dirty="0" smtClean="0"/>
              <a:t>de structuur van het EPD wordt voor elk beroep vastgelegd</a:t>
            </a:r>
          </a:p>
          <a:p>
            <a:pPr lvl="1"/>
            <a:r>
              <a:rPr lang="nl-BE" dirty="0" smtClean="0"/>
              <a:t>uitwerken van een eenvormige module die kan worden ingebouwd in de softwarepakketten van de zorgverleners</a:t>
            </a:r>
          </a:p>
          <a:p>
            <a:endParaRPr lang="nl-BE" dirty="0" smtClean="0"/>
          </a:p>
          <a:p>
            <a:r>
              <a:rPr lang="nl-BE" dirty="0" smtClean="0"/>
              <a:t>Verantwoordelijke organisatie: RIZIV </a:t>
            </a:r>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39</a:t>
            </a:fld>
            <a:endParaRPr lang="nl-BE"/>
          </a:p>
        </p:txBody>
      </p:sp>
    </p:spTree>
    <p:extLst>
      <p:ext uri="{BB962C8B-B14F-4D97-AF65-F5344CB8AC3E}">
        <p14:creationId xmlns:p14="http://schemas.microsoft.com/office/powerpoint/2010/main" val="6502246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6147" name="Rectangle 3"/>
          <p:cNvSpPr>
            <a:spLocks noGrp="1" noChangeArrowheads="1"/>
          </p:cNvSpPr>
          <p:nvPr>
            <p:ph idx="1"/>
          </p:nvPr>
        </p:nvSpPr>
        <p:spPr/>
        <p:txBody>
          <a:bodyPr>
            <a:normAutofit/>
          </a:bodyPr>
          <a:lstStyle/>
          <a:p>
            <a:r>
              <a:rPr lang="nl-BE" altLang="en-US" sz="2200" dirty="0">
                <a:sym typeface="Arial" charset="0"/>
              </a:rPr>
              <a:t>E</a:t>
            </a:r>
            <a:r>
              <a:rPr lang="nl-BE" altLang="en-US" sz="2200" dirty="0" smtClean="0">
                <a:sym typeface="Arial" charset="0"/>
              </a:rPr>
              <a:t>en samenwerking</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Efficiënte en veilige</a:t>
            </a:r>
            <a:r>
              <a:rPr lang="nl-BE" sz="2200" dirty="0" smtClean="0"/>
              <a:t> </a:t>
            </a:r>
            <a:r>
              <a:rPr lang="nl-BE" altLang="en-US" sz="2200" dirty="0" smtClean="0">
                <a:sym typeface="Arial" charset="0"/>
              </a:rPr>
              <a:t>elektronische</a:t>
            </a:r>
            <a:r>
              <a:rPr lang="nl-BE" sz="2200" dirty="0" smtClean="0"/>
              <a:t> </a:t>
            </a:r>
            <a:r>
              <a:rPr lang="nl-BE" altLang="en-US" sz="2200" dirty="0" smtClean="0">
                <a:sym typeface="Arial" charset="0"/>
              </a:rPr>
              <a:t>communicatie</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Kwaliteitsvolle,</a:t>
            </a:r>
            <a:r>
              <a:rPr lang="nl-BE" sz="2200" dirty="0" smtClean="0"/>
              <a:t> </a:t>
            </a:r>
            <a:r>
              <a:rPr lang="nl-BE" altLang="en-US" sz="2200" dirty="0" smtClean="0">
                <a:sym typeface="Arial" charset="0"/>
              </a:rPr>
              <a:t>specialisme-overschrijdende</a:t>
            </a:r>
            <a:r>
              <a:rPr lang="nl-BE" sz="2200" dirty="0" smtClean="0"/>
              <a:t> </a:t>
            </a:r>
            <a:r>
              <a:rPr lang="nl-BE" altLang="en-US" sz="2200" dirty="0" smtClean="0">
                <a:sym typeface="Arial" charset="0"/>
              </a:rPr>
              <a:t>elektronische patiëntendossiers</a:t>
            </a:r>
          </a:p>
          <a:p>
            <a:r>
              <a:rPr lang="nl-BE" altLang="en-US" sz="2200" dirty="0" smtClean="0">
                <a:sym typeface="Arial" charset="0"/>
              </a:rPr>
              <a:t>Zorgplannen en zorgtrajecten</a:t>
            </a:r>
          </a:p>
          <a:p>
            <a:r>
              <a:rPr lang="nl-BE" altLang="en-US" sz="2200" dirty="0" smtClean="0">
                <a:sym typeface="Arial" charset="0"/>
              </a:rPr>
              <a:t>Geoptimaliseerde</a:t>
            </a:r>
            <a:r>
              <a:rPr lang="nl-BE" sz="2200" dirty="0" smtClean="0"/>
              <a:t> </a:t>
            </a:r>
            <a:r>
              <a:rPr lang="nl-BE" altLang="en-US" sz="2200" dirty="0" smtClean="0">
                <a:sym typeface="Arial" charset="0"/>
              </a:rPr>
              <a:t>administratieve</a:t>
            </a:r>
            <a:r>
              <a:rPr lang="nl-BE" sz="2200" dirty="0" smtClean="0"/>
              <a:t> </a:t>
            </a:r>
            <a:r>
              <a:rPr lang="nl-BE" altLang="en-US" sz="2200" dirty="0" smtClean="0">
                <a:sym typeface="Arial" charset="0"/>
              </a:rPr>
              <a:t>processen</a:t>
            </a:r>
          </a:p>
          <a:p>
            <a:r>
              <a:rPr lang="nl-BE" altLang="en-US" sz="2200" dirty="0" smtClean="0">
                <a:sym typeface="Arial" charset="0"/>
              </a:rPr>
              <a:t>Technische en semantische</a:t>
            </a:r>
            <a:r>
              <a:rPr lang="nl-BE" sz="2200" dirty="0" smtClean="0"/>
              <a:t> </a:t>
            </a:r>
            <a:r>
              <a:rPr lang="nl-BE" altLang="en-US" sz="2200" dirty="0" smtClean="0">
                <a:sym typeface="Arial" charset="0"/>
              </a:rPr>
              <a:t>interoperabiliteit</a:t>
            </a:r>
          </a:p>
          <a:p>
            <a:r>
              <a:rPr lang="nl-BE" altLang="en-US" sz="2200" dirty="0" smtClean="0">
                <a:sym typeface="Arial" charset="0"/>
              </a:rPr>
              <a:t>Waarborgen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dirty="0" smtClean="0"/>
              <a:t> </a:t>
            </a:r>
            <a:r>
              <a:rPr lang="nl-BE" altLang="en-US" dirty="0" smtClean="0">
                <a:sym typeface="Arial" charset="0"/>
              </a:rPr>
              <a:t>levenssfeer</a:t>
            </a:r>
          </a:p>
          <a:p>
            <a:pPr lvl="1"/>
            <a:r>
              <a:rPr lang="nl-BE" altLang="en-US" dirty="0" smtClean="0">
                <a:sym typeface="Arial" charset="0"/>
              </a:rPr>
              <a:t>naleving van het beroepsgeheim</a:t>
            </a:r>
            <a:r>
              <a:rPr lang="nl-BE" dirty="0" smtClean="0"/>
              <a:t> </a:t>
            </a:r>
            <a:r>
              <a:rPr lang="nl-BE" altLang="en-US" dirty="0" smtClean="0">
                <a:sym typeface="Arial" charset="0"/>
              </a:rPr>
              <a:t>van de zorgverleners</a:t>
            </a:r>
          </a:p>
        </p:txBody>
      </p:sp>
      <p:sp>
        <p:nvSpPr>
          <p:cNvPr id="2" name="Date Placeholder 1"/>
          <p:cNvSpPr>
            <a:spLocks noGrp="1"/>
          </p:cNvSpPr>
          <p:nvPr>
            <p:ph type="dt" sz="half" idx="10"/>
          </p:nvPr>
        </p:nvSpPr>
        <p:spPr/>
        <p:txBody>
          <a:bodyPr/>
          <a:lstStyle/>
          <a:p>
            <a:r>
              <a:rPr lang="en-US" smtClean="0"/>
              <a:t>14/11/2015</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4</a:t>
            </a:fld>
            <a:endParaRPr lang="nl-BE"/>
          </a:p>
        </p:txBody>
      </p:sp>
    </p:spTree>
    <p:extLst>
      <p:ext uri="{BB962C8B-B14F-4D97-AF65-F5344CB8AC3E}">
        <p14:creationId xmlns:p14="http://schemas.microsoft.com/office/powerpoint/2010/main" val="1112228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Actie 7: Uitbreiding Hubs</a:t>
            </a:r>
            <a:endParaRPr lang="nl-BE" dirty="0"/>
          </a:p>
        </p:txBody>
      </p:sp>
      <p:sp>
        <p:nvSpPr>
          <p:cNvPr id="4099" name="Rectangle 3"/>
          <p:cNvSpPr>
            <a:spLocks noGrp="1" noChangeArrowheads="1"/>
          </p:cNvSpPr>
          <p:nvPr>
            <p:ph idx="1"/>
          </p:nvPr>
        </p:nvSpPr>
        <p:spPr/>
        <p:txBody>
          <a:bodyPr/>
          <a:lstStyle/>
          <a:p>
            <a:r>
              <a:rPr lang="nl-BE" dirty="0" smtClean="0"/>
              <a:t>Doelstelling 2019</a:t>
            </a:r>
          </a:p>
          <a:p>
            <a:pPr lvl="1"/>
            <a:r>
              <a:rPr lang="nl-BE" dirty="0" smtClean="0"/>
              <a:t>promoten van de uitwisseling van gezondheidsgegevens via het Hubs-</a:t>
            </a:r>
            <a:r>
              <a:rPr lang="nl-BE" dirty="0" err="1"/>
              <a:t>M</a:t>
            </a:r>
            <a:r>
              <a:rPr lang="nl-BE" dirty="0" err="1" smtClean="0"/>
              <a:t>etahubsysteem</a:t>
            </a:r>
            <a:r>
              <a:rPr lang="nl-BE" dirty="0" smtClean="0"/>
              <a:t> met de</a:t>
            </a:r>
          </a:p>
          <a:p>
            <a:pPr lvl="2"/>
            <a:r>
              <a:rPr lang="nl-BE" dirty="0" smtClean="0"/>
              <a:t>psychiatrische instellingen</a:t>
            </a:r>
          </a:p>
          <a:p>
            <a:pPr lvl="2"/>
            <a:r>
              <a:rPr lang="nl-BE" dirty="0" smtClean="0"/>
              <a:t>rustoorden en woonzorgcentra</a:t>
            </a:r>
          </a:p>
          <a:p>
            <a:endParaRPr lang="nl-BE" dirty="0" smtClean="0"/>
          </a:p>
          <a:p>
            <a:r>
              <a:rPr lang="nl-BE" dirty="0" smtClean="0"/>
              <a:t>Verantwoordelijke organisatie: FOD Volksgezondheid en Gemeenschappen/Gewesten </a:t>
            </a:r>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40</a:t>
            </a:fld>
            <a:endParaRPr lang="nl-BE"/>
          </a:p>
        </p:txBody>
      </p:sp>
    </p:spTree>
    <p:extLst>
      <p:ext uri="{BB962C8B-B14F-4D97-AF65-F5344CB8AC3E}">
        <p14:creationId xmlns:p14="http://schemas.microsoft.com/office/powerpoint/2010/main" val="278146837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Actie 8: BelRAI</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t>BelRAI</a:t>
            </a:r>
            <a:r>
              <a:rPr lang="nl-BE" dirty="0" smtClean="0"/>
              <a:t> = toepassing aan de hand waarvan de verschillende zorgverleners de evaluatievragenlijsten RAI voor een patiënt kunnen aanmaken, invullen of wijzigen</a:t>
            </a:r>
          </a:p>
          <a:p>
            <a:endParaRPr lang="nl-BE" dirty="0" smtClean="0"/>
          </a:p>
          <a:p>
            <a:r>
              <a:rPr lang="nl-BE" dirty="0" smtClean="0"/>
              <a:t>Doelstellingen 2017</a:t>
            </a:r>
          </a:p>
          <a:p>
            <a:pPr lvl="1"/>
            <a:r>
              <a:rPr lang="nl-BE" dirty="0" err="1" smtClean="0"/>
              <a:t>BelRAI</a:t>
            </a:r>
            <a:r>
              <a:rPr lang="nl-BE" dirty="0" smtClean="0"/>
              <a:t> veralgemenen tot alle kwetsbare personen die met een complexe en </a:t>
            </a:r>
            <a:r>
              <a:rPr lang="nl-BE" dirty="0" err="1" smtClean="0"/>
              <a:t>multidimensionele</a:t>
            </a:r>
            <a:r>
              <a:rPr lang="nl-BE" dirty="0" smtClean="0"/>
              <a:t> problematiek worden geconfronteerd </a:t>
            </a:r>
          </a:p>
          <a:p>
            <a:pPr lvl="1"/>
            <a:r>
              <a:rPr lang="nl-BE" dirty="0" smtClean="0"/>
              <a:t>de toepassing verbeteren (gebruiksvriendelijkheid, aanpasbaarheid)</a:t>
            </a:r>
          </a:p>
          <a:p>
            <a:pPr lvl="1"/>
            <a:r>
              <a:rPr lang="nl-BE" dirty="0" smtClean="0"/>
              <a:t>betere communicatie (website) – 2016</a:t>
            </a:r>
          </a:p>
          <a:p>
            <a:endParaRPr lang="nl-BE" dirty="0" smtClean="0"/>
          </a:p>
          <a:p>
            <a:r>
              <a:rPr lang="nl-BE" dirty="0" smtClean="0"/>
              <a:t>Verantwoordelijke organisatie: RIZIV/FOD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41</a:t>
            </a:fld>
            <a:endParaRPr lang="nl-BE"/>
          </a:p>
        </p:txBody>
      </p:sp>
    </p:spTree>
    <p:extLst>
      <p:ext uri="{BB962C8B-B14F-4D97-AF65-F5344CB8AC3E}">
        <p14:creationId xmlns:p14="http://schemas.microsoft.com/office/powerpoint/2010/main" val="360958995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9: Incentives voor gebruik</a:t>
            </a:r>
            <a:endParaRPr lang="nl-BE" dirty="0"/>
          </a:p>
        </p:txBody>
      </p:sp>
      <p:sp>
        <p:nvSpPr>
          <p:cNvPr id="4099" name="Rectangle 3"/>
          <p:cNvSpPr>
            <a:spLocks noGrp="1" noChangeArrowheads="1"/>
          </p:cNvSpPr>
          <p:nvPr>
            <p:ph idx="1"/>
          </p:nvPr>
        </p:nvSpPr>
        <p:spPr/>
        <p:txBody>
          <a:bodyPr/>
          <a:lstStyle/>
          <a:p>
            <a:r>
              <a:rPr lang="nl-BE" dirty="0" smtClean="0"/>
              <a:t>Doelstellingen</a:t>
            </a:r>
          </a:p>
          <a:p>
            <a:pPr lvl="1"/>
            <a:r>
              <a:rPr lang="nl-BE" dirty="0" err="1"/>
              <a:t>b</a:t>
            </a:r>
            <a:r>
              <a:rPr lang="nl-BE" dirty="0" err="1" smtClean="0"/>
              <a:t>udgetneutrale</a:t>
            </a:r>
            <a:r>
              <a:rPr lang="nl-BE" dirty="0" smtClean="0"/>
              <a:t> koppeling van de incentives aan het effectief gebruik van de </a:t>
            </a:r>
            <a:r>
              <a:rPr lang="nl-BE" dirty="0" err="1" smtClean="0"/>
              <a:t>eGezondheidsdiensten</a:t>
            </a:r>
            <a:r>
              <a:rPr lang="nl-BE" dirty="0" smtClean="0"/>
              <a:t> </a:t>
            </a:r>
          </a:p>
          <a:p>
            <a:pPr lvl="2"/>
            <a:r>
              <a:rPr lang="nl-BE" dirty="0" smtClean="0"/>
              <a:t>voorbeeld: huisartsen </a:t>
            </a:r>
          </a:p>
          <a:p>
            <a:pPr lvl="3"/>
            <a:r>
              <a:rPr lang="nl-BE" dirty="0" smtClean="0"/>
              <a:t>koppeling tussen de telematicapremie en het gebruik van de </a:t>
            </a:r>
            <a:r>
              <a:rPr lang="nl-BE" dirty="0" err="1" smtClean="0"/>
              <a:t>eGezondheidsdiensten</a:t>
            </a:r>
            <a:r>
              <a:rPr lang="nl-BE" dirty="0" smtClean="0"/>
              <a:t> - 2016</a:t>
            </a:r>
          </a:p>
          <a:p>
            <a:pPr lvl="3"/>
            <a:r>
              <a:rPr lang="nl-BE" dirty="0" smtClean="0"/>
              <a:t>afbouw van de praktijktoelage voor niet-geïnformatiseerde huisartsen - 2017 </a:t>
            </a:r>
          </a:p>
          <a:p>
            <a:pPr lvl="3"/>
            <a:r>
              <a:rPr lang="nl-BE" dirty="0" smtClean="0"/>
              <a:t>volledige integratie van de telematicapremie en de praktijktoelage - 2018</a:t>
            </a:r>
          </a:p>
          <a:p>
            <a:pPr lvl="1"/>
            <a:r>
              <a:rPr lang="nl-BE" dirty="0" smtClean="0"/>
              <a:t>initiatieven inzake ICT-ondersteuning van de ziekenhuizen, psychiatrische instellingen en andere instellingen – 2016</a:t>
            </a:r>
          </a:p>
          <a:p>
            <a:endParaRPr lang="nl-BE" dirty="0" smtClean="0"/>
          </a:p>
          <a:p>
            <a:r>
              <a:rPr lang="nl-BE" dirty="0" smtClean="0"/>
              <a:t>Verantwoordelijke organisatie: RIZIV/FOD Volksgezondheid</a:t>
            </a:r>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42</a:t>
            </a:fld>
            <a:endParaRPr lang="nl-BE"/>
          </a:p>
        </p:txBody>
      </p:sp>
    </p:spTree>
    <p:extLst>
      <p:ext uri="{BB962C8B-B14F-4D97-AF65-F5344CB8AC3E}">
        <p14:creationId xmlns:p14="http://schemas.microsoft.com/office/powerpoint/2010/main" val="396406774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10: Personal Health Record</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toegangsbeheer/toegang tot en aanvulling van gezondheidsgegevens door de patiënt - opstellen van een referentiekader </a:t>
            </a:r>
          </a:p>
          <a:p>
            <a:pPr lvl="1"/>
            <a:r>
              <a:rPr lang="nl-BE" dirty="0" smtClean="0"/>
              <a:t>communicatie naar de patiënten toe</a:t>
            </a:r>
          </a:p>
          <a:p>
            <a:pPr lvl="1"/>
            <a:endParaRPr lang="nl-BE" dirty="0" smtClean="0"/>
          </a:p>
          <a:p>
            <a:r>
              <a:rPr lang="nl-BE" dirty="0" smtClean="0"/>
              <a:t>Verantwoordelijke organisatie: FOD Volksgezondheid / Patiëntenverenigingen</a:t>
            </a:r>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43</a:t>
            </a:fld>
            <a:endParaRPr lang="nl-BE"/>
          </a:p>
        </p:txBody>
      </p:sp>
    </p:spTree>
    <p:extLst>
      <p:ext uri="{BB962C8B-B14F-4D97-AF65-F5344CB8AC3E}">
        <p14:creationId xmlns:p14="http://schemas.microsoft.com/office/powerpoint/2010/main" val="14419038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11: Communicatie</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a:t>e</a:t>
            </a:r>
            <a:r>
              <a:rPr lang="nl-BE" dirty="0" smtClean="0"/>
              <a:t>fficiënte en goed gecoördineerde communicatie naar de verschillende doelgroepen toe over</a:t>
            </a:r>
          </a:p>
          <a:p>
            <a:pPr lvl="2"/>
            <a:r>
              <a:rPr lang="nl-BE" dirty="0"/>
              <a:t>d</a:t>
            </a:r>
            <a:r>
              <a:rPr lang="nl-BE" dirty="0" smtClean="0"/>
              <a:t>e voordelen van het delen van patiëntgegevens</a:t>
            </a:r>
          </a:p>
          <a:p>
            <a:pPr lvl="2"/>
            <a:r>
              <a:rPr lang="nl-BE" dirty="0" smtClean="0"/>
              <a:t>het gebruik van de </a:t>
            </a:r>
            <a:r>
              <a:rPr lang="nl-BE" dirty="0" err="1" smtClean="0">
                <a:solidFill>
                  <a:srgbClr val="3E6E5A"/>
                </a:solidFill>
              </a:rPr>
              <a:t>eGezondheid</a:t>
            </a:r>
            <a:r>
              <a:rPr lang="nl-BE" dirty="0" err="1" smtClean="0"/>
              <a:t>sdiensten</a:t>
            </a:r>
            <a:endParaRPr lang="nl-BE" dirty="0" smtClean="0"/>
          </a:p>
          <a:p>
            <a:pPr lvl="2"/>
            <a:r>
              <a:rPr lang="nl-BE" dirty="0" smtClean="0"/>
              <a:t>de verantwoordelijkheden van elkeen in het proces</a:t>
            </a:r>
          </a:p>
          <a:p>
            <a:pPr lvl="1"/>
            <a:r>
              <a:rPr lang="nl-BE" dirty="0" err="1"/>
              <a:t>m</a:t>
            </a:r>
            <a:r>
              <a:rPr lang="nl-BE" dirty="0" err="1" smtClean="0"/>
              <a:t>ultikanaal</a:t>
            </a:r>
            <a:endParaRPr lang="nl-BE" dirty="0" smtClean="0"/>
          </a:p>
          <a:p>
            <a:pPr lvl="1"/>
            <a:endParaRPr lang="nl-BE" dirty="0"/>
          </a:p>
          <a:p>
            <a:r>
              <a:rPr lang="nl-BE" dirty="0" smtClean="0"/>
              <a:t>Verantwoordelijke organisatie: Ministers &amp; </a:t>
            </a:r>
            <a:r>
              <a:rPr lang="nl-BE" dirty="0" smtClean="0">
                <a:solidFill>
                  <a:srgbClr val="3E6E5A"/>
                </a:solidFill>
              </a:rPr>
              <a:t>eHealth</a:t>
            </a:r>
            <a:r>
              <a:rPr lang="nl-BE" dirty="0" smtClean="0"/>
              <a:t>-platform</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44</a:t>
            </a:fld>
            <a:endParaRPr lang="nl-BE"/>
          </a:p>
        </p:txBody>
      </p:sp>
    </p:spTree>
    <p:extLst>
      <p:ext uri="{BB962C8B-B14F-4D97-AF65-F5344CB8AC3E}">
        <p14:creationId xmlns:p14="http://schemas.microsoft.com/office/powerpoint/2010/main" val="15381860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12: Opleidingen</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een vak </a:t>
            </a:r>
            <a:r>
              <a:rPr lang="nl-BE" dirty="0" err="1" smtClean="0">
                <a:solidFill>
                  <a:srgbClr val="3E6E5A"/>
                </a:solidFill>
              </a:rPr>
              <a:t>eGezondheid</a:t>
            </a:r>
            <a:r>
              <a:rPr lang="nl-BE" dirty="0" smtClean="0"/>
              <a:t> in elke opleiding in de gezondheidszorg voorzien </a:t>
            </a:r>
          </a:p>
          <a:p>
            <a:pPr lvl="1"/>
            <a:r>
              <a:rPr lang="nl-BE" dirty="0" err="1" smtClean="0">
                <a:solidFill>
                  <a:srgbClr val="3E6E5A"/>
                </a:solidFill>
              </a:rPr>
              <a:t>eGezondheid</a:t>
            </a:r>
            <a:r>
              <a:rPr lang="nl-BE" dirty="0" smtClean="0"/>
              <a:t> opnemen in de competentieprofielen van de verschillende zorgberoepen</a:t>
            </a:r>
          </a:p>
          <a:p>
            <a:pPr lvl="1"/>
            <a:r>
              <a:rPr lang="nl-BE" dirty="0"/>
              <a:t>o</a:t>
            </a:r>
            <a:r>
              <a:rPr lang="nl-BE" dirty="0" smtClean="0"/>
              <a:t>pname van </a:t>
            </a:r>
            <a:r>
              <a:rPr lang="nl-BE" dirty="0" err="1" smtClean="0">
                <a:solidFill>
                  <a:srgbClr val="3E6E5A"/>
                </a:solidFill>
              </a:rPr>
              <a:t>eGezondheid</a:t>
            </a:r>
            <a:r>
              <a:rPr lang="nl-BE" dirty="0" smtClean="0"/>
              <a:t> als verplicht onderdeel in alle accrediterings- en navormingssystemen</a:t>
            </a:r>
          </a:p>
          <a:p>
            <a:pPr lvl="1"/>
            <a:r>
              <a:rPr lang="nl-BE" dirty="0"/>
              <a:t>c</a:t>
            </a:r>
            <a:r>
              <a:rPr lang="nl-BE" dirty="0" smtClean="0"/>
              <a:t>oördinatie </a:t>
            </a:r>
            <a:r>
              <a:rPr lang="nl-BE" dirty="0" err="1" smtClean="0"/>
              <a:t>helpdesks</a:t>
            </a:r>
            <a:r>
              <a:rPr lang="nl-BE" dirty="0" smtClean="0"/>
              <a:t> en hulplijnen</a:t>
            </a:r>
          </a:p>
          <a:p>
            <a:pPr lvl="1"/>
            <a:r>
              <a:rPr lang="nl-BE" dirty="0"/>
              <a:t>o</a:t>
            </a:r>
            <a:r>
              <a:rPr lang="nl-BE" dirty="0" smtClean="0"/>
              <a:t>efenplatformen en gebruikersdagen</a:t>
            </a:r>
          </a:p>
          <a:p>
            <a:pPr lvl="1"/>
            <a:endParaRPr lang="nl-BE" dirty="0" smtClean="0"/>
          </a:p>
          <a:p>
            <a:r>
              <a:rPr lang="nl-BE" dirty="0" smtClean="0"/>
              <a:t>Verantwoordelijke organisatie: 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45</a:t>
            </a:fld>
            <a:endParaRPr lang="nl-BE"/>
          </a:p>
        </p:txBody>
      </p:sp>
    </p:spTree>
    <p:extLst>
      <p:ext uri="{BB962C8B-B14F-4D97-AF65-F5344CB8AC3E}">
        <p14:creationId xmlns:p14="http://schemas.microsoft.com/office/powerpoint/2010/main" val="301848631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13: Standaarden &amp; terminologie</a:t>
            </a:r>
            <a:endParaRPr lang="nl-BE" dirty="0"/>
          </a:p>
        </p:txBody>
      </p:sp>
      <p:sp>
        <p:nvSpPr>
          <p:cNvPr id="4099" name="Rectangle 3"/>
          <p:cNvSpPr>
            <a:spLocks noGrp="1" noChangeArrowheads="1"/>
          </p:cNvSpPr>
          <p:nvPr>
            <p:ph idx="1"/>
          </p:nvPr>
        </p:nvSpPr>
        <p:spPr/>
        <p:txBody>
          <a:bodyPr>
            <a:normAutofit/>
          </a:bodyPr>
          <a:lstStyle/>
          <a:p>
            <a:r>
              <a:rPr lang="nl-BE" dirty="0" smtClean="0"/>
              <a:t>Betere communicatie tussen de verschillende actoren in de gezondheidszorg als de geregistreerde gegevens door iedereen goed begrepen worden en hergebruikt kunnen worden</a:t>
            </a:r>
          </a:p>
          <a:p>
            <a:r>
              <a:rPr lang="nl-BE" dirty="0" smtClean="0"/>
              <a:t>Doelstellingen 2019</a:t>
            </a:r>
          </a:p>
          <a:p>
            <a:pPr lvl="1"/>
            <a:r>
              <a:rPr lang="nl-BE" dirty="0" smtClean="0"/>
              <a:t>eenduidige informatie in het EPD</a:t>
            </a:r>
          </a:p>
          <a:p>
            <a:pPr lvl="1"/>
            <a:r>
              <a:rPr lang="nl-BE" dirty="0" smtClean="0"/>
              <a:t>correcte elektronische gegevensuitwisseling tussen zorgverleners onderling / tussen zorgverlener en patiënt </a:t>
            </a:r>
          </a:p>
          <a:p>
            <a:pPr lvl="1"/>
            <a:r>
              <a:rPr lang="nl-BE" dirty="0"/>
              <a:t>b</a:t>
            </a:r>
            <a:r>
              <a:rPr lang="nl-BE" dirty="0" smtClean="0"/>
              <a:t>etekenisvolle bevraging van gegevens waarborgen </a:t>
            </a:r>
          </a:p>
          <a:p>
            <a:pPr lvl="1"/>
            <a:r>
              <a:rPr lang="nl-BE" dirty="0" smtClean="0"/>
              <a:t>zonder bijkomende registratielast informatie kunnen afleiden voor </a:t>
            </a:r>
            <a:r>
              <a:rPr lang="nl-BE" dirty="0" err="1" smtClean="0"/>
              <a:t>secondary</a:t>
            </a:r>
            <a:r>
              <a:rPr lang="nl-BE" dirty="0" smtClean="0"/>
              <a:t> </a:t>
            </a:r>
            <a:r>
              <a:rPr lang="nl-BE" dirty="0" err="1" smtClean="0"/>
              <a:t>use</a:t>
            </a:r>
            <a:r>
              <a:rPr lang="nl-BE" dirty="0" smtClean="0"/>
              <a:t> (facturatie, kwaliteitscontrole, wetenschappelijk onderzoek, ...)</a:t>
            </a:r>
          </a:p>
          <a:p>
            <a:r>
              <a:rPr lang="nl-BE" dirty="0" smtClean="0"/>
              <a:t>Verantwoordelijke organisatie: FOD Volksgezondheid</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46</a:t>
            </a:fld>
            <a:endParaRPr lang="nl-BE"/>
          </a:p>
        </p:txBody>
      </p:sp>
    </p:spTree>
    <p:extLst>
      <p:ext uri="{BB962C8B-B14F-4D97-AF65-F5344CB8AC3E}">
        <p14:creationId xmlns:p14="http://schemas.microsoft.com/office/powerpoint/2010/main" val="26847620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r>
              <a:rPr lang="nl-BE" smtClean="0"/>
              <a:t>Situatie 2015</a:t>
            </a:r>
          </a:p>
          <a:p>
            <a:pPr lvl="1"/>
            <a:r>
              <a:rPr lang="nl-BE" smtClean="0"/>
              <a:t>MyCareNet ‘Elektronische facturatie</a:t>
            </a:r>
          </a:p>
          <a:p>
            <a:pPr lvl="2"/>
            <a:r>
              <a:rPr lang="nl-BE" smtClean="0"/>
              <a:t>363 facturatiebestanden verzonden naar de ziekenfondsen sinds de inproductiestelling van de dienst</a:t>
            </a:r>
          </a:p>
          <a:p>
            <a:pPr lvl="1"/>
            <a:r>
              <a:rPr lang="nl-BE" smtClean="0"/>
              <a:t>MyCareNet ‘Tariefraadpleging’</a:t>
            </a:r>
          </a:p>
          <a:p>
            <a:pPr lvl="2"/>
            <a:r>
              <a:rPr lang="nl-BE" smtClean="0"/>
              <a:t>23.975 tariefraadplegingen sinds de inproductiestelling van de dienst</a:t>
            </a:r>
          </a:p>
          <a:p>
            <a:pPr lvl="1"/>
            <a:r>
              <a:rPr lang="nl-BE" smtClean="0"/>
              <a:t>MyCareNet  ‘Raadpleging van de verzekerbaarheid’</a:t>
            </a:r>
          </a:p>
          <a:p>
            <a:pPr lvl="2"/>
            <a:r>
              <a:rPr lang="nl-BE" smtClean="0"/>
              <a:t>September 2015: 1.702.633 raadplegingen van de verzekerbaarheid</a:t>
            </a:r>
          </a:p>
          <a:p>
            <a:pPr lvl="1"/>
            <a:r>
              <a:rPr lang="nl-BE" smtClean="0"/>
              <a:t>MyCareNet ‘GMD’</a:t>
            </a:r>
          </a:p>
          <a:p>
            <a:pPr lvl="2"/>
            <a:r>
              <a:rPr lang="nl-BE" smtClean="0"/>
              <a:t>September 2015: 553.102 raadplegingen en 18.322 notificaties </a:t>
            </a:r>
          </a:p>
          <a:p>
            <a:pPr lvl="1"/>
            <a:r>
              <a:rPr lang="nl-BE" smtClean="0"/>
              <a:t>MyCareNet ‘Hoofdstuk IV’</a:t>
            </a:r>
          </a:p>
          <a:p>
            <a:pPr lvl="2"/>
            <a:r>
              <a:rPr lang="nl-BE" smtClean="0"/>
              <a:t>September 2015: 10.386 goedkeuringsaanvragen en 988.794 raadplegingen</a:t>
            </a:r>
          </a:p>
          <a:p>
            <a:endParaRPr lang="nl-BE" smtClean="0"/>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47</a:t>
            </a:fld>
            <a:endParaRPr lang="nl-BE"/>
          </a:p>
        </p:txBody>
      </p:sp>
    </p:spTree>
    <p:extLst>
      <p:ext uri="{BB962C8B-B14F-4D97-AF65-F5344CB8AC3E}">
        <p14:creationId xmlns:p14="http://schemas.microsoft.com/office/powerpoint/2010/main" val="200114017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Doelstellingen 2019</a:t>
            </a:r>
          </a:p>
          <a:p>
            <a:pPr lvl="1"/>
            <a:r>
              <a:rPr lang="nl-BE" dirty="0" smtClean="0"/>
              <a:t>bestuursmodel voor de verschillende actieplannen </a:t>
            </a:r>
          </a:p>
          <a:p>
            <a:pPr lvl="2"/>
            <a:r>
              <a:rPr lang="nl-BE" dirty="0"/>
              <a:t>b</a:t>
            </a:r>
            <a:r>
              <a:rPr lang="nl-BE" dirty="0" smtClean="0"/>
              <a:t>eheer van de prioriteiten, wijzigingen en werkbelasting van de verschillende partners</a:t>
            </a:r>
          </a:p>
          <a:p>
            <a:pPr lvl="1"/>
            <a:r>
              <a:rPr lang="nl-BE" dirty="0" smtClean="0"/>
              <a:t>meten/monitoren en verhogen van de end-</a:t>
            </a:r>
            <a:r>
              <a:rPr lang="nl-BE" dirty="0" err="1" smtClean="0"/>
              <a:t>to</a:t>
            </a:r>
            <a:r>
              <a:rPr lang="nl-BE" dirty="0" smtClean="0"/>
              <a:t>-end-beschikbaarheid van de diensten</a:t>
            </a:r>
          </a:p>
          <a:p>
            <a:pPr lvl="1"/>
            <a:r>
              <a:rPr lang="nl-BE" dirty="0" smtClean="0"/>
              <a:t>het gebruik van de diensten door de gebruikers verhogen</a:t>
            </a:r>
          </a:p>
          <a:p>
            <a:endParaRPr lang="nl-BE" dirty="0" smtClean="0"/>
          </a:p>
          <a:p>
            <a:r>
              <a:rPr lang="nl-BE" dirty="0" smtClean="0"/>
              <a:t>Verantwoordelijke organisatie: RIZIV/NIC</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48</a:t>
            </a:fld>
            <a:endParaRPr lang="nl-BE"/>
          </a:p>
        </p:txBody>
      </p:sp>
    </p:spTree>
    <p:extLst>
      <p:ext uri="{BB962C8B-B14F-4D97-AF65-F5344CB8AC3E}">
        <p14:creationId xmlns:p14="http://schemas.microsoft.com/office/powerpoint/2010/main" val="31976011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(1/2)</a:t>
            </a:r>
          </a:p>
          <a:p>
            <a:pPr lvl="1"/>
            <a:r>
              <a:rPr lang="nl-BE" dirty="0" smtClean="0"/>
              <a:t>de standaardisering, harmonisatie en maximale integratie van de systemen die gebruikt kunnen worden voor de digitale verzending van gegevens, attesten en andere documenten tussen de betrokken partijen (arbeidsgeneesheren, adviserende geneesheren, behandelende geneesheren en specialisten, controlegeneesheren, patiënten, administraties, enz.)</a:t>
            </a:r>
          </a:p>
          <a:p>
            <a:pPr lvl="2"/>
            <a:r>
              <a:rPr lang="nl-BE" dirty="0" err="1" smtClean="0"/>
              <a:t>Handicare</a:t>
            </a:r>
            <a:r>
              <a:rPr lang="nl-BE" dirty="0" smtClean="0"/>
              <a:t> (medische evaluatie gehandicapten)</a:t>
            </a:r>
          </a:p>
          <a:p>
            <a:pPr lvl="2"/>
            <a:r>
              <a:rPr lang="nl-BE" dirty="0"/>
              <a:t>e</a:t>
            </a:r>
            <a:r>
              <a:rPr lang="nl-BE" dirty="0" smtClean="0"/>
              <a:t>lektronisch arbeidsongeschiktheidsattest</a:t>
            </a:r>
          </a:p>
          <a:p>
            <a:pPr lvl="2"/>
            <a:r>
              <a:rPr lang="nl-BE" dirty="0" err="1" smtClean="0"/>
              <a:t>Mediprima</a:t>
            </a:r>
            <a:r>
              <a:rPr lang="nl-BE" dirty="0" smtClean="0"/>
              <a:t> (terugbetaling kosten medische hulp door OCMW)</a:t>
            </a:r>
          </a:p>
          <a:p>
            <a:pPr lvl="2"/>
            <a:r>
              <a:rPr lang="nl-BE" dirty="0" smtClean="0"/>
              <a:t>Back </a:t>
            </a:r>
            <a:r>
              <a:rPr lang="nl-BE" dirty="0" err="1" smtClean="0"/>
              <a:t>to</a:t>
            </a:r>
            <a:r>
              <a:rPr lang="nl-BE" dirty="0" smtClean="0"/>
              <a:t> </a:t>
            </a:r>
            <a:r>
              <a:rPr lang="nl-BE" dirty="0" err="1" smtClean="0"/>
              <a:t>work</a:t>
            </a:r>
            <a:r>
              <a:rPr lang="nl-BE" dirty="0" smtClean="0"/>
              <a:t> (re-integratie arbeidsongeschikte personen)</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49</a:t>
            </a:fld>
            <a:endParaRPr lang="nl-BE"/>
          </a:p>
        </p:txBody>
      </p:sp>
    </p:spTree>
    <p:extLst>
      <p:ext uri="{BB962C8B-B14F-4D97-AF65-F5344CB8AC3E}">
        <p14:creationId xmlns:p14="http://schemas.microsoft.com/office/powerpoint/2010/main" val="38392010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133767110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nl-BE" sz="1600" b="0" dirty="0" smtClean="0">
                  <a:solidFill>
                    <a:schemeClr val="tx1">
                      <a:lumMod val="95000"/>
                      <a:lumOff val="5000"/>
                    </a:schemeClr>
                  </a:solidFill>
                </a:rPr>
                <a:t>De patiënt raadpleegt zijn arts</a:t>
              </a:r>
            </a:p>
            <a:p>
              <a:pPr algn="ctr"/>
              <a:endParaRPr lang="nl-BE"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nl-BE" b="1" dirty="0" smtClean="0">
                <a:solidFill>
                  <a:srgbClr val="C00000"/>
                </a:solidFill>
              </a:rPr>
              <a:t>Administratieve voordelen</a:t>
            </a: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70000" lnSpcReduction="20000"/>
            </a:bodyPr>
            <a:lstStyle/>
            <a:p>
              <a:pPr algn="l"/>
              <a:r>
                <a:rPr lang="nl-BE" dirty="0" smtClean="0">
                  <a:solidFill>
                    <a:schemeClr val="tx1">
                      <a:lumMod val="95000"/>
                      <a:lumOff val="5000"/>
                    </a:schemeClr>
                  </a:solidFill>
                </a:rPr>
                <a:t>Mogelijkheid om de therapeutische relaties en de geïnformeerde toestemming van de patiënt te registreren </a:t>
              </a:r>
              <a:endParaRPr lang="nl-BE"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7" name="Title 6"/>
          <p:cNvSpPr>
            <a:spLocks noGrp="1"/>
          </p:cNvSpPr>
          <p:nvPr>
            <p:ph type="title"/>
          </p:nvPr>
        </p:nvSpPr>
        <p:spPr/>
        <p:txBody>
          <a:bodyPr/>
          <a:lstStyle/>
          <a:p>
            <a:r>
              <a:rPr lang="nl-BE" dirty="0" err="1" smtClean="0"/>
              <a:t>eGezondheid</a:t>
            </a:r>
            <a:r>
              <a:rPr lang="nl-BE" dirty="0" smtClean="0"/>
              <a:t> in de praktijk </a:t>
            </a:r>
            <a:endParaRPr lang="nl-BE" dirty="0"/>
          </a:p>
        </p:txBody>
      </p:sp>
      <p:sp>
        <p:nvSpPr>
          <p:cNvPr id="2" name="Date Placeholder 1"/>
          <p:cNvSpPr>
            <a:spLocks noGrp="1"/>
          </p:cNvSpPr>
          <p:nvPr>
            <p:ph type="dt" sz="half" idx="10"/>
          </p:nvPr>
        </p:nvSpPr>
        <p:spPr/>
        <p:txBody>
          <a:bodyPr/>
          <a:lstStyle/>
          <a:p>
            <a:r>
              <a:rPr lang="en-US" smtClean="0"/>
              <a:t>14/11/2015</a:t>
            </a:r>
            <a:endParaRPr lang="nl-BE"/>
          </a:p>
        </p:txBody>
      </p:sp>
      <p:sp>
        <p:nvSpPr>
          <p:cNvPr id="12" name="Slide Number Placeholder 11"/>
          <p:cNvSpPr>
            <a:spLocks noGrp="1"/>
          </p:cNvSpPr>
          <p:nvPr>
            <p:ph type="sldNum" sz="quarter" idx="12"/>
          </p:nvPr>
        </p:nvSpPr>
        <p:spPr/>
        <p:txBody>
          <a:bodyPr/>
          <a:lstStyle/>
          <a:p>
            <a:fld id="{BAADB71D-6A6A-403E-B8B0-DAC18C9A03D5}" type="slidenum">
              <a:rPr lang="en-US" smtClean="0"/>
              <a:pPr/>
              <a:t>5</a:t>
            </a:fld>
            <a:endParaRPr lang="nl-BE" dirty="0"/>
          </a:p>
        </p:txBody>
      </p:sp>
    </p:spTree>
    <p:extLst>
      <p:ext uri="{BB962C8B-B14F-4D97-AF65-F5344CB8AC3E}">
        <p14:creationId xmlns:p14="http://schemas.microsoft.com/office/powerpoint/2010/main" val="111944319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(2/2)</a:t>
            </a:r>
          </a:p>
          <a:p>
            <a:pPr lvl="1"/>
            <a:r>
              <a:rPr lang="nl-BE" dirty="0" smtClean="0"/>
              <a:t>eenvoudige en eenvormige gebruikersinterfaces</a:t>
            </a:r>
          </a:p>
          <a:p>
            <a:pPr lvl="1"/>
            <a:r>
              <a:rPr lang="nl-BE" dirty="0" smtClean="0"/>
              <a:t>maximale standaardisering van de formulieren / stromen</a:t>
            </a:r>
          </a:p>
          <a:p>
            <a:pPr lvl="1"/>
            <a:r>
              <a:rPr lang="nl-BE" dirty="0" smtClean="0"/>
              <a:t>automatisch hergebruik van de geregistreerde of opgeslagen gegevens &gt; herinvoering zo veel mogelijk vermijden</a:t>
            </a:r>
          </a:p>
          <a:p>
            <a:pPr lvl="1"/>
            <a:r>
              <a:rPr lang="nl-BE" dirty="0" smtClean="0"/>
              <a:t>bevordering van het gebruik van de bestaande diensten (</a:t>
            </a:r>
            <a:r>
              <a:rPr lang="nl-BE" dirty="0" err="1" smtClean="0">
                <a:solidFill>
                  <a:srgbClr val="3E6E5A"/>
                </a:solidFill>
              </a:rPr>
              <a:t>eHealth</a:t>
            </a:r>
            <a:r>
              <a:rPr lang="nl-BE" dirty="0" err="1" smtClean="0"/>
              <a:t>Box</a:t>
            </a:r>
            <a:r>
              <a:rPr lang="nl-BE" dirty="0" smtClean="0"/>
              <a:t>, Hubs &amp; </a:t>
            </a:r>
            <a:r>
              <a:rPr lang="nl-BE" dirty="0" err="1"/>
              <a:t>M</a:t>
            </a:r>
            <a:r>
              <a:rPr lang="nl-BE" dirty="0" err="1" smtClean="0"/>
              <a:t>etahub</a:t>
            </a:r>
            <a:r>
              <a:rPr lang="nl-BE" dirty="0" smtClean="0"/>
              <a:t>, …)</a:t>
            </a:r>
          </a:p>
          <a:p>
            <a:pPr lvl="1"/>
            <a:r>
              <a:rPr lang="nl-BE" dirty="0" smtClean="0"/>
              <a:t>bevorderen van de ontwikkeling van een papierloos gezondheidszorgsysteem</a:t>
            </a:r>
          </a:p>
          <a:p>
            <a:pPr lvl="1"/>
            <a:r>
              <a:rPr lang="nl-BE" dirty="0"/>
              <a:t>v</a:t>
            </a:r>
            <a:r>
              <a:rPr lang="nl-BE" dirty="0" smtClean="0"/>
              <a:t>ermijden van digitale kloof</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50</a:t>
            </a:fld>
            <a:endParaRPr lang="nl-BE"/>
          </a:p>
        </p:txBody>
      </p:sp>
    </p:spTree>
    <p:extLst>
      <p:ext uri="{BB962C8B-B14F-4D97-AF65-F5344CB8AC3E}">
        <p14:creationId xmlns:p14="http://schemas.microsoft.com/office/powerpoint/2010/main" val="242404808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smtClean="0"/>
              <a:t>Situatie 2015</a:t>
            </a:r>
          </a:p>
          <a:p>
            <a:pPr lvl="1"/>
            <a:r>
              <a:rPr lang="nl-BE" smtClean="0"/>
              <a:t>Qermid©hartdefibrillatoren</a:t>
            </a:r>
          </a:p>
          <a:p>
            <a:pPr lvl="1"/>
            <a:r>
              <a:rPr lang="nl-BE" smtClean="0"/>
              <a:t>Qermid©Endoprotheses</a:t>
            </a:r>
          </a:p>
          <a:p>
            <a:pPr lvl="1"/>
            <a:r>
              <a:rPr lang="nl-BE" smtClean="0"/>
              <a:t>Qermid©ORTHOpride </a:t>
            </a:r>
          </a:p>
          <a:p>
            <a:pPr lvl="1"/>
            <a:r>
              <a:rPr lang="nl-BE" smtClean="0"/>
              <a:t>Qermid©Pacemakers</a:t>
            </a:r>
          </a:p>
          <a:p>
            <a:pPr lvl="1"/>
            <a:r>
              <a:rPr lang="nl-BE" smtClean="0"/>
              <a:t>Qermid@coronaire stents</a:t>
            </a:r>
          </a:p>
          <a:p>
            <a:pPr lvl="1"/>
            <a:r>
              <a:rPr lang="nl-BE" smtClean="0"/>
              <a:t>RCT (Centraal Traceerbaarheidsregister) </a:t>
            </a:r>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51</a:t>
            </a:fld>
            <a:endParaRPr lang="nl-BE"/>
          </a:p>
        </p:txBody>
      </p:sp>
    </p:spTree>
    <p:extLst>
      <p:ext uri="{BB962C8B-B14F-4D97-AF65-F5344CB8AC3E}">
        <p14:creationId xmlns:p14="http://schemas.microsoft.com/office/powerpoint/2010/main" val="26479533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invoering van een aantal instrumenten waarmee de herkomst van een implanteerbaar medisch hulpmiddel kan worden achterhaald en het traject ervan kan worden gevolgd vanaf het ogenblik waarop het in België op de markt wordt gebracht tot de implantatie (en </a:t>
            </a:r>
            <a:r>
              <a:rPr lang="nl-BE" dirty="0" err="1" smtClean="0"/>
              <a:t>explantatie</a:t>
            </a:r>
            <a:r>
              <a:rPr lang="nl-BE" dirty="0" smtClean="0"/>
              <a:t>) ervan bij de patiënt</a:t>
            </a:r>
          </a:p>
          <a:p>
            <a:pPr lvl="1"/>
            <a:r>
              <a:rPr lang="nl-BE" dirty="0" smtClean="0"/>
              <a:t>unieke identificatie van alle medische hulpmiddelen aan de hand van globale standaarden</a:t>
            </a:r>
          </a:p>
          <a:p>
            <a:pPr lvl="1"/>
            <a:r>
              <a:rPr lang="nl-BE" dirty="0" smtClean="0"/>
              <a:t>traceerbaarheid van de geneesmiddelen</a:t>
            </a:r>
          </a:p>
          <a:p>
            <a:pPr lvl="2"/>
            <a:r>
              <a:rPr lang="nl-BE" dirty="0" smtClean="0"/>
              <a:t>aanbrengen van een internationaal productcode op alle geneesmiddelen</a:t>
            </a:r>
          </a:p>
          <a:p>
            <a:pPr lvl="2"/>
            <a:r>
              <a:rPr lang="nl-BE" dirty="0" smtClean="0"/>
              <a:t>Geharmoniseerde productcatalogus</a:t>
            </a:r>
          </a:p>
          <a:p>
            <a:pPr lvl="1"/>
            <a:endParaRPr lang="nl-BE" dirty="0" smtClean="0"/>
          </a:p>
          <a:p>
            <a:r>
              <a:rPr lang="nl-BE" dirty="0" smtClean="0"/>
              <a:t>Verantwoordelijke organisatie: FAGG</a:t>
            </a:r>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52</a:t>
            </a:fld>
            <a:endParaRPr lang="nl-BE"/>
          </a:p>
        </p:txBody>
      </p:sp>
    </p:spTree>
    <p:extLst>
      <p:ext uri="{BB962C8B-B14F-4D97-AF65-F5344CB8AC3E}">
        <p14:creationId xmlns:p14="http://schemas.microsoft.com/office/powerpoint/2010/main" val="27937062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r>
              <a:rPr lang="nl-BE" dirty="0" err="1" smtClean="0">
                <a:solidFill>
                  <a:srgbClr val="3E6E5A"/>
                </a:solidFill>
              </a:rPr>
              <a:t>eHealth</a:t>
            </a:r>
            <a:r>
              <a:rPr lang="nl-BE" dirty="0" err="1" smtClean="0"/>
              <a:t>Box</a:t>
            </a:r>
            <a:r>
              <a:rPr lang="nl-BE" dirty="0" smtClean="0"/>
              <a:t> – Situatie 2015</a:t>
            </a:r>
          </a:p>
          <a:p>
            <a:endParaRPr lang="nl-BE" dirty="0" smtClean="0"/>
          </a:p>
          <a:p>
            <a:pPr lvl="1"/>
            <a:r>
              <a:rPr lang="nl-BE" dirty="0" smtClean="0"/>
              <a:t>standaardfunctionaliteiten van een elektronisch mailboxsysteem met een hoog beveiligingsniveau voor </a:t>
            </a:r>
            <a:r>
              <a:rPr lang="nl-BE" dirty="0" smtClean="0">
                <a:sym typeface="Arial" pitchFamily="34" charset="0"/>
              </a:rPr>
              <a:t>de uitwisseling van medische gegevens</a:t>
            </a:r>
          </a:p>
          <a:p>
            <a:pPr lvl="1"/>
            <a:endParaRPr lang="nl-BE" dirty="0" smtClean="0">
              <a:sym typeface="Arial" pitchFamily="34" charset="0"/>
            </a:endParaRPr>
          </a:p>
          <a:p>
            <a:pPr lvl="1"/>
            <a:r>
              <a:rPr lang="nl-BE" dirty="0" smtClean="0"/>
              <a:t>elk bericht wordt volledig vercijferd &gt; de medische gegevens kunnen veilig worden uitgewisseld tussen de verschillende actoren in de gezondheidszorg</a:t>
            </a:r>
          </a:p>
          <a:p>
            <a:pPr lvl="1"/>
            <a:endParaRPr lang="nl-BE" dirty="0" smtClean="0"/>
          </a:p>
          <a:p>
            <a:pPr lvl="1"/>
            <a:r>
              <a:rPr lang="nl-BE" dirty="0" smtClean="0"/>
              <a:t>2014: 47.310.520 verzonden berichten</a:t>
            </a:r>
          </a:p>
          <a:p>
            <a:pPr lvl="1"/>
            <a:endParaRPr lang="nl-BE" dirty="0" smtClean="0"/>
          </a:p>
          <a:p>
            <a:pPr lvl="1"/>
            <a:r>
              <a:rPr lang="nl-BE" dirty="0" smtClean="0"/>
              <a:t>2015: +/- 4 miljoen verzonden berichten / maand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14/11/2015</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53</a:t>
            </a:fld>
            <a:endParaRPr lang="nl-BE"/>
          </a:p>
        </p:txBody>
      </p:sp>
    </p:spTree>
    <p:extLst>
      <p:ext uri="{BB962C8B-B14F-4D97-AF65-F5344CB8AC3E}">
        <p14:creationId xmlns:p14="http://schemas.microsoft.com/office/powerpoint/2010/main" val="247630312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Doelstellingen 2019</a:t>
            </a:r>
          </a:p>
          <a:p>
            <a:pPr lvl="1"/>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zorgverleners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zorgverlener</a:t>
            </a:r>
          </a:p>
          <a:p>
            <a:pPr lvl="1"/>
            <a:endParaRPr lang="nl-BE" dirty="0" smtClean="0"/>
          </a:p>
          <a:p>
            <a:r>
              <a:rPr lang="nl-BE" dirty="0" smtClean="0"/>
              <a:t>Verantwoordelijke organisatie: </a:t>
            </a:r>
            <a:r>
              <a:rPr lang="nl-BE" dirty="0" smtClean="0">
                <a:solidFill>
                  <a:srgbClr val="3E6E5A"/>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14/11/2015</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54</a:t>
            </a:fld>
            <a:endParaRPr lang="nl-BE"/>
          </a:p>
        </p:txBody>
      </p:sp>
    </p:spTree>
    <p:extLst>
      <p:ext uri="{BB962C8B-B14F-4D97-AF65-F5344CB8AC3E}">
        <p14:creationId xmlns:p14="http://schemas.microsoft.com/office/powerpoint/2010/main" val="38967553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14/11/2015</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55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906197" cy="58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04813" y="1052736"/>
            <a:ext cx="1311578" cy="338554"/>
          </a:xfrm>
          <a:prstGeom prst="rect">
            <a:avLst/>
          </a:prstGeom>
        </p:spPr>
        <p:txBody>
          <a:bodyPr wrap="none">
            <a:spAutoFit/>
          </a:bodyPr>
          <a:lstStyle/>
          <a:p>
            <a:pPr algn="ctr">
              <a:defRPr sz="1800" b="1" i="0" u="none" strike="noStrike" kern="1200" baseline="0">
                <a:solidFill>
                  <a:sysClr val="windowText" lastClr="000000"/>
                </a:solidFill>
                <a:latin typeface="+mn-lt"/>
                <a:ea typeface="+mn-ea"/>
                <a:cs typeface="+mn-cs"/>
              </a:defRPr>
            </a:pPr>
            <a:r>
              <a:rPr lang="en-GB" sz="1600" dirty="0" err="1" smtClean="0">
                <a:solidFill>
                  <a:srgbClr val="3E6E5A"/>
                </a:solidFill>
              </a:rPr>
              <a:t>eHealth</a:t>
            </a:r>
            <a:r>
              <a:rPr lang="en-GB" sz="1600" dirty="0" err="1" smtClean="0"/>
              <a:t>Box</a:t>
            </a:r>
            <a:endParaRPr lang="en-GB" dirty="0"/>
          </a:p>
        </p:txBody>
      </p:sp>
    </p:spTree>
    <p:extLst>
      <p:ext uri="{BB962C8B-B14F-4D97-AF65-F5344CB8AC3E}">
        <p14:creationId xmlns:p14="http://schemas.microsoft.com/office/powerpoint/2010/main" val="3879844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18: Registers</a:t>
            </a:r>
            <a:endParaRPr lang="nl-BE" dirty="0"/>
          </a:p>
        </p:txBody>
      </p:sp>
      <p:sp>
        <p:nvSpPr>
          <p:cNvPr id="4099" name="Rectangle 3"/>
          <p:cNvSpPr>
            <a:spLocks noGrp="1" noChangeArrowheads="1"/>
          </p:cNvSpPr>
          <p:nvPr>
            <p:ph idx="1"/>
          </p:nvPr>
        </p:nvSpPr>
        <p:spPr/>
        <p:txBody>
          <a:bodyPr/>
          <a:lstStyle/>
          <a:p>
            <a:r>
              <a:rPr lang="nl-BE" dirty="0" smtClean="0"/>
              <a:t>Healthdata.be = project van het WIV </a:t>
            </a:r>
            <a:r>
              <a:rPr lang="nl-BE" dirty="0" err="1" smtClean="0"/>
              <a:t>mbt</a:t>
            </a:r>
            <a:r>
              <a:rPr lang="nl-BE" dirty="0" smtClean="0"/>
              <a:t> het inventariseren en consolideren van alle Belgische registers inzake gezondheid en gezondheidszorg</a:t>
            </a:r>
          </a:p>
          <a:p>
            <a:endParaRPr lang="nl-BE" dirty="0" smtClean="0"/>
          </a:p>
          <a:p>
            <a:r>
              <a:rPr lang="nl-BE" dirty="0" smtClean="0"/>
              <a:t>Doelstellingen 2019</a:t>
            </a:r>
          </a:p>
          <a:p>
            <a:pPr lvl="1"/>
            <a:r>
              <a:rPr lang="nl-BE" dirty="0" smtClean="0"/>
              <a:t>het technisch en procesmatig faciliteren van registers aangaande gezondheid en gezondheidszorg in België, met een generieke architectuur en processen</a:t>
            </a:r>
          </a:p>
          <a:p>
            <a:pPr lvl="1"/>
            <a:r>
              <a:rPr lang="nl-BE" dirty="0" smtClean="0"/>
              <a:t>garanderen dat de gegevensinzameling en -verspreiding van de wetenschappelijke gegevensbanken op een efficiënte en veilige manier gebeurt, met waarborg van eenmalige invoer van gegevens</a:t>
            </a:r>
          </a:p>
          <a:p>
            <a:pPr lvl="1"/>
            <a:endParaRPr lang="nl-BE" dirty="0" smtClean="0"/>
          </a:p>
          <a:p>
            <a:r>
              <a:rPr lang="nl-BE" dirty="0" smtClean="0"/>
              <a:t>Verantwoordelijke organisatie: WIV/Healthdata.be</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14/11/2015</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56</a:t>
            </a:fld>
            <a:endParaRPr lang="nl-BE"/>
          </a:p>
        </p:txBody>
      </p:sp>
    </p:spTree>
    <p:extLst>
      <p:ext uri="{BB962C8B-B14F-4D97-AF65-F5344CB8AC3E}">
        <p14:creationId xmlns:p14="http://schemas.microsoft.com/office/powerpoint/2010/main" val="700213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19: Mobile Health</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kader voor de m-Health acties &gt; efficiënte implementatie</a:t>
            </a:r>
          </a:p>
          <a:p>
            <a:pPr lvl="1"/>
            <a:r>
              <a:rPr lang="nl-BE" dirty="0" smtClean="0"/>
              <a:t>ondersteuning van de zorg die gebruik maakt van m-Health 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3E6E5A"/>
                </a:solidFill>
              </a:rPr>
              <a:t>eHealth</a:t>
            </a:r>
            <a:r>
              <a:rPr lang="nl-BE" dirty="0" smtClean="0"/>
              <a:t>-diensten in m-Health</a:t>
            </a:r>
          </a:p>
          <a:p>
            <a:pPr lvl="1"/>
            <a:r>
              <a:rPr lang="nl-BE" dirty="0" smtClean="0"/>
              <a:t>de kwaliteit en de toegankelijkheid van m-Health ondersteunen</a:t>
            </a:r>
          </a:p>
          <a:p>
            <a:endParaRPr lang="nl-BE" dirty="0" smtClean="0"/>
          </a:p>
          <a:p>
            <a:r>
              <a:rPr lang="nl-BE" dirty="0" smtClean="0"/>
              <a:t>Verantwoordelijke organisatie: FAGG/RIZIV</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14/11/2015</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57</a:t>
            </a:fld>
            <a:endParaRPr lang="nl-BE"/>
          </a:p>
        </p:txBody>
      </p:sp>
    </p:spTree>
    <p:extLst>
      <p:ext uri="{BB962C8B-B14F-4D97-AF65-F5344CB8AC3E}">
        <p14:creationId xmlns:p14="http://schemas.microsoft.com/office/powerpoint/2010/main" val="2270887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20: Governance</a:t>
            </a:r>
            <a:endParaRPr lang="nl-BE" dirty="0"/>
          </a:p>
        </p:txBody>
      </p:sp>
      <p:sp>
        <p:nvSpPr>
          <p:cNvPr id="4099" name="Rectangle 3"/>
          <p:cNvSpPr>
            <a:spLocks noGrp="1" noChangeArrowheads="1"/>
          </p:cNvSpPr>
          <p:nvPr>
            <p:ph idx="1"/>
          </p:nvPr>
        </p:nvSpPr>
        <p:spPr/>
        <p:txBody>
          <a:bodyPr/>
          <a:lstStyle/>
          <a:p>
            <a:r>
              <a:rPr lang="nl-BE" smtClean="0"/>
              <a:t>Rekrutering van een "program manager"</a:t>
            </a:r>
          </a:p>
          <a:p>
            <a:endParaRPr lang="nl-BE" smtClean="0"/>
          </a:p>
          <a:p>
            <a:r>
              <a:rPr lang="nl-BE" smtClean="0"/>
              <a:t>Coördinatie van de Roadmap</a:t>
            </a:r>
          </a:p>
          <a:p>
            <a:endParaRPr lang="nl-BE" smtClean="0"/>
          </a:p>
          <a:p>
            <a:pPr lvl="1"/>
            <a:r>
              <a:rPr lang="nl-BE" smtClean="0"/>
              <a:t>beveiliging van de gegevens, naleving van de privacy, bruikbaarheid en gebruiksvriendelijkheid van de toepassingen</a:t>
            </a:r>
          </a:p>
          <a:p>
            <a:pPr lvl="1"/>
            <a:endParaRPr lang="nl-BE" smtClean="0"/>
          </a:p>
          <a:p>
            <a:pPr lvl="1"/>
            <a:r>
              <a:rPr lang="nl-BE" smtClean="0"/>
              <a:t>duidelijke juridische verantwoordelijkheden</a:t>
            </a:r>
          </a:p>
          <a:p>
            <a:pPr lvl="1"/>
            <a:endParaRPr lang="nl-BE" smtClean="0">
              <a:sym typeface="Arial" charset="0"/>
            </a:endParaRPr>
          </a:p>
          <a:p>
            <a:endParaRPr lang="nl-BE" smtClean="0"/>
          </a:p>
          <a:p>
            <a:endParaRPr lang="nl-BE" dirty="0"/>
          </a:p>
        </p:txBody>
      </p:sp>
      <p:sp>
        <p:nvSpPr>
          <p:cNvPr id="2" name="Date Placeholder 1"/>
          <p:cNvSpPr>
            <a:spLocks noGrp="1"/>
          </p:cNvSpPr>
          <p:nvPr>
            <p:ph type="dt" sz="half" idx="10"/>
          </p:nvPr>
        </p:nvSpPr>
        <p:spPr/>
        <p:txBody>
          <a:bodyPr/>
          <a:lstStyle/>
          <a:p>
            <a:r>
              <a:rPr lang="en-US" dirty="0" smtClean="0"/>
              <a:t>14/11/2015</a:t>
            </a:r>
            <a:endParaRPr lang="nl-BE"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58</a:t>
            </a:fld>
            <a:endParaRPr lang="nl-BE"/>
          </a:p>
        </p:txBody>
      </p:sp>
    </p:spTree>
    <p:extLst>
      <p:ext uri="{BB962C8B-B14F-4D97-AF65-F5344CB8AC3E}">
        <p14:creationId xmlns:p14="http://schemas.microsoft.com/office/powerpoint/2010/main" val="200969304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en-US" dirty="0" smtClean="0"/>
              <a:t>14/11/2015</a:t>
            </a:r>
            <a:endParaRPr lang="nl-BE" dirty="0"/>
          </a:p>
        </p:txBody>
      </p:sp>
    </p:spTree>
    <p:extLst>
      <p:ext uri="{BB962C8B-B14F-4D97-AF65-F5344CB8AC3E}">
        <p14:creationId xmlns:p14="http://schemas.microsoft.com/office/powerpoint/2010/main" val="114563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Medische voordelen</a:t>
              </a:r>
              <a:endParaRPr lang="nl-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2" name="Title 1"/>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4" name="Date Placeholder 3"/>
          <p:cNvSpPr>
            <a:spLocks noGrp="1"/>
          </p:cNvSpPr>
          <p:nvPr>
            <p:ph type="dt" sz="half" idx="10"/>
          </p:nvPr>
        </p:nvSpPr>
        <p:spPr/>
        <p:txBody>
          <a:bodyPr/>
          <a:lstStyle/>
          <a:p>
            <a:r>
              <a:rPr lang="en-US" smtClean="0"/>
              <a:t>14/11/2015</a:t>
            </a:r>
            <a:endParaRPr lang="nl-BE"/>
          </a:p>
        </p:txBody>
      </p:sp>
      <p:sp>
        <p:nvSpPr>
          <p:cNvPr id="62" name="Slide Number Placeholder 11"/>
          <p:cNvSpPr>
            <a:spLocks noGrp="1"/>
          </p:cNvSpPr>
          <p:nvPr>
            <p:ph type="sldNum" sz="quarter" idx="12"/>
          </p:nvPr>
        </p:nvSpPr>
        <p:spPr/>
        <p:txBody>
          <a:bodyPr/>
          <a:lstStyle/>
          <a:p>
            <a:fld id="{BAADB71D-6A6A-403E-B8B0-DAC18C9A03D5}" type="slidenum">
              <a:rPr lang="en-US" smtClean="0"/>
              <a:pPr/>
              <a:t>6</a:t>
            </a:fld>
            <a:endParaRPr lang="nl-BE" dirty="0"/>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Raadpleging van de laboresultaten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nl-BE" dirty="0" smtClean="0">
                    <a:solidFill>
                      <a:schemeClr val="bg1"/>
                    </a:solidFill>
                  </a:rPr>
                  <a:t>Opzoeken van de medische voorgeschiedenis via de SumEHR</a:t>
                </a:r>
                <a:endParaRPr lang="nl-BE" dirty="0"/>
              </a:p>
              <a:p>
                <a:pPr algn="l"/>
                <a:endParaRPr lang="nl-BE"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a:bodyPr>
              <a:lstStyle/>
              <a:p>
                <a:pPr lvl="0" algn="ctr"/>
                <a:r>
                  <a:rPr lang="nl-BE" dirty="0" smtClean="0">
                    <a:solidFill>
                      <a:schemeClr val="bg1"/>
                    </a:solidFill>
                  </a:rPr>
                  <a:t>Medicatie-schema</a:t>
                </a:r>
                <a:endParaRPr lang="nl-BE"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marL="82550" lvl="0" algn="ctr"/>
                <a:r>
                  <a:rPr lang="nl-BE" dirty="0" smtClean="0">
                    <a:solidFill>
                      <a:schemeClr val="bg1"/>
                    </a:solidFill>
                  </a:rPr>
                  <a:t>Richtlijnen en adviezen online beschikbaar</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marL="177800" lvl="0" algn="ctr"/>
                <a:r>
                  <a:rPr lang="nl-BE" dirty="0" smtClean="0">
                    <a:solidFill>
                      <a:schemeClr val="bg1"/>
                    </a:solidFill>
                  </a:rPr>
                  <a:t>Elektronische verwijsbrieven</a:t>
                </a:r>
                <a:endParaRPr lang="nl-BE"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738025" cy="1118781"/>
            <a:chOff x="6010438" y="3294151"/>
            <a:chExt cx="2738025" cy="1118781"/>
          </a:xfrm>
        </p:grpSpPr>
        <p:grpSp>
          <p:nvGrpSpPr>
            <p:cNvPr id="41" name="Group 40"/>
            <p:cNvGrpSpPr/>
            <p:nvPr/>
          </p:nvGrpSpPr>
          <p:grpSpPr>
            <a:xfrm>
              <a:off x="6010438" y="3294151"/>
              <a:ext cx="2738025" cy="1081997"/>
              <a:chOff x="5926858" y="3418319"/>
              <a:chExt cx="2658929"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07520" y="3420196"/>
                <a:ext cx="1678267" cy="1080120"/>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Elektronische</a:t>
                </a:r>
                <a:r>
                  <a:rPr lang="nl-BE" dirty="0" smtClean="0"/>
                  <a:t> </a:t>
                </a:r>
                <a:r>
                  <a:rPr lang="nl-BE" dirty="0" smtClean="0">
                    <a:solidFill>
                      <a:schemeClr val="bg1"/>
                    </a:solidFill>
                  </a:rPr>
                  <a:t>voorschriften</a:t>
                </a:r>
                <a:endParaRPr lang="nl-BE" dirty="0"/>
              </a:p>
              <a:p>
                <a:pPr algn="l"/>
                <a:endParaRPr lang="nl-BE"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Tree>
    <p:extLst>
      <p:ext uri="{BB962C8B-B14F-4D97-AF65-F5344CB8AC3E}">
        <p14:creationId xmlns:p14="http://schemas.microsoft.com/office/powerpoint/2010/main" val="18329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dirty="0"/>
              <a:t>Doelstellingen </a:t>
            </a:r>
            <a:r>
              <a:rPr lang="nl-BE" altLang="en-US" dirty="0" err="1">
                <a:solidFill>
                  <a:srgbClr val="3E6E5A"/>
                </a:solidFill>
              </a:rPr>
              <a:t>eHealth</a:t>
            </a:r>
            <a:r>
              <a:rPr lang="nl-BE" altLang="en-US" dirty="0"/>
              <a:t>-platform</a:t>
            </a:r>
            <a:endParaRPr lang="en-US" dirty="0"/>
          </a:p>
        </p:txBody>
      </p:sp>
      <p:sp>
        <p:nvSpPr>
          <p:cNvPr id="5" name="Date Placeholder 1"/>
          <p:cNvSpPr>
            <a:spLocks noGrp="1"/>
          </p:cNvSpPr>
          <p:nvPr>
            <p:ph type="dt" sz="half" idx="10"/>
          </p:nvPr>
        </p:nvSpPr>
        <p:spPr>
          <a:xfrm>
            <a:off x="457200" y="18288"/>
            <a:ext cx="2895600" cy="329184"/>
          </a:xfrm>
        </p:spPr>
        <p:txBody>
          <a:bodyPr/>
          <a:lstStyle/>
          <a:p>
            <a:r>
              <a:rPr lang="en-US" dirty="0" smtClean="0"/>
              <a:t>14/11/2015</a:t>
            </a:r>
            <a:endParaRPr lang="nl-BE" dirty="0"/>
          </a:p>
        </p:txBody>
      </p:sp>
    </p:spTree>
    <p:extLst>
      <p:ext uri="{BB962C8B-B14F-4D97-AF65-F5344CB8AC3E}">
        <p14:creationId xmlns:p14="http://schemas.microsoft.com/office/powerpoint/2010/main" val="131688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61</a:t>
            </a:fld>
            <a:endParaRPr lang="en-US"/>
          </a:p>
        </p:txBody>
      </p:sp>
    </p:spTree>
    <p:extLst>
      <p:ext uri="{BB962C8B-B14F-4D97-AF65-F5344CB8AC3E}">
        <p14:creationId xmlns:p14="http://schemas.microsoft.com/office/powerpoint/2010/main" val="228423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16387" name="Rectangle 3"/>
          <p:cNvSpPr>
            <a:spLocks noGrp="1" noChangeArrowheads="1"/>
          </p:cNvSpPr>
          <p:nvPr>
            <p:ph idx="1"/>
          </p:nvPr>
        </p:nvSpPr>
        <p:spPr/>
        <p:txBody>
          <a:bodyPr>
            <a:normAutofit/>
          </a:bodyPr>
          <a:lstStyle/>
          <a:p>
            <a:r>
              <a:rPr lang="nl-BE" altLang="en-US" dirty="0">
                <a:sym typeface="Arial" charset="0"/>
              </a:rPr>
              <a:t>Registreren van software voor het beheer van elektronische patiëntendossiers  </a:t>
            </a:r>
            <a:endParaRPr lang="nl-BE" altLang="en-US" dirty="0" smtClean="0">
              <a:sym typeface="Arial" charset="0"/>
            </a:endParaRPr>
          </a:p>
          <a:p>
            <a:endParaRPr lang="nl-BE" altLang="en-US" dirty="0">
              <a:sym typeface="Arial" charset="0"/>
            </a:endParaRPr>
          </a:p>
          <a:p>
            <a:r>
              <a:rPr lang="nl-BE" altLang="en-US" dirty="0" smtClean="0">
                <a:sym typeface="Arial" charset="0"/>
              </a:rPr>
              <a:t>Concipiëren,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smtClean="0">
                <a:sym typeface="Arial" charset="0"/>
              </a:rPr>
              <a:t>Een akkoord bereiken over een taakverdeling en over de kwaliteitsnormen en nagaan of de kwaliteitsnormen worden nageleefd</a:t>
            </a:r>
          </a:p>
        </p:txBody>
      </p:sp>
      <p:sp>
        <p:nvSpPr>
          <p:cNvPr id="6" name="Date Placeholder 3"/>
          <p:cNvSpPr>
            <a:spLocks noGrp="1"/>
          </p:cNvSpPr>
          <p:nvPr>
            <p:ph type="dt" sz="half" idx="10"/>
          </p:nvPr>
        </p:nvSpPr>
        <p:spPr/>
        <p:txBody>
          <a:bodyPr/>
          <a:lstStyle/>
          <a:p>
            <a:r>
              <a:rPr lang="en-US" smtClean="0"/>
              <a:t>14/11/2015</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62</a:t>
            </a:fld>
            <a:endParaRPr lang="en-US"/>
          </a:p>
        </p:txBody>
      </p:sp>
    </p:spTree>
    <p:extLst>
      <p:ext uri="{BB962C8B-B14F-4D97-AF65-F5344CB8AC3E}">
        <p14:creationId xmlns:p14="http://schemas.microsoft.com/office/powerpoint/2010/main" val="8299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endParaRPr lang="nl-BE" altLang="en-US" dirty="0">
              <a:sym typeface="Arial" charset="0"/>
            </a:endParaRPr>
          </a:p>
          <a:p>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63</a:t>
            </a:fld>
            <a:endParaRPr lang="en-US" dirty="0"/>
          </a:p>
        </p:txBody>
      </p:sp>
      <p:sp>
        <p:nvSpPr>
          <p:cNvPr id="6" name="Date Placeholder 1"/>
          <p:cNvSpPr>
            <a:spLocks noGrp="1"/>
          </p:cNvSpPr>
          <p:nvPr>
            <p:ph type="dt" sz="half" idx="10"/>
          </p:nvPr>
        </p:nvSpPr>
        <p:spPr>
          <a:xfrm>
            <a:off x="457200" y="18288"/>
            <a:ext cx="2895600" cy="329184"/>
          </a:xfrm>
        </p:spPr>
        <p:txBody>
          <a:bodyPr/>
          <a:lstStyle/>
          <a:p>
            <a:r>
              <a:rPr lang="en-US" dirty="0" smtClean="0"/>
              <a:t>14/11/2015</a:t>
            </a:r>
            <a:endParaRPr lang="nl-BE" dirty="0"/>
          </a:p>
        </p:txBody>
      </p:sp>
    </p:spTree>
    <p:extLst>
      <p:ext uri="{BB962C8B-B14F-4D97-AF65-F5344CB8AC3E}">
        <p14:creationId xmlns:p14="http://schemas.microsoft.com/office/powerpoint/2010/main" val="2815246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Basisarchitectuur</a:t>
            </a:r>
            <a:endParaRPr lang="en-US" dirty="0"/>
          </a:p>
        </p:txBody>
      </p:sp>
      <p:sp>
        <p:nvSpPr>
          <p:cNvPr id="75" name="Date Placeholder 3"/>
          <p:cNvSpPr>
            <a:spLocks noGrp="1"/>
          </p:cNvSpPr>
          <p:nvPr>
            <p:ph type="dt" sz="half" idx="10"/>
          </p:nvPr>
        </p:nvSpPr>
        <p:spPr/>
        <p:txBody>
          <a:bodyPr/>
          <a:lstStyle/>
          <a:p>
            <a:r>
              <a:rPr lang="en-US" smtClean="0"/>
              <a:t>14/11/2015</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64</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rgbClr val="FFFFFF"/>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solidFill>
                  <a:srgbClr val="000000"/>
                </a:solidFill>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rPr>
              <a:t>Patiënten, zorgverleners</a:t>
            </a:r>
          </a:p>
          <a:p>
            <a:pPr algn="ctr">
              <a:defRPr/>
            </a:pPr>
            <a:r>
              <a:rPr lang="nl-BE" sz="2000" b="1" i="1" dirty="0">
                <a:solidFill>
                  <a:srgbClr val="000000"/>
                </a:solidFill>
                <a:effectLst>
                  <a:outerShdw blurRad="38100" dist="38100" dir="2700000" algn="tl">
                    <a:srgbClr val="C0C0C0"/>
                  </a:outerShdw>
                </a:effectLst>
              </a:rPr>
              <a:t>en zorginstellingen</a:t>
            </a:r>
            <a:endParaRPr lang="nl-BE" sz="2000"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rgbClr val="CC9900"/>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rgbClr val="FFFFFF"/>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Health portal</a:t>
              </a:r>
              <a:endParaRPr lang="nl-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Software zorginstelling</a:t>
            </a:r>
            <a:endParaRPr lang="nl-BE" sz="1000" i="1">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MyCareNet</a:t>
            </a:r>
            <a:endParaRPr lang="nl-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Software zorgverlener</a:t>
            </a:r>
            <a:endParaRPr lang="nl-BE" sz="10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Site RIZIV</a:t>
            </a:r>
            <a:endParaRPr lang="nl-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Tree>
    <p:extLst>
      <p:ext uri="{BB962C8B-B14F-4D97-AF65-F5344CB8AC3E}">
        <p14:creationId xmlns:p14="http://schemas.microsoft.com/office/powerpoint/2010/main" val="29669454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620512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14/11/2015</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pPr/>
              <a:t>65</a:t>
            </a:fld>
            <a:endParaRPr lang="nl-BE"/>
          </a:p>
        </p:txBody>
      </p:sp>
    </p:spTree>
    <p:extLst>
      <p:ext uri="{BB962C8B-B14F-4D97-AF65-F5344CB8AC3E}">
        <p14:creationId xmlns:p14="http://schemas.microsoft.com/office/powerpoint/2010/main" val="24673783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7500" lnSpcReduction="20000"/>
          </a:bodyPr>
          <a:lstStyle/>
          <a:p>
            <a:pPr lvl="1"/>
            <a:r>
              <a:rPr lang="nl-BE" dirty="0" smtClean="0"/>
              <a:t>Venster op het web dat verschillende online diensten aanbiedt aan de actoren in de gezondheidszorg ter ondersteuning van hun gezondheidszorgpraktijk</a:t>
            </a:r>
          </a:p>
          <a:p>
            <a:pPr lvl="1"/>
            <a:endParaRPr lang="nl-BE" dirty="0" smtClean="0"/>
          </a:p>
          <a:p>
            <a:pPr lvl="1"/>
            <a:r>
              <a:rPr lang="nl-BE" dirty="0">
                <a:sym typeface="Arial" pitchFamily="34" charset="0"/>
              </a:rPr>
              <a:t>B</a:t>
            </a:r>
            <a:r>
              <a:rPr lang="nl-BE" dirty="0" smtClean="0">
                <a:sym typeface="Arial" pitchFamily="34" charset="0"/>
              </a:rPr>
              <a:t>iedt alle nuttige informatie met betrekking tot de diensten die door het </a:t>
            </a:r>
            <a:r>
              <a:rPr lang="nl-BE" dirty="0" smtClean="0">
                <a:solidFill>
                  <a:srgbClr val="3E6E5A"/>
                </a:solidFill>
                <a:sym typeface="Arial" pitchFamily="34" charset="0"/>
              </a:rPr>
              <a:t>eHealth</a:t>
            </a:r>
            <a:r>
              <a:rPr lang="nl-BE" dirty="0" smtClean="0">
                <a:sym typeface="Arial" pitchFamily="34" charset="0"/>
              </a:rPr>
              <a:t>-platform worden aangeboden, zijn opdrachten, de standaarden, enz.</a:t>
            </a:r>
          </a:p>
          <a:p>
            <a:pPr lvl="1"/>
            <a:endParaRPr lang="nl-BE" dirty="0" smtClean="0">
              <a:sym typeface="Arial" pitchFamily="34" charset="0"/>
            </a:endParaRPr>
          </a:p>
          <a:p>
            <a:pPr lvl="1"/>
            <a:r>
              <a:rPr lang="nl-BE" dirty="0">
                <a:sym typeface="Arial" pitchFamily="34" charset="0"/>
              </a:rPr>
              <a:t>D</a:t>
            </a:r>
            <a:r>
              <a:rPr lang="nl-BE" dirty="0" smtClean="0">
                <a:sym typeface="Arial" pitchFamily="34" charset="0"/>
              </a:rPr>
              <a:t>e portaalomgeving bevat onder meer alle documenten die de gebruikers nodig hebben om de juiste configuraties te realiseren en aldus toegang te krijgen tot de beschikbare online diensten</a:t>
            </a:r>
          </a:p>
          <a:p>
            <a:pPr lvl="1"/>
            <a:endParaRPr lang="nl-BE" dirty="0">
              <a:sym typeface="Arial" pitchFamily="34" charset="0"/>
            </a:endParaRPr>
          </a:p>
          <a:p>
            <a:pPr lvl="1"/>
            <a:r>
              <a:rPr lang="nl-BE" dirty="0" smtClean="0">
                <a:sym typeface="Arial" pitchFamily="34" charset="0"/>
                <a:hlinkClick r:id="rId3"/>
              </a:rPr>
              <a:t>www.ehealth.fgov.be</a:t>
            </a:r>
            <a:endParaRPr lang="nl-BE" dirty="0" smtClean="0">
              <a:sym typeface="Arial" pitchFamily="34" charset="0"/>
            </a:endParaRPr>
          </a:p>
          <a:p>
            <a:pPr marL="274320" lvl="1" indent="0">
              <a:buNone/>
            </a:pPr>
            <a:endParaRPr lang="nl-BE" dirty="0" smtClean="0">
              <a:sym typeface="Arial" pitchFamily="34" charset="0"/>
            </a:endParaRP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Portaal</a:t>
            </a:r>
          </a:p>
          <a:p>
            <a:endParaRPr lang="nl-BE" smtClean="0">
              <a:sym typeface="Arial" pitchFamily="34" charset="0"/>
            </a:endParaRPr>
          </a:p>
          <a:p>
            <a:endParaRPr lang="nl-BE" dirty="0"/>
          </a:p>
        </p:txBody>
      </p:sp>
      <p:sp>
        <p:nvSpPr>
          <p:cNvPr id="8"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66</a:t>
            </a:fld>
            <a:endParaRPr lang="nl-B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Tree>
    <p:extLst>
      <p:ext uri="{BB962C8B-B14F-4D97-AF65-F5344CB8AC3E}">
        <p14:creationId xmlns:p14="http://schemas.microsoft.com/office/powerpoint/2010/main" val="15995163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67</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338900" cy="635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886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62500" lnSpcReduction="20000"/>
          </a:bodyPr>
          <a:lstStyle/>
          <a:p>
            <a:r>
              <a:rPr lang="nl-BE" dirty="0" smtClean="0"/>
              <a:t>Garandeert dat enkel de gemachtigde zorgverleners/instellingen toegang krijgen tot de persoonsgegevens waartoe ze toegang mogen hebben</a:t>
            </a:r>
          </a:p>
          <a:p>
            <a:endParaRPr lang="nl-BE" dirty="0" smtClean="0"/>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endParaRPr lang="nl-BE" dirty="0" smtClean="0"/>
          </a:p>
          <a:p>
            <a:pPr lvl="1"/>
            <a:r>
              <a:rPr lang="nl-BE" dirty="0" smtClean="0"/>
              <a:t>voor elke toepassing gelden specifieke toegangsregels  </a:t>
            </a:r>
          </a:p>
          <a:p>
            <a:pPr lvl="1"/>
            <a:endParaRPr lang="nl-BE" dirty="0" smtClean="0"/>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Geïntegreerd gebruikers- en toegangsbeheer</a:t>
            </a:r>
          </a:p>
          <a:p>
            <a:endParaRPr lang="nl-BE" dirty="0"/>
          </a:p>
        </p:txBody>
      </p:sp>
      <p:sp>
        <p:nvSpPr>
          <p:cNvPr id="8"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68</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1173368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sym typeface="Arial" pitchFamily="34" charset="0"/>
              </a:rPr>
              <a:t>Geïntegreerd gebruikers- en toegangsbeheer - Hoe werkt dat ?</a:t>
            </a:r>
          </a:p>
        </p:txBody>
      </p:sp>
      <p:sp>
        <p:nvSpPr>
          <p:cNvPr id="3" name="Content Placeholder 2"/>
          <p:cNvSpPr>
            <a:spLocks noGrp="1"/>
          </p:cNvSpPr>
          <p:nvPr>
            <p:ph idx="1"/>
          </p:nvPr>
        </p:nvSpPr>
        <p:spPr/>
        <p:txBody>
          <a:bodyPr/>
          <a:lstStyle/>
          <a:p>
            <a:pPr lvl="1"/>
            <a:endParaRPr lang="fr-BE" smtClean="0">
              <a:sym typeface="Arial" pitchFamily="34" charset="0"/>
            </a:endParaRPr>
          </a:p>
          <a:p>
            <a:endParaRPr lang="en-US" dirty="0"/>
          </a:p>
        </p:txBody>
      </p:sp>
      <p:sp>
        <p:nvSpPr>
          <p:cNvPr id="7"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69</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444"/>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540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Voordelen bij afsluiting raadpleging</a:t>
              </a:r>
              <a:endParaRPr lang="nl-BE" sz="1200" b="1" dirty="0">
                <a:solidFill>
                  <a:schemeClr val="bg1"/>
                </a:solidFill>
              </a:endParaRPr>
            </a:p>
          </p:txBody>
        </p:sp>
      </p:grpSp>
      <p:sp>
        <p:nvSpPr>
          <p:cNvPr id="3" name="Title 2"/>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2" name="Date Placeholder 1"/>
          <p:cNvSpPr>
            <a:spLocks noGrp="1"/>
          </p:cNvSpPr>
          <p:nvPr>
            <p:ph type="dt" sz="half" idx="10"/>
          </p:nvPr>
        </p:nvSpPr>
        <p:spPr/>
        <p:txBody>
          <a:bodyPr/>
          <a:lstStyle/>
          <a:p>
            <a:r>
              <a:rPr lang="en-US" smtClean="0"/>
              <a:t>14/11/2015</a:t>
            </a:r>
            <a:endParaRPr lang="nl-BE"/>
          </a:p>
        </p:txBody>
      </p:sp>
      <p:sp>
        <p:nvSpPr>
          <p:cNvPr id="50" name="Slide Number Placeholder 11"/>
          <p:cNvSpPr>
            <a:spLocks noGrp="1"/>
          </p:cNvSpPr>
          <p:nvPr>
            <p:ph type="sldNum" sz="quarter" idx="12"/>
          </p:nvPr>
        </p:nvSpPr>
        <p:spPr/>
        <p:txBody>
          <a:bodyPr/>
          <a:lstStyle/>
          <a:p>
            <a:fld id="{BAADB71D-6A6A-403E-B8B0-DAC18C9A03D5}" type="slidenum">
              <a:rPr lang="en-US" smtClean="0"/>
              <a:pPr/>
              <a:t>7</a:t>
            </a:fld>
            <a:endParaRPr lang="nl-BE" dirty="0"/>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nl-BE" sz="300" dirty="0" smtClean="0">
                  <a:solidFill>
                    <a:schemeClr val="bg1"/>
                  </a:solidFill>
                </a:endParaRPr>
              </a:p>
              <a:p>
                <a:pPr lvl="0" algn="ctr"/>
                <a:endParaRPr lang="nl-BE" sz="200" dirty="0" smtClean="0">
                  <a:solidFill>
                    <a:schemeClr val="bg1"/>
                  </a:solidFill>
                </a:endParaRPr>
              </a:p>
              <a:p>
                <a:pPr lvl="0" algn="ctr"/>
                <a:r>
                  <a:rPr lang="nl-BE" dirty="0" smtClean="0">
                    <a:solidFill>
                      <a:schemeClr val="bg1"/>
                    </a:solidFill>
                  </a:rPr>
                  <a:t>Tarificatie,</a:t>
                </a:r>
              </a:p>
              <a:p>
                <a:pPr lvl="0" algn="ctr"/>
                <a:r>
                  <a:rPr lang="nl-BE" dirty="0" smtClean="0">
                    <a:solidFill>
                      <a:schemeClr val="bg1"/>
                    </a:solidFill>
                  </a:rPr>
                  <a:t>facturatie</a:t>
                </a:r>
                <a:endParaRPr lang="nl-BE"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smtClean="0">
                  <a:solidFill>
                    <a:schemeClr val="bg1"/>
                  </a:solidFill>
                </a:endParaRPr>
              </a:p>
              <a:p>
                <a:pPr algn="ctr"/>
                <a:r>
                  <a:rPr lang="nl-BE" dirty="0" smtClean="0">
                    <a:solidFill>
                      <a:schemeClr val="bg1"/>
                    </a:solidFill>
                  </a:rPr>
                  <a:t>Aanmaken en versturen van attesten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Bijwerking van de SumEHR, van het medicatieschema, ... </a:t>
                </a:r>
              </a:p>
              <a:p>
                <a:pPr algn="l"/>
                <a:endParaRPr lang="nl-BE"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Verslag versturen naar de houder van het GMD</a:t>
                </a:r>
                <a:endParaRPr lang="nl-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nl-BE" sz="1600" dirty="0" smtClean="0">
                  <a:solidFill>
                    <a:schemeClr val="bg1"/>
                  </a:solidFill>
                </a:endParaRPr>
              </a:p>
              <a:p>
                <a:pPr marL="177800" lvl="0"/>
                <a:r>
                  <a:rPr lang="nl-BE" sz="1600" dirty="0" smtClean="0">
                    <a:solidFill>
                      <a:schemeClr val="bg1"/>
                    </a:solidFill>
                  </a:rPr>
                  <a:t>Registraties</a:t>
                </a: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Tree>
    <p:extLst>
      <p:ext uri="{BB962C8B-B14F-4D97-AF65-F5344CB8AC3E}">
        <p14:creationId xmlns:p14="http://schemas.microsoft.com/office/powerpoint/2010/main" val="22992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0000" lnSpcReduction="20000"/>
          </a:bodyPr>
          <a:lstStyle/>
          <a:p>
            <a:r>
              <a:rPr lang="nl-BE" dirty="0" err="1" smtClean="0"/>
              <a:t>Vercijfering</a:t>
            </a:r>
            <a:r>
              <a:rPr lang="nl-BE" dirty="0" smtClean="0"/>
              <a:t> van overgemaakte gegevens tussen de verzender en de bestemmeling, zodat deze gegevens onleesbaar zijn voor en onwijzigbaar zijn door derden</a:t>
            </a:r>
          </a:p>
          <a:p>
            <a:endParaRPr lang="nl-BE" dirty="0" smtClean="0"/>
          </a:p>
          <a:p>
            <a:r>
              <a:rPr lang="nl-BE" dirty="0" smtClean="0"/>
              <a:t>2 methodes:</a:t>
            </a:r>
          </a:p>
          <a:p>
            <a:endParaRPr lang="nl-BE" dirty="0" smtClean="0"/>
          </a:p>
          <a:p>
            <a:pPr lvl="1"/>
            <a:r>
              <a:rPr lang="nl-BE" dirty="0" smtClean="0"/>
              <a:t>wanneer de bestemmeling gekend is bij de verzending: gebruik van asymmetrische </a:t>
            </a:r>
            <a:r>
              <a:rPr lang="nl-BE" dirty="0" err="1" smtClean="0"/>
              <a:t>vercijfering</a:t>
            </a:r>
            <a:r>
              <a:rPr lang="nl-BE" dirty="0" smtClean="0"/>
              <a:t> (2 sleutels)</a:t>
            </a:r>
          </a:p>
          <a:p>
            <a:pPr lvl="1"/>
            <a:endParaRPr lang="nl-BE" dirty="0" smtClean="0"/>
          </a:p>
          <a:p>
            <a:pPr lvl="1"/>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Systeem voor end-to-end vercijfering</a:t>
            </a:r>
            <a:endParaRPr lang="nl-BE" dirty="0"/>
          </a:p>
        </p:txBody>
      </p:sp>
      <p:sp>
        <p:nvSpPr>
          <p:cNvPr id="8"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70</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16869618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Healthcare actor</a:t>
            </a:r>
          </a:p>
          <a:p>
            <a:pPr>
              <a:spcBef>
                <a:spcPct val="0"/>
              </a:spcBef>
              <a:buSzPct val="100000"/>
            </a:pPr>
            <a:r>
              <a:rPr lang="nl-BE" altLang="en-US" sz="1800">
                <a:solidFill>
                  <a:srgbClr val="000000"/>
                </a:solidFill>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800">
                <a:solidFill>
                  <a:srgbClr val="000000"/>
                </a:solidFill>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417" y="3359834"/>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1756" name="Text Box 12"/>
          <p:cNvSpPr txBox="1">
            <a:spLocks noChangeArrowheads="1"/>
          </p:cNvSpPr>
          <p:nvPr/>
        </p:nvSpPr>
        <p:spPr bwMode="auto">
          <a:xfrm rot="-5400000">
            <a:off x="4688672" y="3430072"/>
            <a:ext cx="2595582" cy="36933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Identificatieoncertificate</a:t>
            </a:r>
            <a:endParaRPr lang="nl-BE" altLang="en-US" sz="1800" dirty="0">
              <a:solidFill>
                <a:srgbClr val="3E6E5A"/>
              </a:solidFill>
              <a:sym typeface="Arial" charset="0"/>
            </a:endParaRP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Connector or </a:t>
            </a:r>
          </a:p>
          <a:p>
            <a:pPr>
              <a:spcBef>
                <a:spcPct val="0"/>
              </a:spcBef>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a:spcBef>
                <a:spcPct val="0"/>
              </a:spcBef>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 private key</a:t>
            </a:r>
          </a:p>
          <a:p>
            <a:pPr>
              <a:spcBef>
                <a:spcPct val="0"/>
              </a:spcBef>
              <a:buSzPct val="100000"/>
            </a:pPr>
            <a:r>
              <a:rPr lang="nl-BE" altLang="en-US" sz="1800">
                <a:solidFill>
                  <a:srgbClr val="000000"/>
                </a:solidFill>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a:t>
            </a:r>
          </a:p>
          <a:p>
            <a:pPr>
              <a:spcBef>
                <a:spcPct val="0"/>
              </a:spcBef>
              <a:buSzPct val="100000"/>
            </a:pPr>
            <a:r>
              <a:rPr lang="nl-BE" altLang="en-US" sz="1800">
                <a:solidFill>
                  <a:srgbClr val="000000"/>
                </a:solidFill>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71</a:t>
            </a:fld>
            <a:endParaRPr lang="nl-BE"/>
          </a:p>
        </p:txBody>
      </p:sp>
    </p:spTree>
    <p:extLst>
      <p:ext uri="{BB962C8B-B14F-4D97-AF65-F5344CB8AC3E}">
        <p14:creationId xmlns:p14="http://schemas.microsoft.com/office/powerpoint/2010/main" val="361648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rot="-5400000">
            <a:off x="2131854" y="1636924"/>
            <a:ext cx="1497658"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r>
              <a:rPr lang="nl-BE" altLang="en-US" sz="1800" dirty="0" smtClean="0">
                <a:solidFill>
                  <a:srgbClr val="3E6E5A"/>
                </a:solidFill>
                <a:sym typeface="Arial" charset="0"/>
              </a:rPr>
              <a:t> </a:t>
            </a: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originator</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Encrypts</a:t>
            </a:r>
          </a:p>
          <a:p>
            <a:pPr>
              <a:spcBef>
                <a:spcPct val="0"/>
              </a:spcBef>
              <a:buSzPct val="100000"/>
            </a:pPr>
            <a:r>
              <a:rPr lang="nl-BE" altLang="en-US" sz="1800">
                <a:solidFill>
                  <a:srgbClr val="000000"/>
                </a:solidFill>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Stored</a:t>
            </a:r>
          </a:p>
          <a:p>
            <a:pPr>
              <a:spcBef>
                <a:spcPct val="0"/>
              </a:spcBef>
              <a:buSzPct val="100000"/>
            </a:pPr>
            <a:r>
              <a:rPr lang="nl-BE" altLang="en-US" sz="1800">
                <a:solidFill>
                  <a:srgbClr val="000000"/>
                </a:solidFill>
                <a:sym typeface="Arial" charset="0"/>
              </a:rPr>
              <a:t>private</a:t>
            </a:r>
          </a:p>
          <a:p>
            <a:pPr>
              <a:spcBef>
                <a:spcPct val="0"/>
              </a:spcBef>
              <a:buSzPct val="100000"/>
            </a:pPr>
            <a:r>
              <a:rPr lang="nl-BE" altLang="en-US" sz="1800">
                <a:solidFill>
                  <a:srgbClr val="000000"/>
                </a:solidFill>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dirty="0" err="1">
                <a:solidFill>
                  <a:srgbClr val="A50021"/>
                </a:solidFill>
                <a:sym typeface="Arial" charset="0"/>
              </a:rPr>
              <a:t>Send</a:t>
            </a:r>
            <a:r>
              <a:rPr lang="nl-BE" altLang="en-US" dirty="0">
                <a:solidFill>
                  <a:srgbClr val="A50021"/>
                </a:solidFill>
                <a:sym typeface="Arial" charset="0"/>
              </a:rPr>
              <a:t> </a:t>
            </a:r>
            <a:r>
              <a:rPr lang="nl-BE" altLang="en-US" dirty="0" err="1">
                <a:solidFill>
                  <a:srgbClr val="A50021"/>
                </a:solidFill>
                <a:sym typeface="Arial" charset="0"/>
              </a:rPr>
              <a:t>message</a:t>
            </a:r>
            <a:endParaRPr lang="nl-BE" altLang="en-US" dirty="0">
              <a:solidFill>
                <a:srgbClr val="A50021"/>
              </a:solidFill>
              <a:sym typeface="Arial" charset="0"/>
            </a:endParaRPr>
          </a:p>
          <a:p>
            <a:pPr>
              <a:spcBef>
                <a:spcPct val="0"/>
              </a:spcBef>
              <a:buSzPct val="100000"/>
            </a:pPr>
            <a:r>
              <a:rPr lang="nl-BE" altLang="en-US" dirty="0" err="1">
                <a:solidFill>
                  <a:srgbClr val="A50021"/>
                </a:solidFill>
                <a:sym typeface="Arial" charset="0"/>
              </a:rPr>
              <a:t>Any</a:t>
            </a:r>
            <a:r>
              <a:rPr lang="nl-BE" altLang="en-US" dirty="0">
                <a:solidFill>
                  <a:srgbClr val="A50021"/>
                </a:solidFill>
                <a:sym typeface="Arial" charset="0"/>
              </a:rPr>
              <a:t>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72</a:t>
            </a:fld>
            <a:endParaRPr lang="nl-BE"/>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2138316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2</a:t>
            </a:r>
          </a:p>
          <a:p>
            <a:pPr>
              <a:spcBef>
                <a:spcPct val="0"/>
              </a:spcBef>
              <a:buSzPct val="100000"/>
            </a:pPr>
            <a:r>
              <a:rPr lang="nl-BE" altLang="en-US" sz="1800">
                <a:solidFill>
                  <a:srgbClr val="000000"/>
                </a:solidFill>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1</a:t>
            </a:r>
          </a:p>
          <a:p>
            <a:pPr>
              <a:spcBef>
                <a:spcPct val="0"/>
              </a:spcBef>
              <a:buSzPct val="100000"/>
            </a:pPr>
            <a:r>
              <a:rPr lang="nl-BE" altLang="en-US" sz="1800">
                <a:solidFill>
                  <a:srgbClr val="000000"/>
                </a:solidFill>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Key </a:t>
            </a:r>
          </a:p>
          <a:p>
            <a:pPr>
              <a:spcBef>
                <a:spcPct val="0"/>
              </a:spcBef>
              <a:buSzPct val="100000"/>
            </a:pPr>
            <a:r>
              <a:rPr lang="nl-BE" altLang="en-US" sz="1800">
                <a:solidFill>
                  <a:srgbClr val="000000"/>
                </a:solidFill>
                <a:sym typeface="Arial" charset="0"/>
              </a:rPr>
              <a:t>Management</a:t>
            </a:r>
          </a:p>
          <a:p>
            <a:pPr>
              <a:spcBef>
                <a:spcPct val="0"/>
              </a:spcBef>
              <a:buSzPct val="100000"/>
            </a:pPr>
            <a:r>
              <a:rPr lang="nl-BE" altLang="en-US" sz="1800">
                <a:solidFill>
                  <a:srgbClr val="000000"/>
                </a:solidFill>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Messages</a:t>
            </a:r>
          </a:p>
          <a:p>
            <a:pPr>
              <a:spcBef>
                <a:spcPct val="0"/>
              </a:spcBef>
              <a:buSzPct val="100000"/>
            </a:pPr>
            <a:r>
              <a:rPr lang="nl-BE" altLang="en-US" sz="1800">
                <a:solidFill>
                  <a:srgbClr val="000000"/>
                </a:solidFill>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648"/>
            <a:ext cx="8229600" cy="990600"/>
          </a:xfrm>
        </p:spPr>
        <p:txBody>
          <a:bodyPr>
            <a:normAutofit fontScale="90000"/>
          </a:bodyPr>
          <a:lstStyle/>
          <a:p>
            <a:r>
              <a:rPr lang="nl-BE" dirty="0" err="1" smtClean="0"/>
              <a:t>Vercijfering</a:t>
            </a:r>
            <a:r>
              <a:rPr lang="nl-BE" dirty="0" smtClean="0"/>
              <a:t> niet-gekende bestemmeling</a:t>
            </a:r>
            <a:endParaRPr lang="nl-BE" dirty="0"/>
          </a:p>
        </p:txBody>
      </p:sp>
      <p:sp>
        <p:nvSpPr>
          <p:cNvPr id="3" name="Date Placeholder 2"/>
          <p:cNvSpPr>
            <a:spLocks noGrp="1"/>
          </p:cNvSpPr>
          <p:nvPr>
            <p:ph type="dt" sz="half" idx="10"/>
          </p:nvPr>
        </p:nvSpPr>
        <p:spPr/>
        <p:txBody>
          <a:bodyPr/>
          <a:lstStyle/>
          <a:p>
            <a:r>
              <a:rPr lang="en-US" smtClean="0"/>
              <a:t>14/11/2015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73</a:t>
            </a:fld>
            <a:endParaRPr lang="nl-BE"/>
          </a:p>
        </p:txBody>
      </p:sp>
    </p:spTree>
    <p:extLst>
      <p:ext uri="{BB962C8B-B14F-4D97-AF65-F5344CB8AC3E}">
        <p14:creationId xmlns:p14="http://schemas.microsoft.com/office/powerpoint/2010/main" val="3724031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lstStyle/>
          <a:p>
            <a:r>
              <a:rPr lang="nl-BE" sz="2400" dirty="0" smtClean="0"/>
              <a:t>Mogelijkheid om op de seconde na elk document dat in de gezondheidszorg werd opgemaakt, te dateren en de geldigheid van de inhoud ervan in de tijd te waarborgen door een </a:t>
            </a:r>
            <a:r>
              <a:rPr lang="nl-BE" sz="2400" dirty="0" smtClean="0">
                <a:solidFill>
                  <a:srgbClr val="3E6E5A"/>
                </a:solidFill>
                <a:sym typeface="Arial" pitchFamily="34" charset="0"/>
              </a:rPr>
              <a:t>eHealth</a:t>
            </a:r>
            <a:r>
              <a:rPr lang="nl-BE" sz="2400" dirty="0" smtClean="0"/>
              <a:t>-handtekening te plaatsen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Timestamping</a:t>
            </a:r>
            <a:endParaRPr lang="nl-BE" dirty="0"/>
          </a:p>
        </p:txBody>
      </p:sp>
      <p:sp>
        <p:nvSpPr>
          <p:cNvPr id="9"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74</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Tree>
    <p:extLst>
      <p:ext uri="{BB962C8B-B14F-4D97-AF65-F5344CB8AC3E}">
        <p14:creationId xmlns:p14="http://schemas.microsoft.com/office/powerpoint/2010/main" val="4278333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dirty="0" smtClean="0"/>
              <a:t>Elektronisch voorschrift</a:t>
            </a:r>
            <a:r>
              <a:rPr lang="nl-BE" dirty="0" smtClean="0"/>
              <a:t> </a:t>
            </a:r>
            <a:r>
              <a:rPr lang="nl-BE" altLang="en-US" dirty="0" smtClean="0"/>
              <a:t>in de ziekenhuizen</a:t>
            </a:r>
            <a:r>
              <a:rPr lang="nl-BE" dirty="0" smtClean="0"/>
              <a:t> - </a:t>
            </a:r>
            <a:r>
              <a:rPr lang="nl-BE" altLang="en-US" dirty="0" smtClean="0"/>
              <a:t>Timestamping</a:t>
            </a:r>
            <a:endParaRPr lang="nl-BE" dirty="0"/>
          </a:p>
        </p:txBody>
      </p:sp>
      <p:sp>
        <p:nvSpPr>
          <p:cNvPr id="4" name="Date Placeholder 3"/>
          <p:cNvSpPr>
            <a:spLocks noGrp="1"/>
          </p:cNvSpPr>
          <p:nvPr>
            <p:ph type="dt" sz="half" idx="10"/>
          </p:nvPr>
        </p:nvSpPr>
        <p:spPr/>
        <p:txBody>
          <a:bodyPr/>
          <a:lstStyle/>
          <a:p>
            <a:r>
              <a:rPr lang="en-US" smtClean="0"/>
              <a:t>14/11/2015</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pPr/>
              <a:t>75</a:t>
            </a:fld>
            <a:endParaRPr lang="nl-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9105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solidFill>
                  <a:srgbClr val="3E6E5A"/>
                </a:solidFill>
              </a:rPr>
              <a:t>eHealth</a:t>
            </a:r>
            <a:r>
              <a:rPr lang="nl-BE" dirty="0" smtClean="0"/>
              <a:t>-certificaten</a:t>
            </a:r>
            <a:endParaRPr lang="nl-BE" dirty="0"/>
          </a:p>
        </p:txBody>
      </p:sp>
      <p:sp>
        <p:nvSpPr>
          <p:cNvPr id="3" name="Content Placeholder 2"/>
          <p:cNvSpPr>
            <a:spLocks noGrp="1"/>
          </p:cNvSpPr>
          <p:nvPr>
            <p:ph idx="1"/>
          </p:nvPr>
        </p:nvSpPr>
        <p:spPr/>
        <p:txBody>
          <a:bodyPr>
            <a:normAutofit fontScale="85000" lnSpcReduction="10000"/>
          </a:bodyPr>
          <a:lstStyle/>
          <a:p>
            <a:r>
              <a:rPr lang="nl-BE" dirty="0" smtClean="0"/>
              <a:t>Gebruikt voor de authenticatie van de actoren in de gezondheidszorg wanneer hun informaticasystemen (bv. huisartsensoftware) een beroep doen op de diensten van het </a:t>
            </a:r>
            <a:r>
              <a:rPr lang="nl-BE" dirty="0" smtClean="0">
                <a:solidFill>
                  <a:srgbClr val="3E6E5A"/>
                </a:solidFill>
              </a:rPr>
              <a:t>eHealth</a:t>
            </a:r>
            <a:r>
              <a:rPr lang="nl-BE" dirty="0" smtClean="0"/>
              <a:t>-platform </a:t>
            </a:r>
          </a:p>
          <a:p>
            <a:pPr lvl="1"/>
            <a:r>
              <a:rPr lang="nl-BE" dirty="0" smtClean="0"/>
              <a:t>de “systeem”-partner kan hiermee worden geïdentificeerd en geauthentiseerd terwijl het op basis van de </a:t>
            </a:r>
            <a:r>
              <a:rPr lang="nl-BE" dirty="0" err="1" smtClean="0"/>
              <a:t>eID</a:t>
            </a:r>
            <a:r>
              <a:rPr lang="nl-BE" dirty="0" smtClean="0"/>
              <a:t> of de token mogelijk is om de gebruiker (de persoon) te identificeren en authentiseren</a:t>
            </a:r>
          </a:p>
          <a:p>
            <a:pPr lvl="1"/>
            <a:endParaRPr lang="nl-BE" dirty="0" smtClean="0"/>
          </a:p>
          <a:p>
            <a:r>
              <a:rPr lang="nl-BE" dirty="0" smtClean="0"/>
              <a:t>Geldt zowel voor het gebruik van basisdiensten als voor het gebruik van diensten met toegevoegde waarde die aangeboden worden in de vorm van </a:t>
            </a:r>
            <a:r>
              <a:rPr lang="nl-BE" dirty="0" err="1" smtClean="0"/>
              <a:t>webservices</a:t>
            </a:r>
            <a:endParaRPr lang="nl-BE" dirty="0" smtClean="0"/>
          </a:p>
          <a:p>
            <a:endParaRPr lang="nl-BE" dirty="0" smtClean="0"/>
          </a:p>
          <a:p>
            <a:r>
              <a:rPr lang="nl-BE" dirty="0" smtClean="0"/>
              <a:t>De software-integratoren kunnen test-certificaten aanvragen &gt; hulp bij de integratie van onze basisdiensten</a:t>
            </a:r>
          </a:p>
          <a:p>
            <a:endParaRPr lang="nl-BE" dirty="0" smtClean="0"/>
          </a:p>
          <a:p>
            <a:r>
              <a:rPr lang="nl-BE" dirty="0" smtClean="0"/>
              <a:t>19. 624 actieve </a:t>
            </a:r>
            <a:r>
              <a:rPr lang="nl-BE" dirty="0" smtClean="0">
                <a:solidFill>
                  <a:srgbClr val="3E6E5A"/>
                </a:solidFill>
              </a:rPr>
              <a:t>eHealth</a:t>
            </a:r>
            <a:r>
              <a:rPr lang="nl-BE" dirty="0" smtClean="0"/>
              <a:t>-certificaten in september 2015 (totaal volume)</a:t>
            </a:r>
          </a:p>
          <a:p>
            <a:endParaRPr lang="nl-BE" dirty="0" smtClean="0"/>
          </a:p>
          <a:p>
            <a:endParaRPr lang="nl-BE" dirty="0"/>
          </a:p>
        </p:txBody>
      </p:sp>
      <p:sp>
        <p:nvSpPr>
          <p:cNvPr id="8"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76</a:t>
            </a:fld>
            <a:endParaRPr lang="nl-BE"/>
          </a:p>
        </p:txBody>
      </p:sp>
    </p:spTree>
    <p:extLst>
      <p:ext uri="{BB962C8B-B14F-4D97-AF65-F5344CB8AC3E}">
        <p14:creationId xmlns:p14="http://schemas.microsoft.com/office/powerpoint/2010/main" val="20911592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solidFill>
                  <a:srgbClr val="3E6E5A"/>
                </a:solidFill>
              </a:rPr>
              <a:t>eHealth</a:t>
            </a:r>
            <a:r>
              <a:rPr lang="nl-BE" dirty="0" smtClean="0"/>
              <a:t>-connectoren</a:t>
            </a:r>
            <a:endParaRPr lang="nl-BE" dirty="0"/>
          </a:p>
        </p:txBody>
      </p:sp>
      <p:sp>
        <p:nvSpPr>
          <p:cNvPr id="3" name="Content Placeholder 2"/>
          <p:cNvSpPr>
            <a:spLocks noGrp="1"/>
          </p:cNvSpPr>
          <p:nvPr>
            <p:ph idx="1"/>
          </p:nvPr>
        </p:nvSpPr>
        <p:spPr/>
        <p:txBody>
          <a:bodyPr/>
          <a:lstStyle/>
          <a:p>
            <a:pPr fontAlgn="base"/>
            <a:r>
              <a:rPr lang="nl-BE" dirty="0" smtClean="0"/>
              <a:t>Tool </a:t>
            </a:r>
            <a:r>
              <a:rPr lang="nl-BE" dirty="0"/>
              <a:t>om de softwareontwikkelaars te helpen bij de integratie van de basisdiensten van het </a:t>
            </a:r>
            <a:r>
              <a:rPr lang="nl-BE" dirty="0">
                <a:solidFill>
                  <a:srgbClr val="3E6E5A"/>
                </a:solidFill>
              </a:rPr>
              <a:t>eHealth</a:t>
            </a:r>
            <a:r>
              <a:rPr lang="nl-BE" dirty="0"/>
              <a:t>-platform </a:t>
            </a:r>
          </a:p>
          <a:p>
            <a:pPr fontAlgn="base"/>
            <a:endParaRPr lang="nl-BE" sz="900" dirty="0"/>
          </a:p>
          <a:p>
            <a:pPr fontAlgn="base"/>
            <a:endParaRPr lang="nl-BE" dirty="0" smtClean="0"/>
          </a:p>
          <a:p>
            <a:pPr fontAlgn="base"/>
            <a:r>
              <a:rPr lang="nl-BE" dirty="0" smtClean="0"/>
              <a:t>Ondersteuning </a:t>
            </a:r>
            <a:r>
              <a:rPr lang="nl-BE" dirty="0"/>
              <a:t>van de verbindingen met de toepassingen die via het </a:t>
            </a:r>
            <a:r>
              <a:rPr lang="nl-BE" dirty="0">
                <a:solidFill>
                  <a:srgbClr val="3E6E5A"/>
                </a:solidFill>
              </a:rPr>
              <a:t>eHealth</a:t>
            </a:r>
            <a:r>
              <a:rPr lang="nl-BE" dirty="0"/>
              <a:t>-platform beschikbaar zijn of die gebruik maken van de ICT-standaarden die door het </a:t>
            </a:r>
            <a:r>
              <a:rPr lang="nl-BE" dirty="0">
                <a:solidFill>
                  <a:srgbClr val="3E6E5A"/>
                </a:solidFill>
              </a:rPr>
              <a:t>eHealth</a:t>
            </a:r>
            <a:r>
              <a:rPr lang="nl-BE" dirty="0"/>
              <a:t>-platform werden vastgesteld (zoals de hubs)</a:t>
            </a:r>
          </a:p>
          <a:p>
            <a:endParaRPr lang="nl-BE" dirty="0"/>
          </a:p>
        </p:txBody>
      </p:sp>
      <p:sp>
        <p:nvSpPr>
          <p:cNvPr id="8" name="Date Placeholder 3"/>
          <p:cNvSpPr>
            <a:spLocks noGrp="1"/>
          </p:cNvSpPr>
          <p:nvPr>
            <p:ph type="dt" sz="half" idx="10"/>
          </p:nvPr>
        </p:nvSpPr>
        <p:spPr/>
        <p:txBody>
          <a:bodyPr/>
          <a:lstStyle/>
          <a:p>
            <a:r>
              <a:rPr lang="en-US"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77</a:t>
            </a:fld>
            <a:endParaRPr lang="nl-BE"/>
          </a:p>
        </p:txBody>
      </p:sp>
    </p:spTree>
    <p:extLst>
      <p:ext uri="{BB962C8B-B14F-4D97-AF65-F5344CB8AC3E}">
        <p14:creationId xmlns:p14="http://schemas.microsoft.com/office/powerpoint/2010/main" val="22231237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nl-BE" smtClean="0"/>
              <a:t>Opleiding van de veiligheidsconsulenten </a:t>
            </a:r>
            <a:endParaRPr lang="nl-BE" dirty="0"/>
          </a:p>
        </p:txBody>
      </p:sp>
      <p:sp>
        <p:nvSpPr>
          <p:cNvPr id="3" name="Content Placeholder 2"/>
          <p:cNvSpPr>
            <a:spLocks noGrp="1"/>
          </p:cNvSpPr>
          <p:nvPr>
            <p:ph idx="1"/>
          </p:nvPr>
        </p:nvSpPr>
        <p:spPr/>
        <p:txBody>
          <a:bodyPr>
            <a:normAutofit fontScale="92500" lnSpcReduction="10000"/>
          </a:bodyPr>
          <a:lstStyle/>
          <a:p>
            <a:pPr fontAlgn="base"/>
            <a:r>
              <a:rPr lang="nl-BE" dirty="0" smtClean="0"/>
              <a:t>Verplichting </a:t>
            </a:r>
            <a:r>
              <a:rPr lang="nl-BE" dirty="0"/>
              <a:t>voor elk ziekenhuis om in haar midden een informatieveiligheidsdienst op te richten die onder de leiding wordt geplaatst van een informatieveiligheidsconsulent (K.B. 23/10/64) </a:t>
            </a:r>
          </a:p>
          <a:p>
            <a:pPr fontAlgn="base"/>
            <a:endParaRPr lang="nl-BE" dirty="0"/>
          </a:p>
          <a:p>
            <a:pPr fontAlgn="base"/>
            <a:r>
              <a:rPr lang="nl-BE" dirty="0" smtClean="0"/>
              <a:t>Aanstelling </a:t>
            </a:r>
            <a:r>
              <a:rPr lang="nl-BE" dirty="0"/>
              <a:t>van de veiligheidsconsulent na advies van het Sectoraal Comité van de Sociale Zekerheid en van de Gezondheid (dat nagaat of de kandidaat over de noodzakelijke kennis en de nodige tijd beschikt voor zijn opdrachten en of hij geen activiteiten uitoefent die onverenigbaar zijn met de functie)</a:t>
            </a:r>
          </a:p>
          <a:p>
            <a:pPr fontAlgn="base"/>
            <a:endParaRPr lang="nl-BE" dirty="0"/>
          </a:p>
          <a:p>
            <a:pPr fontAlgn="base"/>
            <a:r>
              <a:rPr lang="nl-BE" dirty="0" smtClean="0"/>
              <a:t>Het </a:t>
            </a:r>
            <a:r>
              <a:rPr lang="nl-BE" dirty="0">
                <a:solidFill>
                  <a:srgbClr val="3E6E5A"/>
                </a:solidFill>
              </a:rPr>
              <a:t>eHealth</a:t>
            </a:r>
            <a:r>
              <a:rPr lang="nl-BE" dirty="0"/>
              <a:t>-platform biedt opleidingen voor veiligheidsconsulenten aan </a:t>
            </a:r>
          </a:p>
          <a:p>
            <a:endParaRPr lang="nl-BE" dirty="0" smtClean="0"/>
          </a:p>
          <a:p>
            <a:endParaRPr lang="nl-BE" dirty="0" smtClean="0"/>
          </a:p>
          <a:p>
            <a:endParaRPr lang="nl-BE" dirty="0" smtClean="0"/>
          </a:p>
        </p:txBody>
      </p:sp>
      <p:sp>
        <p:nvSpPr>
          <p:cNvPr id="8" name="Date Placeholder 3"/>
          <p:cNvSpPr>
            <a:spLocks noGrp="1"/>
          </p:cNvSpPr>
          <p:nvPr>
            <p:ph type="dt" sz="half" idx="10"/>
          </p:nvPr>
        </p:nvSpPr>
        <p:spPr/>
        <p:txBody>
          <a:bodyPr/>
          <a:lstStyle/>
          <a:p>
            <a:r>
              <a:rPr lang="en-US" dirty="0" smtClean="0"/>
              <a:t>14/11/2015</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78</a:t>
            </a:fld>
            <a:endParaRPr lang="nl-BE"/>
          </a:p>
        </p:txBody>
      </p:sp>
    </p:spTree>
    <p:extLst>
      <p:ext uri="{BB962C8B-B14F-4D97-AF65-F5344CB8AC3E}">
        <p14:creationId xmlns:p14="http://schemas.microsoft.com/office/powerpoint/2010/main" val="10139961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p:cNvSpPr>
            <a:spLocks noGrp="1"/>
          </p:cNvSpPr>
          <p:nvPr>
            <p:ph type="dt" sz="half" idx="10"/>
          </p:nvPr>
        </p:nvSpPr>
        <p:spPr>
          <a:xfrm>
            <a:off x="457200" y="18288"/>
            <a:ext cx="2895600" cy="329184"/>
          </a:xfrm>
        </p:spPr>
        <p:txBody>
          <a:bodyPr/>
          <a:lstStyle/>
          <a:p>
            <a:r>
              <a:rPr lang="en-US" dirty="0" smtClean="0"/>
              <a:t>14/11/2015</a:t>
            </a:r>
            <a:endParaRPr lang="nl-BE" dirty="0"/>
          </a:p>
        </p:txBody>
      </p:sp>
      <p:sp>
        <p:nvSpPr>
          <p:cNvPr id="4"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79</a:t>
            </a:fld>
            <a:endParaRPr lang="nl-BE"/>
          </a:p>
        </p:txBody>
      </p:sp>
    </p:spTree>
    <p:extLst>
      <p:ext uri="{BB962C8B-B14F-4D97-AF65-F5344CB8AC3E}">
        <p14:creationId xmlns:p14="http://schemas.microsoft.com/office/powerpoint/2010/main" val="274704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1" name="Content Placeholder 10"/>
          <p:cNvSpPr>
            <a:spLocks noGrp="1"/>
          </p:cNvSpPr>
          <p:nvPr>
            <p:ph idx="1"/>
          </p:nvPr>
        </p:nvSpPr>
        <p:spPr/>
        <p:txBody>
          <a:bodyPr/>
          <a:lstStyle/>
          <a:p>
            <a:r>
              <a:rPr lang="nl-BE" dirty="0" smtClean="0"/>
              <a:t>Einde 2012: organisatie van een Rondetafelconferentie over de prioriteiten inzake informatisering van de gezondheidszorgsector</a:t>
            </a:r>
          </a:p>
          <a:p>
            <a:endParaRPr lang="nl-BE" dirty="0" smtClean="0"/>
          </a:p>
          <a:p>
            <a:r>
              <a:rPr lang="nl-BE" dirty="0" smtClean="0"/>
              <a:t>Deelname van ongeveer 300 personen uit de sector </a:t>
            </a:r>
          </a:p>
          <a:p>
            <a:endParaRPr lang="nl-BE" dirty="0" smtClean="0"/>
          </a:p>
          <a:p>
            <a:r>
              <a:rPr lang="nl-BE" dirty="0" smtClean="0"/>
              <a:t>Resultaat: </a:t>
            </a:r>
            <a:r>
              <a:rPr lang="nl-BE" dirty="0" err="1" smtClean="0"/>
              <a:t>Roadmap</a:t>
            </a:r>
            <a:r>
              <a:rPr lang="nl-BE" dirty="0" smtClean="0"/>
              <a:t> </a:t>
            </a:r>
            <a:r>
              <a:rPr lang="nl-BE" dirty="0" err="1" smtClean="0">
                <a:solidFill>
                  <a:srgbClr val="3E6E5A"/>
                </a:solidFill>
              </a:rPr>
              <a:t>eGezondheid</a:t>
            </a:r>
            <a:r>
              <a:rPr lang="nl-BE" dirty="0" smtClean="0"/>
              <a:t> met concrete doelstellingen voor de volgende 5 jaar</a:t>
            </a:r>
          </a:p>
          <a:p>
            <a:endParaRPr lang="nl-BE" dirty="0" smtClean="0"/>
          </a:p>
          <a:p>
            <a:r>
              <a:rPr lang="nl-BE" dirty="0" smtClean="0"/>
              <a:t>2015: actualisering van de </a:t>
            </a:r>
            <a:r>
              <a:rPr lang="nl-BE" dirty="0" err="1" smtClean="0"/>
              <a:t>Roadmap</a:t>
            </a:r>
            <a:r>
              <a:rPr lang="nl-BE" dirty="0" smtClean="0"/>
              <a:t> </a:t>
            </a:r>
            <a:r>
              <a:rPr lang="nl-BE" dirty="0" err="1" smtClean="0">
                <a:solidFill>
                  <a:srgbClr val="3E6E5A"/>
                </a:solidFill>
              </a:rPr>
              <a:t>eGezondheid</a:t>
            </a:r>
            <a:r>
              <a:rPr lang="nl-BE" dirty="0" smtClean="0"/>
              <a:t>: </a:t>
            </a:r>
            <a:r>
              <a:rPr lang="nl-BE" dirty="0" err="1" smtClean="0"/>
              <a:t>Roadmap</a:t>
            </a:r>
            <a:r>
              <a:rPr lang="nl-BE" dirty="0" smtClean="0"/>
              <a:t> 2.0</a:t>
            </a:r>
            <a:endParaRPr lang="nl-BE" dirty="0"/>
          </a:p>
        </p:txBody>
      </p:sp>
      <p:sp>
        <p:nvSpPr>
          <p:cNvPr id="6" name="Date Placeholder 5"/>
          <p:cNvSpPr>
            <a:spLocks noGrp="1"/>
          </p:cNvSpPr>
          <p:nvPr>
            <p:ph type="dt" sz="half" idx="10"/>
          </p:nvPr>
        </p:nvSpPr>
        <p:spPr/>
        <p:txBody>
          <a:bodyPr/>
          <a:lstStyle/>
          <a:p>
            <a:r>
              <a:rPr lang="en-US" dirty="0" smtClean="0"/>
              <a:t>14/11/2015</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876225"/>
            <a:ext cx="2991614" cy="757876"/>
          </a:xfrm>
          <a:prstGeom prst="rect">
            <a:avLst/>
          </a:prstGeom>
        </p:spPr>
      </p:pic>
    </p:spTree>
    <p:extLst>
      <p:ext uri="{BB962C8B-B14F-4D97-AF65-F5344CB8AC3E}">
        <p14:creationId xmlns:p14="http://schemas.microsoft.com/office/powerpoint/2010/main" val="23254919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a:t>
            </a:r>
            <a:br>
              <a:rPr lang="nl-BE" smtClean="0"/>
            </a:br>
            <a:r>
              <a:rPr lang="nl-BE"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
        <p:nvSpPr>
          <p:cNvPr id="5" name="Date Placeholder 3"/>
          <p:cNvSpPr>
            <a:spLocks noGrp="1"/>
          </p:cNvSpPr>
          <p:nvPr>
            <p:ph type="dt" sz="half" idx="10"/>
          </p:nvPr>
        </p:nvSpPr>
        <p:spPr>
          <a:xfrm>
            <a:off x="457200" y="18288"/>
            <a:ext cx="2895600" cy="329184"/>
          </a:xfrm>
        </p:spPr>
        <p:txBody>
          <a:bodyPr/>
          <a:lstStyle/>
          <a:p>
            <a:r>
              <a:rPr lang="en-US" dirty="0" smtClean="0"/>
              <a:t>14/11/2015</a:t>
            </a:r>
            <a:endParaRPr lang="nl-BE" dirty="0"/>
          </a:p>
        </p:txBody>
      </p:sp>
      <p:sp>
        <p:nvSpPr>
          <p:cNvPr id="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80</a:t>
            </a:fld>
            <a:endParaRPr lang="nl-BE"/>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3" name="Content Placeholder 2"/>
          <p:cNvSpPr>
            <a:spLocks noGrp="1"/>
          </p:cNvSpPr>
          <p:nvPr>
            <p:ph idx="1"/>
          </p:nvPr>
        </p:nvSpPr>
        <p:spPr/>
        <p:txBody>
          <a:bodyPr/>
          <a:lstStyle/>
          <a:p>
            <a:r>
              <a:rPr lang="nl-BE" dirty="0" smtClean="0"/>
              <a:t>Principes</a:t>
            </a:r>
          </a:p>
          <a:p>
            <a:pPr lvl="1"/>
            <a:r>
              <a:rPr lang="nl-BE" dirty="0"/>
              <a:t>s</a:t>
            </a:r>
            <a:r>
              <a:rPr lang="nl-BE" dirty="0" smtClean="0"/>
              <a:t>amenwerking: </a:t>
            </a:r>
            <a:r>
              <a:rPr lang="nl-BE" dirty="0" err="1" smtClean="0"/>
              <a:t>coalition</a:t>
            </a:r>
            <a:r>
              <a:rPr lang="nl-BE" dirty="0" smtClean="0"/>
              <a:t> of </a:t>
            </a:r>
            <a:r>
              <a:rPr lang="nl-BE" dirty="0" err="1" smtClean="0"/>
              <a:t>the</a:t>
            </a:r>
            <a:r>
              <a:rPr lang="nl-BE" dirty="0" smtClean="0"/>
              <a:t> </a:t>
            </a:r>
            <a:r>
              <a:rPr lang="nl-BE" dirty="0" err="1" smtClean="0"/>
              <a:t>willing</a:t>
            </a:r>
            <a:endParaRPr lang="nl-BE" dirty="0" smtClean="0"/>
          </a:p>
          <a:p>
            <a:pPr lvl="1"/>
            <a:r>
              <a:rPr lang="nl-BE" dirty="0" smtClean="0"/>
              <a:t>betrokkenheid van alle stakeholders</a:t>
            </a:r>
          </a:p>
          <a:p>
            <a:pPr lvl="1"/>
            <a:r>
              <a:rPr lang="nl-BE" dirty="0" smtClean="0"/>
              <a:t>responsabilisering van alle stakeholders</a:t>
            </a:r>
          </a:p>
          <a:p>
            <a:pPr lvl="1"/>
            <a:r>
              <a:rPr lang="nl-BE" dirty="0"/>
              <a:t>betrouwbare </a:t>
            </a:r>
            <a:r>
              <a:rPr lang="nl-BE" dirty="0" smtClean="0"/>
              <a:t>basisdiensten en business </a:t>
            </a:r>
            <a:r>
              <a:rPr lang="nl-BE" dirty="0" err="1" smtClean="0"/>
              <a:t>continuity</a:t>
            </a:r>
            <a:r>
              <a:rPr lang="nl-BE" dirty="0" smtClean="0"/>
              <a:t> acties</a:t>
            </a:r>
            <a:endParaRPr lang="fr-BE" dirty="0"/>
          </a:p>
          <a:p>
            <a:pPr lvl="1"/>
            <a:r>
              <a:rPr lang="nl-BE" dirty="0"/>
              <a:t>v</a:t>
            </a:r>
            <a:r>
              <a:rPr lang="nl-BE" dirty="0" smtClean="0"/>
              <a:t>ereenvoudiging waar mogelijk</a:t>
            </a:r>
          </a:p>
          <a:p>
            <a:pPr lvl="1"/>
            <a:r>
              <a:rPr lang="nl-BE" dirty="0" smtClean="0"/>
              <a:t>klemtoon op concrete resultaten eerder dan op eeuwigdurende discussies </a:t>
            </a:r>
          </a:p>
          <a:p>
            <a:pPr lvl="1"/>
            <a:r>
              <a:rPr lang="nl-BE" dirty="0" smtClean="0"/>
              <a:t>gestage vooruitgang door SMART doelstellingen en actiepunten</a:t>
            </a:r>
          </a:p>
          <a:p>
            <a:pPr lvl="1"/>
            <a:r>
              <a:rPr lang="nl-BE" dirty="0"/>
              <a:t>m</a:t>
            </a:r>
            <a:r>
              <a:rPr lang="nl-BE" dirty="0" smtClean="0"/>
              <a:t>ultidisciplinaire aanpak, miv vorming en financiële aspecten</a:t>
            </a:r>
          </a:p>
          <a:p>
            <a:pPr lvl="1"/>
            <a:r>
              <a:rPr lang="nl-BE" dirty="0" smtClean="0"/>
              <a:t>basis voor </a:t>
            </a:r>
            <a:r>
              <a:rPr lang="nl-BE" dirty="0" err="1" smtClean="0"/>
              <a:t>synergieën</a:t>
            </a:r>
            <a:r>
              <a:rPr lang="nl-BE" dirty="0" smtClean="0"/>
              <a:t> noodzakelijk voor een kwalitatief hoogstaande en betaalbare gezondheidszorg</a:t>
            </a:r>
          </a:p>
          <a:p>
            <a:pPr lvl="2"/>
            <a:endParaRPr lang="nl-BE"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pPr/>
              <a:t>9</a:t>
            </a:fld>
            <a:endParaRPr lang="en-US" dirty="0"/>
          </a:p>
        </p:txBody>
      </p:sp>
      <p:sp>
        <p:nvSpPr>
          <p:cNvPr id="6" name="Date Placeholder 5"/>
          <p:cNvSpPr>
            <a:spLocks noGrp="1"/>
          </p:cNvSpPr>
          <p:nvPr>
            <p:ph type="dt" sz="half" idx="10"/>
          </p:nvPr>
        </p:nvSpPr>
        <p:spPr>
          <a:xfrm>
            <a:off x="457200" y="18288"/>
            <a:ext cx="2895600" cy="329184"/>
          </a:xfrm>
        </p:spPr>
        <p:txBody>
          <a:bodyPr/>
          <a:lstStyle/>
          <a:p>
            <a:r>
              <a:rPr lang="en-US" dirty="0" smtClean="0"/>
              <a:t>14/11/2015</a:t>
            </a:r>
            <a:endParaRPr lang="nl-BE" dirty="0"/>
          </a:p>
        </p:txBody>
      </p:sp>
    </p:spTree>
    <p:extLst>
      <p:ext uri="{BB962C8B-B14F-4D97-AF65-F5344CB8AC3E}">
        <p14:creationId xmlns:p14="http://schemas.microsoft.com/office/powerpoint/2010/main" val="4020556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5639</TotalTime>
  <Words>3644</Words>
  <Application>Microsoft Office PowerPoint</Application>
  <PresentationFormat>Diavoorstelling (4:3)</PresentationFormat>
  <Paragraphs>1051</Paragraphs>
  <Slides>80</Slides>
  <Notes>55</Notes>
  <HiddenSlides>0</HiddenSlides>
  <MMClips>0</MMClips>
  <ScaleCrop>false</ScaleCrop>
  <HeadingPairs>
    <vt:vector size="4" baseType="variant">
      <vt:variant>
        <vt:lpstr>Thema</vt:lpstr>
      </vt:variant>
      <vt:variant>
        <vt:i4>1</vt:i4>
      </vt:variant>
      <vt:variant>
        <vt:lpstr>Diatitels</vt:lpstr>
      </vt:variant>
      <vt:variant>
        <vt:i4>80</vt:i4>
      </vt:variant>
    </vt:vector>
  </HeadingPairs>
  <TitlesOfParts>
    <vt:vector size="81" baseType="lpstr">
      <vt:lpstr>Clarity</vt:lpstr>
      <vt:lpstr>eGezondheid: stand van zaken, prioriteiten en rol van het eHealth-platform</vt:lpstr>
      <vt:lpstr>Structuur van de uiteenzetting</vt:lpstr>
      <vt:lpstr>Enkele evoluties in de gezondheidszorg</vt:lpstr>
      <vt:lpstr>De voormelde evoluties vereisen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Actie 1: GMD = EMD =&gt; Sumehr</vt:lpstr>
      <vt:lpstr>Actie 1: GMD = EMD =&gt; Sumehr</vt:lpstr>
      <vt:lpstr>Actie 1: GMD = EMD =&gt; Sumehr</vt:lpstr>
      <vt:lpstr>Actie 2: Ziekenhuis-EPD</vt:lpstr>
      <vt:lpstr>Actie 3: Medicatieschema</vt:lpstr>
      <vt:lpstr>Actie 4: Elektronisch voorschrift</vt:lpstr>
      <vt:lpstr>Actie 5: Hubs &amp; Metahub</vt:lpstr>
      <vt:lpstr>Actie 5: Hubs &amp; Metahub</vt:lpstr>
      <vt:lpstr>Hubs &amp; Metahub - Schema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Focus: geïnformeerde toestemming </vt:lpstr>
      <vt:lpstr>Focus: geïnformeerde toestemming </vt:lpstr>
      <vt:lpstr>eHealthConsent</vt:lpstr>
      <vt:lpstr>Focus: geïnformeerde toestemming </vt:lpstr>
      <vt:lpstr>www.patientconsent.be</vt:lpstr>
      <vt:lpstr>www.patientconsent.be/folder</vt:lpstr>
      <vt:lpstr>PowerPoint-presentatie</vt:lpstr>
      <vt:lpstr>PowerPoint-presentatie</vt:lpstr>
      <vt:lpstr>Actie 6: Delen om samen te werken</vt:lpstr>
      <vt:lpstr>Actie 7: Uitbreiding Hubs</vt:lpstr>
      <vt:lpstr>Actie 8: BelRAI</vt:lpstr>
      <vt:lpstr>Actie 9: Incentives voor gebruik</vt:lpstr>
      <vt:lpstr>Actie 10: Personal Health Record</vt:lpstr>
      <vt:lpstr>Actie 11: Communicatie</vt:lpstr>
      <vt:lpstr>Actie 12: Opleidingen</vt:lpstr>
      <vt:lpstr>Actie 13: Standaarden &amp; terminologie</vt:lpstr>
      <vt:lpstr>Actie 14: MyCareNet</vt:lpstr>
      <vt:lpstr>Actie 14: MyCareNet</vt:lpstr>
      <vt:lpstr>Actie 15: Administratieve vereenvoudiging</vt:lpstr>
      <vt:lpstr>Actie 15: Administratieve vereenvoudiging</vt:lpstr>
      <vt:lpstr>Actie 16: Traceerbaarheid</vt:lpstr>
      <vt:lpstr>Actie 16: Traceerbaarheid</vt:lpstr>
      <vt:lpstr>Actie 17: eHealthBox</vt:lpstr>
      <vt:lpstr>Actie 17: eHealthBox</vt:lpstr>
      <vt:lpstr>PowerPoint-presentatie</vt:lpstr>
      <vt:lpstr>Actie 18: Registers</vt:lpstr>
      <vt:lpstr>Actie 19: Mobile Health</vt:lpstr>
      <vt:lpstr>Actie 20: Governance</vt:lpstr>
      <vt:lpstr>  Rol en verantwoordelijkheden van het eHealth-platform </vt:lpstr>
      <vt:lpstr>Doelstellingen eHealth-platform</vt:lpstr>
      <vt:lpstr>10 opdrachten</vt:lpstr>
      <vt:lpstr>10 opdrachten</vt:lpstr>
      <vt:lpstr>10 opdrachten</vt:lpstr>
      <vt:lpstr>Basisarchitectuur</vt:lpstr>
      <vt:lpstr>10 basisdiensten</vt:lpstr>
      <vt:lpstr>10 basisdiensten</vt:lpstr>
      <vt:lpstr>PowerPoint-presentatie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10 basisdiensten</vt:lpstr>
      <vt:lpstr>Elektronisch voorschrift in de ziekenhuizen - Timestamping</vt:lpstr>
      <vt:lpstr>eHealth-certificaten</vt:lpstr>
      <vt:lpstr>eHealth-connectoren</vt:lpstr>
      <vt:lpstr>Opleiding van de veiligheidsconsulenten </vt:lpstr>
      <vt:lpstr>PowerPoint-presentatie</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FRRO-XP</cp:lastModifiedBy>
  <cp:revision>246</cp:revision>
  <cp:lastPrinted>2015-01-05T10:57:53Z</cp:lastPrinted>
  <dcterms:created xsi:type="dcterms:W3CDTF">2014-04-14T09:14:56Z</dcterms:created>
  <dcterms:modified xsi:type="dcterms:W3CDTF">2015-11-14T06:53:50Z</dcterms:modified>
</cp:coreProperties>
</file>