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7" r:id="rId1"/>
  </p:sldMasterIdLst>
  <p:notesMasterIdLst>
    <p:notesMasterId r:id="rId47"/>
  </p:notesMasterIdLst>
  <p:handoutMasterIdLst>
    <p:handoutMasterId r:id="rId48"/>
  </p:handoutMasterIdLst>
  <p:sldIdLst>
    <p:sldId id="332" r:id="rId2"/>
    <p:sldId id="586" r:id="rId3"/>
    <p:sldId id="626" r:id="rId4"/>
    <p:sldId id="525" r:id="rId5"/>
    <p:sldId id="541" r:id="rId6"/>
    <p:sldId id="524" r:id="rId7"/>
    <p:sldId id="627" r:id="rId8"/>
    <p:sldId id="590" r:id="rId9"/>
    <p:sldId id="587" r:id="rId10"/>
    <p:sldId id="588" r:id="rId11"/>
    <p:sldId id="589" r:id="rId12"/>
    <p:sldId id="592" r:id="rId13"/>
    <p:sldId id="593" r:id="rId14"/>
    <p:sldId id="628" r:id="rId15"/>
    <p:sldId id="595" r:id="rId16"/>
    <p:sldId id="596" r:id="rId17"/>
    <p:sldId id="609" r:id="rId18"/>
    <p:sldId id="599" r:id="rId19"/>
    <p:sldId id="615" r:id="rId20"/>
    <p:sldId id="624" r:id="rId21"/>
    <p:sldId id="600" r:id="rId22"/>
    <p:sldId id="606" r:id="rId23"/>
    <p:sldId id="607" r:id="rId24"/>
    <p:sldId id="608" r:id="rId25"/>
    <p:sldId id="610" r:id="rId26"/>
    <p:sldId id="611" r:id="rId27"/>
    <p:sldId id="612" r:id="rId28"/>
    <p:sldId id="613" r:id="rId29"/>
    <p:sldId id="630" r:id="rId30"/>
    <p:sldId id="538" r:id="rId31"/>
    <p:sldId id="547" r:id="rId32"/>
    <p:sldId id="545" r:id="rId33"/>
    <p:sldId id="551" r:id="rId34"/>
    <p:sldId id="552" r:id="rId35"/>
    <p:sldId id="553" r:id="rId36"/>
    <p:sldId id="554" r:id="rId37"/>
    <p:sldId id="631" r:id="rId38"/>
    <p:sldId id="625" r:id="rId39"/>
    <p:sldId id="632" r:id="rId40"/>
    <p:sldId id="633" r:id="rId41"/>
    <p:sldId id="634" r:id="rId42"/>
    <p:sldId id="635" r:id="rId43"/>
    <p:sldId id="636" r:id="rId44"/>
    <p:sldId id="637" r:id="rId45"/>
    <p:sldId id="424" r:id="rId46"/>
  </p:sldIdLst>
  <p:sldSz cx="9144000" cy="6858000" type="screen4x3"/>
  <p:notesSz cx="6797675" cy="985678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0246"/>
    <a:srgbClr val="B40040"/>
    <a:srgbClr val="A63044"/>
    <a:srgbClr val="CC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2525" autoAdjust="0"/>
  </p:normalViewPr>
  <p:slideViewPr>
    <p:cSldViewPr snapToGrid="0">
      <p:cViewPr>
        <p:scale>
          <a:sx n="76" d="100"/>
          <a:sy n="76" d="100"/>
        </p:scale>
        <p:origin x="-1116"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3312" y="-102"/>
      </p:cViewPr>
      <p:guideLst>
        <p:guide orient="horz" pos="3104"/>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21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2125"/>
          </a:xfrm>
          <a:prstGeom prst="rect">
            <a:avLst/>
          </a:prstGeom>
        </p:spPr>
        <p:txBody>
          <a:bodyPr vert="horz" lIns="91440" tIns="45720" rIns="91440" bIns="45720" rtlCol="0"/>
          <a:lstStyle>
            <a:lvl1pPr algn="r">
              <a:defRPr sz="1200"/>
            </a:lvl1pPr>
          </a:lstStyle>
          <a:p>
            <a:fld id="{7ADF5C68-4914-431B-AEBE-E42DC3FAF1DF}" type="datetimeFigureOut">
              <a:rPr lang="en-US" smtClean="0"/>
              <a:t>9/1/2015</a:t>
            </a:fld>
            <a:endParaRPr lang="en-US"/>
          </a:p>
        </p:txBody>
      </p:sp>
      <p:sp>
        <p:nvSpPr>
          <p:cNvPr id="4" name="Footer Placeholder 3"/>
          <p:cNvSpPr>
            <a:spLocks noGrp="1"/>
          </p:cNvSpPr>
          <p:nvPr>
            <p:ph type="ftr" sz="quarter" idx="2"/>
          </p:nvPr>
        </p:nvSpPr>
        <p:spPr>
          <a:xfrm>
            <a:off x="0" y="9361488"/>
            <a:ext cx="2946400"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361488"/>
            <a:ext cx="2946400" cy="493712"/>
          </a:xfrm>
          <a:prstGeom prst="rect">
            <a:avLst/>
          </a:prstGeom>
        </p:spPr>
        <p:txBody>
          <a:bodyPr vert="horz" lIns="91440" tIns="45720" rIns="91440" bIns="45720" rtlCol="0" anchor="b"/>
          <a:lstStyle>
            <a:lvl1pPr algn="r">
              <a:defRPr sz="1200"/>
            </a:lvl1pPr>
          </a:lstStyle>
          <a:p>
            <a:fld id="{35C3FB86-E987-4371-BB1B-38A8EBA747B5}" type="slidenum">
              <a:rPr lang="en-US" smtClean="0"/>
              <a:t>‹nr.›</a:t>
            </a:fld>
            <a:endParaRPr lang="en-US"/>
          </a:p>
        </p:txBody>
      </p:sp>
    </p:spTree>
    <p:extLst>
      <p:ext uri="{BB962C8B-B14F-4D97-AF65-F5344CB8AC3E}">
        <p14:creationId xmlns:p14="http://schemas.microsoft.com/office/powerpoint/2010/main" val="650976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2839"/>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2839"/>
          </a:xfrm>
          <a:prstGeom prst="rect">
            <a:avLst/>
          </a:prstGeom>
        </p:spPr>
        <p:txBody>
          <a:bodyPr vert="horz" lIns="91440" tIns="45720" rIns="91440" bIns="45720" rtlCol="0"/>
          <a:lstStyle>
            <a:lvl1pPr algn="r">
              <a:defRPr sz="1200"/>
            </a:lvl1pPr>
          </a:lstStyle>
          <a:p>
            <a:pPr>
              <a:defRPr/>
            </a:pPr>
            <a:fld id="{75BF793E-1753-4E18-9226-A1F1EF1E8A75}" type="datetimeFigureOut">
              <a:rPr lang="en-US"/>
              <a:pPr>
                <a:defRPr/>
              </a:pPr>
              <a:t>9/1/2015</a:t>
            </a:fld>
            <a:endParaRPr lang="en-US"/>
          </a:p>
        </p:txBody>
      </p:sp>
      <p:sp>
        <p:nvSpPr>
          <p:cNvPr id="4" name="Slide Image Placeholder 3"/>
          <p:cNvSpPr>
            <a:spLocks noGrp="1" noRot="1" noChangeAspect="1"/>
          </p:cNvSpPr>
          <p:nvPr>
            <p:ph type="sldImg" idx="2"/>
          </p:nvPr>
        </p:nvSpPr>
        <p:spPr>
          <a:xfrm>
            <a:off x="936625" y="739775"/>
            <a:ext cx="4926013" cy="36957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362238"/>
            <a:ext cx="2945659" cy="492839"/>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362238"/>
            <a:ext cx="2945659" cy="492839"/>
          </a:xfrm>
          <a:prstGeom prst="rect">
            <a:avLst/>
          </a:prstGeom>
        </p:spPr>
        <p:txBody>
          <a:bodyPr vert="horz" lIns="91440" tIns="45720" rIns="91440" bIns="45720" rtlCol="0" anchor="b"/>
          <a:lstStyle>
            <a:lvl1pPr algn="r">
              <a:defRPr sz="1200"/>
            </a:lvl1pPr>
          </a:lstStyle>
          <a:p>
            <a:pPr>
              <a:defRPr/>
            </a:pPr>
            <a:fld id="{1D164FA4-D929-4BC1-AA33-1704434187A6}" type="slidenum">
              <a:rPr lang="en-US"/>
              <a:pPr>
                <a:defRPr/>
              </a:pPr>
              <a:t>‹nr.›</a:t>
            </a:fld>
            <a:endParaRPr lang="en-US"/>
          </a:p>
        </p:txBody>
      </p:sp>
    </p:spTree>
    <p:extLst>
      <p:ext uri="{BB962C8B-B14F-4D97-AF65-F5344CB8AC3E}">
        <p14:creationId xmlns:p14="http://schemas.microsoft.com/office/powerpoint/2010/main" val="1272685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D164FA4-D929-4BC1-AA33-1704434187A6}" type="slidenum">
              <a:rPr lang="en-US" smtClean="0"/>
              <a:pPr>
                <a:defRPr/>
              </a:pPr>
              <a:t>1</a:t>
            </a:fld>
            <a:endParaRPr lang="en-US"/>
          </a:p>
        </p:txBody>
      </p:sp>
    </p:spTree>
    <p:extLst>
      <p:ext uri="{BB962C8B-B14F-4D97-AF65-F5344CB8AC3E}">
        <p14:creationId xmlns:p14="http://schemas.microsoft.com/office/powerpoint/2010/main" val="3220656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BE"/>
          </a:p>
        </p:txBody>
      </p:sp>
      <p:sp>
        <p:nvSpPr>
          <p:cNvPr id="4" name="Tijdelijke aanduiding voor datum 3"/>
          <p:cNvSpPr>
            <a:spLocks noGrp="1"/>
          </p:cNvSpPr>
          <p:nvPr>
            <p:ph type="dt" sz="half" idx="10"/>
          </p:nvPr>
        </p:nvSpPr>
        <p:spPr/>
        <p:txBody>
          <a:bodyPr/>
          <a:lstStyle/>
          <a:p>
            <a:fld id="{C1F83064-BBFC-4A50-88DC-CD7BE8D2B6E5}" type="datetimeFigureOut">
              <a:rPr lang="nl-BE" smtClean="0"/>
              <a:t>1/09/2015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105770865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C1F83064-BBFC-4A50-88DC-CD7BE8D2B6E5}" type="datetimeFigureOut">
              <a:rPr lang="nl-BE" smtClean="0"/>
              <a:t>1/09/2015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1138056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C1F83064-BBFC-4A50-88DC-CD7BE8D2B6E5}" type="datetimeFigureOut">
              <a:rPr lang="nl-BE" smtClean="0"/>
              <a:t>1/09/2015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229777590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51520" y="125760"/>
            <a:ext cx="7855883" cy="959462"/>
          </a:xfrm>
          <a:prstGeom prst="rect">
            <a:avLst/>
          </a:prstGeom>
        </p:spPr>
        <p:txBody>
          <a:bodyPr rtlCol="0">
            <a:normAutofit/>
          </a:bodyPr>
          <a:lstStyle>
            <a:lvl1pPr algn="ctr">
              <a:defRPr baseline="0">
                <a:solidFill>
                  <a:srgbClr val="416ABD"/>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251520" y="1105320"/>
            <a:ext cx="8640960" cy="5424400"/>
          </a:xfrm>
          <a:prstGeom prst="rect">
            <a:avLst/>
          </a:prstGeom>
        </p:spPr>
        <p:txBody>
          <a:bodyPr rtlCol="0">
            <a:normAutofit/>
          </a:bodyPr>
          <a:lstStyle>
            <a:lvl1pPr>
              <a:defRPr sz="2800"/>
            </a:lvl1pPr>
            <a:lvl2pPr>
              <a:defRPr sz="2400"/>
            </a:lvl2pPr>
            <a:lvl3pPr>
              <a:defRPr sz="1800"/>
            </a:lvl3pPr>
            <a:lvl4pPr>
              <a:defRPr sz="1800"/>
            </a:lvl4pPr>
            <a:lvl5pPr>
              <a:defRPr sz="18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5" name="Slide Number Placeholder 3"/>
          <p:cNvSpPr>
            <a:spLocks noGrp="1"/>
          </p:cNvSpPr>
          <p:nvPr>
            <p:ph type="sldNum" sz="quarter" idx="10"/>
          </p:nvPr>
        </p:nvSpPr>
        <p:spPr>
          <a:xfrm>
            <a:off x="8393112" y="6476776"/>
            <a:ext cx="750888" cy="260648"/>
          </a:xfrm>
          <a:prstGeom prst="rect">
            <a:avLst/>
          </a:prstGeom>
        </p:spPr>
        <p:txBody>
          <a:bodyPr/>
          <a:lstStyle>
            <a:lvl1pPr>
              <a:defRPr>
                <a:solidFill>
                  <a:schemeClr val="tx1"/>
                </a:solidFill>
              </a:defRPr>
            </a:lvl1pPr>
          </a:lstStyle>
          <a:p>
            <a:fld id="{5471B662-E07F-4B45-AF7C-5436FF003ECE}" type="slidenum">
              <a:rPr lang="en-GB" smtClean="0"/>
              <a:pPr/>
              <a:t>‹nr.›</a:t>
            </a:fld>
            <a:endParaRPr lang="en-GB" dirty="0"/>
          </a:p>
        </p:txBody>
      </p:sp>
      <p:pic>
        <p:nvPicPr>
          <p:cNvPr id="11" name="Picture 6"/>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8107403" y="30264"/>
            <a:ext cx="1036597" cy="1034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22975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C1F83064-BBFC-4A50-88DC-CD7BE8D2B6E5}" type="datetimeFigureOut">
              <a:rPr lang="nl-BE" smtClean="0"/>
              <a:t>1/09/2015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214850609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C1F83064-BBFC-4A50-88DC-CD7BE8D2B6E5}" type="datetimeFigureOut">
              <a:rPr lang="nl-BE" smtClean="0"/>
              <a:t>1/09/2015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145864331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C1F83064-BBFC-4A50-88DC-CD7BE8D2B6E5}" type="datetimeFigureOut">
              <a:rPr lang="nl-BE" smtClean="0"/>
              <a:t>1/09/2015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219639245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C1F83064-BBFC-4A50-88DC-CD7BE8D2B6E5}" type="datetimeFigureOut">
              <a:rPr lang="nl-BE" smtClean="0"/>
              <a:t>1/09/2015</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336850122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C1F83064-BBFC-4A50-88DC-CD7BE8D2B6E5}" type="datetimeFigureOut">
              <a:rPr lang="nl-BE" smtClean="0"/>
              <a:t>1/09/2015</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389791788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1F83064-BBFC-4A50-88DC-CD7BE8D2B6E5}" type="datetimeFigureOut">
              <a:rPr lang="nl-BE" smtClean="0"/>
              <a:t>1/09/2015</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187660623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1F83064-BBFC-4A50-88DC-CD7BE8D2B6E5}" type="datetimeFigureOut">
              <a:rPr lang="nl-BE" smtClean="0"/>
              <a:t>1/09/2015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174621488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1F83064-BBFC-4A50-88DC-CD7BE8D2B6E5}" type="datetimeFigureOut">
              <a:rPr lang="nl-BE" smtClean="0"/>
              <a:t>1/09/2015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C7E5F82C-D8BE-4CBC-A3A2-8398848BE1DA}" type="slidenum">
              <a:rPr lang="nl-BE" smtClean="0"/>
              <a:t>‹nr.›</a:t>
            </a:fld>
            <a:endParaRPr lang="nl-BE"/>
          </a:p>
        </p:txBody>
      </p:sp>
    </p:spTree>
    <p:extLst>
      <p:ext uri="{BB962C8B-B14F-4D97-AF65-F5344CB8AC3E}">
        <p14:creationId xmlns:p14="http://schemas.microsoft.com/office/powerpoint/2010/main" val="25198673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83064-BBFC-4A50-88DC-CD7BE8D2B6E5}" type="datetimeFigureOut">
              <a:rPr lang="nl-BE" smtClean="0"/>
              <a:t>1/09/2015</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5F82C-D8BE-4CBC-A3A2-8398848BE1DA}" type="slidenum">
              <a:rPr lang="nl-BE" smtClean="0"/>
              <a:t>‹nr.›</a:t>
            </a:fld>
            <a:endParaRPr lang="nl-BE"/>
          </a:p>
        </p:txBody>
      </p:sp>
    </p:spTree>
    <p:extLst>
      <p:ext uri="{BB962C8B-B14F-4D97-AF65-F5344CB8AC3E}">
        <p14:creationId xmlns:p14="http://schemas.microsoft.com/office/powerpoint/2010/main" val="2768049364"/>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hyperlink" Target="http://www.socialsecurity.be/"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http://www.ksz.fgov.be/"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hyperlink" Target="http://www.socialsecurity.be/" TargetMode="Externa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hyperlink" Target="http://www.ksz.fgov.be/"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jpeg"/><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715" y="2157976"/>
            <a:ext cx="8701221" cy="1470025"/>
          </a:xfrm>
        </p:spPr>
        <p:txBody>
          <a:bodyPr>
            <a:normAutofit fontScale="90000"/>
          </a:bodyPr>
          <a:lstStyle/>
          <a:p>
            <a:pPr algn="ctr"/>
            <a:r>
              <a:rPr lang="fr-BE" sz="4800" dirty="0" err="1" smtClean="0"/>
              <a:t>Kruispuntbank</a:t>
            </a:r>
            <a:r>
              <a:rPr lang="fr-BE" sz="4800" dirty="0" smtClean="0"/>
              <a:t> Sociale </a:t>
            </a:r>
            <a:r>
              <a:rPr lang="fr-BE" sz="4800" dirty="0" err="1" smtClean="0"/>
              <a:t>Zekerheid</a:t>
            </a:r>
            <a:r>
              <a:rPr lang="fr-BE" sz="4800" dirty="0"/>
              <a:t/>
            </a:r>
            <a:br>
              <a:rPr lang="fr-BE" sz="4800" dirty="0"/>
            </a:br>
            <a:r>
              <a:rPr lang="fr-BE" sz="4800" dirty="0" smtClean="0"/>
              <a:t>en</a:t>
            </a:r>
            <a:br>
              <a:rPr lang="fr-BE" sz="4800" dirty="0" smtClean="0"/>
            </a:br>
            <a:r>
              <a:rPr lang="fr-BE" sz="4800" dirty="0" err="1" smtClean="0"/>
              <a:t>automatische</a:t>
            </a:r>
            <a:r>
              <a:rPr lang="fr-BE" sz="4800" dirty="0" smtClean="0"/>
              <a:t> </a:t>
            </a:r>
            <a:r>
              <a:rPr lang="fr-BE" sz="4800" dirty="0" err="1" smtClean="0"/>
              <a:t>toekenning</a:t>
            </a:r>
            <a:r>
              <a:rPr lang="fr-BE" sz="4800" dirty="0" smtClean="0"/>
              <a:t> van </a:t>
            </a:r>
            <a:r>
              <a:rPr lang="fr-BE" sz="4800" dirty="0" err="1" smtClean="0"/>
              <a:t>rechten</a:t>
            </a:r>
            <a:endParaRPr lang="en-GB" sz="4800" dirty="0"/>
          </a:p>
        </p:txBody>
      </p:sp>
      <p:sp>
        <p:nvSpPr>
          <p:cNvPr id="5" name="TextBox 12"/>
          <p:cNvSpPr txBox="1">
            <a:spLocks noChangeArrowheads="1"/>
          </p:cNvSpPr>
          <p:nvPr/>
        </p:nvSpPr>
        <p:spPr bwMode="auto">
          <a:xfrm>
            <a:off x="5262656" y="3547514"/>
            <a:ext cx="3887788"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nl-BE" sz="1600" dirty="0">
              <a:solidFill>
                <a:srgbClr val="0D0D0D"/>
              </a:solidFill>
            </a:endParaRPr>
          </a:p>
          <a:p>
            <a:endParaRPr lang="nl-BE" sz="1600" dirty="0">
              <a:solidFill>
                <a:srgbClr val="0D0D0D"/>
              </a:solidFill>
            </a:endParaRPr>
          </a:p>
          <a:p>
            <a:endParaRPr lang="nl-BE" sz="1600" dirty="0">
              <a:solidFill>
                <a:srgbClr val="0D0D0D"/>
              </a:solidFill>
            </a:endParaRPr>
          </a:p>
          <a:p>
            <a:endParaRPr lang="nl-BE" sz="1600" dirty="0">
              <a:solidFill>
                <a:srgbClr val="0D0D0D"/>
              </a:solidFill>
            </a:endParaRPr>
          </a:p>
          <a:p>
            <a:r>
              <a:rPr lang="nl-BE" sz="1600" dirty="0" smtClean="0"/>
              <a:t>frank.robben@mail.fgov.be </a:t>
            </a:r>
            <a:endParaRPr lang="nl-BE" sz="1600" dirty="0"/>
          </a:p>
          <a:p>
            <a:endParaRPr lang="nl-BE" sz="1600" dirty="0" smtClean="0">
              <a:sym typeface="Arial" pitchFamily="34" charset="0"/>
            </a:endParaRPr>
          </a:p>
          <a:p>
            <a:r>
              <a:rPr lang="nl-BE" sz="1600" dirty="0" smtClean="0">
                <a:sym typeface="Arial" pitchFamily="34" charset="0"/>
              </a:rPr>
              <a:t>@FrRobben</a:t>
            </a:r>
            <a:endParaRPr lang="nl-BE" sz="1600" dirty="0">
              <a:sym typeface="Arial" pitchFamily="34" charset="0"/>
            </a:endParaRPr>
          </a:p>
          <a:p>
            <a:r>
              <a:rPr lang="nl-BE" sz="1600" dirty="0" smtClean="0">
                <a:sym typeface="Arial" pitchFamily="34" charset="0"/>
              </a:rPr>
              <a:t>http</a:t>
            </a:r>
            <a:r>
              <a:rPr lang="nl-BE" sz="1600" dirty="0">
                <a:sym typeface="Arial" pitchFamily="34" charset="0"/>
              </a:rPr>
              <a:t>://www.ksz.fgov.be</a:t>
            </a:r>
          </a:p>
          <a:p>
            <a:r>
              <a:rPr lang="nl-BE" sz="1600" dirty="0" smtClean="0">
                <a:sym typeface="Arial" pitchFamily="34" charset="0"/>
              </a:rPr>
              <a:t>https</a:t>
            </a:r>
            <a:r>
              <a:rPr lang="nl-BE" sz="1600" dirty="0">
                <a:sym typeface="Arial" pitchFamily="34" charset="0"/>
              </a:rPr>
              <a:t>://www.ehealth.fgov.be</a:t>
            </a:r>
          </a:p>
          <a:p>
            <a:r>
              <a:rPr lang="nl-BE" sz="1600" dirty="0" smtClean="0">
                <a:sym typeface="Arial" pitchFamily="34" charset="0"/>
              </a:rPr>
              <a:t>http://www.smals.be</a:t>
            </a:r>
          </a:p>
          <a:p>
            <a:r>
              <a:rPr lang="nl-BE" sz="1600" dirty="0" smtClean="0">
                <a:sym typeface="Arial" pitchFamily="34" charset="0"/>
              </a:rPr>
              <a:t>http</a:t>
            </a:r>
            <a:r>
              <a:rPr lang="nl-BE" sz="1600" dirty="0">
                <a:sym typeface="Arial" pitchFamily="34" charset="0"/>
              </a:rPr>
              <a:t>://www.frankrobben.be</a:t>
            </a:r>
            <a:endParaRPr lang="nl-BE" sz="1600" dirty="0"/>
          </a:p>
        </p:txBody>
      </p:sp>
      <p:grpSp>
        <p:nvGrpSpPr>
          <p:cNvPr id="6" name="Group 11"/>
          <p:cNvGrpSpPr>
            <a:grpSpLocks/>
          </p:cNvGrpSpPr>
          <p:nvPr/>
        </p:nvGrpSpPr>
        <p:grpSpPr bwMode="auto">
          <a:xfrm>
            <a:off x="4881656" y="4499656"/>
            <a:ext cx="397733" cy="912879"/>
            <a:chOff x="4406900" y="3629091"/>
            <a:chExt cx="397733" cy="913287"/>
          </a:xfrm>
        </p:grpSpPr>
        <p:pic>
          <p:nvPicPr>
            <p:cNvPr id="7"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26" name="Picture 2" descr="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833" y="156664"/>
            <a:ext cx="2663825"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4726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Kruispuntbank Sociale Zekerheid</a:t>
            </a:r>
            <a:endParaRPr lang="fr-BE" dirty="0"/>
          </a:p>
        </p:txBody>
      </p:sp>
      <p:sp>
        <p:nvSpPr>
          <p:cNvPr id="3" name="Content Placeholder 2"/>
          <p:cNvSpPr>
            <a:spLocks noGrp="1"/>
          </p:cNvSpPr>
          <p:nvPr>
            <p:ph idx="1"/>
          </p:nvPr>
        </p:nvSpPr>
        <p:spPr/>
        <p:txBody>
          <a:bodyPr>
            <a:normAutofit fontScale="85000" lnSpcReduction="10000"/>
          </a:bodyPr>
          <a:lstStyle/>
          <a:p>
            <a:r>
              <a:rPr lang="en-US" altLang="en-US" smtClean="0">
                <a:sym typeface="Arial" charset="0"/>
              </a:rPr>
              <a:t>Beheerd door de vertegenwoordigers van de verschillende actoren in de sociale sector om</a:t>
            </a:r>
          </a:p>
          <a:p>
            <a:pPr lvl="1"/>
            <a:r>
              <a:rPr lang="en-US" altLang="en-US" smtClean="0">
                <a:sym typeface="Arial" charset="0"/>
              </a:rPr>
              <a:t>hun vertrouwen te genieten</a:t>
            </a:r>
          </a:p>
          <a:p>
            <a:pPr lvl="1"/>
            <a:r>
              <a:rPr lang="en-US" altLang="en-US" smtClean="0">
                <a:sym typeface="Arial" charset="0"/>
              </a:rPr>
              <a:t>een klantgerichte werking te waarborgen</a:t>
            </a:r>
          </a:p>
          <a:p>
            <a:r>
              <a:rPr lang="en-US" altLang="en-US" smtClean="0">
                <a:sym typeface="Arial" charset="0"/>
              </a:rPr>
              <a:t>Missie</a:t>
            </a:r>
          </a:p>
          <a:p>
            <a:pPr lvl="1"/>
            <a:r>
              <a:rPr lang="en-US" altLang="en-US" smtClean="0">
                <a:sym typeface="Arial" charset="0"/>
              </a:rPr>
              <a:t>vastleggen van de visie inzake geïntegreerde elektronische dienstverlening in de betrokken sector</a:t>
            </a:r>
          </a:p>
          <a:p>
            <a:pPr lvl="1"/>
            <a:r>
              <a:rPr lang="en-US" altLang="en-US" smtClean="0">
                <a:sym typeface="Arial" charset="0"/>
              </a:rPr>
              <a:t>vastleggen en promoten van de visie en de gemeenschappelijke basisprincipes inzake informatiebeheer en –veiligheid in de sociale sector</a:t>
            </a:r>
          </a:p>
          <a:p>
            <a:pPr lvl="1"/>
            <a:r>
              <a:rPr lang="en-US" altLang="en-US" smtClean="0">
                <a:sym typeface="Arial" charset="0"/>
              </a:rPr>
              <a:t>coördineren van de procesoptimalisatie</a:t>
            </a:r>
          </a:p>
          <a:p>
            <a:pPr lvl="1"/>
            <a:r>
              <a:rPr lang="en-US" altLang="en-US" smtClean="0">
                <a:sym typeface="Arial" charset="0"/>
              </a:rPr>
              <a:t>programma- en projectbeheer</a:t>
            </a:r>
          </a:p>
          <a:p>
            <a:pPr lvl="1"/>
            <a:r>
              <a:rPr lang="en-US" altLang="en-US" smtClean="0">
                <a:sym typeface="Arial" charset="0"/>
              </a:rPr>
              <a:t>vastleggen, implementeren en beheren van het samenwerkingsplatform</a:t>
            </a:r>
          </a:p>
          <a:p>
            <a:pPr lvl="2"/>
            <a:r>
              <a:rPr lang="en-US" altLang="en-US" smtClean="0">
                <a:sym typeface="Arial" charset="0"/>
              </a:rPr>
              <a:t>technisch: architectuur en standaarden voor veilige uitwisseling van informatie</a:t>
            </a:r>
          </a:p>
          <a:p>
            <a:pPr lvl="2"/>
            <a:r>
              <a:rPr lang="en-US" altLang="en-US" smtClean="0">
                <a:sym typeface="Arial" charset="0"/>
              </a:rPr>
              <a:t>semantisch: begripsharmonisatie en coördinatie van de aanpassingen van de regelgeving</a:t>
            </a:r>
          </a:p>
          <a:p>
            <a:pPr lvl="2"/>
            <a:r>
              <a:rPr lang="en-US" altLang="en-US" smtClean="0">
                <a:sym typeface="Arial" charset="0"/>
              </a:rPr>
              <a:t>business logica en orchestratie</a:t>
            </a:r>
          </a:p>
          <a:p>
            <a:pPr lvl="2"/>
            <a:r>
              <a:rPr lang="en-US" altLang="en-US" smtClean="0">
                <a:sym typeface="Arial" charset="0"/>
              </a:rPr>
              <a:t>bevorderen van dienstengeoriënteerde toepassingen</a:t>
            </a:r>
          </a:p>
          <a:p>
            <a:endParaRPr lang="fr-BE"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10</a:t>
            </a:fld>
            <a:endParaRPr lang="en-GB" dirty="0"/>
          </a:p>
        </p:txBody>
      </p:sp>
    </p:spTree>
    <p:extLst>
      <p:ext uri="{BB962C8B-B14F-4D97-AF65-F5344CB8AC3E}">
        <p14:creationId xmlns:p14="http://schemas.microsoft.com/office/powerpoint/2010/main" val="2277768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Kruispuntbank Sociale Zekerheid</a:t>
            </a:r>
            <a:endParaRPr lang="fr-BE" dirty="0"/>
          </a:p>
        </p:txBody>
      </p:sp>
      <p:sp>
        <p:nvSpPr>
          <p:cNvPr id="3" name="Content Placeholder 2"/>
          <p:cNvSpPr>
            <a:spLocks noGrp="1"/>
          </p:cNvSpPr>
          <p:nvPr>
            <p:ph idx="1"/>
          </p:nvPr>
        </p:nvSpPr>
        <p:spPr/>
        <p:txBody>
          <a:bodyPr>
            <a:normAutofit fontScale="92500" lnSpcReduction="20000"/>
          </a:bodyPr>
          <a:lstStyle/>
          <a:p>
            <a:r>
              <a:rPr lang="nl-BE" altLang="en-US" dirty="0" smtClean="0">
                <a:sym typeface="Arial" charset="0"/>
              </a:rPr>
              <a:t>Missie</a:t>
            </a:r>
          </a:p>
          <a:p>
            <a:pPr lvl="1"/>
            <a:r>
              <a:rPr lang="nl-BE" altLang="en-US" dirty="0" smtClean="0">
                <a:sym typeface="Arial" charset="0"/>
              </a:rPr>
              <a:t>veranderingsbeheer, vorming en coaching</a:t>
            </a:r>
          </a:p>
          <a:p>
            <a:pPr lvl="1"/>
            <a:r>
              <a:rPr lang="nl-BE" altLang="en-US" dirty="0" smtClean="0">
                <a:sym typeface="Arial" charset="0"/>
              </a:rPr>
              <a:t>optreden als </a:t>
            </a:r>
            <a:r>
              <a:rPr lang="nl-BE" altLang="en-US" dirty="0" err="1" smtClean="0">
                <a:sym typeface="Arial" charset="0"/>
              </a:rPr>
              <a:t>trusted</a:t>
            </a:r>
            <a:r>
              <a:rPr lang="nl-BE" altLang="en-US" dirty="0" smtClean="0">
                <a:sym typeface="Arial" charset="0"/>
              </a:rPr>
              <a:t> </a:t>
            </a:r>
            <a:r>
              <a:rPr lang="nl-BE" altLang="en-US" dirty="0" err="1" smtClean="0">
                <a:sym typeface="Arial" charset="0"/>
              </a:rPr>
              <a:t>third</a:t>
            </a:r>
            <a:r>
              <a:rPr lang="nl-BE" altLang="en-US" dirty="0" smtClean="0">
                <a:sym typeface="Arial" charset="0"/>
              </a:rPr>
              <a:t> party voor de codering en </a:t>
            </a:r>
            <a:r>
              <a:rPr lang="nl-BE" altLang="en-US" dirty="0" err="1" smtClean="0">
                <a:sym typeface="Arial" charset="0"/>
              </a:rPr>
              <a:t>anonimisering</a:t>
            </a:r>
            <a:r>
              <a:rPr lang="nl-BE" altLang="en-US" dirty="0" smtClean="0">
                <a:sym typeface="Arial" charset="0"/>
              </a:rPr>
              <a:t> van gegevens</a:t>
            </a:r>
          </a:p>
          <a:p>
            <a:pPr lvl="1"/>
            <a:r>
              <a:rPr lang="nl-BE" altLang="en-US" dirty="0" smtClean="0">
                <a:sym typeface="Arial" charset="0"/>
              </a:rPr>
              <a:t>beheer van een verwijzingsrepertorium als basis voor de organisatie van de elektronische gegevensuitwisseling tussen de actoren in de sociale sector</a:t>
            </a:r>
          </a:p>
          <a:p>
            <a:pPr lvl="2"/>
            <a:r>
              <a:rPr lang="nl-BE" altLang="en-US" dirty="0" smtClean="0">
                <a:sym typeface="Arial" charset="0"/>
              </a:rPr>
              <a:t>inhoud</a:t>
            </a:r>
          </a:p>
          <a:p>
            <a:pPr lvl="3"/>
            <a:r>
              <a:rPr lang="nl-BE" altLang="en-US" dirty="0" smtClean="0">
                <a:sym typeface="Arial" charset="0"/>
              </a:rPr>
              <a:t>over welke personen is welke soort informatie waar beschikbaar m.b.t. welke periodes</a:t>
            </a:r>
          </a:p>
          <a:p>
            <a:pPr lvl="3"/>
            <a:r>
              <a:rPr lang="nl-BE" altLang="en-US" dirty="0" smtClean="0">
                <a:sym typeface="Arial" charset="0"/>
              </a:rPr>
              <a:t>welke actoren zijn gerechtigd om welke informatie over welke personen in welke omstandigheden te verkrijgen</a:t>
            </a:r>
          </a:p>
          <a:p>
            <a:pPr lvl="3"/>
            <a:r>
              <a:rPr lang="nl-BE" altLang="en-US" dirty="0" smtClean="0">
                <a:sym typeface="Arial" charset="0"/>
              </a:rPr>
              <a:t>welke actoren wensen welke informatie over welke personen in welke omstandigheden automatisch te verkrijgen</a:t>
            </a:r>
          </a:p>
          <a:p>
            <a:pPr lvl="2"/>
            <a:r>
              <a:rPr lang="nl-BE" altLang="en-US" dirty="0" smtClean="0">
                <a:sym typeface="Arial" charset="0"/>
              </a:rPr>
              <a:t>functies</a:t>
            </a:r>
          </a:p>
          <a:p>
            <a:pPr lvl="3"/>
            <a:r>
              <a:rPr lang="nl-BE" altLang="en-US" dirty="0" smtClean="0">
                <a:sym typeface="Arial" charset="0"/>
              </a:rPr>
              <a:t>preventieve toegangscontrole</a:t>
            </a:r>
          </a:p>
          <a:p>
            <a:pPr lvl="3"/>
            <a:r>
              <a:rPr lang="nl-BE" altLang="en-US" dirty="0" smtClean="0">
                <a:sym typeface="Arial" charset="0"/>
              </a:rPr>
              <a:t>routering van informatie</a:t>
            </a:r>
          </a:p>
          <a:p>
            <a:pPr lvl="3"/>
            <a:r>
              <a:rPr lang="nl-BE" altLang="en-US" dirty="0" smtClean="0">
                <a:sym typeface="Arial" charset="0"/>
              </a:rPr>
              <a:t>automatische mededeling van gewijzigde gegevens</a:t>
            </a:r>
          </a:p>
        </p:txBody>
      </p:sp>
      <p:sp>
        <p:nvSpPr>
          <p:cNvPr id="4" name="Slide Number Placeholder 3"/>
          <p:cNvSpPr>
            <a:spLocks noGrp="1"/>
          </p:cNvSpPr>
          <p:nvPr>
            <p:ph type="sldNum" sz="quarter" idx="10"/>
          </p:nvPr>
        </p:nvSpPr>
        <p:spPr/>
        <p:txBody>
          <a:bodyPr/>
          <a:lstStyle/>
          <a:p>
            <a:fld id="{5471B662-E07F-4B45-AF7C-5436FF003ECE}" type="slidenum">
              <a:rPr lang="en-GB" smtClean="0"/>
              <a:pPr/>
              <a:t>11</a:t>
            </a:fld>
            <a:endParaRPr lang="en-GB" dirty="0"/>
          </a:p>
        </p:txBody>
      </p:sp>
    </p:spTree>
    <p:extLst>
      <p:ext uri="{BB962C8B-B14F-4D97-AF65-F5344CB8AC3E}">
        <p14:creationId xmlns:p14="http://schemas.microsoft.com/office/powerpoint/2010/main" val="3438880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mtClean="0">
                <a:sym typeface="Arial" charset="0"/>
              </a:rPr>
              <a:t>Functioneel: sternetwerk</a:t>
            </a:r>
            <a:endParaRPr lang="en-US" altLang="en-US" dirty="0" smtClean="0"/>
          </a:p>
        </p:txBody>
      </p:sp>
      <p:sp>
        <p:nvSpPr>
          <p:cNvPr id="4" name="Slide Number Placeholder 3"/>
          <p:cNvSpPr>
            <a:spLocks noGrp="1"/>
          </p:cNvSpPr>
          <p:nvPr>
            <p:ph type="sldNum" sz="quarter" idx="10"/>
          </p:nvPr>
        </p:nvSpPr>
        <p:spPr/>
        <p:txBody>
          <a:bodyPr/>
          <a:lstStyle/>
          <a:p>
            <a:fld id="{45BE6E86-4A7A-4670-A328-6CD935155608}" type="slidenum">
              <a:rPr lang="en-GB" smtClean="0"/>
              <a:pPr/>
              <a:t>12</a:t>
            </a:fld>
            <a:endParaRPr lang="en-GB" dirty="0"/>
          </a:p>
        </p:txBody>
      </p:sp>
      <p:grpSp>
        <p:nvGrpSpPr>
          <p:cNvPr id="43012" name="Group 30720"/>
          <p:cNvGrpSpPr>
            <a:grpSpLocks/>
          </p:cNvGrpSpPr>
          <p:nvPr/>
        </p:nvGrpSpPr>
        <p:grpSpPr bwMode="auto">
          <a:xfrm>
            <a:off x="620713" y="1412875"/>
            <a:ext cx="7264400" cy="5111750"/>
            <a:chOff x="387375" y="1114698"/>
            <a:chExt cx="7263209" cy="5111774"/>
          </a:xfrm>
        </p:grpSpPr>
        <p:sp>
          <p:nvSpPr>
            <p:cNvPr id="5" name="Freeform 4"/>
            <p:cNvSpPr>
              <a:spLocks noChangeAspect="1"/>
            </p:cNvSpPr>
            <p:nvPr/>
          </p:nvSpPr>
          <p:spPr bwMode="auto">
            <a:xfrm>
              <a:off x="3617407" y="2637118"/>
              <a:ext cx="1603112" cy="1598620"/>
            </a:xfrm>
            <a:custGeom>
              <a:avLst/>
              <a:gdLst>
                <a:gd name="connsiteX0" fmla="*/ 0 w 2861953"/>
                <a:gd name="connsiteY0" fmla="*/ 1426830 h 2853660"/>
                <a:gd name="connsiteX1" fmla="*/ 1430977 w 2861953"/>
                <a:gd name="connsiteY1" fmla="*/ 0 h 2853660"/>
                <a:gd name="connsiteX2" fmla="*/ 2861954 w 2861953"/>
                <a:gd name="connsiteY2" fmla="*/ 1426830 h 2853660"/>
                <a:gd name="connsiteX3" fmla="*/ 1430977 w 2861953"/>
                <a:gd name="connsiteY3" fmla="*/ 2853660 h 2853660"/>
                <a:gd name="connsiteX4" fmla="*/ 0 w 2861953"/>
                <a:gd name="connsiteY4" fmla="*/ 1426830 h 2853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1953" h="2853660">
                  <a:moveTo>
                    <a:pt x="0" y="1426830"/>
                  </a:moveTo>
                  <a:cubicBezTo>
                    <a:pt x="0" y="638814"/>
                    <a:pt x="640670" y="0"/>
                    <a:pt x="1430977" y="0"/>
                  </a:cubicBezTo>
                  <a:cubicBezTo>
                    <a:pt x="2221284" y="0"/>
                    <a:pt x="2861954" y="638814"/>
                    <a:pt x="2861954" y="1426830"/>
                  </a:cubicBezTo>
                  <a:cubicBezTo>
                    <a:pt x="2861954" y="2214846"/>
                    <a:pt x="2221284" y="2853660"/>
                    <a:pt x="1430977" y="2853660"/>
                  </a:cubicBezTo>
                  <a:cubicBezTo>
                    <a:pt x="640670" y="2853660"/>
                    <a:pt x="0" y="2214846"/>
                    <a:pt x="0" y="1426830"/>
                  </a:cubicBezTo>
                  <a:close/>
                </a:path>
              </a:pathLst>
            </a:custGeom>
            <a:noFill/>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501673" tIns="500459" rIns="501673" bIns="500459" spcCol="1270" anchor="ctr"/>
            <a:lstStyle/>
            <a:p>
              <a:pPr algn="ctr" defTabSz="2889250">
                <a:lnSpc>
                  <a:spcPct val="90000"/>
                </a:lnSpc>
                <a:spcAft>
                  <a:spcPct val="35000"/>
                </a:spcAft>
                <a:defRPr/>
              </a:pPr>
              <a:endParaRPr lang="en-US" sz="2000" dirty="0">
                <a:solidFill>
                  <a:schemeClr val="bg1"/>
                </a:solidFill>
                <a:latin typeface="Calibri Light" panose="020F0302020204030204" pitchFamily="34" charset="0"/>
              </a:endParaRPr>
            </a:p>
          </p:txBody>
        </p:sp>
        <p:sp>
          <p:nvSpPr>
            <p:cNvPr id="6" name="Freeform 5"/>
            <p:cNvSpPr>
              <a:spLocks noChangeAspect="1"/>
            </p:cNvSpPr>
            <p:nvPr/>
          </p:nvSpPr>
          <p:spPr bwMode="auto">
            <a:xfrm>
              <a:off x="4011043" y="1378224"/>
              <a:ext cx="831714" cy="827092"/>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smtClean="0"/>
                <a:t>RSVZ &amp; SVFZ</a:t>
              </a:r>
              <a:endParaRPr lang="en-US" sz="1400" dirty="0"/>
            </a:p>
          </p:txBody>
        </p:sp>
        <p:sp>
          <p:nvSpPr>
            <p:cNvPr id="7" name="Freeform 6"/>
            <p:cNvSpPr>
              <a:spLocks noChangeAspect="1"/>
            </p:cNvSpPr>
            <p:nvPr/>
          </p:nvSpPr>
          <p:spPr bwMode="auto">
            <a:xfrm>
              <a:off x="4704667" y="1441725"/>
              <a:ext cx="833300" cy="825504"/>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a:t>HVZ</a:t>
              </a:r>
              <a:endParaRPr lang="en-US" sz="1400" dirty="0"/>
            </a:p>
          </p:txBody>
        </p:sp>
        <p:sp>
          <p:nvSpPr>
            <p:cNvPr id="8" name="Freeform 7"/>
            <p:cNvSpPr>
              <a:spLocks noChangeAspect="1"/>
            </p:cNvSpPr>
            <p:nvPr/>
          </p:nvSpPr>
          <p:spPr bwMode="auto">
            <a:xfrm>
              <a:off x="5252264" y="1792564"/>
              <a:ext cx="831714" cy="825504"/>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smtClean="0"/>
                <a:t>FAMI-FED &amp; KBK</a:t>
              </a:r>
              <a:endParaRPr lang="en-US" sz="1000" dirty="0"/>
            </a:p>
          </p:txBody>
        </p:sp>
        <p:sp>
          <p:nvSpPr>
            <p:cNvPr id="9" name="Freeform 8"/>
            <p:cNvSpPr>
              <a:spLocks noChangeAspect="1"/>
            </p:cNvSpPr>
            <p:nvPr/>
          </p:nvSpPr>
          <p:spPr bwMode="auto">
            <a:xfrm>
              <a:off x="5652249" y="2314854"/>
              <a:ext cx="833301" cy="825504"/>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300" dirty="0"/>
                <a:t>POD </a:t>
              </a:r>
              <a:r>
                <a:rPr lang="fr-BE" sz="1300" dirty="0" smtClean="0"/>
                <a:t>MI &amp; OCMW</a:t>
              </a:r>
              <a:endParaRPr lang="en-US" sz="1300" dirty="0"/>
            </a:p>
          </p:txBody>
        </p:sp>
        <p:grpSp>
          <p:nvGrpSpPr>
            <p:cNvPr id="43018" name="Group 2"/>
            <p:cNvGrpSpPr>
              <a:grpSpLocks/>
            </p:cNvGrpSpPr>
            <p:nvPr/>
          </p:nvGrpSpPr>
          <p:grpSpPr bwMode="auto">
            <a:xfrm>
              <a:off x="2226985" y="2322792"/>
              <a:ext cx="4418875" cy="3219465"/>
              <a:chOff x="2301773" y="2382291"/>
              <a:chExt cx="3966559" cy="2924916"/>
            </a:xfrm>
          </p:grpSpPr>
          <p:sp>
            <p:nvSpPr>
              <p:cNvPr id="10" name="Freeform 9"/>
              <p:cNvSpPr>
                <a:spLocks noChangeAspect="1"/>
              </p:cNvSpPr>
              <p:nvPr/>
            </p:nvSpPr>
            <p:spPr bwMode="auto">
              <a:xfrm>
                <a:off x="5518903" y="2950544"/>
                <a:ext cx="749429" cy="744209"/>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a:t>PDOS</a:t>
                </a:r>
                <a:endParaRPr lang="en-US" sz="1400" dirty="0"/>
              </a:p>
            </p:txBody>
          </p:sp>
          <p:sp>
            <p:nvSpPr>
              <p:cNvPr id="11" name="Freeform 10"/>
              <p:cNvSpPr>
                <a:spLocks noChangeAspect="1"/>
              </p:cNvSpPr>
              <p:nvPr/>
            </p:nvSpPr>
            <p:spPr bwMode="auto">
              <a:xfrm>
                <a:off x="5488983" y="3514470"/>
                <a:ext cx="749429" cy="742768"/>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smtClean="0"/>
                  <a:t>FAO &amp; </a:t>
                </a:r>
                <a:r>
                  <a:rPr lang="fr-BE" sz="1000" dirty="0" err="1" smtClean="0"/>
                  <a:t>verzeke-raars</a:t>
                </a:r>
                <a:endParaRPr lang="en-US" sz="1000" dirty="0"/>
              </a:p>
            </p:txBody>
          </p:sp>
          <p:sp>
            <p:nvSpPr>
              <p:cNvPr id="12" name="Freeform 11"/>
              <p:cNvSpPr>
                <a:spLocks noChangeAspect="1"/>
              </p:cNvSpPr>
              <p:nvPr/>
            </p:nvSpPr>
            <p:spPr bwMode="auto">
              <a:xfrm>
                <a:off x="5145613" y="3951477"/>
                <a:ext cx="750854" cy="744209"/>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a:t>FBZ</a:t>
                </a:r>
                <a:endParaRPr lang="en-US" sz="1400" dirty="0"/>
              </a:p>
            </p:txBody>
          </p:sp>
          <p:sp>
            <p:nvSpPr>
              <p:cNvPr id="13" name="Freeform 12"/>
              <p:cNvSpPr>
                <a:spLocks noChangeAspect="1"/>
              </p:cNvSpPr>
              <p:nvPr/>
            </p:nvSpPr>
            <p:spPr bwMode="auto">
              <a:xfrm>
                <a:off x="4740979" y="4317812"/>
                <a:ext cx="748005" cy="742767"/>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smtClean="0"/>
                  <a:t>RJV &amp; BVK</a:t>
                </a:r>
                <a:endParaRPr lang="en-US" sz="1400" dirty="0"/>
              </a:p>
            </p:txBody>
          </p:sp>
          <p:sp>
            <p:nvSpPr>
              <p:cNvPr id="14" name="Freeform 13"/>
              <p:cNvSpPr>
                <a:spLocks noChangeAspect="1"/>
              </p:cNvSpPr>
              <p:nvPr/>
            </p:nvSpPr>
            <p:spPr bwMode="auto">
              <a:xfrm>
                <a:off x="4196717" y="4564439"/>
                <a:ext cx="750854" cy="742768"/>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a:t>FOD SZ</a:t>
                </a:r>
                <a:endParaRPr lang="en-US" sz="1400" dirty="0"/>
              </a:p>
            </p:txBody>
          </p:sp>
          <p:sp>
            <p:nvSpPr>
              <p:cNvPr id="16" name="Freeform 15"/>
              <p:cNvSpPr>
                <a:spLocks noChangeAspect="1"/>
              </p:cNvSpPr>
              <p:nvPr/>
            </p:nvSpPr>
            <p:spPr bwMode="auto">
              <a:xfrm>
                <a:off x="3615411" y="4564439"/>
                <a:ext cx="749429" cy="742768"/>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a:t>RVP</a:t>
                </a:r>
                <a:endParaRPr lang="en-US" sz="1400" dirty="0"/>
              </a:p>
            </p:txBody>
          </p:sp>
          <p:sp>
            <p:nvSpPr>
              <p:cNvPr id="17" name="Freeform 16"/>
              <p:cNvSpPr>
                <a:spLocks noChangeAspect="1"/>
              </p:cNvSpPr>
              <p:nvPr/>
            </p:nvSpPr>
            <p:spPr bwMode="auto">
              <a:xfrm>
                <a:off x="3075423" y="4368291"/>
                <a:ext cx="749429" cy="742768"/>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a:t>RIZIV</a:t>
                </a:r>
                <a:endParaRPr lang="en-US" sz="1400" dirty="0"/>
              </a:p>
            </p:txBody>
          </p:sp>
          <p:sp>
            <p:nvSpPr>
              <p:cNvPr id="18" name="Freeform 17"/>
              <p:cNvSpPr>
                <a:spLocks noChangeAspect="1"/>
              </p:cNvSpPr>
              <p:nvPr/>
            </p:nvSpPr>
            <p:spPr bwMode="auto">
              <a:xfrm>
                <a:off x="2622347" y="4016378"/>
                <a:ext cx="749429" cy="744209"/>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smtClean="0"/>
                  <a:t>NIC &amp; ZF</a:t>
                </a:r>
                <a:endParaRPr lang="en-US" sz="1400" dirty="0"/>
              </a:p>
            </p:txBody>
          </p:sp>
          <p:sp>
            <p:nvSpPr>
              <p:cNvPr id="19" name="Freeform 18"/>
              <p:cNvSpPr>
                <a:spLocks noChangeAspect="1"/>
              </p:cNvSpPr>
              <p:nvPr/>
            </p:nvSpPr>
            <p:spPr bwMode="auto">
              <a:xfrm>
                <a:off x="2364463" y="3517354"/>
                <a:ext cx="749429" cy="742768"/>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smtClean="0"/>
                  <a:t>RVA &amp; VI</a:t>
                </a:r>
                <a:endParaRPr lang="en-US" sz="1400" dirty="0"/>
              </a:p>
            </p:txBody>
          </p:sp>
          <p:sp>
            <p:nvSpPr>
              <p:cNvPr id="20" name="Freeform 19"/>
              <p:cNvSpPr>
                <a:spLocks noChangeAspect="1"/>
              </p:cNvSpPr>
              <p:nvPr/>
            </p:nvSpPr>
            <p:spPr bwMode="auto">
              <a:xfrm>
                <a:off x="2301773" y="2930352"/>
                <a:ext cx="749429" cy="744209"/>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a:t>FOD WASO</a:t>
                </a:r>
                <a:endParaRPr lang="en-US" sz="1400" dirty="0"/>
              </a:p>
            </p:txBody>
          </p:sp>
          <p:sp>
            <p:nvSpPr>
              <p:cNvPr id="21" name="Freeform 20"/>
              <p:cNvSpPr>
                <a:spLocks noChangeAspect="1"/>
              </p:cNvSpPr>
              <p:nvPr/>
            </p:nvSpPr>
            <p:spPr bwMode="auto">
              <a:xfrm>
                <a:off x="2402932" y="2382291"/>
                <a:ext cx="749429" cy="742767"/>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smtClean="0"/>
                  <a:t>VSI &amp; </a:t>
                </a:r>
                <a:r>
                  <a:rPr lang="fr-BE" sz="1400" dirty="0" err="1" smtClean="0"/>
                  <a:t>FoBZ</a:t>
                </a:r>
                <a:endParaRPr lang="en-US" sz="1400" dirty="0"/>
              </a:p>
            </p:txBody>
          </p:sp>
        </p:grpSp>
        <p:sp>
          <p:nvSpPr>
            <p:cNvPr id="22" name="Freeform 21"/>
            <p:cNvSpPr>
              <a:spLocks noChangeAspect="1"/>
            </p:cNvSpPr>
            <p:nvPr/>
          </p:nvSpPr>
          <p:spPr bwMode="auto">
            <a:xfrm>
              <a:off x="2738077" y="1811614"/>
              <a:ext cx="833301" cy="825504"/>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a:t>RSZ</a:t>
              </a:r>
              <a:endParaRPr lang="en-US" sz="1400" dirty="0"/>
            </a:p>
          </p:txBody>
        </p:sp>
        <p:sp>
          <p:nvSpPr>
            <p:cNvPr id="23" name="Freeform 22"/>
            <p:cNvSpPr>
              <a:spLocks noChangeAspect="1"/>
            </p:cNvSpPr>
            <p:nvPr/>
          </p:nvSpPr>
          <p:spPr bwMode="auto">
            <a:xfrm>
              <a:off x="3306308" y="1449663"/>
              <a:ext cx="833301" cy="827091"/>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a:solidFill>
              <a:srgbClr val="008CB2">
                <a:alpha val="55000"/>
              </a:srgbClr>
            </a:solidFill>
            <a:ln>
              <a:noFill/>
            </a:ln>
          </p:spPr>
          <p:style>
            <a:lnRef idx="2">
              <a:schemeClr val="lt1">
                <a:hueOff val="0"/>
                <a:satOff val="0"/>
                <a:lumOff val="0"/>
                <a:alphaOff val="0"/>
              </a:schemeClr>
            </a:lnRef>
            <a:fillRef idx="1">
              <a:scrgbClr r="0" g="0" b="0"/>
            </a:fillRef>
            <a:effectRef idx="0">
              <a:schemeClr val="accent1">
                <a:alpha val="50000"/>
                <a:hueOff val="0"/>
                <a:satOff val="0"/>
                <a:lumOff val="0"/>
                <a:alphaOff val="0"/>
              </a:schemeClr>
            </a:effectRef>
            <a:fontRef idx="minor">
              <a:schemeClr val="tx1"/>
            </a:fontRef>
          </p:style>
          <p:txBody>
            <a:bodyPr lIns="170177" tIns="168972" rIns="170177" bIns="168972" spcCol="1270" anchor="ctr"/>
            <a:lstStyle/>
            <a:p>
              <a:pPr algn="ctr" defTabSz="622300">
                <a:lnSpc>
                  <a:spcPct val="90000"/>
                </a:lnSpc>
                <a:spcAft>
                  <a:spcPct val="35000"/>
                </a:spcAft>
                <a:defRPr/>
              </a:pPr>
              <a:r>
                <a:rPr lang="fr-BE" sz="1400" dirty="0"/>
                <a:t>DIBISS</a:t>
              </a:r>
              <a:endParaRPr lang="en-US" sz="1400" dirty="0"/>
            </a:p>
          </p:txBody>
        </p:sp>
        <p:pic>
          <p:nvPicPr>
            <p:cNvPr id="24" name="Picture 3" descr="C:\Documents and Settings\a21\Local Settings\Temporary Internet Files\Content.IE5\TKSAXZ7R\MC90043877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4869160"/>
              <a:ext cx="1630362" cy="13573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375" y="4941168"/>
              <a:ext cx="2384425" cy="115093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1114698"/>
              <a:ext cx="1422400" cy="9461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3024" name="Group 30719"/>
            <p:cNvGrpSpPr>
              <a:grpSpLocks/>
            </p:cNvGrpSpPr>
            <p:nvPr/>
          </p:nvGrpSpPr>
          <p:grpSpPr bwMode="auto">
            <a:xfrm>
              <a:off x="839738" y="1379812"/>
              <a:ext cx="1499942" cy="2889120"/>
              <a:chOff x="134159" y="1079090"/>
              <a:chExt cx="1499942" cy="2889120"/>
            </a:xfrm>
          </p:grpSpPr>
          <p:sp>
            <p:nvSpPr>
              <p:cNvPr id="26" name="Freeform 25"/>
              <p:cNvSpPr>
                <a:spLocks noChangeAspect="1"/>
              </p:cNvSpPr>
              <p:nvPr/>
            </p:nvSpPr>
            <p:spPr bwMode="auto">
              <a:xfrm>
                <a:off x="399229" y="3117306"/>
                <a:ext cx="871394" cy="850904"/>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p:spPr>
            <p:style>
              <a:lnRef idx="2">
                <a:schemeClr val="accent5"/>
              </a:lnRef>
              <a:fillRef idx="1">
                <a:schemeClr val="lt1"/>
              </a:fillRef>
              <a:effectRef idx="0">
                <a:schemeClr val="accent5"/>
              </a:effectRef>
              <a:fontRef idx="minor">
                <a:schemeClr val="dk1"/>
              </a:fontRef>
            </p:style>
            <p:txBody>
              <a:bodyPr lIns="170177" tIns="168972" rIns="170177" bIns="168972" spcCol="1270" anchor="ctr"/>
              <a:lstStyle/>
              <a:p>
                <a:pPr algn="ctr" defTabSz="622300">
                  <a:lnSpc>
                    <a:spcPct val="90000"/>
                  </a:lnSpc>
                  <a:spcAft>
                    <a:spcPct val="35000"/>
                  </a:spcAft>
                  <a:defRPr/>
                </a:pPr>
                <a:r>
                  <a:rPr lang="fr-BE" sz="1300" dirty="0" smtClean="0">
                    <a:latin typeface="Calibri Light" panose="020F0302020204030204" pitchFamily="34" charset="0"/>
                  </a:rPr>
                  <a:t>…</a:t>
                </a:r>
                <a:endParaRPr lang="en-US" sz="1300" dirty="0">
                  <a:latin typeface="Calibri Light" panose="020F0302020204030204" pitchFamily="34" charset="0"/>
                </a:endParaRPr>
              </a:p>
            </p:txBody>
          </p:sp>
          <p:sp>
            <p:nvSpPr>
              <p:cNvPr id="27" name="Freeform 26"/>
              <p:cNvSpPr>
                <a:spLocks noChangeAspect="1"/>
              </p:cNvSpPr>
              <p:nvPr/>
            </p:nvSpPr>
            <p:spPr bwMode="auto">
              <a:xfrm>
                <a:off x="423037" y="1079090"/>
                <a:ext cx="1211064" cy="1179517"/>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p:spPr>
            <p:style>
              <a:lnRef idx="2">
                <a:schemeClr val="accent5"/>
              </a:lnRef>
              <a:fillRef idx="1">
                <a:schemeClr val="lt1"/>
              </a:fillRef>
              <a:effectRef idx="0">
                <a:schemeClr val="accent5"/>
              </a:effectRef>
              <a:fontRef idx="minor">
                <a:schemeClr val="dk1"/>
              </a:fontRef>
            </p:style>
            <p:txBody>
              <a:bodyPr lIns="170177" tIns="168972" rIns="170177" bIns="168972" spcCol="1270" anchor="ctr"/>
              <a:lstStyle/>
              <a:p>
                <a:pPr algn="ctr" defTabSz="622300">
                  <a:lnSpc>
                    <a:spcPct val="90000"/>
                  </a:lnSpc>
                  <a:spcAft>
                    <a:spcPct val="35000"/>
                  </a:spcAft>
                  <a:defRPr/>
                </a:pPr>
                <a:r>
                  <a:rPr lang="en-US" sz="1400" dirty="0" smtClean="0">
                    <a:solidFill>
                      <a:srgbClr val="000000"/>
                    </a:solidFill>
                    <a:latin typeface="Calibri Light" panose="020F0302020204030204" pitchFamily="34" charset="0"/>
                    <a:cs typeface="Arial" charset="0"/>
                  </a:rPr>
                  <a:t>Nuts- </a:t>
                </a:r>
                <a:r>
                  <a:rPr lang="en-US" sz="1400" dirty="0" err="1" smtClean="0">
                    <a:solidFill>
                      <a:srgbClr val="000000"/>
                    </a:solidFill>
                    <a:latin typeface="Calibri Light" panose="020F0302020204030204" pitchFamily="34" charset="0"/>
                    <a:cs typeface="Arial" charset="0"/>
                  </a:rPr>
                  <a:t>en</a:t>
                </a:r>
                <a:r>
                  <a:rPr lang="en-US" sz="1400" dirty="0" smtClean="0">
                    <a:solidFill>
                      <a:srgbClr val="000000"/>
                    </a:solidFill>
                    <a:latin typeface="Calibri Light" panose="020F0302020204030204" pitchFamily="34" charset="0"/>
                    <a:cs typeface="Arial" charset="0"/>
                  </a:rPr>
                  <a:t> </a:t>
                </a:r>
                <a:r>
                  <a:rPr lang="en-US" sz="1400" dirty="0" err="1" smtClean="0">
                    <a:solidFill>
                      <a:srgbClr val="000000"/>
                    </a:solidFill>
                    <a:latin typeface="Calibri Light" panose="020F0302020204030204" pitchFamily="34" charset="0"/>
                    <a:cs typeface="Arial" charset="0"/>
                  </a:rPr>
                  <a:t>vervoers-bedrijven</a:t>
                </a:r>
                <a:r>
                  <a:rPr lang="fr-BE" sz="1400" dirty="0" smtClean="0">
                    <a:latin typeface="Calibri Light" panose="020F0302020204030204" pitchFamily="34" charset="0"/>
                  </a:rPr>
                  <a:t> </a:t>
                </a:r>
                <a:endParaRPr lang="fr-BE" sz="1400" dirty="0">
                  <a:latin typeface="Calibri Light" panose="020F0302020204030204" pitchFamily="34" charset="0"/>
                </a:endParaRPr>
              </a:p>
            </p:txBody>
          </p:sp>
          <p:sp>
            <p:nvSpPr>
              <p:cNvPr id="29" name="Freeform 28"/>
              <p:cNvSpPr>
                <a:spLocks noChangeAspect="1"/>
              </p:cNvSpPr>
              <p:nvPr/>
            </p:nvSpPr>
            <p:spPr bwMode="auto">
              <a:xfrm>
                <a:off x="134159" y="2182407"/>
                <a:ext cx="967023" cy="941867"/>
              </a:xfrm>
              <a:custGeom>
                <a:avLst/>
                <a:gdLst>
                  <a:gd name="connsiteX0" fmla="*/ 0 w 1040630"/>
                  <a:gd name="connsiteY0" fmla="*/ 516201 h 1032401"/>
                  <a:gd name="connsiteX1" fmla="*/ 520315 w 1040630"/>
                  <a:gd name="connsiteY1" fmla="*/ 0 h 1032401"/>
                  <a:gd name="connsiteX2" fmla="*/ 1040630 w 1040630"/>
                  <a:gd name="connsiteY2" fmla="*/ 516201 h 1032401"/>
                  <a:gd name="connsiteX3" fmla="*/ 520315 w 1040630"/>
                  <a:gd name="connsiteY3" fmla="*/ 1032402 h 1032401"/>
                  <a:gd name="connsiteX4" fmla="*/ 0 w 1040630"/>
                  <a:gd name="connsiteY4" fmla="*/ 516201 h 103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630" h="1032401">
                    <a:moveTo>
                      <a:pt x="0" y="516201"/>
                    </a:moveTo>
                    <a:cubicBezTo>
                      <a:pt x="0" y="231111"/>
                      <a:pt x="232953" y="0"/>
                      <a:pt x="520315" y="0"/>
                    </a:cubicBezTo>
                    <a:cubicBezTo>
                      <a:pt x="807677" y="0"/>
                      <a:pt x="1040630" y="231111"/>
                      <a:pt x="1040630" y="516201"/>
                    </a:cubicBezTo>
                    <a:cubicBezTo>
                      <a:pt x="1040630" y="801291"/>
                      <a:pt x="807677" y="1032402"/>
                      <a:pt x="520315" y="1032402"/>
                    </a:cubicBezTo>
                    <a:cubicBezTo>
                      <a:pt x="232953" y="1032402"/>
                      <a:pt x="0" y="801291"/>
                      <a:pt x="0" y="516201"/>
                    </a:cubicBezTo>
                    <a:close/>
                  </a:path>
                </a:pathLst>
              </a:custGeom>
            </p:spPr>
            <p:style>
              <a:lnRef idx="2">
                <a:schemeClr val="accent5"/>
              </a:lnRef>
              <a:fillRef idx="1">
                <a:schemeClr val="lt1"/>
              </a:fillRef>
              <a:effectRef idx="0">
                <a:schemeClr val="accent5"/>
              </a:effectRef>
              <a:fontRef idx="minor">
                <a:schemeClr val="dk1"/>
              </a:fontRef>
            </p:style>
            <p:txBody>
              <a:bodyPr lIns="170177" tIns="168972" rIns="170177" bIns="168972" spcCol="1270" anchor="ctr"/>
              <a:lstStyle/>
              <a:p>
                <a:pPr algn="ctr" defTabSz="622300">
                  <a:lnSpc>
                    <a:spcPct val="90000"/>
                  </a:lnSpc>
                  <a:spcAft>
                    <a:spcPct val="35000"/>
                  </a:spcAft>
                  <a:defRPr/>
                </a:pPr>
                <a:r>
                  <a:rPr lang="nl-BE" sz="1200" dirty="0" err="1" smtClean="0">
                    <a:latin typeface="Calibri Light" panose="020F0302020204030204" pitchFamily="34" charset="0"/>
                  </a:rPr>
                  <a:t>SIGeDIS</a:t>
                </a:r>
                <a:endParaRPr lang="fr-BE" sz="1200" dirty="0">
                  <a:latin typeface="Calibri Light" panose="020F0302020204030204" pitchFamily="34" charset="0"/>
                </a:endParaRPr>
              </a:p>
            </p:txBody>
          </p:sp>
        </p:grpSp>
        <p:pic>
          <p:nvPicPr>
            <p:cNvPr id="43025" name="Picture 30"/>
            <p:cNvPicPr preferRelativeResize="0">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790394" y="3132961"/>
              <a:ext cx="1213654" cy="584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778244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smtClean="0">
                <a:sym typeface="Arial" charset="0"/>
              </a:rPr>
              <a:t>Technisch: backbone</a:t>
            </a:r>
            <a:endParaRPr lang="en-US" altLang="en-US" dirty="0" smtClean="0">
              <a:sym typeface="Arial" charset="0"/>
            </a:endParaRPr>
          </a:p>
        </p:txBody>
      </p:sp>
      <p:sp>
        <p:nvSpPr>
          <p:cNvPr id="4" name="Slide Number Placeholder 3"/>
          <p:cNvSpPr>
            <a:spLocks noGrp="1"/>
          </p:cNvSpPr>
          <p:nvPr>
            <p:ph type="sldNum" sz="quarter" idx="10"/>
          </p:nvPr>
        </p:nvSpPr>
        <p:spPr/>
        <p:txBody>
          <a:bodyPr/>
          <a:lstStyle/>
          <a:p>
            <a:fld id="{0CD0158C-5954-4EAA-A815-05DB7936B993}" type="slidenum">
              <a:rPr lang="en-GB" smtClean="0"/>
              <a:pPr/>
              <a:t>13</a:t>
            </a:fld>
            <a:endParaRPr lang="en-GB" dirty="0"/>
          </a:p>
        </p:txBody>
      </p:sp>
      <p:sp>
        <p:nvSpPr>
          <p:cNvPr id="41988" name="Rectangle 110"/>
          <p:cNvSpPr>
            <a:spLocks noChangeArrowheads="1"/>
          </p:cNvSpPr>
          <p:nvPr/>
        </p:nvSpPr>
        <p:spPr bwMode="auto">
          <a:xfrm>
            <a:off x="7596188" y="3860800"/>
            <a:ext cx="65087" cy="1379538"/>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41989" name="Rectangle 5"/>
          <p:cNvSpPr>
            <a:spLocks noChangeArrowheads="1"/>
          </p:cNvSpPr>
          <p:nvPr/>
        </p:nvSpPr>
        <p:spPr bwMode="auto">
          <a:xfrm>
            <a:off x="2493963" y="4092575"/>
            <a:ext cx="82550" cy="1135063"/>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41990" name="Rectangle 6"/>
          <p:cNvSpPr>
            <a:spLocks noChangeArrowheads="1"/>
          </p:cNvSpPr>
          <p:nvPr/>
        </p:nvSpPr>
        <p:spPr bwMode="auto">
          <a:xfrm>
            <a:off x="2493963" y="3849688"/>
            <a:ext cx="82550" cy="1135062"/>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41994" name="Rectangle 10"/>
          <p:cNvSpPr>
            <a:spLocks noChangeArrowheads="1"/>
          </p:cNvSpPr>
          <p:nvPr/>
        </p:nvSpPr>
        <p:spPr bwMode="auto">
          <a:xfrm>
            <a:off x="4614863" y="3849688"/>
            <a:ext cx="84137" cy="1701800"/>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2" name="Rectangle 11"/>
          <p:cNvSpPr>
            <a:spLocks noChangeArrowheads="1"/>
          </p:cNvSpPr>
          <p:nvPr/>
        </p:nvSpPr>
        <p:spPr bwMode="auto">
          <a:xfrm>
            <a:off x="6653213" y="2390775"/>
            <a:ext cx="1414462" cy="34925"/>
          </a:xfrm>
          <a:prstGeom prst="rect">
            <a:avLst/>
          </a:pr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altLang="en-US"/>
          </a:p>
        </p:txBody>
      </p:sp>
      <p:sp>
        <p:nvSpPr>
          <p:cNvPr id="29707" name="Rectangle 12"/>
          <p:cNvSpPr>
            <a:spLocks noChangeArrowheads="1"/>
          </p:cNvSpPr>
          <p:nvPr/>
        </p:nvSpPr>
        <p:spPr bwMode="auto">
          <a:xfrm>
            <a:off x="5238750" y="3119438"/>
            <a:ext cx="1414463" cy="34925"/>
          </a:xfrm>
          <a:prstGeom prst="rect">
            <a:avLst/>
          </a:pr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altLang="en-US"/>
          </a:p>
        </p:txBody>
      </p:sp>
      <p:sp>
        <p:nvSpPr>
          <p:cNvPr id="29814" name="Rectangle 14"/>
          <p:cNvSpPr>
            <a:spLocks noChangeArrowheads="1"/>
          </p:cNvSpPr>
          <p:nvPr/>
        </p:nvSpPr>
        <p:spPr bwMode="auto">
          <a:xfrm>
            <a:off x="5768975" y="3028950"/>
            <a:ext cx="312738" cy="303213"/>
          </a:xfrm>
          <a:prstGeom prst="rect">
            <a:avLst/>
          </a:prstGeom>
          <a:solidFill>
            <a:srgbClr val="FA7D00"/>
          </a:solidFill>
          <a:ln>
            <a:noFill/>
          </a:ln>
        </p:spPr>
        <p:txBody>
          <a:bodyPr wrap="none" lIns="69850" tIns="34925" rIns="69850" bIns="34925" anchor="ctr"/>
          <a:lstStyle/>
          <a:p>
            <a:pPr algn="ctr" defTabSz="514350">
              <a:defRPr/>
            </a:pPr>
            <a:r>
              <a:rPr lang="en-US" altLang="en-US" sz="1500" b="1" dirty="0">
                <a:solidFill>
                  <a:schemeClr val="tx1">
                    <a:lumMod val="75000"/>
                    <a:lumOff val="25000"/>
                  </a:schemeClr>
                </a:solidFill>
                <a:sym typeface="Arial" charset="0"/>
              </a:rPr>
              <a:t>R</a:t>
            </a:r>
          </a:p>
        </p:txBody>
      </p:sp>
      <p:sp>
        <p:nvSpPr>
          <p:cNvPr id="41998" name="Freeform 15"/>
          <p:cNvSpPr>
            <a:spLocks/>
          </p:cNvSpPr>
          <p:nvPr/>
        </p:nvSpPr>
        <p:spPr bwMode="auto">
          <a:xfrm>
            <a:off x="5768975" y="2906713"/>
            <a:ext cx="439738" cy="123825"/>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1999" name="Freeform 16"/>
          <p:cNvSpPr>
            <a:spLocks/>
          </p:cNvSpPr>
          <p:nvPr/>
        </p:nvSpPr>
        <p:spPr bwMode="auto">
          <a:xfrm>
            <a:off x="6081713" y="2906713"/>
            <a:ext cx="127000" cy="427037"/>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00" name="Rectangle 18"/>
          <p:cNvSpPr>
            <a:spLocks noChangeArrowheads="1"/>
          </p:cNvSpPr>
          <p:nvPr/>
        </p:nvSpPr>
        <p:spPr bwMode="auto">
          <a:xfrm>
            <a:off x="4292600" y="4194175"/>
            <a:ext cx="623888" cy="303213"/>
          </a:xfrm>
          <a:prstGeom prst="rect">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69850" tIns="34925" rIns="69850" bIns="34925" anchor="ctr"/>
          <a:lstStyle>
            <a:lvl1pPr defTabSz="514350" eaLnBrk="0" hangingPunct="0">
              <a:spcBef>
                <a:spcPct val="20000"/>
              </a:spcBef>
              <a:buFont typeface="Arial" charset="0"/>
              <a:buChar char="•"/>
              <a:defRPr sz="3200">
                <a:solidFill>
                  <a:schemeClr val="tx1"/>
                </a:solidFill>
                <a:latin typeface="Calibri" pitchFamily="34" charset="0"/>
              </a:defRPr>
            </a:lvl1pPr>
            <a:lvl2pPr marL="742950" indent="-285750" defTabSz="514350" eaLnBrk="0" hangingPunct="0">
              <a:spcBef>
                <a:spcPct val="20000"/>
              </a:spcBef>
              <a:buFont typeface="Arial" charset="0"/>
              <a:buChar char="–"/>
              <a:defRPr sz="2800">
                <a:solidFill>
                  <a:schemeClr val="tx1"/>
                </a:solidFill>
                <a:latin typeface="Calibri" pitchFamily="34" charset="0"/>
              </a:defRPr>
            </a:lvl2pPr>
            <a:lvl3pPr marL="1143000" indent="-228600" defTabSz="514350" eaLnBrk="0" hangingPunct="0">
              <a:spcBef>
                <a:spcPct val="20000"/>
              </a:spcBef>
              <a:buFont typeface="Arial" charset="0"/>
              <a:buChar char="•"/>
              <a:defRPr sz="2400">
                <a:solidFill>
                  <a:schemeClr val="tx1"/>
                </a:solidFill>
                <a:latin typeface="Calibri" pitchFamily="34" charset="0"/>
              </a:defRPr>
            </a:lvl3pPr>
            <a:lvl4pPr marL="1600200" indent="-228600" defTabSz="514350" eaLnBrk="0" hangingPunct="0">
              <a:spcBef>
                <a:spcPct val="20000"/>
              </a:spcBef>
              <a:buFont typeface="Arial" charset="0"/>
              <a:buChar char="–"/>
              <a:defRPr sz="2000">
                <a:solidFill>
                  <a:schemeClr val="tx1"/>
                </a:solidFill>
                <a:latin typeface="Calibri" pitchFamily="34" charset="0"/>
              </a:defRPr>
            </a:lvl4pPr>
            <a:lvl5pPr marL="2057400" indent="-228600" defTabSz="514350" eaLnBrk="0" hangingPunct="0">
              <a:spcBef>
                <a:spcPct val="20000"/>
              </a:spcBef>
              <a:buFont typeface="Arial" charset="0"/>
              <a:buChar char="»"/>
              <a:defRPr sz="2000">
                <a:solidFill>
                  <a:schemeClr val="tx1"/>
                </a:solidFill>
                <a:latin typeface="Calibri" pitchFamily="34" charset="0"/>
              </a:defRPr>
            </a:lvl5pPr>
            <a:lvl6pPr marL="25146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500" b="1">
                <a:solidFill>
                  <a:srgbClr val="000000"/>
                </a:solidFill>
                <a:sym typeface="Arial" charset="0"/>
              </a:rPr>
              <a:t>FW</a:t>
            </a:r>
          </a:p>
        </p:txBody>
      </p:sp>
      <p:sp>
        <p:nvSpPr>
          <p:cNvPr id="42001" name="Freeform 19"/>
          <p:cNvSpPr>
            <a:spLocks/>
          </p:cNvSpPr>
          <p:nvPr/>
        </p:nvSpPr>
        <p:spPr bwMode="auto">
          <a:xfrm>
            <a:off x="4292600" y="4011613"/>
            <a:ext cx="812800" cy="184150"/>
          </a:xfrm>
          <a:custGeom>
            <a:avLst/>
            <a:gdLst>
              <a:gd name="T0" fmla="*/ 0 w 469"/>
              <a:gd name="T1" fmla="*/ 2147483647 h 109"/>
              <a:gd name="T2" fmla="*/ 2147483647 w 469"/>
              <a:gd name="T3" fmla="*/ 0 h 109"/>
              <a:gd name="T4" fmla="*/ 2147483647 w 469"/>
              <a:gd name="T5" fmla="*/ 0 h 109"/>
              <a:gd name="T6" fmla="*/ 2147483647 w 469"/>
              <a:gd name="T7" fmla="*/ 2147483647 h 109"/>
              <a:gd name="T8" fmla="*/ 0 w 469"/>
              <a:gd name="T9" fmla="*/ 2147483647 h 109"/>
              <a:gd name="T10" fmla="*/ 0 60000 65536"/>
              <a:gd name="T11" fmla="*/ 0 60000 65536"/>
              <a:gd name="T12" fmla="*/ 0 60000 65536"/>
              <a:gd name="T13" fmla="*/ 0 60000 65536"/>
              <a:gd name="T14" fmla="*/ 0 60000 65536"/>
              <a:gd name="T15" fmla="*/ 0 w 469"/>
              <a:gd name="T16" fmla="*/ 0 h 109"/>
              <a:gd name="T17" fmla="*/ 469 w 469"/>
              <a:gd name="T18" fmla="*/ 109 h 109"/>
            </a:gdLst>
            <a:ahLst/>
            <a:cxnLst>
              <a:cxn ang="T10">
                <a:pos x="T0" y="T1"/>
              </a:cxn>
              <a:cxn ang="T11">
                <a:pos x="T2" y="T3"/>
              </a:cxn>
              <a:cxn ang="T12">
                <a:pos x="T4" y="T5"/>
              </a:cxn>
              <a:cxn ang="T13">
                <a:pos x="T6" y="T7"/>
              </a:cxn>
              <a:cxn ang="T14">
                <a:pos x="T8" y="T9"/>
              </a:cxn>
            </a:cxnLst>
            <a:rect l="T15" t="T16" r="T17" b="T18"/>
            <a:pathLst>
              <a:path w="469" h="109">
                <a:moveTo>
                  <a:pt x="0" y="108"/>
                </a:moveTo>
                <a:lnTo>
                  <a:pt x="108" y="0"/>
                </a:lnTo>
                <a:lnTo>
                  <a:pt x="468" y="0"/>
                </a:lnTo>
                <a:lnTo>
                  <a:pt x="360" y="108"/>
                </a:lnTo>
                <a:lnTo>
                  <a:pt x="0" y="108"/>
                </a:lnTo>
              </a:path>
            </a:pathLst>
          </a:custGeom>
          <a:solidFill>
            <a:srgbClr val="C42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02" name="Freeform 20"/>
          <p:cNvSpPr>
            <a:spLocks/>
          </p:cNvSpPr>
          <p:nvPr/>
        </p:nvSpPr>
        <p:spPr bwMode="auto">
          <a:xfrm>
            <a:off x="4916488" y="4011613"/>
            <a:ext cx="188912" cy="487362"/>
          </a:xfrm>
          <a:custGeom>
            <a:avLst/>
            <a:gdLst>
              <a:gd name="T0" fmla="*/ 0 w 109"/>
              <a:gd name="T1" fmla="*/ 2147483647 h 289"/>
              <a:gd name="T2" fmla="*/ 2147483647 w 109"/>
              <a:gd name="T3" fmla="*/ 0 h 289"/>
              <a:gd name="T4" fmla="*/ 2147483647 w 109"/>
              <a:gd name="T5" fmla="*/ 2147483647 h 289"/>
              <a:gd name="T6" fmla="*/ 0 w 109"/>
              <a:gd name="T7" fmla="*/ 2147483647 h 289"/>
              <a:gd name="T8" fmla="*/ 0 w 109"/>
              <a:gd name="T9" fmla="*/ 2147483647 h 289"/>
              <a:gd name="T10" fmla="*/ 0 60000 65536"/>
              <a:gd name="T11" fmla="*/ 0 60000 65536"/>
              <a:gd name="T12" fmla="*/ 0 60000 65536"/>
              <a:gd name="T13" fmla="*/ 0 60000 65536"/>
              <a:gd name="T14" fmla="*/ 0 60000 65536"/>
              <a:gd name="T15" fmla="*/ 0 w 109"/>
              <a:gd name="T16" fmla="*/ 0 h 289"/>
              <a:gd name="T17" fmla="*/ 109 w 109"/>
              <a:gd name="T18" fmla="*/ 289 h 289"/>
            </a:gdLst>
            <a:ahLst/>
            <a:cxnLst>
              <a:cxn ang="T10">
                <a:pos x="T0" y="T1"/>
              </a:cxn>
              <a:cxn ang="T11">
                <a:pos x="T2" y="T3"/>
              </a:cxn>
              <a:cxn ang="T12">
                <a:pos x="T4" y="T5"/>
              </a:cxn>
              <a:cxn ang="T13">
                <a:pos x="T6" y="T7"/>
              </a:cxn>
              <a:cxn ang="T14">
                <a:pos x="T8" y="T9"/>
              </a:cxn>
            </a:cxnLst>
            <a:rect l="T15" t="T16" r="T17" b="T18"/>
            <a:pathLst>
              <a:path w="109" h="289">
                <a:moveTo>
                  <a:pt x="0" y="108"/>
                </a:moveTo>
                <a:lnTo>
                  <a:pt x="108" y="0"/>
                </a:lnTo>
                <a:lnTo>
                  <a:pt x="108" y="180"/>
                </a:lnTo>
                <a:lnTo>
                  <a:pt x="0" y="288"/>
                </a:lnTo>
                <a:lnTo>
                  <a:pt x="0" y="108"/>
                </a:lnTo>
              </a:path>
            </a:pathLst>
          </a:custGeom>
          <a:solidFill>
            <a:srgbClr val="DE2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9808" name="Rectangle 22"/>
          <p:cNvSpPr>
            <a:spLocks noChangeArrowheads="1"/>
          </p:cNvSpPr>
          <p:nvPr/>
        </p:nvSpPr>
        <p:spPr bwMode="auto">
          <a:xfrm>
            <a:off x="4479925" y="4730750"/>
            <a:ext cx="312738" cy="303213"/>
          </a:xfrm>
          <a:prstGeom prst="rect">
            <a:avLst/>
          </a:prstGeom>
          <a:solidFill>
            <a:srgbClr val="FA7D00"/>
          </a:solidFill>
          <a:ln>
            <a:noFill/>
          </a:ln>
        </p:spPr>
        <p:txBody>
          <a:bodyPr wrap="none" lIns="69850" tIns="34925" rIns="69850" bIns="34925" anchor="ctr"/>
          <a:lstStyle/>
          <a:p>
            <a:pPr algn="ctr" defTabSz="514350">
              <a:defRPr/>
            </a:pPr>
            <a:r>
              <a:rPr lang="en-US" altLang="en-US" sz="1500" b="1" dirty="0">
                <a:solidFill>
                  <a:schemeClr val="tx1">
                    <a:lumMod val="75000"/>
                    <a:lumOff val="25000"/>
                  </a:schemeClr>
                </a:solidFill>
                <a:sym typeface="Arial" charset="0"/>
              </a:rPr>
              <a:t>R</a:t>
            </a:r>
          </a:p>
        </p:txBody>
      </p:sp>
      <p:sp>
        <p:nvSpPr>
          <p:cNvPr id="42004" name="Freeform 23"/>
          <p:cNvSpPr>
            <a:spLocks/>
          </p:cNvSpPr>
          <p:nvPr/>
        </p:nvSpPr>
        <p:spPr bwMode="auto">
          <a:xfrm>
            <a:off x="4479925" y="4608513"/>
            <a:ext cx="438150" cy="123825"/>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05" name="Freeform 24"/>
          <p:cNvSpPr>
            <a:spLocks/>
          </p:cNvSpPr>
          <p:nvPr/>
        </p:nvSpPr>
        <p:spPr bwMode="auto">
          <a:xfrm>
            <a:off x="4792663" y="4608513"/>
            <a:ext cx="125412" cy="427037"/>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3" name="Oval 25"/>
          <p:cNvSpPr>
            <a:spLocks noChangeArrowheads="1"/>
          </p:cNvSpPr>
          <p:nvPr/>
        </p:nvSpPr>
        <p:spPr bwMode="auto">
          <a:xfrm>
            <a:off x="2203450" y="5146675"/>
            <a:ext cx="665163" cy="485775"/>
          </a:xfrm>
          <a:prstGeom prst="ellipse">
            <a:avLst/>
          </a:prstGeom>
          <a:solidFill>
            <a:srgbClr val="00ABDA"/>
          </a:solidFill>
          <a:ln>
            <a:noFill/>
          </a:ln>
        </p:spPr>
        <p:txBody>
          <a:bodyPr wrap="none" anchor="ctr"/>
          <a:lstStyle/>
          <a:p>
            <a:pPr algn="ctr">
              <a:defRPr/>
            </a:pPr>
            <a:r>
              <a:rPr lang="fr-BE" altLang="en-US" sz="1600" b="1" dirty="0">
                <a:solidFill>
                  <a:schemeClr val="tx1">
                    <a:lumMod val="75000"/>
                    <a:lumOff val="25000"/>
                  </a:schemeClr>
                </a:solidFill>
                <a:sym typeface="Arial" charset="0"/>
              </a:rPr>
              <a:t>RVA</a:t>
            </a:r>
            <a:endParaRPr lang="en-US" altLang="en-US" sz="1600" b="1" dirty="0">
              <a:solidFill>
                <a:schemeClr val="tx1">
                  <a:lumMod val="75000"/>
                  <a:lumOff val="25000"/>
                </a:schemeClr>
              </a:solidFill>
              <a:sym typeface="Arial" charset="0"/>
            </a:endParaRPr>
          </a:p>
        </p:txBody>
      </p:sp>
      <p:sp>
        <p:nvSpPr>
          <p:cNvPr id="42007" name="Line 26"/>
          <p:cNvSpPr>
            <a:spLocks noChangeShapeType="1"/>
          </p:cNvSpPr>
          <p:nvPr/>
        </p:nvSpPr>
        <p:spPr bwMode="auto">
          <a:xfrm flipV="1">
            <a:off x="2300288" y="1647825"/>
            <a:ext cx="1552575" cy="75565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r-BE"/>
          </a:p>
        </p:txBody>
      </p:sp>
      <p:sp>
        <p:nvSpPr>
          <p:cNvPr id="42008" name="Line 27"/>
          <p:cNvSpPr>
            <a:spLocks noChangeShapeType="1"/>
          </p:cNvSpPr>
          <p:nvPr/>
        </p:nvSpPr>
        <p:spPr bwMode="auto">
          <a:xfrm flipV="1">
            <a:off x="2300288" y="2055813"/>
            <a:ext cx="1552575" cy="42862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r-BE"/>
          </a:p>
        </p:txBody>
      </p:sp>
      <p:sp>
        <p:nvSpPr>
          <p:cNvPr id="42009" name="Line 28"/>
          <p:cNvSpPr>
            <a:spLocks noChangeShapeType="1"/>
          </p:cNvSpPr>
          <p:nvPr/>
        </p:nvSpPr>
        <p:spPr bwMode="auto">
          <a:xfrm>
            <a:off x="2366963" y="2541588"/>
            <a:ext cx="1485900" cy="206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r-BE"/>
          </a:p>
        </p:txBody>
      </p:sp>
      <p:sp>
        <p:nvSpPr>
          <p:cNvPr id="42010" name="Line 29"/>
          <p:cNvSpPr>
            <a:spLocks noChangeShapeType="1"/>
          </p:cNvSpPr>
          <p:nvPr/>
        </p:nvSpPr>
        <p:spPr bwMode="auto">
          <a:xfrm>
            <a:off x="2300288" y="2646363"/>
            <a:ext cx="1552575" cy="3889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r-BE"/>
          </a:p>
        </p:txBody>
      </p:sp>
      <p:sp>
        <p:nvSpPr>
          <p:cNvPr id="42011" name="Oval 30"/>
          <p:cNvSpPr>
            <a:spLocks noChangeArrowheads="1"/>
          </p:cNvSpPr>
          <p:nvPr/>
        </p:nvSpPr>
        <p:spPr bwMode="auto">
          <a:xfrm>
            <a:off x="798513" y="2065338"/>
            <a:ext cx="1579562" cy="841375"/>
          </a:xfrm>
          <a:prstGeom prst="ellipse">
            <a:avLst/>
          </a:pr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488" tIns="44450" rIns="90488" bIns="4445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fr-BE" altLang="en-US" sz="1800" dirty="0" err="1" smtClean="0">
                <a:solidFill>
                  <a:srgbClr val="000000"/>
                </a:solidFill>
                <a:latin typeface="+mn-lt"/>
                <a:sym typeface="Arial" charset="0"/>
              </a:rPr>
              <a:t>Gebruikers</a:t>
            </a:r>
            <a:endParaRPr lang="en-US" altLang="en-US" sz="1800" dirty="0" smtClean="0">
              <a:solidFill>
                <a:srgbClr val="000000"/>
              </a:solidFill>
              <a:latin typeface="+mn-lt"/>
              <a:sym typeface="Arial" charset="0"/>
            </a:endParaRPr>
          </a:p>
        </p:txBody>
      </p:sp>
      <p:sp>
        <p:nvSpPr>
          <p:cNvPr id="42012" name="Rectangle 32"/>
          <p:cNvSpPr>
            <a:spLocks noChangeArrowheads="1"/>
          </p:cNvSpPr>
          <p:nvPr/>
        </p:nvSpPr>
        <p:spPr bwMode="auto">
          <a:xfrm>
            <a:off x="2130425" y="4194175"/>
            <a:ext cx="623888" cy="303213"/>
          </a:xfrm>
          <a:prstGeom prst="rect">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69850" tIns="34925" rIns="69850" bIns="34925" anchor="ctr"/>
          <a:lstStyle>
            <a:lvl1pPr defTabSz="514350" eaLnBrk="0" hangingPunct="0">
              <a:spcBef>
                <a:spcPct val="20000"/>
              </a:spcBef>
              <a:buFont typeface="Arial" charset="0"/>
              <a:buChar char="•"/>
              <a:defRPr sz="3200">
                <a:solidFill>
                  <a:schemeClr val="tx1"/>
                </a:solidFill>
                <a:latin typeface="Calibri" pitchFamily="34" charset="0"/>
              </a:defRPr>
            </a:lvl1pPr>
            <a:lvl2pPr marL="742950" indent="-285750" defTabSz="514350" eaLnBrk="0" hangingPunct="0">
              <a:spcBef>
                <a:spcPct val="20000"/>
              </a:spcBef>
              <a:buFont typeface="Arial" charset="0"/>
              <a:buChar char="–"/>
              <a:defRPr sz="2800">
                <a:solidFill>
                  <a:schemeClr val="tx1"/>
                </a:solidFill>
                <a:latin typeface="Calibri" pitchFamily="34" charset="0"/>
              </a:defRPr>
            </a:lvl2pPr>
            <a:lvl3pPr marL="1143000" indent="-228600" defTabSz="514350" eaLnBrk="0" hangingPunct="0">
              <a:spcBef>
                <a:spcPct val="20000"/>
              </a:spcBef>
              <a:buFont typeface="Arial" charset="0"/>
              <a:buChar char="•"/>
              <a:defRPr sz="2400">
                <a:solidFill>
                  <a:schemeClr val="tx1"/>
                </a:solidFill>
                <a:latin typeface="Calibri" pitchFamily="34" charset="0"/>
              </a:defRPr>
            </a:lvl3pPr>
            <a:lvl4pPr marL="1600200" indent="-228600" defTabSz="514350" eaLnBrk="0" hangingPunct="0">
              <a:spcBef>
                <a:spcPct val="20000"/>
              </a:spcBef>
              <a:buFont typeface="Arial" charset="0"/>
              <a:buChar char="–"/>
              <a:defRPr sz="2000">
                <a:solidFill>
                  <a:schemeClr val="tx1"/>
                </a:solidFill>
                <a:latin typeface="Calibri" pitchFamily="34" charset="0"/>
              </a:defRPr>
            </a:lvl4pPr>
            <a:lvl5pPr marL="2057400" indent="-228600" defTabSz="514350" eaLnBrk="0" hangingPunct="0">
              <a:spcBef>
                <a:spcPct val="20000"/>
              </a:spcBef>
              <a:buFont typeface="Arial" charset="0"/>
              <a:buChar char="»"/>
              <a:defRPr sz="2000">
                <a:solidFill>
                  <a:schemeClr val="tx1"/>
                </a:solidFill>
                <a:latin typeface="Calibri" pitchFamily="34" charset="0"/>
              </a:defRPr>
            </a:lvl5pPr>
            <a:lvl6pPr marL="25146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500" b="1">
                <a:solidFill>
                  <a:srgbClr val="000000"/>
                </a:solidFill>
                <a:sym typeface="Arial" charset="0"/>
              </a:rPr>
              <a:t>FW</a:t>
            </a:r>
          </a:p>
        </p:txBody>
      </p:sp>
      <p:sp>
        <p:nvSpPr>
          <p:cNvPr id="42013" name="Freeform 33"/>
          <p:cNvSpPr>
            <a:spLocks/>
          </p:cNvSpPr>
          <p:nvPr/>
        </p:nvSpPr>
        <p:spPr bwMode="auto">
          <a:xfrm>
            <a:off x="2130425" y="4011613"/>
            <a:ext cx="812800" cy="184150"/>
          </a:xfrm>
          <a:custGeom>
            <a:avLst/>
            <a:gdLst>
              <a:gd name="T0" fmla="*/ 0 w 469"/>
              <a:gd name="T1" fmla="*/ 2147483647 h 109"/>
              <a:gd name="T2" fmla="*/ 2147483647 w 469"/>
              <a:gd name="T3" fmla="*/ 0 h 109"/>
              <a:gd name="T4" fmla="*/ 2147483647 w 469"/>
              <a:gd name="T5" fmla="*/ 0 h 109"/>
              <a:gd name="T6" fmla="*/ 2147483647 w 469"/>
              <a:gd name="T7" fmla="*/ 2147483647 h 109"/>
              <a:gd name="T8" fmla="*/ 0 w 469"/>
              <a:gd name="T9" fmla="*/ 2147483647 h 109"/>
              <a:gd name="T10" fmla="*/ 0 60000 65536"/>
              <a:gd name="T11" fmla="*/ 0 60000 65536"/>
              <a:gd name="T12" fmla="*/ 0 60000 65536"/>
              <a:gd name="T13" fmla="*/ 0 60000 65536"/>
              <a:gd name="T14" fmla="*/ 0 60000 65536"/>
              <a:gd name="T15" fmla="*/ 0 w 469"/>
              <a:gd name="T16" fmla="*/ 0 h 109"/>
              <a:gd name="T17" fmla="*/ 469 w 469"/>
              <a:gd name="T18" fmla="*/ 109 h 109"/>
            </a:gdLst>
            <a:ahLst/>
            <a:cxnLst>
              <a:cxn ang="T10">
                <a:pos x="T0" y="T1"/>
              </a:cxn>
              <a:cxn ang="T11">
                <a:pos x="T2" y="T3"/>
              </a:cxn>
              <a:cxn ang="T12">
                <a:pos x="T4" y="T5"/>
              </a:cxn>
              <a:cxn ang="T13">
                <a:pos x="T6" y="T7"/>
              </a:cxn>
              <a:cxn ang="T14">
                <a:pos x="T8" y="T9"/>
              </a:cxn>
            </a:cxnLst>
            <a:rect l="T15" t="T16" r="T17" b="T18"/>
            <a:pathLst>
              <a:path w="469" h="109">
                <a:moveTo>
                  <a:pt x="0" y="108"/>
                </a:moveTo>
                <a:lnTo>
                  <a:pt x="108" y="0"/>
                </a:lnTo>
                <a:lnTo>
                  <a:pt x="468" y="0"/>
                </a:lnTo>
                <a:lnTo>
                  <a:pt x="360" y="108"/>
                </a:lnTo>
                <a:lnTo>
                  <a:pt x="0" y="108"/>
                </a:lnTo>
              </a:path>
            </a:pathLst>
          </a:custGeom>
          <a:solidFill>
            <a:srgbClr val="C42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14" name="Freeform 34"/>
          <p:cNvSpPr>
            <a:spLocks/>
          </p:cNvSpPr>
          <p:nvPr/>
        </p:nvSpPr>
        <p:spPr bwMode="auto">
          <a:xfrm>
            <a:off x="2754313" y="4011613"/>
            <a:ext cx="188912" cy="487362"/>
          </a:xfrm>
          <a:custGeom>
            <a:avLst/>
            <a:gdLst>
              <a:gd name="T0" fmla="*/ 0 w 109"/>
              <a:gd name="T1" fmla="*/ 2147483647 h 289"/>
              <a:gd name="T2" fmla="*/ 2147483647 w 109"/>
              <a:gd name="T3" fmla="*/ 0 h 289"/>
              <a:gd name="T4" fmla="*/ 2147483647 w 109"/>
              <a:gd name="T5" fmla="*/ 2147483647 h 289"/>
              <a:gd name="T6" fmla="*/ 0 w 109"/>
              <a:gd name="T7" fmla="*/ 2147483647 h 289"/>
              <a:gd name="T8" fmla="*/ 0 w 109"/>
              <a:gd name="T9" fmla="*/ 2147483647 h 289"/>
              <a:gd name="T10" fmla="*/ 0 60000 65536"/>
              <a:gd name="T11" fmla="*/ 0 60000 65536"/>
              <a:gd name="T12" fmla="*/ 0 60000 65536"/>
              <a:gd name="T13" fmla="*/ 0 60000 65536"/>
              <a:gd name="T14" fmla="*/ 0 60000 65536"/>
              <a:gd name="T15" fmla="*/ 0 w 109"/>
              <a:gd name="T16" fmla="*/ 0 h 289"/>
              <a:gd name="T17" fmla="*/ 109 w 109"/>
              <a:gd name="T18" fmla="*/ 289 h 289"/>
            </a:gdLst>
            <a:ahLst/>
            <a:cxnLst>
              <a:cxn ang="T10">
                <a:pos x="T0" y="T1"/>
              </a:cxn>
              <a:cxn ang="T11">
                <a:pos x="T2" y="T3"/>
              </a:cxn>
              <a:cxn ang="T12">
                <a:pos x="T4" y="T5"/>
              </a:cxn>
              <a:cxn ang="T13">
                <a:pos x="T6" y="T7"/>
              </a:cxn>
              <a:cxn ang="T14">
                <a:pos x="T8" y="T9"/>
              </a:cxn>
            </a:cxnLst>
            <a:rect l="T15" t="T16" r="T17" b="T18"/>
            <a:pathLst>
              <a:path w="109" h="289">
                <a:moveTo>
                  <a:pt x="0" y="108"/>
                </a:moveTo>
                <a:lnTo>
                  <a:pt x="108" y="0"/>
                </a:lnTo>
                <a:lnTo>
                  <a:pt x="108" y="180"/>
                </a:lnTo>
                <a:lnTo>
                  <a:pt x="0" y="288"/>
                </a:lnTo>
                <a:lnTo>
                  <a:pt x="0" y="108"/>
                </a:lnTo>
              </a:path>
            </a:pathLst>
          </a:custGeom>
          <a:solidFill>
            <a:srgbClr val="DE2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9718" name="Rectangle 35"/>
          <p:cNvSpPr>
            <a:spLocks noChangeArrowheads="1"/>
          </p:cNvSpPr>
          <p:nvPr/>
        </p:nvSpPr>
        <p:spPr bwMode="auto">
          <a:xfrm>
            <a:off x="7632700" y="2633663"/>
            <a:ext cx="53975" cy="1216025"/>
          </a:xfrm>
          <a:prstGeom prst="rect">
            <a:avLst/>
          </a:pr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altLang="en-US"/>
          </a:p>
        </p:txBody>
      </p:sp>
      <p:sp>
        <p:nvSpPr>
          <p:cNvPr id="42016" name="Rectangle 36"/>
          <p:cNvSpPr>
            <a:spLocks noChangeArrowheads="1"/>
          </p:cNvSpPr>
          <p:nvPr/>
        </p:nvSpPr>
        <p:spPr bwMode="auto">
          <a:xfrm>
            <a:off x="7288213" y="2328863"/>
            <a:ext cx="623887" cy="304800"/>
          </a:xfrm>
          <a:prstGeom prst="rect">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69850" tIns="34925" rIns="69850" bIns="34925" anchor="ctr"/>
          <a:lstStyle>
            <a:lvl1pPr defTabSz="514350" eaLnBrk="0" hangingPunct="0">
              <a:spcBef>
                <a:spcPct val="20000"/>
              </a:spcBef>
              <a:buFont typeface="Arial" charset="0"/>
              <a:buChar char="•"/>
              <a:defRPr sz="3200">
                <a:solidFill>
                  <a:schemeClr val="tx1"/>
                </a:solidFill>
                <a:latin typeface="Calibri" pitchFamily="34" charset="0"/>
              </a:defRPr>
            </a:lvl1pPr>
            <a:lvl2pPr marL="742950" indent="-285750" defTabSz="514350" eaLnBrk="0" hangingPunct="0">
              <a:spcBef>
                <a:spcPct val="20000"/>
              </a:spcBef>
              <a:buFont typeface="Arial" charset="0"/>
              <a:buChar char="–"/>
              <a:defRPr sz="2800">
                <a:solidFill>
                  <a:schemeClr val="tx1"/>
                </a:solidFill>
                <a:latin typeface="Calibri" pitchFamily="34" charset="0"/>
              </a:defRPr>
            </a:lvl2pPr>
            <a:lvl3pPr marL="1143000" indent="-228600" defTabSz="514350" eaLnBrk="0" hangingPunct="0">
              <a:spcBef>
                <a:spcPct val="20000"/>
              </a:spcBef>
              <a:buFont typeface="Arial" charset="0"/>
              <a:buChar char="•"/>
              <a:defRPr sz="2400">
                <a:solidFill>
                  <a:schemeClr val="tx1"/>
                </a:solidFill>
                <a:latin typeface="Calibri" pitchFamily="34" charset="0"/>
              </a:defRPr>
            </a:lvl3pPr>
            <a:lvl4pPr marL="1600200" indent="-228600" defTabSz="514350" eaLnBrk="0" hangingPunct="0">
              <a:spcBef>
                <a:spcPct val="20000"/>
              </a:spcBef>
              <a:buFont typeface="Arial" charset="0"/>
              <a:buChar char="–"/>
              <a:defRPr sz="2000">
                <a:solidFill>
                  <a:schemeClr val="tx1"/>
                </a:solidFill>
                <a:latin typeface="Calibri" pitchFamily="34" charset="0"/>
              </a:defRPr>
            </a:lvl4pPr>
            <a:lvl5pPr marL="2057400" indent="-228600" defTabSz="514350" eaLnBrk="0" hangingPunct="0">
              <a:spcBef>
                <a:spcPct val="20000"/>
              </a:spcBef>
              <a:buFont typeface="Arial" charset="0"/>
              <a:buChar char="»"/>
              <a:defRPr sz="2000">
                <a:solidFill>
                  <a:schemeClr val="tx1"/>
                </a:solidFill>
                <a:latin typeface="Calibri" pitchFamily="34" charset="0"/>
              </a:defRPr>
            </a:lvl5pPr>
            <a:lvl6pPr marL="25146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500" b="1">
                <a:solidFill>
                  <a:srgbClr val="000000"/>
                </a:solidFill>
                <a:sym typeface="Arial" charset="0"/>
              </a:rPr>
              <a:t>FW</a:t>
            </a:r>
          </a:p>
        </p:txBody>
      </p:sp>
      <p:sp>
        <p:nvSpPr>
          <p:cNvPr id="42017" name="Freeform 37"/>
          <p:cNvSpPr>
            <a:spLocks/>
          </p:cNvSpPr>
          <p:nvPr/>
        </p:nvSpPr>
        <p:spPr bwMode="auto">
          <a:xfrm>
            <a:off x="7288213" y="2146300"/>
            <a:ext cx="812800" cy="184150"/>
          </a:xfrm>
          <a:custGeom>
            <a:avLst/>
            <a:gdLst>
              <a:gd name="T0" fmla="*/ 0 w 469"/>
              <a:gd name="T1" fmla="*/ 2147483647 h 109"/>
              <a:gd name="T2" fmla="*/ 2147483647 w 469"/>
              <a:gd name="T3" fmla="*/ 0 h 109"/>
              <a:gd name="T4" fmla="*/ 2147483647 w 469"/>
              <a:gd name="T5" fmla="*/ 0 h 109"/>
              <a:gd name="T6" fmla="*/ 2147483647 w 469"/>
              <a:gd name="T7" fmla="*/ 2147483647 h 109"/>
              <a:gd name="T8" fmla="*/ 0 w 469"/>
              <a:gd name="T9" fmla="*/ 2147483647 h 109"/>
              <a:gd name="T10" fmla="*/ 0 60000 65536"/>
              <a:gd name="T11" fmla="*/ 0 60000 65536"/>
              <a:gd name="T12" fmla="*/ 0 60000 65536"/>
              <a:gd name="T13" fmla="*/ 0 60000 65536"/>
              <a:gd name="T14" fmla="*/ 0 60000 65536"/>
              <a:gd name="T15" fmla="*/ 0 w 469"/>
              <a:gd name="T16" fmla="*/ 0 h 109"/>
              <a:gd name="T17" fmla="*/ 469 w 469"/>
              <a:gd name="T18" fmla="*/ 109 h 109"/>
            </a:gdLst>
            <a:ahLst/>
            <a:cxnLst>
              <a:cxn ang="T10">
                <a:pos x="T0" y="T1"/>
              </a:cxn>
              <a:cxn ang="T11">
                <a:pos x="T2" y="T3"/>
              </a:cxn>
              <a:cxn ang="T12">
                <a:pos x="T4" y="T5"/>
              </a:cxn>
              <a:cxn ang="T13">
                <a:pos x="T6" y="T7"/>
              </a:cxn>
              <a:cxn ang="T14">
                <a:pos x="T8" y="T9"/>
              </a:cxn>
            </a:cxnLst>
            <a:rect l="T15" t="T16" r="T17" b="T18"/>
            <a:pathLst>
              <a:path w="469" h="109">
                <a:moveTo>
                  <a:pt x="0" y="108"/>
                </a:moveTo>
                <a:lnTo>
                  <a:pt x="108" y="0"/>
                </a:lnTo>
                <a:lnTo>
                  <a:pt x="468" y="0"/>
                </a:lnTo>
                <a:lnTo>
                  <a:pt x="360" y="108"/>
                </a:lnTo>
                <a:lnTo>
                  <a:pt x="0" y="108"/>
                </a:lnTo>
              </a:path>
            </a:pathLst>
          </a:custGeom>
          <a:solidFill>
            <a:srgbClr val="C42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18" name="Freeform 38"/>
          <p:cNvSpPr>
            <a:spLocks/>
          </p:cNvSpPr>
          <p:nvPr/>
        </p:nvSpPr>
        <p:spPr bwMode="auto">
          <a:xfrm>
            <a:off x="7912100" y="2146300"/>
            <a:ext cx="188913" cy="488950"/>
          </a:xfrm>
          <a:custGeom>
            <a:avLst/>
            <a:gdLst>
              <a:gd name="T0" fmla="*/ 0 w 109"/>
              <a:gd name="T1" fmla="*/ 2147483647 h 289"/>
              <a:gd name="T2" fmla="*/ 2147483647 w 109"/>
              <a:gd name="T3" fmla="*/ 0 h 289"/>
              <a:gd name="T4" fmla="*/ 2147483647 w 109"/>
              <a:gd name="T5" fmla="*/ 2147483647 h 289"/>
              <a:gd name="T6" fmla="*/ 0 w 109"/>
              <a:gd name="T7" fmla="*/ 2147483647 h 289"/>
              <a:gd name="T8" fmla="*/ 0 w 109"/>
              <a:gd name="T9" fmla="*/ 2147483647 h 289"/>
              <a:gd name="T10" fmla="*/ 0 60000 65536"/>
              <a:gd name="T11" fmla="*/ 0 60000 65536"/>
              <a:gd name="T12" fmla="*/ 0 60000 65536"/>
              <a:gd name="T13" fmla="*/ 0 60000 65536"/>
              <a:gd name="T14" fmla="*/ 0 60000 65536"/>
              <a:gd name="T15" fmla="*/ 0 w 109"/>
              <a:gd name="T16" fmla="*/ 0 h 289"/>
              <a:gd name="T17" fmla="*/ 109 w 109"/>
              <a:gd name="T18" fmla="*/ 289 h 289"/>
            </a:gdLst>
            <a:ahLst/>
            <a:cxnLst>
              <a:cxn ang="T10">
                <a:pos x="T0" y="T1"/>
              </a:cxn>
              <a:cxn ang="T11">
                <a:pos x="T2" y="T3"/>
              </a:cxn>
              <a:cxn ang="T12">
                <a:pos x="T4" y="T5"/>
              </a:cxn>
              <a:cxn ang="T13">
                <a:pos x="T6" y="T7"/>
              </a:cxn>
              <a:cxn ang="T14">
                <a:pos x="T8" y="T9"/>
              </a:cxn>
            </a:cxnLst>
            <a:rect l="T15" t="T16" r="T17" b="T18"/>
            <a:pathLst>
              <a:path w="109" h="289">
                <a:moveTo>
                  <a:pt x="0" y="108"/>
                </a:moveTo>
                <a:lnTo>
                  <a:pt x="108" y="0"/>
                </a:lnTo>
                <a:lnTo>
                  <a:pt x="108" y="180"/>
                </a:lnTo>
                <a:lnTo>
                  <a:pt x="0" y="288"/>
                </a:lnTo>
                <a:lnTo>
                  <a:pt x="0" y="108"/>
                </a:lnTo>
              </a:path>
            </a:pathLst>
          </a:custGeom>
          <a:solidFill>
            <a:srgbClr val="DE2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19" name="Rectangle 43"/>
          <p:cNvSpPr>
            <a:spLocks noChangeArrowheads="1"/>
          </p:cNvSpPr>
          <p:nvPr/>
        </p:nvSpPr>
        <p:spPr bwMode="auto">
          <a:xfrm>
            <a:off x="7288213" y="4194175"/>
            <a:ext cx="623887" cy="303213"/>
          </a:xfrm>
          <a:prstGeom prst="rect">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69850" tIns="34925" rIns="69850" bIns="34925" anchor="ctr"/>
          <a:lstStyle>
            <a:lvl1pPr defTabSz="514350" eaLnBrk="0" hangingPunct="0">
              <a:spcBef>
                <a:spcPct val="20000"/>
              </a:spcBef>
              <a:buFont typeface="Arial" charset="0"/>
              <a:buChar char="•"/>
              <a:defRPr sz="3200">
                <a:solidFill>
                  <a:schemeClr val="tx1"/>
                </a:solidFill>
                <a:latin typeface="Calibri" pitchFamily="34" charset="0"/>
              </a:defRPr>
            </a:lvl1pPr>
            <a:lvl2pPr marL="742950" indent="-285750" defTabSz="514350" eaLnBrk="0" hangingPunct="0">
              <a:spcBef>
                <a:spcPct val="20000"/>
              </a:spcBef>
              <a:buFont typeface="Arial" charset="0"/>
              <a:buChar char="–"/>
              <a:defRPr sz="2800">
                <a:solidFill>
                  <a:schemeClr val="tx1"/>
                </a:solidFill>
                <a:latin typeface="Calibri" pitchFamily="34" charset="0"/>
              </a:defRPr>
            </a:lvl2pPr>
            <a:lvl3pPr marL="1143000" indent="-228600" defTabSz="514350" eaLnBrk="0" hangingPunct="0">
              <a:spcBef>
                <a:spcPct val="20000"/>
              </a:spcBef>
              <a:buFont typeface="Arial" charset="0"/>
              <a:buChar char="•"/>
              <a:defRPr sz="2400">
                <a:solidFill>
                  <a:schemeClr val="tx1"/>
                </a:solidFill>
                <a:latin typeface="Calibri" pitchFamily="34" charset="0"/>
              </a:defRPr>
            </a:lvl3pPr>
            <a:lvl4pPr marL="1600200" indent="-228600" defTabSz="514350" eaLnBrk="0" hangingPunct="0">
              <a:spcBef>
                <a:spcPct val="20000"/>
              </a:spcBef>
              <a:buFont typeface="Arial" charset="0"/>
              <a:buChar char="–"/>
              <a:defRPr sz="2000">
                <a:solidFill>
                  <a:schemeClr val="tx1"/>
                </a:solidFill>
                <a:latin typeface="Calibri" pitchFamily="34" charset="0"/>
              </a:defRPr>
            </a:lvl4pPr>
            <a:lvl5pPr marL="2057400" indent="-228600" defTabSz="514350" eaLnBrk="0" hangingPunct="0">
              <a:spcBef>
                <a:spcPct val="20000"/>
              </a:spcBef>
              <a:buFont typeface="Arial" charset="0"/>
              <a:buChar char="»"/>
              <a:defRPr sz="2000">
                <a:solidFill>
                  <a:schemeClr val="tx1"/>
                </a:solidFill>
                <a:latin typeface="Calibri" pitchFamily="34" charset="0"/>
              </a:defRPr>
            </a:lvl5pPr>
            <a:lvl6pPr marL="25146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500" b="1">
                <a:solidFill>
                  <a:srgbClr val="000000"/>
                </a:solidFill>
                <a:sym typeface="Arial" charset="0"/>
              </a:rPr>
              <a:t>FW</a:t>
            </a:r>
          </a:p>
        </p:txBody>
      </p:sp>
      <p:sp>
        <p:nvSpPr>
          <p:cNvPr id="42020" name="Freeform 44"/>
          <p:cNvSpPr>
            <a:spLocks/>
          </p:cNvSpPr>
          <p:nvPr/>
        </p:nvSpPr>
        <p:spPr bwMode="auto">
          <a:xfrm>
            <a:off x="7288213" y="4011613"/>
            <a:ext cx="812800" cy="184150"/>
          </a:xfrm>
          <a:custGeom>
            <a:avLst/>
            <a:gdLst>
              <a:gd name="T0" fmla="*/ 0 w 469"/>
              <a:gd name="T1" fmla="*/ 2147483647 h 109"/>
              <a:gd name="T2" fmla="*/ 2147483647 w 469"/>
              <a:gd name="T3" fmla="*/ 0 h 109"/>
              <a:gd name="T4" fmla="*/ 2147483647 w 469"/>
              <a:gd name="T5" fmla="*/ 0 h 109"/>
              <a:gd name="T6" fmla="*/ 2147483647 w 469"/>
              <a:gd name="T7" fmla="*/ 2147483647 h 109"/>
              <a:gd name="T8" fmla="*/ 0 w 469"/>
              <a:gd name="T9" fmla="*/ 2147483647 h 109"/>
              <a:gd name="T10" fmla="*/ 0 60000 65536"/>
              <a:gd name="T11" fmla="*/ 0 60000 65536"/>
              <a:gd name="T12" fmla="*/ 0 60000 65536"/>
              <a:gd name="T13" fmla="*/ 0 60000 65536"/>
              <a:gd name="T14" fmla="*/ 0 60000 65536"/>
              <a:gd name="T15" fmla="*/ 0 w 469"/>
              <a:gd name="T16" fmla="*/ 0 h 109"/>
              <a:gd name="T17" fmla="*/ 469 w 469"/>
              <a:gd name="T18" fmla="*/ 109 h 109"/>
            </a:gdLst>
            <a:ahLst/>
            <a:cxnLst>
              <a:cxn ang="T10">
                <a:pos x="T0" y="T1"/>
              </a:cxn>
              <a:cxn ang="T11">
                <a:pos x="T2" y="T3"/>
              </a:cxn>
              <a:cxn ang="T12">
                <a:pos x="T4" y="T5"/>
              </a:cxn>
              <a:cxn ang="T13">
                <a:pos x="T6" y="T7"/>
              </a:cxn>
              <a:cxn ang="T14">
                <a:pos x="T8" y="T9"/>
              </a:cxn>
            </a:cxnLst>
            <a:rect l="T15" t="T16" r="T17" b="T18"/>
            <a:pathLst>
              <a:path w="469" h="109">
                <a:moveTo>
                  <a:pt x="0" y="108"/>
                </a:moveTo>
                <a:lnTo>
                  <a:pt x="108" y="0"/>
                </a:lnTo>
                <a:lnTo>
                  <a:pt x="468" y="0"/>
                </a:lnTo>
                <a:lnTo>
                  <a:pt x="360" y="108"/>
                </a:lnTo>
                <a:lnTo>
                  <a:pt x="0" y="108"/>
                </a:lnTo>
              </a:path>
            </a:pathLst>
          </a:custGeom>
          <a:solidFill>
            <a:srgbClr val="C42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21" name="Freeform 45"/>
          <p:cNvSpPr>
            <a:spLocks/>
          </p:cNvSpPr>
          <p:nvPr/>
        </p:nvSpPr>
        <p:spPr bwMode="auto">
          <a:xfrm>
            <a:off x="7912100" y="4011613"/>
            <a:ext cx="188913" cy="487362"/>
          </a:xfrm>
          <a:custGeom>
            <a:avLst/>
            <a:gdLst>
              <a:gd name="T0" fmla="*/ 0 w 109"/>
              <a:gd name="T1" fmla="*/ 2147483647 h 289"/>
              <a:gd name="T2" fmla="*/ 2147483647 w 109"/>
              <a:gd name="T3" fmla="*/ 0 h 289"/>
              <a:gd name="T4" fmla="*/ 2147483647 w 109"/>
              <a:gd name="T5" fmla="*/ 2147483647 h 289"/>
              <a:gd name="T6" fmla="*/ 0 w 109"/>
              <a:gd name="T7" fmla="*/ 2147483647 h 289"/>
              <a:gd name="T8" fmla="*/ 0 w 109"/>
              <a:gd name="T9" fmla="*/ 2147483647 h 289"/>
              <a:gd name="T10" fmla="*/ 0 60000 65536"/>
              <a:gd name="T11" fmla="*/ 0 60000 65536"/>
              <a:gd name="T12" fmla="*/ 0 60000 65536"/>
              <a:gd name="T13" fmla="*/ 0 60000 65536"/>
              <a:gd name="T14" fmla="*/ 0 60000 65536"/>
              <a:gd name="T15" fmla="*/ 0 w 109"/>
              <a:gd name="T16" fmla="*/ 0 h 289"/>
              <a:gd name="T17" fmla="*/ 109 w 109"/>
              <a:gd name="T18" fmla="*/ 289 h 289"/>
            </a:gdLst>
            <a:ahLst/>
            <a:cxnLst>
              <a:cxn ang="T10">
                <a:pos x="T0" y="T1"/>
              </a:cxn>
              <a:cxn ang="T11">
                <a:pos x="T2" y="T3"/>
              </a:cxn>
              <a:cxn ang="T12">
                <a:pos x="T4" y="T5"/>
              </a:cxn>
              <a:cxn ang="T13">
                <a:pos x="T6" y="T7"/>
              </a:cxn>
              <a:cxn ang="T14">
                <a:pos x="T8" y="T9"/>
              </a:cxn>
            </a:cxnLst>
            <a:rect l="T15" t="T16" r="T17" b="T18"/>
            <a:pathLst>
              <a:path w="109" h="289">
                <a:moveTo>
                  <a:pt x="0" y="108"/>
                </a:moveTo>
                <a:lnTo>
                  <a:pt x="108" y="0"/>
                </a:lnTo>
                <a:lnTo>
                  <a:pt x="108" y="180"/>
                </a:lnTo>
                <a:lnTo>
                  <a:pt x="0" y="288"/>
                </a:lnTo>
                <a:lnTo>
                  <a:pt x="0" y="108"/>
                </a:lnTo>
              </a:path>
            </a:pathLst>
          </a:custGeom>
          <a:solidFill>
            <a:srgbClr val="DE2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9797" name="Rectangle 47"/>
          <p:cNvSpPr>
            <a:spLocks noChangeArrowheads="1"/>
          </p:cNvSpPr>
          <p:nvPr/>
        </p:nvSpPr>
        <p:spPr bwMode="auto">
          <a:xfrm>
            <a:off x="7446963" y="4730750"/>
            <a:ext cx="312737" cy="303213"/>
          </a:xfrm>
          <a:prstGeom prst="rect">
            <a:avLst/>
          </a:prstGeom>
          <a:solidFill>
            <a:srgbClr val="FA7D00"/>
          </a:solidFill>
          <a:ln>
            <a:noFill/>
          </a:ln>
        </p:spPr>
        <p:txBody>
          <a:bodyPr wrap="none" lIns="69850" tIns="34925" rIns="69850" bIns="34925" anchor="ctr"/>
          <a:lstStyle/>
          <a:p>
            <a:pPr algn="ctr" defTabSz="514350">
              <a:defRPr/>
            </a:pPr>
            <a:r>
              <a:rPr lang="en-US" altLang="en-US" sz="1500" b="1" dirty="0">
                <a:solidFill>
                  <a:schemeClr val="tx1">
                    <a:lumMod val="75000"/>
                    <a:lumOff val="25000"/>
                  </a:schemeClr>
                </a:solidFill>
                <a:sym typeface="Arial" charset="0"/>
              </a:rPr>
              <a:t>R</a:t>
            </a:r>
          </a:p>
        </p:txBody>
      </p:sp>
      <p:sp>
        <p:nvSpPr>
          <p:cNvPr id="42023" name="Freeform 48"/>
          <p:cNvSpPr>
            <a:spLocks/>
          </p:cNvSpPr>
          <p:nvPr/>
        </p:nvSpPr>
        <p:spPr bwMode="auto">
          <a:xfrm>
            <a:off x="7446963" y="4608513"/>
            <a:ext cx="438150" cy="123825"/>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24" name="Freeform 49"/>
          <p:cNvSpPr>
            <a:spLocks/>
          </p:cNvSpPr>
          <p:nvPr/>
        </p:nvSpPr>
        <p:spPr bwMode="auto">
          <a:xfrm>
            <a:off x="7759700" y="4608513"/>
            <a:ext cx="125413" cy="427037"/>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9794" name="Rectangle 51"/>
          <p:cNvSpPr>
            <a:spLocks noChangeArrowheads="1"/>
          </p:cNvSpPr>
          <p:nvPr/>
        </p:nvSpPr>
        <p:spPr bwMode="auto">
          <a:xfrm>
            <a:off x="2317750" y="4730750"/>
            <a:ext cx="311150" cy="303213"/>
          </a:xfrm>
          <a:prstGeom prst="rect">
            <a:avLst/>
          </a:prstGeom>
          <a:solidFill>
            <a:srgbClr val="FA7D00"/>
          </a:solidFill>
          <a:ln>
            <a:noFill/>
          </a:ln>
        </p:spPr>
        <p:txBody>
          <a:bodyPr wrap="none" lIns="69850" tIns="34925" rIns="69850" bIns="34925" anchor="ctr"/>
          <a:lstStyle/>
          <a:p>
            <a:pPr algn="ctr" defTabSz="514350">
              <a:defRPr/>
            </a:pPr>
            <a:r>
              <a:rPr lang="en-US" altLang="en-US" sz="1500" b="1">
                <a:solidFill>
                  <a:schemeClr val="tx1">
                    <a:lumMod val="75000"/>
                    <a:lumOff val="25000"/>
                  </a:schemeClr>
                </a:solidFill>
                <a:sym typeface="Arial" charset="0"/>
              </a:rPr>
              <a:t>R</a:t>
            </a:r>
          </a:p>
        </p:txBody>
      </p:sp>
      <p:sp>
        <p:nvSpPr>
          <p:cNvPr id="42026" name="Freeform 52"/>
          <p:cNvSpPr>
            <a:spLocks/>
          </p:cNvSpPr>
          <p:nvPr/>
        </p:nvSpPr>
        <p:spPr bwMode="auto">
          <a:xfrm>
            <a:off x="2317750" y="4608513"/>
            <a:ext cx="438150" cy="123825"/>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27" name="Freeform 53"/>
          <p:cNvSpPr>
            <a:spLocks/>
          </p:cNvSpPr>
          <p:nvPr/>
        </p:nvSpPr>
        <p:spPr bwMode="auto">
          <a:xfrm>
            <a:off x="2628900" y="4608513"/>
            <a:ext cx="127000" cy="427037"/>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9788" name="Rectangle 55"/>
          <p:cNvSpPr>
            <a:spLocks noChangeArrowheads="1"/>
          </p:cNvSpPr>
          <p:nvPr/>
        </p:nvSpPr>
        <p:spPr bwMode="auto">
          <a:xfrm>
            <a:off x="5238750" y="1660525"/>
            <a:ext cx="1414463" cy="34925"/>
          </a:xfrm>
          <a:prstGeom prst="rect">
            <a:avLst/>
          </a:pr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altLang="en-US"/>
          </a:p>
        </p:txBody>
      </p:sp>
      <p:sp>
        <p:nvSpPr>
          <p:cNvPr id="29791" name="Rectangle 57"/>
          <p:cNvSpPr>
            <a:spLocks noChangeArrowheads="1"/>
          </p:cNvSpPr>
          <p:nvPr/>
        </p:nvSpPr>
        <p:spPr bwMode="auto">
          <a:xfrm>
            <a:off x="5768975" y="1570038"/>
            <a:ext cx="312738" cy="303212"/>
          </a:xfrm>
          <a:prstGeom prst="rect">
            <a:avLst/>
          </a:prstGeom>
          <a:solidFill>
            <a:srgbClr val="FA7D00"/>
          </a:solidFill>
          <a:ln>
            <a:noFill/>
          </a:ln>
        </p:spPr>
        <p:txBody>
          <a:bodyPr wrap="none" lIns="69850" tIns="34925" rIns="69850" bIns="34925" anchor="ctr"/>
          <a:lstStyle>
            <a:lvl1pPr defTabSz="514350" eaLnBrk="0" hangingPunct="0">
              <a:spcBef>
                <a:spcPct val="20000"/>
              </a:spcBef>
              <a:buFont typeface="Arial" charset="0"/>
              <a:buChar char="•"/>
              <a:defRPr sz="3200">
                <a:solidFill>
                  <a:schemeClr val="tx1"/>
                </a:solidFill>
                <a:latin typeface="Calibri" pitchFamily="34" charset="0"/>
              </a:defRPr>
            </a:lvl1pPr>
            <a:lvl2pPr marL="742950" indent="-285750" defTabSz="514350" eaLnBrk="0" hangingPunct="0">
              <a:spcBef>
                <a:spcPct val="20000"/>
              </a:spcBef>
              <a:buFont typeface="Arial" charset="0"/>
              <a:buChar char="–"/>
              <a:defRPr sz="2800">
                <a:solidFill>
                  <a:schemeClr val="tx1"/>
                </a:solidFill>
                <a:latin typeface="Calibri" pitchFamily="34" charset="0"/>
              </a:defRPr>
            </a:lvl2pPr>
            <a:lvl3pPr marL="1143000" indent="-228600" defTabSz="514350" eaLnBrk="0" hangingPunct="0">
              <a:spcBef>
                <a:spcPct val="20000"/>
              </a:spcBef>
              <a:buFont typeface="Arial" charset="0"/>
              <a:buChar char="•"/>
              <a:defRPr sz="2400">
                <a:solidFill>
                  <a:schemeClr val="tx1"/>
                </a:solidFill>
                <a:latin typeface="Calibri" pitchFamily="34" charset="0"/>
              </a:defRPr>
            </a:lvl3pPr>
            <a:lvl4pPr marL="1600200" indent="-228600" defTabSz="514350" eaLnBrk="0" hangingPunct="0">
              <a:spcBef>
                <a:spcPct val="20000"/>
              </a:spcBef>
              <a:buFont typeface="Arial" charset="0"/>
              <a:buChar char="–"/>
              <a:defRPr sz="2000">
                <a:solidFill>
                  <a:schemeClr val="tx1"/>
                </a:solidFill>
                <a:latin typeface="Calibri" pitchFamily="34" charset="0"/>
              </a:defRPr>
            </a:lvl4pPr>
            <a:lvl5pPr marL="2057400" indent="-228600" defTabSz="514350" eaLnBrk="0" hangingPunct="0">
              <a:spcBef>
                <a:spcPct val="20000"/>
              </a:spcBef>
              <a:buFont typeface="Arial" charset="0"/>
              <a:buChar char="»"/>
              <a:defRPr sz="2000">
                <a:solidFill>
                  <a:schemeClr val="tx1"/>
                </a:solidFill>
                <a:latin typeface="Calibri" pitchFamily="34" charset="0"/>
              </a:defRPr>
            </a:lvl5pPr>
            <a:lvl6pPr marL="25146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en-US" altLang="en-US" sz="1500" b="1" dirty="0" smtClean="0">
                <a:solidFill>
                  <a:schemeClr val="tx1">
                    <a:lumMod val="75000"/>
                    <a:lumOff val="25000"/>
                  </a:schemeClr>
                </a:solidFill>
                <a:sym typeface="Arial" charset="0"/>
              </a:rPr>
              <a:t>R</a:t>
            </a:r>
          </a:p>
        </p:txBody>
      </p:sp>
      <p:sp>
        <p:nvSpPr>
          <p:cNvPr id="42030" name="Freeform 58"/>
          <p:cNvSpPr>
            <a:spLocks/>
          </p:cNvSpPr>
          <p:nvPr/>
        </p:nvSpPr>
        <p:spPr bwMode="auto">
          <a:xfrm>
            <a:off x="5768975" y="1447800"/>
            <a:ext cx="439738" cy="123825"/>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31" name="Freeform 59"/>
          <p:cNvSpPr>
            <a:spLocks/>
          </p:cNvSpPr>
          <p:nvPr/>
        </p:nvSpPr>
        <p:spPr bwMode="auto">
          <a:xfrm>
            <a:off x="6081713" y="1447800"/>
            <a:ext cx="127000" cy="427038"/>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32" name="Oval 60"/>
          <p:cNvSpPr>
            <a:spLocks noChangeArrowheads="1"/>
          </p:cNvSpPr>
          <p:nvPr/>
        </p:nvSpPr>
        <p:spPr bwMode="auto">
          <a:xfrm>
            <a:off x="3852863" y="1341438"/>
            <a:ext cx="1406525" cy="481012"/>
          </a:xfrm>
          <a:prstGeom prst="ellipse">
            <a:avLst/>
          </a:prstGeom>
          <a:solidFill>
            <a:srgbClr val="8CCA1C"/>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488" tIns="44450" rIns="90488" bIns="4445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a:solidFill>
                  <a:srgbClr val="000000"/>
                </a:solidFill>
                <a:sym typeface="Arial" charset="0"/>
              </a:rPr>
              <a:t>Internet</a:t>
            </a:r>
          </a:p>
        </p:txBody>
      </p:sp>
      <p:sp>
        <p:nvSpPr>
          <p:cNvPr id="29782" name="Rectangle 62"/>
          <p:cNvSpPr>
            <a:spLocks noChangeArrowheads="1"/>
          </p:cNvSpPr>
          <p:nvPr/>
        </p:nvSpPr>
        <p:spPr bwMode="auto">
          <a:xfrm>
            <a:off x="5238750" y="2146300"/>
            <a:ext cx="1414463" cy="36513"/>
          </a:xfrm>
          <a:prstGeom prst="rect">
            <a:avLst/>
          </a:pr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altLang="en-US"/>
          </a:p>
        </p:txBody>
      </p:sp>
      <p:sp>
        <p:nvSpPr>
          <p:cNvPr id="29785" name="Rectangle 64"/>
          <p:cNvSpPr>
            <a:spLocks noChangeArrowheads="1"/>
          </p:cNvSpPr>
          <p:nvPr/>
        </p:nvSpPr>
        <p:spPr bwMode="auto">
          <a:xfrm>
            <a:off x="5768975" y="2055813"/>
            <a:ext cx="312738" cy="303212"/>
          </a:xfrm>
          <a:prstGeom prst="rect">
            <a:avLst/>
          </a:prstGeom>
          <a:solidFill>
            <a:srgbClr val="FA7D00"/>
          </a:solidFill>
          <a:ln>
            <a:noFill/>
          </a:ln>
        </p:spPr>
        <p:txBody>
          <a:bodyPr wrap="none" lIns="69850" tIns="34925" rIns="69850" bIns="34925" anchor="ctr"/>
          <a:lstStyle>
            <a:lvl1pPr defTabSz="514350" eaLnBrk="0" hangingPunct="0">
              <a:spcBef>
                <a:spcPct val="20000"/>
              </a:spcBef>
              <a:buFont typeface="Arial" charset="0"/>
              <a:buChar char="•"/>
              <a:defRPr sz="3200">
                <a:solidFill>
                  <a:schemeClr val="tx1"/>
                </a:solidFill>
                <a:latin typeface="Calibri" pitchFamily="34" charset="0"/>
              </a:defRPr>
            </a:lvl1pPr>
            <a:lvl2pPr marL="742950" indent="-285750" defTabSz="514350" eaLnBrk="0" hangingPunct="0">
              <a:spcBef>
                <a:spcPct val="20000"/>
              </a:spcBef>
              <a:buFont typeface="Arial" charset="0"/>
              <a:buChar char="–"/>
              <a:defRPr sz="2800">
                <a:solidFill>
                  <a:schemeClr val="tx1"/>
                </a:solidFill>
                <a:latin typeface="Calibri" pitchFamily="34" charset="0"/>
              </a:defRPr>
            </a:lvl2pPr>
            <a:lvl3pPr marL="1143000" indent="-228600" defTabSz="514350" eaLnBrk="0" hangingPunct="0">
              <a:spcBef>
                <a:spcPct val="20000"/>
              </a:spcBef>
              <a:buFont typeface="Arial" charset="0"/>
              <a:buChar char="•"/>
              <a:defRPr sz="2400">
                <a:solidFill>
                  <a:schemeClr val="tx1"/>
                </a:solidFill>
                <a:latin typeface="Calibri" pitchFamily="34" charset="0"/>
              </a:defRPr>
            </a:lvl3pPr>
            <a:lvl4pPr marL="1600200" indent="-228600" defTabSz="514350" eaLnBrk="0" hangingPunct="0">
              <a:spcBef>
                <a:spcPct val="20000"/>
              </a:spcBef>
              <a:buFont typeface="Arial" charset="0"/>
              <a:buChar char="–"/>
              <a:defRPr sz="2000">
                <a:solidFill>
                  <a:schemeClr val="tx1"/>
                </a:solidFill>
                <a:latin typeface="Calibri" pitchFamily="34" charset="0"/>
              </a:defRPr>
            </a:lvl4pPr>
            <a:lvl5pPr marL="2057400" indent="-228600" defTabSz="514350" eaLnBrk="0" hangingPunct="0">
              <a:spcBef>
                <a:spcPct val="20000"/>
              </a:spcBef>
              <a:buFont typeface="Arial" charset="0"/>
              <a:buChar char="»"/>
              <a:defRPr sz="2000">
                <a:solidFill>
                  <a:schemeClr val="tx1"/>
                </a:solidFill>
                <a:latin typeface="Calibri" pitchFamily="34" charset="0"/>
              </a:defRPr>
            </a:lvl5pPr>
            <a:lvl6pPr marL="25146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en-US" altLang="en-US" sz="1500" b="1" dirty="0" smtClean="0">
                <a:solidFill>
                  <a:schemeClr val="tx1">
                    <a:lumMod val="75000"/>
                    <a:lumOff val="25000"/>
                  </a:schemeClr>
                </a:solidFill>
                <a:sym typeface="Arial" charset="0"/>
              </a:rPr>
              <a:t>R</a:t>
            </a:r>
          </a:p>
        </p:txBody>
      </p:sp>
      <p:sp>
        <p:nvSpPr>
          <p:cNvPr id="42035" name="Freeform 65"/>
          <p:cNvSpPr>
            <a:spLocks/>
          </p:cNvSpPr>
          <p:nvPr/>
        </p:nvSpPr>
        <p:spPr bwMode="auto">
          <a:xfrm>
            <a:off x="5768975" y="1933575"/>
            <a:ext cx="439738" cy="123825"/>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36" name="Freeform 66"/>
          <p:cNvSpPr>
            <a:spLocks/>
          </p:cNvSpPr>
          <p:nvPr/>
        </p:nvSpPr>
        <p:spPr bwMode="auto">
          <a:xfrm>
            <a:off x="6081713" y="1933575"/>
            <a:ext cx="127000" cy="427038"/>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37" name="Oval 67"/>
          <p:cNvSpPr>
            <a:spLocks noChangeArrowheads="1"/>
          </p:cNvSpPr>
          <p:nvPr/>
        </p:nvSpPr>
        <p:spPr bwMode="auto">
          <a:xfrm>
            <a:off x="3852863" y="1822450"/>
            <a:ext cx="1406525" cy="506413"/>
          </a:xfrm>
          <a:prstGeom prst="ellipse">
            <a:avLst/>
          </a:prstGeom>
          <a:solidFill>
            <a:srgbClr val="8CCA1C"/>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488" tIns="44450" rIns="90488" bIns="4445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a:solidFill>
                  <a:srgbClr val="000000"/>
                </a:solidFill>
                <a:sym typeface="Arial" charset="0"/>
              </a:rPr>
              <a:t>FedMAN</a:t>
            </a:r>
          </a:p>
        </p:txBody>
      </p:sp>
      <p:sp>
        <p:nvSpPr>
          <p:cNvPr id="29776" name="Rectangle 69"/>
          <p:cNvSpPr>
            <a:spLocks noChangeArrowheads="1"/>
          </p:cNvSpPr>
          <p:nvPr/>
        </p:nvSpPr>
        <p:spPr bwMode="auto">
          <a:xfrm>
            <a:off x="5238750" y="2633663"/>
            <a:ext cx="1414463" cy="34925"/>
          </a:xfrm>
          <a:prstGeom prst="rect">
            <a:avLst/>
          </a:pr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fr-FR" altLang="en-US"/>
          </a:p>
        </p:txBody>
      </p:sp>
      <p:sp>
        <p:nvSpPr>
          <p:cNvPr id="29779" name="Rectangle 71"/>
          <p:cNvSpPr>
            <a:spLocks noChangeArrowheads="1"/>
          </p:cNvSpPr>
          <p:nvPr/>
        </p:nvSpPr>
        <p:spPr bwMode="auto">
          <a:xfrm>
            <a:off x="5768975" y="2541588"/>
            <a:ext cx="312738" cy="304800"/>
          </a:xfrm>
          <a:prstGeom prst="rect">
            <a:avLst/>
          </a:prstGeom>
          <a:solidFill>
            <a:srgbClr val="FA7D00"/>
          </a:solidFill>
          <a:ln>
            <a:noFill/>
          </a:ln>
        </p:spPr>
        <p:txBody>
          <a:bodyPr wrap="none" lIns="69850" tIns="34925" rIns="69850" bIns="34925" anchor="ctr"/>
          <a:lstStyle/>
          <a:p>
            <a:pPr algn="ctr" defTabSz="514350">
              <a:defRPr/>
            </a:pPr>
            <a:r>
              <a:rPr lang="en-US" altLang="en-US" sz="1500" b="1">
                <a:solidFill>
                  <a:schemeClr val="tx1">
                    <a:lumMod val="75000"/>
                    <a:lumOff val="25000"/>
                  </a:schemeClr>
                </a:solidFill>
                <a:sym typeface="Arial" charset="0"/>
              </a:rPr>
              <a:t>R</a:t>
            </a:r>
          </a:p>
        </p:txBody>
      </p:sp>
      <p:sp>
        <p:nvSpPr>
          <p:cNvPr id="42040" name="Freeform 72"/>
          <p:cNvSpPr>
            <a:spLocks/>
          </p:cNvSpPr>
          <p:nvPr/>
        </p:nvSpPr>
        <p:spPr bwMode="auto">
          <a:xfrm>
            <a:off x="5768975" y="2420938"/>
            <a:ext cx="439738" cy="122237"/>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41" name="Freeform 73"/>
          <p:cNvSpPr>
            <a:spLocks/>
          </p:cNvSpPr>
          <p:nvPr/>
        </p:nvSpPr>
        <p:spPr bwMode="auto">
          <a:xfrm>
            <a:off x="6081713" y="2420938"/>
            <a:ext cx="127000" cy="427037"/>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42" name="Oval 74"/>
          <p:cNvSpPr>
            <a:spLocks noChangeArrowheads="1"/>
          </p:cNvSpPr>
          <p:nvPr/>
        </p:nvSpPr>
        <p:spPr bwMode="auto">
          <a:xfrm>
            <a:off x="3852863" y="2328863"/>
            <a:ext cx="1406525" cy="466725"/>
          </a:xfrm>
          <a:prstGeom prst="ellipse">
            <a:avLst/>
          </a:prstGeom>
          <a:solidFill>
            <a:srgbClr val="8CCA1C"/>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488" tIns="44450" rIns="90488" bIns="4445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a:solidFill>
                  <a:srgbClr val="000000"/>
                </a:solidFill>
                <a:sym typeface="Arial" charset="0"/>
              </a:rPr>
              <a:t>Isabel</a:t>
            </a:r>
          </a:p>
        </p:txBody>
      </p:sp>
      <p:sp>
        <p:nvSpPr>
          <p:cNvPr id="42043" name="Oval 75"/>
          <p:cNvSpPr>
            <a:spLocks noChangeArrowheads="1"/>
          </p:cNvSpPr>
          <p:nvPr/>
        </p:nvSpPr>
        <p:spPr bwMode="auto">
          <a:xfrm>
            <a:off x="3852863" y="2795588"/>
            <a:ext cx="1406525" cy="495300"/>
          </a:xfrm>
          <a:prstGeom prst="ellipse">
            <a:avLst/>
          </a:prstGeom>
          <a:solidFill>
            <a:srgbClr val="8CCA1C"/>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488" tIns="44450" rIns="90488" bIns="4445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a:solidFill>
                  <a:srgbClr val="000000"/>
                </a:solidFill>
                <a:sym typeface="Arial" charset="0"/>
              </a:rPr>
              <a:t>…</a:t>
            </a:r>
          </a:p>
        </p:txBody>
      </p:sp>
      <p:sp>
        <p:nvSpPr>
          <p:cNvPr id="42044" name="Rectangle 76"/>
          <p:cNvSpPr>
            <a:spLocks noChangeArrowheads="1"/>
          </p:cNvSpPr>
          <p:nvPr/>
        </p:nvSpPr>
        <p:spPr bwMode="auto">
          <a:xfrm>
            <a:off x="6611938" y="1498600"/>
            <a:ext cx="36512" cy="1943100"/>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42045" name="Rectangle 77"/>
          <p:cNvSpPr>
            <a:spLocks noChangeArrowheads="1"/>
          </p:cNvSpPr>
          <p:nvPr/>
        </p:nvSpPr>
        <p:spPr bwMode="auto">
          <a:xfrm>
            <a:off x="1454150" y="4092575"/>
            <a:ext cx="82550" cy="1135063"/>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42046" name="Rectangle 78"/>
          <p:cNvSpPr>
            <a:spLocks noChangeArrowheads="1"/>
          </p:cNvSpPr>
          <p:nvPr/>
        </p:nvSpPr>
        <p:spPr bwMode="auto">
          <a:xfrm>
            <a:off x="1620838" y="5105400"/>
            <a:ext cx="82550" cy="730250"/>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42047" name="Rectangle 79"/>
          <p:cNvSpPr>
            <a:spLocks noChangeArrowheads="1"/>
          </p:cNvSpPr>
          <p:nvPr/>
        </p:nvSpPr>
        <p:spPr bwMode="auto">
          <a:xfrm>
            <a:off x="1454150" y="3849688"/>
            <a:ext cx="82550" cy="1135062"/>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42048" name="Rectangle 81"/>
          <p:cNvSpPr>
            <a:spLocks noChangeArrowheads="1"/>
          </p:cNvSpPr>
          <p:nvPr/>
        </p:nvSpPr>
        <p:spPr bwMode="auto">
          <a:xfrm>
            <a:off x="1131888" y="4194175"/>
            <a:ext cx="623887" cy="303213"/>
          </a:xfrm>
          <a:prstGeom prst="rect">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69850" tIns="34925" rIns="69850" bIns="34925" anchor="ctr"/>
          <a:lstStyle>
            <a:lvl1pPr defTabSz="514350" eaLnBrk="0" hangingPunct="0">
              <a:spcBef>
                <a:spcPct val="20000"/>
              </a:spcBef>
              <a:buFont typeface="Arial" charset="0"/>
              <a:buChar char="•"/>
              <a:defRPr sz="3200">
                <a:solidFill>
                  <a:schemeClr val="tx1"/>
                </a:solidFill>
                <a:latin typeface="Calibri" pitchFamily="34" charset="0"/>
              </a:defRPr>
            </a:lvl1pPr>
            <a:lvl2pPr marL="742950" indent="-285750" defTabSz="514350" eaLnBrk="0" hangingPunct="0">
              <a:spcBef>
                <a:spcPct val="20000"/>
              </a:spcBef>
              <a:buFont typeface="Arial" charset="0"/>
              <a:buChar char="–"/>
              <a:defRPr sz="2800">
                <a:solidFill>
                  <a:schemeClr val="tx1"/>
                </a:solidFill>
                <a:latin typeface="Calibri" pitchFamily="34" charset="0"/>
              </a:defRPr>
            </a:lvl2pPr>
            <a:lvl3pPr marL="1143000" indent="-228600" defTabSz="514350" eaLnBrk="0" hangingPunct="0">
              <a:spcBef>
                <a:spcPct val="20000"/>
              </a:spcBef>
              <a:buFont typeface="Arial" charset="0"/>
              <a:buChar char="•"/>
              <a:defRPr sz="2400">
                <a:solidFill>
                  <a:schemeClr val="tx1"/>
                </a:solidFill>
                <a:latin typeface="Calibri" pitchFamily="34" charset="0"/>
              </a:defRPr>
            </a:lvl3pPr>
            <a:lvl4pPr marL="1600200" indent="-228600" defTabSz="514350" eaLnBrk="0" hangingPunct="0">
              <a:spcBef>
                <a:spcPct val="20000"/>
              </a:spcBef>
              <a:buFont typeface="Arial" charset="0"/>
              <a:buChar char="–"/>
              <a:defRPr sz="2000">
                <a:solidFill>
                  <a:schemeClr val="tx1"/>
                </a:solidFill>
                <a:latin typeface="Calibri" pitchFamily="34" charset="0"/>
              </a:defRPr>
            </a:lvl4pPr>
            <a:lvl5pPr marL="2057400" indent="-228600" defTabSz="514350" eaLnBrk="0" hangingPunct="0">
              <a:spcBef>
                <a:spcPct val="20000"/>
              </a:spcBef>
              <a:buFont typeface="Arial" charset="0"/>
              <a:buChar char="»"/>
              <a:defRPr sz="2000">
                <a:solidFill>
                  <a:schemeClr val="tx1"/>
                </a:solidFill>
                <a:latin typeface="Calibri" pitchFamily="34" charset="0"/>
              </a:defRPr>
            </a:lvl5pPr>
            <a:lvl6pPr marL="25146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500" b="1">
                <a:solidFill>
                  <a:srgbClr val="000000"/>
                </a:solidFill>
                <a:sym typeface="Arial" charset="0"/>
              </a:rPr>
              <a:t>FW</a:t>
            </a:r>
          </a:p>
        </p:txBody>
      </p:sp>
      <p:sp>
        <p:nvSpPr>
          <p:cNvPr id="42049" name="Freeform 82"/>
          <p:cNvSpPr>
            <a:spLocks/>
          </p:cNvSpPr>
          <p:nvPr/>
        </p:nvSpPr>
        <p:spPr bwMode="auto">
          <a:xfrm>
            <a:off x="1131888" y="4011613"/>
            <a:ext cx="812800" cy="184150"/>
          </a:xfrm>
          <a:custGeom>
            <a:avLst/>
            <a:gdLst>
              <a:gd name="T0" fmla="*/ 0 w 469"/>
              <a:gd name="T1" fmla="*/ 2147483647 h 109"/>
              <a:gd name="T2" fmla="*/ 2147483647 w 469"/>
              <a:gd name="T3" fmla="*/ 0 h 109"/>
              <a:gd name="T4" fmla="*/ 2147483647 w 469"/>
              <a:gd name="T5" fmla="*/ 0 h 109"/>
              <a:gd name="T6" fmla="*/ 2147483647 w 469"/>
              <a:gd name="T7" fmla="*/ 2147483647 h 109"/>
              <a:gd name="T8" fmla="*/ 0 w 469"/>
              <a:gd name="T9" fmla="*/ 2147483647 h 109"/>
              <a:gd name="T10" fmla="*/ 0 60000 65536"/>
              <a:gd name="T11" fmla="*/ 0 60000 65536"/>
              <a:gd name="T12" fmla="*/ 0 60000 65536"/>
              <a:gd name="T13" fmla="*/ 0 60000 65536"/>
              <a:gd name="T14" fmla="*/ 0 60000 65536"/>
              <a:gd name="T15" fmla="*/ 0 w 469"/>
              <a:gd name="T16" fmla="*/ 0 h 109"/>
              <a:gd name="T17" fmla="*/ 469 w 469"/>
              <a:gd name="T18" fmla="*/ 109 h 109"/>
            </a:gdLst>
            <a:ahLst/>
            <a:cxnLst>
              <a:cxn ang="T10">
                <a:pos x="T0" y="T1"/>
              </a:cxn>
              <a:cxn ang="T11">
                <a:pos x="T2" y="T3"/>
              </a:cxn>
              <a:cxn ang="T12">
                <a:pos x="T4" y="T5"/>
              </a:cxn>
              <a:cxn ang="T13">
                <a:pos x="T6" y="T7"/>
              </a:cxn>
              <a:cxn ang="T14">
                <a:pos x="T8" y="T9"/>
              </a:cxn>
            </a:cxnLst>
            <a:rect l="T15" t="T16" r="T17" b="T18"/>
            <a:pathLst>
              <a:path w="469" h="109">
                <a:moveTo>
                  <a:pt x="0" y="108"/>
                </a:moveTo>
                <a:lnTo>
                  <a:pt x="108" y="0"/>
                </a:lnTo>
                <a:lnTo>
                  <a:pt x="468" y="0"/>
                </a:lnTo>
                <a:lnTo>
                  <a:pt x="360" y="108"/>
                </a:lnTo>
                <a:lnTo>
                  <a:pt x="0" y="108"/>
                </a:lnTo>
              </a:path>
            </a:pathLst>
          </a:custGeom>
          <a:solidFill>
            <a:srgbClr val="C42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50" name="Freeform 83"/>
          <p:cNvSpPr>
            <a:spLocks/>
          </p:cNvSpPr>
          <p:nvPr/>
        </p:nvSpPr>
        <p:spPr bwMode="auto">
          <a:xfrm>
            <a:off x="1755775" y="4011613"/>
            <a:ext cx="188913" cy="487362"/>
          </a:xfrm>
          <a:custGeom>
            <a:avLst/>
            <a:gdLst>
              <a:gd name="T0" fmla="*/ 0 w 109"/>
              <a:gd name="T1" fmla="*/ 2147483647 h 289"/>
              <a:gd name="T2" fmla="*/ 2147483647 w 109"/>
              <a:gd name="T3" fmla="*/ 0 h 289"/>
              <a:gd name="T4" fmla="*/ 2147483647 w 109"/>
              <a:gd name="T5" fmla="*/ 2147483647 h 289"/>
              <a:gd name="T6" fmla="*/ 0 w 109"/>
              <a:gd name="T7" fmla="*/ 2147483647 h 289"/>
              <a:gd name="T8" fmla="*/ 0 w 109"/>
              <a:gd name="T9" fmla="*/ 2147483647 h 289"/>
              <a:gd name="T10" fmla="*/ 0 60000 65536"/>
              <a:gd name="T11" fmla="*/ 0 60000 65536"/>
              <a:gd name="T12" fmla="*/ 0 60000 65536"/>
              <a:gd name="T13" fmla="*/ 0 60000 65536"/>
              <a:gd name="T14" fmla="*/ 0 60000 65536"/>
              <a:gd name="T15" fmla="*/ 0 w 109"/>
              <a:gd name="T16" fmla="*/ 0 h 289"/>
              <a:gd name="T17" fmla="*/ 109 w 109"/>
              <a:gd name="T18" fmla="*/ 289 h 289"/>
            </a:gdLst>
            <a:ahLst/>
            <a:cxnLst>
              <a:cxn ang="T10">
                <a:pos x="T0" y="T1"/>
              </a:cxn>
              <a:cxn ang="T11">
                <a:pos x="T2" y="T3"/>
              </a:cxn>
              <a:cxn ang="T12">
                <a:pos x="T4" y="T5"/>
              </a:cxn>
              <a:cxn ang="T13">
                <a:pos x="T6" y="T7"/>
              </a:cxn>
              <a:cxn ang="T14">
                <a:pos x="T8" y="T9"/>
              </a:cxn>
            </a:cxnLst>
            <a:rect l="T15" t="T16" r="T17" b="T18"/>
            <a:pathLst>
              <a:path w="109" h="289">
                <a:moveTo>
                  <a:pt x="0" y="108"/>
                </a:moveTo>
                <a:lnTo>
                  <a:pt x="108" y="0"/>
                </a:lnTo>
                <a:lnTo>
                  <a:pt x="108" y="180"/>
                </a:lnTo>
                <a:lnTo>
                  <a:pt x="0" y="288"/>
                </a:lnTo>
                <a:lnTo>
                  <a:pt x="0" y="108"/>
                </a:lnTo>
              </a:path>
            </a:pathLst>
          </a:custGeom>
          <a:solidFill>
            <a:srgbClr val="DE2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9770" name="Rectangle 85"/>
          <p:cNvSpPr>
            <a:spLocks noChangeArrowheads="1"/>
          </p:cNvSpPr>
          <p:nvPr/>
        </p:nvSpPr>
        <p:spPr bwMode="auto">
          <a:xfrm>
            <a:off x="1319213" y="4730750"/>
            <a:ext cx="311150" cy="303213"/>
          </a:xfrm>
          <a:prstGeom prst="rect">
            <a:avLst/>
          </a:prstGeom>
          <a:solidFill>
            <a:srgbClr val="FA7D00"/>
          </a:solidFill>
          <a:ln>
            <a:noFill/>
          </a:ln>
        </p:spPr>
        <p:txBody>
          <a:bodyPr wrap="none" lIns="69850" tIns="34925" rIns="69850" bIns="34925" anchor="ctr"/>
          <a:lstStyle/>
          <a:p>
            <a:pPr algn="ctr" defTabSz="514350">
              <a:defRPr/>
            </a:pPr>
            <a:r>
              <a:rPr lang="en-US" altLang="en-US" sz="1500" b="1" dirty="0">
                <a:solidFill>
                  <a:schemeClr val="tx1">
                    <a:lumMod val="75000"/>
                    <a:lumOff val="25000"/>
                  </a:schemeClr>
                </a:solidFill>
                <a:sym typeface="Arial" charset="0"/>
              </a:rPr>
              <a:t>R</a:t>
            </a:r>
          </a:p>
        </p:txBody>
      </p:sp>
      <p:sp>
        <p:nvSpPr>
          <p:cNvPr id="42052" name="Freeform 86"/>
          <p:cNvSpPr>
            <a:spLocks/>
          </p:cNvSpPr>
          <p:nvPr/>
        </p:nvSpPr>
        <p:spPr bwMode="auto">
          <a:xfrm>
            <a:off x="1319213" y="4608513"/>
            <a:ext cx="438150" cy="123825"/>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53" name="Freeform 87"/>
          <p:cNvSpPr>
            <a:spLocks/>
          </p:cNvSpPr>
          <p:nvPr/>
        </p:nvSpPr>
        <p:spPr bwMode="auto">
          <a:xfrm>
            <a:off x="1630363" y="4608513"/>
            <a:ext cx="127000" cy="427037"/>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54" name="Rectangle 88"/>
          <p:cNvSpPr>
            <a:spLocks noChangeArrowheads="1"/>
          </p:cNvSpPr>
          <p:nvPr/>
        </p:nvSpPr>
        <p:spPr bwMode="auto">
          <a:xfrm>
            <a:off x="1620838" y="5065713"/>
            <a:ext cx="82550" cy="1133475"/>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42055" name="AutoShape 89"/>
          <p:cNvSpPr>
            <a:spLocks noChangeArrowheads="1"/>
          </p:cNvSpPr>
          <p:nvPr/>
        </p:nvSpPr>
        <p:spPr bwMode="auto">
          <a:xfrm>
            <a:off x="1454150" y="5065713"/>
            <a:ext cx="249238" cy="161925"/>
          </a:xfrm>
          <a:prstGeom prst="parallelogram">
            <a:avLst>
              <a:gd name="adj" fmla="val 87486"/>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5" name="Rectangle 91"/>
          <p:cNvSpPr>
            <a:spLocks noChangeArrowheads="1"/>
          </p:cNvSpPr>
          <p:nvPr/>
        </p:nvSpPr>
        <p:spPr bwMode="auto">
          <a:xfrm>
            <a:off x="1319213" y="5429250"/>
            <a:ext cx="311150" cy="304800"/>
          </a:xfrm>
          <a:prstGeom prst="rect">
            <a:avLst/>
          </a:prstGeom>
          <a:solidFill>
            <a:srgbClr val="FA7D00"/>
          </a:solidFill>
          <a:ln>
            <a:noFill/>
          </a:ln>
        </p:spPr>
        <p:txBody>
          <a:bodyPr wrap="none" lIns="69850" tIns="34925" rIns="69850" bIns="34925" anchor="ctr"/>
          <a:lstStyle/>
          <a:p>
            <a:pPr algn="ctr" defTabSz="514350">
              <a:defRPr/>
            </a:pPr>
            <a:r>
              <a:rPr lang="en-US" altLang="en-US" sz="1500" b="1" dirty="0">
                <a:solidFill>
                  <a:schemeClr val="tx1">
                    <a:lumMod val="75000"/>
                    <a:lumOff val="25000"/>
                  </a:schemeClr>
                </a:solidFill>
                <a:sym typeface="Arial" charset="0"/>
              </a:rPr>
              <a:t>R</a:t>
            </a:r>
          </a:p>
        </p:txBody>
      </p:sp>
      <p:sp>
        <p:nvSpPr>
          <p:cNvPr id="42057" name="Freeform 92"/>
          <p:cNvSpPr>
            <a:spLocks/>
          </p:cNvSpPr>
          <p:nvPr/>
        </p:nvSpPr>
        <p:spPr bwMode="auto">
          <a:xfrm>
            <a:off x="1319213" y="5308600"/>
            <a:ext cx="438150" cy="122238"/>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58" name="Freeform 93"/>
          <p:cNvSpPr>
            <a:spLocks/>
          </p:cNvSpPr>
          <p:nvPr/>
        </p:nvSpPr>
        <p:spPr bwMode="auto">
          <a:xfrm>
            <a:off x="1630363" y="5308600"/>
            <a:ext cx="127000" cy="427038"/>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7" name="Oval 94"/>
          <p:cNvSpPr>
            <a:spLocks noChangeArrowheads="1"/>
          </p:cNvSpPr>
          <p:nvPr/>
        </p:nvSpPr>
        <p:spPr bwMode="auto">
          <a:xfrm>
            <a:off x="1204913" y="5875338"/>
            <a:ext cx="665162" cy="487362"/>
          </a:xfrm>
          <a:prstGeom prst="ellipse">
            <a:avLst/>
          </a:prstGeom>
          <a:solidFill>
            <a:srgbClr val="00ABDA"/>
          </a:solidFill>
          <a:ln>
            <a:noFill/>
          </a:ln>
        </p:spPr>
        <p:txBody>
          <a:bodyPr wrap="none" anchor="ctr"/>
          <a:lstStyle/>
          <a:p>
            <a:pPr algn="ctr">
              <a:defRPr/>
            </a:pPr>
            <a:r>
              <a:rPr lang="en-US" altLang="en-US" sz="1600" b="1" dirty="0">
                <a:solidFill>
                  <a:schemeClr val="tx1">
                    <a:lumMod val="75000"/>
                    <a:lumOff val="25000"/>
                  </a:schemeClr>
                </a:solidFill>
                <a:sym typeface="Arial" charset="0"/>
              </a:rPr>
              <a:t>NIC</a:t>
            </a:r>
          </a:p>
        </p:txBody>
      </p:sp>
      <p:sp>
        <p:nvSpPr>
          <p:cNvPr id="42060" name="Rectangle 97"/>
          <p:cNvSpPr>
            <a:spLocks noChangeArrowheads="1"/>
          </p:cNvSpPr>
          <p:nvPr/>
        </p:nvSpPr>
        <p:spPr bwMode="auto">
          <a:xfrm>
            <a:off x="787400" y="3787775"/>
            <a:ext cx="7739063" cy="61913"/>
          </a:xfrm>
          <a:prstGeom prst="rect">
            <a:avLst/>
          </a:prstGeom>
          <a:gradFill rotWithShape="0">
            <a:gsLst>
              <a:gs pos="0">
                <a:srgbClr val="3D3D3D"/>
              </a:gs>
              <a:gs pos="100000">
                <a:srgbClr val="CECEC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324708" name="Rectangle 100"/>
          <p:cNvSpPr>
            <a:spLocks noChangeArrowheads="1"/>
          </p:cNvSpPr>
          <p:nvPr/>
        </p:nvSpPr>
        <p:spPr bwMode="auto">
          <a:xfrm>
            <a:off x="931863" y="3355975"/>
            <a:ext cx="1824037" cy="363538"/>
          </a:xfrm>
          <a:prstGeom prst="rect">
            <a:avLst/>
          </a:prstGeom>
          <a:noFill/>
          <a:ln>
            <a:noFill/>
          </a:ln>
          <a:effectLst/>
          <a:extLst/>
        </p:spPr>
        <p:txBody>
          <a:bodyPr lIns="90488" tIns="44450" rIns="90488" bIns="44450">
            <a:spAutoFit/>
          </a:bodyPr>
          <a:lstStyle/>
          <a:p>
            <a:pPr fontAlgn="auto">
              <a:spcBef>
                <a:spcPts val="0"/>
              </a:spcBef>
              <a:spcAft>
                <a:spcPts val="0"/>
              </a:spcAft>
              <a:buSzPct val="100000"/>
              <a:defRPr/>
            </a:pPr>
            <a:r>
              <a:rPr lang="en-US" dirty="0">
                <a:solidFill>
                  <a:srgbClr val="000000"/>
                </a:solidFill>
                <a:effectLst>
                  <a:outerShdw blurRad="38100" dist="38100" dir="2700000" algn="tl">
                    <a:srgbClr val="C0C0C0"/>
                  </a:outerShdw>
                </a:effectLst>
                <a:latin typeface="+mn-lt"/>
                <a:sym typeface="Arial" charset="0"/>
              </a:rPr>
              <a:t>Backbone</a:t>
            </a:r>
          </a:p>
        </p:txBody>
      </p:sp>
      <p:sp>
        <p:nvSpPr>
          <p:cNvPr id="42062" name="Rectangle 101"/>
          <p:cNvSpPr>
            <a:spLocks noChangeArrowheads="1"/>
          </p:cNvSpPr>
          <p:nvPr/>
        </p:nvSpPr>
        <p:spPr bwMode="auto">
          <a:xfrm>
            <a:off x="7734300" y="5103813"/>
            <a:ext cx="84138" cy="1135062"/>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8" name="Rectangle 104"/>
          <p:cNvSpPr>
            <a:spLocks noChangeArrowheads="1"/>
          </p:cNvSpPr>
          <p:nvPr/>
        </p:nvSpPr>
        <p:spPr bwMode="auto">
          <a:xfrm>
            <a:off x="7419975" y="5441950"/>
            <a:ext cx="311150" cy="303213"/>
          </a:xfrm>
          <a:prstGeom prst="rect">
            <a:avLst/>
          </a:prstGeom>
          <a:solidFill>
            <a:srgbClr val="FA7D00"/>
          </a:solidFill>
          <a:ln>
            <a:noFill/>
          </a:ln>
        </p:spPr>
        <p:txBody>
          <a:bodyPr wrap="none" lIns="69850" tIns="34925" rIns="69850" bIns="34925" anchor="ctr"/>
          <a:lstStyle/>
          <a:p>
            <a:pPr algn="ctr" defTabSz="514350">
              <a:defRPr/>
            </a:pPr>
            <a:r>
              <a:rPr lang="en-US" altLang="en-US" sz="1500" b="1" dirty="0">
                <a:solidFill>
                  <a:schemeClr val="tx1">
                    <a:lumMod val="75000"/>
                    <a:lumOff val="25000"/>
                  </a:schemeClr>
                </a:solidFill>
                <a:sym typeface="Arial" charset="0"/>
              </a:rPr>
              <a:t>R</a:t>
            </a:r>
          </a:p>
        </p:txBody>
      </p:sp>
      <p:sp>
        <p:nvSpPr>
          <p:cNvPr id="42064" name="Freeform 105"/>
          <p:cNvSpPr>
            <a:spLocks/>
          </p:cNvSpPr>
          <p:nvPr/>
        </p:nvSpPr>
        <p:spPr bwMode="auto">
          <a:xfrm>
            <a:off x="7419975" y="5319713"/>
            <a:ext cx="438150" cy="123825"/>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65" name="Freeform 106"/>
          <p:cNvSpPr>
            <a:spLocks/>
          </p:cNvSpPr>
          <p:nvPr/>
        </p:nvSpPr>
        <p:spPr bwMode="auto">
          <a:xfrm>
            <a:off x="7731125" y="5319713"/>
            <a:ext cx="127000" cy="427037"/>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9745" name="Oval 107"/>
          <p:cNvSpPr>
            <a:spLocks noChangeArrowheads="1"/>
          </p:cNvSpPr>
          <p:nvPr/>
        </p:nvSpPr>
        <p:spPr bwMode="auto">
          <a:xfrm>
            <a:off x="7305675" y="5888038"/>
            <a:ext cx="665163" cy="485775"/>
          </a:xfrm>
          <a:prstGeom prst="ellipse">
            <a:avLst/>
          </a:prstGeom>
          <a:solidFill>
            <a:srgbClr val="00ABDA"/>
          </a:solidFill>
          <a:ln>
            <a:noFill/>
          </a:ln>
        </p:spPr>
        <p:txBody>
          <a:bodyPr wrap="none" anchor="ctr"/>
          <a:lstStyle/>
          <a:p>
            <a:pPr algn="ctr">
              <a:defRPr/>
            </a:pPr>
            <a:r>
              <a:rPr lang="en-US" altLang="en-US" sz="1600" b="1">
                <a:solidFill>
                  <a:schemeClr val="tx1">
                    <a:lumMod val="75000"/>
                    <a:lumOff val="25000"/>
                  </a:schemeClr>
                </a:solidFill>
                <a:sym typeface="Arial" charset="0"/>
              </a:rPr>
              <a:t>…</a:t>
            </a:r>
          </a:p>
        </p:txBody>
      </p:sp>
      <p:sp>
        <p:nvSpPr>
          <p:cNvPr id="42067" name="Rectangle 109"/>
          <p:cNvSpPr>
            <a:spLocks noChangeArrowheads="1"/>
          </p:cNvSpPr>
          <p:nvPr/>
        </p:nvSpPr>
        <p:spPr bwMode="auto">
          <a:xfrm>
            <a:off x="6583363" y="4105275"/>
            <a:ext cx="84137" cy="1135063"/>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42068" name="Rectangle 110"/>
          <p:cNvSpPr>
            <a:spLocks noChangeArrowheads="1"/>
          </p:cNvSpPr>
          <p:nvPr/>
        </p:nvSpPr>
        <p:spPr bwMode="auto">
          <a:xfrm>
            <a:off x="6583363" y="3862388"/>
            <a:ext cx="73025" cy="1135062"/>
          </a:xfrm>
          <a:prstGeom prst="rect">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
        <p:nvSpPr>
          <p:cNvPr id="11" name="Oval 112"/>
          <p:cNvSpPr>
            <a:spLocks noChangeArrowheads="1"/>
          </p:cNvSpPr>
          <p:nvPr/>
        </p:nvSpPr>
        <p:spPr bwMode="auto">
          <a:xfrm>
            <a:off x="6292850" y="5159375"/>
            <a:ext cx="665163" cy="487363"/>
          </a:xfrm>
          <a:prstGeom prst="ellipse">
            <a:avLst/>
          </a:prstGeom>
          <a:solidFill>
            <a:srgbClr val="00ABDA"/>
          </a:solidFill>
          <a:ln>
            <a:noFill/>
          </a:ln>
        </p:spPr>
        <p:txBody>
          <a:bodyPr wrap="none" anchor="ctr"/>
          <a:lstStyle/>
          <a:p>
            <a:pPr algn="ctr">
              <a:defRPr/>
            </a:pPr>
            <a:r>
              <a:rPr lang="fr-BE" altLang="en-US" sz="1600" b="1" dirty="0" smtClean="0">
                <a:solidFill>
                  <a:schemeClr val="tx1">
                    <a:lumMod val="75000"/>
                    <a:lumOff val="25000"/>
                  </a:schemeClr>
                </a:solidFill>
                <a:sym typeface="Arial" charset="0"/>
              </a:rPr>
              <a:t>RSVZ</a:t>
            </a:r>
            <a:endParaRPr lang="en-US" altLang="en-US" sz="1600" b="1" dirty="0">
              <a:solidFill>
                <a:schemeClr val="tx1">
                  <a:lumMod val="75000"/>
                  <a:lumOff val="25000"/>
                </a:schemeClr>
              </a:solidFill>
              <a:sym typeface="Arial" charset="0"/>
            </a:endParaRPr>
          </a:p>
        </p:txBody>
      </p:sp>
      <p:sp>
        <p:nvSpPr>
          <p:cNvPr id="42071" name="Rectangle 114"/>
          <p:cNvSpPr>
            <a:spLocks noChangeArrowheads="1"/>
          </p:cNvSpPr>
          <p:nvPr/>
        </p:nvSpPr>
        <p:spPr bwMode="auto">
          <a:xfrm>
            <a:off x="6219825" y="4206875"/>
            <a:ext cx="623888" cy="304800"/>
          </a:xfrm>
          <a:prstGeom prst="rect">
            <a:avLst/>
          </a:prstGeom>
          <a:solidFill>
            <a:srgbClr val="FF33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69850" tIns="34925" rIns="69850" bIns="34925" anchor="ctr"/>
          <a:lstStyle>
            <a:lvl1pPr defTabSz="514350" eaLnBrk="0" hangingPunct="0">
              <a:spcBef>
                <a:spcPct val="20000"/>
              </a:spcBef>
              <a:buFont typeface="Arial" charset="0"/>
              <a:buChar char="•"/>
              <a:defRPr sz="3200">
                <a:solidFill>
                  <a:schemeClr val="tx1"/>
                </a:solidFill>
                <a:latin typeface="Calibri" pitchFamily="34" charset="0"/>
              </a:defRPr>
            </a:lvl1pPr>
            <a:lvl2pPr marL="742950" indent="-285750" defTabSz="514350" eaLnBrk="0" hangingPunct="0">
              <a:spcBef>
                <a:spcPct val="20000"/>
              </a:spcBef>
              <a:buFont typeface="Arial" charset="0"/>
              <a:buChar char="–"/>
              <a:defRPr sz="2800">
                <a:solidFill>
                  <a:schemeClr val="tx1"/>
                </a:solidFill>
                <a:latin typeface="Calibri" pitchFamily="34" charset="0"/>
              </a:defRPr>
            </a:lvl2pPr>
            <a:lvl3pPr marL="1143000" indent="-228600" defTabSz="514350" eaLnBrk="0" hangingPunct="0">
              <a:spcBef>
                <a:spcPct val="20000"/>
              </a:spcBef>
              <a:buFont typeface="Arial" charset="0"/>
              <a:buChar char="•"/>
              <a:defRPr sz="2400">
                <a:solidFill>
                  <a:schemeClr val="tx1"/>
                </a:solidFill>
                <a:latin typeface="Calibri" pitchFamily="34" charset="0"/>
              </a:defRPr>
            </a:lvl3pPr>
            <a:lvl4pPr marL="1600200" indent="-228600" defTabSz="514350" eaLnBrk="0" hangingPunct="0">
              <a:spcBef>
                <a:spcPct val="20000"/>
              </a:spcBef>
              <a:buFont typeface="Arial" charset="0"/>
              <a:buChar char="–"/>
              <a:defRPr sz="2000">
                <a:solidFill>
                  <a:schemeClr val="tx1"/>
                </a:solidFill>
                <a:latin typeface="Calibri" pitchFamily="34" charset="0"/>
              </a:defRPr>
            </a:lvl4pPr>
            <a:lvl5pPr marL="2057400" indent="-228600" defTabSz="514350" eaLnBrk="0" hangingPunct="0">
              <a:spcBef>
                <a:spcPct val="20000"/>
              </a:spcBef>
              <a:buFont typeface="Arial" charset="0"/>
              <a:buChar char="»"/>
              <a:defRPr sz="2000">
                <a:solidFill>
                  <a:schemeClr val="tx1"/>
                </a:solidFill>
                <a:latin typeface="Calibri" pitchFamily="34" charset="0"/>
              </a:defRPr>
            </a:lvl5pPr>
            <a:lvl6pPr marL="25146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51435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500" b="1">
                <a:solidFill>
                  <a:srgbClr val="000000"/>
                </a:solidFill>
                <a:sym typeface="Arial" charset="0"/>
              </a:rPr>
              <a:t>FW</a:t>
            </a:r>
          </a:p>
        </p:txBody>
      </p:sp>
      <p:sp>
        <p:nvSpPr>
          <p:cNvPr id="42072" name="Freeform 115"/>
          <p:cNvSpPr>
            <a:spLocks/>
          </p:cNvSpPr>
          <p:nvPr/>
        </p:nvSpPr>
        <p:spPr bwMode="auto">
          <a:xfrm>
            <a:off x="6219825" y="4024313"/>
            <a:ext cx="812800" cy="184150"/>
          </a:xfrm>
          <a:custGeom>
            <a:avLst/>
            <a:gdLst>
              <a:gd name="T0" fmla="*/ 0 w 469"/>
              <a:gd name="T1" fmla="*/ 2147483647 h 109"/>
              <a:gd name="T2" fmla="*/ 2147483647 w 469"/>
              <a:gd name="T3" fmla="*/ 0 h 109"/>
              <a:gd name="T4" fmla="*/ 2147483647 w 469"/>
              <a:gd name="T5" fmla="*/ 0 h 109"/>
              <a:gd name="T6" fmla="*/ 2147483647 w 469"/>
              <a:gd name="T7" fmla="*/ 2147483647 h 109"/>
              <a:gd name="T8" fmla="*/ 0 w 469"/>
              <a:gd name="T9" fmla="*/ 2147483647 h 109"/>
              <a:gd name="T10" fmla="*/ 0 60000 65536"/>
              <a:gd name="T11" fmla="*/ 0 60000 65536"/>
              <a:gd name="T12" fmla="*/ 0 60000 65536"/>
              <a:gd name="T13" fmla="*/ 0 60000 65536"/>
              <a:gd name="T14" fmla="*/ 0 60000 65536"/>
              <a:gd name="T15" fmla="*/ 0 w 469"/>
              <a:gd name="T16" fmla="*/ 0 h 109"/>
              <a:gd name="T17" fmla="*/ 469 w 469"/>
              <a:gd name="T18" fmla="*/ 109 h 109"/>
            </a:gdLst>
            <a:ahLst/>
            <a:cxnLst>
              <a:cxn ang="T10">
                <a:pos x="T0" y="T1"/>
              </a:cxn>
              <a:cxn ang="T11">
                <a:pos x="T2" y="T3"/>
              </a:cxn>
              <a:cxn ang="T12">
                <a:pos x="T4" y="T5"/>
              </a:cxn>
              <a:cxn ang="T13">
                <a:pos x="T6" y="T7"/>
              </a:cxn>
              <a:cxn ang="T14">
                <a:pos x="T8" y="T9"/>
              </a:cxn>
            </a:cxnLst>
            <a:rect l="T15" t="T16" r="T17" b="T18"/>
            <a:pathLst>
              <a:path w="469" h="109">
                <a:moveTo>
                  <a:pt x="0" y="108"/>
                </a:moveTo>
                <a:lnTo>
                  <a:pt x="108" y="0"/>
                </a:lnTo>
                <a:lnTo>
                  <a:pt x="468" y="0"/>
                </a:lnTo>
                <a:lnTo>
                  <a:pt x="360" y="108"/>
                </a:lnTo>
                <a:lnTo>
                  <a:pt x="0" y="108"/>
                </a:lnTo>
              </a:path>
            </a:pathLst>
          </a:custGeom>
          <a:solidFill>
            <a:srgbClr val="C42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73" name="Freeform 116"/>
          <p:cNvSpPr>
            <a:spLocks/>
          </p:cNvSpPr>
          <p:nvPr/>
        </p:nvSpPr>
        <p:spPr bwMode="auto">
          <a:xfrm>
            <a:off x="6843713" y="4024313"/>
            <a:ext cx="188912" cy="488950"/>
          </a:xfrm>
          <a:custGeom>
            <a:avLst/>
            <a:gdLst>
              <a:gd name="T0" fmla="*/ 0 w 109"/>
              <a:gd name="T1" fmla="*/ 2147483647 h 289"/>
              <a:gd name="T2" fmla="*/ 2147483647 w 109"/>
              <a:gd name="T3" fmla="*/ 0 h 289"/>
              <a:gd name="T4" fmla="*/ 2147483647 w 109"/>
              <a:gd name="T5" fmla="*/ 2147483647 h 289"/>
              <a:gd name="T6" fmla="*/ 0 w 109"/>
              <a:gd name="T7" fmla="*/ 2147483647 h 289"/>
              <a:gd name="T8" fmla="*/ 0 w 109"/>
              <a:gd name="T9" fmla="*/ 2147483647 h 289"/>
              <a:gd name="T10" fmla="*/ 0 60000 65536"/>
              <a:gd name="T11" fmla="*/ 0 60000 65536"/>
              <a:gd name="T12" fmla="*/ 0 60000 65536"/>
              <a:gd name="T13" fmla="*/ 0 60000 65536"/>
              <a:gd name="T14" fmla="*/ 0 60000 65536"/>
              <a:gd name="T15" fmla="*/ 0 w 109"/>
              <a:gd name="T16" fmla="*/ 0 h 289"/>
              <a:gd name="T17" fmla="*/ 109 w 109"/>
              <a:gd name="T18" fmla="*/ 289 h 289"/>
            </a:gdLst>
            <a:ahLst/>
            <a:cxnLst>
              <a:cxn ang="T10">
                <a:pos x="T0" y="T1"/>
              </a:cxn>
              <a:cxn ang="T11">
                <a:pos x="T2" y="T3"/>
              </a:cxn>
              <a:cxn ang="T12">
                <a:pos x="T4" y="T5"/>
              </a:cxn>
              <a:cxn ang="T13">
                <a:pos x="T6" y="T7"/>
              </a:cxn>
              <a:cxn ang="T14">
                <a:pos x="T8" y="T9"/>
              </a:cxn>
            </a:cxnLst>
            <a:rect l="T15" t="T16" r="T17" b="T18"/>
            <a:pathLst>
              <a:path w="109" h="289">
                <a:moveTo>
                  <a:pt x="0" y="108"/>
                </a:moveTo>
                <a:lnTo>
                  <a:pt x="108" y="0"/>
                </a:lnTo>
                <a:lnTo>
                  <a:pt x="108" y="180"/>
                </a:lnTo>
                <a:lnTo>
                  <a:pt x="0" y="288"/>
                </a:lnTo>
                <a:lnTo>
                  <a:pt x="0" y="108"/>
                </a:lnTo>
              </a:path>
            </a:pathLst>
          </a:custGeom>
          <a:solidFill>
            <a:srgbClr val="DE2A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13" name="Rectangle 118"/>
          <p:cNvSpPr>
            <a:spLocks noChangeArrowheads="1"/>
          </p:cNvSpPr>
          <p:nvPr/>
        </p:nvSpPr>
        <p:spPr bwMode="auto">
          <a:xfrm>
            <a:off x="6407150" y="4743450"/>
            <a:ext cx="312738" cy="304800"/>
          </a:xfrm>
          <a:prstGeom prst="rect">
            <a:avLst/>
          </a:prstGeom>
          <a:solidFill>
            <a:srgbClr val="FA7D00"/>
          </a:solidFill>
          <a:ln>
            <a:noFill/>
          </a:ln>
        </p:spPr>
        <p:txBody>
          <a:bodyPr wrap="none" lIns="69850" tIns="34925" rIns="69850" bIns="34925" anchor="ctr"/>
          <a:lstStyle/>
          <a:p>
            <a:pPr algn="ctr" defTabSz="514350">
              <a:defRPr/>
            </a:pPr>
            <a:r>
              <a:rPr lang="en-US" altLang="en-US" sz="1500" b="1" dirty="0">
                <a:solidFill>
                  <a:schemeClr val="tx1">
                    <a:lumMod val="75000"/>
                    <a:lumOff val="25000"/>
                  </a:schemeClr>
                </a:solidFill>
                <a:sym typeface="Arial" charset="0"/>
              </a:rPr>
              <a:t>R</a:t>
            </a:r>
          </a:p>
        </p:txBody>
      </p:sp>
      <p:sp>
        <p:nvSpPr>
          <p:cNvPr id="42075" name="Freeform 119"/>
          <p:cNvSpPr>
            <a:spLocks/>
          </p:cNvSpPr>
          <p:nvPr/>
        </p:nvSpPr>
        <p:spPr bwMode="auto">
          <a:xfrm>
            <a:off x="6407150" y="4622800"/>
            <a:ext cx="438150" cy="123825"/>
          </a:xfrm>
          <a:custGeom>
            <a:avLst/>
            <a:gdLst>
              <a:gd name="T0" fmla="*/ 0 w 253"/>
              <a:gd name="T1" fmla="*/ 2147483647 h 73"/>
              <a:gd name="T2" fmla="*/ 2147483647 w 253"/>
              <a:gd name="T3" fmla="*/ 0 h 73"/>
              <a:gd name="T4" fmla="*/ 2147483647 w 253"/>
              <a:gd name="T5" fmla="*/ 0 h 73"/>
              <a:gd name="T6" fmla="*/ 2147483647 w 253"/>
              <a:gd name="T7" fmla="*/ 2147483647 h 73"/>
              <a:gd name="T8" fmla="*/ 0 w 253"/>
              <a:gd name="T9" fmla="*/ 2147483647 h 73"/>
              <a:gd name="T10" fmla="*/ 0 60000 65536"/>
              <a:gd name="T11" fmla="*/ 0 60000 65536"/>
              <a:gd name="T12" fmla="*/ 0 60000 65536"/>
              <a:gd name="T13" fmla="*/ 0 60000 65536"/>
              <a:gd name="T14" fmla="*/ 0 60000 65536"/>
              <a:gd name="T15" fmla="*/ 0 w 253"/>
              <a:gd name="T16" fmla="*/ 0 h 73"/>
              <a:gd name="T17" fmla="*/ 253 w 253"/>
              <a:gd name="T18" fmla="*/ 73 h 73"/>
            </a:gdLst>
            <a:ahLst/>
            <a:cxnLst>
              <a:cxn ang="T10">
                <a:pos x="T0" y="T1"/>
              </a:cxn>
              <a:cxn ang="T11">
                <a:pos x="T2" y="T3"/>
              </a:cxn>
              <a:cxn ang="T12">
                <a:pos x="T4" y="T5"/>
              </a:cxn>
              <a:cxn ang="T13">
                <a:pos x="T6" y="T7"/>
              </a:cxn>
              <a:cxn ang="T14">
                <a:pos x="T8" y="T9"/>
              </a:cxn>
            </a:cxnLst>
            <a:rect l="T15" t="T16" r="T17" b="T18"/>
            <a:pathLst>
              <a:path w="253" h="73">
                <a:moveTo>
                  <a:pt x="0" y="72"/>
                </a:moveTo>
                <a:lnTo>
                  <a:pt x="72" y="0"/>
                </a:lnTo>
                <a:lnTo>
                  <a:pt x="252" y="0"/>
                </a:lnTo>
                <a:lnTo>
                  <a:pt x="180" y="72"/>
                </a:lnTo>
                <a:lnTo>
                  <a:pt x="0" y="72"/>
                </a:lnTo>
              </a:path>
            </a:pathLst>
          </a:custGeom>
          <a:solidFill>
            <a:srgbClr val="DA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42076" name="Freeform 120"/>
          <p:cNvSpPr>
            <a:spLocks/>
          </p:cNvSpPr>
          <p:nvPr/>
        </p:nvSpPr>
        <p:spPr bwMode="auto">
          <a:xfrm>
            <a:off x="6719888" y="4622800"/>
            <a:ext cx="125412" cy="427038"/>
          </a:xfrm>
          <a:custGeom>
            <a:avLst/>
            <a:gdLst>
              <a:gd name="T0" fmla="*/ 0 w 73"/>
              <a:gd name="T1" fmla="*/ 2147483647 h 253"/>
              <a:gd name="T2" fmla="*/ 2147483647 w 73"/>
              <a:gd name="T3" fmla="*/ 0 h 253"/>
              <a:gd name="T4" fmla="*/ 2147483647 w 73"/>
              <a:gd name="T5" fmla="*/ 2147483647 h 253"/>
              <a:gd name="T6" fmla="*/ 0 w 73"/>
              <a:gd name="T7" fmla="*/ 2147483647 h 253"/>
              <a:gd name="T8" fmla="*/ 0 w 73"/>
              <a:gd name="T9" fmla="*/ 2147483647 h 253"/>
              <a:gd name="T10" fmla="*/ 0 60000 65536"/>
              <a:gd name="T11" fmla="*/ 0 60000 65536"/>
              <a:gd name="T12" fmla="*/ 0 60000 65536"/>
              <a:gd name="T13" fmla="*/ 0 60000 65536"/>
              <a:gd name="T14" fmla="*/ 0 60000 65536"/>
              <a:gd name="T15" fmla="*/ 0 w 73"/>
              <a:gd name="T16" fmla="*/ 0 h 253"/>
              <a:gd name="T17" fmla="*/ 73 w 73"/>
              <a:gd name="T18" fmla="*/ 253 h 253"/>
            </a:gdLst>
            <a:ahLst/>
            <a:cxnLst>
              <a:cxn ang="T10">
                <a:pos x="T0" y="T1"/>
              </a:cxn>
              <a:cxn ang="T11">
                <a:pos x="T2" y="T3"/>
              </a:cxn>
              <a:cxn ang="T12">
                <a:pos x="T4" y="T5"/>
              </a:cxn>
              <a:cxn ang="T13">
                <a:pos x="T6" y="T7"/>
              </a:cxn>
              <a:cxn ang="T14">
                <a:pos x="T8" y="T9"/>
              </a:cxn>
            </a:cxnLst>
            <a:rect l="T15" t="T16" r="T17" b="T18"/>
            <a:pathLst>
              <a:path w="73" h="253">
                <a:moveTo>
                  <a:pt x="0" y="72"/>
                </a:moveTo>
                <a:lnTo>
                  <a:pt x="72" y="0"/>
                </a:lnTo>
                <a:lnTo>
                  <a:pt x="72" y="180"/>
                </a:lnTo>
                <a:lnTo>
                  <a:pt x="0" y="252"/>
                </a:lnTo>
                <a:lnTo>
                  <a:pt x="0" y="72"/>
                </a:lnTo>
              </a:path>
            </a:pathLst>
          </a:custGeom>
          <a:solidFill>
            <a:srgbClr val="E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BE"/>
          </a:p>
        </p:txBody>
      </p:sp>
      <p:sp>
        <p:nvSpPr>
          <p:cNvPr id="29751" name="Oval 121"/>
          <p:cNvSpPr>
            <a:spLocks noChangeArrowheads="1"/>
          </p:cNvSpPr>
          <p:nvPr/>
        </p:nvSpPr>
        <p:spPr bwMode="auto">
          <a:xfrm>
            <a:off x="3476625" y="5186363"/>
            <a:ext cx="2217738" cy="688975"/>
          </a:xfrm>
          <a:prstGeom prst="ellipse">
            <a:avLst/>
          </a:prstGeom>
          <a:solidFill>
            <a:srgbClr val="00ABDA"/>
          </a:solidFill>
          <a:ln>
            <a:noFill/>
          </a:ln>
        </p:spPr>
        <p:txBody>
          <a:bodyPr wrap="none" anchor="ctr"/>
          <a:lstStyle/>
          <a:p>
            <a:pPr algn="ctr">
              <a:defRPr/>
            </a:pPr>
            <a:r>
              <a:rPr lang="fr-BE" altLang="en-US" sz="1600" b="1" dirty="0">
                <a:solidFill>
                  <a:schemeClr val="tx1">
                    <a:lumMod val="75000"/>
                    <a:lumOff val="25000"/>
                  </a:schemeClr>
                </a:solidFill>
                <a:sym typeface="Arial" charset="0"/>
              </a:rPr>
              <a:t>KSZ</a:t>
            </a:r>
            <a:endParaRPr lang="en-US" altLang="en-US" sz="1600" b="1" dirty="0">
              <a:solidFill>
                <a:schemeClr val="tx1">
                  <a:lumMod val="75000"/>
                  <a:lumOff val="25000"/>
                </a:schemeClr>
              </a:solidFill>
              <a:sym typeface="Arial" charset="0"/>
            </a:endParaRPr>
          </a:p>
        </p:txBody>
      </p:sp>
      <p:sp>
        <p:nvSpPr>
          <p:cNvPr id="42078" name="AutoShape 89"/>
          <p:cNvSpPr>
            <a:spLocks noChangeArrowheads="1"/>
          </p:cNvSpPr>
          <p:nvPr/>
        </p:nvSpPr>
        <p:spPr bwMode="auto">
          <a:xfrm>
            <a:off x="7596188" y="5084763"/>
            <a:ext cx="215900" cy="161925"/>
          </a:xfrm>
          <a:prstGeom prst="parallelogram">
            <a:avLst>
              <a:gd name="adj" fmla="val 87556"/>
            </a:avLst>
          </a:prstGeom>
          <a:gradFill rotWithShape="0">
            <a:gsLst>
              <a:gs pos="0">
                <a:srgbClr val="CECECE"/>
              </a:gs>
              <a:gs pos="100000">
                <a:srgbClr val="3D3D3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en-US" sz="1800"/>
          </a:p>
        </p:txBody>
      </p:sp>
    </p:spTree>
    <p:extLst>
      <p:ext uri="{BB962C8B-B14F-4D97-AF65-F5344CB8AC3E}">
        <p14:creationId xmlns:p14="http://schemas.microsoft.com/office/powerpoint/2010/main" val="4180170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1025237" y="2133589"/>
            <a:ext cx="7232073" cy="923330"/>
          </a:xfrm>
          <a:prstGeom prst="rect">
            <a:avLst/>
          </a:prstGeom>
          <a:noFill/>
          <a:ln>
            <a:solidFill>
              <a:schemeClr val="tx2">
                <a:lumMod val="60000"/>
                <a:lumOff val="40000"/>
              </a:schemeClr>
            </a:solidFill>
          </a:ln>
        </p:spPr>
        <p:txBody>
          <a:bodyPr wrap="square" rtlCol="0">
            <a:spAutoFit/>
          </a:bodyPr>
          <a:lstStyle/>
          <a:p>
            <a:pPr algn="ctr"/>
            <a:r>
              <a:rPr lang="nl-BE" sz="5400" dirty="0" smtClean="0">
                <a:solidFill>
                  <a:schemeClr val="accent1"/>
                </a:solidFill>
              </a:rPr>
              <a:t>Stand van zaken</a:t>
            </a:r>
            <a:endParaRPr lang="nl-BE" sz="5400" dirty="0">
              <a:solidFill>
                <a:schemeClr val="accent1"/>
              </a:solidFill>
            </a:endParaRPr>
          </a:p>
        </p:txBody>
      </p:sp>
    </p:spTree>
    <p:extLst>
      <p:ext uri="{BB962C8B-B14F-4D97-AF65-F5344CB8AC3E}">
        <p14:creationId xmlns:p14="http://schemas.microsoft.com/office/powerpoint/2010/main" val="3035122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smtClean="0">
                <a:sym typeface="Arial" charset="0"/>
              </a:rPr>
              <a:t>Stand van zaken</a:t>
            </a:r>
            <a:endParaRPr lang="en-US" altLang="en-US" dirty="0" smtClean="0">
              <a:sym typeface="Arial" charset="0"/>
            </a:endParaRPr>
          </a:p>
        </p:txBody>
      </p:sp>
      <p:sp>
        <p:nvSpPr>
          <p:cNvPr id="46083" name="Rectangle 3"/>
          <p:cNvSpPr>
            <a:spLocks noGrp="1" noChangeArrowheads="1"/>
          </p:cNvSpPr>
          <p:nvPr>
            <p:ph idx="1"/>
          </p:nvPr>
        </p:nvSpPr>
        <p:spPr/>
        <p:txBody>
          <a:bodyPr>
            <a:normAutofit fontScale="92500" lnSpcReduction="10000"/>
          </a:bodyPr>
          <a:lstStyle/>
          <a:p>
            <a:r>
              <a:rPr lang="en-US" altLang="en-US" smtClean="0">
                <a:sym typeface="Arial" charset="0"/>
              </a:rPr>
              <a:t>Een </a:t>
            </a:r>
            <a:r>
              <a:rPr lang="en-US" altLang="en-US" b="1" smtClean="0">
                <a:sym typeface="Arial" charset="0"/>
              </a:rPr>
              <a:t>netwerk met basisdiensten </a:t>
            </a:r>
            <a:r>
              <a:rPr lang="en-US" altLang="en-US" smtClean="0">
                <a:sym typeface="Arial" charset="0"/>
              </a:rPr>
              <a:t>tussen alle openbare en private actoren in de sociale sector, met een veilige verbinding met alle andere relevante overheidsnetwerken, het internet en het interbancair netwerk Isabel</a:t>
            </a:r>
          </a:p>
          <a:p>
            <a:r>
              <a:rPr lang="en-US" altLang="en-US" smtClean="0">
                <a:sym typeface="Arial" charset="0"/>
              </a:rPr>
              <a:t>Een </a:t>
            </a:r>
            <a:r>
              <a:rPr lang="en-US" altLang="en-US" b="1" smtClean="0">
                <a:sym typeface="Arial" charset="0"/>
              </a:rPr>
              <a:t>unieke identificatiesleutel</a:t>
            </a:r>
          </a:p>
          <a:p>
            <a:pPr lvl="1"/>
            <a:r>
              <a:rPr lang="en-US" altLang="en-US" smtClean="0">
                <a:sym typeface="Arial" charset="0"/>
              </a:rPr>
              <a:t>voor elke </a:t>
            </a:r>
            <a:r>
              <a:rPr lang="en-US" altLang="en-US" b="1" smtClean="0">
                <a:sym typeface="Arial" charset="0"/>
              </a:rPr>
              <a:t>burger</a:t>
            </a:r>
            <a:r>
              <a:rPr lang="en-US" altLang="en-US" smtClean="0">
                <a:sym typeface="Arial" charset="0"/>
              </a:rPr>
              <a:t>, elektronisch leesbaar vanop de elektronische identiteitskaart</a:t>
            </a:r>
          </a:p>
          <a:p>
            <a:pPr lvl="1"/>
            <a:r>
              <a:rPr lang="en-US" altLang="en-US" smtClean="0">
                <a:sym typeface="Arial" charset="0"/>
              </a:rPr>
              <a:t>voor elke </a:t>
            </a:r>
            <a:r>
              <a:rPr lang="en-US" altLang="en-US" b="1" smtClean="0">
                <a:sym typeface="Arial" charset="0"/>
              </a:rPr>
              <a:t>onderneming</a:t>
            </a:r>
            <a:r>
              <a:rPr lang="en-US" altLang="en-US" smtClean="0">
                <a:sym typeface="Arial" charset="0"/>
              </a:rPr>
              <a:t> en elke vestiging van een onderneming</a:t>
            </a:r>
          </a:p>
          <a:p>
            <a:r>
              <a:rPr lang="en-US" altLang="en-US" smtClean="0">
                <a:sym typeface="Arial" charset="0"/>
              </a:rPr>
              <a:t>Een </a:t>
            </a:r>
            <a:r>
              <a:rPr lang="en-US" altLang="en-US" b="1" smtClean="0">
                <a:sym typeface="Arial" charset="0"/>
              </a:rPr>
              <a:t>coherent gegevensmodel</a:t>
            </a:r>
            <a:r>
              <a:rPr lang="en-US" altLang="en-US" smtClean="0">
                <a:sym typeface="Arial" charset="0"/>
              </a:rPr>
              <a:t> voor de volledige sociale sector</a:t>
            </a:r>
          </a:p>
          <a:p>
            <a:r>
              <a:rPr lang="en-US" altLang="en-US" smtClean="0">
                <a:sym typeface="Arial" charset="0"/>
              </a:rPr>
              <a:t>Een onderlinge </a:t>
            </a:r>
            <a:r>
              <a:rPr lang="en-US" altLang="en-US" b="1" smtClean="0">
                <a:sym typeface="Arial" charset="0"/>
              </a:rPr>
              <a:t>taakverdeling</a:t>
            </a:r>
            <a:r>
              <a:rPr lang="en-US" altLang="en-US" smtClean="0">
                <a:sym typeface="Arial" charset="0"/>
              </a:rPr>
              <a:t> tussen de actoren in de sociale sector en daarbuiten inzake de inzameling, de validatie, de opslag, het beheer en de elektronische terbeschikkingstelling van informatie in authentieke vorm</a:t>
            </a:r>
          </a:p>
          <a:p>
            <a:endParaRPr lang="en-US" altLang="en-US" dirty="0" smtClean="0">
              <a:sym typeface="Arial" charset="0"/>
            </a:endParaRPr>
          </a:p>
        </p:txBody>
      </p:sp>
      <p:sp>
        <p:nvSpPr>
          <p:cNvPr id="5" name="Slide Number Placeholder 4"/>
          <p:cNvSpPr>
            <a:spLocks noGrp="1"/>
          </p:cNvSpPr>
          <p:nvPr>
            <p:ph type="sldNum" sz="quarter" idx="10"/>
          </p:nvPr>
        </p:nvSpPr>
        <p:spPr/>
        <p:txBody>
          <a:bodyPr/>
          <a:lstStyle/>
          <a:p>
            <a:fld id="{5471B662-E07F-4B45-AF7C-5436FF003ECE}" type="slidenum">
              <a:rPr lang="en-GB" smtClean="0"/>
              <a:pPr/>
              <a:t>15</a:t>
            </a:fld>
            <a:endParaRPr lang="en-GB" dirty="0"/>
          </a:p>
        </p:txBody>
      </p:sp>
    </p:spTree>
    <p:extLst>
      <p:ext uri="{BB962C8B-B14F-4D97-AF65-F5344CB8AC3E}">
        <p14:creationId xmlns:p14="http://schemas.microsoft.com/office/powerpoint/2010/main" val="1810245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sym typeface="Arial" charset="0"/>
              </a:rPr>
              <a:t>Stand van </a:t>
            </a:r>
            <a:r>
              <a:rPr lang="en-US" altLang="en-US" dirty="0" err="1" smtClean="0">
                <a:sym typeface="Arial" charset="0"/>
              </a:rPr>
              <a:t>zaken</a:t>
            </a:r>
            <a:endParaRPr lang="en-US" altLang="en-US" dirty="0" smtClean="0">
              <a:sym typeface="Arial" charset="0"/>
            </a:endParaRPr>
          </a:p>
        </p:txBody>
      </p:sp>
      <p:sp>
        <p:nvSpPr>
          <p:cNvPr id="47107" name="Rectangle 3"/>
          <p:cNvSpPr>
            <a:spLocks noGrp="1" noChangeArrowheads="1"/>
          </p:cNvSpPr>
          <p:nvPr>
            <p:ph idx="1"/>
          </p:nvPr>
        </p:nvSpPr>
        <p:spPr/>
        <p:txBody>
          <a:bodyPr>
            <a:normAutofit fontScale="92500" lnSpcReduction="10000"/>
          </a:bodyPr>
          <a:lstStyle/>
          <a:p>
            <a:r>
              <a:rPr lang="nl-BE" altLang="en-US" dirty="0" smtClean="0">
                <a:sym typeface="Arial" charset="0"/>
              </a:rPr>
              <a:t>Met als gevolg een </a:t>
            </a:r>
            <a:r>
              <a:rPr lang="nl-BE" altLang="en-US" b="1" dirty="0" smtClean="0">
                <a:sym typeface="Arial" charset="0"/>
              </a:rPr>
              <a:t>eenmalige inzameling</a:t>
            </a:r>
            <a:r>
              <a:rPr lang="nl-BE" altLang="en-US" dirty="0" smtClean="0">
                <a:sym typeface="Arial" charset="0"/>
              </a:rPr>
              <a:t> en een multifunctioneel hergebruik van de informatie doorheen de hele sociale sector</a:t>
            </a:r>
            <a:endParaRPr lang="nl-BE" altLang="en-US" b="1" dirty="0" smtClean="0">
              <a:sym typeface="Arial" charset="0"/>
            </a:endParaRPr>
          </a:p>
          <a:p>
            <a:r>
              <a:rPr lang="nl-BE" altLang="en-US" b="1" dirty="0" smtClean="0">
                <a:sym typeface="Arial" charset="0"/>
              </a:rPr>
              <a:t>220 gestructureerde berichten</a:t>
            </a:r>
            <a:r>
              <a:rPr lang="nl-BE" altLang="en-US" dirty="0" smtClean="0">
                <a:sym typeface="Arial" charset="0"/>
              </a:rPr>
              <a:t> en een </a:t>
            </a:r>
            <a:r>
              <a:rPr lang="nl-BE" altLang="en-US" b="1" dirty="0" smtClean="0">
                <a:sym typeface="Arial" charset="0"/>
              </a:rPr>
              <a:t>120 </a:t>
            </a:r>
            <a:r>
              <a:rPr lang="nl-BE" altLang="en-US" b="1" dirty="0" err="1" smtClean="0">
                <a:sym typeface="Arial" charset="0"/>
              </a:rPr>
              <a:t>webservices</a:t>
            </a:r>
            <a:r>
              <a:rPr lang="nl-BE" altLang="en-US" dirty="0" smtClean="0">
                <a:sym typeface="Arial" charset="0"/>
              </a:rPr>
              <a:t> in productie tussen alle op het netwerk aangesloten actoren in de sociale sector</a:t>
            </a:r>
          </a:p>
          <a:p>
            <a:r>
              <a:rPr lang="nl-BE" altLang="en-US" dirty="0" smtClean="0">
                <a:sym typeface="Arial" charset="0"/>
              </a:rPr>
              <a:t>Telkens uitgebouwd na </a:t>
            </a:r>
            <a:r>
              <a:rPr lang="nl-BE" altLang="en-US" b="1" dirty="0" smtClean="0">
                <a:sym typeface="Arial" charset="0"/>
              </a:rPr>
              <a:t>procesoptimalisatie</a:t>
            </a:r>
            <a:r>
              <a:rPr lang="nl-BE" altLang="en-US" dirty="0" smtClean="0">
                <a:sym typeface="Arial" charset="0"/>
              </a:rPr>
              <a:t>, en in productie gesteld na </a:t>
            </a:r>
            <a:r>
              <a:rPr lang="nl-BE" altLang="en-US" b="1" dirty="0" smtClean="0">
                <a:sym typeface="Arial" charset="0"/>
              </a:rPr>
              <a:t>machtiging</a:t>
            </a:r>
            <a:r>
              <a:rPr lang="nl-BE" altLang="en-US" dirty="0" smtClean="0">
                <a:sym typeface="Arial" charset="0"/>
              </a:rPr>
              <a:t> van het sectoraal comité van de sociale zekerheid en van de gezondheid en van de Commissie voor de Bescherming van de Persoonlijke Levenssfeer (CBPL)</a:t>
            </a:r>
          </a:p>
          <a:p>
            <a:r>
              <a:rPr lang="nl-BE" altLang="en-US" dirty="0" smtClean="0">
                <a:sym typeface="Arial" charset="0"/>
              </a:rPr>
              <a:t>Bijna alle rechtstreekse of onrechtstreekse (via burgers of ondernemingen) </a:t>
            </a:r>
            <a:r>
              <a:rPr lang="nl-BE" altLang="en-US" b="1" dirty="0" smtClean="0">
                <a:sym typeface="Arial" charset="0"/>
              </a:rPr>
              <a:t>papieren informatie-uitwisseling</a:t>
            </a:r>
            <a:r>
              <a:rPr lang="nl-BE" altLang="en-US" dirty="0" smtClean="0">
                <a:sym typeface="Arial" charset="0"/>
              </a:rPr>
              <a:t> tussen actoren in de sociale sector is </a:t>
            </a:r>
            <a:r>
              <a:rPr lang="nl-BE" altLang="en-US" b="1" dirty="0" smtClean="0">
                <a:sym typeface="Arial" charset="0"/>
              </a:rPr>
              <a:t>afgeschaft</a:t>
            </a:r>
          </a:p>
        </p:txBody>
      </p:sp>
      <p:sp>
        <p:nvSpPr>
          <p:cNvPr id="5" name="Slide Number Placeholder 4"/>
          <p:cNvSpPr>
            <a:spLocks noGrp="1"/>
          </p:cNvSpPr>
          <p:nvPr>
            <p:ph type="sldNum" sz="quarter" idx="10"/>
          </p:nvPr>
        </p:nvSpPr>
        <p:spPr/>
        <p:txBody>
          <a:bodyPr/>
          <a:lstStyle/>
          <a:p>
            <a:fld id="{5471B662-E07F-4B45-AF7C-5436FF003ECE}" type="slidenum">
              <a:rPr lang="en-GB" smtClean="0"/>
              <a:pPr/>
              <a:t>16</a:t>
            </a:fld>
            <a:endParaRPr lang="en-GB" dirty="0"/>
          </a:p>
        </p:txBody>
      </p:sp>
    </p:spTree>
    <p:extLst>
      <p:ext uri="{BB962C8B-B14F-4D97-AF65-F5344CB8AC3E}">
        <p14:creationId xmlns:p14="http://schemas.microsoft.com/office/powerpoint/2010/main" val="1062665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764" y="3575845"/>
            <a:ext cx="5083731" cy="2855101"/>
          </a:xfrm>
          <a:prstGeom prst="rect">
            <a:avLst/>
          </a:prstGeom>
        </p:spPr>
      </p:pic>
      <p:sp>
        <p:nvSpPr>
          <p:cNvPr id="45058" name="Title 1"/>
          <p:cNvSpPr>
            <a:spLocks noGrp="1"/>
          </p:cNvSpPr>
          <p:nvPr>
            <p:ph type="title"/>
          </p:nvPr>
        </p:nvSpPr>
        <p:spPr/>
        <p:txBody>
          <a:bodyPr/>
          <a:lstStyle/>
          <a:p>
            <a:r>
              <a:rPr lang="en-US" altLang="en-US" smtClean="0">
                <a:sym typeface="Arial" charset="0"/>
              </a:rPr>
              <a:t>Stand van zaken</a:t>
            </a:r>
            <a:endParaRPr lang="en-US" altLang="en-US" dirty="0" smtClean="0">
              <a:sym typeface="Arial" charset="0"/>
            </a:endParaRPr>
          </a:p>
        </p:txBody>
      </p:sp>
      <p:sp>
        <p:nvSpPr>
          <p:cNvPr id="45059" name="Content Placeholder 2"/>
          <p:cNvSpPr>
            <a:spLocks noGrp="1"/>
          </p:cNvSpPr>
          <p:nvPr>
            <p:ph idx="1"/>
          </p:nvPr>
        </p:nvSpPr>
        <p:spPr/>
        <p:txBody>
          <a:bodyPr>
            <a:normAutofit fontScale="92500" lnSpcReduction="10000"/>
          </a:bodyPr>
          <a:lstStyle/>
          <a:p>
            <a:r>
              <a:rPr lang="en-US" altLang="en-US" dirty="0" smtClean="0"/>
              <a:t>20.112.415 </a:t>
            </a:r>
            <a:r>
              <a:rPr lang="en-US" altLang="en-US" dirty="0" err="1" smtClean="0"/>
              <a:t>verschillende</a:t>
            </a:r>
            <a:r>
              <a:rPr lang="en-US" altLang="en-US" dirty="0" smtClean="0"/>
              <a:t> </a:t>
            </a:r>
            <a:r>
              <a:rPr lang="en-US" altLang="en-US" dirty="0" err="1" smtClean="0"/>
              <a:t>personen</a:t>
            </a:r>
            <a:r>
              <a:rPr lang="en-US" altLang="en-US" dirty="0" smtClean="0"/>
              <a:t> </a:t>
            </a:r>
            <a:r>
              <a:rPr lang="en-US" altLang="en-US" dirty="0" err="1" smtClean="0"/>
              <a:t>zijn</a:t>
            </a:r>
            <a:r>
              <a:rPr lang="en-US" altLang="en-US" dirty="0" smtClean="0"/>
              <a:t> </a:t>
            </a:r>
            <a:r>
              <a:rPr lang="en-US" altLang="en-US" dirty="0" err="1" smtClean="0"/>
              <a:t>ingeschreven</a:t>
            </a:r>
            <a:r>
              <a:rPr lang="en-US" altLang="en-US" dirty="0" smtClean="0"/>
              <a:t> in het </a:t>
            </a:r>
            <a:r>
              <a:rPr lang="en-US" altLang="en-US" dirty="0" err="1" smtClean="0">
                <a:sym typeface="Arial" charset="0"/>
              </a:rPr>
              <a:t>verwijzingsrepertorium</a:t>
            </a:r>
            <a:r>
              <a:rPr lang="en-US" altLang="en-US" dirty="0" smtClean="0"/>
              <a:t> </a:t>
            </a:r>
          </a:p>
          <a:p>
            <a:r>
              <a:rPr lang="en-US" altLang="en-US" dirty="0" err="1" smtClean="0"/>
              <a:t>Elke</a:t>
            </a:r>
            <a:r>
              <a:rPr lang="en-US" altLang="en-US" dirty="0" smtClean="0"/>
              <a:t> </a:t>
            </a:r>
            <a:r>
              <a:rPr lang="en-US" altLang="en-US" dirty="0" err="1" smtClean="0"/>
              <a:t>persoon</a:t>
            </a:r>
            <a:r>
              <a:rPr lang="en-US" altLang="en-US" dirty="0" smtClean="0"/>
              <a:t> is </a:t>
            </a:r>
            <a:r>
              <a:rPr lang="en-US" altLang="en-US" dirty="0" err="1" smtClean="0"/>
              <a:t>gemiddeld</a:t>
            </a:r>
            <a:r>
              <a:rPr lang="en-US" altLang="en-US" dirty="0" smtClean="0"/>
              <a:t> </a:t>
            </a:r>
            <a:r>
              <a:rPr lang="en-US" altLang="en-US" dirty="0" err="1" smtClean="0"/>
              <a:t>gekend</a:t>
            </a:r>
            <a:r>
              <a:rPr lang="en-US" altLang="en-US" dirty="0" smtClean="0"/>
              <a:t> </a:t>
            </a:r>
            <a:r>
              <a:rPr lang="en-US" altLang="en-US" dirty="0" err="1" smtClean="0"/>
              <a:t>bij</a:t>
            </a:r>
            <a:r>
              <a:rPr lang="en-US" altLang="en-US" dirty="0" smtClean="0"/>
              <a:t> </a:t>
            </a:r>
            <a:r>
              <a:rPr lang="fr-FR" altLang="en-US" dirty="0" smtClean="0"/>
              <a:t>11,23</a:t>
            </a:r>
            <a:r>
              <a:rPr lang="en-US" altLang="en-US" dirty="0" smtClean="0"/>
              <a:t> </a:t>
            </a:r>
            <a:r>
              <a:rPr lang="en-US" altLang="en-US" dirty="0" err="1" smtClean="0"/>
              <a:t>actoren</a:t>
            </a:r>
            <a:r>
              <a:rPr lang="en-US" altLang="en-US" dirty="0" smtClean="0"/>
              <a:t> in de </a:t>
            </a:r>
            <a:r>
              <a:rPr lang="en-US" altLang="en-US" dirty="0" err="1" smtClean="0"/>
              <a:t>sociale</a:t>
            </a:r>
            <a:r>
              <a:rPr lang="en-US" altLang="en-US" dirty="0" smtClean="0"/>
              <a:t> </a:t>
            </a:r>
            <a:r>
              <a:rPr lang="en-US" altLang="en-US" dirty="0" err="1" smtClean="0"/>
              <a:t>zekerheid</a:t>
            </a:r>
            <a:endParaRPr lang="en-US" altLang="en-US" dirty="0" smtClean="0"/>
          </a:p>
          <a:p>
            <a:r>
              <a:rPr lang="en-US" altLang="en-US" dirty="0" smtClean="0"/>
              <a:t>187.597.097</a:t>
            </a:r>
            <a:r>
              <a:rPr lang="fr-FR" altLang="en-US" dirty="0" smtClean="0"/>
              <a:t> </a:t>
            </a:r>
            <a:r>
              <a:rPr lang="nl-NL" altLang="en-US" dirty="0" smtClean="0"/>
              <a:t>'geactiveerde </a:t>
            </a:r>
            <a:r>
              <a:rPr lang="nl-NL" altLang="en-US" dirty="0" smtClean="0"/>
              <a:t>dossiers' in het personenrepertorium </a:t>
            </a:r>
            <a:r>
              <a:rPr lang="fr-FR" altLang="en-US" dirty="0" smtClean="0"/>
              <a:t>op 01/01/2015</a:t>
            </a:r>
          </a:p>
          <a:p>
            <a:pPr lvl="1"/>
            <a:endParaRPr lang="nl-BE" altLang="en-US" dirty="0" smtClean="0"/>
          </a:p>
          <a:p>
            <a:pPr lvl="1"/>
            <a:endParaRPr lang="fr-BE" altLang="en-US" dirty="0" smtClean="0"/>
          </a:p>
          <a:p>
            <a:endParaRPr lang="fr-BE" altLang="en-US" dirty="0" smtClean="0"/>
          </a:p>
          <a:p>
            <a:endParaRPr lang="fr-BE" altLang="en-US" dirty="0" smtClean="0"/>
          </a:p>
          <a:p>
            <a:endParaRPr lang="fr-BE" altLang="en-US" dirty="0" smtClean="0"/>
          </a:p>
          <a:p>
            <a:endParaRPr lang="fr-BE" altLang="en-US" dirty="0" smtClean="0"/>
          </a:p>
          <a:p>
            <a:r>
              <a:rPr lang="fr-BE" altLang="en-US" dirty="0" smtClean="0"/>
              <a:t>1.005.868.869 </a:t>
            </a:r>
            <a:r>
              <a:rPr lang="fr-BE" altLang="en-US" dirty="0" err="1" smtClean="0"/>
              <a:t>uitgewisselde</a:t>
            </a:r>
            <a:r>
              <a:rPr lang="fr-BE" altLang="en-US" dirty="0" smtClean="0"/>
              <a:t> </a:t>
            </a:r>
            <a:r>
              <a:rPr lang="fr-BE" altLang="en-US" dirty="0" err="1" smtClean="0"/>
              <a:t>berichten</a:t>
            </a:r>
            <a:r>
              <a:rPr lang="fr-BE" altLang="en-US" dirty="0" smtClean="0"/>
              <a:t> in 2014</a:t>
            </a:r>
            <a:endParaRPr lang="en-US" altLang="en-US" dirty="0" smtClean="0"/>
          </a:p>
          <a:p>
            <a:endParaRPr lang="fr-FR" altLang="en-US" dirty="0" smtClean="0"/>
          </a:p>
          <a:p>
            <a:endParaRPr lang="fr-FR" altLang="en-US" dirty="0" smtClean="0"/>
          </a:p>
        </p:txBody>
      </p:sp>
      <p:sp>
        <p:nvSpPr>
          <p:cNvPr id="10" name="Slide Number Placeholder 9"/>
          <p:cNvSpPr>
            <a:spLocks noGrp="1"/>
          </p:cNvSpPr>
          <p:nvPr>
            <p:ph type="sldNum" sz="quarter" idx="10"/>
          </p:nvPr>
        </p:nvSpPr>
        <p:spPr/>
        <p:txBody>
          <a:bodyPr/>
          <a:lstStyle/>
          <a:p>
            <a:fld id="{5471B662-E07F-4B45-AF7C-5436FF003ECE}" type="slidenum">
              <a:rPr lang="en-GB" smtClean="0"/>
              <a:pPr/>
              <a:t>17</a:t>
            </a:fld>
            <a:endParaRPr lang="en-GB" dirty="0"/>
          </a:p>
        </p:txBody>
      </p:sp>
    </p:spTree>
    <p:extLst>
      <p:ext uri="{BB962C8B-B14F-4D97-AF65-F5344CB8AC3E}">
        <p14:creationId xmlns:p14="http://schemas.microsoft.com/office/powerpoint/2010/main" val="3197182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sym typeface="Arial" charset="0"/>
              </a:rPr>
              <a:t>Stand van zaken</a:t>
            </a:r>
            <a:endParaRPr lang="en-US" altLang="en-US" dirty="0" smtClean="0">
              <a:sym typeface="Arial" charset="0"/>
            </a:endParaRPr>
          </a:p>
        </p:txBody>
      </p:sp>
      <p:sp>
        <p:nvSpPr>
          <p:cNvPr id="50179" name="Content Placeholder 2"/>
          <p:cNvSpPr>
            <a:spLocks noGrp="1"/>
          </p:cNvSpPr>
          <p:nvPr>
            <p:ph idx="1"/>
          </p:nvPr>
        </p:nvSpPr>
        <p:spPr/>
        <p:txBody>
          <a:bodyPr/>
          <a:lstStyle/>
          <a:p>
            <a:r>
              <a:rPr lang="nl-BE" altLang="en-US" b="1" dirty="0" smtClean="0">
                <a:sym typeface="Arial" charset="0"/>
              </a:rPr>
              <a:t>Portaalomgeving</a:t>
            </a:r>
            <a:r>
              <a:rPr lang="nl-BE" altLang="en-US" dirty="0" smtClean="0">
                <a:sym typeface="Arial" charset="0"/>
              </a:rPr>
              <a:t> (</a:t>
            </a:r>
            <a:r>
              <a:rPr lang="nl-BE" altLang="en-US" dirty="0" smtClean="0">
                <a:sym typeface="Arial" charset="0"/>
                <a:hlinkClick r:id="rId2"/>
              </a:rPr>
              <a:t>www.socialsecurity.be</a:t>
            </a:r>
            <a:r>
              <a:rPr lang="nl-BE" altLang="en-US" dirty="0" smtClean="0">
                <a:sym typeface="Arial" charset="0"/>
              </a:rPr>
              <a:t>) met</a:t>
            </a:r>
          </a:p>
          <a:p>
            <a:pPr lvl="1"/>
            <a:r>
              <a:rPr lang="nl-BE" altLang="en-US" dirty="0" smtClean="0">
                <a:sym typeface="Arial" charset="0"/>
              </a:rPr>
              <a:t>informatie over alle aspecten van de sociale zekerheid</a:t>
            </a:r>
          </a:p>
          <a:p>
            <a:pPr lvl="1"/>
            <a:r>
              <a:rPr lang="nl-BE" altLang="en-US" dirty="0" smtClean="0">
                <a:sym typeface="Arial" charset="0"/>
              </a:rPr>
              <a:t>elektronische transacties voor burgers, ondernemingen, hun dienstverleners en beroepsbeoefenaars</a:t>
            </a:r>
          </a:p>
          <a:p>
            <a:pPr lvl="1"/>
            <a:r>
              <a:rPr lang="nl-BE" altLang="en-US" dirty="0" smtClean="0">
                <a:sym typeface="Arial" charset="0"/>
              </a:rPr>
              <a:t>geharmoniseerde instructies en een beschrijving van het gehanteerde multifunctionele informatiemodel</a:t>
            </a:r>
          </a:p>
          <a:p>
            <a:pPr lvl="1"/>
            <a:r>
              <a:rPr lang="nl-BE" altLang="en-US" dirty="0" smtClean="0">
                <a:sym typeface="Arial" charset="0"/>
              </a:rPr>
              <a:t>een persoonlijke pagina voor elke burger, onderneming, dienstverlener en </a:t>
            </a:r>
            <a:r>
              <a:rPr lang="nl-BE" altLang="en-US" dirty="0" smtClean="0">
                <a:sym typeface="Arial" charset="0"/>
              </a:rPr>
              <a:t>beroepsbeoefenaar</a:t>
            </a:r>
            <a:endParaRPr lang="nl-BE" altLang="en-US" dirty="0" smtClean="0">
              <a:sym typeface="Arial" charset="0"/>
            </a:endParaRPr>
          </a:p>
          <a:p>
            <a:r>
              <a:rPr lang="nl-BE" altLang="en-US" dirty="0" smtClean="0">
                <a:sym typeface="Arial" charset="0"/>
              </a:rPr>
              <a:t>Aantal</a:t>
            </a:r>
            <a:r>
              <a:rPr lang="nl-BE" altLang="en-US" b="1" dirty="0" smtClean="0">
                <a:sym typeface="Arial" charset="0"/>
              </a:rPr>
              <a:t> mobiele toepassingen </a:t>
            </a:r>
            <a:r>
              <a:rPr lang="nl-BE" altLang="en-US" dirty="0" smtClean="0">
                <a:sym typeface="Arial" charset="0"/>
              </a:rPr>
              <a:t>(apps) voor burgers en ondernemingen, zoals </a:t>
            </a:r>
            <a:r>
              <a:rPr lang="nl-BE" altLang="en-US" dirty="0" err="1" smtClean="0">
                <a:sym typeface="Arial" charset="0"/>
              </a:rPr>
              <a:t>Checkin@work</a:t>
            </a:r>
            <a:r>
              <a:rPr lang="nl-BE" altLang="en-US" dirty="0" smtClean="0">
                <a:sym typeface="Arial" charset="0"/>
              </a:rPr>
              <a:t> en </a:t>
            </a:r>
            <a:r>
              <a:rPr lang="nl-BE" altLang="en-US" dirty="0" err="1" smtClean="0">
                <a:sym typeface="Arial" charset="0"/>
              </a:rPr>
              <a:t>Student@work</a:t>
            </a:r>
            <a:endParaRPr lang="nl-BE" altLang="en-US" b="1" dirty="0" smtClean="0">
              <a:sym typeface="Arial" charset="0"/>
            </a:endParaRPr>
          </a:p>
        </p:txBody>
      </p:sp>
      <p:sp>
        <p:nvSpPr>
          <p:cNvPr id="5" name="Slide Number Placeholder 4"/>
          <p:cNvSpPr>
            <a:spLocks noGrp="1"/>
          </p:cNvSpPr>
          <p:nvPr>
            <p:ph type="sldNum" sz="quarter" idx="10"/>
          </p:nvPr>
        </p:nvSpPr>
        <p:spPr/>
        <p:txBody>
          <a:bodyPr/>
          <a:lstStyle/>
          <a:p>
            <a:fld id="{5471B662-E07F-4B45-AF7C-5436FF003ECE}" type="slidenum">
              <a:rPr lang="en-GB" smtClean="0"/>
              <a:pPr/>
              <a:t>18</a:t>
            </a:fld>
            <a:endParaRPr lang="en-GB" dirty="0"/>
          </a:p>
        </p:txBody>
      </p:sp>
    </p:spTree>
    <p:extLst>
      <p:ext uri="{BB962C8B-B14F-4D97-AF65-F5344CB8AC3E}">
        <p14:creationId xmlns:p14="http://schemas.microsoft.com/office/powerpoint/2010/main" val="17635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Stand van zaken</a:t>
            </a:r>
            <a:endParaRPr lang="fr-BE" dirty="0"/>
          </a:p>
        </p:txBody>
      </p:sp>
      <p:sp>
        <p:nvSpPr>
          <p:cNvPr id="3" name="Content Placeholder 2"/>
          <p:cNvSpPr>
            <a:spLocks noGrp="1"/>
          </p:cNvSpPr>
          <p:nvPr>
            <p:ph idx="1"/>
          </p:nvPr>
        </p:nvSpPr>
        <p:spPr/>
        <p:txBody>
          <a:bodyPr/>
          <a:lstStyle/>
          <a:p>
            <a:r>
              <a:rPr lang="nl-BE" dirty="0" smtClean="0"/>
              <a:t>Een </a:t>
            </a:r>
            <a:r>
              <a:rPr lang="nl-BE" b="1" dirty="0" smtClean="0"/>
              <a:t>datawarehouse arbeidsmarkt en sociale bescherming</a:t>
            </a:r>
          </a:p>
          <a:p>
            <a:pPr lvl="1"/>
            <a:r>
              <a:rPr lang="nl-BE" dirty="0" smtClean="0"/>
              <a:t>met gegevens afkomstig van </a:t>
            </a:r>
            <a:r>
              <a:rPr lang="nl-BE" dirty="0" smtClean="0">
                <a:sym typeface="Arial" charset="0"/>
              </a:rPr>
              <a:t>alle actoren in de sociale sector, FOD Financiën, </a:t>
            </a:r>
            <a:r>
              <a:rPr lang="nl-BE" dirty="0" err="1" smtClean="0">
                <a:sym typeface="Arial" charset="0"/>
              </a:rPr>
              <a:t>Belstat</a:t>
            </a:r>
            <a:r>
              <a:rPr lang="nl-BE" dirty="0" smtClean="0">
                <a:sym typeface="Arial" charset="0"/>
              </a:rPr>
              <a:t>, … (lijst van alle beschikbare variabelen op </a:t>
            </a:r>
            <a:r>
              <a:rPr lang="nl-BE" dirty="0" smtClean="0">
                <a:sym typeface="Arial" charset="0"/>
                <a:hlinkClick r:id="rId2"/>
              </a:rPr>
              <a:t>www.ksz.fgov.be</a:t>
            </a:r>
            <a:r>
              <a:rPr lang="nl-BE" dirty="0" smtClean="0">
                <a:sym typeface="Arial" charset="0"/>
              </a:rPr>
              <a:t>)</a:t>
            </a:r>
          </a:p>
          <a:p>
            <a:pPr lvl="1"/>
            <a:r>
              <a:rPr lang="nl-BE" dirty="0" smtClean="0">
                <a:sym typeface="Arial" charset="0"/>
              </a:rPr>
              <a:t>bruikbaar voor onderzoek, beleidsvoorbereiding en beleidsevaluatie</a:t>
            </a:r>
          </a:p>
          <a:p>
            <a:pPr lvl="1"/>
            <a:r>
              <a:rPr lang="nl-BE" dirty="0" smtClean="0">
                <a:sym typeface="Arial" charset="0"/>
              </a:rPr>
              <a:t>na machtiging van het sectoraal comité sociale zekerheid en gezondheid</a:t>
            </a:r>
          </a:p>
          <a:p>
            <a:pPr lvl="1"/>
            <a:r>
              <a:rPr lang="nl-BE" dirty="0" smtClean="0">
                <a:sym typeface="Arial" charset="0"/>
              </a:rPr>
              <a:t>na </a:t>
            </a:r>
            <a:r>
              <a:rPr lang="nl-BE" dirty="0" err="1" smtClean="0">
                <a:sym typeface="Arial" charset="0"/>
              </a:rPr>
              <a:t>anonimisering</a:t>
            </a:r>
            <a:r>
              <a:rPr lang="nl-BE" dirty="0" smtClean="0">
                <a:sym typeface="Arial" charset="0"/>
              </a:rPr>
              <a:t> of codering van de gegevens</a:t>
            </a:r>
          </a:p>
          <a:p>
            <a:pPr lvl="1"/>
            <a:r>
              <a:rPr lang="nl-BE" dirty="0" smtClean="0">
                <a:sym typeface="Arial" charset="0"/>
              </a:rPr>
              <a:t>2 vormen van ontsluiting: veel gevraagde basisstatistieken via </a:t>
            </a:r>
            <a:r>
              <a:rPr lang="nl-BE" dirty="0" err="1" smtClean="0">
                <a:sym typeface="Arial" charset="0"/>
              </a:rPr>
              <a:t>webtoepassing</a:t>
            </a:r>
            <a:r>
              <a:rPr lang="nl-BE" dirty="0" smtClean="0">
                <a:sym typeface="Arial" charset="0"/>
              </a:rPr>
              <a:t> of specifieke aanvraag</a:t>
            </a:r>
            <a:endParaRPr lang="nl-BE" dirty="0">
              <a:sym typeface="Arial" charset="0"/>
            </a:endParaRPr>
          </a:p>
        </p:txBody>
      </p:sp>
      <p:sp>
        <p:nvSpPr>
          <p:cNvPr id="4" name="Slide Number Placeholder 3"/>
          <p:cNvSpPr>
            <a:spLocks noGrp="1"/>
          </p:cNvSpPr>
          <p:nvPr>
            <p:ph type="sldNum" sz="quarter" idx="10"/>
          </p:nvPr>
        </p:nvSpPr>
        <p:spPr/>
        <p:txBody>
          <a:bodyPr/>
          <a:lstStyle/>
          <a:p>
            <a:fld id="{5471B662-E07F-4B45-AF7C-5436FF003ECE}" type="slidenum">
              <a:rPr lang="en-GB" smtClean="0"/>
              <a:pPr/>
              <a:t>19</a:t>
            </a:fld>
            <a:endParaRPr lang="en-GB" dirty="0"/>
          </a:p>
        </p:txBody>
      </p:sp>
    </p:spTree>
    <p:extLst>
      <p:ext uri="{BB962C8B-B14F-4D97-AF65-F5344CB8AC3E}">
        <p14:creationId xmlns:p14="http://schemas.microsoft.com/office/powerpoint/2010/main" val="2372318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Structuur van de uiteenzetting</a:t>
            </a:r>
            <a:endParaRPr lang="fr-BE" dirty="0"/>
          </a:p>
        </p:txBody>
      </p:sp>
      <p:sp>
        <p:nvSpPr>
          <p:cNvPr id="3" name="Content Placeholder 2"/>
          <p:cNvSpPr>
            <a:spLocks noGrp="1"/>
          </p:cNvSpPr>
          <p:nvPr>
            <p:ph idx="1"/>
          </p:nvPr>
        </p:nvSpPr>
        <p:spPr/>
        <p:txBody>
          <a:bodyPr/>
          <a:lstStyle/>
          <a:p>
            <a:r>
              <a:rPr lang="nl-BE" dirty="0" smtClean="0"/>
              <a:t>Verwachtingen burgers en wensen overheid</a:t>
            </a:r>
          </a:p>
          <a:p>
            <a:r>
              <a:rPr lang="nl-BE" dirty="0" smtClean="0"/>
              <a:t>Netwerk van de sociale zekerheid en missie Kruispuntbank Sociale Zekerheid (KSZ)</a:t>
            </a:r>
          </a:p>
          <a:p>
            <a:r>
              <a:rPr lang="nl-BE" dirty="0" smtClean="0"/>
              <a:t>Stand van zaken</a:t>
            </a:r>
          </a:p>
          <a:p>
            <a:r>
              <a:rPr lang="nl-BE" dirty="0" smtClean="0"/>
              <a:t>Basisprincipes informatiebeheer en informatieveiligheid </a:t>
            </a:r>
            <a:r>
              <a:rPr lang="nl-BE" dirty="0" err="1" smtClean="0"/>
              <a:t>by</a:t>
            </a:r>
            <a:r>
              <a:rPr lang="nl-BE" dirty="0" smtClean="0"/>
              <a:t> design</a:t>
            </a:r>
          </a:p>
          <a:p>
            <a:r>
              <a:rPr lang="nl-BE" dirty="0" smtClean="0"/>
              <a:t>Automatische toekenning van rechten</a:t>
            </a:r>
          </a:p>
          <a:p>
            <a:pPr lvl="1"/>
            <a:r>
              <a:rPr lang="nl-BE" dirty="0"/>
              <a:t>b</a:t>
            </a:r>
            <a:r>
              <a:rPr lang="nl-BE" dirty="0" smtClean="0"/>
              <a:t>elang</a:t>
            </a:r>
          </a:p>
          <a:p>
            <a:pPr lvl="1"/>
            <a:r>
              <a:rPr lang="nl-BE" dirty="0" smtClean="0"/>
              <a:t>concept</a:t>
            </a:r>
          </a:p>
          <a:p>
            <a:pPr lvl="1"/>
            <a:r>
              <a:rPr lang="nl-BE" dirty="0" smtClean="0"/>
              <a:t>voorbeelden</a:t>
            </a:r>
          </a:p>
          <a:p>
            <a:pPr lvl="1"/>
            <a:r>
              <a:rPr lang="nl-BE" dirty="0" smtClean="0"/>
              <a:t>kritische succesfactoren (KSF)</a:t>
            </a:r>
          </a:p>
        </p:txBody>
      </p:sp>
      <p:sp>
        <p:nvSpPr>
          <p:cNvPr id="4" name="Slide Number Placeholder 3"/>
          <p:cNvSpPr>
            <a:spLocks noGrp="1"/>
          </p:cNvSpPr>
          <p:nvPr>
            <p:ph type="sldNum" sz="quarter" idx="10"/>
          </p:nvPr>
        </p:nvSpPr>
        <p:spPr/>
        <p:txBody>
          <a:bodyPr/>
          <a:lstStyle/>
          <a:p>
            <a:fld id="{5471B662-E07F-4B45-AF7C-5436FF003ECE}" type="slidenum">
              <a:rPr lang="en-GB" smtClean="0"/>
              <a:pPr/>
              <a:t>2</a:t>
            </a:fld>
            <a:endParaRPr lang="en-GB" dirty="0"/>
          </a:p>
        </p:txBody>
      </p:sp>
    </p:spTree>
    <p:extLst>
      <p:ext uri="{BB962C8B-B14F-4D97-AF65-F5344CB8AC3E}">
        <p14:creationId xmlns:p14="http://schemas.microsoft.com/office/powerpoint/2010/main" val="19728293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Stand van zaken</a:t>
            </a:r>
            <a:endParaRPr lang="fr-BE" dirty="0"/>
          </a:p>
        </p:txBody>
      </p:sp>
      <p:sp>
        <p:nvSpPr>
          <p:cNvPr id="3" name="Content Placeholder 2"/>
          <p:cNvSpPr>
            <a:spLocks noGrp="1"/>
          </p:cNvSpPr>
          <p:nvPr>
            <p:ph idx="1"/>
          </p:nvPr>
        </p:nvSpPr>
        <p:spPr/>
        <p:txBody>
          <a:bodyPr/>
          <a:lstStyle/>
          <a:p>
            <a:r>
              <a:rPr lang="en-US" altLang="en-US" dirty="0" err="1">
                <a:sym typeface="Arial" charset="0"/>
              </a:rPr>
              <a:t>Een</a:t>
            </a:r>
            <a:r>
              <a:rPr lang="en-US" altLang="en-US" dirty="0">
                <a:sym typeface="Arial" charset="0"/>
              </a:rPr>
              <a:t> </a:t>
            </a:r>
            <a:r>
              <a:rPr lang="en-US" altLang="en-US" dirty="0" err="1">
                <a:sym typeface="Arial" charset="0"/>
              </a:rPr>
              <a:t>geïntegreerd</a:t>
            </a:r>
            <a:r>
              <a:rPr lang="en-US" altLang="en-US" dirty="0">
                <a:sym typeface="Arial" charset="0"/>
              </a:rPr>
              <a:t>, via </a:t>
            </a:r>
            <a:r>
              <a:rPr lang="en-US" altLang="en-US" dirty="0" err="1">
                <a:sym typeface="Arial" charset="0"/>
              </a:rPr>
              <a:t>verschillende</a:t>
            </a:r>
            <a:r>
              <a:rPr lang="en-US" altLang="en-US" dirty="0">
                <a:sym typeface="Arial" charset="0"/>
              </a:rPr>
              <a:t> </a:t>
            </a:r>
            <a:r>
              <a:rPr lang="en-US" altLang="en-US" dirty="0" err="1">
                <a:sym typeface="Arial" charset="0"/>
              </a:rPr>
              <a:t>kanalen</a:t>
            </a:r>
            <a:r>
              <a:rPr lang="en-US" altLang="en-US" dirty="0">
                <a:sym typeface="Arial" charset="0"/>
              </a:rPr>
              <a:t> </a:t>
            </a:r>
            <a:r>
              <a:rPr lang="en-US" altLang="en-US" dirty="0" err="1">
                <a:sym typeface="Arial" charset="0"/>
              </a:rPr>
              <a:t>bereikbaar</a:t>
            </a:r>
            <a:r>
              <a:rPr lang="en-US" altLang="en-US" dirty="0">
                <a:sym typeface="Arial" charset="0"/>
              </a:rPr>
              <a:t> </a:t>
            </a:r>
            <a:r>
              <a:rPr lang="en-US" altLang="en-US" b="1" dirty="0">
                <a:sym typeface="Arial" charset="0"/>
              </a:rPr>
              <a:t>contact center</a:t>
            </a:r>
            <a:r>
              <a:rPr lang="en-US" altLang="en-US" dirty="0">
                <a:sym typeface="Arial" charset="0"/>
              </a:rPr>
              <a:t> </a:t>
            </a:r>
            <a:r>
              <a:rPr lang="en-US" altLang="en-US" dirty="0" err="1">
                <a:sym typeface="Arial" charset="0"/>
              </a:rPr>
              <a:t>Eranova</a:t>
            </a:r>
            <a:r>
              <a:rPr lang="en-US" altLang="en-US" dirty="0">
                <a:sym typeface="Arial" charset="0"/>
              </a:rPr>
              <a:t> </a:t>
            </a:r>
            <a:r>
              <a:rPr lang="en-US" altLang="en-US" dirty="0" err="1">
                <a:sym typeface="Arial" charset="0"/>
              </a:rPr>
              <a:t>ondersteund</a:t>
            </a:r>
            <a:r>
              <a:rPr lang="en-US" altLang="en-US" dirty="0">
                <a:sym typeface="Arial" charset="0"/>
              </a:rPr>
              <a:t> door </a:t>
            </a:r>
            <a:r>
              <a:rPr lang="en-US" altLang="en-US" dirty="0" err="1">
                <a:sym typeface="Arial" charset="0"/>
              </a:rPr>
              <a:t>een</a:t>
            </a:r>
            <a:r>
              <a:rPr lang="en-US" altLang="en-US" dirty="0">
                <a:sym typeface="Arial" charset="0"/>
              </a:rPr>
              <a:t> customer relationship management tool, </a:t>
            </a:r>
            <a:r>
              <a:rPr lang="en-US" altLang="en-US" dirty="0" err="1">
                <a:sym typeface="Arial" charset="0"/>
              </a:rPr>
              <a:t>en</a:t>
            </a:r>
            <a:r>
              <a:rPr lang="en-US" altLang="en-US" dirty="0">
                <a:sym typeface="Arial" charset="0"/>
              </a:rPr>
              <a:t> </a:t>
            </a:r>
            <a:r>
              <a:rPr lang="en-US" altLang="en-US" dirty="0" err="1">
                <a:sym typeface="Arial" charset="0"/>
              </a:rPr>
              <a:t>werkend</a:t>
            </a:r>
            <a:r>
              <a:rPr lang="en-US" altLang="en-US" dirty="0">
                <a:sym typeface="Arial" charset="0"/>
              </a:rPr>
              <a:t> met </a:t>
            </a:r>
            <a:r>
              <a:rPr lang="en-US" altLang="en-US" dirty="0" err="1">
                <a:sym typeface="Arial" charset="0"/>
              </a:rPr>
              <a:t>strikte</a:t>
            </a:r>
            <a:r>
              <a:rPr lang="en-US" altLang="en-US" dirty="0">
                <a:sym typeface="Arial" charset="0"/>
              </a:rPr>
              <a:t> service level agreements (SLA’s)</a:t>
            </a:r>
          </a:p>
          <a:p>
            <a:pPr marL="0" indent="0">
              <a:buNone/>
            </a:pPr>
            <a:endParaRPr lang="fr-BE"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20</a:t>
            </a:fld>
            <a:endParaRPr lang="en-GB" dirty="0"/>
          </a:p>
        </p:txBody>
      </p:sp>
    </p:spTree>
    <p:extLst>
      <p:ext uri="{BB962C8B-B14F-4D97-AF65-F5344CB8AC3E}">
        <p14:creationId xmlns:p14="http://schemas.microsoft.com/office/powerpoint/2010/main" val="4159759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dirty="0" smtClean="0">
                <a:sym typeface="Arial" charset="0"/>
              </a:rPr>
              <a:t>Stand van </a:t>
            </a:r>
            <a:r>
              <a:rPr lang="en-US" altLang="en-US" dirty="0" err="1" smtClean="0">
                <a:sym typeface="Arial" charset="0"/>
              </a:rPr>
              <a:t>zaken</a:t>
            </a:r>
            <a:r>
              <a:rPr lang="en-US" altLang="en-US" dirty="0" smtClean="0">
                <a:sym typeface="Arial" charset="0"/>
              </a:rPr>
              <a:t>: </a:t>
            </a:r>
            <a:r>
              <a:rPr lang="en-US" altLang="en-US" dirty="0" err="1" smtClean="0">
                <a:sym typeface="Arial" charset="0"/>
              </a:rPr>
              <a:t>ondernemingen</a:t>
            </a:r>
            <a:endParaRPr lang="en-US" altLang="en-US" dirty="0" smtClean="0">
              <a:sym typeface="Arial" charset="0"/>
            </a:endParaRPr>
          </a:p>
        </p:txBody>
      </p:sp>
      <p:sp>
        <p:nvSpPr>
          <p:cNvPr id="51203" name="Rectangle 3"/>
          <p:cNvSpPr>
            <a:spLocks noGrp="1" noChangeArrowheads="1"/>
          </p:cNvSpPr>
          <p:nvPr>
            <p:ph idx="1"/>
          </p:nvPr>
        </p:nvSpPr>
        <p:spPr/>
        <p:txBody>
          <a:bodyPr>
            <a:normAutofit fontScale="92500" lnSpcReduction="20000"/>
          </a:bodyPr>
          <a:lstStyle/>
          <a:p>
            <a:r>
              <a:rPr lang="nl-BE" altLang="en-US" b="1" dirty="0" smtClean="0">
                <a:sym typeface="Arial" charset="0"/>
              </a:rPr>
              <a:t>&gt; 50 elektronische diensten voor ondernemingen</a:t>
            </a:r>
            <a:r>
              <a:rPr lang="nl-BE" altLang="en-US" dirty="0" smtClean="0">
                <a:sym typeface="Arial" charset="0"/>
              </a:rPr>
              <a:t>, zowel in de vorm van de uitwisseling van elektronische berichten van toepassing tot toepassing, als in de vorm van onderling geïntegreerde portaaltransacties</a:t>
            </a:r>
          </a:p>
          <a:p>
            <a:pPr lvl="1"/>
            <a:r>
              <a:rPr lang="nl-BE" altLang="en-US" dirty="0" smtClean="0">
                <a:sym typeface="Arial" charset="0"/>
              </a:rPr>
              <a:t>50 aangifteformulieren zijn afgeschaft</a:t>
            </a:r>
          </a:p>
          <a:p>
            <a:pPr lvl="1"/>
            <a:r>
              <a:rPr lang="nl-BE" altLang="en-US" dirty="0" smtClean="0">
                <a:sym typeface="Arial" charset="0"/>
              </a:rPr>
              <a:t>de resterende elektronische aangifteformulieren zijn gemiddeld teruggebracht tot 1/3 van het aantal rubrieken</a:t>
            </a:r>
          </a:p>
          <a:p>
            <a:pPr lvl="1"/>
            <a:r>
              <a:rPr lang="nl-BE" altLang="en-US" dirty="0" smtClean="0">
                <a:sym typeface="Arial" charset="0"/>
              </a:rPr>
              <a:t>de aangiften worden beperkt tot 3 momenten</a:t>
            </a:r>
          </a:p>
          <a:p>
            <a:pPr lvl="2"/>
            <a:r>
              <a:rPr lang="nl-BE" altLang="en-US" dirty="0" smtClean="0">
                <a:sym typeface="Arial" charset="0"/>
              </a:rPr>
              <a:t>de onmiddellijke aangifte van aanwerving en ontslag (kan enkel elektronisch)</a:t>
            </a:r>
          </a:p>
          <a:p>
            <a:pPr lvl="2"/>
            <a:r>
              <a:rPr lang="nl-BE" altLang="en-US" dirty="0" smtClean="0">
                <a:sym typeface="Arial" charset="0"/>
              </a:rPr>
              <a:t>de driemaandelijkse aangifte van lonen en arbeidstijden (kan enkel elektronisch)</a:t>
            </a:r>
          </a:p>
          <a:p>
            <a:pPr lvl="2"/>
            <a:r>
              <a:rPr lang="nl-BE" altLang="en-US" dirty="0" smtClean="0">
                <a:sym typeface="Arial" charset="0"/>
              </a:rPr>
              <a:t>het zich voordoen van een sociaal risico (kan elektronisch of op papier)</a:t>
            </a:r>
          </a:p>
          <a:p>
            <a:pPr lvl="1"/>
            <a:r>
              <a:rPr lang="nl-BE" altLang="en-US" dirty="0" smtClean="0">
                <a:sym typeface="Arial" charset="0"/>
              </a:rPr>
              <a:t>in 2014 werden meer dan 26 miljoen elektronische aangiften verricht door de 240.000 werkgevers, waarvan 98 % van toepassing tot toepassing</a:t>
            </a:r>
          </a:p>
          <a:p>
            <a:pPr lvl="1"/>
            <a:r>
              <a:rPr lang="nl-BE" altLang="en-US" dirty="0" smtClean="0">
                <a:sym typeface="Arial" charset="0"/>
              </a:rPr>
              <a:t>op basis van een bevraging van het Federaal Planbureau blijkt de last voor de ondernemingen t.g.v. van administratieve formaliteiten in de sociale sector met &gt; 1 miljard € per jaar te zijn verminderd</a:t>
            </a:r>
          </a:p>
        </p:txBody>
      </p:sp>
      <p:sp>
        <p:nvSpPr>
          <p:cNvPr id="5" name="Slide Number Placeholder 4"/>
          <p:cNvSpPr>
            <a:spLocks noGrp="1"/>
          </p:cNvSpPr>
          <p:nvPr>
            <p:ph type="sldNum" sz="quarter" idx="10"/>
          </p:nvPr>
        </p:nvSpPr>
        <p:spPr/>
        <p:txBody>
          <a:bodyPr/>
          <a:lstStyle/>
          <a:p>
            <a:fld id="{5471B662-E07F-4B45-AF7C-5436FF003ECE}" type="slidenum">
              <a:rPr lang="en-GB" smtClean="0"/>
              <a:pPr/>
              <a:t>21</a:t>
            </a:fld>
            <a:endParaRPr lang="en-GB" dirty="0"/>
          </a:p>
        </p:txBody>
      </p:sp>
    </p:spTree>
    <p:extLst>
      <p:ext uri="{BB962C8B-B14F-4D97-AF65-F5344CB8AC3E}">
        <p14:creationId xmlns:p14="http://schemas.microsoft.com/office/powerpoint/2010/main" val="1427502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a:bodyPr>
          <a:lstStyle/>
          <a:p>
            <a:r>
              <a:rPr lang="en-US" altLang="en-US" dirty="0" smtClean="0"/>
              <a:t>Stand van </a:t>
            </a:r>
            <a:r>
              <a:rPr lang="en-US" altLang="en-US" dirty="0" err="1" smtClean="0"/>
              <a:t>zaken</a:t>
            </a:r>
            <a:r>
              <a:rPr lang="en-US" altLang="en-US" dirty="0" smtClean="0"/>
              <a:t>: burgers</a:t>
            </a:r>
            <a:endParaRPr lang="en-US" altLang="en-US" dirty="0" smtClean="0">
              <a:sym typeface="Arial" charset="0"/>
            </a:endParaRPr>
          </a:p>
        </p:txBody>
      </p:sp>
      <p:sp>
        <p:nvSpPr>
          <p:cNvPr id="57347" name="Rectangle 3"/>
          <p:cNvSpPr>
            <a:spLocks noGrp="1" noChangeArrowheads="1"/>
          </p:cNvSpPr>
          <p:nvPr>
            <p:ph idx="1"/>
          </p:nvPr>
        </p:nvSpPr>
        <p:spPr/>
        <p:txBody>
          <a:bodyPr/>
          <a:lstStyle/>
          <a:p>
            <a:r>
              <a:rPr lang="nl-BE" altLang="en-US" dirty="0" smtClean="0">
                <a:sym typeface="Arial" charset="0"/>
              </a:rPr>
              <a:t>De </a:t>
            </a:r>
            <a:r>
              <a:rPr lang="nl-BE" altLang="en-US" b="1" dirty="0" smtClean="0">
                <a:sym typeface="Arial" charset="0"/>
              </a:rPr>
              <a:t>burgers</a:t>
            </a:r>
            <a:r>
              <a:rPr lang="nl-BE" altLang="en-US" dirty="0" smtClean="0">
                <a:sym typeface="Arial" charset="0"/>
              </a:rPr>
              <a:t> verkrijgen hun </a:t>
            </a:r>
            <a:r>
              <a:rPr lang="nl-BE" altLang="en-US" b="1" dirty="0" smtClean="0">
                <a:sym typeface="Arial" charset="0"/>
              </a:rPr>
              <a:t>rechten</a:t>
            </a:r>
            <a:r>
              <a:rPr lang="nl-BE" altLang="en-US" dirty="0" smtClean="0">
                <a:sym typeface="Arial" charset="0"/>
              </a:rPr>
              <a:t> zo veel mogelijk </a:t>
            </a:r>
            <a:r>
              <a:rPr lang="nl-BE" altLang="en-US" b="1" dirty="0" smtClean="0">
                <a:sym typeface="Arial" charset="0"/>
              </a:rPr>
              <a:t>automatisch</a:t>
            </a:r>
            <a:r>
              <a:rPr lang="nl-BE" altLang="en-US" dirty="0" smtClean="0">
                <a:sym typeface="Arial" charset="0"/>
              </a:rPr>
              <a:t> op basis van de onderlinge elektronische dienstverlening tussen de actoren in de sociale sector</a:t>
            </a:r>
          </a:p>
          <a:p>
            <a:endParaRPr lang="nl-BE" altLang="en-US" dirty="0" smtClean="0">
              <a:sym typeface="Arial" charset="0"/>
            </a:endParaRPr>
          </a:p>
          <a:p>
            <a:r>
              <a:rPr lang="nl-BE" altLang="en-US" dirty="0" smtClean="0">
                <a:sym typeface="Arial" charset="0"/>
              </a:rPr>
              <a:t>Voor de rechten die niet automatisch kunnen worden verstrekt, worden </a:t>
            </a:r>
            <a:r>
              <a:rPr lang="nl-BE" altLang="en-US" b="1" dirty="0" smtClean="0">
                <a:sym typeface="Arial" charset="0"/>
              </a:rPr>
              <a:t>geïntegreerde elektronische diensten </a:t>
            </a:r>
            <a:r>
              <a:rPr lang="nl-BE" altLang="en-US" dirty="0" smtClean="0">
                <a:sym typeface="Arial" charset="0"/>
              </a:rPr>
              <a:t>aangeboden via portalen van de actoren in de sociale sector (</a:t>
            </a:r>
            <a:r>
              <a:rPr lang="nl-BE" altLang="en-US" dirty="0" err="1" smtClean="0">
                <a:sym typeface="Arial" charset="0"/>
              </a:rPr>
              <a:t>oa</a:t>
            </a:r>
            <a:r>
              <a:rPr lang="nl-BE" altLang="en-US" dirty="0" smtClean="0">
                <a:sym typeface="Arial" charset="0"/>
              </a:rPr>
              <a:t> </a:t>
            </a:r>
            <a:r>
              <a:rPr lang="nl-BE" altLang="en-US" dirty="0" smtClean="0">
                <a:sym typeface="Arial" charset="0"/>
                <a:hlinkClick r:id="rId2"/>
              </a:rPr>
              <a:t>www.socialsecurity.be</a:t>
            </a:r>
            <a:r>
              <a:rPr lang="nl-BE" altLang="en-US" dirty="0" smtClean="0">
                <a:sym typeface="Arial" charset="0"/>
              </a:rPr>
              <a:t>)</a:t>
            </a:r>
          </a:p>
          <a:p>
            <a:endParaRPr lang="nl-BE" altLang="en-US" dirty="0" smtClean="0">
              <a:sym typeface="Arial" charset="0"/>
            </a:endParaRPr>
          </a:p>
          <a:p>
            <a:r>
              <a:rPr lang="nl-BE" altLang="en-US" dirty="0" smtClean="0">
                <a:sym typeface="Arial" charset="0"/>
              </a:rPr>
              <a:t>18 diensten zijn operationeel</a:t>
            </a:r>
          </a:p>
        </p:txBody>
      </p:sp>
      <p:sp>
        <p:nvSpPr>
          <p:cNvPr id="5" name="Slide Number Placeholder 4"/>
          <p:cNvSpPr>
            <a:spLocks noGrp="1"/>
          </p:cNvSpPr>
          <p:nvPr>
            <p:ph type="sldNum" sz="quarter" idx="10"/>
          </p:nvPr>
        </p:nvSpPr>
        <p:spPr/>
        <p:txBody>
          <a:bodyPr/>
          <a:lstStyle/>
          <a:p>
            <a:fld id="{5471B662-E07F-4B45-AF7C-5436FF003ECE}" type="slidenum">
              <a:rPr lang="en-GB" smtClean="0"/>
              <a:pPr/>
              <a:t>22</a:t>
            </a:fld>
            <a:endParaRPr lang="en-GB" dirty="0"/>
          </a:p>
        </p:txBody>
      </p:sp>
    </p:spTree>
    <p:extLst>
      <p:ext uri="{BB962C8B-B14F-4D97-AF65-F5344CB8AC3E}">
        <p14:creationId xmlns:p14="http://schemas.microsoft.com/office/powerpoint/2010/main" val="27402258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en-US" altLang="en-US" dirty="0" smtClean="0"/>
              <a:t>Stand van </a:t>
            </a:r>
            <a:r>
              <a:rPr lang="en-US" altLang="en-US" dirty="0" err="1" smtClean="0"/>
              <a:t>zaken</a:t>
            </a:r>
            <a:r>
              <a:rPr lang="en-US" altLang="en-US" dirty="0" smtClean="0"/>
              <a:t>: </a:t>
            </a:r>
            <a:r>
              <a:rPr lang="en-US" altLang="en-US" dirty="0" err="1" smtClean="0"/>
              <a:t>derden</a:t>
            </a:r>
            <a:endParaRPr lang="en-US" altLang="en-US" dirty="0" smtClean="0">
              <a:sym typeface="Arial" charset="0"/>
            </a:endParaRPr>
          </a:p>
        </p:txBody>
      </p:sp>
      <p:sp>
        <p:nvSpPr>
          <p:cNvPr id="58371" name="Rectangle 3"/>
          <p:cNvSpPr>
            <a:spLocks noGrp="1" noChangeArrowheads="1"/>
          </p:cNvSpPr>
          <p:nvPr>
            <p:ph idx="1"/>
          </p:nvPr>
        </p:nvSpPr>
        <p:spPr/>
        <p:txBody>
          <a:bodyPr>
            <a:normAutofit fontScale="92500" lnSpcReduction="10000"/>
          </a:bodyPr>
          <a:lstStyle/>
          <a:p>
            <a:r>
              <a:rPr lang="nl-BE" altLang="en-US" dirty="0" smtClean="0">
                <a:sym typeface="Arial" charset="0"/>
              </a:rPr>
              <a:t>Transactie voor </a:t>
            </a:r>
            <a:r>
              <a:rPr lang="nl-BE" altLang="en-US" b="1" dirty="0" smtClean="0">
                <a:sym typeface="Arial" charset="0"/>
              </a:rPr>
              <a:t>bouwheren</a:t>
            </a:r>
            <a:r>
              <a:rPr lang="nl-BE" altLang="en-US" dirty="0" smtClean="0">
                <a:sym typeface="Arial" charset="0"/>
              </a:rPr>
              <a:t> op het portaal van de sociale zekerheid</a:t>
            </a:r>
          </a:p>
          <a:p>
            <a:pPr lvl="1"/>
            <a:r>
              <a:rPr lang="nl-BE" altLang="en-US" dirty="0" smtClean="0">
                <a:sym typeface="Arial" charset="0"/>
              </a:rPr>
              <a:t>elektronische raadpleging van het feit of een werkgever in orde is met zijn </a:t>
            </a:r>
            <a:r>
              <a:rPr lang="nl-BE" altLang="en-US" dirty="0" err="1" smtClean="0">
                <a:sym typeface="Arial" charset="0"/>
              </a:rPr>
              <a:t>socialezekerheidsverplichtingen</a:t>
            </a:r>
            <a:r>
              <a:rPr lang="nl-BE" altLang="en-US" dirty="0" smtClean="0">
                <a:sym typeface="Arial" charset="0"/>
              </a:rPr>
              <a:t> en controle van het al dan niet bestaan van een hoofdelijke aansprakelijkheid of een inhoudingsplicht</a:t>
            </a:r>
          </a:p>
          <a:p>
            <a:r>
              <a:rPr lang="nl-BE" altLang="en-US" dirty="0" smtClean="0">
                <a:sym typeface="Arial" charset="0"/>
              </a:rPr>
              <a:t>Transacties voor </a:t>
            </a:r>
            <a:r>
              <a:rPr lang="nl-BE" altLang="en-US" b="1" dirty="0" smtClean="0">
                <a:sym typeface="Arial" charset="0"/>
              </a:rPr>
              <a:t>gemeenten</a:t>
            </a:r>
            <a:r>
              <a:rPr lang="nl-BE" altLang="en-US" dirty="0" smtClean="0">
                <a:sym typeface="Arial" charset="0"/>
              </a:rPr>
              <a:t> op het portaal van de sociale zekerheid</a:t>
            </a:r>
          </a:p>
          <a:p>
            <a:pPr lvl="1"/>
            <a:r>
              <a:rPr lang="nl-BE" altLang="en-US" dirty="0" err="1">
                <a:sym typeface="Arial" charset="0"/>
              </a:rPr>
              <a:t>Communit</a:t>
            </a:r>
            <a:r>
              <a:rPr lang="nl-BE" altLang="en-US" dirty="0">
                <a:sym typeface="Arial" charset="0"/>
              </a:rPr>
              <a:t>-e (plus) light : elektronische indiening van een aanvraag tot uitkering voor personen met een handicap bij de FOD Sociale Zekerheid </a:t>
            </a:r>
          </a:p>
          <a:p>
            <a:pPr lvl="1"/>
            <a:r>
              <a:rPr lang="nl-BE" altLang="en-US" dirty="0">
                <a:sym typeface="Arial" charset="0"/>
              </a:rPr>
              <a:t>E-</a:t>
            </a:r>
            <a:r>
              <a:rPr lang="nl-BE" altLang="en-US" dirty="0" err="1">
                <a:sym typeface="Arial" charset="0"/>
              </a:rPr>
              <a:t>Creabis</a:t>
            </a:r>
            <a:r>
              <a:rPr lang="nl-BE" altLang="en-US" dirty="0">
                <a:sym typeface="Arial" charset="0"/>
              </a:rPr>
              <a:t>: online opvraging en, zo nodig, aanmaak van het unieke identificatienummer van de sociale zekerheid in het Rijksregister of de KSZ-registers</a:t>
            </a:r>
          </a:p>
          <a:p>
            <a:pPr lvl="1"/>
            <a:r>
              <a:rPr lang="nl-BE" altLang="en-US" dirty="0">
                <a:sym typeface="Arial" charset="0"/>
              </a:rPr>
              <a:t>elektronische indiening van een pensioenaanvraag (RVP)</a:t>
            </a:r>
          </a:p>
        </p:txBody>
      </p:sp>
      <p:sp>
        <p:nvSpPr>
          <p:cNvPr id="5" name="Slide Number Placeholder 4"/>
          <p:cNvSpPr>
            <a:spLocks noGrp="1"/>
          </p:cNvSpPr>
          <p:nvPr>
            <p:ph type="sldNum" sz="quarter" idx="10"/>
          </p:nvPr>
        </p:nvSpPr>
        <p:spPr/>
        <p:txBody>
          <a:bodyPr/>
          <a:lstStyle/>
          <a:p>
            <a:fld id="{5471B662-E07F-4B45-AF7C-5436FF003ECE}" type="slidenum">
              <a:rPr lang="en-GB" smtClean="0"/>
              <a:pPr/>
              <a:t>23</a:t>
            </a:fld>
            <a:endParaRPr lang="en-GB" dirty="0"/>
          </a:p>
        </p:txBody>
      </p:sp>
    </p:spTree>
    <p:extLst>
      <p:ext uri="{BB962C8B-B14F-4D97-AF65-F5344CB8AC3E}">
        <p14:creationId xmlns:p14="http://schemas.microsoft.com/office/powerpoint/2010/main" val="8264338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r>
              <a:rPr lang="en-US" altLang="en-US" dirty="0" smtClean="0"/>
              <a:t>Stand van </a:t>
            </a:r>
            <a:r>
              <a:rPr lang="en-US" altLang="en-US" dirty="0" err="1" smtClean="0"/>
              <a:t>zaken</a:t>
            </a:r>
            <a:r>
              <a:rPr lang="en-US" altLang="en-US" dirty="0" smtClean="0"/>
              <a:t>: </a:t>
            </a:r>
            <a:r>
              <a:rPr lang="en-US" altLang="en-US" dirty="0" err="1" smtClean="0"/>
              <a:t>derden</a:t>
            </a:r>
            <a:endParaRPr lang="en-US" altLang="en-US" dirty="0" smtClean="0">
              <a:sym typeface="Arial" charset="0"/>
            </a:endParaRPr>
          </a:p>
        </p:txBody>
      </p:sp>
      <p:sp>
        <p:nvSpPr>
          <p:cNvPr id="59395" name="Rectangle 3"/>
          <p:cNvSpPr>
            <a:spLocks noGrp="1" noChangeArrowheads="1"/>
          </p:cNvSpPr>
          <p:nvPr>
            <p:ph idx="1"/>
          </p:nvPr>
        </p:nvSpPr>
        <p:spPr/>
        <p:txBody>
          <a:bodyPr/>
          <a:lstStyle/>
          <a:p>
            <a:r>
              <a:rPr lang="nl-BE" altLang="en-US" dirty="0" smtClean="0">
                <a:sym typeface="Arial" charset="0"/>
              </a:rPr>
              <a:t>Transactie voor </a:t>
            </a:r>
            <a:r>
              <a:rPr lang="nl-BE" altLang="en-US" b="1" dirty="0" smtClean="0">
                <a:sym typeface="Arial" charset="0"/>
              </a:rPr>
              <a:t>deurwaarders</a:t>
            </a:r>
          </a:p>
          <a:p>
            <a:pPr lvl="1"/>
            <a:r>
              <a:rPr lang="nl-BE" altLang="en-US" dirty="0" smtClean="0">
                <a:sym typeface="Arial" charset="0"/>
              </a:rPr>
              <a:t>vierde weg – sociale notificatie: de openbare of ministeriële ambtenaren worden in de mogelijkheid gesteld om hun berichten en inlichtingen via elektronische weg over te maken</a:t>
            </a:r>
          </a:p>
          <a:p>
            <a:r>
              <a:rPr lang="nl-BE" altLang="en-US" dirty="0" smtClean="0">
                <a:sym typeface="Arial" charset="0"/>
              </a:rPr>
              <a:t>Transactie voor de </a:t>
            </a:r>
            <a:r>
              <a:rPr lang="nl-BE" altLang="en-US" b="1" dirty="0" smtClean="0">
                <a:sym typeface="Arial" charset="0"/>
              </a:rPr>
              <a:t>telecomoperatoren</a:t>
            </a:r>
          </a:p>
          <a:p>
            <a:pPr lvl="1"/>
            <a:r>
              <a:rPr lang="nl-BE" altLang="en-US" dirty="0" smtClean="0">
                <a:sym typeface="Arial" charset="0"/>
              </a:rPr>
              <a:t>verificatie van het recht op sociaal telefoontarief</a:t>
            </a:r>
          </a:p>
          <a:p>
            <a:r>
              <a:rPr lang="nl-BE" altLang="en-US" b="1" dirty="0" smtClean="0">
                <a:sym typeface="Arial" charset="0"/>
              </a:rPr>
              <a:t>Limosa</a:t>
            </a:r>
          </a:p>
          <a:p>
            <a:pPr lvl="1"/>
            <a:r>
              <a:rPr lang="nl-BE" altLang="en-US" dirty="0" smtClean="0">
                <a:sym typeface="Times New Roman" pitchFamily="18" charset="0"/>
              </a:rPr>
              <a:t>eenmalige multifunctionele elektronische melding van alle activiteiten van buitenlandse werknemers, zelfstandigen of stagiairs op Belgisch grondgebied</a:t>
            </a:r>
          </a:p>
        </p:txBody>
      </p:sp>
      <p:sp>
        <p:nvSpPr>
          <p:cNvPr id="2" name="Slide Number Placeholder 1"/>
          <p:cNvSpPr>
            <a:spLocks noGrp="1"/>
          </p:cNvSpPr>
          <p:nvPr>
            <p:ph type="sldNum" sz="quarter" idx="10"/>
          </p:nvPr>
        </p:nvSpPr>
        <p:spPr/>
        <p:txBody>
          <a:bodyPr/>
          <a:lstStyle/>
          <a:p>
            <a:fld id="{5471B662-E07F-4B45-AF7C-5436FF003ECE}" type="slidenum">
              <a:rPr lang="en-GB" smtClean="0"/>
              <a:pPr/>
              <a:t>24</a:t>
            </a:fld>
            <a:endParaRPr lang="en-GB" dirty="0"/>
          </a:p>
        </p:txBody>
      </p:sp>
    </p:spTree>
    <p:extLst>
      <p:ext uri="{BB962C8B-B14F-4D97-AF65-F5344CB8AC3E}">
        <p14:creationId xmlns:p14="http://schemas.microsoft.com/office/powerpoint/2010/main" val="13562597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sym typeface="Arial" charset="0"/>
              </a:rPr>
              <a:t>Beschikbaarheid en performantie</a:t>
            </a:r>
            <a:endParaRPr lang="en-US" altLang="en-US" dirty="0" smtClean="0">
              <a:sym typeface="Arial" charset="0"/>
            </a:endParaRPr>
          </a:p>
        </p:txBody>
      </p:sp>
      <p:sp>
        <p:nvSpPr>
          <p:cNvPr id="35843" name="Content Placeholder 2"/>
          <p:cNvSpPr>
            <a:spLocks noGrp="1"/>
          </p:cNvSpPr>
          <p:nvPr>
            <p:ph idx="1"/>
          </p:nvPr>
        </p:nvSpPr>
        <p:spPr/>
        <p:txBody>
          <a:bodyPr>
            <a:normAutofit lnSpcReduction="10000"/>
          </a:bodyPr>
          <a:lstStyle/>
          <a:p>
            <a:r>
              <a:rPr lang="nl-BE" dirty="0" smtClean="0"/>
              <a:t>Beschikbaarheid van netwerkdiensten </a:t>
            </a:r>
          </a:p>
          <a:p>
            <a:pPr lvl="1"/>
            <a:r>
              <a:rPr lang="nl-BE" dirty="0" smtClean="0"/>
              <a:t>beschikbaarheid van het informatiesysteem van de KSZ voor gebruikers tijdens 99,56 % </a:t>
            </a:r>
            <a:r>
              <a:rPr lang="nl-BE" dirty="0" smtClean="0"/>
              <a:t>van </a:t>
            </a:r>
            <a:r>
              <a:rPr lang="nl-BE" dirty="0" smtClean="0"/>
              <a:t>de beschikbaarheidsperiodes van de netwerkdiensten</a:t>
            </a:r>
          </a:p>
          <a:p>
            <a:r>
              <a:rPr lang="nl-BE" dirty="0" smtClean="0"/>
              <a:t>Verwerkingstijden</a:t>
            </a:r>
          </a:p>
          <a:p>
            <a:pPr lvl="1"/>
            <a:r>
              <a:rPr lang="nl-BE" dirty="0" smtClean="0"/>
              <a:t>het centrale informaticasysteem van de KSZ heeft de online diensten behandeld in een maximumtijd van één seconde in 99,7 % van de gevallen en in een maximumtijd van twee seconden in 99,78 % van de gevallen</a:t>
            </a:r>
          </a:p>
          <a:p>
            <a:pPr lvl="1"/>
            <a:r>
              <a:rPr lang="nl-BE" dirty="0" smtClean="0"/>
              <a:t>98,38 % van de diensten die in batch dienen te worden behandeld, werden binnen de 4 kalenderdagen behandeld</a:t>
            </a:r>
          </a:p>
          <a:p>
            <a:pPr lvl="1"/>
            <a:r>
              <a:rPr lang="nl-BE" dirty="0" smtClean="0"/>
              <a:t>100 % van de diensten die in het kader van uitzonderlijke batch-werkzaamheden behandeld werden, werden binnen de met de instellingen afgesproken termijn verwerkt </a:t>
            </a:r>
          </a:p>
        </p:txBody>
      </p:sp>
      <p:sp>
        <p:nvSpPr>
          <p:cNvPr id="2" name="Slide Number Placeholder 1"/>
          <p:cNvSpPr>
            <a:spLocks noGrp="1"/>
          </p:cNvSpPr>
          <p:nvPr>
            <p:ph type="sldNum" sz="quarter" idx="10"/>
          </p:nvPr>
        </p:nvSpPr>
        <p:spPr/>
        <p:txBody>
          <a:bodyPr/>
          <a:lstStyle/>
          <a:p>
            <a:fld id="{5471B662-E07F-4B45-AF7C-5436FF003ECE}" type="slidenum">
              <a:rPr lang="en-GB" smtClean="0"/>
              <a:pPr/>
              <a:t>25</a:t>
            </a:fld>
            <a:endParaRPr lang="en-GB" dirty="0"/>
          </a:p>
        </p:txBody>
      </p:sp>
    </p:spTree>
    <p:extLst>
      <p:ext uri="{BB962C8B-B14F-4D97-AF65-F5344CB8AC3E}">
        <p14:creationId xmlns:p14="http://schemas.microsoft.com/office/powerpoint/2010/main" val="29647427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Systematische oplevering</a:t>
            </a:r>
            <a:endParaRPr lang="fr-BE" dirty="0"/>
          </a:p>
        </p:txBody>
      </p:sp>
      <p:sp>
        <p:nvSpPr>
          <p:cNvPr id="3" name="Content Placeholder 2"/>
          <p:cNvSpPr>
            <a:spLocks noGrp="1"/>
          </p:cNvSpPr>
          <p:nvPr>
            <p:ph idx="1"/>
          </p:nvPr>
        </p:nvSpPr>
        <p:spPr/>
        <p:txBody>
          <a:bodyPr/>
          <a:lstStyle/>
          <a:p>
            <a:r>
              <a:rPr lang="nl-BE" dirty="0" smtClean="0"/>
              <a:t>2014: 48 projecten gerealiseerd</a:t>
            </a:r>
          </a:p>
          <a:p>
            <a:pPr lvl="1"/>
            <a:r>
              <a:rPr lang="nl-BE" dirty="0" smtClean="0"/>
              <a:t>19 nieuwe diensten, </a:t>
            </a:r>
            <a:r>
              <a:rPr lang="nl-BE" dirty="0" err="1" smtClean="0"/>
              <a:t>bvb</a:t>
            </a:r>
            <a:r>
              <a:rPr lang="nl-BE" dirty="0" smtClean="0"/>
              <a:t>.</a:t>
            </a:r>
            <a:endParaRPr lang="nl-BE" dirty="0" smtClean="0"/>
          </a:p>
          <a:p>
            <a:pPr lvl="2"/>
            <a:r>
              <a:rPr lang="nl-NL" altLang="en-US" dirty="0" smtClean="0"/>
              <a:t>ontwikkeling van </a:t>
            </a:r>
            <a:r>
              <a:rPr lang="nl-NL" altLang="en-US" dirty="0" err="1" smtClean="0"/>
              <a:t>webservices</a:t>
            </a:r>
            <a:r>
              <a:rPr lang="nl-NL" altLang="en-US" dirty="0" smtClean="0"/>
              <a:t> als gevolg van de verdwijning van de SIS-kaart (validatiecontrole elektronisch identiteitsbewijs, elektronische raadpleging verzekerbaarheid, aanvraag </a:t>
            </a:r>
            <a:r>
              <a:rPr lang="en-US" altLang="en-US" dirty="0" err="1" smtClean="0"/>
              <a:t>isi</a:t>
            </a:r>
            <a:r>
              <a:rPr lang="en-US" altLang="en-US" dirty="0" smtClean="0"/>
              <a:t>+-</a:t>
            </a:r>
            <a:r>
              <a:rPr lang="en-US" altLang="en-US" dirty="0" err="1" smtClean="0"/>
              <a:t>kaart</a:t>
            </a:r>
            <a:r>
              <a:rPr lang="nl-NL" altLang="en-US" dirty="0" smtClean="0"/>
              <a:t>)</a:t>
            </a:r>
          </a:p>
          <a:p>
            <a:pPr lvl="2"/>
            <a:r>
              <a:rPr lang="nl-NL" altLang="en-US" dirty="0" err="1" smtClean="0"/>
              <a:t>HandiFlux</a:t>
            </a:r>
            <a:r>
              <a:rPr lang="nl-NL" altLang="en-US" dirty="0" smtClean="0"/>
              <a:t>: generieke </a:t>
            </a:r>
            <a:r>
              <a:rPr lang="nl-NL" altLang="en-US" dirty="0" err="1" smtClean="0"/>
              <a:t>webservice</a:t>
            </a:r>
            <a:r>
              <a:rPr lang="nl-NL" altLang="en-US" dirty="0" smtClean="0"/>
              <a:t> voor het bekomen van gegevens aangaande personen met een handicap</a:t>
            </a:r>
          </a:p>
          <a:p>
            <a:pPr lvl="2"/>
            <a:r>
              <a:rPr lang="nl-NL" altLang="en-US" dirty="0" smtClean="0"/>
              <a:t>in het kader van de regionalisering van de kinderbijslag, totstandkoming van een gegevensuitwisseling via het RSVZ met betrekking tot de voeding van het CADAF voor wat betreft de kinderbijslaggegevens van de SVFZ</a:t>
            </a:r>
          </a:p>
          <a:p>
            <a:pPr lvl="2"/>
            <a:r>
              <a:rPr lang="nl-NL" altLang="en-US" dirty="0" smtClean="0"/>
              <a:t>toegang van de sociale inspecteurs tot bijkomende gegevens van de KBO</a:t>
            </a:r>
            <a:endParaRPr lang="en-US" altLang="en-US" dirty="0" smtClean="0"/>
          </a:p>
          <a:p>
            <a:pPr lvl="1"/>
            <a:r>
              <a:rPr lang="nl-BE" dirty="0" smtClean="0"/>
              <a:t>29 aanpassingen aan diensten</a:t>
            </a:r>
          </a:p>
          <a:p>
            <a:pPr lvl="2"/>
            <a:r>
              <a:rPr lang="nl-NL" altLang="en-US" dirty="0" smtClean="0"/>
              <a:t>toegang van het </a:t>
            </a:r>
            <a:r>
              <a:rPr lang="nl-NL" altLang="en-US" dirty="0"/>
              <a:t>RSVZ en </a:t>
            </a:r>
            <a:r>
              <a:rPr lang="nl-NL" altLang="en-US" dirty="0" smtClean="0"/>
              <a:t>de SVF tot de aard van de door de </a:t>
            </a:r>
            <a:r>
              <a:rPr lang="nl-NL" altLang="en-US" dirty="0" err="1" smtClean="0"/>
              <a:t>OCMW's</a:t>
            </a:r>
            <a:r>
              <a:rPr lang="nl-NL" altLang="en-US" dirty="0" smtClean="0"/>
              <a:t> verleende hulp en tot de periode waarin een hulp wordt toegekend</a:t>
            </a:r>
            <a:endParaRPr lang="nl-NL" altLang="en-US"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26</a:t>
            </a:fld>
            <a:endParaRPr lang="en-GB" dirty="0"/>
          </a:p>
        </p:txBody>
      </p:sp>
    </p:spTree>
    <p:extLst>
      <p:ext uri="{BB962C8B-B14F-4D97-AF65-F5344CB8AC3E}">
        <p14:creationId xmlns:p14="http://schemas.microsoft.com/office/powerpoint/2010/main" val="29751754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Systematische oplevering</a:t>
            </a:r>
            <a:endParaRPr lang="fr-BE" dirty="0"/>
          </a:p>
        </p:txBody>
      </p:sp>
      <p:sp>
        <p:nvSpPr>
          <p:cNvPr id="3" name="Content Placeholder 2"/>
          <p:cNvSpPr>
            <a:spLocks noGrp="1"/>
          </p:cNvSpPr>
          <p:nvPr>
            <p:ph idx="1"/>
          </p:nvPr>
        </p:nvSpPr>
        <p:spPr/>
        <p:txBody>
          <a:bodyPr/>
          <a:lstStyle/>
          <a:p>
            <a:r>
              <a:rPr lang="nl-BE" altLang="en-US" dirty="0" smtClean="0"/>
              <a:t>2015: geconsolideerd portfolio van 108 aanvragen op de pagina Algemeen Coördinatiecomité van de website (</a:t>
            </a:r>
            <a:r>
              <a:rPr lang="nl-BE" altLang="en-US" dirty="0" smtClean="0">
                <a:hlinkClick r:id="rId2"/>
              </a:rPr>
              <a:t>www.ksz.fgov.be</a:t>
            </a:r>
            <a:r>
              <a:rPr lang="nl-BE" altLang="en-US" dirty="0" smtClean="0"/>
              <a:t>)</a:t>
            </a:r>
            <a:endParaRPr lang="fr-BE" altLang="en-US" dirty="0" smtClean="0"/>
          </a:p>
          <a:p>
            <a:pPr lvl="1"/>
            <a:r>
              <a:rPr lang="nl-BE" altLang="en-US" dirty="0" smtClean="0"/>
              <a:t>8 nieuwe projecten in verband met de harmonisatie van de afgeleide rechten</a:t>
            </a:r>
            <a:endParaRPr lang="fr-FR" altLang="en-US" dirty="0" smtClean="0"/>
          </a:p>
          <a:p>
            <a:pPr lvl="1"/>
            <a:r>
              <a:rPr lang="nl-BE" altLang="en-US" dirty="0" smtClean="0"/>
              <a:t>18 (17 nieuwe + 1 aanpassing) projecten betreffende fraudebestrijding</a:t>
            </a:r>
            <a:endParaRPr lang="fr-FR" altLang="en-US" dirty="0" smtClean="0"/>
          </a:p>
          <a:p>
            <a:pPr lvl="1"/>
            <a:r>
              <a:rPr lang="nl-BE" altLang="en-US" dirty="0" smtClean="0"/>
              <a:t>82 (76 nieuwe + 6 aanpassingen) andere projecten</a:t>
            </a:r>
          </a:p>
          <a:p>
            <a:r>
              <a:rPr lang="nl-BE" altLang="en-US" dirty="0" smtClean="0"/>
              <a:t>Nadruk op projecten met duidelijke ROI, gebaseerd op grondige procesoptimalisatie en met respect van principe van eenmalige gegevensinzameling (</a:t>
            </a:r>
            <a:r>
              <a:rPr lang="nl-BE" altLang="en-US" dirty="0" err="1" smtClean="0"/>
              <a:t>only</a:t>
            </a:r>
            <a:r>
              <a:rPr lang="nl-BE" altLang="en-US" dirty="0" smtClean="0"/>
              <a:t> </a:t>
            </a:r>
            <a:r>
              <a:rPr lang="nl-BE" altLang="en-US" dirty="0" err="1" smtClean="0"/>
              <a:t>once</a:t>
            </a:r>
            <a:r>
              <a:rPr lang="nl-BE" altLang="en-US" dirty="0" smtClean="0"/>
              <a:t>)</a:t>
            </a:r>
            <a:endParaRPr lang="fr-FR" altLang="en-US" dirty="0" smtClean="0"/>
          </a:p>
          <a:p>
            <a:endParaRPr lang="fr-BE"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27</a:t>
            </a:fld>
            <a:endParaRPr lang="en-GB" dirty="0"/>
          </a:p>
        </p:txBody>
      </p:sp>
    </p:spTree>
    <p:extLst>
      <p:ext uri="{BB962C8B-B14F-4D97-AF65-F5344CB8AC3E}">
        <p14:creationId xmlns:p14="http://schemas.microsoft.com/office/powerpoint/2010/main" val="40137102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Systematische oplevering</a:t>
            </a:r>
            <a:endParaRPr lang="fr-BE" dirty="0"/>
          </a:p>
        </p:txBody>
      </p:sp>
      <p:sp>
        <p:nvSpPr>
          <p:cNvPr id="3" name="Content Placeholder 2"/>
          <p:cNvSpPr>
            <a:spLocks noGrp="1"/>
          </p:cNvSpPr>
          <p:nvPr>
            <p:ph idx="1"/>
          </p:nvPr>
        </p:nvSpPr>
        <p:spPr/>
        <p:txBody>
          <a:bodyPr/>
          <a:lstStyle/>
          <a:p>
            <a:r>
              <a:rPr lang="nl-BE" smtClean="0"/>
              <a:t>2015: voorbeelden van nieuwe diensten</a:t>
            </a:r>
          </a:p>
          <a:p>
            <a:pPr lvl="1"/>
            <a:r>
              <a:rPr lang="fr-FR" altLang="en-US" smtClean="0"/>
              <a:t>Pharos: integratie van het Pensioenkadaster met de backoffice toepassingen van de RVP</a:t>
            </a:r>
          </a:p>
          <a:p>
            <a:pPr lvl="1"/>
            <a:r>
              <a:rPr lang="fr-FR" altLang="en-US" smtClean="0"/>
              <a:t>HarmAttest: </a:t>
            </a:r>
            <a:r>
              <a:rPr lang="nl-NL" altLang="fr-FR" smtClean="0"/>
              <a:t>toegang tot de gegevens in verband met sociale schulden (om bijvoorbeeld te vermijden dat een onderneming een premie zou krijgen terwijl ze een schuld heeft)</a:t>
            </a:r>
            <a:endParaRPr lang="fr-FR" altLang="en-US" smtClean="0"/>
          </a:p>
          <a:p>
            <a:pPr lvl="1"/>
            <a:r>
              <a:rPr lang="nl-NL" altLang="fr-FR" smtClean="0"/>
              <a:t>ontslagcompensatievergoeding: in het kader van de harmonisering van de opzegtermijnen voor arbeiders en bedienden zal de RVA in bepaalde gevallen een ontslagcompensatievergoeding betalen</a:t>
            </a:r>
            <a:endParaRPr lang="fr-FR" altLang="en-US" smtClean="0"/>
          </a:p>
          <a:p>
            <a:pPr lvl="1"/>
            <a:r>
              <a:rPr lang="fr-FR" altLang="en-US" smtClean="0"/>
              <a:t>regionalisering van het arbeidsmarktbeleid: door de regionalisering dienen bestaande stromen aangepast worden en nieuwe gegevensuitwisselingen worden voorzien</a:t>
            </a:r>
            <a:endParaRPr lang="en-US" altLang="en-US" smtClean="0"/>
          </a:p>
          <a:p>
            <a:pPr lvl="1"/>
            <a:endParaRPr lang="fr-BE"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28</a:t>
            </a:fld>
            <a:endParaRPr lang="en-GB" dirty="0"/>
          </a:p>
        </p:txBody>
      </p:sp>
    </p:spTree>
    <p:extLst>
      <p:ext uri="{BB962C8B-B14F-4D97-AF65-F5344CB8AC3E}">
        <p14:creationId xmlns:p14="http://schemas.microsoft.com/office/powerpoint/2010/main" val="4038547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429488" y="1662519"/>
            <a:ext cx="8285018" cy="2308324"/>
          </a:xfrm>
          <a:prstGeom prst="rect">
            <a:avLst/>
          </a:prstGeom>
          <a:noFill/>
          <a:ln>
            <a:solidFill>
              <a:schemeClr val="tx2">
                <a:lumMod val="60000"/>
                <a:lumOff val="40000"/>
              </a:schemeClr>
            </a:solidFill>
          </a:ln>
        </p:spPr>
        <p:txBody>
          <a:bodyPr wrap="square" rtlCol="0">
            <a:spAutoFit/>
          </a:bodyPr>
          <a:lstStyle/>
          <a:p>
            <a:pPr algn="ctr"/>
            <a:r>
              <a:rPr lang="nl-BE" sz="4800" dirty="0">
                <a:solidFill>
                  <a:schemeClr val="accent1"/>
                </a:solidFill>
              </a:rPr>
              <a:t>Basisprincipes informatiebeheer </a:t>
            </a:r>
            <a:r>
              <a:rPr lang="nl-BE" sz="4800" dirty="0" smtClean="0">
                <a:solidFill>
                  <a:schemeClr val="accent1"/>
                </a:solidFill>
              </a:rPr>
              <a:t>en</a:t>
            </a:r>
          </a:p>
          <a:p>
            <a:pPr algn="ctr"/>
            <a:r>
              <a:rPr lang="nl-BE" sz="4800" dirty="0" smtClean="0">
                <a:solidFill>
                  <a:schemeClr val="accent1"/>
                </a:solidFill>
              </a:rPr>
              <a:t>informatieveiligheid </a:t>
            </a:r>
            <a:r>
              <a:rPr lang="nl-BE" sz="4800" dirty="0" err="1">
                <a:solidFill>
                  <a:schemeClr val="accent1"/>
                </a:solidFill>
              </a:rPr>
              <a:t>by</a:t>
            </a:r>
            <a:r>
              <a:rPr lang="nl-BE" sz="4800" dirty="0">
                <a:solidFill>
                  <a:schemeClr val="accent1"/>
                </a:solidFill>
              </a:rPr>
              <a:t> design</a:t>
            </a:r>
          </a:p>
        </p:txBody>
      </p:sp>
    </p:spTree>
    <p:extLst>
      <p:ext uri="{BB962C8B-B14F-4D97-AF65-F5344CB8AC3E}">
        <p14:creationId xmlns:p14="http://schemas.microsoft.com/office/powerpoint/2010/main" val="3819440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1025237" y="2133589"/>
            <a:ext cx="7232073" cy="1754326"/>
          </a:xfrm>
          <a:prstGeom prst="rect">
            <a:avLst/>
          </a:prstGeom>
          <a:noFill/>
          <a:ln>
            <a:solidFill>
              <a:schemeClr val="tx2">
                <a:lumMod val="60000"/>
                <a:lumOff val="40000"/>
              </a:schemeClr>
            </a:solidFill>
          </a:ln>
        </p:spPr>
        <p:txBody>
          <a:bodyPr wrap="square" rtlCol="0">
            <a:spAutoFit/>
          </a:bodyPr>
          <a:lstStyle/>
          <a:p>
            <a:pPr algn="ctr"/>
            <a:r>
              <a:rPr lang="nl-BE" sz="5400" dirty="0" smtClean="0">
                <a:solidFill>
                  <a:schemeClr val="accent1"/>
                </a:solidFill>
              </a:rPr>
              <a:t>Verwachtingen burgers en wensen overheid</a:t>
            </a:r>
            <a:endParaRPr lang="nl-BE" sz="5400" dirty="0">
              <a:solidFill>
                <a:schemeClr val="accent1"/>
              </a:solidFill>
            </a:endParaRPr>
          </a:p>
        </p:txBody>
      </p:sp>
    </p:spTree>
    <p:extLst>
      <p:ext uri="{BB962C8B-B14F-4D97-AF65-F5344CB8AC3E}">
        <p14:creationId xmlns:p14="http://schemas.microsoft.com/office/powerpoint/2010/main" val="507702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a:t>B</a:t>
            </a:r>
            <a:r>
              <a:rPr lang="nl-BE" dirty="0" smtClean="0"/>
              <a:t>asisprincipes informatiebeheer</a:t>
            </a:r>
            <a:endParaRPr lang="en-US" dirty="0"/>
          </a:p>
        </p:txBody>
      </p:sp>
      <p:sp>
        <p:nvSpPr>
          <p:cNvPr id="3" name="Content Placeholder 2"/>
          <p:cNvSpPr>
            <a:spLocks noGrp="1"/>
          </p:cNvSpPr>
          <p:nvPr>
            <p:ph idx="1"/>
          </p:nvPr>
        </p:nvSpPr>
        <p:spPr/>
        <p:txBody>
          <a:bodyPr>
            <a:normAutofit/>
          </a:bodyPr>
          <a:lstStyle/>
          <a:p>
            <a:r>
              <a:rPr lang="nl-BE" dirty="0" smtClean="0"/>
              <a:t>Modellering </a:t>
            </a:r>
            <a:r>
              <a:rPr lang="nl-BE" dirty="0"/>
              <a:t>van de </a:t>
            </a:r>
            <a:r>
              <a:rPr lang="nl-BE" dirty="0" smtClean="0"/>
              <a:t>informatie</a:t>
            </a:r>
          </a:p>
          <a:p>
            <a:pPr lvl="1"/>
            <a:r>
              <a:rPr lang="nl-BE" dirty="0" smtClean="0"/>
              <a:t>op </a:t>
            </a:r>
            <a:r>
              <a:rPr lang="nl-BE" dirty="0"/>
              <a:t>een wijze die zo nauw mogelijk aansluit bij de </a:t>
            </a:r>
            <a:r>
              <a:rPr lang="nl-BE" dirty="0" smtClean="0"/>
              <a:t>realiteit</a:t>
            </a:r>
          </a:p>
          <a:p>
            <a:pPr lvl="1"/>
            <a:r>
              <a:rPr lang="nl-BE" dirty="0" smtClean="0"/>
              <a:t>zodat </a:t>
            </a:r>
            <a:r>
              <a:rPr lang="nl-BE" dirty="0"/>
              <a:t>die multifunctioneel kan worden gebruikt </a:t>
            </a:r>
          </a:p>
          <a:p>
            <a:r>
              <a:rPr lang="nl-BE" dirty="0" smtClean="0"/>
              <a:t>Eenmalige </a:t>
            </a:r>
            <a:r>
              <a:rPr lang="nl-BE" dirty="0"/>
              <a:t>inzameling van feitelijke informatie bij burgers en ondernemingen </a:t>
            </a:r>
            <a:r>
              <a:rPr lang="nl-BE" dirty="0" smtClean="0"/>
              <a:t>in coördinatie tussen alle uitvoeringsorganisaties</a:t>
            </a:r>
          </a:p>
          <a:p>
            <a:pPr lvl="1"/>
            <a:r>
              <a:rPr lang="nl-BE" dirty="0" smtClean="0"/>
              <a:t>via </a:t>
            </a:r>
            <a:r>
              <a:rPr lang="nl-BE" dirty="0"/>
              <a:t>een kanaal gekozen door de burgers en </a:t>
            </a:r>
            <a:r>
              <a:rPr lang="nl-BE" dirty="0" smtClean="0"/>
              <a:t>ondernemingen</a:t>
            </a:r>
          </a:p>
          <a:p>
            <a:pPr lvl="1"/>
            <a:r>
              <a:rPr lang="nl-BE" dirty="0" smtClean="0"/>
              <a:t>bij </a:t>
            </a:r>
            <a:r>
              <a:rPr lang="nl-BE" dirty="0"/>
              <a:t>voorkeur van toepassing tot </a:t>
            </a:r>
            <a:r>
              <a:rPr lang="nl-BE" dirty="0" smtClean="0"/>
              <a:t>toepassing</a:t>
            </a:r>
          </a:p>
          <a:p>
            <a:pPr lvl="1"/>
            <a:r>
              <a:rPr lang="nl-BE" dirty="0" smtClean="0"/>
              <a:t>met </a:t>
            </a:r>
            <a:r>
              <a:rPr lang="nl-BE" dirty="0"/>
              <a:t>de mogelijkheid tot kwaliteitscontrole door degene waarbij de informatie wordt ingezameld vóór de </a:t>
            </a:r>
            <a:r>
              <a:rPr lang="nl-BE" dirty="0" err="1" smtClean="0"/>
              <a:t>informatie-overdracht</a:t>
            </a:r>
            <a:endParaRPr lang="nl-BE"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30</a:t>
            </a:fld>
            <a:endParaRPr lang="en-GB" dirty="0"/>
          </a:p>
        </p:txBody>
      </p:sp>
    </p:spTree>
    <p:extLst>
      <p:ext uri="{BB962C8B-B14F-4D97-AF65-F5344CB8AC3E}">
        <p14:creationId xmlns:p14="http://schemas.microsoft.com/office/powerpoint/2010/main" val="1042912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a:t>B</a:t>
            </a:r>
            <a:r>
              <a:rPr lang="nl-BE" dirty="0" smtClean="0"/>
              <a:t>asisprincipes </a:t>
            </a:r>
            <a:r>
              <a:rPr lang="nl-BE" dirty="0"/>
              <a:t>informatiebeheer</a:t>
            </a:r>
            <a:endParaRPr lang="en-US" dirty="0"/>
          </a:p>
        </p:txBody>
      </p:sp>
      <p:sp>
        <p:nvSpPr>
          <p:cNvPr id="3" name="Content Placeholder 2"/>
          <p:cNvSpPr>
            <a:spLocks noGrp="1"/>
          </p:cNvSpPr>
          <p:nvPr>
            <p:ph idx="1"/>
          </p:nvPr>
        </p:nvSpPr>
        <p:spPr/>
        <p:txBody>
          <a:bodyPr/>
          <a:lstStyle/>
          <a:p>
            <a:r>
              <a:rPr lang="nl-BE" dirty="0"/>
              <a:t>Taakverdeling tussen de </a:t>
            </a:r>
            <a:r>
              <a:rPr lang="nl-BE" dirty="0" smtClean="0"/>
              <a:t>uitvoeringsorganisaties </a:t>
            </a:r>
            <a:r>
              <a:rPr lang="nl-BE" dirty="0"/>
              <a:t>inzake de validatie, het beheer en de opslag van informatie in authentieke </a:t>
            </a:r>
            <a:r>
              <a:rPr lang="nl-BE" dirty="0" smtClean="0"/>
              <a:t>bronnen</a:t>
            </a:r>
          </a:p>
          <a:p>
            <a:r>
              <a:rPr lang="nl-BE" dirty="0"/>
              <a:t>Verplichting tot melding van vermoede onjuistheden van de informatie aan de </a:t>
            </a:r>
            <a:r>
              <a:rPr lang="nl-BE" dirty="0" smtClean="0"/>
              <a:t>uitvoeringsorganisatie </a:t>
            </a:r>
            <a:r>
              <a:rPr lang="nl-BE" dirty="0"/>
              <a:t>belast met de validatie ervan</a:t>
            </a:r>
          </a:p>
          <a:p>
            <a:r>
              <a:rPr lang="nl-BE" dirty="0"/>
              <a:t>Elektronische uitwisseling van de informatie tussen </a:t>
            </a:r>
            <a:r>
              <a:rPr lang="nl-BE" dirty="0" smtClean="0"/>
              <a:t>uitvoeringsorganisaties </a:t>
            </a:r>
            <a:r>
              <a:rPr lang="nl-BE" dirty="0"/>
              <a:t>met het oog op een hergebruik ervan, </a:t>
            </a:r>
            <a:r>
              <a:rPr lang="nl-BE" dirty="0" smtClean="0"/>
              <a:t>ondersteund door basisdiensten die interoperabiliteit en veiligheid ondersteunen </a:t>
            </a:r>
            <a:endParaRPr lang="nl-BE" dirty="0"/>
          </a:p>
          <a:p>
            <a:endParaRPr lang="en-US"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31</a:t>
            </a:fld>
            <a:endParaRPr lang="en-GB" dirty="0"/>
          </a:p>
        </p:txBody>
      </p:sp>
    </p:spTree>
    <p:extLst>
      <p:ext uri="{BB962C8B-B14F-4D97-AF65-F5344CB8AC3E}">
        <p14:creationId xmlns:p14="http://schemas.microsoft.com/office/powerpoint/2010/main" val="4502087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a:t>B</a:t>
            </a:r>
            <a:r>
              <a:rPr lang="nl-BE" dirty="0" smtClean="0"/>
              <a:t>asisprincipes informatiebeheer</a:t>
            </a:r>
            <a:endParaRPr lang="en-US" dirty="0"/>
          </a:p>
        </p:txBody>
      </p:sp>
      <p:sp>
        <p:nvSpPr>
          <p:cNvPr id="3" name="Content Placeholder 2"/>
          <p:cNvSpPr>
            <a:spLocks noGrp="1"/>
          </p:cNvSpPr>
          <p:nvPr>
            <p:ph idx="1"/>
          </p:nvPr>
        </p:nvSpPr>
        <p:spPr/>
        <p:txBody>
          <a:bodyPr/>
          <a:lstStyle/>
          <a:p>
            <a:r>
              <a:rPr lang="nl-BE" dirty="0" smtClean="0"/>
              <a:t>Proactief </a:t>
            </a:r>
            <a:r>
              <a:rPr lang="nl-BE" dirty="0"/>
              <a:t>gebruik van informatie voor</a:t>
            </a:r>
          </a:p>
          <a:p>
            <a:pPr lvl="1"/>
            <a:r>
              <a:rPr lang="nl-BE" dirty="0"/>
              <a:t>de automatische toekenning van rechten</a:t>
            </a:r>
          </a:p>
          <a:p>
            <a:pPr lvl="1"/>
            <a:r>
              <a:rPr lang="nl-BE" dirty="0"/>
              <a:t>de voorinvulling bij de informatie-inzameling</a:t>
            </a:r>
          </a:p>
          <a:p>
            <a:pPr lvl="1"/>
            <a:r>
              <a:rPr lang="nl-BE" dirty="0"/>
              <a:t>een gerichte informatieverstrekking aan de betrokkenen</a:t>
            </a:r>
          </a:p>
          <a:p>
            <a:endParaRPr lang="nl-BE" dirty="0"/>
          </a:p>
          <a:p>
            <a:endParaRPr lang="en-US"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32</a:t>
            </a:fld>
            <a:endParaRPr lang="en-GB" dirty="0"/>
          </a:p>
        </p:txBody>
      </p:sp>
    </p:spTree>
    <p:extLst>
      <p:ext uri="{BB962C8B-B14F-4D97-AF65-F5344CB8AC3E}">
        <p14:creationId xmlns:p14="http://schemas.microsoft.com/office/powerpoint/2010/main" val="41894289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a:t>I</a:t>
            </a:r>
            <a:r>
              <a:rPr lang="nl-BE" dirty="0" smtClean="0"/>
              <a:t>nformatieveiligheid </a:t>
            </a:r>
            <a:r>
              <a:rPr lang="nl-BE" dirty="0" err="1" smtClean="0"/>
              <a:t>by</a:t>
            </a:r>
            <a:r>
              <a:rPr lang="nl-BE" dirty="0" smtClean="0"/>
              <a:t> design</a:t>
            </a:r>
            <a:endParaRPr lang="en-US" dirty="0"/>
          </a:p>
        </p:txBody>
      </p:sp>
      <p:sp>
        <p:nvSpPr>
          <p:cNvPr id="3" name="Content Placeholder 2"/>
          <p:cNvSpPr>
            <a:spLocks noGrp="1"/>
          </p:cNvSpPr>
          <p:nvPr>
            <p:ph idx="1"/>
          </p:nvPr>
        </p:nvSpPr>
        <p:spPr/>
        <p:txBody>
          <a:bodyPr>
            <a:normAutofit/>
          </a:bodyPr>
          <a:lstStyle/>
          <a:p>
            <a:r>
              <a:rPr lang="nl-BE" dirty="0" smtClean="0"/>
              <a:t>Interparlementaire Commissie voor de Bescherming van de Persoonlijke Levenssfeer (CBPL) met thematische sectorale comités, belast met</a:t>
            </a:r>
          </a:p>
          <a:p>
            <a:pPr lvl="1"/>
            <a:r>
              <a:rPr lang="nl-BE" dirty="0"/>
              <a:t>het formuleren van adviezen en aanbevelingen inzake informatieveiligheid en de bescherming van de persoonlijke levenssfeer</a:t>
            </a:r>
          </a:p>
          <a:p>
            <a:pPr lvl="1"/>
            <a:r>
              <a:rPr lang="nl-BE" dirty="0"/>
              <a:t>het verstrekken van machtigingen tot mededeling van persoonsgegevens</a:t>
            </a:r>
          </a:p>
          <a:p>
            <a:pPr lvl="1"/>
            <a:r>
              <a:rPr lang="nl-BE" dirty="0"/>
              <a:t>het uitvoeren van externe controle inzake informatieveiligheid en de bescherming van de persoonlijke levenssfeer</a:t>
            </a:r>
          </a:p>
          <a:p>
            <a:pPr lvl="1"/>
            <a:r>
              <a:rPr lang="nl-BE" dirty="0"/>
              <a:t>het behandelen van </a:t>
            </a:r>
            <a:r>
              <a:rPr lang="nl-BE" dirty="0" smtClean="0"/>
              <a:t>klachten</a:t>
            </a:r>
            <a:endParaRPr lang="nl-BE"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33</a:t>
            </a:fld>
            <a:endParaRPr lang="en-GB" dirty="0"/>
          </a:p>
        </p:txBody>
      </p:sp>
    </p:spTree>
    <p:extLst>
      <p:ext uri="{BB962C8B-B14F-4D97-AF65-F5344CB8AC3E}">
        <p14:creationId xmlns:p14="http://schemas.microsoft.com/office/powerpoint/2010/main" val="28296246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a:t>I</a:t>
            </a:r>
            <a:r>
              <a:rPr lang="nl-BE" dirty="0" smtClean="0"/>
              <a:t>nformatieveiligheid </a:t>
            </a:r>
            <a:r>
              <a:rPr lang="nl-BE" dirty="0" err="1" smtClean="0"/>
              <a:t>by</a:t>
            </a:r>
            <a:r>
              <a:rPr lang="nl-BE" dirty="0" smtClean="0"/>
              <a:t> design</a:t>
            </a:r>
            <a:endParaRPr lang="en-US" dirty="0"/>
          </a:p>
        </p:txBody>
      </p:sp>
      <p:sp>
        <p:nvSpPr>
          <p:cNvPr id="3" name="Content Placeholder 2"/>
          <p:cNvSpPr>
            <a:spLocks noGrp="1"/>
          </p:cNvSpPr>
          <p:nvPr>
            <p:ph idx="1"/>
          </p:nvPr>
        </p:nvSpPr>
        <p:spPr/>
        <p:txBody>
          <a:bodyPr/>
          <a:lstStyle/>
          <a:p>
            <a:r>
              <a:rPr lang="nl-BE" dirty="0"/>
              <a:t>I</a:t>
            </a:r>
            <a:r>
              <a:rPr lang="nl-BE" dirty="0" smtClean="0"/>
              <a:t>nstelling </a:t>
            </a:r>
            <a:r>
              <a:rPr lang="nl-BE" dirty="0"/>
              <a:t>van een informatieveiligheidsdienst in elke </a:t>
            </a:r>
            <a:r>
              <a:rPr lang="nl-BE" dirty="0" smtClean="0"/>
              <a:t>uitvoeringsorganisatie, </a:t>
            </a:r>
            <a:r>
              <a:rPr lang="nl-BE" dirty="0"/>
              <a:t>met een adviserende, stimulerende, documenterende en controlerende </a:t>
            </a:r>
            <a:r>
              <a:rPr lang="nl-BE" dirty="0" smtClean="0"/>
              <a:t>taak</a:t>
            </a:r>
          </a:p>
          <a:p>
            <a:r>
              <a:rPr lang="nl-BE" dirty="0" smtClean="0"/>
              <a:t>Geheel </a:t>
            </a:r>
            <a:r>
              <a:rPr lang="nl-BE" dirty="0"/>
              <a:t>van structurele, organisatorische, juridische en technische maatregelen, beschreven in </a:t>
            </a:r>
            <a:r>
              <a:rPr lang="nl-BE" dirty="0" err="1" smtClean="0"/>
              <a:t>policies</a:t>
            </a:r>
            <a:r>
              <a:rPr lang="nl-BE" dirty="0" smtClean="0"/>
              <a:t> op basis van ISO-standaard 27xxx, uitgewerkt </a:t>
            </a:r>
            <a:r>
              <a:rPr lang="nl-BE" dirty="0"/>
              <a:t>door een gemeenschappelijke werkgroep informatieveiligheid en goedgekeurd door </a:t>
            </a:r>
            <a:r>
              <a:rPr lang="nl-BE" dirty="0" smtClean="0"/>
              <a:t>CBPL/sectoraal comité</a:t>
            </a:r>
          </a:p>
          <a:p>
            <a:r>
              <a:rPr lang="nl-BE" dirty="0" smtClean="0"/>
              <a:t>Ondersteuning door een aantal gemeenschappelijke basisdiensten inzake informatieveiligheid (gebruikers- en toegangsbeheer, </a:t>
            </a:r>
            <a:r>
              <a:rPr lang="nl-BE" dirty="0" err="1" smtClean="0"/>
              <a:t>vercijfering</a:t>
            </a:r>
            <a:r>
              <a:rPr lang="nl-BE" dirty="0" smtClean="0"/>
              <a:t>, …)</a:t>
            </a:r>
          </a:p>
          <a:p>
            <a:endParaRPr lang="nl-BE" dirty="0"/>
          </a:p>
          <a:p>
            <a:endParaRPr lang="nl-BE" dirty="0"/>
          </a:p>
          <a:p>
            <a:endParaRPr lang="en-US"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34</a:t>
            </a:fld>
            <a:endParaRPr lang="en-GB" dirty="0"/>
          </a:p>
        </p:txBody>
      </p:sp>
    </p:spTree>
    <p:extLst>
      <p:ext uri="{BB962C8B-B14F-4D97-AF65-F5344CB8AC3E}">
        <p14:creationId xmlns:p14="http://schemas.microsoft.com/office/powerpoint/2010/main" val="28303315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a:t>I</a:t>
            </a:r>
            <a:r>
              <a:rPr lang="nl-BE" dirty="0" smtClean="0"/>
              <a:t>nformatieveiligheid </a:t>
            </a:r>
            <a:r>
              <a:rPr lang="nl-BE" dirty="0" err="1" smtClean="0"/>
              <a:t>by</a:t>
            </a:r>
            <a:r>
              <a:rPr lang="nl-BE" dirty="0" smtClean="0"/>
              <a:t> design</a:t>
            </a:r>
            <a:endParaRPr lang="en-US" dirty="0"/>
          </a:p>
        </p:txBody>
      </p:sp>
      <p:sp>
        <p:nvSpPr>
          <p:cNvPr id="3" name="Content Placeholder 2"/>
          <p:cNvSpPr>
            <a:spLocks noGrp="1"/>
          </p:cNvSpPr>
          <p:nvPr>
            <p:ph idx="1"/>
          </p:nvPr>
        </p:nvSpPr>
        <p:spPr/>
        <p:txBody>
          <a:bodyPr>
            <a:normAutofit/>
          </a:bodyPr>
          <a:lstStyle/>
          <a:p>
            <a:r>
              <a:rPr lang="nl-BE" dirty="0"/>
              <a:t>Elke mededeling van persoonsgegevens aan derden vereist een machtiging van het bevoegde sectoraal comité</a:t>
            </a:r>
          </a:p>
          <a:p>
            <a:r>
              <a:rPr lang="nl-BE" dirty="0" smtClean="0"/>
              <a:t>De machtigingen tot mededeling van persoonsgegevens zijn publiek</a:t>
            </a:r>
          </a:p>
          <a:p>
            <a:r>
              <a:rPr lang="nl-BE" dirty="0" smtClean="0"/>
              <a:t>Elke </a:t>
            </a:r>
            <a:r>
              <a:rPr lang="nl-BE" dirty="0"/>
              <a:t>concrete elektronische uitwisseling van persoonsgegevens wordt preventief getoetst op conformiteit met de geldende machtigingen tot mededeling door een instantie onafhankelijk van de verzender en de </a:t>
            </a:r>
            <a:r>
              <a:rPr lang="nl-BE" dirty="0" smtClean="0"/>
              <a:t>bestemmeling (dienstenintegrator)</a:t>
            </a:r>
            <a:endParaRPr lang="nl-BE"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35</a:t>
            </a:fld>
            <a:endParaRPr lang="en-GB" dirty="0"/>
          </a:p>
        </p:txBody>
      </p:sp>
    </p:spTree>
    <p:extLst>
      <p:ext uri="{BB962C8B-B14F-4D97-AF65-F5344CB8AC3E}">
        <p14:creationId xmlns:p14="http://schemas.microsoft.com/office/powerpoint/2010/main" val="23881634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a:t>I</a:t>
            </a:r>
            <a:r>
              <a:rPr lang="nl-BE" dirty="0" smtClean="0"/>
              <a:t>nformatieveiligheid </a:t>
            </a:r>
            <a:r>
              <a:rPr lang="nl-BE" dirty="0" err="1" smtClean="0"/>
              <a:t>by</a:t>
            </a:r>
            <a:r>
              <a:rPr lang="nl-BE" dirty="0" smtClean="0"/>
              <a:t> design</a:t>
            </a:r>
            <a:endParaRPr lang="en-US" dirty="0"/>
          </a:p>
        </p:txBody>
      </p:sp>
      <p:sp>
        <p:nvSpPr>
          <p:cNvPr id="3" name="Content Placeholder 2"/>
          <p:cNvSpPr>
            <a:spLocks noGrp="1"/>
          </p:cNvSpPr>
          <p:nvPr>
            <p:ph idx="1"/>
          </p:nvPr>
        </p:nvSpPr>
        <p:spPr/>
        <p:txBody>
          <a:bodyPr/>
          <a:lstStyle/>
          <a:p>
            <a:r>
              <a:rPr lang="nl-BE" dirty="0"/>
              <a:t>Elke elektronische uitwisseling van persoonsgegevens wordt gelogd om eventueel oneigenlijk gebruik ex post te kunnen traceren</a:t>
            </a:r>
          </a:p>
          <a:p>
            <a:r>
              <a:rPr lang="nl-BE" dirty="0" smtClean="0"/>
              <a:t>Telkens </a:t>
            </a:r>
            <a:r>
              <a:rPr lang="nl-BE" dirty="0"/>
              <a:t>informatie wordt gebruikt voor een beslissing, wordt de gebruikte informatie meegedeeld bij de mededeling van de beslissing</a:t>
            </a:r>
          </a:p>
          <a:p>
            <a:r>
              <a:rPr lang="nl-BE" dirty="0"/>
              <a:t>Elke persoon heeft recht op toegang en, in </a:t>
            </a:r>
            <a:r>
              <a:rPr lang="nl-BE" dirty="0" smtClean="0"/>
              <a:t>geval van onjuiste </a:t>
            </a:r>
            <a:r>
              <a:rPr lang="nl-BE" dirty="0" smtClean="0"/>
              <a:t>gegevens</a:t>
            </a:r>
            <a:r>
              <a:rPr lang="nl-BE" dirty="0" smtClean="0"/>
              <a:t>, </a:t>
            </a:r>
            <a:r>
              <a:rPr lang="nl-BE" dirty="0"/>
              <a:t>op verbetering van zijn eigen persoonsgegevens</a:t>
            </a:r>
          </a:p>
        </p:txBody>
      </p:sp>
      <p:sp>
        <p:nvSpPr>
          <p:cNvPr id="4" name="Slide Number Placeholder 3"/>
          <p:cNvSpPr>
            <a:spLocks noGrp="1"/>
          </p:cNvSpPr>
          <p:nvPr>
            <p:ph type="sldNum" sz="quarter" idx="10"/>
          </p:nvPr>
        </p:nvSpPr>
        <p:spPr/>
        <p:txBody>
          <a:bodyPr/>
          <a:lstStyle/>
          <a:p>
            <a:fld id="{5471B662-E07F-4B45-AF7C-5436FF003ECE}" type="slidenum">
              <a:rPr lang="en-GB" smtClean="0"/>
              <a:pPr/>
              <a:t>36</a:t>
            </a:fld>
            <a:endParaRPr lang="en-GB" dirty="0"/>
          </a:p>
        </p:txBody>
      </p:sp>
    </p:spTree>
    <p:extLst>
      <p:ext uri="{BB962C8B-B14F-4D97-AF65-F5344CB8AC3E}">
        <p14:creationId xmlns:p14="http://schemas.microsoft.com/office/powerpoint/2010/main" val="34366139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789711" y="2133589"/>
            <a:ext cx="7523019" cy="1754326"/>
          </a:xfrm>
          <a:prstGeom prst="rect">
            <a:avLst/>
          </a:prstGeom>
          <a:noFill/>
          <a:ln>
            <a:solidFill>
              <a:schemeClr val="tx2">
                <a:lumMod val="60000"/>
                <a:lumOff val="40000"/>
              </a:schemeClr>
            </a:solidFill>
          </a:ln>
        </p:spPr>
        <p:txBody>
          <a:bodyPr wrap="square" rtlCol="0">
            <a:spAutoFit/>
          </a:bodyPr>
          <a:lstStyle/>
          <a:p>
            <a:pPr algn="ctr"/>
            <a:r>
              <a:rPr lang="nl-BE" sz="5400" dirty="0" smtClean="0">
                <a:solidFill>
                  <a:schemeClr val="accent1"/>
                </a:solidFill>
              </a:rPr>
              <a:t>Automatische toekenning van rechten</a:t>
            </a:r>
            <a:endParaRPr lang="nl-BE" sz="5400" dirty="0">
              <a:solidFill>
                <a:schemeClr val="accent1"/>
              </a:solidFill>
            </a:endParaRPr>
          </a:p>
        </p:txBody>
      </p:sp>
    </p:spTree>
    <p:extLst>
      <p:ext uri="{BB962C8B-B14F-4D97-AF65-F5344CB8AC3E}">
        <p14:creationId xmlns:p14="http://schemas.microsoft.com/office/powerpoint/2010/main" val="38168738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Belang: vermijden van non-take up</a:t>
            </a:r>
            <a:endParaRPr lang="nl-BE" dirty="0"/>
          </a:p>
        </p:txBody>
      </p:sp>
      <p:sp>
        <p:nvSpPr>
          <p:cNvPr id="3" name="Tijdelijke aanduiding voor inhoud 2"/>
          <p:cNvSpPr>
            <a:spLocks noGrp="1"/>
          </p:cNvSpPr>
          <p:nvPr>
            <p:ph idx="1"/>
          </p:nvPr>
        </p:nvSpPr>
        <p:spPr/>
        <p:txBody>
          <a:bodyPr/>
          <a:lstStyle/>
          <a:p>
            <a:r>
              <a:rPr lang="nl-BE" b="1" dirty="0" err="1" smtClean="0"/>
              <a:t>Intransparantie</a:t>
            </a:r>
            <a:r>
              <a:rPr lang="nl-BE" dirty="0" smtClean="0"/>
              <a:t>: mensen zijn weinig of niet op de hoogte van hun rechten </a:t>
            </a:r>
          </a:p>
          <a:p>
            <a:r>
              <a:rPr lang="nl-BE" b="1" dirty="0" smtClean="0"/>
              <a:t>Mattheüseffect</a:t>
            </a:r>
            <a:r>
              <a:rPr lang="nl-BE" dirty="0" smtClean="0"/>
              <a:t>:</a:t>
            </a:r>
            <a:r>
              <a:rPr lang="nl-BE" b="1" dirty="0" smtClean="0"/>
              <a:t> </a:t>
            </a:r>
            <a:r>
              <a:rPr lang="nl-BE" dirty="0" smtClean="0"/>
              <a:t>rechten komen niet bij de beoogde (kwetsbare) doelgroep terecht</a:t>
            </a:r>
          </a:p>
          <a:p>
            <a:r>
              <a:rPr lang="nl-BE" b="1" dirty="0" smtClean="0"/>
              <a:t>Drempel</a:t>
            </a:r>
            <a:r>
              <a:rPr lang="nl-BE" dirty="0" smtClean="0"/>
              <a:t>: de aanvraag- en toekenningsprocedure voor sociale rechten is vaak omslachtig en tijdsintensief</a:t>
            </a:r>
          </a:p>
          <a:p>
            <a:r>
              <a:rPr lang="nl-BE" b="1" dirty="0" smtClean="0"/>
              <a:t>Ineffectiviteit</a:t>
            </a:r>
            <a:r>
              <a:rPr lang="nl-BE" dirty="0" smtClean="0"/>
              <a:t>: sociale maatregelen bereiken hun doel niet</a:t>
            </a:r>
          </a:p>
          <a:p>
            <a:r>
              <a:rPr lang="nl-BE" b="1" dirty="0" smtClean="0"/>
              <a:t>Status quo van de armoederatio </a:t>
            </a:r>
            <a:r>
              <a:rPr lang="nl-BE" dirty="0" smtClean="0"/>
              <a:t>i.p.v. sociale inclusie: het aantal armen daalt verhoudingsgewijs niet</a:t>
            </a:r>
          </a:p>
          <a:p>
            <a:endParaRPr lang="nl-BE" dirty="0"/>
          </a:p>
        </p:txBody>
      </p:sp>
      <p:sp>
        <p:nvSpPr>
          <p:cNvPr id="4" name="Tijdelijke aanduiding voor dianummer 3"/>
          <p:cNvSpPr>
            <a:spLocks noGrp="1"/>
          </p:cNvSpPr>
          <p:nvPr>
            <p:ph type="sldNum" sz="quarter" idx="10"/>
          </p:nvPr>
        </p:nvSpPr>
        <p:spPr/>
        <p:txBody>
          <a:bodyPr/>
          <a:lstStyle/>
          <a:p>
            <a:fld id="{5471B662-E07F-4B45-AF7C-5436FF003ECE}" type="slidenum">
              <a:rPr lang="en-GB" smtClean="0"/>
              <a:pPr/>
              <a:t>38</a:t>
            </a:fld>
            <a:endParaRPr lang="en-GB" dirty="0"/>
          </a:p>
        </p:txBody>
      </p:sp>
    </p:spTree>
    <p:extLst>
      <p:ext uri="{BB962C8B-B14F-4D97-AF65-F5344CB8AC3E}">
        <p14:creationId xmlns:p14="http://schemas.microsoft.com/office/powerpoint/2010/main" val="8443035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Concept</a:t>
            </a:r>
            <a:endParaRPr lang="nl-BE" dirty="0"/>
          </a:p>
        </p:txBody>
      </p:sp>
      <p:sp>
        <p:nvSpPr>
          <p:cNvPr id="3" name="Tijdelijke aanduiding voor inhoud 2"/>
          <p:cNvSpPr>
            <a:spLocks noGrp="1"/>
          </p:cNvSpPr>
          <p:nvPr>
            <p:ph idx="1"/>
          </p:nvPr>
        </p:nvSpPr>
        <p:spPr/>
        <p:txBody>
          <a:bodyPr/>
          <a:lstStyle/>
          <a:p>
            <a:r>
              <a:rPr lang="nl-BE" dirty="0" smtClean="0"/>
              <a:t>Feitelijke informatie beschikbaar bij één of meerdere actoren wordt ter beschikking gesteld van andere actoren die op basis daarvan automatisch rechten toekennen aan de burger zonder dat hij/zij daartoe een aanvraag moet doen</a:t>
            </a:r>
          </a:p>
          <a:p>
            <a:r>
              <a:rPr lang="nl-BE" dirty="0" smtClean="0"/>
              <a:t>2 mogelijke methoden, waartussen wordt gekozen in functie van de omstandigheden</a:t>
            </a:r>
          </a:p>
          <a:p>
            <a:pPr lvl="1"/>
            <a:r>
              <a:rPr lang="nl-BE" dirty="0"/>
              <a:t>p</a:t>
            </a:r>
            <a:r>
              <a:rPr lang="nl-BE" dirty="0" smtClean="0"/>
              <a:t>ush: informatie wordt ter beschikking gesteld op initiatief van de actor die erover beschikt</a:t>
            </a:r>
          </a:p>
          <a:p>
            <a:pPr lvl="1"/>
            <a:r>
              <a:rPr lang="nl-BE" dirty="0" smtClean="0"/>
              <a:t>pull: informatie wordt opgevraagd op initiatief van de actor die ze nodig heeft om rechten vast te stellen </a:t>
            </a:r>
            <a:endParaRPr lang="nl-BE" dirty="0"/>
          </a:p>
        </p:txBody>
      </p:sp>
      <p:sp>
        <p:nvSpPr>
          <p:cNvPr id="4" name="Tijdelijke aanduiding voor dianummer 3"/>
          <p:cNvSpPr>
            <a:spLocks noGrp="1"/>
          </p:cNvSpPr>
          <p:nvPr>
            <p:ph type="sldNum" sz="quarter" idx="10"/>
          </p:nvPr>
        </p:nvSpPr>
        <p:spPr/>
        <p:txBody>
          <a:bodyPr/>
          <a:lstStyle/>
          <a:p>
            <a:fld id="{5471B662-E07F-4B45-AF7C-5436FF003ECE}" type="slidenum">
              <a:rPr lang="en-GB" smtClean="0"/>
              <a:pPr/>
              <a:t>39</a:t>
            </a:fld>
            <a:endParaRPr lang="en-GB" dirty="0"/>
          </a:p>
        </p:txBody>
      </p:sp>
    </p:spTree>
    <p:extLst>
      <p:ext uri="{BB962C8B-B14F-4D97-AF65-F5344CB8AC3E}">
        <p14:creationId xmlns:p14="http://schemas.microsoft.com/office/powerpoint/2010/main" val="2466834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Verwachtingen burgers</a:t>
            </a:r>
            <a:endParaRPr lang="fr-BE" dirty="0"/>
          </a:p>
        </p:txBody>
      </p:sp>
      <p:sp>
        <p:nvSpPr>
          <p:cNvPr id="3" name="Content Placeholder 2"/>
          <p:cNvSpPr>
            <a:spLocks noGrp="1"/>
          </p:cNvSpPr>
          <p:nvPr>
            <p:ph idx="1"/>
          </p:nvPr>
        </p:nvSpPr>
        <p:spPr/>
        <p:txBody>
          <a:bodyPr>
            <a:normAutofit lnSpcReduction="10000"/>
          </a:bodyPr>
          <a:lstStyle/>
          <a:p>
            <a:r>
              <a:rPr lang="nl-BE" altLang="fr-FR" dirty="0" smtClean="0"/>
              <a:t>Effectieve sociale bescherming</a:t>
            </a:r>
          </a:p>
          <a:p>
            <a:r>
              <a:rPr lang="nl-BE" altLang="fr-FR" dirty="0" smtClean="0"/>
              <a:t>Geïntegreerde diensten</a:t>
            </a:r>
          </a:p>
          <a:p>
            <a:pPr lvl="1"/>
            <a:r>
              <a:rPr lang="nl-BE" altLang="fr-FR" dirty="0" smtClean="0"/>
              <a:t>afgestemd op hun concrete situatie, waar mogelijk gepersonaliseerd</a:t>
            </a:r>
          </a:p>
          <a:p>
            <a:pPr lvl="1"/>
            <a:r>
              <a:rPr lang="nl-BE" altLang="fr-FR" dirty="0" smtClean="0"/>
              <a:t>aangeboden bij evenementen die zich voordoen tijdens hun levenscyclus (geboorte, school, werk, verhuis, ziekte, pensioen, overlijden, start van een onderneming, …)</a:t>
            </a:r>
          </a:p>
          <a:p>
            <a:pPr lvl="1"/>
            <a:r>
              <a:rPr lang="nl-BE" altLang="fr-FR" dirty="0" smtClean="0"/>
              <a:t>over overheidsniveaus, overheidsdiensten en private instanties heen</a:t>
            </a:r>
          </a:p>
          <a:p>
            <a:r>
              <a:rPr lang="nl-BE" altLang="fr-FR" dirty="0" smtClean="0"/>
              <a:t>Afgestemd op de eigen processen</a:t>
            </a:r>
          </a:p>
          <a:p>
            <a:r>
              <a:rPr lang="nl-BE" altLang="fr-FR" dirty="0" smtClean="0"/>
              <a:t>Met een minimum aan kosten en administratieve formaliteiten</a:t>
            </a:r>
          </a:p>
          <a:p>
            <a:r>
              <a:rPr lang="nl-BE" altLang="fr-FR" dirty="0" smtClean="0"/>
              <a:t>Zo mogelijk automatisch verstrekt</a:t>
            </a:r>
          </a:p>
        </p:txBody>
      </p:sp>
      <p:sp>
        <p:nvSpPr>
          <p:cNvPr id="5" name="Slide Number Placeholder 3"/>
          <p:cNvSpPr>
            <a:spLocks noGrp="1"/>
          </p:cNvSpPr>
          <p:nvPr>
            <p:ph type="sldNum" sz="quarter" idx="10"/>
          </p:nvPr>
        </p:nvSpPr>
        <p:spPr/>
        <p:txBody>
          <a:bodyPr/>
          <a:lstStyle/>
          <a:p>
            <a:fld id="{5471B662-E07F-4B45-AF7C-5436FF003ECE}" type="slidenum">
              <a:rPr lang="en-GB" smtClean="0"/>
              <a:pPr/>
              <a:t>4</a:t>
            </a:fld>
            <a:endParaRPr lang="en-GB" dirty="0"/>
          </a:p>
        </p:txBody>
      </p:sp>
    </p:spTree>
    <p:extLst>
      <p:ext uri="{BB962C8B-B14F-4D97-AF65-F5344CB8AC3E}">
        <p14:creationId xmlns:p14="http://schemas.microsoft.com/office/powerpoint/2010/main" val="41583371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Voorbeelden van verwezenlijkingen</a:t>
            </a:r>
            <a:endParaRPr lang="nl-BE" dirty="0"/>
          </a:p>
        </p:txBody>
      </p:sp>
      <p:sp>
        <p:nvSpPr>
          <p:cNvPr id="3" name="Tijdelijke aanduiding voor inhoud 2"/>
          <p:cNvSpPr>
            <a:spLocks noGrp="1"/>
          </p:cNvSpPr>
          <p:nvPr>
            <p:ph idx="1"/>
          </p:nvPr>
        </p:nvSpPr>
        <p:spPr/>
        <p:txBody>
          <a:bodyPr>
            <a:normAutofit lnSpcReduction="10000"/>
          </a:bodyPr>
          <a:lstStyle/>
          <a:p>
            <a:r>
              <a:rPr lang="nl-NL" dirty="0" smtClean="0"/>
              <a:t>Ziekteverzekering</a:t>
            </a:r>
          </a:p>
          <a:p>
            <a:pPr lvl="1"/>
            <a:r>
              <a:rPr lang="nl-NL" dirty="0" smtClean="0"/>
              <a:t>verhoogde tegemoetkoming</a:t>
            </a:r>
          </a:p>
          <a:p>
            <a:pPr lvl="1"/>
            <a:r>
              <a:rPr lang="nl-NL" dirty="0" smtClean="0"/>
              <a:t>forfait voor chronische zieken</a:t>
            </a:r>
          </a:p>
          <a:p>
            <a:r>
              <a:rPr lang="nl-NL" dirty="0" smtClean="0"/>
              <a:t>Zorgverzekering</a:t>
            </a:r>
          </a:p>
          <a:p>
            <a:pPr lvl="1"/>
            <a:r>
              <a:rPr lang="nl-NL" dirty="0" smtClean="0"/>
              <a:t>verminderde bijdrage</a:t>
            </a:r>
          </a:p>
          <a:p>
            <a:r>
              <a:rPr lang="nl-NL" dirty="0" smtClean="0"/>
              <a:t>Gezinsbijslag</a:t>
            </a:r>
          </a:p>
          <a:p>
            <a:pPr lvl="1"/>
            <a:r>
              <a:rPr lang="nl-NL" dirty="0"/>
              <a:t>t</a:t>
            </a:r>
            <a:r>
              <a:rPr lang="nl-NL" dirty="0" smtClean="0"/>
              <a:t>oeslag voor kind met handicap</a:t>
            </a:r>
          </a:p>
          <a:p>
            <a:r>
              <a:rPr lang="nl-NL" dirty="0" smtClean="0"/>
              <a:t>Belastingverminderingen of –vrijstelling</a:t>
            </a:r>
          </a:p>
          <a:p>
            <a:pPr lvl="1"/>
            <a:r>
              <a:rPr lang="nl-NL" dirty="0"/>
              <a:t>f</a:t>
            </a:r>
            <a:r>
              <a:rPr lang="nl-NL" dirty="0" smtClean="0"/>
              <a:t>ederaal (personenbelasting)</a:t>
            </a:r>
          </a:p>
          <a:p>
            <a:pPr lvl="1"/>
            <a:r>
              <a:rPr lang="nl-NL" dirty="0" smtClean="0"/>
              <a:t>Gewesten en Gemeenschappen (onroerende voorheffing, verkeersbelasting, radio- en TV-belasting, …)</a:t>
            </a:r>
          </a:p>
          <a:p>
            <a:pPr lvl="1"/>
            <a:r>
              <a:rPr lang="nl-NL" dirty="0" smtClean="0"/>
              <a:t>&gt; 100 gemeenten en 4 provincies </a:t>
            </a:r>
          </a:p>
        </p:txBody>
      </p:sp>
      <p:sp>
        <p:nvSpPr>
          <p:cNvPr id="4" name="Tijdelijke aanduiding voor dianummer 3"/>
          <p:cNvSpPr>
            <a:spLocks noGrp="1"/>
          </p:cNvSpPr>
          <p:nvPr>
            <p:ph type="sldNum" sz="quarter" idx="10"/>
          </p:nvPr>
        </p:nvSpPr>
        <p:spPr/>
        <p:txBody>
          <a:bodyPr/>
          <a:lstStyle/>
          <a:p>
            <a:fld id="{5471B662-E07F-4B45-AF7C-5436FF003ECE}" type="slidenum">
              <a:rPr lang="en-GB" smtClean="0"/>
              <a:pPr/>
              <a:t>40</a:t>
            </a:fld>
            <a:endParaRPr lang="en-GB" dirty="0"/>
          </a:p>
        </p:txBody>
      </p:sp>
    </p:spTree>
    <p:extLst>
      <p:ext uri="{BB962C8B-B14F-4D97-AF65-F5344CB8AC3E}">
        <p14:creationId xmlns:p14="http://schemas.microsoft.com/office/powerpoint/2010/main" val="1176168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a:t>Voorbeelden van verwezenlijkingen</a:t>
            </a:r>
          </a:p>
        </p:txBody>
      </p:sp>
      <p:sp>
        <p:nvSpPr>
          <p:cNvPr id="3" name="Tijdelijke aanduiding voor inhoud 2"/>
          <p:cNvSpPr>
            <a:spLocks noGrp="1"/>
          </p:cNvSpPr>
          <p:nvPr>
            <p:ph idx="1"/>
          </p:nvPr>
        </p:nvSpPr>
        <p:spPr/>
        <p:txBody>
          <a:bodyPr>
            <a:normAutofit/>
          </a:bodyPr>
          <a:lstStyle/>
          <a:p>
            <a:r>
              <a:rPr lang="nl-NL" dirty="0" smtClean="0"/>
              <a:t>Water</a:t>
            </a:r>
          </a:p>
          <a:p>
            <a:pPr lvl="1"/>
            <a:r>
              <a:rPr lang="nl-NL" dirty="0" smtClean="0"/>
              <a:t>vermindering afval- en grondwaterheffing</a:t>
            </a:r>
          </a:p>
          <a:p>
            <a:pPr lvl="1"/>
            <a:r>
              <a:rPr lang="nl-NL" dirty="0"/>
              <a:t>s</a:t>
            </a:r>
            <a:r>
              <a:rPr lang="nl-NL" dirty="0" smtClean="0"/>
              <a:t>tatuut beschermde klant</a:t>
            </a:r>
          </a:p>
          <a:p>
            <a:r>
              <a:rPr lang="nl-NL" dirty="0" smtClean="0"/>
              <a:t>Gas en elektriciteit </a:t>
            </a:r>
          </a:p>
          <a:p>
            <a:pPr lvl="1"/>
            <a:r>
              <a:rPr lang="nl-NL" dirty="0"/>
              <a:t>s</a:t>
            </a:r>
            <a:r>
              <a:rPr lang="nl-NL" dirty="0" smtClean="0"/>
              <a:t>ociaal tarief</a:t>
            </a:r>
          </a:p>
          <a:p>
            <a:r>
              <a:rPr lang="nl-NL" dirty="0" smtClean="0"/>
              <a:t>Openbaar </a:t>
            </a:r>
            <a:r>
              <a:rPr lang="nl-NL" dirty="0"/>
              <a:t>vervoer</a:t>
            </a:r>
          </a:p>
          <a:p>
            <a:pPr lvl="1"/>
            <a:r>
              <a:rPr lang="nl-NL" dirty="0"/>
              <a:t>gratis abonnement (De Lijn)</a:t>
            </a:r>
          </a:p>
          <a:p>
            <a:pPr lvl="1"/>
            <a:r>
              <a:rPr lang="nl-NL" dirty="0"/>
              <a:t>voorkeurtarieven (NMBS, MIVB, TEC) </a:t>
            </a:r>
            <a:endParaRPr lang="nl-BE" dirty="0" smtClean="0"/>
          </a:p>
          <a:p>
            <a:r>
              <a:rPr lang="nl-BE" dirty="0" smtClean="0"/>
              <a:t>Telefoon en internet</a:t>
            </a:r>
          </a:p>
          <a:p>
            <a:pPr lvl="1"/>
            <a:r>
              <a:rPr lang="nl-BE" dirty="0"/>
              <a:t>s</a:t>
            </a:r>
            <a:r>
              <a:rPr lang="nl-BE" dirty="0" smtClean="0"/>
              <a:t>ociaal tarief</a:t>
            </a:r>
          </a:p>
        </p:txBody>
      </p:sp>
      <p:sp>
        <p:nvSpPr>
          <p:cNvPr id="4" name="Tijdelijke aanduiding voor dianummer 3"/>
          <p:cNvSpPr>
            <a:spLocks noGrp="1"/>
          </p:cNvSpPr>
          <p:nvPr>
            <p:ph type="sldNum" sz="quarter" idx="10"/>
          </p:nvPr>
        </p:nvSpPr>
        <p:spPr/>
        <p:txBody>
          <a:bodyPr/>
          <a:lstStyle/>
          <a:p>
            <a:fld id="{5471B662-E07F-4B45-AF7C-5436FF003ECE}" type="slidenum">
              <a:rPr lang="en-GB" smtClean="0"/>
              <a:pPr/>
              <a:t>41</a:t>
            </a:fld>
            <a:endParaRPr lang="en-GB" dirty="0"/>
          </a:p>
        </p:txBody>
      </p:sp>
    </p:spTree>
    <p:extLst>
      <p:ext uri="{BB962C8B-B14F-4D97-AF65-F5344CB8AC3E}">
        <p14:creationId xmlns:p14="http://schemas.microsoft.com/office/powerpoint/2010/main" val="38846369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a:t>Voorbeelden van verwezenlijkingen</a:t>
            </a:r>
          </a:p>
        </p:txBody>
      </p:sp>
      <p:sp>
        <p:nvSpPr>
          <p:cNvPr id="3" name="Tijdelijke aanduiding voor inhoud 2"/>
          <p:cNvSpPr>
            <a:spLocks noGrp="1"/>
          </p:cNvSpPr>
          <p:nvPr>
            <p:ph idx="1"/>
          </p:nvPr>
        </p:nvSpPr>
        <p:spPr/>
        <p:txBody>
          <a:bodyPr/>
          <a:lstStyle/>
          <a:p>
            <a:r>
              <a:rPr lang="nl-BE" dirty="0"/>
              <a:t>Onderwijs</a:t>
            </a:r>
          </a:p>
          <a:p>
            <a:pPr lvl="1"/>
            <a:r>
              <a:rPr lang="nl-BE" dirty="0"/>
              <a:t>vermindering </a:t>
            </a:r>
            <a:r>
              <a:rPr lang="nl-BE" dirty="0" smtClean="0"/>
              <a:t>inschrijvingsgeld</a:t>
            </a:r>
          </a:p>
          <a:p>
            <a:r>
              <a:rPr lang="nl-BE" dirty="0" smtClean="0"/>
              <a:t>Kinderopvang</a:t>
            </a:r>
          </a:p>
          <a:p>
            <a:pPr lvl="1"/>
            <a:r>
              <a:rPr lang="nl-BE" dirty="0"/>
              <a:t>v</a:t>
            </a:r>
            <a:r>
              <a:rPr lang="nl-BE" dirty="0" smtClean="0"/>
              <a:t>erminderd tarief</a:t>
            </a:r>
            <a:endParaRPr lang="nl-BE" dirty="0"/>
          </a:p>
        </p:txBody>
      </p:sp>
      <p:sp>
        <p:nvSpPr>
          <p:cNvPr id="4" name="Tijdelijke aanduiding voor dianummer 3"/>
          <p:cNvSpPr>
            <a:spLocks noGrp="1"/>
          </p:cNvSpPr>
          <p:nvPr>
            <p:ph type="sldNum" sz="quarter" idx="10"/>
          </p:nvPr>
        </p:nvSpPr>
        <p:spPr/>
        <p:txBody>
          <a:bodyPr/>
          <a:lstStyle/>
          <a:p>
            <a:fld id="{5471B662-E07F-4B45-AF7C-5436FF003ECE}" type="slidenum">
              <a:rPr lang="en-GB" smtClean="0"/>
              <a:pPr/>
              <a:t>42</a:t>
            </a:fld>
            <a:endParaRPr lang="en-GB" dirty="0"/>
          </a:p>
        </p:txBody>
      </p:sp>
    </p:spTree>
    <p:extLst>
      <p:ext uri="{BB962C8B-B14F-4D97-AF65-F5344CB8AC3E}">
        <p14:creationId xmlns:p14="http://schemas.microsoft.com/office/powerpoint/2010/main" val="23852696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Informatiebronnen</a:t>
            </a:r>
            <a:endParaRPr lang="nl-BE" dirty="0"/>
          </a:p>
        </p:txBody>
      </p:sp>
      <p:sp>
        <p:nvSpPr>
          <p:cNvPr id="3" name="Tijdelijke aanduiding voor inhoud 2"/>
          <p:cNvSpPr>
            <a:spLocks noGrp="1"/>
          </p:cNvSpPr>
          <p:nvPr>
            <p:ph idx="1"/>
          </p:nvPr>
        </p:nvSpPr>
        <p:spPr/>
        <p:txBody>
          <a:bodyPr>
            <a:normAutofit lnSpcReduction="10000"/>
          </a:bodyPr>
          <a:lstStyle/>
          <a:p>
            <a:r>
              <a:rPr lang="nl-BE" dirty="0" smtClean="0"/>
              <a:t>Verblijfplaats, nationaliteit en gezinstoestand</a:t>
            </a:r>
          </a:p>
          <a:p>
            <a:pPr lvl="1"/>
            <a:r>
              <a:rPr lang="nl-BE" dirty="0" smtClean="0"/>
              <a:t>Rijksregister</a:t>
            </a:r>
          </a:p>
          <a:p>
            <a:pPr lvl="1"/>
            <a:r>
              <a:rPr lang="nl-BE" dirty="0" smtClean="0"/>
              <a:t>KSZ-registers</a:t>
            </a:r>
          </a:p>
          <a:p>
            <a:r>
              <a:rPr lang="nl-BE" dirty="0" smtClean="0"/>
              <a:t>Inkomsten</a:t>
            </a:r>
          </a:p>
          <a:p>
            <a:pPr lvl="1"/>
            <a:r>
              <a:rPr lang="nl-BE" dirty="0" smtClean="0"/>
              <a:t>FOD Financiën</a:t>
            </a:r>
          </a:p>
          <a:p>
            <a:r>
              <a:rPr lang="nl-BE" dirty="0" smtClean="0"/>
              <a:t>Sociaal statuut</a:t>
            </a:r>
          </a:p>
          <a:p>
            <a:pPr lvl="1"/>
            <a:r>
              <a:rPr lang="nl-BE" dirty="0"/>
              <a:t>z</a:t>
            </a:r>
            <a:r>
              <a:rPr lang="nl-BE" dirty="0" smtClean="0"/>
              <a:t>iekenfondsen (verhoogde tegemoetkoming, arbeidsongeschiktheid)</a:t>
            </a:r>
          </a:p>
          <a:p>
            <a:pPr lvl="1"/>
            <a:r>
              <a:rPr lang="nl-BE" dirty="0" err="1" smtClean="0"/>
              <a:t>OCMW’s</a:t>
            </a:r>
            <a:r>
              <a:rPr lang="nl-BE" dirty="0" smtClean="0"/>
              <a:t> en POD Maatschappelijke Integratie (leefloon)</a:t>
            </a:r>
          </a:p>
          <a:p>
            <a:pPr lvl="1"/>
            <a:r>
              <a:rPr lang="nl-BE" dirty="0" smtClean="0"/>
              <a:t>FOD Sociale Zekerheid (handicap)</a:t>
            </a:r>
          </a:p>
          <a:p>
            <a:pPr lvl="1"/>
            <a:r>
              <a:rPr lang="nl-BE" dirty="0" smtClean="0"/>
              <a:t>RVP en RSVZ (pensioen)</a:t>
            </a:r>
          </a:p>
          <a:p>
            <a:r>
              <a:rPr lang="nl-BE" dirty="0" smtClean="0"/>
              <a:t>…</a:t>
            </a:r>
            <a:endParaRPr lang="nl-BE" dirty="0"/>
          </a:p>
        </p:txBody>
      </p:sp>
      <p:sp>
        <p:nvSpPr>
          <p:cNvPr id="4" name="Tijdelijke aanduiding voor dianummer 3"/>
          <p:cNvSpPr>
            <a:spLocks noGrp="1"/>
          </p:cNvSpPr>
          <p:nvPr>
            <p:ph type="sldNum" sz="quarter" idx="10"/>
          </p:nvPr>
        </p:nvSpPr>
        <p:spPr/>
        <p:txBody>
          <a:bodyPr/>
          <a:lstStyle/>
          <a:p>
            <a:fld id="{5471B662-E07F-4B45-AF7C-5436FF003ECE}" type="slidenum">
              <a:rPr lang="en-GB" smtClean="0"/>
              <a:pPr/>
              <a:t>43</a:t>
            </a:fld>
            <a:endParaRPr lang="en-GB" dirty="0"/>
          </a:p>
        </p:txBody>
      </p:sp>
    </p:spTree>
    <p:extLst>
      <p:ext uri="{BB962C8B-B14F-4D97-AF65-F5344CB8AC3E}">
        <p14:creationId xmlns:p14="http://schemas.microsoft.com/office/powerpoint/2010/main" val="1075239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a:t>G</a:t>
            </a:r>
            <a:r>
              <a:rPr lang="nl-BE" dirty="0" smtClean="0"/>
              <a:t>ecoördineerde regelgeving graag !</a:t>
            </a:r>
            <a:endParaRPr lang="nl-BE" dirty="0"/>
          </a:p>
        </p:txBody>
      </p:sp>
      <p:sp>
        <p:nvSpPr>
          <p:cNvPr id="3" name="Tijdelijke aanduiding voor inhoud 2"/>
          <p:cNvSpPr>
            <a:spLocks noGrp="1"/>
          </p:cNvSpPr>
          <p:nvPr>
            <p:ph idx="1"/>
          </p:nvPr>
        </p:nvSpPr>
        <p:spPr/>
        <p:txBody>
          <a:bodyPr>
            <a:normAutofit fontScale="92500" lnSpcReduction="10000"/>
          </a:bodyPr>
          <a:lstStyle/>
          <a:p>
            <a:r>
              <a:rPr lang="nl-BE" dirty="0" smtClean="0"/>
              <a:t>Probleem</a:t>
            </a:r>
          </a:p>
          <a:p>
            <a:pPr lvl="1"/>
            <a:r>
              <a:rPr lang="nl-BE" dirty="0" smtClean="0"/>
              <a:t>geen eenduidig begrippenapparaat</a:t>
            </a:r>
          </a:p>
          <a:p>
            <a:pPr lvl="1"/>
            <a:r>
              <a:rPr lang="nl-BE" dirty="0" smtClean="0"/>
              <a:t>enorme wirwar aan criteria</a:t>
            </a:r>
          </a:p>
          <a:p>
            <a:pPr lvl="1"/>
            <a:r>
              <a:rPr lang="nl-BE" dirty="0" smtClean="0"/>
              <a:t>gebrek aan afstemming inzake referteperiodes</a:t>
            </a:r>
          </a:p>
          <a:p>
            <a:r>
              <a:rPr lang="nl-BE" dirty="0" smtClean="0"/>
              <a:t>Voorstel (‘legoblokjesfilosofie’)</a:t>
            </a:r>
          </a:p>
          <a:p>
            <a:pPr lvl="1"/>
            <a:r>
              <a:rPr lang="nl-BE" dirty="0"/>
              <a:t>s</a:t>
            </a:r>
            <a:r>
              <a:rPr lang="nl-BE" dirty="0" smtClean="0"/>
              <a:t>tandaardisatie van de feitelijke gegevens waarmee rekening wordt gehouden en het tijdstip of periode waarover ze beschikbaar moeten zijn</a:t>
            </a:r>
          </a:p>
          <a:p>
            <a:pPr lvl="1"/>
            <a:r>
              <a:rPr lang="nl-BE" dirty="0"/>
              <a:t>v</a:t>
            </a:r>
            <a:r>
              <a:rPr lang="nl-BE" dirty="0" smtClean="0"/>
              <a:t>astlegging van de criteria op basis van die feitelijke gegevens</a:t>
            </a:r>
          </a:p>
          <a:p>
            <a:pPr lvl="1"/>
            <a:r>
              <a:rPr lang="nl-BE" dirty="0" smtClean="0"/>
              <a:t>uitwerking van een aantal intermediaire statuten als basis voor toekenning van afgeleide rechten</a:t>
            </a:r>
          </a:p>
          <a:p>
            <a:pPr lvl="1"/>
            <a:r>
              <a:rPr lang="nl-BE" dirty="0" err="1" smtClean="0"/>
              <a:t>doenbaarheid</a:t>
            </a:r>
            <a:r>
              <a:rPr lang="nl-BE" dirty="0" smtClean="0"/>
              <a:t> en nut </a:t>
            </a:r>
            <a:r>
              <a:rPr lang="nl-BE" dirty="0" smtClean="0"/>
              <a:t>van </a:t>
            </a:r>
            <a:r>
              <a:rPr lang="nl-BE" dirty="0" smtClean="0"/>
              <a:t>deze methode is bewezen met de multifunctionele aangifte van loon- </a:t>
            </a:r>
            <a:r>
              <a:rPr lang="nl-BE" dirty="0" smtClean="0"/>
              <a:t>en </a:t>
            </a:r>
            <a:r>
              <a:rPr lang="nl-BE" dirty="0" smtClean="0"/>
              <a:t>arbeidstijdgegevens</a:t>
            </a:r>
          </a:p>
          <a:p>
            <a:pPr lvl="1"/>
            <a:r>
              <a:rPr lang="nl-BE" dirty="0" smtClean="0"/>
              <a:t>doet geen afbreuk aan beleidsautonomie</a:t>
            </a:r>
            <a:endParaRPr lang="nl-BE" dirty="0"/>
          </a:p>
        </p:txBody>
      </p:sp>
      <p:sp>
        <p:nvSpPr>
          <p:cNvPr id="4" name="Tijdelijke aanduiding voor dianummer 3"/>
          <p:cNvSpPr>
            <a:spLocks noGrp="1"/>
          </p:cNvSpPr>
          <p:nvPr>
            <p:ph type="sldNum" sz="quarter" idx="10"/>
          </p:nvPr>
        </p:nvSpPr>
        <p:spPr/>
        <p:txBody>
          <a:bodyPr/>
          <a:lstStyle/>
          <a:p>
            <a:fld id="{5471B662-E07F-4B45-AF7C-5436FF003ECE}" type="slidenum">
              <a:rPr lang="en-GB" smtClean="0"/>
              <a:pPr/>
              <a:t>44</a:t>
            </a:fld>
            <a:endParaRPr lang="en-GB" dirty="0"/>
          </a:p>
        </p:txBody>
      </p:sp>
    </p:spTree>
    <p:extLst>
      <p:ext uri="{BB962C8B-B14F-4D97-AF65-F5344CB8AC3E}">
        <p14:creationId xmlns:p14="http://schemas.microsoft.com/office/powerpoint/2010/main" val="28243246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fr.hdyo.org/assets/ask-question-2-ce96e3e01c85a38a0d39c61cfae6d42c.jpg"/>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53624" y="97904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12"/>
          <p:cNvSpPr txBox="1">
            <a:spLocks noChangeArrowheads="1"/>
          </p:cNvSpPr>
          <p:nvPr/>
        </p:nvSpPr>
        <p:spPr bwMode="auto">
          <a:xfrm>
            <a:off x="5262656" y="4401594"/>
            <a:ext cx="3887788"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nl-BE" sz="1600" dirty="0">
              <a:solidFill>
                <a:srgbClr val="0D0D0D"/>
              </a:solidFill>
            </a:endParaRPr>
          </a:p>
          <a:p>
            <a:endParaRPr lang="nl-BE" sz="1600" dirty="0">
              <a:solidFill>
                <a:srgbClr val="0D0D0D"/>
              </a:solidFill>
            </a:endParaRPr>
          </a:p>
          <a:p>
            <a:endParaRPr lang="nl-BE" sz="1600" dirty="0">
              <a:solidFill>
                <a:srgbClr val="0D0D0D"/>
              </a:solidFill>
            </a:endParaRPr>
          </a:p>
          <a:p>
            <a:endParaRPr lang="nl-BE" sz="1600" dirty="0">
              <a:solidFill>
                <a:srgbClr val="0D0D0D"/>
              </a:solidFill>
            </a:endParaRPr>
          </a:p>
          <a:p>
            <a:r>
              <a:rPr lang="nl-BE" sz="1600" dirty="0" smtClean="0"/>
              <a:t>frank.robben@mail.fgov.be </a:t>
            </a:r>
            <a:endParaRPr lang="nl-BE" sz="1600" dirty="0"/>
          </a:p>
          <a:p>
            <a:endParaRPr lang="nl-BE" sz="1600" dirty="0" smtClean="0">
              <a:sym typeface="Arial" pitchFamily="34" charset="0"/>
            </a:endParaRPr>
          </a:p>
          <a:p>
            <a:r>
              <a:rPr lang="nl-BE" sz="1600" dirty="0" smtClean="0">
                <a:sym typeface="Arial" pitchFamily="34" charset="0"/>
              </a:rPr>
              <a:t>@FrRobben</a:t>
            </a:r>
            <a:endParaRPr lang="nl-BE" sz="1600" dirty="0">
              <a:sym typeface="Arial" pitchFamily="34" charset="0"/>
            </a:endParaRPr>
          </a:p>
          <a:p>
            <a:r>
              <a:rPr lang="nl-BE" sz="1600" dirty="0" smtClean="0">
                <a:sym typeface="Arial" pitchFamily="34" charset="0"/>
              </a:rPr>
              <a:t>http</a:t>
            </a:r>
            <a:r>
              <a:rPr lang="nl-BE" sz="1600" dirty="0">
                <a:sym typeface="Arial" pitchFamily="34" charset="0"/>
              </a:rPr>
              <a:t>://www.frankrobben.be</a:t>
            </a:r>
            <a:endParaRPr lang="nl-BE" sz="1600" dirty="0"/>
          </a:p>
        </p:txBody>
      </p:sp>
      <p:grpSp>
        <p:nvGrpSpPr>
          <p:cNvPr id="4" name="Group 11"/>
          <p:cNvGrpSpPr>
            <a:grpSpLocks/>
          </p:cNvGrpSpPr>
          <p:nvPr/>
        </p:nvGrpSpPr>
        <p:grpSpPr bwMode="auto">
          <a:xfrm>
            <a:off x="4881656" y="5353732"/>
            <a:ext cx="397733" cy="892782"/>
            <a:chOff x="4406900" y="3629091"/>
            <a:chExt cx="397733" cy="893182"/>
          </a:xfrm>
        </p:grpSpPr>
        <p:pic>
          <p:nvPicPr>
            <p:cNvPr id="6"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31806"/>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Slide Number Placeholder 1"/>
          <p:cNvSpPr>
            <a:spLocks noGrp="1"/>
          </p:cNvSpPr>
          <p:nvPr>
            <p:ph type="sldNum" sz="quarter" idx="10"/>
          </p:nvPr>
        </p:nvSpPr>
        <p:spPr/>
        <p:txBody>
          <a:bodyPr/>
          <a:lstStyle/>
          <a:p>
            <a:fld id="{5471B662-E07F-4B45-AF7C-5436FF003ECE}" type="slidenum">
              <a:rPr lang="en-GB" smtClean="0"/>
              <a:pPr/>
              <a:t>45</a:t>
            </a:fld>
            <a:endParaRPr lang="en-GB" dirty="0"/>
          </a:p>
        </p:txBody>
      </p:sp>
    </p:spTree>
    <p:extLst>
      <p:ext uri="{BB962C8B-B14F-4D97-AF65-F5344CB8AC3E}">
        <p14:creationId xmlns:p14="http://schemas.microsoft.com/office/powerpoint/2010/main" val="214548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Verwachtingen burgers</a:t>
            </a:r>
            <a:endParaRPr lang="en-US" dirty="0"/>
          </a:p>
        </p:txBody>
      </p:sp>
      <p:sp>
        <p:nvSpPr>
          <p:cNvPr id="3" name="Content Placeholder 2"/>
          <p:cNvSpPr>
            <a:spLocks noGrp="1"/>
          </p:cNvSpPr>
          <p:nvPr>
            <p:ph idx="1"/>
          </p:nvPr>
        </p:nvSpPr>
        <p:spPr/>
        <p:txBody>
          <a:bodyPr/>
          <a:lstStyle/>
          <a:p>
            <a:r>
              <a:rPr lang="nl-BE" altLang="fr-FR" dirty="0" smtClean="0"/>
              <a:t>Met actieve inbreng van de gebruiker (zelfbediening </a:t>
            </a:r>
            <a:r>
              <a:rPr lang="nl-BE" altLang="fr-FR" dirty="0" smtClean="0"/>
              <a:t>- </a:t>
            </a:r>
            <a:r>
              <a:rPr lang="nl-BE" altLang="fr-FR" dirty="0" smtClean="0"/>
              <a:t>zelfsturing - opvolging)</a:t>
            </a:r>
          </a:p>
          <a:p>
            <a:r>
              <a:rPr lang="nl-BE" altLang="fr-FR" dirty="0" smtClean="0"/>
              <a:t>Steeds up </a:t>
            </a:r>
            <a:r>
              <a:rPr lang="nl-BE" altLang="fr-FR" dirty="0" err="1" smtClean="0"/>
              <a:t>to</a:t>
            </a:r>
            <a:r>
              <a:rPr lang="nl-BE" altLang="fr-FR" dirty="0" smtClean="0"/>
              <a:t> date</a:t>
            </a:r>
          </a:p>
          <a:p>
            <a:r>
              <a:rPr lang="nl-BE" altLang="fr-FR" dirty="0" smtClean="0"/>
              <a:t>Performant en gebruiksvriendelijk aangeboden</a:t>
            </a:r>
          </a:p>
          <a:p>
            <a:r>
              <a:rPr lang="nl-BE" altLang="fr-FR" dirty="0" smtClean="0"/>
              <a:t>Betrouwbaar, veilig en permanent beschikbaar</a:t>
            </a:r>
          </a:p>
          <a:p>
            <a:r>
              <a:rPr lang="nl-BE" altLang="fr-FR" dirty="0" smtClean="0"/>
              <a:t>Via de kanalen van hun keuze (elektronisch, mobiel elektronisch, telefonisch, rechtstreeks contact, …)</a:t>
            </a:r>
          </a:p>
          <a:p>
            <a:r>
              <a:rPr lang="nl-BE" altLang="fr-FR" dirty="0" smtClean="0"/>
              <a:t>Met respect voor de bescherming van hun persoonlijke levenssfeer</a:t>
            </a:r>
            <a:endParaRPr lang="nl-BE" altLang="fr-FR"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5</a:t>
            </a:fld>
            <a:endParaRPr lang="en-GB" dirty="0"/>
          </a:p>
        </p:txBody>
      </p:sp>
    </p:spTree>
    <p:extLst>
      <p:ext uri="{BB962C8B-B14F-4D97-AF65-F5344CB8AC3E}">
        <p14:creationId xmlns:p14="http://schemas.microsoft.com/office/powerpoint/2010/main" val="3771274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Wensen overheid</a:t>
            </a:r>
            <a:endParaRPr lang="fr-BE" dirty="0"/>
          </a:p>
        </p:txBody>
      </p:sp>
      <p:sp>
        <p:nvSpPr>
          <p:cNvPr id="3" name="Content Placeholder 2"/>
          <p:cNvSpPr>
            <a:spLocks noGrp="1"/>
          </p:cNvSpPr>
          <p:nvPr>
            <p:ph idx="1"/>
          </p:nvPr>
        </p:nvSpPr>
        <p:spPr/>
        <p:txBody>
          <a:bodyPr/>
          <a:lstStyle/>
          <a:p>
            <a:r>
              <a:rPr lang="nl-BE" altLang="fr-FR" dirty="0" smtClean="0"/>
              <a:t>Burgers en ondernemingen </a:t>
            </a:r>
            <a:r>
              <a:rPr lang="nl-BE" altLang="fr-FR" dirty="0" smtClean="0"/>
              <a:t>die </a:t>
            </a:r>
            <a:r>
              <a:rPr lang="nl-BE" altLang="fr-FR" dirty="0" smtClean="0"/>
              <a:t>tevreden zijn omdat ze een dienstverlening krijgen die voldoet aan hun verwachtingen</a:t>
            </a:r>
          </a:p>
          <a:p>
            <a:r>
              <a:rPr lang="nl-BE" altLang="fr-FR" dirty="0" smtClean="0"/>
              <a:t>Maximaliseren van de effectiviteit van het beleid</a:t>
            </a:r>
          </a:p>
          <a:p>
            <a:r>
              <a:rPr lang="nl-BE" altLang="fr-FR" dirty="0" smtClean="0"/>
              <a:t>Kostenbeheersing voor alle betrokkenen</a:t>
            </a:r>
          </a:p>
          <a:p>
            <a:r>
              <a:rPr lang="nl-BE" altLang="fr-FR" dirty="0" smtClean="0"/>
              <a:t>Optimaliseren van de efficiëntie van de werking van de overheidsdiensten en de private instanties met opdrachten van algemeen belang</a:t>
            </a:r>
          </a:p>
          <a:p>
            <a:r>
              <a:rPr lang="nl-BE" altLang="fr-FR" dirty="0" smtClean="0"/>
              <a:t>Vermijden en bestrijden van fraude</a:t>
            </a:r>
          </a:p>
          <a:p>
            <a:r>
              <a:rPr lang="nl-BE" altLang="fr-FR" dirty="0" smtClean="0"/>
              <a:t>Degelijke ondersteuning van het beleid</a:t>
            </a:r>
          </a:p>
          <a:p>
            <a:r>
              <a:rPr lang="nl-BE" altLang="fr-FR" dirty="0" smtClean="0"/>
              <a:t>Bevorderen van de sociale inclusie</a:t>
            </a:r>
            <a:endParaRPr lang="nl-BE" altLang="fr-FR" dirty="0"/>
          </a:p>
        </p:txBody>
      </p:sp>
      <p:sp>
        <p:nvSpPr>
          <p:cNvPr id="5" name="Slide Number Placeholder 3"/>
          <p:cNvSpPr>
            <a:spLocks noGrp="1"/>
          </p:cNvSpPr>
          <p:nvPr>
            <p:ph type="sldNum" sz="quarter" idx="10"/>
          </p:nvPr>
        </p:nvSpPr>
        <p:spPr/>
        <p:txBody>
          <a:bodyPr/>
          <a:lstStyle/>
          <a:p>
            <a:fld id="{5471B662-E07F-4B45-AF7C-5436FF003ECE}" type="slidenum">
              <a:rPr lang="en-GB" smtClean="0"/>
              <a:pPr/>
              <a:t>6</a:t>
            </a:fld>
            <a:endParaRPr lang="en-GB" dirty="0"/>
          </a:p>
        </p:txBody>
      </p:sp>
    </p:spTree>
    <p:extLst>
      <p:ext uri="{BB962C8B-B14F-4D97-AF65-F5344CB8AC3E}">
        <p14:creationId xmlns:p14="http://schemas.microsoft.com/office/powerpoint/2010/main" val="3159176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789711" y="2133589"/>
            <a:ext cx="7523019" cy="1754326"/>
          </a:xfrm>
          <a:prstGeom prst="rect">
            <a:avLst/>
          </a:prstGeom>
          <a:noFill/>
          <a:ln>
            <a:solidFill>
              <a:schemeClr val="tx2">
                <a:lumMod val="60000"/>
                <a:lumOff val="40000"/>
              </a:schemeClr>
            </a:solidFill>
          </a:ln>
        </p:spPr>
        <p:txBody>
          <a:bodyPr wrap="square" rtlCol="0">
            <a:spAutoFit/>
          </a:bodyPr>
          <a:lstStyle/>
          <a:p>
            <a:pPr algn="ctr"/>
            <a:r>
              <a:rPr lang="nl-BE" sz="5400" dirty="0">
                <a:solidFill>
                  <a:schemeClr val="accent1"/>
                </a:solidFill>
              </a:rPr>
              <a:t>Netwerk sociale zekerheid</a:t>
            </a:r>
          </a:p>
          <a:p>
            <a:pPr algn="ctr"/>
            <a:r>
              <a:rPr lang="nl-BE" sz="5400" dirty="0">
                <a:solidFill>
                  <a:schemeClr val="accent1"/>
                </a:solidFill>
              </a:rPr>
              <a:t>en missie KSZ</a:t>
            </a:r>
          </a:p>
        </p:txBody>
      </p:sp>
    </p:spTree>
    <p:extLst>
      <p:ext uri="{BB962C8B-B14F-4D97-AF65-F5344CB8AC3E}">
        <p14:creationId xmlns:p14="http://schemas.microsoft.com/office/powerpoint/2010/main" val="1602505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Actoren in sociale sector</a:t>
            </a:r>
            <a:endParaRPr lang="fr-BE" dirty="0"/>
          </a:p>
        </p:txBody>
      </p:sp>
      <p:sp>
        <p:nvSpPr>
          <p:cNvPr id="3" name="Content Placeholder 2"/>
          <p:cNvSpPr>
            <a:spLocks noGrp="1"/>
          </p:cNvSpPr>
          <p:nvPr>
            <p:ph idx="1"/>
          </p:nvPr>
        </p:nvSpPr>
        <p:spPr/>
        <p:txBody>
          <a:bodyPr>
            <a:normAutofit fontScale="85000" lnSpcReduction="20000"/>
          </a:bodyPr>
          <a:lstStyle/>
          <a:p>
            <a:r>
              <a:rPr lang="nl-BE" altLang="en-US" dirty="0" smtClean="0">
                <a:sym typeface="Arial" charset="0"/>
              </a:rPr>
              <a:t>&gt; 240.000 werkgevers</a:t>
            </a:r>
          </a:p>
          <a:p>
            <a:r>
              <a:rPr lang="nl-BE" altLang="en-US" dirty="0" smtClean="0">
                <a:sym typeface="Arial" charset="0"/>
              </a:rPr>
              <a:t>&gt; 1.000.000 zelfstandigen</a:t>
            </a:r>
          </a:p>
          <a:p>
            <a:r>
              <a:rPr lang="nl-BE" altLang="en-US" dirty="0" smtClean="0">
                <a:sym typeface="Arial" charset="0"/>
              </a:rPr>
              <a:t>&gt; 11.000.000 burgers</a:t>
            </a:r>
          </a:p>
          <a:p>
            <a:r>
              <a:rPr lang="nl-BE" altLang="en-US" dirty="0" smtClean="0">
                <a:sym typeface="Arial" charset="0"/>
              </a:rPr>
              <a:t>2.000 instanties actief bij de inning van bijdragen voor of bij het beheer, de uitvoering of de toekenning van</a:t>
            </a:r>
          </a:p>
          <a:p>
            <a:pPr lvl="1"/>
            <a:r>
              <a:rPr lang="nl-BE" altLang="en-US" dirty="0" smtClean="0">
                <a:sym typeface="Arial" charset="0"/>
              </a:rPr>
              <a:t>de sociale verzekeringen (ziekteverzekering, werkloosheidsverzekering, pensioenen, gezinsbijslagen, …) in alle stelsels (werknemers, zelfstandigen, ambtenaren)</a:t>
            </a:r>
          </a:p>
          <a:p>
            <a:pPr lvl="1"/>
            <a:r>
              <a:rPr lang="nl-BE" altLang="en-US" dirty="0" smtClean="0">
                <a:sym typeface="Arial" charset="0"/>
              </a:rPr>
              <a:t>de sociale bijstand (leefloon, tegemoetkomingen aan gehandicapten, …)</a:t>
            </a:r>
          </a:p>
          <a:p>
            <a:pPr lvl="1"/>
            <a:r>
              <a:rPr lang="nl-BE" altLang="en-US" dirty="0" smtClean="0">
                <a:sym typeface="Arial" charset="0"/>
              </a:rPr>
              <a:t>de aanvullende voordelen voorzien in </a:t>
            </a:r>
            <a:r>
              <a:rPr lang="nl-BE" altLang="en-US" dirty="0" err="1" smtClean="0">
                <a:sym typeface="Arial" charset="0"/>
              </a:rPr>
              <a:t>CAO’s</a:t>
            </a:r>
            <a:endParaRPr lang="nl-BE" altLang="en-US" dirty="0" smtClean="0">
              <a:sym typeface="Arial" charset="0"/>
            </a:endParaRPr>
          </a:p>
          <a:p>
            <a:r>
              <a:rPr lang="nl-BE" altLang="en-US" dirty="0" smtClean="0">
                <a:sym typeface="Arial" charset="0"/>
              </a:rPr>
              <a:t>1.000 instanties actief bij het beheer, de uitvoering of de toekenning van</a:t>
            </a:r>
          </a:p>
          <a:p>
            <a:pPr lvl="1"/>
            <a:r>
              <a:rPr lang="nl-BE" altLang="en-US" dirty="0" smtClean="0">
                <a:sym typeface="Arial" charset="0"/>
              </a:rPr>
              <a:t>sociale voordelen voorzien door andere overheidsniveaus dan de federale overheid (gemeenten, steden, provincies, gewesten, gemeenschappen, …)</a:t>
            </a:r>
          </a:p>
          <a:p>
            <a:pPr lvl="1"/>
            <a:r>
              <a:rPr lang="nl-BE" altLang="en-US" dirty="0" smtClean="0">
                <a:sym typeface="Arial" charset="0"/>
              </a:rPr>
              <a:t>afgeleide rechten toegekend op basis van het sociaal statuut van de begunstigde (belastingdiensten, vervoersmaatschappijen, openbare-nutsbedrijven, sociale huisvestingsmaatschappijen, …)</a:t>
            </a:r>
          </a:p>
          <a:p>
            <a:endParaRPr lang="nl-BE"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8</a:t>
            </a:fld>
            <a:endParaRPr lang="en-GB" dirty="0"/>
          </a:p>
        </p:txBody>
      </p:sp>
    </p:spTree>
    <p:extLst>
      <p:ext uri="{BB962C8B-B14F-4D97-AF65-F5344CB8AC3E}">
        <p14:creationId xmlns:p14="http://schemas.microsoft.com/office/powerpoint/2010/main" val="503098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BE" smtClean="0"/>
              <a:t>Gekozen model (°1990)</a:t>
            </a:r>
            <a:endParaRPr lang="fr-BE" dirty="0"/>
          </a:p>
        </p:txBody>
      </p:sp>
      <p:sp>
        <p:nvSpPr>
          <p:cNvPr id="3" name="Content Placeholder 2"/>
          <p:cNvSpPr>
            <a:spLocks noGrp="1"/>
          </p:cNvSpPr>
          <p:nvPr>
            <p:ph idx="1"/>
          </p:nvPr>
        </p:nvSpPr>
        <p:spPr/>
        <p:txBody>
          <a:bodyPr>
            <a:normAutofit fontScale="85000" lnSpcReduction="10000"/>
          </a:bodyPr>
          <a:lstStyle/>
          <a:p>
            <a:r>
              <a:rPr lang="nl-BE" dirty="0" smtClean="0">
                <a:sym typeface="Arial" charset="0"/>
              </a:rPr>
              <a:t>Organisatie van een procesoptimalisatie en goed beveiligde en efficiënte elektronische gegevensuitwisseling tussen tal van autonome actoren</a:t>
            </a:r>
          </a:p>
          <a:p>
            <a:r>
              <a:rPr lang="nl-BE" dirty="0" smtClean="0">
                <a:sym typeface="Arial" charset="0"/>
              </a:rPr>
              <a:t>Met respect voor hun autonomie en de hen toebedeelde opdrachten</a:t>
            </a:r>
          </a:p>
          <a:p>
            <a:r>
              <a:rPr lang="nl-BE" dirty="0" smtClean="0">
                <a:sym typeface="Arial" charset="0"/>
              </a:rPr>
              <a:t>Zonder massale centrale opslag van persoonsgegevens</a:t>
            </a:r>
          </a:p>
          <a:p>
            <a:r>
              <a:rPr lang="nl-BE" dirty="0" smtClean="0">
                <a:sym typeface="Arial" charset="0"/>
              </a:rPr>
              <a:t>Met het oog op een geïntegreerde elektronische dienstverlening die beantwoordt aan de verwachtingen van de gebruikers (burgers, ondernemingen, beroepsbeoefenaars, …)</a:t>
            </a:r>
          </a:p>
          <a:p>
            <a:r>
              <a:rPr lang="nl-BE" dirty="0" smtClean="0">
                <a:sym typeface="Arial" charset="0"/>
              </a:rPr>
              <a:t>Op basis van gemeenschappelijke principes </a:t>
            </a:r>
            <a:r>
              <a:rPr lang="nl-BE" dirty="0" smtClean="0">
                <a:sym typeface="Arial" charset="0"/>
              </a:rPr>
              <a:t>inzake</a:t>
            </a:r>
            <a:endParaRPr lang="nl-BE" dirty="0" smtClean="0">
              <a:sym typeface="Arial" charset="0"/>
            </a:endParaRPr>
          </a:p>
          <a:p>
            <a:pPr lvl="1"/>
            <a:r>
              <a:rPr lang="nl-BE" dirty="0" smtClean="0">
                <a:sym typeface="Arial" charset="0"/>
              </a:rPr>
              <a:t>modellering, inzameling, beheer en uitwisseling van informatie</a:t>
            </a:r>
          </a:p>
          <a:p>
            <a:pPr lvl="1"/>
            <a:r>
              <a:rPr lang="nl-BE" dirty="0" smtClean="0">
                <a:sym typeface="Arial" charset="0"/>
              </a:rPr>
              <a:t>beveiliging van informatie en bescherming van de persoonlijke levenssfeer</a:t>
            </a:r>
          </a:p>
          <a:p>
            <a:r>
              <a:rPr lang="nl-BE" dirty="0" smtClean="0">
                <a:sym typeface="Arial" charset="0"/>
              </a:rPr>
              <a:t>Gecoördineerd, gestimuleerd en georganiseerd door de KSZ als dienstenintegrator</a:t>
            </a:r>
          </a:p>
          <a:p>
            <a:endParaRPr lang="nl-BE" dirty="0"/>
          </a:p>
        </p:txBody>
      </p:sp>
      <p:sp>
        <p:nvSpPr>
          <p:cNvPr id="4" name="Slide Number Placeholder 3"/>
          <p:cNvSpPr>
            <a:spLocks noGrp="1"/>
          </p:cNvSpPr>
          <p:nvPr>
            <p:ph type="sldNum" sz="quarter" idx="10"/>
          </p:nvPr>
        </p:nvSpPr>
        <p:spPr/>
        <p:txBody>
          <a:bodyPr/>
          <a:lstStyle/>
          <a:p>
            <a:fld id="{5471B662-E07F-4B45-AF7C-5436FF003ECE}" type="slidenum">
              <a:rPr lang="en-GB" smtClean="0"/>
              <a:pPr/>
              <a:t>9</a:t>
            </a:fld>
            <a:endParaRPr lang="en-GB" dirty="0"/>
          </a:p>
        </p:txBody>
      </p:sp>
    </p:spTree>
    <p:extLst>
      <p:ext uri="{BB962C8B-B14F-4D97-AF65-F5344CB8AC3E}">
        <p14:creationId xmlns:p14="http://schemas.microsoft.com/office/powerpoint/2010/main" val="3308422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3070</TotalTime>
  <Words>2765</Words>
  <Application>Microsoft Office PowerPoint</Application>
  <PresentationFormat>Diavoorstelling (4:3)</PresentationFormat>
  <Paragraphs>393</Paragraphs>
  <Slides>45</Slides>
  <Notes>1</Notes>
  <HiddenSlides>0</HiddenSlides>
  <MMClips>0</MMClips>
  <ScaleCrop>false</ScaleCrop>
  <HeadingPairs>
    <vt:vector size="4" baseType="variant">
      <vt:variant>
        <vt:lpstr>Thema</vt:lpstr>
      </vt:variant>
      <vt:variant>
        <vt:i4>1</vt:i4>
      </vt:variant>
      <vt:variant>
        <vt:lpstr>Diatitels</vt:lpstr>
      </vt:variant>
      <vt:variant>
        <vt:i4>45</vt:i4>
      </vt:variant>
    </vt:vector>
  </HeadingPairs>
  <TitlesOfParts>
    <vt:vector size="46" baseType="lpstr">
      <vt:lpstr>Kantoorthema</vt:lpstr>
      <vt:lpstr>Kruispuntbank Sociale Zekerheid en automatische toekenning van rechten</vt:lpstr>
      <vt:lpstr>Structuur van de uiteenzetting</vt:lpstr>
      <vt:lpstr>PowerPoint-presentatie</vt:lpstr>
      <vt:lpstr>Verwachtingen burgers</vt:lpstr>
      <vt:lpstr>Verwachtingen burgers</vt:lpstr>
      <vt:lpstr>Wensen overheid</vt:lpstr>
      <vt:lpstr>PowerPoint-presentatie</vt:lpstr>
      <vt:lpstr>Actoren in sociale sector</vt:lpstr>
      <vt:lpstr>Gekozen model (°1990)</vt:lpstr>
      <vt:lpstr>Kruispuntbank Sociale Zekerheid</vt:lpstr>
      <vt:lpstr>Kruispuntbank Sociale Zekerheid</vt:lpstr>
      <vt:lpstr>Functioneel: sternetwerk</vt:lpstr>
      <vt:lpstr>Technisch: backbone</vt:lpstr>
      <vt:lpstr>PowerPoint-presentatie</vt:lpstr>
      <vt:lpstr>Stand van zaken</vt:lpstr>
      <vt:lpstr>Stand van zaken</vt:lpstr>
      <vt:lpstr>Stand van zaken</vt:lpstr>
      <vt:lpstr>Stand van zaken</vt:lpstr>
      <vt:lpstr>Stand van zaken</vt:lpstr>
      <vt:lpstr>Stand van zaken</vt:lpstr>
      <vt:lpstr>Stand van zaken: ondernemingen</vt:lpstr>
      <vt:lpstr>Stand van zaken: burgers</vt:lpstr>
      <vt:lpstr>Stand van zaken: derden</vt:lpstr>
      <vt:lpstr>Stand van zaken: derden</vt:lpstr>
      <vt:lpstr>Beschikbaarheid en performantie</vt:lpstr>
      <vt:lpstr>Systematische oplevering</vt:lpstr>
      <vt:lpstr>Systematische oplevering</vt:lpstr>
      <vt:lpstr>Systematische oplevering</vt:lpstr>
      <vt:lpstr>PowerPoint-presentatie</vt:lpstr>
      <vt:lpstr>Basisprincipes informatiebeheer</vt:lpstr>
      <vt:lpstr>Basisprincipes informatiebeheer</vt:lpstr>
      <vt:lpstr>Basisprincipes informatiebeheer</vt:lpstr>
      <vt:lpstr>Informatieveiligheid by design</vt:lpstr>
      <vt:lpstr>Informatieveiligheid by design</vt:lpstr>
      <vt:lpstr>Informatieveiligheid by design</vt:lpstr>
      <vt:lpstr>Informatieveiligheid by design</vt:lpstr>
      <vt:lpstr>PowerPoint-presentatie</vt:lpstr>
      <vt:lpstr>Belang: vermijden van non-take up</vt:lpstr>
      <vt:lpstr>Concept</vt:lpstr>
      <vt:lpstr>Voorbeelden van verwezenlijkingen</vt:lpstr>
      <vt:lpstr>Voorbeelden van verwezenlijkingen</vt:lpstr>
      <vt:lpstr>Voorbeelden van verwezenlijkingen</vt:lpstr>
      <vt:lpstr>Informatiebronnen</vt:lpstr>
      <vt:lpstr>Gecoördineerde regelgeving graag !</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Coherent, efficiënt en toekomstgericht IT beleid</dc:title>
  <dc:creator>Sanne Miseur</dc:creator>
  <cp:lastModifiedBy>FRRO-XP</cp:lastModifiedBy>
  <cp:revision>210</cp:revision>
  <dcterms:modified xsi:type="dcterms:W3CDTF">2015-09-01T17:32:57Z</dcterms:modified>
</cp:coreProperties>
</file>