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32" r:id="rId2"/>
    <p:sldId id="536" r:id="rId3"/>
    <p:sldId id="525" r:id="rId4"/>
    <p:sldId id="541" r:id="rId5"/>
    <p:sldId id="524" r:id="rId6"/>
    <p:sldId id="537" r:id="rId7"/>
    <p:sldId id="544" r:id="rId8"/>
    <p:sldId id="546" r:id="rId9"/>
    <p:sldId id="569" r:id="rId10"/>
    <p:sldId id="538" r:id="rId11"/>
    <p:sldId id="547" r:id="rId12"/>
    <p:sldId id="545" r:id="rId13"/>
    <p:sldId id="551" r:id="rId14"/>
    <p:sldId id="552" r:id="rId15"/>
    <p:sldId id="553" r:id="rId16"/>
    <p:sldId id="554" r:id="rId17"/>
    <p:sldId id="557" r:id="rId18"/>
    <p:sldId id="513" r:id="rId19"/>
    <p:sldId id="558" r:id="rId20"/>
    <p:sldId id="559" r:id="rId21"/>
    <p:sldId id="560" r:id="rId22"/>
    <p:sldId id="561" r:id="rId23"/>
    <p:sldId id="562" r:id="rId24"/>
    <p:sldId id="563" r:id="rId25"/>
    <p:sldId id="564" r:id="rId26"/>
    <p:sldId id="565" r:id="rId27"/>
    <p:sldId id="570" r:id="rId28"/>
    <p:sldId id="556" r:id="rId29"/>
    <p:sldId id="576" r:id="rId30"/>
    <p:sldId id="577" r:id="rId31"/>
    <p:sldId id="578" r:id="rId32"/>
    <p:sldId id="579" r:id="rId33"/>
    <p:sldId id="582" r:id="rId34"/>
    <p:sldId id="583" r:id="rId35"/>
    <p:sldId id="580" r:id="rId36"/>
    <p:sldId id="581" r:id="rId37"/>
    <p:sldId id="575" r:id="rId38"/>
    <p:sldId id="424" r:id="rId39"/>
  </p:sldIdLst>
  <p:sldSz cx="9144000" cy="6858000" type="screen4x3"/>
  <p:notesSz cx="6797675" cy="98567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0246"/>
    <a:srgbClr val="B40040"/>
    <a:srgbClr val="A63044"/>
    <a:srgbClr val="CC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57" autoAdjust="0"/>
  </p:normalViewPr>
  <p:slideViewPr>
    <p:cSldViewPr snapToGrid="0">
      <p:cViewPr>
        <p:scale>
          <a:sx n="95" d="100"/>
          <a:sy n="95" d="100"/>
        </p:scale>
        <p:origin x="-1176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3312" y="-102"/>
      </p:cViewPr>
      <p:guideLst>
        <p:guide orient="horz" pos="3104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B0C0D0-7AB7-487B-ADF8-3BB3DD4E9EE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919EDD-7680-4985-B198-1CBB0F9E96AC}">
      <dgm:prSet/>
      <dgm:spPr/>
      <dgm:t>
        <a:bodyPr/>
        <a:lstStyle/>
        <a:p>
          <a:pPr rtl="0"/>
          <a:r>
            <a:t>Coördinatie van elektronische deelprocessen</a:t>
          </a:r>
          <a:endParaRPr lang="nl-BE"/>
        </a:p>
      </dgm:t>
    </dgm:pt>
    <dgm:pt modelId="{2FC221D4-82FE-4089-96B1-E14722E33943}" type="parTrans" cxnId="{2D283A8C-B4A3-4152-B8A6-4729DCCC852F}">
      <dgm:prSet/>
      <dgm:spPr/>
      <dgm:t>
        <a:bodyPr/>
        <a:lstStyle/>
        <a:p>
          <a:endParaRPr lang="en-US"/>
        </a:p>
      </dgm:t>
    </dgm:pt>
    <dgm:pt modelId="{C698564A-6110-4602-9450-B172C3825847}" type="sibTrans" cxnId="{2D283A8C-B4A3-4152-B8A6-4729DCCC852F}">
      <dgm:prSet/>
      <dgm:spPr/>
      <dgm:t>
        <a:bodyPr/>
        <a:lstStyle/>
        <a:p>
          <a:endParaRPr lang="en-US"/>
        </a:p>
      </dgm:t>
    </dgm:pt>
    <dgm:pt modelId="{426C232F-332D-4FF2-A820-7A068898BF0D}">
      <dgm:prSet/>
      <dgm:spPr/>
      <dgm:t>
        <a:bodyPr/>
        <a:lstStyle/>
        <a:p>
          <a:pPr rtl="0"/>
          <a:r>
            <a:t>Portaal </a:t>
          </a:r>
          <a:endParaRPr lang="nl-BE"/>
        </a:p>
      </dgm:t>
    </dgm:pt>
    <dgm:pt modelId="{76543072-ED0A-4EFB-9174-9DC2D0CB754B}" type="parTrans" cxnId="{48331867-FF99-498B-92E1-5B05B35773A9}">
      <dgm:prSet/>
      <dgm:spPr/>
      <dgm:t>
        <a:bodyPr/>
        <a:lstStyle/>
        <a:p>
          <a:endParaRPr lang="en-US"/>
        </a:p>
      </dgm:t>
    </dgm:pt>
    <dgm:pt modelId="{0FF22A80-B924-4C97-9785-6DB4BF018886}" type="sibTrans" cxnId="{48331867-FF99-498B-92E1-5B05B35773A9}">
      <dgm:prSet/>
      <dgm:spPr/>
      <dgm:t>
        <a:bodyPr/>
        <a:lstStyle/>
        <a:p>
          <a:endParaRPr lang="en-US"/>
        </a:p>
      </dgm:t>
    </dgm:pt>
    <dgm:pt modelId="{AE2357B3-F8D1-4E13-B807-E393E9FC5539}">
      <dgm:prSet/>
      <dgm:spPr/>
      <dgm:t>
        <a:bodyPr/>
        <a:lstStyle/>
        <a:p>
          <a:pPr rtl="0"/>
          <a:r>
            <a:t>Geïntegreerd gebruikers- en toegangsbeheer</a:t>
          </a:r>
          <a:endParaRPr lang="nl-BE"/>
        </a:p>
      </dgm:t>
    </dgm:pt>
    <dgm:pt modelId="{DF983F23-5BAE-428F-AFD9-BF0943C63ACC}" type="parTrans" cxnId="{C4084BF0-F635-4676-89A9-D65F024FF168}">
      <dgm:prSet/>
      <dgm:spPr/>
      <dgm:t>
        <a:bodyPr/>
        <a:lstStyle/>
        <a:p>
          <a:endParaRPr lang="en-US"/>
        </a:p>
      </dgm:t>
    </dgm:pt>
    <dgm:pt modelId="{486EB6E6-F0BE-4E7B-A3F0-7DC5C5021754}" type="sibTrans" cxnId="{C4084BF0-F635-4676-89A9-D65F024FF168}">
      <dgm:prSet/>
      <dgm:spPr/>
      <dgm:t>
        <a:bodyPr/>
        <a:lstStyle/>
        <a:p>
          <a:endParaRPr lang="en-US"/>
        </a:p>
      </dgm:t>
    </dgm:pt>
    <dgm:pt modelId="{81FDCA61-7A32-4339-89E8-DD3704FB86F4}">
      <dgm:prSet/>
      <dgm:spPr/>
      <dgm:t>
        <a:bodyPr/>
        <a:lstStyle/>
        <a:p>
          <a:pPr rtl="0"/>
          <a:r>
            <a:t>Beheer van loggings</a:t>
          </a:r>
          <a:endParaRPr lang="nl-BE"/>
        </a:p>
      </dgm:t>
    </dgm:pt>
    <dgm:pt modelId="{4F5E6841-070D-4563-B23E-8C64EC2E827B}" type="parTrans" cxnId="{7B7E50D4-65C6-4E3C-995E-1A1ABF6FDBCF}">
      <dgm:prSet/>
      <dgm:spPr/>
      <dgm:t>
        <a:bodyPr/>
        <a:lstStyle/>
        <a:p>
          <a:endParaRPr lang="en-US"/>
        </a:p>
      </dgm:t>
    </dgm:pt>
    <dgm:pt modelId="{4922DE05-E610-4796-BFBC-E068300788D1}" type="sibTrans" cxnId="{7B7E50D4-65C6-4E3C-995E-1A1ABF6FDBCF}">
      <dgm:prSet/>
      <dgm:spPr/>
      <dgm:t>
        <a:bodyPr/>
        <a:lstStyle/>
        <a:p>
          <a:endParaRPr lang="en-US"/>
        </a:p>
      </dgm:t>
    </dgm:pt>
    <dgm:pt modelId="{F9B22A10-E2AD-420E-86FD-C6A619FB34C3}">
      <dgm:prSet/>
      <dgm:spPr/>
      <dgm:t>
        <a:bodyPr/>
        <a:lstStyle/>
        <a:p>
          <a:pPr rtl="0"/>
          <a:r>
            <a:t>Systeem voor end-to-end vercijfering</a:t>
          </a:r>
          <a:endParaRPr lang="nl-BE"/>
        </a:p>
      </dgm:t>
    </dgm:pt>
    <dgm:pt modelId="{51614E59-5D94-439C-A07A-61525828432A}" type="parTrans" cxnId="{F52E67DC-23C4-4525-AAFE-F3400258F7D3}">
      <dgm:prSet/>
      <dgm:spPr/>
      <dgm:t>
        <a:bodyPr/>
        <a:lstStyle/>
        <a:p>
          <a:endParaRPr lang="en-US"/>
        </a:p>
      </dgm:t>
    </dgm:pt>
    <dgm:pt modelId="{C995947A-877C-455B-BB65-7FBC6937BA2D}" type="sibTrans" cxnId="{F52E67DC-23C4-4525-AAFE-F3400258F7D3}">
      <dgm:prSet/>
      <dgm:spPr/>
      <dgm:t>
        <a:bodyPr/>
        <a:lstStyle/>
        <a:p>
          <a:endParaRPr lang="en-US"/>
        </a:p>
      </dgm:t>
    </dgm:pt>
    <dgm:pt modelId="{DE482DF0-5C86-4767-9CE5-54725DF28573}">
      <dgm:prSet/>
      <dgm:spPr/>
      <dgm:t>
        <a:bodyPr/>
        <a:lstStyle/>
        <a:p>
          <a:pPr rtl="0"/>
          <a:r>
            <a:t>eHealthBox</a:t>
          </a:r>
          <a:endParaRPr lang="nl-BE" dirty="0"/>
        </a:p>
      </dgm:t>
    </dgm:pt>
    <dgm:pt modelId="{BF1F2008-AABF-4483-9D7B-58A40034FD6C}" type="parTrans" cxnId="{1310D4E3-793B-4536-BE37-788F54627977}">
      <dgm:prSet/>
      <dgm:spPr/>
      <dgm:t>
        <a:bodyPr/>
        <a:lstStyle/>
        <a:p>
          <a:endParaRPr lang="en-US"/>
        </a:p>
      </dgm:t>
    </dgm:pt>
    <dgm:pt modelId="{4D6A567C-A21A-42BF-9F41-7BF71E18F454}" type="sibTrans" cxnId="{1310D4E3-793B-4536-BE37-788F54627977}">
      <dgm:prSet/>
      <dgm:spPr/>
      <dgm:t>
        <a:bodyPr/>
        <a:lstStyle/>
        <a:p>
          <a:endParaRPr lang="en-US"/>
        </a:p>
      </dgm:t>
    </dgm:pt>
    <dgm:pt modelId="{3069D4A7-A9EB-432B-8415-5BE83922B144}">
      <dgm:prSet/>
      <dgm:spPr/>
      <dgm:t>
        <a:bodyPr/>
        <a:lstStyle/>
        <a:p>
          <a:pPr rtl="0"/>
          <a:r>
            <a:t>Timestamping</a:t>
          </a:r>
          <a:endParaRPr lang="nl-BE"/>
        </a:p>
      </dgm:t>
    </dgm:pt>
    <dgm:pt modelId="{9A7D73A8-C0A9-4B8A-9838-7588537C14AA}" type="parTrans" cxnId="{62233745-3DC7-4513-AFFE-85579EDF5340}">
      <dgm:prSet/>
      <dgm:spPr/>
      <dgm:t>
        <a:bodyPr/>
        <a:lstStyle/>
        <a:p>
          <a:endParaRPr lang="en-US"/>
        </a:p>
      </dgm:t>
    </dgm:pt>
    <dgm:pt modelId="{DFE1D077-B434-438C-B525-DD545C84AAA3}" type="sibTrans" cxnId="{62233745-3DC7-4513-AFFE-85579EDF5340}">
      <dgm:prSet/>
      <dgm:spPr/>
      <dgm:t>
        <a:bodyPr/>
        <a:lstStyle/>
        <a:p>
          <a:endParaRPr lang="en-US"/>
        </a:p>
      </dgm:t>
    </dgm:pt>
    <dgm:pt modelId="{53250AAA-89D6-4377-B3C0-0E5BF972A3C0}">
      <dgm:prSet/>
      <dgm:spPr/>
      <dgm:t>
        <a:bodyPr/>
        <a:lstStyle/>
        <a:p>
          <a:pPr rtl="0"/>
          <a:r>
            <a:t>Codering en anonimisering</a:t>
          </a:r>
          <a:endParaRPr lang="nl-BE"/>
        </a:p>
      </dgm:t>
    </dgm:pt>
    <dgm:pt modelId="{470AA8AF-6A66-4DE7-8F3A-D2B315A90BE8}" type="parTrans" cxnId="{3AA5B55E-BAFF-4E59-844F-0B3A890F9AB2}">
      <dgm:prSet/>
      <dgm:spPr/>
      <dgm:t>
        <a:bodyPr/>
        <a:lstStyle/>
        <a:p>
          <a:endParaRPr lang="en-US"/>
        </a:p>
      </dgm:t>
    </dgm:pt>
    <dgm:pt modelId="{4828047A-C139-4049-9231-4057A0E3B9D2}" type="sibTrans" cxnId="{3AA5B55E-BAFF-4E59-844F-0B3A890F9AB2}">
      <dgm:prSet/>
      <dgm:spPr/>
      <dgm:t>
        <a:bodyPr/>
        <a:lstStyle/>
        <a:p>
          <a:endParaRPr lang="en-US"/>
        </a:p>
      </dgm:t>
    </dgm:pt>
    <dgm:pt modelId="{ADE4E262-EB9E-448C-8B46-6B6521E6B92F}">
      <dgm:prSet/>
      <dgm:spPr/>
      <dgm:t>
        <a:bodyPr/>
        <a:lstStyle/>
        <a:p>
          <a:pPr rtl="0"/>
          <a:r>
            <a:t>Raadpleging van het Rijksregister en van de KSZ-registers</a:t>
          </a:r>
          <a:endParaRPr lang="nl-BE"/>
        </a:p>
      </dgm:t>
    </dgm:pt>
    <dgm:pt modelId="{28664F9A-4277-4158-A312-1D48A34DD546}" type="parTrans" cxnId="{DB050EC4-F2AC-4ACB-BEFA-69C14AE7D74E}">
      <dgm:prSet/>
      <dgm:spPr/>
      <dgm:t>
        <a:bodyPr/>
        <a:lstStyle/>
        <a:p>
          <a:endParaRPr lang="en-US"/>
        </a:p>
      </dgm:t>
    </dgm:pt>
    <dgm:pt modelId="{DC8C0C9F-FA74-4A97-BA58-15F42B37D9FB}" type="sibTrans" cxnId="{DB050EC4-F2AC-4ACB-BEFA-69C14AE7D74E}">
      <dgm:prSet/>
      <dgm:spPr/>
      <dgm:t>
        <a:bodyPr/>
        <a:lstStyle/>
        <a:p>
          <a:endParaRPr lang="en-US"/>
        </a:p>
      </dgm:t>
    </dgm:pt>
    <dgm:pt modelId="{66800CA2-1263-488B-9901-BF5AA9A26379}">
      <dgm:prSet/>
      <dgm:spPr/>
      <dgm:t>
        <a:bodyPr/>
        <a:lstStyle/>
        <a:p>
          <a:pPr rtl="0"/>
          <a:r>
            <a:t>Verwijzingsrepertorium (metahub)</a:t>
          </a:r>
          <a:endParaRPr lang="nl-BE"/>
        </a:p>
      </dgm:t>
    </dgm:pt>
    <dgm:pt modelId="{FE2E1471-E52D-466A-A76C-4BB5F19A90C2}" type="parTrans" cxnId="{CC959A60-F5E3-4CBA-B49F-D1CC8967392E}">
      <dgm:prSet/>
      <dgm:spPr/>
      <dgm:t>
        <a:bodyPr/>
        <a:lstStyle/>
        <a:p>
          <a:endParaRPr lang="en-US"/>
        </a:p>
      </dgm:t>
    </dgm:pt>
    <dgm:pt modelId="{5B01B5E3-2F09-44F6-BDF4-59AE3DD792F4}" type="sibTrans" cxnId="{CC959A60-F5E3-4CBA-B49F-D1CC8967392E}">
      <dgm:prSet/>
      <dgm:spPr/>
      <dgm:t>
        <a:bodyPr/>
        <a:lstStyle/>
        <a:p>
          <a:endParaRPr lang="en-US"/>
        </a:p>
      </dgm:t>
    </dgm:pt>
    <dgm:pt modelId="{9E029134-162C-442E-A062-F55ADB999C33}" type="pres">
      <dgm:prSet presAssocID="{D1B0C0D0-7AB7-487B-ADF8-3BB3DD4E9E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E777AF-AE30-4678-946F-1FF94928EBDC}" type="pres">
      <dgm:prSet presAssocID="{E7919EDD-7680-4985-B198-1CBB0F9E96AC}" presName="composite" presStyleCnt="0"/>
      <dgm:spPr/>
    </dgm:pt>
    <dgm:pt modelId="{7A8D609C-F894-4686-8594-F633FD78C201}" type="pres">
      <dgm:prSet presAssocID="{E7919EDD-7680-4985-B198-1CBB0F9E96AC}" presName="rect1" presStyleLbl="trAlignAcc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0EC11-24E0-4E0C-8101-DB576F31F9D2}" type="pres">
      <dgm:prSet presAssocID="{E7919EDD-7680-4985-B198-1CBB0F9E96AC}" presName="rect2" presStyleLbl="fgImgPlace1" presStyleIdx="0" presStyleCnt="1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105A6FE-D318-4A98-A922-671C581530DC}" type="pres">
      <dgm:prSet presAssocID="{C698564A-6110-4602-9450-B172C3825847}" presName="sibTrans" presStyleCnt="0"/>
      <dgm:spPr/>
    </dgm:pt>
    <dgm:pt modelId="{85CFEB57-FC52-4321-A97D-3211B5D63D4D}" type="pres">
      <dgm:prSet presAssocID="{426C232F-332D-4FF2-A820-7A068898BF0D}" presName="composite" presStyleCnt="0"/>
      <dgm:spPr/>
    </dgm:pt>
    <dgm:pt modelId="{A9AE0183-4578-4303-9373-BBB0DAF179FE}" type="pres">
      <dgm:prSet presAssocID="{426C232F-332D-4FF2-A820-7A068898BF0D}" presName="rect1" presStyleLbl="trAlignAcc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B8C5E-ACC5-4AEA-AC3B-15C53CC548C0}" type="pres">
      <dgm:prSet presAssocID="{426C232F-332D-4FF2-A820-7A068898BF0D}" presName="rect2" presStyleLbl="fgImgPlace1" presStyleIdx="1" presStyleCnt="1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DF2FDF0-8F29-4351-969E-A1025413C53F}" type="pres">
      <dgm:prSet presAssocID="{0FF22A80-B924-4C97-9785-6DB4BF018886}" presName="sibTrans" presStyleCnt="0"/>
      <dgm:spPr/>
    </dgm:pt>
    <dgm:pt modelId="{51949F69-36F9-42ED-A197-4A357D3FCC84}" type="pres">
      <dgm:prSet presAssocID="{AE2357B3-F8D1-4E13-B807-E393E9FC5539}" presName="composite" presStyleCnt="0"/>
      <dgm:spPr/>
    </dgm:pt>
    <dgm:pt modelId="{DC5DD086-89E5-4CD9-B1D2-0E7FF2C522A2}" type="pres">
      <dgm:prSet presAssocID="{AE2357B3-F8D1-4E13-B807-E393E9FC5539}" presName="rect1" presStyleLbl="trAlignAcc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DE190B-7605-44A7-B19B-482157C4ED09}" type="pres">
      <dgm:prSet presAssocID="{AE2357B3-F8D1-4E13-B807-E393E9FC5539}" presName="rect2" presStyleLbl="fgImgPlace1" presStyleIdx="2" presStyleCnt="1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00A896D-7DD0-4D28-BE08-D3B8F3F2A8C6}" type="pres">
      <dgm:prSet presAssocID="{486EB6E6-F0BE-4E7B-A3F0-7DC5C5021754}" presName="sibTrans" presStyleCnt="0"/>
      <dgm:spPr/>
    </dgm:pt>
    <dgm:pt modelId="{09DCF082-D387-4036-A517-A57508B9F296}" type="pres">
      <dgm:prSet presAssocID="{81FDCA61-7A32-4339-89E8-DD3704FB86F4}" presName="composite" presStyleCnt="0"/>
      <dgm:spPr/>
    </dgm:pt>
    <dgm:pt modelId="{6F6ACCCA-7573-4F27-BB76-D1BFA52EAEE3}" type="pres">
      <dgm:prSet presAssocID="{81FDCA61-7A32-4339-89E8-DD3704FB86F4}" presName="rect1" presStyleLbl="trAlignAcc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043AE-FBAE-4418-8D10-10B1481C95AF}" type="pres">
      <dgm:prSet presAssocID="{81FDCA61-7A32-4339-89E8-DD3704FB86F4}" presName="rect2" presStyleLbl="fgImgPlace1" presStyleIdx="3" presStyleCnt="1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F838AD4-66C5-4737-8D8D-66F3281C6FE1}" type="pres">
      <dgm:prSet presAssocID="{4922DE05-E610-4796-BFBC-E068300788D1}" presName="sibTrans" presStyleCnt="0"/>
      <dgm:spPr/>
    </dgm:pt>
    <dgm:pt modelId="{0F749A16-F5F6-45E8-9E08-2382EA901724}" type="pres">
      <dgm:prSet presAssocID="{F9B22A10-E2AD-420E-86FD-C6A619FB34C3}" presName="composite" presStyleCnt="0"/>
      <dgm:spPr/>
    </dgm:pt>
    <dgm:pt modelId="{610D24CD-EC64-4585-8806-7B24163BBCA5}" type="pres">
      <dgm:prSet presAssocID="{F9B22A10-E2AD-420E-86FD-C6A619FB34C3}" presName="rect1" presStyleLbl="trAlignAcc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77189-38FA-44FB-9886-A25D865375A4}" type="pres">
      <dgm:prSet presAssocID="{F9B22A10-E2AD-420E-86FD-C6A619FB34C3}" presName="rect2" presStyleLbl="fgImgPlace1" presStyleIdx="4" presStyleCnt="1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0690CA7-5AC0-41CF-B946-24781BCFD1A5}" type="pres">
      <dgm:prSet presAssocID="{C995947A-877C-455B-BB65-7FBC6937BA2D}" presName="sibTrans" presStyleCnt="0"/>
      <dgm:spPr/>
    </dgm:pt>
    <dgm:pt modelId="{B7B3EDE5-7630-4030-822E-F5E4C9706E85}" type="pres">
      <dgm:prSet presAssocID="{DE482DF0-5C86-4767-9CE5-54725DF28573}" presName="composite" presStyleCnt="0"/>
      <dgm:spPr/>
    </dgm:pt>
    <dgm:pt modelId="{4F50CB91-2850-4662-936D-F5CF85EB32D2}" type="pres">
      <dgm:prSet presAssocID="{DE482DF0-5C86-4767-9CE5-54725DF28573}" presName="rect1" presStyleLbl="tr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38FB2-A96C-4D7A-A866-6D7BE57189A0}" type="pres">
      <dgm:prSet presAssocID="{DE482DF0-5C86-4767-9CE5-54725DF28573}" presName="rect2" presStyleLbl="fgImgPlace1" presStyleIdx="5" presStyleCnt="1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FADA039-4E63-4656-B69A-9CDE6DF7D22E}" type="pres">
      <dgm:prSet presAssocID="{4D6A567C-A21A-42BF-9F41-7BF71E18F454}" presName="sibTrans" presStyleCnt="0"/>
      <dgm:spPr/>
    </dgm:pt>
    <dgm:pt modelId="{617E62FE-8B7F-4345-A007-B8285279A613}" type="pres">
      <dgm:prSet presAssocID="{3069D4A7-A9EB-432B-8415-5BE83922B144}" presName="composite" presStyleCnt="0"/>
      <dgm:spPr/>
    </dgm:pt>
    <dgm:pt modelId="{9C5C0C8B-F255-4694-B3C6-8BE7DBC5F7E5}" type="pres">
      <dgm:prSet presAssocID="{3069D4A7-A9EB-432B-8415-5BE83922B144}" presName="rect1" presStyleLbl="tr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14B50-194E-4A93-B9D9-20BB56D81973}" type="pres">
      <dgm:prSet presAssocID="{3069D4A7-A9EB-432B-8415-5BE83922B144}" presName="rect2" presStyleLbl="fgImgPlace1" presStyleIdx="6" presStyleCnt="10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C5C64CB-AB52-41A1-B231-D8699C0C625F}" type="pres">
      <dgm:prSet presAssocID="{DFE1D077-B434-438C-B525-DD545C84AAA3}" presName="sibTrans" presStyleCnt="0"/>
      <dgm:spPr/>
    </dgm:pt>
    <dgm:pt modelId="{F8E94CFA-B945-48E5-BE10-370DD69F16A4}" type="pres">
      <dgm:prSet presAssocID="{53250AAA-89D6-4377-B3C0-0E5BF972A3C0}" presName="composite" presStyleCnt="0"/>
      <dgm:spPr/>
    </dgm:pt>
    <dgm:pt modelId="{411BB13E-A3FD-42F9-8D3A-DD2DDC4A3516}" type="pres">
      <dgm:prSet presAssocID="{53250AAA-89D6-4377-B3C0-0E5BF972A3C0}" presName="rect1" presStyleLbl="trAlignAcc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2EA1E-D7DB-4E74-806D-4590DBE781A3}" type="pres">
      <dgm:prSet presAssocID="{53250AAA-89D6-4377-B3C0-0E5BF972A3C0}" presName="rect2" presStyleLbl="fgImgPlace1" presStyleIdx="7" presStyleCnt="10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6819F3B-727A-4EDF-BC16-FDFFBB563868}" type="pres">
      <dgm:prSet presAssocID="{4828047A-C139-4049-9231-4057A0E3B9D2}" presName="sibTrans" presStyleCnt="0"/>
      <dgm:spPr/>
    </dgm:pt>
    <dgm:pt modelId="{BB272E9F-26C5-4655-93E5-F3616BF119CC}" type="pres">
      <dgm:prSet presAssocID="{ADE4E262-EB9E-448C-8B46-6B6521E6B92F}" presName="composite" presStyleCnt="0"/>
      <dgm:spPr/>
    </dgm:pt>
    <dgm:pt modelId="{E0757731-3698-433B-8E7C-2EB749869931}" type="pres">
      <dgm:prSet presAssocID="{ADE4E262-EB9E-448C-8B46-6B6521E6B92F}" presName="rect1" presStyleLbl="tr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FD9EA-3509-4D4C-98D4-BC741BA871D8}" type="pres">
      <dgm:prSet presAssocID="{ADE4E262-EB9E-448C-8B46-6B6521E6B92F}" presName="rect2" presStyleLbl="fgImgPlace1" presStyleIdx="8" presStyleCnt="10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79B97D2-0F97-437F-8686-ABD1B910F38F}" type="pres">
      <dgm:prSet presAssocID="{DC8C0C9F-FA74-4A97-BA58-15F42B37D9FB}" presName="sibTrans" presStyleCnt="0"/>
      <dgm:spPr/>
    </dgm:pt>
    <dgm:pt modelId="{0216C3D0-FCC6-4B0C-AA10-7E78E85A1DE2}" type="pres">
      <dgm:prSet presAssocID="{66800CA2-1263-488B-9901-BF5AA9A26379}" presName="composite" presStyleCnt="0"/>
      <dgm:spPr/>
    </dgm:pt>
    <dgm:pt modelId="{22C56DC3-2158-416C-A2CA-0A41276F6E72}" type="pres">
      <dgm:prSet presAssocID="{66800CA2-1263-488B-9901-BF5AA9A26379}" presName="rect1" presStyleLbl="trAlignAcc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F0339-AF8A-4C55-81EF-EEBFD25A8379}" type="pres">
      <dgm:prSet presAssocID="{66800CA2-1263-488B-9901-BF5AA9A26379}" presName="rect2" presStyleLbl="fgImgPlace1" presStyleIdx="9" presStyleCnt="10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16234AC8-0F5C-41E8-9F9B-0BAC2F3CF868}" type="presOf" srcId="{AE2357B3-F8D1-4E13-B807-E393E9FC5539}" destId="{DC5DD086-89E5-4CD9-B1D2-0E7FF2C522A2}" srcOrd="0" destOrd="0" presId="urn:microsoft.com/office/officeart/2008/layout/PictureStrips"/>
    <dgm:cxn modelId="{BD6C9166-C0F8-48E3-909A-208C638C855A}" type="presOf" srcId="{53250AAA-89D6-4377-B3C0-0E5BF972A3C0}" destId="{411BB13E-A3FD-42F9-8D3A-DD2DDC4A3516}" srcOrd="0" destOrd="0" presId="urn:microsoft.com/office/officeart/2008/layout/PictureStrips"/>
    <dgm:cxn modelId="{7B7E50D4-65C6-4E3C-995E-1A1ABF6FDBCF}" srcId="{D1B0C0D0-7AB7-487B-ADF8-3BB3DD4E9EE7}" destId="{81FDCA61-7A32-4339-89E8-DD3704FB86F4}" srcOrd="3" destOrd="0" parTransId="{4F5E6841-070D-4563-B23E-8C64EC2E827B}" sibTransId="{4922DE05-E610-4796-BFBC-E068300788D1}"/>
    <dgm:cxn modelId="{C4084BF0-F635-4676-89A9-D65F024FF168}" srcId="{D1B0C0D0-7AB7-487B-ADF8-3BB3DD4E9EE7}" destId="{AE2357B3-F8D1-4E13-B807-E393E9FC5539}" srcOrd="2" destOrd="0" parTransId="{DF983F23-5BAE-428F-AFD9-BF0943C63ACC}" sibTransId="{486EB6E6-F0BE-4E7B-A3F0-7DC5C5021754}"/>
    <dgm:cxn modelId="{47D54B84-8193-4E74-8FD0-597355972F87}" type="presOf" srcId="{ADE4E262-EB9E-448C-8B46-6B6521E6B92F}" destId="{E0757731-3698-433B-8E7C-2EB749869931}" srcOrd="0" destOrd="0" presId="urn:microsoft.com/office/officeart/2008/layout/PictureStrips"/>
    <dgm:cxn modelId="{3AA5B55E-BAFF-4E59-844F-0B3A890F9AB2}" srcId="{D1B0C0D0-7AB7-487B-ADF8-3BB3DD4E9EE7}" destId="{53250AAA-89D6-4377-B3C0-0E5BF972A3C0}" srcOrd="7" destOrd="0" parTransId="{470AA8AF-6A66-4DE7-8F3A-D2B315A90BE8}" sibTransId="{4828047A-C139-4049-9231-4057A0E3B9D2}"/>
    <dgm:cxn modelId="{BFC2BA69-E3BD-48DB-AAED-73E4EADA13F4}" type="presOf" srcId="{81FDCA61-7A32-4339-89E8-DD3704FB86F4}" destId="{6F6ACCCA-7573-4F27-BB76-D1BFA52EAEE3}" srcOrd="0" destOrd="0" presId="urn:microsoft.com/office/officeart/2008/layout/PictureStrips"/>
    <dgm:cxn modelId="{DB050EC4-F2AC-4ACB-BEFA-69C14AE7D74E}" srcId="{D1B0C0D0-7AB7-487B-ADF8-3BB3DD4E9EE7}" destId="{ADE4E262-EB9E-448C-8B46-6B6521E6B92F}" srcOrd="8" destOrd="0" parTransId="{28664F9A-4277-4158-A312-1D48A34DD546}" sibTransId="{DC8C0C9F-FA74-4A97-BA58-15F42B37D9FB}"/>
    <dgm:cxn modelId="{5C43DA66-E065-4230-AD3B-3E7824124388}" type="presOf" srcId="{D1B0C0D0-7AB7-487B-ADF8-3BB3DD4E9EE7}" destId="{9E029134-162C-442E-A062-F55ADB999C33}" srcOrd="0" destOrd="0" presId="urn:microsoft.com/office/officeart/2008/layout/PictureStrips"/>
    <dgm:cxn modelId="{8CA1F352-FDB0-4F36-BE3A-AFF525E28289}" type="presOf" srcId="{F9B22A10-E2AD-420E-86FD-C6A619FB34C3}" destId="{610D24CD-EC64-4585-8806-7B24163BBCA5}" srcOrd="0" destOrd="0" presId="urn:microsoft.com/office/officeart/2008/layout/PictureStrips"/>
    <dgm:cxn modelId="{5A78E790-5B0A-456A-AEC1-4CFED7930A31}" type="presOf" srcId="{3069D4A7-A9EB-432B-8415-5BE83922B144}" destId="{9C5C0C8B-F255-4694-B3C6-8BE7DBC5F7E5}" srcOrd="0" destOrd="0" presId="urn:microsoft.com/office/officeart/2008/layout/PictureStrips"/>
    <dgm:cxn modelId="{2D283A8C-B4A3-4152-B8A6-4729DCCC852F}" srcId="{D1B0C0D0-7AB7-487B-ADF8-3BB3DD4E9EE7}" destId="{E7919EDD-7680-4985-B198-1CBB0F9E96AC}" srcOrd="0" destOrd="0" parTransId="{2FC221D4-82FE-4089-96B1-E14722E33943}" sibTransId="{C698564A-6110-4602-9450-B172C3825847}"/>
    <dgm:cxn modelId="{F52E67DC-23C4-4525-AAFE-F3400258F7D3}" srcId="{D1B0C0D0-7AB7-487B-ADF8-3BB3DD4E9EE7}" destId="{F9B22A10-E2AD-420E-86FD-C6A619FB34C3}" srcOrd="4" destOrd="0" parTransId="{51614E59-5D94-439C-A07A-61525828432A}" sibTransId="{C995947A-877C-455B-BB65-7FBC6937BA2D}"/>
    <dgm:cxn modelId="{CC959A60-F5E3-4CBA-B49F-D1CC8967392E}" srcId="{D1B0C0D0-7AB7-487B-ADF8-3BB3DD4E9EE7}" destId="{66800CA2-1263-488B-9901-BF5AA9A26379}" srcOrd="9" destOrd="0" parTransId="{FE2E1471-E52D-466A-A76C-4BB5F19A90C2}" sibTransId="{5B01B5E3-2F09-44F6-BDF4-59AE3DD792F4}"/>
    <dgm:cxn modelId="{974AB06C-918D-4341-BF61-575887F65B0B}" type="presOf" srcId="{E7919EDD-7680-4985-B198-1CBB0F9E96AC}" destId="{7A8D609C-F894-4686-8594-F633FD78C201}" srcOrd="0" destOrd="0" presId="urn:microsoft.com/office/officeart/2008/layout/PictureStrips"/>
    <dgm:cxn modelId="{4558A2F7-A2F3-4772-A754-AC657758B79F}" type="presOf" srcId="{66800CA2-1263-488B-9901-BF5AA9A26379}" destId="{22C56DC3-2158-416C-A2CA-0A41276F6E72}" srcOrd="0" destOrd="0" presId="urn:microsoft.com/office/officeart/2008/layout/PictureStrips"/>
    <dgm:cxn modelId="{1310D4E3-793B-4536-BE37-788F54627977}" srcId="{D1B0C0D0-7AB7-487B-ADF8-3BB3DD4E9EE7}" destId="{DE482DF0-5C86-4767-9CE5-54725DF28573}" srcOrd="5" destOrd="0" parTransId="{BF1F2008-AABF-4483-9D7B-58A40034FD6C}" sibTransId="{4D6A567C-A21A-42BF-9F41-7BF71E18F454}"/>
    <dgm:cxn modelId="{62233745-3DC7-4513-AFFE-85579EDF5340}" srcId="{D1B0C0D0-7AB7-487B-ADF8-3BB3DD4E9EE7}" destId="{3069D4A7-A9EB-432B-8415-5BE83922B144}" srcOrd="6" destOrd="0" parTransId="{9A7D73A8-C0A9-4B8A-9838-7588537C14AA}" sibTransId="{DFE1D077-B434-438C-B525-DD545C84AAA3}"/>
    <dgm:cxn modelId="{7CAC9B21-FB4D-48D8-98F0-42F9858920BD}" type="presOf" srcId="{DE482DF0-5C86-4767-9CE5-54725DF28573}" destId="{4F50CB91-2850-4662-936D-F5CF85EB32D2}" srcOrd="0" destOrd="0" presId="urn:microsoft.com/office/officeart/2008/layout/PictureStrips"/>
    <dgm:cxn modelId="{48331867-FF99-498B-92E1-5B05B35773A9}" srcId="{D1B0C0D0-7AB7-487B-ADF8-3BB3DD4E9EE7}" destId="{426C232F-332D-4FF2-A820-7A068898BF0D}" srcOrd="1" destOrd="0" parTransId="{76543072-ED0A-4EFB-9174-9DC2D0CB754B}" sibTransId="{0FF22A80-B924-4C97-9785-6DB4BF018886}"/>
    <dgm:cxn modelId="{5BE69CAD-2DD1-4FEF-AF5B-3D3DCC638C43}" type="presOf" srcId="{426C232F-332D-4FF2-A820-7A068898BF0D}" destId="{A9AE0183-4578-4303-9373-BBB0DAF179FE}" srcOrd="0" destOrd="0" presId="urn:microsoft.com/office/officeart/2008/layout/PictureStrips"/>
    <dgm:cxn modelId="{CCEB5D02-9E72-4526-A29E-11F1072DC303}" type="presParOf" srcId="{9E029134-162C-442E-A062-F55ADB999C33}" destId="{60E777AF-AE30-4678-946F-1FF94928EBDC}" srcOrd="0" destOrd="0" presId="urn:microsoft.com/office/officeart/2008/layout/PictureStrips"/>
    <dgm:cxn modelId="{AB880538-0159-4217-A335-FEDFC442A0C2}" type="presParOf" srcId="{60E777AF-AE30-4678-946F-1FF94928EBDC}" destId="{7A8D609C-F894-4686-8594-F633FD78C201}" srcOrd="0" destOrd="0" presId="urn:microsoft.com/office/officeart/2008/layout/PictureStrips"/>
    <dgm:cxn modelId="{CC9874D6-6A0F-45BC-9F48-1A01138E3E43}" type="presParOf" srcId="{60E777AF-AE30-4678-946F-1FF94928EBDC}" destId="{8B00EC11-24E0-4E0C-8101-DB576F31F9D2}" srcOrd="1" destOrd="0" presId="urn:microsoft.com/office/officeart/2008/layout/PictureStrips"/>
    <dgm:cxn modelId="{86052095-67E2-4A44-8793-80F76D6056F5}" type="presParOf" srcId="{9E029134-162C-442E-A062-F55ADB999C33}" destId="{7105A6FE-D318-4A98-A922-671C581530DC}" srcOrd="1" destOrd="0" presId="urn:microsoft.com/office/officeart/2008/layout/PictureStrips"/>
    <dgm:cxn modelId="{6F945396-8B06-4B24-9731-535B52E57F43}" type="presParOf" srcId="{9E029134-162C-442E-A062-F55ADB999C33}" destId="{85CFEB57-FC52-4321-A97D-3211B5D63D4D}" srcOrd="2" destOrd="0" presId="urn:microsoft.com/office/officeart/2008/layout/PictureStrips"/>
    <dgm:cxn modelId="{22CEB727-F4FC-4556-89FE-EDA878AB6DEE}" type="presParOf" srcId="{85CFEB57-FC52-4321-A97D-3211B5D63D4D}" destId="{A9AE0183-4578-4303-9373-BBB0DAF179FE}" srcOrd="0" destOrd="0" presId="urn:microsoft.com/office/officeart/2008/layout/PictureStrips"/>
    <dgm:cxn modelId="{4AF034A6-F78D-4F9E-9EF6-903CE4BE7095}" type="presParOf" srcId="{85CFEB57-FC52-4321-A97D-3211B5D63D4D}" destId="{17BB8C5E-ACC5-4AEA-AC3B-15C53CC548C0}" srcOrd="1" destOrd="0" presId="urn:microsoft.com/office/officeart/2008/layout/PictureStrips"/>
    <dgm:cxn modelId="{E822C1D3-7E1A-4782-9363-24BFFA5B8B33}" type="presParOf" srcId="{9E029134-162C-442E-A062-F55ADB999C33}" destId="{3DF2FDF0-8F29-4351-969E-A1025413C53F}" srcOrd="3" destOrd="0" presId="urn:microsoft.com/office/officeart/2008/layout/PictureStrips"/>
    <dgm:cxn modelId="{6029AF40-19F7-4846-92E8-48B33CF7A2A0}" type="presParOf" srcId="{9E029134-162C-442E-A062-F55ADB999C33}" destId="{51949F69-36F9-42ED-A197-4A357D3FCC84}" srcOrd="4" destOrd="0" presId="urn:microsoft.com/office/officeart/2008/layout/PictureStrips"/>
    <dgm:cxn modelId="{08382253-4A82-43B9-A5F8-2B7002C5C367}" type="presParOf" srcId="{51949F69-36F9-42ED-A197-4A357D3FCC84}" destId="{DC5DD086-89E5-4CD9-B1D2-0E7FF2C522A2}" srcOrd="0" destOrd="0" presId="urn:microsoft.com/office/officeart/2008/layout/PictureStrips"/>
    <dgm:cxn modelId="{560F399B-92AA-48AD-837F-AD9D475F58D1}" type="presParOf" srcId="{51949F69-36F9-42ED-A197-4A357D3FCC84}" destId="{DEDE190B-7605-44A7-B19B-482157C4ED09}" srcOrd="1" destOrd="0" presId="urn:microsoft.com/office/officeart/2008/layout/PictureStrips"/>
    <dgm:cxn modelId="{5893D721-A61E-4FF4-85F7-6B9176D6D141}" type="presParOf" srcId="{9E029134-162C-442E-A062-F55ADB999C33}" destId="{800A896D-7DD0-4D28-BE08-D3B8F3F2A8C6}" srcOrd="5" destOrd="0" presId="urn:microsoft.com/office/officeart/2008/layout/PictureStrips"/>
    <dgm:cxn modelId="{F499DB1C-5F4C-4280-B3F9-9A366D28A937}" type="presParOf" srcId="{9E029134-162C-442E-A062-F55ADB999C33}" destId="{09DCF082-D387-4036-A517-A57508B9F296}" srcOrd="6" destOrd="0" presId="urn:microsoft.com/office/officeart/2008/layout/PictureStrips"/>
    <dgm:cxn modelId="{C05E1F62-34F5-47D4-AAF0-21FAE0D18C66}" type="presParOf" srcId="{09DCF082-D387-4036-A517-A57508B9F296}" destId="{6F6ACCCA-7573-4F27-BB76-D1BFA52EAEE3}" srcOrd="0" destOrd="0" presId="urn:microsoft.com/office/officeart/2008/layout/PictureStrips"/>
    <dgm:cxn modelId="{811BD2A5-9F3E-4452-B407-AE5C66478D86}" type="presParOf" srcId="{09DCF082-D387-4036-A517-A57508B9F296}" destId="{F94043AE-FBAE-4418-8D10-10B1481C95AF}" srcOrd="1" destOrd="0" presId="urn:microsoft.com/office/officeart/2008/layout/PictureStrips"/>
    <dgm:cxn modelId="{3BF8F95D-1AB7-41C2-A017-1FC92F1D00B6}" type="presParOf" srcId="{9E029134-162C-442E-A062-F55ADB999C33}" destId="{2F838AD4-66C5-4737-8D8D-66F3281C6FE1}" srcOrd="7" destOrd="0" presId="urn:microsoft.com/office/officeart/2008/layout/PictureStrips"/>
    <dgm:cxn modelId="{88C6FA4C-C56B-4C4C-9D31-E280862F4B47}" type="presParOf" srcId="{9E029134-162C-442E-A062-F55ADB999C33}" destId="{0F749A16-F5F6-45E8-9E08-2382EA901724}" srcOrd="8" destOrd="0" presId="urn:microsoft.com/office/officeart/2008/layout/PictureStrips"/>
    <dgm:cxn modelId="{D236ADF2-9787-4379-8157-CCC193476F2B}" type="presParOf" srcId="{0F749A16-F5F6-45E8-9E08-2382EA901724}" destId="{610D24CD-EC64-4585-8806-7B24163BBCA5}" srcOrd="0" destOrd="0" presId="urn:microsoft.com/office/officeart/2008/layout/PictureStrips"/>
    <dgm:cxn modelId="{79DC48C1-BE5A-4DB8-ADFD-904383CCB650}" type="presParOf" srcId="{0F749A16-F5F6-45E8-9E08-2382EA901724}" destId="{1D377189-38FA-44FB-9886-A25D865375A4}" srcOrd="1" destOrd="0" presId="urn:microsoft.com/office/officeart/2008/layout/PictureStrips"/>
    <dgm:cxn modelId="{4B03AF11-6B89-4FD9-8A6C-B670F33C28DE}" type="presParOf" srcId="{9E029134-162C-442E-A062-F55ADB999C33}" destId="{D0690CA7-5AC0-41CF-B946-24781BCFD1A5}" srcOrd="9" destOrd="0" presId="urn:microsoft.com/office/officeart/2008/layout/PictureStrips"/>
    <dgm:cxn modelId="{2C259790-423C-4B25-9066-8E33C8138643}" type="presParOf" srcId="{9E029134-162C-442E-A062-F55ADB999C33}" destId="{B7B3EDE5-7630-4030-822E-F5E4C9706E85}" srcOrd="10" destOrd="0" presId="urn:microsoft.com/office/officeart/2008/layout/PictureStrips"/>
    <dgm:cxn modelId="{1612FE0A-BA49-4339-AF36-7EE20991A516}" type="presParOf" srcId="{B7B3EDE5-7630-4030-822E-F5E4C9706E85}" destId="{4F50CB91-2850-4662-936D-F5CF85EB32D2}" srcOrd="0" destOrd="0" presId="urn:microsoft.com/office/officeart/2008/layout/PictureStrips"/>
    <dgm:cxn modelId="{169470EE-6667-4219-8B15-4092D2EE6B21}" type="presParOf" srcId="{B7B3EDE5-7630-4030-822E-F5E4C9706E85}" destId="{82E38FB2-A96C-4D7A-A866-6D7BE57189A0}" srcOrd="1" destOrd="0" presId="urn:microsoft.com/office/officeart/2008/layout/PictureStrips"/>
    <dgm:cxn modelId="{19506AC8-2F5B-4A6E-AD9A-72992EF5D593}" type="presParOf" srcId="{9E029134-162C-442E-A062-F55ADB999C33}" destId="{FFADA039-4E63-4656-B69A-9CDE6DF7D22E}" srcOrd="11" destOrd="0" presId="urn:microsoft.com/office/officeart/2008/layout/PictureStrips"/>
    <dgm:cxn modelId="{D5BAF272-B88D-45E1-B1E5-518831EC0E38}" type="presParOf" srcId="{9E029134-162C-442E-A062-F55ADB999C33}" destId="{617E62FE-8B7F-4345-A007-B8285279A613}" srcOrd="12" destOrd="0" presId="urn:microsoft.com/office/officeart/2008/layout/PictureStrips"/>
    <dgm:cxn modelId="{CFFB8F05-7F5A-44BC-BC3B-7024AEB17973}" type="presParOf" srcId="{617E62FE-8B7F-4345-A007-B8285279A613}" destId="{9C5C0C8B-F255-4694-B3C6-8BE7DBC5F7E5}" srcOrd="0" destOrd="0" presId="urn:microsoft.com/office/officeart/2008/layout/PictureStrips"/>
    <dgm:cxn modelId="{7DA701ED-F1EE-4EF0-A28A-01554335D304}" type="presParOf" srcId="{617E62FE-8B7F-4345-A007-B8285279A613}" destId="{A9E14B50-194E-4A93-B9D9-20BB56D81973}" srcOrd="1" destOrd="0" presId="urn:microsoft.com/office/officeart/2008/layout/PictureStrips"/>
    <dgm:cxn modelId="{B2A417EA-732F-4273-B65F-C7FD36AC2A04}" type="presParOf" srcId="{9E029134-162C-442E-A062-F55ADB999C33}" destId="{CC5C64CB-AB52-41A1-B231-D8699C0C625F}" srcOrd="13" destOrd="0" presId="urn:microsoft.com/office/officeart/2008/layout/PictureStrips"/>
    <dgm:cxn modelId="{1EA04452-58FA-4B4E-A567-B83D458F5C65}" type="presParOf" srcId="{9E029134-162C-442E-A062-F55ADB999C33}" destId="{F8E94CFA-B945-48E5-BE10-370DD69F16A4}" srcOrd="14" destOrd="0" presId="urn:microsoft.com/office/officeart/2008/layout/PictureStrips"/>
    <dgm:cxn modelId="{CBEFB13C-A6F8-41CF-B562-685FED8E9EFE}" type="presParOf" srcId="{F8E94CFA-B945-48E5-BE10-370DD69F16A4}" destId="{411BB13E-A3FD-42F9-8D3A-DD2DDC4A3516}" srcOrd="0" destOrd="0" presId="urn:microsoft.com/office/officeart/2008/layout/PictureStrips"/>
    <dgm:cxn modelId="{932A05A2-1CC9-47A5-9F3C-8234FF572593}" type="presParOf" srcId="{F8E94CFA-B945-48E5-BE10-370DD69F16A4}" destId="{70C2EA1E-D7DB-4E74-806D-4590DBE781A3}" srcOrd="1" destOrd="0" presId="urn:microsoft.com/office/officeart/2008/layout/PictureStrips"/>
    <dgm:cxn modelId="{A3218C71-A582-4D38-8863-65F67458E6C3}" type="presParOf" srcId="{9E029134-162C-442E-A062-F55ADB999C33}" destId="{B6819F3B-727A-4EDF-BC16-FDFFBB563868}" srcOrd="15" destOrd="0" presId="urn:microsoft.com/office/officeart/2008/layout/PictureStrips"/>
    <dgm:cxn modelId="{0ADA43C4-0BAE-4698-B47B-DBB2B475789B}" type="presParOf" srcId="{9E029134-162C-442E-A062-F55ADB999C33}" destId="{BB272E9F-26C5-4655-93E5-F3616BF119CC}" srcOrd="16" destOrd="0" presId="urn:microsoft.com/office/officeart/2008/layout/PictureStrips"/>
    <dgm:cxn modelId="{4D071BC1-AB5B-4AC4-BD89-6891643919D2}" type="presParOf" srcId="{BB272E9F-26C5-4655-93E5-F3616BF119CC}" destId="{E0757731-3698-433B-8E7C-2EB749869931}" srcOrd="0" destOrd="0" presId="urn:microsoft.com/office/officeart/2008/layout/PictureStrips"/>
    <dgm:cxn modelId="{9E3E098F-653C-4A5B-AF5D-94EB5406A636}" type="presParOf" srcId="{BB272E9F-26C5-4655-93E5-F3616BF119CC}" destId="{139FD9EA-3509-4D4C-98D4-BC741BA871D8}" srcOrd="1" destOrd="0" presId="urn:microsoft.com/office/officeart/2008/layout/PictureStrips"/>
    <dgm:cxn modelId="{20EEC2D0-C3AD-4733-88B1-5FBF332CBBD9}" type="presParOf" srcId="{9E029134-162C-442E-A062-F55ADB999C33}" destId="{979B97D2-0F97-437F-8686-ABD1B910F38F}" srcOrd="17" destOrd="0" presId="urn:microsoft.com/office/officeart/2008/layout/PictureStrips"/>
    <dgm:cxn modelId="{EFFDE126-60FB-472E-8E05-DD833BAE2525}" type="presParOf" srcId="{9E029134-162C-442E-A062-F55ADB999C33}" destId="{0216C3D0-FCC6-4B0C-AA10-7E78E85A1DE2}" srcOrd="18" destOrd="0" presId="urn:microsoft.com/office/officeart/2008/layout/PictureStrips"/>
    <dgm:cxn modelId="{5D098CBA-8E00-48A6-A46E-FE389DC07A63}" type="presParOf" srcId="{0216C3D0-FCC6-4B0C-AA10-7E78E85A1DE2}" destId="{22C56DC3-2158-416C-A2CA-0A41276F6E72}" srcOrd="0" destOrd="0" presId="urn:microsoft.com/office/officeart/2008/layout/PictureStrips"/>
    <dgm:cxn modelId="{72245EF5-6653-4467-9239-2B2594B67612}" type="presParOf" srcId="{0216C3D0-FCC6-4B0C-AA10-7E78E85A1DE2}" destId="{763F0339-AF8A-4C55-81EF-EEBFD25A837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D609C-F894-4686-8594-F633FD78C201}">
      <dsp:nvSpPr>
        <dsp:cNvPr id="0" name=""/>
        <dsp:cNvSpPr/>
      </dsp:nvSpPr>
      <dsp:spPr>
        <a:xfrm>
          <a:off x="109966" y="606788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Coördinatie van elektronische deelprocessen</a:t>
          </a:r>
          <a:endParaRPr lang="nl-BE" sz="1500" kern="1200"/>
        </a:p>
      </dsp:txBody>
      <dsp:txXfrm>
        <a:off x="109966" y="606788"/>
        <a:ext cx="2530602" cy="790813"/>
      </dsp:txXfrm>
    </dsp:sp>
    <dsp:sp modelId="{8B00EC11-24E0-4E0C-8101-DB576F31F9D2}">
      <dsp:nvSpPr>
        <dsp:cNvPr id="0" name=""/>
        <dsp:cNvSpPr/>
      </dsp:nvSpPr>
      <dsp:spPr>
        <a:xfrm>
          <a:off x="4524" y="492560"/>
          <a:ext cx="553569" cy="83035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E0183-4578-4303-9373-BBB0DAF179FE}">
      <dsp:nvSpPr>
        <dsp:cNvPr id="0" name=""/>
        <dsp:cNvSpPr/>
      </dsp:nvSpPr>
      <dsp:spPr>
        <a:xfrm>
          <a:off x="2902219" y="606788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Portaal </a:t>
          </a:r>
          <a:endParaRPr lang="nl-BE" sz="1500" kern="1200"/>
        </a:p>
      </dsp:txBody>
      <dsp:txXfrm>
        <a:off x="2902219" y="606788"/>
        <a:ext cx="2530602" cy="790813"/>
      </dsp:txXfrm>
    </dsp:sp>
    <dsp:sp modelId="{17BB8C5E-ACC5-4AEA-AC3B-15C53CC548C0}">
      <dsp:nvSpPr>
        <dsp:cNvPr id="0" name=""/>
        <dsp:cNvSpPr/>
      </dsp:nvSpPr>
      <dsp:spPr>
        <a:xfrm>
          <a:off x="2796778" y="492560"/>
          <a:ext cx="553569" cy="83035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DD086-89E5-4CD9-B1D2-0E7FF2C522A2}">
      <dsp:nvSpPr>
        <dsp:cNvPr id="0" name=""/>
        <dsp:cNvSpPr/>
      </dsp:nvSpPr>
      <dsp:spPr>
        <a:xfrm>
          <a:off x="5694473" y="606788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Geïntegreerd gebruikers- en toegangsbeheer</a:t>
          </a:r>
          <a:endParaRPr lang="nl-BE" sz="1500" kern="1200"/>
        </a:p>
      </dsp:txBody>
      <dsp:txXfrm>
        <a:off x="5694473" y="606788"/>
        <a:ext cx="2530602" cy="790813"/>
      </dsp:txXfrm>
    </dsp:sp>
    <dsp:sp modelId="{DEDE190B-7605-44A7-B19B-482157C4ED09}">
      <dsp:nvSpPr>
        <dsp:cNvPr id="0" name=""/>
        <dsp:cNvSpPr/>
      </dsp:nvSpPr>
      <dsp:spPr>
        <a:xfrm>
          <a:off x="5589031" y="492560"/>
          <a:ext cx="553569" cy="83035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ACCCA-7573-4F27-BB76-D1BFA52EAEE3}">
      <dsp:nvSpPr>
        <dsp:cNvPr id="0" name=""/>
        <dsp:cNvSpPr/>
      </dsp:nvSpPr>
      <dsp:spPr>
        <a:xfrm>
          <a:off x="109966" y="1602334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Beheer van loggings</a:t>
          </a:r>
          <a:endParaRPr lang="nl-BE" sz="1500" kern="1200"/>
        </a:p>
      </dsp:txBody>
      <dsp:txXfrm>
        <a:off x="109966" y="1602334"/>
        <a:ext cx="2530602" cy="790813"/>
      </dsp:txXfrm>
    </dsp:sp>
    <dsp:sp modelId="{F94043AE-FBAE-4418-8D10-10B1481C95AF}">
      <dsp:nvSpPr>
        <dsp:cNvPr id="0" name=""/>
        <dsp:cNvSpPr/>
      </dsp:nvSpPr>
      <dsp:spPr>
        <a:xfrm>
          <a:off x="4524" y="1488106"/>
          <a:ext cx="553569" cy="830353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D24CD-EC64-4585-8806-7B24163BBCA5}">
      <dsp:nvSpPr>
        <dsp:cNvPr id="0" name=""/>
        <dsp:cNvSpPr/>
      </dsp:nvSpPr>
      <dsp:spPr>
        <a:xfrm>
          <a:off x="2902219" y="1602334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Systeem voor end-to-end vercijfering</a:t>
          </a:r>
          <a:endParaRPr lang="nl-BE" sz="1500" kern="1200"/>
        </a:p>
      </dsp:txBody>
      <dsp:txXfrm>
        <a:off x="2902219" y="1602334"/>
        <a:ext cx="2530602" cy="790813"/>
      </dsp:txXfrm>
    </dsp:sp>
    <dsp:sp modelId="{1D377189-38FA-44FB-9886-A25D865375A4}">
      <dsp:nvSpPr>
        <dsp:cNvPr id="0" name=""/>
        <dsp:cNvSpPr/>
      </dsp:nvSpPr>
      <dsp:spPr>
        <a:xfrm>
          <a:off x="2796778" y="1488106"/>
          <a:ext cx="553569" cy="830353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0CB91-2850-4662-936D-F5CF85EB32D2}">
      <dsp:nvSpPr>
        <dsp:cNvPr id="0" name=""/>
        <dsp:cNvSpPr/>
      </dsp:nvSpPr>
      <dsp:spPr>
        <a:xfrm>
          <a:off x="5694473" y="1602334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eHealthBox</a:t>
          </a:r>
          <a:endParaRPr lang="nl-BE" sz="1500" kern="1200" dirty="0"/>
        </a:p>
      </dsp:txBody>
      <dsp:txXfrm>
        <a:off x="5694473" y="1602334"/>
        <a:ext cx="2530602" cy="790813"/>
      </dsp:txXfrm>
    </dsp:sp>
    <dsp:sp modelId="{82E38FB2-A96C-4D7A-A866-6D7BE57189A0}">
      <dsp:nvSpPr>
        <dsp:cNvPr id="0" name=""/>
        <dsp:cNvSpPr/>
      </dsp:nvSpPr>
      <dsp:spPr>
        <a:xfrm>
          <a:off x="5589031" y="1488106"/>
          <a:ext cx="553569" cy="830353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C0C8B-F255-4694-B3C6-8BE7DBC5F7E5}">
      <dsp:nvSpPr>
        <dsp:cNvPr id="0" name=""/>
        <dsp:cNvSpPr/>
      </dsp:nvSpPr>
      <dsp:spPr>
        <a:xfrm>
          <a:off x="109966" y="2597880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Timestamping</a:t>
          </a:r>
          <a:endParaRPr lang="nl-BE" sz="1500" kern="1200"/>
        </a:p>
      </dsp:txBody>
      <dsp:txXfrm>
        <a:off x="109966" y="2597880"/>
        <a:ext cx="2530602" cy="790813"/>
      </dsp:txXfrm>
    </dsp:sp>
    <dsp:sp modelId="{A9E14B50-194E-4A93-B9D9-20BB56D81973}">
      <dsp:nvSpPr>
        <dsp:cNvPr id="0" name=""/>
        <dsp:cNvSpPr/>
      </dsp:nvSpPr>
      <dsp:spPr>
        <a:xfrm>
          <a:off x="4524" y="2483652"/>
          <a:ext cx="553569" cy="830353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1BB13E-A3FD-42F9-8D3A-DD2DDC4A3516}">
      <dsp:nvSpPr>
        <dsp:cNvPr id="0" name=""/>
        <dsp:cNvSpPr/>
      </dsp:nvSpPr>
      <dsp:spPr>
        <a:xfrm>
          <a:off x="2902219" y="2597880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Codering en anonimisering</a:t>
          </a:r>
          <a:endParaRPr lang="nl-BE" sz="1500" kern="1200"/>
        </a:p>
      </dsp:txBody>
      <dsp:txXfrm>
        <a:off x="2902219" y="2597880"/>
        <a:ext cx="2530602" cy="790813"/>
      </dsp:txXfrm>
    </dsp:sp>
    <dsp:sp modelId="{70C2EA1E-D7DB-4E74-806D-4590DBE781A3}">
      <dsp:nvSpPr>
        <dsp:cNvPr id="0" name=""/>
        <dsp:cNvSpPr/>
      </dsp:nvSpPr>
      <dsp:spPr>
        <a:xfrm>
          <a:off x="2796778" y="2483652"/>
          <a:ext cx="553569" cy="830353"/>
        </a:xfrm>
        <a:prstGeom prst="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57731-3698-433B-8E7C-2EB749869931}">
      <dsp:nvSpPr>
        <dsp:cNvPr id="0" name=""/>
        <dsp:cNvSpPr/>
      </dsp:nvSpPr>
      <dsp:spPr>
        <a:xfrm>
          <a:off x="5694473" y="2597880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Raadpleging van het Rijksregister en van de KSZ-registers</a:t>
          </a:r>
          <a:endParaRPr lang="nl-BE" sz="1500" kern="1200"/>
        </a:p>
      </dsp:txBody>
      <dsp:txXfrm>
        <a:off x="5694473" y="2597880"/>
        <a:ext cx="2530602" cy="790813"/>
      </dsp:txXfrm>
    </dsp:sp>
    <dsp:sp modelId="{139FD9EA-3509-4D4C-98D4-BC741BA871D8}">
      <dsp:nvSpPr>
        <dsp:cNvPr id="0" name=""/>
        <dsp:cNvSpPr/>
      </dsp:nvSpPr>
      <dsp:spPr>
        <a:xfrm>
          <a:off x="5589031" y="2483652"/>
          <a:ext cx="553569" cy="830353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56DC3-2158-416C-A2CA-0A41276F6E72}">
      <dsp:nvSpPr>
        <dsp:cNvPr id="0" name=""/>
        <dsp:cNvSpPr/>
      </dsp:nvSpPr>
      <dsp:spPr>
        <a:xfrm>
          <a:off x="2902219" y="3593426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Verwijzingsrepertorium (metahub)</a:t>
          </a:r>
          <a:endParaRPr lang="nl-BE" sz="1500" kern="1200"/>
        </a:p>
      </dsp:txBody>
      <dsp:txXfrm>
        <a:off x="2902219" y="3593426"/>
        <a:ext cx="2530602" cy="790813"/>
      </dsp:txXfrm>
    </dsp:sp>
    <dsp:sp modelId="{763F0339-AF8A-4C55-81EF-EEBFD25A8379}">
      <dsp:nvSpPr>
        <dsp:cNvPr id="0" name=""/>
        <dsp:cNvSpPr/>
      </dsp:nvSpPr>
      <dsp:spPr>
        <a:xfrm>
          <a:off x="2796778" y="3479197"/>
          <a:ext cx="553569" cy="830353"/>
        </a:xfrm>
        <a:prstGeom prst="rect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F5C68-4914-431B-AEBE-E42DC3FAF1DF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3FB86-E987-4371-BB1B-38A8EBA74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76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5BF793E-1753-4E18-9226-A1F1EF1E8A75}" type="datetimeFigureOut">
              <a:rPr lang="en-US"/>
              <a:pPr>
                <a:defRPr/>
              </a:pPr>
              <a:t>5/30/2015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6625" y="739775"/>
            <a:ext cx="4926013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D164FA4-D929-4BC1-AA33-170443418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85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56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5127" indent="-286834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7335" indent="-229147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7230" indent="-230749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65523" indent="-229147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27021" indent="-2291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88518" indent="-2291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0016" indent="-2291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1514" indent="-2291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A50BE82-54F3-48DA-A21C-1770B0A4D2F0}" type="slidenum">
              <a:rPr lang="nl-NL" altLang="en-US" sz="1200"/>
              <a:pPr/>
              <a:t>23</a:t>
            </a:fld>
            <a:endParaRPr lang="nl-NL" altLang="en-US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16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16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VRF = Virtual Routing &amp; Forwarding  (</a:t>
            </a:r>
            <a:r>
              <a:rPr lang="en-US" dirty="0" err="1" smtClean="0"/>
              <a:t>geisoleerde</a:t>
            </a:r>
            <a:r>
              <a:rPr lang="en-US" dirty="0" smtClean="0"/>
              <a:t> </a:t>
            </a:r>
            <a:r>
              <a:rPr lang="en-US" dirty="0" err="1" smtClean="0"/>
              <a:t>netwerken</a:t>
            </a:r>
            <a:r>
              <a:rPr lang="en-US" dirty="0" smtClean="0"/>
              <a:t>); SDI</a:t>
            </a:r>
            <a:r>
              <a:rPr lang="en-US" baseline="0" dirty="0" smtClean="0"/>
              <a:t> = </a:t>
            </a:r>
            <a:r>
              <a:rPr lang="en-US" dirty="0" smtClean="0"/>
              <a:t>Software Defined Infrastructure; SDS = Software Defined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93B8B-302B-453F-9C4A-48626829676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69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b="1" dirty="0" smtClean="0"/>
              <a:t>Basisdienst</a:t>
            </a:r>
          </a:p>
          <a:p>
            <a:pPr lvl="1"/>
            <a:r>
              <a:rPr lang="nl-BE" dirty="0" smtClean="0"/>
              <a:t>een dienst ontwikkeld en ter beschikking gesteld door het </a:t>
            </a:r>
            <a:r>
              <a:rPr lang="nl-BE" dirty="0" err="1" smtClean="0">
                <a:solidFill>
                  <a:srgbClr val="3E6E5A"/>
                </a:solidFill>
              </a:rPr>
              <a:t>eHealth</a:t>
            </a:r>
            <a:r>
              <a:rPr lang="nl-BE" dirty="0" smtClean="0"/>
              <a:t>-platform, die door de aanbieder van een dienst met toegevoegde waarde kan worden gebruikt bij het ontwikkelen en aanbieden van een dienst met toegevoegde waarde</a:t>
            </a:r>
          </a:p>
          <a:p>
            <a:pPr marL="0" indent="0">
              <a:buNone/>
            </a:pPr>
            <a:r>
              <a:rPr lang="nl-BE" b="1" dirty="0" smtClean="0"/>
              <a:t>Dienst met toegevoegde waarde (DTW)</a:t>
            </a:r>
          </a:p>
          <a:p>
            <a:pPr lvl="1"/>
            <a:r>
              <a:rPr lang="nl-BE" dirty="0" smtClean="0"/>
              <a:t>een dienst die ter beschikking wordt gesteld van de actoren in de zorg (patiënten, zorgverleners, zorginstellingen, ziekenfondsen, …)</a:t>
            </a:r>
          </a:p>
          <a:p>
            <a:pPr lvl="1"/>
            <a:r>
              <a:rPr lang="nl-BE" dirty="0" smtClean="0"/>
              <a:t>de instantie die instaat voor de ontwikkeling en de </a:t>
            </a:r>
            <a:r>
              <a:rPr lang="nl-BE" dirty="0" err="1" smtClean="0"/>
              <a:t>terbeschik-kingstelling</a:t>
            </a:r>
            <a:r>
              <a:rPr lang="nl-BE" dirty="0" smtClean="0"/>
              <a:t> van een dienst met toegevoegde waarde kan hiertoe gebruik maken van de basisdiensten aangeboden door het </a:t>
            </a:r>
            <a:r>
              <a:rPr lang="nl-BE" dirty="0" err="1" smtClean="0">
                <a:solidFill>
                  <a:srgbClr val="3E6E5A"/>
                </a:solidFill>
              </a:rPr>
              <a:t>eHealth</a:t>
            </a:r>
            <a:r>
              <a:rPr lang="nl-BE" dirty="0" smtClean="0"/>
              <a:t>-platform</a:t>
            </a:r>
          </a:p>
          <a:p>
            <a:pPr marL="0" indent="0">
              <a:buNone/>
            </a:pPr>
            <a:r>
              <a:rPr lang="nl-BE" b="1" dirty="0" smtClean="0"/>
              <a:t>Gevalideerde authentieke bron (GAB)</a:t>
            </a:r>
          </a:p>
          <a:p>
            <a:pPr lvl="1"/>
            <a:r>
              <a:rPr lang="nl-BE" dirty="0" smtClean="0"/>
              <a:t>een gegevensbank met betrouwbare informatie</a:t>
            </a:r>
          </a:p>
          <a:p>
            <a:pPr lvl="1"/>
            <a:r>
              <a:rPr lang="nl-BE" dirty="0" smtClean="0"/>
              <a:t>de beheerder van de gegevensbank is verantwoordelijk voor de beschikbaarheid en de (organisatie van de) kwaliteit van de ter beschikking gestelde informatie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69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007225" y="5732463"/>
            <a:ext cx="2133600" cy="293687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48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2578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93112" y="6476776"/>
            <a:ext cx="750888" cy="2606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71B662-E07F-4B45-AF7C-5436FF003EC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11" y="67842"/>
            <a:ext cx="565716" cy="56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7409" y="12184"/>
            <a:ext cx="550746" cy="55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" y="6529719"/>
            <a:ext cx="9810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29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28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B65875-776A-41D9-9966-017BA1FD4EBD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43900" y="6489700"/>
            <a:ext cx="750888" cy="365125"/>
          </a:xfrm>
          <a:prstGeom prst="rect">
            <a:avLst/>
          </a:prstGeom>
        </p:spPr>
        <p:txBody>
          <a:bodyPr/>
          <a:lstStyle/>
          <a:p>
            <a:fld id="{D9A25E61-774C-4DA4-A539-84180FDE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31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6" r:id="rId3"/>
    <p:sldLayoutId id="214748382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65223" y="2157976"/>
            <a:ext cx="8090431" cy="1470025"/>
          </a:xfrm>
        </p:spPr>
        <p:txBody>
          <a:bodyPr/>
          <a:lstStyle/>
          <a:p>
            <a:pPr algn="ctr"/>
            <a:r>
              <a:rPr lang="fr-BE" sz="4800" dirty="0" err="1" smtClean="0"/>
              <a:t>Geen</a:t>
            </a:r>
            <a:r>
              <a:rPr lang="fr-BE" sz="4800" dirty="0" smtClean="0"/>
              <a:t> </a:t>
            </a:r>
            <a:r>
              <a:rPr lang="fr-BE" sz="4800" dirty="0" err="1" smtClean="0"/>
              <a:t>muren</a:t>
            </a:r>
            <a:r>
              <a:rPr lang="fr-BE" sz="4800" dirty="0" smtClean="0"/>
              <a:t>, </a:t>
            </a:r>
            <a:r>
              <a:rPr lang="fr-BE" sz="4800" dirty="0" err="1" smtClean="0"/>
              <a:t>samen</a:t>
            </a:r>
            <a:r>
              <a:rPr lang="fr-BE" sz="4800" dirty="0" smtClean="0"/>
              <a:t> </a:t>
            </a:r>
            <a:r>
              <a:rPr lang="fr-BE" sz="4800" dirty="0" err="1" smtClean="0"/>
              <a:t>besturen</a:t>
            </a:r>
            <a:r>
              <a:rPr lang="fr-BE" sz="4800" dirty="0" smtClean="0"/>
              <a:t>:</a:t>
            </a:r>
            <a:br>
              <a:rPr lang="fr-BE" sz="4800" dirty="0" smtClean="0"/>
            </a:br>
            <a:r>
              <a:rPr lang="fr-BE" sz="4800" dirty="0" err="1" smtClean="0"/>
              <a:t>geïntegreerde</a:t>
            </a:r>
            <a:r>
              <a:rPr lang="fr-BE" sz="4800" dirty="0" smtClean="0"/>
              <a:t> </a:t>
            </a:r>
            <a:r>
              <a:rPr lang="fr-BE" sz="4800" dirty="0" err="1" smtClean="0"/>
              <a:t>dienstverlening</a:t>
            </a:r>
            <a:r>
              <a:rPr lang="fr-BE" sz="4800" dirty="0" smtClean="0"/>
              <a:t> </a:t>
            </a:r>
            <a:r>
              <a:rPr lang="fr-BE" sz="4800" dirty="0" err="1" smtClean="0"/>
              <a:t>aan</a:t>
            </a:r>
            <a:r>
              <a:rPr lang="fr-BE" sz="4800" dirty="0" smtClean="0"/>
              <a:t> burgers en </a:t>
            </a:r>
            <a:r>
              <a:rPr lang="fr-BE" sz="4800" dirty="0" err="1" smtClean="0"/>
              <a:t>ondernemingen</a:t>
            </a:r>
            <a:endParaRPr lang="en-GB" sz="4800" dirty="0"/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5262656" y="3547514"/>
            <a:ext cx="3887788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nl-BE" sz="1600" dirty="0">
              <a:solidFill>
                <a:srgbClr val="0D0D0D"/>
              </a:solidFill>
            </a:endParaRPr>
          </a:p>
          <a:p>
            <a:endParaRPr lang="nl-BE" sz="1600" dirty="0">
              <a:solidFill>
                <a:srgbClr val="0D0D0D"/>
              </a:solidFill>
            </a:endParaRPr>
          </a:p>
          <a:p>
            <a:endParaRPr lang="nl-BE" sz="1600" dirty="0">
              <a:solidFill>
                <a:srgbClr val="0D0D0D"/>
              </a:solidFill>
            </a:endParaRPr>
          </a:p>
          <a:p>
            <a:endParaRPr lang="nl-BE" sz="1600" dirty="0">
              <a:solidFill>
                <a:srgbClr val="0D0D0D"/>
              </a:solidFill>
            </a:endParaRPr>
          </a:p>
          <a:p>
            <a:r>
              <a:rPr lang="nl-BE" sz="1600" dirty="0" smtClean="0"/>
              <a:t>frank.robben@mail.fgov.be </a:t>
            </a:r>
            <a:endParaRPr lang="nl-BE" sz="1600" dirty="0"/>
          </a:p>
          <a:p>
            <a:endParaRPr lang="nl-BE" sz="1600" dirty="0" smtClean="0">
              <a:sym typeface="Arial" pitchFamily="34" charset="0"/>
            </a:endParaRPr>
          </a:p>
          <a:p>
            <a:r>
              <a:rPr lang="nl-BE" sz="1600" dirty="0" smtClean="0">
                <a:sym typeface="Arial" pitchFamily="34" charset="0"/>
              </a:rPr>
              <a:t>@FrRobben</a:t>
            </a:r>
            <a:endParaRPr lang="nl-BE" sz="1600" dirty="0">
              <a:sym typeface="Arial" pitchFamily="34" charset="0"/>
            </a:endParaRPr>
          </a:p>
          <a:p>
            <a:r>
              <a:rPr lang="nl-BE" sz="1600" dirty="0" smtClean="0">
                <a:sym typeface="Arial" pitchFamily="34" charset="0"/>
              </a:rPr>
              <a:t>http</a:t>
            </a:r>
            <a:r>
              <a:rPr lang="nl-BE" sz="1600" dirty="0">
                <a:sym typeface="Arial" pitchFamily="34" charset="0"/>
              </a:rPr>
              <a:t>://www.ksz.fgov.be</a:t>
            </a:r>
          </a:p>
          <a:p>
            <a:r>
              <a:rPr lang="nl-BE" sz="1600" dirty="0" smtClean="0">
                <a:sym typeface="Arial" pitchFamily="34" charset="0"/>
              </a:rPr>
              <a:t>https</a:t>
            </a:r>
            <a:r>
              <a:rPr lang="nl-BE" sz="1600" dirty="0">
                <a:sym typeface="Arial" pitchFamily="34" charset="0"/>
              </a:rPr>
              <a:t>://www.ehealth.fgov.be</a:t>
            </a:r>
          </a:p>
          <a:p>
            <a:r>
              <a:rPr lang="nl-BE" sz="1600" dirty="0" smtClean="0">
                <a:sym typeface="Arial" pitchFamily="34" charset="0"/>
              </a:rPr>
              <a:t>http://www.smals.be</a:t>
            </a:r>
          </a:p>
          <a:p>
            <a:r>
              <a:rPr lang="nl-BE" sz="1600" dirty="0" smtClean="0">
                <a:sym typeface="Arial" pitchFamily="34" charset="0"/>
              </a:rPr>
              <a:t>http</a:t>
            </a:r>
            <a:r>
              <a:rPr lang="nl-BE" sz="1600" dirty="0">
                <a:sym typeface="Arial" pitchFamily="34" charset="0"/>
              </a:rPr>
              <a:t>://www.frankrobben.be</a:t>
            </a:r>
            <a:endParaRPr lang="nl-BE" sz="1600" dirty="0"/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4881656" y="4499656"/>
            <a:ext cx="397733" cy="912879"/>
            <a:chOff x="4406900" y="3629091"/>
            <a:chExt cx="397733" cy="913287"/>
          </a:xfrm>
        </p:grpSpPr>
        <p:pic>
          <p:nvPicPr>
            <p:cNvPr id="7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4667" y="42012"/>
            <a:ext cx="623128" cy="62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8" y="43561"/>
            <a:ext cx="1346199" cy="53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7" y="6451600"/>
            <a:ext cx="983192" cy="28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72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KSF: basisprincipes informatiebeheer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Modellering </a:t>
            </a:r>
            <a:r>
              <a:rPr lang="nl-BE" dirty="0"/>
              <a:t>van de </a:t>
            </a:r>
            <a:r>
              <a:rPr lang="nl-BE" dirty="0" smtClean="0"/>
              <a:t>informatie</a:t>
            </a:r>
          </a:p>
          <a:p>
            <a:pPr lvl="1"/>
            <a:r>
              <a:rPr lang="nl-BE" dirty="0" smtClean="0"/>
              <a:t>op </a:t>
            </a:r>
            <a:r>
              <a:rPr lang="nl-BE" dirty="0"/>
              <a:t>een wijze die zo nauw mogelijk aansluit bij de </a:t>
            </a:r>
            <a:r>
              <a:rPr lang="nl-BE" dirty="0" smtClean="0"/>
              <a:t>realiteit</a:t>
            </a:r>
          </a:p>
          <a:p>
            <a:pPr lvl="1"/>
            <a:r>
              <a:rPr lang="nl-BE" dirty="0" smtClean="0"/>
              <a:t>zodat </a:t>
            </a:r>
            <a:r>
              <a:rPr lang="nl-BE" dirty="0"/>
              <a:t>die multifunctioneel kan worden gebruikt </a:t>
            </a:r>
          </a:p>
          <a:p>
            <a:r>
              <a:rPr lang="nl-BE" dirty="0" smtClean="0"/>
              <a:t>Eenmalige </a:t>
            </a:r>
            <a:r>
              <a:rPr lang="nl-BE" dirty="0"/>
              <a:t>inzameling van feitelijke informatie bij burgers en ondernemingen door de overheid in haar </a:t>
            </a:r>
            <a:r>
              <a:rPr lang="nl-BE" dirty="0" smtClean="0"/>
              <a:t>geheel</a:t>
            </a:r>
          </a:p>
          <a:p>
            <a:pPr lvl="1"/>
            <a:r>
              <a:rPr lang="nl-BE" dirty="0" smtClean="0"/>
              <a:t>via </a:t>
            </a:r>
            <a:r>
              <a:rPr lang="nl-BE" dirty="0"/>
              <a:t>een kanaal gekozen door de burgers en </a:t>
            </a:r>
            <a:r>
              <a:rPr lang="nl-BE" dirty="0" smtClean="0"/>
              <a:t>ondernemingen</a:t>
            </a:r>
          </a:p>
          <a:p>
            <a:pPr lvl="1"/>
            <a:r>
              <a:rPr lang="nl-BE" dirty="0" smtClean="0"/>
              <a:t>bij </a:t>
            </a:r>
            <a:r>
              <a:rPr lang="nl-BE" dirty="0"/>
              <a:t>voorkeur van toepassing tot </a:t>
            </a:r>
            <a:r>
              <a:rPr lang="nl-BE" dirty="0" smtClean="0"/>
              <a:t>toepassing</a:t>
            </a:r>
          </a:p>
          <a:p>
            <a:pPr lvl="1"/>
            <a:r>
              <a:rPr lang="nl-BE" dirty="0" smtClean="0"/>
              <a:t>met </a:t>
            </a:r>
            <a:r>
              <a:rPr lang="nl-BE" dirty="0"/>
              <a:t>de mogelijkheid tot kwaliteitscontrole door degene waarbij de informatie wordt ingezameld vóór de </a:t>
            </a:r>
            <a:r>
              <a:rPr lang="nl-BE" dirty="0" err="1" smtClean="0"/>
              <a:t>informatie-overdracht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291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KSF: basisprincipes </a:t>
            </a:r>
            <a:r>
              <a:rPr lang="nl-BE" dirty="0"/>
              <a:t>informatiebeheer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Taakverdeling tussen de overheidsdiensten inzake de validatie, het beheer en de opslag van informatie in authentieke </a:t>
            </a:r>
            <a:r>
              <a:rPr lang="nl-BE" dirty="0" smtClean="0"/>
              <a:t>bronnen</a:t>
            </a:r>
          </a:p>
          <a:p>
            <a:r>
              <a:rPr lang="nl-BE" dirty="0"/>
              <a:t>Verplichting tot melding van vermoede onjuistheden van de informatie aan de overheidsdienst belast met de validatie ervan</a:t>
            </a:r>
          </a:p>
          <a:p>
            <a:r>
              <a:rPr lang="nl-BE" dirty="0"/>
              <a:t>Elektronische uitwisseling van de informatie tussen overheidsdiensten met het oog op een hergebruik ervan, </a:t>
            </a:r>
            <a:r>
              <a:rPr lang="nl-BE" dirty="0" smtClean="0"/>
              <a:t>ondersteund door basisdiensten die interoperabiliteit en veiligheid ondersteunen </a:t>
            </a:r>
            <a:endParaRPr lang="nl-B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20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KSF: basisprincipes informatiebeheer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Proactief </a:t>
            </a:r>
            <a:r>
              <a:rPr lang="nl-BE" dirty="0"/>
              <a:t>gebruik van informatie voor</a:t>
            </a:r>
          </a:p>
          <a:p>
            <a:pPr lvl="1"/>
            <a:r>
              <a:rPr lang="nl-BE" dirty="0"/>
              <a:t>de automatische toekenning van rechten</a:t>
            </a:r>
          </a:p>
          <a:p>
            <a:pPr lvl="1"/>
            <a:r>
              <a:rPr lang="nl-BE" dirty="0"/>
              <a:t>de voorinvulling bij de informatie-inzameling</a:t>
            </a:r>
          </a:p>
          <a:p>
            <a:pPr lvl="1"/>
            <a:r>
              <a:rPr lang="nl-BE" dirty="0"/>
              <a:t>een gerichte informatieverstrekking aan de betrokkenen</a:t>
            </a:r>
          </a:p>
          <a:p>
            <a:endParaRPr lang="nl-B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42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KSF: informatieveiligheid </a:t>
            </a:r>
            <a:r>
              <a:rPr lang="nl-BE" dirty="0" err="1" smtClean="0"/>
              <a:t>by</a:t>
            </a:r>
            <a:r>
              <a:rPr lang="nl-BE" dirty="0" smtClean="0"/>
              <a:t>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Interparlementaire Commissie voor de Bescherming van de Persoonlijke Levenssfeer (CBPL) met thematische sectorale comités, belast met</a:t>
            </a:r>
          </a:p>
          <a:p>
            <a:pPr lvl="1"/>
            <a:r>
              <a:rPr lang="nl-BE" dirty="0"/>
              <a:t>het formuleren van adviezen en aanbevelingen inzake informatieveiligheid en de bescherming van de persoonlijke levenssfeer</a:t>
            </a:r>
          </a:p>
          <a:p>
            <a:pPr lvl="1"/>
            <a:r>
              <a:rPr lang="nl-BE" dirty="0"/>
              <a:t>het verstrekken van machtigingen tot mededeling van persoonsgegevens</a:t>
            </a:r>
          </a:p>
          <a:p>
            <a:pPr lvl="1"/>
            <a:r>
              <a:rPr lang="nl-BE" dirty="0"/>
              <a:t>het uitvoeren van externe controle inzake informatieveiligheid en de bescherming van de persoonlijke levenssfeer</a:t>
            </a:r>
          </a:p>
          <a:p>
            <a:pPr lvl="1"/>
            <a:r>
              <a:rPr lang="nl-BE" dirty="0"/>
              <a:t>het behandelen van </a:t>
            </a:r>
            <a:r>
              <a:rPr lang="nl-BE" dirty="0" smtClean="0"/>
              <a:t>klachten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962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KSF: informatieveiligheid </a:t>
            </a:r>
            <a:r>
              <a:rPr lang="nl-BE" dirty="0" err="1" smtClean="0"/>
              <a:t>by</a:t>
            </a:r>
            <a:r>
              <a:rPr lang="nl-BE" dirty="0" smtClean="0"/>
              <a:t>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I</a:t>
            </a:r>
            <a:r>
              <a:rPr lang="nl-BE" dirty="0" smtClean="0"/>
              <a:t>nstelling </a:t>
            </a:r>
            <a:r>
              <a:rPr lang="nl-BE" dirty="0"/>
              <a:t>van een informatieveiligheidsdienst in elke </a:t>
            </a:r>
            <a:r>
              <a:rPr lang="nl-BE" dirty="0" smtClean="0"/>
              <a:t>overheidsdienst, </a:t>
            </a:r>
            <a:r>
              <a:rPr lang="nl-BE" dirty="0"/>
              <a:t>met een adviserende, stimulerende, documenterende en controlerende </a:t>
            </a:r>
            <a:r>
              <a:rPr lang="nl-BE" dirty="0" smtClean="0"/>
              <a:t>taak</a:t>
            </a:r>
          </a:p>
          <a:p>
            <a:r>
              <a:rPr lang="nl-BE" dirty="0" smtClean="0"/>
              <a:t>Geheel </a:t>
            </a:r>
            <a:r>
              <a:rPr lang="nl-BE" dirty="0"/>
              <a:t>van structurele, organisatorische, juridische en technische maatregelen, beschreven in </a:t>
            </a:r>
            <a:r>
              <a:rPr lang="nl-BE" dirty="0" err="1" smtClean="0"/>
              <a:t>policies</a:t>
            </a:r>
            <a:r>
              <a:rPr lang="nl-BE" dirty="0" smtClean="0"/>
              <a:t> op basis van ISO-standaard 27xxx, uitgewerkt </a:t>
            </a:r>
            <a:r>
              <a:rPr lang="nl-BE" dirty="0"/>
              <a:t>door een gemeenschappelijke werkgroep informatieveiligheid en goedgekeurd door </a:t>
            </a:r>
            <a:r>
              <a:rPr lang="nl-BE" dirty="0" smtClean="0"/>
              <a:t>CBPL/sectoraal comité</a:t>
            </a:r>
          </a:p>
          <a:p>
            <a:r>
              <a:rPr lang="nl-BE" dirty="0" smtClean="0"/>
              <a:t>Ondersteuning door een aantal gemeenschappelijke basisdiensten inzake informatieveiligheid (gebruikers- en toegangsbeheer, </a:t>
            </a:r>
            <a:r>
              <a:rPr lang="nl-BE" dirty="0" err="1" smtClean="0"/>
              <a:t>vercijfering</a:t>
            </a:r>
            <a:r>
              <a:rPr lang="nl-BE" dirty="0" smtClean="0"/>
              <a:t>, …)</a:t>
            </a:r>
          </a:p>
          <a:p>
            <a:endParaRPr lang="nl-BE" dirty="0"/>
          </a:p>
          <a:p>
            <a:endParaRPr lang="nl-B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033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KSF: informatieveiligheid </a:t>
            </a:r>
            <a:r>
              <a:rPr lang="nl-BE" dirty="0" err="1" smtClean="0"/>
              <a:t>by</a:t>
            </a:r>
            <a:r>
              <a:rPr lang="nl-BE" dirty="0" smtClean="0"/>
              <a:t>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Elke mededeling van persoonsgegevens aan derden vereist een machtiging van het bevoegde sectoraal comité</a:t>
            </a:r>
          </a:p>
          <a:p>
            <a:r>
              <a:rPr lang="nl-BE" dirty="0" smtClean="0"/>
              <a:t>De machtigingen tot mededeling van persoonsgegevens zijn publiek</a:t>
            </a:r>
          </a:p>
          <a:p>
            <a:r>
              <a:rPr lang="nl-BE" dirty="0" smtClean="0"/>
              <a:t>Elke </a:t>
            </a:r>
            <a:r>
              <a:rPr lang="nl-BE" dirty="0"/>
              <a:t>concrete elektronische uitwisseling van persoonsgegevens wordt preventief getoetst op conformiteit met de geldende machtigingen tot mededeling door een instantie onafhankelijk van de verzender en de </a:t>
            </a:r>
            <a:r>
              <a:rPr lang="nl-BE" dirty="0" smtClean="0"/>
              <a:t>bestemmeling (dienstenintegrator)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816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KSF: informatieveiligheid </a:t>
            </a:r>
            <a:r>
              <a:rPr lang="nl-BE" dirty="0" err="1" smtClean="0"/>
              <a:t>by</a:t>
            </a:r>
            <a:r>
              <a:rPr lang="nl-BE" dirty="0" smtClean="0"/>
              <a:t>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Elke elektronische uitwisseling van persoonsgegevens wordt gelogd om eventueel oneigenlijk gebruik ex post te kunnen traceren</a:t>
            </a:r>
          </a:p>
          <a:p>
            <a:r>
              <a:rPr lang="nl-BE" dirty="0" smtClean="0"/>
              <a:t>Telkens </a:t>
            </a:r>
            <a:r>
              <a:rPr lang="nl-BE" dirty="0"/>
              <a:t>informatie wordt gebruikt voor een beslissing, wordt de gebruikte informatie meegedeeld bij de mededeling van de beslissing</a:t>
            </a:r>
          </a:p>
          <a:p>
            <a:r>
              <a:rPr lang="nl-BE" dirty="0"/>
              <a:t>Elke persoon heeft recht op toegang en, in geval de gegevens onjuist zijn, op verbetering van zijn eigen persoonsgegevens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661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KSF: </a:t>
            </a:r>
            <a:r>
              <a:rPr lang="nl-BE" dirty="0" err="1" smtClean="0"/>
              <a:t>synergieën</a:t>
            </a:r>
            <a:r>
              <a:rPr lang="nl-BE" dirty="0" smtClean="0"/>
              <a:t> en transformatie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Noodzakelijk</a:t>
            </a:r>
          </a:p>
          <a:p>
            <a:pPr lvl="1"/>
            <a:r>
              <a:rPr lang="nl-BE" dirty="0" smtClean="0"/>
              <a:t>om geïntegreerde diensten af te leveren aan burgers en ondernemingen</a:t>
            </a:r>
          </a:p>
          <a:p>
            <a:pPr lvl="1"/>
            <a:r>
              <a:rPr lang="nl-BE" dirty="0" smtClean="0"/>
              <a:t>aan een zo laag mogelijke last en kost</a:t>
            </a:r>
          </a:p>
          <a:p>
            <a:endParaRPr lang="nl-BE" dirty="0" smtClean="0"/>
          </a:p>
          <a:p>
            <a:r>
              <a:rPr lang="nl-BE" dirty="0" smtClean="0"/>
              <a:t>Zowel</a:t>
            </a:r>
          </a:p>
          <a:p>
            <a:pPr lvl="1"/>
            <a:r>
              <a:rPr lang="nl-BE" dirty="0" smtClean="0"/>
              <a:t>tussen overheidsdiensten van eenzelfde overheidsniveau</a:t>
            </a:r>
          </a:p>
          <a:p>
            <a:pPr lvl="1"/>
            <a:r>
              <a:rPr lang="nl-BE" dirty="0" smtClean="0"/>
              <a:t>tussen overheidsdiensten van verschillende overheidsniveaus</a:t>
            </a:r>
          </a:p>
          <a:p>
            <a:pPr lvl="1"/>
            <a:r>
              <a:rPr lang="nl-BE" dirty="0" smtClean="0"/>
              <a:t>tussen overheidsdiensten</a:t>
            </a:r>
            <a:r>
              <a:rPr lang="nl-BE" dirty="0" smtClean="0"/>
              <a:t>, middenveldorganisaties </a:t>
            </a:r>
            <a:r>
              <a:rPr lang="nl-BE" dirty="0" smtClean="0"/>
              <a:t>en private ondernemingen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12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9" y="1011013"/>
            <a:ext cx="8545285" cy="537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Synergieën</a:t>
            </a:r>
            <a:r>
              <a:rPr lang="nl-BE" dirty="0" smtClean="0"/>
              <a:t> om slim te besparen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607653" y="5998025"/>
            <a:ext cx="2090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Bron: </a:t>
            </a:r>
            <a:r>
              <a:rPr lang="nl-BE" sz="1400" dirty="0" err="1" smtClean="0"/>
              <a:t>Booz</a:t>
            </a:r>
            <a:r>
              <a:rPr lang="nl-BE" sz="1400" dirty="0" smtClean="0"/>
              <a:t> Allen Hamilton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3160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Voorbeelden van </a:t>
            </a:r>
            <a:r>
              <a:rPr lang="nl-BE" dirty="0" err="1" smtClean="0"/>
              <a:t>synergieën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Eenmalige, multifunctionele aangifte </a:t>
            </a:r>
            <a:r>
              <a:rPr lang="nl-BE" dirty="0" smtClean="0"/>
              <a:t>van loon- </a:t>
            </a:r>
            <a:r>
              <a:rPr lang="nl-BE" dirty="0"/>
              <a:t>en arbeidstijdgegevens </a:t>
            </a:r>
            <a:r>
              <a:rPr lang="nl-BE" dirty="0" smtClean="0"/>
              <a:t>van </a:t>
            </a:r>
            <a:r>
              <a:rPr lang="nl-BE" dirty="0"/>
              <a:t>toepassing tot toepassing door werkgevers aan sociale zekerheid in haar </a:t>
            </a:r>
            <a:r>
              <a:rPr lang="nl-BE" dirty="0" smtClean="0"/>
              <a:t>geheel</a:t>
            </a:r>
          </a:p>
          <a:p>
            <a:r>
              <a:rPr lang="nl-BE" dirty="0" smtClean="0"/>
              <a:t>G-Cloud</a:t>
            </a:r>
          </a:p>
          <a:p>
            <a:r>
              <a:rPr lang="nl-BE" dirty="0" smtClean="0"/>
              <a:t>Gemeenschappelijke basis- of </a:t>
            </a:r>
            <a:r>
              <a:rPr lang="nl-BE" dirty="0" err="1" smtClean="0"/>
              <a:t>businessdiensten</a:t>
            </a:r>
            <a:endParaRPr lang="nl-BE" dirty="0" smtClean="0"/>
          </a:p>
          <a:p>
            <a:pPr lvl="1"/>
            <a:r>
              <a:rPr lang="nl-BE" dirty="0"/>
              <a:t>a</a:t>
            </a:r>
            <a:r>
              <a:rPr lang="nl-BE" dirty="0" smtClean="0"/>
              <a:t>uthentieke bron-filosofie (o.a. gevaar voor zinloze vermenigvuldiging bij elke staatshervorming)</a:t>
            </a:r>
          </a:p>
          <a:p>
            <a:pPr lvl="1"/>
            <a:r>
              <a:rPr lang="nl-BE" dirty="0" err="1" smtClean="0"/>
              <a:t>eBox</a:t>
            </a:r>
            <a:r>
              <a:rPr lang="nl-BE" dirty="0" smtClean="0"/>
              <a:t> voor ondernemingen en burgers</a:t>
            </a:r>
          </a:p>
          <a:p>
            <a:pPr lvl="1"/>
            <a:r>
              <a:rPr lang="nl-BE" dirty="0"/>
              <a:t>v</a:t>
            </a:r>
            <a:r>
              <a:rPr lang="nl-BE" dirty="0" smtClean="0"/>
              <a:t>ervanging </a:t>
            </a:r>
            <a:r>
              <a:rPr lang="nl-BE" dirty="0"/>
              <a:t>589 bevolkingsregisters door een gemeenschappelijk register in de </a:t>
            </a:r>
            <a:r>
              <a:rPr lang="nl-BE" dirty="0" err="1"/>
              <a:t>cloud</a:t>
            </a:r>
            <a:r>
              <a:rPr lang="nl-BE" dirty="0"/>
              <a:t> ?</a:t>
            </a:r>
            <a:endParaRPr lang="fr-BE" dirty="0"/>
          </a:p>
          <a:p>
            <a:endParaRPr lang="nl-BE" dirty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747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Complexe omgeving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BE" dirty="0" smtClean="0"/>
              <a:t>Verschillende besluitvormingsniveaus</a:t>
            </a:r>
          </a:p>
          <a:p>
            <a:pPr lvl="1"/>
            <a:r>
              <a:rPr lang="nl-BE" dirty="0"/>
              <a:t>g</a:t>
            </a:r>
            <a:r>
              <a:rPr lang="nl-BE" dirty="0" smtClean="0"/>
              <a:t>emeenten/</a:t>
            </a:r>
            <a:r>
              <a:rPr lang="nl-BE" dirty="0" err="1" smtClean="0"/>
              <a:t>OCMW’s</a:t>
            </a:r>
            <a:endParaRPr lang="nl-BE" dirty="0" smtClean="0"/>
          </a:p>
          <a:p>
            <a:pPr lvl="1"/>
            <a:r>
              <a:rPr lang="nl-BE" dirty="0"/>
              <a:t>p</a:t>
            </a:r>
            <a:r>
              <a:rPr lang="nl-BE" dirty="0" smtClean="0"/>
              <a:t>rovincies</a:t>
            </a:r>
          </a:p>
          <a:p>
            <a:pPr lvl="1"/>
            <a:r>
              <a:rPr lang="nl-BE" dirty="0"/>
              <a:t>g</a:t>
            </a:r>
            <a:r>
              <a:rPr lang="nl-BE" dirty="0" smtClean="0"/>
              <a:t>ewesten</a:t>
            </a:r>
          </a:p>
          <a:p>
            <a:pPr lvl="1"/>
            <a:r>
              <a:rPr lang="nl-BE" dirty="0"/>
              <a:t>g</a:t>
            </a:r>
            <a:r>
              <a:rPr lang="nl-BE" dirty="0" smtClean="0"/>
              <a:t>emeenschappen</a:t>
            </a:r>
          </a:p>
          <a:p>
            <a:pPr lvl="1"/>
            <a:r>
              <a:rPr lang="nl-BE" dirty="0"/>
              <a:t>f</a:t>
            </a:r>
            <a:r>
              <a:rPr lang="nl-BE" dirty="0" smtClean="0"/>
              <a:t>ederale </a:t>
            </a:r>
            <a:r>
              <a:rPr lang="nl-BE" dirty="0" smtClean="0"/>
              <a:t>overheid</a:t>
            </a:r>
          </a:p>
          <a:p>
            <a:pPr lvl="1"/>
            <a:r>
              <a:rPr lang="nl-BE" dirty="0"/>
              <a:t>E</a:t>
            </a:r>
            <a:r>
              <a:rPr lang="nl-BE" dirty="0" smtClean="0"/>
              <a:t>uropees - internationaal</a:t>
            </a:r>
            <a:endParaRPr lang="nl-BE" dirty="0" smtClean="0"/>
          </a:p>
          <a:p>
            <a:r>
              <a:rPr lang="nl-BE" dirty="0" smtClean="0"/>
              <a:t>Geen homogene bevoegdheidspakketten bij verschillende besluitvormingsniveaus</a:t>
            </a:r>
          </a:p>
          <a:p>
            <a:r>
              <a:rPr lang="nl-BE" dirty="0" smtClean="0"/>
              <a:t>Massa aan uitvoeringsorganen</a:t>
            </a:r>
          </a:p>
          <a:p>
            <a:pPr lvl="1"/>
            <a:r>
              <a:rPr lang="nl-BE" dirty="0"/>
              <a:t>o</a:t>
            </a:r>
            <a:r>
              <a:rPr lang="nl-BE" dirty="0" smtClean="0"/>
              <a:t>verheidsdiensten op alle niveaus</a:t>
            </a:r>
          </a:p>
          <a:p>
            <a:pPr lvl="1"/>
            <a:r>
              <a:rPr lang="nl-BE" dirty="0"/>
              <a:t>p</a:t>
            </a:r>
            <a:r>
              <a:rPr lang="nl-BE" dirty="0" smtClean="0"/>
              <a:t>rivaatrechtelijke diensten met opdrachten van algemeen belang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842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G-Cloud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562803" y="5093732"/>
            <a:ext cx="7920880" cy="10801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3200" dirty="0" smtClean="0">
                <a:solidFill>
                  <a:schemeClr val="accent1"/>
                </a:solidFill>
              </a:rPr>
              <a:t>Harde </a:t>
            </a:r>
            <a:r>
              <a:rPr lang="fr-BE" sz="3200" dirty="0" err="1" smtClean="0">
                <a:solidFill>
                  <a:schemeClr val="accent1"/>
                </a:solidFill>
              </a:rPr>
              <a:t>infrastructuur</a:t>
            </a:r>
            <a:endParaRPr lang="fr-BE" sz="3200" dirty="0" smtClean="0">
              <a:solidFill>
                <a:schemeClr val="accent1"/>
              </a:solidFill>
            </a:endParaRPr>
          </a:p>
          <a:p>
            <a:pPr algn="ctr"/>
            <a:r>
              <a:rPr lang="fr-BE" sz="2400" dirty="0" err="1" smtClean="0">
                <a:solidFill>
                  <a:schemeClr val="accent1"/>
                </a:solidFill>
              </a:rPr>
              <a:t>Computing</a:t>
            </a:r>
            <a:r>
              <a:rPr lang="fr-BE" sz="2400" dirty="0" smtClean="0">
                <a:solidFill>
                  <a:schemeClr val="accent1"/>
                </a:solidFill>
              </a:rPr>
              <a:t>	 |	 Network 	|	 Storage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62803" y="3869596"/>
            <a:ext cx="7920880" cy="10801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3200" dirty="0" err="1" smtClean="0">
                <a:solidFill>
                  <a:schemeClr val="accent1"/>
                </a:solidFill>
              </a:rPr>
              <a:t>Zachte</a:t>
            </a:r>
            <a:r>
              <a:rPr lang="fr-BE" sz="3200" dirty="0" smtClean="0">
                <a:solidFill>
                  <a:schemeClr val="accent1"/>
                </a:solidFill>
              </a:rPr>
              <a:t> </a:t>
            </a:r>
            <a:r>
              <a:rPr lang="fr-BE" sz="3200" dirty="0" err="1" smtClean="0">
                <a:solidFill>
                  <a:schemeClr val="accent1"/>
                </a:solidFill>
              </a:rPr>
              <a:t>infrastructuur</a:t>
            </a:r>
            <a:endParaRPr lang="fr-BE" sz="3200" dirty="0" smtClean="0">
              <a:solidFill>
                <a:schemeClr val="accent1"/>
              </a:solidFill>
            </a:endParaRPr>
          </a:p>
          <a:p>
            <a:pPr algn="ctr"/>
            <a:r>
              <a:rPr lang="fr-BE" sz="2400" dirty="0" smtClean="0">
                <a:solidFill>
                  <a:schemeClr val="accent1"/>
                </a:solidFill>
              </a:rPr>
              <a:t>Security</a:t>
            </a:r>
            <a:r>
              <a:rPr lang="fr-BE" sz="2400" dirty="0">
                <a:solidFill>
                  <a:schemeClr val="accent1"/>
                </a:solidFill>
              </a:rPr>
              <a:t>	 |	</a:t>
            </a:r>
            <a:r>
              <a:rPr lang="fr-BE" sz="2400" dirty="0" smtClean="0">
                <a:solidFill>
                  <a:schemeClr val="accent1"/>
                </a:solidFill>
              </a:rPr>
              <a:t>Mail</a:t>
            </a:r>
            <a:r>
              <a:rPr lang="fr-BE" sz="2400" dirty="0">
                <a:solidFill>
                  <a:schemeClr val="accent1"/>
                </a:solidFill>
              </a:rPr>
              <a:t>	|	</a:t>
            </a:r>
            <a:r>
              <a:rPr lang="fr-BE" sz="2400" dirty="0" err="1" smtClean="0">
                <a:solidFill>
                  <a:schemeClr val="accent1"/>
                </a:solidFill>
              </a:rPr>
              <a:t>VoIP</a:t>
            </a:r>
            <a:r>
              <a:rPr lang="fr-BE" sz="2400" dirty="0" smtClean="0">
                <a:solidFill>
                  <a:schemeClr val="accent1"/>
                </a:solidFill>
              </a:rPr>
              <a:t>	 | …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2803" y="2645460"/>
            <a:ext cx="7920880" cy="10801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3200" dirty="0" smtClean="0">
                <a:solidFill>
                  <a:schemeClr val="accent1"/>
                </a:solidFill>
              </a:rPr>
              <a:t>Horizontale software</a:t>
            </a:r>
          </a:p>
          <a:p>
            <a:pPr algn="ctr"/>
            <a:r>
              <a:rPr lang="fr-BE" sz="2400" dirty="0" err="1" smtClean="0">
                <a:solidFill>
                  <a:schemeClr val="accent1"/>
                </a:solidFill>
              </a:rPr>
              <a:t>Website</a:t>
            </a:r>
            <a:r>
              <a:rPr lang="fr-BE" sz="2400" dirty="0" smtClean="0">
                <a:solidFill>
                  <a:schemeClr val="accent1"/>
                </a:solidFill>
              </a:rPr>
              <a:t> | HR | Finance | </a:t>
            </a:r>
            <a:r>
              <a:rPr lang="fr-BE" sz="2400" dirty="0" err="1" smtClean="0">
                <a:solidFill>
                  <a:schemeClr val="accent1"/>
                </a:solidFill>
              </a:rPr>
              <a:t>Postbehandeling</a:t>
            </a:r>
            <a:r>
              <a:rPr lang="fr-BE" sz="2400" dirty="0" smtClean="0">
                <a:solidFill>
                  <a:schemeClr val="accent1"/>
                </a:solidFill>
              </a:rPr>
              <a:t> | </a:t>
            </a:r>
            <a:r>
              <a:rPr lang="fr-BE" sz="2400" dirty="0" err="1" smtClean="0">
                <a:solidFill>
                  <a:schemeClr val="accent1"/>
                </a:solidFill>
              </a:rPr>
              <a:t>Toegangsbeheer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6568" y="1421324"/>
            <a:ext cx="7920880" cy="108012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3200" dirty="0" smtClean="0">
                <a:solidFill>
                  <a:schemeClr val="accent1"/>
                </a:solidFill>
              </a:rPr>
              <a:t>Business </a:t>
            </a:r>
            <a:r>
              <a:rPr lang="fr-BE" sz="3200" dirty="0" err="1" smtClean="0">
                <a:solidFill>
                  <a:schemeClr val="accent1"/>
                </a:solidFill>
              </a:rPr>
              <a:t>toepassingen</a:t>
            </a:r>
            <a:endParaRPr lang="fr-BE" sz="3200" dirty="0" smtClean="0">
              <a:solidFill>
                <a:schemeClr val="accent1"/>
              </a:solidFill>
            </a:endParaRPr>
          </a:p>
          <a:p>
            <a:pPr algn="ctr"/>
            <a:r>
              <a:rPr lang="fr-BE" sz="2400" dirty="0" err="1" smtClean="0">
                <a:solidFill>
                  <a:schemeClr val="accent1"/>
                </a:solidFill>
              </a:rPr>
              <a:t>Core</a:t>
            </a:r>
            <a:r>
              <a:rPr lang="fr-BE" sz="2400" dirty="0" smtClean="0">
                <a:solidFill>
                  <a:schemeClr val="accent1"/>
                </a:solidFill>
              </a:rPr>
              <a:t> business </a:t>
            </a:r>
            <a:r>
              <a:rPr lang="fr-BE" sz="2400" dirty="0" err="1" smtClean="0">
                <a:solidFill>
                  <a:schemeClr val="accent1"/>
                </a:solidFill>
              </a:rPr>
              <a:t>processen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 rot="19800000" flipH="1">
            <a:off x="7235617" y="2382262"/>
            <a:ext cx="1809262" cy="605329"/>
          </a:xfrm>
          <a:prstGeom prst="homePlate">
            <a:avLst/>
          </a:prstGeom>
          <a:ln>
            <a:solidFill>
              <a:srgbClr val="CC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rtlCol="0" anchor="ctr"/>
          <a:lstStyle/>
          <a:p>
            <a:r>
              <a:rPr lang="fr-BE" sz="2800" b="1" dirty="0" err="1" smtClean="0">
                <a:solidFill>
                  <a:srgbClr val="CC0066"/>
                </a:solidFill>
              </a:rPr>
              <a:t>Delen</a:t>
            </a:r>
            <a:r>
              <a:rPr lang="fr-BE" sz="2800" b="1" dirty="0" smtClean="0">
                <a:solidFill>
                  <a:srgbClr val="CC0066"/>
                </a:solidFill>
              </a:rPr>
              <a:t>?</a:t>
            </a:r>
            <a:endParaRPr lang="nl-BE" sz="4400" b="1" dirty="0">
              <a:solidFill>
                <a:srgbClr val="CC0066"/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 rot="19800000" flipH="1">
            <a:off x="7236571" y="3679782"/>
            <a:ext cx="1795011" cy="605329"/>
          </a:xfrm>
          <a:prstGeom prst="homePlate">
            <a:avLst/>
          </a:prstGeom>
          <a:ln>
            <a:solidFill>
              <a:srgbClr val="CC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rtlCol="0" anchor="ctr"/>
          <a:lstStyle/>
          <a:p>
            <a:r>
              <a:rPr lang="fr-BE" sz="2800" b="1" dirty="0" err="1" smtClean="0">
                <a:solidFill>
                  <a:srgbClr val="CC0066"/>
                </a:solidFill>
              </a:rPr>
              <a:t>Delen</a:t>
            </a:r>
            <a:r>
              <a:rPr lang="fr-BE" sz="2800" b="1" dirty="0" smtClean="0">
                <a:solidFill>
                  <a:srgbClr val="CC0066"/>
                </a:solidFill>
              </a:rPr>
              <a:t>?</a:t>
            </a:r>
            <a:endParaRPr lang="nl-BE" sz="4400" b="1" dirty="0">
              <a:solidFill>
                <a:srgbClr val="CC0066"/>
              </a:solidFill>
            </a:endParaRPr>
          </a:p>
        </p:txBody>
      </p:sp>
      <p:sp>
        <p:nvSpPr>
          <p:cNvPr id="13" name="Pentagon 12"/>
          <p:cNvSpPr/>
          <p:nvPr/>
        </p:nvSpPr>
        <p:spPr>
          <a:xfrm rot="19800000" flipH="1">
            <a:off x="7236995" y="4905494"/>
            <a:ext cx="1788707" cy="605329"/>
          </a:xfrm>
          <a:prstGeom prst="homePlate">
            <a:avLst/>
          </a:prstGeom>
          <a:ln>
            <a:solidFill>
              <a:srgbClr val="CC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rtlCol="0" anchor="ctr"/>
          <a:lstStyle/>
          <a:p>
            <a:r>
              <a:rPr lang="fr-BE" sz="2800" b="1" dirty="0" err="1" smtClean="0">
                <a:solidFill>
                  <a:srgbClr val="CC0066"/>
                </a:solidFill>
              </a:rPr>
              <a:t>Delen</a:t>
            </a:r>
            <a:r>
              <a:rPr lang="fr-BE" sz="2800" b="1" dirty="0" smtClean="0">
                <a:solidFill>
                  <a:srgbClr val="CC0066"/>
                </a:solidFill>
              </a:rPr>
              <a:t>?</a:t>
            </a:r>
            <a:endParaRPr lang="nl-BE" sz="4400" b="1" dirty="0">
              <a:solidFill>
                <a:srgbClr val="CC0066"/>
              </a:solidFill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93112" y="6476776"/>
            <a:ext cx="750888" cy="260648"/>
          </a:xfrm>
        </p:spPr>
        <p:txBody>
          <a:bodyPr/>
          <a:lstStyle/>
          <a:p>
            <a:fld id="{5471B662-E07F-4B45-AF7C-5436FF003ECE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85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Fysieke</a:t>
            </a:r>
            <a:r>
              <a:rPr lang="fr-BE" dirty="0" smtClean="0"/>
              <a:t> </a:t>
            </a:r>
            <a:r>
              <a:rPr lang="fr-BE" dirty="0" err="1" smtClean="0"/>
              <a:t>consolidatie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Van 40 </a:t>
            </a:r>
            <a:r>
              <a:rPr lang="fr-BE" dirty="0" err="1" smtClean="0"/>
              <a:t>naar</a:t>
            </a:r>
            <a:r>
              <a:rPr lang="fr-BE" dirty="0" smtClean="0"/>
              <a:t> 4 </a:t>
            </a:r>
            <a:r>
              <a:rPr lang="fr-BE" dirty="0" err="1" smtClean="0"/>
              <a:t>federale</a:t>
            </a:r>
            <a:r>
              <a:rPr lang="fr-BE" dirty="0" smtClean="0"/>
              <a:t> </a:t>
            </a:r>
            <a:r>
              <a:rPr lang="fr-BE" dirty="0" err="1" smtClean="0"/>
              <a:t>datacenters</a:t>
            </a:r>
            <a:endParaRPr lang="nl-BE" dirty="0"/>
          </a:p>
        </p:txBody>
      </p:sp>
      <p:sp>
        <p:nvSpPr>
          <p:cNvPr id="17" name="Rounded Rectangle 16"/>
          <p:cNvSpPr/>
          <p:nvPr/>
        </p:nvSpPr>
        <p:spPr>
          <a:xfrm>
            <a:off x="1685660" y="2686168"/>
            <a:ext cx="2050232" cy="101096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IN</a:t>
            </a:r>
            <a:endParaRPr kumimoji="0" lang="en-GB" sz="160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685660" y="4782487"/>
            <a:ext cx="2050232" cy="10109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Finance</a:t>
            </a:r>
            <a:r>
              <a:rPr kumimoji="0" lang="fr-BE" sz="320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fr-BE" sz="240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Tower</a:t>
            </a:r>
            <a:endParaRPr kumimoji="0" lang="en-GB" sz="160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562057" y="2686168"/>
            <a:ext cx="2050232" cy="10109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UP</a:t>
            </a:r>
            <a:endParaRPr kumimoji="0" lang="en-GB" sz="16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562057" y="4782487"/>
            <a:ext cx="2050232" cy="10109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North Galaxy</a:t>
            </a:r>
            <a:endParaRPr kumimoji="0" lang="en-GB" sz="16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02362" y="2476099"/>
            <a:ext cx="2474532" cy="3597440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40000"/>
                <a:lumOff val="60000"/>
              </a:schemeClr>
            </a:solidFill>
            <a:prstDash val="dash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38026" y="2476099"/>
            <a:ext cx="2474532" cy="3597440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40000"/>
                <a:lumOff val="60000"/>
              </a:schemeClr>
            </a:solidFill>
            <a:prstDash val="dash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3" name="Left-Right Arrow 22"/>
          <p:cNvSpPr/>
          <p:nvPr/>
        </p:nvSpPr>
        <p:spPr>
          <a:xfrm>
            <a:off x="4140052" y="3968447"/>
            <a:ext cx="1085954" cy="590821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93112" y="6476776"/>
            <a:ext cx="750888" cy="260648"/>
          </a:xfrm>
        </p:spPr>
        <p:txBody>
          <a:bodyPr/>
          <a:lstStyle/>
          <a:p>
            <a:fld id="{5471B662-E07F-4B45-AF7C-5436FF003ECE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60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dirty="0" smtClean="0"/>
              <a:t>Consolidatie van datacenters</a:t>
            </a:r>
            <a:endParaRPr lang="nl-BE" sz="3100" b="1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b="1" dirty="0"/>
              <a:t>Voordelen</a:t>
            </a:r>
            <a:endParaRPr lang="nl-BE" dirty="0" smtClean="0"/>
          </a:p>
          <a:p>
            <a:r>
              <a:rPr lang="nl-BE" sz="2400" dirty="0" smtClean="0"/>
              <a:t>Uitbatingskosten </a:t>
            </a:r>
            <a:r>
              <a:rPr lang="nl-BE" sz="2400" dirty="0" smtClean="0">
                <a:sym typeface="Wingdings"/>
              </a:rPr>
              <a:t></a:t>
            </a:r>
            <a:endParaRPr lang="nl-BE" sz="2400" dirty="0" smtClean="0"/>
          </a:p>
          <a:p>
            <a:r>
              <a:rPr lang="nl-BE" sz="2400" dirty="0" smtClean="0"/>
              <a:t>Energiekosten (milieu, energie-efficiëntie) </a:t>
            </a:r>
            <a:r>
              <a:rPr lang="nl-BE" sz="2400" dirty="0" smtClean="0">
                <a:sym typeface="Wingdings"/>
              </a:rPr>
              <a:t></a:t>
            </a:r>
            <a:endParaRPr lang="nl-BE" sz="2400" dirty="0" smtClean="0"/>
          </a:p>
          <a:p>
            <a:r>
              <a:rPr lang="nl-BE" sz="2400" dirty="0" smtClean="0"/>
              <a:t>Dienstverlening </a:t>
            </a:r>
            <a:r>
              <a:rPr lang="nl-BE" sz="2400" dirty="0" smtClean="0">
                <a:sym typeface="Wingdings"/>
              </a:rPr>
              <a:t></a:t>
            </a:r>
            <a:endParaRPr lang="nl-BE" sz="2400" dirty="0" smtClean="0"/>
          </a:p>
          <a:p>
            <a:r>
              <a:rPr lang="nl-BE" sz="2400" dirty="0" smtClean="0"/>
              <a:t>Schaalvoordeel (diensten)</a:t>
            </a:r>
          </a:p>
          <a:p>
            <a:r>
              <a:rPr lang="nl-BE" sz="2400" dirty="0" smtClean="0"/>
              <a:t>Telecommunicatie kosten (lijnen tussen datacenters) </a:t>
            </a:r>
            <a:r>
              <a:rPr lang="nl-BE" sz="2400" dirty="0" smtClean="0">
                <a:sym typeface="Wingdings"/>
              </a:rPr>
              <a:t></a:t>
            </a:r>
            <a:endParaRPr lang="nl-BE" sz="2400" dirty="0" smtClean="0"/>
          </a:p>
          <a:p>
            <a:r>
              <a:rPr lang="nl-BE" sz="2400" dirty="0" smtClean="0"/>
              <a:t>Stap naar toekomst: G-cloud </a:t>
            </a:r>
          </a:p>
          <a:p>
            <a:r>
              <a:rPr lang="nl-BE" sz="2400" dirty="0" smtClean="0"/>
              <a:t>Ondersteund door </a:t>
            </a:r>
            <a:r>
              <a:rPr lang="nl-BE" sz="2400" dirty="0" err="1" smtClean="0"/>
              <a:t>managed</a:t>
            </a:r>
            <a:r>
              <a:rPr lang="nl-BE" sz="2400" dirty="0" smtClean="0"/>
              <a:t> services (24/7 toegang, monitoring, databasebeheer, systeemsoftware, …)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nl-BE" b="1" dirty="0" smtClean="0"/>
              <a:t>Nadeel</a:t>
            </a:r>
            <a:r>
              <a:rPr lang="nl-BE" dirty="0" smtClean="0"/>
              <a:t> </a:t>
            </a:r>
          </a:p>
          <a:p>
            <a:r>
              <a:rPr lang="nl-BE" sz="2400" dirty="0" smtClean="0"/>
              <a:t>Risicoconcentratie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93112" y="6476776"/>
            <a:ext cx="750888" cy="260648"/>
          </a:xfrm>
        </p:spPr>
        <p:txBody>
          <a:bodyPr/>
          <a:lstStyle/>
          <a:p>
            <a:fld id="{5471B662-E07F-4B45-AF7C-5436FF003ECE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963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 err="1" smtClean="0"/>
              <a:t>Virtuele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consolidatie</a:t>
            </a:r>
            <a:endParaRPr lang="en-US" altLang="en-US" dirty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BE" altLang="en-US" dirty="0" err="1" smtClean="0"/>
              <a:t>Consolidatie</a:t>
            </a:r>
            <a:r>
              <a:rPr lang="fr-BE" altLang="en-US" dirty="0" smtClean="0"/>
              <a:t> van </a:t>
            </a:r>
            <a:r>
              <a:rPr lang="fr-BE" altLang="en-US" dirty="0" err="1" smtClean="0"/>
              <a:t>fysieke</a:t>
            </a:r>
            <a:r>
              <a:rPr lang="fr-BE" altLang="en-US" dirty="0" smtClean="0"/>
              <a:t> servers</a:t>
            </a:r>
            <a:endParaRPr lang="fr-BE" altLang="en-US" dirty="0"/>
          </a:p>
          <a:p>
            <a:r>
              <a:rPr lang="fr-BE" altLang="en-US" dirty="0" err="1" smtClean="0"/>
              <a:t>Gemiddeld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gebruik</a:t>
            </a:r>
            <a:r>
              <a:rPr lang="fr-BE" altLang="en-US" dirty="0" smtClean="0"/>
              <a:t> van server : </a:t>
            </a:r>
            <a:r>
              <a:rPr lang="fr-BE" altLang="en-US" dirty="0"/>
              <a:t>5-20</a:t>
            </a:r>
            <a:r>
              <a:rPr lang="fr-BE" altLang="en-US" dirty="0" smtClean="0"/>
              <a:t>%</a:t>
            </a:r>
          </a:p>
          <a:p>
            <a:r>
              <a:rPr lang="fr-BE" altLang="en-US" dirty="0" smtClean="0"/>
              <a:t>+70% van niet </a:t>
            </a:r>
            <a:r>
              <a:rPr lang="fr-BE" altLang="en-US" dirty="0" err="1" smtClean="0"/>
              <a:t>geconsolideerde</a:t>
            </a:r>
            <a:r>
              <a:rPr lang="fr-BE" altLang="en-US" dirty="0" smtClean="0"/>
              <a:t> servers </a:t>
            </a:r>
            <a:r>
              <a:rPr lang="fr-BE" altLang="en-US" dirty="0" err="1" smtClean="0"/>
              <a:t>makkelijk</a:t>
            </a:r>
            <a:r>
              <a:rPr lang="fr-BE" altLang="en-US" dirty="0" smtClean="0"/>
              <a:t> te </a:t>
            </a:r>
            <a:r>
              <a:rPr lang="fr-BE" altLang="en-US" dirty="0" err="1" smtClean="0"/>
              <a:t>consolideren</a:t>
            </a:r>
            <a:endParaRPr lang="fr-BE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39552" y="3312260"/>
            <a:ext cx="3135362" cy="3135360"/>
            <a:chOff x="860574" y="3244827"/>
            <a:chExt cx="3135362" cy="3135360"/>
          </a:xfrm>
        </p:grpSpPr>
        <p:grpSp>
          <p:nvGrpSpPr>
            <p:cNvPr id="31749" name="Group 311"/>
            <p:cNvGrpSpPr>
              <a:grpSpLocks/>
            </p:cNvGrpSpPr>
            <p:nvPr/>
          </p:nvGrpSpPr>
          <p:grpSpPr bwMode="auto">
            <a:xfrm>
              <a:off x="860574" y="3244827"/>
              <a:ext cx="3135362" cy="3135360"/>
              <a:chOff x="385" y="2024"/>
              <a:chExt cx="1497" cy="1497"/>
            </a:xfrm>
            <a:solidFill>
              <a:schemeClr val="accent4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1849" name="Rectangle 84"/>
              <p:cNvSpPr>
                <a:spLocks noChangeArrowheads="1"/>
              </p:cNvSpPr>
              <p:nvPr/>
            </p:nvSpPr>
            <p:spPr bwMode="gray">
              <a:xfrm>
                <a:off x="385" y="202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50" name="Rectangle 84"/>
              <p:cNvSpPr>
                <a:spLocks noChangeArrowheads="1"/>
              </p:cNvSpPr>
              <p:nvPr/>
            </p:nvSpPr>
            <p:spPr bwMode="gray">
              <a:xfrm>
                <a:off x="702" y="202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51" name="Rectangle 84"/>
              <p:cNvSpPr>
                <a:spLocks noChangeArrowheads="1"/>
              </p:cNvSpPr>
              <p:nvPr/>
            </p:nvSpPr>
            <p:spPr bwMode="gray">
              <a:xfrm>
                <a:off x="1020" y="202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52" name="Rectangle 84"/>
              <p:cNvSpPr>
                <a:spLocks noChangeArrowheads="1"/>
              </p:cNvSpPr>
              <p:nvPr/>
            </p:nvSpPr>
            <p:spPr bwMode="gray">
              <a:xfrm>
                <a:off x="1337" y="202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53" name="Rectangle 84"/>
              <p:cNvSpPr>
                <a:spLocks noChangeArrowheads="1"/>
              </p:cNvSpPr>
              <p:nvPr/>
            </p:nvSpPr>
            <p:spPr bwMode="gray">
              <a:xfrm>
                <a:off x="1655" y="202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54" name="Rectangle 84"/>
              <p:cNvSpPr>
                <a:spLocks noChangeArrowheads="1"/>
              </p:cNvSpPr>
              <p:nvPr/>
            </p:nvSpPr>
            <p:spPr bwMode="gray">
              <a:xfrm>
                <a:off x="385" y="2341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55" name="Rectangle 84"/>
              <p:cNvSpPr>
                <a:spLocks noChangeArrowheads="1"/>
              </p:cNvSpPr>
              <p:nvPr/>
            </p:nvSpPr>
            <p:spPr bwMode="gray">
              <a:xfrm>
                <a:off x="702" y="2341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56" name="Rectangle 84"/>
              <p:cNvSpPr>
                <a:spLocks noChangeArrowheads="1"/>
              </p:cNvSpPr>
              <p:nvPr/>
            </p:nvSpPr>
            <p:spPr bwMode="gray">
              <a:xfrm>
                <a:off x="1020" y="2341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57" name="Rectangle 84"/>
              <p:cNvSpPr>
                <a:spLocks noChangeArrowheads="1"/>
              </p:cNvSpPr>
              <p:nvPr/>
            </p:nvSpPr>
            <p:spPr bwMode="gray">
              <a:xfrm>
                <a:off x="1337" y="2341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58" name="Rectangle 84"/>
              <p:cNvSpPr>
                <a:spLocks noChangeArrowheads="1"/>
              </p:cNvSpPr>
              <p:nvPr/>
            </p:nvSpPr>
            <p:spPr bwMode="gray">
              <a:xfrm>
                <a:off x="1655" y="2341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59" name="Rectangle 84"/>
              <p:cNvSpPr>
                <a:spLocks noChangeArrowheads="1"/>
              </p:cNvSpPr>
              <p:nvPr/>
            </p:nvSpPr>
            <p:spPr bwMode="gray">
              <a:xfrm>
                <a:off x="385" y="2659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60" name="Rectangle 84"/>
              <p:cNvSpPr>
                <a:spLocks noChangeArrowheads="1"/>
              </p:cNvSpPr>
              <p:nvPr/>
            </p:nvSpPr>
            <p:spPr bwMode="gray">
              <a:xfrm>
                <a:off x="702" y="2659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61" name="Rectangle 84"/>
              <p:cNvSpPr>
                <a:spLocks noChangeArrowheads="1"/>
              </p:cNvSpPr>
              <p:nvPr/>
            </p:nvSpPr>
            <p:spPr bwMode="gray">
              <a:xfrm>
                <a:off x="1020" y="2659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62" name="Rectangle 84"/>
              <p:cNvSpPr>
                <a:spLocks noChangeArrowheads="1"/>
              </p:cNvSpPr>
              <p:nvPr/>
            </p:nvSpPr>
            <p:spPr bwMode="gray">
              <a:xfrm>
                <a:off x="1337" y="2659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63" name="Rectangle 84"/>
              <p:cNvSpPr>
                <a:spLocks noChangeArrowheads="1"/>
              </p:cNvSpPr>
              <p:nvPr/>
            </p:nvSpPr>
            <p:spPr bwMode="gray">
              <a:xfrm>
                <a:off x="1655" y="2659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64" name="Rectangle 84"/>
              <p:cNvSpPr>
                <a:spLocks noChangeArrowheads="1"/>
              </p:cNvSpPr>
              <p:nvPr/>
            </p:nvSpPr>
            <p:spPr bwMode="gray">
              <a:xfrm>
                <a:off x="385" y="2976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65" name="Rectangle 84"/>
              <p:cNvSpPr>
                <a:spLocks noChangeArrowheads="1"/>
              </p:cNvSpPr>
              <p:nvPr/>
            </p:nvSpPr>
            <p:spPr bwMode="gray">
              <a:xfrm>
                <a:off x="702" y="2976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66" name="Rectangle 84"/>
              <p:cNvSpPr>
                <a:spLocks noChangeArrowheads="1"/>
              </p:cNvSpPr>
              <p:nvPr/>
            </p:nvSpPr>
            <p:spPr bwMode="gray">
              <a:xfrm>
                <a:off x="1020" y="2976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67" name="Rectangle 84"/>
              <p:cNvSpPr>
                <a:spLocks noChangeArrowheads="1"/>
              </p:cNvSpPr>
              <p:nvPr/>
            </p:nvSpPr>
            <p:spPr bwMode="gray">
              <a:xfrm>
                <a:off x="1337" y="2976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68" name="Rectangle 84"/>
              <p:cNvSpPr>
                <a:spLocks noChangeArrowheads="1"/>
              </p:cNvSpPr>
              <p:nvPr/>
            </p:nvSpPr>
            <p:spPr bwMode="gray">
              <a:xfrm>
                <a:off x="1655" y="2976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69" name="Rectangle 84"/>
              <p:cNvSpPr>
                <a:spLocks noChangeArrowheads="1"/>
              </p:cNvSpPr>
              <p:nvPr/>
            </p:nvSpPr>
            <p:spPr bwMode="gray">
              <a:xfrm>
                <a:off x="385" y="329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70" name="Rectangle 84"/>
              <p:cNvSpPr>
                <a:spLocks noChangeArrowheads="1"/>
              </p:cNvSpPr>
              <p:nvPr/>
            </p:nvSpPr>
            <p:spPr bwMode="gray">
              <a:xfrm>
                <a:off x="702" y="329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71" name="Rectangle 84"/>
              <p:cNvSpPr>
                <a:spLocks noChangeArrowheads="1"/>
              </p:cNvSpPr>
              <p:nvPr/>
            </p:nvSpPr>
            <p:spPr bwMode="gray">
              <a:xfrm>
                <a:off x="1020" y="329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72" name="Rectangle 84"/>
              <p:cNvSpPr>
                <a:spLocks noChangeArrowheads="1"/>
              </p:cNvSpPr>
              <p:nvPr/>
            </p:nvSpPr>
            <p:spPr bwMode="gray">
              <a:xfrm>
                <a:off x="1337" y="329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73" name="Rectangle 84"/>
              <p:cNvSpPr>
                <a:spLocks noChangeArrowheads="1"/>
              </p:cNvSpPr>
              <p:nvPr/>
            </p:nvSpPr>
            <p:spPr bwMode="gray">
              <a:xfrm>
                <a:off x="1655" y="329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</p:grpSp>
        <p:sp>
          <p:nvSpPr>
            <p:cNvPr id="31750" name="Rectangle 84"/>
            <p:cNvSpPr>
              <a:spLocks noChangeArrowheads="1"/>
            </p:cNvSpPr>
            <p:nvPr/>
          </p:nvSpPr>
          <p:spPr bwMode="gray">
            <a:xfrm>
              <a:off x="3520500" y="6332016"/>
              <a:ext cx="475436" cy="48171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51" name="Rectangle 84"/>
            <p:cNvSpPr>
              <a:spLocks noChangeArrowheads="1"/>
            </p:cNvSpPr>
            <p:nvPr/>
          </p:nvSpPr>
          <p:spPr bwMode="gray">
            <a:xfrm>
              <a:off x="2854471" y="6285938"/>
              <a:ext cx="475436" cy="9424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52" name="Rectangle 84"/>
            <p:cNvSpPr>
              <a:spLocks noChangeArrowheads="1"/>
            </p:cNvSpPr>
            <p:nvPr/>
          </p:nvSpPr>
          <p:spPr bwMode="gray">
            <a:xfrm>
              <a:off x="2190538" y="6189595"/>
              <a:ext cx="475435" cy="1905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54" name="Rectangle 84"/>
            <p:cNvSpPr>
              <a:spLocks noChangeArrowheads="1"/>
            </p:cNvSpPr>
            <p:nvPr/>
          </p:nvSpPr>
          <p:spPr bwMode="gray">
            <a:xfrm>
              <a:off x="2854471" y="4859631"/>
              <a:ext cx="475436" cy="19059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55" name="Rectangle 84"/>
            <p:cNvSpPr>
              <a:spLocks noChangeArrowheads="1"/>
            </p:cNvSpPr>
            <p:nvPr/>
          </p:nvSpPr>
          <p:spPr bwMode="gray">
            <a:xfrm>
              <a:off x="860574" y="6189595"/>
              <a:ext cx="475436" cy="1905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56" name="Rectangle 84"/>
            <p:cNvSpPr>
              <a:spLocks noChangeArrowheads="1"/>
            </p:cNvSpPr>
            <p:nvPr/>
          </p:nvSpPr>
          <p:spPr bwMode="gray">
            <a:xfrm>
              <a:off x="3520500" y="4289947"/>
              <a:ext cx="475436" cy="942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57" name="Rectangle 84"/>
            <p:cNvSpPr>
              <a:spLocks noChangeArrowheads="1"/>
            </p:cNvSpPr>
            <p:nvPr/>
          </p:nvSpPr>
          <p:spPr bwMode="gray">
            <a:xfrm>
              <a:off x="1524509" y="4955975"/>
              <a:ext cx="475435" cy="942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58" name="Rectangle 84"/>
            <p:cNvSpPr>
              <a:spLocks noChangeArrowheads="1"/>
            </p:cNvSpPr>
            <p:nvPr/>
          </p:nvSpPr>
          <p:spPr bwMode="gray">
            <a:xfrm>
              <a:off x="2854471" y="3623918"/>
              <a:ext cx="475436" cy="942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59" name="Rectangle 84"/>
            <p:cNvSpPr>
              <a:spLocks noChangeArrowheads="1"/>
            </p:cNvSpPr>
            <p:nvPr/>
          </p:nvSpPr>
          <p:spPr bwMode="gray">
            <a:xfrm>
              <a:off x="860574" y="3623918"/>
              <a:ext cx="475436" cy="942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60" name="Rectangle 84"/>
            <p:cNvSpPr>
              <a:spLocks noChangeArrowheads="1"/>
            </p:cNvSpPr>
            <p:nvPr/>
          </p:nvSpPr>
          <p:spPr bwMode="gray">
            <a:xfrm>
              <a:off x="2190538" y="5619910"/>
              <a:ext cx="475435" cy="9424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61" name="Rectangle 84"/>
            <p:cNvSpPr>
              <a:spLocks noChangeArrowheads="1"/>
            </p:cNvSpPr>
            <p:nvPr/>
          </p:nvSpPr>
          <p:spPr bwMode="gray">
            <a:xfrm>
              <a:off x="1524509" y="6332016"/>
              <a:ext cx="475435" cy="48171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62" name="Rectangle 84"/>
            <p:cNvSpPr>
              <a:spLocks noChangeArrowheads="1"/>
            </p:cNvSpPr>
            <p:nvPr/>
          </p:nvSpPr>
          <p:spPr bwMode="gray">
            <a:xfrm>
              <a:off x="3520500" y="5665987"/>
              <a:ext cx="475436" cy="48171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63" name="Rectangle 84"/>
            <p:cNvSpPr>
              <a:spLocks noChangeArrowheads="1"/>
            </p:cNvSpPr>
            <p:nvPr/>
          </p:nvSpPr>
          <p:spPr bwMode="gray">
            <a:xfrm>
              <a:off x="2854471" y="5665987"/>
              <a:ext cx="475436" cy="48171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64" name="Rectangle 84"/>
            <p:cNvSpPr>
              <a:spLocks noChangeArrowheads="1"/>
            </p:cNvSpPr>
            <p:nvPr/>
          </p:nvSpPr>
          <p:spPr bwMode="gray">
            <a:xfrm>
              <a:off x="1524509" y="5665987"/>
              <a:ext cx="475435" cy="48171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65" name="Rectangle 84"/>
            <p:cNvSpPr>
              <a:spLocks noChangeArrowheads="1"/>
            </p:cNvSpPr>
            <p:nvPr/>
          </p:nvSpPr>
          <p:spPr bwMode="gray">
            <a:xfrm>
              <a:off x="860574" y="5665987"/>
              <a:ext cx="475436" cy="48171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66" name="Rectangle 84"/>
            <p:cNvSpPr>
              <a:spLocks noChangeArrowheads="1"/>
            </p:cNvSpPr>
            <p:nvPr/>
          </p:nvSpPr>
          <p:spPr bwMode="gray">
            <a:xfrm>
              <a:off x="3520500" y="5002053"/>
              <a:ext cx="475436" cy="48173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67" name="Rectangle 84"/>
            <p:cNvSpPr>
              <a:spLocks noChangeArrowheads="1"/>
            </p:cNvSpPr>
            <p:nvPr/>
          </p:nvSpPr>
          <p:spPr bwMode="gray">
            <a:xfrm>
              <a:off x="2190538" y="5002053"/>
              <a:ext cx="475435" cy="48173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68" name="Rectangle 84"/>
            <p:cNvSpPr>
              <a:spLocks noChangeArrowheads="1"/>
            </p:cNvSpPr>
            <p:nvPr/>
          </p:nvSpPr>
          <p:spPr bwMode="gray">
            <a:xfrm>
              <a:off x="860574" y="5002053"/>
              <a:ext cx="475436" cy="48173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69" name="Rectangle 84"/>
            <p:cNvSpPr>
              <a:spLocks noChangeArrowheads="1"/>
            </p:cNvSpPr>
            <p:nvPr/>
          </p:nvSpPr>
          <p:spPr bwMode="gray">
            <a:xfrm>
              <a:off x="2854471" y="4336024"/>
              <a:ext cx="475436" cy="48173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70" name="Rectangle 84"/>
            <p:cNvSpPr>
              <a:spLocks noChangeArrowheads="1"/>
            </p:cNvSpPr>
            <p:nvPr/>
          </p:nvSpPr>
          <p:spPr bwMode="gray">
            <a:xfrm>
              <a:off x="2190538" y="4336024"/>
              <a:ext cx="475435" cy="48173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71" name="Rectangle 84"/>
            <p:cNvSpPr>
              <a:spLocks noChangeArrowheads="1"/>
            </p:cNvSpPr>
            <p:nvPr/>
          </p:nvSpPr>
          <p:spPr bwMode="gray">
            <a:xfrm>
              <a:off x="860574" y="4336024"/>
              <a:ext cx="475436" cy="48173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72" name="Rectangle 84"/>
            <p:cNvSpPr>
              <a:spLocks noChangeArrowheads="1"/>
            </p:cNvSpPr>
            <p:nvPr/>
          </p:nvSpPr>
          <p:spPr bwMode="gray">
            <a:xfrm>
              <a:off x="3520500" y="3672091"/>
              <a:ext cx="475436" cy="48171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73" name="Rectangle 84"/>
            <p:cNvSpPr>
              <a:spLocks noChangeArrowheads="1"/>
            </p:cNvSpPr>
            <p:nvPr/>
          </p:nvSpPr>
          <p:spPr bwMode="gray">
            <a:xfrm>
              <a:off x="1524509" y="4336024"/>
              <a:ext cx="475435" cy="48173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74" name="Rectangle 84"/>
            <p:cNvSpPr>
              <a:spLocks noChangeArrowheads="1"/>
            </p:cNvSpPr>
            <p:nvPr/>
          </p:nvSpPr>
          <p:spPr bwMode="gray">
            <a:xfrm>
              <a:off x="1524509" y="3672091"/>
              <a:ext cx="475435" cy="48171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75" name="Rectangle 84"/>
            <p:cNvSpPr>
              <a:spLocks noChangeArrowheads="1"/>
            </p:cNvSpPr>
            <p:nvPr/>
          </p:nvSpPr>
          <p:spPr bwMode="gray">
            <a:xfrm>
              <a:off x="2190538" y="3672091"/>
              <a:ext cx="475435" cy="48171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469086" y="3312260"/>
            <a:ext cx="3135362" cy="3135360"/>
            <a:chOff x="5253062" y="3244827"/>
            <a:chExt cx="3135362" cy="3135360"/>
          </a:xfrm>
        </p:grpSpPr>
        <p:grpSp>
          <p:nvGrpSpPr>
            <p:cNvPr id="3" name="Group 435"/>
            <p:cNvGrpSpPr>
              <a:grpSpLocks/>
            </p:cNvGrpSpPr>
            <p:nvPr/>
          </p:nvGrpSpPr>
          <p:grpSpPr bwMode="auto">
            <a:xfrm>
              <a:off x="5253062" y="3244827"/>
              <a:ext cx="3135362" cy="3135360"/>
              <a:chOff x="3152" y="2024"/>
              <a:chExt cx="1497" cy="1497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31824" name="Rectangle 84"/>
              <p:cNvSpPr>
                <a:spLocks noChangeArrowheads="1"/>
              </p:cNvSpPr>
              <p:nvPr/>
            </p:nvSpPr>
            <p:spPr bwMode="gray">
              <a:xfrm>
                <a:off x="3152" y="202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25" name="Rectangle 84"/>
              <p:cNvSpPr>
                <a:spLocks noChangeArrowheads="1"/>
              </p:cNvSpPr>
              <p:nvPr/>
            </p:nvSpPr>
            <p:spPr bwMode="gray">
              <a:xfrm>
                <a:off x="3469" y="202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26" name="Rectangle 84"/>
              <p:cNvSpPr>
                <a:spLocks noChangeArrowheads="1"/>
              </p:cNvSpPr>
              <p:nvPr/>
            </p:nvSpPr>
            <p:spPr bwMode="gray">
              <a:xfrm>
                <a:off x="3787" y="202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27" name="Rectangle 84"/>
              <p:cNvSpPr>
                <a:spLocks noChangeArrowheads="1"/>
              </p:cNvSpPr>
              <p:nvPr/>
            </p:nvSpPr>
            <p:spPr bwMode="gray">
              <a:xfrm>
                <a:off x="4104" y="202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28" name="Rectangle 84"/>
              <p:cNvSpPr>
                <a:spLocks noChangeArrowheads="1"/>
              </p:cNvSpPr>
              <p:nvPr/>
            </p:nvSpPr>
            <p:spPr bwMode="gray">
              <a:xfrm>
                <a:off x="4422" y="202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29" name="Rectangle 84"/>
              <p:cNvSpPr>
                <a:spLocks noChangeArrowheads="1"/>
              </p:cNvSpPr>
              <p:nvPr/>
            </p:nvSpPr>
            <p:spPr bwMode="gray">
              <a:xfrm>
                <a:off x="3152" y="2341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30" name="Rectangle 84"/>
              <p:cNvSpPr>
                <a:spLocks noChangeArrowheads="1"/>
              </p:cNvSpPr>
              <p:nvPr/>
            </p:nvSpPr>
            <p:spPr bwMode="gray">
              <a:xfrm>
                <a:off x="3469" y="2341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31" name="Rectangle 84"/>
              <p:cNvSpPr>
                <a:spLocks noChangeArrowheads="1"/>
              </p:cNvSpPr>
              <p:nvPr/>
            </p:nvSpPr>
            <p:spPr bwMode="gray">
              <a:xfrm>
                <a:off x="3787" y="2341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32" name="Rectangle 84"/>
              <p:cNvSpPr>
                <a:spLocks noChangeArrowheads="1"/>
              </p:cNvSpPr>
              <p:nvPr/>
            </p:nvSpPr>
            <p:spPr bwMode="gray">
              <a:xfrm>
                <a:off x="4104" y="2341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33" name="Rectangle 84"/>
              <p:cNvSpPr>
                <a:spLocks noChangeArrowheads="1"/>
              </p:cNvSpPr>
              <p:nvPr/>
            </p:nvSpPr>
            <p:spPr bwMode="gray">
              <a:xfrm>
                <a:off x="4422" y="2341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34" name="Rectangle 84"/>
              <p:cNvSpPr>
                <a:spLocks noChangeArrowheads="1"/>
              </p:cNvSpPr>
              <p:nvPr/>
            </p:nvSpPr>
            <p:spPr bwMode="gray">
              <a:xfrm>
                <a:off x="3152" y="2659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35" name="Rectangle 84"/>
              <p:cNvSpPr>
                <a:spLocks noChangeArrowheads="1"/>
              </p:cNvSpPr>
              <p:nvPr/>
            </p:nvSpPr>
            <p:spPr bwMode="gray">
              <a:xfrm>
                <a:off x="3469" y="2659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36" name="Rectangle 84"/>
              <p:cNvSpPr>
                <a:spLocks noChangeArrowheads="1"/>
              </p:cNvSpPr>
              <p:nvPr/>
            </p:nvSpPr>
            <p:spPr bwMode="gray">
              <a:xfrm>
                <a:off x="3787" y="2659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37" name="Rectangle 84"/>
              <p:cNvSpPr>
                <a:spLocks noChangeArrowheads="1"/>
              </p:cNvSpPr>
              <p:nvPr/>
            </p:nvSpPr>
            <p:spPr bwMode="gray">
              <a:xfrm>
                <a:off x="4104" y="2659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38" name="Rectangle 84"/>
              <p:cNvSpPr>
                <a:spLocks noChangeArrowheads="1"/>
              </p:cNvSpPr>
              <p:nvPr/>
            </p:nvSpPr>
            <p:spPr bwMode="gray">
              <a:xfrm>
                <a:off x="4422" y="2659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39" name="Rectangle 84"/>
              <p:cNvSpPr>
                <a:spLocks noChangeArrowheads="1"/>
              </p:cNvSpPr>
              <p:nvPr/>
            </p:nvSpPr>
            <p:spPr bwMode="gray">
              <a:xfrm>
                <a:off x="3152" y="2976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40" name="Rectangle 84"/>
              <p:cNvSpPr>
                <a:spLocks noChangeArrowheads="1"/>
              </p:cNvSpPr>
              <p:nvPr/>
            </p:nvSpPr>
            <p:spPr bwMode="gray">
              <a:xfrm>
                <a:off x="3469" y="2976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41" name="Rectangle 84"/>
              <p:cNvSpPr>
                <a:spLocks noChangeArrowheads="1"/>
              </p:cNvSpPr>
              <p:nvPr/>
            </p:nvSpPr>
            <p:spPr bwMode="gray">
              <a:xfrm>
                <a:off x="3787" y="2976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42" name="Rectangle 84"/>
              <p:cNvSpPr>
                <a:spLocks noChangeArrowheads="1"/>
              </p:cNvSpPr>
              <p:nvPr/>
            </p:nvSpPr>
            <p:spPr bwMode="gray">
              <a:xfrm>
                <a:off x="4104" y="2976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43" name="Rectangle 84"/>
              <p:cNvSpPr>
                <a:spLocks noChangeArrowheads="1"/>
              </p:cNvSpPr>
              <p:nvPr/>
            </p:nvSpPr>
            <p:spPr bwMode="gray">
              <a:xfrm>
                <a:off x="4422" y="2976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44" name="Rectangle 84"/>
              <p:cNvSpPr>
                <a:spLocks noChangeArrowheads="1"/>
              </p:cNvSpPr>
              <p:nvPr/>
            </p:nvSpPr>
            <p:spPr bwMode="gray">
              <a:xfrm>
                <a:off x="3152" y="329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45" name="Rectangle 84"/>
              <p:cNvSpPr>
                <a:spLocks noChangeArrowheads="1"/>
              </p:cNvSpPr>
              <p:nvPr/>
            </p:nvSpPr>
            <p:spPr bwMode="gray">
              <a:xfrm>
                <a:off x="3469" y="329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46" name="Rectangle 84"/>
              <p:cNvSpPr>
                <a:spLocks noChangeArrowheads="1"/>
              </p:cNvSpPr>
              <p:nvPr/>
            </p:nvSpPr>
            <p:spPr bwMode="gray">
              <a:xfrm>
                <a:off x="3787" y="329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47" name="Rectangle 84"/>
              <p:cNvSpPr>
                <a:spLocks noChangeArrowheads="1"/>
              </p:cNvSpPr>
              <p:nvPr/>
            </p:nvSpPr>
            <p:spPr bwMode="gray">
              <a:xfrm>
                <a:off x="4104" y="329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48" name="Rectangle 84"/>
              <p:cNvSpPr>
                <a:spLocks noChangeArrowheads="1"/>
              </p:cNvSpPr>
              <p:nvPr/>
            </p:nvSpPr>
            <p:spPr bwMode="gray">
              <a:xfrm>
                <a:off x="4422" y="329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</p:grpSp>
        <p:sp>
          <p:nvSpPr>
            <p:cNvPr id="31799" name="Rectangle 84"/>
            <p:cNvSpPr>
              <a:spLocks noChangeArrowheads="1"/>
            </p:cNvSpPr>
            <p:nvPr/>
          </p:nvSpPr>
          <p:spPr bwMode="gray">
            <a:xfrm>
              <a:off x="6583025" y="5999001"/>
              <a:ext cx="475436" cy="4817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00" name="Rectangle 84"/>
            <p:cNvSpPr>
              <a:spLocks noChangeArrowheads="1"/>
            </p:cNvSpPr>
            <p:nvPr/>
          </p:nvSpPr>
          <p:spPr bwMode="gray">
            <a:xfrm>
              <a:off x="5253062" y="6095345"/>
              <a:ext cx="475436" cy="9424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01" name="Rectangle 84"/>
            <p:cNvSpPr>
              <a:spLocks noChangeArrowheads="1"/>
            </p:cNvSpPr>
            <p:nvPr/>
          </p:nvSpPr>
          <p:spPr bwMode="gray">
            <a:xfrm>
              <a:off x="5916996" y="6189594"/>
              <a:ext cx="475436" cy="19059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02" name="Rectangle 84"/>
            <p:cNvSpPr>
              <a:spLocks noChangeArrowheads="1"/>
            </p:cNvSpPr>
            <p:nvPr/>
          </p:nvSpPr>
          <p:spPr bwMode="gray">
            <a:xfrm>
              <a:off x="5916996" y="5999001"/>
              <a:ext cx="475436" cy="19059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03" name="Rectangle 84"/>
            <p:cNvSpPr>
              <a:spLocks noChangeArrowheads="1"/>
            </p:cNvSpPr>
            <p:nvPr/>
          </p:nvSpPr>
          <p:spPr bwMode="gray">
            <a:xfrm>
              <a:off x="5253062" y="6189594"/>
              <a:ext cx="475436" cy="19059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04" name="Rectangle 84"/>
            <p:cNvSpPr>
              <a:spLocks noChangeArrowheads="1"/>
            </p:cNvSpPr>
            <p:nvPr/>
          </p:nvSpPr>
          <p:spPr bwMode="gray">
            <a:xfrm>
              <a:off x="6583025" y="6189594"/>
              <a:ext cx="475436" cy="9424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05" name="Rectangle 84"/>
            <p:cNvSpPr>
              <a:spLocks noChangeArrowheads="1"/>
            </p:cNvSpPr>
            <p:nvPr/>
          </p:nvSpPr>
          <p:spPr bwMode="gray">
            <a:xfrm>
              <a:off x="6583025" y="6283843"/>
              <a:ext cx="475436" cy="9424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06" name="Rectangle 84"/>
            <p:cNvSpPr>
              <a:spLocks noChangeArrowheads="1"/>
            </p:cNvSpPr>
            <p:nvPr/>
          </p:nvSpPr>
          <p:spPr bwMode="gray">
            <a:xfrm>
              <a:off x="6583025" y="6095345"/>
              <a:ext cx="475436" cy="9424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07" name="Rectangle 84"/>
            <p:cNvSpPr>
              <a:spLocks noChangeArrowheads="1"/>
            </p:cNvSpPr>
            <p:nvPr/>
          </p:nvSpPr>
          <p:spPr bwMode="gray">
            <a:xfrm>
              <a:off x="7246960" y="6283843"/>
              <a:ext cx="475436" cy="9424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08" name="Rectangle 84"/>
            <p:cNvSpPr>
              <a:spLocks noChangeArrowheads="1"/>
            </p:cNvSpPr>
            <p:nvPr/>
          </p:nvSpPr>
          <p:spPr bwMode="gray">
            <a:xfrm>
              <a:off x="5253062" y="6001095"/>
              <a:ext cx="475436" cy="9424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09" name="Rectangle 84"/>
            <p:cNvSpPr>
              <a:spLocks noChangeArrowheads="1"/>
            </p:cNvSpPr>
            <p:nvPr/>
          </p:nvSpPr>
          <p:spPr bwMode="gray">
            <a:xfrm>
              <a:off x="6583025" y="6047173"/>
              <a:ext cx="475436" cy="4817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10" name="Rectangle 84"/>
            <p:cNvSpPr>
              <a:spLocks noChangeArrowheads="1"/>
            </p:cNvSpPr>
            <p:nvPr/>
          </p:nvSpPr>
          <p:spPr bwMode="gray">
            <a:xfrm>
              <a:off x="7246960" y="6095345"/>
              <a:ext cx="475436" cy="4817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11" name="Rectangle 84"/>
            <p:cNvSpPr>
              <a:spLocks noChangeArrowheads="1"/>
            </p:cNvSpPr>
            <p:nvPr/>
          </p:nvSpPr>
          <p:spPr bwMode="gray">
            <a:xfrm>
              <a:off x="7246960" y="6141422"/>
              <a:ext cx="475436" cy="4817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12" name="Rectangle 84"/>
            <p:cNvSpPr>
              <a:spLocks noChangeArrowheads="1"/>
            </p:cNvSpPr>
            <p:nvPr/>
          </p:nvSpPr>
          <p:spPr bwMode="gray">
            <a:xfrm>
              <a:off x="7246960" y="6235671"/>
              <a:ext cx="475436" cy="4817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13" name="Rectangle 84"/>
            <p:cNvSpPr>
              <a:spLocks noChangeArrowheads="1"/>
            </p:cNvSpPr>
            <p:nvPr/>
          </p:nvSpPr>
          <p:spPr bwMode="gray">
            <a:xfrm>
              <a:off x="7246960" y="6189594"/>
              <a:ext cx="475436" cy="4817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14" name="Rectangle 84"/>
            <p:cNvSpPr>
              <a:spLocks noChangeArrowheads="1"/>
            </p:cNvSpPr>
            <p:nvPr/>
          </p:nvSpPr>
          <p:spPr bwMode="gray">
            <a:xfrm>
              <a:off x="7246960" y="6047173"/>
              <a:ext cx="475436" cy="4817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15" name="Rectangle 84"/>
            <p:cNvSpPr>
              <a:spLocks noChangeArrowheads="1"/>
            </p:cNvSpPr>
            <p:nvPr/>
          </p:nvSpPr>
          <p:spPr bwMode="gray">
            <a:xfrm>
              <a:off x="7912988" y="6235671"/>
              <a:ext cx="475436" cy="4817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16" name="Rectangle 84"/>
            <p:cNvSpPr>
              <a:spLocks noChangeArrowheads="1"/>
            </p:cNvSpPr>
            <p:nvPr/>
          </p:nvSpPr>
          <p:spPr bwMode="gray">
            <a:xfrm>
              <a:off x="7246960" y="5999001"/>
              <a:ext cx="475436" cy="4817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17" name="Rectangle 84"/>
            <p:cNvSpPr>
              <a:spLocks noChangeArrowheads="1"/>
            </p:cNvSpPr>
            <p:nvPr/>
          </p:nvSpPr>
          <p:spPr bwMode="gray">
            <a:xfrm>
              <a:off x="7912988" y="6047173"/>
              <a:ext cx="475436" cy="4817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18" name="Rectangle 84"/>
            <p:cNvSpPr>
              <a:spLocks noChangeArrowheads="1"/>
            </p:cNvSpPr>
            <p:nvPr/>
          </p:nvSpPr>
          <p:spPr bwMode="gray">
            <a:xfrm>
              <a:off x="7912988" y="6189594"/>
              <a:ext cx="475436" cy="4817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19" name="Rectangle 84"/>
            <p:cNvSpPr>
              <a:spLocks noChangeArrowheads="1"/>
            </p:cNvSpPr>
            <p:nvPr/>
          </p:nvSpPr>
          <p:spPr bwMode="gray">
            <a:xfrm>
              <a:off x="7912988" y="6332015"/>
              <a:ext cx="475436" cy="4817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20" name="Rectangle 84"/>
            <p:cNvSpPr>
              <a:spLocks noChangeArrowheads="1"/>
            </p:cNvSpPr>
            <p:nvPr/>
          </p:nvSpPr>
          <p:spPr bwMode="gray">
            <a:xfrm>
              <a:off x="7912988" y="5999001"/>
              <a:ext cx="475436" cy="4817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21" name="Rectangle 84"/>
            <p:cNvSpPr>
              <a:spLocks noChangeArrowheads="1"/>
            </p:cNvSpPr>
            <p:nvPr/>
          </p:nvSpPr>
          <p:spPr bwMode="gray">
            <a:xfrm>
              <a:off x="7912988" y="6283843"/>
              <a:ext cx="475436" cy="4817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22" name="Rectangle 84"/>
            <p:cNvSpPr>
              <a:spLocks noChangeArrowheads="1"/>
            </p:cNvSpPr>
            <p:nvPr/>
          </p:nvSpPr>
          <p:spPr bwMode="gray">
            <a:xfrm>
              <a:off x="7912988" y="6141422"/>
              <a:ext cx="475436" cy="4817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23" name="Rectangle 84"/>
            <p:cNvSpPr>
              <a:spLocks noChangeArrowheads="1"/>
            </p:cNvSpPr>
            <p:nvPr/>
          </p:nvSpPr>
          <p:spPr bwMode="gray">
            <a:xfrm>
              <a:off x="7912988" y="6095345"/>
              <a:ext cx="475436" cy="4817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grpSp>
          <p:nvGrpSpPr>
            <p:cNvPr id="6" name="Group 434"/>
            <p:cNvGrpSpPr>
              <a:grpSpLocks/>
            </p:cNvGrpSpPr>
            <p:nvPr/>
          </p:nvGrpSpPr>
          <p:grpSpPr bwMode="auto">
            <a:xfrm>
              <a:off x="5253062" y="3244827"/>
              <a:ext cx="3135362" cy="2469331"/>
              <a:chOff x="2472" y="2024"/>
              <a:chExt cx="1497" cy="1179"/>
            </a:xfrm>
          </p:grpSpPr>
          <p:sp>
            <p:nvSpPr>
              <p:cNvPr id="31779" name="Rectangle 84" descr="5%"/>
              <p:cNvSpPr>
                <a:spLocks noChangeArrowheads="1"/>
              </p:cNvSpPr>
              <p:nvPr/>
            </p:nvSpPr>
            <p:spPr bwMode="gray">
              <a:xfrm>
                <a:off x="2472" y="2024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80" name="Rectangle 84" descr="5%"/>
              <p:cNvSpPr>
                <a:spLocks noChangeArrowheads="1"/>
              </p:cNvSpPr>
              <p:nvPr/>
            </p:nvSpPr>
            <p:spPr bwMode="gray">
              <a:xfrm>
                <a:off x="2789" y="2024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81" name="Rectangle 84" descr="5%"/>
              <p:cNvSpPr>
                <a:spLocks noChangeArrowheads="1"/>
              </p:cNvSpPr>
              <p:nvPr/>
            </p:nvSpPr>
            <p:spPr bwMode="gray">
              <a:xfrm>
                <a:off x="3107" y="2024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82" name="Rectangle 84" descr="5%"/>
              <p:cNvSpPr>
                <a:spLocks noChangeArrowheads="1"/>
              </p:cNvSpPr>
              <p:nvPr/>
            </p:nvSpPr>
            <p:spPr bwMode="gray">
              <a:xfrm>
                <a:off x="3424" y="2024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83" name="Rectangle 84" descr="5%"/>
              <p:cNvSpPr>
                <a:spLocks noChangeArrowheads="1"/>
              </p:cNvSpPr>
              <p:nvPr/>
            </p:nvSpPr>
            <p:spPr bwMode="gray">
              <a:xfrm>
                <a:off x="3742" y="2024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84" name="Rectangle 84" descr="5%"/>
              <p:cNvSpPr>
                <a:spLocks noChangeArrowheads="1"/>
              </p:cNvSpPr>
              <p:nvPr/>
            </p:nvSpPr>
            <p:spPr bwMode="gray">
              <a:xfrm>
                <a:off x="2472" y="2341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85" name="Rectangle 84" descr="5%"/>
              <p:cNvSpPr>
                <a:spLocks noChangeArrowheads="1"/>
              </p:cNvSpPr>
              <p:nvPr/>
            </p:nvSpPr>
            <p:spPr bwMode="gray">
              <a:xfrm>
                <a:off x="2789" y="2341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86" name="Rectangle 84" descr="5%"/>
              <p:cNvSpPr>
                <a:spLocks noChangeArrowheads="1"/>
              </p:cNvSpPr>
              <p:nvPr/>
            </p:nvSpPr>
            <p:spPr bwMode="gray">
              <a:xfrm>
                <a:off x="3107" y="2341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87" name="Rectangle 84" descr="5%"/>
              <p:cNvSpPr>
                <a:spLocks noChangeArrowheads="1"/>
              </p:cNvSpPr>
              <p:nvPr/>
            </p:nvSpPr>
            <p:spPr bwMode="gray">
              <a:xfrm>
                <a:off x="3424" y="2341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88" name="Rectangle 84" descr="5%"/>
              <p:cNvSpPr>
                <a:spLocks noChangeArrowheads="1"/>
              </p:cNvSpPr>
              <p:nvPr/>
            </p:nvSpPr>
            <p:spPr bwMode="gray">
              <a:xfrm>
                <a:off x="3742" y="2341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89" name="Rectangle 84" descr="5%"/>
              <p:cNvSpPr>
                <a:spLocks noChangeArrowheads="1"/>
              </p:cNvSpPr>
              <p:nvPr/>
            </p:nvSpPr>
            <p:spPr bwMode="gray">
              <a:xfrm>
                <a:off x="2472" y="2659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90" name="Rectangle 84" descr="5%"/>
              <p:cNvSpPr>
                <a:spLocks noChangeArrowheads="1"/>
              </p:cNvSpPr>
              <p:nvPr/>
            </p:nvSpPr>
            <p:spPr bwMode="gray">
              <a:xfrm>
                <a:off x="2789" y="2659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91" name="Rectangle 84" descr="5%"/>
              <p:cNvSpPr>
                <a:spLocks noChangeArrowheads="1"/>
              </p:cNvSpPr>
              <p:nvPr/>
            </p:nvSpPr>
            <p:spPr bwMode="gray">
              <a:xfrm>
                <a:off x="3107" y="2659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92" name="Rectangle 84" descr="5%"/>
              <p:cNvSpPr>
                <a:spLocks noChangeArrowheads="1"/>
              </p:cNvSpPr>
              <p:nvPr/>
            </p:nvSpPr>
            <p:spPr bwMode="gray">
              <a:xfrm>
                <a:off x="3424" y="2659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93" name="Rectangle 84" descr="5%"/>
              <p:cNvSpPr>
                <a:spLocks noChangeArrowheads="1"/>
              </p:cNvSpPr>
              <p:nvPr/>
            </p:nvSpPr>
            <p:spPr bwMode="gray">
              <a:xfrm>
                <a:off x="3742" y="2659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94" name="Rectangle 84" descr="5%"/>
              <p:cNvSpPr>
                <a:spLocks noChangeArrowheads="1"/>
              </p:cNvSpPr>
              <p:nvPr/>
            </p:nvSpPr>
            <p:spPr bwMode="gray">
              <a:xfrm>
                <a:off x="2472" y="2976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95" name="Rectangle 84" descr="5%"/>
              <p:cNvSpPr>
                <a:spLocks noChangeArrowheads="1"/>
              </p:cNvSpPr>
              <p:nvPr/>
            </p:nvSpPr>
            <p:spPr bwMode="gray">
              <a:xfrm>
                <a:off x="2789" y="2976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96" name="Rectangle 84" descr="5%"/>
              <p:cNvSpPr>
                <a:spLocks noChangeArrowheads="1"/>
              </p:cNvSpPr>
              <p:nvPr/>
            </p:nvSpPr>
            <p:spPr bwMode="gray">
              <a:xfrm>
                <a:off x="3107" y="2976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97" name="Rectangle 84" descr="5%"/>
              <p:cNvSpPr>
                <a:spLocks noChangeArrowheads="1"/>
              </p:cNvSpPr>
              <p:nvPr/>
            </p:nvSpPr>
            <p:spPr bwMode="gray">
              <a:xfrm>
                <a:off x="3424" y="2976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98" name="Rectangle 84" descr="5%"/>
              <p:cNvSpPr>
                <a:spLocks noChangeArrowheads="1"/>
              </p:cNvSpPr>
              <p:nvPr/>
            </p:nvSpPr>
            <p:spPr bwMode="gray">
              <a:xfrm>
                <a:off x="3742" y="2976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</p:grpSp>
      </p:grpSp>
      <p:sp>
        <p:nvSpPr>
          <p:cNvPr id="9" name="Right Arrow 8"/>
          <p:cNvSpPr/>
          <p:nvPr/>
        </p:nvSpPr>
        <p:spPr>
          <a:xfrm>
            <a:off x="3995936" y="4642222"/>
            <a:ext cx="1080120" cy="475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448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G-Cloud visie (fase 1)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5576" y="5315563"/>
            <a:ext cx="7704856" cy="62636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smtClean="0"/>
              <a:t>Datacenter / </a:t>
            </a:r>
            <a:r>
              <a:rPr lang="nl-BE" sz="4000" dirty="0"/>
              <a:t>Koeling / </a:t>
            </a:r>
            <a:r>
              <a:rPr lang="nl-BE" sz="4000" dirty="0" smtClean="0"/>
              <a:t>Elektriciteit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755576" y="4545179"/>
            <a:ext cx="7704856" cy="62636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smtClean="0"/>
              <a:t>Servers / Netwerk </a:t>
            </a:r>
            <a:r>
              <a:rPr lang="nl-BE" sz="4000" dirty="0"/>
              <a:t>/ </a:t>
            </a:r>
            <a:r>
              <a:rPr lang="nl-BE" sz="4000" dirty="0" smtClean="0"/>
              <a:t>Storage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755576" y="3753091"/>
            <a:ext cx="7704856" cy="62636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smtClean="0"/>
              <a:t>Backup / Beveiliging 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755576" y="3011307"/>
            <a:ext cx="7704856" cy="6096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smtClean="0"/>
              <a:t>Virtualisatie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5454218" y="1499219"/>
            <a:ext cx="1440000" cy="1296144"/>
          </a:xfrm>
          <a:prstGeom prst="rect">
            <a:avLst/>
          </a:prstGeom>
          <a:solidFill>
            <a:srgbClr val="A00246"/>
          </a:solidFill>
          <a:ln>
            <a:solidFill>
              <a:srgbClr val="A00246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nl-BE" sz="2400" b="1" dirty="0" smtClean="0">
                <a:latin typeface="Times New Roman" charset="0"/>
                <a:cs typeface="+mn-cs"/>
              </a:rPr>
              <a:t>FOD2</a:t>
            </a:r>
            <a:endParaRPr lang="en-US" sz="2400" b="1" dirty="0">
              <a:latin typeface="Times New Roman" charset="0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020432" y="1483649"/>
            <a:ext cx="1440000" cy="1296144"/>
          </a:xfrm>
          <a:prstGeom prst="rect">
            <a:avLst/>
          </a:prstGeom>
          <a:solidFill>
            <a:srgbClr val="A00246"/>
          </a:solidFill>
          <a:ln>
            <a:solidFill>
              <a:srgbClr val="A00246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nl-BE" sz="2400" b="1" dirty="0" smtClean="0">
                <a:latin typeface="Times New Roman" charset="0"/>
              </a:rPr>
              <a:t>OISZ</a:t>
            </a:r>
            <a:r>
              <a:rPr lang="nl-BE" sz="2400" b="1" dirty="0">
                <a:latin typeface="Times New Roman" charset="0"/>
              </a:rPr>
              <a:t>3</a:t>
            </a:r>
            <a:endParaRPr lang="en-US" sz="2400" b="1" dirty="0">
              <a:latin typeface="Times New Roman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321790" y="1499219"/>
            <a:ext cx="1440000" cy="1296144"/>
          </a:xfrm>
          <a:prstGeom prst="rect">
            <a:avLst/>
          </a:prstGeom>
          <a:solidFill>
            <a:srgbClr val="A00246"/>
          </a:solidFill>
          <a:ln>
            <a:solidFill>
              <a:srgbClr val="A00246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nl-BE" sz="2400" b="1" dirty="0" smtClean="0">
                <a:latin typeface="Times New Roman" charset="0"/>
              </a:rPr>
              <a:t>FOD1</a:t>
            </a:r>
            <a:endParaRPr lang="en-US" sz="2400" b="1" dirty="0">
              <a:latin typeface="Times New Roman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888004" y="1499219"/>
            <a:ext cx="1440000" cy="1296144"/>
          </a:xfrm>
          <a:prstGeom prst="rect">
            <a:avLst/>
          </a:prstGeom>
          <a:solidFill>
            <a:srgbClr val="A00246"/>
          </a:solidFill>
          <a:ln>
            <a:solidFill>
              <a:srgbClr val="A00246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nl-BE" sz="2400" b="1" dirty="0" smtClean="0">
                <a:latin typeface="Times New Roman" charset="0"/>
              </a:rPr>
              <a:t>OISZ2</a:t>
            </a:r>
            <a:endParaRPr lang="en-US" sz="2400" b="1" dirty="0">
              <a:latin typeface="Times New Roman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55576" y="1499219"/>
            <a:ext cx="1440000" cy="1296144"/>
          </a:xfrm>
          <a:prstGeom prst="rect">
            <a:avLst/>
          </a:prstGeom>
          <a:solidFill>
            <a:srgbClr val="A00246"/>
          </a:solidFill>
          <a:ln>
            <a:solidFill>
              <a:srgbClr val="A00246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nl-BE" sz="2400" b="1" dirty="0" smtClean="0">
                <a:latin typeface="Times New Roman" charset="0"/>
                <a:cs typeface="+mn-cs"/>
              </a:rPr>
              <a:t>OISZ1</a:t>
            </a:r>
            <a:endParaRPr lang="en-US" sz="2400" b="1" dirty="0">
              <a:latin typeface="Times New Roman" charset="0"/>
              <a:cs typeface="+mn-cs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93112" y="6476776"/>
            <a:ext cx="750888" cy="260648"/>
          </a:xfrm>
        </p:spPr>
        <p:txBody>
          <a:bodyPr/>
          <a:lstStyle/>
          <a:p>
            <a:fld id="{5471B662-E07F-4B45-AF7C-5436FF003ECE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51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G-Cloud visie (fase 2)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5576" y="5473609"/>
            <a:ext cx="7704856" cy="62636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smtClean="0"/>
              <a:t>Datacenter / </a:t>
            </a:r>
            <a:r>
              <a:rPr lang="nl-BE" sz="4000" dirty="0"/>
              <a:t>Koeling / </a:t>
            </a:r>
            <a:r>
              <a:rPr lang="nl-BE" sz="4000" dirty="0" smtClean="0"/>
              <a:t>Elektriciteit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755576" y="4703225"/>
            <a:ext cx="7704856" cy="62636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/>
              <a:t>Servers / Netwerk / Storage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755576" y="3911137"/>
            <a:ext cx="7704856" cy="62636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/>
              <a:t>Backup / Beveiliging 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755576" y="3169353"/>
            <a:ext cx="7704856" cy="6096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smtClean="0"/>
              <a:t>Virtualisatie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5427218" y="1296984"/>
            <a:ext cx="1476000" cy="936103"/>
          </a:xfrm>
          <a:prstGeom prst="rect">
            <a:avLst/>
          </a:prstGeom>
          <a:solidFill>
            <a:srgbClr val="A00246"/>
          </a:solidFill>
          <a:ln>
            <a:solidFill>
              <a:srgbClr val="A00246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nl-BE" sz="2400" b="1" dirty="0" smtClean="0">
                <a:latin typeface="Times New Roman" charset="0"/>
                <a:cs typeface="+mn-cs"/>
              </a:rPr>
              <a:t>FOD2</a:t>
            </a:r>
            <a:endParaRPr lang="en-US" sz="2400" b="1" dirty="0">
              <a:latin typeface="Times New Roman" charset="0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984432" y="1296983"/>
            <a:ext cx="1476000" cy="936103"/>
          </a:xfrm>
          <a:prstGeom prst="rect">
            <a:avLst/>
          </a:prstGeom>
          <a:solidFill>
            <a:srgbClr val="A00246"/>
          </a:solidFill>
          <a:ln>
            <a:solidFill>
              <a:srgbClr val="A00246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nl-BE" sz="2400" b="1" dirty="0" smtClean="0">
                <a:latin typeface="Times New Roman" charset="0"/>
              </a:rPr>
              <a:t>OISZ</a:t>
            </a:r>
            <a:r>
              <a:rPr lang="nl-BE" sz="2400" b="1" dirty="0">
                <a:latin typeface="Times New Roman" charset="0"/>
              </a:rPr>
              <a:t>3</a:t>
            </a:r>
            <a:endParaRPr lang="en-US" sz="2400" b="1" dirty="0">
              <a:latin typeface="Times New Roman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312790" y="1297146"/>
            <a:ext cx="1476000" cy="936103"/>
          </a:xfrm>
          <a:prstGeom prst="rect">
            <a:avLst/>
          </a:prstGeom>
          <a:solidFill>
            <a:srgbClr val="A00246"/>
          </a:solidFill>
          <a:ln>
            <a:solidFill>
              <a:srgbClr val="A00246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nl-BE" sz="2400" b="1" dirty="0" smtClean="0">
                <a:latin typeface="Times New Roman" charset="0"/>
              </a:rPr>
              <a:t>FOD1</a:t>
            </a:r>
            <a:endParaRPr lang="en-US" sz="2400" b="1" dirty="0">
              <a:latin typeface="Times New Roman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870004" y="1297146"/>
            <a:ext cx="1476000" cy="936103"/>
          </a:xfrm>
          <a:prstGeom prst="rect">
            <a:avLst/>
          </a:prstGeom>
          <a:solidFill>
            <a:srgbClr val="A00246"/>
          </a:solidFill>
          <a:ln>
            <a:solidFill>
              <a:srgbClr val="A00246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nl-BE" sz="2400" b="1" dirty="0" smtClean="0">
                <a:latin typeface="Times New Roman" charset="0"/>
              </a:rPr>
              <a:t>OISZ2</a:t>
            </a:r>
            <a:endParaRPr lang="en-US" sz="2400" b="1" dirty="0">
              <a:latin typeface="Times New Roman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55576" y="1297146"/>
            <a:ext cx="1476000" cy="936103"/>
          </a:xfrm>
          <a:prstGeom prst="rect">
            <a:avLst/>
          </a:prstGeom>
          <a:solidFill>
            <a:srgbClr val="A00246"/>
          </a:solidFill>
          <a:ln>
            <a:solidFill>
              <a:srgbClr val="A00246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nl-BE" sz="2400" b="1" dirty="0" smtClean="0">
                <a:latin typeface="Times New Roman" charset="0"/>
                <a:cs typeface="+mn-cs"/>
              </a:rPr>
              <a:t>OISZ1</a:t>
            </a:r>
            <a:endParaRPr lang="en-US" sz="2400" b="1" dirty="0">
              <a:latin typeface="Times New Roman" charset="0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5576" y="2377265"/>
            <a:ext cx="2448272" cy="62636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smtClean="0"/>
              <a:t>Stack 1</a:t>
            </a:r>
            <a:endParaRPr lang="en-US" sz="4000" dirty="0"/>
          </a:p>
        </p:txBody>
      </p:sp>
      <p:sp>
        <p:nvSpPr>
          <p:cNvPr id="22" name="Rectangle 21"/>
          <p:cNvSpPr/>
          <p:nvPr/>
        </p:nvSpPr>
        <p:spPr>
          <a:xfrm>
            <a:off x="3347864" y="2377265"/>
            <a:ext cx="2448272" cy="62636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smtClean="0"/>
              <a:t>Stack 2</a:t>
            </a:r>
            <a:endParaRPr lang="en-US" sz="4000" dirty="0"/>
          </a:p>
        </p:txBody>
      </p:sp>
      <p:sp>
        <p:nvSpPr>
          <p:cNvPr id="23" name="Rectangle 22"/>
          <p:cNvSpPr/>
          <p:nvPr/>
        </p:nvSpPr>
        <p:spPr>
          <a:xfrm>
            <a:off x="5940152" y="2377265"/>
            <a:ext cx="2520280" cy="62636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smtClean="0"/>
              <a:t>Stack 3</a:t>
            </a:r>
            <a:endParaRPr lang="en-US" sz="4000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93112" y="6476776"/>
            <a:ext cx="750888" cy="260648"/>
          </a:xfrm>
        </p:spPr>
        <p:txBody>
          <a:bodyPr/>
          <a:lstStyle/>
          <a:p>
            <a:fld id="{5471B662-E07F-4B45-AF7C-5436FF003ECE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58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08520" y="1146931"/>
            <a:ext cx="9023892" cy="5666445"/>
            <a:chOff x="35496" y="761343"/>
            <a:chExt cx="9023892" cy="5666445"/>
          </a:xfrm>
        </p:grpSpPr>
        <p:grpSp>
          <p:nvGrpSpPr>
            <p:cNvPr id="2" name="Group 1"/>
            <p:cNvGrpSpPr/>
            <p:nvPr/>
          </p:nvGrpSpPr>
          <p:grpSpPr>
            <a:xfrm>
              <a:off x="1187624" y="1412776"/>
              <a:ext cx="6624738" cy="5012308"/>
              <a:chOff x="1157851" y="188640"/>
              <a:chExt cx="6559006" cy="6236444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175572" y="2794815"/>
                <a:ext cx="1086232" cy="2404799"/>
              </a:xfrm>
              <a:prstGeom prst="rect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tIns="144000" anchor="t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err="1" smtClean="0">
                    <a:solidFill>
                      <a:prstClr val="white"/>
                    </a:solidFill>
                    <a:latin typeface="Calibri"/>
                  </a:rPr>
                  <a:t>Red</a:t>
                </a:r>
                <a:endParaRPr lang="fr-BE" sz="1400" kern="0" dirty="0" smtClean="0">
                  <a:solidFill>
                    <a:prstClr val="white"/>
                  </a:solidFill>
                  <a:latin typeface="Calibri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smtClean="0">
                    <a:solidFill>
                      <a:prstClr val="white"/>
                    </a:solidFill>
                    <a:latin typeface="Calibri"/>
                  </a:rPr>
                  <a:t>Shift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>
                    <a:solidFill>
                      <a:prstClr val="white"/>
                    </a:solidFill>
                    <a:latin typeface="Calibri"/>
                  </a:rPr>
                  <a:t>-</a:t>
                </a:r>
                <a:endParaRPr lang="fr-BE" sz="1400" kern="0" dirty="0" smtClean="0">
                  <a:solidFill>
                    <a:prstClr val="white"/>
                  </a:solidFill>
                  <a:latin typeface="Calibri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smtClean="0">
                    <a:solidFill>
                      <a:prstClr val="white"/>
                    </a:solidFill>
                    <a:latin typeface="Calibri"/>
                  </a:rPr>
                  <a:t>Oracle </a:t>
                </a:r>
                <a:endParaRPr lang="fr-BE" sz="1400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461659" y="2794815"/>
                <a:ext cx="1398373" cy="2405111"/>
              </a:xfrm>
              <a:prstGeom prst="rect">
                <a:avLst/>
              </a:prstGeom>
              <a:solidFill>
                <a:srgbClr val="00B050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tIns="144000" anchor="t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smtClean="0">
                    <a:solidFill>
                      <a:prstClr val="white"/>
                    </a:solidFill>
                    <a:latin typeface="Calibri"/>
                  </a:rPr>
                  <a:t>Green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smtClean="0">
                    <a:solidFill>
                      <a:prstClr val="white"/>
                    </a:solidFill>
                    <a:latin typeface="Calibri"/>
                  </a:rPr>
                  <a:t>Shift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>
                    <a:solidFill>
                      <a:prstClr val="white"/>
                    </a:solidFill>
                    <a:latin typeface="Calibri"/>
                  </a:rPr>
                  <a:t>-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smtClean="0">
                    <a:solidFill>
                      <a:prstClr val="white"/>
                    </a:solidFill>
                    <a:latin typeface="Calibri"/>
                  </a:rPr>
                  <a:t>Open Source</a:t>
                </a:r>
                <a:endParaRPr lang="en-US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988937" y="2794814"/>
                <a:ext cx="1396800" cy="2404800"/>
              </a:xfrm>
              <a:prstGeom prst="rect">
                <a:avLst/>
              </a:prstGeom>
              <a:solidFill>
                <a:srgbClr val="FFFF00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tIns="144000" anchor="t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err="1" smtClean="0">
                    <a:solidFill>
                      <a:prstClr val="black"/>
                    </a:solidFill>
                    <a:latin typeface="Calibri"/>
                  </a:rPr>
                  <a:t>Yellow</a:t>
                </a:r>
                <a:endParaRPr lang="fr-BE" sz="1400" kern="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smtClean="0">
                    <a:solidFill>
                      <a:prstClr val="black"/>
                    </a:solidFill>
                    <a:latin typeface="Calibri"/>
                  </a:rPr>
                  <a:t>Shift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>
                    <a:solidFill>
                      <a:prstClr val="black"/>
                    </a:solidFill>
                    <a:latin typeface="Calibri"/>
                  </a:rPr>
                  <a:t>-</a:t>
                </a:r>
                <a:endParaRPr lang="fr-BE" sz="1400" kern="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smtClean="0">
                    <a:solidFill>
                      <a:prstClr val="black"/>
                    </a:solidFill>
                    <a:latin typeface="Calibri"/>
                  </a:rPr>
                  <a:t>Microsoft</a:t>
                </a:r>
                <a:endParaRPr lang="fr-BE" sz="1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516216" y="2794814"/>
                <a:ext cx="1200641" cy="240510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tIns="144000" anchor="t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smtClean="0">
                    <a:solidFill>
                      <a:prstClr val="white"/>
                    </a:solidFill>
                    <a:latin typeface="Calibri"/>
                  </a:rPr>
                  <a:t>Brown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smtClean="0">
                    <a:solidFill>
                      <a:prstClr val="white"/>
                    </a:solidFill>
                    <a:latin typeface="Calibri"/>
                  </a:rPr>
                  <a:t>Shift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>
                    <a:solidFill>
                      <a:prstClr val="white"/>
                    </a:solidFill>
                    <a:latin typeface="Calibri"/>
                  </a:rPr>
                  <a:t>-</a:t>
                </a:r>
                <a:endParaRPr lang="fr-BE" sz="1400" kern="0" dirty="0" smtClean="0">
                  <a:solidFill>
                    <a:prstClr val="white"/>
                  </a:solidFill>
                  <a:latin typeface="Calibri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err="1" smtClean="0">
                    <a:solidFill>
                      <a:prstClr val="white"/>
                    </a:solidFill>
                    <a:latin typeface="Calibri"/>
                  </a:rPr>
                  <a:t>Misc</a:t>
                </a:r>
                <a:r>
                  <a:rPr lang="fr-BE" sz="1400" kern="0" dirty="0">
                    <a:solidFill>
                      <a:prstClr val="white"/>
                    </a:solidFill>
                    <a:latin typeface="Calibri"/>
                  </a:rPr>
                  <a:t>.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>
                    <a:solidFill>
                      <a:prstClr val="white"/>
                    </a:solidFill>
                    <a:latin typeface="Calibri"/>
                  </a:rPr>
                  <a:t>Linux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err="1" smtClean="0">
                    <a:solidFill>
                      <a:prstClr val="white"/>
                    </a:solidFill>
                    <a:latin typeface="Calibri"/>
                  </a:rPr>
                  <a:t>VMs</a:t>
                </a:r>
                <a:endParaRPr lang="fr-BE" sz="1400" kern="0" dirty="0" smtClean="0">
                  <a:solidFill>
                    <a:prstClr val="white"/>
                  </a:solidFill>
                  <a:latin typeface="Calibri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>
                    <a:solidFill>
                      <a:prstClr val="white"/>
                    </a:solidFill>
                    <a:latin typeface="Calibri"/>
                  </a:rPr>
                  <a:t>+</a:t>
                </a:r>
                <a:endParaRPr lang="fr-BE" sz="1400" kern="0" dirty="0" smtClean="0">
                  <a:solidFill>
                    <a:prstClr val="white"/>
                  </a:solidFill>
                  <a:latin typeface="Calibri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err="1" smtClean="0">
                    <a:solidFill>
                      <a:prstClr val="white"/>
                    </a:solidFill>
                    <a:latin typeface="Calibri"/>
                  </a:rPr>
                  <a:t>VmWare</a:t>
                </a:r>
                <a:endParaRPr lang="fr-BE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461660" y="5265661"/>
                <a:ext cx="4255196" cy="1159423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err="1" smtClean="0">
                    <a:solidFill>
                      <a:prstClr val="white"/>
                    </a:solidFill>
                    <a:latin typeface="Calibri"/>
                  </a:rPr>
                  <a:t>Converged</a:t>
                </a:r>
                <a:r>
                  <a:rPr lang="fr-BE" sz="1400" kern="0" dirty="0" smtClean="0">
                    <a:solidFill>
                      <a:prstClr val="white"/>
                    </a:solidFill>
                    <a:latin typeface="Calibri"/>
                  </a:rPr>
                  <a:t> : </a:t>
                </a:r>
                <a:r>
                  <a:rPr lang="fr-BE" sz="1400" kern="0" dirty="0" err="1" smtClean="0">
                    <a:solidFill>
                      <a:prstClr val="white"/>
                    </a:solidFill>
                    <a:latin typeface="Calibri"/>
                  </a:rPr>
                  <a:t>compute</a:t>
                </a:r>
                <a:r>
                  <a:rPr lang="fr-BE" sz="1400" kern="0" dirty="0" smtClean="0">
                    <a:solidFill>
                      <a:prstClr val="white"/>
                    </a:solidFill>
                    <a:latin typeface="Calibri"/>
                  </a:rPr>
                  <a:t> &amp; </a:t>
                </a:r>
                <a:r>
                  <a:rPr lang="fr-BE" sz="1400" kern="0" dirty="0" err="1" smtClean="0">
                    <a:solidFill>
                      <a:prstClr val="white"/>
                    </a:solidFill>
                    <a:latin typeface="Calibri"/>
                  </a:rPr>
                  <a:t>storage</a:t>
                </a:r>
                <a:endParaRPr lang="fr-BE" sz="1400" kern="0" dirty="0" smtClean="0">
                  <a:solidFill>
                    <a:prstClr val="white"/>
                  </a:solidFill>
                  <a:latin typeface="Calibri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smtClean="0">
                    <a:solidFill>
                      <a:prstClr val="white"/>
                    </a:solidFill>
                    <a:latin typeface="Calibri"/>
                  </a:rPr>
                  <a:t>(SDI/SDS)</a:t>
                </a:r>
                <a:endParaRPr lang="en-US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461660" y="2060848"/>
                <a:ext cx="4255196" cy="56480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err="1" smtClean="0">
                    <a:solidFill>
                      <a:prstClr val="white"/>
                    </a:solidFill>
                    <a:latin typeface="Calibri"/>
                  </a:rPr>
                  <a:t>Converged</a:t>
                </a:r>
                <a:r>
                  <a:rPr lang="fr-BE" sz="1400" kern="0" dirty="0" smtClean="0">
                    <a:solidFill>
                      <a:prstClr val="white"/>
                    </a:solidFill>
                    <a:latin typeface="Calibri"/>
                  </a:rPr>
                  <a:t> : </a:t>
                </a:r>
                <a:r>
                  <a:rPr lang="fr-BE" sz="1400" kern="0" dirty="0" err="1" smtClean="0">
                    <a:solidFill>
                      <a:prstClr val="white"/>
                    </a:solidFill>
                    <a:latin typeface="Calibri"/>
                  </a:rPr>
                  <a:t>Unified</a:t>
                </a:r>
                <a:r>
                  <a:rPr lang="fr-BE" sz="1400" kern="0" dirty="0" smtClean="0">
                    <a:solidFill>
                      <a:prstClr val="white"/>
                    </a:solidFill>
                    <a:latin typeface="Calibri"/>
                  </a:rPr>
                  <a:t> </a:t>
                </a:r>
                <a:r>
                  <a:rPr lang="fr-BE" sz="1400" kern="0" dirty="0">
                    <a:solidFill>
                      <a:prstClr val="white"/>
                    </a:solidFill>
                    <a:latin typeface="Calibri"/>
                  </a:rPr>
                  <a:t>Network Layer (</a:t>
                </a:r>
                <a:r>
                  <a:rPr lang="fr-BE" sz="1400" kern="0" dirty="0" err="1">
                    <a:solidFill>
                      <a:prstClr val="white"/>
                    </a:solidFill>
                    <a:latin typeface="Calibri"/>
                  </a:rPr>
                  <a:t>Grid</a:t>
                </a:r>
                <a:r>
                  <a:rPr lang="fr-BE" sz="1400" kern="0" dirty="0">
                    <a:solidFill>
                      <a:prstClr val="white"/>
                    </a:solidFill>
                    <a:latin typeface="Calibri"/>
                  </a:rPr>
                  <a:t>/SDN)</a:t>
                </a:r>
                <a:endParaRPr lang="en-US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345085" y="2794815"/>
                <a:ext cx="1002952" cy="2404799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tIns="144000" anchor="t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smtClean="0">
                    <a:solidFill>
                      <a:prstClr val="white"/>
                    </a:solidFill>
                    <a:latin typeface="Calibri"/>
                  </a:rPr>
                  <a:t>Blue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smtClean="0">
                    <a:solidFill>
                      <a:prstClr val="white"/>
                    </a:solidFill>
                    <a:latin typeface="Calibri"/>
                  </a:rPr>
                  <a:t>Shift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>
                    <a:solidFill>
                      <a:prstClr val="white"/>
                    </a:solidFill>
                    <a:latin typeface="Calibri"/>
                  </a:rPr>
                  <a:t>-</a:t>
                </a:r>
                <a:endParaRPr lang="fr-BE" sz="1400" kern="0" dirty="0" smtClean="0">
                  <a:solidFill>
                    <a:prstClr val="white"/>
                  </a:solidFill>
                  <a:latin typeface="Calibri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smtClean="0">
                    <a:solidFill>
                      <a:prstClr val="white"/>
                    </a:solidFill>
                    <a:latin typeface="Calibri"/>
                  </a:rPr>
                  <a:t>IBM </a:t>
                </a:r>
                <a:endParaRPr lang="fr-BE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175572" y="188640"/>
                <a:ext cx="1093595" cy="1159423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 err="1">
                    <a:solidFill>
                      <a:prstClr val="white"/>
                    </a:solidFill>
                  </a:rPr>
                  <a:t>Isolated</a:t>
                </a:r>
                <a:endParaRPr lang="fr-BE" sz="1200" dirty="0">
                  <a:solidFill>
                    <a:prstClr val="white"/>
                  </a:solidFill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>
                    <a:solidFill>
                      <a:prstClr val="white"/>
                    </a:solidFill>
                  </a:rPr>
                  <a:t>Customer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 smtClean="0">
                    <a:solidFill>
                      <a:prstClr val="white"/>
                    </a:solidFill>
                  </a:rPr>
                  <a:t>Domain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 smtClean="0">
                    <a:solidFill>
                      <a:prstClr val="white"/>
                    </a:solidFill>
                  </a:rPr>
                  <a:t>(VRF)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2512428" y="188640"/>
                <a:ext cx="1093595" cy="1159423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 err="1">
                    <a:solidFill>
                      <a:prstClr val="white"/>
                    </a:solidFill>
                  </a:rPr>
                  <a:t>Isolated</a:t>
                </a:r>
                <a:endParaRPr lang="fr-BE" sz="1200" dirty="0">
                  <a:solidFill>
                    <a:prstClr val="white"/>
                  </a:solidFill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>
                    <a:solidFill>
                      <a:prstClr val="white"/>
                    </a:solidFill>
                  </a:rPr>
                  <a:t>Customer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>
                    <a:solidFill>
                      <a:prstClr val="white"/>
                    </a:solidFill>
                  </a:rPr>
                  <a:t>Domain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>
                    <a:solidFill>
                      <a:prstClr val="white"/>
                    </a:solidFill>
                  </a:rPr>
                  <a:t>(VRF)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3795711" y="188640"/>
                <a:ext cx="1092068" cy="1159423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 err="1">
                    <a:solidFill>
                      <a:prstClr val="white"/>
                    </a:solidFill>
                  </a:rPr>
                  <a:t>Isolated</a:t>
                </a:r>
                <a:endParaRPr lang="fr-BE" sz="1200" dirty="0">
                  <a:solidFill>
                    <a:prstClr val="white"/>
                  </a:solidFill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>
                    <a:solidFill>
                      <a:prstClr val="white"/>
                    </a:solidFill>
                  </a:rPr>
                  <a:t>Customer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>
                    <a:solidFill>
                      <a:prstClr val="white"/>
                    </a:solidFill>
                  </a:rPr>
                  <a:t>Domain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>
                    <a:solidFill>
                      <a:prstClr val="white"/>
                    </a:solidFill>
                  </a:rPr>
                  <a:t>(VRF)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5150288" y="188640"/>
                <a:ext cx="1092067" cy="1159423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 err="1">
                    <a:solidFill>
                      <a:prstClr val="white"/>
                    </a:solidFill>
                  </a:rPr>
                  <a:t>Isolated</a:t>
                </a:r>
                <a:endParaRPr lang="fr-BE" sz="1200" dirty="0">
                  <a:solidFill>
                    <a:prstClr val="white"/>
                  </a:solidFill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>
                    <a:solidFill>
                      <a:prstClr val="white"/>
                    </a:solidFill>
                  </a:rPr>
                  <a:t>Customer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>
                    <a:solidFill>
                      <a:prstClr val="white"/>
                    </a:solidFill>
                  </a:rPr>
                  <a:t>Domain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>
                    <a:solidFill>
                      <a:prstClr val="white"/>
                    </a:solidFill>
                  </a:rPr>
                  <a:t>(VRF)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433572" y="188640"/>
                <a:ext cx="1092068" cy="1159423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 err="1">
                    <a:solidFill>
                      <a:prstClr val="white"/>
                    </a:solidFill>
                  </a:rPr>
                  <a:t>Isolated</a:t>
                </a:r>
                <a:endParaRPr lang="fr-BE" sz="1200" dirty="0">
                  <a:solidFill>
                    <a:prstClr val="white"/>
                  </a:solidFill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>
                    <a:solidFill>
                      <a:prstClr val="white"/>
                    </a:solidFill>
                  </a:rPr>
                  <a:t>Customer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>
                    <a:solidFill>
                      <a:prstClr val="white"/>
                    </a:solidFill>
                  </a:rPr>
                  <a:t>Domain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>
                    <a:solidFill>
                      <a:prstClr val="white"/>
                    </a:solidFill>
                  </a:rPr>
                  <a:t>(VRF)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75572" y="2060848"/>
                <a:ext cx="2172465" cy="56480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kern="0" dirty="0" smtClean="0">
                    <a:solidFill>
                      <a:prstClr val="white"/>
                    </a:solidFill>
                    <a:latin typeface="Calibri"/>
                  </a:rPr>
                  <a:t>Grid/SDN</a:t>
                </a:r>
                <a:endParaRPr lang="en-US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157851" y="1484784"/>
                <a:ext cx="6559005" cy="43204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smtClean="0">
                    <a:solidFill>
                      <a:prstClr val="white"/>
                    </a:solidFill>
                    <a:latin typeface="Calibri"/>
                  </a:rPr>
                  <a:t>Customer networks </a:t>
                </a:r>
                <a:endParaRPr lang="en-US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157852" y="5265661"/>
                <a:ext cx="2190186" cy="1159423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err="1" smtClean="0">
                    <a:solidFill>
                      <a:prstClr val="white"/>
                    </a:solidFill>
                    <a:latin typeface="Calibri"/>
                  </a:rPr>
                  <a:t>Pre-integrated</a:t>
                </a:r>
                <a:endParaRPr lang="fr-BE" sz="1400" kern="0" dirty="0" smtClean="0">
                  <a:solidFill>
                    <a:prstClr val="white"/>
                  </a:solidFill>
                  <a:latin typeface="Calibri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smtClean="0">
                    <a:solidFill>
                      <a:prstClr val="white"/>
                    </a:solidFill>
                    <a:latin typeface="Calibri"/>
                  </a:rPr>
                  <a:t>System (SDI/SDS)</a:t>
                </a:r>
                <a:endParaRPr lang="en-US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3" name="Rounded Rectangle 2"/>
            <p:cNvSpPr/>
            <p:nvPr/>
          </p:nvSpPr>
          <p:spPr bwMode="auto">
            <a:xfrm>
              <a:off x="1187625" y="761343"/>
              <a:ext cx="6624736" cy="510778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BE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Fedman</a:t>
              </a:r>
              <a:r>
                <a:rPr kumimoji="0" lang="fr-BE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 - extranet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107504" y="3573016"/>
              <a:ext cx="7793706" cy="720080"/>
            </a:xfrm>
            <a:prstGeom prst="roundRect">
              <a:avLst/>
            </a:prstGeom>
            <a:solidFill>
              <a:srgbClr val="BE008C">
                <a:alpha val="17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496" y="3666219"/>
              <a:ext cx="1016625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050" b="1" i="1" dirty="0" smtClean="0"/>
                <a:t>   Transversale</a:t>
              </a:r>
            </a:p>
            <a:p>
              <a:r>
                <a:rPr lang="fr-BE" sz="1050" b="1" i="1" dirty="0" smtClean="0"/>
                <a:t>   business-</a:t>
              </a:r>
            </a:p>
            <a:p>
              <a:r>
                <a:rPr lang="fr-BE" sz="1050" b="1" i="1" dirty="0" smtClean="0"/>
                <a:t>   </a:t>
              </a:r>
              <a:r>
                <a:rPr lang="fr-BE" sz="1050" b="1" i="1" dirty="0" err="1" smtClean="0"/>
                <a:t>toepassingen</a:t>
              </a:r>
              <a:endParaRPr lang="en-US" sz="1050" b="1" i="1" dirty="0"/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flipH="1">
              <a:off x="7884368" y="761343"/>
              <a:ext cx="16842" cy="5666445"/>
            </a:xfrm>
            <a:prstGeom prst="line">
              <a:avLst/>
            </a:prstGeom>
            <a:solidFill>
              <a:srgbClr val="BE008C"/>
            </a:solidFill>
            <a:ln w="38100" cap="flat" cmpd="sng" algn="ctr">
              <a:solidFill>
                <a:schemeClr val="accent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Rounded Rectangle 25"/>
            <p:cNvSpPr/>
            <p:nvPr/>
          </p:nvSpPr>
          <p:spPr>
            <a:xfrm>
              <a:off x="7956376" y="1412776"/>
              <a:ext cx="1103012" cy="93184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sz="1200" dirty="0" err="1" smtClean="0">
                  <a:solidFill>
                    <a:prstClr val="white"/>
                  </a:solidFill>
                </a:rPr>
                <a:t>External</a:t>
              </a:r>
              <a:endParaRPr lang="fr-BE" sz="1200" dirty="0" smtClean="0">
                <a:solidFill>
                  <a:prstClr val="white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sz="1200" dirty="0" smtClean="0">
                  <a:solidFill>
                    <a:prstClr val="white"/>
                  </a:solidFill>
                </a:rPr>
                <a:t>Cloud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sz="1200" dirty="0" smtClean="0">
                  <a:solidFill>
                    <a:prstClr val="white"/>
                  </a:solidFill>
                </a:rPr>
                <a:t>Services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7956376" y="2454900"/>
              <a:ext cx="1103012" cy="936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BE" sz="12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External</a:t>
              </a:r>
              <a:r>
                <a:rPr kumimoji="0" lang="fr-BE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 Network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7956376" y="3501008"/>
              <a:ext cx="1103012" cy="1944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BE" sz="12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External</a:t>
              </a:r>
              <a:r>
                <a:rPr kumimoji="0" lang="fr-BE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 Provider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BE" sz="1200" dirty="0" smtClean="0">
                  <a:solidFill>
                    <a:schemeClr val="bg1"/>
                  </a:solidFill>
                  <a:latin typeface="+mn-lt"/>
                </a:rPr>
                <a:t>Solution</a:t>
              </a:r>
              <a:endParaRPr kumimoji="0" lang="fr-BE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7956376" y="5517232"/>
              <a:ext cx="1103012" cy="90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BE" sz="12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Compute</a:t>
              </a:r>
              <a:r>
                <a:rPr kumimoji="0" lang="fr-BE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BE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&amp;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BE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Storage</a:t>
              </a:r>
            </a:p>
          </p:txBody>
        </p:sp>
      </p:grp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748680" y="44624"/>
            <a:ext cx="7676183" cy="1143000"/>
          </a:xfrm>
        </p:spPr>
        <p:txBody>
          <a:bodyPr>
            <a:normAutofit fontScale="90000"/>
          </a:bodyPr>
          <a:lstStyle/>
          <a:p>
            <a:pPr>
              <a:tabLst>
                <a:tab pos="6364288" algn="l"/>
              </a:tabLst>
            </a:pPr>
            <a:r>
              <a:rPr lang="fr-BE" dirty="0" smtClean="0"/>
              <a:t>G-</a:t>
            </a:r>
            <a:r>
              <a:rPr lang="fr-BE" dirty="0"/>
              <a:t>C</a:t>
            </a:r>
            <a:r>
              <a:rPr lang="fr-BE" dirty="0" smtClean="0"/>
              <a:t>loud – </a:t>
            </a:r>
            <a:r>
              <a:rPr lang="fr-BE" dirty="0" err="1" smtClean="0"/>
              <a:t>visie</a:t>
            </a:r>
            <a:r>
              <a:rPr lang="fr-BE" dirty="0" smtClean="0"/>
              <a:t> (</a:t>
            </a:r>
            <a:r>
              <a:rPr lang="fr-BE" dirty="0" err="1" smtClean="0"/>
              <a:t>fase</a:t>
            </a:r>
            <a:r>
              <a:rPr lang="fr-BE" dirty="0" smtClean="0"/>
              <a:t> 2)</a:t>
            </a:r>
            <a:br>
              <a:rPr lang="fr-BE" dirty="0" smtClean="0"/>
            </a:br>
            <a:r>
              <a:rPr lang="fr-BE" dirty="0" err="1" smtClean="0"/>
              <a:t>T</a:t>
            </a:r>
            <a:r>
              <a:rPr lang="fr-BE" sz="3600" dirty="0" err="1" smtClean="0"/>
              <a:t>echnische</a:t>
            </a:r>
            <a:r>
              <a:rPr lang="fr-BE" sz="3600" dirty="0" smtClean="0"/>
              <a:t> </a:t>
            </a:r>
            <a:r>
              <a:rPr lang="fr-BE" sz="3600" dirty="0" err="1" smtClean="0"/>
              <a:t>view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611560" y="5711452"/>
            <a:ext cx="8424936" cy="1146548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1" name="TextBox 30"/>
          <p:cNvSpPr txBox="1"/>
          <p:nvPr/>
        </p:nvSpPr>
        <p:spPr>
          <a:xfrm rot="18504151">
            <a:off x="-103334" y="5671987"/>
            <a:ext cx="903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>
                <a:solidFill>
                  <a:srgbClr val="C00000"/>
                </a:solidFill>
              </a:rPr>
              <a:t>Focus</a:t>
            </a:r>
            <a:endParaRPr lang="nl-BE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</a:t>
            </a:r>
            <a:r>
              <a:rPr lang="nl-BE" dirty="0" smtClean="0"/>
              <a:t>oorbeelden van transformatie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Globaal financieel beheer in de sociale zekerheid</a:t>
            </a:r>
          </a:p>
          <a:p>
            <a:endParaRPr lang="nl-BE" dirty="0" smtClean="0"/>
          </a:p>
          <a:p>
            <a:r>
              <a:rPr lang="nl-BE" dirty="0" smtClean="0"/>
              <a:t>Automatische toekenning van afgeleide rechten</a:t>
            </a:r>
          </a:p>
          <a:p>
            <a:endParaRPr lang="nl-BE" dirty="0" smtClean="0"/>
          </a:p>
          <a:p>
            <a:r>
              <a:rPr lang="nl-BE" dirty="0" smtClean="0"/>
              <a:t>Gezondheidszorgverstrekking op basis van elektronische gegevensdeling tussen zorgverstrekkers en </a:t>
            </a:r>
            <a:r>
              <a:rPr lang="nl-BE" dirty="0" err="1" smtClean="0"/>
              <a:t>evidenced</a:t>
            </a:r>
            <a:r>
              <a:rPr lang="nl-BE" dirty="0" smtClean="0"/>
              <a:t> </a:t>
            </a:r>
            <a:r>
              <a:rPr lang="nl-BE" dirty="0" err="1" smtClean="0"/>
              <a:t>based</a:t>
            </a:r>
            <a:r>
              <a:rPr lang="nl-BE" dirty="0" smtClean="0"/>
              <a:t> </a:t>
            </a:r>
            <a:r>
              <a:rPr lang="nl-BE" dirty="0" err="1" smtClean="0"/>
              <a:t>medicine</a:t>
            </a:r>
            <a:r>
              <a:rPr lang="nl-BE" dirty="0" smtClean="0"/>
              <a:t> </a:t>
            </a:r>
          </a:p>
          <a:p>
            <a:endParaRPr lang="nl-BE" dirty="0"/>
          </a:p>
          <a:p>
            <a:r>
              <a:rPr lang="nl-BE" dirty="0" smtClean="0"/>
              <a:t>Overheid in dynamische regierol i.p.v. monopolistische actor of passieve regulator </a:t>
            </a:r>
          </a:p>
          <a:p>
            <a:endParaRPr lang="nl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4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KSF: </a:t>
            </a:r>
            <a:r>
              <a:rPr lang="nl-BE" dirty="0" err="1" smtClean="0"/>
              <a:t>synergieën</a:t>
            </a:r>
            <a:r>
              <a:rPr lang="nl-BE" dirty="0" smtClean="0"/>
              <a:t>: </a:t>
            </a:r>
            <a:r>
              <a:rPr lang="nl-BE" dirty="0" err="1" smtClean="0"/>
              <a:t>Nexus</a:t>
            </a:r>
            <a:r>
              <a:rPr lang="nl-BE" dirty="0" smtClean="0"/>
              <a:t> effect</a:t>
            </a:r>
            <a:endParaRPr lang="fr-BE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064" y="1049867"/>
            <a:ext cx="6184198" cy="540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07653" y="5998025"/>
            <a:ext cx="2090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Bron: MIT </a:t>
            </a:r>
            <a:r>
              <a:rPr lang="nl-BE" sz="1400" dirty="0" err="1" smtClean="0"/>
              <a:t>Sloan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1728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Middel: dienstenintegratoren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fr-FR" dirty="0" err="1" smtClean="0"/>
              <a:t>Organiseren</a:t>
            </a:r>
            <a:r>
              <a:rPr lang="en-US" altLang="fr-FR" dirty="0" smtClean="0"/>
              <a:t> van </a:t>
            </a:r>
            <a:r>
              <a:rPr lang="en-US" altLang="fr-FR" dirty="0" err="1" smtClean="0"/>
              <a:t>elektronische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samenwerking</a:t>
            </a:r>
            <a:r>
              <a:rPr lang="en-US" altLang="fr-FR" dirty="0" smtClean="0"/>
              <a:t> </a:t>
            </a:r>
            <a:r>
              <a:rPr lang="en-US" altLang="fr-FR" dirty="0" err="1"/>
              <a:t>tussen</a:t>
            </a:r>
            <a:r>
              <a:rPr lang="en-US" altLang="fr-FR" dirty="0"/>
              <a:t> de </a:t>
            </a:r>
            <a:r>
              <a:rPr lang="en-US" altLang="fr-FR" dirty="0" err="1"/>
              <a:t>actoren</a:t>
            </a:r>
            <a:r>
              <a:rPr lang="en-US" altLang="fr-FR" dirty="0"/>
              <a:t> </a:t>
            </a:r>
            <a:r>
              <a:rPr lang="en-US" altLang="fr-FR" dirty="0" err="1" smtClean="0"/>
              <a:t>zonder</a:t>
            </a:r>
            <a:r>
              <a:rPr lang="en-US" altLang="fr-FR" dirty="0" smtClean="0"/>
              <a:t> </a:t>
            </a:r>
            <a:r>
              <a:rPr lang="en-US" altLang="fr-FR" dirty="0" err="1"/>
              <a:t>hun</a:t>
            </a:r>
            <a:r>
              <a:rPr lang="en-US" altLang="fr-FR" dirty="0"/>
              <a:t> </a:t>
            </a:r>
            <a:r>
              <a:rPr lang="en-US" altLang="fr-FR" dirty="0" err="1"/>
              <a:t>plaats</a:t>
            </a:r>
            <a:r>
              <a:rPr lang="en-US" altLang="fr-FR" dirty="0"/>
              <a:t> in </a:t>
            </a:r>
            <a:r>
              <a:rPr lang="en-US" altLang="fr-FR" dirty="0" err="1"/>
              <a:t>te</a:t>
            </a:r>
            <a:r>
              <a:rPr lang="en-US" altLang="fr-FR" dirty="0"/>
              <a:t> </a:t>
            </a:r>
            <a:r>
              <a:rPr lang="en-US" altLang="fr-FR" dirty="0" err="1"/>
              <a:t>nemen</a:t>
            </a:r>
            <a:r>
              <a:rPr lang="en-US" altLang="fr-FR" dirty="0"/>
              <a:t> </a:t>
            </a:r>
          </a:p>
          <a:p>
            <a:pPr lvl="1"/>
            <a:r>
              <a:rPr lang="en-US" altLang="fr-FR" dirty="0" err="1"/>
              <a:t>autonomie</a:t>
            </a:r>
            <a:endParaRPr lang="en-US" altLang="fr-FR" dirty="0"/>
          </a:p>
          <a:p>
            <a:pPr lvl="1"/>
            <a:r>
              <a:rPr lang="en-US" altLang="fr-FR" dirty="0" err="1"/>
              <a:t>responsabilisering</a:t>
            </a:r>
            <a:endParaRPr lang="en-US" altLang="fr-FR" dirty="0"/>
          </a:p>
          <a:p>
            <a:r>
              <a:rPr lang="nl-BE" dirty="0" smtClean="0"/>
              <a:t>Vastleggen en bevorderen van naleving van</a:t>
            </a:r>
          </a:p>
          <a:p>
            <a:pPr lvl="1"/>
            <a:r>
              <a:rPr lang="nl-BE" dirty="0" smtClean="0"/>
              <a:t>gemeenschappelijke visie met betrekking tot geïntegreerde elektronische dienstverlening</a:t>
            </a:r>
          </a:p>
          <a:p>
            <a:pPr lvl="1"/>
            <a:r>
              <a:rPr lang="nl-BE" dirty="0" smtClean="0"/>
              <a:t>gemeenschappelijke basisprincipes inzake informatiebeheer en –veiligheid</a:t>
            </a:r>
          </a:p>
          <a:p>
            <a:r>
              <a:rPr lang="nl-BE" dirty="0" smtClean="0"/>
              <a:t>Motor zijn van noodzakelijke veranderingen voor de uitvoering van de visie</a:t>
            </a:r>
          </a:p>
          <a:p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899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700" dirty="0" smtClean="0"/>
              <a:t>Verwachtingen burgers/ondernemingen</a:t>
            </a:r>
            <a:endParaRPr lang="fr-BE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altLang="fr-FR" dirty="0" smtClean="0"/>
              <a:t>Geïntegreerde diensten</a:t>
            </a:r>
          </a:p>
          <a:p>
            <a:pPr lvl="1"/>
            <a:r>
              <a:rPr lang="nl-BE" altLang="fr-FR" dirty="0" smtClean="0"/>
              <a:t>afgestemd op hun concrete situatie, waar mogelijk gepersonaliseerd</a:t>
            </a:r>
          </a:p>
          <a:p>
            <a:pPr lvl="1"/>
            <a:r>
              <a:rPr lang="nl-BE" altLang="fr-FR" dirty="0" smtClean="0"/>
              <a:t>aangeboden bij evenementen die zich voordoen tijdens hun levenscyclus (geboorte, school, werk, verhuis, ziekte, pensioen, overlijden, start van een onderneming, …)</a:t>
            </a:r>
          </a:p>
          <a:p>
            <a:pPr lvl="1"/>
            <a:r>
              <a:rPr lang="nl-BE" altLang="fr-FR" dirty="0" smtClean="0"/>
              <a:t>over overheidsniveaus, overheidsdiensten en private instanties heen</a:t>
            </a:r>
          </a:p>
          <a:p>
            <a:r>
              <a:rPr lang="nl-BE" altLang="fr-FR" dirty="0" smtClean="0"/>
              <a:t>Afgestemd op de eigen processen</a:t>
            </a:r>
          </a:p>
          <a:p>
            <a:r>
              <a:rPr lang="nl-BE" altLang="fr-FR" dirty="0" smtClean="0"/>
              <a:t>Met een minimum aan kosten en administratieve formaliteiten</a:t>
            </a:r>
          </a:p>
          <a:p>
            <a:r>
              <a:rPr lang="nl-BE" altLang="fr-FR" dirty="0" smtClean="0"/>
              <a:t>Zo mogelijk automatisch verstrekt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93112" y="6476776"/>
            <a:ext cx="750888" cy="260648"/>
          </a:xfrm>
        </p:spPr>
        <p:txBody>
          <a:bodyPr/>
          <a:lstStyle/>
          <a:p>
            <a:fld id="{5471B662-E07F-4B45-AF7C-5436FF003ECE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833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Middel: dienstenintegratoren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Coördineren van</a:t>
            </a:r>
          </a:p>
          <a:p>
            <a:pPr lvl="1"/>
            <a:r>
              <a:rPr lang="nl-BE" dirty="0"/>
              <a:t>de procesoptimalisering</a:t>
            </a:r>
          </a:p>
          <a:p>
            <a:pPr lvl="1"/>
            <a:r>
              <a:rPr lang="nl-BE" dirty="0"/>
              <a:t>elektronische  </a:t>
            </a:r>
            <a:r>
              <a:rPr lang="nl-BE" dirty="0" smtClean="0"/>
              <a:t>informatie-uitwisseling, o.a. door middel van een verwijzingsrepertorium</a:t>
            </a:r>
            <a:endParaRPr lang="nl-BE" dirty="0"/>
          </a:p>
          <a:p>
            <a:pPr lvl="1"/>
            <a:r>
              <a:rPr lang="nl-BE" dirty="0" smtClean="0"/>
              <a:t>taakverdeling inzake beheer van authentieke bronnen</a:t>
            </a:r>
            <a:endParaRPr lang="nl-BE" dirty="0"/>
          </a:p>
          <a:p>
            <a:pPr lvl="1"/>
            <a:r>
              <a:rPr lang="nl-BE" dirty="0"/>
              <a:t>programma’s en </a:t>
            </a:r>
            <a:r>
              <a:rPr lang="nl-BE" dirty="0" smtClean="0"/>
              <a:t>projecten</a:t>
            </a:r>
            <a:endParaRPr lang="en-US" altLang="fr-FR" dirty="0" smtClean="0"/>
          </a:p>
          <a:p>
            <a:r>
              <a:rPr lang="en-US" altLang="fr-FR" dirty="0" err="1" smtClean="0"/>
              <a:t>Beheren</a:t>
            </a:r>
            <a:r>
              <a:rPr lang="en-US" altLang="fr-FR" dirty="0" smtClean="0"/>
              <a:t> </a:t>
            </a:r>
            <a:r>
              <a:rPr lang="en-US" altLang="fr-FR" dirty="0"/>
              <a:t>van </a:t>
            </a:r>
            <a:r>
              <a:rPr lang="en-US" altLang="fr-FR" dirty="0" err="1"/>
              <a:t>een</a:t>
            </a:r>
            <a:r>
              <a:rPr lang="en-US" altLang="fr-FR" dirty="0"/>
              <a:t> </a:t>
            </a:r>
            <a:r>
              <a:rPr lang="en-US" altLang="fr-FR" dirty="0" err="1" smtClean="0"/>
              <a:t>veilig</a:t>
            </a:r>
            <a:r>
              <a:rPr lang="en-US" altLang="fr-FR" dirty="0" smtClean="0"/>
              <a:t> </a:t>
            </a:r>
            <a:r>
              <a:rPr lang="en-US" altLang="fr-FR" dirty="0" err="1"/>
              <a:t>elektronisch</a:t>
            </a:r>
            <a:r>
              <a:rPr lang="en-US" altLang="fr-FR" dirty="0"/>
              <a:t> </a:t>
            </a:r>
            <a:r>
              <a:rPr lang="en-US" altLang="fr-FR" dirty="0" err="1" smtClean="0"/>
              <a:t>samenwerkings</a:t>
            </a:r>
            <a:r>
              <a:rPr lang="en-US" altLang="fr-FR" dirty="0" smtClean="0"/>
              <a:t>-platform</a:t>
            </a:r>
            <a:endParaRPr lang="en-US" altLang="fr-FR" dirty="0"/>
          </a:p>
          <a:p>
            <a:pPr lvl="1"/>
            <a:r>
              <a:rPr lang="en-US" altLang="fr-FR" dirty="0"/>
              <a:t>op </a:t>
            </a:r>
            <a:r>
              <a:rPr lang="en-US" altLang="fr-FR" dirty="0" err="1"/>
              <a:t>technisch</a:t>
            </a:r>
            <a:r>
              <a:rPr lang="en-US" altLang="fr-FR" dirty="0"/>
              <a:t> </a:t>
            </a:r>
            <a:r>
              <a:rPr lang="en-US" altLang="fr-FR" dirty="0" err="1"/>
              <a:t>vlak</a:t>
            </a:r>
            <a:r>
              <a:rPr lang="en-US" altLang="fr-FR" dirty="0"/>
              <a:t> : </a:t>
            </a:r>
            <a:r>
              <a:rPr lang="en-US" altLang="fr-FR" dirty="0" err="1" smtClean="0"/>
              <a:t>architectuur</a:t>
            </a:r>
            <a:r>
              <a:rPr lang="en-US" altLang="fr-FR" dirty="0" smtClean="0"/>
              <a:t>, </a:t>
            </a:r>
            <a:r>
              <a:rPr lang="en-US" altLang="fr-FR" dirty="0" err="1" smtClean="0"/>
              <a:t>standaarden</a:t>
            </a:r>
            <a:r>
              <a:rPr lang="en-US" altLang="fr-FR" dirty="0" smtClean="0"/>
              <a:t>, </a:t>
            </a:r>
            <a:r>
              <a:rPr lang="en-US" altLang="fr-FR" dirty="0" err="1" smtClean="0"/>
              <a:t>basisdiensten</a:t>
            </a:r>
            <a:endParaRPr lang="en-US" altLang="fr-FR" dirty="0"/>
          </a:p>
          <a:p>
            <a:pPr lvl="1"/>
            <a:r>
              <a:rPr lang="en-US" altLang="fr-FR" dirty="0"/>
              <a:t>op </a:t>
            </a:r>
            <a:r>
              <a:rPr lang="en-US" altLang="fr-FR" dirty="0" err="1"/>
              <a:t>semantisch</a:t>
            </a:r>
            <a:r>
              <a:rPr lang="en-US" altLang="fr-FR" dirty="0"/>
              <a:t> </a:t>
            </a:r>
            <a:r>
              <a:rPr lang="en-US" altLang="fr-FR" dirty="0" err="1"/>
              <a:t>vlak</a:t>
            </a:r>
            <a:r>
              <a:rPr lang="en-US" altLang="fr-FR" dirty="0"/>
              <a:t>: </a:t>
            </a:r>
            <a:r>
              <a:rPr lang="en-US" altLang="fr-FR" dirty="0" err="1"/>
              <a:t>afstemming</a:t>
            </a:r>
            <a:r>
              <a:rPr lang="en-US" altLang="fr-FR" dirty="0"/>
              <a:t> van de </a:t>
            </a:r>
            <a:r>
              <a:rPr lang="en-US" altLang="fr-FR" dirty="0" err="1"/>
              <a:t>begrippen</a:t>
            </a:r>
            <a:r>
              <a:rPr lang="en-US" altLang="fr-FR" dirty="0"/>
              <a:t> en </a:t>
            </a:r>
            <a:r>
              <a:rPr lang="en-US" altLang="fr-FR" dirty="0" err="1"/>
              <a:t>coördinatie</a:t>
            </a:r>
            <a:r>
              <a:rPr lang="en-US" altLang="fr-FR" dirty="0"/>
              <a:t> van de </a:t>
            </a:r>
            <a:r>
              <a:rPr lang="en-US" altLang="fr-FR" dirty="0" err="1"/>
              <a:t>aanpassingen</a:t>
            </a:r>
            <a:r>
              <a:rPr lang="en-US" altLang="fr-FR" dirty="0"/>
              <a:t> van de </a:t>
            </a:r>
            <a:r>
              <a:rPr lang="en-US" altLang="fr-FR" dirty="0" err="1"/>
              <a:t>reglementering</a:t>
            </a:r>
            <a:endParaRPr lang="en-US" altLang="fr-F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32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Middel: dienstenintegratoren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Optreden als </a:t>
            </a:r>
            <a:r>
              <a:rPr lang="nl-BE" dirty="0" err="1" smtClean="0"/>
              <a:t>trusted</a:t>
            </a:r>
            <a:r>
              <a:rPr lang="nl-BE" dirty="0" smtClean="0"/>
              <a:t> </a:t>
            </a:r>
            <a:r>
              <a:rPr lang="nl-BE" dirty="0" err="1" smtClean="0"/>
              <a:t>third</a:t>
            </a:r>
            <a:r>
              <a:rPr lang="nl-BE" dirty="0" smtClean="0"/>
              <a:t> party voor </a:t>
            </a:r>
            <a:r>
              <a:rPr lang="nl-BE" dirty="0" err="1" smtClean="0"/>
              <a:t>anonimisering</a:t>
            </a:r>
            <a:r>
              <a:rPr lang="nl-BE" dirty="0" smtClean="0"/>
              <a:t> en codering van persoonsgegevens</a:t>
            </a:r>
          </a:p>
          <a:p>
            <a:r>
              <a:rPr lang="nl-BE" dirty="0" smtClean="0"/>
              <a:t>Met goede onderlinge afspraken, samenwerking en interoperabiliteit tussen dienstenintegratoren</a:t>
            </a:r>
          </a:p>
          <a:p>
            <a:pPr lvl="1"/>
            <a:r>
              <a:rPr lang="nl-BE" dirty="0" smtClean="0"/>
              <a:t>thematische (KSZ, </a:t>
            </a:r>
            <a:r>
              <a:rPr lang="nl-BE" dirty="0" err="1" smtClean="0"/>
              <a:t>eHealth</a:t>
            </a:r>
            <a:r>
              <a:rPr lang="nl-BE" dirty="0" smtClean="0"/>
              <a:t>-platform)</a:t>
            </a:r>
          </a:p>
          <a:p>
            <a:pPr lvl="1"/>
            <a:r>
              <a:rPr lang="nl-BE" dirty="0" smtClean="0"/>
              <a:t>per overheidsniveau (</a:t>
            </a:r>
            <a:r>
              <a:rPr lang="nl-BE" dirty="0" err="1" smtClean="0"/>
              <a:t>Fedict</a:t>
            </a:r>
            <a:r>
              <a:rPr lang="nl-BE" dirty="0" smtClean="0"/>
              <a:t>, </a:t>
            </a:r>
            <a:r>
              <a:rPr lang="nl-BE" dirty="0" err="1" smtClean="0"/>
              <a:t>Corve</a:t>
            </a:r>
            <a:r>
              <a:rPr lang="nl-BE" dirty="0" smtClean="0"/>
              <a:t>-Magda, </a:t>
            </a:r>
            <a:r>
              <a:rPr lang="nl-BE" dirty="0" err="1" smtClean="0"/>
              <a:t>eWBWS</a:t>
            </a:r>
            <a:r>
              <a:rPr lang="nl-BE" dirty="0" smtClean="0"/>
              <a:t>, CIRB)</a:t>
            </a:r>
          </a:p>
          <a:p>
            <a:r>
              <a:rPr lang="nl-BE" dirty="0" smtClean="0"/>
              <a:t>Beheerd door stakeholders, indien thematisch over beleidsniveaus heen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638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Middel: dienstenintegratoren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32</a:t>
            </a:fld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382662" y="3502082"/>
            <a:ext cx="2622531" cy="2783633"/>
            <a:chOff x="6498432" y="1852500"/>
            <a:chExt cx="2622531" cy="2477406"/>
          </a:xfrm>
          <a:solidFill>
            <a:srgbClr val="008CB2"/>
          </a:solidFill>
        </p:grpSpPr>
        <p:sp>
          <p:nvSpPr>
            <p:cNvPr id="6" name="Up-Down Arrow 5"/>
            <p:cNvSpPr/>
            <p:nvPr/>
          </p:nvSpPr>
          <p:spPr>
            <a:xfrm>
              <a:off x="8818563" y="1852500"/>
              <a:ext cx="302400" cy="2475135"/>
            </a:xfrm>
            <a:prstGeom prst="upDownArrow">
              <a:avLst/>
            </a:prstGeom>
            <a:grpFill/>
            <a:ln>
              <a:solidFill>
                <a:srgbClr val="008C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Up-Down Arrow 6"/>
            <p:cNvSpPr/>
            <p:nvPr/>
          </p:nvSpPr>
          <p:spPr>
            <a:xfrm>
              <a:off x="8017669" y="1857373"/>
              <a:ext cx="302400" cy="2471055"/>
            </a:xfrm>
            <a:prstGeom prst="upDownArrow">
              <a:avLst/>
            </a:prstGeom>
            <a:grpFill/>
            <a:ln>
              <a:solidFill>
                <a:srgbClr val="008C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Up-Down Arrow 7"/>
            <p:cNvSpPr/>
            <p:nvPr/>
          </p:nvSpPr>
          <p:spPr>
            <a:xfrm>
              <a:off x="7225507" y="1865201"/>
              <a:ext cx="302400" cy="2464705"/>
            </a:xfrm>
            <a:prstGeom prst="upDownArrow">
              <a:avLst/>
            </a:prstGeom>
            <a:grpFill/>
            <a:ln>
              <a:solidFill>
                <a:srgbClr val="008C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Up-Down Arrow 8"/>
            <p:cNvSpPr/>
            <p:nvPr/>
          </p:nvSpPr>
          <p:spPr>
            <a:xfrm>
              <a:off x="6498432" y="1862930"/>
              <a:ext cx="302400" cy="2464705"/>
            </a:xfrm>
            <a:prstGeom prst="upDownArrow">
              <a:avLst/>
            </a:prstGeom>
            <a:grpFill/>
            <a:ln>
              <a:solidFill>
                <a:srgbClr val="008C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318074" y="4464060"/>
            <a:ext cx="3332163" cy="2124056"/>
            <a:chOff x="5565775" y="1913731"/>
            <a:chExt cx="3489325" cy="2124056"/>
          </a:xfrm>
          <a:solidFill>
            <a:srgbClr val="5DAF5D"/>
          </a:solidFill>
        </p:grpSpPr>
        <p:sp>
          <p:nvSpPr>
            <p:cNvPr id="11" name="Left-Right Arrow 10"/>
            <p:cNvSpPr/>
            <p:nvPr/>
          </p:nvSpPr>
          <p:spPr>
            <a:xfrm>
              <a:off x="5565775" y="3735387"/>
              <a:ext cx="3489325" cy="302400"/>
            </a:xfrm>
            <a:prstGeom prst="leftRightArrow">
              <a:avLst/>
            </a:prstGeom>
            <a:grpFill/>
            <a:ln>
              <a:solidFill>
                <a:srgbClr val="5DAF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Left-Right Arrow 11"/>
            <p:cNvSpPr/>
            <p:nvPr/>
          </p:nvSpPr>
          <p:spPr>
            <a:xfrm>
              <a:off x="5565775" y="3135312"/>
              <a:ext cx="3489325" cy="302400"/>
            </a:xfrm>
            <a:prstGeom prst="leftRightArrow">
              <a:avLst/>
            </a:prstGeom>
            <a:grpFill/>
            <a:ln>
              <a:solidFill>
                <a:srgbClr val="5DAF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565775" y="1913731"/>
              <a:ext cx="3489325" cy="903269"/>
              <a:chOff x="5565775" y="1913731"/>
              <a:chExt cx="3489325" cy="903269"/>
            </a:xfrm>
            <a:grpFill/>
          </p:grpSpPr>
          <p:sp>
            <p:nvSpPr>
              <p:cNvPr id="14" name="Left-Right Arrow 13"/>
              <p:cNvSpPr/>
              <p:nvPr/>
            </p:nvSpPr>
            <p:spPr>
              <a:xfrm>
                <a:off x="5565775" y="2514600"/>
                <a:ext cx="3489325" cy="302400"/>
              </a:xfrm>
              <a:prstGeom prst="leftRightArrow">
                <a:avLst/>
              </a:prstGeom>
              <a:grpFill/>
              <a:ln>
                <a:solidFill>
                  <a:srgbClr val="5DAF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Left-Right Arrow 14"/>
              <p:cNvSpPr/>
              <p:nvPr/>
            </p:nvSpPr>
            <p:spPr>
              <a:xfrm>
                <a:off x="5565775" y="1913731"/>
                <a:ext cx="3489325" cy="302400"/>
              </a:xfrm>
              <a:prstGeom prst="leftRightArrow">
                <a:avLst/>
              </a:prstGeom>
              <a:grpFill/>
              <a:ln>
                <a:solidFill>
                  <a:srgbClr val="5DAF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1109737" y="1385907"/>
            <a:ext cx="3530599" cy="2124056"/>
            <a:chOff x="5565775" y="1913731"/>
            <a:chExt cx="3489325" cy="2124056"/>
          </a:xfrm>
          <a:solidFill>
            <a:srgbClr val="5DAF5D"/>
          </a:solidFill>
        </p:grpSpPr>
        <p:sp>
          <p:nvSpPr>
            <p:cNvPr id="17" name="Left-Right Arrow 16"/>
            <p:cNvSpPr/>
            <p:nvPr/>
          </p:nvSpPr>
          <p:spPr>
            <a:xfrm>
              <a:off x="5565775" y="3735387"/>
              <a:ext cx="3489325" cy="302400"/>
            </a:xfrm>
            <a:prstGeom prst="leftRightArrow">
              <a:avLst/>
            </a:prstGeom>
            <a:grpFill/>
            <a:ln>
              <a:solidFill>
                <a:srgbClr val="5DAF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Left-Right Arrow 17"/>
            <p:cNvSpPr/>
            <p:nvPr/>
          </p:nvSpPr>
          <p:spPr>
            <a:xfrm>
              <a:off x="5565775" y="3135312"/>
              <a:ext cx="3489325" cy="302400"/>
            </a:xfrm>
            <a:prstGeom prst="leftRightArrow">
              <a:avLst/>
            </a:prstGeom>
            <a:grpFill/>
            <a:ln>
              <a:solidFill>
                <a:srgbClr val="5DAF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565775" y="1913731"/>
              <a:ext cx="3489325" cy="903269"/>
              <a:chOff x="5565775" y="1913731"/>
              <a:chExt cx="3489325" cy="903269"/>
            </a:xfrm>
            <a:grpFill/>
          </p:grpSpPr>
          <p:sp>
            <p:nvSpPr>
              <p:cNvPr id="20" name="Left-Right Arrow 19"/>
              <p:cNvSpPr/>
              <p:nvPr/>
            </p:nvSpPr>
            <p:spPr>
              <a:xfrm>
                <a:off x="5565775" y="2514600"/>
                <a:ext cx="3489325" cy="302400"/>
              </a:xfrm>
              <a:prstGeom prst="leftRightArrow">
                <a:avLst/>
              </a:prstGeom>
              <a:grpFill/>
              <a:ln>
                <a:solidFill>
                  <a:srgbClr val="5DAF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Left-Right Arrow 20"/>
              <p:cNvSpPr/>
              <p:nvPr/>
            </p:nvSpPr>
            <p:spPr>
              <a:xfrm>
                <a:off x="5565775" y="1913731"/>
                <a:ext cx="3489325" cy="302400"/>
              </a:xfrm>
              <a:prstGeom prst="leftRightArrow">
                <a:avLst/>
              </a:prstGeom>
              <a:grpFill/>
              <a:ln>
                <a:solidFill>
                  <a:srgbClr val="5DAF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6284987" y="2015107"/>
            <a:ext cx="2622531" cy="2477406"/>
            <a:chOff x="6498432" y="1852500"/>
            <a:chExt cx="2622531" cy="2477406"/>
          </a:xfrm>
          <a:solidFill>
            <a:srgbClr val="008CB2"/>
          </a:solidFill>
        </p:grpSpPr>
        <p:sp>
          <p:nvSpPr>
            <p:cNvPr id="23" name="Up-Down Arrow 22"/>
            <p:cNvSpPr/>
            <p:nvPr/>
          </p:nvSpPr>
          <p:spPr>
            <a:xfrm>
              <a:off x="8818563" y="1852500"/>
              <a:ext cx="302400" cy="2475135"/>
            </a:xfrm>
            <a:prstGeom prst="upDownArrow">
              <a:avLst/>
            </a:prstGeom>
            <a:grpFill/>
            <a:ln>
              <a:solidFill>
                <a:srgbClr val="008C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Up-Down Arrow 23"/>
            <p:cNvSpPr/>
            <p:nvPr/>
          </p:nvSpPr>
          <p:spPr>
            <a:xfrm>
              <a:off x="8017669" y="1857373"/>
              <a:ext cx="302400" cy="2471055"/>
            </a:xfrm>
            <a:prstGeom prst="upDownArrow">
              <a:avLst/>
            </a:prstGeom>
            <a:grpFill/>
            <a:ln>
              <a:solidFill>
                <a:srgbClr val="008C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Up-Down Arrow 24"/>
            <p:cNvSpPr/>
            <p:nvPr/>
          </p:nvSpPr>
          <p:spPr>
            <a:xfrm>
              <a:off x="7225507" y="1865201"/>
              <a:ext cx="302400" cy="2464705"/>
            </a:xfrm>
            <a:prstGeom prst="upDownArrow">
              <a:avLst/>
            </a:prstGeom>
            <a:grpFill/>
            <a:ln>
              <a:solidFill>
                <a:srgbClr val="008C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Up-Down Arrow 25"/>
            <p:cNvSpPr/>
            <p:nvPr/>
          </p:nvSpPr>
          <p:spPr>
            <a:xfrm>
              <a:off x="6498432" y="1862930"/>
              <a:ext cx="302400" cy="2464705"/>
            </a:xfrm>
            <a:prstGeom prst="upDownArrow">
              <a:avLst/>
            </a:prstGeom>
            <a:grpFill/>
            <a:ln>
              <a:solidFill>
                <a:srgbClr val="008C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3670374" y="3330575"/>
            <a:ext cx="144463" cy="503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8" name="Line 3"/>
          <p:cNvSpPr>
            <a:spLocks noChangeShapeType="1"/>
          </p:cNvSpPr>
          <p:nvPr/>
        </p:nvSpPr>
        <p:spPr bwMode="auto">
          <a:xfrm flipH="1" flipV="1">
            <a:off x="5289624" y="4575175"/>
            <a:ext cx="152400" cy="411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endParaRPr lang="fr-BE"/>
          </a:p>
        </p:txBody>
      </p:sp>
      <p:sp>
        <p:nvSpPr>
          <p:cNvPr id="29" name="Line 4"/>
          <p:cNvSpPr>
            <a:spLocks noChangeShapeType="1"/>
          </p:cNvSpPr>
          <p:nvPr/>
        </p:nvSpPr>
        <p:spPr bwMode="auto">
          <a:xfrm flipH="1">
            <a:off x="5542037" y="4049713"/>
            <a:ext cx="936625" cy="865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>
            <a:off x="7270824" y="2897188"/>
            <a:ext cx="0" cy="504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 flipV="1">
            <a:off x="7702624" y="3330575"/>
            <a:ext cx="4318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32" name="Line 7"/>
          <p:cNvSpPr>
            <a:spLocks noChangeShapeType="1"/>
          </p:cNvSpPr>
          <p:nvPr/>
        </p:nvSpPr>
        <p:spPr bwMode="auto">
          <a:xfrm>
            <a:off x="7847087" y="3833813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33" name="Line 8"/>
          <p:cNvSpPr>
            <a:spLocks noChangeShapeType="1"/>
          </p:cNvSpPr>
          <p:nvPr/>
        </p:nvSpPr>
        <p:spPr bwMode="auto">
          <a:xfrm>
            <a:off x="7342262" y="4122738"/>
            <a:ext cx="576262" cy="358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 flipV="1">
            <a:off x="6191324" y="4986338"/>
            <a:ext cx="431800" cy="71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35" name="Line 10"/>
          <p:cNvSpPr>
            <a:spLocks noChangeShapeType="1"/>
          </p:cNvSpPr>
          <p:nvPr/>
        </p:nvSpPr>
        <p:spPr bwMode="auto">
          <a:xfrm>
            <a:off x="4173612" y="4481513"/>
            <a:ext cx="792162" cy="504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36" name="Line 11"/>
          <p:cNvSpPr>
            <a:spLocks noChangeShapeType="1"/>
          </p:cNvSpPr>
          <p:nvPr/>
        </p:nvSpPr>
        <p:spPr bwMode="auto">
          <a:xfrm>
            <a:off x="6046862" y="5418138"/>
            <a:ext cx="4318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37" name="Line 12"/>
          <p:cNvSpPr>
            <a:spLocks noChangeShapeType="1"/>
          </p:cNvSpPr>
          <p:nvPr/>
        </p:nvSpPr>
        <p:spPr bwMode="auto">
          <a:xfrm flipH="1">
            <a:off x="4894337" y="5562600"/>
            <a:ext cx="144462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38" name="Line 13"/>
          <p:cNvSpPr>
            <a:spLocks noChangeShapeType="1"/>
          </p:cNvSpPr>
          <p:nvPr/>
        </p:nvSpPr>
        <p:spPr bwMode="auto">
          <a:xfrm>
            <a:off x="4318074" y="2970213"/>
            <a:ext cx="2160588" cy="704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39" name="Line 14"/>
          <p:cNvSpPr>
            <a:spLocks noChangeShapeType="1"/>
          </p:cNvSpPr>
          <p:nvPr/>
        </p:nvSpPr>
        <p:spPr bwMode="auto">
          <a:xfrm flipH="1" flipV="1">
            <a:off x="6407224" y="3186113"/>
            <a:ext cx="381000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endParaRPr lang="fr-BE"/>
          </a:p>
        </p:txBody>
      </p:sp>
      <p:sp>
        <p:nvSpPr>
          <p:cNvPr id="40" name="Line 15"/>
          <p:cNvSpPr>
            <a:spLocks noChangeShapeType="1"/>
          </p:cNvSpPr>
          <p:nvPr/>
        </p:nvSpPr>
        <p:spPr bwMode="auto">
          <a:xfrm flipH="1">
            <a:off x="1943174" y="4414838"/>
            <a:ext cx="107950" cy="484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endParaRPr lang="fr-BE"/>
          </a:p>
        </p:txBody>
      </p:sp>
      <p:sp>
        <p:nvSpPr>
          <p:cNvPr id="41" name="Line 16"/>
          <p:cNvSpPr>
            <a:spLocks noChangeShapeType="1"/>
          </p:cNvSpPr>
          <p:nvPr/>
        </p:nvSpPr>
        <p:spPr bwMode="auto">
          <a:xfrm flipV="1">
            <a:off x="1403424" y="5418138"/>
            <a:ext cx="273050" cy="295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endParaRPr lang="fr-BE"/>
          </a:p>
        </p:txBody>
      </p:sp>
      <p:sp>
        <p:nvSpPr>
          <p:cNvPr id="42" name="Line 17"/>
          <p:cNvSpPr>
            <a:spLocks noChangeShapeType="1"/>
          </p:cNvSpPr>
          <p:nvPr/>
        </p:nvSpPr>
        <p:spPr bwMode="auto">
          <a:xfrm flipH="1" flipV="1">
            <a:off x="2343224" y="5418138"/>
            <a:ext cx="279400" cy="295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endParaRPr lang="fr-BE"/>
          </a:p>
        </p:txBody>
      </p:sp>
      <p:sp>
        <p:nvSpPr>
          <p:cNvPr id="43" name="Line 18"/>
          <p:cNvSpPr>
            <a:spLocks noChangeShapeType="1"/>
          </p:cNvSpPr>
          <p:nvPr/>
        </p:nvSpPr>
        <p:spPr bwMode="auto">
          <a:xfrm flipH="1">
            <a:off x="2165424" y="3184525"/>
            <a:ext cx="763588" cy="1674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endParaRPr lang="fr-BE"/>
          </a:p>
        </p:txBody>
      </p:sp>
      <p:sp>
        <p:nvSpPr>
          <p:cNvPr id="44" name="Line 19"/>
          <p:cNvSpPr>
            <a:spLocks noChangeShapeType="1"/>
          </p:cNvSpPr>
          <p:nvPr/>
        </p:nvSpPr>
        <p:spPr bwMode="auto">
          <a:xfrm flipH="1">
            <a:off x="2622624" y="4265613"/>
            <a:ext cx="760413" cy="649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endParaRPr lang="fr-BE"/>
          </a:p>
        </p:txBody>
      </p:sp>
      <p:sp>
        <p:nvSpPr>
          <p:cNvPr id="45" name="Line 20"/>
          <p:cNvSpPr>
            <a:spLocks noChangeShapeType="1"/>
          </p:cNvSpPr>
          <p:nvPr/>
        </p:nvSpPr>
        <p:spPr bwMode="auto">
          <a:xfrm flipH="1">
            <a:off x="2806774" y="5167313"/>
            <a:ext cx="1946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endParaRPr lang="fr-BE"/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>
            <a:off x="5686499" y="5562600"/>
            <a:ext cx="144463" cy="479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endParaRPr lang="fr-BE"/>
          </a:p>
        </p:txBody>
      </p:sp>
      <p:sp>
        <p:nvSpPr>
          <p:cNvPr id="47" name="Line 22"/>
          <p:cNvSpPr>
            <a:spLocks noChangeShapeType="1"/>
          </p:cNvSpPr>
          <p:nvPr/>
        </p:nvSpPr>
        <p:spPr bwMode="auto">
          <a:xfrm flipV="1">
            <a:off x="4678437" y="3833813"/>
            <a:ext cx="1728787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endParaRPr lang="fr-BE"/>
          </a:p>
        </p:txBody>
      </p:sp>
      <p:sp>
        <p:nvSpPr>
          <p:cNvPr id="48" name="Cloud"/>
          <p:cNvSpPr>
            <a:spLocks noChangeAspect="1" noEditPoints="1" noChangeArrowheads="1"/>
          </p:cNvSpPr>
          <p:nvPr/>
        </p:nvSpPr>
        <p:spPr bwMode="auto">
          <a:xfrm>
            <a:off x="6297687" y="3406775"/>
            <a:ext cx="1611312" cy="8191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" name="Cloud"/>
          <p:cNvSpPr>
            <a:spLocks noChangeAspect="1" noEditPoints="1" noChangeArrowheads="1"/>
          </p:cNvSpPr>
          <p:nvPr/>
        </p:nvSpPr>
        <p:spPr bwMode="auto">
          <a:xfrm>
            <a:off x="3141737" y="3754438"/>
            <a:ext cx="1611312" cy="8207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buSzPct val="100000"/>
              <a:defRPr/>
            </a:pPr>
            <a:endParaRPr lang="en-US" sz="1200">
              <a:solidFill>
                <a:srgbClr val="000000"/>
              </a:solidFill>
              <a:sym typeface="Arial" charset="0"/>
            </a:endParaRPr>
          </a:p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Internet</a:t>
            </a:r>
          </a:p>
        </p:txBody>
      </p:sp>
      <p:sp>
        <p:nvSpPr>
          <p:cNvPr id="50" name="Cloud"/>
          <p:cNvSpPr>
            <a:spLocks noChangeAspect="1" noEditPoints="1" noChangeArrowheads="1"/>
          </p:cNvSpPr>
          <p:nvPr/>
        </p:nvSpPr>
        <p:spPr bwMode="auto">
          <a:xfrm>
            <a:off x="2735337" y="2525713"/>
            <a:ext cx="1797050" cy="8207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Extranet</a:t>
            </a:r>
          </a:p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gewest of</a:t>
            </a:r>
          </a:p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gemeenschap</a:t>
            </a:r>
          </a:p>
        </p:txBody>
      </p:sp>
      <p:sp>
        <p:nvSpPr>
          <p:cNvPr id="51" name="Cloud"/>
          <p:cNvSpPr>
            <a:spLocks noChangeAspect="1" noEditPoints="1" noChangeArrowheads="1"/>
          </p:cNvSpPr>
          <p:nvPr/>
        </p:nvSpPr>
        <p:spPr bwMode="auto">
          <a:xfrm>
            <a:off x="4684787" y="4859338"/>
            <a:ext cx="1612900" cy="8207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buSzPct val="100000"/>
              <a:defRPr/>
            </a:pPr>
            <a:endParaRPr lang="en-US" sz="1200">
              <a:solidFill>
                <a:srgbClr val="000000"/>
              </a:solidFill>
              <a:sym typeface="Arial" charset="0"/>
            </a:endParaRPr>
          </a:p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Fedman</a:t>
            </a:r>
          </a:p>
        </p:txBody>
      </p:sp>
      <p:sp>
        <p:nvSpPr>
          <p:cNvPr id="52" name="Rectangle 28"/>
          <p:cNvSpPr>
            <a:spLocks noChangeArrowheads="1"/>
          </p:cNvSpPr>
          <p:nvPr/>
        </p:nvSpPr>
        <p:spPr bwMode="auto">
          <a:xfrm>
            <a:off x="6910462" y="2478088"/>
            <a:ext cx="720725" cy="419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Service</a:t>
            </a:r>
          </a:p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repository</a:t>
            </a:r>
          </a:p>
        </p:txBody>
      </p:sp>
      <p:sp>
        <p:nvSpPr>
          <p:cNvPr id="53" name="Oval 29"/>
          <p:cNvSpPr>
            <a:spLocks noChangeArrowheads="1"/>
          </p:cNvSpPr>
          <p:nvPr/>
        </p:nvSpPr>
        <p:spPr bwMode="auto">
          <a:xfrm>
            <a:off x="5003874" y="4265613"/>
            <a:ext cx="538163" cy="366712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FOD</a:t>
            </a:r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6550099" y="4799013"/>
            <a:ext cx="538163" cy="3683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FOD</a:t>
            </a:r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4533974" y="5842000"/>
            <a:ext cx="538163" cy="3683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POD</a:t>
            </a:r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7650237" y="4430713"/>
            <a:ext cx="536575" cy="3683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ISZ</a:t>
            </a:r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V="1">
            <a:off x="4318074" y="2465388"/>
            <a:ext cx="360363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V="1">
            <a:off x="3886274" y="2106613"/>
            <a:ext cx="71438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H="1" flipV="1">
            <a:off x="2862337" y="2249488"/>
            <a:ext cx="52070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0" name="Oval 36"/>
          <p:cNvSpPr>
            <a:spLocks noChangeArrowheads="1"/>
          </p:cNvSpPr>
          <p:nvPr/>
        </p:nvSpPr>
        <p:spPr bwMode="auto">
          <a:xfrm>
            <a:off x="8258249" y="3641725"/>
            <a:ext cx="536575" cy="3683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ISZ</a:t>
            </a:r>
          </a:p>
        </p:txBody>
      </p:sp>
      <p:sp>
        <p:nvSpPr>
          <p:cNvPr id="61" name="Rectangle 37"/>
          <p:cNvSpPr>
            <a:spLocks noChangeArrowheads="1"/>
          </p:cNvSpPr>
          <p:nvPr/>
        </p:nvSpPr>
        <p:spPr bwMode="auto">
          <a:xfrm>
            <a:off x="5442024" y="6042025"/>
            <a:ext cx="720725" cy="419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Service</a:t>
            </a:r>
          </a:p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repository</a:t>
            </a:r>
          </a:p>
        </p:txBody>
      </p:sp>
      <p:sp>
        <p:nvSpPr>
          <p:cNvPr id="62" name="Text Box 38"/>
          <p:cNvSpPr txBox="1">
            <a:spLocks noChangeArrowheads="1"/>
          </p:cNvSpPr>
          <p:nvPr/>
        </p:nvSpPr>
        <p:spPr bwMode="auto">
          <a:xfrm>
            <a:off x="6808862" y="3509963"/>
            <a:ext cx="747712" cy="6365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buSzPct val="100000"/>
              <a:defRPr/>
            </a:pPr>
            <a:r>
              <a:rPr lang="en-US" sz="1200" smtClean="0">
                <a:solidFill>
                  <a:srgbClr val="000000"/>
                </a:solidFill>
                <a:latin typeface="Arial" charset="0"/>
                <a:sym typeface="Arial" charset="0"/>
              </a:rPr>
              <a:t>Extranet</a:t>
            </a:r>
          </a:p>
          <a:p>
            <a:pPr algn="ctr">
              <a:buSzPct val="100000"/>
              <a:defRPr/>
            </a:pPr>
            <a:r>
              <a:rPr lang="en-US" sz="1200" smtClean="0">
                <a:solidFill>
                  <a:srgbClr val="000000"/>
                </a:solidFill>
                <a:latin typeface="Arial" charset="0"/>
                <a:sym typeface="Arial" charset="0"/>
              </a:rPr>
              <a:t>sociale</a:t>
            </a:r>
          </a:p>
          <a:p>
            <a:pPr algn="ctr">
              <a:buSzPct val="100000"/>
              <a:defRPr/>
            </a:pPr>
            <a:r>
              <a:rPr lang="en-US" sz="1200" smtClean="0">
                <a:solidFill>
                  <a:srgbClr val="000000"/>
                </a:solidFill>
                <a:latin typeface="Arial" charset="0"/>
                <a:sym typeface="Arial" charset="0"/>
              </a:rPr>
              <a:t>sector</a:t>
            </a:r>
          </a:p>
        </p:txBody>
      </p:sp>
      <p:sp>
        <p:nvSpPr>
          <p:cNvPr id="63" name="Oval 39"/>
          <p:cNvSpPr>
            <a:spLocks noChangeArrowheads="1"/>
          </p:cNvSpPr>
          <p:nvPr/>
        </p:nvSpPr>
        <p:spPr bwMode="auto">
          <a:xfrm>
            <a:off x="6121474" y="2816225"/>
            <a:ext cx="536575" cy="3683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ISZ</a:t>
            </a:r>
          </a:p>
        </p:txBody>
      </p:sp>
      <p:sp>
        <p:nvSpPr>
          <p:cNvPr id="64" name="Oval 40"/>
          <p:cNvSpPr>
            <a:spLocks noChangeArrowheads="1"/>
          </p:cNvSpPr>
          <p:nvPr/>
        </p:nvSpPr>
        <p:spPr bwMode="auto">
          <a:xfrm>
            <a:off x="4533974" y="2241550"/>
            <a:ext cx="538163" cy="3683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en-US" sz="1200" dirty="0">
                <a:solidFill>
                  <a:srgbClr val="000000"/>
                </a:solidFill>
                <a:sym typeface="Arial" charset="0"/>
              </a:rPr>
              <a:t>GOD</a:t>
            </a:r>
          </a:p>
        </p:txBody>
      </p:sp>
      <p:sp>
        <p:nvSpPr>
          <p:cNvPr id="65" name="Oval 41"/>
          <p:cNvSpPr>
            <a:spLocks noChangeArrowheads="1"/>
          </p:cNvSpPr>
          <p:nvPr/>
        </p:nvSpPr>
        <p:spPr bwMode="auto">
          <a:xfrm>
            <a:off x="3687837" y="1881188"/>
            <a:ext cx="538162" cy="3683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en-US" sz="1200" dirty="0">
                <a:solidFill>
                  <a:srgbClr val="000000"/>
                </a:solidFill>
                <a:sym typeface="Arial" charset="0"/>
              </a:rPr>
              <a:t>GOD</a:t>
            </a:r>
          </a:p>
        </p:txBody>
      </p:sp>
      <p:sp>
        <p:nvSpPr>
          <p:cNvPr id="66" name="Line 42"/>
          <p:cNvSpPr>
            <a:spLocks noChangeShapeType="1"/>
          </p:cNvSpPr>
          <p:nvPr/>
        </p:nvSpPr>
        <p:spPr bwMode="auto">
          <a:xfrm flipV="1">
            <a:off x="2343224" y="2908300"/>
            <a:ext cx="504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7" name="Rectangle 43"/>
          <p:cNvSpPr>
            <a:spLocks noChangeArrowheads="1"/>
          </p:cNvSpPr>
          <p:nvPr/>
        </p:nvSpPr>
        <p:spPr bwMode="auto">
          <a:xfrm>
            <a:off x="1676474" y="2689225"/>
            <a:ext cx="720725" cy="419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Service</a:t>
            </a:r>
          </a:p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repository</a:t>
            </a:r>
          </a:p>
        </p:txBody>
      </p:sp>
      <p:sp>
        <p:nvSpPr>
          <p:cNvPr id="68" name="Cloud"/>
          <p:cNvSpPr>
            <a:spLocks noChangeAspect="1" noEditPoints="1" noChangeArrowheads="1"/>
          </p:cNvSpPr>
          <p:nvPr/>
        </p:nvSpPr>
        <p:spPr bwMode="auto">
          <a:xfrm>
            <a:off x="1251024" y="4725988"/>
            <a:ext cx="1611313" cy="8207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buSzPct val="100000"/>
              <a:defRPr/>
            </a:pPr>
            <a:endParaRPr lang="en-US" sz="1200">
              <a:solidFill>
                <a:srgbClr val="000000"/>
              </a:solidFill>
              <a:sym typeface="Arial" charset="0"/>
            </a:endParaRPr>
          </a:p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VPN</a:t>
            </a:r>
          </a:p>
        </p:txBody>
      </p:sp>
      <p:sp>
        <p:nvSpPr>
          <p:cNvPr id="69" name="Oval 45"/>
          <p:cNvSpPr>
            <a:spLocks noChangeArrowheads="1"/>
          </p:cNvSpPr>
          <p:nvPr/>
        </p:nvSpPr>
        <p:spPr bwMode="auto">
          <a:xfrm>
            <a:off x="703337" y="5668963"/>
            <a:ext cx="1176337" cy="36353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Apotheker</a:t>
            </a:r>
          </a:p>
        </p:txBody>
      </p:sp>
      <p:sp>
        <p:nvSpPr>
          <p:cNvPr id="70" name="Oval 46"/>
          <p:cNvSpPr>
            <a:spLocks noChangeArrowheads="1"/>
          </p:cNvSpPr>
          <p:nvPr/>
        </p:nvSpPr>
        <p:spPr bwMode="auto">
          <a:xfrm>
            <a:off x="2116212" y="5699125"/>
            <a:ext cx="1233487" cy="36353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Ziekenhuis</a:t>
            </a:r>
          </a:p>
        </p:txBody>
      </p:sp>
      <p:sp>
        <p:nvSpPr>
          <p:cNvPr id="71" name="Oval 47"/>
          <p:cNvSpPr>
            <a:spLocks noChangeArrowheads="1"/>
          </p:cNvSpPr>
          <p:nvPr/>
        </p:nvSpPr>
        <p:spPr bwMode="auto">
          <a:xfrm>
            <a:off x="1762199" y="4060825"/>
            <a:ext cx="581025" cy="36353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Arts</a:t>
            </a:r>
          </a:p>
        </p:txBody>
      </p:sp>
      <p:sp>
        <p:nvSpPr>
          <p:cNvPr id="72" name="Line 48"/>
          <p:cNvSpPr>
            <a:spLocks noChangeShapeType="1"/>
          </p:cNvSpPr>
          <p:nvPr/>
        </p:nvSpPr>
        <p:spPr bwMode="auto">
          <a:xfrm flipV="1">
            <a:off x="898599" y="5118100"/>
            <a:ext cx="504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73" name="Rectangle 49"/>
          <p:cNvSpPr>
            <a:spLocks noChangeArrowheads="1"/>
          </p:cNvSpPr>
          <p:nvPr/>
        </p:nvSpPr>
        <p:spPr bwMode="auto">
          <a:xfrm>
            <a:off x="231849" y="4899025"/>
            <a:ext cx="720725" cy="419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en-US" sz="1200" dirty="0">
                <a:solidFill>
                  <a:srgbClr val="000000"/>
                </a:solidFill>
                <a:sym typeface="Arial" charset="0"/>
              </a:rPr>
              <a:t>Service</a:t>
            </a:r>
          </a:p>
          <a:p>
            <a:pPr algn="ctr" eaLnBrk="0" hangingPunct="0">
              <a:buSzPct val="100000"/>
              <a:defRPr/>
            </a:pPr>
            <a:r>
              <a:rPr lang="en-US" sz="1200" dirty="0">
                <a:solidFill>
                  <a:srgbClr val="000000"/>
                </a:solidFill>
                <a:sym typeface="Arial" charset="0"/>
              </a:rPr>
              <a:t>repository</a:t>
            </a:r>
          </a:p>
        </p:txBody>
      </p:sp>
      <p:sp>
        <p:nvSpPr>
          <p:cNvPr id="74" name="Rectangle 50"/>
          <p:cNvSpPr>
            <a:spLocks noChangeArrowheads="1"/>
          </p:cNvSpPr>
          <p:nvPr/>
        </p:nvSpPr>
        <p:spPr bwMode="auto">
          <a:xfrm>
            <a:off x="8331274" y="3186113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75" name="Oval 51"/>
          <p:cNvSpPr>
            <a:spLocks noChangeArrowheads="1"/>
          </p:cNvSpPr>
          <p:nvPr/>
        </p:nvSpPr>
        <p:spPr bwMode="auto">
          <a:xfrm>
            <a:off x="7967663" y="57531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76" name="Oval 52"/>
          <p:cNvSpPr>
            <a:spLocks noChangeArrowheads="1"/>
          </p:cNvSpPr>
          <p:nvPr/>
        </p:nvSpPr>
        <p:spPr bwMode="auto">
          <a:xfrm>
            <a:off x="6407224" y="5394325"/>
            <a:ext cx="1098550" cy="8636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Diensten-</a:t>
            </a:r>
          </a:p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integrator</a:t>
            </a:r>
          </a:p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(Fedict)</a:t>
            </a:r>
          </a:p>
        </p:txBody>
      </p:sp>
      <p:sp>
        <p:nvSpPr>
          <p:cNvPr id="77" name="Oval 53"/>
          <p:cNvSpPr>
            <a:spLocks noChangeArrowheads="1"/>
          </p:cNvSpPr>
          <p:nvPr/>
        </p:nvSpPr>
        <p:spPr bwMode="auto">
          <a:xfrm>
            <a:off x="7931224" y="2624138"/>
            <a:ext cx="1098550" cy="8636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Diensten-</a:t>
            </a:r>
          </a:p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integrator</a:t>
            </a:r>
          </a:p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(KSZ)</a:t>
            </a:r>
          </a:p>
        </p:txBody>
      </p:sp>
      <p:sp>
        <p:nvSpPr>
          <p:cNvPr id="78" name="Oval 54"/>
          <p:cNvSpPr>
            <a:spLocks noChangeArrowheads="1"/>
          </p:cNvSpPr>
          <p:nvPr/>
        </p:nvSpPr>
        <p:spPr bwMode="auto">
          <a:xfrm>
            <a:off x="1674210" y="1483666"/>
            <a:ext cx="1595203" cy="11649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ctr" eaLnBrk="0" hangingPunct="0">
              <a:buSzPct val="100000"/>
              <a:defRPr/>
            </a:pPr>
            <a:r>
              <a:rPr lang="en-US" sz="1200" dirty="0" err="1">
                <a:solidFill>
                  <a:srgbClr val="000000"/>
                </a:solidFill>
                <a:sym typeface="Arial" charset="0"/>
              </a:rPr>
              <a:t>Diensten</a:t>
            </a:r>
            <a:r>
              <a:rPr lang="en-US" sz="1200" dirty="0">
                <a:solidFill>
                  <a:srgbClr val="000000"/>
                </a:solidFill>
                <a:sym typeface="Arial" charset="0"/>
              </a:rPr>
              <a:t>-</a:t>
            </a:r>
          </a:p>
          <a:p>
            <a:pPr algn="ctr" eaLnBrk="0" hangingPunct="0">
              <a:buSzPct val="100000"/>
              <a:defRPr/>
            </a:pPr>
            <a:r>
              <a:rPr lang="en-US" sz="1200" dirty="0">
                <a:solidFill>
                  <a:srgbClr val="000000"/>
                </a:solidFill>
                <a:sym typeface="Arial" charset="0"/>
              </a:rPr>
              <a:t>integrator</a:t>
            </a:r>
          </a:p>
          <a:p>
            <a:pPr algn="ctr" eaLnBrk="0" hangingPunct="0">
              <a:buSzPct val="100000"/>
              <a:defRPr/>
            </a:pPr>
            <a:r>
              <a:rPr lang="en-US" sz="1200" dirty="0">
                <a:solidFill>
                  <a:srgbClr val="000000"/>
                </a:solidFill>
                <a:sym typeface="Arial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sym typeface="Arial" charset="0"/>
              </a:rPr>
              <a:t>Corve</a:t>
            </a:r>
            <a:r>
              <a:rPr lang="en-US" sz="1200" dirty="0">
                <a:solidFill>
                  <a:srgbClr val="000000"/>
                </a:solidFill>
                <a:sym typeface="Arial" charset="0"/>
              </a:rPr>
              <a:t>,</a:t>
            </a:r>
          </a:p>
          <a:p>
            <a:pPr algn="ctr" eaLnBrk="0" hangingPunct="0">
              <a:buSzPct val="100000"/>
              <a:defRPr/>
            </a:pPr>
            <a:r>
              <a:rPr lang="en-US" sz="1200" dirty="0" err="1" smtClean="0">
                <a:solidFill>
                  <a:srgbClr val="000000"/>
                </a:solidFill>
                <a:sym typeface="Arial" charset="0"/>
              </a:rPr>
              <a:t>eWBS</a:t>
            </a:r>
            <a:r>
              <a:rPr lang="en-US" sz="1200" dirty="0" smtClean="0">
                <a:solidFill>
                  <a:srgbClr val="000000"/>
                </a:solidFill>
                <a:sym typeface="Arial" charset="0"/>
              </a:rPr>
              <a:t>, </a:t>
            </a:r>
            <a:r>
              <a:rPr lang="en-US" sz="1200" dirty="0">
                <a:solidFill>
                  <a:srgbClr val="000000"/>
                </a:solidFill>
                <a:sym typeface="Arial" charset="0"/>
              </a:rPr>
              <a:t>CIRB, …)</a:t>
            </a:r>
          </a:p>
        </p:txBody>
      </p:sp>
      <p:sp>
        <p:nvSpPr>
          <p:cNvPr id="79" name="Line 56"/>
          <p:cNvSpPr>
            <a:spLocks noChangeShapeType="1"/>
          </p:cNvSpPr>
          <p:nvPr/>
        </p:nvSpPr>
        <p:spPr bwMode="auto">
          <a:xfrm>
            <a:off x="1147837" y="4445000"/>
            <a:ext cx="368300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80" name="Oval 55"/>
          <p:cNvSpPr>
            <a:spLocks noChangeArrowheads="1"/>
          </p:cNvSpPr>
          <p:nvPr/>
        </p:nvSpPr>
        <p:spPr bwMode="auto">
          <a:xfrm>
            <a:off x="312812" y="3768725"/>
            <a:ext cx="1098550" cy="8636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Diensten-</a:t>
            </a:r>
          </a:p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integrator</a:t>
            </a:r>
          </a:p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(eHealth)</a:t>
            </a:r>
          </a:p>
        </p:txBody>
      </p:sp>
    </p:spTree>
    <p:extLst>
      <p:ext uri="{BB962C8B-B14F-4D97-AF65-F5344CB8AC3E}">
        <p14:creationId xmlns:p14="http://schemas.microsoft.com/office/powerpoint/2010/main" val="31471828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Voorbeeld: </a:t>
            </a:r>
            <a:r>
              <a:rPr lang="nl-BE" dirty="0" err="1" smtClean="0"/>
              <a:t>eHealth</a:t>
            </a:r>
            <a:r>
              <a:rPr lang="nl-BE" dirty="0" smtClean="0"/>
              <a:t>-platform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33</a:t>
            </a:fld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3" y="5810250"/>
            <a:ext cx="431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83"/>
          <p:cNvSpPr>
            <a:spLocks noChangeArrowheads="1"/>
          </p:cNvSpPr>
          <p:nvPr/>
        </p:nvSpPr>
        <p:spPr bwMode="auto">
          <a:xfrm>
            <a:off x="474663" y="3857625"/>
            <a:ext cx="989012" cy="1414463"/>
          </a:xfrm>
          <a:prstGeom prst="ellipse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fr-FR" altLang="en-US" sz="2400" b="1" i="1"/>
          </a:p>
        </p:txBody>
      </p:sp>
      <p:sp>
        <p:nvSpPr>
          <p:cNvPr id="7" name="Oval 84"/>
          <p:cNvSpPr>
            <a:spLocks noChangeArrowheads="1"/>
          </p:cNvSpPr>
          <p:nvPr/>
        </p:nvSpPr>
        <p:spPr bwMode="auto">
          <a:xfrm>
            <a:off x="7835900" y="3851275"/>
            <a:ext cx="989013" cy="1414463"/>
          </a:xfrm>
          <a:prstGeom prst="ellipse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8" name="Rectangle 85"/>
          <p:cNvSpPr>
            <a:spLocks noChangeArrowheads="1"/>
          </p:cNvSpPr>
          <p:nvPr/>
        </p:nvSpPr>
        <p:spPr bwMode="auto">
          <a:xfrm>
            <a:off x="984250" y="3859213"/>
            <a:ext cx="7364413" cy="1412875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BE" sz="2400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en-GB" sz="2400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Oval 86"/>
          <p:cNvSpPr>
            <a:spLocks noChangeArrowheads="1"/>
          </p:cNvSpPr>
          <p:nvPr/>
        </p:nvSpPr>
        <p:spPr bwMode="auto">
          <a:xfrm>
            <a:off x="1754188" y="4114800"/>
            <a:ext cx="735012" cy="914400"/>
          </a:xfrm>
          <a:prstGeom prst="ellipse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" name="Oval 87"/>
          <p:cNvSpPr>
            <a:spLocks noChangeArrowheads="1"/>
          </p:cNvSpPr>
          <p:nvPr/>
        </p:nvSpPr>
        <p:spPr bwMode="auto">
          <a:xfrm>
            <a:off x="7659688" y="4108450"/>
            <a:ext cx="735012" cy="914400"/>
          </a:xfrm>
          <a:prstGeom prst="ellipse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1" name="Rectangle 88"/>
          <p:cNvSpPr>
            <a:spLocks noChangeArrowheads="1"/>
          </p:cNvSpPr>
          <p:nvPr/>
        </p:nvSpPr>
        <p:spPr bwMode="auto">
          <a:xfrm>
            <a:off x="2157413" y="4117975"/>
            <a:ext cx="5832475" cy="906463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nl-BE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Basisdiensten</a:t>
            </a:r>
          </a:p>
          <a:p>
            <a:pPr algn="ctr">
              <a:defRPr/>
            </a:pPr>
            <a:r>
              <a:rPr lang="nl-BE" sz="2400" b="1" i="1" dirty="0">
                <a:solidFill>
                  <a:srgbClr val="3E6E5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eHealth</a:t>
            </a:r>
            <a:r>
              <a:rPr lang="nl-BE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-platform</a:t>
            </a:r>
          </a:p>
        </p:txBody>
      </p:sp>
      <p:sp>
        <p:nvSpPr>
          <p:cNvPr id="12" name="Text Box 89"/>
          <p:cNvSpPr txBox="1">
            <a:spLocks noChangeArrowheads="1"/>
          </p:cNvSpPr>
          <p:nvPr/>
        </p:nvSpPr>
        <p:spPr bwMode="auto">
          <a:xfrm>
            <a:off x="423863" y="4332288"/>
            <a:ext cx="1828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nl-BE" altLang="en-US" sz="2400" b="1" i="1">
                <a:latin typeface="Arial" charset="0"/>
              </a:rPr>
              <a:t>Netwerk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38" y="5713413"/>
            <a:ext cx="466725" cy="37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3476625" y="1289050"/>
            <a:ext cx="2286000" cy="762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nl-BE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Patiënten, zorgverleners</a:t>
            </a:r>
          </a:p>
          <a:p>
            <a:pPr algn="ctr">
              <a:defRPr/>
            </a:pPr>
            <a:r>
              <a:rPr lang="nl-BE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 zorginstellingen</a:t>
            </a:r>
            <a:endParaRPr lang="nl-BE" sz="20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blackWhite">
          <a:xfrm>
            <a:off x="5926138" y="5561013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GAB</a:t>
            </a: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blackWhite">
          <a:xfrm>
            <a:off x="7224713" y="5561013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GAB</a:t>
            </a: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blackWhite">
          <a:xfrm>
            <a:off x="4741863" y="5561013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GAB</a:t>
            </a:r>
          </a:p>
        </p:txBody>
      </p:sp>
      <p:pic>
        <p:nvPicPr>
          <p:cNvPr id="18" name="Picture 20" descr="FOD_tekeni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5740400"/>
            <a:ext cx="3921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315913" y="6091873"/>
            <a:ext cx="1751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BE" altLang="en-US" sz="2000" b="1" i="1" dirty="0">
                <a:solidFill>
                  <a:schemeClr val="hlink"/>
                </a:solidFill>
              </a:rPr>
              <a:t>Leveranciers</a:t>
            </a:r>
          </a:p>
        </p:txBody>
      </p:sp>
      <p:sp>
        <p:nvSpPr>
          <p:cNvPr id="20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3492500" y="2482850"/>
            <a:ext cx="1219200" cy="914400"/>
          </a:xfrm>
          <a:prstGeom prst="actionButtonBlank">
            <a:avLst/>
          </a:prstGeom>
          <a:gradFill rotWithShape="0">
            <a:gsLst>
              <a:gs pos="0">
                <a:srgbClr val="969696">
                  <a:gamma/>
                  <a:tint val="53725"/>
                  <a:invGamma/>
                </a:srgbClr>
              </a:gs>
              <a:gs pos="100000">
                <a:srgbClr val="969696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nl-B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portaal </a:t>
            </a:r>
            <a:r>
              <a:rPr lang="nl-BE" sz="1400" i="1" dirty="0">
                <a:solidFill>
                  <a:srgbClr val="3E6E5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eHealth</a:t>
            </a:r>
            <a:r>
              <a:rPr lang="nl-B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-platform</a:t>
            </a:r>
          </a:p>
        </p:txBody>
      </p:sp>
      <p:grpSp>
        <p:nvGrpSpPr>
          <p:cNvPr id="21" name="Group 24"/>
          <p:cNvGrpSpPr>
            <a:grpSpLocks/>
          </p:cNvGrpSpPr>
          <p:nvPr/>
        </p:nvGrpSpPr>
        <p:grpSpPr bwMode="auto">
          <a:xfrm>
            <a:off x="760413" y="1689100"/>
            <a:ext cx="1219200" cy="914400"/>
            <a:chOff x="432" y="1200"/>
            <a:chExt cx="912" cy="672"/>
          </a:xfrm>
        </p:grpSpPr>
        <p:sp>
          <p:nvSpPr>
            <p:cNvPr id="22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432" y="1200"/>
              <a:ext cx="912" cy="672"/>
            </a:xfrm>
            <a:prstGeom prst="actionButtonBlank">
              <a:avLst/>
            </a:prstGeom>
            <a:gradFill rotWithShape="0">
              <a:gsLst>
                <a:gs pos="0">
                  <a:schemeClr val="hlink">
                    <a:gamma/>
                    <a:tint val="53725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72000" rIns="0"/>
            <a:lstStyle/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  <a:tabLst>
                  <a:tab pos="4572000" algn="r"/>
                </a:tabLst>
                <a:defRPr/>
              </a:pPr>
              <a:r>
                <a:rPr lang="nl-BE" sz="1400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Health portal</a:t>
              </a:r>
              <a:endParaRPr lang="nl-BE" sz="1000" i="1">
                <a:solidFill>
                  <a:schemeClr val="bg1"/>
                </a:solidFill>
              </a:endParaRPr>
            </a:p>
          </p:txBody>
        </p:sp>
        <p:sp>
          <p:nvSpPr>
            <p:cNvPr id="23" name="AutoShape 2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768" y="1440"/>
              <a:ext cx="384" cy="190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>
                <a:lnSpc>
                  <a:spcPct val="80000"/>
                </a:lnSpc>
                <a:defRPr/>
              </a:pPr>
              <a:endParaRPr lang="nl-BE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" name="AutoShape 2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816" y="1488"/>
              <a:ext cx="386" cy="191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>
                <a:lnSpc>
                  <a:spcPct val="80000"/>
                </a:lnSpc>
                <a:defRPr/>
              </a:pPr>
              <a:endParaRPr lang="nl-BE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" name="AutoShape 2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864" y="1536"/>
              <a:ext cx="384" cy="193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>
                <a:lnSpc>
                  <a:spcPct val="80000"/>
                </a:lnSpc>
                <a:defRPr/>
              </a:pPr>
              <a:endParaRPr lang="nl-BE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" name="AutoShape 2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912" y="1584"/>
              <a:ext cx="385" cy="192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>
                <a:lnSpc>
                  <a:spcPct val="80000"/>
                </a:lnSpc>
                <a:defRPr/>
              </a:pPr>
              <a:r>
                <a:rPr lang="nl-BE" sz="16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DTW</a:t>
              </a:r>
            </a:p>
          </p:txBody>
        </p:sp>
        <p:pic>
          <p:nvPicPr>
            <p:cNvPr id="27" name="Picture 30" descr="FOD_tekeni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605"/>
              <a:ext cx="240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172200" y="2028825"/>
            <a:ext cx="1130300" cy="1039813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nl-BE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Software zorginstelling</a:t>
            </a:r>
            <a:endParaRPr lang="nl-BE" sz="1000" i="1">
              <a:solidFill>
                <a:schemeClr val="bg1"/>
              </a:solidFill>
            </a:endParaRPr>
          </a:p>
        </p:txBody>
      </p:sp>
      <p:sp>
        <p:nvSpPr>
          <p:cNvPr id="29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580188" y="2503488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nl-BE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643688" y="256857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nl-BE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707188" y="2633663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nl-BE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770688" y="2698750"/>
            <a:ext cx="514350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nl-BE" sz="1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DTW</a:t>
            </a:r>
          </a:p>
        </p:txBody>
      </p:sp>
      <p:sp>
        <p:nvSpPr>
          <p:cNvPr id="33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4864100" y="2482850"/>
            <a:ext cx="1219200" cy="914400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nl-BE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MyCareNet</a:t>
            </a:r>
            <a:endParaRPr lang="nl-BE" sz="1000" i="1">
              <a:solidFill>
                <a:schemeClr val="bg1"/>
              </a:solidFill>
            </a:endParaRPr>
          </a:p>
        </p:txBody>
      </p:sp>
      <p:sp>
        <p:nvSpPr>
          <p:cNvPr id="34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313363" y="280987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nl-BE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376863" y="2874963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nl-BE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441950" y="2940050"/>
            <a:ext cx="512763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nl-BE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505450" y="3005138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nl-BE" sz="1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DTW</a:t>
            </a:r>
          </a:p>
        </p:txBody>
      </p:sp>
      <p:sp>
        <p:nvSpPr>
          <p:cNvPr id="38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358063" y="1565275"/>
            <a:ext cx="1189037" cy="1063625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nl-B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Software zorgverlener</a:t>
            </a:r>
            <a:endParaRPr lang="nl-BE" sz="1000" i="1" dirty="0">
              <a:solidFill>
                <a:schemeClr val="bg1"/>
              </a:solidFill>
            </a:endParaRPr>
          </a:p>
        </p:txBody>
      </p:sp>
      <p:sp>
        <p:nvSpPr>
          <p:cNvPr id="39" name="AutoShape 46"/>
          <p:cNvSpPr>
            <a:spLocks noChangeArrowheads="1"/>
          </p:cNvSpPr>
          <p:nvPr/>
        </p:nvSpPr>
        <p:spPr bwMode="auto">
          <a:xfrm>
            <a:off x="1598613" y="2538413"/>
            <a:ext cx="381000" cy="1468437"/>
          </a:xfrm>
          <a:prstGeom prst="upDownArrow">
            <a:avLst>
              <a:gd name="adj1" fmla="val 60833"/>
              <a:gd name="adj2" fmla="val 64575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0" name="AutoShape 47"/>
          <p:cNvSpPr>
            <a:spLocks noChangeArrowheads="1"/>
          </p:cNvSpPr>
          <p:nvPr/>
        </p:nvSpPr>
        <p:spPr bwMode="auto">
          <a:xfrm>
            <a:off x="7935913" y="2538413"/>
            <a:ext cx="381000" cy="1503362"/>
          </a:xfrm>
          <a:prstGeom prst="upDownArrow">
            <a:avLst>
              <a:gd name="adj1" fmla="val 60833"/>
              <a:gd name="adj2" fmla="val 64575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1" name="AutoShape 49"/>
          <p:cNvSpPr>
            <a:spLocks noChangeArrowheads="1"/>
          </p:cNvSpPr>
          <p:nvPr/>
        </p:nvSpPr>
        <p:spPr bwMode="auto">
          <a:xfrm>
            <a:off x="6921500" y="3016250"/>
            <a:ext cx="381000" cy="990600"/>
          </a:xfrm>
          <a:prstGeom prst="upDownArrow">
            <a:avLst>
              <a:gd name="adj1" fmla="val 49167"/>
              <a:gd name="adj2" fmla="val 54588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2" name="AutoShape 50"/>
          <p:cNvSpPr>
            <a:spLocks noChangeArrowheads="1"/>
          </p:cNvSpPr>
          <p:nvPr/>
        </p:nvSpPr>
        <p:spPr bwMode="auto">
          <a:xfrm>
            <a:off x="3949700" y="3244850"/>
            <a:ext cx="381000" cy="762000"/>
          </a:xfrm>
          <a:prstGeom prst="upDownArrow">
            <a:avLst>
              <a:gd name="adj1" fmla="val 38333"/>
              <a:gd name="adj2" fmla="val 50833"/>
            </a:avLst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000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3" name="AutoShape 51"/>
          <p:cNvSpPr>
            <a:spLocks noChangeArrowheads="1"/>
          </p:cNvSpPr>
          <p:nvPr/>
        </p:nvSpPr>
        <p:spPr bwMode="auto">
          <a:xfrm>
            <a:off x="5283200" y="3259138"/>
            <a:ext cx="381000" cy="762000"/>
          </a:xfrm>
          <a:prstGeom prst="upDownArrow">
            <a:avLst>
              <a:gd name="adj1" fmla="val 38333"/>
              <a:gd name="adj2" fmla="val 50833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4" name="AutoShape 52"/>
          <p:cNvSpPr>
            <a:spLocks noChangeArrowheads="1"/>
          </p:cNvSpPr>
          <p:nvPr/>
        </p:nvSpPr>
        <p:spPr bwMode="auto">
          <a:xfrm rot="5400000">
            <a:off x="2617788" y="1454150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5" name="AutoShape 53"/>
          <p:cNvSpPr>
            <a:spLocks noChangeArrowheads="1"/>
          </p:cNvSpPr>
          <p:nvPr/>
        </p:nvSpPr>
        <p:spPr bwMode="auto">
          <a:xfrm rot="5400000">
            <a:off x="1239838" y="998538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6" name="AutoShape 54"/>
          <p:cNvSpPr>
            <a:spLocks noChangeArrowheads="1"/>
          </p:cNvSpPr>
          <p:nvPr/>
        </p:nvSpPr>
        <p:spPr bwMode="auto">
          <a:xfrm rot="5400000">
            <a:off x="5346700" y="1778000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7" name="AutoShape 55"/>
          <p:cNvSpPr>
            <a:spLocks noChangeArrowheads="1"/>
          </p:cNvSpPr>
          <p:nvPr/>
        </p:nvSpPr>
        <p:spPr bwMode="auto">
          <a:xfrm rot="5400000">
            <a:off x="7808119" y="821532"/>
            <a:ext cx="228600" cy="1344612"/>
          </a:xfrm>
          <a:prstGeom prst="upDownArrow">
            <a:avLst>
              <a:gd name="adj1" fmla="val 40843"/>
              <a:gd name="adj2" fmla="val 178092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8" name="AutoShape 56"/>
          <p:cNvSpPr>
            <a:spLocks noChangeArrowheads="1"/>
          </p:cNvSpPr>
          <p:nvPr/>
        </p:nvSpPr>
        <p:spPr bwMode="auto">
          <a:xfrm rot="5400000">
            <a:off x="6622257" y="1283493"/>
            <a:ext cx="228600" cy="1306513"/>
          </a:xfrm>
          <a:prstGeom prst="upDownArrow">
            <a:avLst>
              <a:gd name="adj1" fmla="val 40843"/>
              <a:gd name="adj2" fmla="val 173046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9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120900" y="2178050"/>
            <a:ext cx="1219200" cy="914400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nl-BE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Site RIZIV</a:t>
            </a:r>
            <a:endParaRPr lang="nl-BE" sz="1000" i="1">
              <a:solidFill>
                <a:schemeClr val="bg1"/>
              </a:solidFill>
            </a:endParaRPr>
          </a:p>
        </p:txBody>
      </p:sp>
      <p:sp>
        <p:nvSpPr>
          <p:cNvPr id="50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570163" y="250507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nl-BE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633663" y="2570163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nl-BE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698750" y="2635250"/>
            <a:ext cx="512763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nl-BE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" name="AutoShape 6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762250" y="2700338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nl-BE" sz="1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DTW</a:t>
            </a:r>
          </a:p>
        </p:txBody>
      </p:sp>
      <p:pic>
        <p:nvPicPr>
          <p:cNvPr id="54" name="Picture 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124200"/>
            <a:ext cx="431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AutoShape 67"/>
          <p:cNvSpPr>
            <a:spLocks noChangeArrowheads="1"/>
          </p:cNvSpPr>
          <p:nvPr/>
        </p:nvSpPr>
        <p:spPr bwMode="blackWhite">
          <a:xfrm>
            <a:off x="3440113" y="5546725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GAB</a:t>
            </a:r>
          </a:p>
        </p:txBody>
      </p:sp>
      <p:sp>
        <p:nvSpPr>
          <p:cNvPr id="56" name="AutoShape 69"/>
          <p:cNvSpPr>
            <a:spLocks noChangeArrowheads="1"/>
          </p:cNvSpPr>
          <p:nvPr/>
        </p:nvSpPr>
        <p:spPr bwMode="blackWhite">
          <a:xfrm>
            <a:off x="2076450" y="5546725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GAB</a:t>
            </a:r>
          </a:p>
        </p:txBody>
      </p:sp>
      <p:sp>
        <p:nvSpPr>
          <p:cNvPr id="57" name="AutoShape 73"/>
          <p:cNvSpPr>
            <a:spLocks noChangeArrowheads="1"/>
          </p:cNvSpPr>
          <p:nvPr/>
        </p:nvSpPr>
        <p:spPr bwMode="blackWhite">
          <a:xfrm>
            <a:off x="755650" y="5546725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GAB</a:t>
            </a:r>
          </a:p>
        </p:txBody>
      </p:sp>
      <p:sp>
        <p:nvSpPr>
          <p:cNvPr id="58" name="AutoShape 48"/>
          <p:cNvSpPr>
            <a:spLocks noChangeArrowheads="1"/>
          </p:cNvSpPr>
          <p:nvPr/>
        </p:nvSpPr>
        <p:spPr bwMode="auto">
          <a:xfrm>
            <a:off x="2806700" y="3016250"/>
            <a:ext cx="381000" cy="990600"/>
          </a:xfrm>
          <a:prstGeom prst="upDownArrow">
            <a:avLst>
              <a:gd name="adj1" fmla="val 49167"/>
              <a:gd name="adj2" fmla="val 54588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59" name="AutoShape 17"/>
          <p:cNvSpPr>
            <a:spLocks noChangeArrowheads="1"/>
          </p:cNvSpPr>
          <p:nvPr/>
        </p:nvSpPr>
        <p:spPr bwMode="auto">
          <a:xfrm>
            <a:off x="4970463" y="510381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0" name="AutoShape 18"/>
          <p:cNvSpPr>
            <a:spLocks noChangeArrowheads="1"/>
          </p:cNvSpPr>
          <p:nvPr/>
        </p:nvSpPr>
        <p:spPr bwMode="auto">
          <a:xfrm>
            <a:off x="6154738" y="510381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1" name="AutoShape 19"/>
          <p:cNvSpPr>
            <a:spLocks noChangeArrowheads="1"/>
          </p:cNvSpPr>
          <p:nvPr/>
        </p:nvSpPr>
        <p:spPr bwMode="auto">
          <a:xfrm>
            <a:off x="7453313" y="510381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2" name="AutoShape 68"/>
          <p:cNvSpPr>
            <a:spLocks noChangeArrowheads="1"/>
          </p:cNvSpPr>
          <p:nvPr/>
        </p:nvSpPr>
        <p:spPr bwMode="auto">
          <a:xfrm>
            <a:off x="3668713" y="5089525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3" name="AutoShape 70"/>
          <p:cNvSpPr>
            <a:spLocks noChangeArrowheads="1"/>
          </p:cNvSpPr>
          <p:nvPr/>
        </p:nvSpPr>
        <p:spPr bwMode="auto">
          <a:xfrm>
            <a:off x="2305050" y="5089525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4" name="AutoShape 74"/>
          <p:cNvSpPr>
            <a:spLocks noChangeArrowheads="1"/>
          </p:cNvSpPr>
          <p:nvPr/>
        </p:nvSpPr>
        <p:spPr bwMode="auto">
          <a:xfrm>
            <a:off x="984250" y="5089525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65" name="Picture 5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2730500"/>
            <a:ext cx="358775" cy="292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9" descr="logo_ziekenhuis_1083990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2570163"/>
            <a:ext cx="3413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70" descr="Logo huisart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5715000"/>
            <a:ext cx="4191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71" descr="logo_ziekenhuis_1083990b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5722938"/>
            <a:ext cx="392112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7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3" y="2113916"/>
            <a:ext cx="368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835583" y="2074228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nl-BE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899083" y="213931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nl-BE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2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962583" y="2204403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nl-BE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3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8026083" y="2269490"/>
            <a:ext cx="514350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nl-BE" sz="1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DTW</a:t>
            </a:r>
          </a:p>
        </p:txBody>
      </p:sp>
    </p:spTree>
    <p:extLst>
      <p:ext uri="{BB962C8B-B14F-4D97-AF65-F5344CB8AC3E}">
        <p14:creationId xmlns:p14="http://schemas.microsoft.com/office/powerpoint/2010/main" val="38688901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5759"/>
            <a:ext cx="8640960" cy="1441783"/>
          </a:xfrm>
        </p:spPr>
        <p:txBody>
          <a:bodyPr>
            <a:normAutofit/>
          </a:bodyPr>
          <a:lstStyle/>
          <a:p>
            <a:r>
              <a:rPr lang="nl-BE" dirty="0" smtClean="0"/>
              <a:t>Voorbeeld: </a:t>
            </a:r>
            <a:r>
              <a:rPr lang="nl-BE" dirty="0" err="1" smtClean="0"/>
              <a:t>eHealth</a:t>
            </a:r>
            <a:r>
              <a:rPr lang="nl-BE" dirty="0" smtClean="0"/>
              <a:t>-platform</a:t>
            </a:r>
            <a:br>
              <a:rPr lang="nl-BE" dirty="0" smtClean="0"/>
            </a:br>
            <a:r>
              <a:rPr lang="nl-BE" dirty="0" smtClean="0"/>
              <a:t>Basisdiensten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34</a:t>
            </a:fld>
            <a:endParaRPr lang="en-GB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110607"/>
              </p:ext>
            </p:extLst>
          </p:nvPr>
        </p:nvGraphicFramePr>
        <p:xfrm>
          <a:off x="457200" y="1369096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54477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Franchisebenadering</a:t>
            </a:r>
            <a:r>
              <a:rPr lang="fr-BE" dirty="0" smtClean="0"/>
              <a:t> OASIS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Vaststelling</a:t>
            </a:r>
            <a:r>
              <a:rPr lang="fr-BE" dirty="0" smtClean="0"/>
              <a:t>: </a:t>
            </a:r>
            <a:r>
              <a:rPr lang="fr-BE" dirty="0" err="1" smtClean="0"/>
              <a:t>functionele</a:t>
            </a:r>
            <a:r>
              <a:rPr lang="fr-BE" dirty="0" smtClean="0"/>
              <a:t> </a:t>
            </a:r>
            <a:r>
              <a:rPr lang="fr-BE" dirty="0" err="1" smtClean="0"/>
              <a:t>specialisatie</a:t>
            </a:r>
            <a:r>
              <a:rPr lang="fr-BE" dirty="0" smtClean="0"/>
              <a:t> en </a:t>
            </a:r>
            <a:r>
              <a:rPr lang="fr-BE" dirty="0" err="1" smtClean="0"/>
              <a:t>organisatie</a:t>
            </a:r>
            <a:r>
              <a:rPr lang="fr-BE" dirty="0" smtClean="0"/>
              <a:t> </a:t>
            </a:r>
            <a:r>
              <a:rPr lang="fr-BE" dirty="0" err="1" smtClean="0"/>
              <a:t>volgens</a:t>
            </a:r>
            <a:r>
              <a:rPr lang="fr-BE" dirty="0" smtClean="0"/>
              <a:t> </a:t>
            </a:r>
            <a:r>
              <a:rPr lang="fr-BE" dirty="0" err="1" smtClean="0"/>
              <a:t>bevoegdheidsniveaus</a:t>
            </a:r>
            <a:r>
              <a:rPr lang="fr-BE" dirty="0" smtClean="0"/>
              <a:t> </a:t>
            </a:r>
            <a:r>
              <a:rPr lang="fr-BE" dirty="0" err="1" smtClean="0"/>
              <a:t>moeilijk</a:t>
            </a:r>
            <a:r>
              <a:rPr lang="fr-BE" dirty="0" smtClean="0"/>
              <a:t> </a:t>
            </a:r>
            <a:r>
              <a:rPr lang="fr-BE" dirty="0" err="1" smtClean="0"/>
              <a:t>verenigbaar</a:t>
            </a:r>
            <a:r>
              <a:rPr lang="fr-BE" dirty="0" smtClean="0"/>
              <a:t> met focus op </a:t>
            </a:r>
            <a:r>
              <a:rPr lang="fr-BE" dirty="0" err="1" smtClean="0"/>
              <a:t>doelgroep</a:t>
            </a:r>
            <a:endParaRPr lang="fr-BE" dirty="0" smtClean="0"/>
          </a:p>
          <a:p>
            <a:r>
              <a:rPr lang="fr-BE" dirty="0" err="1" smtClean="0"/>
              <a:t>Voorstel</a:t>
            </a:r>
            <a:r>
              <a:rPr lang="fr-BE" dirty="0" smtClean="0"/>
              <a:t> van </a:t>
            </a:r>
            <a:r>
              <a:rPr lang="fr-BE" dirty="0" err="1" smtClean="0"/>
              <a:t>oplossing</a:t>
            </a:r>
            <a:r>
              <a:rPr lang="fr-BE" dirty="0" smtClean="0"/>
              <a:t>: f</a:t>
            </a:r>
            <a:r>
              <a:rPr lang="en-US" dirty="0" err="1" smtClean="0"/>
              <a:t>lexibele</a:t>
            </a:r>
            <a:r>
              <a:rPr lang="en-US" dirty="0"/>
              <a:t>, </a:t>
            </a:r>
            <a:r>
              <a:rPr lang="en-US" dirty="0" err="1"/>
              <a:t>transversale</a:t>
            </a:r>
            <a:r>
              <a:rPr lang="en-US" dirty="0"/>
              <a:t> </a:t>
            </a:r>
            <a:r>
              <a:rPr lang="en-US" dirty="0" err="1"/>
              <a:t>overheidsdiensten</a:t>
            </a:r>
            <a:r>
              <a:rPr lang="en-US" dirty="0"/>
              <a:t> (franchises) </a:t>
            </a:r>
            <a:r>
              <a:rPr lang="en-US" dirty="0" smtClean="0"/>
              <a:t>die</a:t>
            </a:r>
            <a:endParaRPr lang="en-GB" dirty="0"/>
          </a:p>
          <a:p>
            <a:pPr lvl="1"/>
            <a:r>
              <a:rPr lang="en-US" dirty="0" err="1"/>
              <a:t>opgericht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rond</a:t>
            </a:r>
            <a:r>
              <a:rPr lang="en-US" dirty="0"/>
              <a:t> </a:t>
            </a:r>
            <a:r>
              <a:rPr lang="en-US" dirty="0" err="1" smtClean="0"/>
              <a:t>doelgroepen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ouders</a:t>
            </a:r>
            <a:r>
              <a:rPr lang="en-US" dirty="0"/>
              <a:t>, </a:t>
            </a:r>
            <a:r>
              <a:rPr lang="en-US" dirty="0" err="1" smtClean="0"/>
              <a:t>autobestuurders</a:t>
            </a:r>
            <a:r>
              <a:rPr lang="en-US" dirty="0"/>
              <a:t>, </a:t>
            </a:r>
            <a:r>
              <a:rPr lang="en-US" dirty="0" err="1" smtClean="0"/>
              <a:t>gehandicapten</a:t>
            </a:r>
            <a:r>
              <a:rPr lang="en-US" dirty="0" smtClean="0"/>
              <a:t>, …) </a:t>
            </a:r>
            <a:r>
              <a:rPr lang="en-US" dirty="0"/>
              <a:t>en </a:t>
            </a:r>
            <a:r>
              <a:rPr lang="en-US" dirty="0" err="1"/>
              <a:t>binnen</a:t>
            </a:r>
            <a:r>
              <a:rPr lang="en-US" dirty="0"/>
              <a:t> de </a:t>
            </a:r>
            <a:r>
              <a:rPr lang="en-US" dirty="0" err="1"/>
              <a:t>overheid</a:t>
            </a:r>
            <a:r>
              <a:rPr lang="en-US" dirty="0"/>
              <a:t> </a:t>
            </a:r>
            <a:r>
              <a:rPr lang="en-US" dirty="0" err="1" smtClean="0"/>
              <a:t>functioneren</a:t>
            </a:r>
            <a:endParaRPr lang="en-US" dirty="0"/>
          </a:p>
          <a:p>
            <a:pPr lvl="1"/>
            <a:r>
              <a:rPr lang="en-US" dirty="0" err="1" smtClean="0"/>
              <a:t>klantgericht</a:t>
            </a:r>
            <a:r>
              <a:rPr lang="en-US" dirty="0" smtClean="0"/>
              <a:t> en </a:t>
            </a:r>
            <a:r>
              <a:rPr lang="en-US" dirty="0" err="1" smtClean="0"/>
              <a:t>betrouwbaar</a:t>
            </a:r>
            <a:r>
              <a:rPr lang="en-US" dirty="0" smtClean="0"/>
              <a:t> </a:t>
            </a:r>
            <a:r>
              <a:rPr lang="en-US" dirty="0" err="1"/>
              <a:t>informatie</a:t>
            </a:r>
            <a:r>
              <a:rPr lang="en-US" dirty="0"/>
              <a:t> en </a:t>
            </a:r>
            <a:r>
              <a:rPr lang="en-US" dirty="0" err="1"/>
              <a:t>transacties</a:t>
            </a:r>
            <a:r>
              <a:rPr lang="en-US" dirty="0"/>
              <a:t> </a:t>
            </a:r>
            <a:r>
              <a:rPr lang="en-US" dirty="0" err="1" smtClean="0"/>
              <a:t>aanbieden</a:t>
            </a:r>
            <a:endParaRPr lang="en-US" dirty="0"/>
          </a:p>
          <a:p>
            <a:pPr lvl="1"/>
            <a:r>
              <a:rPr lang="fr-BE" dirty="0"/>
              <a:t>d</a:t>
            </a:r>
            <a:r>
              <a:rPr lang="fr-BE" dirty="0" smtClean="0"/>
              <a:t>e </a:t>
            </a:r>
            <a:r>
              <a:rPr lang="fr-BE" dirty="0" err="1"/>
              <a:t>motor</a:t>
            </a:r>
            <a:r>
              <a:rPr lang="fr-BE" dirty="0"/>
              <a:t> </a:t>
            </a:r>
            <a:r>
              <a:rPr lang="fr-BE" dirty="0" err="1"/>
              <a:t>zijn</a:t>
            </a:r>
            <a:r>
              <a:rPr lang="fr-BE" dirty="0"/>
              <a:t> van </a:t>
            </a:r>
            <a:r>
              <a:rPr lang="fr-BE" dirty="0" err="1"/>
              <a:t>klantgedreven</a:t>
            </a:r>
            <a:r>
              <a:rPr lang="fr-BE" dirty="0"/>
              <a:t> </a:t>
            </a:r>
            <a:r>
              <a:rPr lang="fr-BE" dirty="0" err="1" smtClean="0"/>
              <a:t>verbetering</a:t>
            </a:r>
            <a:r>
              <a:rPr lang="fr-BE" dirty="0" smtClean="0"/>
              <a:t> van de </a:t>
            </a:r>
            <a:r>
              <a:rPr lang="fr-BE" dirty="0" err="1" smtClean="0"/>
              <a:t>dienstverlening</a:t>
            </a:r>
            <a:endParaRPr lang="en-GB" dirty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5011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" descr="Description: 2011-11-Frachise Marketplace Business Mode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9"/>
          <a:stretch>
            <a:fillRect/>
          </a:stretch>
        </p:blipFill>
        <p:spPr bwMode="auto">
          <a:xfrm>
            <a:off x="431064" y="894303"/>
            <a:ext cx="8270102" cy="572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Franchisebenadering</a:t>
            </a:r>
            <a:r>
              <a:rPr lang="fr-BE" dirty="0" smtClean="0"/>
              <a:t> OASIS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10784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458" y="3004457"/>
            <a:ext cx="3351542" cy="306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5E61-774C-4DA4-A539-84180FDE2D10}" type="slidenum">
              <a:rPr lang="en-US" smtClean="0"/>
              <a:t>37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2140" y="442167"/>
            <a:ext cx="599885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chemeClr val="accent1"/>
                </a:solidFill>
              </a:rPr>
              <a:t>La grandeur </a:t>
            </a:r>
            <a:r>
              <a:rPr lang="nl-BE" sz="4000" b="1" dirty="0" err="1" smtClean="0">
                <a:solidFill>
                  <a:schemeClr val="accent1"/>
                </a:solidFill>
              </a:rPr>
              <a:t>d’un</a:t>
            </a:r>
            <a:r>
              <a:rPr lang="nl-BE" sz="4000" b="1" dirty="0" smtClean="0">
                <a:solidFill>
                  <a:schemeClr val="accent1"/>
                </a:solidFill>
              </a:rPr>
              <a:t> métier </a:t>
            </a:r>
            <a:r>
              <a:rPr lang="nl-BE" sz="4000" b="1" dirty="0" err="1" smtClean="0">
                <a:solidFill>
                  <a:schemeClr val="accent1"/>
                </a:solidFill>
              </a:rPr>
              <a:t>est</a:t>
            </a:r>
            <a:r>
              <a:rPr lang="nl-BE" sz="4000" b="1" dirty="0" smtClean="0">
                <a:solidFill>
                  <a:schemeClr val="accent1"/>
                </a:solidFill>
              </a:rPr>
              <a:t> peut-</a:t>
            </a:r>
            <a:r>
              <a:rPr lang="nl-BE" sz="4000" b="1" dirty="0" err="1" smtClean="0">
                <a:solidFill>
                  <a:schemeClr val="accent1"/>
                </a:solidFill>
              </a:rPr>
              <a:t>être</a:t>
            </a:r>
            <a:r>
              <a:rPr lang="nl-BE" sz="4000" b="1" dirty="0" smtClean="0">
                <a:solidFill>
                  <a:schemeClr val="accent1"/>
                </a:solidFill>
              </a:rPr>
              <a:t>, </a:t>
            </a:r>
            <a:r>
              <a:rPr lang="nl-BE" sz="4000" b="1" dirty="0" err="1" smtClean="0">
                <a:solidFill>
                  <a:schemeClr val="accent1"/>
                </a:solidFill>
              </a:rPr>
              <a:t>avant</a:t>
            </a:r>
            <a:r>
              <a:rPr lang="nl-BE" sz="4000" b="1" dirty="0" smtClean="0">
                <a:solidFill>
                  <a:schemeClr val="accent1"/>
                </a:solidFill>
              </a:rPr>
              <a:t> </a:t>
            </a:r>
            <a:r>
              <a:rPr lang="nl-BE" sz="4000" b="1" dirty="0" err="1" smtClean="0">
                <a:solidFill>
                  <a:schemeClr val="accent1"/>
                </a:solidFill>
              </a:rPr>
              <a:t>tout</a:t>
            </a:r>
            <a:r>
              <a:rPr lang="nl-BE" sz="4000" b="1" dirty="0" smtClean="0">
                <a:solidFill>
                  <a:schemeClr val="accent1"/>
                </a:solidFill>
              </a:rPr>
              <a:t>, </a:t>
            </a:r>
            <a:r>
              <a:rPr lang="nl-BE" sz="4000" b="1" dirty="0" err="1" smtClean="0">
                <a:solidFill>
                  <a:schemeClr val="accent1"/>
                </a:solidFill>
              </a:rPr>
              <a:t>d’unir</a:t>
            </a:r>
            <a:r>
              <a:rPr lang="nl-BE" sz="4000" b="1" dirty="0" smtClean="0">
                <a:solidFill>
                  <a:schemeClr val="accent1"/>
                </a:solidFill>
              </a:rPr>
              <a:t> des </a:t>
            </a:r>
            <a:r>
              <a:rPr lang="nl-BE" sz="4000" b="1" dirty="0" err="1" smtClean="0">
                <a:solidFill>
                  <a:schemeClr val="accent1"/>
                </a:solidFill>
              </a:rPr>
              <a:t>hommes</a:t>
            </a:r>
            <a:r>
              <a:rPr lang="nl-BE" sz="4000" b="1" dirty="0" smtClean="0">
                <a:solidFill>
                  <a:schemeClr val="accent1"/>
                </a:solidFill>
              </a:rPr>
              <a:t>: </a:t>
            </a:r>
            <a:r>
              <a:rPr lang="nl-BE" sz="4000" b="1" dirty="0" err="1" smtClean="0">
                <a:solidFill>
                  <a:schemeClr val="accent1"/>
                </a:solidFill>
              </a:rPr>
              <a:t>il</a:t>
            </a:r>
            <a:r>
              <a:rPr lang="nl-BE" sz="4000" b="1" dirty="0" smtClean="0">
                <a:solidFill>
                  <a:schemeClr val="accent1"/>
                </a:solidFill>
              </a:rPr>
              <a:t> </a:t>
            </a:r>
            <a:r>
              <a:rPr lang="nl-BE" sz="4000" b="1" dirty="0" err="1" smtClean="0">
                <a:solidFill>
                  <a:schemeClr val="accent1"/>
                </a:solidFill>
              </a:rPr>
              <a:t>n’est</a:t>
            </a:r>
            <a:r>
              <a:rPr lang="nl-BE" sz="4000" b="1" dirty="0" smtClean="0">
                <a:solidFill>
                  <a:schemeClr val="accent1"/>
                </a:solidFill>
              </a:rPr>
              <a:t> pas </a:t>
            </a:r>
            <a:r>
              <a:rPr lang="nl-BE" sz="4000" b="1" dirty="0" err="1" smtClean="0">
                <a:solidFill>
                  <a:schemeClr val="accent1"/>
                </a:solidFill>
              </a:rPr>
              <a:t>qu’un</a:t>
            </a:r>
            <a:r>
              <a:rPr lang="nl-BE" sz="4000" b="1" dirty="0" smtClean="0">
                <a:solidFill>
                  <a:schemeClr val="accent1"/>
                </a:solidFill>
              </a:rPr>
              <a:t> luxe </a:t>
            </a:r>
            <a:r>
              <a:rPr lang="nl-BE" sz="4000" b="1" dirty="0" err="1" smtClean="0">
                <a:solidFill>
                  <a:schemeClr val="accent1"/>
                </a:solidFill>
              </a:rPr>
              <a:t>véritable</a:t>
            </a:r>
            <a:r>
              <a:rPr lang="nl-BE" sz="4000" b="1" dirty="0" smtClean="0">
                <a:solidFill>
                  <a:schemeClr val="accent1"/>
                </a:solidFill>
              </a:rPr>
              <a:t>, et </a:t>
            </a:r>
            <a:r>
              <a:rPr lang="nl-BE" sz="4000" b="1" dirty="0" err="1" smtClean="0">
                <a:solidFill>
                  <a:schemeClr val="accent1"/>
                </a:solidFill>
              </a:rPr>
              <a:t>c’est</a:t>
            </a:r>
            <a:r>
              <a:rPr lang="nl-BE" sz="4000" b="1" dirty="0" smtClean="0">
                <a:solidFill>
                  <a:schemeClr val="accent1"/>
                </a:solidFill>
              </a:rPr>
              <a:t> </a:t>
            </a:r>
            <a:r>
              <a:rPr lang="nl-BE" sz="4000" b="1" dirty="0" err="1" smtClean="0">
                <a:solidFill>
                  <a:schemeClr val="accent1"/>
                </a:solidFill>
              </a:rPr>
              <a:t>celui</a:t>
            </a:r>
            <a:r>
              <a:rPr lang="nl-BE" sz="4000" b="1" dirty="0" smtClean="0">
                <a:solidFill>
                  <a:schemeClr val="accent1"/>
                </a:solidFill>
              </a:rPr>
              <a:t> des relations </a:t>
            </a:r>
            <a:r>
              <a:rPr lang="nl-BE" sz="4000" b="1" dirty="0" err="1" smtClean="0">
                <a:solidFill>
                  <a:schemeClr val="accent1"/>
                </a:solidFill>
              </a:rPr>
              <a:t>humaines</a:t>
            </a:r>
            <a:endParaRPr lang="nl-BE" sz="4000" b="1" dirty="0" smtClean="0">
              <a:solidFill>
                <a:schemeClr val="accent1"/>
              </a:solidFill>
            </a:endParaRPr>
          </a:p>
          <a:p>
            <a:r>
              <a:rPr lang="nl-BE" sz="4000" dirty="0">
                <a:solidFill>
                  <a:schemeClr val="accent1"/>
                </a:solidFill>
              </a:rPr>
              <a:t>	</a:t>
            </a:r>
            <a:r>
              <a:rPr lang="nl-BE" sz="4000" dirty="0" smtClean="0">
                <a:solidFill>
                  <a:schemeClr val="accent1"/>
                </a:solidFill>
              </a:rPr>
              <a:t>	</a:t>
            </a:r>
            <a:r>
              <a:rPr lang="nl-BE" sz="2800" i="1" dirty="0" smtClean="0">
                <a:solidFill>
                  <a:schemeClr val="accent1"/>
                </a:solidFill>
              </a:rPr>
              <a:t>Antoine de Saint-</a:t>
            </a:r>
            <a:r>
              <a:rPr lang="nl-BE" sz="2800" i="1" dirty="0" err="1" smtClean="0">
                <a:solidFill>
                  <a:schemeClr val="accent1"/>
                </a:solidFill>
              </a:rPr>
              <a:t>Exupéry</a:t>
            </a:r>
            <a:endParaRPr lang="en-US" sz="28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86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r.hdyo.org/assets/ask-question-2-ce96e3e01c85a38a0d39c61cfae6d42c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3624" y="979040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2"/>
          <p:cNvSpPr txBox="1">
            <a:spLocks noChangeArrowheads="1"/>
          </p:cNvSpPr>
          <p:nvPr/>
        </p:nvSpPr>
        <p:spPr bwMode="auto">
          <a:xfrm>
            <a:off x="5262656" y="4401594"/>
            <a:ext cx="388778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nl-BE" sz="1600" dirty="0">
              <a:solidFill>
                <a:srgbClr val="0D0D0D"/>
              </a:solidFill>
            </a:endParaRPr>
          </a:p>
          <a:p>
            <a:endParaRPr lang="nl-BE" sz="1600" dirty="0">
              <a:solidFill>
                <a:srgbClr val="0D0D0D"/>
              </a:solidFill>
            </a:endParaRPr>
          </a:p>
          <a:p>
            <a:endParaRPr lang="nl-BE" sz="1600" dirty="0">
              <a:solidFill>
                <a:srgbClr val="0D0D0D"/>
              </a:solidFill>
            </a:endParaRPr>
          </a:p>
          <a:p>
            <a:endParaRPr lang="nl-BE" sz="1600" dirty="0">
              <a:solidFill>
                <a:srgbClr val="0D0D0D"/>
              </a:solidFill>
            </a:endParaRPr>
          </a:p>
          <a:p>
            <a:r>
              <a:rPr lang="nl-BE" sz="1600" dirty="0" smtClean="0"/>
              <a:t>frank.robben@mail.fgov.be </a:t>
            </a:r>
            <a:endParaRPr lang="nl-BE" sz="1600" dirty="0"/>
          </a:p>
          <a:p>
            <a:endParaRPr lang="nl-BE" sz="1600" dirty="0" smtClean="0">
              <a:sym typeface="Arial" pitchFamily="34" charset="0"/>
            </a:endParaRPr>
          </a:p>
          <a:p>
            <a:r>
              <a:rPr lang="nl-BE" sz="1600" dirty="0" smtClean="0">
                <a:sym typeface="Arial" pitchFamily="34" charset="0"/>
              </a:rPr>
              <a:t>@FrRobben</a:t>
            </a:r>
            <a:endParaRPr lang="nl-BE" sz="1600" dirty="0">
              <a:sym typeface="Arial" pitchFamily="34" charset="0"/>
            </a:endParaRPr>
          </a:p>
          <a:p>
            <a:r>
              <a:rPr lang="nl-BE" sz="1600" dirty="0" smtClean="0">
                <a:sym typeface="Arial" pitchFamily="34" charset="0"/>
              </a:rPr>
              <a:t>http</a:t>
            </a:r>
            <a:r>
              <a:rPr lang="nl-BE" sz="1600" dirty="0">
                <a:sym typeface="Arial" pitchFamily="34" charset="0"/>
              </a:rPr>
              <a:t>://www.frankrobben.be</a:t>
            </a:r>
            <a:endParaRPr lang="nl-BE" sz="1600" dirty="0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881656" y="5353732"/>
            <a:ext cx="397733" cy="892782"/>
            <a:chOff x="4406900" y="3629091"/>
            <a:chExt cx="397733" cy="893182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31806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54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700" dirty="0"/>
              <a:t>Verwachtingen </a:t>
            </a:r>
            <a:r>
              <a:rPr lang="nl-BE" sz="3700" dirty="0" smtClean="0"/>
              <a:t>burgers/ondernemingen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altLang="fr-FR" dirty="0"/>
              <a:t>Met actieve inbreng van de gebruiker (zelfbediening </a:t>
            </a:r>
            <a:r>
              <a:rPr lang="nl-BE" altLang="fr-FR" dirty="0" smtClean="0"/>
              <a:t>– zelfsturing - opvolging)</a:t>
            </a:r>
            <a:endParaRPr lang="nl-BE" altLang="fr-FR" dirty="0"/>
          </a:p>
          <a:p>
            <a:r>
              <a:rPr lang="nl-BE" altLang="fr-FR" dirty="0"/>
              <a:t>Performant en gebruiksvriendelijk aangeboden</a:t>
            </a:r>
          </a:p>
          <a:p>
            <a:r>
              <a:rPr lang="nl-BE" altLang="fr-FR" dirty="0"/>
              <a:t>Betrouwbaar, veilig en permanent beschikbaar</a:t>
            </a:r>
          </a:p>
          <a:p>
            <a:r>
              <a:rPr lang="nl-BE" altLang="fr-FR" dirty="0"/>
              <a:t>Via de kanalen van hun keuze </a:t>
            </a:r>
            <a:r>
              <a:rPr lang="nl-BE" altLang="fr-FR" dirty="0" smtClean="0"/>
              <a:t>(elektronisch, telefonisch, rechtstreeks </a:t>
            </a:r>
            <a:r>
              <a:rPr lang="nl-BE" altLang="fr-FR" dirty="0"/>
              <a:t>contact, </a:t>
            </a:r>
            <a:r>
              <a:rPr lang="nl-BE" altLang="fr-FR" dirty="0" smtClean="0"/>
              <a:t>…)</a:t>
            </a:r>
            <a:endParaRPr lang="nl-BE" altLang="fr-FR" dirty="0"/>
          </a:p>
          <a:p>
            <a:r>
              <a:rPr lang="nl-BE" altLang="fr-FR" dirty="0"/>
              <a:t>Met respect voor de bescherming van hun persoonlijke </a:t>
            </a:r>
            <a:r>
              <a:rPr lang="nl-BE" altLang="fr-FR" dirty="0" smtClean="0"/>
              <a:t>levenssfeer</a:t>
            </a:r>
            <a:endParaRPr lang="nl-BE" alt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27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Wensen overheid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altLang="fr-FR" smtClean="0"/>
              <a:t>Burgers en ondernemingen die tevreden zijn omdat ze een dienstverlening krijgen die voldoet aan hun verwachtingen</a:t>
            </a:r>
          </a:p>
          <a:p>
            <a:r>
              <a:rPr lang="nl-BE" altLang="fr-FR" smtClean="0"/>
              <a:t>Maximaliseren van de effectiviteit van het beleid</a:t>
            </a:r>
          </a:p>
          <a:p>
            <a:r>
              <a:rPr lang="nl-BE" altLang="fr-FR" smtClean="0"/>
              <a:t>Kostenbeheersing voor alle betrokkenen</a:t>
            </a:r>
          </a:p>
          <a:p>
            <a:r>
              <a:rPr lang="nl-BE" altLang="fr-FR" smtClean="0"/>
              <a:t>Optimaliseren van de efficiëntie van de werking van de overheidsdiensten en de private instanties met opdrachten van algemeen belang</a:t>
            </a:r>
          </a:p>
          <a:p>
            <a:r>
              <a:rPr lang="nl-BE" altLang="fr-FR" smtClean="0"/>
              <a:t>Vermijden en bestrijden van fraude</a:t>
            </a:r>
          </a:p>
          <a:p>
            <a:r>
              <a:rPr lang="nl-BE" altLang="fr-FR" smtClean="0"/>
              <a:t>Degelijke ondersteuning van het beleid</a:t>
            </a:r>
          </a:p>
          <a:p>
            <a:r>
              <a:rPr lang="nl-BE" altLang="fr-FR" smtClean="0"/>
              <a:t>Bevorderen van de sociale inclusie</a:t>
            </a:r>
            <a:endParaRPr lang="nl-BE" altLang="fr-FR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93112" y="6476776"/>
            <a:ext cx="750888" cy="260648"/>
          </a:xfrm>
        </p:spPr>
        <p:txBody>
          <a:bodyPr/>
          <a:lstStyle/>
          <a:p>
            <a:fld id="{5471B662-E07F-4B45-AF7C-5436FF003ECE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917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Uitdaging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Voldoen aan de hogervermelde verwachtingen van burgers en ondernemingen vereist</a:t>
            </a:r>
          </a:p>
          <a:p>
            <a:pPr lvl="1"/>
            <a:r>
              <a:rPr lang="nl-BE" dirty="0" smtClean="0"/>
              <a:t>gecoördineerd beleid</a:t>
            </a:r>
          </a:p>
          <a:p>
            <a:pPr lvl="1"/>
            <a:r>
              <a:rPr lang="nl-BE" dirty="0" smtClean="0"/>
              <a:t>geïntegreerde processen</a:t>
            </a:r>
          </a:p>
          <a:p>
            <a:r>
              <a:rPr lang="nl-BE" dirty="0" smtClean="0"/>
              <a:t>Maar elk overheidsniveau heeft eigen autonomie inzake</a:t>
            </a:r>
          </a:p>
          <a:p>
            <a:pPr lvl="1"/>
            <a:r>
              <a:rPr lang="nl-BE" dirty="0" smtClean="0"/>
              <a:t>beleid</a:t>
            </a:r>
          </a:p>
          <a:p>
            <a:pPr lvl="1"/>
            <a:r>
              <a:rPr lang="nl-BE" dirty="0" smtClean="0"/>
              <a:t>interne organisatie en processen</a:t>
            </a:r>
          </a:p>
          <a:p>
            <a:r>
              <a:rPr lang="nl-BE" dirty="0" smtClean="0"/>
              <a:t>Zoeken naar manieren om beide te verzoenen</a:t>
            </a:r>
          </a:p>
          <a:p>
            <a:pPr lvl="1"/>
            <a:r>
              <a:rPr lang="nl-BE" dirty="0" smtClean="0"/>
              <a:t>respect voor aantal kritische succesfactoren</a:t>
            </a:r>
          </a:p>
          <a:p>
            <a:pPr lvl="1"/>
            <a:r>
              <a:rPr lang="nl-BE" dirty="0" smtClean="0"/>
              <a:t>met als motor dienstenintegratoren aangestuurd door stakeholders</a:t>
            </a:r>
          </a:p>
          <a:p>
            <a:pPr lvl="1"/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252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Enkele kritische succesfactoren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Goede samenwerking op basis van vertrouwen en respect tussen beleidsvoerders en overheidsdiensten</a:t>
            </a:r>
          </a:p>
          <a:p>
            <a:pPr lvl="1"/>
            <a:r>
              <a:rPr lang="nl-BE" dirty="0" smtClean="0"/>
              <a:t>beleidsbepaling is primaire taak politici</a:t>
            </a:r>
          </a:p>
          <a:p>
            <a:pPr lvl="1"/>
            <a:r>
              <a:rPr lang="nl-BE" dirty="0" smtClean="0"/>
              <a:t>beleidsvoorbereiding en –uitvoering zijn primaire taken overheidsdiensten</a:t>
            </a:r>
          </a:p>
          <a:p>
            <a:pPr lvl="1"/>
            <a:r>
              <a:rPr lang="nl-BE" dirty="0" smtClean="0"/>
              <a:t>goede wisselwerking is cruciaal</a:t>
            </a:r>
          </a:p>
          <a:p>
            <a:r>
              <a:rPr lang="nl-BE" dirty="0"/>
              <a:t>Denken in termen van toegevoegde waarde voor burgers en ondernemingen </a:t>
            </a:r>
            <a:r>
              <a:rPr lang="nl-BE" dirty="0" smtClean="0"/>
              <a:t>i.p.v. </a:t>
            </a:r>
            <a:r>
              <a:rPr lang="nl-BE" dirty="0"/>
              <a:t>louter in termen van bevoegdheden en bestaande regelgeving</a:t>
            </a:r>
          </a:p>
          <a:p>
            <a:r>
              <a:rPr lang="nl-BE" dirty="0"/>
              <a:t>Goed evenwicht </a:t>
            </a:r>
            <a:r>
              <a:rPr lang="nl-BE" dirty="0" smtClean="0"/>
              <a:t>tussen </a:t>
            </a:r>
            <a:r>
              <a:rPr lang="nl-BE" dirty="0"/>
              <a:t>stabiliteit en </a:t>
            </a:r>
            <a:r>
              <a:rPr lang="nl-BE" dirty="0" smtClean="0"/>
              <a:t>verandering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63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Enkele kritische succesfactoren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Overheidsdiensten </a:t>
            </a:r>
            <a:r>
              <a:rPr lang="nl-BE" dirty="0"/>
              <a:t>richten zich bij uitvoering op </a:t>
            </a:r>
            <a:r>
              <a:rPr lang="nl-BE" dirty="0" smtClean="0"/>
              <a:t>hun kerntaken; op vlak van informatiebeheer is dit</a:t>
            </a:r>
            <a:endParaRPr lang="nl-BE" dirty="0"/>
          </a:p>
          <a:p>
            <a:pPr lvl="1"/>
            <a:r>
              <a:rPr lang="nl-BE" dirty="0"/>
              <a:t>regiefunctie (procesintegratie, naleving basisprincipes goed informatiebeheer,  bevordering </a:t>
            </a:r>
            <a:r>
              <a:rPr lang="nl-BE" dirty="0" smtClean="0"/>
              <a:t>informatieveiligheid </a:t>
            </a:r>
            <a:r>
              <a:rPr lang="nl-BE" dirty="0" err="1" smtClean="0"/>
              <a:t>by</a:t>
            </a:r>
            <a:r>
              <a:rPr lang="nl-BE" dirty="0" smtClean="0"/>
              <a:t> design, </a:t>
            </a:r>
            <a:r>
              <a:rPr lang="nl-BE" dirty="0"/>
              <a:t>…)</a:t>
            </a:r>
          </a:p>
          <a:p>
            <a:pPr lvl="1"/>
            <a:r>
              <a:rPr lang="nl-BE" dirty="0"/>
              <a:t>ondersteunende basisdiensten en degelijke </a:t>
            </a:r>
            <a:r>
              <a:rPr lang="nl-BE" dirty="0" err="1"/>
              <a:t>back-office</a:t>
            </a:r>
            <a:endParaRPr lang="nl-BE" dirty="0"/>
          </a:p>
          <a:p>
            <a:pPr lvl="1"/>
            <a:r>
              <a:rPr lang="nl-BE" dirty="0" smtClean="0"/>
              <a:t>ruime samenwerking onder mekaar, met </a:t>
            </a:r>
            <a:r>
              <a:rPr lang="nl-BE" dirty="0" err="1" smtClean="0"/>
              <a:t>middenveld-organisaties</a:t>
            </a:r>
            <a:r>
              <a:rPr lang="nl-BE" dirty="0" smtClean="0"/>
              <a:t> en ondernemingen voor </a:t>
            </a:r>
            <a:r>
              <a:rPr lang="nl-BE" dirty="0"/>
              <a:t>diensten met toegevoegde </a:t>
            </a:r>
            <a:r>
              <a:rPr lang="nl-BE" dirty="0" smtClean="0"/>
              <a:t>waarde</a:t>
            </a:r>
          </a:p>
          <a:p>
            <a:pPr lvl="1"/>
            <a:r>
              <a:rPr lang="nl-BE" dirty="0" smtClean="0"/>
              <a:t>geïntegreerde front-office voor doelgroepen ((</a:t>
            </a:r>
            <a:r>
              <a:rPr lang="nl-BE" dirty="0" err="1" smtClean="0"/>
              <a:t>subsets</a:t>
            </a:r>
            <a:r>
              <a:rPr lang="nl-BE" dirty="0" smtClean="0"/>
              <a:t> van) burgers, ondernemingen, …) over overheidsniveaus, -diensten en private dienstverleners heen</a:t>
            </a:r>
          </a:p>
          <a:p>
            <a:endParaRPr lang="nl-BE" dirty="0" smtClean="0"/>
          </a:p>
          <a:p>
            <a:endParaRPr lang="nl-B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6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Enkele kritische succesfactoren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Overheidsdiensten zoeken actief naar </a:t>
            </a:r>
            <a:r>
              <a:rPr lang="nl-BE" dirty="0" err="1"/>
              <a:t>synergieën</a:t>
            </a:r>
            <a:endParaRPr lang="nl-BE" dirty="0"/>
          </a:p>
          <a:p>
            <a:pPr lvl="1"/>
            <a:r>
              <a:rPr lang="nl-BE" dirty="0"/>
              <a:t>onder mekaar</a:t>
            </a:r>
          </a:p>
          <a:p>
            <a:pPr lvl="1"/>
            <a:r>
              <a:rPr lang="nl-BE" dirty="0"/>
              <a:t>met partners uit de private </a:t>
            </a:r>
            <a:r>
              <a:rPr lang="nl-BE" dirty="0" smtClean="0"/>
              <a:t>sector</a:t>
            </a:r>
          </a:p>
          <a:p>
            <a:r>
              <a:rPr lang="nl-BE" dirty="0" smtClean="0"/>
              <a:t>Inzicht dat niet elk beleidsniveau noodzakelijk zijn eigen uitvoeringsorganisaties moet hebben, maar er ruimte kan zijn voor beleidsniveau-overschrijdende uitvoeringsorganisaties</a:t>
            </a:r>
          </a:p>
          <a:p>
            <a:pPr lvl="1"/>
            <a:r>
              <a:rPr lang="nl-BE" dirty="0" smtClean="0"/>
              <a:t>onder gemeenschappelijk beheer van verschillende stakeholders/beleidsniveaus</a:t>
            </a:r>
          </a:p>
          <a:p>
            <a:pPr lvl="1"/>
            <a:r>
              <a:rPr lang="nl-BE" dirty="0" smtClean="0"/>
              <a:t>met aanvaarding van verschillen in beleid door verschillende beleidsniveaus, en waarborg op loyale uitvoering daarvan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211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1971</TotalTime>
  <Words>1885</Words>
  <Application>Microsoft Office PowerPoint</Application>
  <PresentationFormat>On-screen Show (4:3)</PresentationFormat>
  <Paragraphs>434</Paragraphs>
  <Slides>38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Geen muren, samen besturen: geïntegreerde dienstverlening aan burgers en ondernemingen</vt:lpstr>
      <vt:lpstr>Complexe omgeving</vt:lpstr>
      <vt:lpstr>Verwachtingen burgers/ondernemingen</vt:lpstr>
      <vt:lpstr>Verwachtingen burgers/ondernemingen</vt:lpstr>
      <vt:lpstr>Wensen overheid</vt:lpstr>
      <vt:lpstr>Uitdaging</vt:lpstr>
      <vt:lpstr>Enkele kritische succesfactoren</vt:lpstr>
      <vt:lpstr>Enkele kritische succesfactoren</vt:lpstr>
      <vt:lpstr>Enkele kritische succesfactoren</vt:lpstr>
      <vt:lpstr>KSF: basisprincipes informatiebeheer</vt:lpstr>
      <vt:lpstr>KSF: basisprincipes informatiebeheer</vt:lpstr>
      <vt:lpstr>KSF: basisprincipes informatiebeheer</vt:lpstr>
      <vt:lpstr>KSF: informatieveiligheid by design</vt:lpstr>
      <vt:lpstr>KSF: informatieveiligheid by design</vt:lpstr>
      <vt:lpstr>KSF: informatieveiligheid by design</vt:lpstr>
      <vt:lpstr>KSF: informatieveiligheid by design</vt:lpstr>
      <vt:lpstr>KSF: synergieën en transformatie</vt:lpstr>
      <vt:lpstr>Synergieën om slim te besparen</vt:lpstr>
      <vt:lpstr>Voorbeelden van synergieën</vt:lpstr>
      <vt:lpstr>G-Cloud</vt:lpstr>
      <vt:lpstr>Fysieke consolidatie</vt:lpstr>
      <vt:lpstr>Consolidatie van datacenters</vt:lpstr>
      <vt:lpstr>Virtuele consolidatie</vt:lpstr>
      <vt:lpstr>G-Cloud visie (fase 1)</vt:lpstr>
      <vt:lpstr>G-Cloud visie (fase 2)</vt:lpstr>
      <vt:lpstr>G-Cloud – visie (fase 2) Technische view</vt:lpstr>
      <vt:lpstr>Voorbeelden van transformatie</vt:lpstr>
      <vt:lpstr>KSF: synergieën: Nexus effect</vt:lpstr>
      <vt:lpstr>Middel: dienstenintegratoren</vt:lpstr>
      <vt:lpstr>Middel: dienstenintegratoren</vt:lpstr>
      <vt:lpstr>Middel: dienstenintegratoren</vt:lpstr>
      <vt:lpstr>Middel: dienstenintegratoren</vt:lpstr>
      <vt:lpstr>Voorbeeld: eHealth-platform</vt:lpstr>
      <vt:lpstr>Voorbeeld: eHealth-platform Basisdiensten</vt:lpstr>
      <vt:lpstr>Franchisebenadering OASIS</vt:lpstr>
      <vt:lpstr>Franchisebenadering OASIS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Coherent, efficiënt en toekomstgericht IT beleid</dc:title>
  <dc:creator>Sanne Miseur</dc:creator>
  <cp:lastModifiedBy>Administrator</cp:lastModifiedBy>
  <cp:revision>137</cp:revision>
  <dcterms:modified xsi:type="dcterms:W3CDTF">2015-05-30T16:16:33Z</dcterms:modified>
</cp:coreProperties>
</file>