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4" r:id="rId3"/>
    <p:sldId id="345" r:id="rId4"/>
    <p:sldId id="365" r:id="rId5"/>
    <p:sldId id="282" r:id="rId6"/>
    <p:sldId id="257" r:id="rId7"/>
    <p:sldId id="266" r:id="rId8"/>
    <p:sldId id="268" r:id="rId9"/>
    <p:sldId id="267" r:id="rId10"/>
    <p:sldId id="270" r:id="rId11"/>
    <p:sldId id="271" r:id="rId12"/>
    <p:sldId id="352" r:id="rId13"/>
    <p:sldId id="353" r:id="rId14"/>
    <p:sldId id="354" r:id="rId15"/>
    <p:sldId id="355" r:id="rId16"/>
    <p:sldId id="272" r:id="rId17"/>
    <p:sldId id="285" r:id="rId18"/>
    <p:sldId id="287" r:id="rId19"/>
    <p:sldId id="286" r:id="rId20"/>
    <p:sldId id="288" r:id="rId21"/>
    <p:sldId id="350" r:id="rId22"/>
    <p:sldId id="342" r:id="rId23"/>
    <p:sldId id="343" r:id="rId24"/>
    <p:sldId id="337" r:id="rId25"/>
    <p:sldId id="339" r:id="rId26"/>
    <p:sldId id="340" r:id="rId27"/>
    <p:sldId id="338" r:id="rId28"/>
    <p:sldId id="366" r:id="rId29"/>
    <p:sldId id="367" r:id="rId30"/>
    <p:sldId id="368" r:id="rId31"/>
    <p:sldId id="262" r:id="rId32"/>
    <p:sldId id="297" r:id="rId33"/>
    <p:sldId id="296" r:id="rId34"/>
    <p:sldId id="314" r:id="rId35"/>
    <p:sldId id="298" r:id="rId36"/>
    <p:sldId id="313" r:id="rId37"/>
    <p:sldId id="299" r:id="rId38"/>
    <p:sldId id="300" r:id="rId39"/>
    <p:sldId id="356" r:id="rId40"/>
    <p:sldId id="357" r:id="rId41"/>
    <p:sldId id="358" r:id="rId42"/>
    <p:sldId id="301" r:id="rId43"/>
    <p:sldId id="359" r:id="rId44"/>
    <p:sldId id="302" r:id="rId45"/>
    <p:sldId id="303" r:id="rId46"/>
    <p:sldId id="304" r:id="rId47"/>
    <p:sldId id="305" r:id="rId48"/>
    <p:sldId id="351" r:id="rId49"/>
    <p:sldId id="289" r:id="rId50"/>
    <p:sldId id="327" r:id="rId51"/>
    <p:sldId id="308" r:id="rId52"/>
    <p:sldId id="346" r:id="rId53"/>
    <p:sldId id="347" r:id="rId54"/>
    <p:sldId id="348" r:id="rId55"/>
    <p:sldId id="349" r:id="rId56"/>
    <p:sldId id="360" r:id="rId57"/>
    <p:sldId id="361" r:id="rId58"/>
    <p:sldId id="362" r:id="rId59"/>
    <p:sldId id="363" r:id="rId60"/>
    <p:sldId id="260" r:id="rId61"/>
    <p:sldId id="311" r:id="rId62"/>
    <p:sldId id="312" r:id="rId63"/>
    <p:sldId id="369" r:id="rId64"/>
    <p:sldId id="364" r:id="rId65"/>
    <p:sldId id="258" r:id="rId6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6369" autoAdjust="0"/>
  </p:normalViewPr>
  <p:slideViewPr>
    <p:cSldViewPr>
      <p:cViewPr>
        <p:scale>
          <a:sx n="104" d="100"/>
          <a:sy n="104" d="100"/>
        </p:scale>
        <p:origin x="-101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E63E5-401D-47F3-B99A-0A8B067169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410C7-D6F2-43A6-AD81-C74A81EE903F}">
      <dgm:prSet custT="1"/>
      <dgm:spPr>
        <a:solidFill>
          <a:srgbClr val="3F6D57"/>
        </a:solidFill>
      </dgm:spPr>
      <dgm:t>
        <a:bodyPr/>
        <a:lstStyle/>
        <a:p>
          <a:pPr rtl="0"/>
          <a:r>
            <a:rPr lang="fr-BE" sz="1400" b="0" dirty="0" smtClean="0"/>
            <a:t>Via </a:t>
          </a:r>
          <a:r>
            <a:rPr lang="fr-BE" sz="1400" dirty="0" smtClean="0"/>
            <a:t>eID of the patient (at least at the first consultation)</a:t>
          </a:r>
          <a:endParaRPr lang="en-GB" sz="1400" dirty="0"/>
        </a:p>
      </dgm:t>
    </dgm:pt>
    <dgm:pt modelId="{ACCFBA62-DDEF-4127-B645-520AA41B4F8A}" type="parTrans" cxnId="{03526AE1-05F1-4C32-8DE9-AE0A385864D3}">
      <dgm:prSet/>
      <dgm:spPr/>
      <dgm:t>
        <a:bodyPr/>
        <a:lstStyle/>
        <a:p>
          <a:endParaRPr lang="en-US"/>
        </a:p>
      </dgm:t>
    </dgm:pt>
    <dgm:pt modelId="{7DE52F99-A8E5-4399-B884-D16AC076D88F}" type="sibTrans" cxnId="{03526AE1-05F1-4C32-8DE9-AE0A385864D3}">
      <dgm:prSet/>
      <dgm:spPr/>
      <dgm:t>
        <a:bodyPr/>
        <a:lstStyle/>
        <a:p>
          <a:endParaRPr lang="en-US"/>
        </a:p>
      </dgm:t>
    </dgm:pt>
    <dgm:pt modelId="{9ED7CC8B-16A7-4240-9857-889C660DF3CC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dirty="0"/>
            <a:t>Authentication of identity of the patient </a:t>
          </a:r>
          <a:endParaRPr lang="en-GB" dirty="0"/>
        </a:p>
      </dgm:t>
    </dgm:pt>
    <dgm:pt modelId="{7CD7F47E-A0C2-4D70-A837-75D86987CFEA}" type="parTrans" cxnId="{454C29D1-B97A-410D-8F3C-2464C2BF16F3}">
      <dgm:prSet/>
      <dgm:spPr/>
      <dgm:t>
        <a:bodyPr/>
        <a:lstStyle/>
        <a:p>
          <a:endParaRPr lang="en-US"/>
        </a:p>
      </dgm:t>
    </dgm:pt>
    <dgm:pt modelId="{E1988EE8-5A2B-4E71-A8DC-E0EEC5E18584}" type="sibTrans" cxnId="{454C29D1-B97A-410D-8F3C-2464C2BF16F3}">
      <dgm:prSet/>
      <dgm:spPr/>
      <dgm:t>
        <a:bodyPr/>
        <a:lstStyle/>
        <a:p>
          <a:endParaRPr lang="en-US"/>
        </a:p>
      </dgm:t>
    </dgm:pt>
    <dgm:pt modelId="{1E311E40-E000-44D7-84A4-C4BEA32188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fr-BE" b="0" dirty="0" smtClean="0"/>
            <a:t>Verification of insurance status</a:t>
          </a:r>
          <a:endParaRPr lang="en-GB" dirty="0"/>
        </a:p>
      </dgm:t>
    </dgm:pt>
    <dgm:pt modelId="{9ADEE0A7-F9C3-4F11-8724-264B2AEA9E05}" type="parTrans" cxnId="{9C2AD73F-D409-4FA4-837A-6065326F38DB}">
      <dgm:prSet/>
      <dgm:spPr/>
      <dgm:t>
        <a:bodyPr/>
        <a:lstStyle/>
        <a:p>
          <a:endParaRPr lang="en-US"/>
        </a:p>
      </dgm:t>
    </dgm:pt>
    <dgm:pt modelId="{FE21A10D-7362-4B0C-9AE4-6D977132DF42}" type="sibTrans" cxnId="{9C2AD73F-D409-4FA4-837A-6065326F38DB}">
      <dgm:prSet/>
      <dgm:spPr/>
      <dgm:t>
        <a:bodyPr/>
        <a:lstStyle/>
        <a:p>
          <a:endParaRPr lang="en-US"/>
        </a:p>
      </dgm:t>
    </dgm:pt>
    <dgm:pt modelId="{A847D925-4B59-411E-810D-39A7FF79C7B7}">
      <dgm:prSet/>
      <dgm:spPr>
        <a:solidFill>
          <a:srgbClr val="3F6D57">
            <a:alpha val="52000"/>
          </a:srgbClr>
        </a:solidFill>
      </dgm:spPr>
      <dgm:t>
        <a:bodyPr/>
        <a:lstStyle/>
        <a:p>
          <a:pPr algn="l" rtl="0"/>
          <a:r>
            <a:rPr lang="nl-BE" dirty="0" smtClean="0"/>
            <a:t>G</a:t>
          </a:r>
          <a:r>
            <a:rPr dirty="0" smtClean="0"/>
            <a:t>M</a:t>
          </a:r>
          <a:r>
            <a:rPr lang="nl-BE" dirty="0" smtClean="0"/>
            <a:t>F</a:t>
          </a:r>
          <a:r>
            <a:rPr dirty="0" smtClean="0"/>
            <a:t>?</a:t>
          </a:r>
          <a:endParaRPr lang="en-GB" dirty="0"/>
        </a:p>
      </dgm:t>
    </dgm:pt>
    <dgm:pt modelId="{916EEA83-A545-4CCB-A801-62F757FD6A7D}" type="parTrans" cxnId="{5330D562-CAD3-4172-8A94-16732BE3A3C5}">
      <dgm:prSet/>
      <dgm:spPr/>
      <dgm:t>
        <a:bodyPr/>
        <a:lstStyle/>
        <a:p>
          <a:endParaRPr lang="en-US"/>
        </a:p>
      </dgm:t>
    </dgm:pt>
    <dgm:pt modelId="{78EB1F16-124A-4976-B5C7-C11E1B984E8C}" type="sibTrans" cxnId="{5330D562-CAD3-4172-8A94-16732BE3A3C5}">
      <dgm:prSet/>
      <dgm:spPr/>
      <dgm:t>
        <a:bodyPr/>
        <a:lstStyle/>
        <a:p>
          <a:endParaRPr lang="en-US"/>
        </a:p>
      </dgm:t>
    </dgm:pt>
    <dgm:pt modelId="{4F5301D4-6D10-4291-8DF6-6956AF37A1EA}" type="pres">
      <dgm:prSet presAssocID="{283E63E5-401D-47F3-B99A-0A8B06716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521AE-D9F3-4F7D-B4C1-A88FFE9E2366}" type="pres">
      <dgm:prSet presAssocID="{CB8410C7-D6F2-43A6-AD81-C74A81EE903F}" presName="linNode" presStyleCnt="0"/>
      <dgm:spPr/>
    </dgm:pt>
    <dgm:pt modelId="{6273677B-BEF3-4B28-96B6-2A414649EAEE}" type="pres">
      <dgm:prSet presAssocID="{CB8410C7-D6F2-43A6-AD81-C74A81EE903F}" presName="parentText" presStyleLbl="node1" presStyleIdx="0" presStyleCnt="1" custLinFactNeighborX="-4133" custLinFactNeighborY="-37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FEE27-CFB8-4A27-A48D-DB155A6B42B7}" type="pres">
      <dgm:prSet presAssocID="{CB8410C7-D6F2-43A6-AD81-C74A81EE903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1E8F9-D106-4D09-8001-6732CE47B88E}" type="presOf" srcId="{CB8410C7-D6F2-43A6-AD81-C74A81EE903F}" destId="{6273677B-BEF3-4B28-96B6-2A414649EAEE}" srcOrd="0" destOrd="0" presId="urn:microsoft.com/office/officeart/2005/8/layout/vList5"/>
    <dgm:cxn modelId="{0F5E51C0-CF06-43CE-BCC9-D6AE8C3A53EE}" type="presOf" srcId="{A847D925-4B59-411E-810D-39A7FF79C7B7}" destId="{F13FEE27-CFB8-4A27-A48D-DB155A6B42B7}" srcOrd="0" destOrd="2" presId="urn:microsoft.com/office/officeart/2005/8/layout/vList5"/>
    <dgm:cxn modelId="{F13B9FBA-6715-4502-A862-7326436C5843}" type="presOf" srcId="{283E63E5-401D-47F3-B99A-0A8B0671698F}" destId="{4F5301D4-6D10-4291-8DF6-6956AF37A1EA}" srcOrd="0" destOrd="0" presId="urn:microsoft.com/office/officeart/2005/8/layout/vList5"/>
    <dgm:cxn modelId="{03526AE1-05F1-4C32-8DE9-AE0A385864D3}" srcId="{283E63E5-401D-47F3-B99A-0A8B0671698F}" destId="{CB8410C7-D6F2-43A6-AD81-C74A81EE903F}" srcOrd="0" destOrd="0" parTransId="{ACCFBA62-DDEF-4127-B645-520AA41B4F8A}" sibTransId="{7DE52F99-A8E5-4399-B884-D16AC076D88F}"/>
    <dgm:cxn modelId="{454C29D1-B97A-410D-8F3C-2464C2BF16F3}" srcId="{CB8410C7-D6F2-43A6-AD81-C74A81EE903F}" destId="{9ED7CC8B-16A7-4240-9857-889C660DF3CC}" srcOrd="0" destOrd="0" parTransId="{7CD7F47E-A0C2-4D70-A837-75D86987CFEA}" sibTransId="{E1988EE8-5A2B-4E71-A8DC-E0EEC5E18584}"/>
    <dgm:cxn modelId="{5330D562-CAD3-4172-8A94-16732BE3A3C5}" srcId="{CB8410C7-D6F2-43A6-AD81-C74A81EE903F}" destId="{A847D925-4B59-411E-810D-39A7FF79C7B7}" srcOrd="2" destOrd="0" parTransId="{916EEA83-A545-4CCB-A801-62F757FD6A7D}" sibTransId="{78EB1F16-124A-4976-B5C7-C11E1B984E8C}"/>
    <dgm:cxn modelId="{A45AD134-4E05-480C-A1CE-359098DE749A}" type="presOf" srcId="{1E311E40-E000-44D7-84A4-C4BEA32188B7}" destId="{F13FEE27-CFB8-4A27-A48D-DB155A6B42B7}" srcOrd="0" destOrd="1" presId="urn:microsoft.com/office/officeart/2005/8/layout/vList5"/>
    <dgm:cxn modelId="{838CC83F-2A4C-460D-B2CD-0BD3E04ECFE8}" type="presOf" srcId="{9ED7CC8B-16A7-4240-9857-889C660DF3CC}" destId="{F13FEE27-CFB8-4A27-A48D-DB155A6B42B7}" srcOrd="0" destOrd="0" presId="urn:microsoft.com/office/officeart/2005/8/layout/vList5"/>
    <dgm:cxn modelId="{9C2AD73F-D409-4FA4-837A-6065326F38DB}" srcId="{CB8410C7-D6F2-43A6-AD81-C74A81EE903F}" destId="{1E311E40-E000-44D7-84A4-C4BEA32188B7}" srcOrd="1" destOrd="0" parTransId="{9ADEE0A7-F9C3-4F11-8724-264B2AEA9E05}" sibTransId="{FE21A10D-7362-4B0C-9AE4-6D977132DF42}"/>
    <dgm:cxn modelId="{F7A5F4C4-3B0F-4497-8DCD-8CA0EF97DF7A}" type="presParOf" srcId="{4F5301D4-6D10-4291-8DF6-6956AF37A1EA}" destId="{88B521AE-D9F3-4F7D-B4C1-A88FFE9E2366}" srcOrd="0" destOrd="0" presId="urn:microsoft.com/office/officeart/2005/8/layout/vList5"/>
    <dgm:cxn modelId="{178B9AE1-FDD9-47FA-A3E3-A9024FF3A4CF}" type="presParOf" srcId="{88B521AE-D9F3-4F7D-B4C1-A88FFE9E2366}" destId="{6273677B-BEF3-4B28-96B6-2A414649EAEE}" srcOrd="0" destOrd="0" presId="urn:microsoft.com/office/officeart/2005/8/layout/vList5"/>
    <dgm:cxn modelId="{5EDC3D28-D945-4E18-BAC9-627F3700EB84}" type="presParOf" srcId="{88B521AE-D9F3-4F7D-B4C1-A88FFE9E2366}" destId="{F13FEE27-CFB8-4A27-A48D-DB155A6B42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t>Coordination of electronic sub-processes</a:t>
          </a:r>
          <a:endParaRPr lang="en-GB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t>Portal </a:t>
          </a:r>
          <a:endParaRPr lang="en-GB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t>Integrated user and access management</a:t>
          </a:r>
          <a:endParaRPr lang="en-GB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t>Logging management</a:t>
          </a:r>
          <a:endParaRPr lang="en-GB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t>System for end-to-end encryption</a:t>
          </a:r>
          <a:endParaRPr lang="en-GB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dirty="0" err="1">
              <a:solidFill>
                <a:srgbClr val="3E6E5A"/>
              </a:solidFill>
            </a:rPr>
            <a:t>eHealth</a:t>
          </a:r>
          <a:r>
            <a:rPr dirty="0" err="1"/>
            <a:t>Box</a:t>
          </a:r>
          <a:endParaRPr lang="en-GB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en-GB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lang="nl-BE" dirty="0" err="1" smtClean="0"/>
            <a:t>Encoding</a:t>
          </a:r>
          <a:r>
            <a:rPr dirty="0" smtClean="0"/>
            <a:t> </a:t>
          </a:r>
          <a:r>
            <a:rPr dirty="0"/>
            <a:t>and </a:t>
          </a:r>
          <a:r>
            <a:rPr dirty="0" err="1"/>
            <a:t>anonymization</a:t>
          </a:r>
          <a:endParaRPr lang="en-GB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dirty="0"/>
            <a:t>Consultation of the National Identification </a:t>
          </a:r>
          <a:r>
            <a:rPr lang="nl-BE" dirty="0" smtClean="0"/>
            <a:t>Re</a:t>
          </a:r>
          <a:r>
            <a:rPr dirty="0" err="1" smtClean="0"/>
            <a:t>gisters</a:t>
          </a:r>
          <a:endParaRPr lang="en-GB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dirty="0"/>
            <a:t>Reference </a:t>
          </a:r>
          <a:r>
            <a:rPr lang="nl-BE" dirty="0" smtClean="0"/>
            <a:t>directory</a:t>
          </a:r>
          <a:r>
            <a:rPr dirty="0" smtClean="0"/>
            <a:t> </a:t>
          </a:r>
          <a:r>
            <a:rPr dirty="0"/>
            <a:t>(</a:t>
          </a:r>
          <a:r>
            <a:rPr dirty="0" err="1"/>
            <a:t>metahub</a:t>
          </a:r>
          <a:r>
            <a:rPr dirty="0"/>
            <a:t>)</a:t>
          </a:r>
          <a:endParaRPr lang="en-GB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79872F6-DAC1-4110-8F8D-4884D82F3858}" type="presOf" srcId="{AE2357B3-F8D1-4E13-B807-E393E9FC5539}" destId="{DC5DD086-89E5-4CD9-B1D2-0E7FF2C522A2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2DA40FB2-C14F-477C-BBD2-D901F1163EAA}" type="presOf" srcId="{E7919EDD-7680-4985-B198-1CBB0F9E96AC}" destId="{7A8D609C-F894-4686-8594-F633FD78C201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4D54A30C-4055-49B3-AA01-86ED7181D1BD}" type="presOf" srcId="{D1B0C0D0-7AB7-487B-ADF8-3BB3DD4E9EE7}" destId="{9E029134-162C-442E-A062-F55ADB999C33}" srcOrd="0" destOrd="0" presId="urn:microsoft.com/office/officeart/2008/layout/PictureStrips"/>
    <dgm:cxn modelId="{F51456A2-99FB-4519-BF73-3D322D0E63F1}" type="presOf" srcId="{53250AAA-89D6-4377-B3C0-0E5BF972A3C0}" destId="{411BB13E-A3FD-42F9-8D3A-DD2DDC4A3516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84A94837-F989-4A36-991E-4D987DF9A6F0}" type="presOf" srcId="{F9B22A10-E2AD-420E-86FD-C6A619FB34C3}" destId="{610D24CD-EC64-4585-8806-7B24163BBCA5}" srcOrd="0" destOrd="0" presId="urn:microsoft.com/office/officeart/2008/layout/PictureStrips"/>
    <dgm:cxn modelId="{7BA56CFB-F2DE-4B77-BB5D-3D4AA0374CD1}" type="presOf" srcId="{81FDCA61-7A32-4339-89E8-DD3704FB86F4}" destId="{6F6ACCCA-7573-4F27-BB76-D1BFA52EAEE3}" srcOrd="0" destOrd="0" presId="urn:microsoft.com/office/officeart/2008/layout/PictureStrips"/>
    <dgm:cxn modelId="{75AF542F-2718-46E6-A956-24FD290F87C6}" type="presOf" srcId="{426C232F-332D-4FF2-A820-7A068898BF0D}" destId="{A9AE0183-4578-4303-9373-BBB0DAF179FE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B9D8239B-829C-4089-9665-33D9BAAC844B}" type="presOf" srcId="{DE482DF0-5C86-4767-9CE5-54725DF28573}" destId="{4F50CB91-2850-4662-936D-F5CF85EB32D2}" srcOrd="0" destOrd="0" presId="urn:microsoft.com/office/officeart/2008/layout/PictureStrips"/>
    <dgm:cxn modelId="{DFB68291-3197-4F87-AAE9-F2FC2DCD3B52}" type="presOf" srcId="{ADE4E262-EB9E-448C-8B46-6B6521E6B92F}" destId="{E0757731-3698-433B-8E7C-2EB749869931}" srcOrd="0" destOrd="0" presId="urn:microsoft.com/office/officeart/2008/layout/PictureStrips"/>
    <dgm:cxn modelId="{1AC39974-FA69-45CE-91A4-85A7A57CF23D}" type="presOf" srcId="{66800CA2-1263-488B-9901-BF5AA9A26379}" destId="{22C56DC3-2158-416C-A2CA-0A41276F6E72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F4635A39-83C5-45A8-BFFB-1A761279DF39}" type="presOf" srcId="{3069D4A7-A9EB-432B-8415-5BE83922B144}" destId="{9C5C0C8B-F255-4694-B3C6-8BE7DBC5F7E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08F617FF-6B1B-4F61-95F3-701FD40DA787}" type="presParOf" srcId="{9E029134-162C-442E-A062-F55ADB999C33}" destId="{60E777AF-AE30-4678-946F-1FF94928EBDC}" srcOrd="0" destOrd="0" presId="urn:microsoft.com/office/officeart/2008/layout/PictureStrips"/>
    <dgm:cxn modelId="{5E87FD6C-E453-4EF4-AA89-77DE84249CFA}" type="presParOf" srcId="{60E777AF-AE30-4678-946F-1FF94928EBDC}" destId="{7A8D609C-F894-4686-8594-F633FD78C201}" srcOrd="0" destOrd="0" presId="urn:microsoft.com/office/officeart/2008/layout/PictureStrips"/>
    <dgm:cxn modelId="{AA473615-BF42-46D4-AB91-E12C9846149D}" type="presParOf" srcId="{60E777AF-AE30-4678-946F-1FF94928EBDC}" destId="{8B00EC11-24E0-4E0C-8101-DB576F31F9D2}" srcOrd="1" destOrd="0" presId="urn:microsoft.com/office/officeart/2008/layout/PictureStrips"/>
    <dgm:cxn modelId="{528F198A-1333-41DC-9E5E-6A4A149A16DC}" type="presParOf" srcId="{9E029134-162C-442E-A062-F55ADB999C33}" destId="{7105A6FE-D318-4A98-A922-671C581530DC}" srcOrd="1" destOrd="0" presId="urn:microsoft.com/office/officeart/2008/layout/PictureStrips"/>
    <dgm:cxn modelId="{FE81328D-4C8C-4E0C-9D3E-B1964D8A6071}" type="presParOf" srcId="{9E029134-162C-442E-A062-F55ADB999C33}" destId="{85CFEB57-FC52-4321-A97D-3211B5D63D4D}" srcOrd="2" destOrd="0" presId="urn:microsoft.com/office/officeart/2008/layout/PictureStrips"/>
    <dgm:cxn modelId="{158824B8-6CC5-485A-B14B-7D6F52CCA4AF}" type="presParOf" srcId="{85CFEB57-FC52-4321-A97D-3211B5D63D4D}" destId="{A9AE0183-4578-4303-9373-BBB0DAF179FE}" srcOrd="0" destOrd="0" presId="urn:microsoft.com/office/officeart/2008/layout/PictureStrips"/>
    <dgm:cxn modelId="{78D93AAA-CEC8-49C7-A9B7-55C938E50AAA}" type="presParOf" srcId="{85CFEB57-FC52-4321-A97D-3211B5D63D4D}" destId="{17BB8C5E-ACC5-4AEA-AC3B-15C53CC548C0}" srcOrd="1" destOrd="0" presId="urn:microsoft.com/office/officeart/2008/layout/PictureStrips"/>
    <dgm:cxn modelId="{568BCE78-CCB5-46E5-8344-221236A66937}" type="presParOf" srcId="{9E029134-162C-442E-A062-F55ADB999C33}" destId="{3DF2FDF0-8F29-4351-969E-A1025413C53F}" srcOrd="3" destOrd="0" presId="urn:microsoft.com/office/officeart/2008/layout/PictureStrips"/>
    <dgm:cxn modelId="{31EC0F24-7A82-437F-A948-05C4DEE30F47}" type="presParOf" srcId="{9E029134-162C-442E-A062-F55ADB999C33}" destId="{51949F69-36F9-42ED-A197-4A357D3FCC84}" srcOrd="4" destOrd="0" presId="urn:microsoft.com/office/officeart/2008/layout/PictureStrips"/>
    <dgm:cxn modelId="{6577F95E-1A21-4E01-886E-103F432B4283}" type="presParOf" srcId="{51949F69-36F9-42ED-A197-4A357D3FCC84}" destId="{DC5DD086-89E5-4CD9-B1D2-0E7FF2C522A2}" srcOrd="0" destOrd="0" presId="urn:microsoft.com/office/officeart/2008/layout/PictureStrips"/>
    <dgm:cxn modelId="{0416DEC2-F7AE-40A0-A88F-0ADB55D65D6D}" type="presParOf" srcId="{51949F69-36F9-42ED-A197-4A357D3FCC84}" destId="{DEDE190B-7605-44A7-B19B-482157C4ED09}" srcOrd="1" destOrd="0" presId="urn:microsoft.com/office/officeart/2008/layout/PictureStrips"/>
    <dgm:cxn modelId="{90BDFCA1-833D-490D-BA48-53B308485033}" type="presParOf" srcId="{9E029134-162C-442E-A062-F55ADB999C33}" destId="{800A896D-7DD0-4D28-BE08-D3B8F3F2A8C6}" srcOrd="5" destOrd="0" presId="urn:microsoft.com/office/officeart/2008/layout/PictureStrips"/>
    <dgm:cxn modelId="{F1A803E6-04D5-4B23-8D28-BA651AEBD3CC}" type="presParOf" srcId="{9E029134-162C-442E-A062-F55ADB999C33}" destId="{09DCF082-D387-4036-A517-A57508B9F296}" srcOrd="6" destOrd="0" presId="urn:microsoft.com/office/officeart/2008/layout/PictureStrips"/>
    <dgm:cxn modelId="{C3D9CCFD-7C4D-4BF6-A9EA-A76CCCCE47A0}" type="presParOf" srcId="{09DCF082-D387-4036-A517-A57508B9F296}" destId="{6F6ACCCA-7573-4F27-BB76-D1BFA52EAEE3}" srcOrd="0" destOrd="0" presId="urn:microsoft.com/office/officeart/2008/layout/PictureStrips"/>
    <dgm:cxn modelId="{52F4249B-E313-4AE8-A086-CF774DB79AE3}" type="presParOf" srcId="{09DCF082-D387-4036-A517-A57508B9F296}" destId="{F94043AE-FBAE-4418-8D10-10B1481C95AF}" srcOrd="1" destOrd="0" presId="urn:microsoft.com/office/officeart/2008/layout/PictureStrips"/>
    <dgm:cxn modelId="{D401433F-BB98-479C-9EC4-305149A2E685}" type="presParOf" srcId="{9E029134-162C-442E-A062-F55ADB999C33}" destId="{2F838AD4-66C5-4737-8D8D-66F3281C6FE1}" srcOrd="7" destOrd="0" presId="urn:microsoft.com/office/officeart/2008/layout/PictureStrips"/>
    <dgm:cxn modelId="{588AB0B3-1A3B-4906-8E38-3668C28C99F0}" type="presParOf" srcId="{9E029134-162C-442E-A062-F55ADB999C33}" destId="{0F749A16-F5F6-45E8-9E08-2382EA901724}" srcOrd="8" destOrd="0" presId="urn:microsoft.com/office/officeart/2008/layout/PictureStrips"/>
    <dgm:cxn modelId="{3E30189E-19C6-401B-B2CD-6F7785C97E49}" type="presParOf" srcId="{0F749A16-F5F6-45E8-9E08-2382EA901724}" destId="{610D24CD-EC64-4585-8806-7B24163BBCA5}" srcOrd="0" destOrd="0" presId="urn:microsoft.com/office/officeart/2008/layout/PictureStrips"/>
    <dgm:cxn modelId="{292E39B1-2E27-40D3-AF07-776F906640EF}" type="presParOf" srcId="{0F749A16-F5F6-45E8-9E08-2382EA901724}" destId="{1D377189-38FA-44FB-9886-A25D865375A4}" srcOrd="1" destOrd="0" presId="urn:microsoft.com/office/officeart/2008/layout/PictureStrips"/>
    <dgm:cxn modelId="{EB9E85D4-EB34-46BD-A2D0-B9215A9456DB}" type="presParOf" srcId="{9E029134-162C-442E-A062-F55ADB999C33}" destId="{D0690CA7-5AC0-41CF-B946-24781BCFD1A5}" srcOrd="9" destOrd="0" presId="urn:microsoft.com/office/officeart/2008/layout/PictureStrips"/>
    <dgm:cxn modelId="{8C8AF97C-335E-4736-9965-F89F09917AD5}" type="presParOf" srcId="{9E029134-162C-442E-A062-F55ADB999C33}" destId="{B7B3EDE5-7630-4030-822E-F5E4C9706E85}" srcOrd="10" destOrd="0" presId="urn:microsoft.com/office/officeart/2008/layout/PictureStrips"/>
    <dgm:cxn modelId="{E08D1A7C-8B8E-4071-9D34-38B609004A26}" type="presParOf" srcId="{B7B3EDE5-7630-4030-822E-F5E4C9706E85}" destId="{4F50CB91-2850-4662-936D-F5CF85EB32D2}" srcOrd="0" destOrd="0" presId="urn:microsoft.com/office/officeart/2008/layout/PictureStrips"/>
    <dgm:cxn modelId="{6CF6B7FE-FBCD-44BB-8DF1-2C6065B9AB49}" type="presParOf" srcId="{B7B3EDE5-7630-4030-822E-F5E4C9706E85}" destId="{82E38FB2-A96C-4D7A-A866-6D7BE57189A0}" srcOrd="1" destOrd="0" presId="urn:microsoft.com/office/officeart/2008/layout/PictureStrips"/>
    <dgm:cxn modelId="{6C684A79-21DB-4169-BE89-281562FF026C}" type="presParOf" srcId="{9E029134-162C-442E-A062-F55ADB999C33}" destId="{FFADA039-4E63-4656-B69A-9CDE6DF7D22E}" srcOrd="11" destOrd="0" presId="urn:microsoft.com/office/officeart/2008/layout/PictureStrips"/>
    <dgm:cxn modelId="{8937E0EF-6302-4AC3-9EDD-105171F64FE8}" type="presParOf" srcId="{9E029134-162C-442E-A062-F55ADB999C33}" destId="{617E62FE-8B7F-4345-A007-B8285279A613}" srcOrd="12" destOrd="0" presId="urn:microsoft.com/office/officeart/2008/layout/PictureStrips"/>
    <dgm:cxn modelId="{B2551203-219F-42AB-8CF9-2647B06A4E7F}" type="presParOf" srcId="{617E62FE-8B7F-4345-A007-B8285279A613}" destId="{9C5C0C8B-F255-4694-B3C6-8BE7DBC5F7E5}" srcOrd="0" destOrd="0" presId="urn:microsoft.com/office/officeart/2008/layout/PictureStrips"/>
    <dgm:cxn modelId="{BBB69F0F-FE63-44A3-A546-7383627B321D}" type="presParOf" srcId="{617E62FE-8B7F-4345-A007-B8285279A613}" destId="{A9E14B50-194E-4A93-B9D9-20BB56D81973}" srcOrd="1" destOrd="0" presId="urn:microsoft.com/office/officeart/2008/layout/PictureStrips"/>
    <dgm:cxn modelId="{1A7664FD-8E4D-4EEC-81A2-E94F1E1CD8C0}" type="presParOf" srcId="{9E029134-162C-442E-A062-F55ADB999C33}" destId="{CC5C64CB-AB52-41A1-B231-D8699C0C625F}" srcOrd="13" destOrd="0" presId="urn:microsoft.com/office/officeart/2008/layout/PictureStrips"/>
    <dgm:cxn modelId="{E12C39D3-0F15-4B7B-916E-59AA72ED4B7D}" type="presParOf" srcId="{9E029134-162C-442E-A062-F55ADB999C33}" destId="{F8E94CFA-B945-48E5-BE10-370DD69F16A4}" srcOrd="14" destOrd="0" presId="urn:microsoft.com/office/officeart/2008/layout/PictureStrips"/>
    <dgm:cxn modelId="{ED6E9541-A1A6-4E82-AB02-0D6E3ABB0B91}" type="presParOf" srcId="{F8E94CFA-B945-48E5-BE10-370DD69F16A4}" destId="{411BB13E-A3FD-42F9-8D3A-DD2DDC4A3516}" srcOrd="0" destOrd="0" presId="urn:microsoft.com/office/officeart/2008/layout/PictureStrips"/>
    <dgm:cxn modelId="{73823190-0714-404E-AA38-DDCE4F8F5D16}" type="presParOf" srcId="{F8E94CFA-B945-48E5-BE10-370DD69F16A4}" destId="{70C2EA1E-D7DB-4E74-806D-4590DBE781A3}" srcOrd="1" destOrd="0" presId="urn:microsoft.com/office/officeart/2008/layout/PictureStrips"/>
    <dgm:cxn modelId="{2B7C63D8-1206-43E6-BB76-1F60D6290EFA}" type="presParOf" srcId="{9E029134-162C-442E-A062-F55ADB999C33}" destId="{B6819F3B-727A-4EDF-BC16-FDFFBB563868}" srcOrd="15" destOrd="0" presId="urn:microsoft.com/office/officeart/2008/layout/PictureStrips"/>
    <dgm:cxn modelId="{B6723F43-40A7-4D07-8D2F-9EF93B48AE88}" type="presParOf" srcId="{9E029134-162C-442E-A062-F55ADB999C33}" destId="{BB272E9F-26C5-4655-93E5-F3616BF119CC}" srcOrd="16" destOrd="0" presId="urn:microsoft.com/office/officeart/2008/layout/PictureStrips"/>
    <dgm:cxn modelId="{63B396D2-BD48-4BE0-A80E-8074D86969F3}" type="presParOf" srcId="{BB272E9F-26C5-4655-93E5-F3616BF119CC}" destId="{E0757731-3698-433B-8E7C-2EB749869931}" srcOrd="0" destOrd="0" presId="urn:microsoft.com/office/officeart/2008/layout/PictureStrips"/>
    <dgm:cxn modelId="{46FB3991-640E-455D-9CE7-888F8E8B00AC}" type="presParOf" srcId="{BB272E9F-26C5-4655-93E5-F3616BF119CC}" destId="{139FD9EA-3509-4D4C-98D4-BC741BA871D8}" srcOrd="1" destOrd="0" presId="urn:microsoft.com/office/officeart/2008/layout/PictureStrips"/>
    <dgm:cxn modelId="{0039A8FE-11AD-4B3D-8E5F-9EE5F5E54602}" type="presParOf" srcId="{9E029134-162C-442E-A062-F55ADB999C33}" destId="{979B97D2-0F97-437F-8686-ABD1B910F38F}" srcOrd="17" destOrd="0" presId="urn:microsoft.com/office/officeart/2008/layout/PictureStrips"/>
    <dgm:cxn modelId="{8AE8D5C4-77D2-4815-8102-60B457DE12E0}" type="presParOf" srcId="{9E029134-162C-442E-A062-F55ADB999C33}" destId="{0216C3D0-FCC6-4B0C-AA10-7E78E85A1DE2}" srcOrd="18" destOrd="0" presId="urn:microsoft.com/office/officeart/2008/layout/PictureStrips"/>
    <dgm:cxn modelId="{8AEB438A-1D85-476C-AD79-28B085F33EBC}" type="presParOf" srcId="{0216C3D0-FCC6-4B0C-AA10-7E78E85A1DE2}" destId="{22C56DC3-2158-416C-A2CA-0A41276F6E72}" srcOrd="0" destOrd="0" presId="urn:microsoft.com/office/officeart/2008/layout/PictureStrips"/>
    <dgm:cxn modelId="{27F0BE9F-573B-459E-AA0A-DE17FC4701B7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9D798-608C-4A1E-992E-FC683BBC9F8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A7D2208C-DA9C-41CC-9D84-78BEC7CB7706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err="1" smtClean="0"/>
            <a:t>Adequate</a:t>
          </a:r>
          <a:r>
            <a:rPr lang="fr-BE" dirty="0" smtClean="0"/>
            <a:t> ICT architecture</a:t>
          </a:r>
        </a:p>
      </dgm:t>
    </dgm:pt>
    <dgm:pt modelId="{DF55EAEF-5295-4C26-B8CA-F90BDEC55998}" type="parTrans" cxnId="{225CEDB7-E6B4-4A5C-B431-A046CBCBA0C7}">
      <dgm:prSet/>
      <dgm:spPr/>
      <dgm:t>
        <a:bodyPr/>
        <a:lstStyle/>
        <a:p>
          <a:endParaRPr lang="en-US"/>
        </a:p>
      </dgm:t>
    </dgm:pt>
    <dgm:pt modelId="{585FBB05-0461-4B6B-8954-265B2442D657}" type="sibTrans" cxnId="{225CEDB7-E6B4-4A5C-B431-A046CBCBA0C7}">
      <dgm:prSet/>
      <dgm:spPr/>
      <dgm:t>
        <a:bodyPr/>
        <a:lstStyle/>
        <a:p>
          <a:endParaRPr lang="en-US"/>
        </a:p>
      </dgm:t>
    </dgm:pt>
    <dgm:pt modelId="{8C67543A-3F63-48FD-BB37-3F5D7BC8C02A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err="1" smtClean="0"/>
            <a:t>Governance</a:t>
          </a:r>
          <a:r>
            <a:rPr lang="fr-BE" dirty="0" smtClean="0"/>
            <a:t> by </a:t>
          </a:r>
          <a:r>
            <a:rPr lang="fr-BE" dirty="0" err="1" smtClean="0"/>
            <a:t>stakeholders</a:t>
          </a:r>
          <a:endParaRPr lang="fr-BE" dirty="0" smtClean="0"/>
        </a:p>
      </dgm:t>
    </dgm:pt>
    <dgm:pt modelId="{1755F3ED-1D38-410D-AD44-6352AFF55EA3}" type="parTrans" cxnId="{1CE120C1-4498-4A49-ACCA-333B463277AD}">
      <dgm:prSet/>
      <dgm:spPr/>
      <dgm:t>
        <a:bodyPr/>
        <a:lstStyle/>
        <a:p>
          <a:endParaRPr lang="en-US"/>
        </a:p>
      </dgm:t>
    </dgm:pt>
    <dgm:pt modelId="{A8B1FFF5-F7A1-4B57-9897-7CA4E2026299}" type="sibTrans" cxnId="{1CE120C1-4498-4A49-ACCA-333B463277AD}">
      <dgm:prSet/>
      <dgm:spPr/>
      <dgm:t>
        <a:bodyPr/>
        <a:lstStyle/>
        <a:p>
          <a:endParaRPr lang="en-US"/>
        </a:p>
      </dgm:t>
    </dgm:pt>
    <dgm:pt modelId="{2783AC38-44CA-4BF0-B22D-AAE9C84C9514}">
      <dgm:prSet phldrT="[Text]"/>
      <dgm:spPr>
        <a:solidFill>
          <a:srgbClr val="3E6E5A"/>
        </a:solidFill>
      </dgm:spPr>
      <dgm:t>
        <a:bodyPr/>
        <a:lstStyle/>
        <a:p>
          <a:r>
            <a:rPr lang="fr-BE" dirty="0" smtClean="0"/>
            <a:t>Agile </a:t>
          </a:r>
          <a:r>
            <a:rPr lang="fr-BE" dirty="0" err="1" smtClean="0"/>
            <a:t>delivery</a:t>
          </a:r>
          <a:endParaRPr lang="fr-BE" dirty="0" smtClean="0"/>
        </a:p>
      </dgm:t>
    </dgm:pt>
    <dgm:pt modelId="{A45237A1-A5D1-4FAD-B28A-C98937E6F105}" type="parTrans" cxnId="{64986712-05CA-4626-8700-D82ACFD77828}">
      <dgm:prSet/>
      <dgm:spPr/>
      <dgm:t>
        <a:bodyPr/>
        <a:lstStyle/>
        <a:p>
          <a:endParaRPr lang="en-US"/>
        </a:p>
      </dgm:t>
    </dgm:pt>
    <dgm:pt modelId="{CB0C60F5-7445-4368-A5D7-F4F2AB90F091}" type="sibTrans" cxnId="{64986712-05CA-4626-8700-D82ACFD77828}">
      <dgm:prSet/>
      <dgm:spPr/>
      <dgm:t>
        <a:bodyPr/>
        <a:lstStyle/>
        <a:p>
          <a:endParaRPr lang="en-US"/>
        </a:p>
      </dgm:t>
    </dgm:pt>
    <dgm:pt modelId="{E1ACBAC1-BA01-4301-A08C-ECFBDD8DBBFD}">
      <dgm:prSet phldrT="[Text]"/>
      <dgm:spPr>
        <a:solidFill>
          <a:srgbClr val="3E6E5A"/>
        </a:solidFill>
      </dgm:spPr>
      <dgm:t>
        <a:bodyPr/>
        <a:lstStyle/>
        <a:p>
          <a:r>
            <a:rPr lang="en-US" dirty="0" smtClean="0"/>
            <a:t>End-to-end process optimization</a:t>
          </a:r>
          <a:endParaRPr lang="en-US" dirty="0"/>
        </a:p>
      </dgm:t>
    </dgm:pt>
    <dgm:pt modelId="{015846C1-884A-4155-A461-F0CA6DC9BA4C}" type="parTrans" cxnId="{29A65370-4E4D-4FB0-8D77-35F194E57607}">
      <dgm:prSet/>
      <dgm:spPr/>
      <dgm:t>
        <a:bodyPr/>
        <a:lstStyle/>
        <a:p>
          <a:endParaRPr lang="en-US"/>
        </a:p>
      </dgm:t>
    </dgm:pt>
    <dgm:pt modelId="{2496AE65-0B09-4FB0-AA31-2E737C281C82}" type="sibTrans" cxnId="{29A65370-4E4D-4FB0-8D77-35F194E57607}">
      <dgm:prSet/>
      <dgm:spPr/>
      <dgm:t>
        <a:bodyPr/>
        <a:lstStyle/>
        <a:p>
          <a:endParaRPr lang="en-US"/>
        </a:p>
      </dgm:t>
    </dgm:pt>
    <dgm:pt modelId="{6C17845D-76DB-4684-8A1A-85997E5A9921}" type="pres">
      <dgm:prSet presAssocID="{0399D798-608C-4A1E-992E-FC683BBC9F8C}" presName="compositeShape" presStyleCnt="0">
        <dgm:presLayoutVars>
          <dgm:chMax val="7"/>
          <dgm:dir/>
          <dgm:resizeHandles val="exact"/>
        </dgm:presLayoutVars>
      </dgm:prSet>
      <dgm:spPr/>
    </dgm:pt>
    <dgm:pt modelId="{7D28ADEC-F697-4992-8D81-6C6EB93EE5A5}" type="pres">
      <dgm:prSet presAssocID="{0399D798-608C-4A1E-992E-FC683BBC9F8C}" presName="wedge1" presStyleLbl="node1" presStyleIdx="0" presStyleCnt="4"/>
      <dgm:spPr/>
      <dgm:t>
        <a:bodyPr/>
        <a:lstStyle/>
        <a:p>
          <a:endParaRPr lang="en-US"/>
        </a:p>
      </dgm:t>
    </dgm:pt>
    <dgm:pt modelId="{2E97FCD4-D959-429D-9D06-728E276D28D9}" type="pres">
      <dgm:prSet presAssocID="{0399D798-608C-4A1E-992E-FC683BBC9F8C}" presName="dummy1a" presStyleCnt="0"/>
      <dgm:spPr/>
    </dgm:pt>
    <dgm:pt modelId="{AFF7FD31-34A8-409C-B893-2722A4C9764A}" type="pres">
      <dgm:prSet presAssocID="{0399D798-608C-4A1E-992E-FC683BBC9F8C}" presName="dummy1b" presStyleCnt="0"/>
      <dgm:spPr/>
    </dgm:pt>
    <dgm:pt modelId="{139E7480-7289-4F20-9A56-468AE575EF9E}" type="pres">
      <dgm:prSet presAssocID="{0399D798-608C-4A1E-992E-FC683BBC9F8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BB867-0ECA-4026-9781-0AC8545F4EF0}" type="pres">
      <dgm:prSet presAssocID="{0399D798-608C-4A1E-992E-FC683BBC9F8C}" presName="wedge2" presStyleLbl="node1" presStyleIdx="1" presStyleCnt="4"/>
      <dgm:spPr/>
      <dgm:t>
        <a:bodyPr/>
        <a:lstStyle/>
        <a:p>
          <a:endParaRPr lang="en-US"/>
        </a:p>
      </dgm:t>
    </dgm:pt>
    <dgm:pt modelId="{A82187BD-9CB3-4ABF-B6F4-669FE2E39CC3}" type="pres">
      <dgm:prSet presAssocID="{0399D798-608C-4A1E-992E-FC683BBC9F8C}" presName="dummy2a" presStyleCnt="0"/>
      <dgm:spPr/>
    </dgm:pt>
    <dgm:pt modelId="{93958110-BD30-4078-971E-C143D884E4C2}" type="pres">
      <dgm:prSet presAssocID="{0399D798-608C-4A1E-992E-FC683BBC9F8C}" presName="dummy2b" presStyleCnt="0"/>
      <dgm:spPr/>
    </dgm:pt>
    <dgm:pt modelId="{467476F2-9C8F-4FFD-9368-D0099B015EF9}" type="pres">
      <dgm:prSet presAssocID="{0399D798-608C-4A1E-992E-FC683BBC9F8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5460-0D52-43B6-AA71-5CE7713C80D0}" type="pres">
      <dgm:prSet presAssocID="{0399D798-608C-4A1E-992E-FC683BBC9F8C}" presName="wedge3" presStyleLbl="node1" presStyleIdx="2" presStyleCnt="4"/>
      <dgm:spPr/>
      <dgm:t>
        <a:bodyPr/>
        <a:lstStyle/>
        <a:p>
          <a:endParaRPr lang="en-US"/>
        </a:p>
      </dgm:t>
    </dgm:pt>
    <dgm:pt modelId="{FA57D539-6F8B-4BD8-A2EC-B5DADF3D3861}" type="pres">
      <dgm:prSet presAssocID="{0399D798-608C-4A1E-992E-FC683BBC9F8C}" presName="dummy3a" presStyleCnt="0"/>
      <dgm:spPr/>
    </dgm:pt>
    <dgm:pt modelId="{CA12130C-12B9-4A77-8D8F-AF3F0636796A}" type="pres">
      <dgm:prSet presAssocID="{0399D798-608C-4A1E-992E-FC683BBC9F8C}" presName="dummy3b" presStyleCnt="0"/>
      <dgm:spPr/>
    </dgm:pt>
    <dgm:pt modelId="{4C99E71B-421F-4865-A96E-CF5839A6BC60}" type="pres">
      <dgm:prSet presAssocID="{0399D798-608C-4A1E-992E-FC683BBC9F8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9A98A-AC9D-4829-9394-35A4672A3C08}" type="pres">
      <dgm:prSet presAssocID="{0399D798-608C-4A1E-992E-FC683BBC9F8C}" presName="wedge4" presStyleLbl="node1" presStyleIdx="3" presStyleCnt="4"/>
      <dgm:spPr/>
      <dgm:t>
        <a:bodyPr/>
        <a:lstStyle/>
        <a:p>
          <a:endParaRPr lang="en-US"/>
        </a:p>
      </dgm:t>
    </dgm:pt>
    <dgm:pt modelId="{7B78B1F7-6931-43FE-886D-E62380419214}" type="pres">
      <dgm:prSet presAssocID="{0399D798-608C-4A1E-992E-FC683BBC9F8C}" presName="dummy4a" presStyleCnt="0"/>
      <dgm:spPr/>
    </dgm:pt>
    <dgm:pt modelId="{AA09EADC-134B-45C3-986C-10B603D1A366}" type="pres">
      <dgm:prSet presAssocID="{0399D798-608C-4A1E-992E-FC683BBC9F8C}" presName="dummy4b" presStyleCnt="0"/>
      <dgm:spPr/>
    </dgm:pt>
    <dgm:pt modelId="{638B75D5-4F1E-4C56-ACA5-6040A8E8439F}" type="pres">
      <dgm:prSet presAssocID="{0399D798-608C-4A1E-992E-FC683BBC9F8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1B582-2BE9-435F-B80B-7CBAC4621421}" type="pres">
      <dgm:prSet presAssocID="{585FBB05-0461-4B6B-8954-265B2442D657}" presName="arrowWedge1" presStyleLbl="fgSibTrans2D1" presStyleIdx="0" presStyleCnt="4"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3A014F49-A05D-4A90-98E4-732FA1E5830C}" type="pres">
      <dgm:prSet presAssocID="{CB0C60F5-7445-4368-A5D7-F4F2AB90F091}" presName="arrowWedge2" presStyleLbl="fgSibTrans2D1" presStyleIdx="1" presStyleCnt="4"/>
      <dgm:spPr>
        <a:solidFill>
          <a:schemeClr val="tx2"/>
        </a:solidFill>
      </dgm:spPr>
    </dgm:pt>
    <dgm:pt modelId="{ACDD2889-2A39-4B69-AB50-B29F6FC68D72}" type="pres">
      <dgm:prSet presAssocID="{2496AE65-0B09-4FB0-AA31-2E737C281C82}" presName="arrowWedge3" presStyleLbl="fgSibTrans2D1" presStyleIdx="2" presStyleCnt="4"/>
      <dgm:spPr>
        <a:solidFill>
          <a:schemeClr val="tx2"/>
        </a:solidFill>
      </dgm:spPr>
    </dgm:pt>
    <dgm:pt modelId="{81077F5E-BDD3-441A-AF8E-D65C3FF6EEAB}" type="pres">
      <dgm:prSet presAssocID="{A8B1FFF5-F7A1-4B57-9897-7CA4E2026299}" presName="arrowWedge4" presStyleLbl="fgSibTrans2D1" presStyleIdx="3" presStyleCnt="4"/>
      <dgm:spPr>
        <a:solidFill>
          <a:schemeClr val="tx2"/>
        </a:solidFill>
      </dgm:spPr>
    </dgm:pt>
  </dgm:ptLst>
  <dgm:cxnLst>
    <dgm:cxn modelId="{D7A5AEA4-4C5F-4B67-B0D6-761C748180B1}" type="presOf" srcId="{E1ACBAC1-BA01-4301-A08C-ECFBDD8DBBFD}" destId="{14E65460-0D52-43B6-AA71-5CE7713C80D0}" srcOrd="0" destOrd="0" presId="urn:microsoft.com/office/officeart/2005/8/layout/cycle8"/>
    <dgm:cxn modelId="{9590222C-EB57-47F5-947C-8A8203D4C31A}" type="presOf" srcId="{A7D2208C-DA9C-41CC-9D84-78BEC7CB7706}" destId="{7D28ADEC-F697-4992-8D81-6C6EB93EE5A5}" srcOrd="0" destOrd="0" presId="urn:microsoft.com/office/officeart/2005/8/layout/cycle8"/>
    <dgm:cxn modelId="{64986712-05CA-4626-8700-D82ACFD77828}" srcId="{0399D798-608C-4A1E-992E-FC683BBC9F8C}" destId="{2783AC38-44CA-4BF0-B22D-AAE9C84C9514}" srcOrd="1" destOrd="0" parTransId="{A45237A1-A5D1-4FAD-B28A-C98937E6F105}" sibTransId="{CB0C60F5-7445-4368-A5D7-F4F2AB90F091}"/>
    <dgm:cxn modelId="{B375DD01-82DF-46A6-879E-CAEBCFA1AD71}" type="presOf" srcId="{2783AC38-44CA-4BF0-B22D-AAE9C84C9514}" destId="{467476F2-9C8F-4FFD-9368-D0099B015EF9}" srcOrd="1" destOrd="0" presId="urn:microsoft.com/office/officeart/2005/8/layout/cycle8"/>
    <dgm:cxn modelId="{91C2CDA6-7DCE-4A1F-B3F5-CFDE834373E5}" type="presOf" srcId="{2783AC38-44CA-4BF0-B22D-AAE9C84C9514}" destId="{3FBBB867-0ECA-4026-9781-0AC8545F4EF0}" srcOrd="0" destOrd="0" presId="urn:microsoft.com/office/officeart/2005/8/layout/cycle8"/>
    <dgm:cxn modelId="{225CEDB7-E6B4-4A5C-B431-A046CBCBA0C7}" srcId="{0399D798-608C-4A1E-992E-FC683BBC9F8C}" destId="{A7D2208C-DA9C-41CC-9D84-78BEC7CB7706}" srcOrd="0" destOrd="0" parTransId="{DF55EAEF-5295-4C26-B8CA-F90BDEC55998}" sibTransId="{585FBB05-0461-4B6B-8954-265B2442D657}"/>
    <dgm:cxn modelId="{79AE99D5-8D04-420A-BAC5-EDC85F713403}" type="presOf" srcId="{0399D798-608C-4A1E-992E-FC683BBC9F8C}" destId="{6C17845D-76DB-4684-8A1A-85997E5A9921}" srcOrd="0" destOrd="0" presId="urn:microsoft.com/office/officeart/2005/8/layout/cycle8"/>
    <dgm:cxn modelId="{29A65370-4E4D-4FB0-8D77-35F194E57607}" srcId="{0399D798-608C-4A1E-992E-FC683BBC9F8C}" destId="{E1ACBAC1-BA01-4301-A08C-ECFBDD8DBBFD}" srcOrd="2" destOrd="0" parTransId="{015846C1-884A-4155-A461-F0CA6DC9BA4C}" sibTransId="{2496AE65-0B09-4FB0-AA31-2E737C281C82}"/>
    <dgm:cxn modelId="{55DAA34B-7B42-4EC3-8CE2-660756892520}" type="presOf" srcId="{8C67543A-3F63-48FD-BB37-3F5D7BC8C02A}" destId="{5DD9A98A-AC9D-4829-9394-35A4672A3C08}" srcOrd="0" destOrd="0" presId="urn:microsoft.com/office/officeart/2005/8/layout/cycle8"/>
    <dgm:cxn modelId="{1CE120C1-4498-4A49-ACCA-333B463277AD}" srcId="{0399D798-608C-4A1E-992E-FC683BBC9F8C}" destId="{8C67543A-3F63-48FD-BB37-3F5D7BC8C02A}" srcOrd="3" destOrd="0" parTransId="{1755F3ED-1D38-410D-AD44-6352AFF55EA3}" sibTransId="{A8B1FFF5-F7A1-4B57-9897-7CA4E2026299}"/>
    <dgm:cxn modelId="{C7310110-D520-4F15-B728-F564A9AA041C}" type="presOf" srcId="{8C67543A-3F63-48FD-BB37-3F5D7BC8C02A}" destId="{638B75D5-4F1E-4C56-ACA5-6040A8E8439F}" srcOrd="1" destOrd="0" presId="urn:microsoft.com/office/officeart/2005/8/layout/cycle8"/>
    <dgm:cxn modelId="{CF0DD42D-DE2A-433A-87D4-320B26DE201F}" type="presOf" srcId="{A7D2208C-DA9C-41CC-9D84-78BEC7CB7706}" destId="{139E7480-7289-4F20-9A56-468AE575EF9E}" srcOrd="1" destOrd="0" presId="urn:microsoft.com/office/officeart/2005/8/layout/cycle8"/>
    <dgm:cxn modelId="{A74544CB-E085-4225-AEE6-5E11FA8D3A79}" type="presOf" srcId="{E1ACBAC1-BA01-4301-A08C-ECFBDD8DBBFD}" destId="{4C99E71B-421F-4865-A96E-CF5839A6BC60}" srcOrd="1" destOrd="0" presId="urn:microsoft.com/office/officeart/2005/8/layout/cycle8"/>
    <dgm:cxn modelId="{E3028712-0E80-418F-A33A-AACA038FAA9B}" type="presParOf" srcId="{6C17845D-76DB-4684-8A1A-85997E5A9921}" destId="{7D28ADEC-F697-4992-8D81-6C6EB93EE5A5}" srcOrd="0" destOrd="0" presId="urn:microsoft.com/office/officeart/2005/8/layout/cycle8"/>
    <dgm:cxn modelId="{02DA01D5-2712-4BAD-AD27-EE5C92103DE0}" type="presParOf" srcId="{6C17845D-76DB-4684-8A1A-85997E5A9921}" destId="{2E97FCD4-D959-429D-9D06-728E276D28D9}" srcOrd="1" destOrd="0" presId="urn:microsoft.com/office/officeart/2005/8/layout/cycle8"/>
    <dgm:cxn modelId="{43F3A68D-6234-4445-B8F8-2B56B6A9A989}" type="presParOf" srcId="{6C17845D-76DB-4684-8A1A-85997E5A9921}" destId="{AFF7FD31-34A8-409C-B893-2722A4C9764A}" srcOrd="2" destOrd="0" presId="urn:microsoft.com/office/officeart/2005/8/layout/cycle8"/>
    <dgm:cxn modelId="{0B69DE08-F0FD-426D-8104-3B4BCFDAA777}" type="presParOf" srcId="{6C17845D-76DB-4684-8A1A-85997E5A9921}" destId="{139E7480-7289-4F20-9A56-468AE575EF9E}" srcOrd="3" destOrd="0" presId="urn:microsoft.com/office/officeart/2005/8/layout/cycle8"/>
    <dgm:cxn modelId="{0218A39F-3D87-492C-9C04-404EC6E242EE}" type="presParOf" srcId="{6C17845D-76DB-4684-8A1A-85997E5A9921}" destId="{3FBBB867-0ECA-4026-9781-0AC8545F4EF0}" srcOrd="4" destOrd="0" presId="urn:microsoft.com/office/officeart/2005/8/layout/cycle8"/>
    <dgm:cxn modelId="{EEE364B9-A373-4002-967C-F8DA7EB6BDBB}" type="presParOf" srcId="{6C17845D-76DB-4684-8A1A-85997E5A9921}" destId="{A82187BD-9CB3-4ABF-B6F4-669FE2E39CC3}" srcOrd="5" destOrd="0" presId="urn:microsoft.com/office/officeart/2005/8/layout/cycle8"/>
    <dgm:cxn modelId="{5B4FCD94-AEC7-42E6-9B07-213BA6E00F60}" type="presParOf" srcId="{6C17845D-76DB-4684-8A1A-85997E5A9921}" destId="{93958110-BD30-4078-971E-C143D884E4C2}" srcOrd="6" destOrd="0" presId="urn:microsoft.com/office/officeart/2005/8/layout/cycle8"/>
    <dgm:cxn modelId="{31FD2444-12E1-4FF6-AF82-DFD61272A183}" type="presParOf" srcId="{6C17845D-76DB-4684-8A1A-85997E5A9921}" destId="{467476F2-9C8F-4FFD-9368-D0099B015EF9}" srcOrd="7" destOrd="0" presId="urn:microsoft.com/office/officeart/2005/8/layout/cycle8"/>
    <dgm:cxn modelId="{BE681DCC-AA8A-4FBA-97E6-3FDAB608C16E}" type="presParOf" srcId="{6C17845D-76DB-4684-8A1A-85997E5A9921}" destId="{14E65460-0D52-43B6-AA71-5CE7713C80D0}" srcOrd="8" destOrd="0" presId="urn:microsoft.com/office/officeart/2005/8/layout/cycle8"/>
    <dgm:cxn modelId="{5E6AD762-C5A6-4087-87F0-AC5E88EEC8E3}" type="presParOf" srcId="{6C17845D-76DB-4684-8A1A-85997E5A9921}" destId="{FA57D539-6F8B-4BD8-A2EC-B5DADF3D3861}" srcOrd="9" destOrd="0" presId="urn:microsoft.com/office/officeart/2005/8/layout/cycle8"/>
    <dgm:cxn modelId="{CC2022E6-E1AA-4E61-A3E5-45D4C232C18C}" type="presParOf" srcId="{6C17845D-76DB-4684-8A1A-85997E5A9921}" destId="{CA12130C-12B9-4A77-8D8F-AF3F0636796A}" srcOrd="10" destOrd="0" presId="urn:microsoft.com/office/officeart/2005/8/layout/cycle8"/>
    <dgm:cxn modelId="{BA5CD5F0-A9F5-45CE-8614-7AD4189BC303}" type="presParOf" srcId="{6C17845D-76DB-4684-8A1A-85997E5A9921}" destId="{4C99E71B-421F-4865-A96E-CF5839A6BC60}" srcOrd="11" destOrd="0" presId="urn:microsoft.com/office/officeart/2005/8/layout/cycle8"/>
    <dgm:cxn modelId="{04B41A28-DF59-4A25-A862-7E167373F1D5}" type="presParOf" srcId="{6C17845D-76DB-4684-8A1A-85997E5A9921}" destId="{5DD9A98A-AC9D-4829-9394-35A4672A3C08}" srcOrd="12" destOrd="0" presId="urn:microsoft.com/office/officeart/2005/8/layout/cycle8"/>
    <dgm:cxn modelId="{44DCECB1-0DB1-46FB-A371-DA6B144C62B3}" type="presParOf" srcId="{6C17845D-76DB-4684-8A1A-85997E5A9921}" destId="{7B78B1F7-6931-43FE-886D-E62380419214}" srcOrd="13" destOrd="0" presId="urn:microsoft.com/office/officeart/2005/8/layout/cycle8"/>
    <dgm:cxn modelId="{A3072C08-47A1-4391-AFB4-E4E2AFB9F3F9}" type="presParOf" srcId="{6C17845D-76DB-4684-8A1A-85997E5A9921}" destId="{AA09EADC-134B-45C3-986C-10B603D1A366}" srcOrd="14" destOrd="0" presId="urn:microsoft.com/office/officeart/2005/8/layout/cycle8"/>
    <dgm:cxn modelId="{3D2C77A8-ED20-46FE-ABC3-4F62EFB97297}" type="presParOf" srcId="{6C17845D-76DB-4684-8A1A-85997E5A9921}" destId="{638B75D5-4F1E-4C56-ACA5-6040A8E8439F}" srcOrd="15" destOrd="0" presId="urn:microsoft.com/office/officeart/2005/8/layout/cycle8"/>
    <dgm:cxn modelId="{0D449205-60E3-4DC2-BA80-696D962F2C60}" type="presParOf" srcId="{6C17845D-76DB-4684-8A1A-85997E5A9921}" destId="{ACB1B582-2BE9-435F-B80B-7CBAC4621421}" srcOrd="16" destOrd="0" presId="urn:microsoft.com/office/officeart/2005/8/layout/cycle8"/>
    <dgm:cxn modelId="{061E0966-710A-4D90-9BEC-E49A91194152}" type="presParOf" srcId="{6C17845D-76DB-4684-8A1A-85997E5A9921}" destId="{3A014F49-A05D-4A90-98E4-732FA1E5830C}" srcOrd="17" destOrd="0" presId="urn:microsoft.com/office/officeart/2005/8/layout/cycle8"/>
    <dgm:cxn modelId="{FDE52937-1E36-480D-B6AB-5F20EC1CFCFE}" type="presParOf" srcId="{6C17845D-76DB-4684-8A1A-85997E5A9921}" destId="{ACDD2889-2A39-4B69-AB50-B29F6FC68D72}" srcOrd="18" destOrd="0" presId="urn:microsoft.com/office/officeart/2005/8/layout/cycle8"/>
    <dgm:cxn modelId="{4F8625B6-8B14-4EF3-9567-2C34A83C90A7}" type="presParOf" srcId="{6C17845D-76DB-4684-8A1A-85997E5A9921}" destId="{81077F5E-BDD3-441A-AF8E-D65C3FF6EEA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FEE27-CFB8-4A27-A48D-DB155A6B42B7}">
      <dsp:nvSpPr>
        <dsp:cNvPr id="0" name=""/>
        <dsp:cNvSpPr/>
      </dsp:nvSpPr>
      <dsp:spPr>
        <a:xfrm rot="5400000">
          <a:off x="2454987" y="-728869"/>
          <a:ext cx="1094205" cy="2825496"/>
        </a:xfrm>
        <a:prstGeom prst="round2SameRect">
          <a:avLst/>
        </a:prstGeom>
        <a:solidFill>
          <a:srgbClr val="3F6D57">
            <a:alpha val="52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400" kern="1200" dirty="0"/>
            <a:t>Authentication of identity of the patient 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400" b="0" kern="1200" dirty="0" smtClean="0"/>
            <a:t>Verification of insurance status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kern="1200" dirty="0" smtClean="0"/>
            <a:t>G</a:t>
          </a:r>
          <a:r>
            <a:rPr sz="1400" kern="1200" dirty="0" smtClean="0"/>
            <a:t>M</a:t>
          </a:r>
          <a:r>
            <a:rPr lang="nl-BE" sz="1400" kern="1200" dirty="0" smtClean="0"/>
            <a:t>F</a:t>
          </a:r>
          <a:r>
            <a:rPr sz="1400" kern="1200" dirty="0" smtClean="0"/>
            <a:t>?</a:t>
          </a:r>
          <a:endParaRPr lang="en-GB" sz="1400" kern="1200" dirty="0"/>
        </a:p>
      </dsp:txBody>
      <dsp:txXfrm rot="-5400000">
        <a:off x="1589342" y="190191"/>
        <a:ext cx="2772081" cy="987375"/>
      </dsp:txXfrm>
    </dsp:sp>
    <dsp:sp modelId="{6273677B-BEF3-4B28-96B6-2A414649EAEE}">
      <dsp:nvSpPr>
        <dsp:cNvPr id="0" name=""/>
        <dsp:cNvSpPr/>
      </dsp:nvSpPr>
      <dsp:spPr>
        <a:xfrm>
          <a:off x="0" y="0"/>
          <a:ext cx="1589341" cy="1367757"/>
        </a:xfrm>
        <a:prstGeom prst="roundRect">
          <a:avLst/>
        </a:prstGeom>
        <a:solidFill>
          <a:srgbClr val="3F6D57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kern="1200" dirty="0" smtClean="0"/>
            <a:t>Via </a:t>
          </a:r>
          <a:r>
            <a:rPr lang="fr-BE" sz="1400" kern="1200" dirty="0" smtClean="0"/>
            <a:t>eID of the patient (at least at the first consultation)</a:t>
          </a:r>
          <a:endParaRPr lang="en-GB" sz="1400" kern="1200" dirty="0"/>
        </a:p>
      </dsp:txBody>
      <dsp:txXfrm>
        <a:off x="66768" y="66768"/>
        <a:ext cx="1455805" cy="123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109966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Coordination of electronic sub-processes</a:t>
          </a:r>
          <a:endParaRPr lang="en-GB" sz="1500" kern="1200"/>
        </a:p>
      </dsp:txBody>
      <dsp:txXfrm>
        <a:off x="109966" y="606788"/>
        <a:ext cx="2530602" cy="790813"/>
      </dsp:txXfrm>
    </dsp:sp>
    <dsp:sp modelId="{8B00EC11-24E0-4E0C-8101-DB576F31F9D2}">
      <dsp:nvSpPr>
        <dsp:cNvPr id="0" name=""/>
        <dsp:cNvSpPr/>
      </dsp:nvSpPr>
      <dsp:spPr>
        <a:xfrm>
          <a:off x="4524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2902219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Portal </a:t>
          </a:r>
          <a:endParaRPr lang="en-GB" sz="1500" kern="1200"/>
        </a:p>
      </dsp:txBody>
      <dsp:txXfrm>
        <a:off x="2902219" y="606788"/>
        <a:ext cx="2530602" cy="790813"/>
      </dsp:txXfrm>
    </dsp:sp>
    <dsp:sp modelId="{17BB8C5E-ACC5-4AEA-AC3B-15C53CC548C0}">
      <dsp:nvSpPr>
        <dsp:cNvPr id="0" name=""/>
        <dsp:cNvSpPr/>
      </dsp:nvSpPr>
      <dsp:spPr>
        <a:xfrm>
          <a:off x="2796778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5694473" y="606788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Integrated user and access management</a:t>
          </a:r>
          <a:endParaRPr lang="en-GB" sz="1500" kern="1200"/>
        </a:p>
      </dsp:txBody>
      <dsp:txXfrm>
        <a:off x="5694473" y="606788"/>
        <a:ext cx="2530602" cy="790813"/>
      </dsp:txXfrm>
    </dsp:sp>
    <dsp:sp modelId="{DEDE190B-7605-44A7-B19B-482157C4ED09}">
      <dsp:nvSpPr>
        <dsp:cNvPr id="0" name=""/>
        <dsp:cNvSpPr/>
      </dsp:nvSpPr>
      <dsp:spPr>
        <a:xfrm>
          <a:off x="5589031" y="492560"/>
          <a:ext cx="553569" cy="83035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109966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Logging management</a:t>
          </a:r>
          <a:endParaRPr lang="en-GB" sz="1500" kern="1200"/>
        </a:p>
      </dsp:txBody>
      <dsp:txXfrm>
        <a:off x="109966" y="1602334"/>
        <a:ext cx="2530602" cy="790813"/>
      </dsp:txXfrm>
    </dsp:sp>
    <dsp:sp modelId="{F94043AE-FBAE-4418-8D10-10B1481C95AF}">
      <dsp:nvSpPr>
        <dsp:cNvPr id="0" name=""/>
        <dsp:cNvSpPr/>
      </dsp:nvSpPr>
      <dsp:spPr>
        <a:xfrm>
          <a:off x="4524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2902219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System for end-to-end encryption</a:t>
          </a:r>
          <a:endParaRPr lang="en-GB" sz="1500" kern="1200"/>
        </a:p>
      </dsp:txBody>
      <dsp:txXfrm>
        <a:off x="2902219" y="1602334"/>
        <a:ext cx="2530602" cy="790813"/>
      </dsp:txXfrm>
    </dsp:sp>
    <dsp:sp modelId="{1D377189-38FA-44FB-9886-A25D865375A4}">
      <dsp:nvSpPr>
        <dsp:cNvPr id="0" name=""/>
        <dsp:cNvSpPr/>
      </dsp:nvSpPr>
      <dsp:spPr>
        <a:xfrm>
          <a:off x="2796778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5694473" y="1602334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>
              <a:solidFill>
                <a:srgbClr val="3E6E5A"/>
              </a:solidFill>
            </a:rPr>
            <a:t>eHealth</a:t>
          </a:r>
          <a:r>
            <a:rPr sz="1500" kern="1200" dirty="0" err="1"/>
            <a:t>Box</a:t>
          </a:r>
          <a:endParaRPr lang="en-GB" sz="1500" kern="1200" dirty="0"/>
        </a:p>
      </dsp:txBody>
      <dsp:txXfrm>
        <a:off x="5694473" y="1602334"/>
        <a:ext cx="2530602" cy="790813"/>
      </dsp:txXfrm>
    </dsp:sp>
    <dsp:sp modelId="{82E38FB2-A96C-4D7A-A866-6D7BE57189A0}">
      <dsp:nvSpPr>
        <dsp:cNvPr id="0" name=""/>
        <dsp:cNvSpPr/>
      </dsp:nvSpPr>
      <dsp:spPr>
        <a:xfrm>
          <a:off x="5589031" y="1488106"/>
          <a:ext cx="553569" cy="83035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109966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/>
            <a:t>Timestamping</a:t>
          </a:r>
          <a:endParaRPr lang="en-GB" sz="1500" kern="1200"/>
        </a:p>
      </dsp:txBody>
      <dsp:txXfrm>
        <a:off x="109966" y="2597880"/>
        <a:ext cx="2530602" cy="790813"/>
      </dsp:txXfrm>
    </dsp:sp>
    <dsp:sp modelId="{A9E14B50-194E-4A93-B9D9-20BB56D81973}">
      <dsp:nvSpPr>
        <dsp:cNvPr id="0" name=""/>
        <dsp:cNvSpPr/>
      </dsp:nvSpPr>
      <dsp:spPr>
        <a:xfrm>
          <a:off x="4524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2902219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Encoding</a:t>
          </a:r>
          <a:r>
            <a:rPr sz="1500" kern="1200" dirty="0" smtClean="0"/>
            <a:t> </a:t>
          </a:r>
          <a:r>
            <a:rPr sz="1500" kern="1200" dirty="0"/>
            <a:t>and </a:t>
          </a:r>
          <a:r>
            <a:rPr sz="1500" kern="1200" dirty="0" err="1"/>
            <a:t>anonymization</a:t>
          </a:r>
          <a:endParaRPr lang="en-GB" sz="1500" kern="1200" dirty="0"/>
        </a:p>
      </dsp:txBody>
      <dsp:txXfrm>
        <a:off x="2902219" y="2597880"/>
        <a:ext cx="2530602" cy="790813"/>
      </dsp:txXfrm>
    </dsp:sp>
    <dsp:sp modelId="{70C2EA1E-D7DB-4E74-806D-4590DBE781A3}">
      <dsp:nvSpPr>
        <dsp:cNvPr id="0" name=""/>
        <dsp:cNvSpPr/>
      </dsp:nvSpPr>
      <dsp:spPr>
        <a:xfrm>
          <a:off x="2796778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5694473" y="2597880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Consultation of the National Identification </a:t>
          </a:r>
          <a:r>
            <a:rPr lang="nl-BE" sz="1500" kern="1200" dirty="0" smtClean="0"/>
            <a:t>Re</a:t>
          </a:r>
          <a:r>
            <a:rPr sz="1500" kern="1200" dirty="0" err="1" smtClean="0"/>
            <a:t>gisters</a:t>
          </a:r>
          <a:endParaRPr lang="en-GB" sz="1500" kern="1200" dirty="0"/>
        </a:p>
      </dsp:txBody>
      <dsp:txXfrm>
        <a:off x="5694473" y="2597880"/>
        <a:ext cx="2530602" cy="790813"/>
      </dsp:txXfrm>
    </dsp:sp>
    <dsp:sp modelId="{139FD9EA-3509-4D4C-98D4-BC741BA871D8}">
      <dsp:nvSpPr>
        <dsp:cNvPr id="0" name=""/>
        <dsp:cNvSpPr/>
      </dsp:nvSpPr>
      <dsp:spPr>
        <a:xfrm>
          <a:off x="5589031" y="2483652"/>
          <a:ext cx="553569" cy="83035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2902219" y="3593426"/>
          <a:ext cx="2530602" cy="790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44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Reference </a:t>
          </a:r>
          <a:r>
            <a:rPr lang="nl-BE" sz="1500" kern="1200" dirty="0" smtClean="0"/>
            <a:t>directory</a:t>
          </a:r>
          <a:r>
            <a:rPr sz="1500" kern="1200" dirty="0" smtClean="0"/>
            <a:t> </a:t>
          </a:r>
          <a:r>
            <a:rPr sz="1500" kern="1200" dirty="0"/>
            <a:t>(</a:t>
          </a:r>
          <a:r>
            <a:rPr sz="1500" kern="1200" dirty="0" err="1"/>
            <a:t>metahub</a:t>
          </a:r>
          <a:r>
            <a:rPr sz="1500" kern="1200" dirty="0"/>
            <a:t>)</a:t>
          </a:r>
          <a:endParaRPr lang="en-GB" sz="1500" kern="1200" dirty="0"/>
        </a:p>
      </dsp:txBody>
      <dsp:txXfrm>
        <a:off x="2902219" y="3593426"/>
        <a:ext cx="2530602" cy="790813"/>
      </dsp:txXfrm>
    </dsp:sp>
    <dsp:sp modelId="{763F0339-AF8A-4C55-81EF-EEBFD25A8379}">
      <dsp:nvSpPr>
        <dsp:cNvPr id="0" name=""/>
        <dsp:cNvSpPr/>
      </dsp:nvSpPr>
      <dsp:spPr>
        <a:xfrm>
          <a:off x="2796778" y="3479197"/>
          <a:ext cx="553569" cy="830353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ADEC-F697-4992-8D81-6C6EB93EE5A5}">
      <dsp:nvSpPr>
        <dsp:cNvPr id="0" name=""/>
        <dsp:cNvSpPr/>
      </dsp:nvSpPr>
      <dsp:spPr>
        <a:xfrm>
          <a:off x="2117306" y="303381"/>
          <a:ext cx="4096512" cy="4096512"/>
        </a:xfrm>
        <a:prstGeom prst="pie">
          <a:avLst>
            <a:gd name="adj1" fmla="val 16200000"/>
            <a:gd name="adj2" fmla="val 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Adequate</a:t>
          </a:r>
          <a:r>
            <a:rPr lang="fr-BE" sz="2000" kern="1200" dirty="0" smtClean="0"/>
            <a:t> ICT architecture</a:t>
          </a:r>
        </a:p>
      </dsp:txBody>
      <dsp:txXfrm>
        <a:off x="4291871" y="1152432"/>
        <a:ext cx="1511808" cy="1121664"/>
      </dsp:txXfrm>
    </dsp:sp>
    <dsp:sp modelId="{3FBBB867-0ECA-4026-9781-0AC8545F4EF0}">
      <dsp:nvSpPr>
        <dsp:cNvPr id="0" name=""/>
        <dsp:cNvSpPr/>
      </dsp:nvSpPr>
      <dsp:spPr>
        <a:xfrm>
          <a:off x="2117306" y="440906"/>
          <a:ext cx="4096512" cy="4096512"/>
        </a:xfrm>
        <a:prstGeom prst="pie">
          <a:avLst>
            <a:gd name="adj1" fmla="val 0"/>
            <a:gd name="adj2" fmla="val 54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 </a:t>
          </a:r>
          <a:r>
            <a:rPr lang="fr-BE" sz="2000" kern="1200" dirty="0" err="1" smtClean="0"/>
            <a:t>delivery</a:t>
          </a:r>
          <a:endParaRPr lang="fr-BE" sz="2000" kern="1200" dirty="0" smtClean="0"/>
        </a:p>
      </dsp:txBody>
      <dsp:txXfrm>
        <a:off x="4291871" y="2566704"/>
        <a:ext cx="1511808" cy="1121664"/>
      </dsp:txXfrm>
    </dsp:sp>
    <dsp:sp modelId="{14E65460-0D52-43B6-AA71-5CE7713C80D0}">
      <dsp:nvSpPr>
        <dsp:cNvPr id="0" name=""/>
        <dsp:cNvSpPr/>
      </dsp:nvSpPr>
      <dsp:spPr>
        <a:xfrm>
          <a:off x="1979781" y="440906"/>
          <a:ext cx="4096512" cy="4096512"/>
        </a:xfrm>
        <a:prstGeom prst="pie">
          <a:avLst>
            <a:gd name="adj1" fmla="val 5400000"/>
            <a:gd name="adj2" fmla="val 108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End-to-end process optimization</a:t>
          </a:r>
          <a:endParaRPr lang="en-US" sz="2000" kern="1200" dirty="0"/>
        </a:p>
      </dsp:txBody>
      <dsp:txXfrm>
        <a:off x="2389919" y="2566704"/>
        <a:ext cx="1511808" cy="1121664"/>
      </dsp:txXfrm>
    </dsp:sp>
    <dsp:sp modelId="{5DD9A98A-AC9D-4829-9394-35A4672A3C08}">
      <dsp:nvSpPr>
        <dsp:cNvPr id="0" name=""/>
        <dsp:cNvSpPr/>
      </dsp:nvSpPr>
      <dsp:spPr>
        <a:xfrm>
          <a:off x="1979781" y="303381"/>
          <a:ext cx="4096512" cy="4096512"/>
        </a:xfrm>
        <a:prstGeom prst="pie">
          <a:avLst>
            <a:gd name="adj1" fmla="val 10800000"/>
            <a:gd name="adj2" fmla="val 16200000"/>
          </a:avLst>
        </a:prstGeom>
        <a:solidFill>
          <a:srgbClr val="3E6E5A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Governance</a:t>
          </a:r>
          <a:r>
            <a:rPr lang="fr-BE" sz="2000" kern="1200" dirty="0" smtClean="0"/>
            <a:t> by </a:t>
          </a:r>
          <a:r>
            <a:rPr lang="fr-BE" sz="2000" kern="1200" dirty="0" err="1" smtClean="0"/>
            <a:t>stakeholders</a:t>
          </a:r>
          <a:endParaRPr lang="fr-BE" sz="2000" kern="1200" dirty="0" smtClean="0"/>
        </a:p>
      </dsp:txBody>
      <dsp:txXfrm>
        <a:off x="2389919" y="1152432"/>
        <a:ext cx="1511808" cy="1121664"/>
      </dsp:txXfrm>
    </dsp:sp>
    <dsp:sp modelId="{ACB1B582-2BE9-435F-B80B-7CBAC4621421}">
      <dsp:nvSpPr>
        <dsp:cNvPr id="0" name=""/>
        <dsp:cNvSpPr/>
      </dsp:nvSpPr>
      <dsp:spPr>
        <a:xfrm>
          <a:off x="1863713" y="49787"/>
          <a:ext cx="4603699" cy="460369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4F49-A05D-4A90-98E4-732FA1E5830C}">
      <dsp:nvSpPr>
        <dsp:cNvPr id="0" name=""/>
        <dsp:cNvSpPr/>
      </dsp:nvSpPr>
      <dsp:spPr>
        <a:xfrm>
          <a:off x="1863713" y="187313"/>
          <a:ext cx="4603699" cy="460369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D2889-2A39-4B69-AB50-B29F6FC68D72}">
      <dsp:nvSpPr>
        <dsp:cNvPr id="0" name=""/>
        <dsp:cNvSpPr/>
      </dsp:nvSpPr>
      <dsp:spPr>
        <a:xfrm>
          <a:off x="1726187" y="187313"/>
          <a:ext cx="4603699" cy="460369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77F5E-BDD3-441A-AF8E-D65C3FF6EEAB}">
      <dsp:nvSpPr>
        <dsp:cNvPr id="0" name=""/>
        <dsp:cNvSpPr/>
      </dsp:nvSpPr>
      <dsp:spPr>
        <a:xfrm>
          <a:off x="1726187" y="49787"/>
          <a:ext cx="4603699" cy="460369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3/26/2015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3/26/2015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RCH = Rest and Care Home</a:t>
            </a:r>
          </a:p>
          <a:p>
            <a:r>
              <a:rPr dirty="0" smtClean="0"/>
              <a:t>RH = Retirement Home</a:t>
            </a:r>
          </a:p>
          <a:p>
            <a:r>
              <a:rPr dirty="0" smtClean="0"/>
              <a:t>DCF = Day Care Facility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FB165-3041-45FE-B330-ECE89C68959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095F2-AB55-4596-838E-5501053846C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5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8AEB3D34-D951-4230-BE2A-6FE606726F5B}" type="slidenum">
              <a:rPr lang="nl-NL" altLang="en-US" sz="1200">
                <a:latin typeface="Arial" charset="0"/>
              </a:rPr>
              <a:pPr algn="r" eaLnBrk="1" hangingPunct="1"/>
              <a:t>27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26157620-3D31-4072-88FD-FE5C84BB4A60}" type="slidenum">
              <a:rPr lang="nl-NL" altLang="en-US" sz="1200">
                <a:latin typeface="Arial" charset="0"/>
              </a:rPr>
              <a:pPr algn="r" eaLnBrk="1" hangingPunct="1"/>
              <a:t>27</a:t>
            </a:fld>
            <a:endParaRPr lang="en-GB" altLang="en-US" sz="120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9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53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20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69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82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48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36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02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03817-806C-4FC0-B9A9-4759DB89503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14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195" y="4713431"/>
            <a:ext cx="5441287" cy="446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03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01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52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11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83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9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91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12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882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1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7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0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0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b="1" dirty="0" smtClean="0"/>
              <a:t>27/03/2015</a:t>
            </a:r>
            <a:endParaRPr lang="en-GB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27/03/2015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06/03/2015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27/03/2015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9.png"/><Relationship Id="rId5" Type="http://schemas.openxmlformats.org/officeDocument/2006/relationships/image" Target="../media/image42.png"/><Relationship Id="rId10" Type="http://schemas.openxmlformats.org/officeDocument/2006/relationships/image" Target="../media/image28.png"/><Relationship Id="rId4" Type="http://schemas.openxmlformats.org/officeDocument/2006/relationships/image" Target="../media/image41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b="1" cap="none" dirty="0">
                <a:solidFill>
                  <a:srgbClr val="3E6E5A"/>
                </a:solidFill>
              </a:rPr>
              <a:t>eHealth-platform:</a:t>
            </a:r>
            <a:r>
              <a:rPr lang="nl-BE" sz="4000" b="1" cap="none" dirty="0">
                <a:solidFill>
                  <a:srgbClr val="C00000"/>
                </a:solidFill>
              </a:rPr>
              <a:t> state of affairs and perspectives</a:t>
            </a:r>
            <a:endParaRPr lang="en-GB" sz="4000" b="1" cap="none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5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Electronic prescriptions -  </a:t>
            </a:r>
          </a:p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Recip-e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10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nl-BE" sz="1800" dirty="0"/>
              <a:t>Generalisation of electronic prescriptions for drugs in the outpatient sector and expansion to other types of prescriptions (</a:t>
            </a:r>
            <a:r>
              <a:rPr lang="nl-BE" sz="1800" dirty="0" err="1" smtClean="0"/>
              <a:t>physiotherapy</a:t>
            </a:r>
            <a:r>
              <a:rPr lang="nl-BE" sz="1800" dirty="0"/>
              <a:t>, nursing care, lab tests, medical imaging)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800" dirty="0" smtClean="0"/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800" dirty="0" smtClean="0"/>
          </a:p>
          <a:p>
            <a:r>
              <a:rPr lang="nl-BE" sz="1600" dirty="0"/>
              <a:t>How does it work?</a:t>
            </a:r>
          </a:p>
          <a:p>
            <a:pPr marL="457200" lvl="2"/>
            <a:r>
              <a:rPr lang="nl-BE" sz="1600" dirty="0" smtClean="0"/>
              <a:t>the doctor creates the electronic prescription, encrypts it and sends it to the Recip-e server</a:t>
            </a:r>
          </a:p>
          <a:p>
            <a:pPr marL="457200" lvl="2"/>
            <a:r>
              <a:rPr lang="nl-BE" sz="1600" dirty="0"/>
              <a:t>the pharmacist picks up the prescription from the Recip-e server and decrypts it</a:t>
            </a:r>
          </a:p>
          <a:p>
            <a:pPr marL="457200" lvl="2"/>
            <a:r>
              <a:rPr lang="nl-BE" sz="1600" dirty="0" smtClean="0"/>
              <a:t>the pharmacist has electronic access to the insurance status with the sickness fund</a:t>
            </a:r>
            <a:endParaRPr lang="en-GB" sz="1600" dirty="0"/>
          </a:p>
          <a:p>
            <a:pPr marL="457200" lvl="2"/>
            <a:r>
              <a:rPr lang="nl-BE" sz="1600" dirty="0"/>
              <a:t>Recip-e safes the </a:t>
            </a:r>
            <a:r>
              <a:rPr lang="nl-BE" sz="1600" dirty="0" err="1" smtClean="0"/>
              <a:t>electronic</a:t>
            </a:r>
            <a:r>
              <a:rPr lang="nl-BE" sz="1600" dirty="0" smtClean="0"/>
              <a:t> </a:t>
            </a:r>
            <a:r>
              <a:rPr lang="nl-BE" sz="1600" dirty="0" err="1" smtClean="0"/>
              <a:t>prescriptions</a:t>
            </a:r>
            <a:r>
              <a:rPr lang="nl-BE" sz="1600" dirty="0" smtClean="0"/>
              <a:t> </a:t>
            </a:r>
            <a:r>
              <a:rPr lang="nl-BE" sz="1600" dirty="0"/>
              <a:t>in encrypted form only temporarily until the patient's </a:t>
            </a:r>
            <a:r>
              <a:rPr lang="nl-BE" sz="1600" dirty="0" err="1"/>
              <a:t>chosen</a:t>
            </a:r>
            <a:r>
              <a:rPr lang="nl-BE" sz="1600" dirty="0"/>
              <a:t> </a:t>
            </a:r>
            <a:r>
              <a:rPr lang="nl-BE" sz="1600" dirty="0" smtClean="0"/>
              <a:t>health care provider </a:t>
            </a:r>
            <a:r>
              <a:rPr lang="nl-BE" sz="1600" dirty="0"/>
              <a:t>picks up and executes the prescription</a:t>
            </a:r>
            <a:endParaRPr lang="en-GB" sz="1600" dirty="0" smtClean="0">
              <a:solidFill>
                <a:srgbClr val="3E6E5A"/>
              </a:solidFill>
            </a:endParaRPr>
          </a:p>
          <a:p>
            <a:pPr marL="457200" lvl="2"/>
            <a:endParaRPr lang="en-GB" sz="1600" dirty="0">
              <a:solidFill>
                <a:srgbClr val="3E6E5A"/>
              </a:solidFill>
            </a:endParaRPr>
          </a:p>
          <a:p>
            <a:r>
              <a:rPr lang="nl-BE" sz="1600" dirty="0"/>
              <a:t>Advantages:</a:t>
            </a:r>
          </a:p>
          <a:p>
            <a:pPr marL="457200" lvl="2"/>
            <a:r>
              <a:rPr lang="nl-BE" sz="1600" dirty="0" smtClean="0"/>
              <a:t>legibility of prescriptions </a:t>
            </a:r>
          </a:p>
          <a:p>
            <a:pPr marL="457200" lvl="2"/>
            <a:r>
              <a:rPr lang="nl-BE" sz="1600" dirty="0"/>
              <a:t>automatic checks to prevent contraindications</a:t>
            </a:r>
          </a:p>
          <a:p>
            <a:pPr marL="457200" lvl="2"/>
            <a:r>
              <a:rPr lang="nl-BE" sz="1600" dirty="0"/>
              <a:t>prevention of fraud and falsification</a:t>
            </a:r>
          </a:p>
          <a:p>
            <a:pPr marL="457200" lvl="2"/>
            <a:r>
              <a:rPr lang="nl-BE" sz="1600" dirty="0"/>
              <a:t>better management of expired prescriptions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2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Access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to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 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hospital documents via hubs/metahub system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11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lvl="1" indent="0">
              <a:buNone/>
              <a:defRPr/>
            </a:pPr>
            <a:r>
              <a:rPr lang="nl-BE" sz="2000" dirty="0" smtClean="0"/>
              <a:t>Access to hospital documents via the hubs/metahub system</a:t>
            </a:r>
          </a:p>
          <a:p>
            <a:pPr marL="92075" lvl="1" indent="0">
              <a:buNone/>
              <a:defRPr/>
            </a:pPr>
            <a:endParaRPr lang="nl-BE" sz="2000" dirty="0" smtClean="0"/>
          </a:p>
          <a:p>
            <a:pPr marL="92075" lvl="1" indent="0">
              <a:buNone/>
              <a:defRPr/>
            </a:pPr>
            <a:r>
              <a:rPr lang="nl-BE" sz="2000" dirty="0" smtClean="0"/>
              <a:t>Health care providers who have a therapeutic relationship with the patient have access via their software package to the electronic documents saved by the hospitals and to which there is a reference available in the hubs/metahub system</a:t>
            </a:r>
            <a:endParaRPr lang="en-GB" sz="2000" dirty="0"/>
          </a:p>
          <a:p>
            <a:pPr marL="92075" lvl="1" indent="0">
              <a:buNone/>
              <a:defRPr/>
            </a:pPr>
            <a:endParaRPr lang="en-GB" sz="2000" dirty="0" smtClean="0"/>
          </a:p>
          <a:p>
            <a:pPr marL="92075" lvl="1" indent="0">
              <a:buNone/>
              <a:defRPr/>
            </a:pPr>
            <a:r>
              <a:rPr lang="nl-BE" sz="2000" dirty="0" smtClean="0"/>
              <a:t>For the extramural environment: support for integration of services in the software packages for general practitioners (linking libraries, </a:t>
            </a:r>
            <a:r>
              <a:rPr lang="nl-BE" sz="2000" dirty="0" err="1" smtClean="0"/>
              <a:t>minilabs</a:t>
            </a:r>
            <a:r>
              <a:rPr lang="nl-BE" sz="2000" dirty="0" smtClean="0"/>
              <a:t>, ...)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392863" cy="463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39552" y="3933825"/>
            <a:ext cx="338430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5 hubs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3 technical implementations</a:t>
            </a:r>
          </a:p>
          <a:p>
            <a:pPr marL="101600" indent="-101600" algn="ctr" eaLnBrk="0" hangingPunct="0">
              <a:spcBef>
                <a:spcPct val="50000"/>
              </a:spcBef>
              <a:buSzPct val="100000"/>
              <a:defRPr/>
            </a:pPr>
            <a:r>
              <a:rPr lang="en-US" b="1" dirty="0">
                <a:solidFill>
                  <a:srgbClr val="000000"/>
                </a:solidFill>
              </a:rPr>
              <a:t>Almost all Belgian hospitals connected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12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0002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6580188" y="2593975"/>
            <a:ext cx="430212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15038" y="2543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H="1">
            <a:off x="6337300" y="2967038"/>
            <a:ext cx="30480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7010400" y="2879725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6991350" y="2505075"/>
            <a:ext cx="493713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6802438" y="21701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486400" y="4721225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H="1">
            <a:off x="5211763" y="5084763"/>
            <a:ext cx="29845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5822950" y="5140325"/>
            <a:ext cx="37465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5360988" y="4294188"/>
            <a:ext cx="2857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5549" name="Freeform 2"/>
          <p:cNvSpPr>
            <a:spLocks/>
          </p:cNvSpPr>
          <p:nvPr/>
        </p:nvSpPr>
        <p:spPr bwMode="auto">
          <a:xfrm>
            <a:off x="536575" y="1208088"/>
            <a:ext cx="2173288" cy="2979737"/>
          </a:xfrm>
          <a:custGeom>
            <a:avLst/>
            <a:gdLst>
              <a:gd name="T0" fmla="*/ 2898 w 2174750"/>
              <a:gd name="T1" fmla="*/ 0 h 2979415"/>
              <a:gd name="T2" fmla="*/ 328714 w 2174750"/>
              <a:gd name="T3" fmla="*/ 2436560 h 2979415"/>
              <a:gd name="T4" fmla="*/ 2066391 w 2174750"/>
              <a:gd name="T5" fmla="*/ 2485950 h 2979415"/>
              <a:gd name="T6" fmla="*/ 0 60000 65536"/>
              <a:gd name="T7" fmla="*/ 0 60000 65536"/>
              <a:gd name="T8" fmla="*/ 0 60000 65536"/>
              <a:gd name="T9" fmla="*/ 0 w 2174750"/>
              <a:gd name="T10" fmla="*/ 0 h 2979415"/>
              <a:gd name="T11" fmla="*/ 2174750 w 2174750"/>
              <a:gd name="T12" fmla="*/ 2979415 h 29794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750" h="2979415">
                <a:moveTo>
                  <a:pt x="3050" y="0"/>
                </a:moveTo>
                <a:cubicBezTo>
                  <a:pt x="-6475" y="1002846"/>
                  <a:pt x="-16000" y="2005693"/>
                  <a:pt x="345950" y="2416629"/>
                </a:cubicBezTo>
                <a:cubicBezTo>
                  <a:pt x="707900" y="2827565"/>
                  <a:pt x="999093" y="3420837"/>
                  <a:pt x="2174750" y="24656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sp>
        <p:nvSpPr>
          <p:cNvPr id="65550" name="Freeform 3"/>
          <p:cNvSpPr>
            <a:spLocks/>
          </p:cNvSpPr>
          <p:nvPr/>
        </p:nvSpPr>
        <p:spPr bwMode="auto">
          <a:xfrm>
            <a:off x="309563" y="1028700"/>
            <a:ext cx="2995612" cy="2628900"/>
          </a:xfrm>
          <a:custGeom>
            <a:avLst/>
            <a:gdLst>
              <a:gd name="T0" fmla="*/ 217860 w 2994574"/>
              <a:gd name="T1" fmla="*/ 244929 h 2628900"/>
              <a:gd name="T2" fmla="*/ 335171 w 2994574"/>
              <a:gd name="T3" fmla="*/ 146957 h 2628900"/>
              <a:gd name="T4" fmla="*/ 485995 w 2994574"/>
              <a:gd name="T5" fmla="*/ 81643 h 2628900"/>
              <a:gd name="T6" fmla="*/ 620067 w 2994574"/>
              <a:gd name="T7" fmla="*/ 48986 h 2628900"/>
              <a:gd name="T8" fmla="*/ 904962 w 2994574"/>
              <a:gd name="T9" fmla="*/ 0 h 2628900"/>
              <a:gd name="T10" fmla="*/ 2061302 w 2994574"/>
              <a:gd name="T11" fmla="*/ 81643 h 2628900"/>
              <a:gd name="T12" fmla="*/ 2245645 w 2994574"/>
              <a:gd name="T13" fmla="*/ 179614 h 2628900"/>
              <a:gd name="T14" fmla="*/ 2446749 w 2994574"/>
              <a:gd name="T15" fmla="*/ 310243 h 2628900"/>
              <a:gd name="T16" fmla="*/ 2530542 w 2994574"/>
              <a:gd name="T17" fmla="*/ 424543 h 2628900"/>
              <a:gd name="T18" fmla="*/ 2647849 w 2994574"/>
              <a:gd name="T19" fmla="*/ 587829 h 2628900"/>
              <a:gd name="T20" fmla="*/ 2765161 w 2994574"/>
              <a:gd name="T21" fmla="*/ 751114 h 2628900"/>
              <a:gd name="T22" fmla="*/ 2899229 w 2994574"/>
              <a:gd name="T23" fmla="*/ 914400 h 2628900"/>
              <a:gd name="T24" fmla="*/ 2949505 w 2994574"/>
              <a:gd name="T25" fmla="*/ 1028700 h 2628900"/>
              <a:gd name="T26" fmla="*/ 3033298 w 2994574"/>
              <a:gd name="T27" fmla="*/ 1240971 h 2628900"/>
              <a:gd name="T28" fmla="*/ 3050054 w 2994574"/>
              <a:gd name="T29" fmla="*/ 1943100 h 2628900"/>
              <a:gd name="T30" fmla="*/ 2983023 w 2994574"/>
              <a:gd name="T31" fmla="*/ 2090057 h 2628900"/>
              <a:gd name="T32" fmla="*/ 2932744 w 2994574"/>
              <a:gd name="T33" fmla="*/ 2188028 h 2628900"/>
              <a:gd name="T34" fmla="*/ 2848956 w 2994574"/>
              <a:gd name="T35" fmla="*/ 2351314 h 2628900"/>
              <a:gd name="T36" fmla="*/ 2714883 w 2994574"/>
              <a:gd name="T37" fmla="*/ 2465614 h 2628900"/>
              <a:gd name="T38" fmla="*/ 2614332 w 2994574"/>
              <a:gd name="T39" fmla="*/ 2530928 h 2628900"/>
              <a:gd name="T40" fmla="*/ 2429992 w 2994574"/>
              <a:gd name="T41" fmla="*/ 2628900 h 2628900"/>
              <a:gd name="T42" fmla="*/ 1139582 w 2994574"/>
              <a:gd name="T43" fmla="*/ 2563586 h 2628900"/>
              <a:gd name="T44" fmla="*/ 888202 w 2994574"/>
              <a:gd name="T45" fmla="*/ 2498270 h 2628900"/>
              <a:gd name="T46" fmla="*/ 620067 w 2994574"/>
              <a:gd name="T47" fmla="*/ 2432956 h 2628900"/>
              <a:gd name="T48" fmla="*/ 536274 w 2994574"/>
              <a:gd name="T49" fmla="*/ 2383970 h 2628900"/>
              <a:gd name="T50" fmla="*/ 435723 w 2994574"/>
              <a:gd name="T51" fmla="*/ 2237014 h 2628900"/>
              <a:gd name="T52" fmla="*/ 351930 w 2994574"/>
              <a:gd name="T53" fmla="*/ 2073729 h 2628900"/>
              <a:gd name="T54" fmla="*/ 284895 w 2994574"/>
              <a:gd name="T55" fmla="*/ 1910443 h 2628900"/>
              <a:gd name="T56" fmla="*/ 150825 w 2994574"/>
              <a:gd name="T57" fmla="*/ 1567543 h 2628900"/>
              <a:gd name="T58" fmla="*/ 83797 w 2994574"/>
              <a:gd name="T59" fmla="*/ 1338943 h 2628900"/>
              <a:gd name="T60" fmla="*/ 50261 w 2994574"/>
              <a:gd name="T61" fmla="*/ 1191986 h 2628900"/>
              <a:gd name="T62" fmla="*/ 0 w 2994574"/>
              <a:gd name="T63" fmla="*/ 898071 h 2628900"/>
              <a:gd name="T64" fmla="*/ 50261 w 2994574"/>
              <a:gd name="T65" fmla="*/ 228600 h 26289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94574"/>
              <a:gd name="T100" fmla="*/ 0 h 2628900"/>
              <a:gd name="T101" fmla="*/ 2994574 w 2994574"/>
              <a:gd name="T102" fmla="*/ 2628900 h 26289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94574" h="2628900">
                <a:moveTo>
                  <a:pt x="179614" y="391886"/>
                </a:moveTo>
                <a:cubicBezTo>
                  <a:pt x="190836" y="335779"/>
                  <a:pt x="196901" y="298725"/>
                  <a:pt x="212271" y="244929"/>
                </a:cubicBezTo>
                <a:cubicBezTo>
                  <a:pt x="216999" y="228379"/>
                  <a:pt x="217848" y="209383"/>
                  <a:pt x="228600" y="195943"/>
                </a:cubicBezTo>
                <a:cubicBezTo>
                  <a:pt x="259796" y="156949"/>
                  <a:pt x="287132" y="166677"/>
                  <a:pt x="326571" y="146957"/>
                </a:cubicBezTo>
                <a:cubicBezTo>
                  <a:pt x="344124" y="138181"/>
                  <a:pt x="357624" y="122270"/>
                  <a:pt x="375557" y="114300"/>
                </a:cubicBezTo>
                <a:cubicBezTo>
                  <a:pt x="407014" y="100319"/>
                  <a:pt x="440871" y="92529"/>
                  <a:pt x="473528" y="81643"/>
                </a:cubicBezTo>
                <a:cubicBezTo>
                  <a:pt x="489857" y="76200"/>
                  <a:pt x="505636" y="68689"/>
                  <a:pt x="522514" y="65314"/>
                </a:cubicBezTo>
                <a:cubicBezTo>
                  <a:pt x="549728" y="59871"/>
                  <a:pt x="577065" y="55007"/>
                  <a:pt x="604157" y="48986"/>
                </a:cubicBezTo>
                <a:cubicBezTo>
                  <a:pt x="626064" y="44118"/>
                  <a:pt x="647465" y="37058"/>
                  <a:pt x="669471" y="32657"/>
                </a:cubicBezTo>
                <a:cubicBezTo>
                  <a:pt x="726090" y="21333"/>
                  <a:pt x="826870" y="7839"/>
                  <a:pt x="881743" y="0"/>
                </a:cubicBezTo>
                <a:lnTo>
                  <a:pt x="1845128" y="32657"/>
                </a:lnTo>
                <a:cubicBezTo>
                  <a:pt x="1875974" y="34713"/>
                  <a:pt x="1993251" y="76589"/>
                  <a:pt x="2008414" y="81643"/>
                </a:cubicBezTo>
                <a:lnTo>
                  <a:pt x="2057400" y="97971"/>
                </a:lnTo>
                <a:cubicBezTo>
                  <a:pt x="2209011" y="211681"/>
                  <a:pt x="2038603" y="89959"/>
                  <a:pt x="2188028" y="179614"/>
                </a:cubicBezTo>
                <a:cubicBezTo>
                  <a:pt x="2221684" y="199808"/>
                  <a:pt x="2253343" y="223157"/>
                  <a:pt x="2286000" y="244929"/>
                </a:cubicBezTo>
                <a:cubicBezTo>
                  <a:pt x="2286001" y="244930"/>
                  <a:pt x="2383970" y="310241"/>
                  <a:pt x="2383971" y="310243"/>
                </a:cubicBezTo>
                <a:cubicBezTo>
                  <a:pt x="2400300" y="332014"/>
                  <a:pt x="2417139" y="353412"/>
                  <a:pt x="2432957" y="375557"/>
                </a:cubicBezTo>
                <a:cubicBezTo>
                  <a:pt x="2444364" y="391526"/>
                  <a:pt x="2453051" y="409467"/>
                  <a:pt x="2465614" y="424543"/>
                </a:cubicBezTo>
                <a:cubicBezTo>
                  <a:pt x="2480397" y="442283"/>
                  <a:pt x="2499817" y="455789"/>
                  <a:pt x="2514600" y="473529"/>
                </a:cubicBezTo>
                <a:cubicBezTo>
                  <a:pt x="2591738" y="566095"/>
                  <a:pt x="2500055" y="476027"/>
                  <a:pt x="2579914" y="587829"/>
                </a:cubicBezTo>
                <a:cubicBezTo>
                  <a:pt x="2593336" y="606620"/>
                  <a:pt x="2612571" y="620486"/>
                  <a:pt x="2628900" y="636814"/>
                </a:cubicBezTo>
                <a:cubicBezTo>
                  <a:pt x="2648864" y="676743"/>
                  <a:pt x="2665363" y="716493"/>
                  <a:pt x="2694214" y="751114"/>
                </a:cubicBezTo>
                <a:cubicBezTo>
                  <a:pt x="2708997" y="768854"/>
                  <a:pt x="2729778" y="781309"/>
                  <a:pt x="2743200" y="800100"/>
                </a:cubicBezTo>
                <a:cubicBezTo>
                  <a:pt x="2850661" y="950545"/>
                  <a:pt x="2697476" y="787033"/>
                  <a:pt x="2824843" y="914400"/>
                </a:cubicBezTo>
                <a:cubicBezTo>
                  <a:pt x="2830286" y="930729"/>
                  <a:pt x="2834391" y="947566"/>
                  <a:pt x="2841171" y="963386"/>
                </a:cubicBezTo>
                <a:cubicBezTo>
                  <a:pt x="2850759" y="985759"/>
                  <a:pt x="2866131" y="1005608"/>
                  <a:pt x="2873828" y="1028700"/>
                </a:cubicBezTo>
                <a:cubicBezTo>
                  <a:pt x="2882604" y="1055029"/>
                  <a:pt x="2880194" y="1084440"/>
                  <a:pt x="2890157" y="1110343"/>
                </a:cubicBezTo>
                <a:cubicBezTo>
                  <a:pt x="2907633" y="1155780"/>
                  <a:pt x="2940076" y="1194787"/>
                  <a:pt x="2955471" y="1240971"/>
                </a:cubicBezTo>
                <a:lnTo>
                  <a:pt x="2971800" y="1289957"/>
                </a:lnTo>
                <a:cubicBezTo>
                  <a:pt x="2999412" y="1566085"/>
                  <a:pt x="3004801" y="1547085"/>
                  <a:pt x="2971800" y="1943100"/>
                </a:cubicBezTo>
                <a:cubicBezTo>
                  <a:pt x="2968941" y="1977405"/>
                  <a:pt x="2958238" y="2012429"/>
                  <a:pt x="2939143" y="2041071"/>
                </a:cubicBezTo>
                <a:lnTo>
                  <a:pt x="2906486" y="2090057"/>
                </a:lnTo>
                <a:cubicBezTo>
                  <a:pt x="2901043" y="2111828"/>
                  <a:pt x="2900193" y="2135299"/>
                  <a:pt x="2890157" y="2155371"/>
                </a:cubicBezTo>
                <a:cubicBezTo>
                  <a:pt x="2883272" y="2169141"/>
                  <a:pt x="2864385" y="2174259"/>
                  <a:pt x="2857500" y="2188029"/>
                </a:cubicBezTo>
                <a:cubicBezTo>
                  <a:pt x="2842105" y="2218818"/>
                  <a:pt x="2845497" y="2258461"/>
                  <a:pt x="2824843" y="2286000"/>
                </a:cubicBezTo>
                <a:cubicBezTo>
                  <a:pt x="2808514" y="2307771"/>
                  <a:pt x="2791675" y="2329169"/>
                  <a:pt x="2775857" y="2351314"/>
                </a:cubicBezTo>
                <a:cubicBezTo>
                  <a:pt x="2764450" y="2367283"/>
                  <a:pt x="2757969" y="2387377"/>
                  <a:pt x="2743200" y="2400300"/>
                </a:cubicBezTo>
                <a:cubicBezTo>
                  <a:pt x="2713662" y="2426146"/>
                  <a:pt x="2672981" y="2437860"/>
                  <a:pt x="2645228" y="2465614"/>
                </a:cubicBezTo>
                <a:cubicBezTo>
                  <a:pt x="2628900" y="2481943"/>
                  <a:pt x="2615457" y="2501791"/>
                  <a:pt x="2596243" y="2514600"/>
                </a:cubicBezTo>
                <a:cubicBezTo>
                  <a:pt x="2581922" y="2524148"/>
                  <a:pt x="2562652" y="2523232"/>
                  <a:pt x="2547257" y="2530929"/>
                </a:cubicBezTo>
                <a:cubicBezTo>
                  <a:pt x="2529704" y="2539705"/>
                  <a:pt x="2515499" y="2554189"/>
                  <a:pt x="2498271" y="2563586"/>
                </a:cubicBezTo>
                <a:cubicBezTo>
                  <a:pt x="2455533" y="2586898"/>
                  <a:pt x="2367643" y="2628900"/>
                  <a:pt x="2367643" y="2628900"/>
                </a:cubicBezTo>
                <a:lnTo>
                  <a:pt x="1273628" y="2612571"/>
                </a:lnTo>
                <a:cubicBezTo>
                  <a:pt x="1186057" y="2610138"/>
                  <a:pt x="1193660" y="2585804"/>
                  <a:pt x="1110343" y="2563586"/>
                </a:cubicBezTo>
                <a:cubicBezTo>
                  <a:pt x="1056711" y="2549284"/>
                  <a:pt x="947057" y="2530929"/>
                  <a:pt x="947057" y="2530929"/>
                </a:cubicBezTo>
                <a:cubicBezTo>
                  <a:pt x="919843" y="2520043"/>
                  <a:pt x="893221" y="2507540"/>
                  <a:pt x="865414" y="2498271"/>
                </a:cubicBezTo>
                <a:cubicBezTo>
                  <a:pt x="807678" y="2479026"/>
                  <a:pt x="745285" y="2474112"/>
                  <a:pt x="685800" y="2465614"/>
                </a:cubicBezTo>
                <a:cubicBezTo>
                  <a:pt x="658586" y="2454728"/>
                  <a:pt x="631602" y="2443249"/>
                  <a:pt x="604157" y="2432957"/>
                </a:cubicBezTo>
                <a:cubicBezTo>
                  <a:pt x="588041" y="2426914"/>
                  <a:pt x="569930" y="2425484"/>
                  <a:pt x="555171" y="2416629"/>
                </a:cubicBezTo>
                <a:cubicBezTo>
                  <a:pt x="541970" y="2408708"/>
                  <a:pt x="534535" y="2393588"/>
                  <a:pt x="522514" y="2383971"/>
                </a:cubicBezTo>
                <a:cubicBezTo>
                  <a:pt x="507190" y="2371712"/>
                  <a:pt x="489857" y="2362200"/>
                  <a:pt x="473528" y="2351314"/>
                </a:cubicBezTo>
                <a:cubicBezTo>
                  <a:pt x="391541" y="2228335"/>
                  <a:pt x="487806" y="2384631"/>
                  <a:pt x="424543" y="2237014"/>
                </a:cubicBezTo>
                <a:cubicBezTo>
                  <a:pt x="416813" y="2218976"/>
                  <a:pt x="402772" y="2204357"/>
                  <a:pt x="391886" y="2188029"/>
                </a:cubicBezTo>
                <a:cubicBezTo>
                  <a:pt x="357902" y="2052095"/>
                  <a:pt x="399282" y="2186492"/>
                  <a:pt x="342900" y="2073729"/>
                </a:cubicBezTo>
                <a:cubicBezTo>
                  <a:pt x="311122" y="2010173"/>
                  <a:pt x="341636" y="2032680"/>
                  <a:pt x="310243" y="1959429"/>
                </a:cubicBezTo>
                <a:cubicBezTo>
                  <a:pt x="302513" y="1941391"/>
                  <a:pt x="288472" y="1926772"/>
                  <a:pt x="277586" y="1910443"/>
                </a:cubicBezTo>
                <a:cubicBezTo>
                  <a:pt x="248885" y="1766943"/>
                  <a:pt x="282566" y="1887747"/>
                  <a:pt x="212271" y="1747157"/>
                </a:cubicBezTo>
                <a:cubicBezTo>
                  <a:pt x="189551" y="1701717"/>
                  <a:pt x="162198" y="1613266"/>
                  <a:pt x="146957" y="1567543"/>
                </a:cubicBezTo>
                <a:cubicBezTo>
                  <a:pt x="76901" y="1357375"/>
                  <a:pt x="144127" y="1572554"/>
                  <a:pt x="97971" y="1387929"/>
                </a:cubicBezTo>
                <a:cubicBezTo>
                  <a:pt x="93797" y="1371231"/>
                  <a:pt x="86371" y="1355493"/>
                  <a:pt x="81643" y="1338943"/>
                </a:cubicBezTo>
                <a:cubicBezTo>
                  <a:pt x="75478" y="1317365"/>
                  <a:pt x="70182" y="1295536"/>
                  <a:pt x="65314" y="1273629"/>
                </a:cubicBezTo>
                <a:cubicBezTo>
                  <a:pt x="59293" y="1246537"/>
                  <a:pt x="55717" y="1218911"/>
                  <a:pt x="48986" y="1191986"/>
                </a:cubicBezTo>
                <a:cubicBezTo>
                  <a:pt x="44812" y="1175288"/>
                  <a:pt x="36391" y="1159802"/>
                  <a:pt x="32657" y="1143000"/>
                </a:cubicBezTo>
                <a:cubicBezTo>
                  <a:pt x="16368" y="1069700"/>
                  <a:pt x="7862" y="968829"/>
                  <a:pt x="0" y="898071"/>
                </a:cubicBezTo>
                <a:cubicBezTo>
                  <a:pt x="5443" y="740228"/>
                  <a:pt x="7567" y="582236"/>
                  <a:pt x="16328" y="424543"/>
                </a:cubicBezTo>
                <a:cubicBezTo>
                  <a:pt x="18852" y="379103"/>
                  <a:pt x="37894" y="278514"/>
                  <a:pt x="48986" y="228600"/>
                </a:cubicBezTo>
                <a:cubicBezTo>
                  <a:pt x="67954" y="143243"/>
                  <a:pt x="65314" y="190327"/>
                  <a:pt x="65314" y="130629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fr-BE"/>
          </a:p>
        </p:txBody>
      </p:sp>
      <p:pic>
        <p:nvPicPr>
          <p:cNvPr id="655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144713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01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09825"/>
            <a:ext cx="6143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80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7592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6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9775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181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4894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445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6407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759200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60705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47211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4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7512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321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6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1194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7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1828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67640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9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4950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13</a:t>
            </a:fld>
            <a:endParaRPr lang="en-GB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before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064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6500813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5924550" y="20669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6500813" y="24257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62763" y="23542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6934200" y="1855788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 flipV="1">
            <a:off x="6651625" y="1700213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2409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nl-BE" alt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833563" y="5014913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2362200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760663" y="5330825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2860675" y="5060950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2625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2773363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991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4799013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297113" y="2557463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499225" y="2003425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2465388" y="4972050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 rot="1203491">
            <a:off x="2174875" y="2608263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206625" y="2649538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2108200" y="2254250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997075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7323138" y="4979988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6921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6594" name="Text Box 35"/>
          <p:cNvSpPr txBox="1">
            <a:spLocks noChangeArrowheads="1"/>
          </p:cNvSpPr>
          <p:nvPr/>
        </p:nvSpPr>
        <p:spPr bwMode="auto">
          <a:xfrm>
            <a:off x="2922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66595" name="Text Box 36"/>
          <p:cNvSpPr txBox="1">
            <a:spLocks noChangeArrowheads="1"/>
          </p:cNvSpPr>
          <p:nvPr/>
        </p:nvSpPr>
        <p:spPr bwMode="auto">
          <a:xfrm rot="1389709">
            <a:off x="4017963" y="418782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66596" name="Text Box 39"/>
          <p:cNvSpPr txBox="1">
            <a:spLocks noChangeArrowheads="1"/>
          </p:cNvSpPr>
          <p:nvPr/>
        </p:nvSpPr>
        <p:spPr bwMode="auto">
          <a:xfrm>
            <a:off x="1060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     4:</a:t>
            </a:r>
            <a:b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</a:br>
            <a:r>
              <a:rPr lang="en-US" altLang="en-US" sz="1200" b="1">
                <a:solidFill>
                  <a:srgbClr val="000000"/>
                </a:solidFill>
                <a:latin typeface="Arial" charset="0"/>
                <a:sym typeface="Arial" charset="0"/>
              </a:rPr>
              <a:t>All data available</a:t>
            </a:r>
          </a:p>
        </p:txBody>
      </p:sp>
      <p:sp>
        <p:nvSpPr>
          <p:cNvPr id="66597" name="Text Box 42"/>
          <p:cNvSpPr txBox="1">
            <a:spLocks noChangeArrowheads="1"/>
          </p:cNvSpPr>
          <p:nvPr/>
        </p:nvSpPr>
        <p:spPr bwMode="auto">
          <a:xfrm rot="1314741">
            <a:off x="2373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 sz="1200" b="1">
                <a:solidFill>
                  <a:srgbClr val="990033"/>
                </a:solidFill>
                <a:latin typeface="Arial" charset="0"/>
                <a:sym typeface="Arial" charset="0"/>
              </a:rPr>
              <a:t>2: In hub A and C</a:t>
            </a:r>
          </a:p>
        </p:txBody>
      </p:sp>
      <p:sp>
        <p:nvSpPr>
          <p:cNvPr id="66598" name="Line 34"/>
          <p:cNvSpPr>
            <a:spLocks noChangeShapeType="1"/>
          </p:cNvSpPr>
          <p:nvPr/>
        </p:nvSpPr>
        <p:spPr bwMode="auto">
          <a:xfrm flipH="1" flipV="1">
            <a:off x="6789738" y="2432050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66599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0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1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141538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2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3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4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5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6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621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9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1560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0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355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1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2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76775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3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4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31812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5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06938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6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7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8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151188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smtClean="0"/>
              <a:t>Hubs-</a:t>
            </a:r>
            <a:r>
              <a:rPr lang="nl-BE" b="1" dirty="0" err="1" smtClean="0"/>
              <a:t>metahub</a:t>
            </a:r>
            <a:r>
              <a:rPr lang="nl-BE" b="1" dirty="0" smtClean="0"/>
              <a:t> system: </a:t>
            </a:r>
            <a:r>
              <a:rPr lang="nl-BE" b="1" dirty="0" err="1" smtClean="0"/>
              <a:t>today</a:t>
            </a:r>
            <a:endParaRPr lang="fr-BE" b="1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14</a:t>
            </a:fld>
            <a:endParaRPr lang="en-GB"/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3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657975" y="2159000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081713" y="22320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657975" y="2590800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9925" y="2519363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7091363" y="2020888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H="1" flipV="1">
            <a:off x="6804025" y="1916113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6877050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6291263" y="4913313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877050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7235825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V="1">
            <a:off x="7307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7091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2997200" y="5143500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420938" y="521652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H="1">
            <a:off x="2949575" y="552767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3348038" y="5532438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3448050" y="5262563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3213100" y="4711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360738" y="3735388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H="1" flipV="1">
            <a:off x="5076825" y="3557588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5008563" y="2481263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68632" name="Text Box 25"/>
          <p:cNvSpPr txBox="1">
            <a:spLocks noChangeArrowheads="1"/>
          </p:cNvSpPr>
          <p:nvPr/>
        </p:nvSpPr>
        <p:spPr bwMode="auto">
          <a:xfrm>
            <a:off x="6656388" y="2168525"/>
            <a:ext cx="430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A</a:t>
            </a:r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6919913" y="4752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C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3052763" y="5173663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Arial" charset="0"/>
                <a:sym typeface="Arial" charset="0"/>
              </a:rPr>
              <a:t>B</a:t>
            </a:r>
          </a:p>
        </p:txBody>
      </p:sp>
      <p:cxnSp>
        <p:nvCxnSpPr>
          <p:cNvPr id="68635" name="Straight Connector 2"/>
          <p:cNvCxnSpPr>
            <a:cxnSpLocks noChangeShapeType="1"/>
          </p:cNvCxnSpPr>
          <p:nvPr/>
        </p:nvCxnSpPr>
        <p:spPr bwMode="auto">
          <a:xfrm>
            <a:off x="2420938" y="4113213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36" name="TextBox 74"/>
          <p:cNvSpPr txBox="1">
            <a:spLocks noChangeArrowheads="1"/>
          </p:cNvSpPr>
          <p:nvPr/>
        </p:nvSpPr>
        <p:spPr bwMode="auto">
          <a:xfrm>
            <a:off x="1797050" y="3362325"/>
            <a:ext cx="1044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>
                <a:solidFill>
                  <a:srgbClr val="00B0F0"/>
                </a:solidFill>
                <a:latin typeface="Consolas" pitchFamily="49" charset="0"/>
              </a:rPr>
              <a:t>Inter-Med</a:t>
            </a:r>
          </a:p>
        </p:txBody>
      </p:sp>
      <p:cxnSp>
        <p:nvCxnSpPr>
          <p:cNvPr id="68637" name="Straight Connector 11"/>
          <p:cNvCxnSpPr>
            <a:cxnSpLocks noChangeShapeType="1"/>
          </p:cNvCxnSpPr>
          <p:nvPr/>
        </p:nvCxnSpPr>
        <p:spPr bwMode="auto">
          <a:xfrm>
            <a:off x="1028700" y="2986088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8" name="Straight Connector 13"/>
          <p:cNvCxnSpPr>
            <a:cxnSpLocks noChangeShapeType="1"/>
          </p:cNvCxnSpPr>
          <p:nvPr/>
        </p:nvCxnSpPr>
        <p:spPr bwMode="auto">
          <a:xfrm>
            <a:off x="990600" y="3689350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39" name="Straight Connector 15"/>
          <p:cNvCxnSpPr>
            <a:cxnSpLocks noChangeShapeType="1"/>
          </p:cNvCxnSpPr>
          <p:nvPr/>
        </p:nvCxnSpPr>
        <p:spPr bwMode="auto">
          <a:xfrm flipV="1">
            <a:off x="990600" y="3911600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0" name="Straight Connector 17"/>
          <p:cNvCxnSpPr>
            <a:cxnSpLocks noChangeShapeType="1"/>
          </p:cNvCxnSpPr>
          <p:nvPr/>
        </p:nvCxnSpPr>
        <p:spPr bwMode="auto">
          <a:xfrm flipV="1">
            <a:off x="2420938" y="1844675"/>
            <a:ext cx="420687" cy="3508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1" name="Straight Connector 19"/>
          <p:cNvCxnSpPr>
            <a:cxnSpLocks noChangeShapeType="1"/>
          </p:cNvCxnSpPr>
          <p:nvPr/>
        </p:nvCxnSpPr>
        <p:spPr bwMode="auto">
          <a:xfrm flipV="1">
            <a:off x="3021013" y="2089150"/>
            <a:ext cx="266700" cy="492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42" name="Straight Connector 21"/>
          <p:cNvCxnSpPr>
            <a:cxnSpLocks noChangeShapeType="1"/>
          </p:cNvCxnSpPr>
          <p:nvPr/>
        </p:nvCxnSpPr>
        <p:spPr bwMode="auto">
          <a:xfrm>
            <a:off x="2395538" y="1701800"/>
            <a:ext cx="379412" cy="222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952875" y="2265363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nl-BE"/>
          </a:p>
        </p:txBody>
      </p:sp>
      <p:pic>
        <p:nvPicPr>
          <p:cNvPr id="686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603375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347788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581275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7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057400"/>
            <a:ext cx="912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8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990975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49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278188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571750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1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181475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2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0053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3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575300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4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50068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9085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6557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3398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8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6528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9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66700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0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673350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00650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2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3386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3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3829050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4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73233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5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235575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err="1" smtClean="0"/>
              <a:t>Extramural</a:t>
            </a:r>
            <a:r>
              <a:rPr lang="nl-BE" b="1" dirty="0" smtClean="0"/>
              <a:t> data</a:t>
            </a:r>
            <a:endParaRPr lang="fr-BE" b="1" dirty="0"/>
          </a:p>
        </p:txBody>
      </p:sp>
      <p:sp>
        <p:nvSpPr>
          <p:cNvPr id="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15</a:t>
            </a:fld>
            <a:endParaRPr lang="en-GB"/>
          </a:p>
        </p:txBody>
      </p:sp>
      <p:sp>
        <p:nvSpPr>
          <p:cNvPr id="6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6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MyCareNet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16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Electronic invoicing of third payer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Rate setting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Electronic consultation of insurance status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>
                <a:solidFill>
                  <a:srgbClr val="000000"/>
                </a:solidFill>
              </a:rPr>
              <a:t>Electronic exchange between the hospital and the </a:t>
            </a:r>
            <a:r>
              <a:rPr lang="nl-BE" sz="2000" dirty="0" smtClean="0">
                <a:solidFill>
                  <a:srgbClr val="000000"/>
                </a:solidFill>
              </a:rPr>
              <a:t>sickness fund </a:t>
            </a:r>
            <a:r>
              <a:rPr lang="nl-BE" sz="2000" dirty="0">
                <a:solidFill>
                  <a:srgbClr val="000000"/>
                </a:solidFill>
              </a:rPr>
              <a:t>if there is an admission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Requests for agreement to </a:t>
            </a:r>
            <a:r>
              <a:rPr lang="nl-BE" sz="2000" dirty="0" err="1" smtClean="0">
                <a:solidFill>
                  <a:srgbClr val="000000"/>
                </a:solidFill>
              </a:rPr>
              <a:t>repay</a:t>
            </a:r>
            <a:r>
              <a:rPr lang="nl-BE" sz="2000" dirty="0" smtClean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Chapter</a:t>
            </a:r>
            <a:r>
              <a:rPr lang="nl-BE" sz="2000" dirty="0" smtClean="0">
                <a:solidFill>
                  <a:srgbClr val="000000"/>
                </a:solidFill>
              </a:rPr>
              <a:t> IV drugs</a:t>
            </a:r>
          </a:p>
          <a:p>
            <a:pPr>
              <a:lnSpc>
                <a:spcPct val="90000"/>
              </a:lnSpc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Connection with the GMF</a:t>
            </a: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BE" sz="2000" dirty="0" smtClean="0">
                <a:solidFill>
                  <a:srgbClr val="000000"/>
                </a:solidFill>
              </a:rPr>
              <a:t>Available at this time (via software and/or </a:t>
            </a:r>
            <a:r>
              <a:rPr lang="nl-BE" sz="2000" dirty="0" err="1" smtClean="0">
                <a:solidFill>
                  <a:srgbClr val="000000"/>
                </a:solidFill>
              </a:rPr>
              <a:t>MyCareNet</a:t>
            </a:r>
            <a:r>
              <a:rPr lang="nl-BE" sz="2000" dirty="0" smtClean="0">
                <a:solidFill>
                  <a:srgbClr val="000000"/>
                </a:solidFill>
              </a:rPr>
              <a:t> portal) </a:t>
            </a:r>
            <a:r>
              <a:rPr lang="nl-BE" sz="2000" dirty="0" err="1" smtClean="0">
                <a:solidFill>
                  <a:srgbClr val="000000"/>
                </a:solidFill>
              </a:rPr>
              <a:t>for</a:t>
            </a:r>
            <a:r>
              <a:rPr lang="nl-BE" sz="2000" dirty="0" smtClean="0">
                <a:solidFill>
                  <a:srgbClr val="000000"/>
                </a:solidFill>
              </a:rPr>
              <a:t>: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/>
              <a:t>hospitals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>
                <a:solidFill>
                  <a:srgbClr val="000000"/>
                </a:solidFill>
              </a:rPr>
              <a:t>rehabilitation centres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>
                <a:solidFill>
                  <a:srgbClr val="000000"/>
                </a:solidFill>
              </a:rPr>
              <a:t>outpatient</a:t>
            </a:r>
            <a:r>
              <a:rPr lang="nl-BE" sz="1600" dirty="0" smtClean="0">
                <a:solidFill>
                  <a:srgbClr val="000000"/>
                </a:solidFill>
              </a:rPr>
              <a:t> </a:t>
            </a:r>
            <a:r>
              <a:rPr lang="nl-BE" sz="1600" dirty="0" err="1" smtClean="0">
                <a:solidFill>
                  <a:srgbClr val="000000"/>
                </a:solidFill>
              </a:rPr>
              <a:t>clinics</a:t>
            </a:r>
            <a:endParaRPr lang="nl-BE" sz="1600" dirty="0"/>
          </a:p>
          <a:p>
            <a:pPr lvl="1">
              <a:spcBef>
                <a:spcPts val="0"/>
              </a:spcBef>
            </a:pPr>
            <a:r>
              <a:rPr lang="nl-BE" sz="1600" dirty="0" smtClean="0"/>
              <a:t>medical institutions (via physician or nurse access)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/>
              <a:t>physicians</a:t>
            </a:r>
            <a:endParaRPr lang="nl-BE" sz="1600" dirty="0" smtClean="0"/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/>
              <a:t>nurses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smtClean="0">
                <a:solidFill>
                  <a:srgbClr val="000000"/>
                </a:solidFill>
              </a:rPr>
              <a:t>laboratories</a:t>
            </a:r>
          </a:p>
          <a:p>
            <a:pPr lvl="1">
              <a:lnSpc>
                <a:spcPct val="90000"/>
              </a:lnSpc>
              <a:defRPr/>
            </a:pPr>
            <a:r>
              <a:rPr lang="nl-BE" sz="1600" dirty="0" err="1" smtClean="0">
                <a:solidFill>
                  <a:srgbClr val="000000"/>
                </a:solidFill>
              </a:rPr>
              <a:t>pharmacists</a:t>
            </a:r>
            <a:endParaRPr lang="nl-BE" sz="1600" dirty="0" smtClean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nl-BE" sz="1600" dirty="0" smtClean="0"/>
              <a:t>dentists</a:t>
            </a:r>
            <a:endParaRPr lang="en-GB" sz="1600" dirty="0"/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Generalized use of the eHealthBox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17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BE" sz="5500" dirty="0" smtClean="0"/>
              <a:t>Standard functions of a mail system with a high security level =&gt; access to the system via the eID (web application) or the </a:t>
            </a:r>
            <a:r>
              <a:rPr lang="nl-BE" sz="5500" dirty="0" smtClean="0">
                <a:solidFill>
                  <a:srgbClr val="3E6E5A"/>
                </a:solidFill>
              </a:rPr>
              <a:t>eHealth</a:t>
            </a:r>
            <a:r>
              <a:rPr lang="nl-BE" sz="5500" dirty="0" smtClean="0"/>
              <a:t> certificate</a:t>
            </a:r>
          </a:p>
          <a:p>
            <a:pPr lvl="1"/>
            <a:r>
              <a:rPr lang="nl-BE" sz="4500" dirty="0" err="1"/>
              <a:t>a</a:t>
            </a:r>
            <a:r>
              <a:rPr lang="nl-BE" sz="4500" dirty="0" err="1" smtClean="0"/>
              <a:t>vailable</a:t>
            </a:r>
            <a:r>
              <a:rPr lang="nl-BE" sz="4500" dirty="0" smtClean="0"/>
              <a:t> </a:t>
            </a:r>
            <a:r>
              <a:rPr lang="nl-BE" sz="4500" dirty="0" err="1" smtClean="0"/>
              <a:t>for</a:t>
            </a:r>
            <a:r>
              <a:rPr lang="nl-BE" sz="4500" dirty="0" smtClean="0"/>
              <a:t> </a:t>
            </a:r>
            <a:r>
              <a:rPr lang="nl-BE" sz="4500" dirty="0" err="1" smtClean="0"/>
              <a:t>all</a:t>
            </a:r>
            <a:r>
              <a:rPr lang="nl-BE" sz="4500" dirty="0" smtClean="0"/>
              <a:t> </a:t>
            </a:r>
            <a:r>
              <a:rPr lang="nl-BE" sz="4800" dirty="0"/>
              <a:t>health care </a:t>
            </a:r>
            <a:r>
              <a:rPr lang="nl-BE" sz="4800" dirty="0" smtClean="0"/>
              <a:t>provider</a:t>
            </a:r>
            <a:r>
              <a:rPr lang="nl-BE" sz="4500" dirty="0" smtClean="0"/>
              <a:t>s </a:t>
            </a:r>
          </a:p>
          <a:p>
            <a:pPr lvl="1" indent="-457200">
              <a:buFont typeface="Wingdings" pitchFamily="2" charset="2"/>
              <a:buChar char="Ø"/>
            </a:pPr>
            <a:endParaRPr lang="en-GB" sz="2500" dirty="0"/>
          </a:p>
          <a:p>
            <a:r>
              <a:rPr lang="nl-BE" sz="5500" dirty="0" smtClean="0"/>
              <a:t>Each message is encrypted end-to-end</a:t>
            </a:r>
          </a:p>
          <a:p>
            <a:endParaRPr lang="en-GB" sz="5500" dirty="0" smtClean="0"/>
          </a:p>
          <a:p>
            <a:r>
              <a:rPr lang="nl-BE" sz="5500" dirty="0" smtClean="0"/>
              <a:t>Presence of metadata, </a:t>
            </a:r>
            <a:r>
              <a:rPr lang="nl-BE" sz="5500" dirty="0" err="1" smtClean="0"/>
              <a:t>that</a:t>
            </a:r>
            <a:r>
              <a:rPr lang="nl-BE" sz="5500" dirty="0" smtClean="0"/>
              <a:t> </a:t>
            </a:r>
            <a:r>
              <a:rPr lang="nl-BE" sz="5500" dirty="0" err="1" smtClean="0"/>
              <a:t>can</a:t>
            </a:r>
            <a:r>
              <a:rPr lang="nl-BE" sz="5500" dirty="0" smtClean="0"/>
              <a:t> be configured individually, which can be sent for example to be able to route the message </a:t>
            </a:r>
            <a:r>
              <a:rPr lang="nl-BE" sz="5500" dirty="0" err="1" smtClean="0"/>
              <a:t>within</a:t>
            </a:r>
            <a:r>
              <a:rPr lang="nl-BE" sz="5500" dirty="0" smtClean="0"/>
              <a:t> </a:t>
            </a:r>
            <a:r>
              <a:rPr lang="nl-BE" sz="5500" dirty="0" err="1" smtClean="0"/>
              <a:t>organizations</a:t>
            </a:r>
            <a:r>
              <a:rPr lang="nl-BE" sz="5500" dirty="0" smtClean="0"/>
              <a:t> such as hospitals</a:t>
            </a:r>
          </a:p>
          <a:p>
            <a:endParaRPr lang="en-GB" sz="5500" dirty="0" smtClean="0"/>
          </a:p>
          <a:p>
            <a:pPr marL="182880" lvl="1"/>
            <a:r>
              <a:rPr lang="nl-BE" sz="5500" dirty="0" smtClean="0"/>
              <a:t>Current use of the </a:t>
            </a:r>
            <a:r>
              <a:rPr lang="nl-BE" sz="5500" dirty="0" smtClean="0">
                <a:solidFill>
                  <a:srgbClr val="3E6E5A"/>
                </a:solidFill>
              </a:rPr>
              <a:t>eHealth</a:t>
            </a:r>
            <a:r>
              <a:rPr lang="nl-BE" sz="5500" dirty="0" smtClean="0"/>
              <a:t>Box by 40 hospitals and laboratories and </a:t>
            </a:r>
            <a:r>
              <a:rPr lang="nl-BE" sz="5500" dirty="0" err="1" smtClean="0"/>
              <a:t>approximately</a:t>
            </a:r>
            <a:r>
              <a:rPr lang="nl-BE" sz="5500" dirty="0" smtClean="0"/>
              <a:t> </a:t>
            </a:r>
            <a:r>
              <a:rPr lang="nl-BE" sz="5500" dirty="0" smtClean="0"/>
              <a:t>4500 </a:t>
            </a:r>
            <a:r>
              <a:rPr lang="nl-BE" sz="5500" dirty="0" smtClean="0"/>
              <a:t>general practitioners</a:t>
            </a:r>
          </a:p>
          <a:p>
            <a:pPr marL="182880" lvl="1"/>
            <a:endParaRPr lang="en-GB" sz="5500" dirty="0"/>
          </a:p>
          <a:p>
            <a:pPr marL="182880" lvl="1"/>
            <a:r>
              <a:rPr lang="nl-BE" sz="5500" dirty="0" smtClean="0"/>
              <a:t>ROI Agoria Award 2014</a:t>
            </a:r>
          </a:p>
          <a:p>
            <a:pPr marL="182880" lvl="1"/>
            <a:endParaRPr lang="en-GB" sz="5500" dirty="0" smtClean="0"/>
          </a:p>
          <a:p>
            <a:pPr marL="182880" lvl="1"/>
            <a:r>
              <a:rPr lang="nl-BE" sz="5400" dirty="0" smtClean="0"/>
              <a:t>47,310,520</a:t>
            </a:r>
            <a:r>
              <a:rPr lang="nl-BE" sz="5500" dirty="0" smtClean="0"/>
              <a:t> messages sent in 2014</a:t>
            </a:r>
          </a:p>
          <a:p>
            <a:pPr marL="274320" lvl="2" indent="0">
              <a:buNone/>
            </a:pPr>
            <a:endParaRPr lang="en-GB" sz="5500" dirty="0" smtClean="0"/>
          </a:p>
          <a:p>
            <a:pPr marL="182880" lvl="1"/>
            <a:endParaRPr lang="en-GB" sz="3200" b="1" dirty="0"/>
          </a:p>
          <a:p>
            <a:pPr marL="182880" lvl="1"/>
            <a:endParaRPr lang="en-GB" sz="3100" dirty="0"/>
          </a:p>
          <a:p>
            <a:endParaRPr lang="en-GB" dirty="0"/>
          </a:p>
          <a:p>
            <a:pPr marL="92075" lvl="1" indent="0">
              <a:lnSpc>
                <a:spcPct val="80000"/>
              </a:lnSpc>
              <a:buNone/>
              <a:defRPr/>
            </a:pPr>
            <a:endParaRPr lang="en-GB" sz="2000" dirty="0" smtClean="0">
              <a:sym typeface="Arial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</a:rPr>
              <a:t>Administrative simplification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18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r>
              <a:rPr lang="nl-BE" sz="2400" dirty="0" smtClean="0">
                <a:sym typeface="Arial" pitchFamily="34" charset="0"/>
              </a:rPr>
              <a:t>Recognition of persons with a handicap</a:t>
            </a:r>
          </a:p>
          <a:p>
            <a:pPr marL="92075" lvl="1" indent="0">
              <a:lnSpc>
                <a:spcPct val="80000"/>
              </a:lnSpc>
              <a:buNone/>
              <a:defRPr/>
            </a:pPr>
            <a:endParaRPr lang="en-GB" sz="1800" dirty="0" smtClean="0">
              <a:sym typeface="Arial" pitchFamily="34" charset="0"/>
            </a:endParaRPr>
          </a:p>
          <a:p>
            <a:pPr marL="416878" indent="-342900">
              <a:lnSpc>
                <a:spcPct val="90000"/>
              </a:lnSpc>
            </a:pPr>
            <a:r>
              <a:rPr lang="nl-BE" sz="2100" dirty="0" smtClean="0"/>
              <a:t>electronic exchange of multi-functional medical documents regarding the person with a handicap</a:t>
            </a:r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90000"/>
              </a:lnSpc>
            </a:pPr>
            <a:r>
              <a:rPr lang="nl-BE" sz="2100" dirty="0"/>
              <a:t>d</a:t>
            </a:r>
            <a:r>
              <a:rPr lang="nl-BE" sz="2100" dirty="0" smtClean="0"/>
              <a:t>ocument </a:t>
            </a:r>
            <a:r>
              <a:rPr lang="nl-BE" sz="2100" dirty="0"/>
              <a:t>availability for the physicians from the government and the </a:t>
            </a:r>
            <a:r>
              <a:rPr lang="nl-BE" sz="2100" dirty="0" smtClean="0"/>
              <a:t>sickness funds</a:t>
            </a:r>
            <a:endParaRPr lang="nl-BE" sz="2100" dirty="0"/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100" dirty="0"/>
              <a:t>secured communication via the </a:t>
            </a:r>
            <a:r>
              <a:rPr lang="nl-BE" sz="2100" dirty="0">
                <a:solidFill>
                  <a:srgbClr val="3E6E5A"/>
                </a:solidFill>
              </a:rPr>
              <a:t>eHealth</a:t>
            </a:r>
            <a:r>
              <a:rPr lang="nl-BE" sz="2100" dirty="0"/>
              <a:t>Box</a:t>
            </a: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endParaRPr lang="en-GB" sz="21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100" dirty="0"/>
              <a:t>a potential for 296,000 request/year </a:t>
            </a:r>
          </a:p>
          <a:p>
            <a:pPr marL="416878" indent="-342900">
              <a:lnSpc>
                <a:spcPct val="80000"/>
              </a:lnSpc>
            </a:pPr>
            <a:endParaRPr lang="en-GB" sz="1800" dirty="0" smtClean="0"/>
          </a:p>
          <a:p>
            <a:pPr marL="416878" indent="-342900">
              <a:lnSpc>
                <a:spcPct val="80000"/>
              </a:lnSpc>
            </a:pPr>
            <a:endParaRPr lang="en-GB" sz="1800" dirty="0" smtClean="0"/>
          </a:p>
          <a:p>
            <a:pPr marL="73978" indent="0">
              <a:lnSpc>
                <a:spcPct val="80000"/>
              </a:lnSpc>
              <a:buNone/>
            </a:pPr>
            <a:r>
              <a:rPr dirty="0" smtClean="0"/>
              <a:t> </a:t>
            </a:r>
            <a:r>
              <a:rPr lang="nl-BE" sz="2400" dirty="0" smtClean="0"/>
              <a:t>Agreements for Chapter IV drugs</a:t>
            </a:r>
          </a:p>
          <a:p>
            <a:pPr marL="73978" indent="0">
              <a:lnSpc>
                <a:spcPct val="80000"/>
              </a:lnSpc>
              <a:buNone/>
            </a:pPr>
            <a:endParaRPr lang="en-GB" sz="2000" dirty="0" smtClean="0"/>
          </a:p>
          <a:p>
            <a:pPr marL="416878" lvl="1" indent="-342900">
              <a:lnSpc>
                <a:spcPct val="80000"/>
              </a:lnSpc>
            </a:pPr>
            <a:r>
              <a:rPr lang="nl-BE" sz="2100" dirty="0"/>
              <a:t>via MyCareNet </a:t>
            </a:r>
          </a:p>
          <a:p>
            <a:pPr lvl="1">
              <a:lnSpc>
                <a:spcPct val="80000"/>
              </a:lnSpc>
            </a:pPr>
            <a:endParaRPr lang="en-GB" sz="2100" dirty="0"/>
          </a:p>
          <a:p>
            <a:pPr marL="416878" lvl="1" indent="-342900">
              <a:lnSpc>
                <a:spcPct val="90000"/>
              </a:lnSpc>
            </a:pPr>
            <a:r>
              <a:rPr lang="nl-BE" sz="2100" dirty="0" smtClean="0"/>
              <a:t>secure </a:t>
            </a:r>
            <a:r>
              <a:rPr lang="nl-BE" sz="2100" dirty="0"/>
              <a:t>and rapid transfer of the information necessary for the provision and repayment of these types of drugs (prior agreement </a:t>
            </a:r>
            <a:r>
              <a:rPr lang="nl-BE" sz="2100" dirty="0" err="1"/>
              <a:t>from</a:t>
            </a:r>
            <a:r>
              <a:rPr lang="nl-BE" sz="2100" dirty="0"/>
              <a:t> </a:t>
            </a:r>
            <a:r>
              <a:rPr lang="nl-BE" sz="2100" dirty="0" smtClean="0"/>
              <a:t>the sickness fund </a:t>
            </a:r>
            <a:r>
              <a:rPr lang="nl-BE" sz="2100" dirty="0"/>
              <a:t>required)</a:t>
            </a:r>
          </a:p>
          <a:p>
            <a:pPr lvl="1">
              <a:lnSpc>
                <a:spcPct val="80000"/>
              </a:lnSpc>
            </a:pPr>
            <a:endParaRPr lang="en-GB" sz="2100" dirty="0"/>
          </a:p>
          <a:p>
            <a:pPr marL="416878" lvl="1" indent="-342900">
              <a:lnSpc>
                <a:spcPct val="90000"/>
              </a:lnSpc>
            </a:pPr>
            <a:r>
              <a:rPr lang="nl-BE" sz="2100" dirty="0"/>
              <a:t>acceleration of the procedure and doing away with a number of administrative formalities</a:t>
            </a:r>
          </a:p>
          <a:p>
            <a:pPr marL="73978" indent="0">
              <a:lnSpc>
                <a:spcPct val="80000"/>
              </a:lnSpc>
              <a:buNone/>
            </a:pPr>
            <a:endParaRPr lang="en-GB" sz="20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6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971800" y="803488"/>
            <a:ext cx="5715000" cy="5577840"/>
          </a:xfrm>
        </p:spPr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/>
              <a:t>Central </a:t>
            </a:r>
            <a:r>
              <a:rPr lang="nl-BE" sz="2400" dirty="0" err="1" smtClean="0"/>
              <a:t>traceability</a:t>
            </a:r>
            <a:r>
              <a:rPr lang="nl-BE" sz="2400" dirty="0" smtClean="0"/>
              <a:t> register </a:t>
            </a:r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en-GB" sz="800" dirty="0" smtClean="0"/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/>
              <a:t>central storage of basic information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some</a:t>
            </a:r>
            <a:r>
              <a:rPr lang="nl-BE" sz="2000" dirty="0" smtClean="0"/>
              <a:t> types of implants (eg </a:t>
            </a:r>
            <a:r>
              <a:rPr lang="nl-BE" sz="2000" dirty="0" err="1" smtClean="0"/>
              <a:t>breast</a:t>
            </a:r>
            <a:r>
              <a:rPr lang="nl-BE" sz="2000" dirty="0" smtClean="0"/>
              <a:t> implants)</a:t>
            </a:r>
            <a:endParaRPr lang="en-GB" sz="2000" dirty="0"/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>
                <a:solidFill>
                  <a:srgbClr val="000000"/>
                </a:solidFill>
              </a:rPr>
              <a:t>integration of the "Orthopride" </a:t>
            </a:r>
            <a:r>
              <a:rPr lang="nl-BE" sz="2000" dirty="0">
                <a:solidFill>
                  <a:srgbClr val="000000"/>
                </a:solidFill>
              </a:rPr>
              <a:t>(hip </a:t>
            </a:r>
            <a:r>
              <a:rPr lang="nl-BE" sz="2000" dirty="0" err="1">
                <a:solidFill>
                  <a:srgbClr val="000000"/>
                </a:solidFill>
              </a:rPr>
              <a:t>and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err="1">
                <a:solidFill>
                  <a:srgbClr val="000000"/>
                </a:solidFill>
              </a:rPr>
              <a:t>knee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replacements</a:t>
            </a:r>
            <a:r>
              <a:rPr lang="nl-BE" sz="2000" dirty="0" smtClean="0">
                <a:solidFill>
                  <a:srgbClr val="000000"/>
                </a:solidFill>
              </a:rPr>
              <a:t>) </a:t>
            </a:r>
            <a:r>
              <a:rPr lang="nl-BE" sz="2000" dirty="0" err="1">
                <a:solidFill>
                  <a:srgbClr val="000000"/>
                </a:solidFill>
              </a:rPr>
              <a:t>and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  <a:r>
              <a:rPr lang="nl-BE" sz="2000" dirty="0" smtClean="0">
                <a:solidFill>
                  <a:srgbClr val="000000"/>
                </a:solidFill>
              </a:rPr>
              <a:t>"</a:t>
            </a:r>
            <a:r>
              <a:rPr lang="nl-BE" sz="2000" dirty="0" err="1" smtClean="0">
                <a:solidFill>
                  <a:srgbClr val="000000"/>
                </a:solidFill>
              </a:rPr>
              <a:t>Qermid</a:t>
            </a:r>
            <a:r>
              <a:rPr lang="nl-BE" sz="2000" dirty="0" smtClean="0">
                <a:solidFill>
                  <a:srgbClr val="000000"/>
                </a:solidFill>
              </a:rPr>
              <a:t>" </a:t>
            </a:r>
            <a:r>
              <a:rPr lang="nl-BE" sz="2000" dirty="0" err="1" smtClean="0">
                <a:solidFill>
                  <a:srgbClr val="000000"/>
                </a:solidFill>
              </a:rPr>
              <a:t>applications</a:t>
            </a:r>
            <a:r>
              <a:rPr lang="nl-BE" sz="2000" dirty="0" smtClean="0">
                <a:solidFill>
                  <a:srgbClr val="000000"/>
                </a:solidFill>
              </a:rPr>
              <a:t> (pacemakers </a:t>
            </a:r>
            <a:r>
              <a:rPr lang="nl-BE" sz="2000" dirty="0" err="1" smtClean="0">
                <a:solidFill>
                  <a:srgbClr val="000000"/>
                </a:solidFill>
              </a:rPr>
              <a:t>and</a:t>
            </a:r>
            <a:r>
              <a:rPr lang="nl-BE" sz="2000" dirty="0" smtClean="0">
                <a:solidFill>
                  <a:srgbClr val="000000"/>
                </a:solidFill>
              </a:rPr>
              <a:t> </a:t>
            </a:r>
            <a:r>
              <a:rPr lang="nl-BE" sz="2000" dirty="0" err="1" smtClean="0">
                <a:solidFill>
                  <a:srgbClr val="000000"/>
                </a:solidFill>
              </a:rPr>
              <a:t>coronary</a:t>
            </a:r>
            <a:r>
              <a:rPr lang="nl-BE" sz="2000" dirty="0" smtClean="0">
                <a:solidFill>
                  <a:srgbClr val="000000"/>
                </a:solidFill>
              </a:rPr>
              <a:t> stents) </a:t>
            </a:r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r>
              <a:rPr lang="nl-BE" sz="2000" dirty="0" smtClean="0">
                <a:solidFill>
                  <a:srgbClr val="000000"/>
                </a:solidFill>
              </a:rPr>
              <a:t>pilot project in April 2014 in 2 hospitals (Charleroi and Leuven)</a:t>
            </a:r>
            <a:endParaRPr lang="en-GB" sz="2000" dirty="0">
              <a:solidFill>
                <a:srgbClr val="000000"/>
              </a:solidFill>
            </a:endParaRPr>
          </a:p>
          <a:p>
            <a:pPr marL="416878" indent="-342900">
              <a:lnSpc>
                <a:spcPct val="80000"/>
              </a:lnSpc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447675" indent="-374650">
              <a:lnSpc>
                <a:spcPct val="80000"/>
              </a:lnSpc>
            </a:pPr>
            <a:r>
              <a:rPr lang="fr-BE" sz="2000" dirty="0" smtClean="0">
                <a:solidFill>
                  <a:srgbClr val="000000"/>
                </a:solidFill>
              </a:rPr>
              <a:t>a</a:t>
            </a:r>
            <a:r>
              <a:rPr sz="2000" dirty="0" err="1">
                <a:solidFill>
                  <a:srgbClr val="000000"/>
                </a:solidFill>
              </a:rPr>
              <a:t>dvantages</a:t>
            </a:r>
            <a:endParaRPr sz="2000" dirty="0">
              <a:solidFill>
                <a:srgbClr val="000000"/>
              </a:solidFill>
            </a:endParaRPr>
          </a:p>
          <a:p>
            <a:pPr marL="690563" lvl="1" indent="-150813">
              <a:lnSpc>
                <a:spcPct val="80000"/>
              </a:lnSpc>
            </a:pPr>
            <a:r>
              <a:rPr lang="nl-BE" sz="1800" dirty="0" smtClean="0"/>
              <a:t>better traceability of the implanted units</a:t>
            </a:r>
          </a:p>
          <a:p>
            <a:pPr marL="690563" lvl="1" indent="-150813">
              <a:lnSpc>
                <a:spcPct val="80000"/>
              </a:lnSpc>
            </a:pPr>
            <a:r>
              <a:rPr lang="nl-BE" sz="1800" dirty="0" err="1" smtClean="0"/>
              <a:t>creation</a:t>
            </a:r>
            <a:r>
              <a:rPr lang="nl-BE" sz="1800" dirty="0" smtClean="0"/>
              <a:t> of an implant card </a:t>
            </a:r>
            <a:r>
              <a:rPr lang="nl-BE" sz="1800" dirty="0" err="1" smtClean="0"/>
              <a:t>for</a:t>
            </a:r>
            <a:r>
              <a:rPr lang="nl-BE" sz="1800" dirty="0" smtClean="0"/>
              <a:t> the </a:t>
            </a:r>
            <a:r>
              <a:rPr lang="nl-BE" sz="1800" dirty="0" err="1" smtClean="0"/>
              <a:t>patient</a:t>
            </a:r>
            <a:r>
              <a:rPr lang="nl-BE" sz="1800" dirty="0" smtClean="0"/>
              <a:t> </a:t>
            </a:r>
            <a:r>
              <a:rPr lang="nl-BE" sz="1800" dirty="0" err="1" smtClean="0"/>
              <a:t>with</a:t>
            </a:r>
            <a:r>
              <a:rPr lang="nl-BE" sz="1800" dirty="0" smtClean="0"/>
              <a:t> all </a:t>
            </a:r>
            <a:r>
              <a:rPr lang="nl-BE" sz="1800" dirty="0" err="1" smtClean="0"/>
              <a:t>useful</a:t>
            </a:r>
            <a:r>
              <a:rPr lang="nl-BE" sz="1800" dirty="0" smtClean="0"/>
              <a:t> information</a:t>
            </a:r>
          </a:p>
          <a:p>
            <a:pPr marL="416878" indent="-342900">
              <a:lnSpc>
                <a:spcPct val="80000"/>
              </a:lnSpc>
              <a:buFont typeface="Wingdings" pitchFamily="2" charset="2"/>
              <a:buChar char="Ø"/>
            </a:pPr>
            <a:endParaRPr lang="en-GB" sz="2000" dirty="0" smtClean="0"/>
          </a:p>
          <a:p>
            <a:pPr marL="416878" indent="-342900">
              <a:lnSpc>
                <a:spcPct val="80000"/>
              </a:lnSpc>
            </a:pPr>
            <a:endParaRPr lang="en-GB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en-GB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Traceability of implants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19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84784"/>
            <a:ext cx="82296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dirty="0" smtClean="0"/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More </a:t>
            </a:r>
            <a:r>
              <a:rPr lang="en-US" sz="2000" b="1" dirty="0">
                <a:solidFill>
                  <a:srgbClr val="000000"/>
                </a:solidFill>
              </a:rPr>
              <a:t>chronic care </a:t>
            </a:r>
            <a:r>
              <a:rPr lang="en-US" sz="2000" dirty="0">
                <a:solidFill>
                  <a:srgbClr val="000000"/>
                </a:solidFill>
              </a:rPr>
              <a:t>instead of merely acute care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</a:rPr>
              <a:t>Remote care </a:t>
            </a:r>
            <a:r>
              <a:rPr lang="en-US" sz="2000" dirty="0">
                <a:solidFill>
                  <a:srgbClr val="000000"/>
                </a:solidFill>
              </a:rPr>
              <a:t>(monitoring, assistance, consultation, diagnosis, operation, ...), and home care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Multidisciplinary, </a:t>
            </a:r>
            <a:r>
              <a:rPr lang="en-US" sz="2000" dirty="0" err="1">
                <a:solidFill>
                  <a:srgbClr val="000000"/>
                </a:solidFill>
              </a:rPr>
              <a:t>transmural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integrated care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Patient-centric care and </a:t>
            </a:r>
            <a:r>
              <a:rPr lang="en-US" sz="2000" b="1" dirty="0">
                <a:solidFill>
                  <a:srgbClr val="000000"/>
                </a:solidFill>
              </a:rPr>
              <a:t>patient empowerment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Rapidly evolving </a:t>
            </a:r>
            <a:r>
              <a:rPr lang="en-US" sz="2000" b="1" dirty="0">
                <a:solidFill>
                  <a:srgbClr val="000000"/>
                </a:solidFill>
              </a:rPr>
              <a:t>knowledge</a:t>
            </a:r>
            <a:r>
              <a:rPr lang="en-US" sz="2000" dirty="0">
                <a:solidFill>
                  <a:srgbClr val="000000"/>
                </a:solidFill>
              </a:rPr>
              <a:t> =&gt; </a:t>
            </a:r>
            <a:r>
              <a:rPr lang="en-GB" sz="2000" dirty="0">
                <a:solidFill>
                  <a:srgbClr val="000000"/>
                </a:solidFill>
              </a:rPr>
              <a:t>need for reliable and coordinated management and access to knowledge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Threat of excessively </a:t>
            </a:r>
            <a:r>
              <a:rPr lang="en-US" sz="2000" b="1" dirty="0">
                <a:solidFill>
                  <a:srgbClr val="000000"/>
                </a:solidFill>
              </a:rPr>
              <a:t>time-consuming</a:t>
            </a:r>
            <a:r>
              <a:rPr lang="en-US" sz="2000" dirty="0">
                <a:solidFill>
                  <a:srgbClr val="000000"/>
                </a:solidFill>
              </a:rPr>
              <a:t> administrative </a:t>
            </a:r>
            <a:r>
              <a:rPr lang="en-US" sz="2000" b="1" dirty="0">
                <a:solidFill>
                  <a:srgbClr val="000000"/>
                </a:solidFill>
              </a:rPr>
              <a:t>processes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Thorough </a:t>
            </a:r>
            <a:r>
              <a:rPr lang="en-US" sz="2000" b="1" dirty="0">
                <a:solidFill>
                  <a:srgbClr val="000000"/>
                </a:solidFill>
              </a:rPr>
              <a:t>support</a:t>
            </a:r>
            <a:r>
              <a:rPr lang="en-US" sz="2000" dirty="0">
                <a:solidFill>
                  <a:srgbClr val="000000"/>
                </a:solidFill>
              </a:rPr>
              <a:t> of health care </a:t>
            </a:r>
            <a:r>
              <a:rPr lang="en-US" sz="2000" b="1" dirty="0">
                <a:solidFill>
                  <a:srgbClr val="000000"/>
                </a:solidFill>
              </a:rPr>
              <a:t>policy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research</a:t>
            </a:r>
            <a:r>
              <a:rPr lang="en-US" sz="2000" dirty="0">
                <a:solidFill>
                  <a:srgbClr val="000000"/>
                </a:solidFill>
              </a:rPr>
              <a:t> requires thorough, integrated and </a:t>
            </a:r>
            <a:r>
              <a:rPr lang="en-US" sz="2000" dirty="0" err="1">
                <a:solidFill>
                  <a:srgbClr val="000000"/>
                </a:solidFill>
              </a:rPr>
              <a:t>anonymized</a:t>
            </a:r>
            <a:r>
              <a:rPr lang="en-US" sz="2000" dirty="0">
                <a:solidFill>
                  <a:srgbClr val="000000"/>
                </a:solidFill>
              </a:rPr>
              <a:t> information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Cross-border </a:t>
            </a:r>
            <a:r>
              <a:rPr lang="en-US" sz="2000" b="1" dirty="0">
                <a:solidFill>
                  <a:srgbClr val="000000"/>
                </a:solidFill>
              </a:rPr>
              <a:t>mobility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</a:rPr>
              <a:t>Need for </a:t>
            </a:r>
            <a:r>
              <a:rPr lang="en-US" sz="2000" b="1" dirty="0">
                <a:solidFill>
                  <a:srgbClr val="000000"/>
                </a:solidFill>
              </a:rPr>
              <a:t>cost </a:t>
            </a:r>
            <a:r>
              <a:rPr lang="en-US" sz="2000" b="1" dirty="0" smtClean="0">
                <a:solidFill>
                  <a:srgbClr val="000000"/>
                </a:solidFill>
              </a:rPr>
              <a:t>control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evolutions</a:t>
            </a:r>
            <a:r>
              <a:rPr lang="nl-BE" altLang="en-US" b="1" dirty="0" smtClean="0"/>
              <a:t> </a:t>
            </a:r>
            <a:r>
              <a:rPr lang="nl-BE" altLang="en-US" b="1" dirty="0"/>
              <a:t>in health care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nl-BE" sz="4400" b="1" dirty="0"/>
              <a:t>Role and responsibility of the </a:t>
            </a:r>
            <a:r>
              <a:rPr lang="nl-BE" sz="4400" b="1" dirty="0">
                <a:solidFill>
                  <a:srgbClr val="3E6E5A"/>
                </a:solidFill>
              </a:rPr>
              <a:t>eHealth</a:t>
            </a:r>
            <a:r>
              <a:rPr lang="nl-BE" sz="4400" b="1" dirty="0"/>
              <a:t> platform</a:t>
            </a:r>
            <a:r>
              <a:rPr dirty="0"/>
              <a:t/>
            </a:r>
            <a:br>
              <a:rPr dirty="0"/>
            </a:br>
            <a:endParaRPr lang="en-GB" b="1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379947"/>
            <a:ext cx="8229600" cy="33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20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2139950" cy="4243388"/>
          </a:xfrm>
        </p:spPr>
        <p:txBody>
          <a:bodyPr>
            <a:normAutofit/>
          </a:bodyPr>
          <a:lstStyle/>
          <a:p>
            <a:pPr marL="92075" lvl="1" indent="0">
              <a:lnSpc>
                <a:spcPct val="80000"/>
              </a:lnSpc>
              <a:buNone/>
              <a:defRPr/>
            </a:pPr>
            <a:endParaRPr lang="fr-BE" sz="2000" dirty="0" smtClean="0">
              <a:sym typeface="Arial" pitchFamily="34" charset="0"/>
            </a:endParaRPr>
          </a:p>
          <a:p>
            <a:pPr marL="416878" indent="-342900">
              <a:lnSpc>
                <a:spcPct val="80000"/>
              </a:lnSpc>
            </a:pPr>
            <a:endParaRPr lang="fr-BE" sz="2000" dirty="0" smtClean="0"/>
          </a:p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endParaRPr lang="fr-BE" sz="2400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fr-FR" sz="1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711325" y="3513138"/>
            <a:ext cx="4414838" cy="1822450"/>
            <a:chOff x="827584" y="4305393"/>
            <a:chExt cx="4415381" cy="1822976"/>
          </a:xfrm>
        </p:grpSpPr>
        <p:pic>
          <p:nvPicPr>
            <p:cNvPr id="44056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73" y="5589240"/>
              <a:ext cx="872121" cy="53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266069108"/>
                </p:ext>
              </p:extLst>
            </p:nvPr>
          </p:nvGraphicFramePr>
          <p:xfrm>
            <a:off x="827584" y="4305393"/>
            <a:ext cx="4415381" cy="1368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305175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5588" y="1411288"/>
            <a:ext cx="1952625" cy="1952625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641725" y="1472905"/>
            <a:ext cx="2016125" cy="982955"/>
            <a:chOff x="2528844" y="1909194"/>
            <a:chExt cx="2016224" cy="982350"/>
          </a:xfrm>
        </p:grpSpPr>
        <p:sp>
          <p:nvSpPr>
            <p:cNvPr id="4" name="TextBox 3"/>
            <p:cNvSpPr txBox="1"/>
            <p:nvPr/>
          </p:nvSpPr>
          <p:spPr>
            <a:xfrm>
              <a:off x="2528844" y="1909194"/>
              <a:ext cx="2016224" cy="515619"/>
            </a:xfrm>
            <a:prstGeom prst="rect">
              <a:avLst/>
            </a:prstGeom>
          </p:spPr>
          <p:txBody>
            <a:bodyPr/>
            <a:lstStyle/>
            <a:p>
              <a:pPr algn="ctr">
                <a:defRPr/>
              </a:pP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patient </a:t>
              </a:r>
              <a:r>
                <a:rPr lang="fr-BE" sz="1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consults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his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/</a:t>
              </a:r>
              <a:r>
                <a:rPr lang="fr-BE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her</a:t>
              </a:r>
              <a:r>
                <a:rPr lang="fr-BE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physician</a:t>
              </a:r>
              <a:endParaRPr lang="en-GB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endParaRPr lang="en-GB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528844" y="2747170"/>
              <a:ext cx="2016224" cy="144374"/>
            </a:xfrm>
            <a:prstGeom prst="rightArrow">
              <a:avLst/>
            </a:prstGeom>
            <a:solidFill>
              <a:srgbClr val="3F6D57"/>
            </a:solidFill>
            <a:ln>
              <a:solidFill>
                <a:srgbClr val="3E6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824538" y="1477963"/>
            <a:ext cx="1857375" cy="186531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 rot="16200000">
            <a:off x="4501331" y="1630139"/>
            <a:ext cx="390525" cy="3351212"/>
          </a:xfrm>
          <a:prstGeom prst="rect">
            <a:avLst/>
          </a:prstGeom>
        </p:spPr>
        <p:txBody>
          <a:bodyPr vert="vert"/>
          <a:lstStyle/>
          <a:p>
            <a:pPr algn="ctr">
              <a:defRPr/>
            </a:pPr>
            <a:r>
              <a:rPr lang="nl-BE" b="1" dirty="0">
                <a:solidFill>
                  <a:srgbClr val="C00000"/>
                </a:solidFill>
              </a:rPr>
              <a:t>Administrative advantages</a:t>
            </a:r>
          </a:p>
        </p:txBody>
      </p:sp>
      <p:sp>
        <p:nvSpPr>
          <p:cNvPr id="27" name="Curved Left Arrow 26"/>
          <p:cNvSpPr/>
          <p:nvPr/>
        </p:nvSpPr>
        <p:spPr>
          <a:xfrm flipH="1">
            <a:off x="882650" y="4368800"/>
            <a:ext cx="719138" cy="1585913"/>
          </a:xfrm>
          <a:prstGeom prst="curvedLeftArrow">
            <a:avLst/>
          </a:prstGeom>
          <a:solidFill>
            <a:srgbClr val="3E6E5A"/>
          </a:solidFill>
          <a:ln>
            <a:solidFill>
              <a:srgbClr val="3E6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28" name="Group 1027"/>
          <p:cNvGrpSpPr>
            <a:grpSpLocks/>
          </p:cNvGrpSpPr>
          <p:nvPr/>
        </p:nvGrpSpPr>
        <p:grpSpPr bwMode="auto">
          <a:xfrm>
            <a:off x="1609725" y="5362575"/>
            <a:ext cx="6413500" cy="839788"/>
            <a:chOff x="1380654" y="5494811"/>
            <a:chExt cx="6413643" cy="840772"/>
          </a:xfrm>
        </p:grpSpPr>
        <p:sp>
          <p:nvSpPr>
            <p:cNvPr id="1027" name="Rectangle 1026"/>
            <p:cNvSpPr/>
            <p:nvPr/>
          </p:nvSpPr>
          <p:spPr>
            <a:xfrm>
              <a:off x="5859092" y="5494811"/>
              <a:ext cx="1935205" cy="840772"/>
            </a:xfrm>
            <a:prstGeom prst="rect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80654" y="5540903"/>
              <a:ext cx="4595915" cy="599188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Possibility of </a:t>
              </a:r>
              <a:r>
                <a:rPr lang="fr-BE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registering</a:t>
              </a:r>
              <a:r>
                <a:rPr lang="fr-B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informed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consent and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therapeutic</a:t>
              </a:r>
              <a:r>
                <a:rPr lang="fr-B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BE" sz="1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relationships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44052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70" y="5531037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149" y="5540558"/>
              <a:ext cx="768319" cy="768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616450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5961063"/>
            <a:ext cx="433387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5961063"/>
            <a:ext cx="431800" cy="431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2955925" y="2522538"/>
            <a:ext cx="3054349" cy="2659062"/>
            <a:chOff x="2955608" y="2523164"/>
            <a:chExt cx="3054829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28665" y="3178480"/>
              <a:ext cx="1463465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Medical</a:t>
              </a:r>
              <a:endParaRPr lang="nl-BE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4591"/>
              <a:ext cx="785934" cy="8728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73057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11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82600" y="5135562"/>
            <a:ext cx="3240088" cy="1145830"/>
            <a:chOff x="483110" y="5136172"/>
            <a:chExt cx="3240360" cy="1145282"/>
          </a:xfrm>
        </p:grpSpPr>
        <p:grpSp>
          <p:nvGrpSpPr>
            <p:cNvPr id="45098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145282"/>
              <a:chOff x="398612" y="5107746"/>
              <a:chExt cx="3240360" cy="1145282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68989" y="5194672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L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ab results and results of medical imaging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099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519113" y="1382713"/>
            <a:ext cx="3260725" cy="1158875"/>
            <a:chOff x="518456" y="1382445"/>
            <a:chExt cx="3261456" cy="1158760"/>
          </a:xfrm>
        </p:grpSpPr>
        <p:grpSp>
          <p:nvGrpSpPr>
            <p:cNvPr id="45092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5094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</a:rPr>
                  <a:t>History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</a:t>
                </a:r>
                <a:r>
                  <a:rPr lang="fr-BE" dirty="0">
                    <a:solidFill>
                      <a:schemeClr val="bg1"/>
                    </a:solidFill>
                  </a:rPr>
                  <a:t>via the 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SumEHR</a:t>
                </a:r>
                <a:r>
                  <a:rPr lang="fr-BE" dirty="0" smtClean="0">
                    <a:solidFill>
                      <a:schemeClr val="bg1"/>
                    </a:solidFill>
                  </a:rPr>
                  <a:t> and hubs/</a:t>
                </a:r>
                <a:r>
                  <a:rPr lang="fr-BE" dirty="0" err="1" smtClean="0">
                    <a:solidFill>
                      <a:schemeClr val="bg1"/>
                    </a:solidFill>
                  </a:rPr>
                  <a:t>metahub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5093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5300" y="3290888"/>
            <a:ext cx="2460625" cy="1204912"/>
            <a:chOff x="495636" y="3290765"/>
            <a:chExt cx="2459972" cy="1205400"/>
          </a:xfrm>
        </p:grpSpPr>
        <p:grpSp>
          <p:nvGrpSpPr>
            <p:cNvPr id="45087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091" name="TextBox 44"/>
              <p:cNvSpPr txBox="1">
                <a:spLocks noChangeArrowheads="1"/>
              </p:cNvSpPr>
              <p:nvPr/>
            </p:nvSpPr>
            <p:spPr bwMode="auto">
              <a:xfrm>
                <a:off x="1565161" y="3462392"/>
                <a:ext cx="1350655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Medication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schedule</a:t>
                </a:r>
                <a:endParaRPr lang="en-GB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5088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5402263" y="1443038"/>
            <a:ext cx="3257550" cy="1079500"/>
            <a:chOff x="5403035" y="1443044"/>
            <a:chExt cx="3255987" cy="1080120"/>
          </a:xfrm>
        </p:grpSpPr>
        <p:grpSp>
          <p:nvGrpSpPr>
            <p:cNvPr id="45082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8255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Online advice and guidelines</a:t>
                </a:r>
              </a:p>
            </p:txBody>
          </p:sp>
        </p:grpSp>
        <p:pic>
          <p:nvPicPr>
            <p:cNvPr id="45083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389563" y="5106988"/>
            <a:ext cx="3270250" cy="1185862"/>
            <a:chOff x="5389884" y="5107746"/>
            <a:chExt cx="3269138" cy="1184852"/>
          </a:xfrm>
        </p:grpSpPr>
        <p:grpSp>
          <p:nvGrpSpPr>
            <p:cNvPr id="45075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177800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referrals</a:t>
                </a:r>
                <a:endParaRPr lang="en-GB" dirty="0"/>
              </a:p>
            </p:txBody>
          </p:sp>
        </p:grpSp>
        <p:grpSp>
          <p:nvGrpSpPr>
            <p:cNvPr id="45076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45077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8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6010274" y="3294063"/>
            <a:ext cx="2810197" cy="1119187"/>
            <a:chOff x="6010438" y="3294151"/>
            <a:chExt cx="2648583" cy="1118781"/>
          </a:xfrm>
        </p:grpSpPr>
        <p:grpSp>
          <p:nvGrpSpPr>
            <p:cNvPr id="45068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595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453" y="3418319"/>
                <a:ext cx="1460948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99453" y="3419905"/>
                <a:ext cx="1499476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Electronic prescriptions</a:t>
                </a:r>
                <a:endParaRPr lang="en-GB" dirty="0"/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45069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45070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1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46100" y="1395413"/>
            <a:ext cx="3233738" cy="1146175"/>
            <a:chOff x="546770" y="1394932"/>
            <a:chExt cx="3233142" cy="1146273"/>
          </a:xfrm>
        </p:grpSpPr>
        <p:grpSp>
          <p:nvGrpSpPr>
            <p:cNvPr id="46111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46113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en-GB" sz="2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Rate setting</a:t>
                </a:r>
              </a:p>
              <a:p>
                <a:pPr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&amp;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invoicing</a:t>
                </a:r>
                <a:endParaRPr lang="en-GB" dirty="0"/>
              </a:p>
            </p:txBody>
          </p:sp>
        </p:grpSp>
        <p:pic>
          <p:nvPicPr>
            <p:cNvPr id="46112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77838" y="3605213"/>
            <a:ext cx="2647950" cy="1101725"/>
            <a:chOff x="477657" y="3605133"/>
            <a:chExt cx="2648583" cy="1101151"/>
          </a:xfrm>
        </p:grpSpPr>
        <p:grpSp>
          <p:nvGrpSpPr>
            <p:cNvPr id="46106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>
                  <a:defRPr/>
                </a:pPr>
                <a:endParaRPr lang="en-GB" sz="300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Create and send certificates</a:t>
                </a:r>
              </a:p>
              <a:p>
                <a:pPr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7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54625" y="1452563"/>
            <a:ext cx="3565847" cy="1098550"/>
            <a:chOff x="5254692" y="1452701"/>
            <a:chExt cx="3566103" cy="1097874"/>
          </a:xfrm>
        </p:grpSpPr>
        <p:grpSp>
          <p:nvGrpSpPr>
            <p:cNvPr id="46101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6103" cy="1088355"/>
              <a:chOff x="398612" y="5107746"/>
              <a:chExt cx="3374100" cy="108835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0750" y="5107746"/>
                <a:ext cx="2221962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87956" y="5137889"/>
                <a:ext cx="2384756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algn="ctr">
                  <a:defRPr/>
                </a:pPr>
                <a:endParaRPr lang="en-GB" sz="1000" dirty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>
                    <a:solidFill>
                      <a:schemeClr val="bg1"/>
                    </a:solidFill>
                  </a:rPr>
                  <a:t>SumEHR, </a:t>
                </a:r>
                <a:endParaRPr lang="nl-BE" dirty="0" smtClean="0">
                  <a:solidFill>
                    <a:schemeClr val="bg1"/>
                  </a:solidFill>
                </a:endParaRPr>
              </a:p>
              <a:p>
                <a:pPr marL="92075" algn="ctr"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</a:rPr>
                  <a:t>medication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 </a:t>
                </a:r>
                <a:r>
                  <a:rPr lang="nl-BE" dirty="0" err="1" smtClean="0">
                    <a:solidFill>
                      <a:schemeClr val="bg1"/>
                    </a:solidFill>
                  </a:rPr>
                  <a:t>schedule</a:t>
                </a:r>
                <a:r>
                  <a:rPr lang="nl-BE" dirty="0" smtClean="0">
                    <a:solidFill>
                      <a:schemeClr val="bg1"/>
                    </a:solidFill>
                  </a:rPr>
                  <a:t>, </a:t>
                </a:r>
              </a:p>
              <a:p>
                <a:pPr marL="92075" algn="ctr">
                  <a:defRPr/>
                </a:pPr>
                <a:r>
                  <a:rPr lang="nl-BE" dirty="0" smtClean="0">
                    <a:solidFill>
                      <a:schemeClr val="bg1"/>
                    </a:solidFill>
                  </a:rPr>
                  <a:t>... </a:t>
                </a:r>
                <a:r>
                  <a:rPr lang="nl-BE" dirty="0">
                    <a:solidFill>
                      <a:schemeClr val="bg1"/>
                    </a:solidFill>
                  </a:rPr>
                  <a:t>updates</a:t>
                </a:r>
              </a:p>
              <a:p>
                <a:pPr algn="ctr">
                  <a:defRPr/>
                </a:pPr>
                <a:endParaRPr lang="en-GB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pic>
          <p:nvPicPr>
            <p:cNvPr id="46102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52750" y="5300663"/>
            <a:ext cx="3255963" cy="1089025"/>
            <a:chOff x="2952328" y="5301208"/>
            <a:chExt cx="3255987" cy="1088504"/>
          </a:xfrm>
        </p:grpSpPr>
        <p:grpSp>
          <p:nvGrpSpPr>
            <p:cNvPr id="46096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100" name="TextBox 60"/>
              <p:cNvSpPr txBox="1">
                <a:spLocks noChangeArrowheads="1"/>
              </p:cNvSpPr>
              <p:nvPr/>
            </p:nvSpPr>
            <p:spPr bwMode="auto">
              <a:xfrm>
                <a:off x="6678188" y="5147274"/>
                <a:ext cx="2085974" cy="105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GB" sz="10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Send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report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nl-BE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nl-BE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GMF </a:t>
                </a:r>
                <a:r>
                  <a:rPr lang="nl-BE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holder</a:t>
                </a:r>
                <a:endParaRPr lang="nl-BE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46097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099177" y="3624263"/>
            <a:ext cx="2721296" cy="1090612"/>
            <a:chOff x="6099177" y="3624263"/>
            <a:chExt cx="2721296" cy="1090612"/>
          </a:xfrm>
        </p:grpSpPr>
        <p:sp>
          <p:nvSpPr>
            <p:cNvPr id="51" name="Rectangle 50"/>
            <p:cNvSpPr/>
            <p:nvPr/>
          </p:nvSpPr>
          <p:spPr bwMode="auto">
            <a:xfrm>
              <a:off x="6099177" y="3624263"/>
              <a:ext cx="982663" cy="10795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080252" y="3625850"/>
              <a:ext cx="1596204" cy="1089025"/>
            </a:xfrm>
            <a:prstGeom prst="rect">
              <a:avLst/>
            </a:prstGeom>
            <a:solidFill>
              <a:srgbClr val="3E6E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5" name="TextBox 52"/>
            <p:cNvSpPr txBox="1">
              <a:spLocks noChangeArrowheads="1"/>
            </p:cNvSpPr>
            <p:nvPr/>
          </p:nvSpPr>
          <p:spPr bwMode="auto">
            <a:xfrm>
              <a:off x="6958015" y="3663950"/>
              <a:ext cx="186245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GB" sz="1000" dirty="0">
                <a:solidFill>
                  <a:schemeClr val="bg1"/>
                </a:solidFill>
              </a:endParaRPr>
            </a:p>
            <a:p>
              <a:pPr eaLnBrk="1" hangingPunct="1"/>
              <a:endParaRPr lang="en-GB" sz="1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nl-BE" dirty="0">
                  <a:solidFill>
                    <a:schemeClr val="bg1"/>
                  </a:solidFill>
                </a:rPr>
                <a:t>  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Registrations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09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677950"/>
            <a:ext cx="993427" cy="9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23</a:t>
            </a:fld>
            <a:endParaRPr lang="en-US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125788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124" name="Picture 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5" name="Picture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6" name="Picture 7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20511" y="374931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7" name="Picture 7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8" name="Picture 8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29" name="Picture 8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5575" y="336550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804704" y="3183925"/>
              <a:ext cx="1554362" cy="1349153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BE" dirty="0" err="1" smtClean="0">
                  <a:solidFill>
                    <a:schemeClr val="bg1"/>
                  </a:solidFill>
                </a:rPr>
                <a:t>Adminis-trative</a:t>
              </a:r>
              <a:endParaRPr lang="nl-B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800" b="1" dirty="0" smtClean="0"/>
          </a:p>
          <a:p>
            <a:pPr eaLnBrk="1" hangingPunct="1"/>
            <a:r>
              <a:rPr lang="nl-BE" altLang="en-US" sz="2000" b="1" dirty="0" smtClean="0"/>
              <a:t>How?</a:t>
            </a:r>
          </a:p>
          <a:p>
            <a:pPr eaLnBrk="1" hangingPunct="1"/>
            <a:endParaRPr lang="en-GB" altLang="en-US" sz="800" b="1" dirty="0" smtClean="0"/>
          </a:p>
          <a:p>
            <a:pPr lvl="1" eaLnBrk="1" hangingPunct="1"/>
            <a:r>
              <a:rPr lang="nl-BE" altLang="en-US" sz="1800" dirty="0" smtClean="0"/>
              <a:t>through </a:t>
            </a:r>
            <a:r>
              <a:rPr lang="nl-BE" altLang="en-US" sz="1800" b="1" dirty="0" smtClean="0"/>
              <a:t>a well organized, mutual electronic service provision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information exchange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amongst</a:t>
            </a:r>
            <a:r>
              <a:rPr lang="nl-BE" altLang="en-US" sz="1800" dirty="0" smtClean="0"/>
              <a:t> all actors in health care</a:t>
            </a:r>
          </a:p>
          <a:p>
            <a:pPr lvl="1" eaLnBrk="1" hangingPunct="1"/>
            <a:r>
              <a:rPr lang="nl-BE" altLang="en-US" sz="1800" dirty="0" smtClean="0"/>
              <a:t>with the </a:t>
            </a:r>
            <a:r>
              <a:rPr lang="nl-BE" altLang="en-US" sz="1800" b="1" dirty="0" smtClean="0"/>
              <a:t>necessary guarantees</a:t>
            </a:r>
            <a:r>
              <a:rPr lang="nl-BE" altLang="en-US" sz="1800" dirty="0" smtClean="0"/>
              <a:t> on the level of </a:t>
            </a:r>
            <a:r>
              <a:rPr lang="nl-BE" altLang="en-US" sz="1800" b="1" dirty="0" smtClean="0"/>
              <a:t>information security</a:t>
            </a:r>
            <a:r>
              <a:rPr lang="nl-BE" altLang="en-US" sz="1800" dirty="0" smtClean="0"/>
              <a:t>, </a:t>
            </a:r>
            <a:r>
              <a:rPr lang="nl-BE" altLang="en-US" sz="1800" b="1" dirty="0" smtClean="0"/>
              <a:t>privacy </a:t>
            </a:r>
            <a:r>
              <a:rPr lang="nl-BE" altLang="en-US" sz="1800" b="1" dirty="0" err="1" smtClean="0"/>
              <a:t>protection</a:t>
            </a:r>
            <a:r>
              <a:rPr lang="nl-BE" altLang="en-US" sz="1800" dirty="0" smtClean="0"/>
              <a:t> and </a:t>
            </a:r>
            <a:r>
              <a:rPr lang="nl-BE" altLang="en-US" sz="1800" b="1" dirty="0" smtClean="0"/>
              <a:t>professional </a:t>
            </a:r>
            <a:r>
              <a:rPr lang="nl-BE" altLang="en-US" sz="1800" b="1" dirty="0" err="1" smtClean="0"/>
              <a:t>secrecy</a:t>
            </a:r>
            <a:endParaRPr lang="nl-BE" altLang="en-US" sz="1800" b="1" dirty="0" smtClean="0"/>
          </a:p>
          <a:p>
            <a:pPr lvl="1" eaLnBrk="1" hangingPunct="1"/>
            <a:endParaRPr lang="en-GB" altLang="en-US" sz="800" b="1" dirty="0" smtClean="0"/>
          </a:p>
          <a:p>
            <a:pPr eaLnBrk="1" hangingPunct="1"/>
            <a:endParaRPr lang="nl-BE" altLang="en-US" sz="2000" b="1" dirty="0" smtClean="0"/>
          </a:p>
          <a:p>
            <a:pPr eaLnBrk="1" hangingPunct="1"/>
            <a:r>
              <a:rPr lang="nl-BE" altLang="en-US" sz="2000" b="1" dirty="0" err="1" smtClean="0"/>
              <a:t>What</a:t>
            </a:r>
            <a:r>
              <a:rPr lang="nl-BE" altLang="en-US" sz="2000" b="1" dirty="0" smtClean="0"/>
              <a:t>?</a:t>
            </a:r>
          </a:p>
          <a:p>
            <a:pPr eaLnBrk="1" hangingPunct="1"/>
            <a:endParaRPr lang="en-GB" altLang="en-US" sz="800" b="1" dirty="0" smtClean="0"/>
          </a:p>
          <a:p>
            <a:pPr lvl="1" eaLnBrk="1" hangingPunct="1"/>
            <a:r>
              <a:rPr lang="nl-BE" altLang="en-US" sz="1800" dirty="0" smtClean="0"/>
              <a:t>optimization of the </a:t>
            </a:r>
            <a:r>
              <a:rPr lang="nl-BE" altLang="en-US" sz="1800" b="1" dirty="0" smtClean="0"/>
              <a:t>quality and continuity</a:t>
            </a:r>
            <a:r>
              <a:rPr lang="nl-BE" altLang="en-US" sz="1800" dirty="0" smtClean="0"/>
              <a:t> of the provision of health care </a:t>
            </a:r>
          </a:p>
          <a:p>
            <a:pPr lvl="1" eaLnBrk="1" hangingPunct="1"/>
            <a:r>
              <a:rPr lang="nl-BE" altLang="en-US" sz="1800" dirty="0" smtClean="0"/>
              <a:t>optimization of the </a:t>
            </a:r>
            <a:r>
              <a:rPr lang="nl-BE" altLang="en-US" sz="1800" b="1" dirty="0" err="1" smtClean="0"/>
              <a:t>patient</a:t>
            </a:r>
            <a:r>
              <a:rPr lang="nl-BE" altLang="en-US" sz="1800" b="1" dirty="0" smtClean="0"/>
              <a:t> </a:t>
            </a:r>
            <a:r>
              <a:rPr lang="nl-BE" altLang="en-US" sz="1800" b="1" dirty="0" err="1" smtClean="0"/>
              <a:t>safety</a:t>
            </a:r>
            <a:endParaRPr lang="nl-BE" altLang="en-US" sz="1800" b="1" dirty="0" smtClean="0"/>
          </a:p>
          <a:p>
            <a:pPr lvl="1" eaLnBrk="1" hangingPunct="1"/>
            <a:r>
              <a:rPr lang="nl-BE" altLang="en-US" sz="1800" b="1" dirty="0" smtClean="0"/>
              <a:t>simplification of the administrative formalities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for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all</a:t>
            </a:r>
            <a:r>
              <a:rPr lang="nl-BE" altLang="en-US" sz="1800" dirty="0" smtClean="0"/>
              <a:t> actors in health care</a:t>
            </a:r>
          </a:p>
          <a:p>
            <a:pPr lvl="1" eaLnBrk="1" hangingPunct="1"/>
            <a:r>
              <a:rPr lang="nl-BE" altLang="en-US" sz="1800" dirty="0" smtClean="0"/>
              <a:t>proper </a:t>
            </a:r>
            <a:r>
              <a:rPr lang="nl-BE" altLang="en-US" sz="1800" b="1" dirty="0" smtClean="0"/>
              <a:t>support</a:t>
            </a:r>
            <a:r>
              <a:rPr lang="nl-BE" altLang="en-US" sz="1800" dirty="0" smtClean="0"/>
              <a:t> of health care </a:t>
            </a:r>
            <a:r>
              <a:rPr lang="nl-BE" altLang="en-US" sz="1800" b="1" dirty="0" smtClean="0"/>
              <a:t>policy </a:t>
            </a:r>
            <a:r>
              <a:rPr lang="nl-BE" altLang="en-US" sz="1800" dirty="0" err="1" smtClean="0"/>
              <a:t>and</a:t>
            </a:r>
            <a:r>
              <a:rPr lang="nl-BE" altLang="en-US" sz="1800" b="1" dirty="0" smtClean="0"/>
              <a:t> research</a:t>
            </a:r>
          </a:p>
          <a:p>
            <a:pPr lvl="1"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Objectives of the </a:t>
            </a:r>
            <a:r>
              <a:rPr lang="nl-BE" altLang="en-US" b="1" dirty="0">
                <a:solidFill>
                  <a:srgbClr val="3E6E5A"/>
                </a:solidFill>
              </a:rPr>
              <a:t>eHealth</a:t>
            </a:r>
            <a:r>
              <a:rPr lang="nl-BE" altLang="en-US" b="1" dirty="0"/>
              <a:t>-platform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24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Development of a </a:t>
            </a:r>
            <a:r>
              <a:rPr lang="en-US" altLang="en-US" sz="2000" b="1" dirty="0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a </a:t>
            </a:r>
            <a:r>
              <a:rPr lang="nl-BE" altLang="en-US" sz="2000" b="1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Organization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smtClean="0">
                <a:sym typeface="Arial" charset="0"/>
              </a:rPr>
              <a:t>cooperation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between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all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governmental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dirty="0" smtClean="0"/>
              <a:t> </a:t>
            </a:r>
            <a:r>
              <a:rPr lang="nl-BE" altLang="en-US" sz="2000" dirty="0" err="1" smtClean="0">
                <a:sym typeface="Arial" charset="0"/>
              </a:rPr>
              <a:t>which</a:t>
            </a:r>
            <a:r>
              <a:rPr lang="nl-BE" altLang="en-US" sz="2000" dirty="0" smtClean="0">
                <a:sym typeface="Arial" charset="0"/>
              </a:rPr>
              <a:t> are </a:t>
            </a:r>
            <a:r>
              <a:rPr lang="nl-BE" altLang="en-US" sz="2000" dirty="0" err="1" smtClean="0">
                <a:sym typeface="Arial" charset="0"/>
              </a:rPr>
              <a:t>charged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coordination</a:t>
            </a:r>
            <a:r>
              <a:rPr lang="nl-BE" altLang="en-US" sz="2000" b="1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service </a:t>
            </a:r>
            <a:r>
              <a:rPr lang="nl-BE" altLang="en-US" sz="2000" b="1" dirty="0" err="1" smtClean="0">
                <a:sym typeface="Arial" charset="0"/>
              </a:rPr>
              <a:t>provision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smtClean="0">
                <a:sym typeface="Arial" charset="0"/>
              </a:rPr>
              <a:t>The </a:t>
            </a:r>
            <a:r>
              <a:rPr lang="nl-BE" altLang="en-US" sz="2000" b="1" dirty="0" smtClean="0">
                <a:sym typeface="Arial" charset="0"/>
              </a:rPr>
              <a:t>motor of the </a:t>
            </a:r>
            <a:r>
              <a:rPr lang="nl-BE" altLang="en-US" sz="2000" b="1" dirty="0" err="1" smtClean="0">
                <a:sym typeface="Arial" charset="0"/>
              </a:rPr>
              <a:t>necessary</a:t>
            </a:r>
            <a:r>
              <a:rPr lang="nl-BE" altLang="en-US" sz="2000" b="1" dirty="0" smtClean="0">
                <a:sym typeface="Arial" charset="0"/>
              </a:rPr>
              <a:t> changes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implementation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dirty="0" err="1" smtClean="0">
                <a:sym typeface="Arial" charset="0"/>
              </a:rPr>
              <a:t>vision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strategy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olidFill>
                  <a:srgbClr val="3E6E5A"/>
                </a:solidFill>
                <a:sym typeface="Arial" charset="0"/>
              </a:rPr>
              <a:t>eHealth</a:t>
            </a:r>
            <a:r>
              <a:rPr dirty="0" smtClean="0"/>
              <a:t>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Determination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dirty="0" err="1" smtClean="0">
                <a:sym typeface="Arial" charset="0"/>
              </a:rPr>
              <a:t>functional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technical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norms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standards</a:t>
            </a:r>
            <a:r>
              <a:rPr lang="nl-BE" altLang="en-US" sz="2000" b="1" dirty="0" smtClean="0">
                <a:sym typeface="Arial" charset="0"/>
              </a:rPr>
              <a:t>, </a:t>
            </a:r>
            <a:r>
              <a:rPr lang="nl-BE" altLang="en-US" sz="2000" b="1" dirty="0" err="1" smtClean="0">
                <a:sym typeface="Arial" charset="0"/>
              </a:rPr>
              <a:t>specifications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and</a:t>
            </a:r>
            <a:r>
              <a:rPr lang="nl-BE" altLang="en-US" sz="2000" b="1" dirty="0" smtClean="0">
                <a:sym typeface="Arial" charset="0"/>
              </a:rPr>
              <a:t> basic </a:t>
            </a:r>
            <a:r>
              <a:rPr lang="nl-BE" altLang="en-US" sz="2000" b="1" dirty="0" err="1" smtClean="0">
                <a:sym typeface="Arial" charset="0"/>
              </a:rPr>
              <a:t>architecture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regard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to</a:t>
            </a:r>
            <a:r>
              <a:rPr lang="nl-BE" altLang="en-US" sz="2000" dirty="0" smtClean="0">
                <a:sym typeface="Arial" charset="0"/>
              </a:rPr>
              <a:t> ICT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l-BE" altLang="en-US" sz="2000" dirty="0" err="1" smtClean="0">
                <a:sym typeface="Arial" charset="0"/>
              </a:rPr>
              <a:t>Registration</a:t>
            </a:r>
            <a:r>
              <a:rPr lang="nl-BE" altLang="en-US" sz="2000" dirty="0" smtClean="0">
                <a:sym typeface="Arial" charset="0"/>
              </a:rPr>
              <a:t> of </a:t>
            </a:r>
            <a:r>
              <a:rPr lang="nl-BE" altLang="en-US" sz="2000" b="1" dirty="0" smtClean="0">
                <a:sym typeface="Arial" charset="0"/>
              </a:rPr>
              <a:t>software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management of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patient</a:t>
            </a:r>
            <a:r>
              <a:rPr lang="nl-BE" altLang="en-US" sz="2000" dirty="0" smtClean="0">
                <a:sym typeface="Arial" charset="0"/>
              </a:rPr>
              <a:t> files 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25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>
                <a:sym typeface="Arial" charset="0"/>
              </a:rPr>
              <a:t>10 Tasks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Conceptualization</a:t>
            </a:r>
            <a:r>
              <a:rPr lang="nl-BE" altLang="en-US" sz="2000" dirty="0" smtClean="0">
                <a:sym typeface="Arial" charset="0"/>
              </a:rPr>
              <a:t>, design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management of a </a:t>
            </a:r>
            <a:r>
              <a:rPr lang="nl-BE" altLang="en-US" sz="2000" b="1" dirty="0" smtClean="0">
                <a:sym typeface="Arial" charset="0"/>
              </a:rPr>
              <a:t>cooperation platform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secure </a:t>
            </a:r>
            <a:r>
              <a:rPr lang="nl-BE" altLang="en-US" sz="2000" dirty="0" err="1" smtClean="0">
                <a:sym typeface="Arial" charset="0"/>
              </a:rPr>
              <a:t>electronic</a:t>
            </a:r>
            <a:r>
              <a:rPr lang="nl-BE" altLang="en-US" sz="2000" dirty="0" smtClean="0">
                <a:sym typeface="Arial" charset="0"/>
              </a:rPr>
              <a:t> data exchange </a:t>
            </a:r>
            <a:r>
              <a:rPr lang="nl-BE" altLang="en-US" sz="2000" dirty="0" err="1" smtClean="0">
                <a:sym typeface="Arial" charset="0"/>
              </a:rPr>
              <a:t>with</a:t>
            </a:r>
            <a:r>
              <a:rPr lang="nl-BE" altLang="en-US" sz="2000" dirty="0" smtClean="0">
                <a:sym typeface="Arial" charset="0"/>
              </a:rPr>
              <a:t> the relevant basic services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Reaching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agreement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division</a:t>
            </a:r>
            <a:r>
              <a:rPr lang="nl-BE" altLang="en-US" sz="2000" b="1" dirty="0" smtClean="0">
                <a:sym typeface="Arial" charset="0"/>
              </a:rPr>
              <a:t> of </a:t>
            </a:r>
            <a:r>
              <a:rPr lang="nl-BE" altLang="en-US" sz="2000" b="1" dirty="0" err="1" smtClean="0">
                <a:sym typeface="Arial" charset="0"/>
              </a:rPr>
              <a:t>tasks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about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quality</a:t>
            </a:r>
            <a:r>
              <a:rPr lang="nl-BE" altLang="en-US" sz="2000" b="1" dirty="0" smtClean="0">
                <a:sym typeface="Arial" charset="0"/>
              </a:rPr>
              <a:t> standards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checking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that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quality</a:t>
            </a:r>
            <a:r>
              <a:rPr lang="nl-BE" altLang="en-US" sz="2000" dirty="0" smtClean="0">
                <a:sym typeface="Arial" charset="0"/>
              </a:rPr>
              <a:t> standards are </a:t>
            </a:r>
            <a:r>
              <a:rPr lang="nl-BE" altLang="en-US" sz="2000" dirty="0" err="1" smtClean="0">
                <a:sym typeface="Arial" charset="0"/>
              </a:rPr>
              <a:t>being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fulfilled</a:t>
            </a:r>
            <a:r>
              <a:rPr lang="nl-BE" altLang="en-US" sz="2000" dirty="0" smtClean="0">
                <a:sym typeface="Arial" charset="0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err="1" smtClean="0">
                <a:sym typeface="Arial" charset="0"/>
              </a:rPr>
              <a:t>Acting</a:t>
            </a:r>
            <a:r>
              <a:rPr lang="nl-BE" altLang="en-US" sz="2000" dirty="0" smtClean="0">
                <a:sym typeface="Arial" charset="0"/>
              </a:rPr>
              <a:t> as </a:t>
            </a:r>
            <a:r>
              <a:rPr lang="nl-BE" altLang="en-US" sz="2000" dirty="0" err="1" smtClean="0">
                <a:sym typeface="Arial" charset="0"/>
              </a:rPr>
              <a:t>an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independent </a:t>
            </a:r>
            <a:r>
              <a:rPr lang="nl-BE" altLang="en-US" sz="2000" b="1" dirty="0" err="1" smtClean="0">
                <a:sym typeface="Arial" charset="0"/>
              </a:rPr>
              <a:t>trusted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third</a:t>
            </a:r>
            <a:r>
              <a:rPr lang="nl-BE" altLang="en-US" sz="2000" b="1" dirty="0" smtClean="0">
                <a:sym typeface="Arial" charset="0"/>
              </a:rPr>
              <a:t> party (TTP) 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b="1" dirty="0" err="1" smtClean="0">
                <a:sym typeface="Arial" charset="0"/>
              </a:rPr>
              <a:t>encoding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anonymisation</a:t>
            </a:r>
            <a:r>
              <a:rPr lang="nl-BE" altLang="en-US" sz="2000" dirty="0" smtClean="0">
                <a:sym typeface="Arial" charset="0"/>
              </a:rPr>
              <a:t> of personal information </a:t>
            </a:r>
            <a:r>
              <a:rPr lang="nl-BE" altLang="en-US" sz="2000" dirty="0" err="1" smtClean="0">
                <a:sym typeface="Arial" charset="0"/>
              </a:rPr>
              <a:t>regarding</a:t>
            </a:r>
            <a:r>
              <a:rPr lang="nl-BE" altLang="en-US" sz="2000" dirty="0" smtClean="0">
                <a:sym typeface="Arial" charset="0"/>
              </a:rPr>
              <a:t> health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certain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institutions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summarized</a:t>
            </a:r>
            <a:r>
              <a:rPr lang="nl-BE" altLang="en-US" sz="2000" dirty="0" smtClean="0">
                <a:sym typeface="Arial" charset="0"/>
              </a:rPr>
              <a:t> in the </a:t>
            </a:r>
            <a:r>
              <a:rPr lang="nl-BE" altLang="en-US" sz="2000" dirty="0" err="1" smtClean="0">
                <a:sym typeface="Arial" charset="0"/>
              </a:rPr>
              <a:t>law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for</a:t>
            </a:r>
            <a:r>
              <a:rPr lang="nl-BE" altLang="en-US" sz="2000" dirty="0" smtClean="0">
                <a:sym typeface="Arial" charset="0"/>
              </a:rPr>
              <a:t> the support of </a:t>
            </a:r>
            <a:r>
              <a:rPr lang="nl-BE" altLang="en-US" sz="2000" dirty="0" err="1" smtClean="0">
                <a:sym typeface="Arial" charset="0"/>
              </a:rPr>
              <a:t>scientific</a:t>
            </a:r>
            <a:r>
              <a:rPr lang="nl-BE" altLang="en-US" sz="2000" dirty="0" smtClean="0">
                <a:sym typeface="Arial" charset="0"/>
              </a:rPr>
              <a:t> research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the policymaking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Promoting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programmes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b="1" dirty="0" smtClean="0">
                <a:sym typeface="Arial" charset="0"/>
              </a:rPr>
              <a:t>projects</a:t>
            </a:r>
            <a:r>
              <a:rPr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en-GB" altLang="en-US" sz="8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r>
              <a:rPr lang="nl-BE" altLang="en-US" sz="2000" dirty="0" smtClean="0">
                <a:sym typeface="Arial" charset="0"/>
              </a:rPr>
              <a:t>Managing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coordinating</a:t>
            </a:r>
            <a:r>
              <a:rPr lang="nl-BE" altLang="en-US" sz="2000" dirty="0" smtClean="0">
                <a:sym typeface="Arial" charset="0"/>
              </a:rPr>
              <a:t> the ICT aspects of data exchange </a:t>
            </a:r>
            <a:r>
              <a:rPr lang="nl-BE" altLang="en-US" sz="2000" dirty="0" err="1" smtClean="0">
                <a:sym typeface="Arial" charset="0"/>
              </a:rPr>
              <a:t>within</a:t>
            </a:r>
            <a:r>
              <a:rPr lang="nl-BE" altLang="en-US" sz="2000" dirty="0" smtClean="0">
                <a:sym typeface="Arial" charset="0"/>
              </a:rPr>
              <a:t> the </a:t>
            </a:r>
            <a:r>
              <a:rPr lang="nl-BE" altLang="en-US" sz="2000" dirty="0" err="1" smtClean="0">
                <a:sym typeface="Arial" charset="0"/>
              </a:rPr>
              <a:t>framework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patient</a:t>
            </a:r>
            <a:r>
              <a:rPr lang="nl-BE" altLang="en-US" sz="2000" b="1" dirty="0" smtClean="0">
                <a:sym typeface="Arial" charset="0"/>
              </a:rPr>
              <a:t> files</a:t>
            </a:r>
            <a:r>
              <a:rPr lang="nl-BE" altLang="en-US" sz="2000" dirty="0" smtClean="0">
                <a:sym typeface="Arial" charset="0"/>
              </a:rPr>
              <a:t> </a:t>
            </a:r>
            <a:r>
              <a:rPr lang="nl-BE" altLang="en-US" sz="2000" dirty="0" err="1" smtClean="0">
                <a:sym typeface="Arial" charset="0"/>
              </a:rPr>
              <a:t>and</a:t>
            </a:r>
            <a:r>
              <a:rPr lang="nl-BE" altLang="en-US" sz="2000" dirty="0" smtClean="0">
                <a:sym typeface="Arial" charset="0"/>
              </a:rPr>
              <a:t> of the </a:t>
            </a:r>
            <a:r>
              <a:rPr lang="nl-BE" altLang="en-US" sz="2000" b="1" dirty="0" err="1" smtClean="0">
                <a:sym typeface="Arial" charset="0"/>
              </a:rPr>
              <a:t>electronic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medical</a:t>
            </a:r>
            <a:r>
              <a:rPr lang="nl-BE" altLang="en-US" sz="2000" b="1" dirty="0" smtClean="0">
                <a:sym typeface="Arial" charset="0"/>
              </a:rPr>
              <a:t> </a:t>
            </a:r>
            <a:r>
              <a:rPr lang="nl-BE" altLang="en-US" sz="2000" b="1" dirty="0" err="1" smtClean="0">
                <a:sym typeface="Arial" charset="0"/>
              </a:rPr>
              <a:t>prescriptions</a:t>
            </a:r>
            <a:endParaRPr lang="en-GB" altLang="en-US" sz="2000" dirty="0" smtClean="0">
              <a:sym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GB" altLang="en-US" sz="2000" dirty="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26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nl-BE" altLang="en-US" b="1" dirty="0"/>
              <a:t>Basic Architecture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27</a:t>
            </a:fld>
            <a:endParaRPr lang="en-GB"/>
          </a:p>
        </p:txBody>
      </p:sp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581025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83"/>
          <p:cNvSpPr>
            <a:spLocks noChangeArrowheads="1"/>
          </p:cNvSpPr>
          <p:nvPr/>
        </p:nvSpPr>
        <p:spPr bwMode="auto">
          <a:xfrm>
            <a:off x="474663" y="3857625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en-US" sz="2400" b="1" i="1"/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7835900" y="3851275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984250" y="3859213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BE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GB" sz="2400" b="1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" name="Oval 86"/>
          <p:cNvSpPr>
            <a:spLocks noChangeArrowheads="1"/>
          </p:cNvSpPr>
          <p:nvPr/>
        </p:nvSpPr>
        <p:spPr bwMode="auto">
          <a:xfrm>
            <a:off x="1754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" name="Oval 87"/>
          <p:cNvSpPr>
            <a:spLocks noChangeArrowheads="1"/>
          </p:cNvSpPr>
          <p:nvPr/>
        </p:nvSpPr>
        <p:spPr bwMode="auto">
          <a:xfrm>
            <a:off x="7659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2157413" y="4117975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  <a:p>
            <a:pPr algn="ctr">
              <a:defRPr/>
            </a:pPr>
            <a:r>
              <a:rPr lang="nl-BE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423863" y="4332288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altLang="en-US" sz="2400" b="1" i="1">
                <a:latin typeface="Arial" charset="0"/>
              </a:rPr>
              <a:t>Network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5713413"/>
            <a:ext cx="4667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3476625" y="1082824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Patients,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providers</a:t>
            </a:r>
            <a:endParaRPr lang="nl-BE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nl-BE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l-BE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health care </a:t>
            </a:r>
            <a:r>
              <a:rPr lang="nl-BE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institutions</a:t>
            </a:r>
            <a:endParaRPr lang="en-GB" sz="20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5926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7224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4741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" name="Picture 20" descr="FOD_diagra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315913" y="6091873"/>
            <a:ext cx="1751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 dirty="0">
                <a:solidFill>
                  <a:schemeClr val="hlink"/>
                </a:solidFill>
              </a:rPr>
              <a:t>Suppliers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4450" y="3468688"/>
            <a:ext cx="203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en-US" sz="2000" b="1" i="1">
                <a:solidFill>
                  <a:schemeClr val="hlink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492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 of the </a:t>
            </a:r>
            <a:r>
              <a:rPr lang="nl-BE" sz="1400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nl-B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-platform</a:t>
            </a: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760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4572000" algn="r"/>
                </a:tabLst>
                <a:defRPr/>
              </a:pPr>
              <a:r>
                <a:rPr lang="nl-BE" sz="1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Health portal</a:t>
              </a:r>
              <a:endParaRPr lang="en-GB" sz="1000" i="1">
                <a:solidFill>
                  <a:schemeClr val="bg1"/>
                </a:solidFill>
              </a:endParaRPr>
            </a:p>
          </p:txBody>
        </p:sp>
        <p:sp>
          <p:nvSpPr>
            <p:cNvPr id="9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endParaRPr lang="en-GB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nl-BE" sz="1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VAS</a:t>
              </a:r>
              <a:endParaRPr lang="nl-B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99" name="Picture 30" descr="FOD_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172200" y="2028825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</a:t>
            </a:r>
            <a:r>
              <a:rPr lang="nl-BE" sz="11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institution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580188" y="250348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643688" y="25685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07188" y="263366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770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864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MyCareNet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0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13363" y="28098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376863" y="28749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441950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505450" y="30051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358063" y="1565275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ealth </a:t>
            </a:r>
            <a:r>
              <a:rPr lang="nl-BE" sz="1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 </a:t>
            </a: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provider</a:t>
            </a:r>
            <a:b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BE" sz="1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1598613" y="2538413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7935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6921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3949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5283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2617788" y="1408956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1239838" y="904899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5346700" y="1709564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7808119" y="710754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6622257" y="122128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120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tabLst>
                <a:tab pos="4572000" algn="r"/>
              </a:tabLst>
              <a:defRPr/>
            </a:pPr>
            <a:r>
              <a:rPr lang="nl-BE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RIZIV</a:t>
            </a:r>
            <a:endParaRPr lang="en-GB" sz="1000" i="1">
              <a:solidFill>
                <a:schemeClr val="bg1"/>
              </a:solidFill>
            </a:endParaRPr>
          </a:p>
        </p:txBody>
      </p:sp>
      <p:sp>
        <p:nvSpPr>
          <p:cNvPr id="12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570163" y="250507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33663" y="257016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698750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2762250" y="2700338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6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24200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3440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2076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755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nl-BE" sz="2000" b="1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</a:t>
            </a:r>
            <a:endParaRPr lang="nl-BE" sz="2000" b="1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2806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1" name="AutoShape 17"/>
          <p:cNvSpPr>
            <a:spLocks noChangeArrowheads="1"/>
          </p:cNvSpPr>
          <p:nvPr/>
        </p:nvSpPr>
        <p:spPr bwMode="auto">
          <a:xfrm>
            <a:off x="4970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2" name="AutoShape 18"/>
          <p:cNvSpPr>
            <a:spLocks noChangeArrowheads="1"/>
          </p:cNvSpPr>
          <p:nvPr/>
        </p:nvSpPr>
        <p:spPr bwMode="auto">
          <a:xfrm>
            <a:off x="6154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" name="AutoShape 19"/>
          <p:cNvSpPr>
            <a:spLocks noChangeArrowheads="1"/>
          </p:cNvSpPr>
          <p:nvPr/>
        </p:nvSpPr>
        <p:spPr bwMode="auto">
          <a:xfrm>
            <a:off x="7453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>
            <a:off x="3668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5" name="AutoShape 70"/>
          <p:cNvSpPr>
            <a:spLocks noChangeArrowheads="1"/>
          </p:cNvSpPr>
          <p:nvPr/>
        </p:nvSpPr>
        <p:spPr bwMode="auto">
          <a:xfrm>
            <a:off x="2305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6" name="AutoShape 74"/>
          <p:cNvSpPr>
            <a:spLocks noChangeArrowheads="1"/>
          </p:cNvSpPr>
          <p:nvPr/>
        </p:nvSpPr>
        <p:spPr bwMode="auto">
          <a:xfrm>
            <a:off x="984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0" descr="General practitione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2113916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35583" y="207422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899083" y="213931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962583" y="2204403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endParaRPr lang="en-GB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026083" y="226949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defRPr/>
            </a:pPr>
            <a:r>
              <a:rPr lang="nl-B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</a:t>
            </a:r>
            <a:endParaRPr lang="nl-B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authentic</a:t>
            </a:r>
            <a:r>
              <a:rPr lang="nl-BE" altLang="en-US" b="1" dirty="0" smtClean="0"/>
              <a:t> sources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Electronic health records (EHR)</a:t>
            </a:r>
          </a:p>
          <a:p>
            <a:pPr lvl="1"/>
            <a:r>
              <a:rPr lang="nl-BE" altLang="en-US" sz="1600" dirty="0" err="1" smtClean="0"/>
              <a:t>hospitals</a:t>
            </a:r>
            <a:endParaRPr lang="nl-BE" altLang="en-US" sz="1600" dirty="0" smtClean="0"/>
          </a:p>
          <a:p>
            <a:pPr lvl="1"/>
            <a:r>
              <a:rPr lang="nl-BE" altLang="en-US" sz="1600" dirty="0" err="1"/>
              <a:t>p</a:t>
            </a:r>
            <a:r>
              <a:rPr lang="nl-BE" altLang="en-US" sz="1600" dirty="0" err="1" smtClean="0"/>
              <a:t>hysicians</a:t>
            </a:r>
            <a:r>
              <a:rPr lang="nl-BE" altLang="en-US" sz="1600" dirty="0" smtClean="0"/>
              <a:t> (Global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File (GMF))</a:t>
            </a:r>
          </a:p>
          <a:p>
            <a:pPr lvl="1"/>
            <a:r>
              <a:rPr lang="nl-BE" altLang="en-US" sz="1600" dirty="0" err="1" smtClean="0"/>
              <a:t>pharmacists</a:t>
            </a:r>
            <a:endParaRPr lang="nl-BE" altLang="en-US" sz="1600" dirty="0" smtClean="0"/>
          </a:p>
          <a:p>
            <a:pPr lvl="1"/>
            <a:r>
              <a:rPr lang="nl-BE" altLang="en-US" sz="1600" dirty="0" smtClean="0"/>
              <a:t>nurses</a:t>
            </a:r>
          </a:p>
          <a:p>
            <a:pPr lvl="1"/>
            <a:r>
              <a:rPr lang="nl-BE" altLang="en-US" sz="1600" dirty="0" err="1"/>
              <a:t>p</a:t>
            </a:r>
            <a:r>
              <a:rPr lang="nl-BE" altLang="en-US" sz="1600" dirty="0" err="1" smtClean="0"/>
              <a:t>hysiotherapists</a:t>
            </a:r>
            <a:endParaRPr lang="nl-BE" altLang="en-US" sz="1600" dirty="0" smtClean="0"/>
          </a:p>
          <a:p>
            <a:pPr lvl="1"/>
            <a:r>
              <a:rPr lang="nl-BE" altLang="en-US" sz="1600" dirty="0" smtClean="0"/>
              <a:t>shared EHR </a:t>
            </a:r>
            <a:r>
              <a:rPr lang="nl-BE" altLang="en-US" sz="1600" dirty="0" err="1" smtClean="0"/>
              <a:t>for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certain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pathologies</a:t>
            </a:r>
            <a:r>
              <a:rPr lang="nl-BE" altLang="en-US" sz="1600" dirty="0" smtClean="0"/>
              <a:t>, eg </a:t>
            </a:r>
            <a:r>
              <a:rPr lang="nl-BE" altLang="en-US" sz="1600" dirty="0" err="1" smtClean="0"/>
              <a:t>cancer</a:t>
            </a:r>
            <a:r>
              <a:rPr lang="nl-BE" altLang="en-US" sz="1600" dirty="0" smtClean="0"/>
              <a:t> register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arthritis</a:t>
            </a:r>
            <a:r>
              <a:rPr lang="nl-BE" altLang="en-US" sz="1600" dirty="0" smtClean="0"/>
              <a:t> register (SAFE) 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 err="1" smtClean="0"/>
              <a:t>Result</a:t>
            </a:r>
            <a:r>
              <a:rPr lang="nl-BE" altLang="en-US" sz="2000" dirty="0" smtClean="0"/>
              <a:t> servers</a:t>
            </a:r>
          </a:p>
          <a:p>
            <a:pPr lvl="1"/>
            <a:r>
              <a:rPr lang="nl-BE" altLang="en-US" sz="1600" dirty="0" err="1" smtClean="0"/>
              <a:t>hospitals</a:t>
            </a:r>
            <a:endParaRPr lang="nl-BE" altLang="en-US" sz="1600" dirty="0" smtClean="0"/>
          </a:p>
          <a:p>
            <a:pPr lvl="1"/>
            <a:r>
              <a:rPr lang="nl-BE" altLang="en-US" sz="1600" dirty="0" err="1"/>
              <a:t>e</a:t>
            </a:r>
            <a:r>
              <a:rPr lang="nl-BE" altLang="en-US" sz="1600" dirty="0" err="1" smtClean="0"/>
              <a:t>xtramural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clinical</a:t>
            </a:r>
            <a:r>
              <a:rPr lang="nl-BE" altLang="en-US" sz="1600" dirty="0" smtClean="0"/>
              <a:t> labs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imaging </a:t>
            </a:r>
            <a:r>
              <a:rPr lang="nl-BE" altLang="en-US" sz="1600" dirty="0" err="1" smtClean="0"/>
              <a:t>centres</a:t>
            </a:r>
            <a:endParaRPr lang="nl-BE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Health </a:t>
            </a:r>
            <a:r>
              <a:rPr lang="nl-BE" altLang="en-US" sz="2000" dirty="0" err="1" smtClean="0"/>
              <a:t>vaults</a:t>
            </a:r>
            <a:r>
              <a:rPr lang="nl-BE" altLang="en-US" sz="2000" dirty="0" smtClean="0"/>
              <a:t> (</a:t>
            </a:r>
            <a:r>
              <a:rPr lang="nl-BE" altLang="en-US" sz="2000" dirty="0" err="1" smtClean="0"/>
              <a:t>Vitalink</a:t>
            </a:r>
            <a:r>
              <a:rPr lang="nl-BE" altLang="en-US" sz="2000" dirty="0" smtClean="0"/>
              <a:t>, </a:t>
            </a:r>
            <a:r>
              <a:rPr lang="nl-BE" altLang="en-US" sz="2000" dirty="0" err="1" smtClean="0"/>
              <a:t>Intermed</a:t>
            </a:r>
            <a:r>
              <a:rPr lang="nl-BE" altLang="en-US" sz="2000" dirty="0" smtClean="0"/>
              <a:t>)</a:t>
            </a:r>
          </a:p>
          <a:p>
            <a:pPr lvl="1"/>
            <a:r>
              <a:rPr lang="nl-BE" altLang="en-US" sz="1600" dirty="0" err="1" smtClean="0"/>
              <a:t>SumEHR</a:t>
            </a:r>
            <a:r>
              <a:rPr lang="nl-BE" altLang="en-US" sz="1600" dirty="0" smtClean="0"/>
              <a:t> (</a:t>
            </a:r>
            <a:r>
              <a:rPr lang="nl-BE" altLang="en-US" sz="1600" dirty="0" err="1" smtClean="0"/>
              <a:t>summarized</a:t>
            </a:r>
            <a:r>
              <a:rPr lang="nl-BE" altLang="en-US" sz="1600" dirty="0" smtClean="0"/>
              <a:t> EHR (</a:t>
            </a:r>
            <a:r>
              <a:rPr lang="nl-BE" altLang="en-US" sz="1600" dirty="0" err="1" smtClean="0"/>
              <a:t>current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problems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treatments, relevant </a:t>
            </a:r>
            <a:r>
              <a:rPr lang="nl-BE" altLang="en-US" sz="1600" dirty="0" err="1" smtClean="0"/>
              <a:t>medical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history</a:t>
            </a:r>
            <a:r>
              <a:rPr lang="nl-BE" altLang="en-US" sz="1600" dirty="0" smtClean="0"/>
              <a:t>, risk factors (</a:t>
            </a:r>
            <a:r>
              <a:rPr lang="nl-BE" altLang="en-US" sz="1600" dirty="0" err="1" smtClean="0"/>
              <a:t>allergies</a:t>
            </a:r>
            <a:r>
              <a:rPr lang="nl-BE" altLang="en-US" sz="1600" dirty="0" smtClean="0"/>
              <a:t>, </a:t>
            </a:r>
            <a:r>
              <a:rPr lang="nl-BE" altLang="en-US" sz="1600" dirty="0" err="1" smtClean="0"/>
              <a:t>reactions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to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medication</a:t>
            </a:r>
            <a:r>
              <a:rPr lang="nl-BE" altLang="en-US" sz="1600" dirty="0" smtClean="0"/>
              <a:t>, …), </a:t>
            </a:r>
            <a:r>
              <a:rPr lang="nl-BE" altLang="en-US" sz="1600" dirty="0" err="1" smtClean="0"/>
              <a:t>vaccination</a:t>
            </a:r>
            <a:r>
              <a:rPr lang="nl-BE" altLang="en-US" sz="1600" dirty="0" smtClean="0"/>
              <a:t> status, …)</a:t>
            </a:r>
          </a:p>
          <a:p>
            <a:pPr lvl="1"/>
            <a:r>
              <a:rPr lang="nl-BE" altLang="en-US" sz="1600" dirty="0" err="1" smtClean="0"/>
              <a:t>medication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schedule</a:t>
            </a:r>
            <a:endParaRPr lang="nl-BE" altLang="en-US" dirty="0" smtClean="0"/>
          </a:p>
          <a:p>
            <a:pPr marL="0" indent="0">
              <a:buNone/>
            </a:pPr>
            <a:endParaRPr lang="nl-BE" altLang="en-US" dirty="0"/>
          </a:p>
          <a:p>
            <a:endParaRPr lang="nl-BE" altLang="en-US" dirty="0" smtClean="0"/>
          </a:p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 smtClean="0"/>
              <a:t>Some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authentic</a:t>
            </a:r>
            <a:r>
              <a:rPr lang="nl-BE" altLang="en-US" b="1" dirty="0" smtClean="0"/>
              <a:t> sources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nl-BE" altLang="en-US" sz="2000" dirty="0"/>
              <a:t>Electronic </a:t>
            </a:r>
            <a:r>
              <a:rPr lang="nl-BE" altLang="en-US" sz="2000" dirty="0" err="1"/>
              <a:t>prescriptions</a:t>
            </a:r>
            <a:r>
              <a:rPr lang="nl-BE" altLang="en-US" sz="2000" dirty="0"/>
              <a:t> (</a:t>
            </a:r>
            <a:r>
              <a:rPr lang="nl-BE" altLang="en-US" sz="2000" dirty="0" err="1"/>
              <a:t>Recip</a:t>
            </a:r>
            <a:r>
              <a:rPr lang="nl-BE" altLang="en-US" sz="2000" dirty="0"/>
              <a:t>-e)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/>
              <a:t>Shared </a:t>
            </a:r>
            <a:r>
              <a:rPr lang="nl-BE" altLang="en-US" sz="2000" dirty="0" err="1"/>
              <a:t>pharmaceutical</a:t>
            </a:r>
            <a:r>
              <a:rPr lang="nl-BE" altLang="en-US" sz="2000" dirty="0"/>
              <a:t> file: </a:t>
            </a:r>
            <a:r>
              <a:rPr lang="nl-BE" altLang="en-US" sz="2000" dirty="0" err="1"/>
              <a:t>medication</a:t>
            </a:r>
            <a:r>
              <a:rPr lang="nl-BE" altLang="en-US" sz="2000" dirty="0"/>
              <a:t> </a:t>
            </a:r>
            <a:r>
              <a:rPr lang="nl-BE" altLang="en-US" sz="2000" dirty="0" err="1" smtClean="0"/>
              <a:t>delivered</a:t>
            </a:r>
            <a:endParaRPr lang="nl-BE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Insurance status</a:t>
            </a:r>
          </a:p>
          <a:p>
            <a:pPr lvl="1"/>
            <a:r>
              <a:rPr lang="nl-BE" altLang="en-US" sz="1600" dirty="0"/>
              <a:t>s</a:t>
            </a:r>
            <a:r>
              <a:rPr lang="nl-BE" altLang="en-US" sz="1600" dirty="0" smtClean="0"/>
              <a:t>ickness funds (</a:t>
            </a:r>
            <a:r>
              <a:rPr lang="nl-BE" altLang="en-US" sz="1600" dirty="0" err="1" smtClean="0"/>
              <a:t>legal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insurance</a:t>
            </a:r>
            <a:r>
              <a:rPr lang="nl-BE" altLang="en-US" sz="1600" dirty="0" smtClean="0"/>
              <a:t> status, </a:t>
            </a:r>
            <a:r>
              <a:rPr lang="nl-BE" altLang="en-US" sz="1600" dirty="0" err="1" smtClean="0"/>
              <a:t>chapter</a:t>
            </a:r>
            <a:r>
              <a:rPr lang="nl-BE" altLang="en-US" sz="1600" dirty="0" smtClean="0"/>
              <a:t> IV </a:t>
            </a:r>
            <a:r>
              <a:rPr lang="nl-BE" altLang="en-US" sz="1600" dirty="0" err="1" smtClean="0"/>
              <a:t>agreements</a:t>
            </a:r>
            <a:r>
              <a:rPr lang="nl-BE" altLang="en-US" sz="1600" dirty="0" smtClean="0"/>
              <a:t>, …)</a:t>
            </a:r>
          </a:p>
          <a:p>
            <a:pPr lvl="1"/>
            <a:r>
              <a:rPr lang="nl-BE" altLang="en-US" sz="1600" dirty="0" err="1"/>
              <a:t>i</a:t>
            </a:r>
            <a:r>
              <a:rPr lang="nl-BE" altLang="en-US" sz="1600" dirty="0" err="1" smtClean="0"/>
              <a:t>nsurance</a:t>
            </a:r>
            <a:r>
              <a:rPr lang="nl-BE" altLang="en-US" sz="1600" dirty="0" smtClean="0"/>
              <a:t> companies</a:t>
            </a:r>
          </a:p>
          <a:p>
            <a:pPr>
              <a:buFont typeface="Wingdings" pitchFamily="2" charset="2"/>
              <a:buChar char="§"/>
            </a:pPr>
            <a:r>
              <a:rPr lang="nl-BE" altLang="en-US" sz="2000" dirty="0" err="1" smtClean="0"/>
              <a:t>CoBRHA</a:t>
            </a:r>
            <a:r>
              <a:rPr lang="nl-BE" altLang="en-US" sz="2000" dirty="0" smtClean="0"/>
              <a:t> (Common Base Register of Health care Actors)</a:t>
            </a:r>
          </a:p>
          <a:p>
            <a:pPr lvl="1"/>
            <a:r>
              <a:rPr lang="nl-BE" altLang="en-US" sz="1600" dirty="0" smtClean="0"/>
              <a:t>common </a:t>
            </a:r>
            <a:r>
              <a:rPr lang="nl-BE" altLang="en-US" sz="1600" dirty="0" err="1" smtClean="0"/>
              <a:t>initiative</a:t>
            </a:r>
            <a:r>
              <a:rPr lang="nl-BE" altLang="en-US" sz="1600" dirty="0" smtClean="0"/>
              <a:t> of RIZIV, FPS Public Health, FAGG, </a:t>
            </a:r>
            <a:r>
              <a:rPr lang="nl-BE" altLang="en-US" sz="1600" dirty="0" err="1" smtClean="0"/>
              <a:t>Communities</a:t>
            </a:r>
            <a:endParaRPr lang="nl-BE" altLang="en-US" sz="1600" dirty="0" smtClean="0"/>
          </a:p>
          <a:p>
            <a:pPr>
              <a:buFont typeface="Wingdings" pitchFamily="2" charset="2"/>
              <a:buChar char="§"/>
            </a:pPr>
            <a:r>
              <a:rPr lang="nl-BE" altLang="en-US" sz="2000" dirty="0" smtClean="0"/>
              <a:t>Implant registers</a:t>
            </a:r>
            <a:endParaRPr lang="nl-BE" altLang="en-US" sz="1600" dirty="0" smtClean="0"/>
          </a:p>
          <a:p>
            <a:pPr lvl="1"/>
            <a:r>
              <a:rPr lang="nl-BE" altLang="en-US" sz="1600" dirty="0" err="1" smtClean="0"/>
              <a:t>Orthopride</a:t>
            </a:r>
            <a:r>
              <a:rPr lang="nl-BE" altLang="en-US" sz="1600" dirty="0" smtClean="0"/>
              <a:t> (hip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knee</a:t>
            </a:r>
            <a:r>
              <a:rPr lang="nl-BE" altLang="en-US" sz="1600" dirty="0" smtClean="0"/>
              <a:t> prosthesis)</a:t>
            </a:r>
          </a:p>
          <a:p>
            <a:pPr lvl="1"/>
            <a:r>
              <a:rPr lang="nl-BE" altLang="en-US" sz="1600" dirty="0" err="1" smtClean="0"/>
              <a:t>Qermid</a:t>
            </a:r>
            <a:r>
              <a:rPr lang="nl-BE" altLang="en-US" sz="1600" dirty="0" smtClean="0"/>
              <a:t> (pacemakers </a:t>
            </a:r>
            <a:r>
              <a:rPr lang="nl-BE" altLang="en-US" sz="1600" dirty="0" err="1" smtClean="0"/>
              <a:t>and</a:t>
            </a:r>
            <a:r>
              <a:rPr lang="nl-BE" altLang="en-US" sz="1600" dirty="0" smtClean="0"/>
              <a:t> </a:t>
            </a:r>
            <a:r>
              <a:rPr lang="nl-BE" altLang="en-US" sz="1600" dirty="0" err="1" smtClean="0"/>
              <a:t>coronary</a:t>
            </a:r>
            <a:r>
              <a:rPr lang="nl-BE" altLang="en-US" sz="1600" dirty="0" smtClean="0"/>
              <a:t> stents)</a:t>
            </a:r>
          </a:p>
          <a:p>
            <a:pPr lvl="1"/>
            <a:r>
              <a:rPr lang="nl-BE" altLang="en-US" sz="1600" dirty="0" err="1" smtClean="0"/>
              <a:t>traceability</a:t>
            </a:r>
            <a:r>
              <a:rPr lang="nl-BE" altLang="en-US" sz="1600" dirty="0" smtClean="0"/>
              <a:t> register (eg </a:t>
            </a:r>
            <a:r>
              <a:rPr lang="nl-BE" altLang="en-US" sz="1600" dirty="0" err="1" smtClean="0"/>
              <a:t>breast</a:t>
            </a:r>
            <a:r>
              <a:rPr lang="nl-BE" altLang="en-US" sz="1600" dirty="0" smtClean="0"/>
              <a:t> implants)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1913"/>
            <a:ext cx="8267700" cy="533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800" dirty="0" smtClean="0"/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Cooperation</a:t>
            </a:r>
            <a:r>
              <a:rPr lang="en-US" altLang="en-US" sz="2000" dirty="0"/>
              <a:t> between all actors in health care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Efficient and secure </a:t>
            </a:r>
            <a:r>
              <a:rPr lang="en-US" altLang="en-US" sz="2000" b="1" dirty="0"/>
              <a:t>electronic communication</a:t>
            </a:r>
            <a:r>
              <a:rPr lang="en-US" altLang="en-US" sz="2000" dirty="0"/>
              <a:t> amongst all actors in health care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High quality, multidisciplinary </a:t>
            </a:r>
            <a:r>
              <a:rPr lang="en-US" altLang="en-US" sz="2000" b="1" dirty="0"/>
              <a:t>electronic health records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Care pathways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Optimized </a:t>
            </a:r>
            <a:r>
              <a:rPr lang="en-US" altLang="en-US" sz="2000" dirty="0"/>
              <a:t>administrative</a:t>
            </a:r>
            <a:r>
              <a:rPr lang="en-US" altLang="en-US" sz="2000" b="1" dirty="0"/>
              <a:t> processes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Technical and semantic </a:t>
            </a:r>
            <a:r>
              <a:rPr lang="en-US" altLang="en-US" sz="2000" b="1" dirty="0"/>
              <a:t>interoperability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b="1" dirty="0"/>
              <a:t>Guarantees</a:t>
            </a:r>
            <a:r>
              <a:rPr lang="en-US" altLang="en-US" sz="2000" dirty="0"/>
              <a:t> with regard to</a:t>
            </a:r>
          </a:p>
          <a:p>
            <a:pPr lvl="1"/>
            <a:r>
              <a:rPr lang="en-US" altLang="en-US" dirty="0"/>
              <a:t>information security</a:t>
            </a:r>
          </a:p>
          <a:p>
            <a:pPr lvl="1"/>
            <a:r>
              <a:rPr lang="en-US" altLang="en-US" dirty="0"/>
              <a:t>privacy protection</a:t>
            </a:r>
          </a:p>
          <a:p>
            <a:pPr lvl="1"/>
            <a:r>
              <a:rPr lang="en-US" altLang="en-US" dirty="0"/>
              <a:t>respect for the professional secrecy of health care providers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/>
              <a:t>The reported evolutions require...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9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&gt;65 Value </a:t>
            </a:r>
            <a:r>
              <a:rPr lang="nl-BE" b="1" dirty="0" err="1" smtClean="0"/>
              <a:t>added</a:t>
            </a:r>
            <a:r>
              <a:rPr lang="nl-BE" b="1" dirty="0" smtClean="0"/>
              <a:t> services are </a:t>
            </a:r>
            <a:r>
              <a:rPr lang="nl-BE" b="1" dirty="0" err="1" smtClean="0"/>
              <a:t>using</a:t>
            </a:r>
            <a:r>
              <a:rPr lang="nl-BE" b="1" dirty="0" smtClean="0"/>
              <a:t>  basic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Hospital</a:t>
            </a:r>
            <a:r>
              <a:rPr lang="nl-BE" dirty="0" smtClean="0"/>
              <a:t> </a:t>
            </a:r>
            <a:r>
              <a:rPr lang="nl-BE" dirty="0" err="1" smtClean="0"/>
              <a:t>networks</a:t>
            </a:r>
            <a:r>
              <a:rPr lang="nl-BE" dirty="0" smtClean="0"/>
              <a:t> (hubs-</a:t>
            </a:r>
            <a:r>
              <a:rPr lang="nl-BE" dirty="0" err="1" smtClean="0"/>
              <a:t>metahub</a:t>
            </a:r>
            <a:r>
              <a:rPr lang="nl-BE" dirty="0" smtClean="0"/>
              <a:t> system)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Electronic health </a:t>
            </a:r>
            <a:r>
              <a:rPr lang="nl-BE" dirty="0" err="1" smtClean="0"/>
              <a:t>vaults</a:t>
            </a:r>
            <a:r>
              <a:rPr lang="nl-BE" dirty="0" smtClean="0"/>
              <a:t> (</a:t>
            </a:r>
            <a:r>
              <a:rPr lang="nl-BE" dirty="0" err="1" smtClean="0"/>
              <a:t>Vitalink</a:t>
            </a:r>
            <a:r>
              <a:rPr lang="nl-BE" dirty="0" smtClean="0"/>
              <a:t>/</a:t>
            </a:r>
            <a:r>
              <a:rPr lang="nl-BE" dirty="0" err="1" smtClean="0"/>
              <a:t>Intermed</a:t>
            </a:r>
            <a:r>
              <a:rPr lang="nl-BE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Electronic </a:t>
            </a:r>
            <a:r>
              <a:rPr lang="nl-BE" dirty="0" err="1" smtClean="0"/>
              <a:t>prescription</a:t>
            </a:r>
            <a:endParaRPr lang="nl-BE" dirty="0" smtClean="0"/>
          </a:p>
          <a:p>
            <a:pPr lvl="1"/>
            <a:r>
              <a:rPr lang="nl-BE" dirty="0" err="1" smtClean="0"/>
              <a:t>intramural</a:t>
            </a:r>
            <a:endParaRPr lang="nl-BE" dirty="0" smtClean="0"/>
          </a:p>
          <a:p>
            <a:pPr lvl="1"/>
            <a:r>
              <a:rPr lang="nl-BE" dirty="0" err="1" smtClean="0"/>
              <a:t>ambulatory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Entry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consultation</a:t>
            </a:r>
            <a:r>
              <a:rPr lang="nl-BE" dirty="0" smtClean="0"/>
              <a:t> of records </a:t>
            </a:r>
            <a:r>
              <a:rPr lang="nl-BE" dirty="0" err="1" smtClean="0"/>
              <a:t>within</a:t>
            </a:r>
            <a:r>
              <a:rPr lang="nl-BE" dirty="0" smtClean="0"/>
              <a:t> registers</a:t>
            </a:r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Support of care </a:t>
            </a:r>
            <a:r>
              <a:rPr lang="nl-BE" dirty="0" err="1" smtClean="0"/>
              <a:t>pathways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Third</a:t>
            </a:r>
            <a:r>
              <a:rPr lang="nl-BE" dirty="0" smtClean="0"/>
              <a:t> party </a:t>
            </a:r>
            <a:r>
              <a:rPr lang="nl-BE" dirty="0" err="1" smtClean="0"/>
              <a:t>invoicing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Registration</a:t>
            </a:r>
            <a:r>
              <a:rPr lang="nl-BE" dirty="0" smtClean="0"/>
              <a:t> of </a:t>
            </a:r>
            <a:r>
              <a:rPr lang="nl-BE" dirty="0" err="1" smtClean="0"/>
              <a:t>emergency</a:t>
            </a:r>
            <a:r>
              <a:rPr lang="nl-BE" dirty="0" smtClean="0"/>
              <a:t> services, MUG </a:t>
            </a:r>
            <a:r>
              <a:rPr lang="nl-BE" dirty="0" err="1" smtClean="0"/>
              <a:t>interventions</a:t>
            </a:r>
            <a:r>
              <a:rPr lang="nl-BE" dirty="0" smtClean="0"/>
              <a:t>, </a:t>
            </a:r>
            <a:r>
              <a:rPr lang="nl-BE" dirty="0" err="1" smtClean="0"/>
              <a:t>births</a:t>
            </a:r>
            <a:r>
              <a:rPr lang="nl-BE" dirty="0" smtClean="0"/>
              <a:t>, …</a:t>
            </a:r>
          </a:p>
          <a:p>
            <a:pPr>
              <a:buFont typeface="Wingdings" pitchFamily="2" charset="2"/>
              <a:buChar char="§"/>
            </a:pPr>
            <a:r>
              <a:rPr lang="nl-BE" dirty="0" err="1" smtClean="0"/>
              <a:t>Referrals</a:t>
            </a:r>
            <a:endParaRPr lang="nl-BE" dirty="0" smtClean="0"/>
          </a:p>
          <a:p>
            <a:pPr>
              <a:buFont typeface="Wingdings" pitchFamily="2" charset="2"/>
              <a:buChar char="§"/>
            </a:pPr>
            <a:r>
              <a:rPr lang="nl-BE" dirty="0" smtClean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4381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31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Guaranteed and easy and harmonious integration of various sub-processes and basic services, including the business logic, to an on-call service (web service)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Coordination of electronic sub-processes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1907984" cy="190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0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nl-BE" sz="2600" dirty="0">
                <a:solidFill>
                  <a:srgbClr val="000000"/>
                </a:solidFill>
              </a:rPr>
              <a:t>Window on the web which offers various online services and actors in health care to support their health practices</a:t>
            </a:r>
            <a:endParaRPr lang="en-GB" sz="2600" dirty="0">
              <a:solidFill>
                <a:srgbClr val="000000"/>
              </a:solidFill>
            </a:endParaRPr>
          </a:p>
          <a:p>
            <a:pPr marL="806450" lvl="1" indent="-722313"/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provides all useful information with regard to the services offered by the </a:t>
            </a:r>
            <a:r>
              <a:rPr lang="nl-BE" sz="2600" dirty="0">
                <a:solidFill>
                  <a:srgbClr val="3E6E5A"/>
                </a:solidFill>
                <a:sym typeface="Arial" pitchFamily="34" charset="0"/>
              </a:rPr>
              <a:t>eHealth</a:t>
            </a:r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-platform, </a:t>
            </a:r>
            <a:r>
              <a:rPr lang="nl-BE" sz="2600" dirty="0" err="1" smtClean="0">
                <a:solidFill>
                  <a:srgbClr val="000000"/>
                </a:solidFill>
                <a:sym typeface="Arial" pitchFamily="34" charset="0"/>
              </a:rPr>
              <a:t>its</a:t>
            </a:r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 standards, etc</a:t>
            </a:r>
            <a:r>
              <a:rPr lang="nl-BE" sz="2600" dirty="0" smtClean="0"/>
              <a:t>.</a:t>
            </a:r>
            <a:endParaRPr lang="en-GB" sz="2600" dirty="0">
              <a:solidFill>
                <a:srgbClr val="000000"/>
              </a:solidFill>
              <a:sym typeface="Arial" pitchFamily="34" charset="0"/>
            </a:endParaRPr>
          </a:p>
          <a:p>
            <a:pPr marL="806450" lvl="1" indent="-722313"/>
            <a:r>
              <a:rPr lang="nl-BE" sz="2600" dirty="0" smtClean="0">
                <a:solidFill>
                  <a:srgbClr val="000000"/>
                </a:solidFill>
                <a:sym typeface="Arial" pitchFamily="34" charset="0"/>
              </a:rPr>
              <a:t>the portal environment includes the documents the users need to create the correct configurations and get access to the available online services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Portal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140968"/>
            <a:ext cx="1908000" cy="19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7" y="548680"/>
            <a:ext cx="7214357" cy="606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dirty="0" smtClean="0"/>
              <a:t>Ensures that only the authorized </a:t>
            </a:r>
            <a:r>
              <a:rPr lang="nl-BE" dirty="0" smtClean="0"/>
              <a:t>health care providers</a:t>
            </a:r>
            <a:r>
              <a:rPr dirty="0" smtClean="0"/>
              <a:t>/institutions have access to the personal information to which they are entitled</a:t>
            </a:r>
          </a:p>
          <a:p>
            <a:pPr lvl="1"/>
            <a:r>
              <a:rPr dirty="0" smtClean="0"/>
              <a:t>the access rules are set up by law or by the authorizations from the Health Department of the Sectoral Committee (set up within the </a:t>
            </a:r>
            <a:r>
              <a:rPr lang="nl-BE" dirty="0" smtClean="0"/>
              <a:t>Privacy </a:t>
            </a:r>
            <a:r>
              <a:rPr lang="en-US" dirty="0" smtClean="0"/>
              <a:t>Commission</a:t>
            </a:r>
            <a:r>
              <a:rPr dirty="0" smtClean="0"/>
              <a:t>) </a:t>
            </a:r>
          </a:p>
          <a:p>
            <a:pPr lvl="1"/>
            <a:r>
              <a:rPr dirty="0" smtClean="0"/>
              <a:t>specific access rules for each application  </a:t>
            </a:r>
          </a:p>
          <a:p>
            <a:pPr lvl="1"/>
            <a:r>
              <a:rPr dirty="0" smtClean="0"/>
              <a:t>when a user consents the generic verification model of the tool is started: the model queries the rules set for the application, checks whether the user fulfils these requirements and then will grant or deny access </a:t>
            </a:r>
            <a:endParaRPr lang="en-GB" dirty="0"/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Integrated user and access management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GB" sz="24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" y="4077072"/>
            <a:ext cx="19080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sz="2800" b="1" dirty="0">
                <a:solidFill>
                  <a:srgbClr val="3E6E5A"/>
                </a:solidFill>
                <a:sym typeface="Arial" pitchFamily="34" charset="0"/>
              </a:rPr>
              <a:t>Integrated user and access management</a:t>
            </a:r>
            <a:r>
              <a:t/>
            </a:r>
            <a:br/>
            <a:r>
              <a:rPr lang="nl-BE" sz="2400" b="1" dirty="0" smtClean="0">
                <a:solidFill>
                  <a:srgbClr val="3E6E5A"/>
                </a:solidFill>
                <a:sym typeface="Arial" pitchFamily="34" charset="0"/>
              </a:rPr>
              <a:t>How does it work ?</a:t>
            </a:r>
            <a:endParaRPr lang="en-GB" sz="2400" b="1" dirty="0">
              <a:solidFill>
                <a:srgbClr val="3E6E5A"/>
              </a:solidFill>
              <a:sym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endParaRPr lang="fr-BE" dirty="0">
              <a:solidFill>
                <a:srgbClr val="000000"/>
              </a:solidFill>
              <a:sym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36</a:t>
            </a:fld>
            <a:endParaRPr lang="en-GB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2042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2075" lvl="1" indent="-7938">
              <a:lnSpc>
                <a:spcPct val="9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Saves all access to applications, their author, the time and the patient it relates to, for audit and substantiation purposes</a:t>
            </a:r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Logging management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 smtClean="0"/>
              <a:t>Encryption of sent data between the sender and the recipient so that these data are illegible to and uneditable for third parties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nl-BE" sz="2000" dirty="0"/>
              <a:t>2 methods: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nl-BE" sz="1800" dirty="0"/>
              <a:t>if the recipient is known at dispatch: use of </a:t>
            </a:r>
            <a:r>
              <a:rPr lang="en-US" sz="1800" dirty="0" smtClean="0"/>
              <a:t>asymmetric</a:t>
            </a:r>
            <a:r>
              <a:rPr lang="nl-BE" sz="1800" dirty="0" smtClean="0"/>
              <a:t> </a:t>
            </a:r>
            <a:r>
              <a:rPr lang="nl-BE" sz="1800" dirty="0"/>
              <a:t>encryption (2 keys)</a:t>
            </a:r>
          </a:p>
          <a:p>
            <a:pPr lvl="1"/>
            <a:endParaRPr lang="en-GB" sz="1800" dirty="0"/>
          </a:p>
          <a:p>
            <a:pPr lvl="1"/>
            <a:r>
              <a:rPr lang="nl-BE" sz="1800" dirty="0"/>
              <a:t>if the recipient is not known at dispatch: </a:t>
            </a:r>
            <a:r>
              <a:rPr lang="en-US" sz="1800" dirty="0" smtClean="0"/>
              <a:t>symmetric</a:t>
            </a:r>
            <a:r>
              <a:rPr lang="nl-BE" sz="1800" dirty="0" smtClean="0"/>
              <a:t> </a:t>
            </a:r>
            <a:r>
              <a:rPr lang="nl-BE" sz="1800" dirty="0"/>
              <a:t>encryption (the information is encrypted and stored outside of the </a:t>
            </a:r>
            <a:r>
              <a:rPr lang="nl-BE" sz="1800" dirty="0">
                <a:solidFill>
                  <a:srgbClr val="3E6E5A"/>
                </a:solidFill>
              </a:rPr>
              <a:t>eHealth-</a:t>
            </a:r>
            <a:r>
              <a:rPr lang="nl-BE" sz="1800" dirty="0"/>
              <a:t> platform; the decryption key can only be acquired from the </a:t>
            </a:r>
            <a:r>
              <a:rPr lang="nl-BE" sz="1800" dirty="0">
                <a:solidFill>
                  <a:srgbClr val="3E6E5A"/>
                </a:solidFill>
              </a:rPr>
              <a:t>eHealth-</a:t>
            </a:r>
            <a:r>
              <a:rPr lang="nl-BE" sz="1800" dirty="0"/>
              <a:t> platform)</a:t>
            </a: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System for end-to-end encryption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38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53248"/>
            <a:ext cx="1908000" cy="19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313488" y="1533525"/>
            <a:ext cx="2309812" cy="4751388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562100"/>
            <a:ext cx="2270125" cy="47402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nl-BE" altLang="en-US" b="1" dirty="0" err="1" smtClean="0"/>
              <a:t>Asymmetric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4872038" y="1492250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742113" y="165576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eHealth-platform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103313" y="1562100"/>
            <a:ext cx="16779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600"/>
              <a:t>Healthcare actor</a:t>
            </a:r>
          </a:p>
          <a:p>
            <a:r>
              <a:rPr lang="en-US" altLang="en-US" sz="1600"/>
              <a:t>Person or entity</a:t>
            </a: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402138" y="1504950"/>
            <a:ext cx="0" cy="4792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 rot="-5400000">
            <a:off x="4152901" y="1801812"/>
            <a:ext cx="958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Internet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590550" y="193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 rot="-5400000">
            <a:off x="2541588" y="3355975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 rot="-5400000">
            <a:off x="5246688" y="328771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3613150" y="3833813"/>
            <a:ext cx="20383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4108450" y="3571875"/>
            <a:ext cx="1182688" cy="53022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>
                <a:solidFill>
                  <a:srgbClr val="A50021"/>
                </a:solidFill>
              </a:rPr>
              <a:t>Web service</a:t>
            </a:r>
          </a:p>
          <a:p>
            <a:r>
              <a:rPr lang="en-US" altLang="en-US">
                <a:solidFill>
                  <a:srgbClr val="A50021"/>
                </a:solidFill>
              </a:rPr>
              <a:t>Register key</a:t>
            </a:r>
          </a:p>
        </p:txBody>
      </p:sp>
      <p:sp>
        <p:nvSpPr>
          <p:cNvPr id="22544" name="Text Box 15"/>
          <p:cNvSpPr txBox="1">
            <a:spLocks noChangeArrowheads="1"/>
          </p:cNvSpPr>
          <p:nvPr/>
        </p:nvSpPr>
        <p:spPr bwMode="auto">
          <a:xfrm>
            <a:off x="819150" y="2062163"/>
            <a:ext cx="1962150" cy="9271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Connector or </a:t>
            </a:r>
          </a:p>
          <a:p>
            <a:r>
              <a:rPr lang="en-US" altLang="en-US"/>
              <a:t>other software to</a:t>
            </a:r>
          </a:p>
          <a:p>
            <a:r>
              <a:rPr lang="en-US" altLang="en-US"/>
              <a:t>generate key pair</a:t>
            </a:r>
          </a:p>
        </p:txBody>
      </p:sp>
      <p:sp>
        <p:nvSpPr>
          <p:cNvPr id="22545" name="Text Box 16"/>
          <p:cNvSpPr txBox="1">
            <a:spLocks noChangeArrowheads="1"/>
          </p:cNvSpPr>
          <p:nvPr/>
        </p:nvSpPr>
        <p:spPr bwMode="auto">
          <a:xfrm>
            <a:off x="1135063" y="3489325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Sends</a:t>
            </a:r>
          </a:p>
          <a:p>
            <a:r>
              <a:rPr lang="en-US" altLang="en-US"/>
              <a:t>public key</a:t>
            </a:r>
          </a:p>
        </p:txBody>
      </p:sp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803275" y="4916488"/>
            <a:ext cx="20256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Stores private key</a:t>
            </a:r>
          </a:p>
          <a:p>
            <a:r>
              <a:rPr lang="en-US" altLang="en-US"/>
              <a:t>in a secure way</a:t>
            </a: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1685925" y="2974975"/>
            <a:ext cx="0" cy="5064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>
            <a:off x="855663" y="2989263"/>
            <a:ext cx="0" cy="184150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6816725" y="46466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Public keys</a:t>
            </a:r>
          </a:p>
          <a:p>
            <a:r>
              <a:rPr lang="en-US" altLang="en-US"/>
              <a:t>repository</a:t>
            </a: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 flipV="1">
            <a:off x="2386013" y="3851275"/>
            <a:ext cx="561975" cy="1588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735013" y="1797050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922338" y="3278188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922338" y="4608513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2554" name="Text Box 25"/>
          <p:cNvSpPr txBox="1">
            <a:spLocks noChangeArrowheads="1"/>
          </p:cNvSpPr>
          <p:nvPr/>
        </p:nvSpPr>
        <p:spPr bwMode="auto">
          <a:xfrm>
            <a:off x="6381750" y="2216150"/>
            <a:ext cx="22336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Authenticates sender</a:t>
            </a:r>
          </a:p>
        </p:txBody>
      </p:sp>
      <p:sp>
        <p:nvSpPr>
          <p:cNvPr id="22555" name="Text Box 26"/>
          <p:cNvSpPr txBox="1">
            <a:spLocks noChangeArrowheads="1"/>
          </p:cNvSpPr>
          <p:nvPr/>
        </p:nvSpPr>
        <p:spPr bwMode="auto">
          <a:xfrm>
            <a:off x="7089775" y="3363913"/>
            <a:ext cx="12128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Stores</a:t>
            </a:r>
          </a:p>
          <a:p>
            <a:r>
              <a:rPr lang="en-US" altLang="en-US"/>
              <a:t>public key</a:t>
            </a:r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 flipV="1">
            <a:off x="6324600" y="2571750"/>
            <a:ext cx="330200" cy="104775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 flipH="1">
            <a:off x="7669213" y="2586038"/>
            <a:ext cx="0" cy="798512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>
            <a:off x="7675563" y="4019550"/>
            <a:ext cx="0" cy="62706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9" name="Oval 30"/>
          <p:cNvSpPr>
            <a:spLocks noChangeArrowheads="1"/>
          </p:cNvSpPr>
          <p:nvPr/>
        </p:nvSpPr>
        <p:spPr bwMode="auto">
          <a:xfrm>
            <a:off x="6381750" y="185261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3</a:t>
            </a:r>
          </a:p>
        </p:txBody>
      </p:sp>
      <p:sp>
        <p:nvSpPr>
          <p:cNvPr id="22560" name="Oval 31"/>
          <p:cNvSpPr>
            <a:spLocks noChangeArrowheads="1"/>
          </p:cNvSpPr>
          <p:nvPr/>
        </p:nvSpPr>
        <p:spPr bwMode="auto">
          <a:xfrm>
            <a:off x="6878638" y="3152775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Electronic </a:t>
            </a:r>
            <a:r>
              <a:rPr lang="nl-BE" b="1" dirty="0" err="1"/>
              <a:t>communication</a:t>
            </a:r>
            <a:r>
              <a:rPr lang="nl-BE" b="1" dirty="0"/>
              <a:t> </a:t>
            </a:r>
            <a:r>
              <a:rPr lang="nl-BE" b="1" dirty="0" err="1"/>
              <a:t>also</a:t>
            </a:r>
            <a:r>
              <a:rPr lang="nl-BE" b="1" dirty="0"/>
              <a:t> </a:t>
            </a:r>
            <a:r>
              <a:rPr lang="nl-BE" b="1" dirty="0" err="1"/>
              <a:t>stimulates</a:t>
            </a:r>
            <a:r>
              <a:rPr lang="nl-BE" b="1" dirty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nl-BE" sz="2000" b="1" dirty="0" smtClean="0"/>
          </a:p>
          <a:p>
            <a:pPr>
              <a:buFont typeface="Wingdings" pitchFamily="2" charset="2"/>
              <a:buChar char="§"/>
            </a:pPr>
            <a:r>
              <a:rPr lang="nl-BE" sz="2000" b="1" dirty="0" err="1" smtClean="0"/>
              <a:t>Quality</a:t>
            </a:r>
            <a:r>
              <a:rPr lang="nl-BE" sz="2000" b="1" dirty="0" smtClean="0"/>
              <a:t> </a:t>
            </a:r>
            <a:r>
              <a:rPr lang="nl-BE" sz="2000" b="1" dirty="0"/>
              <a:t>of care </a:t>
            </a:r>
            <a:r>
              <a:rPr lang="nl-BE" sz="2000" b="1" dirty="0" err="1"/>
              <a:t>and</a:t>
            </a:r>
            <a:r>
              <a:rPr lang="nl-BE" sz="2000" b="1" dirty="0"/>
              <a:t> </a:t>
            </a:r>
            <a:r>
              <a:rPr lang="nl-BE" sz="2000" b="1" dirty="0" err="1"/>
              <a:t>patient</a:t>
            </a:r>
            <a:r>
              <a:rPr lang="nl-BE" sz="2000" b="1" dirty="0"/>
              <a:t> </a:t>
            </a:r>
            <a:r>
              <a:rPr lang="nl-BE" sz="2000" b="1" dirty="0" err="1"/>
              <a:t>safety</a:t>
            </a:r>
            <a:endParaRPr lang="nl-BE" sz="2000" b="1" dirty="0"/>
          </a:p>
          <a:p>
            <a:pPr lvl="1"/>
            <a:r>
              <a:rPr lang="nl-BE" sz="1800" dirty="0" err="1"/>
              <a:t>avoidance</a:t>
            </a:r>
            <a:r>
              <a:rPr lang="nl-BE" sz="1800" dirty="0"/>
              <a:t> of wrong care </a:t>
            </a:r>
            <a:r>
              <a:rPr lang="nl-BE" sz="1800" dirty="0" err="1"/>
              <a:t>and</a:t>
            </a:r>
            <a:r>
              <a:rPr lang="nl-BE" sz="1800" dirty="0"/>
              <a:t> </a:t>
            </a:r>
            <a:r>
              <a:rPr lang="nl-BE" sz="1800" dirty="0" err="1"/>
              <a:t>medication</a:t>
            </a:r>
            <a:endParaRPr lang="nl-BE" sz="1800" dirty="0"/>
          </a:p>
          <a:p>
            <a:pPr lvl="2"/>
            <a:r>
              <a:rPr lang="nl-BE" dirty="0" err="1"/>
              <a:t>incompatibility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medicines</a:t>
            </a:r>
            <a:endParaRPr lang="nl-BE" dirty="0"/>
          </a:p>
          <a:p>
            <a:pPr lvl="2"/>
            <a:r>
              <a:rPr lang="nl-BE" dirty="0"/>
              <a:t>contra-</a:t>
            </a:r>
            <a:r>
              <a:rPr lang="nl-BE" dirty="0" err="1"/>
              <a:t>indications</a:t>
            </a:r>
            <a:r>
              <a:rPr lang="nl-BE" dirty="0"/>
              <a:t> </a:t>
            </a:r>
            <a:r>
              <a:rPr lang="nl-BE" dirty="0" err="1"/>
              <a:t>against</a:t>
            </a:r>
            <a:r>
              <a:rPr lang="nl-BE" dirty="0"/>
              <a:t> </a:t>
            </a:r>
            <a:r>
              <a:rPr lang="nl-BE" dirty="0" err="1"/>
              <a:t>certain</a:t>
            </a:r>
            <a:r>
              <a:rPr lang="nl-BE" dirty="0"/>
              <a:t> </a:t>
            </a:r>
            <a:r>
              <a:rPr lang="nl-BE" dirty="0" err="1"/>
              <a:t>medicines</a:t>
            </a:r>
            <a:r>
              <a:rPr lang="nl-BE" dirty="0"/>
              <a:t> or treatments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(eg </a:t>
            </a:r>
            <a:r>
              <a:rPr lang="nl-BE" dirty="0" err="1"/>
              <a:t>allergies</a:t>
            </a:r>
            <a:r>
              <a:rPr lang="nl-BE" dirty="0"/>
              <a:t>, </a:t>
            </a:r>
            <a:r>
              <a:rPr lang="nl-BE" dirty="0" err="1"/>
              <a:t>diseases</a:t>
            </a:r>
            <a:r>
              <a:rPr lang="nl-BE" dirty="0"/>
              <a:t>, …)</a:t>
            </a:r>
          </a:p>
          <a:p>
            <a:pPr lvl="1"/>
            <a:r>
              <a:rPr lang="nl-BE" sz="1800" dirty="0" err="1"/>
              <a:t>avoidance</a:t>
            </a:r>
            <a:r>
              <a:rPr lang="nl-BE" sz="1800" dirty="0"/>
              <a:t> of </a:t>
            </a:r>
            <a:r>
              <a:rPr lang="nl-BE" sz="1800" dirty="0" err="1"/>
              <a:t>errors</a:t>
            </a:r>
            <a:r>
              <a:rPr lang="nl-BE" sz="1800" dirty="0"/>
              <a:t> in concrete care </a:t>
            </a:r>
            <a:r>
              <a:rPr lang="nl-BE" sz="1800" dirty="0" err="1"/>
              <a:t>provision</a:t>
            </a:r>
            <a:r>
              <a:rPr lang="nl-BE" sz="1800" dirty="0"/>
              <a:t> </a:t>
            </a:r>
            <a:r>
              <a:rPr lang="nl-BE" sz="1800" dirty="0" err="1"/>
              <a:t>and</a:t>
            </a:r>
            <a:r>
              <a:rPr lang="nl-BE" sz="1800" dirty="0"/>
              <a:t> </a:t>
            </a:r>
            <a:r>
              <a:rPr lang="nl-BE" sz="1800" dirty="0" err="1"/>
              <a:t>administration</a:t>
            </a:r>
            <a:r>
              <a:rPr lang="nl-BE" sz="1800" dirty="0"/>
              <a:t> of </a:t>
            </a:r>
            <a:r>
              <a:rPr lang="nl-BE" sz="1800" dirty="0" err="1"/>
              <a:t>medicines</a:t>
            </a:r>
            <a:endParaRPr lang="nl-BE" sz="1800" dirty="0"/>
          </a:p>
          <a:p>
            <a:pPr lvl="1"/>
            <a:r>
              <a:rPr lang="en-US" sz="1800" dirty="0"/>
              <a:t>availability of reliable databases on good treatment practices and decision support scripts</a:t>
            </a:r>
          </a:p>
          <a:p>
            <a:pPr lvl="1"/>
            <a:r>
              <a:rPr lang="nl-BE" sz="1800" dirty="0"/>
              <a:t>more opportunity </a:t>
            </a:r>
            <a:r>
              <a:rPr lang="nl-BE" sz="1800" dirty="0" err="1"/>
              <a:t>for</a:t>
            </a:r>
            <a:r>
              <a:rPr lang="nl-BE" sz="1800" dirty="0"/>
              <a:t> </a:t>
            </a:r>
            <a:r>
              <a:rPr lang="nl-BE" sz="1800" dirty="0" err="1"/>
              <a:t>multidisciplinary</a:t>
            </a:r>
            <a:r>
              <a:rPr lang="nl-BE" sz="1800" dirty="0"/>
              <a:t> </a:t>
            </a:r>
            <a:r>
              <a:rPr lang="nl-BE" sz="1800" dirty="0" err="1"/>
              <a:t>consultations</a:t>
            </a:r>
            <a:r>
              <a:rPr lang="nl-BE" sz="1800" dirty="0"/>
              <a:t> </a:t>
            </a:r>
            <a:r>
              <a:rPr lang="nl-BE" sz="1800" dirty="0" err="1"/>
              <a:t>and</a:t>
            </a:r>
            <a:r>
              <a:rPr lang="nl-BE" sz="1800" dirty="0"/>
              <a:t> second </a:t>
            </a:r>
            <a:r>
              <a:rPr lang="nl-BE" sz="1800" dirty="0" err="1"/>
              <a:t>opinions</a:t>
            </a:r>
            <a:endParaRPr lang="nl-BE" sz="1800" dirty="0"/>
          </a:p>
          <a:p>
            <a:pPr lvl="1"/>
            <a:endParaRPr lang="nl-BE" dirty="0"/>
          </a:p>
          <a:p>
            <a:pPr>
              <a:buFont typeface="Wingdings" pitchFamily="2" charset="2"/>
              <a:buChar char="§"/>
            </a:pPr>
            <a:r>
              <a:rPr lang="en-US" sz="2000" b="1" dirty="0"/>
              <a:t>Avoidance of unnecessary multiple examinations </a:t>
            </a:r>
            <a:r>
              <a:rPr lang="en-US" sz="2000" dirty="0"/>
              <a:t>=&gt; less stress for the patient and avoidance of unnecessary additional </a:t>
            </a:r>
            <a:r>
              <a:rPr lang="en-US" sz="2000" dirty="0" smtClean="0"/>
              <a:t>costs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/>
              <a:t>27/03/2015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0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 rot="-5400000">
            <a:off x="5248275" y="182086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449638" y="1422400"/>
            <a:ext cx="1920875" cy="24828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Internet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316663" y="1408113"/>
            <a:ext cx="2359025" cy="47910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742113" y="149066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eHealth-platform</a:t>
            </a:r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6816725" y="460851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Public keys</a:t>
            </a:r>
          </a:p>
          <a:p>
            <a:r>
              <a:rPr lang="en-US" altLang="en-US"/>
              <a:t>repository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6561138" y="2162175"/>
            <a:ext cx="2103437" cy="6461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Authenticates sender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7135813" y="3363913"/>
            <a:ext cx="1120775" cy="64611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Sends</a:t>
            </a:r>
          </a:p>
          <a:p>
            <a:pPr algn="ctr"/>
            <a:r>
              <a:rPr lang="en-US" altLang="en-US"/>
              <a:t>public key</a:t>
            </a:r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381750" y="185261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2</a:t>
            </a:r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878638" y="3152775"/>
            <a:ext cx="360362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3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20700" y="1422400"/>
            <a:ext cx="2024063" cy="30384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512763" y="1433513"/>
            <a:ext cx="2032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Message originator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 rot="-5400000">
            <a:off x="2133600" y="1835150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701675" y="2146300"/>
            <a:ext cx="1797050" cy="64611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Asks for public key</a:t>
            </a: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1179513" y="3489325"/>
            <a:ext cx="1123950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Encrypts</a:t>
            </a:r>
          </a:p>
          <a:p>
            <a:r>
              <a:rPr lang="en-US" altLang="en-US"/>
              <a:t>message</a:t>
            </a:r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922338" y="3278188"/>
            <a:ext cx="360362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4</a:t>
            </a:r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522288" y="1852613"/>
            <a:ext cx="358775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733425" y="4721225"/>
            <a:ext cx="4637088" cy="1587500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3573" name="Text Box 20"/>
          <p:cNvSpPr txBox="1">
            <a:spLocks noChangeArrowheads="1"/>
          </p:cNvSpPr>
          <p:nvPr/>
        </p:nvSpPr>
        <p:spPr bwMode="auto">
          <a:xfrm>
            <a:off x="987425" y="47371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/>
              <a:t>Message recipient</a:t>
            </a:r>
          </a:p>
        </p:txBody>
      </p:sp>
      <p:sp>
        <p:nvSpPr>
          <p:cNvPr id="23574" name="Text Box 21"/>
          <p:cNvSpPr txBox="1">
            <a:spLocks noChangeArrowheads="1"/>
          </p:cNvSpPr>
          <p:nvPr/>
        </p:nvSpPr>
        <p:spPr bwMode="auto">
          <a:xfrm>
            <a:off x="1020763" y="5353050"/>
            <a:ext cx="1879600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Decrypts message</a:t>
            </a:r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777875" y="5084763"/>
            <a:ext cx="360363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5</a:t>
            </a:r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3497263" y="4957763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Stored</a:t>
            </a:r>
          </a:p>
          <a:p>
            <a:pPr algn="ctr"/>
            <a:r>
              <a:rPr lang="en-US" altLang="en-US"/>
              <a:t>private</a:t>
            </a:r>
          </a:p>
          <a:p>
            <a:pPr algn="ctr"/>
            <a:r>
              <a:rPr lang="en-US" altLang="en-US"/>
              <a:t>key</a:t>
            </a:r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 flipH="1">
            <a:off x="2949575" y="5583238"/>
            <a:ext cx="528638" cy="15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644900" y="4056063"/>
            <a:ext cx="1479550" cy="654050"/>
          </a:xfrm>
          <a:prstGeom prst="rect">
            <a:avLst/>
          </a:prstGeom>
          <a:noFill/>
          <a:ln w="1270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3E6E5A"/>
                </a:solidFill>
              </a:rPr>
              <a:t>Identification</a:t>
            </a:r>
          </a:p>
          <a:p>
            <a:pPr algn="ctr"/>
            <a:r>
              <a:rPr lang="en-US" altLang="en-US">
                <a:solidFill>
                  <a:srgbClr val="3E6E5A"/>
                </a:solidFill>
              </a:rPr>
              <a:t>certificate</a:t>
            </a:r>
          </a:p>
        </p:txBody>
      </p:sp>
      <p:sp>
        <p:nvSpPr>
          <p:cNvPr id="23579" name="Line 26"/>
          <p:cNvSpPr>
            <a:spLocks noChangeShapeType="1"/>
          </p:cNvSpPr>
          <p:nvPr/>
        </p:nvSpPr>
        <p:spPr bwMode="auto">
          <a:xfrm>
            <a:off x="3227388" y="2016125"/>
            <a:ext cx="2427287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3211513" y="2606675"/>
            <a:ext cx="1101725" cy="1431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1" name="Text Box 28"/>
          <p:cNvSpPr txBox="1">
            <a:spLocks noChangeArrowheads="1"/>
          </p:cNvSpPr>
          <p:nvPr/>
        </p:nvSpPr>
        <p:spPr bwMode="auto">
          <a:xfrm>
            <a:off x="3805238" y="1754188"/>
            <a:ext cx="1350962" cy="5842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A50021"/>
                </a:solidFill>
              </a:rPr>
              <a:t>Web service</a:t>
            </a:r>
          </a:p>
          <a:p>
            <a:pPr algn="ctr"/>
            <a:r>
              <a:rPr lang="en-US" altLang="en-US" sz="1600">
                <a:solidFill>
                  <a:srgbClr val="A50021"/>
                </a:solidFill>
              </a:rPr>
              <a:t>Ask public key</a:t>
            </a:r>
          </a:p>
        </p:txBody>
      </p:sp>
      <p:sp>
        <p:nvSpPr>
          <p:cNvPr id="23582" name="Text Box 29"/>
          <p:cNvSpPr txBox="1">
            <a:spLocks noChangeArrowheads="1"/>
          </p:cNvSpPr>
          <p:nvPr/>
        </p:nvSpPr>
        <p:spPr bwMode="auto">
          <a:xfrm rot="3135873">
            <a:off x="3090069" y="3020219"/>
            <a:ext cx="1363662" cy="584200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A50021"/>
                </a:solidFill>
              </a:rPr>
              <a:t>Send message</a:t>
            </a:r>
          </a:p>
          <a:p>
            <a:pPr algn="ctr"/>
            <a:r>
              <a:rPr lang="en-US" altLang="en-US" sz="1600">
                <a:solidFill>
                  <a:srgbClr val="A50021"/>
                </a:solidFill>
              </a:rPr>
              <a:t>Any protocol</a:t>
            </a:r>
          </a:p>
        </p:txBody>
      </p:sp>
      <p:sp>
        <p:nvSpPr>
          <p:cNvPr id="23583" name="Line 30"/>
          <p:cNvSpPr>
            <a:spLocks noChangeShapeType="1"/>
          </p:cNvSpPr>
          <p:nvPr/>
        </p:nvSpPr>
        <p:spPr bwMode="auto">
          <a:xfrm flipH="1">
            <a:off x="2271713" y="4719638"/>
            <a:ext cx="2016125" cy="6191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4" name="Line 31"/>
          <p:cNvSpPr>
            <a:spLocks noChangeShapeType="1"/>
          </p:cNvSpPr>
          <p:nvPr/>
        </p:nvSpPr>
        <p:spPr bwMode="auto">
          <a:xfrm flipH="1" flipV="1">
            <a:off x="7726363" y="4005263"/>
            <a:ext cx="0" cy="5937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5" name="Line 32"/>
          <p:cNvSpPr>
            <a:spLocks noChangeShapeType="1"/>
          </p:cNvSpPr>
          <p:nvPr/>
        </p:nvSpPr>
        <p:spPr bwMode="auto">
          <a:xfrm flipH="1" flipV="1">
            <a:off x="6315075" y="2540000"/>
            <a:ext cx="1217613" cy="823913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6" name="Line 33"/>
          <p:cNvSpPr>
            <a:spLocks noChangeShapeType="1"/>
          </p:cNvSpPr>
          <p:nvPr/>
        </p:nvSpPr>
        <p:spPr bwMode="auto">
          <a:xfrm>
            <a:off x="7720013" y="2808288"/>
            <a:ext cx="0" cy="57308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7" name="Line 34"/>
          <p:cNvSpPr>
            <a:spLocks noChangeShapeType="1"/>
          </p:cNvSpPr>
          <p:nvPr/>
        </p:nvSpPr>
        <p:spPr bwMode="auto">
          <a:xfrm flipH="1">
            <a:off x="1724025" y="2808288"/>
            <a:ext cx="0" cy="65087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 flipV="1">
            <a:off x="2403475" y="2232025"/>
            <a:ext cx="250825" cy="9525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9" name="Line 36"/>
          <p:cNvSpPr>
            <a:spLocks noChangeShapeType="1"/>
          </p:cNvSpPr>
          <p:nvPr/>
        </p:nvSpPr>
        <p:spPr bwMode="auto">
          <a:xfrm flipV="1">
            <a:off x="2073275" y="2573338"/>
            <a:ext cx="471488" cy="922337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6321425" y="2343150"/>
            <a:ext cx="180975" cy="0"/>
          </a:xfrm>
          <a:prstGeom prst="line">
            <a:avLst/>
          </a:prstGeom>
          <a:noFill/>
          <a:ln w="28575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40</a:t>
            </a:fld>
            <a:endParaRPr lang="en-US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altLang="en-US" b="1" dirty="0" err="1" smtClean="0"/>
              <a:t>Asymmetric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nl-BE" altLang="en-US" b="1" dirty="0" err="1" smtClean="0"/>
              <a:t>Symmetric</a:t>
            </a:r>
            <a:r>
              <a:rPr lang="nl-BE" altLang="en-US" b="1" dirty="0" smtClean="0"/>
              <a:t> </a:t>
            </a:r>
            <a:r>
              <a:rPr lang="nl-BE" altLang="en-US" b="1" dirty="0" err="1" smtClean="0"/>
              <a:t>encryption</a:t>
            </a:r>
            <a:endParaRPr lang="en-US" dirty="0"/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6950075" y="2597150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User 2</a:t>
            </a:r>
          </a:p>
          <a:p>
            <a:pPr algn="ctr"/>
            <a:r>
              <a:rPr lang="en-US" altLang="en-US"/>
              <a:t>Recipient</a:t>
            </a: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536575" y="2578100"/>
            <a:ext cx="1708150" cy="1271588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User 1</a:t>
            </a:r>
          </a:p>
          <a:p>
            <a:pPr algn="ctr"/>
            <a:r>
              <a:rPr lang="en-US" altLang="en-US"/>
              <a:t>Originator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3478213" y="1379538"/>
            <a:ext cx="1708150" cy="1271587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Key </a:t>
            </a:r>
          </a:p>
          <a:p>
            <a:pPr algn="ctr"/>
            <a:r>
              <a:rPr lang="en-US" altLang="en-US"/>
              <a:t>Management</a:t>
            </a:r>
          </a:p>
          <a:p>
            <a:pPr algn="ctr"/>
            <a:r>
              <a:rPr lang="en-US" altLang="en-US"/>
              <a:t>/ Depot</a:t>
            </a: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3497263" y="4603750"/>
            <a:ext cx="1708150" cy="1282700"/>
          </a:xfrm>
          <a:prstGeom prst="ellipse">
            <a:avLst/>
          </a:prstGeom>
          <a:solidFill>
            <a:srgbClr val="3E6E5A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/>
              <a:t>Messages</a:t>
            </a:r>
          </a:p>
          <a:p>
            <a:pPr algn="ctr"/>
            <a:r>
              <a:rPr lang="en-US" altLang="en-US"/>
              <a:t>Depot</a:t>
            </a: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V="1">
            <a:off x="2054225" y="2081213"/>
            <a:ext cx="1423988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2554288" y="2566988"/>
            <a:ext cx="963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1</a:t>
            </a:r>
            <a:r>
              <a:rPr lang="en-US" altLang="en-US" sz="1000"/>
              <a:t> asks for key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H="1">
            <a:off x="1908175" y="1906588"/>
            <a:ext cx="1603375" cy="7826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1196975" y="2314575"/>
            <a:ext cx="857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2</a:t>
            </a:r>
            <a:r>
              <a:rPr lang="en-US" altLang="en-US" sz="1000"/>
              <a:t> sends key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 rot="-1540434">
            <a:off x="1622425" y="1543050"/>
            <a:ext cx="1647825" cy="804863"/>
            <a:chOff x="1174" y="2540"/>
            <a:chExt cx="1038" cy="507"/>
          </a:xfrm>
        </p:grpSpPr>
        <p:sp>
          <p:nvSpPr>
            <p:cNvPr id="24609" name="Text Box 12"/>
            <p:cNvSpPr txBox="1">
              <a:spLocks noChangeArrowheads="1"/>
            </p:cNvSpPr>
            <p:nvPr/>
          </p:nvSpPr>
          <p:spPr bwMode="auto">
            <a:xfrm>
              <a:off x="1375" y="2824"/>
              <a:ext cx="753" cy="181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en-US" altLang="en-US" sz="1200" dirty="0">
                  <a:solidFill>
                    <a:schemeClr val="hlink"/>
                  </a:solidFill>
                </a:rPr>
                <a:t>Symmetric key</a:t>
              </a:r>
            </a:p>
          </p:txBody>
        </p:sp>
        <p:sp>
          <p:nvSpPr>
            <p:cNvPr id="24610" name="Rectangle 13"/>
            <p:cNvSpPr>
              <a:spLocks noChangeArrowheads="1"/>
            </p:cNvSpPr>
            <p:nvPr/>
          </p:nvSpPr>
          <p:spPr bwMode="auto">
            <a:xfrm>
              <a:off x="1346" y="2786"/>
              <a:ext cx="811" cy="261"/>
            </a:xfrm>
            <a:prstGeom prst="rect">
              <a:avLst/>
            </a:prstGeom>
            <a:noFill/>
            <a:ln w="19050" algn="ctr">
              <a:solidFill>
                <a:srgbClr val="3E6E5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1174" y="2540"/>
              <a:ext cx="10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200"/>
                <a:t>Encrypted with public key of user 1</a:t>
              </a:r>
            </a:p>
          </p:txBody>
        </p:sp>
      </p:grp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1944688" y="3673475"/>
            <a:ext cx="1906587" cy="1050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2500313" y="3881438"/>
            <a:ext cx="1762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3</a:t>
            </a:r>
            <a:r>
              <a:rPr lang="en-US" altLang="en-US" sz="1000"/>
              <a:t> sends encrypted message</a:t>
            </a: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 rot="1788510">
            <a:off x="1382713" y="4592638"/>
            <a:ext cx="1714500" cy="46037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 rot="1788510">
            <a:off x="1273175" y="4532313"/>
            <a:ext cx="1939925" cy="566737"/>
          </a:xfrm>
          <a:prstGeom prst="rect">
            <a:avLst/>
          </a:prstGeom>
          <a:noFill/>
          <a:ln w="19050" algn="ctr">
            <a:solidFill>
              <a:srgbClr val="3E6E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 rot="1788510">
            <a:off x="1352550" y="4132263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Message depot</a:t>
            </a:r>
          </a:p>
        </p:txBody>
      </p:sp>
      <p:sp>
        <p:nvSpPr>
          <p:cNvPr id="24594" name="Text Box 20"/>
          <p:cNvSpPr txBox="1">
            <a:spLocks noChangeArrowheads="1"/>
          </p:cNvSpPr>
          <p:nvPr/>
        </p:nvSpPr>
        <p:spPr bwMode="auto">
          <a:xfrm>
            <a:off x="3513138" y="5888038"/>
            <a:ext cx="1714500" cy="461962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5186363" y="2081213"/>
            <a:ext cx="1962150" cy="857250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965825" y="2792413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4</a:t>
            </a:r>
            <a:r>
              <a:rPr lang="en-US" altLang="en-US" sz="1000"/>
              <a:t> justifies right to</a:t>
            </a:r>
          </a:p>
          <a:p>
            <a:r>
              <a:rPr lang="en-US" altLang="en-US" sz="1000"/>
              <a:t>obtain key</a:t>
            </a:r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 flipH="1">
            <a:off x="5053013" y="3673475"/>
            <a:ext cx="2489200" cy="1203325"/>
          </a:xfrm>
          <a:prstGeom prst="line">
            <a:avLst/>
          </a:prstGeom>
          <a:noFill/>
          <a:ln w="12700">
            <a:solidFill>
              <a:srgbClr val="3E6E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8" name="Text Box 24"/>
          <p:cNvSpPr txBox="1">
            <a:spLocks noChangeArrowheads="1"/>
          </p:cNvSpPr>
          <p:nvPr/>
        </p:nvSpPr>
        <p:spPr bwMode="auto">
          <a:xfrm>
            <a:off x="5899150" y="3573463"/>
            <a:ext cx="113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4</a:t>
            </a:r>
            <a:r>
              <a:rPr lang="en-US" altLang="en-US" sz="1000"/>
              <a:t> justifies right to</a:t>
            </a:r>
          </a:p>
          <a:p>
            <a:r>
              <a:rPr lang="en-US" altLang="en-US" sz="1000"/>
              <a:t>obtain message</a:t>
            </a:r>
          </a:p>
        </p:txBody>
      </p:sp>
      <p:sp>
        <p:nvSpPr>
          <p:cNvPr id="24599" name="Text Box 25"/>
          <p:cNvSpPr txBox="1">
            <a:spLocks noChangeArrowheads="1"/>
          </p:cNvSpPr>
          <p:nvPr/>
        </p:nvSpPr>
        <p:spPr bwMode="auto">
          <a:xfrm rot="1408605">
            <a:off x="5695950" y="1935163"/>
            <a:ext cx="1195388" cy="287337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 rot="1408605">
            <a:off x="5649913" y="1874838"/>
            <a:ext cx="1287462" cy="4143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601" name="Text Box 27"/>
          <p:cNvSpPr txBox="1">
            <a:spLocks noChangeArrowheads="1"/>
          </p:cNvSpPr>
          <p:nvPr/>
        </p:nvSpPr>
        <p:spPr bwMode="auto">
          <a:xfrm rot="1408605">
            <a:off x="5773738" y="1522413"/>
            <a:ext cx="15890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user 2</a:t>
            </a:r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5170488" y="1870075"/>
            <a:ext cx="2065337" cy="90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3" name="Text Box 29"/>
          <p:cNvSpPr txBox="1">
            <a:spLocks noChangeArrowheads="1"/>
          </p:cNvSpPr>
          <p:nvPr/>
        </p:nvSpPr>
        <p:spPr bwMode="auto">
          <a:xfrm>
            <a:off x="4733925" y="2528888"/>
            <a:ext cx="1009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5 </a:t>
            </a:r>
            <a:r>
              <a:rPr lang="en-US" altLang="en-US" sz="1000"/>
              <a:t>receives key</a:t>
            </a:r>
          </a:p>
        </p:txBody>
      </p:sp>
      <p:sp>
        <p:nvSpPr>
          <p:cNvPr id="24604" name="Text Box 30"/>
          <p:cNvSpPr txBox="1">
            <a:spLocks noChangeArrowheads="1"/>
          </p:cNvSpPr>
          <p:nvPr/>
        </p:nvSpPr>
        <p:spPr bwMode="auto">
          <a:xfrm>
            <a:off x="4545013" y="4316413"/>
            <a:ext cx="1387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000" b="1"/>
              <a:t>5 </a:t>
            </a:r>
            <a:r>
              <a:rPr lang="en-US" altLang="en-US" sz="1000"/>
              <a:t>receives message</a:t>
            </a:r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 flipV="1">
            <a:off x="5126038" y="3849688"/>
            <a:ext cx="247015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 rot="-1568230">
            <a:off x="6019800" y="4848225"/>
            <a:ext cx="1714500" cy="460375"/>
          </a:xfrm>
          <a:prstGeom prst="rect">
            <a:avLst/>
          </a:prstGeom>
          <a:noFill/>
          <a:ln w="127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Message encrypted with</a:t>
            </a:r>
          </a:p>
          <a:p>
            <a:pPr algn="ctr"/>
            <a:r>
              <a:rPr lang="en-US" altLang="en-US" sz="1200" dirty="0">
                <a:solidFill>
                  <a:schemeClr val="hlink"/>
                </a:solidFill>
              </a:rPr>
              <a:t>symmetric key</a:t>
            </a:r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 rot="-1568230">
            <a:off x="5915025" y="4786313"/>
            <a:ext cx="1919288" cy="5667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 rot="-1568230">
            <a:off x="5489575" y="4370388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1200"/>
              <a:t>Encrypted with public key of User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spcBef>
                <a:spcPts val="1200"/>
              </a:spcBef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Option of dating and guaranteeing the validity of the content the second after each document created in health care by adding an </a:t>
            </a:r>
            <a:r>
              <a:rPr lang="nl-BE" sz="2400" dirty="0">
                <a:solidFill>
                  <a:srgbClr val="3E6E5A"/>
                </a:solidFill>
                <a:sym typeface="Arial" pitchFamily="34" charset="0"/>
              </a:rPr>
              <a:t>eHealth</a:t>
            </a: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signature</a:t>
            </a:r>
            <a:endParaRPr lang="en-GB" sz="2400" dirty="0">
              <a:solidFill>
                <a:srgbClr val="3E6E5A"/>
              </a:solidFill>
              <a:sym typeface="Arial" pitchFamily="34" charset="0"/>
            </a:endParaRPr>
          </a:p>
          <a:p>
            <a:pPr marL="182880" lvl="1"/>
            <a:endParaRPr lang="en-GB" dirty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Timestamping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573016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25475" y="1730375"/>
            <a:ext cx="3589338" cy="450532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b="1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" y="2606675"/>
            <a:ext cx="1624013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dirty="0" smtClean="0"/>
              <a:t>Prescription  </a:t>
            </a:r>
            <a:r>
              <a:rPr lang="fr-BE" altLang="en-US" dirty="0"/>
              <a:t>A</a:t>
            </a:r>
            <a:endParaRPr lang="en-US" altLang="en-US" dirty="0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620713" y="24098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1200" b="1"/>
              <a:t>1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876300" y="3752850"/>
            <a:ext cx="1309688" cy="3381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sz="1600"/>
              <a:t>Hashcode A</a:t>
            </a:r>
            <a:endParaRPr lang="en-US" altLang="en-US" sz="1600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4935538" y="1795463"/>
            <a:ext cx="3589337" cy="4448175"/>
          </a:xfrm>
          <a:prstGeom prst="rect">
            <a:avLst/>
          </a:prstGeom>
          <a:solidFill>
            <a:srgbClr val="3E6E5A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FR" altLang="en-US" b="1"/>
          </a:p>
        </p:txBody>
      </p:sp>
      <p:sp>
        <p:nvSpPr>
          <p:cNvPr id="26634" name="Oval 13"/>
          <p:cNvSpPr>
            <a:spLocks noChangeArrowheads="1"/>
          </p:cNvSpPr>
          <p:nvPr/>
        </p:nvSpPr>
        <p:spPr bwMode="auto">
          <a:xfrm>
            <a:off x="693738" y="34671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2</a:t>
            </a:r>
            <a:endParaRPr lang="en-US" altLang="en-US" sz="1200" b="1"/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2513013" y="2616200"/>
            <a:ext cx="163353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dirty="0" smtClean="0"/>
              <a:t>Prescription </a:t>
            </a:r>
            <a:r>
              <a:rPr lang="fr-BE" altLang="en-US" dirty="0"/>
              <a:t>B</a:t>
            </a:r>
            <a:endParaRPr lang="en-US" altLang="en-US" dirty="0"/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611438" y="3732213"/>
            <a:ext cx="1311275" cy="33813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 sz="1600"/>
              <a:t>Hashcode B</a:t>
            </a:r>
            <a:endParaRPr lang="en-US" altLang="en-US" sz="1600"/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1347788" y="4856163"/>
            <a:ext cx="226060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Timestamp bag</a:t>
            </a:r>
            <a:endParaRPr lang="en-US" altLang="en-US"/>
          </a:p>
        </p:txBody>
      </p:sp>
      <p:sp>
        <p:nvSpPr>
          <p:cNvPr id="26638" name="Rectangle 26"/>
          <p:cNvSpPr>
            <a:spLocks noChangeArrowheads="1"/>
          </p:cNvSpPr>
          <p:nvPr/>
        </p:nvSpPr>
        <p:spPr bwMode="auto">
          <a:xfrm>
            <a:off x="5410200" y="5184775"/>
            <a:ext cx="16430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Electronic</a:t>
            </a:r>
          </a:p>
          <a:p>
            <a:pPr algn="ctr"/>
            <a:r>
              <a:rPr lang="fr-BE" altLang="en-US"/>
              <a:t>timestamping</a:t>
            </a:r>
            <a:endParaRPr lang="en-US" altLang="en-US"/>
          </a:p>
        </p:txBody>
      </p:sp>
      <p:sp>
        <p:nvSpPr>
          <p:cNvPr id="26639" name="Oval 27"/>
          <p:cNvSpPr>
            <a:spLocks noChangeArrowheads="1"/>
          </p:cNvSpPr>
          <p:nvPr/>
        </p:nvSpPr>
        <p:spPr bwMode="auto">
          <a:xfrm>
            <a:off x="5264150" y="49641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4</a:t>
            </a:r>
            <a:endParaRPr lang="en-US" altLang="en-US" sz="1200" b="1"/>
          </a:p>
        </p:txBody>
      </p:sp>
      <p:sp>
        <p:nvSpPr>
          <p:cNvPr id="26640" name="Rectangle 28"/>
          <p:cNvSpPr>
            <a:spLocks noChangeArrowheads="1"/>
          </p:cNvSpPr>
          <p:nvPr/>
        </p:nvSpPr>
        <p:spPr bwMode="auto">
          <a:xfrm>
            <a:off x="5946775" y="2619375"/>
            <a:ext cx="1566863" cy="6540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BE" altLang="en-US"/>
              <a:t>Electronic</a:t>
            </a:r>
          </a:p>
          <a:p>
            <a:pPr algn="ctr"/>
            <a:r>
              <a:rPr lang="fr-BE" altLang="en-US"/>
              <a:t>signature</a:t>
            </a:r>
            <a:endParaRPr lang="en-US" altLang="en-US"/>
          </a:p>
        </p:txBody>
      </p:sp>
      <p:sp>
        <p:nvSpPr>
          <p:cNvPr id="26641" name="Oval 30"/>
          <p:cNvSpPr>
            <a:spLocks noChangeArrowheads="1"/>
          </p:cNvSpPr>
          <p:nvPr/>
        </p:nvSpPr>
        <p:spPr bwMode="auto">
          <a:xfrm>
            <a:off x="5378450" y="3071813"/>
            <a:ext cx="363538" cy="3635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5</a:t>
            </a:r>
            <a:endParaRPr lang="en-US" altLang="en-US" sz="1200" b="1"/>
          </a:p>
        </p:txBody>
      </p:sp>
      <p:sp>
        <p:nvSpPr>
          <p:cNvPr id="26642" name="Rectangle 31"/>
          <p:cNvSpPr>
            <a:spLocks noChangeArrowheads="1"/>
          </p:cNvSpPr>
          <p:nvPr/>
        </p:nvSpPr>
        <p:spPr bwMode="auto">
          <a:xfrm>
            <a:off x="1719263" y="583882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/>
              <a:t>Archive</a:t>
            </a:r>
            <a:endParaRPr lang="en-US" altLang="en-US" sz="1600"/>
          </a:p>
        </p:txBody>
      </p:sp>
      <p:sp>
        <p:nvSpPr>
          <p:cNvPr id="26643" name="Oval 32"/>
          <p:cNvSpPr>
            <a:spLocks noChangeArrowheads="1"/>
          </p:cNvSpPr>
          <p:nvPr/>
        </p:nvSpPr>
        <p:spPr bwMode="auto">
          <a:xfrm>
            <a:off x="1541463" y="5661025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6</a:t>
            </a:r>
            <a:endParaRPr lang="en-US" altLang="en-US" sz="1200" b="1"/>
          </a:p>
        </p:txBody>
      </p:sp>
      <p:sp>
        <p:nvSpPr>
          <p:cNvPr id="26644" name="Rectangle 38"/>
          <p:cNvSpPr>
            <a:spLocks noChangeArrowheads="1"/>
          </p:cNvSpPr>
          <p:nvPr/>
        </p:nvSpPr>
        <p:spPr bwMode="auto">
          <a:xfrm>
            <a:off x="7494588" y="4943475"/>
            <a:ext cx="954087" cy="3698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/>
              <a:t>Archive</a:t>
            </a:r>
            <a:endParaRPr lang="en-US" altLang="en-US" sz="1600"/>
          </a:p>
        </p:txBody>
      </p:sp>
      <p:sp>
        <p:nvSpPr>
          <p:cNvPr id="26645" name="Oval 39"/>
          <p:cNvSpPr>
            <a:spLocks noChangeArrowheads="1"/>
          </p:cNvSpPr>
          <p:nvPr/>
        </p:nvSpPr>
        <p:spPr bwMode="auto">
          <a:xfrm>
            <a:off x="801528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6</a:t>
            </a:r>
            <a:endParaRPr lang="en-US" altLang="en-US" sz="1200" b="1"/>
          </a:p>
        </p:txBody>
      </p:sp>
      <p:sp>
        <p:nvSpPr>
          <p:cNvPr id="26646" name="Oval 24"/>
          <p:cNvSpPr>
            <a:spLocks noChangeArrowheads="1"/>
          </p:cNvSpPr>
          <p:nvPr/>
        </p:nvSpPr>
        <p:spPr bwMode="auto">
          <a:xfrm>
            <a:off x="1201738" y="4660900"/>
            <a:ext cx="363537" cy="3635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BE" altLang="en-US" sz="1200" b="1"/>
              <a:t>3</a:t>
            </a:r>
            <a:endParaRPr lang="en-US" altLang="en-US" sz="1200" b="1"/>
          </a:p>
        </p:txBody>
      </p:sp>
      <p:sp>
        <p:nvSpPr>
          <p:cNvPr id="26647" name="Down Arrow 1"/>
          <p:cNvSpPr>
            <a:spLocks noChangeArrowheads="1"/>
          </p:cNvSpPr>
          <p:nvPr/>
        </p:nvSpPr>
        <p:spPr bwMode="auto">
          <a:xfrm>
            <a:off x="1395413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48" name="Down Arrow 36"/>
          <p:cNvSpPr>
            <a:spLocks noChangeArrowheads="1"/>
          </p:cNvSpPr>
          <p:nvPr/>
        </p:nvSpPr>
        <p:spPr bwMode="auto">
          <a:xfrm>
            <a:off x="3098800" y="3065463"/>
            <a:ext cx="339725" cy="527050"/>
          </a:xfrm>
          <a:prstGeom prst="downArrow">
            <a:avLst>
              <a:gd name="adj1" fmla="val 50000"/>
              <a:gd name="adj2" fmla="val 4992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49" name="Down Arrow 1"/>
          <p:cNvSpPr>
            <a:spLocks noChangeArrowheads="1"/>
          </p:cNvSpPr>
          <p:nvPr/>
        </p:nvSpPr>
        <p:spPr bwMode="auto">
          <a:xfrm>
            <a:off x="1531938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26650" name="Down Arrow 35"/>
          <p:cNvSpPr>
            <a:spLocks noChangeArrowheads="1"/>
          </p:cNvSpPr>
          <p:nvPr/>
        </p:nvSpPr>
        <p:spPr bwMode="auto">
          <a:xfrm>
            <a:off x="3140075" y="4205288"/>
            <a:ext cx="257175" cy="53816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3829051" y="4138612"/>
            <a:ext cx="425450" cy="2619375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26652" name="Up Arrow 5"/>
          <p:cNvSpPr>
            <a:spLocks noChangeArrowheads="1"/>
          </p:cNvSpPr>
          <p:nvPr/>
        </p:nvSpPr>
        <p:spPr bwMode="auto">
          <a:xfrm>
            <a:off x="6230938" y="3454400"/>
            <a:ext cx="361950" cy="1592263"/>
          </a:xfrm>
          <a:prstGeom prst="upArrow">
            <a:avLst>
              <a:gd name="adj1" fmla="val 50000"/>
              <a:gd name="adj2" fmla="val 4991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sp>
        <p:nvSpPr>
          <p:cNvPr id="8" name="Left-Up Arrow 7"/>
          <p:cNvSpPr/>
          <p:nvPr/>
        </p:nvSpPr>
        <p:spPr bwMode="auto">
          <a:xfrm>
            <a:off x="2746375" y="5456238"/>
            <a:ext cx="5627688" cy="711200"/>
          </a:xfrm>
          <a:prstGeom prst="leftUpArrow">
            <a:avLst>
              <a:gd name="adj1" fmla="val 20914"/>
              <a:gd name="adj2" fmla="val 23084"/>
              <a:gd name="adj3" fmla="val 2704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fr-BE"/>
          </a:p>
        </p:txBody>
      </p:sp>
      <p:sp>
        <p:nvSpPr>
          <p:cNvPr id="26654" name="Up Arrow 30"/>
          <p:cNvSpPr>
            <a:spLocks noChangeArrowheads="1"/>
          </p:cNvSpPr>
          <p:nvPr/>
        </p:nvSpPr>
        <p:spPr bwMode="auto">
          <a:xfrm>
            <a:off x="7053263" y="3328988"/>
            <a:ext cx="460375" cy="2695575"/>
          </a:xfrm>
          <a:prstGeom prst="up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fr-BE" altLang="en-US"/>
          </a:p>
        </p:txBody>
      </p:sp>
      <p:pic>
        <p:nvPicPr>
          <p:cNvPr id="266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80657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858963"/>
            <a:ext cx="1514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43</a:t>
            </a:fld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nl-BE" b="1" dirty="0" err="1" smtClean="0"/>
              <a:t>Example</a:t>
            </a:r>
            <a:r>
              <a:rPr lang="nl-BE" b="1" dirty="0" smtClean="0"/>
              <a:t>: </a:t>
            </a:r>
            <a:r>
              <a:rPr lang="nl-BE" b="1" dirty="0" err="1" smtClean="0"/>
              <a:t>electronic</a:t>
            </a:r>
            <a:r>
              <a:rPr lang="nl-BE" b="1" dirty="0" smtClean="0"/>
              <a:t> </a:t>
            </a:r>
            <a:r>
              <a:rPr lang="nl-BE" b="1" dirty="0" err="1" smtClean="0"/>
              <a:t>prescription</a:t>
            </a:r>
            <a:r>
              <a:rPr lang="nl-BE" b="1" dirty="0" smtClean="0"/>
              <a:t> in </a:t>
            </a:r>
            <a:r>
              <a:rPr lang="nl-BE" b="1" dirty="0" err="1" smtClean="0"/>
              <a:t>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/>
              <a:t>Option of hiding the identity of persons behind a code so that the useful information for this person can be used without their privacy being compromised and option to make data anonymous </a:t>
            </a:r>
            <a:r>
              <a:rPr lang="nl-BE" sz="2400" dirty="0" err="1" smtClean="0"/>
              <a:t>by</a:t>
            </a:r>
            <a:r>
              <a:rPr lang="nl-BE" sz="2400" dirty="0" smtClean="0"/>
              <a:t> </a:t>
            </a:r>
            <a:r>
              <a:rPr lang="nl-BE" sz="2400" dirty="0" err="1" smtClean="0"/>
              <a:t>converting</a:t>
            </a:r>
            <a:r>
              <a:rPr lang="nl-BE" sz="2400" dirty="0" smtClean="0"/>
              <a:t> the </a:t>
            </a:r>
            <a:r>
              <a:rPr lang="nl-BE" sz="2400" dirty="0" err="1" smtClean="0"/>
              <a:t>detailed</a:t>
            </a:r>
            <a:r>
              <a:rPr lang="nl-BE" sz="2400" dirty="0" smtClean="0"/>
              <a:t> information by general information; </a:t>
            </a:r>
            <a:r>
              <a:rPr lang="nl-BE" sz="2400" dirty="0" err="1" smtClean="0"/>
              <a:t>once</a:t>
            </a:r>
            <a:r>
              <a:rPr lang="nl-BE" sz="2400" dirty="0" smtClean="0"/>
              <a:t> </a:t>
            </a:r>
            <a:r>
              <a:rPr lang="nl-BE" sz="2400" dirty="0" err="1" smtClean="0"/>
              <a:t>encoded</a:t>
            </a:r>
            <a:r>
              <a:rPr lang="nl-BE" sz="2400" dirty="0" smtClean="0"/>
              <a:t> or anonymized, the data retain their usefulness, but it is no longer possible to trace them directly or indirectly back to the person's identity</a:t>
            </a:r>
            <a:endParaRPr lang="en-GB" sz="2400" dirty="0" smtClean="0">
              <a:solidFill>
                <a:srgbClr val="000000"/>
              </a:solidFill>
              <a:sym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 smtClean="0">
                <a:solidFill>
                  <a:srgbClr val="3E6E5A"/>
                </a:solidFill>
                <a:latin typeface="+mj-lt"/>
                <a:sym typeface="Arial" pitchFamily="34" charset="0"/>
              </a:rPr>
              <a:t>Encoding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 and &amp;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  <a:sym typeface="Arial" pitchFamily="34" charset="0"/>
              </a:rPr>
              <a:t>anonymizing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8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>
                <a:solidFill>
                  <a:srgbClr val="000000"/>
                </a:solidFill>
                <a:sym typeface="Arial" pitchFamily="34" charset="0"/>
              </a:rPr>
              <a:t>Access to the national register and to the </a:t>
            </a:r>
            <a:r>
              <a:rPr lang="en-US" sz="2400" dirty="0" smtClean="0">
                <a:solidFill>
                  <a:srgbClr val="000000"/>
                </a:solidFill>
                <a:sym typeface="Arial" pitchFamily="34" charset="0"/>
              </a:rPr>
              <a:t>enterprise</a:t>
            </a: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 </a:t>
            </a:r>
            <a:r>
              <a:rPr lang="nl-BE" sz="2400" dirty="0">
                <a:solidFill>
                  <a:srgbClr val="000000"/>
                </a:solidFill>
                <a:sym typeface="Arial" pitchFamily="34" charset="0"/>
              </a:rPr>
              <a:t>registers by the authorized actors in health care, under strict provisions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Consultation of the National </a:t>
            </a:r>
            <a:r>
              <a:rPr lang="nl-BE" sz="2000" b="1" spc="-100" dirty="0" err="1">
                <a:solidFill>
                  <a:srgbClr val="3E6E5A"/>
                </a:solidFill>
                <a:latin typeface="+mj-lt"/>
                <a:sym typeface="Arial" pitchFamily="34" charset="0"/>
              </a:rPr>
              <a:t>Identification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  <a:sym typeface="Arial" pitchFamily="34" charset="0"/>
              </a:rPr>
              <a:t> 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Registers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Secure electronic mailbox for the exchange of health information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eHealthBox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10 Basic Services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978" indent="0">
              <a:lnSpc>
                <a:spcPct val="80000"/>
              </a:lnSpc>
              <a:buFont typeface="Calibri" pitchFamily="34" charset="0"/>
              <a:buNone/>
            </a:pPr>
            <a:r>
              <a:rPr lang="nl-BE" sz="2400" dirty="0" smtClean="0">
                <a:solidFill>
                  <a:srgbClr val="000000"/>
                </a:solidFill>
                <a:sym typeface="Arial" pitchFamily="34" charset="0"/>
              </a:rPr>
              <a:t>Indicates, with consent of the patients involved, which electronic documents are stored with which actor for which patients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  <a:sym typeface="Arial" pitchFamily="34" charset="0"/>
              </a:rPr>
              <a:t>Reference directory</a:t>
            </a:r>
            <a:endParaRPr lang="en-GB" sz="2000" b="1" spc="-100" dirty="0">
              <a:solidFill>
                <a:srgbClr val="3E6E5A"/>
              </a:solidFill>
              <a:latin typeface="+mj-lt"/>
              <a:sym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1908000" cy="19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2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dirty="0" smtClean="0"/>
              <a:t>1 Chairperson</a:t>
            </a:r>
          </a:p>
          <a:p>
            <a:pPr fontAlgn="base"/>
            <a:endParaRPr lang="en-GB" dirty="0" smtClean="0"/>
          </a:p>
          <a:p>
            <a:pPr marL="182880" lvl="1" fontAlgn="base">
              <a:defRPr/>
            </a:pPr>
            <a:r>
              <a:rPr lang="nl-BE" sz="3200" dirty="0" smtClean="0"/>
              <a:t>32 members, of which </a:t>
            </a:r>
          </a:p>
          <a:p>
            <a:pPr marL="182880" lvl="1" fontAlgn="base">
              <a:defRPr/>
            </a:pPr>
            <a:endParaRPr lang="en-GB" sz="32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11 </a:t>
            </a:r>
            <a:r>
              <a:rPr lang="nl-BE" sz="2800" dirty="0"/>
              <a:t>health care </a:t>
            </a:r>
            <a:r>
              <a:rPr lang="nl-BE" sz="2800" dirty="0" smtClean="0"/>
              <a:t>providers</a:t>
            </a:r>
          </a:p>
          <a:p>
            <a:pPr marL="457200" lvl="3" fontAlgn="base">
              <a:buSzPct val="85000"/>
              <a:defRPr/>
            </a:pPr>
            <a:r>
              <a:rPr lang="nl-BE" sz="2800" dirty="0"/>
              <a:t>7 representatives of the </a:t>
            </a:r>
            <a:r>
              <a:rPr lang="nl-BE" sz="2800" dirty="0" smtClean="0"/>
              <a:t>sickness funds</a:t>
            </a:r>
            <a:endParaRPr lang="nl-BE" sz="2800" dirty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4 </a:t>
            </a:r>
            <a:r>
              <a:rPr lang="nl-BE" sz="2800" dirty="0" err="1" smtClean="0"/>
              <a:t>representatives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patients</a:t>
            </a:r>
            <a:endParaRPr lang="nl-BE" sz="28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4 </a:t>
            </a:r>
            <a:r>
              <a:rPr lang="nl-BE" sz="2800" dirty="0" err="1" smtClean="0"/>
              <a:t>representatives</a:t>
            </a:r>
            <a:r>
              <a:rPr lang="nl-BE" sz="2800" dirty="0" smtClean="0"/>
              <a:t> of the </a:t>
            </a:r>
            <a:r>
              <a:rPr lang="nl-BE" sz="2800" dirty="0" err="1" smtClean="0"/>
              <a:t>federal</a:t>
            </a:r>
            <a:r>
              <a:rPr lang="nl-BE" sz="2800" dirty="0" smtClean="0"/>
              <a:t> </a:t>
            </a:r>
            <a:r>
              <a:rPr lang="nl-BE" sz="2800" dirty="0" err="1" smtClean="0"/>
              <a:t>government</a:t>
            </a:r>
            <a:endParaRPr lang="nl-BE" sz="2800" dirty="0" smtClean="0"/>
          </a:p>
          <a:p>
            <a:pPr marL="457200" lvl="3" fontAlgn="base">
              <a:buSzPct val="85000"/>
              <a:defRPr/>
            </a:pPr>
            <a:r>
              <a:rPr lang="nl-BE" sz="2800" dirty="0" smtClean="0"/>
              <a:t>6 </a:t>
            </a:r>
            <a:r>
              <a:rPr lang="nl-BE" sz="2800" dirty="0"/>
              <a:t>representatives of the </a:t>
            </a:r>
            <a:r>
              <a:rPr lang="nl-BE" sz="2800" dirty="0" err="1" smtClean="0"/>
              <a:t>regions</a:t>
            </a:r>
            <a:r>
              <a:rPr lang="nl-BE" sz="2800" dirty="0" smtClean="0"/>
              <a:t> &amp; </a:t>
            </a:r>
            <a:r>
              <a:rPr lang="nl-BE" sz="2800" dirty="0" err="1" smtClean="0"/>
              <a:t>communities</a:t>
            </a:r>
            <a:endParaRPr lang="nl-BE" sz="2800" dirty="0"/>
          </a:p>
          <a:p>
            <a:pPr fontAlgn="base"/>
            <a:endParaRPr lang="en-GB" dirty="0" smtClean="0"/>
          </a:p>
          <a:p>
            <a:pPr fontAlgn="base"/>
            <a:r>
              <a:rPr dirty="0" smtClean="0"/>
              <a:t>Role</a:t>
            </a:r>
          </a:p>
          <a:p>
            <a:pPr fontAlgn="base"/>
            <a:endParaRPr lang="en-GB" dirty="0" smtClean="0"/>
          </a:p>
          <a:p>
            <a:pPr lvl="1" fontAlgn="base"/>
            <a:r>
              <a:rPr lang="nl-BE" dirty="0"/>
              <a:t>i</a:t>
            </a:r>
            <a:r>
              <a:rPr dirty="0" err="1" smtClean="0"/>
              <a:t>ntroduction</a:t>
            </a:r>
            <a:r>
              <a:rPr dirty="0" smtClean="0"/>
              <a:t> of initiatives to promote and perpetuate electronic service provision for the benefit of </a:t>
            </a:r>
            <a:r>
              <a:rPr dirty="0" err="1" smtClean="0"/>
              <a:t>th</a:t>
            </a:r>
            <a:r>
              <a:rPr lang="nl-BE" dirty="0" smtClean="0"/>
              <a:t>e actors </a:t>
            </a:r>
            <a:r>
              <a:rPr dirty="0" smtClean="0"/>
              <a:t>in the health care sector </a:t>
            </a:r>
          </a:p>
          <a:p>
            <a:pPr lvl="1" fontAlgn="base"/>
            <a:endParaRPr lang="en-GB" dirty="0"/>
          </a:p>
          <a:p>
            <a:pPr lvl="1" fontAlgn="base"/>
            <a:r>
              <a:rPr dirty="0" smtClean="0"/>
              <a:t>introduction of measures for safe and confidential processing of personal information</a:t>
            </a:r>
          </a:p>
          <a:p>
            <a:pPr lvl="1" fontAlgn="base"/>
            <a:endParaRPr lang="en-GB" dirty="0"/>
          </a:p>
          <a:p>
            <a:pPr lvl="1" fontAlgn="base"/>
            <a:r>
              <a:rPr dirty="0" smtClean="0"/>
              <a:t>introduction of measures for administrative simplification for the benefit of </a:t>
            </a:r>
            <a:r>
              <a:rPr lang="nl-BE" dirty="0" smtClean="0"/>
              <a:t>t</a:t>
            </a:r>
            <a:r>
              <a:rPr dirty="0" smtClean="0"/>
              <a:t>he </a:t>
            </a:r>
            <a:r>
              <a:rPr lang="nl-BE" dirty="0" smtClean="0"/>
              <a:t>actors in the </a:t>
            </a:r>
            <a:r>
              <a:rPr dirty="0" smtClean="0"/>
              <a:t>health care sector</a:t>
            </a:r>
          </a:p>
          <a:p>
            <a:pPr marL="285750" lvl="1">
              <a:buFontTx/>
              <a:buChar char="-"/>
              <a:defRPr/>
            </a:pPr>
            <a:endParaRPr lang="en-GB" sz="1600" dirty="0" smtClean="0"/>
          </a:p>
          <a:p>
            <a:pPr marL="285750" lvl="1">
              <a:buFontTx/>
              <a:buChar char="-"/>
              <a:defRPr/>
            </a:pPr>
            <a:endParaRPr lang="en-GB" sz="1600" dirty="0"/>
          </a:p>
          <a:p>
            <a:pPr marL="0" indent="0">
              <a:buNone/>
            </a:pPr>
            <a:endParaRPr lang="en-GB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345377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Consultation Committee with the Users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48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1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05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BE" sz="3800" b="1" dirty="0" smtClean="0">
                <a:solidFill>
                  <a:srgbClr val="3E6E5A"/>
                </a:solidFill>
              </a:rPr>
              <a:t>eHealth</a:t>
            </a:r>
            <a:r>
              <a:rPr lang="nl-BE" sz="3800" b="1" dirty="0" smtClean="0"/>
              <a:t>-certificates</a:t>
            </a:r>
            <a:endParaRPr lang="en-GB" sz="3800" b="1" dirty="0" smtClean="0">
              <a:solidFill>
                <a:srgbClr val="3E6E5A"/>
              </a:solidFill>
            </a:endParaRPr>
          </a:p>
          <a:p>
            <a:pPr marL="0" indent="0">
              <a:buNone/>
            </a:pPr>
            <a:endParaRPr lang="en-GB" sz="1100" dirty="0" smtClean="0"/>
          </a:p>
          <a:p>
            <a:pPr marL="457200" indent="-457200">
              <a:buFont typeface="+mj-lt"/>
              <a:buAutoNum type="arabicPeriod"/>
            </a:pPr>
            <a:endParaRPr lang="en-GB" sz="800" dirty="0" smtClean="0"/>
          </a:p>
          <a:p>
            <a:pPr fontAlgn="base"/>
            <a:r>
              <a:rPr lang="nl-BE" sz="2900" dirty="0" smtClean="0"/>
              <a:t>basis for the creation of the double encryption key (ETK) used by the encryption service 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system can be identified and authenticated </a:t>
            </a:r>
            <a:r>
              <a:rPr lang="nl-BE" sz="2900" dirty="0" err="1" smtClean="0"/>
              <a:t>using</a:t>
            </a:r>
            <a:r>
              <a:rPr lang="nl-BE" sz="2900" dirty="0" smtClean="0"/>
              <a:t> the </a:t>
            </a:r>
            <a:r>
              <a:rPr lang="nl-BE" sz="2900" dirty="0" err="1" smtClean="0">
                <a:solidFill>
                  <a:srgbClr val="3E6E5A"/>
                </a:solidFill>
              </a:rPr>
              <a:t>eHealth</a:t>
            </a:r>
            <a:r>
              <a:rPr lang="nl-BE" sz="2900" dirty="0" err="1" smtClean="0"/>
              <a:t>-certificate</a:t>
            </a:r>
            <a:r>
              <a:rPr lang="nl-BE" sz="2900" dirty="0" smtClean="0"/>
              <a:t> </a:t>
            </a:r>
            <a:r>
              <a:rPr lang="nl-BE" sz="2900" dirty="0" err="1" smtClean="0"/>
              <a:t>while</a:t>
            </a:r>
            <a:r>
              <a:rPr lang="nl-BE" sz="2900" dirty="0" smtClean="0"/>
              <a:t> the end user (the person) </a:t>
            </a:r>
            <a:r>
              <a:rPr lang="nl-BE" sz="2900" dirty="0" err="1" smtClean="0"/>
              <a:t>can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identified</a:t>
            </a:r>
            <a:r>
              <a:rPr lang="nl-BE" sz="2900" dirty="0" smtClean="0"/>
              <a:t> </a:t>
            </a:r>
            <a:r>
              <a:rPr lang="nl-BE" sz="2900" dirty="0" err="1" smtClean="0"/>
              <a:t>and</a:t>
            </a:r>
            <a:r>
              <a:rPr lang="nl-BE" sz="2900" dirty="0" smtClean="0"/>
              <a:t> </a:t>
            </a:r>
            <a:r>
              <a:rPr lang="nl-BE" sz="2900" dirty="0" err="1" smtClean="0"/>
              <a:t>authenticated</a:t>
            </a:r>
            <a:r>
              <a:rPr lang="nl-BE" sz="2900" dirty="0" smtClean="0"/>
              <a:t> </a:t>
            </a:r>
            <a:r>
              <a:rPr lang="nl-BE" sz="2900" dirty="0" err="1" smtClean="0"/>
              <a:t>using</a:t>
            </a:r>
            <a:r>
              <a:rPr lang="nl-BE" sz="2900" dirty="0" smtClean="0"/>
              <a:t> the eID or the </a:t>
            </a:r>
            <a:r>
              <a:rPr lang="nl-BE" sz="2900" dirty="0" err="1" smtClean="0"/>
              <a:t>citizen</a:t>
            </a:r>
            <a:r>
              <a:rPr lang="nl-BE" sz="2900" dirty="0" smtClean="0"/>
              <a:t> token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this applies both to the use of basic services as well as to the use of added value services offered in the form of web services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software integrators (not the health care provider) can also request test </a:t>
            </a:r>
            <a:r>
              <a:rPr lang="nl-BE" sz="2900" dirty="0" err="1" smtClean="0"/>
              <a:t>certificates</a:t>
            </a:r>
            <a:r>
              <a:rPr lang="nl-BE" sz="2900" dirty="0" smtClean="0"/>
              <a:t>, which enables the testing of the integration of our basic services</a:t>
            </a:r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err="1" smtClean="0"/>
              <a:t>certificates</a:t>
            </a:r>
            <a:r>
              <a:rPr lang="nl-BE" sz="2900" dirty="0" smtClean="0"/>
              <a:t> </a:t>
            </a:r>
            <a:r>
              <a:rPr lang="nl-BE" sz="2900" dirty="0" err="1" smtClean="0"/>
              <a:t>can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ordered</a:t>
            </a:r>
            <a:r>
              <a:rPr lang="nl-BE" sz="2900" dirty="0" smtClean="0"/>
              <a:t> via the portal of the </a:t>
            </a:r>
            <a:r>
              <a:rPr lang="nl-BE" sz="2900" dirty="0" smtClean="0">
                <a:solidFill>
                  <a:srgbClr val="3E6E5A"/>
                </a:solidFill>
              </a:rPr>
              <a:t>eHealth</a:t>
            </a:r>
            <a:r>
              <a:rPr lang="nl-BE" sz="2900" dirty="0" smtClean="0"/>
              <a:t>-platform (https://www.ehealth.fgov.be/nl/application/applications/beheer_ehealth_certificaten.html)</a:t>
            </a:r>
          </a:p>
          <a:p>
            <a:pPr fontAlgn="base"/>
            <a:endParaRPr lang="en-GB" sz="29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eHealth-certificates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49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e-Health Roadmap - the primary</a:t>
            </a:r>
            <a:r>
              <a:rPr lang="nl-BE" dirty="0" smtClean="0"/>
              <a:t> </a:t>
            </a:r>
            <a:r>
              <a:rPr dirty="0" smtClean="0"/>
              <a:t>realizations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dirty="0" smtClean="0"/>
              <a:t>Role and responsibility of the </a:t>
            </a:r>
            <a:r>
              <a:rPr dirty="0" smtClean="0">
                <a:solidFill>
                  <a:srgbClr val="3E6E5A"/>
                </a:solidFill>
              </a:rPr>
              <a:t>eHealth</a:t>
            </a:r>
            <a:r>
              <a:rPr dirty="0" smtClean="0"/>
              <a:t> platform</a:t>
            </a: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R</a:t>
            </a:r>
            <a:r>
              <a:rPr dirty="0" smtClean="0"/>
              <a:t>ole of the </a:t>
            </a:r>
            <a:r>
              <a:rPr lang="nl-BE" dirty="0" smtClean="0"/>
              <a:t>health care providers</a:t>
            </a:r>
            <a:endParaRPr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solidFill>
                <a:srgbClr val="3E6E5A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sz="800" dirty="0" smtClean="0"/>
          </a:p>
          <a:p>
            <a:pPr lvl="1"/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92080"/>
            <a:ext cx="2345376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Font typeface="Arial" pitchFamily="34" charset="0"/>
              <a:buNone/>
            </a:pPr>
            <a:r>
              <a:rPr lang="nl-BE" sz="2600" b="1" dirty="0"/>
              <a:t>Connectors</a:t>
            </a:r>
            <a:r>
              <a:rPr dirty="0" smtClean="0"/>
              <a:t> </a:t>
            </a:r>
          </a:p>
          <a:p>
            <a:pPr fontAlgn="base"/>
            <a:r>
              <a:rPr lang="nl-BE" sz="2200" dirty="0" smtClean="0"/>
              <a:t>tools to help software developers in the integration of the basic services of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 smtClean="0"/>
              <a:t>-platform </a:t>
            </a:r>
          </a:p>
          <a:p>
            <a:pPr fontAlgn="base"/>
            <a:endParaRPr lang="en-GB" sz="800" dirty="0"/>
          </a:p>
          <a:p>
            <a:pPr fontAlgn="base"/>
            <a:r>
              <a:rPr lang="nl-BE" sz="2200" dirty="0" smtClean="0"/>
              <a:t>Supports the </a:t>
            </a:r>
            <a:r>
              <a:rPr lang="nl-BE" sz="2200" dirty="0" err="1" smtClean="0"/>
              <a:t>connection</a:t>
            </a:r>
            <a:r>
              <a:rPr lang="nl-BE" sz="2200" dirty="0" smtClean="0"/>
              <a:t> </a:t>
            </a:r>
            <a:r>
              <a:rPr lang="nl-BE" sz="2200" dirty="0"/>
              <a:t>with the applications available via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/>
              <a:t>-platform or using the ICT standards set out by the </a:t>
            </a:r>
            <a:r>
              <a:rPr lang="nl-BE" sz="2200" dirty="0">
                <a:solidFill>
                  <a:srgbClr val="3E6E5A"/>
                </a:solidFill>
              </a:rPr>
              <a:t>eHealth</a:t>
            </a:r>
            <a:r>
              <a:rPr lang="nl-BE" sz="2200" dirty="0"/>
              <a:t>-platform (such as the hubs)</a:t>
            </a:r>
            <a:endParaRPr lang="en-GB" sz="2200" dirty="0"/>
          </a:p>
          <a:p>
            <a:pPr fontAlgn="base"/>
            <a:endParaRPr lang="en-GB" sz="29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spc="-100" dirty="0" smtClean="0">
                <a:solidFill>
                  <a:srgbClr val="3E6E5A"/>
                </a:solidFill>
                <a:latin typeface="+mj-lt"/>
                <a:ea typeface="+mj-ea"/>
                <a:cs typeface="+mj-cs"/>
              </a:rPr>
              <a:t>Connectors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50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2080"/>
            <a:ext cx="2273368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nl-BE" sz="3400" b="1" dirty="0" smtClean="0"/>
              <a:t>Training for the security consultants </a:t>
            </a:r>
          </a:p>
          <a:p>
            <a:pPr marL="0" indent="0" fontAlgn="base">
              <a:buNone/>
            </a:pPr>
            <a:endParaRPr lang="en-GB" sz="2400" b="1" dirty="0" smtClean="0"/>
          </a:p>
          <a:p>
            <a:pPr fontAlgn="base"/>
            <a:r>
              <a:rPr lang="nl-BE" sz="2900" dirty="0"/>
              <a:t>each hospital must set up an internal information security service which is put under the management of an information security </a:t>
            </a:r>
            <a:r>
              <a:rPr lang="nl-BE" sz="2900" dirty="0" smtClean="0"/>
              <a:t>consultant</a:t>
            </a:r>
            <a:endParaRPr lang="nl-BE" sz="2900" dirty="0"/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 smtClean="0"/>
              <a:t>the information security </a:t>
            </a:r>
            <a:r>
              <a:rPr lang="nl-BE" sz="2900" dirty="0"/>
              <a:t>consultant </a:t>
            </a:r>
            <a:r>
              <a:rPr lang="nl-BE" sz="2900" dirty="0" smtClean="0"/>
              <a:t>has </a:t>
            </a:r>
            <a:r>
              <a:rPr lang="nl-BE" sz="2900" dirty="0" err="1" smtClean="0"/>
              <a:t>to</a:t>
            </a:r>
            <a:r>
              <a:rPr lang="nl-BE" sz="2900" dirty="0" smtClean="0"/>
              <a:t> </a:t>
            </a:r>
            <a:r>
              <a:rPr lang="nl-BE" sz="2900" dirty="0" err="1" smtClean="0"/>
              <a:t>be</a:t>
            </a:r>
            <a:r>
              <a:rPr lang="nl-BE" sz="2900" dirty="0" smtClean="0"/>
              <a:t> </a:t>
            </a:r>
            <a:r>
              <a:rPr lang="nl-BE" sz="2900" dirty="0" err="1" smtClean="0"/>
              <a:t>designated</a:t>
            </a:r>
            <a:r>
              <a:rPr lang="nl-BE" sz="2900" dirty="0" smtClean="0"/>
              <a:t> in </a:t>
            </a:r>
            <a:r>
              <a:rPr lang="nl-BE" sz="2900" dirty="0"/>
              <a:t>accordance with the </a:t>
            </a:r>
            <a:r>
              <a:rPr lang="nl-BE" sz="2900" dirty="0" err="1" smtClean="0"/>
              <a:t>sectoral</a:t>
            </a:r>
            <a:r>
              <a:rPr lang="nl-BE" sz="2900" dirty="0" smtClean="0"/>
              <a:t> </a:t>
            </a:r>
            <a:r>
              <a:rPr lang="nl-BE" sz="2900" dirty="0" err="1" smtClean="0"/>
              <a:t>committee</a:t>
            </a:r>
            <a:r>
              <a:rPr lang="nl-BE" sz="2900" dirty="0" smtClean="0"/>
              <a:t>, </a:t>
            </a:r>
            <a:r>
              <a:rPr lang="nl-BE" sz="2900" dirty="0" err="1" smtClean="0"/>
              <a:t>which</a:t>
            </a:r>
            <a:r>
              <a:rPr lang="nl-BE" sz="2900" dirty="0" smtClean="0"/>
              <a:t> </a:t>
            </a:r>
            <a:r>
              <a:rPr lang="nl-BE" sz="2900" dirty="0"/>
              <a:t>checks whether the candidate has the necessary knowledge </a:t>
            </a:r>
            <a:r>
              <a:rPr lang="nl-BE" sz="2900" dirty="0" err="1"/>
              <a:t>and</a:t>
            </a:r>
            <a:r>
              <a:rPr lang="nl-BE" sz="2900" dirty="0"/>
              <a:t> </a:t>
            </a:r>
            <a:r>
              <a:rPr lang="nl-BE" sz="2900" dirty="0" err="1" smtClean="0"/>
              <a:t>sufficient</a:t>
            </a:r>
            <a:r>
              <a:rPr lang="nl-BE" sz="2900" dirty="0" smtClean="0"/>
              <a:t> </a:t>
            </a:r>
            <a:r>
              <a:rPr lang="nl-BE" sz="2900" dirty="0"/>
              <a:t>time to be able to perform the job and that he/she is not performing activities which are incompatible with the </a:t>
            </a:r>
            <a:r>
              <a:rPr lang="nl-BE" sz="2900" dirty="0" err="1" smtClean="0"/>
              <a:t>position</a:t>
            </a:r>
            <a:endParaRPr lang="nl-BE" sz="2900" dirty="0"/>
          </a:p>
          <a:p>
            <a:pPr fontAlgn="base"/>
            <a:endParaRPr lang="en-GB" sz="2900" dirty="0" smtClean="0"/>
          </a:p>
          <a:p>
            <a:pPr fontAlgn="base"/>
            <a:r>
              <a:rPr lang="nl-BE" sz="2900" dirty="0"/>
              <a:t>the </a:t>
            </a:r>
            <a:r>
              <a:rPr lang="nl-BE" sz="2900" dirty="0">
                <a:solidFill>
                  <a:srgbClr val="3E6E5A"/>
                </a:solidFill>
              </a:rPr>
              <a:t>eHealth</a:t>
            </a:r>
            <a:r>
              <a:rPr lang="nl-BE" sz="2900" dirty="0"/>
              <a:t>-platform offers training </a:t>
            </a:r>
            <a:r>
              <a:rPr lang="nl-BE" sz="2900" dirty="0" err="1"/>
              <a:t>for</a:t>
            </a:r>
            <a:r>
              <a:rPr lang="nl-BE" sz="2900" dirty="0"/>
              <a:t> </a:t>
            </a:r>
            <a:r>
              <a:rPr lang="nl-BE" sz="2900" dirty="0" smtClean="0"/>
              <a:t>information security </a:t>
            </a:r>
            <a:r>
              <a:rPr lang="nl-BE" sz="2900" dirty="0"/>
              <a:t>consultants </a:t>
            </a: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528" y="2130552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Security training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51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4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92080"/>
            <a:ext cx="2273368" cy="1261872"/>
          </a:xfrm>
        </p:spPr>
        <p:txBody>
          <a:bodyPr/>
          <a:lstStyle/>
          <a:p>
            <a:r>
              <a:rPr lang="nl-BE" b="1" dirty="0"/>
              <a:t>Support</a:t>
            </a:r>
            <a:r>
              <a:rPr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100" b="1" dirty="0" smtClean="0">
                <a:solidFill>
                  <a:srgbClr val="3E6E5A"/>
                </a:solidFill>
              </a:rPr>
              <a:t>eHealth</a:t>
            </a:r>
            <a:r>
              <a:rPr lang="nl-BE" sz="3100" b="1" dirty="0" smtClean="0">
                <a:solidFill>
                  <a:srgbClr val="000000"/>
                </a:solidFill>
              </a:rPr>
              <a:t>Consent</a:t>
            </a:r>
          </a:p>
          <a:p>
            <a:pPr marL="0" indent="0">
              <a:buNone/>
            </a:pPr>
            <a:endParaRPr lang="en-GB" sz="3100" b="1" dirty="0">
              <a:solidFill>
                <a:srgbClr val="000000"/>
              </a:solidFill>
            </a:endParaRPr>
          </a:p>
          <a:p>
            <a:pPr fontAlgn="base"/>
            <a:r>
              <a:rPr lang="nl-BE" sz="2000" dirty="0" smtClean="0"/>
              <a:t>allows for the registration or withdrawal of "informed consent" by the patient for electronic exchange of health information within the framework of the care of this patient</a:t>
            </a:r>
            <a:endParaRPr lang="en-GB" sz="2000" dirty="0"/>
          </a:p>
          <a:p>
            <a:pPr fontAlgn="base"/>
            <a:endParaRPr lang="en-GB" sz="2000" dirty="0"/>
          </a:p>
          <a:p>
            <a:pPr fontAlgn="base"/>
            <a:r>
              <a:rPr lang="nl-BE" sz="2000" dirty="0" smtClean="0"/>
              <a:t>with this </a:t>
            </a:r>
            <a:r>
              <a:rPr lang="nl-BE" sz="2000" b="1" dirty="0" smtClean="0"/>
              <a:t>the citizen can also exclude a number of </a:t>
            </a:r>
            <a:r>
              <a:rPr lang="nl-BE" sz="2000" b="1" dirty="0" err="1" smtClean="0"/>
              <a:t>specific</a:t>
            </a:r>
            <a:r>
              <a:rPr lang="nl-BE" sz="2000" b="1" dirty="0" smtClean="0"/>
              <a:t> </a:t>
            </a:r>
            <a:r>
              <a:rPr lang="nl-BE" sz="2000" b="1" dirty="0"/>
              <a:t>health care </a:t>
            </a:r>
            <a:r>
              <a:rPr lang="nl-BE" sz="2000" b="1" dirty="0" smtClean="0"/>
              <a:t>providers </a:t>
            </a:r>
            <a:r>
              <a:rPr lang="nl-BE" sz="2000" b="1" dirty="0" err="1" smtClean="0"/>
              <a:t>from</a:t>
            </a:r>
            <a:r>
              <a:rPr lang="nl-BE" sz="2000" b="1" dirty="0" smtClean="0"/>
              <a:t> access </a:t>
            </a:r>
            <a:r>
              <a:rPr lang="nl-BE" sz="2000" b="1" dirty="0" err="1" smtClean="0"/>
              <a:t>to</a:t>
            </a:r>
            <a:r>
              <a:rPr lang="nl-BE" sz="2000" b="1" dirty="0" smtClean="0"/>
              <a:t> his/her health information</a:t>
            </a:r>
            <a:endParaRPr lang="nl-BE" sz="2000" dirty="0" smtClean="0"/>
          </a:p>
          <a:p>
            <a:pPr fontAlgn="base"/>
            <a:endParaRPr lang="en-GB" sz="2000" dirty="0"/>
          </a:p>
          <a:p>
            <a:pPr fontAlgn="base"/>
            <a:r>
              <a:rPr lang="nl-BE" sz="2000" dirty="0" smtClean="0"/>
              <a:t>contains a number of functions </a:t>
            </a:r>
            <a:r>
              <a:rPr lang="nl-BE" sz="2000" b="1" dirty="0" smtClean="0"/>
              <a:t>to manage the "therapeutic relationships"</a:t>
            </a:r>
            <a:r>
              <a:rPr lang="nl-BE" sz="2000" dirty="0" smtClean="0"/>
              <a:t> which form a necessary basic condition for the querying of health information electronically</a:t>
            </a:r>
            <a:endParaRPr lang="en-GB" sz="2000" dirty="0"/>
          </a:p>
          <a:p>
            <a:pPr marL="0" indent="0">
              <a:buNone/>
            </a:pPr>
            <a:endParaRPr lang="en-GB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GB" sz="2900" dirty="0"/>
          </a:p>
          <a:p>
            <a:pPr fontAlgn="base"/>
            <a:endParaRPr lang="en-GB" sz="2900" dirty="0" smtClean="0"/>
          </a:p>
          <a:p>
            <a:pPr marL="0" indent="0" fontAlgn="base">
              <a:buNone/>
            </a:pPr>
            <a:endParaRPr lang="en-GB" sz="2400" b="1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4415" y="2132856"/>
            <a:ext cx="2273369" cy="42436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Informed consent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52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2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www.patientconsent.be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53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5" y="1538967"/>
            <a:ext cx="7756011" cy="491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54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2" cy="527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Information folder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100" b="1" dirty="0" smtClean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nl-BE" sz="2900" dirty="0"/>
          </a:p>
          <a:p>
            <a:pPr fontAlgn="base"/>
            <a:endParaRPr lang="nl-BE" sz="2900" dirty="0" smtClean="0"/>
          </a:p>
          <a:p>
            <a:pPr marL="0" indent="0" fontAlgn="base">
              <a:buNone/>
            </a:pPr>
            <a:endParaRPr lang="nl-BE" sz="2400" b="1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" y="1429816"/>
            <a:ext cx="7585925" cy="53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98638"/>
            <a:ext cx="80581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71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0391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nl-BE" dirty="0" smtClean="0"/>
              <a:t>27</a:t>
            </a:r>
            <a:r>
              <a:rPr lang="nl-BE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0923"/>
            <a:ext cx="80772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b="1" dirty="0" err="1">
                <a:solidFill>
                  <a:srgbClr val="3E6E5A"/>
                </a:solidFill>
              </a:rPr>
              <a:t>eHealth</a:t>
            </a:r>
            <a:r>
              <a:rPr lang="nl-BE" altLang="en-US" b="1" dirty="0" err="1"/>
              <a:t>Consent</a:t>
            </a:r>
            <a:endParaRPr lang="en-US" dirty="0"/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24248"/>
            <a:ext cx="8064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3E6E5A"/>
                </a:solidFill>
              </a:rPr>
              <a:t>eHealth</a:t>
            </a:r>
            <a:r>
              <a:rPr lang="nl-BE" b="1" dirty="0" smtClean="0"/>
              <a:t> Roadmap 2013-2018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At the end of 2012 organization of a round table conference with regard to further computerization of health care</a:t>
            </a:r>
          </a:p>
          <a:p>
            <a:r>
              <a:rPr lang="nl-BE" sz="2000" dirty="0" smtClean="0"/>
              <a:t>Participation of approximately </a:t>
            </a:r>
            <a:r>
              <a:rPr lang="nl-BE" sz="2000" b="1" dirty="0" smtClean="0"/>
              <a:t>300</a:t>
            </a:r>
            <a:r>
              <a:rPr dirty="0" smtClean="0"/>
              <a:t> </a:t>
            </a:r>
            <a:r>
              <a:rPr lang="nl-BE" sz="2000" b="1" dirty="0" smtClean="0"/>
              <a:t>persons from the sector</a:t>
            </a:r>
            <a:r>
              <a:rPr dirty="0" smtClean="0"/>
              <a:t> </a:t>
            </a:r>
            <a:endParaRPr lang="en-GB" sz="2000" b="1" dirty="0" smtClean="0"/>
          </a:p>
          <a:p>
            <a:r>
              <a:rPr lang="nl-BE" sz="2000" dirty="0" smtClean="0"/>
              <a:t>Set-up of a concrete action plan for </a:t>
            </a:r>
            <a:r>
              <a:rPr lang="nl-BE" sz="2000" dirty="0" smtClean="0">
                <a:solidFill>
                  <a:srgbClr val="3E6E5A"/>
                </a:solidFill>
              </a:rPr>
              <a:t>eHealth</a:t>
            </a:r>
            <a:r>
              <a:rPr lang="nl-BE" sz="2000" dirty="0" smtClean="0"/>
              <a:t> for 5 years: </a:t>
            </a:r>
            <a:r>
              <a:rPr lang="nl-BE" sz="2000" b="1" dirty="0" smtClean="0"/>
              <a:t>Roadmap 2013-2018</a:t>
            </a:r>
          </a:p>
          <a:p>
            <a:r>
              <a:rPr lang="nl-BE" sz="2000" b="1" dirty="0" smtClean="0"/>
              <a:t>5 Pillars</a:t>
            </a:r>
            <a:r>
              <a:rPr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 smtClean="0"/>
              <a:t>development of the exchange of information </a:t>
            </a:r>
            <a:r>
              <a:rPr lang="nl-BE" sz="1600" dirty="0" err="1" smtClean="0"/>
              <a:t>by</a:t>
            </a:r>
            <a:r>
              <a:rPr lang="nl-BE" sz="1600" dirty="0" smtClean="0"/>
              <a:t> health care providers based on a common </a:t>
            </a:r>
            <a:r>
              <a:rPr lang="en-US" sz="1600" dirty="0" smtClean="0"/>
              <a:t>architecture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600" dirty="0" smtClean="0"/>
              <a:t>increasing</a:t>
            </a:r>
            <a:r>
              <a:rPr lang="nl-BE" sz="1600" dirty="0" smtClean="0"/>
              <a:t> </a:t>
            </a:r>
            <a:r>
              <a:rPr lang="nl-BE" sz="1600" dirty="0"/>
              <a:t>involvement of the patient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smtClean="0"/>
              <a:t>his/her </a:t>
            </a:r>
            <a:r>
              <a:rPr lang="nl-BE" sz="1600" dirty="0"/>
              <a:t>knowledge of </a:t>
            </a:r>
            <a:r>
              <a:rPr lang="nl-BE" sz="1600" dirty="0">
                <a:solidFill>
                  <a:srgbClr val="3E6E5A"/>
                </a:solidFill>
              </a:rPr>
              <a:t>eHealth</a:t>
            </a:r>
            <a:r>
              <a:rPr lang="nl-BE" sz="1600" dirty="0"/>
              <a:t> </a:t>
            </a:r>
            <a:endParaRPr lang="en-GB" sz="1600" dirty="0"/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creation of a reference terminology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realization of administrative simplification and efficiency </a:t>
            </a:r>
          </a:p>
          <a:p>
            <a:pPr marL="731520" lvl="1" indent="-457200">
              <a:buFont typeface="+mj-lt"/>
              <a:buAutoNum type="arabicPeriod"/>
            </a:pPr>
            <a:r>
              <a:rPr lang="nl-BE" sz="1600" dirty="0"/>
              <a:t>introduction of a flexible and transparent governance structure in which all competent authorities and stakeholders are involved </a:t>
            </a:r>
            <a:endParaRPr lang="en-GB" dirty="0"/>
          </a:p>
          <a:p>
            <a:r>
              <a:rPr lang="nl-BE" sz="2000" b="1" dirty="0" smtClean="0"/>
              <a:t>20 concrete, measurable objectives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/>
          </a:bodyPr>
          <a:lstStyle/>
          <a:p>
            <a:r>
              <a:rPr lang="nl-BE" sz="2800" b="1" dirty="0" err="1" smtClean="0"/>
              <a:t>What</a:t>
            </a:r>
            <a:r>
              <a:rPr lang="nl-BE" sz="2800" b="1" dirty="0" smtClean="0"/>
              <a:t> is the role of the health care providers?</a:t>
            </a:r>
            <a:endParaRPr lang="en-GB" sz="2800" b="1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" y="1600200"/>
            <a:ext cx="7326923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AADB71D-6A6A-403E-B8B0-DAC18C9A03D5}" type="slidenum">
              <a:rPr lang="en-US" smtClean="0"/>
              <a:t>60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0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sz="2400" dirty="0"/>
              <a:t>Use of registered software</a:t>
            </a:r>
          </a:p>
          <a:p>
            <a:pPr lvl="1"/>
            <a:r>
              <a:rPr lang="nl-BE" sz="2000" dirty="0" smtClean="0"/>
              <a:t>list available</a:t>
            </a:r>
          </a:p>
          <a:p>
            <a:pPr lvl="1"/>
            <a:endParaRPr lang="en-GB" sz="1600" dirty="0" smtClean="0"/>
          </a:p>
          <a:p>
            <a:r>
              <a:rPr lang="nl-BE" sz="2400" dirty="0" smtClean="0"/>
              <a:t>Systematic computerization of patient files</a:t>
            </a:r>
          </a:p>
          <a:p>
            <a:endParaRPr lang="en-GB" sz="2000" dirty="0"/>
          </a:p>
          <a:p>
            <a:r>
              <a:rPr lang="nl-BE" sz="2400" dirty="0"/>
              <a:t>Good 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 smtClean="0"/>
              <a:t>option to create/query a SumEHR</a:t>
            </a:r>
            <a:endParaRPr lang="en-GB" sz="2100" dirty="0"/>
          </a:p>
          <a:p>
            <a:pPr lvl="1"/>
            <a:endParaRPr lang="en-GB" sz="2000" dirty="0"/>
          </a:p>
          <a:p>
            <a:r>
              <a:rPr lang="nl-BE" sz="2400" dirty="0"/>
              <a:t>Participating, supplying, querying of the available tools</a:t>
            </a:r>
          </a:p>
          <a:p>
            <a:pPr lvl="1"/>
            <a:r>
              <a:rPr lang="nl-BE" sz="2000" dirty="0" smtClean="0"/>
              <a:t>65 added value services available</a:t>
            </a:r>
          </a:p>
          <a:p>
            <a:pPr lvl="1"/>
            <a:endParaRPr lang="en-GB" sz="2000" dirty="0"/>
          </a:p>
          <a:p>
            <a:r>
              <a:rPr lang="nl-BE" sz="2400" dirty="0"/>
              <a:t>Promotion of registration of the informed consent of the patient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Individual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 health care </a:t>
            </a: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providers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61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2" y="514046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57" y="467110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2" y="4188495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" y="31770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36" y="3501008"/>
            <a:ext cx="612000" cy="612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/>
              <a:t>What is the role of the </a:t>
            </a:r>
            <a:r>
              <a:rPr lang="nl-BE" b="1" dirty="0"/>
              <a:t>health care </a:t>
            </a:r>
            <a:r>
              <a:rPr lang="nl-BE" b="1" dirty="0" smtClean="0"/>
              <a:t>providers?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400" dirty="0" smtClean="0"/>
              <a:t>Systematic computerization of the patient files among disciplines</a:t>
            </a:r>
          </a:p>
          <a:p>
            <a:endParaRPr lang="en-GB" sz="1000" dirty="0"/>
          </a:p>
          <a:p>
            <a:r>
              <a:rPr lang="nl-BE" sz="2400" dirty="0"/>
              <a:t>Good structuring of the information</a:t>
            </a:r>
          </a:p>
          <a:p>
            <a:pPr lvl="1"/>
            <a:r>
              <a:rPr lang="nl-BE" sz="2100" dirty="0"/>
              <a:t>use of standard terminology</a:t>
            </a:r>
          </a:p>
          <a:p>
            <a:pPr lvl="1"/>
            <a:r>
              <a:rPr lang="nl-BE" sz="2100" dirty="0"/>
              <a:t>option to create/query a SumEHR</a:t>
            </a:r>
          </a:p>
          <a:p>
            <a:pPr lvl="1"/>
            <a:endParaRPr lang="en-GB" sz="1000" dirty="0"/>
          </a:p>
          <a:p>
            <a:r>
              <a:rPr lang="nl-BE" sz="2400" dirty="0"/>
              <a:t>Mutual approval of working methods of the hospitals</a:t>
            </a:r>
          </a:p>
          <a:p>
            <a:endParaRPr lang="en-GB" sz="1000" dirty="0"/>
          </a:p>
          <a:p>
            <a:r>
              <a:rPr lang="nl-BE" sz="2400" dirty="0" smtClean="0"/>
              <a:t>Participating, supplying, querying of the available tools (including hubs/metahub system)</a:t>
            </a:r>
          </a:p>
          <a:p>
            <a:pPr lvl="1"/>
            <a:r>
              <a:rPr lang="nl-BE" sz="2000" dirty="0" smtClean="0"/>
              <a:t>65 added value services available</a:t>
            </a:r>
          </a:p>
          <a:p>
            <a:pPr lvl="1"/>
            <a:endParaRPr lang="en-GB" sz="900" dirty="0"/>
          </a:p>
          <a:p>
            <a:pPr marL="182880" lvl="3">
              <a:buSzPct val="85000"/>
            </a:pPr>
            <a:r>
              <a:rPr lang="nl-BE" sz="2400" dirty="0" smtClean="0"/>
              <a:t>Information security</a:t>
            </a:r>
          </a:p>
          <a:p>
            <a:pPr marL="182880" lvl="3">
              <a:buSzPct val="85000"/>
            </a:pPr>
            <a:endParaRPr lang="en-GB" sz="900" dirty="0"/>
          </a:p>
          <a:p>
            <a:r>
              <a:rPr lang="nl-BE" sz="2400" dirty="0" smtClean="0"/>
              <a:t>Promotion of registration of the informed consent of the patient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Care and Insurance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nl-BE" sz="2000" b="1" spc="-100" dirty="0" smtClean="0">
                <a:solidFill>
                  <a:srgbClr val="3E6E5A"/>
                </a:solidFill>
                <a:latin typeface="+mj-lt"/>
              </a:rPr>
              <a:t>Institutions </a:t>
            </a:r>
            <a:endParaRPr lang="en-GB" sz="2000" b="1" spc="-100" dirty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62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13144"/>
            <a:ext cx="612000" cy="6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3393064"/>
            <a:ext cx="612000" cy="61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8" y="4617200"/>
            <a:ext cx="612000" cy="61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60" y="4977240"/>
            <a:ext cx="612000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53104"/>
            <a:ext cx="612000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4" y="5481296"/>
            <a:ext cx="612000" cy="612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Critical success factors</a:t>
            </a:r>
            <a:endParaRPr lang="fr-FR" alt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1538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2A18-EC12-4F37-9DE3-9352234277DF}" type="slidenum">
              <a:rPr lang="en-US" smtClean="0"/>
              <a:t>63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nyevansdotcom.files.wordpress.com/2013/05/20130507-091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4" y="-1"/>
            <a:ext cx="6952796" cy="68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THANK YOU! 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ANY </a:t>
            </a:r>
            <a:r>
              <a:rPr dirty="0" smtClean="0"/>
              <a:t>Questions?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</a:pPr>
            <a:endParaRPr lang="fr-BE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19636" y="3580978"/>
            <a:ext cx="4268788" cy="2800350"/>
            <a:chOff x="4406900" y="2676525"/>
            <a:chExt cx="4268788" cy="2801603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endParaRPr lang="en-GB" sz="1600" dirty="0">
                <a:solidFill>
                  <a:srgbClr val="0D0D0D"/>
                </a:solidFill>
              </a:endParaRPr>
            </a:p>
            <a:p>
              <a:r>
                <a:rPr lang="nl-BE" sz="1600" dirty="0"/>
                <a:t>frank.robben@ehealth.fgov.be </a:t>
              </a:r>
            </a:p>
            <a:p>
              <a:endParaRPr lang="en-GB" sz="1600" dirty="0" smtClean="0">
                <a:sym typeface="Arial" pitchFamily="34" charset="0"/>
              </a:endParaRPr>
            </a:p>
            <a:p>
              <a:r>
                <a:rPr lang="nl-BE" sz="1600" dirty="0" smtClean="0">
                  <a:sym typeface="Arial" pitchFamily="34" charset="0"/>
                </a:rPr>
                <a:t>@FrRobben</a:t>
              </a:r>
              <a:endParaRPr lang="en-GB" sz="1600" dirty="0">
                <a:sym typeface="Arial" pitchFamily="34" charset="0"/>
              </a:endParaRPr>
            </a:p>
            <a:p>
              <a:endParaRPr lang="en-GB" sz="1600" dirty="0">
                <a:sym typeface="Arial" pitchFamily="34" charset="0"/>
              </a:endParaRPr>
            </a:p>
            <a:p>
              <a:r>
                <a:rPr lang="nl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http://www.ksz.fgov.be</a:t>
              </a:r>
            </a:p>
            <a:p>
              <a:r>
                <a:rPr lang="nl-BE" sz="1600" dirty="0">
                  <a:sym typeface="Arial" pitchFamily="34" charset="0"/>
                </a:rPr>
                <a:t>http://www.frankrobben.be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4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 fontAlgn="base">
              <a:spcAft>
                <a:spcPct val="0"/>
              </a:spcAft>
              <a:defRPr/>
            </a:pPr>
            <a:r>
              <a:rPr lang="nl-BE" sz="2000" b="1" dirty="0" smtClean="0">
                <a:solidFill>
                  <a:srgbClr val="3E6E5A"/>
                </a:solidFill>
              </a:rPr>
              <a:t>GMF </a:t>
            </a:r>
            <a:r>
              <a:rPr lang="nl-BE" sz="2000" b="1" dirty="0">
                <a:solidFill>
                  <a:srgbClr val="3E6E5A"/>
                </a:solidFill>
              </a:rPr>
              <a:t>= EPF &amp; </a:t>
            </a:r>
            <a:r>
              <a:rPr lang="nl-BE" sz="2000" b="1" dirty="0" err="1">
                <a:solidFill>
                  <a:srgbClr val="3E6E5A"/>
                </a:solidFill>
              </a:rPr>
              <a:t>and</a:t>
            </a:r>
            <a:r>
              <a:rPr lang="nl-BE" sz="2000" b="1" dirty="0">
                <a:solidFill>
                  <a:srgbClr val="3E6E5A"/>
                </a:solidFill>
              </a:rPr>
              <a:t> </a:t>
            </a:r>
            <a:r>
              <a:rPr lang="nl-BE" sz="2000" b="1" dirty="0" err="1" smtClean="0">
                <a:solidFill>
                  <a:srgbClr val="3E6E5A"/>
                </a:solidFill>
              </a:rPr>
              <a:t>sharing</a:t>
            </a:r>
            <a:r>
              <a:rPr lang="nl-BE" sz="2000" b="1" dirty="0" smtClean="0">
                <a:solidFill>
                  <a:srgbClr val="3E6E5A"/>
                </a:solidFill>
              </a:rPr>
              <a:t> </a:t>
            </a:r>
            <a:r>
              <a:rPr lang="nl-BE" sz="2000" b="1" dirty="0">
                <a:solidFill>
                  <a:srgbClr val="3E6E5A"/>
                </a:solidFill>
              </a:rPr>
              <a:t>of </a:t>
            </a:r>
            <a:r>
              <a:rPr lang="nl-BE" sz="2000" b="1" dirty="0" smtClean="0">
                <a:solidFill>
                  <a:srgbClr val="3E6E5A"/>
                </a:solidFill>
              </a:rPr>
              <a:t>the relevant </a:t>
            </a:r>
            <a:r>
              <a:rPr lang="nl-BE" sz="2000" b="1" dirty="0">
                <a:solidFill>
                  <a:srgbClr val="3E6E5A"/>
                </a:solidFill>
              </a:rPr>
              <a:t>health information</a:t>
            </a:r>
            <a:endParaRPr lang="en-GB" sz="2000" b="1" dirty="0">
              <a:solidFill>
                <a:srgbClr val="3E6E5A"/>
              </a:solidFill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nl-BE" sz="2000" dirty="0"/>
              <a:t>Each holder of a </a:t>
            </a:r>
            <a:r>
              <a:rPr lang="nl-BE" sz="2000" dirty="0" err="1" smtClean="0"/>
              <a:t>global</a:t>
            </a:r>
            <a:r>
              <a:rPr lang="nl-BE" sz="2000" dirty="0" smtClean="0"/>
              <a:t> </a:t>
            </a:r>
            <a:r>
              <a:rPr lang="nl-BE" sz="2000" dirty="0" err="1"/>
              <a:t>m</a:t>
            </a:r>
            <a:r>
              <a:rPr lang="nl-BE" sz="2000" dirty="0" err="1" smtClean="0"/>
              <a:t>edical</a:t>
            </a:r>
            <a:r>
              <a:rPr lang="nl-BE" sz="2000" dirty="0" smtClean="0"/>
              <a:t> file (GMF) </a:t>
            </a:r>
            <a:r>
              <a:rPr lang="nl-BE" sz="2000" dirty="0" err="1" smtClean="0"/>
              <a:t>manages</a:t>
            </a:r>
            <a:r>
              <a:rPr lang="nl-BE" sz="2000" dirty="0" smtClean="0"/>
              <a:t> </a:t>
            </a:r>
            <a:r>
              <a:rPr lang="nl-BE" sz="2000" dirty="0"/>
              <a:t>an electronic patient file (EPF) and adds the SumEHR to the </a:t>
            </a:r>
            <a:r>
              <a:rPr lang="nl-BE" sz="2000" dirty="0" err="1"/>
              <a:t>electronic</a:t>
            </a:r>
            <a:r>
              <a:rPr lang="nl-BE" sz="2000" dirty="0"/>
              <a:t> </a:t>
            </a:r>
            <a:r>
              <a:rPr lang="nl-BE" sz="2000" dirty="0" smtClean="0"/>
              <a:t> health </a:t>
            </a:r>
            <a:r>
              <a:rPr lang="nl-BE" sz="2000" dirty="0" err="1" smtClean="0"/>
              <a:t>vault</a:t>
            </a:r>
            <a:r>
              <a:rPr lang="nl-BE" sz="2000" dirty="0" smtClean="0"/>
              <a:t> </a:t>
            </a:r>
            <a:r>
              <a:rPr lang="nl-BE" sz="2000" dirty="0"/>
              <a:t>Vitalink/Intermed; the SumEHR is </a:t>
            </a:r>
            <a:r>
              <a:rPr lang="nl-BE" sz="2000" dirty="0" err="1"/>
              <a:t>available</a:t>
            </a:r>
            <a:r>
              <a:rPr lang="nl-BE" sz="2000" dirty="0"/>
              <a:t> </a:t>
            </a:r>
            <a:r>
              <a:rPr lang="nl-BE" sz="2000" dirty="0" err="1" smtClean="0"/>
              <a:t>there</a:t>
            </a:r>
            <a:endParaRPr lang="nl-BE" sz="2000" dirty="0"/>
          </a:p>
          <a:p>
            <a:pPr marL="0" lvl="1" indent="0">
              <a:buNone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/>
              <a:t>Changes to registration criteria of the general practitioner software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 smtClean="0"/>
              <a:t>Support in software use 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 smtClean="0"/>
              <a:t>Determination of the reference architecture for the </a:t>
            </a:r>
            <a:r>
              <a:rPr lang="en-US" sz="2000" dirty="0" smtClean="0"/>
              <a:t>electronic</a:t>
            </a:r>
            <a:r>
              <a:rPr lang="nl-BE" sz="2000" dirty="0" smtClean="0"/>
              <a:t> health information </a:t>
            </a:r>
          </a:p>
          <a:p>
            <a:pPr marL="342900" lvl="2" indent="-342900">
              <a:buClrTx/>
              <a:buSzPct val="85000"/>
              <a:defRPr/>
            </a:pPr>
            <a:endParaRPr lang="en-GB" sz="2000" dirty="0" smtClean="0"/>
          </a:p>
          <a:p>
            <a:pPr marL="342900" lvl="2" indent="-342900">
              <a:buClrTx/>
              <a:buSzPct val="85000"/>
              <a:defRPr/>
            </a:pPr>
            <a:r>
              <a:rPr lang="nl-BE" sz="2000" dirty="0"/>
              <a:t>Realization and schedule for the creation of the link between the hubs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Vitalink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>
              <a:spcBef>
                <a:spcPct val="0"/>
              </a:spcBef>
            </a:pP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Shared pharmaceutical file &amp; </a:t>
            </a:r>
            <a:r>
              <a:rPr lang="nl-BE" sz="2000" b="1" spc="-100" dirty="0" err="1">
                <a:solidFill>
                  <a:srgbClr val="3E6E5A"/>
                </a:solidFill>
                <a:latin typeface="+mj-lt"/>
              </a:rPr>
              <a:t>Medication</a:t>
            </a:r>
            <a:r>
              <a:rPr lang="nl-BE" sz="2000" b="1" spc="-100" dirty="0">
                <a:solidFill>
                  <a:srgbClr val="3E6E5A"/>
                </a:solidFill>
                <a:latin typeface="+mj-lt"/>
              </a:rPr>
              <a:t> </a:t>
            </a:r>
            <a:r>
              <a:rPr lang="nl-BE" sz="2000" b="1" spc="-100" dirty="0" err="1" smtClean="0">
                <a:solidFill>
                  <a:srgbClr val="3E6E5A"/>
                </a:solidFill>
                <a:latin typeface="+mj-lt"/>
              </a:rPr>
              <a:t>schedule</a:t>
            </a:r>
            <a:endParaRPr lang="en-GB" sz="2000" b="1" spc="-100" dirty="0">
              <a:solidFill>
                <a:srgbClr val="3E6E5A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nl-BE" sz="2000" dirty="0" smtClean="0"/>
              <a:t>Shared </a:t>
            </a:r>
            <a:r>
              <a:rPr lang="nl-BE" sz="2000" dirty="0" err="1" smtClean="0"/>
              <a:t>pharmaceutical</a:t>
            </a:r>
            <a:r>
              <a:rPr lang="nl-BE" sz="2000" dirty="0" smtClean="0"/>
              <a:t> file (SPF) is </a:t>
            </a:r>
            <a:r>
              <a:rPr lang="nl-BE" sz="2000" dirty="0" err="1" smtClean="0"/>
              <a:t>authentic</a:t>
            </a:r>
            <a:r>
              <a:rPr lang="nl-BE" sz="2000" dirty="0" smtClean="0"/>
              <a:t> </a:t>
            </a:r>
            <a:r>
              <a:rPr lang="nl-BE" sz="2000" dirty="0"/>
              <a:t>source of </a:t>
            </a:r>
            <a:r>
              <a:rPr lang="nl-BE" sz="2000" dirty="0" err="1"/>
              <a:t>medication</a:t>
            </a:r>
            <a:r>
              <a:rPr lang="nl-BE" sz="2000" dirty="0"/>
              <a:t> </a:t>
            </a:r>
            <a:r>
              <a:rPr lang="nl-BE" sz="2000" dirty="0" err="1" smtClean="0"/>
              <a:t>delivered</a:t>
            </a:r>
            <a:endParaRPr lang="nl-BE" sz="2000" dirty="0"/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 smtClean="0"/>
              <a:t>history regarding </a:t>
            </a:r>
            <a:r>
              <a:rPr lang="nl-BE" sz="1600" dirty="0" err="1" smtClean="0"/>
              <a:t>medications</a:t>
            </a:r>
            <a:r>
              <a:rPr lang="nl-BE" sz="1600" dirty="0" smtClean="0"/>
              <a:t> </a:t>
            </a:r>
            <a:r>
              <a:rPr lang="nl-BE" sz="1600" dirty="0" err="1" smtClean="0"/>
              <a:t>delivered</a:t>
            </a:r>
            <a:endParaRPr lang="en-GB" sz="1600" dirty="0"/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/>
              <a:t>better control of contraindications</a:t>
            </a:r>
          </a:p>
          <a:p>
            <a:pPr lvl="1" eaLnBrk="0" fontAlgn="base" hangingPunct="0">
              <a:spcAft>
                <a:spcPct val="0"/>
              </a:spcAft>
              <a:defRPr/>
            </a:pPr>
            <a:r>
              <a:rPr lang="nl-BE" sz="1600" dirty="0" smtClean="0"/>
              <a:t>reinforcement of the </a:t>
            </a:r>
            <a:r>
              <a:rPr lang="nl-BE" sz="1600" dirty="0" err="1" smtClean="0"/>
              <a:t>advisory</a:t>
            </a:r>
            <a:r>
              <a:rPr lang="nl-BE" sz="1600" dirty="0" smtClean="0"/>
              <a:t> </a:t>
            </a:r>
            <a:r>
              <a:rPr lang="nl-BE" sz="1600" dirty="0" err="1" smtClean="0"/>
              <a:t>role</a:t>
            </a:r>
            <a:r>
              <a:rPr lang="nl-BE" sz="1600" dirty="0" smtClean="0"/>
              <a:t> of the pharmacist</a:t>
            </a:r>
            <a:endParaRPr lang="en-GB" sz="1600" dirty="0"/>
          </a:p>
          <a:p>
            <a:pPr eaLnBrk="0" fontAlgn="base" hangingPunct="0">
              <a:spcAft>
                <a:spcPct val="0"/>
              </a:spcAft>
              <a:defRPr/>
            </a:pPr>
            <a:endParaRPr lang="en-GB" sz="2000" dirty="0" smtClean="0"/>
          </a:p>
          <a:p>
            <a:pPr marL="182880" lvl="1" eaLnBrk="0" fontAlgn="base" hangingPunct="0">
              <a:spcAft>
                <a:spcPct val="0"/>
              </a:spcAft>
              <a:defRPr/>
            </a:pPr>
            <a:r>
              <a:rPr lang="nl-BE" sz="2000" dirty="0" err="1" smtClean="0"/>
              <a:t>Medication</a:t>
            </a:r>
            <a:r>
              <a:rPr lang="nl-BE" sz="2000" dirty="0" smtClean="0"/>
              <a:t> </a:t>
            </a:r>
            <a:r>
              <a:rPr lang="nl-BE" sz="2000" dirty="0" err="1" smtClean="0"/>
              <a:t>schedules</a:t>
            </a:r>
            <a:r>
              <a:rPr lang="nl-BE" sz="2000" dirty="0" smtClean="0"/>
              <a:t> originating from (first line) actors in health care are saved in the </a:t>
            </a:r>
            <a:r>
              <a:rPr lang="nl-BE" sz="2000" dirty="0" err="1" smtClean="0"/>
              <a:t>electronic</a:t>
            </a:r>
            <a:r>
              <a:rPr lang="nl-BE" sz="2000" dirty="0" smtClean="0"/>
              <a:t> health </a:t>
            </a:r>
            <a:r>
              <a:rPr lang="nl-BE" sz="2000" dirty="0" err="1" smtClean="0"/>
              <a:t>vaults</a:t>
            </a:r>
            <a:r>
              <a:rPr lang="nl-BE" sz="2000" dirty="0" smtClean="0"/>
              <a:t> Vitalink/InterMed</a:t>
            </a:r>
            <a:endParaRPr lang="en-GB" sz="200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sz="1400" b="1" dirty="0" smtClean="0"/>
              <a:t>27/03/2015</a:t>
            </a:r>
            <a:endParaRPr lang="en-GB" sz="1400" b="1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algn="r"/>
            <a:fld id="{BAADB71D-6A6A-403E-B8B0-DAC18C9A03D5}" type="slidenum">
              <a:rPr lang="en-US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smtClean="0"/>
              <a:t>eHealth Roadmap 2013-2018</a:t>
            </a:r>
            <a:endParaRPr lang="en-GB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 vert="horz"/>
          <a:lstStyle/>
          <a:p>
            <a:pPr fontAlgn="base">
              <a:spcAft>
                <a:spcPct val="0"/>
              </a:spcAft>
              <a:defRPr/>
            </a:pPr>
            <a:r>
              <a:rPr lang="nl-BE" sz="2000" b="1" smtClean="0">
                <a:solidFill>
                  <a:srgbClr val="3E6E5A"/>
                </a:solidFill>
              </a:rPr>
              <a:t>Registration of software packages</a:t>
            </a:r>
            <a:endParaRPr lang="en-GB" sz="2000" b="1" smtClean="0">
              <a:solidFill>
                <a:srgbClr val="3E6E5A"/>
              </a:solidFill>
            </a:endParaRPr>
          </a:p>
          <a:p>
            <a:pPr>
              <a:spcBef>
                <a:spcPct val="0"/>
              </a:spcBef>
            </a:pPr>
            <a:endParaRPr lang="en-GB" sz="2400" spc="-100" dirty="0" smtClean="0">
              <a:solidFill>
                <a:srgbClr val="3E6E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9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BE" sz="2200" smtClean="0"/>
              <a:t>Sectors</a:t>
            </a:r>
          </a:p>
          <a:p>
            <a:pPr lvl="1">
              <a:defRPr/>
            </a:pPr>
            <a:r>
              <a:rPr lang="nl-BE" sz="1900" smtClean="0"/>
              <a:t>general practitioners</a:t>
            </a:r>
          </a:p>
          <a:p>
            <a:pPr lvl="1">
              <a:defRPr/>
            </a:pPr>
            <a:r>
              <a:rPr lang="nl-BE" sz="1900" smtClean="0"/>
              <a:t>physiotherapists</a:t>
            </a:r>
          </a:p>
          <a:p>
            <a:pPr lvl="1">
              <a:defRPr/>
            </a:pPr>
            <a:r>
              <a:rPr lang="nl-BE" sz="1900" smtClean="0"/>
              <a:t>nurses</a:t>
            </a:r>
          </a:p>
          <a:p>
            <a:pPr lvl="1">
              <a:defRPr/>
            </a:pPr>
            <a:endParaRPr lang="en-GB" sz="1900" smtClean="0"/>
          </a:p>
          <a:p>
            <a:pPr>
              <a:defRPr/>
            </a:pPr>
            <a:r>
              <a:rPr lang="nl-BE" sz="2200" smtClean="0"/>
              <a:t>Determination of registration criteria</a:t>
            </a:r>
          </a:p>
          <a:p>
            <a:pPr lvl="1">
              <a:defRPr/>
            </a:pPr>
            <a:r>
              <a:rPr lang="nl-BE" sz="1900" smtClean="0"/>
              <a:t>with the cooperation of representatives of the general practitioners, physiotherapists and nurses and from the competent public institutions (RIZIV and FPS Public Health)</a:t>
            </a:r>
          </a:p>
          <a:p>
            <a:pPr lvl="1">
              <a:defRPr/>
            </a:pPr>
            <a:r>
              <a:rPr lang="nl-BE" sz="1900" smtClean="0"/>
              <a:t>approval by ad hoc committees (National Committee of Physicians - Health Insurance Companies or the Policy Committee)</a:t>
            </a:r>
          </a:p>
          <a:p>
            <a:pPr lvl="1">
              <a:defRPr/>
            </a:pPr>
            <a:endParaRPr lang="en-GB" sz="1900" smtClean="0"/>
          </a:p>
          <a:p>
            <a:pPr>
              <a:defRPr/>
            </a:pPr>
            <a:r>
              <a:rPr lang="nl-BE" sz="2200" smtClean="0"/>
              <a:t>Check of registration criteria (testing)</a:t>
            </a:r>
          </a:p>
          <a:p>
            <a:pPr>
              <a:defRPr/>
            </a:pPr>
            <a:endParaRPr lang="en-GB" sz="2200" smtClean="0"/>
          </a:p>
          <a:p>
            <a:pPr>
              <a:defRPr/>
            </a:pPr>
            <a:r>
              <a:rPr lang="nl-BE" sz="2200" smtClean="0"/>
              <a:t>Intensive support</a:t>
            </a:r>
          </a:p>
          <a:p>
            <a:pPr lvl="1">
              <a:defRPr/>
            </a:pPr>
            <a:r>
              <a:rPr lang="nl-BE" sz="1900" smtClean="0"/>
              <a:t>mini-labs</a:t>
            </a:r>
          </a:p>
          <a:p>
            <a:pPr lvl="1">
              <a:defRPr/>
            </a:pPr>
            <a:endParaRPr lang="en-GB" sz="1900" smtClean="0"/>
          </a:p>
          <a:p>
            <a:pPr>
              <a:defRPr/>
            </a:pPr>
            <a:r>
              <a:rPr lang="nl-BE" sz="2200" b="1" i="1" smtClean="0"/>
              <a:t>Planned: </a:t>
            </a:r>
            <a:r>
              <a:rPr lang="nl-BE" sz="2200" i="1" smtClean="0"/>
              <a:t>replacement of premiums for the possession of software by premiums for effective use of software</a:t>
            </a:r>
            <a:endParaRPr lang="en-GB" sz="2200" i="1" smtClean="0"/>
          </a:p>
          <a:p>
            <a:pPr lvl="1">
              <a:defRPr/>
            </a:pPr>
            <a:endParaRPr lang="en-GB" sz="2200" smtClean="0"/>
          </a:p>
          <a:p>
            <a:pPr>
              <a:defRPr/>
            </a:pPr>
            <a:endParaRPr lang="en-GB" sz="2600" smtClean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1762117" cy="88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r>
              <a:rPr lang="en-US" dirty="0" smtClean="0"/>
              <a:t>27</a:t>
            </a:r>
            <a:r>
              <a:rPr lang="en-US" dirty="0" smtClean="0"/>
              <a:t>/03/2015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7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5550</TotalTime>
  <Words>3237</Words>
  <Application>Microsoft Office PowerPoint</Application>
  <PresentationFormat>On-screen Show (4:3)</PresentationFormat>
  <Paragraphs>820</Paragraphs>
  <Slides>65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Clarity</vt:lpstr>
      <vt:lpstr>eHealth-platform: state of affairs and perspectives</vt:lpstr>
      <vt:lpstr>Some evolutions in health care</vt:lpstr>
      <vt:lpstr>The reported evolutions require...</vt:lpstr>
      <vt:lpstr>Electronic communication also stimulates …</vt:lpstr>
      <vt:lpstr>Overview</vt:lpstr>
      <vt:lpstr>eHealth Roadmap 2013-2018</vt:lpstr>
      <vt:lpstr>eHealth Roadmap 2013-2018</vt:lpstr>
      <vt:lpstr>eHealth Roadmap 2013-2018</vt:lpstr>
      <vt:lpstr>eHealth Roadmap 2013-2018</vt:lpstr>
      <vt:lpstr>eHealth Roadmap 2013-2018</vt:lpstr>
      <vt:lpstr>eHealth Roadmap 2013-2018</vt:lpstr>
      <vt:lpstr>PowerPoint Presentation</vt:lpstr>
      <vt:lpstr>PowerPoint Presentation</vt:lpstr>
      <vt:lpstr>PowerPoint Presentation</vt:lpstr>
      <vt:lpstr>PowerPoint Presentation</vt:lpstr>
      <vt:lpstr>eHealth Roadmap 2013-2018</vt:lpstr>
      <vt:lpstr>eHealth Roadmap 2013-2018</vt:lpstr>
      <vt:lpstr>eHealth Roadmap 2013-2018</vt:lpstr>
      <vt:lpstr>eHealth Roadmap 2013-2018</vt:lpstr>
      <vt:lpstr>  Role and responsibility of the eHealth platform </vt:lpstr>
      <vt:lpstr>PowerPoint Presentation</vt:lpstr>
      <vt:lpstr>PowerPoint Presentation</vt:lpstr>
      <vt:lpstr>PowerPoint Presentation</vt:lpstr>
      <vt:lpstr>Objectives of the eHealth-platform</vt:lpstr>
      <vt:lpstr>10 Tasks</vt:lpstr>
      <vt:lpstr>10 Tasks</vt:lpstr>
      <vt:lpstr>Basic Architecture</vt:lpstr>
      <vt:lpstr>Some authentic sources</vt:lpstr>
      <vt:lpstr>Some authentic sources</vt:lpstr>
      <vt:lpstr>&gt;65 Value added services are using  basic services</vt:lpstr>
      <vt:lpstr>10 Basic services</vt:lpstr>
      <vt:lpstr>10 Basic Services</vt:lpstr>
      <vt:lpstr>10 Basic Services</vt:lpstr>
      <vt:lpstr>PowerPoint Presentation</vt:lpstr>
      <vt:lpstr>10 Basic Services</vt:lpstr>
      <vt:lpstr>Integrated user and access management How does it work ?</vt:lpstr>
      <vt:lpstr>10 Basic Services</vt:lpstr>
      <vt:lpstr>10 Basic Services</vt:lpstr>
      <vt:lpstr>Asymmetric encryption</vt:lpstr>
      <vt:lpstr>PowerPoint Presentation</vt:lpstr>
      <vt:lpstr>Symmetric encryption</vt:lpstr>
      <vt:lpstr>10 Basic Services</vt:lpstr>
      <vt:lpstr>Example: electronic prescription in hospitals</vt:lpstr>
      <vt:lpstr>10 Basic Services</vt:lpstr>
      <vt:lpstr>10 Basic Services</vt:lpstr>
      <vt:lpstr>10 Basic Services</vt:lpstr>
      <vt:lpstr>10 Basic Services</vt:lpstr>
      <vt:lpstr>Support </vt:lpstr>
      <vt:lpstr>Support </vt:lpstr>
      <vt:lpstr>Support </vt:lpstr>
      <vt:lpstr>Support </vt:lpstr>
      <vt:lpstr>Support </vt:lpstr>
      <vt:lpstr>www.patientconsent.be</vt:lpstr>
      <vt:lpstr>Information folder</vt:lpstr>
      <vt:lpstr>Information folder</vt:lpstr>
      <vt:lpstr>eHealthConsent</vt:lpstr>
      <vt:lpstr>eHealthConsent</vt:lpstr>
      <vt:lpstr>eHealthConsent</vt:lpstr>
      <vt:lpstr>eHealthConsent</vt:lpstr>
      <vt:lpstr>What is the role of the health care providers?</vt:lpstr>
      <vt:lpstr>What is the role of the health care providers? </vt:lpstr>
      <vt:lpstr>What is the role of the health care providers? </vt:lpstr>
      <vt:lpstr>Critical success factors</vt:lpstr>
      <vt:lpstr>PowerPoint Presentation</vt:lpstr>
      <vt:lpstr>THANK YOU!  ANY Questions?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Administrator</cp:lastModifiedBy>
  <cp:revision>198</cp:revision>
  <cp:lastPrinted>2015-01-05T10:57:53Z</cp:lastPrinted>
  <dcterms:created xsi:type="dcterms:W3CDTF">2014-04-14T09:14:56Z</dcterms:created>
  <dcterms:modified xsi:type="dcterms:W3CDTF">2015-03-26T09:23:41Z</dcterms:modified>
</cp:coreProperties>
</file>